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gs/tag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3"/>
    <p:sldMasterId id="2147483665" r:id="rId4"/>
  </p:sldMasterIdLst>
  <p:notesMasterIdLst>
    <p:notesMasterId r:id="rId6"/>
  </p:notesMasterIdLst>
  <p:sldIdLst>
    <p:sldId id="370" r:id="rId5"/>
    <p:sldId id="330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</p:sldIdLst>
  <p:sldSz cx="9144000" cy="5143500" type="screen16x9"/>
  <p:notesSz cx="6858000" cy="9144000"/>
  <p:embeddedFontLst>
    <p:embeddedFont>
      <p:font typeface="Calibri" panose="020F0502020204030204"/>
      <p:regular r:id="rId51"/>
      <p:bold r:id="rId52"/>
      <p:italic r:id="rId53"/>
      <p:boldItalic r:id="rId54"/>
    </p:embeddedFont>
    <p:embeddedFont>
      <p:font typeface="微软雅黑" panose="020B0503020204020204" pitchFamily="34" charset="-122"/>
      <p:regular r:id="rId55"/>
    </p:embeddedFont>
    <p:embeddedFont>
      <p:font typeface="Impact" panose="020B0806030902050204" pitchFamily="34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黑体" panose="02010609060101010101" charset="-122"/>
      <p:regular r:id="rId61"/>
    </p:embeddedFont>
    <p:embeddedFont>
      <p:font typeface="楷体" panose="02010609060101010101" charset="-122"/>
      <p:regular r:id="rId62"/>
    </p:embeddedFont>
    <p:embeddedFont>
      <p:font typeface="Wingdings 2" panose="05020102010507070707" pitchFamily="18" charset="2"/>
      <p:regular r:id="rId6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萝卜家园" initials="" lastIdx="0" clrIdx="0"/>
  <p:cmAuthor id="1" name="王秀红" initials="王" lastIdx="0" clrIdx="0"/>
  <p:cmAuthor id="2" name="MC SYSTEM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166" autoAdjust="0"/>
    <p:restoredTop sz="94660"/>
  </p:normalViewPr>
  <p:slideViewPr>
    <p:cSldViewPr>
      <p:cViewPr>
        <p:scale>
          <a:sx n="129" d="100"/>
          <a:sy n="129" d="100"/>
        </p:scale>
        <p:origin x="-858" y="-414"/>
      </p:cViewPr>
      <p:guideLst>
        <p:guide orient="horz" pos="1756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9" /><Relationship Type="http://schemas.openxmlformats.org/officeDocument/2006/relationships/slide" Target="slides/slide3.xml" Id="rId8" /><Relationship Type="http://schemas.openxmlformats.org/officeDocument/2006/relationships/slide" Target="slides/slide2.xml" Id="rId7" /><Relationship Type="http://schemas.openxmlformats.org/officeDocument/2006/relationships/font" Target="fonts/font13.fntdata" Id="rId63" /><Relationship Type="http://schemas.openxmlformats.org/officeDocument/2006/relationships/font" Target="fonts/font12.fntdata" Id="rId62" /><Relationship Type="http://schemas.openxmlformats.org/officeDocument/2006/relationships/font" Target="fonts/font11.fntdata" Id="rId61" /><Relationship Type="http://schemas.openxmlformats.org/officeDocument/2006/relationships/font" Target="fonts/font10.fntdata" Id="rId60" /><Relationship Type="http://schemas.openxmlformats.org/officeDocument/2006/relationships/notesMaster" Target="notesMasters/notesMaster1.xml" Id="rId6" /><Relationship Type="http://schemas.openxmlformats.org/officeDocument/2006/relationships/font" Target="fonts/font9.fntdata" Id="rId59" /><Relationship Type="http://schemas.openxmlformats.org/officeDocument/2006/relationships/font" Target="fonts/font8.fntdata" Id="rId58" /><Relationship Type="http://schemas.openxmlformats.org/officeDocument/2006/relationships/font" Target="fonts/font7.fntdata" Id="rId57" /><Relationship Type="http://schemas.openxmlformats.org/officeDocument/2006/relationships/font" Target="fonts/font6.fntdata" Id="rId56" /><Relationship Type="http://schemas.openxmlformats.org/officeDocument/2006/relationships/font" Target="fonts/font5.fntdata" Id="rId55" /><Relationship Type="http://schemas.openxmlformats.org/officeDocument/2006/relationships/font" Target="fonts/font4.fntdata" Id="rId54" /><Relationship Type="http://schemas.openxmlformats.org/officeDocument/2006/relationships/font" Target="fonts/font3.fntdata" Id="rId53" /><Relationship Type="http://schemas.openxmlformats.org/officeDocument/2006/relationships/font" Target="fonts/font2.fntdata" Id="rId52" /><Relationship Type="http://schemas.openxmlformats.org/officeDocument/2006/relationships/font" Target="fonts/font1.fntdata" Id="rId51" /><Relationship Type="http://schemas.openxmlformats.org/officeDocument/2006/relationships/commentAuthors" Target="commentAuthors.xml" Id="rId50" /><Relationship Type="http://schemas.openxmlformats.org/officeDocument/2006/relationships/slide" Target="slides/slide1.xml" Id="rId5" /><Relationship Type="http://schemas.openxmlformats.org/officeDocument/2006/relationships/tableStyles" Target="tableStyles.xml" Id="rId49" /><Relationship Type="http://schemas.openxmlformats.org/officeDocument/2006/relationships/viewProps" Target="viewProps.xml" Id="rId48" /><Relationship Type="http://schemas.openxmlformats.org/officeDocument/2006/relationships/presProps" Target="presProps.xml" Id="rId47" /><Relationship Type="http://schemas.openxmlformats.org/officeDocument/2006/relationships/slide" Target="slides/slide41.xml" Id="rId46" /><Relationship Type="http://schemas.openxmlformats.org/officeDocument/2006/relationships/slide" Target="slides/slide40.xml" Id="rId45" /><Relationship Type="http://schemas.openxmlformats.org/officeDocument/2006/relationships/slide" Target="slides/slide39.xml" Id="rId44" /><Relationship Type="http://schemas.openxmlformats.org/officeDocument/2006/relationships/slide" Target="slides/slide38.xml" Id="rId43" /><Relationship Type="http://schemas.openxmlformats.org/officeDocument/2006/relationships/slide" Target="slides/slide37.xml" Id="rId42" /><Relationship Type="http://schemas.openxmlformats.org/officeDocument/2006/relationships/slide" Target="slides/slide36.xml" Id="rId41" /><Relationship Type="http://schemas.openxmlformats.org/officeDocument/2006/relationships/slide" Target="slides/slide35.xml" Id="rId40" /><Relationship Type="http://schemas.openxmlformats.org/officeDocument/2006/relationships/slideMaster" Target="slideMasters/slideMaster3.xml" Id="rId4" /><Relationship Type="http://schemas.openxmlformats.org/officeDocument/2006/relationships/slide" Target="slides/slide34.xml" Id="rId39" /><Relationship Type="http://schemas.openxmlformats.org/officeDocument/2006/relationships/slide" Target="slides/slide33.xml" Id="rId38" /><Relationship Type="http://schemas.openxmlformats.org/officeDocument/2006/relationships/slide" Target="slides/slide32.xml" Id="rId37" /><Relationship Type="http://schemas.openxmlformats.org/officeDocument/2006/relationships/slide" Target="slides/slide31.xml" Id="rId36" /><Relationship Type="http://schemas.openxmlformats.org/officeDocument/2006/relationships/slide" Target="slides/slide30.xml" Id="rId35" /><Relationship Type="http://schemas.openxmlformats.org/officeDocument/2006/relationships/slide" Target="slides/slide29.xml" Id="rId34" /><Relationship Type="http://schemas.openxmlformats.org/officeDocument/2006/relationships/slide" Target="slides/slide28.xml" Id="rId33" /><Relationship Type="http://schemas.openxmlformats.org/officeDocument/2006/relationships/slide" Target="slides/slide27.xml" Id="rId32" /><Relationship Type="http://schemas.openxmlformats.org/officeDocument/2006/relationships/slide" Target="slides/slide26.xml" Id="rId31" /><Relationship Type="http://schemas.openxmlformats.org/officeDocument/2006/relationships/slide" Target="slides/slide25.xml" Id="rId30" /><Relationship Type="http://schemas.openxmlformats.org/officeDocument/2006/relationships/slideMaster" Target="slideMasters/slideMaster2.xml" Id="rId3" /><Relationship Type="http://schemas.openxmlformats.org/officeDocument/2006/relationships/slide" Target="slides/slide24.xml" Id="rId29" /><Relationship Type="http://schemas.openxmlformats.org/officeDocument/2006/relationships/slide" Target="slides/slide23.xml" Id="rId28" /><Relationship Type="http://schemas.openxmlformats.org/officeDocument/2006/relationships/slide" Target="slides/slide22.xml" Id="rId27" /><Relationship Type="http://schemas.openxmlformats.org/officeDocument/2006/relationships/slide" Target="slides/slide21.xml" Id="rId26" /><Relationship Type="http://schemas.openxmlformats.org/officeDocument/2006/relationships/slide" Target="slides/slide20.xml" Id="rId25" /><Relationship Type="http://schemas.openxmlformats.org/officeDocument/2006/relationships/slide" Target="slides/slide19.xml" Id="rId24" /><Relationship Type="http://schemas.openxmlformats.org/officeDocument/2006/relationships/slide" Target="slides/slide18.xml" Id="rId23" /><Relationship Type="http://schemas.openxmlformats.org/officeDocument/2006/relationships/slide" Target="slides/slide17.xml" Id="rId22" /><Relationship Type="http://schemas.openxmlformats.org/officeDocument/2006/relationships/slide" Target="slides/slide16.xml" Id="rId21" /><Relationship Type="http://schemas.openxmlformats.org/officeDocument/2006/relationships/slide" Target="slides/slide15.xml" Id="rId20" /><Relationship Type="http://schemas.openxmlformats.org/officeDocument/2006/relationships/theme" Target="theme/theme1.xml" Id="rId2" /><Relationship Type="http://schemas.openxmlformats.org/officeDocument/2006/relationships/slide" Target="slides/slide14.xml" Id="rId19" /><Relationship Type="http://schemas.openxmlformats.org/officeDocument/2006/relationships/slide" Target="slides/slide13.xml" Id="rId18" /><Relationship Type="http://schemas.openxmlformats.org/officeDocument/2006/relationships/slide" Target="slides/slide12.xml" Id="rId17" /><Relationship Type="http://schemas.openxmlformats.org/officeDocument/2006/relationships/slide" Target="slides/slide11.xml" Id="rId16" /><Relationship Type="http://schemas.openxmlformats.org/officeDocument/2006/relationships/slide" Target="slides/slide10.xml" Id="rId15" /><Relationship Type="http://schemas.openxmlformats.org/officeDocument/2006/relationships/slide" Target="slides/slide9.xml" Id="rId14" /><Relationship Type="http://schemas.openxmlformats.org/officeDocument/2006/relationships/slide" Target="slides/slide8.xml" Id="rId13" /><Relationship Type="http://schemas.openxmlformats.org/officeDocument/2006/relationships/slide" Target="slides/slide7.xml" Id="rId12" /><Relationship Type="http://schemas.openxmlformats.org/officeDocument/2006/relationships/slide" Target="slides/slide6.xml" Id="rId11" /><Relationship Type="http://schemas.openxmlformats.org/officeDocument/2006/relationships/slide" Target="slides/slide5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0.xml" Id="Rd83da715d343438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9DB0-1DD9-4097-83B0-51B0BCFE5A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479F6-FA64-44DF-B1EA-7E0AE9E1ED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4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4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741C1C7-A889-4251-91EE-A6C3AF24615D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63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01" y="236957"/>
            <a:ext cx="644271" cy="34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9DB0-1DD9-4097-83B0-51B0BCFE5A5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9479F6-FA64-44DF-B1EA-7E0AE9E1ED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44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4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741C1C7-A889-4251-91EE-A6C3AF24615D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6"/>
          <p:cNvSpPr/>
          <p:nvPr/>
        </p:nvSpPr>
        <p:spPr bwMode="gray">
          <a:xfrm>
            <a:off x="-1588" y="831056"/>
            <a:ext cx="9175751" cy="4312444"/>
          </a:xfrm>
          <a:custGeom>
            <a:avLst/>
            <a:gdLst/>
            <a:ahLst/>
            <a:cxnLst>
              <a:cxn ang="0">
                <a:pos x="7" y="3616"/>
              </a:cxn>
              <a:cxn ang="0">
                <a:pos x="5780" y="3622"/>
              </a:cxn>
              <a:cxn ang="0">
                <a:pos x="5760" y="0"/>
              </a:cxn>
              <a:cxn ang="0">
                <a:pos x="0" y="0"/>
              </a:cxn>
              <a:cxn ang="0">
                <a:pos x="7" y="3616"/>
              </a:cxn>
            </a:cxnLst>
            <a:rect l="0" t="0" r="r" b="b"/>
            <a:pathLst>
              <a:path w="5780" h="3622">
                <a:moveTo>
                  <a:pt x="7" y="3616"/>
                </a:moveTo>
                <a:lnTo>
                  <a:pt x="5780" y="3622"/>
                </a:lnTo>
                <a:lnTo>
                  <a:pt x="5760" y="0"/>
                </a:lnTo>
                <a:lnTo>
                  <a:pt x="0" y="0"/>
                </a:lnTo>
                <a:lnTo>
                  <a:pt x="7" y="3616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5" name="Freeform 73"/>
          <p:cNvSpPr/>
          <p:nvPr/>
        </p:nvSpPr>
        <p:spPr bwMode="gray">
          <a:xfrm>
            <a:off x="3175" y="514350"/>
            <a:ext cx="9131300" cy="514350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6" name="Freeform 39"/>
          <p:cNvSpPr/>
          <p:nvPr/>
        </p:nvSpPr>
        <p:spPr bwMode="gray">
          <a:xfrm>
            <a:off x="3175" y="4760119"/>
            <a:ext cx="9131300" cy="383381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7" name="Freeform 29"/>
          <p:cNvSpPr/>
          <p:nvPr/>
        </p:nvSpPr>
        <p:spPr bwMode="gray">
          <a:xfrm>
            <a:off x="-1588" y="-1191"/>
            <a:ext cx="9155113" cy="3705226"/>
          </a:xfrm>
          <a:custGeom>
            <a:avLst/>
            <a:gdLst/>
            <a:ahLst/>
            <a:cxnLst>
              <a:cxn ang="0">
                <a:pos x="8" y="3103"/>
              </a:cxn>
              <a:cxn ang="0">
                <a:pos x="2913" y="3102"/>
              </a:cxn>
              <a:cxn ang="0">
                <a:pos x="3143" y="3022"/>
              </a:cxn>
              <a:cxn ang="0">
                <a:pos x="3668" y="2460"/>
              </a:cxn>
              <a:cxn ang="0">
                <a:pos x="4129" y="2235"/>
              </a:cxn>
              <a:cxn ang="0">
                <a:pos x="5761" y="2235"/>
              </a:cxn>
              <a:cxn ang="0">
                <a:pos x="5767" y="0"/>
              </a:cxn>
              <a:cxn ang="0">
                <a:pos x="0" y="1"/>
              </a:cxn>
              <a:cxn ang="0">
                <a:pos x="8" y="3103"/>
              </a:cxn>
            </a:cxnLst>
            <a:rect l="0" t="0" r="r" b="b"/>
            <a:pathLst>
              <a:path w="5767" h="3128">
                <a:moveTo>
                  <a:pt x="8" y="3103"/>
                </a:moveTo>
                <a:lnTo>
                  <a:pt x="2913" y="3102"/>
                </a:lnTo>
                <a:cubicBezTo>
                  <a:pt x="3054" y="3102"/>
                  <a:pt x="3012" y="3128"/>
                  <a:pt x="3143" y="3022"/>
                </a:cubicBezTo>
                <a:lnTo>
                  <a:pt x="3668" y="2460"/>
                </a:lnTo>
                <a:cubicBezTo>
                  <a:pt x="3832" y="2329"/>
                  <a:pt x="3809" y="2215"/>
                  <a:pt x="4129" y="2235"/>
                </a:cubicBezTo>
                <a:lnTo>
                  <a:pt x="5761" y="2235"/>
                </a:lnTo>
                <a:lnTo>
                  <a:pt x="5767" y="0"/>
                </a:lnTo>
                <a:lnTo>
                  <a:pt x="0" y="1"/>
                </a:lnTo>
                <a:lnTo>
                  <a:pt x="8" y="3103"/>
                </a:lnTo>
                <a:close/>
              </a:path>
            </a:pathLst>
          </a:custGeom>
          <a:solidFill>
            <a:schemeClr val="bg2">
              <a:alpha val="89999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8" name="Freeform 28"/>
          <p:cNvSpPr/>
          <p:nvPr/>
        </p:nvSpPr>
        <p:spPr bwMode="gray">
          <a:xfrm>
            <a:off x="0" y="0"/>
            <a:ext cx="9155113" cy="3250406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89999"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9" name="Freeform 30"/>
          <p:cNvSpPr/>
          <p:nvPr/>
        </p:nvSpPr>
        <p:spPr bwMode="gray">
          <a:xfrm>
            <a:off x="0" y="0"/>
            <a:ext cx="9153525" cy="120015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884" y="1008"/>
              </a:cxn>
              <a:cxn ang="0">
                <a:pos x="2152" y="921"/>
              </a:cxn>
              <a:cxn ang="0">
                <a:pos x="2560" y="531"/>
              </a:cxn>
              <a:cxn ang="0">
                <a:pos x="2892" y="448"/>
              </a:cxn>
              <a:cxn ang="0">
                <a:pos x="5766" y="461"/>
              </a:cxn>
              <a:cxn ang="0">
                <a:pos x="5758" y="0"/>
              </a:cxn>
              <a:cxn ang="0">
                <a:pos x="0" y="2"/>
              </a:cxn>
              <a:cxn ang="0">
                <a:pos x="0" y="1008"/>
              </a:cxn>
            </a:cxnLst>
            <a:rect l="0" t="0" r="r" b="b"/>
            <a:pathLst>
              <a:path w="5766" h="1008">
                <a:moveTo>
                  <a:pt x="0" y="1008"/>
                </a:moveTo>
                <a:lnTo>
                  <a:pt x="1884" y="1008"/>
                </a:lnTo>
                <a:cubicBezTo>
                  <a:pt x="2088" y="990"/>
                  <a:pt x="2034" y="1005"/>
                  <a:pt x="2152" y="921"/>
                </a:cubicBezTo>
                <a:lnTo>
                  <a:pt x="2560" y="531"/>
                </a:lnTo>
                <a:cubicBezTo>
                  <a:pt x="2683" y="452"/>
                  <a:pt x="2611" y="454"/>
                  <a:pt x="2892" y="448"/>
                </a:cubicBezTo>
                <a:lnTo>
                  <a:pt x="5766" y="461"/>
                </a:lnTo>
                <a:lnTo>
                  <a:pt x="5758" y="0"/>
                </a:lnTo>
                <a:lnTo>
                  <a:pt x="0" y="2"/>
                </a:lnTo>
                <a:lnTo>
                  <a:pt x="0" y="100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10" name="Freeform 37"/>
          <p:cNvSpPr/>
          <p:nvPr/>
        </p:nvSpPr>
        <p:spPr bwMode="gray">
          <a:xfrm>
            <a:off x="3175" y="3421856"/>
            <a:ext cx="9131300" cy="383381"/>
          </a:xfrm>
          <a:custGeom>
            <a:avLst/>
            <a:gdLst/>
            <a:ahLst/>
            <a:cxnLst>
              <a:cxn ang="0">
                <a:pos x="5745" y="9"/>
              </a:cxn>
              <a:cxn ang="0">
                <a:pos x="2449" y="8"/>
              </a:cxn>
              <a:cxn ang="0">
                <a:pos x="2347" y="14"/>
              </a:cxn>
              <a:cxn ang="0">
                <a:pos x="2174" y="93"/>
              </a:cxn>
              <a:cxn ang="0">
                <a:pos x="2046" y="127"/>
              </a:cxn>
              <a:cxn ang="0">
                <a:pos x="0" y="119"/>
              </a:cxn>
              <a:cxn ang="0">
                <a:pos x="0" y="444"/>
              </a:cxn>
              <a:cxn ang="0">
                <a:pos x="3601" y="444"/>
              </a:cxn>
              <a:cxn ang="0">
                <a:pos x="3672" y="424"/>
              </a:cxn>
              <a:cxn ang="0">
                <a:pos x="3883" y="331"/>
              </a:cxn>
              <a:cxn ang="0">
                <a:pos x="3985" y="325"/>
              </a:cxn>
              <a:cxn ang="0">
                <a:pos x="5752" y="325"/>
              </a:cxn>
              <a:cxn ang="0">
                <a:pos x="5745" y="9"/>
              </a:cxn>
            </a:cxnLst>
            <a:rect l="0" t="0" r="r" b="b"/>
            <a:pathLst>
              <a:path w="5752" h="444">
                <a:moveTo>
                  <a:pt x="5745" y="9"/>
                </a:moveTo>
                <a:lnTo>
                  <a:pt x="2449" y="8"/>
                </a:lnTo>
                <a:cubicBezTo>
                  <a:pt x="2309" y="8"/>
                  <a:pt x="2404" y="0"/>
                  <a:pt x="2347" y="14"/>
                </a:cubicBezTo>
                <a:lnTo>
                  <a:pt x="2174" y="93"/>
                </a:lnTo>
                <a:cubicBezTo>
                  <a:pt x="2124" y="112"/>
                  <a:pt x="2142" y="120"/>
                  <a:pt x="2046" y="127"/>
                </a:cubicBezTo>
                <a:cubicBezTo>
                  <a:pt x="1076" y="125"/>
                  <a:pt x="0" y="119"/>
                  <a:pt x="0" y="119"/>
                </a:cubicBezTo>
                <a:lnTo>
                  <a:pt x="0" y="444"/>
                </a:lnTo>
                <a:lnTo>
                  <a:pt x="3601" y="444"/>
                </a:lnTo>
                <a:lnTo>
                  <a:pt x="3672" y="424"/>
                </a:lnTo>
                <a:lnTo>
                  <a:pt x="3883" y="331"/>
                </a:lnTo>
                <a:lnTo>
                  <a:pt x="3985" y="325"/>
                </a:lnTo>
                <a:lnTo>
                  <a:pt x="5752" y="325"/>
                </a:lnTo>
                <a:lnTo>
                  <a:pt x="5745" y="9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350" b="0">
              <a:ea typeface="+mn-ea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5486400" cy="1102519"/>
          </a:xfrm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400300"/>
            <a:ext cx="5472113" cy="342900"/>
          </a:xfrm>
        </p:spPr>
        <p:txBody>
          <a:bodyPr/>
          <a:lstStyle>
            <a:lvl1pPr marL="0" indent="0" algn="dist">
              <a:buFontTx/>
              <a:buNone/>
              <a:defRPr sz="1200" i="1"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4857750"/>
            <a:ext cx="21336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857750"/>
            <a:ext cx="3276600" cy="18573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4857750"/>
            <a:ext cx="381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F75A-17A2-4AF3-865D-F8472AA480E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5.jpeg"/><Relationship Id="rId6" Type="http://schemas.microsoft.com/office/2007/relationships/hdphoto" Target="../media/image4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3" Type="http://schemas.openxmlformats.org/officeDocument/2006/relationships/theme" Target="../theme/theme2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2"/>
            <a:ext cx="9144000" cy="5160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</p:pic>
      <p:sp>
        <p:nvSpPr>
          <p:cNvPr id="7" name="矩形 6"/>
          <p:cNvSpPr/>
          <p:nvPr userDrawn="1"/>
        </p:nvSpPr>
        <p:spPr>
          <a:xfrm>
            <a:off x="0" y="-17112"/>
            <a:ext cx="9144000" cy="516061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58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1679" b="2789"/>
          <a:stretch>
            <a:fillRect/>
          </a:stretch>
        </p:blipFill>
        <p:spPr>
          <a:xfrm>
            <a:off x="0" y="0"/>
            <a:ext cx="9141726" cy="514676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4872446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0" y="641040"/>
            <a:ext cx="9144000" cy="86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258775" y="650490"/>
            <a:ext cx="64766" cy="648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8" name="椭圆 14"/>
          <p:cNvSpPr>
            <a:spLocks noChangeAspect="1"/>
          </p:cNvSpPr>
          <p:nvPr userDrawn="1"/>
        </p:nvSpPr>
        <p:spPr bwMode="auto">
          <a:xfrm>
            <a:off x="80080" y="141540"/>
            <a:ext cx="422156" cy="54000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-36512" y="209774"/>
            <a:ext cx="593756" cy="27699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fld id="{2EEF1883-7A0E-4F66-9932-E581691AD397}" type="slidenum">
              <a:rPr lang="zh-CN" altLang="en-US" sz="140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zh-CN" altLang="en-US" sz="1400">
              <a:solidFill>
                <a:prstClr val="black">
                  <a:lumMod val="75000"/>
                  <a:lumOff val="2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t="1679" b="2789"/>
          <a:stretch>
            <a:fillRect/>
          </a:stretch>
        </p:blipFill>
        <p:spPr>
          <a:xfrm>
            <a:off x="0" y="0"/>
            <a:ext cx="9141726" cy="514676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4872446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0" y="641040"/>
            <a:ext cx="9144000" cy="86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258775" y="650490"/>
            <a:ext cx="64766" cy="64800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8" name="椭圆 14"/>
          <p:cNvSpPr>
            <a:spLocks noChangeAspect="1"/>
          </p:cNvSpPr>
          <p:nvPr userDrawn="1"/>
        </p:nvSpPr>
        <p:spPr bwMode="auto">
          <a:xfrm>
            <a:off x="80080" y="141540"/>
            <a:ext cx="422156" cy="54000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-36512" y="209774"/>
            <a:ext cx="593756" cy="27699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fld id="{2EEF1883-7A0E-4F66-9932-E581691AD397}" type="slidenum">
              <a:rPr lang="zh-CN" altLang="en-US" sz="14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NULL" TargetMode="Externa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"/>
          <p:cNvSpPr/>
          <p:nvPr/>
        </p:nvSpPr>
        <p:spPr>
          <a:xfrm>
            <a:off x="2435714" y="3392893"/>
            <a:ext cx="4433016" cy="468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2435717" y="3399628"/>
            <a:ext cx="4433017" cy="468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422442" y="3363838"/>
            <a:ext cx="729371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7" name="MH_Other_4"/>
          <p:cNvSpPr/>
          <p:nvPr>
            <p:custDataLst>
              <p:tags r:id="rId1"/>
            </p:custDataLst>
          </p:nvPr>
        </p:nvSpPr>
        <p:spPr>
          <a:xfrm>
            <a:off x="4352265" y="1073645"/>
            <a:ext cx="221402" cy="221402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2"/>
            </p:custDataLst>
          </p:nvPr>
        </p:nvSpPr>
        <p:spPr>
          <a:xfrm>
            <a:off x="5613548" y="2510413"/>
            <a:ext cx="271937" cy="271937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583943" y="2126045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MH_Other_4"/>
          <p:cNvSpPr/>
          <p:nvPr>
            <p:custDataLst>
              <p:tags r:id="rId3"/>
            </p:custDataLst>
          </p:nvPr>
        </p:nvSpPr>
        <p:spPr>
          <a:xfrm>
            <a:off x="7387221" y="2159755"/>
            <a:ext cx="153681" cy="153681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1" name="MH_Other_4"/>
          <p:cNvSpPr/>
          <p:nvPr>
            <p:custDataLst>
              <p:tags r:id="rId4"/>
            </p:custDataLst>
          </p:nvPr>
        </p:nvSpPr>
        <p:spPr>
          <a:xfrm>
            <a:off x="5946783" y="1025734"/>
            <a:ext cx="234066" cy="208074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2" name="MH_Other_4"/>
          <p:cNvSpPr/>
          <p:nvPr>
            <p:custDataLst>
              <p:tags r:id="rId5"/>
            </p:custDataLst>
          </p:nvPr>
        </p:nvSpPr>
        <p:spPr>
          <a:xfrm>
            <a:off x="2390270" y="2607774"/>
            <a:ext cx="180000" cy="180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474636" y="1540311"/>
            <a:ext cx="247478" cy="247478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MH_Other_4"/>
          <p:cNvSpPr/>
          <p:nvPr>
            <p:custDataLst>
              <p:tags r:id="rId6"/>
            </p:custDataLst>
          </p:nvPr>
        </p:nvSpPr>
        <p:spPr>
          <a:xfrm>
            <a:off x="1168087" y="1648254"/>
            <a:ext cx="153681" cy="153681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6" name="MH_Other_4"/>
          <p:cNvSpPr/>
          <p:nvPr>
            <p:custDataLst>
              <p:tags r:id="rId7"/>
            </p:custDataLst>
          </p:nvPr>
        </p:nvSpPr>
        <p:spPr>
          <a:xfrm>
            <a:off x="8091365" y="1275126"/>
            <a:ext cx="153043" cy="15304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759723" y="1622598"/>
            <a:ext cx="204991" cy="204991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85" y="171450"/>
            <a:ext cx="3455035" cy="3096895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2435860" y="314325"/>
            <a:ext cx="3605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zh-CN" i="1" dirty="0">
                <a:solidFill>
                  <a:srgbClr val="4B6CB6"/>
                </a:solidFill>
              </a:rPr>
              <a:t>中 考 历 史</a:t>
            </a:r>
            <a:endParaRPr lang="zh-CN" altLang="zh-CN" i="1" dirty="0">
              <a:solidFill>
                <a:srgbClr val="4B6CB6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708214" y="3366325"/>
            <a:ext cx="2385060" cy="5219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 i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考 前 攻 关 篇</a:t>
            </a:r>
            <a:endParaRPr lang="zh-CN" altLang="en-US" sz="2800" b="1" i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3.97962E-6 L 0.11997 -0.095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7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2222E-6 3.97962E-6 L 0.11997 -0.095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7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2.12411E-6 L 0.17275 -0.0037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3.04415E-6 L 0.10156 -0.1077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540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05556E-6 -3.21395E-6 L -0.02153 0.1651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824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94444E-6 -2.3464E-7 L -0.03611 -0.1750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87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2.59031E-6 L -0.06407 0.120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599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3.97962E-6 L -0.10555 -0.0534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-26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2.22222E-6 4.24205E-6 L -0.09566 0.0614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30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E-6 -4.2297E-7 L -0.1658 0.1139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9" y="56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069 -0.000123 L 0.423611 -0.006914 " pathEditMode="relative" rAng="0" ptsTypes="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1" grpId="1" bldLvl="0" animBg="1"/>
      <p:bldP spid="13" grpId="0" bldLvl="0" animBg="1"/>
      <p:bldP spid="13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6" grpId="0" bldLvl="0" animBg="1"/>
      <p:bldP spid="46" grpId="1" bldLvl="0" animBg="1"/>
      <p:bldP spid="56" grpId="0" bldLvl="0" animBg="1"/>
      <p:bldP spid="56" grpId="1" bldLvl="0" animBg="1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6410" y="-36195"/>
            <a:ext cx="8410575" cy="551878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b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华文细黑" pitchFamily="2" charset="-122"/>
                <a:cs typeface="+mn-cs"/>
              </a:rPr>
              <a:t>（二）朝代特色</a:t>
            </a:r>
            <a:endParaRPr lang="ko-KR" altLang="en-US" sz="3200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10.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宋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朝：陈桥兵变、黄袍加身、杯酒释兵权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lang="zh-CN" altLang="en-US" sz="2800" b="1">
                <a:ln w="10160" cap="flat" cmpd="sng">
                  <a:solidFill>
                    <a:schemeClr val="accent5">
                      <a:alpha val="10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29803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重文轻武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、科技发达、</a:t>
            </a:r>
            <a:r>
              <a:rPr sz="2800" b="1">
                <a:solidFill>
                  <a:srgbClr val="F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宋词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海外贸易（</a:t>
            </a:r>
            <a:r>
              <a:rPr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市舶司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娱乐场所（瓦子、勾栏）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sz="2800" b="1">
                <a:solidFill>
                  <a:srgbClr val="80007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早市夜市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、纸币交子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民族政权并立（澶渊之盟）（岳飞抗金）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sz="2800" b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经济重心南移</a:t>
            </a:r>
            <a:r>
              <a:rPr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完成（南宋）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11.</a:t>
            </a:r>
            <a:r>
              <a:rPr lang="zh-CN" altLang="en-US" sz="2800" b="1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华文细黑" pitchFamily="2" charset="-122"/>
                <a:cs typeface="+mn-cs"/>
              </a:rPr>
              <a:t>元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：</a:t>
            </a:r>
            <a:r>
              <a:rPr sz="2800" b="1">
                <a:solidFill>
                  <a:srgbClr val="FC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少数民族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政权、全国</a:t>
            </a:r>
            <a:r>
              <a:rPr sz="2800" b="1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统一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、版图</a:t>
            </a:r>
            <a:r>
              <a:rPr sz="2800" b="1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最大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</a:t>
            </a:r>
            <a:r>
              <a:rPr sz="2800" b="1">
                <a:solidFill>
                  <a:srgbClr val="80007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行省制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、澎湖巡检司、宣政院、元曲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2800" b="1">
              <a:solidFill>
                <a:schemeClr val="accent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8790" y="-66675"/>
            <a:ext cx="7901940" cy="529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（二）朝代特色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12.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明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废丞相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、设六部；废行省、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设三司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厂卫制度、八股取士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郑和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下西洋、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戚继光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抗倭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13.</a:t>
            </a: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清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朝：台湾（郑成功、台湾府）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西藏（册封与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驻藏大臣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新疆（平定叛乱与</a:t>
            </a:r>
            <a:r>
              <a:rPr lang="zh-CN" altLang="en-US" sz="2800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伊犁将军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军机处、文字狱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雅克萨之战、闭关锁国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注意总结对比：顺、康、雍、乾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318260" y="978535"/>
            <a:ext cx="3284220" cy="31864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/>
        </p:nvCxnSpPr>
        <p:spPr>
          <a:xfrm flipV="1">
            <a:off x="4602480" y="869950"/>
            <a:ext cx="3575685" cy="32950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箭头连接符 5"/>
          <p:cNvCxnSpPr/>
          <p:nvPr/>
        </p:nvCxnSpPr>
        <p:spPr>
          <a:xfrm>
            <a:off x="1211580" y="1698625"/>
            <a:ext cx="8039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" name="直接箭头连接符 8"/>
          <p:cNvCxnSpPr/>
          <p:nvPr/>
        </p:nvCxnSpPr>
        <p:spPr>
          <a:xfrm>
            <a:off x="2015490" y="2567305"/>
            <a:ext cx="928370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0" name="直接箭头连接符 9"/>
          <p:cNvCxnSpPr/>
          <p:nvPr/>
        </p:nvCxnSpPr>
        <p:spPr>
          <a:xfrm>
            <a:off x="2400935" y="3409315"/>
            <a:ext cx="1353185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" name="直接箭头连接符 10"/>
          <p:cNvCxnSpPr/>
          <p:nvPr/>
        </p:nvCxnSpPr>
        <p:spPr>
          <a:xfrm>
            <a:off x="3138170" y="4055110"/>
            <a:ext cx="1353185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直接箭头连接符 11"/>
          <p:cNvCxnSpPr/>
          <p:nvPr/>
        </p:nvCxnSpPr>
        <p:spPr>
          <a:xfrm flipH="1">
            <a:off x="4787265" y="4055110"/>
            <a:ext cx="10807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3" name="直接箭头连接符 12"/>
          <p:cNvCxnSpPr/>
          <p:nvPr/>
        </p:nvCxnSpPr>
        <p:spPr>
          <a:xfrm flipH="1">
            <a:off x="5442585" y="3418840"/>
            <a:ext cx="9391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直接箭头连接符 13"/>
          <p:cNvCxnSpPr/>
          <p:nvPr/>
        </p:nvCxnSpPr>
        <p:spPr>
          <a:xfrm flipH="1">
            <a:off x="6381750" y="2576830"/>
            <a:ext cx="7105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 flipH="1">
            <a:off x="7317105" y="1698625"/>
            <a:ext cx="4953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6" name="文本框 15"/>
          <p:cNvSpPr txBox="1"/>
          <p:nvPr/>
        </p:nvSpPr>
        <p:spPr>
          <a:xfrm>
            <a:off x="301625" y="1530350"/>
            <a:ext cx="12623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鸦片战争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5610" y="2402840"/>
            <a:ext cx="1965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第二次鸦片战争</a:t>
            </a:r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1075055" y="3245485"/>
            <a:ext cx="14154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中日甲午战争</a:t>
            </a:r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318260" y="3891280"/>
            <a:ext cx="21120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八国联军侵华战争</a:t>
            </a:r>
            <a:endParaRPr lang="zh-CN" alt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5779770" y="3827780"/>
            <a:ext cx="2670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农民（太平天国、义和团）</a:t>
            </a:r>
            <a:endParaRPr lang="zh-CN" altLang="en-US" sz="1600"/>
          </a:p>
        </p:txBody>
      </p:sp>
      <p:sp>
        <p:nvSpPr>
          <p:cNvPr id="21" name="文本框 20"/>
          <p:cNvSpPr txBox="1"/>
          <p:nvPr/>
        </p:nvSpPr>
        <p:spPr>
          <a:xfrm>
            <a:off x="6381750" y="3245485"/>
            <a:ext cx="24384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地主阶级（洋务运动）</a:t>
            </a:r>
            <a:endParaRPr lang="zh-CN" altLang="en-US" sz="1600"/>
          </a:p>
        </p:txBody>
      </p:sp>
      <p:sp>
        <p:nvSpPr>
          <p:cNvPr id="22" name="文本框 21"/>
          <p:cNvSpPr txBox="1"/>
          <p:nvPr/>
        </p:nvSpPr>
        <p:spPr>
          <a:xfrm>
            <a:off x="7092315" y="2345055"/>
            <a:ext cx="1746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资产阶级（戊戌变法、辛亥革命）</a:t>
            </a:r>
            <a:endParaRPr lang="zh-CN" altLang="en-US" sz="1600"/>
          </a:p>
        </p:txBody>
      </p:sp>
      <p:sp>
        <p:nvSpPr>
          <p:cNvPr id="23" name="文本框 22"/>
          <p:cNvSpPr txBox="1"/>
          <p:nvPr/>
        </p:nvSpPr>
        <p:spPr>
          <a:xfrm>
            <a:off x="7821930" y="1530350"/>
            <a:ext cx="9982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无产阶级</a:t>
            </a:r>
            <a:endParaRPr lang="zh-CN" altLang="en-US" sz="160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1610995" y="905510"/>
            <a:ext cx="2699385" cy="26314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5" name="直接箭头连接符 24"/>
          <p:cNvCxnSpPr/>
          <p:nvPr/>
        </p:nvCxnSpPr>
        <p:spPr>
          <a:xfrm flipV="1">
            <a:off x="4894580" y="951230"/>
            <a:ext cx="2927350" cy="25857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6" name="文本框 25"/>
          <p:cNvSpPr txBox="1"/>
          <p:nvPr/>
        </p:nvSpPr>
        <p:spPr>
          <a:xfrm>
            <a:off x="4390390" y="3409950"/>
            <a:ext cx="363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半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半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00935" y="1330325"/>
            <a:ext cx="469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沦</a:t>
            </a:r>
            <a:r>
              <a:rPr lang="zh-CN" altLang="en-US"/>
              <a:t>                                                               </a:t>
            </a:r>
            <a:r>
              <a:rPr lang="zh-CN" altLang="en-US">
                <a:solidFill>
                  <a:srgbClr val="FF0000"/>
                </a:solidFill>
              </a:rPr>
              <a:t>摆</a:t>
            </a:r>
            <a:r>
              <a:rPr lang="zh-CN" altLang="en-US"/>
              <a:t>    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449320" y="2508885"/>
            <a:ext cx="2330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为                          脱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900" y="97790"/>
            <a:ext cx="9224910" cy="585470"/>
            <a:chOff x="1357" y="1650"/>
            <a:chExt cx="4748" cy="1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1357" y="1650"/>
              <a:ext cx="4173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二、中 国 近 代 史（1840—1949）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960" y="785495"/>
            <a:ext cx="8260715" cy="397065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：侵略与反抗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1840—1901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ko-KR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次侵略： 鸦片战争、第二次鸦片战争、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甲午中日战争、八国联军侵华战争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次反抗：太平天国运动、义和团运动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：近代化的探索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年代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—20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世纪初）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洋务运动、戊戌变法、辛亥革命、新文化运动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ko-KR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（学技术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学制度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学思想）</a:t>
            </a:r>
            <a:endParaRPr lang="ko-KR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：新民主主义革命（1919——1949）</a:t>
            </a:r>
            <a:endParaRPr lang="ko-KR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（五四运动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新中国的成立）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7520" y="127635"/>
            <a:ext cx="2751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考  点  归  纳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755" y="140335"/>
            <a:ext cx="9368790" cy="530796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342900" indent="-34290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/>
              <a:buChar char="u"/>
            </a:pPr>
            <a:r>
              <a:rPr lang="en-US" sz="2400" b="1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国共关系的发展</a:t>
            </a:r>
            <a:r>
              <a:rPr sz="2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2400" b="1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400" b="1">
                <a:latin typeface="Arial" panose="020B0604020202020204" pitchFamily="34" charset="0"/>
                <a:ea typeface="Arial" panose="020B0604020202020204" pitchFamily="34" charset="0"/>
              </a:rPr>
              <a:t>◆</a:t>
            </a:r>
            <a:r>
              <a:rPr sz="2400" b="1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sz="24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合作——对峙——合作——对峙</a:t>
            </a:r>
            <a:r>
              <a:rPr sz="2400" b="1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ko-KR" altLang="en-US" sz="24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1.1921中共一大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标志着中国共产党的成立。（开天辟地焕然一新）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2.1924国民党一大，标志着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国共合作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的正式建立。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1924——1927为国共第一次合作时期，也叫国民大革命时期。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3.1927年，国共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合作破裂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。1927—1937为国共十年对峙时期。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●南昌起义   ●秋收起义    ●井冈山会师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●红军长征   ●遵义会议    ●西安事变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4.1937年，国共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第二次合作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正式建立，共同抗日。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1931——1945抗日战争时期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5.1946—1949解放战争时期也叫</a:t>
            </a:r>
            <a:r>
              <a: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国共内战</a:t>
            </a: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时期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•重庆谈判   •全面进攻     •重点进攻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•战略反攻   •战略决战     •渡江战役</a:t>
            </a:r>
            <a:endParaRPr lang="ko-KR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2390" y="588010"/>
            <a:ext cx="9143365" cy="4579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1.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</a:rPr>
              <a:t>一条主线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:  中国人民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建立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政权、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</a:rPr>
              <a:t>巩固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政权、探索与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发展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社会主义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的历史；是中国走向自由、民主、富强，实现中华民族伟大复兴的历史；是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中国共产党领导全国人民进行社会主义革命和建设的</a:t>
            </a:r>
            <a:r>
              <a:rPr lang="zh-CN" sz="24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探索史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和</a:t>
            </a:r>
            <a:r>
              <a:rPr lang="zh-CN" sz="2400" b="1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奋斗史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。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2.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</a:rPr>
              <a:t>两个历史阶段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</a:rPr>
              <a:t>:  新民主主义社会与社会主义社会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3.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  <a:sym typeface="+mn-ea"/>
              </a:rPr>
              <a:t>两位伟人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：毛泽东、邓小平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4.</a:t>
            </a:r>
            <a:r>
              <a:rPr lang="zh-CN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  <a:sym typeface="+mn-ea"/>
              </a:rPr>
              <a:t>六个时期</a:t>
            </a: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:  ①新民主主义向社会主义过渡时期；②社会主义十年探索时期；③“文化大革命”时期；④改革开放历史新时期；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indent="266700" algn="l" eaLnBrk="1" fontAlgn="auto" latinLnBrk="0" hangingPunct="1">
              <a:lnSpc>
                <a:spcPts val="3500"/>
              </a:lnSpc>
            </a:pP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⑤改革开放和社会主义现代化建设进入新阶段；⑥中国特色社会主义新时代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67000" y="2379345"/>
            <a:ext cx="14605" cy="21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667000" y="2400935"/>
            <a:ext cx="381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endParaRPr lang="zh-CN" altLang="en-US" sz="100"/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-900" y="97790"/>
            <a:ext cx="8107740" cy="5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二、中 国 近 代 史（1840—1949）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900" y="26035"/>
            <a:ext cx="9224910" cy="585470"/>
            <a:chOff x="1357" y="1650"/>
            <a:chExt cx="4748" cy="1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1357" y="1650"/>
              <a:ext cx="4173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三、中国现代史（1949——至今）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665" y="801370"/>
            <a:ext cx="8260715" cy="397065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新中国的成立和巩固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（开国大典、西藏和平解放、土地改革、抗美援朝）</a:t>
            </a:r>
            <a:endParaRPr lang="ko-KR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社会主义的建立和探索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（一五计划、三大改造、五四宪法、中共八大）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十年探索（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1956——1966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）十年文革（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1966—1976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建设有中国特色的社会主义（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1978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后）</a:t>
            </a:r>
            <a:endParaRPr lang="en-US" altLang="zh-CN" sz="2800" b="1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：民族团结、祖国统一</a:t>
            </a:r>
            <a:endParaRPr lang="ko-KR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ko-KR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：国防建设与外交成就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：科技文化与社会生活</a:t>
            </a:r>
            <a:r>
              <a:rPr lang="zh-CN" altLang="ko-KR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9" name="Freeform 11"/>
          <p:cNvSpPr/>
          <p:nvPr/>
        </p:nvSpPr>
        <p:spPr bwMode="auto">
          <a:xfrm>
            <a:off x="4897755" y="3505835"/>
            <a:ext cx="701675" cy="1114425"/>
          </a:xfrm>
          <a:custGeom>
            <a:avLst/>
            <a:gdLst>
              <a:gd name="TX0" fmla="*/ 1090 w 1091"/>
              <a:gd name="TY0" fmla="*/ 2298 h 4477"/>
              <a:gd name="TX1" fmla="*/ 744 w 1091"/>
              <a:gd name="TY1" fmla="*/ 2466 h 4477"/>
              <a:gd name="TX2" fmla="*/ 654 w 1091"/>
              <a:gd name="TY2" fmla="*/ 2852 h 4477"/>
              <a:gd name="TX3" fmla="*/ 654 w 1091"/>
              <a:gd name="TY3" fmla="*/ 3704 h 4477"/>
              <a:gd name="TX4" fmla="*/ 495 w 1091"/>
              <a:gd name="TY4" fmla="*/ 4308 h 4477"/>
              <a:gd name="TX5" fmla="*/ 0 w 1091"/>
              <a:gd name="TY5" fmla="*/ 4476 h 4477"/>
              <a:gd name="TX6" fmla="*/ 0 w 1091"/>
              <a:gd name="TY6" fmla="*/ 4337 h 4477"/>
              <a:gd name="TX7" fmla="*/ 377 w 1091"/>
              <a:gd name="TY7" fmla="*/ 4189 h 4477"/>
              <a:gd name="TX8" fmla="*/ 476 w 1091"/>
              <a:gd name="TY8" fmla="*/ 3783 h 4477"/>
              <a:gd name="TX9" fmla="*/ 476 w 1091"/>
              <a:gd name="TY9" fmla="*/ 2812 h 4477"/>
              <a:gd name="TX10" fmla="*/ 604 w 1091"/>
              <a:gd name="TY10" fmla="*/ 2396 h 4477"/>
              <a:gd name="TX11" fmla="*/ 912 w 1091"/>
              <a:gd name="TY11" fmla="*/ 2258 h 4477"/>
              <a:gd name="TX12" fmla="*/ 912 w 1091"/>
              <a:gd name="TY12" fmla="*/ 2218 h 4477"/>
              <a:gd name="TX13" fmla="*/ 615 w 1091"/>
              <a:gd name="TY13" fmla="*/ 2099 h 4477"/>
              <a:gd name="TX14" fmla="*/ 476 w 1091"/>
              <a:gd name="TY14" fmla="*/ 1664 h 4477"/>
              <a:gd name="TX15" fmla="*/ 476 w 1091"/>
              <a:gd name="TY15" fmla="*/ 693 h 4477"/>
              <a:gd name="TX16" fmla="*/ 377 w 1091"/>
              <a:gd name="TY16" fmla="*/ 277 h 4477"/>
              <a:gd name="TX17" fmla="*/ 0 w 1091"/>
              <a:gd name="TY17" fmla="*/ 139 h 4477"/>
              <a:gd name="TX18" fmla="*/ 0 w 1091"/>
              <a:gd name="TY18" fmla="*/ 0 h 4477"/>
              <a:gd name="TX19" fmla="*/ 495 w 1091"/>
              <a:gd name="TY19" fmla="*/ 168 h 4477"/>
              <a:gd name="TX20" fmla="*/ 654 w 1091"/>
              <a:gd name="TY20" fmla="*/ 773 h 4477"/>
              <a:gd name="TX21" fmla="*/ 654 w 1091"/>
              <a:gd name="TY21" fmla="*/ 1624 h 4477"/>
              <a:gd name="TX22" fmla="*/ 753 w 1091"/>
              <a:gd name="TY22" fmla="*/ 2021 h 4477"/>
              <a:gd name="TX23" fmla="*/ 1090 w 1091"/>
              <a:gd name="TY23" fmla="*/ 2179 h 4477"/>
              <a:gd name="TX24" fmla="*/ 1090 w 1091"/>
              <a:gd name="TY24" fmla="*/ 2298 h 447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</a:cxnLst>
            <a:rect l="l" t="t" r="r" b="b"/>
            <a:pathLst>
              <a:path w="1091" h="4477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rgbClr val="00B050"/>
          </a:solidFill>
          <a:ln w="0">
            <a:noFill/>
          </a:ln>
        </p:spPr>
        <p:txBody>
          <a:bodyPr vert="horz" wrap="square" lIns="68580" tIns="34290" rIns="68580" bIns="34290" numCol="1" anchor="t">
            <a:noAutofit/>
          </a:bodyPr>
          <a:lstStyle/>
          <a:p>
            <a:pPr marL="0" indent="0" algn="l" defTabSz="508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600" b="0"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9430" y="3550920"/>
            <a:ext cx="490220" cy="1311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rgbClr val="7030A0"/>
                </a:solidFill>
              </a:rPr>
              <a:t>几个问题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504315" y="182880"/>
            <a:ext cx="61353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sym typeface="+mn-ea"/>
              </a:rPr>
              <a:t>考 点 归 纳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sym typeface="+mn-ea"/>
            </a:endParaRPr>
          </a:p>
          <a:p>
            <a:pPr indent="869315" algn="ctr"/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723265" y="1995170"/>
            <a:ext cx="7135495" cy="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550545" y="1038225"/>
            <a:ext cx="459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新中国的成立和巩固（</a:t>
            </a:r>
            <a:r>
              <a:rPr lang="en-US" altLang="zh-CN"/>
              <a:t>1949</a:t>
            </a:r>
            <a:r>
              <a:rPr lang="zh-CN" altLang="en-US"/>
              <a:t>年</a:t>
            </a:r>
            <a:r>
              <a:rPr lang="en-US" altLang="zh-CN"/>
              <a:t>-1952</a:t>
            </a:r>
            <a:r>
              <a:rPr lang="zh-CN" altLang="en-US"/>
              <a:t>年底）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9265" y="1994535"/>
            <a:ext cx="7517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+mn-lt"/>
                <a:cs typeface="+mn-lt"/>
              </a:rPr>
              <a:t>1949.9     1949.10.1                          1950             1951               1952          1953 </a:t>
            </a:r>
            <a:r>
              <a:rPr lang="en-US" altLang="zh-CN" sz="1600"/>
              <a:t>    </a:t>
            </a:r>
            <a:endParaRPr lang="en-US" altLang="zh-CN" sz="160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23265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 flipH="1">
            <a:off x="1880235" y="180340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 flipH="1">
            <a:off x="4019550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 flipH="1">
            <a:off x="5212080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flipH="1">
            <a:off x="6504940" y="180276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550545" y="2806700"/>
            <a:ext cx="4437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向社会主义过渡时间（</a:t>
            </a:r>
            <a:r>
              <a:rPr lang="en-US" altLang="zh-CN">
                <a:sym typeface="+mn-ea"/>
              </a:rPr>
              <a:t>1953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-1956</a:t>
            </a:r>
            <a:r>
              <a:rPr lang="zh-CN" altLang="en-US">
                <a:sym typeface="+mn-ea"/>
              </a:rPr>
              <a:t>年）</a:t>
            </a:r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 rot="5400000">
            <a:off x="5092700" y="269875"/>
            <a:ext cx="396240" cy="2542540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14" name="左大括号 13"/>
          <p:cNvSpPr/>
          <p:nvPr/>
        </p:nvSpPr>
        <p:spPr>
          <a:xfrm rot="16200000">
            <a:off x="5629910" y="574675"/>
            <a:ext cx="396240" cy="3780155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723900" y="3723640"/>
            <a:ext cx="6994525" cy="28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 flipH="1">
            <a:off x="723900" y="356044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H="1">
            <a:off x="2769235" y="353187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H="1">
            <a:off x="5625465" y="353187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 flipH="1">
            <a:off x="7718425" y="356044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396240" y="3752215"/>
            <a:ext cx="79717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1953                            1954                                           1956                            1957</a:t>
            </a:r>
            <a:endParaRPr lang="en-US" altLang="zh-CN" sz="1600"/>
          </a:p>
        </p:txBody>
      </p:sp>
      <p:sp>
        <p:nvSpPr>
          <p:cNvPr id="21" name="左大括号 20"/>
          <p:cNvSpPr/>
          <p:nvPr/>
        </p:nvSpPr>
        <p:spPr>
          <a:xfrm rot="5400000">
            <a:off x="3012440" y="847090"/>
            <a:ext cx="323850" cy="4900930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935" y="234315"/>
            <a:ext cx="5513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 sz="2000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这些时间点和时间段，你清楚了吗？</a:t>
            </a:r>
            <a:endParaRPr lang="zh-CN" altLang="en-US" sz="2000" i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左大括号 6"/>
          <p:cNvSpPr/>
          <p:nvPr/>
        </p:nvSpPr>
        <p:spPr>
          <a:xfrm rot="16200000">
            <a:off x="4023360" y="933450"/>
            <a:ext cx="396240" cy="6995795"/>
          </a:xfrm>
          <a:prstGeom prst="leftBrace">
            <a:avLst/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0545" y="812165"/>
            <a:ext cx="459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3.</a:t>
            </a:r>
            <a:r>
              <a:rPr lang="zh-CN" altLang="en-US"/>
              <a:t>十年探索时期（</a:t>
            </a:r>
            <a:r>
              <a:rPr lang="en-US" altLang="zh-CN"/>
              <a:t>1956</a:t>
            </a:r>
            <a:r>
              <a:rPr lang="zh-CN" altLang="en-US"/>
              <a:t>年</a:t>
            </a:r>
            <a:r>
              <a:rPr lang="en-US" altLang="zh-CN"/>
              <a:t>-1966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0215" y="1637665"/>
            <a:ext cx="7517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+mn-lt"/>
                <a:cs typeface="+mn-lt"/>
              </a:rPr>
              <a:t>1956             1958                1959                    1961                                        1966 </a:t>
            </a:r>
            <a:r>
              <a:rPr lang="en-US" altLang="zh-CN" sz="1600"/>
              <a:t>    </a:t>
            </a:r>
            <a:endParaRPr lang="en-US" altLang="zh-CN" sz="160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23900" y="144526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 flipH="1">
            <a:off x="2017395" y="144526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 flipH="1">
            <a:off x="3326130" y="144526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 flipH="1">
            <a:off x="4987925" y="143827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 flipH="1">
            <a:off x="7718425" y="144589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550545" y="2387600"/>
            <a:ext cx="4996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5.</a:t>
            </a:r>
            <a:r>
              <a:rPr lang="zh-CN" altLang="en-US">
                <a:sym typeface="+mn-ea"/>
              </a:rPr>
              <a:t>社会主义现代化建设的新时期（</a:t>
            </a:r>
            <a:r>
              <a:rPr lang="en-US" altLang="zh-CN">
                <a:sym typeface="+mn-ea"/>
              </a:rPr>
              <a:t>19</a:t>
            </a:r>
            <a:r>
              <a:rPr lang="en-US">
                <a:sym typeface="+mn-ea"/>
              </a:rPr>
              <a:t>78</a:t>
            </a:r>
            <a:r>
              <a:rPr lang="zh-CN" altLang="en-US">
                <a:sym typeface="+mn-ea"/>
              </a:rPr>
              <a:t>年至今）</a:t>
            </a:r>
            <a:endParaRPr lang="zh-CN" altLang="en-US"/>
          </a:p>
        </p:txBody>
      </p:sp>
      <p:sp>
        <p:nvSpPr>
          <p:cNvPr id="13" name="左大括号 12"/>
          <p:cNvSpPr/>
          <p:nvPr/>
        </p:nvSpPr>
        <p:spPr>
          <a:xfrm rot="5400000">
            <a:off x="3971290" y="396240"/>
            <a:ext cx="396240" cy="1687195"/>
          </a:xfrm>
          <a:prstGeom prst="leftBrace">
            <a:avLst>
              <a:gd name="adj1" fmla="val 8333"/>
              <a:gd name="adj2" fmla="val 51053"/>
            </a:avLst>
          </a:prstGeom>
          <a:noFill/>
          <a:ln w="952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12140" y="4060190"/>
            <a:ext cx="7355205" cy="28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 flipH="1">
            <a:off x="612140" y="389699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 flipH="1">
            <a:off x="2849245" y="386842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直接连接符 17"/>
          <p:cNvCxnSpPr/>
          <p:nvPr/>
        </p:nvCxnSpPr>
        <p:spPr>
          <a:xfrm flipH="1">
            <a:off x="5013325" y="3896995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直接连接符 18"/>
          <p:cNvCxnSpPr/>
          <p:nvPr/>
        </p:nvCxnSpPr>
        <p:spPr>
          <a:xfrm flipH="1">
            <a:off x="7606665" y="386842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文本框 19"/>
          <p:cNvSpPr txBox="1"/>
          <p:nvPr/>
        </p:nvSpPr>
        <p:spPr>
          <a:xfrm>
            <a:off x="550545" y="4060190"/>
            <a:ext cx="79717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2002                          2007                                2012                                   2017</a:t>
            </a:r>
            <a:endParaRPr lang="en-US" altLang="zh-CN" sz="1600"/>
          </a:p>
        </p:txBody>
      </p:sp>
      <p:cxnSp>
        <p:nvCxnSpPr>
          <p:cNvPr id="7" name="直接连接符 6"/>
          <p:cNvCxnSpPr/>
          <p:nvPr/>
        </p:nvCxnSpPr>
        <p:spPr>
          <a:xfrm>
            <a:off x="698500" y="1630045"/>
            <a:ext cx="7019925" cy="69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文本框 11"/>
          <p:cNvSpPr txBox="1"/>
          <p:nvPr/>
        </p:nvSpPr>
        <p:spPr>
          <a:xfrm>
            <a:off x="612140" y="1974850"/>
            <a:ext cx="3916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4.</a:t>
            </a:r>
            <a:r>
              <a:rPr lang="zh-CN" altLang="en-US"/>
              <a:t>十年</a:t>
            </a:r>
            <a:r>
              <a:rPr lang="en-US" altLang="zh-CN"/>
              <a:t>“</a:t>
            </a:r>
            <a:r>
              <a:rPr lang="zh-CN" altLang="en-US"/>
              <a:t>文革</a:t>
            </a:r>
            <a:r>
              <a:rPr lang="en-US" altLang="zh-CN"/>
              <a:t>”</a:t>
            </a:r>
            <a:r>
              <a:rPr lang="zh-CN" altLang="en-US"/>
              <a:t>时期（</a:t>
            </a:r>
            <a:r>
              <a:rPr lang="en-US" altLang="zh-CN"/>
              <a:t>1966-1976</a:t>
            </a:r>
            <a:r>
              <a:rPr lang="zh-CN" altLang="en-US"/>
              <a:t>）</a:t>
            </a: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12140" y="3187700"/>
            <a:ext cx="7355205" cy="28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文本框 22"/>
          <p:cNvSpPr txBox="1"/>
          <p:nvPr/>
        </p:nvSpPr>
        <p:spPr>
          <a:xfrm>
            <a:off x="450215" y="3187700"/>
            <a:ext cx="7832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1978    1979    1980        1982            1987                  1992                  1997</a:t>
            </a:r>
            <a:endParaRPr lang="en-US" altLang="zh-CN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1214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/>
        </p:nvCxnSpPr>
        <p:spPr>
          <a:xfrm flipH="1">
            <a:off x="1576705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直接连接符 25"/>
          <p:cNvCxnSpPr/>
          <p:nvPr/>
        </p:nvCxnSpPr>
        <p:spPr>
          <a:xfrm flipH="1">
            <a:off x="2395855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直接连接符 26"/>
          <p:cNvCxnSpPr/>
          <p:nvPr/>
        </p:nvCxnSpPr>
        <p:spPr>
          <a:xfrm flipH="1">
            <a:off x="332613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/>
          <p:cNvCxnSpPr/>
          <p:nvPr/>
        </p:nvCxnSpPr>
        <p:spPr>
          <a:xfrm flipH="1">
            <a:off x="464947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直接连接符 28"/>
          <p:cNvCxnSpPr/>
          <p:nvPr/>
        </p:nvCxnSpPr>
        <p:spPr>
          <a:xfrm flipH="1">
            <a:off x="6292850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>
          <a:xfrm flipH="1">
            <a:off x="7967345" y="2995930"/>
            <a:ext cx="0" cy="1917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33FC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文本框 30"/>
          <p:cNvSpPr txBox="1"/>
          <p:nvPr/>
        </p:nvSpPr>
        <p:spPr>
          <a:xfrm>
            <a:off x="1892935" y="234315"/>
            <a:ext cx="5513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 sz="2000" i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这些时间点和时间段，你清楚了吗？</a:t>
            </a:r>
            <a:endParaRPr lang="zh-CN" altLang="en-US" sz="2000" i="1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917700" y="120650"/>
            <a:ext cx="40074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四、世界古代史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67000" y="2379345"/>
            <a:ext cx="14288" cy="214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667000" y="2400776"/>
            <a:ext cx="381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/>
            <a:endParaRPr lang="zh-CN" altLang="en-US" sz="100"/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3351689" y="1171893"/>
            <a:ext cx="599599" cy="12383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24631" y="821690"/>
            <a:ext cx="8839676" cy="4194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总体特征：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奴隶社会      封建社会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两大文明类型：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大河文明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（以四大文明古国为代表）、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海洋文明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（以古希腊、古罗马文明为代表）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两种文明交往、交流方式：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暴力冲突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（如亚历山大东征）、</a:t>
            </a: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和平交流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（如日本派遣唐使到中国，阿拉伯人沟通东西方文化等）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三种经济发展模式：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大河流域农耕经济、雅典工商业经济、西欧庄园经济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fontAlgn="auto" latinLnBrk="0" hangingPunct="1">
              <a:lnSpc>
                <a:spcPts val="4000"/>
              </a:lnSpc>
            </a:pPr>
            <a:r>
              <a:rPr lang="en-US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zh-CN" sz="2400" b="1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三大宗教：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佛教    基督教     伊斯兰教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9143365" cy="5142865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auto">
          <a:xfrm>
            <a:off x="2481580" y="1046480"/>
            <a:ext cx="6662420" cy="1410970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0" y="3056255"/>
            <a:ext cx="4270375" cy="1284605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0" y="1539240"/>
            <a:ext cx="8046720" cy="2235835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8420100" y="1431290"/>
            <a:ext cx="417830" cy="67500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7940675" y="4537710"/>
            <a:ext cx="1203325" cy="605790"/>
          </a:xfrm>
          <a:custGeom>
            <a:avLst/>
            <a:gdLst>
              <a:gd name="T0" fmla="*/ 2088 w 2088"/>
              <a:gd name="T1" fmla="*/ 0 h 1048"/>
              <a:gd name="T2" fmla="*/ 2088 w 2088"/>
              <a:gd name="T3" fmla="*/ 1048 h 1048"/>
              <a:gd name="T4" fmla="*/ 0 w 2088"/>
              <a:gd name="T5" fmla="*/ 1048 h 1048"/>
              <a:gd name="T6" fmla="*/ 662 w 2088"/>
              <a:gd name="T7" fmla="*/ 0 h 1048"/>
              <a:gd name="T8" fmla="*/ 2088 w 2088"/>
              <a:gd name="T9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7722870" y="4656455"/>
            <a:ext cx="1421130" cy="487045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31365" y="1926590"/>
            <a:ext cx="3183890" cy="5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初中历史六大板块</a:t>
            </a:r>
            <a:endParaRPr lang="zh-CN" altLang="en-US" sz="30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09015" y="1847850"/>
            <a:ext cx="942340" cy="16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03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082800" y="2576830"/>
            <a:ext cx="4696460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考什么？    考情与考点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67665" y="2860040"/>
            <a:ext cx="631825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FFFF"/>
                </a:solidFill>
              </a:rPr>
              <a:t>Part</a:t>
            </a:r>
            <a:endParaRPr lang="zh-CN" altLang="en-US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920" y="699135"/>
            <a:ext cx="8260715" cy="483235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奴隶社会 </a:t>
            </a:r>
            <a:endParaRPr 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（大河文明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亚非文明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东方文明）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（海洋文明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欧洲文明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西方文明）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封建社会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（欧洲封建社会）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（亚洲封建社会）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封君封臣制     古代日本（大化改新）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西欧庄园        阿拉伯帝国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城市、大学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ko-KR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221740" y="192405"/>
            <a:ext cx="613537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 点 归 纳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50390" y="2618105"/>
            <a:ext cx="4622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↓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28235" y="2684145"/>
            <a:ext cx="4622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↓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43751" y="63500"/>
            <a:ext cx="2684621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五、世界近代史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2541" y="2335277"/>
            <a:ext cx="77472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200150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4" name="文本框 3"/>
          <p:cNvSpPr txBox="1"/>
          <p:nvPr/>
        </p:nvSpPr>
        <p:spPr>
          <a:xfrm>
            <a:off x="4472464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7" name="文本框 6"/>
          <p:cNvSpPr txBox="1"/>
          <p:nvPr/>
        </p:nvSpPr>
        <p:spPr>
          <a:xfrm>
            <a:off x="7399973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1" name="文本框 10"/>
          <p:cNvSpPr txBox="1"/>
          <p:nvPr/>
        </p:nvSpPr>
        <p:spPr>
          <a:xfrm>
            <a:off x="742474" y="2450306"/>
            <a:ext cx="15187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0989" y="2450306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28498" y="2450306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28775" y="2916555"/>
            <a:ext cx="29470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文艺复兴、新航路开辟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早期殖民掠夺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1089" y="2916555"/>
            <a:ext cx="346233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309F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资产阶级革命和改革、两次工业革命、国际工人运动、民族解放运动蓬勃发展</a:t>
            </a:r>
            <a:endParaRPr lang="zh-CN" altLang="en-US" sz="2100" b="1" smtClean="0">
              <a:solidFill>
                <a:srgbClr val="0309F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31595" y="1523524"/>
            <a:ext cx="338899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资本主义的产生及初步发展</a:t>
            </a:r>
            <a:endParaRPr lang="zh-CN" altLang="en-US" sz="21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3476" y="1049179"/>
            <a:ext cx="2875121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资本主义制度逐步确立</a:t>
            </a:r>
            <a:endParaRPr lang="zh-CN" altLang="en-US" sz="21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1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资本主义世界体系和世界市场逐渐形成</a:t>
            </a:r>
            <a:endParaRPr lang="zh-CN" altLang="en-US" sz="21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15" y="897255"/>
            <a:ext cx="8776335" cy="37706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走向资本主义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经济：租地农场和手工工场</a:t>
            </a:r>
            <a:endParaRPr 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）思想：文艺复兴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）道路：新航路的开辟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黑体" panose="02010609060101010101" charset="-122"/>
                <a:cs typeface="Arial" panose="020B0604020202020204" pitchFamily="34" charset="0"/>
              </a:rPr>
              <a:t>→早期殖民掠夺→殖民地人民的反抗</a:t>
            </a:r>
            <a:endParaRPr lang="ko-KR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资产阶级革命和改革 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（英美法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俄日）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ko-KR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工业革命及其带来的社会变化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048385" y="128270"/>
            <a:ext cx="61353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sym typeface="+mn-ea"/>
              </a:rPr>
              <a:t>世界近代史考点概括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sym typeface="+mn-ea"/>
            </a:endParaRPr>
          </a:p>
          <a:p>
            <a:pPr indent="869315" algn="ctr"/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1948" y="717233"/>
            <a:ext cx="8628698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两大战争：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第一次世界大战、第二次世界大战。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两种社会制度：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资本主义制度、社会主义制度。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三大组织：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国际联盟、联合国、世界贸易组织。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三大格局：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凡尔赛</a:t>
            </a:r>
            <a:r>
              <a:rPr 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华盛顿体系</a:t>
            </a:r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两极格局</a:t>
            </a:r>
            <a:r>
              <a:rPr 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多极化发展趋势。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四条基本线索：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⑴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资本主义的进一步发展；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⑵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社会主义的曲折前进；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⑶</a:t>
            </a:r>
            <a:r>
              <a:rPr 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亚非拉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人民争取独立、民主、和平与发展；</a:t>
            </a:r>
            <a:r>
              <a:rPr lang="zh-CN" sz="2400" b="1">
                <a:solidFill>
                  <a:srgbClr val="3942F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⑷ 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两大社会制度的对立与并存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3925" y="80645"/>
            <a:ext cx="3282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六、世界现代史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64193" y="117951"/>
            <a:ext cx="268462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世界现代史进程标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2541" y="2335277"/>
            <a:ext cx="77472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02970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4" name="文本框 3"/>
          <p:cNvSpPr txBox="1"/>
          <p:nvPr/>
        </p:nvSpPr>
        <p:spPr>
          <a:xfrm>
            <a:off x="1965960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7" name="文本框 6"/>
          <p:cNvSpPr txBox="1"/>
          <p:nvPr/>
        </p:nvSpPr>
        <p:spPr>
          <a:xfrm>
            <a:off x="7771448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1" name="文本框 10"/>
          <p:cNvSpPr txBox="1"/>
          <p:nvPr/>
        </p:nvSpPr>
        <p:spPr>
          <a:xfrm>
            <a:off x="447199" y="1693545"/>
            <a:ext cx="15187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1914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514" y="1693545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1939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99973" y="1693545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1991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96791" y="2434114"/>
            <a:ext cx="129682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第一次世界大战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5431" y="1693545"/>
            <a:ext cx="151876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1918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0989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2" name="文本框 11"/>
          <p:cNvSpPr txBox="1"/>
          <p:nvPr/>
        </p:nvSpPr>
        <p:spPr>
          <a:xfrm>
            <a:off x="5748814" y="1915001"/>
            <a:ext cx="428625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50"/>
              <a:t>●</a:t>
            </a:r>
            <a:endParaRPr lang="zh-CN" altLang="en-US" sz="4050"/>
          </a:p>
        </p:txBody>
      </p:sp>
      <p:sp>
        <p:nvSpPr>
          <p:cNvPr id="13" name="文本框 12"/>
          <p:cNvSpPr txBox="1"/>
          <p:nvPr/>
        </p:nvSpPr>
        <p:spPr>
          <a:xfrm>
            <a:off x="5377339" y="1693545"/>
            <a:ext cx="1171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1945</a:t>
            </a:r>
            <a:r>
              <a:rPr lang="zh-CN" altLang="en-US" sz="21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lang="zh-CN" altLang="en-US" sz="21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32685" y="2434114"/>
            <a:ext cx="129682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两次世界大战之间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29614" y="2434114"/>
            <a:ext cx="129682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第二次世界大战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2669" y="2434114"/>
            <a:ext cx="1767364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第二次世界大战后的世界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99973" y="1302068"/>
            <a:ext cx="129682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rgbClr val="0818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苏联解体</a:t>
            </a:r>
            <a:endParaRPr lang="zh-CN" altLang="en-US" sz="2100" b="1" smtClean="0">
              <a:solidFill>
                <a:srgbClr val="0818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15" y="733425"/>
            <a:ext cx="8776335" cy="425005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一战及战后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）战争全过程       </a:t>
            </a:r>
            <a:r>
              <a:rPr 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）凡尔赛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华盛顿体系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）经济大危机与罗斯福新政</a:t>
            </a:r>
            <a:endParaRPr lang="ko-KR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二战及战后 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）美苏冷战   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）资本主义（美国、西欧、日本）</a:t>
            </a:r>
            <a:endParaRPr lang="zh-CN" altLang="en-US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）亚非拉     （</a:t>
            </a:r>
            <a:r>
              <a:rPr lang="en-US" alt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）社会主义（</a:t>
            </a:r>
            <a:r>
              <a:rPr lang="zh-CN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改革、解体）</a:t>
            </a:r>
            <a:r>
              <a:rPr 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和平与发展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508000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（联合国与世界贸易组织、全球化与多极化）</a:t>
            </a:r>
            <a:endParaRPr 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048385" y="128270"/>
            <a:ext cx="61353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69315" algn="ctr"/>
            <a:r>
              <a:rPr lang="zh-CN" altLang="en-US" sz="27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Impact MT Std" pitchFamily="34" charset="0"/>
                <a:ea typeface="微软雅黑" panose="020B0503020204020204" pitchFamily="34" charset="-122"/>
                <a:sym typeface="+mn-ea"/>
              </a:rPr>
              <a:t>世界现代史考点概括</a:t>
            </a:r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sym typeface="+mn-ea"/>
            </a:endParaRPr>
          </a:p>
          <a:p>
            <a:pPr indent="869315" algn="ctr"/>
            <a:endParaRPr lang="zh-CN" altLang="en-US" sz="2700" b="1" spc="3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Impact MT Std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9143365" cy="5142865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auto">
          <a:xfrm>
            <a:off x="2481580" y="1046480"/>
            <a:ext cx="6662420" cy="1410970"/>
          </a:xfrm>
          <a:custGeom>
            <a:avLst/>
            <a:gdLst>
              <a:gd name="T0" fmla="*/ 11567 w 11567"/>
              <a:gd name="T1" fmla="*/ 2441 h 2441"/>
              <a:gd name="T2" fmla="*/ 0 w 11567"/>
              <a:gd name="T3" fmla="*/ 2441 h 2441"/>
              <a:gd name="T4" fmla="*/ 1542 w 11567"/>
              <a:gd name="T5" fmla="*/ 0 h 2441"/>
              <a:gd name="T6" fmla="*/ 11567 w 11567"/>
              <a:gd name="T7" fmla="*/ 0 h 2441"/>
              <a:gd name="T8" fmla="*/ 11567 w 11567"/>
              <a:gd name="T9" fmla="*/ 2441 h 2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0" y="3056255"/>
            <a:ext cx="4270375" cy="1284605"/>
          </a:xfrm>
          <a:custGeom>
            <a:avLst/>
            <a:gdLst>
              <a:gd name="T0" fmla="*/ 0 w 7413"/>
              <a:gd name="T1" fmla="*/ 0 h 2222"/>
              <a:gd name="T2" fmla="*/ 7413 w 7413"/>
              <a:gd name="T3" fmla="*/ 0 h 2222"/>
              <a:gd name="T4" fmla="*/ 6010 w 7413"/>
              <a:gd name="T5" fmla="*/ 2222 h 2222"/>
              <a:gd name="T6" fmla="*/ 0 w 7413"/>
              <a:gd name="T7" fmla="*/ 2222 h 2222"/>
              <a:gd name="T8" fmla="*/ 0 w 7413"/>
              <a:gd name="T9" fmla="*/ 0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0" y="1539240"/>
            <a:ext cx="8046720" cy="2235835"/>
          </a:xfrm>
          <a:custGeom>
            <a:avLst/>
            <a:gdLst>
              <a:gd name="T0" fmla="*/ 0 w 13970"/>
              <a:gd name="T1" fmla="*/ 0 h 3869"/>
              <a:gd name="T2" fmla="*/ 13970 w 13970"/>
              <a:gd name="T3" fmla="*/ 0 h 3869"/>
              <a:gd name="T4" fmla="*/ 11527 w 13970"/>
              <a:gd name="T5" fmla="*/ 3869 h 3869"/>
              <a:gd name="T6" fmla="*/ 0 w 13970"/>
              <a:gd name="T7" fmla="*/ 3869 h 3869"/>
              <a:gd name="T8" fmla="*/ 0 w 13970"/>
              <a:gd name="T9" fmla="*/ 0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8420100" y="1431290"/>
            <a:ext cx="417830" cy="67500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7940675" y="4537710"/>
            <a:ext cx="1203325" cy="605790"/>
          </a:xfrm>
          <a:custGeom>
            <a:avLst/>
            <a:gdLst>
              <a:gd name="T0" fmla="*/ 2088 w 2088"/>
              <a:gd name="T1" fmla="*/ 0 h 1048"/>
              <a:gd name="T2" fmla="*/ 2088 w 2088"/>
              <a:gd name="T3" fmla="*/ 1048 h 1048"/>
              <a:gd name="T4" fmla="*/ 0 w 2088"/>
              <a:gd name="T5" fmla="*/ 1048 h 1048"/>
              <a:gd name="T6" fmla="*/ 662 w 2088"/>
              <a:gd name="T7" fmla="*/ 0 h 1048"/>
              <a:gd name="T8" fmla="*/ 2088 w 2088"/>
              <a:gd name="T9" fmla="*/ 0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7722870" y="4656455"/>
            <a:ext cx="1421130" cy="487045"/>
          </a:xfrm>
          <a:custGeom>
            <a:avLst/>
            <a:gdLst>
              <a:gd name="T0" fmla="*/ 2467 w 2467"/>
              <a:gd name="T1" fmla="*/ 0 h 843"/>
              <a:gd name="T2" fmla="*/ 2467 w 2467"/>
              <a:gd name="T3" fmla="*/ 843 h 843"/>
              <a:gd name="T4" fmla="*/ 0 w 2467"/>
              <a:gd name="T5" fmla="*/ 843 h 843"/>
              <a:gd name="T6" fmla="*/ 533 w 2467"/>
              <a:gd name="T7" fmla="*/ 0 h 843"/>
              <a:gd name="T8" fmla="*/ 2467 w 2467"/>
              <a:gd name="T9" fmla="*/ 0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471420" y="2065655"/>
            <a:ext cx="4241800" cy="12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把握高频考点</a:t>
            </a:r>
            <a:r>
              <a:rPr lang="en-US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endParaRPr lang="en-US" altLang="zh-CN" sz="40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l" eaLnBrk="1" hangingPunct="1">
              <a:buClrTx/>
              <a:buSzTx/>
              <a:buFontTx/>
            </a:pPr>
            <a:r>
              <a:rPr lang="en-US" altLang="zh-CN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sz="40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实现高效复习</a:t>
            </a:r>
            <a:endParaRPr lang="zh-CN" altLang="en-US" sz="40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009015" y="1847850"/>
            <a:ext cx="942340" cy="16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03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67665" y="2860040"/>
            <a:ext cx="631825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FFFF"/>
                </a:solidFill>
              </a:rPr>
              <a:t>Part</a:t>
            </a:r>
            <a:endParaRPr lang="zh-CN" altLang="en-US"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3"/>
          <p:cNvSpPr/>
          <p:nvPr/>
        </p:nvSpPr>
        <p:spPr bwMode="auto">
          <a:xfrm>
            <a:off x="838200" y="1704975"/>
            <a:ext cx="2160905" cy="1076325"/>
          </a:xfrm>
          <a:custGeom>
            <a:avLst/>
            <a:gdLst>
              <a:gd name="T0" fmla="*/ 310 w 621"/>
              <a:gd name="T1" fmla="*/ 111 h 310"/>
              <a:gd name="T2" fmla="*/ 509 w 621"/>
              <a:gd name="T3" fmla="*/ 310 h 310"/>
              <a:gd name="T4" fmla="*/ 621 w 621"/>
              <a:gd name="T5" fmla="*/ 310 h 310"/>
              <a:gd name="T6" fmla="*/ 310 w 621"/>
              <a:gd name="T7" fmla="*/ 0 h 310"/>
              <a:gd name="T8" fmla="*/ 0 w 621"/>
              <a:gd name="T9" fmla="*/ 310 h 310"/>
              <a:gd name="T10" fmla="*/ 111 w 621"/>
              <a:gd name="T11" fmla="*/ 310 h 310"/>
              <a:gd name="T12" fmla="*/ 310 w 621"/>
              <a:gd name="T13" fmla="*/ 11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1" h="310">
                <a:moveTo>
                  <a:pt x="310" y="111"/>
                </a:moveTo>
                <a:cubicBezTo>
                  <a:pt x="420" y="111"/>
                  <a:pt x="509" y="200"/>
                  <a:pt x="509" y="310"/>
                </a:cubicBezTo>
                <a:cubicBezTo>
                  <a:pt x="621" y="310"/>
                  <a:pt x="621" y="310"/>
                  <a:pt x="621" y="310"/>
                </a:cubicBezTo>
                <a:cubicBezTo>
                  <a:pt x="621" y="139"/>
                  <a:pt x="482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111" y="310"/>
                  <a:pt x="111" y="310"/>
                  <a:pt x="111" y="310"/>
                </a:cubicBezTo>
                <a:cubicBezTo>
                  <a:pt x="111" y="200"/>
                  <a:pt x="200" y="111"/>
                  <a:pt x="310" y="1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0" name="Freeform 4"/>
          <p:cNvSpPr/>
          <p:nvPr/>
        </p:nvSpPr>
        <p:spPr bwMode="auto">
          <a:xfrm>
            <a:off x="2609850" y="2781300"/>
            <a:ext cx="2160905" cy="1076325"/>
          </a:xfrm>
          <a:custGeom>
            <a:avLst/>
            <a:gdLst>
              <a:gd name="T0" fmla="*/ 310 w 621"/>
              <a:gd name="T1" fmla="*/ 199 h 310"/>
              <a:gd name="T2" fmla="*/ 111 w 621"/>
              <a:gd name="T3" fmla="*/ 0 h 310"/>
              <a:gd name="T4" fmla="*/ 0 w 621"/>
              <a:gd name="T5" fmla="*/ 0 h 310"/>
              <a:gd name="T6" fmla="*/ 310 w 621"/>
              <a:gd name="T7" fmla="*/ 310 h 310"/>
              <a:gd name="T8" fmla="*/ 621 w 621"/>
              <a:gd name="T9" fmla="*/ 0 h 310"/>
              <a:gd name="T10" fmla="*/ 509 w 621"/>
              <a:gd name="T11" fmla="*/ 0 h 310"/>
              <a:gd name="T12" fmla="*/ 310 w 621"/>
              <a:gd name="T13" fmla="*/ 19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1" h="310">
                <a:moveTo>
                  <a:pt x="310" y="199"/>
                </a:moveTo>
                <a:cubicBezTo>
                  <a:pt x="200" y="199"/>
                  <a:pt x="111" y="110"/>
                  <a:pt x="1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1"/>
                  <a:pt x="139" y="310"/>
                  <a:pt x="310" y="310"/>
                </a:cubicBezTo>
                <a:cubicBezTo>
                  <a:pt x="482" y="310"/>
                  <a:pt x="621" y="171"/>
                  <a:pt x="621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509" y="110"/>
                  <a:pt x="420" y="199"/>
                  <a:pt x="310" y="1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1" name="Freeform 5"/>
          <p:cNvSpPr/>
          <p:nvPr/>
        </p:nvSpPr>
        <p:spPr bwMode="auto">
          <a:xfrm>
            <a:off x="4380230" y="1704975"/>
            <a:ext cx="2162175" cy="1076325"/>
          </a:xfrm>
          <a:custGeom>
            <a:avLst/>
            <a:gdLst>
              <a:gd name="T0" fmla="*/ 310 w 621"/>
              <a:gd name="T1" fmla="*/ 111 h 310"/>
              <a:gd name="T2" fmla="*/ 509 w 621"/>
              <a:gd name="T3" fmla="*/ 310 h 310"/>
              <a:gd name="T4" fmla="*/ 621 w 621"/>
              <a:gd name="T5" fmla="*/ 310 h 310"/>
              <a:gd name="T6" fmla="*/ 310 w 621"/>
              <a:gd name="T7" fmla="*/ 0 h 310"/>
              <a:gd name="T8" fmla="*/ 0 w 621"/>
              <a:gd name="T9" fmla="*/ 310 h 310"/>
              <a:gd name="T10" fmla="*/ 111 w 621"/>
              <a:gd name="T11" fmla="*/ 310 h 310"/>
              <a:gd name="T12" fmla="*/ 310 w 621"/>
              <a:gd name="T13" fmla="*/ 11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1" h="310">
                <a:moveTo>
                  <a:pt x="310" y="111"/>
                </a:moveTo>
                <a:cubicBezTo>
                  <a:pt x="420" y="111"/>
                  <a:pt x="509" y="200"/>
                  <a:pt x="509" y="310"/>
                </a:cubicBezTo>
                <a:cubicBezTo>
                  <a:pt x="621" y="310"/>
                  <a:pt x="621" y="310"/>
                  <a:pt x="621" y="310"/>
                </a:cubicBezTo>
                <a:cubicBezTo>
                  <a:pt x="621" y="139"/>
                  <a:pt x="482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111" y="310"/>
                  <a:pt x="111" y="310"/>
                  <a:pt x="111" y="310"/>
                </a:cubicBezTo>
                <a:cubicBezTo>
                  <a:pt x="111" y="200"/>
                  <a:pt x="201" y="111"/>
                  <a:pt x="310" y="11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2" name="Freeform 6"/>
          <p:cNvSpPr/>
          <p:nvPr/>
        </p:nvSpPr>
        <p:spPr bwMode="auto">
          <a:xfrm>
            <a:off x="6155055" y="2781300"/>
            <a:ext cx="2157095" cy="1076325"/>
          </a:xfrm>
          <a:custGeom>
            <a:avLst/>
            <a:gdLst>
              <a:gd name="T0" fmla="*/ 310 w 620"/>
              <a:gd name="T1" fmla="*/ 199 h 310"/>
              <a:gd name="T2" fmla="*/ 111 w 620"/>
              <a:gd name="T3" fmla="*/ 0 h 310"/>
              <a:gd name="T4" fmla="*/ 0 w 620"/>
              <a:gd name="T5" fmla="*/ 0 h 310"/>
              <a:gd name="T6" fmla="*/ 310 w 620"/>
              <a:gd name="T7" fmla="*/ 310 h 310"/>
              <a:gd name="T8" fmla="*/ 620 w 620"/>
              <a:gd name="T9" fmla="*/ 0 h 310"/>
              <a:gd name="T10" fmla="*/ 509 w 620"/>
              <a:gd name="T11" fmla="*/ 0 h 310"/>
              <a:gd name="T12" fmla="*/ 310 w 620"/>
              <a:gd name="T13" fmla="*/ 199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0" h="310">
                <a:moveTo>
                  <a:pt x="310" y="199"/>
                </a:moveTo>
                <a:cubicBezTo>
                  <a:pt x="200" y="199"/>
                  <a:pt x="111" y="110"/>
                  <a:pt x="1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1"/>
                  <a:pt x="139" y="310"/>
                  <a:pt x="310" y="310"/>
                </a:cubicBezTo>
                <a:cubicBezTo>
                  <a:pt x="481" y="310"/>
                  <a:pt x="620" y="171"/>
                  <a:pt x="620" y="0"/>
                </a:cubicBezTo>
                <a:cubicBezTo>
                  <a:pt x="509" y="0"/>
                  <a:pt x="509" y="0"/>
                  <a:pt x="509" y="0"/>
                </a:cubicBezTo>
                <a:cubicBezTo>
                  <a:pt x="509" y="110"/>
                  <a:pt x="420" y="199"/>
                  <a:pt x="310" y="1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" name="Oval 7"/>
          <p:cNvSpPr>
            <a:spLocks noChangeAspect="1" noChangeArrowheads="1"/>
          </p:cNvSpPr>
          <p:nvPr/>
        </p:nvSpPr>
        <p:spPr bwMode="auto">
          <a:xfrm>
            <a:off x="1564005" y="2427605"/>
            <a:ext cx="715645" cy="718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" name="Oval 8"/>
          <p:cNvSpPr>
            <a:spLocks noChangeAspect="1" noChangeArrowheads="1"/>
          </p:cNvSpPr>
          <p:nvPr/>
        </p:nvSpPr>
        <p:spPr bwMode="auto">
          <a:xfrm>
            <a:off x="3335655" y="2427605"/>
            <a:ext cx="715645" cy="7188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5" name="Oval 9"/>
          <p:cNvSpPr>
            <a:spLocks noChangeAspect="1" noChangeArrowheads="1"/>
          </p:cNvSpPr>
          <p:nvPr/>
        </p:nvSpPr>
        <p:spPr bwMode="auto">
          <a:xfrm>
            <a:off x="5105400" y="2427605"/>
            <a:ext cx="720725" cy="7188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6" name="Oval 10"/>
          <p:cNvSpPr>
            <a:spLocks noChangeAspect="1" noChangeArrowheads="1"/>
          </p:cNvSpPr>
          <p:nvPr/>
        </p:nvSpPr>
        <p:spPr bwMode="auto">
          <a:xfrm>
            <a:off x="6880225" y="2427605"/>
            <a:ext cx="716280" cy="7188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7" name="Freeform 11"/>
          <p:cNvSpPr/>
          <p:nvPr/>
        </p:nvSpPr>
        <p:spPr bwMode="auto">
          <a:xfrm>
            <a:off x="1822450" y="3336925"/>
            <a:ext cx="189230" cy="158750"/>
          </a:xfrm>
          <a:custGeom>
            <a:avLst/>
            <a:gdLst>
              <a:gd name="T0" fmla="*/ 119 w 119"/>
              <a:gd name="T1" fmla="*/ 0 h 100"/>
              <a:gd name="T2" fmla="*/ 60 w 119"/>
              <a:gd name="T3" fmla="*/ 100 h 100"/>
              <a:gd name="T4" fmla="*/ 0 w 119"/>
              <a:gd name="T5" fmla="*/ 0 h 100"/>
              <a:gd name="T6" fmla="*/ 119 w 119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" h="100">
                <a:moveTo>
                  <a:pt x="119" y="0"/>
                </a:moveTo>
                <a:lnTo>
                  <a:pt x="60" y="100"/>
                </a:lnTo>
                <a:lnTo>
                  <a:pt x="0" y="0"/>
                </a:lnTo>
                <a:lnTo>
                  <a:pt x="11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8" name="Freeform 12"/>
          <p:cNvSpPr/>
          <p:nvPr/>
        </p:nvSpPr>
        <p:spPr bwMode="auto">
          <a:xfrm>
            <a:off x="3594100" y="2060575"/>
            <a:ext cx="187325" cy="160655"/>
          </a:xfrm>
          <a:custGeom>
            <a:avLst/>
            <a:gdLst>
              <a:gd name="T0" fmla="*/ 0 w 118"/>
              <a:gd name="T1" fmla="*/ 101 h 101"/>
              <a:gd name="T2" fmla="*/ 59 w 118"/>
              <a:gd name="T3" fmla="*/ 0 h 101"/>
              <a:gd name="T4" fmla="*/ 118 w 118"/>
              <a:gd name="T5" fmla="*/ 101 h 101"/>
              <a:gd name="T6" fmla="*/ 0 w 118"/>
              <a:gd name="T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01">
                <a:moveTo>
                  <a:pt x="0" y="101"/>
                </a:moveTo>
                <a:lnTo>
                  <a:pt x="59" y="0"/>
                </a:lnTo>
                <a:lnTo>
                  <a:pt x="118" y="101"/>
                </a:lnTo>
                <a:lnTo>
                  <a:pt x="0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9" name="Freeform 13"/>
          <p:cNvSpPr/>
          <p:nvPr/>
        </p:nvSpPr>
        <p:spPr bwMode="auto">
          <a:xfrm>
            <a:off x="5368925" y="3336925"/>
            <a:ext cx="184150" cy="158750"/>
          </a:xfrm>
          <a:custGeom>
            <a:avLst/>
            <a:gdLst>
              <a:gd name="T0" fmla="*/ 116 w 116"/>
              <a:gd name="T1" fmla="*/ 0 h 100"/>
              <a:gd name="T2" fmla="*/ 57 w 116"/>
              <a:gd name="T3" fmla="*/ 100 h 100"/>
              <a:gd name="T4" fmla="*/ 0 w 116"/>
              <a:gd name="T5" fmla="*/ 0 h 100"/>
              <a:gd name="T6" fmla="*/ 116 w 116"/>
              <a:gd name="T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00">
                <a:moveTo>
                  <a:pt x="116" y="0"/>
                </a:moveTo>
                <a:lnTo>
                  <a:pt x="57" y="100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0" name="Freeform 14"/>
          <p:cNvSpPr/>
          <p:nvPr/>
        </p:nvSpPr>
        <p:spPr bwMode="auto">
          <a:xfrm>
            <a:off x="7140575" y="2060575"/>
            <a:ext cx="187325" cy="160655"/>
          </a:xfrm>
          <a:custGeom>
            <a:avLst/>
            <a:gdLst>
              <a:gd name="T0" fmla="*/ 0 w 118"/>
              <a:gd name="T1" fmla="*/ 101 h 101"/>
              <a:gd name="T2" fmla="*/ 59 w 118"/>
              <a:gd name="T3" fmla="*/ 0 h 101"/>
              <a:gd name="T4" fmla="*/ 118 w 118"/>
              <a:gd name="T5" fmla="*/ 101 h 101"/>
              <a:gd name="T6" fmla="*/ 0 w 118"/>
              <a:gd name="T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101">
                <a:moveTo>
                  <a:pt x="0" y="101"/>
                </a:moveTo>
                <a:lnTo>
                  <a:pt x="59" y="0"/>
                </a:lnTo>
                <a:lnTo>
                  <a:pt x="118" y="101"/>
                </a:lnTo>
                <a:lnTo>
                  <a:pt x="0" y="10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1" name="Text Box 15"/>
          <p:cNvSpPr txBox="1">
            <a:spLocks noChangeArrowheads="1"/>
          </p:cNvSpPr>
          <p:nvPr/>
        </p:nvSpPr>
        <p:spPr bwMode="auto">
          <a:xfrm>
            <a:off x="1751330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 Box 16"/>
          <p:cNvSpPr txBox="1">
            <a:spLocks noChangeArrowheads="1"/>
          </p:cNvSpPr>
          <p:nvPr/>
        </p:nvSpPr>
        <p:spPr bwMode="auto">
          <a:xfrm>
            <a:off x="3522980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Text Box 17"/>
          <p:cNvSpPr txBox="1">
            <a:spLocks noChangeArrowheads="1"/>
          </p:cNvSpPr>
          <p:nvPr/>
        </p:nvSpPr>
        <p:spPr bwMode="auto">
          <a:xfrm>
            <a:off x="5307330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Text Box 18"/>
          <p:cNvSpPr txBox="1">
            <a:spLocks noChangeArrowheads="1"/>
          </p:cNvSpPr>
          <p:nvPr/>
        </p:nvSpPr>
        <p:spPr bwMode="auto">
          <a:xfrm>
            <a:off x="7069455" y="2627630"/>
            <a:ext cx="325120" cy="36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Text Box 38"/>
          <p:cNvSpPr txBox="1">
            <a:spLocks noChangeArrowheads="1"/>
          </p:cNvSpPr>
          <p:nvPr/>
        </p:nvSpPr>
        <p:spPr bwMode="auto">
          <a:xfrm>
            <a:off x="1419860" y="3578225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endParaRPr lang="zh-CN" altLang="en-US" sz="32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Text Box 38"/>
          <p:cNvSpPr txBox="1">
            <a:spLocks noChangeArrowheads="1"/>
          </p:cNvSpPr>
          <p:nvPr/>
        </p:nvSpPr>
        <p:spPr bwMode="auto">
          <a:xfrm>
            <a:off x="3187700" y="1429385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endParaRPr lang="zh-CN" altLang="en-US" sz="3200" kern="1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Text Box 38"/>
          <p:cNvSpPr txBox="1">
            <a:spLocks noChangeArrowheads="1"/>
          </p:cNvSpPr>
          <p:nvPr/>
        </p:nvSpPr>
        <p:spPr bwMode="auto">
          <a:xfrm>
            <a:off x="6734810" y="1409700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格局</a:t>
            </a:r>
            <a:endParaRPr lang="zh-CN" altLang="en-US" sz="32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WordArt 23"/>
          <p:cNvSpPr>
            <a:spLocks noChangeArrowheads="1" noChangeShapeType="1"/>
          </p:cNvSpPr>
          <p:nvPr/>
        </p:nvSpPr>
        <p:spPr bwMode="auto">
          <a:xfrm>
            <a:off x="1301115" y="1622425"/>
            <a:ext cx="1225550" cy="8870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51951"/>
              </a:avLst>
            </a:prstTxWarp>
          </a:bodyPr>
          <a:lstStyle/>
          <a:p>
            <a:pPr algn="ctr"/>
            <a:r>
              <a:rPr lang="zh-CN" altLang="en-US" sz="28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</a:t>
            </a:r>
            <a:endParaRPr lang="zh-CN" altLang="en-US" sz="28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WordArt 24"/>
          <p:cNvSpPr>
            <a:spLocks noChangeArrowheads="1" noChangeShapeType="1"/>
          </p:cNvSpPr>
          <p:nvPr/>
        </p:nvSpPr>
        <p:spPr bwMode="auto">
          <a:xfrm>
            <a:off x="4857115" y="1623695"/>
            <a:ext cx="1225550" cy="885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50813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革命</a:t>
            </a:r>
            <a:endParaRPr lang="zh-CN" altLang="en-US" sz="2800" kern="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WordArt 25"/>
          <p:cNvSpPr>
            <a:spLocks noChangeArrowheads="1" noChangeShapeType="1"/>
          </p:cNvSpPr>
          <p:nvPr/>
        </p:nvSpPr>
        <p:spPr bwMode="auto">
          <a:xfrm>
            <a:off x="3119120" y="2912745"/>
            <a:ext cx="1149350" cy="665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2800" kern="1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WordArt 26"/>
          <p:cNvSpPr>
            <a:spLocks noChangeArrowheads="1" noChangeShapeType="1"/>
          </p:cNvSpPr>
          <p:nvPr/>
        </p:nvSpPr>
        <p:spPr bwMode="auto">
          <a:xfrm>
            <a:off x="6707505" y="3048000"/>
            <a:ext cx="1117600" cy="64643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2800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战争</a:t>
            </a:r>
            <a:endParaRPr lang="zh-CN" altLang="en-US" sz="2800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5027930" y="3495675"/>
            <a:ext cx="995680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200" kern="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转型</a:t>
            </a:r>
            <a:endParaRPr lang="zh-CN" altLang="en-US" sz="3200" kern="1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4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8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8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ldLvl="0" animBg="1"/>
      <p:bldP spid="160" grpId="0" bldLvl="0" animBg="1"/>
      <p:bldP spid="161" grpId="0" bldLvl="0" animBg="1"/>
      <p:bldP spid="162" grpId="0" bldLvl="0" animBg="1"/>
      <p:bldP spid="163" grpId="0" bldLvl="0" animBg="1"/>
      <p:bldP spid="164" grpId="0" bldLvl="0" animBg="1"/>
      <p:bldP spid="165" grpId="0" bldLvl="0" animBg="1"/>
      <p:bldP spid="166" grpId="0" bldLvl="0" animBg="1"/>
      <p:bldP spid="167" grpId="0" bldLvl="0" animBg="1"/>
      <p:bldP spid="168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/>
      <p:bldP spid="176" grpId="0"/>
      <p:bldP spid="178" grpId="0"/>
      <p:bldP spid="179" grpId="0" animBg="1"/>
      <p:bldP spid="180" grpId="0" animBg="1"/>
      <p:bldP spid="181" grpId="0" animBg="1"/>
      <p:bldP spid="18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7"/>
          <p:cNvSpPr>
            <a:spLocks noTextEdit="1"/>
          </p:cNvSpPr>
          <p:nvPr/>
        </p:nvSpPr>
        <p:spPr>
          <a:xfrm>
            <a:off x="1314450" y="1657350"/>
            <a:ext cx="6515100" cy="1771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7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中外历史上的重大改革</a:t>
            </a:r>
            <a:endParaRPr lang="zh-CN" altLang="en-US" sz="27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9660" y="0"/>
            <a:ext cx="88836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例：</a:t>
            </a:r>
            <a:endParaRPr lang="zh-CN" altLang="en-US" sz="7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1" r:link="rId2" cstate="print"/>
          <a:stretch>
            <a:fillRect/>
          </a:stretch>
        </p:blipFill>
        <p:spPr>
          <a:xfrm>
            <a:off x="107315" y="699770"/>
            <a:ext cx="8700770" cy="428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21405" y="95885"/>
            <a:ext cx="290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中外对比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48660" y="78105"/>
            <a:ext cx="2753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考  情  通  览</a:t>
            </a:r>
            <a:endParaRPr lang="zh-CN" altLang="en-US" sz="280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-7620" y="913765"/>
          <a:ext cx="9154160" cy="39960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48740"/>
                <a:gridCol w="876300"/>
                <a:gridCol w="866140"/>
                <a:gridCol w="866140"/>
                <a:gridCol w="864870"/>
                <a:gridCol w="866140"/>
                <a:gridCol w="866140"/>
                <a:gridCol w="866775"/>
                <a:gridCol w="866140"/>
                <a:gridCol w="866775"/>
              </a:tblGrid>
              <a:tr h="57086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年份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题型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中古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中近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中现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世古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世近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世现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山西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小计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vert="horz" anchor="ctr">
                    <a:solidFill>
                      <a:schemeClr val="bg2"/>
                    </a:solidFill>
                  </a:tcPr>
                </a:tc>
              </a:tr>
              <a:tr h="570865">
                <a:tc rowSpan="3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2019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选择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材料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小计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rowSpan="3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2018</a:t>
                      </a:r>
                      <a:r>
                        <a:rPr lang="zh-CN" altLang="en-US"/>
                        <a:t>年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选择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材料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13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  <a:tr h="570865">
                <a:tc vMerge="1">
                  <a:tcPr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小计</a:t>
                      </a:r>
                      <a:endParaRPr lang="zh-CN" altLang="en-US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en-US" altLang="zh-CN" sz="20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75</a:t>
                      </a:r>
                      <a:endParaRPr lang="en-US" altLang="zh-CN"/>
                    </a:p>
                  </a:txBody>
                  <a:tcPr vert="horz" anchor="ctr">
                    <a:solidFill>
                      <a:schemeClr val="bg2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314450" y="176530"/>
            <a:ext cx="3657600" cy="106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1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专题（十）┃</a:t>
            </a:r>
            <a:r>
              <a:rPr kumimoji="0" lang="zh-CN" altLang="en-US" sz="100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知识网络</a:t>
            </a:r>
            <a:endParaRPr kumimoji="0" lang="zh-CN" altLang="en-US" sz="100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8852" name="Picture 9"/>
          <p:cNvPicPr>
            <a:picLocks noChangeAspect="1"/>
          </p:cNvPicPr>
          <p:nvPr/>
        </p:nvPicPr>
        <p:blipFill>
          <a:blip r:embed="rId1" cstate="print">
            <a:lum bright="-12000" contrast="12000"/>
          </a:blip>
          <a:stretch>
            <a:fillRect/>
          </a:stretch>
        </p:blipFill>
        <p:spPr>
          <a:xfrm>
            <a:off x="539115" y="69215"/>
            <a:ext cx="8423910" cy="4830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0" y="1689100"/>
            <a:ext cx="625475" cy="3011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古今对比</a:t>
            </a:r>
            <a:endParaRPr lang="zh-CN" altLang="en-US" sz="24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4644" name="Rectangle 20"/>
          <p:cNvSpPr>
            <a:spLocks noChangeArrowheads="1"/>
          </p:cNvSpPr>
          <p:nvPr/>
        </p:nvSpPr>
        <p:spPr bwMode="auto">
          <a:xfrm>
            <a:off x="58420" y="-653415"/>
            <a:ext cx="9026525" cy="558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一、中外历史上重要的改革</a:t>
            </a:r>
            <a:r>
              <a:rPr kumimoji="0" lang="en-US" altLang="zh-CN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古代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篇</a:t>
            </a:r>
            <a:endParaRPr kumimoji="0" lang="zh-CN" altLang="en-US" sz="24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1.</a:t>
            </a:r>
            <a:r>
              <a:rPr kumimoji="0" lang="zh-CN" altLang="en-US" sz="200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春秋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时期，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齐桓公、晋文公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  <a:sym typeface="Arial" panose="020B0604020202020204" pitchFamily="34" charset="0"/>
              </a:rPr>
              <a:t>通过改革富国强兵，实现了称霸。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2.</a:t>
            </a:r>
            <a:r>
              <a:rPr kumimoji="0" lang="zh-CN" altLang="en-US" sz="200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cs"/>
                <a:ea typeface="+mn-cs"/>
              </a:rPr>
              <a:t>战国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时期秦国的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商鞅变法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使</a:t>
            </a:r>
            <a:r>
              <a:rPr kumimoji="1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秦国国富兵强，成为战国后期最富强的封建国家，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为秦统一六国奠定了基础。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3.</a:t>
            </a:r>
            <a:r>
              <a:rPr kumimoji="0" lang="zh-CN" altLang="en-US" sz="200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cs"/>
                <a:ea typeface="+mn-cs"/>
              </a:rPr>
              <a:t>北魏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孝文帝改革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，通过汉化政策和迁都洛阳，增强了北魏的国力，促进了北方民族的大融合。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4.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公元前</a:t>
            </a: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6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世纪，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梭伦改革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，公民大会成为城邦的最高权力机关。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伯里克利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当政时，雅典的民主政治发展到奴隶制民主政治的最高峰。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5.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日本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仿效中国隋唐制度进行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大化改新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，使日本从奴隶社会过渡到封建社会。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6.8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世纪法兰克王国的宫相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查理</a:t>
            </a:r>
            <a:r>
              <a:rPr kumimoji="0" lang="en-US" altLang="zh-CN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·</a:t>
            </a:r>
            <a:r>
              <a:rPr kumimoji="0" lang="zh-CN" altLang="en-US" sz="200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cs"/>
                <a:ea typeface="+mn-cs"/>
              </a:rPr>
              <a:t>马特</a:t>
            </a:r>
            <a:r>
              <a:rPr kumimoji="0" lang="zh-CN" altLang="en-US" sz="200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cs"/>
                <a:ea typeface="+mn-cs"/>
              </a:rPr>
              <a:t>推行采邑制，实行土地分封，奠定了欧洲封建制度的基础。</a:t>
            </a:r>
            <a:endParaRPr kumimoji="0" lang="zh-CN" altLang="en-US" sz="200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cs"/>
              <a:ea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44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44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44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5665" name="Rectangle 17"/>
          <p:cNvSpPr>
            <a:spLocks noChangeArrowheads="1"/>
          </p:cNvSpPr>
          <p:nvPr/>
        </p:nvSpPr>
        <p:spPr bwMode="auto">
          <a:xfrm>
            <a:off x="152400" y="171450"/>
            <a:ext cx="8839200" cy="4193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二、中外资产阶级性质的改革</a:t>
            </a:r>
            <a:r>
              <a:rPr kumimoji="0" lang="en-US" altLang="zh-CN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近现代</a:t>
            </a:r>
            <a:r>
              <a:rPr kumimoji="0" lang="zh-CN" altLang="en-US" sz="24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篇</a:t>
            </a:r>
            <a:endParaRPr kumimoji="0" lang="zh-CN" altLang="en-US" sz="24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俄国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1861年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农奴制改革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是沙皇自上而下的资产阶级性质的改革，是俄国近代史上的重要转折点，俄国走上了资本主义发展道路。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2.1868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年的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日本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明治维新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使日本摆脱了民族危机，走上了资本主义道路，成为亚洲强国。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3.1898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戊戌变法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是自上而下的资产阶级性质的政治改良运动，在当时社会上起了思想启蒙的作用，迈出了中国政治近代化的第一步。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4.1933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罗斯福新政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，加强政府对经济的干预和指导，它使美国渡过了经济危机，巩固了资本主义制度。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666" name="Text Box 2"/>
          <p:cNvSpPr txBox="1">
            <a:spLocks noChangeArrowheads="1"/>
          </p:cNvSpPr>
          <p:nvPr/>
        </p:nvSpPr>
        <p:spPr bwMode="auto">
          <a:xfrm>
            <a:off x="1314450" y="171450"/>
            <a:ext cx="4057650" cy="106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1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专题（十）┃</a:t>
            </a:r>
            <a:r>
              <a:rPr kumimoji="0" lang="zh-CN" altLang="en-US" sz="100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00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要点整合</a:t>
            </a:r>
            <a:endParaRPr kumimoji="0" lang="zh-CN" altLang="en-US" sz="100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0" y="-45402"/>
            <a:ext cx="9230995" cy="4904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l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en-US" altLang="zh-CN" sz="2400" b="1" i="0" strike="noStrike" cap="none">
                <a:ln w="9525" cap="flat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lang="zh-CN" altLang="en-US" sz="24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zh-CN" altLang="en-US" sz="24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社会主义</a:t>
            </a:r>
            <a:r>
              <a:rPr lang="zh-CN" altLang="en-US" sz="24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性质的改革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endParaRPr lang="zh-CN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新经济政策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zh-CN" altLang="en-US" sz="2000" b="0" i="0" strike="noStrike" cap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1921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zh-CN" altLang="en-US" sz="2000" b="0" i="0" strike="noStrike" cap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苏俄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开始实施新经济政策，允许多种经济并存，大力发展商品经济，促进了国民经济的恢复和发展。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赫鲁晓夫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改革：1953年至1964年期间，赫鲁晓夫试图克服斯大林时代高度集中的计划经济体制造成的弊端，在</a:t>
            </a:r>
            <a:r>
              <a:rPr lang="zh-CN" altLang="en-US" sz="2000" b="0" i="0" strike="noStrike" cap="none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领域进行了一系列改革。改革虽然在一定程度上冲击了斯大林模式，但</a:t>
            </a:r>
            <a:r>
              <a:rPr lang="zh-CN" altLang="en-US" sz="20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并未从根本上改变苏联高度集中的政治经济体制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戈尔巴乔夫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改革：1985年，戈尔巴乔夫成为苏联最高领导人，用错误的思想指导改革，苏联变成</a:t>
            </a:r>
            <a:r>
              <a:rPr lang="zh-CN" altLang="en-US" sz="20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多党制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，导致苏联共产党丧失执政党的地位。国家权力分散，加速国家分裂，1991年12月</a:t>
            </a:r>
            <a:r>
              <a:rPr lang="zh-CN" altLang="en-US" sz="2000" b="0" i="0" strike="noStrike" cap="none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苏联解体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 </a:t>
            </a:r>
            <a:endParaRPr lang="ko-KR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indent="0" algn="l" defTabSz="91440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pPr>
            <a:r>
              <a:rPr lang="en-US" altLang="zh-CN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以匈牙利为代表的</a:t>
            </a:r>
            <a:r>
              <a:rPr lang="zh-CN" altLang="en-US" sz="2000" b="0" i="0" strike="noStrike" cap="none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东欧国家</a:t>
            </a:r>
            <a:r>
              <a:rPr lang="zh-CN" altLang="en-US" sz="2000" b="0" i="0" strike="noStrike" cap="none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的改革，未收到预期效果，反而引起国内经济形势恶化，进而带来政治危机。</a:t>
            </a:r>
            <a:endParaRPr lang="zh-CN" altLang="en-US" sz="2000" b="0" i="0" strike="noStrike" cap="none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276225" y="601980"/>
            <a:ext cx="8796020" cy="4399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新中国成立初期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实行了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土地改革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，到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1952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年底基本完成，彻底摧毁了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2000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多年的封建土地制度，农民成为土地的主人。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</a:t>
            </a:r>
            <a:r>
              <a:rPr kumimoji="0" lang="en-US" altLang="zh-CN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1953—1956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年我国完成了对农业、手工业和资本主义工商业的社会主义改造（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三大改造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），初步建立起社会主义的基本制度，开始进入社会主义初级阶段。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中国特色的社会主义改革：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1978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年党的十一届三中全会作出了实行</a:t>
            </a:r>
            <a:r>
              <a:rPr kumimoji="0" lang="zh-CN" altLang="en-US" sz="2000" b="0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改革开放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的重大战略决策后，我国进入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改革开放的新时期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。首先在</a:t>
            </a:r>
            <a:r>
              <a:rPr kumimoji="0" lang="zh-CN" altLang="en-US" sz="2000" b="0" i="0" u="none" strike="noStrike" kern="120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农村实行家庭联产承包责任制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，然后扩展到城市经济体制改革，重点是</a:t>
            </a:r>
            <a:r>
              <a:rPr kumimoji="0" lang="zh-CN" altLang="en-US" sz="2000" b="0" i="0" u="none" strike="noStrike" kern="1200" cap="none" spc="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国有企业的改革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。改革解放和发展了生产力，经济取得巨大发展，综合国力不断提高，国际地位不断提升，人民生活发生了翻天覆地的变化。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13">
                                            <p:txEl>
                                              <p:p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/>
          <p:nvPr/>
        </p:nvSpPr>
        <p:spPr>
          <a:xfrm>
            <a:off x="1672590" y="857250"/>
            <a:ext cx="1226185" cy="318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40500" tIns="135000" rIns="40500" bIns="135000"/>
          <a:lstStyle/>
          <a:p>
            <a:pPr algn="ctr">
              <a:lnSpc>
                <a:spcPts val="1600"/>
              </a:lnSpc>
              <a:spcBef>
                <a:spcPts val="400"/>
              </a:spcBef>
              <a:buFont typeface="Arial" panose="020B0604020202020204" pitchFamily="34" charset="0"/>
            </a:pPr>
            <a:endParaRPr lang="zh-CN" altLang="en-US" sz="10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266700" y="-2222"/>
            <a:ext cx="8575675" cy="4892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改革启示篇</a:t>
            </a:r>
            <a:endParaRPr kumimoji="0" lang="zh-CN" altLang="en-US" sz="2400" b="1" i="0" u="none" strike="noStrike" kern="1200" cap="none" spc="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</a:t>
            </a: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. 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改革是社会发展的强大动力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。通过改革，为国家发展注入新的活力。改革是强国之路。一个国家一个民族只有不断地学习世界先进文化精髓，善于吸收和消化他国的科技成果，才能促进国家的进步和繁荣，才能永远屹立于世界民族之林。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2. 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因循守旧，安于现状注定要被时代所淘汰。但是如果改革脱离实际，措施不当，会引起动荡甚至以失败而告终。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改革不是一帆风顺的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，有时改革会付出流血和牺牲，它告诉人们社会进步是要付出代价的。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3. 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改革必须从本国的国情出发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，从广大人民群众的根本利益出发，才能获得成功，才能进一步推动社会生产力的发展。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4. 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作为新一代的青少年要有</a:t>
            </a:r>
            <a:r>
              <a:rPr kumimoji="0" lang="zh-CN" altLang="en-US" sz="2000" b="0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创新意识和革新观念</a:t>
            </a:r>
            <a:r>
              <a:rPr kumimoji="0" lang="zh-CN" altLang="en-US" sz="2000" b="0" i="0" u="none" strike="noStrike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。</a:t>
            </a:r>
            <a:endParaRPr kumimoji="0" lang="zh-CN" altLang="en-US" sz="2000" b="0" i="0" u="none" strike="noStrike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8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8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446405" y="224155"/>
            <a:ext cx="38157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年中考真题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7960" y="661670"/>
            <a:ext cx="8935720" cy="3625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ts val="4000"/>
              </a:lnSpc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r>
              <a:rPr lang="en-US" altLang="zh-CN" sz="2100" b="1" dirty="0">
                <a:effectLst/>
                <a:latin typeface="+mj-ea"/>
                <a:ea typeface="+mj-ea"/>
                <a:cs typeface="+mj-ea"/>
                <a:sym typeface="+mn-ea"/>
              </a:rPr>
              <a:t>18</a:t>
            </a:r>
            <a:r>
              <a:rPr lang="zh-CN" alt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富强是中华民族的不懈追求，也是人类社会发展的共同使命。阅读下列材料，结合所学知识，回答问题。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(10</a:t>
            </a: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分）     </a:t>
            </a:r>
            <a:endParaRPr lang="zh-CN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4000"/>
              </a:lnSpc>
            </a:pP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材料一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：夫商君为孝公平</a:t>
            </a:r>
            <a:r>
              <a:rPr lang="zh-CN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权衡、</a:t>
            </a: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正度量、调轻重，决裂阡陌，教民耕战。是以兵动而地广， 兵休而国富，故秦无敌于天下。</a:t>
            </a:r>
            <a:endParaRPr lang="en-US" sz="2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                                                               ——《</a:t>
            </a:r>
            <a:r>
              <a:rPr lang="en-US" sz="21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战国策，秦策三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》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 </a:t>
            </a:r>
            <a:r>
              <a:rPr lang="zh-CN" alt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（</a:t>
            </a:r>
            <a:r>
              <a:rPr lang="en-US" altLang="zh-CN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1</a:t>
            </a:r>
            <a:r>
              <a:rPr lang="zh-CN" alt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）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材料提到了商鞅变法的哪些措施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? </a:t>
            </a:r>
            <a:r>
              <a:rPr lang="en-US" sz="2100" b="1" dirty="0" err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这些措施起了什么作用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? (2分)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4000"/>
              </a:lnSpc>
            </a:pP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/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6405" y="3440430"/>
            <a:ext cx="8274685" cy="246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04800" eaLnBrk="1" latinLnBrk="0" hangingPunct="1">
              <a:lnSpc>
                <a:spcPts val="3000"/>
              </a:lnSpc>
            </a:pP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答:  </a:t>
            </a:r>
            <a:r>
              <a:rPr lang="en-US" sz="21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措施:统一度量衡；废除井田制；鼓励耕织，生产粮食、布帛多的人可免除徭役；奖励军功，对有军功者授予爵位并赏赐土地等</a:t>
            </a: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lang="en-US" sz="2100" b="1" dirty="0">
              <a:solidFill>
                <a:srgbClr val="FF0000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3000"/>
              </a:lnSpc>
            </a:pP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sz="21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作用:秦国成为战国后期最富强的国家；为秦统一六国奠定物质基础等</a:t>
            </a:r>
            <a:r>
              <a:rPr lang="en-US" sz="2100" dirty="0"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4000"/>
              </a:lnSpc>
            </a:pPr>
            <a:r>
              <a:rPr 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endParaRPr lang="zh-CN" altLang="en-US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140" y="594360"/>
            <a:ext cx="8935720" cy="2653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ct val="118000"/>
              </a:lnSpc>
            </a:pPr>
            <a:r>
              <a:rPr lang="en-US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zh-CN" b="1" dirty="0" smtClean="0">
                <a:effectLst/>
                <a:sym typeface="+mn-ea"/>
              </a:rPr>
              <a:t>材料</a:t>
            </a:r>
            <a:r>
              <a:rPr lang="zh-CN" b="1" dirty="0">
                <a:effectLst/>
                <a:sym typeface="+mn-ea"/>
              </a:rPr>
              <a:t>二：</a:t>
            </a:r>
            <a:r>
              <a:rPr lang="zh-CN" altLang="en-US" b="1" dirty="0">
                <a:effectLst/>
                <a:sym typeface="+mn-ea"/>
              </a:rPr>
              <a:t>内外交困之下，1860年12月24日，咸丰皇帝不得不发布了向西方学习先进技术的第一个“上谕”。此后，以军事工业为主的近代工业出现了，新式海陆军开始筹建，新式学堂一一举办，留学生陆续外派，大清国有了些许新的气象</a:t>
            </a:r>
            <a:r>
              <a:rPr lang="en-US" altLang="zh-CN" b="1" dirty="0">
                <a:effectLst/>
                <a:sym typeface="+mn-ea"/>
              </a:rPr>
              <a:t>.                            </a:t>
            </a:r>
            <a:endParaRPr lang="en-US" altLang="zh-CN" b="1" dirty="0">
              <a:effectLst/>
              <a:sym typeface="+mn-ea"/>
            </a:endParaRPr>
          </a:p>
          <a:p>
            <a:pPr marL="0" indent="304800" algn="r" eaLnBrk="1" latinLnBrk="0" hangingPunct="1">
              <a:lnSpc>
                <a:spcPct val="118000"/>
              </a:lnSpc>
            </a:pPr>
            <a:r>
              <a:rPr lang="zh-CN" altLang="en-US" b="1" dirty="0">
                <a:effectLst/>
                <a:sym typeface="+mn-ea"/>
              </a:rPr>
              <a:t>——纪录片《复兴之路》</a:t>
            </a:r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ct val="118000"/>
              </a:lnSpc>
            </a:pP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  （</a:t>
            </a:r>
            <a:r>
              <a:rPr lang="en-US" altLang="zh-CN" b="1" dirty="0">
                <a:effectLst/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b="1" dirty="0" err="1">
                <a:effectLst/>
                <a:latin typeface="+mj-ea"/>
                <a:ea typeface="+mj-ea"/>
                <a:cs typeface="+mj-ea"/>
                <a:sym typeface="+mn-ea"/>
              </a:rPr>
              <a:t>材料二中的“上谕”标志着哪一事件的开始?比较这事件与日本明治维新的不同之处</a:t>
            </a:r>
            <a:r>
              <a:rPr lang="en-US" b="1" dirty="0">
                <a:effectLst/>
                <a:latin typeface="+mj-ea"/>
                <a:ea typeface="+mj-ea"/>
                <a:cs typeface="+mj-ea"/>
                <a:sym typeface="+mn-ea"/>
              </a:rPr>
              <a:t>，</a:t>
            </a: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b="1" dirty="0">
                <a:effectLst/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b="1" dirty="0">
                <a:effectLst/>
                <a:latin typeface="+mj-ea"/>
                <a:ea typeface="+mj-ea"/>
                <a:cs typeface="+mj-ea"/>
                <a:sym typeface="+mn-ea"/>
              </a:rPr>
              <a:t>分）</a:t>
            </a:r>
            <a:r>
              <a:rPr lang="en-US" b="1" dirty="0">
                <a:effectLst/>
                <a:latin typeface="+mj-ea"/>
                <a:ea typeface="+mj-ea"/>
                <a:cs typeface="+mj-ea"/>
                <a:sym typeface="+mn-ea"/>
              </a:rPr>
              <a:t>.</a:t>
            </a:r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ct val="118000"/>
              </a:lnSpc>
            </a:pPr>
            <a:r>
              <a:rPr lang="en-US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/>
            <a:endParaRPr lang="en-US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55" y="2477135"/>
            <a:ext cx="9144635" cy="301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04800" eaLnBrk="1" latinLnBrk="0" hangingPunct="1">
              <a:lnSpc>
                <a:spcPts val="34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答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分）</a:t>
            </a:r>
            <a:endParaRPr lang="en-US" sz="2000" b="1" dirty="0">
              <a:solidFill>
                <a:srgbClr val="FF0000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34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(1)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性质不同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洋务运动是封建地主阶级性质的改革运动，明治维新是资产阶级性质的改革;(2)内容不同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洋务运动单纯学习西方先进技术，明治维新全方位变革，博采众长，吸取各国优势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；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(3)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结果不同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洋务运动没有使中国走上富强的道路，明治维新使日本转变为资本主义强国</a:t>
            </a: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从上述任意角度答出不同之处得2分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）</a:t>
            </a:r>
            <a:r>
              <a:rPr lang="en-US" sz="2000" b="1" dirty="0"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endParaRPr lang="en-US" altLang="en-US" sz="20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140" y="594360"/>
            <a:ext cx="8935720" cy="380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2100" b="1" dirty="0" smtClean="0">
                <a:effectLst/>
                <a:sym typeface="+mn-ea"/>
              </a:rPr>
              <a:t>材料三</a:t>
            </a:r>
            <a:r>
              <a:rPr lang="zh-CN" sz="2100" b="1" dirty="0">
                <a:effectLst/>
                <a:sym typeface="+mn-ea"/>
              </a:rPr>
              <a:t>：</a:t>
            </a:r>
            <a:endParaRPr lang="zh-CN" sz="2100" b="1" dirty="0">
              <a:effectLst/>
              <a:sym typeface="+mn-ea"/>
            </a:endParaRPr>
          </a:p>
          <a:p>
            <a:pPr marL="0" indent="304800">
              <a:lnSpc>
                <a:spcPct val="150000"/>
              </a:lnSpc>
            </a:pPr>
            <a:r>
              <a:rPr lang="zh-CN" sz="2100" b="1" dirty="0">
                <a:effectLst/>
                <a:sym typeface="+mn-ea"/>
              </a:rPr>
              <a:t>    改革开放以来， 我国社会主义现代化建设取得了巨大成就。中国的国内生产总值持续高速增长，粮食、棉花、肉类和原煤、钢、水泥等200多种工农业产品的产量在世界名列前茅。我国人民生活水平大幅提高，综合国力不断跃上新台阶。2010年，中国的经济规模已经位居世界第二，仅次于美国。——摘自统编教材八年级下册</a:t>
            </a:r>
            <a:endParaRPr lang="zh-CN" sz="2100" b="1" dirty="0">
              <a:effectLst/>
              <a:sym typeface="+mn-ea"/>
            </a:endParaRPr>
          </a:p>
          <a:p>
            <a:pPr marL="0" indent="304800" algn="l">
              <a:lnSpc>
                <a:spcPct val="150000"/>
              </a:lnSpc>
            </a:pPr>
            <a:r>
              <a:rPr lang="zh-CN" alt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(</a:t>
            </a:r>
            <a:r>
              <a:rPr lang="en-US" altLang="zh-CN" sz="2100" b="1" dirty="0">
                <a:effectLst/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)综合上述材料，归纳中外各国实现富强的共同经验。(2分)</a:t>
            </a:r>
            <a:r>
              <a:rPr 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/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685" y="4088130"/>
            <a:ext cx="8274685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304800" eaLnBrk="1" latinLnBrk="0" hangingPunct="1">
              <a:lnSpc>
                <a:spcPts val="3400"/>
              </a:lnSpc>
            </a:pPr>
            <a:r>
              <a:rPr 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答:正确的政策；重视科技；发展教育;制度创新；从国情出发进行</a:t>
            </a:r>
            <a:r>
              <a:rPr lang="zh-CN" alt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改</a:t>
            </a:r>
            <a:r>
              <a:rPr lang="en-US" sz="21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革等</a:t>
            </a:r>
            <a:r>
              <a:rPr lang="en-US" sz="2100" b="1" dirty="0">
                <a:effectLst/>
                <a:latin typeface="+mj-ea"/>
                <a:ea typeface="+mj-ea"/>
                <a:cs typeface="+mj-ea"/>
                <a:sym typeface="+mn-ea"/>
              </a:rPr>
              <a:t>。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marL="0" indent="304800" eaLnBrk="1" latinLnBrk="0" hangingPunct="1">
              <a:lnSpc>
                <a:spcPts val="3400"/>
              </a:lnSpc>
            </a:pPr>
            <a:endParaRPr lang="en-US" sz="2100" b="0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endParaRPr lang="zh-CN" altLang="en-US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77495" y="243205"/>
            <a:ext cx="8816340" cy="154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>
              <a:lnSpc>
                <a:spcPct val="150000"/>
              </a:lnSpc>
            </a:pPr>
            <a:r>
              <a:rPr lang="zh-CN" sz="2100" dirty="0">
                <a:effectLst/>
                <a:sym typeface="+mn-ea"/>
              </a:rPr>
              <a:t> </a:t>
            </a:r>
            <a:br>
              <a:rPr lang="zh-CN" altLang="en-US" sz="2100" b="1" dirty="0" smtClean="0">
                <a:latin typeface="+mj-ea"/>
                <a:ea typeface="+mj-ea"/>
                <a:cs typeface="+mj-ea"/>
              </a:rPr>
            </a:br>
            <a:r>
              <a:rPr lang="zh-CN" altLang="en-US" sz="2100" b="1" dirty="0" smtClean="0">
                <a:latin typeface="+mj-ea"/>
                <a:ea typeface="+mj-ea"/>
                <a:cs typeface="+mj-ea"/>
              </a:rPr>
              <a:t> </a:t>
            </a:r>
            <a:r>
              <a:rPr lang="en-US" altLang="zh-CN" sz="2100" b="1" dirty="0" smtClean="0">
                <a:latin typeface="+mj-ea"/>
                <a:ea typeface="+mj-ea"/>
                <a:cs typeface="+mj-ea"/>
              </a:rPr>
              <a:t>16.</a:t>
            </a:r>
            <a:r>
              <a:rPr lang="zh-CN" altLang="en-US" sz="2100" b="1" dirty="0" smtClean="0">
                <a:latin typeface="+mj-ea"/>
                <a:ea typeface="+mj-ea"/>
                <a:cs typeface="+mj-ea"/>
              </a:rPr>
              <a:t>下列地图中近现代的两次开放，分别对中国社会经济产生了什么影响？</a:t>
            </a:r>
            <a:endParaRPr lang="zh-CN" altLang="en-US" sz="2100" b="1" dirty="0">
              <a:latin typeface="+mj-ea"/>
              <a:ea typeface="+mj-ea"/>
              <a:cs typeface="+mj-ea"/>
            </a:endParaRPr>
          </a:p>
          <a:p>
            <a:pPr marL="0" indent="304800">
              <a:lnSpc>
                <a:spcPct val="150000"/>
              </a:lnSpc>
            </a:pPr>
            <a:r>
              <a:rPr lang="zh-CN" altLang="en-US" sz="21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</a:t>
            </a:r>
            <a:endParaRPr lang="en-US" sz="21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5310" y="1311275"/>
            <a:ext cx="3738880" cy="3348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775" y="1257300"/>
            <a:ext cx="2954655" cy="3348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7620" y="4570095"/>
            <a:ext cx="205232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" b="1" dirty="0" smtClean="0"/>
              <a:t>鸦片战争形势示意图</a:t>
            </a:r>
            <a:endParaRPr lang="zh-CN" altLang="en-US" sz="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98160" y="4570095"/>
            <a:ext cx="2052320" cy="10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" b="1" dirty="0" smtClean="0"/>
              <a:t>沿海地区对外开放示意图</a:t>
            </a:r>
            <a:endParaRPr lang="zh-CN" altLang="en-US" sz="100" b="1" dirty="0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679450" y="168910"/>
            <a:ext cx="38157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中考真题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6"/>
          <p:cNvSpPr txBox="1"/>
          <p:nvPr/>
        </p:nvSpPr>
        <p:spPr>
          <a:xfrm>
            <a:off x="5736590" y="280035"/>
            <a:ext cx="1405255" cy="24638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4. </a:t>
            </a:r>
            <a:r>
              <a:rPr lang="zh-CN" altLang="en-US" sz="1600" b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工作存在不足</a:t>
            </a:r>
            <a:endParaRPr lang="zh-CN" altLang="en-US" sz="160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6"/>
          <p:cNvSpPr/>
          <p:nvPr/>
        </p:nvSpPr>
        <p:spPr bwMode="auto">
          <a:xfrm>
            <a:off x="3309620" y="1059815"/>
            <a:ext cx="2927985" cy="1061085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5" name="Freeform 7"/>
          <p:cNvSpPr/>
          <p:nvPr/>
        </p:nvSpPr>
        <p:spPr bwMode="auto">
          <a:xfrm>
            <a:off x="1062990" y="2249170"/>
            <a:ext cx="2813685" cy="1061085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6" name="Freeform 8"/>
          <p:cNvSpPr/>
          <p:nvPr/>
        </p:nvSpPr>
        <p:spPr bwMode="auto">
          <a:xfrm>
            <a:off x="3309620" y="2249170"/>
            <a:ext cx="2927985" cy="1061085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7" name="Freeform 9"/>
          <p:cNvSpPr/>
          <p:nvPr/>
        </p:nvSpPr>
        <p:spPr bwMode="auto">
          <a:xfrm>
            <a:off x="1062990" y="3449320"/>
            <a:ext cx="2813685" cy="1061085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7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7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8" name="Freeform 10"/>
          <p:cNvSpPr/>
          <p:nvPr/>
        </p:nvSpPr>
        <p:spPr bwMode="auto">
          <a:xfrm>
            <a:off x="3309620" y="3449320"/>
            <a:ext cx="2927985" cy="1061085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3 h 1900"/>
              <a:gd name="T18" fmla="*/ 175 w 4550"/>
              <a:gd name="T19" fmla="*/ 573 h 1900"/>
              <a:gd name="T20" fmla="*/ 0 w 4550"/>
              <a:gd name="T21" fmla="*/ 573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3"/>
                </a:lnTo>
                <a:lnTo>
                  <a:pt x="175" y="573"/>
                </a:lnTo>
                <a:lnTo>
                  <a:pt x="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sp>
        <p:nvSpPr>
          <p:cNvPr id="69" name="Freeform 11"/>
          <p:cNvSpPr/>
          <p:nvPr/>
        </p:nvSpPr>
        <p:spPr bwMode="auto">
          <a:xfrm>
            <a:off x="6440805" y="1619250"/>
            <a:ext cx="701040" cy="2499360"/>
          </a:xfrm>
          <a:custGeom>
            <a:avLst/>
            <a:gdLst>
              <a:gd name="T0" fmla="*/ 1090 w 1090"/>
              <a:gd name="T1" fmla="*/ 2298 h 4476"/>
              <a:gd name="T2" fmla="*/ 744 w 1090"/>
              <a:gd name="T3" fmla="*/ 2466 h 4476"/>
              <a:gd name="T4" fmla="*/ 654 w 1090"/>
              <a:gd name="T5" fmla="*/ 2852 h 4476"/>
              <a:gd name="T6" fmla="*/ 654 w 1090"/>
              <a:gd name="T7" fmla="*/ 3704 h 4476"/>
              <a:gd name="T8" fmla="*/ 495 w 1090"/>
              <a:gd name="T9" fmla="*/ 4308 h 4476"/>
              <a:gd name="T10" fmla="*/ 0 w 1090"/>
              <a:gd name="T11" fmla="*/ 4476 h 4476"/>
              <a:gd name="T12" fmla="*/ 0 w 1090"/>
              <a:gd name="T13" fmla="*/ 4337 h 4476"/>
              <a:gd name="T14" fmla="*/ 377 w 1090"/>
              <a:gd name="T15" fmla="*/ 4189 h 4476"/>
              <a:gd name="T16" fmla="*/ 476 w 1090"/>
              <a:gd name="T17" fmla="*/ 3783 h 4476"/>
              <a:gd name="T18" fmla="*/ 476 w 1090"/>
              <a:gd name="T19" fmla="*/ 2812 h 4476"/>
              <a:gd name="T20" fmla="*/ 604 w 1090"/>
              <a:gd name="T21" fmla="*/ 2396 h 4476"/>
              <a:gd name="T22" fmla="*/ 912 w 1090"/>
              <a:gd name="T23" fmla="*/ 2258 h 4476"/>
              <a:gd name="T24" fmla="*/ 912 w 1090"/>
              <a:gd name="T25" fmla="*/ 2218 h 4476"/>
              <a:gd name="T26" fmla="*/ 615 w 1090"/>
              <a:gd name="T27" fmla="*/ 2099 h 4476"/>
              <a:gd name="T28" fmla="*/ 476 w 1090"/>
              <a:gd name="T29" fmla="*/ 1664 h 4476"/>
              <a:gd name="T30" fmla="*/ 476 w 1090"/>
              <a:gd name="T31" fmla="*/ 693 h 4476"/>
              <a:gd name="T32" fmla="*/ 377 w 1090"/>
              <a:gd name="T33" fmla="*/ 277 h 4476"/>
              <a:gd name="T34" fmla="*/ 0 w 1090"/>
              <a:gd name="T35" fmla="*/ 139 h 4476"/>
              <a:gd name="T36" fmla="*/ 0 w 1090"/>
              <a:gd name="T37" fmla="*/ 0 h 4476"/>
              <a:gd name="T38" fmla="*/ 495 w 1090"/>
              <a:gd name="T39" fmla="*/ 168 h 4476"/>
              <a:gd name="T40" fmla="*/ 654 w 1090"/>
              <a:gd name="T41" fmla="*/ 773 h 4476"/>
              <a:gd name="T42" fmla="*/ 654 w 1090"/>
              <a:gd name="T43" fmla="*/ 1624 h 4476"/>
              <a:gd name="T44" fmla="*/ 753 w 1090"/>
              <a:gd name="T45" fmla="*/ 2021 h 4476"/>
              <a:gd name="T46" fmla="*/ 1090 w 1090"/>
              <a:gd name="T47" fmla="*/ 2179 h 4476"/>
              <a:gd name="T48" fmla="*/ 1090 w 1090"/>
              <a:gd name="T49" fmla="*/ 2298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0" h="4476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600" b="0"/>
          </a:p>
        </p:txBody>
      </p:sp>
      <p:grpSp>
        <p:nvGrpSpPr>
          <p:cNvPr id="2" name="组合 1"/>
          <p:cNvGrpSpPr/>
          <p:nvPr/>
        </p:nvGrpSpPr>
        <p:grpSpPr>
          <a:xfrm>
            <a:off x="1062990" y="1059815"/>
            <a:ext cx="2813050" cy="1060450"/>
            <a:chOff x="1674" y="1669"/>
            <a:chExt cx="4430" cy="167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2099" y="2078"/>
              <a:ext cx="2551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七年级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11"/>
          <p:cNvSpPr txBox="1">
            <a:spLocks noChangeArrowheads="1"/>
          </p:cNvSpPr>
          <p:nvPr/>
        </p:nvSpPr>
        <p:spPr bwMode="auto">
          <a:xfrm>
            <a:off x="1436370" y="2505710"/>
            <a:ext cx="151638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八年级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2"/>
          <p:cNvSpPr txBox="1">
            <a:spLocks noChangeArrowheads="1"/>
          </p:cNvSpPr>
          <p:nvPr/>
        </p:nvSpPr>
        <p:spPr bwMode="auto">
          <a:xfrm>
            <a:off x="1436370" y="3707765"/>
            <a:ext cx="151638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九年级</a:t>
            </a:r>
            <a:endParaRPr lang="zh-CN" altLang="en-US" sz="3200" b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3876675" y="1319530"/>
            <a:ext cx="225298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中国古代史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4" name="TextBox 14"/>
          <p:cNvSpPr txBox="1">
            <a:spLocks noChangeArrowheads="1"/>
          </p:cNvSpPr>
          <p:nvPr/>
        </p:nvSpPr>
        <p:spPr bwMode="auto">
          <a:xfrm>
            <a:off x="3876675" y="2397760"/>
            <a:ext cx="2252980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中国近代史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algn="l" eaLnBrk="1" hangingPunct="1"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中国现代史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3876675" y="3449320"/>
            <a:ext cx="225298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世界古代史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世界近代史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  <a:p>
            <a:pPr eaLnBrk="1" hangingPunct="1"/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世界现代史</a:t>
            </a:r>
            <a:endParaRPr lang="en-US" altLang="zh-CN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6" name="TextBox 16"/>
          <p:cNvSpPr txBox="1">
            <a:spLocks noChangeArrowheads="1"/>
          </p:cNvSpPr>
          <p:nvPr/>
        </p:nvSpPr>
        <p:spPr bwMode="auto">
          <a:xfrm>
            <a:off x="7141845" y="2286635"/>
            <a:ext cx="1418590" cy="142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六大板块</a:t>
            </a:r>
            <a:endParaRPr lang="zh-CN" altLang="en-US" sz="4400" b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9065" y="621665"/>
            <a:ext cx="8669020" cy="4162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ct val="180000"/>
              </a:lnSpc>
            </a:pPr>
            <a:r>
              <a:rPr lang="en-US" sz="2100" b="0" dirty="0">
                <a:solidFill>
                  <a:schemeClr val="tx1"/>
                </a:solidFill>
                <a:effectLst/>
                <a:latin typeface="+mn-ea"/>
                <a:ea typeface="+mn-ea"/>
                <a:cs typeface="+mn-ea"/>
              </a:rPr>
              <a:t>  </a:t>
            </a:r>
            <a:r>
              <a:rPr sz="2100" b="1" dirty="0"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</a:rPr>
              <a:t>【答案</a:t>
            </a:r>
            <a:r>
              <a:rPr sz="2100" b="1" dirty="0">
                <a:effectLst/>
                <a:latin typeface="+mn-ea"/>
                <a:ea typeface="+mn-ea"/>
                <a:cs typeface="+mn-ea"/>
              </a:rPr>
              <a:t>】（1）图一：鸦片战争后，随着通商口岸的开放，中国被迫卷入资本主义世界市场；在西方工业文明的冲击下，中国传统的自然经济开始瓦解。</a:t>
            </a:r>
            <a:endParaRPr sz="2100" b="1" dirty="0">
              <a:effectLst/>
              <a:latin typeface="+mn-ea"/>
              <a:ea typeface="+mn-ea"/>
              <a:cs typeface="+mn-ea"/>
            </a:endParaRPr>
          </a:p>
          <a:p>
            <a:pPr marL="0" indent="304800" eaLnBrk="1" latinLnBrk="0" hangingPunct="1">
              <a:lnSpc>
                <a:spcPct val="180000"/>
              </a:lnSpc>
            </a:pPr>
            <a:r>
              <a:rPr sz="2100" b="1" dirty="0">
                <a:effectLst/>
                <a:latin typeface="+mn-ea"/>
                <a:ea typeface="+mn-ea"/>
                <a:cs typeface="+mn-ea"/>
              </a:rPr>
              <a:t>    图二：十一届三中全会后，我国实行对外开放，随着经济特区的设立，引进资金、先进技术和管理经验，推动了经济体制改革，加快了社会主义现代化建设；中国主动融入世界市场，顺应经济全球化趋势，促进经济高速发展。</a:t>
            </a:r>
            <a:endParaRPr sz="2100" b="1" dirty="0">
              <a:effectLst/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"/>
          <p:cNvSpPr txBox="1">
            <a:spLocks noChangeArrowheads="1"/>
          </p:cNvSpPr>
          <p:nvPr/>
        </p:nvSpPr>
        <p:spPr bwMode="auto">
          <a:xfrm>
            <a:off x="446405" y="224155"/>
            <a:ext cx="38157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年中考真题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矩形 7"/>
          <p:cNvSpPr>
            <a:spLocks noChangeArrowheads="1"/>
          </p:cNvSpPr>
          <p:nvPr/>
        </p:nvSpPr>
        <p:spPr bwMode="auto">
          <a:xfrm>
            <a:off x="-1745615" y="250825"/>
            <a:ext cx="11295380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2400" b="1" dirty="0" smtClean="0">
              <a:latin typeface="+mn-ea"/>
              <a:ea typeface="+mn-ea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zh-CN" altLang="en-US" sz="105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35" y="661670"/>
            <a:ext cx="8954770" cy="430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04800" eaLnBrk="1" latinLnBrk="0" hangingPunct="1">
              <a:lnSpc>
                <a:spcPts val="5000"/>
              </a:lnSpc>
            </a:pPr>
            <a:r>
              <a:rPr lang="zh-CN" sz="2400" b="1" dirty="0" smtClean="0">
                <a:effectLst/>
              </a:rPr>
              <a:t>选择题</a:t>
            </a:r>
            <a:r>
              <a:rPr sz="2400" b="1" dirty="0" smtClean="0">
                <a:effectLst/>
              </a:rPr>
              <a:t>13</a:t>
            </a:r>
            <a:r>
              <a:rPr sz="2400" b="1" dirty="0">
                <a:effectLst/>
              </a:rPr>
              <a:t>. 下列关于中国洋务运动和日本明治维新共同点的叙述，不正确的是</a:t>
            </a:r>
            <a:r>
              <a:rPr lang="zh-CN" sz="2400" b="1" dirty="0">
                <a:effectLst/>
              </a:rPr>
              <a:t>（    ）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A. 都是在内忧外患背景下进行的改革   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B. 都在政治、经济、思想领域向西方学习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C. 都推动了本国资本主义经济的发展   </a:t>
            </a:r>
            <a:endParaRPr sz="2400" b="1" dirty="0">
              <a:effectLst/>
            </a:endParaRPr>
          </a:p>
          <a:p>
            <a:pPr marL="0" indent="304800" eaLnBrk="1" latinLnBrk="0" hangingPunct="1">
              <a:lnSpc>
                <a:spcPts val="5000"/>
              </a:lnSpc>
            </a:pPr>
            <a:r>
              <a:rPr sz="2400" b="1" dirty="0">
                <a:effectLst/>
              </a:rPr>
              <a:t>D. 都创办了机器化大生产的近代工矿企业</a:t>
            </a:r>
            <a:endParaRPr sz="2400" b="1" dirty="0">
              <a:effectLst/>
            </a:endParaRPr>
          </a:p>
          <a:p>
            <a:pPr marL="0" indent="304800"/>
            <a:endParaRPr lang="en-US" sz="2400" b="1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55776" y="1522095"/>
            <a:ext cx="8547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+mj-ea"/>
                <a:ea typeface="+mj-ea"/>
              </a:rPr>
              <a:t>B </a:t>
            </a:r>
            <a:endParaRPr lang="en-US" altLang="zh-CN" sz="27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矩形 1"/>
          <p:cNvSpPr/>
          <p:nvPr/>
        </p:nvSpPr>
        <p:spPr>
          <a:xfrm flipV="1">
            <a:off x="0" y="-27305"/>
            <a:ext cx="9144000" cy="57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048605" name="矩形 2"/>
          <p:cNvSpPr/>
          <p:nvPr/>
        </p:nvSpPr>
        <p:spPr>
          <a:xfrm>
            <a:off x="0" y="5046980"/>
            <a:ext cx="9144000" cy="109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048607" name="文本框 5"/>
          <p:cNvSpPr txBox="1"/>
          <p:nvPr/>
        </p:nvSpPr>
        <p:spPr>
          <a:xfrm>
            <a:off x="324485" y="979805"/>
            <a:ext cx="8347075" cy="421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/>
              <a:t>◄</a:t>
            </a:r>
            <a:r>
              <a:rPr lang="zh-CN" altLang="en-US" sz="2800" b="1"/>
              <a:t>七大时期：</a:t>
            </a:r>
            <a:r>
              <a:rPr lang="zh-CN" altLang="en-US" sz="2800" b="1">
                <a:solidFill>
                  <a:srgbClr val="FF0000"/>
                </a:solidFill>
              </a:rPr>
              <a:t>史前时期</a:t>
            </a:r>
            <a:r>
              <a:rPr lang="zh-CN" altLang="en-US" sz="2800" b="1"/>
              <a:t>、</a:t>
            </a:r>
            <a:r>
              <a:rPr lang="zh-CN" altLang="en-US" sz="2800" b="1">
                <a:solidFill>
                  <a:srgbClr val="FF0000"/>
                </a:solidFill>
              </a:rPr>
              <a:t>夏商周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秦汉</a:t>
            </a:r>
            <a:r>
              <a:rPr lang="zh-CN" altLang="en-US" sz="2800" b="1"/>
              <a:t>时期、       </a:t>
            </a:r>
            <a:r>
              <a:rPr lang="zh-CN" altLang="en-US" sz="2800" b="1">
                <a:solidFill>
                  <a:srgbClr val="FF0000"/>
                </a:solidFill>
              </a:rPr>
              <a:t>三国两晋南北朝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隋唐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辽宋夏金元</a:t>
            </a:r>
            <a:r>
              <a:rPr lang="zh-CN" altLang="en-US" sz="2800" b="1"/>
              <a:t>时期、</a:t>
            </a:r>
            <a:r>
              <a:rPr lang="zh-CN" altLang="en-US" sz="2800" b="1">
                <a:solidFill>
                  <a:srgbClr val="FF0000"/>
                </a:solidFill>
              </a:rPr>
              <a:t>明清</a:t>
            </a:r>
            <a:r>
              <a:rPr lang="zh-CN" altLang="en-US" sz="2800" b="1"/>
              <a:t>时期。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/>
              <a:t>◄六大方面：政治、经济、文化、军事、民族关系、对外关系。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/>
              <a:t>◄社会转型：</a:t>
            </a:r>
            <a:r>
              <a:rPr lang="zh-CN" altLang="en-US" sz="2800" b="1">
                <a:solidFill>
                  <a:schemeClr val="tx1"/>
                </a:solidFill>
              </a:rPr>
              <a:t>原始社会</a:t>
            </a:r>
            <a:r>
              <a:rPr lang="zh-CN" altLang="en-US" sz="2800" b="1">
                <a:solidFill>
                  <a:schemeClr val="tx1"/>
                </a:solidFill>
                <a:cs typeface="Arial" panose="020B0604020202020204" pitchFamily="34" charset="0"/>
              </a:rPr>
              <a:t>→奴隶社会、奴隶社会→封建社会。</a:t>
            </a:r>
            <a:r>
              <a:rPr lang="en-US" altLang="zh-CN" sz="2800" b="1">
                <a:solidFill>
                  <a:schemeClr val="tx1"/>
                </a:solidFill>
              </a:rPr>
              <a:t>              </a:t>
            </a:r>
            <a:endParaRPr lang="zh-CN" altLang="en-US" sz="2800" b="1">
              <a:solidFill>
                <a:schemeClr val="tx1"/>
              </a:solidFill>
            </a:endParaRPr>
          </a:p>
          <a:p>
            <a:endParaRPr lang="zh-CN" altLang="en-US" sz="2800" b="1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0779" y="97561"/>
            <a:ext cx="4108471" cy="585160"/>
            <a:chOff x="1545" y="1650"/>
            <a:chExt cx="4560" cy="1690"/>
          </a:xfrm>
        </p:grpSpPr>
        <p:sp>
          <p:nvSpPr>
            <p:cNvPr id="51" name="Freeform 5"/>
            <p:cNvSpPr/>
            <p:nvPr/>
          </p:nvSpPr>
          <p:spPr bwMode="auto">
            <a:xfrm>
              <a:off x="1674" y="1669"/>
              <a:ext cx="4431" cy="1671"/>
            </a:xfrm>
            <a:custGeom>
              <a:avLst/>
              <a:gdLst>
                <a:gd name="T0" fmla="*/ 0 w 4372"/>
                <a:gd name="T1" fmla="*/ 0 h 1900"/>
                <a:gd name="T2" fmla="*/ 3329 w 4372"/>
                <a:gd name="T3" fmla="*/ 0 h 1900"/>
                <a:gd name="T4" fmla="*/ 3329 w 4372"/>
                <a:gd name="T5" fmla="*/ 638 h 1900"/>
                <a:gd name="T6" fmla="*/ 3737 w 4372"/>
                <a:gd name="T7" fmla="*/ 638 h 1900"/>
                <a:gd name="T8" fmla="*/ 3737 w 4372"/>
                <a:gd name="T9" fmla="*/ 326 h 1900"/>
                <a:gd name="T10" fmla="*/ 4372 w 4372"/>
                <a:gd name="T11" fmla="*/ 950 h 1900"/>
                <a:gd name="T12" fmla="*/ 3737 w 4372"/>
                <a:gd name="T13" fmla="*/ 1574 h 1900"/>
                <a:gd name="T14" fmla="*/ 3737 w 4372"/>
                <a:gd name="T15" fmla="*/ 1262 h 1900"/>
                <a:gd name="T16" fmla="*/ 3329 w 4372"/>
                <a:gd name="T17" fmla="*/ 1262 h 1900"/>
                <a:gd name="T18" fmla="*/ 3329 w 4372"/>
                <a:gd name="T19" fmla="*/ 1900 h 1900"/>
                <a:gd name="T20" fmla="*/ 0 w 4372"/>
                <a:gd name="T21" fmla="*/ 1900 h 1900"/>
                <a:gd name="T22" fmla="*/ 0 w 4372"/>
                <a:gd name="T23" fmla="*/ 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72" h="1900">
                  <a:moveTo>
                    <a:pt x="0" y="0"/>
                  </a:moveTo>
                  <a:lnTo>
                    <a:pt x="3329" y="0"/>
                  </a:lnTo>
                  <a:lnTo>
                    <a:pt x="3329" y="638"/>
                  </a:lnTo>
                  <a:lnTo>
                    <a:pt x="3737" y="638"/>
                  </a:lnTo>
                  <a:lnTo>
                    <a:pt x="3737" y="326"/>
                  </a:lnTo>
                  <a:lnTo>
                    <a:pt x="4372" y="950"/>
                  </a:lnTo>
                  <a:lnTo>
                    <a:pt x="3737" y="1574"/>
                  </a:lnTo>
                  <a:lnTo>
                    <a:pt x="3737" y="1262"/>
                  </a:lnTo>
                  <a:lnTo>
                    <a:pt x="3329" y="1262"/>
                  </a:lnTo>
                  <a:lnTo>
                    <a:pt x="3329" y="1900"/>
                  </a:lnTo>
                  <a:lnTo>
                    <a:pt x="0" y="1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 sz="1600" b="0"/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1545" y="1650"/>
              <a:ext cx="3462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一、中国古代史</a:t>
              </a:r>
              <a:endParaRPr lang="zh-CN" altLang="en-US" sz="3200" b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0585" y="-167005"/>
            <a:ext cx="7901940" cy="561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（一）时期特色</a:t>
            </a:r>
            <a:r>
              <a:rPr lang="en-US" altLang="zh-CN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——</a:t>
            </a:r>
            <a:r>
              <a:rPr lang="zh-CN" altLang="en-US" sz="3200" i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单元题目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史前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中国境内人类的活动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sz="280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夏商周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早期国家的产生与社会变革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秦汉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统一多民族国家的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建立和巩固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三国两晋南北朝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政权</a:t>
            </a:r>
            <a:r>
              <a:rPr lang="zh-CN" altLang="en-US" sz="28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分立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与</a:t>
            </a:r>
            <a:r>
              <a:rPr lang="zh-CN" altLang="en-US" sz="28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民族交融</a:t>
            </a:r>
            <a:endParaRPr lang="zh-CN" altLang="en-US" sz="280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隋唐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ln w="1270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sym typeface="+mn-ea"/>
              </a:rPr>
              <a:t>繁荣与开放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的时代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6.</a:t>
            </a:r>
            <a:r>
              <a:rPr lang="zh-CN" altLang="en-US" sz="280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辽宋夏金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元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民族关系发展和社会变化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明清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时期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统一多民族国家的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巩固和发展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8165" y="71755"/>
            <a:ext cx="7901940" cy="576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（二）朝代特色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1.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夏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朝：第一王朝、世袭制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2.</a:t>
            </a:r>
            <a:r>
              <a:rPr lang="zh-CN" altLang="en-US" sz="28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商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朝：甲骨文、青铜器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3.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西周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：分封制、铭文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4.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sym typeface="+mn-ea"/>
              </a:rPr>
              <a:t>东周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</a:t>
            </a:r>
            <a:r>
              <a:rPr lang="zh-CN" altLang="zh-CN" sz="28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春秋战国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）：</a:t>
            </a:r>
            <a:r>
              <a:rPr lang="zh-CN" altLang="zh-CN" sz="280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动荡</a:t>
            </a:r>
            <a:endParaRPr lang="zh-CN" altLang="zh-CN" sz="280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政治（王室衰微，诸侯争霸）</a:t>
            </a:r>
            <a:endParaRPr lang="zh-CN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经济（铁农具和牛耕）</a:t>
            </a:r>
            <a:endParaRPr lang="zh-CN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r>
              <a:rPr lang="zh-CN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思想（百家争鸣）</a:t>
            </a:r>
            <a:endParaRPr lang="zh-CN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571500" indent="-571500">
              <a:lnSpc>
                <a:spcPct val="120000"/>
              </a:lnSpc>
              <a:buFont typeface="Wingdings" panose="05000000000000000000"/>
              <a:buChar char="u"/>
            </a:pPr>
            <a:r>
              <a:rPr lang="zh-CN" altLang="zh-CN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秦国商鞅变法      水利工程都江堰</a:t>
            </a:r>
            <a:endParaRPr lang="zh-CN" altLang="zh-CN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43675" y="681990"/>
            <a:ext cx="1844675" cy="3896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夏商与西周</a:t>
            </a:r>
            <a:endParaRPr lang="zh-CN" altLang="en-US" sz="360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</a:t>
            </a:r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东周分两段</a:t>
            </a:r>
            <a:endParaRPr lang="zh-CN" altLang="en-US" sz="360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</a:t>
            </a:r>
            <a:r>
              <a:rPr lang="zh-CN" altLang="en-US" sz="36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春秋和战国</a:t>
            </a:r>
            <a:endParaRPr lang="zh-CN" altLang="en-US" sz="36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770" y="-92075"/>
            <a:ext cx="7901940" cy="619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</a:t>
            </a:r>
            <a:r>
              <a:rPr lang="zh-CN" altLang="en-US" sz="320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（二）朝代特色</a:t>
            </a:r>
            <a:endParaRPr lang="en-US" altLang="zh-CN" sz="280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5.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秦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朝：专制主义中央集权制（皇帝制、郡县制）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6.</a:t>
            </a:r>
            <a:r>
              <a:rPr lang="zh-CN" altLang="en-US" sz="280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汉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朝：汉初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休养生息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、文景之治、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汉武帝的大一统（秦皇、汉武的对比）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   张骞、丝绸之路、西域都护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7.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三国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两晋</a:t>
            </a:r>
            <a:r>
              <a:rPr lang="zh-CN" altLang="en-US" sz="280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南北朝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：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）政权分立（官渡、赤壁）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）短暂统一（西晋）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）江南地区的开发（少数民族内迁、北民南迁）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）北魏孝文帝改革（迁都、汉化、民族交融）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02195" y="574675"/>
            <a:ext cx="1906270" cy="4563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一统秦两汉</a:t>
            </a:r>
            <a:endParaRPr lang="zh-CN" altLang="en-US" sz="280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</a:t>
            </a: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三分魏蜀吴  </a:t>
            </a: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两晋前后延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zh-CN" altLang="en-US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</a:t>
            </a:r>
            <a:r>
              <a:rPr lang="zh-CN" altLang="en-US" sz="28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南北朝并立</a:t>
            </a:r>
            <a:endParaRPr lang="zh-CN" altLang="en-US" sz="280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4805" y="7620"/>
            <a:ext cx="7902575" cy="464947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b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华文细黑" pitchFamily="2" charset="-122"/>
                <a:cs typeface="+mn-cs"/>
              </a:rPr>
              <a:t>（二）朝代特色</a:t>
            </a:r>
            <a:endParaRPr lang="ko-KR" altLang="en-US" sz="3200" b="1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8.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隋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朝：</a:t>
            </a:r>
            <a:r>
              <a:rPr lang="zh-CN" altLang="en-US" sz="2800" b="1">
                <a:ln w="10160" cap="flat" cmpd="sng">
                  <a:solidFill>
                    <a:schemeClr val="accent5">
                      <a:alpha val="10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29803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大运河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的开通、</a:t>
            </a:r>
            <a:r>
              <a:rPr lang="zh-CN" altLang="en-US" sz="2800" b="1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华文细黑" pitchFamily="2" charset="-122"/>
                <a:cs typeface="+mn-cs"/>
              </a:rPr>
              <a:t>科举制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的创立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9. 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唐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朝：三省六部制、完善科举制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</a:t>
            </a:r>
            <a:r>
              <a:rPr lang="zh-CN" altLang="en-US" sz="2800" b="1">
                <a:ln w="22225" cap="flat" cmpd="sng">
                  <a:solidFill>
                    <a:schemeClr val="accent2">
                      <a:alpha val="10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华文细黑" pitchFamily="2" charset="-122"/>
                <a:cs typeface="+mn-cs"/>
              </a:rPr>
              <a:t>开明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</a:t>
            </a:r>
            <a:r>
              <a:rPr lang="zh-CN" altLang="en-US" sz="2800" b="1">
                <a:gradFill rotWithShape="1"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民族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政策（和亲）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2745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开放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对外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政策（社会风气）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遣唐使与鉴真东渡、玄奘西游天竺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经济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：曲辕犁、筒车、唐三彩、长安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  <a:p>
            <a:pPr marL="0" indent="0" algn="l" defTabSz="5080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                多彩的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文学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艺术（唐诗等）</a:t>
            </a:r>
            <a:endParaRPr lang="ko-KR" altLang="en-US" sz="2800" b="1">
              <a:solidFill>
                <a:schemeClr val="tx1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69" name="Freeform 11"/>
          <p:cNvSpPr/>
          <p:nvPr/>
        </p:nvSpPr>
        <p:spPr bwMode="auto">
          <a:xfrm>
            <a:off x="7738745" y="1466215"/>
            <a:ext cx="701675" cy="3020060"/>
          </a:xfrm>
          <a:custGeom>
            <a:avLst/>
            <a:gdLst>
              <a:gd name="TX0" fmla="*/ 1090 w 1091"/>
              <a:gd name="TY0" fmla="*/ 2298 h 4477"/>
              <a:gd name="TX1" fmla="*/ 744 w 1091"/>
              <a:gd name="TY1" fmla="*/ 2466 h 4477"/>
              <a:gd name="TX2" fmla="*/ 654 w 1091"/>
              <a:gd name="TY2" fmla="*/ 2852 h 4477"/>
              <a:gd name="TX3" fmla="*/ 654 w 1091"/>
              <a:gd name="TY3" fmla="*/ 3704 h 4477"/>
              <a:gd name="TX4" fmla="*/ 495 w 1091"/>
              <a:gd name="TY4" fmla="*/ 4308 h 4477"/>
              <a:gd name="TX5" fmla="*/ 0 w 1091"/>
              <a:gd name="TY5" fmla="*/ 4476 h 4477"/>
              <a:gd name="TX6" fmla="*/ 0 w 1091"/>
              <a:gd name="TY6" fmla="*/ 4337 h 4477"/>
              <a:gd name="TX7" fmla="*/ 377 w 1091"/>
              <a:gd name="TY7" fmla="*/ 4189 h 4477"/>
              <a:gd name="TX8" fmla="*/ 476 w 1091"/>
              <a:gd name="TY8" fmla="*/ 3783 h 4477"/>
              <a:gd name="TX9" fmla="*/ 476 w 1091"/>
              <a:gd name="TY9" fmla="*/ 2812 h 4477"/>
              <a:gd name="TX10" fmla="*/ 604 w 1091"/>
              <a:gd name="TY10" fmla="*/ 2396 h 4477"/>
              <a:gd name="TX11" fmla="*/ 912 w 1091"/>
              <a:gd name="TY11" fmla="*/ 2258 h 4477"/>
              <a:gd name="TX12" fmla="*/ 912 w 1091"/>
              <a:gd name="TY12" fmla="*/ 2218 h 4477"/>
              <a:gd name="TX13" fmla="*/ 615 w 1091"/>
              <a:gd name="TY13" fmla="*/ 2099 h 4477"/>
              <a:gd name="TX14" fmla="*/ 476 w 1091"/>
              <a:gd name="TY14" fmla="*/ 1664 h 4477"/>
              <a:gd name="TX15" fmla="*/ 476 w 1091"/>
              <a:gd name="TY15" fmla="*/ 693 h 4477"/>
              <a:gd name="TX16" fmla="*/ 377 w 1091"/>
              <a:gd name="TY16" fmla="*/ 277 h 4477"/>
              <a:gd name="TX17" fmla="*/ 0 w 1091"/>
              <a:gd name="TY17" fmla="*/ 139 h 4477"/>
              <a:gd name="TX18" fmla="*/ 0 w 1091"/>
              <a:gd name="TY18" fmla="*/ 0 h 4477"/>
              <a:gd name="TX19" fmla="*/ 495 w 1091"/>
              <a:gd name="TY19" fmla="*/ 168 h 4477"/>
              <a:gd name="TX20" fmla="*/ 654 w 1091"/>
              <a:gd name="TY20" fmla="*/ 773 h 4477"/>
              <a:gd name="TX21" fmla="*/ 654 w 1091"/>
              <a:gd name="TY21" fmla="*/ 1624 h 4477"/>
              <a:gd name="TX22" fmla="*/ 753 w 1091"/>
              <a:gd name="TY22" fmla="*/ 2021 h 4477"/>
              <a:gd name="TX23" fmla="*/ 1090 w 1091"/>
              <a:gd name="TY23" fmla="*/ 2179 h 4477"/>
              <a:gd name="TX24" fmla="*/ 1090 w 1091"/>
              <a:gd name="TY24" fmla="*/ 2298 h 447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</a:cxnLst>
            <a:rect l="l" t="t" r="r" b="b"/>
            <a:pathLst>
              <a:path w="1091" h="4477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rgbClr val="00B050"/>
          </a:solidFill>
          <a:ln w="0">
            <a:noFill/>
          </a:ln>
        </p:spPr>
        <p:txBody>
          <a:bodyPr vert="horz" wrap="square" lIns="68580" tIns="34290" rIns="68580" bIns="34290" numCol="1" anchor="t">
            <a:noAutofit/>
          </a:bodyPr>
          <a:lstStyle/>
          <a:p>
            <a:pPr marL="0" indent="0" algn="l" defTabSz="508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ko-KR" altLang="en-US" sz="1600" b="0"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0565" y="2028190"/>
            <a:ext cx="675005" cy="2586355"/>
          </a:xfrm>
          <a:prstGeom prst="rect">
            <a:avLst/>
          </a:prstGeom>
          <a:noFill/>
        </p:spPr>
        <p:txBody>
          <a:bodyPr vert="eaVert" wrap="square" lIns="91440" tIns="45720" rIns="91440" bIns="45720" numCol="1" anchor="t">
            <a:spAutoFit/>
          </a:bodyPr>
          <a:lstStyle/>
          <a:p>
            <a:pPr marL="0" indent="0" algn="l" defTabSz="5080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b="1">
                <a:ln w="10160" cap="flat" cmpd="sng">
                  <a:solidFill>
                    <a:schemeClr val="accent5">
                      <a:alpha val="1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29803"/>
                    </a:srgbClr>
                  </a:outerShdw>
                </a:effectLst>
                <a:latin typeface="Arial" panose="020B0604020202020204" pitchFamily="34" charset="0"/>
                <a:ea typeface="华文细黑" pitchFamily="2" charset="-122"/>
                <a:cs typeface="+mn-cs"/>
              </a:rPr>
              <a:t>盛唐气象</a:t>
            </a:r>
            <a:endParaRPr lang="ko-KR" altLang="en-US" sz="3200" b="1">
              <a:ln w="10160" cap="flat" cmpd="sng">
                <a:solidFill>
                  <a:schemeClr val="accent5">
                    <a:alpha val="10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4805" y="2081530"/>
            <a:ext cx="613410" cy="2517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80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隋唐五代传</a:t>
            </a:r>
            <a:endParaRPr lang="zh-CN" altLang="zh-CN" sz="280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</p:bldLst>
  </p:timing>
</p:sld>
</file>

<file path=ppt/tags/tag1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GLgdHyny0chbgw5Mb3OeKeNyYvM3Ug7A6PJ0aviJ03iNw+PK0P1CHSmvxueMcih73FnkSWykD6IlC40Skx2Wk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GLgdHyny0chbgw5Mb3OeKeNyYvM3Ug7A6PJ0aviJ03iNw+PK0P1CHSmvxueMcih73FnkSWykD6IlC40Skx2Wk="/>
</p:tagLst>
</file>

<file path=ppt/tags/tag2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GLgdHyny0chbgw5Mb3OeKeNyYvM3Ug7A6PJ0aviJ03iNw+PK0P1CHSmvxueMcih73FnkSWykD6IlC40Skx2Wk="/>
</p:tagLst>
</file>

<file path=ppt/tags/tag3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GLgdHyny0chbgw5Mb3OeKeNyYvM3Ug7A6PJ0aviJ03iNw+PK0P1CHSmvxueMcih73FnkSWykD6IlC40Skx2Wk="/>
</p:tagLst>
</file>

<file path=ppt/tags/tag4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GLgdHyny0chbgw5Mb3OeKeNyYvM3Ug7A6PJ0aviJ03iNw+PK0P1CHSmvxueMcih73FnkSWykD6IlC40Skx2Wk="/>
</p:tagLst>
</file>

<file path=ppt/tags/tag5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GLgdHyny0chbgw5Mb3OeKeNyYvM3Ug7A6PJ0aviJ03iNw+PK0P1CHSmvxueMcih73FnkSWykD6IlC40Skx2Wk="/>
</p:tagLst>
</file>

<file path=ppt/tags/tag6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GLgdHyny0chbgw5Mb3OeKeNyYvM3Ug7A6PJ0aviJ03iNw+PK0P1CHSmvxueMcih73FnkSWykD6IlC40Skx2Wk=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Other"/>
  <p:tag name="MH_ORDER" val="4"/>
  <p:tag name="KSO_WM_SCREEN_THEME_FLAG" val="Dlrq25wU2PGuGg5bbmjbDGGLgdHyny0chbgw5Mb3OeKeNyYvM3Ug7A6PJ0aviJ03iNw+PK0P1CHSmvxueMcih73FnkSWykD6IlC40Skx2Wk="/>
</p:tagLst>
</file>

<file path=ppt/tags/tag8.xml><?xml version="1.0" encoding="utf-8"?>
<p:tagLst xmlns:p="http://schemas.openxmlformats.org/presentationml/2006/main">
  <p:tag name="KSO_WM_UNIT_TABLE_BEAUTIFY" val="smartTable{7d4dda62-c8a4-45aa-a629-67cdb4bce7c5}"/>
  <p:tag name="TABLE_ENDDRAG_ORIGIN_RECT" val="720*314"/>
  <p:tag name="TABLE_ENDDRAG_RECT" val="0*71*720*314"/>
  <p:tag name="KSO_WM_SCREEN_THEME_FLAG" val="Dlrq25wU2PGuGg5bbmjbDGGLgdHyny0chbgw5Mb3OeKeNyYvM3Ug7A6PJ0aviJ03iNw+PK0P1CHSmvxueMcih73FnkSWykD6IlC40Skx2Wk="/>
</p:tagLst>
</file>

<file path=ppt/tags/tag9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  <p:tag name="KSO_WM_SCREEN_THEME_FLAG" val="Dlrq25wU2PGuGg5bbmjbDGGLgdHyny0chbgw5Mb3OeKeNyYvM3Ug7A6PJ0aviJ03iNw+PK0P1CHSmvxueMcih73FnkSWykD6IlC40Skx2Wk=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7245</Words>
  <Application>WPS 演示</Application>
  <PresentationFormat>全屏显示(16:9)</PresentationFormat>
  <Paragraphs>616</Paragraphs>
  <Slides>41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64" baseType="lpstr">
      <vt:lpstr>Arial</vt:lpstr>
      <vt:lpstr>宋体</vt:lpstr>
      <vt:lpstr>Wingdings</vt:lpstr>
      <vt:lpstr>Calibri</vt:lpstr>
      <vt:lpstr>微软雅黑</vt:lpstr>
      <vt:lpstr>Impact</vt:lpstr>
      <vt:lpstr>Times New Roman</vt:lpstr>
      <vt:lpstr>华文细黑</vt:lpstr>
      <vt:lpstr>Arial Unicode MS</vt:lpstr>
      <vt:lpstr>Calibri</vt:lpstr>
      <vt:lpstr>方正正粗黑简体</vt:lpstr>
      <vt:lpstr>黑体</vt:lpstr>
      <vt:lpstr>Berlin Sans FB Demi</vt:lpstr>
      <vt:lpstr>方正粗谭黑简体</vt:lpstr>
      <vt:lpstr>楷体</vt:lpstr>
      <vt:lpstr>Wingdings</vt:lpstr>
      <vt:lpstr>Arial Unicode MS</vt:lpstr>
      <vt:lpstr>Impact MT Std</vt:lpstr>
      <vt:lpstr>Wingdings 2</vt:lpstr>
      <vt:lpstr>Segoe Print</vt:lpstr>
      <vt:lpstr>1_Office 主题​​</vt:lpstr>
      <vt:lpstr>微笑PPT - 小A</vt:lpstr>
      <vt:lpstr>1_微笑PPT - 小A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大气公司介绍企业简介产品宣传PPT模板</dc:title>
  <dc:creator>XB</dc:creator>
  <cp:lastModifiedBy>c</cp:lastModifiedBy>
  <cp:revision>154</cp:revision>
  <dcterms:created xsi:type="dcterms:W3CDTF">2016-03-10T07:57:00Z</dcterms:created>
  <dcterms:modified xsi:type="dcterms:W3CDTF">2021-03-30T09:14:43Z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54AC16796B77471DBE99067FF0C7559A</vt:lpwstr>
  </property>
</Properties>
</file>