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4" r:id="rId5"/>
    <p:sldId id="258" r:id="rId6"/>
    <p:sldId id="267" r:id="rId7"/>
    <p:sldId id="259" r:id="rId8"/>
    <p:sldId id="269" r:id="rId9"/>
    <p:sldId id="260" r:id="rId10"/>
    <p:sldId id="272" r:id="rId11"/>
    <p:sldId id="278" r:id="rId12"/>
    <p:sldId id="277" r:id="rId13"/>
    <p:sldId id="276" r:id="rId14"/>
    <p:sldId id="263" r:id="rId15"/>
    <p:sldId id="270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17.xml" Id="rId18" /><Relationship Type="http://schemas.openxmlformats.org/officeDocument/2006/relationships/slide" Target="slides/slide2.xml" Id="rId3" /><Relationship Type="http://schemas.openxmlformats.org/officeDocument/2006/relationships/viewProps" Target="viewProps.xml" Id="rId21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slide" Target="slides/slide16.xml" Id="rId17" /><Relationship Type="http://schemas.openxmlformats.org/officeDocument/2006/relationships/slide" Target="slides/slide1.xml" Id="rId2" /><Relationship Type="http://schemas.openxmlformats.org/officeDocument/2006/relationships/slide" Target="slides/slide15.xml" Id="rId16" /><Relationship Type="http://schemas.openxmlformats.org/officeDocument/2006/relationships/presProps" Target="presProps.xml" Id="rId20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tableStyles" Target="tableStyles.xml" Id="rId23" /><Relationship Type="http://schemas.openxmlformats.org/officeDocument/2006/relationships/slide" Target="slides/slide9.xml" Id="rId10" /><Relationship Type="http://schemas.openxmlformats.org/officeDocument/2006/relationships/slide" Target="slides/slide18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theme" Target="theme/theme1.xml" Id="rId22" /><Relationship Type="http://schemas.openxmlformats.org/officeDocument/2006/relationships/tags" Target="/ppt/tags/tag1.xml" Id="R992cc84e8b2e47bb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39F726-E153-4B94-B8E9-9B0F0A5501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6926DF5-4969-4E0B-BB6B-25E068916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D46312A-AC5A-4C68-8A6A-6EA07F727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274726-C97E-43C6-A1AF-FCB29D7E8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40D0F8-022F-485D-8059-ABB540D8F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690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7693BA-F677-44E5-BCC3-94C6E92CF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85F8FF5-56FB-4A2D-83B4-E3B0DAF3E3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159585E-C788-41BC-BCE4-DF416F2E3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B6518D-D8ED-40A0-85DD-56F44C1C0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6EE741-238A-4EDA-8065-35DFAF2C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551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733CDE0-E602-438B-A95F-EAFAC607B6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FADF95A-5CD1-4654-A159-89286A77AE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0E4DE8-CDC0-494F-8BCB-7ECC22EC7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A02ABE-2D89-4537-A3B9-FC21BD91A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8DB1A8-90B5-4C4C-8999-8734ED905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4379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3D56C8-134B-4571-9017-8E3872F76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066C4A3-1DC1-413D-A2D6-7A1F4C0A4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08B3568-2012-4560-99D8-66364618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B758C49-AEE2-4990-9E62-9FCF347F2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6818C50-E72B-40C4-853B-D75177FEF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299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E0A21D-EF14-4C11-8960-6FA0BA7DA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CA860DE-FDB3-481F-8E31-76B646845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3E6EEE-F419-4B89-A294-3DFBDC443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2110D6E-875B-4B4A-9ED9-834EAA37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C5B0173-2F52-445C-9A97-BEA78990A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39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7F8FBD-03FB-4222-9A05-FA08D4DE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AA2B908-B835-447B-A9D8-B65AF1FB1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B108D7D-6126-40DC-864E-88C2142BC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7208B32-62C9-47A3-B961-154DFCB9F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B6F9B01-C7BB-401E-AB63-63B46C9AE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5D19924-27A1-4524-B4A8-519FA031C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662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3057B9-460C-4B1B-9423-196F03108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8F423FB-C926-44F6-A4AF-886957E79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FE84FA9-E13C-4281-95AD-D2266FB3F1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0C7EF37-4837-4E12-B10A-0CEF5093BA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CDD15B6-6570-47C7-B6F7-781C055A56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36833D9-C3AB-4DA1-98E3-F42F9BB7E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5AAB7D6-2037-4BD8-8FB2-B5B1462D9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EA98D57-5139-4972-9AB0-59A3B5699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5818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2AFA15-9E7F-4977-A332-99F3B3A8C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A3746E4-60C8-44B6-AF01-CEAC7F820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996F534-0DB4-4748-8D6B-63F5EF9A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BBC821A-2BCD-4F51-A21F-E4F07635F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426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DA7B5DF-FF98-4C6D-8F4E-C75A8F38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CD70DE1-AE1D-4811-A6C1-C990982CC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81864B6-A6E3-4F0C-8251-9ED44C816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724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C10D9F-5E65-49F7-9F3E-9AE996D4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2216D48-AA65-4532-8F57-7F0B8DDE2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EEA6E56-6B63-4814-AB2F-32DA53EB9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30CCF01-2B25-4035-B751-D436B7A30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68891EF-ED5F-420F-A9CB-0287A991A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BDD1FFB-21F0-48EC-BB3D-9F6C9DB2C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1812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FE6DDA-6F4E-4C99-93CE-E2960EF2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49BA8A1-301E-4F68-94C4-80EC8D01D4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E01CC74-7FE6-49E7-AF24-5319B8F1C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4C7908A-EC3B-45A7-97BC-31708D8A9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DD498B2-677C-4436-A1B3-44512807C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420E952-2B76-4D13-B390-184F0764B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840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C9168CD-70B2-40A1-BD36-770127B13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36C9709-F6B5-4BEC-A032-0FF51D3EF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169B722-FDB5-4C66-B28F-D1C2F5FC63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5FE2F5E-F194-4072-99F8-918304216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27E8322-F78C-47CE-B5BF-57C0C8CE5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967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F6A7479B-A8C5-452E-BCCF-4BBA90942E9E}"/>
              </a:ext>
            </a:extLst>
          </p:cNvPr>
          <p:cNvSpPr txBox="1"/>
          <p:nvPr/>
        </p:nvSpPr>
        <p:spPr>
          <a:xfrm>
            <a:off x="1072587" y="1859340"/>
            <a:ext cx="97921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9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一张图，一节课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48B2E37-2C76-4CD1-BC95-4F0ECE6FD6C4}"/>
              </a:ext>
            </a:extLst>
          </p:cNvPr>
          <p:cNvSpPr txBox="1"/>
          <p:nvPr/>
        </p:nvSpPr>
        <p:spPr>
          <a:xfrm>
            <a:off x="578498" y="4338735"/>
            <a:ext cx="1146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我自己上课时没有做这个</a:t>
            </a:r>
            <a:r>
              <a:rPr lang="en-US" altLang="zh-CN" dirty="0"/>
              <a:t>PPT</a:t>
            </a:r>
            <a:r>
              <a:rPr lang="zh-CN" altLang="en-US" dirty="0"/>
              <a:t>，就是一张图，但是发出来的话很多老师会看不明白，所以就做了个简要版的，没有设置动画，如需使用的老师，自己调整一下动画顺序。欢迎关注我公众号“历史教学</a:t>
            </a:r>
            <a:r>
              <a:rPr lang="en-US" altLang="zh-CN" dirty="0"/>
              <a:t>PPT</a:t>
            </a:r>
            <a:r>
              <a:rPr lang="zh-CN" altLang="en-US" dirty="0"/>
              <a:t>”呀！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76CA2FA-D3E8-4235-A6D4-F43530D9AC51}"/>
              </a:ext>
            </a:extLst>
          </p:cNvPr>
          <p:cNvSpPr txBox="1"/>
          <p:nvPr/>
        </p:nvSpPr>
        <p:spPr>
          <a:xfrm>
            <a:off x="9567814" y="6488668"/>
            <a:ext cx="2593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东莞市虎门中学 丁家文</a:t>
            </a:r>
          </a:p>
        </p:txBody>
      </p:sp>
    </p:spTree>
    <p:extLst>
      <p:ext uri="{BB962C8B-B14F-4D97-AF65-F5344CB8AC3E}">
        <p14:creationId xmlns:p14="http://schemas.microsoft.com/office/powerpoint/2010/main" val="1281194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145843" cy="3883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户籍是古代征发赋役的依据，户籍人口下降会导致封建政府的财政收入减少；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现有户籍人口的赋税负担更重，进而导致更多的人口脱籍，最后激化社会矛盾；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5" y="734951"/>
            <a:ext cx="11180351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4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政府户籍人口长期低于实际人口会造成哪些问题？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403490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8907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0"/>
            <a:ext cx="10319657" cy="6860933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1E6A30F4-0FA4-4EDE-BB0D-23D5CC958679}"/>
              </a:ext>
            </a:extLst>
          </p:cNvPr>
          <p:cNvSpPr txBox="1"/>
          <p:nvPr/>
        </p:nvSpPr>
        <p:spPr>
          <a:xfrm>
            <a:off x="1452465" y="442271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东汉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5B962F-6433-4C42-A1D3-A6EF2ECF3020}"/>
              </a:ext>
            </a:extLst>
          </p:cNvPr>
          <p:cNvSpPr txBox="1"/>
          <p:nvPr/>
        </p:nvSpPr>
        <p:spPr>
          <a:xfrm>
            <a:off x="3937518" y="428275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盛唐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F50CC17-772F-4AFC-9A15-F9B68362A4AE}"/>
              </a:ext>
            </a:extLst>
          </p:cNvPr>
          <p:cNvSpPr txBox="1"/>
          <p:nvPr/>
        </p:nvSpPr>
        <p:spPr>
          <a:xfrm>
            <a:off x="5645020" y="3924695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南宋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29272E7-5897-408A-9E01-97CEC03D999E}"/>
              </a:ext>
            </a:extLst>
          </p:cNvPr>
          <p:cNvSpPr txBox="1"/>
          <p:nvPr/>
        </p:nvSpPr>
        <p:spPr>
          <a:xfrm>
            <a:off x="6492552" y="4576598"/>
            <a:ext cx="482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明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5A31DEA-0A2A-4EA5-AB04-B5F469D19855}"/>
              </a:ext>
            </a:extLst>
          </p:cNvPr>
          <p:cNvSpPr txBox="1"/>
          <p:nvPr/>
        </p:nvSpPr>
        <p:spPr>
          <a:xfrm>
            <a:off x="7242110" y="3326364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明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末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CEDCEF-4EB9-4F1B-BB4D-D642DBB785BE}"/>
              </a:ext>
            </a:extLst>
          </p:cNvPr>
          <p:cNvSpPr txBox="1"/>
          <p:nvPr/>
        </p:nvSpPr>
        <p:spPr>
          <a:xfrm>
            <a:off x="7929465" y="1920552"/>
            <a:ext cx="824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1851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222AC51-6520-420A-AEF2-BDD4710A910F}"/>
              </a:ext>
            </a:extLst>
          </p:cNvPr>
          <p:cNvSpPr txBox="1"/>
          <p:nvPr/>
        </p:nvSpPr>
        <p:spPr>
          <a:xfrm>
            <a:off x="10293490" y="154527"/>
            <a:ext cx="2004258" cy="6489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南北朝、中晚唐、晚明等几个时段，</a:t>
            </a:r>
            <a:endParaRPr lang="en-US" altLang="zh-CN" sz="2800" dirty="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统计人口远低于户籍人口，影响财政收入，封建政府采取了什么措施</a:t>
            </a:r>
            <a:endParaRPr lang="en-US" altLang="zh-CN" sz="2800" dirty="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？</a:t>
            </a:r>
            <a:endParaRPr lang="en-US" altLang="zh-CN" sz="2800" dirty="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98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894977"/>
            <a:ext cx="10145843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北魏推行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均田制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，政府向农民分发土地，推动依附于豪强的农民转变为国家编户。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446843" y="134614"/>
            <a:ext cx="11745157" cy="14826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南北朝、中晚唐、晚明等几个时段，统计人口远低于户籍人口，影响财政收入，封建政府采取了什么措施？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3973249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C6397D5-F6DE-44DD-B652-F8445F72D362}"/>
              </a:ext>
            </a:extLst>
          </p:cNvPr>
          <p:cNvSpPr/>
          <p:nvPr/>
        </p:nvSpPr>
        <p:spPr>
          <a:xfrm>
            <a:off x="564806" y="5828770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6CCB51D-DF09-4A83-8084-1596F6502EB4}"/>
              </a:ext>
            </a:extLst>
          </p:cNvPr>
          <p:cNvSpPr txBox="1"/>
          <p:nvPr/>
        </p:nvSpPr>
        <p:spPr>
          <a:xfrm>
            <a:off x="951544" y="5708837"/>
            <a:ext cx="11168921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晚明张居正进行税制改革，推行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一条鞭法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，计亩征银。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FD2C9BE2-B5C0-48B5-9B1C-9DB85E3D581F}"/>
              </a:ext>
            </a:extLst>
          </p:cNvPr>
          <p:cNvSpPr txBox="1"/>
          <p:nvPr/>
        </p:nvSpPr>
        <p:spPr>
          <a:xfrm>
            <a:off x="951543" y="3801907"/>
            <a:ext cx="11168921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中唐杨炎改革，废除租庸调制，推行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两税法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，按田亩征收地税，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按人丁、资产征收户税。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235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145843" cy="92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回顾教材第</a:t>
            </a:r>
            <a:r>
              <a:rPr lang="en-US" altLang="zh-CN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17</a:t>
            </a: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5" y="734951"/>
            <a:ext cx="11180351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封建政府为了加强户籍管理，采取了</a:t>
            </a:r>
            <a:r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哪些措施？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2773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0"/>
            <a:ext cx="10319657" cy="6860933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1E6A30F4-0FA4-4EDE-BB0D-23D5CC958679}"/>
              </a:ext>
            </a:extLst>
          </p:cNvPr>
          <p:cNvSpPr txBox="1"/>
          <p:nvPr/>
        </p:nvSpPr>
        <p:spPr>
          <a:xfrm>
            <a:off x="1452465" y="442271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东汉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5B962F-6433-4C42-A1D3-A6EF2ECF3020}"/>
              </a:ext>
            </a:extLst>
          </p:cNvPr>
          <p:cNvSpPr txBox="1"/>
          <p:nvPr/>
        </p:nvSpPr>
        <p:spPr>
          <a:xfrm>
            <a:off x="3937518" y="428275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盛唐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F50CC17-772F-4AFC-9A15-F9B68362A4AE}"/>
              </a:ext>
            </a:extLst>
          </p:cNvPr>
          <p:cNvSpPr txBox="1"/>
          <p:nvPr/>
        </p:nvSpPr>
        <p:spPr>
          <a:xfrm>
            <a:off x="5645020" y="3924695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南宋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29272E7-5897-408A-9E01-97CEC03D999E}"/>
              </a:ext>
            </a:extLst>
          </p:cNvPr>
          <p:cNvSpPr txBox="1"/>
          <p:nvPr/>
        </p:nvSpPr>
        <p:spPr>
          <a:xfrm>
            <a:off x="6492552" y="4576598"/>
            <a:ext cx="482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5A31DEA-0A2A-4EA5-AB04-B5F469D19855}"/>
              </a:ext>
            </a:extLst>
          </p:cNvPr>
          <p:cNvSpPr txBox="1"/>
          <p:nvPr/>
        </p:nvSpPr>
        <p:spPr>
          <a:xfrm>
            <a:off x="7242110" y="3326364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  <a:endParaRPr lang="en-US" altLang="zh-CN" sz="2000" b="1" dirty="0"/>
          </a:p>
          <a:p>
            <a:r>
              <a:rPr lang="zh-CN" altLang="en-US" sz="2000" b="1" dirty="0"/>
              <a:t>末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CEDCEF-4EB9-4F1B-BB4D-D642DBB785BE}"/>
              </a:ext>
            </a:extLst>
          </p:cNvPr>
          <p:cNvSpPr txBox="1"/>
          <p:nvPr/>
        </p:nvSpPr>
        <p:spPr>
          <a:xfrm>
            <a:off x="7929465" y="1920552"/>
            <a:ext cx="824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/>
              <a:t>1851</a:t>
            </a:r>
            <a:endParaRPr lang="zh-CN" altLang="en-US" sz="2000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222AC51-6520-420A-AEF2-BDD4710A910F}"/>
              </a:ext>
            </a:extLst>
          </p:cNvPr>
          <p:cNvSpPr txBox="1"/>
          <p:nvPr/>
        </p:nvSpPr>
        <p:spPr>
          <a:xfrm>
            <a:off x="10431625" y="504780"/>
            <a:ext cx="1838130" cy="5197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18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世纪，统计人口与实际人口相吻合，造成这一现象的原因可能有哪些？</a:t>
            </a:r>
          </a:p>
        </p:txBody>
      </p:sp>
    </p:spTree>
    <p:extLst>
      <p:ext uri="{BB962C8B-B14F-4D97-AF65-F5344CB8AC3E}">
        <p14:creationId xmlns:p14="http://schemas.microsoft.com/office/powerpoint/2010/main" val="3439220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145843" cy="1913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200000"/>
              </a:lnSpc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赋税制度改革，“摊丁</a:t>
            </a: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入亩”废除人头税；</a:t>
            </a:r>
            <a:endParaRPr lang="en-US" altLang="zh-CN" sz="3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lnSpc>
                <a:spcPct val="200000"/>
              </a:lnSpc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中央集权和基层治理不断强化；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6" y="734951"/>
            <a:ext cx="1047013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18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世纪后统计人口与实际人口相吻合的原因：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64806" y="302876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94565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-2933"/>
            <a:ext cx="10319657" cy="6860933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5826B9FD-0EBC-4B9D-8B75-FE8C05623F83}"/>
              </a:ext>
            </a:extLst>
          </p:cNvPr>
          <p:cNvSpPr txBox="1"/>
          <p:nvPr/>
        </p:nvSpPr>
        <p:spPr>
          <a:xfrm>
            <a:off x="10968176" y="0"/>
            <a:ext cx="513183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导致明清人口激增的原因有哪些</a:t>
            </a:r>
          </a:p>
        </p:txBody>
      </p:sp>
    </p:spTree>
    <p:extLst>
      <p:ext uri="{BB962C8B-B14F-4D97-AF65-F5344CB8AC3E}">
        <p14:creationId xmlns:p14="http://schemas.microsoft.com/office/powerpoint/2010/main" val="1652079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722079" cy="2898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新航路开辟后，高产农作物传入，耕地面积增加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明清时期国家统一，社会安定，清代版图扩大；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赋税制度改革，赋役征收从人身转向财产，减轻平民负担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6" y="734951"/>
            <a:ext cx="1047013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导致明清人口激增的主要原因：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64806" y="302876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403490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8712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722079" cy="3883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自然地理环境；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农业生产状况；</a:t>
            </a:r>
            <a:endParaRPr lang="en-US" altLang="zh-CN" sz="3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社会形势；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赋役制度；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6" y="734951"/>
            <a:ext cx="1047013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影响我国古代人口增长的因素有哪些？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64806" y="302876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403490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" name="流程图: 决策 9">
            <a:extLst>
              <a:ext uri="{FF2B5EF4-FFF2-40B4-BE49-F238E27FC236}">
                <a16:creationId xmlns:a16="http://schemas.microsoft.com/office/drawing/2014/main" id="{A57BDAD5-10DA-4BAA-8ECE-95539062FE02}"/>
              </a:ext>
            </a:extLst>
          </p:cNvPr>
          <p:cNvSpPr/>
          <p:nvPr/>
        </p:nvSpPr>
        <p:spPr>
          <a:xfrm>
            <a:off x="564806" y="490639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5543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58C736B-96B1-44E5-914E-95C5D27C8BAC}"/>
              </a:ext>
            </a:extLst>
          </p:cNvPr>
          <p:cNvSpPr txBox="1"/>
          <p:nvPr/>
        </p:nvSpPr>
        <p:spPr>
          <a:xfrm>
            <a:off x="2046157" y="1643325"/>
            <a:ext cx="10145843" cy="2368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200000"/>
              </a:lnSpc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人口是人类社会持续发展的基础，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>
              <a:lnSpc>
                <a:spcPct val="200000"/>
              </a:lnSpc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人口数量与社会形势有密切关系。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4160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-2933"/>
            <a:ext cx="10319657" cy="6860933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5826B9FD-0EBC-4B9D-8B75-FE8C05623F83}"/>
              </a:ext>
            </a:extLst>
          </p:cNvPr>
          <p:cNvSpPr txBox="1"/>
          <p:nvPr/>
        </p:nvSpPr>
        <p:spPr>
          <a:xfrm>
            <a:off x="11030320" y="363915"/>
            <a:ext cx="513183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从图片中你看到了哪些信息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1050215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145843" cy="3883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很长一段时间，统计人口数长期低于实际人口数；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18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世纪以后，统计人口与实际人口相吻合；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人口数量不稳定，起起伏伏；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明清时期人口激增；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6" y="734951"/>
            <a:ext cx="1047013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从图片中可获得的较为明显的信息：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64806" y="302876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403490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流程图: 决策 9">
            <a:extLst>
              <a:ext uri="{FF2B5EF4-FFF2-40B4-BE49-F238E27FC236}">
                <a16:creationId xmlns:a16="http://schemas.microsoft.com/office/drawing/2014/main" id="{E47F7CFC-7893-4E2D-822D-6DC3B4830886}"/>
              </a:ext>
            </a:extLst>
          </p:cNvPr>
          <p:cNvSpPr/>
          <p:nvPr/>
        </p:nvSpPr>
        <p:spPr>
          <a:xfrm>
            <a:off x="564806" y="5041041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4053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0"/>
            <a:ext cx="10319657" cy="6860933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5826B9FD-0EBC-4B9D-8B75-FE8C05623F83}"/>
              </a:ext>
            </a:extLst>
          </p:cNvPr>
          <p:cNvSpPr txBox="1"/>
          <p:nvPr/>
        </p:nvSpPr>
        <p:spPr>
          <a:xfrm>
            <a:off x="10319657" y="363652"/>
            <a:ext cx="1872343" cy="39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添加几个更明确的时间节点后，哪几个时期人口剧烈下降，其主要原因是什么？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1E6A30F4-0FA4-4EDE-BB0D-23D5CC958679}"/>
              </a:ext>
            </a:extLst>
          </p:cNvPr>
          <p:cNvSpPr txBox="1"/>
          <p:nvPr/>
        </p:nvSpPr>
        <p:spPr>
          <a:xfrm>
            <a:off x="1452465" y="442271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东汉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5B962F-6433-4C42-A1D3-A6EF2ECF3020}"/>
              </a:ext>
            </a:extLst>
          </p:cNvPr>
          <p:cNvSpPr txBox="1"/>
          <p:nvPr/>
        </p:nvSpPr>
        <p:spPr>
          <a:xfrm>
            <a:off x="3937518" y="428275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盛唐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F50CC17-772F-4AFC-9A15-F9B68362A4AE}"/>
              </a:ext>
            </a:extLst>
          </p:cNvPr>
          <p:cNvSpPr txBox="1"/>
          <p:nvPr/>
        </p:nvSpPr>
        <p:spPr>
          <a:xfrm>
            <a:off x="5645020" y="3924695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南宋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29272E7-5897-408A-9E01-97CEC03D999E}"/>
              </a:ext>
            </a:extLst>
          </p:cNvPr>
          <p:cNvSpPr txBox="1"/>
          <p:nvPr/>
        </p:nvSpPr>
        <p:spPr>
          <a:xfrm>
            <a:off x="6492552" y="4576598"/>
            <a:ext cx="482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5A31DEA-0A2A-4EA5-AB04-B5F469D19855}"/>
              </a:ext>
            </a:extLst>
          </p:cNvPr>
          <p:cNvSpPr txBox="1"/>
          <p:nvPr/>
        </p:nvSpPr>
        <p:spPr>
          <a:xfrm>
            <a:off x="7242110" y="3326364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  <a:endParaRPr lang="en-US" altLang="zh-CN" sz="2000" b="1" dirty="0"/>
          </a:p>
          <a:p>
            <a:r>
              <a:rPr lang="zh-CN" altLang="en-US" sz="2000" b="1" dirty="0"/>
              <a:t>末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CEDCEF-4EB9-4F1B-BB4D-D642DBB785BE}"/>
              </a:ext>
            </a:extLst>
          </p:cNvPr>
          <p:cNvSpPr txBox="1"/>
          <p:nvPr/>
        </p:nvSpPr>
        <p:spPr>
          <a:xfrm>
            <a:off x="7929465" y="1920552"/>
            <a:ext cx="824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/>
              <a:t>1851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44917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922668" y="1172809"/>
            <a:ext cx="10145843" cy="3698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东汉末年：战乱，分裂割据；</a:t>
            </a:r>
            <a:endParaRPr lang="en-US" altLang="zh-CN" sz="3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盛唐以后：安史之乱、藩镇割据、五代十国；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南宋末、元末：战乱；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明末清初：战乱；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1851</a:t>
            </a: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年后：太平天国运动，战乱。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124288" y="199921"/>
            <a:ext cx="11034944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4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哪几个时期人口剧烈下降，主要原因是什么？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1411549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92513" y="207737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83026" y="281348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" name="流程图: 决策 9">
            <a:extLst>
              <a:ext uri="{FF2B5EF4-FFF2-40B4-BE49-F238E27FC236}">
                <a16:creationId xmlns:a16="http://schemas.microsoft.com/office/drawing/2014/main" id="{E47F7CFC-7893-4E2D-822D-6DC3B4830886}"/>
              </a:ext>
            </a:extLst>
          </p:cNvPr>
          <p:cNvSpPr/>
          <p:nvPr/>
        </p:nvSpPr>
        <p:spPr>
          <a:xfrm>
            <a:off x="615011" y="357563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1" name="流程图: 决策 10">
            <a:extLst>
              <a:ext uri="{FF2B5EF4-FFF2-40B4-BE49-F238E27FC236}">
                <a16:creationId xmlns:a16="http://schemas.microsoft.com/office/drawing/2014/main" id="{88CDC1F6-9E28-4E68-8E55-887BBDC41DF8}"/>
              </a:ext>
            </a:extLst>
          </p:cNvPr>
          <p:cNvSpPr/>
          <p:nvPr/>
        </p:nvSpPr>
        <p:spPr>
          <a:xfrm>
            <a:off x="604611" y="427564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B4D46E0-DBCC-4521-9BF8-E99669F08C58}"/>
              </a:ext>
            </a:extLst>
          </p:cNvPr>
          <p:cNvSpPr txBox="1"/>
          <p:nvPr/>
        </p:nvSpPr>
        <p:spPr>
          <a:xfrm>
            <a:off x="124288" y="4894954"/>
            <a:ext cx="11922710" cy="19552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战乱、分裂导致社会动荡，社会失序时灾荒、瘟疫的破坏被无限放大，太平天国运动时期人口下降接近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亿。古人常说，“</a:t>
            </a:r>
            <a:r>
              <a:rPr lang="zh-CN" altLang="en-US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宁为治世犬，不为乱世人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”，所以</a:t>
            </a:r>
            <a:r>
              <a:rPr lang="zh-CN" altLang="en-US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国家统一、社会安定始终是中华民族的共同追求和期盼。</a:t>
            </a:r>
          </a:p>
        </p:txBody>
      </p:sp>
    </p:spTree>
    <p:extLst>
      <p:ext uri="{BB962C8B-B14F-4D97-AF65-F5344CB8AC3E}">
        <p14:creationId xmlns:p14="http://schemas.microsoft.com/office/powerpoint/2010/main" val="853571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0"/>
            <a:ext cx="10319657" cy="6860933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1E6A30F4-0FA4-4EDE-BB0D-23D5CC958679}"/>
              </a:ext>
            </a:extLst>
          </p:cNvPr>
          <p:cNvSpPr txBox="1"/>
          <p:nvPr/>
        </p:nvSpPr>
        <p:spPr>
          <a:xfrm>
            <a:off x="1452465" y="442271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东汉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5B962F-6433-4C42-A1D3-A6EF2ECF3020}"/>
              </a:ext>
            </a:extLst>
          </p:cNvPr>
          <p:cNvSpPr txBox="1"/>
          <p:nvPr/>
        </p:nvSpPr>
        <p:spPr>
          <a:xfrm>
            <a:off x="3937518" y="428275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盛唐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F50CC17-772F-4AFC-9A15-F9B68362A4AE}"/>
              </a:ext>
            </a:extLst>
          </p:cNvPr>
          <p:cNvSpPr txBox="1"/>
          <p:nvPr/>
        </p:nvSpPr>
        <p:spPr>
          <a:xfrm>
            <a:off x="5645020" y="3924695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南宋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29272E7-5897-408A-9E01-97CEC03D999E}"/>
              </a:ext>
            </a:extLst>
          </p:cNvPr>
          <p:cNvSpPr txBox="1"/>
          <p:nvPr/>
        </p:nvSpPr>
        <p:spPr>
          <a:xfrm>
            <a:off x="6492552" y="4576598"/>
            <a:ext cx="482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5A31DEA-0A2A-4EA5-AB04-B5F469D19855}"/>
              </a:ext>
            </a:extLst>
          </p:cNvPr>
          <p:cNvSpPr txBox="1"/>
          <p:nvPr/>
        </p:nvSpPr>
        <p:spPr>
          <a:xfrm>
            <a:off x="7242110" y="3326364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  <a:endParaRPr lang="en-US" altLang="zh-CN" sz="2000" b="1" dirty="0"/>
          </a:p>
          <a:p>
            <a:r>
              <a:rPr lang="zh-CN" altLang="en-US" sz="2000" b="1" dirty="0"/>
              <a:t>末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CEDCEF-4EB9-4F1B-BB4D-D642DBB785BE}"/>
              </a:ext>
            </a:extLst>
          </p:cNvPr>
          <p:cNvSpPr txBox="1"/>
          <p:nvPr/>
        </p:nvSpPr>
        <p:spPr>
          <a:xfrm>
            <a:off x="7929465" y="1920552"/>
            <a:ext cx="824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/>
              <a:t>1851</a:t>
            </a:r>
            <a:endParaRPr lang="zh-CN" altLang="en-US" sz="2000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222AC51-6520-420A-AEF2-BDD4710A910F}"/>
              </a:ext>
            </a:extLst>
          </p:cNvPr>
          <p:cNvSpPr txBox="1"/>
          <p:nvPr/>
        </p:nvSpPr>
        <p:spPr>
          <a:xfrm>
            <a:off x="10265229" y="184009"/>
            <a:ext cx="2002971" cy="6489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/>
              <a:t>在魏晋、晚唐、明末等时期，政府统计人口往往只有实际人口的几分之一，造成这种现象的原因可能有哪些？</a:t>
            </a:r>
          </a:p>
        </p:txBody>
      </p:sp>
    </p:spTree>
    <p:extLst>
      <p:ext uri="{BB962C8B-B14F-4D97-AF65-F5344CB8AC3E}">
        <p14:creationId xmlns:p14="http://schemas.microsoft.com/office/powerpoint/2010/main" val="1102115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145843" cy="3883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分裂和战乱导致社会动荡，人民逃亡；</a:t>
            </a:r>
            <a:endParaRPr lang="en-US" altLang="zh-CN" sz="3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中央集权受到破坏，难以有效管理地方；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基层治理体系被破坏，户籍管理较难；</a:t>
            </a:r>
            <a:endParaRPr lang="en-US" altLang="zh-CN" sz="3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平民为寻求保护被迫依附于地主豪强。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6" y="734951"/>
            <a:ext cx="1047013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4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动荡时期统计人口远远低于实际人口的原因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64806" y="302876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403490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" name="流程图: 决策 9">
            <a:extLst>
              <a:ext uri="{FF2B5EF4-FFF2-40B4-BE49-F238E27FC236}">
                <a16:creationId xmlns:a16="http://schemas.microsoft.com/office/drawing/2014/main" id="{E47F7CFC-7893-4E2D-822D-6DC3B4830886}"/>
              </a:ext>
            </a:extLst>
          </p:cNvPr>
          <p:cNvSpPr/>
          <p:nvPr/>
        </p:nvSpPr>
        <p:spPr>
          <a:xfrm>
            <a:off x="564806" y="5041041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0684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0"/>
            <a:ext cx="10319657" cy="6860933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1E6A30F4-0FA4-4EDE-BB0D-23D5CC958679}"/>
              </a:ext>
            </a:extLst>
          </p:cNvPr>
          <p:cNvSpPr txBox="1"/>
          <p:nvPr/>
        </p:nvSpPr>
        <p:spPr>
          <a:xfrm>
            <a:off x="1452465" y="442271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东汉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5B962F-6433-4C42-A1D3-A6EF2ECF3020}"/>
              </a:ext>
            </a:extLst>
          </p:cNvPr>
          <p:cNvSpPr txBox="1"/>
          <p:nvPr/>
        </p:nvSpPr>
        <p:spPr>
          <a:xfrm>
            <a:off x="3937518" y="428275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盛唐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F50CC17-772F-4AFC-9A15-F9B68362A4AE}"/>
              </a:ext>
            </a:extLst>
          </p:cNvPr>
          <p:cNvSpPr txBox="1"/>
          <p:nvPr/>
        </p:nvSpPr>
        <p:spPr>
          <a:xfrm>
            <a:off x="5645020" y="3924695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南宋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29272E7-5897-408A-9E01-97CEC03D999E}"/>
              </a:ext>
            </a:extLst>
          </p:cNvPr>
          <p:cNvSpPr txBox="1"/>
          <p:nvPr/>
        </p:nvSpPr>
        <p:spPr>
          <a:xfrm>
            <a:off x="6492552" y="4576598"/>
            <a:ext cx="482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5A31DEA-0A2A-4EA5-AB04-B5F469D19855}"/>
              </a:ext>
            </a:extLst>
          </p:cNvPr>
          <p:cNvSpPr txBox="1"/>
          <p:nvPr/>
        </p:nvSpPr>
        <p:spPr>
          <a:xfrm>
            <a:off x="7242110" y="3326364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  <a:endParaRPr lang="en-US" altLang="zh-CN" sz="2000" b="1" dirty="0"/>
          </a:p>
          <a:p>
            <a:r>
              <a:rPr lang="zh-CN" altLang="en-US" sz="2000" b="1" dirty="0"/>
              <a:t>末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CEDCEF-4EB9-4F1B-BB4D-D642DBB785BE}"/>
              </a:ext>
            </a:extLst>
          </p:cNvPr>
          <p:cNvSpPr txBox="1"/>
          <p:nvPr/>
        </p:nvSpPr>
        <p:spPr>
          <a:xfrm>
            <a:off x="7929465" y="1920552"/>
            <a:ext cx="824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/>
              <a:t>1851</a:t>
            </a:r>
            <a:endParaRPr lang="zh-CN" altLang="en-US" sz="2000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222AC51-6520-420A-AEF2-BDD4710A910F}"/>
              </a:ext>
            </a:extLst>
          </p:cNvPr>
          <p:cNvSpPr txBox="1"/>
          <p:nvPr/>
        </p:nvSpPr>
        <p:spPr>
          <a:xfrm>
            <a:off x="10402077" y="-66724"/>
            <a:ext cx="1838130" cy="5197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/>
              <a:t>为什么在国家统一、社会安定的时期，统计人口依然远低于实际人口？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3B8B807-EC97-4DE1-90B0-82D89B2AED84}"/>
              </a:ext>
            </a:extLst>
          </p:cNvPr>
          <p:cNvSpPr/>
          <p:nvPr/>
        </p:nvSpPr>
        <p:spPr>
          <a:xfrm>
            <a:off x="10402077" y="519742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逃避赋役</a:t>
            </a:r>
            <a:endParaRPr lang="zh-CN" altLang="en-US" sz="2800" b="1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8C2DB52-A509-48B5-AE92-C0E3AA399403}"/>
              </a:ext>
            </a:extLst>
          </p:cNvPr>
          <p:cNvSpPr/>
          <p:nvPr/>
        </p:nvSpPr>
        <p:spPr>
          <a:xfrm>
            <a:off x="10402077" y="5911752"/>
            <a:ext cx="16209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社会治理尚有局限</a:t>
            </a:r>
          </a:p>
        </p:txBody>
      </p:sp>
    </p:spTree>
    <p:extLst>
      <p:ext uri="{BB962C8B-B14F-4D97-AF65-F5344CB8AC3E}">
        <p14:creationId xmlns:p14="http://schemas.microsoft.com/office/powerpoint/2010/main" val="10352333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GhAYSw7X9YDUOIedHYICRF12USWc0NFVjHco6a/4a+AW9ORneYxQFASUs03s4GBB7/PA9Rney6sM7dnTN/A0hw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758</Words>
  <PresentationFormat>宽屏</PresentationFormat>
  <Paragraphs>91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3" baseType="lpstr">
      <vt:lpstr>等线</vt:lpstr>
      <vt:lpstr>等线 Light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2021-12-10T04:01:08Z</dcterms:created>
  <dcterms:modified xsi:type="dcterms:W3CDTF">2021-12-11T08:29:12Z</dcterms:modified>
</cp:coreProperties>
</file>