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gs/tag1.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8"/>
  </p:notesMasterIdLst>
  <p:sldIdLst>
    <p:sldId id="308" r:id="rId4"/>
    <p:sldId id="608" r:id="rId5"/>
    <p:sldId id="577" r:id="rId6"/>
    <p:sldId id="575" r:id="rId7"/>
    <p:sldId id="573" r:id="rId8"/>
    <p:sldId id="601" r:id="rId9"/>
    <p:sldId id="580" r:id="rId10"/>
    <p:sldId id="581" r:id="rId11"/>
    <p:sldId id="616" r:id="rId12"/>
    <p:sldId id="576" r:id="rId13"/>
    <p:sldId id="579" r:id="rId14"/>
    <p:sldId id="615" r:id="rId15"/>
    <p:sldId id="609" r:id="rId16"/>
    <p:sldId id="584" r:id="rId17"/>
    <p:sldId id="583" r:id="rId18"/>
    <p:sldId id="585" r:id="rId19"/>
    <p:sldId id="586" r:id="rId20"/>
    <p:sldId id="603" r:id="rId21"/>
    <p:sldId id="602" r:id="rId22"/>
    <p:sldId id="588" r:id="rId23"/>
    <p:sldId id="578" r:id="rId24"/>
    <p:sldId id="257" r:id="rId25"/>
    <p:sldId id="604" r:id="rId26"/>
    <p:sldId id="605" r:id="rId27"/>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1C08"/>
    <a:srgbClr val="F5FB3F"/>
    <a:srgbClr val="7A0C03"/>
    <a:srgbClr val="050606"/>
    <a:srgbClr val="CC3300"/>
    <a:srgbClr val="71720B"/>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showGuides="1">
      <p:cViewPr>
        <p:scale>
          <a:sx n="80" d="100"/>
          <a:sy n="80" d="100"/>
        </p:scale>
        <p:origin x="-1062" y="210"/>
      </p:cViewPr>
      <p:guideLst>
        <p:guide orient="horz" pos="2246"/>
        <p:guide pos="2880"/>
      </p:guideLst>
    </p:cSldViewPr>
  </p:slideViewPr>
  <p:notesTextViewPr>
    <p:cViewPr>
      <p:scale>
        <a:sx n="100" d="100"/>
        <a:sy n="100" d="100"/>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9" /><Relationship Type="http://schemas.openxmlformats.org/officeDocument/2006/relationships/slide" Target="slides/slide5.xml" Id="rId8" /><Relationship Type="http://schemas.openxmlformats.org/officeDocument/2006/relationships/slide" Target="slides/slide4.xml" Id="rId7" /><Relationship Type="http://schemas.openxmlformats.org/officeDocument/2006/relationships/slide" Target="slides/slide3.xml" Id="rId6" /><Relationship Type="http://schemas.openxmlformats.org/officeDocument/2006/relationships/slide" Target="slides/slide2.xml" Id="rId5" /><Relationship Type="http://schemas.openxmlformats.org/officeDocument/2006/relationships/slide" Target="slides/slide1.xml" Id="rId4" /><Relationship Type="http://schemas.openxmlformats.org/officeDocument/2006/relationships/tableStyles" Target="tableStyles.xml" Id="rId31" /><Relationship Type="http://schemas.openxmlformats.org/officeDocument/2006/relationships/viewProps" Target="viewProps.xml" Id="rId30" /><Relationship Type="http://schemas.openxmlformats.org/officeDocument/2006/relationships/slideMaster" Target="slideMasters/slideMaster2.xml" Id="rId3" /><Relationship Type="http://schemas.openxmlformats.org/officeDocument/2006/relationships/presProps" Target="presProps.xml" Id="rId29" /><Relationship Type="http://schemas.openxmlformats.org/officeDocument/2006/relationships/notesMaster" Target="notesMasters/notesMaster1.xml" Id="rId28" /><Relationship Type="http://schemas.openxmlformats.org/officeDocument/2006/relationships/slide" Target="slides/slide24.xml" Id="rId27" /><Relationship Type="http://schemas.openxmlformats.org/officeDocument/2006/relationships/slide" Target="slides/slide23.xml" Id="rId26" /><Relationship Type="http://schemas.openxmlformats.org/officeDocument/2006/relationships/slide" Target="slides/slide22.xml" Id="rId25" /><Relationship Type="http://schemas.openxmlformats.org/officeDocument/2006/relationships/slide" Target="slides/slide21.xml" Id="rId24" /><Relationship Type="http://schemas.openxmlformats.org/officeDocument/2006/relationships/slide" Target="slides/slide20.xml" Id="rId23" /><Relationship Type="http://schemas.openxmlformats.org/officeDocument/2006/relationships/slide" Target="slides/slide19.xml" Id="rId22" /><Relationship Type="http://schemas.openxmlformats.org/officeDocument/2006/relationships/slide" Target="slides/slide18.xml" Id="rId21" /><Relationship Type="http://schemas.openxmlformats.org/officeDocument/2006/relationships/slide" Target="slides/slide17.xml" Id="rId20" /><Relationship Type="http://schemas.openxmlformats.org/officeDocument/2006/relationships/theme" Target="theme/theme1.xml" Id="rId2" /><Relationship Type="http://schemas.openxmlformats.org/officeDocument/2006/relationships/slide" Target="slides/slide16.xml" Id="rId19" /><Relationship Type="http://schemas.openxmlformats.org/officeDocument/2006/relationships/slide" Target="slides/slide15.xml" Id="rId18" /><Relationship Type="http://schemas.openxmlformats.org/officeDocument/2006/relationships/slide" Target="slides/slide14.xml" Id="rId17" /><Relationship Type="http://schemas.openxmlformats.org/officeDocument/2006/relationships/slide" Target="slides/slide13.xml" Id="rId16" /><Relationship Type="http://schemas.openxmlformats.org/officeDocument/2006/relationships/slide" Target="slides/slide12.xml" Id="rId15" /><Relationship Type="http://schemas.openxmlformats.org/officeDocument/2006/relationships/slide" Target="slides/slide11.xml" Id="rId14" /><Relationship Type="http://schemas.openxmlformats.org/officeDocument/2006/relationships/slide" Target="slides/slide10.xml" Id="rId13" /><Relationship Type="http://schemas.openxmlformats.org/officeDocument/2006/relationships/slide" Target="slides/slide9.xml" Id="rId12" /><Relationship Type="http://schemas.openxmlformats.org/officeDocument/2006/relationships/slide" Target="slides/slide8.xml" Id="rId11" /><Relationship Type="http://schemas.openxmlformats.org/officeDocument/2006/relationships/slide" Target="slides/slide7.xml" Id="rId10" /><Relationship Type="http://schemas.openxmlformats.org/officeDocument/2006/relationships/slideMaster" Target="slideMasters/slideMaster1.xml" Id="rId1" /><Relationship Type="http://schemas.openxmlformats.org/officeDocument/2006/relationships/tags" Target="/ppt/tags/tag1.xml" Id="Ra81483480f93499e"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1"/>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日期占位符 2"/>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0F768CA-7854-45BA-92A4-DCD564018C9F}"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652" name="幻灯片图像占位符 3"/>
          <p:cNvSpPr>
            <a:spLocks noGrp="1"/>
          </p:cNvSpPr>
          <p:nvPr>
            <p:ph type="sldImg" idx="2"/>
          </p:nvPr>
        </p:nvSpPr>
        <p:spPr>
          <a:xfrm>
            <a:off x="1143000" y="685800"/>
            <a:ext cx="4572000" cy="3429000"/>
          </a:xfrm>
          <a:prstGeom prst="rect">
            <a:avLst/>
          </a:prstGeom>
          <a:noFill/>
          <a:ln w="12700">
            <a:noFill/>
          </a:ln>
        </p:spPr>
      </p:sp>
      <p:sp>
        <p:nvSpPr>
          <p:cNvPr id="3077" name="备注占位符 4"/>
          <p:cNvSpPr>
            <a:spLocks noGrp="1" noChangeArrowheads="1"/>
          </p:cNvSpPr>
          <p:nvPr>
            <p:ph type="body" sz="quarter" idx="3"/>
          </p:nvPr>
        </p:nvSpPr>
        <p:spPr bwMode="auto">
          <a:xfrm>
            <a:off x="685800" y="4343400"/>
            <a:ext cx="5486400" cy="4114800"/>
          </a:xfrm>
          <a:prstGeom prst="rect">
            <a:avLst/>
          </a:prstGeom>
          <a:noFill/>
          <a:ln w="12700" cmpd="sng">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8" name="页脚占位符 5"/>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490538"/>
            <a:ext cx="1971675" cy="59594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490538"/>
            <a:ext cx="5762625" cy="59594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449388"/>
            <a:ext cx="386715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449388"/>
            <a:ext cx="386715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10000"/>
              </a:lnSpc>
              <a:spcBef>
                <a:spcPts val="1800"/>
              </a:spcBef>
              <a:spcAft>
                <a:spcPct val="0"/>
              </a:spcAft>
              <a:buClr>
                <a:schemeClr val="accent1"/>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rgbClr val="8B8E2E"/>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490538"/>
            <a:ext cx="1971675" cy="59594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490538"/>
            <a:ext cx="5762625" cy="59594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449388"/>
            <a:ext cx="386715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449388"/>
            <a:ext cx="386715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10000"/>
              </a:lnSpc>
              <a:spcBef>
                <a:spcPts val="1800"/>
              </a:spcBef>
              <a:spcAft>
                <a:spcPct val="0"/>
              </a:spcAft>
              <a:buClr>
                <a:schemeClr val="accent1"/>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rgbClr val="8B8E2E"/>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5.pn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组合 42"/>
          <p:cNvGrpSpPr/>
          <p:nvPr/>
        </p:nvGrpSpPr>
        <p:grpSpPr>
          <a:xfrm>
            <a:off x="0" y="0"/>
            <a:ext cx="9144000" cy="6858000"/>
            <a:chOff x="0" y="0"/>
            <a:chExt cx="9144000" cy="6858000"/>
          </a:xfrm>
        </p:grpSpPr>
        <p:pic>
          <p:nvPicPr>
            <p:cNvPr id="1040" name="Picture 4" descr="xpic3933"/>
            <p:cNvPicPr>
              <a:picLocks noChangeAspect="1"/>
            </p:cNvPicPr>
            <p:nvPr/>
          </p:nvPicPr>
          <p:blipFill>
            <a:blip r:embed="rId12"/>
            <a:stretch>
              <a:fillRect/>
            </a:stretch>
          </p:blipFill>
          <p:spPr>
            <a:xfrm>
              <a:off x="4562475" y="0"/>
              <a:ext cx="4581525" cy="6858000"/>
            </a:xfrm>
            <a:prstGeom prst="rect">
              <a:avLst/>
            </a:prstGeom>
            <a:noFill/>
            <a:ln w="9525">
              <a:noFill/>
            </a:ln>
          </p:spPr>
        </p:pic>
        <p:grpSp>
          <p:nvGrpSpPr>
            <p:cNvPr id="1041" name="矩形 44"/>
            <p:cNvGrpSpPr/>
            <p:nvPr userDrawn="1"/>
          </p:nvGrpSpPr>
          <p:grpSpPr>
            <a:xfrm>
              <a:off x="0" y="0"/>
              <a:ext cx="9144000" cy="6858000"/>
              <a:chOff x="0" y="0"/>
              <a:chExt cx="9144000" cy="6858000"/>
            </a:xfrm>
          </p:grpSpPr>
          <p:pic>
            <p:nvPicPr>
              <p:cNvPr id="1042" name="矩形 44"/>
              <p:cNvPicPr/>
              <p:nvPr/>
            </p:nvPicPr>
            <p:blipFill>
              <a:blip r:embed="rId13"/>
              <a:stretch>
                <a:fillRect/>
              </a:stretch>
            </p:blipFill>
            <p:spPr>
              <a:xfrm>
                <a:off x="0" y="0"/>
                <a:ext cx="9144000" cy="6858000"/>
              </a:xfrm>
              <a:prstGeom prst="rect">
                <a:avLst/>
              </a:prstGeom>
              <a:noFill/>
              <a:ln w="9525">
                <a:noFill/>
              </a:ln>
            </p:spPr>
          </p:pic>
          <p:sp>
            <p:nvSpPr>
              <p:cNvPr id="1030" name="Text Box 6"/>
              <p:cNvSpPr txBox="1">
                <a:spLocks noChangeArrowheads="1"/>
              </p:cNvSpPr>
              <p:nvPr/>
            </p:nvSpPr>
            <p:spPr bwMode="auto">
              <a:xfrm>
                <a:off x="0" y="0"/>
                <a:ext cx="9144000" cy="6858000"/>
              </a:xfrm>
              <a:prstGeom prst="rect">
                <a:avLst/>
              </a:prstGeom>
              <a:no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grpSp>
        <p:nvGrpSpPr>
          <p:cNvPr id="1027" name="组合 45"/>
          <p:cNvGrpSpPr/>
          <p:nvPr/>
        </p:nvGrpSpPr>
        <p:grpSpPr>
          <a:xfrm flipH="1">
            <a:off x="0" y="0"/>
            <a:ext cx="3498850" cy="4405313"/>
            <a:chOff x="0" y="0"/>
            <a:chExt cx="5446229" cy="6857999"/>
          </a:xfrm>
        </p:grpSpPr>
        <p:pic>
          <p:nvPicPr>
            <p:cNvPr id="1033" name="Picture 4" descr="xpic3933"/>
            <p:cNvPicPr>
              <a:picLocks noChangeAspect="1"/>
            </p:cNvPicPr>
            <p:nvPr/>
          </p:nvPicPr>
          <p:blipFill>
            <a:blip r:embed="rId12"/>
            <a:srcRect t="2" b="46086"/>
            <a:stretch>
              <a:fillRect/>
            </a:stretch>
          </p:blipFill>
          <p:spPr>
            <a:xfrm flipV="1">
              <a:off x="864704" y="1"/>
              <a:ext cx="4581525" cy="3697357"/>
            </a:xfrm>
            <a:prstGeom prst="rect">
              <a:avLst/>
            </a:prstGeom>
            <a:noFill/>
            <a:ln w="9525">
              <a:noFill/>
            </a:ln>
          </p:spPr>
        </p:pic>
        <p:grpSp>
          <p:nvGrpSpPr>
            <p:cNvPr id="1034" name="矩形 40"/>
            <p:cNvGrpSpPr/>
            <p:nvPr userDrawn="1"/>
          </p:nvGrpSpPr>
          <p:grpSpPr>
            <a:xfrm flipH="1">
              <a:off x="-827" y="0"/>
              <a:ext cx="3852943" cy="5295423"/>
              <a:chOff x="0" y="0"/>
              <a:chExt cx="2474976" cy="3401568"/>
            </a:xfrm>
          </p:grpSpPr>
          <p:pic>
            <p:nvPicPr>
              <p:cNvPr id="1038" name="矩形 40"/>
              <p:cNvPicPr/>
              <p:nvPr/>
            </p:nvPicPr>
            <p:blipFill>
              <a:blip r:embed="rId14"/>
              <a:stretch>
                <a:fillRect/>
              </a:stretch>
            </p:blipFill>
            <p:spPr>
              <a:xfrm>
                <a:off x="0" y="0"/>
                <a:ext cx="2474976" cy="3401568"/>
              </a:xfrm>
              <a:prstGeom prst="rect">
                <a:avLst/>
              </a:prstGeom>
              <a:noFill/>
              <a:ln w="9525">
                <a:noFill/>
              </a:ln>
            </p:spPr>
          </p:pic>
          <p:sp>
            <p:nvSpPr>
              <p:cNvPr id="5" name="Text Box 11"/>
              <p:cNvSpPr txBox="1">
                <a:spLocks noChangeArrowheads="1"/>
              </p:cNvSpPr>
              <p:nvPr/>
            </p:nvSpPr>
            <p:spPr bwMode="auto">
              <a:xfrm>
                <a:off x="-3352" y="0"/>
                <a:ext cx="2477796" cy="3403593"/>
              </a:xfrm>
              <a:prstGeom prst="rect">
                <a:avLst/>
              </a:prstGeom>
              <a:no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nvGrpSpPr>
            <p:cNvPr id="1035" name="矩形 41"/>
            <p:cNvGrpSpPr/>
            <p:nvPr userDrawn="1"/>
          </p:nvGrpSpPr>
          <p:grpSpPr>
            <a:xfrm flipH="1">
              <a:off x="1479615" y="0"/>
              <a:ext cx="3966823" cy="6861274"/>
              <a:chOff x="0" y="0"/>
              <a:chExt cx="2548128" cy="4407408"/>
            </a:xfrm>
          </p:grpSpPr>
          <p:pic>
            <p:nvPicPr>
              <p:cNvPr id="1036" name="矩形 41"/>
              <p:cNvPicPr/>
              <p:nvPr/>
            </p:nvPicPr>
            <p:blipFill>
              <a:blip r:embed="rId15"/>
              <a:stretch>
                <a:fillRect/>
              </a:stretch>
            </p:blipFill>
            <p:spPr>
              <a:xfrm>
                <a:off x="0" y="0"/>
                <a:ext cx="2548128" cy="4407408"/>
              </a:xfrm>
              <a:prstGeom prst="rect">
                <a:avLst/>
              </a:prstGeom>
              <a:noFill/>
              <a:ln w="9525">
                <a:noFill/>
              </a:ln>
            </p:spPr>
          </p:pic>
          <p:sp>
            <p:nvSpPr>
              <p:cNvPr id="2" name="Text Box 14"/>
              <p:cNvSpPr txBox="1">
                <a:spLocks noChangeArrowheads="1"/>
              </p:cNvSpPr>
              <p:nvPr/>
            </p:nvSpPr>
            <p:spPr bwMode="auto">
              <a:xfrm rot="16200000">
                <a:off x="-929493" y="929628"/>
                <a:ext cx="4405304" cy="2546051"/>
              </a:xfrm>
              <a:prstGeom prst="rect">
                <a:avLst/>
              </a:prstGeom>
              <a:no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sp>
        <p:nvSpPr>
          <p:cNvPr id="1028" name="Text Placeholder 2"/>
          <p:cNvSpPr>
            <a:spLocks noGrp="1"/>
          </p:cNvSpPr>
          <p:nvPr>
            <p:ph type="body" idx="1"/>
          </p:nvPr>
        </p:nvSpPr>
        <p:spPr>
          <a:xfrm>
            <a:off x="628650" y="1449388"/>
            <a:ext cx="7886700" cy="50006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p:txBody>
      </p:sp>
      <p:sp>
        <p:nvSpPr>
          <p:cNvPr id="1029" name="Title Placeholder 1"/>
          <p:cNvSpPr>
            <a:spLocks noGrp="1"/>
          </p:cNvSpPr>
          <p:nvPr>
            <p:ph type="title"/>
          </p:nvPr>
        </p:nvSpPr>
        <p:spPr>
          <a:xfrm>
            <a:off x="1685925" y="490538"/>
            <a:ext cx="6829425" cy="696912"/>
          </a:xfrm>
          <a:prstGeom prst="rect">
            <a:avLst/>
          </a:prstGeom>
          <a:noFill/>
          <a:ln w="9525">
            <a:noFill/>
          </a:ln>
        </p:spPr>
        <p:txBody>
          <a:bodyPr anchor="ctr"/>
          <a:p>
            <a:pPr lvl="0"/>
            <a:r>
              <a:rPr lang="zh-CN" altLang="en-US" dirty="0"/>
              <a:t>单击此处编辑母版标题样式</a:t>
            </a:r>
            <a:endParaRPr lang="zh-CN" altLang="en-US" dirty="0"/>
          </a:p>
        </p:txBody>
      </p:sp>
      <p:sp>
        <p:nvSpPr>
          <p:cNvPr id="3" name="Date Placeholder 3"/>
          <p:cNvSpPr>
            <a:spLocks noGrp="1" noChangeArrowheads="1"/>
          </p:cNvSpPr>
          <p:nvPr>
            <p:ph type="dt" sz="half" idx="2"/>
          </p:nvPr>
        </p:nvSpPr>
        <p:spPr bwMode="auto">
          <a:xfrm>
            <a:off x="628650" y="6356350"/>
            <a:ext cx="2057400" cy="365125"/>
          </a:xfrm>
          <a:prstGeom prst="rect">
            <a:avLst/>
          </a:prstGeom>
          <a:noFill/>
          <a:ln w="9525">
            <a:noFill/>
            <a:miter lim="800000"/>
          </a:ln>
        </p:spPr>
        <p:txBody>
          <a:bodyPr vert="horz" wrap="square" lIns="91440" tIns="45720" rIns="91440" bIns="45720" numCol="1" anchor="ctr" anchorCtr="0" compatLnSpc="1"/>
          <a:lstStyle>
            <a:lvl1pPr>
              <a:defRPr sz="1200">
                <a:solidFill>
                  <a:srgbClr val="919293"/>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Footer Placeholder 4"/>
          <p:cNvSpPr>
            <a:spLocks noGrp="1" noChangeArrowheads="1"/>
          </p:cNvSpPr>
          <p:nvPr>
            <p:ph type="ftr" sz="quarter" idx="3"/>
          </p:nvPr>
        </p:nvSpPr>
        <p:spPr bwMode="auto">
          <a:xfrm>
            <a:off x="3028950" y="6356350"/>
            <a:ext cx="3086100" cy="365125"/>
          </a:xfrm>
          <a:prstGeom prst="rect">
            <a:avLst/>
          </a:prstGeom>
          <a:noFill/>
          <a:ln w="9525">
            <a:noFill/>
            <a:miter lim="800000"/>
          </a:ln>
        </p:spPr>
        <p:txBody>
          <a:bodyPr vert="horz" wrap="square" lIns="91440" tIns="45720" rIns="91440" bIns="45720" numCol="1" anchor="ctr" anchorCtr="0" compatLnSpc="1"/>
          <a:lstStyle>
            <a:lvl1pPr algn="ctr">
              <a:defRPr sz="1200">
                <a:solidFill>
                  <a:srgbClr val="919293"/>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043" name="Slide Number Placeholder 5"/>
          <p:cNvSpPr>
            <a:spLocks noGrp="1" noChangeArrowheads="1"/>
          </p:cNvSpPr>
          <p:nvPr>
            <p:ph type="sldNum" sz="quarter" idx="4"/>
          </p:nvPr>
        </p:nvSpPr>
        <p:spPr bwMode="auto">
          <a:xfrm>
            <a:off x="6457950" y="6356350"/>
            <a:ext cx="2057400" cy="365125"/>
          </a:xfrm>
          <a:prstGeom prst="rect">
            <a:avLst/>
          </a:prstGeom>
          <a:noFill/>
          <a:ln w="9525">
            <a:noFill/>
            <a:miter lim="800000"/>
          </a:ln>
        </p:spPr>
        <p:txBody>
          <a:bodyPr vert="horz" wrap="square" lIns="91440" tIns="45720" rIns="91440" bIns="45720" numCol="1" anchor="ctr" anchorCtr="0" compatLnSpc="1"/>
          <a:lstStyle>
            <a:lvl1pPr algn="r">
              <a:defRPr sz="1200">
                <a:solidFill>
                  <a:srgbClr val="919293"/>
                </a:solidFill>
              </a:defRPr>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2800" b="1">
          <a:solidFill>
            <a:srgbClr val="8B8E2E"/>
          </a:solidFill>
          <a:latin typeface="+mj-lt"/>
          <a:ea typeface="+mj-ea"/>
          <a:cs typeface="+mj-cs"/>
        </a:defRPr>
      </a:lvl1pPr>
      <a:lvl2pPr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2pPr>
      <a:lvl3pPr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3pPr>
      <a:lvl4pPr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4pPr>
      <a:lvl5pPr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5pPr>
      <a:lvl6pPr marL="457200"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6pPr>
      <a:lvl7pPr marL="914400"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7pPr>
      <a:lvl8pPr marL="1371600"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8pPr>
      <a:lvl9pPr marL="1828800"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9pPr>
    </p:titleStyle>
    <p:bodyStyle>
      <a:lvl1pPr marL="357505" indent="-357505" algn="l" rtl="0" eaLnBrk="0" fontAlgn="base" hangingPunct="0">
        <a:lnSpc>
          <a:spcPct val="110000"/>
        </a:lnSpc>
        <a:spcBef>
          <a:spcPts val="1800"/>
        </a:spcBef>
        <a:spcAft>
          <a:spcPct val="0"/>
        </a:spcAft>
        <a:buClr>
          <a:schemeClr val="accent1"/>
        </a:buClr>
        <a:buSzPct val="80000"/>
        <a:buFont typeface="Wingdings" panose="05000000000000000000" pitchFamily="2" charset="2"/>
        <a:buChar char=""/>
        <a:defRPr sz="2000">
          <a:solidFill>
            <a:srgbClr val="8B8E2E"/>
          </a:solidFill>
          <a:latin typeface="+mn-lt"/>
          <a:ea typeface="+mn-ea"/>
          <a:cs typeface="+mn-cs"/>
        </a:defRPr>
      </a:lvl1pPr>
      <a:lvl2pPr marL="357505" indent="-357505" algn="l" rtl="0" eaLnBrk="0" fontAlgn="base" hangingPunct="0">
        <a:lnSpc>
          <a:spcPct val="120000"/>
        </a:lnSpc>
        <a:spcBef>
          <a:spcPts val="500"/>
        </a:spcBef>
        <a:spcAft>
          <a:spcPct val="0"/>
        </a:spcAft>
        <a:buFont typeface="Calibri" panose="020F0502020204030204" pitchFamily="34" charset="0"/>
        <a:buChar char=" "/>
        <a:defRPr sz="16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2050" name="组合 13"/>
          <p:cNvGrpSpPr/>
          <p:nvPr userDrawn="1"/>
        </p:nvGrpSpPr>
        <p:grpSpPr>
          <a:xfrm>
            <a:off x="0" y="0"/>
            <a:ext cx="9144000" cy="6858000"/>
            <a:chOff x="0" y="0"/>
            <a:chExt cx="9144000" cy="6858000"/>
          </a:xfrm>
        </p:grpSpPr>
        <p:pic>
          <p:nvPicPr>
            <p:cNvPr id="2056" name="Picture 4" descr="xpic3933"/>
            <p:cNvPicPr>
              <a:picLocks noChangeAspect="1"/>
            </p:cNvPicPr>
            <p:nvPr/>
          </p:nvPicPr>
          <p:blipFill>
            <a:blip r:embed="rId12"/>
            <a:stretch>
              <a:fillRect/>
            </a:stretch>
          </p:blipFill>
          <p:spPr>
            <a:xfrm>
              <a:off x="4562475" y="0"/>
              <a:ext cx="4581525" cy="6858000"/>
            </a:xfrm>
            <a:prstGeom prst="rect">
              <a:avLst/>
            </a:prstGeom>
            <a:noFill/>
            <a:ln w="9525">
              <a:noFill/>
            </a:ln>
          </p:spPr>
        </p:pic>
        <p:grpSp>
          <p:nvGrpSpPr>
            <p:cNvPr id="2057" name="矩形 15"/>
            <p:cNvGrpSpPr/>
            <p:nvPr userDrawn="1"/>
          </p:nvGrpSpPr>
          <p:grpSpPr>
            <a:xfrm>
              <a:off x="0" y="0"/>
              <a:ext cx="7565136" cy="6858000"/>
              <a:chOff x="0" y="0"/>
              <a:chExt cx="7565136" cy="6858000"/>
            </a:xfrm>
          </p:grpSpPr>
          <p:pic>
            <p:nvPicPr>
              <p:cNvPr id="2058" name="矩形 15"/>
              <p:cNvPicPr/>
              <p:nvPr/>
            </p:nvPicPr>
            <p:blipFill>
              <a:blip r:embed="rId13"/>
              <a:stretch>
                <a:fillRect/>
              </a:stretch>
            </p:blipFill>
            <p:spPr>
              <a:xfrm>
                <a:off x="0" y="0"/>
                <a:ext cx="7565136" cy="6858000"/>
              </a:xfrm>
              <a:prstGeom prst="rect">
                <a:avLst/>
              </a:prstGeom>
              <a:noFill/>
              <a:ln w="9525">
                <a:noFill/>
              </a:ln>
            </p:spPr>
          </p:pic>
          <p:sp>
            <p:nvSpPr>
              <p:cNvPr id="2054" name="Text Box 6"/>
              <p:cNvSpPr txBox="1">
                <a:spLocks noChangeArrowheads="1"/>
              </p:cNvSpPr>
              <p:nvPr/>
            </p:nvSpPr>
            <p:spPr bwMode="auto">
              <a:xfrm>
                <a:off x="0" y="0"/>
                <a:ext cx="7562850" cy="6858000"/>
              </a:xfrm>
              <a:prstGeom prst="rect">
                <a:avLst/>
              </a:prstGeom>
              <a:no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sp>
        <p:nvSpPr>
          <p:cNvPr id="2051" name="Text Placeholder 2"/>
          <p:cNvSpPr>
            <a:spLocks noGrp="1"/>
          </p:cNvSpPr>
          <p:nvPr>
            <p:ph type="body" idx="1"/>
          </p:nvPr>
        </p:nvSpPr>
        <p:spPr>
          <a:xfrm>
            <a:off x="628650" y="1449388"/>
            <a:ext cx="7886700" cy="50006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p:txBody>
      </p:sp>
      <p:sp>
        <p:nvSpPr>
          <p:cNvPr id="2052" name="Title Placeholder 1"/>
          <p:cNvSpPr>
            <a:spLocks noGrp="1"/>
          </p:cNvSpPr>
          <p:nvPr>
            <p:ph type="title"/>
          </p:nvPr>
        </p:nvSpPr>
        <p:spPr>
          <a:xfrm>
            <a:off x="1685925" y="490538"/>
            <a:ext cx="6829425" cy="696912"/>
          </a:xfrm>
          <a:prstGeom prst="rect">
            <a:avLst/>
          </a:prstGeom>
          <a:noFill/>
          <a:ln w="9525">
            <a:noFill/>
          </a:ln>
        </p:spPr>
        <p:txBody>
          <a:bodyPr anchor="ctr"/>
          <a:p>
            <a:pPr lvl="0"/>
            <a:r>
              <a:rPr lang="zh-CN" altLang="en-US" dirty="0"/>
              <a:t>单击此处编辑母版标题样式</a:t>
            </a:r>
            <a:endParaRPr lang="zh-CN" altLang="en-US" dirty="0"/>
          </a:p>
        </p:txBody>
      </p:sp>
      <p:sp>
        <p:nvSpPr>
          <p:cNvPr id="2" name="Date Placeholder 3"/>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ctr" anchorCtr="0" compatLnSpc="1"/>
          <a:lstStyle>
            <a:lvl1pPr>
              <a:defRPr sz="1200">
                <a:solidFill>
                  <a:srgbClr val="919293"/>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3" name="Footer Placeholder 4"/>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ctr" anchorCtr="0" compatLnSpc="1"/>
          <a:lstStyle>
            <a:lvl1pPr algn="ctr">
              <a:defRPr sz="1200">
                <a:solidFill>
                  <a:srgbClr val="919293"/>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2059" name="Slide Number Placeholder 5"/>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ctr" anchorCtr="0" compatLnSpc="1"/>
          <a:lstStyle>
            <a:lvl1pPr algn="r">
              <a:defRPr sz="1200">
                <a:solidFill>
                  <a:srgbClr val="919293"/>
                </a:solidFill>
              </a:defRPr>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2800" b="1">
          <a:solidFill>
            <a:srgbClr val="8B8E2E"/>
          </a:solidFill>
          <a:latin typeface="+mj-lt"/>
          <a:ea typeface="+mj-ea"/>
          <a:cs typeface="+mj-cs"/>
        </a:defRPr>
      </a:lvl1pPr>
      <a:lvl2pPr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2pPr>
      <a:lvl3pPr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3pPr>
      <a:lvl4pPr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4pPr>
      <a:lvl5pPr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5pPr>
      <a:lvl6pPr marL="457200"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6pPr>
      <a:lvl7pPr marL="914400"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7pPr>
      <a:lvl8pPr marL="1371600"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8pPr>
      <a:lvl9pPr marL="1828800"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9pPr>
    </p:titleStyle>
    <p:bodyStyle>
      <a:lvl1pPr marL="357505" indent="-357505" algn="l" rtl="0" eaLnBrk="0" fontAlgn="base" hangingPunct="0">
        <a:lnSpc>
          <a:spcPct val="110000"/>
        </a:lnSpc>
        <a:spcBef>
          <a:spcPts val="1800"/>
        </a:spcBef>
        <a:spcAft>
          <a:spcPct val="0"/>
        </a:spcAft>
        <a:buClr>
          <a:schemeClr val="accent1"/>
        </a:buClr>
        <a:buSzPct val="80000"/>
        <a:buFont typeface="Wingdings" panose="05000000000000000000" pitchFamily="2" charset="2"/>
        <a:buChar char=""/>
        <a:defRPr sz="2000">
          <a:solidFill>
            <a:srgbClr val="8B8E2E"/>
          </a:solidFill>
          <a:latin typeface="+mn-lt"/>
          <a:ea typeface="+mn-ea"/>
          <a:cs typeface="+mn-cs"/>
        </a:defRPr>
      </a:lvl1pPr>
      <a:lvl2pPr marL="357505" indent="-357505" algn="l" rtl="0" eaLnBrk="0" fontAlgn="base" hangingPunct="0">
        <a:lnSpc>
          <a:spcPct val="120000"/>
        </a:lnSpc>
        <a:spcBef>
          <a:spcPts val="500"/>
        </a:spcBef>
        <a:spcAft>
          <a:spcPct val="0"/>
        </a:spcAft>
        <a:buFont typeface="Calibri" panose="020F0502020204030204" pitchFamily="34" charset="0"/>
        <a:buChar char=" "/>
        <a:defRPr sz="16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NULL" TargetMode="Externa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png"/><Relationship Id="rId1"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Text Box 3"/>
          <p:cNvSpPr txBox="1"/>
          <p:nvPr/>
        </p:nvSpPr>
        <p:spPr>
          <a:xfrm>
            <a:off x="323850" y="1628775"/>
            <a:ext cx="8135938" cy="2306955"/>
          </a:xfrm>
          <a:prstGeom prst="rect">
            <a:avLst/>
          </a:prstGeom>
          <a:noFill/>
          <a:ln w="9525">
            <a:noFill/>
          </a:ln>
        </p:spPr>
        <p:txBody>
          <a:bodyPr>
            <a:spAutoFit/>
          </a:bodyPr>
          <a:p>
            <a:pPr algn="ctr">
              <a:lnSpc>
                <a:spcPct val="150000"/>
              </a:lnSpc>
            </a:pPr>
            <a:r>
              <a:rPr lang="zh-CN" altLang="en-US" sz="4800" b="1" dirty="0">
                <a:solidFill>
                  <a:srgbClr val="C00000"/>
                </a:solidFill>
                <a:latin typeface="Arial" panose="020B0604020202020204" pitchFamily="34" charset="0"/>
                <a:ea typeface="楷体_GB2312" pitchFamily="1" charset="-122"/>
                <a:sym typeface="Arial" panose="020B0604020202020204" pitchFamily="34" charset="0"/>
              </a:rPr>
              <a:t> 练好“四关”</a:t>
            </a:r>
            <a:endParaRPr lang="en-US" altLang="zh-CN" sz="4800" b="1" dirty="0">
              <a:solidFill>
                <a:srgbClr val="C00000"/>
              </a:solidFill>
              <a:latin typeface="Arial" panose="020B0604020202020204" pitchFamily="34" charset="0"/>
              <a:ea typeface="楷体_GB2312" pitchFamily="1" charset="-122"/>
              <a:sym typeface="Arial" panose="020B0604020202020204" pitchFamily="34" charset="0"/>
            </a:endParaRPr>
          </a:p>
          <a:p>
            <a:pPr algn="ctr">
              <a:lnSpc>
                <a:spcPct val="150000"/>
              </a:lnSpc>
            </a:pPr>
            <a:r>
              <a:rPr lang="zh-CN" altLang="en-US" sz="4800" b="1" dirty="0">
                <a:solidFill>
                  <a:srgbClr val="C00000"/>
                </a:solidFill>
                <a:latin typeface="Arial" panose="020B0604020202020204" pitchFamily="34" charset="0"/>
                <a:ea typeface="楷体_GB2312" pitchFamily="1" charset="-122"/>
                <a:sym typeface="Arial" panose="020B0604020202020204" pitchFamily="34" charset="0"/>
              </a:rPr>
              <a:t>历史材料题答题技巧</a:t>
            </a:r>
            <a:endParaRPr lang="zh-CN" altLang="en-US" sz="4800" b="1" dirty="0">
              <a:solidFill>
                <a:srgbClr val="C00000"/>
              </a:solidFill>
              <a:latin typeface="Arial" panose="020B0604020202020204" pitchFamily="34" charset="0"/>
              <a:ea typeface="楷体_GB2312" pitchFamily="1" charset="-122"/>
              <a:sym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 Box 2"/>
          <p:cNvSpPr txBox="1"/>
          <p:nvPr/>
        </p:nvSpPr>
        <p:spPr>
          <a:xfrm>
            <a:off x="1187450" y="908050"/>
            <a:ext cx="7561263" cy="3786188"/>
          </a:xfrm>
          <a:prstGeom prst="rect">
            <a:avLst/>
          </a:prstGeom>
          <a:noFill/>
          <a:ln w="9525">
            <a:noFill/>
          </a:ln>
        </p:spPr>
        <p:txBody>
          <a:bodyPr>
            <a:spAutoFit/>
          </a:bodyPr>
          <a:p>
            <a:pPr>
              <a:lnSpc>
                <a:spcPct val="150000"/>
              </a:lnSpc>
            </a:pPr>
            <a:r>
              <a:rPr lang="en-US" altLang="zh-CN" sz="3200" b="1" dirty="0">
                <a:latin typeface="宋体" panose="02010600030101010101" pitchFamily="2" charset="-122"/>
                <a:sym typeface="宋体" panose="02010600030101010101" pitchFamily="2" charset="-122"/>
              </a:rPr>
              <a:t>(</a:t>
            </a:r>
            <a:r>
              <a:rPr lang="zh-CN" altLang="en-US" sz="3200" b="1" dirty="0">
                <a:latin typeface="宋体" panose="02010600030101010101" pitchFamily="2" charset="-122"/>
                <a:sym typeface="宋体" panose="02010600030101010101" pitchFamily="2" charset="-122"/>
              </a:rPr>
              <a:t>三）看问题的样子、特点可知：</a:t>
            </a:r>
            <a:endParaRPr lang="zh-CN" altLang="en-US" sz="3200" b="1" dirty="0">
              <a:latin typeface="宋体" panose="02010600030101010101" pitchFamily="2" charset="-122"/>
              <a:sym typeface="宋体" panose="02010600030101010101" pitchFamily="2" charset="-122"/>
            </a:endParaRPr>
          </a:p>
          <a:p>
            <a:pPr>
              <a:lnSpc>
                <a:spcPct val="150000"/>
              </a:lnSpc>
              <a:buSzPct val="100000"/>
              <a:buFont typeface="Wingdings" panose="05000000000000000000" pitchFamily="2" charset="2"/>
              <a:buChar char="v"/>
            </a:pPr>
            <a:r>
              <a:rPr lang="zh-CN" altLang="en-US" sz="3200" b="1" dirty="0">
                <a:solidFill>
                  <a:srgbClr val="CC3300"/>
                </a:solidFill>
                <a:latin typeface="宋体" panose="02010600030101010101" pitchFamily="2" charset="-122"/>
                <a:sym typeface="宋体" panose="02010600030101010101" pitchFamily="2" charset="-122"/>
              </a:rPr>
              <a:t>提示词</a:t>
            </a:r>
            <a:r>
              <a:rPr lang="zh-CN" altLang="en-US" sz="3200" b="1" dirty="0">
                <a:latin typeface="宋体" panose="02010600030101010101" pitchFamily="2" charset="-122"/>
                <a:sym typeface="宋体" panose="02010600030101010101" pitchFamily="2" charset="-122"/>
              </a:rPr>
              <a:t>告诉：</a:t>
            </a:r>
            <a:endParaRPr lang="zh-CN" altLang="en-US" sz="3200" b="1" dirty="0">
              <a:latin typeface="宋体" panose="02010600030101010101" pitchFamily="2" charset="-122"/>
              <a:sym typeface="宋体" panose="02010600030101010101" pitchFamily="2" charset="-122"/>
            </a:endParaRPr>
          </a:p>
          <a:p>
            <a:pPr>
              <a:lnSpc>
                <a:spcPct val="150000"/>
              </a:lnSpc>
              <a:buSzPct val="100000"/>
              <a:buFont typeface="Wingdings" panose="05000000000000000000" pitchFamily="2" charset="2"/>
              <a:buChar char="v"/>
            </a:pPr>
            <a:r>
              <a:rPr lang="zh-CN" altLang="en-US" sz="3200" b="1" dirty="0">
                <a:solidFill>
                  <a:srgbClr val="CC3300"/>
                </a:solidFill>
                <a:latin typeface="宋体" panose="02010600030101010101" pitchFamily="2" charset="-122"/>
                <a:sym typeface="宋体" panose="02010600030101010101" pitchFamily="2" charset="-122"/>
              </a:rPr>
              <a:t>限制词、中心词</a:t>
            </a:r>
            <a:r>
              <a:rPr lang="zh-CN" altLang="en-US" sz="3200" b="1" dirty="0">
                <a:latin typeface="宋体" panose="02010600030101010101" pitchFamily="2" charset="-122"/>
                <a:sym typeface="宋体" panose="02010600030101010101" pitchFamily="2" charset="-122"/>
              </a:rPr>
              <a:t>告诉：</a:t>
            </a:r>
            <a:endParaRPr lang="zh-CN" altLang="en-US" sz="3200" b="1" dirty="0">
              <a:latin typeface="宋体" panose="02010600030101010101" pitchFamily="2" charset="-122"/>
              <a:sym typeface="宋体" panose="02010600030101010101" pitchFamily="2" charset="-122"/>
            </a:endParaRPr>
          </a:p>
          <a:p>
            <a:pPr>
              <a:lnSpc>
                <a:spcPct val="150000"/>
              </a:lnSpc>
              <a:buSzPct val="100000"/>
              <a:buFont typeface="Wingdings" panose="05000000000000000000" pitchFamily="2" charset="2"/>
              <a:buChar char="v"/>
            </a:pPr>
            <a:r>
              <a:rPr lang="zh-CN" altLang="en-US" sz="3200" b="1" dirty="0">
                <a:solidFill>
                  <a:srgbClr val="CC3300"/>
                </a:solidFill>
                <a:latin typeface="宋体" panose="02010600030101010101" pitchFamily="2" charset="-122"/>
                <a:sym typeface="宋体" panose="02010600030101010101" pitchFamily="2" charset="-122"/>
              </a:rPr>
              <a:t>求答词</a:t>
            </a:r>
            <a:r>
              <a:rPr lang="zh-CN" altLang="en-US" sz="3200" b="1" dirty="0">
                <a:latin typeface="宋体" panose="02010600030101010101" pitchFamily="2" charset="-122"/>
                <a:sym typeface="宋体" panose="02010600030101010101" pitchFamily="2" charset="-122"/>
              </a:rPr>
              <a:t>告诉：</a:t>
            </a:r>
            <a:endParaRPr lang="zh-CN" altLang="en-US" sz="3200" b="1" dirty="0">
              <a:latin typeface="宋体" panose="02010600030101010101" pitchFamily="2" charset="-122"/>
              <a:sym typeface="宋体" panose="02010600030101010101" pitchFamily="2" charset="-122"/>
            </a:endParaRPr>
          </a:p>
          <a:p>
            <a:pPr>
              <a:lnSpc>
                <a:spcPct val="150000"/>
              </a:lnSpc>
              <a:buSzPct val="100000"/>
              <a:buFont typeface="Wingdings" panose="05000000000000000000" pitchFamily="2" charset="2"/>
              <a:buChar char="v"/>
            </a:pPr>
            <a:r>
              <a:rPr lang="zh-CN" altLang="en-US" sz="3200" b="1" dirty="0">
                <a:solidFill>
                  <a:srgbClr val="CC3300"/>
                </a:solidFill>
                <a:latin typeface="Arial" panose="020B0604020202020204" pitchFamily="34" charset="0"/>
              </a:rPr>
              <a:t>分值</a:t>
            </a:r>
            <a:r>
              <a:rPr lang="zh-CN" altLang="en-US" sz="3200" b="1" dirty="0">
                <a:latin typeface="Arial" panose="020B0604020202020204" pitchFamily="34" charset="0"/>
              </a:rPr>
              <a:t>告诉：</a:t>
            </a:r>
            <a:endParaRPr lang="zh-CN" altLang="en-US" sz="3200" b="1" dirty="0">
              <a:latin typeface="Arial" panose="020B0604020202020204" pitchFamily="34" charset="0"/>
            </a:endParaRPr>
          </a:p>
        </p:txBody>
      </p:sp>
      <p:sp>
        <p:nvSpPr>
          <p:cNvPr id="12291" name="矩形 4"/>
          <p:cNvSpPr/>
          <p:nvPr/>
        </p:nvSpPr>
        <p:spPr>
          <a:xfrm>
            <a:off x="4067175" y="1844675"/>
            <a:ext cx="3070225" cy="523875"/>
          </a:xfrm>
          <a:prstGeom prst="rect">
            <a:avLst/>
          </a:prstGeom>
          <a:noFill/>
          <a:ln w="9525">
            <a:noFill/>
          </a:ln>
        </p:spPr>
        <p:txBody>
          <a:bodyPr wrap="none">
            <a:spAutoFit/>
          </a:bodyPr>
          <a:p>
            <a:r>
              <a:rPr lang="zh-CN" altLang="en-US" sz="2800" b="1" dirty="0">
                <a:solidFill>
                  <a:srgbClr val="FF0000"/>
                </a:solidFill>
                <a:latin typeface="宋体" panose="02010600030101010101" pitchFamily="2" charset="-122"/>
                <a:sym typeface="宋体" panose="02010600030101010101" pitchFamily="2" charset="-122"/>
              </a:rPr>
              <a:t>从什么地方入手，</a:t>
            </a:r>
            <a:endParaRPr lang="zh-CN" altLang="en-US" sz="2800" dirty="0">
              <a:solidFill>
                <a:srgbClr val="FF0000"/>
              </a:solidFill>
              <a:latin typeface="Arial" panose="020B0604020202020204" pitchFamily="34" charset="0"/>
            </a:endParaRPr>
          </a:p>
        </p:txBody>
      </p:sp>
      <p:sp>
        <p:nvSpPr>
          <p:cNvPr id="12292" name="矩形 5"/>
          <p:cNvSpPr/>
          <p:nvPr/>
        </p:nvSpPr>
        <p:spPr>
          <a:xfrm>
            <a:off x="4500563" y="3284538"/>
            <a:ext cx="1627187" cy="523875"/>
          </a:xfrm>
          <a:prstGeom prst="rect">
            <a:avLst/>
          </a:prstGeom>
          <a:noFill/>
          <a:ln w="9525">
            <a:noFill/>
          </a:ln>
        </p:spPr>
        <p:txBody>
          <a:bodyPr wrap="none">
            <a:spAutoFit/>
          </a:bodyPr>
          <a:p>
            <a:r>
              <a:rPr lang="zh-CN" altLang="en-US" sz="2800" b="1" dirty="0">
                <a:solidFill>
                  <a:srgbClr val="FF0000"/>
                </a:solidFill>
                <a:latin typeface="宋体" panose="02010600030101010101" pitchFamily="2" charset="-122"/>
                <a:sym typeface="宋体" panose="02010600030101010101" pitchFamily="2" charset="-122"/>
              </a:rPr>
              <a:t>写下什么</a:t>
            </a:r>
            <a:endParaRPr lang="zh-CN" altLang="en-US" sz="2800" dirty="0">
              <a:solidFill>
                <a:srgbClr val="FF0000"/>
              </a:solidFill>
              <a:latin typeface="Arial" panose="020B0604020202020204" pitchFamily="34" charset="0"/>
            </a:endParaRPr>
          </a:p>
        </p:txBody>
      </p:sp>
      <p:sp>
        <p:nvSpPr>
          <p:cNvPr id="12293" name="矩形 6"/>
          <p:cNvSpPr/>
          <p:nvPr/>
        </p:nvSpPr>
        <p:spPr>
          <a:xfrm>
            <a:off x="4500563" y="4005263"/>
            <a:ext cx="1627187" cy="523875"/>
          </a:xfrm>
          <a:prstGeom prst="rect">
            <a:avLst/>
          </a:prstGeom>
          <a:noFill/>
          <a:ln w="9525">
            <a:noFill/>
          </a:ln>
        </p:spPr>
        <p:txBody>
          <a:bodyPr wrap="none">
            <a:spAutoFit/>
          </a:bodyPr>
          <a:p>
            <a:r>
              <a:rPr lang="zh-CN" altLang="en-US" sz="2800" b="1" dirty="0">
                <a:solidFill>
                  <a:srgbClr val="FF0000"/>
                </a:solidFill>
                <a:latin typeface="Arial" panose="020B0604020202020204" pitchFamily="34" charset="0"/>
              </a:rPr>
              <a:t>写多少点</a:t>
            </a:r>
            <a:endParaRPr lang="zh-CN" altLang="en-US" sz="2800" b="1" dirty="0">
              <a:solidFill>
                <a:srgbClr val="FF0000"/>
              </a:solidFill>
              <a:latin typeface="Arial" panose="020B0604020202020204" pitchFamily="34" charset="0"/>
            </a:endParaRPr>
          </a:p>
        </p:txBody>
      </p:sp>
      <p:sp>
        <p:nvSpPr>
          <p:cNvPr id="12294" name="矩形 7"/>
          <p:cNvSpPr/>
          <p:nvPr/>
        </p:nvSpPr>
        <p:spPr>
          <a:xfrm>
            <a:off x="5724525" y="2565400"/>
            <a:ext cx="2347913" cy="522288"/>
          </a:xfrm>
          <a:prstGeom prst="rect">
            <a:avLst/>
          </a:prstGeom>
          <a:noFill/>
          <a:ln w="9525">
            <a:noFill/>
          </a:ln>
        </p:spPr>
        <p:txBody>
          <a:bodyPr wrap="none">
            <a:spAutoFit/>
          </a:bodyPr>
          <a:p>
            <a:r>
              <a:rPr lang="zh-CN" altLang="en-US" sz="2800" b="1" dirty="0">
                <a:solidFill>
                  <a:srgbClr val="FF0000"/>
                </a:solidFill>
                <a:latin typeface="宋体" panose="02010600030101010101" pitchFamily="2" charset="-122"/>
                <a:sym typeface="宋体" panose="02010600030101010101" pitchFamily="2" charset="-122"/>
              </a:rPr>
              <a:t>到什么地方找</a:t>
            </a:r>
            <a:endParaRPr lang="zh-CN" altLang="en-US" sz="2800" dirty="0">
              <a:solidFill>
                <a:srgbClr val="FF0000"/>
              </a:solidFill>
              <a:latin typeface="Arial" panose="020B0604020202020204" pitchFamily="34" charset="0"/>
            </a:endParaRPr>
          </a:p>
        </p:txBody>
      </p:sp>
      <p:pic>
        <p:nvPicPr>
          <p:cNvPr id="12295" name="Picture 14"/>
          <p:cNvPicPr>
            <a:picLocks noChangeAspect="1"/>
          </p:cNvPicPr>
          <p:nvPr/>
        </p:nvPicPr>
        <p:blipFill>
          <a:blip r:embed="rId1"/>
          <a:stretch>
            <a:fillRect/>
          </a:stretch>
        </p:blipFill>
        <p:spPr>
          <a:xfrm>
            <a:off x="6804025" y="4652963"/>
            <a:ext cx="2252663" cy="2205037"/>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 Box 4"/>
          <p:cNvSpPr txBox="1"/>
          <p:nvPr/>
        </p:nvSpPr>
        <p:spPr>
          <a:xfrm>
            <a:off x="539750" y="2060575"/>
            <a:ext cx="8207375" cy="4832350"/>
          </a:xfrm>
          <a:prstGeom prst="rect">
            <a:avLst/>
          </a:prstGeom>
          <a:noFill/>
          <a:ln w="9525">
            <a:noFill/>
          </a:ln>
        </p:spPr>
        <p:txBody>
          <a:bodyPr>
            <a:spAutoFit/>
          </a:bodyPr>
          <a:p>
            <a:pPr>
              <a:lnSpc>
                <a:spcPct val="110000"/>
              </a:lnSpc>
            </a:pPr>
            <a:r>
              <a:rPr lang="zh-CN" altLang="en-US" sz="2400" b="1" dirty="0">
                <a:solidFill>
                  <a:srgbClr val="0066CC"/>
                </a:solidFill>
                <a:latin typeface="Arial" panose="020B0604020202020204" pitchFamily="34" charset="0"/>
              </a:rPr>
              <a:t>例</a:t>
            </a:r>
            <a:r>
              <a:rPr lang="en-US" altLang="zh-CN" sz="2400" b="1" dirty="0">
                <a:solidFill>
                  <a:srgbClr val="0066CC"/>
                </a:solidFill>
                <a:latin typeface="Arial" panose="020B0604020202020204" pitchFamily="34" charset="0"/>
              </a:rPr>
              <a:t>1</a:t>
            </a:r>
            <a:r>
              <a:rPr lang="zh-CN" altLang="en-US" sz="2400" b="1" dirty="0">
                <a:solidFill>
                  <a:srgbClr val="0066CC"/>
                </a:solidFill>
                <a:latin typeface="Arial" panose="020B0604020202020204" pitchFamily="34" charset="0"/>
              </a:rPr>
              <a:t>、</a:t>
            </a:r>
            <a:r>
              <a:rPr lang="zh-CN" altLang="en-US" sz="2800" b="1" dirty="0">
                <a:latin typeface="Arial" panose="020B0604020202020204" pitchFamily="34" charset="0"/>
              </a:rPr>
              <a:t>材料二  1804年，拿破仑颁布《民法典》，即《拿破仑法典》，把法国大革命时期有利于资产阶级的成果，用法律条文确定下来。在拿破仑帝国时期，曾经强迫在法国占领下的欧洲一些国家和地区实行此法典，打击了欧洲封建势力，推动了欧洲资本主义的发展。《拿破仑法典》后来成为欧洲各国资产阶级法典的范本。                                                       </a:t>
            </a:r>
            <a:endParaRPr lang="zh-CN" altLang="en-US" sz="2800" b="1" dirty="0">
              <a:latin typeface="Arial" panose="020B0604020202020204" pitchFamily="34" charset="0"/>
            </a:endParaRPr>
          </a:p>
          <a:p>
            <a:pPr>
              <a:lnSpc>
                <a:spcPct val="110000"/>
              </a:lnSpc>
            </a:pPr>
            <a:r>
              <a:rPr lang="zh-CN" altLang="en-US" sz="2800" b="1" dirty="0">
                <a:latin typeface="Arial" panose="020B0604020202020204" pitchFamily="34" charset="0"/>
              </a:rPr>
              <a:t>                              ——摘自人教版九上历史教科书</a:t>
            </a:r>
            <a:endParaRPr lang="zh-CN" altLang="en-US" sz="2800" b="1" dirty="0">
              <a:latin typeface="Arial" panose="020B0604020202020204" pitchFamily="34" charset="0"/>
            </a:endParaRPr>
          </a:p>
          <a:p>
            <a:pPr>
              <a:lnSpc>
                <a:spcPct val="110000"/>
              </a:lnSpc>
            </a:pPr>
            <a:r>
              <a:rPr lang="zh-CN" altLang="en-US" sz="2800" b="1" dirty="0">
                <a:latin typeface="Arial" panose="020B0604020202020204" pitchFamily="34" charset="0"/>
              </a:rPr>
              <a:t>问题：根据材料二，分析《拿破仑法典》颁布的作用。（</a:t>
            </a:r>
            <a:r>
              <a:rPr lang="en-US" altLang="zh-CN" sz="2800" b="1" dirty="0">
                <a:latin typeface="Arial" panose="020B0604020202020204" pitchFamily="34" charset="0"/>
              </a:rPr>
              <a:t>3</a:t>
            </a:r>
            <a:r>
              <a:rPr lang="zh-CN" altLang="en-US" sz="2800" b="1" dirty="0">
                <a:latin typeface="Arial" panose="020B0604020202020204" pitchFamily="34" charset="0"/>
              </a:rPr>
              <a:t>分）</a:t>
            </a:r>
            <a:endParaRPr lang="zh-CN" altLang="en-US" sz="2800" b="1" dirty="0">
              <a:latin typeface="Arial" panose="020B0604020202020204" pitchFamily="34" charset="0"/>
            </a:endParaRPr>
          </a:p>
        </p:txBody>
      </p:sp>
      <p:grpSp>
        <p:nvGrpSpPr>
          <p:cNvPr id="13315" name="Group 5"/>
          <p:cNvGrpSpPr/>
          <p:nvPr/>
        </p:nvGrpSpPr>
        <p:grpSpPr>
          <a:xfrm>
            <a:off x="5867400" y="3284538"/>
            <a:ext cx="144463" cy="215900"/>
            <a:chOff x="0" y="0"/>
            <a:chExt cx="226" cy="340"/>
          </a:xfrm>
        </p:grpSpPr>
        <p:sp>
          <p:nvSpPr>
            <p:cNvPr id="13327" name="Line 6"/>
            <p:cNvSpPr/>
            <p:nvPr/>
          </p:nvSpPr>
          <p:spPr>
            <a:xfrm flipH="1">
              <a:off x="0" y="0"/>
              <a:ext cx="113" cy="341"/>
            </a:xfrm>
            <a:prstGeom prst="line">
              <a:avLst/>
            </a:prstGeom>
            <a:ln w="57150" cap="flat" cmpd="sng">
              <a:solidFill>
                <a:srgbClr val="FF0000"/>
              </a:solidFill>
              <a:prstDash val="solid"/>
              <a:headEnd type="none" w="med" len="med"/>
              <a:tailEnd type="none" w="med" len="med"/>
            </a:ln>
          </p:spPr>
        </p:sp>
        <p:sp>
          <p:nvSpPr>
            <p:cNvPr id="13328" name="Line 7"/>
            <p:cNvSpPr/>
            <p:nvPr/>
          </p:nvSpPr>
          <p:spPr>
            <a:xfrm flipH="1">
              <a:off x="114" y="0"/>
              <a:ext cx="113" cy="341"/>
            </a:xfrm>
            <a:prstGeom prst="line">
              <a:avLst/>
            </a:prstGeom>
            <a:ln w="57150" cap="flat" cmpd="sng">
              <a:solidFill>
                <a:srgbClr val="FF0000"/>
              </a:solidFill>
              <a:prstDash val="solid"/>
              <a:miter/>
              <a:headEnd type="none" w="med" len="med"/>
              <a:tailEnd type="none" w="med" len="med"/>
            </a:ln>
          </p:spPr>
        </p:sp>
      </p:grpSp>
      <p:grpSp>
        <p:nvGrpSpPr>
          <p:cNvPr id="13316" name="Group 8"/>
          <p:cNvGrpSpPr/>
          <p:nvPr/>
        </p:nvGrpSpPr>
        <p:grpSpPr>
          <a:xfrm>
            <a:off x="2987675" y="4724400"/>
            <a:ext cx="144463" cy="215900"/>
            <a:chOff x="0" y="0"/>
            <a:chExt cx="226" cy="340"/>
          </a:xfrm>
        </p:grpSpPr>
        <p:sp>
          <p:nvSpPr>
            <p:cNvPr id="13325" name="Line 9"/>
            <p:cNvSpPr/>
            <p:nvPr/>
          </p:nvSpPr>
          <p:spPr>
            <a:xfrm flipH="1">
              <a:off x="0" y="0"/>
              <a:ext cx="113" cy="341"/>
            </a:xfrm>
            <a:prstGeom prst="line">
              <a:avLst/>
            </a:prstGeom>
            <a:ln w="57150" cap="flat" cmpd="sng">
              <a:solidFill>
                <a:srgbClr val="FF0000"/>
              </a:solidFill>
              <a:prstDash val="solid"/>
              <a:miter/>
              <a:headEnd type="none" w="med" len="med"/>
              <a:tailEnd type="none" w="med" len="med"/>
            </a:ln>
          </p:spPr>
        </p:sp>
        <p:sp>
          <p:nvSpPr>
            <p:cNvPr id="13326" name="Line 10"/>
            <p:cNvSpPr/>
            <p:nvPr/>
          </p:nvSpPr>
          <p:spPr>
            <a:xfrm flipH="1">
              <a:off x="114" y="0"/>
              <a:ext cx="113" cy="341"/>
            </a:xfrm>
            <a:prstGeom prst="line">
              <a:avLst/>
            </a:prstGeom>
            <a:ln w="57150" cap="flat" cmpd="sng">
              <a:solidFill>
                <a:srgbClr val="FF0000"/>
              </a:solidFill>
              <a:prstDash val="solid"/>
              <a:miter/>
              <a:headEnd type="none" w="med" len="med"/>
              <a:tailEnd type="none" w="med" len="med"/>
            </a:ln>
          </p:spPr>
        </p:sp>
      </p:grpSp>
      <p:sp>
        <p:nvSpPr>
          <p:cNvPr id="13317" name="Line 11"/>
          <p:cNvSpPr/>
          <p:nvPr/>
        </p:nvSpPr>
        <p:spPr>
          <a:xfrm>
            <a:off x="6659563" y="3068638"/>
            <a:ext cx="2087562" cy="0"/>
          </a:xfrm>
          <a:prstGeom prst="line">
            <a:avLst/>
          </a:prstGeom>
          <a:ln w="28575" cap="flat" cmpd="sng">
            <a:solidFill>
              <a:srgbClr val="FF3300"/>
            </a:solidFill>
            <a:prstDash val="solid"/>
            <a:miter/>
            <a:headEnd type="none" w="med" len="med"/>
            <a:tailEnd type="none" w="med" len="med"/>
          </a:ln>
        </p:spPr>
      </p:sp>
      <p:sp>
        <p:nvSpPr>
          <p:cNvPr id="13318" name="Line 15"/>
          <p:cNvSpPr/>
          <p:nvPr/>
        </p:nvSpPr>
        <p:spPr>
          <a:xfrm>
            <a:off x="2771775" y="4365625"/>
            <a:ext cx="5903913" cy="0"/>
          </a:xfrm>
          <a:prstGeom prst="line">
            <a:avLst/>
          </a:prstGeom>
          <a:ln w="28575" cap="flat" cmpd="sng">
            <a:solidFill>
              <a:srgbClr val="FF3300"/>
            </a:solidFill>
            <a:prstDash val="solid"/>
            <a:headEnd type="none" w="med" len="med"/>
            <a:tailEnd type="none" w="med" len="med"/>
          </a:ln>
        </p:spPr>
      </p:sp>
      <p:sp>
        <p:nvSpPr>
          <p:cNvPr id="13319" name="Line 16"/>
          <p:cNvSpPr/>
          <p:nvPr/>
        </p:nvSpPr>
        <p:spPr>
          <a:xfrm flipV="1">
            <a:off x="611188" y="5373688"/>
            <a:ext cx="3240087" cy="0"/>
          </a:xfrm>
          <a:prstGeom prst="line">
            <a:avLst/>
          </a:prstGeom>
          <a:ln w="28575" cap="flat" cmpd="sng">
            <a:solidFill>
              <a:srgbClr val="FF3300"/>
            </a:solidFill>
            <a:prstDash val="solid"/>
            <a:headEnd type="none" w="med" len="med"/>
            <a:tailEnd type="none" w="med" len="med"/>
          </a:ln>
        </p:spPr>
      </p:sp>
      <p:sp>
        <p:nvSpPr>
          <p:cNvPr id="13320" name="Text Box 6"/>
          <p:cNvSpPr txBox="1"/>
          <p:nvPr/>
        </p:nvSpPr>
        <p:spPr>
          <a:xfrm>
            <a:off x="755650" y="404813"/>
            <a:ext cx="7848600" cy="708025"/>
          </a:xfrm>
          <a:prstGeom prst="rect">
            <a:avLst/>
          </a:prstGeom>
          <a:noFill/>
          <a:ln w="9525">
            <a:noFill/>
          </a:ln>
        </p:spPr>
        <p:txBody>
          <a:bodyPr>
            <a:spAutoFit/>
          </a:bodyPr>
          <a:p>
            <a:r>
              <a:rPr lang="zh-CN" altLang="en-US" sz="4000" b="1" dirty="0">
                <a:latin typeface="Arial" panose="020B0604020202020204" pitchFamily="34" charset="0"/>
              </a:rPr>
              <a:t>第二关：读材料关</a:t>
            </a:r>
            <a:r>
              <a:rPr lang="zh-CN" altLang="en-US" sz="4000" b="1" dirty="0">
                <a:solidFill>
                  <a:srgbClr val="71720B"/>
                </a:solidFill>
                <a:latin typeface="Arial" panose="020B0604020202020204" pitchFamily="34" charset="0"/>
              </a:rPr>
              <a:t>（</a:t>
            </a:r>
            <a:r>
              <a:rPr lang="zh-CN" altLang="en-US" sz="4000" b="1" dirty="0">
                <a:latin typeface="Arial" panose="020B0604020202020204" pitchFamily="34" charset="0"/>
              </a:rPr>
              <a:t>解题的关键</a:t>
            </a:r>
            <a:r>
              <a:rPr lang="zh-CN" altLang="en-US" sz="4000" b="1" dirty="0">
                <a:solidFill>
                  <a:srgbClr val="71720B"/>
                </a:solidFill>
                <a:latin typeface="Arial" panose="020B0604020202020204" pitchFamily="34" charset="0"/>
              </a:rPr>
              <a:t>）</a:t>
            </a:r>
            <a:endParaRPr lang="zh-CN" altLang="en-US" sz="4000" b="1" dirty="0">
              <a:solidFill>
                <a:srgbClr val="71720B"/>
              </a:solidFill>
              <a:latin typeface="Arial" panose="020B0604020202020204" pitchFamily="34" charset="0"/>
            </a:endParaRPr>
          </a:p>
        </p:txBody>
      </p:sp>
      <p:sp>
        <p:nvSpPr>
          <p:cNvPr id="13321" name="矩形 16"/>
          <p:cNvSpPr/>
          <p:nvPr/>
        </p:nvSpPr>
        <p:spPr>
          <a:xfrm>
            <a:off x="34925" y="1125538"/>
            <a:ext cx="9109075" cy="1076325"/>
          </a:xfrm>
          <a:prstGeom prst="rect">
            <a:avLst/>
          </a:prstGeom>
          <a:noFill/>
          <a:ln w="9525">
            <a:noFill/>
          </a:ln>
        </p:spPr>
        <p:txBody>
          <a:bodyPr wrap="none">
            <a:spAutoFit/>
          </a:bodyPr>
          <a:p>
            <a:r>
              <a:rPr lang="en-US" altLang="zh-CN" sz="3200" b="1" dirty="0">
                <a:latin typeface="Arial" panose="020B0604020202020204" pitchFamily="34" charset="0"/>
              </a:rPr>
              <a:t>(</a:t>
            </a:r>
            <a:r>
              <a:rPr lang="zh-CN" altLang="en-US" sz="3200" b="1" dirty="0">
                <a:latin typeface="Arial" panose="020B0604020202020204" pitchFamily="34" charset="0"/>
              </a:rPr>
              <a:t>一）用</a:t>
            </a:r>
            <a:r>
              <a:rPr lang="zh-CN" altLang="en-US" sz="3200" b="1" dirty="0">
                <a:solidFill>
                  <a:srgbClr val="FF0000"/>
                </a:solidFill>
                <a:latin typeface="Arial" panose="020B0604020202020204" pitchFamily="34" charset="0"/>
              </a:rPr>
              <a:t>标点符号</a:t>
            </a:r>
            <a:r>
              <a:rPr lang="en-US" altLang="zh-CN" sz="3200" b="1" dirty="0">
                <a:solidFill>
                  <a:srgbClr val="FF0000"/>
                </a:solidFill>
                <a:latin typeface="Arial" panose="020B0604020202020204" pitchFamily="34" charset="0"/>
              </a:rPr>
              <a:t>(</a:t>
            </a:r>
            <a:r>
              <a:rPr lang="zh-CN" altLang="en-US" sz="3200" b="1" dirty="0">
                <a:solidFill>
                  <a:srgbClr val="FF0000"/>
                </a:solidFill>
                <a:latin typeface="Arial" panose="020B0604020202020204" pitchFamily="34" charset="0"/>
              </a:rPr>
              <a:t>句号或分号）</a:t>
            </a:r>
            <a:r>
              <a:rPr lang="zh-CN" altLang="en-US" sz="3200" b="1" dirty="0">
                <a:latin typeface="Arial" panose="020B0604020202020204" pitchFamily="34" charset="0"/>
              </a:rPr>
              <a:t>对文字材料</a:t>
            </a:r>
            <a:r>
              <a:rPr lang="zh-CN" altLang="en-US" sz="3200" b="1" dirty="0">
                <a:solidFill>
                  <a:srgbClr val="FF0000"/>
                </a:solidFill>
                <a:latin typeface="Arial" panose="020B0604020202020204" pitchFamily="34" charset="0"/>
              </a:rPr>
              <a:t>分层</a:t>
            </a:r>
            <a:r>
              <a:rPr lang="zh-CN" altLang="en-US" sz="3200" b="1" dirty="0">
                <a:latin typeface="Arial" panose="020B0604020202020204" pitchFamily="34" charset="0"/>
              </a:rPr>
              <a:t>，</a:t>
            </a:r>
            <a:endParaRPr lang="en-US" altLang="zh-CN" sz="3200" b="1" dirty="0">
              <a:latin typeface="Arial" panose="020B0604020202020204" pitchFamily="34" charset="0"/>
            </a:endParaRPr>
          </a:p>
          <a:p>
            <a:r>
              <a:rPr lang="zh-CN" altLang="en-US" sz="3200" b="1" dirty="0">
                <a:latin typeface="Arial" panose="020B0604020202020204" pitchFamily="34" charset="0"/>
              </a:rPr>
              <a:t>再找</a:t>
            </a:r>
            <a:r>
              <a:rPr lang="zh-CN" altLang="en-US" sz="3200" b="1" dirty="0">
                <a:solidFill>
                  <a:srgbClr val="FF0000"/>
                </a:solidFill>
                <a:latin typeface="Arial" panose="020B0604020202020204" pitchFamily="34" charset="0"/>
              </a:rPr>
              <a:t>关键词句</a:t>
            </a:r>
            <a:endParaRPr lang="zh-CN" altLang="en-US" sz="3200" dirty="0">
              <a:solidFill>
                <a:srgbClr val="FF0000"/>
              </a:solidFill>
              <a:latin typeface="Arial" panose="020B0604020202020204" pitchFamily="34" charset="0"/>
            </a:endParaRPr>
          </a:p>
        </p:txBody>
      </p:sp>
      <p:sp>
        <p:nvSpPr>
          <p:cNvPr id="13322" name="Line 11"/>
          <p:cNvSpPr/>
          <p:nvPr/>
        </p:nvSpPr>
        <p:spPr>
          <a:xfrm>
            <a:off x="684213" y="3429000"/>
            <a:ext cx="4608512" cy="0"/>
          </a:xfrm>
          <a:prstGeom prst="line">
            <a:avLst/>
          </a:prstGeom>
          <a:ln w="28575" cap="flat" cmpd="sng">
            <a:solidFill>
              <a:srgbClr val="FF3300"/>
            </a:solidFill>
            <a:prstDash val="solid"/>
            <a:miter/>
            <a:headEnd type="none" w="med" len="med"/>
            <a:tailEnd type="none" w="med" len="med"/>
          </a:ln>
        </p:spPr>
      </p:sp>
      <p:sp>
        <p:nvSpPr>
          <p:cNvPr id="13323" name="Line 11"/>
          <p:cNvSpPr/>
          <p:nvPr/>
        </p:nvSpPr>
        <p:spPr>
          <a:xfrm>
            <a:off x="684213" y="4868863"/>
            <a:ext cx="2087562" cy="0"/>
          </a:xfrm>
          <a:prstGeom prst="line">
            <a:avLst/>
          </a:prstGeom>
          <a:ln w="28575" cap="flat" cmpd="sng">
            <a:solidFill>
              <a:srgbClr val="FF3300"/>
            </a:solidFill>
            <a:prstDash val="solid"/>
            <a:miter/>
            <a:headEnd type="none" w="med" len="med"/>
            <a:tailEnd type="none" w="med" len="med"/>
          </a:ln>
        </p:spPr>
      </p:sp>
      <p:sp>
        <p:nvSpPr>
          <p:cNvPr id="13324" name="Line 11"/>
          <p:cNvSpPr/>
          <p:nvPr/>
        </p:nvSpPr>
        <p:spPr>
          <a:xfrm flipV="1">
            <a:off x="6443663" y="4868863"/>
            <a:ext cx="2089150" cy="73025"/>
          </a:xfrm>
          <a:prstGeom prst="line">
            <a:avLst/>
          </a:prstGeom>
          <a:ln w="28575" cap="flat" cmpd="sng">
            <a:solidFill>
              <a:srgbClr val="FF3300"/>
            </a:solidFill>
            <a:prstDash val="solid"/>
            <a:miter/>
            <a:headEnd type="none" w="med" len="med"/>
            <a:tailEnd type="none" w="med" len="med"/>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 Box 3"/>
          <p:cNvSpPr txBox="1"/>
          <p:nvPr/>
        </p:nvSpPr>
        <p:spPr>
          <a:xfrm>
            <a:off x="468313" y="476250"/>
            <a:ext cx="8208962" cy="1019175"/>
          </a:xfrm>
          <a:prstGeom prst="rect">
            <a:avLst/>
          </a:prstGeom>
          <a:noFill/>
          <a:ln w="28575" cap="flat" cmpd="sng">
            <a:solidFill>
              <a:srgbClr val="0000FF"/>
            </a:solidFill>
            <a:prstDash val="solid"/>
            <a:miter/>
            <a:headEnd type="none" w="med" len="med"/>
            <a:tailEnd type="none" w="med" len="med"/>
          </a:ln>
        </p:spPr>
        <p:txBody>
          <a:bodyPr lIns="90170" tIns="46990" rIns="90170" bIns="46990">
            <a:spAutoFit/>
          </a:bodyPr>
          <a:p>
            <a:pPr>
              <a:lnSpc>
                <a:spcPct val="125000"/>
              </a:lnSpc>
            </a:pPr>
            <a:r>
              <a:rPr lang="zh-CN" altLang="en-US" sz="2400" b="1" dirty="0">
                <a:latin typeface="Arial" panose="020B0604020202020204" pitchFamily="34" charset="0"/>
              </a:rPr>
              <a:t>（二）找出材料句与句之间的关系（总分式、分总式、总分总、并列式）</a:t>
            </a:r>
            <a:endParaRPr lang="zh-CN" altLang="en-US" sz="2400" b="1" dirty="0">
              <a:latin typeface="Arial" panose="020B0604020202020204" pitchFamily="34" charset="0"/>
            </a:endParaRPr>
          </a:p>
        </p:txBody>
      </p:sp>
      <p:pic>
        <p:nvPicPr>
          <p:cNvPr id="14339" name="Picture 14"/>
          <p:cNvPicPr>
            <a:picLocks noChangeAspect="1"/>
          </p:cNvPicPr>
          <p:nvPr/>
        </p:nvPicPr>
        <p:blipFill>
          <a:blip r:embed="rId1"/>
          <a:stretch>
            <a:fillRect/>
          </a:stretch>
        </p:blipFill>
        <p:spPr>
          <a:xfrm>
            <a:off x="7467600" y="5181600"/>
            <a:ext cx="1676400" cy="1676400"/>
          </a:xfrm>
          <a:prstGeom prst="rect">
            <a:avLst/>
          </a:prstGeom>
          <a:noFill/>
          <a:ln w="9525">
            <a:noFill/>
          </a:ln>
        </p:spPr>
      </p:pic>
      <p:sp>
        <p:nvSpPr>
          <p:cNvPr id="14340" name="Rectangle 4"/>
          <p:cNvSpPr/>
          <p:nvPr/>
        </p:nvSpPr>
        <p:spPr>
          <a:xfrm>
            <a:off x="827088" y="1484313"/>
            <a:ext cx="7920037" cy="4710112"/>
          </a:xfrm>
          <a:prstGeom prst="rect">
            <a:avLst/>
          </a:prstGeom>
          <a:noFill/>
          <a:ln w="9525">
            <a:noFill/>
          </a:ln>
          <a:effectLst>
            <a:prstShdw prst="shdw11" dir="16200000">
              <a:schemeClr val="bg2">
                <a:alpha val="50000"/>
              </a:schemeClr>
            </a:prstShdw>
          </a:effectLst>
        </p:spPr>
        <p:txBody>
          <a:bodyPr anchor="ctr">
            <a:spAutoFit/>
          </a:bodyPr>
          <a:p>
            <a:pPr eaLnBrk="0" hangingPunct="0">
              <a:lnSpc>
                <a:spcPct val="150000"/>
              </a:lnSpc>
            </a:pPr>
            <a:r>
              <a:rPr lang="en-US" altLang="zh-CN" sz="2400" b="1" dirty="0">
                <a:solidFill>
                  <a:srgbClr val="202820"/>
                </a:solidFill>
                <a:latin typeface="宋体" panose="02010600030101010101" pitchFamily="2" charset="-122"/>
              </a:rPr>
              <a:t>      </a:t>
            </a:r>
            <a:r>
              <a:rPr lang="zh-CN" altLang="en-US" sz="2400" b="1" dirty="0">
                <a:solidFill>
                  <a:srgbClr val="202820"/>
                </a:solidFill>
                <a:latin typeface="宋体" panose="02010600030101010101" pitchFamily="2" charset="-122"/>
              </a:rPr>
              <a:t>什么力量迫使他们搞改革呢</a:t>
            </a:r>
            <a:r>
              <a:rPr lang="en-US" altLang="zh-CN" sz="2400" b="1" dirty="0">
                <a:solidFill>
                  <a:srgbClr val="202820"/>
                </a:solidFill>
                <a:latin typeface="宋体" panose="02010600030101010101" pitchFamily="2" charset="-122"/>
              </a:rPr>
              <a:t>?</a:t>
            </a:r>
            <a:r>
              <a:rPr lang="zh-CN" altLang="en-US" sz="2400" b="1" dirty="0">
                <a:solidFill>
                  <a:srgbClr val="202820"/>
                </a:solidFill>
                <a:latin typeface="宋体" panose="02010600030101010101" pitchFamily="2" charset="-122"/>
              </a:rPr>
              <a:t>这就是把俄国拖上资本主义道路的经济发展的力量。地主农奴主不能阻挠俄国同欧洲商品交易的增长，不能保持住旧的崩溃中的经济形态．如克里木</a:t>
            </a:r>
            <a:r>
              <a:rPr lang="en-US" altLang="zh-CN" sz="2400" b="1" dirty="0">
                <a:solidFill>
                  <a:srgbClr val="202820"/>
                </a:solidFill>
                <a:latin typeface="宋体" panose="02010600030101010101" pitchFamily="2" charset="-122"/>
              </a:rPr>
              <a:t>(</a:t>
            </a:r>
            <a:r>
              <a:rPr lang="zh-CN" altLang="en-US" sz="2400" b="1" dirty="0">
                <a:solidFill>
                  <a:srgbClr val="202820"/>
                </a:solidFill>
                <a:latin typeface="宋体" panose="02010600030101010101" pitchFamily="2" charset="-122"/>
              </a:rPr>
              <a:t>克里米亚</a:t>
            </a:r>
            <a:r>
              <a:rPr lang="en-US" altLang="zh-CN" sz="2400" b="1" dirty="0">
                <a:solidFill>
                  <a:srgbClr val="202820"/>
                </a:solidFill>
                <a:latin typeface="宋体" panose="02010600030101010101" pitchFamily="2" charset="-122"/>
              </a:rPr>
              <a:t>)</a:t>
            </a:r>
            <a:r>
              <a:rPr lang="zh-CN" altLang="en-US" sz="2400" b="1" dirty="0">
                <a:solidFill>
                  <a:srgbClr val="202820"/>
                </a:solidFill>
                <a:latin typeface="宋体" panose="02010600030101010101" pitchFamily="2" charset="-122"/>
              </a:rPr>
              <a:t>战争显示出农奴制俄国的腐败和无能。解放以前，农民的</a:t>
            </a:r>
            <a:r>
              <a:rPr lang="zh-CN" altLang="en-US" sz="2400" b="1" dirty="0">
                <a:solidFill>
                  <a:srgbClr val="202820"/>
                </a:solidFill>
                <a:latin typeface="Arial" panose="020B0604020202020204" pitchFamily="34" charset="0"/>
              </a:rPr>
              <a:t>“</a:t>
            </a:r>
            <a:r>
              <a:rPr lang="zh-CN" altLang="en-US" sz="2400" b="1" dirty="0">
                <a:solidFill>
                  <a:srgbClr val="202820"/>
                </a:solidFill>
                <a:latin typeface="宋体" panose="02010600030101010101" pitchFamily="2" charset="-122"/>
              </a:rPr>
              <a:t>叛乱</a:t>
            </a:r>
            <a:r>
              <a:rPr lang="zh-CN" altLang="en-US" sz="2400" b="1" dirty="0">
                <a:solidFill>
                  <a:srgbClr val="202820"/>
                </a:solidFill>
                <a:latin typeface="Arial" panose="020B0604020202020204" pitchFamily="34" charset="0"/>
              </a:rPr>
              <a:t>”</a:t>
            </a:r>
            <a:r>
              <a:rPr lang="zh-CN" altLang="en-US" sz="2400" b="1" dirty="0">
                <a:solidFill>
                  <a:srgbClr val="202820"/>
                </a:solidFill>
                <a:latin typeface="宋体" panose="02010600030101010101" pitchFamily="2" charset="-122"/>
              </a:rPr>
              <a:t>每十年都要高涨一次。这使头号大地土亚历山大二世不得不承认，从上面解放比等待从下面推翻要好些。</a:t>
            </a:r>
            <a:endParaRPr lang="zh-CN" altLang="en-US" sz="2400" b="1" dirty="0">
              <a:latin typeface="Arial" panose="020B0604020202020204" pitchFamily="34" charset="0"/>
            </a:endParaRPr>
          </a:p>
          <a:p>
            <a:pPr eaLnBrk="0" hangingPunct="0"/>
            <a:r>
              <a:rPr lang="zh-CN" altLang="en-US" sz="2400" dirty="0">
                <a:solidFill>
                  <a:srgbClr val="202820"/>
                </a:solidFill>
                <a:latin typeface="Arial" panose="020B0604020202020204" pitchFamily="34" charset="0"/>
              </a:rPr>
              <a:t>                 </a:t>
            </a:r>
            <a:r>
              <a:rPr lang="en-US" altLang="zh-CN" sz="2400" b="1" dirty="0">
                <a:solidFill>
                  <a:srgbClr val="202820"/>
                </a:solidFill>
                <a:latin typeface="Arial" panose="020B0604020202020204" pitchFamily="34" charset="0"/>
              </a:rPr>
              <a:t>——</a:t>
            </a:r>
            <a:r>
              <a:rPr lang="zh-CN" altLang="en-US" sz="2400" b="1" dirty="0">
                <a:solidFill>
                  <a:srgbClr val="202820"/>
                </a:solidFill>
                <a:latin typeface="宋体" panose="02010600030101010101" pitchFamily="2" charset="-122"/>
              </a:rPr>
              <a:t>列宁</a:t>
            </a:r>
            <a:r>
              <a:rPr lang="en-US" altLang="zh-CN" sz="2400" b="1" dirty="0">
                <a:solidFill>
                  <a:srgbClr val="202820"/>
                </a:solidFill>
                <a:latin typeface="宋体" panose="02010600030101010101" pitchFamily="2" charset="-122"/>
              </a:rPr>
              <a:t>《</a:t>
            </a:r>
            <a:r>
              <a:rPr lang="en-US" altLang="zh-CN" sz="2400" b="1" dirty="0">
                <a:solidFill>
                  <a:srgbClr val="202820"/>
                </a:solidFill>
                <a:latin typeface="Arial" panose="020B0604020202020204" pitchFamily="34" charset="0"/>
              </a:rPr>
              <a:t>“</a:t>
            </a:r>
            <a:r>
              <a:rPr lang="zh-CN" altLang="en-US" sz="2400" b="1" dirty="0">
                <a:solidFill>
                  <a:srgbClr val="202820"/>
                </a:solidFill>
                <a:latin typeface="宋体" panose="02010600030101010101" pitchFamily="2" charset="-122"/>
              </a:rPr>
              <a:t>农民改革</a:t>
            </a:r>
            <a:r>
              <a:rPr lang="zh-CN" altLang="en-US" sz="2400" b="1" dirty="0">
                <a:solidFill>
                  <a:srgbClr val="202820"/>
                </a:solidFill>
                <a:latin typeface="Arial" panose="020B0604020202020204" pitchFamily="34" charset="0"/>
              </a:rPr>
              <a:t>”</a:t>
            </a:r>
            <a:r>
              <a:rPr lang="zh-CN" altLang="en-US" sz="2400" b="1" dirty="0">
                <a:solidFill>
                  <a:srgbClr val="202820"/>
                </a:solidFill>
                <a:latin typeface="宋体" panose="02010600030101010101" pitchFamily="2" charset="-122"/>
              </a:rPr>
              <a:t>和无产阶级农民革命</a:t>
            </a:r>
            <a:r>
              <a:rPr lang="en-US" altLang="zh-CN" sz="2400" b="1" dirty="0">
                <a:solidFill>
                  <a:srgbClr val="202820"/>
                </a:solidFill>
                <a:latin typeface="宋体" panose="02010600030101010101" pitchFamily="2" charset="-122"/>
              </a:rPr>
              <a:t>》</a:t>
            </a:r>
            <a:endParaRPr lang="en-US" altLang="zh-CN" sz="2400" b="1" dirty="0">
              <a:solidFill>
                <a:srgbClr val="202820"/>
              </a:solidFill>
              <a:latin typeface="宋体" panose="02010600030101010101" pitchFamily="2" charset="-122"/>
            </a:endParaRPr>
          </a:p>
          <a:p>
            <a:pPr eaLnBrk="0" hangingPunct="0"/>
            <a:endParaRPr lang="en-US" altLang="zh-CN" sz="2400" b="1" dirty="0">
              <a:latin typeface="Arial" panose="020B0604020202020204" pitchFamily="34" charset="0"/>
            </a:endParaRPr>
          </a:p>
        </p:txBody>
      </p:sp>
      <p:sp>
        <p:nvSpPr>
          <p:cNvPr id="14341" name="矩形 4"/>
          <p:cNvSpPr/>
          <p:nvPr/>
        </p:nvSpPr>
        <p:spPr>
          <a:xfrm>
            <a:off x="611188" y="5657850"/>
            <a:ext cx="6553200" cy="1200150"/>
          </a:xfrm>
          <a:prstGeom prst="rect">
            <a:avLst/>
          </a:prstGeom>
          <a:noFill/>
          <a:ln w="9525">
            <a:noFill/>
          </a:ln>
        </p:spPr>
        <p:txBody>
          <a:bodyPr>
            <a:spAutoFit/>
          </a:bodyPr>
          <a:p>
            <a:pPr>
              <a:lnSpc>
                <a:spcPct val="150000"/>
              </a:lnSpc>
            </a:pPr>
            <a:r>
              <a:rPr lang="en-US" altLang="zh-CN" sz="2400" b="1" dirty="0">
                <a:latin typeface="Arial" panose="020B0604020202020204" pitchFamily="34" charset="0"/>
              </a:rPr>
              <a:t>(1)</a:t>
            </a:r>
            <a:r>
              <a:rPr lang="zh-CN" altLang="en-US" sz="2400" b="1" dirty="0">
                <a:latin typeface="Arial" panose="020B0604020202020204" pitchFamily="34" charset="0"/>
              </a:rPr>
              <a:t>、 从材料一中归纳指出俄国实行农奴制改革的原因</a:t>
            </a:r>
            <a:endParaRPr lang="zh-CN" altLang="en-US" sz="2400" b="1" dirty="0">
              <a:latin typeface="Arial" panose="020B0604020202020204" pitchFamily="34" charset="0"/>
            </a:endParaRPr>
          </a:p>
        </p:txBody>
      </p:sp>
      <p:sp>
        <p:nvSpPr>
          <p:cNvPr id="14342" name="Text Box 7"/>
          <p:cNvSpPr txBox="1"/>
          <p:nvPr/>
        </p:nvSpPr>
        <p:spPr>
          <a:xfrm>
            <a:off x="1763713" y="1628775"/>
            <a:ext cx="3960812" cy="371475"/>
          </a:xfrm>
          <a:prstGeom prst="rect">
            <a:avLst/>
          </a:prstGeom>
          <a:noFill/>
          <a:ln w="57150" cap="flat" cmpd="sng">
            <a:solidFill>
              <a:srgbClr val="FF0000"/>
            </a:solidFill>
            <a:prstDash val="solid"/>
            <a:miter/>
            <a:headEnd type="none" w="med" len="med"/>
            <a:tailEnd type="none" w="med" len="med"/>
          </a:ln>
        </p:spPr>
        <p:txBody>
          <a:bodyPr lIns="90170" tIns="46990" rIns="90170" bIns="46990">
            <a:spAutoFit/>
          </a:bodyPr>
          <a:p>
            <a:endParaRPr lang="zh-CN" altLang="en-US" dirty="0">
              <a:latin typeface="Arial" panose="020B0604020202020204" pitchFamily="34" charset="0"/>
            </a:endParaRPr>
          </a:p>
        </p:txBody>
      </p:sp>
      <p:grpSp>
        <p:nvGrpSpPr>
          <p:cNvPr id="14343" name="Group 5"/>
          <p:cNvGrpSpPr/>
          <p:nvPr/>
        </p:nvGrpSpPr>
        <p:grpSpPr>
          <a:xfrm>
            <a:off x="5651500" y="1844675"/>
            <a:ext cx="144463" cy="215900"/>
            <a:chOff x="0" y="0"/>
            <a:chExt cx="226" cy="340"/>
          </a:xfrm>
        </p:grpSpPr>
        <p:sp>
          <p:nvSpPr>
            <p:cNvPr id="14362" name="Line 6"/>
            <p:cNvSpPr/>
            <p:nvPr/>
          </p:nvSpPr>
          <p:spPr>
            <a:xfrm flipH="1">
              <a:off x="0" y="0"/>
              <a:ext cx="113" cy="341"/>
            </a:xfrm>
            <a:prstGeom prst="line">
              <a:avLst/>
            </a:prstGeom>
            <a:ln w="57150" cap="flat" cmpd="sng">
              <a:solidFill>
                <a:srgbClr val="FF0000"/>
              </a:solidFill>
              <a:prstDash val="solid"/>
              <a:headEnd type="none" w="med" len="med"/>
              <a:tailEnd type="none" w="med" len="med"/>
            </a:ln>
          </p:spPr>
        </p:sp>
        <p:sp>
          <p:nvSpPr>
            <p:cNvPr id="14363" name="Line 7"/>
            <p:cNvSpPr/>
            <p:nvPr/>
          </p:nvSpPr>
          <p:spPr>
            <a:xfrm flipH="1">
              <a:off x="114" y="0"/>
              <a:ext cx="113" cy="341"/>
            </a:xfrm>
            <a:prstGeom prst="line">
              <a:avLst/>
            </a:prstGeom>
            <a:ln w="57150" cap="flat" cmpd="sng">
              <a:solidFill>
                <a:srgbClr val="FF0000"/>
              </a:solidFill>
              <a:prstDash val="solid"/>
              <a:miter/>
              <a:headEnd type="none" w="med" len="med"/>
              <a:tailEnd type="none" w="med" len="med"/>
            </a:ln>
          </p:spPr>
        </p:sp>
      </p:grpSp>
      <p:grpSp>
        <p:nvGrpSpPr>
          <p:cNvPr id="14344" name="Group 5"/>
          <p:cNvGrpSpPr/>
          <p:nvPr/>
        </p:nvGrpSpPr>
        <p:grpSpPr>
          <a:xfrm>
            <a:off x="5148263" y="2349500"/>
            <a:ext cx="144462" cy="215900"/>
            <a:chOff x="0" y="0"/>
            <a:chExt cx="226" cy="340"/>
          </a:xfrm>
        </p:grpSpPr>
        <p:sp>
          <p:nvSpPr>
            <p:cNvPr id="14360" name="Line 6"/>
            <p:cNvSpPr/>
            <p:nvPr/>
          </p:nvSpPr>
          <p:spPr>
            <a:xfrm flipH="1">
              <a:off x="0" y="0"/>
              <a:ext cx="113" cy="341"/>
            </a:xfrm>
            <a:prstGeom prst="line">
              <a:avLst/>
            </a:prstGeom>
            <a:ln w="57150" cap="flat" cmpd="sng">
              <a:solidFill>
                <a:srgbClr val="FF0000"/>
              </a:solidFill>
              <a:prstDash val="solid"/>
              <a:headEnd type="none" w="med" len="med"/>
              <a:tailEnd type="none" w="med" len="med"/>
            </a:ln>
          </p:spPr>
        </p:sp>
        <p:sp>
          <p:nvSpPr>
            <p:cNvPr id="14361" name="Line 7"/>
            <p:cNvSpPr/>
            <p:nvPr/>
          </p:nvSpPr>
          <p:spPr>
            <a:xfrm flipH="1">
              <a:off x="114" y="0"/>
              <a:ext cx="113" cy="341"/>
            </a:xfrm>
            <a:prstGeom prst="line">
              <a:avLst/>
            </a:prstGeom>
            <a:ln w="57150" cap="flat" cmpd="sng">
              <a:solidFill>
                <a:srgbClr val="FF0000"/>
              </a:solidFill>
              <a:prstDash val="solid"/>
              <a:miter/>
              <a:headEnd type="none" w="med" len="med"/>
              <a:tailEnd type="none" w="med" len="med"/>
            </a:ln>
          </p:spPr>
        </p:sp>
      </p:grpSp>
      <p:grpSp>
        <p:nvGrpSpPr>
          <p:cNvPr id="14345" name="Group 5"/>
          <p:cNvGrpSpPr/>
          <p:nvPr/>
        </p:nvGrpSpPr>
        <p:grpSpPr>
          <a:xfrm>
            <a:off x="8604250" y="4005263"/>
            <a:ext cx="144463" cy="215900"/>
            <a:chOff x="0" y="0"/>
            <a:chExt cx="226" cy="340"/>
          </a:xfrm>
        </p:grpSpPr>
        <p:sp>
          <p:nvSpPr>
            <p:cNvPr id="14358" name="Line 6"/>
            <p:cNvSpPr/>
            <p:nvPr/>
          </p:nvSpPr>
          <p:spPr>
            <a:xfrm flipH="1">
              <a:off x="0" y="0"/>
              <a:ext cx="113" cy="341"/>
            </a:xfrm>
            <a:prstGeom prst="line">
              <a:avLst/>
            </a:prstGeom>
            <a:ln w="57150" cap="flat" cmpd="sng">
              <a:solidFill>
                <a:srgbClr val="FF0000"/>
              </a:solidFill>
              <a:prstDash val="solid"/>
              <a:headEnd type="none" w="med" len="med"/>
              <a:tailEnd type="none" w="med" len="med"/>
            </a:ln>
          </p:spPr>
        </p:sp>
        <p:sp>
          <p:nvSpPr>
            <p:cNvPr id="14359" name="Line 7"/>
            <p:cNvSpPr/>
            <p:nvPr/>
          </p:nvSpPr>
          <p:spPr>
            <a:xfrm flipH="1">
              <a:off x="114" y="0"/>
              <a:ext cx="113" cy="341"/>
            </a:xfrm>
            <a:prstGeom prst="line">
              <a:avLst/>
            </a:prstGeom>
            <a:ln w="57150" cap="flat" cmpd="sng">
              <a:solidFill>
                <a:srgbClr val="FF0000"/>
              </a:solidFill>
              <a:prstDash val="solid"/>
              <a:miter/>
              <a:headEnd type="none" w="med" len="med"/>
              <a:tailEnd type="none" w="med" len="med"/>
            </a:ln>
          </p:spPr>
        </p:sp>
      </p:grpSp>
      <p:grpSp>
        <p:nvGrpSpPr>
          <p:cNvPr id="14346" name="Group 5"/>
          <p:cNvGrpSpPr/>
          <p:nvPr/>
        </p:nvGrpSpPr>
        <p:grpSpPr>
          <a:xfrm>
            <a:off x="3995738" y="5013325"/>
            <a:ext cx="144462" cy="215900"/>
            <a:chOff x="0" y="0"/>
            <a:chExt cx="226" cy="340"/>
          </a:xfrm>
        </p:grpSpPr>
        <p:sp>
          <p:nvSpPr>
            <p:cNvPr id="14356" name="Line 6"/>
            <p:cNvSpPr/>
            <p:nvPr/>
          </p:nvSpPr>
          <p:spPr>
            <a:xfrm flipH="1">
              <a:off x="0" y="0"/>
              <a:ext cx="113" cy="341"/>
            </a:xfrm>
            <a:prstGeom prst="line">
              <a:avLst/>
            </a:prstGeom>
            <a:ln w="57150" cap="flat" cmpd="sng">
              <a:solidFill>
                <a:srgbClr val="FF0000"/>
              </a:solidFill>
              <a:prstDash val="solid"/>
              <a:headEnd type="none" w="med" len="med"/>
              <a:tailEnd type="none" w="med" len="med"/>
            </a:ln>
          </p:spPr>
        </p:sp>
        <p:sp>
          <p:nvSpPr>
            <p:cNvPr id="14357" name="Line 7"/>
            <p:cNvSpPr/>
            <p:nvPr/>
          </p:nvSpPr>
          <p:spPr>
            <a:xfrm flipH="1">
              <a:off x="114" y="0"/>
              <a:ext cx="113" cy="341"/>
            </a:xfrm>
            <a:prstGeom prst="line">
              <a:avLst/>
            </a:prstGeom>
            <a:ln w="57150" cap="flat" cmpd="sng">
              <a:solidFill>
                <a:srgbClr val="FF0000"/>
              </a:solidFill>
              <a:prstDash val="solid"/>
              <a:miter/>
              <a:headEnd type="none" w="med" len="med"/>
              <a:tailEnd type="none" w="med" len="med"/>
            </a:ln>
          </p:spPr>
        </p:sp>
      </p:grpSp>
      <p:grpSp>
        <p:nvGrpSpPr>
          <p:cNvPr id="14347" name="Group 5"/>
          <p:cNvGrpSpPr/>
          <p:nvPr/>
        </p:nvGrpSpPr>
        <p:grpSpPr>
          <a:xfrm>
            <a:off x="1403350" y="3500438"/>
            <a:ext cx="144463" cy="215900"/>
            <a:chOff x="0" y="0"/>
            <a:chExt cx="226" cy="340"/>
          </a:xfrm>
        </p:grpSpPr>
        <p:sp>
          <p:nvSpPr>
            <p:cNvPr id="14354" name="Line 6"/>
            <p:cNvSpPr/>
            <p:nvPr/>
          </p:nvSpPr>
          <p:spPr>
            <a:xfrm flipH="1">
              <a:off x="0" y="0"/>
              <a:ext cx="113" cy="341"/>
            </a:xfrm>
            <a:prstGeom prst="line">
              <a:avLst/>
            </a:prstGeom>
            <a:ln w="57150" cap="flat" cmpd="sng">
              <a:solidFill>
                <a:srgbClr val="FF0000"/>
              </a:solidFill>
              <a:prstDash val="solid"/>
              <a:headEnd type="none" w="med" len="med"/>
              <a:tailEnd type="none" w="med" len="med"/>
            </a:ln>
          </p:spPr>
        </p:sp>
        <p:sp>
          <p:nvSpPr>
            <p:cNvPr id="14355" name="Line 7"/>
            <p:cNvSpPr/>
            <p:nvPr/>
          </p:nvSpPr>
          <p:spPr>
            <a:xfrm flipH="1">
              <a:off x="114" y="0"/>
              <a:ext cx="113" cy="341"/>
            </a:xfrm>
            <a:prstGeom prst="line">
              <a:avLst/>
            </a:prstGeom>
            <a:ln w="57150" cap="flat" cmpd="sng">
              <a:solidFill>
                <a:srgbClr val="FF0000"/>
              </a:solidFill>
              <a:prstDash val="solid"/>
              <a:miter/>
              <a:headEnd type="none" w="med" len="med"/>
              <a:tailEnd type="none" w="med" len="med"/>
            </a:ln>
          </p:spPr>
        </p:sp>
      </p:grpSp>
      <p:sp>
        <p:nvSpPr>
          <p:cNvPr id="14348" name="Line 24"/>
          <p:cNvSpPr/>
          <p:nvPr/>
        </p:nvSpPr>
        <p:spPr>
          <a:xfrm>
            <a:off x="1116013" y="2565400"/>
            <a:ext cx="2881312" cy="0"/>
          </a:xfrm>
          <a:prstGeom prst="line">
            <a:avLst/>
          </a:prstGeom>
          <a:ln w="28575" cap="flat" cmpd="sng">
            <a:solidFill>
              <a:srgbClr val="FF3300"/>
            </a:solidFill>
            <a:prstDash val="solid"/>
            <a:miter/>
            <a:headEnd type="none" w="med" len="med"/>
            <a:tailEnd type="none" w="med" len="med"/>
          </a:ln>
        </p:spPr>
      </p:sp>
      <p:sp>
        <p:nvSpPr>
          <p:cNvPr id="14349" name="Line 24"/>
          <p:cNvSpPr/>
          <p:nvPr/>
        </p:nvSpPr>
        <p:spPr>
          <a:xfrm>
            <a:off x="1908175" y="3644900"/>
            <a:ext cx="2881313" cy="0"/>
          </a:xfrm>
          <a:prstGeom prst="line">
            <a:avLst/>
          </a:prstGeom>
          <a:ln w="28575" cap="flat" cmpd="sng">
            <a:solidFill>
              <a:srgbClr val="FF3300"/>
            </a:solidFill>
            <a:prstDash val="solid"/>
            <a:miter/>
            <a:headEnd type="none" w="med" len="med"/>
            <a:tailEnd type="none" w="med" len="med"/>
          </a:ln>
        </p:spPr>
      </p:sp>
      <p:sp>
        <p:nvSpPr>
          <p:cNvPr id="14350" name="Line 24"/>
          <p:cNvSpPr/>
          <p:nvPr/>
        </p:nvSpPr>
        <p:spPr>
          <a:xfrm>
            <a:off x="3635375" y="4221163"/>
            <a:ext cx="1944688" cy="0"/>
          </a:xfrm>
          <a:prstGeom prst="line">
            <a:avLst/>
          </a:prstGeom>
          <a:ln w="28575" cap="flat" cmpd="sng">
            <a:solidFill>
              <a:srgbClr val="FF3300"/>
            </a:solidFill>
            <a:prstDash val="solid"/>
            <a:miter/>
            <a:headEnd type="none" w="med" len="med"/>
            <a:tailEnd type="none" w="med" len="med"/>
          </a:ln>
        </p:spPr>
      </p:sp>
      <p:sp>
        <p:nvSpPr>
          <p:cNvPr id="14351" name="Line 24"/>
          <p:cNvSpPr/>
          <p:nvPr/>
        </p:nvSpPr>
        <p:spPr>
          <a:xfrm>
            <a:off x="6732588" y="4724400"/>
            <a:ext cx="1944687" cy="0"/>
          </a:xfrm>
          <a:prstGeom prst="line">
            <a:avLst/>
          </a:prstGeom>
          <a:ln w="28575" cap="flat" cmpd="sng">
            <a:solidFill>
              <a:srgbClr val="FF3300"/>
            </a:solidFill>
            <a:prstDash val="solid"/>
            <a:miter/>
            <a:headEnd type="none" w="med" len="med"/>
            <a:tailEnd type="none" w="med" len="med"/>
          </a:ln>
        </p:spPr>
      </p:sp>
      <p:sp>
        <p:nvSpPr>
          <p:cNvPr id="14352" name="Line 24"/>
          <p:cNvSpPr/>
          <p:nvPr/>
        </p:nvSpPr>
        <p:spPr>
          <a:xfrm flipV="1">
            <a:off x="1042988" y="5300663"/>
            <a:ext cx="2665412" cy="0"/>
          </a:xfrm>
          <a:prstGeom prst="line">
            <a:avLst/>
          </a:prstGeom>
          <a:ln w="28575" cap="flat" cmpd="sng">
            <a:solidFill>
              <a:srgbClr val="FF3300"/>
            </a:solidFill>
            <a:prstDash val="solid"/>
            <a:miter/>
            <a:headEnd type="none" w="med" len="med"/>
            <a:tailEnd type="none" w="med" len="med"/>
          </a:ln>
        </p:spPr>
      </p:sp>
      <p:sp>
        <p:nvSpPr>
          <p:cNvPr id="14353" name="TextBox 27"/>
          <p:cNvSpPr txBox="1"/>
          <p:nvPr/>
        </p:nvSpPr>
        <p:spPr>
          <a:xfrm>
            <a:off x="4291013" y="4868863"/>
            <a:ext cx="4852987" cy="523875"/>
          </a:xfrm>
          <a:prstGeom prst="rect">
            <a:avLst/>
          </a:prstGeom>
          <a:noFill/>
          <a:ln w="9525">
            <a:noFill/>
          </a:ln>
        </p:spPr>
        <p:txBody>
          <a:bodyPr wrap="none">
            <a:spAutoFit/>
          </a:bodyPr>
          <a:p>
            <a:r>
              <a:rPr lang="zh-CN" altLang="en-US" sz="2800" b="1" dirty="0">
                <a:solidFill>
                  <a:srgbClr val="FF0000"/>
                </a:solidFill>
                <a:latin typeface="Arial" panose="020B0604020202020204" pitchFamily="34" charset="0"/>
              </a:rPr>
              <a:t>以上是促成农奴改革的因素。</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p:nvPr/>
        </p:nvSpPr>
        <p:spPr>
          <a:xfrm>
            <a:off x="395288" y="1773238"/>
            <a:ext cx="5689600" cy="768350"/>
          </a:xfrm>
          <a:prstGeom prst="rect">
            <a:avLst/>
          </a:prstGeom>
          <a:noFill/>
          <a:ln w="9525">
            <a:noFill/>
          </a:ln>
          <a:effectLst>
            <a:prstShdw prst="shdw11" dir="16200000">
              <a:schemeClr val="bg2">
                <a:alpha val="50000"/>
              </a:schemeClr>
            </a:prstShdw>
          </a:effectLst>
        </p:spPr>
        <p:txBody>
          <a:bodyPr anchor="ctr">
            <a:spAutoFit/>
          </a:bodyPr>
          <a:p>
            <a:pPr eaLnBrk="0" hangingPunct="0"/>
            <a:r>
              <a:rPr lang="zh-CN" altLang="en-US" sz="2000" b="1" dirty="0">
                <a:latin typeface="宋体" panose="02010600030101010101" pitchFamily="2" charset="-122"/>
              </a:rPr>
              <a:t>阅读下列材料，回答问题</a:t>
            </a:r>
            <a:r>
              <a:rPr lang="en-US" altLang="zh-CN" sz="2000" b="1" dirty="0">
                <a:latin typeface="宋体" panose="02010600030101010101" pitchFamily="2" charset="-122"/>
              </a:rPr>
              <a:t>.</a:t>
            </a:r>
            <a:r>
              <a:rPr lang="zh-CN" altLang="en-US" sz="2000" b="1" dirty="0">
                <a:latin typeface="黑体" panose="02010609060101010101" pitchFamily="49" charset="-122"/>
              </a:rPr>
              <a:t>材料一 </a:t>
            </a:r>
            <a:r>
              <a:rPr lang="zh-CN" altLang="en-US" sz="2000" b="1" dirty="0">
                <a:latin typeface="宋体" panose="02010600030101010101" pitchFamily="2" charset="-122"/>
              </a:rPr>
              <a:t> 如下图</a:t>
            </a:r>
            <a:endParaRPr lang="zh-CN" altLang="en-US" sz="2000" b="1" dirty="0">
              <a:latin typeface="Arial" panose="020B0604020202020204" pitchFamily="34" charset="0"/>
            </a:endParaRPr>
          </a:p>
          <a:p>
            <a:pPr eaLnBrk="0" hangingPunct="0"/>
            <a:endParaRPr lang="zh-CN" altLang="en-US" sz="2400" dirty="0">
              <a:latin typeface="Arial" panose="020B0604020202020204" pitchFamily="34" charset="0"/>
            </a:endParaRPr>
          </a:p>
        </p:txBody>
      </p:sp>
      <p:pic>
        <p:nvPicPr>
          <p:cNvPr id="15363" name="Picture 1" descr="学科网(www.zxxk.com)--教育资源门户，提供试卷、教案、课件、论文、素材及各类教学资源下载，还有大量而丰富的教学相关资讯！"/>
          <p:cNvPicPr>
            <a:picLocks noChangeAspect="1"/>
          </p:cNvPicPr>
          <p:nvPr/>
        </p:nvPicPr>
        <p:blipFill>
          <a:blip r:embed="rId1"/>
          <a:stretch>
            <a:fillRect/>
          </a:stretch>
        </p:blipFill>
        <p:spPr>
          <a:xfrm>
            <a:off x="1187450" y="2205038"/>
            <a:ext cx="7272338" cy="2303462"/>
          </a:xfrm>
          <a:prstGeom prst="rect">
            <a:avLst/>
          </a:prstGeom>
          <a:noFill/>
          <a:ln w="9525">
            <a:noFill/>
          </a:ln>
        </p:spPr>
      </p:pic>
      <p:sp>
        <p:nvSpPr>
          <p:cNvPr id="15364" name="Rectangle 3"/>
          <p:cNvSpPr/>
          <p:nvPr/>
        </p:nvSpPr>
        <p:spPr>
          <a:xfrm>
            <a:off x="0" y="4570413"/>
            <a:ext cx="9486900" cy="1020762"/>
          </a:xfrm>
          <a:prstGeom prst="rect">
            <a:avLst/>
          </a:prstGeom>
          <a:noFill/>
          <a:ln w="9525">
            <a:noFill/>
          </a:ln>
          <a:effectLst>
            <a:prstShdw prst="shdw11" dir="16200000">
              <a:schemeClr val="bg2">
                <a:alpha val="50000"/>
              </a:schemeClr>
            </a:prstShdw>
          </a:effectLst>
        </p:spPr>
        <p:txBody>
          <a:bodyPr wrap="none" anchor="ctr">
            <a:spAutoFit/>
          </a:bodyPr>
          <a:p>
            <a:pPr indent="133350" eaLnBrk="0" hangingPunct="0">
              <a:lnSpc>
                <a:spcPct val="150000"/>
              </a:lnSpc>
            </a:pPr>
            <a:r>
              <a:rPr lang="zh-CN" altLang="en-US" sz="2000" b="1" dirty="0">
                <a:latin typeface="楷体" panose="02010609060101010101" pitchFamily="49" charset="-122"/>
              </a:rPr>
              <a:t>图一 魏晋南北朝时期人口迁移示意图  图二 </a:t>
            </a:r>
            <a:r>
              <a:rPr lang="en-US" altLang="zh-CN" sz="2000" b="1" dirty="0">
                <a:latin typeface="楷体" panose="02010609060101010101" pitchFamily="49" charset="-122"/>
              </a:rPr>
              <a:t>16-19</a:t>
            </a:r>
            <a:r>
              <a:rPr lang="zh-CN" altLang="en-US" sz="2000" b="1" dirty="0">
                <a:latin typeface="楷体" panose="02010609060101010101" pitchFamily="49" charset="-122"/>
              </a:rPr>
              <a:t>世纪人口迁移示意图（局部</a:t>
            </a:r>
            <a:r>
              <a:rPr lang="zh-CN" altLang="en-US" sz="2000" dirty="0">
                <a:latin typeface="楷体" panose="02010609060101010101" pitchFamily="49" charset="-122"/>
              </a:rPr>
              <a:t>）</a:t>
            </a:r>
            <a:endParaRPr lang="zh-CN" altLang="en-US" sz="2000" dirty="0">
              <a:latin typeface="Arial" panose="020B0604020202020204" pitchFamily="34" charset="0"/>
            </a:endParaRPr>
          </a:p>
          <a:p>
            <a:pPr indent="133350" eaLnBrk="0" hangingPunct="0">
              <a:lnSpc>
                <a:spcPct val="150000"/>
              </a:lnSpc>
            </a:pPr>
            <a:r>
              <a:rPr lang="zh-CN" altLang="en-US" sz="2400" b="1" dirty="0">
                <a:latin typeface="仿宋" panose="02010609060101010101" pitchFamily="49" charset="-122"/>
                <a:ea typeface="仿宋" panose="02010609060101010101" pitchFamily="49" charset="-122"/>
              </a:rPr>
              <a:t>（</a:t>
            </a:r>
            <a:r>
              <a:rPr lang="en-US" altLang="zh-CN" sz="2400" b="1" dirty="0">
                <a:latin typeface="仿宋" panose="02010609060101010101" pitchFamily="49" charset="-122"/>
                <a:ea typeface="仿宋" panose="02010609060101010101" pitchFamily="49" charset="-122"/>
              </a:rPr>
              <a:t>1</a:t>
            </a:r>
            <a:r>
              <a:rPr lang="zh-CN" altLang="en-US" sz="2400" b="1" dirty="0">
                <a:latin typeface="仿宋" panose="02010609060101010101" pitchFamily="49" charset="-122"/>
                <a:ea typeface="仿宋" panose="02010609060101010101" pitchFamily="49" charset="-122"/>
              </a:rPr>
              <a:t>）导致图一所示人口迁移最主要的社会原因是什么？</a:t>
            </a:r>
            <a:endParaRPr lang="zh-CN" altLang="en-US" sz="2400" b="1" dirty="0">
              <a:latin typeface="仿宋" panose="02010609060101010101" pitchFamily="49" charset="-122"/>
              <a:ea typeface="仿宋" panose="02010609060101010101" pitchFamily="49" charset="-122"/>
            </a:endParaRPr>
          </a:p>
        </p:txBody>
      </p:sp>
      <p:pic>
        <p:nvPicPr>
          <p:cNvPr id="15365" name="Picture 5" descr="学科网(www.zxxk.com)--教育资源门户，提供试卷、教案、课件、论文、素材及各类教学资源下载，还有大量而丰富的教学相关资讯！"/>
          <p:cNvPicPr>
            <a:picLocks noChangeAspect="1"/>
          </p:cNvPicPr>
          <p:nvPr/>
        </p:nvPicPr>
        <p:blipFill>
          <a:blip r:embed="rId2"/>
          <a:stretch>
            <a:fillRect/>
          </a:stretch>
        </p:blipFill>
        <p:spPr>
          <a:xfrm>
            <a:off x="0" y="457200"/>
            <a:ext cx="19050" cy="19050"/>
          </a:xfrm>
          <a:prstGeom prst="rect">
            <a:avLst/>
          </a:prstGeom>
          <a:noFill/>
          <a:ln w="9525">
            <a:noFill/>
          </a:ln>
        </p:spPr>
      </p:pic>
      <p:pic>
        <p:nvPicPr>
          <p:cNvPr id="15366" name="Picture 4" descr="学科网(www.zxxk.com)--教育资源门户，提供试卷、教案、课件、论文、素材及各类教学资源下载，还有大量而丰富的教学相关资讯！"/>
          <p:cNvPicPr>
            <a:picLocks noChangeAspect="1"/>
          </p:cNvPicPr>
          <p:nvPr/>
        </p:nvPicPr>
        <p:blipFill>
          <a:blip r:embed="rId2"/>
          <a:stretch>
            <a:fillRect/>
          </a:stretch>
        </p:blipFill>
        <p:spPr>
          <a:xfrm>
            <a:off x="0" y="476250"/>
            <a:ext cx="19050" cy="19050"/>
          </a:xfrm>
          <a:prstGeom prst="rect">
            <a:avLst/>
          </a:prstGeom>
          <a:noFill/>
          <a:ln w="9525">
            <a:noFill/>
          </a:ln>
        </p:spPr>
      </p:pic>
      <p:sp>
        <p:nvSpPr>
          <p:cNvPr id="15367" name="Rectangle 6"/>
          <p:cNvSpPr/>
          <p:nvPr/>
        </p:nvSpPr>
        <p:spPr>
          <a:xfrm>
            <a:off x="1763713" y="5876925"/>
            <a:ext cx="3294062" cy="400050"/>
          </a:xfrm>
          <a:prstGeom prst="rect">
            <a:avLst/>
          </a:prstGeom>
          <a:noFill/>
          <a:ln w="9525">
            <a:noFill/>
          </a:ln>
          <a:effectLst>
            <a:prstShdw prst="shdw11" dir="16200000">
              <a:schemeClr val="bg2">
                <a:alpha val="50000"/>
              </a:schemeClr>
            </a:prstShdw>
          </a:effectLst>
        </p:spPr>
        <p:txBody>
          <a:bodyPr wrap="none" anchor="ctr">
            <a:spAutoFit/>
          </a:bodyPr>
          <a:p>
            <a:pPr indent="266700" eaLnBrk="0" hangingPunct="0"/>
            <a:r>
              <a:rPr lang="zh-CN" altLang="en-US" sz="2000" b="1" dirty="0">
                <a:solidFill>
                  <a:srgbClr val="FF0000"/>
                </a:solidFill>
                <a:latin typeface="宋体" panose="02010600030101010101" pitchFamily="2" charset="-122"/>
              </a:rPr>
              <a:t>（</a:t>
            </a:r>
            <a:r>
              <a:rPr lang="en-US" altLang="zh-CN" sz="2000" b="1" dirty="0">
                <a:solidFill>
                  <a:srgbClr val="FF0000"/>
                </a:solidFill>
                <a:latin typeface="宋体" panose="02010600030101010101" pitchFamily="2" charset="-122"/>
              </a:rPr>
              <a:t>1</a:t>
            </a:r>
            <a:r>
              <a:rPr lang="zh-CN" altLang="en-US" sz="2000" b="1" dirty="0">
                <a:solidFill>
                  <a:srgbClr val="FF0000"/>
                </a:solidFill>
                <a:latin typeface="宋体" panose="02010600030101010101" pitchFamily="2" charset="-122"/>
              </a:rPr>
              <a:t>）北方战乱；（</a:t>
            </a:r>
            <a:r>
              <a:rPr lang="en-US" altLang="zh-CN" sz="2000" b="1" dirty="0">
                <a:solidFill>
                  <a:srgbClr val="FF0000"/>
                </a:solidFill>
                <a:latin typeface="宋体" panose="02010600030101010101" pitchFamily="2" charset="-122"/>
              </a:rPr>
              <a:t>1</a:t>
            </a:r>
            <a:r>
              <a:rPr lang="zh-CN" altLang="en-US" sz="2000" b="1" dirty="0">
                <a:solidFill>
                  <a:srgbClr val="FF0000"/>
                </a:solidFill>
                <a:latin typeface="宋体" panose="02010600030101010101" pitchFamily="2" charset="-122"/>
              </a:rPr>
              <a:t>分）</a:t>
            </a:r>
            <a:endParaRPr lang="zh-CN" altLang="en-US" sz="2000" b="1" dirty="0">
              <a:solidFill>
                <a:srgbClr val="FF0000"/>
              </a:solidFill>
              <a:latin typeface="Arial" panose="020B0604020202020204" pitchFamily="34" charset="0"/>
              <a:ea typeface="Times New Roman" panose="02020603050405020304" pitchFamily="18" charset="0"/>
            </a:endParaRPr>
          </a:p>
        </p:txBody>
      </p:sp>
      <p:sp>
        <p:nvSpPr>
          <p:cNvPr id="15368" name="矩形 9"/>
          <p:cNvSpPr/>
          <p:nvPr/>
        </p:nvSpPr>
        <p:spPr>
          <a:xfrm>
            <a:off x="971550" y="260350"/>
            <a:ext cx="7488238" cy="1570038"/>
          </a:xfrm>
          <a:prstGeom prst="rect">
            <a:avLst/>
          </a:prstGeom>
          <a:noFill/>
          <a:ln w="9525">
            <a:noFill/>
          </a:ln>
        </p:spPr>
        <p:txBody>
          <a:bodyPr>
            <a:spAutoFit/>
          </a:bodyPr>
          <a:p>
            <a:r>
              <a:rPr lang="zh-CN" altLang="en-US" sz="3200" b="1" dirty="0">
                <a:latin typeface="Arial" panose="020B0604020202020204" pitchFamily="34" charset="0"/>
              </a:rPr>
              <a:t>（三）通过图示、标示、条目文字</a:t>
            </a:r>
            <a:r>
              <a:rPr lang="zh-CN" altLang="en-US" sz="3200" b="1" dirty="0">
                <a:solidFill>
                  <a:srgbClr val="FF0000"/>
                </a:solidFill>
                <a:latin typeface="Arial" panose="020B0604020202020204" pitchFamily="34" charset="0"/>
              </a:rPr>
              <a:t>最大限度获取信息</a:t>
            </a:r>
            <a:r>
              <a:rPr lang="zh-CN" altLang="en-US" sz="3200" b="1" dirty="0">
                <a:latin typeface="Arial" panose="020B0604020202020204" pitchFamily="34" charset="0"/>
              </a:rPr>
              <a:t>，进而理解材料与设问之间的关系、</a:t>
            </a:r>
            <a:endParaRPr lang="zh-CN" altLang="en-US" sz="3200" dirty="0">
              <a:latin typeface="Arial" panose="020B0604020202020204" pitchFamily="34" charset="0"/>
            </a:endParaRPr>
          </a:p>
        </p:txBody>
      </p:sp>
      <p:sp>
        <p:nvSpPr>
          <p:cNvPr id="15369" name="矩形 10"/>
          <p:cNvSpPr/>
          <p:nvPr/>
        </p:nvSpPr>
        <p:spPr>
          <a:xfrm>
            <a:off x="250825" y="1484313"/>
            <a:ext cx="546100" cy="369887"/>
          </a:xfrm>
          <a:prstGeom prst="rect">
            <a:avLst/>
          </a:prstGeom>
          <a:noFill/>
          <a:ln w="9525">
            <a:noFill/>
          </a:ln>
        </p:spPr>
        <p:txBody>
          <a:bodyPr wrap="none">
            <a:spAutoFit/>
          </a:bodyPr>
          <a:p>
            <a:r>
              <a:rPr lang="zh-CN" altLang="en-US" b="1" dirty="0">
                <a:solidFill>
                  <a:srgbClr val="0066CC"/>
                </a:solidFill>
                <a:latin typeface="Arial" panose="020B0604020202020204" pitchFamily="34" charset="0"/>
              </a:rPr>
              <a:t>例</a:t>
            </a:r>
            <a:r>
              <a:rPr lang="en-US" altLang="zh-CN" b="1" dirty="0">
                <a:solidFill>
                  <a:srgbClr val="0066CC"/>
                </a:solidFill>
                <a:latin typeface="Arial" panose="020B0604020202020204" pitchFamily="34" charset="0"/>
              </a:rPr>
              <a:t>2</a:t>
            </a:r>
            <a:endParaRPr lang="zh-CN" altLang="en-US" dirty="0">
              <a:latin typeface="Arial" panose="020B0604020202020204" pitchFamily="34" charset="0"/>
            </a:endParaRPr>
          </a:p>
        </p:txBody>
      </p:sp>
      <p:sp>
        <p:nvSpPr>
          <p:cNvPr id="15370" name="Oval 16"/>
          <p:cNvSpPr/>
          <p:nvPr/>
        </p:nvSpPr>
        <p:spPr>
          <a:xfrm>
            <a:off x="827088" y="4508500"/>
            <a:ext cx="1295400" cy="503238"/>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5371" name="Oval 16"/>
          <p:cNvSpPr/>
          <p:nvPr/>
        </p:nvSpPr>
        <p:spPr>
          <a:xfrm>
            <a:off x="5364163" y="4508500"/>
            <a:ext cx="2376487" cy="503238"/>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5372" name="Oval 16"/>
          <p:cNvSpPr/>
          <p:nvPr/>
        </p:nvSpPr>
        <p:spPr>
          <a:xfrm>
            <a:off x="6084888" y="2565400"/>
            <a:ext cx="1800225" cy="1655763"/>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5373" name="Oval 16"/>
          <p:cNvSpPr/>
          <p:nvPr/>
        </p:nvSpPr>
        <p:spPr>
          <a:xfrm>
            <a:off x="2771775" y="4221163"/>
            <a:ext cx="1295400" cy="503237"/>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5374" name="Oval 16"/>
          <p:cNvSpPr/>
          <p:nvPr/>
        </p:nvSpPr>
        <p:spPr>
          <a:xfrm>
            <a:off x="4067175" y="5084763"/>
            <a:ext cx="2376488" cy="503237"/>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5375" name="Oval 16"/>
          <p:cNvSpPr/>
          <p:nvPr/>
        </p:nvSpPr>
        <p:spPr>
          <a:xfrm>
            <a:off x="2555875" y="2852738"/>
            <a:ext cx="1728788" cy="1223962"/>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 Box 2"/>
          <p:cNvSpPr txBox="1"/>
          <p:nvPr/>
        </p:nvSpPr>
        <p:spPr>
          <a:xfrm>
            <a:off x="611188" y="2276475"/>
            <a:ext cx="7993062" cy="2335213"/>
          </a:xfrm>
          <a:prstGeom prst="rect">
            <a:avLst/>
          </a:prstGeom>
          <a:noFill/>
          <a:ln w="9525">
            <a:noFill/>
          </a:ln>
        </p:spPr>
        <p:txBody>
          <a:bodyPr>
            <a:spAutoFit/>
          </a:bodyPr>
          <a:p>
            <a:pPr indent="266700">
              <a:lnSpc>
                <a:spcPct val="150000"/>
              </a:lnSpc>
            </a:pPr>
            <a:r>
              <a:rPr lang="zh-CN" altLang="en-US" sz="2800" b="1" dirty="0">
                <a:solidFill>
                  <a:srgbClr val="0066CC"/>
                </a:solidFill>
                <a:latin typeface="楷体" panose="02010609060101010101" pitchFamily="49" charset="-122"/>
                <a:ea typeface="楷体" panose="02010609060101010101" pitchFamily="49" charset="-122"/>
                <a:sym typeface="楷体" panose="02010609060101010101" pitchFamily="49" charset="-122"/>
              </a:rPr>
              <a:t>例</a:t>
            </a:r>
            <a:r>
              <a:rPr lang="en-US" altLang="zh-CN" sz="2800" b="1" dirty="0">
                <a:solidFill>
                  <a:srgbClr val="0066CC"/>
                </a:solidFill>
                <a:latin typeface="楷体" panose="02010609060101010101" pitchFamily="49" charset="-122"/>
                <a:ea typeface="楷体" panose="02010609060101010101" pitchFamily="49" charset="-122"/>
                <a:sym typeface="楷体" panose="02010609060101010101" pitchFamily="49" charset="-122"/>
              </a:rPr>
              <a:t>2</a:t>
            </a:r>
            <a:r>
              <a:rPr lang="zh-CN" altLang="en-US" sz="2800" b="1" dirty="0">
                <a:latin typeface="楷体" panose="02010609060101010101" pitchFamily="49" charset="-122"/>
                <a:ea typeface="楷体" panose="02010609060101010101" pitchFamily="49" charset="-122"/>
                <a:sym typeface="楷体" panose="02010609060101010101" pitchFamily="49" charset="-122"/>
              </a:rPr>
              <a:t>、</a:t>
            </a:r>
            <a:r>
              <a:rPr lang="zh-CN" altLang="en-US" sz="2400" b="1" dirty="0">
                <a:latin typeface="楷体" panose="02010609060101010101" pitchFamily="49" charset="-122"/>
                <a:ea typeface="楷体" panose="02010609060101010101" pitchFamily="49" charset="-122"/>
                <a:sym typeface="楷体" panose="02010609060101010101" pitchFamily="49" charset="-122"/>
              </a:rPr>
              <a:t>材料二  </a:t>
            </a:r>
            <a:r>
              <a:rPr lang="zh-CN" altLang="en-US" sz="2400" b="1" dirty="0">
                <a:latin typeface="楷体_GB2312" pitchFamily="1" charset="-122"/>
                <a:ea typeface="楷体_GB2312" pitchFamily="1" charset="-122"/>
                <a:sym typeface="楷体_GB2312" pitchFamily="1" charset="-122"/>
              </a:rPr>
              <a:t>1865年至1900年，（在美国）被正式批准登记的发明专利就达到了64万多种。依靠强大的科技实力，美国很快在第二次工业革命中独占鳌头。  </a:t>
            </a:r>
            <a:endParaRPr lang="zh-CN" altLang="en-US" sz="2400" b="1" dirty="0">
              <a:latin typeface="楷体_GB2312" pitchFamily="1" charset="-122"/>
              <a:ea typeface="楷体_GB2312" pitchFamily="1" charset="-122"/>
              <a:sym typeface="楷体_GB2312" pitchFamily="1" charset="-122"/>
            </a:endParaRPr>
          </a:p>
          <a:p>
            <a:pPr indent="266700">
              <a:lnSpc>
                <a:spcPct val="150000"/>
              </a:lnSpc>
            </a:pPr>
            <a:r>
              <a:rPr lang="zh-CN" altLang="en-US" sz="2400" b="1" dirty="0">
                <a:latin typeface="楷体_GB2312" pitchFamily="1" charset="-122"/>
                <a:ea typeface="楷体_GB2312" pitchFamily="1" charset="-122"/>
                <a:sym typeface="楷体_GB2312" pitchFamily="1" charset="-122"/>
              </a:rPr>
              <a:t>             </a:t>
            </a:r>
            <a:r>
              <a:rPr lang="zh-CN" altLang="en-US" sz="2400" b="1" dirty="0">
                <a:latin typeface="Arial" panose="020B0604020202020204" pitchFamily="34" charset="0"/>
                <a:ea typeface="楷体_GB2312" pitchFamily="1" charset="-122"/>
                <a:sym typeface="楷体_GB2312" pitchFamily="1" charset="-122"/>
              </a:rPr>
              <a:t>——</a:t>
            </a:r>
            <a:r>
              <a:rPr lang="zh-CN" altLang="en-US" sz="2400" b="1" dirty="0">
                <a:latin typeface="楷体_GB2312" pitchFamily="1" charset="-122"/>
                <a:ea typeface="楷体_GB2312" pitchFamily="1" charset="-122"/>
                <a:sym typeface="楷体_GB2312" pitchFamily="1" charset="-122"/>
              </a:rPr>
              <a:t>电视片《大国崛起</a:t>
            </a:r>
            <a:r>
              <a:rPr lang="zh-CN" altLang="en-US" sz="2400" b="1" dirty="0">
                <a:latin typeface="Arial" panose="020B0604020202020204" pitchFamily="34" charset="0"/>
                <a:sym typeface="宋体" panose="02010600030101010101" pitchFamily="2" charset="-122"/>
              </a:rPr>
              <a:t>•</a:t>
            </a:r>
            <a:r>
              <a:rPr lang="zh-CN" altLang="en-US" sz="2400" b="1" dirty="0">
                <a:latin typeface="楷体_GB2312" pitchFamily="1" charset="-122"/>
                <a:ea typeface="楷体_GB2312" pitchFamily="1" charset="-122"/>
                <a:sym typeface="楷体_GB2312" pitchFamily="1" charset="-122"/>
              </a:rPr>
              <a:t>美国》</a:t>
            </a:r>
            <a:endParaRPr lang="zh-CN" altLang="en-US" sz="2400" b="1" dirty="0">
              <a:latin typeface="Arial" panose="020B0604020202020204" pitchFamily="34" charset="0"/>
            </a:endParaRPr>
          </a:p>
        </p:txBody>
      </p:sp>
      <p:sp>
        <p:nvSpPr>
          <p:cNvPr id="16387" name="Text Box 4"/>
          <p:cNvSpPr txBox="1"/>
          <p:nvPr/>
        </p:nvSpPr>
        <p:spPr>
          <a:xfrm>
            <a:off x="323850" y="4652963"/>
            <a:ext cx="7921625" cy="1816100"/>
          </a:xfrm>
          <a:prstGeom prst="rect">
            <a:avLst/>
          </a:prstGeom>
          <a:noFill/>
          <a:ln w="9525">
            <a:noFill/>
          </a:ln>
        </p:spPr>
        <p:txBody>
          <a:bodyPr>
            <a:spAutoFit/>
          </a:bodyPr>
          <a:p>
            <a:pPr marL="333375" indent="-333375"/>
            <a:r>
              <a:rPr lang="zh-CN" altLang="en-US" sz="2800" b="1" dirty="0">
                <a:solidFill>
                  <a:srgbClr val="0066CC"/>
                </a:solidFill>
                <a:latin typeface="楷体" panose="02010609060101010101" pitchFamily="49" charset="-122"/>
                <a:ea typeface="楷体" panose="02010609060101010101" pitchFamily="49" charset="-122"/>
                <a:sym typeface="楷体" panose="02010609060101010101" pitchFamily="49" charset="-122"/>
              </a:rPr>
              <a:t>问题：</a:t>
            </a:r>
            <a:r>
              <a:rPr lang="zh-CN" altLang="en-US" sz="2800" b="1" dirty="0">
                <a:latin typeface="楷体" panose="02010609060101010101" pitchFamily="49" charset="-122"/>
                <a:ea typeface="楷体" panose="02010609060101010101" pitchFamily="49" charset="-122"/>
                <a:sym typeface="楷体" panose="02010609060101010101" pitchFamily="49" charset="-122"/>
              </a:rPr>
              <a:t> （2）材料二认为美国</a:t>
            </a:r>
            <a:r>
              <a:rPr lang="zh-CN" altLang="en-US" sz="2800" b="1" dirty="0">
                <a:latin typeface="Arial" panose="020B0604020202020204" pitchFamily="34" charset="0"/>
                <a:ea typeface="楷体" panose="02010609060101010101" pitchFamily="49" charset="-122"/>
                <a:sym typeface="楷体" panose="02010609060101010101" pitchFamily="49" charset="-122"/>
              </a:rPr>
              <a:t>“</a:t>
            </a:r>
            <a:r>
              <a:rPr lang="zh-CN" altLang="en-US" sz="2800" b="1" dirty="0">
                <a:latin typeface="楷体" panose="02010609060101010101" pitchFamily="49" charset="-122"/>
                <a:ea typeface="楷体" panose="02010609060101010101" pitchFamily="49" charset="-122"/>
                <a:sym typeface="楷体" panose="02010609060101010101" pitchFamily="49" charset="-122"/>
              </a:rPr>
              <a:t>独占鳌头</a:t>
            </a:r>
            <a:r>
              <a:rPr lang="zh-CN" altLang="en-US" sz="2800" b="1" dirty="0">
                <a:latin typeface="Arial" panose="020B0604020202020204" pitchFamily="34" charset="0"/>
                <a:ea typeface="楷体" panose="02010609060101010101" pitchFamily="49" charset="-122"/>
                <a:sym typeface="楷体" panose="02010609060101010101" pitchFamily="49" charset="-122"/>
              </a:rPr>
              <a:t>”</a:t>
            </a:r>
            <a:r>
              <a:rPr lang="zh-CN" altLang="en-US" sz="2800" b="1" dirty="0">
                <a:latin typeface="楷体" panose="02010609060101010101" pitchFamily="49" charset="-122"/>
                <a:ea typeface="楷体" panose="02010609060101010101" pitchFamily="49" charset="-122"/>
                <a:sym typeface="楷体" panose="02010609060101010101" pitchFamily="49" charset="-122"/>
              </a:rPr>
              <a:t>的原因是什么？（1分）第二次工业革命时期，美国在电力应用和交通工具方面取得重大成就，请各举一项相关发明。（2分</a:t>
            </a:r>
            <a:r>
              <a:rPr lang="zh-CN" altLang="en-US" sz="2400" b="1" dirty="0">
                <a:latin typeface="楷体" panose="02010609060101010101" pitchFamily="49" charset="-122"/>
                <a:ea typeface="楷体" panose="02010609060101010101" pitchFamily="49" charset="-122"/>
                <a:sym typeface="楷体" panose="02010609060101010101" pitchFamily="49" charset="-122"/>
              </a:rPr>
              <a:t>）</a:t>
            </a:r>
            <a:endParaRPr lang="zh-CN" altLang="en-US" sz="2400" dirty="0">
              <a:latin typeface="Arial" panose="020B0604020202020204" pitchFamily="34" charset="0"/>
            </a:endParaRPr>
          </a:p>
        </p:txBody>
      </p:sp>
      <p:sp>
        <p:nvSpPr>
          <p:cNvPr id="16388" name="Oval 16"/>
          <p:cNvSpPr/>
          <p:nvPr/>
        </p:nvSpPr>
        <p:spPr>
          <a:xfrm>
            <a:off x="2411413" y="4652963"/>
            <a:ext cx="1296987" cy="431800"/>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6389" name="Line 6"/>
          <p:cNvSpPr/>
          <p:nvPr/>
        </p:nvSpPr>
        <p:spPr>
          <a:xfrm flipV="1">
            <a:off x="6227763" y="3500438"/>
            <a:ext cx="2160587" cy="0"/>
          </a:xfrm>
          <a:prstGeom prst="line">
            <a:avLst/>
          </a:prstGeom>
          <a:ln w="28575" cap="flat" cmpd="sng">
            <a:solidFill>
              <a:srgbClr val="FF3300"/>
            </a:solidFill>
            <a:prstDash val="solid"/>
            <a:headEnd type="none" w="med" len="med"/>
            <a:tailEnd type="none" w="med" len="med"/>
          </a:ln>
        </p:spPr>
      </p:sp>
      <p:sp>
        <p:nvSpPr>
          <p:cNvPr id="16390" name="Line 24"/>
          <p:cNvSpPr/>
          <p:nvPr/>
        </p:nvSpPr>
        <p:spPr>
          <a:xfrm>
            <a:off x="3203575" y="4076700"/>
            <a:ext cx="2376488" cy="0"/>
          </a:xfrm>
          <a:prstGeom prst="line">
            <a:avLst/>
          </a:prstGeom>
          <a:ln w="28575" cap="flat" cmpd="sng">
            <a:solidFill>
              <a:srgbClr val="FF3300"/>
            </a:solidFill>
            <a:prstDash val="solid"/>
            <a:miter/>
            <a:headEnd type="none" w="med" len="med"/>
            <a:tailEnd type="none" w="med" len="med"/>
          </a:ln>
        </p:spPr>
      </p:sp>
      <p:grpSp>
        <p:nvGrpSpPr>
          <p:cNvPr id="16391" name="Group 5"/>
          <p:cNvGrpSpPr/>
          <p:nvPr/>
        </p:nvGrpSpPr>
        <p:grpSpPr>
          <a:xfrm>
            <a:off x="6011863" y="3357563"/>
            <a:ext cx="144462" cy="215900"/>
            <a:chOff x="0" y="0"/>
            <a:chExt cx="226" cy="340"/>
          </a:xfrm>
        </p:grpSpPr>
        <p:sp>
          <p:nvSpPr>
            <p:cNvPr id="16396" name="Line 6"/>
            <p:cNvSpPr/>
            <p:nvPr/>
          </p:nvSpPr>
          <p:spPr>
            <a:xfrm flipH="1">
              <a:off x="0" y="0"/>
              <a:ext cx="113" cy="341"/>
            </a:xfrm>
            <a:prstGeom prst="line">
              <a:avLst/>
            </a:prstGeom>
            <a:ln w="57150" cap="flat" cmpd="sng">
              <a:solidFill>
                <a:srgbClr val="FF0000"/>
              </a:solidFill>
              <a:prstDash val="solid"/>
              <a:headEnd type="none" w="med" len="med"/>
              <a:tailEnd type="none" w="med" len="med"/>
            </a:ln>
          </p:spPr>
        </p:sp>
        <p:sp>
          <p:nvSpPr>
            <p:cNvPr id="16397" name="Line 7"/>
            <p:cNvSpPr/>
            <p:nvPr/>
          </p:nvSpPr>
          <p:spPr>
            <a:xfrm flipH="1">
              <a:off x="114" y="0"/>
              <a:ext cx="113" cy="341"/>
            </a:xfrm>
            <a:prstGeom prst="line">
              <a:avLst/>
            </a:prstGeom>
            <a:ln w="57150" cap="flat" cmpd="sng">
              <a:solidFill>
                <a:srgbClr val="FF0000"/>
              </a:solidFill>
              <a:prstDash val="solid"/>
              <a:miter/>
              <a:headEnd type="none" w="med" len="med"/>
              <a:tailEnd type="none" w="med" len="med"/>
            </a:ln>
          </p:spPr>
        </p:sp>
      </p:grpSp>
      <p:sp>
        <p:nvSpPr>
          <p:cNvPr id="16392" name="Line 6"/>
          <p:cNvSpPr/>
          <p:nvPr/>
        </p:nvSpPr>
        <p:spPr>
          <a:xfrm flipV="1">
            <a:off x="3995738" y="5516563"/>
            <a:ext cx="3024187" cy="0"/>
          </a:xfrm>
          <a:prstGeom prst="line">
            <a:avLst/>
          </a:prstGeom>
          <a:ln w="28575" cap="flat" cmpd="sng">
            <a:solidFill>
              <a:srgbClr val="FF3300"/>
            </a:solidFill>
            <a:prstDash val="solid"/>
            <a:headEnd type="none" w="med" len="med"/>
            <a:tailEnd type="none" w="med" len="med"/>
          </a:ln>
        </p:spPr>
      </p:sp>
      <p:pic>
        <p:nvPicPr>
          <p:cNvPr id="16393" name="Picture 14"/>
          <p:cNvPicPr>
            <a:picLocks noChangeAspect="1"/>
          </p:cNvPicPr>
          <p:nvPr/>
        </p:nvPicPr>
        <p:blipFill>
          <a:blip r:embed="rId1"/>
          <a:stretch>
            <a:fillRect/>
          </a:stretch>
        </p:blipFill>
        <p:spPr>
          <a:xfrm>
            <a:off x="8043863" y="5181600"/>
            <a:ext cx="1100137" cy="1676400"/>
          </a:xfrm>
          <a:prstGeom prst="rect">
            <a:avLst/>
          </a:prstGeom>
          <a:noFill/>
          <a:ln w="9525">
            <a:noFill/>
          </a:ln>
        </p:spPr>
      </p:pic>
      <p:sp>
        <p:nvSpPr>
          <p:cNvPr id="16394" name="TextBox 28"/>
          <p:cNvSpPr txBox="1"/>
          <p:nvPr/>
        </p:nvSpPr>
        <p:spPr>
          <a:xfrm>
            <a:off x="611188" y="1052513"/>
            <a:ext cx="7759700" cy="1385887"/>
          </a:xfrm>
          <a:prstGeom prst="rect">
            <a:avLst/>
          </a:prstGeom>
          <a:noFill/>
          <a:ln w="9525">
            <a:noFill/>
          </a:ln>
        </p:spPr>
        <p:txBody>
          <a:bodyPr wrap="none">
            <a:spAutoFit/>
          </a:bodyPr>
          <a:p>
            <a:pPr>
              <a:lnSpc>
                <a:spcPct val="150000"/>
              </a:lnSpc>
            </a:pPr>
            <a:r>
              <a:rPr lang="zh-CN" altLang="en-US" sz="2800" b="1" dirty="0">
                <a:latin typeface="Arial" panose="020B0604020202020204" pitchFamily="34" charset="0"/>
              </a:rPr>
              <a:t>（一）材料里的</a:t>
            </a:r>
            <a:r>
              <a:rPr lang="zh-CN" altLang="en-US" sz="2800" b="1" dirty="0">
                <a:solidFill>
                  <a:srgbClr val="FF0000"/>
                </a:solidFill>
                <a:latin typeface="Arial" panose="020B0604020202020204" pitchFamily="34" charset="0"/>
              </a:rPr>
              <a:t>关键词句（</a:t>
            </a:r>
            <a:r>
              <a:rPr lang="zh-CN" altLang="en-US" sz="2800" b="1" dirty="0">
                <a:latin typeface="Arial" panose="020B0604020202020204" pitchFamily="34" charset="0"/>
              </a:rPr>
              <a:t>或问题里会有信息）</a:t>
            </a:r>
            <a:endParaRPr lang="en-US" altLang="zh-CN" sz="2800" b="1" dirty="0">
              <a:latin typeface="Arial" panose="020B0604020202020204" pitchFamily="34" charset="0"/>
            </a:endParaRPr>
          </a:p>
          <a:p>
            <a:pPr>
              <a:lnSpc>
                <a:spcPct val="150000"/>
              </a:lnSpc>
            </a:pPr>
            <a:r>
              <a:rPr lang="zh-CN" altLang="en-US" sz="2800" b="1" dirty="0">
                <a:latin typeface="Arial" panose="020B0604020202020204" pitchFamily="34" charset="0"/>
              </a:rPr>
              <a:t>告诉我们链接教材的什么知识点</a:t>
            </a:r>
            <a:endParaRPr lang="zh-CN" altLang="en-US" sz="2800" b="1" dirty="0">
              <a:latin typeface="Arial" panose="020B0604020202020204" pitchFamily="34" charset="0"/>
            </a:endParaRPr>
          </a:p>
        </p:txBody>
      </p:sp>
      <p:sp>
        <p:nvSpPr>
          <p:cNvPr id="16395" name="Text Box 2"/>
          <p:cNvSpPr txBox="1"/>
          <p:nvPr/>
        </p:nvSpPr>
        <p:spPr>
          <a:xfrm>
            <a:off x="755650" y="549275"/>
            <a:ext cx="7848600" cy="700088"/>
          </a:xfrm>
          <a:prstGeom prst="rect">
            <a:avLst/>
          </a:prstGeom>
          <a:noFill/>
          <a:ln w="9525">
            <a:noFill/>
          </a:ln>
        </p:spPr>
        <p:txBody>
          <a:bodyPr>
            <a:spAutoFit/>
          </a:bodyPr>
          <a:p>
            <a:r>
              <a:rPr lang="zh-CN" altLang="en-US" sz="4000" b="1" dirty="0">
                <a:solidFill>
                  <a:srgbClr val="71720B"/>
                </a:solidFill>
                <a:latin typeface="Arial" panose="020B0604020202020204" pitchFamily="34" charset="0"/>
              </a:rPr>
              <a:t>第三关：链教材关（</a:t>
            </a:r>
            <a:r>
              <a:rPr lang="zh-CN" altLang="en-US" sz="4000" b="1" dirty="0">
                <a:latin typeface="Arial" panose="020B0604020202020204" pitchFamily="34" charset="0"/>
              </a:rPr>
              <a:t>解题的依托</a:t>
            </a:r>
            <a:r>
              <a:rPr lang="zh-CN" altLang="en-US" sz="4000" b="1" dirty="0">
                <a:solidFill>
                  <a:srgbClr val="71720B"/>
                </a:solidFill>
                <a:latin typeface="Arial" panose="020B0604020202020204" pitchFamily="34" charset="0"/>
              </a:rPr>
              <a:t>）</a:t>
            </a:r>
            <a:endParaRPr lang="zh-CN" altLang="en-US" sz="4000" b="1" dirty="0">
              <a:solidFill>
                <a:srgbClr val="71720B"/>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 Box 3"/>
          <p:cNvSpPr txBox="1"/>
          <p:nvPr/>
        </p:nvSpPr>
        <p:spPr>
          <a:xfrm>
            <a:off x="684213" y="620713"/>
            <a:ext cx="7920037" cy="1949450"/>
          </a:xfrm>
          <a:prstGeom prst="rect">
            <a:avLst/>
          </a:prstGeom>
          <a:noFill/>
          <a:ln w="38100" cap="flat" cmpd="sng">
            <a:solidFill>
              <a:srgbClr val="333399"/>
            </a:solidFill>
            <a:prstDash val="solid"/>
            <a:miter/>
            <a:headEnd type="none" w="med" len="med"/>
            <a:tailEnd type="none" w="med" len="med"/>
          </a:ln>
        </p:spPr>
        <p:txBody>
          <a:bodyPr lIns="90170" tIns="46990" rIns="90170" bIns="46990">
            <a:spAutoFit/>
          </a:bodyPr>
          <a:p>
            <a:pPr>
              <a:lnSpc>
                <a:spcPct val="150000"/>
              </a:lnSpc>
            </a:pPr>
            <a:r>
              <a:rPr lang="zh-CN" altLang="en-US" sz="2400" dirty="0">
                <a:solidFill>
                  <a:srgbClr val="050606"/>
                </a:solidFill>
                <a:latin typeface="Arial" panose="020B0604020202020204" pitchFamily="34" charset="0"/>
              </a:rPr>
              <a:t>       </a:t>
            </a:r>
            <a:r>
              <a:rPr lang="zh-CN" altLang="en-US" sz="2400" b="1" dirty="0">
                <a:solidFill>
                  <a:srgbClr val="050606"/>
                </a:solidFill>
                <a:latin typeface="Arial" panose="020B0604020202020204" pitchFamily="34" charset="0"/>
              </a:rPr>
              <a:t>（二）</a:t>
            </a:r>
            <a:r>
              <a:rPr lang="zh-CN" altLang="en-US" sz="2400" dirty="0">
                <a:solidFill>
                  <a:srgbClr val="050606"/>
                </a:solidFill>
                <a:latin typeface="Arial" panose="020B0604020202020204" pitchFamily="34" charset="0"/>
              </a:rPr>
              <a:t> </a:t>
            </a:r>
            <a:r>
              <a:rPr lang="zh-CN" altLang="en-US" sz="2800" dirty="0">
                <a:solidFill>
                  <a:srgbClr val="050606"/>
                </a:solidFill>
                <a:latin typeface="Arial" panose="020B0604020202020204" pitchFamily="34" charset="0"/>
              </a:rPr>
              <a:t>读材料的同时，要把相关考查内容，</a:t>
            </a:r>
            <a:r>
              <a:rPr lang="zh-CN" altLang="en-US" sz="2800" dirty="0">
                <a:solidFill>
                  <a:srgbClr val="FF0000"/>
                </a:solidFill>
                <a:latin typeface="Arial" panose="020B0604020202020204" pitchFamily="34" charset="0"/>
              </a:rPr>
              <a:t>连接到相关教材的章、节、目</a:t>
            </a:r>
            <a:r>
              <a:rPr lang="zh-CN" altLang="en-US" sz="2800" dirty="0">
                <a:solidFill>
                  <a:srgbClr val="050606"/>
                </a:solidFill>
                <a:latin typeface="Arial" panose="020B0604020202020204" pitchFamily="34" charset="0"/>
              </a:rPr>
              <a:t>，看看教材就相关问题是怎么讲的，然后</a:t>
            </a:r>
            <a:r>
              <a:rPr lang="zh-CN" altLang="en-US" sz="2800" dirty="0">
                <a:solidFill>
                  <a:srgbClr val="FF0000"/>
                </a:solidFill>
                <a:latin typeface="Arial" panose="020B0604020202020204" pitchFamily="34" charset="0"/>
              </a:rPr>
              <a:t>比较、取舍、应用</a:t>
            </a:r>
            <a:r>
              <a:rPr lang="zh-CN" altLang="en-US" sz="2800" dirty="0">
                <a:solidFill>
                  <a:srgbClr val="050606"/>
                </a:solidFill>
                <a:latin typeface="Arial" panose="020B0604020202020204" pitchFamily="34" charset="0"/>
              </a:rPr>
              <a:t>。</a:t>
            </a:r>
            <a:endParaRPr lang="zh-CN" altLang="en-US" sz="2800" dirty="0">
              <a:solidFill>
                <a:srgbClr val="050606"/>
              </a:solidFill>
              <a:latin typeface="Arial" panose="020B0604020202020204" pitchFamily="34" charset="0"/>
            </a:endParaRPr>
          </a:p>
        </p:txBody>
      </p:sp>
      <p:pic>
        <p:nvPicPr>
          <p:cNvPr id="17411" name="Picture 17" descr="http://www.pep.com.cn/czls/js/tbjx/dzkb/9s/201008/W020100827660344609265.jpg"/>
          <p:cNvPicPr>
            <a:picLocks noChangeAspect="1"/>
          </p:cNvPicPr>
          <p:nvPr/>
        </p:nvPicPr>
        <p:blipFill>
          <a:blip r:embed="rId1" r:link="rId2"/>
          <a:srcRect l="45354" t="16028" r="6760" b="60402"/>
          <a:stretch>
            <a:fillRect/>
          </a:stretch>
        </p:blipFill>
        <p:spPr>
          <a:xfrm>
            <a:off x="2660650" y="3219450"/>
            <a:ext cx="1525588" cy="1130300"/>
          </a:xfrm>
          <a:prstGeom prst="rect">
            <a:avLst/>
          </a:prstGeom>
          <a:noFill/>
          <a:ln w="9525">
            <a:noFill/>
          </a:ln>
        </p:spPr>
      </p:pic>
      <p:pic>
        <p:nvPicPr>
          <p:cNvPr id="17412" name="Picture 18" descr="http://www.pep.com.cn/czls/js/tbjx/dzkb/9s/201008/W020100827660304603694.jpg"/>
          <p:cNvPicPr>
            <a:picLocks noChangeAspect="1"/>
          </p:cNvPicPr>
          <p:nvPr/>
        </p:nvPicPr>
        <p:blipFill>
          <a:blip r:embed="rId3" r:link="rId2"/>
          <a:srcRect l="51895" t="7591" r="10989" b="72453"/>
          <a:stretch>
            <a:fillRect/>
          </a:stretch>
        </p:blipFill>
        <p:spPr>
          <a:xfrm>
            <a:off x="4787900" y="3284538"/>
            <a:ext cx="1468438" cy="1025525"/>
          </a:xfrm>
          <a:prstGeom prst="rect">
            <a:avLst/>
          </a:prstGeom>
          <a:noFill/>
          <a:ln w="9525">
            <a:noFill/>
          </a:ln>
        </p:spPr>
      </p:pic>
      <p:sp>
        <p:nvSpPr>
          <p:cNvPr id="17413" name="Text Box 6"/>
          <p:cNvSpPr txBox="1"/>
          <p:nvPr/>
        </p:nvSpPr>
        <p:spPr>
          <a:xfrm>
            <a:off x="395288" y="2636838"/>
            <a:ext cx="8497887" cy="3108325"/>
          </a:xfrm>
          <a:prstGeom prst="rect">
            <a:avLst/>
          </a:prstGeom>
          <a:noFill/>
          <a:ln w="9525">
            <a:noFill/>
          </a:ln>
        </p:spPr>
        <p:txBody>
          <a:bodyPr>
            <a:spAutoFit/>
          </a:bodyPr>
          <a:p>
            <a:pPr indent="266700"/>
            <a:r>
              <a:rPr lang="zh-CN" altLang="en-US" sz="2400" b="1" dirty="0">
                <a:solidFill>
                  <a:srgbClr val="0066CC"/>
                </a:solidFill>
                <a:latin typeface="宋体" panose="02010600030101010101" pitchFamily="2" charset="-122"/>
                <a:sym typeface="宋体" panose="02010600030101010101" pitchFamily="2" charset="-122"/>
              </a:rPr>
              <a:t>例</a:t>
            </a:r>
            <a:r>
              <a:rPr lang="en-US" altLang="zh-CN" sz="2400" b="1" dirty="0">
                <a:solidFill>
                  <a:srgbClr val="0066CC"/>
                </a:solidFill>
                <a:latin typeface="宋体" panose="02010600030101010101" pitchFamily="2" charset="-122"/>
                <a:sym typeface="宋体" panose="02010600030101010101" pitchFamily="2" charset="-122"/>
              </a:rPr>
              <a:t>1</a:t>
            </a:r>
            <a:r>
              <a:rPr lang="zh-CN" altLang="en-US" sz="2400" b="1" dirty="0">
                <a:solidFill>
                  <a:srgbClr val="0066CC"/>
                </a:solidFill>
                <a:latin typeface="宋体" panose="02010600030101010101" pitchFamily="2" charset="-122"/>
                <a:sym typeface="宋体" panose="02010600030101010101" pitchFamily="2" charset="-122"/>
              </a:rPr>
              <a:t>、</a:t>
            </a:r>
            <a:r>
              <a:rPr lang="zh-CN" altLang="en-US" sz="2400" b="1" dirty="0">
                <a:solidFill>
                  <a:srgbClr val="000000"/>
                </a:solidFill>
                <a:latin typeface="宋体" panose="02010600030101010101" pitchFamily="2" charset="-122"/>
                <a:sym typeface="宋体" panose="02010600030101010101" pitchFamily="2" charset="-122"/>
              </a:rPr>
              <a:t>材料一</a:t>
            </a:r>
            <a:r>
              <a:rPr lang="zh-CN" altLang="en-US" sz="2000" b="1" dirty="0">
                <a:solidFill>
                  <a:srgbClr val="000000"/>
                </a:solidFill>
                <a:latin typeface="宋体" panose="02010600030101010101" pitchFamily="2" charset="-122"/>
                <a:sym typeface="宋体" panose="02010600030101010101" pitchFamily="2" charset="-122"/>
              </a:rPr>
              <a:t>                                                     </a:t>
            </a:r>
            <a:r>
              <a:rPr lang="zh-CN" altLang="en-US" sz="2000" b="1" dirty="0">
                <a:solidFill>
                  <a:srgbClr val="000000"/>
                </a:solidFill>
                <a:latin typeface="楷体_GB2312" pitchFamily="1" charset="-122"/>
                <a:ea typeface="楷体_GB2312" pitchFamily="1" charset="-122"/>
                <a:sym typeface="楷体_GB2312" pitchFamily="1" charset="-122"/>
              </a:rPr>
              <a:t>                                                           </a:t>
            </a:r>
            <a:endParaRPr lang="zh-CN" altLang="en-US" sz="2000" b="1" dirty="0">
              <a:solidFill>
                <a:srgbClr val="000000"/>
              </a:solidFill>
              <a:latin typeface="宋体" panose="02010600030101010101" pitchFamily="2" charset="-122"/>
              <a:sym typeface="宋体" panose="02010600030101010101" pitchFamily="2" charset="-122"/>
            </a:endParaRPr>
          </a:p>
          <a:p>
            <a:pPr indent="266700"/>
            <a:r>
              <a:rPr lang="zh-CN" altLang="en-US" sz="2000" b="1" dirty="0">
                <a:solidFill>
                  <a:srgbClr val="000000"/>
                </a:solidFill>
                <a:latin typeface="宋体" panose="02010600030101010101" pitchFamily="2" charset="-122"/>
                <a:sym typeface="宋体" panose="02010600030101010101" pitchFamily="2" charset="-122"/>
              </a:rPr>
              <a:t>                                                                                                    </a:t>
            </a:r>
            <a:endParaRPr lang="zh-CN" altLang="en-US" sz="2000" b="1" dirty="0">
              <a:solidFill>
                <a:srgbClr val="000000"/>
              </a:solidFill>
              <a:latin typeface="宋体" panose="02010600030101010101" pitchFamily="2" charset="-122"/>
              <a:sym typeface="宋体" panose="02010600030101010101" pitchFamily="2" charset="-122"/>
            </a:endParaRPr>
          </a:p>
          <a:p>
            <a:pPr indent="266700"/>
            <a:r>
              <a:rPr lang="zh-CN" altLang="en-US" sz="2000" b="1" dirty="0">
                <a:solidFill>
                  <a:srgbClr val="000000"/>
                </a:solidFill>
                <a:latin typeface="宋体" panose="02010600030101010101" pitchFamily="2" charset="-122"/>
                <a:sym typeface="宋体" panose="02010600030101010101" pitchFamily="2" charset="-122"/>
              </a:rPr>
              <a:t> </a:t>
            </a:r>
            <a:endParaRPr lang="zh-CN" altLang="en-US" sz="2000" b="1" dirty="0">
              <a:solidFill>
                <a:srgbClr val="000000"/>
              </a:solidFill>
              <a:latin typeface="宋体" panose="02010600030101010101" pitchFamily="2" charset="-122"/>
              <a:sym typeface="宋体" panose="02010600030101010101" pitchFamily="2" charset="-122"/>
            </a:endParaRPr>
          </a:p>
          <a:p>
            <a:pPr indent="266700">
              <a:lnSpc>
                <a:spcPct val="150000"/>
              </a:lnSpc>
            </a:pPr>
            <a:endParaRPr lang="zh-CN" altLang="en-US" sz="2000" b="1" dirty="0">
              <a:solidFill>
                <a:srgbClr val="000000"/>
              </a:solidFill>
              <a:latin typeface="宋体" panose="02010600030101010101" pitchFamily="2" charset="-122"/>
              <a:sym typeface="宋体" panose="02010600030101010101" pitchFamily="2" charset="-122"/>
            </a:endParaRPr>
          </a:p>
          <a:p>
            <a:pPr indent="266700">
              <a:lnSpc>
                <a:spcPct val="150000"/>
              </a:lnSpc>
            </a:pPr>
            <a:r>
              <a:rPr lang="zh-CN" altLang="en-US" sz="2000" b="1" dirty="0">
                <a:solidFill>
                  <a:srgbClr val="000000"/>
                </a:solidFill>
                <a:latin typeface="宋体" panose="02010600030101010101" pitchFamily="2" charset="-122"/>
                <a:sym typeface="宋体" panose="02010600030101010101" pitchFamily="2" charset="-122"/>
              </a:rPr>
              <a:t>图一  史蒂芬孙制造的火车机车     图二  卡尔</a:t>
            </a:r>
            <a:r>
              <a:rPr lang="zh-CN" altLang="en-US" sz="2000" b="1" dirty="0">
                <a:solidFill>
                  <a:srgbClr val="000000"/>
                </a:solidFill>
                <a:latin typeface="Arial" panose="020B0604020202020204" pitchFamily="34" charset="0"/>
                <a:sym typeface="宋体" panose="02010600030101010101" pitchFamily="2" charset="-122"/>
              </a:rPr>
              <a:t>·</a:t>
            </a:r>
            <a:r>
              <a:rPr lang="zh-CN" altLang="en-US" sz="2000" b="1" dirty="0">
                <a:solidFill>
                  <a:srgbClr val="000000"/>
                </a:solidFill>
                <a:latin typeface="宋体" panose="02010600030101010101" pitchFamily="2" charset="-122"/>
                <a:sym typeface="宋体" panose="02010600030101010101" pitchFamily="2" charset="-122"/>
              </a:rPr>
              <a:t>本茨和他制造的汽车</a:t>
            </a:r>
            <a:endParaRPr lang="zh-CN" altLang="en-US" sz="2000" b="1" dirty="0">
              <a:solidFill>
                <a:srgbClr val="000000"/>
              </a:solidFill>
              <a:latin typeface="宋体" panose="02010600030101010101" pitchFamily="2" charset="-122"/>
              <a:sym typeface="宋体" panose="02010600030101010101" pitchFamily="2" charset="-122"/>
            </a:endParaRPr>
          </a:p>
          <a:p>
            <a:pPr indent="266700">
              <a:lnSpc>
                <a:spcPct val="150000"/>
              </a:lnSpc>
            </a:pPr>
            <a:r>
              <a:rPr lang="zh-CN" altLang="en-US" sz="2000" b="1" dirty="0">
                <a:solidFill>
                  <a:srgbClr val="0066CC"/>
                </a:solidFill>
                <a:latin typeface="宋体" panose="02010600030101010101" pitchFamily="2" charset="-122"/>
                <a:sym typeface="宋体" panose="02010600030101010101" pitchFamily="2" charset="-122"/>
              </a:rPr>
              <a:t>问题：</a:t>
            </a:r>
            <a:r>
              <a:rPr lang="zh-CN" altLang="en-US" sz="2400" b="1" dirty="0">
                <a:solidFill>
                  <a:srgbClr val="000000"/>
                </a:solidFill>
                <a:latin typeface="宋体" panose="02010600030101010101" pitchFamily="2" charset="-122"/>
                <a:sym typeface="宋体" panose="02010600030101010101" pitchFamily="2" charset="-122"/>
              </a:rPr>
              <a:t>根据材料一，结合所学知识，分别写出图一和图二中交通工具的动力机械是什么？（</a:t>
            </a:r>
            <a:r>
              <a:rPr lang="zh-CN" altLang="en-US" sz="2400" b="1"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2</a:t>
            </a:r>
            <a:r>
              <a:rPr lang="zh-CN" altLang="en-US" sz="2400" b="1" dirty="0">
                <a:solidFill>
                  <a:srgbClr val="000000"/>
                </a:solidFill>
                <a:latin typeface="宋体" panose="02010600030101010101" pitchFamily="2" charset="-122"/>
                <a:sym typeface="宋体" panose="02010600030101010101" pitchFamily="2" charset="-122"/>
              </a:rPr>
              <a:t>分）</a:t>
            </a:r>
            <a:endParaRPr lang="zh-CN" altLang="en-US" sz="2400" dirty="0">
              <a:latin typeface="Arial" panose="020B0604020202020204" pitchFamily="34" charset="0"/>
            </a:endParaRPr>
          </a:p>
        </p:txBody>
      </p:sp>
      <p:sp>
        <p:nvSpPr>
          <p:cNvPr id="17414" name="Text Box 11"/>
          <p:cNvSpPr txBox="1"/>
          <p:nvPr/>
        </p:nvSpPr>
        <p:spPr>
          <a:xfrm>
            <a:off x="1979613" y="5229225"/>
            <a:ext cx="1296987" cy="371475"/>
          </a:xfrm>
          <a:prstGeom prst="rect">
            <a:avLst/>
          </a:prstGeom>
          <a:noFill/>
          <a:ln w="57150" cap="flat" cmpd="sng">
            <a:solidFill>
              <a:srgbClr val="FF0000"/>
            </a:solidFill>
            <a:prstDash val="solid"/>
            <a:miter/>
            <a:headEnd type="none" w="med" len="med"/>
            <a:tailEnd type="none" w="med" len="med"/>
          </a:ln>
        </p:spPr>
        <p:txBody>
          <a:bodyPr lIns="90170" tIns="46990" rIns="90170" bIns="46990">
            <a:spAutoFit/>
          </a:bodyPr>
          <a:p>
            <a:endParaRPr lang="zh-CN" altLang="en-US" dirty="0">
              <a:latin typeface="Arial" panose="020B0604020202020204" pitchFamily="34" charset="0"/>
            </a:endParaRPr>
          </a:p>
        </p:txBody>
      </p:sp>
      <p:sp>
        <p:nvSpPr>
          <p:cNvPr id="17415" name="Oval 16"/>
          <p:cNvSpPr/>
          <p:nvPr/>
        </p:nvSpPr>
        <p:spPr>
          <a:xfrm>
            <a:off x="2124075" y="2852738"/>
            <a:ext cx="4752975" cy="1296987"/>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7416" name="Oval 16"/>
          <p:cNvSpPr/>
          <p:nvPr/>
        </p:nvSpPr>
        <p:spPr>
          <a:xfrm>
            <a:off x="8101013" y="4076700"/>
            <a:ext cx="647700" cy="503238"/>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7417" name="Oval 16"/>
          <p:cNvSpPr/>
          <p:nvPr/>
        </p:nvSpPr>
        <p:spPr>
          <a:xfrm>
            <a:off x="3203575" y="4652963"/>
            <a:ext cx="2376488" cy="503237"/>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7418" name="Oval 16"/>
          <p:cNvSpPr/>
          <p:nvPr/>
        </p:nvSpPr>
        <p:spPr>
          <a:xfrm>
            <a:off x="3492500" y="4221163"/>
            <a:ext cx="1144588" cy="503237"/>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pic>
        <p:nvPicPr>
          <p:cNvPr id="17419" name="Picture 18"/>
          <p:cNvPicPr>
            <a:picLocks noChangeAspect="1"/>
          </p:cNvPicPr>
          <p:nvPr/>
        </p:nvPicPr>
        <p:blipFill>
          <a:blip r:embed="rId4"/>
          <a:stretch>
            <a:fillRect/>
          </a:stretch>
        </p:blipFill>
        <p:spPr>
          <a:xfrm>
            <a:off x="5003800" y="5373688"/>
            <a:ext cx="3600450" cy="1484312"/>
          </a:xfrm>
          <a:prstGeom prst="rect">
            <a:avLst/>
          </a:prstGeom>
          <a:noFill/>
          <a:ln w="9525">
            <a:noFill/>
          </a:ln>
        </p:spPr>
      </p:pic>
      <p:grpSp>
        <p:nvGrpSpPr>
          <p:cNvPr id="17420" name="Group 8"/>
          <p:cNvGrpSpPr/>
          <p:nvPr/>
        </p:nvGrpSpPr>
        <p:grpSpPr>
          <a:xfrm>
            <a:off x="7885113" y="5661025"/>
            <a:ext cx="719137" cy="962025"/>
            <a:chOff x="0" y="0"/>
            <a:chExt cx="617" cy="720"/>
          </a:xfrm>
        </p:grpSpPr>
        <p:sp>
          <p:nvSpPr>
            <p:cNvPr id="17422" name="Line 4"/>
            <p:cNvSpPr>
              <a:spLocks noChangeShapeType="1"/>
            </p:cNvSpPr>
            <p:nvPr/>
          </p:nvSpPr>
          <p:spPr bwMode="auto">
            <a:xfrm flipH="1">
              <a:off x="0" y="0"/>
              <a:ext cx="505" cy="720"/>
            </a:xfrm>
            <a:prstGeom prst="line">
              <a:avLst/>
            </a:prstGeom>
            <a:noFill/>
            <a:ln w="38100" cmpd="sng">
              <a:solidFill>
                <a:srgbClr val="FF0000"/>
              </a:solidFill>
              <a:miter lim="800000"/>
            </a:ln>
            <a:effectLst>
              <a:outerShdw algn="ctr" rotWithShape="0">
                <a:srgbClr val="808080">
                  <a:alpha val="50000"/>
                </a:srgbClr>
              </a:outerShdw>
            </a:effectLst>
          </p:spPr>
          <p:txBody>
            <a:bodyPr wrap="none" lIns="90170" tIns="46990" rIns="90170" bIns="46990"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423" name="Line 5"/>
            <p:cNvSpPr>
              <a:spLocks noChangeShapeType="1"/>
            </p:cNvSpPr>
            <p:nvPr/>
          </p:nvSpPr>
          <p:spPr bwMode="auto">
            <a:xfrm>
              <a:off x="50" y="0"/>
              <a:ext cx="567" cy="680"/>
            </a:xfrm>
            <a:prstGeom prst="line">
              <a:avLst/>
            </a:prstGeom>
            <a:noFill/>
            <a:ln w="38100" cmpd="sng">
              <a:solidFill>
                <a:srgbClr val="FF0000"/>
              </a:solidFill>
              <a:miter lim="800000"/>
            </a:ln>
            <a:effectLst>
              <a:outerShdw algn="ctr" rotWithShape="0">
                <a:srgbClr val="808080">
                  <a:alpha val="50000"/>
                </a:srgbClr>
              </a:outerShdw>
            </a:effectLst>
          </p:spPr>
          <p:txBody>
            <a:bodyPr wrap="none" lIns="90170" tIns="46990" rIns="90170" bIns="46990"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pic>
        <p:nvPicPr>
          <p:cNvPr id="17421" name="Picture 19"/>
          <p:cNvPicPr>
            <a:picLocks noChangeAspect="1"/>
          </p:cNvPicPr>
          <p:nvPr/>
        </p:nvPicPr>
        <p:blipFill>
          <a:blip r:embed="rId5"/>
          <a:stretch>
            <a:fillRect/>
          </a:stretch>
        </p:blipFill>
        <p:spPr>
          <a:xfrm>
            <a:off x="611188" y="5448300"/>
            <a:ext cx="4314825" cy="140970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 Box 2"/>
          <p:cNvSpPr txBox="1"/>
          <p:nvPr/>
        </p:nvSpPr>
        <p:spPr>
          <a:xfrm>
            <a:off x="755650" y="333375"/>
            <a:ext cx="7848600" cy="700088"/>
          </a:xfrm>
          <a:prstGeom prst="rect">
            <a:avLst/>
          </a:prstGeom>
          <a:noFill/>
          <a:ln w="9525">
            <a:noFill/>
          </a:ln>
        </p:spPr>
        <p:txBody>
          <a:bodyPr>
            <a:spAutoFit/>
          </a:bodyPr>
          <a:p>
            <a:r>
              <a:rPr lang="zh-CN" altLang="en-US" sz="4000" b="1" dirty="0">
                <a:solidFill>
                  <a:srgbClr val="71720B"/>
                </a:solidFill>
                <a:latin typeface="Arial" panose="020B0604020202020204" pitchFamily="34" charset="0"/>
              </a:rPr>
              <a:t>第四关：答问题关（</a:t>
            </a:r>
            <a:r>
              <a:rPr lang="zh-CN" altLang="en-US" sz="4000" b="1" dirty="0">
                <a:latin typeface="Arial" panose="020B0604020202020204" pitchFamily="34" charset="0"/>
              </a:rPr>
              <a:t>解题的落脚点</a:t>
            </a:r>
            <a:r>
              <a:rPr lang="zh-CN" altLang="en-US" sz="4000" b="1" dirty="0">
                <a:solidFill>
                  <a:srgbClr val="71720B"/>
                </a:solidFill>
                <a:latin typeface="Arial" panose="020B0604020202020204" pitchFamily="34" charset="0"/>
              </a:rPr>
              <a:t>）</a:t>
            </a:r>
            <a:endParaRPr lang="zh-CN" altLang="en-US" sz="4000" b="1" dirty="0">
              <a:solidFill>
                <a:srgbClr val="71720B"/>
              </a:solidFill>
              <a:latin typeface="Arial" panose="020B0604020202020204" pitchFamily="34" charset="0"/>
            </a:endParaRPr>
          </a:p>
        </p:txBody>
      </p:sp>
      <p:sp>
        <p:nvSpPr>
          <p:cNvPr id="18435" name="Text Box 3"/>
          <p:cNvSpPr txBox="1"/>
          <p:nvPr/>
        </p:nvSpPr>
        <p:spPr>
          <a:xfrm>
            <a:off x="900113" y="908050"/>
            <a:ext cx="7272337" cy="1203325"/>
          </a:xfrm>
          <a:prstGeom prst="rect">
            <a:avLst/>
          </a:prstGeom>
          <a:noFill/>
          <a:ln w="38100" cap="flat" cmpd="sng">
            <a:solidFill>
              <a:srgbClr val="0000FF"/>
            </a:solidFill>
            <a:prstDash val="solid"/>
            <a:miter/>
            <a:headEnd type="none" w="med" len="med"/>
            <a:tailEnd type="none" w="med" len="med"/>
          </a:ln>
        </p:spPr>
        <p:txBody>
          <a:bodyPr lIns="90170" tIns="46990" rIns="90170" bIns="46990">
            <a:spAutoFit/>
          </a:bodyPr>
          <a:p>
            <a:pPr>
              <a:lnSpc>
                <a:spcPct val="150000"/>
              </a:lnSpc>
            </a:pPr>
            <a:r>
              <a:rPr lang="zh-CN" altLang="en-US" sz="2000" b="1" dirty="0">
                <a:solidFill>
                  <a:srgbClr val="050606"/>
                </a:solidFill>
                <a:latin typeface="黑体" panose="02010609060101010101" pitchFamily="49" charset="-122"/>
              </a:rPr>
              <a:t>    （一）</a:t>
            </a:r>
            <a:r>
              <a:rPr lang="zh-CN" altLang="en-US" sz="2400" b="1" dirty="0">
                <a:solidFill>
                  <a:srgbClr val="050606"/>
                </a:solidFill>
                <a:latin typeface="黑体" panose="02010609060101010101" pitchFamily="49" charset="-122"/>
              </a:rPr>
              <a:t>按问作答，注意</a:t>
            </a:r>
            <a:r>
              <a:rPr lang="zh-CN" altLang="en-US" sz="2400" b="1" dirty="0">
                <a:solidFill>
                  <a:srgbClr val="FF0000"/>
                </a:solidFill>
                <a:latin typeface="黑体" panose="02010609060101010101" pitchFamily="49" charset="-122"/>
              </a:rPr>
              <a:t>针对性和具体性</a:t>
            </a:r>
            <a:r>
              <a:rPr lang="zh-CN" altLang="en-US" sz="2400" b="1" dirty="0">
                <a:solidFill>
                  <a:srgbClr val="050606"/>
                </a:solidFill>
                <a:latin typeface="黑体" panose="02010609060101010101" pitchFamily="49" charset="-122"/>
              </a:rPr>
              <a:t>，答案做到</a:t>
            </a:r>
            <a:r>
              <a:rPr lang="zh-CN" altLang="en-US" sz="2400" b="1" dirty="0">
                <a:solidFill>
                  <a:srgbClr val="FF0000"/>
                </a:solidFill>
                <a:latin typeface="黑体" panose="02010609060101010101" pitchFamily="49" charset="-122"/>
              </a:rPr>
              <a:t>要点化、序列化、条理化</a:t>
            </a:r>
            <a:r>
              <a:rPr lang="zh-CN" altLang="en-US" sz="2400" b="1" dirty="0">
                <a:solidFill>
                  <a:srgbClr val="050606"/>
                </a:solidFill>
                <a:latin typeface="黑体" panose="02010609060101010101" pitchFamily="49" charset="-122"/>
              </a:rPr>
              <a:t>。</a:t>
            </a:r>
            <a:endParaRPr lang="zh-CN" altLang="en-US" sz="2400" b="1" dirty="0">
              <a:solidFill>
                <a:srgbClr val="050606"/>
              </a:solidFill>
              <a:latin typeface="黑体" panose="02010609060101010101" pitchFamily="49" charset="-122"/>
            </a:endParaRPr>
          </a:p>
        </p:txBody>
      </p:sp>
      <p:sp>
        <p:nvSpPr>
          <p:cNvPr id="18436" name="矩形 10"/>
          <p:cNvSpPr/>
          <p:nvPr/>
        </p:nvSpPr>
        <p:spPr>
          <a:xfrm>
            <a:off x="971550" y="2060575"/>
            <a:ext cx="7416800" cy="2246313"/>
          </a:xfrm>
          <a:prstGeom prst="rect">
            <a:avLst/>
          </a:prstGeom>
          <a:noFill/>
          <a:ln w="9525">
            <a:noFill/>
          </a:ln>
        </p:spPr>
        <p:txBody>
          <a:bodyPr>
            <a:spAutoFit/>
          </a:bodyPr>
          <a:p>
            <a:pPr indent="266700"/>
            <a:r>
              <a:rPr lang="zh-CN" altLang="en-US" sz="2800" b="1" dirty="0">
                <a:solidFill>
                  <a:srgbClr val="0066CC"/>
                </a:solidFill>
                <a:latin typeface="楷体" panose="02010609060101010101" pitchFamily="49" charset="-122"/>
                <a:ea typeface="楷体" panose="02010609060101010101" pitchFamily="49" charset="-122"/>
                <a:sym typeface="楷体" panose="02010609060101010101" pitchFamily="49" charset="-122"/>
              </a:rPr>
              <a:t>例</a:t>
            </a:r>
            <a:r>
              <a:rPr lang="en-US" altLang="zh-CN" sz="2800" b="1" dirty="0">
                <a:solidFill>
                  <a:srgbClr val="0066CC"/>
                </a:solidFill>
                <a:latin typeface="楷体" panose="02010609060101010101" pitchFamily="49" charset="-122"/>
                <a:ea typeface="楷体" panose="02010609060101010101" pitchFamily="49" charset="-122"/>
                <a:sym typeface="楷体" panose="02010609060101010101" pitchFamily="49" charset="-122"/>
              </a:rPr>
              <a:t>3</a:t>
            </a:r>
            <a:r>
              <a:rPr lang="zh-CN" altLang="en-US" sz="2800" b="1" dirty="0">
                <a:latin typeface="楷体" panose="02010609060101010101" pitchFamily="49" charset="-122"/>
                <a:ea typeface="楷体" panose="02010609060101010101" pitchFamily="49" charset="-122"/>
                <a:sym typeface="楷体" panose="02010609060101010101" pitchFamily="49" charset="-122"/>
              </a:rPr>
              <a:t>、材料二  </a:t>
            </a:r>
            <a:r>
              <a:rPr lang="zh-CN" altLang="en-US" sz="2800" b="1" dirty="0">
                <a:latin typeface="楷体_GB2312" pitchFamily="1" charset="-122"/>
                <a:ea typeface="楷体_GB2312" pitchFamily="1" charset="-122"/>
                <a:sym typeface="楷体_GB2312" pitchFamily="1" charset="-122"/>
              </a:rPr>
              <a:t>1865年至1900年，（在美国）被正式批准登记的发明专利就达到了64万多种。依靠强大的科技实力，美国很快在第二次工业革命中独占鳌头。  </a:t>
            </a:r>
            <a:endParaRPr lang="zh-CN" altLang="en-US" sz="2800" b="1" dirty="0">
              <a:latin typeface="楷体_GB2312" pitchFamily="1" charset="-122"/>
              <a:ea typeface="楷体_GB2312" pitchFamily="1" charset="-122"/>
              <a:sym typeface="楷体_GB2312" pitchFamily="1" charset="-122"/>
            </a:endParaRPr>
          </a:p>
          <a:p>
            <a:pPr indent="266700"/>
            <a:r>
              <a:rPr lang="zh-CN" altLang="en-US" sz="2800" b="1" dirty="0">
                <a:latin typeface="楷体_GB2312" pitchFamily="1" charset="-122"/>
                <a:ea typeface="楷体_GB2312" pitchFamily="1" charset="-122"/>
                <a:sym typeface="楷体_GB2312" pitchFamily="1" charset="-122"/>
              </a:rPr>
              <a:t>             </a:t>
            </a:r>
            <a:r>
              <a:rPr lang="zh-CN" altLang="en-US" sz="2800" b="1" dirty="0">
                <a:latin typeface="Arial" panose="020B0604020202020204" pitchFamily="34" charset="0"/>
                <a:ea typeface="楷体_GB2312" pitchFamily="1" charset="-122"/>
                <a:sym typeface="楷体_GB2312" pitchFamily="1" charset="-122"/>
              </a:rPr>
              <a:t>——</a:t>
            </a:r>
            <a:r>
              <a:rPr lang="zh-CN" altLang="en-US" sz="2800" b="1" dirty="0">
                <a:latin typeface="楷体_GB2312" pitchFamily="1" charset="-122"/>
                <a:ea typeface="楷体_GB2312" pitchFamily="1" charset="-122"/>
                <a:sym typeface="楷体_GB2312" pitchFamily="1" charset="-122"/>
              </a:rPr>
              <a:t>电视片《大国崛起</a:t>
            </a:r>
            <a:r>
              <a:rPr lang="zh-CN" altLang="en-US" sz="2800" b="1" dirty="0">
                <a:latin typeface="Arial" panose="020B0604020202020204" pitchFamily="34" charset="0"/>
                <a:sym typeface="宋体" panose="02010600030101010101" pitchFamily="2" charset="-122"/>
              </a:rPr>
              <a:t>•</a:t>
            </a:r>
            <a:r>
              <a:rPr lang="zh-CN" altLang="en-US" sz="2800" b="1" dirty="0">
                <a:latin typeface="楷体_GB2312" pitchFamily="1" charset="-122"/>
                <a:ea typeface="楷体_GB2312" pitchFamily="1" charset="-122"/>
                <a:sym typeface="楷体_GB2312" pitchFamily="1" charset="-122"/>
              </a:rPr>
              <a:t>美国》</a:t>
            </a:r>
            <a:endParaRPr lang="zh-CN" altLang="en-US" sz="2800" b="1" dirty="0">
              <a:latin typeface="Arial" panose="020B0604020202020204" pitchFamily="34" charset="0"/>
            </a:endParaRPr>
          </a:p>
        </p:txBody>
      </p:sp>
      <p:sp>
        <p:nvSpPr>
          <p:cNvPr id="18437" name="矩形 11"/>
          <p:cNvSpPr/>
          <p:nvPr/>
        </p:nvSpPr>
        <p:spPr>
          <a:xfrm>
            <a:off x="684213" y="4149725"/>
            <a:ext cx="7705725" cy="1570038"/>
          </a:xfrm>
          <a:prstGeom prst="rect">
            <a:avLst/>
          </a:prstGeom>
          <a:noFill/>
          <a:ln w="9525">
            <a:noFill/>
          </a:ln>
        </p:spPr>
        <p:txBody>
          <a:bodyPr>
            <a:spAutoFit/>
          </a:bodyPr>
          <a:p>
            <a:pPr marL="333375" indent="-333375"/>
            <a:r>
              <a:rPr lang="zh-CN" altLang="en-US" sz="2400" b="1" dirty="0">
                <a:solidFill>
                  <a:srgbClr val="0066CC"/>
                </a:solidFill>
                <a:latin typeface="楷体" panose="02010609060101010101" pitchFamily="49" charset="-122"/>
                <a:ea typeface="楷体" panose="02010609060101010101" pitchFamily="49" charset="-122"/>
                <a:sym typeface="楷体" panose="02010609060101010101" pitchFamily="49" charset="-122"/>
              </a:rPr>
              <a:t>问题：</a:t>
            </a:r>
            <a:r>
              <a:rPr lang="zh-CN" altLang="en-US" sz="2400" b="1" dirty="0">
                <a:latin typeface="楷体" panose="02010609060101010101" pitchFamily="49" charset="-122"/>
                <a:ea typeface="楷体" panose="02010609060101010101" pitchFamily="49" charset="-122"/>
                <a:sym typeface="楷体" panose="02010609060101010101" pitchFamily="49" charset="-122"/>
              </a:rPr>
              <a:t> （2）材料二认为美国</a:t>
            </a:r>
            <a:r>
              <a:rPr lang="zh-CN" altLang="en-US" sz="2400" b="1" dirty="0">
                <a:latin typeface="Arial" panose="020B0604020202020204" pitchFamily="34" charset="0"/>
                <a:ea typeface="楷体" panose="02010609060101010101" pitchFamily="49" charset="-122"/>
                <a:sym typeface="楷体" panose="02010609060101010101" pitchFamily="49" charset="-122"/>
              </a:rPr>
              <a:t>“</a:t>
            </a:r>
            <a:r>
              <a:rPr lang="zh-CN" altLang="en-US" sz="2400" b="1" dirty="0">
                <a:latin typeface="楷体" panose="02010609060101010101" pitchFamily="49" charset="-122"/>
                <a:ea typeface="楷体" panose="02010609060101010101" pitchFamily="49" charset="-122"/>
                <a:sym typeface="楷体" panose="02010609060101010101" pitchFamily="49" charset="-122"/>
              </a:rPr>
              <a:t>独占鳌头</a:t>
            </a:r>
            <a:r>
              <a:rPr lang="zh-CN" altLang="en-US" sz="2400" b="1" dirty="0">
                <a:latin typeface="Arial" panose="020B0604020202020204" pitchFamily="34" charset="0"/>
                <a:ea typeface="楷体" panose="02010609060101010101" pitchFamily="49" charset="-122"/>
                <a:sym typeface="楷体" panose="02010609060101010101" pitchFamily="49" charset="-122"/>
              </a:rPr>
              <a:t>”</a:t>
            </a:r>
            <a:r>
              <a:rPr lang="zh-CN" altLang="en-US" sz="2400" b="1" dirty="0">
                <a:latin typeface="楷体" panose="02010609060101010101" pitchFamily="49" charset="-122"/>
                <a:ea typeface="楷体" panose="02010609060101010101" pitchFamily="49" charset="-122"/>
                <a:sym typeface="楷体" panose="02010609060101010101" pitchFamily="49" charset="-122"/>
              </a:rPr>
              <a:t>的原因是什么？（1分）第二次工业革命时期，美国在电力应用和交通工具方面取得重大成就，请各举一项相关发明。（2分）</a:t>
            </a:r>
            <a:endParaRPr lang="zh-CN" altLang="en-US" sz="2400" dirty="0">
              <a:latin typeface="Arial" panose="020B0604020202020204" pitchFamily="34" charset="0"/>
            </a:endParaRPr>
          </a:p>
        </p:txBody>
      </p:sp>
      <p:pic>
        <p:nvPicPr>
          <p:cNvPr id="19463" name="Picture 7"/>
          <p:cNvPicPr>
            <a:picLocks noChangeAspect="1"/>
          </p:cNvPicPr>
          <p:nvPr/>
        </p:nvPicPr>
        <p:blipFill>
          <a:blip r:embed="rId1"/>
          <a:stretch>
            <a:fillRect/>
          </a:stretch>
        </p:blipFill>
        <p:spPr>
          <a:xfrm>
            <a:off x="539750" y="5013325"/>
            <a:ext cx="4032250" cy="1844675"/>
          </a:xfrm>
          <a:prstGeom prst="rect">
            <a:avLst/>
          </a:prstGeom>
          <a:noFill/>
          <a:ln w="9525">
            <a:noFill/>
          </a:ln>
        </p:spPr>
      </p:pic>
      <p:pic>
        <p:nvPicPr>
          <p:cNvPr id="19464" name="Picture 9"/>
          <p:cNvPicPr>
            <a:picLocks noChangeAspect="1"/>
          </p:cNvPicPr>
          <p:nvPr/>
        </p:nvPicPr>
        <p:blipFill>
          <a:blip r:embed="rId2"/>
          <a:stretch>
            <a:fillRect/>
          </a:stretch>
        </p:blipFill>
        <p:spPr>
          <a:xfrm>
            <a:off x="4643438" y="5013325"/>
            <a:ext cx="3889375" cy="1844675"/>
          </a:xfrm>
          <a:prstGeom prst="rect">
            <a:avLst/>
          </a:prstGeom>
          <a:noFill/>
          <a:ln w="9525">
            <a:noFill/>
          </a:ln>
        </p:spPr>
      </p:pic>
      <p:pic>
        <p:nvPicPr>
          <p:cNvPr id="18441" name="Picture 9"/>
          <p:cNvPicPr>
            <a:picLocks noChangeAspect="1"/>
          </p:cNvPicPr>
          <p:nvPr/>
        </p:nvPicPr>
        <p:blipFill>
          <a:blip r:embed="rId3"/>
          <a:stretch>
            <a:fillRect/>
          </a:stretch>
        </p:blipFill>
        <p:spPr>
          <a:xfrm>
            <a:off x="1042988" y="2205038"/>
            <a:ext cx="7058025" cy="26320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8441"/>
                                        </p:tgtEl>
                                        <p:attrNameLst>
                                          <p:attrName>style.visibility</p:attrName>
                                        </p:attrNameLst>
                                      </p:cBhvr>
                                      <p:to>
                                        <p:strVal val="visible"/>
                                      </p:to>
                                    </p:set>
                                    <p:anim calcmode="lin" valueType="num">
                                      <p:cBhvr>
                                        <p:cTn id="7" dur="1000" fill="hold"/>
                                        <p:tgtEl>
                                          <p:spTgt spid="18441"/>
                                        </p:tgtEl>
                                        <p:attrNameLst>
                                          <p:attrName>ppt_x</p:attrName>
                                        </p:attrNameLst>
                                      </p:cBhvr>
                                      <p:tavLst>
                                        <p:tav tm="0">
                                          <p:val>
                                            <p:strVal val="#ppt_x-.2"/>
                                          </p:val>
                                        </p:tav>
                                        <p:tav tm="100000">
                                          <p:val>
                                            <p:strVal val="#ppt_x"/>
                                          </p:val>
                                        </p:tav>
                                      </p:tavLst>
                                    </p:anim>
                                    <p:anim calcmode="lin" valueType="num">
                                      <p:cBhvr>
                                        <p:cTn id="8" dur="1000" fill="hold"/>
                                        <p:tgtEl>
                                          <p:spTgt spid="1844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41"/>
                                        </p:tgtEl>
                                      </p:cBhvr>
                                    </p:animEffect>
                                  </p:childTnLst>
                                </p:cTn>
                              </p:par>
                              <p:par>
                                <p:cTn id="10" presetID="29" presetClass="entr" presetSubtype="0" fill="hold" nodeType="withEffect">
                                  <p:stCondLst>
                                    <p:cond delay="0"/>
                                  </p:stCondLst>
                                  <p:childTnLst>
                                    <p:set>
                                      <p:cBhvr>
                                        <p:cTn id="11" dur="1" fill="hold">
                                          <p:stCondLst>
                                            <p:cond delay="0"/>
                                          </p:stCondLst>
                                        </p:cTn>
                                        <p:tgtEl>
                                          <p:spTgt spid="19463"/>
                                        </p:tgtEl>
                                        <p:attrNameLst>
                                          <p:attrName>style.visibility</p:attrName>
                                        </p:attrNameLst>
                                      </p:cBhvr>
                                      <p:to>
                                        <p:strVal val="visible"/>
                                      </p:to>
                                    </p:set>
                                    <p:anim calcmode="lin" valueType="num">
                                      <p:cBhvr>
                                        <p:cTn id="12" dur="1000" fill="hold"/>
                                        <p:tgtEl>
                                          <p:spTgt spid="19463"/>
                                        </p:tgtEl>
                                        <p:attrNameLst>
                                          <p:attrName>ppt_x</p:attrName>
                                        </p:attrNameLst>
                                      </p:cBhvr>
                                      <p:tavLst>
                                        <p:tav tm="0">
                                          <p:val>
                                            <p:strVal val="#ppt_x-.2"/>
                                          </p:val>
                                        </p:tav>
                                        <p:tav tm="100000">
                                          <p:val>
                                            <p:strVal val="#ppt_x"/>
                                          </p:val>
                                        </p:tav>
                                      </p:tavLst>
                                    </p:anim>
                                    <p:anim calcmode="lin" valueType="num">
                                      <p:cBhvr>
                                        <p:cTn id="13" dur="1000" fill="hold"/>
                                        <p:tgtEl>
                                          <p:spTgt spid="1946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9463"/>
                                        </p:tgtEl>
                                      </p:cBhvr>
                                    </p:animEffect>
                                  </p:childTnLst>
                                </p:cTn>
                              </p:par>
                              <p:par>
                                <p:cTn id="15" presetID="29" presetClass="entr" presetSubtype="0" fill="hold" nodeType="withEffect">
                                  <p:stCondLst>
                                    <p:cond delay="0"/>
                                  </p:stCondLst>
                                  <p:childTnLst>
                                    <p:set>
                                      <p:cBhvr>
                                        <p:cTn id="16" dur="1" fill="hold">
                                          <p:stCondLst>
                                            <p:cond delay="0"/>
                                          </p:stCondLst>
                                        </p:cTn>
                                        <p:tgtEl>
                                          <p:spTgt spid="19464"/>
                                        </p:tgtEl>
                                        <p:attrNameLst>
                                          <p:attrName>style.visibility</p:attrName>
                                        </p:attrNameLst>
                                      </p:cBhvr>
                                      <p:to>
                                        <p:strVal val="visible"/>
                                      </p:to>
                                    </p:set>
                                    <p:anim calcmode="lin" valueType="num">
                                      <p:cBhvr>
                                        <p:cTn id="17" dur="1000" fill="hold"/>
                                        <p:tgtEl>
                                          <p:spTgt spid="19464"/>
                                        </p:tgtEl>
                                        <p:attrNameLst>
                                          <p:attrName>ppt_x</p:attrName>
                                        </p:attrNameLst>
                                      </p:cBhvr>
                                      <p:tavLst>
                                        <p:tav tm="0">
                                          <p:val>
                                            <p:strVal val="#ppt_x-.2"/>
                                          </p:val>
                                        </p:tav>
                                        <p:tav tm="100000">
                                          <p:val>
                                            <p:strVal val="#ppt_x"/>
                                          </p:val>
                                        </p:tav>
                                      </p:tavLst>
                                    </p:anim>
                                    <p:anim calcmode="lin" valueType="num">
                                      <p:cBhvr>
                                        <p:cTn id="18" dur="1000" fill="hold"/>
                                        <p:tgtEl>
                                          <p:spTgt spid="1946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Box 3"/>
          <p:cNvSpPr txBox="1"/>
          <p:nvPr/>
        </p:nvSpPr>
        <p:spPr>
          <a:xfrm>
            <a:off x="755650" y="1052513"/>
            <a:ext cx="7650163" cy="2124075"/>
          </a:xfrm>
          <a:prstGeom prst="rect">
            <a:avLst/>
          </a:prstGeom>
          <a:noFill/>
          <a:ln w="9525">
            <a:noFill/>
          </a:ln>
        </p:spPr>
        <p:txBody>
          <a:bodyPr>
            <a:spAutoFit/>
          </a:bodyPr>
          <a:p>
            <a:r>
              <a:rPr lang="zh-CN" altLang="en-US" sz="2800" b="1" dirty="0">
                <a:solidFill>
                  <a:srgbClr val="0066CC"/>
                </a:solidFill>
                <a:latin typeface="Arial" panose="020B0604020202020204" pitchFamily="34" charset="0"/>
              </a:rPr>
              <a:t>例</a:t>
            </a:r>
            <a:r>
              <a:rPr lang="en-US" altLang="zh-CN" sz="2800" b="1" dirty="0">
                <a:solidFill>
                  <a:srgbClr val="0066CC"/>
                </a:solidFill>
                <a:latin typeface="Arial" panose="020B0604020202020204" pitchFamily="34" charset="0"/>
              </a:rPr>
              <a:t>4</a:t>
            </a:r>
            <a:r>
              <a:rPr lang="zh-CN" altLang="en-US" sz="2800" b="1" dirty="0">
                <a:solidFill>
                  <a:srgbClr val="0066CC"/>
                </a:solidFill>
                <a:latin typeface="Arial" panose="020B0604020202020204" pitchFamily="34" charset="0"/>
              </a:rPr>
              <a:t>、</a:t>
            </a:r>
            <a:r>
              <a:rPr lang="zh-CN" altLang="en-US" sz="2800" b="1" dirty="0">
                <a:latin typeface="Arial" panose="020B0604020202020204" pitchFamily="34" charset="0"/>
              </a:rPr>
              <a:t>材料一  兹依照本法令……所指导的办法，将用以束缚定居在地主领地上的农民和家务农奴的农奴制度永远废除。             </a:t>
            </a:r>
            <a:r>
              <a:rPr lang="zh-CN" altLang="en-US" sz="2400" b="1" dirty="0">
                <a:latin typeface="Arial" panose="020B0604020202020204" pitchFamily="34" charset="0"/>
              </a:rPr>
              <a:t>                         </a:t>
            </a:r>
            <a:endParaRPr lang="zh-CN" altLang="en-US" sz="2400" b="1" dirty="0">
              <a:latin typeface="Arial" panose="020B0604020202020204" pitchFamily="34" charset="0"/>
            </a:endParaRPr>
          </a:p>
          <a:p>
            <a:r>
              <a:rPr lang="zh-CN" altLang="en-US" sz="2400" b="1" dirty="0">
                <a:latin typeface="Arial" panose="020B0604020202020204" pitchFamily="34" charset="0"/>
              </a:rPr>
              <a:t>                                              ——《废除农奴法令摘录》</a:t>
            </a:r>
            <a:endParaRPr lang="zh-CN" altLang="en-US" sz="2400" b="1" dirty="0">
              <a:latin typeface="Arial" panose="020B0604020202020204" pitchFamily="34" charset="0"/>
            </a:endParaRPr>
          </a:p>
          <a:p>
            <a:r>
              <a:rPr lang="zh-CN" altLang="en-US" sz="2400" b="1" dirty="0">
                <a:latin typeface="Arial" panose="020B0604020202020204" pitchFamily="34" charset="0"/>
              </a:rPr>
              <a:t> </a:t>
            </a:r>
            <a:endParaRPr lang="zh-CN" altLang="en-US" sz="2400" b="1" dirty="0">
              <a:latin typeface="Arial" panose="020B0604020202020204" pitchFamily="34" charset="0"/>
            </a:endParaRPr>
          </a:p>
        </p:txBody>
      </p:sp>
      <p:sp>
        <p:nvSpPr>
          <p:cNvPr id="19459" name="Text Box 4"/>
          <p:cNvSpPr txBox="1"/>
          <p:nvPr/>
        </p:nvSpPr>
        <p:spPr>
          <a:xfrm>
            <a:off x="611188" y="2708275"/>
            <a:ext cx="7705725" cy="954088"/>
          </a:xfrm>
          <a:prstGeom prst="rect">
            <a:avLst/>
          </a:prstGeom>
          <a:noFill/>
          <a:ln w="9525">
            <a:noFill/>
          </a:ln>
        </p:spPr>
        <p:txBody>
          <a:bodyPr>
            <a:spAutoFit/>
          </a:bodyPr>
          <a:p>
            <a:r>
              <a:rPr lang="zh-CN" altLang="en-US" sz="1000" b="1" dirty="0">
                <a:latin typeface="宋体" panose="02010600030101010101" pitchFamily="2" charset="-122"/>
                <a:sym typeface="宋体" panose="02010600030101010101" pitchFamily="2" charset="-122"/>
              </a:rPr>
              <a:t> </a:t>
            </a:r>
            <a:r>
              <a:rPr lang="zh-CN" altLang="en-US" sz="2800" b="1" dirty="0">
                <a:solidFill>
                  <a:srgbClr val="0066CC"/>
                </a:solidFill>
                <a:latin typeface="宋体" panose="02010600030101010101" pitchFamily="2" charset="-122"/>
                <a:sym typeface="宋体" panose="02010600030101010101" pitchFamily="2" charset="-122"/>
              </a:rPr>
              <a:t>问题：</a:t>
            </a:r>
            <a:r>
              <a:rPr lang="zh-CN" altLang="en-US" sz="2800" b="1" dirty="0">
                <a:latin typeface="Arial" panose="020B0604020202020204" pitchFamily="34" charset="0"/>
                <a:sym typeface="Arial" panose="020B0604020202020204" pitchFamily="34" charset="0"/>
              </a:rPr>
              <a:t>(1)材料一中的“法令”是由哪位沙皇颁布的？</a:t>
            </a:r>
            <a:endParaRPr lang="zh-CN" altLang="en-US" sz="2800" b="1" dirty="0">
              <a:latin typeface="Arial" panose="020B0604020202020204" pitchFamily="34" charset="0"/>
              <a:sym typeface="Arial" panose="020B0604020202020204" pitchFamily="34" charset="0"/>
            </a:endParaRPr>
          </a:p>
        </p:txBody>
      </p:sp>
      <p:sp>
        <p:nvSpPr>
          <p:cNvPr id="19460" name="Text Box 3"/>
          <p:cNvSpPr txBox="1"/>
          <p:nvPr/>
        </p:nvSpPr>
        <p:spPr>
          <a:xfrm>
            <a:off x="900113" y="260350"/>
            <a:ext cx="7272337" cy="717550"/>
          </a:xfrm>
          <a:prstGeom prst="rect">
            <a:avLst/>
          </a:prstGeom>
          <a:noFill/>
          <a:ln w="38100" cap="flat" cmpd="sng">
            <a:solidFill>
              <a:srgbClr val="0000FF"/>
            </a:solidFill>
            <a:prstDash val="solid"/>
            <a:miter/>
            <a:headEnd type="none" w="med" len="med"/>
            <a:tailEnd type="none" w="med" len="med"/>
          </a:ln>
        </p:spPr>
        <p:txBody>
          <a:bodyPr lIns="90170" tIns="46990" rIns="90170" bIns="46990">
            <a:spAutoFit/>
          </a:bodyPr>
          <a:p>
            <a:pPr>
              <a:lnSpc>
                <a:spcPct val="150000"/>
              </a:lnSpc>
            </a:pPr>
            <a:r>
              <a:rPr lang="zh-CN" altLang="en-US" sz="2000" b="1" dirty="0">
                <a:solidFill>
                  <a:srgbClr val="050606"/>
                </a:solidFill>
                <a:latin typeface="黑体" panose="02010609060101010101" pitchFamily="49" charset="-122"/>
              </a:rPr>
              <a:t>    </a:t>
            </a:r>
            <a:r>
              <a:rPr lang="zh-CN" altLang="en-US" sz="3200" b="1" dirty="0">
                <a:solidFill>
                  <a:srgbClr val="050606"/>
                </a:solidFill>
                <a:latin typeface="黑体" panose="02010609060101010101" pitchFamily="49" charset="-122"/>
              </a:rPr>
              <a:t>（二）答题要规范化，避免错别字</a:t>
            </a:r>
            <a:endParaRPr lang="zh-CN" altLang="en-US" sz="3200" b="1" dirty="0">
              <a:solidFill>
                <a:srgbClr val="050606"/>
              </a:solidFill>
              <a:latin typeface="黑体" panose="02010609060101010101" pitchFamily="49" charset="-122"/>
            </a:endParaRPr>
          </a:p>
        </p:txBody>
      </p:sp>
      <p:sp>
        <p:nvSpPr>
          <p:cNvPr id="19461" name="TextBox 12"/>
          <p:cNvSpPr txBox="1"/>
          <p:nvPr/>
        </p:nvSpPr>
        <p:spPr>
          <a:xfrm>
            <a:off x="906463" y="3644900"/>
            <a:ext cx="671512" cy="2881313"/>
          </a:xfrm>
          <a:prstGeom prst="rect">
            <a:avLst/>
          </a:prstGeom>
          <a:noFill/>
          <a:ln w="9525">
            <a:noFill/>
          </a:ln>
        </p:spPr>
        <p:txBody>
          <a:bodyPr vert="eaVert">
            <a:spAutoFit/>
          </a:bodyPr>
          <a:p>
            <a:r>
              <a:rPr lang="zh-CN" altLang="en-US" sz="3200" b="1" dirty="0">
                <a:solidFill>
                  <a:srgbClr val="D61C08"/>
                </a:solidFill>
                <a:latin typeface="Arial" panose="020B0604020202020204" pitchFamily="34" charset="0"/>
              </a:rPr>
              <a:t>亚历山大二世</a:t>
            </a:r>
            <a:endParaRPr lang="zh-CN" altLang="en-US" sz="3200" b="1" dirty="0">
              <a:solidFill>
                <a:srgbClr val="D61C08"/>
              </a:solidFill>
              <a:latin typeface="Arial" panose="020B0604020202020204" pitchFamily="34" charset="0"/>
            </a:endParaRPr>
          </a:p>
        </p:txBody>
      </p:sp>
      <p:pic>
        <p:nvPicPr>
          <p:cNvPr id="19462" name="Picture 13"/>
          <p:cNvPicPr>
            <a:picLocks noChangeAspect="1"/>
          </p:cNvPicPr>
          <p:nvPr/>
        </p:nvPicPr>
        <p:blipFill>
          <a:blip r:embed="rId1"/>
          <a:stretch>
            <a:fillRect/>
          </a:stretch>
        </p:blipFill>
        <p:spPr>
          <a:xfrm>
            <a:off x="2195513" y="5516563"/>
            <a:ext cx="4824412" cy="947737"/>
          </a:xfrm>
          <a:prstGeom prst="rect">
            <a:avLst/>
          </a:prstGeom>
          <a:noFill/>
          <a:ln w="9525">
            <a:noFill/>
          </a:ln>
        </p:spPr>
      </p:pic>
      <p:pic>
        <p:nvPicPr>
          <p:cNvPr id="19463" name="Picture 16"/>
          <p:cNvPicPr>
            <a:picLocks noChangeAspect="1"/>
          </p:cNvPicPr>
          <p:nvPr/>
        </p:nvPicPr>
        <p:blipFill>
          <a:blip r:embed="rId2"/>
          <a:stretch>
            <a:fillRect/>
          </a:stretch>
        </p:blipFill>
        <p:spPr>
          <a:xfrm>
            <a:off x="2268538" y="4149725"/>
            <a:ext cx="4751387" cy="1150938"/>
          </a:xfrm>
          <a:prstGeom prst="rect">
            <a:avLst/>
          </a:prstGeom>
          <a:noFill/>
          <a:ln w="9525">
            <a:noFill/>
          </a:ln>
        </p:spPr>
      </p:pic>
      <p:pic>
        <p:nvPicPr>
          <p:cNvPr id="19464" name="Picture 19"/>
          <p:cNvPicPr>
            <a:picLocks noChangeAspect="1"/>
          </p:cNvPicPr>
          <p:nvPr/>
        </p:nvPicPr>
        <p:blipFill>
          <a:blip r:embed="rId3"/>
          <a:stretch>
            <a:fillRect/>
          </a:stretch>
        </p:blipFill>
        <p:spPr>
          <a:xfrm>
            <a:off x="2268538" y="3284538"/>
            <a:ext cx="4751387" cy="65087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body" idx="4294967295"/>
          </p:nvPr>
        </p:nvSpPr>
        <p:spPr>
          <a:xfrm>
            <a:off x="539750" y="1916113"/>
            <a:ext cx="7634288" cy="647700"/>
          </a:xfrm>
        </p:spPr>
        <p:txBody>
          <a:bodyPr vert="horz" wrap="square" lIns="91440" tIns="45720" rIns="91440" bIns="45720" anchor="t"/>
          <a:p>
            <a:pPr eaLnBrk="1" hangingPunct="1">
              <a:buNone/>
            </a:pPr>
            <a:r>
              <a:rPr lang="zh-CN" altLang="en-US" sz="2800" b="1" dirty="0">
                <a:solidFill>
                  <a:schemeClr val="tx1"/>
                </a:solidFill>
                <a:sym typeface="Wingdings" panose="05000000000000000000" pitchFamily="2" charset="2"/>
              </a:rPr>
              <a:t>（</a:t>
            </a:r>
            <a:r>
              <a:rPr lang="en-US" altLang="zh-CN" sz="2800" b="1" dirty="0">
                <a:solidFill>
                  <a:schemeClr val="tx1"/>
                </a:solidFill>
                <a:sym typeface="Wingdings" panose="05000000000000000000" pitchFamily="2" charset="2"/>
              </a:rPr>
              <a:t>1</a:t>
            </a:r>
            <a:r>
              <a:rPr lang="zh-CN" altLang="en-US" sz="2800" b="1" dirty="0">
                <a:solidFill>
                  <a:schemeClr val="tx1"/>
                </a:solidFill>
                <a:sym typeface="Wingdings" panose="05000000000000000000" pitchFamily="2" charset="2"/>
              </a:rPr>
              <a:t>）</a:t>
            </a:r>
            <a:r>
              <a:rPr lang="zh-CN" altLang="en-US" sz="2800" b="1" dirty="0">
                <a:solidFill>
                  <a:schemeClr val="tx1"/>
                </a:solidFill>
              </a:rPr>
              <a:t>回答“原因”</a:t>
            </a:r>
            <a:r>
              <a:rPr lang="en-US" altLang="zh-CN" sz="2800" b="1" dirty="0">
                <a:solidFill>
                  <a:schemeClr val="tx1"/>
                </a:solidFill>
              </a:rPr>
              <a:t>:</a:t>
            </a:r>
            <a:r>
              <a:rPr lang="zh-CN" altLang="en-US" sz="2800" b="1" dirty="0">
                <a:solidFill>
                  <a:srgbClr val="0066CC"/>
                </a:solidFill>
              </a:rPr>
              <a:t>   </a:t>
            </a:r>
            <a:r>
              <a:rPr lang="zh-CN" altLang="en-US" sz="2800" b="1" dirty="0">
                <a:solidFill>
                  <a:srgbClr val="FF0000"/>
                </a:solidFill>
              </a:rPr>
              <a:t>历史术语</a:t>
            </a:r>
            <a:r>
              <a:rPr lang="zh-CN" altLang="en-US" sz="2800" b="1" dirty="0">
                <a:solidFill>
                  <a:srgbClr val="0066CC"/>
                </a:solidFill>
              </a:rPr>
              <a:t>＋</a:t>
            </a:r>
            <a:r>
              <a:rPr lang="zh-CN" altLang="en-US" sz="2800" b="1" dirty="0">
                <a:solidFill>
                  <a:srgbClr val="FF0000"/>
                </a:solidFill>
              </a:rPr>
              <a:t>动词</a:t>
            </a:r>
            <a:endParaRPr lang="zh-CN" altLang="en-US" sz="2800" b="1" dirty="0">
              <a:solidFill>
                <a:srgbClr val="FF0000"/>
              </a:solidFill>
            </a:endParaRPr>
          </a:p>
        </p:txBody>
      </p:sp>
      <p:sp>
        <p:nvSpPr>
          <p:cNvPr id="20483" name="Text Box 21"/>
          <p:cNvSpPr txBox="1"/>
          <p:nvPr/>
        </p:nvSpPr>
        <p:spPr>
          <a:xfrm>
            <a:off x="1476375" y="836613"/>
            <a:ext cx="6191250" cy="587375"/>
          </a:xfrm>
          <a:prstGeom prst="rect">
            <a:avLst/>
          </a:prstGeom>
          <a:noFill/>
          <a:ln w="28575" cap="flat" cmpd="sng">
            <a:solidFill>
              <a:srgbClr val="0000FF"/>
            </a:solidFill>
            <a:prstDash val="solid"/>
            <a:miter/>
            <a:headEnd type="none" w="med" len="med"/>
            <a:tailEnd type="none" w="med" len="med"/>
          </a:ln>
        </p:spPr>
        <p:txBody>
          <a:bodyPr lIns="90170" tIns="46990" rIns="90170" bIns="46990">
            <a:spAutoFit/>
          </a:bodyPr>
          <a:p>
            <a:r>
              <a:rPr lang="zh-CN" altLang="en-US" sz="3200" b="1" dirty="0">
                <a:latin typeface="Arial" panose="020B0604020202020204" pitchFamily="34" charset="0"/>
              </a:rPr>
              <a:t>（三）学会答原因和作用类试题</a:t>
            </a:r>
            <a:endParaRPr lang="zh-CN" altLang="en-US" b="1" dirty="0">
              <a:latin typeface="Arial" panose="020B0604020202020204" pitchFamily="34" charset="0"/>
            </a:endParaRPr>
          </a:p>
        </p:txBody>
      </p:sp>
      <p:sp>
        <p:nvSpPr>
          <p:cNvPr id="20484" name="Text Box 23"/>
          <p:cNvSpPr txBox="1"/>
          <p:nvPr/>
        </p:nvSpPr>
        <p:spPr>
          <a:xfrm>
            <a:off x="539750" y="2708275"/>
            <a:ext cx="7704138" cy="2032000"/>
          </a:xfrm>
          <a:prstGeom prst="rect">
            <a:avLst/>
          </a:prstGeom>
          <a:noFill/>
          <a:ln w="9525">
            <a:noFill/>
          </a:ln>
        </p:spPr>
        <p:txBody>
          <a:bodyPr>
            <a:spAutoFit/>
          </a:bodyPr>
          <a:p>
            <a:pPr>
              <a:lnSpc>
                <a:spcPct val="150000"/>
              </a:lnSpc>
            </a:pPr>
            <a:r>
              <a:rPr lang="zh-CN" altLang="en-US" sz="2800" b="1" dirty="0">
                <a:latin typeface="Arial" panose="020B0604020202020204" pitchFamily="34" charset="0"/>
              </a:rPr>
              <a:t>如，20世纪70年代美国经济下降的直接原因：</a:t>
            </a:r>
            <a:endParaRPr lang="zh-CN" altLang="en-US" sz="2800" b="1" dirty="0">
              <a:solidFill>
                <a:srgbClr val="FF0000"/>
              </a:solidFill>
              <a:latin typeface="Arial" panose="020B0604020202020204" pitchFamily="34" charset="0"/>
            </a:endParaRPr>
          </a:p>
          <a:p>
            <a:pPr>
              <a:lnSpc>
                <a:spcPct val="150000"/>
              </a:lnSpc>
            </a:pPr>
            <a:r>
              <a:rPr lang="zh-CN" altLang="en-US" sz="2800" b="1" dirty="0">
                <a:latin typeface="Arial" panose="020B0604020202020204" pitchFamily="34" charset="0"/>
              </a:rPr>
              <a:t>       </a:t>
            </a:r>
            <a:endParaRPr lang="en-US" altLang="zh-CN" sz="2800" b="1" dirty="0">
              <a:latin typeface="Arial" panose="020B0604020202020204" pitchFamily="34" charset="0"/>
            </a:endParaRPr>
          </a:p>
          <a:p>
            <a:pPr>
              <a:lnSpc>
                <a:spcPct val="150000"/>
              </a:lnSpc>
            </a:pPr>
            <a:r>
              <a:rPr lang="zh-CN" altLang="en-US" sz="2800" b="1" dirty="0">
                <a:latin typeface="Arial" panose="020B0604020202020204" pitchFamily="34" charset="0"/>
              </a:rPr>
              <a:t>世界反法西斯战争胜利的主要原因：</a:t>
            </a:r>
            <a:endParaRPr lang="en-US" altLang="zh-CN" sz="2800" b="1" dirty="0">
              <a:latin typeface="Arial" panose="020B0604020202020204" pitchFamily="34" charset="0"/>
            </a:endParaRPr>
          </a:p>
        </p:txBody>
      </p:sp>
      <p:sp>
        <p:nvSpPr>
          <p:cNvPr id="20485" name="矩形 23"/>
          <p:cNvSpPr/>
          <p:nvPr/>
        </p:nvSpPr>
        <p:spPr>
          <a:xfrm>
            <a:off x="1692275" y="3500438"/>
            <a:ext cx="5754688" cy="523875"/>
          </a:xfrm>
          <a:prstGeom prst="rect">
            <a:avLst/>
          </a:prstGeom>
          <a:noFill/>
          <a:ln w="9525">
            <a:noFill/>
          </a:ln>
        </p:spPr>
        <p:txBody>
          <a:bodyPr wrap="none">
            <a:spAutoFit/>
          </a:bodyPr>
          <a:p>
            <a:r>
              <a:rPr lang="zh-CN" altLang="en-US" sz="2800" b="1" dirty="0">
                <a:solidFill>
                  <a:srgbClr val="FF0000"/>
                </a:solidFill>
                <a:latin typeface="仿宋" panose="02010609060101010101" pitchFamily="49" charset="-122"/>
                <a:ea typeface="仿宋" panose="02010609060101010101" pitchFamily="49" charset="-122"/>
              </a:rPr>
              <a:t>1974---1975年世界经济危机</a:t>
            </a:r>
            <a:r>
              <a:rPr lang="zh-CN" altLang="en-US" sz="2800" b="1" dirty="0">
                <a:latin typeface="仿宋" panose="02010609060101010101" pitchFamily="49" charset="-122"/>
                <a:ea typeface="仿宋" panose="02010609060101010101" pitchFamily="49" charset="-122"/>
              </a:rPr>
              <a:t>爆发</a:t>
            </a:r>
            <a:r>
              <a:rPr lang="zh-CN" altLang="en-US" sz="2800" b="1" dirty="0">
                <a:solidFill>
                  <a:srgbClr val="FF0000"/>
                </a:solidFill>
                <a:latin typeface="仿宋" panose="02010609060101010101" pitchFamily="49" charset="-122"/>
                <a:ea typeface="仿宋" panose="02010609060101010101" pitchFamily="49" charset="-122"/>
              </a:rPr>
              <a:t>。</a:t>
            </a:r>
            <a:endParaRPr lang="zh-CN" altLang="en-US" sz="2800" dirty="0">
              <a:latin typeface="仿宋" panose="02010609060101010101" pitchFamily="49" charset="-122"/>
              <a:ea typeface="仿宋" panose="02010609060101010101" pitchFamily="49" charset="-122"/>
            </a:endParaRPr>
          </a:p>
        </p:txBody>
      </p:sp>
      <p:sp>
        <p:nvSpPr>
          <p:cNvPr id="20486" name="矩形 24"/>
          <p:cNvSpPr/>
          <p:nvPr/>
        </p:nvSpPr>
        <p:spPr>
          <a:xfrm>
            <a:off x="1692275" y="4724400"/>
            <a:ext cx="4513263" cy="638175"/>
          </a:xfrm>
          <a:prstGeom prst="rect">
            <a:avLst/>
          </a:prstGeom>
          <a:noFill/>
          <a:ln w="9525">
            <a:noFill/>
          </a:ln>
        </p:spPr>
        <p:txBody>
          <a:bodyPr wrap="none">
            <a:spAutoFit/>
          </a:bodyPr>
          <a:p>
            <a:pPr>
              <a:lnSpc>
                <a:spcPct val="150000"/>
              </a:lnSpc>
            </a:pPr>
            <a:r>
              <a:rPr lang="zh-CN" altLang="en-US" sz="2800" b="1" dirty="0">
                <a:solidFill>
                  <a:srgbClr val="FF0000"/>
                </a:solidFill>
                <a:latin typeface="仿宋" panose="02010609060101010101" pitchFamily="49" charset="-122"/>
                <a:ea typeface="仿宋" panose="02010609060101010101" pitchFamily="49" charset="-122"/>
              </a:rPr>
              <a:t>世界反法西斯联盟的</a:t>
            </a:r>
            <a:r>
              <a:rPr lang="zh-CN" altLang="en-US" sz="2800" b="1" dirty="0">
                <a:latin typeface="仿宋" panose="02010609060101010101" pitchFamily="49" charset="-122"/>
                <a:ea typeface="仿宋" panose="02010609060101010101" pitchFamily="49" charset="-122"/>
              </a:rPr>
              <a:t>推动</a:t>
            </a:r>
            <a:r>
              <a:rPr lang="zh-CN" altLang="en-US" sz="2800" b="1" dirty="0">
                <a:solidFill>
                  <a:srgbClr val="FF0000"/>
                </a:solidFill>
                <a:latin typeface="仿宋" panose="02010609060101010101" pitchFamily="49" charset="-122"/>
                <a:ea typeface="仿宋" panose="02010609060101010101" pitchFamily="49" charset="-122"/>
              </a:rPr>
              <a:t>。</a:t>
            </a:r>
            <a:endParaRPr lang="zh-CN" altLang="en-US" sz="2800" b="1" dirty="0">
              <a:solidFill>
                <a:srgbClr val="FF0000"/>
              </a:solidFill>
              <a:latin typeface="仿宋" panose="02010609060101010101" pitchFamily="49" charset="-122"/>
              <a:ea typeface="仿宋" panose="02010609060101010101"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body" idx="4294967295"/>
          </p:nvPr>
        </p:nvSpPr>
        <p:spPr>
          <a:xfrm>
            <a:off x="323850" y="981075"/>
            <a:ext cx="8353425" cy="1585913"/>
          </a:xfrm>
        </p:spPr>
        <p:txBody>
          <a:bodyPr vert="horz" wrap="square" lIns="91440" tIns="45720" rIns="91440" bIns="45720" anchor="t"/>
          <a:p>
            <a:pPr eaLnBrk="1" hangingPunct="1">
              <a:lnSpc>
                <a:spcPct val="150000"/>
              </a:lnSpc>
              <a:buNone/>
            </a:pPr>
            <a:r>
              <a:rPr lang="zh-CN" altLang="en-US" sz="2800" b="1" dirty="0">
                <a:solidFill>
                  <a:schemeClr val="tx1"/>
                </a:solidFill>
              </a:rPr>
              <a:t>（</a:t>
            </a:r>
            <a:r>
              <a:rPr lang="en-US" altLang="zh-CN" sz="2800" b="1" dirty="0">
                <a:solidFill>
                  <a:schemeClr val="tx1"/>
                </a:solidFill>
              </a:rPr>
              <a:t>2</a:t>
            </a:r>
            <a:r>
              <a:rPr lang="zh-CN" altLang="en-US" sz="2800" b="1" dirty="0">
                <a:solidFill>
                  <a:schemeClr val="tx1"/>
                </a:solidFill>
              </a:rPr>
              <a:t>） 回答“作用、影响、意义”：</a:t>
            </a:r>
            <a:endParaRPr lang="zh-CN" altLang="en-US" sz="2800" b="1" dirty="0">
              <a:solidFill>
                <a:schemeClr val="tx1"/>
              </a:solidFill>
            </a:endParaRPr>
          </a:p>
          <a:p>
            <a:pPr lvl="1" eaLnBrk="1" hangingPunct="1">
              <a:lnSpc>
                <a:spcPct val="150000"/>
              </a:lnSpc>
              <a:buNone/>
            </a:pPr>
            <a:r>
              <a:rPr lang="zh-CN" altLang="en-US" sz="2800" b="1" dirty="0">
                <a:solidFill>
                  <a:srgbClr val="FF0000"/>
                </a:solidFill>
              </a:rPr>
              <a:t>                动词</a:t>
            </a:r>
            <a:r>
              <a:rPr lang="zh-CN" altLang="en-US" sz="2800" b="1" dirty="0">
                <a:solidFill>
                  <a:srgbClr val="0066CC"/>
                </a:solidFill>
              </a:rPr>
              <a:t>＋</a:t>
            </a:r>
            <a:r>
              <a:rPr lang="zh-CN" altLang="en-US" sz="2800" b="1" dirty="0">
                <a:solidFill>
                  <a:srgbClr val="FF0000"/>
                </a:solidFill>
              </a:rPr>
              <a:t>了</a:t>
            </a:r>
            <a:r>
              <a:rPr lang="zh-CN" altLang="en-US" sz="2800" b="1" dirty="0">
                <a:solidFill>
                  <a:srgbClr val="0066CC"/>
                </a:solidFill>
              </a:rPr>
              <a:t>＋历史术语（</a:t>
            </a:r>
            <a:r>
              <a:rPr lang="zh-CN" altLang="en-US" sz="2800" b="1" dirty="0">
                <a:solidFill>
                  <a:srgbClr val="FF0000"/>
                </a:solidFill>
              </a:rPr>
              <a:t>或者有利于</a:t>
            </a:r>
            <a:r>
              <a:rPr lang="en-US" altLang="zh-CN" sz="2800" b="1" dirty="0">
                <a:solidFill>
                  <a:srgbClr val="0066CC"/>
                </a:solidFill>
              </a:rPr>
              <a:t>……</a:t>
            </a:r>
            <a:r>
              <a:rPr lang="zh-CN" altLang="en-US" sz="2800" b="1" dirty="0">
                <a:solidFill>
                  <a:srgbClr val="0066CC"/>
                </a:solidFill>
              </a:rPr>
              <a:t>）</a:t>
            </a:r>
            <a:endParaRPr lang="zh-CN" altLang="en-US" sz="2800" b="1" dirty="0">
              <a:solidFill>
                <a:srgbClr val="0066CC"/>
              </a:solidFill>
            </a:endParaRPr>
          </a:p>
        </p:txBody>
      </p:sp>
      <p:sp>
        <p:nvSpPr>
          <p:cNvPr id="22531" name="Text Box 23"/>
          <p:cNvSpPr txBox="1"/>
          <p:nvPr/>
        </p:nvSpPr>
        <p:spPr>
          <a:xfrm>
            <a:off x="971550" y="2636838"/>
            <a:ext cx="7200900" cy="3324225"/>
          </a:xfrm>
          <a:prstGeom prst="rect">
            <a:avLst/>
          </a:prstGeom>
          <a:noFill/>
          <a:ln w="9525">
            <a:noFill/>
          </a:ln>
        </p:spPr>
        <p:txBody>
          <a:bodyPr>
            <a:spAutoFit/>
          </a:bodyPr>
          <a:p>
            <a:pPr>
              <a:lnSpc>
                <a:spcPct val="150000"/>
              </a:lnSpc>
            </a:pPr>
            <a:r>
              <a:rPr lang="zh-CN" altLang="en-US" sz="2800" b="1" dirty="0">
                <a:latin typeface="Arial" panose="020B0604020202020204" pitchFamily="34" charset="0"/>
              </a:rPr>
              <a:t>如，十月革命的意义：</a:t>
            </a:r>
            <a:endParaRPr lang="en-US" altLang="zh-CN" sz="2800" b="1" dirty="0">
              <a:latin typeface="Arial" panose="020B0604020202020204" pitchFamily="34" charset="0"/>
            </a:endParaRPr>
          </a:p>
          <a:p>
            <a:pPr>
              <a:lnSpc>
                <a:spcPct val="150000"/>
              </a:lnSpc>
            </a:pPr>
            <a:r>
              <a:rPr lang="en-US" altLang="zh-CN" sz="2800" b="1" dirty="0">
                <a:latin typeface="Arial" panose="020B0604020202020204" pitchFamily="34" charset="0"/>
              </a:rPr>
              <a:t>1.</a:t>
            </a:r>
            <a:r>
              <a:rPr lang="zh-CN" altLang="en-US" sz="2800" b="1" dirty="0">
                <a:solidFill>
                  <a:srgbClr val="D61C08"/>
                </a:solidFill>
                <a:latin typeface="Arial" panose="020B0604020202020204" pitchFamily="34" charset="0"/>
              </a:rPr>
              <a:t>诞生了</a:t>
            </a:r>
            <a:r>
              <a:rPr lang="zh-CN" altLang="en-US" sz="2800" b="1" dirty="0">
                <a:latin typeface="Arial" panose="020B0604020202020204" pitchFamily="34" charset="0"/>
              </a:rPr>
              <a:t>世界上第一个社会主义国家，</a:t>
            </a:r>
            <a:endParaRPr lang="en-US" altLang="zh-CN" sz="2800" b="1" dirty="0">
              <a:latin typeface="Arial" panose="020B0604020202020204" pitchFamily="34" charset="0"/>
            </a:endParaRPr>
          </a:p>
          <a:p>
            <a:pPr>
              <a:lnSpc>
                <a:spcPct val="150000"/>
              </a:lnSpc>
            </a:pPr>
            <a:r>
              <a:rPr lang="en-US" altLang="zh-CN" sz="2800" b="1" dirty="0">
                <a:latin typeface="Arial" panose="020B0604020202020204" pitchFamily="34" charset="0"/>
              </a:rPr>
              <a:t>2.</a:t>
            </a:r>
            <a:r>
              <a:rPr lang="zh-CN" altLang="en-US" sz="2800" b="1" dirty="0">
                <a:solidFill>
                  <a:srgbClr val="D61C08"/>
                </a:solidFill>
                <a:latin typeface="Arial" panose="020B0604020202020204" pitchFamily="34" charset="0"/>
              </a:rPr>
              <a:t>沉重打击了</a:t>
            </a:r>
            <a:r>
              <a:rPr lang="zh-CN" altLang="en-US" sz="2800" b="1" dirty="0">
                <a:latin typeface="Arial" panose="020B0604020202020204" pitchFamily="34" charset="0"/>
              </a:rPr>
              <a:t>帝国主义的统治，</a:t>
            </a:r>
            <a:endParaRPr lang="en-US" altLang="zh-CN" sz="2800" b="1" dirty="0">
              <a:latin typeface="Arial" panose="020B0604020202020204" pitchFamily="34" charset="0"/>
            </a:endParaRPr>
          </a:p>
          <a:p>
            <a:pPr>
              <a:lnSpc>
                <a:spcPct val="150000"/>
              </a:lnSpc>
            </a:pPr>
            <a:r>
              <a:rPr lang="en-US" altLang="zh-CN" sz="2800" b="1" dirty="0">
                <a:latin typeface="Arial" panose="020B0604020202020204" pitchFamily="34" charset="0"/>
              </a:rPr>
              <a:t>3.</a:t>
            </a:r>
            <a:r>
              <a:rPr lang="zh-CN" altLang="en-US" sz="2800" b="1" dirty="0">
                <a:solidFill>
                  <a:srgbClr val="D61C08"/>
                </a:solidFill>
                <a:latin typeface="Arial" panose="020B0604020202020204" pitchFamily="34" charset="0"/>
              </a:rPr>
              <a:t>推动了</a:t>
            </a:r>
            <a:r>
              <a:rPr lang="zh-CN" altLang="en-US" sz="2800" b="1" dirty="0">
                <a:latin typeface="Arial" panose="020B0604020202020204" pitchFamily="34" charset="0"/>
              </a:rPr>
              <a:t>国际社会主义运动的发展，</a:t>
            </a:r>
            <a:endParaRPr lang="en-US" altLang="zh-CN" sz="2800" b="1" dirty="0">
              <a:latin typeface="Arial" panose="020B0604020202020204" pitchFamily="34" charset="0"/>
            </a:endParaRPr>
          </a:p>
          <a:p>
            <a:pPr>
              <a:lnSpc>
                <a:spcPct val="150000"/>
              </a:lnSpc>
            </a:pPr>
            <a:r>
              <a:rPr lang="en-US" altLang="zh-CN" sz="2800" b="1" dirty="0">
                <a:latin typeface="Arial" panose="020B0604020202020204" pitchFamily="34" charset="0"/>
              </a:rPr>
              <a:t>4.</a:t>
            </a:r>
            <a:r>
              <a:rPr lang="zh-CN" altLang="en-US" sz="2800" b="1" dirty="0">
                <a:solidFill>
                  <a:srgbClr val="D61C08"/>
                </a:solidFill>
                <a:latin typeface="Arial" panose="020B0604020202020204" pitchFamily="34" charset="0"/>
              </a:rPr>
              <a:t>鼓舞了</a:t>
            </a:r>
            <a:r>
              <a:rPr lang="zh-CN" altLang="en-US" sz="2800" b="1" dirty="0">
                <a:latin typeface="Arial" panose="020B0604020202020204" pitchFamily="34" charset="0"/>
              </a:rPr>
              <a:t>殖民地办殖民地人民的解放斗争。</a:t>
            </a:r>
            <a:endParaRPr lang="zh-CN" altLang="en-US" sz="28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0">
                                            <p:txEl>
                                              <p:charRg st="0" end="18"/>
                                            </p:txEl>
                                          </p:spTgt>
                                        </p:tgtEl>
                                        <p:attrNameLst>
                                          <p:attrName>style.visibility</p:attrName>
                                        </p:attrNameLst>
                                      </p:cBhvr>
                                      <p:to>
                                        <p:strVal val="visible"/>
                                      </p:to>
                                    </p:set>
                                    <p:animEffect transition="in" filter="blinds(horizontal)">
                                      <p:cBhvr>
                                        <p:cTn id="7" dur="500"/>
                                        <p:tgtEl>
                                          <p:spTgt spid="22530">
                                            <p:txEl>
                                              <p:charRg st="0" end="18"/>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530">
                                            <p:txEl>
                                              <p:charRg st="18" end="53"/>
                                            </p:txEl>
                                          </p:spTgt>
                                        </p:tgtEl>
                                        <p:attrNameLst>
                                          <p:attrName>style.visibility</p:attrName>
                                        </p:attrNameLst>
                                      </p:cBhvr>
                                      <p:to>
                                        <p:strVal val="visible"/>
                                      </p:to>
                                    </p:set>
                                    <p:animEffect transition="in" filter="blinds(horizontal)">
                                      <p:cBhvr>
                                        <p:cTn id="10" dur="500"/>
                                        <p:tgtEl>
                                          <p:spTgt spid="22530">
                                            <p:txEl>
                                              <p:charRg st="18" end="5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2531"/>
                                        </p:tgtEl>
                                        <p:attrNameLst>
                                          <p:attrName>style.visibility</p:attrName>
                                        </p:attrNameLst>
                                      </p:cBhvr>
                                      <p:to>
                                        <p:strVal val="visible"/>
                                      </p:to>
                                    </p:set>
                                    <p:animEffect transition="in" filter="blinds(horizontal)">
                                      <p:cBhvr>
                                        <p:cTn id="15"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22531"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标题 1"/>
          <p:cNvSpPr>
            <a:spLocks noGrp="1"/>
          </p:cNvSpPr>
          <p:nvPr>
            <p:ph type="title" idx="4294967295"/>
          </p:nvPr>
        </p:nvSpPr>
        <p:spPr>
          <a:xfrm>
            <a:off x="900113" y="3141663"/>
            <a:ext cx="6829425" cy="696912"/>
          </a:xfrm>
        </p:spPr>
        <p:txBody>
          <a:bodyPr vert="horz" wrap="square" lIns="91440" tIns="45720" rIns="91440" bIns="45720" anchor="ctr"/>
          <a:p>
            <a:r>
              <a:rPr lang="zh-CN" altLang="en-US" sz="3200" dirty="0">
                <a:solidFill>
                  <a:schemeClr val="tx1"/>
                </a:solidFill>
              </a:rPr>
              <a:t>你是按什么</a:t>
            </a:r>
            <a:r>
              <a:rPr lang="zh-CN" altLang="en-US" sz="3200" dirty="0">
                <a:solidFill>
                  <a:srgbClr val="FF0000"/>
                </a:solidFill>
                <a:ea typeface="微软雅黑" panose="020B0503020204020204" pitchFamily="34" charset="-122"/>
              </a:rPr>
              <a:t>顺序</a:t>
            </a:r>
            <a:r>
              <a:rPr lang="zh-CN" altLang="en-US" sz="3200" dirty="0">
                <a:solidFill>
                  <a:schemeClr val="tx1"/>
                </a:solidFill>
              </a:rPr>
              <a:t>解答材料题的？</a:t>
            </a:r>
            <a:endParaRPr lang="zh-CN" altLang="en-US" sz="3200" dirty="0">
              <a:solidFill>
                <a:schemeClr val="tx1"/>
              </a:solidFill>
            </a:endParaRPr>
          </a:p>
        </p:txBody>
      </p:sp>
      <p:sp>
        <p:nvSpPr>
          <p:cNvPr id="4099" name="Text Box 5"/>
          <p:cNvSpPr>
            <a:spLocks noGrp="1"/>
          </p:cNvSpPr>
          <p:nvPr>
            <p:ph idx="1"/>
          </p:nvPr>
        </p:nvSpPr>
        <p:spPr>
          <a:xfrm>
            <a:off x="1258888" y="2205038"/>
            <a:ext cx="6408737" cy="741362"/>
          </a:xfrm>
          <a:ln w="57150">
            <a:solidFill>
              <a:srgbClr val="0000FF">
                <a:alpha val="100000"/>
              </a:srgbClr>
            </a:solidFill>
            <a:miter/>
          </a:ln>
        </p:spPr>
        <p:txBody>
          <a:bodyPr vert="horz" wrap="square" lIns="90170" tIns="46990" rIns="90170" bIns="46990" anchor="t">
            <a:spAutoFit/>
          </a:bodyPr>
          <a:p>
            <a:pPr>
              <a:lnSpc>
                <a:spcPct val="150000"/>
              </a:lnSpc>
              <a:buNone/>
            </a:pPr>
            <a:r>
              <a:rPr lang="zh-CN" altLang="en-US" sz="2800" b="1" dirty="0">
                <a:solidFill>
                  <a:srgbClr val="FF0000"/>
                </a:solidFill>
                <a:latin typeface="仿宋" panose="02010609060101010101" pitchFamily="49" charset="-122"/>
                <a:ea typeface="仿宋" panose="02010609060101010101" pitchFamily="49" charset="-122"/>
              </a:rPr>
              <a:t>读材料   链教材</a:t>
            </a:r>
            <a:r>
              <a:rPr lang="en-US" altLang="zh-CN" sz="2800" b="1" dirty="0">
                <a:solidFill>
                  <a:srgbClr val="FF0000"/>
                </a:solidFill>
                <a:latin typeface="仿宋" panose="02010609060101010101" pitchFamily="49" charset="-122"/>
                <a:ea typeface="仿宋" panose="02010609060101010101" pitchFamily="49" charset="-122"/>
              </a:rPr>
              <a:t>   </a:t>
            </a:r>
            <a:r>
              <a:rPr lang="zh-CN" altLang="en-US" sz="2800" b="1" dirty="0">
                <a:solidFill>
                  <a:srgbClr val="FF0000"/>
                </a:solidFill>
                <a:latin typeface="仿宋" panose="02010609060101010101" pitchFamily="49" charset="-122"/>
                <a:ea typeface="仿宋" panose="02010609060101010101" pitchFamily="49" charset="-122"/>
              </a:rPr>
              <a:t>答问题</a:t>
            </a:r>
            <a:r>
              <a:rPr lang="en-US" altLang="zh-CN" sz="2800" b="1" dirty="0">
                <a:solidFill>
                  <a:srgbClr val="FF0000"/>
                </a:solidFill>
                <a:latin typeface="仿宋" panose="02010609060101010101" pitchFamily="49" charset="-122"/>
                <a:ea typeface="仿宋" panose="02010609060101010101" pitchFamily="49" charset="-122"/>
              </a:rPr>
              <a:t>    </a:t>
            </a:r>
            <a:r>
              <a:rPr lang="zh-CN" altLang="en-US" sz="2800" b="1" dirty="0">
                <a:solidFill>
                  <a:srgbClr val="FF0000"/>
                </a:solidFill>
                <a:latin typeface="仿宋" panose="02010609060101010101" pitchFamily="49" charset="-122"/>
                <a:ea typeface="仿宋" panose="02010609060101010101" pitchFamily="49" charset="-122"/>
              </a:rPr>
              <a:t>审问题    </a:t>
            </a:r>
            <a:endParaRPr lang="en-US" altLang="zh-CN" sz="2800" b="1" dirty="0">
              <a:solidFill>
                <a:srgbClr val="FF0000"/>
              </a:solidFill>
              <a:latin typeface="仿宋" panose="02010609060101010101" pitchFamily="49" charset="-122"/>
              <a:ea typeface="仿宋" panose="02010609060101010101" pitchFamily="49" charset="-122"/>
            </a:endParaRPr>
          </a:p>
        </p:txBody>
      </p:sp>
      <p:sp>
        <p:nvSpPr>
          <p:cNvPr id="4100" name="矩形 4"/>
          <p:cNvSpPr/>
          <p:nvPr/>
        </p:nvSpPr>
        <p:spPr>
          <a:xfrm>
            <a:off x="1042988" y="4076700"/>
            <a:ext cx="4133850" cy="523875"/>
          </a:xfrm>
          <a:prstGeom prst="rect">
            <a:avLst/>
          </a:prstGeom>
          <a:noFill/>
          <a:ln w="9525">
            <a:noFill/>
          </a:ln>
        </p:spPr>
        <p:txBody>
          <a:bodyPr wrap="none">
            <a:spAutoFit/>
          </a:bodyPr>
          <a:p>
            <a:r>
              <a:rPr lang="zh-CN" altLang="en-US" sz="2800" b="1" dirty="0">
                <a:latin typeface="Arial" panose="020B0604020202020204" pitchFamily="34" charset="0"/>
                <a:ea typeface="微软雅黑" panose="020B0503020204020204" pitchFamily="34" charset="-122"/>
              </a:rPr>
              <a:t>灵机一“</a:t>
            </a:r>
            <a:r>
              <a:rPr lang="zh-CN" altLang="en-US" sz="2800" b="1" dirty="0">
                <a:solidFill>
                  <a:srgbClr val="FF0000"/>
                </a:solidFill>
                <a:latin typeface="Arial" panose="020B0604020202020204" pitchFamily="34" charset="0"/>
                <a:ea typeface="微软雅黑" panose="020B0503020204020204" pitchFamily="34" charset="-122"/>
              </a:rPr>
              <a:t>动</a:t>
            </a:r>
            <a:r>
              <a:rPr lang="zh-CN" altLang="en-US" sz="2800" b="1" dirty="0">
                <a:latin typeface="Arial" panose="020B0604020202020204" pitchFamily="34" charset="0"/>
                <a:ea typeface="微软雅黑" panose="020B0503020204020204" pitchFamily="34" charset="-122"/>
              </a:rPr>
              <a:t>”，降低难度</a:t>
            </a:r>
            <a:endParaRPr lang="zh-CN" altLang="en-US" sz="2800" b="1" dirty="0">
              <a:latin typeface="Arial" panose="020B0604020202020204" pitchFamily="34" charset="0"/>
              <a:ea typeface="微软雅黑" panose="020B0503020204020204" pitchFamily="34" charset="-122"/>
            </a:endParaRPr>
          </a:p>
        </p:txBody>
      </p:sp>
      <p:sp>
        <p:nvSpPr>
          <p:cNvPr id="4101" name="Text Box 5"/>
          <p:cNvSpPr txBox="1"/>
          <p:nvPr/>
        </p:nvSpPr>
        <p:spPr>
          <a:xfrm>
            <a:off x="1403350" y="4797425"/>
            <a:ext cx="6048375" cy="1457325"/>
          </a:xfrm>
          <a:prstGeom prst="rect">
            <a:avLst/>
          </a:prstGeom>
          <a:solidFill>
            <a:schemeClr val="bg1"/>
          </a:solidFill>
          <a:ln w="25400" cap="flat" cmpd="sng">
            <a:solidFill>
              <a:schemeClr val="accent2"/>
            </a:solidFill>
            <a:prstDash val="solid"/>
            <a:miter/>
            <a:headEnd type="none" w="med" len="med"/>
            <a:tailEnd type="none" w="med" len="med"/>
          </a:ln>
        </p:spPr>
        <p:txBody>
          <a:bodyPr lIns="90170" tIns="46990" rIns="90170" bIns="46990">
            <a:spAutoFit/>
          </a:bodyPr>
          <a:p>
            <a:pPr>
              <a:lnSpc>
                <a:spcPct val="150000"/>
              </a:lnSpc>
            </a:pPr>
            <a:r>
              <a:rPr lang="zh-CN" altLang="en-US" sz="3200" b="1" dirty="0">
                <a:solidFill>
                  <a:srgbClr val="FF0000"/>
                </a:solidFill>
                <a:latin typeface="仿宋" panose="02010609060101010101" pitchFamily="49" charset="-122"/>
                <a:ea typeface="仿宋" panose="02010609060101010101" pitchFamily="49" charset="-122"/>
              </a:rPr>
              <a:t>1、审问题         2、读材料     </a:t>
            </a:r>
            <a:endParaRPr lang="en-US" altLang="zh-CN" sz="3200" b="1" dirty="0">
              <a:solidFill>
                <a:srgbClr val="FF0000"/>
              </a:solidFill>
              <a:latin typeface="仿宋" panose="02010609060101010101" pitchFamily="49" charset="-122"/>
              <a:ea typeface="仿宋" panose="02010609060101010101" pitchFamily="49" charset="-122"/>
            </a:endParaRPr>
          </a:p>
          <a:p>
            <a:pPr>
              <a:lnSpc>
                <a:spcPct val="150000"/>
              </a:lnSpc>
            </a:pPr>
            <a:r>
              <a:rPr lang="zh-CN" altLang="en-US" sz="3200" b="1" dirty="0">
                <a:solidFill>
                  <a:srgbClr val="FF0000"/>
                </a:solidFill>
                <a:latin typeface="仿宋" panose="02010609060101010101" pitchFamily="49" charset="-122"/>
                <a:ea typeface="仿宋" panose="02010609060101010101" pitchFamily="49" charset="-122"/>
              </a:rPr>
              <a:t>3、链教材         4、答问题</a:t>
            </a:r>
            <a:endParaRPr lang="zh-CN" altLang="en-US" sz="3200" b="1" dirty="0">
              <a:solidFill>
                <a:srgbClr val="FF0000"/>
              </a:solidFill>
              <a:latin typeface="仿宋" panose="02010609060101010101" pitchFamily="49" charset="-122"/>
              <a:ea typeface="仿宋" panose="02010609060101010101" pitchFamily="49" charset="-122"/>
            </a:endParaRPr>
          </a:p>
        </p:txBody>
      </p:sp>
      <p:sp>
        <p:nvSpPr>
          <p:cNvPr id="4102" name="TextBox 6"/>
          <p:cNvSpPr txBox="1"/>
          <p:nvPr/>
        </p:nvSpPr>
        <p:spPr>
          <a:xfrm>
            <a:off x="1116013" y="1412875"/>
            <a:ext cx="6315075" cy="523875"/>
          </a:xfrm>
          <a:prstGeom prst="rect">
            <a:avLst/>
          </a:prstGeom>
          <a:noFill/>
          <a:ln w="9525">
            <a:noFill/>
          </a:ln>
        </p:spPr>
        <p:txBody>
          <a:bodyPr wrap="none">
            <a:spAutoFit/>
          </a:bodyPr>
          <a:p>
            <a:r>
              <a:rPr lang="zh-CN" altLang="en-US" sz="2800" b="1" dirty="0">
                <a:latin typeface="Arial" panose="020B0604020202020204" pitchFamily="34" charset="0"/>
              </a:rPr>
              <a:t>以下是打乱了的解答历史材料题的步骤</a:t>
            </a:r>
            <a:endParaRPr lang="zh-CN" altLang="en-US" sz="2800" b="1" dirty="0">
              <a:latin typeface="Arial" panose="020B0604020202020204" pitchFamily="34" charset="0"/>
            </a:endParaRPr>
          </a:p>
        </p:txBody>
      </p:sp>
      <p:sp>
        <p:nvSpPr>
          <p:cNvPr id="4103" name="TextBox 6"/>
          <p:cNvSpPr txBox="1"/>
          <p:nvPr/>
        </p:nvSpPr>
        <p:spPr>
          <a:xfrm>
            <a:off x="1619250" y="549275"/>
            <a:ext cx="4532313" cy="646113"/>
          </a:xfrm>
          <a:prstGeom prst="rect">
            <a:avLst/>
          </a:prstGeom>
          <a:noFill/>
          <a:ln w="9525">
            <a:noFill/>
          </a:ln>
        </p:spPr>
        <p:txBody>
          <a:bodyPr wrap="none">
            <a:spAutoFit/>
          </a:bodyPr>
          <a:p>
            <a:r>
              <a:rPr lang="zh-CN" altLang="en-US" sz="3600" b="1" dirty="0">
                <a:latin typeface="Arial" panose="020B0604020202020204" pitchFamily="34" charset="0"/>
              </a:rPr>
              <a:t>一、解 题 步 骤 回 顾</a:t>
            </a:r>
            <a:endParaRPr lang="zh-CN" altLang="en-US" sz="3600" b="1"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 Box 3"/>
          <p:cNvSpPr txBox="1"/>
          <p:nvPr/>
        </p:nvSpPr>
        <p:spPr>
          <a:xfrm>
            <a:off x="323850" y="909638"/>
            <a:ext cx="8640763" cy="1938337"/>
          </a:xfrm>
          <a:prstGeom prst="rect">
            <a:avLst/>
          </a:prstGeom>
          <a:noFill/>
          <a:ln w="9525">
            <a:noFill/>
          </a:ln>
        </p:spPr>
        <p:txBody>
          <a:bodyPr>
            <a:spAutoFit/>
          </a:bodyPr>
          <a:p>
            <a:r>
              <a:rPr lang="zh-CN" altLang="en-US" sz="2400" b="1" dirty="0">
                <a:solidFill>
                  <a:srgbClr val="0066CC"/>
                </a:solidFill>
                <a:latin typeface="楷体_GB2312" pitchFamily="1" charset="-122"/>
                <a:ea typeface="楷体_GB2312" pitchFamily="1" charset="-122"/>
                <a:sym typeface="楷体_GB2312" pitchFamily="1" charset="-122"/>
              </a:rPr>
              <a:t>例10</a:t>
            </a:r>
            <a:r>
              <a:rPr lang="zh-CN" altLang="en-US" sz="2400" b="1" dirty="0">
                <a:solidFill>
                  <a:srgbClr val="000000"/>
                </a:solidFill>
                <a:latin typeface="楷体_GB2312" pitchFamily="1" charset="-122"/>
                <a:ea typeface="楷体_GB2312" pitchFamily="1" charset="-122"/>
                <a:sym typeface="楷体_GB2312" pitchFamily="1" charset="-122"/>
              </a:rPr>
              <a:t>、</a:t>
            </a:r>
            <a:r>
              <a:rPr lang="zh-CN" altLang="en-US" sz="2400" b="1" dirty="0">
                <a:latin typeface="宋体" panose="02010600030101010101" pitchFamily="2" charset="-122"/>
                <a:sym typeface="宋体" panose="02010600030101010101" pitchFamily="2" charset="-122"/>
              </a:rPr>
              <a:t>根据提示，结合所学知识，回答下列问题。</a:t>
            </a:r>
            <a:endParaRPr lang="zh-CN" altLang="en-US" sz="2400" b="1" dirty="0">
              <a:latin typeface="宋体" panose="02010600030101010101" pitchFamily="2" charset="-122"/>
              <a:sym typeface="宋体" panose="02010600030101010101" pitchFamily="2" charset="-122"/>
            </a:endParaRPr>
          </a:p>
          <a:p>
            <a:r>
              <a:rPr lang="zh-CN" altLang="en-US" sz="2400" b="1" dirty="0">
                <a:latin typeface="宋体" panose="02010600030101010101" pitchFamily="2" charset="-122"/>
                <a:sym typeface="宋体" panose="02010600030101010101" pitchFamily="2" charset="-122"/>
              </a:rPr>
              <a:t>（</a:t>
            </a:r>
            <a:r>
              <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rPr>
              <a:t>1</a:t>
            </a:r>
            <a:r>
              <a:rPr lang="zh-CN" altLang="en-US" sz="2400" b="1" dirty="0">
                <a:latin typeface="宋体" panose="02010600030101010101" pitchFamily="2" charset="-122"/>
                <a:sym typeface="宋体" panose="02010600030101010101" pitchFamily="2" charset="-122"/>
              </a:rPr>
              <a:t>）</a:t>
            </a:r>
            <a:r>
              <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rPr>
              <a:t>20</a:t>
            </a:r>
            <a:r>
              <a:rPr lang="zh-CN" altLang="en-US" sz="2400" b="1" dirty="0">
                <a:latin typeface="宋体" panose="02010600030101010101" pitchFamily="2" charset="-122"/>
                <a:sym typeface="宋体" panose="02010600030101010101" pitchFamily="2" charset="-122"/>
              </a:rPr>
              <a:t>世纪世界现代化进程中有三次重大改革：一次是</a:t>
            </a:r>
            <a:r>
              <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rPr>
              <a:t>20</a:t>
            </a:r>
            <a:r>
              <a:rPr lang="zh-CN" altLang="en-US" sz="2400" b="1" dirty="0">
                <a:latin typeface="宋体" panose="02010600030101010101" pitchFamily="2" charset="-122"/>
                <a:sym typeface="宋体" panose="02010600030101010101" pitchFamily="2" charset="-122"/>
              </a:rPr>
              <a:t>年代初期的苏俄，一次是</a:t>
            </a:r>
            <a:r>
              <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rPr>
              <a:t>30</a:t>
            </a:r>
            <a:r>
              <a:rPr lang="zh-CN" altLang="en-US" sz="2400" b="1" dirty="0">
                <a:latin typeface="宋体" panose="02010600030101010101" pitchFamily="2" charset="-122"/>
                <a:sym typeface="宋体" panose="02010600030101010101" pitchFamily="2" charset="-122"/>
              </a:rPr>
              <a:t>年代的美国，还有一次是</a:t>
            </a:r>
            <a:r>
              <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rPr>
              <a:t>70</a:t>
            </a:r>
            <a:r>
              <a:rPr lang="zh-CN" altLang="en-US" sz="2400" b="1" dirty="0">
                <a:solidFill>
                  <a:srgbClr val="0066CC"/>
                </a:solidFill>
                <a:latin typeface="宋体" panose="02010600030101010101" pitchFamily="2" charset="-122"/>
                <a:sym typeface="宋体" panose="02010600030101010101" pitchFamily="2" charset="-122"/>
              </a:rPr>
              <a:t>年代</a:t>
            </a:r>
            <a:r>
              <a:rPr lang="zh-CN" altLang="en-US" sz="2400" b="1" dirty="0">
                <a:latin typeface="宋体" panose="02010600030101010101" pitchFamily="2" charset="-122"/>
                <a:sym typeface="宋体" panose="02010600030101010101" pitchFamily="2" charset="-122"/>
              </a:rPr>
              <a:t>末期以来的中国，请写出前两次改革的名称。简述第三次改革在农村展开的主要形式。</a:t>
            </a:r>
            <a:endParaRPr lang="zh-CN" altLang="en-US" sz="2400" dirty="0">
              <a:latin typeface="Arial" panose="020B0604020202020204" pitchFamily="34" charset="0"/>
            </a:endParaRPr>
          </a:p>
        </p:txBody>
      </p:sp>
      <p:sp>
        <p:nvSpPr>
          <p:cNvPr id="22531" name="Text Box 8"/>
          <p:cNvSpPr txBox="1"/>
          <p:nvPr/>
        </p:nvSpPr>
        <p:spPr>
          <a:xfrm>
            <a:off x="1042988" y="333375"/>
            <a:ext cx="6983412" cy="525463"/>
          </a:xfrm>
          <a:prstGeom prst="rect">
            <a:avLst/>
          </a:prstGeom>
          <a:noFill/>
          <a:ln w="38100" cap="flat" cmpd="sng">
            <a:solidFill>
              <a:srgbClr val="0000FF"/>
            </a:solidFill>
            <a:prstDash val="solid"/>
            <a:miter/>
            <a:headEnd type="none" w="med" len="med"/>
            <a:tailEnd type="none" w="med" len="med"/>
          </a:ln>
        </p:spPr>
        <p:txBody>
          <a:bodyPr lIns="90170" tIns="46990" rIns="90170" bIns="46990">
            <a:spAutoFit/>
          </a:bodyPr>
          <a:p>
            <a:r>
              <a:rPr lang="zh-CN" altLang="en-US" sz="2800" b="1" dirty="0">
                <a:latin typeface="Arial" panose="020B0604020202020204" pitchFamily="34" charset="0"/>
              </a:rPr>
              <a:t>（四）时间限制词没有抓好，答题严重偏差</a:t>
            </a:r>
            <a:endParaRPr lang="zh-CN" altLang="en-US" sz="2800" b="1" dirty="0">
              <a:latin typeface="Arial" panose="020B0604020202020204" pitchFamily="34" charset="0"/>
            </a:endParaRPr>
          </a:p>
        </p:txBody>
      </p:sp>
      <p:pic>
        <p:nvPicPr>
          <p:cNvPr id="22532" name="Picture 14"/>
          <p:cNvPicPr>
            <a:picLocks noChangeAspect="1"/>
          </p:cNvPicPr>
          <p:nvPr/>
        </p:nvPicPr>
        <p:blipFill>
          <a:blip r:embed="rId1"/>
          <a:stretch>
            <a:fillRect/>
          </a:stretch>
        </p:blipFill>
        <p:spPr>
          <a:xfrm>
            <a:off x="7667625" y="5181600"/>
            <a:ext cx="1476375" cy="1676400"/>
          </a:xfrm>
          <a:prstGeom prst="rect">
            <a:avLst/>
          </a:prstGeom>
          <a:noFill/>
          <a:ln w="9525">
            <a:noFill/>
          </a:ln>
        </p:spPr>
      </p:pic>
      <p:pic>
        <p:nvPicPr>
          <p:cNvPr id="22533" name="Picture 9"/>
          <p:cNvPicPr>
            <a:picLocks noChangeAspect="1"/>
          </p:cNvPicPr>
          <p:nvPr/>
        </p:nvPicPr>
        <p:blipFill>
          <a:blip r:embed="rId2"/>
          <a:stretch>
            <a:fillRect/>
          </a:stretch>
        </p:blipFill>
        <p:spPr>
          <a:xfrm>
            <a:off x="755650" y="2852738"/>
            <a:ext cx="6769100" cy="850900"/>
          </a:xfrm>
          <a:prstGeom prst="rect">
            <a:avLst/>
          </a:prstGeom>
          <a:noFill/>
          <a:ln w="9525">
            <a:noFill/>
          </a:ln>
        </p:spPr>
      </p:pic>
      <p:pic>
        <p:nvPicPr>
          <p:cNvPr id="22534" name="Picture 10"/>
          <p:cNvPicPr>
            <a:picLocks noChangeAspect="1"/>
          </p:cNvPicPr>
          <p:nvPr/>
        </p:nvPicPr>
        <p:blipFill>
          <a:blip r:embed="rId3"/>
          <a:stretch>
            <a:fillRect/>
          </a:stretch>
        </p:blipFill>
        <p:spPr>
          <a:xfrm>
            <a:off x="684213" y="4797425"/>
            <a:ext cx="7607300" cy="596900"/>
          </a:xfrm>
          <a:prstGeom prst="rect">
            <a:avLst/>
          </a:prstGeom>
          <a:noFill/>
          <a:ln w="9525">
            <a:noFill/>
          </a:ln>
        </p:spPr>
      </p:pic>
      <p:pic>
        <p:nvPicPr>
          <p:cNvPr id="22535" name="Picture 11"/>
          <p:cNvPicPr>
            <a:picLocks noChangeAspect="1"/>
          </p:cNvPicPr>
          <p:nvPr/>
        </p:nvPicPr>
        <p:blipFill>
          <a:blip r:embed="rId4"/>
          <a:stretch>
            <a:fillRect/>
          </a:stretch>
        </p:blipFill>
        <p:spPr>
          <a:xfrm>
            <a:off x="684213" y="3933825"/>
            <a:ext cx="7637462" cy="533400"/>
          </a:xfrm>
          <a:prstGeom prst="rect">
            <a:avLst/>
          </a:prstGeom>
          <a:noFill/>
          <a:ln w="9525">
            <a:noFill/>
          </a:ln>
        </p:spPr>
      </p:pic>
      <p:pic>
        <p:nvPicPr>
          <p:cNvPr id="22536" name="Picture 12"/>
          <p:cNvPicPr>
            <a:picLocks noChangeAspect="1"/>
          </p:cNvPicPr>
          <p:nvPr/>
        </p:nvPicPr>
        <p:blipFill>
          <a:blip r:embed="rId5"/>
          <a:stretch>
            <a:fillRect/>
          </a:stretch>
        </p:blipFill>
        <p:spPr>
          <a:xfrm>
            <a:off x="684213" y="5589588"/>
            <a:ext cx="7559675" cy="876300"/>
          </a:xfrm>
          <a:prstGeom prst="rect">
            <a:avLst/>
          </a:prstGeom>
          <a:noFill/>
          <a:ln w="9525">
            <a:noFill/>
          </a:ln>
        </p:spPr>
      </p:pic>
      <p:sp>
        <p:nvSpPr>
          <p:cNvPr id="22537" name="Oval 16"/>
          <p:cNvSpPr/>
          <p:nvPr/>
        </p:nvSpPr>
        <p:spPr>
          <a:xfrm>
            <a:off x="3779838" y="1989138"/>
            <a:ext cx="792162" cy="503237"/>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22538" name="Oval 16"/>
          <p:cNvSpPr/>
          <p:nvPr/>
        </p:nvSpPr>
        <p:spPr>
          <a:xfrm>
            <a:off x="8027988" y="1268413"/>
            <a:ext cx="865187" cy="503237"/>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22539" name="Oval 16"/>
          <p:cNvSpPr/>
          <p:nvPr/>
        </p:nvSpPr>
        <p:spPr>
          <a:xfrm>
            <a:off x="6875463" y="1557338"/>
            <a:ext cx="936625" cy="503237"/>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idx="4294967295"/>
          </p:nvPr>
        </p:nvSpPr>
        <p:spPr>
          <a:xfrm>
            <a:off x="755650" y="1484313"/>
            <a:ext cx="7327900" cy="566737"/>
          </a:xfrm>
        </p:spPr>
        <p:txBody>
          <a:bodyPr vert="horz" wrap="square" lIns="91440" tIns="45720" rIns="91440" bIns="45720" anchor="ctr"/>
          <a:p>
            <a:pPr eaLnBrk="1" hangingPunct="1"/>
            <a:r>
              <a:rPr lang="zh-CN" altLang="en-US" sz="4000" dirty="0">
                <a:solidFill>
                  <a:schemeClr val="tx1"/>
                </a:solidFill>
              </a:rPr>
              <a:t>修炼“慧眼”要过四关：</a:t>
            </a:r>
            <a:endParaRPr lang="zh-CN" altLang="en-US" sz="4000" dirty="0">
              <a:solidFill>
                <a:schemeClr val="tx1"/>
              </a:solidFill>
            </a:endParaRPr>
          </a:p>
        </p:txBody>
      </p:sp>
      <p:sp>
        <p:nvSpPr>
          <p:cNvPr id="23555" name="Rectangle 3"/>
          <p:cNvSpPr>
            <a:spLocks noGrp="1"/>
          </p:cNvSpPr>
          <p:nvPr>
            <p:ph type="body" idx="4294967295"/>
          </p:nvPr>
        </p:nvSpPr>
        <p:spPr>
          <a:xfrm>
            <a:off x="1116013" y="2133600"/>
            <a:ext cx="7056437" cy="3454400"/>
          </a:xfrm>
        </p:spPr>
        <p:txBody>
          <a:bodyPr vert="horz" wrap="square" lIns="91440" tIns="45720" rIns="91440" bIns="45720" anchor="t"/>
          <a:p>
            <a:pPr eaLnBrk="1" hangingPunct="1">
              <a:lnSpc>
                <a:spcPct val="90000"/>
              </a:lnSpc>
            </a:pPr>
            <a:r>
              <a:rPr lang="zh-CN" altLang="en-US" sz="2800" b="1" dirty="0">
                <a:solidFill>
                  <a:schemeClr val="tx1"/>
                </a:solidFill>
                <a:sym typeface="Arial" panose="020B0604020202020204" pitchFamily="34" charset="0"/>
              </a:rPr>
              <a:t>第一关：审问题关    </a:t>
            </a:r>
            <a:r>
              <a:rPr lang="zh-CN" altLang="en-US" sz="2800" b="1" dirty="0">
                <a:solidFill>
                  <a:srgbClr val="FF0000"/>
                </a:solidFill>
                <a:latin typeface="仿宋_GB2312" pitchFamily="1" charset="-122"/>
                <a:ea typeface="仿宋_GB2312" pitchFamily="1" charset="-122"/>
                <a:sym typeface="Arial" panose="020B0604020202020204" pitchFamily="34" charset="0"/>
              </a:rPr>
              <a:t>解题的基础；</a:t>
            </a:r>
            <a:endParaRPr lang="zh-CN" altLang="en-US" sz="2800" b="1" dirty="0">
              <a:solidFill>
                <a:srgbClr val="FF0000"/>
              </a:solidFill>
              <a:latin typeface="仿宋_GB2312" pitchFamily="1" charset="-122"/>
              <a:ea typeface="仿宋_GB2312" pitchFamily="1" charset="-122"/>
              <a:sym typeface="Arial" panose="020B0604020202020204" pitchFamily="34" charset="0"/>
            </a:endParaRPr>
          </a:p>
          <a:p>
            <a:pPr eaLnBrk="1" hangingPunct="1">
              <a:lnSpc>
                <a:spcPct val="90000"/>
              </a:lnSpc>
            </a:pPr>
            <a:r>
              <a:rPr lang="zh-CN" altLang="en-US" sz="2800" b="1" dirty="0">
                <a:solidFill>
                  <a:schemeClr val="tx1"/>
                </a:solidFill>
                <a:sym typeface="Arial" panose="020B0604020202020204" pitchFamily="34" charset="0"/>
              </a:rPr>
              <a:t>第二关：读材料关</a:t>
            </a:r>
            <a:r>
              <a:rPr lang="zh-CN" altLang="en-US" sz="2800" b="1" dirty="0">
                <a:sym typeface="Arial" panose="020B0604020202020204" pitchFamily="34" charset="0"/>
              </a:rPr>
              <a:t>    </a:t>
            </a:r>
            <a:r>
              <a:rPr lang="zh-CN" altLang="en-US" sz="2800" b="1" dirty="0">
                <a:solidFill>
                  <a:srgbClr val="FF0000"/>
                </a:solidFill>
                <a:latin typeface="仿宋_GB2312" pitchFamily="1" charset="-122"/>
                <a:ea typeface="仿宋_GB2312" pitchFamily="1" charset="-122"/>
                <a:sym typeface="Arial" panose="020B0604020202020204" pitchFamily="34" charset="0"/>
              </a:rPr>
              <a:t>解题的关键；</a:t>
            </a:r>
            <a:endParaRPr lang="zh-CN" altLang="en-US" sz="2800" b="1" dirty="0">
              <a:solidFill>
                <a:srgbClr val="FF0000"/>
              </a:solidFill>
              <a:latin typeface="仿宋_GB2312" pitchFamily="1" charset="-122"/>
              <a:ea typeface="仿宋_GB2312" pitchFamily="1" charset="-122"/>
              <a:sym typeface="Arial" panose="020B0604020202020204" pitchFamily="34" charset="0"/>
            </a:endParaRPr>
          </a:p>
          <a:p>
            <a:pPr eaLnBrk="1" hangingPunct="1">
              <a:lnSpc>
                <a:spcPct val="90000"/>
              </a:lnSpc>
            </a:pPr>
            <a:r>
              <a:rPr lang="zh-CN" altLang="en-US" sz="2800" b="1" dirty="0">
                <a:solidFill>
                  <a:schemeClr val="tx1"/>
                </a:solidFill>
                <a:sym typeface="Arial" panose="020B0604020202020204" pitchFamily="34" charset="0"/>
              </a:rPr>
              <a:t>第三关：链教材关 </a:t>
            </a:r>
            <a:r>
              <a:rPr lang="zh-CN" altLang="en-US" sz="2400" b="1" dirty="0">
                <a:solidFill>
                  <a:schemeClr val="tx1"/>
                </a:solidFill>
              </a:rPr>
              <a:t>    </a:t>
            </a:r>
            <a:r>
              <a:rPr lang="zh-CN" altLang="en-US" sz="2800" b="1" dirty="0">
                <a:solidFill>
                  <a:srgbClr val="FF0000"/>
                </a:solidFill>
                <a:latin typeface="仿宋_GB2312" pitchFamily="1" charset="-122"/>
                <a:ea typeface="仿宋_GB2312" pitchFamily="1" charset="-122"/>
              </a:rPr>
              <a:t>解题的依托；</a:t>
            </a:r>
            <a:r>
              <a:rPr lang="zh-CN" altLang="en-US" sz="2400" b="1" dirty="0"/>
              <a:t> </a:t>
            </a:r>
            <a:endParaRPr lang="zh-CN" altLang="en-US" sz="2400" b="1" dirty="0"/>
          </a:p>
          <a:p>
            <a:pPr eaLnBrk="1" hangingPunct="1">
              <a:lnSpc>
                <a:spcPct val="90000"/>
              </a:lnSpc>
            </a:pPr>
            <a:r>
              <a:rPr lang="zh-CN" altLang="en-US" sz="2800" b="1" dirty="0">
                <a:solidFill>
                  <a:schemeClr val="tx1"/>
                </a:solidFill>
              </a:rPr>
              <a:t>第四关：答问题关</a:t>
            </a:r>
            <a:r>
              <a:rPr lang="zh-CN" altLang="en-US" sz="2400" b="1" dirty="0"/>
              <a:t>     </a:t>
            </a:r>
            <a:r>
              <a:rPr lang="zh-CN" altLang="en-US" sz="2800" b="1" dirty="0">
                <a:solidFill>
                  <a:srgbClr val="FF0000"/>
                </a:solidFill>
                <a:latin typeface="仿宋_GB2312" pitchFamily="1" charset="-122"/>
                <a:ea typeface="仿宋_GB2312" pitchFamily="1" charset="-122"/>
                <a:sym typeface="Arial" panose="020B0604020202020204" pitchFamily="34" charset="0"/>
              </a:rPr>
              <a:t>解题的落脚点。</a:t>
            </a:r>
            <a:endParaRPr lang="zh-CN" altLang="en-US" sz="2800" b="1" dirty="0">
              <a:solidFill>
                <a:srgbClr val="FF0000"/>
              </a:solidFill>
              <a:latin typeface="仿宋_GB2312" pitchFamily="1" charset="-122"/>
              <a:ea typeface="仿宋_GB2312" pitchFamily="1" charset="-122"/>
              <a:sym typeface="Arial" panose="020B0604020202020204" pitchFamily="34" charset="0"/>
            </a:endParaRPr>
          </a:p>
          <a:p>
            <a:pPr eaLnBrk="1" hangingPunct="1">
              <a:lnSpc>
                <a:spcPct val="90000"/>
              </a:lnSpc>
            </a:pPr>
            <a:endParaRPr lang="zh-CN" altLang="zh-CN" sz="2400" b="1" dirty="0">
              <a:solidFill>
                <a:srgbClr val="FF0000"/>
              </a:solidFill>
              <a:latin typeface="仿宋_GB2312" pitchFamily="1" charset="-122"/>
              <a:ea typeface="仿宋_GB2312" pitchFamily="1" charset="-122"/>
            </a:endParaRPr>
          </a:p>
        </p:txBody>
      </p:sp>
      <p:sp>
        <p:nvSpPr>
          <p:cNvPr id="23556" name="Text Box 4"/>
          <p:cNvSpPr txBox="1"/>
          <p:nvPr/>
        </p:nvSpPr>
        <p:spPr>
          <a:xfrm>
            <a:off x="4562475" y="2009775"/>
            <a:ext cx="309563" cy="641350"/>
          </a:xfrm>
          <a:prstGeom prst="rect">
            <a:avLst/>
          </a:prstGeom>
          <a:noFill/>
          <a:ln w="9525">
            <a:noFill/>
          </a:ln>
        </p:spPr>
        <p:txBody>
          <a:bodyPr wrap="none">
            <a:spAutoFit/>
          </a:bodyPr>
          <a:p>
            <a:endParaRPr lang="zh-CN" altLang="en-US" b="1" dirty="0">
              <a:solidFill>
                <a:srgbClr val="FF0000"/>
              </a:solidFill>
              <a:latin typeface="仿宋_GB2312" pitchFamily="1" charset="-122"/>
              <a:ea typeface="仿宋_GB2312" pitchFamily="1" charset="-122"/>
            </a:endParaRPr>
          </a:p>
          <a:p>
            <a:endParaRPr lang="zh-CN" altLang="en-US" b="1" dirty="0">
              <a:solidFill>
                <a:srgbClr val="FF0000"/>
              </a:solidFill>
              <a:latin typeface="仿宋_GB2312" pitchFamily="1" charset="-122"/>
              <a:ea typeface="仿宋_GB2312" pitchFamily="1" charset="-122"/>
            </a:endParaRPr>
          </a:p>
        </p:txBody>
      </p:sp>
      <p:sp>
        <p:nvSpPr>
          <p:cNvPr id="23557" name="TextBox 6"/>
          <p:cNvSpPr txBox="1"/>
          <p:nvPr/>
        </p:nvSpPr>
        <p:spPr>
          <a:xfrm>
            <a:off x="2484438" y="549275"/>
            <a:ext cx="4049712" cy="768350"/>
          </a:xfrm>
          <a:prstGeom prst="rect">
            <a:avLst/>
          </a:prstGeom>
          <a:noFill/>
          <a:ln w="9525">
            <a:noFill/>
          </a:ln>
        </p:spPr>
        <p:txBody>
          <a:bodyPr wrap="none">
            <a:spAutoFit/>
          </a:bodyPr>
          <a:p>
            <a:r>
              <a:rPr lang="zh-CN" altLang="en-US" sz="4400" b="1" dirty="0">
                <a:latin typeface="Arial" panose="020B0604020202020204" pitchFamily="34" charset="0"/>
              </a:rPr>
              <a:t>三、归 纳 梳 理</a:t>
            </a:r>
            <a:endParaRPr lang="zh-CN" altLang="en-US" sz="4400" b="1" dirty="0">
              <a:latin typeface="Arial" panose="020B0604020202020204" pitchFamily="34" charset="0"/>
            </a:endParaRPr>
          </a:p>
        </p:txBody>
      </p:sp>
      <p:sp>
        <p:nvSpPr>
          <p:cNvPr id="23558" name="矩形 7"/>
          <p:cNvSpPr/>
          <p:nvPr/>
        </p:nvSpPr>
        <p:spPr>
          <a:xfrm>
            <a:off x="1116013" y="4652963"/>
            <a:ext cx="7272337" cy="1754187"/>
          </a:xfrm>
          <a:prstGeom prst="rect">
            <a:avLst/>
          </a:prstGeom>
          <a:noFill/>
          <a:ln w="9525">
            <a:noFill/>
          </a:ln>
        </p:spPr>
        <p:txBody>
          <a:bodyPr>
            <a:spAutoFit/>
          </a:bodyPr>
          <a:p>
            <a:r>
              <a:rPr lang="zh-CN" altLang="en-US" sz="3600" b="1" dirty="0">
                <a:solidFill>
                  <a:srgbClr val="FF0000"/>
                </a:solidFill>
                <a:latin typeface="Arial" panose="020B0604020202020204" pitchFamily="34" charset="0"/>
                <a:ea typeface="楷体" panose="02010609060101010101" pitchFamily="49" charset="-122"/>
              </a:rPr>
              <a:t>通读材料找信息，情景知识相联系，</a:t>
            </a:r>
            <a:br>
              <a:rPr lang="zh-CN" altLang="en-US" sz="3600" b="1" dirty="0">
                <a:solidFill>
                  <a:srgbClr val="FF0000"/>
                </a:solidFill>
                <a:latin typeface="Arial" panose="020B0604020202020204" pitchFamily="34" charset="0"/>
                <a:ea typeface="楷体" panose="02010609060101010101" pitchFamily="49" charset="-122"/>
              </a:rPr>
            </a:br>
            <a:br>
              <a:rPr lang="zh-CN" altLang="en-US" sz="3600" b="1" dirty="0">
                <a:solidFill>
                  <a:srgbClr val="FF0000"/>
                </a:solidFill>
                <a:latin typeface="Arial" panose="020B0604020202020204" pitchFamily="34" charset="0"/>
                <a:ea typeface="楷体" panose="02010609060101010101" pitchFamily="49" charset="-122"/>
              </a:rPr>
            </a:br>
            <a:r>
              <a:rPr lang="zh-CN" altLang="en-US" sz="3600" b="1" dirty="0">
                <a:solidFill>
                  <a:srgbClr val="FF0000"/>
                </a:solidFill>
                <a:latin typeface="Arial" panose="020B0604020202020204" pitchFamily="34" charset="0"/>
                <a:ea typeface="楷体" panose="02010609060101010101" pitchFamily="49" charset="-122"/>
              </a:rPr>
              <a:t>咬文嚼字细做到，按分写点不展开。</a:t>
            </a:r>
            <a:endParaRPr lang="zh-CN" altLang="en-US" sz="3600" b="1" dirty="0">
              <a:solidFill>
                <a:srgbClr val="FF0000"/>
              </a:solidFill>
              <a:latin typeface="Arial" panose="020B0604020202020204" pitchFamily="34" charset="0"/>
              <a:ea typeface="楷体" panose="02010609060101010101"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2" descr="图片1"/>
          <p:cNvPicPr>
            <a:picLocks noChangeAspect="1"/>
          </p:cNvPicPr>
          <p:nvPr/>
        </p:nvPicPr>
        <p:blipFill>
          <a:blip r:embed="rId1"/>
          <a:stretch>
            <a:fillRect/>
          </a:stretch>
        </p:blipFill>
        <p:spPr>
          <a:xfrm>
            <a:off x="-22225" y="-12700"/>
            <a:ext cx="9129713" cy="6843713"/>
          </a:xfrm>
          <a:prstGeom prst="rect">
            <a:avLst/>
          </a:prstGeom>
          <a:noFill/>
          <a:ln w="9525">
            <a:noFill/>
          </a:ln>
        </p:spPr>
      </p:pic>
      <p:sp>
        <p:nvSpPr>
          <p:cNvPr id="24579" name="WordArt 3"/>
          <p:cNvSpPr/>
          <p:nvPr/>
        </p:nvSpPr>
        <p:spPr>
          <a:xfrm>
            <a:off x="1187450" y="1557338"/>
            <a:ext cx="6410325" cy="3024187"/>
          </a:xfrm>
          <a:prstGeom prst="rect">
            <a:avLst/>
          </a:prstGeom>
        </p:spPr>
        <p:txBody>
          <a:bodyPr wrap="none" fromWordArt="1">
            <a:prstTxWarp prst="textPlain">
              <a:avLst>
                <a:gd name="adj" fmla="val 50000"/>
              </a:avLst>
            </a:prstTxWarp>
            <a:normAutofit/>
          </a:bodyPr>
          <a:p>
            <a:pPr algn="ctr"/>
            <a:r>
              <a:rPr lang="zh-CN" altLang="en-US" sz="2400">
                <a:ln w="9525" cap="flat" cmpd="sng">
                  <a:solidFill>
                    <a:srgbClr val="0000FF"/>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要将规范炼成一种习惯，</a:t>
            </a:r>
            <a:endParaRPr lang="zh-CN" altLang="en-US" sz="2400">
              <a:ln w="9525" cap="flat" cmpd="sng">
                <a:solidFill>
                  <a:srgbClr val="0000FF"/>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a:p>
            <a:pPr algn="ctr"/>
            <a:r>
              <a:rPr lang="zh-CN" altLang="en-US" sz="2400">
                <a:ln w="9525" cap="flat" cmpd="sng">
                  <a:solidFill>
                    <a:srgbClr val="0000FF"/>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把认真化为一种性格</a:t>
            </a:r>
            <a:endParaRPr lang="zh-CN" altLang="en-US" sz="2400">
              <a:ln w="9525" cap="flat" cmpd="sng">
                <a:solidFill>
                  <a:srgbClr val="0000FF"/>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Tree>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图片 3" descr="4562736_140542508117_2.jpg"/>
          <p:cNvPicPr>
            <a:picLocks noChangeAspect="1"/>
          </p:cNvPicPr>
          <p:nvPr/>
        </p:nvPicPr>
        <p:blipFill>
          <a:blip r:embed="rId1"/>
          <a:stretch>
            <a:fillRect/>
          </a:stretch>
        </p:blipFill>
        <p:spPr>
          <a:xfrm>
            <a:off x="153988" y="188913"/>
            <a:ext cx="601662" cy="1008062"/>
          </a:xfrm>
          <a:prstGeom prst="rect">
            <a:avLst/>
          </a:prstGeom>
          <a:noFill/>
          <a:ln w="9525">
            <a:noFill/>
          </a:ln>
        </p:spPr>
      </p:pic>
      <p:sp>
        <p:nvSpPr>
          <p:cNvPr id="25603" name="内容占位符 2"/>
          <p:cNvSpPr>
            <a:spLocks noGrp="1"/>
          </p:cNvSpPr>
          <p:nvPr>
            <p:ph sz="quarter" idx="1"/>
          </p:nvPr>
        </p:nvSpPr>
        <p:spPr>
          <a:xfrm>
            <a:off x="0" y="1071563"/>
            <a:ext cx="9144000" cy="5429250"/>
          </a:xfrm>
        </p:spPr>
        <p:txBody>
          <a:bodyPr vert="horz" wrap="square" lIns="91440" tIns="45720" rIns="91440" bIns="45720" anchor="t"/>
          <a:lstStyle>
            <a:lvl1pPr lvl="0">
              <a:buClr>
                <a:schemeClr val="accent1"/>
              </a:buClr>
              <a:buSzPct val="80000"/>
              <a:buFont typeface="Wingdings" panose="05000000000000000000" pitchFamily="2" charset="2"/>
              <a:defRPr sz="1600"/>
            </a:lvl1pPr>
            <a:lvl2pPr lvl="1">
              <a:buClrTx/>
              <a:buSzTx/>
              <a:buFont typeface="Wingdings" panose="05000000000000000000" pitchFamily="2" charset="2"/>
              <a:defRPr sz="1200"/>
            </a:lvl2pPr>
            <a:lvl3pPr lvl="2">
              <a:buClrTx/>
              <a:buSzTx/>
              <a:buFont typeface="Wingdings" panose="05000000000000000000" pitchFamily="2" charset="2"/>
              <a:defRPr sz="1600"/>
            </a:lvl3pPr>
            <a:lvl4pPr lvl="3">
              <a:buClrTx/>
              <a:buSzTx/>
              <a:buFont typeface="Wingdings" panose="05000000000000000000" pitchFamily="2" charset="2"/>
              <a:defRPr sz="1400"/>
            </a:lvl4pPr>
            <a:lvl5pPr lvl="4">
              <a:buClrTx/>
              <a:buSzTx/>
              <a:buFont typeface="Wingdings" panose="05000000000000000000" pitchFamily="2" charset="2"/>
              <a:defRPr sz="1400"/>
            </a:lvl5pPr>
          </a:lstStyle>
          <a:p>
            <a:pPr marL="0" lvl="0" indent="0" eaLnBrk="1" hangingPunct="1">
              <a:buNone/>
            </a:pPr>
            <a:r>
              <a:rPr lang="zh-CN" altLang="en-US" sz="2400" dirty="0">
                <a:latin typeface="宋体" panose="02010600030101010101" pitchFamily="2" charset="-122"/>
              </a:rPr>
              <a:t>    </a:t>
            </a:r>
            <a:r>
              <a:rPr lang="zh-CN" altLang="en-US" sz="2400" b="1" dirty="0">
                <a:solidFill>
                  <a:srgbClr val="050606"/>
                </a:solidFill>
                <a:latin typeface="楷体_GB2312" pitchFamily="1" charset="-122"/>
                <a:ea typeface="楷体_GB2312" pitchFamily="1" charset="-122"/>
              </a:rPr>
              <a:t>思想解放运动是革命的前奏曲，它吹响了新社会产生的号角；</a:t>
            </a:r>
            <a:endParaRPr lang="en-US" altLang="zh-CN" sz="2400" b="1" dirty="0">
              <a:solidFill>
                <a:srgbClr val="050606"/>
              </a:solidFill>
              <a:latin typeface="楷体_GB2312" pitchFamily="1" charset="-122"/>
              <a:ea typeface="楷体_GB2312" pitchFamily="1" charset="-122"/>
            </a:endParaRPr>
          </a:p>
          <a:p>
            <a:pPr marL="0" lvl="0" indent="0" eaLnBrk="1" hangingPunct="1">
              <a:buNone/>
            </a:pPr>
            <a:r>
              <a:rPr lang="zh-CN" altLang="en-US" sz="2400" dirty="0">
                <a:solidFill>
                  <a:srgbClr val="050606"/>
                </a:solidFill>
                <a:latin typeface="楷体_GB2312" pitchFamily="1" charset="-122"/>
                <a:ea typeface="楷体_GB2312" pitchFamily="1" charset="-122"/>
              </a:rPr>
              <a:t>思想解放运动也是改革的动员令；它是社会变革的先声。</a:t>
            </a:r>
            <a:endParaRPr lang="en-US" altLang="zh-CN" sz="2400" dirty="0">
              <a:solidFill>
                <a:srgbClr val="050606"/>
              </a:solidFill>
              <a:latin typeface="楷体_GB2312" pitchFamily="1" charset="-122"/>
              <a:ea typeface="楷体_GB2312" pitchFamily="1" charset="-122"/>
            </a:endParaRPr>
          </a:p>
          <a:p>
            <a:pPr marL="0" lvl="0" indent="0" eaLnBrk="1" hangingPunct="1">
              <a:buNone/>
            </a:pPr>
            <a:r>
              <a:rPr lang="zh-CN" altLang="en-US" sz="2400" dirty="0">
                <a:solidFill>
                  <a:schemeClr val="tx1"/>
                </a:solidFill>
                <a:latin typeface="黑体" panose="02010609060101010101" pitchFamily="49" charset="-122"/>
              </a:rPr>
              <a:t>结合所学知识回答下列问题：</a:t>
            </a:r>
            <a:endParaRPr lang="zh-CN" altLang="en-US" sz="2400" dirty="0">
              <a:solidFill>
                <a:schemeClr val="tx1"/>
              </a:solidFill>
              <a:latin typeface="黑体" panose="02010609060101010101" pitchFamily="49" charset="-122"/>
            </a:endParaRPr>
          </a:p>
          <a:p>
            <a:pPr marL="0" lvl="0" indent="0" eaLnBrk="1" hangingPunct="1">
              <a:buNone/>
            </a:pPr>
            <a:r>
              <a:rPr lang="zh-CN" altLang="en-US" sz="2400" dirty="0">
                <a:solidFill>
                  <a:schemeClr val="tx1"/>
                </a:solidFill>
                <a:latin typeface="黑体" panose="02010609060101010101" pitchFamily="49" charset="-122"/>
              </a:rPr>
              <a:t>（</a:t>
            </a:r>
            <a:r>
              <a:rPr lang="en-US" altLang="zh-CN" sz="2400" dirty="0">
                <a:solidFill>
                  <a:schemeClr val="tx1"/>
                </a:solidFill>
                <a:latin typeface="黑体" panose="02010609060101010101" pitchFamily="49" charset="-122"/>
              </a:rPr>
              <a:t>1</a:t>
            </a:r>
            <a:r>
              <a:rPr lang="zh-CN" altLang="en-US" sz="2400" dirty="0">
                <a:solidFill>
                  <a:schemeClr val="tx1"/>
                </a:solidFill>
                <a:latin typeface="黑体" panose="02010609060101010101" pitchFamily="49" charset="-122"/>
              </a:rPr>
              <a:t>）</a:t>
            </a:r>
            <a:r>
              <a:rPr lang="en-US" altLang="zh-CN" sz="2400" dirty="0">
                <a:solidFill>
                  <a:schemeClr val="tx1"/>
                </a:solidFill>
                <a:latin typeface="黑体" panose="02010609060101010101" pitchFamily="49" charset="-122"/>
              </a:rPr>
              <a:t>14</a:t>
            </a:r>
            <a:r>
              <a:rPr lang="zh-CN" altLang="en-US" sz="2400" dirty="0">
                <a:solidFill>
                  <a:schemeClr val="tx1"/>
                </a:solidFill>
                <a:latin typeface="黑体" panose="02010609060101010101" pitchFamily="49" charset="-122"/>
              </a:rPr>
              <a:t>至</a:t>
            </a:r>
            <a:r>
              <a:rPr lang="en-US" altLang="zh-CN" sz="2400" dirty="0">
                <a:solidFill>
                  <a:schemeClr val="tx1"/>
                </a:solidFill>
                <a:latin typeface="黑体" panose="02010609060101010101" pitchFamily="49" charset="-122"/>
              </a:rPr>
              <a:t>16</a:t>
            </a:r>
            <a:r>
              <a:rPr lang="zh-CN" altLang="en-US" sz="2400" dirty="0">
                <a:solidFill>
                  <a:schemeClr val="tx1"/>
                </a:solidFill>
                <a:latin typeface="黑体" panose="02010609060101010101" pitchFamily="49" charset="-122"/>
              </a:rPr>
              <a:t>世纪在西欧掀起的资产阶级思想文化运动的指导思想</a:t>
            </a:r>
            <a:endParaRPr lang="en-US" altLang="zh-CN" sz="2400" dirty="0">
              <a:solidFill>
                <a:schemeClr val="tx1"/>
              </a:solidFill>
              <a:latin typeface="黑体" panose="02010609060101010101" pitchFamily="49" charset="-122"/>
            </a:endParaRPr>
          </a:p>
          <a:p>
            <a:pPr marL="0" lvl="0" indent="0" eaLnBrk="1" hangingPunct="1">
              <a:buNone/>
            </a:pPr>
            <a:r>
              <a:rPr lang="zh-CN" altLang="en-US" sz="2400" dirty="0">
                <a:solidFill>
                  <a:schemeClr val="tx1"/>
                </a:solidFill>
                <a:latin typeface="黑体" panose="02010609060101010101" pitchFamily="49" charset="-122"/>
              </a:rPr>
              <a:t>是什么？ 最先产生于哪个国家？（</a:t>
            </a:r>
            <a:r>
              <a:rPr lang="en-US" altLang="zh-CN" sz="2400" dirty="0">
                <a:solidFill>
                  <a:schemeClr val="tx1"/>
                </a:solidFill>
                <a:latin typeface="黑体" panose="02010609060101010101" pitchFamily="49" charset="-122"/>
              </a:rPr>
              <a:t>2</a:t>
            </a:r>
            <a:r>
              <a:rPr lang="zh-CN" altLang="en-US" sz="2400" dirty="0">
                <a:solidFill>
                  <a:schemeClr val="tx1"/>
                </a:solidFill>
                <a:latin typeface="黑体" panose="02010609060101010101" pitchFamily="49" charset="-122"/>
              </a:rPr>
              <a:t>分）</a:t>
            </a:r>
            <a:endParaRPr lang="zh-CN" altLang="en-US" sz="2400" dirty="0">
              <a:solidFill>
                <a:schemeClr val="tx1"/>
              </a:solidFill>
              <a:latin typeface="黑体" panose="02010609060101010101" pitchFamily="49" charset="-122"/>
            </a:endParaRPr>
          </a:p>
          <a:p>
            <a:pPr marL="0" lvl="0" indent="0" eaLnBrk="1" hangingPunct="1">
              <a:buNone/>
            </a:pPr>
            <a:r>
              <a:rPr lang="zh-CN" altLang="en-US" sz="2400" dirty="0">
                <a:solidFill>
                  <a:schemeClr val="tx1"/>
                </a:solidFill>
                <a:latin typeface="黑体" panose="02010609060101010101" pitchFamily="49" charset="-122"/>
              </a:rPr>
              <a:t>（</a:t>
            </a:r>
            <a:r>
              <a:rPr lang="en-US" altLang="zh-CN" sz="2400" dirty="0">
                <a:solidFill>
                  <a:schemeClr val="tx1"/>
                </a:solidFill>
                <a:latin typeface="黑体" panose="02010609060101010101" pitchFamily="49" charset="-122"/>
              </a:rPr>
              <a:t>2</a:t>
            </a:r>
            <a:r>
              <a:rPr lang="zh-CN" altLang="en-US" sz="2400" dirty="0">
                <a:solidFill>
                  <a:schemeClr val="tx1"/>
                </a:solidFill>
                <a:latin typeface="黑体" panose="02010609060101010101" pitchFamily="49" charset="-122"/>
              </a:rPr>
              <a:t>）</a:t>
            </a:r>
            <a:r>
              <a:rPr lang="en-US" altLang="zh-CN" sz="2400" dirty="0">
                <a:solidFill>
                  <a:schemeClr val="tx1"/>
                </a:solidFill>
                <a:latin typeface="黑体" panose="02010609060101010101" pitchFamily="49" charset="-122"/>
              </a:rPr>
              <a:t>17</a:t>
            </a:r>
            <a:r>
              <a:rPr lang="zh-CN" altLang="en-US" sz="2400" dirty="0">
                <a:solidFill>
                  <a:schemeClr val="tx1"/>
                </a:solidFill>
                <a:latin typeface="黑体" panose="02010609060101010101" pitchFamily="49" charset="-122"/>
              </a:rPr>
              <a:t>至</a:t>
            </a:r>
            <a:r>
              <a:rPr lang="en-US" altLang="zh-CN" sz="2400" dirty="0">
                <a:solidFill>
                  <a:schemeClr val="tx1"/>
                </a:solidFill>
                <a:latin typeface="黑体" panose="02010609060101010101" pitchFamily="49" charset="-122"/>
              </a:rPr>
              <a:t>18</a:t>
            </a:r>
            <a:r>
              <a:rPr lang="zh-CN" altLang="en-US" sz="2400" dirty="0">
                <a:solidFill>
                  <a:schemeClr val="tx1"/>
                </a:solidFill>
                <a:latin typeface="黑体" panose="02010609060101010101" pitchFamily="49" charset="-122"/>
              </a:rPr>
              <a:t>世纪欧洲掀起的第二次思想解放运动是？受其影响，</a:t>
            </a:r>
            <a:endParaRPr lang="en-US" altLang="zh-CN" sz="2400" dirty="0">
              <a:solidFill>
                <a:schemeClr val="tx1"/>
              </a:solidFill>
              <a:latin typeface="黑体" panose="02010609060101010101" pitchFamily="49" charset="-122"/>
            </a:endParaRPr>
          </a:p>
          <a:p>
            <a:pPr marL="0" lvl="0" indent="0" eaLnBrk="1" hangingPunct="1">
              <a:buNone/>
            </a:pPr>
            <a:r>
              <a:rPr lang="en-US" altLang="zh-CN" sz="2400" dirty="0">
                <a:solidFill>
                  <a:schemeClr val="tx1"/>
                </a:solidFill>
                <a:latin typeface="黑体" panose="02010609060101010101" pitchFamily="49" charset="-122"/>
              </a:rPr>
              <a:t>18</a:t>
            </a:r>
            <a:r>
              <a:rPr lang="zh-CN" altLang="en-US" sz="2400" dirty="0">
                <a:solidFill>
                  <a:schemeClr val="tx1"/>
                </a:solidFill>
                <a:latin typeface="黑体" panose="02010609060101010101" pitchFamily="49" charset="-122"/>
              </a:rPr>
              <a:t>世纪后期欧美发生了哪两次重大的资产阶级革命运动？（</a:t>
            </a:r>
            <a:r>
              <a:rPr lang="en-US" altLang="zh-CN" sz="2400" dirty="0">
                <a:solidFill>
                  <a:schemeClr val="tx1"/>
                </a:solidFill>
                <a:latin typeface="黑体" panose="02010609060101010101" pitchFamily="49" charset="-122"/>
              </a:rPr>
              <a:t>3</a:t>
            </a:r>
            <a:r>
              <a:rPr lang="zh-CN" altLang="en-US" sz="2400" dirty="0">
                <a:solidFill>
                  <a:schemeClr val="tx1"/>
                </a:solidFill>
                <a:latin typeface="黑体" panose="02010609060101010101" pitchFamily="49" charset="-122"/>
              </a:rPr>
              <a:t>分）</a:t>
            </a:r>
            <a:endParaRPr lang="zh-CN" altLang="en-US" sz="2400" dirty="0">
              <a:solidFill>
                <a:schemeClr val="tx1"/>
              </a:solidFill>
              <a:latin typeface="黑体" panose="02010609060101010101" pitchFamily="49" charset="-122"/>
            </a:endParaRPr>
          </a:p>
          <a:p>
            <a:pPr marL="0" lvl="0" indent="0" eaLnBrk="1" hangingPunct="1">
              <a:buNone/>
            </a:pPr>
            <a:r>
              <a:rPr lang="en-US" altLang="zh-CN" sz="2400" dirty="0">
                <a:latin typeface="宋体" panose="02010600030101010101" pitchFamily="2" charset="-122"/>
              </a:rPr>
              <a:t> </a:t>
            </a:r>
            <a:endParaRPr lang="zh-CN" altLang="en-US" sz="2400" dirty="0">
              <a:latin typeface="黑体" panose="02010609060101010101" pitchFamily="49" charset="-122"/>
            </a:endParaRPr>
          </a:p>
          <a:p>
            <a:pPr marL="0" lvl="0" indent="0" eaLnBrk="1" hangingPunct="1">
              <a:buNone/>
            </a:pPr>
            <a:endParaRPr lang="zh-CN" altLang="en-US" sz="2400" dirty="0">
              <a:latin typeface="黑体" panose="02010609060101010101" pitchFamily="49" charset="-122"/>
            </a:endParaRPr>
          </a:p>
          <a:p>
            <a:pPr marL="0" lvl="0" indent="0" eaLnBrk="1" hangingPunct="1">
              <a:buNone/>
            </a:pPr>
            <a:endParaRPr lang="zh-CN" altLang="en-US" sz="2400" dirty="0">
              <a:latin typeface="宋体" panose="02010600030101010101" pitchFamily="2" charset="-122"/>
            </a:endParaRPr>
          </a:p>
          <a:p>
            <a:pPr marL="0" lvl="0" indent="0" eaLnBrk="1" hangingPunct="1">
              <a:buNone/>
            </a:pPr>
            <a:endParaRPr lang="zh-CN" altLang="en-US" sz="2400" dirty="0">
              <a:latin typeface="宋体" panose="02010600030101010101" pitchFamily="2" charset="-122"/>
            </a:endParaRPr>
          </a:p>
        </p:txBody>
      </p:sp>
      <p:sp>
        <p:nvSpPr>
          <p:cNvPr id="26628" name="TextBox 3"/>
          <p:cNvSpPr txBox="1">
            <a:spLocks noChangeArrowheads="1"/>
          </p:cNvSpPr>
          <p:nvPr/>
        </p:nvSpPr>
        <p:spPr bwMode="auto">
          <a:xfrm>
            <a:off x="1116013" y="3860800"/>
            <a:ext cx="1428750" cy="461963"/>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文艺复兴</a:t>
            </a:r>
            <a:endPar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6629" name="TextBox 4"/>
          <p:cNvSpPr txBox="1">
            <a:spLocks noChangeArrowheads="1"/>
          </p:cNvSpPr>
          <p:nvPr/>
        </p:nvSpPr>
        <p:spPr bwMode="auto">
          <a:xfrm>
            <a:off x="5651500" y="3644900"/>
            <a:ext cx="1428750" cy="457200"/>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意大利</a:t>
            </a:r>
            <a:endPar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6630" name="TextBox 6"/>
          <p:cNvSpPr txBox="1">
            <a:spLocks noChangeArrowheads="1"/>
          </p:cNvSpPr>
          <p:nvPr/>
        </p:nvSpPr>
        <p:spPr bwMode="auto">
          <a:xfrm>
            <a:off x="827088" y="5516563"/>
            <a:ext cx="3286125" cy="461963"/>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启蒙运动</a:t>
            </a:r>
            <a:endPar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6631" name="TextBox 7"/>
          <p:cNvSpPr txBox="1">
            <a:spLocks noChangeArrowheads="1"/>
          </p:cNvSpPr>
          <p:nvPr/>
        </p:nvSpPr>
        <p:spPr bwMode="auto">
          <a:xfrm>
            <a:off x="2987675" y="5589588"/>
            <a:ext cx="3000375" cy="461963"/>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英国资产阶级革命</a:t>
            </a:r>
            <a:endPar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6632" name="TextBox 8"/>
          <p:cNvSpPr txBox="1">
            <a:spLocks noChangeArrowheads="1"/>
          </p:cNvSpPr>
          <p:nvPr/>
        </p:nvSpPr>
        <p:spPr bwMode="auto">
          <a:xfrm>
            <a:off x="6300788" y="5516563"/>
            <a:ext cx="2143125" cy="461963"/>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美国独立战争</a:t>
            </a:r>
            <a:endPar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6633" name="TextBox 3"/>
          <p:cNvSpPr txBox="1">
            <a:spLocks noChangeArrowheads="1"/>
          </p:cNvSpPr>
          <p:nvPr/>
        </p:nvSpPr>
        <p:spPr bwMode="auto">
          <a:xfrm>
            <a:off x="2555875" y="3860800"/>
            <a:ext cx="1428750" cy="457200"/>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人文主义</a:t>
            </a:r>
            <a:endParaRPr kumimoji="0" lang="zh-CN" altLang="en-US" sz="24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6634" name="TextBox 6"/>
          <p:cNvSpPr txBox="1">
            <a:spLocks noChangeArrowheads="1"/>
          </p:cNvSpPr>
          <p:nvPr/>
        </p:nvSpPr>
        <p:spPr bwMode="auto">
          <a:xfrm>
            <a:off x="3203575" y="5516563"/>
            <a:ext cx="3286125" cy="457200"/>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法国大革命</a:t>
            </a:r>
            <a:endParaRPr kumimoji="0" lang="zh-CN" altLang="en-US" sz="24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pic>
        <p:nvPicPr>
          <p:cNvPr id="25611" name="标题 12"/>
          <p:cNvPicPr/>
          <p:nvPr/>
        </p:nvPicPr>
        <p:blipFill>
          <a:blip r:embed="rId2"/>
          <a:stretch>
            <a:fillRect/>
          </a:stretch>
        </p:blipFill>
        <p:spPr>
          <a:xfrm>
            <a:off x="682625" y="-7937"/>
            <a:ext cx="9210675" cy="977900"/>
          </a:xfrm>
          <a:prstGeom prst="rect">
            <a:avLst/>
          </a:prstGeom>
          <a:noFill/>
          <a:ln w="9525">
            <a:noFill/>
          </a:ln>
        </p:spPr>
      </p:pic>
      <p:sp>
        <p:nvSpPr>
          <p:cNvPr id="26636" name="Oval 13"/>
          <p:cNvSpPr/>
          <p:nvPr/>
        </p:nvSpPr>
        <p:spPr>
          <a:xfrm>
            <a:off x="7453313" y="2854325"/>
            <a:ext cx="1439862" cy="792163"/>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26637" name="Oval 14"/>
          <p:cNvSpPr/>
          <p:nvPr/>
        </p:nvSpPr>
        <p:spPr>
          <a:xfrm>
            <a:off x="323850" y="4725988"/>
            <a:ext cx="1439863" cy="792162"/>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33"/>
                                        </p:tgtEl>
                                        <p:attrNameLst>
                                          <p:attrName>style.visibility</p:attrName>
                                        </p:attrNameLst>
                                      </p:cBhvr>
                                      <p:to>
                                        <p:strVal val="visible"/>
                                      </p:to>
                                    </p:set>
                                    <p:animEffect transition="in" filter="dissolve">
                                      <p:cBhvr>
                                        <p:cTn id="7" dur="500"/>
                                        <p:tgtEl>
                                          <p:spTgt spid="26633"/>
                                        </p:tgtEl>
                                      </p:cBhvr>
                                    </p:animEffect>
                                  </p:childTnLst>
                                </p:cTn>
                              </p:par>
                              <p:par>
                                <p:cTn id="8" presetID="5" presetClass="exit" presetSubtype="10" fill="hold" grpId="0" nodeType="withEffect">
                                  <p:stCondLst>
                                    <p:cond delay="0"/>
                                  </p:stCondLst>
                                  <p:childTnLst>
                                    <p:animEffect transition="out" filter="checkerboard(across)">
                                      <p:cBhvr>
                                        <p:cTn id="9" dur="500"/>
                                        <p:tgtEl>
                                          <p:spTgt spid="26628"/>
                                        </p:tgtEl>
                                      </p:cBhvr>
                                    </p:animEffect>
                                    <p:set>
                                      <p:cBhvr>
                                        <p:cTn id="10" dur="1" fill="hold">
                                          <p:stCondLst>
                                            <p:cond delay="499"/>
                                          </p:stCondLst>
                                        </p:cTn>
                                        <p:tgtEl>
                                          <p:spTgt spid="266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636"/>
                                        </p:tgtEl>
                                        <p:attrNameLst>
                                          <p:attrName>style.visibility</p:attrName>
                                        </p:attrNameLst>
                                      </p:cBhvr>
                                      <p:to>
                                        <p:strVal val="visible"/>
                                      </p:to>
                                    </p:set>
                                    <p:animEffect transition="in" filter="wipe(down)">
                                      <p:cBhvr>
                                        <p:cTn id="15" dur="500"/>
                                        <p:tgtEl>
                                          <p:spTgt spid="2663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0" nodeType="clickEffect">
                                  <p:stCondLst>
                                    <p:cond delay="0"/>
                                  </p:stCondLst>
                                  <p:childTnLst>
                                    <p:animEffect transition="out" filter="checkerboard(across)">
                                      <p:cBhvr>
                                        <p:cTn id="19" dur="500"/>
                                        <p:tgtEl>
                                          <p:spTgt spid="26631"/>
                                        </p:tgtEl>
                                      </p:cBhvr>
                                    </p:animEffect>
                                    <p:set>
                                      <p:cBhvr>
                                        <p:cTn id="20" dur="1" fill="hold">
                                          <p:stCondLst>
                                            <p:cond delay="499"/>
                                          </p:stCondLst>
                                        </p:cTn>
                                        <p:tgtEl>
                                          <p:spTgt spid="26631"/>
                                        </p:tgtEl>
                                        <p:attrNameLst>
                                          <p:attrName>style.visibility</p:attrName>
                                        </p:attrNameLst>
                                      </p:cBhvr>
                                      <p:to>
                                        <p:strVal val="hidden"/>
                                      </p:to>
                                    </p:set>
                                  </p:childTnLst>
                                </p:cTn>
                              </p:par>
                              <p:par>
                                <p:cTn id="21" presetID="9" presetClass="entr" presetSubtype="0" fill="hold" grpId="0" nodeType="withEffect">
                                  <p:stCondLst>
                                    <p:cond delay="0"/>
                                  </p:stCondLst>
                                  <p:childTnLst>
                                    <p:set>
                                      <p:cBhvr>
                                        <p:cTn id="22" dur="1" fill="hold">
                                          <p:stCondLst>
                                            <p:cond delay="0"/>
                                          </p:stCondLst>
                                        </p:cTn>
                                        <p:tgtEl>
                                          <p:spTgt spid="26634"/>
                                        </p:tgtEl>
                                        <p:attrNameLst>
                                          <p:attrName>style.visibility</p:attrName>
                                        </p:attrNameLst>
                                      </p:cBhvr>
                                      <p:to>
                                        <p:strVal val="visible"/>
                                      </p:to>
                                    </p:set>
                                    <p:animEffect transition="in" filter="dissolve">
                                      <p:cBhvr>
                                        <p:cTn id="23" dur="500"/>
                                        <p:tgtEl>
                                          <p:spTgt spid="2663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6637"/>
                                        </p:tgtEl>
                                        <p:attrNameLst>
                                          <p:attrName>style.visibility</p:attrName>
                                        </p:attrNameLst>
                                      </p:cBhvr>
                                      <p:to>
                                        <p:strVal val="visible"/>
                                      </p:to>
                                    </p:set>
                                    <p:animEffect transition="in" filter="dissolve">
                                      <p:cBhvr>
                                        <p:cTn id="28" dur="500"/>
                                        <p:tgtEl>
                                          <p:spTgt spid="2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31" grpId="0"/>
      <p:bldP spid="26633" grpId="0"/>
      <p:bldP spid="26634" grpId="0"/>
      <p:bldP spid="26636" grpId="0" bldLvl="0" animBg="1"/>
      <p:bldP spid="2663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矩形 1"/>
          <p:cNvSpPr/>
          <p:nvPr/>
        </p:nvSpPr>
        <p:spPr>
          <a:xfrm>
            <a:off x="71438" y="749300"/>
            <a:ext cx="8893175" cy="5203825"/>
          </a:xfrm>
          <a:prstGeom prst="rect">
            <a:avLst/>
          </a:prstGeom>
          <a:noFill/>
          <a:ln w="9525">
            <a:noFill/>
          </a:ln>
        </p:spPr>
        <p:txBody>
          <a:bodyPr>
            <a:spAutoFit/>
          </a:bodyPr>
          <a:p>
            <a:r>
              <a:rPr lang="zh-CN" altLang="en-US" sz="2400" b="1" dirty="0">
                <a:latin typeface="宋体" panose="02010600030101010101" pitchFamily="2" charset="-122"/>
                <a:ea typeface="黑体" panose="02010609060101010101" pitchFamily="49" charset="-122"/>
              </a:rPr>
              <a:t>（</a:t>
            </a:r>
            <a:r>
              <a:rPr lang="en-US" altLang="zh-CN" sz="2400" b="1" dirty="0">
                <a:latin typeface="宋体" panose="02010600030101010101" pitchFamily="2" charset="-122"/>
                <a:ea typeface="黑体" panose="02010609060101010101" pitchFamily="49" charset="-122"/>
              </a:rPr>
              <a:t>3</a:t>
            </a:r>
            <a:r>
              <a:rPr lang="zh-CN" altLang="en-US" sz="2400" b="1" dirty="0">
                <a:latin typeface="宋体" panose="02010600030101010101" pitchFamily="2" charset="-122"/>
                <a:ea typeface="黑体" panose="02010609060101010101" pitchFamily="49" charset="-122"/>
              </a:rPr>
              <a:t>）</a:t>
            </a:r>
            <a:r>
              <a:rPr lang="en-US" altLang="zh-CN" sz="2400" b="1" dirty="0">
                <a:latin typeface="宋体" panose="02010600030101010101" pitchFamily="2" charset="-122"/>
                <a:ea typeface="黑体" panose="02010609060101010101" pitchFamily="49" charset="-122"/>
              </a:rPr>
              <a:t>19</a:t>
            </a:r>
            <a:r>
              <a:rPr lang="zh-CN" altLang="en-US" sz="2400" b="1" dirty="0">
                <a:latin typeface="宋体" panose="02010600030101010101" pitchFamily="2" charset="-122"/>
                <a:ea typeface="黑体" panose="02010609060101010101" pitchFamily="49" charset="-122"/>
              </a:rPr>
              <a:t>世纪末</a:t>
            </a:r>
            <a:r>
              <a:rPr lang="en-US" altLang="zh-CN" sz="2400" b="1" dirty="0">
                <a:latin typeface="宋体" panose="02010600030101010101" pitchFamily="2" charset="-122"/>
                <a:ea typeface="黑体" panose="02010609060101010101" pitchFamily="49" charset="-122"/>
              </a:rPr>
              <a:t>20</a:t>
            </a:r>
            <a:r>
              <a:rPr lang="zh-CN" altLang="en-US" sz="2400" b="1" dirty="0">
                <a:latin typeface="宋体" panose="02010600030101010101" pitchFamily="2" charset="-122"/>
                <a:ea typeface="黑体" panose="02010609060101010101" pitchFamily="49" charset="-122"/>
              </a:rPr>
              <a:t>世纪初，西方资产阶级民主思想传入中国。请写出在其影响下中国发生的思想解放运动的名称。上述中外历史上的三次思想运动，共同反对的是什么？（</a:t>
            </a:r>
            <a:r>
              <a:rPr lang="en-US" altLang="zh-CN" sz="2400" b="1" dirty="0">
                <a:latin typeface="宋体" panose="02010600030101010101" pitchFamily="2" charset="-122"/>
                <a:ea typeface="黑体" panose="02010609060101010101" pitchFamily="49" charset="-122"/>
              </a:rPr>
              <a:t>2</a:t>
            </a:r>
            <a:r>
              <a:rPr lang="zh-CN" altLang="en-US" sz="2400" b="1" dirty="0">
                <a:latin typeface="宋体" panose="02010600030101010101" pitchFamily="2" charset="-122"/>
                <a:ea typeface="黑体" panose="02010609060101010101" pitchFamily="49" charset="-122"/>
              </a:rPr>
              <a:t>分）</a:t>
            </a:r>
            <a:endParaRPr lang="zh-CN" altLang="en-US" sz="2400" b="1" dirty="0">
              <a:latin typeface="宋体" panose="02010600030101010101" pitchFamily="2" charset="-122"/>
              <a:ea typeface="黑体" panose="02010609060101010101" pitchFamily="49" charset="-122"/>
            </a:endParaRPr>
          </a:p>
          <a:p>
            <a:r>
              <a:rPr lang="en-US" altLang="zh-CN" sz="2400" b="1" dirty="0">
                <a:latin typeface="宋体" panose="02010600030101010101" pitchFamily="2" charset="-122"/>
                <a:ea typeface="黑体" panose="02010609060101010101" pitchFamily="49" charset="-122"/>
              </a:rPr>
              <a:t> </a:t>
            </a:r>
            <a:endParaRPr lang="en-US" altLang="zh-CN" sz="2400" b="1" dirty="0">
              <a:latin typeface="宋体" panose="02010600030101010101" pitchFamily="2" charset="-122"/>
              <a:ea typeface="黑体" panose="02010609060101010101" pitchFamily="49" charset="-122"/>
            </a:endParaRPr>
          </a:p>
          <a:p>
            <a:endParaRPr lang="en-US" altLang="zh-CN" sz="2400" b="1" dirty="0">
              <a:latin typeface="宋体" panose="02010600030101010101" pitchFamily="2" charset="-122"/>
              <a:ea typeface="黑体" panose="02010609060101010101" pitchFamily="49" charset="-122"/>
            </a:endParaRPr>
          </a:p>
          <a:p>
            <a:r>
              <a:rPr lang="zh-CN" altLang="en-US" sz="2400" b="1" dirty="0">
                <a:latin typeface="宋体" panose="02010600030101010101" pitchFamily="2" charset="-122"/>
                <a:ea typeface="黑体" panose="02010609060101010101" pitchFamily="49" charset="-122"/>
              </a:rPr>
              <a:t>（</a:t>
            </a:r>
            <a:r>
              <a:rPr lang="en-US" altLang="zh-CN" sz="2400" b="1" dirty="0">
                <a:latin typeface="宋体" panose="02010600030101010101" pitchFamily="2" charset="-122"/>
                <a:ea typeface="黑体" panose="02010609060101010101" pitchFamily="49" charset="-122"/>
              </a:rPr>
              <a:t>4</a:t>
            </a:r>
            <a:r>
              <a:rPr lang="zh-CN" altLang="en-US" sz="2400" b="1" dirty="0">
                <a:latin typeface="宋体" panose="02010600030101010101" pitchFamily="2" charset="-122"/>
                <a:ea typeface="黑体" panose="02010609060101010101" pitchFamily="49" charset="-122"/>
              </a:rPr>
              <a:t>）科学社会主义是无产阶级的革命理论，无产阶级建立政权的第一次伟大尝试指的是哪一重大历史事件？（</a:t>
            </a:r>
            <a:r>
              <a:rPr lang="en-US" altLang="zh-CN" sz="2400" b="1" dirty="0">
                <a:latin typeface="宋体" panose="02010600030101010101" pitchFamily="2" charset="-122"/>
                <a:ea typeface="黑体" panose="02010609060101010101" pitchFamily="49" charset="-122"/>
              </a:rPr>
              <a:t>1</a:t>
            </a:r>
            <a:r>
              <a:rPr lang="zh-CN" altLang="en-US" sz="2400" b="1" dirty="0">
                <a:latin typeface="宋体" panose="02010600030101010101" pitchFamily="2" charset="-122"/>
                <a:ea typeface="黑体" panose="02010609060101010101" pitchFamily="49" charset="-122"/>
              </a:rPr>
              <a:t>分）</a:t>
            </a:r>
            <a:endParaRPr lang="zh-CN" altLang="en-US" sz="2400" b="1" dirty="0">
              <a:latin typeface="宋体" panose="02010600030101010101" pitchFamily="2" charset="-122"/>
              <a:ea typeface="黑体" panose="02010609060101010101" pitchFamily="49" charset="-122"/>
            </a:endParaRPr>
          </a:p>
          <a:p>
            <a:r>
              <a:rPr lang="en-US" altLang="zh-CN" sz="2400" b="1" dirty="0">
                <a:latin typeface="宋体" panose="02010600030101010101" pitchFamily="2" charset="-122"/>
                <a:ea typeface="黑体" panose="02010609060101010101" pitchFamily="49" charset="-122"/>
              </a:rPr>
              <a:t> </a:t>
            </a:r>
            <a:endParaRPr lang="zh-CN" altLang="en-US" sz="2400" b="1" dirty="0">
              <a:latin typeface="宋体" panose="02010600030101010101" pitchFamily="2" charset="-122"/>
              <a:ea typeface="黑体" panose="02010609060101010101" pitchFamily="49" charset="-122"/>
            </a:endParaRPr>
          </a:p>
          <a:p>
            <a:endParaRPr lang="en-US" altLang="zh-CN" sz="2400" b="1" dirty="0">
              <a:latin typeface="宋体" panose="02010600030101010101" pitchFamily="2" charset="-122"/>
              <a:ea typeface="黑体" panose="02010609060101010101" pitchFamily="49" charset="-122"/>
            </a:endParaRPr>
          </a:p>
          <a:p>
            <a:r>
              <a:rPr lang="zh-CN" altLang="en-US" sz="2400" b="1" dirty="0">
                <a:latin typeface="宋体" panose="02010600030101010101" pitchFamily="2" charset="-122"/>
                <a:ea typeface="黑体" panose="02010609060101010101" pitchFamily="49" charset="-122"/>
              </a:rPr>
              <a:t>（</a:t>
            </a:r>
            <a:r>
              <a:rPr lang="en-US" altLang="zh-CN" sz="2400" b="1" dirty="0">
                <a:latin typeface="宋体" panose="02010600030101010101" pitchFamily="2" charset="-122"/>
                <a:ea typeface="黑体" panose="02010609060101010101" pitchFamily="49" charset="-122"/>
              </a:rPr>
              <a:t>5</a:t>
            </a:r>
            <a:r>
              <a:rPr lang="zh-CN" altLang="en-US" sz="2400" b="1" dirty="0">
                <a:latin typeface="宋体" panose="02010600030101010101" pitchFamily="2" charset="-122"/>
                <a:ea typeface="黑体" panose="02010609060101010101" pitchFamily="49" charset="-122"/>
              </a:rPr>
              <a:t>）</a:t>
            </a:r>
            <a:r>
              <a:rPr lang="en-US" altLang="zh-CN" sz="2400" b="1" dirty="0">
                <a:latin typeface="宋体" panose="02010600030101010101" pitchFamily="2" charset="-122"/>
                <a:ea typeface="黑体" panose="02010609060101010101" pitchFamily="49" charset="-122"/>
              </a:rPr>
              <a:t>20</a:t>
            </a:r>
            <a:r>
              <a:rPr lang="zh-CN" altLang="en-US" sz="2400" b="1" dirty="0">
                <a:latin typeface="宋体" panose="02010600030101010101" pitchFamily="2" charset="-122"/>
                <a:ea typeface="黑体" panose="02010609060101010101" pitchFamily="49" charset="-122"/>
              </a:rPr>
              <a:t>世纪，在中国新民主主义革命时期和改革开放的新时期，中国共产党人把马克思列宁主义同中国革命和建设实际相结合，产生了哪两大思想理论成果？（</a:t>
            </a:r>
            <a:r>
              <a:rPr lang="en-US" altLang="zh-CN" sz="2400" b="1" dirty="0">
                <a:latin typeface="宋体" panose="02010600030101010101" pitchFamily="2" charset="-122"/>
                <a:ea typeface="黑体" panose="02010609060101010101" pitchFamily="49" charset="-122"/>
              </a:rPr>
              <a:t>2</a:t>
            </a:r>
            <a:r>
              <a:rPr lang="zh-CN" altLang="en-US" sz="2400" b="1" dirty="0">
                <a:latin typeface="宋体" panose="02010600030101010101" pitchFamily="2" charset="-122"/>
                <a:ea typeface="黑体" panose="02010609060101010101" pitchFamily="49" charset="-122"/>
              </a:rPr>
              <a:t>分）</a:t>
            </a:r>
            <a:endParaRPr lang="zh-CN" altLang="en-US" sz="2400" b="1" dirty="0">
              <a:latin typeface="宋体" panose="02010600030101010101" pitchFamily="2" charset="-122"/>
              <a:ea typeface="黑体" panose="02010609060101010101" pitchFamily="49" charset="-122"/>
            </a:endParaRPr>
          </a:p>
          <a:p>
            <a:endParaRPr lang="en-US" altLang="zh-CN" sz="2400" b="1" dirty="0">
              <a:latin typeface="宋体" panose="02010600030101010101" pitchFamily="2" charset="-122"/>
              <a:ea typeface="黑体" panose="02010609060101010101" pitchFamily="49" charset="-122"/>
            </a:endParaRPr>
          </a:p>
          <a:p>
            <a:endParaRPr lang="en-US" altLang="zh-CN" sz="2400" b="1" dirty="0">
              <a:latin typeface="宋体" panose="02010600030101010101" pitchFamily="2" charset="-122"/>
              <a:ea typeface="黑体" panose="02010609060101010101" pitchFamily="49" charset="-122"/>
            </a:endParaRPr>
          </a:p>
        </p:txBody>
      </p:sp>
      <p:sp>
        <p:nvSpPr>
          <p:cNvPr id="27651" name="TextBox 2"/>
          <p:cNvSpPr txBox="1">
            <a:spLocks noChangeArrowheads="1"/>
          </p:cNvSpPr>
          <p:nvPr/>
        </p:nvSpPr>
        <p:spPr bwMode="auto">
          <a:xfrm>
            <a:off x="1487488" y="1989138"/>
            <a:ext cx="1931988" cy="457200"/>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新文化运动</a:t>
            </a:r>
            <a:endPar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7652" name="TextBox 3"/>
          <p:cNvSpPr txBox="1">
            <a:spLocks noChangeArrowheads="1"/>
          </p:cNvSpPr>
          <p:nvPr/>
        </p:nvSpPr>
        <p:spPr bwMode="auto">
          <a:xfrm>
            <a:off x="4233863" y="1992313"/>
            <a:ext cx="2714625" cy="457200"/>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反帝反封建</a:t>
            </a:r>
            <a:endPar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7653" name="TextBox 4"/>
          <p:cNvSpPr txBox="1">
            <a:spLocks noChangeArrowheads="1"/>
          </p:cNvSpPr>
          <p:nvPr/>
        </p:nvSpPr>
        <p:spPr bwMode="auto">
          <a:xfrm>
            <a:off x="1709738" y="3319463"/>
            <a:ext cx="3438525" cy="457200"/>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俄国十月革命</a:t>
            </a:r>
            <a:endPar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7654" name="TextBox 6"/>
          <p:cNvSpPr txBox="1">
            <a:spLocks noChangeArrowheads="1"/>
          </p:cNvSpPr>
          <p:nvPr/>
        </p:nvSpPr>
        <p:spPr bwMode="auto">
          <a:xfrm>
            <a:off x="4357688" y="5291138"/>
            <a:ext cx="3286125" cy="457200"/>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毛泽东思想</a:t>
            </a:r>
            <a:endPar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7655" name="TextBox 2"/>
          <p:cNvSpPr txBox="1">
            <a:spLocks noChangeArrowheads="1"/>
          </p:cNvSpPr>
          <p:nvPr/>
        </p:nvSpPr>
        <p:spPr bwMode="auto">
          <a:xfrm>
            <a:off x="6311900" y="1963738"/>
            <a:ext cx="2363788" cy="457200"/>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反封建</a:t>
            </a:r>
            <a:endParaRPr kumimoji="0" lang="zh-CN" altLang="en-US" sz="24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7656" name="TextBox 4"/>
          <p:cNvSpPr txBox="1">
            <a:spLocks noChangeArrowheads="1"/>
          </p:cNvSpPr>
          <p:nvPr/>
        </p:nvSpPr>
        <p:spPr bwMode="auto">
          <a:xfrm>
            <a:off x="4716463" y="3314700"/>
            <a:ext cx="3438525" cy="457200"/>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巴黎公社</a:t>
            </a:r>
            <a:endParaRPr kumimoji="0" lang="zh-CN" altLang="en-US" sz="24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7657" name="TextBox 6"/>
          <p:cNvSpPr txBox="1">
            <a:spLocks noChangeArrowheads="1"/>
          </p:cNvSpPr>
          <p:nvPr/>
        </p:nvSpPr>
        <p:spPr bwMode="auto">
          <a:xfrm>
            <a:off x="4284663" y="5586413"/>
            <a:ext cx="3286125" cy="457200"/>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邓小平理论</a:t>
            </a:r>
            <a:endParaRPr kumimoji="0" lang="zh-CN" altLang="en-US" sz="24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7658" name="TextBox 15"/>
          <p:cNvSpPr txBox="1">
            <a:spLocks noChangeArrowheads="1"/>
          </p:cNvSpPr>
          <p:nvPr/>
        </p:nvSpPr>
        <p:spPr bwMode="auto">
          <a:xfrm>
            <a:off x="1809750" y="5319713"/>
            <a:ext cx="2490788" cy="457200"/>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邓小平理论</a:t>
            </a:r>
            <a:endPar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7659" name="TextBox 5"/>
          <p:cNvSpPr txBox="1">
            <a:spLocks noChangeArrowheads="1"/>
          </p:cNvSpPr>
          <p:nvPr/>
        </p:nvSpPr>
        <p:spPr bwMode="auto">
          <a:xfrm>
            <a:off x="1714500" y="5614988"/>
            <a:ext cx="2490788" cy="457200"/>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毛泽东思想</a:t>
            </a:r>
            <a:endParaRPr kumimoji="0" lang="zh-CN" altLang="en-US" sz="24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pic>
        <p:nvPicPr>
          <p:cNvPr id="26636" name="图片 3" descr="4562736_140542508117_2.jpg"/>
          <p:cNvPicPr>
            <a:picLocks noChangeAspect="1"/>
          </p:cNvPicPr>
          <p:nvPr/>
        </p:nvPicPr>
        <p:blipFill>
          <a:blip r:embed="rId1"/>
          <a:stretch>
            <a:fillRect/>
          </a:stretch>
        </p:blipFill>
        <p:spPr>
          <a:xfrm>
            <a:off x="7308850" y="5013325"/>
            <a:ext cx="927100" cy="1554163"/>
          </a:xfrm>
          <a:prstGeom prst="rect">
            <a:avLst/>
          </a:prstGeom>
          <a:noFill/>
          <a:ln w="9525">
            <a:noFill/>
          </a:ln>
        </p:spPr>
      </p:pic>
      <p:sp>
        <p:nvSpPr>
          <p:cNvPr id="27661" name="Oval 15"/>
          <p:cNvSpPr/>
          <p:nvPr/>
        </p:nvSpPr>
        <p:spPr>
          <a:xfrm>
            <a:off x="7092950" y="981075"/>
            <a:ext cx="1727200" cy="792163"/>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27662" name="Oval 16"/>
          <p:cNvSpPr/>
          <p:nvPr/>
        </p:nvSpPr>
        <p:spPr>
          <a:xfrm>
            <a:off x="468313" y="2781300"/>
            <a:ext cx="2232025" cy="792163"/>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27663" name="Oval 17"/>
          <p:cNvSpPr/>
          <p:nvPr/>
        </p:nvSpPr>
        <p:spPr>
          <a:xfrm>
            <a:off x="5292725" y="4292600"/>
            <a:ext cx="1655763" cy="720725"/>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7652"/>
                                        </p:tgtEl>
                                      </p:cBhvr>
                                    </p:animEffect>
                                    <p:set>
                                      <p:cBhvr>
                                        <p:cTn id="7" dur="1" fill="hold">
                                          <p:stCondLst>
                                            <p:cond delay="499"/>
                                          </p:stCondLst>
                                        </p:cTn>
                                        <p:tgtEl>
                                          <p:spTgt spid="27652"/>
                                        </p:tgtEl>
                                        <p:attrNameLst>
                                          <p:attrName>style.visibility</p:attrName>
                                        </p:attrNameLst>
                                      </p:cBhvr>
                                      <p:to>
                                        <p:strVal val="hidden"/>
                                      </p:to>
                                    </p:set>
                                  </p:childTnLst>
                                </p:cTn>
                              </p:par>
                              <p:par>
                                <p:cTn id="8" presetID="5" presetClass="entr" presetSubtype="10"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Effect transition="in" filter="checkerboard(across)">
                                      <p:cBhvr>
                                        <p:cTn id="10" dur="500"/>
                                        <p:tgtEl>
                                          <p:spTgt spid="2765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7661"/>
                                        </p:tgtEl>
                                        <p:attrNameLst>
                                          <p:attrName>style.visibility</p:attrName>
                                        </p:attrNameLst>
                                      </p:cBhvr>
                                      <p:to>
                                        <p:strVal val="visible"/>
                                      </p:to>
                                    </p:set>
                                    <p:animEffect transition="in" filter="dissolve">
                                      <p:cBhvr>
                                        <p:cTn id="15" dur="500"/>
                                        <p:tgtEl>
                                          <p:spTgt spid="27661"/>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7656">
                                            <p:txEl>
                                              <p:charRg st="0" end="5"/>
                                            </p:txEl>
                                          </p:spTgt>
                                        </p:tgtEl>
                                        <p:attrNameLst>
                                          <p:attrName>style.visibility</p:attrName>
                                        </p:attrNameLst>
                                      </p:cBhvr>
                                      <p:to>
                                        <p:strVal val="visible"/>
                                      </p:to>
                                    </p:set>
                                    <p:animEffect transition="in" filter="checkerboard(across)">
                                      <p:cBhvr>
                                        <p:cTn id="20" dur="500"/>
                                        <p:tgtEl>
                                          <p:spTgt spid="27656">
                                            <p:txEl>
                                              <p:charRg st="0" end="5"/>
                                            </p:txEl>
                                          </p:spTgt>
                                        </p:tgtEl>
                                      </p:cBhvr>
                                    </p:animEffect>
                                  </p:childTnLst>
                                </p:cTn>
                              </p:par>
                              <p:par>
                                <p:cTn id="21" presetID="5" presetClass="exit" presetSubtype="10" fill="hold" grpId="0" nodeType="withEffect">
                                  <p:stCondLst>
                                    <p:cond delay="0"/>
                                  </p:stCondLst>
                                  <p:childTnLst>
                                    <p:animEffect transition="out" filter="checkerboard(across)">
                                      <p:cBhvr>
                                        <p:cTn id="22" dur="500"/>
                                        <p:tgtEl>
                                          <p:spTgt spid="27653"/>
                                        </p:tgtEl>
                                      </p:cBhvr>
                                    </p:animEffect>
                                    <p:set>
                                      <p:cBhvr>
                                        <p:cTn id="23" dur="1" fill="hold">
                                          <p:stCondLst>
                                            <p:cond delay="499"/>
                                          </p:stCondLst>
                                        </p:cTn>
                                        <p:tgtEl>
                                          <p:spTgt spid="2765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7662"/>
                                        </p:tgtEl>
                                        <p:attrNameLst>
                                          <p:attrName>style.visibility</p:attrName>
                                        </p:attrNameLst>
                                      </p:cBhvr>
                                      <p:to>
                                        <p:strVal val="visible"/>
                                      </p:to>
                                    </p:set>
                                    <p:animEffect transition="in" filter="wipe(down)">
                                      <p:cBhvr>
                                        <p:cTn id="28" dur="500"/>
                                        <p:tgtEl>
                                          <p:spTgt spid="27662"/>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27659"/>
                                        </p:tgtEl>
                                        <p:attrNameLst>
                                          <p:attrName>style.visibility</p:attrName>
                                        </p:attrNameLst>
                                      </p:cBhvr>
                                      <p:to>
                                        <p:strVal val="visible"/>
                                      </p:to>
                                    </p:set>
                                    <p:animEffect transition="in" filter="checkerboard(across)">
                                      <p:cBhvr>
                                        <p:cTn id="33" dur="500"/>
                                        <p:tgtEl>
                                          <p:spTgt spid="27659"/>
                                        </p:tgtEl>
                                      </p:cBhvr>
                                    </p:animEffect>
                                  </p:childTnLst>
                                </p:cTn>
                              </p:par>
                              <p:par>
                                <p:cTn id="34" presetID="5" presetClass="exit" presetSubtype="10" fill="hold" grpId="0" nodeType="withEffect">
                                  <p:stCondLst>
                                    <p:cond delay="0"/>
                                  </p:stCondLst>
                                  <p:childTnLst>
                                    <p:animEffect transition="out" filter="checkerboard(across)">
                                      <p:cBhvr>
                                        <p:cTn id="35" dur="500"/>
                                        <p:tgtEl>
                                          <p:spTgt spid="27658"/>
                                        </p:tgtEl>
                                      </p:cBhvr>
                                    </p:animEffect>
                                    <p:set>
                                      <p:cBhvr>
                                        <p:cTn id="36" dur="1" fill="hold">
                                          <p:stCondLst>
                                            <p:cond delay="499"/>
                                          </p:stCondLst>
                                        </p:cTn>
                                        <p:tgtEl>
                                          <p:spTgt spid="27658"/>
                                        </p:tgtEl>
                                        <p:attrNameLst>
                                          <p:attrName>style.visibility</p:attrName>
                                        </p:attrNameLst>
                                      </p:cBhvr>
                                      <p:to>
                                        <p:strVal val="hidden"/>
                                      </p:to>
                                    </p:set>
                                  </p:childTnLst>
                                </p:cTn>
                              </p:par>
                              <p:par>
                                <p:cTn id="37" presetID="5" presetClass="exit" presetSubtype="10" fill="hold" grpId="0" nodeType="withEffect">
                                  <p:stCondLst>
                                    <p:cond delay="0"/>
                                  </p:stCondLst>
                                  <p:childTnLst>
                                    <p:animEffect transition="out" filter="checkerboard(across)">
                                      <p:cBhvr>
                                        <p:cTn id="38" dur="500"/>
                                        <p:tgtEl>
                                          <p:spTgt spid="27654"/>
                                        </p:tgtEl>
                                      </p:cBhvr>
                                    </p:animEffect>
                                    <p:set>
                                      <p:cBhvr>
                                        <p:cTn id="39" dur="1" fill="hold">
                                          <p:stCondLst>
                                            <p:cond delay="499"/>
                                          </p:stCondLst>
                                        </p:cTn>
                                        <p:tgtEl>
                                          <p:spTgt spid="27654"/>
                                        </p:tgtEl>
                                        <p:attrNameLst>
                                          <p:attrName>style.visibility</p:attrName>
                                        </p:attrNameLst>
                                      </p:cBhvr>
                                      <p:to>
                                        <p:strVal val="hidden"/>
                                      </p:to>
                                    </p:set>
                                  </p:childTnLst>
                                </p:cTn>
                              </p:par>
                              <p:par>
                                <p:cTn id="40" presetID="9" presetClass="entr" presetSubtype="0" fill="hold" grpId="0" nodeType="withEffect">
                                  <p:stCondLst>
                                    <p:cond delay="0"/>
                                  </p:stCondLst>
                                  <p:childTnLst>
                                    <p:set>
                                      <p:cBhvr>
                                        <p:cTn id="41" dur="1" fill="hold">
                                          <p:stCondLst>
                                            <p:cond delay="0"/>
                                          </p:stCondLst>
                                        </p:cTn>
                                        <p:tgtEl>
                                          <p:spTgt spid="27657"/>
                                        </p:tgtEl>
                                        <p:attrNameLst>
                                          <p:attrName>style.visibility</p:attrName>
                                        </p:attrNameLst>
                                      </p:cBhvr>
                                      <p:to>
                                        <p:strVal val="visible"/>
                                      </p:to>
                                    </p:set>
                                    <p:animEffect transition="in" filter="dissolve">
                                      <p:cBhvr>
                                        <p:cTn id="42" dur="500"/>
                                        <p:tgtEl>
                                          <p:spTgt spid="27657"/>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7663"/>
                                        </p:tgtEl>
                                        <p:attrNameLst>
                                          <p:attrName>style.visibility</p:attrName>
                                        </p:attrNameLst>
                                      </p:cBhvr>
                                      <p:to>
                                        <p:strVal val="visible"/>
                                      </p:to>
                                    </p:set>
                                    <p:animEffect transition="in" filter="checkerboard(across)">
                                      <p:cBhvr>
                                        <p:cTn id="47" dur="500"/>
                                        <p:tgtEl>
                                          <p:spTgt spid="27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P spid="27654" grpId="0"/>
      <p:bldP spid="27655" grpId="0"/>
      <p:bldP spid="27656" grpId="0" build="allAtOnce"/>
      <p:bldP spid="27657" grpId="0"/>
      <p:bldP spid="27658" grpId="0"/>
      <p:bldP spid="27659" grpId="0"/>
      <p:bldP spid="27661" grpId="0" animBg="1"/>
      <p:bldP spid="27662" grpId="0" animBg="1"/>
      <p:bldP spid="276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title" idx="4294967295"/>
          </p:nvPr>
        </p:nvSpPr>
        <p:spPr>
          <a:xfrm>
            <a:off x="827088" y="1989138"/>
            <a:ext cx="7345362" cy="696912"/>
          </a:xfrm>
        </p:spPr>
        <p:txBody>
          <a:bodyPr vert="horz" wrap="square" lIns="91440" tIns="45720" rIns="91440" bIns="45720" anchor="ctr"/>
          <a:p>
            <a:pPr eaLnBrk="1" hangingPunct="1"/>
            <a:r>
              <a:rPr lang="zh-CN" altLang="en-US" sz="3600" dirty="0">
                <a:solidFill>
                  <a:schemeClr val="tx1"/>
                </a:solidFill>
              </a:rPr>
              <a:t>因此，解答好材料题要过“四关”</a:t>
            </a:r>
            <a:r>
              <a:rPr lang="zh-CN" altLang="en-US" sz="3600" dirty="0"/>
              <a:t>：</a:t>
            </a:r>
            <a:endParaRPr lang="zh-CN" altLang="en-US" sz="3600" dirty="0"/>
          </a:p>
        </p:txBody>
      </p:sp>
      <p:sp>
        <p:nvSpPr>
          <p:cNvPr id="5123" name="Rectangle 3"/>
          <p:cNvSpPr>
            <a:spLocks noGrp="1"/>
          </p:cNvSpPr>
          <p:nvPr>
            <p:ph type="body" idx="4294967295"/>
          </p:nvPr>
        </p:nvSpPr>
        <p:spPr>
          <a:xfrm>
            <a:off x="2124075" y="2852738"/>
            <a:ext cx="4751388" cy="3454400"/>
          </a:xfrm>
        </p:spPr>
        <p:txBody>
          <a:bodyPr vert="horz" wrap="square" lIns="91440" tIns="45720" rIns="91440" bIns="45720" anchor="t"/>
          <a:p>
            <a:pPr eaLnBrk="1" hangingPunct="1"/>
            <a:r>
              <a:rPr lang="zh-CN" altLang="en-US" sz="2800" b="1" dirty="0">
                <a:solidFill>
                  <a:srgbClr val="FF0000"/>
                </a:solidFill>
              </a:rPr>
              <a:t>第一关：审问题关</a:t>
            </a:r>
            <a:endParaRPr lang="zh-CN" altLang="en-US" sz="2800" b="1" dirty="0">
              <a:solidFill>
                <a:srgbClr val="FF0000"/>
              </a:solidFill>
            </a:endParaRPr>
          </a:p>
          <a:p>
            <a:pPr eaLnBrk="1" hangingPunct="1"/>
            <a:r>
              <a:rPr lang="zh-CN" altLang="en-US" sz="2800" b="1" dirty="0">
                <a:solidFill>
                  <a:srgbClr val="FF0000"/>
                </a:solidFill>
              </a:rPr>
              <a:t>第二关：读材料关</a:t>
            </a:r>
            <a:endParaRPr lang="zh-CN" altLang="en-US" sz="2800" b="1" dirty="0">
              <a:solidFill>
                <a:srgbClr val="FF0000"/>
              </a:solidFill>
            </a:endParaRPr>
          </a:p>
          <a:p>
            <a:pPr eaLnBrk="1" hangingPunct="1"/>
            <a:r>
              <a:rPr lang="zh-CN" altLang="en-US" sz="2800" b="1" dirty="0">
                <a:solidFill>
                  <a:srgbClr val="FF0000"/>
                </a:solidFill>
              </a:rPr>
              <a:t>第三关：链教材关</a:t>
            </a:r>
            <a:endParaRPr lang="zh-CN" altLang="en-US" sz="2800" b="1" dirty="0">
              <a:solidFill>
                <a:srgbClr val="FF0000"/>
              </a:solidFill>
            </a:endParaRPr>
          </a:p>
          <a:p>
            <a:pPr eaLnBrk="1" hangingPunct="1"/>
            <a:r>
              <a:rPr lang="zh-CN" altLang="en-US" sz="2800" b="1" dirty="0">
                <a:solidFill>
                  <a:srgbClr val="FF0000"/>
                </a:solidFill>
              </a:rPr>
              <a:t>第四关：答问题关</a:t>
            </a:r>
            <a:endParaRPr lang="zh-CN" altLang="en-US" sz="2800" b="1" dirty="0">
              <a:solidFill>
                <a:srgbClr val="FF0000"/>
              </a:solidFill>
            </a:endParaRPr>
          </a:p>
        </p:txBody>
      </p:sp>
      <p:sp>
        <p:nvSpPr>
          <p:cNvPr id="5124" name="TextBox 4"/>
          <p:cNvSpPr txBox="1"/>
          <p:nvPr/>
        </p:nvSpPr>
        <p:spPr>
          <a:xfrm>
            <a:off x="2339975" y="765175"/>
            <a:ext cx="3841750" cy="708025"/>
          </a:xfrm>
          <a:prstGeom prst="rect">
            <a:avLst/>
          </a:prstGeom>
          <a:noFill/>
          <a:ln w="9525">
            <a:noFill/>
          </a:ln>
        </p:spPr>
        <p:txBody>
          <a:bodyPr wrap="none">
            <a:spAutoFit/>
          </a:bodyPr>
          <a:p>
            <a:r>
              <a:rPr lang="zh-CN" altLang="en-US" sz="4000" b="1" dirty="0">
                <a:latin typeface="Arial" panose="020B0604020202020204" pitchFamily="34" charset="0"/>
              </a:rPr>
              <a:t>二 、师 导 生 学</a:t>
            </a:r>
            <a:endParaRPr lang="zh-CN" altLang="en-US" sz="4000" b="1"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ext Box 2"/>
          <p:cNvSpPr txBox="1"/>
          <p:nvPr/>
        </p:nvSpPr>
        <p:spPr>
          <a:xfrm>
            <a:off x="900113" y="404813"/>
            <a:ext cx="7848600" cy="701675"/>
          </a:xfrm>
          <a:prstGeom prst="rect">
            <a:avLst/>
          </a:prstGeom>
          <a:noFill/>
          <a:ln w="9525">
            <a:noFill/>
          </a:ln>
        </p:spPr>
        <p:txBody>
          <a:bodyPr>
            <a:spAutoFit/>
          </a:bodyPr>
          <a:p>
            <a:r>
              <a:rPr lang="zh-CN" altLang="en-US" sz="4000" b="1" dirty="0">
                <a:solidFill>
                  <a:srgbClr val="71720B"/>
                </a:solidFill>
                <a:latin typeface="Arial" panose="020B0604020202020204" pitchFamily="34" charset="0"/>
              </a:rPr>
              <a:t>第一关：审问题关（</a:t>
            </a:r>
            <a:r>
              <a:rPr lang="zh-CN" altLang="en-US" sz="4000" b="1" dirty="0">
                <a:latin typeface="Arial" panose="020B0604020202020204" pitchFamily="34" charset="0"/>
              </a:rPr>
              <a:t>解题的基础</a:t>
            </a:r>
            <a:r>
              <a:rPr lang="zh-CN" altLang="en-US" sz="4000" b="1" dirty="0">
                <a:solidFill>
                  <a:srgbClr val="71720B"/>
                </a:solidFill>
                <a:latin typeface="Arial" panose="020B0604020202020204" pitchFamily="34" charset="0"/>
              </a:rPr>
              <a:t>）</a:t>
            </a:r>
            <a:endParaRPr lang="zh-CN" altLang="en-US" sz="4000" b="1" dirty="0">
              <a:solidFill>
                <a:srgbClr val="71720B"/>
              </a:solidFill>
              <a:latin typeface="Arial" panose="020B0604020202020204" pitchFamily="34" charset="0"/>
            </a:endParaRPr>
          </a:p>
        </p:txBody>
      </p:sp>
      <p:sp>
        <p:nvSpPr>
          <p:cNvPr id="6147" name="Text Box 3"/>
          <p:cNvSpPr txBox="1"/>
          <p:nvPr/>
        </p:nvSpPr>
        <p:spPr>
          <a:xfrm>
            <a:off x="1042988" y="1125538"/>
            <a:ext cx="7091362" cy="1311275"/>
          </a:xfrm>
          <a:prstGeom prst="rect">
            <a:avLst/>
          </a:prstGeom>
          <a:noFill/>
          <a:ln w="28575" cap="flat" cmpd="sng">
            <a:solidFill>
              <a:srgbClr val="0000FF"/>
            </a:solidFill>
            <a:prstDash val="solid"/>
            <a:miter/>
            <a:headEnd type="none" w="med" len="med"/>
            <a:tailEnd type="none" w="med" len="med"/>
          </a:ln>
        </p:spPr>
        <p:txBody>
          <a:bodyPr lIns="90170" tIns="46990" rIns="90170" bIns="46990">
            <a:spAutoFit/>
          </a:bodyPr>
          <a:p>
            <a:pPr>
              <a:lnSpc>
                <a:spcPct val="150000"/>
              </a:lnSpc>
            </a:pPr>
            <a:r>
              <a:rPr lang="zh-CN" altLang="en-US" sz="2800" b="1" dirty="0">
                <a:latin typeface="Arial" panose="020B0604020202020204" pitchFamily="34" charset="0"/>
              </a:rPr>
              <a:t>（一）</a:t>
            </a:r>
            <a:r>
              <a:rPr lang="zh-CN" altLang="en-US" sz="2800" b="1" dirty="0">
                <a:solidFill>
                  <a:srgbClr val="FF0000"/>
                </a:solidFill>
                <a:latin typeface="Arial" panose="020B0604020202020204" pitchFamily="34" charset="0"/>
              </a:rPr>
              <a:t>设问的</a:t>
            </a:r>
            <a:r>
              <a:rPr lang="zh-CN" altLang="en-US" sz="2800" b="1" dirty="0">
                <a:latin typeface="Arial" panose="020B0604020202020204" pitchFamily="34" charset="0"/>
              </a:rPr>
              <a:t>一般</a:t>
            </a:r>
            <a:r>
              <a:rPr lang="zh-CN" altLang="en-US" sz="2800" b="1" dirty="0">
                <a:solidFill>
                  <a:srgbClr val="FF0000"/>
                </a:solidFill>
                <a:latin typeface="Arial" panose="020B0604020202020204" pitchFamily="34" charset="0"/>
              </a:rPr>
              <a:t>构成：</a:t>
            </a:r>
            <a:endParaRPr lang="zh-CN" altLang="en-US" sz="2800" b="1" dirty="0">
              <a:solidFill>
                <a:srgbClr val="FF0000"/>
              </a:solidFill>
              <a:latin typeface="Arial" panose="020B0604020202020204" pitchFamily="34" charset="0"/>
            </a:endParaRPr>
          </a:p>
          <a:p>
            <a:pPr>
              <a:lnSpc>
                <a:spcPct val="150000"/>
              </a:lnSpc>
            </a:pPr>
            <a:r>
              <a:rPr lang="zh-CN" altLang="en-US" sz="2800" dirty="0">
                <a:latin typeface="Arial" panose="020B0604020202020204" pitchFamily="34" charset="0"/>
              </a:rPr>
              <a:t>               </a:t>
            </a:r>
            <a:r>
              <a:rPr lang="zh-CN" altLang="en-US" sz="2800" b="1" dirty="0">
                <a:latin typeface="微软雅黑" panose="020B0503020204020204" pitchFamily="34" charset="-122"/>
                <a:ea typeface="微软雅黑" panose="020B0503020204020204" pitchFamily="34" charset="-122"/>
              </a:rPr>
              <a:t>提示词+限定词+中心词+求答词</a:t>
            </a:r>
            <a:endParaRPr lang="zh-CN" altLang="en-US" sz="2800" b="1" dirty="0">
              <a:latin typeface="微软雅黑" panose="020B0503020204020204" pitchFamily="34" charset="-122"/>
              <a:ea typeface="微软雅黑" panose="020B0503020204020204" pitchFamily="34" charset="-122"/>
            </a:endParaRPr>
          </a:p>
        </p:txBody>
      </p:sp>
      <p:sp>
        <p:nvSpPr>
          <p:cNvPr id="6148" name="Text Box 4"/>
          <p:cNvSpPr txBox="1"/>
          <p:nvPr/>
        </p:nvSpPr>
        <p:spPr>
          <a:xfrm>
            <a:off x="755650" y="2924175"/>
            <a:ext cx="7775575" cy="3267075"/>
          </a:xfrm>
          <a:prstGeom prst="rect">
            <a:avLst/>
          </a:prstGeom>
          <a:noFill/>
          <a:ln w="9525">
            <a:noFill/>
          </a:ln>
        </p:spPr>
        <p:txBody>
          <a:bodyPr>
            <a:spAutoFit/>
          </a:bodyPr>
          <a:p>
            <a:pPr>
              <a:lnSpc>
                <a:spcPct val="125000"/>
              </a:lnSpc>
            </a:pPr>
            <a:r>
              <a:rPr lang="zh-CN" altLang="en-US" sz="2800" b="1" dirty="0">
                <a:latin typeface="仿宋" panose="02010609060101010101" pitchFamily="49" charset="-122"/>
                <a:ea typeface="仿宋" panose="02010609060101010101" pitchFamily="49" charset="-122"/>
              </a:rPr>
              <a:t>提示词：从</a:t>
            </a:r>
            <a:r>
              <a:rPr lang="zh-CN" altLang="en-US" sz="2800" b="1" dirty="0">
                <a:solidFill>
                  <a:srgbClr val="FF0000"/>
                </a:solidFill>
                <a:latin typeface="仿宋" panose="02010609060101010101" pitchFamily="49" charset="-122"/>
                <a:ea typeface="仿宋" panose="02010609060101010101" pitchFamily="49" charset="-122"/>
              </a:rPr>
              <a:t>何处</a:t>
            </a:r>
            <a:r>
              <a:rPr lang="zh-CN" altLang="en-US" sz="2800" b="1" dirty="0">
                <a:latin typeface="仿宋" panose="02010609060101010101" pitchFamily="49" charset="-122"/>
                <a:ea typeface="仿宋" panose="02010609060101010101" pitchFamily="49" charset="-122"/>
              </a:rPr>
              <a:t>入手。</a:t>
            </a:r>
            <a:endParaRPr lang="zh-CN" altLang="en-US" sz="2800" b="1" dirty="0">
              <a:latin typeface="仿宋" panose="02010609060101010101" pitchFamily="49" charset="-122"/>
              <a:ea typeface="仿宋" panose="02010609060101010101" pitchFamily="49" charset="-122"/>
            </a:endParaRPr>
          </a:p>
          <a:p>
            <a:pPr>
              <a:lnSpc>
                <a:spcPct val="125000"/>
              </a:lnSpc>
            </a:pPr>
            <a:r>
              <a:rPr lang="zh-CN" altLang="en-US" sz="2800" b="1" dirty="0">
                <a:latin typeface="仿宋" panose="02010609060101010101" pitchFamily="49" charset="-122"/>
                <a:ea typeface="仿宋" panose="02010609060101010101" pitchFamily="49" charset="-122"/>
              </a:rPr>
              <a:t>限定词：主要是</a:t>
            </a:r>
            <a:r>
              <a:rPr lang="zh-CN" altLang="en-US" sz="2800" b="1" dirty="0">
                <a:solidFill>
                  <a:srgbClr val="FF0000"/>
                </a:solidFill>
                <a:latin typeface="仿宋" panose="02010609060101010101" pitchFamily="49" charset="-122"/>
                <a:ea typeface="仿宋" panose="02010609060101010101" pitchFamily="49" charset="-122"/>
              </a:rPr>
              <a:t>限制时间、空间、要求</a:t>
            </a:r>
            <a:r>
              <a:rPr lang="zh-CN" altLang="en-US" sz="2800" b="1" dirty="0">
                <a:latin typeface="仿宋" panose="02010609060101010101" pitchFamily="49" charset="-122"/>
                <a:ea typeface="仿宋" panose="02010609060101010101" pitchFamily="49" charset="-122"/>
              </a:rPr>
              <a:t>。</a:t>
            </a:r>
            <a:endParaRPr lang="zh-CN" altLang="en-US" sz="2800" b="1" dirty="0">
              <a:latin typeface="仿宋" panose="02010609060101010101" pitchFamily="49" charset="-122"/>
              <a:ea typeface="仿宋" panose="02010609060101010101" pitchFamily="49" charset="-122"/>
            </a:endParaRPr>
          </a:p>
          <a:p>
            <a:pPr>
              <a:lnSpc>
                <a:spcPct val="125000"/>
              </a:lnSpc>
            </a:pPr>
            <a:r>
              <a:rPr lang="zh-CN" altLang="en-US" sz="2800" b="1" dirty="0">
                <a:latin typeface="仿宋" panose="02010609060101010101" pitchFamily="49" charset="-122"/>
                <a:ea typeface="仿宋" panose="02010609060101010101" pitchFamily="49" charset="-122"/>
              </a:rPr>
              <a:t>中心词：要考查的主要</a:t>
            </a:r>
            <a:r>
              <a:rPr lang="zh-CN" altLang="en-US" sz="2800" b="1" dirty="0">
                <a:solidFill>
                  <a:srgbClr val="FF0000"/>
                </a:solidFill>
                <a:latin typeface="仿宋" panose="02010609060101010101" pitchFamily="49" charset="-122"/>
                <a:ea typeface="仿宋" panose="02010609060101010101" pitchFamily="49" charset="-122"/>
              </a:rPr>
              <a:t>历史事件、主要历史人物、主要历史现象</a:t>
            </a:r>
            <a:r>
              <a:rPr lang="zh-CN" altLang="en-US" sz="2800" b="1" dirty="0">
                <a:latin typeface="仿宋" panose="02010609060101010101" pitchFamily="49" charset="-122"/>
                <a:ea typeface="仿宋" panose="02010609060101010101" pitchFamily="49" charset="-122"/>
              </a:rPr>
              <a:t>。</a:t>
            </a:r>
            <a:endParaRPr lang="zh-CN" altLang="en-US" sz="2800" b="1" dirty="0">
              <a:latin typeface="仿宋" panose="02010609060101010101" pitchFamily="49" charset="-122"/>
              <a:ea typeface="仿宋" panose="02010609060101010101" pitchFamily="49" charset="-122"/>
            </a:endParaRPr>
          </a:p>
          <a:p>
            <a:pPr>
              <a:lnSpc>
                <a:spcPct val="125000"/>
              </a:lnSpc>
            </a:pPr>
            <a:r>
              <a:rPr lang="zh-CN" altLang="en-US" sz="2800" b="1" dirty="0">
                <a:latin typeface="仿宋" panose="02010609060101010101" pitchFamily="49" charset="-122"/>
                <a:ea typeface="仿宋" panose="02010609060101010101" pitchFamily="49" charset="-122"/>
              </a:rPr>
              <a:t>求答词：要回答的具体内容。（回答的</a:t>
            </a:r>
            <a:r>
              <a:rPr lang="zh-CN" altLang="en-US" sz="2800" b="1" dirty="0">
                <a:solidFill>
                  <a:srgbClr val="FF0000"/>
                </a:solidFill>
                <a:latin typeface="仿宋" panose="02010609060101010101" pitchFamily="49" charset="-122"/>
                <a:ea typeface="仿宋" panose="02010609060101010101" pitchFamily="49" charset="-122"/>
              </a:rPr>
              <a:t>点数往往取决于分值</a:t>
            </a:r>
            <a:r>
              <a:rPr lang="zh-CN" altLang="en-US" sz="2800" b="1" dirty="0">
                <a:latin typeface="仿宋" panose="02010609060101010101" pitchFamily="49" charset="-122"/>
                <a:ea typeface="仿宋" panose="02010609060101010101" pitchFamily="49" charset="-122"/>
              </a:rPr>
              <a:t>）。</a:t>
            </a:r>
            <a:endParaRPr lang="zh-CN" altLang="en-US" sz="2800" b="1" dirty="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ext Box 2"/>
          <p:cNvSpPr txBox="1"/>
          <p:nvPr/>
        </p:nvSpPr>
        <p:spPr>
          <a:xfrm>
            <a:off x="323850" y="2205038"/>
            <a:ext cx="1236663" cy="584200"/>
          </a:xfrm>
          <a:prstGeom prst="rect">
            <a:avLst/>
          </a:prstGeom>
          <a:noFill/>
          <a:ln w="9525">
            <a:noFill/>
          </a:ln>
        </p:spPr>
        <p:txBody>
          <a:bodyPr wrap="none">
            <a:spAutoFit/>
          </a:bodyPr>
          <a:p>
            <a:r>
              <a:rPr lang="zh-CN" altLang="en-US" sz="3200" b="1" dirty="0">
                <a:solidFill>
                  <a:srgbClr val="0066CC"/>
                </a:solidFill>
                <a:latin typeface="Arial" panose="020B0604020202020204" pitchFamily="34" charset="0"/>
              </a:rPr>
              <a:t>例2：</a:t>
            </a:r>
            <a:endParaRPr lang="zh-CN" altLang="en-US" sz="3200" b="1" dirty="0">
              <a:solidFill>
                <a:srgbClr val="0066CC"/>
              </a:solidFill>
              <a:latin typeface="Arial" panose="020B0604020202020204" pitchFamily="34" charset="0"/>
            </a:endParaRPr>
          </a:p>
        </p:txBody>
      </p:sp>
      <p:sp>
        <p:nvSpPr>
          <p:cNvPr id="7171" name="Line 3"/>
          <p:cNvSpPr/>
          <p:nvPr/>
        </p:nvSpPr>
        <p:spPr>
          <a:xfrm>
            <a:off x="827088" y="5876925"/>
            <a:ext cx="1873250" cy="0"/>
          </a:xfrm>
          <a:prstGeom prst="line">
            <a:avLst/>
          </a:prstGeom>
          <a:ln w="28575" cap="flat" cmpd="sng">
            <a:solidFill>
              <a:srgbClr val="FF3300"/>
            </a:solidFill>
            <a:prstDash val="solid"/>
            <a:miter/>
            <a:headEnd type="none" w="med" len="med"/>
            <a:tailEnd type="none" w="med" len="med"/>
          </a:ln>
        </p:spPr>
      </p:sp>
      <p:sp>
        <p:nvSpPr>
          <p:cNvPr id="7172" name="Text Box 4"/>
          <p:cNvSpPr txBox="1"/>
          <p:nvPr/>
        </p:nvSpPr>
        <p:spPr>
          <a:xfrm>
            <a:off x="2700338" y="5949950"/>
            <a:ext cx="1512887" cy="557213"/>
          </a:xfrm>
          <a:prstGeom prst="rect">
            <a:avLst/>
          </a:prstGeom>
          <a:solidFill>
            <a:schemeClr val="accent1"/>
          </a:solidFill>
          <a:ln w="38100" cap="flat" cmpd="sng">
            <a:solidFill>
              <a:schemeClr val="tx1"/>
            </a:solidFill>
            <a:prstDash val="solid"/>
            <a:miter/>
            <a:headEnd type="none" w="med" len="med"/>
            <a:tailEnd type="none" w="med" len="med"/>
          </a:ln>
        </p:spPr>
        <p:txBody>
          <a:bodyPr>
            <a:spAutoFit/>
          </a:bodyPr>
          <a:p>
            <a:pPr algn="ctr"/>
            <a:r>
              <a:rPr lang="zh-CN" altLang="en-US" sz="2800" b="1" dirty="0">
                <a:solidFill>
                  <a:srgbClr val="FF0000"/>
                </a:solidFill>
                <a:latin typeface="Arial" panose="020B0604020202020204" pitchFamily="34" charset="0"/>
                <a:ea typeface="楷体_GB2312" pitchFamily="1" charset="-122"/>
              </a:rPr>
              <a:t>限定词</a:t>
            </a:r>
            <a:endParaRPr lang="zh-CN" altLang="en-US" sz="2800" b="1" dirty="0">
              <a:solidFill>
                <a:srgbClr val="FF0000"/>
              </a:solidFill>
              <a:latin typeface="Arial" panose="020B0604020202020204" pitchFamily="34" charset="0"/>
              <a:ea typeface="楷体_GB2312" pitchFamily="1" charset="-122"/>
            </a:endParaRPr>
          </a:p>
        </p:txBody>
      </p:sp>
      <p:sp>
        <p:nvSpPr>
          <p:cNvPr id="7173" name="Rectangle 5"/>
          <p:cNvSpPr/>
          <p:nvPr/>
        </p:nvSpPr>
        <p:spPr>
          <a:xfrm>
            <a:off x="1547813" y="4724400"/>
            <a:ext cx="1293812" cy="555625"/>
          </a:xfrm>
          <a:prstGeom prst="rect">
            <a:avLst/>
          </a:prstGeom>
          <a:solidFill>
            <a:srgbClr val="0000CC"/>
          </a:solidFill>
          <a:ln w="38100" cap="flat" cmpd="sng">
            <a:solidFill>
              <a:schemeClr val="tx1"/>
            </a:solidFill>
            <a:prstDash val="solid"/>
            <a:miter/>
            <a:headEnd type="none" w="med" len="med"/>
            <a:tailEnd type="none" w="med" len="med"/>
          </a:ln>
        </p:spPr>
        <p:txBody>
          <a:bodyPr wrap="none">
            <a:spAutoFit/>
          </a:bodyPr>
          <a:p>
            <a:r>
              <a:rPr lang="zh-CN" altLang="en-US" sz="2800" b="1" dirty="0">
                <a:solidFill>
                  <a:schemeClr val="bg1"/>
                </a:solidFill>
                <a:latin typeface="Arial" panose="020B0604020202020204" pitchFamily="34" charset="0"/>
                <a:ea typeface="楷体_GB2312" pitchFamily="1" charset="-122"/>
              </a:rPr>
              <a:t>提示词</a:t>
            </a:r>
            <a:endParaRPr lang="zh-CN" altLang="en-US" sz="2800" b="1" dirty="0">
              <a:solidFill>
                <a:schemeClr val="bg1"/>
              </a:solidFill>
              <a:latin typeface="Arial" panose="020B0604020202020204" pitchFamily="34" charset="0"/>
              <a:ea typeface="楷体_GB2312" pitchFamily="1" charset="-122"/>
            </a:endParaRPr>
          </a:p>
        </p:txBody>
      </p:sp>
      <p:sp>
        <p:nvSpPr>
          <p:cNvPr id="7174" name="Rectangle 6"/>
          <p:cNvSpPr/>
          <p:nvPr/>
        </p:nvSpPr>
        <p:spPr>
          <a:xfrm>
            <a:off x="4067175" y="4724400"/>
            <a:ext cx="1511300" cy="555625"/>
          </a:xfrm>
          <a:prstGeom prst="rect">
            <a:avLst/>
          </a:prstGeom>
          <a:solidFill>
            <a:srgbClr val="FF0000"/>
          </a:solidFill>
          <a:ln w="38100" cap="flat" cmpd="sng">
            <a:solidFill>
              <a:schemeClr val="tx1"/>
            </a:solidFill>
            <a:prstDash val="solid"/>
            <a:miter/>
            <a:headEnd type="none" w="med" len="med"/>
            <a:tailEnd type="none" w="med" len="med"/>
          </a:ln>
        </p:spPr>
        <p:txBody>
          <a:bodyPr>
            <a:spAutoFit/>
          </a:bodyPr>
          <a:p>
            <a:r>
              <a:rPr lang="zh-CN" altLang="en-US" sz="2800" b="1" dirty="0">
                <a:solidFill>
                  <a:schemeClr val="bg1"/>
                </a:solidFill>
                <a:latin typeface="Arial" panose="020B0604020202020204" pitchFamily="34" charset="0"/>
                <a:ea typeface="楷体_GB2312" pitchFamily="1" charset="-122"/>
              </a:rPr>
              <a:t>中心词</a:t>
            </a:r>
            <a:endParaRPr lang="zh-CN" altLang="en-US" sz="2800" b="1" dirty="0">
              <a:solidFill>
                <a:schemeClr val="bg1"/>
              </a:solidFill>
              <a:latin typeface="Arial" panose="020B0604020202020204" pitchFamily="34" charset="0"/>
              <a:ea typeface="楷体_GB2312" pitchFamily="1" charset="-122"/>
            </a:endParaRPr>
          </a:p>
        </p:txBody>
      </p:sp>
      <p:sp>
        <p:nvSpPr>
          <p:cNvPr id="7175" name="Line 7"/>
          <p:cNvSpPr/>
          <p:nvPr/>
        </p:nvSpPr>
        <p:spPr>
          <a:xfrm flipV="1">
            <a:off x="3924300" y="5805488"/>
            <a:ext cx="1584325" cy="1587"/>
          </a:xfrm>
          <a:prstGeom prst="line">
            <a:avLst/>
          </a:prstGeom>
          <a:ln w="28575" cap="flat" cmpd="sng">
            <a:solidFill>
              <a:srgbClr val="FF3300"/>
            </a:solidFill>
            <a:prstDash val="solid"/>
            <a:miter/>
            <a:headEnd type="none" w="med" len="med"/>
            <a:tailEnd type="none" w="med" len="med"/>
          </a:ln>
        </p:spPr>
      </p:sp>
      <p:sp>
        <p:nvSpPr>
          <p:cNvPr id="7176" name="Line 8"/>
          <p:cNvSpPr/>
          <p:nvPr/>
        </p:nvSpPr>
        <p:spPr>
          <a:xfrm>
            <a:off x="6011863" y="5876925"/>
            <a:ext cx="1152525" cy="1588"/>
          </a:xfrm>
          <a:prstGeom prst="line">
            <a:avLst/>
          </a:prstGeom>
          <a:ln w="28575" cap="flat" cmpd="sng">
            <a:solidFill>
              <a:srgbClr val="FF00FF"/>
            </a:solidFill>
            <a:prstDash val="solid"/>
            <a:miter/>
            <a:headEnd type="none" w="med" len="med"/>
            <a:tailEnd type="none" w="med" len="med"/>
          </a:ln>
        </p:spPr>
      </p:sp>
      <p:sp>
        <p:nvSpPr>
          <p:cNvPr id="7177" name="Text Box 9"/>
          <p:cNvSpPr txBox="1"/>
          <p:nvPr/>
        </p:nvSpPr>
        <p:spPr>
          <a:xfrm>
            <a:off x="6011863" y="6021388"/>
            <a:ext cx="1368425" cy="557212"/>
          </a:xfrm>
          <a:prstGeom prst="rect">
            <a:avLst/>
          </a:prstGeom>
          <a:solidFill>
            <a:srgbClr val="FFFF00"/>
          </a:solidFill>
          <a:ln w="38100" cap="flat" cmpd="sng">
            <a:solidFill>
              <a:schemeClr val="tx1"/>
            </a:solidFill>
            <a:prstDash val="solid"/>
            <a:miter/>
            <a:headEnd type="none" w="med" len="med"/>
            <a:tailEnd type="none" w="med" len="med"/>
          </a:ln>
        </p:spPr>
        <p:txBody>
          <a:bodyPr>
            <a:spAutoFit/>
          </a:bodyPr>
          <a:p>
            <a:pPr algn="ctr"/>
            <a:r>
              <a:rPr lang="zh-CN" altLang="en-US" sz="2800" b="1" dirty="0">
                <a:solidFill>
                  <a:srgbClr val="0000CC"/>
                </a:solidFill>
                <a:latin typeface="Arial" panose="020B0604020202020204" pitchFamily="34" charset="0"/>
                <a:ea typeface="楷体_GB2312" pitchFamily="1" charset="-122"/>
              </a:rPr>
              <a:t>求答词</a:t>
            </a:r>
            <a:endParaRPr lang="zh-CN" altLang="en-US" sz="2800" b="1" dirty="0">
              <a:solidFill>
                <a:srgbClr val="0000CC"/>
              </a:solidFill>
              <a:latin typeface="Arial" panose="020B0604020202020204" pitchFamily="34" charset="0"/>
              <a:ea typeface="楷体_GB2312" pitchFamily="1" charset="-122"/>
            </a:endParaRPr>
          </a:p>
        </p:txBody>
      </p:sp>
      <p:sp>
        <p:nvSpPr>
          <p:cNvPr id="7178" name="Line 10"/>
          <p:cNvSpPr/>
          <p:nvPr/>
        </p:nvSpPr>
        <p:spPr>
          <a:xfrm>
            <a:off x="2916238" y="5876925"/>
            <a:ext cx="865187" cy="0"/>
          </a:xfrm>
          <a:prstGeom prst="line">
            <a:avLst/>
          </a:prstGeom>
          <a:ln w="28575" cap="flat" cmpd="sng">
            <a:solidFill>
              <a:srgbClr val="FF00FF"/>
            </a:solidFill>
            <a:prstDash val="solid"/>
            <a:headEnd type="none" w="med" len="med"/>
            <a:tailEnd type="none" w="med" len="med"/>
          </a:ln>
        </p:spPr>
      </p:sp>
      <p:sp>
        <p:nvSpPr>
          <p:cNvPr id="7179" name="Text Box 11"/>
          <p:cNvSpPr txBox="1"/>
          <p:nvPr/>
        </p:nvSpPr>
        <p:spPr>
          <a:xfrm>
            <a:off x="611188" y="2565400"/>
            <a:ext cx="8281987" cy="2238375"/>
          </a:xfrm>
          <a:prstGeom prst="rect">
            <a:avLst/>
          </a:prstGeom>
          <a:noFill/>
          <a:ln w="9525">
            <a:noFill/>
          </a:ln>
        </p:spPr>
        <p:txBody>
          <a:bodyPr>
            <a:spAutoFit/>
          </a:bodyPr>
          <a:p>
            <a:pPr>
              <a:lnSpc>
                <a:spcPct val="150000"/>
              </a:lnSpc>
            </a:pPr>
            <a:r>
              <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rPr>
              <a:t>材料三  </a:t>
            </a:r>
            <a:r>
              <a:rPr lang="zh-CN" altLang="en-US" sz="2400" b="1" dirty="0">
                <a:latin typeface="宋体" panose="02010600030101010101" pitchFamily="2" charset="-122"/>
                <a:sym typeface="宋体" panose="02010600030101010101" pitchFamily="2" charset="-122"/>
              </a:rPr>
              <a:t>冷战进程中，美国先后发动了朝鲜战争和越南战争，消耗了经济实力。</a:t>
            </a:r>
            <a:r>
              <a:rPr lang="zh-CN" altLang="en-US" sz="2400" b="1" dirty="0">
                <a:latin typeface="Arial" panose="020B0604020202020204" pitchFamily="34" charset="0"/>
                <a:ea typeface="Times New Roman" panose="02020603050405020304" pitchFamily="18" charset="0"/>
                <a:sym typeface="Times New Roman" panose="02020603050405020304" pitchFamily="18" charset="0"/>
              </a:rPr>
              <a:t>……</a:t>
            </a:r>
            <a:r>
              <a:rPr lang="zh-CN" altLang="en-US" sz="2400" b="1" dirty="0">
                <a:latin typeface="宋体" panose="02010600030101010101" pitchFamily="2" charset="-122"/>
                <a:sym typeface="宋体" panose="02010600030101010101" pitchFamily="2" charset="-122"/>
              </a:rPr>
              <a:t>正是美国在朝鲜战争中的</a:t>
            </a:r>
            <a:r>
              <a:rPr lang="zh-CN" altLang="en-US" sz="2400" b="1" dirty="0">
                <a:latin typeface="Arial" panose="020B0604020202020204" pitchFamily="34" charset="0"/>
                <a:cs typeface="Times New Roman" panose="02020603050405020304" pitchFamily="18" charset="0"/>
                <a:sym typeface="Times New Roman" panose="02020603050405020304" pitchFamily="18" charset="0"/>
              </a:rPr>
              <a:t>“</a:t>
            </a:r>
            <a:r>
              <a:rPr lang="zh-CN" altLang="en-US" sz="2400" b="1" dirty="0">
                <a:latin typeface="宋体" panose="02010600030101010101" pitchFamily="2" charset="-122"/>
                <a:sym typeface="宋体" panose="02010600030101010101" pitchFamily="2" charset="-122"/>
              </a:rPr>
              <a:t>特需</a:t>
            </a:r>
            <a:r>
              <a:rPr lang="zh-CN" altLang="en-US" sz="2400" b="1" dirty="0">
                <a:latin typeface="Arial" panose="020B0604020202020204" pitchFamily="34" charset="0"/>
                <a:cs typeface="Times New Roman" panose="02020603050405020304" pitchFamily="18" charset="0"/>
                <a:sym typeface="Times New Roman" panose="02020603050405020304" pitchFamily="18" charset="0"/>
              </a:rPr>
              <a:t>”</a:t>
            </a:r>
            <a:r>
              <a:rPr lang="zh-CN" altLang="en-US" sz="2400" b="1" dirty="0">
                <a:latin typeface="宋体" panose="02010600030101010101" pitchFamily="2" charset="-122"/>
                <a:sym typeface="宋体" panose="02010600030101010101" pitchFamily="2" charset="-122"/>
              </a:rPr>
              <a:t>将日本从萧条中拯救出来。</a:t>
            </a:r>
            <a:endPar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endParaRPr>
          </a:p>
          <a:p>
            <a:pPr>
              <a:lnSpc>
                <a:spcPct val="150000"/>
              </a:lnSpc>
            </a:pPr>
            <a:r>
              <a:rPr lang="zh-CN" altLang="en-US" sz="2400" b="1" dirty="0">
                <a:latin typeface="Times New Roman" panose="02020603050405020304" pitchFamily="18" charset="0"/>
                <a:sym typeface="Times New Roman" panose="02020603050405020304" pitchFamily="18" charset="0"/>
              </a:rPr>
              <a:t>                                        </a:t>
            </a:r>
            <a:r>
              <a:rPr lang="zh-CN" altLang="en-US" sz="2400" b="1" dirty="0">
                <a:latin typeface="Arial" panose="020B0604020202020204" pitchFamily="34" charset="0"/>
                <a:ea typeface="Times New Roman" panose="02020603050405020304" pitchFamily="18" charset="0"/>
                <a:sym typeface="Times New Roman" panose="02020603050405020304" pitchFamily="18" charset="0"/>
              </a:rPr>
              <a:t>——</a:t>
            </a:r>
            <a:r>
              <a:rPr lang="zh-CN" altLang="en-US" sz="2400" b="1" dirty="0">
                <a:latin typeface="宋体" panose="02010600030101010101" pitchFamily="2" charset="-122"/>
                <a:sym typeface="宋体" panose="02010600030101010101" pitchFamily="2" charset="-122"/>
              </a:rPr>
              <a:t>《战争与世界</a:t>
            </a:r>
            <a:r>
              <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rPr>
              <a:t>经济重心的转移》</a:t>
            </a:r>
            <a:endParaRPr lang="zh-CN" altLang="en-US" sz="2400" dirty="0">
              <a:latin typeface="Arial" panose="020B0604020202020204" pitchFamily="34" charset="0"/>
            </a:endParaRPr>
          </a:p>
        </p:txBody>
      </p:sp>
      <p:sp>
        <p:nvSpPr>
          <p:cNvPr id="7180" name="Text Box 12"/>
          <p:cNvSpPr txBox="1"/>
          <p:nvPr/>
        </p:nvSpPr>
        <p:spPr>
          <a:xfrm>
            <a:off x="684213" y="5300663"/>
            <a:ext cx="7921625" cy="457200"/>
          </a:xfrm>
          <a:prstGeom prst="rect">
            <a:avLst/>
          </a:prstGeom>
          <a:noFill/>
          <a:ln w="9525">
            <a:noFill/>
          </a:ln>
        </p:spPr>
        <p:txBody>
          <a:bodyPr>
            <a:spAutoFit/>
          </a:bodyPr>
          <a:p>
            <a:r>
              <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rPr>
              <a:t>据材料三，归纳二战后日本经济崛起的外部原因。（</a:t>
            </a:r>
            <a:r>
              <a:rPr lang="en-US" altLang="zh-CN" sz="2400" b="1" dirty="0">
                <a:latin typeface="Times New Roman" panose="02020603050405020304" pitchFamily="18" charset="0"/>
                <a:cs typeface="Times New Roman" panose="02020603050405020304" pitchFamily="18" charset="0"/>
                <a:sym typeface="Times New Roman" panose="02020603050405020304" pitchFamily="18" charset="0"/>
              </a:rPr>
              <a:t>1</a:t>
            </a:r>
            <a:r>
              <a:rPr lang="zh-CN" altLang="en-US" sz="2400" b="1" dirty="0">
                <a:latin typeface="宋体" panose="02010600030101010101" pitchFamily="2" charset="-122"/>
                <a:sym typeface="宋体" panose="02010600030101010101" pitchFamily="2" charset="-122"/>
              </a:rPr>
              <a:t>分）</a:t>
            </a:r>
            <a:endParaRPr lang="zh-CN" altLang="en-US" sz="2400" dirty="0">
              <a:latin typeface="Arial" panose="020B0604020202020204" pitchFamily="34" charset="0"/>
            </a:endParaRPr>
          </a:p>
        </p:txBody>
      </p:sp>
      <p:sp>
        <p:nvSpPr>
          <p:cNvPr id="7181" name="Text Box 6"/>
          <p:cNvSpPr txBox="1"/>
          <p:nvPr/>
        </p:nvSpPr>
        <p:spPr>
          <a:xfrm>
            <a:off x="287338" y="693738"/>
            <a:ext cx="8856662" cy="1200150"/>
          </a:xfrm>
          <a:prstGeom prst="rect">
            <a:avLst/>
          </a:prstGeom>
          <a:noFill/>
          <a:ln w="9525">
            <a:noFill/>
          </a:ln>
        </p:spPr>
        <p:txBody>
          <a:bodyPr>
            <a:spAutoFit/>
          </a:bodyPr>
          <a:p>
            <a:r>
              <a:rPr lang="zh-CN" altLang="en-US" sz="2400" b="1" dirty="0">
                <a:latin typeface="Arial" panose="020B0604020202020204" pitchFamily="34" charset="0"/>
              </a:rPr>
              <a:t>根据上述三则材料，请你写出l8—l9世纪末对美国发展起重要促 </a:t>
            </a:r>
            <a:endParaRPr lang="zh-CN" altLang="en-US" sz="2400" b="1" dirty="0">
              <a:latin typeface="Arial" panose="020B0604020202020204" pitchFamily="34" charset="0"/>
            </a:endParaRPr>
          </a:p>
          <a:p>
            <a:endParaRPr lang="zh-CN" altLang="en-US" sz="2400" b="1" dirty="0">
              <a:latin typeface="Arial" panose="020B0604020202020204" pitchFamily="34" charset="0"/>
            </a:endParaRPr>
          </a:p>
          <a:p>
            <a:r>
              <a:rPr lang="zh-CN" altLang="en-US" sz="2400" b="1" dirty="0">
                <a:latin typeface="Arial" panose="020B0604020202020204" pitchFamily="34" charset="0"/>
              </a:rPr>
              <a:t>进作用的三件大事</a:t>
            </a:r>
            <a:r>
              <a:rPr lang="zh-CN" altLang="en-US" sz="2400" dirty="0">
                <a:latin typeface="Arial" panose="020B0604020202020204" pitchFamily="34" charset="0"/>
              </a:rPr>
              <a:t>。（3分）         </a:t>
            </a:r>
            <a:endParaRPr lang="zh-CN" altLang="en-US" dirty="0">
              <a:latin typeface="Arial" panose="020B0604020202020204" pitchFamily="34" charset="0"/>
            </a:endParaRPr>
          </a:p>
        </p:txBody>
      </p:sp>
      <p:sp>
        <p:nvSpPr>
          <p:cNvPr id="7182" name="Text Box 7"/>
          <p:cNvSpPr txBox="1"/>
          <p:nvPr/>
        </p:nvSpPr>
        <p:spPr>
          <a:xfrm>
            <a:off x="358775" y="260350"/>
            <a:ext cx="1106488" cy="523875"/>
          </a:xfrm>
          <a:prstGeom prst="rect">
            <a:avLst/>
          </a:prstGeom>
          <a:noFill/>
          <a:ln w="9525">
            <a:noFill/>
          </a:ln>
        </p:spPr>
        <p:txBody>
          <a:bodyPr wrap="none">
            <a:spAutoFit/>
          </a:bodyPr>
          <a:p>
            <a:r>
              <a:rPr lang="zh-CN" altLang="en-US" sz="2800" b="1" dirty="0">
                <a:solidFill>
                  <a:srgbClr val="0066CC"/>
                </a:solidFill>
                <a:latin typeface="Arial" panose="020B0604020202020204" pitchFamily="34" charset="0"/>
              </a:rPr>
              <a:t>例1：</a:t>
            </a:r>
            <a:endParaRPr lang="zh-CN" altLang="en-US" sz="2800" b="1" dirty="0">
              <a:solidFill>
                <a:srgbClr val="0066CC"/>
              </a:solidFill>
              <a:latin typeface="Arial" panose="020B0604020202020204" pitchFamily="34" charset="0"/>
            </a:endParaRPr>
          </a:p>
        </p:txBody>
      </p:sp>
      <p:sp>
        <p:nvSpPr>
          <p:cNvPr id="7183" name="Line 8"/>
          <p:cNvSpPr/>
          <p:nvPr/>
        </p:nvSpPr>
        <p:spPr>
          <a:xfrm flipV="1">
            <a:off x="468313" y="1125538"/>
            <a:ext cx="3816350" cy="0"/>
          </a:xfrm>
          <a:prstGeom prst="line">
            <a:avLst/>
          </a:prstGeom>
          <a:ln w="28575" cap="flat" cmpd="sng">
            <a:solidFill>
              <a:srgbClr val="FF3300"/>
            </a:solidFill>
            <a:prstDash val="solid"/>
            <a:headEnd type="none" w="med" len="med"/>
            <a:tailEnd type="none" w="med" len="med"/>
          </a:ln>
        </p:spPr>
      </p:sp>
      <p:sp>
        <p:nvSpPr>
          <p:cNvPr id="7184" name="Text Box 9"/>
          <p:cNvSpPr txBox="1"/>
          <p:nvPr/>
        </p:nvSpPr>
        <p:spPr>
          <a:xfrm>
            <a:off x="4645025" y="1268413"/>
            <a:ext cx="1511300" cy="555625"/>
          </a:xfrm>
          <a:prstGeom prst="rect">
            <a:avLst/>
          </a:prstGeom>
          <a:solidFill>
            <a:schemeClr val="accent1"/>
          </a:solidFill>
          <a:ln w="38100" cap="flat" cmpd="sng">
            <a:solidFill>
              <a:schemeClr val="tx1"/>
            </a:solidFill>
            <a:prstDash val="solid"/>
            <a:miter/>
            <a:headEnd type="none" w="med" len="med"/>
            <a:tailEnd type="none" w="med" len="med"/>
          </a:ln>
        </p:spPr>
        <p:txBody>
          <a:bodyPr>
            <a:spAutoFit/>
          </a:bodyPr>
          <a:p>
            <a:pPr algn="ctr"/>
            <a:r>
              <a:rPr lang="zh-CN" altLang="en-US" sz="2800" b="1" dirty="0">
                <a:solidFill>
                  <a:srgbClr val="FF0000"/>
                </a:solidFill>
                <a:latin typeface="Arial" panose="020B0604020202020204" pitchFamily="34" charset="0"/>
                <a:ea typeface="楷体_GB2312" pitchFamily="1" charset="-122"/>
              </a:rPr>
              <a:t>限定词</a:t>
            </a:r>
            <a:endParaRPr lang="zh-CN" altLang="en-US" sz="2800" b="1" dirty="0">
              <a:solidFill>
                <a:srgbClr val="FF0000"/>
              </a:solidFill>
              <a:latin typeface="Arial" panose="020B0604020202020204" pitchFamily="34" charset="0"/>
              <a:ea typeface="楷体_GB2312" pitchFamily="1" charset="-122"/>
            </a:endParaRPr>
          </a:p>
        </p:txBody>
      </p:sp>
      <p:sp>
        <p:nvSpPr>
          <p:cNvPr id="7185" name="Rectangle 10"/>
          <p:cNvSpPr/>
          <p:nvPr/>
        </p:nvSpPr>
        <p:spPr>
          <a:xfrm>
            <a:off x="1908175" y="260350"/>
            <a:ext cx="1295400" cy="557213"/>
          </a:xfrm>
          <a:prstGeom prst="rect">
            <a:avLst/>
          </a:prstGeom>
          <a:solidFill>
            <a:srgbClr val="0000CC"/>
          </a:solidFill>
          <a:ln w="38100" cap="flat" cmpd="sng">
            <a:solidFill>
              <a:schemeClr val="tx1"/>
            </a:solidFill>
            <a:prstDash val="solid"/>
            <a:miter/>
            <a:headEnd type="none" w="med" len="med"/>
            <a:tailEnd type="none" w="med" len="med"/>
          </a:ln>
        </p:spPr>
        <p:txBody>
          <a:bodyPr wrap="none">
            <a:spAutoFit/>
          </a:bodyPr>
          <a:p>
            <a:r>
              <a:rPr lang="zh-CN" altLang="en-US" sz="2800" b="1" dirty="0">
                <a:solidFill>
                  <a:schemeClr val="bg1"/>
                </a:solidFill>
                <a:latin typeface="Arial" panose="020B0604020202020204" pitchFamily="34" charset="0"/>
                <a:ea typeface="楷体_GB2312" pitchFamily="1" charset="-122"/>
              </a:rPr>
              <a:t>提示词</a:t>
            </a:r>
            <a:endParaRPr lang="zh-CN" altLang="en-US" sz="2800" b="1" dirty="0">
              <a:solidFill>
                <a:schemeClr val="bg1"/>
              </a:solidFill>
              <a:latin typeface="Arial" panose="020B0604020202020204" pitchFamily="34" charset="0"/>
              <a:ea typeface="楷体_GB2312" pitchFamily="1" charset="-122"/>
            </a:endParaRPr>
          </a:p>
        </p:txBody>
      </p:sp>
      <p:sp>
        <p:nvSpPr>
          <p:cNvPr id="7186" name="Rectangle 11"/>
          <p:cNvSpPr/>
          <p:nvPr/>
        </p:nvSpPr>
        <p:spPr>
          <a:xfrm>
            <a:off x="6372225" y="260350"/>
            <a:ext cx="1511300" cy="557213"/>
          </a:xfrm>
          <a:prstGeom prst="rect">
            <a:avLst/>
          </a:prstGeom>
          <a:solidFill>
            <a:srgbClr val="FF0000"/>
          </a:solidFill>
          <a:ln w="38100" cap="flat" cmpd="sng">
            <a:solidFill>
              <a:schemeClr val="tx1"/>
            </a:solidFill>
            <a:prstDash val="solid"/>
            <a:miter/>
            <a:headEnd type="none" w="med" len="med"/>
            <a:tailEnd type="none" w="med" len="med"/>
          </a:ln>
        </p:spPr>
        <p:txBody>
          <a:bodyPr>
            <a:spAutoFit/>
          </a:bodyPr>
          <a:p>
            <a:r>
              <a:rPr lang="zh-CN" altLang="en-US" sz="2800" b="1" dirty="0">
                <a:solidFill>
                  <a:schemeClr val="bg1"/>
                </a:solidFill>
                <a:latin typeface="Arial" panose="020B0604020202020204" pitchFamily="34" charset="0"/>
                <a:ea typeface="楷体_GB2312" pitchFamily="1" charset="-122"/>
              </a:rPr>
              <a:t>中心词</a:t>
            </a:r>
            <a:endParaRPr lang="zh-CN" altLang="en-US" sz="2800" b="1" dirty="0">
              <a:solidFill>
                <a:schemeClr val="bg1"/>
              </a:solidFill>
              <a:latin typeface="Arial" panose="020B0604020202020204" pitchFamily="34" charset="0"/>
              <a:ea typeface="楷体_GB2312" pitchFamily="1" charset="-122"/>
            </a:endParaRPr>
          </a:p>
        </p:txBody>
      </p:sp>
      <p:sp>
        <p:nvSpPr>
          <p:cNvPr id="7187" name="Line 12"/>
          <p:cNvSpPr/>
          <p:nvPr/>
        </p:nvSpPr>
        <p:spPr>
          <a:xfrm flipV="1">
            <a:off x="6445250" y="1196975"/>
            <a:ext cx="1296988" cy="0"/>
          </a:xfrm>
          <a:prstGeom prst="line">
            <a:avLst/>
          </a:prstGeom>
          <a:ln w="28575" cap="flat" cmpd="sng">
            <a:solidFill>
              <a:srgbClr val="FF3300"/>
            </a:solidFill>
            <a:prstDash val="solid"/>
            <a:headEnd type="none" w="med" len="med"/>
            <a:tailEnd type="none" w="med" len="med"/>
          </a:ln>
        </p:spPr>
      </p:sp>
      <p:sp>
        <p:nvSpPr>
          <p:cNvPr id="7188" name="Line 13"/>
          <p:cNvSpPr/>
          <p:nvPr/>
        </p:nvSpPr>
        <p:spPr>
          <a:xfrm>
            <a:off x="685800" y="1917700"/>
            <a:ext cx="2232025" cy="0"/>
          </a:xfrm>
          <a:prstGeom prst="line">
            <a:avLst/>
          </a:prstGeom>
          <a:ln w="28575" cap="flat" cmpd="sng">
            <a:solidFill>
              <a:srgbClr val="FF00FF"/>
            </a:solidFill>
            <a:prstDash val="solid"/>
            <a:headEnd type="none" w="med" len="med"/>
            <a:tailEnd type="none" w="med" len="med"/>
          </a:ln>
        </p:spPr>
      </p:sp>
      <p:sp>
        <p:nvSpPr>
          <p:cNvPr id="7189" name="Text Box 14"/>
          <p:cNvSpPr txBox="1"/>
          <p:nvPr/>
        </p:nvSpPr>
        <p:spPr>
          <a:xfrm>
            <a:off x="1836738" y="1989138"/>
            <a:ext cx="1368425" cy="557212"/>
          </a:xfrm>
          <a:prstGeom prst="rect">
            <a:avLst/>
          </a:prstGeom>
          <a:solidFill>
            <a:srgbClr val="FFFF00"/>
          </a:solidFill>
          <a:ln w="38100" cap="flat" cmpd="sng">
            <a:solidFill>
              <a:schemeClr val="tx1"/>
            </a:solidFill>
            <a:prstDash val="solid"/>
            <a:miter/>
            <a:headEnd type="none" w="med" len="med"/>
            <a:tailEnd type="none" w="med" len="med"/>
          </a:ln>
        </p:spPr>
        <p:txBody>
          <a:bodyPr>
            <a:spAutoFit/>
          </a:bodyPr>
          <a:p>
            <a:pPr algn="ctr"/>
            <a:r>
              <a:rPr lang="zh-CN" altLang="en-US" sz="2800" b="1" dirty="0">
                <a:solidFill>
                  <a:srgbClr val="0000CC"/>
                </a:solidFill>
                <a:latin typeface="Arial" panose="020B0604020202020204" pitchFamily="34" charset="0"/>
                <a:ea typeface="楷体_GB2312" pitchFamily="1" charset="-122"/>
              </a:rPr>
              <a:t>求答词</a:t>
            </a:r>
            <a:endParaRPr lang="zh-CN" altLang="en-US" sz="2800" b="1" dirty="0">
              <a:solidFill>
                <a:srgbClr val="0000CC"/>
              </a:solidFill>
              <a:latin typeface="Arial" panose="020B0604020202020204" pitchFamily="34" charset="0"/>
              <a:ea typeface="楷体_GB2312" pitchFamily="1" charset="-122"/>
            </a:endParaRPr>
          </a:p>
        </p:txBody>
      </p:sp>
      <p:sp>
        <p:nvSpPr>
          <p:cNvPr id="7190" name="Line 15"/>
          <p:cNvSpPr/>
          <p:nvPr/>
        </p:nvSpPr>
        <p:spPr>
          <a:xfrm>
            <a:off x="4500563" y="1125538"/>
            <a:ext cx="1511300" cy="0"/>
          </a:xfrm>
          <a:prstGeom prst="line">
            <a:avLst/>
          </a:prstGeom>
          <a:ln w="28575" cap="flat" cmpd="sng">
            <a:solidFill>
              <a:srgbClr val="FF00FF"/>
            </a:solidFill>
            <a:prstDash val="solid"/>
            <a:headEnd type="none" w="med" len="med"/>
            <a:tailEnd type="none" w="med" len="med"/>
          </a:ln>
        </p:spPr>
      </p:sp>
      <p:sp>
        <p:nvSpPr>
          <p:cNvPr id="7191" name="Line 17"/>
          <p:cNvSpPr/>
          <p:nvPr/>
        </p:nvSpPr>
        <p:spPr>
          <a:xfrm>
            <a:off x="7956550" y="1196975"/>
            <a:ext cx="1009650" cy="0"/>
          </a:xfrm>
          <a:prstGeom prst="line">
            <a:avLst/>
          </a:prstGeom>
          <a:ln w="28575" cap="flat" cmpd="sng">
            <a:solidFill>
              <a:srgbClr val="FF00FF"/>
            </a:solidFill>
            <a:prstDash val="solid"/>
            <a:miter/>
            <a:headEnd type="none" w="med" len="med"/>
            <a:tailEnd type="none" w="med" len="med"/>
          </a:ln>
        </p:spPr>
      </p:sp>
      <p:sp>
        <p:nvSpPr>
          <p:cNvPr id="7192" name="Text Box 16"/>
          <p:cNvSpPr txBox="1"/>
          <p:nvPr/>
        </p:nvSpPr>
        <p:spPr>
          <a:xfrm>
            <a:off x="3995738" y="1989138"/>
            <a:ext cx="4895850" cy="365125"/>
          </a:xfrm>
          <a:prstGeom prst="rect">
            <a:avLst/>
          </a:prstGeom>
          <a:noFill/>
          <a:ln w="9525">
            <a:noFill/>
          </a:ln>
        </p:spPr>
        <p:txBody>
          <a:bodyPr>
            <a:spAutoFit/>
          </a:bodyPr>
          <a:p>
            <a:r>
              <a:rPr lang="zh-CN" altLang="en-US" b="1" dirty="0">
                <a:solidFill>
                  <a:srgbClr val="CC3300"/>
                </a:solidFill>
                <a:latin typeface="Arial" panose="020B0604020202020204" pitchFamily="34" charset="0"/>
                <a:ea typeface="仿宋" panose="02010609060101010101" pitchFamily="49" charset="-122"/>
              </a:rPr>
              <a:t>北美独立战争；美国南北战争；罗斯福新政</a:t>
            </a:r>
            <a:endParaRPr lang="zh-CN" altLang="en-US" b="1" dirty="0">
              <a:solidFill>
                <a:srgbClr val="CC3300"/>
              </a:solidFill>
              <a:latin typeface="Arial" panose="020B0604020202020204" pitchFamily="34" charset="0"/>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85"/>
                                        </p:tgtEl>
                                        <p:attrNameLst>
                                          <p:attrName>style.visibility</p:attrName>
                                        </p:attrNameLst>
                                      </p:cBhvr>
                                      <p:to>
                                        <p:strVal val="visible"/>
                                      </p:to>
                                    </p:set>
                                    <p:animEffect transition="in" filter="diamond(in)">
                                      <p:cBhvr>
                                        <p:cTn id="7" dur="2000"/>
                                        <p:tgtEl>
                                          <p:spTgt spid="718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184"/>
                                        </p:tgtEl>
                                        <p:attrNameLst>
                                          <p:attrName>style.visibility</p:attrName>
                                        </p:attrNameLst>
                                      </p:cBhvr>
                                      <p:to>
                                        <p:strVal val="visible"/>
                                      </p:to>
                                    </p:set>
                                    <p:animEffect transition="in" filter="diamond(in)">
                                      <p:cBhvr>
                                        <p:cTn id="12" dur="2000"/>
                                        <p:tgtEl>
                                          <p:spTgt spid="718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186"/>
                                        </p:tgtEl>
                                        <p:attrNameLst>
                                          <p:attrName>style.visibility</p:attrName>
                                        </p:attrNameLst>
                                      </p:cBhvr>
                                      <p:to>
                                        <p:strVal val="visible"/>
                                      </p:to>
                                    </p:set>
                                    <p:animEffect transition="in" filter="diamond(in)">
                                      <p:cBhvr>
                                        <p:cTn id="17" dur="2000"/>
                                        <p:tgtEl>
                                          <p:spTgt spid="718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189"/>
                                        </p:tgtEl>
                                        <p:attrNameLst>
                                          <p:attrName>style.visibility</p:attrName>
                                        </p:attrNameLst>
                                      </p:cBhvr>
                                      <p:to>
                                        <p:strVal val="visible"/>
                                      </p:to>
                                    </p:set>
                                    <p:animEffect transition="in" filter="diamond(in)">
                                      <p:cBhvr>
                                        <p:cTn id="22" dur="2000"/>
                                        <p:tgtEl>
                                          <p:spTgt spid="718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7192"/>
                                        </p:tgtEl>
                                        <p:attrNameLst>
                                          <p:attrName>style.visibility</p:attrName>
                                        </p:attrNameLst>
                                      </p:cBhvr>
                                      <p:to>
                                        <p:strVal val="visible"/>
                                      </p:to>
                                    </p:set>
                                    <p:animEffect transition="in" filter="strips(downLeft)">
                                      <p:cBhvr>
                                        <p:cTn id="27" dur="500"/>
                                        <p:tgtEl>
                                          <p:spTgt spid="719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173"/>
                                        </p:tgtEl>
                                        <p:attrNameLst>
                                          <p:attrName>style.visibility</p:attrName>
                                        </p:attrNameLst>
                                      </p:cBhvr>
                                      <p:to>
                                        <p:strVal val="visible"/>
                                      </p:to>
                                    </p:set>
                                    <p:animEffect transition="in" filter="diamond(in)">
                                      <p:cBhvr>
                                        <p:cTn id="32" dur="2000"/>
                                        <p:tgtEl>
                                          <p:spTgt spid="7173"/>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7172"/>
                                        </p:tgtEl>
                                        <p:attrNameLst>
                                          <p:attrName>style.visibility</p:attrName>
                                        </p:attrNameLst>
                                      </p:cBhvr>
                                      <p:to>
                                        <p:strVal val="visible"/>
                                      </p:to>
                                    </p:set>
                                    <p:animEffect transition="in" filter="diamond(in)">
                                      <p:cBhvr>
                                        <p:cTn id="37" dur="2000"/>
                                        <p:tgtEl>
                                          <p:spTgt spid="7172"/>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7174"/>
                                        </p:tgtEl>
                                        <p:attrNameLst>
                                          <p:attrName>style.visibility</p:attrName>
                                        </p:attrNameLst>
                                      </p:cBhvr>
                                      <p:to>
                                        <p:strVal val="visible"/>
                                      </p:to>
                                    </p:set>
                                    <p:animEffect transition="in" filter="diamond(in)">
                                      <p:cBhvr>
                                        <p:cTn id="42" dur="2000"/>
                                        <p:tgtEl>
                                          <p:spTgt spid="717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7177"/>
                                        </p:tgtEl>
                                        <p:attrNameLst>
                                          <p:attrName>style.visibility</p:attrName>
                                        </p:attrNameLst>
                                      </p:cBhvr>
                                      <p:to>
                                        <p:strVal val="visible"/>
                                      </p:to>
                                    </p:set>
                                    <p:animEffect transition="in" filter="diamond(in)">
                                      <p:cBhvr>
                                        <p:cTn id="47" dur="20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animBg="1"/>
      <p:bldP spid="7186" grpId="0" animBg="1"/>
      <p:bldP spid="7184" grpId="0" animBg="1"/>
      <p:bldP spid="7189" grpId="0" animBg="1"/>
      <p:bldP spid="7192" grpId="0"/>
      <p:bldP spid="7173" grpId="0" animBg="1"/>
      <p:bldP spid="7172" grpId="0" animBg="1"/>
      <p:bldP spid="7174" grpId="0" animBg="1"/>
      <p:bldP spid="71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 Box 2"/>
          <p:cNvSpPr txBox="1"/>
          <p:nvPr/>
        </p:nvSpPr>
        <p:spPr>
          <a:xfrm>
            <a:off x="755650" y="1268413"/>
            <a:ext cx="7775575" cy="3970337"/>
          </a:xfrm>
          <a:prstGeom prst="rect">
            <a:avLst/>
          </a:prstGeom>
          <a:noFill/>
          <a:ln w="9525">
            <a:noFill/>
          </a:ln>
        </p:spPr>
        <p:txBody>
          <a:bodyPr>
            <a:spAutoFit/>
          </a:bodyPr>
          <a:p>
            <a:r>
              <a:rPr lang="zh-CN" altLang="en-US" sz="2800" dirty="0">
                <a:latin typeface="Arial" panose="020B0604020202020204" pitchFamily="34" charset="0"/>
              </a:rPr>
              <a:t>（1）“</a:t>
            </a:r>
            <a:r>
              <a:rPr lang="zh-CN" altLang="en-US" sz="2800" b="1" dirty="0">
                <a:latin typeface="幼圆" pitchFamily="49" charset="-122"/>
                <a:ea typeface="幼圆" pitchFamily="49" charset="-122"/>
              </a:rPr>
              <a:t>根据材料回答</a:t>
            </a:r>
            <a:r>
              <a:rPr lang="zh-CN" altLang="en-US" sz="2800" b="1" dirty="0">
                <a:latin typeface="Arial" panose="020B0604020202020204" pitchFamily="34" charset="0"/>
                <a:ea typeface="幼圆" pitchFamily="49" charset="-122"/>
              </a:rPr>
              <a:t>……”</a:t>
            </a:r>
            <a:r>
              <a:rPr lang="zh-CN" altLang="en-US" sz="2800" b="1" dirty="0">
                <a:latin typeface="幼圆" pitchFamily="49" charset="-122"/>
                <a:ea typeface="幼圆" pitchFamily="49" charset="-122"/>
              </a:rPr>
              <a:t>，</a:t>
            </a:r>
            <a:endParaRPr lang="zh-CN" altLang="en-US" sz="2800" b="1" dirty="0">
              <a:latin typeface="幼圆" pitchFamily="49" charset="-122"/>
              <a:ea typeface="幼圆" pitchFamily="49" charset="-122"/>
            </a:endParaRPr>
          </a:p>
          <a:p>
            <a:endParaRPr lang="en-US" altLang="zh-CN" sz="2800" b="1" dirty="0">
              <a:latin typeface="幼圆" pitchFamily="49" charset="-122"/>
              <a:ea typeface="幼圆" pitchFamily="49" charset="-122"/>
            </a:endParaRPr>
          </a:p>
          <a:p>
            <a:endParaRPr lang="en-US" altLang="zh-CN" sz="2800" b="1" dirty="0">
              <a:latin typeface="幼圆" pitchFamily="49" charset="-122"/>
              <a:ea typeface="幼圆" pitchFamily="49" charset="-122"/>
            </a:endParaRPr>
          </a:p>
          <a:p>
            <a:r>
              <a:rPr lang="zh-CN" altLang="en-US" sz="2800" b="1" dirty="0">
                <a:latin typeface="幼圆" pitchFamily="49" charset="-122"/>
                <a:ea typeface="幼圆" pitchFamily="49" charset="-122"/>
              </a:rPr>
              <a:t>（2）</a:t>
            </a:r>
            <a:r>
              <a:rPr lang="zh-CN" altLang="en-US" sz="2800" b="1" dirty="0">
                <a:latin typeface="Arial" panose="020B0604020202020204" pitchFamily="34" charset="0"/>
                <a:ea typeface="幼圆" pitchFamily="49" charset="-122"/>
              </a:rPr>
              <a:t>“</a:t>
            </a:r>
            <a:r>
              <a:rPr lang="zh-CN" altLang="en-US" sz="2800" b="1" dirty="0">
                <a:latin typeface="幼圆" pitchFamily="49" charset="-122"/>
                <a:ea typeface="幼圆" pitchFamily="49" charset="-122"/>
              </a:rPr>
              <a:t>结合材料和所学知识回答</a:t>
            </a:r>
            <a:r>
              <a:rPr lang="zh-CN" altLang="en-US" sz="2800" b="1" dirty="0">
                <a:latin typeface="Arial" panose="020B0604020202020204" pitchFamily="34" charset="0"/>
                <a:ea typeface="幼圆" pitchFamily="49" charset="-122"/>
              </a:rPr>
              <a:t>……”</a:t>
            </a:r>
            <a:r>
              <a:rPr lang="zh-CN" altLang="en-US" sz="2800" b="1" dirty="0">
                <a:latin typeface="幼圆" pitchFamily="49" charset="-122"/>
                <a:ea typeface="幼圆" pitchFamily="49" charset="-122"/>
              </a:rPr>
              <a:t>，</a:t>
            </a:r>
            <a:endParaRPr lang="zh-CN" altLang="en-US" sz="2800" b="1" dirty="0">
              <a:latin typeface="幼圆" pitchFamily="49" charset="-122"/>
              <a:ea typeface="幼圆" pitchFamily="49" charset="-122"/>
            </a:endParaRPr>
          </a:p>
          <a:p>
            <a:endParaRPr lang="en-US" altLang="zh-CN" sz="2800" b="1" dirty="0">
              <a:latin typeface="幼圆" pitchFamily="49" charset="-122"/>
              <a:ea typeface="幼圆" pitchFamily="49" charset="-122"/>
            </a:endParaRPr>
          </a:p>
          <a:p>
            <a:endParaRPr lang="en-US" altLang="zh-CN" sz="2800" b="1" dirty="0">
              <a:latin typeface="幼圆" pitchFamily="49" charset="-122"/>
              <a:ea typeface="幼圆" pitchFamily="49" charset="-122"/>
            </a:endParaRPr>
          </a:p>
          <a:p>
            <a:endParaRPr lang="en-US" altLang="zh-CN" sz="2800" b="1" dirty="0">
              <a:latin typeface="幼圆" pitchFamily="49" charset="-122"/>
              <a:ea typeface="幼圆" pitchFamily="49" charset="-122"/>
            </a:endParaRPr>
          </a:p>
          <a:p>
            <a:r>
              <a:rPr lang="zh-CN" altLang="en-US" sz="2800" b="1" dirty="0">
                <a:latin typeface="幼圆" pitchFamily="49" charset="-122"/>
                <a:ea typeface="幼圆" pitchFamily="49" charset="-122"/>
              </a:rPr>
              <a:t>（3）综合以上材料回答</a:t>
            </a:r>
            <a:r>
              <a:rPr lang="zh-CN" altLang="en-US" sz="2800" b="1" dirty="0">
                <a:latin typeface="Arial" panose="020B0604020202020204" pitchFamily="34" charset="0"/>
                <a:ea typeface="幼圆" pitchFamily="49" charset="-122"/>
              </a:rPr>
              <a:t>……“</a:t>
            </a:r>
            <a:r>
              <a:rPr lang="zh-CN" altLang="en-US" sz="2800" b="1" dirty="0">
                <a:latin typeface="幼圆" pitchFamily="49" charset="-122"/>
                <a:ea typeface="幼圆" pitchFamily="49" charset="-122"/>
              </a:rPr>
              <a:t>，</a:t>
            </a:r>
            <a:endParaRPr lang="zh-CN" altLang="en-US" sz="2800" b="1" dirty="0">
              <a:latin typeface="幼圆" pitchFamily="49" charset="-122"/>
              <a:ea typeface="幼圆" pitchFamily="49" charset="-122"/>
            </a:endParaRPr>
          </a:p>
          <a:p>
            <a:endParaRPr lang="zh-CN" altLang="en-US" sz="2800" b="1" dirty="0">
              <a:latin typeface="幼圆" pitchFamily="49" charset="-122"/>
              <a:ea typeface="幼圆" pitchFamily="49" charset="-122"/>
            </a:endParaRPr>
          </a:p>
        </p:txBody>
      </p:sp>
      <p:sp>
        <p:nvSpPr>
          <p:cNvPr id="8195" name="矩形 4"/>
          <p:cNvSpPr/>
          <p:nvPr/>
        </p:nvSpPr>
        <p:spPr>
          <a:xfrm>
            <a:off x="900113" y="1916113"/>
            <a:ext cx="8301037" cy="523875"/>
          </a:xfrm>
          <a:prstGeom prst="rect">
            <a:avLst/>
          </a:prstGeom>
          <a:noFill/>
          <a:ln w="9525">
            <a:noFill/>
          </a:ln>
        </p:spPr>
        <p:txBody>
          <a:bodyPr wrap="none">
            <a:spAutoFit/>
          </a:bodyPr>
          <a:p>
            <a:r>
              <a:rPr lang="zh-CN" altLang="en-US" sz="2800" b="1" dirty="0">
                <a:solidFill>
                  <a:srgbClr val="FF0000"/>
                </a:solidFill>
                <a:latin typeface="仿宋" panose="02010609060101010101" pitchFamily="49" charset="-122"/>
                <a:ea typeface="仿宋" panose="02010609060101010101" pitchFamily="49" charset="-122"/>
              </a:rPr>
              <a:t>直接在材料中找答案</a:t>
            </a:r>
            <a:r>
              <a:rPr lang="en-US" altLang="zh-CN" sz="2800" b="1" dirty="0">
                <a:solidFill>
                  <a:srgbClr val="FF0000"/>
                </a:solidFill>
                <a:latin typeface="仿宋" panose="02010609060101010101" pitchFamily="49" charset="-122"/>
                <a:ea typeface="仿宋" panose="02010609060101010101" pitchFamily="49" charset="-122"/>
              </a:rPr>
              <a:t>(</a:t>
            </a:r>
            <a:r>
              <a:rPr lang="zh-CN" altLang="en-US" sz="2800" b="1" dirty="0">
                <a:solidFill>
                  <a:srgbClr val="FF0000"/>
                </a:solidFill>
                <a:latin typeface="仿宋" panose="02010609060101010101" pitchFamily="49" charset="-122"/>
                <a:ea typeface="仿宋" panose="02010609060101010101" pitchFamily="49" charset="-122"/>
              </a:rPr>
              <a:t>或材料中答案已经较明确）。</a:t>
            </a:r>
            <a:endParaRPr lang="zh-CN" altLang="en-US" sz="2800" b="1" dirty="0">
              <a:solidFill>
                <a:srgbClr val="FF0000"/>
              </a:solidFill>
              <a:latin typeface="仿宋" panose="02010609060101010101" pitchFamily="49" charset="-122"/>
              <a:ea typeface="仿宋" panose="02010609060101010101" pitchFamily="49" charset="-122"/>
            </a:endParaRPr>
          </a:p>
        </p:txBody>
      </p:sp>
      <p:sp>
        <p:nvSpPr>
          <p:cNvPr id="8196" name="矩形 5"/>
          <p:cNvSpPr/>
          <p:nvPr/>
        </p:nvSpPr>
        <p:spPr>
          <a:xfrm>
            <a:off x="2124075" y="2997200"/>
            <a:ext cx="5040313" cy="1384300"/>
          </a:xfrm>
          <a:prstGeom prst="rect">
            <a:avLst/>
          </a:prstGeom>
          <a:noFill/>
          <a:ln w="9525">
            <a:noFill/>
          </a:ln>
        </p:spPr>
        <p:txBody>
          <a:bodyPr>
            <a:spAutoFit/>
          </a:bodyPr>
          <a:p>
            <a:pPr>
              <a:lnSpc>
                <a:spcPct val="150000"/>
              </a:lnSpc>
            </a:pPr>
            <a:r>
              <a:rPr lang="zh-CN" altLang="en-US" sz="2800" b="1" dirty="0">
                <a:solidFill>
                  <a:srgbClr val="FF0000"/>
                </a:solidFill>
                <a:latin typeface="仿宋" panose="02010609060101010101" pitchFamily="49" charset="-122"/>
                <a:ea typeface="仿宋" panose="02010609060101010101" pitchFamily="49" charset="-122"/>
              </a:rPr>
              <a:t>找材料和教材的</a:t>
            </a:r>
            <a:r>
              <a:rPr lang="zh-CN" altLang="en-US" sz="2800" b="1" dirty="0">
                <a:latin typeface="仿宋" panose="02010609060101010101" pitchFamily="49" charset="-122"/>
                <a:ea typeface="仿宋" panose="02010609060101010101" pitchFamily="49" charset="-122"/>
              </a:rPr>
              <a:t>联系点</a:t>
            </a:r>
            <a:r>
              <a:rPr lang="zh-CN" altLang="en-US" sz="2800" b="1" dirty="0">
                <a:solidFill>
                  <a:srgbClr val="FF0000"/>
                </a:solidFill>
                <a:latin typeface="仿宋" panose="02010609060101010101" pitchFamily="49" charset="-122"/>
                <a:ea typeface="仿宋" panose="02010609060101010101" pitchFamily="49" charset="-122"/>
              </a:rPr>
              <a:t>，</a:t>
            </a:r>
            <a:endParaRPr lang="en-US" altLang="zh-CN" sz="2800" b="1" dirty="0">
              <a:solidFill>
                <a:srgbClr val="FF0000"/>
              </a:solidFill>
              <a:latin typeface="仿宋" panose="02010609060101010101" pitchFamily="49" charset="-122"/>
              <a:ea typeface="仿宋" panose="02010609060101010101" pitchFamily="49" charset="-122"/>
            </a:endParaRPr>
          </a:p>
          <a:p>
            <a:pPr>
              <a:lnSpc>
                <a:spcPct val="150000"/>
              </a:lnSpc>
            </a:pPr>
            <a:r>
              <a:rPr lang="zh-CN" altLang="en-US" sz="2800" b="1" dirty="0">
                <a:latin typeface="仿宋" panose="02010609060101010101" pitchFamily="49" charset="-122"/>
                <a:ea typeface="仿宋" panose="02010609060101010101" pitchFamily="49" charset="-122"/>
              </a:rPr>
              <a:t>依据教材</a:t>
            </a:r>
            <a:r>
              <a:rPr lang="zh-CN" altLang="en-US" sz="2800" b="1" dirty="0">
                <a:solidFill>
                  <a:srgbClr val="FF0000"/>
                </a:solidFill>
                <a:latin typeface="仿宋" panose="02010609060101010101" pitchFamily="49" charset="-122"/>
                <a:ea typeface="仿宋" panose="02010609060101010101" pitchFamily="49" charset="-122"/>
              </a:rPr>
              <a:t>相关知识回答。</a:t>
            </a:r>
            <a:endParaRPr lang="zh-CN" altLang="en-US" sz="2800" dirty="0">
              <a:solidFill>
                <a:srgbClr val="FF0000"/>
              </a:solidFill>
              <a:latin typeface="仿宋" panose="02010609060101010101" pitchFamily="49" charset="-122"/>
              <a:ea typeface="仿宋" panose="02010609060101010101" pitchFamily="49" charset="-122"/>
            </a:endParaRPr>
          </a:p>
        </p:txBody>
      </p:sp>
      <p:sp>
        <p:nvSpPr>
          <p:cNvPr id="8197" name="矩形 6"/>
          <p:cNvSpPr/>
          <p:nvPr/>
        </p:nvSpPr>
        <p:spPr>
          <a:xfrm>
            <a:off x="2124075" y="4868863"/>
            <a:ext cx="4572000" cy="1301750"/>
          </a:xfrm>
          <a:prstGeom prst="rect">
            <a:avLst/>
          </a:prstGeom>
          <a:noFill/>
          <a:ln w="9525">
            <a:noFill/>
          </a:ln>
        </p:spPr>
        <p:txBody>
          <a:bodyPr>
            <a:spAutoFit/>
          </a:bodyPr>
          <a:p>
            <a:pPr>
              <a:lnSpc>
                <a:spcPct val="150000"/>
              </a:lnSpc>
            </a:pPr>
            <a:r>
              <a:rPr lang="zh-CN" altLang="en-US" sz="2800" b="1" dirty="0">
                <a:solidFill>
                  <a:srgbClr val="FF0000"/>
                </a:solidFill>
                <a:latin typeface="仿宋" panose="02010609060101010101" pitchFamily="49" charset="-122"/>
                <a:ea typeface="仿宋" panose="02010609060101010101" pitchFamily="49" charset="-122"/>
              </a:rPr>
              <a:t>找出</a:t>
            </a:r>
            <a:r>
              <a:rPr lang="zh-CN" altLang="en-US" sz="2800" b="1" dirty="0">
                <a:latin typeface="仿宋" panose="02010609060101010101" pitchFamily="49" charset="-122"/>
                <a:ea typeface="仿宋" panose="02010609060101010101" pitchFamily="49" charset="-122"/>
              </a:rPr>
              <a:t>材料与材料</a:t>
            </a:r>
            <a:r>
              <a:rPr lang="zh-CN" altLang="en-US" sz="2800" b="1" dirty="0">
                <a:solidFill>
                  <a:srgbClr val="FF0000"/>
                </a:solidFill>
                <a:latin typeface="仿宋" panose="02010609060101010101" pitchFamily="49" charset="-122"/>
                <a:ea typeface="仿宋" panose="02010609060101010101" pitchFamily="49" charset="-122"/>
              </a:rPr>
              <a:t>的联系点，围绕的</a:t>
            </a:r>
            <a:r>
              <a:rPr lang="zh-CN" altLang="en-US" sz="2800" b="1" dirty="0">
                <a:latin typeface="仿宋" panose="02010609060101010101" pitchFamily="49" charset="-122"/>
                <a:ea typeface="仿宋" panose="02010609060101010101" pitchFamily="49" charset="-122"/>
              </a:rPr>
              <a:t>材料反映的主题</a:t>
            </a:r>
            <a:r>
              <a:rPr lang="zh-CN" altLang="en-US" sz="2800" b="1" dirty="0">
                <a:solidFill>
                  <a:srgbClr val="FF0000"/>
                </a:solidFill>
                <a:latin typeface="仿宋" panose="02010609060101010101" pitchFamily="49" charset="-122"/>
                <a:ea typeface="仿宋" panose="02010609060101010101" pitchFamily="49" charset="-122"/>
              </a:rPr>
              <a:t>回答。</a:t>
            </a:r>
            <a:endParaRPr lang="zh-CN" altLang="en-US" sz="2800" dirty="0">
              <a:solidFill>
                <a:srgbClr val="FF0000"/>
              </a:solidFill>
              <a:latin typeface="仿宋" panose="02010609060101010101" pitchFamily="49" charset="-122"/>
              <a:ea typeface="仿宋" panose="02010609060101010101" pitchFamily="49" charset="-122"/>
            </a:endParaRPr>
          </a:p>
        </p:txBody>
      </p:sp>
      <p:sp>
        <p:nvSpPr>
          <p:cNvPr id="8198" name="TextBox 7"/>
          <p:cNvSpPr txBox="1"/>
          <p:nvPr/>
        </p:nvSpPr>
        <p:spPr>
          <a:xfrm>
            <a:off x="0" y="549275"/>
            <a:ext cx="9248775" cy="584200"/>
          </a:xfrm>
          <a:prstGeom prst="rect">
            <a:avLst/>
          </a:prstGeom>
          <a:noFill/>
          <a:ln w="9525">
            <a:noFill/>
          </a:ln>
        </p:spPr>
        <p:txBody>
          <a:bodyPr wrap="none">
            <a:spAutoFit/>
          </a:bodyPr>
          <a:p>
            <a:r>
              <a:rPr lang="zh-CN" altLang="en-US" sz="3200" b="1" dirty="0">
                <a:latin typeface="Arial" panose="020B0604020202020204" pitchFamily="34" charset="0"/>
              </a:rPr>
              <a:t>（二）材料题中经常出现的提问方式？如何解答？</a:t>
            </a:r>
            <a:endParaRPr lang="zh-CN" altLang="en-US" sz="3200" b="1"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ext Box 2"/>
          <p:cNvSpPr txBox="1"/>
          <p:nvPr/>
        </p:nvSpPr>
        <p:spPr>
          <a:xfrm>
            <a:off x="395288" y="549275"/>
            <a:ext cx="1368425" cy="646113"/>
          </a:xfrm>
          <a:prstGeom prst="rect">
            <a:avLst/>
          </a:prstGeom>
          <a:noFill/>
          <a:ln w="9525">
            <a:noFill/>
          </a:ln>
        </p:spPr>
        <p:txBody>
          <a:bodyPr wrap="none">
            <a:spAutoFit/>
          </a:bodyPr>
          <a:p>
            <a:r>
              <a:rPr lang="zh-CN" altLang="en-US" sz="3600" b="1" dirty="0">
                <a:solidFill>
                  <a:srgbClr val="0066CC"/>
                </a:solidFill>
                <a:latin typeface="Arial" panose="020B0604020202020204" pitchFamily="34" charset="0"/>
              </a:rPr>
              <a:t>例</a:t>
            </a:r>
            <a:r>
              <a:rPr lang="en-US" altLang="zh-CN" sz="3600" b="1" dirty="0">
                <a:solidFill>
                  <a:srgbClr val="0066CC"/>
                </a:solidFill>
                <a:latin typeface="Arial" panose="020B0604020202020204" pitchFamily="34" charset="0"/>
              </a:rPr>
              <a:t>1</a:t>
            </a:r>
            <a:r>
              <a:rPr lang="zh-CN" altLang="en-US" sz="3600" b="1" dirty="0">
                <a:solidFill>
                  <a:srgbClr val="0066CC"/>
                </a:solidFill>
                <a:latin typeface="Arial" panose="020B0604020202020204" pitchFamily="34" charset="0"/>
              </a:rPr>
              <a:t>：</a:t>
            </a:r>
            <a:endParaRPr lang="zh-CN" altLang="en-US" sz="3600" b="1" dirty="0">
              <a:solidFill>
                <a:srgbClr val="0066CC"/>
              </a:solidFill>
              <a:latin typeface="Arial" panose="020B0604020202020204" pitchFamily="34" charset="0"/>
            </a:endParaRPr>
          </a:p>
        </p:txBody>
      </p:sp>
      <p:sp>
        <p:nvSpPr>
          <p:cNvPr id="9219" name="Text Box 3"/>
          <p:cNvSpPr txBox="1"/>
          <p:nvPr/>
        </p:nvSpPr>
        <p:spPr>
          <a:xfrm>
            <a:off x="611188" y="1268413"/>
            <a:ext cx="8137525" cy="2678112"/>
          </a:xfrm>
          <a:prstGeom prst="rect">
            <a:avLst/>
          </a:prstGeom>
          <a:noFill/>
          <a:ln w="9525">
            <a:noFill/>
          </a:ln>
        </p:spPr>
        <p:txBody>
          <a:bodyPr>
            <a:spAutoFit/>
          </a:bodyPr>
          <a:p>
            <a:pPr>
              <a:lnSpc>
                <a:spcPct val="150000"/>
              </a:lnSpc>
            </a:pPr>
            <a:r>
              <a:rPr lang="zh-CN" altLang="en-US" sz="2800" b="1" dirty="0">
                <a:latin typeface="Times New Roman" panose="02020603050405020304" pitchFamily="18" charset="0"/>
                <a:sym typeface="Times New Roman" panose="02020603050405020304" pitchFamily="18" charset="0"/>
              </a:rPr>
              <a:t>  </a:t>
            </a:r>
            <a:r>
              <a:rPr lang="en-US" altLang="zh-CN" sz="2800" b="1" dirty="0">
                <a:latin typeface="Times New Roman" panose="02020603050405020304" pitchFamily="18" charset="0"/>
                <a:sym typeface="Times New Roman" panose="02020603050405020304" pitchFamily="18" charset="0"/>
              </a:rPr>
              <a:t>   </a:t>
            </a:r>
            <a:r>
              <a:rPr lang="zh-CN" altLang="en-US" sz="2800" b="1" dirty="0">
                <a:latin typeface="Times New Roman" panose="02020603050405020304" pitchFamily="18" charset="0"/>
                <a:cs typeface="Times New Roman" panose="02020603050405020304" pitchFamily="18" charset="0"/>
                <a:sym typeface="Times New Roman" panose="02020603050405020304" pitchFamily="18" charset="0"/>
              </a:rPr>
              <a:t>材料三  </a:t>
            </a:r>
            <a:r>
              <a:rPr lang="zh-CN" altLang="en-US" sz="2800" b="1" dirty="0">
                <a:latin typeface="Times New Roman" panose="02020603050405020304" pitchFamily="18" charset="0"/>
                <a:sym typeface="Times New Roman" panose="02020603050405020304" pitchFamily="18" charset="0"/>
              </a:rPr>
              <a:t>   </a:t>
            </a:r>
            <a:r>
              <a:rPr lang="zh-CN" altLang="en-US" sz="2800" b="1" dirty="0">
                <a:latin typeface="宋体" panose="02010600030101010101" pitchFamily="2" charset="-122"/>
                <a:sym typeface="宋体" panose="02010600030101010101" pitchFamily="2" charset="-122"/>
              </a:rPr>
              <a:t>冷战进程中，美国先后发动了朝鲜战争和越南战争，消耗了经济实力。</a:t>
            </a:r>
            <a:r>
              <a:rPr lang="zh-CN" altLang="en-US" sz="2800" b="1" dirty="0">
                <a:latin typeface="Arial" panose="020B0604020202020204" pitchFamily="34" charset="0"/>
                <a:ea typeface="Times New Roman" panose="02020603050405020304" pitchFamily="18" charset="0"/>
                <a:sym typeface="Times New Roman" panose="02020603050405020304" pitchFamily="18" charset="0"/>
              </a:rPr>
              <a:t>……</a:t>
            </a:r>
            <a:r>
              <a:rPr lang="zh-CN" altLang="en-US" sz="2800" b="1" dirty="0">
                <a:latin typeface="宋体" panose="02010600030101010101" pitchFamily="2" charset="-122"/>
                <a:sym typeface="宋体" panose="02010600030101010101" pitchFamily="2" charset="-122"/>
              </a:rPr>
              <a:t>正是美国在朝鲜战争中的</a:t>
            </a:r>
            <a:r>
              <a:rPr lang="zh-CN" altLang="en-US" sz="2800" b="1" dirty="0">
                <a:latin typeface="Arial" panose="020B0604020202020204" pitchFamily="34" charset="0"/>
                <a:cs typeface="Times New Roman" panose="02020603050405020304" pitchFamily="18" charset="0"/>
                <a:sym typeface="Times New Roman" panose="02020603050405020304" pitchFamily="18" charset="0"/>
              </a:rPr>
              <a:t>“</a:t>
            </a:r>
            <a:r>
              <a:rPr lang="zh-CN" altLang="en-US" sz="2800" b="1" dirty="0">
                <a:latin typeface="宋体" panose="02010600030101010101" pitchFamily="2" charset="-122"/>
                <a:sym typeface="宋体" panose="02010600030101010101" pitchFamily="2" charset="-122"/>
              </a:rPr>
              <a:t>特需</a:t>
            </a:r>
            <a:r>
              <a:rPr lang="zh-CN" altLang="en-US" sz="2800" b="1" dirty="0">
                <a:latin typeface="Arial" panose="020B0604020202020204" pitchFamily="34" charset="0"/>
                <a:cs typeface="Times New Roman" panose="02020603050405020304" pitchFamily="18" charset="0"/>
                <a:sym typeface="Times New Roman" panose="02020603050405020304" pitchFamily="18" charset="0"/>
              </a:rPr>
              <a:t>”</a:t>
            </a:r>
            <a:r>
              <a:rPr lang="zh-CN" altLang="en-US" sz="2800" b="1" dirty="0">
                <a:latin typeface="宋体" panose="02010600030101010101" pitchFamily="2" charset="-122"/>
                <a:sym typeface="宋体" panose="02010600030101010101" pitchFamily="2" charset="-122"/>
              </a:rPr>
              <a:t>将日本从萧条中拯救出来。</a:t>
            </a:r>
            <a:endParaRPr lang="zh-CN" altLang="en-US" sz="2800" b="1" dirty="0">
              <a:latin typeface="Times New Roman" panose="02020603050405020304" pitchFamily="18" charset="0"/>
              <a:cs typeface="Times New Roman" panose="02020603050405020304" pitchFamily="18" charset="0"/>
              <a:sym typeface="Times New Roman" panose="02020603050405020304" pitchFamily="18" charset="0"/>
            </a:endParaRPr>
          </a:p>
          <a:p>
            <a:pPr>
              <a:lnSpc>
                <a:spcPct val="150000"/>
              </a:lnSpc>
            </a:pPr>
            <a:r>
              <a:rPr lang="zh-CN" altLang="en-US" sz="2800" b="1" dirty="0">
                <a:latin typeface="Times New Roman" panose="02020603050405020304" pitchFamily="18" charset="0"/>
                <a:sym typeface="Times New Roman" panose="02020603050405020304" pitchFamily="18" charset="0"/>
              </a:rPr>
              <a:t>                             </a:t>
            </a:r>
            <a:r>
              <a:rPr lang="zh-CN" altLang="en-US" sz="2800" b="1" dirty="0">
                <a:latin typeface="Arial" panose="020B0604020202020204" pitchFamily="34" charset="0"/>
                <a:ea typeface="Times New Roman" panose="02020603050405020304" pitchFamily="18" charset="0"/>
                <a:sym typeface="Times New Roman" panose="02020603050405020304" pitchFamily="18" charset="0"/>
              </a:rPr>
              <a:t>——</a:t>
            </a:r>
            <a:r>
              <a:rPr lang="zh-CN" altLang="en-US" sz="2800" b="1" dirty="0">
                <a:latin typeface="宋体" panose="02010600030101010101" pitchFamily="2" charset="-122"/>
                <a:sym typeface="宋体" panose="02010600030101010101" pitchFamily="2" charset="-122"/>
              </a:rPr>
              <a:t>《战争与世界</a:t>
            </a:r>
            <a:r>
              <a:rPr lang="zh-CN" altLang="en-US" sz="2800" b="1" dirty="0">
                <a:latin typeface="Times New Roman" panose="02020603050405020304" pitchFamily="18" charset="0"/>
                <a:cs typeface="Times New Roman" panose="02020603050405020304" pitchFamily="18" charset="0"/>
                <a:sym typeface="Times New Roman" panose="02020603050405020304" pitchFamily="18" charset="0"/>
              </a:rPr>
              <a:t>经济重心的转移》</a:t>
            </a:r>
            <a:endParaRPr lang="zh-CN" altLang="en-US" sz="2800" b="1" dirty="0">
              <a:latin typeface="Arial" panose="020B0604020202020204" pitchFamily="34" charset="0"/>
            </a:endParaRPr>
          </a:p>
        </p:txBody>
      </p:sp>
      <p:sp>
        <p:nvSpPr>
          <p:cNvPr id="9220" name="Text Box 4"/>
          <p:cNvSpPr txBox="1"/>
          <p:nvPr/>
        </p:nvSpPr>
        <p:spPr>
          <a:xfrm>
            <a:off x="682625" y="4076700"/>
            <a:ext cx="7921625" cy="823913"/>
          </a:xfrm>
          <a:prstGeom prst="rect">
            <a:avLst/>
          </a:prstGeom>
          <a:noFill/>
          <a:ln w="9525">
            <a:noFill/>
          </a:ln>
        </p:spPr>
        <p:txBody>
          <a:bodyPr>
            <a:spAutoFit/>
          </a:bodyPr>
          <a:p>
            <a:r>
              <a:rPr lang="zh-CN" altLang="en-US" sz="2400" b="1" dirty="0">
                <a:solidFill>
                  <a:srgbClr val="0066CC"/>
                </a:solidFill>
                <a:latin typeface="Times New Roman" panose="02020603050405020304" pitchFamily="18" charset="0"/>
                <a:sym typeface="Times New Roman" panose="02020603050405020304" pitchFamily="18" charset="0"/>
              </a:rPr>
              <a:t>回答：</a:t>
            </a:r>
            <a:r>
              <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rPr>
              <a:t>据材料三，归纳二战后日本经济崛起的外部原因。（1</a:t>
            </a:r>
            <a:r>
              <a:rPr lang="zh-CN" altLang="en-US" sz="2400" b="1" dirty="0">
                <a:latin typeface="宋体" panose="02010600030101010101" pitchFamily="2" charset="-122"/>
                <a:sym typeface="宋体" panose="02010600030101010101" pitchFamily="2" charset="-122"/>
              </a:rPr>
              <a:t>分）</a:t>
            </a:r>
            <a:endParaRPr lang="zh-CN" altLang="en-US" sz="2400" dirty="0">
              <a:latin typeface="Arial" panose="020B0604020202020204" pitchFamily="34" charset="0"/>
            </a:endParaRPr>
          </a:p>
        </p:txBody>
      </p:sp>
      <p:sp>
        <p:nvSpPr>
          <p:cNvPr id="9221" name="Text Box 5"/>
          <p:cNvSpPr txBox="1"/>
          <p:nvPr/>
        </p:nvSpPr>
        <p:spPr>
          <a:xfrm>
            <a:off x="1331913" y="5734050"/>
            <a:ext cx="5832475" cy="457200"/>
          </a:xfrm>
          <a:prstGeom prst="rect">
            <a:avLst/>
          </a:prstGeom>
          <a:noFill/>
          <a:ln w="9525">
            <a:noFill/>
          </a:ln>
        </p:spPr>
        <p:txBody>
          <a:bodyPr>
            <a:spAutoFit/>
          </a:bodyPr>
          <a:p>
            <a:r>
              <a:rPr lang="zh-CN" altLang="en-US" sz="2400" b="1" dirty="0">
                <a:solidFill>
                  <a:srgbClr val="CC3300"/>
                </a:solidFill>
                <a:latin typeface="宋体" panose="02010600030101010101" pitchFamily="2" charset="-122"/>
                <a:sym typeface="宋体" panose="02010600030101010101" pitchFamily="2" charset="-122"/>
              </a:rPr>
              <a:t>美国的扶持（美国的军事采购）。（</a:t>
            </a:r>
            <a:r>
              <a:rPr lang="en-US" altLang="zh-CN" sz="2400" b="1" dirty="0">
                <a:solidFill>
                  <a:srgbClr val="CC3300"/>
                </a:solidFill>
                <a:latin typeface="Times New Roman" panose="02020603050405020304" pitchFamily="18" charset="0"/>
                <a:cs typeface="Times New Roman" panose="02020603050405020304" pitchFamily="18" charset="0"/>
                <a:sym typeface="Times New Roman" panose="02020603050405020304" pitchFamily="18" charset="0"/>
              </a:rPr>
              <a:t>1</a:t>
            </a:r>
            <a:r>
              <a:rPr lang="zh-CN" altLang="en-US" sz="2400" b="1" dirty="0">
                <a:solidFill>
                  <a:srgbClr val="CC3300"/>
                </a:solidFill>
                <a:latin typeface="宋体" panose="02010600030101010101" pitchFamily="2" charset="-122"/>
                <a:sym typeface="宋体" panose="02010600030101010101" pitchFamily="2" charset="-122"/>
              </a:rPr>
              <a:t>分）</a:t>
            </a:r>
            <a:endParaRPr lang="zh-CN" altLang="en-US" sz="2400" b="1" dirty="0">
              <a:solidFill>
                <a:srgbClr val="CC3300"/>
              </a:solidFill>
              <a:latin typeface="Arial" panose="020B0604020202020204" pitchFamily="34" charset="0"/>
            </a:endParaRPr>
          </a:p>
        </p:txBody>
      </p:sp>
      <p:sp>
        <p:nvSpPr>
          <p:cNvPr id="9222" name="Text Box 10"/>
          <p:cNvSpPr txBox="1"/>
          <p:nvPr/>
        </p:nvSpPr>
        <p:spPr>
          <a:xfrm>
            <a:off x="1619250" y="4941888"/>
            <a:ext cx="4032250" cy="457200"/>
          </a:xfrm>
          <a:prstGeom prst="rect">
            <a:avLst/>
          </a:prstGeom>
          <a:noFill/>
          <a:ln w="9525">
            <a:noFill/>
          </a:ln>
        </p:spPr>
        <p:txBody>
          <a:bodyPr>
            <a:spAutoFit/>
          </a:bodyPr>
          <a:p>
            <a:r>
              <a:rPr lang="zh-CN" altLang="en-US" sz="2400" b="1" dirty="0">
                <a:solidFill>
                  <a:srgbClr val="CC3300"/>
                </a:solidFill>
                <a:latin typeface="Arial" panose="020B0604020202020204" pitchFamily="34" charset="0"/>
              </a:rPr>
              <a:t>美国在朝鲜战争的特需</a:t>
            </a:r>
            <a:endParaRPr lang="zh-CN" altLang="en-US" sz="2400" b="1" dirty="0">
              <a:solidFill>
                <a:srgbClr val="CC3300"/>
              </a:solidFill>
              <a:latin typeface="Arial" panose="020B0604020202020204" pitchFamily="34" charset="0"/>
            </a:endParaRPr>
          </a:p>
        </p:txBody>
      </p:sp>
      <p:sp>
        <p:nvSpPr>
          <p:cNvPr id="9223" name="Line 11"/>
          <p:cNvSpPr/>
          <p:nvPr/>
        </p:nvSpPr>
        <p:spPr>
          <a:xfrm>
            <a:off x="827088" y="3141663"/>
            <a:ext cx="7345362" cy="0"/>
          </a:xfrm>
          <a:prstGeom prst="line">
            <a:avLst/>
          </a:prstGeom>
          <a:ln w="28575" cap="flat" cmpd="sng">
            <a:solidFill>
              <a:srgbClr val="FF3300"/>
            </a:solidFill>
            <a:prstDash val="solid"/>
            <a:headEnd type="none" w="med" len="med"/>
            <a:tailEnd type="none" w="med" len="med"/>
          </a:ln>
        </p:spPr>
      </p:sp>
      <p:sp>
        <p:nvSpPr>
          <p:cNvPr id="9224" name="Oval 16"/>
          <p:cNvSpPr/>
          <p:nvPr/>
        </p:nvSpPr>
        <p:spPr>
          <a:xfrm>
            <a:off x="1763713" y="4076700"/>
            <a:ext cx="1295400" cy="503238"/>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9225" name="Line 11"/>
          <p:cNvSpPr/>
          <p:nvPr/>
        </p:nvSpPr>
        <p:spPr>
          <a:xfrm>
            <a:off x="7596188" y="2492375"/>
            <a:ext cx="1079500" cy="0"/>
          </a:xfrm>
          <a:prstGeom prst="line">
            <a:avLst/>
          </a:prstGeom>
          <a:ln w="28575" cap="flat" cmpd="sng">
            <a:solidFill>
              <a:srgbClr val="FF3300"/>
            </a:solidFill>
            <a:prstDash val="solid"/>
            <a:headEnd type="none" w="med" len="med"/>
            <a:tailEnd type="none" w="med" len="med"/>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矩形 7"/>
          <p:cNvSpPr/>
          <p:nvPr/>
        </p:nvSpPr>
        <p:spPr>
          <a:xfrm>
            <a:off x="468313" y="620713"/>
            <a:ext cx="8388350" cy="3970337"/>
          </a:xfrm>
          <a:prstGeom prst="rect">
            <a:avLst/>
          </a:prstGeom>
          <a:noFill/>
          <a:ln w="9525">
            <a:noFill/>
          </a:ln>
        </p:spPr>
        <p:txBody>
          <a:bodyPr>
            <a:spAutoFit/>
          </a:bodyPr>
          <a:p>
            <a:pPr>
              <a:lnSpc>
                <a:spcPct val="150000"/>
              </a:lnSpc>
            </a:pPr>
            <a:r>
              <a:rPr lang="zh-CN" altLang="en-US" sz="2800" b="1" dirty="0">
                <a:solidFill>
                  <a:srgbClr val="0066CC"/>
                </a:solidFill>
                <a:latin typeface="Arial" panose="020B0604020202020204" pitchFamily="34" charset="0"/>
              </a:rPr>
              <a:t>例</a:t>
            </a:r>
            <a:r>
              <a:rPr lang="en-US" altLang="zh-CN" sz="2800" b="1" dirty="0">
                <a:solidFill>
                  <a:srgbClr val="0066CC"/>
                </a:solidFill>
                <a:latin typeface="Arial" panose="020B0604020202020204" pitchFamily="34" charset="0"/>
              </a:rPr>
              <a:t>2</a:t>
            </a:r>
            <a:r>
              <a:rPr lang="zh-CN" altLang="en-US" sz="2800" b="1" dirty="0">
                <a:latin typeface="Arial" panose="020B0604020202020204" pitchFamily="34" charset="0"/>
              </a:rPr>
              <a:t>：他，成也战争，败也战争，从1799年发动政变，建立法兰西第一帝国，再到他1815年退位，被放逐到圣赫勒拿岛，其整个一生几乎都是战争中度过的。 </a:t>
            </a:r>
            <a:endParaRPr lang="zh-CN" altLang="en-US" sz="2800" b="1" dirty="0">
              <a:latin typeface="Arial" panose="020B0604020202020204" pitchFamily="34" charset="0"/>
            </a:endParaRPr>
          </a:p>
          <a:p>
            <a:pPr>
              <a:lnSpc>
                <a:spcPct val="150000"/>
              </a:lnSpc>
            </a:pPr>
            <a:r>
              <a:rPr lang="zh-CN" altLang="en-US" sz="2800" b="1" dirty="0">
                <a:solidFill>
                  <a:srgbClr val="0066CC"/>
                </a:solidFill>
                <a:latin typeface="Arial" panose="020B0604020202020204" pitchFamily="34" charset="0"/>
              </a:rPr>
              <a:t>问题：</a:t>
            </a:r>
            <a:r>
              <a:rPr lang="zh-CN" altLang="en-US" sz="2800" b="1" dirty="0">
                <a:latin typeface="Arial" panose="020B0604020202020204" pitchFamily="34" charset="0"/>
              </a:rPr>
              <a:t>结合材料和所学知识回答，材料三中的“他”是谁？（1分） “他”是如何巩固法兰西第一帝国的？（2分）</a:t>
            </a:r>
            <a:endParaRPr lang="zh-CN" altLang="en-US" sz="2800" dirty="0">
              <a:latin typeface="Arial" panose="020B0604020202020204" pitchFamily="34" charset="0"/>
            </a:endParaRPr>
          </a:p>
        </p:txBody>
      </p:sp>
      <p:pic>
        <p:nvPicPr>
          <p:cNvPr id="10243" name="Picture 8"/>
          <p:cNvPicPr>
            <a:picLocks noChangeAspect="1"/>
          </p:cNvPicPr>
          <p:nvPr/>
        </p:nvPicPr>
        <p:blipFill>
          <a:blip r:embed="rId1"/>
          <a:stretch>
            <a:fillRect/>
          </a:stretch>
        </p:blipFill>
        <p:spPr>
          <a:xfrm>
            <a:off x="2124075" y="3860800"/>
            <a:ext cx="5832475" cy="792163"/>
          </a:xfrm>
          <a:prstGeom prst="rect">
            <a:avLst/>
          </a:prstGeom>
          <a:noFill/>
          <a:ln w="9525">
            <a:noFill/>
          </a:ln>
        </p:spPr>
      </p:pic>
      <p:sp>
        <p:nvSpPr>
          <p:cNvPr id="10244" name="Text Box 11"/>
          <p:cNvSpPr txBox="1"/>
          <p:nvPr/>
        </p:nvSpPr>
        <p:spPr>
          <a:xfrm>
            <a:off x="1619250" y="2781300"/>
            <a:ext cx="3240088" cy="371475"/>
          </a:xfrm>
          <a:prstGeom prst="rect">
            <a:avLst/>
          </a:prstGeom>
          <a:noFill/>
          <a:ln w="57150" cap="flat" cmpd="sng">
            <a:solidFill>
              <a:srgbClr val="FF0000"/>
            </a:solidFill>
            <a:prstDash val="solid"/>
            <a:miter/>
            <a:headEnd type="none" w="med" len="med"/>
            <a:tailEnd type="none" w="med" len="med"/>
          </a:ln>
        </p:spPr>
        <p:txBody>
          <a:bodyPr lIns="90170" tIns="46990" rIns="90170" bIns="46990">
            <a:spAutoFit/>
          </a:bodyPr>
          <a:p>
            <a:endParaRPr lang="zh-CN" altLang="en-US" dirty="0">
              <a:latin typeface="Arial" panose="020B0604020202020204" pitchFamily="34" charset="0"/>
            </a:endParaRPr>
          </a:p>
        </p:txBody>
      </p:sp>
      <p:sp>
        <p:nvSpPr>
          <p:cNvPr id="10245" name="Text Box 11"/>
          <p:cNvSpPr txBox="1"/>
          <p:nvPr/>
        </p:nvSpPr>
        <p:spPr>
          <a:xfrm>
            <a:off x="611188" y="4005263"/>
            <a:ext cx="1296987" cy="371475"/>
          </a:xfrm>
          <a:prstGeom prst="rect">
            <a:avLst/>
          </a:prstGeom>
          <a:noFill/>
          <a:ln w="57150" cap="flat" cmpd="sng">
            <a:solidFill>
              <a:srgbClr val="FF0000"/>
            </a:solidFill>
            <a:prstDash val="solid"/>
            <a:miter/>
            <a:headEnd type="none" w="med" len="med"/>
            <a:tailEnd type="none" w="med" len="med"/>
          </a:ln>
        </p:spPr>
        <p:txBody>
          <a:bodyPr lIns="90170" tIns="46990" rIns="90170" bIns="46990">
            <a:spAutoFit/>
          </a:bodyPr>
          <a:p>
            <a:endParaRPr lang="zh-CN" altLang="en-US" dirty="0">
              <a:latin typeface="Arial" panose="020B0604020202020204" pitchFamily="34" charset="0"/>
            </a:endParaRPr>
          </a:p>
        </p:txBody>
      </p:sp>
      <p:pic>
        <p:nvPicPr>
          <p:cNvPr id="10246" name="Picture 7"/>
          <p:cNvPicPr>
            <a:picLocks noChangeAspect="1"/>
          </p:cNvPicPr>
          <p:nvPr/>
        </p:nvPicPr>
        <p:blipFill>
          <a:blip r:embed="rId2"/>
          <a:stretch>
            <a:fillRect/>
          </a:stretch>
        </p:blipFill>
        <p:spPr>
          <a:xfrm>
            <a:off x="2124075" y="4724400"/>
            <a:ext cx="5791200" cy="2133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linds(horizontal)">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blinds(horizontal)">
                                      <p:cBhvr>
                                        <p:cTn id="12"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 Box 4"/>
          <p:cNvSpPr txBox="1"/>
          <p:nvPr/>
        </p:nvSpPr>
        <p:spPr>
          <a:xfrm>
            <a:off x="468313" y="1989138"/>
            <a:ext cx="7921625" cy="4492625"/>
          </a:xfrm>
          <a:prstGeom prst="rect">
            <a:avLst/>
          </a:prstGeom>
          <a:noFill/>
          <a:ln w="9525">
            <a:noFill/>
          </a:ln>
        </p:spPr>
        <p:txBody>
          <a:bodyPr>
            <a:spAutoFit/>
          </a:bodyPr>
          <a:p>
            <a:pPr>
              <a:lnSpc>
                <a:spcPct val="150000"/>
              </a:lnSpc>
            </a:pPr>
            <a:r>
              <a:rPr lang="zh-CN" altLang="en-US" sz="2800" b="1" dirty="0">
                <a:solidFill>
                  <a:srgbClr val="0066CC"/>
                </a:solidFill>
                <a:latin typeface="Arial" panose="020B0604020202020204" pitchFamily="34" charset="0"/>
              </a:rPr>
              <a:t>例</a:t>
            </a:r>
            <a:r>
              <a:rPr lang="en-US" altLang="zh-CN" sz="2800" b="1" dirty="0">
                <a:solidFill>
                  <a:srgbClr val="0066CC"/>
                </a:solidFill>
                <a:latin typeface="Arial" panose="020B0604020202020204" pitchFamily="34" charset="0"/>
              </a:rPr>
              <a:t>3</a:t>
            </a:r>
            <a:r>
              <a:rPr lang="zh-CN" altLang="en-US" sz="2800" b="1" dirty="0">
                <a:solidFill>
                  <a:srgbClr val="0066CC"/>
                </a:solidFill>
                <a:latin typeface="Arial" panose="020B0604020202020204" pitchFamily="34" charset="0"/>
              </a:rPr>
              <a:t>、</a:t>
            </a:r>
            <a:r>
              <a:rPr lang="zh-CN" altLang="en-US" sz="2800" b="1" dirty="0">
                <a:latin typeface="Arial" panose="020B0604020202020204" pitchFamily="34" charset="0"/>
              </a:rPr>
              <a:t>（2012年南京卷32）（10分）近代中国、经济、政治、社会生活具有明显的近代化趋势。阅读下列材料，结合所学知识。回答问题：</a:t>
            </a:r>
            <a:endParaRPr lang="zh-CN" altLang="en-US" sz="2800" b="1" dirty="0">
              <a:latin typeface="Arial" panose="020B0604020202020204" pitchFamily="34" charset="0"/>
            </a:endParaRPr>
          </a:p>
          <a:p>
            <a:r>
              <a:rPr lang="zh-CN" altLang="en-US" sz="2800" b="1" dirty="0">
                <a:latin typeface="Arial" panose="020B0604020202020204" pitchFamily="34" charset="0"/>
              </a:rPr>
              <a:t>     </a:t>
            </a:r>
            <a:r>
              <a:rPr lang="zh-CN" altLang="en-US" sz="2400" b="1" dirty="0">
                <a:latin typeface="Arial" panose="020B0604020202020204" pitchFamily="34" charset="0"/>
              </a:rPr>
              <a:t>材料一……</a:t>
            </a:r>
            <a:endParaRPr lang="zh-CN" altLang="en-US" sz="2400" b="1" dirty="0">
              <a:latin typeface="Arial" panose="020B0604020202020204" pitchFamily="34" charset="0"/>
            </a:endParaRPr>
          </a:p>
          <a:p>
            <a:r>
              <a:rPr lang="zh-CN" altLang="en-US" sz="2400" b="1" dirty="0">
                <a:latin typeface="Arial" panose="020B0604020202020204" pitchFamily="34" charset="0"/>
              </a:rPr>
              <a:t>      材料二……</a:t>
            </a:r>
            <a:endParaRPr lang="zh-CN" altLang="en-US" sz="2400" b="1" dirty="0">
              <a:latin typeface="Arial" panose="020B0604020202020204" pitchFamily="34" charset="0"/>
            </a:endParaRPr>
          </a:p>
          <a:p>
            <a:r>
              <a:rPr lang="zh-CN" altLang="en-US" sz="2400" b="1" dirty="0">
                <a:latin typeface="Arial" panose="020B0604020202020204" pitchFamily="34" charset="0"/>
              </a:rPr>
              <a:t>      材料三……</a:t>
            </a:r>
            <a:endParaRPr lang="zh-CN" altLang="en-US" sz="2400" b="1" dirty="0">
              <a:latin typeface="Arial" panose="020B0604020202020204" pitchFamily="34" charset="0"/>
            </a:endParaRPr>
          </a:p>
          <a:p>
            <a:r>
              <a:rPr lang="zh-CN" altLang="en-US" sz="2800" b="1" dirty="0">
                <a:solidFill>
                  <a:srgbClr val="0066CC"/>
                </a:solidFill>
                <a:latin typeface="Arial" panose="020B0604020202020204" pitchFamily="34" charset="0"/>
              </a:rPr>
              <a:t>请回答</a:t>
            </a:r>
            <a:r>
              <a:rPr lang="zh-CN" altLang="en-US" sz="2800" b="1" dirty="0">
                <a:latin typeface="Arial" panose="020B0604020202020204" pitchFamily="34" charset="0"/>
              </a:rPr>
              <a:t>（1）……         （2）……         （3）……</a:t>
            </a:r>
            <a:endParaRPr lang="zh-CN" altLang="en-US" sz="2800" b="1" dirty="0">
              <a:latin typeface="Arial" panose="020B0604020202020204" pitchFamily="34" charset="0"/>
            </a:endParaRPr>
          </a:p>
          <a:p>
            <a:r>
              <a:rPr lang="zh-CN" altLang="en-US" sz="2800" b="1" dirty="0">
                <a:latin typeface="Arial" panose="020B0604020202020204" pitchFamily="34" charset="0"/>
              </a:rPr>
              <a:t>（4）综上所述，近代中国社会的发展趋势是什么？（1分）</a:t>
            </a:r>
            <a:endParaRPr lang="zh-CN" altLang="en-US" sz="2800" b="1" dirty="0">
              <a:latin typeface="Arial" panose="020B0604020202020204" pitchFamily="34" charset="0"/>
            </a:endParaRPr>
          </a:p>
        </p:txBody>
      </p:sp>
      <p:sp>
        <p:nvSpPr>
          <p:cNvPr id="11267" name="Oval 16"/>
          <p:cNvSpPr/>
          <p:nvPr/>
        </p:nvSpPr>
        <p:spPr>
          <a:xfrm>
            <a:off x="5940425" y="5445125"/>
            <a:ext cx="1152525" cy="503238"/>
          </a:xfrm>
          <a:prstGeom prst="ellipse">
            <a:avLst/>
          </a:prstGeom>
          <a:noFill/>
          <a:ln w="31750" cap="flat" cmpd="sng">
            <a:solidFill>
              <a:srgbClr val="FF000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1268" name="Oval 16"/>
          <p:cNvSpPr/>
          <p:nvPr/>
        </p:nvSpPr>
        <p:spPr>
          <a:xfrm>
            <a:off x="5940425" y="2708275"/>
            <a:ext cx="1295400" cy="503238"/>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1269" name="Line 7"/>
          <p:cNvSpPr/>
          <p:nvPr/>
        </p:nvSpPr>
        <p:spPr>
          <a:xfrm>
            <a:off x="684213" y="3213100"/>
            <a:ext cx="3455987" cy="0"/>
          </a:xfrm>
          <a:prstGeom prst="line">
            <a:avLst/>
          </a:prstGeom>
          <a:ln w="28575" cap="flat" cmpd="sng">
            <a:solidFill>
              <a:srgbClr val="FF3300"/>
            </a:solidFill>
            <a:prstDash val="solid"/>
            <a:miter/>
            <a:headEnd type="none" w="med" len="med"/>
            <a:tailEnd type="none" w="med" len="med"/>
          </a:ln>
        </p:spPr>
      </p:sp>
      <p:sp>
        <p:nvSpPr>
          <p:cNvPr id="11270" name="Line 8"/>
          <p:cNvSpPr/>
          <p:nvPr/>
        </p:nvSpPr>
        <p:spPr>
          <a:xfrm>
            <a:off x="1476375" y="6021388"/>
            <a:ext cx="1366838" cy="0"/>
          </a:xfrm>
          <a:prstGeom prst="line">
            <a:avLst/>
          </a:prstGeom>
          <a:ln w="28575" cap="flat" cmpd="sng">
            <a:solidFill>
              <a:srgbClr val="FF3300"/>
            </a:solidFill>
            <a:prstDash val="solid"/>
            <a:miter/>
            <a:headEnd type="none" w="med" len="med"/>
            <a:tailEnd type="none" w="med" len="med"/>
          </a:ln>
        </p:spPr>
      </p:sp>
      <p:sp>
        <p:nvSpPr>
          <p:cNvPr id="11271" name="Text Box 9"/>
          <p:cNvSpPr txBox="1"/>
          <p:nvPr/>
        </p:nvSpPr>
        <p:spPr>
          <a:xfrm>
            <a:off x="8043863" y="2349500"/>
            <a:ext cx="612775" cy="844550"/>
          </a:xfrm>
          <a:prstGeom prst="rect">
            <a:avLst/>
          </a:prstGeom>
          <a:solidFill>
            <a:schemeClr val="accent1"/>
          </a:solidFill>
          <a:ln w="9525" cap="flat" cmpd="sng">
            <a:solidFill>
              <a:srgbClr val="FF0000"/>
            </a:solidFill>
            <a:prstDash val="solid"/>
            <a:miter/>
            <a:headEnd type="none" w="med" len="med"/>
            <a:tailEnd type="none" w="med" len="med"/>
          </a:ln>
        </p:spPr>
        <p:txBody>
          <a:bodyPr vert="eaVert" lIns="90170" tIns="46990" rIns="90170" bIns="46990">
            <a:spAutoFit/>
          </a:bodyPr>
          <a:p>
            <a:r>
              <a:rPr lang="zh-CN" altLang="en-US" sz="2800" b="1" dirty="0">
                <a:latin typeface="Arial" panose="020B0604020202020204" pitchFamily="34" charset="0"/>
              </a:rPr>
              <a:t>题头</a:t>
            </a:r>
            <a:endParaRPr lang="zh-CN" altLang="en-US" sz="2800" b="1" dirty="0">
              <a:latin typeface="Arial" panose="020B0604020202020204" pitchFamily="34" charset="0"/>
            </a:endParaRPr>
          </a:p>
        </p:txBody>
      </p:sp>
      <p:sp>
        <p:nvSpPr>
          <p:cNvPr id="11272" name="Text Box 10"/>
          <p:cNvSpPr txBox="1"/>
          <p:nvPr/>
        </p:nvSpPr>
        <p:spPr>
          <a:xfrm>
            <a:off x="3492500" y="5949950"/>
            <a:ext cx="3175000" cy="522288"/>
          </a:xfrm>
          <a:prstGeom prst="rect">
            <a:avLst/>
          </a:prstGeom>
          <a:noFill/>
          <a:ln w="9525">
            <a:noFill/>
          </a:ln>
        </p:spPr>
        <p:txBody>
          <a:bodyPr>
            <a:spAutoFit/>
          </a:bodyPr>
          <a:p>
            <a:r>
              <a:rPr lang="zh-CN" altLang="en-US" sz="2800" b="1" dirty="0">
                <a:solidFill>
                  <a:srgbClr val="CC3300"/>
                </a:solidFill>
                <a:latin typeface="Arial" panose="020B0604020202020204" pitchFamily="34" charset="0"/>
              </a:rPr>
              <a:t>近代化</a:t>
            </a:r>
            <a:endParaRPr lang="zh-CN" altLang="en-US" sz="2800" b="1" dirty="0">
              <a:solidFill>
                <a:srgbClr val="CC3300"/>
              </a:solidFill>
              <a:latin typeface="Arial" panose="020B0604020202020204" pitchFamily="34" charset="0"/>
            </a:endParaRPr>
          </a:p>
        </p:txBody>
      </p:sp>
      <p:sp>
        <p:nvSpPr>
          <p:cNvPr id="11273" name="矩形 9"/>
          <p:cNvSpPr/>
          <p:nvPr/>
        </p:nvSpPr>
        <p:spPr>
          <a:xfrm>
            <a:off x="323850" y="549275"/>
            <a:ext cx="8820150" cy="1274763"/>
          </a:xfrm>
          <a:prstGeom prst="rect">
            <a:avLst/>
          </a:prstGeom>
          <a:noFill/>
          <a:ln w="9525">
            <a:noFill/>
          </a:ln>
        </p:spPr>
        <p:txBody>
          <a:bodyPr>
            <a:spAutoFit/>
          </a:bodyPr>
          <a:p>
            <a:pPr>
              <a:lnSpc>
                <a:spcPct val="120000"/>
              </a:lnSpc>
            </a:pPr>
            <a:r>
              <a:rPr lang="zh-CN" altLang="en-US" sz="3200" b="1" dirty="0">
                <a:latin typeface="黑体" panose="02010609060101010101" pitchFamily="49" charset="-122"/>
                <a:ea typeface="黑体" panose="02010609060101010101" pitchFamily="49" charset="-122"/>
              </a:rPr>
              <a:t>综合提升题</a:t>
            </a:r>
            <a:r>
              <a:rPr lang="zh-CN" altLang="en-US" sz="3200" b="1" dirty="0">
                <a:solidFill>
                  <a:srgbClr val="FF0000"/>
                </a:solidFill>
                <a:latin typeface="黑体" panose="02010609060101010101" pitchFamily="49" charset="-122"/>
                <a:ea typeface="黑体" panose="02010609060101010101" pitchFamily="49" charset="-122"/>
              </a:rPr>
              <a:t>要么看题头，要么抓主题</a:t>
            </a:r>
            <a:r>
              <a:rPr lang="zh-CN" altLang="en-US" sz="3200" b="1" dirty="0">
                <a:solidFill>
                  <a:srgbClr val="050606"/>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找出</a:t>
            </a:r>
            <a:r>
              <a:rPr lang="zh-CN" altLang="en-US" sz="3200" b="1" dirty="0">
                <a:latin typeface="黑体" panose="02010609060101010101" pitchFamily="49" charset="-122"/>
                <a:ea typeface="黑体" panose="02010609060101010101" pitchFamily="49" charset="-122"/>
              </a:rPr>
              <a:t>材料与材料</a:t>
            </a:r>
            <a:r>
              <a:rPr lang="zh-CN" altLang="en-US" sz="3200" b="1" dirty="0">
                <a:solidFill>
                  <a:srgbClr val="FF0000"/>
                </a:solidFill>
                <a:latin typeface="黑体" panose="02010609060101010101" pitchFamily="49" charset="-122"/>
                <a:ea typeface="黑体" panose="02010609060101010101" pitchFamily="49" charset="-122"/>
              </a:rPr>
              <a:t>的联系点，围绕</a:t>
            </a:r>
            <a:r>
              <a:rPr lang="zh-CN" altLang="en-US" sz="3200" b="1" dirty="0">
                <a:latin typeface="黑体" panose="02010609060101010101" pitchFamily="49" charset="-122"/>
                <a:ea typeface="黑体" panose="02010609060101010101" pitchFamily="49" charset="-122"/>
              </a:rPr>
              <a:t>材料反映的主题</a:t>
            </a:r>
            <a:r>
              <a:rPr lang="zh-CN" altLang="en-US" sz="3200" b="1" dirty="0">
                <a:solidFill>
                  <a:srgbClr val="FF0000"/>
                </a:solidFill>
                <a:latin typeface="黑体" panose="02010609060101010101" pitchFamily="49" charset="-122"/>
                <a:ea typeface="黑体" panose="02010609060101010101" pitchFamily="49" charset="-122"/>
              </a:rPr>
              <a:t>回答。</a:t>
            </a:r>
            <a:endParaRPr lang="zh-CN" altLang="en-US" sz="3200"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Fbv0Ts0DDNABcNJ8S/Ad4HthhaHMUx39k4sNzsB6VHCE6lk0PnrChlZ6faDTm/WcoK6u3JPFBGUjn7KJNkBqbI="/>
</p:tagLst>
</file>

<file path=ppt/theme/theme1.xml><?xml version="1.0" encoding="utf-8"?>
<a:theme xmlns:a="http://schemas.openxmlformats.org/drawingml/2006/main" name="A000120141119A27PWBG">
  <a:themeElements>
    <a:clrScheme name="A000120141119A27PWBG 1">
      <a:dk1>
        <a:srgbClr val="3D3F41"/>
      </a:dk1>
      <a:lt1>
        <a:srgbClr val="FFFFFF"/>
      </a:lt1>
      <a:dk2>
        <a:srgbClr val="3D3F41"/>
      </a:dk2>
      <a:lt2>
        <a:srgbClr val="FFFFFF"/>
      </a:lt2>
      <a:accent1>
        <a:srgbClr val="BABD3D"/>
      </a:accent1>
      <a:accent2>
        <a:srgbClr val="90C413"/>
      </a:accent2>
      <a:accent3>
        <a:srgbClr val="FFFFFF"/>
      </a:accent3>
      <a:accent4>
        <a:srgbClr val="333436"/>
      </a:accent4>
      <a:accent5>
        <a:srgbClr val="D9DBAF"/>
      </a:accent5>
      <a:accent6>
        <a:srgbClr val="82B110"/>
      </a:accent6>
      <a:hlink>
        <a:srgbClr val="00B0F0"/>
      </a:hlink>
      <a:folHlink>
        <a:srgbClr val="AFB2B4"/>
      </a:folHlink>
    </a:clrScheme>
    <a:fontScheme name="A000120141119A27PWBG">
      <a:majorFont>
        <a:latin typeface="Baskerville Old Face"/>
        <a:ea typeface="黑体"/>
        <a:cs typeface=""/>
      </a:majorFont>
      <a:minorFont>
        <a:latin typeface="Calibri"/>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kx="3284103" algn="bl" rotWithShape="0">
            <a:schemeClr val="bg2">
              <a:alpha val="50000"/>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kx="3284103" algn="bl" rotWithShape="0">
            <a:schemeClr val="bg2">
              <a:alpha val="50000"/>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A000120141119A27PWBG 1">
        <a:dk1>
          <a:srgbClr val="3D3F41"/>
        </a:dk1>
        <a:lt1>
          <a:srgbClr val="FFFFFF"/>
        </a:lt1>
        <a:dk2>
          <a:srgbClr val="3D3F41"/>
        </a:dk2>
        <a:lt2>
          <a:srgbClr val="FFFFFF"/>
        </a:lt2>
        <a:accent1>
          <a:srgbClr val="BABD3D"/>
        </a:accent1>
        <a:accent2>
          <a:srgbClr val="90C413"/>
        </a:accent2>
        <a:accent3>
          <a:srgbClr val="FFFFFF"/>
        </a:accent3>
        <a:accent4>
          <a:srgbClr val="333436"/>
        </a:accent4>
        <a:accent5>
          <a:srgbClr val="D9DBAF"/>
        </a:accent5>
        <a:accent6>
          <a:srgbClr val="82B110"/>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000120141119A27PWBG">
  <a:themeElements>
    <a:clrScheme name="1_A000120141119A27PWBG 1">
      <a:dk1>
        <a:srgbClr val="3D3F41"/>
      </a:dk1>
      <a:lt1>
        <a:srgbClr val="FFFFFF"/>
      </a:lt1>
      <a:dk2>
        <a:srgbClr val="3D3F41"/>
      </a:dk2>
      <a:lt2>
        <a:srgbClr val="FFFFFF"/>
      </a:lt2>
      <a:accent1>
        <a:srgbClr val="BABD3D"/>
      </a:accent1>
      <a:accent2>
        <a:srgbClr val="90C413"/>
      </a:accent2>
      <a:accent3>
        <a:srgbClr val="FFFFFF"/>
      </a:accent3>
      <a:accent4>
        <a:srgbClr val="333436"/>
      </a:accent4>
      <a:accent5>
        <a:srgbClr val="D9DBAF"/>
      </a:accent5>
      <a:accent6>
        <a:srgbClr val="82B110"/>
      </a:accent6>
      <a:hlink>
        <a:srgbClr val="00B0F0"/>
      </a:hlink>
      <a:folHlink>
        <a:srgbClr val="AFB2B4"/>
      </a:folHlink>
    </a:clrScheme>
    <a:fontScheme name="1_A000120141119A27PWBG">
      <a:majorFont>
        <a:latin typeface="Baskerville Old Face"/>
        <a:ea typeface="黑体"/>
        <a:cs typeface=""/>
      </a:majorFont>
      <a:minorFont>
        <a:latin typeface="Calibri"/>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kx="3284103" algn="bl" rotWithShape="0">
            <a:schemeClr val="bg2">
              <a:alpha val="50000"/>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kx="3284103" algn="bl" rotWithShape="0">
            <a:schemeClr val="bg2">
              <a:alpha val="50000"/>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A000120141119A27PWBG 1">
        <a:dk1>
          <a:srgbClr val="3D3F41"/>
        </a:dk1>
        <a:lt1>
          <a:srgbClr val="FFFFFF"/>
        </a:lt1>
        <a:dk2>
          <a:srgbClr val="3D3F41"/>
        </a:dk2>
        <a:lt2>
          <a:srgbClr val="FFFFFF"/>
        </a:lt2>
        <a:accent1>
          <a:srgbClr val="BABD3D"/>
        </a:accent1>
        <a:accent2>
          <a:srgbClr val="90C413"/>
        </a:accent2>
        <a:accent3>
          <a:srgbClr val="FFFFFF"/>
        </a:accent3>
        <a:accent4>
          <a:srgbClr val="333436"/>
        </a:accent4>
        <a:accent5>
          <a:srgbClr val="D9DBAF"/>
        </a:accent5>
        <a:accent6>
          <a:srgbClr val="82B110"/>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4060</Words>
  <Application>WPS 演示</Application>
  <PresentationFormat>全屏显示(4:3)</PresentationFormat>
  <Paragraphs>292</Paragraphs>
  <Slides>24</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24</vt:i4>
      </vt:variant>
    </vt:vector>
  </HeadingPairs>
  <TitlesOfParts>
    <vt:vector size="41" baseType="lpstr">
      <vt:lpstr>Arial</vt:lpstr>
      <vt:lpstr>宋体</vt:lpstr>
      <vt:lpstr>Wingdings</vt:lpstr>
      <vt:lpstr>Baskerville Old Face</vt:lpstr>
      <vt:lpstr>黑体</vt:lpstr>
      <vt:lpstr>Calibri</vt:lpstr>
      <vt:lpstr>楷体_GB2312</vt:lpstr>
      <vt:lpstr>新宋体</vt:lpstr>
      <vt:lpstr>微软雅黑</vt:lpstr>
      <vt:lpstr>仿宋</vt:lpstr>
      <vt:lpstr>Times New Roman</vt:lpstr>
      <vt:lpstr>幼圆</vt:lpstr>
      <vt:lpstr>Arial Unicode MS</vt:lpstr>
      <vt:lpstr>楷体</vt:lpstr>
      <vt:lpstr>仿宋_GB2312</vt:lpstr>
      <vt:lpstr>A000120141119A27PWBG</vt:lpstr>
      <vt:lpstr>1_A000120141119A27PWBG</vt:lpstr>
      <vt:lpstr>PowerPoint 演示文稿</vt:lpstr>
      <vt:lpstr>你是按什么顺序解答材料题的？</vt:lpstr>
      <vt:lpstr>因此，解答好材料题要过“四关”：</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修炼“慧眼”要过四关：</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王佳玲</cp:lastModifiedBy>
  <cp:revision>164</cp:revision>
  <dcterms:created xsi:type="dcterms:W3CDTF">2014-12-29T14:54:00Z</dcterms:created>
  <dcterms:modified xsi:type="dcterms:W3CDTF">2020-04-15T02:11:54Z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