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42.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357" r:id="rId5"/>
    <p:sldId id="355" r:id="rId6"/>
    <p:sldId id="356" r:id="rId7"/>
    <p:sldId id="358" r:id="rId8"/>
    <p:sldId id="360" r:id="rId9"/>
    <p:sldId id="361" r:id="rId10"/>
    <p:sldId id="364" r:id="rId11"/>
    <p:sldId id="365" r:id="rId12"/>
    <p:sldId id="366" r:id="rId13"/>
    <p:sldId id="362" r:id="rId14"/>
    <p:sldId id="363" r:id="rId15"/>
    <p:sldId id="367" r:id="rId16"/>
    <p:sldId id="368" r:id="rId17"/>
    <p:sldId id="370" r:id="rId18"/>
    <p:sldId id="372" r:id="rId19"/>
    <p:sldId id="373" r:id="rId20"/>
    <p:sldId id="374" r:id="rId21"/>
    <p:sldId id="377" r:id="rId22"/>
    <p:sldId id="378" r:id="rId23"/>
    <p:sldId id="379" r:id="rId24"/>
    <p:sldId id="380" r:id="rId25"/>
    <p:sldId id="381"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notesMaster" Target="notesMasters/notesMaster1.xml" Id="rId4" /><Relationship Type="http://schemas.openxmlformats.org/officeDocument/2006/relationships/slide" Target="slides/slide1.xml" Id="rId3" /><Relationship Type="http://schemas.openxmlformats.org/officeDocument/2006/relationships/tableStyles" Target="tableStyles.xml" Id="rId29" /><Relationship Type="http://schemas.openxmlformats.org/officeDocument/2006/relationships/viewProps" Target="viewProps.xml" Id="rId28" /><Relationship Type="http://schemas.openxmlformats.org/officeDocument/2006/relationships/presProps" Target="presProps.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42.xml" Id="Rbfe0bf53f6c84b99"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2" Type="http://schemas.openxmlformats.org/officeDocument/2006/relationships/slideLayout" Target="../slideLayouts/slideLayout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20013;&#22269;&#20154;&#27665;&#25903;&#25588;&#20891;&#20891;&#27468;.ram" TargetMode="Externa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QQ截图20180117125453.png"/>
          <p:cNvPicPr>
            <a:picLocks noChangeAspect="1"/>
          </p:cNvPicPr>
          <p:nvPr/>
        </p:nvPicPr>
        <p:blipFill>
          <a:blip r:embed="rId1"/>
          <a:stretch>
            <a:fillRect/>
          </a:stretch>
        </p:blipFill>
        <p:spPr>
          <a:xfrm>
            <a:off x="0" y="0"/>
            <a:ext cx="4870450" cy="6858000"/>
          </a:xfrm>
          <a:prstGeom prst="rect">
            <a:avLst/>
          </a:prstGeom>
        </p:spPr>
      </p:pic>
      <p:cxnSp>
        <p:nvCxnSpPr>
          <p:cNvPr id="3" name="直接连接符 2"/>
          <p:cNvCxnSpPr/>
          <p:nvPr/>
        </p:nvCxnSpPr>
        <p:spPr>
          <a:xfrm>
            <a:off x="1650875" y="3287339"/>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文本框 6"/>
          <p:cNvSpPr txBox="1"/>
          <p:nvPr/>
        </p:nvSpPr>
        <p:spPr>
          <a:xfrm>
            <a:off x="798830" y="2476500"/>
            <a:ext cx="10594340" cy="1753235"/>
          </a:xfrm>
          <a:prstGeom prst="rect">
            <a:avLst/>
          </a:prstGeom>
          <a:noFill/>
        </p:spPr>
        <p:txBody>
          <a:bodyPr wrap="square" rtlCol="0">
            <a:spAutoFit/>
            <a:scene3d>
              <a:camera prst="orthographicFront"/>
              <a:lightRig rig="threePt" dir="t"/>
            </a:scene3d>
          </a:bodyPr>
          <a:lstStyle/>
          <a:p>
            <a:pPr lvl="0" algn="ct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rPr>
              <a:t>中考复习 中国现代史第</a:t>
            </a:r>
            <a:r>
              <a:rPr lang="en-US" altLang="zh-CN"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rPr>
              <a:t>1</a:t>
            </a: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rPr>
              <a:t>时  </a:t>
            </a:r>
            <a:endPar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endParaRPr>
          </a:p>
          <a:p>
            <a:pPr lvl="0" algn="ct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rPr>
              <a:t>中华人民共和国的成立和巩固</a:t>
            </a:r>
            <a:endParaRPr lang="zh-CN" altLang="en-US"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endParaRPr>
          </a:p>
        </p:txBody>
      </p:sp>
      <p:grpSp>
        <p:nvGrpSpPr>
          <p:cNvPr id="2" name="组合 14"/>
          <p:cNvGrpSpPr/>
          <p:nvPr/>
        </p:nvGrpSpPr>
        <p:grpSpPr>
          <a:xfrm>
            <a:off x="3020316" y="4817640"/>
            <a:ext cx="2041086" cy="1973050"/>
            <a:chOff x="3868719" y="1776670"/>
            <a:chExt cx="2628619" cy="2628031"/>
          </a:xfrm>
          <a:solidFill>
            <a:schemeClr val="accent6">
              <a:lumMod val="50000"/>
            </a:schemeClr>
          </a:solidFill>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chemeClr val="bg1"/>
                </a:solidFill>
                <a:latin typeface="微软雅黑" panose="020B0503020204020204" charset="-122"/>
                <a:ea typeface="微软雅黑" panose="020B0503020204020204" charset="-122"/>
              </a:endParaRPr>
            </a:p>
          </p:txBody>
        </p:sp>
        <p:sp>
          <p:nvSpPr>
            <p:cNvPr id="6" name="Oval 5"/>
            <p:cNvSpPr>
              <a:spLocks noChangeArrowheads="1"/>
            </p:cNvSpPr>
            <p:nvPr/>
          </p:nvSpPr>
          <p:spPr bwMode="auto">
            <a:xfrm>
              <a:off x="4274765" y="2177285"/>
              <a:ext cx="1821868" cy="1826802"/>
            </a:xfrm>
            <a:prstGeom prst="ellipse">
              <a:avLst/>
            </a:prstGeom>
            <a:blipFill>
              <a:blip r:embed="rId2"/>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rgbClr val="760000"/>
                </a:solidFill>
                <a:latin typeface="微软雅黑" panose="020B0503020204020204" charset="-122"/>
                <a:ea typeface="微软雅黑" panose="020B0503020204020204" charset="-122"/>
              </a:endParaRPr>
            </a:p>
          </p:txBody>
        </p:sp>
      </p:grpSp>
      <p:grpSp>
        <p:nvGrpSpPr>
          <p:cNvPr id="7" name="组合 17"/>
          <p:cNvGrpSpPr/>
          <p:nvPr/>
        </p:nvGrpSpPr>
        <p:grpSpPr>
          <a:xfrm>
            <a:off x="5958897" y="4185041"/>
            <a:ext cx="1964321" cy="1964410"/>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75000"/>
                <a:lumOff val="2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10" name="Oval 7"/>
            <p:cNvSpPr>
              <a:spLocks noChangeArrowheads="1"/>
            </p:cNvSpPr>
            <p:nvPr/>
          </p:nvSpPr>
          <p:spPr bwMode="auto">
            <a:xfrm>
              <a:off x="6307671" y="1468197"/>
              <a:ext cx="897577" cy="892035"/>
            </a:xfrm>
            <a:prstGeom prst="ellipse">
              <a:avLst/>
            </a:prstGeom>
            <a:blipFill>
              <a:blip r:embed="rId3" cstate="print"/>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grpSp>
        <p:nvGrpSpPr>
          <p:cNvPr id="13" name="组合 23"/>
          <p:cNvGrpSpPr/>
          <p:nvPr/>
        </p:nvGrpSpPr>
        <p:grpSpPr>
          <a:xfrm>
            <a:off x="8081785" y="4184828"/>
            <a:ext cx="1817083" cy="1821843"/>
            <a:chOff x="2057536" y="1689005"/>
            <a:chExt cx="2075647" cy="2080525"/>
          </a:xfrm>
          <a:solidFill>
            <a:schemeClr val="accent6">
              <a:lumMod val="50000"/>
            </a:schemeClr>
          </a:solidFill>
        </p:grpSpPr>
        <p:sp>
          <p:nvSpPr>
            <p:cNvPr id="14" name="Freeform 8"/>
            <p:cNvSpPr/>
            <p:nvPr/>
          </p:nvSpPr>
          <p:spPr bwMode="auto">
            <a:xfrm>
              <a:off x="2057536" y="1689005"/>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lumMod val="2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chemeClr val="bg1"/>
                </a:solidFill>
                <a:latin typeface="微软雅黑" panose="020B0503020204020204" charset="-122"/>
                <a:ea typeface="微软雅黑" panose="020B0503020204020204" charset="-122"/>
              </a:endParaRPr>
            </a:p>
          </p:txBody>
        </p:sp>
        <p:sp>
          <p:nvSpPr>
            <p:cNvPr id="15" name="Oval 9"/>
            <p:cNvSpPr>
              <a:spLocks noChangeArrowheads="1"/>
            </p:cNvSpPr>
            <p:nvPr/>
          </p:nvSpPr>
          <p:spPr bwMode="auto">
            <a:xfrm>
              <a:off x="2406264" y="1896743"/>
              <a:ext cx="1378422" cy="1378114"/>
            </a:xfrm>
            <a:prstGeom prst="ellipse">
              <a:avLst/>
            </a:prstGeom>
            <a:blipFill>
              <a:blip r:embed="rId4"/>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rgbClr val="760000"/>
                </a:solidFill>
                <a:latin typeface="微软雅黑" panose="020B0503020204020204" charset="-122"/>
                <a:ea typeface="微软雅黑" panose="020B0503020204020204" charset="-122"/>
              </a:endParaRPr>
            </a:p>
          </p:txBody>
        </p:sp>
      </p:grpSp>
      <p:grpSp>
        <p:nvGrpSpPr>
          <p:cNvPr id="18" name="组合 17"/>
          <p:cNvGrpSpPr/>
          <p:nvPr/>
        </p:nvGrpSpPr>
        <p:grpSpPr>
          <a:xfrm>
            <a:off x="9818302" y="4184569"/>
            <a:ext cx="1964321" cy="1964410"/>
            <a:chOff x="6012485" y="1170407"/>
            <a:chExt cx="1487948" cy="1487615"/>
          </a:xfrm>
        </p:grpSpPr>
        <p:sp>
          <p:nvSpPr>
            <p:cNvPr id="21"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C1C1C"/>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22" name="Oval 7"/>
            <p:cNvSpPr>
              <a:spLocks noChangeArrowheads="1"/>
            </p:cNvSpPr>
            <p:nvPr/>
          </p:nvSpPr>
          <p:spPr bwMode="auto">
            <a:xfrm>
              <a:off x="6307671" y="1468197"/>
              <a:ext cx="897577" cy="892035"/>
            </a:xfrm>
            <a:prstGeom prst="ellipse">
              <a:avLst/>
            </a:prstGeom>
            <a:blipFill>
              <a:blip r:embed="rId5"/>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sp>
        <p:nvSpPr>
          <p:cNvPr id="4" name="矩形 3"/>
          <p:cNvSpPr/>
          <p:nvPr/>
        </p:nvSpPr>
        <p:spPr>
          <a:xfrm>
            <a:off x="9446172" y="60403"/>
            <a:ext cx="2653411" cy="676910"/>
          </a:xfrm>
          <a:prstGeom prst="rect">
            <a:avLst/>
          </a:prstGeom>
        </p:spPr>
        <p:txBody>
          <a:bodyPr wrap="square">
            <a:spAutoFit/>
          </a:bodyPr>
          <a:p>
            <a:pPr lvl="0" algn="ctr"/>
            <a:r>
              <a:rPr lang="zh-CN" altLang="en-US" sz="3810" b="1" dirty="0" smtClean="0">
                <a:effectLst>
                  <a:outerShdw blurRad="38100" dist="38100" dir="2700000" algn="tl">
                    <a:srgbClr val="000000">
                      <a:alpha val="43137"/>
                    </a:srgbClr>
                  </a:outerShdw>
                </a:effectLst>
                <a:latin typeface="华文隶书" pitchFamily="2" charset="-122"/>
                <a:ea typeface="华文隶书" pitchFamily="2" charset="-122"/>
              </a:rPr>
              <a:t>中国现代史</a:t>
            </a:r>
            <a:endParaRPr lang="zh-CN" altLang="en-US" sz="3810" b="1" dirty="0">
              <a:effectLst>
                <a:outerShdw blurRad="38100" dist="38100" dir="2700000" algn="tl">
                  <a:srgbClr val="000000">
                    <a:alpha val="43137"/>
                  </a:srgbClr>
                </a:outerShdw>
              </a:effectLst>
              <a:latin typeface="华文隶书" pitchFamily="2" charset="-122"/>
              <a:ea typeface="华文隶书" pitchFamily="2" charset="-122"/>
            </a:endParaRPr>
          </a:p>
        </p:txBody>
      </p:sp>
      <p:sp>
        <p:nvSpPr>
          <p:cNvPr id="8" name="文本框 7"/>
          <p:cNvSpPr txBox="1"/>
          <p:nvPr/>
        </p:nvSpPr>
        <p:spPr>
          <a:xfrm>
            <a:off x="7259955" y="6149340"/>
            <a:ext cx="4133215" cy="583565"/>
          </a:xfrm>
          <a:prstGeom prst="rect">
            <a:avLst/>
          </a:prstGeom>
          <a:noFill/>
        </p:spPr>
        <p:txBody>
          <a:bodyPr wrap="square" rtlCol="0">
            <a:spAutoFit/>
            <a:scene3d>
              <a:camera prst="orthographicFront"/>
              <a:lightRig rig="threePt" dir="t"/>
            </a:scene3d>
          </a:bodyPr>
          <a:p>
            <a:r>
              <a:rPr lang="zh-CN" altLang="en-US" sz="3200">
                <a:ln/>
                <a:solidFill>
                  <a:schemeClr val="tx1"/>
                </a:solidFill>
                <a:effectLst>
                  <a:outerShdw blurRad="38100" dist="19050" dir="2700000" algn="tl" rotWithShape="0">
                    <a:schemeClr val="dk1">
                      <a:alpha val="40000"/>
                    </a:schemeClr>
                  </a:outerShdw>
                </a:effectLst>
              </a:rPr>
              <a:t>主编：历史英杰</a:t>
            </a:r>
            <a:endParaRPr lang="zh-CN" altLang="en-US" sz="3200">
              <a:ln/>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（2020遵义）1949年10月1日，中华人民共和国成立，开辟了中国历史的新纪元。其“新”主要体现在（  ）</a:t>
            </a:r>
          </a:p>
          <a:p>
            <a:r>
              <a:t>A．中国建立了社会主义制度</a:t>
            </a:r>
          </a:p>
          <a:p>
            <a:r>
              <a:t>B．结束了中国两千多年的封建帝制</a:t>
            </a:r>
          </a:p>
          <a:p>
            <a:r>
              <a:t>C．中国真正成为独立自主的国家，中国人从此站起来了</a:t>
            </a:r>
          </a:p>
          <a:p>
            <a:r>
              <a:t>D．为我国的经济建设赢得了相对稳定的和平环境，大大提高了中国的国际地位</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9865360" y="-389255"/>
            <a:ext cx="3006090" cy="2214880"/>
          </a:xfrm>
          <a:prstGeom prst="rect">
            <a:avLst/>
          </a:prstGeom>
          <a:noFill/>
        </p:spPr>
        <p:txBody>
          <a:bodyPr wrap="square" rtlCol="0">
            <a:spAutoFit/>
          </a:bodyPr>
          <a:p>
            <a:r>
              <a:rPr lang="en-US" altLang="zh-CN" sz="13800" b="1">
                <a:solidFill>
                  <a:srgbClr val="FF0000"/>
                </a:solidFill>
              </a:rPr>
              <a:t>A</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18700" y="205497"/>
            <a:ext cx="7055141" cy="648000"/>
          </a:xfrm>
        </p:spPr>
        <p:txBody>
          <a:bodyPr/>
          <a:lstStyle/>
          <a:p>
            <a:r>
              <a:rPr lang="zh-CN" altLang="en-US" sz="4000" dirty="0">
                <a:solidFill>
                  <a:srgbClr val="FF0000"/>
                </a:solidFill>
              </a:rPr>
              <a:t>二</a:t>
            </a:r>
            <a:r>
              <a:rPr lang="en-US" altLang="zh-CN" sz="4000" dirty="0" smtClean="0">
                <a:solidFill>
                  <a:srgbClr val="FF0000"/>
                </a:solidFill>
              </a:rPr>
              <a:t>.</a:t>
            </a:r>
            <a:r>
              <a:rPr sz="4000" dirty="0" smtClean="0">
                <a:solidFill>
                  <a:srgbClr val="FF0000"/>
                </a:solidFill>
              </a:rPr>
              <a:t>中华人民共和国的巩固</a:t>
            </a:r>
            <a:endParaRPr sz="4000" dirty="0">
              <a:solidFill>
                <a:srgbClr val="FF0000"/>
              </a:solidFill>
            </a:endParaRPr>
          </a:p>
        </p:txBody>
      </p:sp>
      <p:sp>
        <p:nvSpPr>
          <p:cNvPr id="3" name="内容占位符 2"/>
          <p:cNvSpPr>
            <a:spLocks noGrp="1"/>
          </p:cNvSpPr>
          <p:nvPr>
            <p:ph idx="1"/>
          </p:nvPr>
        </p:nvSpPr>
        <p:spPr/>
        <p:txBody>
          <a:bodyPr/>
          <a:lstStyle/>
          <a:p>
            <a:pPr>
              <a:buNone/>
            </a:pPr>
            <a:r>
              <a:rPr lang="zh-CN" altLang="en-US" sz="3600" b="1" dirty="0">
                <a:latin typeface="楷体" panose="02010609060101010101" charset="-122"/>
                <a:ea typeface="楷体" panose="02010609060101010101" charset="-122"/>
              </a:rPr>
              <a:t>（一）西藏和平</a:t>
            </a:r>
            <a:r>
              <a:rPr lang="zh-CN" altLang="en-US" sz="3600" b="1" dirty="0" smtClean="0">
                <a:latin typeface="楷体" panose="02010609060101010101" charset="-122"/>
                <a:ea typeface="楷体" panose="02010609060101010101" charset="-122"/>
              </a:rPr>
              <a:t>解放</a:t>
            </a:r>
            <a:r>
              <a:rPr altLang="en-US" sz="3600" b="1" dirty="0" smtClean="0">
                <a:latin typeface="楷体" panose="02010609060101010101" charset="-122"/>
                <a:ea typeface="楷体" panose="02010609060101010101" charset="-122"/>
              </a:rPr>
              <a:t>（</a:t>
            </a:r>
            <a:r>
              <a:rPr lang="en-US" altLang="en-US" sz="3600" b="1" dirty="0" smtClean="0">
                <a:latin typeface="楷体" panose="02010609060101010101" charset="-122"/>
                <a:ea typeface="楷体" panose="02010609060101010101" charset="-122"/>
              </a:rPr>
              <a:t>1951</a:t>
            </a:r>
            <a:r>
              <a:rPr altLang="en-US" sz="3600" b="1" dirty="0" smtClean="0">
                <a:latin typeface="楷体" panose="02010609060101010101" charset="-122"/>
                <a:ea typeface="楷体" panose="02010609060101010101" charset="-122"/>
              </a:rPr>
              <a:t>年），</a:t>
            </a:r>
            <a:r>
              <a:rPr altLang="en-US" sz="3600" b="1" dirty="0" smtClean="0">
                <a:solidFill>
                  <a:srgbClr val="FF0000"/>
                </a:solidFill>
                <a:latin typeface="楷体" panose="02010609060101010101" charset="-122"/>
                <a:ea typeface="楷体" panose="02010609060101010101" charset="-122"/>
              </a:rPr>
              <a:t>标志着祖国大陆获得统一。</a:t>
            </a:r>
            <a:endParaRPr lang="zh-CN" altLang="en-US" sz="3600" b="1" dirty="0">
              <a:solidFill>
                <a:srgbClr val="FF0000"/>
              </a:solidFill>
              <a:latin typeface="楷体" panose="02010609060101010101" charset="-122"/>
              <a:ea typeface="楷体" panose="02010609060101010101" charset="-122"/>
            </a:endParaRPr>
          </a:p>
          <a:p>
            <a:pPr>
              <a:buNone/>
            </a:pPr>
            <a:r>
              <a:rPr lang="zh-CN" altLang="en-US" sz="3600" b="1" dirty="0">
                <a:latin typeface="楷体" panose="02010609060101010101" charset="-122"/>
                <a:ea typeface="楷体" panose="02010609060101010101" charset="-122"/>
              </a:rPr>
              <a:t>（二）</a:t>
            </a:r>
            <a:r>
              <a:rPr lang="zh-CN" altLang="en-US" sz="3600" b="1" dirty="0" smtClean="0">
                <a:latin typeface="楷体" panose="02010609060101010101" charset="-122"/>
                <a:ea typeface="楷体" panose="02010609060101010101" charset="-122"/>
              </a:rPr>
              <a:t>抗美援朝</a:t>
            </a:r>
            <a:r>
              <a:rPr altLang="en-US" sz="3600" b="1" dirty="0" smtClean="0">
                <a:solidFill>
                  <a:srgbClr val="FF0000"/>
                </a:solidFill>
                <a:latin typeface="楷体" panose="02010609060101010101" charset="-122"/>
                <a:ea typeface="楷体" panose="02010609060101010101" charset="-122"/>
              </a:rPr>
              <a:t>（</a:t>
            </a:r>
            <a:r>
              <a:rPr lang="en-US" altLang="en-US" sz="3600" b="1" dirty="0" smtClean="0">
                <a:solidFill>
                  <a:srgbClr val="FF0000"/>
                </a:solidFill>
                <a:latin typeface="楷体" panose="02010609060101010101" charset="-122"/>
                <a:ea typeface="楷体" panose="02010609060101010101" charset="-122"/>
              </a:rPr>
              <a:t>1950</a:t>
            </a:r>
            <a:r>
              <a:rPr altLang="en-US" sz="3600" b="1" dirty="0" smtClean="0">
                <a:solidFill>
                  <a:srgbClr val="FF0000"/>
                </a:solidFill>
                <a:latin typeface="楷体" panose="02010609060101010101" charset="-122"/>
                <a:ea typeface="楷体" panose="02010609060101010101" charset="-122"/>
              </a:rPr>
              <a:t>年</a:t>
            </a:r>
            <a:r>
              <a:rPr lang="en-US" altLang="en-US" sz="3600" b="1" dirty="0" smtClean="0">
                <a:solidFill>
                  <a:srgbClr val="FF0000"/>
                </a:solidFill>
                <a:latin typeface="楷体" panose="02010609060101010101" charset="-122"/>
                <a:ea typeface="楷体" panose="02010609060101010101" charset="-122"/>
              </a:rPr>
              <a:t>10</a:t>
            </a:r>
            <a:r>
              <a:rPr altLang="en-US" sz="3600" b="1" dirty="0" smtClean="0">
                <a:solidFill>
                  <a:srgbClr val="FF0000"/>
                </a:solidFill>
                <a:latin typeface="楷体" panose="02010609060101010101" charset="-122"/>
                <a:ea typeface="楷体" panose="02010609060101010101" charset="-122"/>
              </a:rPr>
              <a:t>月</a:t>
            </a:r>
            <a:r>
              <a:rPr lang="en-US" altLang="zh-CN" sz="3600" b="1" dirty="0" smtClean="0">
                <a:solidFill>
                  <a:srgbClr val="FF0000"/>
                </a:solidFill>
                <a:latin typeface="楷体" panose="02010609060101010101" charset="-122"/>
                <a:ea typeface="楷体" panose="02010609060101010101" charset="-122"/>
              </a:rPr>
              <a:t>—1953</a:t>
            </a:r>
            <a:r>
              <a:rPr sz="3600" b="1" dirty="0" smtClean="0">
                <a:solidFill>
                  <a:srgbClr val="FF0000"/>
                </a:solidFill>
                <a:latin typeface="楷体" panose="02010609060101010101" charset="-122"/>
                <a:ea typeface="楷体" panose="02010609060101010101" charset="-122"/>
              </a:rPr>
              <a:t>年</a:t>
            </a:r>
            <a:r>
              <a:rPr lang="en-US" sz="3600" b="1" dirty="0" smtClean="0">
                <a:solidFill>
                  <a:srgbClr val="FF0000"/>
                </a:solidFill>
                <a:latin typeface="楷体" panose="02010609060101010101" charset="-122"/>
                <a:ea typeface="楷体" panose="02010609060101010101" charset="-122"/>
              </a:rPr>
              <a:t>7</a:t>
            </a:r>
            <a:r>
              <a:rPr sz="3600" b="1" dirty="0" smtClean="0">
                <a:solidFill>
                  <a:srgbClr val="FF0000"/>
                </a:solidFill>
                <a:latin typeface="楷体" panose="02010609060101010101" charset="-122"/>
                <a:ea typeface="楷体" panose="02010609060101010101" charset="-122"/>
              </a:rPr>
              <a:t>月</a:t>
            </a:r>
            <a:r>
              <a:rPr altLang="en-US" sz="3600" b="1" dirty="0" smtClean="0">
                <a:solidFill>
                  <a:srgbClr val="FF0000"/>
                </a:solidFill>
                <a:latin typeface="楷体" panose="02010609060101010101" charset="-122"/>
                <a:ea typeface="楷体" panose="02010609060101010101" charset="-122"/>
              </a:rPr>
              <a:t>）</a:t>
            </a:r>
            <a:endParaRPr lang="zh-CN" altLang="en-US" sz="3600" b="1" dirty="0">
              <a:solidFill>
                <a:srgbClr val="FF0000"/>
              </a:solidFill>
              <a:latin typeface="楷体" panose="02010609060101010101" charset="-122"/>
              <a:ea typeface="楷体" panose="02010609060101010101" charset="-122"/>
            </a:endParaRPr>
          </a:p>
          <a:p>
            <a:pPr>
              <a:buNone/>
            </a:pPr>
            <a:r>
              <a:rPr lang="zh-CN" altLang="en-US" sz="3600" b="1" dirty="0">
                <a:latin typeface="楷体" panose="02010609060101010101" charset="-122"/>
                <a:ea typeface="楷体" panose="02010609060101010101" charset="-122"/>
              </a:rPr>
              <a:t>（三）</a:t>
            </a:r>
            <a:r>
              <a:rPr sz="3600" b="1" dirty="0" smtClean="0">
                <a:latin typeface="楷体" panose="02010609060101010101" charset="-122"/>
                <a:ea typeface="楷体" panose="02010609060101010101" charset="-122"/>
              </a:rPr>
              <a:t>土地改革</a:t>
            </a:r>
            <a:r>
              <a:rPr sz="3600" b="1" dirty="0" smtClean="0">
                <a:solidFill>
                  <a:srgbClr val="FF0000"/>
                </a:solidFill>
                <a:latin typeface="楷体" panose="02010609060101010101" charset="-122"/>
                <a:ea typeface="楷体" panose="02010609060101010101" charset="-122"/>
              </a:rPr>
              <a:t>（</a:t>
            </a:r>
            <a:r>
              <a:rPr lang="en-US" altLang="zh-CN" sz="3600" b="1" dirty="0" smtClean="0">
                <a:solidFill>
                  <a:srgbClr val="FF0000"/>
                </a:solidFill>
                <a:latin typeface="楷体" panose="02010609060101010101" charset="-122"/>
                <a:ea typeface="楷体" panose="02010609060101010101" charset="-122"/>
              </a:rPr>
              <a:t>1950—1952</a:t>
            </a:r>
            <a:r>
              <a:rPr sz="3600" b="1" dirty="0" smtClean="0">
                <a:solidFill>
                  <a:srgbClr val="FF0000"/>
                </a:solidFill>
                <a:latin typeface="楷体" panose="02010609060101010101" charset="-122"/>
                <a:ea typeface="楷体" panose="02010609060101010101" charset="-122"/>
              </a:rPr>
              <a:t>年）</a:t>
            </a:r>
            <a:endParaRPr lang="zh-CN" altLang="en-US" sz="3600" b="1" dirty="0">
              <a:solidFill>
                <a:srgbClr val="FF0000"/>
              </a:solidFill>
              <a:latin typeface="楷体" panose="02010609060101010101" charset="-122"/>
              <a:ea typeface="楷体" panose="02010609060101010101" charset="-122"/>
              <a:cs typeface="楷体" panose="02010609060101010101" charset="-122"/>
              <a:sym typeface="+mn-ea"/>
            </a:endParaRPr>
          </a:p>
        </p:txBody>
      </p:sp>
      <p:cxnSp>
        <p:nvCxnSpPr>
          <p:cNvPr id="25" name="直接连接符 24"/>
          <p:cNvCxnSpPr/>
          <p:nvPr/>
        </p:nvCxnSpPr>
        <p:spPr>
          <a:xfrm>
            <a:off x="0" y="987652"/>
            <a:ext cx="12171045" cy="30480"/>
          </a:xfrm>
          <a:prstGeom prst="line">
            <a:avLst/>
          </a:prstGeom>
          <a:ln w="28575" cmpd="sng">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369695" y="221615"/>
            <a:ext cx="9839325" cy="521970"/>
          </a:xfrm>
          <a:prstGeom prst="rect">
            <a:avLst/>
          </a:prstGeom>
          <a:noFill/>
        </p:spPr>
        <p:txBody>
          <a:bodyPr wrap="none" rtlCol="0" anchor="t">
            <a:spAutoFit/>
          </a:bodyPr>
          <a:p>
            <a:pPr>
              <a:buNone/>
            </a:pPr>
            <a:r>
              <a:rPr lang="zh-CN" altLang="en-US" sz="2800" b="1" dirty="0">
                <a:latin typeface="楷体" panose="02010609060101010101" charset="-122"/>
                <a:ea typeface="楷体" panose="02010609060101010101" charset="-122"/>
                <a:sym typeface="+mn-ea"/>
              </a:rPr>
              <a:t>（一）西藏和平</a:t>
            </a:r>
            <a:r>
              <a:rPr lang="zh-CN" altLang="en-US" sz="2800" b="1" dirty="0" smtClean="0">
                <a:latin typeface="楷体" panose="02010609060101010101" charset="-122"/>
                <a:ea typeface="楷体" panose="02010609060101010101" charset="-122"/>
                <a:sym typeface="+mn-ea"/>
              </a:rPr>
              <a:t>解放</a:t>
            </a:r>
            <a:r>
              <a:rPr altLang="en-US" sz="2800" b="1" dirty="0" smtClean="0">
                <a:latin typeface="楷体" panose="02010609060101010101" charset="-122"/>
                <a:ea typeface="楷体" panose="02010609060101010101" charset="-122"/>
                <a:sym typeface="+mn-ea"/>
              </a:rPr>
              <a:t>（</a:t>
            </a:r>
            <a:r>
              <a:rPr lang="en-US" altLang="en-US" sz="2800" b="1" dirty="0" smtClean="0">
                <a:latin typeface="楷体" panose="02010609060101010101" charset="-122"/>
                <a:ea typeface="楷体" panose="02010609060101010101" charset="-122"/>
                <a:sym typeface="+mn-ea"/>
              </a:rPr>
              <a:t>1951</a:t>
            </a:r>
            <a:r>
              <a:rPr altLang="en-US" sz="2800" b="1" dirty="0" smtClean="0">
                <a:latin typeface="楷体" panose="02010609060101010101" charset="-122"/>
                <a:ea typeface="楷体" panose="02010609060101010101" charset="-122"/>
                <a:sym typeface="+mn-ea"/>
              </a:rPr>
              <a:t>年），</a:t>
            </a:r>
            <a:r>
              <a:rPr altLang="en-US" sz="2800" b="1" dirty="0" smtClean="0">
                <a:solidFill>
                  <a:srgbClr val="FF0000"/>
                </a:solidFill>
                <a:latin typeface="楷体" panose="02010609060101010101" charset="-122"/>
                <a:ea typeface="楷体" panose="02010609060101010101" charset="-122"/>
                <a:sym typeface="+mn-ea"/>
              </a:rPr>
              <a:t>标志着祖国大陆获得统一。</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5" name="内容占位符 4"/>
          <p:cNvSpPr>
            <a:spLocks noGrp="1"/>
          </p:cNvSpPr>
          <p:nvPr>
            <p:ph idx="1"/>
          </p:nvPr>
        </p:nvSpPr>
        <p:spPr>
          <a:xfrm>
            <a:off x="1031875" y="957580"/>
            <a:ext cx="10515600" cy="4351338"/>
          </a:xfrm>
        </p:spPr>
        <p:txBody>
          <a:bodyPr/>
          <a:p>
            <a:r>
              <a:rPr lang="en-US" altLang="zh-CN" sz="3200" b="1" dirty="0" smtClean="0">
                <a:latin typeface="华文新魏" pitchFamily="2" charset="-122"/>
                <a:ea typeface="华文新魏" pitchFamily="2" charset="-122"/>
                <a:sym typeface="+mn-ea"/>
              </a:rPr>
              <a:t>1951</a:t>
            </a:r>
            <a:r>
              <a:rPr lang="zh-CN" altLang="en-US" sz="3200" b="1" dirty="0" smtClean="0">
                <a:latin typeface="华文新魏" pitchFamily="2" charset="-122"/>
                <a:ea typeface="华文新魏" pitchFamily="2" charset="-122"/>
                <a:sym typeface="+mn-ea"/>
              </a:rPr>
              <a:t>年</a:t>
            </a:r>
            <a:r>
              <a:rPr lang="en-US" altLang="zh-CN" sz="3200" b="1" dirty="0" smtClean="0">
                <a:latin typeface="华文新魏" pitchFamily="2" charset="-122"/>
                <a:ea typeface="华文新魏" pitchFamily="2" charset="-122"/>
                <a:sym typeface="+mn-ea"/>
              </a:rPr>
              <a:t>,</a:t>
            </a:r>
            <a:r>
              <a:rPr lang="zh-CN" altLang="en-US" sz="3200" b="1" dirty="0" smtClean="0">
                <a:latin typeface="华文新魏" pitchFamily="2" charset="-122"/>
                <a:ea typeface="华文新魏" pitchFamily="2" charset="-122"/>
                <a:sym typeface="+mn-ea"/>
              </a:rPr>
              <a:t>中央人民政府同西藏地方政府达成关于和平解放西藏办法的协议</a:t>
            </a:r>
            <a:r>
              <a:rPr lang="en-US" altLang="zh-CN" sz="3200" b="1" dirty="0" smtClean="0">
                <a:latin typeface="华文新魏" pitchFamily="2" charset="-122"/>
                <a:ea typeface="华文新魏" pitchFamily="2" charset="-122"/>
                <a:sym typeface="+mn-ea"/>
              </a:rPr>
              <a:t>,</a:t>
            </a:r>
            <a:r>
              <a:rPr lang="zh-CN" altLang="en-US" sz="3200" b="1" dirty="0" smtClean="0">
                <a:latin typeface="华文新魏" pitchFamily="2" charset="-122"/>
                <a:ea typeface="华文新魏" pitchFamily="2" charset="-122"/>
                <a:sym typeface="+mn-ea"/>
              </a:rPr>
              <a:t>西藏和平解放。至此</a:t>
            </a:r>
            <a:r>
              <a:rPr lang="en-US" altLang="zh-CN" sz="3200" b="1" dirty="0" smtClean="0">
                <a:latin typeface="华文新魏" pitchFamily="2" charset="-122"/>
                <a:ea typeface="华文新魏" pitchFamily="2" charset="-122"/>
                <a:sym typeface="+mn-ea"/>
              </a:rPr>
              <a:t>,</a:t>
            </a:r>
            <a:r>
              <a:rPr lang="zh-CN" altLang="en-US" sz="3200" b="1" dirty="0" smtClean="0">
                <a:solidFill>
                  <a:srgbClr val="800000"/>
                </a:solidFill>
                <a:latin typeface="华文新魏" pitchFamily="2" charset="-122"/>
                <a:ea typeface="华文新魏" pitchFamily="2" charset="-122"/>
                <a:sym typeface="+mn-ea"/>
              </a:rPr>
              <a:t>祖国大陆获得统一</a:t>
            </a:r>
            <a:r>
              <a:rPr lang="zh-CN" altLang="en-US" sz="3200" b="1" dirty="0" smtClean="0">
                <a:latin typeface="华文新魏" pitchFamily="2" charset="-122"/>
                <a:ea typeface="华文新魏" pitchFamily="2" charset="-122"/>
                <a:sym typeface="+mn-ea"/>
              </a:rPr>
              <a:t>。</a:t>
            </a:r>
            <a:endParaRPr lang="zh-CN" altLang="en-US" sz="3200" b="1" dirty="0" smtClean="0">
              <a:latin typeface="华文新魏" pitchFamily="2" charset="-122"/>
              <a:ea typeface="华文新魏" pitchFamily="2" charset="-122"/>
              <a:sym typeface="+mn-ea"/>
            </a:endParaRPr>
          </a:p>
        </p:txBody>
      </p:sp>
      <p:pic>
        <p:nvPicPr>
          <p:cNvPr id="29" name="Picture 16" descr="《关于和平解放西藏办法的协议》在北京签订"/>
          <p:cNvPicPr>
            <a:picLocks noChangeAspect="1" noChangeArrowheads="1"/>
          </p:cNvPicPr>
          <p:nvPr/>
        </p:nvPicPr>
        <p:blipFill>
          <a:blip r:embed="rId1"/>
          <a:srcRect/>
          <a:stretch>
            <a:fillRect/>
          </a:stretch>
        </p:blipFill>
        <p:spPr bwMode="auto">
          <a:xfrm>
            <a:off x="1405885" y="3328156"/>
            <a:ext cx="5500726" cy="3130897"/>
          </a:xfrm>
          <a:prstGeom prst="roundRect">
            <a:avLst>
              <a:gd name="adj" fmla="val 9737"/>
            </a:avLst>
          </a:prstGeom>
          <a:noFill/>
          <a:ln w="76200">
            <a:solidFill>
              <a:srgbClr val="000000"/>
            </a:solidFill>
            <a:miter lim="800000"/>
            <a:headEnd/>
            <a:tailEnd/>
          </a:ln>
        </p:spPr>
      </p:pic>
      <p:pic>
        <p:nvPicPr>
          <p:cNvPr id="32" name="Picture 11" descr="进藏的人民解放军受到西藏各界人民的欢迎"/>
          <p:cNvPicPr>
            <a:picLocks noChangeAspect="1" noChangeArrowheads="1"/>
          </p:cNvPicPr>
          <p:nvPr/>
        </p:nvPicPr>
        <p:blipFill>
          <a:blip r:embed="rId2"/>
          <a:srcRect l="13889"/>
          <a:stretch>
            <a:fillRect/>
          </a:stretch>
        </p:blipFill>
        <p:spPr bwMode="auto">
          <a:xfrm>
            <a:off x="7415530" y="3328035"/>
            <a:ext cx="3517900" cy="3145790"/>
          </a:xfrm>
          <a:prstGeom prst="round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3" name="灯片编号占位符 2"/>
          <p:cNvSpPr>
            <a:spLocks noGrp="1"/>
          </p:cNvSpPr>
          <p:nvPr>
            <p:ph type="sldNum" sz="quarter" idx="12"/>
          </p:nvPr>
        </p:nvSpPr>
        <p:spPr/>
        <p:txBody>
          <a:bodyPr/>
          <a:lstStyle/>
          <a:p>
            <a:fld id="{5DD3DB80-B894-403A-B48E-6FDC1A72010E}" type="slidenum">
              <a:rPr lang="zh-CN" altLang="en-US" smtClean="0"/>
            </a:fld>
            <a:endParaRPr lang="zh-CN" altLang="en-US"/>
          </a:p>
        </p:txBody>
      </p:sp>
      <p:cxnSp>
        <p:nvCxnSpPr>
          <p:cNvPr id="22" name="直接连接符 21"/>
          <p:cNvCxnSpPr/>
          <p:nvPr>
            <p:custDataLst>
              <p:tags r:id="rId1"/>
            </p:custDataLst>
          </p:nvPr>
        </p:nvCxnSpPr>
        <p:spPr>
          <a:xfrm flipH="1">
            <a:off x="12065" y="3530770"/>
            <a:ext cx="12192000" cy="0"/>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10" name="组合 9"/>
          <p:cNvGrpSpPr/>
          <p:nvPr>
            <p:custDataLst>
              <p:tags r:id="rId2"/>
            </p:custDataLst>
          </p:nvPr>
        </p:nvGrpSpPr>
        <p:grpSpPr>
          <a:xfrm>
            <a:off x="872257" y="2700296"/>
            <a:ext cx="523548" cy="883597"/>
            <a:chOff x="893941" y="4090541"/>
            <a:chExt cx="392661" cy="662698"/>
          </a:xfrm>
        </p:grpSpPr>
        <p:sp>
          <p:nvSpPr>
            <p:cNvPr id="8" name="泪滴形 7"/>
            <p:cNvSpPr/>
            <p:nvPr>
              <p:custDataLst>
                <p:tags r:id="rId3"/>
              </p:custDataLst>
            </p:nvPr>
          </p:nvSpPr>
          <p:spPr>
            <a:xfrm rot="8100000">
              <a:off x="893941" y="4090541"/>
              <a:ext cx="392661" cy="392661"/>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a:p>
          </p:txBody>
        </p:sp>
        <p:sp>
          <p:nvSpPr>
            <p:cNvPr id="9" name="椭圆 8"/>
            <p:cNvSpPr/>
            <p:nvPr>
              <p:custDataLst>
                <p:tags r:id="rId4"/>
              </p:custDataLst>
            </p:nvPr>
          </p:nvSpPr>
          <p:spPr>
            <a:xfrm rot="8100000">
              <a:off x="985072"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0000" lnSpcReduction="20000"/>
            </a:bodyPr>
            <a:lstStyle/>
            <a:p>
              <a:pPr algn="ctr"/>
              <a:endParaRPr lang="zh-CN" altLang="en-US"/>
            </a:p>
          </p:txBody>
        </p:sp>
        <p:sp>
          <p:nvSpPr>
            <p:cNvPr id="11" name="椭圆 10"/>
            <p:cNvSpPr/>
            <p:nvPr>
              <p:custDataLst>
                <p:tags r:id="rId5"/>
              </p:custDataLst>
            </p:nvPr>
          </p:nvSpPr>
          <p:spPr>
            <a:xfrm>
              <a:off x="1050305"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a:p>
          </p:txBody>
        </p:sp>
      </p:grpSp>
      <p:grpSp>
        <p:nvGrpSpPr>
          <p:cNvPr id="12" name="组合 11"/>
          <p:cNvGrpSpPr/>
          <p:nvPr>
            <p:custDataLst>
              <p:tags r:id="rId6"/>
            </p:custDataLst>
          </p:nvPr>
        </p:nvGrpSpPr>
        <p:grpSpPr>
          <a:xfrm>
            <a:off x="2848910" y="2700296"/>
            <a:ext cx="523548" cy="883597"/>
            <a:chOff x="2636420" y="4090541"/>
            <a:chExt cx="392661" cy="662698"/>
          </a:xfrm>
        </p:grpSpPr>
        <p:sp>
          <p:nvSpPr>
            <p:cNvPr id="19" name="泪滴形 18"/>
            <p:cNvSpPr/>
            <p:nvPr>
              <p:custDataLst>
                <p:tags r:id="rId7"/>
              </p:custDataLst>
            </p:nvPr>
          </p:nvSpPr>
          <p:spPr>
            <a:xfrm rot="8100000">
              <a:off x="2636420" y="4090541"/>
              <a:ext cx="392661" cy="392661"/>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20" name="椭圆 19"/>
            <p:cNvSpPr/>
            <p:nvPr>
              <p:custDataLst>
                <p:tags r:id="rId8"/>
              </p:custDataLst>
            </p:nvPr>
          </p:nvSpPr>
          <p:spPr>
            <a:xfrm rot="8100000">
              <a:off x="2727551"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21" name="椭圆 20"/>
            <p:cNvSpPr/>
            <p:nvPr>
              <p:custDataLst>
                <p:tags r:id="rId9"/>
              </p:custDataLst>
            </p:nvPr>
          </p:nvSpPr>
          <p:spPr>
            <a:xfrm>
              <a:off x="2792784"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3" name="组合 12"/>
          <p:cNvGrpSpPr/>
          <p:nvPr>
            <p:custDataLst>
              <p:tags r:id="rId10"/>
            </p:custDataLst>
          </p:nvPr>
        </p:nvGrpSpPr>
        <p:grpSpPr>
          <a:xfrm>
            <a:off x="4825562" y="2700296"/>
            <a:ext cx="523548" cy="883597"/>
            <a:chOff x="4378899" y="4090541"/>
            <a:chExt cx="392661" cy="662698"/>
          </a:xfrm>
        </p:grpSpPr>
        <p:sp>
          <p:nvSpPr>
            <p:cNvPr id="6" name="泪滴形 5"/>
            <p:cNvSpPr/>
            <p:nvPr>
              <p:custDataLst>
                <p:tags r:id="rId11"/>
              </p:custDataLst>
            </p:nvPr>
          </p:nvSpPr>
          <p:spPr>
            <a:xfrm rot="8100000">
              <a:off x="4378899" y="4090541"/>
              <a:ext cx="392661" cy="392661"/>
            </a:xfrm>
            <a:prstGeom prst="teardrop">
              <a:avLst>
                <a:gd name="adj" fmla="val 125412"/>
              </a:avLst>
            </a:prstGeom>
            <a:solidFill>
              <a:srgbClr val="E74D51"/>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30" name="椭圆 29"/>
            <p:cNvSpPr/>
            <p:nvPr>
              <p:custDataLst>
                <p:tags r:id="rId12"/>
              </p:custDataLst>
            </p:nvPr>
          </p:nvSpPr>
          <p:spPr>
            <a:xfrm rot="8100000">
              <a:off x="4470030"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33" name="椭圆 32"/>
            <p:cNvSpPr/>
            <p:nvPr>
              <p:custDataLst>
                <p:tags r:id="rId13"/>
              </p:custDataLst>
            </p:nvPr>
          </p:nvSpPr>
          <p:spPr>
            <a:xfrm>
              <a:off x="4535263"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4" name="组合 13"/>
          <p:cNvGrpSpPr/>
          <p:nvPr>
            <p:custDataLst>
              <p:tags r:id="rId14"/>
            </p:custDataLst>
          </p:nvPr>
        </p:nvGrpSpPr>
        <p:grpSpPr>
          <a:xfrm>
            <a:off x="6802213" y="2700296"/>
            <a:ext cx="523548" cy="883597"/>
            <a:chOff x="6121378" y="4090541"/>
            <a:chExt cx="392661" cy="662698"/>
          </a:xfrm>
        </p:grpSpPr>
        <p:sp>
          <p:nvSpPr>
            <p:cNvPr id="39" name="泪滴形 38"/>
            <p:cNvSpPr/>
            <p:nvPr>
              <p:custDataLst>
                <p:tags r:id="rId15"/>
              </p:custDataLst>
            </p:nvPr>
          </p:nvSpPr>
          <p:spPr>
            <a:xfrm rot="8100000">
              <a:off x="6121378" y="4090541"/>
              <a:ext cx="392661" cy="392661"/>
            </a:xfrm>
            <a:prstGeom prst="teardrop">
              <a:avLst>
                <a:gd name="adj" fmla="val 125412"/>
              </a:avLst>
            </a:prstGeom>
            <a:solidFill>
              <a:srgbClr val="FABD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40" name="椭圆 39"/>
            <p:cNvSpPr/>
            <p:nvPr>
              <p:custDataLst>
                <p:tags r:id="rId16"/>
              </p:custDataLst>
            </p:nvPr>
          </p:nvSpPr>
          <p:spPr>
            <a:xfrm rot="8100000">
              <a:off x="6212509"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41" name="椭圆 40"/>
            <p:cNvSpPr/>
            <p:nvPr>
              <p:custDataLst>
                <p:tags r:id="rId17"/>
              </p:custDataLst>
            </p:nvPr>
          </p:nvSpPr>
          <p:spPr>
            <a:xfrm>
              <a:off x="6277742"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5" name="组合 14"/>
          <p:cNvGrpSpPr/>
          <p:nvPr>
            <p:custDataLst>
              <p:tags r:id="rId18"/>
            </p:custDataLst>
          </p:nvPr>
        </p:nvGrpSpPr>
        <p:grpSpPr>
          <a:xfrm>
            <a:off x="8778866" y="2700296"/>
            <a:ext cx="523548" cy="883597"/>
            <a:chOff x="7863857" y="4090541"/>
            <a:chExt cx="392661" cy="662698"/>
          </a:xfrm>
        </p:grpSpPr>
        <p:sp>
          <p:nvSpPr>
            <p:cNvPr id="46" name="泪滴形 45"/>
            <p:cNvSpPr/>
            <p:nvPr>
              <p:custDataLst>
                <p:tags r:id="rId19"/>
              </p:custDataLst>
            </p:nvPr>
          </p:nvSpPr>
          <p:spPr>
            <a:xfrm rot="8100000">
              <a:off x="7863857" y="4090541"/>
              <a:ext cx="392661" cy="392661"/>
            </a:xfrm>
            <a:prstGeom prst="teardrop">
              <a:avLst>
                <a:gd name="adj" fmla="val 125412"/>
              </a:avLst>
            </a:prstGeom>
            <a:solidFill>
              <a:srgbClr val="9C6A6A"/>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47" name="椭圆 46"/>
            <p:cNvSpPr/>
            <p:nvPr>
              <p:custDataLst>
                <p:tags r:id="rId20"/>
              </p:custDataLst>
            </p:nvPr>
          </p:nvSpPr>
          <p:spPr>
            <a:xfrm rot="8100000">
              <a:off x="7954988"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48" name="椭圆 47"/>
            <p:cNvSpPr/>
            <p:nvPr>
              <p:custDataLst>
                <p:tags r:id="rId21"/>
              </p:custDataLst>
            </p:nvPr>
          </p:nvSpPr>
          <p:spPr>
            <a:xfrm>
              <a:off x="8020221"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53" name="组合 52"/>
          <p:cNvGrpSpPr/>
          <p:nvPr>
            <p:custDataLst>
              <p:tags r:id="rId22"/>
            </p:custDataLst>
          </p:nvPr>
        </p:nvGrpSpPr>
        <p:grpSpPr>
          <a:xfrm>
            <a:off x="10758650" y="2700296"/>
            <a:ext cx="523548" cy="883597"/>
            <a:chOff x="7863857" y="4090541"/>
            <a:chExt cx="392661" cy="662698"/>
          </a:xfrm>
        </p:grpSpPr>
        <p:sp>
          <p:nvSpPr>
            <p:cNvPr id="55" name="泪滴形 54"/>
            <p:cNvSpPr/>
            <p:nvPr>
              <p:custDataLst>
                <p:tags r:id="rId23"/>
              </p:custDataLst>
            </p:nvPr>
          </p:nvSpPr>
          <p:spPr>
            <a:xfrm rot="8100000">
              <a:off x="7863857" y="4090541"/>
              <a:ext cx="392661" cy="392661"/>
            </a:xfrm>
            <a:prstGeom prst="teardrop">
              <a:avLst>
                <a:gd name="adj" fmla="val 125412"/>
              </a:avLst>
            </a:prstGeom>
            <a:solidFill>
              <a:srgbClr val="DB7D5F"/>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56" name="椭圆 55"/>
            <p:cNvSpPr/>
            <p:nvPr>
              <p:custDataLst>
                <p:tags r:id="rId24"/>
              </p:custDataLst>
            </p:nvPr>
          </p:nvSpPr>
          <p:spPr>
            <a:xfrm rot="8100000">
              <a:off x="7954988"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57" name="椭圆 56"/>
            <p:cNvSpPr/>
            <p:nvPr>
              <p:custDataLst>
                <p:tags r:id="rId25"/>
              </p:custDataLst>
            </p:nvPr>
          </p:nvSpPr>
          <p:spPr>
            <a:xfrm>
              <a:off x="8020221"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sp>
        <p:nvSpPr>
          <p:cNvPr id="16" name="文本框 15"/>
          <p:cNvSpPr txBox="1"/>
          <p:nvPr/>
        </p:nvSpPr>
        <p:spPr>
          <a:xfrm>
            <a:off x="4371975" y="1024255"/>
            <a:ext cx="3815261" cy="707886"/>
          </a:xfrm>
          <a:prstGeom prst="rect">
            <a:avLst/>
          </a:prstGeom>
          <a:solidFill>
            <a:srgbClr val="3399FF"/>
          </a:solidFill>
        </p:spPr>
        <p:txBody>
          <a:bodyPr wrap="square" rtlCol="0">
            <a:spAutoFit/>
          </a:bodyPr>
          <a:lstStyle/>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抗美援朝的背景</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6"/>
            </p:custDataLst>
          </p:nvPr>
        </p:nvSpPr>
        <p:spPr>
          <a:xfrm>
            <a:off x="93623"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朝鲜</a:t>
            </a:r>
            <a:r>
              <a:rPr lang="zh-CN" altLang="en-US" sz="3200" dirty="0">
                <a:solidFill>
                  <a:srgbClr val="FF0000"/>
                </a:solidFill>
                <a:latin typeface="微软雅黑" panose="020B0503020204020204" charset="-122"/>
                <a:ea typeface="微软雅黑" panose="020B0503020204020204" charset="-122"/>
                <a:cs typeface="+mn-ea"/>
              </a:rPr>
              <a:t>内战</a:t>
            </a:r>
            <a:r>
              <a:rPr lang="zh-CN" altLang="en-US" sz="3200" dirty="0">
                <a:latin typeface="微软雅黑" panose="020B0503020204020204" charset="-122"/>
                <a:ea typeface="微软雅黑" panose="020B0503020204020204" charset="-122"/>
                <a:cs typeface="+mn-ea"/>
              </a:rPr>
              <a:t>爆发</a:t>
            </a:r>
            <a:endParaRPr lang="zh-CN" altLang="en-US" sz="3200" dirty="0">
              <a:latin typeface="微软雅黑" panose="020B0503020204020204" charset="-122"/>
              <a:ea typeface="微软雅黑" panose="020B0503020204020204" charset="-122"/>
              <a:cs typeface="+mn-ea"/>
            </a:endParaRPr>
          </a:p>
        </p:txBody>
      </p:sp>
      <p:sp>
        <p:nvSpPr>
          <p:cNvPr id="17" name="文本框 16"/>
          <p:cNvSpPr txBox="1"/>
          <p:nvPr>
            <p:custDataLst>
              <p:tags r:id="rId27"/>
            </p:custDataLst>
          </p:nvPr>
        </p:nvSpPr>
        <p:spPr>
          <a:xfrm>
            <a:off x="1928627"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美国武装干涉</a:t>
            </a:r>
            <a:endParaRPr lang="zh-CN" altLang="en-US" sz="3200" dirty="0">
              <a:latin typeface="微软雅黑" panose="020B0503020204020204" charset="-122"/>
              <a:ea typeface="微软雅黑" panose="020B0503020204020204" charset="-122"/>
              <a:cs typeface="+mn-ea"/>
            </a:endParaRPr>
          </a:p>
          <a:p>
            <a:pPr algn="ctr"/>
            <a:r>
              <a:rPr lang="zh-CN" altLang="en-US" sz="3200" dirty="0">
                <a:latin typeface="微软雅黑" panose="020B0503020204020204" charset="-122"/>
                <a:ea typeface="微软雅黑" panose="020B0503020204020204" charset="-122"/>
                <a:cs typeface="+mn-ea"/>
              </a:rPr>
              <a:t>朝鲜内政</a:t>
            </a:r>
            <a:endParaRPr lang="zh-CN" altLang="en-US" sz="3200" dirty="0">
              <a:latin typeface="微软雅黑" panose="020B0503020204020204" charset="-122"/>
              <a:ea typeface="微软雅黑" panose="020B0503020204020204" charset="-122"/>
              <a:cs typeface="+mn-ea"/>
            </a:endParaRPr>
          </a:p>
        </p:txBody>
      </p:sp>
      <p:sp>
        <p:nvSpPr>
          <p:cNvPr id="18" name="文本框 17"/>
          <p:cNvSpPr txBox="1"/>
          <p:nvPr>
            <p:custDataLst>
              <p:tags r:id="rId28"/>
            </p:custDataLst>
          </p:nvPr>
        </p:nvSpPr>
        <p:spPr>
          <a:xfrm>
            <a:off x="3766803" y="3885801"/>
            <a:ext cx="2355215" cy="861695"/>
          </a:xfrm>
          <a:prstGeom prst="rect">
            <a:avLst/>
          </a:prstGeom>
          <a:noFill/>
        </p:spPr>
        <p:txBody>
          <a:bodyPr wrap="square" rtlCol="0">
            <a:noAutofit/>
          </a:bodyPr>
          <a:lstStyle/>
          <a:p>
            <a:pPr algn="ctr"/>
            <a:r>
              <a:rPr lang="en-US" altLang="zh-CN" sz="3200" dirty="0">
                <a:latin typeface="微软雅黑" panose="020B0503020204020204" charset="-122"/>
                <a:ea typeface="微软雅黑" panose="020B0503020204020204" charset="-122"/>
                <a:cs typeface="微软雅黑" panose="020B0503020204020204" charset="-122"/>
              </a:rPr>
              <a:t>“</a:t>
            </a:r>
            <a:r>
              <a:rPr lang="zh-CN" altLang="en-US" sz="3200" dirty="0">
                <a:latin typeface="微软雅黑" panose="020B0503020204020204" charset="-122"/>
                <a:ea typeface="微软雅黑" panose="020B0503020204020204" charset="-122"/>
                <a:cs typeface="微软雅黑" panose="020B0503020204020204" charset="-122"/>
              </a:rPr>
              <a:t>联合国军</a:t>
            </a:r>
            <a:r>
              <a:rPr lang="en-US" altLang="zh-CN" sz="3200" dirty="0">
                <a:latin typeface="微软雅黑" panose="020B0503020204020204" charset="-122"/>
                <a:ea typeface="微软雅黑" panose="020B0503020204020204" charset="-122"/>
                <a:cs typeface="微软雅黑" panose="020B0503020204020204" charset="-122"/>
              </a:rPr>
              <a:t>”</a:t>
            </a:r>
            <a:endParaRPr lang="en-US" altLang="zh-CN" sz="3200" dirty="0">
              <a:latin typeface="微软雅黑" panose="020B0503020204020204" charset="-122"/>
              <a:ea typeface="微软雅黑" panose="020B0503020204020204" charset="-122"/>
              <a:cs typeface="微软雅黑" panose="020B0503020204020204" charset="-122"/>
            </a:endParaRPr>
          </a:p>
          <a:p>
            <a:pPr algn="ctr"/>
            <a:r>
              <a:rPr lang="zh-CN" altLang="en-US" sz="3200" dirty="0">
                <a:latin typeface="微软雅黑" panose="020B0503020204020204" charset="-122"/>
                <a:ea typeface="微软雅黑" panose="020B0503020204020204" charset="-122"/>
                <a:cs typeface="微软雅黑" panose="020B0503020204020204" charset="-122"/>
              </a:rPr>
              <a:t>越过</a:t>
            </a:r>
            <a:endParaRPr lang="zh-CN" altLang="en-US" sz="3200" dirty="0">
              <a:latin typeface="微软雅黑" panose="020B0503020204020204" charset="-122"/>
              <a:ea typeface="微软雅黑" panose="020B0503020204020204" charset="-122"/>
              <a:cs typeface="微软雅黑" panose="020B0503020204020204" charset="-122"/>
            </a:endParaRPr>
          </a:p>
          <a:p>
            <a:pPr algn="ctr"/>
            <a:r>
              <a:rPr lang="en-US" altLang="zh-CN" sz="3200" dirty="0">
                <a:latin typeface="微软雅黑" panose="020B0503020204020204" charset="-122"/>
                <a:ea typeface="微软雅黑" panose="020B0503020204020204" charset="-122"/>
                <a:cs typeface="微软雅黑" panose="020B0503020204020204" charset="-122"/>
              </a:rPr>
              <a:t>“</a:t>
            </a:r>
            <a:r>
              <a:rPr lang="zh-CN" altLang="en-US" sz="3200" dirty="0">
                <a:latin typeface="微软雅黑" panose="020B0503020204020204" charset="-122"/>
                <a:ea typeface="微软雅黑" panose="020B0503020204020204" charset="-122"/>
                <a:cs typeface="微软雅黑" panose="020B0503020204020204" charset="-122"/>
              </a:rPr>
              <a:t>三八线</a:t>
            </a:r>
            <a:r>
              <a:rPr lang="en-US" altLang="zh-CN" sz="3200" dirty="0">
                <a:latin typeface="微软雅黑" panose="020B0503020204020204" charset="-122"/>
                <a:ea typeface="微软雅黑" panose="020B0503020204020204" charset="-122"/>
                <a:cs typeface="微软雅黑" panose="020B0503020204020204" charset="-122"/>
              </a:rPr>
              <a:t>”</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custDataLst>
              <p:tags r:id="rId29"/>
            </p:custDataLst>
          </p:nvPr>
        </p:nvSpPr>
        <p:spPr>
          <a:xfrm>
            <a:off x="6027891" y="3886579"/>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美军飞机入侵中国领空</a:t>
            </a:r>
            <a:endParaRPr lang="zh-CN" altLang="en-US" sz="3200" dirty="0">
              <a:latin typeface="微软雅黑" panose="020B0503020204020204" charset="-122"/>
              <a:ea typeface="微软雅黑" panose="020B0503020204020204" charset="-122"/>
              <a:cs typeface="+mn-ea"/>
            </a:endParaRPr>
          </a:p>
        </p:txBody>
      </p:sp>
      <p:sp>
        <p:nvSpPr>
          <p:cNvPr id="24" name="文本框 23"/>
          <p:cNvSpPr txBox="1"/>
          <p:nvPr>
            <p:custDataLst>
              <p:tags r:id="rId30"/>
            </p:custDataLst>
          </p:nvPr>
        </p:nvSpPr>
        <p:spPr>
          <a:xfrm>
            <a:off x="8009579"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第七舰队入侵中国台湾海峡</a:t>
            </a:r>
            <a:endParaRPr lang="zh-CN" altLang="en-US" sz="3200" dirty="0">
              <a:latin typeface="微软雅黑" panose="020B0503020204020204" charset="-122"/>
              <a:ea typeface="微软雅黑" panose="020B0503020204020204" charset="-122"/>
              <a:cs typeface="+mn-ea"/>
            </a:endParaRPr>
          </a:p>
        </p:txBody>
      </p:sp>
      <p:sp>
        <p:nvSpPr>
          <p:cNvPr id="25" name="文本框 24"/>
          <p:cNvSpPr txBox="1"/>
          <p:nvPr>
            <p:custDataLst>
              <p:tags r:id="rId31"/>
            </p:custDataLst>
          </p:nvPr>
        </p:nvSpPr>
        <p:spPr>
          <a:xfrm>
            <a:off x="9984918" y="3659884"/>
            <a:ext cx="2072292" cy="861775"/>
          </a:xfrm>
          <a:prstGeom prst="rect">
            <a:avLst/>
          </a:prstGeom>
          <a:noFill/>
        </p:spPr>
        <p:txBody>
          <a:bodyPr wrap="square" rtlCol="0">
            <a:noAutofit/>
          </a:bodyPr>
          <a:lstStyle/>
          <a:p>
            <a:pPr algn="ctr"/>
            <a:r>
              <a:rPr lang="zh-CN" altLang="en-US" sz="3200" dirty="0">
                <a:solidFill>
                  <a:srgbClr val="FF0000"/>
                </a:solidFill>
                <a:latin typeface="微软雅黑" panose="020B0503020204020204" charset="-122"/>
                <a:ea typeface="微软雅黑" panose="020B0503020204020204" charset="-122"/>
                <a:cs typeface="+mn-ea"/>
              </a:rPr>
              <a:t>中国人民志愿军</a:t>
            </a:r>
            <a:endParaRPr lang="zh-CN" altLang="en-US" sz="3200" dirty="0">
              <a:solidFill>
                <a:srgbClr val="FF0000"/>
              </a:solidFill>
              <a:latin typeface="微软雅黑" panose="020B0503020204020204" charset="-122"/>
              <a:ea typeface="微软雅黑" panose="020B0503020204020204" charset="-122"/>
              <a:cs typeface="+mn-ea"/>
            </a:endParaRPr>
          </a:p>
          <a:p>
            <a:pPr algn="ctr"/>
            <a:r>
              <a:rPr lang="zh-CN" altLang="en-US" sz="3200" dirty="0">
                <a:latin typeface="微软雅黑" panose="020B0503020204020204" charset="-122"/>
                <a:ea typeface="微软雅黑" panose="020B0503020204020204" charset="-122"/>
                <a:cs typeface="+mn-ea"/>
              </a:rPr>
              <a:t>跨过鸭绿江</a:t>
            </a:r>
            <a:endParaRPr lang="zh-CN" altLang="en-US" sz="3200" dirty="0">
              <a:latin typeface="微软雅黑" panose="020B0503020204020204" charset="-122"/>
              <a:ea typeface="微软雅黑" panose="020B0503020204020204" charset="-122"/>
              <a:cs typeface="+mn-ea"/>
            </a:endParaRPr>
          </a:p>
        </p:txBody>
      </p:sp>
      <p:cxnSp>
        <p:nvCxnSpPr>
          <p:cNvPr id="26" name="直接连接符 25"/>
          <p:cNvCxnSpPr/>
          <p:nvPr>
            <p:custDataLst>
              <p:tags r:id="rId32"/>
            </p:custDataLst>
          </p:nvPr>
        </p:nvCxnSpPr>
        <p:spPr>
          <a:xfrm flipH="1">
            <a:off x="12065" y="3531405"/>
            <a:ext cx="12192000" cy="0"/>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27" name="组合 26"/>
          <p:cNvGrpSpPr/>
          <p:nvPr>
            <p:custDataLst>
              <p:tags r:id="rId33"/>
            </p:custDataLst>
          </p:nvPr>
        </p:nvGrpSpPr>
        <p:grpSpPr>
          <a:xfrm>
            <a:off x="872257" y="2700931"/>
            <a:ext cx="523548" cy="883597"/>
            <a:chOff x="893941" y="4090541"/>
            <a:chExt cx="392661" cy="662698"/>
          </a:xfrm>
        </p:grpSpPr>
        <p:sp>
          <p:nvSpPr>
            <p:cNvPr id="28" name="泪滴形 27"/>
            <p:cNvSpPr/>
            <p:nvPr>
              <p:custDataLst>
                <p:tags r:id="rId34"/>
              </p:custDataLst>
            </p:nvPr>
          </p:nvSpPr>
          <p:spPr>
            <a:xfrm rot="8100000">
              <a:off x="893941" y="4090541"/>
              <a:ext cx="392661" cy="392661"/>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a:p>
          </p:txBody>
        </p:sp>
        <p:sp>
          <p:nvSpPr>
            <p:cNvPr id="31" name="椭圆 30"/>
            <p:cNvSpPr/>
            <p:nvPr>
              <p:custDataLst>
                <p:tags r:id="rId35"/>
              </p:custDataLst>
            </p:nvPr>
          </p:nvSpPr>
          <p:spPr>
            <a:xfrm rot="8100000">
              <a:off x="985072"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0000" lnSpcReduction="20000"/>
            </a:bodyPr>
            <a:p>
              <a:pPr algn="ctr"/>
              <a:endParaRPr lang="zh-CN" altLang="en-US"/>
            </a:p>
          </p:txBody>
        </p:sp>
        <p:sp>
          <p:nvSpPr>
            <p:cNvPr id="35" name="椭圆 34"/>
            <p:cNvSpPr/>
            <p:nvPr>
              <p:custDataLst>
                <p:tags r:id="rId36"/>
              </p:custDataLst>
            </p:nvPr>
          </p:nvSpPr>
          <p:spPr>
            <a:xfrm>
              <a:off x="1050305"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a:p>
          </p:txBody>
        </p:sp>
      </p:grpSp>
      <p:grpSp>
        <p:nvGrpSpPr>
          <p:cNvPr id="36" name="组合 35"/>
          <p:cNvGrpSpPr/>
          <p:nvPr>
            <p:custDataLst>
              <p:tags r:id="rId37"/>
            </p:custDataLst>
          </p:nvPr>
        </p:nvGrpSpPr>
        <p:grpSpPr>
          <a:xfrm>
            <a:off x="2848910" y="2700931"/>
            <a:ext cx="523548" cy="883597"/>
            <a:chOff x="2636420" y="4090541"/>
            <a:chExt cx="392661" cy="662698"/>
          </a:xfrm>
        </p:grpSpPr>
        <p:sp>
          <p:nvSpPr>
            <p:cNvPr id="37" name="泪滴形 36"/>
            <p:cNvSpPr/>
            <p:nvPr>
              <p:custDataLst>
                <p:tags r:id="rId38"/>
              </p:custDataLst>
            </p:nvPr>
          </p:nvSpPr>
          <p:spPr>
            <a:xfrm rot="8100000">
              <a:off x="2636420" y="4090541"/>
              <a:ext cx="392661" cy="392661"/>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sz="1400"/>
            </a:p>
          </p:txBody>
        </p:sp>
        <p:sp>
          <p:nvSpPr>
            <p:cNvPr id="38" name="椭圆 37"/>
            <p:cNvSpPr/>
            <p:nvPr>
              <p:custDataLst>
                <p:tags r:id="rId39"/>
              </p:custDataLst>
            </p:nvPr>
          </p:nvSpPr>
          <p:spPr>
            <a:xfrm rot="8100000">
              <a:off x="2727551"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p>
              <a:pPr algn="ctr"/>
              <a:endParaRPr lang="zh-CN" altLang="en-US" sz="1400"/>
            </a:p>
          </p:txBody>
        </p:sp>
        <p:sp>
          <p:nvSpPr>
            <p:cNvPr id="43" name="椭圆 42"/>
            <p:cNvSpPr/>
            <p:nvPr>
              <p:custDataLst>
                <p:tags r:id="rId40"/>
              </p:custDataLst>
            </p:nvPr>
          </p:nvSpPr>
          <p:spPr>
            <a:xfrm>
              <a:off x="2792784"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sz="1400"/>
            </a:p>
          </p:txBody>
        </p:sp>
      </p:grpSp>
      <p:sp>
        <p:nvSpPr>
          <p:cNvPr id="44" name="文本框 43"/>
          <p:cNvSpPr txBox="1"/>
          <p:nvPr>
            <p:custDataLst>
              <p:tags r:id="rId41"/>
            </p:custDataLst>
          </p:nvPr>
        </p:nvSpPr>
        <p:spPr>
          <a:xfrm>
            <a:off x="93623" y="3886579"/>
            <a:ext cx="2072292" cy="861775"/>
          </a:xfrm>
          <a:prstGeom prst="rect">
            <a:avLst/>
          </a:prstGeom>
          <a:noFill/>
        </p:spPr>
        <p:txBody>
          <a:bodyPr wrap="square" rtlCol="0">
            <a:noAutofit/>
          </a:bodyPr>
          <a:p>
            <a:pPr algn="ctr"/>
            <a:r>
              <a:rPr lang="zh-CN" altLang="en-US" sz="3200" dirty="0">
                <a:latin typeface="微软雅黑" panose="020B0503020204020204" charset="-122"/>
                <a:ea typeface="微软雅黑" panose="020B0503020204020204" charset="-122"/>
                <a:cs typeface="+mn-ea"/>
              </a:rPr>
              <a:t>朝鲜</a:t>
            </a:r>
            <a:r>
              <a:rPr lang="zh-CN" altLang="en-US" sz="3200" dirty="0">
                <a:solidFill>
                  <a:srgbClr val="FF0000"/>
                </a:solidFill>
                <a:latin typeface="微软雅黑" panose="020B0503020204020204" charset="-122"/>
                <a:ea typeface="微软雅黑" panose="020B0503020204020204" charset="-122"/>
                <a:cs typeface="+mn-ea"/>
              </a:rPr>
              <a:t>内战</a:t>
            </a:r>
            <a:r>
              <a:rPr lang="zh-CN" altLang="en-US" sz="3200" dirty="0">
                <a:latin typeface="微软雅黑" panose="020B0503020204020204" charset="-122"/>
                <a:ea typeface="微软雅黑" panose="020B0503020204020204" charset="-122"/>
                <a:cs typeface="+mn-ea"/>
              </a:rPr>
              <a:t>爆发</a:t>
            </a:r>
            <a:endParaRPr lang="zh-CN" altLang="en-US" sz="3200" dirty="0">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23" grpId="0"/>
      <p:bldP spid="24" grpId="0"/>
      <p:bldP spid="25"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91" name="文本框 90"/>
          <p:cNvSpPr txBox="1">
            <a:spLocks noChangeArrowheads="1"/>
          </p:cNvSpPr>
          <p:nvPr/>
        </p:nvSpPr>
        <p:spPr bwMode="auto">
          <a:xfrm>
            <a:off x="5675811" y="1708195"/>
            <a:ext cx="3352800" cy="646112"/>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）时间</a:t>
            </a:r>
            <a:endParaRPr lang="zh-CN" altLang="en-US" sz="3600" b="1" dirty="0">
              <a:latin typeface="微软雅黑" panose="020B0503020204020204" charset="-122"/>
              <a:ea typeface="微软雅黑" panose="020B0503020204020204" charset="-122"/>
            </a:endParaRPr>
          </a:p>
        </p:txBody>
      </p:sp>
      <p:sp>
        <p:nvSpPr>
          <p:cNvPr id="92" name="文本框 91"/>
          <p:cNvSpPr txBox="1">
            <a:spLocks noChangeArrowheads="1"/>
          </p:cNvSpPr>
          <p:nvPr/>
        </p:nvSpPr>
        <p:spPr bwMode="auto">
          <a:xfrm>
            <a:off x="5679803" y="2675709"/>
            <a:ext cx="3048000" cy="647700"/>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2</a:t>
            </a:r>
            <a:r>
              <a:rPr lang="zh-CN" altLang="en-US" sz="3600" b="1" dirty="0" smtClean="0">
                <a:latin typeface="微软雅黑" panose="020B0503020204020204" charset="-122"/>
                <a:ea typeface="微软雅黑" panose="020B0503020204020204" charset="-122"/>
              </a:rPr>
              <a:t>）军队</a:t>
            </a:r>
            <a:endParaRPr lang="zh-CN" altLang="en-US" sz="3600" b="1" dirty="0">
              <a:latin typeface="微软雅黑" panose="020B0503020204020204" charset="-122"/>
              <a:ea typeface="微软雅黑" panose="020B0503020204020204" charset="-122"/>
            </a:endParaRPr>
          </a:p>
        </p:txBody>
      </p:sp>
      <p:sp>
        <p:nvSpPr>
          <p:cNvPr id="93" name="文本框 92"/>
          <p:cNvSpPr txBox="1">
            <a:spLocks noChangeArrowheads="1"/>
          </p:cNvSpPr>
          <p:nvPr/>
        </p:nvSpPr>
        <p:spPr bwMode="auto">
          <a:xfrm>
            <a:off x="5698762" y="3602945"/>
            <a:ext cx="3048000" cy="646112"/>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3</a:t>
            </a:r>
            <a:r>
              <a:rPr lang="zh-CN" altLang="en-US" sz="3600" b="1" dirty="0" smtClean="0">
                <a:latin typeface="微软雅黑" panose="020B0503020204020204" charset="-122"/>
                <a:ea typeface="微软雅黑" panose="020B0503020204020204" charset="-122"/>
              </a:rPr>
              <a:t>）司令员</a:t>
            </a:r>
            <a:endParaRPr lang="zh-CN" altLang="en-US" sz="3600" b="1" dirty="0">
              <a:latin typeface="微软雅黑" panose="020B0503020204020204" charset="-122"/>
              <a:ea typeface="微软雅黑" panose="020B0503020204020204" charset="-122"/>
            </a:endParaRPr>
          </a:p>
        </p:txBody>
      </p:sp>
      <p:pic>
        <p:nvPicPr>
          <p:cNvPr id="94" name="Picture 2" descr="跨过鸭绿江"/>
          <p:cNvPicPr>
            <a:picLocks noChangeAspect="1" noChangeArrowheads="1"/>
          </p:cNvPicPr>
          <p:nvPr/>
        </p:nvPicPr>
        <p:blipFill>
          <a:blip r:embed="rId1" cstate="print"/>
          <a:srcRect l="3738" t="21122"/>
          <a:stretch>
            <a:fillRect/>
          </a:stretch>
        </p:blipFill>
        <p:spPr bwMode="auto">
          <a:xfrm>
            <a:off x="90" y="1813588"/>
            <a:ext cx="5005413" cy="4690807"/>
          </a:xfrm>
          <a:prstGeom prst="roundRect">
            <a:avLst>
              <a:gd name="adj" fmla="val 11073"/>
            </a:avLst>
          </a:prstGeom>
          <a:noFill/>
        </p:spPr>
      </p:pic>
      <p:pic>
        <p:nvPicPr>
          <p:cNvPr id="95" name="Picture 2" descr="彭德怀"/>
          <p:cNvPicPr>
            <a:picLocks noChangeAspect="1" noChangeArrowheads="1"/>
          </p:cNvPicPr>
          <p:nvPr/>
        </p:nvPicPr>
        <p:blipFill>
          <a:blip r:embed="rId2" cstate="print">
            <a:grayscl/>
          </a:blip>
          <a:srcRect/>
          <a:stretch>
            <a:fillRect/>
          </a:stretch>
        </p:blipFill>
        <p:spPr bwMode="auto">
          <a:xfrm>
            <a:off x="3281416" y="2059940"/>
            <a:ext cx="1448599" cy="1863636"/>
          </a:xfrm>
          <a:prstGeom prst="roundRect">
            <a:avLst/>
          </a:prstGeom>
          <a:noFill/>
        </p:spPr>
      </p:pic>
      <p:sp>
        <p:nvSpPr>
          <p:cNvPr id="96" name="Text Box 13"/>
          <p:cNvSpPr txBox="1">
            <a:spLocks noChangeArrowheads="1"/>
          </p:cNvSpPr>
          <p:nvPr/>
        </p:nvSpPr>
        <p:spPr bwMode="auto">
          <a:xfrm>
            <a:off x="8155577" y="1666966"/>
            <a:ext cx="1851732" cy="707882"/>
          </a:xfrm>
          <a:prstGeom prst="rect">
            <a:avLst/>
          </a:prstGeom>
          <a:noFill/>
          <a:ln w="9525">
            <a:noFill/>
            <a:miter lim="800000"/>
          </a:ln>
        </p:spPr>
        <p:txBody>
          <a:bodyPr wrap="none" lIns="91412" tIns="45718" rIns="91412" bIns="45718">
            <a:spAutoFit/>
          </a:bodyPr>
          <a:lstStyle/>
          <a:p>
            <a:pPr defTabSz="913130"/>
            <a:r>
              <a:rPr kumimoji="1" lang="en-US" altLang="zh-CN" sz="4000" b="1" dirty="0" smtClean="0">
                <a:solidFill>
                  <a:srgbClr val="FF0000"/>
                </a:solidFill>
                <a:latin typeface="Times New Roman" panose="02020603050405020304" pitchFamily="18" charset="0"/>
              </a:rPr>
              <a:t>1950.10</a:t>
            </a:r>
            <a:endParaRPr kumimoji="1" lang="zh-CN" altLang="en-US" sz="4000" b="1" dirty="0">
              <a:solidFill>
                <a:srgbClr val="FF0000"/>
              </a:solidFill>
              <a:latin typeface="Times New Roman" panose="02020603050405020304" pitchFamily="18" charset="0"/>
            </a:endParaRPr>
          </a:p>
        </p:txBody>
      </p:sp>
      <p:sp>
        <p:nvSpPr>
          <p:cNvPr id="97" name="Text Box 13"/>
          <p:cNvSpPr txBox="1">
            <a:spLocks noChangeArrowheads="1"/>
          </p:cNvSpPr>
          <p:nvPr/>
        </p:nvSpPr>
        <p:spPr bwMode="auto">
          <a:xfrm>
            <a:off x="7933508" y="2637972"/>
            <a:ext cx="3775336" cy="707882"/>
          </a:xfrm>
          <a:prstGeom prst="rect">
            <a:avLst/>
          </a:prstGeom>
          <a:noFill/>
          <a:ln w="9525">
            <a:noFill/>
            <a:miter lim="800000"/>
          </a:ln>
        </p:spPr>
        <p:txBody>
          <a:bodyPr wrap="none" lIns="91412" tIns="45718" rIns="91412" bIns="45718">
            <a:spAutoFit/>
          </a:bodyPr>
          <a:lstStyle/>
          <a:p>
            <a:pPr defTabSz="913130"/>
            <a:r>
              <a:rPr kumimoji="1" lang="zh-CN" altLang="en-US" sz="4000" b="1" dirty="0" smtClean="0">
                <a:solidFill>
                  <a:srgbClr val="FF0000"/>
                </a:solidFill>
                <a:latin typeface="Times New Roman" panose="02020603050405020304" pitchFamily="18" charset="0"/>
              </a:rPr>
              <a:t>中国人民志愿军</a:t>
            </a:r>
            <a:endParaRPr kumimoji="1" lang="zh-CN" altLang="en-US" sz="4000" b="1" dirty="0">
              <a:solidFill>
                <a:srgbClr val="FF0000"/>
              </a:solidFill>
              <a:latin typeface="Times New Roman" panose="02020603050405020304" pitchFamily="18" charset="0"/>
            </a:endParaRPr>
          </a:p>
        </p:txBody>
      </p:sp>
      <p:sp>
        <p:nvSpPr>
          <p:cNvPr id="98" name="Text Box 13"/>
          <p:cNvSpPr txBox="1">
            <a:spLocks noChangeArrowheads="1"/>
          </p:cNvSpPr>
          <p:nvPr/>
        </p:nvSpPr>
        <p:spPr bwMode="auto">
          <a:xfrm>
            <a:off x="8512628" y="3591561"/>
            <a:ext cx="1723492" cy="707882"/>
          </a:xfrm>
          <a:prstGeom prst="rect">
            <a:avLst/>
          </a:prstGeom>
          <a:noFill/>
          <a:ln w="9525">
            <a:noFill/>
            <a:miter lim="800000"/>
          </a:ln>
        </p:spPr>
        <p:txBody>
          <a:bodyPr wrap="none" lIns="91412" tIns="45718" rIns="91412" bIns="45718">
            <a:spAutoFit/>
          </a:bodyPr>
          <a:lstStyle/>
          <a:p>
            <a:pPr defTabSz="913130"/>
            <a:r>
              <a:rPr kumimoji="1" lang="zh-CN" altLang="en-US" sz="4000" b="1" dirty="0" smtClean="0">
                <a:solidFill>
                  <a:srgbClr val="FF0000"/>
                </a:solidFill>
                <a:latin typeface="Times New Roman" panose="02020603050405020304" pitchFamily="18" charset="0"/>
              </a:rPr>
              <a:t>彭德怀</a:t>
            </a:r>
            <a:endParaRPr kumimoji="1" lang="zh-CN" altLang="en-US" sz="4000" b="1" dirty="0">
              <a:solidFill>
                <a:srgbClr val="FF0000"/>
              </a:solidFill>
              <a:latin typeface="Times New Roman" panose="02020603050405020304" pitchFamily="18" charset="0"/>
            </a:endParaRPr>
          </a:p>
        </p:txBody>
      </p:sp>
      <p:sp>
        <p:nvSpPr>
          <p:cNvPr id="99" name="Text Box 3">
            <a:hlinkClick r:id="rId3" action="ppaction://hlinkfile"/>
          </p:cNvPr>
          <p:cNvSpPr txBox="1">
            <a:spLocks noChangeArrowheads="1"/>
          </p:cNvSpPr>
          <p:nvPr/>
        </p:nvSpPr>
        <p:spPr bwMode="auto">
          <a:xfrm>
            <a:off x="5274310" y="4841240"/>
            <a:ext cx="6670040" cy="706755"/>
          </a:xfrm>
          <a:prstGeom prst="rect">
            <a:avLst/>
          </a:prstGeom>
          <a:solidFill>
            <a:srgbClr val="FFFF00"/>
          </a:solidFill>
          <a:ln w="9525">
            <a:noFill/>
            <a:miter lim="800000"/>
          </a:ln>
          <a:effectLst/>
        </p:spPr>
        <p:txBody>
          <a:bodyPr wrap="square">
            <a:spAutoFit/>
          </a:bodyPr>
          <a:lstStyle/>
          <a:p>
            <a:pPr>
              <a:spcBef>
                <a:spcPct val="50000"/>
              </a:spcBef>
            </a:pP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雄赳赳</a:t>
            </a:r>
            <a:r>
              <a:rPr lang="en-US" altLang="zh-CN"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气昂昂</a:t>
            </a:r>
            <a:r>
              <a:rPr lang="en-US" altLang="zh-CN"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跨过鸭绿江！</a:t>
            </a:r>
            <a:endPar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
        <p:nvSpPr>
          <p:cNvPr id="100" name="文本框 15"/>
          <p:cNvSpPr txBox="1"/>
          <p:nvPr/>
        </p:nvSpPr>
        <p:spPr>
          <a:xfrm>
            <a:off x="4057650" y="605155"/>
            <a:ext cx="3815261" cy="707886"/>
          </a:xfrm>
          <a:prstGeom prst="rect">
            <a:avLst/>
          </a:prstGeom>
          <a:solidFill>
            <a:srgbClr val="3399FF"/>
          </a:solidFill>
        </p:spPr>
        <p:txBody>
          <a:bodyPr wrap="square" rtlCol="0">
            <a:spAutoFit/>
          </a:bodyPr>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抗美援朝的开始</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01" name="文本框 100"/>
          <p:cNvSpPr txBox="1">
            <a:spLocks noChangeArrowheads="1"/>
          </p:cNvSpPr>
          <p:nvPr/>
        </p:nvSpPr>
        <p:spPr bwMode="auto">
          <a:xfrm>
            <a:off x="5680256" y="1729150"/>
            <a:ext cx="3352800" cy="646112"/>
          </a:xfrm>
          <a:prstGeom prst="rect">
            <a:avLst/>
          </a:prstGeom>
          <a:noFill/>
          <a:ln w="9525">
            <a:noFill/>
            <a:miter lim="800000"/>
          </a:ln>
        </p:spPr>
        <p:txBody>
          <a:bodyPr>
            <a:spAutoFit/>
          </a:bodyPr>
          <a:p>
            <a:pPr defTabSz="457200"/>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）时间</a:t>
            </a:r>
            <a:endParaRPr lang="zh-CN" altLang="en-US" sz="36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5" name="文本框 15"/>
          <p:cNvSpPr txBox="1"/>
          <p:nvPr/>
        </p:nvSpPr>
        <p:spPr>
          <a:xfrm>
            <a:off x="2624908" y="728980"/>
            <a:ext cx="7489371" cy="707886"/>
          </a:xfrm>
          <a:prstGeom prst="rect">
            <a:avLst/>
          </a:prstGeom>
          <a:solidFill>
            <a:srgbClr val="3399FF"/>
          </a:solidFill>
        </p:spPr>
        <p:txBody>
          <a:bodyPr wrap="square" rtlCol="0">
            <a:spAutoFit/>
          </a:bodyPr>
          <a:lstStyle/>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抗美援朝的结果</a:t>
            </a:r>
            <a:r>
              <a:rPr lang="en-US" altLang="zh-CN" sz="4000" b="1" dirty="0" smtClean="0">
                <a:solidFill>
                  <a:schemeClr val="bg1"/>
                </a:solidFill>
                <a:latin typeface="微软雅黑" panose="020B0503020204020204" charset="-122"/>
                <a:ea typeface="微软雅黑" panose="020B0503020204020204" charset="-122"/>
                <a:cs typeface="微软雅黑" panose="020B0503020204020204" charset="-122"/>
              </a:rPr>
              <a:t>——</a:t>
            </a: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胜利</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cstate="print"/>
          <a:stretch>
            <a:fillRect/>
          </a:stretch>
        </p:blipFill>
        <p:spPr>
          <a:xfrm>
            <a:off x="1728152" y="1560809"/>
            <a:ext cx="4614584" cy="3273715"/>
          </a:xfrm>
          <a:prstGeom prst="rect">
            <a:avLst/>
          </a:prstGeom>
        </p:spPr>
      </p:pic>
      <p:pic>
        <p:nvPicPr>
          <p:cNvPr id="9" name="Picture 9" descr="1953年7月27日，“联合国军”总司令克拉克"/>
          <p:cNvPicPr>
            <a:picLocks noChangeAspect="1" noChangeArrowheads="1"/>
          </p:cNvPicPr>
          <p:nvPr/>
        </p:nvPicPr>
        <p:blipFill>
          <a:blip r:embed="rId2" cstate="print"/>
          <a:srcRect l="2492" t="1420" r="2514" b="2100"/>
          <a:stretch>
            <a:fillRect/>
          </a:stretch>
        </p:blipFill>
        <p:spPr bwMode="auto">
          <a:xfrm>
            <a:off x="7226454" y="1689092"/>
            <a:ext cx="2786082" cy="2786082"/>
          </a:xfrm>
          <a:prstGeom prst="rect">
            <a:avLst/>
          </a:prstGeom>
          <a:ln>
            <a:noFill/>
          </a:ln>
          <a:effectLst>
            <a:outerShdw blurRad="292100" dist="139700" dir="2700000" algn="tl" rotWithShape="0">
              <a:srgbClr val="333333">
                <a:alpha val="65000"/>
              </a:srgbClr>
            </a:outerShdw>
          </a:effectLst>
        </p:spPr>
      </p:pic>
      <p:sp>
        <p:nvSpPr>
          <p:cNvPr id="12" name="矩形 11"/>
          <p:cNvSpPr/>
          <p:nvPr/>
        </p:nvSpPr>
        <p:spPr>
          <a:xfrm>
            <a:off x="1658577" y="5478202"/>
            <a:ext cx="9422005" cy="1323439"/>
          </a:xfrm>
          <a:prstGeom prst="rect">
            <a:avLst/>
          </a:prstGeom>
          <a:solidFill>
            <a:srgbClr val="FFFF00"/>
          </a:solidFill>
          <a:effectLst>
            <a:glow rad="101600">
              <a:schemeClr val="accent2">
                <a:satMod val="175000"/>
                <a:alpha val="40000"/>
              </a:schemeClr>
            </a:glow>
          </a:effectLst>
        </p:spPr>
        <p:txBody>
          <a:bodyPr wrap="square">
            <a:spAutoFit/>
          </a:bodyPr>
          <a:lstStyle/>
          <a:p>
            <a:r>
              <a:rPr lang="en-US" altLang="zh-CN" sz="4000" b="1" dirty="0" smtClean="0">
                <a:latin typeface="华文新魏" pitchFamily="2" charset="-122"/>
                <a:ea typeface="华文新魏" pitchFamily="2" charset="-122"/>
              </a:rPr>
              <a:t> </a:t>
            </a:r>
            <a:r>
              <a:rPr lang="en-US" altLang="zh-CN" sz="4000" b="1" dirty="0" smtClean="0">
                <a:solidFill>
                  <a:srgbClr val="C00000"/>
                </a:solidFill>
                <a:latin typeface="华文新魏" pitchFamily="2" charset="-122"/>
                <a:ea typeface="华文新魏" pitchFamily="2" charset="-122"/>
              </a:rPr>
              <a:t>1953</a:t>
            </a:r>
            <a:r>
              <a:rPr lang="zh-CN" altLang="en-US" sz="4000" b="1" dirty="0" smtClean="0">
                <a:solidFill>
                  <a:srgbClr val="C00000"/>
                </a:solidFill>
                <a:latin typeface="华文新魏" pitchFamily="2" charset="-122"/>
                <a:ea typeface="华文新魏" pitchFamily="2" charset="-122"/>
              </a:rPr>
              <a:t>年</a:t>
            </a:r>
            <a:r>
              <a:rPr lang="en-US" altLang="zh-CN" sz="4000" b="1" dirty="0" smtClean="0">
                <a:latin typeface="华文新魏" pitchFamily="2" charset="-122"/>
                <a:ea typeface="华文新魏" pitchFamily="2" charset="-122"/>
              </a:rPr>
              <a:t>7</a:t>
            </a:r>
            <a:r>
              <a:rPr lang="zh-CN" altLang="en-US" sz="4000" b="1" dirty="0" smtClean="0">
                <a:latin typeface="华文新魏" pitchFamily="2" charset="-122"/>
                <a:ea typeface="华文新魏" pitchFamily="2" charset="-122"/>
              </a:rPr>
              <a:t>月，美国被迫在停战协定上签字</a:t>
            </a:r>
            <a:r>
              <a:rPr lang="en-US" altLang="zh-CN" sz="4000" b="1" dirty="0" smtClean="0">
                <a:latin typeface="华文新魏" pitchFamily="2" charset="-122"/>
                <a:ea typeface="华文新魏" pitchFamily="2" charset="-122"/>
              </a:rPr>
              <a:t>,</a:t>
            </a:r>
            <a:r>
              <a:rPr lang="zh-CN" altLang="en-US" sz="4000" b="1" dirty="0" smtClean="0">
                <a:solidFill>
                  <a:srgbClr val="C00000"/>
                </a:solidFill>
                <a:latin typeface="华文新魏" pitchFamily="2" charset="-122"/>
                <a:ea typeface="华文新魏" pitchFamily="2" charset="-122"/>
              </a:rPr>
              <a:t>中朝人民取得反侵略战争的胜利</a:t>
            </a:r>
            <a:r>
              <a:rPr lang="zh-CN" altLang="en-US" sz="4000" b="1" dirty="0" smtClean="0">
                <a:latin typeface="华文新魏" pitchFamily="2" charset="-122"/>
                <a:ea typeface="华文新魏" pitchFamily="2" charset="-122"/>
              </a:rPr>
              <a:t>。</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6080" y="2069465"/>
            <a:ext cx="11623040" cy="521970"/>
          </a:xfrm>
          <a:prstGeom prst="rect">
            <a:avLst/>
          </a:prstGeom>
          <a:noFill/>
        </p:spPr>
        <p:txBody>
          <a:bodyPr wrap="none" rtlCol="0" anchor="t">
            <a:spAutoFit/>
          </a:bodyPr>
          <a:p>
            <a:pPr algn="l">
              <a:buNone/>
            </a:pPr>
            <a:r>
              <a:rPr lang="zh-CN" altLang="en-US" sz="2800" b="1" dirty="0" smtClean="0">
                <a:solidFill>
                  <a:srgbClr val="FF0000"/>
                </a:solidFill>
                <a:latin typeface="仿宋" panose="02010609060101010101" charset="-122"/>
                <a:ea typeface="仿宋" panose="02010609060101010101" charset="-122"/>
                <a:cs typeface="仿宋" panose="02010609060101010101" charset="-122"/>
                <a:sym typeface="+mn-ea"/>
              </a:rPr>
              <a:t>满足农民要求：</a:t>
            </a:r>
            <a:r>
              <a:rPr lang="zh-CN" altLang="en-US" sz="2800" b="1" dirty="0" smtClean="0">
                <a:latin typeface="仿宋" panose="02010609060101010101" charset="-122"/>
                <a:ea typeface="仿宋" panose="02010609060101010101" charset="-122"/>
                <a:cs typeface="仿宋" panose="02010609060101010101" charset="-122"/>
                <a:sym typeface="+mn-ea"/>
              </a:rPr>
              <a:t>新</a:t>
            </a:r>
            <a:r>
              <a:rPr lang="zh-CN" altLang="en-US" sz="2800" b="1" dirty="0">
                <a:latin typeface="仿宋" panose="02010609060101010101" charset="-122"/>
                <a:ea typeface="仿宋" panose="02010609060101010101" charset="-122"/>
                <a:cs typeface="仿宋" panose="02010609060101010101" charset="-122"/>
                <a:sym typeface="+mn-ea"/>
              </a:rPr>
              <a:t>解放区的亿万农民迫切要求进行土地改革，获得土地</a:t>
            </a:r>
            <a:r>
              <a:rPr lang="zh-CN" altLang="en-US" sz="2800" b="1" dirty="0" smtClean="0">
                <a:latin typeface="仿宋" panose="02010609060101010101" charset="-122"/>
                <a:ea typeface="仿宋" panose="02010609060101010101" charset="-122"/>
                <a:cs typeface="仿宋"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33" name="文本框 32"/>
          <p:cNvSpPr txBox="1"/>
          <p:nvPr/>
        </p:nvSpPr>
        <p:spPr>
          <a:xfrm>
            <a:off x="386080" y="2819400"/>
            <a:ext cx="11261090" cy="1124585"/>
          </a:xfrm>
          <a:prstGeom prst="rect">
            <a:avLst/>
          </a:prstGeom>
          <a:noFill/>
        </p:spPr>
        <p:txBody>
          <a:bodyPr wrap="square" rtlCol="0" anchor="t">
            <a:spAutoFit/>
          </a:bodyPr>
          <a:p>
            <a:pPr algn="l">
              <a:lnSpc>
                <a:spcPct val="120000"/>
              </a:lnSpc>
            </a:pPr>
            <a:r>
              <a:rPr sz="2800" b="1" dirty="0" smtClean="0">
                <a:solidFill>
                  <a:srgbClr val="FF0000"/>
                </a:solidFill>
                <a:effectLst/>
                <a:latin typeface="仿宋" panose="02010609060101010101" charset="-122"/>
                <a:ea typeface="仿宋" panose="02010609060101010101" charset="-122"/>
                <a:cs typeface="仿宋" panose="02010609060101010101" charset="-122"/>
                <a:sym typeface="+mn-ea"/>
              </a:rPr>
              <a:t>发展生产力：</a:t>
            </a:r>
            <a:r>
              <a:rPr sz="2800" b="1" dirty="0" smtClean="0">
                <a:effectLst/>
                <a:latin typeface="仿宋" panose="02010609060101010101" charset="-122"/>
                <a:ea typeface="仿宋" panose="02010609060101010101" charset="-122"/>
                <a:cs typeface="仿宋" panose="02010609060101010101" charset="-122"/>
                <a:sym typeface="+mn-ea"/>
              </a:rPr>
              <a:t>封建土地制度严重阻碍农村经济和中国社会生产力的发展。</a:t>
            </a:r>
            <a:r>
              <a:rPr lang="zh-CN" sz="2800" b="1" dirty="0" smtClean="0">
                <a:effectLst/>
                <a:latin typeface="+mn-ea"/>
                <a:sym typeface="+mn-ea"/>
              </a:rPr>
              <a:t>（根本原因）</a:t>
            </a:r>
            <a:endParaRPr lang="zh-CN" altLang="en-US" sz="2800"/>
          </a:p>
        </p:txBody>
      </p:sp>
      <p:sp>
        <p:nvSpPr>
          <p:cNvPr id="34" name="文本框 33"/>
          <p:cNvSpPr txBox="1"/>
          <p:nvPr/>
        </p:nvSpPr>
        <p:spPr>
          <a:xfrm>
            <a:off x="2938780" y="187325"/>
            <a:ext cx="6315075" cy="583565"/>
          </a:xfrm>
          <a:prstGeom prst="rect">
            <a:avLst/>
          </a:prstGeom>
          <a:noFill/>
        </p:spPr>
        <p:txBody>
          <a:bodyPr wrap="none" rtlCol="0" anchor="t">
            <a:spAutoFit/>
          </a:bodyPr>
          <a:p>
            <a:pPr>
              <a:buNone/>
            </a:pPr>
            <a:r>
              <a:rPr lang="zh-CN" altLang="en-US" sz="3200" b="1" dirty="0">
                <a:latin typeface="楷体" panose="02010609060101010101" charset="-122"/>
                <a:ea typeface="楷体" panose="02010609060101010101" charset="-122"/>
                <a:sym typeface="+mn-ea"/>
              </a:rPr>
              <a:t>（三）</a:t>
            </a:r>
            <a:r>
              <a:rPr sz="3200" b="1" dirty="0" smtClean="0">
                <a:latin typeface="楷体" panose="02010609060101010101" charset="-122"/>
                <a:ea typeface="楷体" panose="02010609060101010101" charset="-122"/>
                <a:sym typeface="+mn-ea"/>
              </a:rPr>
              <a:t>土地改革</a:t>
            </a:r>
            <a:r>
              <a:rPr sz="3200" b="1" dirty="0" smtClean="0">
                <a:solidFill>
                  <a:srgbClr val="FF0000"/>
                </a:solidFill>
                <a:latin typeface="楷体" panose="02010609060101010101" charset="-122"/>
                <a:ea typeface="楷体" panose="02010609060101010101" charset="-122"/>
                <a:sym typeface="+mn-ea"/>
              </a:rPr>
              <a:t>（</a:t>
            </a:r>
            <a:r>
              <a:rPr lang="en-US" altLang="zh-CN" sz="3200" b="1" dirty="0" smtClean="0">
                <a:solidFill>
                  <a:srgbClr val="FF0000"/>
                </a:solidFill>
                <a:latin typeface="楷体" panose="02010609060101010101" charset="-122"/>
                <a:ea typeface="楷体" panose="02010609060101010101" charset="-122"/>
                <a:sym typeface="+mn-ea"/>
              </a:rPr>
              <a:t>1950—1952</a:t>
            </a:r>
            <a:r>
              <a:rPr sz="3200" b="1" dirty="0" smtClean="0">
                <a:solidFill>
                  <a:srgbClr val="FF0000"/>
                </a:solidFill>
                <a:latin typeface="楷体" panose="02010609060101010101" charset="-122"/>
                <a:ea typeface="楷体" panose="02010609060101010101" charset="-122"/>
                <a:sym typeface="+mn-ea"/>
              </a:rPr>
              <a:t>年）</a:t>
            </a:r>
            <a:endParaRPr lang="zh-CN" altLang="en-US" sz="3200" b="1" dirty="0" smtClean="0">
              <a:solidFill>
                <a:srgbClr val="FF0000"/>
              </a:solidFill>
              <a:latin typeface="楷体" panose="02010609060101010101" charset="-122"/>
              <a:ea typeface="楷体" panose="02010609060101010101" charset="-122"/>
              <a:sym typeface="+mn-ea"/>
            </a:endParaRPr>
          </a:p>
        </p:txBody>
      </p:sp>
      <p:sp>
        <p:nvSpPr>
          <p:cNvPr id="35" name="文本框 34"/>
          <p:cNvSpPr txBox="1"/>
          <p:nvPr/>
        </p:nvSpPr>
        <p:spPr>
          <a:xfrm>
            <a:off x="156210" y="4421505"/>
            <a:ext cx="12082780" cy="1814830"/>
          </a:xfrm>
          <a:prstGeom prst="rect">
            <a:avLst/>
          </a:prstGeom>
          <a:noFill/>
        </p:spPr>
        <p:txBody>
          <a:bodyPr wrap="none" rtlCol="0" anchor="t">
            <a:spAutoFit/>
          </a:bodyPr>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土地改革标志：</a:t>
            </a:r>
            <a:r>
              <a:rPr lang="en-US" altLang="zh-CN"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1950</a:t>
            </a: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年，中央人民政府颁布《中华人民共和国土地改革法》</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基本内容：</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废除</a:t>
            </a:r>
            <a:r>
              <a:rPr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地主</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阶级封建剥削的土地所有制，实行</a:t>
            </a:r>
            <a:r>
              <a:rPr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农民</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的土地所有制</a:t>
            </a:r>
            <a:endPar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文本框 33"/>
          <p:cNvSpPr txBox="1"/>
          <p:nvPr/>
        </p:nvSpPr>
        <p:spPr>
          <a:xfrm>
            <a:off x="2938780" y="187325"/>
            <a:ext cx="6315075" cy="583565"/>
          </a:xfrm>
          <a:prstGeom prst="rect">
            <a:avLst/>
          </a:prstGeom>
          <a:noFill/>
        </p:spPr>
        <p:txBody>
          <a:bodyPr wrap="none" rtlCol="0" anchor="t">
            <a:spAutoFit/>
          </a:bodyPr>
          <a:p>
            <a:pPr>
              <a:buNone/>
            </a:pPr>
            <a:r>
              <a:rPr lang="zh-CN" altLang="en-US" sz="3200" b="1" dirty="0">
                <a:latin typeface="楷体" panose="02010609060101010101" charset="-122"/>
                <a:ea typeface="楷体" panose="02010609060101010101" charset="-122"/>
                <a:sym typeface="+mn-ea"/>
              </a:rPr>
              <a:t>（三）</a:t>
            </a:r>
            <a:r>
              <a:rPr sz="3200" b="1" dirty="0" smtClean="0">
                <a:latin typeface="楷体" panose="02010609060101010101" charset="-122"/>
                <a:ea typeface="楷体" panose="02010609060101010101" charset="-122"/>
                <a:sym typeface="+mn-ea"/>
              </a:rPr>
              <a:t>土地改革</a:t>
            </a:r>
            <a:r>
              <a:rPr sz="3200" b="1" dirty="0" smtClean="0">
                <a:solidFill>
                  <a:srgbClr val="FF0000"/>
                </a:solidFill>
                <a:latin typeface="楷体" panose="02010609060101010101" charset="-122"/>
                <a:ea typeface="楷体" panose="02010609060101010101" charset="-122"/>
                <a:sym typeface="+mn-ea"/>
              </a:rPr>
              <a:t>（</a:t>
            </a:r>
            <a:r>
              <a:rPr lang="en-US" altLang="zh-CN" sz="3200" b="1" dirty="0" smtClean="0">
                <a:solidFill>
                  <a:srgbClr val="FF0000"/>
                </a:solidFill>
                <a:latin typeface="楷体" panose="02010609060101010101" charset="-122"/>
                <a:ea typeface="楷体" panose="02010609060101010101" charset="-122"/>
                <a:sym typeface="+mn-ea"/>
              </a:rPr>
              <a:t>1950—1952</a:t>
            </a:r>
            <a:r>
              <a:rPr sz="3200" b="1" dirty="0" smtClean="0">
                <a:solidFill>
                  <a:srgbClr val="FF0000"/>
                </a:solidFill>
                <a:latin typeface="楷体" panose="02010609060101010101" charset="-122"/>
                <a:ea typeface="楷体" panose="02010609060101010101" charset="-122"/>
                <a:sym typeface="+mn-ea"/>
              </a:rPr>
              <a:t>年）</a:t>
            </a:r>
            <a:endParaRPr lang="zh-CN" altLang="en-US" sz="3200" b="1" dirty="0" smtClean="0">
              <a:solidFill>
                <a:srgbClr val="FF0000"/>
              </a:solidFill>
              <a:latin typeface="楷体" panose="02010609060101010101" charset="-122"/>
              <a:ea typeface="楷体" panose="02010609060101010101" charset="-122"/>
              <a:sym typeface="+mn-ea"/>
            </a:endParaRPr>
          </a:p>
        </p:txBody>
      </p:sp>
      <p:sp>
        <p:nvSpPr>
          <p:cNvPr id="12" name="文本框 11"/>
          <p:cNvSpPr txBox="1"/>
          <p:nvPr/>
        </p:nvSpPr>
        <p:spPr>
          <a:xfrm>
            <a:off x="478790" y="1521460"/>
            <a:ext cx="5879465" cy="4140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2095" strike="noStrike" noProof="1" dirty="0">
                <a:ln/>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2095" strike="noStrike" noProof="1" dirty="0">
                <a:ln/>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彻底摧毁封建土地制度，消灭了地主阶级；</a:t>
            </a:r>
            <a:endParaRPr kumimoji="0" lang="zh-CN" altLang="en-US" sz="2095" b="1" i="0" u="none" strike="noStrike" kern="1200" cap="none" spc="0" normalizeH="0" baseline="0" noProof="1" dirty="0">
              <a:ln/>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endParaRPr>
          </a:p>
        </p:txBody>
      </p:sp>
      <p:sp>
        <p:nvSpPr>
          <p:cNvPr id="14" name="文本框 13"/>
          <p:cNvSpPr txBox="1"/>
          <p:nvPr/>
        </p:nvSpPr>
        <p:spPr>
          <a:xfrm>
            <a:off x="3751580" y="3154680"/>
            <a:ext cx="6355715"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lvl="0" indent="0" fontAlgn="base">
              <a:spcBef>
                <a:spcPct val="0"/>
              </a:spcBef>
              <a:buFontTx/>
              <a:buNone/>
            </a:pPr>
            <a:r>
              <a:rPr lang="en-US" altLang="zh-CN" sz="2095" strike="noStrike" noProof="1" dirty="0">
                <a:solidFill>
                  <a:schemeClr val="bg1"/>
                </a:solidFill>
                <a:latin typeface="黑体" panose="02010609060101010101" pitchFamily="49" charset="-122"/>
                <a:ea typeface="黑体" panose="02010609060101010101" pitchFamily="49" charset="-122"/>
                <a:sym typeface="+mn-ea"/>
              </a:rPr>
              <a:t>(3)</a:t>
            </a:r>
            <a:r>
              <a:rPr lang="zh-CN" altLang="en-US" sz="2095" strike="noStrike" noProof="1" dirty="0">
                <a:solidFill>
                  <a:schemeClr val="bg1"/>
                </a:solidFill>
                <a:latin typeface="黑体" panose="02010609060101010101" pitchFamily="49" charset="-122"/>
                <a:ea typeface="黑体" panose="02010609060101010101" pitchFamily="49" charset="-122"/>
                <a:sym typeface="+mn-ea"/>
              </a:rPr>
              <a:t>使人民政权更加巩固，也大大解放了农村生产力。</a:t>
            </a:r>
            <a:endParaRPr lang="zh-CN" altLang="en-US" sz="2095" strike="noStrike" noProof="1" dirty="0">
              <a:solidFill>
                <a:schemeClr val="bg1"/>
              </a:solidFill>
              <a:latin typeface="黑体" panose="02010609060101010101" pitchFamily="49" charset="-122"/>
              <a:ea typeface="黑体" panose="02010609060101010101" pitchFamily="49" charset="-122"/>
              <a:sym typeface="+mn-ea"/>
            </a:endParaRPr>
          </a:p>
        </p:txBody>
      </p:sp>
      <p:sp>
        <p:nvSpPr>
          <p:cNvPr id="16" name="文本框 15"/>
          <p:cNvSpPr txBox="1"/>
          <p:nvPr/>
        </p:nvSpPr>
        <p:spPr>
          <a:xfrm>
            <a:off x="6548120" y="4133215"/>
            <a:ext cx="4771390"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lvl="0" indent="0" fontAlgn="base">
              <a:spcBef>
                <a:spcPct val="0"/>
              </a:spcBef>
              <a:buFontTx/>
              <a:buNone/>
            </a:pPr>
            <a:r>
              <a:rPr lang="en-US" altLang="zh-CN" sz="2095" strike="noStrike" noProof="1" dirty="0">
                <a:solidFill>
                  <a:schemeClr val="bg1"/>
                </a:solidFill>
                <a:latin typeface="黑体" panose="02010609060101010101" pitchFamily="49" charset="-122"/>
                <a:ea typeface="黑体" panose="02010609060101010101" pitchFamily="49" charset="-122"/>
                <a:sym typeface="+mn-ea"/>
              </a:rPr>
              <a:t>(4)</a:t>
            </a:r>
            <a:r>
              <a:rPr lang="zh-CN" altLang="en-US" sz="2095" strike="noStrike" noProof="1" dirty="0">
                <a:solidFill>
                  <a:schemeClr val="bg1"/>
                </a:solidFill>
                <a:latin typeface="黑体" panose="02010609060101010101" pitchFamily="49" charset="-122"/>
                <a:ea typeface="黑体" panose="02010609060101010101" pitchFamily="49" charset="-122"/>
                <a:sym typeface="+mn-ea"/>
              </a:rPr>
              <a:t>为国家的工业化建设准备了条件</a:t>
            </a:r>
            <a:endParaRPr kumimoji="0" lang="zh-CN" altLang="en-US" sz="2095" b="1" i="0" u="none" strike="noStrike" kern="1200" cap="none" spc="0" normalizeH="0" baseline="0" noProof="1"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4" name="矩形 3"/>
          <p:cNvSpPr/>
          <p:nvPr/>
        </p:nvSpPr>
        <p:spPr>
          <a:xfrm>
            <a:off x="5681345" y="688340"/>
            <a:ext cx="1591945" cy="4978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意义</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2501900" y="2233295"/>
            <a:ext cx="4771390"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2095" dirty="0">
                <a:solidFill>
                  <a:schemeClr val="bg1"/>
                </a:solidFill>
                <a:latin typeface="黑体" panose="02010609060101010101" pitchFamily="49" charset="-122"/>
                <a:ea typeface="黑体" panose="02010609060101010101" pitchFamily="49" charset="-122"/>
                <a:sym typeface="+mn-ea"/>
              </a:rPr>
              <a:t>(2)</a:t>
            </a:r>
            <a:r>
              <a:rPr lang="zh-CN" altLang="en-US" sz="2095" dirty="0">
                <a:solidFill>
                  <a:schemeClr val="bg1"/>
                </a:solidFill>
                <a:latin typeface="黑体" panose="02010609060101010101" pitchFamily="49" charset="-122"/>
                <a:ea typeface="黑体" panose="02010609060101010101" pitchFamily="49" charset="-122"/>
                <a:sym typeface="+mn-ea"/>
              </a:rPr>
              <a:t>农民翻身成为土地的主人</a:t>
            </a:r>
            <a:endParaRPr kumimoji="0" lang="zh-CN" altLang="en-US" sz="2095" b="1" i="0" u="none" strike="noStrike" kern="1200" cap="none" spc="0" normalizeH="0" baseline="0" noProof="1"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6"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p:nvPr/>
        </p:nvSpPr>
        <p:spPr>
          <a:xfrm>
            <a:off x="4043363" y="260350"/>
            <a:ext cx="6624637" cy="583565"/>
          </a:xfrm>
          <a:prstGeom prst="rect">
            <a:avLst/>
          </a:prstGeom>
          <a:noFill/>
          <a:ln w="9525">
            <a:noFill/>
          </a:ln>
        </p:spPr>
        <p:txBody>
          <a:bodyPr anchor="t">
            <a:spAutoFit/>
          </a:bodyPr>
          <a:p>
            <a:pPr algn="ctr"/>
            <a:r>
              <a:rPr lang="zh-CN" altLang="en-US" sz="3200" b="1" dirty="0">
                <a:solidFill>
                  <a:srgbClr val="FF0000"/>
                </a:solidFill>
                <a:latin typeface="微软雅黑" panose="020B0503020204020204" charset="-122"/>
                <a:ea typeface="微软雅黑" panose="020B0503020204020204" charset="-122"/>
              </a:rPr>
              <a:t>中华人民共和国的成立和巩固</a:t>
            </a:r>
            <a:endParaRPr lang="zh-CN" altLang="en-US" sz="3200" b="1" dirty="0">
              <a:solidFill>
                <a:srgbClr val="FF0000"/>
              </a:solidFill>
              <a:latin typeface="微软雅黑" panose="020B0503020204020204" charset="-122"/>
              <a:ea typeface="微软雅黑" panose="020B0503020204020204" charset="-122"/>
            </a:endParaRPr>
          </a:p>
        </p:txBody>
      </p:sp>
      <p:sp>
        <p:nvSpPr>
          <p:cNvPr id="59395" name="Rectangle 4"/>
          <p:cNvSpPr/>
          <p:nvPr/>
        </p:nvSpPr>
        <p:spPr>
          <a:xfrm>
            <a:off x="2279650" y="2995137"/>
            <a:ext cx="42468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开国大典，新中国成立 </a:t>
            </a:r>
            <a:endParaRPr lang="zh-CN" altLang="en-US" sz="3200" b="1" dirty="0">
              <a:latin typeface="微软雅黑" panose="020B0503020204020204" charset="-122"/>
              <a:ea typeface="微软雅黑" panose="020B0503020204020204" charset="-122"/>
            </a:endParaRPr>
          </a:p>
        </p:txBody>
      </p:sp>
      <p:sp>
        <p:nvSpPr>
          <p:cNvPr id="209924" name="Rectangle 7"/>
          <p:cNvSpPr/>
          <p:nvPr/>
        </p:nvSpPr>
        <p:spPr>
          <a:xfrm>
            <a:off x="4519613" y="6012974"/>
            <a:ext cx="5879465"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土地改革运动</a:t>
            </a:r>
            <a:r>
              <a:rPr lang="en-US" altLang="zh-CN" sz="3200" b="1" dirty="0">
                <a:latin typeface="微软雅黑" panose="020B0503020204020204" charset="-122"/>
                <a:ea typeface="微软雅黑" panose="020B0503020204020204" charset="-122"/>
              </a:rPr>
              <a:t>【1950—1952】</a:t>
            </a:r>
            <a:r>
              <a:rPr lang="zh-CN" altLang="en-US" sz="3200" b="1" dirty="0">
                <a:latin typeface="微软雅黑" panose="020B0503020204020204" charset="-122"/>
                <a:ea typeface="微软雅黑" panose="020B0503020204020204" charset="-122"/>
              </a:rPr>
              <a:t> </a:t>
            </a:r>
            <a:endParaRPr lang="zh-CN" altLang="en-US" sz="3200" b="1" dirty="0">
              <a:latin typeface="微软雅黑" panose="020B0503020204020204" charset="-122"/>
              <a:ea typeface="微软雅黑" panose="020B0503020204020204" charset="-122"/>
            </a:endParaRPr>
          </a:p>
        </p:txBody>
      </p:sp>
      <p:sp>
        <p:nvSpPr>
          <p:cNvPr id="209925" name="Rectangle 8"/>
          <p:cNvSpPr/>
          <p:nvPr/>
        </p:nvSpPr>
        <p:spPr>
          <a:xfrm>
            <a:off x="4413250" y="4863624"/>
            <a:ext cx="52501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西藏和平解放</a:t>
            </a:r>
            <a:r>
              <a:rPr lang="en-US" altLang="zh-CN" sz="3200" b="1" dirty="0">
                <a:latin typeface="微软雅黑" panose="020B0503020204020204" charset="-122"/>
                <a:ea typeface="微软雅黑" panose="020B0503020204020204" charset="-122"/>
              </a:rPr>
              <a:t>【1951</a:t>
            </a:r>
            <a:r>
              <a:rPr lang="zh-CN" altLang="en-US" sz="3200" b="1" dirty="0">
                <a:latin typeface="微软雅黑" panose="020B0503020204020204" charset="-122"/>
                <a:ea typeface="微软雅黑" panose="020B0503020204020204" charset="-122"/>
              </a:rPr>
              <a:t>年</a:t>
            </a:r>
            <a:r>
              <a:rPr lang="en-US" altLang="zh-CN" sz="3200" b="1" dirty="0">
                <a:latin typeface="微软雅黑" panose="020B0503020204020204" charset="-122"/>
                <a:ea typeface="微软雅黑" panose="020B0503020204020204" charset="-122"/>
              </a:rPr>
              <a:t>】</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209926" name="Rectangle 9"/>
          <p:cNvSpPr/>
          <p:nvPr/>
        </p:nvSpPr>
        <p:spPr>
          <a:xfrm>
            <a:off x="4484688" y="5433537"/>
            <a:ext cx="5649912" cy="583565"/>
          </a:xfrm>
          <a:prstGeom prst="rect">
            <a:avLst/>
          </a:prstGeom>
          <a:noFill/>
          <a:ln w="9525">
            <a:noFill/>
          </a:ln>
        </p:spPr>
        <p:txBody>
          <a:bodyPr anchor="ctr">
            <a:spAutoFit/>
          </a:bodyPr>
          <a:p>
            <a:r>
              <a:rPr lang="zh-CN" altLang="en-US" sz="3200" b="1" dirty="0">
                <a:latin typeface="微软雅黑" panose="020B0503020204020204" charset="-122"/>
                <a:ea typeface="微软雅黑" panose="020B0503020204020204" charset="-122"/>
              </a:rPr>
              <a:t>抗美援朝战争</a:t>
            </a:r>
            <a:r>
              <a:rPr lang="en-US" altLang="zh-CN" sz="3200" b="1" dirty="0">
                <a:latin typeface="微软雅黑" panose="020B0503020204020204" charset="-122"/>
                <a:ea typeface="微软雅黑" panose="020B0503020204020204" charset="-122"/>
              </a:rPr>
              <a:t>【1950—1953】</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58374" name="AutoShape 11"/>
          <p:cNvSpPr/>
          <p:nvPr/>
        </p:nvSpPr>
        <p:spPr>
          <a:xfrm>
            <a:off x="1919288" y="1196975"/>
            <a:ext cx="287337" cy="4968875"/>
          </a:xfrm>
          <a:prstGeom prst="leftBrace">
            <a:avLst>
              <a:gd name="adj1" fmla="val 143866"/>
              <a:gd name="adj2" fmla="val 50000"/>
            </a:avLst>
          </a:prstGeom>
          <a:noFill/>
          <a:ln w="57150" cap="flat" cmpd="sng">
            <a:solidFill>
              <a:schemeClr val="tx1"/>
            </a:solidFill>
            <a:prstDash val="solid"/>
            <a:round/>
            <a:headEnd type="none" w="med" len="med"/>
            <a:tailEnd type="none" w="med" len="med"/>
          </a:ln>
        </p:spPr>
        <p:txBody>
          <a:bodyPr wrap="none" anchor="ctr"/>
          <a:p>
            <a:pPr algn="ctr"/>
            <a:endParaRPr lang="zh-CN" altLang="zh-CN" sz="2400" dirty="0">
              <a:solidFill>
                <a:srgbClr val="6600FF"/>
              </a:solidFill>
              <a:latin typeface="Times New Roman" panose="02020603050405020304" pitchFamily="18" charset="0"/>
              <a:ea typeface="宋体" panose="02010600030101010101" pitchFamily="2" charset="-122"/>
            </a:endParaRPr>
          </a:p>
        </p:txBody>
      </p:sp>
      <p:sp>
        <p:nvSpPr>
          <p:cNvPr id="58375" name="AutoShape 12"/>
          <p:cNvSpPr/>
          <p:nvPr/>
        </p:nvSpPr>
        <p:spPr>
          <a:xfrm>
            <a:off x="1524000" y="0"/>
            <a:ext cx="2843213" cy="1143000"/>
          </a:xfrm>
          <a:prstGeom prst="horizontalScroll">
            <a:avLst>
              <a:gd name="adj" fmla="val 12500"/>
            </a:avLst>
          </a:prstGeom>
          <a:solidFill>
            <a:srgbClr val="FDFFEF"/>
          </a:solidFill>
          <a:ln w="9525" cap="flat" cmpd="sng">
            <a:solidFill>
              <a:schemeClr val="tx1"/>
            </a:solidFill>
            <a:prstDash val="solid"/>
            <a:round/>
            <a:headEnd type="none" w="med" len="med"/>
            <a:tailEnd type="none" w="med" len="med"/>
          </a:ln>
        </p:spPr>
        <p:txBody>
          <a:bodyPr wrap="none" anchor="ctr"/>
          <a:p>
            <a:pPr algn="ctr"/>
            <a:r>
              <a:rPr lang="zh-CN" altLang="en-US" sz="4000" b="1" dirty="0">
                <a:solidFill>
                  <a:srgbClr val="800080"/>
                </a:solidFill>
                <a:latin typeface="微软雅黑" panose="020B0503020204020204" charset="-122"/>
                <a:ea typeface="微软雅黑" panose="020B0503020204020204" charset="-122"/>
              </a:rPr>
              <a:t>单元梳理</a:t>
            </a:r>
            <a:endParaRPr lang="zh-CN" altLang="en-US" sz="4000" b="1" dirty="0">
              <a:solidFill>
                <a:srgbClr val="800080"/>
              </a:solidFill>
              <a:latin typeface="微软雅黑" panose="020B0503020204020204" charset="-122"/>
              <a:ea typeface="微软雅黑" panose="020B0503020204020204" charset="-122"/>
            </a:endParaRPr>
          </a:p>
        </p:txBody>
      </p:sp>
      <p:sp>
        <p:nvSpPr>
          <p:cNvPr id="209929" name="Rectangle 14"/>
          <p:cNvSpPr/>
          <p:nvPr/>
        </p:nvSpPr>
        <p:spPr>
          <a:xfrm>
            <a:off x="2279650" y="1050449"/>
            <a:ext cx="38404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第一届政治协商会议 </a:t>
            </a:r>
            <a:endParaRPr lang="zh-CN" altLang="en-US" sz="3200" b="1" dirty="0">
              <a:latin typeface="微软雅黑" panose="020B0503020204020204" charset="-122"/>
              <a:ea typeface="微软雅黑" panose="020B0503020204020204" charset="-122"/>
            </a:endParaRPr>
          </a:p>
        </p:txBody>
      </p:sp>
      <p:sp>
        <p:nvSpPr>
          <p:cNvPr id="58377" name="Line 15"/>
          <p:cNvSpPr/>
          <p:nvPr/>
        </p:nvSpPr>
        <p:spPr>
          <a:xfrm>
            <a:off x="4079875" y="1628775"/>
            <a:ext cx="0" cy="1295400"/>
          </a:xfrm>
          <a:prstGeom prst="line">
            <a:avLst/>
          </a:prstGeom>
          <a:ln w="57150" cap="flat" cmpd="sng">
            <a:solidFill>
              <a:schemeClr val="tx1"/>
            </a:solidFill>
            <a:prstDash val="solid"/>
            <a:round/>
            <a:headEnd type="none" w="med" len="med"/>
            <a:tailEnd type="triangle" w="med" len="med"/>
          </a:ln>
        </p:spPr>
      </p:sp>
      <p:sp>
        <p:nvSpPr>
          <p:cNvPr id="58378" name="Text Box 16"/>
          <p:cNvSpPr txBox="1"/>
          <p:nvPr/>
        </p:nvSpPr>
        <p:spPr>
          <a:xfrm>
            <a:off x="3503613" y="1844675"/>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作了</a:t>
            </a:r>
            <a:endParaRPr lang="zh-CN" altLang="en-US" sz="2800" b="1" dirty="0">
              <a:solidFill>
                <a:srgbClr val="6600CC"/>
              </a:solidFill>
              <a:latin typeface="微软雅黑" panose="020B0503020204020204" charset="-122"/>
              <a:ea typeface="微软雅黑" panose="020B0503020204020204" charset="-122"/>
            </a:endParaRPr>
          </a:p>
        </p:txBody>
      </p:sp>
      <p:sp>
        <p:nvSpPr>
          <p:cNvPr id="58379" name="Text Box 17"/>
          <p:cNvSpPr txBox="1"/>
          <p:nvPr/>
        </p:nvSpPr>
        <p:spPr>
          <a:xfrm>
            <a:off x="4079875" y="1844675"/>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准备</a:t>
            </a:r>
            <a:endParaRPr lang="zh-CN" altLang="en-US" sz="2800" b="1" dirty="0">
              <a:solidFill>
                <a:srgbClr val="6600CC"/>
              </a:solidFill>
              <a:latin typeface="微软雅黑" panose="020B0503020204020204" charset="-122"/>
              <a:ea typeface="微软雅黑" panose="020B0503020204020204" charset="-122"/>
            </a:endParaRPr>
          </a:p>
        </p:txBody>
      </p:sp>
      <p:sp>
        <p:nvSpPr>
          <p:cNvPr id="58380" name="Text Box 18"/>
          <p:cNvSpPr txBox="1"/>
          <p:nvPr/>
        </p:nvSpPr>
        <p:spPr>
          <a:xfrm>
            <a:off x="3503613" y="3789363"/>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巩固</a:t>
            </a:r>
            <a:endParaRPr lang="zh-CN" altLang="en-US" sz="2800" b="1" dirty="0">
              <a:solidFill>
                <a:srgbClr val="6600CC"/>
              </a:solidFill>
              <a:latin typeface="微软雅黑" panose="020B0503020204020204" charset="-122"/>
              <a:ea typeface="微软雅黑" panose="020B0503020204020204" charset="-122"/>
            </a:endParaRPr>
          </a:p>
        </p:txBody>
      </p:sp>
      <p:sp>
        <p:nvSpPr>
          <p:cNvPr id="58381" name="Text Box 19"/>
          <p:cNvSpPr txBox="1"/>
          <p:nvPr/>
        </p:nvSpPr>
        <p:spPr>
          <a:xfrm>
            <a:off x="4151313" y="3789363"/>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措施</a:t>
            </a:r>
            <a:endParaRPr lang="zh-CN" altLang="en-US" sz="2800" b="1" dirty="0">
              <a:solidFill>
                <a:srgbClr val="6600CC"/>
              </a:solidFill>
              <a:latin typeface="微软雅黑" panose="020B0503020204020204" charset="-122"/>
              <a:ea typeface="微软雅黑" panose="020B0503020204020204" charset="-122"/>
            </a:endParaRPr>
          </a:p>
        </p:txBody>
      </p:sp>
      <p:sp>
        <p:nvSpPr>
          <p:cNvPr id="58382" name="Line 20"/>
          <p:cNvSpPr/>
          <p:nvPr/>
        </p:nvSpPr>
        <p:spPr>
          <a:xfrm>
            <a:off x="4079875" y="3644900"/>
            <a:ext cx="0" cy="1295400"/>
          </a:xfrm>
          <a:prstGeom prst="line">
            <a:avLst/>
          </a:prstGeom>
          <a:ln w="57150" cap="flat" cmpd="sng">
            <a:solidFill>
              <a:schemeClr val="tx1"/>
            </a:solidFill>
            <a:prstDash val="solid"/>
            <a:round/>
            <a:headEnd type="none" w="med" len="med"/>
            <a:tailEnd type="triangle" w="med" len="med"/>
          </a:ln>
        </p:spPr>
      </p:sp>
      <p:grpSp>
        <p:nvGrpSpPr>
          <p:cNvPr id="2" name="组合 1"/>
          <p:cNvGrpSpPr/>
          <p:nvPr/>
        </p:nvGrpSpPr>
        <p:grpSpPr>
          <a:xfrm>
            <a:off x="2279650" y="4941888"/>
            <a:ext cx="2025650" cy="1734502"/>
            <a:chOff x="755650" y="4941888"/>
            <a:chExt cx="2025650" cy="1734502"/>
          </a:xfrm>
        </p:grpSpPr>
        <p:sp>
          <p:nvSpPr>
            <p:cNvPr id="58384" name="Text Box 21"/>
            <p:cNvSpPr txBox="1"/>
            <p:nvPr/>
          </p:nvSpPr>
          <p:spPr>
            <a:xfrm>
              <a:off x="755650" y="4941888"/>
              <a:ext cx="2016125" cy="583565"/>
            </a:xfrm>
            <a:prstGeom prst="rect">
              <a:avLst/>
            </a:prstGeom>
            <a:noFill/>
            <a:ln w="9525">
              <a:noFill/>
            </a:ln>
          </p:spPr>
          <p:txBody>
            <a:bodyPr anchor="t">
              <a:spAutoFit/>
            </a:bodyPr>
            <a:p>
              <a:r>
                <a:rPr lang="zh-CN" altLang="en-US" sz="3200" b="1" dirty="0">
                  <a:solidFill>
                    <a:srgbClr val="0000CC"/>
                  </a:solidFill>
                  <a:latin typeface="微软雅黑" panose="020B0503020204020204" charset="-122"/>
                  <a:ea typeface="微软雅黑" panose="020B0503020204020204" charset="-122"/>
                </a:rPr>
                <a:t>民族领土：</a:t>
              </a:r>
              <a:endParaRPr lang="zh-CN" altLang="en-US" sz="3200" b="1" dirty="0">
                <a:solidFill>
                  <a:srgbClr val="0000CC"/>
                </a:solidFill>
                <a:latin typeface="微软雅黑" panose="020B0503020204020204" charset="-122"/>
                <a:ea typeface="微软雅黑" panose="020B0503020204020204" charset="-122"/>
              </a:endParaRPr>
            </a:p>
          </p:txBody>
        </p:sp>
        <p:sp>
          <p:nvSpPr>
            <p:cNvPr id="58385" name="Text Box 22"/>
            <p:cNvSpPr txBox="1"/>
            <p:nvPr/>
          </p:nvSpPr>
          <p:spPr>
            <a:xfrm>
              <a:off x="765175" y="5456238"/>
              <a:ext cx="2016125" cy="583565"/>
            </a:xfrm>
            <a:prstGeom prst="rect">
              <a:avLst/>
            </a:prstGeom>
            <a:noFill/>
            <a:ln w="9525">
              <a:noFill/>
            </a:ln>
          </p:spPr>
          <p:txBody>
            <a:bodyPr anchor="t">
              <a:spAutoFit/>
            </a:bodyPr>
            <a:p>
              <a:pPr>
                <a:spcBef>
                  <a:spcPct val="50000"/>
                </a:spcBef>
              </a:pPr>
              <a:r>
                <a:rPr lang="zh-CN" altLang="en-US" sz="3200" b="1" dirty="0">
                  <a:solidFill>
                    <a:srgbClr val="0000CC"/>
                  </a:solidFill>
                  <a:latin typeface="微软雅黑" panose="020B0503020204020204" charset="-122"/>
                  <a:ea typeface="微软雅黑" panose="020B0503020204020204" charset="-122"/>
                </a:rPr>
                <a:t>国家安全：</a:t>
              </a:r>
              <a:endParaRPr lang="zh-CN" altLang="en-US" sz="3200" b="1" dirty="0">
                <a:solidFill>
                  <a:srgbClr val="0000CC"/>
                </a:solidFill>
                <a:latin typeface="微软雅黑" panose="020B0503020204020204" charset="-122"/>
                <a:ea typeface="微软雅黑" panose="020B0503020204020204" charset="-122"/>
              </a:endParaRPr>
            </a:p>
          </p:txBody>
        </p:sp>
        <p:sp>
          <p:nvSpPr>
            <p:cNvPr id="58386" name="Text Box 23"/>
            <p:cNvSpPr txBox="1"/>
            <p:nvPr/>
          </p:nvSpPr>
          <p:spPr>
            <a:xfrm>
              <a:off x="755650" y="6092825"/>
              <a:ext cx="2016125" cy="583565"/>
            </a:xfrm>
            <a:prstGeom prst="rect">
              <a:avLst/>
            </a:prstGeom>
            <a:noFill/>
            <a:ln w="9525">
              <a:noFill/>
            </a:ln>
          </p:spPr>
          <p:txBody>
            <a:bodyPr anchor="t">
              <a:spAutoFit/>
            </a:bodyPr>
            <a:p>
              <a:pPr>
                <a:spcBef>
                  <a:spcPct val="50000"/>
                </a:spcBef>
              </a:pPr>
              <a:r>
                <a:rPr lang="zh-CN" altLang="en-US" sz="3200" b="1" dirty="0">
                  <a:solidFill>
                    <a:srgbClr val="0000CC"/>
                  </a:solidFill>
                  <a:latin typeface="微软雅黑" panose="020B0503020204020204" charset="-122"/>
                  <a:ea typeface="微软雅黑" panose="020B0503020204020204" charset="-122"/>
                </a:rPr>
                <a:t>经济发展：</a:t>
              </a:r>
              <a:endParaRPr lang="zh-CN" altLang="en-US" sz="3200" b="1" dirty="0">
                <a:solidFill>
                  <a:srgbClr val="0000CC"/>
                </a:solidFill>
                <a:latin typeface="微软雅黑" panose="020B0503020204020204" charset="-122"/>
                <a:ea typeface="微软雅黑" panose="020B0503020204020204" charset="-122"/>
              </a:endParaRPr>
            </a:p>
          </p:txBody>
        </p:sp>
      </p:grpSp>
      <p:sp>
        <p:nvSpPr>
          <p:cNvPr id="3" name="文本框 2"/>
          <p:cNvSpPr txBox="1"/>
          <p:nvPr/>
        </p:nvSpPr>
        <p:spPr>
          <a:xfrm>
            <a:off x="7465060" y="1196975"/>
            <a:ext cx="5774690" cy="645160"/>
          </a:xfrm>
          <a:prstGeom prst="rect">
            <a:avLst/>
          </a:prstGeom>
          <a:noFill/>
        </p:spPr>
        <p:txBody>
          <a:bodyPr wrap="square" rtlCol="0">
            <a:spAutoFit/>
          </a:bodyPr>
          <a:p>
            <a:r>
              <a:rPr lang="zh-CN" altLang="en-US" sz="3600" b="1">
                <a:solidFill>
                  <a:srgbClr val="FF0000"/>
                </a:solidFill>
              </a:rPr>
              <a:t>做笔记  课后进行梳理</a:t>
            </a:r>
            <a:endParaRPr lang="zh-CN" altLang="en-US" sz="3600" b="1">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9929"/>
                                        </p:tgtEl>
                                        <p:attrNameLst>
                                          <p:attrName>style.visibility</p:attrName>
                                        </p:attrNameLst>
                                      </p:cBhvr>
                                      <p:to>
                                        <p:strVal val="visible"/>
                                      </p:to>
                                    </p:set>
                                    <p:animEffect transition="in" filter="fade">
                                      <p:cBhvr>
                                        <p:cTn id="7" dur="1000"/>
                                        <p:tgtEl>
                                          <p:spTgt spid="209929"/>
                                        </p:tgtEl>
                                      </p:cBhvr>
                                    </p:animEffect>
                                    <p:anim calcmode="lin" valueType="num">
                                      <p:cBhvr>
                                        <p:cTn id="8" dur="1000" fill="hold"/>
                                        <p:tgtEl>
                                          <p:spTgt spid="209929"/>
                                        </p:tgtEl>
                                        <p:attrNameLst>
                                          <p:attrName>ppt_x</p:attrName>
                                        </p:attrNameLst>
                                      </p:cBhvr>
                                      <p:tavLst>
                                        <p:tav tm="0">
                                          <p:val>
                                            <p:strVal val="#ppt_x"/>
                                          </p:val>
                                        </p:tav>
                                        <p:tav tm="100000">
                                          <p:val>
                                            <p:strVal val="#ppt_x"/>
                                          </p:val>
                                        </p:tav>
                                      </p:tavLst>
                                    </p:anim>
                                    <p:anim calcmode="lin" valueType="num">
                                      <p:cBhvr>
                                        <p:cTn id="9" dur="1000" fill="hold"/>
                                        <p:tgtEl>
                                          <p:spTgt spid="209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gtEl>
                                        <p:attrNameLst>
                                          <p:attrName>style.visibility</p:attrName>
                                        </p:attrNameLst>
                                      </p:cBhvr>
                                      <p:to>
                                        <p:strVal val="visible"/>
                                      </p:to>
                                    </p:set>
                                    <p:animEffect transition="in" filter="fade">
                                      <p:cBhvr>
                                        <p:cTn id="14" dur="1000"/>
                                        <p:tgtEl>
                                          <p:spTgt spid="59395"/>
                                        </p:tgtEl>
                                      </p:cBhvr>
                                    </p:animEffect>
                                    <p:anim calcmode="lin" valueType="num">
                                      <p:cBhvr>
                                        <p:cTn id="15" dur="1000" fill="hold"/>
                                        <p:tgtEl>
                                          <p:spTgt spid="59395"/>
                                        </p:tgtEl>
                                        <p:attrNameLst>
                                          <p:attrName>ppt_x</p:attrName>
                                        </p:attrNameLst>
                                      </p:cBhvr>
                                      <p:tavLst>
                                        <p:tav tm="0">
                                          <p:val>
                                            <p:strVal val="#ppt_x"/>
                                          </p:val>
                                        </p:tav>
                                        <p:tav tm="100000">
                                          <p:val>
                                            <p:strVal val="#ppt_x"/>
                                          </p:val>
                                        </p:tav>
                                      </p:tavLst>
                                    </p:anim>
                                    <p:anim calcmode="lin" valueType="num">
                                      <p:cBhvr>
                                        <p:cTn id="16" dur="1000" fill="hold"/>
                                        <p:tgtEl>
                                          <p:spTgt spid="593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9925"/>
                                        </p:tgtEl>
                                        <p:attrNameLst>
                                          <p:attrName>style.visibility</p:attrName>
                                        </p:attrNameLst>
                                      </p:cBhvr>
                                      <p:to>
                                        <p:strVal val="visible"/>
                                      </p:to>
                                    </p:set>
                                    <p:anim calcmode="lin" valueType="num">
                                      <p:cBhvr additive="base">
                                        <p:cTn id="28" dur="500" fill="hold"/>
                                        <p:tgtEl>
                                          <p:spTgt spid="209925"/>
                                        </p:tgtEl>
                                        <p:attrNameLst>
                                          <p:attrName>ppt_x</p:attrName>
                                        </p:attrNameLst>
                                      </p:cBhvr>
                                      <p:tavLst>
                                        <p:tav tm="0">
                                          <p:val>
                                            <p:strVal val="#ppt_x"/>
                                          </p:val>
                                        </p:tav>
                                        <p:tav tm="100000">
                                          <p:val>
                                            <p:strVal val="#ppt_x"/>
                                          </p:val>
                                        </p:tav>
                                      </p:tavLst>
                                    </p:anim>
                                    <p:anim calcmode="lin" valueType="num">
                                      <p:cBhvr additive="base">
                                        <p:cTn id="29" dur="500" fill="hold"/>
                                        <p:tgtEl>
                                          <p:spTgt spid="20992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09926"/>
                                        </p:tgtEl>
                                        <p:attrNameLst>
                                          <p:attrName>style.visibility</p:attrName>
                                        </p:attrNameLst>
                                      </p:cBhvr>
                                      <p:to>
                                        <p:strVal val="visible"/>
                                      </p:to>
                                    </p:set>
                                    <p:anim calcmode="lin" valueType="num">
                                      <p:cBhvr additive="base">
                                        <p:cTn id="33" dur="500" fill="hold"/>
                                        <p:tgtEl>
                                          <p:spTgt spid="209926"/>
                                        </p:tgtEl>
                                        <p:attrNameLst>
                                          <p:attrName>ppt_x</p:attrName>
                                        </p:attrNameLst>
                                      </p:cBhvr>
                                      <p:tavLst>
                                        <p:tav tm="0">
                                          <p:val>
                                            <p:strVal val="#ppt_x"/>
                                          </p:val>
                                        </p:tav>
                                        <p:tav tm="100000">
                                          <p:val>
                                            <p:strVal val="#ppt_x"/>
                                          </p:val>
                                        </p:tav>
                                      </p:tavLst>
                                    </p:anim>
                                    <p:anim calcmode="lin" valueType="num">
                                      <p:cBhvr additive="base">
                                        <p:cTn id="34" dur="500" fill="hold"/>
                                        <p:tgtEl>
                                          <p:spTgt spid="209926"/>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209924"/>
                                        </p:tgtEl>
                                        <p:attrNameLst>
                                          <p:attrName>style.visibility</p:attrName>
                                        </p:attrNameLst>
                                      </p:cBhvr>
                                      <p:to>
                                        <p:strVal val="visible"/>
                                      </p:to>
                                    </p:set>
                                    <p:anim calcmode="lin" valueType="num">
                                      <p:cBhvr additive="base">
                                        <p:cTn id="38" dur="500" fill="hold"/>
                                        <p:tgtEl>
                                          <p:spTgt spid="209924"/>
                                        </p:tgtEl>
                                        <p:attrNameLst>
                                          <p:attrName>ppt_x</p:attrName>
                                        </p:attrNameLst>
                                      </p:cBhvr>
                                      <p:tavLst>
                                        <p:tav tm="0">
                                          <p:val>
                                            <p:strVal val="#ppt_x"/>
                                          </p:val>
                                        </p:tav>
                                        <p:tav tm="100000">
                                          <p:val>
                                            <p:strVal val="#ppt_x"/>
                                          </p:val>
                                        </p:tav>
                                      </p:tavLst>
                                    </p:anim>
                                    <p:anim calcmode="lin" valueType="num">
                                      <p:cBhvr additive="base">
                                        <p:cTn id="39"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3"/>
                                        </p:tgtEl>
                                        <p:attrNameLst>
                                          <p:attrName>style.visibility</p:attrName>
                                        </p:attrNameLst>
                                      </p:cBhvr>
                                      <p:to>
                                        <p:strVal val="visible"/>
                                      </p:to>
                                    </p:set>
                                    <p:anim calcmode="discrete" valueType="clr">
                                      <p:cBhvr override="childStyle">
                                        <p:cTn id="4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gtEl>
                                        <p:attrNameLst>
                                          <p:attrName>fillcolor</p:attrName>
                                        </p:attrNameLst>
                                      </p:cBhvr>
                                      <p:tavLst>
                                        <p:tav tm="0">
                                          <p:val>
                                            <p:clrVal>
                                              <a:schemeClr val="accent2"/>
                                            </p:clrVal>
                                          </p:val>
                                        </p:tav>
                                        <p:tav tm="50000">
                                          <p:val>
                                            <p:clrVal>
                                              <a:schemeClr val="hlink"/>
                                            </p:clrVal>
                                          </p:val>
                                        </p:tav>
                                      </p:tavLst>
                                    </p:anim>
                                    <p:set>
                                      <p:cBhvr>
                                        <p:cTn id="4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209924" grpId="0"/>
      <p:bldP spid="209925" grpId="0"/>
      <p:bldP spid="209926" grpId="0"/>
      <p:bldP spid="20992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（2020北京）如图纪念章反映的历史事件（　　）</a:t>
            </a:r>
          </a:p>
          <a:p/>
          <a:p>
            <a:r>
              <a:t>A．加速了人民解放战争在全国的胜利	</a:t>
            </a:r>
          </a:p>
          <a:p>
            <a:r>
              <a:t>B．推翻了官僚资本主义在中国的统治	</a:t>
            </a:r>
          </a:p>
          <a:p>
            <a:r>
              <a:t>C．大大提高了我国的国际地位	</a:t>
            </a:r>
          </a:p>
          <a:p>
            <a:r>
              <a:t>D．摧毁了我国的封建土地制度</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01710" y="419989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pic>
        <p:nvPicPr>
          <p:cNvPr id="-2147482613" name="图片 -2147482614" descr=" "/>
          <p:cNvPicPr>
            <a:picLocks noChangeAspect="1"/>
          </p:cNvPicPr>
          <p:nvPr/>
        </p:nvPicPr>
        <p:blipFill>
          <a:blip r:embed="rId2"/>
          <a:stretch>
            <a:fillRect/>
          </a:stretch>
        </p:blipFill>
        <p:spPr>
          <a:xfrm>
            <a:off x="7518400" y="2374265"/>
            <a:ext cx="3449320" cy="21101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Line 2"/>
          <p:cNvSpPr/>
          <p:nvPr/>
        </p:nvSpPr>
        <p:spPr>
          <a:xfrm>
            <a:off x="6473825" y="1289050"/>
            <a:ext cx="0" cy="152400"/>
          </a:xfrm>
          <a:prstGeom prst="line">
            <a:avLst/>
          </a:prstGeom>
          <a:ln w="28575">
            <a:noFill/>
          </a:ln>
        </p:spPr>
      </p:sp>
      <p:sp>
        <p:nvSpPr>
          <p:cNvPr id="56322" name="Line 3"/>
          <p:cNvSpPr/>
          <p:nvPr/>
        </p:nvSpPr>
        <p:spPr>
          <a:xfrm>
            <a:off x="7235825" y="1289050"/>
            <a:ext cx="0" cy="152400"/>
          </a:xfrm>
          <a:prstGeom prst="line">
            <a:avLst/>
          </a:prstGeom>
          <a:ln w="28575">
            <a:noFill/>
          </a:ln>
        </p:spPr>
      </p:sp>
      <p:sp>
        <p:nvSpPr>
          <p:cNvPr id="56323" name="Line 4"/>
          <p:cNvSpPr/>
          <p:nvPr/>
        </p:nvSpPr>
        <p:spPr>
          <a:xfrm>
            <a:off x="4568825" y="1289050"/>
            <a:ext cx="0" cy="152400"/>
          </a:xfrm>
          <a:prstGeom prst="line">
            <a:avLst/>
          </a:prstGeom>
          <a:ln w="28575">
            <a:noFill/>
          </a:ln>
        </p:spPr>
      </p:sp>
      <p:sp>
        <p:nvSpPr>
          <p:cNvPr id="59397" name="Text Box 5"/>
          <p:cNvSpPr txBox="1">
            <a:spLocks noChangeArrowheads="1"/>
          </p:cNvSpPr>
          <p:nvPr/>
        </p:nvSpPr>
        <p:spPr bwMode="auto">
          <a:xfrm>
            <a:off x="6969125" y="1917700"/>
            <a:ext cx="838200" cy="46037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1919</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398" name="Text Box 6"/>
          <p:cNvSpPr txBox="1">
            <a:spLocks noChangeArrowheads="1"/>
          </p:cNvSpPr>
          <p:nvPr/>
        </p:nvSpPr>
        <p:spPr bwMode="auto">
          <a:xfrm>
            <a:off x="6078538" y="1027113"/>
            <a:ext cx="838200" cy="460375"/>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399" name="Text Box 7"/>
          <p:cNvSpPr txBox="1">
            <a:spLocks noChangeArrowheads="1"/>
          </p:cNvSpPr>
          <p:nvPr/>
        </p:nvSpPr>
        <p:spPr bwMode="auto">
          <a:xfrm>
            <a:off x="6840538" y="803275"/>
            <a:ext cx="838200" cy="460375"/>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400" name="Text Box 8"/>
          <p:cNvSpPr txBox="1">
            <a:spLocks noChangeArrowheads="1"/>
          </p:cNvSpPr>
          <p:nvPr/>
        </p:nvSpPr>
        <p:spPr bwMode="auto">
          <a:xfrm>
            <a:off x="8337550" y="1892300"/>
            <a:ext cx="838200" cy="46037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1949</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401" name="AutoShape 9"/>
          <p:cNvSpPr/>
          <p:nvPr/>
        </p:nvSpPr>
        <p:spPr>
          <a:xfrm rot="5400000">
            <a:off x="5930900" y="-1358900"/>
            <a:ext cx="287338" cy="5616575"/>
          </a:xfrm>
          <a:prstGeom prst="leftBrace">
            <a:avLst>
              <a:gd name="adj1" fmla="val 193749"/>
              <a:gd name="adj2" fmla="val 50722"/>
            </a:avLst>
          </a:prstGeom>
          <a:noFill/>
          <a:ln w="38100" cap="flat" cmpd="sng">
            <a:solidFill>
              <a:srgbClr val="3333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nvGrpSpPr>
          <p:cNvPr id="2" name="Group 10"/>
          <p:cNvGrpSpPr/>
          <p:nvPr/>
        </p:nvGrpSpPr>
        <p:grpSpPr>
          <a:xfrm>
            <a:off x="2695575" y="1593850"/>
            <a:ext cx="6934200" cy="955675"/>
            <a:chOff x="961" y="1392"/>
            <a:chExt cx="4368" cy="602"/>
          </a:xfrm>
        </p:grpSpPr>
        <p:sp>
          <p:nvSpPr>
            <p:cNvPr id="56330" name="Line 11"/>
            <p:cNvSpPr/>
            <p:nvPr/>
          </p:nvSpPr>
          <p:spPr>
            <a:xfrm>
              <a:off x="4830" y="1883"/>
              <a:ext cx="0" cy="96"/>
            </a:xfrm>
            <a:prstGeom prst="line">
              <a:avLst/>
            </a:prstGeom>
            <a:ln w="28575" cap="flat" cmpd="sng">
              <a:solidFill>
                <a:srgbClr val="000000"/>
              </a:solidFill>
              <a:prstDash val="solid"/>
              <a:round/>
              <a:headEnd type="none" w="med" len="med"/>
              <a:tailEnd type="none" w="med" len="med"/>
            </a:ln>
          </p:spPr>
        </p:sp>
        <p:grpSp>
          <p:nvGrpSpPr>
            <p:cNvPr id="56331" name="Group 12"/>
            <p:cNvGrpSpPr/>
            <p:nvPr/>
          </p:nvGrpSpPr>
          <p:grpSpPr>
            <a:xfrm>
              <a:off x="961" y="1392"/>
              <a:ext cx="4368" cy="602"/>
              <a:chOff x="961" y="1392"/>
              <a:chExt cx="4368" cy="602"/>
            </a:xfrm>
          </p:grpSpPr>
          <p:sp>
            <p:nvSpPr>
              <p:cNvPr id="59405" name="Text Box 13"/>
              <p:cNvSpPr txBox="1">
                <a:spLocks noChangeArrowheads="1"/>
              </p:cNvSpPr>
              <p:nvPr/>
            </p:nvSpPr>
            <p:spPr bwMode="auto">
              <a:xfrm>
                <a:off x="3312" y="1392"/>
                <a:ext cx="528" cy="290"/>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6333" name="Line 14"/>
              <p:cNvSpPr/>
              <p:nvPr/>
            </p:nvSpPr>
            <p:spPr>
              <a:xfrm>
                <a:off x="1201" y="1994"/>
                <a:ext cx="4128" cy="0"/>
              </a:xfrm>
              <a:prstGeom prst="line">
                <a:avLst/>
              </a:prstGeom>
              <a:ln w="28575" cap="flat" cmpd="sng">
                <a:solidFill>
                  <a:srgbClr val="000000"/>
                </a:solidFill>
                <a:prstDash val="solid"/>
                <a:round/>
                <a:headEnd type="none" w="med" len="med"/>
                <a:tailEnd type="stealth" w="lg" len="lg"/>
              </a:ln>
            </p:spPr>
          </p:sp>
          <p:sp>
            <p:nvSpPr>
              <p:cNvPr id="56334" name="Line 15"/>
              <p:cNvSpPr/>
              <p:nvPr/>
            </p:nvSpPr>
            <p:spPr>
              <a:xfrm>
                <a:off x="1201" y="1898"/>
                <a:ext cx="0" cy="96"/>
              </a:xfrm>
              <a:prstGeom prst="line">
                <a:avLst/>
              </a:prstGeom>
              <a:ln w="28575" cap="flat" cmpd="sng">
                <a:solidFill>
                  <a:srgbClr val="000000"/>
                </a:solidFill>
                <a:prstDash val="solid"/>
                <a:round/>
                <a:headEnd type="none" w="med" len="med"/>
                <a:tailEnd type="none" w="med" len="med"/>
              </a:ln>
            </p:spPr>
          </p:sp>
          <p:sp>
            <p:nvSpPr>
              <p:cNvPr id="59408" name="Text Box 16"/>
              <p:cNvSpPr txBox="1">
                <a:spLocks noChangeArrowheads="1"/>
              </p:cNvSpPr>
              <p:nvPr/>
            </p:nvSpPr>
            <p:spPr bwMode="auto">
              <a:xfrm>
                <a:off x="961" y="1554"/>
                <a:ext cx="528" cy="29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1840</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6336" name="Line 17"/>
              <p:cNvSpPr/>
              <p:nvPr/>
            </p:nvSpPr>
            <p:spPr>
              <a:xfrm>
                <a:off x="3923" y="1888"/>
                <a:ext cx="0" cy="96"/>
              </a:xfrm>
              <a:prstGeom prst="line">
                <a:avLst/>
              </a:prstGeom>
              <a:ln w="28575" cap="flat" cmpd="sng">
                <a:solidFill>
                  <a:srgbClr val="000000"/>
                </a:solidFill>
                <a:prstDash val="solid"/>
                <a:round/>
                <a:headEnd type="none" w="med" len="med"/>
                <a:tailEnd type="none" w="med" len="med"/>
              </a:ln>
            </p:spPr>
          </p:sp>
        </p:grpSp>
      </p:grpSp>
      <p:sp>
        <p:nvSpPr>
          <p:cNvPr id="59410" name="Text Box 18"/>
          <p:cNvSpPr txBox="1"/>
          <p:nvPr/>
        </p:nvSpPr>
        <p:spPr>
          <a:xfrm>
            <a:off x="3271838" y="3038475"/>
            <a:ext cx="3349625" cy="460375"/>
          </a:xfrm>
          <a:prstGeom prst="rect">
            <a:avLst/>
          </a:prstGeom>
          <a:noFill/>
          <a:ln w="9525">
            <a:noFill/>
          </a:ln>
        </p:spPr>
        <p:txBody>
          <a:bodyPr anchor="t">
            <a:spAutoFit/>
          </a:bodyPr>
          <a:p>
            <a:pPr>
              <a:spcBef>
                <a:spcPct val="50000"/>
              </a:spcBef>
            </a:pPr>
            <a:r>
              <a:rPr lang="zh-CN" altLang="en-US" sz="2400" b="1" dirty="0">
                <a:solidFill>
                  <a:srgbClr val="006600"/>
                </a:solidFill>
                <a:latin typeface="微软雅黑" panose="020B0503020204020204" charset="-122"/>
                <a:ea typeface="微软雅黑" panose="020B0503020204020204" charset="-122"/>
              </a:rPr>
              <a:t>旧民主主义革命时期</a:t>
            </a:r>
            <a:endParaRPr lang="zh-CN" altLang="en-US" sz="2400" b="1" dirty="0">
              <a:solidFill>
                <a:srgbClr val="006600"/>
              </a:solidFill>
              <a:latin typeface="微软雅黑" panose="020B0503020204020204" charset="-122"/>
              <a:ea typeface="微软雅黑" panose="020B0503020204020204" charset="-122"/>
            </a:endParaRPr>
          </a:p>
        </p:txBody>
      </p:sp>
      <p:sp>
        <p:nvSpPr>
          <p:cNvPr id="59411" name="Text Box 19"/>
          <p:cNvSpPr txBox="1"/>
          <p:nvPr/>
        </p:nvSpPr>
        <p:spPr>
          <a:xfrm>
            <a:off x="7385050" y="2962275"/>
            <a:ext cx="1854200" cy="829945"/>
          </a:xfrm>
          <a:prstGeom prst="rect">
            <a:avLst/>
          </a:prstGeom>
          <a:noFill/>
          <a:ln w="9525">
            <a:noFill/>
          </a:ln>
        </p:spPr>
        <p:txBody>
          <a:bodyPr anchor="t">
            <a:spAutoFit/>
          </a:bodyPr>
          <a:p>
            <a:pPr>
              <a:spcBef>
                <a:spcPct val="50000"/>
              </a:spcBef>
            </a:pPr>
            <a:r>
              <a:rPr lang="zh-CN" altLang="en-US" sz="2400" b="1" dirty="0">
                <a:solidFill>
                  <a:srgbClr val="006600"/>
                </a:solidFill>
                <a:latin typeface="微软雅黑" panose="020B0503020204020204" charset="-122"/>
                <a:ea typeface="微软雅黑" panose="020B0503020204020204" charset="-122"/>
              </a:rPr>
              <a:t>新民主主义革命时期</a:t>
            </a:r>
            <a:endParaRPr lang="zh-CN" altLang="en-US" sz="2400" b="1" dirty="0">
              <a:solidFill>
                <a:srgbClr val="006600"/>
              </a:solidFill>
              <a:latin typeface="微软雅黑" panose="020B0503020204020204" charset="-122"/>
              <a:ea typeface="微软雅黑" panose="020B0503020204020204" charset="-122"/>
            </a:endParaRPr>
          </a:p>
        </p:txBody>
      </p:sp>
      <p:sp>
        <p:nvSpPr>
          <p:cNvPr id="59412" name="AutoShape 20"/>
          <p:cNvSpPr/>
          <p:nvPr/>
        </p:nvSpPr>
        <p:spPr>
          <a:xfrm rot="-5400000">
            <a:off x="4945063" y="819150"/>
            <a:ext cx="323850" cy="4103688"/>
          </a:xfrm>
          <a:prstGeom prst="leftBrace">
            <a:avLst>
              <a:gd name="adj1" fmla="val 105420"/>
              <a:gd name="adj2" fmla="val 48097"/>
            </a:avLst>
          </a:prstGeom>
          <a:noFill/>
          <a:ln w="2540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9413" name="AutoShape 21"/>
          <p:cNvSpPr/>
          <p:nvPr/>
        </p:nvSpPr>
        <p:spPr>
          <a:xfrm rot="-5400000">
            <a:off x="8059738" y="2166938"/>
            <a:ext cx="215900" cy="1441450"/>
          </a:xfrm>
          <a:prstGeom prst="leftBrace">
            <a:avLst>
              <a:gd name="adj1" fmla="val 55544"/>
              <a:gd name="adj2" fmla="val 48097"/>
            </a:avLst>
          </a:prstGeom>
          <a:noFill/>
          <a:ln w="2540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6335" name="WordArt 22"/>
          <p:cNvSpPr>
            <a:spLocks noTextEdit="1"/>
          </p:cNvSpPr>
          <p:nvPr/>
        </p:nvSpPr>
        <p:spPr>
          <a:xfrm>
            <a:off x="4899025" y="739775"/>
            <a:ext cx="2333625" cy="457200"/>
          </a:xfrm>
          <a:prstGeom prst="rect">
            <a:avLst/>
          </a:prstGeom>
        </p:spPr>
        <p:txBody>
          <a:bodyPr wrap="none" fromWordArt="1">
            <a:prstTxWarp prst="textPlain">
              <a:avLst>
                <a:gd name="adj" fmla="val 50000"/>
              </a:avLst>
            </a:prstTxWarp>
            <a:normAutofit fontScale="60000"/>
          </a:bodyPr>
          <a:p>
            <a:pPr algn="ctr"/>
            <a:r>
              <a:rPr lang="zh-CN" altLang="en-US" sz="3600" b="1">
                <a:ln w="9525" cap="flat" cmpd="sng">
                  <a:solidFill>
                    <a:srgbClr val="333399"/>
                  </a:solidFill>
                  <a:prstDash val="solid"/>
                  <a:round/>
                  <a:headEnd type="none" w="med" len="med"/>
                  <a:tailEnd type="none" w="med" len="med"/>
                </a:ln>
                <a:blipFill rotWithShape="1">
                  <a:blip r:embed="rId1"/>
                  <a:stretch>
                    <a:fillRect/>
                  </a:stretch>
                </a:blipFill>
                <a:latin typeface="隶书" charset="0"/>
                <a:ea typeface="隶书" charset="0"/>
              </a:rPr>
              <a:t>中国近代史</a:t>
            </a:r>
            <a:endParaRPr lang="zh-CN" altLang="en-US" sz="3600" b="1">
              <a:ln w="9525" cap="flat" cmpd="sng">
                <a:solidFill>
                  <a:srgbClr val="333399"/>
                </a:solidFill>
                <a:prstDash val="solid"/>
                <a:round/>
                <a:headEnd type="none" w="med" len="med"/>
                <a:tailEnd type="none" w="med" len="med"/>
              </a:ln>
              <a:blipFill rotWithShape="1">
                <a:blip r:embed="rId1"/>
                <a:stretch>
                  <a:fillRect/>
                </a:stretch>
              </a:blipFill>
              <a:latin typeface="隶书" charset="0"/>
              <a:ea typeface="隶书" charset="0"/>
            </a:endParaRPr>
          </a:p>
        </p:txBody>
      </p:sp>
      <p:sp>
        <p:nvSpPr>
          <p:cNvPr id="59415" name="Text Box 23"/>
          <p:cNvSpPr txBox="1"/>
          <p:nvPr/>
        </p:nvSpPr>
        <p:spPr>
          <a:xfrm>
            <a:off x="2640013" y="1609725"/>
            <a:ext cx="1566862"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鸦片战争</a:t>
            </a:r>
            <a:endParaRPr lang="zh-CN" altLang="en-US" sz="2400" b="1" dirty="0">
              <a:solidFill>
                <a:srgbClr val="CC0066"/>
              </a:solidFill>
              <a:latin typeface="微软雅黑" panose="020B0503020204020204" charset="-122"/>
              <a:ea typeface="微软雅黑" panose="020B0503020204020204" charset="-122"/>
            </a:endParaRPr>
          </a:p>
        </p:txBody>
      </p:sp>
      <p:sp>
        <p:nvSpPr>
          <p:cNvPr id="59416" name="Text Box 24"/>
          <p:cNvSpPr txBox="1"/>
          <p:nvPr/>
        </p:nvSpPr>
        <p:spPr>
          <a:xfrm>
            <a:off x="8059738" y="1628775"/>
            <a:ext cx="2052637"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新中国成立</a:t>
            </a:r>
            <a:endParaRPr lang="zh-CN" altLang="en-US" sz="2400" b="1" dirty="0">
              <a:solidFill>
                <a:srgbClr val="CC0066"/>
              </a:solidFill>
              <a:latin typeface="微软雅黑" panose="020B0503020204020204" charset="-122"/>
              <a:ea typeface="微软雅黑" panose="020B0503020204020204" charset="-122"/>
            </a:endParaRPr>
          </a:p>
        </p:txBody>
      </p:sp>
      <p:sp>
        <p:nvSpPr>
          <p:cNvPr id="59417" name="Text Box 25"/>
          <p:cNvSpPr txBox="1"/>
          <p:nvPr/>
        </p:nvSpPr>
        <p:spPr>
          <a:xfrm>
            <a:off x="6621463" y="1628775"/>
            <a:ext cx="1511300"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五四运动</a:t>
            </a:r>
            <a:endParaRPr lang="zh-CN" altLang="en-US" sz="2400" b="1" dirty="0">
              <a:solidFill>
                <a:srgbClr val="CC0066"/>
              </a:solidFill>
              <a:latin typeface="微软雅黑" panose="020B0503020204020204" charset="-122"/>
              <a:ea typeface="微软雅黑" panose="020B0503020204020204" charset="-122"/>
            </a:endParaRPr>
          </a:p>
        </p:txBody>
      </p:sp>
      <p:sp>
        <p:nvSpPr>
          <p:cNvPr id="59418" name="AutoShape 26"/>
          <p:cNvSpPr/>
          <p:nvPr/>
        </p:nvSpPr>
        <p:spPr>
          <a:xfrm rot="-5400000">
            <a:off x="5465763" y="1157288"/>
            <a:ext cx="431800" cy="5618162"/>
          </a:xfrm>
          <a:prstGeom prst="leftBrace">
            <a:avLst>
              <a:gd name="adj1" fmla="val 108244"/>
              <a:gd name="adj2" fmla="val 50000"/>
            </a:avLst>
          </a:prstGeom>
          <a:noFill/>
          <a:ln w="3175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9419" name="Text Box 27"/>
          <p:cNvSpPr txBox="1"/>
          <p:nvPr/>
        </p:nvSpPr>
        <p:spPr>
          <a:xfrm>
            <a:off x="5791200" y="4191000"/>
            <a:ext cx="3276600" cy="460375"/>
          </a:xfrm>
          <a:prstGeom prst="rect">
            <a:avLst/>
          </a:prstGeom>
          <a:noFill/>
          <a:ln w="9525">
            <a:noFill/>
          </a:ln>
        </p:spPr>
        <p:txBody>
          <a:bodyPr anchor="t">
            <a:spAutoFit/>
          </a:bodyPr>
          <a:p>
            <a:pPr algn="dist"/>
            <a:r>
              <a:rPr lang="zh-CN" altLang="en-US" sz="2400" b="1" dirty="0">
                <a:solidFill>
                  <a:srgbClr val="CC0066"/>
                </a:solidFill>
                <a:latin typeface="微软雅黑" panose="020B0503020204020204" charset="-122"/>
                <a:ea typeface="微软雅黑" panose="020B0503020204020204" charset="-122"/>
              </a:rPr>
              <a:t>半殖民地半封建社会</a:t>
            </a:r>
            <a:endParaRPr lang="zh-CN" altLang="en-US" sz="2400" b="1" dirty="0">
              <a:solidFill>
                <a:srgbClr val="CC0066"/>
              </a:solidFill>
              <a:latin typeface="微软雅黑" panose="020B0503020204020204" charset="-122"/>
              <a:ea typeface="微软雅黑" panose="020B0503020204020204" charset="-122"/>
            </a:endParaRPr>
          </a:p>
        </p:txBody>
      </p:sp>
      <p:sp>
        <p:nvSpPr>
          <p:cNvPr id="59420" name="Text Box 28"/>
          <p:cNvSpPr txBox="1">
            <a:spLocks noChangeArrowheads="1"/>
          </p:cNvSpPr>
          <p:nvPr/>
        </p:nvSpPr>
        <p:spPr bwMode="auto">
          <a:xfrm>
            <a:off x="4114800" y="5257800"/>
            <a:ext cx="3505200" cy="368300"/>
          </a:xfrm>
          <a:prstGeom prst="rect">
            <a:avLst/>
          </a:prstGeom>
          <a:noFill/>
          <a:ln w="9525">
            <a:noFill/>
            <a:miter lim="800000"/>
          </a:ln>
          <a:effectLst/>
        </p:spPr>
        <p:txBody>
          <a:bodyPr>
            <a:spAutoFit/>
          </a:bodyPr>
          <a:lstStyle/>
          <a:p>
            <a:pPr marR="0" defTabSz="914400">
              <a:spcBef>
                <a:spcPct val="50000"/>
              </a:spcBef>
              <a:buClrTx/>
              <a:buSzTx/>
              <a:buFontTx/>
              <a:defRPr/>
            </a:pPr>
            <a:endParaRPr kumimoji="0" lang="zh-CN" altLang="zh-CN"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9421" name="AutoShape 29"/>
          <p:cNvSpPr/>
          <p:nvPr/>
        </p:nvSpPr>
        <p:spPr>
          <a:xfrm>
            <a:off x="2706688" y="4784725"/>
            <a:ext cx="2736850" cy="792163"/>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社会矛盾</a:t>
            </a:r>
            <a:endParaRPr lang="zh-CN" altLang="en-US" sz="2800" b="1" dirty="0">
              <a:solidFill>
                <a:srgbClr val="0000FF"/>
              </a:solidFill>
              <a:latin typeface="微软雅黑" panose="020B0503020204020204" charset="-122"/>
              <a:ea typeface="微软雅黑" panose="020B0503020204020204" charset="-122"/>
            </a:endParaRPr>
          </a:p>
        </p:txBody>
      </p:sp>
      <p:sp>
        <p:nvSpPr>
          <p:cNvPr id="59422" name="AutoShape 30"/>
          <p:cNvSpPr/>
          <p:nvPr/>
        </p:nvSpPr>
        <p:spPr>
          <a:xfrm>
            <a:off x="2730500" y="4081463"/>
            <a:ext cx="2700338" cy="719137"/>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社会性质</a:t>
            </a:r>
            <a:endParaRPr lang="zh-CN" altLang="en-US" sz="2800" b="1" dirty="0">
              <a:solidFill>
                <a:srgbClr val="0000FF"/>
              </a:solidFill>
              <a:latin typeface="微软雅黑" panose="020B0503020204020204" charset="-122"/>
              <a:ea typeface="微软雅黑" panose="020B0503020204020204" charset="-122"/>
            </a:endParaRPr>
          </a:p>
        </p:txBody>
      </p:sp>
      <p:sp>
        <p:nvSpPr>
          <p:cNvPr id="59423" name="AutoShape 31"/>
          <p:cNvSpPr/>
          <p:nvPr/>
        </p:nvSpPr>
        <p:spPr>
          <a:xfrm>
            <a:off x="2743200" y="5638800"/>
            <a:ext cx="2843213" cy="720725"/>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革命任务</a:t>
            </a:r>
            <a:endParaRPr lang="zh-CN" altLang="en-US" sz="2800" b="1" dirty="0">
              <a:solidFill>
                <a:srgbClr val="0000FF"/>
              </a:solidFill>
              <a:latin typeface="微软雅黑" panose="020B0503020204020204" charset="-122"/>
              <a:ea typeface="微软雅黑" panose="020B0503020204020204" charset="-122"/>
            </a:endParaRPr>
          </a:p>
        </p:txBody>
      </p:sp>
      <p:sp>
        <p:nvSpPr>
          <p:cNvPr id="59424" name="Text Box 32"/>
          <p:cNvSpPr txBox="1"/>
          <p:nvPr/>
        </p:nvSpPr>
        <p:spPr>
          <a:xfrm>
            <a:off x="5715000" y="4800600"/>
            <a:ext cx="3810000" cy="460375"/>
          </a:xfrm>
          <a:prstGeom prst="rect">
            <a:avLst/>
          </a:prstGeom>
          <a:noFill/>
          <a:ln w="9525">
            <a:noFill/>
          </a:ln>
        </p:spPr>
        <p:txBody>
          <a:bodyPr anchor="t">
            <a:spAutoFit/>
          </a:bodyPr>
          <a:p>
            <a:pPr algn="dist"/>
            <a:r>
              <a:rPr lang="zh-CN" altLang="en-US" sz="2400" b="1" dirty="0">
                <a:latin typeface="微软雅黑" panose="020B0503020204020204" charset="-122"/>
                <a:ea typeface="微软雅黑" panose="020B0503020204020204" charset="-122"/>
              </a:rPr>
              <a:t>外国资本主义与中华民族</a:t>
            </a:r>
            <a:endParaRPr lang="zh-CN" altLang="en-US" sz="2400" b="1" dirty="0">
              <a:latin typeface="微软雅黑" panose="020B0503020204020204" charset="-122"/>
              <a:ea typeface="微软雅黑" panose="020B0503020204020204" charset="-122"/>
            </a:endParaRPr>
          </a:p>
        </p:txBody>
      </p:sp>
      <p:sp>
        <p:nvSpPr>
          <p:cNvPr id="59425" name="Text Box 33"/>
          <p:cNvSpPr txBox="1"/>
          <p:nvPr/>
        </p:nvSpPr>
        <p:spPr>
          <a:xfrm>
            <a:off x="5664200" y="5181600"/>
            <a:ext cx="3224213" cy="460375"/>
          </a:xfrm>
          <a:prstGeom prst="rect">
            <a:avLst/>
          </a:prstGeom>
          <a:noFill/>
          <a:ln w="9525">
            <a:noFill/>
          </a:ln>
        </p:spPr>
        <p:txBody>
          <a:bodyPr anchor="t">
            <a:spAutoFit/>
          </a:bodyPr>
          <a:p>
            <a:pPr algn="dist"/>
            <a:r>
              <a:rPr lang="zh-CN" altLang="en-US" sz="2400" b="1" dirty="0">
                <a:latin typeface="微软雅黑" panose="020B0503020204020204" charset="-122"/>
                <a:ea typeface="微软雅黑" panose="020B0503020204020204" charset="-122"/>
              </a:rPr>
              <a:t>封建主义与人民大众</a:t>
            </a:r>
            <a:endParaRPr lang="zh-CN" altLang="en-US" sz="2400" b="1" dirty="0">
              <a:latin typeface="微软雅黑" panose="020B0503020204020204" charset="-122"/>
              <a:ea typeface="微软雅黑" panose="020B0503020204020204" charset="-122"/>
            </a:endParaRPr>
          </a:p>
        </p:txBody>
      </p:sp>
      <p:sp>
        <p:nvSpPr>
          <p:cNvPr id="59426" name="Text Box 34"/>
          <p:cNvSpPr txBox="1"/>
          <p:nvPr/>
        </p:nvSpPr>
        <p:spPr>
          <a:xfrm>
            <a:off x="5728653" y="5768658"/>
            <a:ext cx="3014662" cy="460375"/>
          </a:xfrm>
          <a:prstGeom prst="rect">
            <a:avLst/>
          </a:prstGeom>
          <a:noFill/>
          <a:ln w="9525">
            <a:noFill/>
          </a:ln>
        </p:spPr>
        <p:txBody>
          <a:bodyPr anchor="t">
            <a:spAutoFit/>
          </a:bodyPr>
          <a:p>
            <a:pPr>
              <a:spcBef>
                <a:spcPct val="50000"/>
              </a:spcBef>
            </a:pPr>
            <a:r>
              <a:rPr lang="zh-CN" altLang="en-US" sz="2400" b="1" dirty="0">
                <a:latin typeface="微软雅黑" panose="020B0503020204020204" charset="-122"/>
                <a:ea typeface="微软雅黑" panose="020B0503020204020204" charset="-122"/>
              </a:rPr>
              <a:t>反帝反封建</a:t>
            </a:r>
            <a:endParaRPr lang="zh-CN" altLang="en-US" sz="2400" b="1" dirty="0">
              <a:latin typeface="微软雅黑" panose="020B0503020204020204" charset="-122"/>
              <a:ea typeface="微软雅黑" panose="020B0503020204020204" charset="-122"/>
            </a:endParaRPr>
          </a:p>
        </p:txBody>
      </p:sp>
      <p:sp>
        <p:nvSpPr>
          <p:cNvPr id="59427" name="Text Box 35"/>
          <p:cNvSpPr txBox="1">
            <a:spLocks noChangeArrowheads="1"/>
          </p:cNvSpPr>
          <p:nvPr/>
        </p:nvSpPr>
        <p:spPr bwMode="auto">
          <a:xfrm>
            <a:off x="9391650" y="4921250"/>
            <a:ext cx="1276350" cy="583565"/>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200" b="1" kern="1200" cap="none" spc="0" normalizeH="0" baseline="0" noProof="0"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矛盾</a:t>
            </a:r>
            <a:endParaRPr kumimoji="0" lang="zh-CN" altLang="en-US" sz="3200" b="1" kern="1200" cap="none" spc="0" normalizeH="0" baseline="0" noProof="0" dirty="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9428" name="Text Box 36"/>
          <p:cNvSpPr txBox="1"/>
          <p:nvPr/>
        </p:nvSpPr>
        <p:spPr>
          <a:xfrm>
            <a:off x="2351088" y="188913"/>
            <a:ext cx="7391400" cy="521970"/>
          </a:xfrm>
          <a:prstGeom prst="rect">
            <a:avLst/>
          </a:prstGeom>
          <a:noFill/>
          <a:ln w="9525">
            <a:noFill/>
          </a:ln>
          <a:effectLst>
            <a:outerShdw dist="17961" dir="2699999" algn="ctr" rotWithShape="0">
              <a:schemeClr val="tx2"/>
            </a:outerShdw>
          </a:effectLst>
        </p:spPr>
        <p:txBody>
          <a:bodyPr anchor="t">
            <a:spAutoFit/>
          </a:bodyPr>
          <a:p>
            <a:pPr>
              <a:spcBef>
                <a:spcPct val="50000"/>
              </a:spcBef>
            </a:pPr>
            <a:r>
              <a:rPr lang="zh-CN" altLang="en-US" sz="2800" b="1" dirty="0">
                <a:solidFill>
                  <a:srgbClr val="CC0000"/>
                </a:solidFill>
                <a:latin typeface="微软雅黑" panose="020B0503020204020204" charset="-122"/>
                <a:ea typeface="微软雅黑" panose="020B0503020204020204" charset="-122"/>
              </a:rPr>
              <a:t>中国近代史的起止时间和重要标志事件</a:t>
            </a:r>
            <a:endParaRPr lang="zh-CN" altLang="en-US" sz="2800" b="1" dirty="0">
              <a:solidFill>
                <a:srgbClr val="CC0000"/>
              </a:solidFill>
              <a:latin typeface="微软雅黑" panose="020B0503020204020204" charset="-122"/>
              <a:ea typeface="微软雅黑" panose="020B0503020204020204" charset="-122"/>
            </a:endParaRPr>
          </a:p>
        </p:txBody>
      </p:sp>
      <p:sp>
        <p:nvSpPr>
          <p:cNvPr id="37" name="Text Box 8"/>
          <p:cNvSpPr txBox="1"/>
          <p:nvPr/>
        </p:nvSpPr>
        <p:spPr>
          <a:xfrm>
            <a:off x="5194300" y="6199188"/>
            <a:ext cx="5473700" cy="645160"/>
          </a:xfrm>
          <a:prstGeom prst="rect">
            <a:avLst/>
          </a:prstGeom>
          <a:noFill/>
          <a:ln w="9525">
            <a:noFill/>
          </a:ln>
        </p:spPr>
        <p:txBody>
          <a:bodyPr anchor="t">
            <a:spAutoFit/>
            <a:scene3d>
              <a:camera prst="orthographicFront"/>
              <a:lightRig rig="threePt" dir="t"/>
            </a:scene3d>
          </a:bodyPr>
          <a:p>
            <a:r>
              <a:rPr lang="zh-CN" altLang="en-US" sz="3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实现国家独立和民族解放</a:t>
            </a:r>
            <a:endParaRPr lang="zh-CN" altLang="en-US" sz="3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6335"/>
                                        </p:tgtEl>
                                        <p:attrNameLst>
                                          <p:attrName>style.visibility</p:attrName>
                                        </p:attrNameLst>
                                      </p:cBhvr>
                                      <p:to>
                                        <p:strVal val="visible"/>
                                      </p:to>
                                    </p:set>
                                    <p:anim calcmode="lin" valueType="num">
                                      <p:cBhvr>
                                        <p:cTn id="7" dur="1000" fill="hold"/>
                                        <p:tgtEl>
                                          <p:spTgt spid="56335"/>
                                        </p:tgtEl>
                                        <p:attrNameLst>
                                          <p:attrName>ppt_w</p:attrName>
                                        </p:attrNameLst>
                                      </p:cBhvr>
                                      <p:tavLst>
                                        <p:tav tm="0">
                                          <p:val>
                                            <p:strVal val="#ppt_w+.3"/>
                                          </p:val>
                                        </p:tav>
                                        <p:tav tm="100000">
                                          <p:val>
                                            <p:strVal val="#ppt_w"/>
                                          </p:val>
                                        </p:tav>
                                      </p:tavLst>
                                    </p:anim>
                                    <p:anim calcmode="lin" valueType="num">
                                      <p:cBhvr>
                                        <p:cTn id="8" dur="1000" fill="hold"/>
                                        <p:tgtEl>
                                          <p:spTgt spid="56335"/>
                                        </p:tgtEl>
                                        <p:attrNameLst>
                                          <p:attrName>ppt_h</p:attrName>
                                        </p:attrNameLst>
                                      </p:cBhvr>
                                      <p:tavLst>
                                        <p:tav tm="0">
                                          <p:val>
                                            <p:strVal val="#ppt_h"/>
                                          </p:val>
                                        </p:tav>
                                        <p:tav tm="100000">
                                          <p:val>
                                            <p:strVal val="#ppt_h"/>
                                          </p:val>
                                        </p:tav>
                                      </p:tavLst>
                                    </p:anim>
                                    <p:animEffect transition="in" filter="fade">
                                      <p:cBhvr>
                                        <p:cTn id="9" dur="1000"/>
                                        <p:tgtEl>
                                          <p:spTgt spid="5633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animEffect transition="in" filter="wipe(left)">
                                      <p:cBhvr>
                                        <p:cTn id="19" dur="500"/>
                                        <p:tgtEl>
                                          <p:spTgt spid="594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9401"/>
                                        </p:tgtEl>
                                        <p:attrNameLst>
                                          <p:attrName>style.visibility</p:attrName>
                                        </p:attrNameLst>
                                      </p:cBhvr>
                                      <p:to>
                                        <p:strVal val="visible"/>
                                      </p:to>
                                    </p:set>
                                    <p:animEffect transition="in" filter="wipe(down)">
                                      <p:cBhvr>
                                        <p:cTn id="24" dur="500"/>
                                        <p:tgtEl>
                                          <p:spTgt spid="5940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9415"/>
                                        </p:tgtEl>
                                        <p:attrNameLst>
                                          <p:attrName>style.visibility</p:attrName>
                                        </p:attrNameLst>
                                      </p:cBhvr>
                                      <p:to>
                                        <p:strVal val="visible"/>
                                      </p:to>
                                    </p:set>
                                    <p:animEffect transition="in" filter="box(in)">
                                      <p:cBhvr>
                                        <p:cTn id="29" dur="500"/>
                                        <p:tgtEl>
                                          <p:spTgt spid="5941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9416"/>
                                        </p:tgtEl>
                                        <p:attrNameLst>
                                          <p:attrName>style.visibility</p:attrName>
                                        </p:attrNameLst>
                                      </p:cBhvr>
                                      <p:to>
                                        <p:strVal val="visible"/>
                                      </p:to>
                                    </p:set>
                                    <p:animEffect transition="in" filter="checkerboard(across)">
                                      <p:cBhvr>
                                        <p:cTn id="34" dur="500"/>
                                        <p:tgtEl>
                                          <p:spTgt spid="594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9397"/>
                                        </p:tgtEl>
                                        <p:attrNameLst>
                                          <p:attrName>style.visibility</p:attrName>
                                        </p:attrNameLst>
                                      </p:cBhvr>
                                      <p:to>
                                        <p:strVal val="visible"/>
                                      </p:to>
                                    </p:set>
                                    <p:animEffect transition="in" filter="wipe(left)">
                                      <p:cBhvr>
                                        <p:cTn id="39" dur="500"/>
                                        <p:tgtEl>
                                          <p:spTgt spid="5939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9417"/>
                                        </p:tgtEl>
                                        <p:attrNameLst>
                                          <p:attrName>style.visibility</p:attrName>
                                        </p:attrNameLst>
                                      </p:cBhvr>
                                      <p:to>
                                        <p:strVal val="visible"/>
                                      </p:to>
                                    </p:set>
                                    <p:animEffect transition="in" filter="checkerboard(across)">
                                      <p:cBhvr>
                                        <p:cTn id="44" dur="500"/>
                                        <p:tgtEl>
                                          <p:spTgt spid="594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9412"/>
                                        </p:tgtEl>
                                        <p:attrNameLst>
                                          <p:attrName>style.visibility</p:attrName>
                                        </p:attrNameLst>
                                      </p:cBhvr>
                                      <p:to>
                                        <p:strVal val="visible"/>
                                      </p:to>
                                    </p:set>
                                    <p:animEffect transition="in" filter="wipe(down)">
                                      <p:cBhvr>
                                        <p:cTn id="49" dur="500"/>
                                        <p:tgtEl>
                                          <p:spTgt spid="59412"/>
                                        </p:tgtEl>
                                      </p:cBhvr>
                                    </p:animEffect>
                                  </p:childTnLst>
                                  <p:subTnLst>
                                    <p:animClr clrSpc="rgb" dir="cw">
                                      <p:cBhvr override="childStyle">
                                        <p:cTn dur="1" fill="hold" display="0" masterRel="nextClick" afterEffect="1"/>
                                        <p:tgtEl>
                                          <p:spTgt spid="59412"/>
                                        </p:tgtEl>
                                        <p:attrNameLst>
                                          <p:attrName>ppt_c</p:attrName>
                                        </p:attrNameLst>
                                      </p:cBhvr>
                                      <p:to>
                                        <a:srgbClr val="990033"/>
                                      </p:to>
                                    </p:animClr>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9410"/>
                                        </p:tgtEl>
                                        <p:attrNameLst>
                                          <p:attrName>style.visibility</p:attrName>
                                        </p:attrNameLst>
                                      </p:cBhvr>
                                      <p:to>
                                        <p:strVal val="visible"/>
                                      </p:to>
                                    </p:set>
                                    <p:animEffect transition="in" filter="wipe(left)">
                                      <p:cBhvr>
                                        <p:cTn id="54" dur="500"/>
                                        <p:tgtEl>
                                          <p:spTgt spid="594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9413"/>
                                        </p:tgtEl>
                                        <p:attrNameLst>
                                          <p:attrName>style.visibility</p:attrName>
                                        </p:attrNameLst>
                                      </p:cBhvr>
                                      <p:to>
                                        <p:strVal val="visible"/>
                                      </p:to>
                                    </p:set>
                                    <p:animEffect transition="in" filter="wipe(down)">
                                      <p:cBhvr>
                                        <p:cTn id="59" dur="500"/>
                                        <p:tgtEl>
                                          <p:spTgt spid="594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9411"/>
                                        </p:tgtEl>
                                        <p:attrNameLst>
                                          <p:attrName>style.visibility</p:attrName>
                                        </p:attrNameLst>
                                      </p:cBhvr>
                                      <p:to>
                                        <p:strVal val="visible"/>
                                      </p:to>
                                    </p:set>
                                    <p:animEffect transition="in" filter="wipe(left)">
                                      <p:cBhvr>
                                        <p:cTn id="64" dur="500"/>
                                        <p:tgtEl>
                                          <p:spTgt spid="594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9418"/>
                                        </p:tgtEl>
                                        <p:attrNameLst>
                                          <p:attrName>style.visibility</p:attrName>
                                        </p:attrNameLst>
                                      </p:cBhvr>
                                      <p:to>
                                        <p:strVal val="visible"/>
                                      </p:to>
                                    </p:set>
                                    <p:animEffect transition="in" filter="wipe(down)">
                                      <p:cBhvr>
                                        <p:cTn id="69" dur="500"/>
                                        <p:tgtEl>
                                          <p:spTgt spid="59418"/>
                                        </p:tgtEl>
                                      </p:cBhvr>
                                    </p:animEffect>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59422"/>
                                        </p:tgtEl>
                                        <p:attrNameLst>
                                          <p:attrName>style.visibility</p:attrName>
                                        </p:attrNameLst>
                                      </p:cBhvr>
                                      <p:to>
                                        <p:strVal val="visible"/>
                                      </p:to>
                                    </p:set>
                                    <p:anim to="" calcmode="lin" valueType="num">
                                      <p:cBhvr>
                                        <p:cTn id="74" dur="1" fill="hold"/>
                                        <p:tgtEl>
                                          <p:spTgt spid="59422"/>
                                        </p:tgtEl>
                                        <p:attrNameLst>
                                          <p:attrName>style.visibility</p:attrName>
                                        </p:attrNameLst>
                                      </p:cBhvr>
                                    </p:anim>
                                  </p:childTnLst>
                                </p:cTn>
                              </p:par>
                            </p:childTnLst>
                          </p:cTn>
                        </p:par>
                      </p:childTnLst>
                    </p:cTn>
                  </p:par>
                  <p:par>
                    <p:cTn id="75" fill="hold">
                      <p:stCondLst>
                        <p:cond delay="indefinite"/>
                      </p:stCondLst>
                      <p:childTnLst>
                        <p:par>
                          <p:cTn id="76" fill="hold">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59419"/>
                                        </p:tgtEl>
                                        <p:attrNameLst>
                                          <p:attrName>style.visibility</p:attrName>
                                        </p:attrNameLst>
                                      </p:cBhvr>
                                      <p:to>
                                        <p:strVal val="visible"/>
                                      </p:to>
                                    </p:set>
                                    <p:anim calcmode="lin" valueType="num">
                                      <p:cBhvr>
                                        <p:cTn id="79" dur="1000" fill="hold"/>
                                        <p:tgtEl>
                                          <p:spTgt spid="59419"/>
                                        </p:tgtEl>
                                        <p:attrNameLst>
                                          <p:attrName>ppt_w</p:attrName>
                                        </p:attrNameLst>
                                      </p:cBhvr>
                                      <p:tavLst>
                                        <p:tav tm="0">
                                          <p:val>
                                            <p:strVal val="#ppt_w+.3"/>
                                          </p:val>
                                        </p:tav>
                                        <p:tav tm="100000">
                                          <p:val>
                                            <p:strVal val="#ppt_w"/>
                                          </p:val>
                                        </p:tav>
                                      </p:tavLst>
                                    </p:anim>
                                    <p:anim calcmode="lin" valueType="num">
                                      <p:cBhvr>
                                        <p:cTn id="80" dur="1000" fill="hold"/>
                                        <p:tgtEl>
                                          <p:spTgt spid="59419"/>
                                        </p:tgtEl>
                                        <p:attrNameLst>
                                          <p:attrName>ppt_h</p:attrName>
                                        </p:attrNameLst>
                                      </p:cBhvr>
                                      <p:tavLst>
                                        <p:tav tm="0">
                                          <p:val>
                                            <p:strVal val="#ppt_h"/>
                                          </p:val>
                                        </p:tav>
                                        <p:tav tm="100000">
                                          <p:val>
                                            <p:strVal val="#ppt_h"/>
                                          </p:val>
                                        </p:tav>
                                      </p:tavLst>
                                    </p:anim>
                                    <p:animEffect transition="in" filter="fade">
                                      <p:cBhvr>
                                        <p:cTn id="81" dur="1000"/>
                                        <p:tgtEl>
                                          <p:spTgt spid="59419"/>
                                        </p:tgtEl>
                                      </p:cBhvr>
                                    </p:animEffect>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59421"/>
                                        </p:tgtEl>
                                        <p:attrNameLst>
                                          <p:attrName>style.visibility</p:attrName>
                                        </p:attrNameLst>
                                      </p:cBhvr>
                                      <p:to>
                                        <p:strVal val="visible"/>
                                      </p:to>
                                    </p:set>
                                    <p:anim to="" calcmode="lin" valueType="num">
                                      <p:cBhvr>
                                        <p:cTn id="86" dur="1" fill="hold"/>
                                        <p:tgtEl>
                                          <p:spTgt spid="59421"/>
                                        </p:tgtEl>
                                        <p:attrNameLst>
                                          <p:attrName>style.visibility</p:attrName>
                                        </p:attrNameLst>
                                      </p:cBhvr>
                                    </p:anim>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9424"/>
                                        </p:tgtEl>
                                        <p:attrNameLst>
                                          <p:attrName>style.visibility</p:attrName>
                                        </p:attrNameLst>
                                      </p:cBhvr>
                                      <p:to>
                                        <p:strVal val="visible"/>
                                      </p:to>
                                    </p:set>
                                    <p:animEffect transition="in" filter="blinds(horizontal)">
                                      <p:cBhvr>
                                        <p:cTn id="91" dur="500"/>
                                        <p:tgtEl>
                                          <p:spTgt spid="59424"/>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9425"/>
                                        </p:tgtEl>
                                        <p:attrNameLst>
                                          <p:attrName>style.visibility</p:attrName>
                                        </p:attrNameLst>
                                      </p:cBhvr>
                                      <p:to>
                                        <p:strVal val="visible"/>
                                      </p:to>
                                    </p:set>
                                    <p:animEffect transition="in" filter="blinds(horizontal)">
                                      <p:cBhvr>
                                        <p:cTn id="96" dur="500"/>
                                        <p:tgtEl>
                                          <p:spTgt spid="59425"/>
                                        </p:tgtEl>
                                      </p:cBhvr>
                                    </p:animEffect>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childTnLst>
                          </p:cTn>
                        </p:par>
                      </p:childTnLst>
                    </p:cTn>
                  </p:par>
                  <p:par>
                    <p:cTn id="97" fill="hold">
                      <p:stCondLst>
                        <p:cond delay="indefinite"/>
                      </p:stCondLst>
                      <p:childTnLst>
                        <p:par>
                          <p:cTn id="98" fill="hold">
                            <p:stCondLst>
                              <p:cond delay="0"/>
                            </p:stCondLst>
                            <p:childTnLst>
                              <p:par>
                                <p:cTn id="99" presetID="24" presetClass="entr" presetSubtype="0" fill="hold" grpId="0" nodeType="clickEffect">
                                  <p:stCondLst>
                                    <p:cond delay="0"/>
                                  </p:stCondLst>
                                  <p:childTnLst>
                                    <p:set>
                                      <p:cBhvr>
                                        <p:cTn id="100" dur="1" fill="hold">
                                          <p:stCondLst>
                                            <p:cond delay="0"/>
                                          </p:stCondLst>
                                        </p:cTn>
                                        <p:tgtEl>
                                          <p:spTgt spid="59427"/>
                                        </p:tgtEl>
                                        <p:attrNameLst>
                                          <p:attrName>style.visibility</p:attrName>
                                        </p:attrNameLst>
                                      </p:cBhvr>
                                      <p:to>
                                        <p:strVal val="visible"/>
                                      </p:to>
                                    </p:set>
                                    <p:anim to="" calcmode="lin" valueType="num">
                                      <p:cBhvr>
                                        <p:cTn id="101" dur="1" fill="hold"/>
                                        <p:tgtEl>
                                          <p:spTgt spid="59427"/>
                                        </p:tgtEl>
                                        <p:attrNameLst>
                                          <p:attrName>style.visibility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59423"/>
                                        </p:tgtEl>
                                        <p:attrNameLst>
                                          <p:attrName>style.visibility</p:attrName>
                                        </p:attrNameLst>
                                      </p:cBhvr>
                                      <p:to>
                                        <p:strVal val="visible"/>
                                      </p:to>
                                    </p:set>
                                    <p:anim to="" calcmode="lin" valueType="num">
                                      <p:cBhvr>
                                        <p:cTn id="106" dur="1" fill="hold"/>
                                        <p:tgtEl>
                                          <p:spTgt spid="59423"/>
                                        </p:tgtEl>
                                        <p:attrNameLst>
                                          <p:attrName>style.visibility</p:attrName>
                                        </p:attrNameLst>
                                      </p:cBhvr>
                                    </p:anim>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9426"/>
                                        </p:tgtEl>
                                        <p:attrNameLst>
                                          <p:attrName>style.visibility</p:attrName>
                                        </p:attrNameLst>
                                      </p:cBhvr>
                                      <p:to>
                                        <p:strVal val="visible"/>
                                      </p:to>
                                    </p:set>
                                    <p:animEffect transition="in" filter="blinds(horizontal)">
                                      <p:cBhvr>
                                        <p:cTn id="111" dur="500"/>
                                        <p:tgtEl>
                                          <p:spTgt spid="59426"/>
                                        </p:tgtEl>
                                      </p:cBhvr>
                                    </p:animEffect>
                                  </p:childTnLst>
                                  <p:subTnLst>
                                    <p:audio>
                                      <p:cMediaNode>
                                        <p:cTn display="0" masterRel="sameClick">
                                          <p:stCondLst>
                                            <p:cond evt="begin" delay="0">
                                              <p:tn val="109"/>
                                            </p:cond>
                                          </p:stCondLst>
                                          <p:endCondLst>
                                            <p:cond evt="onStopAudio" delay="0">
                                              <p:tgtEl>
                                                <p:sldTgt/>
                                              </p:tgtEl>
                                            </p:cond>
                                          </p:endCondLst>
                                        </p:cTn>
                                        <p:tgtEl>
                                          <p:sndTgt r:embed="rId2" name="chimes.wav"/>
                                        </p:tgtEl>
                                      </p:cMediaNode>
                                    </p:audio>
                                  </p:subTnLst>
                                </p:cTn>
                              </p:par>
                            </p:childTnLst>
                          </p:cTn>
                        </p:par>
                        <p:par>
                          <p:cTn id="112" fill="hold">
                            <p:stCondLst>
                              <p:cond delay="500"/>
                            </p:stCondLst>
                            <p:childTnLst>
                              <p:par>
                                <p:cTn id="113" presetID="1" presetClass="entr" presetSubtype="0" fill="hold" grpId="0" nodeType="afterEffect">
                                  <p:stCondLst>
                                    <p:cond delay="0"/>
                                  </p:stCondLst>
                                  <p:childTnLst>
                                    <p:set>
                                      <p:cBhvr>
                                        <p:cTn id="114" dur="1" fill="hold">
                                          <p:stCondLst>
                                            <p:cond delay="499"/>
                                          </p:stCondLst>
                                        </p:cTn>
                                        <p:tgtEl>
                                          <p:spTgt spid="594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ldLvl="0" animBg="1"/>
      <p:bldP spid="59400" grpId="0" bldLvl="0" animBg="1"/>
      <p:bldP spid="59401" grpId="0" bldLvl="0" animBg="1"/>
      <p:bldP spid="59410" grpId="0"/>
      <p:bldP spid="59411" grpId="0"/>
      <p:bldP spid="59412" grpId="0" bldLvl="0" animBg="1"/>
      <p:bldP spid="59413" grpId="0" bldLvl="0" animBg="1"/>
      <p:bldP spid="59415" grpId="0"/>
      <p:bldP spid="59416" grpId="0"/>
      <p:bldP spid="59417" grpId="0"/>
      <p:bldP spid="59418" grpId="0" bldLvl="0" animBg="1"/>
      <p:bldP spid="59419" grpId="0"/>
      <p:bldP spid="59421" grpId="0" bldLvl="0" animBg="1"/>
      <p:bldP spid="59422" grpId="0" bldLvl="0" animBg="1"/>
      <p:bldP spid="59423" grpId="0" bldLvl="0" animBg="1"/>
      <p:bldP spid="59424" grpId="0"/>
      <p:bldP spid="59425" grpId="0"/>
      <p:bldP spid="59426" grpId="0"/>
      <p:bldP spid="59427" grpId="0" bldLvl="0" animBg="1"/>
      <p:bldP spid="59428" grpId="0" bldLvl="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（2020孝感）疫情突发，成千上万白衣天使驰援湖北，展现了医者仁心、大爱无疆的精神……不同的时代有不同的时代精神，在抗美援朝战争中，中国人民志愿军身上集中体现的精神则是（　　）</a:t>
            </a:r>
          </a:p>
          <a:p>
            <a:r>
              <a:t>A．爱国、进步、民主、科学	</a:t>
            </a:r>
          </a:p>
          <a:p>
            <a:r>
              <a:t>B．艰苦创业、无私奉献	</a:t>
            </a:r>
          </a:p>
          <a:p>
            <a:r>
              <a:t>C．革命英雄主义、国际主义	</a:t>
            </a:r>
          </a:p>
          <a:p>
            <a:r>
              <a:t>D．改革创新、开拓进取</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7889875" y="318135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（2020安徽）1947年，中国共产党颁布《中国土地法大纲》；1950年，中央人民政府颁布《中华人民共和国土地改革法》。两者的共同作用是(  )</a:t>
            </a:r>
          </a:p>
          <a:p>
            <a:r>
              <a:t>A．加快了解放战争的进程	   B．巩固了新生的人民政权</a:t>
            </a:r>
          </a:p>
          <a:p>
            <a:r>
              <a:t>C．赢得了人民群众的支持	   D．实现了土地公有的目标</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7889875" y="318135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（2020宁夏）为了深入学习和研究土地改革运动，同学们搜集到了下列资料，其中最有价值的是（　　）</a:t>
            </a:r>
          </a:p>
          <a:p>
            <a:r>
              <a:t>A．以土地改革运动为题材的小说《暴风骤雨》	</a:t>
            </a:r>
          </a:p>
          <a:p>
            <a:r>
              <a:t>B．亲历土地改革运动的老人写成的回忆录	</a:t>
            </a:r>
          </a:p>
          <a:p>
            <a:r>
              <a:t>C．从互联网检索获取的土地改革运动的资料	</a:t>
            </a:r>
          </a:p>
          <a:p>
            <a:r>
              <a:t>D．市博物馆保存的土地改革运动的档案</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31555" y="3260725"/>
            <a:ext cx="3006090" cy="2214880"/>
          </a:xfrm>
          <a:prstGeom prst="rect">
            <a:avLst/>
          </a:prstGeom>
          <a:noFill/>
        </p:spPr>
        <p:txBody>
          <a:bodyPr wrap="square" rtlCol="0">
            <a:spAutoFit/>
          </a:bodyPr>
          <a:p>
            <a:r>
              <a:rPr lang="en-US" altLang="zh-CN" sz="13800" b="1">
                <a:solidFill>
                  <a:srgbClr val="FF0000"/>
                </a:solidFill>
              </a:rPr>
              <a:t>D</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650875" y="3287339"/>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文本框 6"/>
          <p:cNvSpPr txBox="1"/>
          <p:nvPr/>
        </p:nvSpPr>
        <p:spPr>
          <a:xfrm>
            <a:off x="798830" y="2476500"/>
            <a:ext cx="10594340" cy="922020"/>
          </a:xfrm>
          <a:prstGeom prst="rect">
            <a:avLst/>
          </a:prstGeom>
          <a:noFill/>
        </p:spPr>
        <p:txBody>
          <a:bodyPr wrap="square" rtlCol="0">
            <a:spAutoFit/>
            <a:scene3d>
              <a:camera prst="orthographicFront"/>
              <a:lightRig rig="threePt" dir="t"/>
            </a:scene3d>
          </a:bodyPr>
          <a:lstStyle/>
          <a:p>
            <a:pPr lvl="0" algn="ctr"/>
            <a:r>
              <a:rPr lang="zh-CN" altLang="en-US"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rPr>
              <a:t>乾坤未定，不妨努力 加油！</a:t>
            </a:r>
            <a:endParaRPr lang="en-US" altLang="zh-CN"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itchFamily="2" charset="-122"/>
              <a:ea typeface="华文新魏" pitchFamily="2" charset="-122"/>
              <a:sym typeface="+mn-ea"/>
            </a:endParaRPr>
          </a:p>
        </p:txBody>
      </p:sp>
      <p:grpSp>
        <p:nvGrpSpPr>
          <p:cNvPr id="2" name="组合 14"/>
          <p:cNvGrpSpPr/>
          <p:nvPr/>
        </p:nvGrpSpPr>
        <p:grpSpPr>
          <a:xfrm>
            <a:off x="3020316" y="4817640"/>
            <a:ext cx="2041086" cy="1973050"/>
            <a:chOff x="3868719" y="1776670"/>
            <a:chExt cx="2628619" cy="2628031"/>
          </a:xfrm>
          <a:solidFill>
            <a:schemeClr val="accent6">
              <a:lumMod val="50000"/>
            </a:schemeClr>
          </a:solidFill>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chemeClr val="bg1"/>
                </a:solidFill>
                <a:latin typeface="微软雅黑" panose="020B0503020204020204" charset="-122"/>
                <a:ea typeface="微软雅黑" panose="020B0503020204020204" charset="-122"/>
              </a:endParaRPr>
            </a:p>
          </p:txBody>
        </p:sp>
        <p:sp>
          <p:nvSpPr>
            <p:cNvPr id="6" name="Oval 5"/>
            <p:cNvSpPr>
              <a:spLocks noChangeArrowheads="1"/>
            </p:cNvSpPr>
            <p:nvPr/>
          </p:nvSpPr>
          <p:spPr bwMode="auto">
            <a:xfrm>
              <a:off x="4274765" y="2177285"/>
              <a:ext cx="1821868" cy="1826802"/>
            </a:xfrm>
            <a:prstGeom prst="ellipse">
              <a:avLst/>
            </a:prstGeom>
            <a:blipFill>
              <a:blip r:embed="rId1"/>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rgbClr val="760000"/>
                </a:solidFill>
                <a:latin typeface="微软雅黑" panose="020B0503020204020204" charset="-122"/>
                <a:ea typeface="微软雅黑" panose="020B0503020204020204" charset="-122"/>
              </a:endParaRPr>
            </a:p>
          </p:txBody>
        </p:sp>
      </p:grpSp>
      <p:grpSp>
        <p:nvGrpSpPr>
          <p:cNvPr id="7" name="组合 17"/>
          <p:cNvGrpSpPr/>
          <p:nvPr/>
        </p:nvGrpSpPr>
        <p:grpSpPr>
          <a:xfrm>
            <a:off x="5514397" y="4183771"/>
            <a:ext cx="1964321" cy="1964410"/>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75000"/>
                <a:lumOff val="2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10" name="Oval 7"/>
            <p:cNvSpPr>
              <a:spLocks noChangeArrowheads="1"/>
            </p:cNvSpPr>
            <p:nvPr/>
          </p:nvSpPr>
          <p:spPr bwMode="auto">
            <a:xfrm>
              <a:off x="6307671" y="1468197"/>
              <a:ext cx="897577" cy="892035"/>
            </a:xfrm>
            <a:prstGeom prst="ellipse">
              <a:avLst/>
            </a:prstGeom>
            <a:blipFill>
              <a:blip r:embed="rId2" cstate="print"/>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grpSp>
        <p:nvGrpSpPr>
          <p:cNvPr id="13" name="组合 23"/>
          <p:cNvGrpSpPr/>
          <p:nvPr/>
        </p:nvGrpSpPr>
        <p:grpSpPr>
          <a:xfrm>
            <a:off x="7629030" y="5118278"/>
            <a:ext cx="1817083" cy="1821843"/>
            <a:chOff x="2057536" y="1194444"/>
            <a:chExt cx="2075647" cy="2080525"/>
          </a:xfrm>
          <a:solidFill>
            <a:schemeClr val="accent6">
              <a:lumMod val="50000"/>
            </a:schemeClr>
          </a:solidFill>
        </p:grpSpPr>
        <p:sp>
          <p:nvSpPr>
            <p:cNvPr id="14"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lumMod val="2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chemeClr val="bg1"/>
                </a:solidFill>
                <a:latin typeface="微软雅黑" panose="020B0503020204020204" charset="-122"/>
                <a:ea typeface="微软雅黑" panose="020B0503020204020204" charset="-122"/>
              </a:endParaRPr>
            </a:p>
          </p:txBody>
        </p:sp>
        <p:sp>
          <p:nvSpPr>
            <p:cNvPr id="15" name="Oval 9"/>
            <p:cNvSpPr>
              <a:spLocks noChangeArrowheads="1"/>
            </p:cNvSpPr>
            <p:nvPr/>
          </p:nvSpPr>
          <p:spPr bwMode="auto">
            <a:xfrm>
              <a:off x="2404813" y="1544314"/>
              <a:ext cx="1378422" cy="1378114"/>
            </a:xfrm>
            <a:prstGeom prst="ellipse">
              <a:avLst/>
            </a:prstGeom>
            <a:blipFill>
              <a:blip r:embed="rId3"/>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rgbClr val="760000"/>
                </a:solidFill>
                <a:latin typeface="微软雅黑" panose="020B0503020204020204" charset="-122"/>
                <a:ea typeface="微软雅黑" panose="020B0503020204020204" charset="-122"/>
              </a:endParaRPr>
            </a:p>
          </p:txBody>
        </p:sp>
      </p:grpSp>
      <p:grpSp>
        <p:nvGrpSpPr>
          <p:cNvPr id="18" name="组合 17"/>
          <p:cNvGrpSpPr/>
          <p:nvPr/>
        </p:nvGrpSpPr>
        <p:grpSpPr>
          <a:xfrm>
            <a:off x="9985942" y="4078524"/>
            <a:ext cx="1964321" cy="1964410"/>
            <a:chOff x="6012485" y="1170407"/>
            <a:chExt cx="1487948" cy="1487615"/>
          </a:xfrm>
        </p:grpSpPr>
        <p:sp>
          <p:nvSpPr>
            <p:cNvPr id="21"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C1C1C"/>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22" name="Oval 7"/>
            <p:cNvSpPr>
              <a:spLocks noChangeArrowheads="1"/>
            </p:cNvSpPr>
            <p:nvPr/>
          </p:nvSpPr>
          <p:spPr bwMode="auto">
            <a:xfrm>
              <a:off x="6307671" y="1468197"/>
              <a:ext cx="897577" cy="892035"/>
            </a:xfrm>
            <a:prstGeom prst="ellipse">
              <a:avLst/>
            </a:prstGeom>
            <a:blipFill>
              <a:blip r:embed="rId4"/>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sp>
        <p:nvSpPr>
          <p:cNvPr id="4" name="矩形 3"/>
          <p:cNvSpPr/>
          <p:nvPr/>
        </p:nvSpPr>
        <p:spPr>
          <a:xfrm>
            <a:off x="9446172" y="60403"/>
            <a:ext cx="2653411" cy="676910"/>
          </a:xfrm>
          <a:prstGeom prst="rect">
            <a:avLst/>
          </a:prstGeom>
        </p:spPr>
        <p:txBody>
          <a:bodyPr wrap="square">
            <a:spAutoFit/>
          </a:bodyPr>
          <a:p>
            <a:pPr lvl="0" algn="ctr"/>
            <a:r>
              <a:rPr lang="zh-CN" altLang="en-US" sz="3810" b="1" dirty="0" smtClean="0">
                <a:effectLst>
                  <a:outerShdw blurRad="38100" dist="38100" dir="2700000" algn="tl">
                    <a:srgbClr val="000000">
                      <a:alpha val="43137"/>
                    </a:srgbClr>
                  </a:outerShdw>
                </a:effectLst>
                <a:latin typeface="华文隶书" pitchFamily="2" charset="-122"/>
                <a:ea typeface="华文隶书" pitchFamily="2" charset="-122"/>
              </a:rPr>
              <a:t>中国现代史</a:t>
            </a:r>
            <a:endParaRPr lang="zh-CN" altLang="en-US" sz="3810" b="1" dirty="0">
              <a:effectLst>
                <a:outerShdw blurRad="38100" dist="38100" dir="2700000" algn="tl">
                  <a:srgbClr val="000000">
                    <a:alpha val="43137"/>
                  </a:srgbClr>
                </a:outerShdw>
              </a:effectLst>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箭头连接符 2"/>
          <p:cNvCxnSpPr/>
          <p:nvPr/>
        </p:nvCxnSpPr>
        <p:spPr>
          <a:xfrm>
            <a:off x="878205" y="3257550"/>
            <a:ext cx="10812145" cy="1079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529580" y="2686050"/>
            <a:ext cx="2439035" cy="507365"/>
            <a:chOff x="9830" y="842"/>
            <a:chExt cx="3246" cy="612"/>
          </a:xfrm>
        </p:grpSpPr>
        <p:sp>
          <p:nvSpPr>
            <p:cNvPr id="10" name="双括号 9"/>
            <p:cNvSpPr/>
            <p:nvPr/>
          </p:nvSpPr>
          <p:spPr>
            <a:xfrm rot="10800000">
              <a:off x="9830" y="842"/>
              <a:ext cx="3246" cy="612"/>
            </a:xfrm>
            <a:prstGeom prst="bracketPair">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1" name="直接连接符 10"/>
            <p:cNvCxnSpPr/>
            <p:nvPr/>
          </p:nvCxnSpPr>
          <p:spPr>
            <a:xfrm>
              <a:off x="9905" y="842"/>
              <a:ext cx="3101"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240915" y="3336290"/>
            <a:ext cx="833120" cy="645160"/>
          </a:xfrm>
          <a:prstGeom prst="rect">
            <a:avLst/>
          </a:prstGeom>
          <a:noFill/>
        </p:spPr>
        <p:txBody>
          <a:bodyPr wrap="square" rtlCol="0">
            <a:spAutoFit/>
          </a:bodyPr>
          <a:p>
            <a:r>
              <a:rPr lang="en-US" altLang="zh-CN" b="1"/>
              <a:t>1949</a:t>
            </a:r>
            <a:r>
              <a:rPr lang="zh-CN" altLang="en-US" b="1"/>
              <a:t>年</a:t>
            </a:r>
            <a:r>
              <a:rPr lang="en-US" altLang="zh-CN" b="1"/>
              <a:t>9</a:t>
            </a:r>
            <a:r>
              <a:rPr lang="zh-CN" altLang="en-US" b="1"/>
              <a:t>月</a:t>
            </a:r>
            <a:endParaRPr lang="zh-CN" altLang="en-US" b="1"/>
          </a:p>
        </p:txBody>
      </p:sp>
      <p:sp>
        <p:nvSpPr>
          <p:cNvPr id="19" name="文本框 18"/>
          <p:cNvSpPr txBox="1"/>
          <p:nvPr/>
        </p:nvSpPr>
        <p:spPr>
          <a:xfrm>
            <a:off x="3797935" y="3336290"/>
            <a:ext cx="833120" cy="922020"/>
          </a:xfrm>
          <a:prstGeom prst="rect">
            <a:avLst/>
          </a:prstGeom>
          <a:noFill/>
        </p:spPr>
        <p:txBody>
          <a:bodyPr wrap="square" rtlCol="0">
            <a:spAutoFit/>
          </a:bodyPr>
          <a:p>
            <a:r>
              <a:rPr lang="en-US" altLang="zh-CN" b="1"/>
              <a:t>1949</a:t>
            </a:r>
            <a:r>
              <a:rPr lang="zh-CN" altLang="en-US" b="1"/>
              <a:t>年</a:t>
            </a:r>
            <a:r>
              <a:rPr lang="en-US" altLang="zh-CN" b="1"/>
              <a:t>10</a:t>
            </a:r>
            <a:r>
              <a:rPr lang="zh-CN" altLang="en-US" b="1"/>
              <a:t>月</a:t>
            </a:r>
            <a:r>
              <a:rPr lang="en-US" altLang="zh-CN" b="1"/>
              <a:t>1</a:t>
            </a:r>
            <a:r>
              <a:rPr lang="zh-CN" altLang="en-US" b="1"/>
              <a:t>日</a:t>
            </a:r>
            <a:endParaRPr lang="zh-CN" altLang="en-US" b="1"/>
          </a:p>
        </p:txBody>
      </p:sp>
      <p:sp>
        <p:nvSpPr>
          <p:cNvPr id="21" name="文本框 20"/>
          <p:cNvSpPr txBox="1"/>
          <p:nvPr/>
        </p:nvSpPr>
        <p:spPr>
          <a:xfrm>
            <a:off x="5220970" y="3408680"/>
            <a:ext cx="833120" cy="645160"/>
          </a:xfrm>
          <a:prstGeom prst="rect">
            <a:avLst/>
          </a:prstGeom>
          <a:noFill/>
        </p:spPr>
        <p:txBody>
          <a:bodyPr wrap="square" rtlCol="0">
            <a:spAutoFit/>
          </a:bodyPr>
          <a:p>
            <a:r>
              <a:rPr lang="en-US" altLang="zh-CN" b="1"/>
              <a:t>1950</a:t>
            </a:r>
            <a:r>
              <a:rPr lang="zh-CN" altLang="en-US" b="1"/>
              <a:t>年</a:t>
            </a:r>
            <a:r>
              <a:rPr lang="en-US" altLang="zh-CN" b="1"/>
              <a:t>6</a:t>
            </a:r>
            <a:r>
              <a:rPr lang="zh-CN" altLang="en-US" b="1"/>
              <a:t>月</a:t>
            </a:r>
            <a:endParaRPr lang="zh-CN" altLang="en-US" b="1"/>
          </a:p>
        </p:txBody>
      </p:sp>
      <p:sp>
        <p:nvSpPr>
          <p:cNvPr id="22" name="文本框 21"/>
          <p:cNvSpPr txBox="1"/>
          <p:nvPr/>
        </p:nvSpPr>
        <p:spPr>
          <a:xfrm>
            <a:off x="6554470" y="3270250"/>
            <a:ext cx="833120" cy="922020"/>
          </a:xfrm>
          <a:prstGeom prst="rect">
            <a:avLst/>
          </a:prstGeom>
          <a:noFill/>
        </p:spPr>
        <p:txBody>
          <a:bodyPr wrap="square" rtlCol="0">
            <a:spAutoFit/>
          </a:bodyPr>
          <a:p>
            <a:r>
              <a:rPr lang="en-US" altLang="zh-CN" b="1"/>
              <a:t>1950</a:t>
            </a:r>
            <a:r>
              <a:rPr lang="zh-CN" altLang="en-US" b="1"/>
              <a:t>年</a:t>
            </a:r>
            <a:r>
              <a:rPr lang="en-US" altLang="zh-CN" b="1"/>
              <a:t>10</a:t>
            </a:r>
            <a:r>
              <a:rPr lang="zh-CN" altLang="en-US" b="1"/>
              <a:t>月</a:t>
            </a:r>
            <a:endParaRPr lang="zh-CN" altLang="en-US" b="1"/>
          </a:p>
        </p:txBody>
      </p:sp>
      <p:sp>
        <p:nvSpPr>
          <p:cNvPr id="23" name="文本框 22"/>
          <p:cNvSpPr txBox="1"/>
          <p:nvPr/>
        </p:nvSpPr>
        <p:spPr>
          <a:xfrm>
            <a:off x="7775575" y="3336290"/>
            <a:ext cx="833120" cy="645160"/>
          </a:xfrm>
          <a:prstGeom prst="rect">
            <a:avLst/>
          </a:prstGeom>
          <a:noFill/>
        </p:spPr>
        <p:txBody>
          <a:bodyPr wrap="square" rtlCol="0">
            <a:spAutoFit/>
          </a:bodyPr>
          <a:p>
            <a:r>
              <a:rPr lang="en-US" altLang="zh-CN" b="1"/>
              <a:t>1952</a:t>
            </a:r>
            <a:r>
              <a:rPr lang="zh-CN" altLang="en-US" b="1"/>
              <a:t>年底</a:t>
            </a:r>
            <a:endParaRPr lang="zh-CN" altLang="en-US" b="1"/>
          </a:p>
        </p:txBody>
      </p:sp>
      <p:sp>
        <p:nvSpPr>
          <p:cNvPr id="24" name="文本框 23"/>
          <p:cNvSpPr txBox="1"/>
          <p:nvPr/>
        </p:nvSpPr>
        <p:spPr>
          <a:xfrm>
            <a:off x="9110345" y="3408680"/>
            <a:ext cx="833120" cy="645160"/>
          </a:xfrm>
          <a:prstGeom prst="rect">
            <a:avLst/>
          </a:prstGeom>
          <a:noFill/>
        </p:spPr>
        <p:txBody>
          <a:bodyPr wrap="square" rtlCol="0">
            <a:spAutoFit/>
          </a:bodyPr>
          <a:p>
            <a:r>
              <a:rPr lang="en-US" altLang="zh-CN" b="1"/>
              <a:t>1953</a:t>
            </a:r>
            <a:r>
              <a:rPr lang="zh-CN" altLang="en-US" b="1"/>
              <a:t>年</a:t>
            </a:r>
            <a:r>
              <a:rPr lang="en-US" altLang="zh-CN" b="1"/>
              <a:t>7</a:t>
            </a:r>
            <a:r>
              <a:rPr lang="zh-CN" altLang="en-US" b="1"/>
              <a:t>月</a:t>
            </a:r>
            <a:endParaRPr lang="zh-CN" altLang="en-US" b="1"/>
          </a:p>
        </p:txBody>
      </p:sp>
      <p:sp>
        <p:nvSpPr>
          <p:cNvPr id="25" name="文本框 24"/>
          <p:cNvSpPr txBox="1"/>
          <p:nvPr/>
        </p:nvSpPr>
        <p:spPr>
          <a:xfrm>
            <a:off x="5793105" y="1810385"/>
            <a:ext cx="1810385" cy="521970"/>
          </a:xfrm>
          <a:prstGeom prst="rect">
            <a:avLst/>
          </a:prstGeom>
          <a:noFill/>
        </p:spPr>
        <p:txBody>
          <a:bodyPr wrap="square" rtlCol="0">
            <a:spAutoFit/>
          </a:bodyPr>
          <a:p>
            <a:r>
              <a:rPr lang="zh-CN" altLang="en-US" sz="2800" b="1">
                <a:solidFill>
                  <a:srgbClr val="C00000"/>
                </a:solidFill>
              </a:rPr>
              <a:t>土地改革</a:t>
            </a:r>
            <a:endParaRPr lang="zh-CN" altLang="en-US" sz="2800" b="1">
              <a:solidFill>
                <a:srgbClr val="C00000"/>
              </a:solidFill>
            </a:endParaRPr>
          </a:p>
        </p:txBody>
      </p:sp>
      <p:sp>
        <p:nvSpPr>
          <p:cNvPr id="26" name="文本框 25"/>
          <p:cNvSpPr txBox="1"/>
          <p:nvPr/>
        </p:nvSpPr>
        <p:spPr>
          <a:xfrm>
            <a:off x="7968615" y="2053590"/>
            <a:ext cx="1810385" cy="521970"/>
          </a:xfrm>
          <a:prstGeom prst="rect">
            <a:avLst/>
          </a:prstGeom>
          <a:noFill/>
        </p:spPr>
        <p:txBody>
          <a:bodyPr wrap="square" rtlCol="0">
            <a:spAutoFit/>
          </a:bodyPr>
          <a:p>
            <a:r>
              <a:rPr lang="zh-CN" altLang="en-US" sz="2800" b="1">
                <a:solidFill>
                  <a:srgbClr val="C00000"/>
                </a:solidFill>
              </a:rPr>
              <a:t>抗美援朝</a:t>
            </a:r>
            <a:endParaRPr lang="zh-CN" altLang="en-US" sz="2800" b="1">
              <a:solidFill>
                <a:srgbClr val="C00000"/>
              </a:solidFill>
            </a:endParaRPr>
          </a:p>
        </p:txBody>
      </p:sp>
      <p:sp>
        <p:nvSpPr>
          <p:cNvPr id="27" name="文本框 26"/>
          <p:cNvSpPr txBox="1"/>
          <p:nvPr/>
        </p:nvSpPr>
        <p:spPr>
          <a:xfrm>
            <a:off x="2027555" y="2332355"/>
            <a:ext cx="1396365" cy="706755"/>
          </a:xfrm>
          <a:prstGeom prst="rect">
            <a:avLst/>
          </a:prstGeom>
          <a:noFill/>
        </p:spPr>
        <p:txBody>
          <a:bodyPr wrap="square" rtlCol="0">
            <a:spAutoFit/>
          </a:bodyPr>
          <a:p>
            <a:r>
              <a:rPr lang="zh-CN" altLang="en-US" sz="2000" b="1">
                <a:solidFill>
                  <a:srgbClr val="C00000"/>
                </a:solidFill>
              </a:rPr>
              <a:t>第一届政协会议</a:t>
            </a:r>
            <a:endParaRPr lang="zh-CN" altLang="en-US" sz="2000" b="1">
              <a:solidFill>
                <a:srgbClr val="C00000"/>
              </a:solidFill>
            </a:endParaRPr>
          </a:p>
        </p:txBody>
      </p:sp>
      <p:sp>
        <p:nvSpPr>
          <p:cNvPr id="28" name="文本框 27"/>
          <p:cNvSpPr txBox="1"/>
          <p:nvPr/>
        </p:nvSpPr>
        <p:spPr>
          <a:xfrm>
            <a:off x="3797935" y="2270760"/>
            <a:ext cx="951230" cy="829945"/>
          </a:xfrm>
          <a:prstGeom prst="rect">
            <a:avLst/>
          </a:prstGeom>
          <a:noFill/>
        </p:spPr>
        <p:txBody>
          <a:bodyPr wrap="square" rtlCol="0">
            <a:spAutoFit/>
          </a:bodyPr>
          <a:p>
            <a:r>
              <a:rPr lang="zh-CN" altLang="en-US" sz="2400" b="1">
                <a:solidFill>
                  <a:srgbClr val="C00000"/>
                </a:solidFill>
              </a:rPr>
              <a:t>开国大典</a:t>
            </a:r>
            <a:endParaRPr lang="zh-CN" altLang="en-US" sz="2400" b="1">
              <a:solidFill>
                <a:srgbClr val="C00000"/>
              </a:solidFill>
            </a:endParaRPr>
          </a:p>
        </p:txBody>
      </p:sp>
      <p:grpSp>
        <p:nvGrpSpPr>
          <p:cNvPr id="13" name="组合 12"/>
          <p:cNvGrpSpPr/>
          <p:nvPr/>
        </p:nvGrpSpPr>
        <p:grpSpPr>
          <a:xfrm>
            <a:off x="6610303" y="2748280"/>
            <a:ext cx="3232197" cy="396240"/>
            <a:chOff x="9821" y="830"/>
            <a:chExt cx="3255" cy="624"/>
          </a:xfrm>
        </p:grpSpPr>
        <p:sp>
          <p:nvSpPr>
            <p:cNvPr id="14" name="双括号 13"/>
            <p:cNvSpPr/>
            <p:nvPr/>
          </p:nvSpPr>
          <p:spPr>
            <a:xfrm rot="10800000">
              <a:off x="9830" y="842"/>
              <a:ext cx="3246" cy="612"/>
            </a:xfrm>
            <a:prstGeom prst="bracketPair">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5" name="直接连接符 14"/>
            <p:cNvCxnSpPr/>
            <p:nvPr/>
          </p:nvCxnSpPr>
          <p:spPr>
            <a:xfrm>
              <a:off x="9821" y="830"/>
              <a:ext cx="3185" cy="12"/>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4211955" y="0"/>
            <a:ext cx="4515485" cy="829945"/>
          </a:xfrm>
          <a:prstGeom prst="rect">
            <a:avLst/>
          </a:prstGeom>
          <a:noFill/>
        </p:spPr>
        <p:txBody>
          <a:bodyPr wrap="square" rtlCol="0">
            <a:spAutoFit/>
          </a:bodyPr>
          <a:p>
            <a:r>
              <a:rPr lang="zh-CN" altLang="en-US" sz="4800" b="1" dirty="0">
                <a:latin typeface="楷体" panose="02010609060101010101" charset="-122"/>
                <a:ea typeface="楷体" panose="02010609060101010101" charset="-122"/>
              </a:rPr>
              <a:t>时 间 梳 理</a:t>
            </a:r>
            <a:endParaRPr lang="zh-CN" altLang="en-US" sz="4800" b="1" dirty="0">
              <a:latin typeface="楷体" panose="02010609060101010101" charset="-122"/>
              <a:ea typeface="楷体" panose="02010609060101010101" charset="-122"/>
            </a:endParaRPr>
          </a:p>
        </p:txBody>
      </p:sp>
      <p:sp>
        <p:nvSpPr>
          <p:cNvPr id="5" name="文本框 4"/>
          <p:cNvSpPr txBox="1"/>
          <p:nvPr/>
        </p:nvSpPr>
        <p:spPr>
          <a:xfrm>
            <a:off x="402590" y="4396105"/>
            <a:ext cx="11387455" cy="2061210"/>
          </a:xfrm>
          <a:prstGeom prst="rect">
            <a:avLst/>
          </a:prstGeom>
          <a:noFill/>
        </p:spPr>
        <p:txBody>
          <a:bodyPr wrap="square" rtlCol="0">
            <a:spAutoFit/>
          </a:bodyPr>
          <a:p>
            <a:pPr algn="l"/>
            <a:r>
              <a:rPr lang="zh-CN" altLang="en-US" sz="2800" b="1"/>
              <a:t>单元概况</a:t>
            </a:r>
            <a:r>
              <a:rPr lang="zh-CN" altLang="en-US" sz="2800"/>
              <a:t>：</a:t>
            </a:r>
            <a:endParaRPr lang="zh-CN" altLang="en-US" sz="3600"/>
          </a:p>
          <a:p>
            <a:pPr fontAlgn="auto">
              <a:lnSpc>
                <a:spcPct val="100000"/>
              </a:lnSpc>
            </a:pPr>
            <a:r>
              <a:rPr lang="zh-CN" altLang="en-US" sz="3600"/>
              <a:t>     </a:t>
            </a:r>
            <a:r>
              <a:rPr lang="zh-CN" altLang="en-US" sz="2000" b="1">
                <a:latin typeface="楷体" panose="02010609060101010101" charset="-122"/>
                <a:ea typeface="楷体" panose="02010609060101010101" charset="-122"/>
                <a:cs typeface="楷体" panose="02010609060101010101" charset="-122"/>
              </a:rPr>
              <a:t>中华人民共和国的成立，开创了中国历史的新纪元。中国人民终于赢得了民族独立，真正成为国家的主人。</a:t>
            </a:r>
            <a:endParaRPr lang="zh-CN" altLang="en-US" sz="2000" b="1">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000" b="1">
                <a:latin typeface="楷体" panose="02010609060101010101" charset="-122"/>
                <a:ea typeface="楷体" panose="02010609060101010101" charset="-122"/>
                <a:cs typeface="楷体" panose="02010609060101010101" charset="-122"/>
              </a:rPr>
              <a:t>    然而，新中国刚成立时就面临着严峻的内外形势，</a:t>
            </a:r>
            <a:r>
              <a:rPr lang="zh-CN" altLang="en-US" sz="2000" b="1">
                <a:solidFill>
                  <a:srgbClr val="FF0000"/>
                </a:solidFill>
                <a:latin typeface="楷体" panose="02010609060101010101" charset="-122"/>
                <a:ea typeface="楷体" panose="02010609060101010101" charset="-122"/>
                <a:cs typeface="楷体" panose="02010609060101010101" charset="-122"/>
              </a:rPr>
              <a:t>中国共产党领导中国人民</a:t>
            </a:r>
            <a:r>
              <a:rPr lang="zh-CN" altLang="en-US" sz="2000" b="1">
                <a:latin typeface="楷体" panose="02010609060101010101" charset="-122"/>
                <a:ea typeface="楷体" panose="02010609060101010101" charset="-122"/>
                <a:cs typeface="楷体" panose="02010609060101010101" charset="-122"/>
              </a:rPr>
              <a:t>，进行</a:t>
            </a:r>
            <a:r>
              <a:rPr lang="zh-CN" altLang="en-US" sz="2000" b="1">
                <a:solidFill>
                  <a:srgbClr val="FF0000"/>
                </a:solidFill>
                <a:latin typeface="楷体" panose="02010609060101010101" charset="-122"/>
                <a:ea typeface="楷体" panose="02010609060101010101" charset="-122"/>
                <a:cs typeface="楷体" panose="02010609060101010101" charset="-122"/>
              </a:rPr>
              <a:t>抗美援朝战争</a:t>
            </a:r>
            <a:r>
              <a:rPr lang="zh-CN" altLang="en-US" sz="2000" b="1">
                <a:latin typeface="楷体" panose="02010609060101010101" charset="-122"/>
                <a:ea typeface="楷体" panose="02010609060101010101" charset="-122"/>
                <a:cs typeface="楷体" panose="02010609060101010101" charset="-122"/>
              </a:rPr>
              <a:t>，开展</a:t>
            </a:r>
            <a:r>
              <a:rPr lang="zh-CN" altLang="en-US" sz="2000" b="1">
                <a:solidFill>
                  <a:srgbClr val="FF0000"/>
                </a:solidFill>
                <a:latin typeface="楷体" panose="02010609060101010101" charset="-122"/>
                <a:ea typeface="楷体" panose="02010609060101010101" charset="-122"/>
                <a:cs typeface="楷体" panose="02010609060101010101" charset="-122"/>
              </a:rPr>
              <a:t>土地改革运动</a:t>
            </a:r>
            <a:r>
              <a:rPr lang="zh-CN" altLang="en-US" sz="2000" b="1">
                <a:latin typeface="楷体" panose="02010609060101010101" charset="-122"/>
                <a:ea typeface="楷体" panose="02010609060101010101" charset="-122"/>
                <a:cs typeface="楷体" panose="02010609060101010101" charset="-122"/>
              </a:rPr>
              <a:t>，巩固新生的人民共和国，为大规模的经济建设铺平了道路。</a:t>
            </a:r>
            <a:r>
              <a:rPr lang="zh-CN" altLang="en-US" sz="2400">
                <a:latin typeface="楷体" panose="02010609060101010101" charset="-122"/>
                <a:ea typeface="楷体" panose="02010609060101010101" charset="-122"/>
                <a:cs typeface="楷体" panose="02010609060101010101" charset="-122"/>
              </a:rPr>
              <a:t>  </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nvSpPr>
        <p:spPr>
          <a:xfrm>
            <a:off x="2951687" y="215762"/>
            <a:ext cx="6485928"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r>
              <a:rPr sz="4000" dirty="0">
                <a:solidFill>
                  <a:srgbClr val="FF0000"/>
                </a:solidFill>
              </a:rPr>
              <a:t>一</a:t>
            </a:r>
            <a:r>
              <a:rPr lang="en-US" altLang="zh-CN" sz="4000" dirty="0" smtClean="0">
                <a:solidFill>
                  <a:srgbClr val="FF0000"/>
                </a:solidFill>
              </a:rPr>
              <a:t>.</a:t>
            </a:r>
            <a:r>
              <a:rPr sz="4000" dirty="0" smtClean="0">
                <a:solidFill>
                  <a:srgbClr val="FF0000"/>
                </a:solidFill>
              </a:rPr>
              <a:t>中华人民共和国的成立</a:t>
            </a:r>
            <a:endParaRPr sz="4000" dirty="0">
              <a:solidFill>
                <a:srgbClr val="FF0000"/>
              </a:solidFill>
            </a:endParaRPr>
          </a:p>
        </p:txBody>
      </p:sp>
      <p:sp>
        <p:nvSpPr>
          <p:cNvPr id="8" name="内容占位符 7"/>
          <p:cNvSpPr>
            <a:spLocks noGrp="1"/>
          </p:cNvSpPr>
          <p:nvPr/>
        </p:nvSpPr>
        <p:spPr>
          <a:xfrm>
            <a:off x="679450" y="1384300"/>
            <a:ext cx="11209020" cy="250063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3600" b="1" dirty="0">
                <a:solidFill>
                  <a:schemeClr val="tx1"/>
                </a:solidFill>
                <a:latin typeface="楷体" panose="02010609060101010101" charset="-122"/>
                <a:ea typeface="楷体" panose="02010609060101010101" charset="-122"/>
                <a:cs typeface="楷体" panose="02010609060101010101" charset="-122"/>
                <a:sym typeface="+mn-ea"/>
              </a:rPr>
              <a:t>（一）筹备：</a:t>
            </a:r>
            <a:r>
              <a:rPr sz="3600" b="1" dirty="0" smtClean="0">
                <a:solidFill>
                  <a:schemeClr val="tx1"/>
                </a:solidFill>
                <a:latin typeface="楷体" panose="02010609060101010101" charset="-122"/>
                <a:ea typeface="楷体" panose="02010609060101010101" charset="-122"/>
                <a:cs typeface="楷体" panose="02010609060101010101" charset="-122"/>
                <a:sym typeface="+mn-ea"/>
              </a:rPr>
              <a:t>中国人民政治协商会议</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sz="36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（二）新中国的成立</a:t>
            </a:r>
            <a:r>
              <a:rPr lang="en-US" altLang="zh-CN"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开国大典（</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600" b="1" dirty="0" smtClean="0">
                <a:solidFill>
                  <a:srgbClr val="FF0000"/>
                </a:solidFill>
                <a:latin typeface="楷体" panose="02010609060101010101" charset="-122"/>
                <a:ea typeface="楷体" panose="02010609060101010101" charset="-122"/>
                <a:cs typeface="楷体" panose="02010609060101010101" charset="-122"/>
              </a:rPr>
              <a:t>10</a:t>
            </a:r>
            <a:r>
              <a:rPr sz="3600" b="1" dirty="0" smtClean="0">
                <a:solidFill>
                  <a:srgbClr val="FF0000"/>
                </a:solidFill>
                <a:latin typeface="楷体" panose="02010609060101010101" charset="-122"/>
                <a:ea typeface="楷体" panose="02010609060101010101" charset="-122"/>
                <a:cs typeface="楷体" panose="02010609060101010101" charset="-122"/>
              </a:rPr>
              <a:t>月</a:t>
            </a:r>
            <a:r>
              <a:rPr lang="en-US" sz="3600" b="1" dirty="0" smtClean="0">
                <a:solidFill>
                  <a:srgbClr val="FF0000"/>
                </a:solidFill>
                <a:latin typeface="楷体" panose="02010609060101010101" charset="-122"/>
                <a:ea typeface="楷体" panose="02010609060101010101" charset="-122"/>
                <a:cs typeface="楷体" panose="02010609060101010101" charset="-122"/>
              </a:rPr>
              <a:t>1</a:t>
            </a:r>
            <a:r>
              <a:rPr sz="3600" b="1" dirty="0" smtClean="0">
                <a:solidFill>
                  <a:srgbClr val="FF0000"/>
                </a:solidFill>
                <a:latin typeface="楷体" panose="02010609060101010101" charset="-122"/>
                <a:ea typeface="楷体" panose="02010609060101010101" charset="-122"/>
                <a:cs typeface="楷体" panose="02010609060101010101" charset="-122"/>
              </a:rPr>
              <a:t>日</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sz="36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新中国成立的</a:t>
            </a:r>
            <a:r>
              <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rPr>
              <a:t>历史意义（国内</a:t>
            </a:r>
            <a:r>
              <a:rPr sz="3600" b="1" dirty="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rPr>
              <a:t>、</a:t>
            </a:r>
            <a:r>
              <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rPr>
              <a:t>国际）</a:t>
            </a:r>
            <a:endPar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3600" b="1" noProof="1">
              <a:gradFill>
                <a:gsLst>
                  <a:gs pos="0">
                    <a:srgbClr val="E30000"/>
                  </a:gs>
                  <a:gs pos="100000">
                    <a:srgbClr val="760303"/>
                  </a:gs>
                </a:gsLst>
                <a:lin scaled="0"/>
              </a:gradFill>
              <a:latin typeface="华文楷体" panose="02010600040101010101" pitchFamily="2" charset="-122"/>
              <a:ea typeface="华文楷体" panose="02010600040101010101" pitchFamily="2" charset="-122"/>
            </a:endParaRPr>
          </a:p>
          <a:p>
            <a:pPr marL="0" indent="0">
              <a:buNone/>
            </a:pPr>
            <a:endParaRPr lang="zh-CN" altLang="en-US" sz="3600" b="1" noProof="1">
              <a:gradFill>
                <a:gsLst>
                  <a:gs pos="0">
                    <a:srgbClr val="E30000"/>
                  </a:gs>
                  <a:gs pos="100000">
                    <a:srgbClr val="760303"/>
                  </a:gs>
                </a:gsLst>
                <a:lin scaled="0"/>
              </a:gra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descr="QQ截图20180129194232.png"/>
          <p:cNvPicPr>
            <a:picLocks noChangeAspect="1"/>
          </p:cNvPicPr>
          <p:nvPr/>
        </p:nvPicPr>
        <p:blipFill>
          <a:blip r:embed="rId1">
            <a:clrChange>
              <a:clrFrom>
                <a:srgbClr val="FFFFFF"/>
              </a:clrFrom>
              <a:clrTo>
                <a:srgbClr val="FFFFFF">
                  <a:alpha val="0"/>
                </a:srgbClr>
              </a:clrTo>
            </a:clrChange>
          </a:blip>
          <a:srcRect l="2778" t="2852" r="2777" b="3041"/>
          <a:stretch>
            <a:fillRect/>
          </a:stretch>
        </p:blipFill>
        <p:spPr>
          <a:xfrm>
            <a:off x="0" y="0"/>
            <a:ext cx="2011680" cy="1952625"/>
          </a:xfrm>
          <a:prstGeom prst="rect">
            <a:avLst/>
          </a:prstGeom>
        </p:spPr>
      </p:pic>
      <p:pic>
        <p:nvPicPr>
          <p:cNvPr id="8" name="图片 7" descr="80435879_3.jpg"/>
          <p:cNvPicPr>
            <a:picLocks noChangeAspect="1"/>
          </p:cNvPicPr>
          <p:nvPr/>
        </p:nvPicPr>
        <p:blipFill>
          <a:blip r:embed="rId2"/>
          <a:stretch>
            <a:fillRect/>
          </a:stretch>
        </p:blipFill>
        <p:spPr>
          <a:xfrm>
            <a:off x="9226550" y="4806315"/>
            <a:ext cx="2731770" cy="2051685"/>
          </a:xfrm>
          <a:prstGeom prst="roundRect">
            <a:avLst>
              <a:gd name="adj" fmla="val 10073"/>
            </a:avLst>
          </a:prstGeom>
        </p:spPr>
      </p:pic>
      <p:sp>
        <p:nvSpPr>
          <p:cNvPr id="2" name="文本框 1"/>
          <p:cNvSpPr txBox="1"/>
          <p:nvPr/>
        </p:nvSpPr>
        <p:spPr>
          <a:xfrm>
            <a:off x="2223135" y="221615"/>
            <a:ext cx="8968105" cy="583565"/>
          </a:xfrm>
          <a:prstGeom prst="rect">
            <a:avLst/>
          </a:prstGeom>
          <a:noFill/>
        </p:spPr>
        <p:txBody>
          <a:bodyPr wrap="none" rtlCol="0" anchor="t">
            <a:spAutoFit/>
          </a:bodyPr>
          <a:p>
            <a:pPr marL="0" indent="0">
              <a:buNone/>
            </a:pPr>
            <a:r>
              <a:rPr sz="3200" b="1" dirty="0">
                <a:latin typeface="楷体" panose="02010609060101010101" charset="-122"/>
                <a:ea typeface="楷体" panose="02010609060101010101" charset="-122"/>
                <a:cs typeface="楷体" panose="02010609060101010101" charset="-122"/>
                <a:sym typeface="+mn-ea"/>
              </a:rPr>
              <a:t>（一）筹备：</a:t>
            </a:r>
            <a:r>
              <a:rPr sz="3200" b="1" dirty="0" smtClean="0">
                <a:latin typeface="楷体" panose="02010609060101010101" charset="-122"/>
                <a:ea typeface="楷体" panose="02010609060101010101" charset="-122"/>
                <a:cs typeface="楷体" panose="02010609060101010101" charset="-122"/>
                <a:sym typeface="+mn-ea"/>
              </a:rPr>
              <a:t>中国人民政治协商会议</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2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3" name="内容占位符 2"/>
          <p:cNvSpPr>
            <a:spLocks noGrp="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b="1"/>
              <a:t>时间：</a:t>
            </a:r>
            <a:endParaRPr lang="zh-CN" altLang="en-US" sz="3600" b="1"/>
          </a:p>
          <a:p>
            <a:endParaRPr lang="zh-CN" altLang="en-US" sz="3600" b="1"/>
          </a:p>
          <a:p>
            <a:r>
              <a:rPr lang="zh-CN" altLang="en-US" sz="3600" b="1"/>
              <a:t>地点：</a:t>
            </a:r>
            <a:endParaRPr lang="zh-CN" altLang="en-US" sz="3600" b="1"/>
          </a:p>
          <a:p>
            <a:endParaRPr lang="zh-CN" altLang="en-US" sz="3600" b="1"/>
          </a:p>
          <a:p>
            <a:r>
              <a:rPr lang="zh-CN" altLang="en-US" sz="3600" b="1"/>
              <a:t>代表：</a:t>
            </a:r>
            <a:endParaRPr lang="zh-CN" altLang="en-US" sz="3600" b="1"/>
          </a:p>
          <a:p>
            <a:endParaRPr lang="zh-CN" altLang="en-US" sz="3600" b="1"/>
          </a:p>
          <a:p>
            <a:endParaRPr lang="zh-CN" altLang="en-US" sz="3600" b="1"/>
          </a:p>
        </p:txBody>
      </p:sp>
      <p:sp>
        <p:nvSpPr>
          <p:cNvPr id="4" name="矩形 3"/>
          <p:cNvSpPr/>
          <p:nvPr/>
        </p:nvSpPr>
        <p:spPr>
          <a:xfrm>
            <a:off x="2572385" y="1655445"/>
            <a:ext cx="2721610" cy="768350"/>
          </a:xfrm>
          <a:prstGeom prst="rect">
            <a:avLst/>
          </a:prstGeom>
          <a:noFill/>
          <a:ln>
            <a:noFill/>
          </a:ln>
        </p:spPr>
        <p:txBody>
          <a:bodyPr wrap="none" rtlCol="0" anchor="t">
            <a:spAutoFit/>
          </a:bodyPr>
          <a:p>
            <a:pPr algn="ctr"/>
            <a:r>
              <a:rPr lang="en-US" altLang="zh-CN" sz="4400" b="1">
                <a:solidFill>
                  <a:schemeClr val="tx1"/>
                </a:solidFill>
                <a:effectLst>
                  <a:outerShdw blurRad="38100" dist="19050" dir="2700000" algn="tl" rotWithShape="0">
                    <a:schemeClr val="dk1">
                      <a:alpha val="40000"/>
                    </a:schemeClr>
                  </a:outerShdw>
                </a:effectLst>
              </a:rPr>
              <a:t>1949</a:t>
            </a:r>
            <a:r>
              <a:rPr lang="zh-CN" altLang="en-US" sz="4400" b="1">
                <a:solidFill>
                  <a:schemeClr val="tx1"/>
                </a:solidFill>
                <a:effectLst>
                  <a:outerShdw blurRad="38100" dist="19050" dir="2700000" algn="tl" rotWithShape="0">
                    <a:schemeClr val="dk1">
                      <a:alpha val="40000"/>
                    </a:schemeClr>
                  </a:outerShdw>
                </a:effectLst>
              </a:rPr>
              <a:t>年</a:t>
            </a:r>
            <a:r>
              <a:rPr lang="en-US" altLang="zh-CN" sz="4400" b="1">
                <a:solidFill>
                  <a:schemeClr val="tx1"/>
                </a:solidFill>
                <a:effectLst>
                  <a:outerShdw blurRad="38100" dist="19050" dir="2700000" algn="tl" rotWithShape="0">
                    <a:schemeClr val="dk1">
                      <a:alpha val="40000"/>
                    </a:schemeClr>
                  </a:outerShdw>
                </a:effectLst>
              </a:rPr>
              <a:t>9</a:t>
            </a:r>
            <a:r>
              <a:rPr lang="zh-CN" altLang="en-US" sz="4400" b="1">
                <a:solidFill>
                  <a:schemeClr val="tx1"/>
                </a:solidFill>
                <a:effectLst>
                  <a:outerShdw blurRad="38100" dist="19050" dir="2700000" algn="tl" rotWithShape="0">
                    <a:schemeClr val="dk1">
                      <a:alpha val="40000"/>
                    </a:schemeClr>
                  </a:outerShdw>
                </a:effectLst>
              </a:rPr>
              <a:t>月</a:t>
            </a:r>
            <a:endParaRPr lang="zh-CN" altLang="en-US" sz="4400" b="1">
              <a:solidFill>
                <a:schemeClr val="tx1"/>
              </a:solidFill>
              <a:effectLst>
                <a:outerShdw blurRad="38100" dist="19050" dir="2700000" algn="tl" rotWithShape="0">
                  <a:schemeClr val="dk1">
                    <a:alpha val="40000"/>
                  </a:schemeClr>
                </a:outerShdw>
              </a:effectLst>
            </a:endParaRPr>
          </a:p>
        </p:txBody>
      </p:sp>
      <p:sp>
        <p:nvSpPr>
          <p:cNvPr id="5" name="矩形 4"/>
          <p:cNvSpPr/>
          <p:nvPr/>
        </p:nvSpPr>
        <p:spPr>
          <a:xfrm>
            <a:off x="2572385" y="2766060"/>
            <a:ext cx="1305560" cy="768350"/>
          </a:xfrm>
          <a:prstGeom prst="rect">
            <a:avLst/>
          </a:prstGeom>
          <a:noFill/>
          <a:ln>
            <a:noFill/>
          </a:ln>
        </p:spPr>
        <p:txBody>
          <a:bodyPr wrap="none" rtlCol="0" anchor="t">
            <a:spAutoFit/>
          </a:bodyPr>
          <a:p>
            <a:pPr algn="ctr"/>
            <a:r>
              <a:rPr lang="zh-CN" altLang="en-US" sz="4400" b="1">
                <a:solidFill>
                  <a:schemeClr val="tx1"/>
                </a:solidFill>
                <a:effectLst>
                  <a:outerShdw blurRad="38100" dist="19050" dir="2700000" algn="tl" rotWithShape="0">
                    <a:schemeClr val="dk1">
                      <a:alpha val="40000"/>
                    </a:schemeClr>
                  </a:outerShdw>
                </a:effectLst>
              </a:rPr>
              <a:t>北平</a:t>
            </a:r>
            <a:endParaRPr lang="zh-CN" altLang="en-US" sz="4400" b="1">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2572385" y="4194175"/>
            <a:ext cx="8133080" cy="1383665"/>
          </a:xfrm>
          <a:prstGeom prst="rect">
            <a:avLst/>
          </a:prstGeom>
          <a:noFill/>
        </p:spPr>
        <p:txBody>
          <a:bodyPr wrap="square" rtlCol="0" anchor="t">
            <a:spAutoFit/>
          </a:bodyPr>
          <a:p>
            <a:r>
              <a:rPr lang="zh-CN" altLang="en-US" sz="2800" b="1" dirty="0" smtClean="0">
                <a:solidFill>
                  <a:srgbClr val="C00000"/>
                </a:solidFill>
                <a:latin typeface="华文新魏" pitchFamily="2" charset="-122"/>
                <a:ea typeface="华文新魏" pitchFamily="2" charset="-122"/>
                <a:sym typeface="+mn-ea"/>
              </a:rPr>
              <a:t>中国共产党</a:t>
            </a:r>
            <a:r>
              <a:rPr lang="zh-CN" altLang="en-US" sz="2800" b="1" dirty="0">
                <a:latin typeface="华文新魏" pitchFamily="2" charset="-122"/>
                <a:ea typeface="华文新魏" pitchFamily="2" charset="-122"/>
                <a:sym typeface="+mn-ea"/>
              </a:rPr>
              <a:t>、</a:t>
            </a:r>
            <a:r>
              <a:rPr lang="zh-CN" altLang="en-US" sz="2800" b="1" dirty="0">
                <a:solidFill>
                  <a:srgbClr val="C00000"/>
                </a:solidFill>
                <a:latin typeface="华文新魏" pitchFamily="2" charset="-122"/>
                <a:ea typeface="华文新魏" pitchFamily="2" charset="-122"/>
                <a:sym typeface="+mn-ea"/>
              </a:rPr>
              <a:t>各民主党派</a:t>
            </a:r>
            <a:r>
              <a:rPr lang="zh-CN" altLang="en-US" sz="2800" b="1" dirty="0" smtClean="0">
                <a:latin typeface="华文新魏" pitchFamily="2" charset="-122"/>
                <a:ea typeface="华文新魏" pitchFamily="2" charset="-122"/>
                <a:sym typeface="+mn-ea"/>
              </a:rPr>
              <a:t>、</a:t>
            </a:r>
            <a:r>
              <a:rPr lang="zh-CN" altLang="en-US" sz="2800" b="1" dirty="0" smtClean="0">
                <a:solidFill>
                  <a:srgbClr val="C00000"/>
                </a:solidFill>
                <a:latin typeface="华文新魏" pitchFamily="2" charset="-122"/>
                <a:ea typeface="华文新魏" pitchFamily="2" charset="-122"/>
                <a:sym typeface="+mn-ea"/>
              </a:rPr>
              <a:t>无党派人士</a:t>
            </a:r>
            <a:r>
              <a:rPr lang="zh-CN" altLang="en-US" sz="2800" b="1" dirty="0" smtClean="0">
                <a:latin typeface="华文新魏" pitchFamily="2" charset="-122"/>
                <a:ea typeface="华文新魏" pitchFamily="2" charset="-122"/>
                <a:sym typeface="+mn-ea"/>
              </a:rPr>
              <a:t>、</a:t>
            </a:r>
            <a:r>
              <a:rPr lang="zh-CN" altLang="en-US" sz="2800" b="1" dirty="0" smtClean="0">
                <a:solidFill>
                  <a:srgbClr val="C00000"/>
                </a:solidFill>
                <a:latin typeface="华文新魏" pitchFamily="2" charset="-122"/>
                <a:ea typeface="华文新魏" pitchFamily="2" charset="-122"/>
                <a:sym typeface="+mn-ea"/>
              </a:rPr>
              <a:t>人民解放军</a:t>
            </a:r>
            <a:r>
              <a:rPr lang="zh-CN" altLang="en-US" sz="2800" b="1" dirty="0" smtClean="0">
                <a:latin typeface="华文新魏" pitchFamily="2" charset="-122"/>
                <a:ea typeface="华文新魏" pitchFamily="2" charset="-122"/>
                <a:sym typeface="+mn-ea"/>
              </a:rPr>
              <a:t>、</a:t>
            </a:r>
            <a:r>
              <a:rPr lang="zh-CN" altLang="en-US" sz="2800" b="1" dirty="0" smtClean="0">
                <a:solidFill>
                  <a:srgbClr val="C00000"/>
                </a:solidFill>
                <a:latin typeface="华文新魏" pitchFamily="2" charset="-122"/>
                <a:ea typeface="华文新魏" pitchFamily="2" charset="-122"/>
                <a:sym typeface="+mn-ea"/>
              </a:rPr>
              <a:t>各人民团体</a:t>
            </a:r>
            <a:r>
              <a:rPr lang="zh-CN" altLang="en-US" sz="2800" b="1" dirty="0" smtClean="0">
                <a:latin typeface="华文新魏" pitchFamily="2" charset="-122"/>
                <a:ea typeface="华文新魏" pitchFamily="2" charset="-122"/>
                <a:sym typeface="+mn-ea"/>
              </a:rPr>
              <a:t>、</a:t>
            </a:r>
            <a:r>
              <a:rPr lang="zh-CN" altLang="en-US" sz="2800" b="1" dirty="0" smtClean="0">
                <a:solidFill>
                  <a:srgbClr val="C00000"/>
                </a:solidFill>
                <a:latin typeface="华文新魏" pitchFamily="2" charset="-122"/>
                <a:ea typeface="华文新魏" pitchFamily="2" charset="-122"/>
                <a:sym typeface="+mn-ea"/>
              </a:rPr>
              <a:t>各地区</a:t>
            </a:r>
            <a:r>
              <a:rPr lang="zh-CN" altLang="en-US" sz="2800" b="1" dirty="0" smtClean="0">
                <a:latin typeface="华文新魏" pitchFamily="2" charset="-122"/>
                <a:ea typeface="华文新魏" pitchFamily="2" charset="-122"/>
                <a:sym typeface="+mn-ea"/>
              </a:rPr>
              <a:t>、</a:t>
            </a:r>
            <a:r>
              <a:rPr lang="zh-CN" altLang="en-US" sz="2800" b="1" dirty="0" smtClean="0">
                <a:solidFill>
                  <a:srgbClr val="C00000"/>
                </a:solidFill>
                <a:latin typeface="华文新魏" pitchFamily="2" charset="-122"/>
                <a:ea typeface="华文新魏" pitchFamily="2" charset="-122"/>
                <a:sym typeface="+mn-ea"/>
              </a:rPr>
              <a:t>各</a:t>
            </a:r>
            <a:r>
              <a:rPr lang="zh-CN" altLang="en-US" sz="2800" b="1" dirty="0">
                <a:solidFill>
                  <a:srgbClr val="C00000"/>
                </a:solidFill>
                <a:latin typeface="华文新魏" pitchFamily="2" charset="-122"/>
                <a:ea typeface="华文新魏" pitchFamily="2" charset="-122"/>
                <a:sym typeface="+mn-ea"/>
              </a:rPr>
              <a:t>民族</a:t>
            </a:r>
            <a:r>
              <a:rPr lang="zh-CN" altLang="en-US" sz="2800" b="1" dirty="0">
                <a:latin typeface="华文新魏" pitchFamily="2" charset="-122"/>
                <a:ea typeface="华文新魏" pitchFamily="2" charset="-122"/>
                <a:sym typeface="+mn-ea"/>
              </a:rPr>
              <a:t>以及</a:t>
            </a:r>
            <a:r>
              <a:rPr lang="zh-CN" altLang="en-US" sz="2800" b="1" dirty="0">
                <a:solidFill>
                  <a:srgbClr val="C00000"/>
                </a:solidFill>
                <a:latin typeface="华文新魏" pitchFamily="2" charset="-122"/>
                <a:ea typeface="华文新魏" pitchFamily="2" charset="-122"/>
                <a:sym typeface="+mn-ea"/>
              </a:rPr>
              <a:t>海外华侨</a:t>
            </a:r>
            <a:r>
              <a:rPr lang="zh-CN" altLang="en-US" sz="2800" b="1" dirty="0" smtClean="0">
                <a:latin typeface="华文新魏" pitchFamily="2" charset="-122"/>
                <a:ea typeface="华文新魏" pitchFamily="2" charset="-122"/>
                <a:sym typeface="+mn-ea"/>
              </a:rPr>
              <a:t>等各方面代表</a:t>
            </a:r>
            <a:r>
              <a:rPr lang="en-US" altLang="zh-CN" sz="2800" b="1" dirty="0" smtClean="0">
                <a:latin typeface="华文新魏" pitchFamily="2" charset="-122"/>
                <a:ea typeface="华文新魏" pitchFamily="2" charset="-122"/>
                <a:sym typeface="+mn-ea"/>
              </a:rPr>
              <a:t>600</a:t>
            </a:r>
            <a:r>
              <a:rPr lang="zh-CN" altLang="en-US" sz="2800" b="1" dirty="0" smtClean="0">
                <a:latin typeface="华文新魏" pitchFamily="2" charset="-122"/>
                <a:ea typeface="华文新魏" pitchFamily="2" charset="-122"/>
                <a:sym typeface="+mn-ea"/>
              </a:rPr>
              <a:t>余人</a:t>
            </a:r>
            <a:endParaRPr lang="zh-CN" altLang="en-US" sz="2800" b="1"/>
          </a:p>
        </p:txBody>
      </p:sp>
      <p:pic>
        <p:nvPicPr>
          <p:cNvPr id="19" name="Picture 32" descr="201007170829307724"/>
          <p:cNvPicPr>
            <a:picLocks noChangeAspect="1" noChangeArrowheads="1"/>
          </p:cNvPicPr>
          <p:nvPr/>
        </p:nvPicPr>
        <p:blipFill>
          <a:blip r:embed="rId3">
            <a:clrChange>
              <a:clrFrom>
                <a:srgbClr val="E0E0E0"/>
              </a:clrFrom>
              <a:clrTo>
                <a:srgbClr val="E0E0E0">
                  <a:alpha val="0"/>
                </a:srgbClr>
              </a:clrTo>
            </a:clrChange>
          </a:blip>
          <a:srcRect t="8003" b="3963"/>
          <a:stretch>
            <a:fillRect/>
          </a:stretch>
        </p:blipFill>
        <p:spPr bwMode="auto">
          <a:xfrm>
            <a:off x="6239510" y="1434465"/>
            <a:ext cx="4465955" cy="27597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2" descr="C:\Users\Thinkpad\Desktop\PNG\1_0001_图层-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 y="4509135"/>
            <a:ext cx="22891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hinkpad\Desktop\PNG\1_0001_图层-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 y="83185"/>
            <a:ext cx="2289175"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02535" y="269875"/>
            <a:ext cx="8968105" cy="583565"/>
          </a:xfrm>
          <a:prstGeom prst="rect">
            <a:avLst/>
          </a:prstGeom>
          <a:noFill/>
        </p:spPr>
        <p:txBody>
          <a:bodyPr wrap="none" rtlCol="0" anchor="t">
            <a:spAutoFit/>
          </a:bodyPr>
          <a:p>
            <a:pPr marL="0" indent="0">
              <a:buNone/>
            </a:pPr>
            <a:r>
              <a:rPr sz="3200" b="1" dirty="0">
                <a:latin typeface="楷体" panose="02010609060101010101" charset="-122"/>
                <a:ea typeface="楷体" panose="02010609060101010101" charset="-122"/>
                <a:cs typeface="楷体" panose="02010609060101010101" charset="-122"/>
                <a:sym typeface="+mn-ea"/>
              </a:rPr>
              <a:t>（一）筹备：</a:t>
            </a:r>
            <a:r>
              <a:rPr sz="3200" b="1" dirty="0" smtClean="0">
                <a:latin typeface="楷体" panose="02010609060101010101" charset="-122"/>
                <a:ea typeface="楷体" panose="02010609060101010101" charset="-122"/>
                <a:cs typeface="楷体" panose="02010609060101010101" charset="-122"/>
                <a:sym typeface="+mn-ea"/>
              </a:rPr>
              <a:t>中国人民政治协商会议</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2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7" name="内容占位符 2"/>
          <p:cNvSpPr>
            <a:spLocks noGrp="1"/>
          </p:cNvSpPr>
          <p:nvPr/>
        </p:nvSpPr>
        <p:spPr>
          <a:xfrm>
            <a:off x="73660" y="1103630"/>
            <a:ext cx="12044680" cy="6005195"/>
          </a:xfrm>
          <a:prstGeom prst="rect">
            <a:avLst/>
          </a:prstGeom>
        </p:spPr>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b="1" dirty="0" smtClean="0">
                <a:latin typeface="华文新魏" pitchFamily="2" charset="-122"/>
                <a:ea typeface="华文新魏" pitchFamily="2" charset="-122"/>
                <a:sym typeface="+mn-ea"/>
              </a:rPr>
              <a:t>1</a:t>
            </a:r>
            <a:r>
              <a:rPr lang="zh-CN" altLang="en-US" sz="3600" b="1" dirty="0" smtClean="0">
                <a:latin typeface="华文新魏" pitchFamily="2" charset="-122"/>
                <a:ea typeface="华文新魏" pitchFamily="2" charset="-122"/>
                <a:sym typeface="+mn-ea"/>
              </a:rPr>
              <a:t>、决定成立</a:t>
            </a:r>
            <a:r>
              <a:rPr lang="zh-CN" altLang="en-US" sz="3600" b="1" dirty="0" smtClean="0">
                <a:solidFill>
                  <a:srgbClr val="FF0000"/>
                </a:solidFill>
                <a:latin typeface="华文新魏" pitchFamily="2" charset="-122"/>
                <a:ea typeface="华文新魏" pitchFamily="2" charset="-122"/>
                <a:sym typeface="+mn-ea"/>
              </a:rPr>
              <a:t>中华人民共和国</a:t>
            </a:r>
            <a:endParaRPr lang="zh-CN" altLang="en-US" sz="3600" b="1" dirty="0" smtClean="0">
              <a:solidFill>
                <a:srgbClr val="FF0000"/>
              </a:solidFill>
              <a:latin typeface="华文新魏" pitchFamily="2" charset="-122"/>
              <a:ea typeface="华文新魏" pitchFamily="2" charset="-122"/>
              <a:sym typeface="+mn-ea"/>
            </a:endParaRPr>
          </a:p>
          <a:p>
            <a:r>
              <a:rPr lang="en-US" altLang="zh-CN" sz="3600" b="1" dirty="0" smtClean="0">
                <a:solidFill>
                  <a:schemeClr val="tx1"/>
                </a:solidFill>
                <a:latin typeface="华文新魏" pitchFamily="2" charset="-122"/>
                <a:ea typeface="华文新魏" pitchFamily="2" charset="-122"/>
                <a:sym typeface="+mn-ea"/>
              </a:rPr>
              <a:t>2</a:t>
            </a:r>
            <a:r>
              <a:rPr lang="zh-CN" altLang="en-US" sz="3600" b="1" dirty="0" smtClean="0">
                <a:solidFill>
                  <a:schemeClr val="tx1"/>
                </a:solidFill>
                <a:latin typeface="华文新魏" pitchFamily="2" charset="-122"/>
                <a:ea typeface="华文新魏" pitchFamily="2" charset="-122"/>
                <a:sym typeface="+mn-ea"/>
              </a:rPr>
              <a:t>、通过了</a:t>
            </a:r>
            <a:r>
              <a:rPr lang="en-US" altLang="zh-CN" sz="3600" b="1" dirty="0" smtClean="0">
                <a:solidFill>
                  <a:schemeClr val="tx1"/>
                </a:solidFill>
                <a:latin typeface="华文新魏" pitchFamily="2" charset="-122"/>
                <a:ea typeface="华文新魏" pitchFamily="2" charset="-122"/>
                <a:sym typeface="+mn-ea"/>
              </a:rPr>
              <a:t>《</a:t>
            </a:r>
            <a:r>
              <a:rPr lang="zh-CN" altLang="en-US" sz="3600" b="1" dirty="0" smtClean="0">
                <a:solidFill>
                  <a:schemeClr val="tx1"/>
                </a:solidFill>
                <a:latin typeface="华文新魏" pitchFamily="2" charset="-122"/>
                <a:ea typeface="华文新魏" pitchFamily="2" charset="-122"/>
                <a:sym typeface="+mn-ea"/>
              </a:rPr>
              <a:t>中国人民政治协商会议</a:t>
            </a:r>
            <a:r>
              <a:rPr lang="zh-CN" altLang="en-US" sz="3600" b="1" dirty="0" smtClean="0">
                <a:solidFill>
                  <a:srgbClr val="FF0000"/>
                </a:solidFill>
                <a:latin typeface="华文新魏" pitchFamily="2" charset="-122"/>
                <a:ea typeface="华文新魏" pitchFamily="2" charset="-122"/>
                <a:sym typeface="+mn-ea"/>
                <a:hlinkClick r:id="rId2" action="ppaction://hlinksldjump"/>
              </a:rPr>
              <a:t>共同纲领</a:t>
            </a:r>
            <a:r>
              <a:rPr lang="en-US" altLang="zh-CN" sz="3600" b="1" dirty="0" smtClean="0">
                <a:solidFill>
                  <a:schemeClr val="tx1"/>
                </a:solidFill>
                <a:latin typeface="华文新魏" pitchFamily="2" charset="-122"/>
                <a:ea typeface="华文新魏" pitchFamily="2" charset="-122"/>
                <a:sym typeface="+mn-ea"/>
              </a:rPr>
              <a:t>》</a:t>
            </a:r>
            <a:endParaRPr lang="en-US" altLang="zh-CN" sz="3600" b="1" dirty="0" smtClean="0">
              <a:solidFill>
                <a:schemeClr val="tx1"/>
              </a:solidFill>
              <a:latin typeface="华文新魏" pitchFamily="2" charset="-122"/>
              <a:ea typeface="华文新魏" pitchFamily="2" charset="-122"/>
              <a:sym typeface="+mn-ea"/>
            </a:endParaRPr>
          </a:p>
          <a:p>
            <a:r>
              <a:rPr lang="en-US" altLang="zh-CN" sz="3600" b="1" dirty="0" smtClean="0">
                <a:solidFill>
                  <a:schemeClr val="tx1"/>
                </a:solidFill>
                <a:latin typeface="华文新魏" pitchFamily="2" charset="-122"/>
                <a:ea typeface="华文新魏" pitchFamily="2" charset="-122"/>
                <a:sym typeface="+mn-ea"/>
              </a:rPr>
              <a:t>3</a:t>
            </a:r>
            <a:r>
              <a:rPr lang="zh-CN" altLang="en-US" sz="3600" b="1" dirty="0" smtClean="0">
                <a:solidFill>
                  <a:schemeClr val="tx1"/>
                </a:solidFill>
                <a:latin typeface="华文新魏" pitchFamily="2" charset="-122"/>
                <a:ea typeface="华文新魏" pitchFamily="2" charset="-122"/>
                <a:sym typeface="+mn-ea"/>
              </a:rPr>
              <a:t>、</a:t>
            </a:r>
            <a:r>
              <a:rPr lang="zh-CN" altLang="en-US" sz="3600" b="1" dirty="0" smtClean="0">
                <a:latin typeface="华文新魏" pitchFamily="2" charset="-122"/>
                <a:ea typeface="华文新魏" pitchFamily="2" charset="-122"/>
                <a:sym typeface="+mn-ea"/>
              </a:rPr>
              <a:t>会议选举了中央人民政府委员会，</a:t>
            </a:r>
            <a:r>
              <a:rPr lang="zh-CN" altLang="en-US" sz="3600" b="1" dirty="0" smtClean="0">
                <a:solidFill>
                  <a:srgbClr val="FF0000"/>
                </a:solidFill>
                <a:latin typeface="华文新魏" pitchFamily="2" charset="-122"/>
                <a:ea typeface="华文新魏" pitchFamily="2" charset="-122"/>
                <a:sym typeface="+mn-ea"/>
              </a:rPr>
              <a:t>毛泽东</a:t>
            </a:r>
            <a:r>
              <a:rPr lang="zh-CN" altLang="en-US" sz="3600" b="1" dirty="0" smtClean="0">
                <a:latin typeface="华文新魏" pitchFamily="2" charset="-122"/>
                <a:ea typeface="华文新魏" pitchFamily="2" charset="-122"/>
                <a:sym typeface="+mn-ea"/>
              </a:rPr>
              <a:t>当选为中央人民政府</a:t>
            </a:r>
            <a:r>
              <a:rPr lang="zh-CN" altLang="en-US" sz="3600" b="1" dirty="0" smtClean="0">
                <a:solidFill>
                  <a:srgbClr val="FF0000"/>
                </a:solidFill>
                <a:latin typeface="华文新魏" pitchFamily="2" charset="-122"/>
                <a:ea typeface="华文新魏" pitchFamily="2" charset="-122"/>
                <a:sym typeface="+mn-ea"/>
              </a:rPr>
              <a:t>主席</a:t>
            </a:r>
            <a:r>
              <a:rPr lang="zh-CN" altLang="en-US" sz="3600" b="1" dirty="0" smtClean="0">
                <a:latin typeface="华文新魏" pitchFamily="2" charset="-122"/>
                <a:ea typeface="华文新魏" pitchFamily="2" charset="-122"/>
                <a:sym typeface="+mn-ea"/>
              </a:rPr>
              <a:t>，朱德、刘少奇、宋庆龄、李济深、张澜、高岗为副主席。</a:t>
            </a:r>
            <a:endParaRPr lang="zh-CN" altLang="en-US" sz="3600" b="1" dirty="0" smtClean="0">
              <a:latin typeface="华文新魏" pitchFamily="2" charset="-122"/>
              <a:ea typeface="华文新魏" pitchFamily="2" charset="-122"/>
              <a:sym typeface="+mn-ea"/>
            </a:endParaRPr>
          </a:p>
          <a:p>
            <a:r>
              <a:rPr lang="en-US" altLang="zh-CN" sz="3600" b="1" dirty="0" smtClean="0">
                <a:latin typeface="华文新魏" pitchFamily="2" charset="-122"/>
                <a:ea typeface="华文新魏" pitchFamily="2" charset="-122"/>
                <a:sym typeface="+mn-ea"/>
              </a:rPr>
              <a:t>4</a:t>
            </a:r>
            <a:r>
              <a:rPr lang="zh-CN" altLang="en-US" sz="3600" b="1" dirty="0" smtClean="0">
                <a:latin typeface="华文新魏" pitchFamily="2" charset="-122"/>
                <a:ea typeface="华文新魏" pitchFamily="2" charset="-122"/>
                <a:sym typeface="+mn-ea"/>
              </a:rPr>
              <a:t>、决定改北平为</a:t>
            </a:r>
            <a:r>
              <a:rPr lang="zh-CN" altLang="en-US" sz="3600" b="1" dirty="0" smtClean="0">
                <a:solidFill>
                  <a:srgbClr val="FF0000"/>
                </a:solidFill>
                <a:latin typeface="华文新魏" pitchFamily="2" charset="-122"/>
                <a:ea typeface="华文新魏" pitchFamily="2" charset="-122"/>
                <a:sym typeface="+mn-ea"/>
              </a:rPr>
              <a:t>北京</a:t>
            </a:r>
            <a:r>
              <a:rPr lang="zh-CN" altLang="en-US" sz="3600" b="1" dirty="0" smtClean="0">
                <a:latin typeface="华文新魏" pitchFamily="2" charset="-122"/>
                <a:ea typeface="华文新魏" pitchFamily="2" charset="-122"/>
                <a:sym typeface="+mn-ea"/>
              </a:rPr>
              <a:t>，作为新中国的</a:t>
            </a:r>
            <a:r>
              <a:rPr lang="zh-CN" altLang="en-US" sz="3600" b="1" dirty="0" smtClean="0">
                <a:solidFill>
                  <a:srgbClr val="FF0000"/>
                </a:solidFill>
                <a:latin typeface="华文新魏" pitchFamily="2" charset="-122"/>
                <a:ea typeface="华文新魏" pitchFamily="2" charset="-122"/>
                <a:sym typeface="+mn-ea"/>
              </a:rPr>
              <a:t>首都</a:t>
            </a:r>
            <a:r>
              <a:rPr lang="zh-CN" altLang="en-US" sz="3600" b="1" dirty="0" smtClean="0">
                <a:latin typeface="华文新魏" pitchFamily="2" charset="-122"/>
                <a:ea typeface="华文新魏" pitchFamily="2" charset="-122"/>
                <a:sym typeface="+mn-ea"/>
              </a:rPr>
              <a:t>，以五星红旗为</a:t>
            </a:r>
            <a:r>
              <a:rPr lang="zh-CN" altLang="en-US" sz="3600" b="1" dirty="0" smtClean="0">
                <a:solidFill>
                  <a:srgbClr val="C00000"/>
                </a:solidFill>
                <a:latin typeface="华文新魏" pitchFamily="2" charset="-122"/>
                <a:ea typeface="华文新魏" pitchFamily="2" charset="-122"/>
                <a:sym typeface="+mn-ea"/>
                <a:hlinkClick r:id="" action="ppaction://noaction"/>
              </a:rPr>
              <a:t>国旗</a:t>
            </a:r>
            <a:r>
              <a:rPr lang="zh-CN" altLang="en-US" sz="3600" b="1" dirty="0" smtClean="0">
                <a:latin typeface="华文新魏" pitchFamily="2" charset="-122"/>
                <a:ea typeface="华文新魏" pitchFamily="2" charset="-122"/>
                <a:sym typeface="+mn-ea"/>
              </a:rPr>
              <a:t>，以</a:t>
            </a:r>
            <a:r>
              <a:rPr lang="en-US" altLang="zh-CN" sz="3600" b="1" dirty="0" smtClean="0">
                <a:latin typeface="华文新魏" pitchFamily="2" charset="-122"/>
                <a:ea typeface="华文新魏" pitchFamily="2" charset="-122"/>
                <a:sym typeface="+mn-ea"/>
              </a:rPr>
              <a:t>《</a:t>
            </a:r>
            <a:r>
              <a:rPr lang="zh-CN" altLang="en-US" sz="3600" b="1" dirty="0" smtClean="0">
                <a:solidFill>
                  <a:srgbClr val="FF0000"/>
                </a:solidFill>
                <a:latin typeface="华文新魏" pitchFamily="2" charset="-122"/>
                <a:ea typeface="华文新魏" pitchFamily="2" charset="-122"/>
                <a:sym typeface="+mn-ea"/>
              </a:rPr>
              <a:t>义勇军进行曲</a:t>
            </a:r>
            <a:r>
              <a:rPr lang="en-US" altLang="zh-CN" sz="3600" b="1" dirty="0" smtClean="0">
                <a:latin typeface="华文新魏" pitchFamily="2" charset="-122"/>
                <a:ea typeface="华文新魏" pitchFamily="2" charset="-122"/>
                <a:sym typeface="+mn-ea"/>
              </a:rPr>
              <a:t>》</a:t>
            </a:r>
            <a:r>
              <a:rPr lang="zh-CN" altLang="en-US" sz="3600" b="1" dirty="0" smtClean="0">
                <a:latin typeface="华文新魏" pitchFamily="2" charset="-122"/>
                <a:ea typeface="华文新魏" pitchFamily="2" charset="-122"/>
                <a:sym typeface="+mn-ea"/>
              </a:rPr>
              <a:t>为代</a:t>
            </a:r>
            <a:r>
              <a:rPr lang="zh-CN" altLang="en-US" sz="3600" b="1" dirty="0" smtClean="0">
                <a:solidFill>
                  <a:srgbClr val="FF0000"/>
                </a:solidFill>
                <a:effectLst/>
                <a:latin typeface="华文新魏" pitchFamily="2" charset="-122"/>
                <a:ea typeface="华文新魏" pitchFamily="2" charset="-122"/>
                <a:sym typeface="+mn-ea"/>
              </a:rPr>
              <a:t>国歌</a:t>
            </a:r>
            <a:r>
              <a:rPr lang="zh-CN" altLang="en-US" sz="3600" b="1" dirty="0" smtClean="0">
                <a:latin typeface="华文新魏" pitchFamily="2" charset="-122"/>
                <a:ea typeface="华文新魏" pitchFamily="2" charset="-122"/>
                <a:sym typeface="+mn-ea"/>
              </a:rPr>
              <a:t>，采用</a:t>
            </a:r>
            <a:r>
              <a:rPr lang="zh-CN" altLang="en-US" sz="3600" b="1" dirty="0" smtClean="0">
                <a:solidFill>
                  <a:srgbClr val="FF0000"/>
                </a:solidFill>
                <a:latin typeface="华文新魏" pitchFamily="2" charset="-122"/>
                <a:ea typeface="华文新魏" pitchFamily="2" charset="-122"/>
                <a:sym typeface="+mn-ea"/>
              </a:rPr>
              <a:t>公元纪年。</a:t>
            </a:r>
            <a:endParaRPr lang="zh-CN" altLang="en-US" sz="3600" b="1" dirty="0" smtClean="0">
              <a:solidFill>
                <a:srgbClr val="FF0000"/>
              </a:solidFill>
              <a:latin typeface="华文新魏" pitchFamily="2" charset="-122"/>
              <a:ea typeface="华文新魏" pitchFamily="2" charset="-122"/>
              <a:sym typeface="+mn-ea"/>
            </a:endParaRPr>
          </a:p>
          <a:p>
            <a:r>
              <a:rPr lang="en-US" altLang="zh-CN" sz="3600" b="1" dirty="0" smtClean="0">
                <a:solidFill>
                  <a:schemeClr val="tx1"/>
                </a:solidFill>
                <a:latin typeface="华文新魏" pitchFamily="2" charset="-122"/>
                <a:ea typeface="华文新魏" pitchFamily="2" charset="-122"/>
                <a:sym typeface="+mn-ea"/>
              </a:rPr>
              <a:t>5</a:t>
            </a:r>
            <a:r>
              <a:rPr lang="zh-CN" altLang="en-US" sz="3600" b="1" dirty="0" smtClean="0">
                <a:solidFill>
                  <a:schemeClr val="tx1"/>
                </a:solidFill>
                <a:latin typeface="华文新魏" pitchFamily="2" charset="-122"/>
                <a:ea typeface="华文新魏" pitchFamily="2" charset="-122"/>
                <a:sym typeface="+mn-ea"/>
              </a:rPr>
              <a:t>、</a:t>
            </a:r>
            <a:r>
              <a:rPr lang="zh-CN" altLang="en-US" sz="3600" b="1" dirty="0" smtClean="0">
                <a:latin typeface="华文新魏" pitchFamily="2" charset="-122"/>
                <a:ea typeface="华文新魏" pitchFamily="2" charset="-122"/>
                <a:sym typeface="+mn-ea"/>
              </a:rPr>
              <a:t>会议还决定在北京天安门广场建立</a:t>
            </a:r>
            <a:r>
              <a:rPr lang="zh-CN" altLang="en-US" sz="3600" b="1" dirty="0" smtClean="0">
                <a:solidFill>
                  <a:srgbClr val="FF0000"/>
                </a:solidFill>
                <a:latin typeface="华文新魏" pitchFamily="2" charset="-122"/>
                <a:ea typeface="华文新魏" pitchFamily="2" charset="-122"/>
                <a:sym typeface="+mn-ea"/>
                <a:hlinkClick r:id="" action="ppaction://noaction"/>
              </a:rPr>
              <a:t>人民英雄纪念碑</a:t>
            </a:r>
            <a:r>
              <a:rPr lang="zh-CN" altLang="en-US" sz="3600" b="1" dirty="0" smtClean="0">
                <a:latin typeface="华文新魏" pitchFamily="2" charset="-122"/>
                <a:ea typeface="华文新魏" pitchFamily="2" charset="-122"/>
                <a:sym typeface="+mn-ea"/>
              </a:rPr>
              <a:t>。</a:t>
            </a:r>
            <a:endParaRPr lang="zh-CN" altLang="en-US" sz="3600" b="1" dirty="0">
              <a:latin typeface="华文新魏" pitchFamily="2" charset="-122"/>
              <a:ea typeface="华文新魏" pitchFamily="2" charset="-122"/>
            </a:endParaRPr>
          </a:p>
          <a:p>
            <a:endParaRPr lang="zh-CN" altLang="en-US" sz="3600" b="1" dirty="0" smtClean="0">
              <a:solidFill>
                <a:srgbClr val="FF0000"/>
              </a:solidFill>
              <a:latin typeface="华文新魏" pitchFamily="2" charset="-122"/>
              <a:ea typeface="华文新魏" pitchFamily="2" charset="-122"/>
              <a:sym typeface="+mn-ea"/>
            </a:endParaRPr>
          </a:p>
          <a:p>
            <a:endParaRPr kumimoji="0" lang="zh-CN" altLang="en-US" sz="3600" b="1" dirty="0" smtClean="0">
              <a:solidFill>
                <a:srgbClr val="FF0000"/>
              </a:solidFill>
              <a:latin typeface="华文新魏" pitchFamily="2" charset="-122"/>
              <a:ea typeface="华文新魏" pitchFamily="2" charset="-122"/>
              <a:sym typeface="+mn-ea"/>
            </a:endParaRPr>
          </a:p>
          <a:p>
            <a:endParaRPr lang="zh-CN" altLang="en-US" sz="3600" b="1" dirty="0" smtClean="0">
              <a:solidFill>
                <a:schemeClr val="tx1"/>
              </a:solidFill>
              <a:latin typeface="华文新魏" pitchFamily="2" charset="-122"/>
              <a:ea typeface="华文新魏" pitchFamily="2" charset="-122"/>
              <a:sym typeface="+mn-ea"/>
            </a:endParaRPr>
          </a:p>
          <a:p>
            <a:endParaRPr lang="zh-CN" altLang="en-US" sz="3600" b="1" dirty="0" smtClean="0">
              <a:solidFill>
                <a:srgbClr val="FF0000"/>
              </a:solidFill>
              <a:latin typeface="华文新魏" pitchFamily="2" charset="-122"/>
              <a:ea typeface="华文新魏" pitchFamily="2" charset="-122"/>
              <a:sym typeface="+mn-ea"/>
            </a:endParaRPr>
          </a:p>
        </p:txBody>
      </p:sp>
      <p:sp>
        <p:nvSpPr>
          <p:cNvPr id="38" name="矩形 37"/>
          <p:cNvSpPr/>
          <p:nvPr/>
        </p:nvSpPr>
        <p:spPr>
          <a:xfrm>
            <a:off x="917575" y="269875"/>
            <a:ext cx="1057910" cy="751205"/>
          </a:xfrm>
          <a:prstGeom prst="rect">
            <a:avLst/>
          </a:prstGeom>
        </p:spPr>
        <p:txBody>
          <a:bodyPr wrap="none">
            <a:spAutoFit/>
          </a:bodyPr>
          <a:p>
            <a:pPr algn="ctr">
              <a:lnSpc>
                <a:spcPct val="125000"/>
              </a:lnSpc>
            </a:pPr>
            <a:r>
              <a:rPr lang="zh-CN" altLang="en-US" sz="3430" b="1" dirty="0" smtClean="0">
                <a:solidFill>
                  <a:schemeClr val="bg1"/>
                </a:solidFill>
                <a:latin typeface="华文新魏" pitchFamily="2" charset="-122"/>
                <a:ea typeface="华文新魏" pitchFamily="2" charset="-122"/>
              </a:rPr>
              <a:t>内容</a:t>
            </a:r>
            <a:endParaRPr lang="zh-CN" altLang="en-US" sz="3430" b="1" dirty="0">
              <a:solidFill>
                <a:schemeClr val="bg1"/>
              </a:solidFill>
              <a:latin typeface="华文新魏" pitchFamily="2" charset="-122"/>
              <a:ea typeface="华文新魏" pitchFamily="2" charset="-122"/>
            </a:endParaRPr>
          </a:p>
        </p:txBody>
      </p:sp>
      <p:sp>
        <p:nvSpPr>
          <p:cNvPr id="10" name="矩形 9"/>
          <p:cNvSpPr/>
          <p:nvPr/>
        </p:nvSpPr>
        <p:spPr>
          <a:xfrm>
            <a:off x="955637" y="4700921"/>
            <a:ext cx="1107996" cy="740267"/>
          </a:xfrm>
          <a:prstGeom prst="rect">
            <a:avLst/>
          </a:prstGeom>
        </p:spPr>
        <p:txBody>
          <a:bodyPr wrap="none">
            <a:spAutoFit/>
          </a:bodyPr>
          <a:p>
            <a:pPr algn="ctr">
              <a:lnSpc>
                <a:spcPct val="125000"/>
              </a:lnSpc>
            </a:pPr>
            <a:r>
              <a:rPr lang="zh-CN" altLang="en-US" sz="3600" b="1" dirty="0" smtClean="0">
                <a:solidFill>
                  <a:schemeClr val="bg1"/>
                </a:solidFill>
                <a:latin typeface="华文新魏" pitchFamily="2" charset="-122"/>
                <a:ea typeface="华文新魏" pitchFamily="2" charset="-122"/>
              </a:rPr>
              <a:t>意义</a:t>
            </a:r>
            <a:endParaRPr lang="zh-CN" altLang="en-US" sz="3600" b="1" dirty="0">
              <a:solidFill>
                <a:schemeClr val="bg1"/>
              </a:solidFill>
              <a:latin typeface="华文新魏" pitchFamily="2" charset="-122"/>
              <a:ea typeface="华文新魏" pitchFamily="2" charset="-122"/>
            </a:endParaRPr>
          </a:p>
        </p:txBody>
      </p:sp>
      <p:sp>
        <p:nvSpPr>
          <p:cNvPr id="23" name="Rectangle 33"/>
          <p:cNvSpPr>
            <a:spLocks noChangeArrowheads="1"/>
          </p:cNvSpPr>
          <p:nvPr/>
        </p:nvSpPr>
        <p:spPr bwMode="auto">
          <a:xfrm>
            <a:off x="2223108" y="5441068"/>
            <a:ext cx="9526694" cy="1198880"/>
          </a:xfrm>
          <a:prstGeom prst="rect">
            <a:avLst/>
          </a:prstGeom>
          <a:noFill/>
          <a:ln w="9525" algn="ctr">
            <a:noFill/>
            <a:miter lim="800000"/>
          </a:ln>
          <a:effectLst/>
        </p:spPr>
        <p:txBody>
          <a:bodyPr wrap="square" anchor="ctr">
            <a:spAutoFit/>
          </a:bodyPr>
          <a:p>
            <a:r>
              <a:rPr lang="zh-CN" altLang="en-US" sz="3600" b="1" dirty="0" smtClean="0">
                <a:latin typeface="华文新魏" pitchFamily="2" charset="-122"/>
                <a:ea typeface="华文新魏" pitchFamily="2" charset="-122"/>
              </a:rPr>
              <a:t>中国人民政治协商会议的成功召开，初步建立了</a:t>
            </a:r>
            <a:r>
              <a:rPr lang="zh-CN" altLang="en-US" sz="3600" b="1" dirty="0" smtClean="0">
                <a:solidFill>
                  <a:srgbClr val="FF0000"/>
                </a:solidFill>
                <a:latin typeface="华文新魏" pitchFamily="2" charset="-122"/>
                <a:ea typeface="华文新魏" pitchFamily="2" charset="-122"/>
              </a:rPr>
              <a:t>中国共产党领导的多党合作和政治协商制度</a:t>
            </a:r>
            <a:r>
              <a:rPr lang="zh-CN" altLang="en-US" sz="3600" b="1" dirty="0" smtClean="0">
                <a:latin typeface="华文新魏" pitchFamily="2" charset="-122"/>
                <a:ea typeface="华文新魏" pitchFamily="2" charset="-122"/>
              </a:rPr>
              <a:t>。</a:t>
            </a:r>
            <a:endParaRPr lang="zh-CN" altLang="en-US" sz="3600" b="1" dirty="0" smtClean="0">
              <a:latin typeface="华文新魏" pitchFamily="2" charset="-122"/>
              <a:ea typeface="华文新魏"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3"/>
          <p:cNvSpPr>
            <a:spLocks noChangeArrowheads="1"/>
          </p:cNvSpPr>
          <p:nvPr/>
        </p:nvSpPr>
        <p:spPr bwMode="auto">
          <a:xfrm>
            <a:off x="1594485" y="274955"/>
            <a:ext cx="9401810" cy="768350"/>
          </a:xfrm>
          <a:prstGeom prst="rect">
            <a:avLst/>
          </a:prstGeom>
          <a:noFill/>
          <a:ln w="9525" algn="ctr">
            <a:noFill/>
            <a:miter lim="800000"/>
          </a:ln>
          <a:effectLst/>
        </p:spPr>
        <p:txBody>
          <a:bodyPr wrap="square" anchor="ctr">
            <a:spAutoFit/>
          </a:bodyPr>
          <a:lstStyle/>
          <a:p>
            <a:r>
              <a:rPr lang="zh-CN" altLang="en-US" sz="3430" dirty="0" smtClean="0">
                <a:latin typeface="华文新魏" pitchFamily="2" charset="-122"/>
                <a:ea typeface="华文新魏" pitchFamily="2" charset="-122"/>
              </a:rPr>
              <a:t> </a:t>
            </a:r>
            <a:r>
              <a:rPr lang="en-US" altLang="zh-CN" sz="4400" b="1" dirty="0" smtClean="0">
                <a:latin typeface="华文新魏" pitchFamily="2" charset="-122"/>
                <a:ea typeface="华文新魏" pitchFamily="2" charset="-122"/>
              </a:rPr>
              <a:t>《</a:t>
            </a:r>
            <a:r>
              <a:rPr lang="zh-CN" altLang="en-US" sz="4400" b="1" dirty="0" smtClean="0">
                <a:latin typeface="华文新魏" pitchFamily="2" charset="-122"/>
                <a:ea typeface="华文新魏" pitchFamily="2" charset="-122"/>
              </a:rPr>
              <a:t>中国人民政治协商会议共同纲领</a:t>
            </a:r>
            <a:r>
              <a:rPr lang="en-US" altLang="zh-CN" sz="4400" b="1" dirty="0" smtClean="0">
                <a:latin typeface="华文新魏" pitchFamily="2" charset="-122"/>
                <a:ea typeface="华文新魏" pitchFamily="2" charset="-122"/>
              </a:rPr>
              <a:t>》</a:t>
            </a:r>
            <a:endParaRPr kumimoji="0" lang="zh-CN" altLang="en-US" sz="3430" dirty="0">
              <a:solidFill>
                <a:schemeClr val="tx1"/>
              </a:solidFill>
              <a:latin typeface="华文新魏" pitchFamily="2" charset="-122"/>
              <a:ea typeface="华文新魏" pitchFamily="2" charset="-122"/>
            </a:endParaRPr>
          </a:p>
        </p:txBody>
      </p:sp>
      <p:sp>
        <p:nvSpPr>
          <p:cNvPr id="24" name="TextBox 23"/>
          <p:cNvSpPr txBox="1"/>
          <p:nvPr/>
        </p:nvSpPr>
        <p:spPr>
          <a:xfrm>
            <a:off x="653415" y="1949450"/>
            <a:ext cx="7421245" cy="3374390"/>
          </a:xfrm>
          <a:prstGeom prst="rect">
            <a:avLst/>
          </a:prstGeom>
          <a:noFill/>
        </p:spPr>
        <p:txBody>
          <a:bodyPr wrap="square" rtlCol="0">
            <a:spAutoFit/>
          </a:bodyPr>
          <a:lstStyle/>
          <a:p>
            <a:r>
              <a:rPr lang="zh-CN" altLang="en-US" sz="2665" b="1" dirty="0" smtClean="0">
                <a:latin typeface="华文新魏" pitchFamily="2" charset="-122"/>
                <a:ea typeface="华文新魏" pitchFamily="2" charset="-122"/>
              </a:rPr>
              <a:t>中华人民共和国是</a:t>
            </a:r>
            <a:r>
              <a:rPr lang="zh-CN" altLang="en-US" sz="2665" b="1" dirty="0" smtClean="0">
                <a:solidFill>
                  <a:srgbClr val="FF0000"/>
                </a:solidFill>
                <a:latin typeface="华文新魏" pitchFamily="2" charset="-122"/>
                <a:ea typeface="华文新魏" pitchFamily="2" charset="-122"/>
              </a:rPr>
              <a:t>新民主义主义</a:t>
            </a:r>
            <a:r>
              <a:rPr lang="zh-CN" altLang="en-US" sz="2665" b="1" dirty="0" smtClean="0">
                <a:latin typeface="华文新魏" pitchFamily="2" charset="-122"/>
                <a:ea typeface="华文新魏" pitchFamily="2" charset="-122"/>
              </a:rPr>
              <a:t>即人民民主主义国家，实行工人领导的、以工农联盟为基础的、团结各民主阶级和国内各民族的人民民主专政；</a:t>
            </a:r>
            <a:endParaRPr lang="zh-CN" altLang="en-US" sz="2665" b="1" dirty="0" smtClean="0">
              <a:latin typeface="华文新魏" pitchFamily="2" charset="-122"/>
              <a:ea typeface="华文新魏" pitchFamily="2" charset="-122"/>
            </a:endParaRPr>
          </a:p>
          <a:p>
            <a:endParaRPr lang="zh-CN" altLang="en-US" sz="2665" b="1" dirty="0" smtClean="0">
              <a:solidFill>
                <a:srgbClr val="FF0000"/>
              </a:solidFill>
              <a:latin typeface="华文新魏" pitchFamily="2" charset="-122"/>
              <a:ea typeface="华文新魏" pitchFamily="2" charset="-122"/>
            </a:endParaRPr>
          </a:p>
          <a:p>
            <a:r>
              <a:rPr lang="zh-CN" altLang="en-US" sz="2665" b="1" dirty="0" smtClean="0">
                <a:latin typeface="华文新魏" pitchFamily="2" charset="-122"/>
                <a:ea typeface="华文新魏" pitchFamily="2" charset="-122"/>
              </a:rPr>
              <a:t>国家政权属于人民，各级政权机关一律实行民主集中制。</a:t>
            </a:r>
            <a:endParaRPr lang="zh-CN" altLang="en-US" sz="2665" b="1" dirty="0" smtClean="0">
              <a:solidFill>
                <a:srgbClr val="FF0000"/>
              </a:solidFill>
              <a:latin typeface="华文新魏" pitchFamily="2" charset="-122"/>
              <a:ea typeface="华文新魏" pitchFamily="2" charset="-122"/>
            </a:endParaRPr>
          </a:p>
          <a:p>
            <a:r>
              <a:rPr lang="zh-CN" altLang="en-US" sz="2665" b="1" dirty="0" smtClean="0">
                <a:latin typeface="华文新魏" pitchFamily="2" charset="-122"/>
                <a:ea typeface="华文新魏" pitchFamily="2" charset="-122"/>
              </a:rPr>
              <a:t>中国人民政治协商会议暂时代行将来召开的全国人民代 表大会的职能。</a:t>
            </a:r>
            <a:endParaRPr lang="zh-CN" altLang="en-US" sz="2665" b="1" dirty="0" smtClean="0">
              <a:solidFill>
                <a:srgbClr val="FF0000"/>
              </a:solidFill>
              <a:latin typeface="华文新魏" pitchFamily="2" charset="-122"/>
              <a:ea typeface="华文新魏" pitchFamily="2" charset="-122"/>
            </a:endParaRPr>
          </a:p>
        </p:txBody>
      </p:sp>
      <p:sp>
        <p:nvSpPr>
          <p:cNvPr id="27" name="TextBox 26"/>
          <p:cNvSpPr txBox="1"/>
          <p:nvPr/>
        </p:nvSpPr>
        <p:spPr>
          <a:xfrm>
            <a:off x="4437252" y="5942955"/>
            <a:ext cx="3810027" cy="768350"/>
          </a:xfrm>
          <a:prstGeom prst="rect">
            <a:avLst/>
          </a:prstGeom>
          <a:noFill/>
        </p:spPr>
        <p:txBody>
          <a:bodyPr wrap="square" rtlCol="0">
            <a:spAutoFit/>
          </a:bodyPr>
          <a:lstStyle/>
          <a:p>
            <a:pPr algn="ctr"/>
            <a:r>
              <a:rPr lang="zh-CN" altLang="en-US" sz="4400" b="1" dirty="0" smtClean="0">
                <a:solidFill>
                  <a:srgbClr val="FF0000"/>
                </a:solidFill>
                <a:latin typeface="华文新魏" pitchFamily="2" charset="-122"/>
                <a:ea typeface="华文新魏" pitchFamily="2" charset="-122"/>
              </a:rPr>
              <a:t>临时宪法</a:t>
            </a:r>
            <a:endParaRPr lang="zh-CN" altLang="en-US" sz="4400" b="1" dirty="0" smtClean="0">
              <a:solidFill>
                <a:srgbClr val="FF0000"/>
              </a:solidFill>
              <a:latin typeface="华文新魏" pitchFamily="2" charset="-122"/>
              <a:ea typeface="华文新魏" pitchFamily="2" charset="-122"/>
            </a:endParaRPr>
          </a:p>
        </p:txBody>
      </p:sp>
      <p:pic>
        <p:nvPicPr>
          <p:cNvPr id="28" name="Picture 4" descr="中国人民政治协商会议共同纲领">
            <a:hlinkClick r:id="rId1" action="ppaction://hlinksldjump"/>
          </p:cNvPr>
          <p:cNvPicPr>
            <a:picLocks noChangeAspect="1" noChangeArrowheads="1"/>
          </p:cNvPicPr>
          <p:nvPr/>
        </p:nvPicPr>
        <p:blipFill>
          <a:blip r:embed="rId2">
            <a:clrChange>
              <a:clrFrom>
                <a:srgbClr val="0A1312"/>
              </a:clrFrom>
              <a:clrTo>
                <a:srgbClr val="0A1312">
                  <a:alpha val="0"/>
                </a:srgbClr>
              </a:clrTo>
            </a:clrChange>
          </a:blip>
          <a:srcRect l="33382" t="7979" r="23943" b="15369"/>
          <a:stretch>
            <a:fillRect/>
          </a:stretch>
        </p:blipFill>
        <p:spPr bwMode="auto">
          <a:xfrm>
            <a:off x="8247380" y="1837055"/>
            <a:ext cx="3335655" cy="4488180"/>
          </a:xfrm>
          <a:prstGeom prst="rect">
            <a:avLst/>
          </a:prstGeom>
          <a:noFill/>
          <a:effectLst/>
        </p:spPr>
      </p:pic>
      <p:grpSp>
        <p:nvGrpSpPr>
          <p:cNvPr id="313" name="组合 312"/>
          <p:cNvGrpSpPr/>
          <p:nvPr/>
        </p:nvGrpSpPr>
        <p:grpSpPr>
          <a:xfrm>
            <a:off x="380932" y="1105338"/>
            <a:ext cx="4757029" cy="843652"/>
            <a:chOff x="-103259" y="1332060"/>
            <a:chExt cx="4994880" cy="885835"/>
          </a:xfrm>
        </p:grpSpPr>
        <p:pic>
          <p:nvPicPr>
            <p:cNvPr id="312" name="图片 14" descr="未标题-2.png"/>
            <p:cNvPicPr>
              <a:picLocks noChangeAspect="1" noChangeArrowheads="1"/>
            </p:cNvPicPr>
            <p:nvPr/>
          </p:nvPicPr>
          <p:blipFill>
            <a:blip r:embed="rId3"/>
            <a:srcRect/>
            <a:stretch>
              <a:fillRect/>
            </a:stretch>
          </p:blipFill>
          <p:spPr bwMode="auto">
            <a:xfrm>
              <a:off x="183064" y="1332060"/>
              <a:ext cx="4708557" cy="885835"/>
            </a:xfrm>
            <a:prstGeom prst="rect">
              <a:avLst/>
            </a:prstGeom>
            <a:noFill/>
            <a:ln w="9525">
              <a:noFill/>
              <a:miter lim="800000"/>
              <a:headEnd/>
              <a:tailEnd/>
            </a:ln>
          </p:spPr>
        </p:pic>
        <p:sp>
          <p:nvSpPr>
            <p:cNvPr id="307" name="矩形 306"/>
            <p:cNvSpPr/>
            <p:nvPr/>
          </p:nvSpPr>
          <p:spPr>
            <a:xfrm>
              <a:off x="-103259" y="1450171"/>
              <a:ext cx="4429156" cy="650081"/>
            </a:xfrm>
            <a:prstGeom prst="rect">
              <a:avLst/>
            </a:prstGeom>
          </p:spPr>
          <p:txBody>
            <a:bodyPr wrap="square">
              <a:spAutoFit/>
            </a:bodyPr>
            <a:lstStyle/>
            <a:p>
              <a:pPr lvl="0" algn="ctr"/>
              <a:r>
                <a:rPr lang="en-US" altLang="zh-CN" sz="3430" b="1" dirty="0" smtClean="0">
                  <a:solidFill>
                    <a:schemeClr val="bg1"/>
                  </a:solidFill>
                  <a:latin typeface="华文新魏" pitchFamily="2" charset="-122"/>
                  <a:ea typeface="华文新魏" pitchFamily="2" charset="-122"/>
                </a:rPr>
                <a:t>《</a:t>
              </a:r>
              <a:r>
                <a:rPr lang="zh-CN" altLang="en-US" sz="3430" b="1" dirty="0" smtClean="0">
                  <a:solidFill>
                    <a:schemeClr val="bg1"/>
                  </a:solidFill>
                  <a:latin typeface="华文新魏" pitchFamily="2" charset="-122"/>
                  <a:ea typeface="华文新魏" pitchFamily="2" charset="-122"/>
                </a:rPr>
                <a:t>共同纲领</a:t>
              </a:r>
              <a:r>
                <a:rPr lang="en-US" altLang="zh-CN" sz="3430" b="1" dirty="0" smtClean="0">
                  <a:solidFill>
                    <a:schemeClr val="bg1"/>
                  </a:solidFill>
                  <a:latin typeface="华文新魏" pitchFamily="2" charset="-122"/>
                  <a:ea typeface="华文新魏" pitchFamily="2" charset="-122"/>
                </a:rPr>
                <a:t>》</a:t>
              </a:r>
              <a:r>
                <a:rPr lang="zh-CN" altLang="en-US" sz="3430" b="1" dirty="0" smtClean="0">
                  <a:solidFill>
                    <a:schemeClr val="bg1"/>
                  </a:solidFill>
                  <a:latin typeface="华文新魏" pitchFamily="2" charset="-122"/>
                  <a:ea typeface="华文新魏" pitchFamily="2" charset="-122"/>
                </a:rPr>
                <a:t>的内容</a:t>
              </a:r>
              <a:endParaRPr lang="zh-CN" altLang="en-US" sz="3430" b="1" spc="300" dirty="0">
                <a:solidFill>
                  <a:schemeClr val="bg1"/>
                </a:solidFill>
                <a:latin typeface="微软雅黑" panose="020B0503020204020204" charset="-122"/>
                <a:ea typeface="微软雅黑" panose="020B0503020204020204" charset="-122"/>
              </a:endParaRPr>
            </a:p>
          </p:txBody>
        </p:sp>
      </p:grpSp>
      <p:grpSp>
        <p:nvGrpSpPr>
          <p:cNvPr id="314" name="组合 313"/>
          <p:cNvGrpSpPr/>
          <p:nvPr/>
        </p:nvGrpSpPr>
        <p:grpSpPr>
          <a:xfrm>
            <a:off x="449087" y="5442868"/>
            <a:ext cx="4688449" cy="843652"/>
            <a:chOff x="244436" y="5491173"/>
            <a:chExt cx="4922871" cy="885835"/>
          </a:xfrm>
        </p:grpSpPr>
        <p:pic>
          <p:nvPicPr>
            <p:cNvPr id="315" name="图片 14" descr="未标题-2.png"/>
            <p:cNvPicPr>
              <a:picLocks noChangeAspect="1" noChangeArrowheads="1"/>
            </p:cNvPicPr>
            <p:nvPr/>
          </p:nvPicPr>
          <p:blipFill>
            <a:blip r:embed="rId3"/>
            <a:srcRect/>
            <a:stretch>
              <a:fillRect/>
            </a:stretch>
          </p:blipFill>
          <p:spPr bwMode="auto">
            <a:xfrm>
              <a:off x="458750" y="5491173"/>
              <a:ext cx="4708557" cy="885835"/>
            </a:xfrm>
            <a:prstGeom prst="rect">
              <a:avLst/>
            </a:prstGeom>
            <a:noFill/>
            <a:ln w="9525">
              <a:noFill/>
              <a:miter lim="800000"/>
              <a:headEnd/>
              <a:tailEnd/>
            </a:ln>
          </p:spPr>
        </p:pic>
        <p:sp>
          <p:nvSpPr>
            <p:cNvPr id="316" name="矩形 315"/>
            <p:cNvSpPr/>
            <p:nvPr/>
          </p:nvSpPr>
          <p:spPr>
            <a:xfrm>
              <a:off x="244436" y="5591190"/>
              <a:ext cx="4429156" cy="650081"/>
            </a:xfrm>
            <a:prstGeom prst="rect">
              <a:avLst/>
            </a:prstGeom>
          </p:spPr>
          <p:txBody>
            <a:bodyPr wrap="square">
              <a:spAutoFit/>
            </a:bodyPr>
            <a:lstStyle/>
            <a:p>
              <a:pPr lvl="0" algn="ctr"/>
              <a:r>
                <a:rPr lang="en-US" altLang="zh-CN" sz="3430" b="1" dirty="0" smtClean="0">
                  <a:solidFill>
                    <a:schemeClr val="bg1"/>
                  </a:solidFill>
                  <a:latin typeface="华文新魏" pitchFamily="2" charset="-122"/>
                  <a:ea typeface="华文新魏" pitchFamily="2" charset="-122"/>
                </a:rPr>
                <a:t>《</a:t>
              </a:r>
              <a:r>
                <a:rPr lang="zh-CN" altLang="en-US" sz="3430" b="1" dirty="0" smtClean="0">
                  <a:solidFill>
                    <a:schemeClr val="bg1"/>
                  </a:solidFill>
                  <a:latin typeface="华文新魏" pitchFamily="2" charset="-122"/>
                  <a:ea typeface="华文新魏" pitchFamily="2" charset="-122"/>
                </a:rPr>
                <a:t>共同纲领</a:t>
              </a:r>
              <a:r>
                <a:rPr lang="en-US" altLang="zh-CN" sz="3430" b="1" dirty="0" smtClean="0">
                  <a:solidFill>
                    <a:schemeClr val="bg1"/>
                  </a:solidFill>
                  <a:latin typeface="华文新魏" pitchFamily="2" charset="-122"/>
                  <a:ea typeface="华文新魏" pitchFamily="2" charset="-122"/>
                </a:rPr>
                <a:t>》</a:t>
              </a:r>
              <a:r>
                <a:rPr lang="zh-CN" altLang="en-US" sz="3430" b="1" dirty="0" smtClean="0">
                  <a:solidFill>
                    <a:schemeClr val="bg1"/>
                  </a:solidFill>
                  <a:latin typeface="华文新魏" pitchFamily="2" charset="-122"/>
                  <a:ea typeface="华文新魏" pitchFamily="2" charset="-122"/>
                </a:rPr>
                <a:t>的地位</a:t>
              </a:r>
              <a:endParaRPr lang="zh-CN" altLang="en-US" sz="3430" b="1" spc="300" dirty="0">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6156960" y="3106420"/>
            <a:ext cx="1560830" cy="645160"/>
          </a:xfrm>
          <a:prstGeom prst="rect">
            <a:avLst/>
          </a:prstGeom>
          <a:noFill/>
        </p:spPr>
        <p:txBody>
          <a:bodyPr wrap="none" rtlCol="0" anchor="t">
            <a:spAutoFit/>
          </a:bodyPr>
          <a:p>
            <a:r>
              <a:rPr lang="zh-CN" altLang="en-US" b="1" dirty="0" smtClean="0">
                <a:solidFill>
                  <a:srgbClr val="FF0000"/>
                </a:solidFill>
                <a:latin typeface="华文新魏" pitchFamily="2" charset="-122"/>
                <a:ea typeface="华文新魏" pitchFamily="2" charset="-122"/>
                <a:sym typeface="+mn-ea"/>
              </a:rPr>
              <a:t>（</a:t>
            </a:r>
            <a:r>
              <a:rPr lang="zh-CN" altLang="en-US" sz="3600" b="1" dirty="0" smtClean="0">
                <a:solidFill>
                  <a:srgbClr val="FF0000"/>
                </a:solidFill>
                <a:latin typeface="华文新魏" pitchFamily="2" charset="-122"/>
                <a:ea typeface="华文新魏" pitchFamily="2" charset="-122"/>
                <a:sym typeface="+mn-ea"/>
              </a:rPr>
              <a:t>国体</a:t>
            </a:r>
            <a:r>
              <a:rPr lang="zh-CN" altLang="en-US" b="1" dirty="0" smtClean="0">
                <a:solidFill>
                  <a:srgbClr val="FF0000"/>
                </a:solidFill>
                <a:latin typeface="华文新魏" pitchFamily="2" charset="-122"/>
                <a:ea typeface="华文新魏" pitchFamily="2" charset="-122"/>
                <a:sym typeface="+mn-ea"/>
              </a:rPr>
              <a:t>）</a:t>
            </a:r>
            <a:endParaRPr lang="zh-CN" altLang="en-US"/>
          </a:p>
        </p:txBody>
      </p:sp>
      <p:sp>
        <p:nvSpPr>
          <p:cNvPr id="3" name="文本框 2"/>
          <p:cNvSpPr txBox="1"/>
          <p:nvPr/>
        </p:nvSpPr>
        <p:spPr>
          <a:xfrm>
            <a:off x="6156960" y="3917950"/>
            <a:ext cx="1560830" cy="645160"/>
          </a:xfrm>
          <a:prstGeom prst="rect">
            <a:avLst/>
          </a:prstGeom>
          <a:noFill/>
        </p:spPr>
        <p:txBody>
          <a:bodyPr wrap="none" rtlCol="0" anchor="t">
            <a:spAutoFit/>
          </a:bodyPr>
          <a:p>
            <a:r>
              <a:rPr lang="zh-CN" altLang="en-US" b="1" dirty="0" smtClean="0">
                <a:solidFill>
                  <a:srgbClr val="FF0000"/>
                </a:solidFill>
                <a:latin typeface="华文新魏" pitchFamily="2" charset="-122"/>
                <a:ea typeface="华文新魏" pitchFamily="2" charset="-122"/>
                <a:sym typeface="+mn-ea"/>
              </a:rPr>
              <a:t>（</a:t>
            </a:r>
            <a:r>
              <a:rPr lang="zh-CN" altLang="en-US" sz="3600" b="1" dirty="0" smtClean="0">
                <a:solidFill>
                  <a:srgbClr val="FF0000"/>
                </a:solidFill>
                <a:latin typeface="华文新魏" pitchFamily="2" charset="-122"/>
                <a:ea typeface="华文新魏" pitchFamily="2" charset="-122"/>
                <a:sym typeface="+mn-ea"/>
              </a:rPr>
              <a:t>政体</a:t>
            </a:r>
            <a:r>
              <a:rPr lang="zh-CN" altLang="en-US" b="1" dirty="0" smtClean="0">
                <a:solidFill>
                  <a:srgbClr val="FF0000"/>
                </a:solidFill>
                <a:latin typeface="华文新魏" pitchFamily="2" charset="-122"/>
                <a:ea typeface="华文新魏" pitchFamily="2" charset="-122"/>
                <a:sym typeface="+mn-ea"/>
              </a:rPr>
              <a:t>）</a:t>
            </a:r>
            <a:endParaRPr lang="zh-CN" altLang="en-US"/>
          </a:p>
        </p:txBody>
      </p:sp>
      <p:sp>
        <p:nvSpPr>
          <p:cNvPr id="4" name="文本框 3"/>
          <p:cNvSpPr txBox="1"/>
          <p:nvPr/>
        </p:nvSpPr>
        <p:spPr>
          <a:xfrm>
            <a:off x="5768340" y="4892675"/>
            <a:ext cx="2479040" cy="645160"/>
          </a:xfrm>
          <a:prstGeom prst="rect">
            <a:avLst/>
          </a:prstGeom>
          <a:noFill/>
        </p:spPr>
        <p:txBody>
          <a:bodyPr wrap="none" rtlCol="0" anchor="t">
            <a:spAutoFit/>
          </a:bodyPr>
          <a:p>
            <a:r>
              <a:rPr lang="zh-CN" altLang="en-US" b="1" dirty="0" smtClean="0">
                <a:solidFill>
                  <a:srgbClr val="FF0000"/>
                </a:solidFill>
                <a:latin typeface="华文新魏" pitchFamily="2" charset="-122"/>
                <a:ea typeface="华文新魏" pitchFamily="2" charset="-122"/>
                <a:sym typeface="+mn-ea"/>
              </a:rPr>
              <a:t>（</a:t>
            </a:r>
            <a:r>
              <a:rPr lang="zh-CN" altLang="en-US" sz="3600" b="1" dirty="0" smtClean="0">
                <a:solidFill>
                  <a:srgbClr val="FF0000"/>
                </a:solidFill>
                <a:latin typeface="华文新魏" pitchFamily="2" charset="-122"/>
                <a:ea typeface="华文新魏" pitchFamily="2" charset="-122"/>
                <a:sym typeface="+mn-ea"/>
              </a:rPr>
              <a:t>权力机构</a:t>
            </a:r>
            <a:r>
              <a:rPr lang="zh-CN" altLang="en-US" b="1" dirty="0" smtClean="0">
                <a:solidFill>
                  <a:srgbClr val="FF0000"/>
                </a:solidFill>
                <a:latin typeface="华文新魏" pitchFamily="2" charset="-122"/>
                <a:ea typeface="华文新魏" pitchFamily="2" charset="-122"/>
                <a:sym typeface="+mn-ea"/>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dissolve">
                                      <p:cBhvr>
                                        <p:cTn id="15" dur="500"/>
                                        <p:tgtEl>
                                          <p:spTgt spid="3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4"/>
                                        </p:tgtEl>
                                        <p:attrNameLst>
                                          <p:attrName>style.visibility</p:attrName>
                                        </p:attrNameLst>
                                      </p:cBhvr>
                                      <p:to>
                                        <p:strVal val="visible"/>
                                      </p:to>
                                    </p:set>
                                    <p:animEffect transition="in" filter="dissolve">
                                      <p:cBhvr>
                                        <p:cTn id="43" dur="500"/>
                                        <p:tgtEl>
                                          <p:spTgt spid="31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4" grpId="0"/>
      <p:bldP spid="27" grpId="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rPr lang="en-US" altLang="zh-CN"/>
              <a:t>(</a:t>
            </a:r>
            <a:r>
              <a:rPr lang="zh-CN" altLang="en-US"/>
              <a:t>2020宁夏）在解放战争即将取得胜利的背景下，毛泽东致信李济深等民主人士，提出“召集人民代表大会，加强民主党派和各人民团体的相互合作，讨论新政府的成立，拟订新政府的施政纲领。”毛泽东与民主人士协商准备召开的会议是（　　）</a:t>
            </a:r>
            <a:endParaRPr lang="zh-CN" altLang="en-US"/>
          </a:p>
          <a:p>
            <a:r>
              <a:rPr lang="zh-CN" altLang="en-US"/>
              <a:t>A．中国共产党第七次全国代表大会	         </a:t>
            </a:r>
            <a:endParaRPr lang="zh-CN" altLang="en-US"/>
          </a:p>
          <a:p>
            <a:r>
              <a:rPr lang="zh-CN" altLang="en-US"/>
              <a:t>  B．中国共产党第八次全国代表大会	</a:t>
            </a:r>
            <a:endParaRPr lang="zh-CN" altLang="en-US"/>
          </a:p>
          <a:p>
            <a:r>
              <a:rPr lang="zh-CN" altLang="en-US"/>
              <a:t>C．中国人民政治协商会议第一次全体会议	 </a:t>
            </a:r>
            <a:endParaRPr lang="zh-CN" altLang="en-US"/>
          </a:p>
          <a:p>
            <a:r>
              <a:rPr lang="zh-CN" altLang="en-US"/>
              <a:t>  D．第一届全国人民代表大会</a:t>
            </a:r>
            <a:endParaRPr lang="zh-CN" altLang="en-US"/>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11870" y="394716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（2020黄冈）中国共产党领导的多党合作和政治协商制度是从中国土壤中生长出来的新型政党制度。建国以来，这一制度发挥的独特作用是（　　）</a:t>
            </a:r>
          </a:p>
          <a:p>
            <a:r>
              <a:t>A．制定宪法、规划发展、长期共存、互相监督	</a:t>
            </a:r>
          </a:p>
          <a:p>
            <a:r>
              <a:t>B．凝聚共识、优化决策、协调关系、维护稳定	</a:t>
            </a:r>
          </a:p>
          <a:p>
            <a:r>
              <a:t>C．参政议政、立法立宪、维护安全、抵抗侵略	</a:t>
            </a:r>
          </a:p>
          <a:p>
            <a:r>
              <a:t>D．颁布法典、发展经济、任免干部、制定法律</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11870" y="3947160"/>
            <a:ext cx="3006090" cy="2214880"/>
          </a:xfrm>
          <a:prstGeom prst="rect">
            <a:avLst/>
          </a:prstGeom>
          <a:noFill/>
        </p:spPr>
        <p:txBody>
          <a:bodyPr wrap="square" rtlCol="0">
            <a:spAutoFit/>
          </a:bodyPr>
          <a:p>
            <a:r>
              <a:rPr lang="en-US" altLang="zh-CN" sz="13800" b="1">
                <a:solidFill>
                  <a:srgbClr val="FF0000"/>
                </a:solidFill>
              </a:rPr>
              <a:t>B</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 name="KSO_WM_SCREEN_THEME_FLAG" val="Dlrq25wU2PGuGg5bbmjbDP8ibLLaYm2ZCaX2eJsm/PlCLBpRSgVp1mekaIvo4n6POGsD9/+VWcZ+QeGKCB2Hp07tL7u1OgwGVhu127ohozE="/>
</p:tagLst>
</file>

<file path=ppt/tags/tag10.xml><?xml version="1.0" encoding="utf-8"?>
<p:tagLst xmlns:p="http://schemas.openxmlformats.org/presentationml/2006/main">
  <p:tag name="KSO_WM_TAG_VERSION" val="1.0"/>
  <p:tag name="KSO_WM_BEAUTIFY_FLAG" val="#wm#"/>
  <p:tag name="KSO_WM_UNIT_TYPE" val="i"/>
  <p:tag name="KSO_WM_UNIT_ID" val="diagram160433_1*i*24"/>
  <p:tag name="KSO_WM_TEMPLATE_CATEGORY" val="diagram"/>
  <p:tag name="KSO_WM_TEMPLATE_INDEX" val="160433"/>
  <p:tag name="KSO_WM_UNIT_INDEX" val="24"/>
  <p:tag name="KSO_WM_SCREEN_THEME_FLAG" val="Dlrq25wU2PGuGg5bbmjbDP8ibLLaYm2ZCaX2eJsm/PlCLBpRSgVp1mekaIvo4n6POGsD9/+VWcZ+QeGKCB2Hp07tL7u1OgwGVhu127ohozE="/>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8"/>
  <p:tag name="KSO_WM_UNIT_TYPE" val="m_i"/>
  <p:tag name="KSO_WM_UNIT_INDEX" val="1_8"/>
  <p:tag name="KSO_WM_UNIT_CLEAR" val="1"/>
  <p:tag name="KSO_WM_UNIT_LAYERLEVEL" val="1_1"/>
  <p:tag name="KSO_WM_DIAGRAM_GROUP_CODE" val="m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9"/>
  <p:tag name="KSO_WM_UNIT_TYPE" val="m_i"/>
  <p:tag name="KSO_WM_UNIT_INDEX" val="1_9"/>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0"/>
  <p:tag name="KSO_WM_UNIT_TYPE" val="m_i"/>
  <p:tag name="KSO_WM_UNIT_INDEX" val="1_10"/>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4.xml><?xml version="1.0" encoding="utf-8"?>
<p:tagLst xmlns:p="http://schemas.openxmlformats.org/presentationml/2006/main">
  <p:tag name="KSO_WM_TAG_VERSION" val="1.0"/>
  <p:tag name="KSO_WM_BEAUTIFY_FLAG" val="#wm#"/>
  <p:tag name="KSO_WM_UNIT_TYPE" val="i"/>
  <p:tag name="KSO_WM_UNIT_ID" val="diagram160433_1*i*35"/>
  <p:tag name="KSO_WM_TEMPLATE_CATEGORY" val="diagram"/>
  <p:tag name="KSO_WM_TEMPLATE_INDEX" val="160433"/>
  <p:tag name="KSO_WM_UNIT_INDEX" val="35"/>
  <p:tag name="KSO_WM_SCREEN_THEME_FLAG" val="Dlrq25wU2PGuGg5bbmjbDP8ibLLaYm2ZCaX2eJsm/PlCLBpRSgVp1mekaIvo4n6POGsD9/+VWcZ+QeGKCB2Hp07tL7u1OgwGVhu127ohozE="/>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1"/>
  <p:tag name="KSO_WM_UNIT_TYPE" val="m_i"/>
  <p:tag name="KSO_WM_UNIT_INDEX" val="1_11"/>
  <p:tag name="KSO_WM_UNIT_CLEAR" val="1"/>
  <p:tag name="KSO_WM_UNIT_LAYERLEVEL" val="1_1"/>
  <p:tag name="KSO_WM_DIAGRAM_GROUP_CODE" val="m1-1"/>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2"/>
  <p:tag name="KSO_WM_UNIT_TYPE" val="m_i"/>
  <p:tag name="KSO_WM_UNIT_INDEX" val="1_12"/>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3"/>
  <p:tag name="KSO_WM_UNIT_TYPE" val="m_i"/>
  <p:tag name="KSO_WM_UNIT_INDEX" val="1_13"/>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18.xml><?xml version="1.0" encoding="utf-8"?>
<p:tagLst xmlns:p="http://schemas.openxmlformats.org/presentationml/2006/main">
  <p:tag name="KSO_WM_TAG_VERSION" val="1.0"/>
  <p:tag name="KSO_WM_BEAUTIFY_FLAG" val="#wm#"/>
  <p:tag name="KSO_WM_UNIT_TYPE" val="i"/>
  <p:tag name="KSO_WM_UNIT_ID" val="diagram160433_1*i*46"/>
  <p:tag name="KSO_WM_TEMPLATE_CATEGORY" val="diagram"/>
  <p:tag name="KSO_WM_TEMPLATE_INDEX" val="160433"/>
  <p:tag name="KSO_WM_UNIT_INDEX" val="46"/>
  <p:tag name="KSO_WM_SCREEN_THEME_FLAG" val="Dlrq25wU2PGuGg5bbmjbDP8ibLLaYm2ZCaX2eJsm/PlCLBpRSgVp1mekaIvo4n6POGsD9/+VWcZ+QeGKCB2Hp07tL7u1OgwGVhu127ohozE="/>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4"/>
  <p:tag name="KSO_WM_UNIT_TYPE" val="m_i"/>
  <p:tag name="KSO_WM_UNIT_INDEX" val="1_14"/>
  <p:tag name="KSO_WM_UNIT_CLEAR" val="1"/>
  <p:tag name="KSO_WM_UNIT_LAYERLEVEL" val="1_1"/>
  <p:tag name="KSO_WM_DIAGRAM_GROUP_CODE" val="m1-1"/>
  <p:tag name="KSO_WM_UNIT_FILL_FORE_SCHEMECOLOR_INDEX" val="9"/>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xml><?xml version="1.0" encoding="utf-8"?>
<p:tagLst xmlns:p="http://schemas.openxmlformats.org/presentationml/2006/main">
  <p:tag name="KSO_WM_TAG_VERSION" val="1.0"/>
  <p:tag name="KSO_WM_BEAUTIFY_FLAG" val="#wm#"/>
  <p:tag name="KSO_WM_UNIT_TYPE" val="i"/>
  <p:tag name="KSO_WM_UNIT_ID" val="diagram160433_1*i*2"/>
  <p:tag name="KSO_WM_TEMPLATE_CATEGORY" val="diagram"/>
  <p:tag name="KSO_WM_TEMPLATE_INDEX" val="160433"/>
  <p:tag name="KSO_WM_UNIT_INDEX" val="2"/>
  <p:tag name="KSO_WM_SCREEN_THEME_FLAG" val="Dlrq25wU2PGuGg5bbmjbDP8ibLLaYm2ZCaX2eJsm/PlCLBpRSgVp1mekaIvo4n6POGsD9/+VWcZ+QeGKCB2Hp07tL7u1OgwGVhu127ohozE="/>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5"/>
  <p:tag name="KSO_WM_UNIT_TYPE" val="m_i"/>
  <p:tag name="KSO_WM_UNIT_INDEX" val="1_15"/>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6"/>
  <p:tag name="KSO_WM_UNIT_TYPE" val="m_i"/>
  <p:tag name="KSO_WM_UNIT_INDEX" val="1_16"/>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2.xml><?xml version="1.0" encoding="utf-8"?>
<p:tagLst xmlns:p="http://schemas.openxmlformats.org/presentationml/2006/main">
  <p:tag name="KSO_WM_TAG_VERSION" val="1.0"/>
  <p:tag name="KSO_WM_BEAUTIFY_FLAG" val="#wm#"/>
  <p:tag name="KSO_WM_UNIT_TYPE" val="i"/>
  <p:tag name="KSO_WM_UNIT_ID" val="diagram160433_1*i*57"/>
  <p:tag name="KSO_WM_TEMPLATE_CATEGORY" val="diagram"/>
  <p:tag name="KSO_WM_TEMPLATE_INDEX" val="160433"/>
  <p:tag name="KSO_WM_UNIT_INDEX" val="57"/>
  <p:tag name="KSO_WM_SCREEN_THEME_FLAG" val="Dlrq25wU2PGuGg5bbmjbDP8ibLLaYm2ZCaX2eJsm/PlCLBpRSgVp1mekaIvo4n6POGsD9/+VWcZ+QeGKCB2Hp07tL7u1OgwGVhu127ohozE="/>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7"/>
  <p:tag name="KSO_WM_UNIT_TYPE" val="m_i"/>
  <p:tag name="KSO_WM_UNIT_INDEX" val="1_17"/>
  <p:tag name="KSO_WM_UNIT_CLEAR" val="1"/>
  <p:tag name="KSO_WM_UNIT_LAYERLEVEL" val="1_1"/>
  <p:tag name="KSO_WM_DIAGRAM_GROUP_CODE" val="m1-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8"/>
  <p:tag name="KSO_WM_UNIT_TYPE" val="m_i"/>
  <p:tag name="KSO_WM_UNIT_INDEX" val="1_18"/>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9"/>
  <p:tag name="KSO_WM_UNIT_TYPE" val="m_i"/>
  <p:tag name="KSO_WM_UNIT_INDEX" val="1_19"/>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1_1"/>
  <p:tag name="KSO_WM_UNIT_TYPE" val="m_h_a"/>
  <p:tag name="KSO_WM_UNIT_INDEX" val="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2_1"/>
  <p:tag name="KSO_WM_UNIT_TYPE" val="m_h_a"/>
  <p:tag name="KSO_WM_UNIT_INDEX" val="1_2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3_1"/>
  <p:tag name="KSO_WM_UNIT_TYPE" val="m_h_a"/>
  <p:tag name="KSO_WM_UNIT_INDEX" val="1_3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4_1"/>
  <p:tag name="KSO_WM_UNIT_TYPE" val="m_h_a"/>
  <p:tag name="KSO_WM_UNIT_INDEX" val="1_4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2"/>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5_1"/>
  <p:tag name="KSO_WM_UNIT_TYPE" val="m_h_a"/>
  <p:tag name="KSO_WM_UNIT_INDEX" val="1_5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6_1"/>
  <p:tag name="KSO_WM_UNIT_TYPE" val="m_h_a"/>
  <p:tag name="KSO_WM_UNIT_INDEX" val="1_6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 name="KSO_WM_SCREEN_THEME_FLAG" val="Dlrq25wU2PGuGg5bbmjbDP8ibLLaYm2ZCaX2eJsm/PlCLBpRSgVp1mekaIvo4n6POGsD9/+VWcZ+QeGKCB2Hp07tL7u1OgwGVhu127ohozE="/>
</p:tagLst>
</file>

<file path=ppt/tags/tag33.xml><?xml version="1.0" encoding="utf-8"?>
<p:tagLst xmlns:p="http://schemas.openxmlformats.org/presentationml/2006/main">
  <p:tag name="KSO_WM_TAG_VERSION" val="1.0"/>
  <p:tag name="KSO_WM_BEAUTIFY_FLAG" val="#wm#"/>
  <p:tag name="KSO_WM_UNIT_TYPE" val="i"/>
  <p:tag name="KSO_WM_UNIT_ID" val="diagram160433_1*i*2"/>
  <p:tag name="KSO_WM_TEMPLATE_CATEGORY" val="diagram"/>
  <p:tag name="KSO_WM_TEMPLATE_INDEX" val="160433"/>
  <p:tag name="KSO_WM_UNIT_INDEX" val="2"/>
  <p:tag name="KSO_WM_SCREEN_THEME_FLAG" val="Dlrq25wU2PGuGg5bbmjbDP8ibLLaYm2ZCaX2eJsm/PlCLBpRSgVp1mekaIvo4n6POGsD9/+VWcZ+QeGKCB2Hp07tL7u1OgwGVhu127ohozE="/>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2"/>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4"/>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7.xml><?xml version="1.0" encoding="utf-8"?>
<p:tagLst xmlns:p="http://schemas.openxmlformats.org/presentationml/2006/main">
  <p:tag name="KSO_WM_TAG_VERSION" val="1.0"/>
  <p:tag name="KSO_WM_BEAUTIFY_FLAG" val="#wm#"/>
  <p:tag name="KSO_WM_UNIT_TYPE" val="i"/>
  <p:tag name="KSO_WM_UNIT_ID" val="diagram160433_1*i*13"/>
  <p:tag name="KSO_WM_TEMPLATE_CATEGORY" val="diagram"/>
  <p:tag name="KSO_WM_TEMPLATE_INDEX" val="160433"/>
  <p:tag name="KSO_WM_UNIT_INDEX" val="13"/>
  <p:tag name="KSO_WM_SCREEN_THEME_FLAG" val="Dlrq25wU2PGuGg5bbmjbDP8ibLLaYm2ZCaX2eJsm/PlCLBpRSgVp1mekaIvo4n6POGsD9/+VWcZ+QeGKCB2Hp07tL7u1OgwGVhu127ohozE="/>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5"/>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6"/>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7"/>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1_1"/>
  <p:tag name="KSO_WM_UNIT_TYPE" val="m_h_a"/>
  <p:tag name="KSO_WM_UNIT_INDEX" val="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P8ibLLaYm2ZCaX2eJsm/PlCLBpRSgVp1mekaIvo4n6POGsD9/+VWcZ+QeGKCB2Hp07tL7u1OgwGVhu127ohozE="/>
</p:tagLst>
</file>

<file path=ppt/tags/tag4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P8ibLLaYm2ZCaX2eJsm/PlCLBpRSgVp1mekaIvo4n6POGsD9/+VWcZ+QeGKCB2Hp07tL7u1OgwGVhu127ohozE="/>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4"/>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6.xml><?xml version="1.0" encoding="utf-8"?>
<p:tagLst xmlns:p="http://schemas.openxmlformats.org/presentationml/2006/main">
  <p:tag name="KSO_WM_TAG_VERSION" val="1.0"/>
  <p:tag name="KSO_WM_BEAUTIFY_FLAG" val="#wm#"/>
  <p:tag name="KSO_WM_UNIT_TYPE" val="i"/>
  <p:tag name="KSO_WM_UNIT_ID" val="diagram160433_1*i*13"/>
  <p:tag name="KSO_WM_TEMPLATE_CATEGORY" val="diagram"/>
  <p:tag name="KSO_WM_TEMPLATE_INDEX" val="160433"/>
  <p:tag name="KSO_WM_UNIT_INDEX" val="13"/>
  <p:tag name="KSO_WM_SCREEN_THEME_FLAG" val="Dlrq25wU2PGuGg5bbmjbDP8ibLLaYm2ZCaX2eJsm/PlCLBpRSgVp1mekaIvo4n6POGsD9/+VWcZ+QeGKCB2Hp07tL7u1OgwGVhu127ohozE="/>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5"/>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6"/>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P8ibLLaYm2ZCaX2eJsm/PlCLBpRSgVp1mekaIvo4n6POGsD9/+VWcZ+QeGKCB2Hp07tL7u1OgwGVhu127ohozE="/>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7"/>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P8ibLLaYm2ZCaX2eJsm/PlCLBpRSgVp1mekaIvo4n6POGsD9/+VWcZ+QeGKCB2Hp07tL7u1OgwGVhu127ohoz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2795</Words>
  <Application>WPS 演示</Application>
  <PresentationFormat>宽屏</PresentationFormat>
  <Paragraphs>318</Paragraphs>
  <Slides>23</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微软雅黑</vt:lpstr>
      <vt:lpstr>华文新魏</vt:lpstr>
      <vt:lpstr>华文隶书</vt:lpstr>
      <vt:lpstr>Times New Roman</vt:lpstr>
      <vt:lpstr>隶书</vt:lpstr>
      <vt:lpstr>Calibri</vt:lpstr>
      <vt:lpstr>Calibri Light</vt:lpstr>
      <vt:lpstr>Arial Unicode MS</vt:lpstr>
      <vt:lpstr>黑体</vt:lpstr>
      <vt:lpstr>迷你简菱心</vt:lpstr>
      <vt:lpstr>隶书</vt:lpstr>
      <vt:lpstr>华文琥珀</vt:lpstr>
      <vt:lpstr>方正姚体</vt:lpstr>
      <vt:lpstr>华文中宋</vt:lpstr>
      <vt:lpstr>楷体</vt:lpstr>
      <vt:lpstr>华文楷体</vt:lpstr>
      <vt:lpstr>仿宋</vt:lpstr>
      <vt:lpstr>新宋体</vt:lpstr>
      <vt:lpstr>Office 主题</vt:lpstr>
      <vt:lpstr>PowerPoint 演示文稿</vt:lpstr>
      <vt:lpstr>PowerPoint 演示文稿</vt:lpstr>
      <vt:lpstr>PowerPoint 演示文稿</vt:lpstr>
      <vt:lpstr>一.中华人民共和国的成立</vt:lpstr>
      <vt:lpstr>PowerPoint 演示文稿</vt:lpstr>
      <vt:lpstr>PowerPoint 演示文稿</vt:lpstr>
      <vt:lpstr>PowerPoint 演示文稿</vt:lpstr>
      <vt:lpstr>PowerPoint 演示文稿</vt:lpstr>
      <vt:lpstr>中考真题</vt:lpstr>
      <vt:lpstr>中考真题</vt:lpstr>
      <vt:lpstr>二.中华人民共和国的巩固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中考真题</vt:lpstr>
      <vt:lpstr>中考真题</vt:lpstr>
      <vt:lpstr>中考真题</vt:lpstr>
      <vt:lpstr>中考真题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wdp</dc:creator>
  <cp:lastModifiedBy>英杰</cp:lastModifiedBy>
  <cp:revision>24</cp:revision>
  <dcterms:created xsi:type="dcterms:W3CDTF">2018-02-21T06:58:00Z</dcterms:created>
  <dcterms:modified xsi:type="dcterms:W3CDTF">2021-01-23T14:38:07Z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