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9"/>
  </p:notesMasterIdLst>
  <p:sldIdLst>
    <p:sldId id="256" r:id="rId2"/>
    <p:sldId id="267" r:id="rId3"/>
    <p:sldId id="304" r:id="rId4"/>
    <p:sldId id="305" r:id="rId5"/>
    <p:sldId id="306" r:id="rId6"/>
    <p:sldId id="307" r:id="rId7"/>
    <p:sldId id="308" r:id="rId8"/>
    <p:sldId id="259" r:id="rId9"/>
    <p:sldId id="262" r:id="rId10"/>
    <p:sldId id="261" r:id="rId11"/>
    <p:sldId id="265" r:id="rId12"/>
    <p:sldId id="309" r:id="rId13"/>
    <p:sldId id="289" r:id="rId14"/>
    <p:sldId id="273" r:id="rId15"/>
    <p:sldId id="290" r:id="rId16"/>
    <p:sldId id="292" r:id="rId17"/>
    <p:sldId id="269" r:id="rId18"/>
    <p:sldId id="302" r:id="rId19"/>
    <p:sldId id="274" r:id="rId20"/>
    <p:sldId id="270" r:id="rId21"/>
    <p:sldId id="281" r:id="rId22"/>
    <p:sldId id="271" r:id="rId23"/>
    <p:sldId id="272" r:id="rId24"/>
    <p:sldId id="312" r:id="rId25"/>
    <p:sldId id="293" r:id="rId26"/>
    <p:sldId id="301" r:id="rId27"/>
    <p:sldId id="313" r:id="rId28"/>
    <p:sldId id="295" r:id="rId29"/>
    <p:sldId id="296" r:id="rId30"/>
    <p:sldId id="297" r:id="rId31"/>
    <p:sldId id="303" r:id="rId32"/>
    <p:sldId id="298" r:id="rId33"/>
    <p:sldId id="277" r:id="rId34"/>
    <p:sldId id="299" r:id="rId35"/>
    <p:sldId id="310" r:id="rId36"/>
    <p:sldId id="300" r:id="rId37"/>
    <p:sldId id="314"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08" y="36"/>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2648" y="6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notesMaster" Target="notesMasters/notesMaster1.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theme" Target="theme/theme1.xml" Id="rId42"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 Target="slides/slide28.xml" Id="rId29" /><Relationship Type="http://schemas.openxmlformats.org/officeDocument/2006/relationships/viewProps" Target="viewProps.xml" Id="rId41"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presProps" Target="presProps.xml" Id="rId40"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tableStyles" Target="tableStyles.xml" Id="rId43" /><Relationship Type="http://schemas.openxmlformats.org/officeDocument/2006/relationships/slide" Target="slides/slide7.xml" Id="rId8"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tags" Target="/ppt/tags/tag1.xml" Id="R5774fbd6596349da"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81508-442E-4148-B85F-9B3BC29728A1}" type="datetimeFigureOut">
              <a:rPr lang="zh-CN" altLang="en-US" smtClean="0"/>
              <a:t>2021/6/16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EFAA9-D178-497A-828E-6546F004EF80}" type="slidenum">
              <a:rPr lang="zh-CN" altLang="en-US" smtClean="0"/>
              <a:t>‹#›</a:t>
            </a:fld>
            <a:endParaRPr lang="zh-CN" altLang="en-US"/>
          </a:p>
        </p:txBody>
      </p:sp>
    </p:spTree>
    <p:extLst>
      <p:ext uri="{BB962C8B-B14F-4D97-AF65-F5344CB8AC3E}">
        <p14:creationId xmlns:p14="http://schemas.microsoft.com/office/powerpoint/2010/main" val="171018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8" name="图片 7"/>
          <p:cNvPicPr>
            <a:picLocks noChangeAspect="1"/>
          </p:cNvPicPr>
          <p:nvPr userDrawn="1"/>
        </p:nvPicPr>
        <p:blipFill>
          <a:blip r:embed="rId2"/>
          <a:stretch>
            <a:fillRect/>
          </a:stretch>
        </p:blipFill>
        <p:spPr>
          <a:xfrm>
            <a:off x="11223813" y="0"/>
            <a:ext cx="965012" cy="766263"/>
          </a:xfrm>
          <a:prstGeom prst="rect">
            <a:avLst/>
          </a:prstGeom>
        </p:spPr>
      </p:pic>
    </p:spTree>
    <p:extLst>
      <p:ext uri="{BB962C8B-B14F-4D97-AF65-F5344CB8AC3E}">
        <p14:creationId xmlns:p14="http://schemas.microsoft.com/office/powerpoint/2010/main" val="19120686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30103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88553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7622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15456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smtClean="0"/>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smtClean="0"/>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0602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3070821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338728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7" name="图片 6"/>
          <p:cNvPicPr>
            <a:picLocks noChangeAspect="1"/>
          </p:cNvPicPr>
          <p:nvPr userDrawn="1"/>
        </p:nvPicPr>
        <p:blipFill>
          <a:blip r:embed="rId2"/>
          <a:stretch>
            <a:fillRect/>
          </a:stretch>
        </p:blipFill>
        <p:spPr>
          <a:xfrm>
            <a:off x="11053482" y="24333"/>
            <a:ext cx="1074003" cy="859203"/>
          </a:xfrm>
          <a:prstGeom prst="rect">
            <a:avLst/>
          </a:prstGeom>
        </p:spPr>
      </p:pic>
    </p:spTree>
    <p:extLst>
      <p:ext uri="{BB962C8B-B14F-4D97-AF65-F5344CB8AC3E}">
        <p14:creationId xmlns:p14="http://schemas.microsoft.com/office/powerpoint/2010/main" val="38435715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7" name="图片 6"/>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502551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8" name="图片 7"/>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253324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10" name="图片 9"/>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1831126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6" name="图片 5"/>
          <p:cNvPicPr>
            <a:picLocks noChangeAspect="1"/>
          </p:cNvPicPr>
          <p:nvPr userDrawn="1"/>
        </p:nvPicPr>
        <p:blipFill>
          <a:blip r:embed="rId2"/>
          <a:stretch>
            <a:fillRect/>
          </a:stretch>
        </p:blipFill>
        <p:spPr>
          <a:xfrm>
            <a:off x="11460417" y="24333"/>
            <a:ext cx="731583" cy="585267"/>
          </a:xfrm>
          <a:prstGeom prst="rect">
            <a:avLst/>
          </a:prstGeom>
        </p:spPr>
      </p:pic>
    </p:spTree>
    <p:extLst>
      <p:ext uri="{BB962C8B-B14F-4D97-AF65-F5344CB8AC3E}">
        <p14:creationId xmlns:p14="http://schemas.microsoft.com/office/powerpoint/2010/main" val="20025076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5C701D7-EBEB-4C44-AC1F-2C243DDEFD7E}" type="slidenum">
              <a:rPr lang="zh-CN" altLang="en-US" smtClean="0"/>
              <a:pPr/>
              <a:t>‹#›</a:t>
            </a:fld>
            <a:endParaRPr lang="zh-CN" altLang="en-US"/>
          </a:p>
        </p:txBody>
      </p:sp>
      <p:pic>
        <p:nvPicPr>
          <p:cNvPr id="5" name="图片 4"/>
          <p:cNvPicPr>
            <a:picLocks noChangeAspect="1"/>
          </p:cNvPicPr>
          <p:nvPr userDrawn="1"/>
        </p:nvPicPr>
        <p:blipFill>
          <a:blip r:embed="rId2"/>
          <a:stretch>
            <a:fillRect/>
          </a:stretch>
        </p:blipFill>
        <p:spPr>
          <a:xfrm>
            <a:off x="11460417" y="0"/>
            <a:ext cx="731583" cy="585267"/>
          </a:xfrm>
          <a:prstGeom prst="rect">
            <a:avLst/>
          </a:prstGeom>
        </p:spPr>
      </p:pic>
    </p:spTree>
    <p:extLst>
      <p:ext uri="{BB962C8B-B14F-4D97-AF65-F5344CB8AC3E}">
        <p14:creationId xmlns:p14="http://schemas.microsoft.com/office/powerpoint/2010/main" val="422053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403779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EF16857-5F6B-43B6-A76E-2980669F9198}" type="datetimeFigureOut">
              <a:rPr lang="zh-CN" altLang="en-US" smtClean="0"/>
              <a:pPr/>
              <a:t>2021/6/16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135467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F16857-5F6B-43B6-A76E-2980669F9198}" type="datetimeFigureOut">
              <a:rPr lang="zh-CN" altLang="en-US" smtClean="0"/>
              <a:pPr/>
              <a:t>2021/6/16</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5C701D7-EBEB-4C44-AC1F-2C243DDEFD7E}" type="slidenum">
              <a:rPr lang="zh-CN" altLang="en-US" smtClean="0"/>
              <a:pPr/>
              <a:t>‹#›</a:t>
            </a:fld>
            <a:endParaRPr lang="zh-CN" altLang="en-US"/>
          </a:p>
        </p:txBody>
      </p:sp>
    </p:spTree>
    <p:extLst>
      <p:ext uri="{BB962C8B-B14F-4D97-AF65-F5344CB8AC3E}">
        <p14:creationId xmlns:p14="http://schemas.microsoft.com/office/powerpoint/2010/main" val="39948310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photo.cankaoxiaoxi.com/"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cartoon.chinadaily.com.cn/cartoonclass.shtml?cid=1"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baike.baidu.com/view/24063.ht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dirty="0" smtClean="0">
                <a:solidFill>
                  <a:srgbClr val="FF0000"/>
                </a:solidFill>
                <a:latin typeface="华文琥珀" panose="02010800040101010101" pitchFamily="2" charset="-122"/>
                <a:ea typeface="华文琥珀" panose="02010800040101010101" pitchFamily="2" charset="-122"/>
              </a:rPr>
              <a:t>时政</a:t>
            </a:r>
            <a:r>
              <a:rPr lang="zh-CN" altLang="en-US" dirty="0" smtClean="0">
                <a:solidFill>
                  <a:srgbClr val="FF0000"/>
                </a:solidFill>
                <a:latin typeface="华文琥珀" panose="02010800040101010101" pitchFamily="2" charset="-122"/>
                <a:ea typeface="华文琥珀" panose="02010800040101010101" pitchFamily="2" charset="-122"/>
              </a:rPr>
              <a:t>漫画在“四史”教学中的应用路径与策略</a:t>
            </a:r>
            <a:endParaRPr lang="zh-CN" altLang="en-US" dirty="0">
              <a:solidFill>
                <a:srgbClr val="FF0000"/>
              </a:solidFill>
              <a:latin typeface="华文琥珀" panose="02010800040101010101" pitchFamily="2" charset="-122"/>
              <a:ea typeface="华文琥珀" panose="02010800040101010101" pitchFamily="2" charset="-122"/>
            </a:endParaRPr>
          </a:p>
        </p:txBody>
      </p:sp>
      <p:sp>
        <p:nvSpPr>
          <p:cNvPr id="3" name="副标题 2"/>
          <p:cNvSpPr>
            <a:spLocks noGrp="1"/>
          </p:cNvSpPr>
          <p:nvPr>
            <p:ph type="subTitle" idx="1"/>
          </p:nvPr>
        </p:nvSpPr>
        <p:spPr>
          <a:xfrm>
            <a:off x="1623588" y="4199567"/>
            <a:ext cx="9144000" cy="1655762"/>
          </a:xfrm>
        </p:spPr>
        <p:txBody>
          <a:bodyPr/>
          <a:lstStyle/>
          <a:p>
            <a:endParaRPr lang="en-US" altLang="zh-CN" dirty="0"/>
          </a:p>
          <a:p>
            <a:r>
              <a:rPr lang="zh-CN" altLang="en-US" sz="3600" dirty="0" smtClean="0">
                <a:solidFill>
                  <a:srgbClr val="FF0000"/>
                </a:solidFill>
              </a:rPr>
              <a:t>浦东教育发展研究院   吴广伦</a:t>
            </a:r>
            <a:endParaRPr lang="en-US" altLang="zh-CN" sz="3600" dirty="0" smtClean="0">
              <a:solidFill>
                <a:srgbClr val="FF0000"/>
              </a:solidFill>
            </a:endParaRPr>
          </a:p>
          <a:p>
            <a:endParaRPr lang="zh-CN" altLang="en-US" dirty="0">
              <a:solidFill>
                <a:srgbClr val="FF0000"/>
              </a:solidFill>
            </a:endParaRPr>
          </a:p>
        </p:txBody>
      </p:sp>
      <p:sp>
        <p:nvSpPr>
          <p:cNvPr id="4" name="文本框 3"/>
          <p:cNvSpPr txBox="1"/>
          <p:nvPr/>
        </p:nvSpPr>
        <p:spPr>
          <a:xfrm>
            <a:off x="5413971" y="5423026"/>
            <a:ext cx="5513561" cy="1415772"/>
          </a:xfrm>
          <a:prstGeom prst="rect">
            <a:avLst/>
          </a:prstGeom>
          <a:noFill/>
        </p:spPr>
        <p:txBody>
          <a:bodyPr wrap="square" rtlCol="0">
            <a:spAutoFit/>
          </a:bodyPr>
          <a:lstStyle/>
          <a:p>
            <a:r>
              <a:rPr lang="zh-CN" altLang="en-US" sz="3600" dirty="0" smtClean="0">
                <a:solidFill>
                  <a:srgbClr val="FF0000"/>
                </a:solidFill>
              </a:rPr>
              <a:t>地点：上海市浦东中学</a:t>
            </a:r>
            <a:endParaRPr lang="en-US" altLang="zh-CN" sz="3600" dirty="0" smtClean="0">
              <a:solidFill>
                <a:srgbClr val="FF0000"/>
              </a:solidFill>
            </a:endParaRPr>
          </a:p>
          <a:p>
            <a:pPr algn="r"/>
            <a:r>
              <a:rPr lang="en-US" altLang="zh-CN" sz="3200" dirty="0" smtClean="0">
                <a:solidFill>
                  <a:srgbClr val="FF0000"/>
                </a:solidFill>
              </a:rPr>
              <a:t> 2020.6.17   </a:t>
            </a:r>
          </a:p>
          <a:p>
            <a:endParaRPr lang="zh-CN" altLang="en-US" dirty="0"/>
          </a:p>
        </p:txBody>
      </p:sp>
      <p:pic>
        <p:nvPicPr>
          <p:cNvPr id="5" name="图片 4"/>
          <p:cNvPicPr>
            <a:picLocks noChangeAspect="1"/>
          </p:cNvPicPr>
          <p:nvPr/>
        </p:nvPicPr>
        <p:blipFill>
          <a:blip r:embed="rId2"/>
          <a:stretch>
            <a:fillRect/>
          </a:stretch>
        </p:blipFill>
        <p:spPr>
          <a:xfrm>
            <a:off x="208145" y="4389603"/>
            <a:ext cx="2079863" cy="2079863"/>
          </a:xfrm>
          <a:prstGeom prst="rect">
            <a:avLst/>
          </a:prstGeom>
        </p:spPr>
      </p:pic>
      <p:sp>
        <p:nvSpPr>
          <p:cNvPr id="6" name="文本框 5"/>
          <p:cNvSpPr txBox="1"/>
          <p:nvPr/>
        </p:nvSpPr>
        <p:spPr>
          <a:xfrm>
            <a:off x="812837" y="6469466"/>
            <a:ext cx="1107996" cy="369332"/>
          </a:xfrm>
          <a:prstGeom prst="rect">
            <a:avLst/>
          </a:prstGeom>
          <a:noFill/>
        </p:spPr>
        <p:txBody>
          <a:bodyPr wrap="none" rtlCol="0">
            <a:spAutoFit/>
          </a:bodyPr>
          <a:lstStyle/>
          <a:p>
            <a:r>
              <a:rPr lang="zh-CN" altLang="en-US" dirty="0" smtClean="0">
                <a:solidFill>
                  <a:srgbClr val="FF0000"/>
                </a:solidFill>
                <a:latin typeface="方正粗黑宋简体" panose="02000000000000000000" pitchFamily="2" charset="-122"/>
                <a:ea typeface="方正粗黑宋简体" panose="02000000000000000000" pitchFamily="2" charset="-122"/>
              </a:rPr>
              <a:t>欢迎切磋</a:t>
            </a:r>
            <a:endParaRPr lang="zh-CN" altLang="en-US" dirty="0">
              <a:solidFill>
                <a:srgbClr val="FF0000"/>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99588" y="0"/>
            <a:ext cx="7242506" cy="830997"/>
          </a:xfrm>
          <a:prstGeom prst="rect">
            <a:avLst/>
          </a:prstGeom>
        </p:spPr>
        <p:txBody>
          <a:bodyPr wrap="square">
            <a:spAutoFit/>
          </a:bodyPr>
          <a:lstStyle/>
          <a:p>
            <a:r>
              <a:rPr lang="zh-CN" altLang="en-US" sz="2400" dirty="0"/>
              <a:t>深谙思想真谛，倾听百年足音</a:t>
            </a:r>
            <a:r>
              <a:rPr lang="en-US" altLang="zh-CN" sz="2400" dirty="0"/>
              <a:t>———</a:t>
            </a:r>
            <a:r>
              <a:rPr lang="zh-CN" altLang="en-US" sz="2400" dirty="0"/>
              <a:t>浦东新区探索高中历史新教材中“四史”教育的价值与路径系列活动</a:t>
            </a:r>
          </a:p>
        </p:txBody>
      </p:sp>
    </p:spTree>
    <p:extLst>
      <p:ext uri="{BB962C8B-B14F-4D97-AF65-F5344CB8AC3E}">
        <p14:creationId xmlns:p14="http://schemas.microsoft.com/office/powerpoint/2010/main" val="2595864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79754"/>
            <a:ext cx="8084264" cy="769441"/>
          </a:xfrm>
          <a:prstGeom prst="rect">
            <a:avLst/>
          </a:prstGeom>
        </p:spPr>
        <p:txBody>
          <a:bodyPr wrap="none">
            <a:spAutoFit/>
          </a:bodyPr>
          <a:lstStyle/>
          <a:p>
            <a:r>
              <a:rPr lang="zh-CN" altLang="en-US" sz="4400" dirty="0" smtClean="0"/>
              <a:t>二、漫画、历史漫画与时政漫画</a:t>
            </a:r>
            <a:endParaRPr lang="zh-CN" altLang="en-US" sz="4400" dirty="0"/>
          </a:p>
        </p:txBody>
      </p:sp>
      <p:sp>
        <p:nvSpPr>
          <p:cNvPr id="8" name="内容占位符 7"/>
          <p:cNvSpPr>
            <a:spLocks noGrp="1"/>
          </p:cNvSpPr>
          <p:nvPr>
            <p:ph idx="1"/>
          </p:nvPr>
        </p:nvSpPr>
        <p:spPr>
          <a:xfrm>
            <a:off x="172504" y="2153881"/>
            <a:ext cx="3305802" cy="3667671"/>
          </a:xfrm>
          <a:prstGeom prst="rect">
            <a:avLst/>
          </a:prstGeom>
        </p:spPr>
        <p:txBody>
          <a:bodyPr wrap="square">
            <a:spAutoFit/>
          </a:bodyPr>
          <a:lstStyle/>
          <a:p>
            <a:pPr marL="0" lvl="0" indent="0">
              <a:spcBef>
                <a:spcPts val="1000"/>
              </a:spcBef>
              <a:buClr>
                <a:srgbClr val="A53010"/>
              </a:buClr>
              <a:buNone/>
            </a:pPr>
            <a:r>
              <a:rPr lang="zh-CN" altLang="zh-CN" sz="2800" dirty="0" smtClean="0">
                <a:solidFill>
                  <a:prstClr val="black">
                    <a:lumMod val="75000"/>
                    <a:lumOff val="25000"/>
                  </a:prstClr>
                </a:solidFill>
              </a:rPr>
              <a:t>也</a:t>
            </a:r>
            <a:r>
              <a:rPr lang="zh-CN" altLang="zh-CN" sz="2800" dirty="0">
                <a:solidFill>
                  <a:prstClr val="black">
                    <a:lumMod val="75000"/>
                    <a:lumOff val="25000"/>
                  </a:prstClr>
                </a:solidFill>
              </a:rPr>
              <a:t>称新闻漫画、时事漫画、社论</a:t>
            </a:r>
            <a:r>
              <a:rPr lang="zh-CN" altLang="zh-CN" sz="2800" dirty="0" smtClean="0">
                <a:solidFill>
                  <a:prstClr val="black">
                    <a:lumMod val="75000"/>
                    <a:lumOff val="25000"/>
                  </a:prstClr>
                </a:solidFill>
              </a:rPr>
              <a:t>漫画</a:t>
            </a:r>
            <a:r>
              <a:rPr lang="zh-CN" altLang="en-US" sz="2800" dirty="0" smtClean="0">
                <a:solidFill>
                  <a:prstClr val="black">
                    <a:lumMod val="75000"/>
                    <a:lumOff val="25000"/>
                  </a:prstClr>
                </a:solidFill>
              </a:rPr>
              <a:t>，</a:t>
            </a:r>
            <a:r>
              <a:rPr lang="zh-CN" altLang="zh-CN" sz="2800" dirty="0" smtClean="0">
                <a:solidFill>
                  <a:prstClr val="black">
                    <a:lumMod val="75000"/>
                    <a:lumOff val="25000"/>
                  </a:prstClr>
                </a:solidFill>
              </a:rPr>
              <a:t>随着</a:t>
            </a:r>
            <a:r>
              <a:rPr lang="zh-CN" altLang="zh-CN" sz="2800" dirty="0">
                <a:solidFill>
                  <a:prstClr val="black">
                    <a:lumMod val="75000"/>
                    <a:lumOff val="25000"/>
                  </a:prstClr>
                </a:solidFill>
              </a:rPr>
              <a:t>时间推移，这类漫画又称作</a:t>
            </a:r>
            <a:r>
              <a:rPr lang="zh-CN" altLang="zh-CN" sz="2400" dirty="0">
                <a:solidFill>
                  <a:srgbClr val="FF0000"/>
                </a:solidFill>
                <a:latin typeface="华文琥珀" panose="02010800040101010101" pitchFamily="2" charset="-122"/>
                <a:ea typeface="华文琥珀" panose="02010800040101010101" pitchFamily="2" charset="-122"/>
              </a:rPr>
              <a:t>“老漫画”</a:t>
            </a:r>
            <a:r>
              <a:rPr lang="zh-CN" altLang="zh-CN" sz="2400" dirty="0">
                <a:solidFill>
                  <a:prstClr val="black">
                    <a:lumMod val="75000"/>
                    <a:lumOff val="25000"/>
                  </a:prstClr>
                </a:solidFill>
              </a:rPr>
              <a:t>。</a:t>
            </a:r>
            <a:endParaRPr lang="en-US" altLang="zh-CN" sz="2800" dirty="0">
              <a:solidFill>
                <a:prstClr val="black">
                  <a:lumMod val="75000"/>
                  <a:lumOff val="25000"/>
                </a:prstClr>
              </a:solidFill>
            </a:endParaRPr>
          </a:p>
          <a:p>
            <a:pPr lvl="0">
              <a:spcBef>
                <a:spcPts val="1000"/>
              </a:spcBef>
              <a:buClr>
                <a:srgbClr val="A53010"/>
              </a:buClr>
              <a:buNone/>
            </a:pPr>
            <a:r>
              <a:rPr lang="zh-CN" altLang="en-US" sz="2800" dirty="0" smtClean="0">
                <a:solidFill>
                  <a:prstClr val="black">
                    <a:lumMod val="75000"/>
                    <a:lumOff val="25000"/>
                  </a:prstClr>
                </a:solidFill>
              </a:rPr>
              <a:t>基本</a:t>
            </a:r>
            <a:r>
              <a:rPr lang="zh-CN" altLang="en-US" sz="2800" dirty="0">
                <a:solidFill>
                  <a:prstClr val="black">
                    <a:lumMod val="75000"/>
                    <a:lumOff val="25000"/>
                  </a:prstClr>
                </a:solidFill>
              </a:rPr>
              <a:t>要素有：时事、亲历者、即时评论</a:t>
            </a:r>
            <a:endParaRPr lang="en-US" altLang="zh-CN" sz="2800" dirty="0">
              <a:solidFill>
                <a:prstClr val="black">
                  <a:lumMod val="75000"/>
                  <a:lumOff val="25000"/>
                </a:prstClr>
              </a:solidFill>
            </a:endParaRPr>
          </a:p>
        </p:txBody>
      </p:sp>
      <p:pic>
        <p:nvPicPr>
          <p:cNvPr id="9" name="图片 8"/>
          <p:cNvPicPr>
            <a:picLocks noChangeAspect="1"/>
          </p:cNvPicPr>
          <p:nvPr/>
        </p:nvPicPr>
        <p:blipFill>
          <a:blip r:embed="rId2" cstate="print"/>
          <a:stretch>
            <a:fillRect/>
          </a:stretch>
        </p:blipFill>
        <p:spPr>
          <a:xfrm>
            <a:off x="3550271" y="2153881"/>
            <a:ext cx="5777066" cy="3564856"/>
          </a:xfrm>
          <a:prstGeom prst="rect">
            <a:avLst/>
          </a:prstGeom>
        </p:spPr>
      </p:pic>
      <p:sp>
        <p:nvSpPr>
          <p:cNvPr id="10" name="矩形 9"/>
          <p:cNvSpPr/>
          <p:nvPr/>
        </p:nvSpPr>
        <p:spPr>
          <a:xfrm>
            <a:off x="3634034" y="5821552"/>
            <a:ext cx="5273212" cy="677108"/>
          </a:xfrm>
          <a:prstGeom prst="rect">
            <a:avLst/>
          </a:prstGeom>
        </p:spPr>
        <p:txBody>
          <a:bodyPr wrap="square">
            <a:spAutoFit/>
          </a:bodyPr>
          <a:lstStyle/>
          <a:p>
            <a:pPr algn="ctr"/>
            <a:r>
              <a:rPr lang="zh-CN" altLang="en-US" dirty="0" smtClean="0"/>
              <a:t>十月一日天安门前之一角</a:t>
            </a:r>
            <a:endParaRPr lang="en-US" altLang="zh-CN" dirty="0" smtClean="0"/>
          </a:p>
          <a:p>
            <a:r>
              <a:rPr lang="en-US" altLang="zh-CN" sz="2000" baseline="30000" dirty="0" smtClean="0"/>
              <a:t>                                      ——原载</a:t>
            </a:r>
            <a:r>
              <a:rPr lang="en-US" altLang="zh-CN" sz="2000" baseline="30000" dirty="0"/>
              <a:t>1949年10月9日《光明日报</a:t>
            </a:r>
            <a:r>
              <a:rPr lang="en-US" altLang="zh-CN" sz="2000" baseline="30000" dirty="0" smtClean="0"/>
              <a:t>》</a:t>
            </a:r>
            <a:endParaRPr lang="zh-CN" altLang="en-US" dirty="0"/>
          </a:p>
        </p:txBody>
      </p:sp>
      <p:sp>
        <p:nvSpPr>
          <p:cNvPr id="12" name="矩形 11"/>
          <p:cNvSpPr/>
          <p:nvPr/>
        </p:nvSpPr>
        <p:spPr>
          <a:xfrm>
            <a:off x="0" y="1052010"/>
            <a:ext cx="10766047" cy="461665"/>
          </a:xfrm>
          <a:prstGeom prst="rect">
            <a:avLst/>
          </a:prstGeom>
        </p:spPr>
        <p:txBody>
          <a:bodyPr wrap="square">
            <a:spAutoFit/>
          </a:bodyPr>
          <a:lstStyle/>
          <a:p>
            <a:r>
              <a:rPr lang="en-US" altLang="zh-CN" sz="2400" dirty="0" smtClean="0"/>
              <a:t>3.</a:t>
            </a:r>
            <a:r>
              <a:rPr lang="zh-CN" altLang="en-US" sz="2400" dirty="0" smtClean="0"/>
              <a:t>时政漫画（</a:t>
            </a:r>
            <a:r>
              <a:rPr lang="en-US" altLang="zh-CN" sz="2400" dirty="0" smtClean="0"/>
              <a:t>political cartoon</a:t>
            </a:r>
            <a:r>
              <a:rPr lang="zh-CN" altLang="en-US" sz="2400" dirty="0" smtClean="0"/>
              <a:t>），</a:t>
            </a:r>
            <a:r>
              <a:rPr lang="zh-CN" altLang="zh-CN" sz="2400" dirty="0" smtClean="0">
                <a:solidFill>
                  <a:prstClr val="black">
                    <a:lumMod val="75000"/>
                    <a:lumOff val="25000"/>
                  </a:prstClr>
                </a:solidFill>
              </a:rPr>
              <a:t> 是时人以</a:t>
            </a:r>
            <a:r>
              <a:rPr lang="zh-CN" altLang="en-US" sz="2400" dirty="0" smtClean="0">
                <a:solidFill>
                  <a:prstClr val="black">
                    <a:lumMod val="75000"/>
                    <a:lumOff val="25000"/>
                  </a:prstClr>
                </a:solidFill>
              </a:rPr>
              <a:t>绘画</a:t>
            </a:r>
            <a:r>
              <a:rPr lang="zh-CN" altLang="zh-CN" sz="2400" dirty="0" smtClean="0">
                <a:solidFill>
                  <a:prstClr val="black">
                    <a:lumMod val="75000"/>
                    <a:lumOff val="25000"/>
                  </a:prstClr>
                </a:solidFill>
              </a:rPr>
              <a:t>形式</a:t>
            </a:r>
            <a:r>
              <a:rPr lang="zh-CN" altLang="zh-CN" sz="2000" dirty="0" smtClean="0">
                <a:solidFill>
                  <a:srgbClr val="FF0000"/>
                </a:solidFill>
                <a:latin typeface="方正粗黑宋简体" panose="02000000000000000000" pitchFamily="2" charset="-122"/>
                <a:ea typeface="方正粗黑宋简体" panose="02000000000000000000" pitchFamily="2" charset="-122"/>
              </a:rPr>
              <a:t>直接记录和评述</a:t>
            </a:r>
            <a:r>
              <a:rPr lang="zh-CN" altLang="zh-CN" sz="2400" dirty="0" smtClean="0">
                <a:solidFill>
                  <a:prstClr val="black">
                    <a:lumMod val="75000"/>
                    <a:lumOff val="25000"/>
                  </a:prstClr>
                </a:solidFill>
              </a:rPr>
              <a:t>的历史。</a:t>
            </a:r>
            <a:endParaRPr lang="zh-CN" altLang="en-US" sz="2400" dirty="0"/>
          </a:p>
        </p:txBody>
      </p:sp>
    </p:spTree>
    <p:extLst>
      <p:ext uri="{BB962C8B-B14F-4D97-AF65-F5344CB8AC3E}">
        <p14:creationId xmlns:p14="http://schemas.microsoft.com/office/powerpoint/2010/main" val="25914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srcRect l="2709" t="6863" r="9216" b="32353"/>
          <a:stretch/>
        </p:blipFill>
        <p:spPr>
          <a:xfrm rot="16200000">
            <a:off x="8103320" y="3554187"/>
            <a:ext cx="2004210" cy="2458988"/>
          </a:xfrm>
          <a:prstGeom prst="rect">
            <a:avLst/>
          </a:prstGeom>
        </p:spPr>
      </p:pic>
      <p:sp>
        <p:nvSpPr>
          <p:cNvPr id="2" name="标题 1"/>
          <p:cNvSpPr>
            <a:spLocks noGrp="1"/>
          </p:cNvSpPr>
          <p:nvPr>
            <p:ph type="title"/>
          </p:nvPr>
        </p:nvSpPr>
        <p:spPr>
          <a:xfrm>
            <a:off x="339257" y="1443958"/>
            <a:ext cx="4652291" cy="828172"/>
          </a:xfrm>
        </p:spPr>
        <p:txBody>
          <a:bodyPr>
            <a:normAutofit/>
          </a:bodyPr>
          <a:lstStyle/>
          <a:p>
            <a:r>
              <a:rPr lang="en-US" altLang="zh-CN" dirty="0" smtClean="0"/>
              <a:t>4.</a:t>
            </a:r>
            <a:r>
              <a:rPr lang="zh-CN" altLang="en-US" dirty="0" smtClean="0"/>
              <a:t> 时政漫画的历史</a:t>
            </a:r>
            <a:endParaRPr lang="zh-CN" altLang="en-US" dirty="0"/>
          </a:p>
        </p:txBody>
      </p:sp>
      <p:pic>
        <p:nvPicPr>
          <p:cNvPr id="5" name="图片 4"/>
          <p:cNvPicPr>
            <a:picLocks noChangeAspect="1"/>
          </p:cNvPicPr>
          <p:nvPr/>
        </p:nvPicPr>
        <p:blipFill>
          <a:blip r:embed="rId3" cstate="print"/>
          <a:stretch>
            <a:fillRect/>
          </a:stretch>
        </p:blipFill>
        <p:spPr>
          <a:xfrm>
            <a:off x="466067" y="5582264"/>
            <a:ext cx="7761846" cy="644854"/>
          </a:xfrm>
          <a:prstGeom prst="rect">
            <a:avLst/>
          </a:prstGeom>
        </p:spPr>
      </p:pic>
      <p:sp>
        <p:nvSpPr>
          <p:cNvPr id="10" name="文本框 9"/>
          <p:cNvSpPr txBox="1"/>
          <p:nvPr/>
        </p:nvSpPr>
        <p:spPr>
          <a:xfrm>
            <a:off x="523080" y="2369466"/>
            <a:ext cx="7171765" cy="3416320"/>
          </a:xfrm>
          <a:prstGeom prst="rect">
            <a:avLst/>
          </a:prstGeom>
          <a:noFill/>
        </p:spPr>
        <p:txBody>
          <a:bodyPr wrap="square" rtlCol="0">
            <a:spAutoFit/>
          </a:bodyPr>
          <a:lstStyle/>
          <a:p>
            <a:r>
              <a:rPr lang="zh-CN" altLang="en-US" sz="2400" dirty="0" smtClean="0"/>
              <a:t>时政漫画与漫画应是同源的。</a:t>
            </a:r>
            <a:endParaRPr lang="en-US" altLang="zh-CN" sz="2400" dirty="0" smtClean="0"/>
          </a:p>
          <a:p>
            <a:r>
              <a:rPr lang="zh-CN" altLang="en-US" sz="2400" dirty="0" smtClean="0"/>
              <a:t>广义上的漫画，</a:t>
            </a:r>
            <a:r>
              <a:rPr lang="zh-CN" altLang="en-US" sz="2400" dirty="0" smtClean="0">
                <a:solidFill>
                  <a:srgbClr val="FF0000"/>
                </a:solidFill>
                <a:latin typeface="方正粗黑宋简体" panose="02000000000000000000" pitchFamily="2" charset="-122"/>
                <a:ea typeface="方正粗黑宋简体" panose="02000000000000000000" pitchFamily="2" charset="-122"/>
              </a:rPr>
              <a:t>源头是难以确定</a:t>
            </a:r>
            <a:r>
              <a:rPr lang="zh-CN" altLang="en-US" sz="2400" dirty="0" smtClean="0"/>
              <a:t>！</a:t>
            </a:r>
            <a:endParaRPr lang="en-US" altLang="zh-CN" sz="2400" dirty="0" smtClean="0"/>
          </a:p>
          <a:p>
            <a:r>
              <a:rPr lang="zh-CN" altLang="en-US" sz="2400" dirty="0" smtClean="0"/>
              <a:t>狭义上的漫画</a:t>
            </a:r>
            <a:endParaRPr lang="en-US" altLang="zh-CN" sz="2400" dirty="0" smtClean="0"/>
          </a:p>
          <a:p>
            <a:r>
              <a:rPr lang="en-US" altLang="zh-CN" sz="2400" dirty="0"/>
              <a:t> </a:t>
            </a:r>
            <a:r>
              <a:rPr lang="en-US" altLang="zh-CN" sz="2400" dirty="0" smtClean="0"/>
              <a:t>   </a:t>
            </a:r>
            <a:r>
              <a:rPr lang="zh-CN" altLang="en-US" sz="2400" dirty="0" smtClean="0"/>
              <a:t>一般认为始于英国，已有</a:t>
            </a:r>
            <a:r>
              <a:rPr lang="en-US" altLang="zh-CN" sz="2400" dirty="0" smtClean="0"/>
              <a:t>300</a:t>
            </a:r>
            <a:r>
              <a:rPr lang="zh-CN" altLang="en-US" sz="2400" dirty="0" smtClean="0"/>
              <a:t>多年历史</a:t>
            </a:r>
            <a:endParaRPr lang="en-US" altLang="zh-CN" sz="2400" dirty="0" smtClean="0"/>
          </a:p>
          <a:p>
            <a:r>
              <a:rPr lang="en-US" altLang="zh-CN" sz="2400" dirty="0"/>
              <a:t> </a:t>
            </a:r>
            <a:r>
              <a:rPr lang="en-US" altLang="zh-CN" sz="2400" dirty="0" smtClean="0"/>
              <a:t>   </a:t>
            </a:r>
            <a:r>
              <a:rPr lang="zh-CN" altLang="en-US" sz="2400" dirty="0" smtClean="0"/>
              <a:t>一说始于意大利。</a:t>
            </a:r>
            <a:endParaRPr lang="en-US" altLang="zh-CN" sz="2400" dirty="0" smtClean="0"/>
          </a:p>
          <a:p>
            <a:r>
              <a:rPr lang="zh-CN" altLang="en-US" sz="2400" dirty="0" smtClean="0"/>
              <a:t>  中国漫画</a:t>
            </a:r>
            <a:endParaRPr lang="en-US" altLang="zh-CN" sz="2400" dirty="0" smtClean="0"/>
          </a:p>
          <a:p>
            <a:r>
              <a:rPr lang="en-US" altLang="zh-CN" sz="2400" dirty="0"/>
              <a:t> </a:t>
            </a:r>
            <a:r>
              <a:rPr lang="en-US" altLang="zh-CN" sz="2400" dirty="0" smtClean="0"/>
              <a:t>      </a:t>
            </a:r>
            <a:r>
              <a:rPr lang="zh-CN" altLang="en-US" sz="2400" dirty="0" smtClean="0"/>
              <a:t>出现在</a:t>
            </a:r>
            <a:r>
              <a:rPr lang="en-US" altLang="zh-CN" sz="2400" dirty="0" smtClean="0"/>
              <a:t>20</a:t>
            </a:r>
            <a:r>
              <a:rPr lang="zh-CN" altLang="en-US" sz="2400" dirty="0" smtClean="0"/>
              <a:t>世纪初</a:t>
            </a:r>
            <a:endParaRPr lang="en-US" altLang="zh-CN" sz="2400" dirty="0" smtClean="0"/>
          </a:p>
          <a:p>
            <a:r>
              <a:rPr lang="zh-CN" altLang="en-US" sz="2400" dirty="0" smtClean="0"/>
              <a:t>       民国</a:t>
            </a:r>
            <a:r>
              <a:rPr lang="zh-CN" altLang="en-US" sz="2400" dirty="0"/>
              <a:t>时期，漫画发展第一个</a:t>
            </a:r>
            <a:r>
              <a:rPr lang="zh-CN" altLang="en-US" sz="2400" dirty="0" smtClean="0"/>
              <a:t>高峰</a:t>
            </a:r>
            <a:endParaRPr lang="en-US" altLang="zh-CN" sz="2400" dirty="0" smtClean="0"/>
          </a:p>
          <a:p>
            <a:r>
              <a:rPr lang="zh-CN" altLang="en-US" sz="2400" dirty="0" smtClean="0"/>
              <a:t>       改革开放</a:t>
            </a:r>
            <a:r>
              <a:rPr lang="zh-CN" altLang="en-US" sz="2400" dirty="0"/>
              <a:t>，漫画发展第二个辉煌</a:t>
            </a:r>
            <a:r>
              <a:rPr lang="zh-CN" altLang="en-US" sz="2400" dirty="0" smtClean="0"/>
              <a:t>时期</a:t>
            </a:r>
            <a:endParaRPr lang="en-US" altLang="zh-CN" sz="2400" dirty="0" smtClean="0"/>
          </a:p>
        </p:txBody>
      </p:sp>
      <p:sp>
        <p:nvSpPr>
          <p:cNvPr id="11" name="矩形 10"/>
          <p:cNvSpPr/>
          <p:nvPr/>
        </p:nvSpPr>
        <p:spPr>
          <a:xfrm>
            <a:off x="719502" y="6027003"/>
            <a:ext cx="9263435" cy="830997"/>
          </a:xfrm>
          <a:prstGeom prst="rect">
            <a:avLst/>
          </a:prstGeom>
        </p:spPr>
        <p:txBody>
          <a:bodyPr wrap="square">
            <a:spAutoFit/>
          </a:bodyPr>
          <a:lstStyle/>
          <a:p>
            <a:r>
              <a:rPr lang="zh-CN" altLang="en-US" sz="2400" dirty="0" smtClean="0">
                <a:solidFill>
                  <a:srgbClr val="FF0000"/>
                </a:solidFill>
                <a:latin typeface="华文琥珀" pitchFamily="2" charset="-122"/>
                <a:ea typeface="华文琥珀" pitchFamily="2" charset="-122"/>
              </a:rPr>
              <a:t>“生活中不能没有讽刺，也不能没有幽默。</a:t>
            </a:r>
            <a:endParaRPr lang="en-US" altLang="zh-CN" sz="2400" dirty="0" smtClean="0">
              <a:solidFill>
                <a:srgbClr val="FF0000"/>
              </a:solidFill>
              <a:latin typeface="华文琥珀" pitchFamily="2" charset="-122"/>
              <a:ea typeface="华文琥珀" pitchFamily="2" charset="-122"/>
            </a:endParaRPr>
          </a:p>
          <a:p>
            <a:r>
              <a:rPr lang="en-US" altLang="zh-CN" sz="2400" dirty="0" smtClean="0">
                <a:solidFill>
                  <a:srgbClr val="FF0000"/>
                </a:solidFill>
                <a:latin typeface="华文琥珀" pitchFamily="2" charset="-122"/>
                <a:ea typeface="华文琥珀" pitchFamily="2" charset="-122"/>
              </a:rPr>
              <a:t>                    ——《</a:t>
            </a:r>
            <a:r>
              <a:rPr lang="zh-CN" altLang="en-US" sz="2400" dirty="0" smtClean="0">
                <a:solidFill>
                  <a:srgbClr val="FF0000"/>
                </a:solidFill>
                <a:latin typeface="华文琥珀" pitchFamily="2" charset="-122"/>
                <a:ea typeface="华文琥珀" pitchFamily="2" charset="-122"/>
              </a:rPr>
              <a:t>人民日报</a:t>
            </a:r>
            <a:r>
              <a:rPr lang="en-US" altLang="zh-CN" sz="2400" dirty="0" smtClean="0">
                <a:solidFill>
                  <a:srgbClr val="FF0000"/>
                </a:solidFill>
                <a:latin typeface="华文琥珀" pitchFamily="2" charset="-122"/>
                <a:ea typeface="华文琥珀" pitchFamily="2" charset="-122"/>
              </a:rPr>
              <a:t>》</a:t>
            </a:r>
            <a:r>
              <a:rPr lang="zh-CN" altLang="en-US" sz="2400" dirty="0" smtClean="0">
                <a:solidFill>
                  <a:srgbClr val="FF0000"/>
                </a:solidFill>
                <a:latin typeface="华文琥珀" pitchFamily="2" charset="-122"/>
                <a:ea typeface="华文琥珀" pitchFamily="2" charset="-122"/>
              </a:rPr>
              <a:t>增刊</a:t>
            </a:r>
            <a:r>
              <a:rPr lang="en-US" altLang="zh-CN" sz="2400" dirty="0" smtClean="0">
                <a:solidFill>
                  <a:srgbClr val="FF0000"/>
                </a:solidFill>
                <a:latin typeface="华文琥珀" pitchFamily="2" charset="-122"/>
                <a:ea typeface="华文琥珀" pitchFamily="2" charset="-122"/>
              </a:rPr>
              <a:t>《</a:t>
            </a:r>
            <a:r>
              <a:rPr lang="zh-CN" altLang="en-US" sz="2400" dirty="0" smtClean="0">
                <a:solidFill>
                  <a:srgbClr val="FF0000"/>
                </a:solidFill>
                <a:latin typeface="华文琥珀" pitchFamily="2" charset="-122"/>
                <a:ea typeface="华文琥珀" pitchFamily="2" charset="-122"/>
              </a:rPr>
              <a:t>讽刺与幽默</a:t>
            </a:r>
            <a:r>
              <a:rPr lang="en-US" altLang="zh-CN" sz="2400" dirty="0" smtClean="0">
                <a:solidFill>
                  <a:srgbClr val="FF0000"/>
                </a:solidFill>
                <a:latin typeface="华文琥珀" pitchFamily="2" charset="-122"/>
                <a:ea typeface="华文琥珀" pitchFamily="2" charset="-122"/>
              </a:rPr>
              <a:t>》1979.1</a:t>
            </a:r>
          </a:p>
        </p:txBody>
      </p:sp>
      <p:pic>
        <p:nvPicPr>
          <p:cNvPr id="6" name="图片 5"/>
          <p:cNvPicPr>
            <a:picLocks noChangeAspect="1"/>
          </p:cNvPicPr>
          <p:nvPr/>
        </p:nvPicPr>
        <p:blipFill rotWithShape="1">
          <a:blip r:embed="rId4" cstate="print"/>
          <a:srcRect l="17233" t="6535" r="12352" b="26406"/>
          <a:stretch/>
        </p:blipFill>
        <p:spPr>
          <a:xfrm>
            <a:off x="8014904" y="1175325"/>
            <a:ext cx="1968033" cy="2365033"/>
          </a:xfrm>
          <a:prstGeom prst="rect">
            <a:avLst/>
          </a:prstGeom>
        </p:spPr>
      </p:pic>
      <p:sp>
        <p:nvSpPr>
          <p:cNvPr id="3" name="矩形 2"/>
          <p:cNvSpPr/>
          <p:nvPr/>
        </p:nvSpPr>
        <p:spPr>
          <a:xfrm>
            <a:off x="67714" y="595650"/>
            <a:ext cx="7366119" cy="707886"/>
          </a:xfrm>
          <a:prstGeom prst="rect">
            <a:avLst/>
          </a:prstGeom>
        </p:spPr>
        <p:txBody>
          <a:bodyPr wrap="none">
            <a:spAutoFit/>
          </a:bodyPr>
          <a:lstStyle/>
          <a:p>
            <a:r>
              <a:rPr lang="zh-CN" altLang="en-US" sz="4000" dirty="0" smtClean="0"/>
              <a:t>二、漫画、历史漫画与时政漫画</a:t>
            </a:r>
            <a:endParaRPr lang="zh-CN" altLang="en-US" sz="4000" dirty="0"/>
          </a:p>
        </p:txBody>
      </p:sp>
    </p:spTree>
    <p:extLst>
      <p:ext uri="{BB962C8B-B14F-4D97-AF65-F5344CB8AC3E}">
        <p14:creationId xmlns:p14="http://schemas.microsoft.com/office/powerpoint/2010/main" val="24346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en-US" altLang="zh-CN" sz="3600" dirty="0" smtClean="0">
              <a:solidFill>
                <a:srgbClr val="FF0000"/>
              </a:solidFill>
              <a:latin typeface="华文琥珀" panose="02010800040101010101" pitchFamily="2" charset="-122"/>
              <a:ea typeface="华文琥珀" panose="02010800040101010101" pitchFamily="2" charset="-122"/>
            </a:endParaRPr>
          </a:p>
          <a:p>
            <a:r>
              <a:rPr lang="zh-CN" altLang="en-US" sz="4000" dirty="0">
                <a:solidFill>
                  <a:srgbClr val="FF0000"/>
                </a:solidFill>
                <a:latin typeface="华文琥珀" panose="02010800040101010101" pitchFamily="2" charset="-122"/>
                <a:ea typeface="华文琥珀" panose="02010800040101010101" pitchFamily="2" charset="-122"/>
              </a:rPr>
              <a:t>三</a:t>
            </a:r>
            <a:r>
              <a:rPr lang="en-US" altLang="zh-CN" sz="4000" dirty="0">
                <a:solidFill>
                  <a:srgbClr val="FF0000"/>
                </a:solidFill>
                <a:latin typeface="华文琥珀" panose="02010800040101010101" pitchFamily="2" charset="-122"/>
                <a:ea typeface="华文琥珀" panose="02010800040101010101" pitchFamily="2" charset="-122"/>
              </a:rPr>
              <a:t>.</a:t>
            </a:r>
            <a:r>
              <a:rPr lang="zh-CN" altLang="en-US" sz="4000" dirty="0">
                <a:solidFill>
                  <a:srgbClr val="FF0000"/>
                </a:solidFill>
                <a:latin typeface="华文琥珀" panose="02010800040101010101" pitchFamily="2" charset="-122"/>
                <a:ea typeface="华文琥珀" panose="02010800040101010101" pitchFamily="2" charset="-122"/>
              </a:rPr>
              <a:t>时政漫画在历史教育中作用</a:t>
            </a:r>
          </a:p>
          <a:p>
            <a:endParaRPr lang="en-US" altLang="zh-CN" sz="3600" dirty="0">
              <a:solidFill>
                <a:srgbClr val="FF0000"/>
              </a:solidFill>
              <a:latin typeface="华文琥珀" panose="02010800040101010101" pitchFamily="2" charset="-122"/>
              <a:ea typeface="华文琥珀" panose="02010800040101010101" pitchFamily="2" charset="-122"/>
            </a:endParaRPr>
          </a:p>
          <a:p>
            <a:endParaRPr lang="zh-CN" altLang="en-US" dirty="0"/>
          </a:p>
        </p:txBody>
      </p:sp>
    </p:spTree>
    <p:extLst>
      <p:ext uri="{BB962C8B-B14F-4D97-AF65-F5344CB8AC3E}">
        <p14:creationId xmlns:p14="http://schemas.microsoft.com/office/powerpoint/2010/main" val="1046154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二、时政漫画在历史教育中作用</a:t>
            </a:r>
            <a:endParaRPr lang="zh-CN" altLang="en-US" dirty="0"/>
          </a:p>
        </p:txBody>
      </p:sp>
      <p:sp>
        <p:nvSpPr>
          <p:cNvPr id="3" name="内容占位符 2"/>
          <p:cNvSpPr>
            <a:spLocks noGrp="1"/>
          </p:cNvSpPr>
          <p:nvPr>
            <p:ph idx="1"/>
          </p:nvPr>
        </p:nvSpPr>
        <p:spPr>
          <a:xfrm>
            <a:off x="300817" y="1739248"/>
            <a:ext cx="5857936" cy="3880773"/>
          </a:xfrm>
        </p:spPr>
        <p:txBody>
          <a:bodyPr>
            <a:normAutofit/>
          </a:bodyPr>
          <a:lstStyle/>
          <a:p>
            <a:pPr>
              <a:buNone/>
            </a:pPr>
            <a:r>
              <a:rPr lang="zh-CN" altLang="zh-CN" dirty="0" smtClean="0"/>
              <a:t>一是作为图片资料，增加直观性。</a:t>
            </a:r>
            <a:endParaRPr lang="en-US" altLang="zh-CN" dirty="0" smtClean="0"/>
          </a:p>
          <a:p>
            <a:pPr>
              <a:buNone/>
            </a:pPr>
            <a:r>
              <a:rPr lang="en-US" altLang="zh-CN" dirty="0" smtClean="0">
                <a:latin typeface="华文楷体" pitchFamily="2" charset="-122"/>
                <a:ea typeface="华文楷体" pitchFamily="2" charset="-122"/>
              </a:rPr>
              <a:t>     </a:t>
            </a:r>
            <a:r>
              <a:rPr lang="zh-CN" altLang="en-US" dirty="0" smtClean="0">
                <a:latin typeface="华文楷体" pitchFamily="2" charset="-122"/>
                <a:ea typeface="华文楷体" pitchFamily="2" charset="-122"/>
              </a:rPr>
              <a:t>一般</a:t>
            </a:r>
            <a:r>
              <a:rPr lang="zh-CN" altLang="zh-CN" dirty="0" smtClean="0">
                <a:latin typeface="华文楷体" pitchFamily="2" charset="-122"/>
                <a:ea typeface="华文楷体" pitchFamily="2" charset="-122"/>
              </a:rPr>
              <a:t>从培养学生学习兴趣与学科能力角度，</a:t>
            </a:r>
            <a:r>
              <a:rPr lang="zh-CN" altLang="en-US" dirty="0" smtClean="0">
                <a:latin typeface="华文楷体" pitchFamily="2" charset="-122"/>
                <a:ea typeface="华文楷体" pitchFamily="2" charset="-122"/>
              </a:rPr>
              <a:t>发挥时政漫画的</a:t>
            </a:r>
            <a:r>
              <a:rPr lang="zh-CN" altLang="zh-CN" dirty="0" smtClean="0">
                <a:latin typeface="华文楷体" pitchFamily="2" charset="-122"/>
                <a:ea typeface="华文楷体" pitchFamily="2" charset="-122"/>
              </a:rPr>
              <a:t>教育价值；或从自己的实践经验，归纳出</a:t>
            </a:r>
            <a:r>
              <a:rPr lang="zh-CN" altLang="en-US" dirty="0" smtClean="0">
                <a:latin typeface="华文楷体" pitchFamily="2" charset="-122"/>
                <a:ea typeface="华文楷体" pitchFamily="2" charset="-122"/>
              </a:rPr>
              <a:t>利用</a:t>
            </a:r>
            <a:r>
              <a:rPr lang="zh-CN" altLang="zh-CN" dirty="0" smtClean="0">
                <a:latin typeface="华文楷体" pitchFamily="2" charset="-122"/>
                <a:ea typeface="华文楷体" pitchFamily="2" charset="-122"/>
              </a:rPr>
              <a:t>漫画教学的若干方法。</a:t>
            </a:r>
            <a:endParaRPr lang="en-US" altLang="zh-CN" dirty="0" smtClean="0">
              <a:latin typeface="华文楷体" pitchFamily="2" charset="-122"/>
              <a:ea typeface="华文楷体" pitchFamily="2" charset="-122"/>
            </a:endParaRPr>
          </a:p>
          <a:p>
            <a:pPr>
              <a:buNone/>
            </a:pPr>
            <a:r>
              <a:rPr lang="zh-CN" altLang="zh-CN" dirty="0" smtClean="0"/>
              <a:t>二是作为史料运用，印证诠释历史。</a:t>
            </a:r>
            <a:endParaRPr lang="en-US" altLang="zh-CN" dirty="0" smtClean="0"/>
          </a:p>
          <a:p>
            <a:pPr>
              <a:buNone/>
            </a:pPr>
            <a:r>
              <a:rPr lang="en-US" altLang="zh-CN" dirty="0" smtClean="0"/>
              <a:t>      </a:t>
            </a:r>
            <a:r>
              <a:rPr lang="zh-CN" altLang="en-US" dirty="0">
                <a:latin typeface="华文楷体" pitchFamily="2" charset="-122"/>
                <a:ea typeface="华文楷体" pitchFamily="2" charset="-122"/>
              </a:rPr>
              <a:t>一般用于学习</a:t>
            </a:r>
            <a:r>
              <a:rPr lang="zh-CN" altLang="zh-CN" dirty="0">
                <a:latin typeface="华文楷体" pitchFamily="2" charset="-122"/>
                <a:ea typeface="华文楷体" pitchFamily="2" charset="-122"/>
              </a:rPr>
              <a:t>知识点或夹在图像证史的研究中。</a:t>
            </a:r>
            <a:endParaRPr lang="en-US" altLang="zh-CN" dirty="0">
              <a:latin typeface="华文楷体" pitchFamily="2" charset="-122"/>
              <a:ea typeface="华文楷体" pitchFamily="2" charset="-122"/>
            </a:endParaRPr>
          </a:p>
          <a:p>
            <a:pPr>
              <a:buNone/>
            </a:pPr>
            <a:r>
              <a:rPr lang="zh-CN" altLang="zh-CN" dirty="0" smtClean="0"/>
              <a:t>三是在教学测量与评价中的应用。</a:t>
            </a:r>
            <a:endParaRPr lang="en-US" altLang="zh-CN" dirty="0" smtClean="0"/>
          </a:p>
          <a:p>
            <a:pPr>
              <a:buNone/>
            </a:pPr>
            <a:r>
              <a:rPr lang="en-US" altLang="zh-CN" dirty="0"/>
              <a:t> </a:t>
            </a:r>
            <a:r>
              <a:rPr lang="en-US" altLang="zh-CN" dirty="0" smtClean="0"/>
              <a:t>    </a:t>
            </a:r>
            <a:r>
              <a:rPr lang="zh-CN" altLang="en-US" dirty="0" smtClean="0"/>
              <a:t>历史试题的情境。</a:t>
            </a:r>
            <a:endParaRPr lang="en-US" altLang="zh-CN" dirty="0" smtClean="0"/>
          </a:p>
          <a:p>
            <a:pPr>
              <a:buNone/>
            </a:pPr>
            <a:r>
              <a:rPr lang="zh-CN" altLang="en-US" dirty="0" smtClean="0"/>
              <a:t>四是在</a:t>
            </a:r>
            <a:r>
              <a:rPr lang="zh-CN" altLang="en-US" dirty="0"/>
              <a:t>践行历史“双新”“双核”</a:t>
            </a:r>
            <a:r>
              <a:rPr lang="zh-CN" altLang="en-US" dirty="0" smtClean="0"/>
              <a:t>更大有作为</a:t>
            </a:r>
            <a:r>
              <a:rPr lang="zh-CN" altLang="en-US" dirty="0"/>
              <a:t>。</a:t>
            </a:r>
            <a:endParaRPr lang="en-US" altLang="zh-CN" dirty="0"/>
          </a:p>
          <a:p>
            <a:pPr>
              <a:buNone/>
            </a:pPr>
            <a:r>
              <a:rPr lang="zh-CN" altLang="en-US" dirty="0" smtClean="0">
                <a:latin typeface="华文楷体" pitchFamily="2" charset="-122"/>
                <a:ea typeface="华文楷体" pitchFamily="2" charset="-122"/>
              </a:rPr>
              <a:t>     创设情境；史料互证；历史解释；认识和感悟历史。</a:t>
            </a:r>
          </a:p>
        </p:txBody>
      </p:sp>
      <p:pic>
        <p:nvPicPr>
          <p:cNvPr id="6" name="图片 5"/>
          <p:cNvPicPr>
            <a:picLocks noChangeAspect="1"/>
          </p:cNvPicPr>
          <p:nvPr/>
        </p:nvPicPr>
        <p:blipFill>
          <a:blip r:embed="rId2"/>
          <a:stretch>
            <a:fillRect/>
          </a:stretch>
        </p:blipFill>
        <p:spPr>
          <a:xfrm>
            <a:off x="6567419" y="1598106"/>
            <a:ext cx="3195145" cy="3684841"/>
          </a:xfrm>
          <a:prstGeom prst="rect">
            <a:avLst/>
          </a:prstGeom>
        </p:spPr>
      </p:pic>
      <p:sp>
        <p:nvSpPr>
          <p:cNvPr id="7" name="矩形 6"/>
          <p:cNvSpPr/>
          <p:nvPr/>
        </p:nvSpPr>
        <p:spPr>
          <a:xfrm>
            <a:off x="6854912" y="5366115"/>
            <a:ext cx="2492990" cy="369332"/>
          </a:xfrm>
          <a:prstGeom prst="rect">
            <a:avLst/>
          </a:prstGeom>
        </p:spPr>
        <p:txBody>
          <a:bodyPr wrap="none">
            <a:spAutoFit/>
          </a:bodyPr>
          <a:lstStyle/>
          <a:p>
            <a:r>
              <a:rPr lang="zh-CN" altLang="en-US" dirty="0"/>
              <a:t>韦启</a:t>
            </a:r>
            <a:r>
              <a:rPr lang="zh-CN" altLang="en-US" dirty="0" smtClean="0"/>
              <a:t>美：</a:t>
            </a:r>
            <a:r>
              <a:rPr lang="en-US" altLang="zh-CN" dirty="0" smtClean="0"/>
              <a:t>《</a:t>
            </a:r>
            <a:r>
              <a:rPr lang="zh-CN" altLang="en-US" dirty="0"/>
              <a:t>乘潮起航</a:t>
            </a:r>
            <a:r>
              <a:rPr lang="en-US" altLang="zh-CN" dirty="0"/>
              <a:t>》</a:t>
            </a:r>
            <a:endParaRPr lang="zh-CN" altLang="en-US" dirty="0"/>
          </a:p>
        </p:txBody>
      </p:sp>
      <p:sp>
        <p:nvSpPr>
          <p:cNvPr id="8" name="矩形 7"/>
          <p:cNvSpPr/>
          <p:nvPr/>
        </p:nvSpPr>
        <p:spPr>
          <a:xfrm>
            <a:off x="6778474" y="5818615"/>
            <a:ext cx="4991055" cy="523220"/>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 </a:t>
            </a:r>
            <a:r>
              <a:rPr lang="en-US" altLang="zh-CN" sz="1400" dirty="0" smtClean="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中国漫画书系</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韦启美卷</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河北教育出版社</a:t>
            </a:r>
            <a:r>
              <a:rPr lang="en-US" altLang="zh-CN" sz="1400" dirty="0">
                <a:latin typeface="宋体" panose="02010600030101010101" pitchFamily="2" charset="-122"/>
                <a:ea typeface="宋体" panose="02010600030101010101" pitchFamily="2" charset="-122"/>
              </a:rPr>
              <a:t>1994</a:t>
            </a:r>
            <a:r>
              <a:rPr lang="zh-CN" altLang="en-US" sz="1400" dirty="0">
                <a:latin typeface="宋体" panose="02010600030101010101" pitchFamily="2" charset="-122"/>
                <a:ea typeface="宋体" panose="02010600030101010101" pitchFamily="2" charset="-122"/>
              </a:rPr>
              <a:t>年版，第</a:t>
            </a:r>
            <a:r>
              <a:rPr lang="en-US" altLang="zh-CN" sz="1400" dirty="0">
                <a:latin typeface="宋体" panose="02010600030101010101" pitchFamily="2" charset="-122"/>
                <a:ea typeface="宋体" panose="02010600030101010101" pitchFamily="2" charset="-122"/>
              </a:rPr>
              <a:t>3</a:t>
            </a:r>
            <a:r>
              <a:rPr lang="zh-CN" altLang="en-US" sz="1400" dirty="0">
                <a:latin typeface="宋体" panose="02010600030101010101" pitchFamily="2" charset="-122"/>
                <a:ea typeface="宋体" panose="02010600030101010101" pitchFamily="2" charset="-122"/>
              </a:rPr>
              <a:t>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2485" y="2249144"/>
            <a:ext cx="8751163" cy="1325563"/>
          </a:xfrm>
        </p:spPr>
        <p:txBody>
          <a:bodyPr>
            <a:normAutofit fontScale="90000"/>
          </a:bodyPr>
          <a:lstStyle/>
          <a:p>
            <a:r>
              <a:rPr lang="zh-CN" altLang="en-US" sz="6000" dirty="0" smtClean="0">
                <a:solidFill>
                  <a:srgbClr val="FF0000"/>
                </a:solidFill>
                <a:latin typeface="华文琥珀" panose="02010800040101010101" pitchFamily="2" charset="-122"/>
                <a:ea typeface="华文琥珀" panose="02010800040101010101" pitchFamily="2" charset="-122"/>
              </a:rPr>
              <a:t>四</a:t>
            </a:r>
            <a:r>
              <a:rPr lang="en-US" altLang="zh-CN" sz="6000" dirty="0" smtClean="0">
                <a:solidFill>
                  <a:srgbClr val="FF0000"/>
                </a:solidFill>
                <a:latin typeface="华文琥珀" panose="02010800040101010101" pitchFamily="2" charset="-122"/>
                <a:ea typeface="华文琥珀" panose="02010800040101010101" pitchFamily="2" charset="-122"/>
              </a:rPr>
              <a:t>.</a:t>
            </a:r>
            <a:r>
              <a:rPr lang="zh-CN" altLang="en-US" sz="6000" dirty="0" smtClean="0">
                <a:solidFill>
                  <a:srgbClr val="FF0000"/>
                </a:solidFill>
                <a:latin typeface="华文琥珀" panose="02010800040101010101" pitchFamily="2" charset="-122"/>
                <a:ea typeface="华文琥珀" panose="02010800040101010101" pitchFamily="2" charset="-122"/>
              </a:rPr>
              <a:t>时政漫画在“四史”学习中利用</a:t>
            </a:r>
            <a:endParaRPr lang="zh-CN" altLang="en-US" sz="6000" dirty="0">
              <a:solidFill>
                <a:srgbClr val="FF00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2762087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smtClean="0"/>
              <a:t>（一）“四史”学习的基本路径</a:t>
            </a:r>
            <a:endParaRPr lang="zh-CN" altLang="en-US" sz="3600" dirty="0"/>
          </a:p>
        </p:txBody>
      </p:sp>
      <p:sp>
        <p:nvSpPr>
          <p:cNvPr id="3" name="内容占位符 2"/>
          <p:cNvSpPr>
            <a:spLocks noGrp="1"/>
          </p:cNvSpPr>
          <p:nvPr>
            <p:ph idx="1"/>
          </p:nvPr>
        </p:nvSpPr>
        <p:spPr>
          <a:xfrm>
            <a:off x="213418" y="1658566"/>
            <a:ext cx="5030936" cy="3880773"/>
          </a:xfrm>
        </p:spPr>
        <p:txBody>
          <a:bodyPr>
            <a:normAutofit lnSpcReduction="10000"/>
          </a:bodyPr>
          <a:lstStyle/>
          <a:p>
            <a:pPr>
              <a:buNone/>
            </a:pPr>
            <a:r>
              <a:rPr lang="zh-CN" altLang="en-US" sz="2200" dirty="0" smtClean="0"/>
              <a:t>通过校内和校外两个课堂实现的。</a:t>
            </a:r>
            <a:endParaRPr lang="en-US" altLang="zh-CN" sz="2200" dirty="0" smtClean="0"/>
          </a:p>
          <a:p>
            <a:pPr lvl="1">
              <a:buNone/>
            </a:pPr>
            <a:r>
              <a:rPr lang="en-US" altLang="zh-CN" sz="2200" dirty="0"/>
              <a:t>1.</a:t>
            </a:r>
            <a:r>
              <a:rPr lang="zh-CN" altLang="en-US" sz="2200" dirty="0"/>
              <a:t>课堂学习，在历史常规课堂实现。</a:t>
            </a:r>
            <a:endParaRPr lang="en-US" altLang="zh-CN" sz="2200" dirty="0"/>
          </a:p>
          <a:p>
            <a:pPr lvl="1">
              <a:buNone/>
            </a:pPr>
            <a:r>
              <a:rPr lang="en-US" altLang="zh-CN" sz="2200" dirty="0"/>
              <a:t>2.</a:t>
            </a:r>
            <a:r>
              <a:rPr lang="zh-CN" altLang="en-US" sz="2200" dirty="0"/>
              <a:t>社会学习，主要通过讲座、参观和各种媒体宣传。</a:t>
            </a:r>
            <a:endParaRPr lang="en-US" altLang="zh-CN" sz="2200" dirty="0"/>
          </a:p>
          <a:p>
            <a:pPr lvl="1">
              <a:buNone/>
            </a:pPr>
            <a:r>
              <a:rPr lang="en-US" altLang="zh-CN" sz="2200" dirty="0"/>
              <a:t>3.</a:t>
            </a:r>
            <a:r>
              <a:rPr lang="zh-CN" altLang="en-US" sz="2200" dirty="0"/>
              <a:t>自主学习，也是资源性学习，自己利用各种“四史”资源，完成</a:t>
            </a:r>
            <a:r>
              <a:rPr lang="en-US" altLang="zh-CN" sz="2200" dirty="0"/>
              <a:t> </a:t>
            </a:r>
            <a:r>
              <a:rPr lang="zh-CN" altLang="en-US" sz="2200" dirty="0"/>
              <a:t>学习任务。</a:t>
            </a:r>
            <a:endParaRPr lang="en-US" altLang="zh-CN" sz="2200" dirty="0"/>
          </a:p>
          <a:p>
            <a:pPr>
              <a:buNone/>
            </a:pPr>
            <a:r>
              <a:rPr lang="en-US" altLang="zh-CN" dirty="0" smtClean="0"/>
              <a:t>……</a:t>
            </a:r>
          </a:p>
          <a:p>
            <a:pPr>
              <a:buNone/>
            </a:pPr>
            <a:r>
              <a:rPr lang="zh-CN" altLang="en-US" dirty="0" smtClean="0">
                <a:solidFill>
                  <a:srgbClr val="FF0000"/>
                </a:solidFill>
                <a:latin typeface="黑体" panose="02010609060101010101" pitchFamily="49" charset="-122"/>
                <a:ea typeface="黑体" panose="02010609060101010101" pitchFamily="49" charset="-122"/>
              </a:rPr>
              <a:t>        提高“四史”学习效率的前提是找到严肃的载体，并能激起学习者持续的兴趣，帮助学习者进一步认知、理解和体验历史。</a:t>
            </a:r>
            <a:endParaRPr lang="en-US" altLang="zh-CN" dirty="0" smtClean="0">
              <a:solidFill>
                <a:srgbClr val="FF0000"/>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stretch>
            <a:fillRect/>
          </a:stretch>
        </p:blipFill>
        <p:spPr>
          <a:xfrm>
            <a:off x="5780236" y="2053013"/>
            <a:ext cx="3686494" cy="3576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56483"/>
            <a:ext cx="10515600" cy="1325563"/>
          </a:xfrm>
        </p:spPr>
        <p:txBody>
          <a:bodyPr/>
          <a:lstStyle/>
          <a:p>
            <a:r>
              <a:rPr lang="zh-CN" altLang="en-US" dirty="0" smtClean="0"/>
              <a:t>（二）时政漫画可以助力“四史”学习</a:t>
            </a:r>
            <a:endParaRPr lang="zh-CN" altLang="en-US" dirty="0"/>
          </a:p>
        </p:txBody>
      </p:sp>
      <p:sp>
        <p:nvSpPr>
          <p:cNvPr id="3" name="内容占位符 2"/>
          <p:cNvSpPr>
            <a:spLocks noGrp="1"/>
          </p:cNvSpPr>
          <p:nvPr>
            <p:ph idx="1"/>
          </p:nvPr>
        </p:nvSpPr>
        <p:spPr>
          <a:xfrm>
            <a:off x="632013" y="1664042"/>
            <a:ext cx="6255828" cy="4351338"/>
          </a:xfrm>
        </p:spPr>
        <p:txBody>
          <a:bodyPr>
            <a:normAutofit fontScale="92500" lnSpcReduction="20000"/>
          </a:bodyPr>
          <a:lstStyle/>
          <a:p>
            <a:pPr marL="514350" indent="-514350">
              <a:buFont typeface="+mj-lt"/>
              <a:buAutoNum type="arabicPeriod"/>
            </a:pPr>
            <a:r>
              <a:rPr lang="zh-CN" altLang="en-US" sz="3200" dirty="0" smtClean="0"/>
              <a:t>时政漫画是最初为大众</a:t>
            </a:r>
            <a:r>
              <a:rPr lang="zh-CN" altLang="en-US" sz="3200" dirty="0"/>
              <a:t>需要记载的</a:t>
            </a:r>
            <a:r>
              <a:rPr lang="zh-CN" altLang="en-US" sz="3200" dirty="0" smtClean="0"/>
              <a:t>时事。</a:t>
            </a:r>
            <a:endParaRPr lang="en-US" altLang="zh-CN" sz="3200" dirty="0" smtClean="0"/>
          </a:p>
          <a:p>
            <a:pPr marL="514350" indent="-514350">
              <a:buFont typeface="+mj-lt"/>
              <a:buAutoNum type="arabicPeriod"/>
            </a:pPr>
            <a:r>
              <a:rPr lang="zh-CN" altLang="en-US" sz="3200" dirty="0" smtClean="0"/>
              <a:t>很多时政漫画，记载或见证着“四史”的发展历史（其中，中国革命时期和改革开放时代，</a:t>
            </a:r>
            <a:r>
              <a:rPr lang="zh-CN" altLang="en-US" sz="3200" dirty="0"/>
              <a:t>是“四史”时政</a:t>
            </a:r>
            <a:r>
              <a:rPr lang="zh-CN" altLang="en-US" sz="3200" dirty="0" smtClean="0"/>
              <a:t>漫画创作的两个黄金时期）；</a:t>
            </a:r>
            <a:endParaRPr lang="en-US" altLang="zh-CN" sz="3200" dirty="0" smtClean="0"/>
          </a:p>
          <a:p>
            <a:pPr marL="514350" indent="-514350">
              <a:buFont typeface="+mj-lt"/>
              <a:buAutoNum type="arabicPeriod"/>
            </a:pPr>
            <a:r>
              <a:rPr lang="zh-CN" altLang="en-US" sz="3200" dirty="0"/>
              <a:t>时政</a:t>
            </a:r>
            <a:r>
              <a:rPr lang="zh-CN" altLang="en-US" sz="3200" dirty="0" smtClean="0"/>
              <a:t>漫画作为“四史”史料，可以创设历史情境，印证历史，引发学习者体验和思考。</a:t>
            </a:r>
            <a:endParaRPr lang="en-US" altLang="zh-CN" sz="3200" dirty="0" smtClean="0"/>
          </a:p>
          <a:p>
            <a:pPr marL="0" indent="0">
              <a:buNone/>
            </a:pPr>
            <a:endParaRPr lang="en-US" altLang="zh-CN" dirty="0" smtClean="0"/>
          </a:p>
          <a:p>
            <a:pPr marL="0" indent="0">
              <a:buNone/>
            </a:pPr>
            <a:endParaRPr lang="zh-CN" altLang="en-US" dirty="0"/>
          </a:p>
        </p:txBody>
      </p:sp>
      <p:pic>
        <p:nvPicPr>
          <p:cNvPr id="4" name="图片 3"/>
          <p:cNvPicPr>
            <a:picLocks noChangeAspect="1"/>
          </p:cNvPicPr>
          <p:nvPr/>
        </p:nvPicPr>
        <p:blipFill>
          <a:blip r:embed="rId2"/>
          <a:stretch>
            <a:fillRect/>
          </a:stretch>
        </p:blipFill>
        <p:spPr>
          <a:xfrm>
            <a:off x="6857583" y="2248697"/>
            <a:ext cx="3380324" cy="2544024"/>
          </a:xfrm>
          <a:prstGeom prst="rect">
            <a:avLst/>
          </a:prstGeom>
        </p:spPr>
      </p:pic>
      <p:sp>
        <p:nvSpPr>
          <p:cNvPr id="5" name="矩形 4"/>
          <p:cNvSpPr/>
          <p:nvPr/>
        </p:nvSpPr>
        <p:spPr>
          <a:xfrm>
            <a:off x="8053009" y="4850052"/>
            <a:ext cx="646331" cy="369332"/>
          </a:xfrm>
          <a:prstGeom prst="rect">
            <a:avLst/>
          </a:prstGeom>
        </p:spPr>
        <p:txBody>
          <a:bodyPr wrap="none">
            <a:spAutoFit/>
          </a:bodyPr>
          <a:lstStyle/>
          <a:p>
            <a:r>
              <a:rPr lang="zh-CN" altLang="en-US" dirty="0"/>
              <a:t>圆满</a:t>
            </a:r>
          </a:p>
        </p:txBody>
      </p:sp>
      <p:sp>
        <p:nvSpPr>
          <p:cNvPr id="6" name="矩形 5"/>
          <p:cNvSpPr/>
          <p:nvPr/>
        </p:nvSpPr>
        <p:spPr>
          <a:xfrm>
            <a:off x="7140894" y="5276715"/>
            <a:ext cx="3576332" cy="646331"/>
          </a:xfrm>
          <a:prstGeom prst="rect">
            <a:avLst/>
          </a:prstGeom>
        </p:spPr>
        <p:txBody>
          <a:bodyPr wrap="square">
            <a:spAutoFit/>
          </a:bodyPr>
          <a:lstStyle/>
          <a:p>
            <a:r>
              <a:rPr lang="zh-CN" altLang="en-US" dirty="0"/>
              <a:t>原载</a:t>
            </a:r>
            <a:r>
              <a:rPr lang="en-US" altLang="zh-CN" dirty="0"/>
              <a:t>2001</a:t>
            </a:r>
            <a:r>
              <a:rPr lang="zh-CN" altLang="en-US" dirty="0"/>
              <a:t>年</a:t>
            </a:r>
            <a:r>
              <a:rPr lang="en-US" altLang="zh-CN" dirty="0"/>
              <a:t>11</a:t>
            </a:r>
            <a:r>
              <a:rPr lang="zh-CN" altLang="en-US" dirty="0"/>
              <a:t>月</a:t>
            </a:r>
            <a:r>
              <a:rPr lang="en-US" altLang="zh-CN" dirty="0"/>
              <a:t>14</a:t>
            </a:r>
            <a:r>
              <a:rPr lang="zh-CN" altLang="en-US" dirty="0"/>
              <a:t>日</a:t>
            </a:r>
            <a:r>
              <a:rPr lang="en-US" altLang="zh-CN" dirty="0"/>
              <a:t>《</a:t>
            </a:r>
            <a:r>
              <a:rPr lang="zh-CN" altLang="en-US" dirty="0"/>
              <a:t>新民晚报</a:t>
            </a:r>
            <a:r>
              <a:rPr lang="en-US" altLang="zh-CN" dirty="0"/>
              <a:t>》</a:t>
            </a:r>
            <a:r>
              <a:rPr lang="zh-CN" altLang="en-US" dirty="0"/>
              <a:t>。</a:t>
            </a:r>
          </a:p>
        </p:txBody>
      </p:sp>
    </p:spTree>
    <p:extLst>
      <p:ext uri="{BB962C8B-B14F-4D97-AF65-F5344CB8AC3E}">
        <p14:creationId xmlns:p14="http://schemas.microsoft.com/office/powerpoint/2010/main" val="76417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1862" y="416639"/>
            <a:ext cx="10355007" cy="884650"/>
          </a:xfrm>
        </p:spPr>
        <p:txBody>
          <a:bodyPr>
            <a:normAutofit/>
          </a:bodyPr>
          <a:lstStyle/>
          <a:p>
            <a:r>
              <a:rPr lang="zh-CN" altLang="en-US" sz="4000" dirty="0" smtClean="0"/>
              <a:t>（二） 时政漫画在“四史”学习中作用</a:t>
            </a:r>
            <a:endParaRPr lang="zh-CN" altLang="en-US" sz="4000" dirty="0"/>
          </a:p>
        </p:txBody>
      </p:sp>
      <p:sp>
        <p:nvSpPr>
          <p:cNvPr id="3" name="内容占位符 2"/>
          <p:cNvSpPr>
            <a:spLocks noGrp="1"/>
          </p:cNvSpPr>
          <p:nvPr>
            <p:ph idx="1"/>
          </p:nvPr>
        </p:nvSpPr>
        <p:spPr>
          <a:xfrm>
            <a:off x="104539" y="1301289"/>
            <a:ext cx="9469767" cy="809034"/>
          </a:xfrm>
        </p:spPr>
        <p:txBody>
          <a:bodyPr>
            <a:normAutofit fontScale="77500" lnSpcReduction="20000"/>
          </a:bodyPr>
          <a:lstStyle/>
          <a:p>
            <a:pPr marL="0" indent="0">
              <a:buNone/>
            </a:pPr>
            <a:r>
              <a:rPr lang="zh-CN" altLang="en-US" sz="4000" dirty="0" smtClean="0"/>
              <a:t>（</a:t>
            </a:r>
            <a:r>
              <a:rPr lang="en-US" altLang="zh-CN" sz="4000" dirty="0" smtClean="0"/>
              <a:t>1</a:t>
            </a:r>
            <a:r>
              <a:rPr lang="zh-CN" altLang="en-US" sz="4000" dirty="0" smtClean="0"/>
              <a:t>）拉近与历史距离，增加“四史”亲和力。</a:t>
            </a:r>
            <a:r>
              <a:rPr lang="zh-CN" altLang="en-US" sz="2900" dirty="0" smtClean="0"/>
              <a:t>（时政漫画是用绘画方式描述的即时历史，</a:t>
            </a:r>
            <a:r>
              <a:rPr lang="zh-CN" altLang="zh-CN" sz="2900" dirty="0" smtClean="0"/>
              <a:t>基本</a:t>
            </a:r>
            <a:r>
              <a:rPr lang="zh-CN" altLang="zh-CN" sz="2900" dirty="0"/>
              <a:t>接近</a:t>
            </a:r>
            <a:r>
              <a:rPr lang="zh-CN" altLang="zh-CN" sz="2900" dirty="0" smtClean="0"/>
              <a:t>事实</a:t>
            </a:r>
            <a:r>
              <a:rPr lang="zh-CN" altLang="en-US" sz="2900" dirty="0" smtClean="0"/>
              <a:t>，具有很强的时代感）</a:t>
            </a:r>
            <a:endParaRPr lang="en-US" altLang="zh-CN" sz="2900" dirty="0"/>
          </a:p>
          <a:p>
            <a:endParaRPr lang="en-US" altLang="zh-CN" sz="3200" dirty="0" smtClean="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en-US" altLang="zh-CN" sz="3200" dirty="0"/>
          </a:p>
        </p:txBody>
      </p:sp>
      <p:pic>
        <p:nvPicPr>
          <p:cNvPr id="10" name="图片 9"/>
          <p:cNvPicPr>
            <a:picLocks noChangeAspect="1"/>
          </p:cNvPicPr>
          <p:nvPr/>
        </p:nvPicPr>
        <p:blipFill>
          <a:blip r:embed="rId2"/>
          <a:stretch>
            <a:fillRect/>
          </a:stretch>
        </p:blipFill>
        <p:spPr>
          <a:xfrm>
            <a:off x="760828" y="2505361"/>
            <a:ext cx="4888157" cy="3348513"/>
          </a:xfrm>
          <a:prstGeom prst="rect">
            <a:avLst/>
          </a:prstGeom>
        </p:spPr>
      </p:pic>
      <p:sp>
        <p:nvSpPr>
          <p:cNvPr id="18" name="矩形 17"/>
          <p:cNvSpPr/>
          <p:nvPr/>
        </p:nvSpPr>
        <p:spPr>
          <a:xfrm>
            <a:off x="1261105" y="6022144"/>
            <a:ext cx="3887603" cy="369332"/>
          </a:xfrm>
          <a:prstGeom prst="rect">
            <a:avLst/>
          </a:prstGeom>
        </p:spPr>
        <p:txBody>
          <a:bodyPr wrap="none">
            <a:spAutoFit/>
          </a:bodyPr>
          <a:lstStyle/>
          <a:p>
            <a:r>
              <a:rPr lang="zh-CN" altLang="zh-CN" dirty="0" smtClean="0"/>
              <a:t>于世铎</a:t>
            </a:r>
            <a:r>
              <a:rPr lang="en-US" altLang="zh-CN" dirty="0" smtClean="0"/>
              <a:t>《</a:t>
            </a:r>
            <a:r>
              <a:rPr lang="zh-CN" altLang="en-US" dirty="0"/>
              <a:t>新的一页</a:t>
            </a:r>
            <a:r>
              <a:rPr lang="en-US" altLang="zh-CN" dirty="0" smtClean="0"/>
              <a:t>》</a:t>
            </a:r>
            <a:r>
              <a:rPr lang="en-US" altLang="zh-CN" dirty="0"/>
              <a:t>1997</a:t>
            </a:r>
            <a:r>
              <a:rPr lang="zh-CN" altLang="zh-CN" dirty="0"/>
              <a:t>年</a:t>
            </a:r>
            <a:r>
              <a:rPr lang="en-US" altLang="zh-CN" dirty="0"/>
              <a:t>7</a:t>
            </a:r>
            <a:r>
              <a:rPr lang="zh-CN" altLang="zh-CN" dirty="0"/>
              <a:t>月</a:t>
            </a:r>
            <a:r>
              <a:rPr lang="en-US" altLang="zh-CN" dirty="0"/>
              <a:t>2</a:t>
            </a:r>
            <a:r>
              <a:rPr lang="zh-CN" altLang="zh-CN" dirty="0"/>
              <a:t>日，</a:t>
            </a:r>
            <a:endParaRPr lang="zh-CN" altLang="en-US" dirty="0"/>
          </a:p>
        </p:txBody>
      </p:sp>
      <p:sp>
        <p:nvSpPr>
          <p:cNvPr id="19" name="矩形 18"/>
          <p:cNvSpPr/>
          <p:nvPr/>
        </p:nvSpPr>
        <p:spPr>
          <a:xfrm>
            <a:off x="5720813" y="2265741"/>
            <a:ext cx="4059680" cy="2031325"/>
          </a:xfrm>
          <a:prstGeom prst="rect">
            <a:avLst/>
          </a:prstGeom>
        </p:spPr>
        <p:txBody>
          <a:bodyPr wrap="square">
            <a:spAutoFit/>
          </a:bodyPr>
          <a:lstStyle/>
          <a:p>
            <a:r>
              <a:rPr lang="en-US" altLang="zh-CN" dirty="0">
                <a:solidFill>
                  <a:srgbClr val="FF0000"/>
                </a:solidFill>
              </a:rPr>
              <a:t>【</a:t>
            </a:r>
            <a:r>
              <a:rPr lang="zh-CN" altLang="en-US" dirty="0">
                <a:solidFill>
                  <a:srgbClr val="FF0000"/>
                </a:solidFill>
              </a:rPr>
              <a:t>漫画思考</a:t>
            </a:r>
            <a:r>
              <a:rPr lang="en-US" altLang="zh-CN" dirty="0">
                <a:solidFill>
                  <a:srgbClr val="FF0000"/>
                </a:solidFill>
              </a:rPr>
              <a:t>】</a:t>
            </a:r>
            <a:r>
              <a:rPr lang="zh-CN" altLang="en-US" dirty="0">
                <a:solidFill>
                  <a:srgbClr val="FF0000"/>
                </a:solidFill>
              </a:rPr>
              <a:t>图</a:t>
            </a:r>
            <a:r>
              <a:rPr lang="en-US" altLang="zh-CN" dirty="0">
                <a:solidFill>
                  <a:srgbClr val="FF0000"/>
                </a:solidFill>
              </a:rPr>
              <a:t>4-4-5</a:t>
            </a:r>
            <a:r>
              <a:rPr lang="zh-CN" altLang="en-US" dirty="0">
                <a:solidFill>
                  <a:srgbClr val="FF0000"/>
                </a:solidFill>
              </a:rPr>
              <a:t>：新的一页</a:t>
            </a:r>
          </a:p>
          <a:p>
            <a:r>
              <a:rPr lang="zh-CN" altLang="en-US" dirty="0">
                <a:solidFill>
                  <a:srgbClr val="FF0000"/>
                </a:solidFill>
              </a:rPr>
              <a:t>（</a:t>
            </a:r>
            <a:r>
              <a:rPr lang="en-US" altLang="zh-CN" dirty="0">
                <a:solidFill>
                  <a:srgbClr val="FF0000"/>
                </a:solidFill>
              </a:rPr>
              <a:t>1</a:t>
            </a:r>
            <a:r>
              <a:rPr lang="zh-CN" altLang="en-US" dirty="0">
                <a:solidFill>
                  <a:srgbClr val="FF0000"/>
                </a:solidFill>
              </a:rPr>
              <a:t>）台历中的“两面旗帜”分别指代什么政权？ </a:t>
            </a:r>
          </a:p>
          <a:p>
            <a:r>
              <a:rPr lang="zh-CN" altLang="en-US" dirty="0">
                <a:solidFill>
                  <a:srgbClr val="FF0000"/>
                </a:solidFill>
              </a:rPr>
              <a:t>（</a:t>
            </a:r>
            <a:r>
              <a:rPr lang="en-US" altLang="zh-CN" dirty="0">
                <a:solidFill>
                  <a:srgbClr val="FF0000"/>
                </a:solidFill>
              </a:rPr>
              <a:t>2</a:t>
            </a:r>
            <a:r>
              <a:rPr lang="zh-CN" altLang="en-US" dirty="0">
                <a:solidFill>
                  <a:srgbClr val="FF0000"/>
                </a:solidFill>
              </a:rPr>
              <a:t>）在作者看来，画面中的“两个日期”应载入史册的是什么？</a:t>
            </a:r>
          </a:p>
          <a:p>
            <a:r>
              <a:rPr lang="zh-CN" altLang="en-US" dirty="0">
                <a:solidFill>
                  <a:srgbClr val="FF0000"/>
                </a:solidFill>
              </a:rPr>
              <a:t>（</a:t>
            </a:r>
            <a:r>
              <a:rPr lang="en-US" altLang="zh-CN" dirty="0">
                <a:solidFill>
                  <a:srgbClr val="FF0000"/>
                </a:solidFill>
              </a:rPr>
              <a:t>3</a:t>
            </a:r>
            <a:r>
              <a:rPr lang="zh-CN" altLang="en-US" dirty="0">
                <a:solidFill>
                  <a:srgbClr val="FF0000"/>
                </a:solidFill>
              </a:rPr>
              <a:t>）作者以“新的一页”为主题，有何期盼</a:t>
            </a:r>
            <a:r>
              <a:rPr lang="zh-CN" altLang="en-US" dirty="0" smtClean="0">
                <a:solidFill>
                  <a:srgbClr val="FF0000"/>
                </a:solidFill>
              </a:rPr>
              <a:t>？</a:t>
            </a:r>
            <a:endParaRPr lang="zh-CN" altLang="en-US" dirty="0">
              <a:solidFill>
                <a:srgbClr val="FF0000"/>
              </a:solidFill>
            </a:endParaRPr>
          </a:p>
        </p:txBody>
      </p:sp>
      <p:sp>
        <p:nvSpPr>
          <p:cNvPr id="4" name="矩形 3"/>
          <p:cNvSpPr/>
          <p:nvPr/>
        </p:nvSpPr>
        <p:spPr>
          <a:xfrm>
            <a:off x="5648985" y="4452484"/>
            <a:ext cx="4292874" cy="1754326"/>
          </a:xfrm>
          <a:prstGeom prst="rect">
            <a:avLst/>
          </a:prstGeom>
        </p:spPr>
        <p:txBody>
          <a:bodyPr wrap="square">
            <a:spAutoFit/>
          </a:bodyPr>
          <a:lstStyle/>
          <a:p>
            <a:r>
              <a:rPr lang="en-US" altLang="zh-CN" dirty="0"/>
              <a:t>【</a:t>
            </a:r>
            <a:r>
              <a:rPr lang="zh-CN" altLang="en-US" dirty="0"/>
              <a:t>参考答案</a:t>
            </a:r>
            <a:r>
              <a:rPr lang="en-US" altLang="zh-CN" dirty="0"/>
              <a:t>】</a:t>
            </a:r>
            <a:r>
              <a:rPr lang="zh-CN" altLang="en-US" dirty="0"/>
              <a:t>图</a:t>
            </a:r>
            <a:r>
              <a:rPr lang="en-US" altLang="zh-CN" dirty="0"/>
              <a:t>4-4-5</a:t>
            </a:r>
            <a:r>
              <a:rPr lang="zh-CN" altLang="en-US" dirty="0"/>
              <a:t>：新的一页</a:t>
            </a:r>
          </a:p>
          <a:p>
            <a:r>
              <a:rPr lang="zh-CN" altLang="en-US" dirty="0"/>
              <a:t>（</a:t>
            </a:r>
            <a:r>
              <a:rPr lang="en-US" altLang="zh-CN" dirty="0"/>
              <a:t>1</a:t>
            </a:r>
            <a:r>
              <a:rPr lang="zh-CN" altLang="en-US" dirty="0"/>
              <a:t>）港英殖民政府和香港特别行政区。</a:t>
            </a:r>
          </a:p>
          <a:p>
            <a:r>
              <a:rPr lang="zh-CN" altLang="en-US" dirty="0"/>
              <a:t>（</a:t>
            </a:r>
            <a:r>
              <a:rPr lang="en-US" altLang="zh-CN" dirty="0"/>
              <a:t>2</a:t>
            </a:r>
            <a:r>
              <a:rPr lang="zh-CN" altLang="en-US" dirty="0"/>
              <a:t>）英国在香港的殖民统治结束；香港重新回到祖国怀抱。</a:t>
            </a:r>
          </a:p>
          <a:p>
            <a:r>
              <a:rPr lang="zh-CN" altLang="en-US" dirty="0"/>
              <a:t>（</a:t>
            </a:r>
            <a:r>
              <a:rPr lang="en-US" altLang="zh-CN" dirty="0"/>
              <a:t>3</a:t>
            </a:r>
            <a:r>
              <a:rPr lang="zh-CN" altLang="en-US" dirty="0"/>
              <a:t>）香港历史翻开了新的一页，期待香港未来会更美好。</a:t>
            </a:r>
          </a:p>
        </p:txBody>
      </p:sp>
    </p:spTree>
    <p:extLst>
      <p:ext uri="{BB962C8B-B14F-4D97-AF65-F5344CB8AC3E}">
        <p14:creationId xmlns:p14="http://schemas.microsoft.com/office/powerpoint/2010/main" val="356185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19"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0450" y="454722"/>
            <a:ext cx="10355007" cy="884650"/>
          </a:xfrm>
        </p:spPr>
        <p:txBody>
          <a:bodyPr>
            <a:normAutofit/>
          </a:bodyPr>
          <a:lstStyle/>
          <a:p>
            <a:r>
              <a:rPr lang="zh-CN" altLang="en-US" sz="4000" dirty="0" smtClean="0"/>
              <a:t>（二） 时政漫画在“四史”学习中作用</a:t>
            </a:r>
            <a:endParaRPr lang="zh-CN" altLang="en-US" sz="4000" dirty="0"/>
          </a:p>
        </p:txBody>
      </p:sp>
      <p:sp>
        <p:nvSpPr>
          <p:cNvPr id="3" name="内容占位符 2"/>
          <p:cNvSpPr>
            <a:spLocks noGrp="1"/>
          </p:cNvSpPr>
          <p:nvPr>
            <p:ph idx="1"/>
          </p:nvPr>
        </p:nvSpPr>
        <p:spPr>
          <a:xfrm>
            <a:off x="-80382" y="1339373"/>
            <a:ext cx="10067064" cy="911610"/>
          </a:xfrm>
        </p:spPr>
        <p:txBody>
          <a:bodyPr>
            <a:normAutofit/>
          </a:bodyPr>
          <a:lstStyle/>
          <a:p>
            <a:pPr marL="0" indent="0">
              <a:buNone/>
            </a:pPr>
            <a:r>
              <a:rPr lang="zh-CN" altLang="en-US" sz="2000" dirty="0" smtClean="0"/>
              <a:t>（</a:t>
            </a:r>
            <a:r>
              <a:rPr lang="en-US" altLang="zh-CN" sz="2000" dirty="0" smtClean="0"/>
              <a:t>1</a:t>
            </a:r>
            <a:r>
              <a:rPr lang="zh-CN" altLang="en-US" sz="2000" dirty="0" smtClean="0"/>
              <a:t>）拉近与历史距离，增加“四史”亲和力。</a:t>
            </a:r>
            <a:r>
              <a:rPr lang="zh-CN" altLang="en-US" dirty="0" smtClean="0"/>
              <a:t>（时政漫画是用绘画方式描述的即时历史，</a:t>
            </a:r>
            <a:r>
              <a:rPr lang="zh-CN" altLang="zh-CN" dirty="0" smtClean="0"/>
              <a:t>基本</a:t>
            </a:r>
            <a:r>
              <a:rPr lang="zh-CN" altLang="zh-CN" dirty="0"/>
              <a:t>接近</a:t>
            </a:r>
            <a:r>
              <a:rPr lang="zh-CN" altLang="zh-CN" dirty="0" smtClean="0"/>
              <a:t>事实</a:t>
            </a:r>
            <a:r>
              <a:rPr lang="zh-CN" altLang="en-US" dirty="0" smtClean="0"/>
              <a:t>，具有很强的时代感）</a:t>
            </a:r>
            <a:endParaRPr lang="en-US" altLang="zh-CN" dirty="0"/>
          </a:p>
          <a:p>
            <a:endParaRPr lang="en-US" altLang="zh-CN" sz="3200" dirty="0" smtClean="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zh-CN" altLang="en-US" sz="3200" dirty="0"/>
          </a:p>
        </p:txBody>
      </p:sp>
      <p:pic>
        <p:nvPicPr>
          <p:cNvPr id="5" name="图片 4"/>
          <p:cNvPicPr>
            <a:picLocks noChangeAspect="1"/>
          </p:cNvPicPr>
          <p:nvPr/>
        </p:nvPicPr>
        <p:blipFill>
          <a:blip r:embed="rId2"/>
          <a:stretch>
            <a:fillRect/>
          </a:stretch>
        </p:blipFill>
        <p:spPr>
          <a:xfrm>
            <a:off x="5872374" y="2846720"/>
            <a:ext cx="4604201" cy="2975756"/>
          </a:xfrm>
          <a:prstGeom prst="rect">
            <a:avLst/>
          </a:prstGeom>
        </p:spPr>
      </p:pic>
      <p:sp>
        <p:nvSpPr>
          <p:cNvPr id="6" name="矩形 5"/>
          <p:cNvSpPr/>
          <p:nvPr/>
        </p:nvSpPr>
        <p:spPr>
          <a:xfrm>
            <a:off x="7620476" y="5822476"/>
            <a:ext cx="1107996" cy="369332"/>
          </a:xfrm>
          <a:prstGeom prst="rect">
            <a:avLst/>
          </a:prstGeom>
        </p:spPr>
        <p:txBody>
          <a:bodyPr wrap="none">
            <a:spAutoFit/>
          </a:bodyPr>
          <a:lstStyle/>
          <a:p>
            <a:r>
              <a:rPr lang="zh-CN" altLang="en-US" dirty="0"/>
              <a:t>双峰会议</a:t>
            </a:r>
          </a:p>
        </p:txBody>
      </p:sp>
      <p:sp>
        <p:nvSpPr>
          <p:cNvPr id="7" name="矩形 6"/>
          <p:cNvSpPr/>
          <p:nvPr/>
        </p:nvSpPr>
        <p:spPr>
          <a:xfrm>
            <a:off x="7221003" y="6233547"/>
            <a:ext cx="3656770" cy="369332"/>
          </a:xfrm>
          <a:prstGeom prst="rect">
            <a:avLst/>
          </a:prstGeom>
        </p:spPr>
        <p:txBody>
          <a:bodyPr wrap="none">
            <a:spAutoFit/>
          </a:bodyPr>
          <a:lstStyle/>
          <a:p>
            <a:r>
              <a:rPr lang="zh-CN" altLang="en-US" dirty="0"/>
              <a:t>原载</a:t>
            </a:r>
            <a:r>
              <a:rPr lang="en-US" altLang="zh-CN" dirty="0"/>
              <a:t>2015</a:t>
            </a:r>
            <a:r>
              <a:rPr lang="zh-CN" altLang="en-US" dirty="0"/>
              <a:t>年</a:t>
            </a:r>
            <a:r>
              <a:rPr lang="en-US" altLang="zh-CN" dirty="0"/>
              <a:t>7</a:t>
            </a:r>
            <a:r>
              <a:rPr lang="zh-CN" altLang="en-US" dirty="0"/>
              <a:t>月</a:t>
            </a:r>
            <a:r>
              <a:rPr lang="en-US" altLang="zh-CN" dirty="0"/>
              <a:t>9</a:t>
            </a:r>
            <a:r>
              <a:rPr lang="zh-CN" altLang="en-US" dirty="0"/>
              <a:t>日</a:t>
            </a:r>
            <a:r>
              <a:rPr lang="en-US" altLang="zh-CN" dirty="0"/>
              <a:t>《</a:t>
            </a:r>
            <a:r>
              <a:rPr lang="zh-CN" altLang="en-US" dirty="0"/>
              <a:t>中国日报</a:t>
            </a:r>
            <a:r>
              <a:rPr lang="en-US" altLang="zh-CN" dirty="0"/>
              <a:t>》</a:t>
            </a:r>
            <a:r>
              <a:rPr lang="zh-CN" altLang="en-US" dirty="0"/>
              <a:t>。</a:t>
            </a:r>
          </a:p>
        </p:txBody>
      </p:sp>
      <p:pic>
        <p:nvPicPr>
          <p:cNvPr id="10" name="图片 9"/>
          <p:cNvPicPr>
            <a:picLocks noChangeAspect="1"/>
          </p:cNvPicPr>
          <p:nvPr/>
        </p:nvPicPr>
        <p:blipFill>
          <a:blip r:embed="rId3"/>
          <a:stretch>
            <a:fillRect/>
          </a:stretch>
        </p:blipFill>
        <p:spPr>
          <a:xfrm>
            <a:off x="-80382" y="2757981"/>
            <a:ext cx="5908335" cy="3314624"/>
          </a:xfrm>
          <a:prstGeom prst="rect">
            <a:avLst/>
          </a:prstGeom>
        </p:spPr>
      </p:pic>
    </p:spTree>
    <p:extLst>
      <p:ext uri="{BB962C8B-B14F-4D97-AF65-F5344CB8AC3E}">
        <p14:creationId xmlns:p14="http://schemas.microsoft.com/office/powerpoint/2010/main" val="31530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2116" y="1042298"/>
            <a:ext cx="11172204" cy="743073"/>
          </a:xfrm>
        </p:spPr>
        <p:txBody>
          <a:bodyPr>
            <a:normAutofit fontScale="92500" lnSpcReduction="10000"/>
          </a:bodyPr>
          <a:lstStyle/>
          <a:p>
            <a:pPr marL="0" indent="0">
              <a:buNone/>
            </a:pPr>
            <a:r>
              <a:rPr lang="zh-CN" altLang="en-US" sz="2400" dirty="0" smtClean="0"/>
              <a:t>（</a:t>
            </a:r>
            <a:r>
              <a:rPr lang="en-US" altLang="zh-CN" sz="2400" dirty="0" smtClean="0"/>
              <a:t>2</a:t>
            </a:r>
            <a:r>
              <a:rPr lang="zh-CN" altLang="en-US" sz="2400" dirty="0" smtClean="0"/>
              <a:t>）变抽象为具象，激发学习者的兴趣</a:t>
            </a:r>
            <a:r>
              <a:rPr lang="zh-CN" altLang="en-US" sz="2400" dirty="0"/>
              <a:t>（时政漫画采用</a:t>
            </a:r>
            <a:r>
              <a:rPr lang="zh-CN" altLang="zh-CN" sz="2400" dirty="0"/>
              <a:t>夸张、象征、变形、对比笔法</a:t>
            </a:r>
            <a:r>
              <a:rPr lang="zh-CN" altLang="en-US" sz="2400" dirty="0"/>
              <a:t>，刻画时事的特征）</a:t>
            </a:r>
            <a:endParaRPr lang="en-US" altLang="zh-CN" sz="2400" dirty="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a:p>
            <a:pPr marL="0" indent="0">
              <a:buNone/>
            </a:pPr>
            <a:endParaRPr lang="en-US" altLang="zh-CN" sz="3200" dirty="0"/>
          </a:p>
          <a:p>
            <a:pPr marL="0" indent="0">
              <a:buNone/>
            </a:pPr>
            <a:endParaRPr lang="en-US" altLang="zh-CN" sz="3200" dirty="0" smtClean="0"/>
          </a:p>
        </p:txBody>
      </p:sp>
      <p:pic>
        <p:nvPicPr>
          <p:cNvPr id="13" name="图片 12" descr="C:\Users\ADMINI~1\AppData\Local\Temp\1617583383(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116" y="2031955"/>
            <a:ext cx="3558254" cy="3502674"/>
          </a:xfrm>
          <a:prstGeom prst="rect">
            <a:avLst/>
          </a:prstGeom>
          <a:noFill/>
          <a:ln>
            <a:noFill/>
          </a:ln>
        </p:spPr>
      </p:pic>
      <p:sp>
        <p:nvSpPr>
          <p:cNvPr id="7" name="矩形 6"/>
          <p:cNvSpPr/>
          <p:nvPr/>
        </p:nvSpPr>
        <p:spPr>
          <a:xfrm>
            <a:off x="841265" y="5781214"/>
            <a:ext cx="3519719" cy="923330"/>
          </a:xfrm>
          <a:prstGeom prst="rect">
            <a:avLst/>
          </a:prstGeom>
        </p:spPr>
        <p:txBody>
          <a:bodyPr wrap="square">
            <a:spAutoFit/>
          </a:bodyPr>
          <a:lstStyle/>
          <a:p>
            <a:r>
              <a:rPr lang="zh-CN" altLang="en-US" dirty="0" smtClean="0"/>
              <a:t>自作自受</a:t>
            </a:r>
            <a:r>
              <a:rPr lang="en-US" altLang="zh-CN" dirty="0" smtClean="0"/>
              <a:t>——</a:t>
            </a:r>
            <a:r>
              <a:rPr lang="zh-CN" altLang="en-US" dirty="0" smtClean="0"/>
              <a:t>苏联漫画家古沃夫的作品</a:t>
            </a:r>
            <a:r>
              <a:rPr lang="en-US" altLang="zh-CN" dirty="0" smtClean="0"/>
              <a:t>《</a:t>
            </a:r>
            <a:r>
              <a:rPr lang="zh-CN" altLang="en-US" dirty="0" smtClean="0"/>
              <a:t>自作自受</a:t>
            </a:r>
            <a:r>
              <a:rPr lang="en-US" altLang="zh-CN" dirty="0" smtClean="0"/>
              <a:t>》</a:t>
            </a:r>
            <a:r>
              <a:rPr lang="zh-CN" altLang="en-US" dirty="0" smtClean="0"/>
              <a:t>刊登在</a:t>
            </a:r>
            <a:r>
              <a:rPr lang="en-US" altLang="zh-CN" dirty="0" smtClean="0"/>
              <a:t>1953</a:t>
            </a:r>
            <a:r>
              <a:rPr lang="zh-CN" altLang="en-US" dirty="0" smtClean="0"/>
              <a:t>年</a:t>
            </a:r>
            <a:r>
              <a:rPr lang="en-US" altLang="zh-CN" dirty="0" smtClean="0"/>
              <a:t>8</a:t>
            </a:r>
            <a:r>
              <a:rPr lang="zh-CN" altLang="en-US" dirty="0" smtClean="0"/>
              <a:t>月中国出版的</a:t>
            </a:r>
            <a:r>
              <a:rPr lang="en-US" altLang="zh-CN" dirty="0" smtClean="0"/>
              <a:t>《</a:t>
            </a:r>
            <a:r>
              <a:rPr lang="zh-CN" altLang="en-US" dirty="0" smtClean="0"/>
              <a:t>苏联漫画</a:t>
            </a:r>
            <a:r>
              <a:rPr lang="en-US" altLang="zh-CN" dirty="0" smtClean="0"/>
              <a:t>》</a:t>
            </a:r>
            <a:endParaRPr lang="zh-CN" altLang="en-US" dirty="0"/>
          </a:p>
        </p:txBody>
      </p:sp>
      <p:sp>
        <p:nvSpPr>
          <p:cNvPr id="8" name="文本框 7"/>
          <p:cNvSpPr txBox="1"/>
          <p:nvPr/>
        </p:nvSpPr>
        <p:spPr>
          <a:xfrm>
            <a:off x="4441371" y="4652387"/>
            <a:ext cx="184731" cy="369332"/>
          </a:xfrm>
          <a:prstGeom prst="rect">
            <a:avLst/>
          </a:prstGeom>
          <a:noFill/>
        </p:spPr>
        <p:txBody>
          <a:bodyPr wrap="none" rtlCol="0">
            <a:spAutoFit/>
          </a:bodyPr>
          <a:lstStyle/>
          <a:p>
            <a:endParaRPr lang="zh-CN" altLang="en-US" dirty="0"/>
          </a:p>
        </p:txBody>
      </p:sp>
      <p:sp>
        <p:nvSpPr>
          <p:cNvPr id="15" name="矩形 14"/>
          <p:cNvSpPr/>
          <p:nvPr/>
        </p:nvSpPr>
        <p:spPr>
          <a:xfrm>
            <a:off x="4288971" y="1950022"/>
            <a:ext cx="5383947" cy="1785104"/>
          </a:xfrm>
          <a:prstGeom prst="rect">
            <a:avLst/>
          </a:prstGeom>
        </p:spPr>
        <p:txBody>
          <a:bodyPr wrap="square">
            <a:spAutoFit/>
          </a:bodyPr>
          <a:lstStyle/>
          <a:p>
            <a:r>
              <a:rPr lang="zh-CN" altLang="en-US" sz="2000" dirty="0" smtClean="0">
                <a:latin typeface="华文楷体" panose="02010600040101010101" pitchFamily="2" charset="-122"/>
                <a:ea typeface="华文楷体" panose="02010600040101010101" pitchFamily="2" charset="-122"/>
              </a:rPr>
              <a:t>   </a:t>
            </a:r>
            <a:r>
              <a:rPr lang="zh-CN" altLang="en-US" dirty="0" smtClean="0">
                <a:latin typeface="华文楷体" panose="02010600040101010101" pitchFamily="2" charset="-122"/>
                <a:ea typeface="华文楷体" panose="02010600040101010101" pitchFamily="2" charset="-122"/>
              </a:rPr>
              <a:t>画面最左侧是一座高耸的堡垒，上面插着苏联，中国，波兰，捷克斯洛伐克等社会主义国家的国旗。而在堡垒下，肥胖的英国约翰牛、留山羊胡穿星条旗衣裤的美国山姆大叔和另一个带眼镜的西装人士，正用“经济封锁”绳索包围堡垒，但绳索缠绕在他们脖子，越缠越紧，使得他们几乎要倒地。</a:t>
            </a:r>
            <a:endParaRPr lang="zh-CN" altLang="en-US" dirty="0">
              <a:latin typeface="华文楷体" panose="02010600040101010101" pitchFamily="2" charset="-122"/>
              <a:ea typeface="华文楷体" panose="02010600040101010101" pitchFamily="2" charset="-122"/>
            </a:endParaRPr>
          </a:p>
        </p:txBody>
      </p:sp>
      <p:sp>
        <p:nvSpPr>
          <p:cNvPr id="16" name="矩形 15"/>
          <p:cNvSpPr/>
          <p:nvPr/>
        </p:nvSpPr>
        <p:spPr>
          <a:xfrm>
            <a:off x="4288971" y="3848593"/>
            <a:ext cx="6435986" cy="1200329"/>
          </a:xfrm>
          <a:prstGeom prst="rect">
            <a:avLst/>
          </a:prstGeom>
        </p:spPr>
        <p:txBody>
          <a:bodyPr wrap="square">
            <a:spAutoFit/>
          </a:bodyPr>
          <a:lstStyle/>
          <a:p>
            <a:r>
              <a:rPr lang="en-US" altLang="zh-CN" dirty="0" smtClean="0"/>
              <a:t>【</a:t>
            </a:r>
            <a:r>
              <a:rPr lang="zh-CN" altLang="en-US" dirty="0" smtClean="0"/>
              <a:t>画面思考</a:t>
            </a:r>
            <a:r>
              <a:rPr lang="en-US" altLang="zh-CN" dirty="0" smtClean="0"/>
              <a:t>】</a:t>
            </a:r>
          </a:p>
          <a:p>
            <a:r>
              <a:rPr lang="zh-CN" altLang="en-US" dirty="0" smtClean="0"/>
              <a:t>（</a:t>
            </a:r>
            <a:r>
              <a:rPr lang="en-US" altLang="zh-CN" dirty="0" smtClean="0"/>
              <a:t>1</a:t>
            </a:r>
            <a:r>
              <a:rPr lang="zh-CN" altLang="en-US" dirty="0" smtClean="0"/>
              <a:t>）漫画中“插着国旗城堡” 指代什么？</a:t>
            </a:r>
          </a:p>
          <a:p>
            <a:r>
              <a:rPr lang="zh-CN" altLang="en-US" dirty="0" smtClean="0"/>
              <a:t>（</a:t>
            </a:r>
            <a:r>
              <a:rPr lang="en-US" altLang="zh-CN" dirty="0" smtClean="0"/>
              <a:t>2</a:t>
            </a:r>
            <a:r>
              <a:rPr lang="zh-CN" altLang="en-US" dirty="0" smtClean="0"/>
              <a:t>）围着城堡的人指代什么势力？他们的行为寓指什么？</a:t>
            </a:r>
          </a:p>
          <a:p>
            <a:r>
              <a:rPr lang="zh-CN" altLang="en-US" dirty="0" smtClean="0"/>
              <a:t>（</a:t>
            </a:r>
            <a:r>
              <a:rPr lang="en-US" altLang="zh-CN" dirty="0" smtClean="0"/>
              <a:t>3</a:t>
            </a:r>
            <a:r>
              <a:rPr lang="zh-CN" altLang="en-US" dirty="0" smtClean="0"/>
              <a:t>）作者在漫画中表达了什么观点？</a:t>
            </a:r>
          </a:p>
        </p:txBody>
      </p:sp>
      <p:sp>
        <p:nvSpPr>
          <p:cNvPr id="17" name="矩形 16"/>
          <p:cNvSpPr/>
          <p:nvPr/>
        </p:nvSpPr>
        <p:spPr>
          <a:xfrm>
            <a:off x="4479651" y="5267940"/>
            <a:ext cx="4763707" cy="1169551"/>
          </a:xfrm>
          <a:prstGeom prst="rect">
            <a:avLst/>
          </a:prstGeom>
        </p:spPr>
        <p:txBody>
          <a:bodyPr wrap="square">
            <a:spAutoFit/>
          </a:bodyPr>
          <a:lstStyle/>
          <a:p>
            <a:r>
              <a:rPr lang="en-US" altLang="zh-CN" sz="1400" dirty="0" smtClean="0">
                <a:solidFill>
                  <a:srgbClr val="FF0000"/>
                </a:solidFill>
              </a:rPr>
              <a:t>【</a:t>
            </a:r>
            <a:r>
              <a:rPr lang="zh-CN" altLang="en-US" sz="1400" dirty="0" smtClean="0">
                <a:solidFill>
                  <a:srgbClr val="FF0000"/>
                </a:solidFill>
              </a:rPr>
              <a:t>参考答案</a:t>
            </a:r>
            <a:r>
              <a:rPr lang="en-US" altLang="zh-CN" sz="1400" dirty="0" smtClean="0">
                <a:solidFill>
                  <a:srgbClr val="FF0000"/>
                </a:solidFill>
              </a:rPr>
              <a:t>】</a:t>
            </a:r>
          </a:p>
          <a:p>
            <a:r>
              <a:rPr lang="zh-CN" altLang="en-US" sz="1400" dirty="0" smtClean="0">
                <a:solidFill>
                  <a:srgbClr val="FF0000"/>
                </a:solidFill>
              </a:rPr>
              <a:t>（</a:t>
            </a:r>
            <a:r>
              <a:rPr lang="en-US" altLang="zh-CN" sz="1400" dirty="0" smtClean="0">
                <a:solidFill>
                  <a:srgbClr val="FF0000"/>
                </a:solidFill>
              </a:rPr>
              <a:t>1</a:t>
            </a:r>
            <a:r>
              <a:rPr lang="zh-CN" altLang="en-US" sz="1400" dirty="0" smtClean="0">
                <a:solidFill>
                  <a:srgbClr val="FF0000"/>
                </a:solidFill>
              </a:rPr>
              <a:t>）以苏联、中国为首的社会主义阵营。</a:t>
            </a:r>
          </a:p>
          <a:p>
            <a:r>
              <a:rPr lang="zh-CN" altLang="en-US" sz="1400" dirty="0" smtClean="0">
                <a:solidFill>
                  <a:srgbClr val="FF0000"/>
                </a:solidFill>
              </a:rPr>
              <a:t>（</a:t>
            </a:r>
            <a:r>
              <a:rPr lang="en-US" altLang="zh-CN" sz="1400" dirty="0" smtClean="0">
                <a:solidFill>
                  <a:srgbClr val="FF0000"/>
                </a:solidFill>
              </a:rPr>
              <a:t>2</a:t>
            </a:r>
            <a:r>
              <a:rPr lang="zh-CN" altLang="en-US" sz="1400" dirty="0" smtClean="0">
                <a:solidFill>
                  <a:srgbClr val="FF0000"/>
                </a:solidFill>
              </a:rPr>
              <a:t>）美国为首的资本主义阵营，以经济封锁社会主义阵营。</a:t>
            </a:r>
          </a:p>
          <a:p>
            <a:r>
              <a:rPr lang="zh-CN" altLang="en-US" sz="1400" dirty="0" smtClean="0">
                <a:solidFill>
                  <a:srgbClr val="FF0000"/>
                </a:solidFill>
              </a:rPr>
              <a:t>（</a:t>
            </a:r>
            <a:r>
              <a:rPr lang="en-US" altLang="zh-CN" sz="1400" dirty="0" smtClean="0">
                <a:solidFill>
                  <a:srgbClr val="FF0000"/>
                </a:solidFill>
              </a:rPr>
              <a:t>3</a:t>
            </a:r>
            <a:r>
              <a:rPr lang="zh-CN" altLang="en-US" sz="1400" dirty="0" smtClean="0">
                <a:solidFill>
                  <a:srgbClr val="FF0000"/>
                </a:solidFill>
              </a:rPr>
              <a:t>）对社会主义国家的经济封锁只会恶化资本主义国家的经济，使得他们作茧自缚。</a:t>
            </a:r>
            <a:endParaRPr lang="zh-CN" altLang="en-US" sz="1400" dirty="0">
              <a:solidFill>
                <a:srgbClr val="FF0000"/>
              </a:solidFill>
            </a:endParaRPr>
          </a:p>
        </p:txBody>
      </p:sp>
      <p:sp>
        <p:nvSpPr>
          <p:cNvPr id="10" name="矩形 9"/>
          <p:cNvSpPr/>
          <p:nvPr/>
        </p:nvSpPr>
        <p:spPr>
          <a:xfrm>
            <a:off x="368298" y="339770"/>
            <a:ext cx="8598829" cy="646331"/>
          </a:xfrm>
          <a:prstGeom prst="rect">
            <a:avLst/>
          </a:prstGeom>
        </p:spPr>
        <p:txBody>
          <a:bodyPr wrap="none">
            <a:spAutoFit/>
          </a:bodyPr>
          <a:lstStyle/>
          <a:p>
            <a:r>
              <a:rPr lang="zh-CN" altLang="en-US" sz="3600" dirty="0" smtClean="0"/>
              <a:t>（二） 时政漫画在“四史”学习中的作用</a:t>
            </a:r>
            <a:endParaRPr lang="zh-CN" altLang="en-US" sz="3600" dirty="0"/>
          </a:p>
        </p:txBody>
      </p:sp>
    </p:spTree>
    <p:extLst>
      <p:ext uri="{BB962C8B-B14F-4D97-AF65-F5344CB8AC3E}">
        <p14:creationId xmlns:p14="http://schemas.microsoft.com/office/powerpoint/2010/main" val="66114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4826" y="220269"/>
            <a:ext cx="10515600" cy="1325563"/>
          </a:xfrm>
        </p:spPr>
        <p:txBody>
          <a:bodyPr/>
          <a:lstStyle/>
          <a:p>
            <a:r>
              <a:rPr lang="zh-CN" altLang="en-US" dirty="0" smtClean="0"/>
              <a:t>内容提要</a:t>
            </a:r>
            <a:endParaRPr lang="zh-CN" altLang="en-US" dirty="0"/>
          </a:p>
        </p:txBody>
      </p:sp>
      <p:sp>
        <p:nvSpPr>
          <p:cNvPr id="3" name="内容占位符 2"/>
          <p:cNvSpPr>
            <a:spLocks noGrp="1"/>
          </p:cNvSpPr>
          <p:nvPr>
            <p:ph idx="1"/>
          </p:nvPr>
        </p:nvSpPr>
        <p:spPr>
          <a:xfrm>
            <a:off x="1073591" y="2051962"/>
            <a:ext cx="10515600" cy="4351338"/>
          </a:xfrm>
        </p:spPr>
        <p:txBody>
          <a:bodyPr/>
          <a:lstStyle/>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一</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a:solidFill>
                  <a:srgbClr val="FF0000"/>
                </a:solidFill>
                <a:latin typeface="方正姚体" panose="02010601030101010101" pitchFamily="2" charset="-122"/>
                <a:ea typeface="方正姚体" panose="02010601030101010101" pitchFamily="2" charset="-122"/>
              </a:rPr>
              <a:t>“四史”学习与历史</a:t>
            </a:r>
            <a:r>
              <a:rPr lang="zh-CN" altLang="en-US" sz="3600" b="1" dirty="0" smtClean="0">
                <a:solidFill>
                  <a:srgbClr val="FF0000"/>
                </a:solidFill>
                <a:latin typeface="方正姚体" panose="02010601030101010101" pitchFamily="2" charset="-122"/>
                <a:ea typeface="方正姚体" panose="02010601030101010101" pitchFamily="2" charset="-122"/>
              </a:rPr>
              <a:t>教育</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二</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漫画、历史漫画与时政漫画</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三</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时政漫画在历史教育中作用</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四</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时政</a:t>
            </a:r>
            <a:r>
              <a:rPr lang="zh-CN" altLang="en-US" sz="3600" b="1" dirty="0">
                <a:solidFill>
                  <a:srgbClr val="FF0000"/>
                </a:solidFill>
                <a:latin typeface="方正姚体" panose="02010601030101010101" pitchFamily="2" charset="-122"/>
                <a:ea typeface="方正姚体" panose="02010601030101010101" pitchFamily="2" charset="-122"/>
              </a:rPr>
              <a:t>漫画在“四史”学习</a:t>
            </a:r>
            <a:r>
              <a:rPr lang="zh-CN" altLang="en-US" sz="3600" b="1" dirty="0" smtClean="0">
                <a:solidFill>
                  <a:srgbClr val="FF0000"/>
                </a:solidFill>
                <a:latin typeface="方正姚体" panose="02010601030101010101" pitchFamily="2" charset="-122"/>
                <a:ea typeface="方正姚体" panose="02010601030101010101" pitchFamily="2" charset="-122"/>
              </a:rPr>
              <a:t>中运用</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r>
              <a:rPr lang="zh-CN" altLang="en-US" sz="3600" b="1" dirty="0" smtClean="0">
                <a:solidFill>
                  <a:srgbClr val="FF0000"/>
                </a:solidFill>
                <a:latin typeface="方正姚体" panose="02010601030101010101" pitchFamily="2" charset="-122"/>
                <a:ea typeface="方正姚体" panose="02010601030101010101" pitchFamily="2" charset="-122"/>
              </a:rPr>
              <a:t>五</a:t>
            </a:r>
            <a:r>
              <a:rPr lang="en-US" altLang="zh-CN" sz="3600" b="1" dirty="0" smtClean="0">
                <a:solidFill>
                  <a:srgbClr val="FF0000"/>
                </a:solidFill>
                <a:latin typeface="方正姚体" panose="02010601030101010101" pitchFamily="2" charset="-122"/>
                <a:ea typeface="方正姚体" panose="02010601030101010101" pitchFamily="2" charset="-122"/>
              </a:rPr>
              <a:t>.</a:t>
            </a:r>
            <a:r>
              <a:rPr lang="zh-CN" altLang="en-US" sz="3600" b="1" dirty="0" smtClean="0">
                <a:solidFill>
                  <a:srgbClr val="FF0000"/>
                </a:solidFill>
                <a:latin typeface="方正姚体" panose="02010601030101010101" pitchFamily="2" charset="-122"/>
                <a:ea typeface="方正姚体" panose="02010601030101010101" pitchFamily="2" charset="-122"/>
              </a:rPr>
              <a:t>时政</a:t>
            </a:r>
            <a:r>
              <a:rPr lang="zh-CN" altLang="en-US" sz="3600" b="1" dirty="0">
                <a:solidFill>
                  <a:srgbClr val="FF0000"/>
                </a:solidFill>
                <a:latin typeface="方正姚体" panose="02010601030101010101" pitchFamily="2" charset="-122"/>
                <a:ea typeface="方正姚体" panose="02010601030101010101" pitchFamily="2" charset="-122"/>
              </a:rPr>
              <a:t>漫画在“四史”学习</a:t>
            </a:r>
            <a:r>
              <a:rPr lang="zh-CN" altLang="en-US" sz="3600" b="1" dirty="0" smtClean="0">
                <a:solidFill>
                  <a:srgbClr val="FF0000"/>
                </a:solidFill>
                <a:latin typeface="方正姚体" panose="02010601030101010101" pitchFamily="2" charset="-122"/>
                <a:ea typeface="方正姚体" panose="02010601030101010101" pitchFamily="2" charset="-122"/>
              </a:rPr>
              <a:t>中应注意</a:t>
            </a:r>
            <a:r>
              <a:rPr lang="zh-CN" altLang="en-US" sz="3600" b="1" dirty="0">
                <a:solidFill>
                  <a:srgbClr val="FF0000"/>
                </a:solidFill>
                <a:latin typeface="方正姚体" panose="02010601030101010101" pitchFamily="2" charset="-122"/>
                <a:ea typeface="方正姚体" panose="02010601030101010101" pitchFamily="2" charset="-122"/>
              </a:rPr>
              <a:t>问题</a:t>
            </a:r>
            <a:endParaRPr lang="en-US" altLang="zh-CN" sz="3600" b="1" dirty="0" smtClean="0">
              <a:solidFill>
                <a:srgbClr val="FF0000"/>
              </a:solidFill>
              <a:latin typeface="方正姚体" panose="02010601030101010101" pitchFamily="2" charset="-122"/>
              <a:ea typeface="方正姚体" panose="02010601030101010101" pitchFamily="2" charset="-122"/>
            </a:endParaRPr>
          </a:p>
          <a:p>
            <a:pPr marL="0" indent="0">
              <a:buNone/>
            </a:pPr>
            <a:endParaRPr lang="en-US" altLang="zh-CN" dirty="0" smtClean="0"/>
          </a:p>
          <a:p>
            <a:pPr marL="0" indent="0">
              <a:buNone/>
            </a:pPr>
            <a:endParaRPr lang="zh-CN" altLang="en-US" dirty="0" smtClean="0"/>
          </a:p>
          <a:p>
            <a:endParaRPr lang="zh-CN" altLang="en-US" dirty="0"/>
          </a:p>
        </p:txBody>
      </p:sp>
    </p:spTree>
    <p:extLst>
      <p:ext uri="{BB962C8B-B14F-4D97-AF65-F5344CB8AC3E}">
        <p14:creationId xmlns:p14="http://schemas.microsoft.com/office/powerpoint/2010/main" val="17710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stretch>
            <a:fillRect/>
          </a:stretch>
        </p:blipFill>
        <p:spPr>
          <a:xfrm>
            <a:off x="6644286" y="1268375"/>
            <a:ext cx="3358588" cy="4379381"/>
          </a:xfrm>
          <a:prstGeom prst="rect">
            <a:avLst/>
          </a:prstGeom>
        </p:spPr>
      </p:pic>
      <p:sp>
        <p:nvSpPr>
          <p:cNvPr id="9" name="矩形 8"/>
          <p:cNvSpPr/>
          <p:nvPr/>
        </p:nvSpPr>
        <p:spPr>
          <a:xfrm>
            <a:off x="7171427" y="6065385"/>
            <a:ext cx="3627456" cy="738664"/>
          </a:xfrm>
          <a:prstGeom prst="rect">
            <a:avLst/>
          </a:prstGeom>
        </p:spPr>
        <p:txBody>
          <a:bodyPr wrap="square">
            <a:spAutoFit/>
          </a:bodyPr>
          <a:lstStyle/>
          <a:p>
            <a:r>
              <a:rPr lang="en-US" altLang="zh-CN" sz="1400" dirty="0" smtClean="0"/>
              <a:t>——1946</a:t>
            </a:r>
            <a:r>
              <a:rPr lang="zh-CN" altLang="en-US" sz="1400" dirty="0" smtClean="0"/>
              <a:t>年</a:t>
            </a:r>
            <a:r>
              <a:rPr lang="en-US" altLang="zh-CN" sz="1400" dirty="0" smtClean="0"/>
              <a:t>2</a:t>
            </a:r>
            <a:r>
              <a:rPr lang="zh-CN" altLang="en-US" sz="1400" dirty="0" smtClean="0"/>
              <a:t>月的</a:t>
            </a:r>
            <a:r>
              <a:rPr lang="en-US" altLang="zh-CN" sz="1400" dirty="0" smtClean="0"/>
              <a:t>《</a:t>
            </a:r>
            <a:r>
              <a:rPr lang="zh-CN" altLang="en-US" sz="1400" dirty="0" smtClean="0"/>
              <a:t>鳄鱼</a:t>
            </a:r>
            <a:r>
              <a:rPr lang="en-US" altLang="zh-CN" sz="1400" dirty="0" smtClean="0"/>
              <a:t>》</a:t>
            </a:r>
            <a:r>
              <a:rPr lang="zh-CN" altLang="en-US" sz="1400" dirty="0" smtClean="0"/>
              <a:t>杂志封面刊登了列夫</a:t>
            </a:r>
            <a:r>
              <a:rPr lang="en-US" altLang="zh-CN" sz="1400" dirty="0" smtClean="0"/>
              <a:t>•</a:t>
            </a:r>
            <a:r>
              <a:rPr lang="zh-CN" altLang="en-US" sz="1400" dirty="0" smtClean="0"/>
              <a:t>布罗迪（</a:t>
            </a:r>
            <a:r>
              <a:rPr lang="az-Cyrl-AZ" altLang="zh-CN" sz="1400" dirty="0" smtClean="0"/>
              <a:t>Лев Бродаты</a:t>
            </a:r>
            <a:r>
              <a:rPr lang="zh-CN" altLang="az-Cyrl-AZ" sz="1400" dirty="0" smtClean="0"/>
              <a:t>，</a:t>
            </a:r>
            <a:r>
              <a:rPr lang="az-Cyrl-AZ" altLang="zh-CN" sz="1400" dirty="0" smtClean="0"/>
              <a:t>1889-1954</a:t>
            </a:r>
            <a:r>
              <a:rPr lang="zh-CN" altLang="az-Cyrl-AZ" sz="1400" dirty="0" smtClean="0"/>
              <a:t>）</a:t>
            </a:r>
            <a:r>
              <a:rPr lang="zh-CN" altLang="en-US" sz="1400" dirty="0" smtClean="0"/>
              <a:t>的漫画</a:t>
            </a:r>
            <a:r>
              <a:rPr lang="en-US" altLang="zh-CN" sz="1400" dirty="0" smtClean="0"/>
              <a:t>《</a:t>
            </a:r>
            <a:r>
              <a:rPr lang="zh-CN" altLang="en-US" sz="1400" dirty="0" smtClean="0"/>
              <a:t>世界胜者</a:t>
            </a:r>
            <a:r>
              <a:rPr lang="en-US" altLang="zh-CN" sz="1400" dirty="0" smtClean="0"/>
              <a:t>》</a:t>
            </a:r>
            <a:r>
              <a:rPr lang="zh-CN" altLang="en-US" sz="1400" dirty="0" smtClean="0"/>
              <a:t>（</a:t>
            </a:r>
            <a:r>
              <a:rPr lang="az-Cyrl-AZ" altLang="zh-CN" sz="1400" dirty="0" smtClean="0"/>
              <a:t>чемпион мира</a:t>
            </a:r>
            <a:r>
              <a:rPr lang="zh-CN" altLang="az-Cyrl-AZ" sz="1400" dirty="0" smtClean="0"/>
              <a:t>）。</a:t>
            </a:r>
            <a:endParaRPr lang="zh-CN" altLang="en-US" sz="1400" dirty="0"/>
          </a:p>
        </p:txBody>
      </p:sp>
      <p:sp>
        <p:nvSpPr>
          <p:cNvPr id="13" name="矩形 12"/>
          <p:cNvSpPr/>
          <p:nvPr/>
        </p:nvSpPr>
        <p:spPr>
          <a:xfrm>
            <a:off x="7877159" y="5696053"/>
            <a:ext cx="1107996" cy="369332"/>
          </a:xfrm>
          <a:prstGeom prst="rect">
            <a:avLst/>
          </a:prstGeom>
        </p:spPr>
        <p:txBody>
          <a:bodyPr wrap="none">
            <a:spAutoFit/>
          </a:bodyPr>
          <a:lstStyle/>
          <a:p>
            <a:r>
              <a:rPr lang="zh-CN" altLang="en-US" dirty="0" smtClean="0"/>
              <a:t>世界胜者</a:t>
            </a:r>
            <a:endParaRPr lang="zh-CN" altLang="en-US" dirty="0"/>
          </a:p>
        </p:txBody>
      </p:sp>
      <p:sp>
        <p:nvSpPr>
          <p:cNvPr id="15" name="矩形 14"/>
          <p:cNvSpPr/>
          <p:nvPr/>
        </p:nvSpPr>
        <p:spPr>
          <a:xfrm>
            <a:off x="456900" y="1317790"/>
            <a:ext cx="5553785" cy="1754326"/>
          </a:xfrm>
          <a:prstGeom prst="rect">
            <a:avLst/>
          </a:prstGeom>
        </p:spPr>
        <p:txBody>
          <a:bodyPr wrap="square">
            <a:spAutoFit/>
          </a:bodyPr>
          <a:lstStyle/>
          <a:p>
            <a:r>
              <a:rPr lang="zh-CN" altLang="en-US" dirty="0" smtClean="0">
                <a:latin typeface="楷体" panose="02010609060101010101" pitchFamily="49" charset="-122"/>
                <a:ea typeface="楷体" panose="02010609060101010101" pitchFamily="49" charset="-122"/>
              </a:rPr>
              <a:t>  图中的主角是身材高大、手持长枪的“世界胜者”，他一脚踩在被斩断的卍字徽上，一脚踩在旭日旗上。卍字徽是德国纳粹党的标志，旭日旗是象征军国主义的日本军旗。其中的卍字徽如同蛇的形象，蛇在</a:t>
            </a:r>
            <a:r>
              <a:rPr lang="en-US" altLang="zh-CN" dirty="0" smtClean="0">
                <a:latin typeface="楷体" panose="02010609060101010101" pitchFamily="49" charset="-122"/>
                <a:ea typeface="楷体" panose="02010609060101010101" pitchFamily="49" charset="-122"/>
              </a:rPr>
              <a:t>《</a:t>
            </a:r>
            <a:r>
              <a:rPr lang="zh-CN" altLang="en-US" dirty="0" smtClean="0">
                <a:latin typeface="楷体" panose="02010609060101010101" pitchFamily="49" charset="-122"/>
                <a:ea typeface="楷体" panose="02010609060101010101" pitchFamily="49" charset="-122"/>
              </a:rPr>
              <a:t>圣经</a:t>
            </a:r>
            <a:r>
              <a:rPr lang="en-US" altLang="zh-CN" dirty="0" smtClean="0">
                <a:latin typeface="楷体" panose="02010609060101010101" pitchFamily="49" charset="-122"/>
                <a:ea typeface="楷体" panose="02010609060101010101" pitchFamily="49" charset="-122"/>
              </a:rPr>
              <a:t>》</a:t>
            </a:r>
            <a:r>
              <a:rPr lang="zh-CN" altLang="en-US" dirty="0" smtClean="0">
                <a:latin typeface="楷体" panose="02010609060101010101" pitchFamily="49" charset="-122"/>
                <a:ea typeface="楷体" panose="02010609060101010101" pitchFamily="49" charset="-122"/>
              </a:rPr>
              <a:t>中是撒旦的化身，漫画以蛇形表示卍字徽暗示苏联红军是消除邪恶，匡扶正义的代表。</a:t>
            </a:r>
            <a:endParaRPr lang="zh-CN" altLang="en-US" dirty="0">
              <a:latin typeface="楷体" panose="02010609060101010101" pitchFamily="49" charset="-122"/>
              <a:ea typeface="楷体" panose="02010609060101010101" pitchFamily="49" charset="-122"/>
            </a:endParaRPr>
          </a:p>
        </p:txBody>
      </p:sp>
      <p:sp>
        <p:nvSpPr>
          <p:cNvPr id="16" name="矩形 15"/>
          <p:cNvSpPr/>
          <p:nvPr/>
        </p:nvSpPr>
        <p:spPr>
          <a:xfrm>
            <a:off x="826192" y="3140901"/>
            <a:ext cx="6096000" cy="1477328"/>
          </a:xfrm>
          <a:prstGeom prst="rect">
            <a:avLst/>
          </a:prstGeom>
        </p:spPr>
        <p:txBody>
          <a:bodyPr>
            <a:spAutoFit/>
          </a:bodyPr>
          <a:lstStyle/>
          <a:p>
            <a:r>
              <a:rPr lang="en-US" altLang="zh-CN" dirty="0" smtClean="0"/>
              <a:t>【</a:t>
            </a:r>
            <a:r>
              <a:rPr lang="zh-CN" altLang="en-US" dirty="0" smtClean="0"/>
              <a:t>画面思考</a:t>
            </a:r>
            <a:r>
              <a:rPr lang="en-US" altLang="zh-CN" dirty="0" smtClean="0"/>
              <a:t>】</a:t>
            </a:r>
          </a:p>
          <a:p>
            <a:r>
              <a:rPr lang="zh-CN" altLang="en-US" dirty="0" smtClean="0"/>
              <a:t>（</a:t>
            </a:r>
            <a:r>
              <a:rPr lang="en-US" altLang="zh-CN" dirty="0" smtClean="0"/>
              <a:t>1</a:t>
            </a:r>
            <a:r>
              <a:rPr lang="zh-CN" altLang="en-US" dirty="0" smtClean="0"/>
              <a:t>）画面中的“世界胜者”指代什么国家？</a:t>
            </a:r>
          </a:p>
          <a:p>
            <a:r>
              <a:rPr lang="zh-CN" altLang="en-US" dirty="0" smtClean="0"/>
              <a:t>（</a:t>
            </a:r>
            <a:r>
              <a:rPr lang="en-US" altLang="zh-CN" dirty="0" smtClean="0"/>
              <a:t>2</a:t>
            </a:r>
            <a:r>
              <a:rPr lang="zh-CN" altLang="en-US" dirty="0" smtClean="0"/>
              <a:t>）画面中的“断蛇”指代什么国家？</a:t>
            </a:r>
            <a:endParaRPr lang="en-US" altLang="zh-CN" dirty="0" smtClean="0"/>
          </a:p>
          <a:p>
            <a:r>
              <a:rPr lang="zh-CN" altLang="en-US" dirty="0" smtClean="0"/>
              <a:t>（</a:t>
            </a:r>
            <a:r>
              <a:rPr lang="en-US" altLang="zh-CN" dirty="0" smtClean="0"/>
              <a:t>3</a:t>
            </a:r>
            <a:r>
              <a:rPr lang="zh-CN" altLang="en-US" dirty="0" smtClean="0"/>
              <a:t>）画面是怎样表达“世界胜者”功业的？</a:t>
            </a:r>
          </a:p>
          <a:p>
            <a:endParaRPr lang="zh-CN" altLang="en-US" dirty="0"/>
          </a:p>
        </p:txBody>
      </p:sp>
      <p:sp>
        <p:nvSpPr>
          <p:cNvPr id="17" name="矩形 16"/>
          <p:cNvSpPr/>
          <p:nvPr/>
        </p:nvSpPr>
        <p:spPr>
          <a:xfrm>
            <a:off x="826192" y="4832148"/>
            <a:ext cx="6096000" cy="1631216"/>
          </a:xfrm>
          <a:prstGeom prst="rect">
            <a:avLst/>
          </a:prstGeom>
        </p:spPr>
        <p:txBody>
          <a:bodyPr>
            <a:spAutoFit/>
          </a:bodyPr>
          <a:lstStyle/>
          <a:p>
            <a:r>
              <a:rPr lang="en-US" altLang="zh-CN" dirty="0" smtClean="0"/>
              <a:t>【</a:t>
            </a:r>
            <a:r>
              <a:rPr lang="zh-CN" altLang="en-US" dirty="0" smtClean="0"/>
              <a:t>参考答案</a:t>
            </a:r>
            <a:r>
              <a:rPr lang="en-US" altLang="zh-CN" dirty="0" smtClean="0"/>
              <a:t>】</a:t>
            </a:r>
          </a:p>
          <a:p>
            <a:r>
              <a:rPr lang="zh-CN" altLang="en-US" dirty="0" smtClean="0"/>
              <a:t>（</a:t>
            </a:r>
            <a:r>
              <a:rPr lang="en-US" altLang="zh-CN" sz="1600" dirty="0" smtClean="0"/>
              <a:t>1</a:t>
            </a:r>
            <a:r>
              <a:rPr lang="zh-CN" altLang="en-US" sz="1600" dirty="0" smtClean="0"/>
              <a:t>）苏联及所代表的世界正义力量。</a:t>
            </a:r>
          </a:p>
          <a:p>
            <a:r>
              <a:rPr lang="zh-CN" altLang="en-US" sz="1600" dirty="0" smtClean="0"/>
              <a:t>（</a:t>
            </a:r>
            <a:r>
              <a:rPr lang="en-US" altLang="zh-CN" sz="1600" dirty="0" smtClean="0"/>
              <a:t>2</a:t>
            </a:r>
            <a:r>
              <a:rPr lang="zh-CN" altLang="en-US" sz="1600" dirty="0" smtClean="0"/>
              <a:t>）德国法西斯。</a:t>
            </a:r>
          </a:p>
          <a:p>
            <a:r>
              <a:rPr lang="zh-CN" altLang="en-US" sz="1600" dirty="0" smtClean="0"/>
              <a:t>（</a:t>
            </a:r>
            <a:r>
              <a:rPr lang="en-US" altLang="zh-CN" sz="1600" dirty="0" smtClean="0"/>
              <a:t>3</a:t>
            </a:r>
            <a:r>
              <a:rPr lang="zh-CN" altLang="en-US" sz="1600" dirty="0" smtClean="0"/>
              <a:t>）画面以高大红军战士以脚踏卍字徽和日本军旗，表达苏联为反法西斯战争胜利作出巨大贡献；将红军插在德国国徽国会大厦，红色即将遮罩富士山表达共产党及人民民主力量得到发展壮大。</a:t>
            </a:r>
            <a:endParaRPr lang="zh-CN" altLang="en-US" sz="1600" dirty="0"/>
          </a:p>
        </p:txBody>
      </p:sp>
      <p:sp>
        <p:nvSpPr>
          <p:cNvPr id="11" name="矩形 10"/>
          <p:cNvSpPr/>
          <p:nvPr/>
        </p:nvSpPr>
        <p:spPr>
          <a:xfrm>
            <a:off x="658756" y="393558"/>
            <a:ext cx="5485797" cy="461665"/>
          </a:xfrm>
          <a:prstGeom prst="rect">
            <a:avLst/>
          </a:prstGeom>
        </p:spPr>
        <p:txBody>
          <a:bodyPr wrap="none">
            <a:spAutoFit/>
          </a:bodyPr>
          <a:lstStyle/>
          <a:p>
            <a:r>
              <a:rPr lang="zh-CN" altLang="en-US" sz="2400" dirty="0" smtClean="0"/>
              <a:t>（二） 时政漫画在“四史”学习中作用</a:t>
            </a:r>
            <a:endParaRPr lang="zh-CN" altLang="en-US" sz="2400" dirty="0"/>
          </a:p>
        </p:txBody>
      </p:sp>
      <p:sp>
        <p:nvSpPr>
          <p:cNvPr id="18" name="内容占位符 2"/>
          <p:cNvSpPr txBox="1">
            <a:spLocks/>
          </p:cNvSpPr>
          <p:nvPr/>
        </p:nvSpPr>
        <p:spPr>
          <a:xfrm>
            <a:off x="658756" y="936782"/>
            <a:ext cx="10703859" cy="471740"/>
          </a:xfrm>
          <a:prstGeom prst="rect">
            <a:avLst/>
          </a:prstGeom>
        </p:spPr>
        <p:txBody>
          <a:bodyPr vert="horz" lIns="91440" tIns="45720" rIns="91440" bIns="45720" rtlCol="0">
            <a:normAutofit fontScale="85000" lnSpcReduction="10000"/>
          </a:bodyPr>
          <a:lstStyle/>
          <a:p>
            <a:r>
              <a:rPr lang="zh-CN" altLang="en-US" sz="2000" dirty="0"/>
              <a:t>（</a:t>
            </a:r>
            <a:r>
              <a:rPr lang="en-US" altLang="zh-CN" sz="2000" dirty="0"/>
              <a:t>2</a:t>
            </a:r>
            <a:r>
              <a:rPr lang="zh-CN" altLang="en-US" sz="2000" dirty="0"/>
              <a:t>）变抽象为具象，激发学习者的兴趣（时政漫画采用</a:t>
            </a:r>
            <a:r>
              <a:rPr lang="zh-CN" altLang="zh-CN" sz="2000" dirty="0"/>
              <a:t>夸张、象征、变形、对比笔法</a:t>
            </a:r>
            <a:r>
              <a:rPr lang="zh-CN" altLang="en-US" sz="2000" dirty="0"/>
              <a:t>，刻画时事的特征）</a:t>
            </a:r>
            <a:endParaRPr lang="en-US" altLang="zh-CN" sz="2000" dirty="0"/>
          </a:p>
        </p:txBody>
      </p:sp>
    </p:spTree>
    <p:extLst>
      <p:ext uri="{BB962C8B-B14F-4D97-AF65-F5344CB8AC3E}">
        <p14:creationId xmlns:p14="http://schemas.microsoft.com/office/powerpoint/2010/main" val="220551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487901" y="1918224"/>
            <a:ext cx="3044193" cy="3529651"/>
          </a:xfrm>
          <a:prstGeom prst="rect">
            <a:avLst/>
          </a:prstGeom>
        </p:spPr>
      </p:pic>
      <p:sp>
        <p:nvSpPr>
          <p:cNvPr id="5" name="矩形 4"/>
          <p:cNvSpPr/>
          <p:nvPr/>
        </p:nvSpPr>
        <p:spPr>
          <a:xfrm>
            <a:off x="3680900" y="1651723"/>
            <a:ext cx="2961947" cy="4062651"/>
          </a:xfrm>
          <a:prstGeom prst="rect">
            <a:avLst/>
          </a:prstGeom>
        </p:spPr>
        <p:txBody>
          <a:bodyPr wrap="square">
            <a:spAutoFit/>
          </a:bodyPr>
          <a:lstStyle/>
          <a:p>
            <a:r>
              <a:rPr lang="en-US" altLang="zh-CN" dirty="0" smtClean="0"/>
              <a:t>      </a:t>
            </a:r>
            <a:r>
              <a:rPr lang="en-US" altLang="zh-CN" sz="1600" dirty="0" smtClean="0"/>
              <a:t>1933</a:t>
            </a:r>
            <a:r>
              <a:rPr lang="zh-CN" altLang="zh-CN" sz="1600" dirty="0"/>
              <a:t>年，第四次“反围剿”胜利后，</a:t>
            </a:r>
            <a:r>
              <a:rPr lang="zh-CN" altLang="zh-CN" sz="1600" dirty="0" smtClean="0"/>
              <a:t>黄亚光</a:t>
            </a:r>
            <a:r>
              <a:rPr lang="zh-CN" altLang="en-US" sz="1600" dirty="0" smtClean="0"/>
              <a:t>创作。画面中，四面红军旗帜由小到大，直观地表现了红军的发展壮大；画面近处是红军军帽、大刀和步枪；旗杆的左侧底部有写着“南昌暴动”的标牌，意味着第一面军旗是在</a:t>
            </a:r>
            <a:r>
              <a:rPr lang="en-US" altLang="zh-CN" sz="1600" dirty="0" smtClean="0"/>
              <a:t>1927</a:t>
            </a:r>
            <a:r>
              <a:rPr lang="zh-CN" altLang="en-US" sz="1600" dirty="0" smtClean="0"/>
              <a:t>年南昌起义时竖立的，当年参加起义的部队约</a:t>
            </a:r>
            <a:r>
              <a:rPr lang="en-US" altLang="zh-CN" sz="1600" dirty="0" smtClean="0"/>
              <a:t>2</a:t>
            </a:r>
            <a:r>
              <a:rPr lang="zh-CN" altLang="en-US" sz="1600" dirty="0" smtClean="0"/>
              <a:t>万人，到</a:t>
            </a:r>
            <a:r>
              <a:rPr lang="en-US" altLang="zh-CN" sz="1600" dirty="0" smtClean="0"/>
              <a:t>1933</a:t>
            </a:r>
            <a:r>
              <a:rPr lang="zh-CN" altLang="en-US" sz="1600" dirty="0" smtClean="0"/>
              <a:t>年根据地红军总人数已经发展到</a:t>
            </a:r>
            <a:r>
              <a:rPr lang="en-US" altLang="zh-CN" sz="1600" dirty="0" smtClean="0"/>
              <a:t>30</a:t>
            </a:r>
            <a:r>
              <a:rPr lang="zh-CN" altLang="en-US" sz="1600" dirty="0" smtClean="0"/>
              <a:t>余万。红军军旗是</a:t>
            </a:r>
            <a:r>
              <a:rPr lang="en-US" altLang="zh-CN" sz="1600" dirty="0" smtClean="0"/>
              <a:t>1933</a:t>
            </a:r>
            <a:r>
              <a:rPr lang="zh-CN" altLang="en-US" sz="1600" dirty="0" smtClean="0"/>
              <a:t>年新改定的式样，锤子和镰刀寓意红军的构成来自工人和农民，五角星象征中国共产党对人民军队的领导。</a:t>
            </a:r>
            <a:endParaRPr lang="zh-CN" altLang="en-US" sz="1600" dirty="0"/>
          </a:p>
        </p:txBody>
      </p:sp>
      <p:sp>
        <p:nvSpPr>
          <p:cNvPr id="8" name="矩形 7"/>
          <p:cNvSpPr/>
          <p:nvPr/>
        </p:nvSpPr>
        <p:spPr>
          <a:xfrm>
            <a:off x="185418" y="167648"/>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sp>
        <p:nvSpPr>
          <p:cNvPr id="3" name="矩形 2"/>
          <p:cNvSpPr/>
          <p:nvPr/>
        </p:nvSpPr>
        <p:spPr>
          <a:xfrm>
            <a:off x="595477" y="928108"/>
            <a:ext cx="10938638" cy="369332"/>
          </a:xfrm>
          <a:prstGeom prst="rect">
            <a:avLst/>
          </a:prstGeom>
        </p:spPr>
        <p:txBody>
          <a:bodyPr wrap="square">
            <a:spAutoFit/>
          </a:bodyPr>
          <a:lstStyle/>
          <a:p>
            <a:r>
              <a:rPr lang="zh-CN" altLang="en-US" dirty="0"/>
              <a:t>（</a:t>
            </a:r>
            <a:r>
              <a:rPr lang="en-US" altLang="zh-CN" dirty="0"/>
              <a:t>2</a:t>
            </a:r>
            <a:r>
              <a:rPr lang="zh-CN" altLang="en-US" dirty="0"/>
              <a:t>）变抽象为具象，激发学习者的兴趣（时政漫画采用</a:t>
            </a:r>
            <a:r>
              <a:rPr lang="zh-CN" altLang="zh-CN" dirty="0"/>
              <a:t>夸张、象征、变形、对比笔法</a:t>
            </a:r>
            <a:r>
              <a:rPr lang="zh-CN" altLang="en-US" dirty="0"/>
              <a:t>，刻画时事的特征）</a:t>
            </a:r>
            <a:endParaRPr lang="en-US" altLang="zh-CN" dirty="0"/>
          </a:p>
        </p:txBody>
      </p:sp>
      <p:sp>
        <p:nvSpPr>
          <p:cNvPr id="2" name="文本框 1"/>
          <p:cNvSpPr txBox="1"/>
          <p:nvPr/>
        </p:nvSpPr>
        <p:spPr>
          <a:xfrm>
            <a:off x="595477" y="5514467"/>
            <a:ext cx="2818400" cy="369332"/>
          </a:xfrm>
          <a:prstGeom prst="rect">
            <a:avLst/>
          </a:prstGeom>
          <a:noFill/>
        </p:spPr>
        <p:txBody>
          <a:bodyPr wrap="none" rtlCol="0">
            <a:spAutoFit/>
          </a:bodyPr>
          <a:lstStyle/>
          <a:p>
            <a:r>
              <a:rPr lang="zh-CN" altLang="en-US" dirty="0" smtClean="0"/>
              <a:t>黄亚光：红军的壮大 </a:t>
            </a:r>
            <a:r>
              <a:rPr lang="en-US" altLang="zh-CN" dirty="0" smtClean="0"/>
              <a:t>1933</a:t>
            </a:r>
            <a:endParaRPr lang="zh-CN" altLang="en-US" dirty="0"/>
          </a:p>
        </p:txBody>
      </p:sp>
      <p:sp>
        <p:nvSpPr>
          <p:cNvPr id="6" name="矩形 5"/>
          <p:cNvSpPr/>
          <p:nvPr/>
        </p:nvSpPr>
        <p:spPr>
          <a:xfrm>
            <a:off x="6791653" y="1821148"/>
            <a:ext cx="3275711" cy="1754326"/>
          </a:xfrm>
          <a:prstGeom prst="rect">
            <a:avLst/>
          </a:prstGeom>
        </p:spPr>
        <p:txBody>
          <a:bodyPr wrap="square">
            <a:spAutoFit/>
          </a:bodyPr>
          <a:lstStyle/>
          <a:p>
            <a:r>
              <a:rPr lang="zh-CN" altLang="en-US" dirty="0"/>
              <a:t>图</a:t>
            </a:r>
            <a:r>
              <a:rPr lang="en-US" altLang="zh-CN" dirty="0"/>
              <a:t>5-1-2</a:t>
            </a:r>
          </a:p>
          <a:p>
            <a:r>
              <a:rPr lang="zh-CN" altLang="en-US" dirty="0"/>
              <a:t>（</a:t>
            </a:r>
            <a:r>
              <a:rPr lang="en-US" altLang="zh-CN" dirty="0"/>
              <a:t>1</a:t>
            </a:r>
            <a:r>
              <a:rPr lang="zh-CN" altLang="en-US" dirty="0"/>
              <a:t>）漫画中的“南昌暴动”发生于何时？</a:t>
            </a:r>
          </a:p>
          <a:p>
            <a:r>
              <a:rPr lang="zh-CN" altLang="en-US" dirty="0"/>
              <a:t>（</a:t>
            </a:r>
            <a:r>
              <a:rPr lang="en-US" altLang="zh-CN" dirty="0"/>
              <a:t>2</a:t>
            </a:r>
            <a:r>
              <a:rPr lang="zh-CN" altLang="en-US" dirty="0"/>
              <a:t>）漫画中，四面大小不同的旗帜有何寓意？</a:t>
            </a:r>
          </a:p>
          <a:p>
            <a:r>
              <a:rPr lang="zh-CN" altLang="en-US" dirty="0"/>
              <a:t>（</a:t>
            </a:r>
            <a:r>
              <a:rPr lang="en-US" altLang="zh-CN" dirty="0"/>
              <a:t>3</a:t>
            </a:r>
            <a:r>
              <a:rPr lang="zh-CN" altLang="en-US" dirty="0"/>
              <a:t>）作者是怎样表达主题的？</a:t>
            </a:r>
          </a:p>
        </p:txBody>
      </p:sp>
      <p:sp>
        <p:nvSpPr>
          <p:cNvPr id="9" name="矩形 8"/>
          <p:cNvSpPr/>
          <p:nvPr/>
        </p:nvSpPr>
        <p:spPr>
          <a:xfrm>
            <a:off x="6791653" y="3807651"/>
            <a:ext cx="3697053" cy="1815882"/>
          </a:xfrm>
          <a:prstGeom prst="rect">
            <a:avLst/>
          </a:prstGeom>
        </p:spPr>
        <p:txBody>
          <a:bodyPr wrap="square">
            <a:spAutoFit/>
          </a:bodyPr>
          <a:lstStyle/>
          <a:p>
            <a:r>
              <a:rPr lang="zh-CN" altLang="en-US" sz="1400" dirty="0"/>
              <a:t>图</a:t>
            </a:r>
            <a:r>
              <a:rPr lang="en-US" altLang="zh-CN" sz="1400" dirty="0"/>
              <a:t>5-1-2</a:t>
            </a:r>
          </a:p>
          <a:p>
            <a:r>
              <a:rPr lang="zh-CN" altLang="en-US" sz="1400" dirty="0"/>
              <a:t>（</a:t>
            </a:r>
            <a:r>
              <a:rPr lang="en-US" altLang="zh-CN" sz="1400" dirty="0"/>
              <a:t>1</a:t>
            </a:r>
            <a:r>
              <a:rPr lang="zh-CN" altLang="en-US" sz="1400" dirty="0"/>
              <a:t>）</a:t>
            </a:r>
            <a:r>
              <a:rPr lang="en-US" altLang="zh-CN" sz="1400" dirty="0"/>
              <a:t>1927</a:t>
            </a:r>
            <a:r>
              <a:rPr lang="zh-CN" altLang="en-US" sz="1400" dirty="0"/>
              <a:t>年</a:t>
            </a:r>
            <a:r>
              <a:rPr lang="en-US" altLang="zh-CN" sz="1400" dirty="0"/>
              <a:t>8</a:t>
            </a:r>
            <a:r>
              <a:rPr lang="zh-CN" altLang="en-US" sz="1400" dirty="0"/>
              <a:t>月</a:t>
            </a:r>
            <a:r>
              <a:rPr lang="en-US" altLang="zh-CN" sz="1400" dirty="0"/>
              <a:t>1</a:t>
            </a:r>
            <a:r>
              <a:rPr lang="zh-CN" altLang="en-US" sz="1400" dirty="0"/>
              <a:t>日。</a:t>
            </a:r>
          </a:p>
          <a:p>
            <a:r>
              <a:rPr lang="zh-CN" altLang="en-US" sz="1400" dirty="0"/>
              <a:t>（</a:t>
            </a:r>
            <a:r>
              <a:rPr lang="en-US" altLang="zh-CN" sz="1400" dirty="0"/>
              <a:t>2</a:t>
            </a:r>
            <a:r>
              <a:rPr lang="zh-CN" altLang="en-US" sz="1400" dirty="0"/>
              <a:t>）展示红军队伍由小变大，力量由弱变强的历程。</a:t>
            </a:r>
          </a:p>
          <a:p>
            <a:r>
              <a:rPr lang="zh-CN" altLang="en-US" sz="1400" dirty="0"/>
              <a:t>（</a:t>
            </a:r>
            <a:r>
              <a:rPr lang="en-US" altLang="zh-CN" sz="1400" dirty="0"/>
              <a:t>3</a:t>
            </a:r>
            <a:r>
              <a:rPr lang="zh-CN" altLang="en-US" sz="1400" dirty="0"/>
              <a:t>）以南昌起义作为红军创建之始，以“红军帽、大刀和步枪”寓指革命根据地创建；以变大的红旗，来表达红军武装力量的不断壮大。</a:t>
            </a:r>
            <a:endParaRPr lang="zh-CN" altLang="en-US" dirty="0"/>
          </a:p>
        </p:txBody>
      </p:sp>
    </p:spTree>
    <p:extLst>
      <p:ext uri="{BB962C8B-B14F-4D97-AF65-F5344CB8AC3E}">
        <p14:creationId xmlns:p14="http://schemas.microsoft.com/office/powerpoint/2010/main" val="444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6452" y="1262316"/>
            <a:ext cx="11038416" cy="700082"/>
          </a:xfrm>
        </p:spPr>
        <p:txBody>
          <a:bodyPr>
            <a:normAutofit/>
          </a:bodyPr>
          <a:lstStyle/>
          <a:p>
            <a:pPr marL="0" indent="0">
              <a:buNone/>
            </a:pPr>
            <a:r>
              <a:rPr lang="zh-CN" altLang="en-US" sz="3200" dirty="0" smtClean="0"/>
              <a:t>（</a:t>
            </a:r>
            <a:r>
              <a:rPr lang="en-US" altLang="zh-CN" sz="3200" dirty="0" smtClean="0"/>
              <a:t>3</a:t>
            </a:r>
            <a:r>
              <a:rPr lang="zh-CN" altLang="en-US" sz="3200" dirty="0" smtClean="0"/>
              <a:t>）突出政治立场，强化“四史”学习的思想性。</a:t>
            </a:r>
            <a:endParaRPr lang="en-US" altLang="zh-CN" sz="3200" dirty="0"/>
          </a:p>
        </p:txBody>
      </p:sp>
      <p:grpSp>
        <p:nvGrpSpPr>
          <p:cNvPr id="11" name="组合 33"/>
          <p:cNvGrpSpPr>
            <a:grpSpLocks/>
          </p:cNvGrpSpPr>
          <p:nvPr/>
        </p:nvGrpSpPr>
        <p:grpSpPr bwMode="auto">
          <a:xfrm>
            <a:off x="486452" y="2476193"/>
            <a:ext cx="4825902" cy="4116410"/>
            <a:chOff x="0" y="0"/>
            <a:chExt cx="2738" cy="2445"/>
          </a:xfrm>
        </p:grpSpPr>
        <p:pic>
          <p:nvPicPr>
            <p:cNvPr id="3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l="7323" t="19737" r="50127" b="22594"/>
            <a:stretch>
              <a:fillRect/>
            </a:stretch>
          </p:blipFill>
          <p:spPr bwMode="auto">
            <a:xfrm>
              <a:off x="0" y="0"/>
              <a:ext cx="2738" cy="20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525" y="1989"/>
              <a:ext cx="1946"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图</a:t>
              </a:r>
              <a:r>
                <a:rPr kumimoji="0" lang="zh-CN" alt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1-2-1</a:t>
              </a: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：杜勒斯的</a:t>
              </a:r>
              <a:r>
                <a:rPr kumimoji="0" lang="zh-CN" sz="1000" b="0" i="0" u="none" strike="noStrike" cap="none" normalizeH="0" baseline="0" noProof="1" smtClean="0">
                  <a:ln>
                    <a:noFill/>
                  </a:ln>
                  <a:solidFill>
                    <a:schemeClr val="tx1"/>
                  </a:solidFill>
                  <a:effectLst/>
                  <a:latin typeface="Arial" panose="020B0604020202020204" pitchFamily="34" charset="0"/>
                  <a:ea typeface="楷体" panose="02010609060101010101" pitchFamily="49" charset="-122"/>
                </a:rPr>
                <a:t>“</a:t>
              </a: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眼疾</a:t>
              </a:r>
              <a:r>
                <a:rPr kumimoji="0" lang="zh-CN" sz="1000" b="0" i="0" u="none" strike="noStrike" cap="none" normalizeH="0" baseline="0" noProof="1" smtClean="0">
                  <a:ln>
                    <a:noFill/>
                  </a:ln>
                  <a:solidFill>
                    <a:schemeClr val="tx1"/>
                  </a:solidFill>
                  <a:effectLst/>
                  <a:latin typeface="Arial" panose="020B0604020202020204" pitchFamily="34" charset="0"/>
                  <a:ea typeface="楷体" panose="02010609060101010101" pitchFamily="49" charset="-122"/>
                </a:rPr>
                <a:t>”</a:t>
              </a:r>
              <a:r>
                <a:rPr kumimoji="0" lang="zh-CN" sz="1000" b="0" i="0" u="none" strike="noStrike" cap="none" normalizeH="0" baseline="0" noProof="1" smtClean="0">
                  <a:ln>
                    <a:noFill/>
                  </a:ln>
                  <a:solidFill>
                    <a:schemeClr val="tx1"/>
                  </a:solidFill>
                  <a:effectLst/>
                  <a:latin typeface="楷体" panose="02010609060101010101" pitchFamily="49" charset="-122"/>
                  <a:ea typeface="楷体" panose="02010609060101010101" pitchFamily="49" charset="-122"/>
                </a:rPr>
                <a:t> </a:t>
              </a:r>
              <a:endParaRPr kumimoji="0" lang="zh-CN" sz="1800" b="0" i="0" u="none" strike="noStrike" cap="none" normalizeH="0" baseline="0" smtClean="0">
                <a:ln>
                  <a:noFill/>
                </a:ln>
                <a:solidFill>
                  <a:schemeClr val="tx1"/>
                </a:solidFill>
                <a:effectLst/>
                <a:latin typeface="Arial" panose="020B0604020202020204" pitchFamily="34" charset="0"/>
              </a:endParaRPr>
            </a:p>
          </p:txBody>
        </p:sp>
      </p:grpSp>
      <p:sp>
        <p:nvSpPr>
          <p:cNvPr id="15" name="矩形 14"/>
          <p:cNvSpPr/>
          <p:nvPr/>
        </p:nvSpPr>
        <p:spPr>
          <a:xfrm>
            <a:off x="5335677" y="2113568"/>
            <a:ext cx="4955805" cy="3847207"/>
          </a:xfrm>
          <a:prstGeom prst="rect">
            <a:avLst/>
          </a:prstGeom>
        </p:spPr>
        <p:txBody>
          <a:bodyPr wrap="square">
            <a:spAutoFit/>
          </a:bodyPr>
          <a:lstStyle/>
          <a:p>
            <a:r>
              <a:rPr lang="zh-CN" altLang="en-US" sz="2400" dirty="0" smtClean="0"/>
              <a:t>     </a:t>
            </a:r>
            <a:r>
              <a:rPr lang="zh-CN" altLang="en-US" sz="2000" dirty="0" smtClean="0"/>
              <a:t>画面左侧是眼科医生陪同美国国务卿杜勒斯在检查视力。右侧幕墙上的“视力表”，上方是大字“中华人民共和国”；中间是略小的“</a:t>
            </a:r>
            <a:r>
              <a:rPr lang="en-US" altLang="zh-CN" sz="2000" dirty="0" smtClean="0"/>
              <a:t>600,000,000”  </a:t>
            </a:r>
            <a:r>
              <a:rPr lang="zh-CN" altLang="en-US" sz="2000" dirty="0" smtClean="0"/>
              <a:t>数字，下方是小且模糊的两个“蒋介石”字样。漫画还有配文，站着的医生说：“难道你连六亿人口的中华人民共和国也看不见吗？”坐着的杜勒斯回答：“我看不见，我只能看见蒋介石。”   </a:t>
            </a:r>
            <a:endParaRPr lang="en-US" altLang="zh-CN" sz="2000" dirty="0" smtClean="0"/>
          </a:p>
          <a:p>
            <a:r>
              <a:rPr lang="en-US" altLang="zh-CN" sz="2000" dirty="0">
                <a:solidFill>
                  <a:srgbClr val="FF0000"/>
                </a:solidFill>
              </a:rPr>
              <a:t> </a:t>
            </a:r>
            <a:r>
              <a:rPr lang="en-US" altLang="zh-CN" sz="2000" dirty="0" smtClean="0">
                <a:solidFill>
                  <a:srgbClr val="FF0000"/>
                </a:solidFill>
              </a:rPr>
              <a:t> </a:t>
            </a:r>
            <a:r>
              <a:rPr lang="zh-CN" altLang="en-US" sz="2000" dirty="0" smtClean="0">
                <a:solidFill>
                  <a:srgbClr val="FF0000"/>
                </a:solidFill>
              </a:rPr>
              <a:t>   看不清中华人民共和国并不是真有眼疾，而是点明了当时美国政府对中国的敌视态度，不承认新中国。</a:t>
            </a:r>
            <a:endParaRPr lang="zh-CN" altLang="en-US" sz="2000" dirty="0">
              <a:solidFill>
                <a:srgbClr val="FF0000"/>
              </a:solidFill>
            </a:endParaRPr>
          </a:p>
        </p:txBody>
      </p:sp>
      <p:sp>
        <p:nvSpPr>
          <p:cNvPr id="16" name="矩形 15"/>
          <p:cNvSpPr/>
          <p:nvPr/>
        </p:nvSpPr>
        <p:spPr>
          <a:xfrm>
            <a:off x="304800" y="6254049"/>
            <a:ext cx="6096000" cy="338554"/>
          </a:xfrm>
          <a:prstGeom prst="rect">
            <a:avLst/>
          </a:prstGeom>
        </p:spPr>
        <p:txBody>
          <a:bodyPr>
            <a:spAutoFit/>
          </a:bodyPr>
          <a:lstStyle/>
          <a:p>
            <a:r>
              <a:rPr lang="en-US" altLang="zh-CN" sz="1600" dirty="0" smtClean="0"/>
              <a:t>1950</a:t>
            </a:r>
            <a:r>
              <a:rPr lang="zh-CN" altLang="en-US" sz="1600" dirty="0" smtClean="0"/>
              <a:t>年，罗马尼亚漫画家达马迪安创作的</a:t>
            </a:r>
            <a:r>
              <a:rPr lang="en-US" altLang="zh-CN" sz="1600" dirty="0" smtClean="0"/>
              <a:t>《</a:t>
            </a:r>
            <a:r>
              <a:rPr lang="zh-CN" altLang="en-US" sz="1600" dirty="0" smtClean="0"/>
              <a:t>杜勒斯的“眼疾”</a:t>
            </a:r>
            <a:r>
              <a:rPr lang="en-US" altLang="zh-CN" sz="1600" dirty="0" smtClean="0"/>
              <a:t>》</a:t>
            </a:r>
            <a:r>
              <a:rPr lang="zh-CN" altLang="en-US" sz="1600" dirty="0" smtClean="0"/>
              <a:t>。</a:t>
            </a:r>
            <a:endParaRPr lang="zh-CN" altLang="en-US" sz="1600" dirty="0"/>
          </a:p>
        </p:txBody>
      </p:sp>
      <p:sp>
        <p:nvSpPr>
          <p:cNvPr id="9" name="矩形 8"/>
          <p:cNvSpPr/>
          <p:nvPr/>
        </p:nvSpPr>
        <p:spPr>
          <a:xfrm>
            <a:off x="368298" y="533409"/>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spTree>
    <p:extLst>
      <p:ext uri="{BB962C8B-B14F-4D97-AF65-F5344CB8AC3E}">
        <p14:creationId xmlns:p14="http://schemas.microsoft.com/office/powerpoint/2010/main" val="2372169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4168" y="1262006"/>
            <a:ext cx="10821092" cy="700150"/>
          </a:xfrm>
        </p:spPr>
        <p:txBody>
          <a:bodyPr>
            <a:normAutofit fontScale="70000" lnSpcReduction="20000"/>
          </a:bodyPr>
          <a:lstStyle/>
          <a:p>
            <a:pPr>
              <a:buNone/>
            </a:pPr>
            <a:r>
              <a:rPr lang="zh-CN" altLang="en-US" sz="3200" dirty="0" smtClean="0"/>
              <a:t>（</a:t>
            </a:r>
            <a:r>
              <a:rPr lang="en-US" altLang="zh-CN" sz="3200" dirty="0" smtClean="0"/>
              <a:t>4</a:t>
            </a:r>
            <a:r>
              <a:rPr lang="zh-CN" altLang="en-US" sz="3200" dirty="0" smtClean="0"/>
              <a:t>）</a:t>
            </a:r>
            <a:r>
              <a:rPr lang="zh-CN" altLang="en-US" sz="3200" dirty="0"/>
              <a:t>满足“四史”学习的审美要求</a:t>
            </a:r>
            <a:r>
              <a:rPr lang="zh-CN" altLang="en-US" sz="3200" dirty="0" smtClean="0"/>
              <a:t>（主要表现为画面的幽默和艺术形象，能给人以审美的满足）</a:t>
            </a:r>
            <a:endParaRPr lang="zh-CN" altLang="en-US" sz="3200" dirty="0"/>
          </a:p>
        </p:txBody>
      </p:sp>
      <p:sp>
        <p:nvSpPr>
          <p:cNvPr id="11" name="矩形 10"/>
          <p:cNvSpPr/>
          <p:nvPr/>
        </p:nvSpPr>
        <p:spPr>
          <a:xfrm>
            <a:off x="368298" y="533409"/>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pic>
        <p:nvPicPr>
          <p:cNvPr id="9" name="图片 8"/>
          <p:cNvPicPr>
            <a:picLocks noChangeAspect="1"/>
          </p:cNvPicPr>
          <p:nvPr/>
        </p:nvPicPr>
        <p:blipFill>
          <a:blip r:embed="rId2"/>
          <a:stretch>
            <a:fillRect/>
          </a:stretch>
        </p:blipFill>
        <p:spPr>
          <a:xfrm>
            <a:off x="1888357" y="1909255"/>
            <a:ext cx="3490724" cy="3992816"/>
          </a:xfrm>
          <a:prstGeom prst="rect">
            <a:avLst/>
          </a:prstGeom>
        </p:spPr>
      </p:pic>
      <p:sp>
        <p:nvSpPr>
          <p:cNvPr id="14" name="矩形 13"/>
          <p:cNvSpPr/>
          <p:nvPr/>
        </p:nvSpPr>
        <p:spPr>
          <a:xfrm>
            <a:off x="2192612" y="5954725"/>
            <a:ext cx="2730235" cy="369332"/>
          </a:xfrm>
          <a:prstGeom prst="rect">
            <a:avLst/>
          </a:prstGeom>
        </p:spPr>
        <p:txBody>
          <a:bodyPr wrap="none">
            <a:spAutoFit/>
          </a:bodyPr>
          <a:lstStyle/>
          <a:p>
            <a:r>
              <a:rPr lang="en-US" altLang="zh-CN" dirty="0"/>
              <a:t>1997</a:t>
            </a:r>
            <a:r>
              <a:rPr lang="zh-CN" altLang="en-US" dirty="0"/>
              <a:t>年</a:t>
            </a:r>
            <a:r>
              <a:rPr lang="zh-CN" altLang="en-US" dirty="0" smtClean="0"/>
              <a:t>，魏铁</a:t>
            </a:r>
            <a:r>
              <a:rPr lang="en-US" altLang="zh-CN" dirty="0" smtClean="0"/>
              <a:t>《</a:t>
            </a:r>
            <a:r>
              <a:rPr lang="zh-CN" altLang="en-US" dirty="0"/>
              <a:t>残荷</a:t>
            </a:r>
            <a:r>
              <a:rPr lang="en-US" altLang="zh-CN" dirty="0"/>
              <a:t>》</a:t>
            </a:r>
            <a:r>
              <a:rPr lang="zh-CN" altLang="en-US" dirty="0"/>
              <a:t>。</a:t>
            </a:r>
          </a:p>
        </p:txBody>
      </p:sp>
      <p:sp>
        <p:nvSpPr>
          <p:cNvPr id="15" name="矩形 14"/>
          <p:cNvSpPr/>
          <p:nvPr/>
        </p:nvSpPr>
        <p:spPr>
          <a:xfrm>
            <a:off x="5950414" y="1918868"/>
            <a:ext cx="4027304" cy="1323439"/>
          </a:xfrm>
          <a:prstGeom prst="rect">
            <a:avLst/>
          </a:prstGeom>
        </p:spPr>
        <p:txBody>
          <a:bodyPr wrap="square">
            <a:spAutoFit/>
          </a:bodyPr>
          <a:lstStyle/>
          <a:p>
            <a:r>
              <a:rPr lang="zh-CN" altLang="en-US" sz="2000" dirty="0" smtClean="0">
                <a:latin typeface="楷体" panose="02010609060101010101" pitchFamily="49" charset="-122"/>
                <a:ea typeface="楷体" panose="02010609060101010101" pitchFamily="49" charset="-122"/>
              </a:rPr>
              <a:t>   画面</a:t>
            </a:r>
            <a:r>
              <a:rPr lang="zh-CN" altLang="en-US" sz="2000" dirty="0">
                <a:latin typeface="楷体" panose="02010609060101010101" pitchFamily="49" charset="-122"/>
                <a:ea typeface="楷体" panose="02010609060101010101" pitchFamily="49" charset="-122"/>
              </a:rPr>
              <a:t>中，荷塘变墨塘，粉荷已凋零。强烈的视觉冲击令人愕然，无法与“出淤泥而不染”的那种美感建立起任何联系。</a:t>
            </a:r>
          </a:p>
        </p:txBody>
      </p:sp>
      <p:sp>
        <p:nvSpPr>
          <p:cNvPr id="16" name="矩形 15"/>
          <p:cNvSpPr/>
          <p:nvPr/>
        </p:nvSpPr>
        <p:spPr>
          <a:xfrm>
            <a:off x="2071105" y="6319032"/>
            <a:ext cx="6096000" cy="646331"/>
          </a:xfrm>
          <a:prstGeom prst="rect">
            <a:avLst/>
          </a:prstGeom>
        </p:spPr>
        <p:txBody>
          <a:bodyPr>
            <a:spAutoFit/>
          </a:bodyPr>
          <a:lstStyle/>
          <a:p>
            <a:r>
              <a:rPr lang="zh-CN" altLang="en-US" dirty="0"/>
              <a:t> </a:t>
            </a:r>
            <a:r>
              <a:rPr lang="en-US" altLang="zh-CN" dirty="0" smtClean="0"/>
              <a:t>《</a:t>
            </a:r>
            <a:r>
              <a:rPr lang="zh-CN" altLang="en-US" dirty="0"/>
              <a:t>中国现代美术全集</a:t>
            </a:r>
            <a:r>
              <a:rPr lang="en-US" altLang="zh-CN" dirty="0"/>
              <a:t>•</a:t>
            </a:r>
            <a:r>
              <a:rPr lang="zh-CN" altLang="en-US" dirty="0"/>
              <a:t>漫画</a:t>
            </a:r>
            <a:r>
              <a:rPr lang="en-US" altLang="zh-CN" dirty="0"/>
              <a:t>》</a:t>
            </a:r>
            <a:r>
              <a:rPr lang="zh-CN" altLang="en-US" dirty="0"/>
              <a:t>天津人民美术出版社</a:t>
            </a:r>
            <a:r>
              <a:rPr lang="en-US" altLang="zh-CN" dirty="0"/>
              <a:t>1998</a:t>
            </a:r>
            <a:r>
              <a:rPr lang="zh-CN" altLang="en-US" dirty="0"/>
              <a:t>年版，图版一第</a:t>
            </a:r>
            <a:r>
              <a:rPr lang="en-US" altLang="zh-CN" dirty="0"/>
              <a:t>76</a:t>
            </a:r>
            <a:r>
              <a:rPr lang="zh-CN" altLang="en-US" dirty="0"/>
              <a:t>页。</a:t>
            </a:r>
          </a:p>
        </p:txBody>
      </p:sp>
      <p:sp>
        <p:nvSpPr>
          <p:cNvPr id="17" name="矩形 16"/>
          <p:cNvSpPr/>
          <p:nvPr/>
        </p:nvSpPr>
        <p:spPr>
          <a:xfrm>
            <a:off x="5950414" y="3456245"/>
            <a:ext cx="3841687" cy="1477328"/>
          </a:xfrm>
          <a:prstGeom prst="rect">
            <a:avLst/>
          </a:prstGeom>
        </p:spPr>
        <p:txBody>
          <a:bodyPr wrap="square">
            <a:spAutoFit/>
          </a:bodyPr>
          <a:lstStyle/>
          <a:p>
            <a:r>
              <a:rPr lang="en-US" altLang="zh-CN" dirty="0"/>
              <a:t>【</a:t>
            </a:r>
            <a:r>
              <a:rPr lang="zh-CN" altLang="en-US" dirty="0"/>
              <a:t>画面思考</a:t>
            </a:r>
            <a:r>
              <a:rPr lang="en-US" altLang="zh-CN" dirty="0"/>
              <a:t>】</a:t>
            </a:r>
            <a:r>
              <a:rPr lang="zh-CN" altLang="en-US" dirty="0"/>
              <a:t>图</a:t>
            </a:r>
            <a:r>
              <a:rPr lang="en-US" altLang="zh-CN" dirty="0"/>
              <a:t>4-7-6</a:t>
            </a:r>
            <a:r>
              <a:rPr lang="zh-CN" altLang="en-US" dirty="0"/>
              <a:t>：残荷</a:t>
            </a:r>
          </a:p>
          <a:p>
            <a:r>
              <a:rPr lang="zh-CN" altLang="en-US" dirty="0"/>
              <a:t>（</a:t>
            </a:r>
            <a:r>
              <a:rPr lang="en-US" altLang="zh-CN" dirty="0"/>
              <a:t>1</a:t>
            </a:r>
            <a:r>
              <a:rPr lang="zh-CN" altLang="en-US" dirty="0"/>
              <a:t>）画面中的“墨塘”喻指什么？</a:t>
            </a:r>
          </a:p>
          <a:p>
            <a:r>
              <a:rPr lang="zh-CN" altLang="en-US" dirty="0"/>
              <a:t>（</a:t>
            </a:r>
            <a:r>
              <a:rPr lang="en-US" altLang="zh-CN" dirty="0"/>
              <a:t>2</a:t>
            </a:r>
            <a:r>
              <a:rPr lang="zh-CN" altLang="en-US" dirty="0"/>
              <a:t>）画面中的“残荷”，指代什么？</a:t>
            </a:r>
          </a:p>
          <a:p>
            <a:r>
              <a:rPr lang="zh-CN" altLang="en-US" dirty="0"/>
              <a:t>（</a:t>
            </a:r>
            <a:r>
              <a:rPr lang="en-US" altLang="zh-CN" dirty="0"/>
              <a:t>3</a:t>
            </a:r>
            <a:r>
              <a:rPr lang="zh-CN" altLang="en-US" dirty="0"/>
              <a:t>）作者在漫画中揭示了什么主旨？ </a:t>
            </a:r>
          </a:p>
          <a:p>
            <a:r>
              <a:rPr lang="zh-CN" altLang="en-US" dirty="0"/>
              <a:t> </a:t>
            </a:r>
          </a:p>
        </p:txBody>
      </p:sp>
      <p:sp>
        <p:nvSpPr>
          <p:cNvPr id="18" name="矩形 17"/>
          <p:cNvSpPr/>
          <p:nvPr/>
        </p:nvSpPr>
        <p:spPr>
          <a:xfrm>
            <a:off x="5902229" y="4736396"/>
            <a:ext cx="4529751" cy="1477328"/>
          </a:xfrm>
          <a:prstGeom prst="rect">
            <a:avLst/>
          </a:prstGeom>
        </p:spPr>
        <p:txBody>
          <a:bodyPr wrap="square">
            <a:spAutoFit/>
          </a:bodyPr>
          <a:lstStyle/>
          <a:p>
            <a:r>
              <a:rPr lang="en-US" altLang="zh-CN" dirty="0"/>
              <a:t>【</a:t>
            </a:r>
            <a:r>
              <a:rPr lang="zh-CN" altLang="en-US" dirty="0"/>
              <a:t>参考答案</a:t>
            </a:r>
            <a:r>
              <a:rPr lang="en-US" altLang="zh-CN" dirty="0"/>
              <a:t>】</a:t>
            </a:r>
            <a:r>
              <a:rPr lang="zh-CN" altLang="en-US" dirty="0"/>
              <a:t>图</a:t>
            </a:r>
            <a:r>
              <a:rPr lang="en-US" altLang="zh-CN" dirty="0"/>
              <a:t>4-7-6</a:t>
            </a:r>
            <a:r>
              <a:rPr lang="zh-CN" altLang="en-US" dirty="0"/>
              <a:t>：残荷</a:t>
            </a:r>
          </a:p>
          <a:p>
            <a:r>
              <a:rPr lang="zh-CN" altLang="en-US" dirty="0"/>
              <a:t>（</a:t>
            </a:r>
            <a:r>
              <a:rPr lang="en-US" altLang="zh-CN" dirty="0"/>
              <a:t>1</a:t>
            </a:r>
            <a:r>
              <a:rPr lang="zh-CN" altLang="en-US" dirty="0"/>
              <a:t>）被污染的水体。</a:t>
            </a:r>
          </a:p>
          <a:p>
            <a:r>
              <a:rPr lang="zh-CN" altLang="en-US" dirty="0"/>
              <a:t>（</a:t>
            </a:r>
            <a:r>
              <a:rPr lang="en-US" altLang="zh-CN" dirty="0"/>
              <a:t>2</a:t>
            </a:r>
            <a:r>
              <a:rPr lang="zh-CN" altLang="en-US" dirty="0"/>
              <a:t>）污水的受害者。</a:t>
            </a:r>
          </a:p>
          <a:p>
            <a:r>
              <a:rPr lang="zh-CN" altLang="en-US" dirty="0"/>
              <a:t>（</a:t>
            </a:r>
            <a:r>
              <a:rPr lang="en-US" altLang="zh-CN" dirty="0"/>
              <a:t>3</a:t>
            </a:r>
            <a:r>
              <a:rPr lang="zh-CN" altLang="en-US" dirty="0"/>
              <a:t>）告诫人们要正视水体严重污染所带来的危害。</a:t>
            </a:r>
          </a:p>
        </p:txBody>
      </p:sp>
    </p:spTree>
    <p:extLst>
      <p:ext uri="{BB962C8B-B14F-4D97-AF65-F5344CB8AC3E}">
        <p14:creationId xmlns:p14="http://schemas.microsoft.com/office/powerpoint/2010/main" val="617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4168" y="1262006"/>
            <a:ext cx="10821092" cy="700150"/>
          </a:xfrm>
        </p:spPr>
        <p:txBody>
          <a:bodyPr>
            <a:normAutofit fontScale="70000" lnSpcReduction="20000"/>
          </a:bodyPr>
          <a:lstStyle/>
          <a:p>
            <a:pPr>
              <a:buNone/>
            </a:pPr>
            <a:r>
              <a:rPr lang="zh-CN" altLang="en-US" sz="3200" dirty="0" smtClean="0"/>
              <a:t>（</a:t>
            </a:r>
            <a:r>
              <a:rPr lang="en-US" altLang="zh-CN" sz="3200" dirty="0" smtClean="0"/>
              <a:t>4</a:t>
            </a:r>
            <a:r>
              <a:rPr lang="zh-CN" altLang="en-US" sz="3200" dirty="0" smtClean="0"/>
              <a:t>）</a:t>
            </a:r>
            <a:r>
              <a:rPr lang="zh-CN" altLang="en-US" sz="3200" dirty="0"/>
              <a:t>满足“四史”学习的审美要求</a:t>
            </a:r>
            <a:r>
              <a:rPr lang="zh-CN" altLang="en-US" sz="3200" dirty="0" smtClean="0"/>
              <a:t>（主要表现为画面的幽默和艺术形象，能给人以审美的满足）</a:t>
            </a:r>
            <a:endParaRPr lang="zh-CN" altLang="en-US" sz="3200" dirty="0"/>
          </a:p>
        </p:txBody>
      </p:sp>
      <p:sp>
        <p:nvSpPr>
          <p:cNvPr id="11" name="矩形 10"/>
          <p:cNvSpPr/>
          <p:nvPr/>
        </p:nvSpPr>
        <p:spPr>
          <a:xfrm>
            <a:off x="368298" y="533409"/>
            <a:ext cx="7664278" cy="584775"/>
          </a:xfrm>
          <a:prstGeom prst="rect">
            <a:avLst/>
          </a:prstGeom>
        </p:spPr>
        <p:txBody>
          <a:bodyPr wrap="none">
            <a:spAutoFit/>
          </a:bodyPr>
          <a:lstStyle/>
          <a:p>
            <a:r>
              <a:rPr lang="zh-CN" altLang="en-US" sz="3200" dirty="0" smtClean="0"/>
              <a:t>（二） 时政漫画在“四史”学习中的作用</a:t>
            </a:r>
            <a:endParaRPr lang="zh-CN" altLang="en-US" sz="3200" dirty="0"/>
          </a:p>
        </p:txBody>
      </p:sp>
      <p:pic>
        <p:nvPicPr>
          <p:cNvPr id="4" name="图片 3"/>
          <p:cNvPicPr>
            <a:picLocks noChangeAspect="1"/>
          </p:cNvPicPr>
          <p:nvPr/>
        </p:nvPicPr>
        <p:blipFill>
          <a:blip r:embed="rId2"/>
          <a:stretch>
            <a:fillRect/>
          </a:stretch>
        </p:blipFill>
        <p:spPr>
          <a:xfrm>
            <a:off x="797749" y="2293551"/>
            <a:ext cx="2652973" cy="3530334"/>
          </a:xfrm>
          <a:prstGeom prst="rect">
            <a:avLst/>
          </a:prstGeom>
        </p:spPr>
      </p:pic>
      <p:sp>
        <p:nvSpPr>
          <p:cNvPr id="5" name="矩形 4"/>
          <p:cNvSpPr/>
          <p:nvPr/>
        </p:nvSpPr>
        <p:spPr>
          <a:xfrm>
            <a:off x="7117976" y="2504446"/>
            <a:ext cx="2725271" cy="3108543"/>
          </a:xfrm>
          <a:prstGeom prst="rect">
            <a:avLst/>
          </a:prstGeom>
        </p:spPr>
        <p:txBody>
          <a:bodyPr wrap="square">
            <a:spAutoFit/>
          </a:bodyPr>
          <a:lstStyle/>
          <a:p>
            <a:r>
              <a:rPr lang="zh-CN" altLang="en-US" sz="1400" dirty="0" smtClean="0">
                <a:latin typeface="宋体" panose="02010600030101010101" pitchFamily="2" charset="-122"/>
                <a:ea typeface="宋体" panose="02010600030101010101" pitchFamily="2" charset="-122"/>
              </a:rPr>
              <a:t>  据丰子恺</a:t>
            </a:r>
            <a:r>
              <a:rPr lang="zh-CN" altLang="zh-CN" sz="1400" dirty="0" smtClean="0">
                <a:latin typeface="宋体" panose="02010600030101010101" pitchFamily="2" charset="-122"/>
                <a:ea typeface="宋体" panose="02010600030101010101" pitchFamily="2" charset="-122"/>
              </a:rPr>
              <a:t>回忆</a:t>
            </a:r>
            <a:r>
              <a:rPr lang="zh-CN" altLang="en-US" sz="1400" dirty="0" smtClean="0">
                <a:latin typeface="宋体" panose="02010600030101010101" pitchFamily="2" charset="-122"/>
                <a:ea typeface="宋体" panose="02010600030101010101" pitchFamily="2" charset="-122"/>
              </a:rPr>
              <a:t>：</a:t>
            </a:r>
            <a:r>
              <a:rPr lang="zh-CN" altLang="zh-CN" sz="1400" dirty="0" smtClean="0">
                <a:latin typeface="宋体" panose="02010600030101010101" pitchFamily="2" charset="-122"/>
                <a:ea typeface="宋体" panose="02010600030101010101" pitchFamily="2" charset="-122"/>
              </a:rPr>
              <a:t>记得</a:t>
            </a:r>
            <a:r>
              <a:rPr lang="zh-CN" altLang="zh-CN" sz="1400" dirty="0">
                <a:latin typeface="宋体" panose="02010600030101010101" pitchFamily="2" charset="-122"/>
                <a:ea typeface="宋体" panose="02010600030101010101" pitchFamily="2" charset="-122"/>
              </a:rPr>
              <a:t>有一次，我去访问一位当医生的朋友，走进他的书室，看见案上供着一瓶莲花，花瓶的样子很别致，仔细一看，原来是一尺来长的一个炮弹壳，我又吃一惊，同时又如获至宝。因为这别致的形象也含有丰富深刻的意义，也是我作画的模特儿。用慷慨激昂的演说来拥护和平，远不如默默地画出这瓶莲花来得动人。我又有了一幅得意之作，画题叫做“炮弹作花瓶万世乐太平”。据说，这个作品丰子恺先后画了五幅。</a:t>
            </a:r>
          </a:p>
        </p:txBody>
      </p:sp>
      <p:sp>
        <p:nvSpPr>
          <p:cNvPr id="13" name="矩形 12"/>
          <p:cNvSpPr/>
          <p:nvPr/>
        </p:nvSpPr>
        <p:spPr>
          <a:xfrm>
            <a:off x="1011257" y="6067288"/>
            <a:ext cx="4878929" cy="369332"/>
          </a:xfrm>
          <a:prstGeom prst="rect">
            <a:avLst/>
          </a:prstGeom>
        </p:spPr>
        <p:txBody>
          <a:bodyPr wrap="square">
            <a:spAutoFit/>
          </a:bodyPr>
          <a:lstStyle/>
          <a:p>
            <a:r>
              <a:rPr lang="zh-CN" altLang="en-US" dirty="0" smtClean="0"/>
              <a:t>丰子恺：</a:t>
            </a:r>
            <a:r>
              <a:rPr lang="en-US" altLang="zh-CN" dirty="0" smtClean="0"/>
              <a:t>《</a:t>
            </a:r>
            <a:r>
              <a:rPr lang="zh-CN" altLang="en-US" dirty="0"/>
              <a:t>炮弹作花瓶，万世乐太平</a:t>
            </a:r>
            <a:r>
              <a:rPr lang="en-US" altLang="zh-CN" dirty="0" smtClean="0"/>
              <a:t>》1945.9</a:t>
            </a:r>
            <a:endParaRPr lang="zh-CN" altLang="en-US" dirty="0"/>
          </a:p>
        </p:txBody>
      </p:sp>
      <p:pic>
        <p:nvPicPr>
          <p:cNvPr id="6" name="图片 5"/>
          <p:cNvPicPr>
            <a:picLocks noChangeAspect="1"/>
          </p:cNvPicPr>
          <p:nvPr/>
        </p:nvPicPr>
        <p:blipFill>
          <a:blip r:embed="rId3"/>
          <a:stretch>
            <a:fillRect/>
          </a:stretch>
        </p:blipFill>
        <p:spPr>
          <a:xfrm>
            <a:off x="4001209" y="2293551"/>
            <a:ext cx="2799362" cy="3608816"/>
          </a:xfrm>
          <a:prstGeom prst="rect">
            <a:avLst/>
          </a:prstGeom>
        </p:spPr>
      </p:pic>
    </p:spTree>
    <p:extLst>
      <p:ext uri="{BB962C8B-B14F-4D97-AF65-F5344CB8AC3E}">
        <p14:creationId xmlns:p14="http://schemas.microsoft.com/office/powerpoint/2010/main" val="2796339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srcRect l="10235" t="5751" b="24575"/>
          <a:stretch/>
        </p:blipFill>
        <p:spPr>
          <a:xfrm>
            <a:off x="8758518" y="1279674"/>
            <a:ext cx="1552739" cy="2142565"/>
          </a:xfrm>
          <a:prstGeom prst="rect">
            <a:avLst/>
          </a:prstGeom>
        </p:spPr>
      </p:pic>
      <p:pic>
        <p:nvPicPr>
          <p:cNvPr id="6" name="图片 5"/>
          <p:cNvPicPr>
            <a:picLocks noChangeAspect="1"/>
          </p:cNvPicPr>
          <p:nvPr/>
        </p:nvPicPr>
        <p:blipFill rotWithShape="1">
          <a:blip r:embed="rId3"/>
          <a:srcRect l="11888" t="13333" b="18824"/>
          <a:stretch/>
        </p:blipFill>
        <p:spPr>
          <a:xfrm>
            <a:off x="7580867" y="1230492"/>
            <a:ext cx="1637115" cy="2240930"/>
          </a:xfrm>
          <a:prstGeom prst="rect">
            <a:avLst/>
          </a:prstGeom>
        </p:spPr>
      </p:pic>
      <p:pic>
        <p:nvPicPr>
          <p:cNvPr id="4" name="图片 3"/>
          <p:cNvPicPr>
            <a:picLocks noChangeAspect="1"/>
          </p:cNvPicPr>
          <p:nvPr/>
        </p:nvPicPr>
        <p:blipFill rotWithShape="1">
          <a:blip r:embed="rId4"/>
          <a:srcRect l="2128" t="14117" b="31111"/>
          <a:stretch/>
        </p:blipFill>
        <p:spPr>
          <a:xfrm>
            <a:off x="7707815" y="2913103"/>
            <a:ext cx="2476494" cy="2080472"/>
          </a:xfrm>
          <a:prstGeom prst="rect">
            <a:avLst/>
          </a:prstGeom>
        </p:spPr>
      </p:pic>
      <p:pic>
        <p:nvPicPr>
          <p:cNvPr id="5" name="图片 4"/>
          <p:cNvPicPr>
            <a:picLocks noChangeAspect="1"/>
          </p:cNvPicPr>
          <p:nvPr/>
        </p:nvPicPr>
        <p:blipFill>
          <a:blip r:embed="rId5"/>
          <a:stretch>
            <a:fillRect/>
          </a:stretch>
        </p:blipFill>
        <p:spPr>
          <a:xfrm>
            <a:off x="7516095" y="4105493"/>
            <a:ext cx="2996153" cy="2700758"/>
          </a:xfrm>
          <a:prstGeom prst="rect">
            <a:avLst/>
          </a:prstGeom>
        </p:spPr>
      </p:pic>
      <p:sp>
        <p:nvSpPr>
          <p:cNvPr id="2" name="标题 1"/>
          <p:cNvSpPr>
            <a:spLocks noGrp="1"/>
          </p:cNvSpPr>
          <p:nvPr>
            <p:ph type="title"/>
          </p:nvPr>
        </p:nvSpPr>
        <p:spPr/>
        <p:txBody>
          <a:bodyPr/>
          <a:lstStyle/>
          <a:p>
            <a:r>
              <a:rPr lang="zh-CN" altLang="en-US" dirty="0" smtClean="0"/>
              <a:t>（三）收集“四史”</a:t>
            </a:r>
            <a:r>
              <a:rPr lang="zh-CN" altLang="en-US" dirty="0"/>
              <a:t>时政</a:t>
            </a:r>
            <a:r>
              <a:rPr lang="zh-CN" altLang="en-US" dirty="0" smtClean="0"/>
              <a:t>漫画的基本路径</a:t>
            </a:r>
            <a:endParaRPr lang="zh-CN" altLang="en-US" dirty="0"/>
          </a:p>
        </p:txBody>
      </p:sp>
      <p:sp>
        <p:nvSpPr>
          <p:cNvPr id="3" name="内容占位符 2"/>
          <p:cNvSpPr>
            <a:spLocks noGrp="1"/>
          </p:cNvSpPr>
          <p:nvPr>
            <p:ph idx="1"/>
          </p:nvPr>
        </p:nvSpPr>
        <p:spPr>
          <a:xfrm>
            <a:off x="603520" y="1624940"/>
            <a:ext cx="10515600" cy="4351338"/>
          </a:xfrm>
        </p:spPr>
        <p:txBody>
          <a:bodyPr>
            <a:normAutofit fontScale="55000" lnSpcReduction="20000"/>
          </a:bodyPr>
          <a:lstStyle/>
          <a:p>
            <a:pPr marL="0" indent="0">
              <a:buNone/>
            </a:pPr>
            <a:r>
              <a:rPr lang="en-US" altLang="zh-CN" sz="2100" dirty="0" smtClean="0"/>
              <a:t>1.</a:t>
            </a:r>
            <a:r>
              <a:rPr lang="zh-CN" altLang="en-US" sz="2100" dirty="0"/>
              <a:t>教科书</a:t>
            </a:r>
            <a:endParaRPr lang="en-US" altLang="zh-CN" sz="2100" dirty="0"/>
          </a:p>
          <a:p>
            <a:pPr marL="0" indent="0">
              <a:buNone/>
            </a:pPr>
            <a:r>
              <a:rPr lang="en-US" altLang="zh-CN" dirty="0" smtClean="0"/>
              <a:t>2.</a:t>
            </a:r>
            <a:r>
              <a:rPr lang="zh-CN" altLang="en-US" dirty="0" smtClean="0"/>
              <a:t> 民主主义革命和社会主义建设时期的报刊杂志。</a:t>
            </a:r>
            <a:endParaRPr lang="en-US" altLang="zh-CN" dirty="0" smtClean="0"/>
          </a:p>
          <a:p>
            <a:pPr marL="400050" lvl="1" indent="0">
              <a:buNone/>
            </a:pPr>
            <a:r>
              <a:rPr lang="zh-CN" altLang="en-US" sz="1800" dirty="0" smtClean="0"/>
              <a:t>苏联</a:t>
            </a:r>
            <a:r>
              <a:rPr lang="en-US" altLang="zh-CN" sz="1800" dirty="0"/>
              <a:t>《</a:t>
            </a:r>
            <a:r>
              <a:rPr lang="zh-CN" altLang="en-US" sz="1800" dirty="0"/>
              <a:t>鳄鱼</a:t>
            </a:r>
            <a:r>
              <a:rPr lang="en-US" altLang="zh-CN" sz="1800" dirty="0"/>
              <a:t>》</a:t>
            </a:r>
            <a:r>
              <a:rPr lang="zh-CN" altLang="en-US" sz="1800" dirty="0"/>
              <a:t>杂志</a:t>
            </a:r>
            <a:endParaRPr lang="en-US" altLang="zh-CN" sz="1800" dirty="0"/>
          </a:p>
          <a:p>
            <a:pPr marL="400050" lvl="1" indent="0">
              <a:buNone/>
            </a:pPr>
            <a:r>
              <a:rPr lang="en-US" altLang="zh-CN" sz="1800" dirty="0"/>
              <a:t>《</a:t>
            </a:r>
            <a:r>
              <a:rPr lang="zh-CN" altLang="en-US" sz="1800" dirty="0"/>
              <a:t>人民日报</a:t>
            </a:r>
            <a:r>
              <a:rPr lang="en-US" altLang="zh-CN" sz="1800" dirty="0"/>
              <a:t>》</a:t>
            </a:r>
            <a:r>
              <a:rPr lang="zh-CN" altLang="en-US" sz="1800" dirty="0"/>
              <a:t>中</a:t>
            </a:r>
            <a:r>
              <a:rPr lang="en-US" altLang="zh-CN" sz="1800" dirty="0"/>
              <a:t>《</a:t>
            </a:r>
            <a:r>
              <a:rPr lang="zh-CN" altLang="en-US" sz="1800" dirty="0"/>
              <a:t>讽刺与幽默</a:t>
            </a:r>
            <a:r>
              <a:rPr lang="en-US" altLang="zh-CN" sz="1800" dirty="0"/>
              <a:t>》</a:t>
            </a:r>
            <a:r>
              <a:rPr lang="zh-CN" altLang="en-US" sz="1800" dirty="0" smtClean="0"/>
              <a:t>增刊</a:t>
            </a:r>
            <a:endParaRPr lang="en-US" altLang="zh-CN" sz="1800" dirty="0" smtClean="0"/>
          </a:p>
          <a:p>
            <a:pPr marL="400050" lvl="1" indent="0">
              <a:buNone/>
            </a:pPr>
            <a:r>
              <a:rPr lang="en-US" altLang="zh-CN" sz="1800" dirty="0"/>
              <a:t>……</a:t>
            </a:r>
          </a:p>
          <a:p>
            <a:pPr marL="0" indent="0">
              <a:buNone/>
            </a:pPr>
            <a:r>
              <a:rPr lang="en-US" altLang="zh-CN" dirty="0" smtClean="0"/>
              <a:t>3.</a:t>
            </a:r>
            <a:r>
              <a:rPr lang="zh-CN" altLang="en-US" dirty="0" smtClean="0"/>
              <a:t>漫画家的专著和漫画专辑</a:t>
            </a:r>
            <a:endParaRPr lang="en-US" altLang="zh-CN" dirty="0" smtClean="0"/>
          </a:p>
          <a:p>
            <a:pPr marL="0" indent="0">
              <a:buNone/>
            </a:pPr>
            <a:r>
              <a:rPr lang="zh-CN" altLang="en-US" dirty="0" smtClean="0"/>
              <a:t>如：（</a:t>
            </a:r>
            <a:r>
              <a:rPr lang="en-US" altLang="zh-CN" dirty="0" smtClean="0"/>
              <a:t>1</a:t>
            </a:r>
            <a:r>
              <a:rPr lang="zh-CN" altLang="en-US" dirty="0" smtClean="0"/>
              <a:t>）黄远林 </a:t>
            </a:r>
            <a:r>
              <a:rPr lang="en-US" altLang="zh-CN" dirty="0" smtClean="0"/>
              <a:t>《</a:t>
            </a:r>
            <a:r>
              <a:rPr lang="zh-CN" altLang="en-US" dirty="0"/>
              <a:t>百年</a:t>
            </a:r>
            <a:r>
              <a:rPr lang="zh-CN" altLang="en-US" dirty="0" smtClean="0"/>
              <a:t>漫画（</a:t>
            </a:r>
            <a:r>
              <a:rPr lang="en-US" altLang="zh-CN" dirty="0" smtClean="0"/>
              <a:t>1898-1999</a:t>
            </a:r>
            <a:r>
              <a:rPr lang="zh-CN" altLang="en-US" dirty="0"/>
              <a:t>）</a:t>
            </a:r>
            <a:r>
              <a:rPr lang="zh-CN" altLang="en-US" dirty="0" smtClean="0"/>
              <a:t>中国</a:t>
            </a:r>
            <a:r>
              <a:rPr lang="zh-CN" altLang="en-US" dirty="0"/>
              <a:t>漫画点评</a:t>
            </a:r>
            <a:r>
              <a:rPr lang="en-US" altLang="zh-CN" dirty="0" smtClean="0"/>
              <a:t>》</a:t>
            </a:r>
          </a:p>
          <a:p>
            <a:pPr marL="0" indent="0">
              <a:buNone/>
            </a:pPr>
            <a:r>
              <a:rPr lang="en-US" altLang="zh-CN" dirty="0"/>
              <a:t> </a:t>
            </a:r>
            <a:r>
              <a:rPr lang="en-US" altLang="zh-CN" dirty="0" smtClean="0"/>
              <a:t>        </a:t>
            </a:r>
            <a:r>
              <a:rPr lang="zh-CN" altLang="en-US" dirty="0" smtClean="0"/>
              <a:t>（</a:t>
            </a:r>
            <a:r>
              <a:rPr lang="en-US" altLang="zh-CN" dirty="0"/>
              <a:t>2</a:t>
            </a:r>
            <a:r>
              <a:rPr lang="zh-CN" altLang="en-US" dirty="0" smtClean="0"/>
              <a:t>）</a:t>
            </a:r>
            <a:r>
              <a:rPr lang="en-US" altLang="zh-CN" dirty="0" smtClean="0"/>
              <a:t>[</a:t>
            </a:r>
            <a:r>
              <a:rPr lang="zh-CN" altLang="en-US" dirty="0" smtClean="0"/>
              <a:t>日</a:t>
            </a:r>
            <a:r>
              <a:rPr lang="en-US" altLang="zh-CN" dirty="0" smtClean="0"/>
              <a:t>]</a:t>
            </a:r>
            <a:r>
              <a:rPr lang="zh-CN" altLang="en-US" dirty="0" smtClean="0"/>
              <a:t>森哲郎 </a:t>
            </a:r>
            <a:r>
              <a:rPr lang="en-US" altLang="zh-CN" dirty="0" smtClean="0"/>
              <a:t>《</a:t>
            </a:r>
            <a:r>
              <a:rPr lang="zh-CN" altLang="en-US" dirty="0" smtClean="0"/>
              <a:t>中国抗日漫画史</a:t>
            </a:r>
            <a:r>
              <a:rPr lang="en-US" altLang="zh-CN" dirty="0" smtClean="0"/>
              <a:t>》</a:t>
            </a:r>
          </a:p>
          <a:p>
            <a:pPr marL="0" indent="0">
              <a:buNone/>
            </a:pPr>
            <a:r>
              <a:rPr lang="en-US" altLang="zh-CN" dirty="0" smtClean="0"/>
              <a:t>         </a:t>
            </a:r>
            <a:r>
              <a:rPr lang="zh-CN" altLang="en-US" dirty="0" smtClean="0"/>
              <a:t>（</a:t>
            </a:r>
            <a:r>
              <a:rPr lang="en-US" altLang="zh-CN" dirty="0" smtClean="0"/>
              <a:t>3</a:t>
            </a:r>
            <a:r>
              <a:rPr lang="zh-CN" altLang="en-US" dirty="0" smtClean="0"/>
              <a:t>）胡正强</a:t>
            </a:r>
            <a:r>
              <a:rPr lang="en-US" altLang="zh-CN" dirty="0" smtClean="0"/>
              <a:t>《</a:t>
            </a:r>
            <a:r>
              <a:rPr lang="zh-CN" altLang="en-US" dirty="0" smtClean="0"/>
              <a:t>中国近现代漫画新闻史</a:t>
            </a:r>
            <a:r>
              <a:rPr lang="en-US" altLang="zh-CN" dirty="0" smtClean="0"/>
              <a:t>》</a:t>
            </a:r>
          </a:p>
          <a:p>
            <a:pPr marL="0" indent="0">
              <a:buNone/>
            </a:pPr>
            <a:r>
              <a:rPr lang="zh-CN" altLang="en-US" dirty="0" smtClean="0"/>
              <a:t>         （</a:t>
            </a:r>
            <a:r>
              <a:rPr lang="en-US" altLang="zh-CN" dirty="0" smtClean="0"/>
              <a:t>4</a:t>
            </a:r>
            <a:r>
              <a:rPr lang="zh-CN" altLang="en-US" dirty="0" smtClean="0"/>
              <a:t>）新中国漫画回眸</a:t>
            </a:r>
            <a:r>
              <a:rPr lang="en-US" altLang="zh-CN" dirty="0" smtClean="0"/>
              <a:t>《1949-2010》</a:t>
            </a:r>
          </a:p>
          <a:p>
            <a:pPr marL="0" indent="0">
              <a:buNone/>
            </a:pPr>
            <a:r>
              <a:rPr lang="en-US" altLang="zh-CN" dirty="0"/>
              <a:t> </a:t>
            </a:r>
            <a:r>
              <a:rPr lang="en-US" altLang="zh-CN" dirty="0" smtClean="0"/>
              <a:t>        </a:t>
            </a:r>
            <a:r>
              <a:rPr lang="zh-CN" altLang="en-US" dirty="0" smtClean="0"/>
              <a:t>（</a:t>
            </a:r>
            <a:r>
              <a:rPr lang="en-US" altLang="zh-CN" dirty="0" smtClean="0"/>
              <a:t>5</a:t>
            </a:r>
            <a:r>
              <a:rPr lang="zh-CN" altLang="en-US" dirty="0" smtClean="0"/>
              <a:t>）吴广伦等</a:t>
            </a:r>
            <a:r>
              <a:rPr lang="en-US" altLang="zh-CN" dirty="0" smtClean="0"/>
              <a:t>《</a:t>
            </a:r>
            <a:r>
              <a:rPr lang="zh-CN" altLang="en-US" dirty="0" smtClean="0"/>
              <a:t>老漫画中历史</a:t>
            </a:r>
            <a:r>
              <a:rPr lang="en-US" altLang="zh-CN" dirty="0" smtClean="0"/>
              <a:t>》</a:t>
            </a:r>
            <a:r>
              <a:rPr lang="zh-CN" altLang="en-US" dirty="0" smtClean="0"/>
              <a:t>（系列丛书）</a:t>
            </a:r>
            <a:endParaRPr lang="en-US" altLang="zh-CN" dirty="0" smtClean="0"/>
          </a:p>
          <a:p>
            <a:pPr marL="0" indent="0">
              <a:buNone/>
            </a:pPr>
            <a:r>
              <a:rPr lang="en-US" altLang="zh-CN" dirty="0"/>
              <a:t>……</a:t>
            </a:r>
            <a:endParaRPr lang="en-US" altLang="zh-CN" dirty="0" smtClean="0"/>
          </a:p>
          <a:p>
            <a:pPr marL="0" indent="0">
              <a:buNone/>
            </a:pPr>
            <a:r>
              <a:rPr lang="en-US" altLang="zh-CN" dirty="0" smtClean="0"/>
              <a:t>4.</a:t>
            </a:r>
            <a:r>
              <a:rPr lang="zh-CN" altLang="en-US" dirty="0" smtClean="0"/>
              <a:t>红色题材的博物馆和纪念馆内馆藏。</a:t>
            </a:r>
            <a:endParaRPr lang="en-US" altLang="zh-CN" dirty="0" smtClean="0"/>
          </a:p>
          <a:p>
            <a:pPr marL="0" indent="0">
              <a:buNone/>
            </a:pPr>
            <a:r>
              <a:rPr lang="en-US" altLang="zh-CN" dirty="0" smtClean="0"/>
              <a:t>5</a:t>
            </a:r>
            <a:r>
              <a:rPr lang="en-US" altLang="zh-CN" dirty="0"/>
              <a:t>.</a:t>
            </a:r>
            <a:r>
              <a:rPr lang="zh-CN" altLang="en-US" dirty="0" smtClean="0"/>
              <a:t>专题性网站等：</a:t>
            </a:r>
            <a:endParaRPr lang="en-US" altLang="zh-CN" dirty="0" smtClean="0"/>
          </a:p>
          <a:p>
            <a:pPr marL="0" indent="0">
              <a:buNone/>
            </a:pPr>
            <a:r>
              <a:rPr lang="en-US" altLang="zh-CN" dirty="0"/>
              <a:t> </a:t>
            </a:r>
            <a:r>
              <a:rPr lang="zh-CN" altLang="en-US" dirty="0"/>
              <a:t>（</a:t>
            </a:r>
            <a:r>
              <a:rPr lang="en-US" altLang="zh-CN" dirty="0"/>
              <a:t>1</a:t>
            </a:r>
            <a:r>
              <a:rPr lang="zh-CN" altLang="en-US" dirty="0"/>
              <a:t>）中国新闻漫画网 </a:t>
            </a:r>
            <a:r>
              <a:rPr lang="en-US" altLang="zh-CN" dirty="0">
                <a:hlinkClick r:id="rId6"/>
              </a:rPr>
              <a:t>httP://cartoon.chinadaily.com.cn/cartoonclass.shtml?cid=1</a:t>
            </a:r>
            <a:r>
              <a:rPr lang="zh-CN" altLang="en-US" dirty="0"/>
              <a:t>（国内最新新闻漫画）</a:t>
            </a:r>
            <a:endParaRPr lang="en-US" altLang="zh-CN" dirty="0"/>
          </a:p>
          <a:p>
            <a:pPr marL="0" indent="0">
              <a:buNone/>
            </a:pPr>
            <a:r>
              <a:rPr lang="zh-CN" altLang="en-US" dirty="0" smtClean="0"/>
              <a:t> （</a:t>
            </a:r>
            <a:r>
              <a:rPr lang="en-US" altLang="zh-CN" dirty="0" smtClean="0"/>
              <a:t>2</a:t>
            </a:r>
            <a:r>
              <a:rPr lang="zh-CN" altLang="en-US" dirty="0" smtClean="0"/>
              <a:t>）</a:t>
            </a:r>
            <a:r>
              <a:rPr lang="zh-CN" altLang="en-US" dirty="0"/>
              <a:t>参考消息</a:t>
            </a:r>
            <a:r>
              <a:rPr lang="en-US" altLang="zh-CN" dirty="0">
                <a:hlinkClick r:id="rId7"/>
              </a:rPr>
              <a:t>httP://photo.cankaoxiaoxi.com/</a:t>
            </a:r>
            <a:r>
              <a:rPr lang="zh-CN" altLang="en-US" dirty="0"/>
              <a:t>（在时事漫谈，可以看到新鲜出炉的国内外时政漫画 </a:t>
            </a:r>
            <a:r>
              <a:rPr lang="zh-CN" altLang="en-US" dirty="0" smtClean="0"/>
              <a:t>）</a:t>
            </a:r>
            <a:endParaRPr lang="en-US" altLang="zh-CN" dirty="0" smtClean="0"/>
          </a:p>
          <a:p>
            <a:pPr marL="0" indent="0">
              <a:buNone/>
            </a:pPr>
            <a:r>
              <a:rPr lang="en-US" altLang="zh-CN" dirty="0"/>
              <a:t>……</a:t>
            </a:r>
          </a:p>
          <a:p>
            <a:pPr marL="0" indent="0">
              <a:buNone/>
            </a:pPr>
            <a:endParaRPr lang="en-US" altLang="zh-CN" dirty="0" smtClean="0"/>
          </a:p>
          <a:p>
            <a:pPr marL="0" indent="0">
              <a:buNone/>
            </a:pPr>
            <a:endParaRPr lang="en-US" altLang="zh-CN" dirty="0" smtClean="0"/>
          </a:p>
          <a:p>
            <a:pPr marL="0" indent="0">
              <a:buNone/>
            </a:pPr>
            <a:endParaRPr lang="zh-CN" altLang="en-US" dirty="0"/>
          </a:p>
        </p:txBody>
      </p:sp>
    </p:spTree>
    <p:extLst>
      <p:ext uri="{BB962C8B-B14F-4D97-AF65-F5344CB8AC3E}">
        <p14:creationId xmlns:p14="http://schemas.microsoft.com/office/powerpoint/2010/main" val="1499900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770880" y="6136640"/>
            <a:ext cx="1239520" cy="629920"/>
          </a:xfrm>
          <a:prstGeom prst="rect">
            <a:avLst/>
          </a:prstGeom>
          <a:noFill/>
        </p:spPr>
        <p:txBody>
          <a:bodyPr wrap="square" rtlCol="0">
            <a:spAutoFit/>
          </a:bodyPr>
          <a:lstStyle/>
          <a:p>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sp>
        <p:nvSpPr>
          <p:cNvPr id="9" name="内容占位符 2"/>
          <p:cNvSpPr txBox="1">
            <a:spLocks/>
          </p:cNvSpPr>
          <p:nvPr/>
        </p:nvSpPr>
        <p:spPr>
          <a:xfrm>
            <a:off x="373963" y="873049"/>
            <a:ext cx="6882319" cy="18662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zh-CN" altLang="en-US"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rPr>
              <a:t>（一）阅读漫画基本信息</a:t>
            </a:r>
            <a:endParaRPr kumimoji="0" lang="en-US" altLang="zh-CN"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1</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）创作者（生活时代、人生经历、立场、价值取向）</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2</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）创作或发表的时间（解读一把关键钥匙）</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3</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）画面中的所有文字，包括标题、标签、配文</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zh-CN" altLang="en-US" sz="1800" b="0" i="0" u="none" strike="noStrike" kern="1200" cap="none" spc="0" normalizeH="0" baseline="0" noProof="0" dirty="0">
              <a:ln>
                <a:noFill/>
              </a:ln>
              <a:solidFill>
                <a:sysClr val="windowText" lastClr="000000">
                  <a:lumMod val="75000"/>
                  <a:lumOff val="25000"/>
                </a:sysClr>
              </a:solidFill>
              <a:effectLst/>
              <a:uLnTx/>
              <a:uFillTx/>
              <a:latin typeface="Century Gothic"/>
              <a:ea typeface="幼圆" panose="02010509060101010101" pitchFamily="49" charset="-122"/>
            </a:endParaRPr>
          </a:p>
        </p:txBody>
      </p:sp>
      <p:sp>
        <p:nvSpPr>
          <p:cNvPr id="14" name="标题 1"/>
          <p:cNvSpPr>
            <a:spLocks noGrp="1"/>
          </p:cNvSpPr>
          <p:nvPr>
            <p:ph type="title"/>
          </p:nvPr>
        </p:nvSpPr>
        <p:spPr>
          <a:xfrm>
            <a:off x="513080" y="111881"/>
            <a:ext cx="10515600" cy="1325563"/>
          </a:xfrm>
        </p:spPr>
        <p:txBody>
          <a:bodyPr>
            <a:normAutofit/>
          </a:bodyPr>
          <a:lstStyle/>
          <a:p>
            <a:r>
              <a:rPr lang="zh-CN" altLang="en-US" sz="3600" dirty="0" smtClean="0"/>
              <a:t>（四）解读时政漫画中“四史”元素的基本策略</a:t>
            </a:r>
            <a:endParaRPr lang="zh-CN" altLang="en-US" sz="3600" dirty="0"/>
          </a:p>
        </p:txBody>
      </p:sp>
      <p:pic>
        <p:nvPicPr>
          <p:cNvPr id="3" name="图片 2"/>
          <p:cNvPicPr>
            <a:picLocks noChangeAspect="1"/>
          </p:cNvPicPr>
          <p:nvPr/>
        </p:nvPicPr>
        <p:blipFill>
          <a:blip r:embed="rId2"/>
          <a:stretch>
            <a:fillRect/>
          </a:stretch>
        </p:blipFill>
        <p:spPr>
          <a:xfrm>
            <a:off x="770964" y="2825916"/>
            <a:ext cx="2833485" cy="3075878"/>
          </a:xfrm>
          <a:prstGeom prst="rect">
            <a:avLst/>
          </a:prstGeom>
        </p:spPr>
      </p:pic>
      <p:sp>
        <p:nvSpPr>
          <p:cNvPr id="5" name="矩形 4"/>
          <p:cNvSpPr/>
          <p:nvPr/>
        </p:nvSpPr>
        <p:spPr>
          <a:xfrm>
            <a:off x="981286" y="5994995"/>
            <a:ext cx="2412840" cy="307777"/>
          </a:xfrm>
          <a:prstGeom prst="rect">
            <a:avLst/>
          </a:prstGeom>
        </p:spPr>
        <p:txBody>
          <a:bodyPr wrap="none">
            <a:spAutoFit/>
          </a:bodyPr>
          <a:lstStyle/>
          <a:p>
            <a:r>
              <a:rPr lang="zh-CN" altLang="en-US" sz="1400" dirty="0" smtClean="0"/>
              <a:t>黄文农：民众阅报栏 </a:t>
            </a:r>
            <a:r>
              <a:rPr lang="en-US" altLang="zh-CN" sz="1400" dirty="0" smtClean="0"/>
              <a:t>1929</a:t>
            </a:r>
            <a:r>
              <a:rPr lang="zh-CN" altLang="en-US" sz="1400" dirty="0" smtClean="0"/>
              <a:t>年</a:t>
            </a:r>
            <a:endParaRPr lang="zh-CN" altLang="en-US" sz="1400" dirty="0"/>
          </a:p>
        </p:txBody>
      </p:sp>
      <p:sp>
        <p:nvSpPr>
          <p:cNvPr id="10" name="矩形 9"/>
          <p:cNvSpPr/>
          <p:nvPr/>
        </p:nvSpPr>
        <p:spPr>
          <a:xfrm>
            <a:off x="3815122" y="2794119"/>
            <a:ext cx="2903927" cy="3323987"/>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在开辟闽西根据地的过程中，红四军分兵发动群众，打土豪分田地，扩大地方赤卫队，搅得国民党的地方统治不得安宁，引起了社会的广泛关注</a:t>
            </a:r>
            <a:r>
              <a:rPr lang="zh-CN" altLang="en-US" sz="1400" dirty="0" smtClean="0">
                <a:latin typeface="宋体" panose="02010600030101010101" pitchFamily="2" charset="-122"/>
                <a:ea typeface="宋体" panose="02010600030101010101" pitchFamily="2" charset="-122"/>
              </a:rPr>
              <a:t>。</a:t>
            </a:r>
            <a:endParaRPr lang="en-US" altLang="zh-CN" sz="1400" dirty="0" smtClean="0">
              <a:latin typeface="宋体" panose="02010600030101010101" pitchFamily="2" charset="-122"/>
              <a:ea typeface="宋体" panose="02010600030101010101" pitchFamily="2" charset="-122"/>
            </a:endParaRPr>
          </a:p>
          <a:p>
            <a:r>
              <a:rPr lang="zh-CN" altLang="en-US" sz="1400" dirty="0" smtClean="0">
                <a:latin typeface="宋体" panose="02010600030101010101" pitchFamily="2" charset="-122"/>
                <a:ea typeface="宋体" panose="02010600030101010101" pitchFamily="2" charset="-122"/>
              </a:rPr>
              <a:t>画面</a:t>
            </a:r>
            <a:r>
              <a:rPr lang="zh-CN" altLang="en-US" sz="1400" dirty="0">
                <a:latin typeface="宋体" panose="02010600030101010101" pitchFamily="2" charset="-122"/>
                <a:ea typeface="宋体" panose="02010600030101010101" pitchFamily="2" charset="-122"/>
              </a:rPr>
              <a:t>上，两位读者一边阅报一边议论，戴眼镜者询问留八字胡的读者：“你最要看的是什么新闻</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八字胡”认真地说：“我最注意那朱毛的行踪！”</a:t>
            </a:r>
            <a:r>
              <a:rPr lang="zh-CN" altLang="en-US" sz="1400" dirty="0" smtClean="0">
                <a:latin typeface="宋体" panose="02010600030101010101" pitchFamily="2" charset="-122"/>
                <a:ea typeface="宋体" panose="02010600030101010101" pitchFamily="2" charset="-122"/>
              </a:rPr>
              <a:t>。</a:t>
            </a:r>
            <a:endParaRPr lang="en-US" altLang="zh-CN" sz="1400" dirty="0" smtClean="0">
              <a:latin typeface="宋体" panose="02010600030101010101" pitchFamily="2" charset="-122"/>
              <a:ea typeface="宋体" panose="02010600030101010101" pitchFamily="2" charset="-122"/>
            </a:endParaRPr>
          </a:p>
          <a:p>
            <a:r>
              <a:rPr lang="en-US" altLang="zh-CN" sz="1400" dirty="0" smtClean="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民众</a:t>
            </a:r>
            <a:r>
              <a:rPr lang="zh-CN" altLang="en-US" sz="1400" dirty="0" smtClean="0">
                <a:latin typeface="宋体" panose="02010600030101010101" pitchFamily="2" charset="-122"/>
                <a:ea typeface="宋体" panose="02010600030101010101" pitchFamily="2" charset="-122"/>
              </a:rPr>
              <a:t>阅报栏</a:t>
            </a:r>
            <a:r>
              <a:rPr lang="en-US" altLang="zh-CN" sz="1400" dirty="0" smtClean="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是国统区国民党的宣传阵地，刊登了当时工农红军被国民党军队“围剿”的战报。作者通过两位阅报者的对话，</a:t>
            </a:r>
            <a:r>
              <a:rPr lang="zh-CN" altLang="en-US" sz="1400" dirty="0">
                <a:solidFill>
                  <a:srgbClr val="FF0000"/>
                </a:solidFill>
                <a:latin typeface="宋体" panose="02010600030101010101" pitchFamily="2" charset="-122"/>
                <a:ea typeface="宋体" panose="02010600030101010101" pitchFamily="2" charset="-122"/>
              </a:rPr>
              <a:t>表达了对中国工农红军命运的关切。</a:t>
            </a:r>
          </a:p>
        </p:txBody>
      </p:sp>
      <p:sp>
        <p:nvSpPr>
          <p:cNvPr id="1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1929</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日，毛泽东、朱德、陈毅等率领红四军的主力离开井冈山革命根据地，踏上转战赣南、闽西的艰难行程，建立了赣南闽西革命根据地。</a:t>
            </a:r>
            <a:r>
              <a:rPr kumimoji="0" lang="zh-CN" altLang="en-US" sz="900" b="0" i="0" u="none" strike="noStrike" cap="none" normalizeH="0" baseline="0" smtClean="0">
                <a:ln>
                  <a:noFill/>
                </a:ln>
                <a:solidFill>
                  <a:schemeClr val="tx1"/>
                </a:solidFill>
                <a:effectLst/>
              </a:rPr>
              <a:t> </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
        <p:nvSpPr>
          <p:cNvPr id="16" name="矩形 15"/>
          <p:cNvSpPr/>
          <p:nvPr/>
        </p:nvSpPr>
        <p:spPr>
          <a:xfrm>
            <a:off x="6719049" y="2310492"/>
            <a:ext cx="3164542" cy="1815882"/>
          </a:xfrm>
          <a:prstGeom prst="rect">
            <a:avLst/>
          </a:prstGeom>
        </p:spPr>
        <p:txBody>
          <a:bodyPr wrap="square">
            <a:spAutoFit/>
          </a:bodyPr>
          <a:lstStyle/>
          <a:p>
            <a:r>
              <a:rPr lang="zh-CN" altLang="en-US" sz="1600" dirty="0">
                <a:latin typeface="楷体" panose="02010609060101010101" pitchFamily="49" charset="-122"/>
                <a:ea typeface="楷体" panose="02010609060101010101" pitchFamily="49" charset="-122"/>
              </a:rPr>
              <a:t>图</a:t>
            </a:r>
            <a:r>
              <a:rPr lang="en-US" altLang="zh-CN" sz="1600" dirty="0">
                <a:latin typeface="楷体" panose="02010609060101010101" pitchFamily="49" charset="-122"/>
                <a:ea typeface="楷体" panose="02010609060101010101" pitchFamily="49" charset="-122"/>
              </a:rPr>
              <a:t>5-1-1</a:t>
            </a:r>
          </a:p>
          <a:p>
            <a:r>
              <a:rPr lang="zh-CN" altLang="en-US" sz="1600" dirty="0">
                <a:solidFill>
                  <a:srgbClr val="FF0000"/>
                </a:solidFill>
                <a:latin typeface="楷体" panose="02010609060101010101" pitchFamily="49" charset="-122"/>
                <a:ea typeface="楷体" panose="02010609060101010101" pitchFamily="49" charset="-122"/>
              </a:rPr>
              <a:t>（</a:t>
            </a:r>
            <a:r>
              <a:rPr lang="en-US" altLang="zh-CN" sz="1600" dirty="0">
                <a:solidFill>
                  <a:srgbClr val="FF0000"/>
                </a:solidFill>
                <a:latin typeface="楷体" panose="02010609060101010101" pitchFamily="49" charset="-122"/>
                <a:ea typeface="楷体" panose="02010609060101010101" pitchFamily="49" charset="-122"/>
              </a:rPr>
              <a:t>1</a:t>
            </a:r>
            <a:r>
              <a:rPr lang="zh-CN" altLang="en-US" sz="1600" dirty="0">
                <a:solidFill>
                  <a:srgbClr val="FF0000"/>
                </a:solidFill>
                <a:latin typeface="楷体" panose="02010609060101010101" pitchFamily="49" charset="-122"/>
                <a:ea typeface="楷体" panose="02010609060101010101" pitchFamily="49" charset="-122"/>
              </a:rPr>
              <a:t>）漫画中的“朱毛”是指谁？为何其行踪会受到人们关注？</a:t>
            </a:r>
          </a:p>
          <a:p>
            <a:r>
              <a:rPr lang="zh-CN" altLang="en-US" sz="1600" dirty="0">
                <a:solidFill>
                  <a:srgbClr val="FF0000"/>
                </a:solidFill>
                <a:latin typeface="楷体" panose="02010609060101010101" pitchFamily="49" charset="-122"/>
                <a:ea typeface="楷体" panose="02010609060101010101" pitchFamily="49" charset="-122"/>
              </a:rPr>
              <a:t>（</a:t>
            </a:r>
            <a:r>
              <a:rPr lang="en-US" altLang="zh-CN" sz="1600" dirty="0">
                <a:solidFill>
                  <a:srgbClr val="FF0000"/>
                </a:solidFill>
                <a:latin typeface="楷体" panose="02010609060101010101" pitchFamily="49" charset="-122"/>
                <a:ea typeface="楷体" panose="02010609060101010101" pitchFamily="49" charset="-122"/>
              </a:rPr>
              <a:t>2</a:t>
            </a:r>
            <a:r>
              <a:rPr lang="zh-CN" altLang="en-US" sz="1600" dirty="0">
                <a:solidFill>
                  <a:srgbClr val="FF0000"/>
                </a:solidFill>
                <a:latin typeface="楷体" panose="02010609060101010101" pitchFamily="49" charset="-122"/>
                <a:ea typeface="楷体" panose="02010609060101010101" pitchFamily="49" charset="-122"/>
              </a:rPr>
              <a:t>）漫画场景最可能发生于什么地区？</a:t>
            </a:r>
          </a:p>
          <a:p>
            <a:r>
              <a:rPr lang="zh-CN" altLang="en-US" sz="1600" dirty="0">
                <a:solidFill>
                  <a:srgbClr val="FF0000"/>
                </a:solidFill>
                <a:latin typeface="楷体" panose="02010609060101010101" pitchFamily="49" charset="-122"/>
                <a:ea typeface="楷体" panose="02010609060101010101" pitchFamily="49" charset="-122"/>
              </a:rPr>
              <a:t>（</a:t>
            </a:r>
            <a:r>
              <a:rPr lang="en-US" altLang="zh-CN" sz="1600" dirty="0">
                <a:solidFill>
                  <a:srgbClr val="FF0000"/>
                </a:solidFill>
                <a:latin typeface="楷体" panose="02010609060101010101" pitchFamily="49" charset="-122"/>
                <a:ea typeface="楷体" panose="02010609060101010101" pitchFamily="49" charset="-122"/>
              </a:rPr>
              <a:t>3</a:t>
            </a:r>
            <a:r>
              <a:rPr lang="zh-CN" altLang="en-US" sz="1600" dirty="0">
                <a:solidFill>
                  <a:srgbClr val="FF0000"/>
                </a:solidFill>
                <a:latin typeface="楷体" panose="02010609060101010101" pitchFamily="49" charset="-122"/>
                <a:ea typeface="楷体" panose="02010609060101010101" pitchFamily="49" charset="-122"/>
              </a:rPr>
              <a:t>）从从漫画中可以中可以透视出到作者怎样的心境？</a:t>
            </a:r>
          </a:p>
        </p:txBody>
      </p:sp>
      <p:sp>
        <p:nvSpPr>
          <p:cNvPr id="17" name="矩形 16"/>
          <p:cNvSpPr/>
          <p:nvPr/>
        </p:nvSpPr>
        <p:spPr>
          <a:xfrm>
            <a:off x="6831913" y="4358283"/>
            <a:ext cx="4769699" cy="2062103"/>
          </a:xfrm>
          <a:prstGeom prst="rect">
            <a:avLst/>
          </a:prstGeom>
        </p:spPr>
        <p:txBody>
          <a:bodyPr wrap="square">
            <a:spAutoFit/>
          </a:bodyPr>
          <a:lstStyle/>
          <a:p>
            <a:r>
              <a:rPr lang="zh-CN" altLang="en-US" sz="1600" dirty="0">
                <a:latin typeface="楷体" panose="02010609060101010101" pitchFamily="49" charset="-122"/>
                <a:ea typeface="楷体" panose="02010609060101010101" pitchFamily="49" charset="-122"/>
              </a:rPr>
              <a:t>图</a:t>
            </a:r>
            <a:r>
              <a:rPr lang="en-US" altLang="zh-CN" sz="1600" dirty="0">
                <a:latin typeface="楷体" panose="02010609060101010101" pitchFamily="49" charset="-122"/>
                <a:ea typeface="楷体" panose="02010609060101010101" pitchFamily="49" charset="-122"/>
              </a:rPr>
              <a:t>5-1-1</a:t>
            </a:r>
          </a:p>
          <a:p>
            <a:r>
              <a:rPr lang="zh-CN" altLang="en-US" sz="1400" dirty="0">
                <a:latin typeface="楷体" panose="02010609060101010101" pitchFamily="49" charset="-122"/>
                <a:ea typeface="楷体" panose="02010609060101010101" pitchFamily="49" charset="-122"/>
              </a:rPr>
              <a:t>（</a:t>
            </a:r>
            <a:r>
              <a:rPr lang="en-US" altLang="zh-CN" sz="1400" dirty="0">
                <a:latin typeface="楷体" panose="02010609060101010101" pitchFamily="49" charset="-122"/>
                <a:ea typeface="楷体" panose="02010609060101010101" pitchFamily="49" charset="-122"/>
              </a:rPr>
              <a:t>1</a:t>
            </a:r>
            <a:r>
              <a:rPr lang="zh-CN" altLang="en-US" sz="1400" dirty="0">
                <a:latin typeface="楷体" panose="02010609060101010101" pitchFamily="49" charset="-122"/>
                <a:ea typeface="楷体" panose="02010609060101010101" pitchFamily="49" charset="-122"/>
              </a:rPr>
              <a:t>）朱德、毛泽东。大革命失败后，朱德、毛泽东分别领导了南昌起义和秋收起义，共同创建了红军和井冈山革命根据地，多次粉碎国民党军队的进剿，井冈山的星火已成燎原之势。红军与根据地的壮大，引起国民党统治集团震惊，民众的广泛关注。</a:t>
            </a:r>
          </a:p>
          <a:p>
            <a:r>
              <a:rPr lang="zh-CN" altLang="en-US" sz="1400" dirty="0">
                <a:latin typeface="楷体" panose="02010609060101010101" pitchFamily="49" charset="-122"/>
                <a:ea typeface="楷体" panose="02010609060101010101" pitchFamily="49" charset="-122"/>
              </a:rPr>
              <a:t>（</a:t>
            </a:r>
            <a:r>
              <a:rPr lang="en-US" altLang="zh-CN" sz="1400" dirty="0">
                <a:latin typeface="楷体" panose="02010609060101010101" pitchFamily="49" charset="-122"/>
                <a:ea typeface="楷体" panose="02010609060101010101" pitchFamily="49" charset="-122"/>
              </a:rPr>
              <a:t>2</a:t>
            </a:r>
            <a:r>
              <a:rPr lang="zh-CN" altLang="en-US" sz="1400" dirty="0">
                <a:latin typeface="楷体" panose="02010609060101010101" pitchFamily="49" charset="-122"/>
                <a:ea typeface="楷体" panose="02010609060101010101" pitchFamily="49" charset="-122"/>
              </a:rPr>
              <a:t>）国民党统治地区。</a:t>
            </a:r>
          </a:p>
          <a:p>
            <a:r>
              <a:rPr lang="zh-CN" altLang="en-US" sz="1400" dirty="0">
                <a:latin typeface="楷体" panose="02010609060101010101" pitchFamily="49" charset="-122"/>
                <a:ea typeface="楷体" panose="02010609060101010101" pitchFamily="49" charset="-122"/>
              </a:rPr>
              <a:t>（</a:t>
            </a:r>
            <a:r>
              <a:rPr lang="en-US" altLang="zh-CN" sz="1400" dirty="0">
                <a:latin typeface="楷体" panose="02010609060101010101" pitchFamily="49" charset="-122"/>
                <a:ea typeface="楷体" panose="02010609060101010101" pitchFamily="49" charset="-122"/>
              </a:rPr>
              <a:t>3</a:t>
            </a:r>
            <a:r>
              <a:rPr lang="zh-CN" altLang="en-US" sz="1400" dirty="0">
                <a:latin typeface="楷体" panose="02010609060101010101" pitchFamily="49" charset="-122"/>
                <a:ea typeface="楷体" panose="02010609060101010101" pitchFamily="49" charset="-122"/>
              </a:rPr>
              <a:t>）作者借读者关心时事新闻的神态和焦急心理，暗示红军和根据地还在发展和壮大中，并对其充满着期待。</a:t>
            </a:r>
          </a:p>
        </p:txBody>
      </p:sp>
    </p:spTree>
    <p:extLst>
      <p:ext uri="{BB962C8B-B14F-4D97-AF65-F5344CB8AC3E}">
        <p14:creationId xmlns:p14="http://schemas.microsoft.com/office/powerpoint/2010/main" val="236169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770880" y="6136640"/>
            <a:ext cx="1239520" cy="629920"/>
          </a:xfrm>
          <a:prstGeom prst="rect">
            <a:avLst/>
          </a:prstGeom>
          <a:noFill/>
        </p:spPr>
        <p:txBody>
          <a:bodyPr wrap="square" rtlCol="0">
            <a:spAutoFit/>
          </a:bodyPr>
          <a:lstStyle/>
          <a:p>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sp>
        <p:nvSpPr>
          <p:cNvPr id="9" name="内容占位符 2"/>
          <p:cNvSpPr txBox="1">
            <a:spLocks/>
          </p:cNvSpPr>
          <p:nvPr/>
        </p:nvSpPr>
        <p:spPr>
          <a:xfrm>
            <a:off x="373963" y="873049"/>
            <a:ext cx="6882319" cy="186623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zh-CN" altLang="en-US"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rPr>
              <a:t>（一）阅读漫画基本信息</a:t>
            </a:r>
            <a:endParaRPr kumimoji="0" lang="en-US" altLang="zh-CN" sz="2000" b="0" i="0" u="none" strike="noStrike" kern="1200" cap="none" spc="0" normalizeH="0" baseline="0" noProof="0" dirty="0" smtClean="0">
              <a:ln>
                <a:noFill/>
              </a:ln>
              <a:solidFill>
                <a:srgbClr val="FF0000"/>
              </a:solidFill>
              <a:effectLst/>
              <a:uLnTx/>
              <a:uFillTx/>
              <a:latin typeface="黑体" panose="02010609060101010101" pitchFamily="49" charset="-122"/>
              <a:ea typeface="黑体" panose="020106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1</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）创作者（生活时代、人生经历、立场、价值取向）</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2</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）创作或发表的时间（解读一把关键钥匙）</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       </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a:t>
            </a:r>
            <a:r>
              <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3</a:t>
            </a:r>
            <a:r>
              <a:rPr kumimoji="0" lang="zh-CN" altLang="en-US"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rPr>
              <a:t>）画面中的所有文字，包括标题、标签、配文</a:t>
            </a:r>
            <a:endParaRPr kumimoji="0" lang="en-US" altLang="zh-CN" sz="1800" b="0" i="0" u="none" strike="noStrike" kern="1200" cap="none" spc="0" normalizeH="0" baseline="0" noProof="0" dirty="0" smtClean="0">
              <a:ln>
                <a:noFill/>
              </a:ln>
              <a:solidFill>
                <a:sysClr val="windowText" lastClr="000000">
                  <a:lumMod val="75000"/>
                  <a:lumOff val="25000"/>
                </a:sysClr>
              </a:solidFill>
              <a:effectLst/>
              <a:uLnTx/>
              <a:uFillTx/>
              <a:latin typeface="Century Gothic"/>
              <a:ea typeface="幼圆" panose="02010509060101010101" pitchFamily="49" charset="-122"/>
            </a:endParaRPr>
          </a:p>
          <a:p>
            <a:pPr marL="0" marR="0" lvl="0" indent="0" algn="l" defTabSz="457200" rtl="0" eaLnBrk="1" fontAlgn="auto" latinLnBrk="0" hangingPunct="1">
              <a:lnSpc>
                <a:spcPct val="100000"/>
              </a:lnSpc>
              <a:spcBef>
                <a:spcPts val="1000"/>
              </a:spcBef>
              <a:spcAft>
                <a:spcPts val="0"/>
              </a:spcAft>
              <a:buClr>
                <a:srgbClr val="A53010"/>
              </a:buClr>
              <a:buSzTx/>
              <a:buFont typeface="Wingdings 3" charset="2"/>
              <a:buNone/>
              <a:tabLst/>
              <a:defRPr/>
            </a:pPr>
            <a:endParaRPr kumimoji="0" lang="zh-CN" altLang="en-US" sz="1800" b="0" i="0" u="none" strike="noStrike" kern="1200" cap="none" spc="0" normalizeH="0" baseline="0" noProof="0" dirty="0">
              <a:ln>
                <a:noFill/>
              </a:ln>
              <a:solidFill>
                <a:sysClr val="windowText" lastClr="000000">
                  <a:lumMod val="75000"/>
                  <a:lumOff val="25000"/>
                </a:sysClr>
              </a:solidFill>
              <a:effectLst/>
              <a:uLnTx/>
              <a:uFillTx/>
              <a:latin typeface="Century Gothic"/>
              <a:ea typeface="幼圆" panose="02010509060101010101" pitchFamily="49" charset="-122"/>
            </a:endParaRPr>
          </a:p>
        </p:txBody>
      </p:sp>
      <p:sp>
        <p:nvSpPr>
          <p:cNvPr id="14" name="标题 1"/>
          <p:cNvSpPr>
            <a:spLocks noGrp="1"/>
          </p:cNvSpPr>
          <p:nvPr>
            <p:ph type="title"/>
          </p:nvPr>
        </p:nvSpPr>
        <p:spPr>
          <a:xfrm>
            <a:off x="513080" y="111881"/>
            <a:ext cx="10515600" cy="1325563"/>
          </a:xfrm>
        </p:spPr>
        <p:txBody>
          <a:bodyPr>
            <a:normAutofit/>
          </a:bodyPr>
          <a:lstStyle/>
          <a:p>
            <a:r>
              <a:rPr lang="zh-CN" altLang="en-US" sz="3600" dirty="0" smtClean="0"/>
              <a:t>（四）解读时政漫画中“四史”元素的基本策略</a:t>
            </a:r>
            <a:endParaRPr lang="zh-CN" altLang="en-US" sz="3600" dirty="0"/>
          </a:p>
        </p:txBody>
      </p:sp>
      <p:sp>
        <p:nvSpPr>
          <p:cNvPr id="15"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1929</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年</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r>
              <a:rPr kumimoji="0" lang="en-US" altLang="zh-CN"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14</a:t>
            </a:r>
            <a:r>
              <a:rPr kumimoji="0" lang="zh-CN" altLang="en-US" sz="10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日，毛泽东、朱德、陈毅等率领红四军的主力离开井冈山革命根据地，踏上转战赣南、闽西的艰难行程，建立了赣南闽西革命根据地。</a:t>
            </a:r>
            <a:r>
              <a:rPr kumimoji="0" lang="zh-CN" altLang="en-US" sz="900" b="0" i="0" u="none" strike="noStrike" cap="none" normalizeH="0" baseline="0" smtClean="0">
                <a:ln>
                  <a:noFill/>
                </a:ln>
                <a:solidFill>
                  <a:schemeClr val="tx1"/>
                </a:solidFill>
                <a:effectLst/>
              </a:rPr>
              <a:t> </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图片 1"/>
          <p:cNvPicPr>
            <a:picLocks noChangeAspect="1"/>
          </p:cNvPicPr>
          <p:nvPr/>
        </p:nvPicPr>
        <p:blipFill>
          <a:blip r:embed="rId2"/>
          <a:stretch>
            <a:fillRect/>
          </a:stretch>
        </p:blipFill>
        <p:spPr>
          <a:xfrm>
            <a:off x="373963" y="2970061"/>
            <a:ext cx="4275231" cy="3353384"/>
          </a:xfrm>
          <a:prstGeom prst="rect">
            <a:avLst/>
          </a:prstGeom>
        </p:spPr>
      </p:pic>
      <p:sp>
        <p:nvSpPr>
          <p:cNvPr id="4" name="矩形 3"/>
          <p:cNvSpPr/>
          <p:nvPr/>
        </p:nvSpPr>
        <p:spPr>
          <a:xfrm>
            <a:off x="457775" y="6397228"/>
            <a:ext cx="4320413" cy="369332"/>
          </a:xfrm>
          <a:prstGeom prst="rect">
            <a:avLst/>
          </a:prstGeom>
        </p:spPr>
        <p:txBody>
          <a:bodyPr wrap="none">
            <a:spAutoFit/>
          </a:bodyPr>
          <a:lstStyle/>
          <a:p>
            <a:r>
              <a:rPr lang="zh-CN" altLang="en-US" dirty="0"/>
              <a:t> 图</a:t>
            </a:r>
            <a:r>
              <a:rPr lang="en-US" altLang="zh-CN" dirty="0"/>
              <a:t>5-1-3</a:t>
            </a:r>
            <a:r>
              <a:rPr lang="zh-CN" altLang="en-US" dirty="0"/>
              <a:t>：支部应成为游击队中的火车头 </a:t>
            </a:r>
          </a:p>
        </p:txBody>
      </p:sp>
      <p:sp>
        <p:nvSpPr>
          <p:cNvPr id="6" name="矩形 5"/>
          <p:cNvSpPr/>
          <p:nvPr/>
        </p:nvSpPr>
        <p:spPr>
          <a:xfrm>
            <a:off x="672543" y="6302772"/>
            <a:ext cx="4105645" cy="338554"/>
          </a:xfrm>
          <a:prstGeom prst="rect">
            <a:avLst/>
          </a:prstGeom>
        </p:spPr>
        <p:txBody>
          <a:bodyPr wrap="square">
            <a:spAutoFit/>
          </a:bodyPr>
          <a:lstStyle/>
          <a:p>
            <a:endParaRPr lang="zh-CN" altLang="en-US" sz="1600" dirty="0"/>
          </a:p>
        </p:txBody>
      </p:sp>
      <p:sp>
        <p:nvSpPr>
          <p:cNvPr id="11" name="矩形 10"/>
          <p:cNvSpPr/>
          <p:nvPr/>
        </p:nvSpPr>
        <p:spPr>
          <a:xfrm>
            <a:off x="4778188" y="2949389"/>
            <a:ext cx="2653617" cy="3231654"/>
          </a:xfrm>
          <a:prstGeom prst="rect">
            <a:avLst/>
          </a:prstGeom>
        </p:spPr>
        <p:txBody>
          <a:bodyPr wrap="square">
            <a:spAutoFit/>
          </a:bodyPr>
          <a:lstStyle/>
          <a:p>
            <a:endParaRPr lang="en-US" altLang="zh-CN" sz="1200" dirty="0" smtClean="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1929</a:t>
            </a:r>
            <a:r>
              <a:rPr lang="zh-CN" altLang="zh-CN" sz="1200" dirty="0">
                <a:latin typeface="宋体" panose="02010600030101010101" pitchFamily="2" charset="-122"/>
                <a:ea typeface="宋体" panose="02010600030101010101" pitchFamily="2" charset="-122"/>
              </a:rPr>
              <a:t>年</a:t>
            </a:r>
            <a:r>
              <a:rPr lang="en-US" altLang="zh-CN" sz="1200" dirty="0">
                <a:latin typeface="宋体" panose="02010600030101010101" pitchFamily="2" charset="-122"/>
                <a:ea typeface="宋体" panose="02010600030101010101" pitchFamily="2" charset="-122"/>
              </a:rPr>
              <a:t>12</a:t>
            </a:r>
            <a:r>
              <a:rPr lang="zh-CN" altLang="zh-CN" sz="1200" dirty="0">
                <a:latin typeface="宋体" panose="02010600030101010101" pitchFamily="2" charset="-122"/>
                <a:ea typeface="宋体" panose="02010600030101010101" pitchFamily="2" charset="-122"/>
              </a:rPr>
              <a:t>月底，红四军在福建上杭县古田村召开了红军第四军第九次党代表大会</a:t>
            </a:r>
            <a:r>
              <a:rPr lang="zh-CN" altLang="en-US" sz="1200" dirty="0">
                <a:latin typeface="宋体" panose="02010600030101010101" pitchFamily="2" charset="-122"/>
                <a:ea typeface="宋体" panose="02010600030101010101" pitchFamily="2" charset="-122"/>
              </a:rPr>
              <a:t>，</a:t>
            </a:r>
            <a:r>
              <a:rPr lang="zh-CN" altLang="zh-CN" sz="1200" dirty="0">
                <a:latin typeface="宋体" panose="02010600030101010101" pitchFamily="2" charset="-122"/>
                <a:ea typeface="宋体" panose="02010600030101010101" pitchFamily="2" charset="-122"/>
              </a:rPr>
              <a:t>确立了人民军队建设的基本原则，重申了党对</a:t>
            </a:r>
            <a:r>
              <a:rPr lang="en-US" altLang="zh-CN" sz="1200" dirty="0" err="1">
                <a:latin typeface="宋体" panose="02010600030101010101" pitchFamily="2" charset="-122"/>
                <a:ea typeface="宋体" panose="02010600030101010101" pitchFamily="2" charset="-122"/>
                <a:hlinkClick r:id="rId3"/>
              </a:rPr>
              <a:t>红军</a:t>
            </a:r>
            <a:r>
              <a:rPr lang="zh-CN" altLang="zh-CN" sz="1200" dirty="0">
                <a:latin typeface="宋体" panose="02010600030101010101" pitchFamily="2" charset="-122"/>
                <a:ea typeface="宋体" panose="02010600030101010101" pitchFamily="2" charset="-122"/>
              </a:rPr>
              <a:t>的绝对</a:t>
            </a:r>
            <a:r>
              <a:rPr lang="zh-CN" altLang="zh-CN" sz="1200" dirty="0" smtClean="0">
                <a:latin typeface="宋体" panose="02010600030101010101" pitchFamily="2" charset="-122"/>
                <a:ea typeface="宋体" panose="02010600030101010101" pitchFamily="2" charset="-122"/>
              </a:rPr>
              <a:t>领导</a:t>
            </a:r>
            <a:r>
              <a:rPr lang="zh-CN" altLang="en-US" sz="1200" dirty="0" smtClean="0">
                <a:latin typeface="宋体" panose="02010600030101010101" pitchFamily="2" charset="-122"/>
                <a:ea typeface="宋体" panose="02010600030101010101" pitchFamily="2" charset="-122"/>
              </a:rPr>
              <a:t>。</a:t>
            </a:r>
            <a:endParaRPr lang="en-US" altLang="zh-CN" sz="1200" dirty="0">
              <a:latin typeface="宋体" panose="02010600030101010101" pitchFamily="2" charset="-122"/>
              <a:ea typeface="宋体" panose="02010600030101010101" pitchFamily="2" charset="-122"/>
            </a:endParaRPr>
          </a:p>
          <a:p>
            <a:r>
              <a:rPr lang="en-US" altLang="zh-CN" sz="1200" dirty="0" smtClean="0">
                <a:latin typeface="宋体" panose="02010600030101010101" pitchFamily="2" charset="-122"/>
                <a:ea typeface="宋体" panose="02010600030101010101" pitchFamily="2" charset="-122"/>
              </a:rPr>
              <a:t>1934</a:t>
            </a:r>
            <a:r>
              <a:rPr lang="zh-CN" altLang="en-US" sz="1200" dirty="0">
                <a:latin typeface="宋体" panose="02010600030101010101" pitchFamily="2" charset="-122"/>
                <a:ea typeface="宋体" panose="02010600030101010101" pitchFamily="2" charset="-122"/>
              </a:rPr>
              <a:t>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红星画报</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第</a:t>
            </a:r>
            <a:r>
              <a:rPr lang="en-US" altLang="zh-CN" sz="1200" dirty="0">
                <a:latin typeface="宋体" panose="02010600030101010101" pitchFamily="2" charset="-122"/>
                <a:ea typeface="宋体" panose="02010600030101010101" pitchFamily="2" charset="-122"/>
              </a:rPr>
              <a:t>7</a:t>
            </a:r>
            <a:r>
              <a:rPr lang="zh-CN" altLang="en-US" sz="1200" dirty="0">
                <a:latin typeface="宋体" panose="02010600030101010101" pitchFamily="2" charset="-122"/>
                <a:ea typeface="宋体" panose="02010600030101010101" pitchFamily="2" charset="-122"/>
              </a:rPr>
              <a:t>期上刊登了宣传画</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支部应成为游击队中的火车头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。画面上是一列行进中的火车，车头和车厢分别有写着“支部”和“游击队”，意味着党支部建在连队上</a:t>
            </a:r>
            <a:r>
              <a:rPr lang="zh-CN" altLang="en-US" sz="1200" dirty="0" smtClean="0">
                <a:latin typeface="宋体" panose="02010600030101010101" pitchFamily="2" charset="-122"/>
                <a:ea typeface="宋体" panose="02010600030101010101" pitchFamily="2" charset="-122"/>
              </a:rPr>
              <a:t>。</a:t>
            </a:r>
            <a:endParaRPr lang="en-US" altLang="zh-CN" sz="1200" dirty="0" smtClean="0">
              <a:latin typeface="宋体" panose="02010600030101010101" pitchFamily="2" charset="-122"/>
              <a:ea typeface="宋体" panose="02010600030101010101" pitchFamily="2" charset="-122"/>
            </a:endParaRPr>
          </a:p>
          <a:p>
            <a:r>
              <a:rPr lang="zh-CN" altLang="en-US" sz="1200" dirty="0" smtClean="0">
                <a:latin typeface="宋体" panose="02010600030101010101" pitchFamily="2" charset="-122"/>
                <a:ea typeface="宋体" panose="02010600030101010101" pitchFamily="2" charset="-122"/>
              </a:rPr>
              <a:t>漫画</a:t>
            </a:r>
            <a:r>
              <a:rPr lang="zh-CN" altLang="en-US" sz="1200" dirty="0">
                <a:latin typeface="宋体" panose="02010600030101010101" pitchFamily="2" charset="-122"/>
                <a:ea typeface="宋体" panose="02010600030101010101" pitchFamily="2" charset="-122"/>
              </a:rPr>
              <a:t>的作者已无从查考，但作者对</a:t>
            </a:r>
            <a:r>
              <a:rPr lang="zh-CN" altLang="en-US" sz="1200" dirty="0">
                <a:solidFill>
                  <a:srgbClr val="FF0000"/>
                </a:solidFill>
                <a:latin typeface="黑体" panose="02010609060101010101" pitchFamily="49" charset="-122"/>
                <a:ea typeface="黑体" panose="02010609060101010101" pitchFamily="49" charset="-122"/>
              </a:rPr>
              <a:t>古田会议精神</a:t>
            </a:r>
            <a:r>
              <a:rPr lang="zh-CN" altLang="en-US" sz="1200" dirty="0">
                <a:latin typeface="宋体" panose="02010600030101010101" pitchFamily="2" charset="-122"/>
                <a:ea typeface="宋体" panose="02010600030101010101" pitchFamily="2" charset="-122"/>
              </a:rPr>
              <a:t>理解的非常透彻、精准，他采用象征和比喻手法，形象、生动地宣传了党支部的战斗堡垒和带头作用，成为半个多世纪以来反映这一题材的经典作品。</a:t>
            </a:r>
          </a:p>
        </p:txBody>
      </p:sp>
      <p:sp>
        <p:nvSpPr>
          <p:cNvPr id="12" name="矩形 11"/>
          <p:cNvSpPr/>
          <p:nvPr/>
        </p:nvSpPr>
        <p:spPr>
          <a:xfrm>
            <a:off x="7465979" y="4569119"/>
            <a:ext cx="3138228" cy="1754326"/>
          </a:xfrm>
          <a:prstGeom prst="rect">
            <a:avLst/>
          </a:prstGeom>
        </p:spPr>
        <p:txBody>
          <a:bodyPr wrap="square">
            <a:spAutoFit/>
          </a:bodyPr>
          <a:lstStyle/>
          <a:p>
            <a:r>
              <a:rPr lang="zh-CN" altLang="en-US" sz="1200" dirty="0"/>
              <a:t>图</a:t>
            </a:r>
            <a:r>
              <a:rPr lang="en-US" altLang="zh-CN" sz="1200" dirty="0"/>
              <a:t>5-1-3</a:t>
            </a:r>
          </a:p>
          <a:p>
            <a:r>
              <a:rPr lang="en-US" altLang="zh-CN" sz="1200" dirty="0"/>
              <a:t>(1)</a:t>
            </a:r>
            <a:r>
              <a:rPr lang="zh-CN" altLang="en-US" sz="1200" dirty="0"/>
              <a:t>象征党的领导和革命军队。</a:t>
            </a:r>
          </a:p>
          <a:p>
            <a:r>
              <a:rPr lang="en-US" altLang="zh-CN" sz="1200" dirty="0"/>
              <a:t>(2)</a:t>
            </a:r>
            <a:r>
              <a:rPr lang="zh-CN" altLang="en-US" sz="1200" dirty="0"/>
              <a:t>中国共产党领导的革命事业正滚滚向前发展。</a:t>
            </a:r>
          </a:p>
          <a:p>
            <a:r>
              <a:rPr lang="en-US" altLang="zh-CN" sz="1200" dirty="0"/>
              <a:t>(3)</a:t>
            </a:r>
            <a:r>
              <a:rPr lang="zh-CN" altLang="en-US" sz="1200" dirty="0"/>
              <a:t>作者以火车头带动车厢比喻党和军队的关系，既表达了党对军队的领导作用，又表现了军队紧跟党、忠于党、听党指挥的革命信念。人民军队在党领导下，一定能不断向前发展。</a:t>
            </a:r>
          </a:p>
        </p:txBody>
      </p:sp>
      <p:sp>
        <p:nvSpPr>
          <p:cNvPr id="13" name="矩形 12"/>
          <p:cNvSpPr/>
          <p:nvPr/>
        </p:nvSpPr>
        <p:spPr>
          <a:xfrm>
            <a:off x="7465979" y="3131676"/>
            <a:ext cx="2608666" cy="1384995"/>
          </a:xfrm>
          <a:prstGeom prst="rect">
            <a:avLst/>
          </a:prstGeom>
        </p:spPr>
        <p:txBody>
          <a:bodyPr wrap="square">
            <a:spAutoFit/>
          </a:bodyPr>
          <a:lstStyle/>
          <a:p>
            <a:r>
              <a:rPr lang="zh-CN" altLang="en-US" sz="1400" dirty="0"/>
              <a:t>图</a:t>
            </a:r>
            <a:r>
              <a:rPr lang="en-US" altLang="zh-CN" sz="1400" dirty="0"/>
              <a:t>5-1-3</a:t>
            </a:r>
          </a:p>
          <a:p>
            <a:r>
              <a:rPr lang="zh-CN" altLang="en-US" sz="1400" dirty="0"/>
              <a:t>（</a:t>
            </a:r>
            <a:r>
              <a:rPr lang="en-US" altLang="zh-CN" sz="1400" dirty="0"/>
              <a:t>1</a:t>
            </a:r>
            <a:r>
              <a:rPr lang="zh-CN" altLang="en-US" sz="1400" dirty="0"/>
              <a:t>）漫画中的“火车头”和“车厢”分别象征什么？</a:t>
            </a:r>
          </a:p>
          <a:p>
            <a:r>
              <a:rPr lang="zh-CN" altLang="en-US" sz="1400" dirty="0"/>
              <a:t>（</a:t>
            </a:r>
            <a:r>
              <a:rPr lang="en-US" altLang="zh-CN" sz="1400" dirty="0"/>
              <a:t>2</a:t>
            </a:r>
            <a:r>
              <a:rPr lang="zh-CN" altLang="en-US" sz="1400" dirty="0"/>
              <a:t>）作者以“行进中的火车”寓指什么？ </a:t>
            </a:r>
          </a:p>
          <a:p>
            <a:r>
              <a:rPr lang="zh-CN" altLang="en-US" sz="1400" dirty="0"/>
              <a:t>（</a:t>
            </a:r>
            <a:r>
              <a:rPr lang="en-US" altLang="zh-CN" sz="1400" dirty="0"/>
              <a:t>3</a:t>
            </a:r>
            <a:r>
              <a:rPr lang="zh-CN" altLang="en-US" sz="1400" dirty="0"/>
              <a:t>）怎样理解漫画的主题？</a:t>
            </a:r>
          </a:p>
        </p:txBody>
      </p:sp>
    </p:spTree>
    <p:extLst>
      <p:ext uri="{BB962C8B-B14F-4D97-AF65-F5344CB8AC3E}">
        <p14:creationId xmlns:p14="http://schemas.microsoft.com/office/powerpoint/2010/main" val="17767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smtClean="0"/>
              <a:t>   </a:t>
            </a:r>
            <a:endParaRPr lang="zh-CN" altLang="en-US" dirty="0"/>
          </a:p>
        </p:txBody>
      </p:sp>
      <p:sp>
        <p:nvSpPr>
          <p:cNvPr id="3" name="内容占位符 2"/>
          <p:cNvSpPr>
            <a:spLocks noGrp="1"/>
          </p:cNvSpPr>
          <p:nvPr>
            <p:ph idx="1"/>
          </p:nvPr>
        </p:nvSpPr>
        <p:spPr>
          <a:xfrm>
            <a:off x="0" y="745600"/>
            <a:ext cx="8915400" cy="2096716"/>
          </a:xfrm>
        </p:spPr>
        <p:txBody>
          <a:bodyPr>
            <a:normAutofit fontScale="92500" lnSpcReduction="20000"/>
          </a:bodyPr>
          <a:lstStyle/>
          <a:p>
            <a:pPr marL="0" indent="0">
              <a:buNone/>
            </a:pPr>
            <a:r>
              <a:rPr lang="zh-CN" altLang="en-US" dirty="0" smtClean="0">
                <a:latin typeface="黑体" panose="02010609060101010101" pitchFamily="49" charset="-122"/>
                <a:ea typeface="黑体" panose="02010609060101010101" pitchFamily="49" charset="-122"/>
              </a:rPr>
              <a:t>（二）分析画面中基本要素，即“画中有什么</a:t>
            </a:r>
            <a:r>
              <a:rPr lang="zh-CN" altLang="en-US" dirty="0">
                <a:latin typeface="黑体" panose="02010609060101010101" pitchFamily="49" charset="-122"/>
                <a:ea typeface="黑体" panose="02010609060101010101" pitchFamily="49" charset="-122"/>
              </a:rPr>
              <a:t>”</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a:p>
            <a:pPr marL="0" indent="0">
              <a:buNone/>
            </a:pPr>
            <a:r>
              <a:rPr lang="en-US" altLang="zh-CN" dirty="0" smtClean="0">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1</a:t>
            </a:r>
            <a:r>
              <a:rPr lang="zh-CN" altLang="en-US" dirty="0" smtClean="0">
                <a:solidFill>
                  <a:srgbClr val="FF0000"/>
                </a:solidFill>
                <a:latin typeface="仿宋" panose="02010609060101010101" pitchFamily="49" charset="-122"/>
                <a:ea typeface="仿宋" panose="02010609060101010101" pitchFamily="49" charset="-122"/>
              </a:rPr>
              <a:t>）画面中的有哪些人与物（动物或事物）？</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solidFill>
                  <a:srgbClr val="FF0000"/>
                </a:solidFill>
                <a:latin typeface="仿宋" panose="02010609060101010101" pitchFamily="49" charset="-122"/>
                <a:ea typeface="仿宋" panose="02010609060101010101" pitchFamily="49" charset="-122"/>
              </a:rPr>
              <a:t> </a:t>
            </a:r>
            <a:r>
              <a:rPr lang="en-US" altLang="zh-CN" dirty="0" smtClean="0">
                <a:solidFill>
                  <a:srgbClr val="FF0000"/>
                </a:solidFill>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2</a:t>
            </a:r>
            <a:r>
              <a:rPr lang="zh-CN" altLang="en-US" dirty="0" smtClean="0">
                <a:solidFill>
                  <a:srgbClr val="FF0000"/>
                </a:solidFill>
                <a:latin typeface="仿宋" panose="02010609060101010101" pitchFamily="49" charset="-122"/>
                <a:ea typeface="仿宋" panose="02010609060101010101" pitchFamily="49" charset="-122"/>
              </a:rPr>
              <a:t>）画面中有哪些具有特征的元素？</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solidFill>
                  <a:srgbClr val="FF0000"/>
                </a:solidFill>
                <a:latin typeface="仿宋" panose="02010609060101010101" pitchFamily="49" charset="-122"/>
                <a:ea typeface="仿宋" panose="02010609060101010101" pitchFamily="49" charset="-122"/>
              </a:rPr>
              <a:t> </a:t>
            </a:r>
            <a:r>
              <a:rPr lang="en-US" altLang="zh-CN" dirty="0" smtClean="0">
                <a:solidFill>
                  <a:srgbClr val="FF0000"/>
                </a:solidFill>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3</a:t>
            </a:r>
            <a:r>
              <a:rPr lang="zh-CN" altLang="en-US" dirty="0" smtClean="0">
                <a:solidFill>
                  <a:srgbClr val="FF0000"/>
                </a:solidFill>
                <a:latin typeface="仿宋" panose="02010609060101010101" pitchFamily="49" charset="-122"/>
                <a:ea typeface="仿宋" panose="02010609060101010101" pitchFamily="49" charset="-122"/>
              </a:rPr>
              <a:t>）画面中要素之间存在什么关系？</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solidFill>
                  <a:srgbClr val="FF0000"/>
                </a:solidFill>
                <a:latin typeface="仿宋" panose="02010609060101010101" pitchFamily="49" charset="-122"/>
                <a:ea typeface="仿宋" panose="02010609060101010101" pitchFamily="49" charset="-122"/>
              </a:rPr>
              <a:t> </a:t>
            </a:r>
            <a:r>
              <a:rPr lang="en-US" altLang="zh-CN" dirty="0" smtClean="0">
                <a:solidFill>
                  <a:srgbClr val="FF0000"/>
                </a:solidFill>
                <a:latin typeface="仿宋" panose="02010609060101010101" pitchFamily="49" charset="-122"/>
                <a:ea typeface="仿宋" panose="02010609060101010101" pitchFamily="49" charset="-122"/>
              </a:rPr>
              <a:t>     </a:t>
            </a:r>
            <a:r>
              <a:rPr lang="zh-CN" altLang="en-US" dirty="0" smtClean="0">
                <a:solidFill>
                  <a:srgbClr val="FF0000"/>
                </a:solidFill>
                <a:latin typeface="仿宋" panose="02010609060101010101" pitchFamily="49" charset="-122"/>
                <a:ea typeface="仿宋" panose="02010609060101010101" pitchFamily="49" charset="-122"/>
              </a:rPr>
              <a:t>（</a:t>
            </a:r>
            <a:r>
              <a:rPr lang="en-US" altLang="zh-CN" dirty="0" smtClean="0">
                <a:solidFill>
                  <a:srgbClr val="FF0000"/>
                </a:solidFill>
                <a:latin typeface="仿宋" panose="02010609060101010101" pitchFamily="49" charset="-122"/>
                <a:ea typeface="仿宋" panose="02010609060101010101" pitchFamily="49" charset="-122"/>
              </a:rPr>
              <a:t>4</a:t>
            </a:r>
            <a:r>
              <a:rPr lang="zh-CN" altLang="en-US" dirty="0" smtClean="0">
                <a:solidFill>
                  <a:srgbClr val="FF0000"/>
                </a:solidFill>
                <a:latin typeface="仿宋" panose="02010609060101010101" pitchFamily="49" charset="-122"/>
                <a:ea typeface="仿宋" panose="02010609060101010101" pitchFamily="49" charset="-122"/>
              </a:rPr>
              <a:t>）画面反映了什么现象？</a:t>
            </a:r>
            <a:endParaRPr lang="en-US" altLang="zh-CN" dirty="0" smtClean="0">
              <a:solidFill>
                <a:srgbClr val="FF0000"/>
              </a:solidFill>
              <a:latin typeface="仿宋" panose="02010609060101010101" pitchFamily="49" charset="-122"/>
              <a:ea typeface="仿宋" panose="02010609060101010101" pitchFamily="49" charset="-122"/>
            </a:endParaRPr>
          </a:p>
          <a:p>
            <a:pPr marL="0" indent="0">
              <a:buNone/>
            </a:pPr>
            <a:r>
              <a:rPr lang="en-US" altLang="zh-CN" dirty="0"/>
              <a:t>  </a:t>
            </a:r>
            <a:endParaRPr lang="en-US" altLang="zh-CN" dirty="0" smtClean="0"/>
          </a:p>
          <a:p>
            <a:pPr marL="0" indent="0">
              <a:buNone/>
            </a:pPr>
            <a:endParaRPr lang="zh-CN" altLang="en-US" dirty="0"/>
          </a:p>
        </p:txBody>
      </p:sp>
      <p:pic>
        <p:nvPicPr>
          <p:cNvPr id="5" name="图片 4"/>
          <p:cNvPicPr>
            <a:picLocks noChangeAspect="1"/>
          </p:cNvPicPr>
          <p:nvPr/>
        </p:nvPicPr>
        <p:blipFill>
          <a:blip r:embed="rId2"/>
          <a:stretch>
            <a:fillRect/>
          </a:stretch>
        </p:blipFill>
        <p:spPr>
          <a:xfrm>
            <a:off x="7395006" y="1020424"/>
            <a:ext cx="2984440" cy="4101637"/>
          </a:xfrm>
          <a:prstGeom prst="rect">
            <a:avLst/>
          </a:prstGeom>
        </p:spPr>
      </p:pic>
      <p:sp>
        <p:nvSpPr>
          <p:cNvPr id="6" name="矩形 5"/>
          <p:cNvSpPr/>
          <p:nvPr/>
        </p:nvSpPr>
        <p:spPr>
          <a:xfrm>
            <a:off x="503423" y="2815926"/>
            <a:ext cx="6096000" cy="1200329"/>
          </a:xfrm>
          <a:prstGeom prst="rect">
            <a:avLst/>
          </a:prstGeom>
        </p:spPr>
        <p:txBody>
          <a:bodyPr>
            <a:spAutoFit/>
          </a:bodyPr>
          <a:lstStyle/>
          <a:p>
            <a:r>
              <a:rPr lang="en-US" altLang="zh-CN" dirty="0"/>
              <a:t>【</a:t>
            </a:r>
            <a:r>
              <a:rPr lang="zh-CN" altLang="en-US" dirty="0"/>
              <a:t>画面思考</a:t>
            </a:r>
            <a:r>
              <a:rPr lang="en-US" altLang="zh-CN" dirty="0"/>
              <a:t>】</a:t>
            </a:r>
            <a:r>
              <a:rPr lang="zh-CN" altLang="en-US" dirty="0"/>
              <a:t>图</a:t>
            </a:r>
            <a:r>
              <a:rPr lang="en-US" altLang="zh-CN" dirty="0"/>
              <a:t>5-1-1</a:t>
            </a:r>
            <a:r>
              <a:rPr lang="zh-CN" altLang="en-US" dirty="0"/>
              <a:t>：红色阵营大团结</a:t>
            </a:r>
          </a:p>
          <a:p>
            <a:r>
              <a:rPr lang="zh-CN" altLang="en-US" dirty="0"/>
              <a:t>（</a:t>
            </a:r>
            <a:r>
              <a:rPr lang="en-US" altLang="zh-CN" dirty="0"/>
              <a:t>1</a:t>
            </a:r>
            <a:r>
              <a:rPr lang="zh-CN" altLang="en-US" dirty="0"/>
              <a:t>）画面中的四个人物分别是谁？</a:t>
            </a:r>
          </a:p>
          <a:p>
            <a:r>
              <a:rPr lang="zh-CN" altLang="en-US" dirty="0"/>
              <a:t>（</a:t>
            </a:r>
            <a:r>
              <a:rPr lang="en-US" altLang="zh-CN" dirty="0"/>
              <a:t>2</a:t>
            </a:r>
            <a:r>
              <a:rPr lang="zh-CN" altLang="en-US" dirty="0"/>
              <a:t>）“红色阵营”主要包括哪些国家？</a:t>
            </a:r>
          </a:p>
          <a:p>
            <a:r>
              <a:rPr lang="zh-CN" altLang="en-US" dirty="0"/>
              <a:t>（</a:t>
            </a:r>
            <a:r>
              <a:rPr lang="en-US" altLang="zh-CN" dirty="0"/>
              <a:t>3</a:t>
            </a:r>
            <a:r>
              <a:rPr lang="zh-CN" altLang="en-US" dirty="0"/>
              <a:t>）从国际视野看，漫画揭示了哪些现象</a:t>
            </a:r>
            <a:r>
              <a:rPr lang="zh-CN" altLang="en-US" dirty="0" smtClean="0"/>
              <a:t>？</a:t>
            </a:r>
            <a:endParaRPr lang="zh-CN" altLang="en-US" dirty="0"/>
          </a:p>
        </p:txBody>
      </p:sp>
      <p:sp>
        <p:nvSpPr>
          <p:cNvPr id="7" name="矩形 6"/>
          <p:cNvSpPr/>
          <p:nvPr/>
        </p:nvSpPr>
        <p:spPr>
          <a:xfrm>
            <a:off x="406519" y="4244898"/>
            <a:ext cx="6096000" cy="1754326"/>
          </a:xfrm>
          <a:prstGeom prst="rect">
            <a:avLst/>
          </a:prstGeom>
        </p:spPr>
        <p:txBody>
          <a:bodyPr>
            <a:spAutoFit/>
          </a:bodyPr>
          <a:lstStyle/>
          <a:p>
            <a:r>
              <a:rPr lang="en-US" altLang="zh-CN" dirty="0"/>
              <a:t>【</a:t>
            </a:r>
            <a:r>
              <a:rPr lang="zh-CN" altLang="en-US" dirty="0"/>
              <a:t>参考答案</a:t>
            </a:r>
            <a:r>
              <a:rPr lang="en-US" altLang="zh-CN" dirty="0"/>
              <a:t>】</a:t>
            </a:r>
            <a:r>
              <a:rPr lang="zh-CN" altLang="en-US" dirty="0"/>
              <a:t>图</a:t>
            </a:r>
            <a:r>
              <a:rPr lang="en-US" altLang="zh-CN" dirty="0"/>
              <a:t>5-1-1</a:t>
            </a:r>
            <a:r>
              <a:rPr lang="zh-CN" altLang="en-US" dirty="0"/>
              <a:t>：红色阵营大团结</a:t>
            </a:r>
          </a:p>
          <a:p>
            <a:r>
              <a:rPr lang="zh-CN" altLang="en-US" dirty="0"/>
              <a:t>（</a:t>
            </a:r>
            <a:r>
              <a:rPr lang="en-US" altLang="zh-CN" dirty="0"/>
              <a:t>1</a:t>
            </a:r>
            <a:r>
              <a:rPr lang="zh-CN" altLang="en-US" dirty="0"/>
              <a:t>）画面右上是斯大林、毛泽东；左下是丘吉尔和杜鲁门。</a:t>
            </a:r>
          </a:p>
          <a:p>
            <a:r>
              <a:rPr lang="zh-CN" altLang="en-US" dirty="0"/>
              <a:t>（</a:t>
            </a:r>
            <a:r>
              <a:rPr lang="en-US" altLang="zh-CN" dirty="0"/>
              <a:t>2</a:t>
            </a:r>
            <a:r>
              <a:rPr lang="zh-CN" altLang="en-US" dirty="0"/>
              <a:t>）包括中、苏在内的信仰社会主义的国家。</a:t>
            </a:r>
          </a:p>
          <a:p>
            <a:r>
              <a:rPr lang="zh-CN" altLang="en-US" dirty="0"/>
              <a:t>（</a:t>
            </a:r>
            <a:r>
              <a:rPr lang="en-US" altLang="zh-CN" dirty="0"/>
              <a:t>3</a:t>
            </a:r>
            <a:r>
              <a:rPr lang="zh-CN" altLang="en-US" dirty="0"/>
              <a:t>）二战后的世界分裂为两大阵营，出现“冷战”现象；中苏签署</a:t>
            </a:r>
            <a:r>
              <a:rPr lang="en-US" altLang="zh-CN" dirty="0"/>
              <a:t>《</a:t>
            </a:r>
            <a:r>
              <a:rPr lang="zh-CN" altLang="en-US" dirty="0"/>
              <a:t>中苏友好同盟互助条约</a:t>
            </a:r>
            <a:r>
              <a:rPr lang="en-US" altLang="zh-CN" dirty="0"/>
              <a:t>》</a:t>
            </a:r>
            <a:r>
              <a:rPr lang="zh-CN" altLang="en-US" dirty="0"/>
              <a:t>，对社会主义阵营充满信心。</a:t>
            </a:r>
          </a:p>
        </p:txBody>
      </p:sp>
      <p:sp>
        <p:nvSpPr>
          <p:cNvPr id="8" name="矩形 7"/>
          <p:cNvSpPr/>
          <p:nvPr/>
        </p:nvSpPr>
        <p:spPr>
          <a:xfrm>
            <a:off x="7331803" y="5475230"/>
            <a:ext cx="3884397" cy="369332"/>
          </a:xfrm>
          <a:prstGeom prst="rect">
            <a:avLst/>
          </a:prstGeom>
        </p:spPr>
        <p:txBody>
          <a:bodyPr wrap="none">
            <a:spAutoFit/>
          </a:bodyPr>
          <a:lstStyle/>
          <a:p>
            <a:r>
              <a:rPr lang="en-US" altLang="zh-CN" dirty="0"/>
              <a:t>1950</a:t>
            </a:r>
            <a:r>
              <a:rPr lang="zh-CN" altLang="zh-CN" dirty="0"/>
              <a:t>年，顾炳鑫</a:t>
            </a:r>
            <a:r>
              <a:rPr lang="en-US" altLang="zh-CN" dirty="0" smtClean="0"/>
              <a:t>《</a:t>
            </a:r>
            <a:r>
              <a:rPr lang="zh-CN" altLang="en-US" dirty="0"/>
              <a:t>红色阵营大团结</a:t>
            </a:r>
            <a:r>
              <a:rPr lang="en-US" altLang="zh-CN" dirty="0"/>
              <a:t>》</a:t>
            </a:r>
            <a:endParaRPr lang="zh-CN" altLang="en-US" dirty="0"/>
          </a:p>
        </p:txBody>
      </p:sp>
      <p:pic>
        <p:nvPicPr>
          <p:cNvPr id="2" name="图片 1"/>
          <p:cNvPicPr>
            <a:picLocks noChangeAspect="1"/>
          </p:cNvPicPr>
          <p:nvPr/>
        </p:nvPicPr>
        <p:blipFill>
          <a:blip r:embed="rId3"/>
          <a:stretch>
            <a:fillRect/>
          </a:stretch>
        </p:blipFill>
        <p:spPr>
          <a:xfrm>
            <a:off x="-490833" y="-91160"/>
            <a:ext cx="10699407" cy="1444877"/>
          </a:xfrm>
          <a:prstGeom prst="rect">
            <a:avLst/>
          </a:prstGeom>
        </p:spPr>
      </p:pic>
    </p:spTree>
    <p:extLst>
      <p:ext uri="{BB962C8B-B14F-4D97-AF65-F5344CB8AC3E}">
        <p14:creationId xmlns:p14="http://schemas.microsoft.com/office/powerpoint/2010/main" val="20376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588" y="1032342"/>
            <a:ext cx="7210963" cy="1359051"/>
          </a:xfrm>
        </p:spPr>
        <p:txBody>
          <a:bodyPr>
            <a:normAutofit/>
          </a:bodyPr>
          <a:lstStyle/>
          <a:p>
            <a:pPr marL="0" indent="0">
              <a:buNone/>
            </a:pPr>
            <a:r>
              <a:rPr lang="zh-CN" altLang="en-US" dirty="0" smtClean="0"/>
              <a:t>（三）揭示漫画深层的内涵，即历史现象与作者的意图</a:t>
            </a:r>
            <a:endParaRPr lang="en-US" altLang="zh-CN" dirty="0" smtClean="0"/>
          </a:p>
          <a:p>
            <a:pPr marL="0" indent="0">
              <a:buNone/>
            </a:pPr>
            <a:r>
              <a:rPr lang="en-US" altLang="zh-CN" dirty="0" smtClean="0"/>
              <a:t>      </a:t>
            </a:r>
            <a:r>
              <a:rPr lang="zh-CN" altLang="en-US" dirty="0" smtClean="0"/>
              <a:t>（</a:t>
            </a:r>
            <a:r>
              <a:rPr lang="en-US" altLang="zh-CN" dirty="0" smtClean="0"/>
              <a:t>1</a:t>
            </a:r>
            <a:r>
              <a:rPr lang="zh-CN" altLang="en-US" dirty="0" smtClean="0"/>
              <a:t>）将漫画表象转化为历史现象</a:t>
            </a:r>
            <a:endParaRPr lang="en-US" altLang="zh-CN" dirty="0" smtClean="0"/>
          </a:p>
          <a:p>
            <a:pPr marL="0" indent="0">
              <a:buNone/>
            </a:pPr>
            <a:r>
              <a:rPr lang="en-US" altLang="zh-CN" dirty="0" smtClean="0"/>
              <a:t>      </a:t>
            </a:r>
            <a:r>
              <a:rPr lang="zh-CN" altLang="en-US" dirty="0" smtClean="0"/>
              <a:t>（</a:t>
            </a:r>
            <a:r>
              <a:rPr lang="en-US" altLang="zh-CN" dirty="0" smtClean="0"/>
              <a:t>2</a:t>
            </a:r>
            <a:r>
              <a:rPr lang="zh-CN" altLang="en-US" dirty="0" smtClean="0"/>
              <a:t>）揭示漫画表达的作者立场和内涵</a:t>
            </a:r>
            <a:endParaRPr lang="en-US" altLang="zh-CN" dirty="0" smtClean="0"/>
          </a:p>
        </p:txBody>
      </p:sp>
      <p:pic>
        <p:nvPicPr>
          <p:cNvPr id="7" name="图片 6"/>
          <p:cNvPicPr>
            <a:picLocks noChangeAspect="1"/>
          </p:cNvPicPr>
          <p:nvPr/>
        </p:nvPicPr>
        <p:blipFill>
          <a:blip r:embed="rId2"/>
          <a:stretch>
            <a:fillRect/>
          </a:stretch>
        </p:blipFill>
        <p:spPr>
          <a:xfrm>
            <a:off x="1100807" y="2154584"/>
            <a:ext cx="6262944" cy="4784098"/>
          </a:xfrm>
          <a:prstGeom prst="rect">
            <a:avLst/>
          </a:prstGeom>
        </p:spPr>
      </p:pic>
      <p:pic>
        <p:nvPicPr>
          <p:cNvPr id="2" name="图片 1"/>
          <p:cNvPicPr>
            <a:picLocks noChangeAspect="1"/>
          </p:cNvPicPr>
          <p:nvPr/>
        </p:nvPicPr>
        <p:blipFill>
          <a:blip r:embed="rId3"/>
          <a:stretch>
            <a:fillRect/>
          </a:stretch>
        </p:blipFill>
        <p:spPr>
          <a:xfrm>
            <a:off x="-410151" y="0"/>
            <a:ext cx="10699407" cy="1444877"/>
          </a:xfrm>
          <a:prstGeom prst="rect">
            <a:avLst/>
          </a:prstGeom>
        </p:spPr>
      </p:pic>
    </p:spTree>
    <p:extLst>
      <p:ext uri="{BB962C8B-B14F-4D97-AF65-F5344CB8AC3E}">
        <p14:creationId xmlns:p14="http://schemas.microsoft.com/office/powerpoint/2010/main" val="9696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5455" y="2590413"/>
            <a:ext cx="10151216" cy="1325563"/>
          </a:xfrm>
        </p:spPr>
        <p:txBody>
          <a:bodyPr>
            <a:noAutofit/>
          </a:bodyPr>
          <a:lstStyle/>
          <a:p>
            <a:r>
              <a:rPr lang="zh-CN" altLang="en-US" sz="5400" dirty="0">
                <a:solidFill>
                  <a:srgbClr val="FF0000"/>
                </a:solidFill>
                <a:latin typeface="华文琥珀" panose="02010800040101010101" pitchFamily="2" charset="-122"/>
                <a:ea typeface="华文琥珀" panose="02010800040101010101" pitchFamily="2" charset="-122"/>
              </a:rPr>
              <a:t>一、“四史”学习与历史教育</a:t>
            </a:r>
          </a:p>
        </p:txBody>
      </p:sp>
    </p:spTree>
    <p:extLst>
      <p:ext uri="{BB962C8B-B14F-4D97-AF65-F5344CB8AC3E}">
        <p14:creationId xmlns:p14="http://schemas.microsoft.com/office/powerpoint/2010/main" val="50601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6713" y="695770"/>
            <a:ext cx="9607569" cy="2578251"/>
          </a:xfrm>
        </p:spPr>
        <p:txBody>
          <a:bodyPr>
            <a:normAutofit/>
          </a:bodyPr>
          <a:lstStyle/>
          <a:p>
            <a:pPr marL="0" indent="0">
              <a:buNone/>
            </a:pPr>
            <a:r>
              <a:rPr lang="zh-CN" altLang="en-US" sz="2400" dirty="0" smtClean="0"/>
              <a:t>（四）利用时政漫画开展历史叙事</a:t>
            </a:r>
            <a:endParaRPr lang="en-US" altLang="zh-CN" sz="2400" dirty="0" smtClean="0"/>
          </a:p>
          <a:p>
            <a:pPr marL="0" indent="0">
              <a:buNone/>
            </a:pPr>
            <a:r>
              <a:rPr lang="zh-CN" altLang="en-US" dirty="0" smtClean="0"/>
              <a:t>     （</a:t>
            </a:r>
            <a:r>
              <a:rPr lang="en-US" altLang="zh-CN" dirty="0" smtClean="0"/>
              <a:t>1</a:t>
            </a:r>
            <a:r>
              <a:rPr lang="zh-CN" altLang="en-US" dirty="0" smtClean="0"/>
              <a:t>）理解并解释漫画</a:t>
            </a:r>
            <a:endParaRPr lang="en-US" altLang="zh-CN" dirty="0" smtClean="0"/>
          </a:p>
          <a:p>
            <a:pPr marL="0" indent="0">
              <a:buNone/>
            </a:pPr>
            <a:r>
              <a:rPr lang="en-US" altLang="zh-CN" dirty="0" smtClean="0"/>
              <a:t>     </a:t>
            </a:r>
            <a:r>
              <a:rPr lang="zh-CN" altLang="en-US" dirty="0" smtClean="0"/>
              <a:t>（</a:t>
            </a:r>
            <a:r>
              <a:rPr lang="en-US" altLang="zh-CN" dirty="0" smtClean="0"/>
              <a:t>2</a:t>
            </a:r>
            <a:r>
              <a:rPr lang="zh-CN" altLang="en-US" dirty="0" smtClean="0"/>
              <a:t>）将漫画信息内化</a:t>
            </a:r>
            <a:r>
              <a:rPr lang="zh-CN" altLang="en-US" dirty="0"/>
              <a:t>成历史</a:t>
            </a:r>
            <a:r>
              <a:rPr lang="zh-CN" altLang="en-US" dirty="0" smtClean="0"/>
              <a:t>思维</a:t>
            </a:r>
            <a:endParaRPr lang="en-US" altLang="zh-CN" dirty="0" smtClean="0"/>
          </a:p>
          <a:p>
            <a:pPr marL="0" indent="0">
              <a:buNone/>
            </a:pPr>
            <a:r>
              <a:rPr lang="en-US" altLang="zh-CN" dirty="0">
                <a:latin typeface="黑体" panose="02010609060101010101" pitchFamily="49" charset="-122"/>
                <a:ea typeface="黑体" panose="02010609060101010101" pitchFamily="49" charset="-122"/>
              </a:rPr>
              <a:t> </a:t>
            </a:r>
            <a:r>
              <a:rPr lang="en-US" altLang="zh-CN" dirty="0" smtClean="0">
                <a:latin typeface="黑体" panose="02010609060101010101" pitchFamily="49" charset="-122"/>
                <a:ea typeface="黑体" panose="02010609060101010101" pitchFamily="49" charset="-122"/>
              </a:rPr>
              <a:t>  </a:t>
            </a:r>
            <a:r>
              <a:rPr lang="zh-CN" altLang="en-US" dirty="0"/>
              <a:t>（</a:t>
            </a:r>
            <a:r>
              <a:rPr lang="en-US" altLang="zh-CN" dirty="0"/>
              <a:t>3</a:t>
            </a:r>
            <a:r>
              <a:rPr lang="zh-CN" altLang="en-US" dirty="0"/>
              <a:t>）引导学生把历史思维外化为历史语言，通过书面语言或者小论文的形式表达出来。</a:t>
            </a:r>
            <a:endParaRPr lang="en-US" altLang="zh-CN" dirty="0"/>
          </a:p>
          <a:p>
            <a:pPr marL="0" indent="0">
              <a:buNone/>
            </a:pPr>
            <a:r>
              <a:rPr lang="en-US" altLang="zh-CN" dirty="0" smtClean="0"/>
              <a:t>          </a:t>
            </a:r>
            <a:endParaRPr lang="zh-CN" altLang="en-US" dirty="0"/>
          </a:p>
        </p:txBody>
      </p:sp>
      <p:sp>
        <p:nvSpPr>
          <p:cNvPr id="7" name="文本框 6"/>
          <p:cNvSpPr txBox="1"/>
          <p:nvPr/>
        </p:nvSpPr>
        <p:spPr>
          <a:xfrm>
            <a:off x="5770880" y="6136640"/>
            <a:ext cx="1239520" cy="629920"/>
          </a:xfrm>
          <a:prstGeom prst="rect">
            <a:avLst/>
          </a:prstGeom>
          <a:noFill/>
        </p:spPr>
        <p:txBody>
          <a:bodyPr wrap="square" rtlCol="0">
            <a:spAutoFit/>
          </a:bodyPr>
          <a:lstStyle/>
          <a:p>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sp>
        <p:nvSpPr>
          <p:cNvPr id="11" name="矩形 10"/>
          <p:cNvSpPr/>
          <p:nvPr/>
        </p:nvSpPr>
        <p:spPr>
          <a:xfrm>
            <a:off x="6024880" y="2685971"/>
            <a:ext cx="6096000" cy="1200329"/>
          </a:xfrm>
          <a:prstGeom prst="rect">
            <a:avLst/>
          </a:prstGeom>
        </p:spPr>
        <p:txBody>
          <a:bodyPr>
            <a:spAutoFit/>
          </a:bodyPr>
          <a:lstStyle/>
          <a:p>
            <a:pPr defTabSz="457200"/>
            <a:r>
              <a:rPr lang="en-US" altLang="zh-CN" dirty="0">
                <a:solidFill>
                  <a:prstClr val="black"/>
                </a:solidFill>
                <a:latin typeface="Century Gothic"/>
                <a:ea typeface="幼圆" panose="02010509060101010101" pitchFamily="49" charset="-122"/>
              </a:rPr>
              <a:t>【</a:t>
            </a:r>
            <a:r>
              <a:rPr lang="zh-CN" altLang="en-US" dirty="0">
                <a:solidFill>
                  <a:prstClr val="black"/>
                </a:solidFill>
                <a:latin typeface="Century Gothic"/>
                <a:ea typeface="幼圆" panose="02010509060101010101" pitchFamily="49" charset="-122"/>
              </a:rPr>
              <a:t>漫画思考</a:t>
            </a:r>
            <a:r>
              <a:rPr lang="en-US" altLang="zh-CN" dirty="0" smtClean="0">
                <a:solidFill>
                  <a:prstClr val="black"/>
                </a:solidFill>
                <a:latin typeface="Century Gothic"/>
                <a:ea typeface="幼圆" panose="02010509060101010101" pitchFamily="49" charset="-122"/>
              </a:rPr>
              <a:t>】</a:t>
            </a:r>
          </a:p>
          <a:p>
            <a:pPr defTabSz="457200"/>
            <a:r>
              <a:rPr lang="zh-CN" altLang="en-US" dirty="0" smtClean="0">
                <a:solidFill>
                  <a:srgbClr val="FF0000"/>
                </a:solidFill>
                <a:latin typeface="Century Gothic"/>
                <a:ea typeface="幼圆" panose="02010509060101010101" pitchFamily="49" charset="-122"/>
              </a:rPr>
              <a:t>（</a:t>
            </a:r>
            <a:r>
              <a:rPr lang="en-US" altLang="zh-CN" dirty="0">
                <a:solidFill>
                  <a:srgbClr val="FF0000"/>
                </a:solidFill>
                <a:latin typeface="Century Gothic"/>
                <a:ea typeface="幼圆" panose="02010509060101010101" pitchFamily="49" charset="-122"/>
              </a:rPr>
              <a:t>1</a:t>
            </a:r>
            <a:r>
              <a:rPr lang="zh-CN" altLang="en-US" dirty="0">
                <a:solidFill>
                  <a:srgbClr val="FF0000"/>
                </a:solidFill>
                <a:latin typeface="Century Gothic"/>
                <a:ea typeface="幼圆" panose="02010509060101010101" pitchFamily="49" charset="-122"/>
              </a:rPr>
              <a:t>）画面为什么要突出“中国版图与国旗”？</a:t>
            </a:r>
          </a:p>
          <a:p>
            <a:pPr defTabSz="457200"/>
            <a:r>
              <a:rPr lang="zh-CN" altLang="en-US" dirty="0">
                <a:solidFill>
                  <a:srgbClr val="FF0000"/>
                </a:solidFill>
                <a:latin typeface="Century Gothic"/>
                <a:ea typeface="幼圆" panose="02010509060101010101" pitchFamily="49" charset="-122"/>
              </a:rPr>
              <a:t>（</a:t>
            </a:r>
            <a:r>
              <a:rPr lang="en-US" altLang="zh-CN" dirty="0">
                <a:solidFill>
                  <a:srgbClr val="FF0000"/>
                </a:solidFill>
                <a:latin typeface="Century Gothic"/>
                <a:ea typeface="幼圆" panose="02010509060101010101" pitchFamily="49" charset="-122"/>
              </a:rPr>
              <a:t>2</a:t>
            </a:r>
            <a:r>
              <a:rPr lang="zh-CN" altLang="en-US" dirty="0">
                <a:solidFill>
                  <a:srgbClr val="FF0000"/>
                </a:solidFill>
                <a:latin typeface="Century Gothic"/>
                <a:ea typeface="幼圆" panose="02010509060101010101" pitchFamily="49" charset="-122"/>
              </a:rPr>
              <a:t>）画面以“地球”为背景有何寓意？</a:t>
            </a:r>
          </a:p>
          <a:p>
            <a:pPr defTabSz="457200"/>
            <a:r>
              <a:rPr lang="zh-CN" altLang="en-US" dirty="0">
                <a:solidFill>
                  <a:srgbClr val="FF0000"/>
                </a:solidFill>
                <a:latin typeface="Century Gothic"/>
                <a:ea typeface="幼圆" panose="02010509060101010101" pitchFamily="49" charset="-122"/>
              </a:rPr>
              <a:t>（</a:t>
            </a:r>
            <a:r>
              <a:rPr lang="en-US" altLang="zh-CN" dirty="0">
                <a:solidFill>
                  <a:srgbClr val="FF0000"/>
                </a:solidFill>
                <a:latin typeface="Century Gothic"/>
                <a:ea typeface="幼圆" panose="02010509060101010101" pitchFamily="49" charset="-122"/>
              </a:rPr>
              <a:t>3</a:t>
            </a:r>
            <a:r>
              <a:rPr lang="zh-CN" altLang="en-US" dirty="0">
                <a:solidFill>
                  <a:srgbClr val="FF0000"/>
                </a:solidFill>
                <a:latin typeface="Century Gothic"/>
                <a:ea typeface="幼圆" panose="02010509060101010101" pitchFamily="49" charset="-122"/>
              </a:rPr>
              <a:t>）在作者看来，将来会聚集于国旗下的主要是哪些人？</a:t>
            </a:r>
          </a:p>
        </p:txBody>
      </p:sp>
      <p:pic>
        <p:nvPicPr>
          <p:cNvPr id="13" name="图片 12"/>
          <p:cNvPicPr>
            <a:picLocks noChangeAspect="1"/>
          </p:cNvPicPr>
          <p:nvPr/>
        </p:nvPicPr>
        <p:blipFill>
          <a:blip r:embed="rId2"/>
          <a:stretch>
            <a:fillRect/>
          </a:stretch>
        </p:blipFill>
        <p:spPr>
          <a:xfrm>
            <a:off x="6024880" y="3978469"/>
            <a:ext cx="6230652" cy="2158171"/>
          </a:xfrm>
          <a:prstGeom prst="rect">
            <a:avLst/>
          </a:prstGeom>
        </p:spPr>
      </p:pic>
      <p:pic>
        <p:nvPicPr>
          <p:cNvPr id="18" name="图片 17"/>
          <p:cNvPicPr>
            <a:picLocks noChangeAspect="1"/>
          </p:cNvPicPr>
          <p:nvPr/>
        </p:nvPicPr>
        <p:blipFill>
          <a:blip r:embed="rId3"/>
          <a:stretch>
            <a:fillRect/>
          </a:stretch>
        </p:blipFill>
        <p:spPr>
          <a:xfrm>
            <a:off x="2142960" y="2514371"/>
            <a:ext cx="2738472" cy="3323939"/>
          </a:xfrm>
          <a:prstGeom prst="rect">
            <a:avLst/>
          </a:prstGeom>
        </p:spPr>
      </p:pic>
      <p:sp>
        <p:nvSpPr>
          <p:cNvPr id="19" name="矩形 18"/>
          <p:cNvSpPr/>
          <p:nvPr/>
        </p:nvSpPr>
        <p:spPr>
          <a:xfrm>
            <a:off x="1966926" y="6123700"/>
            <a:ext cx="3600666" cy="923330"/>
          </a:xfrm>
          <a:prstGeom prst="rect">
            <a:avLst/>
          </a:prstGeom>
        </p:spPr>
        <p:txBody>
          <a:bodyPr wrap="none">
            <a:spAutoFit/>
          </a:bodyPr>
          <a:lstStyle/>
          <a:p>
            <a:r>
              <a:rPr lang="zh-CN" altLang="en-US" dirty="0"/>
              <a:t>张乐平：</a:t>
            </a:r>
            <a:r>
              <a:rPr lang="zh-CN" altLang="zh-CN" dirty="0"/>
              <a:t>全球招展五星红旗</a:t>
            </a:r>
          </a:p>
          <a:p>
            <a:r>
              <a:rPr lang="en-US" altLang="zh-CN" dirty="0"/>
              <a:t>.</a:t>
            </a:r>
            <a:r>
              <a:rPr lang="zh-CN" altLang="zh-CN" dirty="0"/>
              <a:t>原载</a:t>
            </a:r>
            <a:r>
              <a:rPr lang="en-US" altLang="zh-CN" dirty="0"/>
              <a:t>1949</a:t>
            </a:r>
            <a:r>
              <a:rPr lang="zh-CN" altLang="zh-CN" dirty="0"/>
              <a:t>年</a:t>
            </a:r>
            <a:r>
              <a:rPr lang="en-US" altLang="zh-CN" dirty="0"/>
              <a:t>10</a:t>
            </a:r>
            <a:r>
              <a:rPr lang="zh-CN" altLang="zh-CN" dirty="0"/>
              <a:t>月</a:t>
            </a:r>
            <a:r>
              <a:rPr lang="en-US" altLang="zh-CN" dirty="0"/>
              <a:t>3</a:t>
            </a:r>
            <a:r>
              <a:rPr lang="zh-CN" altLang="zh-CN" dirty="0"/>
              <a:t>日</a:t>
            </a:r>
            <a:r>
              <a:rPr lang="zh-CN" altLang="zh-CN" dirty="0" smtClean="0"/>
              <a:t>《解放日报》</a:t>
            </a:r>
            <a:endParaRPr lang="zh-CN" altLang="zh-CN" dirty="0"/>
          </a:p>
          <a:p>
            <a:endParaRPr lang="zh-CN" altLang="en-US" dirty="0"/>
          </a:p>
        </p:txBody>
      </p:sp>
      <p:pic>
        <p:nvPicPr>
          <p:cNvPr id="2" name="图片 1"/>
          <p:cNvPicPr>
            <a:picLocks noChangeAspect="1"/>
          </p:cNvPicPr>
          <p:nvPr/>
        </p:nvPicPr>
        <p:blipFill>
          <a:blip r:embed="rId4"/>
          <a:stretch>
            <a:fillRect/>
          </a:stretch>
        </p:blipFill>
        <p:spPr>
          <a:xfrm>
            <a:off x="-468272" y="-161058"/>
            <a:ext cx="10699407" cy="1444877"/>
          </a:xfrm>
          <a:prstGeom prst="rect">
            <a:avLst/>
          </a:prstGeom>
        </p:spPr>
      </p:pic>
    </p:spTree>
    <p:extLst>
      <p:ext uri="{BB962C8B-B14F-4D97-AF65-F5344CB8AC3E}">
        <p14:creationId xmlns:p14="http://schemas.microsoft.com/office/powerpoint/2010/main" val="54366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61862" y="967429"/>
            <a:ext cx="11391813" cy="2578251"/>
          </a:xfrm>
        </p:spPr>
        <p:txBody>
          <a:bodyPr>
            <a:normAutofit/>
          </a:bodyPr>
          <a:lstStyle/>
          <a:p>
            <a:pPr marL="0" indent="0">
              <a:buNone/>
            </a:pPr>
            <a:r>
              <a:rPr lang="zh-CN" altLang="en-US" sz="2400" dirty="0" smtClean="0"/>
              <a:t>（四）利用时政漫画开展历史叙事</a:t>
            </a:r>
            <a:endParaRPr lang="en-US" altLang="zh-CN" sz="2400" dirty="0" smtClean="0"/>
          </a:p>
          <a:p>
            <a:pPr marL="0" indent="0">
              <a:buNone/>
            </a:pPr>
            <a:r>
              <a:rPr lang="zh-CN" altLang="en-US" dirty="0" smtClean="0"/>
              <a:t>     </a:t>
            </a:r>
            <a:r>
              <a:rPr lang="zh-CN" altLang="en-US" dirty="0" smtClean="0">
                <a:solidFill>
                  <a:srgbClr val="FF0000"/>
                </a:solidFill>
              </a:rPr>
              <a:t>（</a:t>
            </a:r>
            <a:r>
              <a:rPr lang="en-US" altLang="zh-CN" dirty="0" smtClean="0">
                <a:solidFill>
                  <a:srgbClr val="FF0000"/>
                </a:solidFill>
              </a:rPr>
              <a:t>1</a:t>
            </a:r>
            <a:r>
              <a:rPr lang="zh-CN" altLang="en-US" dirty="0" smtClean="0">
                <a:solidFill>
                  <a:srgbClr val="FF0000"/>
                </a:solidFill>
              </a:rPr>
              <a:t>）理解并解释漫画</a:t>
            </a:r>
            <a:endParaRPr lang="en-US" altLang="zh-CN" dirty="0" smtClean="0">
              <a:solidFill>
                <a:srgbClr val="FF0000"/>
              </a:solidFill>
            </a:endParaRPr>
          </a:p>
          <a:p>
            <a:pPr marL="0" indent="0">
              <a:buNone/>
            </a:pPr>
            <a:r>
              <a:rPr lang="en-US" altLang="zh-CN" dirty="0" smtClean="0">
                <a:solidFill>
                  <a:srgbClr val="FF0000"/>
                </a:solidFill>
              </a:rPr>
              <a:t>     </a:t>
            </a:r>
            <a:r>
              <a:rPr lang="zh-CN" altLang="en-US" dirty="0" smtClean="0">
                <a:solidFill>
                  <a:srgbClr val="FF0000"/>
                </a:solidFill>
              </a:rPr>
              <a:t>（</a:t>
            </a:r>
            <a:r>
              <a:rPr lang="en-US" altLang="zh-CN" dirty="0" smtClean="0">
                <a:solidFill>
                  <a:srgbClr val="FF0000"/>
                </a:solidFill>
              </a:rPr>
              <a:t>2</a:t>
            </a:r>
            <a:r>
              <a:rPr lang="zh-CN" altLang="en-US" dirty="0" smtClean="0">
                <a:solidFill>
                  <a:srgbClr val="FF0000"/>
                </a:solidFill>
              </a:rPr>
              <a:t>）将漫画信息内化成历史思维</a:t>
            </a:r>
            <a:endParaRPr lang="en-US" altLang="zh-CN" dirty="0" smtClean="0">
              <a:solidFill>
                <a:srgbClr val="FF0000"/>
              </a:solidFill>
            </a:endParaRPr>
          </a:p>
          <a:p>
            <a:pPr marL="0" indent="0">
              <a:buNone/>
            </a:pPr>
            <a:r>
              <a:rPr lang="en-US" altLang="zh-CN" dirty="0" smtClean="0">
                <a:solidFill>
                  <a:srgbClr val="FF0000"/>
                </a:solidFill>
              </a:rPr>
              <a:t>   </a:t>
            </a:r>
            <a:r>
              <a:rPr lang="zh-CN" altLang="en-US" dirty="0" smtClean="0">
                <a:solidFill>
                  <a:srgbClr val="FF0000"/>
                </a:solidFill>
              </a:rPr>
              <a:t>（</a:t>
            </a:r>
            <a:r>
              <a:rPr lang="en-US" altLang="zh-CN" dirty="0" smtClean="0">
                <a:solidFill>
                  <a:srgbClr val="FF0000"/>
                </a:solidFill>
              </a:rPr>
              <a:t>3</a:t>
            </a:r>
            <a:r>
              <a:rPr lang="zh-CN" altLang="en-US" dirty="0" smtClean="0">
                <a:solidFill>
                  <a:srgbClr val="FF0000"/>
                </a:solidFill>
              </a:rPr>
              <a:t>）引导学生把历史思维外化为历史语言，通过书面语言或者小论文的形式表达出来。</a:t>
            </a:r>
            <a:endParaRPr lang="en-US" altLang="zh-CN" dirty="0" smtClean="0">
              <a:solidFill>
                <a:srgbClr val="FF0000"/>
              </a:solidFill>
            </a:endParaRPr>
          </a:p>
          <a:p>
            <a:pPr marL="0" indent="0">
              <a:buNone/>
            </a:pPr>
            <a:r>
              <a:rPr lang="en-US" altLang="zh-CN" dirty="0" smtClean="0"/>
              <a:t>          </a:t>
            </a:r>
            <a:endParaRPr lang="zh-CN" altLang="en-US" dirty="0"/>
          </a:p>
        </p:txBody>
      </p:sp>
      <p:sp>
        <p:nvSpPr>
          <p:cNvPr id="8" name="文本框 7"/>
          <p:cNvSpPr txBox="1"/>
          <p:nvPr/>
        </p:nvSpPr>
        <p:spPr>
          <a:xfrm>
            <a:off x="4409440" y="5933440"/>
            <a:ext cx="45719" cy="369332"/>
          </a:xfrm>
          <a:prstGeom prst="rect">
            <a:avLst/>
          </a:prstGeom>
          <a:noFill/>
        </p:spPr>
        <p:txBody>
          <a:bodyPr wrap="square" rtlCol="0">
            <a:spAutoFit/>
          </a:bodyPr>
          <a:lstStyle/>
          <a:p>
            <a:endParaRPr lang="zh-CN" altLang="en-US" dirty="0"/>
          </a:p>
        </p:txBody>
      </p:sp>
      <p:pic>
        <p:nvPicPr>
          <p:cNvPr id="14" name="图片 13"/>
          <p:cNvPicPr>
            <a:picLocks noChangeAspect="1"/>
          </p:cNvPicPr>
          <p:nvPr/>
        </p:nvPicPr>
        <p:blipFill>
          <a:blip r:embed="rId2"/>
          <a:stretch>
            <a:fillRect/>
          </a:stretch>
        </p:blipFill>
        <p:spPr>
          <a:xfrm>
            <a:off x="6807698" y="2423765"/>
            <a:ext cx="4438914" cy="3568695"/>
          </a:xfrm>
          <a:prstGeom prst="rect">
            <a:avLst/>
          </a:prstGeom>
        </p:spPr>
      </p:pic>
      <p:sp>
        <p:nvSpPr>
          <p:cNvPr id="15" name="矩形 14"/>
          <p:cNvSpPr/>
          <p:nvPr/>
        </p:nvSpPr>
        <p:spPr>
          <a:xfrm>
            <a:off x="8804555" y="5860612"/>
            <a:ext cx="1107996" cy="369332"/>
          </a:xfrm>
          <a:prstGeom prst="rect">
            <a:avLst/>
          </a:prstGeom>
        </p:spPr>
        <p:txBody>
          <a:bodyPr wrap="none">
            <a:spAutoFit/>
          </a:bodyPr>
          <a:lstStyle/>
          <a:p>
            <a:r>
              <a:rPr lang="zh-CN" altLang="en-US" dirty="0"/>
              <a:t>经济红旗</a:t>
            </a:r>
          </a:p>
        </p:txBody>
      </p:sp>
      <p:sp>
        <p:nvSpPr>
          <p:cNvPr id="16" name="矩形 15"/>
          <p:cNvSpPr/>
          <p:nvPr/>
        </p:nvSpPr>
        <p:spPr>
          <a:xfrm>
            <a:off x="6699372" y="6058419"/>
            <a:ext cx="5059580" cy="646331"/>
          </a:xfrm>
          <a:prstGeom prst="rect">
            <a:avLst/>
          </a:prstGeom>
        </p:spPr>
        <p:txBody>
          <a:bodyPr wrap="square">
            <a:spAutoFit/>
          </a:bodyPr>
          <a:lstStyle/>
          <a:p>
            <a:r>
              <a:rPr lang="zh-CN" altLang="en-US" sz="1200" dirty="0" smtClean="0">
                <a:solidFill>
                  <a:srgbClr val="FF0000"/>
                </a:solidFill>
                <a:latin typeface="宋体" panose="02010600030101010101" pitchFamily="2" charset="-122"/>
                <a:ea typeface="宋体" panose="02010600030101010101" pitchFamily="2" charset="-122"/>
              </a:rPr>
              <a:t>    美国</a:t>
            </a:r>
            <a:r>
              <a:rPr lang="zh-CN" altLang="en-US" sz="1200" dirty="0">
                <a:solidFill>
                  <a:srgbClr val="FF0000"/>
                </a:solidFill>
                <a:latin typeface="宋体" panose="02010600030101010101" pitchFamily="2" charset="-122"/>
                <a:ea typeface="宋体" panose="02010600030101010101" pitchFamily="2" charset="-122"/>
              </a:rPr>
              <a:t>漫画家约翰</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达考（</a:t>
            </a:r>
            <a:r>
              <a:rPr lang="en-US" altLang="zh-CN" sz="1200" dirty="0">
                <a:solidFill>
                  <a:srgbClr val="FF0000"/>
                </a:solidFill>
                <a:latin typeface="宋体" panose="02010600030101010101" pitchFamily="2" charset="-122"/>
                <a:ea typeface="宋体" panose="02010600030101010101" pitchFamily="2" charset="-122"/>
              </a:rPr>
              <a:t>John </a:t>
            </a:r>
            <a:r>
              <a:rPr lang="en-US" altLang="zh-CN" sz="1200" dirty="0" err="1">
                <a:solidFill>
                  <a:srgbClr val="FF0000"/>
                </a:solidFill>
                <a:latin typeface="宋体" panose="02010600030101010101" pitchFamily="2" charset="-122"/>
                <a:ea typeface="宋体" panose="02010600030101010101" pitchFamily="2" charset="-122"/>
              </a:rPr>
              <a:t>Darkow</a:t>
            </a:r>
            <a:r>
              <a:rPr lang="zh-CN" altLang="en-US" sz="1200" dirty="0">
                <a:solidFill>
                  <a:srgbClr val="FF0000"/>
                </a:solidFill>
                <a:latin typeface="宋体" panose="02010600030101010101" pitchFamily="2" charset="-122"/>
                <a:ea typeface="宋体" panose="02010600030101010101" pitchFamily="2" charset="-122"/>
              </a:rPr>
              <a:t>）更关注中国的经贸发展。</a:t>
            </a:r>
            <a:r>
              <a:rPr lang="en-US" altLang="zh-CN" sz="1200" dirty="0">
                <a:solidFill>
                  <a:srgbClr val="FF0000"/>
                </a:solidFill>
                <a:latin typeface="宋体" panose="02010600030101010101" pitchFamily="2" charset="-122"/>
                <a:ea typeface="宋体" panose="02010600030101010101" pitchFamily="2" charset="-122"/>
              </a:rPr>
              <a:t>2006</a:t>
            </a:r>
            <a:r>
              <a:rPr lang="zh-CN" altLang="en-US" sz="1200" dirty="0">
                <a:solidFill>
                  <a:srgbClr val="FF0000"/>
                </a:solidFill>
                <a:latin typeface="宋体" panose="02010600030101010101" pitchFamily="2" charset="-122"/>
                <a:ea typeface="宋体" panose="02010600030101010101" pitchFamily="2" charset="-122"/>
              </a:rPr>
              <a:t>年</a:t>
            </a:r>
            <a:r>
              <a:rPr lang="en-US" altLang="zh-CN" sz="1200" dirty="0">
                <a:solidFill>
                  <a:srgbClr val="FF0000"/>
                </a:solidFill>
                <a:latin typeface="宋体" panose="02010600030101010101" pitchFamily="2" charset="-122"/>
                <a:ea typeface="宋体" panose="02010600030101010101" pitchFamily="2" charset="-122"/>
              </a:rPr>
              <a:t>1</a:t>
            </a:r>
            <a:r>
              <a:rPr lang="zh-CN" altLang="en-US" sz="1200" dirty="0">
                <a:solidFill>
                  <a:srgbClr val="FF0000"/>
                </a:solidFill>
                <a:latin typeface="宋体" panose="02010600030101010101" pitchFamily="2" charset="-122"/>
                <a:ea typeface="宋体" panose="02010600030101010101" pitchFamily="2" charset="-122"/>
              </a:rPr>
              <a:t>月</a:t>
            </a:r>
            <a:r>
              <a:rPr lang="en-US" altLang="zh-CN" sz="1200" dirty="0">
                <a:solidFill>
                  <a:srgbClr val="FF0000"/>
                </a:solidFill>
                <a:latin typeface="宋体" panose="02010600030101010101" pitchFamily="2" charset="-122"/>
                <a:ea typeface="宋体" panose="02010600030101010101" pitchFamily="2" charset="-122"/>
              </a:rPr>
              <a:t>21</a:t>
            </a:r>
            <a:r>
              <a:rPr lang="zh-CN" altLang="en-US" sz="1200" dirty="0">
                <a:solidFill>
                  <a:srgbClr val="FF0000"/>
                </a:solidFill>
                <a:latin typeface="宋体" panose="02010600030101010101" pitchFamily="2" charset="-122"/>
                <a:ea typeface="宋体" panose="02010600030101010101" pitchFamily="2" charset="-122"/>
              </a:rPr>
              <a:t>日，他在</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哥伦比亚每日论坛报</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上发表了名为</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经济红旗</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a:t>
            </a:r>
            <a:r>
              <a:rPr lang="en-US" altLang="zh-CN" sz="1200" dirty="0">
                <a:solidFill>
                  <a:srgbClr val="FF0000"/>
                </a:solidFill>
                <a:latin typeface="宋体" panose="02010600030101010101" pitchFamily="2" charset="-122"/>
                <a:ea typeface="宋体" panose="02010600030101010101" pitchFamily="2" charset="-122"/>
              </a:rPr>
              <a:t>Economic Red Flag</a:t>
            </a:r>
            <a:r>
              <a:rPr lang="zh-CN" altLang="en-US" sz="1200" dirty="0">
                <a:solidFill>
                  <a:srgbClr val="FF0000"/>
                </a:solidFill>
                <a:latin typeface="宋体" panose="02010600030101010101" pitchFamily="2" charset="-122"/>
                <a:ea typeface="宋体" panose="02010600030101010101" pitchFamily="2" charset="-122"/>
              </a:rPr>
              <a:t>）的漫画</a:t>
            </a:r>
          </a:p>
        </p:txBody>
      </p:sp>
      <p:sp>
        <p:nvSpPr>
          <p:cNvPr id="17" name="矩形 16"/>
          <p:cNvSpPr/>
          <p:nvPr/>
        </p:nvSpPr>
        <p:spPr>
          <a:xfrm>
            <a:off x="711698" y="2529478"/>
            <a:ext cx="6096000" cy="1477328"/>
          </a:xfrm>
          <a:prstGeom prst="rect">
            <a:avLst/>
          </a:prstGeom>
        </p:spPr>
        <p:txBody>
          <a:bodyPr>
            <a:spAutoFit/>
          </a:bodyPr>
          <a:lstStyle/>
          <a:p>
            <a:r>
              <a:rPr lang="en-US" altLang="zh-CN" dirty="0"/>
              <a:t>【</a:t>
            </a:r>
            <a:r>
              <a:rPr lang="zh-CN" altLang="en-US" dirty="0"/>
              <a:t>漫画思考</a:t>
            </a:r>
            <a:r>
              <a:rPr lang="en-US" altLang="zh-CN" dirty="0"/>
              <a:t>】</a:t>
            </a:r>
            <a:r>
              <a:rPr lang="zh-CN" altLang="en-US" dirty="0"/>
              <a:t>图</a:t>
            </a:r>
            <a:r>
              <a:rPr lang="en-US" altLang="zh-CN" dirty="0"/>
              <a:t>4-2-3</a:t>
            </a:r>
            <a:r>
              <a:rPr lang="zh-CN" altLang="en-US" dirty="0"/>
              <a:t>：经济红旗</a:t>
            </a:r>
          </a:p>
          <a:p>
            <a:r>
              <a:rPr lang="zh-CN" altLang="en-US" dirty="0">
                <a:solidFill>
                  <a:srgbClr val="FF0000"/>
                </a:solidFill>
              </a:rPr>
              <a:t>（</a:t>
            </a:r>
            <a:r>
              <a:rPr lang="en-US" altLang="zh-CN" dirty="0">
                <a:solidFill>
                  <a:srgbClr val="FF0000"/>
                </a:solidFill>
              </a:rPr>
              <a:t>1</a:t>
            </a:r>
            <a:r>
              <a:rPr lang="zh-CN" altLang="en-US" dirty="0">
                <a:solidFill>
                  <a:srgbClr val="FF0000"/>
                </a:solidFill>
              </a:rPr>
              <a:t>）作者在画面中特别突出“美国国旗”和“中国制造”，有何意指？</a:t>
            </a:r>
          </a:p>
          <a:p>
            <a:r>
              <a:rPr lang="zh-CN" altLang="en-US" dirty="0">
                <a:solidFill>
                  <a:srgbClr val="FF0000"/>
                </a:solidFill>
              </a:rPr>
              <a:t>（</a:t>
            </a:r>
            <a:r>
              <a:rPr lang="en-US" altLang="zh-CN" dirty="0">
                <a:solidFill>
                  <a:srgbClr val="FF0000"/>
                </a:solidFill>
              </a:rPr>
              <a:t>2</a:t>
            </a:r>
            <a:r>
              <a:rPr lang="zh-CN" altLang="en-US" dirty="0">
                <a:solidFill>
                  <a:srgbClr val="FF0000"/>
                </a:solidFill>
              </a:rPr>
              <a:t>）作者以“经济红旗”作为漫画主题，寓指什么？</a:t>
            </a:r>
          </a:p>
          <a:p>
            <a:r>
              <a:rPr lang="zh-CN" altLang="en-US" dirty="0">
                <a:solidFill>
                  <a:srgbClr val="FF0000"/>
                </a:solidFill>
              </a:rPr>
              <a:t>（</a:t>
            </a:r>
            <a:r>
              <a:rPr lang="en-US" altLang="zh-CN" dirty="0">
                <a:solidFill>
                  <a:srgbClr val="FF0000"/>
                </a:solidFill>
              </a:rPr>
              <a:t>3</a:t>
            </a:r>
            <a:r>
              <a:rPr lang="zh-CN" altLang="en-US" dirty="0">
                <a:solidFill>
                  <a:srgbClr val="FF0000"/>
                </a:solidFill>
              </a:rPr>
              <a:t>）触发作者创作漫画的现实因素是什么</a:t>
            </a:r>
            <a:r>
              <a:rPr lang="zh-CN" altLang="en-US" dirty="0" smtClean="0">
                <a:solidFill>
                  <a:srgbClr val="FF0000"/>
                </a:solidFill>
              </a:rPr>
              <a:t>？</a:t>
            </a:r>
            <a:endParaRPr lang="zh-CN" altLang="en-US" dirty="0">
              <a:solidFill>
                <a:srgbClr val="FF0000"/>
              </a:solidFill>
            </a:endParaRPr>
          </a:p>
        </p:txBody>
      </p:sp>
      <p:sp>
        <p:nvSpPr>
          <p:cNvPr id="2" name="矩形 1"/>
          <p:cNvSpPr/>
          <p:nvPr/>
        </p:nvSpPr>
        <p:spPr>
          <a:xfrm>
            <a:off x="603372" y="4208113"/>
            <a:ext cx="6096000" cy="2031325"/>
          </a:xfrm>
          <a:prstGeom prst="rect">
            <a:avLst/>
          </a:prstGeom>
        </p:spPr>
        <p:txBody>
          <a:bodyPr>
            <a:spAutoFit/>
          </a:bodyPr>
          <a:lstStyle/>
          <a:p>
            <a:r>
              <a:rPr lang="en-US" altLang="zh-CN" dirty="0"/>
              <a:t>【</a:t>
            </a:r>
            <a:r>
              <a:rPr lang="zh-CN" altLang="en-US" dirty="0"/>
              <a:t>参考答案</a:t>
            </a:r>
            <a:r>
              <a:rPr lang="en-US" altLang="zh-CN" dirty="0"/>
              <a:t>】</a:t>
            </a:r>
            <a:r>
              <a:rPr lang="zh-CN" altLang="en-US" dirty="0"/>
              <a:t>图</a:t>
            </a:r>
            <a:r>
              <a:rPr lang="en-US" altLang="zh-CN" dirty="0"/>
              <a:t>4-2-3</a:t>
            </a:r>
            <a:r>
              <a:rPr lang="zh-CN" altLang="en-US" dirty="0"/>
              <a:t>：经济红旗</a:t>
            </a:r>
          </a:p>
          <a:p>
            <a:r>
              <a:rPr lang="zh-CN" altLang="en-US" dirty="0"/>
              <a:t>（</a:t>
            </a:r>
            <a:r>
              <a:rPr lang="en-US" altLang="zh-CN" dirty="0"/>
              <a:t>1</a:t>
            </a:r>
            <a:r>
              <a:rPr lang="zh-CN" altLang="en-US" dirty="0"/>
              <a:t>）作者认为中国制造业广泛影响到美国社会生活和经济安全。</a:t>
            </a:r>
          </a:p>
          <a:p>
            <a:r>
              <a:rPr lang="zh-CN" altLang="en-US" dirty="0"/>
              <a:t>（</a:t>
            </a:r>
            <a:r>
              <a:rPr lang="en-US" altLang="zh-CN" dirty="0"/>
              <a:t>2</a:t>
            </a:r>
            <a:r>
              <a:rPr lang="zh-CN" altLang="en-US" dirty="0"/>
              <a:t>）寓指中国经济发展快、出口多，挤压了美国本土制造业。</a:t>
            </a:r>
          </a:p>
          <a:p>
            <a:r>
              <a:rPr lang="zh-CN" altLang="en-US" dirty="0"/>
              <a:t>（</a:t>
            </a:r>
            <a:r>
              <a:rPr lang="en-US" altLang="zh-CN" dirty="0"/>
              <a:t>3</a:t>
            </a:r>
            <a:r>
              <a:rPr lang="zh-CN" altLang="en-US" dirty="0"/>
              <a:t>）中国加入世贸组织，美国进口中国商品份额扩大，尤其是中国最具优势的纺织业冲击美国本土纺织业。</a:t>
            </a:r>
          </a:p>
        </p:txBody>
      </p:sp>
      <p:pic>
        <p:nvPicPr>
          <p:cNvPr id="4" name="图片 3"/>
          <p:cNvPicPr>
            <a:picLocks noChangeAspect="1"/>
          </p:cNvPicPr>
          <p:nvPr/>
        </p:nvPicPr>
        <p:blipFill>
          <a:blip r:embed="rId3"/>
          <a:stretch>
            <a:fillRect/>
          </a:stretch>
        </p:blipFill>
        <p:spPr>
          <a:xfrm>
            <a:off x="-284645" y="-17525"/>
            <a:ext cx="10699407" cy="1444877"/>
          </a:xfrm>
          <a:prstGeom prst="rect">
            <a:avLst/>
          </a:prstGeom>
        </p:spPr>
      </p:pic>
    </p:spTree>
    <p:extLst>
      <p:ext uri="{BB962C8B-B14F-4D97-AF65-F5344CB8AC3E}">
        <p14:creationId xmlns:p14="http://schemas.microsoft.com/office/powerpoint/2010/main" val="92712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879408" y="1938503"/>
            <a:ext cx="5514755" cy="3507154"/>
          </a:xfrm>
          <a:prstGeom prst="rect">
            <a:avLst/>
          </a:prstGeom>
        </p:spPr>
      </p:pic>
      <p:sp>
        <p:nvSpPr>
          <p:cNvPr id="5" name="矩形 4"/>
          <p:cNvSpPr/>
          <p:nvPr/>
        </p:nvSpPr>
        <p:spPr>
          <a:xfrm>
            <a:off x="1589425" y="5657385"/>
            <a:ext cx="4296799" cy="646331"/>
          </a:xfrm>
          <a:prstGeom prst="rect">
            <a:avLst/>
          </a:prstGeom>
        </p:spPr>
        <p:txBody>
          <a:bodyPr wrap="square">
            <a:spAutoFit/>
          </a:bodyPr>
          <a:lstStyle/>
          <a:p>
            <a:r>
              <a:rPr lang="zh-CN" altLang="en-US" dirty="0"/>
              <a:t>米</a:t>
            </a:r>
            <a:r>
              <a:rPr lang="zh-CN" altLang="en-US" dirty="0" smtClean="0"/>
              <a:t>谷：</a:t>
            </a:r>
            <a:r>
              <a:rPr lang="en-US" altLang="zh-CN" dirty="0" smtClean="0"/>
              <a:t>《</a:t>
            </a:r>
            <a:r>
              <a:rPr lang="zh-CN" altLang="en-US" dirty="0"/>
              <a:t>从泥土中站起来的农民大众</a:t>
            </a:r>
            <a:r>
              <a:rPr lang="en-US" altLang="zh-CN" dirty="0" smtClean="0"/>
              <a:t>》</a:t>
            </a:r>
          </a:p>
          <a:p>
            <a:r>
              <a:rPr lang="en-US" altLang="zh-CN" dirty="0"/>
              <a:t>——</a:t>
            </a:r>
            <a:r>
              <a:rPr lang="en-US" altLang="zh-CN" dirty="0" smtClean="0"/>
              <a:t>1949</a:t>
            </a:r>
            <a:r>
              <a:rPr lang="zh-CN" altLang="en-US" dirty="0"/>
              <a:t>年</a:t>
            </a:r>
            <a:r>
              <a:rPr lang="en-US" altLang="zh-CN" dirty="0"/>
              <a:t>11</a:t>
            </a:r>
            <a:r>
              <a:rPr lang="zh-CN" altLang="en-US" dirty="0"/>
              <a:t>月</a:t>
            </a:r>
            <a:r>
              <a:rPr lang="en-US" altLang="zh-CN" dirty="0"/>
              <a:t>12</a:t>
            </a:r>
            <a:r>
              <a:rPr lang="zh-CN" altLang="en-US" dirty="0"/>
              <a:t>日</a:t>
            </a:r>
            <a:r>
              <a:rPr lang="en-US" altLang="zh-CN" dirty="0"/>
              <a:t>《</a:t>
            </a:r>
            <a:r>
              <a:rPr lang="zh-CN" altLang="en-US" dirty="0"/>
              <a:t>解放日报</a:t>
            </a:r>
            <a:r>
              <a:rPr lang="en-US" altLang="zh-CN" dirty="0"/>
              <a:t>》</a:t>
            </a:r>
            <a:r>
              <a:rPr lang="zh-CN" altLang="en-US" dirty="0"/>
              <a:t>上</a:t>
            </a:r>
          </a:p>
        </p:txBody>
      </p:sp>
      <p:sp>
        <p:nvSpPr>
          <p:cNvPr id="6" name="矩形 5"/>
          <p:cNvSpPr/>
          <p:nvPr/>
        </p:nvSpPr>
        <p:spPr>
          <a:xfrm>
            <a:off x="6837916" y="2116140"/>
            <a:ext cx="4856480" cy="1477328"/>
          </a:xfrm>
          <a:prstGeom prst="rect">
            <a:avLst/>
          </a:prstGeom>
        </p:spPr>
        <p:txBody>
          <a:bodyPr wrap="square">
            <a:spAutoFit/>
          </a:bodyPr>
          <a:lstStyle/>
          <a:p>
            <a:r>
              <a:rPr lang="en-US" altLang="zh-CN" dirty="0" smtClean="0"/>
              <a:t>【</a:t>
            </a:r>
            <a:r>
              <a:rPr lang="zh-CN" altLang="en-US" dirty="0" smtClean="0"/>
              <a:t>问题</a:t>
            </a:r>
            <a:r>
              <a:rPr lang="en-US" altLang="zh-CN" dirty="0" smtClean="0"/>
              <a:t>】</a:t>
            </a:r>
          </a:p>
          <a:p>
            <a:r>
              <a:rPr lang="zh-CN" altLang="en-US" dirty="0" smtClean="0">
                <a:solidFill>
                  <a:srgbClr val="FF0000"/>
                </a:solidFill>
              </a:rPr>
              <a:t>（</a:t>
            </a:r>
            <a:r>
              <a:rPr lang="en-US" altLang="zh-CN" dirty="0">
                <a:solidFill>
                  <a:srgbClr val="FF0000"/>
                </a:solidFill>
              </a:rPr>
              <a:t>1</a:t>
            </a:r>
            <a:r>
              <a:rPr lang="zh-CN" altLang="en-US" dirty="0">
                <a:solidFill>
                  <a:srgbClr val="FF0000"/>
                </a:solidFill>
              </a:rPr>
              <a:t>）画面中“农民表情及其行为”象征着什么？</a:t>
            </a:r>
          </a:p>
          <a:p>
            <a:r>
              <a:rPr lang="zh-CN" altLang="en-US" dirty="0">
                <a:solidFill>
                  <a:srgbClr val="FF0000"/>
                </a:solidFill>
              </a:rPr>
              <a:t>（</a:t>
            </a:r>
            <a:r>
              <a:rPr lang="en-US" altLang="zh-CN" dirty="0">
                <a:solidFill>
                  <a:srgbClr val="FF0000"/>
                </a:solidFill>
              </a:rPr>
              <a:t>2</a:t>
            </a:r>
            <a:r>
              <a:rPr lang="zh-CN" altLang="en-US" dirty="0">
                <a:solidFill>
                  <a:srgbClr val="FF0000"/>
                </a:solidFill>
              </a:rPr>
              <a:t>）画面中的另外两人指代什么势力？</a:t>
            </a:r>
          </a:p>
          <a:p>
            <a:r>
              <a:rPr lang="zh-CN" altLang="en-US" dirty="0">
                <a:solidFill>
                  <a:srgbClr val="FF0000"/>
                </a:solidFill>
              </a:rPr>
              <a:t>（</a:t>
            </a:r>
            <a:r>
              <a:rPr lang="en-US" altLang="zh-CN" dirty="0">
                <a:solidFill>
                  <a:srgbClr val="FF0000"/>
                </a:solidFill>
              </a:rPr>
              <a:t>3</a:t>
            </a:r>
            <a:r>
              <a:rPr lang="zh-CN" altLang="en-US" dirty="0">
                <a:solidFill>
                  <a:srgbClr val="FF0000"/>
                </a:solidFill>
              </a:rPr>
              <a:t>）漫画主题有何深刻的寓意</a:t>
            </a:r>
            <a:r>
              <a:rPr lang="zh-CN" altLang="en-US" dirty="0" smtClean="0">
                <a:solidFill>
                  <a:srgbClr val="FF0000"/>
                </a:solidFill>
              </a:rPr>
              <a:t>？</a:t>
            </a:r>
            <a:endParaRPr lang="zh-CN" altLang="en-US" dirty="0">
              <a:solidFill>
                <a:srgbClr val="FF0000"/>
              </a:solidFill>
            </a:endParaRPr>
          </a:p>
        </p:txBody>
      </p:sp>
      <p:sp>
        <p:nvSpPr>
          <p:cNvPr id="7" name="矩形 6"/>
          <p:cNvSpPr/>
          <p:nvPr/>
        </p:nvSpPr>
        <p:spPr>
          <a:xfrm>
            <a:off x="6837916" y="4106201"/>
            <a:ext cx="4124960" cy="2031325"/>
          </a:xfrm>
          <a:prstGeom prst="rect">
            <a:avLst/>
          </a:prstGeom>
        </p:spPr>
        <p:txBody>
          <a:bodyPr wrap="square">
            <a:spAutoFit/>
          </a:bodyPr>
          <a:lstStyle/>
          <a:p>
            <a:r>
              <a:rPr lang="en-US" altLang="zh-CN" dirty="0"/>
              <a:t>【</a:t>
            </a:r>
            <a:r>
              <a:rPr lang="zh-CN" altLang="en-US" dirty="0"/>
              <a:t>参考答案</a:t>
            </a:r>
            <a:r>
              <a:rPr lang="en-US" altLang="zh-CN" dirty="0"/>
              <a:t>】</a:t>
            </a:r>
          </a:p>
          <a:p>
            <a:r>
              <a:rPr lang="zh-CN" altLang="en-US" dirty="0"/>
              <a:t>（</a:t>
            </a:r>
            <a:r>
              <a:rPr lang="en-US" altLang="zh-CN" dirty="0"/>
              <a:t>1</a:t>
            </a:r>
            <a:r>
              <a:rPr lang="zh-CN" altLang="en-US" dirty="0"/>
              <a:t>）中国农民阶级觉醒、翻身，推翻了旧政权，并成了新中国的主人。</a:t>
            </a:r>
          </a:p>
          <a:p>
            <a:r>
              <a:rPr lang="zh-CN" altLang="en-US" dirty="0"/>
              <a:t>（</a:t>
            </a:r>
            <a:r>
              <a:rPr lang="en-US" altLang="zh-CN" dirty="0"/>
              <a:t>2</a:t>
            </a:r>
            <a:r>
              <a:rPr lang="zh-CN" altLang="en-US" dirty="0"/>
              <a:t>）地主阶级和国民党反动派。</a:t>
            </a:r>
          </a:p>
          <a:p>
            <a:r>
              <a:rPr lang="zh-CN" altLang="en-US" dirty="0"/>
              <a:t>（</a:t>
            </a:r>
            <a:r>
              <a:rPr lang="en-US" altLang="zh-CN" dirty="0"/>
              <a:t>3</a:t>
            </a:r>
            <a:r>
              <a:rPr lang="zh-CN" altLang="en-US" dirty="0"/>
              <a:t>）寓意农民政治上翻身，拥有赖以生存的经济基础</a:t>
            </a:r>
            <a:r>
              <a:rPr lang="en-US" altLang="zh-CN" dirty="0"/>
              <a:t>——</a:t>
            </a:r>
            <a:r>
              <a:rPr lang="zh-CN" altLang="en-US" dirty="0"/>
              <a:t>土地，彻底摆脱了地主阶级的剥削。</a:t>
            </a:r>
          </a:p>
        </p:txBody>
      </p:sp>
      <p:sp>
        <p:nvSpPr>
          <p:cNvPr id="8" name="标题 1"/>
          <p:cNvSpPr txBox="1">
            <a:spLocks/>
          </p:cNvSpPr>
          <p:nvPr/>
        </p:nvSpPr>
        <p:spPr>
          <a:xfrm>
            <a:off x="158649" y="685070"/>
            <a:ext cx="6033921" cy="635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dirty="0" smtClean="0"/>
              <a:t>（五）运用时政漫画设计“四史”作业</a:t>
            </a:r>
            <a:endParaRPr lang="zh-CN" altLang="en-US" sz="2400" dirty="0"/>
          </a:p>
        </p:txBody>
      </p:sp>
      <p:pic>
        <p:nvPicPr>
          <p:cNvPr id="2" name="图片 1"/>
          <p:cNvPicPr>
            <a:picLocks noChangeAspect="1"/>
          </p:cNvPicPr>
          <p:nvPr/>
        </p:nvPicPr>
        <p:blipFill>
          <a:blip r:embed="rId3"/>
          <a:stretch>
            <a:fillRect/>
          </a:stretch>
        </p:blipFill>
        <p:spPr>
          <a:xfrm>
            <a:off x="-383257" y="0"/>
            <a:ext cx="10699407" cy="1444877"/>
          </a:xfrm>
          <a:prstGeom prst="rect">
            <a:avLst/>
          </a:prstGeom>
        </p:spPr>
      </p:pic>
    </p:spTree>
    <p:extLst>
      <p:ext uri="{BB962C8B-B14F-4D97-AF65-F5344CB8AC3E}">
        <p14:creationId xmlns:p14="http://schemas.microsoft.com/office/powerpoint/2010/main" val="40688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199" y="365125"/>
            <a:ext cx="11008807" cy="1325563"/>
          </a:xfrm>
        </p:spPr>
        <p:txBody>
          <a:bodyPr>
            <a:normAutofit/>
          </a:bodyPr>
          <a:lstStyle/>
          <a:p>
            <a:r>
              <a:rPr lang="zh-CN" altLang="en-US" dirty="0" smtClean="0"/>
              <a:t>四、时政漫画在“四史”学习中要注意问题</a:t>
            </a:r>
            <a:endParaRPr lang="zh-CN" altLang="en-US" dirty="0"/>
          </a:p>
        </p:txBody>
      </p:sp>
      <p:sp>
        <p:nvSpPr>
          <p:cNvPr id="3" name="内容占位符 2"/>
          <p:cNvSpPr>
            <a:spLocks noGrp="1"/>
          </p:cNvSpPr>
          <p:nvPr>
            <p:ph idx="1"/>
          </p:nvPr>
        </p:nvSpPr>
        <p:spPr>
          <a:xfrm>
            <a:off x="461682" y="1690688"/>
            <a:ext cx="6611471" cy="4351338"/>
          </a:xfrm>
        </p:spPr>
        <p:txBody>
          <a:bodyPr>
            <a:normAutofit fontScale="62500" lnSpcReduction="20000"/>
          </a:bodyPr>
          <a:lstStyle/>
          <a:p>
            <a:pPr marL="457200" lvl="1" indent="0">
              <a:buNone/>
            </a:pPr>
            <a:r>
              <a:rPr lang="en-US" altLang="zh-CN" sz="3600" dirty="0" smtClean="0"/>
              <a:t>1.</a:t>
            </a:r>
            <a:r>
              <a:rPr lang="zh-CN" altLang="en-US" sz="3600" dirty="0"/>
              <a:t> </a:t>
            </a:r>
            <a:r>
              <a:rPr lang="zh-CN" altLang="en-US" sz="3600" dirty="0" smtClean="0"/>
              <a:t>坚持</a:t>
            </a:r>
            <a:r>
              <a:rPr lang="zh-CN" altLang="en-US" sz="3600" dirty="0"/>
              <a:t>正确的</a:t>
            </a:r>
            <a:r>
              <a:rPr lang="zh-CN" altLang="en-US" sz="3600" dirty="0">
                <a:solidFill>
                  <a:srgbClr val="FF0000"/>
                </a:solidFill>
              </a:rPr>
              <a:t>政治</a:t>
            </a:r>
            <a:r>
              <a:rPr lang="zh-CN" altLang="en-US" sz="3600" dirty="0" smtClean="0">
                <a:solidFill>
                  <a:srgbClr val="FF0000"/>
                </a:solidFill>
              </a:rPr>
              <a:t>立场</a:t>
            </a:r>
            <a:r>
              <a:rPr lang="zh-CN" altLang="en-US" sz="3600" dirty="0" smtClean="0"/>
              <a:t>，选择时政漫画。</a:t>
            </a:r>
            <a:endParaRPr lang="en-US" altLang="zh-CN" sz="3600" dirty="0" smtClean="0"/>
          </a:p>
          <a:p>
            <a:pPr marL="457200" lvl="1" indent="0">
              <a:buNone/>
            </a:pPr>
            <a:r>
              <a:rPr lang="en-US" altLang="zh-CN" sz="3600" dirty="0" smtClean="0"/>
              <a:t>2.</a:t>
            </a:r>
            <a:r>
              <a:rPr lang="zh-CN" altLang="en-US" sz="3600" dirty="0" smtClean="0"/>
              <a:t>坚持马克思主义的</a:t>
            </a:r>
            <a:r>
              <a:rPr lang="zh-CN" altLang="en-US" sz="3600" b="1" dirty="0" smtClean="0">
                <a:solidFill>
                  <a:srgbClr val="FF0000"/>
                </a:solidFill>
              </a:rPr>
              <a:t>唯物史观</a:t>
            </a:r>
            <a:r>
              <a:rPr lang="zh-CN" altLang="en-US" sz="3600" dirty="0" smtClean="0"/>
              <a:t>，解读漫画。</a:t>
            </a:r>
            <a:endParaRPr lang="en-US" altLang="zh-CN" sz="3600" dirty="0" smtClean="0"/>
          </a:p>
          <a:p>
            <a:pPr lvl="1">
              <a:buNone/>
            </a:pPr>
            <a:r>
              <a:rPr lang="zh-CN" altLang="en-US" sz="3600" dirty="0" smtClean="0"/>
              <a:t>（</a:t>
            </a:r>
            <a:r>
              <a:rPr lang="en-US" altLang="zh-CN" sz="3600" dirty="0" smtClean="0"/>
              <a:t>1</a:t>
            </a:r>
            <a:r>
              <a:rPr lang="zh-CN" altLang="en-US" sz="3600" dirty="0" smtClean="0"/>
              <a:t>）将</a:t>
            </a:r>
            <a:r>
              <a:rPr lang="zh-CN" altLang="en-US" sz="3600" dirty="0"/>
              <a:t>时政漫画置于特定的时代条件分析</a:t>
            </a:r>
            <a:endParaRPr lang="en-US" altLang="zh-CN" sz="3600" dirty="0"/>
          </a:p>
          <a:p>
            <a:pPr lvl="1">
              <a:buNone/>
            </a:pPr>
            <a:r>
              <a:rPr lang="zh-CN" altLang="en-US" sz="3600" dirty="0" smtClean="0"/>
              <a:t>（</a:t>
            </a:r>
            <a:r>
              <a:rPr lang="en-US" altLang="zh-CN" sz="3600" dirty="0" smtClean="0"/>
              <a:t>2</a:t>
            </a:r>
            <a:r>
              <a:rPr lang="zh-CN" altLang="en-US" sz="3600" dirty="0" smtClean="0"/>
              <a:t>）处理好时政漫画的主观性和历史客观性</a:t>
            </a:r>
            <a:r>
              <a:rPr lang="zh-CN" altLang="en-US" sz="3600" dirty="0"/>
              <a:t>的关系。</a:t>
            </a:r>
            <a:endParaRPr lang="en-US" altLang="zh-CN" sz="3600" dirty="0"/>
          </a:p>
          <a:p>
            <a:pPr marL="457200" lvl="1" indent="0">
              <a:buNone/>
            </a:pPr>
            <a:r>
              <a:rPr lang="en-US" altLang="zh-CN" sz="3600" dirty="0" smtClean="0"/>
              <a:t>3.</a:t>
            </a:r>
            <a:r>
              <a:rPr lang="zh-CN" altLang="en-US" sz="3600" dirty="0" smtClean="0"/>
              <a:t>解读“四史”漫画，要突出革命史观的指导作用。</a:t>
            </a:r>
            <a:endParaRPr lang="en-US" altLang="zh-CN" sz="3600" dirty="0" smtClean="0"/>
          </a:p>
          <a:p>
            <a:pPr lvl="1">
              <a:buNone/>
            </a:pPr>
            <a:r>
              <a:rPr lang="en-US" altLang="zh-CN" sz="3600" dirty="0" smtClean="0"/>
              <a:t>4.</a:t>
            </a:r>
            <a:r>
              <a:rPr lang="zh-CN" altLang="en-US" sz="3600" dirty="0"/>
              <a:t>解读“四史”漫画要</a:t>
            </a:r>
            <a:r>
              <a:rPr lang="zh-CN" altLang="en-US" sz="3600" dirty="0" smtClean="0"/>
              <a:t>在“求真”的基础上“求信仰”。</a:t>
            </a:r>
            <a:endParaRPr lang="en-US" altLang="zh-CN" sz="3600" dirty="0" smtClean="0"/>
          </a:p>
          <a:p>
            <a:pPr lvl="1">
              <a:buNone/>
            </a:pPr>
            <a:r>
              <a:rPr lang="en-US" altLang="zh-CN" sz="3600" dirty="0" smtClean="0"/>
              <a:t>5.</a:t>
            </a:r>
            <a:r>
              <a:rPr lang="zh-CN" altLang="en-US" sz="3600" dirty="0" smtClean="0"/>
              <a:t> 置于历史长河中，看漫画反映的历史本质和主流。</a:t>
            </a:r>
            <a:endParaRPr lang="en-US" altLang="zh-CN" sz="3600" dirty="0" smtClean="0"/>
          </a:p>
          <a:p>
            <a:pPr lvl="1">
              <a:buNone/>
            </a:pPr>
            <a:r>
              <a:rPr lang="en-US" altLang="zh-CN" sz="3600" dirty="0" smtClean="0"/>
              <a:t>……</a:t>
            </a:r>
          </a:p>
          <a:p>
            <a:pPr marL="0" indent="0">
              <a:buNone/>
            </a:pPr>
            <a:endParaRPr lang="zh-CN" altLang="en-US" dirty="0"/>
          </a:p>
        </p:txBody>
      </p:sp>
      <p:pic>
        <p:nvPicPr>
          <p:cNvPr id="4" name="图片 3"/>
          <p:cNvPicPr>
            <a:picLocks noChangeAspect="1"/>
          </p:cNvPicPr>
          <p:nvPr/>
        </p:nvPicPr>
        <p:blipFill>
          <a:blip r:embed="rId2"/>
          <a:stretch>
            <a:fillRect/>
          </a:stretch>
        </p:blipFill>
        <p:spPr>
          <a:xfrm>
            <a:off x="7411532" y="2072484"/>
            <a:ext cx="2144844" cy="2632561"/>
          </a:xfrm>
          <a:prstGeom prst="rect">
            <a:avLst/>
          </a:prstGeom>
        </p:spPr>
      </p:pic>
      <p:sp>
        <p:nvSpPr>
          <p:cNvPr id="5" name="矩形 4"/>
          <p:cNvSpPr/>
          <p:nvPr/>
        </p:nvSpPr>
        <p:spPr>
          <a:xfrm>
            <a:off x="7289596" y="4932952"/>
            <a:ext cx="3086942" cy="307777"/>
          </a:xfrm>
          <a:prstGeom prst="rect">
            <a:avLst/>
          </a:prstGeom>
        </p:spPr>
        <p:txBody>
          <a:bodyPr wrap="square">
            <a:spAutoFit/>
          </a:bodyPr>
          <a:lstStyle/>
          <a:p>
            <a:r>
              <a:rPr lang="en-US" altLang="zh-CN" sz="1400" dirty="0"/>
              <a:t>1966</a:t>
            </a:r>
            <a:r>
              <a:rPr lang="zh-CN" altLang="en-US" sz="1400" dirty="0"/>
              <a:t>年，</a:t>
            </a:r>
            <a:r>
              <a:rPr lang="zh-CN" altLang="en-US" sz="1400" dirty="0" smtClean="0"/>
              <a:t>英韬</a:t>
            </a:r>
            <a:r>
              <a:rPr lang="en-US" altLang="zh-CN" sz="1400" dirty="0" smtClean="0"/>
              <a:t>《</a:t>
            </a:r>
            <a:r>
              <a:rPr lang="zh-CN" altLang="en-US" sz="1400" dirty="0"/>
              <a:t>爆炸声中除旧</a:t>
            </a:r>
            <a:r>
              <a:rPr lang="en-US" altLang="zh-CN" sz="1400" dirty="0"/>
              <a:t>》</a:t>
            </a:r>
            <a:endParaRPr lang="zh-CN" altLang="en-US" sz="1400" dirty="0"/>
          </a:p>
        </p:txBody>
      </p:sp>
    </p:spTree>
    <p:extLst>
      <p:ext uri="{BB962C8B-B14F-4D97-AF65-F5344CB8AC3E}">
        <p14:creationId xmlns:p14="http://schemas.microsoft.com/office/powerpoint/2010/main" val="13713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44021" y="1452000"/>
            <a:ext cx="9921956" cy="3777622"/>
          </a:xfrm>
        </p:spPr>
        <p:txBody>
          <a:bodyPr>
            <a:noAutofit/>
          </a:bodyPr>
          <a:lstStyle/>
          <a:p>
            <a:pPr marL="0" indent="0">
              <a:buNone/>
            </a:pPr>
            <a:r>
              <a:rPr lang="zh-CN" altLang="en-US" sz="6600" dirty="0" smtClean="0">
                <a:solidFill>
                  <a:srgbClr val="FF0000"/>
                </a:solidFill>
                <a:latin typeface="黑体" panose="02010609060101010101" pitchFamily="49" charset="-122"/>
                <a:ea typeface="黑体" panose="02010609060101010101" pitchFamily="49" charset="-122"/>
              </a:rPr>
              <a:t>  </a:t>
            </a:r>
            <a:r>
              <a:rPr lang="zh-CN" altLang="en-US" sz="6600" dirty="0">
                <a:solidFill>
                  <a:srgbClr val="FF0000"/>
                </a:solidFill>
                <a:latin typeface="黑体" panose="02010609060101010101" pitchFamily="49" charset="-122"/>
                <a:ea typeface="黑体" panose="02010609060101010101" pitchFamily="49" charset="-122"/>
              </a:rPr>
              <a:t>时政</a:t>
            </a:r>
            <a:r>
              <a:rPr lang="zh-CN" altLang="en-US" sz="6600" dirty="0" smtClean="0">
                <a:solidFill>
                  <a:srgbClr val="FF0000"/>
                </a:solidFill>
                <a:latin typeface="黑体" panose="02010609060101010101" pitchFamily="49" charset="-122"/>
                <a:ea typeface="黑体" panose="02010609060101010101" pitchFamily="49" charset="-122"/>
              </a:rPr>
              <a:t>漫画中的“四史” 是一种看得见，摸的着，可以驰骋想象的历史！</a:t>
            </a:r>
            <a:endParaRPr lang="zh-CN" altLang="en-US" sz="66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800430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说明：</a:t>
            </a:r>
            <a:endParaRPr lang="zh-CN" altLang="en-US" dirty="0"/>
          </a:p>
        </p:txBody>
      </p:sp>
      <p:pic>
        <p:nvPicPr>
          <p:cNvPr id="5" name="图片 4"/>
          <p:cNvPicPr>
            <a:picLocks noChangeAspect="1"/>
          </p:cNvPicPr>
          <p:nvPr/>
        </p:nvPicPr>
        <p:blipFill>
          <a:blip r:embed="rId2"/>
          <a:stretch>
            <a:fillRect/>
          </a:stretch>
        </p:blipFill>
        <p:spPr>
          <a:xfrm>
            <a:off x="475130" y="101872"/>
            <a:ext cx="8866094" cy="6689958"/>
          </a:xfrm>
          <a:prstGeom prst="rect">
            <a:avLst/>
          </a:prstGeom>
        </p:spPr>
      </p:pic>
      <p:sp>
        <p:nvSpPr>
          <p:cNvPr id="3" name="内容占位符 2"/>
          <p:cNvSpPr>
            <a:spLocks noGrp="1"/>
          </p:cNvSpPr>
          <p:nvPr>
            <p:ph idx="1"/>
          </p:nvPr>
        </p:nvSpPr>
        <p:spPr>
          <a:xfrm>
            <a:off x="677333" y="2160589"/>
            <a:ext cx="8888007" cy="3880773"/>
          </a:xfrm>
        </p:spPr>
        <p:txBody>
          <a:bodyPr>
            <a:normAutofit/>
          </a:bodyPr>
          <a:lstStyle/>
          <a:p>
            <a:pPr lvl="2"/>
            <a:r>
              <a:rPr lang="zh-CN" altLang="en-US" sz="4000" dirty="0" smtClean="0">
                <a:solidFill>
                  <a:srgbClr val="FF0000"/>
                </a:solidFill>
              </a:rPr>
              <a:t>本课件中所选漫画直接来自已经出版和即将出版的</a:t>
            </a:r>
            <a:r>
              <a:rPr lang="en-US" altLang="zh-CN" sz="4000" dirty="0" smtClean="0">
                <a:solidFill>
                  <a:srgbClr val="FF0000"/>
                </a:solidFill>
              </a:rPr>
              <a:t>《</a:t>
            </a:r>
            <a:r>
              <a:rPr lang="zh-CN" altLang="en-US" sz="4000" dirty="0" smtClean="0">
                <a:solidFill>
                  <a:srgbClr val="FF0000"/>
                </a:solidFill>
              </a:rPr>
              <a:t>老漫画中历史</a:t>
            </a:r>
            <a:r>
              <a:rPr lang="en-US" altLang="zh-CN" sz="4000" dirty="0" smtClean="0">
                <a:solidFill>
                  <a:srgbClr val="FF0000"/>
                </a:solidFill>
              </a:rPr>
              <a:t>》</a:t>
            </a:r>
            <a:r>
              <a:rPr lang="zh-CN" altLang="en-US" sz="4000" dirty="0" smtClean="0">
                <a:solidFill>
                  <a:srgbClr val="FF0000"/>
                </a:solidFill>
              </a:rPr>
              <a:t>丛书。</a:t>
            </a:r>
            <a:endParaRPr lang="en-US" altLang="zh-CN" sz="4000" dirty="0" smtClean="0">
              <a:solidFill>
                <a:srgbClr val="FF0000"/>
              </a:solidFill>
            </a:endParaRPr>
          </a:p>
          <a:p>
            <a:pPr lvl="2"/>
            <a:r>
              <a:rPr lang="zh-CN" altLang="en-US" sz="4000" dirty="0" smtClean="0">
                <a:solidFill>
                  <a:srgbClr val="FF0000"/>
                </a:solidFill>
              </a:rPr>
              <a:t>特别感谢我们的团队！</a:t>
            </a:r>
            <a:endParaRPr lang="zh-CN" altLang="en-US" sz="4000" dirty="0">
              <a:solidFill>
                <a:srgbClr val="FF0000"/>
              </a:solidFill>
            </a:endParaRPr>
          </a:p>
        </p:txBody>
      </p:sp>
      <p:sp>
        <p:nvSpPr>
          <p:cNvPr id="6" name="文本框 5"/>
          <p:cNvSpPr txBox="1"/>
          <p:nvPr/>
        </p:nvSpPr>
        <p:spPr>
          <a:xfrm>
            <a:off x="950259" y="932329"/>
            <a:ext cx="2031325" cy="830997"/>
          </a:xfrm>
          <a:prstGeom prst="rect">
            <a:avLst/>
          </a:prstGeom>
          <a:noFill/>
        </p:spPr>
        <p:txBody>
          <a:bodyPr wrap="none" rtlCol="0">
            <a:spAutoFit/>
          </a:bodyPr>
          <a:lstStyle/>
          <a:p>
            <a:r>
              <a:rPr lang="zh-CN" altLang="en-US" sz="4800" dirty="0" smtClean="0">
                <a:solidFill>
                  <a:srgbClr val="FF0000"/>
                </a:solidFill>
                <a:latin typeface="华文琥珀" panose="02010800040101010101" pitchFamily="2" charset="-122"/>
                <a:ea typeface="华文琥珀" panose="02010800040101010101" pitchFamily="2" charset="-122"/>
              </a:rPr>
              <a:t>说明：</a:t>
            </a:r>
            <a:endParaRPr lang="zh-CN" altLang="en-US" sz="4800" dirty="0">
              <a:solidFill>
                <a:srgbClr val="FF00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41934839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1695" y="4718618"/>
            <a:ext cx="8538383" cy="2016964"/>
          </a:xfrm>
        </p:spPr>
        <p:txBody>
          <a:bodyPr>
            <a:noAutofit/>
          </a:bodyPr>
          <a:lstStyle/>
          <a:p>
            <a:pPr marL="0" indent="0">
              <a:buNone/>
            </a:pPr>
            <a:r>
              <a:rPr lang="zh-CN" altLang="en-US" sz="11500" dirty="0" smtClean="0">
                <a:solidFill>
                  <a:srgbClr val="FF0000"/>
                </a:solidFill>
                <a:latin typeface="华文琥珀" panose="02010800040101010101" pitchFamily="2" charset="-122"/>
                <a:ea typeface="华文琥珀" panose="02010800040101010101" pitchFamily="2" charset="-122"/>
              </a:rPr>
              <a:t>  谢谢 聆听！</a:t>
            </a:r>
            <a:endParaRPr lang="zh-CN" altLang="en-US" sz="11500" dirty="0">
              <a:solidFill>
                <a:srgbClr val="FF0000"/>
              </a:solidFill>
              <a:latin typeface="华文琥珀" panose="02010800040101010101" pitchFamily="2" charset="-122"/>
              <a:ea typeface="华文琥珀" panose="02010800040101010101" pitchFamily="2" charset="-122"/>
            </a:endParaRPr>
          </a:p>
        </p:txBody>
      </p:sp>
      <p:pic>
        <p:nvPicPr>
          <p:cNvPr id="4" name="图片 3"/>
          <p:cNvPicPr>
            <a:picLocks noChangeAspect="1"/>
          </p:cNvPicPr>
          <p:nvPr/>
        </p:nvPicPr>
        <p:blipFill>
          <a:blip r:embed="rId2"/>
          <a:stretch>
            <a:fillRect/>
          </a:stretch>
        </p:blipFill>
        <p:spPr>
          <a:xfrm>
            <a:off x="681695" y="355151"/>
            <a:ext cx="5880471" cy="3920315"/>
          </a:xfrm>
          <a:prstGeom prst="rect">
            <a:avLst/>
          </a:prstGeom>
        </p:spPr>
      </p:pic>
      <p:sp>
        <p:nvSpPr>
          <p:cNvPr id="5" name="矩形 4"/>
          <p:cNvSpPr/>
          <p:nvPr/>
        </p:nvSpPr>
        <p:spPr>
          <a:xfrm>
            <a:off x="1226283" y="4208677"/>
            <a:ext cx="5203669" cy="369332"/>
          </a:xfrm>
          <a:prstGeom prst="rect">
            <a:avLst/>
          </a:prstGeom>
        </p:spPr>
        <p:txBody>
          <a:bodyPr wrap="none">
            <a:spAutoFit/>
          </a:bodyPr>
          <a:lstStyle/>
          <a:p>
            <a:r>
              <a:rPr lang="zh-CN" altLang="en-US" dirty="0" smtClean="0"/>
              <a:t>孙宝欣：前进</a:t>
            </a:r>
            <a:r>
              <a:rPr lang="zh-CN" altLang="en-US" dirty="0"/>
              <a:t>有</a:t>
            </a:r>
            <a:r>
              <a:rPr lang="zh-CN" altLang="en-US" dirty="0" smtClean="0"/>
              <a:t>方向  刊于</a:t>
            </a:r>
            <a:r>
              <a:rPr lang="en-US" altLang="zh-CN" dirty="0"/>
              <a:t>《</a:t>
            </a:r>
            <a:r>
              <a:rPr lang="zh-CN" altLang="en-US" dirty="0"/>
              <a:t>求是漫评</a:t>
            </a:r>
            <a:r>
              <a:rPr lang="en-US" altLang="zh-CN" dirty="0"/>
              <a:t>》 </a:t>
            </a:r>
            <a:r>
              <a:rPr lang="en-US" altLang="zh-CN" sz="1400" dirty="0" smtClean="0"/>
              <a:t>2017.10.25</a:t>
            </a:r>
            <a:endParaRPr lang="zh-CN" altLang="en-US" sz="1400" dirty="0"/>
          </a:p>
        </p:txBody>
      </p:sp>
      <p:sp>
        <p:nvSpPr>
          <p:cNvPr id="6" name="矩形 5"/>
          <p:cNvSpPr/>
          <p:nvPr/>
        </p:nvSpPr>
        <p:spPr>
          <a:xfrm>
            <a:off x="6925249" y="607148"/>
            <a:ext cx="2568375" cy="3416320"/>
          </a:xfrm>
          <a:prstGeom prst="rect">
            <a:avLst/>
          </a:prstGeom>
        </p:spPr>
        <p:txBody>
          <a:bodyPr wrap="square">
            <a:spAutoFit/>
          </a:bodyPr>
          <a:lstStyle/>
          <a:p>
            <a:r>
              <a:rPr lang="zh-CN" altLang="en-US" dirty="0" smtClean="0">
                <a:latin typeface="楷体" panose="02010609060101010101" pitchFamily="49" charset="-122"/>
                <a:ea typeface="楷体" panose="02010609060101010101" pitchFamily="49" charset="-122"/>
              </a:rPr>
              <a:t>   画面</a:t>
            </a:r>
            <a:r>
              <a:rPr lang="zh-CN" altLang="en-US" dirty="0">
                <a:latin typeface="楷体" panose="02010609060101010101" pitchFamily="49" charset="-122"/>
                <a:ea typeface="楷体" panose="02010609060101010101" pitchFamily="49" charset="-122"/>
              </a:rPr>
              <a:t>左侧是金黄色的“新时代”三个大字。“代”字一撇很长，托起一群人走近。最前面背包的男子高举五星红旗，还跟着各民族装扮的人，一个不啦。作者显然要表达的是全国各族人民在习近平中国特色社会主义社会新时代思想的指引下，实现中华民族的伟大复兴。</a:t>
            </a:r>
          </a:p>
        </p:txBody>
      </p:sp>
    </p:spTree>
    <p:extLst>
      <p:ext uri="{BB962C8B-B14F-4D97-AF65-F5344CB8AC3E}">
        <p14:creationId xmlns:p14="http://schemas.microsoft.com/office/powerpoint/2010/main" val="198088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dirty="0" smtClean="0">
                <a:solidFill>
                  <a:srgbClr val="FF0000"/>
                </a:solidFill>
                <a:latin typeface="华文琥珀" panose="02010800040101010101" pitchFamily="2" charset="-122"/>
                <a:ea typeface="华文琥珀" panose="02010800040101010101" pitchFamily="2" charset="-122"/>
              </a:rPr>
              <a:t>时政漫画在“四史”教学中的应用路径与策略</a:t>
            </a:r>
            <a:endParaRPr lang="zh-CN" altLang="en-US" dirty="0">
              <a:solidFill>
                <a:srgbClr val="FF0000"/>
              </a:solidFill>
              <a:latin typeface="华文琥珀" panose="02010800040101010101" pitchFamily="2" charset="-122"/>
              <a:ea typeface="华文琥珀" panose="02010800040101010101" pitchFamily="2" charset="-122"/>
            </a:endParaRPr>
          </a:p>
        </p:txBody>
      </p:sp>
      <p:sp>
        <p:nvSpPr>
          <p:cNvPr id="3" name="副标题 2"/>
          <p:cNvSpPr>
            <a:spLocks noGrp="1"/>
          </p:cNvSpPr>
          <p:nvPr>
            <p:ph type="subTitle" idx="1"/>
          </p:nvPr>
        </p:nvSpPr>
        <p:spPr>
          <a:xfrm>
            <a:off x="1623588" y="4199567"/>
            <a:ext cx="9144000" cy="1655762"/>
          </a:xfrm>
        </p:spPr>
        <p:txBody>
          <a:bodyPr/>
          <a:lstStyle/>
          <a:p>
            <a:endParaRPr lang="en-US" altLang="zh-CN" dirty="0"/>
          </a:p>
          <a:p>
            <a:r>
              <a:rPr lang="zh-CN" altLang="en-US" sz="3600" dirty="0" smtClean="0">
                <a:solidFill>
                  <a:srgbClr val="FF0000"/>
                </a:solidFill>
              </a:rPr>
              <a:t>浦东教育发展研究院   吴广伦</a:t>
            </a:r>
            <a:endParaRPr lang="en-US" altLang="zh-CN" sz="3600" dirty="0" smtClean="0">
              <a:solidFill>
                <a:srgbClr val="FF0000"/>
              </a:solidFill>
            </a:endParaRPr>
          </a:p>
          <a:p>
            <a:endParaRPr lang="zh-CN" altLang="en-US" dirty="0">
              <a:solidFill>
                <a:srgbClr val="FF0000"/>
              </a:solidFill>
            </a:endParaRPr>
          </a:p>
        </p:txBody>
      </p:sp>
      <p:sp>
        <p:nvSpPr>
          <p:cNvPr id="4" name="文本框 3"/>
          <p:cNvSpPr txBox="1"/>
          <p:nvPr/>
        </p:nvSpPr>
        <p:spPr>
          <a:xfrm>
            <a:off x="5413971" y="5423026"/>
            <a:ext cx="5513561" cy="1415772"/>
          </a:xfrm>
          <a:prstGeom prst="rect">
            <a:avLst/>
          </a:prstGeom>
          <a:noFill/>
        </p:spPr>
        <p:txBody>
          <a:bodyPr wrap="square" rtlCol="0">
            <a:spAutoFit/>
          </a:bodyPr>
          <a:lstStyle/>
          <a:p>
            <a:r>
              <a:rPr lang="zh-CN" altLang="en-US" sz="3600" dirty="0" smtClean="0">
                <a:solidFill>
                  <a:srgbClr val="FF0000"/>
                </a:solidFill>
              </a:rPr>
              <a:t>地点：上海市浦东中学</a:t>
            </a:r>
            <a:endParaRPr lang="en-US" altLang="zh-CN" sz="3600" dirty="0" smtClean="0">
              <a:solidFill>
                <a:srgbClr val="FF0000"/>
              </a:solidFill>
            </a:endParaRPr>
          </a:p>
          <a:p>
            <a:pPr algn="r"/>
            <a:r>
              <a:rPr lang="en-US" altLang="zh-CN" sz="3200" dirty="0" smtClean="0">
                <a:solidFill>
                  <a:srgbClr val="FF0000"/>
                </a:solidFill>
              </a:rPr>
              <a:t> 2020.6.17   </a:t>
            </a:r>
          </a:p>
          <a:p>
            <a:endParaRPr lang="zh-CN" altLang="en-US" dirty="0"/>
          </a:p>
        </p:txBody>
      </p:sp>
      <p:pic>
        <p:nvPicPr>
          <p:cNvPr id="5" name="图片 4"/>
          <p:cNvPicPr>
            <a:picLocks noChangeAspect="1"/>
          </p:cNvPicPr>
          <p:nvPr/>
        </p:nvPicPr>
        <p:blipFill>
          <a:blip r:embed="rId2"/>
          <a:stretch>
            <a:fillRect/>
          </a:stretch>
        </p:blipFill>
        <p:spPr>
          <a:xfrm>
            <a:off x="208145" y="4389603"/>
            <a:ext cx="2079863" cy="2079863"/>
          </a:xfrm>
          <a:prstGeom prst="rect">
            <a:avLst/>
          </a:prstGeom>
        </p:spPr>
      </p:pic>
      <p:sp>
        <p:nvSpPr>
          <p:cNvPr id="6" name="文本框 5"/>
          <p:cNvSpPr txBox="1"/>
          <p:nvPr/>
        </p:nvSpPr>
        <p:spPr>
          <a:xfrm>
            <a:off x="812837" y="6469466"/>
            <a:ext cx="1107996" cy="369332"/>
          </a:xfrm>
          <a:prstGeom prst="rect">
            <a:avLst/>
          </a:prstGeom>
          <a:noFill/>
        </p:spPr>
        <p:txBody>
          <a:bodyPr wrap="none" rtlCol="0">
            <a:spAutoFit/>
          </a:bodyPr>
          <a:lstStyle/>
          <a:p>
            <a:r>
              <a:rPr lang="zh-CN" altLang="en-US" dirty="0" smtClean="0">
                <a:solidFill>
                  <a:srgbClr val="FF0000"/>
                </a:solidFill>
                <a:latin typeface="方正粗黑宋简体" panose="02000000000000000000" pitchFamily="2" charset="-122"/>
                <a:ea typeface="方正粗黑宋简体" panose="02000000000000000000" pitchFamily="2" charset="-122"/>
              </a:rPr>
              <a:t>欢迎切磋</a:t>
            </a:r>
            <a:endParaRPr lang="zh-CN" altLang="en-US" dirty="0">
              <a:solidFill>
                <a:srgbClr val="FF0000"/>
              </a:solidFill>
              <a:latin typeface="方正粗黑宋简体" panose="02000000000000000000" pitchFamily="2" charset="-122"/>
              <a:ea typeface="方正粗黑宋简体" panose="02000000000000000000" pitchFamily="2" charset="-122"/>
            </a:endParaRPr>
          </a:p>
        </p:txBody>
      </p:sp>
      <p:sp>
        <p:nvSpPr>
          <p:cNvPr id="7" name="矩形 6"/>
          <p:cNvSpPr/>
          <p:nvPr/>
        </p:nvSpPr>
        <p:spPr>
          <a:xfrm>
            <a:off x="99588" y="0"/>
            <a:ext cx="7242506" cy="830997"/>
          </a:xfrm>
          <a:prstGeom prst="rect">
            <a:avLst/>
          </a:prstGeom>
        </p:spPr>
        <p:txBody>
          <a:bodyPr wrap="square">
            <a:spAutoFit/>
          </a:bodyPr>
          <a:lstStyle/>
          <a:p>
            <a:r>
              <a:rPr lang="zh-CN" altLang="en-US" sz="2400" dirty="0"/>
              <a:t>深谙思想真谛，倾听百年足音</a:t>
            </a:r>
            <a:r>
              <a:rPr lang="en-US" altLang="zh-CN" sz="2400" dirty="0"/>
              <a:t>———</a:t>
            </a:r>
            <a:r>
              <a:rPr lang="zh-CN" altLang="en-US" sz="2400" dirty="0"/>
              <a:t>浦东新区探索高中历史新教材中“四史”教育的价值与路径系列活动</a:t>
            </a:r>
          </a:p>
        </p:txBody>
      </p:sp>
    </p:spTree>
    <p:extLst>
      <p:ext uri="{BB962C8B-B14F-4D97-AF65-F5344CB8AC3E}">
        <p14:creationId xmlns:p14="http://schemas.microsoft.com/office/powerpoint/2010/main" val="3666350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6218" y="125220"/>
            <a:ext cx="10515600" cy="1050437"/>
          </a:xfrm>
        </p:spPr>
        <p:txBody>
          <a:bodyPr/>
          <a:lstStyle/>
          <a:p>
            <a:r>
              <a:rPr lang="zh-CN" altLang="en-US" dirty="0" smtClean="0"/>
              <a:t>一、“四史”学习与历史教育</a:t>
            </a:r>
            <a:endParaRPr lang="zh-CN" altLang="en-US" dirty="0"/>
          </a:p>
        </p:txBody>
      </p:sp>
      <p:sp>
        <p:nvSpPr>
          <p:cNvPr id="7" name="文本框 6"/>
          <p:cNvSpPr txBox="1"/>
          <p:nvPr/>
        </p:nvSpPr>
        <p:spPr>
          <a:xfrm>
            <a:off x="313332" y="2254146"/>
            <a:ext cx="10736560" cy="3539430"/>
          </a:xfrm>
          <a:prstGeom prst="rect">
            <a:avLst/>
          </a:prstGeom>
          <a:noFill/>
        </p:spPr>
        <p:txBody>
          <a:bodyPr wrap="square" rtlCol="0">
            <a:spAutoFit/>
          </a:bodyPr>
          <a:lstStyle/>
          <a:p>
            <a:r>
              <a:rPr lang="en-US" altLang="zh-CN" sz="2800" dirty="0" smtClean="0"/>
              <a:t>1.</a:t>
            </a:r>
            <a:r>
              <a:rPr lang="zh-CN" altLang="en-US" sz="2800" dirty="0" smtClean="0"/>
              <a:t>党史：学习中国共产党筚路蓝缕创业奋斗史，不忘初心为人民服</a:t>
            </a:r>
            <a:endParaRPr lang="en-US" altLang="zh-CN" sz="2800" dirty="0" smtClean="0"/>
          </a:p>
          <a:p>
            <a:r>
              <a:rPr lang="en-US" altLang="zh-CN" sz="2800" dirty="0"/>
              <a:t> </a:t>
            </a:r>
            <a:r>
              <a:rPr lang="en-US" altLang="zh-CN" sz="2800" dirty="0" smtClean="0"/>
              <a:t>                 </a:t>
            </a:r>
            <a:r>
              <a:rPr lang="zh-CN" altLang="en-US" sz="2800" dirty="0" smtClean="0"/>
              <a:t>务的历史。</a:t>
            </a:r>
            <a:endParaRPr lang="en-US" altLang="zh-CN" sz="2800" dirty="0" smtClean="0"/>
          </a:p>
          <a:p>
            <a:r>
              <a:rPr lang="en-US" altLang="zh-CN" sz="2800" dirty="0" smtClean="0"/>
              <a:t>2.</a:t>
            </a:r>
            <a:r>
              <a:rPr lang="zh-CN" altLang="en-US" sz="2800" dirty="0" smtClean="0"/>
              <a:t>新中国史：学习中国共产党领导新中国建设的历史，学习中华民</a:t>
            </a:r>
            <a:endParaRPr lang="en-US" altLang="zh-CN" sz="2800" dirty="0" smtClean="0"/>
          </a:p>
          <a:p>
            <a:r>
              <a:rPr lang="zh-CN" altLang="en-US" sz="2800" dirty="0" smtClean="0"/>
              <a:t>                         族焕发新活力的历史。</a:t>
            </a:r>
            <a:endParaRPr lang="en-US" altLang="zh-CN" sz="2800" dirty="0" smtClean="0"/>
          </a:p>
          <a:p>
            <a:r>
              <a:rPr lang="en-US" altLang="zh-CN" sz="2800" dirty="0" smtClean="0"/>
              <a:t>3.</a:t>
            </a:r>
            <a:r>
              <a:rPr lang="zh-CN" altLang="en-US" sz="2800" dirty="0" smtClean="0"/>
              <a:t>改革开放史：学习中国共产党推进社会主义制度 不断完善的历史，  </a:t>
            </a:r>
            <a:endParaRPr lang="en-US" altLang="zh-CN" sz="2800" dirty="0" smtClean="0"/>
          </a:p>
          <a:p>
            <a:r>
              <a:rPr lang="zh-CN" altLang="en-US" sz="2800" dirty="0" smtClean="0"/>
              <a:t>                             学习中华民族富起来的历史。</a:t>
            </a:r>
            <a:endParaRPr lang="en-US" altLang="zh-CN" sz="2800" dirty="0" smtClean="0"/>
          </a:p>
          <a:p>
            <a:r>
              <a:rPr lang="en-US" altLang="zh-CN" sz="2800" dirty="0" smtClean="0"/>
              <a:t>4.</a:t>
            </a:r>
            <a:r>
              <a:rPr lang="zh-CN" altLang="en-US" sz="2800" dirty="0" smtClean="0"/>
              <a:t>社会主义发展史：学习世界社会主义曲折发展的历史，学习中国</a:t>
            </a:r>
            <a:endParaRPr lang="en-US" altLang="zh-CN" sz="2800" dirty="0" smtClean="0"/>
          </a:p>
          <a:p>
            <a:r>
              <a:rPr lang="en-US" altLang="zh-CN" sz="2800" dirty="0"/>
              <a:t> </a:t>
            </a:r>
            <a:r>
              <a:rPr lang="en-US" altLang="zh-CN" sz="2800" dirty="0" smtClean="0"/>
              <a:t>                                    </a:t>
            </a:r>
            <a:r>
              <a:rPr lang="zh-CN" altLang="en-US" sz="2800" dirty="0" smtClean="0"/>
              <a:t>特色社会主义道路开辟和发展的历史。</a:t>
            </a:r>
            <a:endParaRPr lang="zh-CN" altLang="en-US" sz="2800" dirty="0"/>
          </a:p>
        </p:txBody>
      </p:sp>
      <p:sp>
        <p:nvSpPr>
          <p:cNvPr id="10" name="文本框 9"/>
          <p:cNvSpPr txBox="1"/>
          <p:nvPr/>
        </p:nvSpPr>
        <p:spPr>
          <a:xfrm>
            <a:off x="313332" y="1063168"/>
            <a:ext cx="4698722" cy="584775"/>
          </a:xfrm>
          <a:prstGeom prst="rect">
            <a:avLst/>
          </a:prstGeom>
          <a:noFill/>
        </p:spPr>
        <p:txBody>
          <a:bodyPr wrap="none" rtlCol="0">
            <a:spAutoFit/>
          </a:bodyPr>
          <a:lstStyle/>
          <a:p>
            <a:r>
              <a:rPr lang="zh-CN" altLang="en-US" sz="3200" b="1" dirty="0" smtClean="0"/>
              <a:t>（一）“四史”学习内涵</a:t>
            </a:r>
            <a:endParaRPr lang="zh-CN" altLang="en-US" sz="3200" b="1" dirty="0"/>
          </a:p>
        </p:txBody>
      </p:sp>
    </p:spTree>
    <p:extLst>
      <p:ext uri="{BB962C8B-B14F-4D97-AF65-F5344CB8AC3E}">
        <p14:creationId xmlns:p14="http://schemas.microsoft.com/office/powerpoint/2010/main" val="2865343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6218" y="125220"/>
            <a:ext cx="10515600" cy="1050437"/>
          </a:xfrm>
        </p:spPr>
        <p:txBody>
          <a:bodyPr/>
          <a:lstStyle/>
          <a:p>
            <a:r>
              <a:rPr lang="zh-CN" altLang="en-US" dirty="0" smtClean="0"/>
              <a:t>三、“四史”学习与历史教育</a:t>
            </a:r>
            <a:endParaRPr lang="zh-CN" altLang="en-US" dirty="0"/>
          </a:p>
        </p:txBody>
      </p:sp>
      <p:sp>
        <p:nvSpPr>
          <p:cNvPr id="10" name="文本框 9"/>
          <p:cNvSpPr txBox="1"/>
          <p:nvPr/>
        </p:nvSpPr>
        <p:spPr>
          <a:xfrm>
            <a:off x="252177" y="1280525"/>
            <a:ext cx="4698722" cy="584775"/>
          </a:xfrm>
          <a:prstGeom prst="rect">
            <a:avLst/>
          </a:prstGeom>
          <a:noFill/>
        </p:spPr>
        <p:txBody>
          <a:bodyPr wrap="none" rtlCol="0">
            <a:spAutoFit/>
          </a:bodyPr>
          <a:lstStyle/>
          <a:p>
            <a:r>
              <a:rPr lang="zh-CN" altLang="en-US" sz="3200" b="1" dirty="0" smtClean="0">
                <a:solidFill>
                  <a:srgbClr val="FF0000"/>
                </a:solidFill>
              </a:rPr>
              <a:t>（二）“四史”学习意义</a:t>
            </a:r>
            <a:endParaRPr lang="zh-CN" altLang="en-US" sz="3200" b="1" dirty="0">
              <a:solidFill>
                <a:srgbClr val="FF0000"/>
              </a:solidFill>
            </a:endParaRPr>
          </a:p>
        </p:txBody>
      </p:sp>
      <p:sp>
        <p:nvSpPr>
          <p:cNvPr id="6" name="矩形 5"/>
          <p:cNvSpPr/>
          <p:nvPr/>
        </p:nvSpPr>
        <p:spPr>
          <a:xfrm>
            <a:off x="426218" y="2400476"/>
            <a:ext cx="10847648" cy="3108543"/>
          </a:xfrm>
          <a:prstGeom prst="rect">
            <a:avLst/>
          </a:prstGeom>
        </p:spPr>
        <p:txBody>
          <a:bodyPr wrap="square">
            <a:spAutoFit/>
          </a:bodyPr>
          <a:lstStyle/>
          <a:p>
            <a:pPr marL="457200" indent="-457200">
              <a:buFont typeface="Wingdings" panose="05000000000000000000" pitchFamily="2" charset="2"/>
              <a:buChar char="Ø"/>
            </a:pPr>
            <a:r>
              <a:rPr lang="zh-CN" altLang="en-US" sz="2800" dirty="0" smtClean="0">
                <a:solidFill>
                  <a:srgbClr val="FF0000"/>
                </a:solidFill>
              </a:rPr>
              <a:t>不忘初心，牢记使命。</a:t>
            </a:r>
            <a:endParaRPr lang="en-US" altLang="zh-CN" sz="2800" dirty="0" smtClean="0">
              <a:solidFill>
                <a:srgbClr val="FF0000"/>
              </a:solidFill>
            </a:endParaRPr>
          </a:p>
          <a:p>
            <a:pPr marL="457200" indent="-457200">
              <a:buFont typeface="Wingdings" panose="05000000000000000000" pitchFamily="2" charset="2"/>
              <a:buChar char="Ø"/>
            </a:pPr>
            <a:r>
              <a:rPr lang="zh-CN" altLang="en-US" sz="2800" dirty="0" smtClean="0">
                <a:solidFill>
                  <a:srgbClr val="FF0000"/>
                </a:solidFill>
              </a:rPr>
              <a:t>历史是最好的教科书，也是最好的清醒剂和营养剂。</a:t>
            </a:r>
            <a:endParaRPr lang="en-US" altLang="zh-CN" sz="2800" dirty="0" smtClean="0">
              <a:solidFill>
                <a:srgbClr val="FF0000"/>
              </a:solidFill>
            </a:endParaRPr>
          </a:p>
          <a:p>
            <a:pPr marL="457200" indent="-457200">
              <a:buFont typeface="Wingdings" panose="05000000000000000000" pitchFamily="2" charset="2"/>
              <a:buChar char="Ø"/>
            </a:pPr>
            <a:r>
              <a:rPr lang="zh-CN" altLang="en-US" sz="2800" dirty="0" smtClean="0">
                <a:solidFill>
                  <a:srgbClr val="FF0000"/>
                </a:solidFill>
              </a:rPr>
              <a:t>“</a:t>
            </a:r>
            <a:r>
              <a:rPr lang="zh-CN" altLang="en-US" sz="2800" dirty="0">
                <a:solidFill>
                  <a:srgbClr val="FF0000"/>
                </a:solidFill>
              </a:rPr>
              <a:t>一切向前走，都不能忘记走过的路；走得再远、走到再光辉的未来，也不能忘记走过的过去，不能忘记为什么出发</a:t>
            </a:r>
            <a:r>
              <a:rPr lang="zh-CN" altLang="en-US" sz="2800" dirty="0" smtClean="0">
                <a:solidFill>
                  <a:srgbClr val="FF0000"/>
                </a:solidFill>
              </a:rPr>
              <a:t>。</a:t>
            </a:r>
            <a:endParaRPr lang="en-US" altLang="zh-CN" sz="2800" dirty="0" smtClean="0">
              <a:solidFill>
                <a:srgbClr val="FF0000"/>
              </a:solidFill>
            </a:endParaRPr>
          </a:p>
          <a:p>
            <a:pPr marL="457200" indent="-457200">
              <a:buFont typeface="Wingdings" panose="05000000000000000000" pitchFamily="2" charset="2"/>
              <a:buChar char="Ø"/>
            </a:pPr>
            <a:r>
              <a:rPr lang="zh-CN" altLang="en-US" sz="2800" dirty="0">
                <a:solidFill>
                  <a:srgbClr val="FF0000"/>
                </a:solidFill>
              </a:rPr>
              <a:t>学习党史、</a:t>
            </a:r>
            <a:r>
              <a:rPr lang="zh-CN" altLang="en-US" sz="2800" dirty="0" smtClean="0">
                <a:solidFill>
                  <a:srgbClr val="FF0000"/>
                </a:solidFill>
              </a:rPr>
              <a:t>国史</a:t>
            </a:r>
            <a:r>
              <a:rPr lang="zh-CN" altLang="en-US" sz="2800" dirty="0">
                <a:solidFill>
                  <a:srgbClr val="FF0000"/>
                </a:solidFill>
              </a:rPr>
              <a:t>，是坚持和发展中国特色社会主义、把党和国家</a:t>
            </a:r>
            <a:r>
              <a:rPr lang="zh-CN" altLang="en-US" sz="2800" dirty="0" smtClean="0">
                <a:solidFill>
                  <a:srgbClr val="FF0000"/>
                </a:solidFill>
              </a:rPr>
              <a:t>各项事业</a:t>
            </a:r>
            <a:r>
              <a:rPr lang="zh-CN" altLang="en-US" sz="2800" dirty="0">
                <a:solidFill>
                  <a:srgbClr val="FF0000"/>
                </a:solidFill>
              </a:rPr>
              <a:t>继续推向前进的</a:t>
            </a:r>
            <a:r>
              <a:rPr lang="zh-CN" altLang="en-US" sz="2800" dirty="0" smtClean="0">
                <a:solidFill>
                  <a:srgbClr val="FF0000"/>
                </a:solidFill>
              </a:rPr>
              <a:t>必修课。</a:t>
            </a:r>
            <a:endParaRPr lang="en-US" altLang="zh-CN" sz="2800" dirty="0" smtClean="0">
              <a:solidFill>
                <a:srgbClr val="FF0000"/>
              </a:solidFill>
            </a:endParaRPr>
          </a:p>
          <a:p>
            <a:pPr algn="r"/>
            <a:r>
              <a:rPr lang="en-US" altLang="zh-CN" sz="2800" dirty="0" smtClean="0">
                <a:solidFill>
                  <a:srgbClr val="FF0000"/>
                </a:solidFill>
              </a:rPr>
              <a:t>——</a:t>
            </a:r>
            <a:r>
              <a:rPr lang="zh-CN" altLang="en-US" sz="2800" dirty="0" smtClean="0">
                <a:solidFill>
                  <a:srgbClr val="FF0000"/>
                </a:solidFill>
              </a:rPr>
              <a:t>习近平</a:t>
            </a:r>
            <a:endParaRPr lang="zh-CN" altLang="en-US" sz="2800" dirty="0">
              <a:solidFill>
                <a:srgbClr val="FF0000"/>
              </a:solidFill>
            </a:endParaRPr>
          </a:p>
        </p:txBody>
      </p:sp>
    </p:spTree>
    <p:extLst>
      <p:ext uri="{BB962C8B-B14F-4D97-AF65-F5344CB8AC3E}">
        <p14:creationId xmlns:p14="http://schemas.microsoft.com/office/powerpoint/2010/main" val="1416959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26218" y="125220"/>
            <a:ext cx="10515600" cy="1050437"/>
          </a:xfrm>
        </p:spPr>
        <p:txBody>
          <a:bodyPr/>
          <a:lstStyle/>
          <a:p>
            <a:r>
              <a:rPr lang="zh-CN" altLang="en-US" dirty="0" smtClean="0"/>
              <a:t>三、“四史”学习与历史教育</a:t>
            </a:r>
            <a:endParaRPr lang="zh-CN" altLang="en-US" dirty="0"/>
          </a:p>
        </p:txBody>
      </p:sp>
      <p:sp>
        <p:nvSpPr>
          <p:cNvPr id="10" name="文本框 9"/>
          <p:cNvSpPr txBox="1"/>
          <p:nvPr/>
        </p:nvSpPr>
        <p:spPr>
          <a:xfrm>
            <a:off x="426218" y="976279"/>
            <a:ext cx="5089855" cy="584775"/>
          </a:xfrm>
          <a:prstGeom prst="rect">
            <a:avLst/>
          </a:prstGeom>
          <a:noFill/>
        </p:spPr>
        <p:txBody>
          <a:bodyPr wrap="none" rtlCol="0">
            <a:spAutoFit/>
          </a:bodyPr>
          <a:lstStyle/>
          <a:p>
            <a:r>
              <a:rPr lang="en-US" altLang="zh-CN" sz="3200" b="1" dirty="0" smtClean="0"/>
              <a:t>3</a:t>
            </a:r>
            <a:r>
              <a:rPr lang="en-US" altLang="zh-CN" sz="3200" b="1" dirty="0"/>
              <a:t>.</a:t>
            </a:r>
            <a:r>
              <a:rPr lang="zh-CN" altLang="en-US" sz="3200" b="1" dirty="0" smtClean="0"/>
              <a:t>“四史”学习与历史教育</a:t>
            </a:r>
            <a:endParaRPr lang="zh-CN" altLang="en-US" sz="3200" b="1" dirty="0"/>
          </a:p>
        </p:txBody>
      </p:sp>
      <p:sp>
        <p:nvSpPr>
          <p:cNvPr id="11" name="文本框 10"/>
          <p:cNvSpPr txBox="1"/>
          <p:nvPr/>
        </p:nvSpPr>
        <p:spPr>
          <a:xfrm>
            <a:off x="575617" y="1430425"/>
            <a:ext cx="11050325" cy="5016758"/>
          </a:xfrm>
          <a:prstGeom prst="rect">
            <a:avLst/>
          </a:prstGeom>
          <a:noFill/>
        </p:spPr>
        <p:txBody>
          <a:bodyPr wrap="square" rtlCol="0">
            <a:spAutoFit/>
          </a:bodyPr>
          <a:lstStyle/>
          <a:p>
            <a:r>
              <a:rPr lang="zh-CN" altLang="en-US" sz="3200" dirty="0" smtClean="0"/>
              <a:t>（</a:t>
            </a:r>
            <a:r>
              <a:rPr lang="en-US" altLang="zh-CN" sz="3200" dirty="0" smtClean="0"/>
              <a:t>1</a:t>
            </a:r>
            <a:r>
              <a:rPr lang="zh-CN" altLang="en-US" sz="3200" dirty="0" smtClean="0"/>
              <a:t>）联系：</a:t>
            </a:r>
            <a:endParaRPr lang="en-US" altLang="zh-CN" sz="3200" dirty="0" smtClean="0"/>
          </a:p>
          <a:p>
            <a:pPr lvl="2"/>
            <a:r>
              <a:rPr lang="zh-CN" altLang="en-US" sz="3200" dirty="0" smtClean="0"/>
              <a:t>都是历史；</a:t>
            </a:r>
            <a:endParaRPr lang="en-US" altLang="zh-CN" sz="3200" dirty="0" smtClean="0"/>
          </a:p>
          <a:p>
            <a:pPr lvl="2"/>
            <a:r>
              <a:rPr lang="zh-CN" altLang="en-US" sz="3200" dirty="0" smtClean="0"/>
              <a:t>遵循历史学习的一般规律</a:t>
            </a:r>
            <a:endParaRPr lang="en-US" altLang="zh-CN" sz="3200" dirty="0" smtClean="0"/>
          </a:p>
          <a:p>
            <a:pPr lvl="2"/>
            <a:r>
              <a:rPr lang="en-US" altLang="zh-CN" sz="3200" b="1" dirty="0">
                <a:solidFill>
                  <a:srgbClr val="FF0000"/>
                </a:solidFill>
              </a:rPr>
              <a:t> </a:t>
            </a:r>
            <a:r>
              <a:rPr lang="en-US" altLang="zh-CN" sz="3200" b="1" dirty="0" smtClean="0">
                <a:solidFill>
                  <a:srgbClr val="FF0000"/>
                </a:solidFill>
              </a:rPr>
              <a:t>      </a:t>
            </a:r>
            <a:r>
              <a:rPr lang="zh-CN" altLang="en-US" sz="3200" b="1" dirty="0" smtClean="0">
                <a:solidFill>
                  <a:srgbClr val="FF0000"/>
                </a:solidFill>
              </a:rPr>
              <a:t>（</a:t>
            </a:r>
            <a:r>
              <a:rPr lang="en-US" altLang="zh-CN" sz="3200" b="1" dirty="0" smtClean="0">
                <a:solidFill>
                  <a:srgbClr val="FF0000"/>
                </a:solidFill>
              </a:rPr>
              <a:t>1</a:t>
            </a:r>
            <a:r>
              <a:rPr lang="zh-CN" altLang="en-US" sz="3200" b="1" dirty="0" smtClean="0">
                <a:solidFill>
                  <a:srgbClr val="FF0000"/>
                </a:solidFill>
              </a:rPr>
              <a:t>）掌握相关知识；</a:t>
            </a:r>
            <a:endParaRPr lang="en-US" altLang="zh-CN" sz="3200" b="1" dirty="0" smtClean="0">
              <a:solidFill>
                <a:srgbClr val="FF0000"/>
              </a:solidFill>
            </a:endParaRPr>
          </a:p>
          <a:p>
            <a:pPr lvl="4"/>
            <a:r>
              <a:rPr lang="zh-CN" altLang="en-US" sz="3200" dirty="0" smtClean="0"/>
              <a:t>（</a:t>
            </a:r>
            <a:r>
              <a:rPr lang="en-US" altLang="zh-CN" sz="3200" dirty="0" smtClean="0"/>
              <a:t>2</a:t>
            </a:r>
            <a:r>
              <a:rPr lang="zh-CN" altLang="en-US" sz="3200" dirty="0" smtClean="0"/>
              <a:t>）汲取历史经验</a:t>
            </a:r>
            <a:endParaRPr lang="en-US" altLang="zh-CN" sz="3200" dirty="0" smtClean="0"/>
          </a:p>
          <a:p>
            <a:pPr lvl="4"/>
            <a:r>
              <a:rPr lang="zh-CN" altLang="en-US" sz="3200" dirty="0" smtClean="0"/>
              <a:t>（</a:t>
            </a:r>
            <a:r>
              <a:rPr lang="en-US" altLang="zh-CN" sz="3200" dirty="0" smtClean="0"/>
              <a:t>3</a:t>
            </a:r>
            <a:r>
              <a:rPr lang="zh-CN" altLang="en-US" sz="3200" dirty="0" smtClean="0"/>
              <a:t>）形成历史认识；</a:t>
            </a:r>
            <a:endParaRPr lang="en-US" altLang="zh-CN" sz="3200" dirty="0" smtClean="0"/>
          </a:p>
          <a:p>
            <a:pPr lvl="4"/>
            <a:r>
              <a:rPr lang="zh-CN" altLang="en-US" sz="3200" dirty="0" smtClean="0"/>
              <a:t>（</a:t>
            </a:r>
            <a:r>
              <a:rPr lang="en-US" altLang="zh-CN" sz="3200" dirty="0" smtClean="0"/>
              <a:t>4</a:t>
            </a:r>
            <a:r>
              <a:rPr lang="zh-CN" altLang="en-US" sz="3200" dirty="0" smtClean="0"/>
              <a:t>）把握历史大势；</a:t>
            </a:r>
            <a:endParaRPr lang="en-US" altLang="zh-CN" sz="3200" dirty="0" smtClean="0"/>
          </a:p>
          <a:p>
            <a:pPr lvl="4"/>
            <a:r>
              <a:rPr lang="zh-CN" altLang="en-US" sz="3200" dirty="0" smtClean="0"/>
              <a:t>（</a:t>
            </a:r>
            <a:r>
              <a:rPr lang="en-US" altLang="zh-CN" sz="3200" dirty="0" smtClean="0"/>
              <a:t>5</a:t>
            </a:r>
            <a:r>
              <a:rPr lang="zh-CN" altLang="en-US" sz="3200" dirty="0" smtClean="0"/>
              <a:t>）传承历史精神。</a:t>
            </a:r>
            <a:r>
              <a:rPr lang="en-US" altLang="zh-CN" dirty="0" smtClean="0"/>
              <a:t> </a:t>
            </a:r>
          </a:p>
          <a:p>
            <a:pPr marL="0" lvl="2"/>
            <a:r>
              <a:rPr lang="zh-CN" altLang="en-US" sz="3200" dirty="0"/>
              <a:t>（</a:t>
            </a:r>
            <a:r>
              <a:rPr lang="en-US" altLang="zh-CN" sz="3200" dirty="0"/>
              <a:t>2</a:t>
            </a:r>
            <a:r>
              <a:rPr lang="zh-CN" altLang="en-US" sz="3200" dirty="0"/>
              <a:t>）不同</a:t>
            </a:r>
            <a:r>
              <a:rPr lang="zh-CN" altLang="en-US" sz="3200" dirty="0" smtClean="0"/>
              <a:t>：“四史”学习只是历史教育的一部分；突出</a:t>
            </a:r>
            <a:r>
              <a:rPr lang="zh-CN" altLang="en-US" sz="3200" b="1" dirty="0" smtClean="0">
                <a:solidFill>
                  <a:srgbClr val="FF0000"/>
                </a:solidFill>
              </a:rPr>
              <a:t>政治和理想与信念</a:t>
            </a:r>
            <a:r>
              <a:rPr lang="zh-CN" altLang="en-US" sz="3200" dirty="0" smtClean="0"/>
              <a:t>教育；突出</a:t>
            </a:r>
            <a:r>
              <a:rPr lang="zh-CN" altLang="en-US" sz="3200" dirty="0" smtClean="0">
                <a:solidFill>
                  <a:srgbClr val="FF0000"/>
                </a:solidFill>
              </a:rPr>
              <a:t>革命史观</a:t>
            </a:r>
            <a:r>
              <a:rPr lang="zh-CN" altLang="en-US" sz="3200" dirty="0" smtClean="0"/>
              <a:t>。</a:t>
            </a:r>
            <a:endParaRPr lang="zh-CN" altLang="en-US" dirty="0"/>
          </a:p>
        </p:txBody>
      </p:sp>
    </p:spTree>
    <p:extLst>
      <p:ext uri="{BB962C8B-B14F-4D97-AF65-F5344CB8AC3E}">
        <p14:creationId xmlns:p14="http://schemas.microsoft.com/office/powerpoint/2010/main" val="24602983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en-US" altLang="zh-CN" sz="3600" dirty="0" smtClean="0">
              <a:latin typeface="华文琥珀" panose="02010800040101010101" pitchFamily="2" charset="-122"/>
              <a:ea typeface="华文琥珀" panose="02010800040101010101" pitchFamily="2" charset="-122"/>
            </a:endParaRPr>
          </a:p>
          <a:p>
            <a:r>
              <a:rPr lang="zh-CN" altLang="en-US" sz="4000" dirty="0" smtClean="0">
                <a:solidFill>
                  <a:srgbClr val="FF0000"/>
                </a:solidFill>
                <a:latin typeface="华文琥珀" panose="02010800040101010101" pitchFamily="2" charset="-122"/>
                <a:ea typeface="华文琥珀" panose="02010800040101010101" pitchFamily="2" charset="-122"/>
              </a:rPr>
              <a:t>二</a:t>
            </a:r>
            <a:r>
              <a:rPr lang="en-US" altLang="zh-CN" sz="4000" dirty="0">
                <a:solidFill>
                  <a:srgbClr val="FF0000"/>
                </a:solidFill>
                <a:latin typeface="华文琥珀" panose="02010800040101010101" pitchFamily="2" charset="-122"/>
                <a:ea typeface="华文琥珀" panose="02010800040101010101" pitchFamily="2" charset="-122"/>
              </a:rPr>
              <a:t>.</a:t>
            </a:r>
            <a:r>
              <a:rPr lang="zh-CN" altLang="en-US" sz="4000" dirty="0">
                <a:solidFill>
                  <a:srgbClr val="FF0000"/>
                </a:solidFill>
                <a:latin typeface="华文琥珀" panose="02010800040101010101" pitchFamily="2" charset="-122"/>
                <a:ea typeface="华文琥珀" panose="02010800040101010101" pitchFamily="2" charset="-122"/>
              </a:rPr>
              <a:t>漫画、历史漫画与时政漫画</a:t>
            </a:r>
          </a:p>
          <a:p>
            <a:endParaRPr lang="zh-CN" altLang="en-US" dirty="0"/>
          </a:p>
        </p:txBody>
      </p:sp>
    </p:spTree>
    <p:extLst>
      <p:ext uri="{BB962C8B-B14F-4D97-AF65-F5344CB8AC3E}">
        <p14:creationId xmlns:p14="http://schemas.microsoft.com/office/powerpoint/2010/main" val="42601205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76783" y="1399053"/>
            <a:ext cx="1723277" cy="729807"/>
          </a:xfrm>
        </p:spPr>
        <p:txBody>
          <a:bodyPr>
            <a:normAutofit/>
          </a:bodyPr>
          <a:lstStyle/>
          <a:p>
            <a:r>
              <a:rPr lang="en-US" altLang="zh-CN" sz="3600" dirty="0" smtClean="0">
                <a:solidFill>
                  <a:schemeClr val="tx1"/>
                </a:solidFill>
              </a:rPr>
              <a:t>1.</a:t>
            </a:r>
            <a:r>
              <a:rPr lang="zh-CN" altLang="en-US" sz="3600" dirty="0" smtClean="0">
                <a:solidFill>
                  <a:schemeClr val="tx1"/>
                </a:solidFill>
              </a:rPr>
              <a:t> 漫画</a:t>
            </a:r>
            <a:endParaRPr lang="zh-CN" altLang="en-US" sz="3600" dirty="0">
              <a:solidFill>
                <a:srgbClr val="FF0000"/>
              </a:solidFill>
            </a:endParaRPr>
          </a:p>
        </p:txBody>
      </p:sp>
      <p:sp>
        <p:nvSpPr>
          <p:cNvPr id="3" name="内容占位符 2"/>
          <p:cNvSpPr>
            <a:spLocks noGrp="1"/>
          </p:cNvSpPr>
          <p:nvPr>
            <p:ph idx="1"/>
          </p:nvPr>
        </p:nvSpPr>
        <p:spPr>
          <a:xfrm>
            <a:off x="536559" y="2257660"/>
            <a:ext cx="6907823" cy="5429250"/>
          </a:xfrm>
        </p:spPr>
        <p:txBody>
          <a:bodyPr>
            <a:normAutofit/>
          </a:bodyPr>
          <a:lstStyle/>
          <a:p>
            <a:pPr marL="0" indent="0">
              <a:buNone/>
            </a:pPr>
            <a:r>
              <a:rPr lang="en-US" altLang="zh-CN" sz="2400" dirty="0" smtClean="0"/>
              <a:t>  </a:t>
            </a:r>
            <a:r>
              <a:rPr lang="zh-CN" altLang="zh-CN" sz="2400" dirty="0" smtClean="0"/>
              <a:t>“</a:t>
            </a:r>
            <a:r>
              <a:rPr lang="zh-CN" altLang="zh-CN" sz="2400" dirty="0"/>
              <a:t>通过</a:t>
            </a:r>
            <a:r>
              <a:rPr lang="zh-CN" altLang="zh-CN" sz="2400" dirty="0">
                <a:solidFill>
                  <a:srgbClr val="FF0000"/>
                </a:solidFill>
                <a:latin typeface="方正粗黑宋简体" panose="02000000000000000000" pitchFamily="2" charset="-122"/>
                <a:ea typeface="方正粗黑宋简体" panose="02000000000000000000" pitchFamily="2" charset="-122"/>
              </a:rPr>
              <a:t>夸张</a:t>
            </a:r>
            <a:r>
              <a:rPr lang="zh-CN" altLang="zh-CN" sz="2400" dirty="0"/>
              <a:t>人或物的明显</a:t>
            </a:r>
            <a:r>
              <a:rPr lang="zh-CN" altLang="zh-CN" sz="2400" dirty="0">
                <a:solidFill>
                  <a:srgbClr val="FF0000"/>
                </a:solidFill>
                <a:latin typeface="方正粗黑宋简体" panose="02000000000000000000" pitchFamily="2" charset="-122"/>
                <a:ea typeface="方正粗黑宋简体" panose="02000000000000000000" pitchFamily="2" charset="-122"/>
              </a:rPr>
              <a:t>特征</a:t>
            </a:r>
            <a:r>
              <a:rPr lang="zh-CN" altLang="zh-CN" sz="2400" dirty="0"/>
              <a:t>与</a:t>
            </a:r>
            <a:r>
              <a:rPr lang="zh-CN" altLang="zh-CN" sz="2400" dirty="0">
                <a:solidFill>
                  <a:srgbClr val="FF0000"/>
                </a:solidFill>
                <a:latin typeface="方正粗黑宋简体" panose="02000000000000000000" pitchFamily="2" charset="-122"/>
                <a:ea typeface="方正粗黑宋简体" panose="02000000000000000000" pitchFamily="2" charset="-122"/>
              </a:rPr>
              <a:t>特色</a:t>
            </a:r>
            <a:r>
              <a:rPr lang="zh-CN" altLang="zh-CN" sz="2400" dirty="0"/>
              <a:t>来表现怪诞和滑稽的画”</a:t>
            </a:r>
            <a:r>
              <a:rPr lang="zh-CN" altLang="zh-CN" sz="2400" dirty="0" smtClean="0"/>
              <a:t>。</a:t>
            </a:r>
            <a:endParaRPr lang="en-US" altLang="zh-CN" sz="2400" dirty="0" smtClean="0"/>
          </a:p>
          <a:p>
            <a:pPr marL="0" indent="0" algn="r">
              <a:buNone/>
            </a:pPr>
            <a:r>
              <a:rPr lang="en-US" altLang="zh-CN" sz="2400" dirty="0" smtClean="0"/>
              <a:t>——</a:t>
            </a:r>
            <a:r>
              <a:rPr lang="zh-CN" altLang="zh-CN" sz="2400" dirty="0" smtClean="0"/>
              <a:t>波罕·林奇在《西方漫画史》</a:t>
            </a:r>
            <a:endParaRPr lang="en-US" altLang="zh-CN" sz="2400" dirty="0" smtClean="0"/>
          </a:p>
          <a:p>
            <a:pPr marL="0" indent="0">
              <a:buNone/>
            </a:pPr>
            <a:r>
              <a:rPr lang="zh-CN" altLang="en-US" sz="2400" dirty="0" smtClean="0">
                <a:solidFill>
                  <a:srgbClr val="FF0000"/>
                </a:solidFill>
                <a:latin typeface="华文琥珀" panose="02010800040101010101" pitchFamily="2" charset="-122"/>
                <a:ea typeface="华文琥珀" panose="02010800040101010101" pitchFamily="2" charset="-122"/>
              </a:rPr>
              <a:t>    </a:t>
            </a:r>
            <a:r>
              <a:rPr lang="zh-CN" altLang="en-US" sz="2400" dirty="0"/>
              <a:t>漫画是一种不受任何工具材料和技法限制的绘画形式。</a:t>
            </a:r>
            <a:r>
              <a:rPr lang="en-US" altLang="zh-CN" sz="2400" dirty="0"/>
              <a:t>……</a:t>
            </a:r>
            <a:r>
              <a:rPr lang="zh-CN" altLang="en-US" sz="2400" dirty="0">
                <a:solidFill>
                  <a:srgbClr val="FF0000"/>
                </a:solidFill>
                <a:latin typeface="方正粗黑宋简体" panose="02000000000000000000" pitchFamily="2" charset="-122"/>
                <a:ea typeface="方正粗黑宋简体" panose="02000000000000000000" pitchFamily="2" charset="-122"/>
              </a:rPr>
              <a:t>讽刺</a:t>
            </a:r>
            <a:r>
              <a:rPr lang="zh-CN" altLang="en-US" sz="2400" dirty="0"/>
              <a:t>与</a:t>
            </a:r>
            <a:r>
              <a:rPr lang="zh-CN" altLang="en-US" sz="2400" dirty="0">
                <a:solidFill>
                  <a:srgbClr val="FF0000"/>
                </a:solidFill>
                <a:latin typeface="方正粗黑宋简体" panose="02000000000000000000" pitchFamily="2" charset="-122"/>
                <a:ea typeface="方正粗黑宋简体" panose="02000000000000000000" pitchFamily="2" charset="-122"/>
              </a:rPr>
              <a:t>幽默</a:t>
            </a:r>
            <a:r>
              <a:rPr lang="zh-CN" altLang="en-US" sz="2400" dirty="0"/>
              <a:t>是它最突出的艺术特点，也是漫画特有的艺术功能。</a:t>
            </a:r>
            <a:endParaRPr lang="en-US" altLang="zh-CN" sz="2400" dirty="0"/>
          </a:p>
          <a:p>
            <a:pPr marL="0" indent="0" algn="r">
              <a:buNone/>
            </a:pPr>
            <a:r>
              <a:rPr lang="en-US" altLang="zh-CN" sz="2400" dirty="0" smtClean="0"/>
              <a:t>——</a:t>
            </a:r>
            <a:r>
              <a:rPr lang="zh-CN" altLang="en-US" sz="2400" dirty="0" smtClean="0"/>
              <a:t>毕克官、黄远林</a:t>
            </a:r>
            <a:r>
              <a:rPr lang="en-US" altLang="zh-CN" sz="2400" dirty="0" smtClean="0"/>
              <a:t>《</a:t>
            </a:r>
            <a:r>
              <a:rPr lang="zh-CN" altLang="en-US" sz="2400" dirty="0" smtClean="0"/>
              <a:t>中国漫画史</a:t>
            </a:r>
            <a:r>
              <a:rPr lang="en-US" altLang="zh-CN" sz="2400" dirty="0" smtClean="0"/>
              <a:t>》</a:t>
            </a:r>
          </a:p>
          <a:p>
            <a:pPr marL="0" indent="0">
              <a:buNone/>
            </a:pPr>
            <a:endParaRPr lang="en-US" altLang="zh-CN" sz="4000" dirty="0" smtClean="0"/>
          </a:p>
          <a:p>
            <a:pPr marL="0" indent="0" algn="r">
              <a:buNone/>
            </a:pPr>
            <a:endParaRPr lang="zh-CN" altLang="zh-CN" sz="2900" dirty="0"/>
          </a:p>
          <a:p>
            <a:pPr marL="0" indent="0">
              <a:buNone/>
            </a:pPr>
            <a:endParaRPr lang="zh-CN" altLang="en-US" dirty="0"/>
          </a:p>
        </p:txBody>
      </p:sp>
      <p:sp>
        <p:nvSpPr>
          <p:cNvPr id="5" name="矩形 4"/>
          <p:cNvSpPr/>
          <p:nvPr/>
        </p:nvSpPr>
        <p:spPr>
          <a:xfrm>
            <a:off x="253185" y="5800733"/>
            <a:ext cx="9804287" cy="769441"/>
          </a:xfrm>
          <a:prstGeom prst="rect">
            <a:avLst/>
          </a:prstGeom>
        </p:spPr>
        <p:txBody>
          <a:bodyPr wrap="none">
            <a:spAutoFit/>
          </a:bodyPr>
          <a:lstStyle/>
          <a:p>
            <a:r>
              <a:rPr lang="zh-CN" altLang="en-US" sz="4400" b="1" dirty="0" smtClean="0">
                <a:solidFill>
                  <a:srgbClr val="0070C0"/>
                </a:solidFill>
              </a:rPr>
              <a:t>漫画是艺术百花园中一朵</a:t>
            </a:r>
            <a:r>
              <a:rPr lang="zh-CN" altLang="en-US" sz="4400" b="1" dirty="0" smtClean="0">
                <a:solidFill>
                  <a:srgbClr val="FF0000"/>
                </a:solidFill>
                <a:latin typeface="黑体" panose="02010609060101010101" pitchFamily="49" charset="-122"/>
                <a:ea typeface="黑体" panose="02010609060101010101" pitchFamily="49" charset="-122"/>
              </a:rPr>
              <a:t>带刺</a:t>
            </a:r>
            <a:r>
              <a:rPr lang="zh-CN" altLang="en-US" sz="4400" b="1" dirty="0" smtClean="0">
                <a:solidFill>
                  <a:srgbClr val="0070C0"/>
                </a:solidFill>
              </a:rPr>
              <a:t>的</a:t>
            </a:r>
            <a:r>
              <a:rPr lang="zh-CN" altLang="en-US" sz="4400" b="1" dirty="0" smtClean="0">
                <a:solidFill>
                  <a:srgbClr val="FF0000"/>
                </a:solidFill>
              </a:rPr>
              <a:t>玫瑰</a:t>
            </a:r>
            <a:r>
              <a:rPr lang="zh-CN" altLang="en-US" sz="4400" b="1" dirty="0" smtClean="0">
                <a:solidFill>
                  <a:srgbClr val="0070C0"/>
                </a:solidFill>
              </a:rPr>
              <a:t>！</a:t>
            </a:r>
            <a:endParaRPr lang="zh-CN" altLang="en-US" sz="4400" b="1" dirty="0">
              <a:solidFill>
                <a:srgbClr val="0070C0"/>
              </a:solidFill>
            </a:endParaRPr>
          </a:p>
        </p:txBody>
      </p:sp>
      <p:sp>
        <p:nvSpPr>
          <p:cNvPr id="6" name="矩形 5"/>
          <p:cNvSpPr/>
          <p:nvPr/>
        </p:nvSpPr>
        <p:spPr>
          <a:xfrm>
            <a:off x="540056" y="258881"/>
            <a:ext cx="8084264" cy="769441"/>
          </a:xfrm>
          <a:prstGeom prst="rect">
            <a:avLst/>
          </a:prstGeom>
        </p:spPr>
        <p:txBody>
          <a:bodyPr wrap="none">
            <a:spAutoFit/>
          </a:bodyPr>
          <a:lstStyle/>
          <a:p>
            <a:r>
              <a:rPr lang="zh-CN" altLang="en-US" sz="4400" dirty="0"/>
              <a:t>二</a:t>
            </a:r>
            <a:r>
              <a:rPr lang="zh-CN" altLang="en-US" sz="4400" dirty="0" smtClean="0"/>
              <a:t>、漫画、历史漫画与时政漫画</a:t>
            </a:r>
            <a:endParaRPr lang="zh-CN" altLang="en-US" sz="4400" dirty="0"/>
          </a:p>
        </p:txBody>
      </p:sp>
      <p:pic>
        <p:nvPicPr>
          <p:cNvPr id="7" name="图片 6"/>
          <p:cNvPicPr>
            <a:picLocks noChangeAspect="1"/>
          </p:cNvPicPr>
          <p:nvPr/>
        </p:nvPicPr>
        <p:blipFill>
          <a:blip r:embed="rId2" cstate="print"/>
          <a:stretch>
            <a:fillRect/>
          </a:stretch>
        </p:blipFill>
        <p:spPr>
          <a:xfrm>
            <a:off x="8967542" y="804017"/>
            <a:ext cx="2388155" cy="3183103"/>
          </a:xfrm>
          <a:prstGeom prst="rect">
            <a:avLst/>
          </a:prstGeom>
        </p:spPr>
      </p:pic>
      <p:sp>
        <p:nvSpPr>
          <p:cNvPr id="8" name="矩形 7"/>
          <p:cNvSpPr/>
          <p:nvPr/>
        </p:nvSpPr>
        <p:spPr>
          <a:xfrm>
            <a:off x="9119508" y="3989838"/>
            <a:ext cx="2084225" cy="369332"/>
          </a:xfrm>
          <a:prstGeom prst="rect">
            <a:avLst/>
          </a:prstGeom>
        </p:spPr>
        <p:txBody>
          <a:bodyPr wrap="none">
            <a:spAutoFit/>
          </a:bodyPr>
          <a:lstStyle/>
          <a:p>
            <a:r>
              <a:rPr lang="zh-CN" altLang="en-US" dirty="0" smtClean="0"/>
              <a:t>普里希别耶夫先生 </a:t>
            </a:r>
            <a:endParaRPr lang="zh-CN" altLang="en-US" dirty="0"/>
          </a:p>
        </p:txBody>
      </p:sp>
      <p:sp>
        <p:nvSpPr>
          <p:cNvPr id="9" name="矩形 8"/>
          <p:cNvSpPr/>
          <p:nvPr/>
        </p:nvSpPr>
        <p:spPr>
          <a:xfrm>
            <a:off x="8624320" y="4533648"/>
            <a:ext cx="3265576" cy="1477328"/>
          </a:xfrm>
          <a:prstGeom prst="rect">
            <a:avLst/>
          </a:prstGeom>
        </p:spPr>
        <p:txBody>
          <a:bodyPr wrap="square">
            <a:spAutoFit/>
          </a:bodyPr>
          <a:lstStyle/>
          <a:p>
            <a:r>
              <a:rPr lang="en-US" altLang="zh-CN" dirty="0" smtClean="0"/>
              <a:t>      ——1947</a:t>
            </a:r>
            <a:r>
              <a:rPr lang="zh-CN" altLang="en-US" dirty="0" smtClean="0"/>
              <a:t>年</a:t>
            </a:r>
            <a:r>
              <a:rPr lang="en-US" altLang="zh-CN" dirty="0" smtClean="0"/>
              <a:t>10</a:t>
            </a:r>
            <a:r>
              <a:rPr lang="zh-CN" altLang="en-US" dirty="0" smtClean="0"/>
              <a:t>月的</a:t>
            </a:r>
            <a:r>
              <a:rPr lang="en-US" altLang="zh-CN" dirty="0" smtClean="0"/>
              <a:t>《</a:t>
            </a:r>
            <a:r>
              <a:rPr lang="zh-CN" altLang="en-US" dirty="0" smtClean="0"/>
              <a:t>鳄鱼</a:t>
            </a:r>
            <a:r>
              <a:rPr lang="en-US" altLang="zh-CN" dirty="0" smtClean="0"/>
              <a:t>》</a:t>
            </a:r>
            <a:r>
              <a:rPr lang="zh-CN" altLang="en-US" dirty="0" smtClean="0"/>
              <a:t>杂志上，刊登了库克雷尼克塞 （</a:t>
            </a:r>
            <a:r>
              <a:rPr lang="az-Cyrl-AZ" altLang="zh-CN" dirty="0" smtClean="0"/>
              <a:t>Кукрыниксы</a:t>
            </a:r>
            <a:r>
              <a:rPr lang="zh-CN" altLang="az-Cyrl-AZ" dirty="0" smtClean="0"/>
              <a:t>） </a:t>
            </a:r>
            <a:r>
              <a:rPr lang="zh-CN" altLang="en-US" dirty="0" smtClean="0"/>
              <a:t>的</a:t>
            </a:r>
            <a:r>
              <a:rPr lang="en-US" altLang="zh-CN" dirty="0" smtClean="0"/>
              <a:t>《</a:t>
            </a:r>
            <a:r>
              <a:rPr lang="zh-CN" altLang="en-US" dirty="0" smtClean="0"/>
              <a:t>普里希别耶夫先生</a:t>
            </a:r>
            <a:r>
              <a:rPr lang="en-US" altLang="zh-CN" dirty="0" smtClean="0"/>
              <a:t>》</a:t>
            </a:r>
            <a:r>
              <a:rPr lang="zh-CN" altLang="en-US" dirty="0" smtClean="0"/>
              <a:t>（</a:t>
            </a:r>
            <a:r>
              <a:rPr lang="az-Cyrl-AZ" altLang="zh-CN" dirty="0" smtClean="0"/>
              <a:t>Мистер Пришибеев</a:t>
            </a:r>
            <a:r>
              <a:rPr lang="zh-CN" altLang="az-Cyrl-AZ" dirty="0" smtClean="0"/>
              <a:t>）。</a:t>
            </a:r>
            <a:endParaRPr lang="zh-CN" altLang="en-US" dirty="0"/>
          </a:p>
        </p:txBody>
      </p:sp>
    </p:spTree>
    <p:extLst>
      <p:ext uri="{BB962C8B-B14F-4D97-AF65-F5344CB8AC3E}">
        <p14:creationId xmlns:p14="http://schemas.microsoft.com/office/powerpoint/2010/main" val="404071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52442"/>
            <a:ext cx="9520518" cy="729807"/>
          </a:xfrm>
        </p:spPr>
        <p:txBody>
          <a:bodyPr>
            <a:noAutofit/>
          </a:bodyPr>
          <a:lstStyle/>
          <a:p>
            <a:r>
              <a:rPr lang="en-US" altLang="zh-CN" sz="1800" dirty="0" smtClean="0">
                <a:solidFill>
                  <a:schemeClr val="tx1"/>
                </a:solidFill>
              </a:rPr>
              <a:t>2.</a:t>
            </a:r>
            <a:r>
              <a:rPr lang="zh-CN" altLang="en-US" sz="1800" dirty="0" smtClean="0">
                <a:solidFill>
                  <a:schemeClr val="tx1"/>
                </a:solidFill>
              </a:rPr>
              <a:t> 历史漫画</a:t>
            </a:r>
            <a:r>
              <a:rPr lang="en-US" altLang="zh-CN" sz="1800" dirty="0" smtClean="0">
                <a:solidFill>
                  <a:schemeClr val="tx1"/>
                </a:solidFill>
              </a:rPr>
              <a:t>——</a:t>
            </a:r>
            <a:r>
              <a:rPr lang="zh-CN" altLang="en-US" sz="1800" dirty="0" smtClean="0"/>
              <a:t> </a:t>
            </a:r>
            <a:r>
              <a:rPr lang="zh-CN" altLang="en-US" sz="1800" dirty="0" smtClean="0">
                <a:solidFill>
                  <a:srgbClr val="FF0000"/>
                </a:solidFill>
              </a:rPr>
              <a:t>是指那些画面所绘内容与历史相关的漫画，一般是指作者根据现有史料，以漫画的方式再次间接地呈现历史，表达自己对某一史实的认识和理解</a:t>
            </a:r>
            <a:r>
              <a:rPr lang="zh-CN" altLang="en-US" sz="2800" dirty="0" smtClean="0">
                <a:solidFill>
                  <a:srgbClr val="FF0000"/>
                </a:solidFill>
              </a:rPr>
              <a:t>。</a:t>
            </a:r>
            <a:r>
              <a:rPr lang="en-US" altLang="zh-CN" sz="2800" dirty="0" smtClean="0">
                <a:solidFill>
                  <a:schemeClr val="tx1"/>
                </a:solidFill>
              </a:rPr>
              <a:t/>
            </a:r>
            <a:br>
              <a:rPr lang="en-US" altLang="zh-CN" sz="2800" dirty="0" smtClean="0">
                <a:solidFill>
                  <a:schemeClr val="tx1"/>
                </a:solidFill>
              </a:rPr>
            </a:br>
            <a:endParaRPr lang="zh-CN" altLang="en-US" sz="2800" dirty="0">
              <a:solidFill>
                <a:srgbClr val="FF0000"/>
              </a:solidFill>
            </a:endParaRPr>
          </a:p>
        </p:txBody>
      </p:sp>
      <p:sp>
        <p:nvSpPr>
          <p:cNvPr id="6" name="矩形 5"/>
          <p:cNvSpPr/>
          <p:nvPr/>
        </p:nvSpPr>
        <p:spPr>
          <a:xfrm>
            <a:off x="83975" y="115235"/>
            <a:ext cx="8084264" cy="769441"/>
          </a:xfrm>
          <a:prstGeom prst="rect">
            <a:avLst/>
          </a:prstGeom>
        </p:spPr>
        <p:txBody>
          <a:bodyPr wrap="none">
            <a:spAutoFit/>
          </a:bodyPr>
          <a:lstStyle/>
          <a:p>
            <a:r>
              <a:rPr lang="zh-CN" altLang="en-US" sz="4400" dirty="0" smtClean="0"/>
              <a:t>二、漫画、历史漫画与时政漫画</a:t>
            </a:r>
            <a:endParaRPr lang="zh-CN" altLang="en-US" sz="4400" dirty="0"/>
          </a:p>
        </p:txBody>
      </p:sp>
      <p:sp>
        <p:nvSpPr>
          <p:cNvPr id="9" name="矩形 8"/>
          <p:cNvSpPr/>
          <p:nvPr/>
        </p:nvSpPr>
        <p:spPr>
          <a:xfrm>
            <a:off x="8521609" y="2921932"/>
            <a:ext cx="3322622" cy="2585323"/>
          </a:xfrm>
          <a:prstGeom prst="rect">
            <a:avLst/>
          </a:prstGeom>
        </p:spPr>
        <p:txBody>
          <a:bodyPr wrap="square">
            <a:spAutoFit/>
          </a:bodyPr>
          <a:lstStyle/>
          <a:p>
            <a:endParaRPr lang="en-US" altLang="zh-CN" dirty="0" smtClean="0"/>
          </a:p>
          <a:p>
            <a:r>
              <a:rPr lang="zh-CN" altLang="en-US" dirty="0" smtClean="0"/>
              <a:t>      </a:t>
            </a:r>
            <a:r>
              <a:rPr lang="zh-CN" altLang="en-US" sz="2400" dirty="0" smtClean="0"/>
              <a:t>近两年比较畅销的</a:t>
            </a:r>
            <a:r>
              <a:rPr lang="en-US" altLang="zh-CN" sz="2400" dirty="0" smtClean="0"/>
              <a:t>《</a:t>
            </a:r>
            <a:r>
              <a:rPr lang="zh-CN" altLang="en-US" sz="2400" dirty="0" smtClean="0"/>
              <a:t>半小时漫画中国</a:t>
            </a:r>
            <a:r>
              <a:rPr lang="en-US" altLang="zh-CN" sz="2400" dirty="0" smtClean="0"/>
              <a:t>》《</a:t>
            </a:r>
            <a:r>
              <a:rPr lang="zh-CN" altLang="en-US" sz="2400" dirty="0" smtClean="0"/>
              <a:t>权利脸谱</a:t>
            </a:r>
            <a:r>
              <a:rPr lang="en-US" altLang="zh-CN" sz="2400" dirty="0" smtClean="0"/>
              <a:t>》</a:t>
            </a:r>
            <a:r>
              <a:rPr lang="zh-CN" altLang="en-US" sz="2400" dirty="0" smtClean="0"/>
              <a:t>以及雷赛策划的“国家是怎样炼成的”系列历史漫画书，都属于此类。   </a:t>
            </a:r>
            <a:endParaRPr lang="zh-CN" altLang="en-US" dirty="0"/>
          </a:p>
        </p:txBody>
      </p:sp>
      <p:pic>
        <p:nvPicPr>
          <p:cNvPr id="10" name="图片 9"/>
          <p:cNvPicPr>
            <a:picLocks noChangeAspect="1"/>
          </p:cNvPicPr>
          <p:nvPr/>
        </p:nvPicPr>
        <p:blipFill rotWithShape="1">
          <a:blip r:embed="rId2" cstate="print"/>
          <a:srcRect l="15727" t="12396" b="16058"/>
          <a:stretch/>
        </p:blipFill>
        <p:spPr>
          <a:xfrm rot="16200000">
            <a:off x="892889" y="1826808"/>
            <a:ext cx="3105335" cy="4255557"/>
          </a:xfrm>
          <a:prstGeom prst="rect">
            <a:avLst/>
          </a:prstGeom>
        </p:spPr>
      </p:pic>
      <p:sp>
        <p:nvSpPr>
          <p:cNvPr id="11" name="文本框 10"/>
          <p:cNvSpPr txBox="1"/>
          <p:nvPr/>
        </p:nvSpPr>
        <p:spPr>
          <a:xfrm>
            <a:off x="524804" y="5757593"/>
            <a:ext cx="4235455" cy="369332"/>
          </a:xfrm>
          <a:prstGeom prst="rect">
            <a:avLst/>
          </a:prstGeom>
          <a:noFill/>
        </p:spPr>
        <p:txBody>
          <a:bodyPr wrap="none" rtlCol="0">
            <a:spAutoFit/>
          </a:bodyPr>
          <a:lstStyle/>
          <a:p>
            <a:r>
              <a:rPr lang="en-US" altLang="zh-CN" dirty="0" smtClean="0"/>
              <a:t>1871</a:t>
            </a:r>
            <a:r>
              <a:rPr lang="zh-CN" altLang="en-US" dirty="0" smtClean="0"/>
              <a:t>年</a:t>
            </a:r>
            <a:r>
              <a:rPr lang="en-US" altLang="zh-CN" dirty="0" smtClean="0"/>
              <a:t>3</a:t>
            </a:r>
            <a:r>
              <a:rPr lang="zh-CN" altLang="en-US" dirty="0" smtClean="0"/>
              <a:t>月</a:t>
            </a:r>
            <a:r>
              <a:rPr lang="en-US" altLang="zh-CN" dirty="0" smtClean="0"/>
              <a:t>18</a:t>
            </a:r>
            <a:r>
              <a:rPr lang="zh-CN" altLang="en-US" dirty="0" smtClean="0"/>
              <a:t>日，巴黎人民群众起义场景</a:t>
            </a:r>
            <a:endParaRPr lang="zh-CN" altLang="en-US" dirty="0"/>
          </a:p>
        </p:txBody>
      </p:sp>
      <p:pic>
        <p:nvPicPr>
          <p:cNvPr id="14" name="图片 13"/>
          <p:cNvPicPr>
            <a:picLocks noChangeAspect="1"/>
          </p:cNvPicPr>
          <p:nvPr/>
        </p:nvPicPr>
        <p:blipFill rotWithShape="1">
          <a:blip r:embed="rId3" cstate="print"/>
          <a:srcRect l="10046" t="5056" b="17716"/>
          <a:stretch/>
        </p:blipFill>
        <p:spPr>
          <a:xfrm>
            <a:off x="4630519" y="2401919"/>
            <a:ext cx="3891090" cy="3182357"/>
          </a:xfrm>
          <a:prstGeom prst="rect">
            <a:avLst/>
          </a:prstGeom>
        </p:spPr>
      </p:pic>
    </p:spTree>
    <p:extLst>
      <p:ext uri="{BB962C8B-B14F-4D97-AF65-F5344CB8AC3E}">
        <p14:creationId xmlns:p14="http://schemas.microsoft.com/office/powerpoint/2010/main" val="6581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ILxFQQSS4mI7BK8Nk7lh0Hay5pvLkIZt6ogChBv1fkKjeitrw1JR5cCfYFxaoYC/UZKFytNKwlobDmNUqnPBtA="/>
</p:tagLst>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ppt/theme/themeOverride2.xml><?xml version="1.0" encoding="utf-8"?>
<a:themeOverride xmlns:a="http://schemas.openxmlformats.org/drawingml/2006/main">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1389</TotalTime>
  <Words>4711</Words>
  <PresentationFormat>宽屏</PresentationFormat>
  <Paragraphs>330</Paragraphs>
  <Slides>37</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37</vt:i4>
      </vt:variant>
    </vt:vector>
  </HeadingPairs>
  <TitlesOfParts>
    <vt:vector size="55" baseType="lpstr">
      <vt:lpstr>方正粗黑宋简体</vt:lpstr>
      <vt:lpstr>方正姚体</vt:lpstr>
      <vt:lpstr>仿宋</vt:lpstr>
      <vt:lpstr>黑体</vt:lpstr>
      <vt:lpstr>华文琥珀</vt:lpstr>
      <vt:lpstr>华文楷体</vt:lpstr>
      <vt:lpstr>华文新魏</vt:lpstr>
      <vt:lpstr>楷体</vt:lpstr>
      <vt:lpstr>宋体</vt:lpstr>
      <vt:lpstr>幼圆</vt:lpstr>
      <vt:lpstr>Arial</vt:lpstr>
      <vt:lpstr>Calibri</vt:lpstr>
      <vt:lpstr>Century Gothic</vt:lpstr>
      <vt:lpstr>Times New Roman</vt:lpstr>
      <vt:lpstr>Trebuchet MS</vt:lpstr>
      <vt:lpstr>Wingdings</vt:lpstr>
      <vt:lpstr>Wingdings 3</vt:lpstr>
      <vt:lpstr>平面</vt:lpstr>
      <vt:lpstr>时政漫画在“四史”教学中的应用路径与策略</vt:lpstr>
      <vt:lpstr>内容提要</vt:lpstr>
      <vt:lpstr>一、“四史”学习与历史教育</vt:lpstr>
      <vt:lpstr>一、“四史”学习与历史教育</vt:lpstr>
      <vt:lpstr>三、“四史”学习与历史教育</vt:lpstr>
      <vt:lpstr>三、“四史”学习与历史教育</vt:lpstr>
      <vt:lpstr>PowerPoint 演示文稿</vt:lpstr>
      <vt:lpstr>1. 漫画</vt:lpstr>
      <vt:lpstr>2. 历史漫画—— 是指那些画面所绘内容与历史相关的漫画，一般是指作者根据现有史料，以漫画的方式再次间接地呈现历史，表达自己对某一史实的认识和理解。 </vt:lpstr>
      <vt:lpstr>PowerPoint 演示文稿</vt:lpstr>
      <vt:lpstr>4. 时政漫画的历史</vt:lpstr>
      <vt:lpstr>PowerPoint 演示文稿</vt:lpstr>
      <vt:lpstr>二、时政漫画在历史教育中作用</vt:lpstr>
      <vt:lpstr>四.时政漫画在“四史”学习中利用</vt:lpstr>
      <vt:lpstr>（一）“四史”学习的基本路径</vt:lpstr>
      <vt:lpstr>（二）时政漫画可以助力“四史”学习</vt:lpstr>
      <vt:lpstr>（二） 时政漫画在“四史”学习中作用</vt:lpstr>
      <vt:lpstr>（二） 时政漫画在“四史”学习中作用</vt:lpstr>
      <vt:lpstr>PowerPoint 演示文稿</vt:lpstr>
      <vt:lpstr>PowerPoint 演示文稿</vt:lpstr>
      <vt:lpstr>PowerPoint 演示文稿</vt:lpstr>
      <vt:lpstr>PowerPoint 演示文稿</vt:lpstr>
      <vt:lpstr>PowerPoint 演示文稿</vt:lpstr>
      <vt:lpstr>PowerPoint 演示文稿</vt:lpstr>
      <vt:lpstr>（三）收集“四史”时政漫画的基本路径</vt:lpstr>
      <vt:lpstr>（四）解读时政漫画中“四史”元素的基本策略</vt:lpstr>
      <vt:lpstr>（四）解读时政漫画中“四史”元素的基本策略</vt:lpstr>
      <vt:lpstr>   </vt:lpstr>
      <vt:lpstr>PowerPoint 演示文稿</vt:lpstr>
      <vt:lpstr>PowerPoint 演示文稿</vt:lpstr>
      <vt:lpstr>PowerPoint 演示文稿</vt:lpstr>
      <vt:lpstr>PowerPoint 演示文稿</vt:lpstr>
      <vt:lpstr>四、时政漫画在“四史”学习中要注意问题</vt:lpstr>
      <vt:lpstr>PowerPoint 演示文稿</vt:lpstr>
      <vt:lpstr>说明：</vt:lpstr>
      <vt:lpstr>PowerPoint 演示文稿</vt:lpstr>
      <vt:lpstr>时政漫画在“四史”教学中的应用路径与策略</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2021-06-14T02:23:27Z</dcterms:created>
  <dcterms:modified xsi:type="dcterms:W3CDTF">2021-06-16T12:37:59Z</dcterms:modified>
</cp:coreProperties>
</file>