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7" r:id="rId4"/>
    <p:sldId id="259" r:id="rId6"/>
    <p:sldId id="340" r:id="rId7"/>
    <p:sldId id="342" r:id="rId8"/>
    <p:sldId id="386" r:id="rId9"/>
    <p:sldId id="261" r:id="rId10"/>
    <p:sldId id="343" r:id="rId11"/>
    <p:sldId id="380" r:id="rId12"/>
    <p:sldId id="341" r:id="rId13"/>
    <p:sldId id="381" r:id="rId14"/>
    <p:sldId id="382" r:id="rId15"/>
    <p:sldId id="383" r:id="rId16"/>
    <p:sldId id="322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"/>
          <a:sy n="1" d="1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5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AA2D7-75F2-46B1-8333-1FEFC9020A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3028"/>
            <a:ext cx="12191999" cy="79075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469" y="1123885"/>
            <a:ext cx="2621452" cy="17745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303916"/>
            <a:ext cx="12192000" cy="35540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3028"/>
            <a:ext cx="12191999" cy="79075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469" y="1123885"/>
            <a:ext cx="2621452" cy="17745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303916"/>
            <a:ext cx="12192000" cy="35540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7.png"/><Relationship Id="rId7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tags" Target="../tags/tag2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.xml"/><Relationship Id="rId14" Type="http://schemas.openxmlformats.org/officeDocument/2006/relationships/image" Target="../media/image9.png"/><Relationship Id="rId13" Type="http://schemas.openxmlformats.org/officeDocument/2006/relationships/tags" Target="../tags/tag5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8.png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7.png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0.png"/><Relationship Id="rId7" Type="http://schemas.openxmlformats.org/officeDocument/2006/relationships/tags" Target="../tags/tag47.xml"/><Relationship Id="rId6" Type="http://schemas.openxmlformats.org/officeDocument/2006/relationships/image" Target="../media/image8.png"/><Relationship Id="rId5" Type="http://schemas.openxmlformats.org/officeDocument/2006/relationships/tags" Target="../tags/tag46.xml"/><Relationship Id="rId4" Type="http://schemas.openxmlformats.org/officeDocument/2006/relationships/image" Target="../media/image19.png"/><Relationship Id="rId3" Type="http://schemas.openxmlformats.org/officeDocument/2006/relationships/tags" Target="../tags/tag45.xml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10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7.pn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image" Target="../media/image7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09208 水墨中国龙(有音乐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524250" cy="420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" y="1348740"/>
            <a:ext cx="13377545" cy="5509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15" name="纯音乐 - 中国风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-1884028" y="457718"/>
            <a:ext cx="609600" cy="609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24200" y="3442335"/>
            <a:ext cx="76682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>
                <a:solidFill>
                  <a:srgbClr val="C00000"/>
                </a:solidFill>
                <a:uFillTx/>
              </a:rPr>
              <a:t>辽宋夏金元时期</a:t>
            </a:r>
            <a:endParaRPr lang="zh-CN" altLang="en-US" sz="8000" b="1">
              <a:solidFill>
                <a:srgbClr val="C00000"/>
              </a:solidFill>
              <a:uFillTx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" y="1475740"/>
            <a:ext cx="13377545" cy="5509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37320" y="5535930"/>
            <a:ext cx="31546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初头朗中学         陈颖  </a:t>
            </a:r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>
                <p:cTn id="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0077450" y="718820"/>
            <a:ext cx="18853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边疆治理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95" y="-121285"/>
            <a:ext cx="3862705" cy="3862705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V="1">
            <a:off x="3185160" y="2903855"/>
            <a:ext cx="1807210" cy="10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4068445" y="2134870"/>
            <a:ext cx="40005" cy="16878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093845" y="2943860"/>
            <a:ext cx="1207770" cy="8585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3414395" y="2923540"/>
            <a:ext cx="659130" cy="5892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301615" y="3602990"/>
            <a:ext cx="1158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</a:rPr>
              <a:t>台湾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63495" y="3512820"/>
            <a:ext cx="1158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</a:rPr>
              <a:t>西藏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3663950" y="2444750"/>
            <a:ext cx="439420" cy="4489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2732405" y="1972310"/>
            <a:ext cx="1158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</a:rPr>
              <a:t>西域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667500" y="489458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东尽辽左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440170" y="3573145"/>
            <a:ext cx="5092700" cy="22453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800" b="1"/>
              <a:t>设</a:t>
            </a:r>
            <a:r>
              <a:rPr lang="en-US" altLang="zh-CN" sz="2800" b="1"/>
              <a:t>___________</a:t>
            </a:r>
            <a:r>
              <a:rPr lang="zh-CN" altLang="en-US" sz="2800" b="1"/>
              <a:t>负责管理琉球和澎湖，是中央政府首次在台湾设置行政机构，意义</a:t>
            </a:r>
            <a:r>
              <a:rPr lang="en-US" altLang="zh-CN" sz="2800" b="1"/>
              <a:t>______________________________________________.</a:t>
            </a:r>
            <a:endParaRPr lang="en-US" altLang="zh-CN" sz="2800" b="1"/>
          </a:p>
        </p:txBody>
      </p:sp>
      <p:sp>
        <p:nvSpPr>
          <p:cNvPr id="37" name="文本框 36"/>
          <p:cNvSpPr txBox="1"/>
          <p:nvPr/>
        </p:nvSpPr>
        <p:spPr>
          <a:xfrm>
            <a:off x="285115" y="956310"/>
            <a:ext cx="4678045" cy="95313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800"/>
              <a:t>设置</a:t>
            </a:r>
            <a:r>
              <a:rPr lang="en-US" altLang="zh-CN" sz="2800"/>
              <a:t>________________</a:t>
            </a:r>
            <a:r>
              <a:rPr lang="zh-CN" altLang="en-US" sz="2800"/>
              <a:t>管理军政事务，加强对西域的管辖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85115" y="4258310"/>
            <a:ext cx="2905125" cy="18148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800"/>
              <a:t>设置</a:t>
            </a:r>
            <a:r>
              <a:rPr lang="en-US" altLang="zh-CN" sz="2800"/>
              <a:t>_____________</a:t>
            </a:r>
            <a:r>
              <a:rPr lang="zh-CN" altLang="en-US" sz="2800"/>
              <a:t>加强对西藏的管辖。意义</a:t>
            </a:r>
            <a:r>
              <a:rPr lang="en-US" altLang="zh-CN" sz="2800"/>
              <a:t>_______________</a:t>
            </a:r>
            <a:endParaRPr lang="en-US" altLang="zh-CN" sz="2800"/>
          </a:p>
        </p:txBody>
      </p:sp>
      <p:sp>
        <p:nvSpPr>
          <p:cNvPr id="39" name="文本框 38"/>
          <p:cNvSpPr txBox="1"/>
          <p:nvPr/>
        </p:nvSpPr>
        <p:spPr>
          <a:xfrm>
            <a:off x="6824980" y="3342005"/>
            <a:ext cx="185356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澎湖巡检司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85115" y="5608320"/>
            <a:ext cx="3818255" cy="9531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西藏成为我国领土不可分割的一部分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546225" y="4258310"/>
            <a:ext cx="124841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宣慰司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67155" y="876935"/>
            <a:ext cx="193675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北庭都护府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089015" y="4991735"/>
            <a:ext cx="587311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台湾成为我国领土不可分割的一部分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40" grpId="0" animBg="1"/>
      <p:bldP spid="39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9745980" y="848360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文化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8" y="224"/>
            <a:ext cx="2850459" cy="2850459"/>
          </a:xfrm>
          <a:prstGeom prst="rect">
            <a:avLst/>
          </a:prstGeom>
        </p:spPr>
      </p:pic>
      <p:graphicFrame>
        <p:nvGraphicFramePr>
          <p:cNvPr id="24" name="表格 23"/>
          <p:cNvGraphicFramePr/>
          <p:nvPr>
            <p:custDataLst>
              <p:tags r:id="rId3"/>
            </p:custDataLst>
          </p:nvPr>
        </p:nvGraphicFramePr>
        <p:xfrm>
          <a:off x="89535" y="848360"/>
          <a:ext cx="9072245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075"/>
                <a:gridCol w="1010285"/>
                <a:gridCol w="6826885"/>
              </a:tblGrid>
              <a:tr h="4673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大都市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北宋时期的大都市主要有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_____________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______________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cPr>
                    <a:solidFill>
                      <a:schemeClr val="accent4"/>
                    </a:solidFill>
                  </a:tcPr>
                </a:tc>
              </a:tr>
              <a:tr h="467360">
                <a:tc row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娱乐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原因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城市繁荣，市民阶层壮大，城市文化生活丰富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467360">
                <a:tc vMerge="1"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表现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开封城内出现很多娱乐性场所如</a:t>
                      </a:r>
                      <a:r>
                        <a:rPr lang="en-US" altLang="zh-CN" sz="2400" b="1"/>
                        <a:t>________</a:t>
                      </a:r>
                      <a:r>
                        <a:rPr lang="zh-CN" altLang="en-US" sz="2400" b="1"/>
                        <a:t>、</a:t>
                      </a:r>
                      <a:r>
                        <a:rPr lang="en-US" altLang="zh-CN" sz="2400" b="1"/>
                        <a:t>_______</a:t>
                      </a:r>
                      <a:endParaRPr lang="en-US" altLang="zh-CN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25" name="文本框 24"/>
          <p:cNvSpPr txBox="1"/>
          <p:nvPr/>
        </p:nvSpPr>
        <p:spPr>
          <a:xfrm>
            <a:off x="5106670" y="721995"/>
            <a:ext cx="124841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大都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160895" y="631825"/>
            <a:ext cx="124841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临安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867525" y="1798320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瓦子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075295" y="1790065"/>
            <a:ext cx="92837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勾栏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8940" y="19050"/>
            <a:ext cx="1967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C00000"/>
                </a:solidFill>
              </a:rPr>
              <a:t>娱乐</a:t>
            </a:r>
            <a:endParaRPr lang="zh-CN" altLang="en-US" sz="4000" b="1">
              <a:solidFill>
                <a:srgbClr val="C0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9535" y="2258695"/>
            <a:ext cx="1967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C00000"/>
                </a:solidFill>
              </a:rPr>
              <a:t>文化</a:t>
            </a:r>
            <a:endParaRPr lang="zh-CN" altLang="en-US" sz="4000" b="1">
              <a:solidFill>
                <a:srgbClr val="C00000"/>
              </a:solidFill>
            </a:endParaRPr>
          </a:p>
        </p:txBody>
      </p:sp>
      <p:graphicFrame>
        <p:nvGraphicFramePr>
          <p:cNvPr id="33" name="表格 32"/>
          <p:cNvGraphicFramePr/>
          <p:nvPr>
            <p:custDataLst>
              <p:tags r:id="rId4"/>
            </p:custDataLst>
          </p:nvPr>
        </p:nvGraphicFramePr>
        <p:xfrm>
          <a:off x="89535" y="2987040"/>
          <a:ext cx="11922760" cy="3653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645"/>
                <a:gridCol w="5076825"/>
                <a:gridCol w="5495290"/>
              </a:tblGrid>
              <a:tr h="73088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苏轼、李清照、辛弃疾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豪放、婉约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73088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关汉卿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《窦娥冤》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584200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科技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_____________</a:t>
                      </a:r>
                      <a:r>
                        <a:rPr lang="zh-CN" altLang="en-US" sz="2400" b="1"/>
                        <a:t>发明人</a:t>
                      </a:r>
                      <a:r>
                        <a:rPr lang="en-US" altLang="zh-CN" sz="2400" b="1"/>
                        <a:t>__________</a:t>
                      </a:r>
                      <a:endParaRPr lang="en-US" altLang="zh-CN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促进世界文化的传播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1022985">
                <a:tc vMerge="1"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__________</a:t>
                      </a:r>
                      <a:r>
                        <a:rPr lang="zh-CN" altLang="en-US" sz="2400" b="1"/>
                        <a:t>最早产生于战国叫司南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为世界航海事业的发展做出重要贡献，促进了地里大发现。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584835">
                <a:tc vMerge="1"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炼丹家炼丹制造出的</a:t>
                      </a:r>
                      <a:r>
                        <a:rPr lang="en-US" altLang="zh-CN" sz="2400" b="1"/>
                        <a:t>_____________</a:t>
                      </a:r>
                      <a:endParaRPr lang="en-US" altLang="zh-CN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对欧洲产生了深远的影响。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225425" y="3198495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宋词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25425" y="3789680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元曲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832610" y="4500880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毕升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359275" y="4420235"/>
            <a:ext cx="210693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活字印刷术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532890" y="5169535"/>
            <a:ext cx="118872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指南针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509135" y="6137910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火药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文本框 2"/>
          <p:cNvSpPr txBox="1"/>
          <p:nvPr/>
        </p:nvSpPr>
        <p:spPr>
          <a:xfrm>
            <a:off x="170180" y="92710"/>
            <a:ext cx="11888470" cy="4741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1.四大发明是我国古代劳动人民对世界文明所做出的重大贡献。四大发明中直接促进世界文化的传播与发展的是（　 　）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①火药  ②造纸术  ③印刷术  ④指南针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A.①②  B.③④  C.②③  D.②④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.我国古代科技发明对世界文明的发展做出了巨大贡献。下列表述正确的是（　 　）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A.北宋时，毕昇发明了雕版印刷术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B.北宋时，指南针开始用于航海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C.指南针由印度人传入欧洲，为欧洲航海创造了条件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D.火药是我国古代炼丹家发明的，火药武器有运载火箭等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3.</a:t>
            </a:r>
            <a:r>
              <a:rPr lang="zh-CN" altLang="en-US" sz="2400" b="1" dirty="0">
                <a:latin typeface="宋体" panose="02010600030101010101" pitchFamily="2" charset="-122"/>
              </a:rPr>
              <a:t>宋元时期的时代特征</a:t>
            </a:r>
            <a:r>
              <a:rPr lang="en-US" altLang="zh-CN" sz="2400" b="1" dirty="0">
                <a:latin typeface="宋体" panose="02010600030101010101" pitchFamily="2" charset="-122"/>
              </a:rPr>
              <a:t>___________________</a:t>
            </a:r>
            <a:endParaRPr lang="en-US" altLang="zh-CN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4.</a:t>
            </a:r>
            <a:r>
              <a:rPr lang="zh-CN" altLang="en-US" sz="2400" b="1" dirty="0">
                <a:latin typeface="宋体" panose="02010600030101010101" pitchFamily="2" charset="-122"/>
              </a:rPr>
              <a:t>政权并立的民族政权有</a:t>
            </a:r>
            <a:r>
              <a:rPr lang="en-US" altLang="zh-CN" sz="2400" b="1" dirty="0">
                <a:latin typeface="宋体" panose="02010600030101010101" pitchFamily="2" charset="-122"/>
              </a:rPr>
              <a:t>__________________</a:t>
            </a:r>
            <a:r>
              <a:rPr lang="zh-CN" altLang="en-US" sz="2400" b="1" dirty="0">
                <a:latin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</a:rPr>
              <a:t> ______</a:t>
            </a:r>
            <a:r>
              <a:rPr lang="en-US" altLang="zh-CN" sz="2400" b="1" dirty="0">
                <a:latin typeface="宋体" panose="02010600030101010101" pitchFamily="2" charset="-122"/>
              </a:rPr>
              <a:t>_________</a:t>
            </a:r>
            <a:r>
              <a:rPr lang="zh-CN" altLang="en-US" sz="2400" b="1" dirty="0">
                <a:latin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</a:rPr>
              <a:t>___________</a:t>
            </a:r>
            <a:endParaRPr lang="en-US" altLang="zh-CN" sz="2400" b="1" dirty="0"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475" y="5741670"/>
            <a:ext cx="11739880" cy="82994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国家统一有利于科技发展；经济发展是科技发展的前提；科学技术是第一生产力；科学技术的应用是一把双刃剑；等等。（言之有理即可）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9154" name="文本框 2"/>
          <p:cNvSpPr txBox="1"/>
          <p:nvPr/>
        </p:nvSpPr>
        <p:spPr>
          <a:xfrm>
            <a:off x="229870" y="5062220"/>
            <a:ext cx="83105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就科技发展问题谈谈你的认识</a:t>
            </a:r>
            <a:r>
              <a:rPr lang="zh-CN" altLang="en-US" dirty="0">
                <a:latin typeface="宋体" panose="02010600030101010101" pitchFamily="2" charset="-122"/>
              </a:rPr>
              <a:t>。</a:t>
            </a:r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0770" y="721995"/>
            <a:ext cx="908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C00000"/>
                </a:solidFill>
              </a:rPr>
              <a:t>C</a:t>
            </a:r>
            <a:endParaRPr lang="en-US" altLang="zh-CN" sz="4400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11485" y="1588135"/>
            <a:ext cx="908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C00000"/>
                </a:solidFill>
              </a:rPr>
              <a:t>B</a:t>
            </a:r>
            <a:endParaRPr lang="en-US" altLang="zh-CN" sz="4400">
              <a:solidFill>
                <a:srgbClr val="C0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510280" y="3571240"/>
            <a:ext cx="210693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民族政权并立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35095" y="4213225"/>
            <a:ext cx="233426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辽、北宋、西夏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69405" y="4213225"/>
            <a:ext cx="242316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金、西夏、南宋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85020" y="4213225"/>
            <a:ext cx="210693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元、南宋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7" grpId="0" bldLvl="0" animBg="1"/>
      <p:bldP spid="7" grpId="0" bldLvl="0" animBg="1"/>
      <p:bldP spid="8" grpId="0" bldLvl="0" animBg="1"/>
      <p:bldP spid="9" grpId="0" bldLvl="0" animBg="1"/>
      <p:bldP spid="49154" grpId="0"/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4294967295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925"/>
            <a:ext cx="12192000" cy="3251888"/>
          </a:xfr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1" y="1395339"/>
            <a:ext cx="3057978" cy="35579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895904" y="665654"/>
            <a:ext cx="3724096" cy="31552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16600" b="1"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隶书简体" panose="02000603000000000000" pitchFamily="2" charset="-122"/>
                <a:ea typeface="禹卫书法隶书简体" panose="02000603000000000000" pitchFamily="2" charset="-122"/>
              </a:defRPr>
            </a:lvl1pPr>
          </a:lstStyle>
          <a:p>
            <a:r>
              <a:rPr lang="zh-CN" altLang="en-US" sz="11500" b="0">
                <a:solidFill>
                  <a:srgbClr val="FFC000"/>
                </a:solidFill>
              </a:rPr>
              <a:t>谢谢观看</a:t>
            </a:r>
            <a:endParaRPr lang="zh-CN" altLang="en-US" sz="11500" b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0010" y="706755"/>
          <a:ext cx="8733790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520"/>
                <a:gridCol w="6732270"/>
              </a:tblGrid>
              <a:tr h="13716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基本情况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建立者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都城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____________     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意义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____________________________________________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65760">
                <a:tc rowSpan="4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政治：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r>
                        <a:rPr lang="zh-CN" altLang="en-US" sz="2800" b="1"/>
                        <a:t>加强中央集权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军事：    </a:t>
                      </a:r>
                      <a:r>
                        <a:rPr lang="en-US" altLang="zh-CN" sz="2800" b="1"/>
                        <a:t>1</a:t>
                      </a:r>
                      <a:r>
                        <a:rPr lang="zh-CN" altLang="en-US" sz="2800" b="1"/>
                        <a:t>解除禁军将领的兵权</a:t>
                      </a:r>
                      <a:r>
                        <a:rPr lang="en-US" altLang="zh-CN" sz="2800" b="1"/>
                        <a:t>2</a:t>
                      </a:r>
                      <a:r>
                        <a:rPr lang="zh-CN" altLang="en-US" sz="2800" b="1"/>
                        <a:t>调换军队        将领，定期换防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657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中央：      削弱相权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9144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地方：     </a:t>
                      </a:r>
                      <a:r>
                        <a:rPr lang="en-US" altLang="zh-CN" sz="2800" b="1"/>
                        <a:t>1</a:t>
                      </a:r>
                      <a:r>
                        <a:rPr lang="zh-CN" altLang="en-US" sz="2800" b="1"/>
                        <a:t>派</a:t>
                      </a:r>
                      <a:r>
                        <a:rPr lang="en-US" altLang="zh-CN" sz="2800" b="1"/>
                        <a:t>________</a:t>
                      </a:r>
                      <a:r>
                        <a:rPr lang="zh-CN" altLang="en-US" sz="2800" b="1"/>
                        <a:t>担任地方长官知州。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r>
                        <a:rPr lang="en-US" altLang="zh-CN" sz="2800" b="1"/>
                        <a:t>                2 </a:t>
                      </a:r>
                      <a:r>
                        <a:rPr lang="zh-CN" altLang="en-US" sz="2800" b="1"/>
                        <a:t>设</a:t>
                      </a:r>
                      <a:r>
                        <a:rPr lang="en-US" altLang="zh-CN" sz="2800" b="1"/>
                        <a:t>______________</a:t>
                      </a:r>
                      <a:r>
                        <a:rPr lang="zh-CN" altLang="en-US" sz="2800" b="1"/>
                        <a:t>分知州权利，且监督知州。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r>
                        <a:rPr lang="zh-CN" altLang="en-US" sz="2800" b="1"/>
                        <a:t>             </a:t>
                      </a:r>
                      <a:r>
                        <a:rPr lang="en-US" altLang="zh-CN" sz="2800" b="1"/>
                        <a:t>3</a:t>
                      </a:r>
                      <a:r>
                        <a:rPr lang="zh-CN" altLang="en-US" sz="2800" b="1"/>
                        <a:t>设</a:t>
                      </a:r>
                      <a:r>
                        <a:rPr lang="en-US" altLang="zh-CN" sz="2800" b="1"/>
                        <a:t>__________</a:t>
                      </a:r>
                      <a:r>
                        <a:rPr lang="zh-CN" altLang="en-US" sz="2800" b="1"/>
                        <a:t>将地方财赋收归中央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657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政策： 实行</a:t>
                      </a:r>
                      <a:r>
                        <a:rPr lang="en-US" altLang="zh-CN" sz="2800" b="1"/>
                        <a:t>____________________</a:t>
                      </a:r>
                      <a:r>
                        <a:rPr lang="zh-CN" altLang="en-US" sz="2800" b="1"/>
                        <a:t>造就宋朝文化昌茂人才辈出的文治局面。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31" name="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461010"/>
            <a:ext cx="1464945" cy="1628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0"/>
            <a:ext cx="1837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宋朝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323" y="-223296"/>
            <a:ext cx="2850459" cy="285045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745980" y="848360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政治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525" y="2469515"/>
            <a:ext cx="3048000" cy="4241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29610" y="79883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赵匡胤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1795" y="706755"/>
            <a:ext cx="182689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开封（东京）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81555" y="1282065"/>
            <a:ext cx="495236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结束了中原与南方的分裂割据局面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8320" y="354838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文官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67910" y="397764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通判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23385" y="483679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转运使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97425" y="535559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重文轻武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800590" cy="67957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23" y="-333786"/>
            <a:ext cx="2850459" cy="285045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045700" y="768985"/>
            <a:ext cx="2146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民族关系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0" y="630555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民族：契丹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建立者：耶律阿保机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都城：上京（巴林左旗）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66240" y="2516505"/>
            <a:ext cx="160655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民族：党项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建立者：元昊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都城：兴庆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44995" y="4426585"/>
            <a:ext cx="192532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民族：汉族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建立者：赵匡胤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都城：东京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" name="上下箭头 8"/>
          <p:cNvSpPr/>
          <p:nvPr/>
        </p:nvSpPr>
        <p:spPr>
          <a:xfrm rot="20640000">
            <a:off x="5866765" y="2208530"/>
            <a:ext cx="459105" cy="19659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上下箭头 9"/>
          <p:cNvSpPr/>
          <p:nvPr/>
        </p:nvSpPr>
        <p:spPr>
          <a:xfrm rot="20640000">
            <a:off x="5060950" y="3305175"/>
            <a:ext cx="459105" cy="16979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66635" y="2516505"/>
            <a:ext cx="3682365" cy="119888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战争结果：宋辽议和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签订：</a:t>
            </a:r>
            <a:r>
              <a:rPr lang="en-US" altLang="zh-CN" b="1">
                <a:solidFill>
                  <a:schemeClr val="tx1"/>
                </a:solidFill>
              </a:rPr>
              <a:t>______________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内容：辽军撤退，宋给辽岁币，之后宋辽保持和平局面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92530" y="3971290"/>
            <a:ext cx="3862070" cy="9220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战争结果：宋西夏议和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内容：元昊向宋称臣，宋给西夏岁币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之后两国维持和平局面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93075" y="2819400"/>
            <a:ext cx="170751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澶渊之盟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11355" cy="68218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67980" y="1631315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民族：女真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建立者：完颜阿骨打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都城：上京（巴林左旗）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578340" y="2816225"/>
            <a:ext cx="2141855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1127</a:t>
            </a:r>
            <a:r>
              <a:rPr lang="zh-CN" altLang="en-US" b="1">
                <a:solidFill>
                  <a:schemeClr val="tx1"/>
                </a:solidFill>
              </a:rPr>
              <a:t>年金灭南宋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38520" y="5681345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民族：汉族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建立者：赵构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都城：临安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22" name="上下箭头 21"/>
          <p:cNvSpPr/>
          <p:nvPr/>
        </p:nvSpPr>
        <p:spPr>
          <a:xfrm rot="2580000">
            <a:off x="7919085" y="3089275"/>
            <a:ext cx="367665" cy="216344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975090" y="3465195"/>
            <a:ext cx="2923540" cy="28613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战争结果：宋金议和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内容：南宋向金称臣，给金岁币，双方一淮水大散关一线为界形成</a:t>
            </a:r>
            <a:r>
              <a:rPr lang="en-US" altLang="zh-CN" sz="2000" b="1">
                <a:solidFill>
                  <a:schemeClr val="tx1"/>
                </a:solidFill>
              </a:rPr>
              <a:t>___________________</a:t>
            </a:r>
            <a:r>
              <a:rPr lang="zh-CN" altLang="en-US" sz="2000" b="1">
                <a:solidFill>
                  <a:schemeClr val="tx1"/>
                </a:solidFill>
              </a:rPr>
              <a:t>局面此后，抗金名将：</a:t>
            </a:r>
            <a:r>
              <a:rPr lang="en-US" altLang="zh-CN" sz="2000" b="1">
                <a:solidFill>
                  <a:schemeClr val="tx1"/>
                </a:solidFill>
              </a:rPr>
              <a:t>____________</a:t>
            </a:r>
            <a:r>
              <a:rPr lang="zh-CN" altLang="en-US" sz="2000" b="1">
                <a:solidFill>
                  <a:schemeClr val="tx1"/>
                </a:solidFill>
              </a:rPr>
              <a:t>被杀害，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 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罪人</a:t>
            </a:r>
            <a:r>
              <a:rPr lang="en-US" altLang="zh-CN" sz="2000" b="1">
                <a:solidFill>
                  <a:schemeClr val="tx1"/>
                </a:solidFill>
              </a:rPr>
              <a:t>__________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85300" y="4700905"/>
            <a:ext cx="158750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南宋金对峙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68130" y="5356860"/>
            <a:ext cx="102870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岳飞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83445" y="5958205"/>
            <a:ext cx="112839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秦桧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67970" y="3132455"/>
            <a:ext cx="11250930" cy="10147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民族交往有战也有和；和是主体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35" y="635"/>
          <a:ext cx="8458835" cy="67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465"/>
                <a:gridCol w="1565910"/>
                <a:gridCol w="5966460"/>
              </a:tblGrid>
              <a:tr h="1872615"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60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60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60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6000" b="0">
                          <a:solidFill>
                            <a:srgbClr val="FF0000"/>
                          </a:solidFill>
                        </a:rPr>
                        <a:t>经济</a:t>
                      </a:r>
                      <a:endParaRPr lang="zh-CN" altLang="en-US" sz="6000" b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    </a:t>
                      </a:r>
                      <a:r>
                        <a:rPr lang="en-US" altLang="zh-CN" sz="3200" b="0"/>
                        <a:t>  </a:t>
                      </a:r>
                      <a:endParaRPr lang="en-US" altLang="zh-CN" sz="3200" b="0"/>
                    </a:p>
                    <a:p>
                      <a:pPr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</a:rPr>
                        <a:t>农业</a:t>
                      </a:r>
                      <a:r>
                        <a:rPr lang="en-US" altLang="zh-CN"/>
                        <a:t>         </a:t>
                      </a:r>
                      <a:endParaRPr lang="en-US" altLang="zh-CN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新品种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__________________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传入中国。</a:t>
                      </a:r>
                      <a:endParaRPr lang="zh-CN" altLang="en-US" sz="2400" b="1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南宋水稻种植面积不断增加</a:t>
                      </a:r>
                      <a:endParaRPr lang="en-US" altLang="zh-CN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农业不断使得长江中下游和太湖流域成为富庶的粮仓出 现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  _____              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的谚语。证实了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______________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202501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 b="1"/>
                    </a:p>
                    <a:p>
                      <a:pPr>
                        <a:buNone/>
                      </a:pPr>
                      <a:r>
                        <a:rPr lang="zh-CN" altLang="en-US" sz="3200" b="1"/>
                        <a:t>手工业 </a:t>
                      </a:r>
                      <a:r>
                        <a:rPr lang="zh-CN" altLang="en-US" sz="2000" b="1"/>
                        <a:t>  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1</a:t>
                      </a:r>
                      <a:r>
                        <a:rPr lang="zh-CN" altLang="en-US" sz="2400" b="1">
                          <a:sym typeface="+mn-ea"/>
                        </a:rPr>
                        <a:t>纺织业：纺织业发达，出现了比较先进的棉  纺织工具。</a:t>
                      </a:r>
                      <a:endParaRPr lang="zh-CN" altLang="en-US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2</a:t>
                      </a:r>
                      <a:r>
                        <a:rPr lang="zh-CN" altLang="en-US" sz="2400" b="1">
                          <a:sym typeface="+mn-ea"/>
                        </a:rPr>
                        <a:t>制瓷业：出现了著名的瓷都：</a:t>
                      </a:r>
                      <a:r>
                        <a:rPr lang="en-US" altLang="zh-CN" sz="2400" b="1">
                          <a:sym typeface="+mn-ea"/>
                        </a:rPr>
                        <a:t>_____________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3</a:t>
                      </a:r>
                      <a:r>
                        <a:rPr lang="zh-CN" altLang="en-US" sz="2400" b="1">
                          <a:sym typeface="+mn-ea"/>
                        </a:rPr>
                        <a:t>造船业：造船业发达，建有世界上最早的船坞。还配备了</a:t>
                      </a:r>
                      <a:r>
                        <a:rPr lang="en-US" altLang="zh-CN" sz="2400" b="1">
                          <a:sym typeface="+mn-ea"/>
                        </a:rPr>
                        <a:t>__________________</a:t>
                      </a:r>
                      <a:r>
                        <a:rPr lang="zh-CN" altLang="en-US" sz="2400" b="1">
                          <a:sym typeface="+mn-ea"/>
                        </a:rPr>
                        <a:t> </a:t>
                      </a:r>
                      <a:r>
                        <a:rPr lang="zh-CN" altLang="en-US" sz="2000" b="1">
                          <a:sym typeface="+mn-ea"/>
                        </a:rPr>
                        <a:t>    </a:t>
                      </a:r>
                      <a:endParaRPr lang="en-US" altLang="zh-CN" sz="2000" b="1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000" b="1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26517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 b="1"/>
                        <a:t>   </a:t>
                      </a:r>
                      <a:endParaRPr lang="en-US" altLang="zh-CN" sz="3200" b="1"/>
                    </a:p>
                    <a:p>
                      <a:pPr>
                        <a:buNone/>
                      </a:pPr>
                      <a:r>
                        <a:rPr lang="zh-CN" altLang="en-US" sz="3200" b="1"/>
                        <a:t>商业</a:t>
                      </a:r>
                      <a:r>
                        <a:rPr lang="zh-CN" altLang="en-US" sz="2000" b="1"/>
                        <a:t>  </a:t>
                      </a:r>
                      <a:endParaRPr lang="zh-CN" altLang="en-US" sz="20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accent1"/>
                          </a:solidFill>
                          <a:sym typeface="+mn-ea"/>
                        </a:rPr>
                        <a:t>国内贸易：</a:t>
                      </a:r>
                      <a:r>
                        <a:rPr lang="en-US" altLang="zh-CN" sz="2400" b="1">
                          <a:sym typeface="+mn-ea"/>
                        </a:rPr>
                        <a:t>1</a:t>
                      </a:r>
                      <a:r>
                        <a:rPr lang="zh-CN" altLang="en-US" sz="2400" b="1">
                          <a:sym typeface="+mn-ea"/>
                        </a:rPr>
                        <a:t>出现大都市</a:t>
                      </a:r>
                      <a:r>
                        <a:rPr lang="en-US" altLang="zh-CN" sz="2400" b="1">
                          <a:sym typeface="+mn-ea"/>
                        </a:rPr>
                        <a:t>_______</a:t>
                      </a:r>
                      <a:r>
                        <a:rPr lang="zh-CN" altLang="en-US" sz="2400" b="1">
                          <a:sym typeface="+mn-ea"/>
                        </a:rPr>
                        <a:t>、</a:t>
                      </a:r>
                      <a:r>
                        <a:rPr lang="en-US" altLang="zh-CN" sz="2400" b="1">
                          <a:sym typeface="+mn-ea"/>
                        </a:rPr>
                        <a:t>__________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 2</a:t>
                      </a:r>
                      <a:r>
                        <a:rPr lang="zh-CN" altLang="en-US" sz="2400" b="1">
                          <a:sym typeface="+mn-ea"/>
                        </a:rPr>
                        <a:t>商业经营场所</a:t>
                      </a:r>
                      <a:r>
                        <a:rPr lang="en-US" altLang="zh-CN" sz="2400" b="1">
                          <a:sym typeface="+mn-ea"/>
                        </a:rPr>
                        <a:t>________</a:t>
                      </a:r>
                      <a:r>
                        <a:rPr lang="zh-CN" altLang="en-US" sz="2400" b="1">
                          <a:sym typeface="+mn-ea"/>
                        </a:rPr>
                        <a:t>、</a:t>
                      </a:r>
                      <a:r>
                        <a:rPr lang="en-US" altLang="zh-CN" sz="2400" b="1">
                          <a:sym typeface="+mn-ea"/>
                        </a:rPr>
                        <a:t>________</a:t>
                      </a:r>
                      <a:r>
                        <a:rPr lang="zh-CN" altLang="en-US" sz="2400" b="1">
                          <a:sym typeface="+mn-ea"/>
                        </a:rPr>
                        <a:t>、</a:t>
                      </a:r>
                      <a:r>
                        <a:rPr lang="en-US" altLang="zh-CN" sz="2400" b="1">
                          <a:sym typeface="+mn-ea"/>
                        </a:rPr>
                        <a:t>________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 3</a:t>
                      </a:r>
                      <a:r>
                        <a:rPr lang="zh-CN" altLang="en-US" sz="2400" b="1">
                          <a:sym typeface="+mn-ea"/>
                        </a:rPr>
                        <a:t>四川地区出现了世界上最早的纸币</a:t>
                      </a:r>
                      <a:r>
                        <a:rPr lang="en-US" altLang="zh-CN" sz="2400" b="1">
                          <a:sym typeface="+mn-ea"/>
                        </a:rPr>
                        <a:t>_________</a:t>
                      </a:r>
                      <a:r>
                        <a:rPr lang="zh-CN" altLang="en-US" sz="2400" b="1">
                          <a:sym typeface="+mn-ea"/>
                        </a:rPr>
                        <a:t>南宋时纸币与铜钱并行使用 </a:t>
                      </a:r>
                      <a:endParaRPr lang="zh-CN" altLang="en-US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accent1"/>
                          </a:solidFill>
                          <a:sym typeface="+mn-ea"/>
                        </a:rPr>
                        <a:t>国际贸易</a:t>
                      </a:r>
                      <a:r>
                        <a:rPr lang="en-US" altLang="zh-CN" sz="2400" b="1">
                          <a:solidFill>
                            <a:schemeClr val="accent1"/>
                          </a:solidFill>
                          <a:sym typeface="+mn-ea"/>
                        </a:rPr>
                        <a:t>:</a:t>
                      </a:r>
                      <a:r>
                        <a:rPr lang="zh-CN" altLang="en-US" sz="2400" b="1">
                          <a:sym typeface="+mn-ea"/>
                        </a:rPr>
                        <a:t>   </a:t>
                      </a:r>
                      <a:r>
                        <a:rPr lang="en-US" altLang="zh-CN" sz="2400" b="1">
                          <a:sym typeface="+mn-ea"/>
                        </a:rPr>
                        <a:t>1</a:t>
                      </a:r>
                      <a:r>
                        <a:rPr lang="zh-CN" altLang="en-US" sz="2400" b="1">
                          <a:sym typeface="+mn-ea"/>
                        </a:rPr>
                        <a:t> 出现了大商港</a:t>
                      </a:r>
                      <a:r>
                        <a:rPr lang="en-US" altLang="zh-CN" sz="2400" b="1">
                          <a:sym typeface="+mn-ea"/>
                        </a:rPr>
                        <a:t>______</a:t>
                      </a:r>
                      <a:r>
                        <a:rPr lang="zh-CN" altLang="en-US" sz="2400" b="1">
                          <a:sym typeface="+mn-ea"/>
                        </a:rPr>
                        <a:t>、</a:t>
                      </a:r>
                      <a:r>
                        <a:rPr lang="en-US" altLang="zh-CN" sz="2400" b="1">
                          <a:sym typeface="+mn-ea"/>
                        </a:rPr>
                        <a:t>________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                  2</a:t>
                      </a:r>
                      <a:r>
                        <a:rPr lang="zh-CN" altLang="en-US" sz="2400" b="1">
                          <a:sym typeface="+mn-ea"/>
                        </a:rPr>
                        <a:t>设立对外贸易的管理机构</a:t>
                      </a:r>
                      <a:r>
                        <a:rPr lang="en-US" altLang="zh-CN" sz="2400" b="1">
                          <a:sym typeface="+mn-ea"/>
                        </a:rPr>
                        <a:t>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400" b="1">
                        <a:sym typeface="+mn-ea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23" y="-333786"/>
            <a:ext cx="2850459" cy="285045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25990" y="664210"/>
            <a:ext cx="21463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经济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835" y="2356485"/>
            <a:ext cx="3733165" cy="17151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72220" y="4419600"/>
            <a:ext cx="2745740" cy="211709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032875" y="4529455"/>
            <a:ext cx="25850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南宋经济重心南移完成</a:t>
            </a:r>
            <a:endParaRPr lang="zh-CN" altLang="en-US" sz="4000" b="1"/>
          </a:p>
        </p:txBody>
      </p:sp>
      <p:sp>
        <p:nvSpPr>
          <p:cNvPr id="5" name="文本框 4"/>
          <p:cNvSpPr txBox="1"/>
          <p:nvPr/>
        </p:nvSpPr>
        <p:spPr>
          <a:xfrm>
            <a:off x="4443095" y="46355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占城稻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2510" y="1165860"/>
            <a:ext cx="205740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苏湖熟，天下足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4105" y="1534160"/>
            <a:ext cx="22269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经济重心南移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89420" y="254254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景德镇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47005" y="340868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指南针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20410" y="4141470"/>
            <a:ext cx="96837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开封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68820" y="414147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杭州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42510" y="4604385"/>
            <a:ext cx="7791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早市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09360" y="4604385"/>
            <a:ext cx="75946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夜市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57770" y="4604385"/>
            <a:ext cx="75946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草市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34310" y="5274310"/>
            <a:ext cx="89979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交子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00140" y="5582920"/>
            <a:ext cx="78803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广州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89520" y="5582920"/>
            <a:ext cx="7277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泉州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28255" y="6079490"/>
            <a:ext cx="97028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市舶司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" grpId="0" animBg="1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45" y="-635"/>
            <a:ext cx="12085955" cy="67729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27625" y="450850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民族：蒙古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统一蒙古草原：</a:t>
            </a:r>
            <a:r>
              <a:rPr lang="en-US" altLang="zh-CN" b="1">
                <a:solidFill>
                  <a:schemeClr val="tx1"/>
                </a:solidFill>
              </a:rPr>
              <a:t>_________</a:t>
            </a:r>
            <a:r>
              <a:rPr lang="zh-CN" altLang="en-US" b="1">
                <a:solidFill>
                  <a:schemeClr val="tx1"/>
                </a:solidFill>
              </a:rPr>
              <a:t>后被称为</a:t>
            </a:r>
            <a:r>
              <a:rPr lang="en-US" altLang="zh-CN" b="1">
                <a:solidFill>
                  <a:schemeClr val="tx1"/>
                </a:solidFill>
              </a:rPr>
              <a:t>____________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13" name="上下箭头 12"/>
          <p:cNvSpPr/>
          <p:nvPr/>
        </p:nvSpPr>
        <p:spPr>
          <a:xfrm>
            <a:off x="6530975" y="2273935"/>
            <a:ext cx="283210" cy="10274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815840" y="2603500"/>
            <a:ext cx="1715135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1227</a:t>
            </a:r>
            <a:r>
              <a:rPr lang="zh-CN" altLang="en-US" b="1">
                <a:solidFill>
                  <a:schemeClr val="tx1"/>
                </a:solidFill>
              </a:rPr>
              <a:t>年灭西夏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5" name="上下箭头 14"/>
          <p:cNvSpPr/>
          <p:nvPr/>
        </p:nvSpPr>
        <p:spPr>
          <a:xfrm rot="17460000">
            <a:off x="8124190" y="1261110"/>
            <a:ext cx="284480" cy="71310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468360" y="1124585"/>
            <a:ext cx="1715135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1234</a:t>
            </a:r>
            <a:r>
              <a:rPr lang="zh-CN" altLang="en-US" b="1">
                <a:solidFill>
                  <a:schemeClr val="tx1"/>
                </a:solidFill>
              </a:rPr>
              <a:t>年灭金</a:t>
            </a:r>
            <a:endParaRPr lang="zh-CN" altLang="en-US" b="1">
              <a:solidFill>
                <a:schemeClr val="tx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5720715" y="3329305"/>
            <a:ext cx="3954145" cy="2000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860540" y="3198495"/>
            <a:ext cx="1103630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对峙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188200" y="1816100"/>
            <a:ext cx="798830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400" b="1"/>
              <a:t>元</a:t>
            </a:r>
            <a:endParaRPr lang="zh-CN" altLang="en-US" sz="2400" b="1"/>
          </a:p>
        </p:txBody>
      </p:sp>
      <p:sp>
        <p:nvSpPr>
          <p:cNvPr id="25" name="文本框 24"/>
          <p:cNvSpPr txBox="1"/>
          <p:nvPr/>
        </p:nvSpPr>
        <p:spPr>
          <a:xfrm>
            <a:off x="8139430" y="1878330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民族：蒙古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</a:t>
            </a:r>
            <a:r>
              <a:rPr lang="en-US" altLang="zh-CN" b="1">
                <a:solidFill>
                  <a:schemeClr val="tx1"/>
                </a:solidFill>
              </a:rPr>
              <a:t>______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</a:t>
            </a:r>
            <a:r>
              <a:rPr lang="en-US" altLang="zh-CN" b="1">
                <a:solidFill>
                  <a:schemeClr val="tx1"/>
                </a:solidFill>
              </a:rPr>
              <a:t>__________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26" name="上下箭头 25"/>
          <p:cNvSpPr/>
          <p:nvPr/>
        </p:nvSpPr>
        <p:spPr>
          <a:xfrm rot="20460000">
            <a:off x="7793355" y="2286635"/>
            <a:ext cx="283210" cy="12293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328025" y="3329305"/>
            <a:ext cx="1715135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1276</a:t>
            </a:r>
            <a:r>
              <a:rPr lang="zh-CN" altLang="en-US" b="1">
                <a:solidFill>
                  <a:schemeClr val="tx1"/>
                </a:solidFill>
              </a:rPr>
              <a:t>年灭南宋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340" y="4489450"/>
            <a:ext cx="12191365" cy="25844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FF0000"/>
                </a:solidFill>
              </a:rPr>
              <a:t>元统一了全国，结束了我国历史上分裂割据局面，为统一多民族国家的进一步发展奠定了基础。</a:t>
            </a:r>
            <a:endParaRPr lang="zh-CN" altLang="en-US" sz="5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88785" y="619760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铁木真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0615" y="1124585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成吉思汗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115" y="1993900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忽必烈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85250" y="2432050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大都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4" grpId="0" animBg="1"/>
      <p:bldP spid="13" grpId="0" bldLvl="0" animBg="1"/>
      <p:bldP spid="14" grpId="0" bldLvl="0" animBg="1"/>
      <p:bldP spid="15" grpId="0" bldLvl="0" animBg="1"/>
      <p:bldP spid="16" grpId="0" bldLvl="0" animBg="1"/>
      <p:bldP spid="24" grpId="0" bldLvl="0" animBg="1"/>
      <p:bldP spid="25" grpId="0" bldLvl="0" animBg="1"/>
      <p:bldP spid="6" grpId="0" bldLvl="0" animBg="1"/>
      <p:bldP spid="7" grpId="0" bldLvl="0" animBg="1"/>
      <p:bldP spid="26" grpId="0" bldLvl="0" animBg="1"/>
      <p:bldP spid="21" grpId="0" animBg="1"/>
      <p:bldP spid="27" grpId="0" bldLvl="0" animBg="1"/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0010" y="706755"/>
          <a:ext cx="8733790" cy="5222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520"/>
                <a:gridCol w="6732270"/>
              </a:tblGrid>
              <a:tr h="13716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基本情况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建立者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都城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____________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意义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____________________________________________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65760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政治 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endParaRPr lang="zh-CN" altLang="en-US" sz="2800" b="1"/>
                    </a:p>
                    <a:p>
                      <a:pPr>
                        <a:buNone/>
                      </a:pPr>
                      <a:r>
                        <a:rPr lang="en-US" altLang="zh-CN" sz="2800" b="1"/>
                        <a:t>__________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建立</a:t>
                      </a:r>
                      <a:r>
                        <a:rPr lang="en-US" altLang="zh-CN" sz="2800" b="1"/>
                        <a:t>____________</a:t>
                      </a:r>
                      <a:r>
                        <a:rPr lang="zh-CN" altLang="en-US" sz="2800" b="1"/>
                        <a:t>制度：中国省制的开端。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636396">
                <a:tc vMerge="1"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中央：</a:t>
                      </a:r>
                      <a:r>
                        <a:rPr lang="en-US" altLang="zh-CN" sz="2800" b="1"/>
                        <a:t>__________         ________</a:t>
                      </a:r>
                      <a:r>
                        <a:rPr lang="zh-CN" altLang="en-US" sz="2800" b="1"/>
                        <a:t>、</a:t>
                      </a:r>
                      <a:r>
                        <a:rPr lang="en-US" altLang="zh-CN" sz="2800" b="1"/>
                        <a:t>________</a:t>
                      </a:r>
                      <a:endParaRPr lang="en-US" altLang="zh-CN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904240">
                <a:tc vMerge="1"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地方</a:t>
                      </a:r>
                      <a:r>
                        <a:rPr lang="en-US" altLang="zh-CN" sz="2800" b="1"/>
                        <a:t>____________</a:t>
                      </a:r>
                      <a:endParaRPr lang="en-US" altLang="zh-CN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9448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民族融合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各民族交往汉、蒙、畏兀儿长期杂居形成了</a:t>
                      </a:r>
                      <a:r>
                        <a:rPr lang="en-US" altLang="zh-CN" sz="2800" b="1"/>
                        <a:t>___________</a:t>
                      </a:r>
                      <a:endParaRPr lang="en-US" altLang="zh-CN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0" y="0"/>
            <a:ext cx="1837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元朝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003" y="-260761"/>
            <a:ext cx="2850459" cy="285045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745980" y="848360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政治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6375" y="70675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大都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9225" y="2846705"/>
            <a:ext cx="168783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pPr>
              <a:buNone/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加强中央集权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88235" y="1217930"/>
            <a:ext cx="556133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结束了我国历史上分裂割据局面，为统一多民族国家的进一步发展奠定了基础。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9930" y="706755"/>
            <a:ext cx="102552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忽必烈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27045" y="211137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行省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右大括号 9"/>
          <p:cNvSpPr/>
          <p:nvPr/>
        </p:nvSpPr>
        <p:spPr>
          <a:xfrm rot="16200000">
            <a:off x="3850005" y="1738630"/>
            <a:ext cx="275590" cy="28949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363595" y="2589530"/>
            <a:ext cx="207200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中书省（行政）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20010" y="3714750"/>
            <a:ext cx="281559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吏、户、礼、兵、刑、工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64230" y="321500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六部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70220" y="2589530"/>
            <a:ext cx="124841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枢密院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（军事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27595" y="2589530"/>
            <a:ext cx="124841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御史台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（监察）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93720" y="429514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行中书省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77185" y="559689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回族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065" y="2479675"/>
            <a:ext cx="3257550" cy="392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animBg="1"/>
      <p:bldP spid="5" grpId="0" animBg="1"/>
      <p:bldP spid="4" grpId="0" animBg="1"/>
      <p:bldP spid="7" grpId="0" animBg="1"/>
      <p:bldP spid="11" grpId="0" animBg="1"/>
      <p:bldP spid="17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588" y="-270921"/>
            <a:ext cx="2850459" cy="285045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077450" y="718820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疆域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" y="635"/>
            <a:ext cx="9648825" cy="675513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802505" y="2853690"/>
            <a:ext cx="1667510" cy="95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5621655" y="2274570"/>
            <a:ext cx="29845" cy="11480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5142230" y="1864995"/>
            <a:ext cx="1237615" cy="10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724275" y="3020060"/>
            <a:ext cx="1078230" cy="203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228590" y="4081780"/>
            <a:ext cx="1071245" cy="177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6856730" y="3040380"/>
            <a:ext cx="1078230" cy="203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051425" y="356806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南越海表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71640" y="259969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东尽辽左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51425" y="128714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北逾阴山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39185" y="259969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西极流沙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78085" y="2599690"/>
            <a:ext cx="1884680" cy="27997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</a:rPr>
              <a:t>我国历史上最大的版图</a:t>
            </a:r>
            <a:endParaRPr lang="zh-CN" alt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6" grpId="0" bldLvl="0" animBg="1"/>
      <p:bldP spid="17" grpId="0" bldLvl="0" animBg="1"/>
      <p:bldP spid="18" grpId="0" bldLvl="0" animBg="1"/>
    </p:bldLst>
  </p:timing>
</p:sld>
</file>

<file path=ppt/tags/tag1.xml><?xml version="1.0" encoding="utf-8"?>
<p:tagLst xmlns:p="http://schemas.openxmlformats.org/presentationml/2006/main">
  <p:tag name="AS_UNIQUEID" val="0"/>
</p:tagLst>
</file>

<file path=ppt/tags/tag10.xml><?xml version="1.0" encoding="utf-8"?>
<p:tagLst xmlns:p="http://schemas.openxmlformats.org/presentationml/2006/main">
  <p:tag name="AS_UNIQUEID" val="14"/>
</p:tagLst>
</file>

<file path=ppt/tags/tag11.xml><?xml version="1.0" encoding="utf-8"?>
<p:tagLst xmlns:p="http://schemas.openxmlformats.org/presentationml/2006/main">
  <p:tag name="AS_UNIQUEID" val="15"/>
</p:tagLst>
</file>

<file path=ppt/tags/tag12.xml><?xml version="1.0" encoding="utf-8"?>
<p:tagLst xmlns:p="http://schemas.openxmlformats.org/presentationml/2006/main">
  <p:tag name="AS_UNIQUEID" val="16"/>
</p:tagLst>
</file>

<file path=ppt/tags/tag13.xml><?xml version="1.0" encoding="utf-8"?>
<p:tagLst xmlns:p="http://schemas.openxmlformats.org/presentationml/2006/main">
  <p:tag name="AS_UNIQUEID" val="32"/>
  <p:tag name="KSO_WM_UNIT_PLACING_PICTURE_USER_VIEWPORT" val="{&quot;height&quot;:4488.9118110236222,&quot;width&quot;:4488.9118110236222}"/>
</p:tagLst>
</file>

<file path=ppt/tags/tag14.xml><?xml version="1.0" encoding="utf-8"?>
<p:tagLst xmlns:p="http://schemas.openxmlformats.org/presentationml/2006/main">
  <p:tag name="AS_UNIQUEID" val="86"/>
</p:tagLst>
</file>

<file path=ppt/tags/tag15.xml><?xml version="1.0" encoding="utf-8"?>
<p:tagLst xmlns:p="http://schemas.openxmlformats.org/presentationml/2006/main">
  <p:tag name="AS_UNIQUEID" val="87"/>
</p:tagLst>
</file>

<file path=ppt/tags/tag16.xml><?xml version="1.0" encoding="utf-8"?>
<p:tagLst xmlns:p="http://schemas.openxmlformats.org/presentationml/2006/main">
  <p:tag name="AS_UNIQUEID" val="88"/>
</p:tagLst>
</file>

<file path=ppt/tags/tag17.xml><?xml version="1.0" encoding="utf-8"?>
<p:tagLst xmlns:p="http://schemas.openxmlformats.org/presentationml/2006/main">
  <p:tag name="AS_UNIQUEID" val="14"/>
</p:tagLst>
</file>

<file path=ppt/tags/tag18.xml><?xml version="1.0" encoding="utf-8"?>
<p:tagLst xmlns:p="http://schemas.openxmlformats.org/presentationml/2006/main">
  <p:tag name="AS_UNIQUEID" val="15"/>
</p:tagLst>
</file>

<file path=ppt/tags/tag19.xml><?xml version="1.0" encoding="utf-8"?>
<p:tagLst xmlns:p="http://schemas.openxmlformats.org/presentationml/2006/main">
  <p:tag name="AS_UNIQUEID" val="16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KSO_WM_UNIT_TABLE_BEAUTIFY" val="smartTable{04a92b29-18ee-4237-91b0-15c83d41e795}"/>
</p:tagLst>
</file>

<file path=ppt/tags/tag21.xml><?xml version="1.0" encoding="utf-8"?>
<p:tagLst xmlns:p="http://schemas.openxmlformats.org/presentationml/2006/main">
  <p:tag name="AS_UNIQUEID" val="32"/>
</p:tagLst>
</file>

<file path=ppt/tags/tag22.xml><?xml version="1.0" encoding="utf-8"?>
<p:tagLst xmlns:p="http://schemas.openxmlformats.org/presentationml/2006/main">
  <p:tag name="AS_UNIQUEID" val="86"/>
</p:tagLst>
</file>

<file path=ppt/tags/tag23.xml><?xml version="1.0" encoding="utf-8"?>
<p:tagLst xmlns:p="http://schemas.openxmlformats.org/presentationml/2006/main">
  <p:tag name="AS_UNIQUEID" val="87"/>
</p:tagLst>
</file>

<file path=ppt/tags/tag24.xml><?xml version="1.0" encoding="utf-8"?>
<p:tagLst xmlns:p="http://schemas.openxmlformats.org/presentationml/2006/main">
  <p:tag name="AS_UNIQUEID" val="88"/>
</p:tagLst>
</file>

<file path=ppt/tags/tag25.xml><?xml version="1.0" encoding="utf-8"?>
<p:tagLst xmlns:p="http://schemas.openxmlformats.org/presentationml/2006/main">
  <p:tag name="AS_UNIQUEID" val="14"/>
</p:tagLst>
</file>

<file path=ppt/tags/tag26.xml><?xml version="1.0" encoding="utf-8"?>
<p:tagLst xmlns:p="http://schemas.openxmlformats.org/presentationml/2006/main">
  <p:tag name="AS_UNIQUEID" val="15"/>
</p:tagLst>
</file>

<file path=ppt/tags/tag27.xml><?xml version="1.0" encoding="utf-8"?>
<p:tagLst xmlns:p="http://schemas.openxmlformats.org/presentationml/2006/main">
  <p:tag name="AS_UNIQUEID" val="16"/>
</p:tagLst>
</file>

<file path=ppt/tags/tag28.xml><?xml version="1.0" encoding="utf-8"?>
<p:tagLst xmlns:p="http://schemas.openxmlformats.org/presentationml/2006/main">
  <p:tag name="KSO_WM_UNIT_TABLE_BEAUTIFY" val="smartTable{60b1e8f4-96a2-4b86-a4fb-90bbf1c3bac0}"/>
</p:tagLst>
</file>

<file path=ppt/tags/tag29.xml><?xml version="1.0" encoding="utf-8"?>
<p:tagLst xmlns:p="http://schemas.openxmlformats.org/presentationml/2006/main">
  <p:tag name="AS_UNIQUEID" val="32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14"/>
</p:tagLst>
</file>

<file path=ppt/tags/tag31.xml><?xml version="1.0" encoding="utf-8"?>
<p:tagLst xmlns:p="http://schemas.openxmlformats.org/presentationml/2006/main">
  <p:tag name="AS_UNIQUEID" val="15"/>
</p:tagLst>
</file>

<file path=ppt/tags/tag32.xml><?xml version="1.0" encoding="utf-8"?>
<p:tagLst xmlns:p="http://schemas.openxmlformats.org/presentationml/2006/main">
  <p:tag name="AS_UNIQUEID" val="16"/>
</p:tagLst>
</file>

<file path=ppt/tags/tag33.xml><?xml version="1.0" encoding="utf-8"?>
<p:tagLst xmlns:p="http://schemas.openxmlformats.org/presentationml/2006/main">
  <p:tag name="AS_UNIQUEID" val="32"/>
</p:tagLst>
</file>

<file path=ppt/tags/tag34.xml><?xml version="1.0" encoding="utf-8"?>
<p:tagLst xmlns:p="http://schemas.openxmlformats.org/presentationml/2006/main">
  <p:tag name="AS_UNIQUEID" val="32"/>
</p:tagLst>
</file>

<file path=ppt/tags/tag35.xml><?xml version="1.0" encoding="utf-8"?>
<p:tagLst xmlns:p="http://schemas.openxmlformats.org/presentationml/2006/main">
  <p:tag name="AS_UNIQUEID" val="14"/>
</p:tagLst>
</file>

<file path=ppt/tags/tag36.xml><?xml version="1.0" encoding="utf-8"?>
<p:tagLst xmlns:p="http://schemas.openxmlformats.org/presentationml/2006/main">
  <p:tag name="AS_UNIQUEID" val="15"/>
</p:tagLst>
</file>

<file path=ppt/tags/tag37.xml><?xml version="1.0" encoding="utf-8"?>
<p:tagLst xmlns:p="http://schemas.openxmlformats.org/presentationml/2006/main">
  <p:tag name="AS_UNIQUEID" val="16"/>
</p:tagLst>
</file>

<file path=ppt/tags/tag38.xml><?xml version="1.0" encoding="utf-8"?>
<p:tagLst xmlns:p="http://schemas.openxmlformats.org/presentationml/2006/main">
  <p:tag name="AS_UNIQUEID" val="32"/>
</p:tagLst>
</file>

<file path=ppt/tags/tag39.xml><?xml version="1.0" encoding="utf-8"?>
<p:tagLst xmlns:p="http://schemas.openxmlformats.org/presentationml/2006/main">
  <p:tag name="KSO_WM_UNIT_TABLE_BEAUTIFY" val="smartTable{27bfaf4c-bb58-44b2-b41b-6fdd65f7476f}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KSO_WM_UNIT_TABLE_BEAUTIFY" val="smartTable{ef88eb52-8b4d-4b33-9e8f-5315968b59e8}"/>
</p:tagLst>
</file>

<file path=ppt/tags/tag41.xml><?xml version="1.0" encoding="utf-8"?>
<p:tagLst xmlns:p="http://schemas.openxmlformats.org/presentationml/2006/main">
  <p:tag name="AS_UNIQUEID" val="86"/>
</p:tagLst>
</file>

<file path=ppt/tags/tag42.xml><?xml version="1.0" encoding="utf-8"?>
<p:tagLst xmlns:p="http://schemas.openxmlformats.org/presentationml/2006/main">
  <p:tag name="AS_UNIQUEID" val="87"/>
</p:tagLst>
</file>

<file path=ppt/tags/tag43.xml><?xml version="1.0" encoding="utf-8"?>
<p:tagLst xmlns:p="http://schemas.openxmlformats.org/presentationml/2006/main">
  <p:tag name="AS_UNIQUEID" val="88"/>
</p:tagLst>
</file>

<file path=ppt/tags/tag44.xml><?xml version="1.0" encoding="utf-8"?>
<p:tagLst xmlns:p="http://schemas.openxmlformats.org/presentationml/2006/main">
  <p:tag name="AS_UNIQUEID" val="506"/>
</p:tagLst>
</file>

<file path=ppt/tags/tag45.xml><?xml version="1.0" encoding="utf-8"?>
<p:tagLst xmlns:p="http://schemas.openxmlformats.org/presentationml/2006/main">
  <p:tag name="AS_UNIQUEID" val="507"/>
</p:tagLst>
</file>

<file path=ppt/tags/tag46.xml><?xml version="1.0" encoding="utf-8"?>
<p:tagLst xmlns:p="http://schemas.openxmlformats.org/presentationml/2006/main">
  <p:tag name="AS_UNIQUEID" val="508"/>
</p:tagLst>
</file>

<file path=ppt/tags/tag47.xml><?xml version="1.0" encoding="utf-8"?>
<p:tagLst xmlns:p="http://schemas.openxmlformats.org/presentationml/2006/main">
  <p:tag name="AS_UNIQUEID" val="509"/>
</p:tagLst>
</file>

<file path=ppt/tags/tag48.xml><?xml version="1.0" encoding="utf-8"?>
<p:tagLst xmlns:p="http://schemas.openxmlformats.org/presentationml/2006/main">
  <p:tag name="AS_UNIQUEID" val="502"/>
</p:tagLst>
</file>

<file path=ppt/tags/tag49.xml><?xml version="1.0" encoding="utf-8"?>
<p:tagLst xmlns:p="http://schemas.openxmlformats.org/presentationml/2006/main">
  <p:tag name="AS_UNIQUEID" val="503"/>
</p:tagLst>
</file>

<file path=ppt/tags/tag5.xml><?xml version="1.0" encoding="utf-8"?>
<p:tagLst xmlns:p="http://schemas.openxmlformats.org/presentationml/2006/main">
  <p:tag name="AS_UNIQUEID" val="12"/>
</p:tagLst>
</file>

<file path=ppt/tags/tag50.xml><?xml version="1.0" encoding="utf-8"?>
<p:tagLst xmlns:p="http://schemas.openxmlformats.org/presentationml/2006/main">
  <p:tag name="AS_UNIQUEID" val="504"/>
</p:tagLst>
</file>

<file path=ppt/tags/tag51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ISPRING_PRESENTATION_TITLE" val="中国文化之传统节日清新中国风PPT"/>
  <p:tag name="KSO_WM_SCREEN_THEME_FLAG" val="Dlrq25wU2PGuGg5bbmjbDOSr09o9KXVOlEyIyGZUbd2Odqz/8oehkxwmZPUAtLXRtpXFZRFPxRKlmY5rNQueOllXK0H+7gddGmPWVxi5Y/U="/>
</p:tagLst>
</file>

<file path=ppt/tags/tag6.xml><?xml version="1.0" encoding="utf-8"?>
<p:tagLst xmlns:p="http://schemas.openxmlformats.org/presentationml/2006/main">
  <p:tag name="AS_UNIQUEID" val="3"/>
</p:tagLst>
</file>

<file path=ppt/tags/tag7.xml><?xml version="1.0" encoding="utf-8"?>
<p:tagLst xmlns:p="http://schemas.openxmlformats.org/presentationml/2006/main">
  <p:tag name="KSO_WM_UNIT_TABLE_BEAUTIFY" val="smartTable{60b1e8f4-96a2-4b86-a4fb-90bbf1c3bac0}"/>
</p:tagLst>
</file>

<file path=ppt/tags/tag8.xml><?xml version="1.0" encoding="utf-8"?>
<p:tagLst xmlns:p="http://schemas.openxmlformats.org/presentationml/2006/main">
  <p:tag name="AS_UNIQUEID" val="127"/>
</p:tagLst>
</file>

<file path=ppt/tags/tag9.xml><?xml version="1.0" encoding="utf-8"?>
<p:tagLst xmlns:p="http://schemas.openxmlformats.org/presentationml/2006/main">
  <p:tag name="AS_UNIQUEID" val="3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www.515ppt.com</Template>
  <TotalTime>0</TotalTime>
  <Words>2616</Words>
  <Application>WPS 演示</Application>
  <PresentationFormat>宽屏</PresentationFormat>
  <Paragraphs>389</Paragraphs>
  <Slides>13</Slides>
  <Notes>38</Notes>
  <HiddenSlides>0</HiddenSlides>
  <MMClips>12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禹卫书法隶书简体</vt:lpstr>
      <vt:lpstr>隶书</vt:lpstr>
      <vt:lpstr>等线</vt:lpstr>
      <vt:lpstr>微软雅黑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苏州珀菲科特网络科技有限公司</Company>
  <LinksUpToDate>false</LinksUpToDate>
  <SharedDoc>false</SharedDoc>
  <HyperlinksChanged>false</HyperlinksChanged>
  <AppVersion>14.0000</AppVersion>
  <Manager>www.515ppt.com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creator>www.515ppt.com</dc:creator>
  <cp:keywords>更多精品文档，请访问www.515ppt.com</cp:keywords>
  <dc:description>更多精品文档，请访问www.515ppt.com</dc:description>
  <dc:subject>www.515ppt.com</dc:subject>
  <cp:category>www.515ppt.com</cp:category>
  <cp:lastModifiedBy>安安</cp:lastModifiedBy>
  <cp:revision>180</cp:revision>
  <dcterms:created xsi:type="dcterms:W3CDTF">2019-01-07T10:21:00Z</dcterms:created>
  <dcterms:modified xsi:type="dcterms:W3CDTF">2020-10-21T06:54:44Z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2052-11.1.0.10000</vt:lpwstr>
  </property>
</Properties>
</file>