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gs/tag8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19" r:id="rId3"/>
    <p:sldId id="439" r:id="rId4"/>
    <p:sldId id="428" r:id="rId5"/>
    <p:sldId id="442" r:id="rId6"/>
    <p:sldId id="426" r:id="rId8"/>
    <p:sldId id="427" r:id="rId9"/>
    <p:sldId id="480" r:id="rId10"/>
    <p:sldId id="443" r:id="rId11"/>
    <p:sldId id="420" r:id="rId12"/>
    <p:sldId id="444" r:id="rId13"/>
    <p:sldId id="445" r:id="rId14"/>
    <p:sldId id="467" r:id="rId15"/>
    <p:sldId id="468" r:id="rId16"/>
    <p:sldId id="446" r:id="rId17"/>
    <p:sldId id="449" r:id="rId18"/>
    <p:sldId id="450" r:id="rId19"/>
    <p:sldId id="451" r:id="rId20"/>
    <p:sldId id="447" r:id="rId21"/>
    <p:sldId id="466" r:id="rId22"/>
    <p:sldId id="448" r:id="rId23"/>
    <p:sldId id="454" r:id="rId24"/>
    <p:sldId id="453" r:id="rId25"/>
    <p:sldId id="463" r:id="rId26"/>
    <p:sldId id="46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9" /><Relationship Type="http://schemas.openxmlformats.org/officeDocument/2006/relationships/slide" Target="slides/slide5.xml" Id="rId8" /><Relationship Type="http://schemas.openxmlformats.org/officeDocument/2006/relationships/notesMaster" Target="notesMasters/notesMaster1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tableStyles" Target="tableStyles.xml" Id="rId30" /><Relationship Type="http://schemas.openxmlformats.org/officeDocument/2006/relationships/slide" Target="slides/slide1.xml" Id="rId3" /><Relationship Type="http://schemas.openxmlformats.org/officeDocument/2006/relationships/viewProps" Target="viewProps.xml" Id="rId29" /><Relationship Type="http://schemas.openxmlformats.org/officeDocument/2006/relationships/presProps" Target="presProps.xml" Id="rId28" /><Relationship Type="http://schemas.openxmlformats.org/officeDocument/2006/relationships/slide" Target="slides/slide24.xml" Id="rId27" /><Relationship Type="http://schemas.openxmlformats.org/officeDocument/2006/relationships/slide" Target="slides/slide23.xml" Id="rId26" /><Relationship Type="http://schemas.openxmlformats.org/officeDocument/2006/relationships/slide" Target="slides/slide22.xml" Id="rId25" /><Relationship Type="http://schemas.openxmlformats.org/officeDocument/2006/relationships/slide" Target="slides/slide21.xml" Id="rId24" /><Relationship Type="http://schemas.openxmlformats.org/officeDocument/2006/relationships/slide" Target="slides/slide20.xml" Id="rId23" /><Relationship Type="http://schemas.openxmlformats.org/officeDocument/2006/relationships/slide" Target="slides/slide19.xml" Id="rId22" /><Relationship Type="http://schemas.openxmlformats.org/officeDocument/2006/relationships/slide" Target="slides/slide18.xml" Id="rId21" /><Relationship Type="http://schemas.openxmlformats.org/officeDocument/2006/relationships/slide" Target="slides/slide17.xml" Id="rId20" /><Relationship Type="http://schemas.openxmlformats.org/officeDocument/2006/relationships/theme" Target="theme/theme1.xml" Id="rId2" /><Relationship Type="http://schemas.openxmlformats.org/officeDocument/2006/relationships/slide" Target="slides/slide16.xml" Id="rId19" /><Relationship Type="http://schemas.openxmlformats.org/officeDocument/2006/relationships/slide" Target="slides/slide15.xml" Id="rId18" /><Relationship Type="http://schemas.openxmlformats.org/officeDocument/2006/relationships/slide" Target="slides/slide14.xml" Id="rId17" /><Relationship Type="http://schemas.openxmlformats.org/officeDocument/2006/relationships/slide" Target="slides/slide13.xml" Id="rId16" /><Relationship Type="http://schemas.openxmlformats.org/officeDocument/2006/relationships/slide" Target="slides/slide12.xml" Id="rId15" /><Relationship Type="http://schemas.openxmlformats.org/officeDocument/2006/relationships/slide" Target="slides/slide11.xml" Id="rId14" /><Relationship Type="http://schemas.openxmlformats.org/officeDocument/2006/relationships/slide" Target="slides/slide10.xml" Id="rId13" /><Relationship Type="http://schemas.openxmlformats.org/officeDocument/2006/relationships/slide" Target="slides/slide9.xml" Id="rId12" /><Relationship Type="http://schemas.openxmlformats.org/officeDocument/2006/relationships/slide" Target="slides/slide8.xml" Id="rId11" /><Relationship Type="http://schemas.openxmlformats.org/officeDocument/2006/relationships/slide" Target="slides/slide7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89.xml" Id="R86142073fbc4400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0.xml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&#25991;&#26126;&#24320;&#21270;.MPG" TargetMode="Externa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8.xml"/><Relationship Id="rId2" Type="http://schemas.openxmlformats.org/officeDocument/2006/relationships/image" Target="../media/image36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../media/image13.jpeg"/><Relationship Id="rId7" Type="http://schemas.openxmlformats.org/officeDocument/2006/relationships/hyperlink" Target="http://www.ywhs.net/uploads/allimg/100811/150A04948-13.jpg" TargetMode="External"/><Relationship Id="rId6" Type="http://schemas.openxmlformats.org/officeDocument/2006/relationships/image" Target="../media/image12.png"/><Relationship Id="rId5" Type="http://schemas.openxmlformats.org/officeDocument/2006/relationships/hyperlink" Target="http://www.ywhs.net/uploads/allimg/100811/150A0K33-12.jpg" TargetMode="Externa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hyperlink" Target="http://www.ywhs.net/uploads/allimg/100811/150A04962-8.jpg" TargetMode="Externa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eChat_20201014081539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010" y="1127125"/>
            <a:ext cx="115246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3600" b="1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+mj-cs"/>
                <a:sym typeface="+mn-ea"/>
              </a:rPr>
              <a:t>1868年</a:t>
            </a:r>
            <a:r>
              <a:rPr lang="en-US" altLang="zh-CN" sz="36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+mj-cs"/>
                <a:sym typeface="+mn-ea"/>
              </a:rPr>
              <a:t>“</a:t>
            </a:r>
            <a:r>
              <a:rPr lang="zh-CN" altLang="en-US" sz="36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+mj-cs"/>
                <a:sym typeface="+mn-ea"/>
              </a:rPr>
              <a:t>王政复古</a:t>
            </a:r>
            <a:r>
              <a:rPr lang="en-US" altLang="zh-CN" sz="36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+mj-cs"/>
                <a:sym typeface="+mn-ea"/>
              </a:rPr>
              <a:t>”</a:t>
            </a:r>
            <a:r>
              <a:rPr lang="zh-CN" altLang="zh-CN" sz="3600" b="1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+mj-cs"/>
                <a:sym typeface="+mn-ea"/>
              </a:rPr>
              <a:t>，幕府统治结束，改年号为</a:t>
            </a:r>
            <a:r>
              <a:rPr lang="zh-CN" altLang="zh-CN" sz="36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+mj-cs"/>
                <a:sym typeface="+mn-ea"/>
              </a:rPr>
              <a:t>“明治”</a:t>
            </a:r>
            <a:endParaRPr lang="zh-CN" altLang="zh-CN" sz="36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cs typeface="+mj-cs"/>
              <a:sym typeface="+mn-ea"/>
            </a:endParaRPr>
          </a:p>
        </p:txBody>
      </p:sp>
      <p:sp>
        <p:nvSpPr>
          <p:cNvPr id="56" name="TextBox 51"/>
          <p:cNvSpPr txBox="1"/>
          <p:nvPr/>
        </p:nvSpPr>
        <p:spPr>
          <a:xfrm>
            <a:off x="800815" y="3473024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幕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3" name="TextBox 51"/>
          <p:cNvSpPr txBox="1"/>
          <p:nvPr/>
        </p:nvSpPr>
        <p:spPr>
          <a:xfrm>
            <a:off x="800815" y="2721216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倒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1035" y="4165685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派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57" name="图片 56" descr="QQ截图201901182000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05" y="2240915"/>
            <a:ext cx="3916045" cy="3192145"/>
          </a:xfrm>
          <a:prstGeom prst="roundRect">
            <a:avLst>
              <a:gd name="adj" fmla="val 733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图片 58" descr="１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805" y="2240915"/>
            <a:ext cx="6064250" cy="3191510"/>
          </a:xfrm>
          <a:prstGeom prst="roundRect">
            <a:avLst>
              <a:gd name="adj" fmla="val 963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19710" y="53975"/>
            <a:ext cx="2853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光明初现</a:t>
            </a:r>
            <a:endParaRPr lang="zh-CN" altLang="en-US" sz="4800">
              <a:solidFill>
                <a:schemeClr val="tx1">
                  <a:lumMod val="50000"/>
                  <a:lumOff val="50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3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9710" y="53975"/>
            <a:ext cx="6728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光明初现</a:t>
            </a:r>
            <a:endParaRPr lang="zh-CN" altLang="en-US" sz="4800">
              <a:solidFill>
                <a:schemeClr val="tx1">
                  <a:lumMod val="50000"/>
                  <a:lumOff val="50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4" name="TextBox 51"/>
          <p:cNvSpPr txBox="1"/>
          <p:nvPr/>
        </p:nvSpPr>
        <p:spPr>
          <a:xfrm>
            <a:off x="5901488" y="3707288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都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0" name="TextBox 51"/>
          <p:cNvSpPr txBox="1"/>
          <p:nvPr/>
        </p:nvSpPr>
        <p:spPr>
          <a:xfrm>
            <a:off x="5901488" y="2990729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迁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4" name="TextBox 51"/>
          <p:cNvSpPr txBox="1"/>
          <p:nvPr/>
        </p:nvSpPr>
        <p:spPr>
          <a:xfrm>
            <a:off x="5899168" y="5109052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京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99168" y="4419489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东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5" name="图片 4" descr="1.jpg"/>
          <p:cNvPicPr>
            <a:picLocks noChangeAspect="1"/>
          </p:cNvPicPr>
          <p:nvPr/>
        </p:nvPicPr>
        <p:blipFill>
          <a:blip r:embed="rId2"/>
          <a:srcRect l="16393" t="15152"/>
          <a:stretch>
            <a:fillRect/>
          </a:stretch>
        </p:blipFill>
        <p:spPr>
          <a:xfrm>
            <a:off x="6647180" y="2793365"/>
            <a:ext cx="4716145" cy="2839085"/>
          </a:xfrm>
          <a:prstGeom prst="roundRect">
            <a:avLst>
              <a:gd name="adj" fmla="val 1141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图片 71" descr="149244508237815200_a580x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" y="2792730"/>
            <a:ext cx="5179060" cy="283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9250" y="1160145"/>
            <a:ext cx="8869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1869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年，日本首都迁到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东京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（东部的京城）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/>
      <p:bldP spid="64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795792" y="5157600"/>
            <a:ext cx="4801314" cy="553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 defTabSz="1069340"/>
            <a:r>
              <a:rPr lang="zh-CN" altLang="en-US" sz="3000" b="1" smtClean="0">
                <a:latin typeface="楷体" panose="02010609060101010101" charset="-122"/>
                <a:ea typeface="楷体" panose="02010609060101010101" charset="-122"/>
              </a:rPr>
              <a:t>明治政府颁布</a:t>
            </a:r>
            <a:r>
              <a:rPr lang="en-US" altLang="zh-CN" sz="3000" b="1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000" b="1" smtClean="0">
                <a:latin typeface="楷体" panose="02010609060101010101" charset="-122"/>
                <a:ea typeface="楷体" panose="02010609060101010101" charset="-122"/>
              </a:rPr>
              <a:t>五条誓文</a:t>
            </a:r>
            <a:r>
              <a:rPr lang="en-US" altLang="zh-CN" sz="3000" b="1" smtClean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6811" y="1213866"/>
            <a:ext cx="506524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时间</a:t>
            </a:r>
            <a:r>
              <a:rPr lang="zh-CN" altLang="en-US" sz="36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1868</a:t>
            </a:r>
            <a:r>
              <a:rPr lang="zh-CN" altLang="en-US" sz="36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6811" y="2041076"/>
            <a:ext cx="7454982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主要</a:t>
            </a:r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人物</a:t>
            </a:r>
            <a:r>
              <a:rPr lang="zh-CN" altLang="en-US" sz="36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明治</a:t>
            </a:r>
            <a:r>
              <a:rPr lang="zh-CN" altLang="en-US" sz="36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天皇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7055" y="2747645"/>
            <a:ext cx="534479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目的</a:t>
            </a:r>
            <a:r>
              <a:rPr lang="zh-CN" altLang="en-US" sz="36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：全面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学习西方，富国强兵</a:t>
            </a:r>
            <a:r>
              <a:rPr lang="zh-CN" altLang="en-US" sz="36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。摆脱民族危机，巩固天皇统治。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除旧布新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3" name="Picture 4" descr="明治天皇图"/>
          <p:cNvPicPr>
            <a:picLocks noChangeAspect="1" noChangeArrowheads="1"/>
          </p:cNvPicPr>
          <p:nvPr/>
        </p:nvPicPr>
        <p:blipFill>
          <a:blip r:embed="rId3"/>
          <a:srcRect l="3255" t="1418" r="3714" b="22513"/>
          <a:stretch>
            <a:fillRect/>
          </a:stretch>
        </p:blipFill>
        <p:spPr bwMode="auto">
          <a:xfrm>
            <a:off x="7197090" y="909320"/>
            <a:ext cx="3543300" cy="3703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6878004" y="5493064"/>
            <a:ext cx="4329827" cy="646986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p>
            <a:r>
              <a:rPr lang="zh-CN" altLang="en-US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始惊</a:t>
            </a:r>
            <a:r>
              <a:rPr lang="en-US" altLang="zh-CN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——</a:t>
            </a:r>
            <a:r>
              <a:rPr lang="zh-CN" altLang="en-US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次醉</a:t>
            </a:r>
            <a:r>
              <a:rPr lang="en-US" altLang="zh-CN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——</a:t>
            </a:r>
            <a:r>
              <a:rPr lang="zh-CN" altLang="en-US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终狂</a:t>
            </a:r>
            <a:endParaRPr lang="zh-CN" altLang="en-US" sz="3200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7" name="图片 26" descr="1.jpe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247650" y="1132840"/>
            <a:ext cx="5260340" cy="543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除旧布新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4875" y="1229360"/>
            <a:ext cx="577723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8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　　</a:t>
            </a: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1871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年，一支近百人的政府使节团从横滨港出发，前往欧美各国。使节团中包括</a:t>
            </a: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49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名明治高官，这个数字几乎是当时政府官员总数的一半。为了支撑这次庞大的出行，成立刚刚三年的明治政府拿出了当年财政收入的</a:t>
            </a: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％。在一年零十个月的时间里，他们考察了欧美</a:t>
            </a: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个国家。写下了长达百卷的考察实录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除旧布新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54" name="图片 5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387" y="2849233"/>
            <a:ext cx="1936755" cy="145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图片 5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61" y="4538662"/>
            <a:ext cx="1968496" cy="147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 descr="20070414_ef8b790d205557e77ed0YKlECm6uRKcR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4446"/>
          <a:stretch>
            <a:fillRect/>
          </a:stretch>
        </p:blipFill>
        <p:spPr bwMode="auto">
          <a:xfrm>
            <a:off x="5218743" y="2890549"/>
            <a:ext cx="3793295" cy="3124181"/>
          </a:xfrm>
          <a:prstGeom prst="rect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7618425" y="3243261"/>
            <a:ext cx="857256" cy="642942"/>
          </a:xfrm>
          <a:prstGeom prst="hexagon">
            <a:avLst>
              <a:gd name="adj" fmla="val 29559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</a:ln>
          <a:effectLst>
            <a:outerShdw dist="53882" dir="2700000" algn="ctr" rotWithShape="0">
              <a:srgbClr val="6600FF"/>
            </a:outerShdw>
          </a:effectLst>
        </p:spPr>
        <p:txBody>
          <a:bodyPr wrap="none" anchor="ctr"/>
          <a:p>
            <a:pPr algn="ctr" eaLnBrk="0" hangingPunct="0"/>
            <a:r>
              <a:rPr lang="zh-CN" altLang="en-US" sz="1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  <a:endParaRPr lang="zh-CN" altLang="en-US" sz="1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r>
              <a:rPr lang="zh-CN" altLang="en-US" sz="1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京</a:t>
            </a:r>
            <a:endParaRPr lang="zh-CN" altLang="en-US" sz="1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auto">
          <a:xfrm>
            <a:off x="6754824" y="3171822"/>
            <a:ext cx="720725" cy="649287"/>
          </a:xfrm>
          <a:prstGeom prst="octagon">
            <a:avLst>
              <a:gd name="adj" fmla="val 2928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</a:ln>
          <a:effectLst>
            <a:outerShdw dist="63500" dir="3187806" algn="ctr" rotWithShape="0">
              <a:srgbClr val="6600FF"/>
            </a:outerShdw>
          </a:effectLst>
        </p:spPr>
        <p:txBody>
          <a:bodyPr wrap="none" anchor="ctr"/>
          <a:p>
            <a:pPr algn="ctr" eaLnBrk="0" hangingPunct="0"/>
            <a:r>
              <a:rPr lang="zh-TW" altLang="en-US" sz="1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京</a:t>
            </a:r>
            <a:endParaRPr lang="zh-TW" altLang="en-US" sz="1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r>
              <a:rPr lang="zh-TW" altLang="en-US" sz="1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</a:t>
            </a:r>
            <a:endParaRPr lang="zh-TW" altLang="en-US" sz="1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6475417" y="3886203"/>
            <a:ext cx="714380" cy="714380"/>
          </a:xfrm>
          <a:prstGeom prst="octagon">
            <a:avLst>
              <a:gd name="adj" fmla="val 2928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p>
            <a:pPr algn="ctr" eaLnBrk="0" hangingPunct="0"/>
            <a:r>
              <a:rPr lang="zh-TW" altLang="en-US" sz="1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</a:t>
            </a:r>
            <a:endParaRPr lang="zh-TW" altLang="en-US" sz="1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r>
              <a:rPr lang="zh-TW" altLang="en-US" sz="1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阪</a:t>
            </a:r>
            <a:endParaRPr lang="zh-TW" altLang="en-US" sz="1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332409" y="2890829"/>
            <a:ext cx="2000264" cy="42862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eaLnBrk="0" hangingPunct="0"/>
            <a:r>
              <a:rPr lang="zh-TW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三府七十二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县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98830" y="198731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废藩置县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，实现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中央集权</a:t>
            </a:r>
            <a:endParaRPr lang="zh-CN" altLang="en-US" sz="36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112814" y="200023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①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政治</a:t>
            </a:r>
            <a:r>
              <a:rPr lang="zh-CN" altLang="en-US" sz="36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上：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4815" y="2849245"/>
            <a:ext cx="437324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天皇模仿西方采用君主立宪制政体，把当时的日本领土分成了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府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72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县，采用中央集权制的方式来统一权力。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250" y="1148715"/>
            <a:ext cx="52508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日本明治维新措施：</a:t>
            </a:r>
            <a:endParaRPr lang="zh-CN" altLang="en-US" sz="4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815" y="5161280"/>
            <a:ext cx="4429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消灭了封建割据</a:t>
            </a: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，巩固了天皇统治。</a:t>
            </a:r>
            <a:endParaRPr lang="zh-CN" altLang="en-US" sz="3600" b="1" noProof="0" dirty="0" smtClean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除旧布新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" name="图片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1134745"/>
            <a:ext cx="4761230" cy="267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 descr="168500044606b6aeca46.jpg"/>
          <p:cNvPicPr>
            <a:picLocks noChangeAspect="1"/>
          </p:cNvPicPr>
          <p:nvPr/>
        </p:nvPicPr>
        <p:blipFill>
          <a:blip r:embed="rId3"/>
          <a:srcRect t="14652"/>
          <a:stretch>
            <a:fillRect/>
          </a:stretch>
        </p:blipFill>
        <p:spPr>
          <a:xfrm>
            <a:off x="257810" y="3899535"/>
            <a:ext cx="4815205" cy="277431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045411" y="1125519"/>
            <a:ext cx="24688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军事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上：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356664" y="2014940"/>
            <a:ext cx="5929354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sz="3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实行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征兵制</a:t>
            </a:r>
            <a:r>
              <a:rPr lang="zh-CN" altLang="en-US" sz="3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，建立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新式军队</a:t>
            </a:r>
            <a:endParaRPr lang="zh-CN" altLang="en-US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18785" y="4678680"/>
            <a:ext cx="605980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建立新式军队，称皇军。实行军国主义，要求军人忠于天皇，宣扬武士道精神。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4320" y="3092450"/>
            <a:ext cx="66643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just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建立了资产阶级</a:t>
            </a: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常备军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成为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日本对外扩张的工具。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just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endParaRPr lang="zh-CN" altLang="en-US" sz="3600" b="1" noProof="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49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除旧布新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12" name="Picture 2" descr="明治政府颁发的地契"/>
          <p:cNvPicPr>
            <a:picLocks noChangeAspect="1" noChangeArrowheads="1"/>
          </p:cNvPicPr>
          <p:nvPr/>
        </p:nvPicPr>
        <p:blipFill>
          <a:blip r:embed="rId2"/>
          <a:srcRect l="3525" t="3671" r="3141" b="18809"/>
          <a:stretch>
            <a:fillRect/>
          </a:stretch>
        </p:blipFill>
        <p:spPr bwMode="auto">
          <a:xfrm>
            <a:off x="7320915" y="64135"/>
            <a:ext cx="4211320" cy="3691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图片 52" descr="1.png"/>
          <p:cNvPicPr>
            <a:picLocks noChangeAspect="1"/>
          </p:cNvPicPr>
          <p:nvPr/>
        </p:nvPicPr>
        <p:blipFill>
          <a:blip r:embed="rId3"/>
          <a:srcRect r="32204"/>
          <a:stretch>
            <a:fillRect/>
          </a:stretch>
        </p:blipFill>
        <p:spPr>
          <a:xfrm>
            <a:off x="253365" y="4010660"/>
            <a:ext cx="3242310" cy="2644140"/>
          </a:xfrm>
          <a:prstGeom prst="roundRect">
            <a:avLst>
              <a:gd name="adj" fmla="val 1234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矩形 56"/>
          <p:cNvSpPr/>
          <p:nvPr/>
        </p:nvSpPr>
        <p:spPr>
          <a:xfrm>
            <a:off x="1227104" y="4155513"/>
            <a:ext cx="1531188" cy="415498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川崎造船厂</a:t>
            </a:r>
            <a:endParaRPr lang="zh-CN" altLang="en-US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" name="Picture 14" descr="R`GUKO61W`[F2EWSOF$6S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55" y="4012565"/>
            <a:ext cx="2963545" cy="2642235"/>
          </a:xfrm>
          <a:prstGeom prst="roundRect">
            <a:avLst>
              <a:gd name="adj" fmla="val 1190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矩形 66"/>
          <p:cNvSpPr/>
          <p:nvPr/>
        </p:nvSpPr>
        <p:spPr>
          <a:xfrm>
            <a:off x="3965561" y="4155513"/>
            <a:ext cx="1810111" cy="415498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铁路投入使用</a:t>
            </a:r>
            <a:endParaRPr lang="zh-CN" altLang="en-US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" name="图片 55" descr="13587457428138806.jpg"/>
          <p:cNvPicPr>
            <a:picLocks noChangeAspect="1"/>
          </p:cNvPicPr>
          <p:nvPr/>
        </p:nvPicPr>
        <p:blipFill>
          <a:blip r:embed="rId5"/>
          <a:srcRect l="7822"/>
          <a:stretch>
            <a:fillRect/>
          </a:stretch>
        </p:blipFill>
        <p:spPr>
          <a:xfrm>
            <a:off x="6831651" y="4010659"/>
            <a:ext cx="4797271" cy="2634707"/>
          </a:xfrm>
          <a:prstGeom prst="roundRect">
            <a:avLst>
              <a:gd name="adj" fmla="val 1339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799903" y="4244413"/>
            <a:ext cx="1539204" cy="415498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日本缫丝厂</a:t>
            </a:r>
            <a:endParaRPr lang="zh-CN" altLang="en-US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7425340" y="3221363"/>
            <a:ext cx="2622834" cy="415498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明治政府颁发的地契</a:t>
            </a:r>
            <a:endParaRPr lang="zh-CN" altLang="en-US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3065" y="844213"/>
            <a:ext cx="24688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上：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2580" y="1545590"/>
            <a:ext cx="699770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推行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地税改革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，在“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殖产兴业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”的口号下，大力发展近代经济。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2791460"/>
            <a:ext cx="68821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just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为日本近代化工业迅速发展提供了物质基础。</a:t>
            </a:r>
            <a:endParaRPr lang="zh-CN" altLang="en-US" sz="3600" b="1" noProof="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7" grpId="0"/>
      <p:bldP spid="3" grpId="0"/>
      <p:bldP spid="113" grpId="0"/>
      <p:bldP spid="25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250" y="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除旧布新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66" name="图片 65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" y="1864673"/>
            <a:ext cx="593484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图片 62" descr="10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0925" y="1921510"/>
            <a:ext cx="3709035" cy="3672205"/>
          </a:xfrm>
          <a:prstGeom prst="rect">
            <a:avLst/>
          </a:prstGeom>
          <a:noFill/>
          <a:ln w="57150" cmpd="thickThin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8" descr="01300000044169120574822462558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 b="7582"/>
          <a:stretch>
            <a:fillRect/>
          </a:stretch>
        </p:blipFill>
        <p:spPr bwMode="auto">
          <a:xfrm>
            <a:off x="8594090" y="1947545"/>
            <a:ext cx="3238500" cy="3710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10" descr="20061101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3715" y="1969770"/>
            <a:ext cx="2714625" cy="3642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图片 5" descr="u=917369013,190977946&amp;fm=173&amp;s=DE036C87140908E27885F47703000061&amp;w=500&amp;h=239&amp;img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" y="1802130"/>
            <a:ext cx="11903710" cy="4848860"/>
          </a:xfrm>
          <a:prstGeom prst="roundRect">
            <a:avLst>
              <a:gd name="adj" fmla="val 12616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218718" y="936929"/>
            <a:ext cx="34340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社会生活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方面：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43588" y="690549"/>
            <a:ext cx="7858180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提倡“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文明开化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”，向西方学习，改造日本的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教育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文化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生活方式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199848" y="2056465"/>
            <a:ext cx="222440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西化的日本</a:t>
            </a:r>
            <a:endParaRPr lang="zh-CN" altLang="en-US" sz="3200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0520" y="5080"/>
            <a:ext cx="8977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使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日本一跃而跻身于世界强国之林</a:t>
            </a:r>
            <a:endParaRPr lang="zh-CN" altLang="en-US" sz="3600" b="1" noProof="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6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0508"/>
          <p:cNvSpPr txBox="1"/>
          <p:nvPr/>
        </p:nvSpPr>
        <p:spPr>
          <a:xfrm>
            <a:off x="95250" y="909009"/>
            <a:ext cx="7625080" cy="58610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阅读材料，分析明治维新的影响</a:t>
            </a:r>
            <a:endParaRPr lang="zh-CN" altLang="en-US" sz="32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 useBgFill="1">
        <p:nvSpPr>
          <p:cNvPr id="4" name="文本框 14337"/>
          <p:cNvSpPr txBox="1"/>
          <p:nvPr/>
        </p:nvSpPr>
        <p:spPr>
          <a:xfrm>
            <a:off x="94615" y="1570355"/>
            <a:ext cx="11977370" cy="3784600"/>
          </a:xfrm>
          <a:prstGeom prst="rect">
            <a:avLst/>
          </a:prstGeom>
          <a:ln w="9525" cap="flat" cmpd="sng">
            <a:solidFill>
              <a:srgbClr val="0000FF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材料一：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据统计，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1881—1893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年日本的工厂由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1100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个增至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3340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个，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1894—1898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年其各类公司由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2900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家增至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7000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多家，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1883—1897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年其日平均纱锭由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2.87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万支增至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76.83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万支，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……1874—1890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年日本工业年均增长率为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12.1%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，而英国为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1.7%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，美国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5.2%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这样，就使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日本由原来的一个贫穷落后的封建国家，一变而为富强文明的资本主义国家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了。</a:t>
            </a:r>
            <a:endParaRPr lang="en-US" altLang="zh-CN" sz="3200" b="1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——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陈利今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日本明治维新为什么会成功？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国富兵强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国富兵强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8595" y="1000125"/>
            <a:ext cx="38544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治维新的影响：</a:t>
            </a:r>
            <a:endParaRPr lang="zh-CN" altLang="en-US" sz="4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253642" y="1774493"/>
            <a:ext cx="264320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①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积极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600" b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8873" y="2420373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明治维新成为日本历史的重大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转折点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。日本迅速走上了发展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资本主义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的道路，实现了“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富国强兵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”，开始跻身于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资本主义强国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之列。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7" name="Group 3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83343" y="1261145"/>
          <a:ext cx="5601335" cy="41287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6965"/>
                <a:gridCol w="2060575"/>
                <a:gridCol w="2423795"/>
              </a:tblGrid>
              <a:tr h="1297940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国家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时间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经济年平均增长速度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07390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日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1868-1873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/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32.2%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8025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英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1851-1873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/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3.3%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7390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美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1861-1873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/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5%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8025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德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1861-1873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3.8%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7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" y="989330"/>
            <a:ext cx="4530090" cy="4258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571490" y="1501140"/>
            <a:ext cx="62204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         </a:t>
            </a:r>
            <a:r>
              <a:rPr lang="zh-CN" altLang="en-US" sz="3600"/>
              <a:t>《海国图志》这本书，不但激励了一代日本人为国家奋斗的决心，更帮助日本人找到了一条奋斗的道路。</a:t>
            </a:r>
            <a:endParaRPr lang="zh-CN" altLang="en-US" sz="3600"/>
          </a:p>
          <a:p>
            <a:pPr algn="just"/>
            <a:r>
              <a:rPr lang="en-US" altLang="zh-CN" sz="3600"/>
              <a:t>                                                                             </a:t>
            </a:r>
            <a:endParaRPr lang="en-US" altLang="zh-CN" sz="3600"/>
          </a:p>
          <a:p>
            <a:pPr algn="just"/>
            <a:r>
              <a:rPr lang="en-US" altLang="zh-CN" sz="3600"/>
              <a:t>                         ——</a:t>
            </a:r>
            <a:r>
              <a:rPr lang="zh-CN" altLang="en-US" sz="3600"/>
              <a:t>吉田松阴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469265" y="2399030"/>
            <a:ext cx="117227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“</a:t>
            </a:r>
            <a:r>
              <a:rPr lang="zh-CN" altLang="en-US" sz="4800" b="1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求知识于世界</a:t>
            </a:r>
            <a:r>
              <a:rPr lang="en-US" altLang="zh-CN" sz="4800" b="1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”</a:t>
            </a:r>
            <a:endParaRPr lang="en-US" altLang="zh-CN" sz="4800" b="1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ctr"/>
            <a:r>
              <a:rPr lang="en-US" altLang="zh-CN" sz="48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——</a:t>
            </a:r>
            <a:r>
              <a:rPr lang="zh-CN" altLang="en-US" sz="48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以西方为榜样，全面改造日本</a:t>
            </a:r>
            <a:r>
              <a:rPr lang="zh-CN" altLang="en-US" sz="6000">
                <a:solidFill>
                  <a:srgbClr val="FF0000"/>
                </a:solidFill>
              </a:rPr>
              <a:t>！</a:t>
            </a:r>
            <a:endParaRPr lang="zh-CN" altLang="en-US" sz="6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337"/>
          <p:cNvSpPr txBox="1"/>
          <p:nvPr/>
        </p:nvSpPr>
        <p:spPr>
          <a:xfrm>
            <a:off x="207645" y="1360170"/>
            <a:ext cx="11776075" cy="2553335"/>
          </a:xfrm>
          <a:prstGeom prst="rect">
            <a:avLst/>
          </a:prstGeom>
          <a:noFill/>
          <a:ln w="9525" cap="flat" cmpd="sng">
            <a:solidFill>
              <a:srgbClr val="0000FF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材料二：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1889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年，明治政府颁布了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大日本帝国宪法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确立了日本近代君主立宪制的天皇制度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。宪法规定：打日本帝国由万世一系的天皇统治，天皇神圣不可侵犯；天皇作为国家元首，总揽一切大权，总理大臣和国务大臣组成的政府支队天皇负责。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日本的天皇制度后来变成军国主义天皇制度。</a:t>
            </a:r>
            <a:endParaRPr lang="zh-CN" altLang="en-US" sz="3200" b="1" u="sng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占位符 73729"/>
          <p:cNvSpPr>
            <a:spLocks noGrp="1"/>
          </p:cNvSpPr>
          <p:nvPr/>
        </p:nvSpPr>
        <p:spPr>
          <a:xfrm>
            <a:off x="208280" y="4457065"/>
            <a:ext cx="11775440" cy="2054860"/>
          </a:xfrm>
          <a:prstGeom prst="rect">
            <a:avLst/>
          </a:prstGeom>
          <a:noFill/>
          <a:ln w="9525">
            <a:solidFill>
              <a:srgbClr val="0070C0">
                <a:alpha val="0"/>
              </a:srgbClr>
            </a:solidFill>
          </a:ln>
        </p:spPr>
        <p:txBody>
          <a:bodyPr/>
          <a:lstStyle>
            <a:lvl1pPr marL="45720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材料三：</a:t>
            </a:r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早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1867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年，刚刚走上资本主义道路的日本，就以武力强迫朝鲜签订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江华条约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》……1894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日本挑起甲午中日战争</a:t>
            </a:r>
            <a:r>
              <a:rPr lang="zh-CN" altLang="en-US" b="1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，加紧控制朝鲜</a:t>
            </a:r>
            <a:r>
              <a:rPr lang="en-US" altLang="zh-CN" b="1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en-US" altLang="zh-CN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1910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年正式吞并朝鲜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国富兵强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国富兵强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8595" y="1000125"/>
            <a:ext cx="38544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治维新的影响：</a:t>
            </a:r>
            <a:endParaRPr lang="zh-CN" altLang="en-US" sz="4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091430" y="1706880"/>
            <a:ext cx="17081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②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消极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7155" y="2398395"/>
            <a:ext cx="6169660" cy="20612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日本的改革保留了大量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旧制度残余，军国主义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色彩浓厚。它强大起来后，很快走上了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对外侵略扩张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的道路。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5" name="图片 34" descr="435c00019a94f4669ae5.jpg"/>
          <p:cNvPicPr>
            <a:picLocks noChangeAspect="1"/>
          </p:cNvPicPr>
          <p:nvPr/>
        </p:nvPicPr>
        <p:blipFill>
          <a:blip r:embed="rId2"/>
          <a:srcRect l="15344" r="19440"/>
          <a:stretch>
            <a:fillRect/>
          </a:stretch>
        </p:blipFill>
        <p:spPr>
          <a:xfrm>
            <a:off x="5403215" y="4406900"/>
            <a:ext cx="2531110" cy="2082165"/>
          </a:xfrm>
          <a:prstGeom prst="rect">
            <a:avLst/>
          </a:prstGeom>
        </p:spPr>
      </p:pic>
      <p:pic>
        <p:nvPicPr>
          <p:cNvPr id="36" name="图片 35" descr="1123287694_kQaWf1.jpg"/>
          <p:cNvPicPr>
            <a:picLocks noChangeAspect="1"/>
          </p:cNvPicPr>
          <p:nvPr/>
        </p:nvPicPr>
        <p:blipFill>
          <a:blip r:embed="rId3"/>
          <a:srcRect r="14800"/>
          <a:stretch>
            <a:fillRect/>
          </a:stretch>
        </p:blipFill>
        <p:spPr>
          <a:xfrm>
            <a:off x="8077200" y="4370705"/>
            <a:ext cx="2787015" cy="2118360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53642" y="1774493"/>
            <a:ext cx="264320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①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积极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600" b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873" y="2420373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明治维新成为日本历史的重大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转折点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。日本迅速走上了发展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资本主义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的道路，实现了“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富国强兵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”，开始跻身于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资本主义强国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之列。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日强之思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7015" y="1196975"/>
            <a:ext cx="1169733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4400" b="1" dirty="0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4400" b="1" dirty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岛国日本</a:t>
            </a:r>
            <a:r>
              <a:rPr lang="zh-CN" altLang="en-US" sz="4400" b="1" dirty="0" smtClean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，在</a:t>
            </a:r>
            <a:r>
              <a:rPr lang="zh-CN" altLang="en-US" sz="4400" b="1" dirty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西方殖民者坚船利炮的胁迫下，遭遇了巨大的</a:t>
            </a:r>
            <a:r>
              <a:rPr lang="zh-CN" altLang="en-US" sz="4400" b="1" dirty="0" smtClean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生存</a:t>
            </a:r>
            <a:r>
              <a:rPr lang="zh-CN" altLang="en-US" sz="4400" b="1" dirty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危机。出人意料的是，它将此作为自己弃旧图新</a:t>
            </a:r>
            <a:r>
              <a:rPr lang="zh-CN" altLang="en-US" sz="4400" b="1" dirty="0" smtClean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、迎头赶上</a:t>
            </a:r>
            <a:r>
              <a:rPr lang="zh-CN" altLang="en-US" sz="4400" b="1" dirty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历史机遇</a:t>
            </a:r>
            <a:r>
              <a:rPr lang="zh-CN" altLang="en-US" sz="4400" b="1" dirty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，并最终使自己成为东方</a:t>
            </a:r>
            <a:r>
              <a:rPr lang="zh-CN" altLang="en-US" sz="4400" b="1" dirty="0" smtClean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世界第一</a:t>
            </a:r>
            <a:r>
              <a:rPr lang="zh-CN" altLang="en-US" sz="4400" b="1" dirty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个摆脱西方大国的欺凌、顺利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实现现代化的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国家</a:t>
            </a:r>
            <a:r>
              <a:rPr lang="zh-CN" altLang="en-US" sz="4400" b="1" dirty="0">
                <a:solidFill>
                  <a:srgbClr val="33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，成为唯一一个挤入帝国列强行列的东方国家。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250" y="14097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日强之思</a:t>
            </a:r>
            <a:endParaRPr lang="zh-CN" altLang="en-US" sz="44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5130" y="1979295"/>
            <a:ext cx="117868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要抓住历史机遇，</a:t>
            </a: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顺应历史进步的潮流，与时俱进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改革开放！</a:t>
            </a:r>
            <a:endParaRPr lang="en-US" altLang="zh-CN" sz="4800" b="1" dirty="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4800" b="1" dirty="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200930105443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07765" y="2646680"/>
            <a:ext cx="6082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latin typeface="宋体" panose="02010600030101010101" pitchFamily="2" charset="-122"/>
                <a:ea typeface="宋体" panose="02010600030101010101" pitchFamily="2" charset="-122"/>
              </a:rPr>
              <a:t>谢 谢 观 看 ！</a:t>
            </a:r>
            <a:endParaRPr lang="zh-CN" altLang="en-US" sz="7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1123" y="2446971"/>
            <a:ext cx="2571768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对内：天皇是名义上的君主，实权掌握在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幕府将军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手中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3" name="TextBox 51"/>
          <p:cNvSpPr txBox="1"/>
          <p:nvPr/>
        </p:nvSpPr>
        <p:spPr>
          <a:xfrm>
            <a:off x="3405919" y="2332558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建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2" name="TextBox 51"/>
          <p:cNvSpPr txBox="1"/>
          <p:nvPr/>
        </p:nvSpPr>
        <p:spPr>
          <a:xfrm>
            <a:off x="3405919" y="1750296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封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1" name="TextBox 51"/>
          <p:cNvSpPr txBox="1"/>
          <p:nvPr/>
        </p:nvSpPr>
        <p:spPr>
          <a:xfrm>
            <a:off x="3403599" y="3557762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级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403599" y="2975500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等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008120" y="4352925"/>
            <a:ext cx="43040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幕府建立森严的封建等级制度，把全国居民</a:t>
            </a:r>
            <a:r>
              <a:rPr kumimoji="1"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分为士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、农、工、商四个等级，身份等级世代相继，不能逾越。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4" name="文本框 65"/>
          <p:cNvSpPr txBox="1"/>
          <p:nvPr/>
        </p:nvSpPr>
        <p:spPr>
          <a:xfrm>
            <a:off x="410601" y="1495415"/>
            <a:ext cx="17703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幕府统治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Picture 7" descr="日本等级制度表及19世纪中期日本地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7410" t="3433" r="3226" b="10130"/>
          <a:stretch>
            <a:fillRect/>
          </a:stretch>
        </p:blipFill>
        <p:spPr bwMode="auto">
          <a:xfrm>
            <a:off x="3936985" y="641481"/>
            <a:ext cx="4038127" cy="356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TextBox 51"/>
          <p:cNvSpPr txBox="1"/>
          <p:nvPr/>
        </p:nvSpPr>
        <p:spPr>
          <a:xfrm>
            <a:off x="3394360" y="4761450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度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94360" y="4179188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制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55" name="Group 3"/>
          <p:cNvGrpSpPr/>
          <p:nvPr/>
        </p:nvGrpSpPr>
        <p:grpSpPr bwMode="auto">
          <a:xfrm>
            <a:off x="8866124" y="572432"/>
            <a:ext cx="2696131" cy="5566453"/>
            <a:chOff x="883" y="-74"/>
            <a:chExt cx="2371" cy="4034"/>
          </a:xfrm>
        </p:grpSpPr>
        <p:pic>
          <p:nvPicPr>
            <p:cNvPr id="70" name="Picture 4" descr="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1" b="5263"/>
            <a:stretch>
              <a:fillRect/>
            </a:stretch>
          </p:blipFill>
          <p:spPr bwMode="auto">
            <a:xfrm>
              <a:off x="883" y="-74"/>
              <a:ext cx="1885" cy="4034"/>
            </a:xfrm>
            <a:prstGeom prst="round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1721" y="284"/>
              <a:ext cx="797" cy="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天皇</a:t>
              </a:r>
              <a:endParaRPr kumimoji="1" lang="zh-CN" altLang="en-US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1762" y="905"/>
              <a:ext cx="797" cy="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将军</a:t>
              </a:r>
              <a:endParaRPr kumimoji="1" lang="zh-CN" altLang="en-US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1721" y="1630"/>
              <a:ext cx="797" cy="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大名</a:t>
              </a:r>
              <a:endParaRPr kumimoji="1" lang="zh-CN" altLang="en-US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8" name="Text Box 8"/>
            <p:cNvSpPr txBox="1">
              <a:spLocks noChangeArrowheads="1"/>
            </p:cNvSpPr>
            <p:nvPr/>
          </p:nvSpPr>
          <p:spPr bwMode="auto">
            <a:xfrm>
              <a:off x="1762" y="2287"/>
              <a:ext cx="797" cy="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武士</a:t>
              </a:r>
              <a:endParaRPr kumimoji="1" lang="zh-CN" altLang="en-US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0" name="Text Box 9"/>
            <p:cNvSpPr txBox="1">
              <a:spLocks noChangeArrowheads="1"/>
            </p:cNvSpPr>
            <p:nvPr/>
          </p:nvSpPr>
          <p:spPr bwMode="auto">
            <a:xfrm>
              <a:off x="2642" y="1527"/>
              <a:ext cx="612" cy="47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士</a:t>
              </a:r>
              <a:endPara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88" name="AutoShape 13"/>
          <p:cNvSpPr/>
          <p:nvPr/>
        </p:nvSpPr>
        <p:spPr bwMode="auto">
          <a:xfrm>
            <a:off x="8509017" y="1066787"/>
            <a:ext cx="285752" cy="3071834"/>
          </a:xfrm>
          <a:prstGeom prst="leftBrace">
            <a:avLst>
              <a:gd name="adj1" fmla="val 76917"/>
              <a:gd name="adj2" fmla="val 50000"/>
            </a:avLst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9" name="Text Box 14"/>
          <p:cNvSpPr txBox="1">
            <a:spLocks noChangeArrowheads="1"/>
          </p:cNvSpPr>
          <p:nvPr/>
        </p:nvSpPr>
        <p:spPr bwMode="auto">
          <a:xfrm>
            <a:off x="7959538" y="1700229"/>
            <a:ext cx="55399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封建统治阶级</a:t>
            </a:r>
            <a:endParaRPr kumimoji="1"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6350"/>
            <a:ext cx="2434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文行楷" panose="02010800040101010101" charset="-122"/>
                <a:ea typeface="华文行楷" panose="02010800040101010101" charset="-122"/>
              </a:rPr>
              <a:t>暗黑时代</a:t>
            </a:r>
            <a:endParaRPr lang="zh-CN" altLang="en-US" sz="44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6162991" y="1492452"/>
            <a:ext cx="5572164" cy="246126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　　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德川幕府推行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锁国政策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只和中国、荷兰进行有限的贸易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幕府禁令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58" name="图片 57" descr="t017c0de84aba211c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9" y="1027730"/>
            <a:ext cx="5536444" cy="35719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0500" y="6350"/>
            <a:ext cx="2434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文行楷" panose="02010800040101010101" charset="-122"/>
                <a:ea typeface="华文行楷" panose="02010800040101010101" charset="-122"/>
              </a:rPr>
              <a:t>暗黑时代</a:t>
            </a:r>
            <a:endParaRPr lang="zh-CN" altLang="en-US" sz="44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1070" y="4081145"/>
            <a:ext cx="569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对外：闭关自守，固步自封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1"/>
          <p:cNvSpPr txBox="1"/>
          <p:nvPr/>
        </p:nvSpPr>
        <p:spPr>
          <a:xfrm>
            <a:off x="5168058" y="1637292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船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3" name="TextBox 51"/>
          <p:cNvSpPr txBox="1"/>
          <p:nvPr/>
        </p:nvSpPr>
        <p:spPr>
          <a:xfrm>
            <a:off x="5165518" y="877488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黑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9" name="TextBox 51"/>
          <p:cNvSpPr txBox="1"/>
          <p:nvPr/>
        </p:nvSpPr>
        <p:spPr>
          <a:xfrm>
            <a:off x="5165738" y="3208928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件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65738" y="2423110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事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5384165" y="4667250"/>
            <a:ext cx="645160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p>
            <a:pPr algn="just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1853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，美国派出东印度舰队司令培里率领四艘全副武装的黑色大船，闯入了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横须贺港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。随之而来的是佩里率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300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名全副武装的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美国士兵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登陆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8" name="图片 87" descr="QQ截图20190118220413.png"/>
          <p:cNvPicPr>
            <a:picLocks noChangeAspect="1"/>
          </p:cNvPicPr>
          <p:nvPr/>
        </p:nvPicPr>
        <p:blipFill>
          <a:blip r:embed="rId2"/>
          <a:srcRect r="1533"/>
          <a:stretch>
            <a:fillRect/>
          </a:stretch>
        </p:blipFill>
        <p:spPr>
          <a:xfrm>
            <a:off x="6109970" y="371475"/>
            <a:ext cx="551815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" name="图片 92" descr="QQ截图201901182205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560" y="1508125"/>
            <a:ext cx="549719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1108710" y="2392680"/>
            <a:ext cx="3246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民族危机严重</a:t>
            </a:r>
            <a:endParaRPr lang="zh-CN" altLang="en-US" sz="4000"/>
          </a:p>
        </p:txBody>
      </p:sp>
      <p:sp>
        <p:nvSpPr>
          <p:cNvPr id="23" name="文本框 22"/>
          <p:cNvSpPr txBox="1"/>
          <p:nvPr/>
        </p:nvSpPr>
        <p:spPr>
          <a:xfrm>
            <a:off x="190500" y="6350"/>
            <a:ext cx="2434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文行楷" panose="02010800040101010101" charset="-122"/>
                <a:ea typeface="华文行楷" panose="02010800040101010101" charset="-122"/>
              </a:rPr>
              <a:t>暗黑时代</a:t>
            </a:r>
            <a:endParaRPr lang="zh-CN" altLang="en-US" sz="44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3" grpId="0"/>
      <p:bldP spid="69" grpId="0"/>
      <p:bldP spid="77" grpId="0"/>
      <p:bldP spid="8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1"/>
          <p:cNvSpPr txBox="1"/>
          <p:nvPr/>
        </p:nvSpPr>
        <p:spPr>
          <a:xfrm>
            <a:off x="295986" y="3688585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开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1" name="TextBox 51"/>
          <p:cNvSpPr txBox="1"/>
          <p:nvPr/>
        </p:nvSpPr>
        <p:spPr>
          <a:xfrm>
            <a:off x="295986" y="3106323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打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5" name="TextBox 51"/>
          <p:cNvSpPr txBox="1"/>
          <p:nvPr/>
        </p:nvSpPr>
        <p:spPr>
          <a:xfrm>
            <a:off x="293666" y="4913789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门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3666" y="4331527"/>
            <a:ext cx="74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国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42" name="Picture 7" descr="150A04962-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9030" t="6494" r="6694" b="13371"/>
          <a:stretch>
            <a:fillRect/>
          </a:stretch>
        </p:blipFill>
        <p:spPr bwMode="auto">
          <a:xfrm>
            <a:off x="969928" y="1730383"/>
            <a:ext cx="3737258" cy="2593973"/>
          </a:xfrm>
          <a:prstGeom prst="roundRect">
            <a:avLst>
              <a:gd name="adj" fmla="val 1163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5" descr="150A0L60-9"/>
          <p:cNvPicPr>
            <a:picLocks noChangeAspect="1" noChangeArrowheads="1"/>
          </p:cNvPicPr>
          <p:nvPr/>
        </p:nvPicPr>
        <p:blipFill>
          <a:blip r:embed="rId4"/>
          <a:srcRect l="6595" t="16031" r="6340" b="12512"/>
          <a:stretch>
            <a:fillRect/>
          </a:stretch>
        </p:blipFill>
        <p:spPr bwMode="auto">
          <a:xfrm>
            <a:off x="983945" y="4395794"/>
            <a:ext cx="3683690" cy="2214578"/>
          </a:xfrm>
          <a:prstGeom prst="roundRect">
            <a:avLst>
              <a:gd name="adj" fmla="val 1003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184270" y="1873276"/>
            <a:ext cx="33115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佩里会见幕府高官</a:t>
            </a:r>
            <a:endParaRPr lang="zh-CN" altLang="en-US" sz="2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1055382" y="4395794"/>
            <a:ext cx="260190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幕府与美国签订了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日美神奈川条约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》 </a:t>
            </a:r>
            <a:endParaRPr lang="en-US" altLang="zh-CN" sz="2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" name="Picture 2" descr="150A0K33-1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5675" t="5402"/>
          <a:stretch>
            <a:fillRect/>
          </a:stretch>
        </p:blipFill>
        <p:spPr bwMode="auto">
          <a:xfrm>
            <a:off x="4851400" y="4396105"/>
            <a:ext cx="3561715" cy="2214880"/>
          </a:xfrm>
          <a:prstGeom prst="roundRect">
            <a:avLst>
              <a:gd name="adj" fmla="val 981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3" descr="150A04948-1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1596" y="1752588"/>
            <a:ext cx="3523141" cy="2571768"/>
          </a:xfrm>
          <a:prstGeom prst="roundRect">
            <a:avLst>
              <a:gd name="adj" fmla="val 968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4984472" y="1824026"/>
            <a:ext cx="3352796" cy="461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日本人参观美国军队</a:t>
            </a:r>
            <a:endParaRPr lang="zh-CN" altLang="en-US" sz="2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80755" y="1806575"/>
            <a:ext cx="35426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培里将军在展示武力之余，用电报机、钟表、望远镜、蒸汽机车和大炮向日本人展示了工业革命成果。围观的日本官员真切地感受到了自己和大洋彼岸那个世界的差距。尽管日本国内对选择开国还是开战有过争论，但最后日本人几乎是以欢迎的态度接受了佩理的要求。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2729865" y="435610"/>
            <a:ext cx="9498965" cy="1192775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just"/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面对冒着黑烟的蒸汽战舰和盛气凌人的美国将军，日本人会做出什么样的选择呢？</a:t>
            </a:r>
            <a:endParaRPr lang="zh-CN" altLang="en-US" sz="32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0500" y="6350"/>
            <a:ext cx="2434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文行楷" panose="02010800040101010101" charset="-122"/>
                <a:ea typeface="华文行楷" panose="02010800040101010101" charset="-122"/>
              </a:rPr>
              <a:t>暗黑时代</a:t>
            </a:r>
            <a:endParaRPr lang="zh-CN" altLang="en-US" sz="44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52" grpId="0" animBg="1"/>
      <p:bldP spid="53" grpId="0"/>
      <p:bldP spid="31" grpId="0"/>
      <p:bldP spid="27" grpId="0"/>
      <p:bldP spid="39" grpId="0"/>
      <p:bldP spid="35" grpId="0"/>
      <p:bldP spid="49" grpId="1" animBg="1"/>
      <p:bldP spid="44" grpId="1" animBg="1"/>
      <p:bldP spid="52" grpId="1" animBg="1"/>
      <p:bldP spid="53" grpId="1"/>
      <p:bldP spid="31" grpId="1"/>
      <p:bldP spid="27" grpId="1"/>
      <p:bldP spid="39" grpId="1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5"/>
          <p:cNvSpPr txBox="1"/>
          <p:nvPr/>
        </p:nvSpPr>
        <p:spPr>
          <a:xfrm>
            <a:off x="5514023" y="2204085"/>
            <a:ext cx="1452562" cy="21224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</a:pP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>
              <a:spcBef>
                <a:spcPct val="50000"/>
              </a:spcBef>
            </a:pP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>
              <a:spcBef>
                <a:spcPct val="50000"/>
              </a:spcBef>
            </a:pP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>
              <a:spcBef>
                <a:spcPct val="50000"/>
              </a:spcBef>
            </a:pP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33310" y="759460"/>
            <a:ext cx="35388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6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社会危机加剧</a:t>
            </a:r>
            <a:endParaRPr lang="zh-CN" altLang="zh-CN" sz="36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文本框 29716"/>
          <p:cNvSpPr txBox="1"/>
          <p:nvPr/>
        </p:nvSpPr>
        <p:spPr>
          <a:xfrm>
            <a:off x="5674360" y="2362835"/>
            <a:ext cx="1044575" cy="4667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将军</a:t>
            </a: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文本框 3"/>
          <p:cNvSpPr txBox="1"/>
          <p:nvPr/>
        </p:nvSpPr>
        <p:spPr>
          <a:xfrm>
            <a:off x="5674360" y="2989898"/>
            <a:ext cx="1044575" cy="4603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大名</a:t>
            </a: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文本框 4"/>
          <p:cNvSpPr txBox="1"/>
          <p:nvPr/>
        </p:nvSpPr>
        <p:spPr>
          <a:xfrm>
            <a:off x="5674360" y="3632835"/>
            <a:ext cx="1044575" cy="4603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武士</a:t>
            </a: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" name="文本框 5"/>
          <p:cNvSpPr txBox="1"/>
          <p:nvPr/>
        </p:nvSpPr>
        <p:spPr>
          <a:xfrm>
            <a:off x="5674360" y="4326573"/>
            <a:ext cx="104457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农</a:t>
            </a: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工</a:t>
            </a: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商</a:t>
            </a: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3" name="文本框 8"/>
          <p:cNvSpPr txBox="1"/>
          <p:nvPr/>
        </p:nvSpPr>
        <p:spPr>
          <a:xfrm>
            <a:off x="5674360" y="1743710"/>
            <a:ext cx="1044575" cy="4603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天皇</a:t>
            </a: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434898" y="1743710"/>
            <a:ext cx="3241675" cy="4603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希望摆脱傀儡地位</a:t>
            </a:r>
            <a:endParaRPr lang="zh-CN" altLang="en-US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434898" y="5309235"/>
            <a:ext cx="3241675" cy="86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经济实力增强</a:t>
            </a:r>
            <a:endParaRPr lang="zh-CN" altLang="en-US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/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要求政治权力</a:t>
            </a:r>
            <a:endParaRPr lang="zh-CN" altLang="en-US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矩形 15"/>
          <p:cNvSpPr/>
          <p:nvPr/>
        </p:nvSpPr>
        <p:spPr>
          <a:xfrm>
            <a:off x="7434898" y="2362835"/>
            <a:ext cx="3241675" cy="46037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掌握实权，设幕府</a:t>
            </a:r>
            <a:endParaRPr lang="zh-CN" altLang="en-US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33310" y="3288348"/>
            <a:ext cx="3241675" cy="4603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日益不满幕府统治</a:t>
            </a:r>
            <a:endParaRPr lang="zh-CN" altLang="en-US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33310" y="4278948"/>
            <a:ext cx="3241675" cy="922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zh-CN" altLang="en-US" sz="20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手工工场倒闭</a:t>
            </a:r>
            <a:endParaRPr lang="zh-CN" altLang="en-US" sz="20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/>
            <a:r>
              <a:rPr lang="zh-CN" altLang="en-US" sz="20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市场混乱、物价飞涨</a:t>
            </a:r>
            <a:endParaRPr lang="zh-CN" altLang="en-US" sz="20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/>
            <a:r>
              <a:rPr lang="zh-CN" altLang="en-US" sz="20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处境不断恶化</a:t>
            </a:r>
            <a:endParaRPr lang="zh-CN" altLang="en-US" sz="20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" name="右箭头 40"/>
          <p:cNvSpPr/>
          <p:nvPr/>
        </p:nvSpPr>
        <p:spPr>
          <a:xfrm>
            <a:off x="6718935" y="1897698"/>
            <a:ext cx="714375" cy="19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2" name="右箭头 41"/>
          <p:cNvSpPr/>
          <p:nvPr/>
        </p:nvSpPr>
        <p:spPr>
          <a:xfrm>
            <a:off x="6718935" y="2496185"/>
            <a:ext cx="715963" cy="19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3" name="右中括号 42"/>
          <p:cNvSpPr/>
          <p:nvPr/>
        </p:nvSpPr>
        <p:spPr>
          <a:xfrm>
            <a:off x="6718935" y="3061335"/>
            <a:ext cx="73025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4" name="右箭头 43"/>
          <p:cNvSpPr/>
          <p:nvPr/>
        </p:nvSpPr>
        <p:spPr>
          <a:xfrm>
            <a:off x="6791960" y="3450273"/>
            <a:ext cx="642938" cy="19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5" name="右中括号 44"/>
          <p:cNvSpPr/>
          <p:nvPr/>
        </p:nvSpPr>
        <p:spPr>
          <a:xfrm>
            <a:off x="6423660" y="4410710"/>
            <a:ext cx="76200" cy="79057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6" name="右箭头 45"/>
          <p:cNvSpPr/>
          <p:nvPr/>
        </p:nvSpPr>
        <p:spPr>
          <a:xfrm>
            <a:off x="6499860" y="4642485"/>
            <a:ext cx="933450" cy="195263"/>
          </a:xfrm>
          <a:prstGeom prst="rightArrow">
            <a:avLst>
              <a:gd name="adj1" fmla="val 350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7" name="右箭头 46"/>
          <p:cNvSpPr/>
          <p:nvPr/>
        </p:nvSpPr>
        <p:spPr>
          <a:xfrm>
            <a:off x="6334760" y="5626735"/>
            <a:ext cx="1100138" cy="109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70" name="Picture 4" descr="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5263"/>
          <a:stretch>
            <a:fillRect/>
          </a:stretch>
        </p:blipFill>
        <p:spPr bwMode="auto">
          <a:xfrm>
            <a:off x="3240024" y="927397"/>
            <a:ext cx="2143487" cy="5566453"/>
          </a:xfrm>
          <a:prstGeom prst="round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本框 52"/>
          <p:cNvSpPr txBox="1"/>
          <p:nvPr/>
        </p:nvSpPr>
        <p:spPr>
          <a:xfrm>
            <a:off x="190500" y="6350"/>
            <a:ext cx="2434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文行楷" panose="02010800040101010101" charset="-122"/>
                <a:ea typeface="华文行楷" panose="02010800040101010101" charset="-122"/>
              </a:rPr>
              <a:t>暗黑时代</a:t>
            </a:r>
            <a:endParaRPr lang="zh-CN" altLang="en-US" sz="44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9" grpId="0" bldLvl="0" animBg="1"/>
      <p:bldP spid="40" grpId="0" bldLvl="0" animBg="1"/>
      <p:bldP spid="35" grpId="0" bldLvl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662988" y="2597150"/>
            <a:ext cx="981075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6" name="矩形 15"/>
          <p:cNvSpPr/>
          <p:nvPr/>
        </p:nvSpPr>
        <p:spPr>
          <a:xfrm>
            <a:off x="6750050" y="2257425"/>
            <a:ext cx="1549400" cy="3108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>
            <a:off x="4803775" y="3800475"/>
            <a:ext cx="1606550" cy="779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4" name="矩形 13"/>
          <p:cNvSpPr/>
          <p:nvPr/>
        </p:nvSpPr>
        <p:spPr>
          <a:xfrm>
            <a:off x="4803775" y="2598738"/>
            <a:ext cx="1606550" cy="779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3090863" y="3800475"/>
            <a:ext cx="1243013" cy="777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/>
        </p:nvSpPr>
        <p:spPr>
          <a:xfrm>
            <a:off x="3090863" y="2597150"/>
            <a:ext cx="1243013" cy="779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1674813" y="2597150"/>
            <a:ext cx="914400" cy="1982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991870"/>
            <a:ext cx="7139305" cy="1167130"/>
          </a:xfrm>
        </p:spPr>
        <p:txBody>
          <a:bodyPr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kern="1200" cap="none" spc="0" normalizeH="0" baseline="0" noProof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日本明治维新背景</a:t>
            </a:r>
            <a:endParaRPr kumimoji="0" lang="zh-CN" altLang="zh-CN" sz="3600" b="0" i="0" u="none" strike="noStrike" kern="1200" cap="none" spc="0" normalizeH="0" baseline="0" noProof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7" name="文本框 3"/>
          <p:cNvSpPr txBox="1"/>
          <p:nvPr/>
        </p:nvSpPr>
        <p:spPr>
          <a:xfrm>
            <a:off x="1851025" y="2679700"/>
            <a:ext cx="561975" cy="1816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800" b="1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幕府统治</a:t>
            </a:r>
            <a:endParaRPr lang="zh-CN" altLang="zh-CN" sz="2800" b="1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3100" y="2727325"/>
            <a:ext cx="998538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外患</a:t>
            </a:r>
            <a:endParaRPr lang="zh-CN" altLang="en-US" sz="280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0250" y="3929063"/>
            <a:ext cx="9969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内忧</a:t>
            </a:r>
            <a:endParaRPr lang="zh-CN" altLang="en-US" sz="280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03775" y="2725738"/>
            <a:ext cx="18129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民族危机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3775" y="3929063"/>
            <a:ext cx="16065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社会危机</a:t>
            </a:r>
            <a:endParaRPr lang="zh-CN" altLang="en-US" sz="280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7525" y="2257425"/>
            <a:ext cx="143192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幕府的封建统治严重阻碍日本经济和社会发展</a:t>
            </a:r>
            <a:endParaRPr lang="zh-CN" altLang="en-US" sz="280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31275" y="2598738"/>
            <a:ext cx="546100" cy="18145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倒幕运动</a:t>
            </a:r>
            <a:endParaRPr lang="zh-CN" altLang="en-US" sz="280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2589213" y="2828925"/>
            <a:ext cx="501650" cy="38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9" name="右箭头 18"/>
          <p:cNvSpPr/>
          <p:nvPr/>
        </p:nvSpPr>
        <p:spPr>
          <a:xfrm>
            <a:off x="2589213" y="3997325"/>
            <a:ext cx="501650" cy="38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0" name="右箭头 19"/>
          <p:cNvSpPr/>
          <p:nvPr/>
        </p:nvSpPr>
        <p:spPr>
          <a:xfrm>
            <a:off x="4333875" y="2865438"/>
            <a:ext cx="501650" cy="38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1" name="右箭头 20"/>
          <p:cNvSpPr/>
          <p:nvPr/>
        </p:nvSpPr>
        <p:spPr>
          <a:xfrm>
            <a:off x="4333875" y="4067175"/>
            <a:ext cx="501650" cy="38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2" name="右箭头 21"/>
          <p:cNvSpPr/>
          <p:nvPr/>
        </p:nvSpPr>
        <p:spPr>
          <a:xfrm>
            <a:off x="6410325" y="2865438"/>
            <a:ext cx="323850" cy="38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3" name="右箭头 22"/>
          <p:cNvSpPr/>
          <p:nvPr/>
        </p:nvSpPr>
        <p:spPr>
          <a:xfrm>
            <a:off x="6410325" y="4067175"/>
            <a:ext cx="323850" cy="34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4" name="右箭头 23"/>
          <p:cNvSpPr/>
          <p:nvPr/>
        </p:nvSpPr>
        <p:spPr>
          <a:xfrm>
            <a:off x="8356600" y="3468688"/>
            <a:ext cx="254000" cy="31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190500" y="6350"/>
            <a:ext cx="2434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文行楷" panose="02010800040101010101" charset="-122"/>
                <a:ea typeface="华文行楷" panose="02010800040101010101" charset="-122"/>
              </a:rPr>
              <a:t>暗黑时代</a:t>
            </a:r>
            <a:endParaRPr lang="zh-CN" altLang="en-US" sz="44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AstF18p7IGWxXdLRd1ah8f3rvivGOZgBC7BIoXHb7spGlMCqxJfvxBYzBV96eTDvTejj4F/iuRcPF2iP+OoQJc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AstF18p7IGWxXdLRd1ah8f3rvivGOZgBC7BIoXHb7spGlMCqxJfvxBYzBV96eTDvTejj4F/iuRcPF2iP+OoQJc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AstF18p7IGWxXdLRd1ah8f3rvivGOZgBC7BIoXHb7spGlMCqxJfvxBYzBV96eTDvTejj4F/iuRcPF2iP+OoQJc="/>
</p:tagLst>
</file>

<file path=ppt/tags/tag6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370*5170*460*46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SCREEN_THEME_FLAG" val="Dlrq25wU2PGuGg5bbmjbDAstF18p7IGWxXdLRd1ah8f3rvivGOZgBC7BIoXHb7spGlMCqxJfvxBYzBV96eTDvTejj4F/iuRcPF2iP+OoQJc=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82.xml><?xml version="1.0" encoding="utf-8"?>
<p:tagLst xmlns:p="http://schemas.openxmlformats.org/presentationml/2006/main">
  <p:tag name="KSO_WM_UNIT_TABLE_BEAUTIFY" val="smartTable{6e1434e4-ea24-4b6d-a1d0-d08aca5cf385}"/>
  <p:tag name="TABLE_ENDDRAG_ORIGIN_RECT" val="441*325"/>
  <p:tag name="TABLE_ENDDRAG_RECT" val="439*99*441*325"/>
  <p:tag name="KSO_WM_SCREEN_THEME_FLAG" val="Dlrq25wU2PGuGg5bbmjbDAstF18p7IGWxXdLRd1ah8f3rvivGOZgBC7BIoXHb7spGlMCqxJfvxBYzBV96eTDvTejj4F/iuRcPF2iP+OoQJc=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8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8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8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8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AstF18p7IGWxXdLRd1ah8f3rvivGOZgBC7BIoXHb7spGlMCqxJfvxBYzBV96eTDvTejj4F/iuRcPF2iP+OoQJc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AstF18p7IGWxXdLRd1ah8f3rvivGOZgBC7BIoXHb7spGlMCqxJfvxBYzBV96eTDvTejj4F/iuRcPF2iP+OoQJc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AstF18p7IGWxXdLRd1ah8f3rvivGOZgBC7BIoXHb7spGlMCqxJfvxBYzBV96eTDvTejj4F/iuRcPF2iP+OoQJc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2266</Words>
  <Application>WPS 演示</Application>
  <PresentationFormat>宽屏</PresentationFormat>
  <Paragraphs>306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Wingdings</vt:lpstr>
      <vt:lpstr>华文细黑</vt:lpstr>
      <vt:lpstr>黑体</vt:lpstr>
      <vt:lpstr>华文新魏</vt:lpstr>
      <vt:lpstr>华文隶书</vt:lpstr>
      <vt:lpstr>楷体</vt:lpstr>
      <vt:lpstr>Times New Roman</vt:lpstr>
      <vt:lpstr>隶书</vt:lpstr>
      <vt:lpstr>华文行楷</vt:lpstr>
      <vt:lpstr>幼圆</vt:lpstr>
      <vt:lpstr>Arial Unicode MS</vt:lpstr>
      <vt:lpstr>Calibri</vt:lpstr>
      <vt:lpstr>叶根友毛笔行书2.0版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日本明治维新背景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Sparks Fly</cp:lastModifiedBy>
  <cp:revision>241</cp:revision>
  <dcterms:created xsi:type="dcterms:W3CDTF">2019-06-19T02:08:00Z</dcterms:created>
  <dcterms:modified xsi:type="dcterms:W3CDTF">2020-10-21T03:31:45Z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