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06" r:id="rId2"/>
    <p:sldId id="502" r:id="rId3"/>
    <p:sldId id="503" r:id="rId4"/>
    <p:sldId id="277" r:id="rId5"/>
    <p:sldId id="488" r:id="rId6"/>
    <p:sldId id="288" r:id="rId7"/>
    <p:sldId id="551" r:id="rId8"/>
    <p:sldId id="519" r:id="rId9"/>
    <p:sldId id="520" r:id="rId10"/>
    <p:sldId id="526" r:id="rId11"/>
    <p:sldId id="521" r:id="rId12"/>
    <p:sldId id="524" r:id="rId13"/>
    <p:sldId id="523" r:id="rId14"/>
    <p:sldId id="479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73" r:id="rId23"/>
    <p:sldId id="544" r:id="rId24"/>
    <p:sldId id="545" r:id="rId25"/>
    <p:sldId id="546" r:id="rId26"/>
    <p:sldId id="582" r:id="rId27"/>
    <p:sldId id="547" r:id="rId28"/>
    <p:sldId id="548" r:id="rId29"/>
    <p:sldId id="549" r:id="rId30"/>
    <p:sldId id="30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1A356C"/>
    <a:srgbClr val="F29C15"/>
    <a:srgbClr val="1F9776"/>
    <a:srgbClr val="89C145"/>
    <a:srgbClr val="FDFDFD"/>
    <a:srgbClr val="1D6FA9"/>
    <a:srgbClr val="CA2A2B"/>
    <a:srgbClr val="DFDFDF"/>
    <a:srgbClr val="EC9813"/>
    <a:srgbClr val="F4AC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viewProps" Target="viewProps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presProps" Target="presProps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notesMaster" Target="notesMasters/notesMaster1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tableStyles" Target="tableStyle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theme" Target="theme/theme1.xml" Id="rId35" /><Relationship Type="http://schemas.openxmlformats.org/officeDocument/2006/relationships/tags" Target="/ppt/tags/tag1.xml" Id="Ra8584d76f4074e8b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A92D-7989-4012-933A-A37A24870F7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009C-72E8-4382-9196-B9BEC31DE2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更多模板请关注：https://haosc.tukuppt.com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61C7-6F03-479F-8BCD-37F85898611F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3946164" y="4624242"/>
            <a:ext cx="2165565" cy="2166521"/>
            <a:chOff x="3512010" y="1191987"/>
            <a:chExt cx="3198988" cy="3200400"/>
          </a:xfrm>
        </p:grpSpPr>
        <p:sp>
          <p:nvSpPr>
            <p:cNvPr id="3" name="直角三角形 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27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6C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785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79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1418607" y="4650222"/>
            <a:ext cx="2165565" cy="2166521"/>
            <a:chOff x="7186287" y="1066801"/>
            <a:chExt cx="3198988" cy="3200400"/>
          </a:xfrm>
        </p:grpSpPr>
        <p:sp>
          <p:nvSpPr>
            <p:cNvPr id="8" name="直角三角形 7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177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73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E4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1A9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1422136" y="2045767"/>
            <a:ext cx="2165565" cy="2166521"/>
            <a:chOff x="7186287" y="1066801"/>
            <a:chExt cx="3198988" cy="3200400"/>
          </a:xfrm>
        </p:grpSpPr>
        <p:sp>
          <p:nvSpPr>
            <p:cNvPr id="13" name="直角三角形 12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008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60C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15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00A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2679091" y="3318203"/>
            <a:ext cx="2165565" cy="2166521"/>
            <a:chOff x="3512010" y="1191987"/>
            <a:chExt cx="3198988" cy="3200400"/>
          </a:xfrm>
        </p:grpSpPr>
        <p:sp>
          <p:nvSpPr>
            <p:cNvPr id="18" name="直角三角形 17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7AA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C0D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4E6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98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 flipV="1">
            <a:off x="165181" y="3318839"/>
            <a:ext cx="2165565" cy="2166521"/>
            <a:chOff x="3512010" y="1191987"/>
            <a:chExt cx="3198988" cy="3200400"/>
          </a:xfrm>
        </p:grpSpPr>
        <p:sp>
          <p:nvSpPr>
            <p:cNvPr id="23" name="直角三角形 2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175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74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103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1E6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-5942" y="4642389"/>
            <a:ext cx="1083261" cy="2166521"/>
            <a:chOff x="10118157" y="-1358280"/>
            <a:chExt cx="1175657" cy="2351313"/>
          </a:xfrm>
        </p:grpSpPr>
        <p:sp>
          <p:nvSpPr>
            <p:cNvPr id="28" name="直角三角形 27"/>
            <p:cNvSpPr/>
            <p:nvPr/>
          </p:nvSpPr>
          <p:spPr>
            <a:xfrm rot="10800000" flipH="1">
              <a:off x="10118157" y="-182624"/>
              <a:ext cx="1175657" cy="1175657"/>
            </a:xfrm>
            <a:prstGeom prst="rtTriangle">
              <a:avLst/>
            </a:prstGeom>
            <a:solidFill>
              <a:srgbClr val="7F8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rot="10800000" flipH="1" flipV="1">
              <a:off x="10118157" y="-1358280"/>
              <a:ext cx="1175657" cy="1175657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flipH="1" flipV="1">
            <a:off x="0" y="2045766"/>
            <a:ext cx="1083262" cy="2166521"/>
            <a:chOff x="7824061" y="-2130582"/>
            <a:chExt cx="1175658" cy="2351313"/>
          </a:xfrm>
        </p:grpSpPr>
        <p:sp>
          <p:nvSpPr>
            <p:cNvPr id="31" name="直角三角形 30"/>
            <p:cNvSpPr/>
            <p:nvPr/>
          </p:nvSpPr>
          <p:spPr>
            <a:xfrm rot="16200000" flipH="1">
              <a:off x="7824062" y="-954926"/>
              <a:ext cx="1175657" cy="1175657"/>
            </a:xfrm>
            <a:prstGeom prst="rtTriangle">
              <a:avLst/>
            </a:prstGeom>
            <a:solidFill>
              <a:srgbClr val="DC5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31"/>
            <p:cNvSpPr/>
            <p:nvPr/>
          </p:nvSpPr>
          <p:spPr>
            <a:xfrm rot="5400000" flipH="1" flipV="1">
              <a:off x="7824061" y="-2130582"/>
              <a:ext cx="1175657" cy="117565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 flipV="1">
            <a:off x="6472673" y="4624243"/>
            <a:ext cx="2165565" cy="2166521"/>
            <a:chOff x="3512010" y="1191987"/>
            <a:chExt cx="3198988" cy="3200400"/>
          </a:xfrm>
        </p:grpSpPr>
        <p:sp>
          <p:nvSpPr>
            <p:cNvPr id="40" name="直角三角形 39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EC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FF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85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FF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91442" y="788669"/>
            <a:ext cx="105892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打造有趣有效课堂，努力提高教学质量</a:t>
            </a: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722066" y="1592297"/>
            <a:ext cx="469934" cy="1431122"/>
            <a:chOff x="11722066" y="1592297"/>
            <a:chExt cx="469934" cy="1431122"/>
          </a:xfrm>
        </p:grpSpPr>
        <p:sp>
          <p:nvSpPr>
            <p:cNvPr id="58" name="矩形 57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251075" y="2381885"/>
            <a:ext cx="810895" cy="659765"/>
            <a:chOff x="1113255" y="3451514"/>
            <a:chExt cx="1006013" cy="1025234"/>
          </a:xfrm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371245" y="3469896"/>
              <a:ext cx="490774" cy="10025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</a:t>
              </a:r>
              <a:endParaRPr lang="en-US" altLang="zh-CN" sz="2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673725" y="2319655"/>
            <a:ext cx="784225" cy="744855"/>
            <a:chOff x="4858339" y="3441846"/>
            <a:chExt cx="1006013" cy="1025234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129484" y="3629171"/>
              <a:ext cx="464185" cy="7184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078330" y="1270842"/>
            <a:ext cx="3105785" cy="1137285"/>
            <a:chOff x="1062455" y="2177622"/>
            <a:chExt cx="3105785" cy="1137285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矩形 101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solidFill>
              <a:srgbClr val="1D6FA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062455" y="2177622"/>
              <a:ext cx="3105785" cy="113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拟定计划和分工</a:t>
              </a:r>
              <a:endParaRPr lang="zh-CN" altLang="en-US" sz="3600" b="1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545284" y="1255602"/>
            <a:ext cx="2877378" cy="1762891"/>
            <a:chOff x="4515439" y="1188927"/>
            <a:chExt cx="2877378" cy="1762891"/>
          </a:xfrm>
        </p:grpSpPr>
        <p:sp>
          <p:nvSpPr>
            <p:cNvPr id="105" name="矩形 104"/>
            <p:cNvSpPr/>
            <p:nvPr/>
          </p:nvSpPr>
          <p:spPr>
            <a:xfrm>
              <a:off x="4515439" y="1188927"/>
              <a:ext cx="2877378" cy="992045"/>
            </a:xfrm>
            <a:prstGeom prst="rect">
              <a:avLst/>
            </a:prstGeom>
            <a:solidFill>
              <a:srgbClr val="89C145"/>
            </a:solidFill>
            <a:ln w="3175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5346660" y="2306658"/>
              <a:ext cx="3098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042670" y="3445510"/>
            <a:ext cx="3049905" cy="992505"/>
            <a:chOff x="4926773" y="2625625"/>
            <a:chExt cx="9973383" cy="992352"/>
          </a:xfrm>
        </p:grpSpPr>
        <p:sp>
          <p:nvSpPr>
            <p:cNvPr id="108" name="矩形 107"/>
            <p:cNvSpPr/>
            <p:nvPr/>
          </p:nvSpPr>
          <p:spPr>
            <a:xfrm>
              <a:off x="4926773" y="2625625"/>
              <a:ext cx="9973383" cy="992352"/>
            </a:xfrm>
            <a:prstGeom prst="rect">
              <a:avLst/>
            </a:prstGeom>
            <a:solidFill>
              <a:srgbClr val="F29C15"/>
            </a:solidFill>
            <a:ln w="3175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9102908" y="2831968"/>
              <a:ext cx="2037737" cy="64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5290" y="3446352"/>
            <a:ext cx="2877378" cy="2222631"/>
            <a:chOff x="894815" y="729187"/>
            <a:chExt cx="2877378" cy="2222631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894815" y="729187"/>
              <a:ext cx="2877378" cy="992045"/>
            </a:xfrm>
            <a:prstGeom prst="rect">
              <a:avLst/>
            </a:prstGeom>
            <a:solidFill>
              <a:srgbClr val="1D6FA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16913" y="2306658"/>
              <a:ext cx="3098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39739" y="3446352"/>
            <a:ext cx="2877378" cy="2222631"/>
            <a:chOff x="4731339" y="729187"/>
            <a:chExt cx="2877378" cy="2222631"/>
          </a:xfrm>
        </p:grpSpPr>
        <p:sp>
          <p:nvSpPr>
            <p:cNvPr id="6" name="矩形 5"/>
            <p:cNvSpPr/>
            <p:nvPr/>
          </p:nvSpPr>
          <p:spPr>
            <a:xfrm>
              <a:off x="4731339" y="729187"/>
              <a:ext cx="2877378" cy="992045"/>
            </a:xfrm>
            <a:prstGeom prst="rect">
              <a:avLst/>
            </a:prstGeom>
            <a:solidFill>
              <a:srgbClr val="89C145"/>
            </a:solidFill>
            <a:ln w="3175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6660" y="2306658"/>
              <a:ext cx="3098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60853" y="1255602"/>
            <a:ext cx="2877378" cy="992045"/>
            <a:chOff x="8603423" y="2250012"/>
            <a:chExt cx="2877378" cy="992045"/>
          </a:xfrm>
        </p:grpSpPr>
        <p:sp>
          <p:nvSpPr>
            <p:cNvPr id="9" name="矩形 8"/>
            <p:cNvSpPr/>
            <p:nvPr/>
          </p:nvSpPr>
          <p:spPr>
            <a:xfrm>
              <a:off x="8603423" y="2250012"/>
              <a:ext cx="2877378" cy="992045"/>
            </a:xfrm>
            <a:prstGeom prst="rect">
              <a:avLst/>
            </a:prstGeom>
            <a:solidFill>
              <a:srgbClr val="F29C15"/>
            </a:solidFill>
            <a:ln w="3175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187708" y="2484705"/>
              <a:ext cx="201930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集体研讨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8820" y="4553585"/>
            <a:ext cx="810895" cy="659765"/>
            <a:chOff x="1113255" y="3451514"/>
            <a:chExt cx="1006013" cy="1025234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1245" y="3469896"/>
              <a:ext cx="490774" cy="8111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5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74555" y="4555490"/>
            <a:ext cx="784225" cy="744855"/>
            <a:chOff x="4858339" y="3441846"/>
            <a:chExt cx="1006013" cy="1025234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29484" y="3629171"/>
              <a:ext cx="464185" cy="7184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6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72295" y="2424430"/>
            <a:ext cx="812165" cy="640080"/>
            <a:chOff x="8246324" y="3564915"/>
            <a:chExt cx="1006013" cy="1025234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246324" y="3564915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517427" y="3659400"/>
              <a:ext cx="485831" cy="836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51710" y="4556760"/>
            <a:ext cx="812165" cy="640080"/>
            <a:chOff x="8603423" y="3441846"/>
            <a:chExt cx="1006013" cy="1025234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63514" y="3614648"/>
              <a:ext cx="485831" cy="836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4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662805" y="1270635"/>
            <a:ext cx="2642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个人自备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78230" y="3758565"/>
            <a:ext cx="290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形成规范教学案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109845" y="3757930"/>
            <a:ext cx="2452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二次备课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36940" y="3619500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教学反思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80060" y="144780"/>
            <a:ext cx="3822700" cy="1235075"/>
            <a:chOff x="3797558" y="1864446"/>
            <a:chExt cx="2462275" cy="1496567"/>
          </a:xfrm>
        </p:grpSpPr>
        <p:grpSp>
          <p:nvGrpSpPr>
            <p:cNvPr id="37" name="组合 36"/>
            <p:cNvGrpSpPr/>
            <p:nvPr/>
          </p:nvGrpSpPr>
          <p:grpSpPr>
            <a:xfrm>
              <a:off x="3797558" y="1864446"/>
              <a:ext cx="2311161" cy="1496567"/>
              <a:chOff x="1352215" y="1780545"/>
              <a:chExt cx="2034448" cy="1596369"/>
            </a:xfrm>
            <a:solidFill>
              <a:srgbClr val="1F9776"/>
            </a:solidFill>
          </p:grpSpPr>
          <p:sp>
            <p:nvSpPr>
              <p:cNvPr id="58" name="Freeform 20"/>
              <p:cNvSpPr/>
              <p:nvPr/>
            </p:nvSpPr>
            <p:spPr bwMode="auto">
              <a:xfrm>
                <a:off x="3382750" y="3116179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23"/>
              <p:cNvSpPr/>
              <p:nvPr/>
            </p:nvSpPr>
            <p:spPr bwMode="auto">
              <a:xfrm>
                <a:off x="1352215" y="1780545"/>
                <a:ext cx="2034448" cy="1596369"/>
              </a:xfrm>
              <a:custGeom>
                <a:avLst/>
                <a:gdLst>
                  <a:gd name="T0" fmla="*/ 174 w 1101"/>
                  <a:gd name="T1" fmla="*/ 0 h 555"/>
                  <a:gd name="T2" fmla="*/ 927 w 1101"/>
                  <a:gd name="T3" fmla="*/ 0 h 555"/>
                  <a:gd name="T4" fmla="*/ 1101 w 1101"/>
                  <a:gd name="T5" fmla="*/ 173 h 555"/>
                  <a:gd name="T6" fmla="*/ 1101 w 1101"/>
                  <a:gd name="T7" fmla="*/ 555 h 555"/>
                  <a:gd name="T8" fmla="*/ 776 w 1101"/>
                  <a:gd name="T9" fmla="*/ 347 h 555"/>
                  <a:gd name="T10" fmla="*/ 174 w 1101"/>
                  <a:gd name="T11" fmla="*/ 347 h 555"/>
                  <a:gd name="T12" fmla="*/ 0 w 1101"/>
                  <a:gd name="T13" fmla="*/ 173 h 555"/>
                  <a:gd name="T14" fmla="*/ 174 w 1101"/>
                  <a:gd name="T15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1" h="555">
                    <a:moveTo>
                      <a:pt x="174" y="0"/>
                    </a:moveTo>
                    <a:cubicBezTo>
                      <a:pt x="927" y="0"/>
                      <a:pt x="927" y="0"/>
                      <a:pt x="927" y="0"/>
                    </a:cubicBezTo>
                    <a:cubicBezTo>
                      <a:pt x="1023" y="0"/>
                      <a:pt x="1101" y="78"/>
                      <a:pt x="1101" y="173"/>
                    </a:cubicBezTo>
                    <a:cubicBezTo>
                      <a:pt x="1101" y="555"/>
                      <a:pt x="1101" y="555"/>
                      <a:pt x="1101" y="555"/>
                    </a:cubicBezTo>
                    <a:cubicBezTo>
                      <a:pt x="1101" y="548"/>
                      <a:pt x="1097" y="347"/>
                      <a:pt x="776" y="347"/>
                    </a:cubicBezTo>
                    <a:cubicBezTo>
                      <a:pt x="174" y="347"/>
                      <a:pt x="174" y="347"/>
                      <a:pt x="174" y="347"/>
                    </a:cubicBezTo>
                    <a:cubicBezTo>
                      <a:pt x="78" y="347"/>
                      <a:pt x="0" y="269"/>
                      <a:pt x="0" y="173"/>
                    </a:cubicBezTo>
                    <a:cubicBezTo>
                      <a:pt x="0" y="78"/>
                      <a:pt x="78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>
                <a:off x="3382750" y="3305793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3884544" y="1864446"/>
              <a:ext cx="2375289" cy="85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集体备课流程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035" y="-1714500"/>
            <a:ext cx="13361035" cy="887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-3429000"/>
            <a:ext cx="10287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092575" y="6090285"/>
            <a:ext cx="6739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2018.10.23  </a:t>
            </a:r>
            <a:r>
              <a:rPr lang="zh-CN" altLang="en-US" sz="2400" b="1"/>
              <a:t>初二地理老师精心集体备课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800" y="197485"/>
            <a:ext cx="5606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atin typeface="幼圆" panose="02010509060101010101" pitchFamily="49" charset="-122"/>
                <a:ea typeface="幼圆" panose="02010509060101010101" pitchFamily="49" charset="-122"/>
              </a:rPr>
              <a:t>集体备课掠影</a:t>
            </a:r>
          </a:p>
        </p:txBody>
      </p:sp>
      <p:pic>
        <p:nvPicPr>
          <p:cNvPr id="10" name="图片 9" descr="微信图片_201810231457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3165" y="1196975"/>
            <a:ext cx="5944870" cy="4703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6060" y="-1842770"/>
            <a:ext cx="12643485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605" y="43180"/>
            <a:ext cx="8367395" cy="677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2070" y="1108075"/>
            <a:ext cx="801433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二、课中：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32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2、【导】</a:t>
            </a:r>
            <a:endParaRPr lang="zh-CN" altLang="en-US" sz="320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320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新课导入是至关重要的教学环节。要求每一位教师认真设计导入环节，充分利用导入，来</a:t>
            </a:r>
            <a:r>
              <a:rPr lang="zh-CN" altLang="en-US" sz="3200">
                <a:solidFill>
                  <a:srgbClr val="C0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激发学生的学习兴趣，充分调动学生的学习积极性。</a:t>
            </a:r>
            <a:r>
              <a:rPr lang="zh-CN" altLang="en-US" sz="320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导入方法有图片导入、故事导入、设问导入、成语典故导入、歌曲导入、名言导入等。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525" y="643890"/>
            <a:ext cx="11724005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Arial Black" panose="020B0A04020102020204" charset="0"/>
                <a:ea typeface="仿宋_GB2312" panose="02010609030101010101" charset="-122"/>
                <a:cs typeface="Arial Black" panose="020B0A04020102020204" charset="0"/>
              </a:rPr>
              <a:t>3、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【学】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主要是学生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自主学习，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根据导学案出示的学习目标或者教师提出的问题，自己学习本课需要掌握的新知识。自主，就是自己先学。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学然后知不足，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这就是先学的好处。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知不足然后能自省，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能够更有目的地去学习自己没有学会的地方。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学生自主学习时，教师应需要注意的问题：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（1）让学生有具体的学习目标。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（2）明确自学的时间。         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（3）要深入同学，帮助学困生。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（4）要注意学生的投入情况 。           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（5）让同学先自主思考，不能一开始就依靠查资料找答案。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3090" y="1196340"/>
            <a:ext cx="11531600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4、【议】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对于教师提出的问题或者在自学中发现的问题进行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讨论、合作探究。</a:t>
            </a: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是在小组长或者师傅的组织下生生互动、师生互动的过程，是学习提升，互相补充，共同进步的有效形式。有不会的、不明白的问一下会的同学，有独到见解的同学拿出来和同学分享， 是教与学两方面在学生中的具体体现。兵教兵，兵练兵。这个在《学记》中也有体现：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独学而无友，则孤陋而寡闻。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（1）方式：  一对一 、集中式、讲析式等。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实质就是把大课堂变成小课堂，把大班变成小班。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450" y="997585"/>
            <a:ext cx="110871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 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【议】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需要注意的问题：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A、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教师必须明确让学生讨论的题目。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B、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预防一放就乱。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老师要加强巡视，在交流完后表扬那些秩序好的小组，增强各小组的荣誉感。对那些说闲话的同学，批评的时候一定要说影响了本组的交流和荣誉。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C、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教师要深入小组之中。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全面掌握各小组交流进度与效果，进行个别辅导，点拨瓶颈问题。还有就是对于学生错误的交流要指出来，或启发或点拨，让他们知道自己的这个认识是错误的，不能继续就这个错误任由交流发展下去，造成浪费时间没有效果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3550" y="1967865"/>
            <a:ext cx="1087945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5、【展】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教师要求学生对自学成果、讨论结果进行展示。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掌握好的学生渴望展示，掌握不好的学生害怕展示，同样推动以后的自主学习和小组交流认真进行。同时好的展示又是在教还没学会的同学，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兵教兵，兵练兵，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又是教与学的过程，是最终实现教学目标的环节。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47625" y="719455"/>
            <a:ext cx="1228725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《</a:t>
            </a:r>
            <a:r>
              <a:rPr lang="zh-CN" altLang="en-US" sz="4000">
                <a:solidFill>
                  <a:schemeClr val="tx1"/>
                </a:solidFill>
                <a:latin typeface="Arial Black" panose="020B0A04020102020204" charset="0"/>
                <a:ea typeface="黑体" panose="02010600030101010101" charset="-122"/>
                <a:cs typeface="Arial Black" panose="020B0A04020102020204" charset="0"/>
              </a:rPr>
              <a:t>特级教师李镇西：“好课堂”有两个非常朴素的标准》，文章中李镇西老师提到，</a:t>
            </a:r>
            <a:r>
              <a:rPr lang="zh-CN" altLang="en-US" sz="4000">
                <a:solidFill>
                  <a:srgbClr val="C00000"/>
                </a:solidFill>
                <a:latin typeface="Arial Black" panose="020B0A04020102020204" charset="0"/>
                <a:ea typeface="黑体" panose="02010600030101010101" charset="-122"/>
                <a:cs typeface="Arial Black" panose="020B0A04020102020204" charset="0"/>
              </a:rPr>
              <a:t>好课堂有两个标准，即“有趣”和“有效”。</a:t>
            </a:r>
          </a:p>
          <a:p>
            <a:r>
              <a:rPr lang="zh-CN" altLang="en-US" sz="4000" b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有趣，</a:t>
            </a:r>
            <a:r>
              <a:rPr lang="zh-CN" altLang="en-US" sz="40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就是能够吸引学生，让学生在课堂上兴趣盎然，心情愉悦，如沐春风，觉得时间过得很快，下课后盼着第二天再听这位老师的课。</a:t>
            </a:r>
            <a:r>
              <a:rPr lang="zh-CN" altLang="en-US" sz="4000" b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有效，</a:t>
            </a:r>
            <a:r>
              <a:rPr lang="zh-CN" altLang="en-US" sz="40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就是教师完成了教学任务，而学生们有成果</a:t>
            </a:r>
            <a:r>
              <a:rPr lang="zh-CN" altLang="en-US" sz="4000">
                <a:solidFill>
                  <a:schemeClr val="tx1"/>
                </a:solidFill>
                <a:latin typeface="Arial Black" panose="020B0A04020102020204" charset="0"/>
                <a:ea typeface="仿宋_GB2312" panose="02010609030101010101" charset="-122"/>
                <a:cs typeface="Arial Black" panose="020B0A04020102020204" charset="0"/>
              </a:rPr>
              <a:t>———</a:t>
            </a:r>
            <a:r>
              <a:rPr lang="zh-CN" altLang="en-US" sz="40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无论知识的，能力的，情感的，思想的，总之有收获。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915" y="174625"/>
            <a:ext cx="11767185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提问展示环节有以下形式：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指定同学回答。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学生主动回答。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就是在指定同学不会回答或者回答不完整的情况下，会的学生主动站起来说出自己的答案。课堂中经常有学生主动站起补充答案，纠正错误，或者说自己有更好的方法等等。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他们的表现充分体现了学生在课堂中的主体地位，既节省了大量的时间，又使课堂气氛热烈活跃，精彩纷呈。部分学生经常会出现老师意料之外的看法、方法。有的甚至是老师都没有想到的好方法。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自由的氛围是创新的天堂。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（3）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鼓励学生质疑。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学生有了什么疑问，在课堂上随时说出。很多时候，学生提出的问题很尖锐，都超出了老师当场能解决的程度，还需要老师课下请教或者再钻研甚至要拿到教研组上去讨论。</a:t>
            </a: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33195" y="1394460"/>
            <a:ext cx="91922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毛主席曾经讲过：要相信群众，依靠群众，发动群众。教育是否成功，最终的考查对象还是学生，所以谁调动了学生的主观能动性，谁就是做到了成功。这就要求我们必须要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发动学生，相信学生，依靠学生。放手给学生去做，锻炼他们，相信他们。</a:t>
            </a:r>
            <a:endParaRPr lang="zh-CN" altLang="en-US" sz="32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b="1">
              <a:solidFill>
                <a:srgbClr val="C00000"/>
              </a:solidFill>
            </a:endParaRPr>
          </a:p>
          <a:p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1031240"/>
            <a:ext cx="102952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需要注意的问题：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提问方式多样化，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力求形式变化多样，不能一成不变。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要照顾到各层次的学生，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提问面积要大，大面积参与，大面积快乐，大面积成功。不要忽略这些成绩较差的学生。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尽量给学生成功的机会。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感觉学生会了才提问，根据具体问题具体确定提问对象。         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注意多赞赏学生，鼓励学生。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970" y="921385"/>
            <a:ext cx="109550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6、【评】</a:t>
            </a:r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这是画龙点睛的环节，也是教师梳理知识的环节。在本环节中既要有教师对学生展示的评价、对问题讲解的评价、师徒之间的评价或者小组之间的评价。在本环节中教师应做到：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（1）不要重复学生答案。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（2）相信学生。学生能讲的老师不讲。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（3）启发诱导而不是直接说出答案，并且学会等待，给其他同学主动回答的机会。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（4）讲必有问。先提问，后讲。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（5）语言简练，不拖泥带水，要富有变化，注意表情语调，多使用激励性的评价语言。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2110" y="1383665"/>
            <a:ext cx="920432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三、课后：</a:t>
            </a:r>
          </a:p>
          <a:p>
            <a:r>
              <a:rPr lang="zh-CN" altLang="en-US" sz="40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7、【固】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这一环节是对本节所学内容的成果验收，从而发现存在的问题并及时解决。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应注意问题：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（1）要紧紧围绕教学目标设计检测的题型、内容。 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（2）训练为自主进行，不准交流，如同当堂考试。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（3）及时巡视发现问题，漏洞。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（4）最后有结果。教师的讲解不可缺少。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1095" y="543560"/>
            <a:ext cx="9909175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总之，七个环节要做到：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</a:rPr>
              <a:t>备有特色。导有趣味，学有目标，议有问题，展有收获，评有针对，固有结果。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这七个环节都是教与学的过程。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</a:rPr>
              <a:t>自主学习是独学，合作探究是互学，提问展示、精讲点拨是群学。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当然七个环节也不是一成不变的，可灵活交叉使用，可以多某个环节，可以少某个环节，也可以随机变换。</a:t>
            </a: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课堂上，实验中学还要求学生有</a:t>
            </a:r>
            <a:r>
              <a:rPr lang="zh-CN" altLang="en-US" sz="4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</a:rPr>
              <a:t>四个起来：动起来、站起来（讨论问题时）、说起来、掌声响起来。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7585" y="2406650"/>
            <a:ext cx="6527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atin typeface="楷体_GB2312" panose="02010609030101010101" charset="-122"/>
                <a:ea typeface="楷体_GB2312" panose="02010609030101010101" charset="-122"/>
              </a:rPr>
              <a:t>我的几点体会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220" y="931545"/>
            <a:ext cx="1070292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对于提高教学质量，我也有自己的几点体会，并时刻告诫自己要坚持做到。</a:t>
            </a:r>
          </a:p>
          <a:p>
            <a:r>
              <a:rPr lang="en-US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、认真落实学校提出的3分钟候课。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提前3分钟到班里，会使学生快速安静下来，准备好一切与本科有关的学习资料，提早进入学习状态，提高学习效率。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指导学生养成预习的习惯。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教师在传授知识的同时，还应该注重学生学习方法的指导。</a:t>
            </a: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在课堂上，教师要精神饱满，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尽量做到语言铿锵有力、幽默风趣、生动动听，创设融洽的课堂氛围。</a:t>
            </a: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40" y="358140"/>
            <a:ext cx="1162113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采用启发式教学。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在课堂中，教师要创设问题情境，引导学生思考或自己发现问题，调动学生的积极性，使学生爱学、会学。比如，历史课堂中一些开放题，如“如何处理中日关系”，“结合中国的改革，谈谈对你的启发”，面对这样的问题，一定先让学生思考、回答，教师可以多问，”你们有什么想法呢？”学生回答之后，教师再进行梳理归纳。往往很多时候，学生的回答带有很多你想不到的智慧和闪光点，使你为之欣喜。通过启发式教学，使学生成为学习的主人，教师则成为学生的“协作者”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在课堂中举一反三，注意各种联系。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比如历史课，对一些历史事件、历史现象，可以引导学生前后联系、古今联系、中外联系，与当今社会、时事政治、生活相联系，提高学生的学习兴趣和认知能力。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在课堂上，要多给学生背诵的时间，重点问题反复提问。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7720" y="1561465"/>
            <a:ext cx="988885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7</a:t>
            </a:r>
            <a:r>
              <a:rPr lang="zh-CN" altLang="en-US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做学生的知心朋友。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建立互相尊敬、互相理解、互相信任的师生关系。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总之，我认为，教学平时要注意从细节、从小事做起，结合学校提出的“三步七环节”教学模式，自己不断感悟，不断反思，不断创新，打造有趣有效课堂，努力提高教学质量。</a:t>
            </a:r>
          </a:p>
          <a:p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6295" y="1364615"/>
            <a:ext cx="105181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Arial Black" panose="020B0A04020102020204" charset="0"/>
                <a:cs typeface="Arial Black" panose="020B0A04020102020204" charset="0"/>
              </a:rPr>
              <a:t>如何使自己的课堂有趣又有效，真正提高教育教学质量呢？下面我结合历史学科，与大家分享一下我们实验中学的</a:t>
            </a:r>
            <a:r>
              <a:rPr lang="zh-CN" altLang="en-US" sz="40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以学定教，和谐互助</a:t>
            </a:r>
            <a:r>
              <a:rPr lang="en-US" altLang="zh-CN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”,</a:t>
            </a:r>
            <a:r>
              <a:rPr lang="zh-CN" altLang="en-US" sz="4000" b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“三步七环节”</a:t>
            </a:r>
            <a:r>
              <a:rPr lang="zh-CN" altLang="en-US" sz="4000" b="1">
                <a:latin typeface="Arial Black" panose="020B0A04020102020204" charset="0"/>
                <a:cs typeface="Arial Black" panose="020B0A04020102020204" charset="0"/>
              </a:rPr>
              <a:t>高效课堂教学模式。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3946164" y="4624242"/>
            <a:ext cx="2165565" cy="2166521"/>
            <a:chOff x="3512010" y="1191987"/>
            <a:chExt cx="3198988" cy="3200400"/>
          </a:xfrm>
        </p:grpSpPr>
        <p:sp>
          <p:nvSpPr>
            <p:cNvPr id="3" name="直角三角形 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27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6C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785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79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1418607" y="4650222"/>
            <a:ext cx="2165565" cy="2166521"/>
            <a:chOff x="7186287" y="1066801"/>
            <a:chExt cx="3198988" cy="3200400"/>
          </a:xfrm>
        </p:grpSpPr>
        <p:sp>
          <p:nvSpPr>
            <p:cNvPr id="8" name="直角三角形 7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177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73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E4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1A9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1422136" y="2045767"/>
            <a:ext cx="2165565" cy="2166521"/>
            <a:chOff x="7186287" y="1066801"/>
            <a:chExt cx="3198988" cy="3200400"/>
          </a:xfrm>
        </p:grpSpPr>
        <p:sp>
          <p:nvSpPr>
            <p:cNvPr id="13" name="直角三角形 12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008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60C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15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00A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2679091" y="3318838"/>
            <a:ext cx="2165565" cy="2166521"/>
            <a:chOff x="3512010" y="1191987"/>
            <a:chExt cx="3198988" cy="3200400"/>
          </a:xfrm>
        </p:grpSpPr>
        <p:sp>
          <p:nvSpPr>
            <p:cNvPr id="18" name="直角三角形 17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7AA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C0D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4E6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98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 flipV="1">
            <a:off x="165181" y="3318839"/>
            <a:ext cx="2165565" cy="2166521"/>
            <a:chOff x="3512010" y="1191987"/>
            <a:chExt cx="3198988" cy="3200400"/>
          </a:xfrm>
        </p:grpSpPr>
        <p:sp>
          <p:nvSpPr>
            <p:cNvPr id="23" name="直角三角形 2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175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74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103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1E6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-5942" y="4642389"/>
            <a:ext cx="1083261" cy="2166521"/>
            <a:chOff x="10118157" y="-1358280"/>
            <a:chExt cx="1175657" cy="2351313"/>
          </a:xfrm>
        </p:grpSpPr>
        <p:sp>
          <p:nvSpPr>
            <p:cNvPr id="28" name="直角三角形 27"/>
            <p:cNvSpPr/>
            <p:nvPr/>
          </p:nvSpPr>
          <p:spPr>
            <a:xfrm rot="10800000" flipH="1">
              <a:off x="10118157" y="-182624"/>
              <a:ext cx="1175657" cy="1175657"/>
            </a:xfrm>
            <a:prstGeom prst="rtTriangle">
              <a:avLst/>
            </a:prstGeom>
            <a:solidFill>
              <a:srgbClr val="7F8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rot="10800000" flipH="1" flipV="1">
              <a:off x="10118157" y="-1358280"/>
              <a:ext cx="1175657" cy="1175657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flipH="1" flipV="1">
            <a:off x="0" y="2045766"/>
            <a:ext cx="1083262" cy="2166521"/>
            <a:chOff x="7824061" y="-2130582"/>
            <a:chExt cx="1175658" cy="2351313"/>
          </a:xfrm>
        </p:grpSpPr>
        <p:sp>
          <p:nvSpPr>
            <p:cNvPr id="31" name="直角三角形 30"/>
            <p:cNvSpPr/>
            <p:nvPr/>
          </p:nvSpPr>
          <p:spPr>
            <a:xfrm rot="16200000" flipH="1">
              <a:off x="7824062" y="-954926"/>
              <a:ext cx="1175657" cy="1175657"/>
            </a:xfrm>
            <a:prstGeom prst="rtTriangle">
              <a:avLst/>
            </a:prstGeom>
            <a:solidFill>
              <a:srgbClr val="DC5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31"/>
            <p:cNvSpPr/>
            <p:nvPr/>
          </p:nvSpPr>
          <p:spPr>
            <a:xfrm rot="5400000" flipH="1" flipV="1">
              <a:off x="7824061" y="-2130582"/>
              <a:ext cx="1175657" cy="117565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 flipV="1">
            <a:off x="6472673" y="4624243"/>
            <a:ext cx="2165565" cy="2166521"/>
            <a:chOff x="3512010" y="1191987"/>
            <a:chExt cx="3198988" cy="3200400"/>
          </a:xfrm>
        </p:grpSpPr>
        <p:sp>
          <p:nvSpPr>
            <p:cNvPr id="40" name="直角三角形 39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EC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FF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85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FF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610420" y="705483"/>
            <a:ext cx="5539105" cy="3353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感谢</a:t>
            </a:r>
          </a:p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在座各位老师的</a:t>
            </a:r>
            <a:endParaRPr lang="en-US" altLang="zh-CN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聆听。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722066" y="1592297"/>
            <a:ext cx="469934" cy="1431122"/>
            <a:chOff x="11722066" y="1592297"/>
            <a:chExt cx="469934" cy="1431122"/>
          </a:xfrm>
        </p:grpSpPr>
        <p:sp>
          <p:nvSpPr>
            <p:cNvPr id="58" name="矩形 57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9544112" y="2371544"/>
            <a:ext cx="5982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pPr algn="l"/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97681" y="4433157"/>
            <a:ext cx="2188387" cy="2198370"/>
            <a:chOff x="2626685" y="4485275"/>
            <a:chExt cx="2188387" cy="1935294"/>
          </a:xfrm>
        </p:grpSpPr>
        <p:sp>
          <p:nvSpPr>
            <p:cNvPr id="31" name="Freeform 5"/>
            <p:cNvSpPr/>
            <p:nvPr/>
          </p:nvSpPr>
          <p:spPr bwMode="auto">
            <a:xfrm>
              <a:off x="3842191" y="5252088"/>
              <a:ext cx="930566" cy="662034"/>
            </a:xfrm>
            <a:custGeom>
              <a:avLst/>
              <a:gdLst>
                <a:gd name="T0" fmla="*/ 304 w 324"/>
                <a:gd name="T1" fmla="*/ 224 h 262"/>
                <a:gd name="T2" fmla="*/ 216 w 324"/>
                <a:gd name="T3" fmla="*/ 243 h 262"/>
                <a:gd name="T4" fmla="*/ 38 w 324"/>
                <a:gd name="T5" fmla="*/ 127 h 262"/>
                <a:gd name="T6" fmla="*/ 19 w 324"/>
                <a:gd name="T7" fmla="*/ 38 h 262"/>
                <a:gd name="T8" fmla="*/ 19 w 324"/>
                <a:gd name="T9" fmla="*/ 38 h 262"/>
                <a:gd name="T10" fmla="*/ 108 w 324"/>
                <a:gd name="T11" fmla="*/ 19 h 262"/>
                <a:gd name="T12" fmla="*/ 286 w 324"/>
                <a:gd name="T13" fmla="*/ 135 h 262"/>
                <a:gd name="T14" fmla="*/ 304 w 324"/>
                <a:gd name="T15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262">
                  <a:moveTo>
                    <a:pt x="304" y="224"/>
                  </a:moveTo>
                  <a:cubicBezTo>
                    <a:pt x="285" y="254"/>
                    <a:pt x="245" y="262"/>
                    <a:pt x="216" y="243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8" y="108"/>
                    <a:pt x="0" y="6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39" y="8"/>
                    <a:pt x="78" y="0"/>
                    <a:pt x="108" y="19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315" y="155"/>
                    <a:pt x="324" y="194"/>
                    <a:pt x="304" y="2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2626685" y="5252088"/>
              <a:ext cx="930566" cy="662034"/>
            </a:xfrm>
            <a:custGeom>
              <a:avLst/>
              <a:gdLst>
                <a:gd name="T0" fmla="*/ 19 w 324"/>
                <a:gd name="T1" fmla="*/ 224 h 262"/>
                <a:gd name="T2" fmla="*/ 108 w 324"/>
                <a:gd name="T3" fmla="*/ 243 h 262"/>
                <a:gd name="T4" fmla="*/ 286 w 324"/>
                <a:gd name="T5" fmla="*/ 127 h 262"/>
                <a:gd name="T6" fmla="*/ 305 w 324"/>
                <a:gd name="T7" fmla="*/ 38 h 262"/>
                <a:gd name="T8" fmla="*/ 305 w 324"/>
                <a:gd name="T9" fmla="*/ 38 h 262"/>
                <a:gd name="T10" fmla="*/ 216 w 324"/>
                <a:gd name="T11" fmla="*/ 19 h 262"/>
                <a:gd name="T12" fmla="*/ 38 w 324"/>
                <a:gd name="T13" fmla="*/ 135 h 262"/>
                <a:gd name="T14" fmla="*/ 19 w 324"/>
                <a:gd name="T15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262">
                  <a:moveTo>
                    <a:pt x="19" y="224"/>
                  </a:moveTo>
                  <a:cubicBezTo>
                    <a:pt x="39" y="254"/>
                    <a:pt x="78" y="262"/>
                    <a:pt x="108" y="243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315" y="108"/>
                    <a:pt x="324" y="68"/>
                    <a:pt x="305" y="38"/>
                  </a:cubicBezTo>
                  <a:cubicBezTo>
                    <a:pt x="305" y="38"/>
                    <a:pt x="305" y="38"/>
                    <a:pt x="305" y="38"/>
                  </a:cubicBezTo>
                  <a:cubicBezTo>
                    <a:pt x="285" y="8"/>
                    <a:pt x="245" y="0"/>
                    <a:pt x="216" y="19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8" y="155"/>
                    <a:pt x="0" y="194"/>
                    <a:pt x="19" y="2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223618" y="5193346"/>
              <a:ext cx="1029753" cy="1179593"/>
            </a:xfrm>
            <a:custGeom>
              <a:avLst/>
              <a:gdLst>
                <a:gd name="T0" fmla="*/ 358 w 358"/>
                <a:gd name="T1" fmla="*/ 354 h 466"/>
                <a:gd name="T2" fmla="*/ 174 w 358"/>
                <a:gd name="T3" fmla="*/ 466 h 466"/>
                <a:gd name="T4" fmla="*/ 174 w 358"/>
                <a:gd name="T5" fmla="*/ 466 h 466"/>
                <a:gd name="T6" fmla="*/ 0 w 358"/>
                <a:gd name="T7" fmla="*/ 354 h 466"/>
                <a:gd name="T8" fmla="*/ 0 w 358"/>
                <a:gd name="T9" fmla="*/ 179 h 466"/>
                <a:gd name="T10" fmla="*/ 179 w 358"/>
                <a:gd name="T11" fmla="*/ 0 h 466"/>
                <a:gd name="T12" fmla="*/ 179 w 358"/>
                <a:gd name="T13" fmla="*/ 0 h 466"/>
                <a:gd name="T14" fmla="*/ 358 w 358"/>
                <a:gd name="T15" fmla="*/ 179 h 466"/>
                <a:gd name="T16" fmla="*/ 358 w 358"/>
                <a:gd name="T17" fmla="*/ 35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466">
                  <a:moveTo>
                    <a:pt x="358" y="354"/>
                  </a:moveTo>
                  <a:cubicBezTo>
                    <a:pt x="358" y="453"/>
                    <a:pt x="273" y="466"/>
                    <a:pt x="174" y="466"/>
                  </a:cubicBezTo>
                  <a:cubicBezTo>
                    <a:pt x="174" y="466"/>
                    <a:pt x="174" y="466"/>
                    <a:pt x="174" y="466"/>
                  </a:cubicBezTo>
                  <a:cubicBezTo>
                    <a:pt x="75" y="466"/>
                    <a:pt x="0" y="453"/>
                    <a:pt x="0" y="3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80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278" y="0"/>
                    <a:pt x="358" y="80"/>
                    <a:pt x="358" y="179"/>
                  </a:cubicBezTo>
                  <a:lnTo>
                    <a:pt x="358" y="35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091968" y="4485275"/>
              <a:ext cx="1260591" cy="904937"/>
            </a:xfrm>
            <a:custGeom>
              <a:avLst/>
              <a:gdLst>
                <a:gd name="T0" fmla="*/ 399 w 439"/>
                <a:gd name="T1" fmla="*/ 138 h 358"/>
                <a:gd name="T2" fmla="*/ 394 w 439"/>
                <a:gd name="T3" fmla="*/ 138 h 358"/>
                <a:gd name="T4" fmla="*/ 220 w 439"/>
                <a:gd name="T5" fmla="*/ 0 h 358"/>
                <a:gd name="T6" fmla="*/ 45 w 439"/>
                <a:gd name="T7" fmla="*/ 138 h 358"/>
                <a:gd name="T8" fmla="*/ 41 w 439"/>
                <a:gd name="T9" fmla="*/ 138 h 358"/>
                <a:gd name="T10" fmla="*/ 0 w 439"/>
                <a:gd name="T11" fmla="*/ 179 h 358"/>
                <a:gd name="T12" fmla="*/ 41 w 439"/>
                <a:gd name="T13" fmla="*/ 219 h 358"/>
                <a:gd name="T14" fmla="*/ 45 w 439"/>
                <a:gd name="T15" fmla="*/ 219 h 358"/>
                <a:gd name="T16" fmla="*/ 220 w 439"/>
                <a:gd name="T17" fmla="*/ 358 h 358"/>
                <a:gd name="T18" fmla="*/ 394 w 439"/>
                <a:gd name="T19" fmla="*/ 219 h 358"/>
                <a:gd name="T20" fmla="*/ 399 w 439"/>
                <a:gd name="T21" fmla="*/ 219 h 358"/>
                <a:gd name="T22" fmla="*/ 439 w 439"/>
                <a:gd name="T23" fmla="*/ 179 h 358"/>
                <a:gd name="T24" fmla="*/ 399 w 439"/>
                <a:gd name="T25" fmla="*/ 1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358">
                  <a:moveTo>
                    <a:pt x="399" y="138"/>
                  </a:moveTo>
                  <a:cubicBezTo>
                    <a:pt x="397" y="138"/>
                    <a:pt x="395" y="138"/>
                    <a:pt x="394" y="138"/>
                  </a:cubicBezTo>
                  <a:cubicBezTo>
                    <a:pt x="376" y="59"/>
                    <a:pt x="305" y="0"/>
                    <a:pt x="220" y="0"/>
                  </a:cubicBezTo>
                  <a:cubicBezTo>
                    <a:pt x="135" y="0"/>
                    <a:pt x="64" y="59"/>
                    <a:pt x="45" y="138"/>
                  </a:cubicBezTo>
                  <a:cubicBezTo>
                    <a:pt x="44" y="138"/>
                    <a:pt x="42" y="138"/>
                    <a:pt x="41" y="138"/>
                  </a:cubicBezTo>
                  <a:cubicBezTo>
                    <a:pt x="18" y="138"/>
                    <a:pt x="0" y="156"/>
                    <a:pt x="0" y="179"/>
                  </a:cubicBezTo>
                  <a:cubicBezTo>
                    <a:pt x="0" y="201"/>
                    <a:pt x="18" y="219"/>
                    <a:pt x="41" y="219"/>
                  </a:cubicBezTo>
                  <a:cubicBezTo>
                    <a:pt x="42" y="219"/>
                    <a:pt x="44" y="219"/>
                    <a:pt x="45" y="219"/>
                  </a:cubicBezTo>
                  <a:cubicBezTo>
                    <a:pt x="64" y="298"/>
                    <a:pt x="135" y="358"/>
                    <a:pt x="220" y="358"/>
                  </a:cubicBezTo>
                  <a:cubicBezTo>
                    <a:pt x="305" y="358"/>
                    <a:pt x="376" y="298"/>
                    <a:pt x="394" y="219"/>
                  </a:cubicBezTo>
                  <a:cubicBezTo>
                    <a:pt x="395" y="219"/>
                    <a:pt x="397" y="219"/>
                    <a:pt x="399" y="219"/>
                  </a:cubicBezTo>
                  <a:cubicBezTo>
                    <a:pt x="421" y="219"/>
                    <a:pt x="439" y="201"/>
                    <a:pt x="439" y="179"/>
                  </a:cubicBezTo>
                  <a:cubicBezTo>
                    <a:pt x="439" y="156"/>
                    <a:pt x="421" y="138"/>
                    <a:pt x="399" y="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577089" y="5410850"/>
              <a:ext cx="290350" cy="776341"/>
            </a:xfrm>
            <a:prstGeom prst="rect">
              <a:avLst/>
            </a:pr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851209" y="5315593"/>
              <a:ext cx="550043" cy="871597"/>
            </a:xfrm>
            <a:custGeom>
              <a:avLst/>
              <a:gdLst>
                <a:gd name="T0" fmla="*/ 305 w 305"/>
                <a:gd name="T1" fmla="*/ 490 h 549"/>
                <a:gd name="T2" fmla="*/ 9 w 305"/>
                <a:gd name="T3" fmla="*/ 549 h 549"/>
                <a:gd name="T4" fmla="*/ 0 w 305"/>
                <a:gd name="T5" fmla="*/ 60 h 549"/>
                <a:gd name="T6" fmla="*/ 305 w 305"/>
                <a:gd name="T7" fmla="*/ 0 h 549"/>
                <a:gd name="T8" fmla="*/ 305 w 305"/>
                <a:gd name="T9" fmla="*/ 49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549">
                  <a:moveTo>
                    <a:pt x="305" y="490"/>
                  </a:moveTo>
                  <a:lnTo>
                    <a:pt x="9" y="549"/>
                  </a:lnTo>
                  <a:lnTo>
                    <a:pt x="0" y="60"/>
                  </a:lnTo>
                  <a:lnTo>
                    <a:pt x="305" y="0"/>
                  </a:lnTo>
                  <a:lnTo>
                    <a:pt x="305" y="49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3043276" y="5315593"/>
              <a:ext cx="548240" cy="871597"/>
            </a:xfrm>
            <a:custGeom>
              <a:avLst/>
              <a:gdLst>
                <a:gd name="T0" fmla="*/ 0 w 304"/>
                <a:gd name="T1" fmla="*/ 490 h 549"/>
                <a:gd name="T2" fmla="*/ 296 w 304"/>
                <a:gd name="T3" fmla="*/ 549 h 549"/>
                <a:gd name="T4" fmla="*/ 304 w 304"/>
                <a:gd name="T5" fmla="*/ 60 h 549"/>
                <a:gd name="T6" fmla="*/ 0 w 304"/>
                <a:gd name="T7" fmla="*/ 0 h 549"/>
                <a:gd name="T8" fmla="*/ 0 w 304"/>
                <a:gd name="T9" fmla="*/ 49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549">
                  <a:moveTo>
                    <a:pt x="0" y="490"/>
                  </a:moveTo>
                  <a:lnTo>
                    <a:pt x="296" y="549"/>
                  </a:lnTo>
                  <a:lnTo>
                    <a:pt x="304" y="60"/>
                  </a:lnTo>
                  <a:lnTo>
                    <a:pt x="0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577089" y="5448953"/>
              <a:ext cx="290350" cy="97161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867439" y="5339407"/>
              <a:ext cx="586111" cy="1081162"/>
            </a:xfrm>
            <a:custGeom>
              <a:avLst/>
              <a:gdLst>
                <a:gd name="T0" fmla="*/ 325 w 325"/>
                <a:gd name="T1" fmla="*/ 612 h 681"/>
                <a:gd name="T2" fmla="*/ 0 w 325"/>
                <a:gd name="T3" fmla="*/ 681 h 681"/>
                <a:gd name="T4" fmla="*/ 0 w 325"/>
                <a:gd name="T5" fmla="*/ 69 h 681"/>
                <a:gd name="T6" fmla="*/ 325 w 325"/>
                <a:gd name="T7" fmla="*/ 0 h 681"/>
                <a:gd name="T8" fmla="*/ 325 w 325"/>
                <a:gd name="T9" fmla="*/ 61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681">
                  <a:moveTo>
                    <a:pt x="325" y="612"/>
                  </a:moveTo>
                  <a:lnTo>
                    <a:pt x="0" y="681"/>
                  </a:lnTo>
                  <a:lnTo>
                    <a:pt x="0" y="69"/>
                  </a:lnTo>
                  <a:lnTo>
                    <a:pt x="325" y="0"/>
                  </a:lnTo>
                  <a:lnTo>
                    <a:pt x="325" y="6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2994583" y="5339407"/>
              <a:ext cx="582505" cy="1081162"/>
            </a:xfrm>
            <a:custGeom>
              <a:avLst/>
              <a:gdLst>
                <a:gd name="T0" fmla="*/ 0 w 323"/>
                <a:gd name="T1" fmla="*/ 612 h 681"/>
                <a:gd name="T2" fmla="*/ 323 w 323"/>
                <a:gd name="T3" fmla="*/ 681 h 681"/>
                <a:gd name="T4" fmla="*/ 323 w 323"/>
                <a:gd name="T5" fmla="*/ 69 h 681"/>
                <a:gd name="T6" fmla="*/ 0 w 323"/>
                <a:gd name="T7" fmla="*/ 0 h 681"/>
                <a:gd name="T8" fmla="*/ 0 w 323"/>
                <a:gd name="T9" fmla="*/ 61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681">
                  <a:moveTo>
                    <a:pt x="0" y="612"/>
                  </a:moveTo>
                  <a:lnTo>
                    <a:pt x="323" y="681"/>
                  </a:lnTo>
                  <a:lnTo>
                    <a:pt x="323" y="69"/>
                  </a:lnTo>
                  <a:lnTo>
                    <a:pt x="0" y="0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2630292" y="5563260"/>
              <a:ext cx="679889" cy="447706"/>
            </a:xfrm>
            <a:custGeom>
              <a:avLst/>
              <a:gdLst>
                <a:gd name="T0" fmla="*/ 11 w 237"/>
                <a:gd name="T1" fmla="*/ 51 h 177"/>
                <a:gd name="T2" fmla="*/ 51 w 237"/>
                <a:gd name="T3" fmla="*/ 133 h 177"/>
                <a:gd name="T4" fmla="*/ 144 w 237"/>
                <a:gd name="T5" fmla="*/ 166 h 177"/>
                <a:gd name="T6" fmla="*/ 226 w 237"/>
                <a:gd name="T7" fmla="*/ 126 h 177"/>
                <a:gd name="T8" fmla="*/ 226 w 237"/>
                <a:gd name="T9" fmla="*/ 126 h 177"/>
                <a:gd name="T10" fmla="*/ 186 w 237"/>
                <a:gd name="T11" fmla="*/ 44 h 177"/>
                <a:gd name="T12" fmla="*/ 93 w 237"/>
                <a:gd name="T13" fmla="*/ 12 h 177"/>
                <a:gd name="T14" fmla="*/ 11 w 237"/>
                <a:gd name="T15" fmla="*/ 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177">
                  <a:moveTo>
                    <a:pt x="11" y="51"/>
                  </a:moveTo>
                  <a:cubicBezTo>
                    <a:pt x="0" y="85"/>
                    <a:pt x="18" y="121"/>
                    <a:pt x="51" y="133"/>
                  </a:cubicBezTo>
                  <a:cubicBezTo>
                    <a:pt x="144" y="166"/>
                    <a:pt x="144" y="166"/>
                    <a:pt x="144" y="166"/>
                  </a:cubicBezTo>
                  <a:cubicBezTo>
                    <a:pt x="178" y="177"/>
                    <a:pt x="214" y="159"/>
                    <a:pt x="226" y="126"/>
                  </a:cubicBezTo>
                  <a:cubicBezTo>
                    <a:pt x="226" y="126"/>
                    <a:pt x="226" y="126"/>
                    <a:pt x="226" y="126"/>
                  </a:cubicBezTo>
                  <a:cubicBezTo>
                    <a:pt x="237" y="92"/>
                    <a:pt x="219" y="56"/>
                    <a:pt x="186" y="4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59" y="0"/>
                    <a:pt x="23" y="18"/>
                    <a:pt x="11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4085654" y="5563260"/>
              <a:ext cx="681693" cy="447706"/>
            </a:xfrm>
            <a:custGeom>
              <a:avLst/>
              <a:gdLst>
                <a:gd name="T0" fmla="*/ 226 w 237"/>
                <a:gd name="T1" fmla="*/ 51 h 177"/>
                <a:gd name="T2" fmla="*/ 186 w 237"/>
                <a:gd name="T3" fmla="*/ 133 h 177"/>
                <a:gd name="T4" fmla="*/ 93 w 237"/>
                <a:gd name="T5" fmla="*/ 166 h 177"/>
                <a:gd name="T6" fmla="*/ 12 w 237"/>
                <a:gd name="T7" fmla="*/ 126 h 177"/>
                <a:gd name="T8" fmla="*/ 12 w 237"/>
                <a:gd name="T9" fmla="*/ 126 h 177"/>
                <a:gd name="T10" fmla="*/ 51 w 237"/>
                <a:gd name="T11" fmla="*/ 44 h 177"/>
                <a:gd name="T12" fmla="*/ 144 w 237"/>
                <a:gd name="T13" fmla="*/ 12 h 177"/>
                <a:gd name="T14" fmla="*/ 226 w 237"/>
                <a:gd name="T15" fmla="*/ 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177">
                  <a:moveTo>
                    <a:pt x="226" y="51"/>
                  </a:moveTo>
                  <a:cubicBezTo>
                    <a:pt x="237" y="85"/>
                    <a:pt x="220" y="121"/>
                    <a:pt x="186" y="13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60" y="177"/>
                    <a:pt x="23" y="159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0" y="92"/>
                    <a:pt x="18" y="56"/>
                    <a:pt x="51" y="4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78" y="0"/>
                    <a:pt x="214" y="18"/>
                    <a:pt x="226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4815072" y="60703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4815072" y="5002985"/>
              <a:ext cx="0" cy="361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4815072" y="6259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4238569" y="5192257"/>
              <a:ext cx="0" cy="361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21105" y="1203325"/>
            <a:ext cx="2311400" cy="1824355"/>
            <a:chOff x="3797558" y="1864446"/>
            <a:chExt cx="2311161" cy="1496567"/>
          </a:xfrm>
        </p:grpSpPr>
        <p:grpSp>
          <p:nvGrpSpPr>
            <p:cNvPr id="56" name="组合 55"/>
            <p:cNvGrpSpPr/>
            <p:nvPr/>
          </p:nvGrpSpPr>
          <p:grpSpPr>
            <a:xfrm>
              <a:off x="3797558" y="1864446"/>
              <a:ext cx="2311161" cy="1496567"/>
              <a:chOff x="1352215" y="1780545"/>
              <a:chExt cx="2034448" cy="1596369"/>
            </a:xfrm>
            <a:solidFill>
              <a:srgbClr val="1F9776"/>
            </a:solidFill>
          </p:grpSpPr>
          <p:sp>
            <p:nvSpPr>
              <p:cNvPr id="58" name="Freeform 20"/>
              <p:cNvSpPr/>
              <p:nvPr/>
            </p:nvSpPr>
            <p:spPr bwMode="auto">
              <a:xfrm>
                <a:off x="3382750" y="3116179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1352215" y="1780545"/>
                <a:ext cx="2034448" cy="1596369"/>
              </a:xfrm>
              <a:custGeom>
                <a:avLst/>
                <a:gdLst>
                  <a:gd name="T0" fmla="*/ 174 w 1101"/>
                  <a:gd name="T1" fmla="*/ 0 h 555"/>
                  <a:gd name="T2" fmla="*/ 927 w 1101"/>
                  <a:gd name="T3" fmla="*/ 0 h 555"/>
                  <a:gd name="T4" fmla="*/ 1101 w 1101"/>
                  <a:gd name="T5" fmla="*/ 173 h 555"/>
                  <a:gd name="T6" fmla="*/ 1101 w 1101"/>
                  <a:gd name="T7" fmla="*/ 555 h 555"/>
                  <a:gd name="T8" fmla="*/ 776 w 1101"/>
                  <a:gd name="T9" fmla="*/ 347 h 555"/>
                  <a:gd name="T10" fmla="*/ 174 w 1101"/>
                  <a:gd name="T11" fmla="*/ 347 h 555"/>
                  <a:gd name="T12" fmla="*/ 0 w 1101"/>
                  <a:gd name="T13" fmla="*/ 173 h 555"/>
                  <a:gd name="T14" fmla="*/ 174 w 1101"/>
                  <a:gd name="T15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1" h="555">
                    <a:moveTo>
                      <a:pt x="174" y="0"/>
                    </a:moveTo>
                    <a:cubicBezTo>
                      <a:pt x="927" y="0"/>
                      <a:pt x="927" y="0"/>
                      <a:pt x="927" y="0"/>
                    </a:cubicBezTo>
                    <a:cubicBezTo>
                      <a:pt x="1023" y="0"/>
                      <a:pt x="1101" y="78"/>
                      <a:pt x="1101" y="173"/>
                    </a:cubicBezTo>
                    <a:cubicBezTo>
                      <a:pt x="1101" y="555"/>
                      <a:pt x="1101" y="555"/>
                      <a:pt x="1101" y="555"/>
                    </a:cubicBezTo>
                    <a:cubicBezTo>
                      <a:pt x="1101" y="548"/>
                      <a:pt x="1097" y="347"/>
                      <a:pt x="776" y="347"/>
                    </a:cubicBezTo>
                    <a:cubicBezTo>
                      <a:pt x="174" y="347"/>
                      <a:pt x="174" y="347"/>
                      <a:pt x="174" y="347"/>
                    </a:cubicBezTo>
                    <a:cubicBezTo>
                      <a:pt x="78" y="347"/>
                      <a:pt x="0" y="269"/>
                      <a:pt x="0" y="173"/>
                    </a:cubicBezTo>
                    <a:cubicBezTo>
                      <a:pt x="0" y="78"/>
                      <a:pt x="78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3382750" y="3305793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4212754" y="1864460"/>
              <a:ext cx="1203960" cy="57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要求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21596" y="1237795"/>
            <a:ext cx="2309842" cy="1496566"/>
            <a:chOff x="6108466" y="1583870"/>
            <a:chExt cx="2309842" cy="1496566"/>
          </a:xfrm>
        </p:grpSpPr>
        <p:sp>
          <p:nvSpPr>
            <p:cNvPr id="55" name="Freeform 19"/>
            <p:cNvSpPr/>
            <p:nvPr/>
          </p:nvSpPr>
          <p:spPr bwMode="auto">
            <a:xfrm>
              <a:off x="6108466" y="1583870"/>
              <a:ext cx="2309842" cy="1496566"/>
            </a:xfrm>
            <a:custGeom>
              <a:avLst/>
              <a:gdLst>
                <a:gd name="T0" fmla="*/ 927 w 1100"/>
                <a:gd name="T1" fmla="*/ 0 h 555"/>
                <a:gd name="T2" fmla="*/ 173 w 1100"/>
                <a:gd name="T3" fmla="*/ 0 h 555"/>
                <a:gd name="T4" fmla="*/ 0 w 1100"/>
                <a:gd name="T5" fmla="*/ 173 h 555"/>
                <a:gd name="T6" fmla="*/ 0 w 1100"/>
                <a:gd name="T7" fmla="*/ 555 h 555"/>
                <a:gd name="T8" fmla="*/ 324 w 1100"/>
                <a:gd name="T9" fmla="*/ 347 h 555"/>
                <a:gd name="T10" fmla="*/ 927 w 1100"/>
                <a:gd name="T11" fmla="*/ 347 h 555"/>
                <a:gd name="T12" fmla="*/ 1100 w 1100"/>
                <a:gd name="T13" fmla="*/ 173 h 555"/>
                <a:gd name="T14" fmla="*/ 927 w 1100"/>
                <a:gd name="T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0" h="555">
                  <a:moveTo>
                    <a:pt x="927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3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48"/>
                    <a:pt x="3" y="347"/>
                    <a:pt x="324" y="347"/>
                  </a:cubicBezTo>
                  <a:cubicBezTo>
                    <a:pt x="927" y="347"/>
                    <a:pt x="927" y="347"/>
                    <a:pt x="927" y="347"/>
                  </a:cubicBezTo>
                  <a:cubicBezTo>
                    <a:pt x="1022" y="347"/>
                    <a:pt x="1100" y="269"/>
                    <a:pt x="1100" y="173"/>
                  </a:cubicBezTo>
                  <a:cubicBezTo>
                    <a:pt x="1100" y="78"/>
                    <a:pt x="1022" y="0"/>
                    <a:pt x="927" y="0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575380" y="1628178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目的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04274" y="4182324"/>
            <a:ext cx="705479" cy="706755"/>
            <a:chOff x="6104274" y="4182324"/>
            <a:chExt cx="705479" cy="706755"/>
          </a:xfrm>
        </p:grpSpPr>
        <p:grpSp>
          <p:nvGrpSpPr>
            <p:cNvPr id="62" name="组合 61"/>
            <p:cNvGrpSpPr/>
            <p:nvPr/>
          </p:nvGrpSpPr>
          <p:grpSpPr>
            <a:xfrm>
              <a:off x="6104274" y="4182427"/>
              <a:ext cx="0" cy="177759"/>
              <a:chOff x="3382750" y="4183435"/>
              <a:chExt cx="0" cy="189613"/>
            </a:xfrm>
            <a:solidFill>
              <a:srgbClr val="89C145"/>
            </a:solidFill>
          </p:grpSpPr>
          <p:sp>
            <p:nvSpPr>
              <p:cNvPr id="70" name="Freeform 18"/>
              <p:cNvSpPr/>
              <p:nvPr/>
            </p:nvSpPr>
            <p:spPr bwMode="auto">
              <a:xfrm>
                <a:off x="3382750" y="41834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3382750" y="4373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6370333" y="4182324"/>
              <a:ext cx="43942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4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078479" y="3092034"/>
            <a:ext cx="309880" cy="7683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80390" y="2968625"/>
            <a:ext cx="4420870" cy="25533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以学定教，和谐互助</a:t>
            </a:r>
            <a:r>
              <a:rPr lang="en-US" altLang="zh-CN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”,</a:t>
            </a:r>
            <a:r>
              <a:rPr lang="zh-CN" altLang="en-US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en-US" altLang="zh-CN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高效课堂</a:t>
            </a:r>
            <a:r>
              <a:rPr lang="en-US" altLang="zh-CN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要质量</a:t>
            </a:r>
            <a:r>
              <a:rPr lang="en-US" altLang="zh-CN" sz="4000" b="1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85128" y="2966521"/>
            <a:ext cx="309880" cy="7683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295812" y="2541702"/>
            <a:ext cx="5288280" cy="28613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2000" dirty="0">
              <a:solidFill>
                <a:srgbClr val="F29C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charset="0"/>
                <a:ea typeface="微软雅黑" panose="020B0503020204020204" pitchFamily="34" charset="-122"/>
              </a:rPr>
              <a:t>养学生自主学习的意</a:t>
            </a:r>
          </a:p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charset="0"/>
                <a:ea typeface="微软雅黑" panose="020B0503020204020204" pitchFamily="34" charset="-122"/>
              </a:rPr>
              <a:t>识和能力，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让学生真正</a:t>
            </a:r>
          </a:p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成为学习的主体，课堂</a:t>
            </a:r>
          </a:p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的主人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7165" y="977900"/>
            <a:ext cx="856996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zh-CN" sz="5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三步七环节</a:t>
            </a:r>
            <a:endParaRPr lang="en-US" altLang="zh-CN" sz="5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三步：</a:t>
            </a:r>
          </a:p>
          <a:p>
            <a:r>
              <a:rPr lang="zh-CN" altLang="en-US" sz="4800" b="1">
                <a:solidFill>
                  <a:srgbClr val="C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课前   课中  课后</a:t>
            </a:r>
            <a:endParaRPr lang="en-US" altLang="zh-CN" sz="4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七环节：</a:t>
            </a:r>
          </a:p>
          <a:p>
            <a:r>
              <a:rPr lang="zh-CN" altLang="en-US" sz="4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备、导、学、议、展、评、固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21626" y="36357"/>
            <a:ext cx="293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教学环节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8964805" y="4881740"/>
            <a:ext cx="47318" cy="727659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1203550" y="3385565"/>
            <a:ext cx="47318" cy="2165599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H="1">
            <a:off x="2596686" y="5043865"/>
            <a:ext cx="87293" cy="532514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H="1">
            <a:off x="4237149" y="3655781"/>
            <a:ext cx="50626" cy="1810294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5682779" y="5029531"/>
            <a:ext cx="47318" cy="432099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432372" y="2858609"/>
            <a:ext cx="47318" cy="2603020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61010" y="5749925"/>
            <a:ext cx="10678160" cy="477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8005" y="5568637"/>
            <a:ext cx="839056" cy="839057"/>
            <a:chOff x="818005" y="5568637"/>
            <a:chExt cx="839056" cy="839057"/>
          </a:xfrm>
        </p:grpSpPr>
        <p:sp>
          <p:nvSpPr>
            <p:cNvPr id="24" name="椭圆 23"/>
            <p:cNvSpPr/>
            <p:nvPr/>
          </p:nvSpPr>
          <p:spPr>
            <a:xfrm>
              <a:off x="818005" y="5568637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71354" y="5688494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D6FA9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01</a:t>
              </a:r>
              <a:endParaRPr lang="zh-CN" altLang="en-US" sz="3600" b="1" dirty="0">
                <a:solidFill>
                  <a:srgbClr val="1D6FA9"/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20689" y="5576257"/>
            <a:ext cx="839056" cy="839057"/>
            <a:chOff x="3467829" y="5575622"/>
            <a:chExt cx="839056" cy="839057"/>
          </a:xfrm>
        </p:grpSpPr>
        <p:sp>
          <p:nvSpPr>
            <p:cNvPr id="26" name="椭圆 25"/>
            <p:cNvSpPr/>
            <p:nvPr/>
          </p:nvSpPr>
          <p:spPr>
            <a:xfrm>
              <a:off x="3467829" y="5575622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529266" y="5698484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F9776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02</a:t>
              </a:r>
              <a:endParaRPr lang="zh-CN" altLang="en-US" sz="3600" b="1" dirty="0">
                <a:solidFill>
                  <a:srgbClr val="1F9776"/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43550" y="5506407"/>
            <a:ext cx="839314" cy="839057"/>
            <a:chOff x="4017540" y="5550857"/>
            <a:chExt cx="839314" cy="839057"/>
          </a:xfrm>
        </p:grpSpPr>
        <p:sp>
          <p:nvSpPr>
            <p:cNvPr id="28" name="椭圆 27"/>
            <p:cNvSpPr/>
            <p:nvPr/>
          </p:nvSpPr>
          <p:spPr>
            <a:xfrm>
              <a:off x="4017540" y="5550857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123961" y="5699288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89C145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03</a:t>
              </a:r>
              <a:endParaRPr lang="zh-CN" altLang="en-US" sz="3600" b="1" dirty="0">
                <a:solidFill>
                  <a:srgbClr val="89C145"/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307493" y="5481642"/>
            <a:ext cx="839056" cy="839057"/>
            <a:chOff x="6404773" y="5575622"/>
            <a:chExt cx="839056" cy="839057"/>
          </a:xfrm>
        </p:grpSpPr>
        <p:sp>
          <p:nvSpPr>
            <p:cNvPr id="30" name="椭圆 29"/>
            <p:cNvSpPr/>
            <p:nvPr/>
          </p:nvSpPr>
          <p:spPr>
            <a:xfrm>
              <a:off x="6404773" y="5575622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404773" y="5696272"/>
              <a:ext cx="7988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C15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04</a:t>
              </a:r>
              <a:endParaRPr lang="zh-CN" altLang="en-US" sz="3600" b="1" dirty="0">
                <a:solidFill>
                  <a:srgbClr val="F29C15"/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036453" y="5500057"/>
            <a:ext cx="839056" cy="839057"/>
            <a:chOff x="7907038" y="5575622"/>
            <a:chExt cx="839056" cy="839057"/>
          </a:xfrm>
        </p:grpSpPr>
        <p:sp>
          <p:nvSpPr>
            <p:cNvPr id="32" name="椭圆 31"/>
            <p:cNvSpPr/>
            <p:nvPr/>
          </p:nvSpPr>
          <p:spPr>
            <a:xfrm>
              <a:off x="7907038" y="5575622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960119" y="5665781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CA2A2B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05</a:t>
              </a:r>
              <a:endParaRPr lang="zh-CN" altLang="en-US" sz="3600" b="1" dirty="0">
                <a:solidFill>
                  <a:srgbClr val="CA2A2B"/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655260" y="5553397"/>
            <a:ext cx="839056" cy="839057"/>
            <a:chOff x="9378525" y="5575622"/>
            <a:chExt cx="839056" cy="839057"/>
          </a:xfrm>
        </p:grpSpPr>
        <p:sp>
          <p:nvSpPr>
            <p:cNvPr id="34" name="椭圆 33"/>
            <p:cNvSpPr/>
            <p:nvPr/>
          </p:nvSpPr>
          <p:spPr>
            <a:xfrm>
              <a:off x="9378525" y="5575622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9426562" y="5686874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06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Kozuka Mincho Pr6N H" panose="02020900000000000000" pitchFamily="18" charset="-128"/>
                <a:cs typeface="Arial Unicode MS" panose="020B0604020202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9418" y="1441555"/>
            <a:ext cx="1769110" cy="1934246"/>
            <a:chOff x="1604173" y="1620625"/>
            <a:chExt cx="1769110" cy="1934246"/>
          </a:xfrm>
        </p:grpSpPr>
        <p:sp>
          <p:nvSpPr>
            <p:cNvPr id="23" name="任意多边形 22"/>
            <p:cNvSpPr/>
            <p:nvPr/>
          </p:nvSpPr>
          <p:spPr>
            <a:xfrm rot="10800000">
              <a:off x="1604173" y="1620625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723553" y="1926695"/>
              <a:ext cx="164973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集体备课、</a:t>
              </a:r>
              <a:r>
                <a:rPr lang="zh-CN" altLang="en-US" sz="24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编制导学案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44807" y="3095695"/>
            <a:ext cx="1658620" cy="1934246"/>
            <a:chOff x="3048132" y="3375730"/>
            <a:chExt cx="1658620" cy="1934246"/>
          </a:xfrm>
        </p:grpSpPr>
        <p:sp>
          <p:nvSpPr>
            <p:cNvPr id="25" name="任意多边形 24"/>
            <p:cNvSpPr/>
            <p:nvPr/>
          </p:nvSpPr>
          <p:spPr>
            <a:xfrm rot="10800000">
              <a:off x="3048132" y="3375730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1F9776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173227" y="3565595"/>
              <a:ext cx="153352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激趣引入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86718" y="1721388"/>
            <a:ext cx="1658620" cy="1934246"/>
            <a:chOff x="3496243" y="1721388"/>
            <a:chExt cx="1658620" cy="1934246"/>
          </a:xfrm>
        </p:grpSpPr>
        <p:sp>
          <p:nvSpPr>
            <p:cNvPr id="27" name="任意多边形 26"/>
            <p:cNvSpPr/>
            <p:nvPr/>
          </p:nvSpPr>
          <p:spPr>
            <a:xfrm rot="10800000">
              <a:off x="3496243" y="1721388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512753" y="2019203"/>
              <a:ext cx="164211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自主学习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97956" y="3095695"/>
            <a:ext cx="1915795" cy="1934246"/>
            <a:chOff x="4897956" y="3095695"/>
            <a:chExt cx="1915795" cy="1934246"/>
          </a:xfrm>
        </p:grpSpPr>
        <p:sp>
          <p:nvSpPr>
            <p:cNvPr id="29" name="任意多边形 28"/>
            <p:cNvSpPr/>
            <p:nvPr/>
          </p:nvSpPr>
          <p:spPr>
            <a:xfrm rot="10800000">
              <a:off x="4897956" y="3095695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046546" y="3385890"/>
              <a:ext cx="1767205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学生互动环节</a:t>
              </a:r>
              <a:endParaRPr lang="zh-CN" altLang="en-US" sz="32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57067" y="924742"/>
            <a:ext cx="2395855" cy="1934246"/>
            <a:chOff x="6557067" y="924742"/>
            <a:chExt cx="2395855" cy="1934246"/>
          </a:xfrm>
        </p:grpSpPr>
        <p:sp>
          <p:nvSpPr>
            <p:cNvPr id="31" name="任意多边形 30"/>
            <p:cNvSpPr/>
            <p:nvPr/>
          </p:nvSpPr>
          <p:spPr>
            <a:xfrm rot="10800000">
              <a:off x="6626282" y="924742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CA2A2B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557067" y="1239067"/>
              <a:ext cx="23958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学生展示</a:t>
              </a:r>
              <a:endParaRPr lang="zh-CN" altLang="en-US" sz="32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59999" y="2930364"/>
            <a:ext cx="1814195" cy="1934246"/>
            <a:chOff x="8979149" y="2878929"/>
            <a:chExt cx="1814195" cy="1934246"/>
          </a:xfrm>
          <a:solidFill>
            <a:srgbClr val="00B0F0"/>
          </a:solidFill>
        </p:grpSpPr>
        <p:sp>
          <p:nvSpPr>
            <p:cNvPr id="33" name="任意多边形 32"/>
            <p:cNvSpPr/>
            <p:nvPr/>
          </p:nvSpPr>
          <p:spPr>
            <a:xfrm rot="10800000">
              <a:off x="8979149" y="2878929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064874" y="3233894"/>
              <a:ext cx="1728470" cy="9531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教师点评和释疑</a:t>
              </a:r>
              <a:endParaRPr lang="zh-CN" altLang="en-US" sz="28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16489" y="5579745"/>
            <a:ext cx="838200" cy="838835"/>
            <a:chOff x="9266580" y="5514019"/>
            <a:chExt cx="924101" cy="839057"/>
          </a:xfrm>
        </p:grpSpPr>
        <p:sp>
          <p:nvSpPr>
            <p:cNvPr id="35" name="椭圆 34"/>
            <p:cNvSpPr/>
            <p:nvPr/>
          </p:nvSpPr>
          <p:spPr>
            <a:xfrm>
              <a:off x="9266580" y="5514019"/>
              <a:ext cx="839056" cy="83905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266580" y="5599856"/>
              <a:ext cx="924101" cy="645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B050"/>
                  </a:solidFill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charset="-122"/>
                </a:rPr>
                <a:t>07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667403" y="996420"/>
            <a:ext cx="1658593" cy="1934246"/>
            <a:chOff x="698663" y="26140"/>
            <a:chExt cx="1658593" cy="1934246"/>
          </a:xfrm>
        </p:grpSpPr>
        <p:sp>
          <p:nvSpPr>
            <p:cNvPr id="41" name="任意多边形 40"/>
            <p:cNvSpPr/>
            <p:nvPr/>
          </p:nvSpPr>
          <p:spPr>
            <a:xfrm rot="10800000">
              <a:off x="698663" y="26140"/>
              <a:ext cx="1658593" cy="1934246"/>
            </a:xfrm>
            <a:custGeom>
              <a:avLst/>
              <a:gdLst>
                <a:gd name="connsiteX0" fmla="*/ 801278 w 1602556"/>
                <a:gd name="connsiteY0" fmla="*/ 1868895 h 1868895"/>
                <a:gd name="connsiteX1" fmla="*/ 0 w 1602556"/>
                <a:gd name="connsiteY1" fmla="*/ 1067617 h 1868895"/>
                <a:gd name="connsiteX2" fmla="*/ 489384 w 1602556"/>
                <a:gd name="connsiteY2" fmla="*/ 329307 h 1868895"/>
                <a:gd name="connsiteX3" fmla="*/ 521729 w 1602556"/>
                <a:gd name="connsiteY3" fmla="*/ 319267 h 1868895"/>
                <a:gd name="connsiteX4" fmla="*/ 801278 w 1602556"/>
                <a:gd name="connsiteY4" fmla="*/ 0 h 1868895"/>
                <a:gd name="connsiteX5" fmla="*/ 1080827 w 1602556"/>
                <a:gd name="connsiteY5" fmla="*/ 319267 h 1868895"/>
                <a:gd name="connsiteX6" fmla="*/ 1113172 w 1602556"/>
                <a:gd name="connsiteY6" fmla="*/ 329307 h 1868895"/>
                <a:gd name="connsiteX7" fmla="*/ 1602556 w 1602556"/>
                <a:gd name="connsiteY7" fmla="*/ 1067617 h 1868895"/>
                <a:gd name="connsiteX8" fmla="*/ 801278 w 1602556"/>
                <a:gd name="connsiteY8" fmla="*/ 1868895 h 18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56" h="1868895">
                  <a:moveTo>
                    <a:pt x="801278" y="1868895"/>
                  </a:moveTo>
                  <a:cubicBezTo>
                    <a:pt x="358744" y="1868895"/>
                    <a:pt x="0" y="1510151"/>
                    <a:pt x="0" y="1067617"/>
                  </a:cubicBezTo>
                  <a:cubicBezTo>
                    <a:pt x="0" y="735717"/>
                    <a:pt x="201793" y="450948"/>
                    <a:pt x="489384" y="329307"/>
                  </a:cubicBezTo>
                  <a:lnTo>
                    <a:pt x="521729" y="319267"/>
                  </a:lnTo>
                  <a:lnTo>
                    <a:pt x="801278" y="0"/>
                  </a:lnTo>
                  <a:lnTo>
                    <a:pt x="1080827" y="319267"/>
                  </a:lnTo>
                  <a:lnTo>
                    <a:pt x="1113172" y="329307"/>
                  </a:lnTo>
                  <a:cubicBezTo>
                    <a:pt x="1400763" y="450948"/>
                    <a:pt x="1602556" y="735717"/>
                    <a:pt x="1602556" y="1067617"/>
                  </a:cubicBezTo>
                  <a:cubicBezTo>
                    <a:pt x="1602556" y="1510151"/>
                    <a:pt x="1243812" y="1868895"/>
                    <a:pt x="801278" y="1868895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06003" y="268710"/>
              <a:ext cx="116522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总结和检测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3" name="任意多边形 42"/>
          <p:cNvSpPr/>
          <p:nvPr/>
        </p:nvSpPr>
        <p:spPr>
          <a:xfrm>
            <a:off x="10472752" y="2950684"/>
            <a:ext cx="47318" cy="2603020"/>
          </a:xfrm>
          <a:custGeom>
            <a:avLst/>
            <a:gdLst>
              <a:gd name="connsiteX0" fmla="*/ 0 w 0"/>
              <a:gd name="connsiteY0" fmla="*/ 1960776 h 1960776"/>
              <a:gd name="connsiteX1" fmla="*/ 0 w 0"/>
              <a:gd name="connsiteY1" fmla="*/ 0 h 19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60776">
                <a:moveTo>
                  <a:pt x="0" y="196077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21626" y="36357"/>
            <a:ext cx="5005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七环节教学要求</a:t>
            </a:r>
          </a:p>
        </p:txBody>
      </p:sp>
      <p:sp>
        <p:nvSpPr>
          <p:cNvPr id="35" name="矩形 34"/>
          <p:cNvSpPr/>
          <p:nvPr/>
        </p:nvSpPr>
        <p:spPr>
          <a:xfrm>
            <a:off x="-8543" y="1877559"/>
            <a:ext cx="4614035" cy="1092211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562636" y="1854724"/>
            <a:ext cx="4614035" cy="1092211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-8543" y="3634658"/>
            <a:ext cx="4614035" cy="1092211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562636" y="3637222"/>
            <a:ext cx="4614035" cy="1092211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-8543" y="5335227"/>
            <a:ext cx="4614035" cy="1092211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562636" y="5337792"/>
            <a:ext cx="4614035" cy="10922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058047" y="1688091"/>
            <a:ext cx="1654816" cy="1426565"/>
            <a:chOff x="4058047" y="1688091"/>
            <a:chExt cx="1654816" cy="1426565"/>
          </a:xfrm>
        </p:grpSpPr>
        <p:sp>
          <p:nvSpPr>
            <p:cNvPr id="36" name="六边形 35"/>
            <p:cNvSpPr/>
            <p:nvPr/>
          </p:nvSpPr>
          <p:spPr>
            <a:xfrm>
              <a:off x="4058047" y="1688091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六边形 36"/>
            <p:cNvSpPr/>
            <p:nvPr/>
          </p:nvSpPr>
          <p:spPr>
            <a:xfrm>
              <a:off x="4194314" y="1805563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48"/>
            <p:cNvSpPr>
              <a:spLocks noEditPoints="1"/>
            </p:cNvSpPr>
            <p:nvPr/>
          </p:nvSpPr>
          <p:spPr bwMode="auto">
            <a:xfrm>
              <a:off x="4625560" y="2112576"/>
              <a:ext cx="613975" cy="587696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58047" y="3445189"/>
            <a:ext cx="1654816" cy="1426565"/>
            <a:chOff x="4058047" y="3445189"/>
            <a:chExt cx="1654816" cy="1426565"/>
          </a:xfrm>
        </p:grpSpPr>
        <p:sp>
          <p:nvSpPr>
            <p:cNvPr id="42" name="六边形 41"/>
            <p:cNvSpPr/>
            <p:nvPr/>
          </p:nvSpPr>
          <p:spPr>
            <a:xfrm>
              <a:off x="4058047" y="3445189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rgbClr val="1F9776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六边形 42"/>
            <p:cNvSpPr/>
            <p:nvPr/>
          </p:nvSpPr>
          <p:spPr>
            <a:xfrm>
              <a:off x="4194314" y="3562661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4632084" y="3895889"/>
              <a:ext cx="566194" cy="59486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1F9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58047" y="5145759"/>
            <a:ext cx="1654816" cy="1426565"/>
            <a:chOff x="4058047" y="5145759"/>
            <a:chExt cx="1654816" cy="1426565"/>
          </a:xfrm>
        </p:grpSpPr>
        <p:sp>
          <p:nvSpPr>
            <p:cNvPr id="48" name="六边形 47"/>
            <p:cNvSpPr/>
            <p:nvPr/>
          </p:nvSpPr>
          <p:spPr>
            <a:xfrm>
              <a:off x="4058047" y="5145759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六边形 48"/>
            <p:cNvSpPr/>
            <p:nvPr/>
          </p:nvSpPr>
          <p:spPr>
            <a:xfrm>
              <a:off x="4194314" y="5263230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36"/>
            <p:cNvSpPr>
              <a:spLocks noEditPoints="1"/>
            </p:cNvSpPr>
            <p:nvPr/>
          </p:nvSpPr>
          <p:spPr bwMode="auto">
            <a:xfrm>
              <a:off x="4601105" y="5572900"/>
              <a:ext cx="599641" cy="592475"/>
            </a:xfrm>
            <a:custGeom>
              <a:avLst/>
              <a:gdLst>
                <a:gd name="T0" fmla="*/ 553 w 612"/>
                <a:gd name="T1" fmla="*/ 521 h 605"/>
                <a:gd name="T2" fmla="*/ 490 w 612"/>
                <a:gd name="T3" fmla="*/ 521 h 605"/>
                <a:gd name="T4" fmla="*/ 590 w 612"/>
                <a:gd name="T5" fmla="*/ 58 h 605"/>
                <a:gd name="T6" fmla="*/ 508 w 612"/>
                <a:gd name="T7" fmla="*/ 0 h 605"/>
                <a:gd name="T8" fmla="*/ 288 w 612"/>
                <a:gd name="T9" fmla="*/ 196 h 605"/>
                <a:gd name="T10" fmla="*/ 256 w 612"/>
                <a:gd name="T11" fmla="*/ 241 h 605"/>
                <a:gd name="T12" fmla="*/ 229 w 612"/>
                <a:gd name="T13" fmla="*/ 254 h 605"/>
                <a:gd name="T14" fmla="*/ 232 w 612"/>
                <a:gd name="T15" fmla="*/ 338 h 605"/>
                <a:gd name="T16" fmla="*/ 55 w 612"/>
                <a:gd name="T17" fmla="*/ 492 h 605"/>
                <a:gd name="T18" fmla="*/ 35 w 612"/>
                <a:gd name="T19" fmla="*/ 605 h 605"/>
                <a:gd name="T20" fmla="*/ 127 w 612"/>
                <a:gd name="T21" fmla="*/ 513 h 605"/>
                <a:gd name="T22" fmla="*/ 271 w 612"/>
                <a:gd name="T23" fmla="*/ 377 h 605"/>
                <a:gd name="T24" fmla="*/ 352 w 612"/>
                <a:gd name="T25" fmla="*/ 377 h 605"/>
                <a:gd name="T26" fmla="*/ 375 w 612"/>
                <a:gd name="T27" fmla="*/ 326 h 605"/>
                <a:gd name="T28" fmla="*/ 410 w 612"/>
                <a:gd name="T29" fmla="*/ 319 h 605"/>
                <a:gd name="T30" fmla="*/ 590 w 612"/>
                <a:gd name="T31" fmla="*/ 58 h 605"/>
                <a:gd name="T32" fmla="*/ 239 w 612"/>
                <a:gd name="T33" fmla="*/ 197 h 605"/>
                <a:gd name="T34" fmla="*/ 246 w 612"/>
                <a:gd name="T35" fmla="*/ 190 h 605"/>
                <a:gd name="T36" fmla="*/ 266 w 612"/>
                <a:gd name="T37" fmla="*/ 171 h 605"/>
                <a:gd name="T38" fmla="*/ 131 w 612"/>
                <a:gd name="T39" fmla="*/ 1 h 605"/>
                <a:gd name="T40" fmla="*/ 171 w 612"/>
                <a:gd name="T41" fmla="*/ 97 h 605"/>
                <a:gd name="T42" fmla="*/ 13 w 612"/>
                <a:gd name="T43" fmla="*/ 118 h 605"/>
                <a:gd name="T44" fmla="*/ 141 w 612"/>
                <a:gd name="T45" fmla="*/ 272 h 605"/>
                <a:gd name="T46" fmla="*/ 185 w 612"/>
                <a:gd name="T47" fmla="*/ 263 h 605"/>
                <a:gd name="T48" fmla="*/ 221 w 612"/>
                <a:gd name="T49" fmla="*/ 215 h 605"/>
                <a:gd name="T50" fmla="*/ 409 w 612"/>
                <a:gd name="T51" fmla="*/ 368 h 605"/>
                <a:gd name="T52" fmla="*/ 376 w 612"/>
                <a:gd name="T53" fmla="*/ 401 h 605"/>
                <a:gd name="T54" fmla="*/ 451 w 612"/>
                <a:gd name="T55" fmla="*/ 529 h 605"/>
                <a:gd name="T56" fmla="*/ 529 w 612"/>
                <a:gd name="T57" fmla="*/ 605 h 605"/>
                <a:gd name="T58" fmla="*/ 597 w 612"/>
                <a:gd name="T59" fmla="*/ 502 h 605"/>
                <a:gd name="T60" fmla="*/ 427 w 612"/>
                <a:gd name="T61" fmla="*/ 350 h 605"/>
                <a:gd name="T62" fmla="*/ 401 w 612"/>
                <a:gd name="T63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8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8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0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1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0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55264" y="1688091"/>
            <a:ext cx="1654816" cy="1426565"/>
            <a:chOff x="6455264" y="1688091"/>
            <a:chExt cx="1654816" cy="1426565"/>
          </a:xfrm>
        </p:grpSpPr>
        <p:sp>
          <p:nvSpPr>
            <p:cNvPr id="39" name="六边形 38"/>
            <p:cNvSpPr/>
            <p:nvPr/>
          </p:nvSpPr>
          <p:spPr>
            <a:xfrm>
              <a:off x="6455264" y="1688091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591531" y="1805563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31"/>
            <p:cNvSpPr>
              <a:spLocks noEditPoints="1"/>
            </p:cNvSpPr>
            <p:nvPr/>
          </p:nvSpPr>
          <p:spPr bwMode="auto">
            <a:xfrm>
              <a:off x="7047173" y="2121383"/>
              <a:ext cx="473024" cy="594864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55264" y="3445189"/>
            <a:ext cx="1654816" cy="1426565"/>
            <a:chOff x="6455264" y="3445189"/>
            <a:chExt cx="1654816" cy="1426565"/>
          </a:xfrm>
        </p:grpSpPr>
        <p:sp>
          <p:nvSpPr>
            <p:cNvPr id="45" name="六边形 44"/>
            <p:cNvSpPr/>
            <p:nvPr/>
          </p:nvSpPr>
          <p:spPr>
            <a:xfrm>
              <a:off x="6455264" y="3445189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rgbClr val="CA2A2B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六边形 45"/>
            <p:cNvSpPr/>
            <p:nvPr/>
          </p:nvSpPr>
          <p:spPr>
            <a:xfrm>
              <a:off x="6591531" y="3562661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6926817" y="3873871"/>
              <a:ext cx="695932" cy="554983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CA2A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5264" y="5145759"/>
            <a:ext cx="1654816" cy="1426565"/>
            <a:chOff x="6455264" y="5145759"/>
            <a:chExt cx="1654816" cy="1426565"/>
          </a:xfrm>
        </p:grpSpPr>
        <p:sp>
          <p:nvSpPr>
            <p:cNvPr id="56" name="六边形 55"/>
            <p:cNvSpPr/>
            <p:nvPr/>
          </p:nvSpPr>
          <p:spPr>
            <a:xfrm>
              <a:off x="6455264" y="5145759"/>
              <a:ext cx="1654816" cy="1426565"/>
            </a:xfrm>
            <a:prstGeom prst="hexagon">
              <a:avLst>
                <a:gd name="adj" fmla="val 25877"/>
                <a:gd name="vf" fmla="val 115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六边形 56"/>
            <p:cNvSpPr/>
            <p:nvPr/>
          </p:nvSpPr>
          <p:spPr>
            <a:xfrm>
              <a:off x="6591531" y="5263230"/>
              <a:ext cx="1382282" cy="1191622"/>
            </a:xfrm>
            <a:prstGeom prst="hexagon">
              <a:avLst>
                <a:gd name="adj" fmla="val 25877"/>
                <a:gd name="vf" fmla="val 115470"/>
              </a:avLst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44"/>
            <p:cNvSpPr>
              <a:spLocks noEditPoints="1"/>
            </p:cNvSpPr>
            <p:nvPr/>
          </p:nvSpPr>
          <p:spPr bwMode="auto">
            <a:xfrm>
              <a:off x="6982041" y="5638160"/>
              <a:ext cx="551862" cy="599643"/>
            </a:xfrm>
            <a:custGeom>
              <a:avLst/>
              <a:gdLst>
                <a:gd name="T0" fmla="*/ 38 w 566"/>
                <a:gd name="T1" fmla="*/ 38 h 613"/>
                <a:gd name="T2" fmla="*/ 151 w 566"/>
                <a:gd name="T3" fmla="*/ 37 h 613"/>
                <a:gd name="T4" fmla="*/ 271 w 566"/>
                <a:gd name="T5" fmla="*/ 5 h 613"/>
                <a:gd name="T6" fmla="*/ 283 w 566"/>
                <a:gd name="T7" fmla="*/ 0 h 613"/>
                <a:gd name="T8" fmla="*/ 294 w 566"/>
                <a:gd name="T9" fmla="*/ 5 h 613"/>
                <a:gd name="T10" fmla="*/ 415 w 566"/>
                <a:gd name="T11" fmla="*/ 37 h 613"/>
                <a:gd name="T12" fmla="*/ 528 w 566"/>
                <a:gd name="T13" fmla="*/ 38 h 613"/>
                <a:gd name="T14" fmla="*/ 566 w 566"/>
                <a:gd name="T15" fmla="*/ 33 h 613"/>
                <a:gd name="T16" fmla="*/ 566 w 566"/>
                <a:gd name="T17" fmla="*/ 76 h 613"/>
                <a:gd name="T18" fmla="*/ 486 w 566"/>
                <a:gd name="T19" fmla="*/ 464 h 613"/>
                <a:gd name="T20" fmla="*/ 291 w 566"/>
                <a:gd name="T21" fmla="*/ 611 h 613"/>
                <a:gd name="T22" fmla="*/ 283 w 566"/>
                <a:gd name="T23" fmla="*/ 613 h 613"/>
                <a:gd name="T24" fmla="*/ 275 w 566"/>
                <a:gd name="T25" fmla="*/ 611 h 613"/>
                <a:gd name="T26" fmla="*/ 80 w 566"/>
                <a:gd name="T27" fmla="*/ 464 h 613"/>
                <a:gd name="T28" fmla="*/ 0 w 566"/>
                <a:gd name="T29" fmla="*/ 76 h 613"/>
                <a:gd name="T30" fmla="*/ 0 w 566"/>
                <a:gd name="T31" fmla="*/ 33 h 613"/>
                <a:gd name="T32" fmla="*/ 38 w 566"/>
                <a:gd name="T33" fmla="*/ 38 h 613"/>
                <a:gd name="T34" fmla="*/ 283 w 566"/>
                <a:gd name="T35" fmla="*/ 312 h 613"/>
                <a:gd name="T36" fmla="*/ 283 w 566"/>
                <a:gd name="T37" fmla="*/ 312 h 613"/>
                <a:gd name="T38" fmla="*/ 472 w 566"/>
                <a:gd name="T39" fmla="*/ 312 h 613"/>
                <a:gd name="T40" fmla="*/ 496 w 566"/>
                <a:gd name="T41" fmla="*/ 117 h 613"/>
                <a:gd name="T42" fmla="*/ 407 w 566"/>
                <a:gd name="T43" fmla="*/ 113 h 613"/>
                <a:gd name="T44" fmla="*/ 283 w 566"/>
                <a:gd name="T45" fmla="*/ 81 h 613"/>
                <a:gd name="T46" fmla="*/ 283 w 566"/>
                <a:gd name="T47" fmla="*/ 312 h 613"/>
                <a:gd name="T48" fmla="*/ 283 w 566"/>
                <a:gd name="T49" fmla="*/ 535 h 613"/>
                <a:gd name="T50" fmla="*/ 283 w 566"/>
                <a:gd name="T51" fmla="*/ 535 h 613"/>
                <a:gd name="T52" fmla="*/ 283 w 566"/>
                <a:gd name="T53" fmla="*/ 312 h 613"/>
                <a:gd name="T54" fmla="*/ 94 w 566"/>
                <a:gd name="T55" fmla="*/ 312 h 613"/>
                <a:gd name="T56" fmla="*/ 137 w 566"/>
                <a:gd name="T57" fmla="*/ 423 h 613"/>
                <a:gd name="T58" fmla="*/ 283 w 566"/>
                <a:gd name="T59" fmla="*/ 5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613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6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6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946150" y="1877695"/>
            <a:ext cx="3081655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由重传授向重发展转变，树立目标意识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54405" y="3718560"/>
            <a:ext cx="3072765" cy="1506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由统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一规格教育向差异性教育改变，树立个性教育意识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46150" y="5438775"/>
            <a:ext cx="301244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由重教师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向重学生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转变，树立主体意识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794115" y="1993900"/>
            <a:ext cx="295529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由重结果向重过程转变，树立训练意识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794115" y="3718560"/>
            <a:ext cx="329819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由单向信息交流向综合信息交流转变，树立反馈意识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789670" y="5447030"/>
            <a:ext cx="345884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由居高临下不和谐向平等融洽转变，树立情感意识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8" grpId="0" bldLvl="0" animBg="1"/>
      <p:bldP spid="41" grpId="0" bldLvl="0" animBg="1"/>
      <p:bldP spid="44" grpId="0" bldLvl="0" animBg="1"/>
      <p:bldP spid="47" grpId="0" bldLvl="0" animBg="1"/>
      <p:bldP spid="55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9965" y="1075055"/>
            <a:ext cx="99631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一、课前：</a:t>
            </a:r>
            <a:endParaRPr lang="zh-CN" altLang="en-US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4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1、【备】</a:t>
            </a:r>
            <a:endParaRPr lang="zh-CN" altLang="en-US" sz="4000" b="1">
              <a:solidFill>
                <a:schemeClr val="accent5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r>
              <a:rPr lang="zh-CN" altLang="en-US" sz="3600" b="1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俗话说，</a:t>
            </a:r>
            <a:r>
              <a:rPr lang="zh-CN" altLang="en-US" sz="3600" b="1">
                <a:solidFill>
                  <a:srgbClr val="C0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一花独放不是春，百花齐放春满园，</a:t>
            </a:r>
            <a:r>
              <a:rPr lang="zh-CN" altLang="en-US" sz="3600" b="1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集体备课实现了这个目标。</a:t>
            </a:r>
            <a:r>
              <a:rPr lang="zh-CN" altLang="en-US" sz="3600" b="1">
                <a:solidFill>
                  <a:srgbClr val="C0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集体备课</a:t>
            </a:r>
            <a:r>
              <a:rPr lang="zh-CN" altLang="en-US" sz="3600" b="1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可以节约时间，发挥集体的智慧，实现知识的共享。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270" y="523875"/>
            <a:ext cx="1170432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     </a:t>
            </a:r>
            <a:r>
              <a:rPr lang="zh-CN" altLang="en-US" sz="3200" b="1"/>
              <a:t>我们学校非常重视集体备课。平时以年级组为单位，</a:t>
            </a:r>
            <a:r>
              <a:rPr lang="zh-CN" altLang="en-US" sz="3200" b="1">
                <a:solidFill>
                  <a:srgbClr val="C00000"/>
                </a:solidFill>
              </a:rPr>
              <a:t>每周进行一次集体备课，</a:t>
            </a:r>
            <a:r>
              <a:rPr lang="zh-CN" altLang="en-US" sz="3200" b="1"/>
              <a:t>并实行</a:t>
            </a:r>
            <a:r>
              <a:rPr lang="zh-CN" altLang="en-US" sz="3200" b="1">
                <a:solidFill>
                  <a:srgbClr val="C00000"/>
                </a:solidFill>
              </a:rPr>
              <a:t>集体备课签到制。</a:t>
            </a:r>
            <a:r>
              <a:rPr lang="zh-CN" altLang="en-US" sz="3200" b="1"/>
              <a:t>每次备课都确定一个主备人。主备老师先进行个人备课。通过研读新课标，以及中考要求等资料制定出教学案、导学案以及相应的课件，并把导学案打印出来。再通过集体备课，对这节课进行讨论。备课组长主持，首先是主备老师进行说课，这节课教学目标，重难点，设计意图是什么，以及重难点怎样突破，在备课过程中有什么困惑等。其他老师也提出自己的看法和修改意见，形成共案，然后打印出最后的教学案、导学案。</a:t>
            </a:r>
          </a:p>
          <a:p>
            <a:r>
              <a:rPr lang="zh-CN" altLang="en-US" sz="3200" b="1"/>
              <a:t>       虽然形成了教学案，但是每个班级学情不同，教师结合自己的风格，还要对集体教案进行二次备课修改，形成集多人智慧，又兼有自己个性特色的个人教案。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Ktp4hzRq/vyiCkXSf0HLH9Htx+k+V9mNo0sQysPQOUBpdrf7a4zBiA7+WdRK+vb5FHFf8WRv9NjvYClUIGCLBQ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3550</Words>
  <Application>Microsoft Office PowerPoint</Application>
  <PresentationFormat>自定义</PresentationFormat>
  <Paragraphs>133</Paragraphs>
  <Slides>30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Administrator</cp:lastModifiedBy>
  <cp:revision>57</cp:revision>
  <dcterms:created xsi:type="dcterms:W3CDTF">2018-10-15T01:13:00Z</dcterms:created>
  <dcterms:modified xsi:type="dcterms:W3CDTF">2020-11-02T23:47:23Z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