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8" r:id="rId3"/>
    <p:sldId id="271" r:id="rId4"/>
    <p:sldId id="272" r:id="rId5"/>
    <p:sldId id="269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9" r:id="rId25"/>
    <p:sldId id="300" r:id="rId26"/>
    <p:sldId id="301" r:id="rId27"/>
    <p:sldId id="302" r:id="rId28"/>
    <p:sldId id="303" r:id="rId29"/>
    <p:sldId id="295" r:id="rId30"/>
    <p:sldId id="296" r:id="rId31"/>
    <p:sldId id="297" r:id="rId32"/>
    <p:sldId id="29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notesMaster" Target="notesMasters/notesMaster1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tableStyles" Target="tableStyle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theme" Target="theme/theme1.xml" Id="rId37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viewProps" Target="viewProp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presProps" Target="presProps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tags" Target="/ppt/tags/tag1.xml" Id="R07a99c15c0a2487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B1A27-4BB5-46BF-A191-CD0D7250713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8882-66E4-4DC3-9533-FA7D9CED7F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59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6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0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62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316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97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41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0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04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76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33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0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915-8C52-41C7-82F7-A0F9E947B5D9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A1A3-7647-4FAD-A352-12A1A85D8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9" y="244366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第一单元复习任务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4097" y="1138676"/>
            <a:ext cx="9144000" cy="544293"/>
          </a:xfrm>
        </p:spPr>
        <p:txBody>
          <a:bodyPr/>
          <a:lstStyle/>
          <a:p>
            <a:r>
              <a:rPr lang="zh-CN" altLang="en-US" dirty="0" smtClean="0"/>
              <a:t>学习方法：通过背诵识记知识，框架梳理重点知识。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14097" y="1842800"/>
            <a:ext cx="69604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</a:rPr>
              <a:t>1</a:t>
            </a:r>
            <a:r>
              <a:rPr lang="zh-CN" altLang="en-US" sz="2800" dirty="0" smtClean="0">
                <a:solidFill>
                  <a:schemeClr val="accent5"/>
                </a:solidFill>
              </a:rPr>
              <a:t>课</a:t>
            </a:r>
            <a:endParaRPr lang="en-US" altLang="zh-CN" sz="2800" dirty="0" smtClean="0">
              <a:solidFill>
                <a:schemeClr val="accent5"/>
              </a:solidFill>
            </a:endParaRPr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、如何理解古埃及文明是尼罗河的赠礼？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、古埃及文明出现的时间、最强盛时期？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、古埃及的文明成就？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、金字塔是什么、评价？</a:t>
            </a:r>
            <a:endParaRPr lang="en-US" altLang="zh-CN" sz="24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043565" y="4016335"/>
            <a:ext cx="99629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</a:rPr>
              <a:t>2</a:t>
            </a:r>
            <a:r>
              <a:rPr lang="zh-CN" altLang="en-US" sz="2800" dirty="0" smtClean="0">
                <a:solidFill>
                  <a:schemeClr val="accent5"/>
                </a:solidFill>
              </a:rPr>
              <a:t>课</a:t>
            </a:r>
            <a:endParaRPr lang="en-US" altLang="zh-CN" sz="2800" dirty="0" smtClean="0">
              <a:solidFill>
                <a:schemeClr val="accent5"/>
              </a:solidFill>
            </a:endParaRPr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、两河流域文明出现的时间、最强盛时期？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、两河流域的文明成就？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、评价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汉谟拉比法典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？（地位、实质、意义）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、知道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汉谟拉比法典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中古巴比伦的最大特征是家庭奴隶制；知道法典的原则是“以眼还眼以牙还牙”。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278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458047" y="706968"/>
            <a:ext cx="11275907" cy="748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山东聊城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如果组织学生开展以“探寻西方文明的源头”为主题的研学活动，应首选（   ）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383541" y="2666153"/>
            <a:ext cx="11576473" cy="748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A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．胡夫金字塔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．帕特农神庙遗址     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．罗马半兽场遗址  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．麦加清真寺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458047" y="4017433"/>
            <a:ext cx="11062547" cy="1405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安徽省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罗马法中有很多法律原则、诸如公民权利平等原则、重视证据原则、法人制度原则等一直被现代法律所采用，这表明罗马法（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．是现存第一部完备的成文法典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B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．对后世的立法产生了深远影响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．成为资产阶级革命纲领性文件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D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．莫定了近代西方民主制的基础</a:t>
            </a:r>
          </a:p>
        </p:txBody>
      </p:sp>
      <p:pic>
        <p:nvPicPr>
          <p:cNvPr id="8" name="图片 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53" y="3061547"/>
            <a:ext cx="604520" cy="513927"/>
          </a:xfrm>
          <a:prstGeom prst="rect">
            <a:avLst/>
          </a:prstGeom>
        </p:spPr>
      </p:pic>
      <p:pic>
        <p:nvPicPr>
          <p:cNvPr id="9" name="图片 8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93" y="4694767"/>
            <a:ext cx="604520" cy="513927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8500" y="1690371"/>
            <a:ext cx="1503680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140" y="1783504"/>
            <a:ext cx="1544320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9779000" y="1690371"/>
            <a:ext cx="914400" cy="975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-21474826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738" y="1783505"/>
            <a:ext cx="1653540" cy="9626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004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7" y="0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第三单元复习任务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4807" y="654269"/>
            <a:ext cx="111821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</a:rPr>
              <a:t>7</a:t>
            </a:r>
            <a:r>
              <a:rPr lang="zh-CN" altLang="en-US" sz="2800" dirty="0" smtClean="0">
                <a:solidFill>
                  <a:schemeClr val="accent5"/>
                </a:solidFill>
              </a:rPr>
              <a:t>课</a:t>
            </a:r>
            <a:endParaRPr lang="en-US" altLang="zh-CN" sz="28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、基督教兴起的时间、地点、创始人、教义？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、法兰克王国的创始人、繁盛时期、分裂？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、法兰克王国繁盛时查理的统治措施？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、“我的附庸的附庸不是我的附庸”体现了西欧什么制度？纽带是什么？政治关系表现为什么？封君封臣的特点？复习</a:t>
            </a:r>
            <a:r>
              <a:rPr lang="en-US" altLang="zh-CN" sz="2800" dirty="0" smtClean="0"/>
              <a:t>P36</a:t>
            </a:r>
            <a:r>
              <a:rPr lang="zh-CN" altLang="en-US" sz="2800" dirty="0" smtClean="0"/>
              <a:t>页判断题。</a:t>
            </a:r>
            <a:endParaRPr lang="en-US" altLang="zh-CN" sz="28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54807" y="3749394"/>
            <a:ext cx="108917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5"/>
                </a:solidFill>
              </a:rPr>
              <a:t>8</a:t>
            </a:r>
            <a:r>
              <a:rPr lang="zh-CN" altLang="en-US" sz="3200" dirty="0" smtClean="0">
                <a:solidFill>
                  <a:schemeClr val="accent5"/>
                </a:solidFill>
              </a:rPr>
              <a:t>课</a:t>
            </a:r>
            <a:endParaRPr lang="en-US" altLang="zh-CN" sz="32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、西欧庄园流行的时间、性质、人员构成？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、庄园的耕地分为哪两类</a:t>
            </a:r>
            <a:r>
              <a:rPr lang="zh-CN" altLang="en-US" sz="2800" dirty="0"/>
              <a:t>？</a:t>
            </a:r>
            <a:r>
              <a:rPr lang="zh-CN" altLang="en-US" sz="2800" dirty="0" smtClean="0"/>
              <a:t>比重比较大的是？佃户的生活来源？</a:t>
            </a:r>
            <a:r>
              <a:rPr lang="zh-CN" altLang="en-US" sz="2800" dirty="0" smtClean="0">
                <a:solidFill>
                  <a:srgbClr val="0070C0"/>
                </a:solidFill>
              </a:rPr>
              <a:t>农民和领主之间有一定的契约关系，领主不能随意没收农民土地。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、庄园法庭具有司法权，具有政治作用。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、庄园法庭的主持者、时间地点人物不固定、手段、依据、作用？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1924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7" y="0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第三单元复习任务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4807" y="654269"/>
            <a:ext cx="11182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</a:rPr>
              <a:t>9</a:t>
            </a:r>
            <a:r>
              <a:rPr lang="zh-CN" altLang="en-US" sz="2800" dirty="0" smtClean="0">
                <a:solidFill>
                  <a:schemeClr val="accent5"/>
                </a:solidFill>
              </a:rPr>
              <a:t>课</a:t>
            </a:r>
            <a:endParaRPr lang="en-US" altLang="zh-CN" sz="28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、西欧城市兴起的时间、原因（</a:t>
            </a:r>
            <a:r>
              <a:rPr lang="en-US" altLang="zh-CN" sz="2800" dirty="0" smtClean="0"/>
              <a:t>4+1</a:t>
            </a:r>
            <a:r>
              <a:rPr lang="zh-CN" altLang="en-US" sz="2800" dirty="0" smtClean="0"/>
              <a:t>）？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、西欧城市争取自由自治的手段、典型城市、最终方式？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、城市兴起对西欧社会的影响？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、大学分为基础课程、专业课程，评价西欧大学的课程？</a:t>
            </a:r>
            <a:endParaRPr lang="en-US" altLang="zh-CN" sz="28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96156" y="3420531"/>
            <a:ext cx="10891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5"/>
                </a:solidFill>
              </a:rPr>
              <a:t>10</a:t>
            </a:r>
            <a:r>
              <a:rPr lang="zh-CN" altLang="en-US" sz="3200" dirty="0" smtClean="0">
                <a:solidFill>
                  <a:schemeClr val="accent5"/>
                </a:solidFill>
              </a:rPr>
              <a:t>课</a:t>
            </a:r>
            <a:endParaRPr lang="en-US" altLang="zh-CN" sz="32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、东罗马帝国又叫拜占庭帝国，并多延续了一千多年。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《</a:t>
            </a:r>
            <a:r>
              <a:rPr lang="zh-CN" altLang="en-US" sz="2800" dirty="0"/>
              <a:t>罗马民法大全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的目的、组成部分、评价？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、拜占庭帝国灭亡的时间、标志。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、评价拜占庭帝国、启示？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4810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95429" y="4192872"/>
            <a:ext cx="7945120" cy="2065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zh-CN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·广西北部湾·</a:t>
            </a:r>
            <a:r>
              <a:rPr lang="en-US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解读右边的示意图，能得到的有效信息是（</a:t>
            </a:r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．封臣要直接承担国家的赋税兵役义务</a:t>
            </a:r>
          </a:p>
          <a:p>
            <a:pPr marL="0" indent="0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．封君与封臣关系一经缔结就不能改变</a:t>
            </a:r>
            <a:endParaRPr 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．西欧封建等级制度通过层层分封形成</a:t>
            </a:r>
            <a:endParaRPr 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．西欧庄园是一个自给自足的经济单位</a:t>
            </a:r>
            <a:endParaRPr lang="zh-CN" altLang="en-US" sz="213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-2147482608" descr="L@PCJPHSD73V[TLD`D~1~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007" y="4315037"/>
            <a:ext cx="307340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9" y="5440546"/>
            <a:ext cx="604520" cy="51392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4222" y="915938"/>
            <a:ext cx="11573933" cy="2065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9705" indent="-179705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zh-CN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·湖南益阳·</a:t>
            </a:r>
            <a:r>
              <a:rPr lang="en-US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</a:t>
            </a:r>
            <a:r>
              <a:rPr lang="zh-CN" sz="2135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封建庄园制度盛行是中古时期西欧社会的特征之一。下列对庄园制度表述正确的是（</a:t>
            </a:r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9705" indent="-179705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．庄园中的主要劳动者是平民</a:t>
            </a:r>
            <a:endParaRPr 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9705" indent="-179705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．大学主宰了庄园中西欧人的精神生活</a:t>
            </a:r>
            <a:endParaRPr 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9705" indent="-179705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．城市的兴起对封建庄园经济具有瓦解作用</a:t>
            </a:r>
            <a:endParaRPr 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9705" indent="-179705" algn="l"/>
            <a:r>
              <a:rPr lang="en-US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sz="2135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．以庄园为基础，西欧确立了相对稳定的种姓制度</a:t>
            </a:r>
            <a:endParaRPr lang="en-US" altLang="en-US" sz="2135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" name="图片 13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" y="2127852"/>
            <a:ext cx="604520" cy="5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4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5235" y="1590664"/>
            <a:ext cx="11402907" cy="140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 algn="l"/>
            <a:r>
              <a:rPr lang="en-US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</a:t>
            </a:r>
            <a:r>
              <a:rPr lang="zh-CN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sz="213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sz="213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</a:t>
            </a:r>
            <a:r>
              <a:rPr lang="zh-CN" sz="213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·四川宜宾·</a:t>
            </a:r>
            <a:r>
              <a:rPr lang="en-US" sz="213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sz="213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西欧封建城市的发展和工商业繁荣对当时社会产生深刻影响，主要体现在（</a:t>
            </a:r>
            <a:r>
              <a:rPr lang="en-US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en-US" sz="2135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179705" indent="-179705" algn="l"/>
            <a:r>
              <a:rPr lang="en-US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</a:t>
            </a:r>
            <a:r>
              <a:rPr lang="zh-CN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西欧封建制度迅速瓦解</a:t>
            </a:r>
            <a:r>
              <a:rPr lang="en-US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</a:t>
            </a:r>
            <a:r>
              <a:rPr lang="en-US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lang="zh-CN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教皇鼓励市民自治</a:t>
            </a:r>
            <a:endParaRPr lang="en-US" sz="2135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179705" indent="-179705" algn="l"/>
            <a:r>
              <a:rPr lang="en-US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</a:t>
            </a:r>
            <a:r>
              <a:rPr lang="zh-CN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城市完全摆脱领主控制</a:t>
            </a:r>
            <a:r>
              <a:rPr lang="en-US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</a:t>
            </a:r>
            <a:r>
              <a:rPr lang="en-US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</a:t>
            </a:r>
            <a:r>
              <a:rPr lang="zh-CN" sz="213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sz="213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早期资产阶级出现</a:t>
            </a:r>
            <a:endParaRPr lang="zh-CN" altLang="en-US" sz="2135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5" y="2151914"/>
            <a:ext cx="604520" cy="5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2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56134" y="0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第四单元复习任务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8560" y="723448"/>
            <a:ext cx="10599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</a:rPr>
              <a:t>11</a:t>
            </a:r>
            <a:r>
              <a:rPr lang="zh-CN" altLang="en-US" sz="2800" dirty="0" smtClean="0">
                <a:solidFill>
                  <a:schemeClr val="accent5"/>
                </a:solidFill>
              </a:rPr>
              <a:t>课</a:t>
            </a:r>
            <a:endParaRPr lang="en-US" altLang="zh-CN" sz="28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世纪，大和政权基本统一日本，最高统治者是“大王”。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、大化改新的时间、皇帝、向谁学习？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、大化改新的内容、评价、启示？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、幕府统治出现的背景、第一个幕府是、统治者是？</a:t>
            </a:r>
            <a:endParaRPr lang="en-US" altLang="zh-CN" sz="2800" dirty="0" smtClean="0"/>
          </a:p>
          <a:p>
            <a:r>
              <a:rPr lang="en-US" altLang="zh-CN" sz="2800" dirty="0" smtClean="0"/>
              <a:t>5</a:t>
            </a:r>
            <a:r>
              <a:rPr lang="zh-CN" altLang="en-US" sz="2800" dirty="0" smtClean="0"/>
              <a:t>、幕府和天皇的关系？</a:t>
            </a:r>
            <a:endParaRPr lang="en-US" altLang="zh-CN" sz="28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980645" y="3424713"/>
            <a:ext cx="10505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5"/>
                </a:solidFill>
              </a:rPr>
              <a:t>12</a:t>
            </a:r>
            <a:r>
              <a:rPr lang="zh-CN" altLang="en-US" sz="3200" dirty="0" smtClean="0">
                <a:solidFill>
                  <a:schemeClr val="accent5"/>
                </a:solidFill>
              </a:rPr>
              <a:t>课</a:t>
            </a:r>
            <a:endParaRPr lang="en-US" altLang="zh-CN" sz="32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、伊斯兰教创立的时间、地点、人物、教义？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、伊斯兰教的发展（麦加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麦地那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麦加）。在麦地那创立穆斯林公社，评价它？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、阿拉伯帝国最繁盛时期，中国称它为，政体的最大特点？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、阿拉伯文化出现的原因、成就？</a:t>
            </a:r>
            <a:endParaRPr lang="en-US" altLang="zh-CN" sz="2800" dirty="0" smtClean="0"/>
          </a:p>
          <a:p>
            <a:r>
              <a:rPr lang="en-US" altLang="zh-CN" sz="2800" dirty="0" smtClean="0"/>
              <a:t>5</a:t>
            </a:r>
            <a:r>
              <a:rPr lang="zh-CN" altLang="en-US" sz="2800" dirty="0" smtClean="0"/>
              <a:t>、阿拉伯人的地位作用？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6377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7" y="0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第五单元复习任务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8765" y="493848"/>
            <a:ext cx="11182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</a:rPr>
              <a:t>13</a:t>
            </a:r>
            <a:r>
              <a:rPr lang="zh-CN" altLang="en-US" sz="2800" dirty="0" smtClean="0">
                <a:solidFill>
                  <a:schemeClr val="accent5"/>
                </a:solidFill>
              </a:rPr>
              <a:t>课</a:t>
            </a:r>
            <a:endParaRPr lang="en-US" altLang="zh-CN" sz="28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、欧洲封建社会后期农业方面发生了什么变化（农村出现垦殖运动、地租由劳役地租向货币地租转变）。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、农业出现的新的生产经营方式是什么、时间、特点？租地农场最早出现的国家是？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、手工业出现了什么新的生产经营方式？特点？作用？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、欧洲农业、手工业出现新变化的影响？</a:t>
            </a:r>
            <a:endParaRPr lang="en-US" altLang="zh-CN" sz="2800" dirty="0" smtClean="0"/>
          </a:p>
          <a:p>
            <a:r>
              <a:rPr lang="en-US" altLang="zh-CN" sz="2800" dirty="0" smtClean="0"/>
              <a:t>5</a:t>
            </a:r>
            <a:r>
              <a:rPr lang="zh-CN" altLang="en-US" sz="2800" dirty="0" smtClean="0"/>
              <a:t>、新的社会变化引起了社会结构的什么变化，农村和城市？</a:t>
            </a:r>
            <a:endParaRPr lang="en-US" altLang="zh-CN" sz="28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38765" y="4254720"/>
            <a:ext cx="10891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5"/>
                </a:solidFill>
              </a:rPr>
              <a:t>14</a:t>
            </a:r>
            <a:r>
              <a:rPr lang="zh-CN" altLang="en-US" sz="3200" dirty="0" smtClean="0">
                <a:solidFill>
                  <a:schemeClr val="accent5"/>
                </a:solidFill>
              </a:rPr>
              <a:t>课</a:t>
            </a:r>
            <a:endParaRPr lang="en-US" altLang="zh-CN" sz="32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、文艺复兴产生的原因、地点、时间、核心思潮？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、人文主义的内涵？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、文艺复兴的矛头、实质、作用？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、文艺复兴的成就（国家、人物、地位、代表作品）？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1830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7" y="0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第五单元复习任务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8765" y="493848"/>
            <a:ext cx="11182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/>
                </a:solidFill>
              </a:rPr>
              <a:t>15</a:t>
            </a:r>
            <a:r>
              <a:rPr lang="zh-CN" altLang="en-US" sz="2800" dirty="0" smtClean="0">
                <a:solidFill>
                  <a:schemeClr val="accent5"/>
                </a:solidFill>
              </a:rPr>
              <a:t>课</a:t>
            </a:r>
            <a:endParaRPr lang="en-US" altLang="zh-CN" sz="28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、新航路开辟的原因？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、新航路开辟的条件？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、新航路开辟的经过？（两牙，东葡、西西）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/>
              <a:t>、新航路开辟</a:t>
            </a:r>
            <a:r>
              <a:rPr lang="zh-CN" altLang="en-US" sz="2800" dirty="0" smtClean="0"/>
              <a:t>的评价？</a:t>
            </a:r>
            <a:endParaRPr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738765" y="3234465"/>
            <a:ext cx="10891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5"/>
                </a:solidFill>
              </a:rPr>
              <a:t>16</a:t>
            </a:r>
            <a:r>
              <a:rPr lang="zh-CN" altLang="en-US" sz="3200" dirty="0" smtClean="0">
                <a:solidFill>
                  <a:schemeClr val="accent5"/>
                </a:solidFill>
              </a:rPr>
              <a:t>课</a:t>
            </a:r>
            <a:endParaRPr lang="en-US" altLang="zh-CN" sz="3200" dirty="0" smtClean="0">
              <a:solidFill>
                <a:schemeClr val="accent5"/>
              </a:solidFill>
            </a:endParaRPr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、葡萄牙、西班牙早期殖民掠夺的方式？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、英国的殖民活动？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、三角贸易的航程、运输品？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、荷兰在殖民活动中被称为“”？</a:t>
            </a:r>
            <a:r>
              <a:rPr lang="en-US" altLang="zh-CN" sz="2800" dirty="0" smtClean="0"/>
              <a:t>18</a:t>
            </a:r>
            <a:r>
              <a:rPr lang="zh-CN" altLang="en-US" sz="2800" dirty="0" smtClean="0"/>
              <a:t>世纪，英国因庞大的殖民地被称为“”？</a:t>
            </a:r>
            <a:r>
              <a:rPr lang="zh-CN" altLang="en-US" sz="2800" dirty="0"/>
              <a:t>英国的殖民方式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en-US" altLang="zh-CN" sz="2800" dirty="0" smtClean="0"/>
              <a:t>5</a:t>
            </a:r>
            <a:r>
              <a:rPr lang="zh-CN" altLang="en-US" sz="2800" dirty="0" smtClean="0"/>
              <a:t>、评价欧洲的殖民活动？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2086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23093" y="303227"/>
            <a:ext cx="170013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0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单元小结</a:t>
            </a:r>
          </a:p>
        </p:txBody>
      </p:sp>
      <p:sp>
        <p:nvSpPr>
          <p:cNvPr id="44" name="文本框 43"/>
          <p:cNvSpPr txBox="1"/>
          <p:nvPr/>
        </p:nvSpPr>
        <p:spPr>
          <a:xfrm rot="840000">
            <a:off x="8986984" y="5874707"/>
            <a:ext cx="1621587" cy="501676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defTabSz="1219170" latinLnBrk="1" hangingPunct="0"/>
            <a:r>
              <a:rPr lang="zh-CN" altLang="en-US" sz="266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走向近代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187" y="1396105"/>
            <a:ext cx="452692" cy="140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经济变化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1587" y="1537150"/>
            <a:ext cx="1999956" cy="41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农业</a:t>
            </a:r>
            <a:r>
              <a:rPr lang="en-US" altLang="zh-CN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-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租地农场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1997" y="2261797"/>
            <a:ext cx="2439136" cy="41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手工业</a:t>
            </a:r>
            <a:r>
              <a:rPr lang="en-US" altLang="zh-CN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-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手工工场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95045" y="1761807"/>
            <a:ext cx="1178184" cy="74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资本主义萌芽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727" y="4460228"/>
            <a:ext cx="488165" cy="140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阶层变化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53727" y="2910431"/>
            <a:ext cx="461984" cy="1187473"/>
            <a:chOff x="1746" y="2890"/>
            <a:chExt cx="547" cy="2127"/>
          </a:xfrm>
        </p:grpSpPr>
        <p:cxnSp>
          <p:nvCxnSpPr>
            <p:cNvPr id="21" name="直接箭头连接符 20"/>
            <p:cNvCxnSpPr/>
            <p:nvPr/>
          </p:nvCxnSpPr>
          <p:spPr>
            <a:xfrm flipH="1">
              <a:off x="1777" y="2890"/>
              <a:ext cx="13" cy="2127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文本框 21"/>
            <p:cNvSpPr txBox="1"/>
            <p:nvPr/>
          </p:nvSpPr>
          <p:spPr>
            <a:xfrm>
              <a:off x="1746" y="3348"/>
              <a:ext cx="547" cy="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/>
                </a:rPr>
                <a:t>引起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3101978" y="1761807"/>
            <a:ext cx="371613" cy="793901"/>
            <a:chOff x="4240" y="3258"/>
            <a:chExt cx="589" cy="4008"/>
          </a:xfrm>
        </p:grpSpPr>
        <p:grpSp>
          <p:nvGrpSpPr>
            <p:cNvPr id="24" name="组合 23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9" name="直接连接符 28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组合 29"/>
          <p:cNvGrpSpPr/>
          <p:nvPr/>
        </p:nvGrpSpPr>
        <p:grpSpPr>
          <a:xfrm>
            <a:off x="477880" y="1703531"/>
            <a:ext cx="364857" cy="793901"/>
            <a:chOff x="4240" y="3258"/>
            <a:chExt cx="589" cy="4008"/>
          </a:xfrm>
        </p:grpSpPr>
        <p:grpSp>
          <p:nvGrpSpPr>
            <p:cNvPr id="31" name="组合 30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9" name="直接连接符 38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0" name="组合 39"/>
          <p:cNvGrpSpPr/>
          <p:nvPr/>
        </p:nvGrpSpPr>
        <p:grpSpPr>
          <a:xfrm>
            <a:off x="507440" y="4779478"/>
            <a:ext cx="309115" cy="793901"/>
            <a:chOff x="4240" y="3258"/>
            <a:chExt cx="589" cy="4008"/>
          </a:xfrm>
        </p:grpSpPr>
        <p:grpSp>
          <p:nvGrpSpPr>
            <p:cNvPr id="41" name="组合 40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8" name="直接连接符 47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9" name="文本框 48"/>
          <p:cNvSpPr txBox="1"/>
          <p:nvPr/>
        </p:nvSpPr>
        <p:spPr>
          <a:xfrm>
            <a:off x="740543" y="4400263"/>
            <a:ext cx="2360589" cy="74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富裕农民、骑士、乡绅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35805" y="5349567"/>
            <a:ext cx="1274708" cy="419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市民阶层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组合 50"/>
          <p:cNvGrpSpPr/>
          <p:nvPr/>
        </p:nvGrpSpPr>
        <p:grpSpPr>
          <a:xfrm flipH="1">
            <a:off x="3112958" y="4681507"/>
            <a:ext cx="371613" cy="793901"/>
            <a:chOff x="4240" y="3258"/>
            <a:chExt cx="589" cy="4008"/>
          </a:xfrm>
        </p:grpSpPr>
        <p:grpSp>
          <p:nvGrpSpPr>
            <p:cNvPr id="52" name="组合 51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6" name="直接连接符 55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文本框 56"/>
          <p:cNvSpPr txBox="1"/>
          <p:nvPr/>
        </p:nvSpPr>
        <p:spPr>
          <a:xfrm>
            <a:off x="3569873" y="4699243"/>
            <a:ext cx="1225480" cy="74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新兴资产阶级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03085" y="4839442"/>
            <a:ext cx="1274708" cy="419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文艺复兴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367954" y="1887649"/>
            <a:ext cx="1547218" cy="74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新航路开辟</a:t>
            </a:r>
          </a:p>
          <a:p>
            <a:pPr algn="l"/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1161768" y="804903"/>
            <a:ext cx="680728" cy="590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为</a:t>
            </a:r>
            <a:r>
              <a:rPr lang="zh-CN" altLang="en-US" sz="2393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资本主义社会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的产生和发展奠定基础</a:t>
            </a:r>
            <a:endParaRPr lang="zh-CN" alt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823224" y="4681513"/>
            <a:ext cx="1544419" cy="419755"/>
            <a:chOff x="3658" y="6169"/>
            <a:chExt cx="1121" cy="497"/>
          </a:xfrm>
        </p:grpSpPr>
        <p:sp>
          <p:nvSpPr>
            <p:cNvPr id="63" name="文本框 62"/>
            <p:cNvSpPr txBox="1"/>
            <p:nvPr/>
          </p:nvSpPr>
          <p:spPr>
            <a:xfrm>
              <a:off x="3658" y="6169"/>
              <a:ext cx="1018" cy="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反对神学</a:t>
              </a:r>
              <a:endPara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59" name="肘形连接符 58"/>
            <p:cNvCxnSpPr/>
            <p:nvPr/>
          </p:nvCxnSpPr>
          <p:spPr>
            <a:xfrm flipV="1">
              <a:off x="3658" y="6618"/>
              <a:ext cx="1121" cy="5"/>
            </a:xfrm>
            <a:prstGeom prst="bentConnector3">
              <a:avLst>
                <a:gd name="adj1" fmla="val 50045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0" name="组合 59"/>
          <p:cNvGrpSpPr/>
          <p:nvPr/>
        </p:nvGrpSpPr>
        <p:grpSpPr>
          <a:xfrm>
            <a:off x="4573265" y="1721267"/>
            <a:ext cx="1559896" cy="746605"/>
            <a:chOff x="1988" y="1948"/>
            <a:chExt cx="2791" cy="884"/>
          </a:xfrm>
        </p:grpSpPr>
        <p:sp>
          <p:nvSpPr>
            <p:cNvPr id="64" name="文本框 63"/>
            <p:cNvSpPr txBox="1"/>
            <p:nvPr/>
          </p:nvSpPr>
          <p:spPr>
            <a:xfrm>
              <a:off x="2385" y="1948"/>
              <a:ext cx="1996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市场需求扩大</a:t>
              </a:r>
              <a:endPara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78" name="肘形连接符 77"/>
            <p:cNvCxnSpPr/>
            <p:nvPr/>
          </p:nvCxnSpPr>
          <p:spPr>
            <a:xfrm>
              <a:off x="1988" y="2401"/>
              <a:ext cx="2791" cy="5"/>
            </a:xfrm>
            <a:prstGeom prst="bentConnector3">
              <a:avLst>
                <a:gd name="adj1" fmla="val 50038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" name="组合 1"/>
          <p:cNvGrpSpPr/>
          <p:nvPr/>
        </p:nvGrpSpPr>
        <p:grpSpPr>
          <a:xfrm>
            <a:off x="7962514" y="1594581"/>
            <a:ext cx="2992333" cy="3888428"/>
            <a:chOff x="9410" y="1868"/>
            <a:chExt cx="3543" cy="4604"/>
          </a:xfrm>
        </p:grpSpPr>
        <p:cxnSp>
          <p:nvCxnSpPr>
            <p:cNvPr id="76" name="直接连接符 75"/>
            <p:cNvCxnSpPr/>
            <p:nvPr/>
          </p:nvCxnSpPr>
          <p:spPr>
            <a:xfrm flipH="1">
              <a:off x="12244" y="4302"/>
              <a:ext cx="709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3" name="组合 112"/>
            <p:cNvGrpSpPr/>
            <p:nvPr/>
          </p:nvGrpSpPr>
          <p:grpSpPr>
            <a:xfrm>
              <a:off x="9410" y="1868"/>
              <a:ext cx="2834" cy="4604"/>
              <a:chOff x="9410" y="1868"/>
              <a:chExt cx="2834" cy="4604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9703" y="1868"/>
                <a:ext cx="1509" cy="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127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  <a:sym typeface="Arial" panose="020B0604020202020204"/>
                  </a:rPr>
                  <a:t>经济基础</a:t>
                </a:r>
                <a:endPara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 rot="5400000" flipV="1">
                <a:off x="9039" y="2770"/>
                <a:ext cx="3576" cy="2834"/>
                <a:chOff x="5047" y="2552"/>
                <a:chExt cx="3978" cy="800"/>
              </a:xfrm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88" name="文本框 87"/>
              <p:cNvSpPr txBox="1"/>
              <p:nvPr/>
            </p:nvSpPr>
            <p:spPr>
              <a:xfrm>
                <a:off x="9935" y="5975"/>
                <a:ext cx="1509" cy="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127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  <a:sym typeface="Arial" panose="020B0604020202020204"/>
                  </a:rPr>
                  <a:t>思想基础</a:t>
                </a:r>
                <a:endPara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9615" y="2339"/>
                <a:ext cx="1832" cy="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127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  <a:sym typeface="Arial" panose="020B0604020202020204"/>
                  </a:rPr>
                  <a:t>世界被发现</a:t>
                </a:r>
                <a:endPara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9935" y="5444"/>
                <a:ext cx="1509" cy="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127">
                    <a:solidFill>
                      <a:srgbClr val="000000"/>
                    </a:solidFill>
                    <a:latin typeface="楷体" panose="02010609060101010101" charset="-122"/>
                    <a:ea typeface="楷体" panose="02010609060101010101" charset="-122"/>
                    <a:sym typeface="Arial" panose="020B0604020202020204"/>
                  </a:rPr>
                  <a:t>人被发现</a:t>
                </a:r>
                <a:endPara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6226064" y="963683"/>
            <a:ext cx="1820061" cy="994911"/>
            <a:chOff x="7354" y="1121"/>
            <a:chExt cx="2155" cy="1178"/>
          </a:xfrm>
        </p:grpSpPr>
        <p:sp>
          <p:nvSpPr>
            <p:cNvPr id="109" name="文本框 108"/>
            <p:cNvSpPr txBox="1"/>
            <p:nvPr/>
          </p:nvSpPr>
          <p:spPr>
            <a:xfrm>
              <a:off x="7354" y="1121"/>
              <a:ext cx="2155" cy="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早期殖民掠夺</a:t>
              </a:r>
              <a:endPara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11" name="直接箭头连接符 110"/>
            <p:cNvCxnSpPr/>
            <p:nvPr/>
          </p:nvCxnSpPr>
          <p:spPr>
            <a:xfrm flipH="1" flipV="1">
              <a:off x="8459" y="1633"/>
              <a:ext cx="14" cy="666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5" name="组合 114"/>
          <p:cNvGrpSpPr/>
          <p:nvPr/>
        </p:nvGrpSpPr>
        <p:grpSpPr>
          <a:xfrm>
            <a:off x="8023323" y="736492"/>
            <a:ext cx="3209389" cy="453537"/>
            <a:chOff x="9482" y="852"/>
            <a:chExt cx="3800" cy="537"/>
          </a:xfrm>
        </p:grpSpPr>
        <p:sp>
          <p:nvSpPr>
            <p:cNvPr id="110" name="文本框 109"/>
            <p:cNvSpPr txBox="1"/>
            <p:nvPr/>
          </p:nvSpPr>
          <p:spPr>
            <a:xfrm>
              <a:off x="9935" y="852"/>
              <a:ext cx="2499" cy="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27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资本原始积累</a:t>
              </a:r>
              <a:endPara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112" name="肘形连接符 111"/>
            <p:cNvCxnSpPr/>
            <p:nvPr/>
          </p:nvCxnSpPr>
          <p:spPr>
            <a:xfrm>
              <a:off x="9482" y="1383"/>
              <a:ext cx="3800" cy="6"/>
            </a:xfrm>
            <a:prstGeom prst="bentConnector3">
              <a:avLst>
                <a:gd name="adj1" fmla="val 50026"/>
              </a:avLst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114054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7" grpId="0"/>
      <p:bldP spid="18" grpId="0"/>
      <p:bldP spid="19" grpId="0"/>
      <p:bldP spid="20" grpId="0"/>
      <p:bldP spid="49" grpId="0"/>
      <p:bldP spid="50" grpId="0"/>
      <p:bldP spid="57" grpId="0"/>
      <p:bldP spid="62" grpId="0"/>
      <p:bldP spid="65" grpId="0"/>
      <p:bldP spid="67" grpId="0"/>
      <p:bldP spid="6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79405" y="2731381"/>
            <a:ext cx="11521708" cy="1401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1134" indent="-231134"/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山东临沂</a:t>
            </a:r>
            <a:r>
              <a:rPr lang="en-US" altLang="zh-CN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在社会发展的不同阶段，其经济组织形式也不相同。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世纪和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世纪，逐渐在西欧流行开来的新的农业经济组织形式分别是（   ）</a:t>
            </a:r>
            <a:endParaRPr lang="en-US" sz="2127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1134" indent="-231134"/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．庄园、土地私有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    B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．土地国有、手工工场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</a:p>
          <a:p>
            <a:pPr marL="231134" indent="-231134"/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．庄园、租地农场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    D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．手工作坊、租地农场</a:t>
            </a:r>
          </a:p>
        </p:txBody>
      </p:sp>
      <p:pic>
        <p:nvPicPr>
          <p:cNvPr id="8" name="图片 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317" y="2073455"/>
            <a:ext cx="603028" cy="512659"/>
          </a:xfrm>
          <a:prstGeom prst="rect">
            <a:avLst/>
          </a:prstGeom>
        </p:spPr>
      </p:pic>
      <p:pic>
        <p:nvPicPr>
          <p:cNvPr id="18" name="图片 1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57" y="3767675"/>
            <a:ext cx="603028" cy="5126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61811" y="178227"/>
            <a:ext cx="170013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0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直击中考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25184" y="541395"/>
            <a:ext cx="2367216" cy="278711"/>
            <a:chOff x="1039" y="715"/>
            <a:chExt cx="4609" cy="333"/>
          </a:xfrm>
        </p:grpSpPr>
        <p:sp>
          <p:nvSpPr>
            <p:cNvPr id="4" name="Freeform 9"/>
            <p:cNvSpPr/>
            <p:nvPr/>
          </p:nvSpPr>
          <p:spPr bwMode="auto">
            <a:xfrm>
              <a:off x="1039" y="715"/>
              <a:ext cx="488" cy="330"/>
            </a:xfrm>
            <a:custGeom>
              <a:avLst/>
              <a:gdLst>
                <a:gd name="T0" fmla="*/ 0 w 71"/>
                <a:gd name="T1" fmla="*/ 261 h 83"/>
                <a:gd name="T2" fmla="*/ 164 w 71"/>
                <a:gd name="T3" fmla="*/ 216 h 83"/>
                <a:gd name="T4" fmla="*/ 214 w 71"/>
                <a:gd name="T5" fmla="*/ 236 h 83"/>
                <a:gd name="T6" fmla="*/ 193 w 71"/>
                <a:gd name="T7" fmla="*/ 103 h 83"/>
                <a:gd name="T8" fmla="*/ 357 w 71"/>
                <a:gd name="T9" fmla="*/ 49 h 83"/>
                <a:gd name="T10" fmla="*/ 374 w 71"/>
                <a:gd name="T11" fmla="*/ 157 h 83"/>
                <a:gd name="T12" fmla="*/ 357 w 71"/>
                <a:gd name="T13" fmla="*/ 187 h 83"/>
                <a:gd name="T14" fmla="*/ 300 w 71"/>
                <a:gd name="T15" fmla="*/ 194 h 83"/>
                <a:gd name="T16" fmla="*/ 288 w 71"/>
                <a:gd name="T17" fmla="*/ 140 h 83"/>
                <a:gd name="T18" fmla="*/ 345 w 71"/>
                <a:gd name="T19" fmla="*/ 128 h 83"/>
                <a:gd name="T20" fmla="*/ 362 w 71"/>
                <a:gd name="T21" fmla="*/ 140 h 83"/>
                <a:gd name="T22" fmla="*/ 317 w 71"/>
                <a:gd name="T23" fmla="*/ 49 h 83"/>
                <a:gd name="T24" fmla="*/ 205 w 71"/>
                <a:gd name="T25" fmla="*/ 128 h 83"/>
                <a:gd name="T26" fmla="*/ 278 w 71"/>
                <a:gd name="T27" fmla="*/ 248 h 83"/>
                <a:gd name="T28" fmla="*/ 312 w 71"/>
                <a:gd name="T29" fmla="*/ 253 h 83"/>
                <a:gd name="T30" fmla="*/ 312 w 71"/>
                <a:gd name="T31" fmla="*/ 265 h 83"/>
                <a:gd name="T32" fmla="*/ 271 w 71"/>
                <a:gd name="T33" fmla="*/ 278 h 83"/>
                <a:gd name="T34" fmla="*/ 205 w 71"/>
                <a:gd name="T35" fmla="*/ 393 h 83"/>
                <a:gd name="T36" fmla="*/ 300 w 71"/>
                <a:gd name="T37" fmla="*/ 484 h 83"/>
                <a:gd name="T38" fmla="*/ 362 w 71"/>
                <a:gd name="T39" fmla="*/ 386 h 83"/>
                <a:gd name="T40" fmla="*/ 345 w 71"/>
                <a:gd name="T41" fmla="*/ 398 h 83"/>
                <a:gd name="T42" fmla="*/ 288 w 71"/>
                <a:gd name="T43" fmla="*/ 386 h 83"/>
                <a:gd name="T44" fmla="*/ 300 w 71"/>
                <a:gd name="T45" fmla="*/ 332 h 83"/>
                <a:gd name="T46" fmla="*/ 357 w 71"/>
                <a:gd name="T47" fmla="*/ 339 h 83"/>
                <a:gd name="T48" fmla="*/ 378 w 71"/>
                <a:gd name="T49" fmla="*/ 447 h 83"/>
                <a:gd name="T50" fmla="*/ 288 w 71"/>
                <a:gd name="T51" fmla="*/ 501 h 83"/>
                <a:gd name="T52" fmla="*/ 198 w 71"/>
                <a:gd name="T53" fmla="*/ 435 h 83"/>
                <a:gd name="T54" fmla="*/ 221 w 71"/>
                <a:gd name="T55" fmla="*/ 290 h 83"/>
                <a:gd name="T56" fmla="*/ 159 w 71"/>
                <a:gd name="T57" fmla="*/ 315 h 83"/>
                <a:gd name="T58" fmla="*/ 24 w 71"/>
                <a:gd name="T59" fmla="*/ 285 h 83"/>
                <a:gd name="T60" fmla="*/ 0 w 71"/>
                <a:gd name="T61" fmla="*/ 265 h 83"/>
                <a:gd name="T62" fmla="*/ 0 w 71"/>
                <a:gd name="T63" fmla="*/ 261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393"/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1486" y="862"/>
              <a:ext cx="3756" cy="52"/>
            </a:xfrm>
            <a:custGeom>
              <a:avLst/>
              <a:gdLst>
                <a:gd name="T0" fmla="*/ 140 w 910"/>
                <a:gd name="T1" fmla="*/ 0 h 13"/>
                <a:gd name="T2" fmla="*/ 639 w 910"/>
                <a:gd name="T3" fmla="*/ 25 h 13"/>
                <a:gd name="T4" fmla="*/ 824 w 910"/>
                <a:gd name="T5" fmla="*/ 30 h 13"/>
                <a:gd name="T6" fmla="*/ 4173 w 910"/>
                <a:gd name="T7" fmla="*/ 30 h 13"/>
                <a:gd name="T8" fmla="*/ 4833 w 910"/>
                <a:gd name="T9" fmla="*/ 5 h 13"/>
                <a:gd name="T10" fmla="*/ 5058 w 910"/>
                <a:gd name="T11" fmla="*/ 0 h 13"/>
                <a:gd name="T12" fmla="*/ 5103 w 910"/>
                <a:gd name="T13" fmla="*/ 42 h 13"/>
                <a:gd name="T14" fmla="*/ 5058 w 910"/>
                <a:gd name="T15" fmla="*/ 79 h 13"/>
                <a:gd name="T16" fmla="*/ 4554 w 910"/>
                <a:gd name="T17" fmla="*/ 62 h 13"/>
                <a:gd name="T18" fmla="*/ 3919 w 910"/>
                <a:gd name="T19" fmla="*/ 49 h 13"/>
                <a:gd name="T20" fmla="*/ 1873 w 910"/>
                <a:gd name="T21" fmla="*/ 49 h 13"/>
                <a:gd name="T22" fmla="*/ 279 w 910"/>
                <a:gd name="T23" fmla="*/ 74 h 13"/>
                <a:gd name="T24" fmla="*/ 50 w 910"/>
                <a:gd name="T25" fmla="*/ 79 h 13"/>
                <a:gd name="T26" fmla="*/ 5 w 910"/>
                <a:gd name="T27" fmla="*/ 37 h 13"/>
                <a:gd name="T28" fmla="*/ 45 w 910"/>
                <a:gd name="T29" fmla="*/ 0 h 13"/>
                <a:gd name="T30" fmla="*/ 140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393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5199" y="726"/>
              <a:ext cx="449" cy="322"/>
            </a:xfrm>
            <a:custGeom>
              <a:avLst/>
              <a:gdLst>
                <a:gd name="T0" fmla="*/ 95 w 71"/>
                <a:gd name="T1" fmla="*/ 241 h 81"/>
                <a:gd name="T2" fmla="*/ 128 w 71"/>
                <a:gd name="T3" fmla="*/ 228 h 81"/>
                <a:gd name="T4" fmla="*/ 196 w 71"/>
                <a:gd name="T5" fmla="*/ 96 h 81"/>
                <a:gd name="T6" fmla="*/ 83 w 71"/>
                <a:gd name="T7" fmla="*/ 29 h 81"/>
                <a:gd name="T8" fmla="*/ 45 w 71"/>
                <a:gd name="T9" fmla="*/ 120 h 81"/>
                <a:gd name="T10" fmla="*/ 57 w 71"/>
                <a:gd name="T11" fmla="*/ 108 h 81"/>
                <a:gd name="T12" fmla="*/ 111 w 71"/>
                <a:gd name="T13" fmla="*/ 120 h 81"/>
                <a:gd name="T14" fmla="*/ 106 w 71"/>
                <a:gd name="T15" fmla="*/ 174 h 81"/>
                <a:gd name="T16" fmla="*/ 50 w 71"/>
                <a:gd name="T17" fmla="*/ 170 h 81"/>
                <a:gd name="T18" fmla="*/ 28 w 71"/>
                <a:gd name="T19" fmla="*/ 54 h 81"/>
                <a:gd name="T20" fmla="*/ 128 w 71"/>
                <a:gd name="T21" fmla="*/ 5 h 81"/>
                <a:gd name="T22" fmla="*/ 213 w 71"/>
                <a:gd name="T23" fmla="*/ 96 h 81"/>
                <a:gd name="T24" fmla="*/ 189 w 71"/>
                <a:gd name="T25" fmla="*/ 216 h 81"/>
                <a:gd name="T26" fmla="*/ 398 w 71"/>
                <a:gd name="T27" fmla="*/ 241 h 81"/>
                <a:gd name="T28" fmla="*/ 185 w 71"/>
                <a:gd name="T29" fmla="*/ 273 h 81"/>
                <a:gd name="T30" fmla="*/ 213 w 71"/>
                <a:gd name="T31" fmla="*/ 386 h 81"/>
                <a:gd name="T32" fmla="*/ 151 w 71"/>
                <a:gd name="T33" fmla="*/ 477 h 81"/>
                <a:gd name="T34" fmla="*/ 45 w 71"/>
                <a:gd name="T35" fmla="*/ 459 h 81"/>
                <a:gd name="T36" fmla="*/ 28 w 71"/>
                <a:gd name="T37" fmla="*/ 349 h 81"/>
                <a:gd name="T38" fmla="*/ 45 w 71"/>
                <a:gd name="T39" fmla="*/ 327 h 81"/>
                <a:gd name="T40" fmla="*/ 102 w 71"/>
                <a:gd name="T41" fmla="*/ 314 h 81"/>
                <a:gd name="T42" fmla="*/ 111 w 71"/>
                <a:gd name="T43" fmla="*/ 373 h 81"/>
                <a:gd name="T44" fmla="*/ 50 w 71"/>
                <a:gd name="T45" fmla="*/ 373 h 81"/>
                <a:gd name="T46" fmla="*/ 45 w 71"/>
                <a:gd name="T47" fmla="*/ 361 h 81"/>
                <a:gd name="T48" fmla="*/ 73 w 71"/>
                <a:gd name="T49" fmla="*/ 459 h 81"/>
                <a:gd name="T50" fmla="*/ 201 w 71"/>
                <a:gd name="T51" fmla="*/ 381 h 81"/>
                <a:gd name="T52" fmla="*/ 118 w 71"/>
                <a:gd name="T53" fmla="*/ 253 h 81"/>
                <a:gd name="T54" fmla="*/ 95 w 71"/>
                <a:gd name="T55" fmla="*/ 248 h 81"/>
                <a:gd name="T56" fmla="*/ 95 w 71"/>
                <a:gd name="T57" fmla="*/ 241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393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4847" y="-122443"/>
            <a:ext cx="1247439" cy="1388483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7402560" y="2585692"/>
            <a:ext cx="6756609" cy="6749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39601"/>
            <a:endParaRPr lang="en-US" sz="1393">
              <a:latin typeface="Times New Roman" panose="02020603050405020304" pitchFamily="18" charset="0"/>
            </a:endParaRPr>
          </a:p>
          <a:p>
            <a:endParaRPr lang="zh-CN" altLang="en-US" sz="2393"/>
          </a:p>
        </p:txBody>
      </p:sp>
      <p:sp>
        <p:nvSpPr>
          <p:cNvPr id="14" name="文本框 13"/>
          <p:cNvSpPr txBox="1"/>
          <p:nvPr/>
        </p:nvSpPr>
        <p:spPr>
          <a:xfrm>
            <a:off x="279404" y="1064187"/>
            <a:ext cx="11663597" cy="1401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四川遂宁</a:t>
            </a:r>
            <a:r>
              <a:rPr lang="en-US" altLang="zh-CN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～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世纪的西欧处于社会转型时期，经济和政治发生了巨大变化，下列相关表述正确的是（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pPr marL="239601" indent="-239601"/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近代工厂制度普遍确立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</a:t>
            </a:r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普遍确立了资产阶级的统治地位</a:t>
            </a:r>
          </a:p>
          <a:p>
            <a:pPr marL="239601" indent="-239601"/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封建庄园经济逐步繁盛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</a:t>
            </a:r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农村货币地租逐渐取代劳役地租</a:t>
            </a:r>
            <a:endParaRPr lang="zh-CN" altLang="en-US" sz="2127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849449" y="1816284"/>
            <a:ext cx="70944" cy="608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58206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9116" y="80405"/>
            <a:ext cx="9144000" cy="544293"/>
          </a:xfrm>
        </p:spPr>
        <p:txBody>
          <a:bodyPr/>
          <a:lstStyle/>
          <a:p>
            <a:r>
              <a:rPr lang="zh-CN" altLang="en-US" b="1" dirty="0" smtClean="0"/>
              <a:t>学习方法：通过背诵识记知识，框架梳理重点知识。</a:t>
            </a: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07358" y="1262380"/>
            <a:ext cx="11095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5"/>
                </a:solidFill>
              </a:rPr>
              <a:t>3</a:t>
            </a:r>
            <a:r>
              <a:rPr lang="zh-CN" altLang="en-US" sz="3200" dirty="0" smtClean="0">
                <a:solidFill>
                  <a:schemeClr val="accent5"/>
                </a:solidFill>
              </a:rPr>
              <a:t>课</a:t>
            </a:r>
            <a:endParaRPr lang="en-US" altLang="zh-CN" sz="3200" dirty="0" smtClean="0">
              <a:solidFill>
                <a:schemeClr val="accent5"/>
              </a:solidFill>
            </a:endParaRPr>
          </a:p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、古代印度文明出现的时间、入侵者、最强盛时期？</a:t>
            </a:r>
            <a:endParaRPr lang="en-US" altLang="zh-CN" sz="3200" dirty="0" smtClean="0"/>
          </a:p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、古代印度的文明成就？</a:t>
            </a:r>
            <a:endParaRPr lang="en-US" altLang="zh-CN" sz="3200" dirty="0" smtClean="0"/>
          </a:p>
          <a:p>
            <a:r>
              <a:rPr lang="en-US" altLang="zh-CN" sz="3200" dirty="0" smtClean="0"/>
              <a:t>3</a:t>
            </a:r>
            <a:r>
              <a:rPr lang="zh-CN" altLang="en-US" sz="3200" dirty="0" smtClean="0"/>
              <a:t>、种姓制度的实质？</a:t>
            </a:r>
            <a:endParaRPr lang="en-US" altLang="zh-CN" sz="3200" dirty="0" smtClean="0"/>
          </a:p>
          <a:p>
            <a:r>
              <a:rPr lang="en-US" altLang="zh-CN" sz="3200" dirty="0" smtClean="0"/>
              <a:t>4</a:t>
            </a:r>
            <a:r>
              <a:rPr lang="zh-CN" altLang="en-US" sz="3200" dirty="0" smtClean="0"/>
              <a:t>、种姓制度四个等级的名称、构成、职责？</a:t>
            </a:r>
            <a:endParaRPr lang="en-US" altLang="zh-CN" sz="3200" dirty="0" smtClean="0"/>
          </a:p>
          <a:p>
            <a:r>
              <a:rPr lang="en-US" altLang="zh-CN" sz="3200" dirty="0" smtClean="0"/>
              <a:t>5</a:t>
            </a:r>
            <a:r>
              <a:rPr lang="zh-CN" altLang="en-US" sz="3200" dirty="0" smtClean="0"/>
              <a:t>、佛教创立的时间、地点、人物、教义？</a:t>
            </a:r>
            <a:endParaRPr lang="en-US" altLang="zh-CN" sz="3200" dirty="0" smtClean="0"/>
          </a:p>
          <a:p>
            <a:r>
              <a:rPr lang="en-US" altLang="zh-CN" sz="3200" dirty="0" smtClean="0"/>
              <a:t>6</a:t>
            </a:r>
            <a:r>
              <a:rPr lang="zh-CN" altLang="en-US" sz="3200" dirty="0" smtClean="0"/>
              <a:t>、看</a:t>
            </a:r>
            <a:r>
              <a:rPr lang="en-US" altLang="zh-CN" sz="3200" dirty="0" smtClean="0"/>
              <a:t>P14</a:t>
            </a:r>
            <a:r>
              <a:rPr lang="zh-CN" altLang="en-US" sz="3200" dirty="0" smtClean="0"/>
              <a:t>，总结：哪四大文明古国，大河文明（河流是），在什么地理环境形成发展，文明具有多元性。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8293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209304" y="766896"/>
            <a:ext cx="9110443" cy="1728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山东潍坊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右图是英国庄园示意图，对其表述正确的是（</a:t>
            </a:r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．林地与荒地归领主直接经营          </a:t>
            </a:r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．领土土地的收入归庄园所有 </a:t>
            </a:r>
            <a:endParaRPr 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．佃户不需要耕种领主的领地          </a:t>
            </a:r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．份地是佃户的主要生活来源</a:t>
            </a:r>
            <a:endParaRPr lang="zh-CN" altLang="en-US" sz="2127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305" y="3755851"/>
            <a:ext cx="7383284" cy="1728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山东日照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阅读历史书籍需要关注目录检索，通过检索目录，可以明确历史阶段特征，</a:t>
            </a:r>
          </a:p>
          <a:p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把握内容主旨。读下图，你认为第五单元的目录应该是（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．步入近代    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．资本主义制度的初步确立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．封建时代的欧洲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．资本主义制度的扩展</a:t>
            </a:r>
          </a:p>
        </p:txBody>
      </p:sp>
      <p:pic>
        <p:nvPicPr>
          <p:cNvPr id="9" name="图片 8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5" y="5010047"/>
            <a:ext cx="603028" cy="512659"/>
          </a:xfrm>
          <a:prstGeom prst="rect">
            <a:avLst/>
          </a:prstGeom>
        </p:spPr>
      </p:pic>
      <p:pic>
        <p:nvPicPr>
          <p:cNvPr id="10" name="图片 9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495" y="1858088"/>
            <a:ext cx="603028" cy="512659"/>
          </a:xfrm>
          <a:prstGeom prst="rect">
            <a:avLst/>
          </a:prstGeom>
        </p:spPr>
      </p:pic>
      <p:pic>
        <p:nvPicPr>
          <p:cNvPr id="3" name="图片 -2147482609" descr="W64R(OI]K(SN3$T1DO{2A2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611" y="310403"/>
            <a:ext cx="1828507" cy="25328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346" y="4089881"/>
            <a:ext cx="3479653" cy="16747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51295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9404" y="2729691"/>
            <a:ext cx="11522552" cy="1401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山东滨州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文艺复兴始于意大利，新航路开辟始于葡萄牙。一个发现了“人”，一个发现了“世界”，它们共同推动了（   ）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．大西洋沿岸经济的繁荣  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．基督教思想的传播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．拉丁美洲的民族解放运动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．欧洲资本主义的发展</a:t>
            </a:r>
          </a:p>
        </p:txBody>
      </p:sp>
      <p:pic>
        <p:nvPicPr>
          <p:cNvPr id="6" name="图片 5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637" y="3648589"/>
            <a:ext cx="603028" cy="512659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279405" y="821794"/>
            <a:ext cx="11583361" cy="1728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1134" indent="-231134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江苏扬州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这是一部不朽的名作，它赞美了现世生活，歌颂了自由的理性和求知的精神，被认为是欧洲开始从中世纪向近代社会过渡的标志。这部作品是（　　）</a:t>
            </a:r>
            <a:r>
              <a:rPr lang="zh-CN" altLang="en-US" sz="2127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中学历史教学园地版权所有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1134" indent="-231134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．但丁的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神曲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    B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．达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•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芬奇的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蒙娜丽莎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</a:p>
          <a:p>
            <a:pPr marL="231134" indent="-231134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．莎士比亚的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哈姆雷特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D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．巴尔扎克的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人间喜剧</a:t>
            </a:r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zh-CN" alt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9001" y="4665461"/>
            <a:ext cx="11583361" cy="1401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山东烟台</a:t>
            </a:r>
            <a:r>
              <a:rPr lang="en-US" altLang="zh-CN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127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正如对上帝的崇拜开创了中世纪，对人的自身的崇拜也开创了人类历史的一个崭新的时代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“近代”。开启“对人的自身的崇拜”的先驱是（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27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但丁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</a:t>
            </a:r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莎士比亚</a:t>
            </a:r>
            <a:endParaRPr lang="en-US" sz="2127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达</a:t>
            </a:r>
            <a:r>
              <a:rPr 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芬奇                          </a:t>
            </a:r>
            <a:r>
              <a:rPr 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2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哥伦布</a:t>
            </a:r>
          </a:p>
        </p:txBody>
      </p:sp>
      <p:pic>
        <p:nvPicPr>
          <p:cNvPr id="5" name="图片 4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0" y="1715355"/>
            <a:ext cx="603028" cy="512659"/>
          </a:xfrm>
          <a:prstGeom prst="rect">
            <a:avLst/>
          </a:prstGeom>
        </p:spPr>
      </p:pic>
      <p:pic>
        <p:nvPicPr>
          <p:cNvPr id="8" name="图片 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0" y="5294669"/>
            <a:ext cx="603028" cy="5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390888" y="657947"/>
            <a:ext cx="11471877" cy="1728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山东聊城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世纪后期，西欧形成了一股贵金属热。一位西班牙人说：“我们西班牙人人都受着一种心病的折磨，这种病只有黄金才能治愈。”该“心病”的病因是（   ）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．商品经济的发展        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．文艺复兴的兴起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．新航路的开辟          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．工业革命的爆发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0889" y="2740671"/>
            <a:ext cx="11268335" cy="1401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四川绵阳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1992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年，联合国教科文组织主张以“两个大陆相遇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500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年”为主题，举行纪念活动。这是为了纪念（   ）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．郑和抵达非洲          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．哥伦布抵达美洲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．达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伽马抵达印度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D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．麦哲伦环球航行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888" y="4389283"/>
            <a:ext cx="7989691" cy="1728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693" indent="-266693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四川内江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右图展现了人类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世纪末到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世纪初对地球的探索过程，其中最能证明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地圆说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为科学真理的航海路线是（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6693" indent="-266693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			         B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</a:p>
          <a:p>
            <a:pPr marL="266693" indent="-266693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			         D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</a:t>
            </a:r>
            <a:endParaRPr lang="zh-CN" alt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53" y="1572621"/>
            <a:ext cx="603028" cy="512659"/>
          </a:xfrm>
          <a:prstGeom prst="rect">
            <a:avLst/>
          </a:prstGeom>
        </p:spPr>
      </p:pic>
      <p:pic>
        <p:nvPicPr>
          <p:cNvPr id="2" name="图片 1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263" y="5212745"/>
            <a:ext cx="603028" cy="512659"/>
          </a:xfrm>
          <a:prstGeom prst="rect">
            <a:avLst/>
          </a:prstGeom>
        </p:spPr>
      </p:pic>
      <p:pic>
        <p:nvPicPr>
          <p:cNvPr id="4" name="图片 3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86" y="3323428"/>
            <a:ext cx="603028" cy="512659"/>
          </a:xfrm>
          <a:prstGeom prst="rect">
            <a:avLst/>
          </a:prstGeom>
        </p:spPr>
      </p:pic>
      <p:pic>
        <p:nvPicPr>
          <p:cNvPr id="3" name="图片 -2147482606" descr="111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104" y="4172227"/>
            <a:ext cx="2447581" cy="22989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04104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9944" y="995777"/>
            <a:ext cx="11552112" cy="1728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altLang="zh-CN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河南省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据统计，仅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1500—1650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年的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150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年间，西班牙在美洲搜刮了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1.6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万吨白银和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180 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吨黄金；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15—19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世纪的近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400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年间，黑奴贸易使非洲丧失了上亿的人口。这主要反映了（   ）</a:t>
            </a:r>
            <a:endParaRPr 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三角贸易的互利性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原始积累的重要性</a:t>
            </a:r>
            <a:endParaRPr lang="en-US" sz="2127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商品贸易的普遍性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27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殖民活动的原始性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9945" y="3938280"/>
            <a:ext cx="11552956" cy="1728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altLang="zh-CN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广东省</a:t>
            </a:r>
            <a:r>
              <a:rPr lang="en-US" altLang="zh-CN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altLang="en-US" sz="2127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“当地的印第安人无法用来做种植园的活，因为他们染上了来自欧洲的疾病，正在灭绝。种植园主起初想雇用欧洲的契约工人，但是，他们的工资太高且自由散漫”。种植园劳动力不足的现象引发了（   ）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．新航路开辟            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．殖民扩张</a:t>
            </a:r>
            <a:endParaRPr lang="en-US" sz="2127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．奴隶贸易                          </a:t>
            </a:r>
            <a:r>
              <a:rPr 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27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．工业革命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843560" y="1352611"/>
            <a:ext cx="6756609" cy="1949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67">
                <a:solidFill>
                  <a:srgbClr val="FFFFFF"/>
                </a:solidFill>
                <a:ea typeface="宋体" panose="02010600030101010101" pitchFamily="2" charset="-122"/>
              </a:rPr>
              <a:t>中学历史教学园地</a:t>
            </a:r>
            <a:r>
              <a:rPr lang="zh-CN" altLang="en-US" sz="667">
                <a:solidFill>
                  <a:srgbClr val="FFFFFF"/>
                </a:solidFill>
                <a:latin typeface="ˎ̥" charset="0"/>
                <a:ea typeface="宋体" panose="02010600030101010101" pitchFamily="2" charset="-122"/>
              </a:rPr>
              <a:t>版权所有</a:t>
            </a:r>
            <a:endParaRPr lang="zh-CN" altLang="en-US" sz="2393"/>
          </a:p>
        </p:txBody>
      </p:sp>
      <p:pic>
        <p:nvPicPr>
          <p:cNvPr id="8" name="图片 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710" y="2402841"/>
            <a:ext cx="603028" cy="441713"/>
          </a:xfrm>
          <a:prstGeom prst="rect">
            <a:avLst/>
          </a:prstGeom>
        </p:spPr>
      </p:pic>
      <p:pic>
        <p:nvPicPr>
          <p:cNvPr id="4" name="图片 3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1" y="5308181"/>
            <a:ext cx="603028" cy="5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46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685189" y="244366"/>
            <a:ext cx="4679731" cy="6542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FF0000"/>
                </a:solidFill>
              </a:rPr>
              <a:t>第六单元复习任务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1237591" y="900941"/>
            <a:ext cx="9144000" cy="544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学习方法：通过背诵识记知识，框架梳理重点知识。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74528" y="1551190"/>
            <a:ext cx="979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17</a:t>
            </a:r>
            <a:r>
              <a:rPr lang="zh-CN" altLang="en-US" sz="2400" dirty="0" smtClean="0">
                <a:solidFill>
                  <a:schemeClr val="accent5"/>
                </a:solidFill>
              </a:rPr>
              <a:t>课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、英国有议会的传统，斯图亚特王朝的“君权神授”使议会和王权处于对立状态。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、英国资产阶级革命的根本原因？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、英国资产阶级革命的过程（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个）、意义？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/>
              <a:t>、</a:t>
            </a:r>
            <a:r>
              <a:rPr lang="en-US" altLang="zh-CN" sz="2000" dirty="0" smtClean="0"/>
              <a:t>《</a:t>
            </a:r>
            <a:r>
              <a:rPr lang="zh-CN" altLang="en-US" sz="2000" dirty="0"/>
              <a:t>权利法案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颁布的机构、目的、影响？</a:t>
            </a:r>
            <a:endParaRPr lang="en-US" altLang="zh-CN" sz="2000" dirty="0" smtClean="0"/>
          </a:p>
          <a:p>
            <a:r>
              <a:rPr lang="en-US" altLang="zh-CN" sz="2000" dirty="0" smtClean="0"/>
              <a:t>5</a:t>
            </a:r>
            <a:r>
              <a:rPr lang="zh-CN" altLang="en-US" sz="2000" dirty="0" smtClean="0"/>
              <a:t>、君主立宪制的特点？</a:t>
            </a:r>
            <a:endParaRPr lang="en-US" altLang="zh-CN" sz="2000" dirty="0" smtClean="0"/>
          </a:p>
          <a:p>
            <a:r>
              <a:rPr lang="en-US" altLang="zh-CN" sz="2000" dirty="0" smtClean="0"/>
              <a:t>6</a:t>
            </a:r>
            <a:r>
              <a:rPr lang="zh-CN" altLang="en-US" sz="2000" dirty="0" smtClean="0"/>
              <a:t>、人类政治发展趋势？</a:t>
            </a:r>
            <a:endParaRPr lang="en-US" altLang="zh-CN" sz="20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174528" y="4068295"/>
            <a:ext cx="10657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18</a:t>
            </a:r>
            <a:r>
              <a:rPr lang="zh-CN" altLang="en-US" sz="2400" dirty="0" smtClean="0">
                <a:solidFill>
                  <a:schemeClr val="accent5"/>
                </a:solidFill>
              </a:rPr>
              <a:t>课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、美国独立战争的原因？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、美国独立战争的过程？（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条，开始、建国、结束记住时间）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独立宣言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的颁布机构、起草者、内容、评价？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、美国独立战争的性质？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5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1787</a:t>
            </a:r>
            <a:r>
              <a:rPr lang="zh-CN" altLang="en-US" sz="2000" dirty="0" smtClean="0"/>
              <a:t>年宪法的背景、主持者、原则、政体、内容、评价？</a:t>
            </a:r>
            <a:endParaRPr lang="en-US" altLang="zh-CN" sz="2000" dirty="0" smtClean="0"/>
          </a:p>
          <a:p>
            <a:r>
              <a:rPr lang="en-US" altLang="zh-CN" sz="2000" dirty="0" smtClean="0"/>
              <a:t>6</a:t>
            </a:r>
            <a:r>
              <a:rPr lang="zh-CN" altLang="en-US" sz="2000" dirty="0" smtClean="0"/>
              <a:t>、华盛顿的贡献？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505104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3453" y="1332977"/>
            <a:ext cx="106574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19</a:t>
            </a:r>
            <a:r>
              <a:rPr lang="zh-CN" altLang="en-US" sz="2400" dirty="0" smtClean="0">
                <a:solidFill>
                  <a:schemeClr val="accent5"/>
                </a:solidFill>
              </a:rPr>
              <a:t>课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、启蒙运动的背景、内容、核心思潮、评价？（知道分权制衡是孟德斯鸠提出的）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、法国大革命的原因？（前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条）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、法国革命的过程？（前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条）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、法国革命的意义？（政治、经济、思想）</a:t>
            </a:r>
            <a:endParaRPr lang="en-US" altLang="zh-CN" sz="2000" dirty="0" smtClean="0"/>
          </a:p>
          <a:p>
            <a:r>
              <a:rPr lang="en-US" altLang="zh-CN" sz="2000" dirty="0" smtClean="0"/>
              <a:t>5</a:t>
            </a:r>
            <a:r>
              <a:rPr lang="zh-CN" altLang="en-US" sz="2000" dirty="0" smtClean="0"/>
              <a:t>、法国的政体（民主共和制），是一次比较彻底的革命。</a:t>
            </a:r>
            <a:endParaRPr lang="en-US" altLang="zh-CN" sz="2000" dirty="0" smtClean="0"/>
          </a:p>
          <a:p>
            <a:r>
              <a:rPr lang="en-US" altLang="zh-CN" sz="2000" dirty="0" smtClean="0"/>
              <a:t>6</a:t>
            </a:r>
            <a:r>
              <a:rPr lang="zh-CN" altLang="en-US" sz="2000" dirty="0" smtClean="0"/>
              <a:t>、拿破仑的统治措施？（</a:t>
            </a:r>
            <a:r>
              <a:rPr lang="en-US" altLang="zh-CN" sz="2000" dirty="0" smtClean="0"/>
              <a:t>2-3</a:t>
            </a:r>
            <a:r>
              <a:rPr lang="zh-CN" altLang="en-US" sz="2000" dirty="0" smtClean="0"/>
              <a:t>条）</a:t>
            </a:r>
            <a:endParaRPr lang="en-US" altLang="zh-CN" sz="2000" dirty="0" smtClean="0"/>
          </a:p>
          <a:p>
            <a:r>
              <a:rPr lang="en-US" altLang="zh-CN" sz="2000" dirty="0" smtClean="0"/>
              <a:t>7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拿破仑法典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的内容、性质、评价？</a:t>
            </a:r>
            <a:endParaRPr lang="en-US" altLang="zh-CN" sz="2000" dirty="0" smtClean="0"/>
          </a:p>
          <a:p>
            <a:r>
              <a:rPr lang="en-US" altLang="zh-CN" sz="2000" dirty="0" smtClean="0"/>
              <a:t>8</a:t>
            </a:r>
            <a:r>
              <a:rPr lang="zh-CN" altLang="en-US" sz="2000" dirty="0" smtClean="0"/>
              <a:t>、评价拿破仑对外战争？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4273375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336887" y="202354"/>
            <a:ext cx="17043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7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单元小结</a:t>
            </a:r>
          </a:p>
        </p:txBody>
      </p:sp>
      <p:sp>
        <p:nvSpPr>
          <p:cNvPr id="44" name="文本框 43"/>
          <p:cNvSpPr txBox="1"/>
          <p:nvPr/>
        </p:nvSpPr>
        <p:spPr>
          <a:xfrm rot="840000">
            <a:off x="8301391" y="1640709"/>
            <a:ext cx="2288540" cy="913199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defTabSz="1219170" latinLnBrk="1" hangingPunct="0"/>
            <a:r>
              <a:rPr lang="zh-CN" altLang="en-US" sz="2667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资本主义制度的初步确立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2319041" y="1866054"/>
            <a:ext cx="793327" cy="1190641"/>
            <a:chOff x="1509" y="2890"/>
            <a:chExt cx="547" cy="2127"/>
          </a:xfrm>
        </p:grpSpPr>
        <p:cxnSp>
          <p:nvCxnSpPr>
            <p:cNvPr id="21" name="直接箭头连接符 20"/>
            <p:cNvCxnSpPr/>
            <p:nvPr/>
          </p:nvCxnSpPr>
          <p:spPr>
            <a:xfrm flipH="1">
              <a:off x="1777" y="2890"/>
              <a:ext cx="13" cy="2127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文本框 21"/>
            <p:cNvSpPr txBox="1"/>
            <p:nvPr/>
          </p:nvSpPr>
          <p:spPr>
            <a:xfrm>
              <a:off x="1509" y="3127"/>
              <a:ext cx="547" cy="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/>
                </a:rPr>
                <a:t>揭开序幕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29380" y="1304713"/>
            <a:ext cx="365760" cy="795867"/>
            <a:chOff x="4240" y="3258"/>
            <a:chExt cx="589" cy="4008"/>
          </a:xfrm>
        </p:grpSpPr>
        <p:grpSp>
          <p:nvGrpSpPr>
            <p:cNvPr id="31" name="组合 30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9" name="直接连接符 38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7" name="文本框 66"/>
          <p:cNvSpPr txBox="1"/>
          <p:nvPr/>
        </p:nvSpPr>
        <p:spPr>
          <a:xfrm>
            <a:off x="198120" y="2606887"/>
            <a:ext cx="682413" cy="337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资本主义发展受到阻碍</a:t>
            </a:r>
          </a:p>
        </p:txBody>
      </p:sp>
      <p:cxnSp>
        <p:nvCxnSpPr>
          <p:cNvPr id="59" name="肘形连接符 58"/>
          <p:cNvCxnSpPr/>
          <p:nvPr/>
        </p:nvCxnSpPr>
        <p:spPr>
          <a:xfrm flipV="1">
            <a:off x="3735494" y="5851314"/>
            <a:ext cx="1548553" cy="4233"/>
          </a:xfrm>
          <a:prstGeom prst="bentConnector3">
            <a:avLst>
              <a:gd name="adj1" fmla="val 50045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肘形连接符 77"/>
          <p:cNvCxnSpPr/>
          <p:nvPr/>
        </p:nvCxnSpPr>
        <p:spPr>
          <a:xfrm>
            <a:off x="3427308" y="4808221"/>
            <a:ext cx="1563793" cy="4233"/>
          </a:xfrm>
          <a:prstGeom prst="bentConnector3">
            <a:avLst>
              <a:gd name="adj1" fmla="val 50038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文本框 2"/>
          <p:cNvSpPr txBox="1"/>
          <p:nvPr/>
        </p:nvSpPr>
        <p:spPr>
          <a:xfrm>
            <a:off x="1689033" y="1477433"/>
            <a:ext cx="237757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英国资产阶级革命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86100" y="3000587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美国独立战争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9336" y="4585547"/>
            <a:ext cx="155523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法国大革命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4970" y="1080347"/>
            <a:ext cx="333617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《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权利法案</a:t>
            </a:r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》-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君主立宪制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16776" y="1866053"/>
            <a:ext cx="155523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君主立宪制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717713" y="2827020"/>
            <a:ext cx="365760" cy="795867"/>
            <a:chOff x="4240" y="3258"/>
            <a:chExt cx="589" cy="4008"/>
          </a:xfrm>
        </p:grpSpPr>
        <p:grpSp>
          <p:nvGrpSpPr>
            <p:cNvPr id="70" name="组合 69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74" name="直接连接符 73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0" name="文本框 79"/>
          <p:cNvSpPr txBox="1"/>
          <p:nvPr/>
        </p:nvSpPr>
        <p:spPr>
          <a:xfrm>
            <a:off x="4083474" y="3369733"/>
            <a:ext cx="388119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1787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年美国宪法</a:t>
            </a:r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-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联邦制共和国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900594" y="2606887"/>
            <a:ext cx="306205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《独立宣言》</a:t>
            </a:r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-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美国诞生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4825154" y="4560147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《人权宣言》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090161" y="5628640"/>
            <a:ext cx="210346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《拿破仑法典》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2279882" y="3369737"/>
            <a:ext cx="507613" cy="1190642"/>
            <a:chOff x="1482" y="2890"/>
            <a:chExt cx="350" cy="2127"/>
          </a:xfrm>
        </p:grpSpPr>
        <p:cxnSp>
          <p:nvCxnSpPr>
            <p:cNvPr id="90" name="直接箭头连接符 89"/>
            <p:cNvCxnSpPr/>
            <p:nvPr/>
          </p:nvCxnSpPr>
          <p:spPr>
            <a:xfrm flipH="1">
              <a:off x="1777" y="2890"/>
              <a:ext cx="13" cy="2127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1" name="文本框 90"/>
            <p:cNvSpPr txBox="1"/>
            <p:nvPr/>
          </p:nvSpPr>
          <p:spPr>
            <a:xfrm>
              <a:off x="1482" y="3342"/>
              <a:ext cx="350" cy="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/>
                </a:rPr>
                <a:t>推动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72167" y="5009726"/>
            <a:ext cx="2257213" cy="1042246"/>
            <a:chOff x="1975" y="5907"/>
            <a:chExt cx="2666" cy="1231"/>
          </a:xfrm>
        </p:grpSpPr>
        <p:sp>
          <p:nvSpPr>
            <p:cNvPr id="17" name="文本框 16"/>
            <p:cNvSpPr txBox="1"/>
            <p:nvPr/>
          </p:nvSpPr>
          <p:spPr>
            <a:xfrm>
              <a:off x="1975" y="6641"/>
              <a:ext cx="2666" cy="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rPr>
                <a:t>拿破仑帝国建立</a:t>
              </a:r>
            </a:p>
          </p:txBody>
        </p:sp>
        <p:cxnSp>
          <p:nvCxnSpPr>
            <p:cNvPr id="92" name="直接箭头连接符 91"/>
            <p:cNvCxnSpPr/>
            <p:nvPr/>
          </p:nvCxnSpPr>
          <p:spPr>
            <a:xfrm flipH="1">
              <a:off x="3164" y="5907"/>
              <a:ext cx="4" cy="831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5" name="组合 94"/>
          <p:cNvGrpSpPr/>
          <p:nvPr/>
        </p:nvGrpSpPr>
        <p:grpSpPr>
          <a:xfrm>
            <a:off x="880533" y="1623907"/>
            <a:ext cx="904240" cy="4353560"/>
            <a:chOff x="600" y="1508"/>
            <a:chExt cx="1068" cy="5142"/>
          </a:xfrm>
        </p:grpSpPr>
        <p:grpSp>
          <p:nvGrpSpPr>
            <p:cNvPr id="2" name="组合 1"/>
            <p:cNvGrpSpPr/>
            <p:nvPr/>
          </p:nvGrpSpPr>
          <p:grpSpPr>
            <a:xfrm flipH="1">
              <a:off x="600" y="1508"/>
              <a:ext cx="1069" cy="5142"/>
              <a:chOff x="9410" y="2399"/>
              <a:chExt cx="3543" cy="3576"/>
            </a:xfrm>
          </p:grpSpPr>
          <p:cxnSp>
            <p:nvCxnSpPr>
              <p:cNvPr id="76" name="直接连接符 75"/>
              <p:cNvCxnSpPr/>
              <p:nvPr/>
            </p:nvCxnSpPr>
            <p:spPr>
              <a:xfrm flipH="1">
                <a:off x="12244" y="4418"/>
                <a:ext cx="709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82" name="组合 81"/>
              <p:cNvGrpSpPr/>
              <p:nvPr/>
            </p:nvGrpSpPr>
            <p:grpSpPr>
              <a:xfrm rot="5400000" flipV="1">
                <a:off x="9039" y="2770"/>
                <a:ext cx="3576" cy="2834"/>
                <a:chOff x="5047" y="2552"/>
                <a:chExt cx="3978" cy="800"/>
              </a:xfrm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93" name="直接连接符 92"/>
            <p:cNvCxnSpPr/>
            <p:nvPr/>
          </p:nvCxnSpPr>
          <p:spPr>
            <a:xfrm rot="-5400000" flipH="1" flipV="1">
              <a:off x="1241" y="2972"/>
              <a:ext cx="0" cy="855"/>
            </a:xfrm>
            <a:prstGeom prst="line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4" name="直接连接符 93"/>
            <p:cNvCxnSpPr/>
            <p:nvPr/>
          </p:nvCxnSpPr>
          <p:spPr>
            <a:xfrm rot="-5400000" flipH="1" flipV="1">
              <a:off x="1241" y="4843"/>
              <a:ext cx="0" cy="855"/>
            </a:xfrm>
            <a:prstGeom prst="line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96" name="图片 95" descr="C:/Users/lenovo/AppData/Local/Temp/kaimatting/20200310134051/output_aiMatting_20200310134113.pngoutput_aiMatting_20200310134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0000">
            <a:off x="6942667" y="3718561"/>
            <a:ext cx="1754293" cy="1221740"/>
          </a:xfrm>
          <a:prstGeom prst="rect">
            <a:avLst/>
          </a:prstGeom>
        </p:spPr>
      </p:pic>
      <p:sp>
        <p:nvSpPr>
          <p:cNvPr id="97" name="文本框 96"/>
          <p:cNvSpPr txBox="1"/>
          <p:nvPr/>
        </p:nvSpPr>
        <p:spPr>
          <a:xfrm>
            <a:off x="8608907" y="3294381"/>
            <a:ext cx="2925801" cy="15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从人治到法治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从专制到民主</a:t>
            </a:r>
          </a:p>
          <a:p>
            <a:pPr algn="l" eaLnBrk="1" fontAlgn="auto" latinLnBrk="0" hangingPunct="1">
              <a:lnSpc>
                <a:spcPct val="150000"/>
              </a:lnSpc>
            </a:pP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rPr>
              <a:t>推动政治民主化的进程</a:t>
            </a:r>
          </a:p>
        </p:txBody>
      </p:sp>
    </p:spTree>
    <p:extLst>
      <p:ext uri="{BB962C8B-B14F-4D97-AF65-F5344CB8AC3E}">
        <p14:creationId xmlns:p14="http://schemas.microsoft.com/office/powerpoint/2010/main" val="1883201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7" grpId="0"/>
      <p:bldP spid="3" grpId="0"/>
      <p:bldP spid="4" grpId="0"/>
      <p:bldP spid="5" grpId="0"/>
      <p:bldP spid="6" grpId="0"/>
      <p:bldP spid="7" grpId="0"/>
      <p:bldP spid="80" grpId="0"/>
      <p:bldP spid="81" grpId="0"/>
      <p:bldP spid="84" grpId="0"/>
      <p:bldP spid="87" grpId="0"/>
      <p:bldP spid="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4361" y="956734"/>
            <a:ext cx="11002433" cy="17334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山东枣庄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“君主是国家的元首，是政府的首脑，是教会的首领，又是全国武装部队的总司令，但实际上君主并不能直接管理国家，而是由一个从议会中多数党的首领中产生的首相，来直接管理国家。”这段文字表述的是（   ）</a:t>
            </a:r>
            <a:endParaRPr 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．君主专制                          </a:t>
            </a:r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．君主立宪制</a:t>
            </a:r>
            <a:endParaRPr 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．联邦制                            </a:t>
            </a:r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．民主共和制</a:t>
            </a:r>
            <a:endParaRPr lang="en-US" alt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52121" y="3206327"/>
            <a:ext cx="10829713" cy="3374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四川自贡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比较评价历史人物是历史学科能力要求之一。对下面历史人物评价最恰当的是（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  <a:p>
            <a:pPr marL="239601" indent="-239601"/>
            <a:endParaRPr lang="zh-CN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endParaRPr lang="zh-CN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endParaRPr lang="zh-CN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endParaRPr lang="zh-CN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endParaRPr lang="zh-CN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．都建立了资产阶级君主立宪制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．都实现了民族国家的独立和解放</a:t>
            </a:r>
            <a:endParaRPr lang="en-US" sz="2133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．都建立了资产阶级军事独裁统治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D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．都为资产阶级民主政治做出贡献</a:t>
            </a:r>
            <a:endParaRPr lang="en-US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540" y="6210301"/>
            <a:ext cx="604520" cy="513927"/>
          </a:xfrm>
          <a:prstGeom prst="rect">
            <a:avLst/>
          </a:prstGeom>
        </p:spPr>
      </p:pic>
      <p:pic>
        <p:nvPicPr>
          <p:cNvPr id="10" name="图片 9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540" y="1813561"/>
            <a:ext cx="604520" cy="513927"/>
          </a:xfrm>
          <a:prstGeom prst="rect">
            <a:avLst/>
          </a:prstGeom>
        </p:spPr>
      </p:pic>
      <p:pic>
        <p:nvPicPr>
          <p:cNvPr id="2" name="图片 -2147482575" descr="BK]IIT8SYD`3X8_RR7ZH`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27" y="3832438"/>
            <a:ext cx="5054600" cy="18161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9823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315808" y="824654"/>
            <a:ext cx="11439313" cy="1405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2019·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江苏淮安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·20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中华民国临时约法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规定：参议院行使立法权，国务员辅佐临时大总统行使行政权并负其责任，司法独立等。与这一规定体现的原则相同的是（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．英国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权利法案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    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．美国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1787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年宪法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．法国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人权宣言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    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．法国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拿破仑法典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zh-CN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808" y="2531534"/>
            <a:ext cx="11368193" cy="17334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江苏苏州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美国总统特朗普于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2017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月签署暂停中东几国移民入境的行政命令（“禁穆令”），被联邦法院法官裁定为违反宪法，立即暂停执行。这一过程体现的政治原则是（   ）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．中央集权            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．地方分权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．分权制衡            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．联邦制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5808" y="4867487"/>
            <a:ext cx="8035713" cy="1405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江苏盐城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根据右图内容判断，可以确定的文献是（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权利法案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</a:t>
            </a:r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独立宣言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人权宣言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</a:t>
            </a:r>
            <a:r>
              <a:rPr 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拿破仑法典</a:t>
            </a:r>
            <a:r>
              <a:rPr lang="en-US" altLang="zh-CN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zh-CN" alt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7" y="3903134"/>
            <a:ext cx="604520" cy="513927"/>
          </a:xfrm>
          <a:prstGeom prst="rect">
            <a:avLst/>
          </a:prstGeom>
        </p:spPr>
      </p:pic>
      <p:pic>
        <p:nvPicPr>
          <p:cNvPr id="5" name="图片 4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40" y="1366521"/>
            <a:ext cx="604520" cy="513927"/>
          </a:xfrm>
          <a:prstGeom prst="rect">
            <a:avLst/>
          </a:prstGeom>
        </p:spPr>
      </p:pic>
      <p:pic>
        <p:nvPicPr>
          <p:cNvPr id="8" name="图片 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127" y="5471161"/>
            <a:ext cx="604520" cy="513927"/>
          </a:xfrm>
          <a:prstGeom prst="rect">
            <a:avLst/>
          </a:prstGeom>
        </p:spPr>
      </p:pic>
      <p:pic>
        <p:nvPicPr>
          <p:cNvPr id="4" name="图片 -2147482609" descr="YQ(B_NGMMS}7)590$(84N`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4867487"/>
            <a:ext cx="3251200" cy="1524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25181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9" y="244366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第七单元复习任务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4097" y="1138676"/>
            <a:ext cx="9144000" cy="544293"/>
          </a:xfrm>
        </p:spPr>
        <p:txBody>
          <a:bodyPr/>
          <a:lstStyle/>
          <a:p>
            <a:r>
              <a:rPr lang="zh-CN" altLang="en-US" dirty="0" smtClean="0"/>
              <a:t>学习方法：通过背诵识记知识，框架梳理重点知识。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50881" y="1923010"/>
            <a:ext cx="69604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20</a:t>
            </a:r>
            <a:r>
              <a:rPr lang="zh-CN" altLang="en-US" sz="2400" dirty="0" smtClean="0">
                <a:solidFill>
                  <a:schemeClr val="accent5"/>
                </a:solidFill>
              </a:rPr>
              <a:t>课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、工业革命的原因？（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条）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、工业革命开始的标志、主要标志、交通工具？（成就）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、蒸汽机使用的作用？（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条）</a:t>
            </a:r>
            <a:endParaRPr lang="en-US" altLang="zh-CN" sz="2000" dirty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、工业革命的影响？（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积极，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消极）</a:t>
            </a:r>
            <a:endParaRPr lang="en-US" altLang="zh-CN" sz="2000" dirty="0" smtClean="0"/>
          </a:p>
          <a:p>
            <a:r>
              <a:rPr lang="en-US" altLang="zh-CN" sz="2000" dirty="0" smtClean="0"/>
              <a:t>5</a:t>
            </a:r>
            <a:r>
              <a:rPr lang="zh-CN" altLang="en-US" sz="2000" dirty="0" smtClean="0"/>
              <a:t>、工业革命的启示？（</a:t>
            </a:r>
            <a:r>
              <a:rPr lang="en-US" altLang="zh-CN" sz="2000" dirty="0" smtClean="0"/>
              <a:t>2</a:t>
            </a:r>
            <a:r>
              <a:rPr lang="zh-CN" altLang="en-US" sz="2000" dirty="0"/>
              <a:t>条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1213943" y="4240924"/>
            <a:ext cx="68343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21</a:t>
            </a:r>
            <a:r>
              <a:rPr lang="zh-CN" altLang="en-US" sz="2400" dirty="0" smtClean="0">
                <a:solidFill>
                  <a:schemeClr val="accent5"/>
                </a:solidFill>
              </a:rPr>
              <a:t>课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、马克思理论包括哪几个部分？独创、最主要部分是？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共产党宣言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发表的时间、创始人、为哪个组织起草？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共产党宣言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的意义？（两条）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、巴黎公社的时间、意义？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1209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93040" y="705274"/>
            <a:ext cx="113978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张家界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历史古迹是古代文明的见证。下列古迹属于古埃及的是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endParaRPr lang="en-US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4013201" y="1337734"/>
            <a:ext cx="822113" cy="13165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946573" y="2654301"/>
            <a:ext cx="112454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．金字塔    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汉谟拉比法典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石柱  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C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帕特农神庙遗址    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长城（局部）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91207" y="1465580"/>
            <a:ext cx="1898227" cy="106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2709334" y="4042411"/>
            <a:ext cx="6773333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en-US" sz="2400">
              <a:latin typeface="Times New Roman" panose="02020603050405020304" pitchFamily="18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</a:rPr>
              <a:t>  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9482667" y="1464733"/>
            <a:ext cx="1788160" cy="1061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" y="1339428"/>
            <a:ext cx="1989667" cy="13148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86080" y="3362114"/>
            <a:ext cx="1101174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2019·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南京</a:t>
            </a:r>
            <a:r>
              <a:rPr 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·14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发祥于西亚地区的文明古国是（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A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．古代印度                   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．古巴比伦王国</a:t>
            </a:r>
            <a:endParaRPr 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C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．雅典城邦                   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．法兰克王国</a:t>
            </a:r>
            <a:endParaRPr lang="en-US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573" y="2631441"/>
            <a:ext cx="604520" cy="513927"/>
          </a:xfrm>
          <a:prstGeom prst="rect">
            <a:avLst/>
          </a:prstGeom>
        </p:spPr>
      </p:pic>
      <p:pic>
        <p:nvPicPr>
          <p:cNvPr id="6" name="图片 5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693" y="3720254"/>
            <a:ext cx="604520" cy="51392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65673" y="173567"/>
            <a:ext cx="16899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7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直击中考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505287" y="4591897"/>
            <a:ext cx="677333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98593" y="4759960"/>
            <a:ext cx="102108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南充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月亚洲文明对话大会在北京召开，以下不属于古代亚洲文明的是（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金字塔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</a:t>
            </a: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汉谟拉比法典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39601" indent="-239601"/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佛教</a:t>
            </a:r>
            <a:r>
              <a:rPr 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</a:t>
            </a: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秦始皇陵兵马俑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53" y="5351781"/>
            <a:ext cx="604520" cy="5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481667" y="199309"/>
            <a:ext cx="17043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7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单元小结</a:t>
            </a:r>
          </a:p>
        </p:txBody>
      </p:sp>
      <p:sp>
        <p:nvSpPr>
          <p:cNvPr id="44" name="文本框 43"/>
          <p:cNvSpPr txBox="1"/>
          <p:nvPr/>
        </p:nvSpPr>
        <p:spPr>
          <a:xfrm rot="360000">
            <a:off x="5659967" y="4731351"/>
            <a:ext cx="3329093" cy="913199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defTabSz="1219170" latinLnBrk="1" hangingPunct="0"/>
            <a:r>
              <a:rPr lang="zh-CN" altLang="en-US" sz="2667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工业革命和国际共产主义运动的兴起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4414" y="2067561"/>
            <a:ext cx="170857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资产阶级统治确立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75370" y="5455920"/>
            <a:ext cx="223971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瓦特</a:t>
            </a:r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-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改良蒸汽机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817793" y="2274993"/>
            <a:ext cx="1965113" cy="2575560"/>
            <a:chOff x="2147" y="2677"/>
            <a:chExt cx="2321" cy="3042"/>
          </a:xfrm>
        </p:grpSpPr>
        <p:grpSp>
          <p:nvGrpSpPr>
            <p:cNvPr id="30" name="组合 29"/>
            <p:cNvGrpSpPr/>
            <p:nvPr/>
          </p:nvGrpSpPr>
          <p:grpSpPr>
            <a:xfrm flipH="1">
              <a:off x="2147" y="2677"/>
              <a:ext cx="676" cy="3042"/>
              <a:chOff x="4240" y="3258"/>
              <a:chExt cx="589" cy="4008"/>
            </a:xfrm>
          </p:grpSpPr>
          <p:grpSp>
            <p:nvGrpSpPr>
              <p:cNvPr id="31" name="组合 30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36" name="直接连接符 35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39" name="直接连接符 38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1" name="文本框 80"/>
            <p:cNvSpPr txBox="1"/>
            <p:nvPr/>
          </p:nvSpPr>
          <p:spPr>
            <a:xfrm>
              <a:off x="2955" y="3975"/>
              <a:ext cx="1513" cy="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rPr>
                <a:t>工业革命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3981" y="4560147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市场需求扩大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30494" y="1493520"/>
            <a:ext cx="306205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哈格里夫斯</a:t>
            </a:r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-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珍妮纺纱机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736341" y="3175846"/>
            <a:ext cx="2484967" cy="748453"/>
            <a:chOff x="4413" y="3741"/>
            <a:chExt cx="2935" cy="884"/>
          </a:xfrm>
        </p:grpSpPr>
        <p:sp>
          <p:nvSpPr>
            <p:cNvPr id="16" name="文本框 15"/>
            <p:cNvSpPr txBox="1"/>
            <p:nvPr/>
          </p:nvSpPr>
          <p:spPr>
            <a:xfrm>
              <a:off x="5316" y="3741"/>
              <a:ext cx="2032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3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Arial" panose="020B0604020202020204"/>
                  <a:sym typeface="Arial" panose="020B0604020202020204"/>
                </a:rPr>
                <a:t>现代工厂制度确立</a:t>
              </a: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4413" y="4237"/>
              <a:ext cx="1191" cy="6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6" name="组合 55"/>
          <p:cNvGrpSpPr/>
          <p:nvPr/>
        </p:nvGrpSpPr>
        <p:grpSpPr>
          <a:xfrm>
            <a:off x="9110134" y="3140289"/>
            <a:ext cx="2471420" cy="748454"/>
            <a:chOff x="10760" y="3699"/>
            <a:chExt cx="2919" cy="884"/>
          </a:xfrm>
        </p:grpSpPr>
        <p:sp>
          <p:nvSpPr>
            <p:cNvPr id="19" name="文本框 18"/>
            <p:cNvSpPr txBox="1"/>
            <p:nvPr/>
          </p:nvSpPr>
          <p:spPr>
            <a:xfrm>
              <a:off x="11858" y="3699"/>
              <a:ext cx="1821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3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马克思主义诞生</a:t>
              </a:r>
              <a:endPara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10760" y="4194"/>
              <a:ext cx="1191" cy="6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7" name="组合 26"/>
          <p:cNvGrpSpPr/>
          <p:nvPr/>
        </p:nvGrpSpPr>
        <p:grpSpPr>
          <a:xfrm>
            <a:off x="3081020" y="1943100"/>
            <a:ext cx="604520" cy="1430867"/>
            <a:chOff x="4029" y="2280"/>
            <a:chExt cx="714" cy="1690"/>
          </a:xfrm>
        </p:grpSpPr>
        <p:cxnSp>
          <p:nvCxnSpPr>
            <p:cNvPr id="90" name="直接箭头连接符 89"/>
            <p:cNvCxnSpPr/>
            <p:nvPr/>
          </p:nvCxnSpPr>
          <p:spPr>
            <a:xfrm flipH="1" flipV="1">
              <a:off x="4131" y="2280"/>
              <a:ext cx="22" cy="1690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文本框 24"/>
            <p:cNvSpPr txBox="1"/>
            <p:nvPr/>
          </p:nvSpPr>
          <p:spPr>
            <a:xfrm>
              <a:off x="4029" y="2665"/>
              <a:ext cx="714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开始</a:t>
              </a:r>
              <a:endPara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098801" y="4041141"/>
            <a:ext cx="586740" cy="1269153"/>
            <a:chOff x="3660" y="4763"/>
            <a:chExt cx="693" cy="1499"/>
          </a:xfrm>
        </p:grpSpPr>
        <p:cxnSp>
          <p:nvCxnSpPr>
            <p:cNvPr id="92" name="直接箭头连接符 91"/>
            <p:cNvCxnSpPr/>
            <p:nvPr/>
          </p:nvCxnSpPr>
          <p:spPr>
            <a:xfrm>
              <a:off x="3741" y="4763"/>
              <a:ext cx="0" cy="1499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6" name="文本框 25"/>
            <p:cNvSpPr txBox="1"/>
            <p:nvPr/>
          </p:nvSpPr>
          <p:spPr>
            <a:xfrm>
              <a:off x="3660" y="4993"/>
              <a:ext cx="693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代表</a:t>
              </a:r>
              <a:endPara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88287" y="2934547"/>
            <a:ext cx="2905760" cy="1076960"/>
            <a:chOff x="7309" y="3456"/>
            <a:chExt cx="3432" cy="1272"/>
          </a:xfrm>
        </p:grpSpPr>
        <p:sp>
          <p:nvSpPr>
            <p:cNvPr id="18" name="文本框 17"/>
            <p:cNvSpPr txBox="1"/>
            <p:nvPr/>
          </p:nvSpPr>
          <p:spPr>
            <a:xfrm>
              <a:off x="8500" y="3456"/>
              <a:ext cx="2241" cy="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工业资产阶级和工业无产阶级矛盾尖锐</a:t>
              </a:r>
              <a:endPara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7309" y="4200"/>
              <a:ext cx="1191" cy="6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9" name="组合 28"/>
          <p:cNvGrpSpPr/>
          <p:nvPr/>
        </p:nvGrpSpPr>
        <p:grpSpPr>
          <a:xfrm>
            <a:off x="10565553" y="1709420"/>
            <a:ext cx="604520" cy="1430867"/>
            <a:chOff x="4029" y="2280"/>
            <a:chExt cx="714" cy="1690"/>
          </a:xfrm>
        </p:grpSpPr>
        <p:cxnSp>
          <p:nvCxnSpPr>
            <p:cNvPr id="32" name="直接箭头连接符 31"/>
            <p:cNvCxnSpPr/>
            <p:nvPr/>
          </p:nvCxnSpPr>
          <p:spPr>
            <a:xfrm flipH="1" flipV="1">
              <a:off x="4131" y="2280"/>
              <a:ext cx="22" cy="1690"/>
            </a:xfrm>
            <a:prstGeom prst="straightConnector1">
              <a:avLst/>
            </a:prstGeom>
            <a:noFill/>
            <a:ln w="25400" cap="flat" cmpd="sng">
              <a:solidFill>
                <a:srgbClr val="0070C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文本框 33"/>
            <p:cNvSpPr txBox="1"/>
            <p:nvPr/>
          </p:nvSpPr>
          <p:spPr>
            <a:xfrm>
              <a:off x="4029" y="2665"/>
              <a:ext cx="714" cy="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标志</a:t>
              </a:r>
              <a:endPara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067093" y="1233593"/>
            <a:ext cx="292580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《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共产党宣言</a:t>
            </a:r>
            <a:r>
              <a:rPr lang="en-US" altLang="zh-CN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》</a:t>
            </a:r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的发表</a:t>
            </a:r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901802" y="4585939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巴黎公社</a:t>
            </a:r>
            <a:endParaRPr lang="zh-CN" altLang="en-US" sz="2133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452185" y="4560147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第一国际</a:t>
            </a:r>
            <a:endParaRPr lang="zh-CN" altLang="en-US" sz="2133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682480" y="3803226"/>
            <a:ext cx="2191173" cy="787400"/>
            <a:chOff x="11436" y="4482"/>
            <a:chExt cx="2588" cy="930"/>
          </a:xfrm>
        </p:grpSpPr>
        <p:grpSp>
          <p:nvGrpSpPr>
            <p:cNvPr id="42" name="组合 41"/>
            <p:cNvGrpSpPr/>
            <p:nvPr/>
          </p:nvGrpSpPr>
          <p:grpSpPr>
            <a:xfrm rot="16200000" flipH="1">
              <a:off x="12482" y="3951"/>
              <a:ext cx="620" cy="1681"/>
              <a:chOff x="4240" y="3258"/>
              <a:chExt cx="589" cy="4008"/>
            </a:xfrm>
          </p:grpSpPr>
          <p:grpSp>
            <p:nvGrpSpPr>
              <p:cNvPr id="43" name="组合 42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9" name="文本框 48"/>
            <p:cNvSpPr txBox="1"/>
            <p:nvPr/>
          </p:nvSpPr>
          <p:spPr>
            <a:xfrm>
              <a:off x="11436" y="4964"/>
              <a:ext cx="782" cy="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67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指导</a:t>
              </a:r>
              <a:endParaRPr lang="zh-CN" altLang="en-US" sz="1867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3242" y="4928"/>
              <a:ext cx="782" cy="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67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/>
                </a:rPr>
                <a:t>实践</a:t>
              </a:r>
              <a:endPara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722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" grpId="0"/>
      <p:bldP spid="10" grpId="0"/>
      <p:bldP spid="40" grpId="0"/>
      <p:bldP spid="41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583354" y="838200"/>
            <a:ext cx="10946553" cy="17334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altLang="zh-CN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133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山东烟台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英国经过产业革命确立了“世界工厂”的地位后，以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1846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年废除“谷物法”为标志，原来的保护关税转向自由贸易的对外政策。材料中的“产业革命”的标志性成就是（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3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瓦特改良蒸汽机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</a:t>
            </a:r>
            <a:r>
              <a:rPr 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电力的广泛应用</a:t>
            </a:r>
            <a:endParaRPr lang="en-US" sz="2133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内燃机的发明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</a:t>
            </a:r>
            <a:r>
              <a:rPr 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计算机的广泛使用</a:t>
            </a:r>
            <a:endParaRPr lang="en-US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1801" y="3910698"/>
            <a:ext cx="10469657" cy="17334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2</a:t>
            </a:r>
            <a:r>
              <a:rPr lang="zh-CN" altLang="en-US" sz="2133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．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（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2019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·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四川广安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·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13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）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20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世纪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20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年代以前，社会主义的发展经历了由空想到科学，由理论到实践，由理论到现实的过程。下列各项，标志着社会主义由空想到科学的是（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   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）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/>
            </a:endParaRPr>
          </a:p>
          <a:p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A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．欧洲工人运动的兴起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                B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．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《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共产党宣言</a:t>
            </a:r>
            <a:r>
              <a:rPr lang="en-US" altLang="zh-CN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》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的发表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/>
            </a:endParaRPr>
          </a:p>
          <a:p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C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．华沙条约组织的建立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                D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．东欧剧变与苏联解体</a:t>
            </a:r>
            <a:endParaRPr lang="en-US" alt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50341" y="170181"/>
            <a:ext cx="17043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7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直击中考</a:t>
            </a:r>
          </a:p>
        </p:txBody>
      </p:sp>
    </p:spTree>
    <p:extLst>
      <p:ext uri="{BB962C8B-B14F-4D97-AF65-F5344CB8AC3E}">
        <p14:creationId xmlns:p14="http://schemas.microsoft.com/office/powerpoint/2010/main" val="1870054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38387" y="1010920"/>
            <a:ext cx="10979573" cy="1405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133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2019·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江苏南京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·19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1785 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年，瓦特改进的蒸汽机首先在纺织部门投入使用。蒸汽机的</a:t>
            </a:r>
            <a:r>
              <a:rPr lang="zh-CN" altLang="en-US" sz="2133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直接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作用是（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．提供了有效便捷的动力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．促进了工厂规模的扩大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．英国成为首个工业国家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．带动了汽车工业的发展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756074" y="4942840"/>
            <a:ext cx="9084733" cy="10770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39601"/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．资本主义时代的曙光  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．“日不落帝国”的兴起</a:t>
            </a:r>
            <a:endParaRPr lang="en-US" sz="2133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39601"/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．血腥的资本积累                    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．“蒸汽时代” 的到来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6074" y="2930712"/>
            <a:ext cx="10444480" cy="748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133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133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山东淄博</a:t>
            </a:r>
            <a:r>
              <a:rPr lang="en-US" altLang="zh-CN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133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李一涵同学在复习中列出了一系列事件（右表）。他意在说明（</a:t>
            </a:r>
            <a:r>
              <a:rPr 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385820" y="3814657"/>
            <a:ext cx="3952240" cy="11277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36285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571501" y="1061720"/>
            <a:ext cx="994240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广东深圳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汉谟拉比法典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是人类宝贵的文化遗产。该法典主要维护（</a:t>
            </a: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．外邦人的利益</a:t>
            </a: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       B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．奴隶的利益</a:t>
            </a:r>
            <a:endParaRPr lang="en-US" sz="24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．奴隶主的利益</a:t>
            </a:r>
            <a:r>
              <a:rPr 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       D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．法老的利益</a:t>
            </a:r>
            <a:endParaRPr lang="en-US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571500" y="2998894"/>
            <a:ext cx="1102529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山东淄博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亚洲是人类文明的重要发祥地。下列文物中，能够证明这一结论的是（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</a:p>
        </p:txBody>
      </p:sp>
      <p:pic>
        <p:nvPicPr>
          <p:cNvPr id="2" name="图片 -2147482600" descr="C:\Users\mekin39\AppData\Roaming\Tencent\Users\526155685\QQ\WinTemp\RichOle\$3A@2JD1$$9J}{~F{F`X3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07" y="3914141"/>
            <a:ext cx="8277860" cy="23071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20" y="5928361"/>
            <a:ext cx="604520" cy="513927"/>
          </a:xfrm>
          <a:prstGeom prst="rect">
            <a:avLst/>
          </a:prstGeom>
        </p:spPr>
      </p:pic>
      <p:pic>
        <p:nvPicPr>
          <p:cNvPr id="5" name="图片 4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7" y="2146301"/>
            <a:ext cx="604520" cy="5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9" y="244366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第二单元复习任务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4097" y="1138676"/>
            <a:ext cx="9144000" cy="544293"/>
          </a:xfrm>
        </p:spPr>
        <p:txBody>
          <a:bodyPr/>
          <a:lstStyle/>
          <a:p>
            <a:r>
              <a:rPr lang="zh-CN" altLang="en-US" dirty="0" smtClean="0"/>
              <a:t>学习方法：通过背诵识记知识，框架梳理重点知识。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14097" y="1842800"/>
            <a:ext cx="105996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4</a:t>
            </a:r>
            <a:r>
              <a:rPr lang="zh-CN" altLang="en-US" sz="2400" dirty="0" smtClean="0">
                <a:solidFill>
                  <a:schemeClr val="accent5"/>
                </a:solidFill>
              </a:rPr>
              <a:t>课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、希腊文明历程：爱琴文明（</a:t>
            </a: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克里特和迈锡尼文明</a:t>
            </a:r>
            <a:r>
              <a:rPr lang="zh-CN" altLang="en-US" sz="2000" dirty="0" smtClean="0"/>
              <a:t>）、荷马时代</a:t>
            </a:r>
            <a:r>
              <a:rPr lang="en-US" altLang="zh-CN" sz="2000" dirty="0" smtClean="0"/>
              <a:t>《</a:t>
            </a: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荷马史诗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、城邦时代（</a:t>
            </a: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斯巴达和雅典</a:t>
            </a:r>
            <a:r>
              <a:rPr lang="zh-CN" altLang="en-US" sz="2000" dirty="0" smtClean="0"/>
              <a:t>）、亚历山大帝国。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、希腊城邦的最大特点（</a:t>
            </a: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小国寡民</a:t>
            </a:r>
            <a:r>
              <a:rPr lang="zh-CN" altLang="en-US" sz="2000" dirty="0" smtClean="0"/>
              <a:t>）。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、雅典文明政治的高峰、表现、评价、实质？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、亚历山大东征的评价？（积极、消极）</a:t>
            </a:r>
            <a:endParaRPr lang="en-US" altLang="zh-CN" sz="20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043565" y="4016335"/>
            <a:ext cx="996297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/>
                </a:solidFill>
              </a:rPr>
              <a:t>5</a:t>
            </a:r>
            <a:r>
              <a:rPr lang="zh-CN" altLang="en-US" sz="2400" dirty="0" smtClean="0">
                <a:solidFill>
                  <a:schemeClr val="accent5"/>
                </a:solidFill>
              </a:rPr>
              <a:t>课</a:t>
            </a:r>
            <a:endParaRPr lang="en-US" altLang="zh-CN" sz="2400" dirty="0" smtClean="0">
              <a:solidFill>
                <a:schemeClr val="accent5"/>
              </a:solidFill>
            </a:endParaRPr>
          </a:p>
          <a:p>
            <a:r>
              <a:rPr lang="en-US" altLang="zh-CN" sz="2000" dirty="0" smtClean="0"/>
              <a:t>1</a:t>
            </a:r>
            <a:r>
              <a:rPr lang="zh-CN" altLang="en-US" sz="2000" dirty="0" smtClean="0"/>
              <a:t>、罗马发展历程：城邦、罗马共和国、罗马帝国、分裂为东罗马和西罗马、拜占庭帝国灭亡。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 smtClean="0"/>
              <a:t>、罗马共和国的政治管理？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 smtClean="0"/>
              <a:t>、罗马共和国时期的成就（</a:t>
            </a:r>
            <a:r>
              <a:rPr lang="en-US" altLang="zh-CN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十二铜表法</a:t>
            </a:r>
            <a:r>
              <a:rPr lang="en-US" altLang="zh-CN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、称霸地中海</a:t>
            </a:r>
            <a:r>
              <a:rPr lang="zh-CN" altLang="en-US" sz="2000" dirty="0" smtClean="0"/>
              <a:t>）、灭亡？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 smtClean="0"/>
              <a:t>、罗马帝国的时间、统治者、辉煌？</a:t>
            </a:r>
            <a:endParaRPr lang="en-US" altLang="zh-CN" sz="2000" dirty="0" smtClean="0"/>
          </a:p>
          <a:p>
            <a:r>
              <a:rPr lang="en-US" altLang="zh-CN" sz="2000" dirty="0" smtClean="0"/>
              <a:t>5</a:t>
            </a:r>
            <a:r>
              <a:rPr lang="zh-CN" altLang="en-US" sz="2000" dirty="0" smtClean="0"/>
              <a:t>、罗马帝国被日耳曼人入侵，分裂为东西两个帝国。西罗马帝国的灭亡标志着欧洲奴隶社会结束。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4279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85189" y="244366"/>
            <a:ext cx="4679731" cy="654269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第二单元复习任务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4097" y="1138676"/>
            <a:ext cx="9144000" cy="544293"/>
          </a:xfrm>
        </p:spPr>
        <p:txBody>
          <a:bodyPr/>
          <a:lstStyle/>
          <a:p>
            <a:r>
              <a:rPr lang="zh-CN" altLang="en-US" dirty="0" smtClean="0"/>
              <a:t>学习方法：通过背诵识记知识，框架梳理重点知识。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14097" y="1842800"/>
            <a:ext cx="10599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accent5"/>
                </a:solidFill>
              </a:rPr>
              <a:t>6</a:t>
            </a:r>
            <a:r>
              <a:rPr lang="zh-CN" altLang="en-US" sz="3600" dirty="0" smtClean="0">
                <a:solidFill>
                  <a:schemeClr val="accent5"/>
                </a:solidFill>
              </a:rPr>
              <a:t>课</a:t>
            </a:r>
            <a:endParaRPr lang="en-US" altLang="zh-CN" sz="3600" dirty="0" smtClean="0">
              <a:solidFill>
                <a:schemeClr val="accent5"/>
              </a:solidFill>
            </a:endParaRPr>
          </a:p>
          <a:p>
            <a:r>
              <a:rPr lang="en-US" altLang="zh-CN" sz="3600" dirty="0" smtClean="0"/>
              <a:t>1</a:t>
            </a:r>
            <a:r>
              <a:rPr lang="zh-CN" altLang="en-US" sz="3600" dirty="0" smtClean="0"/>
              <a:t>、古希腊在文学（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个）、雕塑（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个）、建筑（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个）、哲学（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个）方面的成就？</a:t>
            </a:r>
            <a:endParaRPr lang="en-US" altLang="zh-CN" sz="3600" dirty="0">
              <a:solidFill>
                <a:schemeClr val="accent5"/>
              </a:solidFill>
            </a:endParaRPr>
          </a:p>
          <a:p>
            <a:r>
              <a:rPr lang="en-US" altLang="zh-CN" sz="3600" dirty="0" smtClean="0"/>
              <a:t>2</a:t>
            </a:r>
            <a:r>
              <a:rPr lang="zh-CN" altLang="en-US" sz="3600" dirty="0" smtClean="0"/>
              <a:t>、古罗马在建筑（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个</a:t>
            </a:r>
            <a:r>
              <a:rPr lang="zh-CN" altLang="en-US" sz="3600" dirty="0"/>
              <a:t>）</a:t>
            </a:r>
            <a:r>
              <a:rPr lang="zh-CN" altLang="en-US" sz="3600" dirty="0" smtClean="0"/>
              <a:t>、法律（分为共和国、帝国、拜占庭）、历法方面（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个不同时期）的</a:t>
            </a:r>
            <a:r>
              <a:rPr lang="zh-CN" altLang="en-US" sz="3600" dirty="0"/>
              <a:t>成就</a:t>
            </a:r>
            <a:r>
              <a:rPr lang="zh-CN" altLang="en-US" sz="3600" dirty="0" smtClean="0"/>
              <a:t>？用史实说明</a:t>
            </a:r>
            <a:endParaRPr lang="en-US" altLang="zh-CN" sz="3600" dirty="0"/>
          </a:p>
          <a:p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27337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515534" y="165947"/>
            <a:ext cx="17043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7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单元小结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97854" y="2681394"/>
            <a:ext cx="2566247" cy="4513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9" tIns="60959" rIns="60959" bIns="60959" numCol="1" spcCol="38100" rtlCol="0" anchor="t" forceAA="0">
            <a:spAutoFit/>
          </a:bodyPr>
          <a:lstStyle/>
          <a:p>
            <a:pPr defTabSz="1219170" latinLnBrk="1" hangingPunct="0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亚历山大帝国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17601" y="1788160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希腊</a:t>
            </a:r>
          </a:p>
        </p:txBody>
      </p:sp>
      <p:grpSp>
        <p:nvGrpSpPr>
          <p:cNvPr id="129" name="组合 128"/>
          <p:cNvGrpSpPr/>
          <p:nvPr/>
        </p:nvGrpSpPr>
        <p:grpSpPr>
          <a:xfrm>
            <a:off x="1798320" y="1086274"/>
            <a:ext cx="499533" cy="1819487"/>
            <a:chOff x="4113" y="2330"/>
            <a:chExt cx="590" cy="4927"/>
          </a:xfrm>
        </p:grpSpPr>
        <p:grpSp>
          <p:nvGrpSpPr>
            <p:cNvPr id="54" name="组合 53"/>
            <p:cNvGrpSpPr/>
            <p:nvPr/>
          </p:nvGrpSpPr>
          <p:grpSpPr>
            <a:xfrm>
              <a:off x="4113" y="2330"/>
              <a:ext cx="589" cy="4927"/>
              <a:chOff x="4240" y="3258"/>
              <a:chExt cx="589" cy="4008"/>
            </a:xfrm>
          </p:grpSpPr>
          <p:grpSp>
            <p:nvGrpSpPr>
              <p:cNvPr id="55" name="组合 54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64" name="直接连接符 63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83" name="直接连接符 82"/>
            <p:cNvCxnSpPr/>
            <p:nvPr/>
          </p:nvCxnSpPr>
          <p:spPr>
            <a:xfrm rot="5400000" flipH="1">
              <a:off x="4564" y="4686"/>
              <a:ext cx="0" cy="277"/>
            </a:xfrm>
            <a:prstGeom prst="line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" name="文本框 7"/>
          <p:cNvSpPr txBox="1"/>
          <p:nvPr/>
        </p:nvSpPr>
        <p:spPr>
          <a:xfrm>
            <a:off x="2297853" y="800100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希腊城邦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97854" y="1771227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雅典民主政治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760894" y="4534747"/>
            <a:ext cx="498687" cy="795867"/>
            <a:chOff x="4240" y="3258"/>
            <a:chExt cx="589" cy="4008"/>
          </a:xfrm>
        </p:grpSpPr>
        <p:grpSp>
          <p:nvGrpSpPr>
            <p:cNvPr id="16" name="组合 15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6" name="组合 25"/>
          <p:cNvGrpSpPr/>
          <p:nvPr/>
        </p:nvGrpSpPr>
        <p:grpSpPr>
          <a:xfrm>
            <a:off x="3631354" y="643467"/>
            <a:ext cx="498687" cy="795867"/>
            <a:chOff x="4240" y="3258"/>
            <a:chExt cx="589" cy="4008"/>
          </a:xfrm>
        </p:grpSpPr>
        <p:grpSp>
          <p:nvGrpSpPr>
            <p:cNvPr id="27" name="组合 26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1" name="直接连接符 30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组合 35"/>
          <p:cNvGrpSpPr/>
          <p:nvPr/>
        </p:nvGrpSpPr>
        <p:grpSpPr>
          <a:xfrm>
            <a:off x="595207" y="2013374"/>
            <a:ext cx="498687" cy="2907453"/>
            <a:chOff x="4240" y="3258"/>
            <a:chExt cx="589" cy="4008"/>
          </a:xfrm>
        </p:grpSpPr>
        <p:grpSp>
          <p:nvGrpSpPr>
            <p:cNvPr id="37" name="组合 36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1" name="直接连接符 40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4" name="文本框 43"/>
          <p:cNvSpPr txBox="1"/>
          <p:nvPr/>
        </p:nvSpPr>
        <p:spPr>
          <a:xfrm rot="840000">
            <a:off x="8171927" y="524223"/>
            <a:ext cx="2646878" cy="584775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defTabSz="1219170" latinLnBrk="1" hangingPunct="0"/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古代欧洲文明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0067" y="2145453"/>
            <a:ext cx="626533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西方文明的源头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17600" y="4696461"/>
            <a:ext cx="78570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罗马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13093" y="5869093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罗马帝国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063414" y="2160693"/>
            <a:ext cx="463127" cy="2388723"/>
            <a:chOff x="1243" y="2890"/>
            <a:chExt cx="547" cy="2127"/>
          </a:xfrm>
        </p:grpSpPr>
        <p:cxnSp>
          <p:nvCxnSpPr>
            <p:cNvPr id="7" name="直接箭头连接符 6"/>
            <p:cNvCxnSpPr/>
            <p:nvPr/>
          </p:nvCxnSpPr>
          <p:spPr>
            <a:xfrm flipH="1">
              <a:off x="1777" y="2890"/>
              <a:ext cx="13" cy="212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8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文本框 24"/>
            <p:cNvSpPr txBox="1"/>
            <p:nvPr/>
          </p:nvSpPr>
          <p:spPr>
            <a:xfrm>
              <a:off x="1243" y="3625"/>
              <a:ext cx="547" cy="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/>
                </a:rPr>
                <a:t>继承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13560" y="3881967"/>
            <a:ext cx="499533" cy="2140373"/>
            <a:chOff x="4113" y="2330"/>
            <a:chExt cx="590" cy="4927"/>
          </a:xfrm>
        </p:grpSpPr>
        <p:grpSp>
          <p:nvGrpSpPr>
            <p:cNvPr id="46" name="组合 45"/>
            <p:cNvGrpSpPr/>
            <p:nvPr/>
          </p:nvGrpSpPr>
          <p:grpSpPr>
            <a:xfrm>
              <a:off x="4113" y="2330"/>
              <a:ext cx="589" cy="4927"/>
              <a:chOff x="4240" y="3258"/>
              <a:chExt cx="589" cy="4008"/>
            </a:xfrm>
          </p:grpSpPr>
          <p:grpSp>
            <p:nvGrpSpPr>
              <p:cNvPr id="47" name="组合 46"/>
              <p:cNvGrpSpPr/>
              <p:nvPr/>
            </p:nvGrpSpPr>
            <p:grpSpPr>
              <a:xfrm rot="5400000" flipH="1">
                <a:off x="2687" y="5124"/>
                <a:ext cx="4008" cy="277"/>
                <a:chOff x="5047" y="2552"/>
                <a:chExt cx="3978" cy="800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5047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5047" y="3352"/>
                  <a:ext cx="3978" cy="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9025" y="2552"/>
                  <a:ext cx="0" cy="800"/>
                </a:xfrm>
                <a:prstGeom prst="line">
                  <a:avLst/>
                </a:prstGeom>
                <a:noFill/>
                <a:ln w="34925" cap="flat" cmpd="sng">
                  <a:solidFill>
                    <a:srgbClr val="0070C0"/>
                  </a:solidFill>
                  <a:prstDash val="solid"/>
                  <a:miter lim="8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51" name="直接连接符 50"/>
              <p:cNvCxnSpPr/>
              <p:nvPr/>
            </p:nvCxnSpPr>
            <p:spPr>
              <a:xfrm>
                <a:off x="4240" y="5264"/>
                <a:ext cx="294" cy="0"/>
              </a:xfrm>
              <a:prstGeom prst="lin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2" name="直接连接符 51"/>
            <p:cNvCxnSpPr/>
            <p:nvPr/>
          </p:nvCxnSpPr>
          <p:spPr>
            <a:xfrm rot="5400000" flipH="1">
              <a:off x="4564" y="4686"/>
              <a:ext cx="0" cy="277"/>
            </a:xfrm>
            <a:prstGeom prst="line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3" name="文本框 52"/>
          <p:cNvSpPr txBox="1"/>
          <p:nvPr/>
        </p:nvSpPr>
        <p:spPr>
          <a:xfrm>
            <a:off x="2313093" y="3592407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罗马城邦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297854" y="4695613"/>
            <a:ext cx="155523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罗马共和国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4130887" y="491067"/>
            <a:ext cx="1829647" cy="1204807"/>
            <a:chOff x="4879" y="570"/>
            <a:chExt cx="2161" cy="1423"/>
          </a:xfrm>
        </p:grpSpPr>
        <p:sp>
          <p:nvSpPr>
            <p:cNvPr id="60" name="文本框 59"/>
            <p:cNvSpPr txBox="1"/>
            <p:nvPr/>
          </p:nvSpPr>
          <p:spPr>
            <a:xfrm>
              <a:off x="4879" y="570"/>
              <a:ext cx="1513" cy="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latinLnBrk="1" hangingPunct="0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/>
                </a:rPr>
                <a:t>小国寡民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879" y="1496"/>
              <a:ext cx="2161" cy="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33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/>
                </a:rPr>
                <a:t>雅典、斯巴达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367954" y="1789007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伯里克利改革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130888" y="2679700"/>
            <a:ext cx="319991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latinLnBrk="1" hangingPunct="0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地跨欧亚非三洲的大帝国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4260427" y="4367107"/>
            <a:ext cx="2103461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《十二铜表法》</a:t>
            </a:r>
          </a:p>
          <a:p>
            <a:pPr algn="l"/>
            <a:endParaRPr lang="zh-CN" altLang="en-US" sz="2133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/>
            </a:endParaRPr>
          </a:p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地中海霸主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009813" y="5704841"/>
            <a:ext cx="2651688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黄金时期</a:t>
            </a:r>
          </a:p>
          <a:p>
            <a:pPr algn="l"/>
            <a:r>
              <a:rPr lang="zh-CN" altLang="en-US" sz="2133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地中海成为罗马内湖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3527214" y="5704840"/>
            <a:ext cx="498687" cy="795867"/>
            <a:chOff x="4240" y="3258"/>
            <a:chExt cx="589" cy="4008"/>
          </a:xfrm>
        </p:grpSpPr>
        <p:grpSp>
          <p:nvGrpSpPr>
            <p:cNvPr id="68" name="组合 67"/>
            <p:cNvGrpSpPr/>
            <p:nvPr/>
          </p:nvGrpSpPr>
          <p:grpSpPr>
            <a:xfrm rot="5400000" flipH="1">
              <a:off x="2687" y="5124"/>
              <a:ext cx="4008" cy="277"/>
              <a:chOff x="5047" y="2552"/>
              <a:chExt cx="3978" cy="800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5047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5047" y="3352"/>
                <a:ext cx="3978" cy="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9025" y="2552"/>
                <a:ext cx="0" cy="800"/>
              </a:xfrm>
              <a:prstGeom prst="line">
                <a:avLst/>
              </a:prstGeom>
              <a:noFill/>
              <a:ln w="34925" cap="flat" cmpd="sng">
                <a:solidFill>
                  <a:srgbClr val="0070C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72" name="直接连接符 71"/>
            <p:cNvCxnSpPr/>
            <p:nvPr/>
          </p:nvCxnSpPr>
          <p:spPr>
            <a:xfrm>
              <a:off x="4240" y="5264"/>
              <a:ext cx="294" cy="0"/>
            </a:xfrm>
            <a:prstGeom prst="lin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3" name="文本框 72"/>
          <p:cNvSpPr txBox="1"/>
          <p:nvPr/>
        </p:nvSpPr>
        <p:spPr>
          <a:xfrm>
            <a:off x="8863753" y="3197013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光荣属于希腊</a:t>
            </a:r>
          </a:p>
          <a:p>
            <a:pPr algn="l"/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伟大属于罗马</a:t>
            </a:r>
          </a:p>
        </p:txBody>
      </p:sp>
      <p:pic>
        <p:nvPicPr>
          <p:cNvPr id="75" name="图片 74" descr="C:/Users/lenovo/AppData/Local/Temp/kaimatting_20200228131144/output_20200228131147..pngoutput_20200228131147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6236547" y="2650914"/>
            <a:ext cx="2530687" cy="2070100"/>
          </a:xfrm>
          <a:prstGeom prst="rect">
            <a:avLst/>
          </a:prstGeom>
        </p:spPr>
      </p:pic>
      <p:sp>
        <p:nvSpPr>
          <p:cNvPr id="76" name="圆角矩形标注 75"/>
          <p:cNvSpPr/>
          <p:nvPr/>
        </p:nvSpPr>
        <p:spPr>
          <a:xfrm>
            <a:off x="9300634" y="2640543"/>
            <a:ext cx="823807" cy="544828"/>
          </a:xfrm>
          <a:prstGeom prst="wedgeRoundRectCallout">
            <a:avLst>
              <a:gd name="adj1" fmla="val -30986"/>
              <a:gd name="adj2" fmla="val 68458"/>
              <a:gd name="adj3" fmla="val 16667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9" tIns="60959" rIns="60959" bIns="60959" numCol="1" spcCol="38100" rtlCol="0" anchor="ctr" forceAA="0">
            <a:spAutoFit/>
          </a:bodyPr>
          <a:lstStyle/>
          <a:p>
            <a:pPr defTabSz="1219170" latinLnBrk="1" hangingPunct="0"/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民主</a:t>
            </a:r>
          </a:p>
        </p:txBody>
      </p:sp>
      <p:sp>
        <p:nvSpPr>
          <p:cNvPr id="77" name="圆角矩形标注 76"/>
          <p:cNvSpPr/>
          <p:nvPr/>
        </p:nvSpPr>
        <p:spPr>
          <a:xfrm>
            <a:off x="9331960" y="4037991"/>
            <a:ext cx="792480" cy="936782"/>
          </a:xfrm>
          <a:prstGeom prst="wedgeRoundRectCallout">
            <a:avLst>
              <a:gd name="adj1" fmla="val -36645"/>
              <a:gd name="adj2" fmla="val -64863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9" tIns="60959" rIns="60959" bIns="60959" numCol="1" spcCol="38100" rtlCol="0" anchor="ctr" forceAA="0">
            <a:spAutoFit/>
          </a:bodyPr>
          <a:lstStyle/>
          <a:p>
            <a:pPr defTabSz="1219170" latinLnBrk="1" hangingPunct="0"/>
            <a:r>
              <a:rPr lang="zh-CN" altLang="en-US" sz="24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法律</a:t>
            </a:r>
          </a:p>
        </p:txBody>
      </p:sp>
    </p:spTree>
    <p:extLst>
      <p:ext uri="{BB962C8B-B14F-4D97-AF65-F5344CB8AC3E}">
        <p14:creationId xmlns:p14="http://schemas.microsoft.com/office/powerpoint/2010/main" val="3743672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8" grpId="0"/>
      <p:bldP spid="9" grpId="0"/>
      <p:bldP spid="44" grpId="0" bldLvl="0" animBg="1"/>
      <p:bldP spid="21" grpId="0"/>
      <p:bldP spid="23" grpId="0"/>
      <p:bldP spid="53" grpId="0"/>
      <p:bldP spid="59" grpId="0"/>
      <p:bldP spid="62" grpId="0"/>
      <p:bldP spid="63" grpId="0"/>
      <p:bldP spid="65" grpId="0"/>
      <p:bldP spid="66" grpId="0"/>
      <p:bldP spid="73" grpId="0"/>
      <p:bldP spid="76" grpId="0" bldLvl="0" animBg="1"/>
      <p:bldP spid="7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333500" y="166794"/>
            <a:ext cx="16899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7" b="1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直击中考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7361" y="4710854"/>
            <a:ext cx="11195473" cy="17334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江苏无锡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·14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“地中海已成为帝国的‘内湖’，地中海各地之间的交通畅通无阻，海上航路、内陆河道、陆上通道和古老商道都成了内外贸易的动脉，商旅往来络绎不绝。”材料中的“帝国是（   ）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．罗马帝国 </a:t>
            </a:r>
            <a:r>
              <a:rPr lang="zh-CN" altLang="en-US" sz="2133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</a:t>
            </a:r>
            <a:r>
              <a:rPr lang="en-US" sz="2133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．波斯帝国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．阿拉伯帝国                    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．奥斯曼帝国</a:t>
            </a:r>
            <a:endParaRPr lang="en-US" alt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8" name="图片 17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33" y="5570221"/>
            <a:ext cx="604520" cy="513927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427567" y="737447"/>
            <a:ext cx="11336867" cy="1405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山东青岛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32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亚历山大的东征，从西方到东方，从希腊到印度，建立了一个空前庞大的帝国。直到今天，他的名字还被很多人传颂，这是因为东征和帝国的建立（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．使罗马帝国进入黄金时期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B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．削弱了东西方之间的经济联系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．给东方人民带来巨大灾难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D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．促进了东西方文化的大交汇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7568" y="2779607"/>
            <a:ext cx="11195473" cy="1405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内蒙古通辽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西方谚语说：“辉煌属于希腊，宏伟属于罗马。”英国近代诗人雪莱说：“我们都是希腊人。”这里对希腊的赞美是基于它（   ）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．是古代大河文明典范            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．开创了西方民主政治的先河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9601" indent="-239601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．建立了强大的奴隶制国家        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．建立了地垮欧亚非三洲的帝国</a:t>
            </a:r>
          </a:p>
        </p:txBody>
      </p:sp>
      <p:pic>
        <p:nvPicPr>
          <p:cNvPr id="3" name="图片 2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27" y="3347721"/>
            <a:ext cx="604520" cy="513927"/>
          </a:xfrm>
          <a:prstGeom prst="rect">
            <a:avLst/>
          </a:prstGeom>
        </p:spPr>
      </p:pic>
      <p:pic>
        <p:nvPicPr>
          <p:cNvPr id="10" name="图片 9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547" y="1658621"/>
            <a:ext cx="604520" cy="5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64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56354" y="784861"/>
            <a:ext cx="11462173" cy="238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40447" indent="-240447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山东滨州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关于古希腊的民主政治，苏格拉底说没有人愿意用抽签的方法雇一位舵手、建筑师、吹笛手或其他行业的人，而这类事若出错的话，危害还比在管理国家事务上出错轻得多。”这段话（   ）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0447" indent="-240447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．认为抽签选举危害性很小        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．高度评价雅典的民主政治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0447" indent="-240447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．揭示了雅典民主的弊端              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．没有人愿意通过抽签参与政治</a:t>
            </a:r>
          </a:p>
          <a:p>
            <a:pPr marL="240447" indent="-240447"/>
            <a:endParaRPr lang="en-US" alt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0447" indent="-240447"/>
            <a:endParaRPr lang="en-US" alt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7" y="2033694"/>
            <a:ext cx="604520" cy="5139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5207" y="3390053"/>
            <a:ext cx="8510693" cy="20617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31134" indent="-231134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山东临沂</a:t>
            </a:r>
            <a:r>
              <a:rPr lang="en-US" altLang="zh-CN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</a:t>
            </a:r>
            <a:r>
              <a:rPr lang="zh-CN" altLang="en-US" sz="2133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如图中的“元旦所依据的历法，是现在国际上通用的历法。该历法是西方的历法，并非中国所创，故又名“西历”。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1912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年，中华民国临时政府改用这种历法。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1949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年，中国人民政治协商会议决定采用公元纪年。该历法的基础是（   ）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1134" indent="-231134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．古埃及的太阳历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B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．罗马人的儒略历</a:t>
            </a:r>
            <a:endParaRPr lang="en-US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1134" indent="-231134"/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．中国农历即夏历</a:t>
            </a:r>
            <a:r>
              <a:rPr 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            D</a:t>
            </a:r>
            <a:r>
              <a:rPr lang="zh-CN" altLang="en-US" sz="2133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．苏美尔人的阴历</a:t>
            </a:r>
            <a:endParaRPr lang="en-US" altLang="zh-CN" sz="2133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-2147482605" descr="S[8LVXN$43WGJM7)7LQKW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774" y="3390054"/>
            <a:ext cx="2425700" cy="2735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C:/Users/lenovo/AppData/Local/Temp/kaimatting_20200115105037/output_20200115105043..pngoutput_2020011510504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40" y="4621107"/>
            <a:ext cx="604520" cy="51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4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LrKQ7Qa0u7+F15LmV58FBlBBXjEJX9fy48wj3Qn+yX/pMnhEREs40ZD3t+16HcFjB2ETVW75B1URoOhvbXqbdU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4097</Words>
  <Application>Microsoft Office PowerPoint</Application>
  <PresentationFormat>宽屏</PresentationFormat>
  <Paragraphs>341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ˎ̥</vt:lpstr>
      <vt:lpstr>华文行楷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第一单元复习任务</vt:lpstr>
      <vt:lpstr>PowerPoint 演示文稿</vt:lpstr>
      <vt:lpstr>PowerPoint 演示文稿</vt:lpstr>
      <vt:lpstr>PowerPoint 演示文稿</vt:lpstr>
      <vt:lpstr>第二单元复习任务</vt:lpstr>
      <vt:lpstr>第二单元复习任务</vt:lpstr>
      <vt:lpstr>PowerPoint 演示文稿</vt:lpstr>
      <vt:lpstr>PowerPoint 演示文稿</vt:lpstr>
      <vt:lpstr>PowerPoint 演示文稿</vt:lpstr>
      <vt:lpstr>PowerPoint 演示文稿</vt:lpstr>
      <vt:lpstr>第三单元复习任务</vt:lpstr>
      <vt:lpstr>第三单元复习任务</vt:lpstr>
      <vt:lpstr>PowerPoint 演示文稿</vt:lpstr>
      <vt:lpstr>PowerPoint 演示文稿</vt:lpstr>
      <vt:lpstr>第四单元复习任务</vt:lpstr>
      <vt:lpstr>第五单元复习任务</vt:lpstr>
      <vt:lpstr>第五单元复习任务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第七单元复习任务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29</cp:revision>
  <dcterms:created xsi:type="dcterms:W3CDTF">2020-10-21T05:40:24Z</dcterms:created>
  <dcterms:modified xsi:type="dcterms:W3CDTF">2020-10-28T05:59:37Z</dcterms:modified>
</cp:coreProperties>
</file>