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ppt/tags/tag1.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6" r:id="rId3"/>
    <p:sldId id="284" r:id="rId4"/>
    <p:sldId id="285" r:id="rId5"/>
    <p:sldId id="264" r:id="rId6"/>
    <p:sldId id="266" r:id="rId7"/>
    <p:sldId id="267" r:id="rId8"/>
    <p:sldId id="268" r:id="rId9"/>
    <p:sldId id="311" r:id="rId10"/>
    <p:sldId id="271" r:id="rId11"/>
    <p:sldId id="272" r:id="rId12"/>
    <p:sldId id="273" r:id="rId13"/>
    <p:sldId id="274" r:id="rId14"/>
    <p:sldId id="290" r:id="rId15"/>
    <p:sldId id="291" r:id="rId16"/>
    <p:sldId id="292" r:id="rId17"/>
    <p:sldId id="293" r:id="rId18"/>
    <p:sldId id="294" r:id="rId19"/>
    <p:sldId id="295" r:id="rId20"/>
    <p:sldId id="296" r:id="rId21"/>
    <p:sldId id="310" r:id="rId22"/>
    <p:sldId id="297" r:id="rId23"/>
    <p:sldId id="309" r:id="rId24"/>
    <p:sldId id="299" r:id="rId25"/>
    <p:sldId id="302" r:id="rId26"/>
    <p:sldId id="300" r:id="rId27"/>
    <p:sldId id="306" r:id="rId28"/>
    <p:sldId id="303" r:id="rId29"/>
    <p:sldId id="304" r:id="rId30"/>
    <p:sldId id="305" r:id="rId31"/>
    <p:sldId id="307" r:id="rId32"/>
    <p:sldId id="308" r:id="rId33"/>
    <p:sldId id="278" r:id="rId34"/>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0AE"/>
    <a:srgbClr val="000000"/>
    <a:srgbClr val="FF3300"/>
    <a:srgbClr val="00FF00"/>
    <a:srgbClr val="FF66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9" /><Relationship Type="http://schemas.openxmlformats.org/officeDocument/2006/relationships/slide" Target="slides/slide6.xml" Id="rId8" /><Relationship Type="http://schemas.openxmlformats.org/officeDocument/2006/relationships/slide" Target="slides/slide5.xml" Id="rId7" /><Relationship Type="http://schemas.openxmlformats.org/officeDocument/2006/relationships/slide" Target="slides/slide4.xml" Id="rId6" /><Relationship Type="http://schemas.openxmlformats.org/officeDocument/2006/relationships/slide" Target="slides/slide3.xml" Id="rId5" /><Relationship Type="http://schemas.openxmlformats.org/officeDocument/2006/relationships/slide" Target="slides/slide2.xml" Id="rId4" /><Relationship Type="http://schemas.openxmlformats.org/officeDocument/2006/relationships/tableStyles" Target="tableStyles.xml" Id="rId37" /><Relationship Type="http://schemas.openxmlformats.org/officeDocument/2006/relationships/viewProps" Target="viewProps.xml" Id="rId36" /><Relationship Type="http://schemas.openxmlformats.org/officeDocument/2006/relationships/presProps" Target="presProps.xml" Id="rId35" /><Relationship Type="http://schemas.openxmlformats.org/officeDocument/2006/relationships/slide" Target="slides/slide32.xml" Id="rId34" /><Relationship Type="http://schemas.openxmlformats.org/officeDocument/2006/relationships/slide" Target="slides/slide31.xml" Id="rId33" /><Relationship Type="http://schemas.openxmlformats.org/officeDocument/2006/relationships/slide" Target="slides/slide30.xml" Id="rId32" /><Relationship Type="http://schemas.openxmlformats.org/officeDocument/2006/relationships/slide" Target="slides/slide29.xml" Id="rId31" /><Relationship Type="http://schemas.openxmlformats.org/officeDocument/2006/relationships/slide" Target="slides/slide28.xml" Id="rId30" /><Relationship Type="http://schemas.openxmlformats.org/officeDocument/2006/relationships/slide" Target="slides/slide1.xml" Id="rId3" /><Relationship Type="http://schemas.openxmlformats.org/officeDocument/2006/relationships/slide" Target="slides/slide27.xml" Id="rId29" /><Relationship Type="http://schemas.openxmlformats.org/officeDocument/2006/relationships/slide" Target="slides/slide26.xml" Id="rId28" /><Relationship Type="http://schemas.openxmlformats.org/officeDocument/2006/relationships/slide" Target="slides/slide25.xml" Id="rId27" /><Relationship Type="http://schemas.openxmlformats.org/officeDocument/2006/relationships/slide" Target="slides/slide24.xml" Id="rId26" /><Relationship Type="http://schemas.openxmlformats.org/officeDocument/2006/relationships/slide" Target="slides/slide23.xml" Id="rId25" /><Relationship Type="http://schemas.openxmlformats.org/officeDocument/2006/relationships/slide" Target="slides/slide22.xml" Id="rId24" /><Relationship Type="http://schemas.openxmlformats.org/officeDocument/2006/relationships/slide" Target="slides/slide21.xml" Id="rId23" /><Relationship Type="http://schemas.openxmlformats.org/officeDocument/2006/relationships/slide" Target="slides/slide20.xml" Id="rId22" /><Relationship Type="http://schemas.openxmlformats.org/officeDocument/2006/relationships/slide" Target="slides/slide19.xml" Id="rId21" /><Relationship Type="http://schemas.openxmlformats.org/officeDocument/2006/relationships/slide" Target="slides/slide18.xml" Id="rId20" /><Relationship Type="http://schemas.openxmlformats.org/officeDocument/2006/relationships/theme" Target="theme/theme1.xml" Id="rId2" /><Relationship Type="http://schemas.openxmlformats.org/officeDocument/2006/relationships/slide" Target="slides/slide17.xml" Id="rId19" /><Relationship Type="http://schemas.openxmlformats.org/officeDocument/2006/relationships/slide" Target="slides/slide16.xml" Id="rId18" /><Relationship Type="http://schemas.openxmlformats.org/officeDocument/2006/relationships/slide" Target="slides/slide15.xml" Id="rId17" /><Relationship Type="http://schemas.openxmlformats.org/officeDocument/2006/relationships/slide" Target="slides/slide14.xml" Id="rId16" /><Relationship Type="http://schemas.openxmlformats.org/officeDocument/2006/relationships/slide" Target="slides/slide13.xml" Id="rId15" /><Relationship Type="http://schemas.openxmlformats.org/officeDocument/2006/relationships/slide" Target="slides/slide12.xml" Id="rId14" /><Relationship Type="http://schemas.openxmlformats.org/officeDocument/2006/relationships/slide" Target="slides/slide11.xml" Id="rId13" /><Relationship Type="http://schemas.openxmlformats.org/officeDocument/2006/relationships/slide" Target="slides/slide10.xml" Id="rId12" /><Relationship Type="http://schemas.openxmlformats.org/officeDocument/2006/relationships/slide" Target="slides/slide9.xml" Id="rId11" /><Relationship Type="http://schemas.openxmlformats.org/officeDocument/2006/relationships/slide" Target="slides/slide8.xml" Id="rId10" /><Relationship Type="http://schemas.openxmlformats.org/officeDocument/2006/relationships/slideMaster" Target="slideMasters/slideMaster1.xml" Id="rId1" /><Relationship Type="http://schemas.openxmlformats.org/officeDocument/2006/relationships/tags" Target="/ppt/tags/tag1.xml" Id="R6ab5ca3b12ea48f6"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Text Box 5"/>
          <p:cNvSpPr txBox="1"/>
          <p:nvPr/>
        </p:nvSpPr>
        <p:spPr>
          <a:xfrm>
            <a:off x="179388" y="1773238"/>
            <a:ext cx="8964612" cy="2798762"/>
          </a:xfrm>
          <a:prstGeom prst="rect">
            <a:avLst/>
          </a:prstGeom>
          <a:noFill/>
          <a:ln w="9525" cap="flat" cmpd="sng">
            <a:solidFill>
              <a:srgbClr val="FF3300"/>
            </a:solidFill>
            <a:prstDash val="solid"/>
            <a:miter/>
            <a:headEnd type="none" w="med" len="med"/>
            <a:tailEnd type="none" w="med" len="med"/>
          </a:ln>
        </p:spPr>
        <p:txBody>
          <a:bodyPr>
            <a:spAutoFit/>
          </a:bodyPr>
          <a:p>
            <a:pPr>
              <a:spcBef>
                <a:spcPct val="50000"/>
              </a:spcBef>
            </a:pPr>
            <a:r>
              <a:rPr lang="en-US" altLang="zh-CN" sz="7200" b="1" dirty="0">
                <a:solidFill>
                  <a:schemeClr val="bg1"/>
                </a:solidFill>
                <a:latin typeface="Arial" panose="020B0604020202020204" pitchFamily="34" charset="0"/>
                <a:ea typeface="黑体" panose="02010609060101010101" pitchFamily="2" charset="-122"/>
              </a:rPr>
              <a:t>      </a:t>
            </a:r>
            <a:r>
              <a:rPr lang="en-US" altLang="zh-CN" sz="9600" b="1" dirty="0">
                <a:solidFill>
                  <a:schemeClr val="bg1"/>
                </a:solidFill>
                <a:latin typeface="Arial" panose="020B0604020202020204" pitchFamily="34" charset="0"/>
                <a:ea typeface="华文新魏" pitchFamily="2" charset="-122"/>
              </a:rPr>
              <a:t>“</a:t>
            </a:r>
            <a:r>
              <a:rPr lang="zh-CN" altLang="en-US" sz="9600" b="1" dirty="0">
                <a:solidFill>
                  <a:schemeClr val="bg1"/>
                </a:solidFill>
                <a:latin typeface="Arial" panose="020B0604020202020204" pitchFamily="34" charset="0"/>
                <a:ea typeface="华文新魏" pitchFamily="2" charset="-122"/>
              </a:rPr>
              <a:t>鸦片战争”</a:t>
            </a:r>
            <a:endParaRPr lang="zh-CN" altLang="en-US" sz="9600" b="1" dirty="0">
              <a:solidFill>
                <a:schemeClr val="bg1"/>
              </a:solidFill>
              <a:latin typeface="Arial" panose="020B0604020202020204" pitchFamily="34" charset="0"/>
              <a:ea typeface="华文新魏" pitchFamily="2" charset="-122"/>
            </a:endParaRPr>
          </a:p>
          <a:p>
            <a:pPr>
              <a:spcBef>
                <a:spcPct val="50000"/>
              </a:spcBef>
            </a:pPr>
            <a:r>
              <a:rPr lang="zh-CN" altLang="en-US" sz="5400" b="1" dirty="0">
                <a:solidFill>
                  <a:schemeClr val="bg1"/>
                </a:solidFill>
                <a:latin typeface="Arial" panose="020B0604020202020204" pitchFamily="34" charset="0"/>
                <a:ea typeface="黑体" panose="02010609060101010101" pitchFamily="2" charset="-122"/>
              </a:rPr>
              <a:t>   一、文本解读与体系建构</a:t>
            </a:r>
            <a:endParaRPr lang="zh-CN" altLang="en-US" sz="5400" b="1" dirty="0">
              <a:solidFill>
                <a:schemeClr val="bg1"/>
              </a:solidFill>
              <a:latin typeface="Arial" panose="020B0604020202020204" pitchFamily="34" charset="0"/>
              <a:ea typeface="黑体" panose="0201060906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2"/>
          <p:cNvSpPr txBox="1"/>
          <p:nvPr/>
        </p:nvSpPr>
        <p:spPr>
          <a:xfrm>
            <a:off x="323850" y="333375"/>
            <a:ext cx="8497888" cy="21717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400" b="1" dirty="0">
                <a:solidFill>
                  <a:srgbClr val="FFFF00"/>
                </a:solidFill>
                <a:latin typeface="黑体" panose="02010609060101010101" pitchFamily="2" charset="-122"/>
                <a:ea typeface="黑体" panose="02010609060101010101" pitchFamily="2" charset="-122"/>
              </a:rPr>
              <a:t>   </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当中国人实行一种激烈的禁烟运动而使危机加剧的时候，战争果然就来到了；它（鸦片战争）不过是</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决定东方和西方之间应有的国际和商务关系的斗争。</a:t>
            </a:r>
            <a:r>
              <a:rPr lang="zh-CN" altLang="en-US"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 </a:t>
            </a:r>
            <a:endParaRPr lang="zh-CN" altLang="en-US" sz="3400" b="1" dirty="0">
              <a:solidFill>
                <a:srgbClr val="FFFF00"/>
              </a:solidFill>
              <a:latin typeface="黑体" panose="02010609060101010101" pitchFamily="2" charset="-122"/>
              <a:ea typeface="黑体" panose="02010609060101010101" pitchFamily="2" charset="-122"/>
            </a:endParaRPr>
          </a:p>
        </p:txBody>
      </p:sp>
      <p:sp>
        <p:nvSpPr>
          <p:cNvPr id="11267" name="Text Box 3"/>
          <p:cNvSpPr txBox="1"/>
          <p:nvPr/>
        </p:nvSpPr>
        <p:spPr>
          <a:xfrm>
            <a:off x="179388" y="2709863"/>
            <a:ext cx="8785225" cy="7874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500" b="1" dirty="0">
                <a:solidFill>
                  <a:schemeClr val="bg1"/>
                </a:solidFill>
                <a:latin typeface="黑体" panose="02010609060101010101" pitchFamily="2" charset="-122"/>
                <a:ea typeface="黑体" panose="02010609060101010101" pitchFamily="2" charset="-122"/>
              </a:rPr>
              <a:t>【</a:t>
            </a:r>
            <a:r>
              <a:rPr lang="zh-CN" altLang="en-US" sz="4500" b="1" dirty="0">
                <a:solidFill>
                  <a:schemeClr val="bg1"/>
                </a:solidFill>
                <a:latin typeface="黑体" panose="02010609060101010101" pitchFamily="2" charset="-122"/>
                <a:ea typeface="黑体" panose="02010609060101010101" pitchFamily="2" charset="-122"/>
              </a:rPr>
              <a:t>观点</a:t>
            </a:r>
            <a:r>
              <a:rPr lang="en-US" altLang="zh-CN" sz="4500" b="1" dirty="0">
                <a:solidFill>
                  <a:schemeClr val="bg1"/>
                </a:solidFill>
                <a:latin typeface="黑体" panose="02010609060101010101" pitchFamily="2" charset="-122"/>
                <a:ea typeface="黑体" panose="02010609060101010101" pitchFamily="2" charset="-122"/>
              </a:rPr>
              <a:t>】</a:t>
            </a:r>
            <a:r>
              <a:rPr lang="zh-CN" altLang="en-US" sz="4500" b="1" dirty="0">
                <a:solidFill>
                  <a:schemeClr val="bg1"/>
                </a:solidFill>
                <a:latin typeface="黑体" panose="02010609060101010101" pitchFamily="2" charset="-122"/>
                <a:ea typeface="黑体" panose="02010609060101010101" pitchFamily="2" charset="-122"/>
              </a:rPr>
              <a:t>：马士认为战争起因？</a:t>
            </a:r>
            <a:endParaRPr lang="zh-CN" altLang="en-US" sz="4500" b="1" dirty="0">
              <a:solidFill>
                <a:schemeClr val="bg1"/>
              </a:solidFill>
              <a:latin typeface="黑体" panose="02010609060101010101" pitchFamily="2" charset="-122"/>
              <a:ea typeface="黑体" panose="02010609060101010101" pitchFamily="2" charset="-122"/>
            </a:endParaRPr>
          </a:p>
        </p:txBody>
      </p:sp>
      <p:sp>
        <p:nvSpPr>
          <p:cNvPr id="17412" name="Text Box 4"/>
          <p:cNvSpPr txBox="1"/>
          <p:nvPr/>
        </p:nvSpPr>
        <p:spPr>
          <a:xfrm>
            <a:off x="179388" y="3789363"/>
            <a:ext cx="8785225" cy="2844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500" b="1" dirty="0">
                <a:solidFill>
                  <a:schemeClr val="bg1"/>
                </a:solidFill>
                <a:latin typeface="黑体" panose="02010609060101010101" pitchFamily="2" charset="-122"/>
                <a:ea typeface="黑体" panose="02010609060101010101" pitchFamily="2" charset="-122"/>
              </a:rPr>
              <a:t>【</a:t>
            </a:r>
            <a:r>
              <a:rPr lang="zh-CN" altLang="en-US" sz="4500" b="1" dirty="0">
                <a:solidFill>
                  <a:schemeClr val="bg1"/>
                </a:solidFill>
                <a:latin typeface="黑体" panose="02010609060101010101" pitchFamily="2" charset="-122"/>
                <a:ea typeface="黑体" panose="02010609060101010101" pitchFamily="2" charset="-122"/>
              </a:rPr>
              <a:t>延伸</a:t>
            </a:r>
            <a:r>
              <a:rPr lang="en-US" altLang="zh-CN" sz="4500" b="1" dirty="0">
                <a:solidFill>
                  <a:schemeClr val="bg1"/>
                </a:solidFill>
                <a:latin typeface="黑体" panose="02010609060101010101" pitchFamily="2" charset="-122"/>
                <a:ea typeface="黑体" panose="02010609060101010101" pitchFamily="2" charset="-122"/>
              </a:rPr>
              <a:t>】</a:t>
            </a:r>
            <a:r>
              <a:rPr lang="zh-CN" altLang="en-US" sz="4500" b="1" dirty="0">
                <a:solidFill>
                  <a:schemeClr val="bg1"/>
                </a:solidFill>
                <a:latin typeface="黑体" panose="02010609060101010101" pitchFamily="2" charset="-122"/>
                <a:ea typeface="黑体" panose="02010609060101010101" pitchFamily="2" charset="-122"/>
              </a:rPr>
              <a:t>：马士将战争的责任归咎于谁？这种判断的依据何在？你认为这种说法和依据成立吗？为什么？马士何许人也？</a:t>
            </a:r>
            <a:endParaRPr lang="zh-CN" altLang="en-US" sz="45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left)">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2"/>
          <p:cNvSpPr txBox="1"/>
          <p:nvPr/>
        </p:nvSpPr>
        <p:spPr>
          <a:xfrm>
            <a:off x="71438" y="188913"/>
            <a:ext cx="8964612" cy="16541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大家都认为鸦片战争是一次典型的非正义战争，是鸦片染成的战争</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其实，根本是北京愿不愿意和英国订立平等国家关系的问题。</a:t>
            </a:r>
            <a:r>
              <a:rPr lang="zh-CN" altLang="en-US"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 </a:t>
            </a:r>
            <a:endParaRPr lang="zh-CN" altLang="en-US" sz="3400" b="1" dirty="0">
              <a:solidFill>
                <a:srgbClr val="FFFF00"/>
              </a:solidFill>
              <a:latin typeface="黑体" panose="02010609060101010101" pitchFamily="2" charset="-122"/>
              <a:ea typeface="黑体" panose="02010609060101010101" pitchFamily="2" charset="-122"/>
            </a:endParaRPr>
          </a:p>
        </p:txBody>
      </p:sp>
      <p:sp>
        <p:nvSpPr>
          <p:cNvPr id="12291" name="Text Box 3"/>
          <p:cNvSpPr txBox="1"/>
          <p:nvPr/>
        </p:nvSpPr>
        <p:spPr>
          <a:xfrm>
            <a:off x="0" y="1989138"/>
            <a:ext cx="8964613" cy="7715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400" b="1" dirty="0">
                <a:solidFill>
                  <a:schemeClr val="bg1"/>
                </a:solidFill>
                <a:latin typeface="黑体" panose="02010609060101010101" pitchFamily="2" charset="-122"/>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观点</a:t>
            </a:r>
            <a:r>
              <a:rPr lang="en-US" altLang="zh-CN" sz="4400" b="1" dirty="0">
                <a:solidFill>
                  <a:schemeClr val="bg1"/>
                </a:solidFill>
                <a:latin typeface="黑体" panose="02010609060101010101" pitchFamily="2" charset="-122"/>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费正清如何看战争原因？</a:t>
            </a:r>
            <a:endParaRPr lang="zh-CN" altLang="en-US" sz="4400" b="1" dirty="0">
              <a:solidFill>
                <a:schemeClr val="bg1"/>
              </a:solidFill>
              <a:latin typeface="黑体" panose="02010609060101010101" pitchFamily="2" charset="-122"/>
              <a:ea typeface="黑体" panose="02010609060101010101" pitchFamily="2" charset="-122"/>
            </a:endParaRPr>
          </a:p>
        </p:txBody>
      </p:sp>
      <p:sp>
        <p:nvSpPr>
          <p:cNvPr id="16389" name="Text Box 5"/>
          <p:cNvSpPr txBox="1"/>
          <p:nvPr/>
        </p:nvSpPr>
        <p:spPr>
          <a:xfrm>
            <a:off x="0" y="2997200"/>
            <a:ext cx="8964613" cy="27813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400" b="1" dirty="0">
                <a:solidFill>
                  <a:schemeClr val="bg1"/>
                </a:solidFill>
                <a:latin typeface="黑体" panose="02010609060101010101" pitchFamily="2" charset="-122"/>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延伸</a:t>
            </a:r>
            <a:r>
              <a:rPr lang="en-US" altLang="zh-CN" sz="4400" b="1" dirty="0">
                <a:solidFill>
                  <a:schemeClr val="bg1"/>
                </a:solidFill>
                <a:latin typeface="黑体" panose="02010609060101010101" pitchFamily="2" charset="-122"/>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：战争难道不是非正义的吗？难道不是因为鸦片而起吗？为了与他国订立</a:t>
            </a:r>
            <a:r>
              <a:rPr lang="zh-CN" altLang="en-US" sz="4400" b="1" dirty="0">
                <a:solidFill>
                  <a:schemeClr val="bg1"/>
                </a:solidFill>
                <a:latin typeface="Arial" panose="020B0604020202020204" pitchFamily="34" charset="0"/>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平等国家关系</a:t>
            </a:r>
            <a:r>
              <a:rPr lang="zh-CN" altLang="en-US" sz="4400" b="1" dirty="0">
                <a:solidFill>
                  <a:schemeClr val="bg1"/>
                </a:solidFill>
                <a:latin typeface="Arial" panose="020B0604020202020204" pitchFamily="34" charset="0"/>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就可以动用战争吗？</a:t>
            </a:r>
            <a:endParaRPr lang="zh-CN" altLang="en-US" sz="4400" b="1" dirty="0">
              <a:solidFill>
                <a:schemeClr val="bg1"/>
              </a:solidFill>
              <a:latin typeface="黑体" panose="02010609060101010101" pitchFamily="2" charset="-122"/>
              <a:ea typeface="黑体" panose="02010609060101010101" pitchFamily="2" charset="-122"/>
            </a:endParaRPr>
          </a:p>
        </p:txBody>
      </p:sp>
      <p:sp>
        <p:nvSpPr>
          <p:cNvPr id="16392" name="Text Box 8"/>
          <p:cNvSpPr txBox="1"/>
          <p:nvPr/>
        </p:nvSpPr>
        <p:spPr>
          <a:xfrm>
            <a:off x="0" y="5876925"/>
            <a:ext cx="8964613" cy="7715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400" b="1" dirty="0">
                <a:solidFill>
                  <a:schemeClr val="bg1"/>
                </a:solidFill>
                <a:latin typeface="黑体" panose="02010609060101010101" pitchFamily="2" charset="-122"/>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反思</a:t>
            </a:r>
            <a:r>
              <a:rPr lang="en-US" altLang="zh-CN" sz="4400" b="1" dirty="0">
                <a:solidFill>
                  <a:schemeClr val="bg1"/>
                </a:solidFill>
                <a:latin typeface="黑体" panose="02010609060101010101" pitchFamily="2" charset="-122"/>
                <a:ea typeface="黑体" panose="02010609060101010101" pitchFamily="2" charset="-122"/>
              </a:rPr>
              <a:t>】</a:t>
            </a:r>
            <a:r>
              <a:rPr lang="zh-CN" altLang="en-US" sz="4400" b="1" dirty="0">
                <a:solidFill>
                  <a:schemeClr val="bg1"/>
                </a:solidFill>
                <a:latin typeface="黑体" panose="02010609060101010101" pitchFamily="2" charset="-122"/>
                <a:ea typeface="黑体" panose="02010609060101010101" pitchFamily="2" charset="-122"/>
              </a:rPr>
              <a:t>清政府就没有责任吗？</a:t>
            </a:r>
            <a:r>
              <a:rPr lang="zh-CN" altLang="en-US" sz="2800" b="1" dirty="0">
                <a:solidFill>
                  <a:schemeClr val="bg1"/>
                </a:solidFill>
                <a:latin typeface="黑体" panose="02010609060101010101" pitchFamily="2" charset="-122"/>
                <a:ea typeface="黑体" panose="02010609060101010101" pitchFamily="2" charset="-122"/>
              </a:rPr>
              <a:t> </a:t>
            </a:r>
            <a:endParaRPr lang="zh-CN" altLang="en-US" sz="28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wipe(left)">
                                      <p:cBhvr>
                                        <p:cTn id="7" dur="500"/>
                                        <p:tgtEl>
                                          <p:spTgt spid="163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3"/>
          <p:cNvSpPr txBox="1"/>
          <p:nvPr/>
        </p:nvSpPr>
        <p:spPr>
          <a:xfrm>
            <a:off x="107950" y="188913"/>
            <a:ext cx="8964613" cy="17494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600" b="1" dirty="0">
                <a:solidFill>
                  <a:srgbClr val="FFFF00"/>
                </a:solidFill>
                <a:latin typeface="Arial" panose="020B0604020202020204" pitchFamily="34" charset="0"/>
                <a:ea typeface="黑体" panose="02010609060101010101" pitchFamily="2" charset="-122"/>
              </a:rPr>
              <a:t>“……</a:t>
            </a:r>
            <a:r>
              <a:rPr lang="zh-CN" altLang="en-US" sz="3600" b="1" dirty="0">
                <a:solidFill>
                  <a:srgbClr val="FFFF00"/>
                </a:solidFill>
                <a:latin typeface="黑体" panose="02010609060101010101" pitchFamily="2" charset="-122"/>
                <a:ea typeface="黑体" panose="02010609060101010101" pitchFamily="2" charset="-122"/>
              </a:rPr>
              <a:t>当两种各有其特殊体制、风格和价值观念的成熟的文化相接触时，必然会发生某种冲突（鸦片战争） </a:t>
            </a:r>
            <a:r>
              <a:rPr lang="zh-CN" altLang="en-US" sz="3600" b="1" dirty="0">
                <a:solidFill>
                  <a:srgbClr val="FFFF00"/>
                </a:solidFill>
                <a:latin typeface="Arial" panose="020B0604020202020204" pitchFamily="34" charset="0"/>
                <a:ea typeface="黑体" panose="02010609060101010101" pitchFamily="2" charset="-122"/>
              </a:rPr>
              <a:t>”</a:t>
            </a:r>
            <a:r>
              <a:rPr lang="zh-CN" altLang="en-US" sz="3600" b="1" dirty="0">
                <a:solidFill>
                  <a:srgbClr val="FFFF00"/>
                </a:solidFill>
                <a:latin typeface="黑体" panose="02010609060101010101" pitchFamily="2" charset="-122"/>
                <a:ea typeface="黑体" panose="02010609060101010101" pitchFamily="2" charset="-122"/>
              </a:rPr>
              <a:t> 。</a:t>
            </a:r>
            <a:endParaRPr lang="zh-CN" altLang="en-US" sz="3600" b="1" dirty="0">
              <a:solidFill>
                <a:srgbClr val="FFFF00"/>
              </a:solidFill>
              <a:latin typeface="黑体" panose="02010609060101010101" pitchFamily="2" charset="-122"/>
              <a:ea typeface="黑体" panose="02010609060101010101" pitchFamily="2" charset="-122"/>
            </a:endParaRPr>
          </a:p>
        </p:txBody>
      </p:sp>
      <p:sp>
        <p:nvSpPr>
          <p:cNvPr id="13315" name="Text Box 4"/>
          <p:cNvSpPr txBox="1"/>
          <p:nvPr/>
        </p:nvSpPr>
        <p:spPr>
          <a:xfrm>
            <a:off x="0" y="1989138"/>
            <a:ext cx="8964613" cy="7270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100" b="1" dirty="0">
                <a:solidFill>
                  <a:schemeClr val="bg1"/>
                </a:solidFill>
                <a:latin typeface="Arial" panose="020B0604020202020204" pitchFamily="34" charset="0"/>
                <a:ea typeface="黑体" panose="02010609060101010101" pitchFamily="2" charset="-122"/>
              </a:rPr>
              <a:t>【</a:t>
            </a:r>
            <a:r>
              <a:rPr lang="zh-CN" altLang="en-US" sz="4100" b="1" dirty="0">
                <a:solidFill>
                  <a:schemeClr val="bg1"/>
                </a:solidFill>
                <a:latin typeface="Arial" panose="020B0604020202020204" pitchFamily="34" charset="0"/>
                <a:ea typeface="黑体" panose="02010609060101010101" pitchFamily="2" charset="-122"/>
              </a:rPr>
              <a:t>观点</a:t>
            </a:r>
            <a:r>
              <a:rPr lang="en-US" altLang="zh-CN" sz="4100" b="1" dirty="0">
                <a:solidFill>
                  <a:schemeClr val="bg1"/>
                </a:solidFill>
                <a:latin typeface="Arial" panose="020B0604020202020204" pitchFamily="34" charset="0"/>
                <a:ea typeface="黑体" panose="02010609060101010101" pitchFamily="2" charset="-122"/>
              </a:rPr>
              <a:t>】</a:t>
            </a:r>
            <a:r>
              <a:rPr lang="zh-CN" altLang="en-US" sz="4100" b="1" dirty="0">
                <a:solidFill>
                  <a:schemeClr val="bg1"/>
                </a:solidFill>
                <a:latin typeface="Arial" panose="020B0604020202020204" pitchFamily="34" charset="0"/>
                <a:ea typeface="黑体" panose="02010609060101010101" pitchFamily="2" charset="-122"/>
              </a:rPr>
              <a:t>作者认为战争的原因何在？</a:t>
            </a:r>
            <a:endParaRPr lang="zh-CN" altLang="en-US" sz="4100" b="1" dirty="0">
              <a:solidFill>
                <a:schemeClr val="bg1"/>
              </a:solidFill>
              <a:latin typeface="Arial" panose="020B0604020202020204" pitchFamily="34" charset="0"/>
              <a:ea typeface="黑体" panose="02010609060101010101" pitchFamily="2" charset="-122"/>
            </a:endParaRPr>
          </a:p>
        </p:txBody>
      </p:sp>
      <p:sp>
        <p:nvSpPr>
          <p:cNvPr id="15365" name="Text Box 5"/>
          <p:cNvSpPr txBox="1"/>
          <p:nvPr/>
        </p:nvSpPr>
        <p:spPr>
          <a:xfrm>
            <a:off x="107950" y="5757863"/>
            <a:ext cx="8964613" cy="7270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100" b="1" dirty="0">
                <a:solidFill>
                  <a:schemeClr val="bg1"/>
                </a:solidFill>
                <a:latin typeface="Arial" panose="020B0604020202020204" pitchFamily="34" charset="0"/>
                <a:ea typeface="黑体" panose="02010609060101010101" pitchFamily="2" charset="-122"/>
              </a:rPr>
              <a:t>【</a:t>
            </a:r>
            <a:r>
              <a:rPr lang="zh-CN" altLang="en-US" sz="4100" b="1" dirty="0">
                <a:solidFill>
                  <a:schemeClr val="bg1"/>
                </a:solidFill>
                <a:latin typeface="Arial" panose="020B0604020202020204" pitchFamily="34" charset="0"/>
                <a:ea typeface="黑体" panose="02010609060101010101" pitchFamily="2" charset="-122"/>
              </a:rPr>
              <a:t>深思</a:t>
            </a:r>
            <a:r>
              <a:rPr lang="en-US" altLang="zh-CN" sz="4100" b="1" dirty="0">
                <a:solidFill>
                  <a:schemeClr val="bg1"/>
                </a:solidFill>
                <a:latin typeface="Arial" panose="020B0604020202020204" pitchFamily="34" charset="0"/>
                <a:ea typeface="黑体" panose="02010609060101010101" pitchFamily="2" charset="-122"/>
              </a:rPr>
              <a:t>】</a:t>
            </a:r>
            <a:r>
              <a:rPr lang="zh-CN" altLang="en-US" sz="4100" b="1" dirty="0">
                <a:solidFill>
                  <a:schemeClr val="bg1"/>
                </a:solidFill>
                <a:latin typeface="Arial" panose="020B0604020202020204" pitchFamily="34" charset="0"/>
                <a:ea typeface="黑体" panose="02010609060101010101" pitchFamily="2" charset="-122"/>
              </a:rPr>
              <a:t>中国在这方面有无缺陷？</a:t>
            </a:r>
            <a:endParaRPr lang="zh-CN" altLang="en-US" sz="4100" b="1" dirty="0">
              <a:solidFill>
                <a:schemeClr val="bg1"/>
              </a:solidFill>
              <a:latin typeface="Arial" panose="020B0604020202020204" pitchFamily="34" charset="0"/>
              <a:ea typeface="黑体" panose="02010609060101010101" pitchFamily="2" charset="-122"/>
            </a:endParaRPr>
          </a:p>
        </p:txBody>
      </p:sp>
      <p:sp>
        <p:nvSpPr>
          <p:cNvPr id="15366" name="Text Box 6"/>
          <p:cNvSpPr txBox="1"/>
          <p:nvPr/>
        </p:nvSpPr>
        <p:spPr>
          <a:xfrm>
            <a:off x="0" y="2924175"/>
            <a:ext cx="8964613" cy="26035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100" b="1" dirty="0">
                <a:solidFill>
                  <a:schemeClr val="bg1"/>
                </a:solidFill>
                <a:latin typeface="Arial" panose="020B0604020202020204" pitchFamily="34" charset="0"/>
                <a:ea typeface="黑体" panose="02010609060101010101" pitchFamily="2" charset="-122"/>
              </a:rPr>
              <a:t>【</a:t>
            </a:r>
            <a:r>
              <a:rPr lang="zh-CN" altLang="en-US" sz="4100" b="1" dirty="0">
                <a:solidFill>
                  <a:schemeClr val="bg1"/>
                </a:solidFill>
                <a:latin typeface="Arial" panose="020B0604020202020204" pitchFamily="34" charset="0"/>
                <a:ea typeface="黑体" panose="02010609060101010101" pitchFamily="2" charset="-122"/>
              </a:rPr>
              <a:t>联想</a:t>
            </a:r>
            <a:r>
              <a:rPr lang="en-US" altLang="zh-CN" sz="4100" b="1" dirty="0">
                <a:solidFill>
                  <a:schemeClr val="bg1"/>
                </a:solidFill>
                <a:latin typeface="Arial" panose="020B0604020202020204" pitchFamily="34" charset="0"/>
                <a:ea typeface="黑体" panose="02010609060101010101" pitchFamily="2" charset="-122"/>
              </a:rPr>
              <a:t>】</a:t>
            </a:r>
            <a:r>
              <a:rPr lang="zh-CN" altLang="en-US" sz="4100" b="1" dirty="0">
                <a:solidFill>
                  <a:schemeClr val="bg1"/>
                </a:solidFill>
                <a:latin typeface="Arial" panose="020B0604020202020204" pitchFamily="34" charset="0"/>
                <a:ea typeface="黑体" panose="02010609060101010101" pitchFamily="2" charset="-122"/>
              </a:rPr>
              <a:t>：两种文化冲突有冲突吗？与战争有相关性的“体制、风格和价值观”差异的表现？文化冲突就应该成为战争的理由？</a:t>
            </a:r>
            <a:endParaRPr lang="zh-CN" altLang="en-US" sz="4100" b="1" dirty="0">
              <a:solidFill>
                <a:schemeClr val="bg1"/>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wipe(left)">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wipe(left)">
                                      <p:cBhvr>
                                        <p:cTn id="12"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2"/>
          <p:cNvSpPr txBox="1"/>
          <p:nvPr/>
        </p:nvSpPr>
        <p:spPr>
          <a:xfrm>
            <a:off x="71438" y="179388"/>
            <a:ext cx="8964612" cy="180975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rgbClr val="FFFF00"/>
                </a:solidFill>
                <a:latin typeface="Arial" panose="020B0604020202020204" pitchFamily="34" charset="0"/>
                <a:ea typeface="黑体" panose="02010609060101010101" pitchFamily="2" charset="-122"/>
              </a:rPr>
              <a:t>“</a:t>
            </a:r>
            <a:r>
              <a:rPr lang="zh-CN" altLang="en-US" sz="2800" b="1" dirty="0">
                <a:solidFill>
                  <a:srgbClr val="FFFF00"/>
                </a:solidFill>
                <a:latin typeface="黑体" panose="02010609060101010101" pitchFamily="2" charset="-122"/>
                <a:ea typeface="黑体" panose="02010609060101010101" pitchFamily="2" charset="-122"/>
              </a:rPr>
              <a:t>（清政府）竟然把能给我们大英帝国带来无限利益的大批的商品，全部给予销毁！我要求议会批准政府</a:t>
            </a:r>
            <a:r>
              <a:rPr lang="en-US" altLang="zh-CN" sz="2800" b="1" dirty="0">
                <a:solidFill>
                  <a:srgbClr val="FFFF00"/>
                </a:solidFill>
                <a:latin typeface="Arial" panose="020B0604020202020204" pitchFamily="34" charset="0"/>
                <a:ea typeface="黑体" panose="02010609060101010101" pitchFamily="2" charset="-122"/>
              </a:rPr>
              <a:t>……</a:t>
            </a:r>
            <a:r>
              <a:rPr lang="zh-CN" altLang="en-US" sz="2800" b="1" dirty="0">
                <a:solidFill>
                  <a:srgbClr val="FFFF00"/>
                </a:solidFill>
                <a:latin typeface="黑体" panose="02010609060101010101" pitchFamily="2" charset="-122"/>
                <a:ea typeface="黑体" panose="02010609060101010101" pitchFamily="2" charset="-122"/>
              </a:rPr>
              <a:t>去惩罚那个极其野蛮的国家！</a:t>
            </a:r>
            <a:r>
              <a:rPr lang="en-US" altLang="zh-CN" sz="2800" b="1" dirty="0">
                <a:solidFill>
                  <a:srgbClr val="FFFF00"/>
                </a:solidFill>
                <a:latin typeface="Arial" panose="020B0604020202020204" pitchFamily="34" charset="0"/>
                <a:ea typeface="黑体" panose="02010609060101010101" pitchFamily="2" charset="-122"/>
              </a:rPr>
              <a:t>……</a:t>
            </a:r>
            <a:r>
              <a:rPr lang="zh-CN" altLang="en-US" sz="2800" b="1" dirty="0">
                <a:solidFill>
                  <a:srgbClr val="FFFF00"/>
                </a:solidFill>
                <a:latin typeface="黑体" panose="02010609060101010101" pitchFamily="2" charset="-122"/>
                <a:ea typeface="黑体" panose="02010609060101010101" pitchFamily="2" charset="-122"/>
              </a:rPr>
              <a:t>要保护我们天经地义的合法贸易！</a:t>
            </a:r>
            <a:r>
              <a:rPr lang="zh-CN" altLang="en-US" sz="2800" b="1" dirty="0">
                <a:solidFill>
                  <a:srgbClr val="FFFF00"/>
                </a:solidFill>
                <a:latin typeface="Arial" panose="020B0604020202020204" pitchFamily="34" charset="0"/>
                <a:ea typeface="黑体" panose="02010609060101010101" pitchFamily="2" charset="-122"/>
              </a:rPr>
              <a:t>”</a:t>
            </a:r>
            <a:r>
              <a:rPr lang="zh-CN" altLang="en-US" sz="2800" b="1" dirty="0">
                <a:solidFill>
                  <a:srgbClr val="FFFF00"/>
                </a:solidFill>
                <a:latin typeface="黑体" panose="02010609060101010101" pitchFamily="2" charset="-122"/>
                <a:ea typeface="黑体" panose="02010609060101010101" pitchFamily="2" charset="-122"/>
              </a:rPr>
              <a:t> </a:t>
            </a:r>
            <a:endParaRPr lang="zh-CN" altLang="en-US" sz="2800" b="1" dirty="0">
              <a:solidFill>
                <a:srgbClr val="FFFF00"/>
              </a:solidFill>
              <a:latin typeface="黑体" panose="02010609060101010101" pitchFamily="2" charset="-122"/>
              <a:ea typeface="黑体" panose="02010609060101010101" pitchFamily="2" charset="-122"/>
            </a:endParaRPr>
          </a:p>
        </p:txBody>
      </p:sp>
      <p:sp>
        <p:nvSpPr>
          <p:cNvPr id="14339" name="Text Box 3"/>
          <p:cNvSpPr txBox="1"/>
          <p:nvPr/>
        </p:nvSpPr>
        <p:spPr>
          <a:xfrm>
            <a:off x="0" y="2205038"/>
            <a:ext cx="8964613" cy="665162"/>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700" b="1" dirty="0">
                <a:solidFill>
                  <a:schemeClr val="bg1"/>
                </a:solidFill>
                <a:latin typeface="黑体" panose="02010609060101010101" pitchFamily="2" charset="-122"/>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观点</a:t>
            </a:r>
            <a:r>
              <a:rPr lang="en-US" altLang="zh-CN" sz="3700" b="1" dirty="0">
                <a:solidFill>
                  <a:schemeClr val="bg1"/>
                </a:solidFill>
                <a:latin typeface="黑体" panose="02010609060101010101" pitchFamily="2" charset="-122"/>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英国外相会怎么看这场战争？ </a:t>
            </a:r>
            <a:endParaRPr lang="zh-CN" altLang="en-US" sz="3700" b="1" dirty="0">
              <a:solidFill>
                <a:schemeClr val="bg1"/>
              </a:solidFill>
              <a:latin typeface="黑体" panose="02010609060101010101" pitchFamily="2" charset="-122"/>
              <a:ea typeface="黑体" panose="02010609060101010101" pitchFamily="2" charset="-122"/>
            </a:endParaRPr>
          </a:p>
        </p:txBody>
      </p:sp>
      <p:sp>
        <p:nvSpPr>
          <p:cNvPr id="49157" name="Text Box 5"/>
          <p:cNvSpPr txBox="1"/>
          <p:nvPr/>
        </p:nvSpPr>
        <p:spPr>
          <a:xfrm>
            <a:off x="107950" y="5684838"/>
            <a:ext cx="8964613" cy="665162"/>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700" b="1" dirty="0">
                <a:solidFill>
                  <a:schemeClr val="bg1"/>
                </a:solidFill>
                <a:latin typeface="黑体" panose="02010609060101010101" pitchFamily="2" charset="-122"/>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发掘</a:t>
            </a:r>
            <a:r>
              <a:rPr lang="en-US" altLang="zh-CN" sz="3700" b="1" dirty="0">
                <a:solidFill>
                  <a:schemeClr val="bg1"/>
                </a:solidFill>
                <a:latin typeface="黑体" panose="02010609060101010101" pitchFamily="2" charset="-122"/>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从巴麦尊的言论中看到了什么？</a:t>
            </a:r>
            <a:endParaRPr lang="zh-CN" altLang="en-US" sz="3700" b="1" dirty="0">
              <a:solidFill>
                <a:schemeClr val="bg1"/>
              </a:solidFill>
              <a:latin typeface="黑体" panose="02010609060101010101" pitchFamily="2" charset="-122"/>
              <a:ea typeface="黑体" panose="02010609060101010101" pitchFamily="2" charset="-122"/>
            </a:endParaRPr>
          </a:p>
        </p:txBody>
      </p:sp>
      <p:sp>
        <p:nvSpPr>
          <p:cNvPr id="49158" name="Text Box 6"/>
          <p:cNvSpPr txBox="1"/>
          <p:nvPr/>
        </p:nvSpPr>
        <p:spPr>
          <a:xfrm>
            <a:off x="0" y="3357563"/>
            <a:ext cx="8964613" cy="1792287"/>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700" b="1" dirty="0">
                <a:solidFill>
                  <a:schemeClr val="bg1"/>
                </a:solidFill>
                <a:latin typeface="黑体" panose="02010609060101010101" pitchFamily="2" charset="-122"/>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延伸</a:t>
            </a:r>
            <a:r>
              <a:rPr lang="en-US" altLang="zh-CN" sz="3700" b="1" dirty="0">
                <a:solidFill>
                  <a:schemeClr val="bg1"/>
                </a:solidFill>
                <a:latin typeface="黑体" panose="02010609060101010101" pitchFamily="2" charset="-122"/>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被销毁的</a:t>
            </a:r>
            <a:r>
              <a:rPr lang="zh-CN" altLang="en-US" sz="3700" b="1" dirty="0">
                <a:solidFill>
                  <a:schemeClr val="bg1"/>
                </a:solidFill>
                <a:latin typeface="Arial" panose="020B0604020202020204" pitchFamily="34" charset="0"/>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商品</a:t>
            </a:r>
            <a:r>
              <a:rPr lang="zh-CN" altLang="en-US" sz="3700" b="1" dirty="0">
                <a:solidFill>
                  <a:schemeClr val="bg1"/>
                </a:solidFill>
                <a:latin typeface="Arial" panose="020B0604020202020204" pitchFamily="34" charset="0"/>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到底是什么？为什么会他有意回避</a:t>
            </a:r>
            <a:r>
              <a:rPr lang="zh-CN" altLang="en-US" sz="3700" b="1" dirty="0">
                <a:solidFill>
                  <a:schemeClr val="bg1"/>
                </a:solidFill>
                <a:latin typeface="Arial" panose="020B0604020202020204" pitchFamily="34" charset="0"/>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鸦片</a:t>
            </a:r>
            <a:r>
              <a:rPr lang="zh-CN" altLang="en-US" sz="3700" b="1" dirty="0">
                <a:solidFill>
                  <a:schemeClr val="bg1"/>
                </a:solidFill>
                <a:latin typeface="Arial" panose="020B0604020202020204" pitchFamily="34" charset="0"/>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？战争所要保护的是</a:t>
            </a:r>
            <a:r>
              <a:rPr lang="zh-CN" altLang="en-US" sz="3700" b="1" dirty="0">
                <a:solidFill>
                  <a:schemeClr val="bg1"/>
                </a:solidFill>
                <a:latin typeface="Arial" panose="020B0604020202020204" pitchFamily="34" charset="0"/>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天经地义的合法贸易</a:t>
            </a:r>
            <a:r>
              <a:rPr lang="zh-CN" altLang="en-US" sz="3700" b="1" dirty="0">
                <a:solidFill>
                  <a:schemeClr val="bg1"/>
                </a:solidFill>
                <a:latin typeface="Arial" panose="020B0604020202020204" pitchFamily="34" charset="0"/>
                <a:ea typeface="黑体" panose="02010609060101010101" pitchFamily="2" charset="-122"/>
              </a:rPr>
              <a:t>”</a:t>
            </a:r>
            <a:r>
              <a:rPr lang="zh-CN" altLang="en-US" sz="3700" b="1" dirty="0">
                <a:solidFill>
                  <a:schemeClr val="bg1"/>
                </a:solidFill>
                <a:latin typeface="黑体" panose="02010609060101010101" pitchFamily="2" charset="-122"/>
                <a:ea typeface="黑体" panose="02010609060101010101" pitchFamily="2" charset="-122"/>
              </a:rPr>
              <a:t>吗？</a:t>
            </a:r>
            <a:endParaRPr lang="zh-CN" altLang="en-US" sz="37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wipe(left)">
                                      <p:cBhvr>
                                        <p:cTn id="7" dur="500"/>
                                        <p:tgtEl>
                                          <p:spTgt spid="491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wipe(left)">
                                      <p:cBhvr>
                                        <p:cTn id="12"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ext Box 2"/>
          <p:cNvSpPr txBox="1"/>
          <p:nvPr/>
        </p:nvSpPr>
        <p:spPr>
          <a:xfrm>
            <a:off x="107950" y="1017588"/>
            <a:ext cx="8856663" cy="48514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500" b="1" dirty="0">
                <a:solidFill>
                  <a:schemeClr val="bg1"/>
                </a:solidFill>
                <a:latin typeface="黑体" panose="02010609060101010101" pitchFamily="2" charset="-122"/>
                <a:ea typeface="黑体" panose="02010609060101010101" pitchFamily="2" charset="-122"/>
              </a:rPr>
              <a:t>    </a:t>
            </a:r>
            <a:r>
              <a:rPr lang="zh-CN" altLang="en-US" sz="3900" b="1" dirty="0">
                <a:solidFill>
                  <a:schemeClr val="bg1"/>
                </a:solidFill>
                <a:latin typeface="黑体" panose="02010609060101010101" pitchFamily="2" charset="-122"/>
                <a:ea typeface="黑体" panose="02010609060101010101" pitchFamily="2" charset="-122"/>
              </a:rPr>
              <a:t>关于鸦片战争之起因，维护鸦片贸易论者有之；文化差异论者有之；商业冲突论者有之。我认为，结合</a:t>
            </a:r>
            <a:r>
              <a:rPr lang="en-US" altLang="zh-CN" sz="3900" b="1" dirty="0">
                <a:solidFill>
                  <a:schemeClr val="bg1"/>
                </a:solidFill>
                <a:latin typeface="黑体" panose="02010609060101010101" pitchFamily="2" charset="-122"/>
                <a:ea typeface="黑体" panose="02010609060101010101" pitchFamily="2" charset="-122"/>
              </a:rPr>
              <a:t>18</a:t>
            </a:r>
            <a:r>
              <a:rPr lang="zh-CN" altLang="en-US" sz="3900" b="1" dirty="0">
                <a:solidFill>
                  <a:schemeClr val="bg1"/>
                </a:solidFill>
                <a:latin typeface="黑体" panose="02010609060101010101" pitchFamily="2" charset="-122"/>
                <a:ea typeface="黑体" panose="02010609060101010101" pitchFamily="2" charset="-122"/>
              </a:rPr>
              <a:t>到</a:t>
            </a:r>
            <a:r>
              <a:rPr lang="en-US" altLang="zh-CN" sz="3900" b="1" dirty="0">
                <a:solidFill>
                  <a:schemeClr val="bg1"/>
                </a:solidFill>
                <a:latin typeface="黑体" panose="02010609060101010101" pitchFamily="2" charset="-122"/>
                <a:ea typeface="黑体" panose="02010609060101010101" pitchFamily="2" charset="-122"/>
              </a:rPr>
              <a:t>19</a:t>
            </a:r>
            <a:r>
              <a:rPr lang="zh-CN" altLang="en-US" sz="3900" b="1" dirty="0">
                <a:solidFill>
                  <a:schemeClr val="bg1"/>
                </a:solidFill>
                <a:latin typeface="黑体" panose="02010609060101010101" pitchFamily="2" charset="-122"/>
                <a:ea typeface="黑体" panose="02010609060101010101" pitchFamily="2" charset="-122"/>
              </a:rPr>
              <a:t>世纪早期的国内外形势，这场战争是在清王朝面临统治危机的关键时刻，作为</a:t>
            </a:r>
            <a:r>
              <a:rPr lang="zh-CN" altLang="en-US" sz="3900" b="1" dirty="0">
                <a:solidFill>
                  <a:schemeClr val="bg1"/>
                </a:solidFill>
                <a:latin typeface="Arial" panose="020B0604020202020204" pitchFamily="34" charset="0"/>
                <a:ea typeface="黑体" panose="02010609060101010101" pitchFamily="2" charset="-122"/>
              </a:rPr>
              <a:t>“</a:t>
            </a:r>
            <a:r>
              <a:rPr lang="zh-CN" altLang="en-US" sz="3900" b="1" dirty="0">
                <a:solidFill>
                  <a:schemeClr val="bg1"/>
                </a:solidFill>
                <a:latin typeface="黑体" panose="02010609060101010101" pitchFamily="2" charset="-122"/>
                <a:ea typeface="黑体" panose="02010609060101010101" pitchFamily="2" charset="-122"/>
              </a:rPr>
              <a:t>世界工厂</a:t>
            </a:r>
            <a:r>
              <a:rPr lang="zh-CN" altLang="en-US" sz="3900" b="1" dirty="0">
                <a:solidFill>
                  <a:schemeClr val="bg1"/>
                </a:solidFill>
                <a:latin typeface="Arial" panose="020B0604020202020204" pitchFamily="34" charset="0"/>
                <a:ea typeface="黑体" panose="02010609060101010101" pitchFamily="2" charset="-122"/>
              </a:rPr>
              <a:t>”</a:t>
            </a:r>
            <a:r>
              <a:rPr lang="zh-CN" altLang="en-US" sz="3900" b="1" dirty="0">
                <a:solidFill>
                  <a:schemeClr val="bg1"/>
                </a:solidFill>
                <a:latin typeface="黑体" panose="02010609060101010101" pitchFamily="2" charset="-122"/>
                <a:ea typeface="黑体" panose="02010609060101010101" pitchFamily="2" charset="-122"/>
              </a:rPr>
              <a:t>的英国，为实现其全球殖民扩张，强加给中国人民的一场无耻的侵略战争。</a:t>
            </a:r>
            <a:endParaRPr lang="zh-CN" altLang="en-US" sz="3900" b="1" dirty="0">
              <a:solidFill>
                <a:schemeClr val="bg1"/>
              </a:solidFill>
              <a:latin typeface="黑体" panose="02010609060101010101" pitchFamily="2" charset="-122"/>
              <a:ea typeface="黑体" panose="02010609060101010101" pitchFamily="2" charset="-122"/>
            </a:endParaRPr>
          </a:p>
        </p:txBody>
      </p:sp>
      <p:sp>
        <p:nvSpPr>
          <p:cNvPr id="15363" name="WordArt 3"/>
          <p:cNvSpPr>
            <a:spLocks noTextEdit="1"/>
          </p:cNvSpPr>
          <p:nvPr/>
        </p:nvSpPr>
        <p:spPr>
          <a:xfrm>
            <a:off x="2257425" y="188913"/>
            <a:ext cx="4629150" cy="504825"/>
          </a:xfrm>
          <a:prstGeom prst="rect">
            <a:avLst/>
          </a:prstGeom>
        </p:spPr>
        <p:txBody>
          <a:bodyPr wrap="none" fromWordArt="1">
            <a:prstTxWarp prst="textPlain">
              <a:avLst>
                <a:gd name="adj" fmla="val 50000"/>
              </a:avLst>
            </a:prstTxWarp>
            <a:normAutofit/>
          </a:bodyPr>
          <a:p>
            <a:pPr algn="ctr" eaLnBrk="0" hangingPunct="0"/>
            <a:r>
              <a:rPr lang="zh-CN" altLang="en-US" sz="4000" b="1">
                <a:ln w="9525" cap="flat" cmpd="sng">
                  <a:solidFill>
                    <a:srgbClr val="000000"/>
                  </a:solidFill>
                  <a:prstDash val="solid"/>
                  <a:headEnd type="none" w="med" len="med"/>
                  <a:tailEnd type="none" w="med" len="med"/>
                </a:ln>
                <a:solidFill>
                  <a:srgbClr val="FFFFFF"/>
                </a:solidFill>
                <a:latin typeface="黑体" panose="02010609060101010101" pitchFamily="2" charset="-122"/>
                <a:ea typeface="黑体" panose="02010609060101010101" pitchFamily="2" charset="-122"/>
              </a:rPr>
              <a:t>评述鸦片战争的起因</a:t>
            </a:r>
            <a:endParaRPr lang="zh-CN" altLang="en-US" sz="4000" b="1">
              <a:ln w="9525" cap="flat" cmpd="sng">
                <a:solidFill>
                  <a:srgbClr val="000000"/>
                </a:solidFill>
                <a:prstDash val="solid"/>
                <a:headEnd type="none" w="med" len="med"/>
                <a:tailEnd type="none" w="med" len="med"/>
              </a:ln>
              <a:solidFill>
                <a:srgbClr val="FFFFFF"/>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up)">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ext Box 2"/>
          <p:cNvSpPr txBox="1"/>
          <p:nvPr/>
        </p:nvSpPr>
        <p:spPr>
          <a:xfrm>
            <a:off x="107950" y="1381125"/>
            <a:ext cx="8964613" cy="4495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600" b="1" dirty="0">
                <a:solidFill>
                  <a:schemeClr val="bg1"/>
                </a:solidFill>
                <a:latin typeface="黑体" panose="02010609060101010101" pitchFamily="2" charset="-122"/>
                <a:ea typeface="黑体" panose="02010609060101010101" pitchFamily="2" charset="-122"/>
              </a:rPr>
              <a:t>    </a:t>
            </a:r>
            <a:r>
              <a:rPr lang="zh-CN" altLang="en-US" sz="3600" b="1" dirty="0">
                <a:solidFill>
                  <a:schemeClr val="bg1"/>
                </a:solidFill>
                <a:latin typeface="黑体" panose="02010609060101010101" pitchFamily="2" charset="-122"/>
                <a:ea typeface="黑体" panose="02010609060101010101" pitchFamily="2" charset="-122"/>
              </a:rPr>
              <a:t>关于维护鸦片贸易说。材料一马克思认为这是英国为</a:t>
            </a:r>
            <a:r>
              <a:rPr lang="zh-CN" altLang="en-US" sz="3600" b="1" dirty="0">
                <a:solidFill>
                  <a:schemeClr val="bg1"/>
                </a:solidFill>
                <a:latin typeface="Arial" panose="020B0604020202020204" pitchFamily="34" charset="0"/>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维护鸦片贸易</a:t>
            </a:r>
            <a:r>
              <a:rPr lang="zh-CN" altLang="en-US" sz="3600" b="1" dirty="0">
                <a:solidFill>
                  <a:schemeClr val="bg1"/>
                </a:solidFill>
                <a:latin typeface="Arial" panose="020B0604020202020204" pitchFamily="34" charset="0"/>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而发动的战争。从道义上谴责了战争的非正义性。但是，这并没有揭示出这场战争的根源。从材料四可以看出，鸦片贸易对英国的重要性，巴麦尊认为鸦片</a:t>
            </a:r>
            <a:r>
              <a:rPr lang="zh-CN" altLang="en-US" sz="3600" b="1" dirty="0">
                <a:solidFill>
                  <a:schemeClr val="bg1"/>
                </a:solidFill>
                <a:latin typeface="Arial" panose="020B0604020202020204" pitchFamily="34" charset="0"/>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能给我们大英帝国带来无限利益</a:t>
            </a:r>
            <a:r>
              <a:rPr lang="zh-CN" altLang="en-US" sz="3600" b="1" dirty="0">
                <a:solidFill>
                  <a:schemeClr val="bg1"/>
                </a:solidFill>
                <a:latin typeface="Arial" panose="020B0604020202020204" pitchFamily="34" charset="0"/>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，并为此而发动战争。但是，</a:t>
            </a:r>
            <a:r>
              <a:rPr lang="zh-CN" altLang="en-US" sz="3600" b="1" dirty="0">
                <a:solidFill>
                  <a:schemeClr val="bg1"/>
                </a:solidFill>
                <a:latin typeface="Arial" panose="020B0604020202020204" pitchFamily="34" charset="0"/>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维护鸦片贸易</a:t>
            </a:r>
            <a:r>
              <a:rPr lang="zh-CN" altLang="en-US" sz="3600" b="1" dirty="0">
                <a:solidFill>
                  <a:schemeClr val="bg1"/>
                </a:solidFill>
                <a:latin typeface="Arial" panose="020B0604020202020204" pitchFamily="34" charset="0"/>
                <a:ea typeface="黑体" panose="02010609060101010101" pitchFamily="2" charset="-122"/>
              </a:rPr>
              <a:t>”</a:t>
            </a:r>
            <a:r>
              <a:rPr lang="zh-CN" altLang="en-US" sz="3600" b="1" dirty="0">
                <a:solidFill>
                  <a:schemeClr val="bg1"/>
                </a:solidFill>
                <a:latin typeface="黑体" panose="02010609060101010101" pitchFamily="2" charset="-122"/>
                <a:ea typeface="黑体" panose="02010609060101010101" pitchFamily="2" charset="-122"/>
              </a:rPr>
              <a:t>仅仅是英国发动这场战争的表面因素。 </a:t>
            </a:r>
            <a:endParaRPr lang="zh-CN" altLang="en-US" sz="36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3" name="Text Box 3"/>
          <p:cNvSpPr txBox="1"/>
          <p:nvPr/>
        </p:nvSpPr>
        <p:spPr>
          <a:xfrm>
            <a:off x="142875" y="587375"/>
            <a:ext cx="8893175" cy="527685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400" b="1" dirty="0">
                <a:solidFill>
                  <a:schemeClr val="bg1"/>
                </a:solidFill>
                <a:latin typeface="黑体" panose="02010609060101010101" pitchFamily="2" charset="-122"/>
                <a:ea typeface="黑体" panose="02010609060101010101" pitchFamily="2" charset="-122"/>
              </a:rPr>
              <a:t>    </a:t>
            </a:r>
            <a:r>
              <a:rPr lang="zh-CN" altLang="en-US" sz="3400" b="1" dirty="0">
                <a:solidFill>
                  <a:schemeClr val="bg1"/>
                </a:solidFill>
                <a:latin typeface="黑体" panose="02010609060101010101" pitchFamily="2" charset="-122"/>
                <a:ea typeface="黑体" panose="02010609060101010101" pitchFamily="2" charset="-122"/>
              </a:rPr>
              <a:t>关于禁烟运动肇源说。马士认为，由于中国</a:t>
            </a:r>
            <a:r>
              <a:rPr lang="zh-CN" altLang="en-US" sz="3400" b="1" dirty="0">
                <a:solidFill>
                  <a:schemeClr val="bg1"/>
                </a:solidFill>
                <a:latin typeface="Arial" panose="020B0604020202020204" pitchFamily="34" charset="0"/>
                <a:ea typeface="黑体" panose="02010609060101010101" pitchFamily="2" charset="-122"/>
              </a:rPr>
              <a:t>“</a:t>
            </a:r>
            <a:r>
              <a:rPr lang="zh-CN" altLang="en-US" sz="3400" b="1" dirty="0">
                <a:solidFill>
                  <a:schemeClr val="bg1"/>
                </a:solidFill>
                <a:latin typeface="黑体" panose="02010609060101010101" pitchFamily="2" charset="-122"/>
                <a:ea typeface="黑体" panose="02010609060101010101" pitchFamily="2" charset="-122"/>
              </a:rPr>
              <a:t>激烈的禁烟运动</a:t>
            </a:r>
            <a:r>
              <a:rPr lang="zh-CN" altLang="en-US" sz="3400" b="1" dirty="0">
                <a:solidFill>
                  <a:schemeClr val="bg1"/>
                </a:solidFill>
                <a:latin typeface="Arial" panose="020B0604020202020204" pitchFamily="34" charset="0"/>
                <a:ea typeface="黑体" panose="02010609060101010101" pitchFamily="2" charset="-122"/>
              </a:rPr>
              <a:t>”</a:t>
            </a:r>
            <a:r>
              <a:rPr lang="zh-CN" altLang="en-US" sz="3400" b="1" dirty="0">
                <a:solidFill>
                  <a:schemeClr val="bg1"/>
                </a:solidFill>
                <a:latin typeface="黑体" panose="02010609060101010101" pitchFamily="2" charset="-122"/>
                <a:ea typeface="黑体" panose="02010609060101010101" pitchFamily="2" charset="-122"/>
              </a:rPr>
              <a:t>导致了战争的发生。而英国英国外相巴麦尊则不加掩饰地喧嚣，由于中国将鸦片</a:t>
            </a:r>
            <a:r>
              <a:rPr lang="zh-CN" altLang="en-US" sz="3400" b="1" dirty="0">
                <a:solidFill>
                  <a:schemeClr val="bg1"/>
                </a:solidFill>
                <a:latin typeface="Arial" panose="020B0604020202020204" pitchFamily="34" charset="0"/>
                <a:ea typeface="黑体" panose="02010609060101010101" pitchFamily="2" charset="-122"/>
              </a:rPr>
              <a:t>“</a:t>
            </a:r>
            <a:r>
              <a:rPr lang="zh-CN" altLang="en-US" sz="3400" b="1" dirty="0">
                <a:solidFill>
                  <a:schemeClr val="bg1"/>
                </a:solidFill>
                <a:latin typeface="黑体" panose="02010609060101010101" pitchFamily="2" charset="-122"/>
                <a:ea typeface="黑体" panose="02010609060101010101" pitchFamily="2" charset="-122"/>
              </a:rPr>
              <a:t>全部给予销毁</a:t>
            </a:r>
            <a:r>
              <a:rPr lang="zh-CN" altLang="en-US" sz="3400" b="1" dirty="0">
                <a:solidFill>
                  <a:schemeClr val="bg1"/>
                </a:solidFill>
                <a:latin typeface="Arial" panose="020B0604020202020204" pitchFamily="34" charset="0"/>
                <a:ea typeface="黑体" panose="02010609060101010101" pitchFamily="2" charset="-122"/>
              </a:rPr>
              <a:t>”</a:t>
            </a:r>
            <a:r>
              <a:rPr lang="zh-CN" altLang="en-US" sz="3400" b="1" dirty="0">
                <a:solidFill>
                  <a:schemeClr val="bg1"/>
                </a:solidFill>
                <a:latin typeface="黑体" panose="02010609060101010101" pitchFamily="2" charset="-122"/>
                <a:ea typeface="黑体" panose="02010609060101010101" pitchFamily="2" charset="-122"/>
              </a:rPr>
              <a:t>，所以必须发兵征讨的，这更是一种强盗逻辑。禁烟运动是由英国大肆非法走私鸦片而引起的，这是正义的反侵略行为。马士和巴麦尊站在西方殖民者立场上，从西方的价值观出发来认识这场战争，推卸战争责任，掩盖战争的侵略性和鸦片贸易的罪恶性。 </a:t>
            </a:r>
            <a:endParaRPr lang="zh-CN" altLang="en-US" sz="34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wipe(up)">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ext Box 2"/>
          <p:cNvSpPr txBox="1"/>
          <p:nvPr/>
        </p:nvSpPr>
        <p:spPr>
          <a:xfrm>
            <a:off x="71438" y="476250"/>
            <a:ext cx="8964612" cy="594995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200" b="1" dirty="0">
                <a:solidFill>
                  <a:schemeClr val="bg1"/>
                </a:solidFill>
                <a:latin typeface="黑体" panose="02010609060101010101" pitchFamily="2" charset="-122"/>
                <a:ea typeface="黑体" panose="02010609060101010101" pitchFamily="2" charset="-122"/>
              </a:rPr>
              <a:t>    </a:t>
            </a:r>
            <a:r>
              <a:rPr lang="zh-CN" altLang="en-US" sz="3200" b="1" dirty="0">
                <a:solidFill>
                  <a:schemeClr val="bg1"/>
                </a:solidFill>
                <a:latin typeface="黑体" panose="02010609060101010101" pitchFamily="2" charset="-122"/>
                <a:ea typeface="黑体" panose="02010609060101010101" pitchFamily="2" charset="-122"/>
              </a:rPr>
              <a:t>关于文化观念冲突说。美国人张馨保提到，中英双方在</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体制、风格和价值观念</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上的冲突，而费正清先生指出，根本问题是</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订立平等国家关系的问题</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 。看似有一定道理，中西之间的确存在着较大的文化和观念上的差异。必须清醒地看到，当时中国</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天朝上国</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观念的自大与保守。但是，两位美国人显然基于西方文化价值基础上审视这场战争的起因，并没有看到战争爆发的根源是工业革命后的英国要急于用武力打开中国市场的根本原因。况且，即或是文化价值冲突或</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订立平等国家关系</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的诉求，也不能成为无视别国主权，借助坚船利炮发动战争的理由。</a:t>
            </a:r>
            <a:endParaRPr lang="zh-CN" altLang="en-US" sz="32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up)">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ext Box 2"/>
          <p:cNvSpPr txBox="1"/>
          <p:nvPr/>
        </p:nvSpPr>
        <p:spPr>
          <a:xfrm>
            <a:off x="107950" y="730250"/>
            <a:ext cx="8893175" cy="54356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500" b="1" dirty="0">
                <a:solidFill>
                  <a:schemeClr val="bg1"/>
                </a:solidFill>
                <a:latin typeface="黑体" panose="02010609060101010101" pitchFamily="2" charset="-122"/>
                <a:ea typeface="黑体" panose="02010609060101010101" pitchFamily="2" charset="-122"/>
              </a:rPr>
              <a:t>    </a:t>
            </a:r>
            <a:r>
              <a:rPr lang="zh-CN" altLang="en-US" sz="3500" b="1" dirty="0">
                <a:solidFill>
                  <a:schemeClr val="bg1"/>
                </a:solidFill>
                <a:latin typeface="黑体" panose="02010609060101010101" pitchFamily="2" charset="-122"/>
                <a:ea typeface="黑体" panose="02010609060101010101" pitchFamily="2" charset="-122"/>
              </a:rPr>
              <a:t>关于维护正当贸易的商业战争说。马士指出，鸦片战争是决定</a:t>
            </a:r>
            <a:r>
              <a:rPr lang="zh-CN" altLang="en-US" sz="3500" b="1" dirty="0">
                <a:solidFill>
                  <a:schemeClr val="bg1"/>
                </a:solidFill>
                <a:latin typeface="Arial" panose="020B0604020202020204" pitchFamily="34" charset="0"/>
                <a:ea typeface="黑体" panose="02010609060101010101" pitchFamily="2" charset="-122"/>
              </a:rPr>
              <a:t>“</a:t>
            </a:r>
            <a:r>
              <a:rPr lang="zh-CN" altLang="en-US" sz="3500" b="1" dirty="0">
                <a:solidFill>
                  <a:schemeClr val="bg1"/>
                </a:solidFill>
                <a:latin typeface="黑体" panose="02010609060101010101" pitchFamily="2" charset="-122"/>
                <a:ea typeface="黑体" panose="02010609060101010101" pitchFamily="2" charset="-122"/>
              </a:rPr>
              <a:t>国际和商务关系的斗争</a:t>
            </a:r>
            <a:r>
              <a:rPr lang="zh-CN" altLang="en-US" sz="3500" b="1" dirty="0">
                <a:solidFill>
                  <a:schemeClr val="bg1"/>
                </a:solidFill>
                <a:latin typeface="Arial" panose="020B0604020202020204" pitchFamily="34" charset="0"/>
                <a:ea typeface="黑体" panose="02010609060101010101" pitchFamily="2" charset="-122"/>
              </a:rPr>
              <a:t>”</a:t>
            </a:r>
            <a:r>
              <a:rPr lang="zh-CN" altLang="en-US" sz="3500" b="1" dirty="0">
                <a:solidFill>
                  <a:schemeClr val="bg1"/>
                </a:solidFill>
                <a:latin typeface="黑体" panose="02010609060101010101" pitchFamily="2" charset="-122"/>
                <a:ea typeface="黑体" panose="02010609060101010101" pitchFamily="2" charset="-122"/>
              </a:rPr>
              <a:t>，英国外相认为，发动战争是为了保护</a:t>
            </a:r>
            <a:r>
              <a:rPr lang="zh-CN" altLang="en-US" sz="3500" b="1" dirty="0">
                <a:solidFill>
                  <a:schemeClr val="bg1"/>
                </a:solidFill>
                <a:latin typeface="Arial" panose="020B0604020202020204" pitchFamily="34" charset="0"/>
                <a:ea typeface="黑体" panose="02010609060101010101" pitchFamily="2" charset="-122"/>
              </a:rPr>
              <a:t>“</a:t>
            </a:r>
            <a:r>
              <a:rPr lang="zh-CN" altLang="en-US" sz="3500" b="1" dirty="0">
                <a:solidFill>
                  <a:schemeClr val="bg1"/>
                </a:solidFill>
                <a:latin typeface="黑体" panose="02010609060101010101" pitchFamily="2" charset="-122"/>
                <a:ea typeface="黑体" panose="02010609060101010101" pitchFamily="2" charset="-122"/>
              </a:rPr>
              <a:t>天经地义的合法贸易</a:t>
            </a:r>
            <a:r>
              <a:rPr lang="zh-CN" altLang="en-US" sz="3500" b="1" dirty="0">
                <a:solidFill>
                  <a:schemeClr val="bg1"/>
                </a:solidFill>
                <a:latin typeface="Arial" panose="020B0604020202020204" pitchFamily="34" charset="0"/>
                <a:ea typeface="黑体" panose="02010609060101010101" pitchFamily="2" charset="-122"/>
              </a:rPr>
              <a:t>”</a:t>
            </a:r>
            <a:r>
              <a:rPr lang="zh-CN" altLang="en-US" sz="3500" b="1" dirty="0">
                <a:solidFill>
                  <a:schemeClr val="bg1"/>
                </a:solidFill>
                <a:latin typeface="黑体" panose="02010609060101010101" pitchFamily="2" charset="-122"/>
                <a:ea typeface="黑体" panose="02010609060101010101" pitchFamily="2" charset="-122"/>
              </a:rPr>
              <a:t>。显然是荒谬的。鸦片贸易本身非法贸易，鸦片的输入给中国带来严重危机，所以才会出现禁烟运动。马士和巴麦尊完全是站在西方殖民者的立场之上，以西方的价值观念来看待鸦片战争，将战争的责任完全归咎于中国，美化殖民扩张，掩盖战争的侵略实质。 </a:t>
            </a:r>
            <a:endParaRPr lang="zh-CN" altLang="en-US" sz="35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up)">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 Box 2"/>
          <p:cNvSpPr txBox="1"/>
          <p:nvPr/>
        </p:nvSpPr>
        <p:spPr>
          <a:xfrm>
            <a:off x="179388" y="1674813"/>
            <a:ext cx="8820150" cy="34829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700" b="1" dirty="0">
                <a:solidFill>
                  <a:schemeClr val="bg1"/>
                </a:solidFill>
                <a:latin typeface="黑体" panose="02010609060101010101" pitchFamily="2" charset="-122"/>
                <a:ea typeface="黑体" panose="02010609060101010101" pitchFamily="2" charset="-122"/>
              </a:rPr>
              <a:t>    </a:t>
            </a:r>
            <a:r>
              <a:rPr lang="zh-CN" altLang="en-US" sz="3700" b="1" dirty="0">
                <a:solidFill>
                  <a:schemeClr val="bg1"/>
                </a:solidFill>
                <a:latin typeface="黑体" panose="02010609060101010101" pitchFamily="2" charset="-122"/>
                <a:ea typeface="黑体" panose="02010609060101010101" pitchFamily="2" charset="-122"/>
              </a:rPr>
              <a:t>对历史的认识，要透过现象洞悉本质。鸦片战争，固然有中英之间的文化观念上的差异，也有双方不同贸易政策的冲突。但是，就其本质而言，它是英国为了扩大商品市场和原料产地，而对中国发动的一场侵略战争。 </a:t>
            </a:r>
            <a:endParaRPr lang="zh-CN" altLang="en-US" sz="37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up)">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2"/>
          <p:cNvGrpSpPr/>
          <p:nvPr/>
        </p:nvGrpSpPr>
        <p:grpSpPr>
          <a:xfrm>
            <a:off x="5003800" y="117475"/>
            <a:ext cx="3743325" cy="6624638"/>
            <a:chOff x="158" y="74"/>
            <a:chExt cx="2358" cy="4173"/>
          </a:xfrm>
        </p:grpSpPr>
        <p:grpSp>
          <p:nvGrpSpPr>
            <p:cNvPr id="3082" name="Group 20"/>
            <p:cNvGrpSpPr/>
            <p:nvPr/>
          </p:nvGrpSpPr>
          <p:grpSpPr>
            <a:xfrm>
              <a:off x="158" y="74"/>
              <a:ext cx="2358" cy="4173"/>
              <a:chOff x="158" y="74"/>
              <a:chExt cx="2358" cy="4173"/>
            </a:xfrm>
          </p:grpSpPr>
          <p:grpSp>
            <p:nvGrpSpPr>
              <p:cNvPr id="3084" name="Group 11"/>
              <p:cNvGrpSpPr/>
              <p:nvPr/>
            </p:nvGrpSpPr>
            <p:grpSpPr>
              <a:xfrm>
                <a:off x="158" y="74"/>
                <a:ext cx="2358" cy="4173"/>
                <a:chOff x="158" y="74"/>
                <a:chExt cx="2358" cy="4173"/>
              </a:xfrm>
            </p:grpSpPr>
            <p:sp>
              <p:nvSpPr>
                <p:cNvPr id="3087" name="AutoShape 4"/>
                <p:cNvSpPr/>
                <p:nvPr/>
              </p:nvSpPr>
              <p:spPr>
                <a:xfrm>
                  <a:off x="158" y="618"/>
                  <a:ext cx="2358" cy="3629"/>
                </a:xfrm>
                <a:prstGeom prst="upArrowCallout">
                  <a:avLst>
                    <a:gd name="adj1" fmla="val 31314"/>
                    <a:gd name="adj2" fmla="val 29078"/>
                    <a:gd name="adj3" fmla="val 15782"/>
                    <a:gd name="adj4" fmla="val 85412"/>
                  </a:avLst>
                </a:prstGeom>
                <a:solidFill>
                  <a:srgbClr val="FFFF00"/>
                </a:solidFill>
                <a:ln w="9525"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pic>
              <p:nvPicPr>
                <p:cNvPr id="3088" name="Picture 6" descr="0970050177"/>
                <p:cNvPicPr>
                  <a:picLocks noChangeAspect="1"/>
                </p:cNvPicPr>
                <p:nvPr/>
              </p:nvPicPr>
              <p:blipFill>
                <a:blip r:embed="rId1"/>
                <a:srcRect l="33177" r="5824" b="59177"/>
                <a:stretch>
                  <a:fillRect/>
                </a:stretch>
              </p:blipFill>
              <p:spPr>
                <a:xfrm>
                  <a:off x="929" y="74"/>
                  <a:ext cx="817" cy="544"/>
                </a:xfrm>
                <a:prstGeom prst="rect">
                  <a:avLst/>
                </a:prstGeom>
                <a:solidFill>
                  <a:srgbClr val="FFFF00"/>
                </a:solidFill>
                <a:ln w="9525">
                  <a:noFill/>
                </a:ln>
              </p:spPr>
            </p:pic>
          </p:grpSp>
          <p:sp>
            <p:nvSpPr>
              <p:cNvPr id="3085" name="Text Box 15"/>
              <p:cNvSpPr txBox="1"/>
              <p:nvPr/>
            </p:nvSpPr>
            <p:spPr>
              <a:xfrm>
                <a:off x="249" y="1207"/>
                <a:ext cx="1542" cy="2957"/>
              </a:xfrm>
              <a:prstGeom prst="rect">
                <a:avLst/>
              </a:prstGeom>
              <a:solidFill>
                <a:srgbClr val="FFFF00"/>
              </a:solidFill>
              <a:ln w="9525" cap="flat" cmpd="sng">
                <a:solidFill>
                  <a:srgbClr val="FF0000"/>
                </a:solidFill>
                <a:prstDash val="solid"/>
                <a:miter/>
                <a:headEnd type="none" w="med" len="med"/>
                <a:tailEnd type="none" w="med" len="med"/>
              </a:ln>
            </p:spPr>
            <p:txBody>
              <a:bodyPr>
                <a:spAutoFit/>
              </a:bodyPr>
              <a:p>
                <a:pPr>
                  <a:spcBef>
                    <a:spcPct val="50000"/>
                  </a:spcBef>
                </a:pPr>
                <a:r>
                  <a:rPr lang="zh-CN" altLang="en-US" sz="4300" b="1" dirty="0">
                    <a:latin typeface="Arial" panose="020B0604020202020204" pitchFamily="34" charset="0"/>
                    <a:ea typeface="黑体" panose="02010609060101010101" pitchFamily="2" charset="-122"/>
                  </a:rPr>
                  <a:t>头号强国</a:t>
                </a:r>
                <a:endParaRPr lang="zh-CN" altLang="en-US" sz="4300" b="1" dirty="0">
                  <a:latin typeface="Arial" panose="020B0604020202020204" pitchFamily="34" charset="0"/>
                  <a:ea typeface="黑体" panose="02010609060101010101" pitchFamily="2" charset="-122"/>
                </a:endParaRPr>
              </a:p>
              <a:p>
                <a:pPr>
                  <a:spcBef>
                    <a:spcPct val="50000"/>
                  </a:spcBef>
                </a:pPr>
                <a:r>
                  <a:rPr lang="zh-CN" altLang="en-US" sz="4300" b="1" dirty="0">
                    <a:latin typeface="Arial" panose="020B0604020202020204" pitchFamily="34" charset="0"/>
                    <a:ea typeface="黑体" panose="02010609060101010101" pitchFamily="2" charset="-122"/>
                  </a:rPr>
                  <a:t>殖民扩张</a:t>
                </a:r>
                <a:endParaRPr lang="zh-CN" altLang="en-US" sz="4300" b="1" dirty="0">
                  <a:latin typeface="Arial" panose="020B0604020202020204" pitchFamily="34" charset="0"/>
                  <a:ea typeface="黑体" panose="02010609060101010101" pitchFamily="2" charset="-122"/>
                </a:endParaRPr>
              </a:p>
              <a:p>
                <a:pPr>
                  <a:spcBef>
                    <a:spcPct val="50000"/>
                  </a:spcBef>
                </a:pPr>
                <a:r>
                  <a:rPr lang="zh-CN" altLang="en-US" sz="4300" b="1" dirty="0">
                    <a:latin typeface="Arial" panose="020B0604020202020204" pitchFamily="34" charset="0"/>
                    <a:ea typeface="黑体" panose="02010609060101010101" pitchFamily="2" charset="-122"/>
                  </a:rPr>
                  <a:t>扩大市场</a:t>
                </a:r>
                <a:endParaRPr lang="zh-CN" altLang="en-US" sz="4300" b="1" dirty="0">
                  <a:latin typeface="Arial" panose="020B0604020202020204" pitchFamily="34" charset="0"/>
                  <a:ea typeface="黑体" panose="02010609060101010101" pitchFamily="2" charset="-122"/>
                </a:endParaRPr>
              </a:p>
              <a:p>
                <a:pPr>
                  <a:spcBef>
                    <a:spcPct val="50000"/>
                  </a:spcBef>
                </a:pPr>
                <a:r>
                  <a:rPr lang="zh-CN" altLang="en-US" sz="4300" b="1" dirty="0">
                    <a:latin typeface="Arial" panose="020B0604020202020204" pitchFamily="34" charset="0"/>
                    <a:ea typeface="黑体" panose="02010609060101010101" pitchFamily="2" charset="-122"/>
                  </a:rPr>
                  <a:t>掠夺原料</a:t>
                </a:r>
                <a:endParaRPr lang="zh-CN" altLang="en-US" sz="4300" b="1" dirty="0">
                  <a:latin typeface="Arial" panose="020B0604020202020204" pitchFamily="34" charset="0"/>
                  <a:ea typeface="黑体" panose="02010609060101010101" pitchFamily="2" charset="-122"/>
                </a:endParaRPr>
              </a:p>
              <a:p>
                <a:pPr>
                  <a:spcBef>
                    <a:spcPct val="50000"/>
                  </a:spcBef>
                </a:pPr>
                <a:r>
                  <a:rPr lang="zh-CN" altLang="en-US" sz="4300" b="1" dirty="0">
                    <a:latin typeface="Arial" panose="020B0604020202020204" pitchFamily="34" charset="0"/>
                    <a:ea typeface="黑体" panose="02010609060101010101" pitchFamily="2" charset="-122"/>
                  </a:rPr>
                  <a:t>工业革命</a:t>
                </a:r>
                <a:endParaRPr lang="zh-CN" altLang="en-US" sz="4300" b="1" dirty="0">
                  <a:latin typeface="Arial" panose="020B0604020202020204" pitchFamily="34" charset="0"/>
                  <a:ea typeface="黑体" panose="02010609060101010101" pitchFamily="2" charset="-122"/>
                </a:endParaRPr>
              </a:p>
            </p:txBody>
          </p:sp>
          <p:sp>
            <p:nvSpPr>
              <p:cNvPr id="3086" name="Text Box 16"/>
              <p:cNvSpPr txBox="1"/>
              <p:nvPr/>
            </p:nvSpPr>
            <p:spPr>
              <a:xfrm>
                <a:off x="1921" y="1207"/>
                <a:ext cx="525" cy="2994"/>
              </a:xfrm>
              <a:prstGeom prst="rect">
                <a:avLst/>
              </a:prstGeom>
              <a:solidFill>
                <a:srgbClr val="FFFF00"/>
              </a:solidFill>
              <a:ln w="9525" cap="flat" cmpd="sng">
                <a:solidFill>
                  <a:srgbClr val="FF0000"/>
                </a:solidFill>
                <a:prstDash val="solid"/>
                <a:miter/>
                <a:headEnd type="none" w="med" len="med"/>
                <a:tailEnd type="none" w="med" len="med"/>
              </a:ln>
            </p:spPr>
            <p:txBody>
              <a:bodyPr vert="eaVert">
                <a:spAutoFit/>
              </a:bodyPr>
              <a:p>
                <a:pPr>
                  <a:spcBef>
                    <a:spcPct val="50000"/>
                  </a:spcBef>
                </a:pPr>
                <a:r>
                  <a:rPr lang="zh-CN" altLang="en-US" sz="4200" b="1" dirty="0">
                    <a:latin typeface="黑体" panose="02010609060101010101" pitchFamily="2" charset="-122"/>
                    <a:ea typeface="黑体" panose="02010609060101010101" pitchFamily="2" charset="-122"/>
                  </a:rPr>
                  <a:t>发 展 异 常 迅 速</a:t>
                </a:r>
                <a:endParaRPr lang="zh-CN" altLang="en-US" sz="4200" b="1" dirty="0">
                  <a:latin typeface="黑体" panose="02010609060101010101" pitchFamily="2" charset="-122"/>
                  <a:ea typeface="黑体" panose="02010609060101010101" pitchFamily="2" charset="-122"/>
                </a:endParaRPr>
              </a:p>
            </p:txBody>
          </p:sp>
        </p:grpSp>
        <p:sp>
          <p:nvSpPr>
            <p:cNvPr id="3083" name="WordArt 12"/>
            <p:cNvSpPr>
              <a:spLocks noTextEdit="1"/>
            </p:cNvSpPr>
            <p:nvPr/>
          </p:nvSpPr>
          <p:spPr>
            <a:xfrm>
              <a:off x="1066" y="849"/>
              <a:ext cx="499" cy="222"/>
            </a:xfrm>
            <a:prstGeom prst="rect">
              <a:avLst/>
            </a:prstGeom>
          </p:spPr>
          <p:txBody>
            <a:bodyPr wrap="none" fromWordArt="1">
              <a:prstTxWarp prst="textPlain">
                <a:avLst>
                  <a:gd name="adj" fmla="val 50000"/>
                </a:avLst>
              </a:prstTxWarp>
              <a:normAutofit/>
            </a:bodyPr>
            <a:p>
              <a:pPr algn="ctr"/>
              <a:r>
                <a:rPr lang="zh-CN" altLang="en-US" sz="2800" b="1">
                  <a:ln w="9525" cap="flat" cmpd="sng">
                    <a:solidFill>
                      <a:schemeClr val="tx1"/>
                    </a:solidFill>
                    <a:prstDash val="solid"/>
                    <a:headEnd type="none" w="med" len="med"/>
                    <a:tailEnd type="none" w="med" len="med"/>
                  </a:ln>
                  <a:solidFill>
                    <a:schemeClr val="tx2"/>
                  </a:solidFill>
                  <a:latin typeface="黑体" panose="02010609060101010101" pitchFamily="2" charset="-122"/>
                  <a:ea typeface="黑体" panose="02010609060101010101" pitchFamily="2" charset="-122"/>
                </a:rPr>
                <a:t>英国</a:t>
              </a:r>
              <a:endParaRPr lang="zh-CN" altLang="en-US" sz="2800" b="1">
                <a:ln w="9525" cap="flat" cmpd="sng">
                  <a:solidFill>
                    <a:schemeClr val="tx1"/>
                  </a:solidFill>
                  <a:prstDash val="solid"/>
                  <a:headEnd type="none" w="med" len="med"/>
                  <a:tailEnd type="none" w="med" len="med"/>
                </a:ln>
                <a:solidFill>
                  <a:schemeClr val="tx2"/>
                </a:solidFill>
                <a:latin typeface="黑体" panose="02010609060101010101" pitchFamily="2" charset="-122"/>
                <a:ea typeface="黑体" panose="02010609060101010101" pitchFamily="2" charset="-122"/>
              </a:endParaRPr>
            </a:p>
          </p:txBody>
        </p:sp>
      </p:grpSp>
      <p:grpSp>
        <p:nvGrpSpPr>
          <p:cNvPr id="5" name="Group 21"/>
          <p:cNvGrpSpPr/>
          <p:nvPr/>
        </p:nvGrpSpPr>
        <p:grpSpPr>
          <a:xfrm>
            <a:off x="468313" y="115888"/>
            <a:ext cx="3744912" cy="6624637"/>
            <a:chOff x="3288" y="73"/>
            <a:chExt cx="2359" cy="4173"/>
          </a:xfrm>
        </p:grpSpPr>
        <p:grpSp>
          <p:nvGrpSpPr>
            <p:cNvPr id="3076" name="Group 10"/>
            <p:cNvGrpSpPr/>
            <p:nvPr/>
          </p:nvGrpSpPr>
          <p:grpSpPr>
            <a:xfrm>
              <a:off x="3288" y="73"/>
              <a:ext cx="2359" cy="4173"/>
              <a:chOff x="3288" y="73"/>
              <a:chExt cx="2359" cy="4173"/>
            </a:xfrm>
          </p:grpSpPr>
          <p:pic>
            <p:nvPicPr>
              <p:cNvPr id="3080" name="Picture 5" descr="20081258451412_2"/>
              <p:cNvPicPr>
                <a:picLocks noChangeAspect="1"/>
              </p:cNvPicPr>
              <p:nvPr/>
            </p:nvPicPr>
            <p:blipFill>
              <a:blip r:embed="rId2"/>
              <a:srcRect l="25195" t="31189" r="21889" b="17413"/>
              <a:stretch>
                <a:fillRect/>
              </a:stretch>
            </p:blipFill>
            <p:spPr>
              <a:xfrm>
                <a:off x="4060" y="3702"/>
                <a:ext cx="816" cy="544"/>
              </a:xfrm>
              <a:prstGeom prst="rect">
                <a:avLst/>
              </a:prstGeom>
              <a:solidFill>
                <a:schemeClr val="bg2"/>
              </a:solidFill>
              <a:ln w="9525">
                <a:noFill/>
              </a:ln>
            </p:spPr>
          </p:pic>
          <p:sp>
            <p:nvSpPr>
              <p:cNvPr id="3081" name="AutoShape 7"/>
              <p:cNvSpPr/>
              <p:nvPr/>
            </p:nvSpPr>
            <p:spPr>
              <a:xfrm rot="10800000">
                <a:off x="3288" y="73"/>
                <a:ext cx="2359" cy="3629"/>
              </a:xfrm>
              <a:prstGeom prst="upArrowCallout">
                <a:avLst>
                  <a:gd name="adj1" fmla="val 31314"/>
                  <a:gd name="adj2" fmla="val 29078"/>
                  <a:gd name="adj3" fmla="val 15775"/>
                  <a:gd name="adj4" fmla="val 85412"/>
                </a:avLst>
              </a:prstGeom>
              <a:solidFill>
                <a:schemeClr val="bg2"/>
              </a:solidFill>
              <a:ln w="9525"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sp>
          <p:nvSpPr>
            <p:cNvPr id="3077" name="WordArt 13"/>
            <p:cNvSpPr>
              <a:spLocks noTextEdit="1"/>
            </p:cNvSpPr>
            <p:nvPr/>
          </p:nvSpPr>
          <p:spPr>
            <a:xfrm>
              <a:off x="4195" y="3203"/>
              <a:ext cx="499" cy="222"/>
            </a:xfrm>
            <a:prstGeom prst="rect">
              <a:avLst/>
            </a:prstGeom>
          </p:spPr>
          <p:txBody>
            <a:bodyPr wrap="none" fromWordArt="1">
              <a:prstTxWarp prst="textPlain">
                <a:avLst>
                  <a:gd name="adj" fmla="val 50000"/>
                </a:avLst>
              </a:prstTxWarp>
              <a:normAutofit/>
            </a:bodyPr>
            <a:p>
              <a:pPr algn="ctr"/>
              <a:r>
                <a:rPr lang="zh-CN" altLang="en-US" sz="2800" b="1">
                  <a:ln w="9525" cap="flat" cmpd="sng">
                    <a:solidFill>
                      <a:schemeClr val="tx1"/>
                    </a:solidFill>
                    <a:prstDash val="solid"/>
                    <a:headEnd type="none" w="med" len="med"/>
                    <a:tailEnd type="none" w="med" len="med"/>
                  </a:ln>
                  <a:solidFill>
                    <a:srgbClr val="FFFF00"/>
                  </a:solidFill>
                  <a:latin typeface="黑体" panose="02010609060101010101" pitchFamily="2" charset="-122"/>
                  <a:ea typeface="黑体" panose="02010609060101010101" pitchFamily="2" charset="-122"/>
                </a:rPr>
                <a:t>中国</a:t>
              </a:r>
              <a:endParaRPr lang="zh-CN" altLang="en-US" sz="2800" b="1">
                <a:ln w="9525" cap="flat" cmpd="sng">
                  <a:solidFill>
                    <a:schemeClr val="tx1"/>
                  </a:solidFill>
                  <a:prstDash val="solid"/>
                  <a:headEnd type="none" w="med" len="med"/>
                  <a:tailEnd type="none" w="med" len="med"/>
                </a:ln>
                <a:solidFill>
                  <a:srgbClr val="FFFF00"/>
                </a:solidFill>
                <a:latin typeface="黑体" panose="02010609060101010101" pitchFamily="2" charset="-122"/>
                <a:ea typeface="黑体" panose="02010609060101010101" pitchFamily="2" charset="-122"/>
              </a:endParaRPr>
            </a:p>
          </p:txBody>
        </p:sp>
        <p:sp>
          <p:nvSpPr>
            <p:cNvPr id="3078" name="Text Box 17"/>
            <p:cNvSpPr txBox="1"/>
            <p:nvPr/>
          </p:nvSpPr>
          <p:spPr>
            <a:xfrm>
              <a:off x="4014" y="119"/>
              <a:ext cx="1542" cy="2957"/>
            </a:xfrm>
            <a:prstGeom prst="rect">
              <a:avLst/>
            </a:prstGeom>
            <a:solidFill>
              <a:schemeClr val="bg2"/>
            </a:solidFill>
            <a:ln w="9525" cap="flat" cmpd="sng">
              <a:solidFill>
                <a:srgbClr val="FF0000"/>
              </a:solidFill>
              <a:prstDash val="solid"/>
              <a:miter/>
              <a:headEnd type="none" w="med" len="med"/>
              <a:tailEnd type="none" w="med" len="med"/>
            </a:ln>
          </p:spPr>
          <p:txBody>
            <a:bodyPr>
              <a:spAutoFit/>
            </a:bodyPr>
            <a:p>
              <a:pPr>
                <a:spcBef>
                  <a:spcPct val="50000"/>
                </a:spcBef>
              </a:pPr>
              <a:r>
                <a:rPr lang="zh-CN" altLang="en-US" sz="4300" b="1" dirty="0">
                  <a:solidFill>
                    <a:schemeClr val="bg1"/>
                  </a:solidFill>
                  <a:latin typeface="Arial" panose="020B0604020202020204" pitchFamily="34" charset="0"/>
                  <a:ea typeface="黑体" panose="02010609060101010101" pitchFamily="2" charset="-122"/>
                </a:rPr>
                <a:t>小农经济</a:t>
              </a:r>
              <a:endParaRPr lang="zh-CN" altLang="en-US" sz="4300" b="1" dirty="0">
                <a:solidFill>
                  <a:schemeClr val="bg1"/>
                </a:solidFill>
                <a:latin typeface="Arial" panose="020B0604020202020204" pitchFamily="34" charset="0"/>
                <a:ea typeface="黑体" panose="02010609060101010101" pitchFamily="2" charset="-122"/>
              </a:endParaRPr>
            </a:p>
            <a:p>
              <a:pPr>
                <a:spcBef>
                  <a:spcPct val="50000"/>
                </a:spcBef>
              </a:pPr>
              <a:r>
                <a:rPr lang="zh-CN" altLang="en-US" sz="4300" b="1" dirty="0">
                  <a:solidFill>
                    <a:schemeClr val="bg1"/>
                  </a:solidFill>
                  <a:latin typeface="Arial" panose="020B0604020202020204" pitchFamily="34" charset="0"/>
                  <a:ea typeface="黑体" panose="02010609060101010101" pitchFamily="2" charset="-122"/>
                </a:rPr>
                <a:t>矛盾尖锐</a:t>
              </a:r>
              <a:endParaRPr lang="zh-CN" altLang="en-US" sz="4300" b="1" dirty="0">
                <a:solidFill>
                  <a:schemeClr val="bg1"/>
                </a:solidFill>
                <a:latin typeface="Arial" panose="020B0604020202020204" pitchFamily="34" charset="0"/>
                <a:ea typeface="黑体" panose="02010609060101010101" pitchFamily="2" charset="-122"/>
              </a:endParaRPr>
            </a:p>
            <a:p>
              <a:pPr>
                <a:spcBef>
                  <a:spcPct val="50000"/>
                </a:spcBef>
              </a:pPr>
              <a:r>
                <a:rPr lang="zh-CN" altLang="en-US" sz="4300" b="1" dirty="0">
                  <a:solidFill>
                    <a:schemeClr val="bg1"/>
                  </a:solidFill>
                  <a:latin typeface="Arial" panose="020B0604020202020204" pitchFamily="34" charset="0"/>
                  <a:ea typeface="黑体" panose="02010609060101010101" pitchFamily="2" charset="-122"/>
                </a:rPr>
                <a:t>危机四伏</a:t>
              </a:r>
              <a:endParaRPr lang="zh-CN" altLang="en-US" sz="4300" b="1" dirty="0">
                <a:solidFill>
                  <a:schemeClr val="bg1"/>
                </a:solidFill>
                <a:latin typeface="Arial" panose="020B0604020202020204" pitchFamily="34" charset="0"/>
                <a:ea typeface="黑体" panose="02010609060101010101" pitchFamily="2" charset="-122"/>
              </a:endParaRPr>
            </a:p>
            <a:p>
              <a:pPr>
                <a:spcBef>
                  <a:spcPct val="50000"/>
                </a:spcBef>
              </a:pPr>
              <a:r>
                <a:rPr lang="zh-CN" altLang="en-US" sz="4300" b="1" dirty="0">
                  <a:solidFill>
                    <a:schemeClr val="bg1"/>
                  </a:solidFill>
                  <a:latin typeface="Arial" panose="020B0604020202020204" pitchFamily="34" charset="0"/>
                  <a:ea typeface="黑体" panose="02010609060101010101" pitchFamily="2" charset="-122"/>
                </a:rPr>
                <a:t>闭关锁国</a:t>
              </a:r>
              <a:endParaRPr lang="zh-CN" altLang="en-US" sz="4300" b="1" dirty="0">
                <a:solidFill>
                  <a:schemeClr val="bg1"/>
                </a:solidFill>
                <a:latin typeface="Arial" panose="020B0604020202020204" pitchFamily="34" charset="0"/>
                <a:ea typeface="黑体" panose="02010609060101010101" pitchFamily="2" charset="-122"/>
              </a:endParaRPr>
            </a:p>
            <a:p>
              <a:pPr>
                <a:spcBef>
                  <a:spcPct val="50000"/>
                </a:spcBef>
              </a:pPr>
              <a:r>
                <a:rPr lang="zh-CN" altLang="en-US" sz="4300" b="1" dirty="0">
                  <a:solidFill>
                    <a:schemeClr val="bg1"/>
                  </a:solidFill>
                  <a:latin typeface="Arial" panose="020B0604020202020204" pitchFamily="34" charset="0"/>
                  <a:ea typeface="黑体" panose="02010609060101010101" pitchFamily="2" charset="-122"/>
                </a:rPr>
                <a:t>天朝上国</a:t>
              </a:r>
              <a:endParaRPr lang="zh-CN" altLang="en-US" sz="4300" b="1" dirty="0">
                <a:solidFill>
                  <a:schemeClr val="bg1"/>
                </a:solidFill>
                <a:latin typeface="Arial" panose="020B0604020202020204" pitchFamily="34" charset="0"/>
                <a:ea typeface="黑体" panose="02010609060101010101" pitchFamily="2" charset="-122"/>
              </a:endParaRPr>
            </a:p>
          </p:txBody>
        </p:sp>
        <p:sp>
          <p:nvSpPr>
            <p:cNvPr id="3079" name="Text Box 19"/>
            <p:cNvSpPr txBox="1"/>
            <p:nvPr/>
          </p:nvSpPr>
          <p:spPr>
            <a:xfrm>
              <a:off x="3379" y="119"/>
              <a:ext cx="525" cy="2994"/>
            </a:xfrm>
            <a:prstGeom prst="rect">
              <a:avLst/>
            </a:prstGeom>
            <a:solidFill>
              <a:schemeClr val="bg2"/>
            </a:solidFill>
            <a:ln w="9525" cap="flat" cmpd="sng">
              <a:solidFill>
                <a:srgbClr val="FF0000"/>
              </a:solidFill>
              <a:prstDash val="solid"/>
              <a:miter/>
              <a:headEnd type="none" w="med" len="med"/>
              <a:tailEnd type="none" w="med" len="med"/>
            </a:ln>
          </p:spPr>
          <p:txBody>
            <a:bodyPr vert="eaVert">
              <a:spAutoFit/>
            </a:bodyPr>
            <a:p>
              <a:pPr>
                <a:spcBef>
                  <a:spcPct val="50000"/>
                </a:spcBef>
              </a:pPr>
              <a:r>
                <a:rPr lang="zh-CN" altLang="en-US" sz="4200" dirty="0">
                  <a:solidFill>
                    <a:schemeClr val="bg1"/>
                  </a:solidFill>
                  <a:latin typeface="黑体" panose="02010609060101010101" pitchFamily="2" charset="-122"/>
                  <a:ea typeface="黑体" panose="02010609060101010101" pitchFamily="2" charset="-122"/>
                </a:rPr>
                <a:t>逐 渐 走 向 衰 落</a:t>
              </a:r>
              <a:endParaRPr lang="zh-CN" altLang="en-US" sz="4200" dirty="0">
                <a:solidFill>
                  <a:schemeClr val="bg1"/>
                </a:solidFill>
                <a:latin typeface="黑体" panose="02010609060101010101" pitchFamily="2" charset="-122"/>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3000" fill="hold"/>
                                        <p:tgtEl>
                                          <p:spTgt spid="2"/>
                                        </p:tgtEl>
                                        <p:attrNameLst>
                                          <p:attrName>ppt_x</p:attrName>
                                        </p:attrNameLst>
                                      </p:cBhvr>
                                      <p:tavLst>
                                        <p:tav tm="0">
                                          <p:val>
                                            <p:strVal val="#ppt_x"/>
                                          </p:val>
                                        </p:tav>
                                        <p:tav tm="100000">
                                          <p:val>
                                            <p:strVal val="#ppt_x"/>
                                          </p:val>
                                        </p:tav>
                                      </p:tavLst>
                                    </p:anim>
                                    <p:anim calcmode="lin" valueType="num">
                                      <p:cBhvr additive="base">
                                        <p:cTn id="14"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a:spLocks noGrp="1"/>
          </p:cNvSpPr>
          <p:nvPr>
            <p:ph idx="1"/>
          </p:nvPr>
        </p:nvSpPr>
        <p:spPr>
          <a:xfrm>
            <a:off x="179388" y="836613"/>
            <a:ext cx="8785225" cy="5545137"/>
          </a:xfrm>
          <a:ln/>
        </p:spPr>
        <p:txBody>
          <a:bodyPr vert="horz" wrap="square" lIns="91440" tIns="45720" rIns="91440" bIns="45720" anchor="t"/>
          <a:p>
            <a:pPr eaLnBrk="1" hangingPunct="1">
              <a:buNone/>
            </a:pPr>
            <a:r>
              <a:rPr lang="en-US" altLang="zh-CN" sz="4000" dirty="0">
                <a:solidFill>
                  <a:schemeClr val="bg1"/>
                </a:solidFill>
              </a:rPr>
              <a:t>                         </a:t>
            </a:r>
            <a:endParaRPr lang="en-US" altLang="zh-CN" sz="6000" dirty="0">
              <a:solidFill>
                <a:schemeClr val="bg1"/>
              </a:solidFill>
            </a:endParaRPr>
          </a:p>
          <a:p>
            <a:pPr eaLnBrk="1" hangingPunct="1">
              <a:buNone/>
            </a:pPr>
            <a:r>
              <a:rPr lang="en-US" altLang="zh-CN" sz="5400" b="1" dirty="0">
                <a:solidFill>
                  <a:schemeClr val="bg1"/>
                </a:solidFill>
                <a:latin typeface="黑体" panose="02010609060101010101" pitchFamily="2" charset="-122"/>
                <a:ea typeface="黑体" panose="02010609060101010101" pitchFamily="2" charset="-122"/>
              </a:rPr>
              <a:t>  </a:t>
            </a:r>
            <a:r>
              <a:rPr lang="zh-CN" altLang="en-US" sz="5400" b="1" dirty="0">
                <a:solidFill>
                  <a:schemeClr val="bg1"/>
                </a:solidFill>
                <a:latin typeface="黑体" panose="02010609060101010101" pitchFamily="2" charset="-122"/>
                <a:ea typeface="黑体" panose="02010609060101010101" pitchFamily="2" charset="-122"/>
              </a:rPr>
              <a:t>三、回顾、回思（过程）</a:t>
            </a:r>
            <a:endParaRPr lang="zh-CN" altLang="en-US" sz="5400" b="1" dirty="0">
              <a:solidFill>
                <a:schemeClr val="bg1"/>
              </a:solidFill>
              <a:latin typeface="黑体" panose="02010609060101010101" pitchFamily="2" charset="-122"/>
              <a:ea typeface="黑体" panose="02010609060101010101" pitchFamily="2" charset="-122"/>
            </a:endParaRPr>
          </a:p>
          <a:p>
            <a:pPr eaLnBrk="1" hangingPunct="1">
              <a:buNone/>
            </a:pPr>
            <a:r>
              <a:rPr lang="en-US" altLang="zh-CN" sz="4000" b="1" dirty="0">
                <a:solidFill>
                  <a:schemeClr val="bg1"/>
                </a:solidFill>
                <a:ea typeface="黑体" panose="02010609060101010101" pitchFamily="2" charset="-122"/>
              </a:rPr>
              <a:t>——</a:t>
            </a:r>
            <a:r>
              <a:rPr lang="zh-CN" altLang="en-US" sz="4000" b="1" dirty="0">
                <a:solidFill>
                  <a:schemeClr val="bg1"/>
                </a:solidFill>
                <a:latin typeface="黑体" panose="02010609060101010101" pitchFamily="2" charset="-122"/>
                <a:ea typeface="黑体" panose="02010609060101010101" pitchFamily="2" charset="-122"/>
              </a:rPr>
              <a:t>解读材料、审视问题、构思行文</a:t>
            </a:r>
            <a:endParaRPr lang="zh-CN" altLang="en-US" sz="4000" b="1" dirty="0">
              <a:solidFill>
                <a:schemeClr val="bg1"/>
              </a:solidFill>
              <a:latin typeface="黑体" panose="02010609060101010101" pitchFamily="2" charset="-122"/>
              <a:ea typeface="黑体" panose="02010609060101010101" pitchFamily="2" charset="-122"/>
            </a:endParaRPr>
          </a:p>
          <a:p>
            <a:pPr eaLnBrk="1" hangingPunct="1">
              <a:buNone/>
            </a:pPr>
            <a:r>
              <a:rPr lang="zh-CN" altLang="en-US" sz="4000" b="1" dirty="0">
                <a:solidFill>
                  <a:schemeClr val="bg1"/>
                </a:solidFill>
                <a:latin typeface="黑体" panose="02010609060101010101" pitchFamily="2" charset="-122"/>
                <a:ea typeface="黑体" panose="02010609060101010101" pitchFamily="2" charset="-122"/>
              </a:rPr>
              <a:t>      </a:t>
            </a:r>
            <a:endParaRPr lang="zh-CN" altLang="en-US" sz="4000" b="1" dirty="0">
              <a:solidFill>
                <a:schemeClr val="bg1"/>
              </a:solidFill>
              <a:latin typeface="黑体" panose="02010609060101010101" pitchFamily="2" charset="-122"/>
              <a:ea typeface="黑体" panose="02010609060101010101" pitchFamily="2" charset="-122"/>
            </a:endParaRPr>
          </a:p>
          <a:p>
            <a:pPr eaLnBrk="1" hangingPunct="1">
              <a:buNone/>
            </a:pPr>
            <a:r>
              <a:rPr lang="zh-CN" altLang="en-US" sz="5400" b="1" dirty="0">
                <a:solidFill>
                  <a:schemeClr val="bg1"/>
                </a:solidFill>
                <a:latin typeface="黑体" panose="02010609060101010101" pitchFamily="2" charset="-122"/>
                <a:ea typeface="黑体" panose="02010609060101010101" pitchFamily="2" charset="-122"/>
              </a:rPr>
              <a:t>  四、体悟、体察（方法）</a:t>
            </a:r>
            <a:endParaRPr lang="zh-CN" altLang="en-US" sz="5400" b="1" dirty="0">
              <a:solidFill>
                <a:schemeClr val="bg1"/>
              </a:solidFill>
              <a:latin typeface="黑体" panose="02010609060101010101" pitchFamily="2" charset="-122"/>
              <a:ea typeface="黑体" panose="02010609060101010101" pitchFamily="2" charset="-122"/>
            </a:endParaRPr>
          </a:p>
          <a:p>
            <a:pPr eaLnBrk="1" hangingPunct="1">
              <a:buNone/>
            </a:pPr>
            <a:r>
              <a:rPr lang="en-US" altLang="zh-CN" sz="4000" b="1" dirty="0">
                <a:solidFill>
                  <a:schemeClr val="bg1"/>
                </a:solidFill>
                <a:ea typeface="黑体" panose="02010609060101010101" pitchFamily="2" charset="-122"/>
              </a:rPr>
              <a:t>——</a:t>
            </a:r>
            <a:r>
              <a:rPr lang="zh-CN" altLang="en-US" sz="4000" b="1" dirty="0">
                <a:solidFill>
                  <a:schemeClr val="bg1"/>
                </a:solidFill>
                <a:latin typeface="黑体" panose="02010609060101010101" pitchFamily="2" charset="-122"/>
                <a:ea typeface="黑体" panose="02010609060101010101" pitchFamily="2" charset="-122"/>
              </a:rPr>
              <a:t>提炼技巧、领会要诀、内化迁移</a:t>
            </a:r>
            <a:endParaRPr lang="zh-CN" altLang="en-US" sz="4000" b="1" dirty="0">
              <a:solidFill>
                <a:schemeClr val="bg1"/>
              </a:solidFill>
              <a:latin typeface="黑体" panose="02010609060101010101" pitchFamily="2" charset="-122"/>
              <a:ea typeface="黑体" panose="0201060906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2"/>
          <p:cNvSpPr txBox="1"/>
          <p:nvPr/>
        </p:nvSpPr>
        <p:spPr>
          <a:xfrm>
            <a:off x="0" y="188913"/>
            <a:ext cx="8964613" cy="793750"/>
          </a:xfrm>
          <a:prstGeom prst="rect">
            <a:avLst/>
          </a:prstGeom>
          <a:noFill/>
          <a:ln w="9525">
            <a:noFill/>
          </a:ln>
        </p:spPr>
        <p:txBody>
          <a:bodyPr>
            <a:spAutoFit/>
          </a:bodyPr>
          <a:p>
            <a:pPr algn="ctr">
              <a:spcBef>
                <a:spcPct val="50000"/>
              </a:spcBef>
            </a:pPr>
            <a:r>
              <a:rPr lang="zh-CN" altLang="en-US" sz="4600" b="1" dirty="0">
                <a:solidFill>
                  <a:srgbClr val="FFFF00"/>
                </a:solidFill>
                <a:latin typeface="黑体" panose="02010609060101010101" pitchFamily="2" charset="-122"/>
                <a:ea typeface="黑体" panose="02010609060101010101" pitchFamily="2" charset="-122"/>
              </a:rPr>
              <a:t>解读材料</a:t>
            </a:r>
            <a:endParaRPr lang="zh-CN" altLang="en-US" sz="4600" b="1" dirty="0">
              <a:solidFill>
                <a:srgbClr val="FFFF00"/>
              </a:solidFill>
              <a:latin typeface="黑体" panose="02010609060101010101" pitchFamily="2" charset="-122"/>
              <a:ea typeface="黑体" panose="02010609060101010101" pitchFamily="2" charset="-122"/>
            </a:endParaRPr>
          </a:p>
        </p:txBody>
      </p:sp>
      <p:sp>
        <p:nvSpPr>
          <p:cNvPr id="41987" name="Text Box 3"/>
          <p:cNvSpPr txBox="1"/>
          <p:nvPr/>
        </p:nvSpPr>
        <p:spPr>
          <a:xfrm>
            <a:off x="179388" y="2636838"/>
            <a:ext cx="2232025" cy="604837"/>
          </a:xfrm>
          <a:prstGeom prst="rect">
            <a:avLst/>
          </a:prstGeom>
          <a:solidFill>
            <a:schemeClr val="accent1"/>
          </a:solidFill>
          <a:ln w="9525" cap="flat" cmpd="sng">
            <a:solidFill>
              <a:schemeClr val="bg1"/>
            </a:solidFill>
            <a:prstDash val="solid"/>
            <a:miter/>
            <a:headEnd type="none" w="med" len="med"/>
            <a:tailEnd type="none" w="med" len="med"/>
          </a:ln>
        </p:spPr>
        <p:txBody>
          <a:bodyPr>
            <a:spAutoFit/>
          </a:bodyPr>
          <a:p>
            <a:r>
              <a:rPr lang="zh-CN" altLang="en-US" sz="3300" b="1" dirty="0">
                <a:latin typeface="黑体" panose="02010609060101010101" pitchFamily="2" charset="-122"/>
                <a:ea typeface="黑体" panose="02010609060101010101" pitchFamily="2" charset="-122"/>
              </a:rPr>
              <a:t>聚焦疑点</a:t>
            </a:r>
            <a:endParaRPr lang="zh-CN" altLang="en-US" sz="3300" b="1" dirty="0">
              <a:latin typeface="黑体" panose="02010609060101010101" pitchFamily="2" charset="-122"/>
              <a:ea typeface="黑体" panose="02010609060101010101" pitchFamily="2" charset="-122"/>
            </a:endParaRPr>
          </a:p>
        </p:txBody>
      </p:sp>
      <p:sp>
        <p:nvSpPr>
          <p:cNvPr id="41988" name="Text Box 4"/>
          <p:cNvSpPr txBox="1"/>
          <p:nvPr/>
        </p:nvSpPr>
        <p:spPr>
          <a:xfrm>
            <a:off x="2627313" y="1052513"/>
            <a:ext cx="6264275" cy="1016000"/>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观点</a:t>
            </a:r>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在马士看来，战争的起因是什么呢？中国的禁烟运动（直接动因）、东西方国际和商务关系的斗争（根源是商业战争）。 </a:t>
            </a:r>
            <a:endParaRPr lang="zh-CN" altLang="en-US" sz="2000" b="1" dirty="0">
              <a:latin typeface="黑体" panose="02010609060101010101" pitchFamily="2" charset="-122"/>
              <a:ea typeface="黑体" panose="02010609060101010101" pitchFamily="2" charset="-122"/>
            </a:endParaRPr>
          </a:p>
        </p:txBody>
      </p:sp>
      <p:sp>
        <p:nvSpPr>
          <p:cNvPr id="41989" name="Text Box 5"/>
          <p:cNvSpPr txBox="1"/>
          <p:nvPr/>
        </p:nvSpPr>
        <p:spPr>
          <a:xfrm>
            <a:off x="179388" y="1341438"/>
            <a:ext cx="2232025" cy="604837"/>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r>
              <a:rPr lang="zh-CN" altLang="en-US" sz="3300" b="1" dirty="0">
                <a:latin typeface="黑体" panose="02010609060101010101" pitchFamily="2" charset="-122"/>
                <a:ea typeface="黑体" panose="02010609060101010101" pitchFamily="2" charset="-122"/>
              </a:rPr>
              <a:t>关注核心</a:t>
            </a:r>
            <a:endParaRPr lang="zh-CN" altLang="en-US" sz="3300" b="1" dirty="0">
              <a:latin typeface="黑体" panose="02010609060101010101" pitchFamily="2" charset="-122"/>
              <a:ea typeface="黑体" panose="02010609060101010101" pitchFamily="2" charset="-122"/>
            </a:endParaRPr>
          </a:p>
        </p:txBody>
      </p:sp>
      <p:sp>
        <p:nvSpPr>
          <p:cNvPr id="41990" name="Text Box 6"/>
          <p:cNvSpPr txBox="1"/>
          <p:nvPr/>
        </p:nvSpPr>
        <p:spPr>
          <a:xfrm>
            <a:off x="179388" y="4437063"/>
            <a:ext cx="2232025" cy="604837"/>
          </a:xfrm>
          <a:prstGeom prst="rect">
            <a:avLst/>
          </a:prstGeom>
          <a:solidFill>
            <a:schemeClr val="folHlink"/>
          </a:solidFill>
          <a:ln w="9525" cap="flat" cmpd="sng">
            <a:solidFill>
              <a:schemeClr val="bg1"/>
            </a:solidFill>
            <a:prstDash val="solid"/>
            <a:miter/>
            <a:headEnd type="none" w="med" len="med"/>
            <a:tailEnd type="none" w="med" len="med"/>
          </a:ln>
        </p:spPr>
        <p:txBody>
          <a:bodyPr>
            <a:spAutoFit/>
          </a:bodyPr>
          <a:p>
            <a:r>
              <a:rPr lang="zh-CN" altLang="en-US" sz="3300" b="1" dirty="0">
                <a:latin typeface="黑体" panose="02010609060101010101" pitchFamily="2" charset="-122"/>
                <a:ea typeface="黑体" panose="02010609060101010101" pitchFamily="2" charset="-122"/>
              </a:rPr>
              <a:t>定格人物</a:t>
            </a:r>
            <a:endParaRPr lang="zh-CN" altLang="en-US" sz="3300" b="1" dirty="0">
              <a:latin typeface="黑体" panose="02010609060101010101" pitchFamily="2" charset="-122"/>
              <a:ea typeface="黑体" panose="02010609060101010101" pitchFamily="2" charset="-122"/>
            </a:endParaRPr>
          </a:p>
        </p:txBody>
      </p:sp>
      <p:sp>
        <p:nvSpPr>
          <p:cNvPr id="41992" name="Text Box 8"/>
          <p:cNvSpPr txBox="1"/>
          <p:nvPr/>
        </p:nvSpPr>
        <p:spPr>
          <a:xfrm>
            <a:off x="2700338" y="2492375"/>
            <a:ext cx="6264275" cy="1016000"/>
          </a:xfrm>
          <a:prstGeom prst="rect">
            <a:avLst/>
          </a:prstGeom>
          <a:solidFill>
            <a:schemeClr val="accent1"/>
          </a:solidFill>
          <a:ln w="9525" cap="flat" cmpd="sng">
            <a:solidFill>
              <a:schemeClr val="bg1"/>
            </a:solidFill>
            <a:prstDash val="solid"/>
            <a:miter/>
            <a:headEnd type="none" w="med" len="med"/>
            <a:tailEnd type="none" w="med" len="med"/>
          </a:ln>
        </p:spPr>
        <p:txBody>
          <a:bodyPr>
            <a:spAutoFit/>
          </a:bodyPr>
          <a:p>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联想</a:t>
            </a:r>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马士将战争的责任归咎在哪一方？你同意这种说法吗？马士所说的</a:t>
            </a:r>
            <a:r>
              <a:rPr lang="zh-CN" altLang="en-US" sz="2000" b="1" dirty="0">
                <a:latin typeface="Arial" panose="020B0604020202020204" pitchFamily="34" charset="0"/>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东西方之间应有的国际和商务关系</a:t>
            </a:r>
            <a:r>
              <a:rPr lang="zh-CN" altLang="en-US" sz="2000" b="1" dirty="0">
                <a:latin typeface="Arial" panose="020B0604020202020204" pitchFamily="34" charset="0"/>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应该是什么样的呢？什么是</a:t>
            </a:r>
            <a:r>
              <a:rPr lang="zh-CN" altLang="en-US" sz="2000" b="1" dirty="0">
                <a:latin typeface="Arial" panose="020B0604020202020204" pitchFamily="34" charset="0"/>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应有的</a:t>
            </a:r>
            <a:r>
              <a:rPr lang="zh-CN" altLang="en-US" sz="2000" b="1" dirty="0">
                <a:latin typeface="Arial" panose="020B0604020202020204" pitchFamily="34" charset="0"/>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a:t>
            </a:r>
            <a:r>
              <a:rPr lang="en-US" altLang="zh-CN" sz="2000" b="1" dirty="0">
                <a:latin typeface="Arial" panose="020B0604020202020204" pitchFamily="34" charset="0"/>
                <a:ea typeface="黑体" panose="02010609060101010101" pitchFamily="2" charset="-122"/>
              </a:rPr>
              <a:t>……</a:t>
            </a:r>
            <a:endParaRPr lang="en-US" altLang="zh-CN" sz="2000" b="1" dirty="0">
              <a:latin typeface="黑体" panose="02010609060101010101" pitchFamily="2" charset="-122"/>
              <a:ea typeface="黑体" panose="02010609060101010101" pitchFamily="2" charset="-122"/>
            </a:endParaRPr>
          </a:p>
        </p:txBody>
      </p:sp>
      <p:sp>
        <p:nvSpPr>
          <p:cNvPr id="41993" name="Text Box 9"/>
          <p:cNvSpPr txBox="1"/>
          <p:nvPr/>
        </p:nvSpPr>
        <p:spPr>
          <a:xfrm>
            <a:off x="2627313" y="4292600"/>
            <a:ext cx="6264275" cy="1930400"/>
          </a:xfrm>
          <a:prstGeom prst="rect">
            <a:avLst/>
          </a:prstGeom>
          <a:solidFill>
            <a:schemeClr val="folHlink"/>
          </a:solidFill>
          <a:ln w="9525" cap="flat" cmpd="sng">
            <a:solidFill>
              <a:schemeClr val="bg1"/>
            </a:solidFill>
            <a:prstDash val="solid"/>
            <a:miter/>
            <a:headEnd type="none" w="med" len="med"/>
            <a:tailEnd type="none" w="med" len="med"/>
          </a:ln>
        </p:spPr>
        <p:txBody>
          <a:bodyPr>
            <a:spAutoFit/>
          </a:bodyPr>
          <a:p>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领悟</a:t>
            </a:r>
            <a:r>
              <a:rPr lang="en-US" altLang="zh-CN" sz="2000" b="1" dirty="0">
                <a:latin typeface="黑体" panose="02010609060101010101" pitchFamily="2" charset="-122"/>
                <a:ea typeface="黑体" panose="02010609060101010101" pitchFamily="2" charset="-122"/>
              </a:rPr>
              <a:t>】</a:t>
            </a:r>
            <a:r>
              <a:rPr lang="zh-CN" altLang="en-US" sz="2000" b="1" dirty="0">
                <a:latin typeface="黑体" panose="02010609060101010101" pitchFamily="2" charset="-122"/>
                <a:ea typeface="黑体" panose="02010609060101010101" pitchFamily="2" charset="-122"/>
              </a:rPr>
              <a:t>马士的内心深处的诉求是什么呢？是什么因素在左右着他的思维？</a:t>
            </a:r>
            <a:endParaRPr lang="zh-CN" altLang="en-US" sz="2000" b="1" dirty="0">
              <a:latin typeface="黑体" panose="02010609060101010101" pitchFamily="2" charset="-122"/>
              <a:ea typeface="黑体" panose="02010609060101010101" pitchFamily="2" charset="-122"/>
            </a:endParaRPr>
          </a:p>
          <a:p>
            <a:r>
              <a:rPr lang="zh-CN" altLang="en-US" sz="2000" b="1" dirty="0">
                <a:latin typeface="黑体" panose="02010609060101010101" pitchFamily="2" charset="-122"/>
                <a:ea typeface="黑体" panose="02010609060101010101" pitchFamily="2" charset="-122"/>
              </a:rPr>
              <a:t>    他是站在西方资产阶级立场之上，他的观念完全是西方本体经济的价值观。在他看来，整个世界的经济就应该是开放的，西方就应该主宰世界的经济，中国就应该向西方开放市场， </a:t>
            </a:r>
            <a:endParaRPr lang="zh-CN" altLang="en-US" sz="20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wipe(left)">
                                      <p:cBhvr>
                                        <p:cTn id="12" dur="500"/>
                                        <p:tgtEl>
                                          <p:spTgt spid="419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90"/>
                                        </p:tgtEl>
                                        <p:attrNameLst>
                                          <p:attrName>style.visibility</p:attrName>
                                        </p:attrNameLst>
                                      </p:cBhvr>
                                      <p:to>
                                        <p:strVal val="visible"/>
                                      </p:to>
                                    </p:set>
                                    <p:animEffect transition="in" filter="wipe(left)">
                                      <p:cBhvr>
                                        <p:cTn id="17" dur="500"/>
                                        <p:tgtEl>
                                          <p:spTgt spid="419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8"/>
                                        </p:tgtEl>
                                        <p:attrNameLst>
                                          <p:attrName>style.visibility</p:attrName>
                                        </p:attrNameLst>
                                      </p:cBhvr>
                                      <p:to>
                                        <p:strVal val="visible"/>
                                      </p:to>
                                    </p:set>
                                    <p:animEffect transition="in" filter="wipe(left)">
                                      <p:cBhvr>
                                        <p:cTn id="22" dur="500"/>
                                        <p:tgtEl>
                                          <p:spTgt spid="419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wipe(left)">
                                      <p:cBhvr>
                                        <p:cTn id="27" dur="500"/>
                                        <p:tgtEl>
                                          <p:spTgt spid="419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993"/>
                                        </p:tgtEl>
                                        <p:attrNameLst>
                                          <p:attrName>style.visibility</p:attrName>
                                        </p:attrNameLst>
                                      </p:cBhvr>
                                      <p:to>
                                        <p:strVal val="visible"/>
                                      </p:to>
                                    </p:set>
                                    <p:animEffect transition="in" filter="wipe(left)">
                                      <p:cBhvr>
                                        <p:cTn id="32" dur="5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8" grpId="0" animBg="1"/>
      <p:bldP spid="41989" grpId="0" animBg="1"/>
      <p:bldP spid="41990" grpId="0" animBg="1"/>
      <p:bldP spid="41992" grpId="0" animBg="1"/>
      <p:bldP spid="419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ln/>
        </p:spPr>
        <p:txBody>
          <a:bodyPr vert="horz" wrap="square" lIns="91440" tIns="45720" rIns="91440" bIns="45720" anchor="ctr"/>
          <a:p>
            <a:pPr eaLnBrk="1" hangingPunct="1"/>
            <a:r>
              <a:rPr lang="zh-CN" altLang="en-US" sz="5400" b="1" dirty="0">
                <a:solidFill>
                  <a:srgbClr val="FFFF00"/>
                </a:solidFill>
                <a:ea typeface="黑体" panose="02010609060101010101" pitchFamily="2" charset="-122"/>
              </a:rPr>
              <a:t>审视问题</a:t>
            </a:r>
            <a:endParaRPr lang="zh-CN" altLang="en-US" sz="5400" b="1" dirty="0">
              <a:solidFill>
                <a:srgbClr val="FFFF00"/>
              </a:solidFill>
              <a:ea typeface="黑体" panose="02010609060101010101" pitchFamily="2" charset="-122"/>
            </a:endParaRPr>
          </a:p>
        </p:txBody>
      </p:sp>
      <p:sp>
        <p:nvSpPr>
          <p:cNvPr id="23555" name="Rectangle 3"/>
          <p:cNvSpPr>
            <a:spLocks noGrp="1"/>
          </p:cNvSpPr>
          <p:nvPr>
            <p:ph idx="1"/>
          </p:nvPr>
        </p:nvSpPr>
        <p:spPr>
          <a:xfrm>
            <a:off x="179388" y="1412875"/>
            <a:ext cx="8964612" cy="5445125"/>
          </a:xfrm>
          <a:ln/>
        </p:spPr>
        <p:txBody>
          <a:bodyPr vert="horz" wrap="square" lIns="91440" tIns="45720" rIns="91440" bIns="45720" anchor="t"/>
          <a:p>
            <a:pPr eaLnBrk="1" hangingPunct="1">
              <a:lnSpc>
                <a:spcPct val="90000"/>
              </a:lnSpc>
              <a:buNone/>
            </a:pPr>
            <a:r>
              <a:rPr lang="zh-CN" altLang="en-US" sz="4400" b="1" dirty="0">
                <a:solidFill>
                  <a:schemeClr val="bg1"/>
                </a:solidFill>
                <a:latin typeface="华文新魏" pitchFamily="2" charset="-122"/>
                <a:ea typeface="华文新魏" pitchFamily="2" charset="-122"/>
              </a:rPr>
              <a:t>问题：结合你对这场战争爆发原因的理解，评述材料中的观点。</a:t>
            </a:r>
            <a:endParaRPr lang="zh-CN" altLang="en-US" sz="4400" b="1" dirty="0">
              <a:solidFill>
                <a:schemeClr val="bg1"/>
              </a:solidFill>
              <a:latin typeface="华文新魏" pitchFamily="2" charset="-122"/>
              <a:ea typeface="华文新魏" pitchFamily="2" charset="-122"/>
            </a:endParaRPr>
          </a:p>
          <a:p>
            <a:pPr eaLnBrk="1" hangingPunct="1">
              <a:lnSpc>
                <a:spcPct val="90000"/>
              </a:lnSpc>
              <a:buNone/>
            </a:pPr>
            <a:r>
              <a:rPr lang="zh-CN" altLang="en-US" sz="4000" b="1" dirty="0">
                <a:solidFill>
                  <a:schemeClr val="bg1"/>
                </a:solidFill>
                <a:latin typeface="宋体" panose="02010600030101010101" pitchFamily="2" charset="-122"/>
              </a:rPr>
              <a:t>（</a:t>
            </a:r>
            <a:r>
              <a:rPr lang="en-US" altLang="zh-CN" sz="4000" b="1" dirty="0">
                <a:solidFill>
                  <a:schemeClr val="bg1"/>
                </a:solidFill>
                <a:latin typeface="宋体" panose="02010600030101010101" pitchFamily="2" charset="-122"/>
              </a:rPr>
              <a:t>1</a:t>
            </a:r>
            <a:r>
              <a:rPr lang="zh-CN" altLang="en-US" sz="4000" b="1" dirty="0">
                <a:solidFill>
                  <a:schemeClr val="bg1"/>
                </a:solidFill>
                <a:latin typeface="宋体" panose="02010600030101010101" pitchFamily="2" charset="-122"/>
              </a:rPr>
              <a:t>）你对鸦片战争爆发原因的理解。</a:t>
            </a:r>
            <a:endParaRPr lang="zh-CN" altLang="en-US" sz="4000" b="1" dirty="0">
              <a:solidFill>
                <a:schemeClr val="bg1"/>
              </a:solidFill>
              <a:latin typeface="宋体" panose="02010600030101010101" pitchFamily="2" charset="-122"/>
            </a:endParaRPr>
          </a:p>
          <a:p>
            <a:pPr eaLnBrk="1" hangingPunct="1">
              <a:lnSpc>
                <a:spcPct val="90000"/>
              </a:lnSpc>
              <a:buNone/>
            </a:pPr>
            <a:r>
              <a:rPr lang="zh-CN" altLang="en-US" sz="4000" b="1" dirty="0">
                <a:solidFill>
                  <a:schemeClr val="bg1"/>
                </a:solidFill>
                <a:latin typeface="宋体" panose="02010600030101010101" pitchFamily="2" charset="-122"/>
              </a:rPr>
              <a:t>（</a:t>
            </a:r>
            <a:r>
              <a:rPr lang="en-US" altLang="zh-CN" sz="4000" b="1" dirty="0">
                <a:solidFill>
                  <a:schemeClr val="bg1"/>
                </a:solidFill>
                <a:latin typeface="宋体" panose="02010600030101010101" pitchFamily="2" charset="-122"/>
              </a:rPr>
              <a:t>2</a:t>
            </a:r>
            <a:r>
              <a:rPr lang="zh-CN" altLang="en-US" sz="4000" b="1" dirty="0">
                <a:solidFill>
                  <a:schemeClr val="bg1"/>
                </a:solidFill>
                <a:latin typeface="宋体" panose="02010600030101010101" pitchFamily="2" charset="-122"/>
              </a:rPr>
              <a:t>）材料对战争原因的判断与依据。</a:t>
            </a:r>
            <a:endParaRPr lang="zh-CN" altLang="en-US" sz="4000" b="1" dirty="0">
              <a:solidFill>
                <a:schemeClr val="bg1"/>
              </a:solidFill>
              <a:latin typeface="宋体" panose="02010600030101010101" pitchFamily="2" charset="-122"/>
            </a:endParaRPr>
          </a:p>
          <a:p>
            <a:pPr eaLnBrk="1" hangingPunct="1">
              <a:lnSpc>
                <a:spcPct val="90000"/>
              </a:lnSpc>
              <a:buNone/>
            </a:pPr>
            <a:r>
              <a:rPr lang="zh-CN" altLang="en-US" sz="4000" b="1" dirty="0">
                <a:solidFill>
                  <a:schemeClr val="bg1"/>
                </a:solidFill>
                <a:latin typeface="宋体" panose="02010600030101010101" pitchFamily="2" charset="-122"/>
              </a:rPr>
              <a:t>（</a:t>
            </a:r>
            <a:r>
              <a:rPr lang="en-US" altLang="zh-CN" sz="4000" b="1" dirty="0">
                <a:solidFill>
                  <a:schemeClr val="bg1"/>
                </a:solidFill>
                <a:latin typeface="宋体" panose="02010600030101010101" pitchFamily="2" charset="-122"/>
              </a:rPr>
              <a:t>3</a:t>
            </a:r>
            <a:r>
              <a:rPr lang="zh-CN" altLang="en-US" sz="4000" b="1" dirty="0">
                <a:solidFill>
                  <a:schemeClr val="bg1"/>
                </a:solidFill>
                <a:latin typeface="宋体" panose="02010600030101010101" pitchFamily="2" charset="-122"/>
              </a:rPr>
              <a:t>）你对这些观点的看法及其理由。</a:t>
            </a:r>
            <a:endParaRPr lang="zh-CN" altLang="en-US" sz="4000" b="1" dirty="0">
              <a:solidFill>
                <a:schemeClr val="bg1"/>
              </a:solidFill>
              <a:latin typeface="宋体" panose="02010600030101010101" pitchFamily="2" charset="-122"/>
            </a:endParaRPr>
          </a:p>
          <a:p>
            <a:pPr eaLnBrk="1" hangingPunct="1">
              <a:lnSpc>
                <a:spcPct val="90000"/>
              </a:lnSpc>
              <a:buFont typeface="Wingdings" panose="05000000000000000000" pitchFamily="2" charset="2"/>
              <a:buChar char="n"/>
            </a:pPr>
            <a:r>
              <a:rPr lang="zh-CN" altLang="en-US" sz="3600" b="1" dirty="0">
                <a:solidFill>
                  <a:schemeClr val="bg1"/>
                </a:solidFill>
                <a:latin typeface="华文新魏" pitchFamily="2" charset="-122"/>
                <a:ea typeface="华文新魏" pitchFamily="2" charset="-122"/>
              </a:rPr>
              <a:t>绝非让你单纯地分析战争爆发原因</a:t>
            </a:r>
            <a:endParaRPr lang="zh-CN" altLang="en-US" sz="3600" b="1" dirty="0">
              <a:solidFill>
                <a:schemeClr val="bg1"/>
              </a:solidFill>
              <a:latin typeface="华文新魏" pitchFamily="2" charset="-122"/>
              <a:ea typeface="华文新魏" pitchFamily="2" charset="-122"/>
            </a:endParaRPr>
          </a:p>
          <a:p>
            <a:pPr eaLnBrk="1" hangingPunct="1">
              <a:lnSpc>
                <a:spcPct val="90000"/>
              </a:lnSpc>
              <a:buFont typeface="Wingdings" panose="05000000000000000000" pitchFamily="2" charset="2"/>
              <a:buChar char="n"/>
            </a:pPr>
            <a:r>
              <a:rPr lang="zh-CN" altLang="en-US" sz="3600" b="1" dirty="0">
                <a:solidFill>
                  <a:schemeClr val="bg1"/>
                </a:solidFill>
                <a:latin typeface="华文新魏" pitchFamily="2" charset="-122"/>
                <a:ea typeface="华文新魏" pitchFamily="2" charset="-122"/>
              </a:rPr>
              <a:t>绝非简单提炼出这些材料中的观点</a:t>
            </a:r>
            <a:endParaRPr lang="zh-CN" altLang="en-US" sz="3600" b="1" dirty="0">
              <a:solidFill>
                <a:schemeClr val="bg1"/>
              </a:solidFill>
              <a:latin typeface="华文新魏" pitchFamily="2" charset="-122"/>
              <a:ea typeface="华文新魏" pitchFamily="2" charset="-122"/>
            </a:endParaRPr>
          </a:p>
          <a:p>
            <a:pPr eaLnBrk="1" hangingPunct="1">
              <a:lnSpc>
                <a:spcPct val="90000"/>
              </a:lnSpc>
              <a:buFont typeface="Wingdings" panose="05000000000000000000" pitchFamily="2" charset="2"/>
              <a:buChar char="n"/>
            </a:pPr>
            <a:r>
              <a:rPr lang="zh-CN" altLang="en-US" sz="3600" b="1" dirty="0">
                <a:solidFill>
                  <a:schemeClr val="bg1"/>
                </a:solidFill>
                <a:latin typeface="华文新魏" pitchFamily="2" charset="-122"/>
                <a:ea typeface="华文新魏" pitchFamily="2" charset="-122"/>
              </a:rPr>
              <a:t>绝非脱离教材理解下的随意性评述 </a:t>
            </a:r>
            <a:endParaRPr lang="zh-CN" altLang="en-US" sz="3600" b="1" dirty="0">
              <a:solidFill>
                <a:schemeClr val="bg1"/>
              </a:solidFill>
              <a:latin typeface="华文新魏" pitchFamily="2" charset="-122"/>
              <a:ea typeface="华文新魏"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 Box 2"/>
          <p:cNvSpPr txBox="1"/>
          <p:nvPr/>
        </p:nvSpPr>
        <p:spPr>
          <a:xfrm>
            <a:off x="179388" y="1800225"/>
            <a:ext cx="2952750" cy="549275"/>
          </a:xfrm>
          <a:prstGeom prst="rect">
            <a:avLst/>
          </a:prstGeom>
          <a:noFill/>
          <a:ln w="9525">
            <a:noFill/>
          </a:ln>
        </p:spPr>
        <p:txBody>
          <a:bodyPr>
            <a:spAutoFit/>
          </a:bodyPr>
          <a:p>
            <a:r>
              <a:rPr lang="zh-CN" altLang="en-US" sz="3000" b="1" dirty="0">
                <a:solidFill>
                  <a:srgbClr val="FFFF00"/>
                </a:solidFill>
                <a:latin typeface="黑体" panose="02010609060101010101" pitchFamily="2" charset="-122"/>
                <a:ea typeface="黑体" panose="02010609060101010101" pitchFamily="2" charset="-122"/>
              </a:rPr>
              <a:t>提炼材料的焦点</a:t>
            </a:r>
            <a:endParaRPr lang="zh-CN" altLang="en-US" sz="3000" b="1" dirty="0">
              <a:latin typeface="黑体" panose="02010609060101010101" pitchFamily="2" charset="-122"/>
              <a:ea typeface="黑体" panose="02010609060101010101" pitchFamily="2" charset="-122"/>
            </a:endParaRPr>
          </a:p>
        </p:txBody>
      </p:sp>
      <p:sp>
        <p:nvSpPr>
          <p:cNvPr id="39939" name="Text Box 3"/>
          <p:cNvSpPr txBox="1"/>
          <p:nvPr/>
        </p:nvSpPr>
        <p:spPr>
          <a:xfrm>
            <a:off x="107950" y="2935288"/>
            <a:ext cx="8893175" cy="35179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    </a:t>
            </a:r>
            <a:r>
              <a:rPr lang="zh-CN" altLang="en-US" sz="2800" b="1" dirty="0">
                <a:solidFill>
                  <a:schemeClr val="bg1"/>
                </a:solidFill>
                <a:latin typeface="黑体" panose="02010609060101010101" pitchFamily="2" charset="-122"/>
                <a:ea typeface="黑体" panose="02010609060101010101" pitchFamily="2" charset="-122"/>
              </a:rPr>
              <a:t>上述材料围绕鸦片战争的起因与性质展开了评述，其主要分歧在于，一种观点认为，它是英国为维护鸦片贸易而发动的；一种观点认为，它是由中国的禁烟运动引起的；也有人认为，是双方的文化观念差异和政治交往之争使然；更有甚者认为，这是维护正当的贸易活动而进行的商业战争。然而，结合时代背景来看，鸦片战争是在清王朝面临严重统治危机时，英国进行全球殖民扩张的必然结果。</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9942" name="Text Box 6"/>
          <p:cNvSpPr txBox="1"/>
          <p:nvPr/>
        </p:nvSpPr>
        <p:spPr>
          <a:xfrm>
            <a:off x="3130550" y="1800225"/>
            <a:ext cx="2952750" cy="549275"/>
          </a:xfrm>
          <a:prstGeom prst="rect">
            <a:avLst/>
          </a:prstGeom>
          <a:noFill/>
          <a:ln w="9525">
            <a:noFill/>
          </a:ln>
        </p:spPr>
        <p:txBody>
          <a:bodyPr>
            <a:spAutoFit/>
          </a:bodyPr>
          <a:p>
            <a:r>
              <a:rPr lang="zh-CN" altLang="en-US" sz="3000" b="1" dirty="0">
                <a:solidFill>
                  <a:srgbClr val="FF66FF"/>
                </a:solidFill>
                <a:latin typeface="黑体" panose="02010609060101010101" pitchFamily="2" charset="-122"/>
                <a:ea typeface="黑体" panose="02010609060101010101" pitchFamily="2" charset="-122"/>
              </a:rPr>
              <a:t>归纳材料的中心</a:t>
            </a:r>
            <a:endParaRPr lang="zh-CN" altLang="en-US" sz="3000" b="1" dirty="0">
              <a:solidFill>
                <a:srgbClr val="FF66FF"/>
              </a:solidFill>
              <a:latin typeface="黑体" panose="02010609060101010101" pitchFamily="2" charset="-122"/>
              <a:ea typeface="黑体" panose="02010609060101010101" pitchFamily="2" charset="-122"/>
            </a:endParaRPr>
          </a:p>
        </p:txBody>
      </p:sp>
      <p:sp>
        <p:nvSpPr>
          <p:cNvPr id="39943" name="Text Box 7"/>
          <p:cNvSpPr txBox="1"/>
          <p:nvPr/>
        </p:nvSpPr>
        <p:spPr>
          <a:xfrm>
            <a:off x="6046788" y="1800225"/>
            <a:ext cx="2917825" cy="549275"/>
          </a:xfrm>
          <a:prstGeom prst="rect">
            <a:avLst/>
          </a:prstGeom>
          <a:noFill/>
          <a:ln w="9525">
            <a:noFill/>
          </a:ln>
        </p:spPr>
        <p:txBody>
          <a:bodyPr>
            <a:spAutoFit/>
          </a:bodyPr>
          <a:p>
            <a:r>
              <a:rPr lang="zh-CN" altLang="en-US" sz="3000" b="1" dirty="0">
                <a:solidFill>
                  <a:srgbClr val="00FF00"/>
                </a:solidFill>
                <a:latin typeface="黑体" panose="02010609060101010101" pitchFamily="2" charset="-122"/>
                <a:ea typeface="黑体" panose="02010609060101010101" pitchFamily="2" charset="-122"/>
              </a:rPr>
              <a:t>概括个人的观点</a:t>
            </a:r>
            <a:endParaRPr lang="zh-CN" altLang="en-US" sz="3000" b="1" dirty="0">
              <a:solidFill>
                <a:srgbClr val="00FF00"/>
              </a:solidFill>
              <a:latin typeface="黑体" panose="02010609060101010101" pitchFamily="2" charset="-122"/>
              <a:ea typeface="黑体" panose="02010609060101010101" pitchFamily="2" charset="-122"/>
            </a:endParaRPr>
          </a:p>
        </p:txBody>
      </p:sp>
      <p:sp>
        <p:nvSpPr>
          <p:cNvPr id="39944" name="WordArt 8"/>
          <p:cNvSpPr>
            <a:spLocks noChangeArrowheads="1" noChangeShapeType="1" noTextEdit="1"/>
          </p:cNvSpPr>
          <p:nvPr/>
        </p:nvSpPr>
        <p:spPr bwMode="auto">
          <a:xfrm>
            <a:off x="3052763" y="1100138"/>
            <a:ext cx="3038475" cy="4572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rPr>
              <a:t>总论</a:t>
            </a:r>
            <a:r>
              <a:rPr kumimoji="0" lang="en-US" altLang="zh-CN"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rPr>
              <a:t>:</a:t>
            </a:r>
            <a:r>
              <a:rPr kumimoji="0" lang="zh-CN" altLang="en-US"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rPr>
              <a:t>揭示中心</a:t>
            </a:r>
            <a:endParaRPr kumimoji="0" lang="zh-CN" altLang="en-US"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39946" name="Text Box 10"/>
          <p:cNvSpPr txBox="1"/>
          <p:nvPr/>
        </p:nvSpPr>
        <p:spPr>
          <a:xfrm>
            <a:off x="107950" y="2935288"/>
            <a:ext cx="8893175" cy="35179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    </a:t>
            </a:r>
            <a:r>
              <a:rPr lang="zh-CN" altLang="en-US" sz="2800" b="1" dirty="0">
                <a:solidFill>
                  <a:srgbClr val="FFFF00"/>
                </a:solidFill>
                <a:latin typeface="黑体" panose="02010609060101010101" pitchFamily="2" charset="-122"/>
                <a:ea typeface="黑体" panose="02010609060101010101" pitchFamily="2" charset="-122"/>
              </a:rPr>
              <a:t>上述材料围绕鸦片战争的起因与性质展开了评述，</a:t>
            </a:r>
            <a:r>
              <a:rPr lang="zh-CN" altLang="en-US" sz="2800" b="1" dirty="0">
                <a:solidFill>
                  <a:schemeClr val="bg1"/>
                </a:solidFill>
                <a:latin typeface="黑体" panose="02010609060101010101" pitchFamily="2" charset="-122"/>
                <a:ea typeface="黑体" panose="02010609060101010101" pitchFamily="2" charset="-122"/>
              </a:rPr>
              <a:t>其主要分歧在于，一种观点认为，它是英国为维护鸦片贸易而发动的；一种观点认为，它是由中国的禁烟运动引起的；也有人认为，是双方的文化观念差异和政治交往之争使然；更有甚者认为，这是维护正当的贸易活动而进行的商业战争。然而，结合时代背景来看，鸦片战争是在清王朝面临严重统治危机时，英国进行全球殖民扩张的必然结果。</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9948" name="Text Box 12"/>
          <p:cNvSpPr txBox="1"/>
          <p:nvPr/>
        </p:nvSpPr>
        <p:spPr>
          <a:xfrm>
            <a:off x="107950" y="2935288"/>
            <a:ext cx="8893175" cy="35179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    </a:t>
            </a:r>
            <a:r>
              <a:rPr lang="zh-CN" altLang="en-US" sz="2800" b="1" dirty="0">
                <a:solidFill>
                  <a:srgbClr val="FFFF00"/>
                </a:solidFill>
                <a:latin typeface="黑体" panose="02010609060101010101" pitchFamily="2" charset="-122"/>
                <a:ea typeface="黑体" panose="02010609060101010101" pitchFamily="2" charset="-122"/>
              </a:rPr>
              <a:t>上述材料围绕鸦片战争的起因与性质展开了评述，</a:t>
            </a:r>
            <a:r>
              <a:rPr lang="zh-CN" altLang="en-US" sz="2800" b="1" dirty="0">
                <a:solidFill>
                  <a:schemeClr val="bg1"/>
                </a:solidFill>
                <a:latin typeface="黑体" panose="02010609060101010101" pitchFamily="2" charset="-122"/>
                <a:ea typeface="黑体" panose="02010609060101010101" pitchFamily="2" charset="-122"/>
              </a:rPr>
              <a:t>其主要分歧在于，</a:t>
            </a:r>
            <a:r>
              <a:rPr lang="zh-CN" altLang="en-US" sz="2800" b="1" dirty="0">
                <a:solidFill>
                  <a:srgbClr val="FF66FF"/>
                </a:solidFill>
                <a:latin typeface="黑体" panose="02010609060101010101" pitchFamily="2" charset="-122"/>
                <a:ea typeface="黑体" panose="02010609060101010101" pitchFamily="2" charset="-122"/>
              </a:rPr>
              <a:t>一种观点认为，它是英国为维护鸦片贸易而发动的；一种观点认为，它是由中国的禁烟运动引起的；也有人认为，是双方的文化观念差异和政治交往之争使然；更有甚者认为，这是维护正当的贸易活动而进行的商业战争。</a:t>
            </a:r>
            <a:r>
              <a:rPr lang="zh-CN" altLang="en-US" sz="2800" b="1" dirty="0">
                <a:solidFill>
                  <a:schemeClr val="bg1"/>
                </a:solidFill>
                <a:latin typeface="黑体" panose="02010609060101010101" pitchFamily="2" charset="-122"/>
                <a:ea typeface="黑体" panose="02010609060101010101" pitchFamily="2" charset="-122"/>
              </a:rPr>
              <a:t>然而，结合时代背景来看，鸦片战争是在清王朝面临严重统治危机时，英国进行全球殖民扩张的必然结果。</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9949" name="Text Box 13"/>
          <p:cNvSpPr txBox="1"/>
          <p:nvPr/>
        </p:nvSpPr>
        <p:spPr>
          <a:xfrm>
            <a:off x="107950" y="2935288"/>
            <a:ext cx="8893175" cy="35179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    </a:t>
            </a:r>
            <a:r>
              <a:rPr lang="zh-CN" altLang="en-US" sz="2800" b="1" dirty="0">
                <a:solidFill>
                  <a:srgbClr val="FFFF00"/>
                </a:solidFill>
                <a:latin typeface="黑体" panose="02010609060101010101" pitchFamily="2" charset="-122"/>
                <a:ea typeface="黑体" panose="02010609060101010101" pitchFamily="2" charset="-122"/>
              </a:rPr>
              <a:t>上述材料围绕鸦片战争的起因与性质展开了评述，</a:t>
            </a:r>
            <a:r>
              <a:rPr lang="zh-CN" altLang="en-US" sz="2800" b="1" dirty="0">
                <a:solidFill>
                  <a:schemeClr val="bg1"/>
                </a:solidFill>
                <a:latin typeface="黑体" panose="02010609060101010101" pitchFamily="2" charset="-122"/>
                <a:ea typeface="黑体" panose="02010609060101010101" pitchFamily="2" charset="-122"/>
              </a:rPr>
              <a:t>其主要分歧在于，</a:t>
            </a:r>
            <a:r>
              <a:rPr lang="zh-CN" altLang="en-US" sz="2800" b="1" dirty="0">
                <a:solidFill>
                  <a:srgbClr val="FF66FF"/>
                </a:solidFill>
                <a:latin typeface="黑体" panose="02010609060101010101" pitchFamily="2" charset="-122"/>
                <a:ea typeface="黑体" panose="02010609060101010101" pitchFamily="2" charset="-122"/>
              </a:rPr>
              <a:t>一种观点认为，它是英国为维护鸦片贸易而发动的；一种观点认为，它是由中国的禁烟运动引起的；也有人认为，是双方的文化观念差异和政治交往之争使然；更有甚者认为，这是维护正当的贸易活动而进行的商业战争。</a:t>
            </a:r>
            <a:r>
              <a:rPr lang="zh-CN" altLang="en-US" sz="2800" b="1" dirty="0">
                <a:solidFill>
                  <a:schemeClr val="bg1"/>
                </a:solidFill>
                <a:latin typeface="黑体" panose="02010609060101010101" pitchFamily="2" charset="-122"/>
                <a:ea typeface="黑体" panose="02010609060101010101" pitchFamily="2" charset="-122"/>
              </a:rPr>
              <a:t>然而，</a:t>
            </a:r>
            <a:r>
              <a:rPr lang="zh-CN" altLang="en-US" sz="2800" b="1" dirty="0">
                <a:solidFill>
                  <a:srgbClr val="00FF00"/>
                </a:solidFill>
                <a:latin typeface="黑体" panose="02010609060101010101" pitchFamily="2" charset="-122"/>
                <a:ea typeface="黑体" panose="02010609060101010101" pitchFamily="2" charset="-122"/>
              </a:rPr>
              <a:t>结合时代背景来看，鸦片战争是在清王朝面临严重统治危机时，英国进行全球殖民扩张的必然结果。</a:t>
            </a:r>
            <a:endParaRPr lang="zh-CN" altLang="en-US" sz="2800" b="1" dirty="0">
              <a:solidFill>
                <a:srgbClr val="00FF00"/>
              </a:solidFill>
              <a:latin typeface="黑体" panose="02010609060101010101" pitchFamily="2" charset="-122"/>
              <a:ea typeface="黑体" panose="02010609060101010101" pitchFamily="2" charset="-122"/>
            </a:endParaRPr>
          </a:p>
        </p:txBody>
      </p:sp>
      <p:sp>
        <p:nvSpPr>
          <p:cNvPr id="24586" name="Text Box 14"/>
          <p:cNvSpPr txBox="1"/>
          <p:nvPr/>
        </p:nvSpPr>
        <p:spPr>
          <a:xfrm>
            <a:off x="179388" y="217488"/>
            <a:ext cx="8785225" cy="619125"/>
          </a:xfrm>
          <a:prstGeom prst="rect">
            <a:avLst/>
          </a:prstGeom>
          <a:noFill/>
          <a:ln w="9525" cap="flat" cmpd="sng">
            <a:solidFill>
              <a:schemeClr val="bg1"/>
            </a:solidFill>
            <a:prstDash val="solid"/>
            <a:miter/>
            <a:headEnd type="none" w="med" len="med"/>
            <a:tailEnd type="none" w="med" len="med"/>
          </a:ln>
        </p:spPr>
        <p:txBody>
          <a:bodyPr>
            <a:spAutoFit/>
          </a:bodyPr>
          <a:p>
            <a:pPr algn="ctr"/>
            <a:r>
              <a:rPr lang="zh-CN" altLang="en-US" sz="3400" b="1" dirty="0">
                <a:solidFill>
                  <a:srgbClr val="FFFF00"/>
                </a:solidFill>
                <a:latin typeface="黑体" panose="02010609060101010101" pitchFamily="2" charset="-122"/>
                <a:ea typeface="黑体" panose="02010609060101010101" pitchFamily="2" charset="-122"/>
              </a:rPr>
              <a:t>答题</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聚焦角度 围绕主题（评价材料）</a:t>
            </a:r>
            <a:endParaRPr lang="zh-CN" altLang="en-US" sz="3400" b="1" dirty="0">
              <a:solidFill>
                <a:srgbClr val="FFFF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wipe(left)">
                                      <p:cBhvr>
                                        <p:cTn id="7" dur="1000"/>
                                        <p:tgtEl>
                                          <p:spTgt spid="3994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939"/>
                                        </p:tgtEl>
                                        <p:attrNameLst>
                                          <p:attrName>style.visibility</p:attrName>
                                        </p:attrNameLst>
                                      </p:cBhvr>
                                      <p:to>
                                        <p:strVal val="visible"/>
                                      </p:to>
                                    </p:set>
                                    <p:animEffect transition="in" filter="wipe(up)">
                                      <p:cBhvr>
                                        <p:cTn id="11" dur="500"/>
                                        <p:tgtEl>
                                          <p:spTgt spid="399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938"/>
                                        </p:tgtEl>
                                        <p:attrNameLst>
                                          <p:attrName>style.visibility</p:attrName>
                                        </p:attrNameLst>
                                      </p:cBhvr>
                                      <p:to>
                                        <p:strVal val="visible"/>
                                      </p:to>
                                    </p:set>
                                    <p:animEffect transition="in" filter="wipe(left)">
                                      <p:cBhvr>
                                        <p:cTn id="16" dur="1000"/>
                                        <p:tgtEl>
                                          <p:spTgt spid="3993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9946"/>
                                        </p:tgtEl>
                                        <p:attrNameLst>
                                          <p:attrName>style.visibility</p:attrName>
                                        </p:attrNameLst>
                                      </p:cBhvr>
                                      <p:to>
                                        <p:strVal val="visible"/>
                                      </p:to>
                                    </p:set>
                                    <p:animEffect transition="in" filter="wipe(left)">
                                      <p:cBhvr>
                                        <p:cTn id="20" dur="1000"/>
                                        <p:tgtEl>
                                          <p:spTgt spid="3994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9942"/>
                                        </p:tgtEl>
                                        <p:attrNameLst>
                                          <p:attrName>style.visibility</p:attrName>
                                        </p:attrNameLst>
                                      </p:cBhvr>
                                      <p:to>
                                        <p:strVal val="visible"/>
                                      </p:to>
                                    </p:set>
                                    <p:animEffect transition="in" filter="wipe(left)">
                                      <p:cBhvr>
                                        <p:cTn id="25" dur="1000"/>
                                        <p:tgtEl>
                                          <p:spTgt spid="39942"/>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39948"/>
                                        </p:tgtEl>
                                        <p:attrNameLst>
                                          <p:attrName>style.visibility</p:attrName>
                                        </p:attrNameLst>
                                      </p:cBhvr>
                                      <p:to>
                                        <p:strVal val="visible"/>
                                      </p:to>
                                    </p:set>
                                    <p:animEffect transition="in" filter="wipe(up)">
                                      <p:cBhvr>
                                        <p:cTn id="29" dur="2000"/>
                                        <p:tgtEl>
                                          <p:spTgt spid="3994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9943"/>
                                        </p:tgtEl>
                                        <p:attrNameLst>
                                          <p:attrName>style.visibility</p:attrName>
                                        </p:attrNameLst>
                                      </p:cBhvr>
                                      <p:to>
                                        <p:strVal val="visible"/>
                                      </p:to>
                                    </p:set>
                                    <p:animEffect transition="in" filter="wipe(left)">
                                      <p:cBhvr>
                                        <p:cTn id="34" dur="1000"/>
                                        <p:tgtEl>
                                          <p:spTgt spid="39943"/>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9949"/>
                                        </p:tgtEl>
                                        <p:attrNameLst>
                                          <p:attrName>style.visibility</p:attrName>
                                        </p:attrNameLst>
                                      </p:cBhvr>
                                      <p:to>
                                        <p:strVal val="visible"/>
                                      </p:to>
                                    </p:set>
                                    <p:animEffect transition="in" filter="wipe(left)">
                                      <p:cBhvr>
                                        <p:cTn id="38" dur="1000"/>
                                        <p:tgtEl>
                                          <p:spTgt spid="39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animBg="1"/>
      <p:bldP spid="39942" grpId="0"/>
      <p:bldP spid="39943" grpId="0"/>
      <p:bldP spid="39946" grpId="0" animBg="1"/>
      <p:bldP spid="39948" grpId="0" animBg="1"/>
      <p:bldP spid="399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85" name="Text Box 9"/>
          <p:cNvSpPr txBox="1"/>
          <p:nvPr/>
        </p:nvSpPr>
        <p:spPr>
          <a:xfrm>
            <a:off x="179388" y="1773238"/>
            <a:ext cx="8785225" cy="558800"/>
          </a:xfrm>
          <a:prstGeom prst="rect">
            <a:avLst/>
          </a:prstGeom>
          <a:noFill/>
          <a:ln w="9525" cap="flat" cmpd="sng">
            <a:solidFill>
              <a:schemeClr val="bg1"/>
            </a:solidFill>
            <a:prstDash val="solid"/>
            <a:miter/>
            <a:headEnd type="none" w="med" len="med"/>
            <a:tailEnd type="none" w="med" len="med"/>
          </a:ln>
        </p:spPr>
        <p:txBody>
          <a:bodyPr>
            <a:spAutoFit/>
          </a:bodyPr>
          <a:p>
            <a:r>
              <a:rPr lang="zh-CN" altLang="en-US" sz="3000" b="1" dirty="0">
                <a:solidFill>
                  <a:schemeClr val="bg1"/>
                </a:solidFill>
                <a:latin typeface="黑体" panose="02010609060101010101" pitchFamily="2" charset="-122"/>
                <a:ea typeface="黑体" panose="02010609060101010101" pitchFamily="2" charset="-122"/>
              </a:rPr>
              <a:t>三要素、三结合：</a:t>
            </a:r>
            <a:endParaRPr lang="zh-CN" altLang="en-US" sz="3000" b="1" dirty="0">
              <a:solidFill>
                <a:schemeClr val="bg1"/>
              </a:solidFill>
              <a:latin typeface="黑体" panose="02010609060101010101" pitchFamily="2" charset="-122"/>
              <a:ea typeface="黑体" panose="02010609060101010101" pitchFamily="2" charset="-122"/>
            </a:endParaRPr>
          </a:p>
        </p:txBody>
      </p:sp>
      <p:sp>
        <p:nvSpPr>
          <p:cNvPr id="50187" name="WordArt 11"/>
          <p:cNvSpPr>
            <a:spLocks noChangeArrowheads="1" noChangeShapeType="1" noTextEdit="1"/>
          </p:cNvSpPr>
          <p:nvPr/>
        </p:nvSpPr>
        <p:spPr bwMode="auto">
          <a:xfrm>
            <a:off x="2987675" y="234950"/>
            <a:ext cx="3038475" cy="4572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rPr>
              <a:t>分论</a:t>
            </a:r>
            <a:r>
              <a:rPr kumimoji="0" lang="en-US" altLang="zh-CN"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rPr>
              <a:t>:</a:t>
            </a:r>
            <a:r>
              <a:rPr kumimoji="0" lang="zh-CN" altLang="en-US"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rPr>
              <a:t>多维分析</a:t>
            </a:r>
            <a:endParaRPr kumimoji="0" lang="zh-CN" altLang="en-US" sz="3600" b="1" i="0" u="none" strike="noStrike" kern="10" cap="none" spc="0" normalizeH="0" baseline="0" noProof="0" smtClean="0">
              <a:ln w="9525">
                <a:solidFill>
                  <a:srgbClr val="000000"/>
                </a:solidFill>
                <a:round/>
              </a:ln>
              <a:solidFill>
                <a:srgbClr val="FFFFFF"/>
              </a:solidFill>
              <a:effectLst/>
              <a:uLnTx/>
              <a:uFillTx/>
              <a:latin typeface="黑体" panose="02010609060101010101" pitchFamily="2" charset="-122"/>
              <a:ea typeface="黑体" panose="02010609060101010101" pitchFamily="2" charset="-122"/>
              <a:cs typeface="+mn-cs"/>
            </a:endParaRPr>
          </a:p>
        </p:txBody>
      </p:sp>
      <p:sp>
        <p:nvSpPr>
          <p:cNvPr id="50188" name="Text Box 12"/>
          <p:cNvSpPr txBox="1"/>
          <p:nvPr/>
        </p:nvSpPr>
        <p:spPr>
          <a:xfrm>
            <a:off x="179388" y="981075"/>
            <a:ext cx="8785225" cy="466725"/>
          </a:xfrm>
          <a:prstGeom prst="rect">
            <a:avLst/>
          </a:prstGeom>
          <a:noFill/>
          <a:ln w="9525" cap="flat" cmpd="sng">
            <a:solidFill>
              <a:schemeClr val="bg1"/>
            </a:solidFill>
            <a:prstDash val="solid"/>
            <a:miter/>
            <a:headEnd type="none" w="med" len="med"/>
            <a:tailEnd type="none" w="med" len="med"/>
          </a:ln>
        </p:spPr>
        <p:txBody>
          <a:bodyPr>
            <a:spAutoFit/>
          </a:bodyPr>
          <a:p>
            <a:pPr algn="ctr"/>
            <a:r>
              <a:rPr lang="zh-CN" altLang="en-US" sz="2400" b="1" dirty="0">
                <a:solidFill>
                  <a:schemeClr val="bg1"/>
                </a:solidFill>
                <a:latin typeface="Arial" panose="020B0604020202020204" pitchFamily="34" charset="0"/>
                <a:ea typeface="黑体" panose="02010609060101010101" pitchFamily="2" charset="-122"/>
              </a:rPr>
              <a:t>多角度、正反面：材料中看角度；历史中定角度；人物中选角度</a:t>
            </a:r>
            <a:endParaRPr lang="zh-CN" altLang="en-US" sz="2400" b="1" dirty="0">
              <a:solidFill>
                <a:schemeClr val="bg1"/>
              </a:solidFill>
              <a:latin typeface="Arial" panose="020B0604020202020204" pitchFamily="34" charset="0"/>
              <a:ea typeface="黑体" panose="02010609060101010101" pitchFamily="2" charset="-122"/>
            </a:endParaRPr>
          </a:p>
        </p:txBody>
      </p:sp>
      <p:sp>
        <p:nvSpPr>
          <p:cNvPr id="50189" name="Text Box 13"/>
          <p:cNvSpPr txBox="1"/>
          <p:nvPr/>
        </p:nvSpPr>
        <p:spPr>
          <a:xfrm>
            <a:off x="7127875" y="1773238"/>
            <a:ext cx="1836738" cy="549275"/>
          </a:xfrm>
          <a:prstGeom prst="rect">
            <a:avLst/>
          </a:prstGeom>
          <a:noFill/>
          <a:ln w="9525">
            <a:noFill/>
          </a:ln>
        </p:spPr>
        <p:txBody>
          <a:bodyPr>
            <a:spAutoFit/>
          </a:bodyPr>
          <a:p>
            <a:r>
              <a:rPr lang="zh-CN" altLang="en-US" sz="3000" b="1" dirty="0">
                <a:solidFill>
                  <a:srgbClr val="00FF00"/>
                </a:solidFill>
                <a:latin typeface="黑体" panose="02010609060101010101" pitchFamily="2" charset="-122"/>
                <a:ea typeface="黑体" panose="02010609060101010101" pitchFamily="2" charset="-122"/>
              </a:rPr>
              <a:t>逻辑结论</a:t>
            </a:r>
            <a:r>
              <a:rPr lang="zh-CN" altLang="en-US" sz="3000" b="1" dirty="0">
                <a:solidFill>
                  <a:schemeClr val="bg1"/>
                </a:solidFill>
                <a:latin typeface="黑体" panose="02010609060101010101" pitchFamily="2" charset="-122"/>
                <a:ea typeface="黑体" panose="02010609060101010101" pitchFamily="2" charset="-122"/>
              </a:rPr>
              <a:t> </a:t>
            </a:r>
            <a:endParaRPr lang="zh-CN" altLang="en-US" sz="3000" b="1" dirty="0">
              <a:solidFill>
                <a:schemeClr val="bg1"/>
              </a:solidFill>
              <a:latin typeface="黑体" panose="02010609060101010101" pitchFamily="2" charset="-122"/>
              <a:ea typeface="黑体" panose="02010609060101010101" pitchFamily="2" charset="-122"/>
            </a:endParaRPr>
          </a:p>
        </p:txBody>
      </p:sp>
      <p:sp>
        <p:nvSpPr>
          <p:cNvPr id="50190" name="Text Box 14"/>
          <p:cNvSpPr txBox="1"/>
          <p:nvPr/>
        </p:nvSpPr>
        <p:spPr>
          <a:xfrm>
            <a:off x="5183188" y="1773238"/>
            <a:ext cx="1836737" cy="549275"/>
          </a:xfrm>
          <a:prstGeom prst="rect">
            <a:avLst/>
          </a:prstGeom>
          <a:noFill/>
          <a:ln w="9525">
            <a:noFill/>
          </a:ln>
        </p:spPr>
        <p:txBody>
          <a:bodyPr>
            <a:spAutoFit/>
          </a:bodyPr>
          <a:p>
            <a:r>
              <a:rPr lang="zh-CN" altLang="en-US" sz="3000" b="1" dirty="0">
                <a:solidFill>
                  <a:srgbClr val="FF66FF"/>
                </a:solidFill>
                <a:latin typeface="黑体" panose="02010609060101010101" pitchFamily="2" charset="-122"/>
                <a:ea typeface="黑体" panose="02010609060101010101" pitchFamily="2" charset="-122"/>
              </a:rPr>
              <a:t>材料根据</a:t>
            </a:r>
            <a:endParaRPr lang="zh-CN" altLang="en-US" sz="3000" b="1" dirty="0">
              <a:solidFill>
                <a:srgbClr val="FF66FF"/>
              </a:solidFill>
              <a:latin typeface="黑体" panose="02010609060101010101" pitchFamily="2" charset="-122"/>
              <a:ea typeface="黑体" panose="02010609060101010101" pitchFamily="2" charset="-122"/>
            </a:endParaRPr>
          </a:p>
        </p:txBody>
      </p:sp>
      <p:sp>
        <p:nvSpPr>
          <p:cNvPr id="50191" name="Text Box 15"/>
          <p:cNvSpPr txBox="1"/>
          <p:nvPr/>
        </p:nvSpPr>
        <p:spPr>
          <a:xfrm>
            <a:off x="3203575" y="1773238"/>
            <a:ext cx="1836738" cy="549275"/>
          </a:xfrm>
          <a:prstGeom prst="rect">
            <a:avLst/>
          </a:prstGeom>
          <a:noFill/>
          <a:ln w="9525">
            <a:noFill/>
          </a:ln>
        </p:spPr>
        <p:txBody>
          <a:bodyPr>
            <a:spAutoFit/>
          </a:bodyPr>
          <a:p>
            <a:r>
              <a:rPr lang="zh-CN" altLang="en-US" sz="3000" b="1" dirty="0">
                <a:solidFill>
                  <a:srgbClr val="FFFF00"/>
                </a:solidFill>
                <a:latin typeface="黑体" panose="02010609060101010101" pitchFamily="2" charset="-122"/>
                <a:ea typeface="黑体" panose="02010609060101010101" pitchFamily="2" charset="-122"/>
              </a:rPr>
              <a:t>基本观点</a:t>
            </a:r>
            <a:endParaRPr lang="zh-CN" altLang="en-US" sz="3000" b="1" dirty="0">
              <a:solidFill>
                <a:srgbClr val="FFFF00"/>
              </a:solidFill>
              <a:latin typeface="黑体" panose="02010609060101010101" pitchFamily="2" charset="-122"/>
              <a:ea typeface="黑体" panose="02010609060101010101" pitchFamily="2" charset="-122"/>
            </a:endParaRPr>
          </a:p>
        </p:txBody>
      </p:sp>
      <p:sp>
        <p:nvSpPr>
          <p:cNvPr id="25608" name="Text Box 16"/>
          <p:cNvSpPr txBox="1"/>
          <p:nvPr/>
        </p:nvSpPr>
        <p:spPr>
          <a:xfrm>
            <a:off x="142875" y="2565400"/>
            <a:ext cx="8893175" cy="40735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900" b="1" dirty="0">
                <a:solidFill>
                  <a:schemeClr val="bg1"/>
                </a:solidFill>
                <a:latin typeface="黑体" panose="02010609060101010101" pitchFamily="2" charset="-122"/>
                <a:ea typeface="黑体" panose="02010609060101010101" pitchFamily="2" charset="-122"/>
              </a:rPr>
              <a:t>    </a:t>
            </a:r>
            <a:r>
              <a:rPr lang="zh-CN" altLang="en-US" sz="2900" b="1" dirty="0">
                <a:solidFill>
                  <a:schemeClr val="bg1"/>
                </a:solidFill>
                <a:latin typeface="黑体" panose="02010609060101010101" pitchFamily="2" charset="-122"/>
                <a:ea typeface="黑体" panose="02010609060101010101" pitchFamily="2" charset="-122"/>
              </a:rPr>
              <a:t>关于禁烟运动肇源说。材料一中马士认为，是中国人进行</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激烈的禁烟运动</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时，</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战争果然就来到了。</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材料四中英国外相也认为是中国将能给他们</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带来无限利益的大批的商品，全部给予销毁</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所以才发兵征讨的。这种看法是错误的，禁烟运动是由英国大肆非法走私鸦片而引起的，是正义的反侵略行为。马士和巴麦尊站在西方殖民者立场上，从西方的价值观念来认识这场战争，把战争责任推到中国身上，故意掩盖战争的侵略性和鸦片贸易的罪恶性。 </a:t>
            </a:r>
            <a:endParaRPr lang="zh-CN" altLang="en-US" sz="2900" b="1" dirty="0">
              <a:solidFill>
                <a:schemeClr val="bg1"/>
              </a:solidFill>
              <a:latin typeface="黑体" panose="02010609060101010101" pitchFamily="2" charset="-122"/>
              <a:ea typeface="黑体" panose="02010609060101010101" pitchFamily="2" charset="-122"/>
            </a:endParaRPr>
          </a:p>
        </p:txBody>
      </p:sp>
      <p:sp>
        <p:nvSpPr>
          <p:cNvPr id="50193" name="Text Box 17"/>
          <p:cNvSpPr txBox="1"/>
          <p:nvPr/>
        </p:nvSpPr>
        <p:spPr>
          <a:xfrm>
            <a:off x="142875" y="2565400"/>
            <a:ext cx="8893175" cy="40735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900" b="1" dirty="0">
                <a:solidFill>
                  <a:schemeClr val="bg1"/>
                </a:solidFill>
                <a:latin typeface="黑体" panose="02010609060101010101" pitchFamily="2" charset="-122"/>
                <a:ea typeface="黑体" panose="02010609060101010101" pitchFamily="2" charset="-122"/>
              </a:rPr>
              <a:t>    </a:t>
            </a:r>
            <a:r>
              <a:rPr lang="zh-CN" altLang="en-US" sz="2900" b="1" dirty="0">
                <a:solidFill>
                  <a:srgbClr val="FFFF00"/>
                </a:solidFill>
                <a:latin typeface="黑体" panose="02010609060101010101" pitchFamily="2" charset="-122"/>
                <a:ea typeface="黑体" panose="02010609060101010101" pitchFamily="2" charset="-122"/>
              </a:rPr>
              <a:t>关于禁烟运动肇源说。</a:t>
            </a:r>
            <a:r>
              <a:rPr lang="zh-CN" altLang="en-US" sz="2900" b="1" dirty="0">
                <a:solidFill>
                  <a:schemeClr val="bg1"/>
                </a:solidFill>
                <a:latin typeface="黑体" panose="02010609060101010101" pitchFamily="2" charset="-122"/>
                <a:ea typeface="黑体" panose="02010609060101010101" pitchFamily="2" charset="-122"/>
              </a:rPr>
              <a:t>材料一中马士认为，是中国人进行</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激烈的禁烟运动</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时，</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战争果然就来到了。</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材料四中英国外相也认为是中国将能给他们</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带来无限利益的大批的商品，全部给予销毁</a:t>
            </a:r>
            <a:r>
              <a:rPr lang="zh-CN" altLang="en-US" sz="2900" b="1" dirty="0">
                <a:solidFill>
                  <a:schemeClr val="bg1"/>
                </a:solidFill>
                <a:latin typeface="Arial" panose="020B0604020202020204" pitchFamily="34" charset="0"/>
                <a:ea typeface="黑体" panose="02010609060101010101" pitchFamily="2" charset="-122"/>
              </a:rPr>
              <a:t>”</a:t>
            </a:r>
            <a:r>
              <a:rPr lang="zh-CN" altLang="en-US" sz="2900" b="1" dirty="0">
                <a:solidFill>
                  <a:schemeClr val="bg1"/>
                </a:solidFill>
                <a:latin typeface="黑体" panose="02010609060101010101" pitchFamily="2" charset="-122"/>
                <a:ea typeface="黑体" panose="02010609060101010101" pitchFamily="2" charset="-122"/>
              </a:rPr>
              <a:t>，所以才发兵征讨的。这种看法是错误的，禁烟运动是由英国大肆非法走私鸦片而引起的，是正义的反侵略行为。马士和巴麦尊站在西方殖民者立场上，从西方的价值观念来认识这场战争，把战争责任推到中国身上，故意掩盖战争的侵略性和鸦片贸易的罪恶性。 </a:t>
            </a:r>
            <a:endParaRPr lang="zh-CN" altLang="en-US" sz="2900" b="1" dirty="0">
              <a:solidFill>
                <a:schemeClr val="bg1"/>
              </a:solidFill>
              <a:latin typeface="黑体" panose="02010609060101010101" pitchFamily="2" charset="-122"/>
              <a:ea typeface="黑体" panose="02010609060101010101" pitchFamily="2" charset="-122"/>
            </a:endParaRPr>
          </a:p>
        </p:txBody>
      </p:sp>
      <p:sp>
        <p:nvSpPr>
          <p:cNvPr id="50194" name="Text Box 18"/>
          <p:cNvSpPr txBox="1"/>
          <p:nvPr/>
        </p:nvSpPr>
        <p:spPr>
          <a:xfrm>
            <a:off x="142875" y="2565400"/>
            <a:ext cx="8893175" cy="40735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900" b="1" dirty="0">
                <a:solidFill>
                  <a:schemeClr val="bg1"/>
                </a:solidFill>
                <a:latin typeface="黑体" panose="02010609060101010101" pitchFamily="2" charset="-122"/>
                <a:ea typeface="黑体" panose="02010609060101010101" pitchFamily="2" charset="-122"/>
              </a:rPr>
              <a:t>    </a:t>
            </a:r>
            <a:r>
              <a:rPr lang="zh-CN" altLang="en-US" sz="2900" b="1" dirty="0">
                <a:solidFill>
                  <a:srgbClr val="FFFF00"/>
                </a:solidFill>
                <a:latin typeface="黑体" panose="02010609060101010101" pitchFamily="2" charset="-122"/>
                <a:ea typeface="黑体" panose="02010609060101010101" pitchFamily="2" charset="-122"/>
              </a:rPr>
              <a:t>关于禁烟运动肇源说。</a:t>
            </a:r>
            <a:r>
              <a:rPr lang="zh-CN" altLang="en-US" sz="2900" b="1" dirty="0">
                <a:solidFill>
                  <a:srgbClr val="FF66FF"/>
                </a:solidFill>
                <a:latin typeface="黑体" panose="02010609060101010101" pitchFamily="2" charset="-122"/>
                <a:ea typeface="黑体" panose="02010609060101010101" pitchFamily="2" charset="-122"/>
              </a:rPr>
              <a:t>材料一中马士认为，是中国人进行</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激烈的禁烟运动</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时，</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战争果然就来到了。</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材料四中英国外相也认为是中国将能给他们</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带来无限利益的大批的商品，全部给予销毁</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，所以才发兵征讨的。</a:t>
            </a:r>
            <a:r>
              <a:rPr lang="zh-CN" altLang="en-US" sz="2900" b="1" dirty="0">
                <a:solidFill>
                  <a:schemeClr val="bg1"/>
                </a:solidFill>
                <a:latin typeface="黑体" panose="02010609060101010101" pitchFamily="2" charset="-122"/>
                <a:ea typeface="黑体" panose="02010609060101010101" pitchFamily="2" charset="-122"/>
              </a:rPr>
              <a:t>这种看法是错误的，禁烟运动是由英国大肆非法走私鸦片而引起的，是正义的反侵略行为。马士和巴麦尊站在西方殖民者立场上，从西方的价值观念来认识这场战争，把战争责任推到中国身上，故意掩盖战争的侵略性和鸦片贸易的罪恶性。 </a:t>
            </a:r>
            <a:endParaRPr lang="zh-CN" altLang="en-US" sz="2900" b="1" dirty="0">
              <a:solidFill>
                <a:schemeClr val="bg1"/>
              </a:solidFill>
              <a:latin typeface="黑体" panose="02010609060101010101" pitchFamily="2" charset="-122"/>
              <a:ea typeface="黑体" panose="02010609060101010101" pitchFamily="2" charset="-122"/>
            </a:endParaRPr>
          </a:p>
        </p:txBody>
      </p:sp>
      <p:sp>
        <p:nvSpPr>
          <p:cNvPr id="50195" name="Text Box 19"/>
          <p:cNvSpPr txBox="1"/>
          <p:nvPr/>
        </p:nvSpPr>
        <p:spPr>
          <a:xfrm>
            <a:off x="142875" y="2565400"/>
            <a:ext cx="8893175" cy="40735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900" b="1" dirty="0">
                <a:solidFill>
                  <a:schemeClr val="bg1"/>
                </a:solidFill>
                <a:latin typeface="黑体" panose="02010609060101010101" pitchFamily="2" charset="-122"/>
                <a:ea typeface="黑体" panose="02010609060101010101" pitchFamily="2" charset="-122"/>
              </a:rPr>
              <a:t>    </a:t>
            </a:r>
            <a:r>
              <a:rPr lang="zh-CN" altLang="en-US" sz="2900" b="1" dirty="0">
                <a:solidFill>
                  <a:srgbClr val="FFFF00"/>
                </a:solidFill>
                <a:latin typeface="黑体" panose="02010609060101010101" pitchFamily="2" charset="-122"/>
                <a:ea typeface="黑体" panose="02010609060101010101" pitchFamily="2" charset="-122"/>
              </a:rPr>
              <a:t>关于禁烟运动肇源说。</a:t>
            </a:r>
            <a:r>
              <a:rPr lang="zh-CN" altLang="en-US" sz="2900" b="1" dirty="0">
                <a:solidFill>
                  <a:srgbClr val="FF66FF"/>
                </a:solidFill>
                <a:latin typeface="黑体" panose="02010609060101010101" pitchFamily="2" charset="-122"/>
                <a:ea typeface="黑体" panose="02010609060101010101" pitchFamily="2" charset="-122"/>
              </a:rPr>
              <a:t>材料一中马士认为，是中国人进行</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激烈的禁烟运动</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时，</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战争果然就来到了。</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材料四中英国外相也认为是中国将能给他们</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带来无限利益的大批的商品，全部给予销毁</a:t>
            </a:r>
            <a:r>
              <a:rPr lang="zh-CN" altLang="en-US" sz="2900" b="1" dirty="0">
                <a:solidFill>
                  <a:srgbClr val="FF66FF"/>
                </a:solidFill>
                <a:latin typeface="Arial" panose="020B0604020202020204" pitchFamily="34" charset="0"/>
                <a:ea typeface="黑体" panose="02010609060101010101" pitchFamily="2" charset="-122"/>
              </a:rPr>
              <a:t>”</a:t>
            </a:r>
            <a:r>
              <a:rPr lang="zh-CN" altLang="en-US" sz="2900" b="1" dirty="0">
                <a:solidFill>
                  <a:srgbClr val="FF66FF"/>
                </a:solidFill>
                <a:latin typeface="黑体" panose="02010609060101010101" pitchFamily="2" charset="-122"/>
                <a:ea typeface="黑体" panose="02010609060101010101" pitchFamily="2" charset="-122"/>
              </a:rPr>
              <a:t>，所以才发兵征讨的。</a:t>
            </a:r>
            <a:r>
              <a:rPr lang="zh-CN" altLang="en-US" sz="2900" b="1" dirty="0">
                <a:solidFill>
                  <a:srgbClr val="00FF00"/>
                </a:solidFill>
                <a:latin typeface="黑体" panose="02010609060101010101" pitchFamily="2" charset="-122"/>
                <a:ea typeface="黑体" panose="02010609060101010101" pitchFamily="2" charset="-122"/>
              </a:rPr>
              <a:t>这种看法是错误的，禁烟运动是由英国大肆非法走私鸦片而引起的，是正义的反侵略行为。马士和巴麦尊站在西方殖民者立场上，从西方的价值观念来认识这场战争，把战争责任推到中国身上，故意掩盖战争的侵略性和鸦片贸易的罪恶性。</a:t>
            </a:r>
            <a:r>
              <a:rPr lang="zh-CN" altLang="en-US" sz="2900" b="1" dirty="0">
                <a:solidFill>
                  <a:schemeClr val="bg1"/>
                </a:solidFill>
                <a:latin typeface="黑体" panose="02010609060101010101" pitchFamily="2" charset="-122"/>
                <a:ea typeface="黑体" panose="02010609060101010101" pitchFamily="2" charset="-122"/>
              </a:rPr>
              <a:t> </a:t>
            </a:r>
            <a:endParaRPr lang="zh-CN" altLang="en-US" sz="29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88"/>
                                        </p:tgtEl>
                                        <p:attrNameLst>
                                          <p:attrName>style.visibility</p:attrName>
                                        </p:attrNameLst>
                                      </p:cBhvr>
                                      <p:to>
                                        <p:strVal val="visible"/>
                                      </p:to>
                                    </p:set>
                                    <p:animEffect transition="in" filter="wipe(left)">
                                      <p:cBhvr>
                                        <p:cTn id="7" dur="1000"/>
                                        <p:tgtEl>
                                          <p:spTgt spid="5018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185"/>
                                        </p:tgtEl>
                                        <p:attrNameLst>
                                          <p:attrName>style.visibility</p:attrName>
                                        </p:attrNameLst>
                                      </p:cBhvr>
                                      <p:to>
                                        <p:strVal val="visible"/>
                                      </p:to>
                                    </p:set>
                                    <p:animEffect transition="in" filter="wipe(left)">
                                      <p:cBhvr>
                                        <p:cTn id="10" dur="1000"/>
                                        <p:tgtEl>
                                          <p:spTgt spid="5018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0191">
                                            <p:txEl>
                                              <p:charRg st="0" end="5"/>
                                            </p:txEl>
                                          </p:spTgt>
                                        </p:tgtEl>
                                        <p:attrNameLst>
                                          <p:attrName>style.visibility</p:attrName>
                                        </p:attrNameLst>
                                      </p:cBhvr>
                                      <p:to>
                                        <p:strVal val="visible"/>
                                      </p:to>
                                    </p:set>
                                    <p:animEffect transition="in" filter="wipe(left)">
                                      <p:cBhvr>
                                        <p:cTn id="15" dur="500"/>
                                        <p:tgtEl>
                                          <p:spTgt spid="50191">
                                            <p:txEl>
                                              <p:charRg st="0" end="5"/>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0193"/>
                                        </p:tgtEl>
                                        <p:attrNameLst>
                                          <p:attrName>style.visibility</p:attrName>
                                        </p:attrNameLst>
                                      </p:cBhvr>
                                      <p:to>
                                        <p:strVal val="visible"/>
                                      </p:to>
                                    </p:set>
                                    <p:animEffect transition="in" filter="wipe(left)">
                                      <p:cBhvr>
                                        <p:cTn id="19" dur="1000"/>
                                        <p:tgtEl>
                                          <p:spTgt spid="5019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0190">
                                            <p:txEl>
                                              <p:charRg st="0" end="5"/>
                                            </p:txEl>
                                          </p:spTgt>
                                        </p:tgtEl>
                                        <p:attrNameLst>
                                          <p:attrName>style.visibility</p:attrName>
                                        </p:attrNameLst>
                                      </p:cBhvr>
                                      <p:to>
                                        <p:strVal val="visible"/>
                                      </p:to>
                                    </p:set>
                                    <p:animEffect transition="in" filter="wipe(left)">
                                      <p:cBhvr>
                                        <p:cTn id="24" dur="1000"/>
                                        <p:tgtEl>
                                          <p:spTgt spid="50190">
                                            <p:txEl>
                                              <p:charRg st="0" end="5"/>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0194"/>
                                        </p:tgtEl>
                                        <p:attrNameLst>
                                          <p:attrName>style.visibility</p:attrName>
                                        </p:attrNameLst>
                                      </p:cBhvr>
                                      <p:to>
                                        <p:strVal val="visible"/>
                                      </p:to>
                                    </p:set>
                                    <p:animEffect transition="in" filter="wipe(left)">
                                      <p:cBhvr>
                                        <p:cTn id="28" dur="2000"/>
                                        <p:tgtEl>
                                          <p:spTgt spid="5019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0189">
                                            <p:txEl>
                                              <p:charRg st="0" end="6"/>
                                            </p:txEl>
                                          </p:spTgt>
                                        </p:tgtEl>
                                        <p:attrNameLst>
                                          <p:attrName>style.visibility</p:attrName>
                                        </p:attrNameLst>
                                      </p:cBhvr>
                                      <p:to>
                                        <p:strVal val="visible"/>
                                      </p:to>
                                    </p:set>
                                    <p:animEffect transition="in" filter="wipe(left)">
                                      <p:cBhvr>
                                        <p:cTn id="33" dur="500"/>
                                        <p:tgtEl>
                                          <p:spTgt spid="50189">
                                            <p:txEl>
                                              <p:charRg st="0" end="6"/>
                                            </p:txEl>
                                          </p:spTgt>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50195"/>
                                        </p:tgtEl>
                                        <p:attrNameLst>
                                          <p:attrName>style.visibility</p:attrName>
                                        </p:attrNameLst>
                                      </p:cBhvr>
                                      <p:to>
                                        <p:strVal val="visible"/>
                                      </p:to>
                                    </p:set>
                                    <p:animEffect transition="in" filter="wipe(up)">
                                      <p:cBhvr>
                                        <p:cTn id="37" dur="1000"/>
                                        <p:tgtEl>
                                          <p:spTgt spid="50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animBg="1"/>
      <p:bldP spid="50188" grpId="0" animBg="1"/>
      <p:bldP spid="50193" grpId="0" animBg="1"/>
      <p:bldP spid="50194" grpId="0" animBg="1"/>
      <p:bldP spid="501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WordArt 6"/>
          <p:cNvSpPr>
            <a:spLocks noTextEdit="1"/>
          </p:cNvSpPr>
          <p:nvPr/>
        </p:nvSpPr>
        <p:spPr>
          <a:xfrm>
            <a:off x="2843213" y="523875"/>
            <a:ext cx="3267075" cy="457200"/>
          </a:xfrm>
          <a:prstGeom prst="rect">
            <a:avLst/>
          </a:prstGeom>
        </p:spPr>
        <p:txBody>
          <a:bodyPr wrap="none" fromWordArt="1">
            <a:prstTxWarp prst="textPlain">
              <a:avLst>
                <a:gd name="adj" fmla="val 50000"/>
              </a:avLst>
            </a:prstTxWarp>
            <a:normAutofit/>
          </a:bodyPr>
          <a:p>
            <a:pPr algn="ctr" eaLnBrk="0" hangingPunct="0"/>
            <a:r>
              <a:rPr lang="zh-CN" altLang="en-US" sz="3600" b="1">
                <a:ln w="9525" cap="flat" cmpd="sng">
                  <a:solidFill>
                    <a:schemeClr val="bg1"/>
                  </a:solidFill>
                  <a:prstDash val="solid"/>
                  <a:headEnd type="none" w="med" len="med"/>
                  <a:tailEnd type="none" w="med" len="med"/>
                </a:ln>
                <a:solidFill>
                  <a:schemeClr val="bg1"/>
                </a:solidFill>
                <a:latin typeface="黑体" panose="02010609060101010101" pitchFamily="2" charset="-122"/>
                <a:ea typeface="黑体" panose="02010609060101010101" pitchFamily="2" charset="-122"/>
              </a:rPr>
              <a:t>结论：升华点题</a:t>
            </a:r>
            <a:endParaRPr lang="zh-CN" altLang="en-US" sz="3600" b="1">
              <a:ln w="9525" cap="flat" cmpd="sng">
                <a:solidFill>
                  <a:schemeClr val="bg1"/>
                </a:solidFill>
                <a:prstDash val="solid"/>
                <a:headEnd type="none" w="med" len="med"/>
                <a:tailEnd type="none" w="med" len="med"/>
              </a:ln>
              <a:solidFill>
                <a:schemeClr val="bg1"/>
              </a:solidFill>
              <a:latin typeface="黑体" panose="02010609060101010101" pitchFamily="2" charset="-122"/>
              <a:ea typeface="黑体" panose="02010609060101010101" pitchFamily="2" charset="-122"/>
            </a:endParaRPr>
          </a:p>
        </p:txBody>
      </p:sp>
      <p:sp>
        <p:nvSpPr>
          <p:cNvPr id="26627" name="WordArt 7"/>
          <p:cNvSpPr>
            <a:spLocks noTextEdit="1"/>
          </p:cNvSpPr>
          <p:nvPr/>
        </p:nvSpPr>
        <p:spPr>
          <a:xfrm>
            <a:off x="1042988" y="1484313"/>
            <a:ext cx="7048500" cy="352425"/>
          </a:xfrm>
          <a:prstGeom prst="rect">
            <a:avLst/>
          </a:prstGeom>
        </p:spPr>
        <p:txBody>
          <a:bodyPr wrap="none" fromWordArt="1">
            <a:prstTxWarp prst="textPlain">
              <a:avLst>
                <a:gd name="adj" fmla="val 50000"/>
              </a:avLst>
            </a:prstTxWarp>
            <a:normAutofit/>
          </a:bodyPr>
          <a:p>
            <a:pPr algn="ctr" eaLnBrk="0" hangingPunct="0"/>
            <a:r>
              <a:rPr lang="zh-CN" altLang="en-US" sz="2800" b="1">
                <a:ln w="9525" cap="flat" cmpd="sng">
                  <a:solidFill>
                    <a:schemeClr val="bg1"/>
                  </a:solidFill>
                  <a:prstDash val="solid"/>
                  <a:headEnd type="none" w="med" len="med"/>
                  <a:tailEnd type="none" w="med" len="med"/>
                </a:ln>
                <a:solidFill>
                  <a:srgbClr val="FFFFFF"/>
                </a:solidFill>
                <a:latin typeface="黑体" panose="02010609060101010101" pitchFamily="2" charset="-122"/>
                <a:ea typeface="黑体" panose="02010609060101010101" pitchFamily="2" charset="-122"/>
              </a:rPr>
              <a:t>从分论出发获得认识，从特殊出发获得启示。</a:t>
            </a:r>
            <a:endParaRPr lang="zh-CN" altLang="en-US" sz="2800" b="1">
              <a:ln w="9525" cap="flat" cmpd="sng">
                <a:solidFill>
                  <a:schemeClr val="bg1"/>
                </a:solidFill>
                <a:prstDash val="solid"/>
                <a:headEnd type="none" w="med" len="med"/>
                <a:tailEnd type="none" w="med" len="med"/>
              </a:ln>
              <a:solidFill>
                <a:srgbClr val="FFFFFF"/>
              </a:solidFill>
              <a:latin typeface="黑体" panose="02010609060101010101" pitchFamily="2" charset="-122"/>
              <a:ea typeface="黑体" panose="02010609060101010101" pitchFamily="2" charset="-122"/>
            </a:endParaRPr>
          </a:p>
        </p:txBody>
      </p:sp>
      <p:sp>
        <p:nvSpPr>
          <p:cNvPr id="26628" name="Text Box 8"/>
          <p:cNvSpPr txBox="1"/>
          <p:nvPr/>
        </p:nvSpPr>
        <p:spPr>
          <a:xfrm>
            <a:off x="179388" y="2970213"/>
            <a:ext cx="8820150" cy="34829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700" b="1" dirty="0">
                <a:solidFill>
                  <a:schemeClr val="bg1"/>
                </a:solidFill>
                <a:latin typeface="黑体" panose="02010609060101010101" pitchFamily="2" charset="-122"/>
                <a:ea typeface="黑体" panose="02010609060101010101" pitchFamily="2" charset="-122"/>
              </a:rPr>
              <a:t>    </a:t>
            </a:r>
            <a:r>
              <a:rPr lang="zh-CN" altLang="en-US" sz="3700" b="1" dirty="0">
                <a:solidFill>
                  <a:schemeClr val="bg1"/>
                </a:solidFill>
                <a:latin typeface="黑体" panose="02010609060101010101" pitchFamily="2" charset="-122"/>
                <a:ea typeface="黑体" panose="02010609060101010101" pitchFamily="2" charset="-122"/>
              </a:rPr>
              <a:t>对历史的认识，要透过现象洞悉本质。鸦片战争，固然有中英之间的文化观念上的差异，也有双方不同贸易政策的冲突。但是，就其本质而言，它是英国为了扩大商品市场和原料产地，而对中国发动的一场侵略战争。 </a:t>
            </a:r>
            <a:endParaRPr lang="zh-CN" altLang="en-US" sz="3700" b="1" dirty="0">
              <a:solidFill>
                <a:schemeClr val="bg1"/>
              </a:solidFill>
              <a:latin typeface="黑体" panose="02010609060101010101" pitchFamily="2" charset="-122"/>
              <a:ea typeface="黑体" panose="02010609060101010101" pitchFamily="2" charset="-122"/>
            </a:endParaRPr>
          </a:p>
        </p:txBody>
      </p:sp>
      <p:sp>
        <p:nvSpPr>
          <p:cNvPr id="38921" name="Text Box 9"/>
          <p:cNvSpPr txBox="1"/>
          <p:nvPr/>
        </p:nvSpPr>
        <p:spPr>
          <a:xfrm>
            <a:off x="179388" y="2970213"/>
            <a:ext cx="8820150" cy="34829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700" b="1" dirty="0">
                <a:solidFill>
                  <a:srgbClr val="FFFF00"/>
                </a:solidFill>
                <a:latin typeface="黑体" panose="02010609060101010101" pitchFamily="2" charset="-122"/>
                <a:ea typeface="黑体" panose="02010609060101010101" pitchFamily="2" charset="-122"/>
              </a:rPr>
              <a:t>    </a:t>
            </a:r>
            <a:r>
              <a:rPr lang="zh-CN" altLang="en-US" sz="3700" b="1" dirty="0">
                <a:solidFill>
                  <a:srgbClr val="FFFF00"/>
                </a:solidFill>
                <a:latin typeface="黑体" panose="02010609060101010101" pitchFamily="2" charset="-122"/>
                <a:ea typeface="黑体" panose="02010609060101010101" pitchFamily="2" charset="-122"/>
              </a:rPr>
              <a:t>对历史的认识，要透过现象洞悉本质。鸦片战争，固然有中英之间的文化观念上的差异，也有双方不同贸易政策的冲突。但是，就其本质而言，它是英国为了扩大商品市场和原料产地，而对中国发动的一场侵略战争。 </a:t>
            </a:r>
            <a:endParaRPr lang="zh-CN" altLang="en-US" sz="3700" b="1" dirty="0">
              <a:solidFill>
                <a:srgbClr val="FFFF00"/>
              </a:solidFill>
              <a:latin typeface="黑体" panose="02010609060101010101" pitchFamily="2" charset="-122"/>
              <a:ea typeface="黑体" panose="02010609060101010101" pitchFamily="2" charset="-122"/>
            </a:endParaRPr>
          </a:p>
        </p:txBody>
      </p:sp>
      <p:sp>
        <p:nvSpPr>
          <p:cNvPr id="26630" name="WordArt 10"/>
          <p:cNvSpPr>
            <a:spLocks noTextEdit="1"/>
          </p:cNvSpPr>
          <p:nvPr/>
        </p:nvSpPr>
        <p:spPr>
          <a:xfrm>
            <a:off x="1042988" y="2139950"/>
            <a:ext cx="7048500" cy="352425"/>
          </a:xfrm>
          <a:prstGeom prst="rect">
            <a:avLst/>
          </a:prstGeom>
        </p:spPr>
        <p:txBody>
          <a:bodyPr wrap="none" fromWordArt="1">
            <a:prstTxWarp prst="textPlain">
              <a:avLst>
                <a:gd name="adj" fmla="val 50000"/>
              </a:avLst>
            </a:prstTxWarp>
            <a:normAutofit/>
          </a:bodyPr>
          <a:p>
            <a:pPr algn="ctr" eaLnBrk="0" hangingPunct="0"/>
            <a:r>
              <a:rPr lang="zh-CN" altLang="en-US" sz="2800" b="1">
                <a:ln w="9525" cap="flat" cmpd="sng">
                  <a:solidFill>
                    <a:schemeClr val="bg1"/>
                  </a:solidFill>
                  <a:prstDash val="solid"/>
                  <a:headEnd type="none" w="med" len="med"/>
                  <a:tailEnd type="none" w="med" len="med"/>
                </a:ln>
                <a:solidFill>
                  <a:srgbClr val="FFFFFF"/>
                </a:solidFill>
                <a:latin typeface="黑体" panose="02010609060101010101" pitchFamily="2" charset="-122"/>
                <a:ea typeface="黑体" panose="02010609060101010101" pitchFamily="2" charset="-122"/>
              </a:rPr>
              <a:t>联系辩证唯物主义和历史唯物主义相关理论。</a:t>
            </a:r>
            <a:endParaRPr lang="zh-CN" altLang="en-US" sz="2800" b="1">
              <a:ln w="9525" cap="flat" cmpd="sng">
                <a:solidFill>
                  <a:schemeClr val="bg1"/>
                </a:solidFill>
                <a:prstDash val="solid"/>
                <a:headEnd type="none" w="med" len="med"/>
                <a:tailEnd type="none" w="med" len="med"/>
              </a:ln>
              <a:solidFill>
                <a:srgbClr val="FFFFFF"/>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left)">
                                      <p:cBhvr>
                                        <p:cTn id="7" dur="1000"/>
                                        <p:tgtEl>
                                          <p:spTgt spid="2662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6630"/>
                                        </p:tgtEl>
                                        <p:attrNameLst>
                                          <p:attrName>style.visibility</p:attrName>
                                        </p:attrNameLst>
                                      </p:cBhvr>
                                      <p:to>
                                        <p:strVal val="visible"/>
                                      </p:to>
                                    </p:set>
                                    <p:animEffect transition="in" filter="wipe(left)">
                                      <p:cBhvr>
                                        <p:cTn id="11" dur="1000"/>
                                        <p:tgtEl>
                                          <p:spTgt spid="26630"/>
                                        </p:tgtEl>
                                      </p:cBhvr>
                                    </p:animEffect>
                                  </p:childTnLst>
                                </p:cTn>
                              </p:par>
                            </p:childTnLst>
                          </p:cTn>
                        </p:par>
                        <p:par>
                          <p:cTn id="12" fill="hold">
                            <p:stCondLst>
                              <p:cond delay="2000"/>
                            </p:stCondLst>
                            <p:childTnLst>
                              <p:par>
                                <p:cTn id="13" presetID="21" presetClass="entr" presetSubtype="8" fill="hold" grpId="0" nodeType="afterEffect">
                                  <p:stCondLst>
                                    <p:cond delay="0"/>
                                  </p:stCondLst>
                                  <p:childTnLst>
                                    <p:set>
                                      <p:cBhvr>
                                        <p:cTn id="14" dur="1" fill="hold">
                                          <p:stCondLst>
                                            <p:cond delay="0"/>
                                          </p:stCondLst>
                                        </p:cTn>
                                        <p:tgtEl>
                                          <p:spTgt spid="38921"/>
                                        </p:tgtEl>
                                        <p:attrNameLst>
                                          <p:attrName>style.visibility</p:attrName>
                                        </p:attrNameLst>
                                      </p:cBhvr>
                                      <p:to>
                                        <p:strVal val="visible"/>
                                      </p:to>
                                    </p:set>
                                    <p:animEffect transition="in" filter="wheel(8)">
                                      <p:cBhvr>
                                        <p:cTn id="15" dur="20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 Box 2"/>
          <p:cNvSpPr txBox="1"/>
          <p:nvPr/>
        </p:nvSpPr>
        <p:spPr>
          <a:xfrm>
            <a:off x="107950" y="188913"/>
            <a:ext cx="8893175" cy="268922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400" b="1" dirty="0">
                <a:solidFill>
                  <a:srgbClr val="FFFF00"/>
                </a:solidFill>
                <a:latin typeface="黑体" panose="02010609060101010101" pitchFamily="2" charset="-122"/>
                <a:ea typeface="黑体" panose="02010609060101010101" pitchFamily="2" charset="-122"/>
              </a:rPr>
              <a:t>    </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满族王朝的声威一遇到英国的枪炮就扫地以尽</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野蛮的、闭关自守的、与文明世界隔绝的状态被打破</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当这种隔绝状态</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为暴力所打破的时候，接踵而来的必然是解体的过程</a:t>
            </a:r>
            <a:r>
              <a:rPr lang="zh-CN" altLang="en-US"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 </a:t>
            </a:r>
            <a:endParaRPr lang="zh-CN" altLang="en-US" sz="3400" b="1" dirty="0">
              <a:solidFill>
                <a:srgbClr val="FFFF00"/>
              </a:solidFill>
              <a:latin typeface="黑体" panose="02010609060101010101" pitchFamily="2" charset="-122"/>
              <a:ea typeface="黑体" panose="02010609060101010101" pitchFamily="2" charset="-122"/>
            </a:endParaRPr>
          </a:p>
        </p:txBody>
      </p:sp>
      <p:sp>
        <p:nvSpPr>
          <p:cNvPr id="27651" name="Text Box 3"/>
          <p:cNvSpPr txBox="1"/>
          <p:nvPr/>
        </p:nvSpPr>
        <p:spPr>
          <a:xfrm>
            <a:off x="179388" y="3116263"/>
            <a:ext cx="8713787" cy="528637"/>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观点</a:t>
            </a:r>
            <a:r>
              <a:rPr lang="en-US" altLang="zh-CN" sz="2800" b="1" dirty="0">
                <a:solidFill>
                  <a:schemeClr val="bg1"/>
                </a:solidFill>
                <a:latin typeface="黑体" panose="02010609060101010101" pitchFamily="2" charset="-122"/>
                <a:ea typeface="黑体" panose="02010609060101010101" pitchFamily="2" charset="-122"/>
              </a:rPr>
              <a:t>】 </a:t>
            </a:r>
            <a:endParaRPr lang="en-US" altLang="zh-CN" sz="2800" b="1" dirty="0">
              <a:solidFill>
                <a:schemeClr val="bg1"/>
              </a:solidFill>
              <a:latin typeface="黑体" panose="02010609060101010101" pitchFamily="2" charset="-122"/>
              <a:ea typeface="黑体" panose="02010609060101010101" pitchFamily="2" charset="-122"/>
            </a:endParaRPr>
          </a:p>
        </p:txBody>
      </p:sp>
      <p:sp>
        <p:nvSpPr>
          <p:cNvPr id="51204" name="Text Box 4"/>
          <p:cNvSpPr txBox="1"/>
          <p:nvPr/>
        </p:nvSpPr>
        <p:spPr>
          <a:xfrm>
            <a:off x="71438" y="3932238"/>
            <a:ext cx="8893175" cy="528637"/>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联想</a:t>
            </a:r>
            <a:r>
              <a:rPr lang="en-US" altLang="zh-CN" sz="2800" b="1" dirty="0">
                <a:solidFill>
                  <a:schemeClr val="bg1"/>
                </a:solidFill>
                <a:latin typeface="黑体" panose="02010609060101010101" pitchFamily="2" charset="-122"/>
                <a:ea typeface="黑体" panose="02010609060101010101" pitchFamily="2" charset="-122"/>
              </a:rPr>
              <a:t>】1</a:t>
            </a:r>
            <a:r>
              <a:rPr lang="zh-CN" altLang="en-US" sz="2800" b="1" dirty="0">
                <a:solidFill>
                  <a:schemeClr val="bg1"/>
                </a:solidFill>
                <a:latin typeface="黑体" panose="02010609060101010101" pitchFamily="2" charset="-122"/>
                <a:ea typeface="黑体" panose="02010609060101010101" pitchFamily="2" charset="-122"/>
              </a:rPr>
              <a:t>）清王朝封闭的状态是怎样打开的？</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51205" name="Text Box 5"/>
          <p:cNvSpPr txBox="1"/>
          <p:nvPr/>
        </p:nvSpPr>
        <p:spPr>
          <a:xfrm>
            <a:off x="71438" y="5786438"/>
            <a:ext cx="8893175" cy="9556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3</a:t>
            </a:r>
            <a:r>
              <a:rPr lang="zh-CN" altLang="en-US" sz="2800" b="1" dirty="0">
                <a:solidFill>
                  <a:schemeClr val="bg1"/>
                </a:solidFill>
                <a:latin typeface="黑体" panose="02010609060101010101" pitchFamily="2" charset="-122"/>
                <a:ea typeface="黑体" panose="02010609060101010101" pitchFamily="2" charset="-122"/>
              </a:rPr>
              <a:t>）清王朝解体的具体表现在哪些方面？其解体是全方位的吗？ </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51206" name="Text Box 6"/>
          <p:cNvSpPr txBox="1"/>
          <p:nvPr/>
        </p:nvSpPr>
        <p:spPr>
          <a:xfrm>
            <a:off x="71438" y="4652963"/>
            <a:ext cx="8893175" cy="9556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   2</a:t>
            </a:r>
            <a:r>
              <a:rPr lang="zh-CN" altLang="en-US" sz="2800" b="1" dirty="0">
                <a:solidFill>
                  <a:schemeClr val="bg1"/>
                </a:solidFill>
                <a:latin typeface="黑体" panose="02010609060101010101" pitchFamily="2" charset="-122"/>
                <a:ea typeface="黑体" panose="02010609060101010101" pitchFamily="2" charset="-122"/>
              </a:rPr>
              <a:t>）这种</a:t>
            </a:r>
            <a:r>
              <a:rPr lang="zh-CN" altLang="en-US" sz="2800" b="1" dirty="0">
                <a:solidFill>
                  <a:schemeClr val="bg1"/>
                </a:solidFill>
                <a:latin typeface="Arial" panose="020B0604020202020204" pitchFamily="34" charset="0"/>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与文明世界隔绝的状态</a:t>
            </a:r>
            <a:r>
              <a:rPr lang="zh-CN" altLang="en-US" sz="2800" b="1" dirty="0">
                <a:solidFill>
                  <a:schemeClr val="bg1"/>
                </a:solidFill>
                <a:latin typeface="Arial" panose="020B0604020202020204" pitchFamily="34" charset="0"/>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产生的思想基础是什么？   </a:t>
            </a:r>
            <a:endParaRPr lang="zh-CN" altLang="en-US" sz="28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wipe(left)">
                                      <p:cBhvr>
                                        <p:cTn id="7" dur="10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wipe(left)">
                                      <p:cBhvr>
                                        <p:cTn id="12" dur="1000"/>
                                        <p:tgtEl>
                                          <p:spTgt spid="512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5"/>
                                        </p:tgtEl>
                                        <p:attrNameLst>
                                          <p:attrName>style.visibility</p:attrName>
                                        </p:attrNameLst>
                                      </p:cBhvr>
                                      <p:to>
                                        <p:strVal val="visible"/>
                                      </p:to>
                                    </p:set>
                                    <p:animEffect transition="in" filter="wipe(left)">
                                      <p:cBhvr>
                                        <p:cTn id="17" dur="10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5" grpId="0" animBg="1"/>
      <p:bldP spid="5120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Box 2"/>
          <p:cNvSpPr txBox="1"/>
          <p:nvPr/>
        </p:nvSpPr>
        <p:spPr>
          <a:xfrm>
            <a:off x="179388" y="393700"/>
            <a:ext cx="4392612" cy="21717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国威自此损矣，国脉自此伤矣，乱民自此生心矣，边境自此多事矣</a:t>
            </a:r>
            <a:r>
              <a:rPr lang="zh-CN" altLang="en-US"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a:t>
            </a:r>
            <a:endParaRPr lang="zh-CN" altLang="en-US" sz="3400" b="1" dirty="0">
              <a:solidFill>
                <a:srgbClr val="FFFF00"/>
              </a:solidFill>
              <a:latin typeface="黑体" panose="02010609060101010101" pitchFamily="2" charset="-122"/>
              <a:ea typeface="黑体" panose="02010609060101010101" pitchFamily="2" charset="-122"/>
            </a:endParaRPr>
          </a:p>
        </p:txBody>
      </p:sp>
      <p:sp>
        <p:nvSpPr>
          <p:cNvPr id="28675" name="Text Box 3"/>
          <p:cNvSpPr txBox="1"/>
          <p:nvPr/>
        </p:nvSpPr>
        <p:spPr>
          <a:xfrm>
            <a:off x="4716463" y="393700"/>
            <a:ext cx="4319587" cy="21717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该夷</a:t>
            </a:r>
            <a:r>
              <a:rPr lang="en-US" altLang="zh-CN"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虽系贪得无厌，而其意不过求赏码头，贸易通商而已，尚非潜蓄异谋</a:t>
            </a:r>
            <a:r>
              <a:rPr lang="zh-CN" altLang="en-US" sz="3400" b="1" dirty="0">
                <a:solidFill>
                  <a:srgbClr val="FFFF00"/>
                </a:solidFill>
                <a:latin typeface="Arial" panose="020B0604020202020204" pitchFamily="34" charset="0"/>
                <a:ea typeface="黑体" panose="02010609060101010101" pitchFamily="2" charset="-122"/>
              </a:rPr>
              <a:t>”</a:t>
            </a:r>
            <a:r>
              <a:rPr lang="zh-CN" altLang="en-US" sz="3400" b="1" dirty="0">
                <a:solidFill>
                  <a:srgbClr val="FFFF00"/>
                </a:solidFill>
                <a:latin typeface="黑体" panose="02010609060101010101" pitchFamily="2" charset="-122"/>
                <a:ea typeface="黑体" panose="02010609060101010101" pitchFamily="2" charset="-122"/>
              </a:rPr>
              <a:t>。 </a:t>
            </a:r>
            <a:endParaRPr lang="zh-CN" altLang="en-US" sz="3400" b="1" dirty="0">
              <a:solidFill>
                <a:srgbClr val="FFFF00"/>
              </a:solidFill>
              <a:latin typeface="黑体" panose="02010609060101010101" pitchFamily="2" charset="-122"/>
              <a:ea typeface="黑体" panose="02010609060101010101" pitchFamily="2" charset="-122"/>
            </a:endParaRPr>
          </a:p>
        </p:txBody>
      </p:sp>
      <p:sp>
        <p:nvSpPr>
          <p:cNvPr id="28676" name="Text Box 4"/>
          <p:cNvSpPr txBox="1"/>
          <p:nvPr/>
        </p:nvSpPr>
        <p:spPr>
          <a:xfrm>
            <a:off x="179388" y="3116263"/>
            <a:ext cx="8713787" cy="528637"/>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观点</a:t>
            </a:r>
            <a:r>
              <a:rPr lang="en-US" altLang="zh-CN" sz="2800" b="1" dirty="0">
                <a:solidFill>
                  <a:schemeClr val="bg1"/>
                </a:solidFill>
                <a:latin typeface="黑体" panose="02010609060101010101" pitchFamily="2" charset="-122"/>
                <a:ea typeface="黑体" panose="02010609060101010101" pitchFamily="2" charset="-122"/>
              </a:rPr>
              <a:t>】 </a:t>
            </a:r>
            <a:endParaRPr lang="en-US" altLang="zh-CN" sz="2800" b="1" dirty="0">
              <a:solidFill>
                <a:schemeClr val="bg1"/>
              </a:solidFill>
              <a:latin typeface="黑体" panose="02010609060101010101" pitchFamily="2" charset="-122"/>
              <a:ea typeface="黑体" panose="02010609060101010101" pitchFamily="2" charset="-122"/>
            </a:endParaRPr>
          </a:p>
        </p:txBody>
      </p:sp>
      <p:sp>
        <p:nvSpPr>
          <p:cNvPr id="54277" name="Text Box 5"/>
          <p:cNvSpPr txBox="1"/>
          <p:nvPr/>
        </p:nvSpPr>
        <p:spPr>
          <a:xfrm>
            <a:off x="323850" y="4129088"/>
            <a:ext cx="8424863" cy="955675"/>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联想</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透过两位清朝官员对时局的认识，我们能够看出他们怎样的心态？ </a:t>
            </a:r>
            <a:endParaRPr lang="zh-CN" altLang="en-US" sz="28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wipe(left)">
                                      <p:cBhvr>
                                        <p:cTn id="7"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2"/>
          <p:cNvSpPr txBox="1"/>
          <p:nvPr/>
        </p:nvSpPr>
        <p:spPr>
          <a:xfrm>
            <a:off x="179388" y="149225"/>
            <a:ext cx="8713787" cy="42164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rgbClr val="FFFF00"/>
                </a:solidFill>
                <a:latin typeface="黑体" panose="02010609060101010101" pitchFamily="2" charset="-122"/>
                <a:ea typeface="黑体" panose="02010609060101010101" pitchFamily="2" charset="-122"/>
              </a:rPr>
              <a:t>   </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当时的人对于这些条款最痛心的是五口通商。他们觉得外人在广州一口通商的时候已经不易防范，现在有五口通商，外人可以横行天下，防不胜防。协定关税和治外法权是我们近年所认为不平等条约的核心，可是当时的人并不这样看。治外法权</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不过是让夷人管夷人。至于协定关税</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而且新的税则平均到百分之五，比旧日的自主关税还要略微高一点。</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所以他们</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以为他们的外交成功。</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 </a:t>
            </a:r>
            <a:endParaRPr lang="zh-CN" altLang="en-US" sz="3000" b="1" dirty="0">
              <a:solidFill>
                <a:srgbClr val="FFFF00"/>
              </a:solidFill>
              <a:latin typeface="黑体" panose="02010609060101010101" pitchFamily="2" charset="-122"/>
              <a:ea typeface="黑体" panose="02010609060101010101" pitchFamily="2" charset="-122"/>
            </a:endParaRPr>
          </a:p>
        </p:txBody>
      </p:sp>
      <p:sp>
        <p:nvSpPr>
          <p:cNvPr id="29699" name="Text Box 3"/>
          <p:cNvSpPr txBox="1"/>
          <p:nvPr/>
        </p:nvSpPr>
        <p:spPr>
          <a:xfrm>
            <a:off x="179388" y="4581525"/>
            <a:ext cx="8713787" cy="558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观点</a:t>
            </a:r>
            <a:r>
              <a:rPr lang="en-US" altLang="zh-CN" sz="3000" b="1" dirty="0">
                <a:solidFill>
                  <a:schemeClr val="bg1"/>
                </a:solidFill>
                <a:latin typeface="黑体" panose="02010609060101010101" pitchFamily="2" charset="-122"/>
                <a:ea typeface="黑体" panose="02010609060101010101" pitchFamily="2" charset="-122"/>
              </a:rPr>
              <a:t>】 </a:t>
            </a:r>
            <a:endParaRPr lang="en-US" altLang="zh-CN" sz="3000" b="1" dirty="0">
              <a:solidFill>
                <a:schemeClr val="bg1"/>
              </a:solidFill>
              <a:latin typeface="黑体" panose="02010609060101010101" pitchFamily="2" charset="-122"/>
              <a:ea typeface="黑体" panose="02010609060101010101" pitchFamily="2" charset="-122"/>
            </a:endParaRPr>
          </a:p>
        </p:txBody>
      </p:sp>
      <p:sp>
        <p:nvSpPr>
          <p:cNvPr id="53252" name="Text Box 4"/>
          <p:cNvSpPr txBox="1"/>
          <p:nvPr/>
        </p:nvSpPr>
        <p:spPr>
          <a:xfrm>
            <a:off x="179388" y="5462588"/>
            <a:ext cx="8713787" cy="10160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联想</a:t>
            </a:r>
            <a:r>
              <a:rPr lang="en-US" altLang="zh-CN" sz="3000" b="1" dirty="0">
                <a:solidFill>
                  <a:schemeClr val="bg1"/>
                </a:solidFill>
                <a:latin typeface="黑体" panose="02010609060101010101" pitchFamily="2" charset="-122"/>
                <a:ea typeface="黑体" panose="02010609060101010101" pitchFamily="2" charset="-122"/>
              </a:rPr>
              <a:t>】1</a:t>
            </a:r>
            <a:r>
              <a:rPr lang="zh-CN" altLang="en-US"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Arial" panose="020B0604020202020204" pitchFamily="34" charset="0"/>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当时的人</a:t>
            </a:r>
            <a:r>
              <a:rPr lang="zh-CN" altLang="en-US" sz="3000" b="1" dirty="0">
                <a:solidFill>
                  <a:schemeClr val="bg1"/>
                </a:solidFill>
                <a:latin typeface="Arial" panose="020B0604020202020204" pitchFamily="34" charset="0"/>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最有可能是什么人呢？他们银河会这样理解</a:t>
            </a: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南京条约</a:t>
            </a: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呢？  </a:t>
            </a:r>
            <a:endParaRPr lang="zh-CN" altLang="en-US" sz="30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ipe(left)">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2"/>
          <p:cNvSpPr txBox="1"/>
          <p:nvPr/>
        </p:nvSpPr>
        <p:spPr>
          <a:xfrm>
            <a:off x="0" y="404813"/>
            <a:ext cx="8964613" cy="19304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（魏源）说：</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圣人以天下为一家，四海皆兄弟，故怀柔远人，宾礼外国，是王者之大度</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，而其</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师夷长技以制夷</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之论</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他所指的长技，首为船炮，应自设厂局，延用法、美之人，制造教演。</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 </a:t>
            </a:r>
            <a:endParaRPr lang="zh-CN" altLang="en-US" sz="3000" b="1" dirty="0">
              <a:solidFill>
                <a:srgbClr val="FFFF00"/>
              </a:solidFill>
              <a:latin typeface="黑体" panose="02010609060101010101" pitchFamily="2" charset="-122"/>
              <a:ea typeface="黑体" panose="02010609060101010101" pitchFamily="2" charset="-122"/>
            </a:endParaRPr>
          </a:p>
        </p:txBody>
      </p:sp>
      <p:sp>
        <p:nvSpPr>
          <p:cNvPr id="30723" name="Text Box 3"/>
          <p:cNvSpPr txBox="1"/>
          <p:nvPr/>
        </p:nvSpPr>
        <p:spPr>
          <a:xfrm>
            <a:off x="0" y="3213100"/>
            <a:ext cx="8713788" cy="558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观点</a:t>
            </a:r>
            <a:r>
              <a:rPr lang="en-US" altLang="zh-CN" sz="3000" b="1" dirty="0">
                <a:solidFill>
                  <a:schemeClr val="bg1"/>
                </a:solidFill>
                <a:latin typeface="黑体" panose="02010609060101010101" pitchFamily="2" charset="-122"/>
                <a:ea typeface="黑体" panose="02010609060101010101" pitchFamily="2" charset="-122"/>
              </a:rPr>
              <a:t>】 </a:t>
            </a:r>
            <a:endParaRPr lang="en-US" altLang="zh-CN" sz="3000" b="1" dirty="0">
              <a:solidFill>
                <a:schemeClr val="bg1"/>
              </a:solidFill>
              <a:latin typeface="黑体" panose="02010609060101010101" pitchFamily="2" charset="-122"/>
              <a:ea typeface="黑体" panose="02010609060101010101" pitchFamily="2" charset="-122"/>
            </a:endParaRPr>
          </a:p>
        </p:txBody>
      </p:sp>
      <p:sp>
        <p:nvSpPr>
          <p:cNvPr id="52228" name="Text Box 4"/>
          <p:cNvSpPr txBox="1"/>
          <p:nvPr/>
        </p:nvSpPr>
        <p:spPr>
          <a:xfrm>
            <a:off x="0" y="4581525"/>
            <a:ext cx="8713788" cy="558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联想</a:t>
            </a:r>
            <a:r>
              <a:rPr lang="en-US" altLang="zh-CN" sz="3000" b="1" dirty="0">
                <a:solidFill>
                  <a:schemeClr val="bg1"/>
                </a:solidFill>
                <a:latin typeface="黑体" panose="02010609060101010101" pitchFamily="2" charset="-122"/>
                <a:ea typeface="黑体" panose="02010609060101010101" pitchFamily="2" charset="-122"/>
              </a:rPr>
              <a:t>】2</a:t>
            </a:r>
            <a:r>
              <a:rPr lang="zh-CN" altLang="en-US" sz="3000" b="1" dirty="0">
                <a:solidFill>
                  <a:schemeClr val="bg1"/>
                </a:solidFill>
                <a:latin typeface="黑体" panose="02010609060101010101" pitchFamily="2" charset="-122"/>
                <a:ea typeface="黑体" panose="02010609060101010101" pitchFamily="2" charset="-122"/>
              </a:rPr>
              <a:t>）应该怎样认识魏源的思想呢？  </a:t>
            </a:r>
            <a:endParaRPr lang="zh-CN" altLang="en-US" sz="30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wipe(left)">
                                      <p:cBhvr>
                                        <p:cTn id="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8"/>
          <p:cNvGrpSpPr/>
          <p:nvPr/>
        </p:nvGrpSpPr>
        <p:grpSpPr>
          <a:xfrm>
            <a:off x="254000" y="1844675"/>
            <a:ext cx="3529013" cy="3240088"/>
            <a:chOff x="249" y="1480"/>
            <a:chExt cx="2223" cy="2041"/>
          </a:xfrm>
        </p:grpSpPr>
        <p:sp>
          <p:nvSpPr>
            <p:cNvPr id="4120" name="AutoShape 5"/>
            <p:cNvSpPr/>
            <p:nvPr/>
          </p:nvSpPr>
          <p:spPr>
            <a:xfrm>
              <a:off x="249" y="1480"/>
              <a:ext cx="2223" cy="2041"/>
            </a:xfrm>
            <a:prstGeom prst="rightArrowCallout">
              <a:avLst>
                <a:gd name="adj1" fmla="val 33268"/>
                <a:gd name="adj2" fmla="val 21643"/>
                <a:gd name="adj3" fmla="val 18122"/>
                <a:gd name="adj4" fmla="val 30801"/>
              </a:avLst>
            </a:prstGeom>
            <a:solidFill>
              <a:srgbClr val="FFFF00"/>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21" name="Text Box 6"/>
            <p:cNvSpPr txBox="1"/>
            <p:nvPr/>
          </p:nvSpPr>
          <p:spPr>
            <a:xfrm>
              <a:off x="349" y="1660"/>
              <a:ext cx="490" cy="1679"/>
            </a:xfrm>
            <a:prstGeom prst="rect">
              <a:avLst/>
            </a:prstGeom>
            <a:solidFill>
              <a:srgbClr val="FFFF00"/>
            </a:solidFill>
            <a:ln w="9525">
              <a:noFill/>
            </a:ln>
          </p:spPr>
          <p:txBody>
            <a:bodyPr vert="eaVert">
              <a:spAutoFit/>
            </a:bodyPr>
            <a:p>
              <a:pPr>
                <a:spcBef>
                  <a:spcPct val="50000"/>
                </a:spcBef>
              </a:pPr>
              <a:r>
                <a:rPr lang="zh-CN" altLang="en-US" sz="3900" b="1" dirty="0">
                  <a:latin typeface="Arial" panose="020B0604020202020204" pitchFamily="34" charset="0"/>
                  <a:ea typeface="黑体" panose="02010609060101010101" pitchFamily="2" charset="-122"/>
                </a:rPr>
                <a:t>日不落帝国</a:t>
              </a:r>
              <a:endParaRPr lang="zh-CN" altLang="en-US" sz="3900" b="1" dirty="0">
                <a:latin typeface="Arial" panose="020B0604020202020204" pitchFamily="34" charset="0"/>
                <a:ea typeface="黑体" panose="02010609060101010101" pitchFamily="2" charset="-122"/>
              </a:endParaRPr>
            </a:p>
          </p:txBody>
        </p:sp>
        <p:sp>
          <p:nvSpPr>
            <p:cNvPr id="4122" name="Text Box 7"/>
            <p:cNvSpPr txBox="1"/>
            <p:nvPr/>
          </p:nvSpPr>
          <p:spPr>
            <a:xfrm>
              <a:off x="839" y="2251"/>
              <a:ext cx="1406" cy="423"/>
            </a:xfrm>
            <a:prstGeom prst="rect">
              <a:avLst/>
            </a:prstGeom>
            <a:solidFill>
              <a:srgbClr val="FFFF00"/>
            </a:solidFill>
            <a:ln w="9525">
              <a:noFill/>
            </a:ln>
          </p:spPr>
          <p:txBody>
            <a:bodyPr>
              <a:spAutoFit/>
            </a:bodyPr>
            <a:p>
              <a:pPr>
                <a:spcBef>
                  <a:spcPct val="50000"/>
                </a:spcBef>
              </a:pPr>
              <a:r>
                <a:rPr lang="zh-CN" altLang="en-US" sz="3800" b="1" dirty="0">
                  <a:latin typeface="Arial" panose="020B0604020202020204" pitchFamily="34" charset="0"/>
                  <a:ea typeface="黑体" panose="02010609060101010101" pitchFamily="2" charset="-122"/>
                </a:rPr>
                <a:t>自由贸易</a:t>
              </a:r>
              <a:endParaRPr lang="zh-CN" altLang="en-US" sz="3800" b="1" dirty="0">
                <a:latin typeface="Arial" panose="020B0604020202020204" pitchFamily="34" charset="0"/>
                <a:ea typeface="黑体" panose="02010609060101010101" pitchFamily="2" charset="-122"/>
              </a:endParaRPr>
            </a:p>
          </p:txBody>
        </p:sp>
      </p:grpSp>
      <p:grpSp>
        <p:nvGrpSpPr>
          <p:cNvPr id="3" name="Group 11"/>
          <p:cNvGrpSpPr/>
          <p:nvPr/>
        </p:nvGrpSpPr>
        <p:grpSpPr>
          <a:xfrm>
            <a:off x="7526338" y="1987550"/>
            <a:ext cx="1366837" cy="2881313"/>
            <a:chOff x="4694" y="1434"/>
            <a:chExt cx="861" cy="1815"/>
          </a:xfrm>
        </p:grpSpPr>
        <p:sp>
          <p:nvSpPr>
            <p:cNvPr id="4118" name="AutoShape 9"/>
            <p:cNvSpPr/>
            <p:nvPr/>
          </p:nvSpPr>
          <p:spPr>
            <a:xfrm>
              <a:off x="4694" y="1434"/>
              <a:ext cx="861" cy="1815"/>
            </a:xfrm>
            <a:prstGeom prst="cube">
              <a:avLst>
                <a:gd name="adj" fmla="val 12426"/>
              </a:avLst>
            </a:prstGeom>
            <a:solidFill>
              <a:schemeClr val="bg2"/>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19" name="Text Box 10"/>
            <p:cNvSpPr txBox="1"/>
            <p:nvPr/>
          </p:nvSpPr>
          <p:spPr>
            <a:xfrm>
              <a:off x="4830" y="1661"/>
              <a:ext cx="538" cy="1497"/>
            </a:xfrm>
            <a:prstGeom prst="rect">
              <a:avLst/>
            </a:prstGeom>
            <a:noFill/>
            <a:ln w="9525">
              <a:noFill/>
            </a:ln>
          </p:spPr>
          <p:txBody>
            <a:bodyPr vert="eaVert">
              <a:spAutoFit/>
            </a:bodyPr>
            <a:p>
              <a:pPr>
                <a:spcBef>
                  <a:spcPct val="50000"/>
                </a:spcBef>
              </a:pPr>
              <a:r>
                <a:rPr lang="zh-CN" altLang="en-US" sz="4400" b="1" dirty="0">
                  <a:solidFill>
                    <a:schemeClr val="bg1"/>
                  </a:solidFill>
                  <a:latin typeface="Arial" panose="020B0604020202020204" pitchFamily="34" charset="0"/>
                  <a:ea typeface="黑体" panose="02010609060101010101" pitchFamily="2" charset="-122"/>
                </a:rPr>
                <a:t>天朝上国</a:t>
              </a:r>
              <a:endParaRPr lang="zh-CN" altLang="en-US" sz="4400" b="1" dirty="0">
                <a:solidFill>
                  <a:schemeClr val="bg1"/>
                </a:solidFill>
                <a:latin typeface="Arial" panose="020B0604020202020204" pitchFamily="34" charset="0"/>
                <a:ea typeface="黑体" panose="02010609060101010101" pitchFamily="2" charset="-122"/>
              </a:endParaRPr>
            </a:p>
          </p:txBody>
        </p:sp>
      </p:grpSp>
      <p:grpSp>
        <p:nvGrpSpPr>
          <p:cNvPr id="4" name="Group 32"/>
          <p:cNvGrpSpPr/>
          <p:nvPr/>
        </p:nvGrpSpPr>
        <p:grpSpPr>
          <a:xfrm>
            <a:off x="3783013" y="2060575"/>
            <a:ext cx="1512887" cy="2808288"/>
            <a:chOff x="2383" y="1298"/>
            <a:chExt cx="953" cy="1769"/>
          </a:xfrm>
        </p:grpSpPr>
        <p:sp>
          <p:nvSpPr>
            <p:cNvPr id="4116" name="AutoShape 12"/>
            <p:cNvSpPr/>
            <p:nvPr/>
          </p:nvSpPr>
          <p:spPr>
            <a:xfrm>
              <a:off x="2383" y="1298"/>
              <a:ext cx="953" cy="1769"/>
            </a:xfrm>
            <a:prstGeom prst="leftArrowCallout">
              <a:avLst>
                <a:gd name="adj1" fmla="val 46406"/>
                <a:gd name="adj2" fmla="val 46406"/>
                <a:gd name="adj3" fmla="val 16666"/>
                <a:gd name="adj4" fmla="val 66667"/>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17" name="Text Box 13"/>
            <p:cNvSpPr txBox="1"/>
            <p:nvPr/>
          </p:nvSpPr>
          <p:spPr>
            <a:xfrm>
              <a:off x="2746" y="1434"/>
              <a:ext cx="538" cy="1587"/>
            </a:xfrm>
            <a:prstGeom prst="rect">
              <a:avLst/>
            </a:prstGeom>
            <a:noFill/>
            <a:ln w="9525">
              <a:noFill/>
            </a:ln>
          </p:spPr>
          <p:txBody>
            <a:bodyPr vert="eaVert">
              <a:spAutoFit/>
            </a:bodyPr>
            <a:p>
              <a:pPr>
                <a:spcBef>
                  <a:spcPct val="50000"/>
                </a:spcBef>
              </a:pPr>
              <a:r>
                <a:rPr lang="zh-CN" altLang="en-US" sz="4400" b="1" dirty="0">
                  <a:latin typeface="Arial" panose="020B0604020202020204" pitchFamily="34" charset="0"/>
                  <a:ea typeface="黑体" panose="02010609060101010101" pitchFamily="2" charset="-122"/>
                </a:rPr>
                <a:t>贡赐贸易</a:t>
              </a:r>
              <a:endParaRPr lang="zh-CN" altLang="en-US" sz="4400" b="1" dirty="0">
                <a:latin typeface="Arial" panose="020B0604020202020204" pitchFamily="34" charset="0"/>
                <a:ea typeface="黑体" panose="02010609060101010101" pitchFamily="2" charset="-122"/>
              </a:endParaRPr>
            </a:p>
          </p:txBody>
        </p:sp>
      </p:grpSp>
      <p:grpSp>
        <p:nvGrpSpPr>
          <p:cNvPr id="5" name="Group 29"/>
          <p:cNvGrpSpPr/>
          <p:nvPr/>
        </p:nvGrpSpPr>
        <p:grpSpPr>
          <a:xfrm>
            <a:off x="5294313" y="1844675"/>
            <a:ext cx="2232025" cy="1150938"/>
            <a:chOff x="3335" y="1162"/>
            <a:chExt cx="1406" cy="725"/>
          </a:xfrm>
        </p:grpSpPr>
        <p:sp>
          <p:nvSpPr>
            <p:cNvPr id="4114" name="AutoShape 15"/>
            <p:cNvSpPr/>
            <p:nvPr/>
          </p:nvSpPr>
          <p:spPr>
            <a:xfrm>
              <a:off x="3335" y="1162"/>
              <a:ext cx="1406" cy="725"/>
            </a:xfrm>
            <a:prstGeom prst="leftArrow">
              <a:avLst>
                <a:gd name="adj1" fmla="val 50064"/>
                <a:gd name="adj2" fmla="val 37107"/>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15" name="Text Box 18"/>
            <p:cNvSpPr txBox="1"/>
            <p:nvPr/>
          </p:nvSpPr>
          <p:spPr>
            <a:xfrm>
              <a:off x="3516" y="1343"/>
              <a:ext cx="1225" cy="317"/>
            </a:xfrm>
            <a:prstGeom prst="rect">
              <a:avLst/>
            </a:prstGeom>
            <a:noFill/>
            <a:ln w="9525">
              <a:noFill/>
            </a:ln>
          </p:spPr>
          <p:txBody>
            <a:bodyPr>
              <a:spAutoFit/>
            </a:bodyPr>
            <a:p>
              <a:pPr>
                <a:spcBef>
                  <a:spcPct val="50000"/>
                </a:spcBef>
              </a:pPr>
              <a:r>
                <a:rPr lang="zh-CN" altLang="en-US" sz="2700" b="1" dirty="0">
                  <a:latin typeface="Arial" panose="020B0604020202020204" pitchFamily="34" charset="0"/>
                  <a:ea typeface="黑体" panose="02010609060101010101" pitchFamily="2" charset="-122"/>
                </a:rPr>
                <a:t>封闭的经济</a:t>
              </a:r>
              <a:endParaRPr lang="zh-CN" altLang="en-US" sz="2700" b="1" dirty="0">
                <a:latin typeface="Arial" panose="020B0604020202020204" pitchFamily="34" charset="0"/>
                <a:ea typeface="黑体" panose="02010609060101010101" pitchFamily="2" charset="-122"/>
              </a:endParaRPr>
            </a:p>
          </p:txBody>
        </p:sp>
      </p:grpSp>
      <p:grpSp>
        <p:nvGrpSpPr>
          <p:cNvPr id="6" name="Group 30"/>
          <p:cNvGrpSpPr/>
          <p:nvPr/>
        </p:nvGrpSpPr>
        <p:grpSpPr>
          <a:xfrm>
            <a:off x="5294313" y="2925763"/>
            <a:ext cx="2233612" cy="1150937"/>
            <a:chOff x="3335" y="1843"/>
            <a:chExt cx="1407" cy="725"/>
          </a:xfrm>
        </p:grpSpPr>
        <p:sp>
          <p:nvSpPr>
            <p:cNvPr id="4112" name="AutoShape 16"/>
            <p:cNvSpPr/>
            <p:nvPr/>
          </p:nvSpPr>
          <p:spPr>
            <a:xfrm>
              <a:off x="3335" y="1843"/>
              <a:ext cx="1406" cy="725"/>
            </a:xfrm>
            <a:prstGeom prst="leftArrow">
              <a:avLst>
                <a:gd name="adj1" fmla="val 50064"/>
                <a:gd name="adj2" fmla="val 37107"/>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13" name="Text Box 19"/>
            <p:cNvSpPr txBox="1"/>
            <p:nvPr/>
          </p:nvSpPr>
          <p:spPr>
            <a:xfrm>
              <a:off x="3517" y="2024"/>
              <a:ext cx="1225" cy="317"/>
            </a:xfrm>
            <a:prstGeom prst="rect">
              <a:avLst/>
            </a:prstGeom>
            <a:noFill/>
            <a:ln w="9525">
              <a:noFill/>
            </a:ln>
          </p:spPr>
          <p:txBody>
            <a:bodyPr>
              <a:spAutoFit/>
            </a:bodyPr>
            <a:p>
              <a:pPr>
                <a:spcBef>
                  <a:spcPct val="50000"/>
                </a:spcBef>
              </a:pPr>
              <a:r>
                <a:rPr lang="zh-CN" altLang="en-US" sz="2700" b="1" dirty="0">
                  <a:latin typeface="Arial" panose="020B0604020202020204" pitchFamily="34" charset="0"/>
                  <a:ea typeface="黑体" panose="02010609060101010101" pitchFamily="2" charset="-122"/>
                </a:rPr>
                <a:t>闭塞的外交</a:t>
              </a:r>
              <a:endParaRPr lang="zh-CN" altLang="en-US" sz="2700" b="1" dirty="0">
                <a:latin typeface="Arial" panose="020B0604020202020204" pitchFamily="34" charset="0"/>
                <a:ea typeface="黑体" panose="02010609060101010101" pitchFamily="2" charset="-122"/>
              </a:endParaRPr>
            </a:p>
          </p:txBody>
        </p:sp>
      </p:grpSp>
      <p:grpSp>
        <p:nvGrpSpPr>
          <p:cNvPr id="7" name="Group 31"/>
          <p:cNvGrpSpPr/>
          <p:nvPr/>
        </p:nvGrpSpPr>
        <p:grpSpPr>
          <a:xfrm>
            <a:off x="5294313" y="4005263"/>
            <a:ext cx="2233612" cy="1150937"/>
            <a:chOff x="3335" y="2523"/>
            <a:chExt cx="1407" cy="725"/>
          </a:xfrm>
        </p:grpSpPr>
        <p:sp>
          <p:nvSpPr>
            <p:cNvPr id="4110" name="AutoShape 17"/>
            <p:cNvSpPr/>
            <p:nvPr/>
          </p:nvSpPr>
          <p:spPr>
            <a:xfrm>
              <a:off x="3335" y="2523"/>
              <a:ext cx="1406" cy="725"/>
            </a:xfrm>
            <a:prstGeom prst="leftArrow">
              <a:avLst>
                <a:gd name="adj1" fmla="val 50064"/>
                <a:gd name="adj2" fmla="val 37107"/>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11" name="Text Box 20"/>
            <p:cNvSpPr txBox="1"/>
            <p:nvPr/>
          </p:nvSpPr>
          <p:spPr>
            <a:xfrm>
              <a:off x="3517" y="2704"/>
              <a:ext cx="1225" cy="317"/>
            </a:xfrm>
            <a:prstGeom prst="rect">
              <a:avLst/>
            </a:prstGeom>
            <a:noFill/>
            <a:ln w="9525">
              <a:noFill/>
            </a:ln>
          </p:spPr>
          <p:txBody>
            <a:bodyPr>
              <a:spAutoFit/>
            </a:bodyPr>
            <a:p>
              <a:pPr>
                <a:spcBef>
                  <a:spcPct val="50000"/>
                </a:spcBef>
              </a:pPr>
              <a:r>
                <a:rPr lang="zh-CN" altLang="en-US" sz="2700" b="1" dirty="0">
                  <a:latin typeface="Arial" panose="020B0604020202020204" pitchFamily="34" charset="0"/>
                  <a:ea typeface="黑体" panose="02010609060101010101" pitchFamily="2" charset="-122"/>
                </a:rPr>
                <a:t>自大的观念</a:t>
              </a:r>
              <a:endParaRPr lang="zh-CN" altLang="en-US" sz="2700" b="1" dirty="0">
                <a:latin typeface="Arial" panose="020B0604020202020204" pitchFamily="34" charset="0"/>
                <a:ea typeface="黑体" panose="02010609060101010101" pitchFamily="2" charset="-122"/>
              </a:endParaRPr>
            </a:p>
          </p:txBody>
        </p:sp>
      </p:grpSp>
      <p:grpSp>
        <p:nvGrpSpPr>
          <p:cNvPr id="8" name="Group 26"/>
          <p:cNvGrpSpPr/>
          <p:nvPr/>
        </p:nvGrpSpPr>
        <p:grpSpPr>
          <a:xfrm rot="-292100">
            <a:off x="1692275" y="981075"/>
            <a:ext cx="4248150" cy="1008063"/>
            <a:chOff x="1156" y="436"/>
            <a:chExt cx="2676" cy="635"/>
          </a:xfrm>
        </p:grpSpPr>
        <p:sp>
          <p:nvSpPr>
            <p:cNvPr id="4108" name="AutoShape 23"/>
            <p:cNvSpPr/>
            <p:nvPr/>
          </p:nvSpPr>
          <p:spPr>
            <a:xfrm rot="10800000">
              <a:off x="1156" y="436"/>
              <a:ext cx="2676" cy="635"/>
            </a:xfrm>
            <a:prstGeom prst="curvedUpArrow">
              <a:avLst>
                <a:gd name="adj1" fmla="val 47548"/>
                <a:gd name="adj2" fmla="val 123791"/>
                <a:gd name="adj3" fmla="val 43777"/>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09" name="WordArt 24"/>
            <p:cNvSpPr>
              <a:spLocks noTextEdit="1"/>
            </p:cNvSpPr>
            <p:nvPr/>
          </p:nvSpPr>
          <p:spPr>
            <a:xfrm>
              <a:off x="2195" y="713"/>
              <a:ext cx="912" cy="222"/>
            </a:xfrm>
            <a:prstGeom prst="rect">
              <a:avLst/>
            </a:prstGeom>
          </p:spPr>
          <p:txBody>
            <a:bodyPr wrap="none" fromWordArt="1">
              <a:prstTxWarp prst="textArchUp">
                <a:avLst>
                  <a:gd name="adj" fmla="val 8770477"/>
                </a:avLst>
              </a:prstTxWarp>
              <a:normAutofit/>
            </a:bodyPr>
            <a:p>
              <a:pPr algn="ctr"/>
              <a:r>
                <a:rPr lang="zh-CN" altLang="en-US" sz="2800" b="1">
                  <a:ln w="9525" cap="flat" cmpd="sng">
                    <a:solidFill>
                      <a:srgbClr val="000000"/>
                    </a:solidFill>
                    <a:prstDash val="solid"/>
                    <a:headEnd type="none" w="med" len="med"/>
                    <a:tailEnd type="none" w="med" len="med"/>
                  </a:ln>
                  <a:solidFill>
                    <a:schemeClr val="bg1"/>
                  </a:solidFill>
                  <a:latin typeface="黑体" panose="02010609060101010101" pitchFamily="2" charset="-122"/>
                  <a:ea typeface="黑体" panose="02010609060101010101" pitchFamily="2" charset="-122"/>
                </a:rPr>
                <a:t>长期出超</a:t>
              </a:r>
              <a:endParaRPr lang="zh-CN" altLang="en-US" sz="2800" b="1">
                <a:ln w="9525" cap="flat" cmpd="sng">
                  <a:solidFill>
                    <a:srgbClr val="000000"/>
                  </a:solidFill>
                  <a:prstDash val="solid"/>
                  <a:headEnd type="none" w="med" len="med"/>
                  <a:tailEnd type="none" w="med" len="med"/>
                </a:ln>
                <a:solidFill>
                  <a:schemeClr val="bg1"/>
                </a:solidFill>
                <a:latin typeface="黑体" panose="02010609060101010101" pitchFamily="2" charset="-122"/>
                <a:ea typeface="黑体" panose="02010609060101010101" pitchFamily="2" charset="-122"/>
              </a:endParaRPr>
            </a:p>
          </p:txBody>
        </p:sp>
      </p:grpSp>
      <p:grpSp>
        <p:nvGrpSpPr>
          <p:cNvPr id="9" name="Group 27"/>
          <p:cNvGrpSpPr/>
          <p:nvPr/>
        </p:nvGrpSpPr>
        <p:grpSpPr>
          <a:xfrm>
            <a:off x="2052638" y="5157788"/>
            <a:ext cx="4248150" cy="1008062"/>
            <a:chOff x="975" y="3113"/>
            <a:chExt cx="2676" cy="635"/>
          </a:xfrm>
        </p:grpSpPr>
        <p:sp>
          <p:nvSpPr>
            <p:cNvPr id="4106" name="AutoShape 22"/>
            <p:cNvSpPr/>
            <p:nvPr/>
          </p:nvSpPr>
          <p:spPr>
            <a:xfrm>
              <a:off x="975" y="3113"/>
              <a:ext cx="2676" cy="635"/>
            </a:xfrm>
            <a:prstGeom prst="curvedUpArrow">
              <a:avLst>
                <a:gd name="adj1" fmla="val 36815"/>
                <a:gd name="adj2" fmla="val 121098"/>
                <a:gd name="adj3" fmla="val 46458"/>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4107" name="WordArt 25"/>
            <p:cNvSpPr>
              <a:spLocks noTextEdit="1"/>
            </p:cNvSpPr>
            <p:nvPr/>
          </p:nvSpPr>
          <p:spPr>
            <a:xfrm>
              <a:off x="1696" y="3352"/>
              <a:ext cx="957" cy="305"/>
            </a:xfrm>
            <a:prstGeom prst="rect">
              <a:avLst/>
            </a:prstGeom>
          </p:spPr>
          <p:txBody>
            <a:bodyPr wrap="none" fromWordArt="1">
              <a:prstTxWarp prst="textCanDown">
                <a:avLst>
                  <a:gd name="adj" fmla="val 23551"/>
                </a:avLst>
              </a:prstTxWarp>
              <a:normAutofit/>
            </a:bodyPr>
            <a:p>
              <a:pPr algn="ctr"/>
              <a:r>
                <a:rPr lang="zh-CN" altLang="en-US" sz="2800" b="1">
                  <a:ln w="9525" cap="flat" cmpd="sng">
                    <a:solidFill>
                      <a:srgbClr val="000000"/>
                    </a:solidFill>
                    <a:prstDash val="solid"/>
                    <a:headEnd type="none" w="med" len="med"/>
                    <a:tailEnd type="none" w="med" len="med"/>
                  </a:ln>
                  <a:solidFill>
                    <a:schemeClr val="bg1"/>
                  </a:solidFill>
                  <a:latin typeface="黑体" panose="02010609060101010101" pitchFamily="2" charset="-122"/>
                  <a:ea typeface="黑体" panose="02010609060101010101" pitchFamily="2" charset="-122"/>
                </a:rPr>
                <a:t>长期入超</a:t>
              </a:r>
              <a:endParaRPr lang="zh-CN" altLang="en-US" sz="2800" b="1">
                <a:ln w="9525" cap="flat" cmpd="sng">
                  <a:solidFill>
                    <a:srgbClr val="000000"/>
                  </a:solidFill>
                  <a:prstDash val="solid"/>
                  <a:headEnd type="none" w="med" len="med"/>
                  <a:tailEnd type="none" w="med" len="med"/>
                </a:ln>
                <a:solidFill>
                  <a:schemeClr val="bg1"/>
                </a:solidFill>
                <a:latin typeface="黑体" panose="02010609060101010101" pitchFamily="2" charset="-122"/>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2000"/>
                                        <p:tgtEl>
                                          <p:spTgt spid="7"/>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1000"/>
                                        <p:tgtEl>
                                          <p:spTgt spid="8"/>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2"/>
          <p:cNvSpPr txBox="1"/>
          <p:nvPr/>
        </p:nvSpPr>
        <p:spPr>
          <a:xfrm>
            <a:off x="250825" y="549275"/>
            <a:ext cx="8893175" cy="23876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战争结束后，道光帝曾下令各省修筑海防工事。</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各地竟然旧样复制，全无改进。祁唝</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因仿造火轮船</a:t>
            </a:r>
            <a:r>
              <a:rPr lang="en-US" altLang="zh-CN"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提议从澳门雇觅</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夷匠</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。这</a:t>
            </a:r>
            <a:r>
              <a:rPr lang="en-US" altLang="zh-CN" b="1" dirty="0">
                <a:solidFill>
                  <a:srgbClr val="FFFF00"/>
                </a:solidFill>
                <a:latin typeface="Arial" panose="020B0604020202020204" pitchFamily="34" charset="0"/>
              </a:rPr>
              <a:t>……</a:t>
            </a:r>
            <a:r>
              <a:rPr lang="zh-CN" altLang="en-US" sz="3000" b="1" dirty="0">
                <a:solidFill>
                  <a:srgbClr val="FFFF00"/>
                </a:solidFill>
                <a:latin typeface="黑体" panose="02010609060101010101" pitchFamily="2" charset="-122"/>
                <a:ea typeface="黑体" panose="02010609060101010101" pitchFamily="2" charset="-122"/>
              </a:rPr>
              <a:t>触动了他（道光）的神经，宁可不要火轮船，也不能让这些危险的</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夷匠</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入境</a:t>
            </a:r>
            <a:r>
              <a:rPr lang="zh-CN" altLang="en-US" sz="3000" b="1" dirty="0">
                <a:solidFill>
                  <a:srgbClr val="FFFF00"/>
                </a:solidFill>
                <a:latin typeface="Arial" panose="020B0604020202020204" pitchFamily="34" charset="0"/>
                <a:ea typeface="黑体" panose="02010609060101010101" pitchFamily="2" charset="-122"/>
              </a:rPr>
              <a:t>”</a:t>
            </a:r>
            <a:r>
              <a:rPr lang="zh-CN" altLang="en-US" sz="3000" b="1" dirty="0">
                <a:solidFill>
                  <a:srgbClr val="FFFF00"/>
                </a:solidFill>
                <a:latin typeface="黑体" panose="02010609060101010101" pitchFamily="2" charset="-122"/>
                <a:ea typeface="黑体" panose="02010609060101010101" pitchFamily="2" charset="-122"/>
              </a:rPr>
              <a:t>。 </a:t>
            </a:r>
            <a:endParaRPr lang="zh-CN" altLang="en-US" sz="3000" b="1" dirty="0">
              <a:solidFill>
                <a:srgbClr val="FFFF00"/>
              </a:solidFill>
              <a:latin typeface="黑体" panose="02010609060101010101" pitchFamily="2" charset="-122"/>
              <a:ea typeface="黑体" panose="02010609060101010101" pitchFamily="2" charset="-122"/>
            </a:endParaRPr>
          </a:p>
        </p:txBody>
      </p:sp>
      <p:sp>
        <p:nvSpPr>
          <p:cNvPr id="31747" name="Text Box 3"/>
          <p:cNvSpPr txBox="1"/>
          <p:nvPr/>
        </p:nvSpPr>
        <p:spPr>
          <a:xfrm>
            <a:off x="0" y="3573463"/>
            <a:ext cx="8713788" cy="558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观点</a:t>
            </a:r>
            <a:r>
              <a:rPr lang="en-US" altLang="zh-CN" sz="3000" b="1" dirty="0">
                <a:solidFill>
                  <a:schemeClr val="bg1"/>
                </a:solidFill>
                <a:latin typeface="黑体" panose="02010609060101010101" pitchFamily="2" charset="-122"/>
                <a:ea typeface="黑体" panose="02010609060101010101" pitchFamily="2" charset="-122"/>
              </a:rPr>
              <a:t>】 </a:t>
            </a:r>
            <a:endParaRPr lang="en-US" altLang="zh-CN" sz="3000" b="1" dirty="0">
              <a:solidFill>
                <a:schemeClr val="bg1"/>
              </a:solidFill>
              <a:latin typeface="黑体" panose="02010609060101010101" pitchFamily="2" charset="-122"/>
              <a:ea typeface="黑体" panose="02010609060101010101" pitchFamily="2" charset="-122"/>
            </a:endParaRPr>
          </a:p>
        </p:txBody>
      </p:sp>
      <p:sp>
        <p:nvSpPr>
          <p:cNvPr id="58372" name="Text Box 4"/>
          <p:cNvSpPr txBox="1"/>
          <p:nvPr/>
        </p:nvSpPr>
        <p:spPr>
          <a:xfrm>
            <a:off x="0" y="5013325"/>
            <a:ext cx="8713788" cy="10160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联想</a:t>
            </a:r>
            <a:r>
              <a:rPr lang="en-US" altLang="zh-CN" sz="3000" b="1" dirty="0">
                <a:solidFill>
                  <a:schemeClr val="bg1"/>
                </a:solidFill>
                <a:latin typeface="黑体" panose="02010609060101010101" pitchFamily="2" charset="-122"/>
                <a:ea typeface="黑体" panose="02010609060101010101" pitchFamily="2" charset="-122"/>
              </a:rPr>
              <a:t>】</a:t>
            </a:r>
            <a:r>
              <a:rPr lang="zh-CN" altLang="en-US" sz="3000" b="1" dirty="0">
                <a:solidFill>
                  <a:schemeClr val="bg1"/>
                </a:solidFill>
                <a:latin typeface="黑体" panose="02010609060101010101" pitchFamily="2" charset="-122"/>
                <a:ea typeface="黑体" panose="02010609060101010101" pitchFamily="2" charset="-122"/>
              </a:rPr>
              <a:t>从清王朝的视角看，这场战争到底带来了怎样的影响呢？</a:t>
            </a:r>
            <a:r>
              <a:rPr lang="zh-CN" altLang="en-US" dirty="0">
                <a:solidFill>
                  <a:schemeClr val="bg1"/>
                </a:solidFill>
                <a:latin typeface="Arial" panose="020B0604020202020204" pitchFamily="34" charset="0"/>
              </a:rPr>
              <a:t> </a:t>
            </a:r>
            <a:r>
              <a:rPr lang="zh-CN" altLang="en-US" sz="3000" b="1" dirty="0">
                <a:solidFill>
                  <a:schemeClr val="bg1"/>
                </a:solidFill>
                <a:latin typeface="黑体" panose="02010609060101010101" pitchFamily="2" charset="-122"/>
                <a:ea typeface="黑体" panose="02010609060101010101" pitchFamily="2" charset="-122"/>
              </a:rPr>
              <a:t> </a:t>
            </a:r>
            <a:endParaRPr lang="zh-CN" altLang="en-US" sz="30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wipe(left)">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ext Box 2"/>
          <p:cNvSpPr txBox="1"/>
          <p:nvPr/>
        </p:nvSpPr>
        <p:spPr>
          <a:xfrm>
            <a:off x="250825" y="260350"/>
            <a:ext cx="8893175" cy="6437313"/>
          </a:xfrm>
          <a:prstGeom prst="rect">
            <a:avLst/>
          </a:prstGeom>
          <a:noFill/>
          <a:ln w="9525" cap="flat" cmpd="sng">
            <a:solidFill>
              <a:schemeClr val="bg1"/>
            </a:solidFill>
            <a:prstDash val="solid"/>
            <a:miter/>
            <a:headEnd type="none" w="med" len="med"/>
            <a:tailEnd type="none" w="med" len="med"/>
          </a:ln>
        </p:spPr>
        <p:txBody>
          <a:bodyPr>
            <a:spAutoFit/>
          </a:bodyPr>
          <a:p>
            <a:r>
              <a:rPr lang="en-US" altLang="zh-CN" sz="3200" b="1" dirty="0">
                <a:solidFill>
                  <a:schemeClr val="bg1"/>
                </a:solidFill>
                <a:latin typeface="黑体" panose="02010609060101010101" pitchFamily="2" charset="-122"/>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结论</a:t>
            </a:r>
            <a:r>
              <a:rPr lang="en-US" altLang="zh-CN" sz="3200" b="1" dirty="0">
                <a:solidFill>
                  <a:schemeClr val="bg1"/>
                </a:solidFill>
                <a:latin typeface="黑体" panose="02010609060101010101" pitchFamily="2" charset="-122"/>
                <a:ea typeface="黑体" panose="02010609060101010101" pitchFamily="2" charset="-122"/>
              </a:rPr>
              <a:t>】1</a:t>
            </a:r>
            <a:r>
              <a:rPr lang="zh-CN" altLang="en-US" sz="3200" b="1" dirty="0">
                <a:solidFill>
                  <a:schemeClr val="bg1"/>
                </a:solidFill>
                <a:latin typeface="黑体" panose="02010609060101010101" pitchFamily="2" charset="-122"/>
                <a:ea typeface="黑体" panose="02010609060101010101" pitchFamily="2" charset="-122"/>
              </a:rPr>
              <a:t>、在大清国君臣眼里，不平等条约的签订并非军事与外交的失败，签约避免了战争与麻烦，是</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天朝</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的幸事。</a:t>
            </a:r>
            <a:endParaRPr lang="zh-CN" altLang="en-US" sz="3200" b="1" dirty="0">
              <a:solidFill>
                <a:schemeClr val="bg1"/>
              </a:solidFill>
              <a:latin typeface="黑体" panose="02010609060101010101" pitchFamily="2" charset="-122"/>
              <a:ea typeface="黑体" panose="02010609060101010101" pitchFamily="2" charset="-122"/>
            </a:endParaRPr>
          </a:p>
          <a:p>
            <a:r>
              <a:rPr lang="en-US" altLang="zh-CN" sz="3200" b="1" dirty="0">
                <a:solidFill>
                  <a:schemeClr val="bg1"/>
                </a:solidFill>
                <a:latin typeface="黑体" panose="02010609060101010101" pitchFamily="2" charset="-122"/>
                <a:ea typeface="黑体" panose="02010609060101010101" pitchFamily="2" charset="-122"/>
              </a:rPr>
              <a:t>2</a:t>
            </a:r>
            <a:r>
              <a:rPr lang="zh-CN" altLang="en-US" sz="3200" b="1" dirty="0">
                <a:solidFill>
                  <a:schemeClr val="bg1"/>
                </a:solidFill>
                <a:latin typeface="黑体" panose="02010609060101010101" pitchFamily="2" charset="-122"/>
                <a:ea typeface="黑体" panose="02010609060101010101" pitchFamily="2" charset="-122"/>
              </a:rPr>
              <a:t>、董宗远是从维护封建统治秩序着想，对内外交困的局势深感忧虑，但这在当时只是极个别官员的认识。</a:t>
            </a:r>
            <a:endParaRPr lang="zh-CN" altLang="en-US" sz="3200" b="1" dirty="0">
              <a:solidFill>
                <a:schemeClr val="bg1"/>
              </a:solidFill>
              <a:latin typeface="黑体" panose="02010609060101010101" pitchFamily="2" charset="-122"/>
              <a:ea typeface="黑体" panose="02010609060101010101" pitchFamily="2" charset="-122"/>
            </a:endParaRPr>
          </a:p>
          <a:p>
            <a:r>
              <a:rPr lang="en-US" altLang="zh-CN" sz="3200" b="1" dirty="0">
                <a:solidFill>
                  <a:schemeClr val="bg1"/>
                </a:solidFill>
                <a:latin typeface="黑体" panose="02010609060101010101" pitchFamily="2" charset="-122"/>
                <a:ea typeface="黑体" panose="02010609060101010101" pitchFamily="2" charset="-122"/>
              </a:rPr>
              <a:t>3</a:t>
            </a:r>
            <a:r>
              <a:rPr lang="zh-CN" altLang="en-US" sz="3200" b="1" dirty="0">
                <a:solidFill>
                  <a:schemeClr val="bg1"/>
                </a:solidFill>
                <a:latin typeface="黑体" panose="02010609060101010101" pitchFamily="2" charset="-122"/>
                <a:ea typeface="黑体" panose="02010609060101010101" pitchFamily="2" charset="-122"/>
              </a:rPr>
              <a:t>、鸦片战争虽然击碎了</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天朝</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威严，但</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天朝</a:t>
            </a:r>
            <a:r>
              <a:rPr lang="zh-CN" altLang="en-US" sz="3200" b="1" dirty="0">
                <a:solidFill>
                  <a:schemeClr val="bg1"/>
                </a:solidFill>
                <a:latin typeface="Arial" panose="020B0604020202020204" pitchFamily="34" charset="0"/>
                <a:ea typeface="黑体" panose="02010609060101010101" pitchFamily="2" charset="-122"/>
              </a:rPr>
              <a:t>”</a:t>
            </a:r>
            <a:r>
              <a:rPr lang="zh-CN" altLang="en-US" sz="3200" b="1" dirty="0">
                <a:solidFill>
                  <a:schemeClr val="bg1"/>
                </a:solidFill>
                <a:latin typeface="黑体" panose="02010609060101010101" pitchFamily="2" charset="-122"/>
                <a:ea typeface="黑体" panose="02010609060101010101" pitchFamily="2" charset="-122"/>
              </a:rPr>
              <a:t>的观念依旧。</a:t>
            </a:r>
            <a:endParaRPr lang="zh-CN" altLang="en-US" sz="3200" b="1" dirty="0">
              <a:solidFill>
                <a:schemeClr val="bg1"/>
              </a:solidFill>
              <a:latin typeface="黑体" panose="02010609060101010101" pitchFamily="2" charset="-122"/>
              <a:ea typeface="黑体" panose="02010609060101010101" pitchFamily="2" charset="-122"/>
            </a:endParaRPr>
          </a:p>
          <a:p>
            <a:r>
              <a:rPr lang="en-US" altLang="zh-CN" sz="3200" b="1" dirty="0">
                <a:solidFill>
                  <a:schemeClr val="bg1"/>
                </a:solidFill>
                <a:latin typeface="黑体" panose="02010609060101010101" pitchFamily="2" charset="-122"/>
                <a:ea typeface="黑体" panose="02010609060101010101" pitchFamily="2" charset="-122"/>
              </a:rPr>
              <a:t>4</a:t>
            </a:r>
            <a:r>
              <a:rPr lang="zh-CN" altLang="en-US" sz="3200" b="1" dirty="0">
                <a:solidFill>
                  <a:schemeClr val="bg1"/>
                </a:solidFill>
                <a:latin typeface="黑体" panose="02010609060101010101" pitchFamily="2" charset="-122"/>
                <a:ea typeface="黑体" panose="02010609060101010101" pitchFamily="2" charset="-122"/>
              </a:rPr>
              <a:t>、鸦片战争并没有促使当时的国人警醒，他们没有意识到自己的落后，更未意识到西方列强殖民扩张的野心，这样他们便继续沉睡了二十年，直到第二次鸦片战争的惨败，方才步履蹒跚地师夷长技。</a:t>
            </a:r>
            <a:endParaRPr lang="zh-CN" altLang="en-US" sz="32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ipe(up)">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10" descr="8"/>
          <p:cNvPicPr>
            <a:picLocks noChangeAspect="1"/>
          </p:cNvPicPr>
          <p:nvPr/>
        </p:nvPicPr>
        <p:blipFill>
          <a:blip r:embed="rId1"/>
          <a:srcRect t="49948" r="50000"/>
          <a:stretch>
            <a:fillRect/>
          </a:stretch>
        </p:blipFill>
        <p:spPr>
          <a:xfrm>
            <a:off x="3851275" y="1773238"/>
            <a:ext cx="5146675" cy="1943100"/>
          </a:xfrm>
          <a:prstGeom prst="rect">
            <a:avLst/>
          </a:prstGeom>
          <a:noFill/>
          <a:ln w="9525">
            <a:noFill/>
          </a:ln>
        </p:spPr>
      </p:pic>
      <p:sp>
        <p:nvSpPr>
          <p:cNvPr id="33795" name="Text Box 11"/>
          <p:cNvSpPr txBox="1"/>
          <p:nvPr/>
        </p:nvSpPr>
        <p:spPr>
          <a:xfrm>
            <a:off x="0" y="0"/>
            <a:ext cx="8964613" cy="1708150"/>
          </a:xfrm>
          <a:prstGeom prst="rect">
            <a:avLst/>
          </a:prstGeom>
          <a:gradFill rotWithShape="1">
            <a:gsLst>
              <a:gs pos="0">
                <a:srgbClr val="5E9EFF">
                  <a:alpha val="100000"/>
                </a:srgbClr>
              </a:gs>
              <a:gs pos="39999">
                <a:srgbClr val="85C2FF">
                  <a:alpha val="100000"/>
                </a:srgbClr>
              </a:gs>
              <a:gs pos="70000">
                <a:srgbClr val="C4D6EB">
                  <a:alpha val="100000"/>
                </a:srgbClr>
              </a:gs>
              <a:gs pos="100000">
                <a:srgbClr val="FFEBFA">
                  <a:alpha val="100000"/>
                </a:srgbClr>
              </a:gs>
            </a:gsLst>
            <a:path path="rect">
              <a:fillToRect l="100000" t="100000"/>
            </a:path>
            <a:tileRect/>
          </a:gradFill>
          <a:ln w="9525">
            <a:noFill/>
          </a:ln>
        </p:spPr>
        <p:txBody>
          <a:bodyPr>
            <a:spAutoFit/>
          </a:bodyPr>
          <a:p>
            <a:pPr>
              <a:spcBef>
                <a:spcPct val="50000"/>
              </a:spcBef>
            </a:pPr>
            <a:r>
              <a:rPr lang="en-US" altLang="zh-CN" sz="6600" dirty="0">
                <a:solidFill>
                  <a:schemeClr val="bg1"/>
                </a:solidFill>
                <a:latin typeface="Arial" panose="020B0604020202020204" pitchFamily="34" charset="0"/>
              </a:rPr>
              <a:t>    </a:t>
            </a:r>
            <a:r>
              <a:rPr lang="zh-CN" altLang="en-US" sz="4000" b="1" dirty="0">
                <a:solidFill>
                  <a:srgbClr val="FF0000"/>
                </a:solidFill>
                <a:latin typeface="Arial" panose="020B0604020202020204" pitchFamily="34" charset="0"/>
                <a:ea typeface="黑体" panose="02010609060101010101" pitchFamily="2" charset="-122"/>
              </a:rPr>
              <a:t>鸦片是被放在骆驼背上带到中国，而它最终这段了这个民族的脊梁！</a:t>
            </a:r>
            <a:endParaRPr lang="zh-CN" altLang="en-US" sz="4000" b="1" dirty="0">
              <a:solidFill>
                <a:srgbClr val="FF0000"/>
              </a:solidFill>
              <a:latin typeface="Arial" panose="020B0604020202020204" pitchFamily="34" charset="0"/>
              <a:ea typeface="黑体" panose="02010609060101010101" pitchFamily="2" charset="-122"/>
            </a:endParaRPr>
          </a:p>
        </p:txBody>
      </p:sp>
      <p:sp>
        <p:nvSpPr>
          <p:cNvPr id="33796" name="Text Box 12"/>
          <p:cNvSpPr txBox="1"/>
          <p:nvPr/>
        </p:nvSpPr>
        <p:spPr>
          <a:xfrm>
            <a:off x="0" y="1700213"/>
            <a:ext cx="3816350" cy="2781300"/>
          </a:xfrm>
          <a:prstGeom prst="rect">
            <a:avLst/>
          </a:prstGeom>
          <a:noFill/>
          <a:ln w="9525" cap="flat" cmpd="sng">
            <a:solidFill>
              <a:srgbClr val="FF0000"/>
            </a:solidFill>
            <a:prstDash val="solid"/>
            <a:miter/>
            <a:headEnd type="none" w="med" len="med"/>
            <a:tailEnd type="none" w="med" len="med"/>
          </a:ln>
        </p:spPr>
        <p:txBody>
          <a:bodyPr>
            <a:spAutoFit/>
          </a:bodyPr>
          <a:p>
            <a:r>
              <a:rPr lang="en-US" altLang="zh-CN" sz="4400" dirty="0">
                <a:solidFill>
                  <a:srgbClr val="FFFF00"/>
                </a:solidFill>
                <a:latin typeface="Arial" panose="020B0604020202020204" pitchFamily="34" charset="0"/>
              </a:rPr>
              <a:t>     </a:t>
            </a:r>
            <a:r>
              <a:rPr lang="zh-CN" altLang="en-US" sz="4400" dirty="0">
                <a:solidFill>
                  <a:schemeClr val="bg1"/>
                </a:solidFill>
                <a:latin typeface="Arial" panose="020B0604020202020204" pitchFamily="34" charset="0"/>
              </a:rPr>
              <a:t>鸦片，只是暴露了中国传统文化和传统和体制的痼疾。</a:t>
            </a:r>
            <a:endParaRPr lang="zh-CN" altLang="en-US" sz="4400" dirty="0">
              <a:solidFill>
                <a:schemeClr val="bg1"/>
              </a:solidFill>
              <a:latin typeface="Arial" panose="020B0604020202020204" pitchFamily="34" charset="0"/>
            </a:endParaRPr>
          </a:p>
        </p:txBody>
      </p:sp>
      <p:sp>
        <p:nvSpPr>
          <p:cNvPr id="25613" name="Text Box 13"/>
          <p:cNvSpPr txBox="1"/>
          <p:nvPr/>
        </p:nvSpPr>
        <p:spPr>
          <a:xfrm>
            <a:off x="0" y="4508500"/>
            <a:ext cx="5508625" cy="2111375"/>
          </a:xfrm>
          <a:prstGeom prst="rect">
            <a:avLst/>
          </a:prstGeom>
          <a:noFill/>
          <a:ln w="9525" cap="flat" cmpd="sng">
            <a:solidFill>
              <a:srgbClr val="00FF00"/>
            </a:solidFill>
            <a:prstDash val="solid"/>
            <a:miter/>
            <a:headEnd type="none" w="med" len="med"/>
            <a:tailEnd type="none" w="med" len="med"/>
          </a:ln>
        </p:spPr>
        <p:txBody>
          <a:bodyPr>
            <a:spAutoFit/>
          </a:bodyPr>
          <a:p>
            <a:r>
              <a:rPr lang="en-US" altLang="zh-CN" sz="4400" dirty="0">
                <a:solidFill>
                  <a:schemeClr val="bg1"/>
                </a:solidFill>
                <a:latin typeface="华文新魏" pitchFamily="2" charset="-122"/>
                <a:ea typeface="华文新魏" pitchFamily="2" charset="-122"/>
              </a:rPr>
              <a:t>       </a:t>
            </a:r>
            <a:r>
              <a:rPr lang="zh-CN" altLang="en-US" sz="4400" dirty="0">
                <a:solidFill>
                  <a:schemeClr val="bg1"/>
                </a:solidFill>
                <a:latin typeface="Arial" panose="020B0604020202020204" pitchFamily="34" charset="0"/>
              </a:rPr>
              <a:t>鸦片，不过是压在这个民族脊梁上的最后一棵稻草！</a:t>
            </a:r>
            <a:r>
              <a:rPr lang="zh-CN" altLang="en-US" sz="4400" dirty="0">
                <a:solidFill>
                  <a:schemeClr val="bg1"/>
                </a:solidFill>
                <a:latin typeface="华文新魏" pitchFamily="2" charset="-122"/>
                <a:ea typeface="华文新魏" pitchFamily="2" charset="-122"/>
              </a:rPr>
              <a:t>       </a:t>
            </a:r>
            <a:endParaRPr lang="zh-CN" altLang="en-US" sz="4400" dirty="0">
              <a:solidFill>
                <a:schemeClr val="bg1"/>
              </a:solidFill>
              <a:latin typeface="华文新魏" pitchFamily="2" charset="-122"/>
              <a:ea typeface="华文新魏" pitchFamily="2" charset="-122"/>
            </a:endParaRPr>
          </a:p>
        </p:txBody>
      </p:sp>
      <p:sp>
        <p:nvSpPr>
          <p:cNvPr id="25614" name="Text Box 14"/>
          <p:cNvSpPr txBox="1"/>
          <p:nvPr/>
        </p:nvSpPr>
        <p:spPr>
          <a:xfrm>
            <a:off x="5508625" y="3716338"/>
            <a:ext cx="3421063" cy="2781300"/>
          </a:xfrm>
          <a:prstGeom prst="rect">
            <a:avLst/>
          </a:prstGeom>
          <a:noFill/>
          <a:ln w="9525" cap="flat" cmpd="sng">
            <a:solidFill>
              <a:srgbClr val="FFFF00"/>
            </a:solidFill>
            <a:prstDash val="solid"/>
            <a:miter/>
            <a:headEnd type="none" w="med" len="med"/>
            <a:tailEnd type="none" w="med" len="med"/>
          </a:ln>
        </p:spPr>
        <p:txBody>
          <a:bodyPr>
            <a:spAutoFit/>
          </a:bodyPr>
          <a:p>
            <a:r>
              <a:rPr lang="en-US" altLang="zh-CN" sz="4400" dirty="0">
                <a:solidFill>
                  <a:schemeClr val="bg1"/>
                </a:solidFill>
                <a:latin typeface="华文新魏" pitchFamily="2" charset="-122"/>
                <a:ea typeface="华文新魏" pitchFamily="2" charset="-122"/>
              </a:rPr>
              <a:t>       </a:t>
            </a:r>
            <a:r>
              <a:rPr lang="zh-CN" altLang="en-US" sz="4400" dirty="0">
                <a:solidFill>
                  <a:schemeClr val="bg1"/>
                </a:solidFill>
                <a:latin typeface="Arial" panose="020B0604020202020204" pitchFamily="34" charset="0"/>
              </a:rPr>
              <a:t>鸦片，真的折断了这个民族的脊梁吗？ </a:t>
            </a:r>
            <a:r>
              <a:rPr lang="en-US" altLang="zh-CN" sz="4400" dirty="0">
                <a:solidFill>
                  <a:schemeClr val="bg1"/>
                </a:solidFill>
                <a:latin typeface="Arial" panose="020B0604020202020204" pitchFamily="34" charset="0"/>
              </a:rPr>
              <a:t>……</a:t>
            </a:r>
            <a:endParaRPr lang="en-US" altLang="zh-CN" sz="4400" dirty="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613"/>
                                        </p:tgtEl>
                                        <p:attrNameLst>
                                          <p:attrName>style.visibility</p:attrName>
                                        </p:attrNameLst>
                                      </p:cBhvr>
                                      <p:to>
                                        <p:strVal val="visible"/>
                                      </p:to>
                                    </p:set>
                                    <p:animEffect transition="in" filter="wipe(up)">
                                      <p:cBhvr>
                                        <p:cTn id="7" dur="3000"/>
                                        <p:tgtEl>
                                          <p:spTgt spid="25613"/>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25614"/>
                                        </p:tgtEl>
                                        <p:attrNameLst>
                                          <p:attrName>style.visibility</p:attrName>
                                        </p:attrNameLst>
                                      </p:cBhvr>
                                      <p:to>
                                        <p:strVal val="visible"/>
                                      </p:to>
                                    </p:set>
                                    <p:animEffect transition="in" filter="wipe(up)">
                                      <p:cBhvr>
                                        <p:cTn id="11" dur="30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15"/>
          <p:cNvSpPr/>
          <p:nvPr/>
        </p:nvSpPr>
        <p:spPr>
          <a:xfrm>
            <a:off x="2566988" y="3295650"/>
            <a:ext cx="671512" cy="412750"/>
          </a:xfrm>
          <a:prstGeom prst="rect">
            <a:avLst/>
          </a:prstGeom>
          <a:noFill/>
          <a:ln w="9525">
            <a:noFill/>
          </a:ln>
        </p:spPr>
        <p:txBody>
          <a:bodyPr/>
          <a:p>
            <a:endParaRPr lang="zh-CN" altLang="en-US" dirty="0">
              <a:latin typeface="Arial" panose="020B0604020202020204" pitchFamily="34" charset="0"/>
            </a:endParaRPr>
          </a:p>
        </p:txBody>
      </p:sp>
      <p:grpSp>
        <p:nvGrpSpPr>
          <p:cNvPr id="2" name="Group 50"/>
          <p:cNvGrpSpPr/>
          <p:nvPr/>
        </p:nvGrpSpPr>
        <p:grpSpPr>
          <a:xfrm>
            <a:off x="2374900" y="2638425"/>
            <a:ext cx="2232025" cy="1296988"/>
            <a:chOff x="1202" y="2704"/>
            <a:chExt cx="1406" cy="817"/>
          </a:xfrm>
        </p:grpSpPr>
        <p:sp>
          <p:nvSpPr>
            <p:cNvPr id="5153" name="AutoShape 49"/>
            <p:cNvSpPr/>
            <p:nvPr/>
          </p:nvSpPr>
          <p:spPr>
            <a:xfrm>
              <a:off x="1202" y="2704"/>
              <a:ext cx="1406" cy="817"/>
            </a:xfrm>
            <a:prstGeom prst="notchedRightArrow">
              <a:avLst>
                <a:gd name="adj1" fmla="val 50000"/>
                <a:gd name="adj2" fmla="val 43023"/>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154" name="Text Box 44"/>
            <p:cNvSpPr txBox="1"/>
            <p:nvPr/>
          </p:nvSpPr>
          <p:spPr>
            <a:xfrm>
              <a:off x="1338" y="2903"/>
              <a:ext cx="1224" cy="346"/>
            </a:xfrm>
            <a:prstGeom prst="rect">
              <a:avLst/>
            </a:prstGeom>
            <a:noFill/>
            <a:ln w="9525">
              <a:noFill/>
            </a:ln>
          </p:spPr>
          <p:txBody>
            <a:bodyPr>
              <a:spAutoFit/>
            </a:bodyPr>
            <a:p>
              <a:pPr>
                <a:spcBef>
                  <a:spcPct val="50000"/>
                </a:spcBef>
              </a:pPr>
              <a:r>
                <a:rPr lang="zh-CN" altLang="en-US" sz="3000" b="1" dirty="0">
                  <a:latin typeface="Arial" panose="020B0604020202020204" pitchFamily="34" charset="0"/>
                  <a:ea typeface="黑体" panose="02010609060101010101" pitchFamily="2" charset="-122"/>
                </a:rPr>
                <a:t>鸦片走私</a:t>
              </a:r>
              <a:endParaRPr lang="zh-CN" altLang="en-US" sz="3000" b="1" dirty="0">
                <a:latin typeface="Arial" panose="020B0604020202020204" pitchFamily="34" charset="0"/>
                <a:ea typeface="黑体" panose="02010609060101010101" pitchFamily="2" charset="-122"/>
              </a:endParaRPr>
            </a:p>
          </p:txBody>
        </p:sp>
      </p:grpSp>
      <p:grpSp>
        <p:nvGrpSpPr>
          <p:cNvPr id="3" name="Group 47"/>
          <p:cNvGrpSpPr/>
          <p:nvPr/>
        </p:nvGrpSpPr>
        <p:grpSpPr>
          <a:xfrm>
            <a:off x="179388" y="2062163"/>
            <a:ext cx="2449512" cy="2447925"/>
            <a:chOff x="0" y="1253"/>
            <a:chExt cx="1543" cy="1542"/>
          </a:xfrm>
        </p:grpSpPr>
        <p:sp>
          <p:nvSpPr>
            <p:cNvPr id="5151" name="AutoShape 45"/>
            <p:cNvSpPr/>
            <p:nvPr/>
          </p:nvSpPr>
          <p:spPr>
            <a:xfrm>
              <a:off x="0" y="1253"/>
              <a:ext cx="1543" cy="1542"/>
            </a:xfrm>
            <a:prstGeom prst="sun">
              <a:avLst>
                <a:gd name="adj" fmla="val 25000"/>
              </a:avLst>
            </a:prstGeom>
            <a:solidFill>
              <a:srgbClr val="FFFF00"/>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152" name="Text Box 46"/>
            <p:cNvSpPr txBox="1"/>
            <p:nvPr/>
          </p:nvSpPr>
          <p:spPr>
            <a:xfrm>
              <a:off x="476" y="1738"/>
              <a:ext cx="545" cy="558"/>
            </a:xfrm>
            <a:prstGeom prst="rect">
              <a:avLst/>
            </a:prstGeom>
            <a:noFill/>
            <a:ln w="9525">
              <a:noFill/>
            </a:ln>
          </p:spPr>
          <p:txBody>
            <a:bodyPr>
              <a:spAutoFit/>
            </a:bodyPr>
            <a:p>
              <a:pPr>
                <a:spcBef>
                  <a:spcPct val="50000"/>
                </a:spcBef>
              </a:pPr>
              <a:r>
                <a:rPr lang="zh-CN" altLang="en-US" sz="2600" b="1" dirty="0">
                  <a:latin typeface="Arial" panose="020B0604020202020204" pitchFamily="34" charset="0"/>
                  <a:ea typeface="黑体" panose="02010609060101010101" pitchFamily="2" charset="-122"/>
                </a:rPr>
                <a:t>大英帝国</a:t>
              </a:r>
              <a:endParaRPr lang="zh-CN" altLang="en-US" sz="2600" b="1" dirty="0">
                <a:latin typeface="Arial" panose="020B0604020202020204" pitchFamily="34" charset="0"/>
                <a:ea typeface="黑体" panose="02010609060101010101" pitchFamily="2" charset="-122"/>
              </a:endParaRPr>
            </a:p>
          </p:txBody>
        </p:sp>
      </p:grpSp>
      <p:grpSp>
        <p:nvGrpSpPr>
          <p:cNvPr id="4" name="Group 71"/>
          <p:cNvGrpSpPr/>
          <p:nvPr/>
        </p:nvGrpSpPr>
        <p:grpSpPr>
          <a:xfrm>
            <a:off x="1871663" y="1487488"/>
            <a:ext cx="2230437" cy="3671887"/>
            <a:chOff x="1247" y="982"/>
            <a:chExt cx="1405" cy="2313"/>
          </a:xfrm>
        </p:grpSpPr>
        <p:grpSp>
          <p:nvGrpSpPr>
            <p:cNvPr id="5145" name="Group 55"/>
            <p:cNvGrpSpPr/>
            <p:nvPr/>
          </p:nvGrpSpPr>
          <p:grpSpPr>
            <a:xfrm>
              <a:off x="1337" y="982"/>
              <a:ext cx="1315" cy="544"/>
              <a:chOff x="1156" y="845"/>
              <a:chExt cx="1315" cy="544"/>
            </a:xfrm>
          </p:grpSpPr>
          <p:sp>
            <p:nvSpPr>
              <p:cNvPr id="5149" name="AutoShape 52"/>
              <p:cNvSpPr/>
              <p:nvPr/>
            </p:nvSpPr>
            <p:spPr>
              <a:xfrm>
                <a:off x="1156" y="981"/>
                <a:ext cx="1315" cy="408"/>
              </a:xfrm>
              <a:prstGeom prst="curvedDownArrow">
                <a:avLst>
                  <a:gd name="adj1" fmla="val 19621"/>
                  <a:gd name="adj2" fmla="val 132847"/>
                  <a:gd name="adj3" fmla="val 41421"/>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150" name="WordArt 53"/>
              <p:cNvSpPr>
                <a:spLocks noTextEdit="1"/>
              </p:cNvSpPr>
              <p:nvPr/>
            </p:nvSpPr>
            <p:spPr>
              <a:xfrm>
                <a:off x="1266" y="845"/>
                <a:ext cx="888" cy="228"/>
              </a:xfrm>
              <a:prstGeom prst="rect">
                <a:avLst/>
              </a:prstGeom>
            </p:spPr>
            <p:txBody>
              <a:bodyPr wrap="none" fromWordArt="1">
                <a:prstTxWarp prst="textArchUp">
                  <a:avLst>
                    <a:gd name="adj" fmla="val 10800015"/>
                  </a:avLst>
                </a:prstTxWarp>
                <a:normAutofit/>
              </a:bodyPr>
              <a:p>
                <a:pPr algn="ctr"/>
                <a:r>
                  <a:rPr lang="zh-CN" altLang="en-US" sz="2800">
                    <a:ln w="9525" cap="flat" cmpd="sng">
                      <a:solidFill>
                        <a:schemeClr val="bg1"/>
                      </a:solidFill>
                      <a:prstDash val="solid"/>
                      <a:headEnd type="none" w="med" len="med"/>
                      <a:tailEnd type="none" w="med" len="med"/>
                    </a:ln>
                    <a:solidFill>
                      <a:schemeClr val="bg1"/>
                    </a:solidFill>
                    <a:latin typeface="宋体" panose="02010600030101010101" pitchFamily="2" charset="-122"/>
                    <a:ea typeface="宋体" panose="02010600030101010101" pitchFamily="2" charset="-122"/>
                  </a:rPr>
                  <a:t>扭转逆差</a:t>
                </a:r>
                <a:endParaRPr lang="zh-CN" altLang="en-US" sz="2800">
                  <a:ln w="9525" cap="flat" cmpd="sng">
                    <a:solidFill>
                      <a:schemeClr val="bg1"/>
                    </a:solidFill>
                    <a:prstDash val="solid"/>
                    <a:headEnd type="none" w="med" len="med"/>
                    <a:tailEnd type="none" w="med" len="med"/>
                  </a:ln>
                  <a:solidFill>
                    <a:schemeClr val="bg1"/>
                  </a:solidFill>
                  <a:latin typeface="宋体" panose="02010600030101010101" pitchFamily="2" charset="-122"/>
                  <a:ea typeface="宋体" panose="02010600030101010101" pitchFamily="2" charset="-122"/>
                </a:endParaRPr>
              </a:p>
            </p:txBody>
          </p:sp>
        </p:grpSp>
        <p:grpSp>
          <p:nvGrpSpPr>
            <p:cNvPr id="5146" name="Group 56"/>
            <p:cNvGrpSpPr/>
            <p:nvPr/>
          </p:nvGrpSpPr>
          <p:grpSpPr>
            <a:xfrm>
              <a:off x="1247" y="2705"/>
              <a:ext cx="1361" cy="590"/>
              <a:chOff x="1066" y="2568"/>
              <a:chExt cx="1361" cy="590"/>
            </a:xfrm>
          </p:grpSpPr>
          <p:sp>
            <p:nvSpPr>
              <p:cNvPr id="5147" name="AutoShape 51"/>
              <p:cNvSpPr/>
              <p:nvPr/>
            </p:nvSpPr>
            <p:spPr>
              <a:xfrm>
                <a:off x="1066" y="2568"/>
                <a:ext cx="1361" cy="363"/>
              </a:xfrm>
              <a:prstGeom prst="curvedUpArrow">
                <a:avLst>
                  <a:gd name="adj1" fmla="val 17899"/>
                  <a:gd name="adj2" fmla="val 87883"/>
                  <a:gd name="adj3" fmla="val 40222"/>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148" name="WordArt 54"/>
              <p:cNvSpPr>
                <a:spLocks noTextEdit="1"/>
              </p:cNvSpPr>
              <p:nvPr/>
            </p:nvSpPr>
            <p:spPr>
              <a:xfrm>
                <a:off x="1266" y="2886"/>
                <a:ext cx="934" cy="272"/>
              </a:xfrm>
              <a:prstGeom prst="rect">
                <a:avLst/>
              </a:prstGeom>
            </p:spPr>
            <p:txBody>
              <a:bodyPr wrap="none" fromWordArt="1">
                <a:prstTxWarp prst="textCanDown">
                  <a:avLst>
                    <a:gd name="adj" fmla="val 30514"/>
                  </a:avLst>
                </a:prstTxWarp>
                <a:normAutofit/>
              </a:bodyPr>
              <a:p>
                <a:pPr algn="ctr"/>
                <a:r>
                  <a:rPr lang="zh-CN" altLang="en-US" sz="2800">
                    <a:ln w="9525" cap="flat" cmpd="sng">
                      <a:solidFill>
                        <a:schemeClr val="bg1"/>
                      </a:solidFill>
                      <a:prstDash val="solid"/>
                      <a:headEnd type="none" w="med" len="med"/>
                      <a:tailEnd type="none" w="med" len="med"/>
                    </a:ln>
                    <a:solidFill>
                      <a:schemeClr val="bg1"/>
                    </a:solidFill>
                    <a:latin typeface="宋体" panose="02010600030101010101" pitchFamily="2" charset="-122"/>
                    <a:ea typeface="宋体" panose="02010600030101010101" pitchFamily="2" charset="-122"/>
                  </a:rPr>
                  <a:t>打开市场</a:t>
                </a:r>
                <a:endParaRPr lang="zh-CN" altLang="en-US" sz="2800">
                  <a:ln w="9525" cap="flat" cmpd="sng">
                    <a:solidFill>
                      <a:schemeClr val="bg1"/>
                    </a:solidFill>
                    <a:prstDash val="solid"/>
                    <a:headEnd type="none" w="med" len="med"/>
                    <a:tailEnd type="none" w="med" len="med"/>
                  </a:ln>
                  <a:solidFill>
                    <a:schemeClr val="bg1"/>
                  </a:solidFill>
                  <a:latin typeface="宋体" panose="02010600030101010101" pitchFamily="2" charset="-122"/>
                  <a:ea typeface="宋体" panose="02010600030101010101" pitchFamily="2" charset="-122"/>
                </a:endParaRPr>
              </a:p>
            </p:txBody>
          </p:sp>
        </p:grpSp>
      </p:grpSp>
      <p:grpSp>
        <p:nvGrpSpPr>
          <p:cNvPr id="7" name="Group 60"/>
          <p:cNvGrpSpPr/>
          <p:nvPr/>
        </p:nvGrpSpPr>
        <p:grpSpPr>
          <a:xfrm>
            <a:off x="4679950" y="2062163"/>
            <a:ext cx="1223963" cy="2519362"/>
            <a:chOff x="2835" y="1207"/>
            <a:chExt cx="771" cy="1587"/>
          </a:xfrm>
        </p:grpSpPr>
        <p:sp>
          <p:nvSpPr>
            <p:cNvPr id="5143" name="AutoShape 58"/>
            <p:cNvSpPr/>
            <p:nvPr/>
          </p:nvSpPr>
          <p:spPr>
            <a:xfrm>
              <a:off x="2835" y="1207"/>
              <a:ext cx="771" cy="1587"/>
            </a:xfrm>
            <a:prstGeom prst="cube">
              <a:avLst>
                <a:gd name="adj" fmla="val 14269"/>
              </a:avLst>
            </a:prstGeom>
            <a:solidFill>
              <a:schemeClr val="bg2"/>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144" name="Text Box 59"/>
            <p:cNvSpPr txBox="1"/>
            <p:nvPr/>
          </p:nvSpPr>
          <p:spPr>
            <a:xfrm>
              <a:off x="2924" y="1389"/>
              <a:ext cx="500" cy="1361"/>
            </a:xfrm>
            <a:prstGeom prst="rect">
              <a:avLst/>
            </a:prstGeom>
            <a:solidFill>
              <a:schemeClr val="bg2"/>
            </a:solidFill>
            <a:ln w="9525">
              <a:noFill/>
            </a:ln>
          </p:spPr>
          <p:txBody>
            <a:bodyPr vert="eaVert">
              <a:spAutoFit/>
            </a:bodyPr>
            <a:p>
              <a:pPr>
                <a:spcBef>
                  <a:spcPct val="50000"/>
                </a:spcBef>
              </a:pPr>
              <a:r>
                <a:rPr lang="zh-CN" altLang="en-US" sz="4000" b="1" dirty="0">
                  <a:solidFill>
                    <a:schemeClr val="bg1"/>
                  </a:solidFill>
                  <a:latin typeface="Arial" panose="020B0604020202020204" pitchFamily="34" charset="0"/>
                  <a:ea typeface="黑体" panose="02010609060101010101" pitchFamily="2" charset="-122"/>
                </a:rPr>
                <a:t>天朝上国</a:t>
              </a:r>
              <a:endParaRPr lang="zh-CN" altLang="en-US" sz="4000" b="1" dirty="0">
                <a:solidFill>
                  <a:schemeClr val="bg1"/>
                </a:solidFill>
                <a:latin typeface="Arial" panose="020B0604020202020204" pitchFamily="34" charset="0"/>
                <a:ea typeface="黑体" panose="02010609060101010101" pitchFamily="2" charset="-122"/>
              </a:endParaRPr>
            </a:p>
          </p:txBody>
        </p:sp>
      </p:grpSp>
      <p:grpSp>
        <p:nvGrpSpPr>
          <p:cNvPr id="8" name="Group 70"/>
          <p:cNvGrpSpPr/>
          <p:nvPr/>
        </p:nvGrpSpPr>
        <p:grpSpPr>
          <a:xfrm>
            <a:off x="2806700" y="404813"/>
            <a:ext cx="4968875" cy="5907087"/>
            <a:chOff x="1836" y="300"/>
            <a:chExt cx="3130" cy="3721"/>
          </a:xfrm>
        </p:grpSpPr>
        <p:grpSp>
          <p:nvGrpSpPr>
            <p:cNvPr id="5137" name="Group 66"/>
            <p:cNvGrpSpPr/>
            <p:nvPr/>
          </p:nvGrpSpPr>
          <p:grpSpPr>
            <a:xfrm>
              <a:off x="2608" y="300"/>
              <a:ext cx="2358" cy="772"/>
              <a:chOff x="2427" y="163"/>
              <a:chExt cx="2358" cy="772"/>
            </a:xfrm>
          </p:grpSpPr>
          <p:sp>
            <p:nvSpPr>
              <p:cNvPr id="5141" name="AutoShape 62"/>
              <p:cNvSpPr/>
              <p:nvPr/>
            </p:nvSpPr>
            <p:spPr>
              <a:xfrm>
                <a:off x="2427" y="163"/>
                <a:ext cx="2358" cy="772"/>
              </a:xfrm>
              <a:prstGeom prst="cloudCallout">
                <a:avLst>
                  <a:gd name="adj1" fmla="val -17176"/>
                  <a:gd name="adj2" fmla="val 84713"/>
                </a:avLst>
              </a:prstGeom>
              <a:solidFill>
                <a:schemeClr val="bg2"/>
              </a:solidFill>
              <a:ln w="9525" cap="flat" cmpd="sng">
                <a:solidFill>
                  <a:schemeClr val="tx1"/>
                </a:solidFill>
                <a:prstDash val="solid"/>
                <a:headEnd type="none" w="med" len="med"/>
                <a:tailEnd type="none" w="med" len="med"/>
              </a:ln>
            </p:spPr>
            <p:txBody>
              <a:bodyPr/>
              <a:p>
                <a:pPr algn="ctr"/>
                <a:endParaRPr lang="zh-CN" altLang="zh-CN" dirty="0">
                  <a:latin typeface="Arial" panose="020B0604020202020204" pitchFamily="34" charset="0"/>
                </a:endParaRPr>
              </a:p>
            </p:txBody>
          </p:sp>
          <p:sp>
            <p:nvSpPr>
              <p:cNvPr id="5142" name="Text Box 64"/>
              <p:cNvSpPr txBox="1"/>
              <p:nvPr/>
            </p:nvSpPr>
            <p:spPr>
              <a:xfrm>
                <a:off x="2699" y="310"/>
                <a:ext cx="1950" cy="308"/>
              </a:xfrm>
              <a:prstGeom prst="rect">
                <a:avLst/>
              </a:prstGeom>
              <a:solidFill>
                <a:schemeClr val="bg2"/>
              </a:solidFill>
              <a:ln w="9525">
                <a:noFill/>
              </a:ln>
            </p:spPr>
            <p:txBody>
              <a:bodyPr>
                <a:spAutoFit/>
              </a:bodyPr>
              <a:p>
                <a:pPr>
                  <a:spcBef>
                    <a:spcPct val="50000"/>
                  </a:spcBef>
                </a:pPr>
                <a:r>
                  <a:rPr lang="zh-CN" altLang="en-US" sz="2600" b="1" dirty="0">
                    <a:solidFill>
                      <a:schemeClr val="bg1"/>
                    </a:solidFill>
                    <a:latin typeface="Arial" panose="020B0604020202020204" pitchFamily="34" charset="0"/>
                    <a:ea typeface="黑体" panose="02010609060101010101" pitchFamily="2" charset="-122"/>
                  </a:rPr>
                  <a:t>几无可以御敌之兵</a:t>
                </a:r>
                <a:endParaRPr lang="zh-CN" altLang="en-US" sz="2600" b="1" dirty="0">
                  <a:solidFill>
                    <a:schemeClr val="bg1"/>
                  </a:solidFill>
                  <a:latin typeface="Arial" panose="020B0604020202020204" pitchFamily="34" charset="0"/>
                  <a:ea typeface="黑体" panose="02010609060101010101" pitchFamily="2" charset="-122"/>
                </a:endParaRPr>
              </a:p>
            </p:txBody>
          </p:sp>
        </p:grpSp>
        <p:grpSp>
          <p:nvGrpSpPr>
            <p:cNvPr id="5138" name="Group 67"/>
            <p:cNvGrpSpPr/>
            <p:nvPr/>
          </p:nvGrpSpPr>
          <p:grpSpPr>
            <a:xfrm>
              <a:off x="1836" y="3249"/>
              <a:ext cx="2358" cy="772"/>
              <a:chOff x="1655" y="3112"/>
              <a:chExt cx="2358" cy="772"/>
            </a:xfrm>
          </p:grpSpPr>
          <p:sp>
            <p:nvSpPr>
              <p:cNvPr id="5139" name="AutoShape 63"/>
              <p:cNvSpPr/>
              <p:nvPr/>
            </p:nvSpPr>
            <p:spPr>
              <a:xfrm rot="10800000">
                <a:off x="1655" y="3112"/>
                <a:ext cx="2358" cy="772"/>
              </a:xfrm>
              <a:prstGeom prst="cloudCallout">
                <a:avLst>
                  <a:gd name="adj1" fmla="val -17176"/>
                  <a:gd name="adj2" fmla="val 84713"/>
                </a:avLst>
              </a:prstGeom>
              <a:solidFill>
                <a:schemeClr val="bg2"/>
              </a:solidFill>
              <a:ln w="9525" cap="flat" cmpd="sng">
                <a:solidFill>
                  <a:schemeClr val="tx1"/>
                </a:solidFill>
                <a:prstDash val="solid"/>
                <a:headEnd type="none" w="med" len="med"/>
                <a:tailEnd type="none" w="med" len="med"/>
              </a:ln>
            </p:spPr>
            <p:txBody>
              <a:bodyPr rot="10800000"/>
              <a:p>
                <a:pPr algn="ctr"/>
                <a:endParaRPr lang="zh-CN" altLang="zh-CN" dirty="0">
                  <a:latin typeface="Arial" panose="020B0604020202020204" pitchFamily="34" charset="0"/>
                </a:endParaRPr>
              </a:p>
            </p:txBody>
          </p:sp>
          <p:sp>
            <p:nvSpPr>
              <p:cNvPr id="5140" name="Text Box 65"/>
              <p:cNvSpPr txBox="1"/>
              <p:nvPr/>
            </p:nvSpPr>
            <p:spPr>
              <a:xfrm>
                <a:off x="1882" y="3385"/>
                <a:ext cx="1860" cy="308"/>
              </a:xfrm>
              <a:prstGeom prst="rect">
                <a:avLst/>
              </a:prstGeom>
              <a:solidFill>
                <a:schemeClr val="bg2"/>
              </a:solidFill>
              <a:ln w="9525">
                <a:noFill/>
              </a:ln>
            </p:spPr>
            <p:txBody>
              <a:bodyPr>
                <a:spAutoFit/>
              </a:bodyPr>
              <a:p>
                <a:pPr>
                  <a:spcBef>
                    <a:spcPct val="50000"/>
                  </a:spcBef>
                </a:pPr>
                <a:r>
                  <a:rPr lang="zh-CN" altLang="en-US" sz="2600" b="1" dirty="0">
                    <a:solidFill>
                      <a:schemeClr val="bg1"/>
                    </a:solidFill>
                    <a:latin typeface="Arial" panose="020B0604020202020204" pitchFamily="34" charset="0"/>
                    <a:ea typeface="黑体" panose="02010609060101010101" pitchFamily="2" charset="-122"/>
                  </a:rPr>
                  <a:t>且无可以充饷之银</a:t>
                </a:r>
                <a:endParaRPr lang="zh-CN" altLang="en-US" sz="2600" b="1" dirty="0">
                  <a:solidFill>
                    <a:schemeClr val="bg1"/>
                  </a:solidFill>
                  <a:latin typeface="Arial" panose="020B0604020202020204" pitchFamily="34" charset="0"/>
                  <a:ea typeface="黑体" panose="02010609060101010101" pitchFamily="2" charset="-122"/>
                </a:endParaRPr>
              </a:p>
            </p:txBody>
          </p:sp>
        </p:grpSp>
      </p:grpSp>
      <p:grpSp>
        <p:nvGrpSpPr>
          <p:cNvPr id="11" name="Group 80"/>
          <p:cNvGrpSpPr/>
          <p:nvPr/>
        </p:nvGrpSpPr>
        <p:grpSpPr>
          <a:xfrm>
            <a:off x="5903913" y="2062163"/>
            <a:ext cx="2330450" cy="2305050"/>
            <a:chOff x="3787" y="1344"/>
            <a:chExt cx="1468" cy="1452"/>
          </a:xfrm>
        </p:grpSpPr>
        <p:sp>
          <p:nvSpPr>
            <p:cNvPr id="5135" name="Rectangle 38"/>
            <p:cNvSpPr/>
            <p:nvPr/>
          </p:nvSpPr>
          <p:spPr>
            <a:xfrm>
              <a:off x="4740" y="1344"/>
              <a:ext cx="515" cy="1452"/>
            </a:xfrm>
            <a:prstGeom prst="rect">
              <a:avLst/>
            </a:prstGeom>
            <a:solidFill>
              <a:srgbClr val="FF0000"/>
            </a:solidFill>
            <a:ln w="28575" cap="flat" cmpd="sng">
              <a:solidFill>
                <a:srgbClr val="FFFF00"/>
              </a:solidFill>
              <a:prstDash val="solid"/>
              <a:miter/>
              <a:headEnd type="none" w="med" len="med"/>
              <a:tailEnd type="none" w="med" len="med"/>
            </a:ln>
          </p:spPr>
          <p:txBody>
            <a:bodyPr vert="eaVert">
              <a:spAutoFit/>
            </a:bodyPr>
            <a:p>
              <a:pPr algn="ctr">
                <a:lnSpc>
                  <a:spcPct val="110000"/>
                </a:lnSpc>
              </a:pPr>
              <a:r>
                <a:rPr lang="zh-CN" altLang="en-US" sz="3600" b="1" dirty="0">
                  <a:latin typeface="黑体" panose="02010609060101010101" pitchFamily="2" charset="-122"/>
                  <a:ea typeface="黑体" panose="02010609060101010101" pitchFamily="2" charset="-122"/>
                </a:rPr>
                <a:t>禁烟运动</a:t>
              </a:r>
              <a:endParaRPr lang="zh-CN" altLang="en-US" sz="3600" b="1" dirty="0">
                <a:latin typeface="黑体" panose="02010609060101010101" pitchFamily="2" charset="-122"/>
                <a:ea typeface="黑体" panose="02010609060101010101" pitchFamily="2" charset="-122"/>
              </a:endParaRPr>
            </a:p>
          </p:txBody>
        </p:sp>
        <p:sp>
          <p:nvSpPr>
            <p:cNvPr id="5136" name="AutoShape 68"/>
            <p:cNvSpPr/>
            <p:nvPr/>
          </p:nvSpPr>
          <p:spPr>
            <a:xfrm>
              <a:off x="3787" y="1934"/>
              <a:ext cx="953" cy="318"/>
            </a:xfrm>
            <a:prstGeom prst="rightArrow">
              <a:avLst>
                <a:gd name="adj1" fmla="val 50000"/>
                <a:gd name="adj2" fmla="val 74921"/>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grpSp>
        <p:nvGrpSpPr>
          <p:cNvPr id="12" name="Group 74"/>
          <p:cNvGrpSpPr/>
          <p:nvPr/>
        </p:nvGrpSpPr>
        <p:grpSpPr>
          <a:xfrm>
            <a:off x="6913563" y="4941888"/>
            <a:ext cx="1798637" cy="1511300"/>
            <a:chOff x="4423" y="3158"/>
            <a:chExt cx="1133" cy="952"/>
          </a:xfrm>
        </p:grpSpPr>
        <p:sp>
          <p:nvSpPr>
            <p:cNvPr id="5133" name="AutoShape 72"/>
            <p:cNvSpPr/>
            <p:nvPr/>
          </p:nvSpPr>
          <p:spPr>
            <a:xfrm>
              <a:off x="4423" y="3158"/>
              <a:ext cx="952" cy="952"/>
            </a:xfrm>
            <a:prstGeom prst="wedgeRectCallout">
              <a:avLst>
                <a:gd name="adj1" fmla="val 15023"/>
                <a:gd name="adj2" fmla="val -85819"/>
              </a:avLst>
            </a:prstGeom>
            <a:solidFill>
              <a:schemeClr val="bg1"/>
            </a:solidFill>
            <a:ln w="9525" cap="flat" cmpd="sng">
              <a:solidFill>
                <a:schemeClr val="tx1"/>
              </a:solidFill>
              <a:prstDash val="solid"/>
              <a:miter/>
              <a:headEnd type="none" w="med" len="med"/>
              <a:tailEnd type="none" w="med" len="med"/>
            </a:ln>
          </p:spPr>
          <p:txBody>
            <a:bodyPr/>
            <a:p>
              <a:pPr algn="ctr"/>
              <a:endParaRPr lang="zh-CN" altLang="zh-CN" sz="2400" dirty="0">
                <a:latin typeface="Arial" panose="020B0604020202020204" pitchFamily="34" charset="0"/>
              </a:endParaRPr>
            </a:p>
          </p:txBody>
        </p:sp>
        <p:sp>
          <p:nvSpPr>
            <p:cNvPr id="5134" name="Text Box 73"/>
            <p:cNvSpPr txBox="1"/>
            <p:nvPr/>
          </p:nvSpPr>
          <p:spPr>
            <a:xfrm>
              <a:off x="4468" y="3203"/>
              <a:ext cx="1088" cy="903"/>
            </a:xfrm>
            <a:prstGeom prst="rect">
              <a:avLst/>
            </a:prstGeom>
            <a:noFill/>
            <a:ln w="9525">
              <a:noFill/>
            </a:ln>
          </p:spPr>
          <p:txBody>
            <a:bodyPr>
              <a:spAutoFit/>
            </a:bodyPr>
            <a:p>
              <a:pPr>
                <a:spcBef>
                  <a:spcPct val="50000"/>
                </a:spcBef>
              </a:pPr>
              <a:r>
                <a:rPr lang="zh-CN" altLang="en-US" sz="2200" b="1" dirty="0">
                  <a:latin typeface="黑体" panose="02010609060101010101" pitchFamily="2" charset="-122"/>
                  <a:ea typeface="黑体" panose="02010609060101010101" pitchFamily="2" charset="-122"/>
                </a:rPr>
                <a:t>整顿海防 </a:t>
              </a:r>
              <a:endParaRPr lang="zh-CN" altLang="en-US" sz="2200" b="1" dirty="0">
                <a:latin typeface="黑体" panose="02010609060101010101" pitchFamily="2" charset="-122"/>
                <a:ea typeface="黑体" panose="02010609060101010101" pitchFamily="2" charset="-122"/>
              </a:endParaRPr>
            </a:p>
            <a:p>
              <a:pPr>
                <a:spcBef>
                  <a:spcPct val="50000"/>
                </a:spcBef>
              </a:pPr>
              <a:r>
                <a:rPr lang="zh-CN" altLang="en-US" sz="2200" b="1" dirty="0">
                  <a:latin typeface="黑体" panose="02010609060101010101" pitchFamily="2" charset="-122"/>
                  <a:ea typeface="黑体" panose="02010609060101010101" pitchFamily="2" charset="-122"/>
                </a:rPr>
                <a:t>缉拿烟贩 </a:t>
              </a:r>
              <a:endParaRPr lang="zh-CN" altLang="en-US" sz="2200" b="1" dirty="0">
                <a:latin typeface="黑体" panose="02010609060101010101" pitchFamily="2" charset="-122"/>
                <a:ea typeface="黑体" panose="02010609060101010101" pitchFamily="2" charset="-122"/>
              </a:endParaRPr>
            </a:p>
            <a:p>
              <a:pPr>
                <a:spcBef>
                  <a:spcPct val="50000"/>
                </a:spcBef>
              </a:pPr>
              <a:r>
                <a:rPr lang="zh-CN" altLang="en-US" sz="2200" b="1" dirty="0">
                  <a:latin typeface="黑体" panose="02010609060101010101" pitchFamily="2" charset="-122"/>
                  <a:ea typeface="黑体" panose="02010609060101010101" pitchFamily="2" charset="-122"/>
                </a:rPr>
                <a:t>收缴鸦片</a:t>
              </a:r>
              <a:endParaRPr lang="zh-CN" altLang="en-US" sz="2200" b="1" dirty="0">
                <a:latin typeface="黑体" panose="02010609060101010101" pitchFamily="2" charset="-122"/>
                <a:ea typeface="黑体" panose="02010609060101010101" pitchFamily="2" charset="-122"/>
              </a:endParaRPr>
            </a:p>
          </p:txBody>
        </p:sp>
      </p:grpSp>
      <p:grpSp>
        <p:nvGrpSpPr>
          <p:cNvPr id="13" name="Group 78"/>
          <p:cNvGrpSpPr/>
          <p:nvPr/>
        </p:nvGrpSpPr>
        <p:grpSpPr>
          <a:xfrm>
            <a:off x="6911975" y="1125538"/>
            <a:ext cx="2124075" cy="1223962"/>
            <a:chOff x="4422" y="754"/>
            <a:chExt cx="1338" cy="771"/>
          </a:xfrm>
        </p:grpSpPr>
        <p:sp>
          <p:nvSpPr>
            <p:cNvPr id="5131" name="AutoShape 76"/>
            <p:cNvSpPr/>
            <p:nvPr/>
          </p:nvSpPr>
          <p:spPr>
            <a:xfrm rot="-124631">
              <a:off x="4422" y="754"/>
              <a:ext cx="1338" cy="771"/>
            </a:xfrm>
            <a:prstGeom prst="irregularSeal1">
              <a:avLst/>
            </a:prstGeom>
            <a:solidFill>
              <a:schemeClr val="bg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5132" name="Text Box 77"/>
            <p:cNvSpPr txBox="1"/>
            <p:nvPr/>
          </p:nvSpPr>
          <p:spPr>
            <a:xfrm rot="-817620">
              <a:off x="4604" y="938"/>
              <a:ext cx="998" cy="269"/>
            </a:xfrm>
            <a:prstGeom prst="rect">
              <a:avLst/>
            </a:prstGeom>
            <a:noFill/>
            <a:ln w="9525">
              <a:noFill/>
            </a:ln>
          </p:spPr>
          <p:txBody>
            <a:bodyPr>
              <a:spAutoFit/>
            </a:bodyPr>
            <a:p>
              <a:pPr>
                <a:spcBef>
                  <a:spcPct val="50000"/>
                </a:spcBef>
              </a:pPr>
              <a:r>
                <a:rPr lang="zh-CN" altLang="en-US" sz="2200" b="1" dirty="0">
                  <a:latin typeface="Arial" panose="020B0604020202020204" pitchFamily="34" charset="0"/>
                  <a:ea typeface="黑体" panose="02010609060101010101" pitchFamily="2" charset="-122"/>
                </a:rPr>
                <a:t>虎门销烟</a:t>
              </a:r>
              <a:endParaRPr lang="zh-CN" altLang="en-US" sz="2200" b="1" dirty="0">
                <a:latin typeface="Arial" panose="020B0604020202020204" pitchFamily="34" charset="0"/>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ou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2000"/>
                                        <p:tgtEl>
                                          <p:spTgt spid="12"/>
                                        </p:tgtEl>
                                      </p:cBhvr>
                                    </p:animEffect>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76"/>
          <p:cNvGrpSpPr/>
          <p:nvPr/>
        </p:nvGrpSpPr>
        <p:grpSpPr>
          <a:xfrm>
            <a:off x="-323850" y="115888"/>
            <a:ext cx="4608513" cy="6584950"/>
            <a:chOff x="912" y="172"/>
            <a:chExt cx="2536" cy="3984"/>
          </a:xfrm>
        </p:grpSpPr>
        <p:pic>
          <p:nvPicPr>
            <p:cNvPr id="6151" name="Picture 51" descr="map"/>
            <p:cNvPicPr>
              <a:picLocks noChangeAspect="1"/>
            </p:cNvPicPr>
            <p:nvPr/>
          </p:nvPicPr>
          <p:blipFill>
            <a:blip r:embed="rId1">
              <a:lum bright="-17999" contrast="66000"/>
            </a:blip>
            <a:stretch>
              <a:fillRect/>
            </a:stretch>
          </p:blipFill>
          <p:spPr>
            <a:xfrm>
              <a:off x="1156" y="172"/>
              <a:ext cx="2292" cy="3984"/>
            </a:xfrm>
            <a:prstGeom prst="rect">
              <a:avLst/>
            </a:prstGeom>
            <a:noFill/>
            <a:ln w="9525" cap="flat" cmpd="sng">
              <a:solidFill>
                <a:srgbClr val="FF0000"/>
              </a:solidFill>
              <a:prstDash val="solid"/>
              <a:miter/>
              <a:headEnd type="none" w="med" len="med"/>
              <a:tailEnd type="none" w="med" len="med"/>
            </a:ln>
          </p:spPr>
        </p:pic>
        <p:sp>
          <p:nvSpPr>
            <p:cNvPr id="6152" name="Freeform 56"/>
            <p:cNvSpPr/>
            <p:nvPr/>
          </p:nvSpPr>
          <p:spPr>
            <a:xfrm>
              <a:off x="912" y="3824"/>
              <a:ext cx="1152" cy="208"/>
            </a:xfrm>
            <a:custGeom>
              <a:avLst/>
              <a:gdLst>
                <a:gd name="txL" fmla="*/ 0 w 1152"/>
                <a:gd name="txT" fmla="*/ 0 h 208"/>
                <a:gd name="txR" fmla="*/ 1152 w 1152"/>
                <a:gd name="txB" fmla="*/ 208 h 208"/>
              </a:gdLst>
              <a:ahLst/>
              <a:cxnLst>
                <a:cxn ang="0">
                  <a:pos x="0" y="208"/>
                </a:cxn>
                <a:cxn ang="0">
                  <a:pos x="336" y="16"/>
                </a:cxn>
                <a:cxn ang="0">
                  <a:pos x="1152" y="112"/>
                </a:cxn>
              </a:cxnLst>
              <a:rect l="txL" t="txT" r="txR" b="txB"/>
              <a:pathLst>
                <a:path w="1152" h="208">
                  <a:moveTo>
                    <a:pt x="0" y="208"/>
                  </a:moveTo>
                  <a:cubicBezTo>
                    <a:pt x="72" y="120"/>
                    <a:pt x="144" y="32"/>
                    <a:pt x="336" y="16"/>
                  </a:cubicBezTo>
                  <a:cubicBezTo>
                    <a:pt x="528" y="0"/>
                    <a:pt x="840" y="56"/>
                    <a:pt x="1152" y="112"/>
                  </a:cubicBezTo>
                </a:path>
              </a:pathLst>
            </a:custGeom>
            <a:noFill/>
            <a:ln w="9525">
              <a:noFill/>
            </a:ln>
          </p:spPr>
          <p:txBody>
            <a:bodyPr/>
            <a:p>
              <a:endParaRPr lang="zh-CN" altLang="en-US"/>
            </a:p>
          </p:txBody>
        </p:sp>
        <p:sp>
          <p:nvSpPr>
            <p:cNvPr id="6153" name="Line 57"/>
            <p:cNvSpPr/>
            <p:nvPr/>
          </p:nvSpPr>
          <p:spPr>
            <a:xfrm flipV="1">
              <a:off x="1296" y="3264"/>
              <a:ext cx="1392" cy="576"/>
            </a:xfrm>
            <a:prstGeom prst="line">
              <a:avLst/>
            </a:prstGeom>
            <a:ln w="9525">
              <a:noFill/>
            </a:ln>
          </p:spPr>
        </p:sp>
        <p:sp>
          <p:nvSpPr>
            <p:cNvPr id="6154" name="Freeform 58"/>
            <p:cNvSpPr/>
            <p:nvPr/>
          </p:nvSpPr>
          <p:spPr>
            <a:xfrm>
              <a:off x="2112" y="384"/>
              <a:ext cx="1056" cy="1728"/>
            </a:xfrm>
            <a:custGeom>
              <a:avLst/>
              <a:gdLst>
                <a:gd name="txL" fmla="*/ 0 w 1120"/>
                <a:gd name="txT" fmla="*/ 0 h 1728"/>
                <a:gd name="txR" fmla="*/ 1120 w 1120"/>
                <a:gd name="txB" fmla="*/ 1728 h 1728"/>
              </a:gdLst>
              <a:ahLst/>
              <a:cxnLst>
                <a:cxn ang="0">
                  <a:pos x="912" y="1728"/>
                </a:cxn>
                <a:cxn ang="0">
                  <a:pos x="1008" y="1584"/>
                </a:cxn>
                <a:cxn ang="0">
                  <a:pos x="960" y="1344"/>
                </a:cxn>
                <a:cxn ang="0">
                  <a:pos x="720" y="1056"/>
                </a:cxn>
                <a:cxn ang="0">
                  <a:pos x="624" y="816"/>
                </a:cxn>
                <a:cxn ang="0">
                  <a:pos x="624" y="672"/>
                </a:cxn>
                <a:cxn ang="0">
                  <a:pos x="960" y="432"/>
                </a:cxn>
                <a:cxn ang="0">
                  <a:pos x="1104" y="240"/>
                </a:cxn>
                <a:cxn ang="0">
                  <a:pos x="864" y="144"/>
                </a:cxn>
                <a:cxn ang="0">
                  <a:pos x="432" y="48"/>
                </a:cxn>
                <a:cxn ang="0">
                  <a:pos x="288" y="96"/>
                </a:cxn>
                <a:cxn ang="0">
                  <a:pos x="0" y="0"/>
                </a:cxn>
              </a:cxnLst>
              <a:rect l="txL" t="txT" r="txR" b="txB"/>
              <a:pathLst>
                <a:path w="1120" h="1728">
                  <a:moveTo>
                    <a:pt x="912" y="1728"/>
                  </a:moveTo>
                  <a:cubicBezTo>
                    <a:pt x="956" y="1688"/>
                    <a:pt x="1000" y="1648"/>
                    <a:pt x="1008" y="1584"/>
                  </a:cubicBezTo>
                  <a:cubicBezTo>
                    <a:pt x="1016" y="1520"/>
                    <a:pt x="1008" y="1432"/>
                    <a:pt x="960" y="1344"/>
                  </a:cubicBezTo>
                  <a:cubicBezTo>
                    <a:pt x="912" y="1256"/>
                    <a:pt x="776" y="1144"/>
                    <a:pt x="720" y="1056"/>
                  </a:cubicBezTo>
                  <a:cubicBezTo>
                    <a:pt x="664" y="968"/>
                    <a:pt x="640" y="880"/>
                    <a:pt x="624" y="816"/>
                  </a:cubicBezTo>
                  <a:cubicBezTo>
                    <a:pt x="608" y="752"/>
                    <a:pt x="568" y="736"/>
                    <a:pt x="624" y="672"/>
                  </a:cubicBezTo>
                  <a:cubicBezTo>
                    <a:pt x="680" y="608"/>
                    <a:pt x="880" y="504"/>
                    <a:pt x="960" y="432"/>
                  </a:cubicBezTo>
                  <a:cubicBezTo>
                    <a:pt x="1040" y="360"/>
                    <a:pt x="1120" y="288"/>
                    <a:pt x="1104" y="240"/>
                  </a:cubicBezTo>
                  <a:cubicBezTo>
                    <a:pt x="1088" y="192"/>
                    <a:pt x="976" y="176"/>
                    <a:pt x="864" y="144"/>
                  </a:cubicBezTo>
                  <a:cubicBezTo>
                    <a:pt x="752" y="112"/>
                    <a:pt x="528" y="56"/>
                    <a:pt x="432" y="48"/>
                  </a:cubicBezTo>
                  <a:cubicBezTo>
                    <a:pt x="336" y="40"/>
                    <a:pt x="360" y="104"/>
                    <a:pt x="288" y="96"/>
                  </a:cubicBezTo>
                  <a:cubicBezTo>
                    <a:pt x="216" y="88"/>
                    <a:pt x="48" y="16"/>
                    <a:pt x="0" y="0"/>
                  </a:cubicBezTo>
                </a:path>
              </a:pathLst>
            </a:custGeom>
            <a:noFill/>
            <a:ln w="19050" cap="flat" cmpd="sng">
              <a:solidFill>
                <a:srgbClr val="993300">
                  <a:alpha val="100000"/>
                </a:srgbClr>
              </a:solidFill>
              <a:prstDash val="dash"/>
              <a:round/>
              <a:headEnd type="none" w="med" len="med"/>
              <a:tailEnd type="triangle" w="med" len="med"/>
            </a:ln>
          </p:spPr>
          <p:txBody>
            <a:bodyPr/>
            <a:p>
              <a:endParaRPr lang="zh-CN" altLang="en-US"/>
            </a:p>
          </p:txBody>
        </p:sp>
        <p:sp>
          <p:nvSpPr>
            <p:cNvPr id="6155" name="Freeform 59"/>
            <p:cNvSpPr/>
            <p:nvPr/>
          </p:nvSpPr>
          <p:spPr>
            <a:xfrm>
              <a:off x="1440" y="2208"/>
              <a:ext cx="1536" cy="1680"/>
            </a:xfrm>
            <a:custGeom>
              <a:avLst/>
              <a:gdLst>
                <a:gd name="txL" fmla="*/ 0 w 1728"/>
                <a:gd name="txT" fmla="*/ 0 h 1680"/>
                <a:gd name="txR" fmla="*/ 1728 w 1728"/>
                <a:gd name="txB" fmla="*/ 1680 h 1680"/>
              </a:gdLst>
              <a:ahLst/>
              <a:cxnLst>
                <a:cxn ang="0">
                  <a:pos x="0" y="1632"/>
                </a:cxn>
                <a:cxn ang="0">
                  <a:pos x="288" y="1680"/>
                </a:cxn>
                <a:cxn ang="0">
                  <a:pos x="576" y="1632"/>
                </a:cxn>
                <a:cxn ang="0">
                  <a:pos x="816" y="1440"/>
                </a:cxn>
                <a:cxn ang="0">
                  <a:pos x="1104" y="1152"/>
                </a:cxn>
                <a:cxn ang="0">
                  <a:pos x="1488" y="768"/>
                </a:cxn>
                <a:cxn ang="0">
                  <a:pos x="1632" y="576"/>
                </a:cxn>
                <a:cxn ang="0">
                  <a:pos x="1680" y="432"/>
                </a:cxn>
                <a:cxn ang="0">
                  <a:pos x="1728" y="0"/>
                </a:cxn>
              </a:cxnLst>
              <a:rect l="txL" t="txT" r="txR" b="txB"/>
              <a:pathLst>
                <a:path w="1728" h="1680">
                  <a:moveTo>
                    <a:pt x="0" y="1632"/>
                  </a:moveTo>
                  <a:cubicBezTo>
                    <a:pt x="96" y="1656"/>
                    <a:pt x="192" y="1680"/>
                    <a:pt x="288" y="1680"/>
                  </a:cubicBezTo>
                  <a:cubicBezTo>
                    <a:pt x="384" y="1680"/>
                    <a:pt x="488" y="1672"/>
                    <a:pt x="576" y="1632"/>
                  </a:cubicBezTo>
                  <a:cubicBezTo>
                    <a:pt x="664" y="1592"/>
                    <a:pt x="728" y="1520"/>
                    <a:pt x="816" y="1440"/>
                  </a:cubicBezTo>
                  <a:cubicBezTo>
                    <a:pt x="904" y="1360"/>
                    <a:pt x="992" y="1264"/>
                    <a:pt x="1104" y="1152"/>
                  </a:cubicBezTo>
                  <a:cubicBezTo>
                    <a:pt x="1216" y="1040"/>
                    <a:pt x="1400" y="864"/>
                    <a:pt x="1488" y="768"/>
                  </a:cubicBezTo>
                  <a:cubicBezTo>
                    <a:pt x="1576" y="672"/>
                    <a:pt x="1600" y="632"/>
                    <a:pt x="1632" y="576"/>
                  </a:cubicBezTo>
                  <a:cubicBezTo>
                    <a:pt x="1664" y="520"/>
                    <a:pt x="1664" y="528"/>
                    <a:pt x="1680" y="432"/>
                  </a:cubicBezTo>
                  <a:cubicBezTo>
                    <a:pt x="1696" y="336"/>
                    <a:pt x="1712" y="168"/>
                    <a:pt x="1728" y="0"/>
                  </a:cubicBezTo>
                </a:path>
              </a:pathLst>
            </a:custGeom>
            <a:noFill/>
            <a:ln w="19050" cap="flat" cmpd="sng">
              <a:solidFill>
                <a:srgbClr val="993300">
                  <a:alpha val="100000"/>
                </a:srgbClr>
              </a:solidFill>
              <a:prstDash val="dash"/>
              <a:round/>
              <a:headEnd type="none" w="med" len="med"/>
              <a:tailEnd type="triangle" w="med" len="med"/>
            </a:ln>
          </p:spPr>
          <p:txBody>
            <a:bodyPr/>
            <a:p>
              <a:endParaRPr lang="zh-CN" altLang="en-US"/>
            </a:p>
          </p:txBody>
        </p:sp>
        <p:sp>
          <p:nvSpPr>
            <p:cNvPr id="6156" name="Freeform 60"/>
            <p:cNvSpPr/>
            <p:nvPr/>
          </p:nvSpPr>
          <p:spPr>
            <a:xfrm>
              <a:off x="1152" y="3840"/>
              <a:ext cx="256" cy="288"/>
            </a:xfrm>
            <a:custGeom>
              <a:avLst/>
              <a:gdLst>
                <a:gd name="txL" fmla="*/ 0 w 256"/>
                <a:gd name="txT" fmla="*/ 0 h 288"/>
                <a:gd name="txR" fmla="*/ 256 w 256"/>
                <a:gd name="txB" fmla="*/ 288 h 288"/>
              </a:gdLst>
              <a:ahLst/>
              <a:cxnLst>
                <a:cxn ang="0">
                  <a:pos x="0" y="288"/>
                </a:cxn>
                <a:cxn ang="0">
                  <a:pos x="144" y="240"/>
                </a:cxn>
                <a:cxn ang="0">
                  <a:pos x="240" y="144"/>
                </a:cxn>
                <a:cxn ang="0">
                  <a:pos x="240" y="0"/>
                </a:cxn>
              </a:cxnLst>
              <a:rect l="txL" t="txT" r="txR" b="txB"/>
              <a:pathLst>
                <a:path w="256" h="288">
                  <a:moveTo>
                    <a:pt x="0" y="288"/>
                  </a:moveTo>
                  <a:cubicBezTo>
                    <a:pt x="52" y="276"/>
                    <a:pt x="104" y="264"/>
                    <a:pt x="144" y="240"/>
                  </a:cubicBezTo>
                  <a:cubicBezTo>
                    <a:pt x="184" y="216"/>
                    <a:pt x="224" y="184"/>
                    <a:pt x="240" y="144"/>
                  </a:cubicBezTo>
                  <a:cubicBezTo>
                    <a:pt x="256" y="104"/>
                    <a:pt x="240" y="24"/>
                    <a:pt x="240" y="0"/>
                  </a:cubicBezTo>
                </a:path>
              </a:pathLst>
            </a:custGeom>
            <a:noFill/>
            <a:ln w="19050" cap="flat" cmpd="sng">
              <a:solidFill>
                <a:srgbClr val="993300">
                  <a:alpha val="100000"/>
                </a:srgbClr>
              </a:solidFill>
              <a:prstDash val="dash"/>
              <a:round/>
              <a:headEnd type="none" w="med" len="med"/>
              <a:tailEnd type="triangle" w="med" len="med"/>
            </a:ln>
          </p:spPr>
          <p:txBody>
            <a:bodyPr/>
            <a:p>
              <a:endParaRPr lang="zh-CN" altLang="en-US"/>
            </a:p>
          </p:txBody>
        </p:sp>
        <p:sp>
          <p:nvSpPr>
            <p:cNvPr id="6157" name="Freeform 61"/>
            <p:cNvSpPr/>
            <p:nvPr/>
          </p:nvSpPr>
          <p:spPr>
            <a:xfrm>
              <a:off x="1296" y="3696"/>
              <a:ext cx="192" cy="336"/>
            </a:xfrm>
            <a:custGeom>
              <a:avLst/>
              <a:gdLst>
                <a:gd name="txL" fmla="*/ 0 w 216"/>
                <a:gd name="txT" fmla="*/ 0 h 336"/>
                <a:gd name="txR" fmla="*/ 216 w 216"/>
                <a:gd name="txB" fmla="*/ 336 h 336"/>
              </a:gdLst>
              <a:ahLst/>
              <a:cxnLst>
                <a:cxn ang="0">
                  <a:pos x="0" y="336"/>
                </a:cxn>
                <a:cxn ang="0">
                  <a:pos x="192" y="192"/>
                </a:cxn>
                <a:cxn ang="0">
                  <a:pos x="144" y="0"/>
                </a:cxn>
              </a:cxnLst>
              <a:rect l="txL" t="txT" r="txR" b="txB"/>
              <a:pathLst>
                <a:path w="216" h="336">
                  <a:moveTo>
                    <a:pt x="0" y="336"/>
                  </a:moveTo>
                  <a:cubicBezTo>
                    <a:pt x="84" y="292"/>
                    <a:pt x="168" y="248"/>
                    <a:pt x="192" y="192"/>
                  </a:cubicBezTo>
                  <a:cubicBezTo>
                    <a:pt x="216" y="136"/>
                    <a:pt x="152" y="32"/>
                    <a:pt x="144" y="0"/>
                  </a:cubicBezTo>
                </a:path>
              </a:pathLst>
            </a:custGeom>
            <a:noFill/>
            <a:ln w="19050" cap="flat" cmpd="sng">
              <a:solidFill>
                <a:srgbClr val="0000FF">
                  <a:alpha val="100000"/>
                </a:srgbClr>
              </a:solidFill>
              <a:prstDash val="solid"/>
              <a:round/>
              <a:headEnd type="none" w="med" len="med"/>
              <a:tailEnd type="triangle" w="med" len="med"/>
            </a:ln>
          </p:spPr>
          <p:txBody>
            <a:bodyPr/>
            <a:p>
              <a:endParaRPr lang="zh-CN" altLang="en-US"/>
            </a:p>
          </p:txBody>
        </p:sp>
        <p:sp>
          <p:nvSpPr>
            <p:cNvPr id="6158" name="Freeform 62"/>
            <p:cNvSpPr/>
            <p:nvPr/>
          </p:nvSpPr>
          <p:spPr>
            <a:xfrm>
              <a:off x="1488" y="3360"/>
              <a:ext cx="776" cy="480"/>
            </a:xfrm>
            <a:custGeom>
              <a:avLst/>
              <a:gdLst>
                <a:gd name="txL" fmla="*/ 0 w 776"/>
                <a:gd name="txT" fmla="*/ 0 h 480"/>
                <a:gd name="txR" fmla="*/ 776 w 776"/>
                <a:gd name="txB" fmla="*/ 480 h 480"/>
              </a:gdLst>
              <a:ahLst/>
              <a:cxnLst>
                <a:cxn ang="0">
                  <a:pos x="0" y="480"/>
                </a:cxn>
                <a:cxn ang="0">
                  <a:pos x="432" y="336"/>
                </a:cxn>
                <a:cxn ang="0">
                  <a:pos x="720" y="144"/>
                </a:cxn>
                <a:cxn ang="0">
                  <a:pos x="768" y="0"/>
                </a:cxn>
              </a:cxnLst>
              <a:rect l="txL" t="txT" r="txR" b="txB"/>
              <a:pathLst>
                <a:path w="776" h="480">
                  <a:moveTo>
                    <a:pt x="0" y="480"/>
                  </a:moveTo>
                  <a:cubicBezTo>
                    <a:pt x="156" y="436"/>
                    <a:pt x="312" y="392"/>
                    <a:pt x="432" y="336"/>
                  </a:cubicBezTo>
                  <a:cubicBezTo>
                    <a:pt x="552" y="280"/>
                    <a:pt x="664" y="200"/>
                    <a:pt x="720" y="144"/>
                  </a:cubicBezTo>
                  <a:cubicBezTo>
                    <a:pt x="776" y="88"/>
                    <a:pt x="760" y="24"/>
                    <a:pt x="768" y="0"/>
                  </a:cubicBezTo>
                </a:path>
              </a:pathLst>
            </a:custGeom>
            <a:noFill/>
            <a:ln w="19050" cap="flat" cmpd="sng">
              <a:solidFill>
                <a:srgbClr val="0000FF">
                  <a:alpha val="100000"/>
                </a:srgbClr>
              </a:solidFill>
              <a:prstDash val="solid"/>
              <a:round/>
              <a:headEnd type="none" w="med" len="med"/>
              <a:tailEnd type="triangle" w="med" len="med"/>
            </a:ln>
          </p:spPr>
          <p:txBody>
            <a:bodyPr/>
            <a:p>
              <a:endParaRPr lang="zh-CN" altLang="en-US"/>
            </a:p>
          </p:txBody>
        </p:sp>
        <p:sp>
          <p:nvSpPr>
            <p:cNvPr id="6159" name="Freeform 63"/>
            <p:cNvSpPr/>
            <p:nvPr/>
          </p:nvSpPr>
          <p:spPr>
            <a:xfrm>
              <a:off x="2304" y="2208"/>
              <a:ext cx="624" cy="1152"/>
            </a:xfrm>
            <a:custGeom>
              <a:avLst/>
              <a:gdLst>
                <a:gd name="txL" fmla="*/ 0 w 624"/>
                <a:gd name="txT" fmla="*/ 0 h 1104"/>
                <a:gd name="txR" fmla="*/ 624 w 624"/>
                <a:gd name="txB" fmla="*/ 1104 h 1104"/>
              </a:gdLst>
              <a:ahLst/>
              <a:cxnLst>
                <a:cxn ang="0">
                  <a:pos x="0" y="1104"/>
                </a:cxn>
                <a:cxn ang="0">
                  <a:pos x="192" y="960"/>
                </a:cxn>
                <a:cxn ang="0">
                  <a:pos x="528" y="432"/>
                </a:cxn>
                <a:cxn ang="0">
                  <a:pos x="624" y="0"/>
                </a:cxn>
              </a:cxnLst>
              <a:rect l="txL" t="txT" r="txR" b="txB"/>
              <a:pathLst>
                <a:path w="624" h="1104">
                  <a:moveTo>
                    <a:pt x="0" y="1104"/>
                  </a:moveTo>
                  <a:cubicBezTo>
                    <a:pt x="52" y="1088"/>
                    <a:pt x="104" y="1072"/>
                    <a:pt x="192" y="960"/>
                  </a:cubicBezTo>
                  <a:cubicBezTo>
                    <a:pt x="280" y="848"/>
                    <a:pt x="456" y="592"/>
                    <a:pt x="528" y="432"/>
                  </a:cubicBezTo>
                  <a:cubicBezTo>
                    <a:pt x="600" y="272"/>
                    <a:pt x="612" y="136"/>
                    <a:pt x="624" y="0"/>
                  </a:cubicBezTo>
                </a:path>
              </a:pathLst>
            </a:custGeom>
            <a:noFill/>
            <a:ln w="19050" cap="flat" cmpd="sng">
              <a:solidFill>
                <a:srgbClr val="0000FF">
                  <a:alpha val="100000"/>
                </a:srgbClr>
              </a:solidFill>
              <a:prstDash val="solid"/>
              <a:round/>
              <a:headEnd type="none" w="med" len="med"/>
              <a:tailEnd type="triangle" w="med" len="med"/>
            </a:ln>
          </p:spPr>
          <p:txBody>
            <a:bodyPr/>
            <a:p>
              <a:endParaRPr lang="zh-CN" altLang="en-US"/>
            </a:p>
          </p:txBody>
        </p:sp>
        <p:sp>
          <p:nvSpPr>
            <p:cNvPr id="6160" name="Freeform 64"/>
            <p:cNvSpPr/>
            <p:nvPr/>
          </p:nvSpPr>
          <p:spPr>
            <a:xfrm>
              <a:off x="2736" y="1920"/>
              <a:ext cx="192" cy="192"/>
            </a:xfrm>
            <a:custGeom>
              <a:avLst/>
              <a:gdLst>
                <a:gd name="txL" fmla="*/ 0 w 208"/>
                <a:gd name="txT" fmla="*/ 0 h 240"/>
                <a:gd name="txR" fmla="*/ 208 w 208"/>
                <a:gd name="txB" fmla="*/ 240 h 240"/>
              </a:gdLst>
              <a:ahLst/>
              <a:cxnLst>
                <a:cxn ang="0">
                  <a:pos x="0" y="240"/>
                </a:cxn>
                <a:cxn ang="0">
                  <a:pos x="192" y="144"/>
                </a:cxn>
                <a:cxn ang="0">
                  <a:pos x="96" y="0"/>
                </a:cxn>
              </a:cxnLst>
              <a:rect l="txL" t="txT" r="txR" b="txB"/>
              <a:pathLst>
                <a:path w="208" h="240">
                  <a:moveTo>
                    <a:pt x="0" y="240"/>
                  </a:moveTo>
                  <a:cubicBezTo>
                    <a:pt x="88" y="212"/>
                    <a:pt x="176" y="184"/>
                    <a:pt x="192" y="144"/>
                  </a:cubicBezTo>
                  <a:cubicBezTo>
                    <a:pt x="208" y="104"/>
                    <a:pt x="152" y="52"/>
                    <a:pt x="96" y="0"/>
                  </a:cubicBezTo>
                </a:path>
              </a:pathLst>
            </a:custGeom>
            <a:noFill/>
            <a:ln w="19050" cap="flat" cmpd="sng">
              <a:solidFill>
                <a:srgbClr val="0000FF">
                  <a:alpha val="100000"/>
                </a:srgbClr>
              </a:solidFill>
              <a:prstDash val="solid"/>
              <a:round/>
              <a:headEnd type="none" w="med" len="med"/>
              <a:tailEnd type="triangle" w="med" len="med"/>
            </a:ln>
          </p:spPr>
          <p:txBody>
            <a:bodyPr/>
            <a:p>
              <a:endParaRPr lang="zh-CN" altLang="en-US"/>
            </a:p>
          </p:txBody>
        </p:sp>
        <p:sp>
          <p:nvSpPr>
            <p:cNvPr id="6161" name="Freeform 65"/>
            <p:cNvSpPr/>
            <p:nvPr/>
          </p:nvSpPr>
          <p:spPr>
            <a:xfrm>
              <a:off x="2496" y="1824"/>
              <a:ext cx="240" cy="48"/>
            </a:xfrm>
            <a:custGeom>
              <a:avLst/>
              <a:gdLst>
                <a:gd name="txL" fmla="*/ 0 w 240"/>
                <a:gd name="txT" fmla="*/ 0 h 48"/>
                <a:gd name="txR" fmla="*/ 240 w 240"/>
                <a:gd name="txB" fmla="*/ 48 h 48"/>
              </a:gdLst>
              <a:ahLst/>
              <a:cxnLst>
                <a:cxn ang="0">
                  <a:pos x="240" y="48"/>
                </a:cxn>
                <a:cxn ang="0">
                  <a:pos x="0" y="0"/>
                </a:cxn>
              </a:cxnLst>
              <a:rect l="txL" t="txT" r="txR" b="txB"/>
              <a:pathLst>
                <a:path w="240" h="48">
                  <a:moveTo>
                    <a:pt x="240" y="48"/>
                  </a:moveTo>
                  <a:cubicBezTo>
                    <a:pt x="240" y="48"/>
                    <a:pt x="120" y="24"/>
                    <a:pt x="0" y="0"/>
                  </a:cubicBezTo>
                </a:path>
              </a:pathLst>
            </a:custGeom>
            <a:noFill/>
            <a:ln w="19050" cap="flat" cmpd="sng">
              <a:solidFill>
                <a:srgbClr val="0000FF">
                  <a:alpha val="100000"/>
                </a:srgbClr>
              </a:solidFill>
              <a:prstDash val="solid"/>
              <a:round/>
              <a:headEnd type="none" w="med" len="med"/>
              <a:tailEnd type="triangle" w="med" len="med"/>
            </a:ln>
          </p:spPr>
          <p:txBody>
            <a:bodyPr/>
            <a:p>
              <a:endParaRPr lang="zh-CN" altLang="en-US"/>
            </a:p>
          </p:txBody>
        </p:sp>
        <p:sp>
          <p:nvSpPr>
            <p:cNvPr id="6162" name="AutoShape 67"/>
            <p:cNvSpPr/>
            <p:nvPr/>
          </p:nvSpPr>
          <p:spPr>
            <a:xfrm>
              <a:off x="2880" y="2160"/>
              <a:ext cx="96" cy="96"/>
            </a:xfrm>
            <a:prstGeom prst="irregularSeal1">
              <a:avLst/>
            </a:prstGeom>
            <a:noFill/>
            <a:ln w="19050"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6163" name="AutoShape 68"/>
            <p:cNvSpPr/>
            <p:nvPr/>
          </p:nvSpPr>
          <p:spPr>
            <a:xfrm>
              <a:off x="2736" y="1872"/>
              <a:ext cx="96" cy="96"/>
            </a:xfrm>
            <a:prstGeom prst="irregularSeal1">
              <a:avLst/>
            </a:prstGeom>
            <a:noFill/>
            <a:ln w="19050"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6164" name="AutoShape 69"/>
            <p:cNvSpPr/>
            <p:nvPr/>
          </p:nvSpPr>
          <p:spPr>
            <a:xfrm>
              <a:off x="2400" y="1776"/>
              <a:ext cx="96" cy="96"/>
            </a:xfrm>
            <a:prstGeom prst="irregularSeal1">
              <a:avLst/>
            </a:prstGeom>
            <a:noFill/>
            <a:ln w="19050"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6165" name="AutoShape 72"/>
            <p:cNvSpPr/>
            <p:nvPr/>
          </p:nvSpPr>
          <p:spPr>
            <a:xfrm>
              <a:off x="1344" y="3600"/>
              <a:ext cx="96" cy="96"/>
            </a:xfrm>
            <a:prstGeom prst="irregularSeal1">
              <a:avLst/>
            </a:prstGeom>
            <a:noFill/>
            <a:ln w="19050" cap="flat" cmpd="sng">
              <a:solidFill>
                <a:srgbClr val="FF0000"/>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sp>
        <p:nvSpPr>
          <p:cNvPr id="23629" name="Text Box 77"/>
          <p:cNvSpPr txBox="1"/>
          <p:nvPr/>
        </p:nvSpPr>
        <p:spPr>
          <a:xfrm>
            <a:off x="4645025" y="520700"/>
            <a:ext cx="4103688" cy="5932488"/>
          </a:xfrm>
          <a:prstGeom prst="rect">
            <a:avLst/>
          </a:prstGeom>
          <a:noFill/>
          <a:ln w="9525" cap="flat" cmpd="sng">
            <a:solidFill>
              <a:srgbClr val="FF0000"/>
            </a:solidFill>
            <a:prstDash val="solid"/>
            <a:miter/>
            <a:headEnd type="none" w="med" len="med"/>
            <a:tailEnd type="none" w="med" len="med"/>
          </a:ln>
        </p:spPr>
        <p:txBody>
          <a:bodyPr>
            <a:spAutoFit/>
          </a:bodyPr>
          <a:p>
            <a:pPr>
              <a:spcBef>
                <a:spcPct val="50000"/>
              </a:spcBef>
            </a:pPr>
            <a:r>
              <a:rPr lang="en-US" altLang="zh-CN" sz="5000" b="1" dirty="0">
                <a:solidFill>
                  <a:schemeClr val="bg1"/>
                </a:solidFill>
                <a:latin typeface="Arial" panose="020B0604020202020204" pitchFamily="34" charset="0"/>
                <a:ea typeface="黑体" panose="02010609060101010101" pitchFamily="2" charset="-122"/>
              </a:rPr>
              <a:t>“</a:t>
            </a:r>
            <a:r>
              <a:rPr lang="zh-CN" altLang="en-US" sz="5000" b="1" dirty="0">
                <a:solidFill>
                  <a:schemeClr val="bg1"/>
                </a:solidFill>
                <a:latin typeface="Arial" panose="020B0604020202020204" pitchFamily="34" charset="0"/>
                <a:ea typeface="黑体" panose="02010609060101010101" pitchFamily="2" charset="-122"/>
              </a:rPr>
              <a:t>以中世纪的武器、中世纪的政府、中世纪的社会来对付近代化的敌人。”</a:t>
            </a:r>
            <a:endParaRPr lang="zh-CN" altLang="en-US" sz="5000" b="1" dirty="0">
              <a:solidFill>
                <a:schemeClr val="bg1"/>
              </a:solidFill>
              <a:latin typeface="Arial" panose="020B0604020202020204" pitchFamily="34" charset="0"/>
              <a:ea typeface="黑体" panose="02010609060101010101" pitchFamily="2" charset="-122"/>
            </a:endParaRPr>
          </a:p>
          <a:p>
            <a:pPr>
              <a:spcBef>
                <a:spcPct val="50000"/>
              </a:spcBef>
            </a:pPr>
            <a:r>
              <a:rPr lang="en-US" altLang="zh-CN" sz="3300" b="1" dirty="0">
                <a:solidFill>
                  <a:schemeClr val="bg1"/>
                </a:solidFill>
                <a:latin typeface="Arial" panose="020B0604020202020204" pitchFamily="34" charset="0"/>
                <a:ea typeface="黑体" panose="02010609060101010101" pitchFamily="2" charset="-122"/>
              </a:rPr>
              <a:t>——《</a:t>
            </a:r>
            <a:r>
              <a:rPr lang="zh-CN" altLang="en-US" sz="3300" b="1" dirty="0">
                <a:solidFill>
                  <a:schemeClr val="bg1"/>
                </a:solidFill>
                <a:latin typeface="Arial" panose="020B0604020202020204" pitchFamily="34" charset="0"/>
                <a:ea typeface="黑体" panose="02010609060101010101" pitchFamily="2" charset="-122"/>
              </a:rPr>
              <a:t>近代中国社会的新陈代谢</a:t>
            </a:r>
            <a:r>
              <a:rPr lang="en-US" altLang="zh-CN" sz="3300" b="1" dirty="0">
                <a:solidFill>
                  <a:schemeClr val="bg1"/>
                </a:solidFill>
                <a:latin typeface="Arial" panose="020B0604020202020204" pitchFamily="34" charset="0"/>
                <a:ea typeface="黑体" panose="02010609060101010101" pitchFamily="2" charset="-122"/>
              </a:rPr>
              <a:t>》</a:t>
            </a:r>
            <a:r>
              <a:rPr lang="zh-CN" altLang="en-US" sz="3300" b="1" dirty="0">
                <a:solidFill>
                  <a:schemeClr val="bg1"/>
                </a:solidFill>
                <a:latin typeface="Arial" panose="020B0604020202020204" pitchFamily="34" charset="0"/>
                <a:ea typeface="黑体" panose="02010609060101010101" pitchFamily="2" charset="-122"/>
              </a:rPr>
              <a:t>陈旭麓</a:t>
            </a:r>
            <a:endParaRPr lang="zh-CN" altLang="en-US" sz="3300" b="1" dirty="0">
              <a:solidFill>
                <a:schemeClr val="bg1"/>
              </a:solidFill>
              <a:latin typeface="Arial" panose="020B0604020202020204" pitchFamily="34" charset="0"/>
              <a:ea typeface="黑体" panose="02010609060101010101" pitchFamily="2" charset="-122"/>
            </a:endParaRPr>
          </a:p>
        </p:txBody>
      </p:sp>
      <p:grpSp>
        <p:nvGrpSpPr>
          <p:cNvPr id="3" name="Group 88"/>
          <p:cNvGrpSpPr/>
          <p:nvPr/>
        </p:nvGrpSpPr>
        <p:grpSpPr>
          <a:xfrm>
            <a:off x="468313" y="3644900"/>
            <a:ext cx="3779837" cy="3024188"/>
            <a:chOff x="295" y="2296"/>
            <a:chExt cx="2381" cy="1905"/>
          </a:xfrm>
        </p:grpSpPr>
        <p:pic>
          <p:nvPicPr>
            <p:cNvPr id="6149" name="Picture 86"/>
            <p:cNvPicPr>
              <a:picLocks noChangeAspect="1"/>
            </p:cNvPicPr>
            <p:nvPr/>
          </p:nvPicPr>
          <p:blipFill>
            <a:blip r:embed="rId2"/>
            <a:stretch>
              <a:fillRect/>
            </a:stretch>
          </p:blipFill>
          <p:spPr>
            <a:xfrm>
              <a:off x="1383" y="2296"/>
              <a:ext cx="1293" cy="970"/>
            </a:xfrm>
            <a:prstGeom prst="rect">
              <a:avLst/>
            </a:prstGeom>
            <a:noFill/>
            <a:ln w="9525">
              <a:noFill/>
            </a:ln>
          </p:spPr>
        </p:pic>
        <p:pic>
          <p:nvPicPr>
            <p:cNvPr id="6150" name="Picture 87" descr="zhan"/>
            <p:cNvPicPr>
              <a:picLocks noChangeAspect="1"/>
            </p:cNvPicPr>
            <p:nvPr/>
          </p:nvPicPr>
          <p:blipFill>
            <a:blip r:embed="rId3"/>
            <a:srcRect l="35608" t="28421" r="20824" b="10945"/>
            <a:stretch>
              <a:fillRect/>
            </a:stretch>
          </p:blipFill>
          <p:spPr>
            <a:xfrm>
              <a:off x="295" y="3246"/>
              <a:ext cx="1088" cy="955"/>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629"/>
                                        </p:tgtEl>
                                        <p:attrNameLst>
                                          <p:attrName>style.visibility</p:attrName>
                                        </p:attrNameLst>
                                      </p:cBhvr>
                                      <p:to>
                                        <p:strVal val="visible"/>
                                      </p:to>
                                    </p:set>
                                    <p:animEffect transition="in" filter="wipe(up)">
                                      <p:cBhvr>
                                        <p:cTn id="16" dur="2000"/>
                                        <p:tgtEl>
                                          <p:spTgt spid="23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32"/>
          <p:cNvGrpSpPr/>
          <p:nvPr/>
        </p:nvGrpSpPr>
        <p:grpSpPr>
          <a:xfrm>
            <a:off x="152400" y="44450"/>
            <a:ext cx="8951913" cy="6813550"/>
            <a:chOff x="96" y="28"/>
            <a:chExt cx="5639" cy="4292"/>
          </a:xfrm>
        </p:grpSpPr>
        <p:sp>
          <p:nvSpPr>
            <p:cNvPr id="7171" name="WordArt 3"/>
            <p:cNvSpPr>
              <a:spLocks noTextEdit="1"/>
            </p:cNvSpPr>
            <p:nvPr/>
          </p:nvSpPr>
          <p:spPr>
            <a:xfrm>
              <a:off x="144" y="144"/>
              <a:ext cx="2496" cy="288"/>
            </a:xfrm>
            <a:prstGeom prst="rect">
              <a:avLst/>
            </a:prstGeom>
          </p:spPr>
          <p:txBody>
            <a:bodyPr wrap="none" fromWordArt="1">
              <a:prstTxWarp prst="textPlain">
                <a:avLst>
                  <a:gd name="adj" fmla="val 50000"/>
                </a:avLst>
              </a:prstTxWarp>
              <a:normAutofit/>
            </a:bodyPr>
            <a:p>
              <a:pPr algn="ctr"/>
              <a:r>
                <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中英南京条约</a:t>
              </a:r>
              <a:endPar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
          <p:nvSpPr>
            <p:cNvPr id="22532" name="Text Box 4"/>
            <p:cNvSpPr txBox="1">
              <a:spLocks noChangeArrowheads="1"/>
            </p:cNvSpPr>
            <p:nvPr/>
          </p:nvSpPr>
          <p:spPr bwMode="auto">
            <a:xfrm>
              <a:off x="96" y="672"/>
              <a:ext cx="2208" cy="294"/>
            </a:xfrm>
            <a:prstGeom prst="rect">
              <a:avLst/>
            </a:prstGeom>
            <a:solidFill>
              <a:schemeClr val="accent2"/>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⒈</a:t>
              </a:r>
              <a:r>
                <a:rPr kumimoji="0" lang="zh-CN" altLang="en-US" sz="2400" kern="1200" cap="none" spc="0" normalizeH="0" baseline="0" noProof="0" smtClean="0">
                  <a:solidFill>
                    <a:schemeClr val="bg1"/>
                  </a:solidFill>
                  <a:latin typeface="Times New Roman" panose="02020603050405020304" pitchFamily="18" charset="0"/>
                  <a:ea typeface="华文行楷" pitchFamily="2" charset="-122"/>
                  <a:cs typeface="+mn-cs"/>
                </a:rPr>
                <a:t>签订时间：</a:t>
              </a: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1842</a:t>
              </a:r>
              <a:r>
                <a:rPr kumimoji="0" lang="zh-CN" altLang="en-US" sz="2400" kern="1200" cap="none" spc="0" normalizeH="0" baseline="0" noProof="0" smtClean="0">
                  <a:solidFill>
                    <a:schemeClr val="bg1"/>
                  </a:solidFill>
                  <a:latin typeface="Times New Roman" panose="02020603050405020304" pitchFamily="18" charset="0"/>
                  <a:ea typeface="华文行楷" pitchFamily="2" charset="-122"/>
                  <a:cs typeface="+mn-cs"/>
                </a:rPr>
                <a:t>年</a:t>
              </a: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8</a:t>
              </a:r>
              <a:r>
                <a:rPr kumimoji="0" lang="zh-CN" altLang="en-US" sz="2400" kern="1200" cap="none" spc="0" normalizeH="0" baseline="0" noProof="0" smtClean="0">
                  <a:solidFill>
                    <a:schemeClr val="bg1"/>
                  </a:solidFill>
                  <a:latin typeface="Times New Roman" panose="02020603050405020304" pitchFamily="18" charset="0"/>
                  <a:ea typeface="华文行楷" pitchFamily="2" charset="-122"/>
                  <a:cs typeface="+mn-cs"/>
                </a:rPr>
                <a:t>月</a:t>
              </a:r>
              <a:endParaRPr kumimoji="0" lang="zh-CN" altLang="en-US" sz="2400" kern="1200" cap="none" spc="0" normalizeH="0" baseline="0" noProof="0" smtClean="0">
                <a:solidFill>
                  <a:schemeClr val="bg1"/>
                </a:solidFill>
                <a:latin typeface="Times New Roman" panose="02020603050405020304" pitchFamily="18" charset="0"/>
                <a:ea typeface="华文行楷" pitchFamily="2" charset="-122"/>
                <a:cs typeface="+mn-cs"/>
              </a:endParaRPr>
            </a:p>
          </p:txBody>
        </p:sp>
        <p:sp>
          <p:nvSpPr>
            <p:cNvPr id="22533" name="Text Box 5"/>
            <p:cNvSpPr txBox="1">
              <a:spLocks noChangeArrowheads="1"/>
            </p:cNvSpPr>
            <p:nvPr/>
          </p:nvSpPr>
          <p:spPr bwMode="auto">
            <a:xfrm>
              <a:off x="96" y="1684"/>
              <a:ext cx="768" cy="524"/>
            </a:xfrm>
            <a:prstGeom prst="rect">
              <a:avLst/>
            </a:prstGeom>
            <a:solidFill>
              <a:schemeClr val="accent2"/>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⒉</a:t>
              </a:r>
              <a:r>
                <a:rPr kumimoji="0" lang="zh-CN" altLang="en-US" sz="2400" kern="1200" cap="none" spc="0" normalizeH="0" baseline="0" noProof="0" smtClean="0">
                  <a:solidFill>
                    <a:schemeClr val="bg1"/>
                  </a:solidFill>
                  <a:latin typeface="Times New Roman" panose="02020603050405020304" pitchFamily="18" charset="0"/>
                  <a:ea typeface="华文行楷" pitchFamily="2" charset="-122"/>
                  <a:cs typeface="+mn-cs"/>
                </a:rPr>
                <a:t>主要内容</a:t>
              </a:r>
              <a:endParaRPr kumimoji="0" lang="zh-CN" altLang="en-US" sz="2400" kern="1200" cap="none" spc="0" normalizeH="0" baseline="0" noProof="0" smtClean="0">
                <a:solidFill>
                  <a:schemeClr val="bg1"/>
                </a:solidFill>
                <a:latin typeface="Times New Roman" panose="02020603050405020304" pitchFamily="18" charset="0"/>
                <a:ea typeface="华文行楷" pitchFamily="2" charset="-122"/>
                <a:cs typeface="+mn-cs"/>
              </a:endParaRPr>
            </a:p>
          </p:txBody>
        </p:sp>
        <p:sp>
          <p:nvSpPr>
            <p:cNvPr id="22534" name="AutoShape 6"/>
            <p:cNvSpPr/>
            <p:nvPr/>
          </p:nvSpPr>
          <p:spPr bwMode="auto">
            <a:xfrm>
              <a:off x="864" y="1248"/>
              <a:ext cx="144" cy="1536"/>
            </a:xfrm>
            <a:prstGeom prst="leftBrace">
              <a:avLst>
                <a:gd name="adj1" fmla="val 88889"/>
                <a:gd name="adj2" fmla="val 50000"/>
              </a:avLst>
            </a:prstGeom>
            <a:noFill/>
            <a:ln w="9525">
              <a:solidFill>
                <a:srgbClr val="FF0000"/>
              </a:solidFill>
              <a:round/>
            </a:ln>
            <a:effectLst>
              <a:outerShdw dist="107763"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35" name="Text Box 7"/>
            <p:cNvSpPr txBox="1">
              <a:spLocks noChangeArrowheads="1"/>
            </p:cNvSpPr>
            <p:nvPr/>
          </p:nvSpPr>
          <p:spPr bwMode="auto">
            <a:xfrm>
              <a:off x="1008" y="1104"/>
              <a:ext cx="1632" cy="294"/>
            </a:xfrm>
            <a:prstGeom prst="rect">
              <a:avLst/>
            </a:prstGeom>
            <a:solidFill>
              <a:schemeClr val="tx1"/>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a:t>
              </a:r>
              <a:r>
                <a:rPr kumimoji="0" lang="en-US" altLang="zh-CN"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①</a:t>
              </a:r>
              <a:r>
                <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赔款</a:t>
              </a:r>
              <a:r>
                <a:rPr kumimoji="0" lang="en-US" altLang="zh-CN"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2100</a:t>
              </a:r>
              <a:r>
                <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万银元；</a:t>
              </a:r>
              <a:endPar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endParaRPr>
            </a:p>
          </p:txBody>
        </p:sp>
        <p:sp>
          <p:nvSpPr>
            <p:cNvPr id="22536" name="Text Box 8"/>
            <p:cNvSpPr txBox="1">
              <a:spLocks noChangeArrowheads="1"/>
            </p:cNvSpPr>
            <p:nvPr/>
          </p:nvSpPr>
          <p:spPr bwMode="auto">
            <a:xfrm>
              <a:off x="1008" y="1488"/>
              <a:ext cx="1392" cy="294"/>
            </a:xfrm>
            <a:prstGeom prst="rect">
              <a:avLst/>
            </a:prstGeom>
            <a:solidFill>
              <a:schemeClr val="tx1"/>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a:t>
              </a:r>
              <a:r>
                <a:rPr kumimoji="0" lang="en-US" altLang="zh-CN"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②</a:t>
              </a:r>
              <a:r>
                <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割让香港岛；</a:t>
              </a:r>
              <a:endPar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endParaRPr>
            </a:p>
          </p:txBody>
        </p:sp>
        <p:sp>
          <p:nvSpPr>
            <p:cNvPr id="22537" name="Text Box 9"/>
            <p:cNvSpPr txBox="1">
              <a:spLocks noChangeArrowheads="1"/>
            </p:cNvSpPr>
            <p:nvPr/>
          </p:nvSpPr>
          <p:spPr bwMode="auto">
            <a:xfrm>
              <a:off x="1008" y="1872"/>
              <a:ext cx="1152" cy="294"/>
            </a:xfrm>
            <a:prstGeom prst="rect">
              <a:avLst/>
            </a:prstGeom>
            <a:solidFill>
              <a:schemeClr val="tx1"/>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a:t>
              </a:r>
              <a:r>
                <a:rPr kumimoji="0" lang="en-US" altLang="zh-CN"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③</a:t>
              </a:r>
              <a:r>
                <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五口通商；</a:t>
              </a:r>
              <a:endPar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endParaRPr>
            </a:p>
          </p:txBody>
        </p:sp>
        <p:sp>
          <p:nvSpPr>
            <p:cNvPr id="22538" name="Text Box 10"/>
            <p:cNvSpPr txBox="1">
              <a:spLocks noChangeArrowheads="1"/>
            </p:cNvSpPr>
            <p:nvPr/>
          </p:nvSpPr>
          <p:spPr bwMode="auto">
            <a:xfrm>
              <a:off x="1020" y="2251"/>
              <a:ext cx="1152" cy="294"/>
            </a:xfrm>
            <a:prstGeom prst="rect">
              <a:avLst/>
            </a:prstGeom>
            <a:solidFill>
              <a:schemeClr val="tx1"/>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a:t>
              </a:r>
              <a:r>
                <a:rPr kumimoji="0" lang="en-US" altLang="zh-CN"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④</a:t>
              </a:r>
              <a:r>
                <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协定关税。</a:t>
              </a:r>
              <a:endPar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endParaRPr>
            </a:p>
          </p:txBody>
        </p:sp>
        <p:sp>
          <p:nvSpPr>
            <p:cNvPr id="22539" name="Text Box 11"/>
            <p:cNvSpPr txBox="1">
              <a:spLocks noChangeArrowheads="1"/>
            </p:cNvSpPr>
            <p:nvPr/>
          </p:nvSpPr>
          <p:spPr bwMode="auto">
            <a:xfrm>
              <a:off x="1008" y="2640"/>
              <a:ext cx="1152" cy="294"/>
            </a:xfrm>
            <a:prstGeom prst="rect">
              <a:avLst/>
            </a:prstGeom>
            <a:solidFill>
              <a:schemeClr val="tx1"/>
            </a:solidFill>
            <a:ln w="9525">
              <a:solidFill>
                <a:schemeClr val="tx1"/>
              </a:solidFill>
              <a:miter lim="800000"/>
            </a:ln>
            <a:effectLst>
              <a:outerShdw dist="107763" dir="2700000" algn="ctr" rotWithShape="0">
                <a:schemeClr val="bg2"/>
              </a:outerShdw>
            </a:effectLst>
          </p:spPr>
          <p:txBody>
            <a:bodyPr>
              <a:spAutoFit/>
            </a:bodyPr>
            <a:lstStyle/>
            <a:p>
              <a:pPr marR="0" defTabSz="914400" eaLnBrk="0" hangingPunct="0">
                <a:buClrTx/>
                <a:buSzTx/>
                <a:buFontTx/>
                <a:buNone/>
                <a:defRPr/>
              </a:pPr>
              <a:r>
                <a:rPr kumimoji="0" lang="en-US" altLang="zh-CN" sz="2400" kern="1200" cap="none" spc="0" normalizeH="0" baseline="0" noProof="0" smtClean="0">
                  <a:solidFill>
                    <a:schemeClr val="bg1"/>
                  </a:solidFill>
                  <a:latin typeface="Times New Roman" panose="02020603050405020304" pitchFamily="18" charset="0"/>
                  <a:ea typeface="华文行楷" pitchFamily="2" charset="-122"/>
                  <a:cs typeface="+mn-cs"/>
                </a:rPr>
                <a:t> </a:t>
              </a:r>
              <a:r>
                <a:rPr kumimoji="0" lang="en-US" altLang="zh-CN"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⑤</a:t>
              </a:r>
              <a:r>
                <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rPr>
                <a:t>附件内容：</a:t>
              </a:r>
              <a:endParaRPr kumimoji="0" lang="zh-CN" altLang="en-US" sz="2000" b="1" kern="1200" cap="none" spc="0" normalizeH="0" baseline="0" noProof="0" smtClean="0">
                <a:solidFill>
                  <a:schemeClr val="bg1"/>
                </a:solidFill>
                <a:effectLst>
                  <a:outerShdw blurRad="38100" dist="38100" dir="2700000" algn="tl">
                    <a:srgbClr val="808080"/>
                  </a:outerShdw>
                </a:effectLst>
                <a:latin typeface="Times New Roman" panose="02020603050405020304" pitchFamily="18" charset="0"/>
                <a:ea typeface="方正姚体" pitchFamily="2" charset="-122"/>
                <a:cs typeface="+mn-cs"/>
              </a:endParaRPr>
            </a:p>
          </p:txBody>
        </p:sp>
        <p:sp>
          <p:nvSpPr>
            <p:cNvPr id="22542" name="Text Box 14"/>
            <p:cNvSpPr txBox="1">
              <a:spLocks noChangeArrowheads="1"/>
            </p:cNvSpPr>
            <p:nvPr/>
          </p:nvSpPr>
          <p:spPr bwMode="auto">
            <a:xfrm>
              <a:off x="793" y="3022"/>
              <a:ext cx="1156" cy="250"/>
            </a:xfrm>
            <a:prstGeom prst="rect">
              <a:avLst/>
            </a:prstGeom>
            <a:noFill/>
            <a:ln w="9525">
              <a:noFill/>
              <a:miter lim="800000"/>
            </a:ln>
            <a:effectLst/>
          </p:spPr>
          <p:txBody>
            <a:bodyPr>
              <a:spAutoFit/>
            </a:bodyPr>
            <a:lstStyle/>
            <a:p>
              <a:pPr marR="0" defTabSz="914400" eaLnBrk="0" hangingPunct="0">
                <a:buClrTx/>
                <a:buSzTx/>
                <a:buFontTx/>
                <a:buNone/>
                <a:defRPr/>
              </a:pPr>
              <a:r>
                <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税率值百抽五</a:t>
              </a:r>
              <a:endPar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22543" name="Text Box 15"/>
            <p:cNvSpPr txBox="1">
              <a:spLocks noChangeArrowheads="1"/>
            </p:cNvSpPr>
            <p:nvPr/>
          </p:nvSpPr>
          <p:spPr bwMode="auto">
            <a:xfrm>
              <a:off x="680" y="3203"/>
              <a:ext cx="1066" cy="288"/>
            </a:xfrm>
            <a:prstGeom prst="rect">
              <a:avLst/>
            </a:prstGeom>
            <a:noFill/>
            <a:ln w="9525">
              <a:noFill/>
              <a:miter lim="800000"/>
            </a:ln>
            <a:effectLst/>
          </p:spPr>
          <p:txBody>
            <a:bodyPr>
              <a:spAutoFit/>
            </a:bodyPr>
            <a:lstStyle/>
            <a:p>
              <a:pPr marR="0" defTabSz="914400" eaLnBrk="0" hangingPunct="0">
                <a:buClrTx/>
                <a:buSzTx/>
                <a:buFontTx/>
                <a:buNone/>
                <a:defRPr/>
              </a:pPr>
              <a:r>
                <a:rPr kumimoji="0" lang="en-US" altLang="zh-CN" sz="2400" b="1" kern="1200" cap="none" spc="0" normalizeH="0" baseline="0" noProof="0" smtClean="0">
                  <a:solidFill>
                    <a:schemeClr val="bg1"/>
                  </a:solidFill>
                  <a:latin typeface="黑体" panose="02010609060101010101" pitchFamily="2" charset="-122"/>
                  <a:ea typeface="黑体" panose="02010609060101010101" pitchFamily="2" charset="-122"/>
                  <a:cs typeface="+mn-cs"/>
                </a:rPr>
                <a:t> </a:t>
              </a:r>
              <a:r>
                <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领事裁判权</a:t>
              </a:r>
              <a:endPar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22544" name="Text Box 16"/>
            <p:cNvSpPr txBox="1">
              <a:spLocks noChangeArrowheads="1"/>
            </p:cNvSpPr>
            <p:nvPr/>
          </p:nvSpPr>
          <p:spPr bwMode="auto">
            <a:xfrm>
              <a:off x="657" y="3456"/>
              <a:ext cx="1361" cy="288"/>
            </a:xfrm>
            <a:prstGeom prst="rect">
              <a:avLst/>
            </a:prstGeom>
            <a:noFill/>
            <a:ln w="9525">
              <a:noFill/>
              <a:miter lim="800000"/>
            </a:ln>
            <a:effectLst/>
          </p:spPr>
          <p:txBody>
            <a:bodyPr>
              <a:spAutoFit/>
            </a:bodyPr>
            <a:lstStyle/>
            <a:p>
              <a:pPr marR="0" defTabSz="914400" eaLnBrk="0" hangingPunct="0">
                <a:buClrTx/>
                <a:buSzTx/>
                <a:buFontTx/>
                <a:buNone/>
                <a:defRPr/>
              </a:pPr>
              <a:r>
                <a:rPr kumimoji="0" lang="en-US" altLang="zh-CN" sz="2400" b="1" kern="1200" cap="none" spc="0" normalizeH="0" baseline="0" noProof="0" smtClean="0">
                  <a:solidFill>
                    <a:schemeClr val="bg1"/>
                  </a:solidFill>
                  <a:latin typeface="黑体" panose="02010609060101010101" pitchFamily="2" charset="-122"/>
                  <a:ea typeface="黑体" panose="02010609060101010101" pitchFamily="2" charset="-122"/>
                  <a:cs typeface="+mn-cs"/>
                </a:rPr>
                <a:t> </a:t>
              </a:r>
              <a:r>
                <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片面最惠国待遇</a:t>
              </a:r>
              <a:endPar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22545" name="Text Box 17"/>
            <p:cNvSpPr txBox="1">
              <a:spLocks noChangeArrowheads="1"/>
            </p:cNvSpPr>
            <p:nvPr/>
          </p:nvSpPr>
          <p:spPr bwMode="auto">
            <a:xfrm>
              <a:off x="726" y="3724"/>
              <a:ext cx="1474" cy="250"/>
            </a:xfrm>
            <a:prstGeom prst="rect">
              <a:avLst/>
            </a:prstGeom>
            <a:noFill/>
            <a:ln w="9525">
              <a:noFill/>
              <a:miter lim="800000"/>
            </a:ln>
            <a:effectLst/>
          </p:spPr>
          <p:txBody>
            <a:bodyPr>
              <a:spAutoFit/>
            </a:bodyPr>
            <a:lstStyle/>
            <a:p>
              <a:pPr marR="0" defTabSz="914400" eaLnBrk="0" hangingPunct="0">
                <a:buClrTx/>
                <a:buSzTx/>
                <a:buFontTx/>
                <a:buNone/>
                <a:defRPr/>
              </a:pPr>
              <a:r>
                <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通商口岸租地建屋</a:t>
              </a:r>
              <a:endParaRPr kumimoji="0" lang="zh-CN" altLang="en-US" sz="2000" b="1" kern="1200" cap="none" spc="0" normalizeH="0" baseline="0" noProof="0" smtClean="0">
                <a:solidFill>
                  <a:schemeClr val="bg1"/>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grpSp>
          <p:nvGrpSpPr>
            <p:cNvPr id="7184" name="Group 29"/>
            <p:cNvGrpSpPr/>
            <p:nvPr/>
          </p:nvGrpSpPr>
          <p:grpSpPr>
            <a:xfrm>
              <a:off x="2789" y="28"/>
              <a:ext cx="2946" cy="4292"/>
              <a:chOff x="2814" y="0"/>
              <a:chExt cx="2946" cy="4320"/>
            </a:xfrm>
          </p:grpSpPr>
          <p:pic>
            <p:nvPicPr>
              <p:cNvPr id="7188" name="Picture 2" descr="鸦片战争形势图"/>
              <p:cNvPicPr>
                <a:picLocks noChangeAspect="1"/>
              </p:cNvPicPr>
              <p:nvPr/>
            </p:nvPicPr>
            <p:blipFill>
              <a:blip r:embed="rId1"/>
              <a:stretch>
                <a:fillRect/>
              </a:stretch>
            </p:blipFill>
            <p:spPr>
              <a:xfrm>
                <a:off x="2814" y="0"/>
                <a:ext cx="2946" cy="4320"/>
              </a:xfrm>
              <a:prstGeom prst="rect">
                <a:avLst/>
              </a:prstGeom>
              <a:solidFill>
                <a:schemeClr val="bg1"/>
              </a:solidFill>
              <a:ln w="9525">
                <a:noFill/>
              </a:ln>
            </p:spPr>
          </p:pic>
          <p:sp>
            <p:nvSpPr>
              <p:cNvPr id="7189" name="Text Box 18"/>
              <p:cNvSpPr txBox="1"/>
              <p:nvPr/>
            </p:nvSpPr>
            <p:spPr>
              <a:xfrm>
                <a:off x="3648" y="3439"/>
                <a:ext cx="346" cy="200"/>
              </a:xfrm>
              <a:prstGeom prst="rect">
                <a:avLst/>
              </a:prstGeom>
              <a:noFill/>
              <a:ln w="9525" cap="flat" cmpd="sng">
                <a:solidFill>
                  <a:srgbClr val="FF3300"/>
                </a:solidFill>
                <a:prstDash val="solid"/>
                <a:miter/>
                <a:headEnd type="none" w="med" len="med"/>
                <a:tailEnd type="none" w="med" len="med"/>
              </a:ln>
            </p:spPr>
            <p:txBody>
              <a:bodyPr wrap="none">
                <a:spAutoFit/>
              </a:bodyPr>
              <a:p>
                <a:r>
                  <a:rPr lang="zh-CN" altLang="en-US" sz="1400" b="1" u="sng" dirty="0">
                    <a:solidFill>
                      <a:schemeClr val="accent2"/>
                    </a:solidFill>
                    <a:latin typeface="Times New Roman" panose="02020603050405020304" pitchFamily="18" charset="0"/>
                  </a:rPr>
                  <a:t>广州</a:t>
                </a:r>
                <a:endParaRPr lang="zh-CN" altLang="en-US" sz="1400" b="1" u="sng" dirty="0">
                  <a:solidFill>
                    <a:schemeClr val="accent2"/>
                  </a:solidFill>
                  <a:latin typeface="Times New Roman" panose="02020603050405020304" pitchFamily="18" charset="0"/>
                </a:endParaRPr>
              </a:p>
            </p:txBody>
          </p:sp>
          <p:sp>
            <p:nvSpPr>
              <p:cNvPr id="7190" name="Text Box 19"/>
              <p:cNvSpPr txBox="1"/>
              <p:nvPr/>
            </p:nvSpPr>
            <p:spPr>
              <a:xfrm>
                <a:off x="4416" y="3055"/>
                <a:ext cx="346" cy="199"/>
              </a:xfrm>
              <a:prstGeom prst="rect">
                <a:avLst/>
              </a:prstGeom>
              <a:noFill/>
              <a:ln w="9525" cap="flat" cmpd="sng">
                <a:solidFill>
                  <a:srgbClr val="FF3300"/>
                </a:solidFill>
                <a:prstDash val="solid"/>
                <a:miter/>
                <a:headEnd type="none" w="med" len="med"/>
                <a:tailEnd type="none" w="med" len="med"/>
              </a:ln>
            </p:spPr>
            <p:txBody>
              <a:bodyPr wrap="none">
                <a:spAutoFit/>
              </a:bodyPr>
              <a:p>
                <a:r>
                  <a:rPr lang="zh-CN" altLang="en-US" sz="1400" b="1" u="sng" dirty="0">
                    <a:solidFill>
                      <a:schemeClr val="accent2"/>
                    </a:solidFill>
                    <a:latin typeface="Times New Roman" panose="02020603050405020304" pitchFamily="18" charset="0"/>
                  </a:rPr>
                  <a:t>厦门</a:t>
                </a:r>
                <a:endParaRPr lang="zh-CN" altLang="en-US" sz="1400" b="1" u="sng" dirty="0">
                  <a:solidFill>
                    <a:schemeClr val="accent2"/>
                  </a:solidFill>
                  <a:latin typeface="Times New Roman" panose="02020603050405020304" pitchFamily="18" charset="0"/>
                </a:endParaRPr>
              </a:p>
            </p:txBody>
          </p:sp>
          <p:sp>
            <p:nvSpPr>
              <p:cNvPr id="7191" name="Text Box 20"/>
              <p:cNvSpPr txBox="1"/>
              <p:nvPr/>
            </p:nvSpPr>
            <p:spPr>
              <a:xfrm>
                <a:off x="4484" y="2863"/>
                <a:ext cx="346" cy="199"/>
              </a:xfrm>
              <a:prstGeom prst="rect">
                <a:avLst/>
              </a:prstGeom>
              <a:noFill/>
              <a:ln w="9525" cap="flat" cmpd="sng">
                <a:solidFill>
                  <a:srgbClr val="FF3300"/>
                </a:solidFill>
                <a:prstDash val="solid"/>
                <a:miter/>
                <a:headEnd type="none" w="med" len="med"/>
                <a:tailEnd type="none" w="med" len="med"/>
              </a:ln>
            </p:spPr>
            <p:txBody>
              <a:bodyPr wrap="none">
                <a:spAutoFit/>
              </a:bodyPr>
              <a:p>
                <a:r>
                  <a:rPr lang="zh-CN" altLang="en-US" sz="1400" b="1" u="sng" dirty="0">
                    <a:solidFill>
                      <a:schemeClr val="accent2"/>
                    </a:solidFill>
                    <a:latin typeface="Times New Roman" panose="02020603050405020304" pitchFamily="18" charset="0"/>
                  </a:rPr>
                  <a:t>福州</a:t>
                </a:r>
                <a:endParaRPr lang="zh-CN" altLang="en-US" sz="1400" b="1" u="sng" dirty="0">
                  <a:solidFill>
                    <a:schemeClr val="accent2"/>
                  </a:solidFill>
                  <a:latin typeface="Times New Roman" panose="02020603050405020304" pitchFamily="18" charset="0"/>
                </a:endParaRPr>
              </a:p>
            </p:txBody>
          </p:sp>
          <p:sp>
            <p:nvSpPr>
              <p:cNvPr id="7192" name="Text Box 21"/>
              <p:cNvSpPr txBox="1"/>
              <p:nvPr/>
            </p:nvSpPr>
            <p:spPr>
              <a:xfrm>
                <a:off x="4820" y="2191"/>
                <a:ext cx="346" cy="199"/>
              </a:xfrm>
              <a:prstGeom prst="rect">
                <a:avLst/>
              </a:prstGeom>
              <a:noFill/>
              <a:ln w="9525" cap="flat" cmpd="sng">
                <a:solidFill>
                  <a:srgbClr val="FF3300"/>
                </a:solidFill>
                <a:prstDash val="solid"/>
                <a:miter/>
                <a:headEnd type="none" w="med" len="med"/>
                <a:tailEnd type="none" w="med" len="med"/>
              </a:ln>
            </p:spPr>
            <p:txBody>
              <a:bodyPr wrap="none">
                <a:spAutoFit/>
              </a:bodyPr>
              <a:p>
                <a:r>
                  <a:rPr lang="zh-CN" altLang="en-US" sz="1400" b="1" u="sng" dirty="0">
                    <a:solidFill>
                      <a:schemeClr val="accent2"/>
                    </a:solidFill>
                    <a:latin typeface="Times New Roman" panose="02020603050405020304" pitchFamily="18" charset="0"/>
                  </a:rPr>
                  <a:t>宁波</a:t>
                </a:r>
                <a:endParaRPr lang="zh-CN" altLang="en-US" sz="1400" b="1" u="sng" dirty="0">
                  <a:solidFill>
                    <a:schemeClr val="accent2"/>
                  </a:solidFill>
                  <a:latin typeface="Times New Roman" panose="02020603050405020304" pitchFamily="18" charset="0"/>
                </a:endParaRPr>
              </a:p>
            </p:txBody>
          </p:sp>
          <p:sp>
            <p:nvSpPr>
              <p:cNvPr id="7193" name="Text Box 22"/>
              <p:cNvSpPr txBox="1"/>
              <p:nvPr/>
            </p:nvSpPr>
            <p:spPr>
              <a:xfrm>
                <a:off x="5108" y="1820"/>
                <a:ext cx="346" cy="199"/>
              </a:xfrm>
              <a:prstGeom prst="rect">
                <a:avLst/>
              </a:prstGeom>
              <a:noFill/>
              <a:ln w="9525" cap="flat" cmpd="sng">
                <a:solidFill>
                  <a:srgbClr val="FF3300"/>
                </a:solidFill>
                <a:prstDash val="solid"/>
                <a:miter/>
                <a:headEnd type="none" w="med" len="med"/>
                <a:tailEnd type="none" w="med" len="med"/>
              </a:ln>
            </p:spPr>
            <p:txBody>
              <a:bodyPr wrap="none">
                <a:spAutoFit/>
              </a:bodyPr>
              <a:p>
                <a:r>
                  <a:rPr lang="zh-CN" altLang="en-US" sz="1400" b="1" u="sng" dirty="0">
                    <a:solidFill>
                      <a:schemeClr val="accent2"/>
                    </a:solidFill>
                    <a:latin typeface="Times New Roman" panose="02020603050405020304" pitchFamily="18" charset="0"/>
                  </a:rPr>
                  <a:t>上海</a:t>
                </a:r>
                <a:endParaRPr lang="zh-CN" altLang="en-US" sz="1400" b="1" u="sng" dirty="0">
                  <a:solidFill>
                    <a:schemeClr val="accent2"/>
                  </a:solidFill>
                  <a:latin typeface="Times New Roman" panose="02020603050405020304" pitchFamily="18" charset="0"/>
                </a:endParaRPr>
              </a:p>
            </p:txBody>
          </p:sp>
          <p:sp>
            <p:nvSpPr>
              <p:cNvPr id="22551" name="AutoShape 23"/>
              <p:cNvSpPr>
                <a:spLocks noChangeArrowheads="1"/>
              </p:cNvSpPr>
              <p:nvPr/>
            </p:nvSpPr>
            <p:spPr bwMode="auto">
              <a:xfrm>
                <a:off x="3120" y="1248"/>
                <a:ext cx="1056" cy="672"/>
              </a:xfrm>
              <a:prstGeom prst="wedgeRectCallout">
                <a:avLst>
                  <a:gd name="adj1" fmla="val 89111"/>
                  <a:gd name="adj2" fmla="val 42560"/>
                </a:avLst>
              </a:prstGeom>
              <a:solidFill>
                <a:schemeClr val="bg1"/>
              </a:solidFill>
              <a:ln w="9525">
                <a:solidFill>
                  <a:schemeClr val="tx1"/>
                </a:solidFill>
                <a:miter lim="800000"/>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en-US" altLang="zh-CN"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中英南京条约</a:t>
                </a:r>
                <a:r>
                  <a:rPr kumimoji="1" lang="en-US" altLang="zh-CN"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1"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签订地点</a:t>
                </a:r>
                <a:r>
                  <a:rPr kumimoji="1" lang="en-US" altLang="zh-CN"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(1842)</a:t>
                </a:r>
                <a:endParaRPr kumimoji="1" lang="en-US" altLang="zh-CN"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2552" name="Text Box 24"/>
            <p:cNvSpPr txBox="1">
              <a:spLocks noChangeArrowheads="1"/>
            </p:cNvSpPr>
            <p:nvPr/>
          </p:nvSpPr>
          <p:spPr bwMode="auto">
            <a:xfrm>
              <a:off x="4416" y="1662"/>
              <a:ext cx="374" cy="365"/>
            </a:xfrm>
            <a:prstGeom prst="rect">
              <a:avLst/>
            </a:prstGeom>
            <a:noFill/>
            <a:ln w="9525">
              <a:noFill/>
              <a:miter lim="800000"/>
            </a:ln>
            <a:effectLst/>
          </p:spPr>
          <p:txBody>
            <a:bodyPr wrap="none">
              <a:spAutoFit/>
            </a:bodyPr>
            <a:lstStyle/>
            <a:p>
              <a:pPr marR="0" defTabSz="914400">
                <a:buClrTx/>
                <a:buSzTx/>
                <a:buFontTx/>
                <a:buNone/>
                <a:defRPr/>
              </a:pPr>
              <a:r>
                <a:rPr kumimoji="1" lang="zh-CN" altLang="en-US" sz="3200" b="1" kern="1200" cap="none" spc="0" normalizeH="0" baseline="0" noProof="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1" lang="zh-CN" altLang="en-US" sz="3200" b="1" kern="1200" cap="none" spc="0" normalizeH="0" baseline="0" noProof="0" smtClean="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7186" name="AutoShape 30"/>
            <p:cNvSpPr/>
            <p:nvPr/>
          </p:nvSpPr>
          <p:spPr>
            <a:xfrm>
              <a:off x="657" y="3158"/>
              <a:ext cx="136" cy="726"/>
            </a:xfrm>
            <a:prstGeom prst="leftBrace">
              <a:avLst>
                <a:gd name="adj1" fmla="val 44485"/>
                <a:gd name="adj2" fmla="val 50000"/>
              </a:avLst>
            </a:prstGeom>
            <a:noFill/>
            <a:ln w="28575"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7187" name="AutoShape 31"/>
            <p:cNvSpPr/>
            <p:nvPr/>
          </p:nvSpPr>
          <p:spPr>
            <a:xfrm>
              <a:off x="249" y="2750"/>
              <a:ext cx="408" cy="907"/>
            </a:xfrm>
            <a:prstGeom prst="curvedRightArrow">
              <a:avLst>
                <a:gd name="adj1" fmla="val 22737"/>
                <a:gd name="adj2" fmla="val 70839"/>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2"/>
          <p:cNvSpPr txBox="1"/>
          <p:nvPr/>
        </p:nvSpPr>
        <p:spPr>
          <a:xfrm>
            <a:off x="395288" y="333375"/>
            <a:ext cx="8351837" cy="3116263"/>
          </a:xfrm>
          <a:prstGeom prst="rect">
            <a:avLst/>
          </a:prstGeom>
          <a:noFill/>
          <a:ln w="9525" cap="flat" cmpd="sng">
            <a:solidFill>
              <a:srgbClr val="FF0000"/>
            </a:solidFill>
            <a:prstDash val="solid"/>
            <a:miter/>
            <a:headEnd type="none" w="med" len="med"/>
            <a:tailEnd type="none" w="med" len="med"/>
          </a:ln>
        </p:spPr>
        <p:txBody>
          <a:bodyPr>
            <a:spAutoFit/>
          </a:bodyPr>
          <a:p>
            <a:pPr>
              <a:spcBef>
                <a:spcPct val="50000"/>
              </a:spcBef>
            </a:pPr>
            <a:r>
              <a:rPr lang="en-US" altLang="zh-CN" sz="4400" b="1" dirty="0">
                <a:solidFill>
                  <a:schemeClr val="bg1"/>
                </a:solidFill>
                <a:latin typeface="Arial" panose="020B0604020202020204" pitchFamily="34" charset="0"/>
                <a:ea typeface="黑体" panose="02010609060101010101" pitchFamily="2" charset="-122"/>
              </a:rPr>
              <a:t>        “</a:t>
            </a:r>
            <a:r>
              <a:rPr lang="zh-CN" altLang="en-US" sz="4400" b="1" dirty="0">
                <a:solidFill>
                  <a:schemeClr val="bg1"/>
                </a:solidFill>
                <a:latin typeface="Arial" panose="020B0604020202020204" pitchFamily="34" charset="0"/>
                <a:ea typeface="黑体" panose="02010609060101010101" pitchFamily="2" charset="-122"/>
              </a:rPr>
              <a:t>在鸦片战争以前，我们不肯给外国平等待遇；在以后，他们不肯给我们平等待遇”</a:t>
            </a:r>
            <a:endParaRPr lang="zh-CN" altLang="en-US" sz="4400" b="1" dirty="0">
              <a:solidFill>
                <a:schemeClr val="bg1"/>
              </a:solidFill>
              <a:latin typeface="Arial" panose="020B0604020202020204" pitchFamily="34" charset="0"/>
              <a:ea typeface="黑体" panose="02010609060101010101" pitchFamily="2" charset="-122"/>
            </a:endParaRPr>
          </a:p>
          <a:p>
            <a:pPr>
              <a:spcBef>
                <a:spcPct val="50000"/>
              </a:spcBef>
            </a:pPr>
            <a:r>
              <a:rPr lang="zh-CN" altLang="en-US" sz="4400" b="1" dirty="0">
                <a:solidFill>
                  <a:schemeClr val="bg1"/>
                </a:solidFill>
                <a:latin typeface="Arial" panose="020B0604020202020204" pitchFamily="34" charset="0"/>
                <a:ea typeface="黑体" panose="02010609060101010101" pitchFamily="2" charset="-122"/>
              </a:rPr>
              <a:t>                   </a:t>
            </a:r>
            <a:r>
              <a:rPr lang="en-US" altLang="zh-CN" sz="3300" b="1" dirty="0">
                <a:solidFill>
                  <a:schemeClr val="bg1"/>
                </a:solidFill>
                <a:latin typeface="Arial" panose="020B0604020202020204" pitchFamily="34" charset="0"/>
              </a:rPr>
              <a:t>——《</a:t>
            </a:r>
            <a:r>
              <a:rPr lang="zh-CN" altLang="en-US" sz="3300" b="1" dirty="0">
                <a:solidFill>
                  <a:schemeClr val="bg1"/>
                </a:solidFill>
                <a:latin typeface="Arial" panose="020B0604020202020204" pitchFamily="34" charset="0"/>
              </a:rPr>
              <a:t>中国近代史</a:t>
            </a:r>
            <a:r>
              <a:rPr lang="en-US" altLang="zh-CN" sz="3300" b="1" dirty="0">
                <a:solidFill>
                  <a:schemeClr val="bg1"/>
                </a:solidFill>
                <a:latin typeface="Arial" panose="020B0604020202020204" pitchFamily="34" charset="0"/>
              </a:rPr>
              <a:t>》</a:t>
            </a:r>
            <a:r>
              <a:rPr lang="zh-CN" altLang="en-US" sz="3300" b="1" dirty="0">
                <a:solidFill>
                  <a:schemeClr val="bg1"/>
                </a:solidFill>
                <a:latin typeface="Arial" panose="020B0604020202020204" pitchFamily="34" charset="0"/>
              </a:rPr>
              <a:t>蒋廷黻 </a:t>
            </a:r>
            <a:endParaRPr lang="zh-CN" altLang="en-US" sz="3300" b="1" dirty="0">
              <a:solidFill>
                <a:schemeClr val="bg1"/>
              </a:solidFill>
              <a:latin typeface="Arial" panose="020B0604020202020204" pitchFamily="34" charset="0"/>
            </a:endParaRPr>
          </a:p>
        </p:txBody>
      </p:sp>
      <p:grpSp>
        <p:nvGrpSpPr>
          <p:cNvPr id="2" name="Group 13"/>
          <p:cNvGrpSpPr/>
          <p:nvPr/>
        </p:nvGrpSpPr>
        <p:grpSpPr>
          <a:xfrm>
            <a:off x="827088" y="4078288"/>
            <a:ext cx="7058025" cy="503237"/>
            <a:chOff x="521" y="2478"/>
            <a:chExt cx="4446" cy="317"/>
          </a:xfrm>
        </p:grpSpPr>
        <p:sp>
          <p:nvSpPr>
            <p:cNvPr id="8203" name="AutoShape 3"/>
            <p:cNvSpPr/>
            <p:nvPr/>
          </p:nvSpPr>
          <p:spPr>
            <a:xfrm>
              <a:off x="521" y="2478"/>
              <a:ext cx="635" cy="317"/>
            </a:xfrm>
            <a:prstGeom prst="wedgeRectCallout">
              <a:avLst>
                <a:gd name="adj1" fmla="val 318662"/>
                <a:gd name="adj2" fmla="val -175866"/>
              </a:avLst>
            </a:prstGeom>
            <a:solidFill>
              <a:schemeClr val="accent1"/>
            </a:solidFill>
            <a:ln w="9525" cap="flat" cmpd="sng">
              <a:solidFill>
                <a:schemeClr val="tx1"/>
              </a:solidFill>
              <a:prstDash val="solid"/>
              <a:miter/>
              <a:headEnd type="none" w="med" len="med"/>
              <a:tailEnd type="none" w="med" len="med"/>
            </a:ln>
          </p:spPr>
          <p:txBody>
            <a:bodyPr/>
            <a:p>
              <a:pPr algn="ctr"/>
              <a:endParaRPr lang="zh-CN" altLang="zh-CN" dirty="0">
                <a:latin typeface="Arial" panose="020B0604020202020204" pitchFamily="34" charset="0"/>
              </a:endParaRPr>
            </a:p>
          </p:txBody>
        </p:sp>
        <p:sp>
          <p:nvSpPr>
            <p:cNvPr id="8204" name="AutoShape 4"/>
            <p:cNvSpPr/>
            <p:nvPr/>
          </p:nvSpPr>
          <p:spPr>
            <a:xfrm>
              <a:off x="1610" y="2478"/>
              <a:ext cx="635" cy="317"/>
            </a:xfrm>
            <a:prstGeom prst="wedgeRectCallout">
              <a:avLst>
                <a:gd name="adj1" fmla="val 142440"/>
                <a:gd name="adj2" fmla="val -168611"/>
              </a:avLst>
            </a:prstGeom>
            <a:solidFill>
              <a:schemeClr val="accent1"/>
            </a:solidFill>
            <a:ln w="9525" cap="flat" cmpd="sng">
              <a:solidFill>
                <a:schemeClr val="tx1"/>
              </a:solidFill>
              <a:prstDash val="solid"/>
              <a:miter/>
              <a:headEnd type="none" w="med" len="med"/>
              <a:tailEnd type="none" w="med" len="med"/>
            </a:ln>
          </p:spPr>
          <p:txBody>
            <a:bodyPr/>
            <a:p>
              <a:pPr algn="ctr"/>
              <a:endParaRPr lang="zh-CN" altLang="zh-CN" dirty="0">
                <a:latin typeface="Arial" panose="020B0604020202020204" pitchFamily="34" charset="0"/>
              </a:endParaRPr>
            </a:p>
          </p:txBody>
        </p:sp>
        <p:sp>
          <p:nvSpPr>
            <p:cNvPr id="8205" name="AutoShape 5"/>
            <p:cNvSpPr/>
            <p:nvPr/>
          </p:nvSpPr>
          <p:spPr>
            <a:xfrm>
              <a:off x="2426" y="2478"/>
              <a:ext cx="635" cy="317"/>
            </a:xfrm>
            <a:prstGeom prst="wedgeRectCallout">
              <a:avLst>
                <a:gd name="adj1" fmla="val 16301"/>
                <a:gd name="adj2" fmla="val -165458"/>
              </a:avLst>
            </a:prstGeom>
            <a:solidFill>
              <a:schemeClr val="accent1"/>
            </a:solidFill>
            <a:ln w="9525" cap="flat" cmpd="sng">
              <a:solidFill>
                <a:schemeClr val="tx1"/>
              </a:solidFill>
              <a:prstDash val="solid"/>
              <a:miter/>
              <a:headEnd type="none" w="med" len="med"/>
              <a:tailEnd type="none" w="med" len="med"/>
            </a:ln>
          </p:spPr>
          <p:txBody>
            <a:bodyPr/>
            <a:p>
              <a:pPr algn="ctr"/>
              <a:endParaRPr lang="zh-CN" altLang="zh-CN" dirty="0">
                <a:latin typeface="Arial" panose="020B0604020202020204" pitchFamily="34" charset="0"/>
              </a:endParaRPr>
            </a:p>
          </p:txBody>
        </p:sp>
        <p:sp>
          <p:nvSpPr>
            <p:cNvPr id="8206" name="AutoShape 6"/>
            <p:cNvSpPr/>
            <p:nvPr/>
          </p:nvSpPr>
          <p:spPr>
            <a:xfrm>
              <a:off x="3379" y="2478"/>
              <a:ext cx="635" cy="317"/>
            </a:xfrm>
            <a:prstGeom prst="wedgeRectCallout">
              <a:avLst>
                <a:gd name="adj1" fmla="val -132204"/>
                <a:gd name="adj2" fmla="val -171134"/>
              </a:avLst>
            </a:prstGeom>
            <a:solidFill>
              <a:schemeClr val="accent1"/>
            </a:solidFill>
            <a:ln w="9525" cap="flat" cmpd="sng">
              <a:solidFill>
                <a:schemeClr val="tx1"/>
              </a:solidFill>
              <a:prstDash val="solid"/>
              <a:miter/>
              <a:headEnd type="none" w="med" len="med"/>
              <a:tailEnd type="none" w="med" len="med"/>
            </a:ln>
          </p:spPr>
          <p:txBody>
            <a:bodyPr/>
            <a:p>
              <a:pPr algn="ctr"/>
              <a:endParaRPr lang="zh-CN" altLang="zh-CN" dirty="0">
                <a:latin typeface="Arial" panose="020B0604020202020204" pitchFamily="34" charset="0"/>
              </a:endParaRPr>
            </a:p>
          </p:txBody>
        </p:sp>
        <p:sp>
          <p:nvSpPr>
            <p:cNvPr id="8207" name="AutoShape 7"/>
            <p:cNvSpPr/>
            <p:nvPr/>
          </p:nvSpPr>
          <p:spPr>
            <a:xfrm>
              <a:off x="4332" y="2478"/>
              <a:ext cx="635" cy="317"/>
            </a:xfrm>
            <a:prstGeom prst="wedgeRectCallout">
              <a:avLst>
                <a:gd name="adj1" fmla="val -280708"/>
                <a:gd name="adj2" fmla="val -171134"/>
              </a:avLst>
            </a:prstGeom>
            <a:solidFill>
              <a:schemeClr val="accent1"/>
            </a:solidFill>
            <a:ln w="9525" cap="flat" cmpd="sng">
              <a:solidFill>
                <a:schemeClr val="tx1"/>
              </a:solidFill>
              <a:prstDash val="solid"/>
              <a:miter/>
              <a:headEnd type="none" w="med" len="med"/>
              <a:tailEnd type="none" w="med" len="med"/>
            </a:ln>
          </p:spPr>
          <p:txBody>
            <a:bodyPr/>
            <a:p>
              <a:pPr algn="ctr"/>
              <a:endParaRPr lang="zh-CN" altLang="zh-CN" dirty="0">
                <a:latin typeface="Arial" panose="020B0604020202020204" pitchFamily="34" charset="0"/>
              </a:endParaRPr>
            </a:p>
          </p:txBody>
        </p:sp>
        <p:sp>
          <p:nvSpPr>
            <p:cNvPr id="8208" name="Text Box 8"/>
            <p:cNvSpPr txBox="1"/>
            <p:nvPr/>
          </p:nvSpPr>
          <p:spPr>
            <a:xfrm>
              <a:off x="567" y="2478"/>
              <a:ext cx="544" cy="288"/>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2" charset="-122"/>
                </a:rPr>
                <a:t>赔款</a:t>
              </a:r>
              <a:endParaRPr lang="zh-CN" altLang="en-US" sz="2400" b="1" dirty="0">
                <a:latin typeface="Arial" panose="020B0604020202020204" pitchFamily="34" charset="0"/>
                <a:ea typeface="黑体" panose="02010609060101010101" pitchFamily="2" charset="-122"/>
              </a:endParaRPr>
            </a:p>
          </p:txBody>
        </p:sp>
        <p:sp>
          <p:nvSpPr>
            <p:cNvPr id="8209" name="Text Box 9"/>
            <p:cNvSpPr txBox="1"/>
            <p:nvPr/>
          </p:nvSpPr>
          <p:spPr>
            <a:xfrm>
              <a:off x="1656" y="2478"/>
              <a:ext cx="544" cy="288"/>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2" charset="-122"/>
                </a:rPr>
                <a:t>割地</a:t>
              </a:r>
              <a:endParaRPr lang="zh-CN" altLang="en-US" sz="2400" b="1" dirty="0">
                <a:latin typeface="Arial" panose="020B0604020202020204" pitchFamily="34" charset="0"/>
                <a:ea typeface="黑体" panose="02010609060101010101" pitchFamily="2" charset="-122"/>
              </a:endParaRPr>
            </a:p>
          </p:txBody>
        </p:sp>
        <p:sp>
          <p:nvSpPr>
            <p:cNvPr id="8210" name="Text Box 10"/>
            <p:cNvSpPr txBox="1"/>
            <p:nvPr/>
          </p:nvSpPr>
          <p:spPr>
            <a:xfrm>
              <a:off x="2517" y="2478"/>
              <a:ext cx="544" cy="288"/>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2" charset="-122"/>
                </a:rPr>
                <a:t>通商</a:t>
              </a:r>
              <a:endParaRPr lang="zh-CN" altLang="en-US" sz="2400" b="1" dirty="0">
                <a:latin typeface="Arial" panose="020B0604020202020204" pitchFamily="34" charset="0"/>
                <a:ea typeface="黑体" panose="02010609060101010101" pitchFamily="2" charset="-122"/>
              </a:endParaRPr>
            </a:p>
          </p:txBody>
        </p:sp>
        <p:sp>
          <p:nvSpPr>
            <p:cNvPr id="8211" name="Text Box 11"/>
            <p:cNvSpPr txBox="1"/>
            <p:nvPr/>
          </p:nvSpPr>
          <p:spPr>
            <a:xfrm>
              <a:off x="3425" y="2478"/>
              <a:ext cx="544" cy="288"/>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2" charset="-122"/>
                </a:rPr>
                <a:t>关税</a:t>
              </a:r>
              <a:endParaRPr lang="zh-CN" altLang="en-US" sz="2400" b="1" dirty="0">
                <a:latin typeface="Arial" panose="020B0604020202020204" pitchFamily="34" charset="0"/>
                <a:ea typeface="黑体" panose="02010609060101010101" pitchFamily="2" charset="-122"/>
              </a:endParaRPr>
            </a:p>
          </p:txBody>
        </p:sp>
        <p:sp>
          <p:nvSpPr>
            <p:cNvPr id="8212" name="Text Box 12"/>
            <p:cNvSpPr txBox="1"/>
            <p:nvPr/>
          </p:nvSpPr>
          <p:spPr>
            <a:xfrm>
              <a:off x="4377" y="2478"/>
              <a:ext cx="544" cy="288"/>
            </a:xfrm>
            <a:prstGeom prst="rect">
              <a:avLst/>
            </a:prstGeom>
            <a:noFill/>
            <a:ln w="9525">
              <a:noFill/>
            </a:ln>
          </p:spPr>
          <p:txBody>
            <a:bodyPr>
              <a:spAutoFit/>
            </a:bodyPr>
            <a:p>
              <a:pPr>
                <a:spcBef>
                  <a:spcPct val="50000"/>
                </a:spcBef>
              </a:pPr>
              <a:r>
                <a:rPr lang="zh-CN" altLang="en-US" sz="2400" b="1" dirty="0">
                  <a:latin typeface="Arial" panose="020B0604020202020204" pitchFamily="34" charset="0"/>
                  <a:ea typeface="黑体" panose="02010609060101010101" pitchFamily="2" charset="-122"/>
                </a:rPr>
                <a:t>司法</a:t>
              </a:r>
              <a:endParaRPr lang="zh-CN" altLang="en-US" sz="2400" b="1" dirty="0">
                <a:latin typeface="Arial" panose="020B0604020202020204" pitchFamily="34" charset="0"/>
                <a:ea typeface="黑体" panose="02010609060101010101" pitchFamily="2" charset="-122"/>
              </a:endParaRPr>
            </a:p>
          </p:txBody>
        </p:sp>
      </p:grpSp>
      <p:grpSp>
        <p:nvGrpSpPr>
          <p:cNvPr id="3" name="Group 17"/>
          <p:cNvGrpSpPr/>
          <p:nvPr/>
        </p:nvGrpSpPr>
        <p:grpSpPr>
          <a:xfrm>
            <a:off x="1187450" y="4581525"/>
            <a:ext cx="6553200" cy="936625"/>
            <a:chOff x="748" y="2795"/>
            <a:chExt cx="4128" cy="590"/>
          </a:xfrm>
        </p:grpSpPr>
        <p:sp>
          <p:nvSpPr>
            <p:cNvPr id="8200" name="AutoShape 14"/>
            <p:cNvSpPr/>
            <p:nvPr/>
          </p:nvSpPr>
          <p:spPr>
            <a:xfrm rot="-5400000">
              <a:off x="2653" y="890"/>
              <a:ext cx="227" cy="4037"/>
            </a:xfrm>
            <a:prstGeom prst="leftBrace">
              <a:avLst>
                <a:gd name="adj1" fmla="val 148201"/>
                <a:gd name="adj2" fmla="val 50000"/>
              </a:avLst>
            </a:prstGeom>
            <a:noFill/>
            <a:ln w="25400" cap="flat" cmpd="sng">
              <a:solidFill>
                <a:srgbClr val="FF0000"/>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8201" name="Rectangle 15"/>
            <p:cNvSpPr/>
            <p:nvPr/>
          </p:nvSpPr>
          <p:spPr>
            <a:xfrm>
              <a:off x="793" y="3022"/>
              <a:ext cx="3946" cy="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8202" name="Text Box 16"/>
            <p:cNvSpPr txBox="1"/>
            <p:nvPr/>
          </p:nvSpPr>
          <p:spPr>
            <a:xfrm>
              <a:off x="748" y="3044"/>
              <a:ext cx="4128" cy="250"/>
            </a:xfrm>
            <a:prstGeom prst="rect">
              <a:avLst/>
            </a:prstGeom>
            <a:noFill/>
            <a:ln w="9525">
              <a:noFill/>
            </a:ln>
          </p:spPr>
          <p:txBody>
            <a:bodyPr>
              <a:spAutoFit/>
            </a:bodyPr>
            <a:p>
              <a:pPr>
                <a:spcBef>
                  <a:spcPct val="50000"/>
                </a:spcBef>
              </a:pPr>
              <a:r>
                <a:rPr lang="zh-CN" altLang="en-US" sz="2000" b="1" dirty="0">
                  <a:latin typeface="黑体" panose="02010609060101010101" pitchFamily="2" charset="-122"/>
                  <a:ea typeface="黑体" panose="02010609060101010101" pitchFamily="2" charset="-122"/>
                </a:rPr>
                <a:t>从主权独立走向半殖半封  从封闭贸易到卷入世界市场</a:t>
              </a:r>
              <a:endParaRPr lang="zh-CN" altLang="en-US" sz="2000" b="1" dirty="0">
                <a:latin typeface="黑体" panose="02010609060101010101" pitchFamily="2" charset="-122"/>
                <a:ea typeface="黑体" panose="02010609060101010101" pitchFamily="2" charset="-122"/>
              </a:endParaRPr>
            </a:p>
          </p:txBody>
        </p:sp>
      </p:grpSp>
      <p:grpSp>
        <p:nvGrpSpPr>
          <p:cNvPr id="4" name="Group 20"/>
          <p:cNvGrpSpPr/>
          <p:nvPr/>
        </p:nvGrpSpPr>
        <p:grpSpPr>
          <a:xfrm>
            <a:off x="2555875" y="6021388"/>
            <a:ext cx="3960813" cy="576262"/>
            <a:chOff x="1610" y="3702"/>
            <a:chExt cx="2495" cy="363"/>
          </a:xfrm>
        </p:grpSpPr>
        <p:sp>
          <p:nvSpPr>
            <p:cNvPr id="8198" name="AutoShape 18"/>
            <p:cNvSpPr/>
            <p:nvPr/>
          </p:nvSpPr>
          <p:spPr>
            <a:xfrm>
              <a:off x="1610" y="3702"/>
              <a:ext cx="2495" cy="363"/>
            </a:xfrm>
            <a:prstGeom prst="wedgeEllipseCallout">
              <a:avLst>
                <a:gd name="adj1" fmla="val 10440"/>
                <a:gd name="adj2" fmla="val -135676"/>
              </a:avLst>
            </a:prstGeom>
            <a:solidFill>
              <a:schemeClr val="accent1"/>
            </a:solidFill>
            <a:ln w="9525" cap="flat" cmpd="sng">
              <a:solidFill>
                <a:schemeClr val="tx1"/>
              </a:solidFill>
              <a:prstDash val="solid"/>
              <a:miter/>
              <a:headEnd type="none" w="med" len="med"/>
              <a:tailEnd type="none" w="med" len="med"/>
            </a:ln>
          </p:spPr>
          <p:txBody>
            <a:bodyPr/>
            <a:p>
              <a:pPr algn="ctr"/>
              <a:endParaRPr lang="zh-CN" altLang="zh-CN" dirty="0">
                <a:latin typeface="Arial" panose="020B0604020202020204" pitchFamily="34" charset="0"/>
              </a:endParaRPr>
            </a:p>
          </p:txBody>
        </p:sp>
        <p:sp>
          <p:nvSpPr>
            <p:cNvPr id="8199" name="Text Box 19"/>
            <p:cNvSpPr txBox="1"/>
            <p:nvPr/>
          </p:nvSpPr>
          <p:spPr>
            <a:xfrm>
              <a:off x="1882" y="3724"/>
              <a:ext cx="1996" cy="250"/>
            </a:xfrm>
            <a:prstGeom prst="rect">
              <a:avLst/>
            </a:prstGeom>
            <a:noFill/>
            <a:ln w="9525">
              <a:noFill/>
            </a:ln>
          </p:spPr>
          <p:txBody>
            <a:bodyPr>
              <a:spAutoFit/>
            </a:bodyPr>
            <a:p>
              <a:pPr>
                <a:spcBef>
                  <a:spcPct val="50000"/>
                </a:spcBef>
              </a:pPr>
              <a:r>
                <a:rPr lang="zh-CN" altLang="en-US" sz="2000" b="1" dirty="0">
                  <a:latin typeface="黑体" panose="02010609060101010101" pitchFamily="2" charset="-122"/>
                  <a:ea typeface="黑体" panose="02010609060101010101" pitchFamily="2" charset="-122"/>
                </a:rPr>
                <a:t>开眼看世界  学习新技术</a:t>
              </a:r>
              <a:endParaRPr lang="zh-CN" altLang="en-US" sz="2000" b="1" dirty="0">
                <a:latin typeface="黑体" panose="02010609060101010101" pitchFamily="2" charset="-122"/>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1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3"/>
          <p:cNvSpPr>
            <a:spLocks noGrp="1"/>
          </p:cNvSpPr>
          <p:nvPr>
            <p:ph idx="1"/>
          </p:nvPr>
        </p:nvSpPr>
        <p:spPr>
          <a:xfrm>
            <a:off x="179388" y="1600200"/>
            <a:ext cx="8713787" cy="4525963"/>
          </a:xfrm>
          <a:ln/>
        </p:spPr>
        <p:txBody>
          <a:bodyPr vert="horz" wrap="square" lIns="91440" tIns="45720" rIns="91440" bIns="45720" anchor="t"/>
          <a:p>
            <a:pPr eaLnBrk="1" hangingPunct="1">
              <a:buNone/>
            </a:pPr>
            <a:r>
              <a:rPr lang="en-US" altLang="zh-CN" sz="8800" b="1" dirty="0">
                <a:solidFill>
                  <a:schemeClr val="bg1"/>
                </a:solidFill>
                <a:ea typeface="黑体" panose="02010609060101010101" pitchFamily="2" charset="-122"/>
              </a:rPr>
              <a:t>    </a:t>
            </a:r>
            <a:r>
              <a:rPr lang="en-US" altLang="zh-CN" sz="9600" b="1" dirty="0">
                <a:solidFill>
                  <a:schemeClr val="bg1"/>
                </a:solidFill>
                <a:ea typeface="黑体" panose="02010609060101010101" pitchFamily="2" charset="-122"/>
              </a:rPr>
              <a:t>“</a:t>
            </a:r>
            <a:r>
              <a:rPr lang="zh-CN" altLang="en-US" sz="9600" b="1" dirty="0">
                <a:solidFill>
                  <a:schemeClr val="bg1"/>
                </a:solidFill>
                <a:ea typeface="黑体" panose="02010609060101010101" pitchFamily="2" charset="-122"/>
              </a:rPr>
              <a:t>鸦片战争”</a:t>
            </a:r>
            <a:endParaRPr lang="zh-CN" altLang="en-US" sz="9600" b="1" dirty="0">
              <a:solidFill>
                <a:schemeClr val="bg1"/>
              </a:solidFill>
              <a:ea typeface="黑体" panose="02010609060101010101" pitchFamily="2" charset="-122"/>
            </a:endParaRPr>
          </a:p>
          <a:p>
            <a:pPr eaLnBrk="1" hangingPunct="1">
              <a:buNone/>
            </a:pPr>
            <a:r>
              <a:rPr lang="zh-CN" altLang="en-US" sz="6000" b="1" dirty="0">
                <a:solidFill>
                  <a:schemeClr val="bg1"/>
                </a:solidFill>
                <a:ea typeface="黑体" panose="02010609060101010101" pitchFamily="2" charset="-122"/>
              </a:rPr>
              <a:t>  </a:t>
            </a:r>
            <a:r>
              <a:rPr lang="zh-CN" altLang="en-US" sz="4800" b="1" dirty="0">
                <a:solidFill>
                  <a:schemeClr val="bg1"/>
                </a:solidFill>
                <a:ea typeface="黑体" panose="02010609060101010101" pitchFamily="2" charset="-122"/>
              </a:rPr>
              <a:t>（二）认识拓展与思想方法</a:t>
            </a:r>
            <a:endParaRPr lang="zh-CN" altLang="en-US" sz="4800" b="1" dirty="0">
              <a:solidFill>
                <a:schemeClr val="bg1"/>
              </a:solidFill>
              <a:ea typeface="黑体" panose="0201060906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2"/>
          <p:cNvSpPr txBox="1"/>
          <p:nvPr/>
        </p:nvSpPr>
        <p:spPr>
          <a:xfrm>
            <a:off x="179388" y="307975"/>
            <a:ext cx="8713787" cy="13208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000" b="1" dirty="0">
                <a:solidFill>
                  <a:srgbClr val="FFFF00"/>
                </a:solidFill>
                <a:latin typeface="Arial" panose="020B0604020202020204" pitchFamily="34" charset="0"/>
                <a:ea typeface="黑体" panose="02010609060101010101" pitchFamily="2" charset="-122"/>
              </a:rPr>
              <a:t>“</a:t>
            </a:r>
            <a:r>
              <a:rPr lang="zh-CN" altLang="en-US" sz="4000" b="1" dirty="0">
                <a:solidFill>
                  <a:srgbClr val="FFFF00"/>
                </a:solidFill>
                <a:latin typeface="黑体" panose="02010609060101010101" pitchFamily="2" charset="-122"/>
                <a:ea typeface="黑体" panose="02010609060101010101" pitchFamily="2" charset="-122"/>
              </a:rPr>
              <a:t>这场战争是英国资产阶级旨在维护鸦片贸易而发动和进行的对华战争。</a:t>
            </a:r>
            <a:r>
              <a:rPr lang="zh-CN" altLang="en-US" sz="4000" b="1" dirty="0">
                <a:solidFill>
                  <a:srgbClr val="FFFF00"/>
                </a:solidFill>
                <a:latin typeface="Arial" panose="020B0604020202020204" pitchFamily="34" charset="0"/>
                <a:ea typeface="黑体" panose="02010609060101010101" pitchFamily="2" charset="-122"/>
              </a:rPr>
              <a:t>”</a:t>
            </a:r>
            <a:r>
              <a:rPr lang="zh-CN" altLang="en-US" sz="4000" b="1" dirty="0">
                <a:solidFill>
                  <a:srgbClr val="FFFF00"/>
                </a:solidFill>
                <a:latin typeface="黑体" panose="02010609060101010101" pitchFamily="2" charset="-122"/>
                <a:ea typeface="黑体" panose="02010609060101010101" pitchFamily="2" charset="-122"/>
              </a:rPr>
              <a:t> </a:t>
            </a:r>
            <a:endParaRPr lang="zh-CN" altLang="en-US" sz="4000" b="1" dirty="0">
              <a:solidFill>
                <a:srgbClr val="FFFF00"/>
              </a:solidFill>
              <a:latin typeface="黑体" panose="02010609060101010101" pitchFamily="2" charset="-122"/>
              <a:ea typeface="黑体" panose="02010609060101010101" pitchFamily="2" charset="-122"/>
            </a:endParaRPr>
          </a:p>
        </p:txBody>
      </p:sp>
      <p:sp>
        <p:nvSpPr>
          <p:cNvPr id="10243" name="Text Box 4"/>
          <p:cNvSpPr txBox="1"/>
          <p:nvPr/>
        </p:nvSpPr>
        <p:spPr>
          <a:xfrm>
            <a:off x="250825" y="2781300"/>
            <a:ext cx="8569325" cy="7112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000" b="1" dirty="0">
                <a:solidFill>
                  <a:schemeClr val="bg1"/>
                </a:solidFill>
                <a:latin typeface="黑体" panose="02010609060101010101" pitchFamily="2" charset="-122"/>
                <a:ea typeface="黑体" panose="02010609060101010101" pitchFamily="2" charset="-122"/>
              </a:rPr>
              <a:t>【</a:t>
            </a:r>
            <a:r>
              <a:rPr lang="zh-CN" altLang="en-US" sz="4000" b="1" dirty="0">
                <a:solidFill>
                  <a:schemeClr val="bg1"/>
                </a:solidFill>
                <a:latin typeface="黑体" panose="02010609060101010101" pitchFamily="2" charset="-122"/>
                <a:ea typeface="黑体" panose="02010609060101010101" pitchFamily="2" charset="-122"/>
              </a:rPr>
              <a:t>捕捉</a:t>
            </a:r>
            <a:r>
              <a:rPr lang="en-US" altLang="zh-CN" sz="4000" b="1" dirty="0">
                <a:solidFill>
                  <a:schemeClr val="bg1"/>
                </a:solidFill>
                <a:latin typeface="黑体" panose="02010609060101010101" pitchFamily="2" charset="-122"/>
                <a:ea typeface="黑体" panose="02010609060101010101" pitchFamily="2" charset="-122"/>
              </a:rPr>
              <a:t>】</a:t>
            </a:r>
            <a:r>
              <a:rPr lang="zh-CN" altLang="en-US" sz="4000" b="1" dirty="0">
                <a:solidFill>
                  <a:schemeClr val="bg1"/>
                </a:solidFill>
                <a:latin typeface="黑体" panose="02010609060101010101" pitchFamily="2" charset="-122"/>
                <a:ea typeface="黑体" panose="02010609060101010101" pitchFamily="2" charset="-122"/>
              </a:rPr>
              <a:t>马克思认为战争因何而起？</a:t>
            </a:r>
            <a:r>
              <a:rPr lang="zh-CN" altLang="en-US" sz="3600" b="1" dirty="0">
                <a:solidFill>
                  <a:schemeClr val="bg1"/>
                </a:solidFill>
                <a:latin typeface="黑体" panose="02010609060101010101" pitchFamily="2" charset="-122"/>
                <a:ea typeface="黑体" panose="02010609060101010101" pitchFamily="2" charset="-122"/>
              </a:rPr>
              <a:t> </a:t>
            </a:r>
            <a:endParaRPr lang="zh-CN" altLang="en-US" sz="3600" b="1" dirty="0">
              <a:solidFill>
                <a:schemeClr val="bg1"/>
              </a:solidFill>
              <a:latin typeface="黑体" panose="02010609060101010101" pitchFamily="2" charset="-122"/>
              <a:ea typeface="黑体" panose="02010609060101010101" pitchFamily="2" charset="-122"/>
            </a:endParaRPr>
          </a:p>
        </p:txBody>
      </p:sp>
      <p:sp>
        <p:nvSpPr>
          <p:cNvPr id="18437" name="Text Box 5"/>
          <p:cNvSpPr txBox="1"/>
          <p:nvPr/>
        </p:nvSpPr>
        <p:spPr>
          <a:xfrm>
            <a:off x="323850" y="4221163"/>
            <a:ext cx="8424863" cy="711200"/>
          </a:xfrm>
          <a:prstGeom prst="rect">
            <a:avLst/>
          </a:prstGeom>
          <a:noFill/>
          <a:ln w="9525" cap="flat" cmpd="sng">
            <a:solidFill>
              <a:schemeClr val="bg1"/>
            </a:solidFill>
            <a:prstDash val="solid"/>
            <a:miter/>
            <a:headEnd type="none" w="med" len="med"/>
            <a:tailEnd type="none" w="med" len="med"/>
          </a:ln>
        </p:spPr>
        <p:txBody>
          <a:bodyPr>
            <a:spAutoFit/>
          </a:bodyPr>
          <a:p>
            <a:pPr>
              <a:spcBef>
                <a:spcPct val="50000"/>
              </a:spcBef>
            </a:pPr>
            <a:r>
              <a:rPr lang="en-US" altLang="zh-CN" sz="4000" b="1" dirty="0">
                <a:solidFill>
                  <a:schemeClr val="bg1"/>
                </a:solidFill>
                <a:latin typeface="黑体" panose="02010609060101010101" pitchFamily="2" charset="-122"/>
                <a:ea typeface="黑体" panose="02010609060101010101" pitchFamily="2" charset="-122"/>
              </a:rPr>
              <a:t>【</a:t>
            </a:r>
            <a:r>
              <a:rPr lang="zh-CN" altLang="en-US" sz="4000" b="1" dirty="0">
                <a:solidFill>
                  <a:schemeClr val="bg1"/>
                </a:solidFill>
                <a:latin typeface="黑体" panose="02010609060101010101" pitchFamily="2" charset="-122"/>
                <a:ea typeface="黑体" panose="02010609060101010101" pitchFamily="2" charset="-122"/>
              </a:rPr>
              <a:t>延伸</a:t>
            </a:r>
            <a:r>
              <a:rPr lang="en-US" altLang="zh-CN" sz="4000" b="1" dirty="0">
                <a:solidFill>
                  <a:schemeClr val="bg1"/>
                </a:solidFill>
                <a:latin typeface="黑体" panose="02010609060101010101" pitchFamily="2" charset="-122"/>
                <a:ea typeface="黑体" panose="02010609060101010101" pitchFamily="2" charset="-122"/>
              </a:rPr>
              <a:t>】</a:t>
            </a:r>
            <a:r>
              <a:rPr lang="zh-CN" altLang="en-US" sz="4000" b="1" dirty="0">
                <a:solidFill>
                  <a:schemeClr val="bg1"/>
                </a:solidFill>
                <a:latin typeface="黑体" panose="02010609060101010101" pitchFamily="2" charset="-122"/>
                <a:ea typeface="黑体" panose="02010609060101010101" pitchFamily="2" charset="-122"/>
              </a:rPr>
              <a:t>是本质原因吗？有道理吗？</a:t>
            </a:r>
            <a:endParaRPr lang="zh-CN" altLang="en-US" sz="4000" b="1"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G1zxrLcRzpClX1a0HoaBh+rekmongIInIckmaLrFeY3d+sRgDFESSQpTeE4gdQ+m1lQdMz4VuDG2Ii6cLWRC9o="/>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5675</Words>
  <Application>WPS 演示</Application>
  <PresentationFormat>全屏显示(4:3)</PresentationFormat>
  <Paragraphs>304</Paragraphs>
  <Slides>32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Arial</vt:lpstr>
      <vt:lpstr>宋体</vt:lpstr>
      <vt:lpstr>Wingdings</vt:lpstr>
      <vt:lpstr>Calibri</vt:lpstr>
      <vt:lpstr>黑体</vt:lpstr>
      <vt:lpstr>华文新魏</vt:lpstr>
      <vt:lpstr>Times New Roman</vt:lpstr>
      <vt:lpstr>华文行楷</vt:lpstr>
      <vt:lpstr>方正姚体</vt:lpstr>
      <vt:lpstr>微软雅黑</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shanghai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Administrator</cp:lastModifiedBy>
  <cp:revision>107</cp:revision>
  <dcterms:created xsi:type="dcterms:W3CDTF">2009-09-20T15:09:00Z</dcterms:created>
  <dcterms:modified xsi:type="dcterms:W3CDTF">2018-05-27T02:18:22Z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