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642" r:id="rId3"/>
    <p:sldId id="714" r:id="rId4"/>
    <p:sldId id="469" r:id="rId6"/>
    <p:sldId id="810" r:id="rId7"/>
    <p:sldId id="811" r:id="rId8"/>
    <p:sldId id="812" r:id="rId9"/>
    <p:sldId id="813" r:id="rId10"/>
    <p:sldId id="715" r:id="rId11"/>
    <p:sldId id="716" r:id="rId12"/>
    <p:sldId id="814" r:id="rId13"/>
    <p:sldId id="815" r:id="rId14"/>
    <p:sldId id="816" r:id="rId15"/>
    <p:sldId id="905" r:id="rId16"/>
    <p:sldId id="1079" r:id="rId17"/>
    <p:sldId id="1080" r:id="rId18"/>
    <p:sldId id="1081" r:id="rId19"/>
    <p:sldId id="1083" r:id="rId20"/>
    <p:sldId id="1084" r:id="rId21"/>
    <p:sldId id="1085" r:id="rId22"/>
    <p:sldId id="1086" r:id="rId23"/>
    <p:sldId id="1087" r:id="rId24"/>
    <p:sldId id="1089" r:id="rId25"/>
    <p:sldId id="1092" r:id="rId26"/>
    <p:sldId id="1093" r:id="rId27"/>
    <p:sldId id="1094" r:id="rId28"/>
    <p:sldId id="1095" r:id="rId29"/>
    <p:sldId id="1096" r:id="rId30"/>
    <p:sldId id="1098" r:id="rId31"/>
    <p:sldId id="1099" r:id="rId32"/>
    <p:sldId id="1100" r:id="rId33"/>
    <p:sldId id="1101" r:id="rId34"/>
    <p:sldId id="1104" r:id="rId35"/>
    <p:sldId id="1105" r:id="rId36"/>
    <p:sldId id="1106" r:id="rId37"/>
    <p:sldId id="1108" r:id="rId38"/>
    <p:sldId id="1109" r:id="rId39"/>
    <p:sldId id="1110" r:id="rId40"/>
    <p:sldId id="1112" r:id="rId41"/>
    <p:sldId id="1113" r:id="rId42"/>
    <p:sldId id="1114" r:id="rId43"/>
    <p:sldId id="1116" r:id="rId44"/>
    <p:sldId id="992" r:id="rId45"/>
  </p:sldIdLst>
  <p:sldSz cx="9144000" cy="6858000" type="screen4x3"/>
  <p:notesSz cx="6858000" cy="9144000"/>
  <p:custDataLst>
    <p:tags r:id="rId4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8800" kern="1200">
        <a:solidFill>
          <a:srgbClr val="FFFF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800" kern="1200">
        <a:solidFill>
          <a:srgbClr val="FFFF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800" kern="1200">
        <a:solidFill>
          <a:srgbClr val="FFFF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800" kern="1200">
        <a:solidFill>
          <a:srgbClr val="FFFF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800" kern="1200">
        <a:solidFill>
          <a:srgbClr val="FFFF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8800" kern="1200">
        <a:solidFill>
          <a:srgbClr val="FFFF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8800" kern="1200">
        <a:solidFill>
          <a:srgbClr val="FFFF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8800" kern="1200">
        <a:solidFill>
          <a:srgbClr val="FFFF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8800" kern="1200">
        <a:solidFill>
          <a:srgbClr val="FFFF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0000CC"/>
    <a:srgbClr val="006600"/>
    <a:srgbClr val="336600"/>
    <a:srgbClr val="003300"/>
    <a:srgbClr val="790C01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2"/>
    <p:restoredTop sz="94682"/>
  </p:normalViewPr>
  <p:slideViewPr>
    <p:cSldViewPr>
      <p:cViewPr varScale="1">
        <p:scale>
          <a:sx n="87" d="100"/>
          <a:sy n="87" d="100"/>
        </p:scale>
        <p:origin x="-96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9" Type="http://schemas.openxmlformats.org/officeDocument/2006/relationships/tags" Target="tags/tag6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140000"/>
              </a:lnSpc>
              <a:buClr>
                <a:schemeClr val="bg1"/>
              </a:buClr>
              <a:buFont typeface="Wingdings" panose="05000000000000000000" pitchFamily="2" charset="2"/>
              <a:buNone/>
              <a:defRPr sz="1200" b="1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lnSpc>
                <a:spcPct val="140000"/>
              </a:lnSpc>
              <a:buClr>
                <a:schemeClr val="bg1"/>
              </a:buClr>
              <a:buFont typeface="Wingdings" panose="05000000000000000000" pitchFamily="2" charset="2"/>
              <a:buNone/>
              <a:defRPr sz="1200" b="1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E9518CC-EC03-4B54-A6D8-2D606C08FE2F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140000"/>
              </a:lnSpc>
              <a:buClr>
                <a:schemeClr val="bg1"/>
              </a:buClr>
              <a:buFont typeface="Wingdings" panose="05000000000000000000" pitchFamily="2" charset="2"/>
              <a:buNone/>
              <a:defRPr sz="1200" b="1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lnSpc>
                <a:spcPct val="140000"/>
              </a:lnSpc>
              <a:buClr>
                <a:schemeClr val="bg1"/>
              </a:buClr>
              <a:buFont typeface="Wingdings" panose="05000000000000000000" pitchFamily="2" charset="2"/>
              <a:buNone/>
              <a:defRPr sz="1200" b="1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BBFF44F-EB1E-4B6E-9FFB-DE2D634BA86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A9347E24-E552-4276-BE3E-8F6AEF51379A}" type="slidenum">
              <a:rPr lang="zh-CN" altLang="en-US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A9347E24-E552-4276-BE3E-8F6AEF51379A}" type="slidenum">
              <a:rPr lang="zh-CN" altLang="en-US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A9347E24-E552-4276-BE3E-8F6AEF51379A}" type="slidenum">
              <a:rPr lang="zh-CN" altLang="en-US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A9347E24-E552-4276-BE3E-8F6AEF51379A}" type="slidenum">
              <a:rPr lang="zh-CN" altLang="en-US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A9347E24-E552-4276-BE3E-8F6AEF51379A}" type="slidenum">
              <a:rPr lang="zh-CN" altLang="en-US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24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B3DDB-49FC-4452-8049-83316E8CDA5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5CC36-E292-4D34-AB7E-DF81E89B4AA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D7A38-BB43-45C3-931A-0C055E9EAD3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97DB8-54F9-4F5A-BE48-9BD3DE921AD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85202-6F11-4088-8F6A-1496C0F310A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FE3E0-38E2-435E-BD1C-9EC6292E0A2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52520-8239-4A23-9B19-5BD12990E99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93C47-853D-482C-925D-47175F6B2F1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CE6A5-A134-4E52-932B-74BF19124AB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17B24-8A57-431D-BB1F-0F94A9B4CA3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85601-E716-4ECC-9E8A-952A3D8B22B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D8463-FDF1-42AB-A251-82A2D5CD0B5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32074-72B0-455C-8012-D3FEA985B03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9444B-7FFD-483C-B9D6-0C5DCB7BD39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lnSpc>
                <a:spcPct val="100000"/>
              </a:lnSpc>
              <a:buClrTx/>
              <a:buFontTx/>
              <a:buNone/>
              <a:defRPr sz="1200" b="0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lnSpc>
                <a:spcPct val="100000"/>
              </a:lnSpc>
              <a:buClrTx/>
              <a:buFontTx/>
              <a:buNone/>
              <a:defRPr sz="1200" b="0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Wingdings" panose="05000000000000000000" pitchFamily="2" charset="2"/>
              <a:buNone/>
              <a:defRPr sz="1200" b="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CCAA9E1-DF0A-4B37-BE33-51BB06AE2153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7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ea typeface="+mn-ea"/>
        </a:defRPr>
      </a:lvl2pPr>
      <a:lvl3pPr marL="1022350" indent="-35115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339850" indent="-3162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1681480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1386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8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30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102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tags" Target="../tags/tag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Box 5"/>
          <p:cNvSpPr txBox="1">
            <a:spLocks noChangeArrowheads="1"/>
          </p:cNvSpPr>
          <p:nvPr/>
        </p:nvSpPr>
        <p:spPr bwMode="auto">
          <a:xfrm>
            <a:off x="0" y="1341438"/>
            <a:ext cx="9144000" cy="2214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7200" b="1">
                <a:solidFill>
                  <a:srgbClr val="0000FF"/>
                </a:solidFill>
              </a:rPr>
              <a:t>    </a:t>
            </a:r>
            <a:r>
              <a:rPr lang="en-US" altLang="zh-CN" sz="6600" b="1">
                <a:solidFill>
                  <a:srgbClr val="0000FF"/>
                </a:solidFill>
              </a:rPr>
              <a:t>中考历史选择题图表数据类之分析与突破</a:t>
            </a:r>
            <a:endParaRPr lang="en-US" altLang="zh-CN" sz="66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类型二 </a:t>
            </a:r>
            <a:r>
              <a:rPr lang="zh-CN" altLang="en-US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历史数据表格题</a:t>
            </a:r>
            <a:endParaRPr lang="zh-CN" altLang="en-US" smtClean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795" name="Rectangle 3"/>
          <p:cNvSpPr>
            <a:spLocks noGrp="1"/>
          </p:cNvSpPr>
          <p:nvPr>
            <p:ph type="body" sz="half" idx="1"/>
          </p:nvPr>
        </p:nvSpPr>
        <p:spPr>
          <a:xfrm>
            <a:off x="468313" y="908050"/>
            <a:ext cx="8147050" cy="5222875"/>
          </a:xfrm>
        </p:spPr>
        <p:txBody>
          <a:bodyPr/>
          <a:lstStyle/>
          <a:p>
            <a:pPr marL="0" indent="0" fontAlgn="ctr">
              <a:buFont typeface="Wingdings" panose="05000000000000000000" pitchFamily="2" charset="2"/>
              <a:buNone/>
            </a:pPr>
            <a:r>
              <a:rPr lang="zh-CN" altLang="en-US" sz="3600" b="1" smtClean="0">
                <a:sym typeface="+mn-ea"/>
              </a:rPr>
              <a:t>【</a:t>
            </a:r>
            <a:r>
              <a:rPr lang="zh-CN" altLang="en-US" sz="3600" b="1" smtClean="0">
                <a:solidFill>
                  <a:srgbClr val="7030A0"/>
                </a:solidFill>
                <a:sym typeface="+mn-ea"/>
              </a:rPr>
              <a:t>典例</a:t>
            </a:r>
            <a:r>
              <a:rPr lang="zh-CN" altLang="en-US" sz="3600" b="1" smtClean="0">
                <a:sym typeface="+mn-ea"/>
              </a:rPr>
              <a:t>】</a:t>
            </a:r>
            <a:r>
              <a:rPr lang="zh-CN" altLang="en-US" sz="3600" b="1" smtClean="0">
                <a:solidFill>
                  <a:srgbClr val="FF0000"/>
                </a:solidFill>
                <a:sym typeface="+mn-ea"/>
              </a:rPr>
              <a:t>（</a:t>
            </a:r>
            <a:r>
              <a:rPr lang="en-US" altLang="zh-CN" sz="3600" b="1" smtClean="0">
                <a:solidFill>
                  <a:srgbClr val="FF0000"/>
                </a:solidFill>
                <a:sym typeface="+mn-ea"/>
              </a:rPr>
              <a:t>2019.</a:t>
            </a:r>
            <a:r>
              <a:rPr lang="zh-CN" altLang="zh-CN" sz="3600" b="1" smtClean="0">
                <a:solidFill>
                  <a:srgbClr val="FF0000"/>
                </a:solidFill>
                <a:sym typeface="+mn-ea"/>
              </a:rPr>
              <a:t>广东</a:t>
            </a:r>
            <a:r>
              <a:rPr lang="en-US" altLang="zh-CN" sz="3600" b="1" smtClean="0">
                <a:solidFill>
                  <a:srgbClr val="FF0000"/>
                </a:solidFill>
                <a:sym typeface="+mn-ea"/>
              </a:rPr>
              <a:t>.</a:t>
            </a:r>
            <a:r>
              <a:rPr lang="en-US" altLang="zh-CN" sz="3600" b="1" smtClean="0">
                <a:solidFill>
                  <a:srgbClr val="FF0000"/>
                </a:solidFill>
                <a:sym typeface="+mn-ea"/>
              </a:rPr>
              <a:t>5</a:t>
            </a:r>
            <a:r>
              <a:rPr lang="zh-CN" altLang="en-US" sz="3600" b="1" smtClean="0">
                <a:solidFill>
                  <a:srgbClr val="FF0000"/>
                </a:solidFill>
                <a:sym typeface="+mn-ea"/>
              </a:rPr>
              <a:t>）</a:t>
            </a:r>
            <a:r>
              <a:rPr lang="en-US" altLang="zh-CN" sz="3600" b="1" smtClean="0">
                <a:solidFill>
                  <a:srgbClr val="000000"/>
                </a:solidFill>
              </a:rPr>
              <a:t>.</a:t>
            </a:r>
            <a:r>
              <a:rPr lang="zh-CN" altLang="en-US" sz="3600" b="1" smtClean="0">
                <a:solidFill>
                  <a:srgbClr val="000000"/>
                </a:solidFill>
              </a:rPr>
              <a:t>如表所示赋粮比例信息说明（　　）</a:t>
            </a:r>
            <a:br>
              <a:rPr lang="zh-CN" altLang="en-US" sz="3600" b="1" smtClean="0">
                <a:solidFill>
                  <a:srgbClr val="000000"/>
                </a:solidFill>
              </a:rPr>
            </a:br>
            <a:r>
              <a:rPr lang="zh-CN" altLang="en-US" sz="2800" b="1" smtClean="0">
                <a:solidFill>
                  <a:srgbClr val="000000"/>
                </a:solidFill>
              </a:rPr>
              <a:t>北宋熙宁九年（</a:t>
            </a:r>
            <a:r>
              <a:rPr lang="en-US" altLang="zh-CN" sz="28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1076</a:t>
            </a:r>
            <a:r>
              <a:rPr lang="zh-CN" altLang="en-US" sz="2800" b="1" smtClean="0">
                <a:solidFill>
                  <a:srgbClr val="000000"/>
                </a:solidFill>
              </a:rPr>
              <a:t>年）赋粮南、北方所占比例</a:t>
            </a:r>
            <a:endParaRPr lang="zh-CN" altLang="en-US" sz="2800" b="1" smtClean="0">
              <a:solidFill>
                <a:srgbClr val="000000"/>
              </a:solidFill>
            </a:endParaRPr>
          </a:p>
          <a:p>
            <a:pPr marL="571500" indent="-571500" fontAlgn="ctr">
              <a:buFont typeface="Wingdings" panose="05000000000000000000" pitchFamily="2" charset="2"/>
              <a:buAutoNum type="arabicPeriod"/>
            </a:pPr>
            <a:r>
              <a:rPr lang="zh-CN" altLang="en-US" sz="2800" b="1" smtClean="0">
                <a:solidFill>
                  <a:srgbClr val="000000"/>
                </a:solidFill>
              </a:rPr>
              <a:t>	</a:t>
            </a:r>
            <a:endParaRPr lang="zh-CN" altLang="en-US" sz="2800" b="1" smtClean="0">
              <a:solidFill>
                <a:srgbClr val="000000"/>
              </a:solidFill>
            </a:endParaRPr>
          </a:p>
        </p:txBody>
      </p:sp>
      <p:graphicFrame>
        <p:nvGraphicFramePr>
          <p:cNvPr id="54308" name="Group 36"/>
          <p:cNvGraphicFramePr>
            <a:graphicFrameLocks noGrp="1"/>
          </p:cNvGraphicFramePr>
          <p:nvPr>
            <p:ph sz="half" idx="2"/>
            <p:custDataLst>
              <p:tags r:id="rId1"/>
            </p:custDataLst>
          </p:nvPr>
        </p:nvGraphicFramePr>
        <p:xfrm>
          <a:off x="468630" y="2555875"/>
          <a:ext cx="8509000" cy="2192655"/>
        </p:xfrm>
        <a:graphic>
          <a:graphicData uri="http://schemas.openxmlformats.org/drawingml/2006/table">
            <a:tbl>
              <a:tblPr/>
              <a:tblGrid>
                <a:gridCol w="1657985"/>
                <a:gridCol w="1715770"/>
                <a:gridCol w="1689735"/>
                <a:gridCol w="1687195"/>
                <a:gridCol w="1758315"/>
              </a:tblGrid>
              <a:tr h="12973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单  位 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总 计 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北 方 数  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南 方 数 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南方所占比例（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%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贯、石、匹、两 </a:t>
                      </a:r>
                      <a:endParaRPr kumimoji="0" lang="zh-CN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10018153 </a:t>
                      </a:r>
                      <a:endParaRPr kumimoji="0" lang="zh-CN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4414841 </a:t>
                      </a:r>
                      <a:endParaRPr kumimoji="0" lang="zh-CN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5603312 </a:t>
                      </a:r>
                      <a:endParaRPr kumimoji="0" lang="zh-CN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55.93 </a:t>
                      </a:r>
                      <a:endParaRPr kumimoji="0" lang="zh-CN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4000" b="1" smtClean="0">
                <a:solidFill>
                  <a:srgbClr val="FF0000"/>
                </a:solidFill>
              </a:rPr>
              <a:t>A. </a:t>
            </a:r>
            <a:r>
              <a:rPr lang="zh-CN" altLang="en-US" sz="4000" b="1" smtClean="0">
                <a:solidFill>
                  <a:srgbClr val="FF0000"/>
                </a:solidFill>
              </a:rPr>
              <a:t>黄河流域战乱频繁	</a:t>
            </a:r>
            <a:endParaRPr lang="zh-CN" altLang="en-US" sz="4000" b="1" smtClean="0">
              <a:solidFill>
                <a:srgbClr val="FF0000"/>
              </a:solidFill>
            </a:endParaRPr>
          </a:p>
          <a:p>
            <a:r>
              <a:rPr lang="en-US" altLang="zh-CN" sz="4000" b="1" smtClean="0">
                <a:solidFill>
                  <a:srgbClr val="FF0000"/>
                </a:solidFill>
              </a:rPr>
              <a:t>B. </a:t>
            </a:r>
            <a:r>
              <a:rPr lang="zh-CN" altLang="en-US" sz="4000" b="1" smtClean="0">
                <a:solidFill>
                  <a:srgbClr val="FF0000"/>
                </a:solidFill>
              </a:rPr>
              <a:t>南方经济地位重要</a:t>
            </a:r>
            <a:br>
              <a:rPr lang="zh-CN" altLang="en-US" sz="4000" b="1" smtClean="0">
                <a:solidFill>
                  <a:srgbClr val="FF0000"/>
                </a:solidFill>
              </a:rPr>
            </a:br>
            <a:r>
              <a:rPr lang="en-US" altLang="zh-CN" sz="4000" b="1" smtClean="0">
                <a:solidFill>
                  <a:srgbClr val="FF0000"/>
                </a:solidFill>
              </a:rPr>
              <a:t>C. </a:t>
            </a:r>
            <a:r>
              <a:rPr lang="zh-CN" altLang="en-US" sz="4000" b="1" smtClean="0">
                <a:solidFill>
                  <a:srgbClr val="FF0000"/>
                </a:solidFill>
              </a:rPr>
              <a:t>文化重心开始南移	</a:t>
            </a:r>
            <a:endParaRPr lang="zh-CN" altLang="en-US" sz="4000" b="1" smtClean="0">
              <a:solidFill>
                <a:srgbClr val="FF0000"/>
              </a:solidFill>
            </a:endParaRPr>
          </a:p>
          <a:p>
            <a:r>
              <a:rPr lang="en-US" altLang="zh-CN" sz="4000" b="1" smtClean="0">
                <a:solidFill>
                  <a:srgbClr val="FF0000"/>
                </a:solidFill>
              </a:rPr>
              <a:t>D. </a:t>
            </a:r>
            <a:r>
              <a:rPr lang="zh-CN" altLang="en-US" sz="4000" b="1" smtClean="0">
                <a:solidFill>
                  <a:srgbClr val="FF0000"/>
                </a:solidFill>
              </a:rPr>
              <a:t>北民南迁速度加快</a:t>
            </a:r>
            <a:endParaRPr lang="zh-CN" altLang="en-US" sz="40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>
          <a:xfrm>
            <a:off x="121285" y="-743585"/>
            <a:ext cx="9169400" cy="8604885"/>
          </a:xfrm>
        </p:spPr>
        <p:txBody>
          <a:bodyPr/>
          <a:lstStyle/>
          <a:p>
            <a:endParaRPr lang="zh-CN" altLang="en-US" sz="3600" smtClean="0"/>
          </a:p>
          <a:p>
            <a:r>
              <a:rPr lang="zh-CN" altLang="en-US" sz="3600" b="1" smtClean="0">
                <a:sym typeface="+mn-ea"/>
              </a:rPr>
              <a:t>【答案】</a:t>
            </a:r>
            <a:r>
              <a:rPr lang="en-US" altLang="zh-CN" sz="3600" b="1" smtClean="0">
                <a:solidFill>
                  <a:srgbClr val="FF0000"/>
                </a:solidFill>
                <a:sym typeface="+mn-ea"/>
              </a:rPr>
              <a:t>B</a:t>
            </a:r>
            <a:endParaRPr lang="en-US" altLang="zh-CN" sz="3600" b="1" smtClean="0">
              <a:solidFill>
                <a:srgbClr val="FF0000"/>
              </a:solidFill>
              <a:sym typeface="+mn-ea"/>
            </a:endParaRPr>
          </a:p>
          <a:p>
            <a:r>
              <a:rPr lang="zh-CN" altLang="en-US" sz="3600" b="1" smtClean="0">
                <a:sym typeface="+mn-ea"/>
              </a:rPr>
              <a:t>【分析】</a:t>
            </a:r>
            <a:r>
              <a:rPr lang="zh-CN" altLang="en-US" sz="3600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题干要求从表格呈现的数据中提取信息，并分析该信息能够进一步说明的问题。因此，我们先留意表格数据的时空定位，该题考查的是北宋南</a:t>
            </a:r>
            <a:r>
              <a:rPr lang="zh-CN" altLang="en-US" sz="36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、北方的相关知识。观察表中南、北方</a:t>
            </a:r>
            <a:r>
              <a:rPr lang="zh-CN" altLang="en-US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赋粮所占比例的区别，南方高于北方，反映出当时南方在经济方面的发展高于北方。表格呈现的是经济而非文化方面的内容，并材料中未能体现战乱频繁和北民南迁。所以，正确答案为</a:t>
            </a:r>
            <a:r>
              <a:rPr lang="en-US" altLang="zh-CN" sz="3600" b="1" smtClean="0">
                <a:solidFill>
                  <a:srgbClr val="FF0000"/>
                </a:solidFill>
                <a:sym typeface="+mn-ea"/>
              </a:rPr>
              <a:t>B</a:t>
            </a:r>
            <a:endParaRPr lang="en-US" altLang="zh-CN" sz="3600" b="1" smtClean="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>
          <a:xfrm>
            <a:off x="121285" y="-743585"/>
            <a:ext cx="9169400" cy="8604885"/>
          </a:xfrm>
        </p:spPr>
        <p:txBody>
          <a:bodyPr/>
          <a:lstStyle/>
          <a:p>
            <a:endParaRPr lang="zh-CN" altLang="en-US" sz="3600" smtClean="0"/>
          </a:p>
          <a:p>
            <a:r>
              <a:rPr lang="zh-CN" altLang="en-US" sz="3600" b="1" smtClean="0">
                <a:sym typeface="+mn-ea"/>
              </a:rPr>
              <a:t>【</a:t>
            </a:r>
            <a:r>
              <a:rPr lang="zh-CN" altLang="en-US" sz="4800" b="1" smtClean="0">
                <a:solidFill>
                  <a:srgbClr val="FF0000"/>
                </a:solidFill>
                <a:sym typeface="+mn-ea"/>
              </a:rPr>
              <a:t>技巧点拨</a:t>
            </a:r>
            <a:r>
              <a:rPr lang="zh-CN" altLang="en-US" sz="3600" b="1" smtClean="0">
                <a:sym typeface="+mn-ea"/>
              </a:rPr>
              <a:t>】</a:t>
            </a:r>
            <a:r>
              <a:rPr lang="en-US" altLang="zh-CN" sz="3600" b="1" smtClean="0">
                <a:sym typeface="+mn-ea"/>
              </a:rPr>
              <a:t>	</a:t>
            </a: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先抓住题干中的问题，仔细分析图表数据，获得有关数值及其</a:t>
            </a:r>
            <a:r>
              <a:rPr lang="zh-CN" altLang="en-US" sz="4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变化趋向</a:t>
            </a: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，再结合表格的标题并联系相关知识，就能作出分析判断，得出正确答案。</a:t>
            </a:r>
            <a:endParaRPr lang="zh-CN" altLang="en-US" sz="4800" b="1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>
          <a:xfrm>
            <a:off x="457200" y="-129540"/>
            <a:ext cx="8229600" cy="7182485"/>
          </a:xfrm>
        </p:spPr>
        <p:txBody>
          <a:bodyPr/>
          <a:lstStyle/>
          <a:p>
            <a:r>
              <a:rPr lang="zh-CN" altLang="en-US" sz="4000" b="1" smtClean="0">
                <a:sym typeface="+mn-ea"/>
              </a:rPr>
              <a:t>【</a:t>
            </a:r>
            <a:r>
              <a:rPr lang="zh-CN" altLang="en-US" sz="4000" b="1" smtClean="0">
                <a:solidFill>
                  <a:srgbClr val="7030A0"/>
                </a:solidFill>
                <a:sym typeface="+mn-ea"/>
              </a:rPr>
              <a:t>典例</a:t>
            </a:r>
            <a:r>
              <a:rPr lang="zh-CN" altLang="en-US" sz="4000" b="1" smtClean="0">
                <a:sym typeface="+mn-ea"/>
              </a:rPr>
              <a:t>】</a:t>
            </a:r>
            <a:r>
              <a:rPr lang="zh-CN" altLang="en-US" sz="4000" b="1" smtClean="0">
                <a:solidFill>
                  <a:srgbClr val="FF0000"/>
                </a:solidFill>
                <a:sym typeface="+mn-ea"/>
              </a:rPr>
              <a:t>（</a:t>
            </a:r>
            <a:r>
              <a:rPr lang="en-US" altLang="zh-CN" sz="4000" b="1" smtClean="0">
                <a:solidFill>
                  <a:srgbClr val="FF0000"/>
                </a:solidFill>
                <a:sym typeface="+mn-ea"/>
              </a:rPr>
              <a:t>2020.</a:t>
            </a:r>
            <a:r>
              <a:rPr lang="zh-CN" altLang="en-US" sz="4000" b="1" smtClean="0">
                <a:solidFill>
                  <a:srgbClr val="FF0000"/>
                </a:solidFill>
                <a:sym typeface="+mn-ea"/>
              </a:rPr>
              <a:t>广东</a:t>
            </a:r>
            <a:r>
              <a:rPr lang="en-US" altLang="zh-CN" sz="4000" b="1" smtClean="0">
                <a:solidFill>
                  <a:srgbClr val="FF0000"/>
                </a:solidFill>
                <a:sym typeface="+mn-ea"/>
              </a:rPr>
              <a:t>.</a:t>
            </a:r>
            <a:r>
              <a:rPr lang="en-US" altLang="zh-CN" sz="4000" b="1" smtClean="0">
                <a:solidFill>
                  <a:srgbClr val="FF0000"/>
                </a:solidFill>
                <a:sym typeface="+mn-ea"/>
              </a:rPr>
              <a:t>30</a:t>
            </a:r>
            <a:r>
              <a:rPr lang="zh-CN" altLang="en-US" sz="4000" b="1" smtClean="0">
                <a:solidFill>
                  <a:srgbClr val="FF0000"/>
                </a:solidFill>
                <a:sym typeface="+mn-ea"/>
              </a:rPr>
              <a:t>）</a:t>
            </a:r>
            <a:r>
              <a:rPr lang="en-US" altLang="zh-CN" sz="4000" b="1" smtClean="0"/>
              <a:t>如表显示的是苏联五年计划执行情况。导致表中现象出现的主要原因是（　　）</a:t>
            </a:r>
            <a:endParaRPr lang="en-US" altLang="zh-CN" sz="4000" b="1" smtClean="0"/>
          </a:p>
        </p:txBody>
      </p:sp>
      <p:sp>
        <p:nvSpPr>
          <p:cNvPr id="100" name="文本框 99"/>
          <p:cNvSpPr txBox="1"/>
          <p:nvPr/>
        </p:nvSpPr>
        <p:spPr>
          <a:xfrm flipV="1">
            <a:off x="2032000" y="1842135"/>
            <a:ext cx="5656580" cy="252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173355" indent="-173355"/>
            <a:r>
              <a:rPr lang="zh-CN" sz="1050" b="0">
                <a:ea typeface="宋体" panose="02010600030101010101" pitchFamily="2" charset="-122"/>
                <a:cs typeface="Times New Roman" panose="02020603050405020304" pitchFamily="18" charset="0"/>
              </a:rPr>
              <a:t>　）</a:t>
            </a:r>
            <a:endParaRPr lang="zh-CN" altLang="en-US"/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595120" y="1841500"/>
          <a:ext cx="6793230" cy="5016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160"/>
                <a:gridCol w="1336675"/>
                <a:gridCol w="1210945"/>
                <a:gridCol w="1537335"/>
                <a:gridCol w="1428115"/>
              </a:tblGrid>
              <a:tr h="15347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五年计划  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时间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国民收入年均增长率（%）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工业总产值年均增长率（%）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社会劳动生产增长率（%）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07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“八五”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1966～1970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7.7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8.5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6.8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01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“九五”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1971～1975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5.7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7.4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4.6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07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“十五”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1976～1980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3.7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4.4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3.2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>
          <a:xfrm>
            <a:off x="457200" y="-209550"/>
            <a:ext cx="8229600" cy="6340475"/>
          </a:xfrm>
        </p:spPr>
        <p:txBody>
          <a:bodyPr/>
          <a:lstStyle/>
          <a:p>
            <a:br>
              <a:rPr lang="zh-CN" altLang="en-US" sz="2600" smtClean="0"/>
            </a:br>
            <a:r>
              <a:rPr lang="zh-CN" altLang="en-US" sz="4800" b="1" smtClean="0"/>
              <a:t>A．经济体制僵化	</a:t>
            </a:r>
            <a:endParaRPr lang="zh-CN" altLang="en-US" sz="4800" b="1" smtClean="0"/>
          </a:p>
          <a:p>
            <a:r>
              <a:rPr lang="zh-CN" altLang="en-US" sz="4800" b="1" smtClean="0"/>
              <a:t>B．中苏关系破裂	</a:t>
            </a:r>
            <a:endParaRPr lang="zh-CN" altLang="en-US" sz="4800" b="1" smtClean="0"/>
          </a:p>
          <a:p>
            <a:r>
              <a:rPr lang="zh-CN" altLang="en-US" sz="4800" b="1" smtClean="0"/>
              <a:t>C．欧共体的扩大	</a:t>
            </a:r>
            <a:endParaRPr lang="zh-CN" altLang="en-US" sz="4800" b="1" smtClean="0"/>
          </a:p>
          <a:p>
            <a:r>
              <a:rPr lang="zh-CN" altLang="en-US" sz="4800" b="1" smtClean="0"/>
              <a:t>D．社会性质改变</a:t>
            </a:r>
            <a:endParaRPr lang="zh-CN" altLang="en-US" sz="4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>
          <a:xfrm>
            <a:off x="327660" y="-290830"/>
            <a:ext cx="8359140" cy="7489825"/>
          </a:xfrm>
        </p:spPr>
        <p:txBody>
          <a:bodyPr/>
          <a:lstStyle/>
          <a:p>
            <a:endParaRPr lang="en-US" altLang="zh-CN" sz="2400" b="1" smtClean="0"/>
          </a:p>
          <a:p>
            <a:r>
              <a:rPr lang="en-US" altLang="zh-CN" sz="2400" b="1" smtClean="0">
                <a:sym typeface="+mn-ea"/>
              </a:rPr>
              <a:t>【</a:t>
            </a:r>
            <a:r>
              <a:rPr lang="zh-CN" altLang="zh-CN" sz="2400" b="1" smtClean="0">
                <a:sym typeface="+mn-ea"/>
              </a:rPr>
              <a:t>答案</a:t>
            </a:r>
            <a:r>
              <a:rPr lang="en-US" altLang="zh-CN" sz="2400" b="1" smtClean="0">
                <a:sym typeface="+mn-ea"/>
              </a:rPr>
              <a:t>】</a:t>
            </a:r>
            <a:r>
              <a:rPr lang="en-US" altLang="zh-CN" sz="2400" b="1" smtClean="0">
                <a:solidFill>
                  <a:srgbClr val="FF0000"/>
                </a:solidFill>
                <a:sym typeface="+mn-ea"/>
              </a:rPr>
              <a:t>A。</a:t>
            </a:r>
            <a:endParaRPr lang="en-US" altLang="zh-CN" sz="2400" b="1" smtClean="0"/>
          </a:p>
          <a:p>
            <a:r>
              <a:rPr lang="en-US" altLang="zh-CN" sz="2400" b="1" smtClean="0"/>
              <a:t>【分析】本题主要考查斯大林模式的影响。把握与认识斯大林模式的弊端。</a:t>
            </a:r>
            <a:endParaRPr lang="en-US" altLang="zh-CN" sz="2400" b="1" smtClean="0"/>
          </a:p>
          <a:p>
            <a:r>
              <a:rPr lang="en-US" altLang="zh-CN" sz="2400" b="1" smtClean="0"/>
              <a:t>【解答】仔细观察框表可知，“八五”，“九五”，“十五”期间，苏联国民收入</a:t>
            </a:r>
            <a:r>
              <a:rPr lang="en-US" altLang="zh-CN" sz="2400" b="1" smtClean="0">
                <a:solidFill>
                  <a:srgbClr val="FF0000"/>
                </a:solidFill>
              </a:rPr>
              <a:t>年均增长率</a:t>
            </a:r>
            <a:r>
              <a:rPr lang="en-US" altLang="zh-CN" sz="2400" b="1" smtClean="0"/>
              <a:t>，工业总产值</a:t>
            </a:r>
            <a:r>
              <a:rPr lang="en-US" altLang="zh-CN" sz="2400" b="1" smtClean="0">
                <a:solidFill>
                  <a:srgbClr val="FF0000"/>
                </a:solidFill>
              </a:rPr>
              <a:t>年均增长</a:t>
            </a:r>
            <a:r>
              <a:rPr lang="en-US" altLang="zh-CN" sz="2400" b="1" smtClean="0"/>
              <a:t>，社会劳动生产增长</a:t>
            </a:r>
            <a:r>
              <a:rPr lang="en-US" altLang="zh-CN" sz="2400" b="1" smtClean="0">
                <a:solidFill>
                  <a:srgbClr val="FF0000"/>
                </a:solidFill>
              </a:rPr>
              <a:t>不断下降</a:t>
            </a:r>
            <a:r>
              <a:rPr lang="en-US" altLang="zh-CN" sz="2400" b="1" smtClean="0"/>
              <a:t>；其原因是由于斯大林模式具有严重的弊端，经济体制僵化。1936年苏联新宪法通过，宣布建成了社会主义国家，标志着斯大林模式的形成。由于斯大林模式以行政手段管理经济，限制商品货币关系，片面发展重工业，导致农业和轻工业长期处于落后状态。斯大林模式的高度集权模式，经济体制僵化，阻碍苏联民主与法制建设和经济持续发展，妨碍社会主义优越性的充分发挥。</a:t>
            </a:r>
            <a:endParaRPr lang="en-US" altLang="zh-CN" sz="2400" b="1" smtClean="0"/>
          </a:p>
          <a:p>
            <a:r>
              <a:rPr lang="en-US" altLang="zh-CN" sz="2400" b="1" smtClean="0"/>
              <a:t>故选：</a:t>
            </a:r>
            <a:r>
              <a:rPr lang="en-US" altLang="zh-CN" sz="2400" b="1" smtClean="0">
                <a:solidFill>
                  <a:srgbClr val="FF0000"/>
                </a:solidFill>
              </a:rPr>
              <a:t>A。</a:t>
            </a:r>
            <a:endParaRPr lang="en-US" altLang="zh-CN" sz="2400" b="1" smtClean="0"/>
          </a:p>
          <a:p>
            <a:r>
              <a:rPr lang="en-US" altLang="zh-CN" sz="2400" b="1" smtClean="0"/>
              <a:t>【点评】本题</a:t>
            </a:r>
            <a:r>
              <a:rPr lang="zh-CN" altLang="en-US" sz="2400" b="1" smtClean="0"/>
              <a:t>通过数据的</a:t>
            </a:r>
            <a:r>
              <a:rPr lang="zh-CN" altLang="en-US" sz="2400" b="1" smtClean="0">
                <a:solidFill>
                  <a:srgbClr val="FF0000"/>
                </a:solidFill>
              </a:rPr>
              <a:t>变化</a:t>
            </a:r>
            <a:r>
              <a:rPr lang="zh-CN" altLang="en-US" sz="2400" b="1" smtClean="0"/>
              <a:t>，</a:t>
            </a:r>
            <a:r>
              <a:rPr lang="en-US" altLang="zh-CN" sz="2400" b="1" smtClean="0"/>
              <a:t>考查学生的识记能力以及分析问题的能力。识记与灵活掌握斯大林模式的相关知识。</a:t>
            </a:r>
            <a:endParaRPr lang="en-US" altLang="zh-CN" sz="2400" b="1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类型三 </a:t>
            </a:r>
            <a:r>
              <a:rPr lang="zh-CN" altLang="en-US" b="1" smtClean="0">
                <a:latin typeface="楷体" panose="02010609060101010101" pitchFamily="49" charset="-122"/>
                <a:ea typeface="楷体" panose="02010609060101010101" pitchFamily="49" charset="-122"/>
              </a:rPr>
              <a:t>历史折线</a:t>
            </a:r>
            <a:r>
              <a:rPr lang="zh-CN" altLang="en-US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</a:t>
            </a:r>
            <a:r>
              <a:rPr lang="zh-CN" altLang="en-US" b="1" smtClean="0">
                <a:latin typeface="楷体" panose="02010609060101010101" pitchFamily="49" charset="-122"/>
                <a:ea typeface="楷体" panose="02010609060101010101" pitchFamily="49" charset="-122"/>
              </a:rPr>
              <a:t>曲线图题</a:t>
            </a:r>
            <a:endParaRPr lang="zh-CN" altLang="en-US" b="1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>
          <a:xfrm>
            <a:off x="361315" y="1042035"/>
            <a:ext cx="8325485" cy="5088890"/>
          </a:xfrm>
        </p:spPr>
        <p:txBody>
          <a:bodyPr/>
          <a:lstStyle/>
          <a:p>
            <a:pPr marL="571500" indent="-571500"/>
            <a:r>
              <a:rPr lang="zh-CN" altLang="en-US" sz="3600" b="1" smtClean="0">
                <a:sym typeface="+mn-ea"/>
              </a:rPr>
              <a:t>【</a:t>
            </a:r>
            <a:r>
              <a:rPr lang="zh-CN" altLang="en-US" sz="3600" b="1" smtClean="0">
                <a:solidFill>
                  <a:srgbClr val="7030A0"/>
                </a:solidFill>
                <a:sym typeface="+mn-ea"/>
              </a:rPr>
              <a:t>典例</a:t>
            </a:r>
            <a:r>
              <a:rPr lang="zh-CN" altLang="en-US" sz="3600" b="1" smtClean="0">
                <a:sym typeface="+mn-ea"/>
              </a:rPr>
              <a:t>】</a:t>
            </a:r>
            <a:r>
              <a:rPr lang="zh-CN" altLang="en-US" sz="3600" b="1" smtClean="0">
                <a:solidFill>
                  <a:srgbClr val="FF0000"/>
                </a:solidFill>
                <a:sym typeface="+mn-ea"/>
              </a:rPr>
              <a:t>（</a:t>
            </a:r>
            <a:r>
              <a:rPr lang="en-US" altLang="zh-CN" sz="3600" b="1" smtClean="0">
                <a:solidFill>
                  <a:srgbClr val="FF0000"/>
                </a:solidFill>
                <a:sym typeface="+mn-ea"/>
              </a:rPr>
              <a:t>2019</a:t>
            </a:r>
            <a:r>
              <a:rPr lang="zh-CN" altLang="en-US" sz="3600" b="1" smtClean="0">
                <a:solidFill>
                  <a:srgbClr val="FF0000"/>
                </a:solidFill>
                <a:sym typeface="+mn-ea"/>
              </a:rPr>
              <a:t>广东题</a:t>
            </a:r>
            <a:r>
              <a:rPr lang="en-US" altLang="zh-CN" sz="3600" b="1" smtClean="0">
                <a:solidFill>
                  <a:srgbClr val="FF0000"/>
                </a:solidFill>
                <a:sym typeface="+mn-ea"/>
              </a:rPr>
              <a:t>17</a:t>
            </a:r>
            <a:r>
              <a:rPr lang="zh-CN" altLang="en-US" sz="3600" b="1" smtClean="0">
                <a:solidFill>
                  <a:srgbClr val="FF0000"/>
                </a:solidFill>
                <a:sym typeface="+mn-ea"/>
              </a:rPr>
              <a:t>）</a:t>
            </a:r>
            <a:r>
              <a:rPr lang="zh-CN" altLang="en-US" sz="3600" b="1" smtClean="0"/>
              <a:t>如图澳门生产总值增长说明（　　）</a:t>
            </a:r>
            <a:endParaRPr lang="zh-CN" altLang="en-US" sz="3600" b="1" smtClean="0"/>
          </a:p>
          <a:p>
            <a:pPr marL="571500" indent="-571500"/>
            <a:endParaRPr lang="zh-CN" altLang="en-US" sz="3600" b="1" smtClean="0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84755" y="2183130"/>
            <a:ext cx="4766945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zh-CN" altLang="en-US" smtClean="0"/>
            </a:br>
            <a:r>
              <a:rPr lang="en-US" altLang="zh-CN" sz="4400" b="1" smtClean="0"/>
              <a:t>A. </a:t>
            </a:r>
            <a:r>
              <a:rPr lang="zh-CN" altLang="en-US" sz="4400" b="1" smtClean="0"/>
              <a:t>广东与澳门联系加强	</a:t>
            </a:r>
            <a:endParaRPr lang="zh-CN" altLang="en-US" sz="4400" b="1" smtClean="0"/>
          </a:p>
          <a:p>
            <a:r>
              <a:rPr lang="en-US" altLang="zh-CN" sz="4400" b="1" smtClean="0"/>
              <a:t>B. </a:t>
            </a:r>
            <a:r>
              <a:rPr lang="zh-CN" altLang="en-US" sz="4400" b="1" smtClean="0"/>
              <a:t>祖国统一是大势所趋</a:t>
            </a:r>
            <a:br>
              <a:rPr lang="zh-CN" altLang="en-US" sz="4400" b="1" smtClean="0"/>
            </a:br>
            <a:r>
              <a:rPr lang="en-US" altLang="zh-CN" sz="4400" b="1" smtClean="0"/>
              <a:t>C. </a:t>
            </a:r>
            <a:r>
              <a:rPr lang="zh-CN" altLang="en-US" sz="4400" b="1" smtClean="0"/>
              <a:t>澳门社会呈现繁荣景象	</a:t>
            </a:r>
            <a:endParaRPr lang="zh-CN" altLang="en-US" sz="4400" b="1" smtClean="0"/>
          </a:p>
          <a:p>
            <a:r>
              <a:rPr lang="en-US" altLang="zh-CN" sz="4400" b="1" smtClean="0"/>
              <a:t>D. </a:t>
            </a:r>
            <a:r>
              <a:rPr lang="zh-CN" altLang="en-US" sz="4400" b="1" smtClean="0"/>
              <a:t>一国两制助推澳门发展</a:t>
            </a:r>
            <a:endParaRPr lang="zh-CN" altLang="en-US" sz="4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>
          <a:xfrm>
            <a:off x="539750" y="115888"/>
            <a:ext cx="8147050" cy="6015037"/>
          </a:xfrm>
        </p:spPr>
        <p:txBody>
          <a:bodyPr/>
          <a:lstStyle/>
          <a:p>
            <a:r>
              <a:rPr lang="en-US" altLang="zh-CN" sz="3200" b="1" smtClean="0"/>
              <a:t>17.【</a:t>
            </a:r>
            <a:r>
              <a:rPr lang="zh-CN" altLang="en-US" sz="3200" b="1" smtClean="0"/>
              <a:t>答案</a:t>
            </a:r>
            <a:r>
              <a:rPr lang="en-US" altLang="zh-CN" sz="3200" b="1" smtClean="0"/>
              <a:t>】</a:t>
            </a:r>
            <a:r>
              <a:rPr lang="en-US" altLang="zh-CN" sz="3200" b="1" smtClean="0">
                <a:solidFill>
                  <a:srgbClr val="FF0000"/>
                </a:solidFill>
              </a:rPr>
              <a:t>D</a:t>
            </a:r>
            <a:br>
              <a:rPr lang="en-US" altLang="zh-CN" sz="3200" b="1" smtClean="0">
                <a:solidFill>
                  <a:srgbClr val="FF0000"/>
                </a:solidFill>
              </a:rPr>
            </a:br>
            <a:r>
              <a:rPr lang="en-US" altLang="zh-CN" sz="3200" b="1" smtClean="0"/>
              <a:t>【</a:t>
            </a:r>
            <a:r>
              <a:rPr lang="zh-CN" altLang="en-US" sz="3200" b="1" smtClean="0"/>
              <a:t>解析</a:t>
            </a:r>
            <a:r>
              <a:rPr lang="en-US" altLang="zh-CN" sz="3200" b="1" smtClean="0"/>
              <a:t>】1999</a:t>
            </a:r>
            <a:r>
              <a:rPr lang="zh-CN" altLang="en-US" sz="3200" b="1" smtClean="0"/>
              <a:t>年澳门回归祖国至</a:t>
            </a:r>
            <a:r>
              <a:rPr lang="en-US" altLang="zh-CN" sz="3200" b="1" smtClean="0"/>
              <a:t>2017</a:t>
            </a:r>
            <a:r>
              <a:rPr lang="zh-CN" altLang="en-US" sz="3200" b="1" smtClean="0"/>
              <a:t>年，澳门生产总值增长</a:t>
            </a:r>
            <a:r>
              <a:rPr lang="zh-CN" altLang="en-US" sz="3200" b="1" smtClean="0">
                <a:solidFill>
                  <a:srgbClr val="FF0000"/>
                </a:solidFill>
              </a:rPr>
              <a:t>较快</a:t>
            </a:r>
            <a:r>
              <a:rPr lang="zh-CN" altLang="en-US" sz="3200" b="1" smtClean="0"/>
              <a:t>，这充分说明了一国两制方针是正确的，具有强大的生命力，它有利于澳门经济的繁荣和发展；</a:t>
            </a:r>
            <a:r>
              <a:rPr lang="en-US" altLang="zh-CN" sz="3200" b="1" smtClean="0"/>
              <a:t>ABC</a:t>
            </a:r>
            <a:r>
              <a:rPr lang="zh-CN" altLang="en-US" sz="3200" b="1" smtClean="0"/>
              <a:t>与题意不符。 </a:t>
            </a:r>
            <a:br>
              <a:rPr lang="zh-CN" altLang="en-US" sz="3200" b="1" smtClean="0"/>
            </a:br>
            <a:r>
              <a:rPr lang="zh-CN" altLang="en-US" sz="3200" b="1" smtClean="0"/>
              <a:t>故选：</a:t>
            </a:r>
            <a:r>
              <a:rPr lang="en-US" altLang="zh-CN" sz="3200" b="1" smtClean="0">
                <a:solidFill>
                  <a:srgbClr val="FF0000"/>
                </a:solidFill>
              </a:rPr>
              <a:t>D</a:t>
            </a:r>
            <a:r>
              <a:rPr lang="zh-CN" altLang="en-US" sz="3200" b="1" smtClean="0">
                <a:solidFill>
                  <a:srgbClr val="FF0000"/>
                </a:solidFill>
              </a:rPr>
              <a:t>。</a:t>
            </a:r>
            <a:br>
              <a:rPr lang="zh-CN" altLang="en-US" sz="3200" b="1" smtClean="0"/>
            </a:br>
            <a:r>
              <a:rPr lang="zh-CN" altLang="en-US" sz="3200" b="1" smtClean="0"/>
              <a:t>本题</a:t>
            </a:r>
            <a:r>
              <a:rPr lang="zh-CN" altLang="en-US" sz="3200" b="1" smtClean="0">
                <a:solidFill>
                  <a:srgbClr val="FF0000"/>
                </a:solidFill>
              </a:rPr>
              <a:t>通过年份与数据的对比</a:t>
            </a:r>
            <a:r>
              <a:rPr lang="zh-CN" altLang="en-US" sz="3200" b="1" smtClean="0"/>
              <a:t>，归结出一国两制的意义，要正确读材料展现的内涵，与材料无关的要排除。</a:t>
            </a:r>
            <a:endParaRPr lang="zh-CN" altLang="en-US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687435" cy="4530725"/>
          </a:xfrm>
        </p:spPr>
        <p:txBody>
          <a:bodyPr/>
          <a:lstStyle/>
          <a:p>
            <a:pPr>
              <a:defRPr/>
            </a:pPr>
            <a:endParaRPr lang="zh-CN" altLang="en-US" sz="8000" b="1" kern="1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6565" y="2374900"/>
            <a:ext cx="8362315" cy="1449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0" hangingPunct="0">
              <a:defRPr/>
            </a:pPr>
            <a:r>
              <a:rPr lang="zh-CN" altLang="en-US" sz="8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一、试题题型分析</a:t>
            </a:r>
            <a:r>
              <a:rPr lang="en-US" altLang="zh-CN" sz="6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6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>
          <a:xfrm>
            <a:off x="539750" y="115888"/>
            <a:ext cx="8147050" cy="6015037"/>
          </a:xfrm>
        </p:spPr>
        <p:txBody>
          <a:bodyPr/>
          <a:lstStyle/>
          <a:p>
            <a:r>
              <a:rPr lang="en-US" altLang="zh-CN" sz="3200" b="1" smtClean="0"/>
              <a:t>【</a:t>
            </a:r>
            <a:r>
              <a:rPr lang="zh-CN" altLang="en-US" sz="4800" b="1" smtClean="0">
                <a:solidFill>
                  <a:srgbClr val="FF0000"/>
                </a:solidFill>
              </a:rPr>
              <a:t>技巧点拨</a:t>
            </a:r>
            <a:r>
              <a:rPr lang="en-US" altLang="zh-CN" sz="3200" b="1" smtClean="0"/>
              <a:t>】</a:t>
            </a: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先弄清楚折线</a:t>
            </a: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</a:t>
            </a: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曲线图中横</a:t>
            </a: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</a:t>
            </a: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纵坐标分别代表什么，再结合图中图例文字，分析折线</a:t>
            </a: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</a:t>
            </a: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曲线</a:t>
            </a:r>
            <a:r>
              <a:rPr lang="zh-CN" altLang="en-US" sz="4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变化趋向，</a:t>
            </a: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联系并对照相应知识进行分析判断，从而选出正确选项。</a:t>
            </a:r>
            <a:endParaRPr lang="en-US" altLang="zh-CN" sz="4800" b="1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类型四 </a:t>
            </a:r>
            <a:r>
              <a:rPr lang="zh-CN" altLang="en-US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历史饼</a:t>
            </a:r>
            <a:r>
              <a:rPr lang="zh-CN" altLang="en-US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</a:t>
            </a:r>
            <a:r>
              <a:rPr lang="zh-CN" altLang="en-US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柱</a:t>
            </a:r>
            <a:r>
              <a:rPr lang="zh-CN" altLang="en-US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</a:t>
            </a:r>
            <a:r>
              <a:rPr lang="zh-CN" altLang="en-US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扇状图题</a:t>
            </a:r>
            <a:endParaRPr lang="zh-CN" altLang="en-US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>
          <a:xfrm>
            <a:off x="297180" y="787400"/>
            <a:ext cx="8564880" cy="6069965"/>
          </a:xfrm>
        </p:spPr>
        <p:txBody>
          <a:bodyPr/>
          <a:lstStyle/>
          <a:p>
            <a:pPr marL="571500" indent="-571500"/>
            <a:r>
              <a:rPr lang="zh-CN" altLang="en-US" sz="3600" b="1" smtClean="0">
                <a:sym typeface="+mn-ea"/>
              </a:rPr>
              <a:t>【</a:t>
            </a:r>
            <a:r>
              <a:rPr lang="zh-CN" altLang="en-US" sz="3600" b="1" smtClean="0">
                <a:solidFill>
                  <a:srgbClr val="7030A0"/>
                </a:solidFill>
                <a:sym typeface="+mn-ea"/>
              </a:rPr>
              <a:t>典例</a:t>
            </a:r>
            <a:r>
              <a:rPr lang="zh-CN" altLang="en-US" sz="3600" b="1" smtClean="0">
                <a:sym typeface="+mn-ea"/>
              </a:rPr>
              <a:t>】</a:t>
            </a:r>
            <a:r>
              <a:rPr lang="en-US" altLang="zh-CN" sz="3600" b="1" smtClean="0">
                <a:solidFill>
                  <a:srgbClr val="FF0000"/>
                </a:solidFill>
                <a:sym typeface="+mn-ea"/>
              </a:rPr>
              <a:t>（2020·河北·18）</a:t>
            </a:r>
            <a:r>
              <a:rPr lang="en-US" altLang="zh-CN" sz="3600" b="1" smtClean="0">
                <a:solidFill>
                  <a:schemeClr val="tx1"/>
                </a:solidFill>
                <a:sym typeface="+mn-ea"/>
              </a:rPr>
              <a:t>下图信息表明，英国（    ）</a:t>
            </a:r>
            <a:endParaRPr lang="en-US" altLang="zh-CN" sz="3600" b="1" smtClean="0">
              <a:solidFill>
                <a:schemeClr val="tx1"/>
              </a:solidFill>
              <a:sym typeface="+mn-ea"/>
            </a:endParaRPr>
          </a:p>
          <a:p>
            <a:pPr marL="571500" indent="-571500"/>
            <a:r>
              <a:rPr lang="zh-CN" altLang="en-US" sz="3600" b="1" smtClean="0">
                <a:solidFill>
                  <a:schemeClr val="tx1"/>
                </a:solidFill>
                <a:sym typeface="+mn-ea"/>
              </a:rPr>
              <a:t>英国1854—1856年间原材料、食品、工业制造品进出口贸易比重统计图</a:t>
            </a:r>
            <a:endParaRPr lang="zh-CN" altLang="en-US" sz="3600" b="1" smtClean="0">
              <a:solidFill>
                <a:schemeClr val="tx1"/>
              </a:solidFill>
              <a:sym typeface="+mn-ea"/>
            </a:endParaRPr>
          </a:p>
          <a:p>
            <a:pPr marL="571500" indent="-571500"/>
            <a:endParaRPr lang="zh-CN" altLang="en-US" sz="3600" b="1" smtClean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2" name="图片 15" descr="4f1bf8b198c2efaf83698d201c6f1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8838" t="6635" r="9573" b="74216"/>
          <a:stretch>
            <a:fillRect/>
          </a:stretch>
        </p:blipFill>
        <p:spPr>
          <a:xfrm>
            <a:off x="233680" y="3476625"/>
            <a:ext cx="8082280" cy="2746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zh-CN" altLang="en-US" smtClean="0"/>
            </a:br>
            <a:r>
              <a:rPr lang="en-US" altLang="zh-CN" sz="4400" b="1" smtClean="0">
                <a:solidFill>
                  <a:srgbClr val="FF0000"/>
                </a:solidFill>
              </a:rPr>
              <a:t>A. 从事“三角贸易” </a:t>
            </a:r>
            <a:endParaRPr lang="en-US" altLang="zh-CN" sz="4400" b="1" smtClean="0">
              <a:solidFill>
                <a:srgbClr val="FF0000"/>
              </a:solidFill>
            </a:endParaRPr>
          </a:p>
          <a:p>
            <a:r>
              <a:rPr lang="zh-CN" altLang="en-US" sz="4400" b="1" smtClean="0">
                <a:solidFill>
                  <a:srgbClr val="FF0000"/>
                </a:solidFill>
              </a:rPr>
              <a:t>B.成为工业国家</a:t>
            </a:r>
            <a:endParaRPr lang="zh-CN" altLang="en-US" sz="4400" b="1" smtClean="0">
              <a:solidFill>
                <a:srgbClr val="FF0000"/>
              </a:solidFill>
            </a:endParaRPr>
          </a:p>
          <a:p>
            <a:r>
              <a:rPr lang="zh-CN" altLang="en-US" sz="4400" b="1" smtClean="0">
                <a:solidFill>
                  <a:srgbClr val="FF0000"/>
                </a:solidFill>
              </a:rPr>
              <a:t>C.进入“电气时代” </a:t>
            </a:r>
            <a:endParaRPr lang="zh-CN" altLang="en-US" sz="4400" b="1" smtClean="0">
              <a:solidFill>
                <a:srgbClr val="FF0000"/>
              </a:solidFill>
            </a:endParaRPr>
          </a:p>
          <a:p>
            <a:r>
              <a:rPr lang="zh-CN" altLang="en-US" sz="4400" b="1" smtClean="0">
                <a:solidFill>
                  <a:srgbClr val="FF0000"/>
                </a:solidFill>
              </a:rPr>
              <a:t>D.建成“福利国家”</a:t>
            </a:r>
            <a:endParaRPr lang="zh-CN" altLang="en-US" sz="44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>
          <a:xfrm>
            <a:off x="539750" y="116205"/>
            <a:ext cx="8147050" cy="6334125"/>
          </a:xfrm>
        </p:spPr>
        <p:txBody>
          <a:bodyPr/>
          <a:lstStyle/>
          <a:p>
            <a:r>
              <a:rPr lang="en-US" altLang="zh-CN" sz="3200" b="1" smtClean="0"/>
              <a:t>【</a:t>
            </a:r>
            <a:r>
              <a:rPr lang="zh-CN" altLang="en-US" sz="4800" b="1" smtClean="0">
                <a:solidFill>
                  <a:srgbClr val="FF0000"/>
                </a:solidFill>
              </a:rPr>
              <a:t>技巧点拨</a:t>
            </a:r>
            <a:r>
              <a:rPr lang="en-US" altLang="zh-CN" sz="3200" b="1" smtClean="0"/>
              <a:t>】</a:t>
            </a:r>
            <a:r>
              <a:rPr lang="zh-CN" altLang="en-US" sz="40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做此类题目，要做到</a:t>
            </a:r>
            <a:r>
              <a:rPr lang="zh-CN" altLang="en-US" sz="40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“一找三比”：</a:t>
            </a:r>
            <a:r>
              <a:rPr lang="en-US" altLang="zh-CN" sz="40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40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一找</a:t>
            </a:r>
            <a:r>
              <a:rPr lang="en-US" altLang="zh-CN" sz="40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40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是找主题，从题干</a:t>
            </a:r>
            <a:r>
              <a:rPr lang="zh-CN" altLang="en-US" sz="40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、比例图的文字说明中找出考查的主题；</a:t>
            </a:r>
            <a:r>
              <a:rPr lang="en-US" altLang="zh-CN" sz="40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40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三比</a:t>
            </a:r>
            <a:r>
              <a:rPr lang="en-US" altLang="zh-CN" sz="40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40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即同时期横向对比、不同时期纵向比较以及一组图表前后之间的比较。根据“一找三比”判断相关历史现象的发展变化趋势，从中归纳出其反映的实质问题或揭示其发展规律。</a:t>
            </a:r>
            <a:endParaRPr lang="zh-CN" altLang="en-US" sz="4000" b="1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4000" b="1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类型五 </a:t>
            </a:r>
            <a:r>
              <a:rPr lang="zh-CN" altLang="en-US" smtClean="0">
                <a:latin typeface="楷体" panose="02010609060101010101" pitchFamily="49" charset="-122"/>
                <a:ea typeface="楷体" panose="02010609060101010101" pitchFamily="49" charset="-122"/>
              </a:rPr>
              <a:t>历史资料卡片表题</a:t>
            </a:r>
            <a:endParaRPr lang="zh-CN" altLang="en-US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>
          <a:xfrm>
            <a:off x="297180" y="787400"/>
            <a:ext cx="8564880" cy="6069965"/>
          </a:xfrm>
        </p:spPr>
        <p:txBody>
          <a:bodyPr/>
          <a:lstStyle/>
          <a:p>
            <a:pPr marL="571500" indent="-571500"/>
            <a:r>
              <a:rPr lang="zh-CN" altLang="en-US" sz="3600" b="1" smtClean="0">
                <a:sym typeface="+mn-ea"/>
              </a:rPr>
              <a:t>【</a:t>
            </a:r>
            <a:r>
              <a:rPr lang="zh-CN" altLang="en-US" sz="3600" b="1" smtClean="0">
                <a:solidFill>
                  <a:srgbClr val="7030A0"/>
                </a:solidFill>
                <a:sym typeface="+mn-ea"/>
              </a:rPr>
              <a:t>典例</a:t>
            </a:r>
            <a:r>
              <a:rPr lang="zh-CN" altLang="en-US" sz="3600" b="1" smtClean="0">
                <a:sym typeface="+mn-ea"/>
              </a:rPr>
              <a:t>】</a:t>
            </a:r>
            <a:r>
              <a:rPr lang="en-US" altLang="zh-CN" sz="3600" b="1" smtClean="0">
                <a:solidFill>
                  <a:srgbClr val="FF0000"/>
                </a:solidFill>
                <a:sym typeface="+mn-ea"/>
              </a:rPr>
              <a:t>(2020.</a:t>
            </a:r>
            <a:r>
              <a:rPr lang="zh-CN" altLang="en-US" sz="3600" b="1" smtClean="0">
                <a:solidFill>
                  <a:srgbClr val="FF0000"/>
                </a:solidFill>
                <a:sym typeface="+mn-ea"/>
              </a:rPr>
              <a:t>重庆</a:t>
            </a:r>
            <a:r>
              <a:rPr lang="en-US" altLang="zh-CN" sz="3600" b="1" smtClean="0">
                <a:solidFill>
                  <a:srgbClr val="FF0000"/>
                </a:solidFill>
                <a:sym typeface="+mn-ea"/>
              </a:rPr>
              <a:t>.</a:t>
            </a:r>
            <a:r>
              <a:rPr lang="zh-CN" altLang="en-US" sz="3600" b="1" smtClean="0">
                <a:solidFill>
                  <a:srgbClr val="FF0000"/>
                </a:solidFill>
                <a:sym typeface="+mn-ea"/>
              </a:rPr>
              <a:t>10</a:t>
            </a:r>
            <a:r>
              <a:rPr lang="en-US" altLang="zh-CN" sz="3600" b="1" smtClean="0">
                <a:solidFill>
                  <a:srgbClr val="FF0000"/>
                </a:solidFill>
                <a:sym typeface="+mn-ea"/>
              </a:rPr>
              <a:t>)</a:t>
            </a:r>
            <a:r>
              <a:rPr lang="zh-CN" altLang="en-US" sz="3600" b="1" smtClean="0">
                <a:sym typeface="+mn-ea"/>
              </a:rPr>
              <a:t>．制作知识卡片是学习历史的一种有效方法。如图卡片中的“贡献”一栏应填写</a:t>
            </a:r>
            <a:r>
              <a:rPr lang="en-US" altLang="zh-CN" sz="3600" b="1" smtClean="0">
                <a:sym typeface="+mn-ea"/>
              </a:rPr>
              <a:t>(</a:t>
            </a:r>
            <a:r>
              <a:rPr lang="zh-CN" altLang="en-US" sz="3600" b="1" smtClean="0">
                <a:sym typeface="+mn-ea"/>
              </a:rPr>
              <a:t>　　</a:t>
            </a:r>
            <a:r>
              <a:rPr lang="en-US" altLang="zh-CN" sz="3600" b="1" smtClean="0">
                <a:sym typeface="+mn-ea"/>
              </a:rPr>
              <a:t>)</a:t>
            </a:r>
            <a:endParaRPr lang="zh-CN" altLang="en-US" sz="3600" b="1" smtClean="0">
              <a:sym typeface="+mn-ea"/>
            </a:endParaRPr>
          </a:p>
          <a:p>
            <a:pPr marL="571500" indent="-571500"/>
            <a:endParaRPr lang="zh-CN" altLang="en-US" sz="3600" b="1" smtClean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2" name="图片24" descr="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955" y="2463165"/>
            <a:ext cx="7339965" cy="3609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zh-CN" altLang="en-US" smtClean="0"/>
            </a:br>
            <a:r>
              <a:rPr lang="en-US" altLang="zh-CN" sz="4400" b="1" smtClean="0">
                <a:solidFill>
                  <a:srgbClr val="FF0000"/>
                </a:solidFill>
              </a:rPr>
              <a:t>A．提出独立自主的和平外交政策	</a:t>
            </a:r>
            <a:endParaRPr lang="en-US" altLang="zh-CN" sz="4400" b="1" smtClean="0">
              <a:solidFill>
                <a:srgbClr val="FF0000"/>
              </a:solidFill>
            </a:endParaRPr>
          </a:p>
          <a:p>
            <a:r>
              <a:rPr lang="zh-CN" altLang="en-US" sz="4400" b="1" smtClean="0">
                <a:solidFill>
                  <a:srgbClr val="FF0000"/>
                </a:solidFill>
              </a:rPr>
              <a:t>B．提出和平共处五项原则	</a:t>
            </a:r>
            <a:endParaRPr lang="zh-CN" altLang="en-US" sz="4400" b="1" smtClean="0">
              <a:solidFill>
                <a:srgbClr val="FF0000"/>
              </a:solidFill>
            </a:endParaRPr>
          </a:p>
          <a:p>
            <a:r>
              <a:rPr lang="zh-CN" altLang="en-US" sz="4400" b="1" smtClean="0">
                <a:solidFill>
                  <a:srgbClr val="FF0000"/>
                </a:solidFill>
              </a:rPr>
              <a:t>C．提出“求同存异”方针	</a:t>
            </a:r>
            <a:endParaRPr lang="zh-CN" altLang="en-US" sz="4400" b="1" smtClean="0">
              <a:solidFill>
                <a:srgbClr val="FF0000"/>
              </a:solidFill>
            </a:endParaRPr>
          </a:p>
          <a:p>
            <a:r>
              <a:rPr lang="zh-CN" altLang="en-US" sz="4400" b="1" smtClean="0">
                <a:solidFill>
                  <a:srgbClr val="FF0000"/>
                </a:solidFill>
              </a:rPr>
              <a:t>D．提出大国协调与合作主张</a:t>
            </a:r>
            <a:endParaRPr lang="zh-CN" altLang="en-US" sz="44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>
          <a:xfrm>
            <a:off x="135890" y="-589915"/>
            <a:ext cx="9008110" cy="7788910"/>
          </a:xfrm>
        </p:spPr>
        <p:txBody>
          <a:bodyPr/>
          <a:lstStyle/>
          <a:p>
            <a:endParaRPr lang="en-US" altLang="zh-CN" sz="2400" b="1" smtClean="0"/>
          </a:p>
          <a:p>
            <a:r>
              <a:rPr lang="en-US" altLang="zh-CN" sz="3200" b="1" smtClean="0">
                <a:sym typeface="+mn-ea"/>
              </a:rPr>
              <a:t>【</a:t>
            </a:r>
            <a:r>
              <a:rPr lang="zh-CN" altLang="en-US" sz="3200" b="1" smtClean="0">
                <a:sym typeface="+mn-ea"/>
              </a:rPr>
              <a:t>答案</a:t>
            </a:r>
            <a:r>
              <a:rPr lang="en-US" altLang="zh-CN" sz="3200" b="1" smtClean="0">
                <a:sym typeface="+mn-ea"/>
              </a:rPr>
              <a:t>】</a:t>
            </a:r>
            <a:r>
              <a:rPr lang="en-US" altLang="zh-CN" sz="3200" b="1" smtClean="0">
                <a:solidFill>
                  <a:srgbClr val="FF0000"/>
                </a:solidFill>
                <a:sym typeface="+mn-ea"/>
              </a:rPr>
              <a:t>B</a:t>
            </a:r>
            <a:endParaRPr lang="en-US" altLang="zh-CN" sz="3200" b="1" smtClean="0">
              <a:solidFill>
                <a:srgbClr val="FF0000"/>
              </a:solidFill>
              <a:sym typeface="+mn-ea"/>
            </a:endParaRPr>
          </a:p>
          <a:p>
            <a:r>
              <a:rPr lang="en-US" altLang="zh-CN" sz="3200" b="1" smtClean="0">
                <a:sym typeface="+mn-ea"/>
              </a:rPr>
              <a:t>【分析】本题考查了和平共处五项原则。</a:t>
            </a:r>
            <a:r>
              <a:rPr lang="en-US" altLang="zh-CN" sz="3200" b="1" smtClean="0"/>
              <a:t>1953年底周恩来在接见印度代表团时首次提出和平共处五项原则。1954年，周恩来总理在访问印度、缅甸时与两国总理（尼赫鲁、吴努）共同倡导和平共处五项原则。和平共处五项原则不仅成为中国奉行独立自主和平外交政策的基础，而且和平共处五项原则在国际上产生深远影响，被世界上越来越多的国家所接受，成为处理国与国之间关系的基本准则。</a:t>
            </a:r>
            <a:r>
              <a:rPr lang="zh-CN" altLang="en-US" sz="3200" b="1" smtClean="0"/>
              <a:t>要从知识卡片中提取出</a:t>
            </a:r>
            <a:r>
              <a:rPr lang="en-US" altLang="zh-CN" sz="3200" b="1" smtClean="0"/>
              <a:t>“</a:t>
            </a:r>
            <a:r>
              <a:rPr lang="en-US" altLang="zh-CN" sz="3200" b="1" smtClean="0">
                <a:sym typeface="+mn-ea"/>
              </a:rPr>
              <a:t>和平共处五项原则”</a:t>
            </a:r>
            <a:r>
              <a:rPr lang="zh-CN" altLang="en-US" sz="3200" b="1" smtClean="0">
                <a:sym typeface="+mn-ea"/>
              </a:rPr>
              <a:t>这个有效的信息点为关键。</a:t>
            </a:r>
            <a:endParaRPr lang="en-US" altLang="zh-CN" sz="3200" b="1" smtClean="0"/>
          </a:p>
          <a:p>
            <a:r>
              <a:rPr lang="en-US" altLang="zh-CN" sz="3200" b="1" smtClean="0"/>
              <a:t>故选：</a:t>
            </a:r>
            <a:r>
              <a:rPr lang="en-US" altLang="zh-CN" sz="3200" b="1" smtClean="0">
                <a:solidFill>
                  <a:srgbClr val="FF0000"/>
                </a:solidFill>
              </a:rPr>
              <a:t>B。</a:t>
            </a:r>
            <a:endParaRPr lang="en-US" altLang="zh-CN" sz="3200" b="1" smtClean="0"/>
          </a:p>
          <a:p>
            <a:endParaRPr lang="en-US" altLang="zh-CN" sz="3200" b="1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>
          <a:xfrm>
            <a:off x="539750" y="116205"/>
            <a:ext cx="8147050" cy="6334125"/>
          </a:xfrm>
        </p:spPr>
        <p:txBody>
          <a:bodyPr/>
          <a:lstStyle/>
          <a:p>
            <a:r>
              <a:rPr lang="en-US" altLang="zh-CN" sz="3200" b="1" smtClean="0"/>
              <a:t>【</a:t>
            </a:r>
            <a:r>
              <a:rPr lang="zh-CN" altLang="en-US" sz="4800" b="1" smtClean="0">
                <a:solidFill>
                  <a:srgbClr val="FF0000"/>
                </a:solidFill>
              </a:rPr>
              <a:t>技巧点拨</a:t>
            </a:r>
            <a:r>
              <a:rPr lang="en-US" altLang="zh-CN" sz="3200" b="1" smtClean="0"/>
              <a:t>】</a:t>
            </a: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</a:rPr>
              <a:t>此类题目要根据题目要求，或者从资料卡片中提取有效信息，或者对资料信息进行概括，选出最合适的正确选项。所选择的选项必须要符合资料卡片中的内容。</a:t>
            </a:r>
            <a:endParaRPr lang="zh-CN" altLang="en-US" sz="4800" b="1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687435" cy="4530725"/>
          </a:xfrm>
        </p:spPr>
        <p:txBody>
          <a:bodyPr/>
          <a:lstStyle/>
          <a:p>
            <a:pPr>
              <a:defRPr/>
            </a:pPr>
            <a:endParaRPr lang="zh-CN" altLang="en-US" sz="8000" b="1" kern="1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6565" y="2374900"/>
            <a:ext cx="8362315" cy="1449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0" hangingPunct="0">
              <a:defRPr/>
            </a:pPr>
            <a:r>
              <a:rPr lang="zh-CN" altLang="en-US" sz="8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三、专项集训</a:t>
            </a:r>
            <a:r>
              <a:rPr lang="en-US" altLang="zh-CN" sz="6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6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xfrm>
            <a:off x="457200" y="114935"/>
            <a:ext cx="8230235" cy="6273800"/>
          </a:xfrm>
        </p:spPr>
        <p:txBody>
          <a:bodyPr/>
          <a:lstStyle/>
          <a:p>
            <a:r>
              <a:rPr lang="en-US" altLang="zh-CN" sz="2800" b="1" smtClean="0"/>
              <a:t>1.</a:t>
            </a:r>
            <a:r>
              <a:rPr lang="zh-CN" altLang="en-US" sz="2800" b="1" smtClean="0">
                <a:solidFill>
                  <a:srgbClr val="FF0000"/>
                </a:solidFill>
              </a:rPr>
              <a:t>（</a:t>
            </a:r>
            <a:r>
              <a:rPr lang="en-US" altLang="zh-CN" sz="2800" b="1" smtClean="0">
                <a:solidFill>
                  <a:srgbClr val="FF0000"/>
                </a:solidFill>
              </a:rPr>
              <a:t>2020.</a:t>
            </a:r>
            <a:r>
              <a:rPr lang="zh-CN" altLang="en-US" sz="2800" b="1" smtClean="0">
                <a:solidFill>
                  <a:srgbClr val="FF0000"/>
                </a:solidFill>
              </a:rPr>
              <a:t>广东</a:t>
            </a:r>
            <a:r>
              <a:rPr lang="en-US" altLang="zh-CN" sz="2800" b="1" smtClean="0">
                <a:solidFill>
                  <a:srgbClr val="FF0000"/>
                </a:solidFill>
              </a:rPr>
              <a:t>.21</a:t>
            </a:r>
            <a:r>
              <a:rPr lang="zh-CN" altLang="en-US" sz="2800" b="1" smtClean="0">
                <a:solidFill>
                  <a:srgbClr val="FF0000"/>
                </a:solidFill>
              </a:rPr>
              <a:t>）</a:t>
            </a:r>
            <a:r>
              <a:rPr lang="en-US" altLang="zh-CN" sz="2800" b="1" smtClean="0">
                <a:solidFill>
                  <a:srgbClr val="FF0000"/>
                </a:solidFill>
              </a:rPr>
              <a:t>.</a:t>
            </a:r>
            <a:r>
              <a:rPr lang="zh-CN" altLang="en-US" sz="2800" b="1" smtClean="0"/>
              <a:t>如表反映的是我国工农收入差距状况，与表中差距变化趋势紧密相关的是（　　）</a:t>
            </a:r>
            <a:endParaRPr lang="zh-CN" altLang="en-US" sz="2800" b="1" smtClean="0"/>
          </a:p>
          <a:p>
            <a:endParaRPr lang="zh-CN" altLang="en-US" sz="2800" b="1" smtClean="0"/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238885" y="1144270"/>
          <a:ext cx="6683375" cy="53651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140"/>
                <a:gridCol w="2001520"/>
                <a:gridCol w="2329180"/>
                <a:gridCol w="1486535"/>
              </a:tblGrid>
              <a:tr h="7664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年份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工人人均工资收入（元）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农民人均农业生产性收入（元）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工农收入比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4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1978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631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113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5.56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4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1979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678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133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5.09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4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1980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729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141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5.16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4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1981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770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166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4.62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4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1982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786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199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3.93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4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1983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803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218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3.68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6075" y="-635"/>
            <a:ext cx="8340725" cy="6131560"/>
          </a:xfrm>
        </p:spPr>
        <p:txBody>
          <a:bodyPr/>
          <a:lstStyle/>
          <a:p>
            <a:pPr>
              <a:defRPr/>
            </a:pPr>
            <a:r>
              <a:rPr lang="zh-CN" altLang="en-US" sz="4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（一）题型概述：</a:t>
            </a:r>
            <a:r>
              <a:rPr lang="zh-CN" altLang="en-US" sz="4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历史图表类材料选择题主要以数字表格</a:t>
            </a:r>
            <a:r>
              <a:rPr lang="zh-CN" altLang="en-US" sz="4000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、柱状图及坐标曲线等为载体，借助于具体数字信息、通过定量分析，考查学生解读图表信息，把握历史发展趋势与特征及灵活迁移所学知识的能力</a:t>
            </a:r>
            <a:r>
              <a:rPr lang="zh-CN" altLang="en-US" sz="4000" b="1" smtClean="0">
                <a:sym typeface="+mn-ea"/>
              </a:rPr>
              <a:t>。</a:t>
            </a:r>
            <a:r>
              <a:rPr lang="zh-CN" altLang="en-US" sz="4000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这类题型很大程度就是历史核心素养中的时空观念的考查形式。</a:t>
            </a:r>
            <a:r>
              <a:rPr lang="zh-CN" altLang="en-US" sz="3600" b="1" smtClean="0">
                <a:solidFill>
                  <a:srgbClr val="0000CC"/>
                </a:solidFill>
                <a:sym typeface="+mn-ea"/>
              </a:rPr>
              <a:t>例如：</a:t>
            </a:r>
            <a:r>
              <a:rPr lang="en-US" altLang="zh-CN" sz="3600" b="1" smtClean="0">
                <a:solidFill>
                  <a:srgbClr val="0000CC"/>
                </a:solidFill>
                <a:sym typeface="+mn-ea"/>
              </a:rPr>
              <a:t>2020</a:t>
            </a:r>
            <a:r>
              <a:rPr lang="zh-CN" altLang="en-US" sz="3600" b="1" smtClean="0">
                <a:solidFill>
                  <a:srgbClr val="0000CC"/>
                </a:solidFill>
                <a:sym typeface="+mn-ea"/>
              </a:rPr>
              <a:t>年广东中考第</a:t>
            </a:r>
            <a:r>
              <a:rPr lang="en-US" altLang="zh-CN" sz="3600" b="1" smtClean="0">
                <a:solidFill>
                  <a:srgbClr val="0000CC"/>
                </a:solidFill>
                <a:sym typeface="+mn-ea"/>
              </a:rPr>
              <a:t>17.21.30</a:t>
            </a:r>
            <a:r>
              <a:rPr lang="zh-CN" altLang="en-US" sz="3600" b="1" smtClean="0">
                <a:solidFill>
                  <a:srgbClr val="0000CC"/>
                </a:solidFill>
                <a:sym typeface="+mn-ea"/>
              </a:rPr>
              <a:t>题，</a:t>
            </a:r>
            <a:r>
              <a:rPr lang="en-US" altLang="zh-CN" sz="3600" b="1" smtClean="0">
                <a:solidFill>
                  <a:srgbClr val="0000CC"/>
                </a:solidFill>
                <a:sym typeface="+mn-ea"/>
              </a:rPr>
              <a:t>2019</a:t>
            </a:r>
            <a:r>
              <a:rPr lang="zh-CN" altLang="en-US" sz="3600" b="1" smtClean="0">
                <a:solidFill>
                  <a:srgbClr val="0000CC"/>
                </a:solidFill>
                <a:sym typeface="+mn-ea"/>
              </a:rPr>
              <a:t>年广东中考第</a:t>
            </a:r>
            <a:r>
              <a:rPr lang="en-US" altLang="zh-CN" sz="3600" b="1" smtClean="0">
                <a:solidFill>
                  <a:srgbClr val="0000CC"/>
                </a:solidFill>
                <a:sym typeface="+mn-ea"/>
              </a:rPr>
              <a:t>5.12.16.17.26</a:t>
            </a:r>
            <a:r>
              <a:rPr lang="zh-CN" altLang="en-US" sz="3600" b="1" smtClean="0">
                <a:solidFill>
                  <a:srgbClr val="0000CC"/>
                </a:solidFill>
                <a:sym typeface="+mn-ea"/>
              </a:rPr>
              <a:t>题，</a:t>
            </a:r>
            <a:r>
              <a:rPr lang="en-US" altLang="zh-CN" sz="3600" b="1" smtClean="0">
                <a:solidFill>
                  <a:srgbClr val="0000CC"/>
                </a:solidFill>
                <a:sym typeface="+mn-ea"/>
              </a:rPr>
              <a:t>2018</a:t>
            </a:r>
            <a:r>
              <a:rPr lang="zh-CN" altLang="en-US" sz="3600" b="1" smtClean="0">
                <a:solidFill>
                  <a:srgbClr val="0000CC"/>
                </a:solidFill>
                <a:sym typeface="+mn-ea"/>
              </a:rPr>
              <a:t>年广东中考第</a:t>
            </a:r>
            <a:r>
              <a:rPr lang="en-US" altLang="zh-CN" sz="3600" b="1" smtClean="0">
                <a:solidFill>
                  <a:srgbClr val="0000CC"/>
                </a:solidFill>
                <a:sym typeface="+mn-ea"/>
              </a:rPr>
              <a:t>7.16.17.23.27</a:t>
            </a:r>
            <a:r>
              <a:rPr lang="zh-CN" altLang="en-US" sz="3600" b="1" smtClean="0">
                <a:solidFill>
                  <a:srgbClr val="0000CC"/>
                </a:solidFill>
                <a:sym typeface="+mn-ea"/>
              </a:rPr>
              <a:t>题。</a:t>
            </a:r>
            <a:endParaRPr lang="zh-CN" altLang="en-US" sz="3600" b="1" smtClean="0">
              <a:solidFill>
                <a:srgbClr val="0000CC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>
          <a:xfrm>
            <a:off x="588010" y="462280"/>
            <a:ext cx="8098790" cy="5668645"/>
          </a:xfrm>
        </p:spPr>
        <p:txBody>
          <a:bodyPr/>
          <a:lstStyle/>
          <a:p>
            <a:pPr marL="571500" indent="-571500"/>
            <a:endParaRPr lang="en-US" altLang="zh-CN" sz="4800" b="1" smtClean="0"/>
          </a:p>
          <a:p>
            <a:pPr marL="571500" indent="-571500"/>
            <a:r>
              <a:rPr lang="en-US" altLang="zh-CN" sz="4800" b="1" smtClean="0"/>
              <a:t> A．农村土地改革的推进	</a:t>
            </a:r>
            <a:endParaRPr lang="en-US" altLang="zh-CN" sz="4800" b="1" smtClean="0"/>
          </a:p>
          <a:p>
            <a:pPr marL="571500" indent="-571500"/>
            <a:r>
              <a:rPr lang="en-US" altLang="zh-CN" sz="4800" b="1" smtClean="0"/>
              <a:t> B．家庭联产承包责任制的推行	</a:t>
            </a:r>
            <a:endParaRPr lang="en-US" altLang="zh-CN" sz="4800" b="1" smtClean="0"/>
          </a:p>
          <a:p>
            <a:pPr marL="571500" indent="-571500"/>
            <a:r>
              <a:rPr lang="en-US" altLang="zh-CN" sz="4800" b="1" smtClean="0"/>
              <a:t> C．沿海开放城市的设立	</a:t>
            </a:r>
            <a:endParaRPr lang="en-US" altLang="zh-CN" sz="4800" b="1" smtClean="0"/>
          </a:p>
          <a:p>
            <a:pPr marL="571500" indent="-571500"/>
            <a:r>
              <a:rPr lang="en-US" altLang="zh-CN" sz="4800" b="1" smtClean="0"/>
              <a:t> D．社会主义市场经济体制确立	</a:t>
            </a:r>
            <a:endParaRPr lang="zh-CN" altLang="en-US" sz="4800" b="1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>
          <a:xfrm>
            <a:off x="539750" y="188913"/>
            <a:ext cx="8147050" cy="5942012"/>
          </a:xfrm>
        </p:spPr>
        <p:txBody>
          <a:bodyPr/>
          <a:lstStyle/>
          <a:p>
            <a:r>
              <a:rPr lang="en-US" altLang="zh-CN" sz="2800" b="1" smtClean="0"/>
              <a:t>1.</a:t>
            </a:r>
            <a:r>
              <a:rPr lang="zh-CN" altLang="en-US" sz="2800" b="1" smtClean="0"/>
              <a:t>【分析】本题考查家庭联产承包责任制的影响。十一届三中全会后，改革先从农村开始，实行家庭联产承包责任制。</a:t>
            </a:r>
            <a:endParaRPr lang="zh-CN" altLang="en-US" sz="2800" b="1" smtClean="0"/>
          </a:p>
          <a:p>
            <a:r>
              <a:rPr lang="zh-CN" altLang="en-US" sz="2800" b="1" smtClean="0"/>
              <a:t>【解答】表格内容反映农民收入增长快于工人收入的增长，说明农业发展速度快，出现这种情况的是家庭联产承包责任制的实行。家庭联产承包责任制使农民有了生产自主权，生产积极性大大提高了；解放了农村生产力，促进了农村经济迅速发展。农村乡镇企业发展起来，为农村致富和实现现代化开辟了一条新路。</a:t>
            </a:r>
            <a:endParaRPr lang="zh-CN" altLang="en-US" sz="2800" b="1" smtClean="0"/>
          </a:p>
          <a:p>
            <a:r>
              <a:rPr lang="zh-CN" altLang="en-US" sz="2800" b="1" smtClean="0"/>
              <a:t>故选：</a:t>
            </a:r>
            <a:r>
              <a:rPr lang="zh-CN" altLang="en-US" sz="2800" b="1" smtClean="0">
                <a:solidFill>
                  <a:srgbClr val="FF0000"/>
                </a:solidFill>
              </a:rPr>
              <a:t>B。</a:t>
            </a:r>
            <a:endParaRPr lang="zh-CN" altLang="en-US" sz="2800" b="1" smtClean="0"/>
          </a:p>
          <a:p>
            <a:r>
              <a:rPr lang="zh-CN" altLang="en-US" sz="2800" b="1" smtClean="0"/>
              <a:t>【点评】掌握家庭联产承包责任制的内容和影响</a:t>
            </a:r>
            <a:r>
              <a:rPr lang="zh-CN" altLang="en-US" sz="4000" b="1" smtClean="0"/>
              <a:t>。</a:t>
            </a:r>
            <a:endParaRPr lang="zh-CN" altLang="en-US" sz="4000" b="1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xfrm>
            <a:off x="457200" y="114935"/>
            <a:ext cx="8230235" cy="6560185"/>
          </a:xfrm>
        </p:spPr>
        <p:txBody>
          <a:bodyPr/>
          <a:lstStyle/>
          <a:p>
            <a:r>
              <a:rPr lang="en-US" altLang="zh-CN" sz="2800" b="1" smtClean="0"/>
              <a:t>2.</a:t>
            </a:r>
            <a:r>
              <a:rPr lang="zh-CN" altLang="en-US" sz="3600" b="1" smtClean="0">
                <a:solidFill>
                  <a:srgbClr val="FF0000"/>
                </a:solidFill>
              </a:rPr>
              <a:t>（</a:t>
            </a:r>
            <a:r>
              <a:rPr lang="en-US" altLang="zh-CN" sz="3600" b="1" smtClean="0">
                <a:solidFill>
                  <a:srgbClr val="FF0000"/>
                </a:solidFill>
              </a:rPr>
              <a:t>2020.</a:t>
            </a:r>
            <a:r>
              <a:rPr lang="zh-CN" altLang="en-US" sz="3600" b="1" smtClean="0">
                <a:solidFill>
                  <a:srgbClr val="FF0000"/>
                </a:solidFill>
              </a:rPr>
              <a:t>海南</a:t>
            </a:r>
            <a:r>
              <a:rPr lang="en-US" altLang="zh-CN" sz="3600" b="1" smtClean="0">
                <a:solidFill>
                  <a:srgbClr val="FF0000"/>
                </a:solidFill>
              </a:rPr>
              <a:t>.5</a:t>
            </a:r>
            <a:r>
              <a:rPr lang="zh-CN" altLang="en-US" sz="3600" b="1" smtClean="0">
                <a:solidFill>
                  <a:srgbClr val="FF0000"/>
                </a:solidFill>
              </a:rPr>
              <a:t>）</a:t>
            </a:r>
            <a:r>
              <a:rPr lang="zh-CN" altLang="en-US" sz="2800" b="1" smtClean="0">
                <a:solidFill>
                  <a:srgbClr val="FF0000"/>
                </a:solidFill>
              </a:rPr>
              <a:t>.</a:t>
            </a:r>
            <a:r>
              <a:rPr lang="zh-CN" altLang="en-US" sz="3600" b="1" smtClean="0">
                <a:solidFill>
                  <a:schemeClr val="tx1"/>
                </a:solidFill>
              </a:rPr>
              <a:t>造成下表项目变化的主要原因是</a:t>
            </a:r>
            <a:endParaRPr lang="zh-CN" altLang="en-US" sz="3600" b="1" smtClean="0">
              <a:solidFill>
                <a:schemeClr val="tx1"/>
              </a:solidFill>
            </a:endParaRPr>
          </a:p>
          <a:p>
            <a:r>
              <a:rPr lang="zh-CN" altLang="en-US" sz="3600" b="1" smtClean="0">
                <a:solidFill>
                  <a:schemeClr val="tx1"/>
                </a:solidFill>
              </a:rPr>
              <a:t>A. 府院之争	        B. 军阀纷争	</a:t>
            </a:r>
            <a:endParaRPr lang="zh-CN" altLang="en-US" sz="3600" b="1" smtClean="0">
              <a:solidFill>
                <a:schemeClr val="tx1"/>
              </a:solidFill>
            </a:endParaRPr>
          </a:p>
          <a:p>
            <a:r>
              <a:rPr lang="zh-CN" altLang="en-US" sz="3600" b="1" smtClean="0">
                <a:solidFill>
                  <a:schemeClr val="tx1"/>
                </a:solidFill>
              </a:rPr>
              <a:t>C. 列强侵略	        D. 农民战争</a:t>
            </a:r>
            <a:endParaRPr lang="zh-CN" altLang="en-US" sz="3600" b="1" smtClean="0">
              <a:solidFill>
                <a:schemeClr val="tx1"/>
              </a:solidFill>
            </a:endParaRPr>
          </a:p>
          <a:p>
            <a:endParaRPr lang="zh-CN" altLang="en-US" sz="3600" b="1" smtClean="0">
              <a:solidFill>
                <a:schemeClr val="tx1"/>
              </a:solidFill>
            </a:endParaRPr>
          </a:p>
        </p:txBody>
      </p:sp>
      <p:pic>
        <p:nvPicPr>
          <p:cNvPr id="2" name="图片 -2147482622" descr="学科网(www.zxxk.com)--教育资源门户，提供试卷、教案、课件、论文、素材以及各类教学资源下载，还有大量而丰富的教学相关资讯！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185" y="3027680"/>
            <a:ext cx="7328535" cy="25857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>
          <a:xfrm>
            <a:off x="539750" y="188913"/>
            <a:ext cx="8147050" cy="5942012"/>
          </a:xfrm>
        </p:spPr>
        <p:txBody>
          <a:bodyPr/>
          <a:lstStyle/>
          <a:p>
            <a:r>
              <a:rPr lang="en-US" altLang="zh-CN" sz="2800" b="1" smtClean="0"/>
              <a:t>2.</a:t>
            </a:r>
            <a:r>
              <a:rPr lang="zh-CN" altLang="en-US" sz="2800" b="1" smtClean="0"/>
              <a:t>【答案】</a:t>
            </a:r>
            <a:r>
              <a:rPr lang="zh-CN" altLang="en-US" sz="2800" b="1" smtClean="0">
                <a:solidFill>
                  <a:srgbClr val="FF0000"/>
                </a:solidFill>
              </a:rPr>
              <a:t>B</a:t>
            </a:r>
            <a:endParaRPr lang="zh-CN" altLang="en-US" sz="2800" b="1" smtClean="0">
              <a:solidFill>
                <a:srgbClr val="FF0000"/>
              </a:solidFill>
            </a:endParaRPr>
          </a:p>
          <a:p>
            <a:r>
              <a:rPr lang="zh-CN" altLang="en-US" sz="2800" b="1" smtClean="0"/>
              <a:t>【解析】根据图中数据可知，农户和耕地面积在1914年到1918年大幅度减少，荒地面积增加，军费开支巨大，导致这一现象出现的原因和军阀纷争有关。北洋军阀的割据局面给中国带来巨大影响，破坏了中国社会经济的发展，百姓流离失所，民不聊生，土地荒芜，故B项正确；北洋时期的府院之争有两次，一次是黎元洪总统和段祺瑞总理之争，另一次是冯国璋总统与段祺瑞总理之争，A项和材料没有直接的联系，A项错误；1914年到1918年正值第一次世界大战时期，列强暂时放松了对中国的侵略，C项错误；1914年到1918年没有出现农民战争，D项错误；故选</a:t>
            </a:r>
            <a:r>
              <a:rPr lang="zh-CN" altLang="en-US" sz="2800" b="1" smtClean="0">
                <a:solidFill>
                  <a:srgbClr val="FF0000"/>
                </a:solidFill>
              </a:rPr>
              <a:t>B</a:t>
            </a:r>
            <a:r>
              <a:rPr lang="zh-CN" altLang="en-US" sz="2800" b="1" smtClean="0"/>
              <a:t>。</a:t>
            </a:r>
            <a:endParaRPr lang="zh-CN" altLang="en-US" sz="2800" b="1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xfrm>
            <a:off x="457200" y="114935"/>
            <a:ext cx="8230235" cy="6560185"/>
          </a:xfrm>
        </p:spPr>
        <p:txBody>
          <a:bodyPr/>
          <a:lstStyle/>
          <a:p>
            <a:r>
              <a:rPr lang="en-US" altLang="zh-CN" sz="2800" b="1" smtClean="0"/>
              <a:t>3.</a:t>
            </a:r>
            <a:r>
              <a:rPr lang="zh-CN" altLang="en-US" sz="3600" b="1" smtClean="0">
                <a:solidFill>
                  <a:srgbClr val="FF0000"/>
                </a:solidFill>
              </a:rPr>
              <a:t>（</a:t>
            </a:r>
            <a:r>
              <a:rPr lang="en-US" altLang="zh-CN" sz="3600" b="1" smtClean="0">
                <a:solidFill>
                  <a:srgbClr val="FF0000"/>
                </a:solidFill>
              </a:rPr>
              <a:t>2020.</a:t>
            </a:r>
            <a:r>
              <a:rPr lang="zh-CN" altLang="en-US" sz="3600" b="1" smtClean="0">
                <a:solidFill>
                  <a:srgbClr val="FF0000"/>
                </a:solidFill>
              </a:rPr>
              <a:t>河南</a:t>
            </a:r>
            <a:r>
              <a:rPr lang="en-US" altLang="zh-CN" sz="3600" b="1" smtClean="0">
                <a:solidFill>
                  <a:srgbClr val="FF0000"/>
                </a:solidFill>
              </a:rPr>
              <a:t>.17</a:t>
            </a:r>
            <a:r>
              <a:rPr lang="zh-CN" altLang="en-US" sz="3600" b="1" smtClean="0">
                <a:solidFill>
                  <a:srgbClr val="FF0000"/>
                </a:solidFill>
              </a:rPr>
              <a:t>）</a:t>
            </a:r>
            <a:r>
              <a:rPr lang="zh-CN" altLang="en-US" sz="3600" b="1" smtClean="0">
                <a:solidFill>
                  <a:schemeClr val="tx1"/>
                </a:solidFill>
              </a:rPr>
              <a:t>从下面表格内容中可以获取的正确信息是（　　）</a:t>
            </a:r>
            <a:endParaRPr lang="zh-CN" altLang="en-US" sz="3600" b="1" smtClean="0">
              <a:solidFill>
                <a:schemeClr val="tx1"/>
              </a:solidFill>
            </a:endParaRPr>
          </a:p>
          <a:p>
            <a:r>
              <a:rPr lang="zh-CN" altLang="en-US" sz="2800" b="1" smtClean="0">
                <a:solidFill>
                  <a:schemeClr val="tx1"/>
                </a:solidFill>
              </a:rPr>
              <a:t>1870年、1913年各主要资本主义国家在世界贸易中所占的比重.</a:t>
            </a:r>
            <a:endParaRPr lang="zh-CN" altLang="en-US" sz="2800" b="1" smtClean="0">
              <a:solidFill>
                <a:schemeClr val="tx1"/>
              </a:solidFill>
            </a:endParaRPr>
          </a:p>
          <a:p>
            <a:endParaRPr lang="zh-CN" altLang="en-US" sz="2800" b="1" smtClean="0">
              <a:solidFill>
                <a:schemeClr val="tx1"/>
              </a:solidFill>
            </a:endParaRPr>
          </a:p>
          <a:p>
            <a:endParaRPr lang="zh-CN" altLang="en-US" sz="2800" b="1" smtClean="0">
              <a:solidFill>
                <a:schemeClr val="tx1"/>
              </a:solidFill>
            </a:endParaRPr>
          </a:p>
          <a:p>
            <a:endParaRPr lang="zh-CN" altLang="en-US" sz="2800" b="1" smtClean="0">
              <a:solidFill>
                <a:schemeClr val="tx1"/>
              </a:solidFill>
            </a:endParaRPr>
          </a:p>
          <a:p>
            <a:endParaRPr lang="zh-CN" altLang="en-US" sz="2800" b="1" smtClean="0">
              <a:solidFill>
                <a:schemeClr val="tx1"/>
              </a:solidFill>
            </a:endParaRPr>
          </a:p>
          <a:p>
            <a:r>
              <a:rPr lang="zh-CN" altLang="en-US" sz="2800" b="1" smtClean="0">
                <a:solidFill>
                  <a:schemeClr val="tx1"/>
                </a:solidFill>
              </a:rPr>
              <a:t>A．世界贸易格局发生改变	</a:t>
            </a:r>
            <a:endParaRPr lang="zh-CN" altLang="en-US" sz="2800" b="1" smtClean="0">
              <a:solidFill>
                <a:schemeClr val="tx1"/>
              </a:solidFill>
            </a:endParaRPr>
          </a:p>
          <a:p>
            <a:r>
              <a:rPr lang="zh-CN" altLang="en-US" sz="2800" b="1" smtClean="0">
                <a:solidFill>
                  <a:schemeClr val="tx1"/>
                </a:solidFill>
              </a:rPr>
              <a:t>B．英国工业产量跃居世界首位	</a:t>
            </a:r>
            <a:endParaRPr lang="zh-CN" altLang="en-US" sz="2800" b="1" smtClean="0">
              <a:solidFill>
                <a:schemeClr val="tx1"/>
              </a:solidFill>
            </a:endParaRPr>
          </a:p>
          <a:p>
            <a:r>
              <a:rPr lang="zh-CN" altLang="en-US" sz="2800" b="1" smtClean="0">
                <a:solidFill>
                  <a:schemeClr val="tx1"/>
                </a:solidFill>
              </a:rPr>
              <a:t>C．世界贸易中心从欧洲转向美洲	</a:t>
            </a:r>
            <a:endParaRPr lang="zh-CN" altLang="en-US" sz="2800" b="1" smtClean="0">
              <a:solidFill>
                <a:schemeClr val="tx1"/>
              </a:solidFill>
            </a:endParaRPr>
          </a:p>
          <a:p>
            <a:r>
              <a:rPr lang="zh-CN" altLang="en-US" sz="2800" b="1" smtClean="0">
                <a:solidFill>
                  <a:schemeClr val="tx1"/>
                </a:solidFill>
              </a:rPr>
              <a:t>D．世界贸易总额连年持续提高</a:t>
            </a:r>
            <a:endParaRPr lang="zh-CN" altLang="en-US" sz="2800" b="1" smtClean="0">
              <a:solidFill>
                <a:schemeClr val="tx1"/>
              </a:solidFill>
            </a:endParaRPr>
          </a:p>
          <a:p>
            <a:endParaRPr lang="zh-CN" altLang="en-US" sz="2800" b="1" smtClean="0">
              <a:solidFill>
                <a:schemeClr val="tx1"/>
              </a:solidFill>
            </a:endParaRPr>
          </a:p>
          <a:p>
            <a:endParaRPr lang="zh-CN" altLang="en-US" sz="2800" b="1" smtClean="0">
              <a:solidFill>
                <a:schemeClr val="tx1"/>
              </a:solidFill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950595" y="2205355"/>
          <a:ext cx="5551170" cy="18205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5195"/>
                <a:gridCol w="925195"/>
                <a:gridCol w="925195"/>
                <a:gridCol w="925195"/>
                <a:gridCol w="925195"/>
                <a:gridCol w="925195"/>
              </a:tblGrid>
              <a:tr h="8718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新宋体" panose="02010609030101010101" charset="-122"/>
                          <a:ea typeface="新宋体" panose="02010609030101010101" charset="-122"/>
                          <a:cs typeface="新宋体" panose="02010609030101010101" charset="-122"/>
                        </a:rPr>
                        <a:t>国家比重年份</a:t>
                      </a:r>
                      <a:endParaRPr lang="en-US" altLang="en-US" sz="1800" b="1"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新宋体" panose="02010609030101010101" charset="-122"/>
                          <a:ea typeface="新宋体" panose="02010609030101010101" charset="-122"/>
                          <a:cs typeface="新宋体" panose="02010609030101010101" charset="-122"/>
                        </a:rPr>
                        <a:t>英国</a:t>
                      </a:r>
                      <a:endParaRPr lang="en-US" altLang="en-US" sz="1800" b="1"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新宋体" panose="02010609030101010101" charset="-122"/>
                          <a:ea typeface="新宋体" panose="02010609030101010101" charset="-122"/>
                          <a:cs typeface="新宋体" panose="02010609030101010101" charset="-122"/>
                        </a:rPr>
                        <a:t>美国</a:t>
                      </a:r>
                      <a:endParaRPr lang="en-US" altLang="en-US" sz="1800" b="1"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新宋体" panose="02010609030101010101" charset="-122"/>
                          <a:ea typeface="新宋体" panose="02010609030101010101" charset="-122"/>
                          <a:cs typeface="新宋体" panose="02010609030101010101" charset="-122"/>
                        </a:rPr>
                        <a:t>德国</a:t>
                      </a:r>
                      <a:endParaRPr lang="en-US" altLang="en-US" sz="1800" b="1"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新宋体" panose="02010609030101010101" charset="-122"/>
                          <a:ea typeface="新宋体" panose="02010609030101010101" charset="-122"/>
                          <a:cs typeface="新宋体" panose="02010609030101010101" charset="-122"/>
                        </a:rPr>
                        <a:t>法国</a:t>
                      </a:r>
                      <a:endParaRPr lang="en-US" altLang="en-US" sz="1800" b="1"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新宋体" panose="02010609030101010101" charset="-122"/>
                          <a:ea typeface="新宋体" panose="02010609030101010101" charset="-122"/>
                          <a:cs typeface="新宋体" panose="02010609030101010101" charset="-122"/>
                        </a:rPr>
                        <a:t>俄国</a:t>
                      </a:r>
                      <a:endParaRPr lang="en-US" altLang="en-US" sz="1800" b="1"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3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新宋体" panose="02010609030101010101" charset="-122"/>
                          <a:ea typeface="新宋体" panose="02010609030101010101" charset="-122"/>
                          <a:cs typeface="新宋体" panose="02010609030101010101" charset="-122"/>
                        </a:rPr>
                        <a:t>1870年</a:t>
                      </a:r>
                      <a:endParaRPr lang="en-US" altLang="en-US" sz="1800" b="1"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新宋体" panose="02010609030101010101" charset="-122"/>
                          <a:ea typeface="新宋体" panose="02010609030101010101" charset="-122"/>
                          <a:cs typeface="新宋体" panose="02010609030101010101" charset="-122"/>
                        </a:rPr>
                        <a:t>22%</a:t>
                      </a:r>
                      <a:endParaRPr lang="en-US" altLang="en-US" sz="1800" b="1"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新宋体" panose="02010609030101010101" charset="-122"/>
                          <a:ea typeface="新宋体" panose="02010609030101010101" charset="-122"/>
                          <a:cs typeface="新宋体" panose="02010609030101010101" charset="-122"/>
                        </a:rPr>
                        <a:t>8%</a:t>
                      </a:r>
                      <a:endParaRPr lang="en-US" altLang="en-US" sz="1800" b="1"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新宋体" panose="02010609030101010101" charset="-122"/>
                          <a:ea typeface="新宋体" panose="02010609030101010101" charset="-122"/>
                          <a:cs typeface="新宋体" panose="02010609030101010101" charset="-122"/>
                        </a:rPr>
                        <a:t>13%</a:t>
                      </a:r>
                      <a:endParaRPr lang="en-US" altLang="en-US" sz="1800" b="1"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新宋体" panose="02010609030101010101" charset="-122"/>
                          <a:ea typeface="新宋体" panose="02010609030101010101" charset="-122"/>
                          <a:cs typeface="新宋体" panose="02010609030101010101" charset="-122"/>
                        </a:rPr>
                        <a:t>10%</a:t>
                      </a:r>
                      <a:endParaRPr lang="en-US" altLang="en-US" sz="1800" b="1"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新宋体" panose="02010609030101010101" charset="-122"/>
                          <a:ea typeface="新宋体" panose="02010609030101010101" charset="-122"/>
                          <a:cs typeface="新宋体" panose="02010609030101010101" charset="-122"/>
                        </a:rPr>
                        <a:t>/</a:t>
                      </a:r>
                      <a:endParaRPr lang="en-US" altLang="en-US" sz="1800" b="0"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3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新宋体" panose="02010609030101010101" charset="-122"/>
                          <a:ea typeface="新宋体" panose="02010609030101010101" charset="-122"/>
                          <a:cs typeface="新宋体" panose="02010609030101010101" charset="-122"/>
                        </a:rPr>
                        <a:t>1913年</a:t>
                      </a:r>
                      <a:endParaRPr lang="en-US" altLang="en-US" sz="1800" b="1"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新宋体" panose="02010609030101010101" charset="-122"/>
                          <a:ea typeface="新宋体" panose="02010609030101010101" charset="-122"/>
                          <a:cs typeface="新宋体" panose="02010609030101010101" charset="-122"/>
                        </a:rPr>
                        <a:t>15%</a:t>
                      </a:r>
                      <a:endParaRPr lang="en-US" altLang="en-US" sz="1800" b="1"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新宋体" panose="02010609030101010101" charset="-122"/>
                          <a:ea typeface="新宋体" panose="02010609030101010101" charset="-122"/>
                          <a:cs typeface="新宋体" panose="02010609030101010101" charset="-122"/>
                        </a:rPr>
                        <a:t>11%</a:t>
                      </a:r>
                      <a:endParaRPr lang="en-US" altLang="en-US" sz="1800" b="1"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新宋体" panose="02010609030101010101" charset="-122"/>
                          <a:ea typeface="新宋体" panose="02010609030101010101" charset="-122"/>
                          <a:cs typeface="新宋体" panose="02010609030101010101" charset="-122"/>
                        </a:rPr>
                        <a:t>13%</a:t>
                      </a:r>
                      <a:endParaRPr lang="en-US" altLang="en-US" sz="1800" b="1"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新宋体" panose="02010609030101010101" charset="-122"/>
                          <a:ea typeface="新宋体" panose="02010609030101010101" charset="-122"/>
                          <a:cs typeface="新宋体" panose="02010609030101010101" charset="-122"/>
                        </a:rPr>
                        <a:t>8%</a:t>
                      </a:r>
                      <a:endParaRPr lang="en-US" altLang="en-US" sz="1800" b="1"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新宋体" panose="02010609030101010101" charset="-122"/>
                          <a:ea typeface="新宋体" panose="02010609030101010101" charset="-122"/>
                          <a:cs typeface="新宋体" panose="02010609030101010101" charset="-122"/>
                        </a:rPr>
                        <a:t>4%</a:t>
                      </a:r>
                      <a:endParaRPr lang="en-US" altLang="en-US" sz="1800" b="1"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>
          <a:xfrm>
            <a:off x="539750" y="188913"/>
            <a:ext cx="8147050" cy="5942012"/>
          </a:xfrm>
        </p:spPr>
        <p:txBody>
          <a:bodyPr/>
          <a:lstStyle/>
          <a:p>
            <a:r>
              <a:rPr lang="en-US" altLang="zh-CN" sz="2800" b="1" smtClean="0"/>
              <a:t>3.</a:t>
            </a:r>
            <a:r>
              <a:rPr lang="zh-CN" altLang="en-US" sz="2800" b="1" smtClean="0"/>
              <a:t>【</a:t>
            </a:r>
            <a:r>
              <a:rPr lang="zh-CN" altLang="en-US" sz="4000" b="1" smtClean="0"/>
              <a:t>答案】</a:t>
            </a:r>
            <a:r>
              <a:rPr lang="en-US" altLang="zh-CN" sz="4000" b="1" smtClean="0">
                <a:solidFill>
                  <a:srgbClr val="FF0000"/>
                </a:solidFill>
              </a:rPr>
              <a:t>A</a:t>
            </a:r>
            <a:endParaRPr lang="zh-CN" altLang="en-US" sz="4000" b="1" smtClean="0">
              <a:solidFill>
                <a:srgbClr val="FF0000"/>
              </a:solidFill>
            </a:endParaRPr>
          </a:p>
          <a:p>
            <a:r>
              <a:rPr lang="zh-CN" altLang="en-US" sz="4000" b="1" smtClean="0"/>
              <a:t>【分析】材料可以看出英国所占的比重明显下降，而美国所占的比重有所上升。可以看出，以前以英国为中心的贸易体系正在变化，会出现多个贸易中心，表明世界贸易格局发生改变。</a:t>
            </a:r>
            <a:endParaRPr lang="zh-CN" altLang="en-US" sz="4000" b="1" smtClean="0"/>
          </a:p>
          <a:p>
            <a:r>
              <a:rPr lang="zh-CN" altLang="en-US" sz="4000" b="1" smtClean="0"/>
              <a:t>故选：</a:t>
            </a:r>
            <a:r>
              <a:rPr lang="zh-CN" altLang="en-US" sz="4000" b="1" smtClean="0">
                <a:solidFill>
                  <a:srgbClr val="FF0000"/>
                </a:solidFill>
              </a:rPr>
              <a:t>A</a:t>
            </a:r>
            <a:r>
              <a:rPr lang="zh-CN" altLang="en-US" sz="4000" b="1" smtClean="0"/>
              <a:t>。</a:t>
            </a:r>
            <a:endParaRPr lang="zh-CN" altLang="en-US" sz="4000" b="1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xfrm>
            <a:off x="457200" y="114935"/>
            <a:ext cx="8230235" cy="6560185"/>
          </a:xfrm>
        </p:spPr>
        <p:txBody>
          <a:bodyPr/>
          <a:lstStyle/>
          <a:p>
            <a:r>
              <a:rPr lang="en-US" altLang="zh-CN" sz="2800" b="1" smtClean="0"/>
              <a:t>4.</a:t>
            </a:r>
            <a:r>
              <a:rPr lang="zh-CN" altLang="en-US" sz="3600" b="1" smtClean="0">
                <a:solidFill>
                  <a:srgbClr val="FF0000"/>
                </a:solidFill>
              </a:rPr>
              <a:t>（</a:t>
            </a:r>
            <a:r>
              <a:rPr lang="en-US" altLang="zh-CN" sz="3600" b="1" smtClean="0">
                <a:solidFill>
                  <a:srgbClr val="FF0000"/>
                </a:solidFill>
              </a:rPr>
              <a:t>2020.</a:t>
            </a:r>
            <a:r>
              <a:rPr lang="zh-CN" altLang="en-US" sz="3600" b="1" smtClean="0">
                <a:solidFill>
                  <a:srgbClr val="FF0000"/>
                </a:solidFill>
              </a:rPr>
              <a:t>淮安</a:t>
            </a:r>
            <a:r>
              <a:rPr lang="en-US" altLang="zh-CN" sz="3600" b="1" smtClean="0">
                <a:solidFill>
                  <a:srgbClr val="FF0000"/>
                </a:solidFill>
              </a:rPr>
              <a:t>.16</a:t>
            </a:r>
            <a:r>
              <a:rPr lang="zh-CN" altLang="en-US" sz="3600" b="1" smtClean="0">
                <a:solidFill>
                  <a:srgbClr val="FF0000"/>
                </a:solidFill>
              </a:rPr>
              <a:t>）</a:t>
            </a:r>
            <a:r>
              <a:rPr lang="zh-CN" altLang="en-US" sz="3600" b="1" smtClean="0">
                <a:solidFill>
                  <a:schemeClr val="tx1"/>
                </a:solidFill>
              </a:rPr>
              <a:t>数据变化可以反映某段时期的历史。对下图解读正确的是（   ）</a:t>
            </a:r>
            <a:endParaRPr lang="zh-CN" altLang="en-US" sz="3600" b="1" smtClean="0">
              <a:solidFill>
                <a:schemeClr val="tx1"/>
              </a:solidFill>
            </a:endParaRPr>
          </a:p>
          <a:p>
            <a:r>
              <a:rPr lang="zh-CN" altLang="en-US" sz="3600" b="1" smtClean="0">
                <a:solidFill>
                  <a:schemeClr val="tx1"/>
                </a:solidFill>
              </a:rPr>
              <a:t>A．农村革命根据地的不断壮大          B．人民群众踊跃支持解放战争</a:t>
            </a:r>
            <a:endParaRPr lang="zh-CN" altLang="en-US" sz="3600" b="1" smtClean="0">
              <a:solidFill>
                <a:schemeClr val="tx1"/>
              </a:solidFill>
            </a:endParaRPr>
          </a:p>
          <a:p>
            <a:r>
              <a:rPr lang="zh-CN" altLang="en-US" sz="3600" b="1" smtClean="0">
                <a:solidFill>
                  <a:schemeClr val="tx1"/>
                </a:solidFill>
              </a:rPr>
              <a:t>C．工农革命运动支持北伐战争          D．敌后抗日根据地力量的发展</a:t>
            </a:r>
            <a:endParaRPr lang="zh-CN" altLang="en-US" sz="3600" b="1" smtClean="0">
              <a:solidFill>
                <a:schemeClr val="tx1"/>
              </a:solidFill>
            </a:endParaRPr>
          </a:p>
          <a:p>
            <a:endParaRPr lang="zh-CN" altLang="en-US" sz="3600" b="1" smtClean="0">
              <a:solidFill>
                <a:schemeClr val="tx1"/>
              </a:solidFill>
            </a:endParaRPr>
          </a:p>
          <a:p>
            <a:endParaRPr lang="zh-CN" altLang="en-US" sz="3600" b="1" smtClean="0">
              <a:solidFill>
                <a:schemeClr val="tx1"/>
              </a:solidFill>
            </a:endParaRPr>
          </a:p>
        </p:txBody>
      </p:sp>
      <p:pic>
        <p:nvPicPr>
          <p:cNvPr id="2" name="图片 -2147482623" descr="GOZ%[1WJ4ZQ7V`D`VIZZH(V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880" y="4507865"/>
            <a:ext cx="8779510" cy="21672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>
          <a:xfrm>
            <a:off x="539750" y="188913"/>
            <a:ext cx="8147050" cy="5942012"/>
          </a:xfrm>
        </p:spPr>
        <p:txBody>
          <a:bodyPr/>
          <a:lstStyle/>
          <a:p>
            <a:r>
              <a:rPr lang="en-US" altLang="zh-CN" sz="2800" b="1" smtClean="0"/>
              <a:t>4.</a:t>
            </a:r>
            <a:r>
              <a:rPr lang="en-US" altLang="zh-CN" sz="2800" b="1" smtClean="0">
                <a:sym typeface="+mn-ea"/>
              </a:rPr>
              <a:t>【</a:t>
            </a:r>
            <a:r>
              <a:rPr lang="zh-CN" altLang="en-US" sz="2800" b="1" smtClean="0">
                <a:sym typeface="+mn-ea"/>
              </a:rPr>
              <a:t>答案</a:t>
            </a:r>
            <a:r>
              <a:rPr lang="en-US" altLang="zh-CN" sz="2800" b="1" smtClean="0">
                <a:sym typeface="+mn-ea"/>
              </a:rPr>
              <a:t>】</a:t>
            </a:r>
            <a:r>
              <a:rPr lang="en-US" altLang="zh-CN" sz="2800" b="1" smtClean="0">
                <a:solidFill>
                  <a:srgbClr val="FF0000"/>
                </a:solidFill>
                <a:sym typeface="+mn-ea"/>
              </a:rPr>
              <a:t>D</a:t>
            </a:r>
            <a:br>
              <a:rPr lang="en-US" altLang="zh-CN" sz="2800" b="1" smtClean="0">
                <a:solidFill>
                  <a:srgbClr val="FF0000"/>
                </a:solidFill>
                <a:sym typeface="+mn-ea"/>
              </a:rPr>
            </a:br>
            <a:r>
              <a:rPr lang="en-US" altLang="zh-CN" sz="2800" b="1" smtClean="0">
                <a:sym typeface="+mn-ea"/>
              </a:rPr>
              <a:t>【</a:t>
            </a:r>
            <a:r>
              <a:rPr lang="zh-CN" altLang="en-US" sz="2800" b="1" smtClean="0">
                <a:sym typeface="+mn-ea"/>
              </a:rPr>
              <a:t>解析</a:t>
            </a:r>
            <a:r>
              <a:rPr lang="en-US" altLang="zh-CN" sz="2800" b="1" smtClean="0">
                <a:sym typeface="+mn-ea"/>
              </a:rPr>
              <a:t>】</a:t>
            </a:r>
            <a:r>
              <a:rPr lang="zh-CN" altLang="en-US" sz="2800" b="1" smtClean="0">
                <a:sym typeface="+mn-ea"/>
              </a:rPr>
              <a:t>仔细观察图片并结合所学知识可知，图所示信息理解正确的是敌后战场抗日力量壮大。抗日战争时期中国共产党实行的抗战路线是全面抗战路线。抗战期间中国共产党积极倡导、促成和维护了以国共合作为基础的抗日民族统一战线，实现全民族全面抗战。中国共产党及其领导的人民武装，是团结抗战的中流砥柱，是取得抗战胜利的决定性力量。 </a:t>
            </a:r>
            <a:br>
              <a:rPr lang="zh-CN" altLang="en-US" sz="2800" b="1" smtClean="0">
                <a:sym typeface="+mn-ea"/>
              </a:rPr>
            </a:br>
            <a:r>
              <a:rPr lang="zh-CN" altLang="en-US" sz="2800" b="1" smtClean="0">
                <a:sym typeface="+mn-ea"/>
              </a:rPr>
              <a:t>故选：</a:t>
            </a:r>
            <a:r>
              <a:rPr lang="en-US" altLang="zh-CN" sz="2800" b="1" smtClean="0">
                <a:solidFill>
                  <a:srgbClr val="FF0000"/>
                </a:solidFill>
                <a:sym typeface="+mn-ea"/>
              </a:rPr>
              <a:t>D</a:t>
            </a:r>
            <a:r>
              <a:rPr lang="zh-CN" altLang="en-US" sz="2800" b="1" smtClean="0">
                <a:solidFill>
                  <a:srgbClr val="FF0000"/>
                </a:solidFill>
                <a:sym typeface="+mn-ea"/>
              </a:rPr>
              <a:t>。</a:t>
            </a:r>
            <a:br>
              <a:rPr lang="zh-CN" altLang="en-US" sz="2800" b="1" smtClean="0">
                <a:solidFill>
                  <a:srgbClr val="FF0000"/>
                </a:solidFill>
                <a:sym typeface="+mn-ea"/>
              </a:rPr>
            </a:br>
            <a:r>
              <a:rPr lang="zh-CN" altLang="en-US" sz="2800" b="1" smtClean="0">
                <a:sym typeface="+mn-ea"/>
              </a:rPr>
              <a:t>本题以题干图片为依托，考查抗日战争的知识点。注意掌握相关基础知识。</a:t>
            </a:r>
            <a:br>
              <a:rPr lang="zh-CN" altLang="en-US" sz="2800" b="1" smtClean="0">
                <a:sym typeface="+mn-ea"/>
              </a:rPr>
            </a:br>
            <a:r>
              <a:rPr lang="zh-CN" altLang="en-US" sz="2800" b="1" smtClean="0">
                <a:sym typeface="+mn-ea"/>
              </a:rPr>
              <a:t>本题考查学生识记和分析历史知识的能力，灵活掌握抗日战争中的重大事件以及意义。</a:t>
            </a:r>
            <a:endParaRPr lang="zh-CN" altLang="en-US" sz="2800" b="1" smtClean="0"/>
          </a:p>
          <a:p>
            <a:endParaRPr lang="zh-CN" altLang="en-US" sz="2800" b="1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xfrm>
            <a:off x="457200" y="114935"/>
            <a:ext cx="8230235" cy="6560185"/>
          </a:xfrm>
        </p:spPr>
        <p:txBody>
          <a:bodyPr/>
          <a:lstStyle/>
          <a:p>
            <a:r>
              <a:rPr lang="en-US" altLang="zh-CN" sz="2800" b="1" smtClean="0"/>
              <a:t>5.</a:t>
            </a:r>
            <a:r>
              <a:rPr lang="zh-CN" altLang="en-US" sz="3600" b="1" smtClean="0">
                <a:solidFill>
                  <a:srgbClr val="FF0000"/>
                </a:solidFill>
              </a:rPr>
              <a:t>（</a:t>
            </a:r>
            <a:r>
              <a:rPr lang="en-US" altLang="zh-CN" sz="3600" b="1" smtClean="0">
                <a:solidFill>
                  <a:srgbClr val="FF0000"/>
                </a:solidFill>
              </a:rPr>
              <a:t>2020.</a:t>
            </a:r>
            <a:r>
              <a:rPr lang="zh-CN" altLang="en-US" sz="3600" b="1" smtClean="0">
                <a:solidFill>
                  <a:srgbClr val="FF0000"/>
                </a:solidFill>
              </a:rPr>
              <a:t>泰州</a:t>
            </a:r>
            <a:r>
              <a:rPr lang="en-US" altLang="zh-CN" sz="3600" b="1" smtClean="0">
                <a:solidFill>
                  <a:srgbClr val="FF0000"/>
                </a:solidFill>
              </a:rPr>
              <a:t>.6</a:t>
            </a:r>
            <a:r>
              <a:rPr lang="zh-CN" altLang="en-US" sz="3600" b="1" smtClean="0">
                <a:solidFill>
                  <a:srgbClr val="FF0000"/>
                </a:solidFill>
              </a:rPr>
              <a:t>）</a:t>
            </a:r>
            <a:r>
              <a:rPr lang="zh-CN" altLang="en-US" sz="3600" b="1" smtClean="0">
                <a:solidFill>
                  <a:schemeClr val="tx1"/>
                </a:solidFill>
              </a:rPr>
              <a:t>历史课上，老师设置了一个卡片游戏，请同学们把下列朝代填入卡片空缺处。正确的一项是（　　）</a:t>
            </a:r>
            <a:endParaRPr lang="zh-CN" altLang="en-US" sz="3600" b="1" smtClean="0">
              <a:solidFill>
                <a:schemeClr val="tx1"/>
              </a:solidFill>
            </a:endParaRPr>
          </a:p>
          <a:p>
            <a:r>
              <a:rPr lang="zh-CN" altLang="en-US" sz="3600" b="1" smtClean="0">
                <a:solidFill>
                  <a:schemeClr val="tx1"/>
                </a:solidFill>
              </a:rPr>
              <a:t>①隋唐     ②秦汉     ③明清      ④宋元</a:t>
            </a:r>
            <a:endParaRPr lang="zh-CN" altLang="en-US" sz="3600" b="1" smtClean="0">
              <a:solidFill>
                <a:schemeClr val="tx1"/>
              </a:solidFill>
            </a:endParaRPr>
          </a:p>
          <a:p>
            <a:r>
              <a:rPr lang="zh-CN" altLang="en-US" sz="3600" b="1" smtClean="0">
                <a:solidFill>
                  <a:schemeClr val="tx1"/>
                </a:solidFill>
              </a:rPr>
              <a:t>A．①②③④	        B．②③①④	        C．②①④③	        D．②①③④      </a:t>
            </a:r>
            <a:endParaRPr lang="zh-CN" altLang="en-US" sz="3600" b="1" smtClean="0">
              <a:solidFill>
                <a:schemeClr val="tx1"/>
              </a:solidFill>
            </a:endParaRPr>
          </a:p>
        </p:txBody>
      </p:sp>
      <p:pic>
        <p:nvPicPr>
          <p:cNvPr id="7" name="图片 1" descr=" 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EFDFC"/>
              </a:clrFrom>
              <a:clrTo>
                <a:srgbClr val="FEFDFC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835" y="4324985"/>
            <a:ext cx="8228965" cy="2350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5.</a:t>
            </a:r>
            <a:r>
              <a:rPr lang="zh-CN" altLang="en-US" sz="3200" b="1">
                <a:solidFill>
                  <a:schemeClr val="tx1"/>
                </a:solidFill>
              </a:rPr>
              <a:t>分析】本题考查中国古代史的重要史实，掌握秦朝和汉朝、隋唐、宋元、明清时期的主要特征。</a:t>
            </a:r>
            <a:br>
              <a:rPr lang="zh-CN" altLang="en-US" sz="3200" b="1">
                <a:solidFill>
                  <a:schemeClr val="tx1"/>
                </a:solidFill>
              </a:rPr>
            </a:br>
            <a:r>
              <a:rPr lang="zh-CN" altLang="en-US" sz="3200" b="1">
                <a:solidFill>
                  <a:schemeClr val="tx1"/>
                </a:solidFill>
              </a:rPr>
              <a:t>【解答】①项《隋唐气象》反映的是隋唐时期；②项《秦汉雄风》反映的是秦朝和汉朝时期；③项《明清余晖》反映的是明清时期；④项《宋元繁荣》反映的是宋元时期；故正确的一项是②①④③。</a:t>
            </a:r>
            <a:br>
              <a:rPr lang="zh-CN" altLang="en-US" sz="3200" b="1">
                <a:solidFill>
                  <a:schemeClr val="tx1"/>
                </a:solidFill>
              </a:rPr>
            </a:br>
            <a:r>
              <a:rPr lang="zh-CN" altLang="en-US" sz="3200" b="1">
                <a:solidFill>
                  <a:schemeClr val="tx1"/>
                </a:solidFill>
              </a:rPr>
              <a:t>故选：</a:t>
            </a:r>
            <a:r>
              <a:rPr lang="zh-CN" altLang="en-US" sz="3200" b="1">
                <a:solidFill>
                  <a:srgbClr val="FF0000"/>
                </a:solidFill>
              </a:rPr>
              <a:t>C。</a:t>
            </a:r>
            <a:br>
              <a:rPr lang="zh-CN" altLang="en-US" sz="3200" b="1">
                <a:solidFill>
                  <a:schemeClr val="tx1"/>
                </a:solidFill>
              </a:rPr>
            </a:br>
            <a:r>
              <a:rPr lang="zh-CN" altLang="en-US" sz="3200" b="1">
                <a:solidFill>
                  <a:schemeClr val="tx1"/>
                </a:solidFill>
              </a:rPr>
              <a:t>【点评】本题以卡片的形式正确理解题意，考查了中国古代史的重要内容，在此基础上，结合分析各个选项，选出正确答案</a:t>
            </a:r>
            <a:r>
              <a:rPr lang="zh-CN" altLang="en-US" b="1">
                <a:solidFill>
                  <a:schemeClr val="tx1"/>
                </a:solidFill>
              </a:rPr>
              <a:t>。</a:t>
            </a:r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3680" y="277495"/>
            <a:ext cx="8611870" cy="6580505"/>
          </a:xfrm>
        </p:spPr>
        <p:txBody>
          <a:bodyPr/>
          <a:p>
            <a:pPr marL="0" indent="0">
              <a:buNone/>
            </a:pPr>
            <a:r>
              <a:rPr lang="en-US" altLang="zh-CN" b="1" smtClean="0">
                <a:sym typeface="+mn-ea"/>
              </a:rPr>
              <a:t>  </a:t>
            </a:r>
            <a:r>
              <a:rPr lang="zh-CN" altLang="en-US" b="1" smtClean="0">
                <a:sym typeface="+mn-ea"/>
              </a:rPr>
              <a:t>【</a:t>
            </a:r>
            <a:endParaRPr lang="zh-CN" altLang="en-US" b="1" smtClean="0">
              <a:sym typeface="+mn-ea"/>
            </a:endParaRPr>
          </a:p>
          <a:p>
            <a:pPr marL="0" indent="0">
              <a:buNone/>
            </a:pPr>
            <a:endParaRPr lang="en-US" alt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6075" y="-635"/>
            <a:ext cx="8340725" cy="6529705"/>
          </a:xfrm>
        </p:spPr>
        <p:txBody>
          <a:bodyPr/>
          <a:lstStyle/>
          <a:p>
            <a:pPr>
              <a:defRPr/>
            </a:pPr>
            <a:r>
              <a:rPr lang="zh-CN" altLang="en-US" sz="4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（二）</a:t>
            </a:r>
            <a:r>
              <a:rPr lang="zh-CN" altLang="en-US" sz="4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解答方法：</a:t>
            </a:r>
            <a:r>
              <a:rPr lang="zh-CN" altLang="en-US" sz="3600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学会“三看”：</a:t>
            </a:r>
            <a:endParaRPr lang="zh-CN" altLang="en-US" sz="3600" b="1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>
              <a:defRPr/>
            </a:pPr>
            <a:r>
              <a:rPr lang="zh-CN" altLang="en-US" sz="3600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1.要看表头及出处。确定表格总体反映的历史事件</a:t>
            </a:r>
            <a:r>
              <a:rPr lang="zh-CN" altLang="en-US" sz="3600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、现象及历史时期。</a:t>
            </a:r>
            <a:endParaRPr lang="zh-CN" altLang="en-US" sz="3600" b="1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>
              <a:defRPr/>
            </a:pPr>
            <a:r>
              <a:rPr lang="zh-CN" altLang="en-US" sz="3600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2.要看表格中的项目。根据题干设问，阅读表格中的数据信息的时间</a:t>
            </a:r>
            <a:r>
              <a:rPr lang="zh-CN" altLang="en-US" sz="3600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、空间、数量的变化（升降）。</a:t>
            </a:r>
            <a:endParaRPr lang="zh-CN" altLang="en-US" sz="3600" b="1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>
              <a:defRPr/>
            </a:pPr>
            <a:r>
              <a:rPr lang="zh-CN" altLang="en-US" sz="3600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3.要看表格中的数据纵横变化并综合分析表格中的有效信息所反</a:t>
            </a:r>
            <a:r>
              <a:rPr lang="zh-CN" altLang="en-US" sz="3600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映的现象，与已掌握的历史基本知识建立正确的联系，从而作出判断，选出最符合题干要求的选项。</a:t>
            </a:r>
            <a:endParaRPr lang="zh-CN" altLang="en-US" sz="3600" b="1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xfrm>
            <a:off x="457200" y="114935"/>
            <a:ext cx="8230235" cy="6560185"/>
          </a:xfrm>
        </p:spPr>
        <p:txBody>
          <a:bodyPr/>
          <a:lstStyle/>
          <a:p>
            <a:r>
              <a:rPr lang="en-US" altLang="zh-CN" sz="2800" b="1" smtClean="0"/>
              <a:t>6.</a:t>
            </a:r>
            <a:r>
              <a:rPr lang="zh-CN" altLang="en-US" sz="3600" b="1" smtClean="0">
                <a:solidFill>
                  <a:srgbClr val="FF0000"/>
                </a:solidFill>
              </a:rPr>
              <a:t>（</a:t>
            </a:r>
            <a:r>
              <a:rPr lang="en-US" altLang="zh-CN" sz="3600" b="1" smtClean="0">
                <a:solidFill>
                  <a:srgbClr val="FF0000"/>
                </a:solidFill>
              </a:rPr>
              <a:t>2020.</a:t>
            </a:r>
            <a:r>
              <a:rPr lang="zh-CN" altLang="en-US" sz="3600" b="1" smtClean="0">
                <a:solidFill>
                  <a:srgbClr val="FF0000"/>
                </a:solidFill>
              </a:rPr>
              <a:t>泰州</a:t>
            </a:r>
            <a:r>
              <a:rPr lang="en-US" altLang="zh-CN" sz="3600" b="1" smtClean="0">
                <a:solidFill>
                  <a:srgbClr val="FF0000"/>
                </a:solidFill>
              </a:rPr>
              <a:t>.15</a:t>
            </a:r>
            <a:r>
              <a:rPr lang="zh-CN" altLang="en-US" sz="3600" b="1" smtClean="0">
                <a:solidFill>
                  <a:srgbClr val="FF0000"/>
                </a:solidFill>
              </a:rPr>
              <a:t>）</a:t>
            </a:r>
            <a:r>
              <a:rPr lang="zh-CN" altLang="en-US" sz="3600" b="1" smtClean="0">
                <a:solidFill>
                  <a:schemeClr val="tx1"/>
                </a:solidFill>
              </a:rPr>
              <a:t>下图是海南1987～1989年进出口贸易总额统计数据。图中数据变化的主要原因是（　　）</a:t>
            </a:r>
            <a:endParaRPr lang="zh-CN" altLang="en-US" sz="3600" b="1" smtClean="0">
              <a:solidFill>
                <a:schemeClr val="tx1"/>
              </a:solidFill>
            </a:endParaRPr>
          </a:p>
          <a:p>
            <a:r>
              <a:rPr lang="zh-CN" altLang="en-US" sz="3600" b="1" smtClean="0">
                <a:solidFill>
                  <a:schemeClr val="tx1"/>
                </a:solidFill>
              </a:rPr>
              <a:t>A．完成社会主义三大改造                  B．成为经济特区</a:t>
            </a:r>
            <a:endParaRPr lang="zh-CN" altLang="en-US" sz="3600" b="1" smtClean="0">
              <a:solidFill>
                <a:schemeClr val="tx1"/>
              </a:solidFill>
            </a:endParaRPr>
          </a:p>
          <a:p>
            <a:r>
              <a:rPr lang="zh-CN" altLang="en-US" sz="3600" b="1" smtClean="0">
                <a:solidFill>
                  <a:schemeClr val="tx1"/>
                </a:solidFill>
              </a:rPr>
              <a:t>C．确立社会主义市场经济体制              D．加入世贸组织</a:t>
            </a:r>
            <a:endParaRPr lang="zh-CN" altLang="en-US" sz="3600" b="1" smtClean="0">
              <a:solidFill>
                <a:schemeClr val="tx1"/>
              </a:solidFill>
            </a:endParaRPr>
          </a:p>
        </p:txBody>
      </p:sp>
      <p:pic>
        <p:nvPicPr>
          <p:cNvPr id="9" name="图片 4" descr=" 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EFDFC"/>
              </a:clrFrom>
              <a:clrTo>
                <a:srgbClr val="FEFDFC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835" y="4438015"/>
            <a:ext cx="7813675" cy="22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>
          <a:xfrm>
            <a:off x="539750" y="188913"/>
            <a:ext cx="8147050" cy="5942012"/>
          </a:xfrm>
        </p:spPr>
        <p:txBody>
          <a:bodyPr/>
          <a:lstStyle/>
          <a:p>
            <a:r>
              <a:rPr lang="en-US" altLang="zh-CN" sz="2800" b="1" smtClean="0"/>
              <a:t>6.</a:t>
            </a:r>
            <a:r>
              <a:rPr lang="en-US" altLang="zh-CN" sz="3200" b="1" smtClean="0">
                <a:sym typeface="+mn-ea"/>
              </a:rPr>
              <a:t>【</a:t>
            </a:r>
            <a:r>
              <a:rPr lang="zh-CN" altLang="en-US" sz="3200" b="1" smtClean="0">
                <a:sym typeface="+mn-ea"/>
              </a:rPr>
              <a:t>答案</a:t>
            </a:r>
            <a:r>
              <a:rPr lang="en-US" altLang="zh-CN" sz="3200" b="1" smtClean="0">
                <a:sym typeface="+mn-ea"/>
              </a:rPr>
              <a:t>】</a:t>
            </a:r>
            <a:r>
              <a:rPr lang="zh-CN" altLang="en-US" sz="3200" b="1" smtClean="0">
                <a:solidFill>
                  <a:srgbClr val="FF0000"/>
                </a:solidFill>
                <a:sym typeface="+mn-ea"/>
              </a:rPr>
              <a:t>B</a:t>
            </a:r>
            <a:br>
              <a:rPr lang="en-US" altLang="zh-CN" sz="3200" b="1" smtClean="0">
                <a:solidFill>
                  <a:srgbClr val="FF0000"/>
                </a:solidFill>
                <a:sym typeface="+mn-ea"/>
              </a:rPr>
            </a:br>
            <a:r>
              <a:rPr lang="en-US" altLang="zh-CN" sz="3200" b="1" smtClean="0">
                <a:solidFill>
                  <a:schemeClr val="tx1"/>
                </a:solidFill>
                <a:sym typeface="+mn-ea"/>
              </a:rPr>
              <a:t>【分析】本题考查对外开放，解题的关键是看懂图的内容。</a:t>
            </a:r>
            <a:endParaRPr lang="en-US" altLang="zh-CN" sz="3200" b="1" smtClean="0">
              <a:solidFill>
                <a:schemeClr val="tx1"/>
              </a:solidFill>
              <a:sym typeface="+mn-ea"/>
            </a:endParaRPr>
          </a:p>
          <a:p>
            <a:r>
              <a:rPr lang="zh-CN" altLang="en-US" sz="3200" b="1" smtClean="0"/>
              <a:t>【解答】从图中可知，海南1987～1989年进出口贸易总额</a:t>
            </a:r>
            <a:r>
              <a:rPr lang="zh-CN" altLang="en-US" sz="3200" b="1" smtClean="0">
                <a:solidFill>
                  <a:srgbClr val="FF0000"/>
                </a:solidFill>
              </a:rPr>
              <a:t>呈上升趋势</a:t>
            </a:r>
            <a:r>
              <a:rPr lang="zh-CN" altLang="en-US" sz="3200" b="1" smtClean="0"/>
              <a:t>，主要是因为海南成为经济特区，故B正确；ACD均不符合题意，排除。</a:t>
            </a:r>
            <a:endParaRPr lang="zh-CN" altLang="en-US" sz="3200" b="1" smtClean="0"/>
          </a:p>
          <a:p>
            <a:r>
              <a:rPr lang="zh-CN" altLang="en-US" sz="3200" b="1" smtClean="0"/>
              <a:t>故选</a:t>
            </a:r>
            <a:r>
              <a:rPr lang="zh-CN" altLang="en-US" sz="3200" b="1" smtClean="0">
                <a:solidFill>
                  <a:srgbClr val="FF0000"/>
                </a:solidFill>
              </a:rPr>
              <a:t>：B。</a:t>
            </a:r>
            <a:endParaRPr lang="zh-CN" altLang="en-US" sz="3200" b="1" smtClean="0">
              <a:solidFill>
                <a:srgbClr val="FF0000"/>
              </a:solidFill>
            </a:endParaRPr>
          </a:p>
          <a:p>
            <a:r>
              <a:rPr lang="zh-CN" altLang="en-US" sz="3200" b="1" smtClean="0"/>
              <a:t>【点评】本题难度中档，考查对外开放，有力的推动了改革开放和社会主义现代化建设。</a:t>
            </a:r>
            <a:endParaRPr lang="zh-CN" altLang="en-US" sz="3200" b="1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42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3" name="文本框 8"/>
          <p:cNvSpPr txBox="1"/>
          <p:nvPr/>
        </p:nvSpPr>
        <p:spPr>
          <a:xfrm>
            <a:off x="1346597" y="1721644"/>
            <a:ext cx="4111228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5400" b="1" dirty="0">
                <a:solidFill>
                  <a:srgbClr val="920000"/>
                </a:solidFill>
                <a:latin typeface="书体坊郭小语钢笔楷体"/>
                <a:ea typeface="书体坊郭小语钢笔楷体"/>
              </a:rPr>
              <a:t>谢谢聆听</a:t>
            </a:r>
            <a:endParaRPr lang="zh-CN" altLang="en-US" sz="5400" b="1" dirty="0">
              <a:solidFill>
                <a:srgbClr val="920000"/>
              </a:solidFill>
              <a:latin typeface="书体坊郭小语钢笔楷体"/>
              <a:ea typeface="书体坊郭小语钢笔楷体"/>
            </a:endParaRPr>
          </a:p>
        </p:txBody>
      </p:sp>
    </p:spTree>
  </p:cSld>
  <p:clrMapOvr>
    <a:masterClrMapping/>
  </p:clrMapOvr>
  <p:transition spd="med" advClick="0" advTm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687435" cy="4530725"/>
          </a:xfrm>
        </p:spPr>
        <p:txBody>
          <a:bodyPr/>
          <a:lstStyle/>
          <a:p>
            <a:pPr>
              <a:defRPr/>
            </a:pPr>
            <a:endParaRPr lang="zh-CN" altLang="en-US" sz="8000" b="1" kern="1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6565" y="2374900"/>
            <a:ext cx="8362315" cy="1449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0" hangingPunct="0">
              <a:defRPr/>
            </a:pPr>
            <a:r>
              <a:rPr lang="zh-CN" altLang="en-US" sz="8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二、典例分析</a:t>
            </a:r>
            <a:r>
              <a:rPr lang="en-US" altLang="zh-CN" sz="6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6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228600" y="0"/>
            <a:ext cx="8789035" cy="1352550"/>
          </a:xfrm>
        </p:spPr>
        <p:txBody>
          <a:bodyPr/>
          <a:lstStyle/>
          <a:p>
            <a:pPr marL="800100" indent="-800100"/>
            <a:r>
              <a:rPr lang="zh-CN" altLang="en-US" sz="38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类型一 </a:t>
            </a:r>
            <a:r>
              <a:rPr lang="zh-CN" altLang="en-US" sz="3800" b="1" smtClean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38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历史线索示意题</a:t>
            </a:r>
            <a:br>
              <a:rPr lang="zh-CN" altLang="en-US" sz="3800" b="1" smtClean="0">
                <a:solidFill>
                  <a:schemeClr val="tx1"/>
                </a:solidFill>
                <a:sym typeface="+mn-ea"/>
              </a:rPr>
            </a:br>
            <a:r>
              <a:rPr lang="zh-CN" altLang="en-US" sz="3800" b="1" smtClean="0">
                <a:sym typeface="+mn-ea"/>
              </a:rPr>
              <a:t>【</a:t>
            </a:r>
            <a:r>
              <a:rPr lang="zh-CN" altLang="en-US" sz="3800" b="1" smtClean="0">
                <a:solidFill>
                  <a:srgbClr val="7030A0"/>
                </a:solidFill>
                <a:sym typeface="+mn-ea"/>
              </a:rPr>
              <a:t>典例</a:t>
            </a:r>
            <a:r>
              <a:rPr lang="zh-CN" altLang="en-US" sz="3800" b="1" smtClean="0">
                <a:sym typeface="+mn-ea"/>
              </a:rPr>
              <a:t>】</a:t>
            </a:r>
            <a:r>
              <a:rPr lang="zh-CN" altLang="en-US" sz="3800" b="1" smtClean="0">
                <a:solidFill>
                  <a:srgbClr val="FF0000"/>
                </a:solidFill>
              </a:rPr>
              <a:t>（</a:t>
            </a:r>
            <a:r>
              <a:rPr lang="en-US" altLang="zh-CN" sz="3800" b="1" smtClean="0">
                <a:solidFill>
                  <a:srgbClr val="FF0000"/>
                </a:solidFill>
              </a:rPr>
              <a:t>2019.</a:t>
            </a:r>
            <a:r>
              <a:rPr lang="zh-CN" altLang="en-US" sz="3800" b="1" smtClean="0">
                <a:solidFill>
                  <a:srgbClr val="FF0000"/>
                </a:solidFill>
              </a:rPr>
              <a:t>广东</a:t>
            </a:r>
            <a:r>
              <a:rPr lang="en-US" altLang="zh-CN" sz="3800" b="1" smtClean="0">
                <a:solidFill>
                  <a:srgbClr val="FF0000"/>
                </a:solidFill>
              </a:rPr>
              <a:t>.</a:t>
            </a:r>
            <a:r>
              <a:rPr lang="en-US" altLang="zh-CN" sz="3800" b="1" smtClean="0">
                <a:solidFill>
                  <a:srgbClr val="FF0000"/>
                </a:solidFill>
              </a:rPr>
              <a:t>2</a:t>
            </a:r>
            <a:r>
              <a:rPr lang="zh-CN" altLang="en-US" sz="3800" b="1" smtClean="0">
                <a:solidFill>
                  <a:srgbClr val="FF0000"/>
                </a:solidFill>
              </a:rPr>
              <a:t>）</a:t>
            </a:r>
            <a:r>
              <a:rPr lang="en-US" altLang="zh-CN" sz="3800" smtClean="0"/>
              <a:t>.</a:t>
            </a:r>
            <a:r>
              <a:rPr lang="zh-CN" altLang="en-US" sz="3800" b="1" smtClean="0"/>
              <a:t>对如图所示秦国有关信息，理解正确的是（　　</a:t>
            </a:r>
            <a:r>
              <a:rPr lang="zh-CN" altLang="en-US" sz="3800" smtClean="0"/>
              <a:t>）</a:t>
            </a:r>
            <a:endParaRPr lang="zh-CN" altLang="en-US" sz="3800" smtClean="0"/>
          </a:p>
        </p:txBody>
      </p:sp>
      <p:sp>
        <p:nvSpPr>
          <p:cNvPr id="26627" name="Picture 4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140200" y="3429000"/>
            <a:ext cx="914400" cy="914400"/>
          </a:xfrm>
        </p:spPr>
        <p:txBody>
          <a:bodyPr/>
          <a:lstStyle/>
          <a:p>
            <a:endParaRPr lang="zh-CN" altLang="en-US" smtClean="0"/>
          </a:p>
        </p:txBody>
      </p:sp>
      <p:sp>
        <p:nvSpPr>
          <p:cNvPr id="26628" name="Picture 6"/>
          <p:cNvSpPr>
            <a:spLocks noChangeAspect="1" noChangeArrowheads="1"/>
          </p:cNvSpPr>
          <p:nvPr/>
        </p:nvSpPr>
        <p:spPr bwMode="auto">
          <a:xfrm>
            <a:off x="611188" y="1989138"/>
            <a:ext cx="7546975" cy="3641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29" name="Rectangle 8"/>
          <p:cNvSpPr>
            <a:spLocks noChangeArrowheads="1"/>
          </p:cNvSpPr>
          <p:nvPr/>
        </p:nvSpPr>
        <p:spPr bwMode="auto">
          <a:xfrm>
            <a:off x="166688" y="2644775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fontAlgn="ctr"/>
            <a:endParaRPr lang="zh-CN" altLang="en-US"/>
          </a:p>
        </p:txBody>
      </p:sp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924175"/>
            <a:ext cx="8064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Rectangle 9"/>
          <p:cNvSpPr>
            <a:spLocks noChangeArrowheads="1"/>
          </p:cNvSpPr>
          <p:nvPr/>
        </p:nvSpPr>
        <p:spPr bwMode="auto">
          <a:xfrm flipV="1">
            <a:off x="228600" y="1049973"/>
            <a:ext cx="76200" cy="1660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fontAlgn="ctr">
              <a:tabLst>
                <a:tab pos="2667000" algn="l"/>
              </a:tabLst>
            </a:pPr>
            <a:br>
              <a:rPr lang="zh-CN" altLang="en-US" sz="1000"/>
            </a:br>
            <a:r>
              <a:rPr lang="zh-CN" altLang="en-US" sz="1000"/>
              <a:t>	</a:t>
            </a:r>
            <a:r>
              <a:rPr lang="en-US" altLang="zh-CN" sz="1200">
                <a:cs typeface="Times New Roman" panose="02020603050405020304" pitchFamily="18" charset="0"/>
              </a:rPr>
              <a:t>D. </a:t>
            </a:r>
            <a:r>
              <a:rPr lang="zh-CN" altLang="en-US" sz="1000"/>
              <a:t>改革图强成为风潮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4000" b="1" smtClean="0">
                <a:solidFill>
                  <a:srgbClr val="FF0000"/>
                </a:solidFill>
              </a:rPr>
              <a:t>A. </a:t>
            </a:r>
            <a:r>
              <a:rPr lang="zh-CN" altLang="en-US" sz="4000" b="1" smtClean="0">
                <a:solidFill>
                  <a:srgbClr val="FF0000"/>
                </a:solidFill>
              </a:rPr>
              <a:t>商鞅变法成效显著	</a:t>
            </a:r>
            <a:endParaRPr lang="zh-CN" altLang="en-US" sz="4000" b="1" smtClean="0">
              <a:solidFill>
                <a:srgbClr val="FF0000"/>
              </a:solidFill>
            </a:endParaRPr>
          </a:p>
          <a:p>
            <a:r>
              <a:rPr lang="en-US" altLang="zh-CN" sz="4000" b="1" smtClean="0">
                <a:solidFill>
                  <a:srgbClr val="FF0000"/>
                </a:solidFill>
              </a:rPr>
              <a:t>B. </a:t>
            </a:r>
            <a:r>
              <a:rPr lang="zh-CN" altLang="en-US" sz="4000" b="1" smtClean="0">
                <a:solidFill>
                  <a:srgbClr val="FF0000"/>
                </a:solidFill>
              </a:rPr>
              <a:t>分封制基本瓦解</a:t>
            </a:r>
            <a:br>
              <a:rPr lang="zh-CN" altLang="en-US" sz="4000" b="1" smtClean="0">
                <a:solidFill>
                  <a:srgbClr val="FF0000"/>
                </a:solidFill>
              </a:rPr>
            </a:br>
            <a:r>
              <a:rPr lang="en-US" altLang="zh-CN" sz="4000" b="1" smtClean="0">
                <a:solidFill>
                  <a:srgbClr val="FF0000"/>
                </a:solidFill>
              </a:rPr>
              <a:t>C. </a:t>
            </a:r>
            <a:r>
              <a:rPr lang="zh-CN" altLang="en-US" sz="4000" b="1" smtClean="0">
                <a:solidFill>
                  <a:srgbClr val="FF0000"/>
                </a:solidFill>
              </a:rPr>
              <a:t>诸侯混战破坏经济	</a:t>
            </a:r>
            <a:endParaRPr lang="zh-CN" altLang="en-US" sz="4000" b="1" smtClean="0">
              <a:solidFill>
                <a:srgbClr val="FF0000"/>
              </a:solidFill>
            </a:endParaRPr>
          </a:p>
          <a:p>
            <a:r>
              <a:rPr lang="en-US" altLang="zh-CN" sz="4000" b="1" smtClean="0">
                <a:solidFill>
                  <a:srgbClr val="FF0000"/>
                </a:solidFill>
              </a:rPr>
              <a:t>D. </a:t>
            </a:r>
            <a:r>
              <a:rPr lang="zh-CN" altLang="en-US" sz="4000" b="1" smtClean="0">
                <a:solidFill>
                  <a:srgbClr val="FF0000"/>
                </a:solidFill>
              </a:rPr>
              <a:t>改革图强成为风潮</a:t>
            </a:r>
            <a:endParaRPr lang="zh-CN" altLang="en-US" sz="40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>
          <a:xfrm>
            <a:off x="121285" y="-743585"/>
            <a:ext cx="9169400" cy="8604885"/>
          </a:xfrm>
        </p:spPr>
        <p:txBody>
          <a:bodyPr/>
          <a:lstStyle/>
          <a:p>
            <a:endParaRPr lang="zh-CN" altLang="en-US" sz="3600" smtClean="0"/>
          </a:p>
          <a:p>
            <a:r>
              <a:rPr lang="zh-CN" altLang="en-US" sz="3600" b="1" smtClean="0">
                <a:sym typeface="+mn-ea"/>
              </a:rPr>
              <a:t>【答案】</a:t>
            </a:r>
            <a:r>
              <a:rPr lang="en-US" altLang="zh-CN" sz="3600" b="1" smtClean="0">
                <a:solidFill>
                  <a:srgbClr val="FF0000"/>
                </a:solidFill>
                <a:sym typeface="+mn-ea"/>
              </a:rPr>
              <a:t>A</a:t>
            </a:r>
            <a:endParaRPr lang="en-US" altLang="zh-CN" sz="3600" b="1" smtClean="0">
              <a:sym typeface="+mn-ea"/>
            </a:endParaRPr>
          </a:p>
          <a:p>
            <a:r>
              <a:rPr lang="zh-CN" altLang="en-US" sz="3600" b="1" smtClean="0">
                <a:sym typeface="+mn-ea"/>
              </a:rPr>
              <a:t>【分析】题目提供了秦国自公元前</a:t>
            </a:r>
            <a:r>
              <a:rPr lang="en-US" altLang="zh-CN" sz="3600" b="1" smtClean="0">
                <a:sym typeface="+mn-ea"/>
              </a:rPr>
              <a:t>358</a:t>
            </a:r>
            <a:r>
              <a:rPr lang="zh-CN" altLang="en-US" sz="3600" b="1" smtClean="0">
                <a:sym typeface="+mn-ea"/>
              </a:rPr>
              <a:t>年到公元前</a:t>
            </a:r>
            <a:r>
              <a:rPr lang="en-US" altLang="zh-CN" sz="3600" b="1" smtClean="0">
                <a:sym typeface="+mn-ea"/>
              </a:rPr>
              <a:t>340</a:t>
            </a:r>
            <a:r>
              <a:rPr lang="zh-CN" altLang="en-US" sz="3600" b="1" smtClean="0">
                <a:sym typeface="+mn-ea"/>
              </a:rPr>
              <a:t>年在攻伐韩国</a:t>
            </a:r>
            <a:r>
              <a:rPr lang="zh-CN" altLang="en-US" sz="3600" b="1" smtClean="0">
                <a:sym typeface="+mn-ea"/>
              </a:rPr>
              <a:t>、魏国方面的时间轴。时间上未能体现战争对经济方面的影响，也未能体现秦国的改革图强成为风潮，据此排除</a:t>
            </a:r>
            <a:r>
              <a:rPr lang="en-US" altLang="zh-CN" sz="3600" b="1" smtClean="0">
                <a:sym typeface="+mn-ea"/>
              </a:rPr>
              <a:t>C</a:t>
            </a:r>
            <a:r>
              <a:rPr lang="zh-CN" altLang="en-US" sz="3600" b="1" smtClean="0">
                <a:sym typeface="+mn-ea"/>
              </a:rPr>
              <a:t>、</a:t>
            </a:r>
            <a:r>
              <a:rPr lang="en-US" altLang="zh-CN" sz="3600" b="1" smtClean="0">
                <a:sym typeface="+mn-ea"/>
              </a:rPr>
              <a:t>D</a:t>
            </a:r>
            <a:r>
              <a:rPr lang="zh-CN" altLang="en-US" sz="3600" b="1" smtClean="0">
                <a:sym typeface="+mn-ea"/>
              </a:rPr>
              <a:t>选项。时间轴上呈现的秦国对韩国、魏国的攻伐，不足以说明分封制基本瓦解，因此</a:t>
            </a:r>
            <a:r>
              <a:rPr lang="en-US" altLang="zh-CN" sz="3600" b="1" smtClean="0">
                <a:sym typeface="+mn-ea"/>
              </a:rPr>
              <a:t>B</a:t>
            </a:r>
            <a:r>
              <a:rPr lang="zh-CN" altLang="en-US" sz="3600" b="1" smtClean="0">
                <a:sym typeface="+mn-ea"/>
              </a:rPr>
              <a:t>选项也可排除。结合</a:t>
            </a:r>
            <a:r>
              <a:rPr lang="en-US" altLang="zh-CN" sz="3600" b="1" smtClean="0">
                <a:sym typeface="+mn-ea"/>
              </a:rPr>
              <a:t>“</a:t>
            </a:r>
            <a:r>
              <a:rPr lang="zh-CN" altLang="en-US" sz="3600" b="1" smtClean="0">
                <a:sym typeface="+mn-ea"/>
              </a:rPr>
              <a:t>秦国商鞅变法</a:t>
            </a:r>
            <a:r>
              <a:rPr lang="en-US" altLang="zh-CN" sz="3600" b="1" smtClean="0">
                <a:sym typeface="+mn-ea"/>
              </a:rPr>
              <a:t>”</a:t>
            </a:r>
            <a:r>
              <a:rPr lang="zh-CN" altLang="en-US" sz="3600" b="1" smtClean="0">
                <a:sym typeface="+mn-ea"/>
              </a:rPr>
              <a:t>的相关知识，秦国通过商鞅变法逐渐富强起来，为吞并其他诸侯国打下坚实基础。因此选</a:t>
            </a:r>
            <a:r>
              <a:rPr lang="en-US" altLang="zh-CN" sz="3600" b="1" smtClean="0">
                <a:solidFill>
                  <a:srgbClr val="FF0000"/>
                </a:solidFill>
                <a:sym typeface="+mn-ea"/>
              </a:rPr>
              <a:t>A</a:t>
            </a:r>
            <a:endParaRPr lang="zh-CN" altLang="en-US" sz="3600">
              <a:solidFill>
                <a:srgbClr val="FF0000"/>
              </a:solidFill>
            </a:endParaRPr>
          </a:p>
          <a:p>
            <a:endParaRPr lang="zh-CN" altLang="en-US" sz="36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>
          <a:xfrm>
            <a:off x="121285" y="-743585"/>
            <a:ext cx="9169400" cy="8604885"/>
          </a:xfrm>
        </p:spPr>
        <p:txBody>
          <a:bodyPr/>
          <a:lstStyle/>
          <a:p>
            <a:endParaRPr lang="zh-CN" altLang="en-US" sz="3600" smtClean="0"/>
          </a:p>
          <a:p>
            <a:r>
              <a:rPr lang="zh-CN" altLang="en-US" sz="3600" b="1" smtClean="0">
                <a:sym typeface="+mn-ea"/>
              </a:rPr>
              <a:t>【</a:t>
            </a:r>
            <a:r>
              <a:rPr lang="zh-CN" altLang="en-US" sz="3600" b="1" smtClean="0">
                <a:solidFill>
                  <a:srgbClr val="FF0000"/>
                </a:solidFill>
                <a:sym typeface="+mn-ea"/>
              </a:rPr>
              <a:t>技巧点拨</a:t>
            </a:r>
            <a:r>
              <a:rPr lang="zh-CN" altLang="en-US" sz="3600" b="1" smtClean="0">
                <a:sym typeface="+mn-ea"/>
              </a:rPr>
              <a:t>】</a:t>
            </a:r>
            <a:r>
              <a:rPr lang="zh-CN" altLang="en-US" sz="40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此类题目要做到</a:t>
            </a:r>
            <a:r>
              <a:rPr lang="en-US" altLang="zh-CN" sz="40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40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三看</a:t>
            </a:r>
            <a:r>
              <a:rPr lang="en-US" altLang="zh-CN" sz="40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40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4000" b="1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zh-CN" altLang="en-US" sz="40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一是看图表的标题，标题往往是图表的中心，有重要的提示和导向作用；</a:t>
            </a:r>
            <a:endParaRPr lang="zh-CN" altLang="en-US" sz="4000" b="1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zh-CN" altLang="en-US" sz="40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二是看图表的内容，包括文字和数字，综观数据的起点、终点；</a:t>
            </a:r>
            <a:endParaRPr lang="zh-CN" altLang="en-US" sz="4000" b="1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zh-CN" altLang="en-US" sz="40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三是看图表的图例、注解、全面、辩证地分析问题。先</a:t>
            </a:r>
            <a:r>
              <a:rPr lang="en-US" altLang="zh-CN" sz="40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40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三看</a:t>
            </a:r>
            <a:r>
              <a:rPr lang="en-US" altLang="zh-CN" sz="40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40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，再联系所学知识，选择正确选项。</a:t>
            </a:r>
            <a:endParaRPr lang="zh-CN" altLang="en-US" sz="4000" b="1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ce485520-2e27-437a-ab60-536113ee8e25}"/>
  <p:tag name="KSO_WM_SCREEN_THEME_FLAG" val="Dlrq25wU2PGuGg5bbmjbDCTEqWjiwyB3Ld2kgsZlEpOUlVke4Q7VJ4YwXny3c90JW7rair4T1+arPw4ntHmhjWib7XOQBzESNcZmVC/eDkY="/>
</p:tagLst>
</file>

<file path=ppt/tags/tag2.xml><?xml version="1.0" encoding="utf-8"?>
<p:tagLst xmlns:p="http://schemas.openxmlformats.org/presentationml/2006/main">
  <p:tag name="KSO_WM_UNIT_TABLE_BEAUTIFY" val="smartTable{9e1799c3-3078-40d7-8ed3-ae88ac4f4b9e}"/>
  <p:tag name="KSO_WM_SCREEN_THEME_FLAG" val="Dlrq25wU2PGuGg5bbmjbDCTEqWjiwyB3Ld2kgsZlEpOUlVke4Q7VJ4YwXny3c90JW7rair4T1+arPw4ntHmhjWib7XOQBzESNcZmVC/eDkY="/>
</p:tagLst>
</file>

<file path=ppt/tags/tag3.xml><?xml version="1.0" encoding="utf-8"?>
<p:tagLst xmlns:p="http://schemas.openxmlformats.org/presentationml/2006/main">
  <p:tag name="KSO_WM_UNIT_PLACING_PICTURE_USER_VIEWPORT" val="{&quot;height&quot;:2318,&quot;width&quot;:6767}"/>
  <p:tag name="KSO_WM_SCREEN_THEME_FLAG" val="Dlrq25wU2PGuGg5bbmjbDCTEqWjiwyB3Ld2kgsZlEpOUlVke4Q7VJ4YwXny3c90JW7rair4T1+arPw4ntHmhjWib7XOQBzESNcZmVC/eDkY="/>
</p:tagLst>
</file>

<file path=ppt/tags/tag4.xml><?xml version="1.0" encoding="utf-8"?>
<p:tagLst xmlns:p="http://schemas.openxmlformats.org/presentationml/2006/main">
  <p:tag name="KSO_WM_UNIT_TABLE_BEAUTIFY" val="smartTable{ebc71523-d486-404f-a352-d16b00163902}"/>
  <p:tag name="KSO_WM_SCREEN_THEME_FLAG" val="Dlrq25wU2PGuGg5bbmjbDCTEqWjiwyB3Ld2kgsZlEpOUlVke4Q7VJ4YwXny3c90JW7rair4T1+arPw4ntHmhjWib7XOQBzESNcZmVC/eDkY="/>
</p:tagLst>
</file>

<file path=ppt/tags/tag5.xml><?xml version="1.0" encoding="utf-8"?>
<p:tagLst xmlns:p="http://schemas.openxmlformats.org/presentationml/2006/main">
  <p:tag name="KSO_WM_UNIT_TABLE_BEAUTIFY" val="smartTable{1a4fd7e4-12a7-4f09-94a1-db53cf48f678}"/>
  <p:tag name="KSO_WM_SCREEN_THEME_FLAG" val="Dlrq25wU2PGuGg5bbmjbDCTEqWjiwyB3Ld2kgsZlEpOUlVke4Q7VJ4YwXny3c90JW7rair4T1+arPw4ntHmhjWib7XOQBzESNcZmVC/eDkY="/>
</p:tagLst>
</file>

<file path=ppt/tags/tag6.xml><?xml version="1.0" encoding="utf-8"?>
<p:tagLst xmlns:p="http://schemas.openxmlformats.org/presentationml/2006/main">
  <p:tag name="KSO_WM_DOC_GUID" val="{d22675ba-1bf8-418d-b327-1b418bdc378f}"/>
  <p:tag name="KSO_WM_SCREEN_THEME_FLAG" val="Dlrq25wU2PGuGg5bbmjbDCTEqWjiwyB3Ld2kgsZlEpOUlVke4Q7VJ4YwXny3c90JW7rair4T1+arPw4ntHmhjWib7XOQBzESNcZmVC/eDkY=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0</TotalTime>
  <Words>4911</Words>
  <Application>WPS 演示</Application>
  <PresentationFormat>全屏显示(4:3)</PresentationFormat>
  <Paragraphs>326</Paragraphs>
  <Slides>42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4" baseType="lpstr">
      <vt:lpstr>Arial</vt:lpstr>
      <vt:lpstr>宋体</vt:lpstr>
      <vt:lpstr>Wingdings</vt:lpstr>
      <vt:lpstr>Times New Roman</vt:lpstr>
      <vt:lpstr>Garamond</vt:lpstr>
      <vt:lpstr>楷体</vt:lpstr>
      <vt:lpstr>微软雅黑</vt:lpstr>
      <vt:lpstr>Arial Unicode MS</vt:lpstr>
      <vt:lpstr>Calibri</vt:lpstr>
      <vt:lpstr>新宋体</vt:lpstr>
      <vt:lpstr>书体坊郭小语钢笔楷体</vt:lpstr>
      <vt:lpstr>Edge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类型一  历史线索示意题 【典例】（2019.广东.2）.对如图所示秦国有关信息，理解正确的是（　　）</vt:lpstr>
      <vt:lpstr>PowerPoint 演示文稿</vt:lpstr>
      <vt:lpstr>PowerPoint 演示文稿</vt:lpstr>
      <vt:lpstr>PowerPoint 演示文稿</vt:lpstr>
      <vt:lpstr>类型二 历史数据表格题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类型三 历史折线、曲线图题</vt:lpstr>
      <vt:lpstr>PowerPoint 演示文稿</vt:lpstr>
      <vt:lpstr>PowerPoint 演示文稿</vt:lpstr>
      <vt:lpstr>PowerPoint 演示文稿</vt:lpstr>
      <vt:lpstr>类型四 历史饼、 柱、扇状图题</vt:lpstr>
      <vt:lpstr>PowerPoint 演示文稿</vt:lpstr>
      <vt:lpstr>PowerPoint 演示文稿</vt:lpstr>
      <vt:lpstr>类型五 历史资料卡片表题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5.分析】本题考查中国古代史的重要史实，掌握秦朝和汉朝、隋唐、宋元、明清时期的主要特征。 【解答】①项《隋唐气象》反映的是隋唐时期；②项《秦汉雄风》反映的是秦朝和汉朝时期；③项《明清余晖》反映的是明清时期；④项《宋元繁荣》反映的是宋元时期；故正确的一项是②①④③。 故选：C。 【点评】本题以卡片的形式正确理解题意，考查了中国古代史的重要内容，在此基础上，结合分析各个选项，选出正确答案。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近现代史复习教学</dc:title>
  <dc:creator>User</dc:creator>
  <cp:lastModifiedBy>Administrator</cp:lastModifiedBy>
  <cp:revision>400</cp:revision>
  <dcterms:created xsi:type="dcterms:W3CDTF">2012-02-18T02:03:00Z</dcterms:created>
  <dcterms:modified xsi:type="dcterms:W3CDTF">2020-08-18T04:15:38Z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