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4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21" r:id="rId5"/>
  </p:sldMasterIdLst>
  <p:notesMasterIdLst>
    <p:notesMasterId r:id="rId21"/>
  </p:notesMasterIdLst>
  <p:sldIdLst>
    <p:sldId id="270" r:id="rId6"/>
    <p:sldId id="271" r:id="rId7"/>
    <p:sldId id="261" r:id="rId8"/>
    <p:sldId id="262" r:id="rId9"/>
    <p:sldId id="279" r:id="rId10"/>
    <p:sldId id="277" r:id="rId11"/>
    <p:sldId id="268" r:id="rId12"/>
    <p:sldId id="269" r:id="rId13"/>
    <p:sldId id="288" r:id="rId14"/>
    <p:sldId id="263" r:id="rId15"/>
    <p:sldId id="272" r:id="rId16"/>
    <p:sldId id="264" r:id="rId17"/>
    <p:sldId id="265" r:id="rId18"/>
    <p:sldId id="266" r:id="rId19"/>
    <p:sldId id="28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Master" Target="slideMasters/slideMaster3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theme" Target="theme/theme1.xml" Id="rId24" /><Relationship Type="http://schemas.openxmlformats.org/officeDocument/2006/relationships/slideMaster" Target="slideMasters/slideMaster5.xml" Id="rId5" /><Relationship Type="http://schemas.openxmlformats.org/officeDocument/2006/relationships/slide" Target="slides/slide10.xml" Id="rId15" /><Relationship Type="http://schemas.openxmlformats.org/officeDocument/2006/relationships/viewProps" Target="viewProps.xml" Id="rId23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presProps" Target="presProps.xml" Id="rId22" /><Relationship Type="http://schemas.openxmlformats.org/officeDocument/2006/relationships/tags" Target="/ppt/tags/tag49.xml" Id="R9f0d52ba37af40f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0FF3-9695-4507-A932-99EA5C84B12B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5FE26-4E7B-47CE-8D96-F28E7BD687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00138" y="1017588"/>
            <a:ext cx="4413250" cy="2757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58813" y="3929063"/>
            <a:ext cx="5295900" cy="32162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4388" name="灯片编号占位符 3"/>
          <p:cNvSpPr txBox="1">
            <a:spLocks noGrp="1" noChangeArrowheads="1"/>
          </p:cNvSpPr>
          <p:nvPr/>
        </p:nvSpPr>
        <p:spPr bwMode="auto">
          <a:xfrm>
            <a:off x="3746500" y="7756525"/>
            <a:ext cx="28686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90" tIns="42195" rIns="84390" bIns="42195" anchor="b"/>
          <a:lstStyle/>
          <a:p>
            <a:pPr algn="r"/>
            <a:fld id="{98A80234-65D5-448E-9368-6E9D1E36D558}" type="slidenum">
              <a:rPr lang="zh-CN" altLang="en-US" sz="1100">
                <a:latin typeface="Calibri" pitchFamily="34" charset="0"/>
              </a:rPr>
              <a:pPr algn="r"/>
              <a:t>14</a:t>
            </a:fld>
            <a:endParaRPr lang="en-US" altLang="zh-CN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8275F-F250-4172-AECD-DDEF3A64E9C1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9E2D2-0D37-4D95-AC10-58AB65977AF3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26F314-2425-48FE-98D3-299D74019027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B4B18-A34B-4092-8FA2-A231C3001A47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337C73-194D-4EDC-9D29-FEF481484975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29327B-8DA5-44DD-AA2B-691BED0FCDD2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E0075-8DFD-4ECA-AFF0-3ABB6AA3BC54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F97BD-109C-4638-B636-778300D43169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E24A4-DA1A-478D-84B4-46AF050F67C6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3D259F-B553-4CA8-8A4A-C896A6AD5AA1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C5F0C-F3A4-4991-83A1-0FD28CF9DCEF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80808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</p:grpSp>
      <p:pic>
        <p:nvPicPr>
          <p:cNvPr id="4103" name="Picture 7" descr="artplus_nature_naturalcity42_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13100"/>
            <a:ext cx="4425950" cy="2989263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0E30-FDFE-4E1A-A8C0-0C4924E12ECE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73694-3F0D-48C3-8A3B-0CCB7AE45C55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79009-3A65-4952-8169-5D9E1C95615C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8E841-17DA-477C-B415-E21E072AD00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4DCA7-14F6-42D1-A67C-F8CE1D7B998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D46C0-8A97-45AC-8460-61A2AD79246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7C6F-A6E1-479D-BA8F-0D733977A4F3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2E3C7-C2CE-496E-998C-81B02BFC16FE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C0D0-9BF5-4DA8-B61D-F68ABC6205CA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28600"/>
            <a:ext cx="2058988" cy="6069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29325" cy="6069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548F-C165-49A4-AEC2-E112971D653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B8EC9F9-5FC5-47DF-9E11-F7FE7A45EEBE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38668-811C-4F1D-83A1-463CD669EC6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686E-7612-45E0-8865-1498DC0F8F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72320-F34A-4C2E-A470-B2A058AF1B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E088-75F6-4F3A-9C99-56515D0431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2F61-0DF8-4858-BA8D-386FEDB031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42CC-02FE-443F-A831-4D4ED0C497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B2E2-EAC4-48AF-A0B5-3EA0F4528D2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916D5-2592-4F24-BB07-F60992DD02B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FE8CD-1C9B-438A-A5A9-803D3E6C93A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AB094-F1A9-4BC1-86B3-91022B2ACB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18CCD-DEE7-47B7-ABA0-88C4977495F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BDA0-1B76-4B0A-8580-D8259C0D6D6D}" type="datetimeFigureOut">
              <a:rPr lang="zh-CN" altLang="en-US" smtClean="0"/>
              <a:pPr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1371-21AB-42E2-A319-547B5DBA39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900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0901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2E51F-73DC-4119-8222-C6B0C1FCD520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宋体" pitchFamily="2" charset="-122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80808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113A84-5DD9-49C4-8ACA-B179C7DC4762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019AB-F755-4368-A64A-249CFBF7573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BDA0-1B76-4B0A-8580-D8259C0D6D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1371-21AB-42E2-A319-547B5DBA393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1556792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经济体制改革</a:t>
            </a:r>
            <a:endParaRPr lang="zh-CN" alt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5091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汕头市聿怀中学    陈穗</a:t>
            </a:r>
            <a:endParaRPr lang="zh-CN" altLang="en-US" sz="2400" b="1" dirty="0"/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Box 8"/>
          <p:cNvSpPr txBox="1">
            <a:spLocks noChangeArrowheads="1"/>
          </p:cNvSpPr>
          <p:nvPr/>
        </p:nvSpPr>
        <p:spPr bwMode="auto">
          <a:xfrm>
            <a:off x="250826" y="1354456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ea typeface="黑体" pitchFamily="2" charset="-122"/>
              </a:rPr>
              <a:t>     拓展</a:t>
            </a:r>
            <a:r>
              <a:rPr lang="zh-CN" altLang="en-US" sz="2800" b="1" dirty="0">
                <a:ea typeface="黑体" pitchFamily="2" charset="-122"/>
              </a:rPr>
              <a:t>延伸</a:t>
            </a:r>
            <a:r>
              <a:rPr lang="zh-CN" altLang="en-US" sz="2800" b="1" dirty="0" smtClean="0">
                <a:ea typeface="黑体" pitchFamily="2" charset="-122"/>
              </a:rPr>
              <a:t>，智</a:t>
            </a:r>
            <a:r>
              <a:rPr lang="zh-CN" altLang="en-US" sz="2800" b="1" dirty="0">
                <a:ea typeface="黑体" pitchFamily="2" charset="-122"/>
              </a:rPr>
              <a:t>过能力素养关；</a:t>
            </a:r>
            <a:endParaRPr lang="en-US" altLang="zh-CN" sz="2800" b="1" dirty="0">
              <a:ea typeface="黑体" pitchFamily="2" charset="-122"/>
            </a:endParaRPr>
          </a:p>
        </p:txBody>
      </p:sp>
      <p:sp>
        <p:nvSpPr>
          <p:cNvPr id="8" name="Oval 50"/>
          <p:cNvSpPr/>
          <p:nvPr>
            <p:custDataLst>
              <p:tags r:id="rId2"/>
            </p:custDataLst>
          </p:nvPr>
        </p:nvSpPr>
        <p:spPr>
          <a:xfrm>
            <a:off x="3898900" y="2219326"/>
            <a:ext cx="1511300" cy="189928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专题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3203575" y="3947160"/>
            <a:ext cx="3240088" cy="1815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横向各重要阶段；</a:t>
            </a:r>
            <a:endParaRPr lang="en-US" altLang="zh-CN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纵向专题：</a:t>
            </a:r>
            <a:endParaRPr lang="en-US" altLang="zh-CN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政治、经济、思想、文化、社会生活</a:t>
            </a:r>
          </a:p>
        </p:txBody>
      </p:sp>
      <p:cxnSp>
        <p:nvCxnSpPr>
          <p:cNvPr id="11" name="Straight Arrow Connector 37"/>
          <p:cNvCxnSpPr/>
          <p:nvPr>
            <p:custDataLst>
              <p:tags r:id="rId4"/>
            </p:custDataLst>
          </p:nvPr>
        </p:nvCxnSpPr>
        <p:spPr>
          <a:xfrm>
            <a:off x="5508625" y="3169920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0"/>
          <p:cNvSpPr/>
          <p:nvPr>
            <p:custDataLst>
              <p:tags r:id="rId5"/>
            </p:custDataLst>
          </p:nvPr>
        </p:nvSpPr>
        <p:spPr>
          <a:xfrm>
            <a:off x="7038975" y="2219326"/>
            <a:ext cx="1512888" cy="189928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</a:rPr>
              <a:t>话题问题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6875463" y="4120516"/>
            <a:ext cx="2017712" cy="103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latin typeface="黑体" panose="02010609060101010101" pitchFamily="49" charset="-122"/>
                <a:cs typeface="+mj-cs"/>
              </a:rPr>
              <a:t>依托材料</a:t>
            </a:r>
            <a:endParaRPr lang="en-US" altLang="zh-CN" sz="3200" b="1" noProof="1">
              <a:latin typeface="黑体" panose="02010609060101010101" pitchFamily="49" charset="-122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latin typeface="黑体" panose="02010609060101010101" pitchFamily="49" charset="-122"/>
                <a:cs typeface="+mj-cs"/>
              </a:rPr>
              <a:t>和所学寻找新情境进行设问</a:t>
            </a:r>
          </a:p>
        </p:txBody>
      </p:sp>
      <p:sp>
        <p:nvSpPr>
          <p:cNvPr id="14" name="Oval 50"/>
          <p:cNvSpPr/>
          <p:nvPr>
            <p:custDataLst>
              <p:tags r:id="rId7"/>
            </p:custDataLst>
          </p:nvPr>
        </p:nvSpPr>
        <p:spPr>
          <a:xfrm>
            <a:off x="755650" y="2219326"/>
            <a:ext cx="1512888" cy="18992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主题</a:t>
            </a: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684213" y="4120516"/>
            <a:ext cx="1439862" cy="862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社会转型</a:t>
            </a:r>
          </a:p>
        </p:txBody>
      </p:sp>
      <p:cxnSp>
        <p:nvCxnSpPr>
          <p:cNvPr id="16" name="Straight Arrow Connector 37"/>
          <p:cNvCxnSpPr/>
          <p:nvPr>
            <p:custDataLst>
              <p:tags r:id="rId9"/>
            </p:custDataLst>
          </p:nvPr>
        </p:nvCxnSpPr>
        <p:spPr>
          <a:xfrm>
            <a:off x="2339975" y="3255646"/>
            <a:ext cx="1352550" cy="19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7153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判断下列三则征婚广告最有可能所处的时代（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年代、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年代、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世纪初）？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征婚广告一：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某男，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岁，停薪留职，生活严肃，通情达理，善于理财，经营电器，年赚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3.8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万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征婚广告二：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求婚人丁乃钧，男，未婚，四十岁，身高一米七。曾被错划为右派，已纠正。现在四川江津地区教师进修学院任数学教师，月薪四十三元五角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附征婚者的照片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征婚广告三：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倾倒众人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女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36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 离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未育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富有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，温柔漂亮，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长期得不到快乐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寻体健懂情男交往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体验浪漫情怀。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Box 8"/>
          <p:cNvSpPr txBox="1">
            <a:spLocks noChangeArrowheads="1"/>
          </p:cNvSpPr>
          <p:nvPr/>
        </p:nvSpPr>
        <p:spPr bwMode="auto">
          <a:xfrm>
            <a:off x="179389" y="1442086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ea typeface="黑体" pitchFamily="2" charset="-122"/>
              </a:rPr>
              <a:t>         看穿</a:t>
            </a:r>
            <a:r>
              <a:rPr lang="zh-CN" altLang="en-US" sz="2800" b="1" dirty="0">
                <a:ea typeface="黑体" pitchFamily="2" charset="-122"/>
              </a:rPr>
              <a:t>套路</a:t>
            </a:r>
            <a:r>
              <a:rPr lang="zh-CN" altLang="en-US" sz="2800" b="1" dirty="0" smtClean="0">
                <a:ea typeface="黑体" pitchFamily="2" charset="-122"/>
              </a:rPr>
              <a:t>，巧</a:t>
            </a:r>
            <a:r>
              <a:rPr lang="zh-CN" altLang="en-US" sz="2800" b="1" dirty="0">
                <a:ea typeface="黑体" pitchFamily="2" charset="-122"/>
              </a:rPr>
              <a:t>过答题方法关；</a:t>
            </a:r>
            <a:endParaRPr lang="en-US" altLang="zh-CN" sz="2800" b="1" dirty="0">
              <a:ea typeface="黑体" pitchFamily="2" charset="-122"/>
            </a:endParaRPr>
          </a:p>
        </p:txBody>
      </p:sp>
      <p:sp>
        <p:nvSpPr>
          <p:cNvPr id="10" name="Oval 50"/>
          <p:cNvSpPr/>
          <p:nvPr>
            <p:custDataLst>
              <p:tags r:id="rId2"/>
            </p:custDataLst>
          </p:nvPr>
        </p:nvSpPr>
        <p:spPr>
          <a:xfrm>
            <a:off x="3492500" y="2619376"/>
            <a:ext cx="1079500" cy="17278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精评</a:t>
            </a:r>
          </a:p>
        </p:txBody>
      </p:sp>
      <p:cxnSp>
        <p:nvCxnSpPr>
          <p:cNvPr id="12" name="Straight Arrow Connector 37"/>
          <p:cNvCxnSpPr/>
          <p:nvPr>
            <p:custDataLst>
              <p:tags r:id="rId3"/>
            </p:custDataLst>
          </p:nvPr>
        </p:nvCxnSpPr>
        <p:spPr>
          <a:xfrm>
            <a:off x="4932363" y="3569970"/>
            <a:ext cx="7858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50"/>
          <p:cNvSpPr/>
          <p:nvPr>
            <p:custDataLst>
              <p:tags r:id="rId4"/>
            </p:custDataLst>
          </p:nvPr>
        </p:nvSpPr>
        <p:spPr>
          <a:xfrm>
            <a:off x="5867400" y="2619376"/>
            <a:ext cx="1081088" cy="172783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</a:rPr>
              <a:t>建模</a:t>
            </a:r>
          </a:p>
        </p:txBody>
      </p:sp>
      <p:sp>
        <p:nvSpPr>
          <p:cNvPr id="15" name="Oval 50"/>
          <p:cNvSpPr/>
          <p:nvPr>
            <p:custDataLst>
              <p:tags r:id="rId5"/>
            </p:custDataLst>
          </p:nvPr>
        </p:nvSpPr>
        <p:spPr>
          <a:xfrm>
            <a:off x="1258889" y="2619376"/>
            <a:ext cx="1081087" cy="17278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精练</a:t>
            </a:r>
          </a:p>
        </p:txBody>
      </p:sp>
      <p:cxnSp>
        <p:nvCxnSpPr>
          <p:cNvPr id="17" name="Straight Arrow Connector 37"/>
          <p:cNvCxnSpPr/>
          <p:nvPr>
            <p:custDataLst>
              <p:tags r:id="rId6"/>
            </p:custDataLst>
          </p:nvPr>
        </p:nvCxnSpPr>
        <p:spPr>
          <a:xfrm>
            <a:off x="2455864" y="3569970"/>
            <a:ext cx="820737" cy="19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40650" y="2447926"/>
            <a:ext cx="86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2" charset="-122"/>
              </a:rPr>
              <a:t>针对性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Box 13"/>
          <p:cNvSpPr txBox="1">
            <a:spLocks noChangeArrowheads="1"/>
          </p:cNvSpPr>
          <p:nvPr/>
        </p:nvSpPr>
        <p:spPr bwMode="auto">
          <a:xfrm>
            <a:off x="180975" y="1442086"/>
            <a:ext cx="20574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第一步：定时空</a:t>
            </a:r>
          </a:p>
        </p:txBody>
      </p:sp>
      <p:cxnSp>
        <p:nvCxnSpPr>
          <p:cNvPr id="136194" name="直接箭头连接符 15"/>
          <p:cNvCxnSpPr>
            <a:cxnSpLocks noChangeShapeType="1"/>
          </p:cNvCxnSpPr>
          <p:nvPr/>
        </p:nvCxnSpPr>
        <p:spPr bwMode="auto">
          <a:xfrm flipH="1">
            <a:off x="1331914" y="2179320"/>
            <a:ext cx="1587" cy="4572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36195" name="TextBox 16"/>
          <p:cNvSpPr txBox="1">
            <a:spLocks noChangeArrowheads="1"/>
          </p:cNvSpPr>
          <p:nvPr/>
        </p:nvSpPr>
        <p:spPr bwMode="auto">
          <a:xfrm>
            <a:off x="180975" y="2910840"/>
            <a:ext cx="20574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第二步：抓主旨</a:t>
            </a:r>
          </a:p>
        </p:txBody>
      </p:sp>
      <p:cxnSp>
        <p:nvCxnSpPr>
          <p:cNvPr id="136196" name="直接箭头连接符 18"/>
          <p:cNvCxnSpPr>
            <a:cxnSpLocks noChangeShapeType="1"/>
          </p:cNvCxnSpPr>
          <p:nvPr/>
        </p:nvCxnSpPr>
        <p:spPr bwMode="auto">
          <a:xfrm flipH="1">
            <a:off x="1331914" y="3649980"/>
            <a:ext cx="1587" cy="4572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36197" name="TextBox 19"/>
          <p:cNvSpPr txBox="1">
            <a:spLocks noChangeArrowheads="1"/>
          </p:cNvSpPr>
          <p:nvPr/>
        </p:nvSpPr>
        <p:spPr bwMode="auto">
          <a:xfrm>
            <a:off x="250825" y="4253866"/>
            <a:ext cx="21336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第三步：析选项</a:t>
            </a:r>
          </a:p>
        </p:txBody>
      </p:sp>
      <p:cxnSp>
        <p:nvCxnSpPr>
          <p:cNvPr id="136198" name="直接连接符 22"/>
          <p:cNvCxnSpPr>
            <a:cxnSpLocks noChangeShapeType="1"/>
          </p:cNvCxnSpPr>
          <p:nvPr/>
        </p:nvCxnSpPr>
        <p:spPr bwMode="auto">
          <a:xfrm>
            <a:off x="323850" y="1009650"/>
            <a:ext cx="15113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6199" name="AutoShape 28"/>
          <p:cNvSpPr>
            <a:spLocks noChangeArrowheads="1"/>
          </p:cNvSpPr>
          <p:nvPr/>
        </p:nvSpPr>
        <p:spPr bwMode="auto">
          <a:xfrm>
            <a:off x="2314575" y="1533526"/>
            <a:ext cx="60960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pitchFamily="2" charset="-122"/>
            </a:endParaRPr>
          </a:p>
        </p:txBody>
      </p:sp>
      <p:sp>
        <p:nvSpPr>
          <p:cNvPr id="136200" name="AutoShape 33"/>
          <p:cNvSpPr>
            <a:spLocks noChangeArrowheads="1"/>
          </p:cNvSpPr>
          <p:nvPr/>
        </p:nvSpPr>
        <p:spPr bwMode="auto">
          <a:xfrm>
            <a:off x="2268538" y="2958466"/>
            <a:ext cx="685800" cy="36576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pitchFamily="2" charset="-122"/>
            </a:endParaRPr>
          </a:p>
        </p:txBody>
      </p:sp>
      <p:sp>
        <p:nvSpPr>
          <p:cNvPr id="136201" name="AutoShape 35"/>
          <p:cNvSpPr>
            <a:spLocks noChangeArrowheads="1"/>
          </p:cNvSpPr>
          <p:nvPr/>
        </p:nvSpPr>
        <p:spPr bwMode="auto">
          <a:xfrm>
            <a:off x="2411413" y="4339590"/>
            <a:ext cx="60960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pitchFamily="2" charset="-122"/>
            </a:endParaRPr>
          </a:p>
        </p:txBody>
      </p:sp>
      <p:sp>
        <p:nvSpPr>
          <p:cNvPr id="136202" name="TextBox 19"/>
          <p:cNvSpPr txBox="1">
            <a:spLocks noChangeArrowheads="1"/>
          </p:cNvSpPr>
          <p:nvPr/>
        </p:nvSpPr>
        <p:spPr bwMode="auto">
          <a:xfrm>
            <a:off x="250825" y="403860"/>
            <a:ext cx="23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ea typeface="黑体" pitchFamily="2" charset="-122"/>
              </a:rPr>
              <a:t>选择题建模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987675" y="1489710"/>
            <a:ext cx="20574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史实、阶段特征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2987676" y="2179320"/>
            <a:ext cx="5832475" cy="13234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句子中的重要概念</a:t>
            </a:r>
            <a:endParaRPr lang="en-US" altLang="zh-CN" sz="2000" b="1">
              <a:ea typeface="黑体" pitchFamily="2" charset="-122"/>
            </a:endParaRPr>
          </a:p>
          <a:p>
            <a:r>
              <a:rPr lang="zh-CN" altLang="en-US" sz="2000" b="1">
                <a:ea typeface="黑体" pitchFamily="2" charset="-122"/>
              </a:rPr>
              <a:t>句子关系：</a:t>
            </a:r>
            <a:r>
              <a:rPr lang="zh-CN" altLang="en-US" sz="2000">
                <a:ea typeface="黑体" pitchFamily="2" charset="-122"/>
              </a:rPr>
              <a:t>并列、承接、递进、选择、转折、因果、条件、解说、目的</a:t>
            </a:r>
            <a:r>
              <a:rPr lang="en-US" altLang="zh-CN" sz="2000">
                <a:ea typeface="黑体" pitchFamily="2" charset="-122"/>
              </a:rPr>
              <a:t> </a:t>
            </a:r>
            <a:r>
              <a:rPr lang="zh-CN" altLang="en-US" sz="2000">
                <a:ea typeface="黑体" pitchFamily="2" charset="-122"/>
              </a:rPr>
              <a:t>；梳理关系</a:t>
            </a:r>
            <a:endParaRPr lang="en-US" altLang="zh-CN" sz="2000" b="1">
              <a:ea typeface="黑体" pitchFamily="2" charset="-122"/>
            </a:endParaRPr>
          </a:p>
          <a:p>
            <a:r>
              <a:rPr lang="zh-CN" altLang="en-US" sz="2000" b="1">
                <a:ea typeface="黑体" pitchFamily="2" charset="-122"/>
              </a:rPr>
              <a:t>提问词：指向和限制</a:t>
            </a:r>
          </a:p>
        </p:txBody>
      </p:sp>
      <p:sp>
        <p:nvSpPr>
          <p:cNvPr id="102413" name="TextBox 13"/>
          <p:cNvSpPr txBox="1">
            <a:spLocks noChangeArrowheads="1"/>
          </p:cNvSpPr>
          <p:nvPr/>
        </p:nvSpPr>
        <p:spPr bwMode="auto">
          <a:xfrm>
            <a:off x="3059113" y="3909060"/>
            <a:ext cx="5473700" cy="13234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a typeface="黑体" pitchFamily="2" charset="-122"/>
              </a:rPr>
              <a:t>材料判断、史实判断（不是课本结论） 、逻辑判断</a:t>
            </a:r>
            <a:endParaRPr lang="en-US" altLang="zh-CN" sz="2000" b="1" dirty="0">
              <a:solidFill>
                <a:srgbClr val="FF0000"/>
              </a:solidFill>
              <a:ea typeface="黑体" pitchFamily="2" charset="-122"/>
            </a:endParaRPr>
          </a:p>
          <a:p>
            <a:r>
              <a:rPr lang="zh-CN" altLang="en-US" sz="2000" b="1" dirty="0" smtClean="0">
                <a:ea typeface="黑体" pitchFamily="2" charset="-122"/>
              </a:rPr>
              <a:t>概念；</a:t>
            </a:r>
            <a:r>
              <a:rPr lang="zh-CN" altLang="en-US" sz="2000" b="1" dirty="0">
                <a:ea typeface="黑体" pitchFamily="2" charset="-122"/>
              </a:rPr>
              <a:t>程度、态度、角度；</a:t>
            </a:r>
            <a:endParaRPr lang="en-US" altLang="zh-CN" sz="2000" b="1" dirty="0">
              <a:ea typeface="黑体" pitchFamily="2" charset="-122"/>
            </a:endParaRPr>
          </a:p>
          <a:p>
            <a:r>
              <a:rPr lang="zh-CN" altLang="en-US" sz="2000" b="1" dirty="0">
                <a:ea typeface="黑体" pitchFamily="2" charset="-122"/>
              </a:rPr>
              <a:t>比较选项，排除法、对应法；</a:t>
            </a:r>
            <a:endParaRPr lang="zh-CN" altLang="en-US" sz="2000" b="1" dirty="0">
              <a:solidFill>
                <a:srgbClr val="0033CC"/>
              </a:solidFill>
              <a:ea typeface="黑体" pitchFamily="2" charset="-122"/>
            </a:endParaRPr>
          </a:p>
        </p:txBody>
      </p:sp>
      <p:cxnSp>
        <p:nvCxnSpPr>
          <p:cNvPr id="136206" name="直接箭头连接符 18"/>
          <p:cNvCxnSpPr>
            <a:cxnSpLocks noChangeShapeType="1"/>
          </p:cNvCxnSpPr>
          <p:nvPr/>
        </p:nvCxnSpPr>
        <p:spPr bwMode="auto">
          <a:xfrm rot="5400000">
            <a:off x="1029494" y="7763986"/>
            <a:ext cx="457200" cy="15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36207" name="直接箭头连接符 18"/>
          <p:cNvCxnSpPr>
            <a:cxnSpLocks noChangeShapeType="1"/>
          </p:cNvCxnSpPr>
          <p:nvPr/>
        </p:nvCxnSpPr>
        <p:spPr bwMode="auto">
          <a:xfrm rot="5400000">
            <a:off x="1031082" y="5125562"/>
            <a:ext cx="457200" cy="15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36208" name="TextBox 19"/>
          <p:cNvSpPr txBox="1">
            <a:spLocks noChangeArrowheads="1"/>
          </p:cNvSpPr>
          <p:nvPr/>
        </p:nvSpPr>
        <p:spPr bwMode="auto">
          <a:xfrm>
            <a:off x="107950" y="5354956"/>
            <a:ext cx="21336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第四步：择答案</a:t>
            </a:r>
          </a:p>
        </p:txBody>
      </p:sp>
      <p:sp>
        <p:nvSpPr>
          <p:cNvPr id="136209" name="AutoShape 28"/>
          <p:cNvSpPr>
            <a:spLocks noChangeArrowheads="1"/>
          </p:cNvSpPr>
          <p:nvPr/>
        </p:nvSpPr>
        <p:spPr bwMode="auto">
          <a:xfrm>
            <a:off x="2243138" y="5633086"/>
            <a:ext cx="60960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pitchFamily="2" charset="-122"/>
            </a:endParaRPr>
          </a:p>
        </p:txBody>
      </p:sp>
      <p:sp>
        <p:nvSpPr>
          <p:cNvPr id="98323" name="TextBox 13"/>
          <p:cNvSpPr txBox="1">
            <a:spLocks noChangeArrowheads="1"/>
          </p:cNvSpPr>
          <p:nvPr/>
        </p:nvSpPr>
        <p:spPr bwMode="auto">
          <a:xfrm>
            <a:off x="2916238" y="5589270"/>
            <a:ext cx="1727200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ea typeface="黑体" pitchFamily="2" charset="-122"/>
              </a:rPr>
              <a:t>准确涂卡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8" grpId="0" animBg="1" autoUpdateAnimBg="0"/>
      <p:bldP spid="102413" grpId="0" animBg="1" autoUpdateAnimBg="0"/>
      <p:bldP spid="9832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61" name="直接连接符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117600" y="3901440"/>
            <a:ext cx="6808788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 type="oval" w="med" len="med"/>
            <a:tailEnd type="stealth" w="med" len="med"/>
          </a:ln>
        </p:spPr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6175" y="1183006"/>
            <a:ext cx="1963738" cy="2836544"/>
            <a:chOff x="0" y="0"/>
            <a:chExt cx="2772" cy="2682"/>
          </a:xfrm>
        </p:grpSpPr>
        <p:cxnSp>
          <p:nvCxnSpPr>
            <p:cNvPr id="143387" name="直接连接符 16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85" y="1583"/>
              <a:ext cx="0" cy="892"/>
            </a:xfrm>
            <a:prstGeom prst="line">
              <a:avLst/>
            </a:prstGeom>
            <a:noFill/>
            <a:ln w="12700">
              <a:solidFill>
                <a:srgbClr val="FF9934"/>
              </a:solidFill>
              <a:round/>
              <a:headEnd/>
              <a:tailEnd/>
            </a:ln>
          </p:spPr>
        </p:cxnSp>
        <p:sp>
          <p:nvSpPr>
            <p:cNvPr id="43015" name="椭圆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59" y="2430"/>
              <a:ext cx="253" cy="25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FF9934"/>
              </a:solidFill>
              <a:round/>
            </a:ln>
          </p:spPr>
          <p:txBody>
            <a:bodyPr anchor="ctr">
              <a:normAutofit fontScale="4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389" name="圆角矩形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0"/>
              <a:ext cx="2772" cy="1815"/>
            </a:xfrm>
            <a:prstGeom prst="roundRect">
              <a:avLst>
                <a:gd name="adj" fmla="val 5921"/>
              </a:avLst>
            </a:prstGeom>
            <a:solidFill>
              <a:srgbClr val="FF993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内容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  <a:p>
              <a:pPr algn="ctr"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特点类</a:t>
              </a:r>
              <a:r>
                <a:rPr lang="en-US" altLang="zh-CN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	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603626" y="1009650"/>
            <a:ext cx="1965325" cy="3011806"/>
            <a:chOff x="0" y="0"/>
            <a:chExt cx="2772" cy="2683"/>
          </a:xfrm>
        </p:grpSpPr>
        <p:cxnSp>
          <p:nvCxnSpPr>
            <p:cNvPr id="143384" name="直接连接符 20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1386" y="1583"/>
              <a:ext cx="0" cy="892"/>
            </a:xfrm>
            <a:prstGeom prst="line">
              <a:avLst/>
            </a:prstGeom>
            <a:noFill/>
            <a:ln w="12700">
              <a:solidFill>
                <a:srgbClr val="16BC9A"/>
              </a:solidFill>
              <a:round/>
              <a:headEnd/>
              <a:tailEnd/>
            </a:ln>
          </p:spPr>
        </p:cxnSp>
        <p:sp>
          <p:nvSpPr>
            <p:cNvPr id="43019" name="椭圆 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61" y="2428"/>
              <a:ext cx="251" cy="255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16BC9A"/>
              </a:solidFill>
              <a:round/>
            </a:ln>
          </p:spPr>
          <p:txBody>
            <a:bodyPr anchor="ctr">
              <a:normAutofit fontScale="47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386" name="圆角矩形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0"/>
              <a:ext cx="2772" cy="1815"/>
            </a:xfrm>
            <a:prstGeom prst="roundRect">
              <a:avLst>
                <a:gd name="adj" fmla="val 5921"/>
              </a:avLst>
            </a:prstGeom>
            <a:solidFill>
              <a:srgbClr val="16BC9A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背景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原因类</a:t>
              </a:r>
              <a:endParaRPr lang="zh-CN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56325" y="1009650"/>
            <a:ext cx="1963738" cy="3011806"/>
            <a:chOff x="132" y="-504"/>
            <a:chExt cx="2772" cy="3188"/>
          </a:xfrm>
        </p:grpSpPr>
        <p:cxnSp>
          <p:nvCxnSpPr>
            <p:cNvPr id="143381" name="直接连接符 23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386" y="1583"/>
              <a:ext cx="0" cy="892"/>
            </a:xfrm>
            <a:prstGeom prst="line">
              <a:avLst/>
            </a:prstGeom>
            <a:noFill/>
            <a:ln w="12700">
              <a:solidFill>
                <a:srgbClr val="DD634F"/>
              </a:solidFill>
              <a:round/>
              <a:headEnd/>
              <a:tailEnd/>
            </a:ln>
          </p:spPr>
        </p:cxnSp>
        <p:sp>
          <p:nvSpPr>
            <p:cNvPr id="43023" name="椭圆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59" y="2430"/>
              <a:ext cx="253" cy="25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DD634F"/>
              </a:solidFill>
              <a:round/>
            </a:ln>
          </p:spPr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383" name="圆角矩形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2" y="-504"/>
              <a:ext cx="2772" cy="2228"/>
            </a:xfrm>
            <a:prstGeom prst="roundRect">
              <a:avLst>
                <a:gd name="adj" fmla="val 5921"/>
              </a:avLst>
            </a:prstGeom>
            <a:solidFill>
              <a:srgbClr val="DD63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启示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认识类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74900" y="3781426"/>
            <a:ext cx="1963738" cy="2760344"/>
            <a:chOff x="0" y="0"/>
            <a:chExt cx="2772" cy="2922"/>
          </a:xfrm>
        </p:grpSpPr>
        <p:cxnSp>
          <p:nvCxnSpPr>
            <p:cNvPr id="143378" name="直接连接符 26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1386" y="215"/>
              <a:ext cx="0" cy="893"/>
            </a:xfrm>
            <a:prstGeom prst="line">
              <a:avLst/>
            </a:prstGeom>
            <a:noFill/>
            <a:ln w="12700">
              <a:solidFill>
                <a:srgbClr val="00AEFF"/>
              </a:solidFill>
              <a:round/>
              <a:headEnd/>
              <a:tailEnd/>
            </a:ln>
          </p:spPr>
        </p:cxnSp>
        <p:sp>
          <p:nvSpPr>
            <p:cNvPr id="43027" name="椭圆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9" y="0"/>
              <a:ext cx="253" cy="25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00AEFF"/>
              </a:solidFill>
              <a:round/>
            </a:ln>
          </p:spPr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380" name="圆角矩形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1108"/>
              <a:ext cx="2772" cy="1815"/>
            </a:xfrm>
            <a:prstGeom prst="roundRect">
              <a:avLst>
                <a:gd name="adj" fmla="val 5921"/>
              </a:avLst>
            </a:prstGeom>
            <a:solidFill>
              <a:srgbClr val="00AE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2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变化</a:t>
              </a:r>
              <a:endParaRPr lang="en-US" altLang="zh-CN" sz="32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2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比较类</a:t>
              </a:r>
              <a:endParaRPr lang="zh-CN" altLang="zh-CN" sz="32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832351" y="3781426"/>
            <a:ext cx="1965325" cy="2760344"/>
            <a:chOff x="0" y="0"/>
            <a:chExt cx="2772" cy="2922"/>
          </a:xfrm>
        </p:grpSpPr>
        <p:cxnSp>
          <p:nvCxnSpPr>
            <p:cNvPr id="143375" name="直接连接符 31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1386" y="215"/>
              <a:ext cx="0" cy="893"/>
            </a:xfrm>
            <a:prstGeom prst="line">
              <a:avLst/>
            </a:prstGeom>
            <a:noFill/>
            <a:ln w="12700">
              <a:solidFill>
                <a:srgbClr val="FF9934"/>
              </a:solidFill>
              <a:round/>
              <a:headEnd/>
              <a:tailEnd/>
            </a:ln>
          </p:spPr>
        </p:cxnSp>
        <p:sp>
          <p:nvSpPr>
            <p:cNvPr id="43031" name="椭圆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61" y="0"/>
              <a:ext cx="251" cy="25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FF9934"/>
              </a:solidFill>
              <a:round/>
            </a:ln>
          </p:spPr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377" name="圆角矩形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1108"/>
              <a:ext cx="2772" cy="1815"/>
            </a:xfrm>
            <a:prstGeom prst="roundRect">
              <a:avLst>
                <a:gd name="adj" fmla="val 5921"/>
              </a:avLst>
            </a:prstGeom>
            <a:solidFill>
              <a:srgbClr val="FF993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影响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  <a:p>
              <a:pPr algn="ctr">
                <a:lnSpc>
                  <a:spcPct val="90000"/>
                </a:lnSpc>
                <a:spcBef>
                  <a:spcPts val="475"/>
                </a:spcBef>
              </a:pPr>
              <a:r>
                <a:rPr lang="zh-CN" altLang="en-US" sz="3400" b="1">
                  <a:solidFill>
                    <a:schemeClr val="bg1"/>
                  </a:solidFill>
                  <a:ea typeface="黑体" pitchFamily="2" charset="-122"/>
                  <a:sym typeface="Arial" charset="0"/>
                </a:rPr>
                <a:t>作用类</a:t>
              </a:r>
              <a:endParaRPr lang="en-US" altLang="zh-CN" sz="3400" b="1">
                <a:solidFill>
                  <a:schemeClr val="bg1"/>
                </a:solidFill>
                <a:ea typeface="黑体" pitchFamily="2" charset="-122"/>
                <a:sym typeface="Arial" charset="0"/>
              </a:endParaRPr>
            </a:p>
          </p:txBody>
        </p:sp>
      </p:grp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598488" y="882016"/>
            <a:ext cx="7948612" cy="0"/>
            <a:chOff x="2293939" y="1054100"/>
            <a:chExt cx="7856536" cy="1588"/>
          </a:xfrm>
        </p:grpSpPr>
        <p:sp>
          <p:nvSpPr>
            <p:cNvPr id="143373" name="Line 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301875" y="1054100"/>
              <a:ext cx="78486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374" name="Line 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293939" y="1054100"/>
              <a:ext cx="1171575" cy="1588"/>
            </a:xfrm>
            <a:prstGeom prst="line">
              <a:avLst/>
            </a:prstGeom>
            <a:noFill/>
            <a:ln w="28575">
              <a:solidFill>
                <a:srgbClr val="DD634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68" name="TextBox 27"/>
          <p:cNvSpPr txBox="1">
            <a:spLocks noChangeArrowheads="1"/>
          </p:cNvSpPr>
          <p:nvPr/>
        </p:nvSpPr>
        <p:spPr bwMode="auto">
          <a:xfrm>
            <a:off x="323850" y="1960246"/>
            <a:ext cx="647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itchFamily="2" charset="-122"/>
              </a:rPr>
              <a:t>材料信息提取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180264" y="3773806"/>
            <a:ext cx="1963737" cy="2762250"/>
            <a:chOff x="0" y="0"/>
            <a:chExt cx="2772" cy="2922"/>
          </a:xfrm>
        </p:grpSpPr>
        <p:cxnSp>
          <p:nvCxnSpPr>
            <p:cNvPr id="143370" name="直接连接符 31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1386" y="215"/>
              <a:ext cx="0" cy="893"/>
            </a:xfrm>
            <a:prstGeom prst="line">
              <a:avLst/>
            </a:prstGeom>
            <a:noFill/>
            <a:ln w="12700">
              <a:solidFill>
                <a:srgbClr val="FF9934"/>
              </a:solidFill>
              <a:round/>
              <a:headEnd/>
              <a:tailEnd/>
            </a:ln>
          </p:spPr>
        </p:cxnSp>
        <p:sp>
          <p:nvSpPr>
            <p:cNvPr id="31" name="椭圆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9" y="0"/>
              <a:ext cx="253" cy="25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FF9934"/>
              </a:solidFill>
              <a:round/>
            </a:ln>
          </p:spPr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圆角矩形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1108"/>
              <a:ext cx="2772" cy="1814"/>
            </a:xfrm>
            <a:prstGeom prst="roundRect">
              <a:avLst>
                <a:gd name="adj" fmla="val 5921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470"/>
                </a:spcBef>
                <a:spcAft>
                  <a:spcPts val="0"/>
                </a:spcAft>
                <a:defRPr/>
              </a:pPr>
              <a:r>
                <a:rPr lang="en-US" altLang="zh-CN" sz="3400" b="1" dirty="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41</a:t>
              </a:r>
              <a:r>
                <a:rPr lang="zh-CN" altLang="en-US" sz="3400" b="1" dirty="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题</a:t>
              </a:r>
              <a:endParaRPr lang="en-US" altLang="zh-CN" sz="3400" b="1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470"/>
                </a:spcBef>
                <a:spcAft>
                  <a:spcPts val="0"/>
                </a:spcAft>
                <a:defRPr/>
              </a:pPr>
              <a:r>
                <a:rPr lang="zh-CN" altLang="en-US" sz="3400" b="1" dirty="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综合类</a:t>
              </a:r>
              <a:endParaRPr lang="en-US" altLang="zh-CN" sz="3400" b="1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Box 8"/>
          <p:cNvSpPr txBox="1">
            <a:spLocks noChangeArrowheads="1"/>
          </p:cNvSpPr>
          <p:nvPr/>
        </p:nvSpPr>
        <p:spPr bwMode="auto">
          <a:xfrm>
            <a:off x="323528" y="1628800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一、坚定信心，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善过心理建设关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二、点线面体，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勇过基础知识关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三、拓展延伸，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智过能力素养关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四、看穿套路，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巧过答题方法关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 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五、习惯养成，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稳过应变规范关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。</a:t>
            </a:r>
          </a:p>
        </p:txBody>
      </p:sp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2952328" cy="20847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</a:rPr>
              <a:t>预习“经济体制改革”，并完成下面的作业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zh-CN" altLang="zh-CN" sz="2800" dirty="0"/>
          </a:p>
          <a:p>
            <a:r>
              <a:rPr lang="en-US" altLang="zh-CN" sz="2800" b="1" dirty="0"/>
              <a:t>1.</a:t>
            </a:r>
            <a:r>
              <a:rPr lang="zh-CN" altLang="zh-CN" sz="2800" b="1" dirty="0"/>
              <a:t>请每位同学完成所学高考真题中的</a:t>
            </a:r>
            <a:r>
              <a:rPr lang="en-US" altLang="zh-CN" sz="2800" b="1" dirty="0"/>
              <a:t>5</a:t>
            </a:r>
            <a:r>
              <a:rPr lang="zh-CN" altLang="zh-CN" sz="2800" b="1" dirty="0"/>
              <a:t>道选择题。试题见复习资料（导学）第</a:t>
            </a:r>
            <a:r>
              <a:rPr lang="en-US" altLang="zh-CN" sz="2800" b="1" dirty="0"/>
              <a:t>123</a:t>
            </a:r>
            <a:r>
              <a:rPr lang="zh-CN" altLang="zh-CN" sz="2800" b="1" dirty="0"/>
              <a:t>页。</a:t>
            </a:r>
          </a:p>
          <a:p>
            <a:r>
              <a:rPr lang="en-US" altLang="zh-CN" sz="2800" b="1" dirty="0"/>
              <a:t>2.</a:t>
            </a:r>
            <a:r>
              <a:rPr lang="zh-CN" altLang="zh-CN" sz="2800" b="1" dirty="0"/>
              <a:t>请以小组为单位，结合以下两个部分的内容，分析全国卷“经济体制改革”考点的考查特征（考情分析）。课堂上进行交流分享</a:t>
            </a:r>
            <a:r>
              <a:rPr lang="zh-CN" altLang="zh-CN" sz="2800" b="1" dirty="0" smtClean="0"/>
              <a:t>。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472514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考什么？怎么考？怎么办？</a:t>
            </a:r>
            <a:endParaRPr lang="zh-CN" altLang="en-US" sz="4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Box 8"/>
          <p:cNvSpPr txBox="1">
            <a:spLocks noChangeArrowheads="1"/>
          </p:cNvSpPr>
          <p:nvPr/>
        </p:nvSpPr>
        <p:spPr bwMode="auto">
          <a:xfrm>
            <a:off x="323528" y="1628800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ea typeface="黑体" pitchFamily="2" charset="-122"/>
              </a:rPr>
              <a:t>              一、坚定</a:t>
            </a:r>
            <a:r>
              <a:rPr lang="zh-CN" altLang="en-US" sz="2800" b="1" dirty="0">
                <a:ea typeface="黑体" pitchFamily="2" charset="-122"/>
              </a:rPr>
              <a:t>信心，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善过心理建设关</a:t>
            </a:r>
            <a:r>
              <a:rPr lang="zh-CN" altLang="en-US" sz="2800" b="1" dirty="0">
                <a:ea typeface="黑体" pitchFamily="2" charset="-122"/>
              </a:rPr>
              <a:t>；</a:t>
            </a:r>
            <a:endParaRPr lang="en-US" altLang="zh-CN" sz="2800" b="1" dirty="0">
              <a:ea typeface="黑体" pitchFamily="2" charset="-122"/>
            </a:endParaRPr>
          </a:p>
          <a:p>
            <a:r>
              <a:rPr lang="zh-CN" altLang="en-US" sz="2800" b="1" dirty="0" smtClean="0">
                <a:ea typeface="黑体" pitchFamily="2" charset="-122"/>
              </a:rPr>
              <a:t>              二、点</a:t>
            </a:r>
            <a:r>
              <a:rPr lang="zh-CN" altLang="en-US" sz="2800" b="1" dirty="0">
                <a:ea typeface="黑体" pitchFamily="2" charset="-122"/>
              </a:rPr>
              <a:t>线面体</a:t>
            </a:r>
            <a:r>
              <a:rPr lang="zh-CN" altLang="en-US" sz="2800" b="1" dirty="0" smtClean="0">
                <a:ea typeface="黑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2D0DB3"/>
                </a:solidFill>
                <a:ea typeface="黑体" pitchFamily="2" charset="-122"/>
              </a:rPr>
              <a:t>勇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过基础知识关</a:t>
            </a:r>
            <a:r>
              <a:rPr lang="zh-CN" altLang="en-US" sz="2800" b="1" dirty="0">
                <a:ea typeface="黑体" pitchFamily="2" charset="-122"/>
              </a:rPr>
              <a:t>；</a:t>
            </a:r>
            <a:endParaRPr lang="en-US" altLang="zh-CN" sz="2800" b="1" dirty="0">
              <a:ea typeface="黑体" pitchFamily="2" charset="-122"/>
            </a:endParaRPr>
          </a:p>
          <a:p>
            <a:r>
              <a:rPr lang="zh-CN" altLang="en-US" sz="2800" b="1" dirty="0" smtClean="0">
                <a:ea typeface="黑体" pitchFamily="2" charset="-122"/>
              </a:rPr>
              <a:t>              三、拓展</a:t>
            </a:r>
            <a:r>
              <a:rPr lang="zh-CN" altLang="en-US" sz="2800" b="1" dirty="0">
                <a:ea typeface="黑体" pitchFamily="2" charset="-122"/>
              </a:rPr>
              <a:t>延伸</a:t>
            </a:r>
            <a:r>
              <a:rPr lang="zh-CN" altLang="en-US" sz="2800" b="1" dirty="0" smtClean="0">
                <a:ea typeface="黑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2D0DB3"/>
                </a:solidFill>
                <a:ea typeface="黑体" pitchFamily="2" charset="-122"/>
              </a:rPr>
              <a:t>智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过能力素养关</a:t>
            </a:r>
            <a:r>
              <a:rPr lang="zh-CN" altLang="en-US" sz="2800" b="1" dirty="0">
                <a:ea typeface="黑体" pitchFamily="2" charset="-122"/>
              </a:rPr>
              <a:t>；</a:t>
            </a:r>
            <a:endParaRPr lang="en-US" altLang="zh-CN" sz="2800" b="1" dirty="0">
              <a:ea typeface="黑体" pitchFamily="2" charset="-122"/>
            </a:endParaRPr>
          </a:p>
          <a:p>
            <a:r>
              <a:rPr lang="zh-CN" altLang="en-US" sz="2800" b="1" dirty="0" smtClean="0">
                <a:ea typeface="黑体" pitchFamily="2" charset="-122"/>
              </a:rPr>
              <a:t>              四、看穿</a:t>
            </a:r>
            <a:r>
              <a:rPr lang="zh-CN" altLang="en-US" sz="2800" b="1" dirty="0">
                <a:ea typeface="黑体" pitchFamily="2" charset="-122"/>
              </a:rPr>
              <a:t>套路</a:t>
            </a:r>
            <a:r>
              <a:rPr lang="zh-CN" altLang="en-US" sz="2800" b="1" dirty="0" smtClean="0">
                <a:ea typeface="黑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2D0DB3"/>
                </a:solidFill>
                <a:ea typeface="黑体" pitchFamily="2" charset="-122"/>
              </a:rPr>
              <a:t>巧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过答题方法关</a:t>
            </a:r>
            <a:r>
              <a:rPr lang="zh-CN" altLang="en-US" sz="2800" b="1" dirty="0" smtClean="0">
                <a:ea typeface="黑体" pitchFamily="2" charset="-122"/>
              </a:rPr>
              <a:t>； </a:t>
            </a:r>
            <a:endParaRPr lang="en-US" altLang="zh-CN" sz="2800" b="1" dirty="0">
              <a:ea typeface="黑体" pitchFamily="2" charset="-122"/>
            </a:endParaRPr>
          </a:p>
          <a:p>
            <a:r>
              <a:rPr lang="zh-CN" altLang="en-US" sz="2800" b="1" dirty="0" smtClean="0">
                <a:ea typeface="黑体" pitchFamily="2" charset="-122"/>
              </a:rPr>
              <a:t>              五、习惯</a:t>
            </a:r>
            <a:r>
              <a:rPr lang="zh-CN" altLang="en-US" sz="2800" b="1" dirty="0">
                <a:ea typeface="黑体" pitchFamily="2" charset="-122"/>
              </a:rPr>
              <a:t>养成，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稳过应变规范关</a:t>
            </a:r>
            <a:r>
              <a:rPr lang="zh-CN" altLang="en-US" sz="2800" b="1" dirty="0">
                <a:ea typeface="黑体" pitchFamily="2" charset="-122"/>
              </a:rPr>
              <a:t>。</a:t>
            </a:r>
          </a:p>
        </p:txBody>
      </p:sp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2952328" cy="20847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9632" y="836712"/>
            <a:ext cx="971550" cy="116205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lt"/>
                <a:ea typeface="+mn-ea"/>
                <a:sym typeface="Arial" panose="020B0604020202020204" pitchFamily="34" charset="0"/>
              </a:rPr>
              <a:t>点</a:t>
            </a:r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9632" y="2046387"/>
            <a:ext cx="971550" cy="116967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lt"/>
                <a:ea typeface="+mn-ea"/>
                <a:sym typeface="Arial" panose="020B0604020202020204" pitchFamily="34" charset="0"/>
              </a:rPr>
              <a:t>线</a:t>
            </a:r>
          </a:p>
        </p:txBody>
      </p:sp>
      <p:sp>
        <p:nvSpPr>
          <p:cNvPr id="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9632" y="3256062"/>
            <a:ext cx="971550" cy="116205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lt"/>
                <a:ea typeface="+mn-ea"/>
                <a:sym typeface="Arial" panose="020B0604020202020204" pitchFamily="34" charset="0"/>
              </a:rPr>
              <a:t>面</a:t>
            </a:r>
          </a:p>
        </p:txBody>
      </p:sp>
      <p:sp>
        <p:nvSpPr>
          <p:cNvPr id="1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9632" y="4465737"/>
            <a:ext cx="971550" cy="116967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lt"/>
                <a:ea typeface="+mn-ea"/>
                <a:sym typeface="Arial" panose="020B0604020202020204" pitchFamily="34" charset="0"/>
              </a:rPr>
              <a:t>体</a:t>
            </a:r>
          </a:p>
        </p:txBody>
      </p:sp>
      <p:cxnSp>
        <p:nvCxnSpPr>
          <p:cNvPr id="120839" name="直接箭头连接符 11"/>
          <p:cNvCxnSpPr>
            <a:cxnSpLocks noChangeShapeType="1"/>
          </p:cNvCxnSpPr>
          <p:nvPr/>
        </p:nvCxnSpPr>
        <p:spPr bwMode="auto">
          <a:xfrm>
            <a:off x="3815508" y="1442501"/>
            <a:ext cx="5762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0840" name="TextBox 16"/>
          <p:cNvSpPr txBox="1">
            <a:spLocks noChangeArrowheads="1"/>
          </p:cNvSpPr>
          <p:nvPr/>
        </p:nvSpPr>
        <p:spPr bwMode="auto">
          <a:xfrm>
            <a:off x="4463208" y="924341"/>
            <a:ext cx="1554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itchFamily="2" charset="-122"/>
              </a:rPr>
              <a:t>高频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2" charset="-122"/>
              </a:rPr>
              <a:t>考点你的难点</a:t>
            </a:r>
            <a:endParaRPr lang="zh-CN" altLang="en-US" sz="2400" b="1" dirty="0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120841" name="TextBox 18"/>
          <p:cNvSpPr txBox="1">
            <a:spLocks noChangeArrowheads="1"/>
          </p:cNvSpPr>
          <p:nvPr/>
        </p:nvSpPr>
        <p:spPr bwMode="auto">
          <a:xfrm>
            <a:off x="2231183" y="924341"/>
            <a:ext cx="1554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黑体" pitchFamily="2" charset="-122"/>
              </a:rPr>
              <a:t>重要考点</a:t>
            </a:r>
            <a:endParaRPr lang="en-US" altLang="zh-CN" sz="2400" b="1" dirty="0" smtClean="0">
              <a:ea typeface="黑体" pitchFamily="2" charset="-122"/>
            </a:endParaRPr>
          </a:p>
          <a:p>
            <a:r>
              <a:rPr lang="zh-CN" altLang="en-US" sz="2400" b="1" dirty="0" smtClean="0">
                <a:ea typeface="黑体" pitchFamily="2" charset="-122"/>
              </a:rPr>
              <a:t>核心概念</a:t>
            </a:r>
            <a:endParaRPr lang="zh-CN" altLang="en-US" sz="2400" b="1" dirty="0">
              <a:ea typeface="黑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47083" y="2305467"/>
            <a:ext cx="1908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itchFamily="2" charset="-122"/>
              </a:rPr>
              <a:t>专题线索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47083" y="3602772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itchFamily="2" charset="-122"/>
              </a:rPr>
              <a:t>时代风貌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47082" y="4724817"/>
            <a:ext cx="176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itchFamily="2" charset="-122"/>
              </a:rPr>
              <a:t>全球视野</a:t>
            </a:r>
          </a:p>
        </p:txBody>
      </p:sp>
      <p:sp>
        <p:nvSpPr>
          <p:cNvPr id="120845" name="立方体 14"/>
          <p:cNvSpPr>
            <a:spLocks noChangeArrowheads="1"/>
          </p:cNvSpPr>
          <p:nvPr/>
        </p:nvSpPr>
        <p:spPr bwMode="auto">
          <a:xfrm>
            <a:off x="5255371" y="2046387"/>
            <a:ext cx="2663825" cy="328422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b="1">
              <a:ea typeface="黑体" pitchFamily="2" charset="-122"/>
            </a:endParaRPr>
          </a:p>
        </p:txBody>
      </p:sp>
      <p:sp>
        <p:nvSpPr>
          <p:cNvPr id="120846" name="TextBox 15"/>
          <p:cNvSpPr txBox="1">
            <a:spLocks noChangeArrowheads="1"/>
          </p:cNvSpPr>
          <p:nvPr/>
        </p:nvSpPr>
        <p:spPr bwMode="auto">
          <a:xfrm>
            <a:off x="5687170" y="2911257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ea typeface="黑体" pitchFamily="2" charset="-122"/>
              </a:rPr>
              <a:t>政治</a:t>
            </a:r>
          </a:p>
        </p:txBody>
      </p:sp>
      <p:sp>
        <p:nvSpPr>
          <p:cNvPr id="120847" name="TextBox 17"/>
          <p:cNvSpPr txBox="1">
            <a:spLocks noChangeArrowheads="1"/>
          </p:cNvSpPr>
          <p:nvPr/>
        </p:nvSpPr>
        <p:spPr bwMode="auto">
          <a:xfrm>
            <a:off x="5255371" y="3688497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ea typeface="黑体" pitchFamily="2" charset="-122"/>
              </a:rPr>
              <a:t>经</a:t>
            </a:r>
            <a:endParaRPr lang="en-US" altLang="zh-CN" b="1">
              <a:ea typeface="黑体" pitchFamily="2" charset="-122"/>
            </a:endParaRPr>
          </a:p>
          <a:p>
            <a:r>
              <a:rPr lang="zh-CN" altLang="en-US" b="1">
                <a:ea typeface="黑体" pitchFamily="2" charset="-122"/>
              </a:rPr>
              <a:t>济</a:t>
            </a:r>
          </a:p>
        </p:txBody>
      </p:sp>
      <p:sp>
        <p:nvSpPr>
          <p:cNvPr id="120848" name="TextBox 19"/>
          <p:cNvSpPr txBox="1">
            <a:spLocks noChangeArrowheads="1"/>
          </p:cNvSpPr>
          <p:nvPr/>
        </p:nvSpPr>
        <p:spPr bwMode="auto">
          <a:xfrm>
            <a:off x="6768257" y="3429417"/>
            <a:ext cx="503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ea typeface="黑体" pitchFamily="2" charset="-122"/>
              </a:rPr>
              <a:t>思想文化</a:t>
            </a:r>
          </a:p>
        </p:txBody>
      </p:sp>
      <p:sp>
        <p:nvSpPr>
          <p:cNvPr id="120849" name="TextBox 20"/>
          <p:cNvSpPr txBox="1">
            <a:spLocks noChangeArrowheads="1"/>
          </p:cNvSpPr>
          <p:nvPr/>
        </p:nvSpPr>
        <p:spPr bwMode="auto">
          <a:xfrm>
            <a:off x="5544295" y="4812447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ea typeface="黑体" pitchFamily="2" charset="-122"/>
              </a:rPr>
              <a:t>社会生活</a:t>
            </a:r>
          </a:p>
        </p:txBody>
      </p:sp>
      <p:sp>
        <p:nvSpPr>
          <p:cNvPr id="120850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31632" y="3602772"/>
            <a:ext cx="749300" cy="895350"/>
          </a:xfrm>
          <a:prstGeom prst="ellipse">
            <a:avLst/>
          </a:prstGeom>
          <a:solidFill>
            <a:srgbClr val="FF9934"/>
          </a:solidFill>
          <a:ln w="9525">
            <a:noFill/>
            <a:round/>
            <a:headEnd/>
            <a:tailEnd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ea typeface="黑体" pitchFamily="2" charset="-122"/>
                <a:sym typeface="Arial" charset="0"/>
              </a:rPr>
              <a:t>中国</a:t>
            </a:r>
            <a:endParaRPr lang="en-US" altLang="zh-CN" sz="2400" b="1" dirty="0">
              <a:solidFill>
                <a:srgbClr val="FFFF00"/>
              </a:solidFill>
              <a:ea typeface="黑体" pitchFamily="2" charset="-122"/>
              <a:sym typeface="Arial" charset="0"/>
            </a:endParaRPr>
          </a:p>
        </p:txBody>
      </p:sp>
      <p:sp>
        <p:nvSpPr>
          <p:cNvPr id="120851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54107" y="2219742"/>
            <a:ext cx="749300" cy="895350"/>
          </a:xfrm>
          <a:prstGeom prst="ellipse">
            <a:avLst/>
          </a:prstGeom>
          <a:solidFill>
            <a:srgbClr val="FF9934"/>
          </a:solidFill>
          <a:ln w="9525">
            <a:noFill/>
            <a:round/>
            <a:headEnd/>
            <a:tailEnd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FF00"/>
                </a:solidFill>
                <a:ea typeface="黑体" pitchFamily="2" charset="-122"/>
                <a:sym typeface="Arial" charset="0"/>
              </a:rPr>
              <a:t>西方</a:t>
            </a:r>
            <a:endParaRPr lang="en-US" altLang="zh-CN" sz="2400" b="1">
              <a:solidFill>
                <a:srgbClr val="FFFF00"/>
              </a:solidFill>
              <a:ea typeface="黑体" pitchFamily="2" charset="-122"/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  <p:bldP spid="120841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2024063"/>
            <a:ext cx="146727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经济体制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改革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>
            <a:off x="1512888" y="1663700"/>
            <a:ext cx="288925" cy="1993900"/>
          </a:xfrm>
          <a:prstGeom prst="leftBrace">
            <a:avLst>
              <a:gd name="adj1" fmla="val 575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655763" y="1447800"/>
            <a:ext cx="733583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黑体" pitchFamily="2" charset="-122"/>
              </a:rPr>
              <a:t>农村：</a:t>
            </a:r>
            <a:r>
              <a:rPr lang="zh-CN" altLang="en-US" sz="2400" b="1" dirty="0">
                <a:solidFill>
                  <a:srgbClr val="000000"/>
                </a:solidFill>
                <a:ea typeface="黑体" pitchFamily="2" charset="-122"/>
              </a:rPr>
              <a:t>家庭联产承包责任制</a:t>
            </a:r>
            <a:r>
              <a:rPr lang="en-US" altLang="zh-CN" sz="2400" b="1" dirty="0">
                <a:solidFill>
                  <a:srgbClr val="000000"/>
                </a:solidFill>
                <a:ea typeface="黑体" pitchFamily="2" charset="-122"/>
              </a:rPr>
              <a:t>1978</a:t>
            </a:r>
            <a:r>
              <a:rPr lang="zh-CN" altLang="en-US" sz="2400" b="1" dirty="0">
                <a:solidFill>
                  <a:srgbClr val="000000"/>
                </a:solidFill>
                <a:ea typeface="黑体" pitchFamily="2" charset="-122"/>
              </a:rPr>
              <a:t>，乡镇企业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000000"/>
              </a:solidFill>
              <a:ea typeface="黑体" pitchFamily="2" charset="-122"/>
            </a:endParaRPr>
          </a:p>
          <a:p>
            <a:pPr fontAlgn="base">
              <a:spcBef>
                <a:spcPct val="1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黑体" pitchFamily="2" charset="-122"/>
              </a:rPr>
              <a:t>城市</a:t>
            </a:r>
          </a:p>
        </p:txBody>
      </p:sp>
      <p:sp>
        <p:nvSpPr>
          <p:cNvPr id="7187" name="AutoShape 19"/>
          <p:cNvSpPr>
            <a:spLocks/>
          </p:cNvSpPr>
          <p:nvPr/>
        </p:nvSpPr>
        <p:spPr bwMode="auto">
          <a:xfrm>
            <a:off x="2411413" y="2209800"/>
            <a:ext cx="288925" cy="792163"/>
          </a:xfrm>
          <a:prstGeom prst="leftBrace">
            <a:avLst>
              <a:gd name="adj1" fmla="val 2284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90800" y="1981200"/>
            <a:ext cx="63722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初期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增强企业活力，扩大自主权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1984</a:t>
            </a:r>
            <a:r>
              <a:rPr lang="zh-CN" altLang="en-US" sz="2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全面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深化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国企改革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目标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:</a:t>
            </a:r>
            <a:r>
              <a:rPr lang="zh-CN" altLang="en-US" sz="2400" b="1" dirty="0" smtClean="0">
                <a:solidFill>
                  <a:srgbClr val="333399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建立</a:t>
            </a:r>
            <a:r>
              <a:rPr lang="zh-CN" altLang="en-US" sz="2400" b="1" dirty="0">
                <a:solidFill>
                  <a:srgbClr val="333399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现代企业制度</a:t>
            </a:r>
            <a:r>
              <a:rPr lang="en-US" altLang="zh-CN" sz="2000" b="1" dirty="0">
                <a:solidFill>
                  <a:srgbClr val="CC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1992</a:t>
            </a:r>
            <a:r>
              <a:rPr lang="en-US" altLang="zh-CN" sz="2000" b="1" dirty="0">
                <a:solidFill>
                  <a:srgbClr val="CC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00200" y="32004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管理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计划经济体制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社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~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市场经济体制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7196" name="AutoShap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32041" y="3356992"/>
            <a:ext cx="504056" cy="288033"/>
          </a:xfrm>
          <a:prstGeom prst="rightArrow">
            <a:avLst>
              <a:gd name="adj1" fmla="val 50000"/>
              <a:gd name="adj2" fmla="val 267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483768" y="3933056"/>
            <a:ext cx="6121400" cy="1298575"/>
          </a:xfrm>
          <a:prstGeom prst="rect">
            <a:avLst/>
          </a:prstGeom>
          <a:noFill/>
          <a:ln w="38100">
            <a:solidFill>
              <a:srgbClr val="FF5050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1992</a:t>
            </a:r>
            <a:r>
              <a:rPr lang="zh-CN" altLang="en-US" sz="2400" b="1" dirty="0">
                <a:solidFill>
                  <a:srgbClr val="FF0000"/>
                </a:solidFill>
              </a:rPr>
              <a:t>年十四大，提出</a:t>
            </a:r>
            <a:r>
              <a:rPr lang="en-US" altLang="zh-CN" sz="2400" b="1" dirty="0">
                <a:solidFill>
                  <a:srgbClr val="FF0000"/>
                </a:solidFill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</a:rPr>
              <a:t>目标；</a:t>
            </a:r>
          </a:p>
          <a:p>
            <a:pPr>
              <a:spcBef>
                <a:spcPct val="10000"/>
              </a:spcBef>
            </a:pPr>
            <a:r>
              <a:rPr lang="en-US" altLang="zh-CN" sz="2400" b="1" dirty="0"/>
              <a:t>1997</a:t>
            </a:r>
            <a:r>
              <a:rPr lang="zh-CN" altLang="en-US" sz="2400" b="1" dirty="0"/>
              <a:t>年十五大，非公有制经济的地位</a:t>
            </a:r>
          </a:p>
          <a:p>
            <a:pPr>
              <a:spcBef>
                <a:spcPct val="1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21C</a:t>
            </a:r>
            <a:r>
              <a:rPr lang="zh-CN" altLang="en-US" sz="2400" b="1" dirty="0">
                <a:solidFill>
                  <a:srgbClr val="FF0000"/>
                </a:solidFill>
              </a:rPr>
              <a:t>初，初步确立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 animBg="1"/>
      <p:bldP spid="7186" grpId="0"/>
      <p:bldP spid="7187" grpId="0" animBg="1"/>
      <p:bldP spid="7188" grpId="0" build="p"/>
      <p:bldP spid="7189" grpId="0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42938"/>
            <a:ext cx="9144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材料：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我们要建立的社会主义市场经济体制，就是要使市场在社会主义国家宏观调控下</a:t>
            </a:r>
            <a:r>
              <a:rPr lang="zh-CN" altLang="en-US" sz="2800" b="1" u="sng" dirty="0">
                <a:latin typeface="楷体_GB2312" pitchFamily="49" charset="-122"/>
                <a:ea typeface="楷体_GB2312" pitchFamily="49" charset="-122"/>
              </a:rPr>
              <a:t>对资源配置起基础性作用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，使经济活动遵循价值规律的要求，适应供求关系的变化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800" dirty="0">
                <a:latin typeface="Arial" charset="0"/>
              </a:rPr>
              <a:t>   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国有企业特别是大中型企业的经营机制，把企业推向市场，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股份制有利于促进政企分开、转换企业经营机制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国有小型企业，有些可以出租或出售给集体或个人经营。</a:t>
            </a:r>
          </a:p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中共十四大报告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56435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抓大放小，建立现代企业制度</a:t>
            </a:r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7375" y="4714875"/>
            <a:ext cx="2357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社会主义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市场经济体制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7375" y="3643313"/>
            <a:ext cx="2500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社会主义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计划经济体制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7375" y="1214438"/>
            <a:ext cx="2143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自由放任的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资本主义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7375" y="2357438"/>
            <a:ext cx="2000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国家干预的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资本主义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43375" y="385762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公有制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86188" y="2312988"/>
            <a:ext cx="1285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混和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所有制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9063" y="1214438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私有制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29313" y="3714750"/>
            <a:ext cx="2928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按劳分配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平均主义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75" y="1071563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按资、生产要素分配，贫富分化，阶级对立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57813" y="2286000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市场一次分配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政府再分配，兼顾公平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57500" y="571500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生产资料所有制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00688" y="571500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分配、人与人的关系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3438" y="5000625"/>
            <a:ext cx="2357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FFFF00"/>
                </a:solidFill>
                <a:latin typeface="Arial" charset="0"/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57200" y="533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Arial" charset="0"/>
              </a:rPr>
              <a:t>生产关系：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8" grpId="0" build="allAtOnce"/>
      <p:bldP spid="15" grpId="0" build="allAtOnce"/>
      <p:bldP spid="16" grpId="0" build="allAtOnce"/>
      <p:bldP spid="17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3"/>
          <p:cNvSpPr txBox="1">
            <a:spLocks noChangeArrowheads="1"/>
          </p:cNvSpPr>
          <p:nvPr/>
        </p:nvSpPr>
        <p:spPr bwMode="auto">
          <a:xfrm>
            <a:off x="1857375" y="4714875"/>
            <a:ext cx="192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社会主义</a:t>
            </a:r>
          </a:p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市场经济体制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1857375" y="3714750"/>
            <a:ext cx="2500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社会主义</a:t>
            </a:r>
          </a:p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计划经济体制</a:t>
            </a: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1857375" y="1214438"/>
            <a:ext cx="2214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自由放任的</a:t>
            </a:r>
          </a:p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资本主义</a:t>
            </a:r>
          </a:p>
        </p:txBody>
      </p:sp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1857375" y="2357438"/>
            <a:ext cx="2000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国家干预的</a:t>
            </a:r>
          </a:p>
          <a:p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资本主义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4286250"/>
            <a:ext cx="1000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社会主义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1714500"/>
            <a:ext cx="107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资本主义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8" y="2357438"/>
            <a:ext cx="500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经济体制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1643063" y="4214813"/>
            <a:ext cx="214312" cy="1000125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n w="28575">
                <a:solidFill>
                  <a:schemeClr val="tx1"/>
                </a:solidFill>
              </a:ln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571625" y="1714500"/>
            <a:ext cx="214313" cy="1000125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n w="28575">
                <a:solidFill>
                  <a:schemeClr val="tx1"/>
                </a:solidFill>
              </a:ln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571500" y="2214563"/>
            <a:ext cx="285750" cy="235743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28575">
                <a:solidFill>
                  <a:schemeClr val="tx1"/>
                </a:solidFill>
              </a:ln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4220" name="TextBox 14"/>
          <p:cNvSpPr txBox="1">
            <a:spLocks noChangeArrowheads="1"/>
          </p:cNvSpPr>
          <p:nvPr/>
        </p:nvSpPr>
        <p:spPr bwMode="auto">
          <a:xfrm>
            <a:off x="4000500" y="385762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公有制</a:t>
            </a:r>
          </a:p>
        </p:txBody>
      </p:sp>
      <p:sp>
        <p:nvSpPr>
          <p:cNvPr id="94221" name="TextBox 15"/>
          <p:cNvSpPr txBox="1">
            <a:spLocks noChangeArrowheads="1"/>
          </p:cNvSpPr>
          <p:nvPr/>
        </p:nvSpPr>
        <p:spPr bwMode="auto">
          <a:xfrm>
            <a:off x="3786188" y="2312988"/>
            <a:ext cx="1285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混和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所有制</a:t>
            </a:r>
          </a:p>
        </p:txBody>
      </p:sp>
      <p:sp>
        <p:nvSpPr>
          <p:cNvPr id="94222" name="TextBox 16"/>
          <p:cNvSpPr txBox="1">
            <a:spLocks noChangeArrowheads="1"/>
          </p:cNvSpPr>
          <p:nvPr/>
        </p:nvSpPr>
        <p:spPr bwMode="auto">
          <a:xfrm>
            <a:off x="3929063" y="1214438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私有制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9063" y="4714875"/>
            <a:ext cx="2714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公有制为主体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多种所有制并存</a:t>
            </a:r>
          </a:p>
        </p:txBody>
      </p:sp>
      <p:sp>
        <p:nvSpPr>
          <p:cNvPr id="94224" name="TextBox 18"/>
          <p:cNvSpPr txBox="1">
            <a:spLocks noChangeArrowheads="1"/>
          </p:cNvSpPr>
          <p:nvPr/>
        </p:nvSpPr>
        <p:spPr bwMode="auto">
          <a:xfrm>
            <a:off x="5786438" y="3714750"/>
            <a:ext cx="3643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按劳分配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平均主义</a:t>
            </a:r>
          </a:p>
        </p:txBody>
      </p:sp>
      <p:sp>
        <p:nvSpPr>
          <p:cNvPr id="94225" name="TextBox 19"/>
          <p:cNvSpPr txBox="1">
            <a:spLocks noChangeArrowheads="1"/>
          </p:cNvSpPr>
          <p:nvPr/>
        </p:nvSpPr>
        <p:spPr bwMode="auto">
          <a:xfrm>
            <a:off x="5286375" y="1071563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按资、生产要素分配，贫富分化，阶级对立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43688" y="4714875"/>
            <a:ext cx="2500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按劳分配为主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多种分配方式并存</a:t>
            </a:r>
          </a:p>
        </p:txBody>
      </p:sp>
      <p:sp>
        <p:nvSpPr>
          <p:cNvPr id="94227" name="TextBox 21"/>
          <p:cNvSpPr txBox="1">
            <a:spLocks noChangeArrowheads="1"/>
          </p:cNvSpPr>
          <p:nvPr/>
        </p:nvSpPr>
        <p:spPr bwMode="auto">
          <a:xfrm>
            <a:off x="5357813" y="2286000"/>
            <a:ext cx="4429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市场一次分配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政府再分配，兼顾公平</a:t>
            </a:r>
          </a:p>
        </p:txBody>
      </p:sp>
      <p:sp>
        <p:nvSpPr>
          <p:cNvPr id="94228" name="TextBox 22"/>
          <p:cNvSpPr txBox="1">
            <a:spLocks noChangeArrowheads="1"/>
          </p:cNvSpPr>
          <p:nvPr/>
        </p:nvSpPr>
        <p:spPr bwMode="auto">
          <a:xfrm>
            <a:off x="2928938" y="571500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生产资料所有制</a:t>
            </a:r>
          </a:p>
        </p:txBody>
      </p:sp>
      <p:sp>
        <p:nvSpPr>
          <p:cNvPr id="94229" name="TextBox 23"/>
          <p:cNvSpPr txBox="1">
            <a:spLocks noChangeArrowheads="1"/>
          </p:cNvSpPr>
          <p:nvPr/>
        </p:nvSpPr>
        <p:spPr bwMode="auto">
          <a:xfrm>
            <a:off x="5500688" y="571500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分配、人与人的关系</a:t>
            </a:r>
          </a:p>
        </p:txBody>
      </p:sp>
      <p:sp>
        <p:nvSpPr>
          <p:cNvPr id="25" name="矩形 24"/>
          <p:cNvSpPr/>
          <p:nvPr/>
        </p:nvSpPr>
        <p:spPr>
          <a:xfrm>
            <a:off x="1785938" y="4714875"/>
            <a:ext cx="7358062" cy="13573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8" grpId="0" build="allAtOnce"/>
      <p:bldP spid="21" grpId="0" build="allAtOnce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Box 8"/>
          <p:cNvSpPr txBox="1">
            <a:spLocks noChangeArrowheads="1"/>
          </p:cNvSpPr>
          <p:nvPr/>
        </p:nvSpPr>
        <p:spPr bwMode="auto">
          <a:xfrm>
            <a:off x="323528" y="1628800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一、坚定信心，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善过心理建设关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二、点线面体，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勇过基础知识关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三、拓展延伸，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智过能力素养关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四、看穿套路，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巧过答题方法关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； </a:t>
            </a:r>
            <a:endParaRPr lang="en-US" altLang="zh-CN" sz="2800" b="1" dirty="0">
              <a:solidFill>
                <a:prstClr val="black"/>
              </a:solidFill>
              <a:ea typeface="黑体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              五、习惯养成，</a:t>
            </a:r>
            <a:r>
              <a:rPr lang="zh-CN" altLang="en-US" sz="2800" b="1" dirty="0">
                <a:solidFill>
                  <a:srgbClr val="2D0DB3"/>
                </a:solidFill>
                <a:ea typeface="黑体" pitchFamily="2" charset="-122"/>
              </a:rPr>
              <a:t>稳过应变规范关</a:t>
            </a:r>
            <a:r>
              <a:rPr lang="zh-CN" altLang="en-US" sz="2800" b="1" dirty="0">
                <a:solidFill>
                  <a:prstClr val="black"/>
                </a:solidFill>
                <a:ea typeface="黑体" pitchFamily="2" charset="-122"/>
              </a:rPr>
              <a:t>。</a:t>
            </a:r>
          </a:p>
        </p:txBody>
      </p:sp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2952328" cy="20847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1"/>
  <p:tag name="KSO_WM_UNIT_ID" val="custom160182_2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h_a"/>
  <p:tag name="KSO_WM_UNIT_INDEX" val="1_2_1"/>
  <p:tag name="KSO_WM_UNIT_ID" val="custom160182_21*m_h_a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2014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3"/>
  <p:tag name="KSO_WM_UNIT_ID" val="custom160182_21*m_i*1_3"/>
  <p:tag name="KSO_WM_UNIT_CLEAR" val="1"/>
  <p:tag name="KSO_WM_UNIT_LAYERLEVEL" val="1_1"/>
  <p:tag name="KSO_WM_DIAGRAM_GROUP_CODE" val="m1-1"/>
  <p:tag name="KSO_WM_UNIT_LINE_FORE_SCHEMECOLOR_INDEX" val="13"/>
  <p:tag name="KSO_WM_UNIT_LINE_FILL_TYPE" val="2"/>
  <p:tag name="KSO_WM_UNIT_USESOURCEFORMAT_APPLY" val="1"/>
  <p:tag name="KSO_WM_SCREEN_THEME_FLAG" val="Dlrq25wU2PGuGg5bbmjbDE1NJ7VvItvQhHA6MMPMWrcE7JNIL4b1Crmdvio30N4NzE3ylkSCUsM24Kdkn1LQ485ZoKDcXOXLcQFHRqx/New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4"/>
  <p:tag name="KSO_WM_UNIT_ID" val="custom160182_21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h_a"/>
  <p:tag name="KSO_WM_UNIT_INDEX" val="1_3_1"/>
  <p:tag name="KSO_WM_UNIT_ID" val="custom160182_21*m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2015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7"/>
  <p:tag name="KSO_WM_UNIT_ID" val="custom160182_21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h_a"/>
  <p:tag name="KSO_WM_UNIT_INDEX" val="1_1_1"/>
  <p:tag name="KSO_WM_UNIT_ID" val="custom160182_21*m_h_a*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2013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10"/>
  <p:tag name="KSO_WM_UNIT_ID" val="custom160182_21*m_i*1_10"/>
  <p:tag name="KSO_WM_UNIT_CLEAR" val="1"/>
  <p:tag name="KSO_WM_UNIT_LAYERLEVEL" val="1_1"/>
  <p:tag name="KSO_WM_DIAGRAM_GROUP_CODE" val="m1-1"/>
  <p:tag name="KSO_WM_UNIT_LINE_FORE_SCHEMECOLOR_INDEX" val="13"/>
  <p:tag name="KSO_WM_UNIT_LINE_FILL_TYPE" val="2"/>
  <p:tag name="KSO_WM_UNIT_USESOURCEFORMAT_APPLY" val="1"/>
  <p:tag name="KSO_WM_SCREEN_THEME_FLAG" val="Dlrq25wU2PGuGg5bbmjbDE1NJ7VvItvQhHA6MMPMWrcE7JNIL4b1Crmdvio30N4NzE3ylkSCUsM24Kdkn1LQ485ZoKDcXOXLcQFHRqx/New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1"/>
  <p:tag name="KSO_WM_UNIT_ID" val="custom160182_2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3"/>
  <p:tag name="KSO_WM_UNIT_ID" val="custom160182_21*m_i*1_3"/>
  <p:tag name="KSO_WM_UNIT_CLEAR" val="1"/>
  <p:tag name="KSO_WM_UNIT_LAYERLEVEL" val="1_1"/>
  <p:tag name="KSO_WM_DIAGRAM_GROUP_CODE" val="m1-1"/>
  <p:tag name="KSO_WM_UNIT_LINE_FORE_SCHEMECOLOR_INDEX" val="13"/>
  <p:tag name="KSO_WM_UNIT_LINE_FILL_TYPE" val="2"/>
  <p:tag name="KSO_WM_UNIT_USESOURCEFORMAT_APPLY" val="1"/>
  <p:tag name="KSO_WM_SCREEN_THEME_FLAG" val="Dlrq25wU2PGuGg5bbmjbDE1NJ7VvItvQhHA6MMPMWrcE7JNIL4b1Crmdvio30N4NzE3ylkSCUsM24Kdkn1LQ485ZoKDcXOXLcQFHRqx/New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4"/>
  <p:tag name="KSO_WM_UNIT_ID" val="custom160182_21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7"/>
  <p:tag name="KSO_WM_UNIT_ID" val="custom160182_21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82"/>
  <p:tag name="KSO_WM_UNIT_TYPE" val="m_i"/>
  <p:tag name="KSO_WM_UNIT_INDEX" val="1_10"/>
  <p:tag name="KSO_WM_UNIT_ID" val="custom160182_21*m_i*1_10"/>
  <p:tag name="KSO_WM_UNIT_CLEAR" val="1"/>
  <p:tag name="KSO_WM_UNIT_LAYERLEVEL" val="1_1"/>
  <p:tag name="KSO_WM_DIAGRAM_GROUP_CODE" val="m1-1"/>
  <p:tag name="KSO_WM_UNIT_LINE_FORE_SCHEMECOLOR_INDEX" val="13"/>
  <p:tag name="KSO_WM_UNIT_LINE_FILL_TYPE" val="2"/>
  <p:tag name="KSO_WM_UNIT_USESOURCEFORMAT_APPLY" val="1"/>
  <p:tag name="KSO_WM_SCREEN_THEME_FLAG" val="Dlrq25wU2PGuGg5bbmjbDE1NJ7VvItvQhHA6MMPMWrcE7JNIL4b1Crmdvio30N4NzE3ylkSCUsM24Kdkn1LQ485ZoKDcXOXLcQFHRqx/New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53_33"/>
  <p:tag name="KSO_WM_SLIDE_INDEX" val="33"/>
  <p:tag name="KSO_WM_SLIDE_LAYOUT" val="a_m"/>
  <p:tag name="KSO_WM_SLIDE_LAYOUT_CNT" val="1_1"/>
  <p:tag name="KSO_WM_SLIDE_TYPE" val="text"/>
  <p:tag name="KSO_WM_BEAUTIFY_FLAG" val="#wm#"/>
  <p:tag name="KSO_WM_SLIDE_POSITION" val="117*117"/>
  <p:tag name="KSO_WM_SLIDE_SIZE" val="725*398"/>
  <p:tag name="KSO_WM_SLIDE_ITEM_CNT" val="5"/>
  <p:tag name="KSO_WM_TEMPLATE_CATEGORY" val="custom"/>
  <p:tag name="KSO_WM_TEMPLATE_INDEX" val="160053"/>
  <p:tag name="KSO_WM_TAG_VERSION" val="1.0"/>
  <p:tag name="KSO_WM_DIAGRAM_GROUP_CODE" val="m1-2"/>
  <p:tag name="KSO_WM_SCREEN_THEME_FLAG" val="Dlrq25wU2PGuGg5bbmjbDE1NJ7VvItvQhHA6MMPMWrcE7JNIL4b1Crmdvio30N4NzE3ylkSCUsM24Kdkn1LQ485ZoKDcXOXLcQFHRqx/New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1"/>
  <p:tag name="KSO_WM_UNIT_TYPE" val="m_i"/>
  <p:tag name="KSO_WM_UNIT_INDEX" val="1_1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10"/>
  <p:tag name="KSO_WM_UNIT_TYPE" val="m_i"/>
  <p:tag name="KSO_WM_UNIT_INDEX" val="1_10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11"/>
  <p:tag name="KSO_WM_UNIT_TYPE" val="m_i"/>
  <p:tag name="KSO_WM_UNIT_INDEX" val="1_11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6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4_1"/>
  <p:tag name="KSO_WM_UNIT_TYPE" val="m_h_f"/>
  <p:tag name="KSO_WM_UNIT_INDEX" val="1_4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53_33*i*40"/>
  <p:tag name="KSO_WM_TEMPLATE_CATEGORY" val="custom"/>
  <p:tag name="KSO_WM_TEMPLATE_INDEX" val="160053"/>
  <p:tag name="KSO_WM_UNIT_INDEX" val="40"/>
  <p:tag name="KSO_WM_SCREEN_THEME_FLAG" val="Dlrq25wU2PGuGg5bbmjbDE1NJ7VvItvQhHA6MMPMWrcE7JNIL4b1Crmdvio30N4NzE3ylkSCUsM24Kdkn1LQ485ZoKDcXOXLcQFHRqx/New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53_33*i*41"/>
  <p:tag name="KSO_WM_TEMPLATE_CATEGORY" val="custom"/>
  <p:tag name="KSO_WM_TEMPLATE_INDEX" val="160053"/>
  <p:tag name="KSO_WM_UNIT_INDEX" val="41"/>
  <p:tag name="KSO_WM_SCREEN_THEME_FLAG" val="Dlrq25wU2PGuGg5bbmjbDE1NJ7VvItvQhHA6MMPMWrcE7JNIL4b1Crmdvio30N4NzE3ylkSCUsM24Kdkn1LQ485ZoKDcXOXLcQFHRqx/New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10"/>
  <p:tag name="KSO_WM_UNIT_TYPE" val="m_i"/>
  <p:tag name="KSO_WM_UNIT_INDEX" val="1_10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11"/>
  <p:tag name="KSO_WM_UNIT_TYPE" val="m_i"/>
  <p:tag name="KSO_WM_UNIT_INDEX" val="1_11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4_1"/>
  <p:tag name="KSO_WM_UNIT_TYPE" val="m_h_f"/>
  <p:tag name="KSO_WM_UNIT_INDEX" val="1_4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8"/>
  <p:tag name="KSO_WM_UNIT_TYPE" val="m_i"/>
  <p:tag name="KSO_WM_UNIT_INDEX" val="1_8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9"/>
  <p:tag name="KSO_WM_UNIT_TYPE" val="m_i"/>
  <p:tag name="KSO_WM_UNIT_INDEX" val="1_9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2_1"/>
  <p:tag name="KSO_WM_UNIT_TYPE" val="m_h_f"/>
  <p:tag name="KSO_WM_UNIT_INDEX" val="1_2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6"/>
  <p:tag name="KSO_WM_UNIT_TYPE" val="m_i"/>
  <p:tag name="KSO_WM_UNIT_INDEX" val="1_6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6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7"/>
  <p:tag name="KSO_WM_UNIT_TYPE" val="m_i"/>
  <p:tag name="KSO_WM_UNIT_INDEX" val="1_7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5_1"/>
  <p:tag name="KSO_WM_UNIT_TYPE" val="m_h_f"/>
  <p:tag name="KSO_WM_UNIT_INDEX" val="1_5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4"/>
  <p:tag name="KSO_WM_UNIT_TYPE" val="m_i"/>
  <p:tag name="KSO_WM_UNIT_INDEX" val="1_4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5"/>
  <p:tag name="KSO_WM_UNIT_TYPE" val="m_i"/>
  <p:tag name="KSO_WM_UNIT_INDEX" val="1_5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3_1"/>
  <p:tag name="KSO_WM_UNIT_TYPE" val="m_h_f"/>
  <p:tag name="KSO_WM_UNIT_INDEX" val="1_3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2"/>
  <p:tag name="KSO_WM_UNIT_TYPE" val="m_i"/>
  <p:tag name="KSO_WM_UNIT_INDEX" val="1_2"/>
  <p:tag name="KSO_WM_UNIT_CLEAR" val="1"/>
  <p:tag name="KSO_WM_UNIT_LAYERLEVEL" val="1_1"/>
  <p:tag name="KSO_WM_DIAGRAM_GROUP_CODE" val="m1-2"/>
  <p:tag name="KSO_WM_UNIT_USESOURCEFORMAT_APPLY" val="1"/>
  <p:tag name="KSO_WM_SCREEN_THEME_FLAG" val="Dlrq25wU2PGuGg5bbmjbDE1NJ7VvItvQhHA6MMPMWrcE7JNIL4b1Crmdvio30N4NzE3ylkSCUsM24Kdkn1LQ485ZoKDcXOXLcQFHRqx/New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i*1_3"/>
  <p:tag name="KSO_WM_UNIT_TYPE" val="m_i"/>
  <p:tag name="KSO_WM_UNIT_INDEX" val="1_3"/>
  <p:tag name="KSO_WM_UNIT_CLEAR" val="1"/>
  <p:tag name="KSO_WM_UNIT_LAYERLEVEL" val="1_1"/>
  <p:tag name="KSO_WM_DIAGRAM_GROUP_CODE" val="m1-2"/>
  <p:tag name="KSO_WM_UNIT_FILL_FORE_SCHEMECOLOR_INDEX" val="14"/>
  <p:tag name="KSO_WM_UNI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33*m_h_f*1_1_1"/>
  <p:tag name="KSO_WM_UNIT_TYPE" val="m_h_f"/>
  <p:tag name="KSO_WM_UNIT_INDEX" val="1_1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m1-2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1NJ7VvItvQhHA6MMPMWrcE7JNIL4b1Crmdvio30N4NzE3ylkSCUsM24Kdkn1LQ485ZoKDcXOXLcQFHRqx/New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6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6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7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7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4"/>
  <p:tag name="KSO_WM_UNIT_TEXT_FILL_TYPE" val="1"/>
  <p:tag name="KSO_WM_UNIT_USESOURCEFORMAT_APPLY" val="1"/>
  <p:tag name="KSO_WM_SCREEN_THEME_FLAG" val="Dlrq25wU2PGuGg5bbmjbDE1NJ7VvItvQhHA6MMPMWrcE7JNIL4b1Crmdvio30N4NzE3ylkSCUsM24Kdkn1LQ485ZoKDcXOXLcQFHRqx/New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0"/>
  <p:tag name="KSO_WM_SCREEN_THEME_FLAG" val="Dlrq25wU2PGuGg5bbmjbDE1NJ7VvItvQhHA6MMPMWrcE7JNIL4b1Crmdvio30N4NzE3ylkSCUsM24Kdkn1LQ485ZoKDcXOXLcQFHRqx/New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shi1">
  <a:themeElements>
    <a:clrScheme name="lishi1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lishi1">
      <a:majorFont>
        <a:latin typeface="Calibri"/>
        <a:ea typeface="宋体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shi1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00TGp_globalcity_light_ani">
  <a:themeElements>
    <a:clrScheme name="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887</Words>
  <Application>Microsoft Office PowerPoint</Application>
  <PresentationFormat>全屏显示(4:3)</PresentationFormat>
  <Paragraphs>147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Office 主题</vt:lpstr>
      <vt:lpstr>lishi1</vt:lpstr>
      <vt:lpstr>400TGp_globalcity_light_ani</vt:lpstr>
      <vt:lpstr>默认设计模板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7</cp:revision>
  <dcterms:created xsi:type="dcterms:W3CDTF">2017-09-21T05:07:31Z</dcterms:created>
  <dcterms:modified xsi:type="dcterms:W3CDTF">2017-09-21T07:08:12Z</dcterms:modified>
</cp:coreProperties>
</file>