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</p:sldMasterIdLst>
  <p:notesMasterIdLst>
    <p:notesMasterId r:id="rId21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>
      <a:defRPr lang="zh-CN"/>
    </a:defPPr>
    <a:lvl1pPr marL="0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0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98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48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98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46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96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44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94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68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5.xml" Id="rId8" /><Relationship Type="http://schemas.openxmlformats.org/officeDocument/2006/relationships/slide" Target="slides/slide10.xml" Id="rId13" /><Relationship Type="http://schemas.openxmlformats.org/officeDocument/2006/relationships/slide" Target="slides/slide15.xml" Id="rId18" /><Relationship Type="http://schemas.openxmlformats.org/officeDocument/2006/relationships/slideMaster" Target="slideMasters/slideMaster3.xml" Id="rId3" /><Relationship Type="http://schemas.openxmlformats.org/officeDocument/2006/relationships/notesMaster" Target="notesMasters/notesMaster1.xml" Id="rId21" /><Relationship Type="http://schemas.openxmlformats.org/officeDocument/2006/relationships/slide" Target="slides/slide4.xml" Id="rId7" /><Relationship Type="http://schemas.openxmlformats.org/officeDocument/2006/relationships/slide" Target="slides/slide9.xml" Id="rId12" /><Relationship Type="http://schemas.openxmlformats.org/officeDocument/2006/relationships/slide" Target="slides/slide14.xml" Id="rId17" /><Relationship Type="http://schemas.openxmlformats.org/officeDocument/2006/relationships/tableStyles" Target="tableStyles.xml" Id="rId25" /><Relationship Type="http://schemas.openxmlformats.org/officeDocument/2006/relationships/slideMaster" Target="slideMasters/slideMaster2.xml" Id="rId2" /><Relationship Type="http://schemas.openxmlformats.org/officeDocument/2006/relationships/slide" Target="slides/slide13.xml" Id="rId16" /><Relationship Type="http://schemas.openxmlformats.org/officeDocument/2006/relationships/slide" Target="slides/slide17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3.xml" Id="rId6" /><Relationship Type="http://schemas.openxmlformats.org/officeDocument/2006/relationships/slide" Target="slides/slide8.xml" Id="rId11" /><Relationship Type="http://schemas.openxmlformats.org/officeDocument/2006/relationships/theme" Target="theme/theme1.xml" Id="rId24" /><Relationship Type="http://schemas.openxmlformats.org/officeDocument/2006/relationships/slide" Target="slides/slide2.xml" Id="rId5" /><Relationship Type="http://schemas.openxmlformats.org/officeDocument/2006/relationships/slide" Target="slides/slide12.xml" Id="rId15" /><Relationship Type="http://schemas.openxmlformats.org/officeDocument/2006/relationships/viewProps" Target="viewProps.xml" Id="rId23" /><Relationship Type="http://schemas.openxmlformats.org/officeDocument/2006/relationships/slide" Target="slides/slide7.xml" Id="rId10" /><Relationship Type="http://schemas.openxmlformats.org/officeDocument/2006/relationships/slide" Target="slides/slide16.xml" Id="rId19" /><Relationship Type="http://schemas.openxmlformats.org/officeDocument/2006/relationships/slide" Target="slides/slide1.xml" Id="rId4" /><Relationship Type="http://schemas.openxmlformats.org/officeDocument/2006/relationships/slide" Target="slides/slide6.xml" Id="rId9" /><Relationship Type="http://schemas.openxmlformats.org/officeDocument/2006/relationships/slide" Target="slides/slide11.xml" Id="rId14" /><Relationship Type="http://schemas.openxmlformats.org/officeDocument/2006/relationships/presProps" Target="presProps.xml" Id="rId22" /><Relationship Type="http://schemas.openxmlformats.org/officeDocument/2006/relationships/tags" Target="/ppt/tags/tag1.xml" Id="Rebb0368d1ff64c4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F428B-362C-49C5-A45C-E66E9E036656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799A4-0A36-44E5-9668-251F564DD8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21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0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98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48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98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46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96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44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94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8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4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1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4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427" y="216700"/>
            <a:ext cx="2592388" cy="460771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216700"/>
            <a:ext cx="7624762" cy="460771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2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35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8496" indent="0" algn="ctr">
              <a:buNone/>
              <a:defRPr sz="1500"/>
            </a:lvl2pPr>
            <a:lvl3pPr marL="696997" indent="0" algn="ctr">
              <a:buNone/>
              <a:defRPr sz="1400"/>
            </a:lvl3pPr>
            <a:lvl4pPr marL="1045495" indent="0" algn="ctr">
              <a:buNone/>
              <a:defRPr sz="1200"/>
            </a:lvl4pPr>
            <a:lvl5pPr marL="1393995" indent="0" algn="ctr">
              <a:buNone/>
              <a:defRPr sz="1200"/>
            </a:lvl5pPr>
            <a:lvl6pPr marL="1742495" indent="0" algn="ctr">
              <a:buNone/>
              <a:defRPr sz="1200"/>
            </a:lvl6pPr>
            <a:lvl7pPr marL="2090992" indent="0" algn="ctr">
              <a:buNone/>
              <a:defRPr sz="1200"/>
            </a:lvl7pPr>
            <a:lvl8pPr marL="2439491" indent="0" algn="ctr">
              <a:buNone/>
              <a:defRPr sz="1200"/>
            </a:lvl8pPr>
            <a:lvl9pPr marL="278799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2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8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96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45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93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4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909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394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879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4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56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0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8496" indent="0">
              <a:buNone/>
              <a:defRPr sz="1800"/>
            </a:lvl2pPr>
            <a:lvl3pPr marL="696997" indent="0">
              <a:buNone/>
              <a:defRPr sz="1500"/>
            </a:lvl3pPr>
            <a:lvl4pPr marL="1045495" indent="0">
              <a:buNone/>
              <a:defRPr sz="1400"/>
            </a:lvl4pPr>
            <a:lvl5pPr marL="1393995" indent="0">
              <a:buNone/>
              <a:defRPr sz="1400"/>
            </a:lvl5pPr>
            <a:lvl6pPr marL="1742495" indent="0">
              <a:buNone/>
              <a:defRPr sz="1400"/>
            </a:lvl6pPr>
            <a:lvl7pPr marL="2090992" indent="0">
              <a:buNone/>
              <a:defRPr sz="1400"/>
            </a:lvl7pPr>
            <a:lvl8pPr marL="2439491" indent="0">
              <a:buNone/>
              <a:defRPr sz="1400"/>
            </a:lvl8pPr>
            <a:lvl9pPr marL="278799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0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8496" indent="0">
              <a:buNone/>
              <a:defRPr sz="1800"/>
            </a:lvl2pPr>
            <a:lvl3pPr marL="696997" indent="0">
              <a:buNone/>
              <a:defRPr sz="1500"/>
            </a:lvl3pPr>
            <a:lvl4pPr marL="1045495" indent="0">
              <a:buNone/>
              <a:defRPr sz="1400"/>
            </a:lvl4pPr>
            <a:lvl5pPr marL="1393995" indent="0">
              <a:buNone/>
              <a:defRPr sz="1400"/>
            </a:lvl5pPr>
            <a:lvl6pPr marL="1742495" indent="0">
              <a:buNone/>
              <a:defRPr sz="1400"/>
            </a:lvl6pPr>
            <a:lvl7pPr marL="2090992" indent="0">
              <a:buNone/>
              <a:defRPr sz="1400"/>
            </a:lvl7pPr>
            <a:lvl8pPr marL="2439491" indent="0">
              <a:buNone/>
              <a:defRPr sz="1400"/>
            </a:lvl8pPr>
            <a:lvl9pPr marL="278799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21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6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68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2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8496" indent="0">
              <a:buNone/>
              <a:defRPr sz="2100"/>
            </a:lvl2pPr>
            <a:lvl3pPr marL="696997" indent="0">
              <a:buNone/>
              <a:defRPr sz="1800"/>
            </a:lvl3pPr>
            <a:lvl4pPr marL="1045495" indent="0">
              <a:buNone/>
              <a:defRPr sz="1500"/>
            </a:lvl4pPr>
            <a:lvl5pPr marL="1393995" indent="0">
              <a:buNone/>
              <a:defRPr sz="1500"/>
            </a:lvl5pPr>
            <a:lvl6pPr marL="1742495" indent="0">
              <a:buNone/>
              <a:defRPr sz="1500"/>
            </a:lvl6pPr>
            <a:lvl7pPr marL="2090992" indent="0">
              <a:buNone/>
              <a:defRPr sz="1500"/>
            </a:lvl7pPr>
            <a:lvl8pPr marL="2439491" indent="0">
              <a:buNone/>
              <a:defRPr sz="1500"/>
            </a:lvl8pPr>
            <a:lvl9pPr marL="278799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6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8496" indent="0">
              <a:buNone/>
              <a:defRPr sz="1400"/>
            </a:lvl2pPr>
            <a:lvl3pPr marL="696997" indent="0">
              <a:buNone/>
              <a:defRPr sz="1200"/>
            </a:lvl3pPr>
            <a:lvl4pPr marL="1045495" indent="0">
              <a:buNone/>
              <a:defRPr sz="1100"/>
            </a:lvl4pPr>
            <a:lvl5pPr marL="1393995" indent="0">
              <a:buNone/>
              <a:defRPr sz="1100"/>
            </a:lvl5pPr>
            <a:lvl6pPr marL="1742495" indent="0">
              <a:buNone/>
              <a:defRPr sz="1100"/>
            </a:lvl6pPr>
            <a:lvl7pPr marL="2090992" indent="0">
              <a:buNone/>
              <a:defRPr sz="1100"/>
            </a:lvl7pPr>
            <a:lvl8pPr marL="2439491" indent="0">
              <a:buNone/>
              <a:defRPr sz="1100"/>
            </a:lvl8pPr>
            <a:lvl9pPr marL="278799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8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9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1" y="273849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9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58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9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0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35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58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0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0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1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09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66" y="1259684"/>
            <a:ext cx="5108575" cy="356473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7241" y="1259684"/>
            <a:ext cx="5108575" cy="356473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56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13" indent="0">
              <a:buNone/>
              <a:defRPr sz="1800" b="1"/>
            </a:lvl2pPr>
            <a:lvl3pPr marL="816025" indent="0">
              <a:buNone/>
              <a:defRPr sz="1600" b="1"/>
            </a:lvl3pPr>
            <a:lvl4pPr marL="1224037" indent="0">
              <a:buNone/>
              <a:defRPr sz="1400" b="1"/>
            </a:lvl4pPr>
            <a:lvl5pPr marL="1632050" indent="0">
              <a:buNone/>
              <a:defRPr sz="1400" b="1"/>
            </a:lvl5pPr>
            <a:lvl6pPr marL="2040063" indent="0">
              <a:buNone/>
              <a:defRPr sz="1400" b="1"/>
            </a:lvl6pPr>
            <a:lvl7pPr marL="2448075" indent="0">
              <a:buNone/>
              <a:defRPr sz="1400" b="1"/>
            </a:lvl7pPr>
            <a:lvl8pPr marL="2856088" indent="0">
              <a:buNone/>
              <a:defRPr sz="1400" b="1"/>
            </a:lvl8pPr>
            <a:lvl9pPr marL="3264100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7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13" indent="0">
              <a:buNone/>
              <a:defRPr sz="1800" b="1"/>
            </a:lvl2pPr>
            <a:lvl3pPr marL="816025" indent="0">
              <a:buNone/>
              <a:defRPr sz="1600" b="1"/>
            </a:lvl3pPr>
            <a:lvl4pPr marL="1224037" indent="0">
              <a:buNone/>
              <a:defRPr sz="1400" b="1"/>
            </a:lvl4pPr>
            <a:lvl5pPr marL="1632050" indent="0">
              <a:buNone/>
              <a:defRPr sz="1400" b="1"/>
            </a:lvl5pPr>
            <a:lvl6pPr marL="2040063" indent="0">
              <a:buNone/>
              <a:defRPr sz="1400" b="1"/>
            </a:lvl6pPr>
            <a:lvl7pPr marL="2448075" indent="0">
              <a:buNone/>
              <a:defRPr sz="1400" b="1"/>
            </a:lvl7pPr>
            <a:lvl8pPr marL="2856088" indent="0">
              <a:buNone/>
              <a:defRPr sz="1400" b="1"/>
            </a:lvl8pPr>
            <a:lvl9pPr marL="3264100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98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53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34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013" indent="0">
              <a:buNone/>
              <a:defRPr sz="1100"/>
            </a:lvl2pPr>
            <a:lvl3pPr marL="816025" indent="0">
              <a:buNone/>
              <a:defRPr sz="900"/>
            </a:lvl3pPr>
            <a:lvl4pPr marL="1224037" indent="0">
              <a:buNone/>
              <a:defRPr sz="800"/>
            </a:lvl4pPr>
            <a:lvl5pPr marL="1632050" indent="0">
              <a:buNone/>
              <a:defRPr sz="800"/>
            </a:lvl5pPr>
            <a:lvl6pPr marL="2040063" indent="0">
              <a:buNone/>
              <a:defRPr sz="800"/>
            </a:lvl6pPr>
            <a:lvl7pPr marL="2448075" indent="0">
              <a:buNone/>
              <a:defRPr sz="800"/>
            </a:lvl7pPr>
            <a:lvl8pPr marL="2856088" indent="0">
              <a:buNone/>
              <a:defRPr sz="800"/>
            </a:lvl8pPr>
            <a:lvl9pPr marL="32641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8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32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0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8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64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42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1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8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8013" indent="0">
              <a:buNone/>
              <a:defRPr sz="2500"/>
            </a:lvl2pPr>
            <a:lvl3pPr marL="816025" indent="0">
              <a:buNone/>
              <a:defRPr sz="2100"/>
            </a:lvl3pPr>
            <a:lvl4pPr marL="1224037" indent="0">
              <a:buNone/>
              <a:defRPr sz="1800"/>
            </a:lvl4pPr>
            <a:lvl5pPr marL="1632050" indent="0">
              <a:buNone/>
              <a:defRPr sz="1800"/>
            </a:lvl5pPr>
            <a:lvl6pPr marL="2040063" indent="0">
              <a:buNone/>
              <a:defRPr sz="1800"/>
            </a:lvl6pPr>
            <a:lvl7pPr marL="2448075" indent="0">
              <a:buNone/>
              <a:defRPr sz="1800"/>
            </a:lvl7pPr>
            <a:lvl8pPr marL="2856088" indent="0">
              <a:buNone/>
              <a:defRPr sz="1800"/>
            </a:lvl8pPr>
            <a:lvl9pPr marL="3264100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013" indent="0">
              <a:buNone/>
              <a:defRPr sz="1100"/>
            </a:lvl2pPr>
            <a:lvl3pPr marL="816025" indent="0">
              <a:buNone/>
              <a:defRPr sz="900"/>
            </a:lvl3pPr>
            <a:lvl4pPr marL="1224037" indent="0">
              <a:buNone/>
              <a:defRPr sz="800"/>
            </a:lvl4pPr>
            <a:lvl5pPr marL="1632050" indent="0">
              <a:buNone/>
              <a:defRPr sz="800"/>
            </a:lvl5pPr>
            <a:lvl6pPr marL="2040063" indent="0">
              <a:buNone/>
              <a:defRPr sz="800"/>
            </a:lvl6pPr>
            <a:lvl7pPr marL="2448075" indent="0">
              <a:buNone/>
              <a:defRPr sz="800"/>
            </a:lvl7pPr>
            <a:lvl8pPr marL="2856088" indent="0">
              <a:buNone/>
              <a:defRPr sz="800"/>
            </a:lvl8pPr>
            <a:lvl9pPr marL="32641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2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427" y="216696"/>
            <a:ext cx="2592388" cy="460771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216696"/>
            <a:ext cx="7624762" cy="460771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70" y="1259688"/>
            <a:ext cx="5108575" cy="356473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7245" y="1259688"/>
            <a:ext cx="5108575" cy="356473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6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744" indent="0">
              <a:buNone/>
              <a:defRPr sz="1800" b="1"/>
            </a:lvl2pPr>
            <a:lvl3pPr marL="815485" indent="0">
              <a:buNone/>
              <a:defRPr sz="1600" b="1"/>
            </a:lvl3pPr>
            <a:lvl4pPr marL="1223230" indent="0">
              <a:buNone/>
              <a:defRPr sz="1400" b="1"/>
            </a:lvl4pPr>
            <a:lvl5pPr marL="1630974" indent="0">
              <a:buNone/>
              <a:defRPr sz="1400" b="1"/>
            </a:lvl5pPr>
            <a:lvl6pPr marL="2038719" indent="0">
              <a:buNone/>
              <a:defRPr sz="1400" b="1"/>
            </a:lvl6pPr>
            <a:lvl7pPr marL="2446462" indent="0">
              <a:buNone/>
              <a:defRPr sz="1400" b="1"/>
            </a:lvl7pPr>
            <a:lvl8pPr marL="2854208" indent="0">
              <a:buNone/>
              <a:defRPr sz="1400" b="1"/>
            </a:lvl8pPr>
            <a:lvl9pPr marL="3261949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41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744" indent="0">
              <a:buNone/>
              <a:defRPr sz="1800" b="1"/>
            </a:lvl2pPr>
            <a:lvl3pPr marL="815485" indent="0">
              <a:buNone/>
              <a:defRPr sz="1600" b="1"/>
            </a:lvl3pPr>
            <a:lvl4pPr marL="1223230" indent="0">
              <a:buNone/>
              <a:defRPr sz="1400" b="1"/>
            </a:lvl4pPr>
            <a:lvl5pPr marL="1630974" indent="0">
              <a:buNone/>
              <a:defRPr sz="1400" b="1"/>
            </a:lvl5pPr>
            <a:lvl6pPr marL="2038719" indent="0">
              <a:buNone/>
              <a:defRPr sz="1400" b="1"/>
            </a:lvl6pPr>
            <a:lvl7pPr marL="2446462" indent="0">
              <a:buNone/>
              <a:defRPr sz="1400" b="1"/>
            </a:lvl7pPr>
            <a:lvl8pPr marL="2854208" indent="0">
              <a:buNone/>
              <a:defRPr sz="1400" b="1"/>
            </a:lvl8pPr>
            <a:lvl9pPr marL="3261949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9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3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7744" indent="0">
              <a:buNone/>
              <a:defRPr sz="1100"/>
            </a:lvl2pPr>
            <a:lvl3pPr marL="815485" indent="0">
              <a:buNone/>
              <a:defRPr sz="900"/>
            </a:lvl3pPr>
            <a:lvl4pPr marL="1223230" indent="0">
              <a:buNone/>
              <a:defRPr sz="800"/>
            </a:lvl4pPr>
            <a:lvl5pPr marL="1630974" indent="0">
              <a:buNone/>
              <a:defRPr sz="800"/>
            </a:lvl5pPr>
            <a:lvl6pPr marL="2038719" indent="0">
              <a:buNone/>
              <a:defRPr sz="800"/>
            </a:lvl6pPr>
            <a:lvl7pPr marL="2446462" indent="0">
              <a:buNone/>
              <a:defRPr sz="800"/>
            </a:lvl7pPr>
            <a:lvl8pPr marL="2854208" indent="0">
              <a:buNone/>
              <a:defRPr sz="800"/>
            </a:lvl8pPr>
            <a:lvl9pPr marL="3261949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0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7744" indent="0">
              <a:buNone/>
              <a:defRPr sz="2500"/>
            </a:lvl2pPr>
            <a:lvl3pPr marL="815485" indent="0">
              <a:buNone/>
              <a:defRPr sz="2100"/>
            </a:lvl3pPr>
            <a:lvl4pPr marL="1223230" indent="0">
              <a:buNone/>
              <a:defRPr sz="1800"/>
            </a:lvl4pPr>
            <a:lvl5pPr marL="1630974" indent="0">
              <a:buNone/>
              <a:defRPr sz="1800"/>
            </a:lvl5pPr>
            <a:lvl6pPr marL="2038719" indent="0">
              <a:buNone/>
              <a:defRPr sz="1800"/>
            </a:lvl6pPr>
            <a:lvl7pPr marL="2446462" indent="0">
              <a:buNone/>
              <a:defRPr sz="1800"/>
            </a:lvl7pPr>
            <a:lvl8pPr marL="2854208" indent="0">
              <a:buNone/>
              <a:defRPr sz="1800"/>
            </a:lvl8pPr>
            <a:lvl9pPr marL="3261949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7744" indent="0">
              <a:buNone/>
              <a:defRPr sz="1100"/>
            </a:lvl2pPr>
            <a:lvl3pPr marL="815485" indent="0">
              <a:buNone/>
              <a:defRPr sz="900"/>
            </a:lvl3pPr>
            <a:lvl4pPr marL="1223230" indent="0">
              <a:buNone/>
              <a:defRPr sz="800"/>
            </a:lvl4pPr>
            <a:lvl5pPr marL="1630974" indent="0">
              <a:buNone/>
              <a:defRPr sz="800"/>
            </a:lvl5pPr>
            <a:lvl6pPr marL="2038719" indent="0">
              <a:buNone/>
              <a:defRPr sz="800"/>
            </a:lvl6pPr>
            <a:lvl7pPr marL="2446462" indent="0">
              <a:buNone/>
              <a:defRPr sz="800"/>
            </a:lvl7pPr>
            <a:lvl8pPr marL="2854208" indent="0">
              <a:buNone/>
              <a:defRPr sz="800"/>
            </a:lvl8pPr>
            <a:lvl9pPr marL="3261949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1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552" tIns="40775" rIns="81552" bIns="4077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552" tIns="40775" rIns="81552" bIns="4077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552" tIns="40775" rIns="81552" bIns="4077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485"/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5485"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552" tIns="40775" rIns="81552" bIns="4077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552" tIns="40775" rIns="81552" bIns="4077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485"/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548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1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1548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809" indent="-305809" algn="l" defTabSz="8154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582" indent="-254840" algn="l" defTabSz="81548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360" indent="-203874" algn="l" defTabSz="81548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105" indent="-203874" algn="l" defTabSz="81548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846" indent="-203874" algn="l" defTabSz="81548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589" indent="-203874" algn="l" defTabSz="8154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334" indent="-203874" algn="l" defTabSz="8154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8078" indent="-203874" algn="l" defTabSz="8154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5821" indent="-203874" algn="l" defTabSz="8154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744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485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230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974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719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462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208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949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69699" tIns="34849" rIns="69699" bIns="3484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9699" tIns="34849" rIns="69699" bIns="3484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2" y="4767263"/>
            <a:ext cx="2057400" cy="273844"/>
          </a:xfrm>
          <a:prstGeom prst="rect">
            <a:avLst/>
          </a:prstGeom>
        </p:spPr>
        <p:txBody>
          <a:bodyPr vert="horz" lIns="69699" tIns="34849" rIns="69699" bIns="3484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997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96997"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9699" tIns="34849" rIns="69699" bIns="3484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99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9699" tIns="34849" rIns="69699" bIns="3484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997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9699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4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9699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249" indent="-174249" algn="l" defTabSz="696997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744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1248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746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68246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744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5242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741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241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496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997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495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995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495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992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491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990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04" tIns="40801" rIns="81604" bIns="4080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04" tIns="40801" rIns="81604" bIns="4080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04" tIns="40801" rIns="81604" bIns="4080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025"/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6025"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04" tIns="40801" rIns="81604" bIns="4080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02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04" tIns="40801" rIns="81604" bIns="4080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025"/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602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4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81602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10" indent="-306010" algn="l" defTabSz="8160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020" indent="-255008" algn="l" defTabSz="81602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32" indent="-204007" algn="l" defTabSz="8160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045" indent="-204007" algn="l" defTabSz="81602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56" indent="-204007" algn="l" defTabSz="81602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69" indent="-204007" algn="l" defTabSz="81602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82" indent="-204007" algn="l" defTabSz="81602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94" indent="-204007" algn="l" defTabSz="81602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107" indent="-204007" algn="l" defTabSz="81602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13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25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37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50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63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75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88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100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19.jpe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9.jpe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1.jpe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3.jpe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899" y="61034"/>
            <a:ext cx="8800493" cy="962919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sz="2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7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西罗马帝国灭亡，</a:t>
            </a:r>
            <a:r>
              <a:rPr lang="zh-CN" altLang="en-US" sz="2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西欧的政治和经济，由于蛮族的征服而发生变化</a:t>
            </a:r>
            <a:r>
              <a:rPr lang="en-US" altLang="zh-CN" sz="27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欧洲历史</a:t>
            </a:r>
            <a:r>
              <a:rPr lang="zh-CN" altLang="en-US" sz="27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开始进入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封建社会</a:t>
            </a:r>
            <a:r>
              <a:rPr lang="en-US" altLang="zh-CN" sz="2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1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中世纪</a:t>
            </a:r>
            <a:endParaRPr lang="zh-CN" altLang="en-US" sz="31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8000" contrast="24000"/>
                    </a14:imgEffect>
                  </a14:imgLayer>
                </a14:imgProps>
              </a:ext>
            </a:extLst>
          </a:blip>
          <a:srcRect l="1654" t="4256" r="2399" b="2128"/>
          <a:stretch>
            <a:fillRect/>
          </a:stretch>
        </p:blipFill>
        <p:spPr>
          <a:xfrm>
            <a:off x="1599037" y="1265378"/>
            <a:ext cx="5943190" cy="3607844"/>
          </a:xfrm>
          <a:prstGeom prst="roundRect">
            <a:avLst>
              <a:gd name="adj" fmla="val 4897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9" name="左箭头标注 8"/>
          <p:cNvSpPr/>
          <p:nvPr/>
        </p:nvSpPr>
        <p:spPr>
          <a:xfrm>
            <a:off x="1508147" y="1632862"/>
            <a:ext cx="3073530" cy="2670860"/>
          </a:xfrm>
          <a:prstGeom prst="leftArrowCallou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8" tIns="34843" rIns="69688" bIns="34843" rtlCol="0" anchor="ctr"/>
          <a:lstStyle/>
          <a:p>
            <a:pPr algn="ctr" defTabSz="815351"/>
            <a:endParaRPr lang="zh-CN" altLang="en-US" sz="1600" b="1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011" y="2382165"/>
            <a:ext cx="1474036" cy="14569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“蛮族”日耳曼人占领</a:t>
            </a:r>
          </a:p>
        </p:txBody>
      </p:sp>
      <p:sp>
        <p:nvSpPr>
          <p:cNvPr id="11" name="左箭头标注 10"/>
          <p:cNvSpPr/>
          <p:nvPr/>
        </p:nvSpPr>
        <p:spPr>
          <a:xfrm flipH="1">
            <a:off x="4720630" y="2390387"/>
            <a:ext cx="3005393" cy="2482841"/>
          </a:xfrm>
          <a:prstGeom prst="leftArrowCallou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8" tIns="34843" rIns="69688" bIns="34843" rtlCol="0" anchor="ctr"/>
          <a:lstStyle/>
          <a:p>
            <a:pPr algn="ctr" defTabSz="815351"/>
            <a:endParaRPr lang="zh-CN" altLang="en-US" sz="1600" b="1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6022" y="2065557"/>
            <a:ext cx="1434240" cy="27841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帝国政权保存，成为古希腊罗马文化的直接继承者</a:t>
            </a:r>
          </a:p>
        </p:txBody>
      </p:sp>
    </p:spTree>
    <p:extLst>
      <p:ext uri="{BB962C8B-B14F-4D97-AF65-F5344CB8AC3E}">
        <p14:creationId xmlns:p14="http://schemas.microsoft.com/office/powerpoint/2010/main" val="37889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5358" y="4"/>
            <a:ext cx="2644392" cy="439698"/>
          </a:xfrm>
          <a:prstGeom prst="rect">
            <a:avLst/>
          </a:prstGeom>
          <a:solidFill>
            <a:srgbClr val="FFCCFF"/>
          </a:solidFill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封君封臣的关系：</a:t>
            </a:r>
            <a:endParaRPr lang="zh-CN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brightnessContrast bright="-13000" contrast="47000"/>
                    </a14:imgEffect>
                  </a14:imgLayer>
                </a14:imgProps>
              </a:ext>
            </a:extLst>
          </a:blip>
          <a:srcRect t="7009" r="2256"/>
          <a:stretch>
            <a:fillRect/>
          </a:stretch>
        </p:blipFill>
        <p:spPr>
          <a:xfrm>
            <a:off x="5105959" y="1556836"/>
            <a:ext cx="4000539" cy="3156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7775" y="4708567"/>
            <a:ext cx="2615774" cy="439698"/>
          </a:xfrm>
          <a:prstGeom prst="rect">
            <a:avLst/>
          </a:prstGeom>
          <a:noFill/>
        </p:spPr>
        <p:txBody>
          <a:bodyPr wrap="none" lIns="69688" tIns="34843" rIns="69688" bIns="34843" rtlCol="0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西欧封建等级制度</a:t>
            </a:r>
          </a:p>
        </p:txBody>
      </p:sp>
      <p:sp>
        <p:nvSpPr>
          <p:cNvPr id="11" name="矩形 10"/>
          <p:cNvSpPr/>
          <p:nvPr/>
        </p:nvSpPr>
        <p:spPr>
          <a:xfrm>
            <a:off x="1075974" y="647838"/>
            <a:ext cx="524437" cy="1024474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3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封君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47771" y="650082"/>
            <a:ext cx="524437" cy="1024474"/>
          </a:xfrm>
          <a:prstGeom prst="rect">
            <a:avLst/>
          </a:prstGeom>
          <a:ln w="31750">
            <a:solidFill>
              <a:srgbClr val="0000FF"/>
            </a:solidFill>
          </a:ln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3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封臣</a:t>
            </a:r>
            <a:endParaRPr lang="zh-CN" altLang="en-US" sz="24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1704576" y="958686"/>
            <a:ext cx="581502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1704576" y="1177589"/>
            <a:ext cx="5858300" cy="0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049256" y="625880"/>
            <a:ext cx="4789446" cy="347365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赐予土地，提供保护，不能任意侵害封臣权利</a:t>
            </a:r>
          </a:p>
        </p:txBody>
      </p:sp>
      <p:sp>
        <p:nvSpPr>
          <p:cNvPr id="17" name="矩形 16"/>
          <p:cNvSpPr/>
          <p:nvPr/>
        </p:nvSpPr>
        <p:spPr>
          <a:xfrm>
            <a:off x="2670234" y="1179348"/>
            <a:ext cx="3162398" cy="347365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忠诚，无偿服兵役，提供金钱</a:t>
            </a:r>
          </a:p>
        </p:txBody>
      </p:sp>
      <p:sp>
        <p:nvSpPr>
          <p:cNvPr id="18" name="矩形 17"/>
          <p:cNvSpPr/>
          <p:nvPr/>
        </p:nvSpPr>
        <p:spPr>
          <a:xfrm>
            <a:off x="-15357" y="1800237"/>
            <a:ext cx="3680858" cy="439698"/>
          </a:xfrm>
          <a:prstGeom prst="rect">
            <a:avLst/>
          </a:prstGeom>
          <a:solidFill>
            <a:srgbClr val="FFCCFF"/>
          </a:solidFill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封君与封臣关系的特点：</a:t>
            </a:r>
            <a:endParaRPr lang="zh-CN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9210" y="4703070"/>
            <a:ext cx="3432758" cy="3935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有一定的</a:t>
            </a:r>
            <a:r>
              <a:rPr lang="zh-CN" altLang="en-US" sz="2100" b="1" dirty="0">
                <a:solidFill>
                  <a:srgbClr val="760000"/>
                </a:solidFill>
                <a:latin typeface="黑体" pitchFamily="49" charset="-122"/>
                <a:ea typeface="黑体" pitchFamily="49" charset="-122"/>
              </a:rPr>
              <a:t>契约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意义</a:t>
            </a:r>
          </a:p>
        </p:txBody>
      </p:sp>
      <p:sp>
        <p:nvSpPr>
          <p:cNvPr id="20" name="矩形 19"/>
          <p:cNvSpPr/>
          <p:nvPr/>
        </p:nvSpPr>
        <p:spPr>
          <a:xfrm>
            <a:off x="-23711" y="2299671"/>
            <a:ext cx="5534254" cy="547420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3100" dirty="0">
                <a:solidFill>
                  <a:prstClr val="black"/>
                </a:solidFill>
                <a:latin typeface="华文琥珀" pitchFamily="2" charset="-122"/>
                <a:ea typeface="华文琥珀" pitchFamily="2" charset="-122"/>
              </a:rPr>
              <a:t>我的附庸的附庸不是我的附庸！</a:t>
            </a:r>
            <a:endParaRPr lang="zh-CN" altLang="en-US" sz="3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2780" y="2816250"/>
            <a:ext cx="4952513" cy="9936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15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由于封建等级制度是因土地的层层分封而形成的，各级封君与封臣之间都互有义务。所以，封臣即附庸只承认自己直接受封的领主为封主，而对自己封主的封主却没有臣属关系。</a:t>
            </a:r>
            <a:endParaRPr lang="zh-CN" altLang="en-US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3339" y="3806988"/>
            <a:ext cx="1766275" cy="393578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lIns="69734" tIns="34866" rIns="69734" bIns="34866">
            <a:spAutoFit/>
          </a:bodyPr>
          <a:lstStyle/>
          <a:p>
            <a:pPr defTabSz="815351"/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严格的</a:t>
            </a:r>
            <a:r>
              <a:rPr lang="zh-CN" altLang="en-US" sz="2100" b="1" dirty="0">
                <a:solidFill>
                  <a:srgbClr val="760000"/>
                </a:solidFill>
                <a:latin typeface="黑体" pitchFamily="49" charset="-122"/>
                <a:ea typeface="黑体" pitchFamily="49" charset="-122"/>
              </a:rPr>
              <a:t>等级性</a:t>
            </a:r>
            <a:endParaRPr lang="en-US" altLang="zh-CN" sz="21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2677" y="4253464"/>
            <a:ext cx="3771401" cy="393578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69734" tIns="34866" rIns="69734" bIns="34866">
            <a:spAutoFit/>
          </a:bodyPr>
          <a:lstStyle/>
          <a:p>
            <a:pPr defTabSz="815351"/>
            <a:r>
              <a:rPr lang="zh-CN" altLang="en-US" sz="2100" b="1" dirty="0">
                <a:solidFill>
                  <a:srgbClr val="760000"/>
                </a:solidFill>
                <a:latin typeface="黑体" pitchFamily="49" charset="-122"/>
                <a:ea typeface="黑体" pitchFamily="49" charset="-122"/>
              </a:rPr>
              <a:t>权利、义务交织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在起</a:t>
            </a:r>
            <a:endParaRPr lang="en-US" altLang="zh-CN" sz="21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45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5" grpId="0"/>
      <p:bldP spid="17" grpId="0"/>
      <p:bldP spid="18" grpId="0" animBg="1"/>
      <p:bldP spid="19" grpId="0" animBg="1"/>
      <p:bldP spid="20" grpId="0"/>
      <p:bldP spid="21" grpId="0" animBg="1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RDYKMS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41" y="205774"/>
            <a:ext cx="5088731" cy="29365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94973" y="286708"/>
            <a:ext cx="3164681" cy="11783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69688" tIns="34843" rIns="69688" bIns="34843" rtlCol="0">
            <a:spAutoFit/>
          </a:bodyPr>
          <a:lstStyle/>
          <a:p>
            <a:pPr defTabSz="696882"/>
            <a:r>
              <a:rPr lang="zh-CN" altLang="en-US" sz="24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普天之下莫非王土，率土之滨莫非王臣。</a:t>
            </a:r>
          </a:p>
          <a:p>
            <a:pPr algn="r" defTabSz="696882"/>
            <a:r>
              <a:rPr lang="en-US" altLang="zh-CN" sz="24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《战国策》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46402" y="1597823"/>
            <a:ext cx="3525851" cy="11783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69688" tIns="34843" rIns="69688" bIns="34843" rtlCol="0">
            <a:spAutoFit/>
          </a:bodyPr>
          <a:lstStyle/>
          <a:p>
            <a:pPr defTabSz="696882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    我的附庸的附庸，不是我的附庸。</a:t>
            </a:r>
          </a:p>
          <a:p>
            <a:pPr algn="r" defTabSz="696882"/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——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《查理·马特改革》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AAB7AA83-6683-4F1C-8674-03AA15FFD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363312"/>
              </p:ext>
            </p:extLst>
          </p:nvPr>
        </p:nvGraphicFramePr>
        <p:xfrm>
          <a:off x="467627" y="3012489"/>
          <a:ext cx="8400470" cy="200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03">
                  <a:extLst>
                    <a:ext uri="{9D8B030D-6E8A-4147-A177-3AD203B41FA5}">
                      <a16:colId xmlns:a16="http://schemas.microsoft.com/office/drawing/2014/main" xmlns="" val="2471854024"/>
                    </a:ext>
                  </a:extLst>
                </a:gridCol>
                <a:gridCol w="4900247">
                  <a:extLst>
                    <a:ext uri="{9D8B030D-6E8A-4147-A177-3AD203B41FA5}">
                      <a16:colId xmlns:a16="http://schemas.microsoft.com/office/drawing/2014/main" xmlns="" val="442579700"/>
                    </a:ext>
                  </a:extLst>
                </a:gridCol>
                <a:gridCol w="1885820">
                  <a:extLst>
                    <a:ext uri="{9D8B030D-6E8A-4147-A177-3AD203B41FA5}">
                      <a16:colId xmlns:a16="http://schemas.microsoft.com/office/drawing/2014/main" xmlns="" val="4106836513"/>
                    </a:ext>
                  </a:extLst>
                </a:gridCol>
              </a:tblGrid>
              <a:tr h="392903">
                <a:tc rowSpan="2">
                  <a:txBody>
                    <a:bodyPr/>
                    <a:lstStyle/>
                    <a:p>
                      <a:endParaRPr lang="zh-CN" altLang="en-US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             不同点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100" b="1" baseline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  </a:t>
                      </a:r>
                      <a:r>
                        <a:rPr lang="zh-CN" altLang="en-US" sz="21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相同</a:t>
                      </a:r>
                      <a:r>
                        <a:rPr lang="zh-CN" altLang="en-US" sz="2100" b="1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414">
                <a:tc vMerge="1">
                  <a:txBody>
                    <a:bodyPr/>
                    <a:lstStyle/>
                    <a:p>
                      <a:endParaRPr lang="zh-CN" altLang="en-US" sz="2900" b="1" dirty="0"/>
                    </a:p>
                  </a:txBody>
                  <a:tcPr marL="86416" marR="86416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</a:rPr>
                        <a:t>联系君臣的纽带     君臣关系</a:t>
                      </a:r>
                      <a:endParaRPr lang="zh-CN" altLang="en-US" sz="2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sz="2900" b="1" dirty="0">
                        <a:solidFill>
                          <a:schemeClr val="tx1"/>
                        </a:solidFill>
                      </a:endParaRPr>
                    </a:p>
                  </a:txBody>
                  <a:tcPr marL="86416" marR="86416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807463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100" b="1" dirty="0">
                          <a:latin typeface="黑体" pitchFamily="49" charset="-122"/>
                          <a:ea typeface="黑体" pitchFamily="49" charset="-122"/>
                        </a:rPr>
                        <a:t>西周分封制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zh-CN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zh-CN" altLang="en-US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831205"/>
                  </a:ext>
                </a:extLst>
              </a:tr>
              <a:tr h="6420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100" b="1" dirty="0">
                          <a:latin typeface="黑体" pitchFamily="49" charset="-122"/>
                          <a:ea typeface="黑体" pitchFamily="49" charset="-122"/>
                        </a:rPr>
                        <a:t>西欧封建制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zh-CN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5817899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40258" y="-10056"/>
            <a:ext cx="2521196" cy="639753"/>
          </a:xfrm>
          <a:prstGeom prst="rect">
            <a:avLst/>
          </a:prstGeom>
          <a:noFill/>
          <a:ln>
            <a:noFill/>
          </a:ln>
        </p:spPr>
        <p:txBody>
          <a:bodyPr wrap="none" lIns="69688" tIns="34843" rIns="69688" bIns="34843" rtlCol="0" anchor="t">
            <a:spAutoFit/>
          </a:bodyPr>
          <a:lstStyle/>
          <a:p>
            <a:pPr algn="ctr" defTabSz="696882"/>
            <a:r>
              <a:rPr lang="zh-CN" altLang="en-US" sz="37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黑体" pitchFamily="49" charset="-122"/>
                <a:ea typeface="黑体" pitchFamily="49" charset="-122"/>
              </a:rPr>
              <a:t>类比思考：</a:t>
            </a:r>
          </a:p>
        </p:txBody>
      </p:sp>
      <p:sp>
        <p:nvSpPr>
          <p:cNvPr id="15" name="文本框 7"/>
          <p:cNvSpPr txBox="1"/>
          <p:nvPr/>
        </p:nvSpPr>
        <p:spPr>
          <a:xfrm>
            <a:off x="7156937" y="3845899"/>
            <a:ext cx="1646243" cy="1039863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696882"/>
            <a:r>
              <a:rPr lang="zh-CN" altLang="en-US" sz="2100" b="1" dirty="0">
                <a:solidFill>
                  <a:srgbClr val="FF33CC"/>
                </a:solidFill>
                <a:latin typeface="黑体" pitchFamily="49" charset="-122"/>
                <a:ea typeface="黑体" pitchFamily="49" charset="-122"/>
              </a:rPr>
              <a:t>等级森严</a:t>
            </a:r>
          </a:p>
          <a:p>
            <a:pPr defTabSz="696882"/>
            <a:r>
              <a:rPr lang="zh-CN" altLang="en-US" sz="2100" b="1" dirty="0">
                <a:solidFill>
                  <a:srgbClr val="FF33CC"/>
                </a:solidFill>
                <a:latin typeface="黑体" pitchFamily="49" charset="-122"/>
                <a:ea typeface="黑体" pitchFamily="49" charset="-122"/>
              </a:rPr>
              <a:t>权力和义务相交织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547366" y="3394698"/>
            <a:ext cx="0" cy="15944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547368" y="3732157"/>
            <a:ext cx="2307997" cy="716697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>
              <a:lnSpc>
                <a:spcPct val="20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天子是最高统治者</a:t>
            </a:r>
          </a:p>
        </p:txBody>
      </p:sp>
      <p:sp>
        <p:nvSpPr>
          <p:cNvPr id="24" name="矩形 23"/>
          <p:cNvSpPr/>
          <p:nvPr/>
        </p:nvSpPr>
        <p:spPr>
          <a:xfrm>
            <a:off x="2791000" y="4322477"/>
            <a:ext cx="682552" cy="716697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>
              <a:lnSpc>
                <a:spcPct val="20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土地</a:t>
            </a:r>
          </a:p>
        </p:txBody>
      </p:sp>
      <p:sp>
        <p:nvSpPr>
          <p:cNvPr id="25" name="矩形 24"/>
          <p:cNvSpPr/>
          <p:nvPr/>
        </p:nvSpPr>
        <p:spPr>
          <a:xfrm>
            <a:off x="2645914" y="3746969"/>
            <a:ext cx="1224367" cy="716697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>
              <a:lnSpc>
                <a:spcPct val="20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血缘关系</a:t>
            </a:r>
          </a:p>
        </p:txBody>
      </p:sp>
      <p:sp>
        <p:nvSpPr>
          <p:cNvPr id="26" name="矩形 25"/>
          <p:cNvSpPr/>
          <p:nvPr/>
        </p:nvSpPr>
        <p:spPr>
          <a:xfrm>
            <a:off x="4893152" y="4322474"/>
            <a:ext cx="1766182" cy="716697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>
              <a:lnSpc>
                <a:spcPct val="20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不可越级统领</a:t>
            </a:r>
          </a:p>
        </p:txBody>
      </p:sp>
    </p:spTree>
    <p:extLst>
      <p:ext uri="{BB962C8B-B14F-4D97-AF65-F5344CB8AC3E}">
        <p14:creationId xmlns:p14="http://schemas.microsoft.com/office/powerpoint/2010/main" val="10460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7553" y="3"/>
            <a:ext cx="3080308" cy="547420"/>
          </a:xfrm>
          <a:prstGeom prst="rect">
            <a:avLst/>
          </a:prstGeom>
          <a:solidFill>
            <a:srgbClr val="FFFF00"/>
          </a:solidFill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3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三、查理曼帝国</a:t>
            </a:r>
            <a:endParaRPr lang="zh-CN" altLang="en-US" sz="2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74379" y="43974"/>
            <a:ext cx="6349694" cy="485865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en-US" sz="27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27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世纪</a:t>
            </a:r>
            <a:r>
              <a:rPr lang="zh-CN" altLang="en-US" sz="27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7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查理</a:t>
            </a:r>
            <a:r>
              <a:rPr lang="zh-CN" altLang="en-US" sz="27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成为法兰克王国国王。</a:t>
            </a:r>
          </a:p>
        </p:txBody>
      </p:sp>
      <p:pic>
        <p:nvPicPr>
          <p:cNvPr id="61" name="图片 60" descr="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167" y="613091"/>
            <a:ext cx="2557453" cy="2690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59" name="矩形 58"/>
          <p:cNvSpPr/>
          <p:nvPr/>
        </p:nvSpPr>
        <p:spPr>
          <a:xfrm>
            <a:off x="939758" y="3298377"/>
            <a:ext cx="2285370" cy="562809"/>
          </a:xfrm>
          <a:prstGeom prst="rect">
            <a:avLst/>
          </a:prstGeom>
        </p:spPr>
        <p:txBody>
          <a:bodyPr lIns="69688" tIns="34843" rIns="69688" bIns="34843">
            <a:spAutoFit/>
          </a:bodyPr>
          <a:lstStyle/>
          <a:p>
            <a:pPr algn="ctr" defTabSz="815351"/>
            <a:r>
              <a:rPr lang="zh-CN" altLang="en-US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查理一世</a:t>
            </a:r>
            <a:endParaRPr lang="en-US" altLang="zh-CN" sz="16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defTabSz="815351"/>
            <a:r>
              <a:rPr lang="en-US" altLang="zh-CN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(</a:t>
            </a:r>
            <a:r>
              <a:rPr lang="zh-CN" altLang="en-US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公元</a:t>
            </a:r>
            <a:r>
              <a:rPr lang="en-US" altLang="zh-CN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742---814</a:t>
            </a:r>
            <a:r>
              <a:rPr lang="zh-CN" altLang="en-US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16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14630" y="636210"/>
            <a:ext cx="899820" cy="1874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8" tIns="34843" rIns="69688" bIns="34843" rtlCol="0" anchor="ctr"/>
          <a:lstStyle/>
          <a:p>
            <a:pPr algn="ctr" defTabSz="815351"/>
            <a:endParaRPr lang="zh-CN" altLang="en-US" sz="1600" b="1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2399012" y="2354854"/>
            <a:ext cx="899820" cy="8149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8" tIns="34843" rIns="69688" bIns="34843" rtlCol="0" anchor="ctr"/>
          <a:lstStyle/>
          <a:p>
            <a:pPr algn="ctr" defTabSz="815351"/>
            <a:endParaRPr lang="zh-CN" altLang="en-US" sz="1600" b="1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1256" y="3802793"/>
            <a:ext cx="4004304" cy="1270695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　 </a:t>
            </a:r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中世纪欧洲最伟大的君主之一，法兰克王国加洛林王朝国王，神圣罗马帝国奠基人，建立了囊括西欧大部分地区的庞大</a:t>
            </a:r>
            <a:r>
              <a:rPr lang="zh-CN" altLang="en-US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查理曼帝国</a:t>
            </a:r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820506" y="636208"/>
            <a:ext cx="5257437" cy="901363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 800</a:t>
            </a:r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年前后，法兰克王国的版图与原来西罗马帝国的欧洲部分基本相当，成为当时西欧最大的王国。</a:t>
            </a:r>
          </a:p>
        </p:txBody>
      </p:sp>
      <p:pic>
        <p:nvPicPr>
          <p:cNvPr id="12" name="图片 11" descr="1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5234" y="1481369"/>
            <a:ext cx="5212710" cy="36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6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7406" y="4"/>
            <a:ext cx="2489408" cy="439698"/>
          </a:xfrm>
          <a:prstGeom prst="rect">
            <a:avLst/>
          </a:prstGeom>
          <a:solidFill>
            <a:srgbClr val="FFCCFF"/>
          </a:solidFill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查理的宗教政策：</a:t>
            </a:r>
          </a:p>
        </p:txBody>
      </p:sp>
      <p:sp>
        <p:nvSpPr>
          <p:cNvPr id="5" name="矩形 4"/>
          <p:cNvSpPr/>
          <p:nvPr/>
        </p:nvSpPr>
        <p:spPr>
          <a:xfrm>
            <a:off x="3871659" y="102905"/>
            <a:ext cx="5065215" cy="1732360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查理继续实行</a:t>
            </a: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鼓励基督教发展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的政策，把王国划分为很多教区，命令每个教区的人民把每年收入的</a:t>
            </a:r>
            <a:r>
              <a:rPr 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／</a:t>
            </a:r>
            <a:r>
              <a:rPr 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贡献给教会称为</a:t>
            </a:r>
            <a:r>
              <a:rPr 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什一税</a:t>
            </a:r>
            <a:r>
              <a:rPr 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。教会因此变得富有起来，势力也越来越大。</a:t>
            </a:r>
          </a:p>
        </p:txBody>
      </p:sp>
      <p:sp>
        <p:nvSpPr>
          <p:cNvPr id="6" name="矩形 5"/>
          <p:cNvSpPr/>
          <p:nvPr/>
        </p:nvSpPr>
        <p:spPr>
          <a:xfrm>
            <a:off x="227185" y="514380"/>
            <a:ext cx="3458316" cy="1455361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查理以宝剑和</a:t>
            </a:r>
            <a:r>
              <a:rPr lang="en-US" altLang="zh-CN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圣经</a:t>
            </a:r>
            <a:r>
              <a:rPr lang="en-US" altLang="zh-CN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推行其扩张政策，他的军队推进到哪里，基督教就传播到哪里，被征服居民皈依基督教是服从法兰克统治的重要标志。</a:t>
            </a:r>
          </a:p>
        </p:txBody>
      </p:sp>
      <p:sp>
        <p:nvSpPr>
          <p:cNvPr id="8" name="矩形 7"/>
          <p:cNvSpPr/>
          <p:nvPr/>
        </p:nvSpPr>
        <p:spPr>
          <a:xfrm>
            <a:off x="3" y="2057409"/>
            <a:ext cx="1530731" cy="439698"/>
          </a:xfrm>
          <a:prstGeom prst="rect">
            <a:avLst/>
          </a:prstGeom>
          <a:solidFill>
            <a:srgbClr val="FFCCFF"/>
          </a:solidFill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帝国形成：</a:t>
            </a:r>
          </a:p>
        </p:txBody>
      </p:sp>
      <p:sp>
        <p:nvSpPr>
          <p:cNvPr id="9" name="矩形 8"/>
          <p:cNvSpPr/>
          <p:nvPr/>
        </p:nvSpPr>
        <p:spPr>
          <a:xfrm>
            <a:off x="3" y="2464066"/>
            <a:ext cx="3940323" cy="2655690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en-US" sz="2400" b="1" dirty="0">
                <a:solidFill>
                  <a:srgbClr val="76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800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的圣诞节，教皇在罗马为查理举行了加冕礼，称查理为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罗马人的皇帝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。因此，查理被称为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查理大帝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查理曼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。他统治时期的法兰克王国，史称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查理曼帝国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10" name="图片 9" descr="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18000" contrast="-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33" y="1863392"/>
            <a:ext cx="4914561" cy="2296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4114833" y="4159611"/>
            <a:ext cx="4914561" cy="901363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教皇一边将皇冠戴在查理大帝头上，一边高呼：“上帝为查理皇帝加冕，敬祝他万寿无疆和永远胜利！” 。</a:t>
            </a:r>
          </a:p>
        </p:txBody>
      </p:sp>
    </p:spTree>
    <p:extLst>
      <p:ext uri="{BB962C8B-B14F-4D97-AF65-F5344CB8AC3E}">
        <p14:creationId xmlns:p14="http://schemas.microsoft.com/office/powerpoint/2010/main" val="17551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482"/>
            <a:ext cx="1652274" cy="439745"/>
          </a:xfrm>
          <a:prstGeom prst="rect">
            <a:avLst/>
          </a:prstGeom>
          <a:solidFill>
            <a:srgbClr val="FFCCFF"/>
          </a:solidFill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帝国分裂：</a:t>
            </a:r>
          </a:p>
        </p:txBody>
      </p:sp>
      <p:sp>
        <p:nvSpPr>
          <p:cNvPr id="5" name="矩形 4"/>
          <p:cNvSpPr/>
          <p:nvPr/>
        </p:nvSpPr>
        <p:spPr>
          <a:xfrm>
            <a:off x="128575" y="874418"/>
            <a:ext cx="2822018" cy="3394400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en-US" sz="2400" b="1" dirty="0">
                <a:solidFill>
                  <a:srgbClr val="76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814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年，查理曼去世，强盛一时的帝国很快走向分裂。</a:t>
            </a:r>
            <a:r>
              <a:rPr 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843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，查理曼的三个孙子缔结条约，将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帝国一分为三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，形成以后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德意志、法兰西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意大利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三个国家的锥形。</a:t>
            </a:r>
          </a:p>
        </p:txBody>
      </p:sp>
      <p:pic>
        <p:nvPicPr>
          <p:cNvPr id="6" name="图片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108" y="102908"/>
            <a:ext cx="4406907" cy="3497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47052" y="3703307"/>
            <a:ext cx="5676155" cy="1039909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查理曼大帝病逝后不久，帝国陷入混战之中，父子相争、兄弟相残，最终，查理曼三个孙子和解，正式瓜分帝国。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28" y="102904"/>
            <a:ext cx="2970701" cy="2717350"/>
          </a:xfrm>
          <a:prstGeom prst="rect">
            <a:avLst/>
          </a:prstGeom>
          <a:ln w="635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90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>
            <a:off x="103311" y="2383518"/>
            <a:ext cx="8701793" cy="2197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arrow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229294" y="2275798"/>
            <a:ext cx="10079" cy="112259"/>
          </a:xfrm>
          <a:prstGeom prst="line">
            <a:avLst/>
          </a:prstGeom>
          <a:noFill/>
          <a:ln w="38100" cap="flat" cmpd="sng" algn="ctr">
            <a:solidFill>
              <a:srgbClr val="323232"/>
            </a:solidFill>
            <a:prstDash val="solid"/>
            <a:miter lim="800000"/>
          </a:ln>
          <a:effectLst/>
        </p:spPr>
      </p:cxn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-22676" y="2453823"/>
            <a:ext cx="973865" cy="3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ker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476</a:t>
            </a:r>
            <a:r>
              <a:rPr lang="zh-CN" altLang="en-US" sz="2100" b="1" ker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327885" y="2275798"/>
            <a:ext cx="10079" cy="112259"/>
          </a:xfrm>
          <a:prstGeom prst="line">
            <a:avLst/>
          </a:prstGeom>
          <a:noFill/>
          <a:ln w="38100" cap="flat" cmpd="sng" algn="ctr">
            <a:solidFill>
              <a:srgbClr val="323232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3456363" y="2267983"/>
            <a:ext cx="10079" cy="112259"/>
          </a:xfrm>
          <a:prstGeom prst="line">
            <a:avLst/>
          </a:prstGeom>
          <a:noFill/>
          <a:ln w="38100" cap="flat" cmpd="sng" algn="ctr">
            <a:solidFill>
              <a:srgbClr val="323232"/>
            </a:solidFill>
            <a:prstDash val="solid"/>
            <a:miter lim="800000"/>
          </a:ln>
          <a:effectLst/>
        </p:spPr>
      </p:cxn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1064064" y="2360297"/>
            <a:ext cx="972605" cy="43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481</a:t>
            </a:r>
            <a:r>
              <a:rPr lang="zh-CN" altLang="en-US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10" name="文本框 15"/>
          <p:cNvSpPr txBox="1">
            <a:spLocks noChangeArrowheads="1"/>
          </p:cNvSpPr>
          <p:nvPr/>
        </p:nvSpPr>
        <p:spPr bwMode="auto">
          <a:xfrm>
            <a:off x="3110587" y="2390890"/>
            <a:ext cx="1007881" cy="7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1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世纪前期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064603" y="2293238"/>
            <a:ext cx="10079" cy="112259"/>
          </a:xfrm>
          <a:prstGeom prst="line">
            <a:avLst/>
          </a:prstGeom>
          <a:noFill/>
          <a:ln w="38100" cap="flat" cmpd="sng" algn="ctr">
            <a:solidFill>
              <a:srgbClr val="323232"/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/>
        </p:nvCxnSpPr>
        <p:spPr>
          <a:xfrm>
            <a:off x="6560045" y="2270126"/>
            <a:ext cx="10079" cy="113393"/>
          </a:xfrm>
          <a:prstGeom prst="line">
            <a:avLst/>
          </a:prstGeom>
          <a:noFill/>
          <a:ln w="38100" cap="flat" cmpd="sng" algn="ctr">
            <a:solidFill>
              <a:srgbClr val="323232"/>
            </a:solidFill>
            <a:prstDash val="solid"/>
            <a:miter lim="800000"/>
          </a:ln>
          <a:effectLst/>
        </p:spPr>
      </p:cxn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4799392" y="2453823"/>
            <a:ext cx="915912" cy="7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1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世纪后期</a:t>
            </a:r>
          </a:p>
        </p:txBody>
      </p:sp>
      <p:sp>
        <p:nvSpPr>
          <p:cNvPr id="16" name="矩形 15"/>
          <p:cNvSpPr/>
          <p:nvPr/>
        </p:nvSpPr>
        <p:spPr>
          <a:xfrm>
            <a:off x="-60863" y="896939"/>
            <a:ext cx="720635" cy="1363075"/>
          </a:xfrm>
          <a:prstGeom prst="rect">
            <a:avLst/>
          </a:prstGeom>
          <a:noFill/>
          <a:ln>
            <a:noFill/>
          </a:ln>
        </p:spPr>
        <p:txBody>
          <a:bodyPr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西罗马帝国灭亡</a:t>
            </a:r>
          </a:p>
        </p:txBody>
      </p:sp>
      <p:sp>
        <p:nvSpPr>
          <p:cNvPr id="17" name="矩形 16"/>
          <p:cNvSpPr/>
          <p:nvPr/>
        </p:nvSpPr>
        <p:spPr>
          <a:xfrm>
            <a:off x="3225226" y="896939"/>
            <a:ext cx="537957" cy="1363075"/>
          </a:xfrm>
          <a:prstGeom prst="rect">
            <a:avLst/>
          </a:prstGeom>
          <a:noFill/>
          <a:ln>
            <a:noFill/>
          </a:ln>
        </p:spPr>
        <p:txBody>
          <a:bodyPr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采邑</a:t>
            </a:r>
            <a:endParaRPr lang="en-US" altLang="zh-CN" sz="2100" b="1" kern="0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</a:t>
            </a:r>
          </a:p>
        </p:txBody>
      </p:sp>
      <p:sp>
        <p:nvSpPr>
          <p:cNvPr id="18" name="矩形 17"/>
          <p:cNvSpPr/>
          <p:nvPr/>
        </p:nvSpPr>
        <p:spPr>
          <a:xfrm>
            <a:off x="908164" y="4595234"/>
            <a:ext cx="1489527" cy="393578"/>
          </a:xfrm>
          <a:prstGeom prst="rect">
            <a:avLst/>
          </a:prstGeom>
          <a:noFill/>
          <a:ln>
            <a:noFill/>
          </a:ln>
        </p:spPr>
        <p:txBody>
          <a:bodyPr wrap="square"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克洛维</a:t>
            </a:r>
          </a:p>
        </p:txBody>
      </p:sp>
      <p:sp>
        <p:nvSpPr>
          <p:cNvPr id="19" name="文本框 29"/>
          <p:cNvSpPr txBox="1">
            <a:spLocks noChangeArrowheads="1"/>
          </p:cNvSpPr>
          <p:nvPr/>
        </p:nvSpPr>
        <p:spPr bwMode="auto">
          <a:xfrm>
            <a:off x="6158154" y="2544538"/>
            <a:ext cx="886935" cy="3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800</a:t>
            </a:r>
            <a:r>
              <a:rPr lang="zh-CN" altLang="en-US" sz="21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20" name="文本框 38"/>
          <p:cNvSpPr txBox="1">
            <a:spLocks noChangeArrowheads="1"/>
          </p:cNvSpPr>
          <p:nvPr/>
        </p:nvSpPr>
        <p:spPr bwMode="auto">
          <a:xfrm>
            <a:off x="6262724" y="721181"/>
            <a:ext cx="782367" cy="80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查理加冕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8115057" y="2256694"/>
            <a:ext cx="10079" cy="112259"/>
          </a:xfrm>
          <a:prstGeom prst="line">
            <a:avLst/>
          </a:prstGeom>
          <a:noFill/>
          <a:ln w="38100" cap="flat" cmpd="sng" algn="ctr">
            <a:solidFill>
              <a:srgbClr val="323232"/>
            </a:solidFill>
            <a:prstDash val="solid"/>
            <a:miter lim="800000"/>
          </a:ln>
          <a:effectLst/>
        </p:spPr>
      </p:cxnSp>
      <p:sp>
        <p:nvSpPr>
          <p:cNvPr id="23" name="文本框 41"/>
          <p:cNvSpPr txBox="1">
            <a:spLocks noChangeArrowheads="1"/>
          </p:cNvSpPr>
          <p:nvPr/>
        </p:nvSpPr>
        <p:spPr bwMode="auto">
          <a:xfrm>
            <a:off x="7693007" y="2475368"/>
            <a:ext cx="864258" cy="3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843</a:t>
            </a:r>
            <a:r>
              <a:rPr lang="zh-CN" altLang="en-US" sz="21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24" name="矩形 23"/>
          <p:cNvSpPr/>
          <p:nvPr/>
        </p:nvSpPr>
        <p:spPr>
          <a:xfrm>
            <a:off x="161591" y="5407"/>
            <a:ext cx="2925246" cy="439745"/>
          </a:xfrm>
          <a:prstGeom prst="rect">
            <a:avLst/>
          </a:prstGeom>
          <a:noFill/>
          <a:ln>
            <a:noFill/>
          </a:ln>
        </p:spPr>
        <p:txBody>
          <a:bodyPr wrap="none"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法兰克王国时间轴：</a:t>
            </a:r>
          </a:p>
        </p:txBody>
      </p:sp>
      <p:pic>
        <p:nvPicPr>
          <p:cNvPr id="2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"/>
          <a:stretch>
            <a:fillRect/>
          </a:stretch>
        </p:blipFill>
        <p:spPr bwMode="auto">
          <a:xfrm>
            <a:off x="823943" y="2746929"/>
            <a:ext cx="1657964" cy="184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974695" y="896939"/>
            <a:ext cx="831502" cy="1363075"/>
          </a:xfrm>
          <a:prstGeom prst="rect">
            <a:avLst/>
          </a:prstGeom>
          <a:noFill/>
          <a:ln>
            <a:noFill/>
          </a:ln>
        </p:spPr>
        <p:txBody>
          <a:bodyPr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法兰克王国建立</a:t>
            </a:r>
          </a:p>
        </p:txBody>
      </p:sp>
      <p:sp>
        <p:nvSpPr>
          <p:cNvPr id="27" name="矩形 26"/>
          <p:cNvSpPr/>
          <p:nvPr/>
        </p:nvSpPr>
        <p:spPr>
          <a:xfrm>
            <a:off x="2417757" y="3112634"/>
            <a:ext cx="2152889" cy="393578"/>
          </a:xfrm>
          <a:prstGeom prst="rect">
            <a:avLst/>
          </a:prstGeom>
          <a:noFill/>
          <a:ln>
            <a:noFill/>
          </a:ln>
        </p:spPr>
        <p:txBody>
          <a:bodyPr wrap="square"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</a:t>
            </a:r>
            <a:r>
              <a:rPr lang="en-US" altLang="zh-CN" sz="2100" b="1" kern="0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100" b="1" kern="0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马特</a:t>
            </a:r>
          </a:p>
        </p:txBody>
      </p:sp>
      <p:sp>
        <p:nvSpPr>
          <p:cNvPr id="28" name="矩形 27"/>
          <p:cNvSpPr/>
          <p:nvPr/>
        </p:nvSpPr>
        <p:spPr>
          <a:xfrm>
            <a:off x="4805073" y="930959"/>
            <a:ext cx="539216" cy="1363075"/>
          </a:xfrm>
          <a:prstGeom prst="rect">
            <a:avLst/>
          </a:prstGeom>
          <a:noFill/>
          <a:ln>
            <a:noFill/>
          </a:ln>
        </p:spPr>
        <p:txBody>
          <a:bodyPr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查理继位</a:t>
            </a:r>
          </a:p>
        </p:txBody>
      </p:sp>
      <p:sp>
        <p:nvSpPr>
          <p:cNvPr id="29" name="文本框 37"/>
          <p:cNvSpPr txBox="1">
            <a:spLocks noChangeArrowheads="1"/>
          </p:cNvSpPr>
          <p:nvPr/>
        </p:nvSpPr>
        <p:spPr bwMode="auto">
          <a:xfrm>
            <a:off x="7942459" y="281214"/>
            <a:ext cx="345199" cy="200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帝国一分为三</a:t>
            </a:r>
          </a:p>
        </p:txBody>
      </p:sp>
      <p:pic>
        <p:nvPicPr>
          <p:cNvPr id="30" name="图片 29" descr="80cb39dbb6fd5266746b3e74aa18972bd4073609[2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25" y="3120658"/>
            <a:ext cx="1699539" cy="184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5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/>
          <p:cNvSpPr>
            <a:spLocks/>
          </p:cNvSpPr>
          <p:nvPr/>
        </p:nvSpPr>
        <p:spPr bwMode="auto">
          <a:xfrm>
            <a:off x="263990" y="565813"/>
            <a:ext cx="283467" cy="4011874"/>
          </a:xfrm>
          <a:prstGeom prst="leftBrace">
            <a:avLst>
              <a:gd name="adj1" fmla="val 4268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734" tIns="34866" rIns="69734" bIns="34866" anchor="ctr"/>
          <a:lstStyle>
            <a:lvl1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815890" eaLnBrk="1" hangingPunct="1">
              <a:spcBef>
                <a:spcPct val="20000"/>
              </a:spcBef>
              <a:buFontTx/>
              <a:buChar char="–"/>
            </a:pPr>
            <a:endParaRPr lang="zh-CN" altLang="zh-CN" sz="150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051" y="493258"/>
            <a:ext cx="1771527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基督教</a:t>
            </a:r>
          </a:p>
        </p:txBody>
      </p:sp>
      <p:sp>
        <p:nvSpPr>
          <p:cNvPr id="6" name="AutoShape 16"/>
          <p:cNvSpPr>
            <a:spLocks/>
          </p:cNvSpPr>
          <p:nvPr/>
        </p:nvSpPr>
        <p:spPr bwMode="auto">
          <a:xfrm>
            <a:off x="1421287" y="1452584"/>
            <a:ext cx="329876" cy="1892447"/>
          </a:xfrm>
          <a:prstGeom prst="leftBrace">
            <a:avLst>
              <a:gd name="adj1" fmla="val 4268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734" tIns="34866" rIns="69734" bIns="34866" anchor="ctr"/>
          <a:lstStyle>
            <a:lvl1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815890" eaLnBrk="1" hangingPunct="1">
              <a:spcBef>
                <a:spcPct val="20000"/>
              </a:spcBef>
              <a:buFontTx/>
              <a:buChar char="–"/>
            </a:pPr>
            <a:endParaRPr lang="zh-CN" altLang="zh-CN" sz="150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9427" y="1634058"/>
            <a:ext cx="5957395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巩固：皈依基督教；土地政策（无偿分赐）</a:t>
            </a:r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>
            <a:off x="4112253" y="2330297"/>
            <a:ext cx="283467" cy="1062307"/>
          </a:xfrm>
          <a:prstGeom prst="leftBrace">
            <a:avLst>
              <a:gd name="adj1" fmla="val 4268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734" tIns="34866" rIns="69734" bIns="34866" anchor="ctr"/>
          <a:lstStyle>
            <a:lvl1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815890" eaLnBrk="1" hangingPunct="1">
              <a:spcBef>
                <a:spcPct val="20000"/>
              </a:spcBef>
              <a:buFontTx/>
              <a:buChar char="–"/>
            </a:pPr>
            <a:endParaRPr lang="zh-CN" altLang="zh-CN" sz="150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89572" y="2183354"/>
            <a:ext cx="4962889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内容：封君赐土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封臣服役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层层分封</a:t>
            </a:r>
          </a:p>
        </p:txBody>
      </p:sp>
      <p:sp>
        <p:nvSpPr>
          <p:cNvPr id="10" name="AutoShape 16"/>
          <p:cNvSpPr>
            <a:spLocks/>
          </p:cNvSpPr>
          <p:nvPr/>
        </p:nvSpPr>
        <p:spPr bwMode="auto">
          <a:xfrm>
            <a:off x="1522390" y="278426"/>
            <a:ext cx="204401" cy="803393"/>
          </a:xfrm>
          <a:prstGeom prst="leftBrace">
            <a:avLst>
              <a:gd name="adj1" fmla="val 4268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734" tIns="34866" rIns="69734" bIns="34866" anchor="ctr"/>
          <a:lstStyle>
            <a:lvl1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815890" eaLnBrk="1" hangingPunct="1">
              <a:spcBef>
                <a:spcPct val="20000"/>
              </a:spcBef>
              <a:buFontTx/>
              <a:buChar char="–"/>
            </a:pPr>
            <a:endParaRPr lang="zh-CN" altLang="zh-CN" sz="150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69762" y="2520698"/>
            <a:ext cx="2638484" cy="716744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   封君封臣制</a:t>
            </a:r>
            <a:endParaRPr lang="en-US" altLang="zh-CN" sz="21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（采邑分封制）</a:t>
            </a:r>
            <a:endParaRPr lang="zh-CN" altLang="en-US" sz="21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1051" y="2059245"/>
            <a:ext cx="1771527" cy="716744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法兰克</a:t>
            </a:r>
            <a:endParaRPr lang="en-US" altLang="zh-CN" sz="21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王  国</a:t>
            </a:r>
          </a:p>
        </p:txBody>
      </p:sp>
      <p:sp>
        <p:nvSpPr>
          <p:cNvPr id="13" name="矩形 12"/>
          <p:cNvSpPr/>
          <p:nvPr/>
        </p:nvSpPr>
        <p:spPr>
          <a:xfrm>
            <a:off x="636625" y="4117660"/>
            <a:ext cx="1771527" cy="716744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查理曼</a:t>
            </a:r>
            <a:endParaRPr lang="en-US" altLang="zh-CN" sz="21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帝  国</a:t>
            </a:r>
          </a:p>
        </p:txBody>
      </p:sp>
      <p:sp>
        <p:nvSpPr>
          <p:cNvPr id="14" name="矩形 13"/>
          <p:cNvSpPr/>
          <p:nvPr/>
        </p:nvSpPr>
        <p:spPr>
          <a:xfrm>
            <a:off x="1726753" y="139679"/>
            <a:ext cx="4331044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兴起：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世纪，巴勒斯坦地区</a:t>
            </a:r>
          </a:p>
        </p:txBody>
      </p:sp>
      <p:sp>
        <p:nvSpPr>
          <p:cNvPr id="15" name="矩形 14"/>
          <p:cNvSpPr/>
          <p:nvPr/>
        </p:nvSpPr>
        <p:spPr>
          <a:xfrm>
            <a:off x="1751163" y="687148"/>
            <a:ext cx="6421038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发展：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世纪末，罗马皇帝将基督教确立为国教</a:t>
            </a:r>
          </a:p>
        </p:txBody>
      </p:sp>
      <p:sp>
        <p:nvSpPr>
          <p:cNvPr id="16" name="矩形 15"/>
          <p:cNvSpPr/>
          <p:nvPr/>
        </p:nvSpPr>
        <p:spPr>
          <a:xfrm>
            <a:off x="1699427" y="1265721"/>
            <a:ext cx="5392589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建立：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481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年，克洛维</a:t>
            </a:r>
          </a:p>
        </p:txBody>
      </p:sp>
      <p:sp>
        <p:nvSpPr>
          <p:cNvPr id="17" name="矩形 16"/>
          <p:cNvSpPr/>
          <p:nvPr/>
        </p:nvSpPr>
        <p:spPr>
          <a:xfrm>
            <a:off x="4389568" y="2627449"/>
            <a:ext cx="5404888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特点：等级严格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权利义务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契约关系</a:t>
            </a:r>
          </a:p>
        </p:txBody>
      </p:sp>
      <p:sp>
        <p:nvSpPr>
          <p:cNvPr id="18" name="矩形 17"/>
          <p:cNvSpPr/>
          <p:nvPr/>
        </p:nvSpPr>
        <p:spPr>
          <a:xfrm>
            <a:off x="4395718" y="3022676"/>
            <a:ext cx="5147988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影响：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世纪，封建制度在西欧确立</a:t>
            </a:r>
          </a:p>
        </p:txBody>
      </p:sp>
      <p:sp>
        <p:nvSpPr>
          <p:cNvPr id="19" name="AutoShape 16"/>
          <p:cNvSpPr>
            <a:spLocks/>
          </p:cNvSpPr>
          <p:nvPr/>
        </p:nvSpPr>
        <p:spPr bwMode="auto">
          <a:xfrm>
            <a:off x="1650965" y="3752495"/>
            <a:ext cx="283467" cy="1210711"/>
          </a:xfrm>
          <a:prstGeom prst="leftBrace">
            <a:avLst>
              <a:gd name="adj1" fmla="val 4268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734" tIns="34866" rIns="69734" bIns="34866" anchor="ctr"/>
          <a:lstStyle>
            <a:lvl1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815890" eaLnBrk="1" hangingPunct="1">
              <a:spcBef>
                <a:spcPct val="20000"/>
              </a:spcBef>
              <a:buFontTx/>
              <a:buChar char="–"/>
            </a:pPr>
            <a:endParaRPr lang="zh-CN" altLang="zh-CN" sz="1500">
              <a:solidFill>
                <a:prstClr val="black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04785" y="3752493"/>
            <a:ext cx="3025619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建立：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800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  查理</a:t>
            </a:r>
          </a:p>
        </p:txBody>
      </p:sp>
      <p:sp>
        <p:nvSpPr>
          <p:cNvPr id="22" name="矩形 21"/>
          <p:cNvSpPr/>
          <p:nvPr/>
        </p:nvSpPr>
        <p:spPr>
          <a:xfrm>
            <a:off x="1857594" y="4170983"/>
            <a:ext cx="6195859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宗教政策：鼓励发展基督教（什一税）</a:t>
            </a:r>
          </a:p>
        </p:txBody>
      </p:sp>
      <p:sp>
        <p:nvSpPr>
          <p:cNvPr id="23" name="矩形 22"/>
          <p:cNvSpPr/>
          <p:nvPr/>
        </p:nvSpPr>
        <p:spPr>
          <a:xfrm>
            <a:off x="1792698" y="4589474"/>
            <a:ext cx="5689292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分裂：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843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年一分为三（德、意、法）</a:t>
            </a: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1086090" y="2740750"/>
            <a:ext cx="0" cy="143023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62075" y="3341346"/>
            <a:ext cx="1090203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 盛 </a:t>
            </a:r>
          </a:p>
        </p:txBody>
      </p:sp>
      <p:sp>
        <p:nvSpPr>
          <p:cNvPr id="30" name="矩形 29"/>
          <p:cNvSpPr/>
          <p:nvPr/>
        </p:nvSpPr>
        <p:spPr>
          <a:xfrm>
            <a:off x="3793451" y="3044562"/>
            <a:ext cx="616922" cy="639800"/>
          </a:xfrm>
          <a:prstGeom prst="rect">
            <a:avLst/>
          </a:prstGeom>
        </p:spPr>
        <p:txBody>
          <a:bodyPr wrap="none" lIns="69734" tIns="34866" rIns="69734" bIns="34866">
            <a:spAutoFit/>
          </a:bodyPr>
          <a:lstStyle/>
          <a:p>
            <a:pPr defTabSz="815890"/>
            <a:r>
              <a:rPr lang="en-US" altLang="zh-CN" sz="3700" b="1" dirty="0">
                <a:solidFill>
                  <a:srgbClr val="FF0000"/>
                </a:solidFill>
              </a:rPr>
              <a:t>※</a:t>
            </a:r>
            <a:endParaRPr lang="zh-CN" altLang="en-US" sz="3700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" y="2482"/>
            <a:ext cx="971797" cy="439745"/>
          </a:xfrm>
          <a:prstGeom prst="rect">
            <a:avLst/>
          </a:prstGeom>
          <a:solidFill>
            <a:srgbClr val="FFCCFF"/>
          </a:solidFill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小结：</a:t>
            </a:r>
          </a:p>
        </p:txBody>
      </p:sp>
    </p:spTree>
    <p:extLst>
      <p:ext uri="{BB962C8B-B14F-4D97-AF65-F5344CB8AC3E}">
        <p14:creationId xmlns:p14="http://schemas.microsoft.com/office/powerpoint/2010/main" val="11233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28966" y="522692"/>
            <a:ext cx="6914673" cy="4098131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、封君与封臣分别有怎样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的权利和义务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？</a:t>
            </a:r>
          </a:p>
          <a:p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、封君与封臣关系的纽带是什么？</a:t>
            </a:r>
          </a:p>
          <a:p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、概括封君、封臣关系的特点。</a:t>
            </a:r>
          </a:p>
          <a:p>
            <a:pPr marL="0" indent="0">
              <a:buNone/>
            </a:pP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92404" y="2983229"/>
            <a:ext cx="759496" cy="439698"/>
          </a:xfrm>
          <a:prstGeom prst="rect">
            <a:avLst/>
          </a:prstGeom>
          <a:noFill/>
          <a:ln>
            <a:noFill/>
          </a:ln>
        </p:spPr>
        <p:txBody>
          <a:bodyPr wrap="none" lIns="69688" tIns="34843" rIns="69688" bIns="34843" rtlCol="0" anchor="t">
            <a:spAutoFit/>
          </a:bodyPr>
          <a:lstStyle/>
          <a:p>
            <a:pPr algn="ctr" defTabSz="696882"/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土地</a:t>
            </a:r>
          </a:p>
        </p:txBody>
      </p:sp>
      <p:sp>
        <p:nvSpPr>
          <p:cNvPr id="9227" name="文本框 9226"/>
          <p:cNvSpPr txBox="1">
            <a:spLocks noChangeArrowheads="1"/>
          </p:cNvSpPr>
          <p:nvPr/>
        </p:nvSpPr>
        <p:spPr bwMode="auto">
          <a:xfrm>
            <a:off x="2400372" y="3857608"/>
            <a:ext cx="3803906" cy="120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88" tIns="34843" rIns="69688" bIns="34843">
            <a:spAutoFit/>
          </a:bodyPr>
          <a:lstStyle/>
          <a:p>
            <a:pPr defTabSz="696882">
              <a:lnSpc>
                <a:spcPts val="2136"/>
              </a:lnSpc>
              <a:spcBef>
                <a:spcPct val="50000"/>
              </a:spcBef>
              <a:defRPr/>
            </a:pPr>
            <a:r>
              <a:rPr lang="en-US" altLang="zh-CN" sz="2100" b="1" noProof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100" b="1" noProof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等级森严</a:t>
            </a:r>
            <a:endParaRPr lang="en-US" altLang="zh-CN" sz="2100" b="1" noProof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defTabSz="696882">
              <a:lnSpc>
                <a:spcPts val="2136"/>
              </a:lnSpc>
              <a:spcBef>
                <a:spcPct val="50000"/>
              </a:spcBef>
              <a:defRPr/>
            </a:pPr>
            <a:r>
              <a:rPr lang="zh-CN" altLang="en-US" sz="2100" b="1" noProof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权力和义务交织</a:t>
            </a:r>
            <a:endParaRPr lang="en-US" altLang="zh-CN" sz="2100" b="1" noProof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defTabSz="696882">
              <a:lnSpc>
                <a:spcPts val="2136"/>
              </a:lnSpc>
              <a:spcBef>
                <a:spcPct val="50000"/>
              </a:spcBef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    带有一定的契约意义</a:t>
            </a:r>
            <a:endParaRPr lang="en-US" altLang="zh-CN" sz="2100" b="1" noProof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314" y="-6456"/>
            <a:ext cx="1569013" cy="639753"/>
          </a:xfrm>
          <a:prstGeom prst="rect">
            <a:avLst/>
          </a:prstGeom>
          <a:noFill/>
          <a:ln>
            <a:noFill/>
          </a:ln>
        </p:spPr>
        <p:txBody>
          <a:bodyPr wrap="none" lIns="69688" tIns="34843" rIns="69688" bIns="34843" rtlCol="0" anchor="t">
            <a:spAutoFit/>
          </a:bodyPr>
          <a:lstStyle/>
          <a:p>
            <a:pPr algn="ctr" defTabSz="696882"/>
            <a:r>
              <a:rPr lang="zh-CN" altLang="en-US" sz="37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黑体" pitchFamily="49" charset="-122"/>
                <a:ea typeface="黑体" pitchFamily="49" charset="-122"/>
              </a:rPr>
              <a:t>回顾：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9630503A-E155-4C3C-828C-F237BA598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66648"/>
              </p:ext>
            </p:extLst>
          </p:nvPr>
        </p:nvGraphicFramePr>
        <p:xfrm>
          <a:off x="457491" y="925853"/>
          <a:ext cx="7901697" cy="168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97">
                  <a:extLst>
                    <a:ext uri="{9D8B030D-6E8A-4147-A177-3AD203B41FA5}">
                      <a16:colId xmlns:a16="http://schemas.microsoft.com/office/drawing/2014/main" xmlns="" val="3495197005"/>
                    </a:ext>
                  </a:extLst>
                </a:gridCol>
                <a:gridCol w="6787200">
                  <a:extLst>
                    <a:ext uri="{9D8B030D-6E8A-4147-A177-3AD203B41FA5}">
                      <a16:colId xmlns:a16="http://schemas.microsoft.com/office/drawing/2014/main" xmlns="" val="3861249139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zh-CN" alt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          义务                    权利</a:t>
                      </a:r>
                      <a:endParaRPr lang="zh-CN" altLang="en-US" sz="21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6841694"/>
                  </a:ext>
                </a:extLst>
              </a:tr>
              <a:tr h="5966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1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封</a:t>
                      </a:r>
                      <a:r>
                        <a:rPr lang="zh-CN" altLang="en-US" sz="2100" b="1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君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100" b="1" dirty="0">
                        <a:noFill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7282015"/>
                  </a:ext>
                </a:extLst>
              </a:tr>
              <a:tr h="698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1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封臣</a:t>
                      </a:r>
                      <a:endParaRPr lang="zh-CN" altLang="en-US" sz="21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100" b="1" dirty="0">
                        <a:noFill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1790277"/>
                  </a:ext>
                </a:extLst>
              </a:tr>
            </a:tbl>
          </a:graphicData>
        </a:graphic>
      </p:graphicFrame>
      <p:cxnSp>
        <p:nvCxnSpPr>
          <p:cNvPr id="18" name="直接连接符 17"/>
          <p:cNvCxnSpPr/>
          <p:nvPr/>
        </p:nvCxnSpPr>
        <p:spPr>
          <a:xfrm>
            <a:off x="5943505" y="925854"/>
            <a:ext cx="0" cy="16458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7"/>
          <p:cNvSpPr txBox="1"/>
          <p:nvPr/>
        </p:nvSpPr>
        <p:spPr>
          <a:xfrm>
            <a:off x="1552118" y="1430983"/>
            <a:ext cx="4204350" cy="393532"/>
          </a:xfrm>
          <a:prstGeom prst="rect">
            <a:avLst/>
          </a:prstGeom>
          <a:noFill/>
        </p:spPr>
        <p:txBody>
          <a:bodyPr wrap="none" lIns="69688" tIns="34843" rIns="69688" bIns="34843" rtlCol="0" anchor="t">
            <a:spAutoFit/>
          </a:bodyPr>
          <a:lstStyle/>
          <a:p>
            <a:pPr defTabSz="696882"/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保护封臣，不能任意侵害封臣权利</a:t>
            </a:r>
          </a:p>
        </p:txBody>
      </p:sp>
      <p:sp>
        <p:nvSpPr>
          <p:cNvPr id="21" name="文本框 6"/>
          <p:cNvSpPr txBox="1"/>
          <p:nvPr/>
        </p:nvSpPr>
        <p:spPr>
          <a:xfrm>
            <a:off x="1645166" y="2085420"/>
            <a:ext cx="3933442" cy="393532"/>
          </a:xfrm>
          <a:prstGeom prst="rect">
            <a:avLst/>
          </a:prstGeom>
          <a:noFill/>
        </p:spPr>
        <p:txBody>
          <a:bodyPr wrap="none" lIns="69688" tIns="34843" rIns="69688" bIns="34843" rtlCol="0" anchor="t">
            <a:spAutoFit/>
          </a:bodyPr>
          <a:lstStyle/>
          <a:p>
            <a:pPr defTabSz="696882"/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效忠封君、服兵役、提供金钱等</a:t>
            </a:r>
          </a:p>
        </p:txBody>
      </p:sp>
      <p:sp>
        <p:nvSpPr>
          <p:cNvPr id="23" name="文本框 7"/>
          <p:cNvSpPr txBox="1"/>
          <p:nvPr/>
        </p:nvSpPr>
        <p:spPr>
          <a:xfrm>
            <a:off x="6204283" y="1441310"/>
            <a:ext cx="1766182" cy="393532"/>
          </a:xfrm>
          <a:prstGeom prst="rect">
            <a:avLst/>
          </a:prstGeom>
          <a:noFill/>
        </p:spPr>
        <p:txBody>
          <a:bodyPr wrap="none" lIns="69688" tIns="34843" rIns="69688" bIns="34843" rtlCol="0" anchor="t">
            <a:spAutoFit/>
          </a:bodyPr>
          <a:lstStyle/>
          <a:p>
            <a:pPr defTabSz="696882"/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赐予封臣土地</a:t>
            </a:r>
          </a:p>
        </p:txBody>
      </p:sp>
      <p:sp>
        <p:nvSpPr>
          <p:cNvPr id="24" name="文本框 7"/>
          <p:cNvSpPr txBox="1"/>
          <p:nvPr/>
        </p:nvSpPr>
        <p:spPr>
          <a:xfrm>
            <a:off x="6633635" y="2082468"/>
            <a:ext cx="953460" cy="393532"/>
          </a:xfrm>
          <a:prstGeom prst="rect">
            <a:avLst/>
          </a:prstGeom>
          <a:noFill/>
        </p:spPr>
        <p:txBody>
          <a:bodyPr wrap="none" lIns="69688" tIns="34843" rIns="69688" bIns="34843" rtlCol="0" anchor="t">
            <a:spAutoFit/>
          </a:bodyPr>
          <a:lstStyle/>
          <a:p>
            <a:pPr defTabSz="696882"/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再分封</a:t>
            </a:r>
          </a:p>
        </p:txBody>
      </p:sp>
    </p:spTree>
    <p:extLst>
      <p:ext uri="{BB962C8B-B14F-4D97-AF65-F5344CB8AC3E}">
        <p14:creationId xmlns:p14="http://schemas.microsoft.com/office/powerpoint/2010/main" val="32267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227" grpId="0"/>
      <p:bldP spid="20" grpId="0"/>
      <p:bldP spid="21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1.jpg"/>
          <p:cNvPicPr>
            <a:picLocks noChangeAspect="1"/>
          </p:cNvPicPr>
          <p:nvPr/>
        </p:nvPicPr>
        <p:blipFill>
          <a:blip r:embed="rId3"/>
          <a:srcRect r="8155"/>
          <a:stretch>
            <a:fillRect/>
          </a:stretch>
        </p:blipFill>
        <p:spPr>
          <a:xfrm>
            <a:off x="0" y="14514"/>
            <a:ext cx="2994820" cy="2089941"/>
          </a:xfrm>
          <a:prstGeom prst="roundRect">
            <a:avLst>
              <a:gd name="adj" fmla="val 10227"/>
            </a:avLst>
          </a:prstGeom>
        </p:spPr>
      </p:pic>
      <p:sp>
        <p:nvSpPr>
          <p:cNvPr id="20" name="TextBox 19"/>
          <p:cNvSpPr txBox="1"/>
          <p:nvPr/>
        </p:nvSpPr>
        <p:spPr>
          <a:xfrm>
            <a:off x="2994178" y="154341"/>
            <a:ext cx="6149181" cy="1337772"/>
          </a:xfrm>
          <a:prstGeom prst="roundRect">
            <a:avLst/>
          </a:prstGeom>
          <a:noFill/>
          <a:ln w="57150">
            <a:noFill/>
          </a:ln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sz="3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第</a:t>
            </a:r>
            <a:r>
              <a:rPr lang="en-US" altLang="zh-CN" sz="3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  </a:t>
            </a:r>
            <a:endParaRPr lang="en-US" altLang="zh-CN" sz="37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15351"/>
            <a:r>
              <a:rPr lang="zh-CN" altLang="en-US" sz="3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基督教的兴起和法兰克王国</a:t>
            </a:r>
          </a:p>
        </p:txBody>
      </p:sp>
      <p:pic>
        <p:nvPicPr>
          <p:cNvPr id="30" name="图片 29" descr="5ee5cdaad6ad44c18c0fab410b862a56.jpg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1000"/>
                    </a14:imgEffect>
                    <a14:imgEffect>
                      <a14:brightnessContrast bright="12000" contrast="8000"/>
                    </a14:imgEffect>
                  </a14:imgLayer>
                </a14:imgProps>
              </a:ext>
            </a:extLst>
          </a:blip>
          <a:srcRect l="-500" t="2069" r="-500" b="11724"/>
          <a:stretch/>
        </p:blipFill>
        <p:spPr>
          <a:xfrm>
            <a:off x="-113977" y="1977527"/>
            <a:ext cx="2514426" cy="2803409"/>
          </a:xfrm>
          <a:prstGeom prst="ellipse">
            <a:avLst/>
          </a:prstGeom>
          <a:effectLst>
            <a:outerShdw blurRad="50800" dist="508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0"/>
          </a:effectLst>
          <a:scene3d>
            <a:camera prst="perspectiveFront"/>
            <a:lightRig rig="threePt" dir="t"/>
          </a:scene3d>
        </p:spPr>
      </p:pic>
      <p:sp>
        <p:nvSpPr>
          <p:cNvPr id="31" name="矩形 30"/>
          <p:cNvSpPr/>
          <p:nvPr/>
        </p:nvSpPr>
        <p:spPr>
          <a:xfrm>
            <a:off x="827405" y="4758790"/>
            <a:ext cx="953460" cy="393532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克洛维</a:t>
            </a:r>
          </a:p>
        </p:txBody>
      </p:sp>
      <p:pic>
        <p:nvPicPr>
          <p:cNvPr id="32" name="图片 31" descr="1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7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 t="7009" r="2256"/>
          <a:stretch>
            <a:fillRect/>
          </a:stretch>
        </p:blipFill>
        <p:spPr>
          <a:xfrm>
            <a:off x="2571888" y="1645940"/>
            <a:ext cx="3723617" cy="3345399"/>
          </a:xfrm>
          <a:prstGeom prst="rect">
            <a:avLst/>
          </a:prstGeom>
        </p:spPr>
      </p:pic>
      <p:pic>
        <p:nvPicPr>
          <p:cNvPr id="34" name="图片 33" descr="1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3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3046" y="1645933"/>
            <a:ext cx="2535083" cy="3087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35" name="矩形 34"/>
          <p:cNvSpPr/>
          <p:nvPr/>
        </p:nvSpPr>
        <p:spPr>
          <a:xfrm>
            <a:off x="6751739" y="4753610"/>
            <a:ext cx="2285370" cy="393532"/>
          </a:xfrm>
          <a:prstGeom prst="rect">
            <a:avLst/>
          </a:prstGeom>
        </p:spPr>
        <p:txBody>
          <a:bodyPr lIns="69688" tIns="34843" rIns="69688" bIns="34843">
            <a:spAutoFit/>
          </a:bodyPr>
          <a:lstStyle/>
          <a:p>
            <a:pPr algn="ctr" defTabSz="815351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查理一世</a:t>
            </a:r>
          </a:p>
        </p:txBody>
      </p:sp>
    </p:spTree>
    <p:extLst>
      <p:ext uri="{BB962C8B-B14F-4D97-AF65-F5344CB8AC3E}">
        <p14:creationId xmlns:p14="http://schemas.microsoft.com/office/powerpoint/2010/main" val="39385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0338" y="51470"/>
            <a:ext cx="8229600" cy="857250"/>
          </a:xfrm>
        </p:spPr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484" y="1080157"/>
            <a:ext cx="8229600" cy="344609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了解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基督教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的兴起以及发展，知道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法兰克王国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形成、发展到强盛的基本线索。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通过学习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封君与封臣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的内容，明确封君与封臣的关系，理解欧洲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封建制度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的确立。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认识到从奴隶社会过渡到封建社会是人类社会的一大进步。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84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" y="-2817"/>
            <a:ext cx="3657660" cy="547420"/>
          </a:xfrm>
          <a:prstGeom prst="rect">
            <a:avLst/>
          </a:prstGeom>
          <a:solidFill>
            <a:srgbClr val="FFFF00"/>
          </a:solidFill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3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一、基督教的兴起：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911" y="662467"/>
            <a:ext cx="3257325" cy="4990377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en-US" sz="21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，在罗马帝国统治下的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巴勒斯坦地区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，犹太人长期遭受苦难，渴望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救世主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的到来。</a:t>
            </a:r>
            <a:endParaRPr lang="en-US" altLang="zh-CN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15351"/>
            <a:r>
              <a:rPr lang="en-US" altLang="zh-CN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传道者宣传说，耶稣就是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救世主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救世主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在希腊语中称作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基督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，这种信仰耶稣基督的宗教后来被称为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基督教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defTabSz="815351"/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15351"/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49696" y="822989"/>
            <a:ext cx="1694930" cy="3948351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上帝耶和华创造了人类之后，看到人类苦难太多，于是派了他儿子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救世主基督来到人间，把人类从苦难中拯救出来。</a:t>
            </a:r>
            <a:b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1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" name="图片 53" descr="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12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63" y="185583"/>
            <a:ext cx="3493204" cy="482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61" name="图片 60" descr="005zfbsQzy6Oh0PweWRe9&amp;690.jpg"/>
          <p:cNvPicPr>
            <a:picLocks noChangeAspect="1"/>
          </p:cNvPicPr>
          <p:nvPr/>
        </p:nvPicPr>
        <p:blipFill>
          <a:blip r:embed="rId5" cstate="print"/>
          <a:srcRect t="4392" b="5658"/>
          <a:stretch>
            <a:fillRect/>
          </a:stretch>
        </p:blipFill>
        <p:spPr>
          <a:xfrm>
            <a:off x="3314786" y="3394698"/>
            <a:ext cx="1984280" cy="1612516"/>
          </a:xfrm>
          <a:prstGeom prst="ellipse">
            <a:avLst/>
          </a:prstGeom>
          <a:ln>
            <a:noFill/>
          </a:ln>
          <a:effectLst>
            <a:outerShdw blurRad="292100" dist="63500" algn="tl" rotWithShape="0">
              <a:srgbClr val="333333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843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234" y="51474"/>
            <a:ext cx="2306395" cy="439698"/>
          </a:xfrm>
          <a:prstGeom prst="rect">
            <a:avLst/>
          </a:prstGeom>
          <a:solidFill>
            <a:srgbClr val="FFCCFF"/>
          </a:solidFill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基督教的发展：</a:t>
            </a:r>
          </a:p>
        </p:txBody>
      </p:sp>
      <p:sp>
        <p:nvSpPr>
          <p:cNvPr id="79" name="矩形 78"/>
          <p:cNvSpPr/>
          <p:nvPr/>
        </p:nvSpPr>
        <p:spPr>
          <a:xfrm>
            <a:off x="0" y="545724"/>
            <a:ext cx="4369186" cy="1178362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4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世纪末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，罗马皇帝将基督教确定为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国教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，促进了基督教的传播。</a:t>
            </a:r>
          </a:p>
        </p:txBody>
      </p:sp>
      <p:pic>
        <p:nvPicPr>
          <p:cNvPr id="47" name="图片 46" descr="a780002b97912af8486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brightnessContrast bright="26000" contras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1" y="1748802"/>
            <a:ext cx="4365955" cy="32917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81328" y="3448988"/>
            <a:ext cx="4382165" cy="1686193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到了中世纪，基督教的势力越来越大，教皇的权力甚至高于国王。基督教成为欧洲封建社会主要精神支柱。中世纪神权与王权互相利用又互相斗争。</a:t>
            </a:r>
          </a:p>
        </p:txBody>
      </p:sp>
      <p:pic>
        <p:nvPicPr>
          <p:cNvPr id="7" name="图片 6" descr="1047931338311925899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8000"/>
                    </a14:imgEffect>
                    <a14:imgEffect>
                      <a14:brightnessContrast bright="13000" contrast="15000"/>
                    </a14:imgEffect>
                  </a14:imgLayer>
                </a14:imgProps>
              </a:ext>
            </a:extLst>
          </a:blip>
          <a:srcRect b="3550"/>
          <a:stretch>
            <a:fillRect/>
          </a:stretch>
        </p:blipFill>
        <p:spPr>
          <a:xfrm>
            <a:off x="4513647" y="51477"/>
            <a:ext cx="4630354" cy="33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9025" y="-2467"/>
            <a:ext cx="2934772" cy="547420"/>
          </a:xfrm>
          <a:prstGeom prst="rect">
            <a:avLst/>
          </a:prstGeom>
          <a:solidFill>
            <a:srgbClr val="FFFF00"/>
          </a:solidFill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sz="3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二、法兰克王国</a:t>
            </a:r>
          </a:p>
        </p:txBody>
      </p:sp>
      <p:sp>
        <p:nvSpPr>
          <p:cNvPr id="79" name="矩形 78"/>
          <p:cNvSpPr/>
          <p:nvPr/>
        </p:nvSpPr>
        <p:spPr>
          <a:xfrm>
            <a:off x="171753" y="1579443"/>
            <a:ext cx="2664604" cy="3025022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 latinLnBrk="1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西罗马帝国灭亡前后，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日耳曼人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在西欧建立了许多大小不同的王国，被称为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蛮族王国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，其中最为强大的是</a:t>
            </a:r>
            <a:r>
              <a:rPr 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481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建立的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法兰克王国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65">
            <a:extLst>
              <a:ext uri="{FF2B5EF4-FFF2-40B4-BE49-F238E27FC236}">
                <a16:creationId xmlns:a16="http://schemas.microsoft.com/office/drawing/2014/main" xmlns="" id="{6449D983-E345-4A0B-B9FB-967F06B33C0D}"/>
              </a:ext>
            </a:extLst>
          </p:cNvPr>
          <p:cNvSpPr txBox="1"/>
          <p:nvPr/>
        </p:nvSpPr>
        <p:spPr>
          <a:xfrm>
            <a:off x="25979" y="720117"/>
            <a:ext cx="1070479" cy="439698"/>
          </a:xfrm>
          <a:prstGeom prst="rect">
            <a:avLst/>
          </a:prstGeom>
          <a:solidFill>
            <a:srgbClr val="FFCCFF"/>
          </a:solidFill>
        </p:spPr>
        <p:txBody>
          <a:bodyPr wrap="none" lIns="69688" tIns="34843" rIns="69688" bIns="34843" rtlCol="0">
            <a:spAutoFit/>
          </a:bodyPr>
          <a:lstStyle/>
          <a:p>
            <a:pPr defTabSz="815351"/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建立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42290" y="372426"/>
            <a:ext cx="6122920" cy="947530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法兰克人是日耳曼人一支，</a:t>
            </a:r>
            <a:r>
              <a:rPr lang="en-US" altLang="zh-CN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世纪起，法兰克人进入高卢，不断扩张。法兰克人首领</a:t>
            </a: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克洛维</a:t>
            </a:r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在教会及法兰克人、罗马人等支持下建立法兰克王国</a:t>
            </a:r>
          </a:p>
        </p:txBody>
      </p:sp>
      <p:pic>
        <p:nvPicPr>
          <p:cNvPr id="68" name="图片 67" descr="u=1876091469,1457602347&amp;fm=27&amp;gp=0[1]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colorTemperature colorTemp="7747"/>
                    </a14:imgEffect>
                    <a14:imgEffect>
                      <a14:saturation sat="106000"/>
                    </a14:imgEffect>
                    <a14:imgEffect>
                      <a14:brightnessContrast bright="10000" contrast="-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4946" y="1440197"/>
            <a:ext cx="6100265" cy="4526217"/>
          </a:xfrm>
          <a:prstGeom prst="rect">
            <a:avLst/>
          </a:prstGeom>
        </p:spPr>
      </p:pic>
      <p:pic>
        <p:nvPicPr>
          <p:cNvPr id="71" name="图片 70" descr="faedab64034f78f0af2a31fd79310a55b3191c9e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7844" y="995882"/>
            <a:ext cx="2207370" cy="239881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7673059" y="2962028"/>
            <a:ext cx="761099" cy="316588"/>
          </a:xfrm>
          <a:prstGeom prst="rect">
            <a:avLst/>
          </a:prstGeom>
          <a:solidFill>
            <a:schemeClr val="bg1"/>
          </a:solidFill>
        </p:spPr>
        <p:txBody>
          <a:bodyPr wrap="none" lIns="69688" tIns="34843" rIns="69688" bIns="34843">
            <a:spAutoFit/>
          </a:bodyPr>
          <a:lstStyle/>
          <a:p>
            <a:pPr algn="ctr" defTabSz="815351"/>
            <a:r>
              <a:rPr lang="zh-CN" altLang="en-US" sz="1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克洛维</a:t>
            </a:r>
          </a:p>
        </p:txBody>
      </p:sp>
    </p:spTree>
    <p:extLst>
      <p:ext uri="{BB962C8B-B14F-4D97-AF65-F5344CB8AC3E}">
        <p14:creationId xmlns:p14="http://schemas.microsoft.com/office/powerpoint/2010/main" val="8962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23135" y="4"/>
            <a:ext cx="1998618" cy="439698"/>
          </a:xfrm>
          <a:prstGeom prst="rect">
            <a:avLst/>
          </a:prstGeom>
          <a:solidFill>
            <a:srgbClr val="FFCCFF"/>
          </a:solidFill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巩固措施：</a:t>
            </a:r>
          </a:p>
        </p:txBody>
      </p:sp>
      <p:sp>
        <p:nvSpPr>
          <p:cNvPr id="44" name="矩形 43"/>
          <p:cNvSpPr/>
          <p:nvPr/>
        </p:nvSpPr>
        <p:spPr>
          <a:xfrm>
            <a:off x="76088" y="372687"/>
            <a:ext cx="3659286" cy="1778526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7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为了稳固统治，</a:t>
            </a:r>
            <a:r>
              <a:rPr lang="zh-CN" altLang="en-US" sz="21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克洛维皈依了基督教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，承认</a:t>
            </a:r>
            <a:r>
              <a:rPr lang="zh-CN" altLang="en-US" sz="21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罗马教会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在欧洲的地位。在他的推动下，整个法兰克王国都信仰了基督教。</a:t>
            </a:r>
          </a:p>
        </p:txBody>
      </p:sp>
      <p:pic>
        <p:nvPicPr>
          <p:cNvPr id="49" name="图片 48" descr="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brightnessContrast bright="12000" contrast="9000"/>
                    </a14:imgEffect>
                  </a14:imgLayer>
                </a14:imgProps>
              </a:ext>
            </a:extLst>
          </a:blip>
          <a:srcRect b="18519"/>
          <a:stretch>
            <a:fillRect/>
          </a:stretch>
        </p:blipFill>
        <p:spPr>
          <a:xfrm>
            <a:off x="19020" y="2108848"/>
            <a:ext cx="3830724" cy="190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76089" y="4114784"/>
            <a:ext cx="3821045" cy="993696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en-US" altLang="zh-CN" sz="15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496</a:t>
            </a:r>
            <a:r>
              <a:rPr lang="zh-CN" altLang="en-US" sz="15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年，克洛维率领</a:t>
            </a:r>
            <a:r>
              <a:rPr lang="en-US" altLang="zh-CN" sz="15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3000</a:t>
            </a:r>
            <a:r>
              <a:rPr lang="zh-CN" altLang="en-US" sz="15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名法兰克战士接受洗礼，皈依基督教，标志他同罗马教会、同信基督教的高卢罗马人政治上的联合，</a:t>
            </a:r>
            <a:r>
              <a:rPr lang="zh-CN" altLang="en-US" sz="15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提高了自己的地位和声望</a:t>
            </a:r>
            <a:r>
              <a:rPr lang="zh-CN" altLang="en-US" sz="15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4384375" y="3394703"/>
            <a:ext cx="4628831" cy="1732360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克洛维保留了原来罗马大地主的土地，</a:t>
            </a:r>
            <a:r>
              <a:rPr lang="zh-CN" altLang="en-US" sz="21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把原属罗马国有的土地和无主土地</a:t>
            </a:r>
            <a:r>
              <a:rPr lang="en-US" altLang="zh-CN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无偿</a:t>
            </a:r>
            <a:r>
              <a:rPr lang="en-US" altLang="zh-CN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1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赐给教会和部下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，从而取得了罗马教会、信基督教的高卢罗马人和部下的广泛支持。 </a:t>
            </a:r>
          </a:p>
        </p:txBody>
      </p:sp>
      <p:pic>
        <p:nvPicPr>
          <p:cNvPr id="10" name="图片 9" descr="1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977" y="353964"/>
            <a:ext cx="3403500" cy="293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658202" y="554433"/>
            <a:ext cx="1485798" cy="2286358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法兰克人新地主和罗马地主共同组成了法兰克王国的封建主阶级，并且在政治上紧密联合。</a:t>
            </a:r>
          </a:p>
        </p:txBody>
      </p:sp>
    </p:spTree>
    <p:extLst>
      <p:ext uri="{BB962C8B-B14F-4D97-AF65-F5344CB8AC3E}">
        <p14:creationId xmlns:p14="http://schemas.microsoft.com/office/powerpoint/2010/main" val="323656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" y="-1656"/>
            <a:ext cx="914988" cy="439698"/>
          </a:xfrm>
          <a:prstGeom prst="rect">
            <a:avLst/>
          </a:prstGeom>
          <a:solidFill>
            <a:srgbClr val="FFCCFF"/>
          </a:solidFill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扩张</a:t>
            </a:r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:</a:t>
            </a:r>
            <a:endParaRPr lang="zh-CN" altLang="en-US" sz="2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3629" y="874421"/>
            <a:ext cx="2437829" cy="3763685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克洛维统治时期，法兰克王国不断扩张。到他去世时，法兰克王国的版图已经延伸至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高卢南部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地区以及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菜茵河以东至多瑙河之间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的大部分地区，实力强大。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94" y="4536832"/>
            <a:ext cx="5713399" cy="347365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克洛维继续他的扩张战争，法兰克的版图不断扩大。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24" y="308641"/>
            <a:ext cx="6052822" cy="41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471" y="15499"/>
            <a:ext cx="4473655" cy="439698"/>
          </a:xfrm>
          <a:prstGeom prst="rect">
            <a:avLst/>
          </a:prstGeom>
          <a:solidFill>
            <a:srgbClr val="FFCCFF"/>
          </a:solidFill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采邑制改革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（封君与封臣）：</a:t>
            </a:r>
          </a:p>
        </p:txBody>
      </p:sp>
      <p:sp>
        <p:nvSpPr>
          <p:cNvPr id="22" name="矩形 21"/>
          <p:cNvSpPr/>
          <p:nvPr/>
        </p:nvSpPr>
        <p:spPr>
          <a:xfrm>
            <a:off x="190268" y="551089"/>
            <a:ext cx="8936194" cy="716697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en-US" sz="21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世纪前期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，法兰克王国对土地分封形式进行改革，</a:t>
            </a: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不再无偿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赏赐，而是要求得到封地的人必须</a:t>
            </a: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提供兵役服务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1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211FC982-138B-43C0-8F14-DE2089F4C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22000"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81" y="1277537"/>
            <a:ext cx="4527029" cy="3840487"/>
          </a:xfrm>
          <a:prstGeom prst="rect">
            <a:avLst/>
          </a:prstGeom>
        </p:spPr>
      </p:pic>
      <p:sp>
        <p:nvSpPr>
          <p:cNvPr id="70" name="矩形 69"/>
          <p:cNvSpPr/>
          <p:nvPr/>
        </p:nvSpPr>
        <p:spPr>
          <a:xfrm>
            <a:off x="4889270" y="3885813"/>
            <a:ext cx="4211585" cy="1224529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en-US" sz="27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世纪，这种以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土地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的封赐为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纽带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而形成的</a:t>
            </a: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封建制度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在西欧已经普遍存在。</a:t>
            </a:r>
            <a:endParaRPr lang="zh-CN" altLang="en-US" sz="27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29368" y="1277538"/>
            <a:ext cx="3775834" cy="2748023"/>
          </a:xfrm>
          <a:prstGeom prst="rect">
            <a:avLst/>
          </a:prstGeom>
          <a:ln w="50800">
            <a:solidFill>
              <a:srgbClr val="92D050"/>
            </a:solidFill>
          </a:ln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（赐</a:t>
            </a:r>
            <a:r>
              <a:rPr lang="zh-CN" altLang="en-US" sz="24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地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的人）</a:t>
            </a:r>
            <a:endParaRPr lang="en-US" altLang="zh-CN" sz="2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815351"/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封君</a:t>
            </a:r>
            <a:endParaRPr lang="en-US" altLang="zh-CN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defTabSz="815351"/>
            <a:r>
              <a:rPr lang="en-US" altLang="zh-CN" sz="24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     </a:t>
            </a:r>
          </a:p>
          <a:p>
            <a:pPr defTabSz="815351"/>
            <a:endParaRPr lang="en-US" altLang="zh-CN" sz="2400" b="1" dirty="0">
              <a:solidFill>
                <a:srgbClr val="FF00FF"/>
              </a:solidFill>
              <a:latin typeface="黑体" pitchFamily="49" charset="-122"/>
              <a:ea typeface="黑体" pitchFamily="49" charset="-122"/>
            </a:endParaRPr>
          </a:p>
          <a:p>
            <a:pPr defTabSz="815351"/>
            <a:endParaRPr lang="en-US" altLang="zh-CN" sz="2400" b="1" dirty="0">
              <a:solidFill>
                <a:srgbClr val="FF00FF"/>
              </a:solidFill>
              <a:latin typeface="黑体" pitchFamily="49" charset="-122"/>
              <a:ea typeface="黑体" pitchFamily="49" charset="-122"/>
            </a:endParaRPr>
          </a:p>
          <a:p>
            <a:pPr defTabSz="815351"/>
            <a:r>
              <a:rPr lang="en-US" altLang="zh-CN" sz="21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en-US" sz="27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封臣</a:t>
            </a:r>
            <a:endParaRPr lang="zh-CN" altLang="en-US" sz="2100" dirty="0">
              <a:solidFill>
                <a:prstClr val="black"/>
              </a:solidFill>
            </a:endParaRPr>
          </a:p>
          <a:p>
            <a:pPr defTabSz="815351"/>
            <a:r>
              <a:rPr lang="zh-CN" altLang="en-US" sz="24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（接受封</a:t>
            </a:r>
            <a:r>
              <a:rPr lang="zh-CN" altLang="en-US" sz="24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地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的人）</a:t>
            </a:r>
            <a:endParaRPr lang="zh-CN" altLang="en-US" dirty="0">
              <a:solidFill>
                <a:prstClr val="black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6971686" y="2075389"/>
            <a:ext cx="0" cy="1010704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343527" y="2080232"/>
            <a:ext cx="0" cy="1010704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899264" y="2239989"/>
            <a:ext cx="411645" cy="716697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保</a:t>
            </a:r>
            <a:endParaRPr lang="en-US" altLang="zh-CN" sz="21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defTabSz="815351"/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护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95064" y="2314581"/>
            <a:ext cx="411645" cy="716697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忠</a:t>
            </a:r>
            <a:endParaRPr lang="en-US" altLang="zh-CN" sz="21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defTabSz="815351"/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于</a:t>
            </a:r>
          </a:p>
        </p:txBody>
      </p:sp>
    </p:spTree>
    <p:extLst>
      <p:ext uri="{BB962C8B-B14F-4D97-AF65-F5344CB8AC3E}">
        <p14:creationId xmlns:p14="http://schemas.microsoft.com/office/powerpoint/2010/main" val="2576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" grpId="0" animBg="1"/>
      <p:bldP spid="9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AynRJ4kR5zVK+I1CdS71a/U7KcYadZtgSHh9KSz8fpbs8S1mhZQejX621KE980AY7N1//5m273dPxD37QCgTu4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全屏显示(16:9)</PresentationFormat>
  <Paragraphs>154</Paragraphs>
  <Slides>17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Office 主题​​</vt:lpstr>
      <vt:lpstr>1_Office 主题</vt:lpstr>
      <vt:lpstr>1_Office 主题​​</vt:lpstr>
      <vt:lpstr>PowerPoint 演示文稿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Windows 用户</cp:lastModifiedBy>
  <cp:revision>1</cp:revision>
  <dcterms:created xsi:type="dcterms:W3CDTF">2020-09-15T12:42:55Z</dcterms:created>
  <dcterms:modified xsi:type="dcterms:W3CDTF">2020-09-15T12:44:44Z</dcterms:modified>
</cp:coreProperties>
</file>