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tags/tag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9" r:id="rId3"/>
    <p:sldId id="260" r:id="rId4"/>
    <p:sldId id="261" r:id="rId5"/>
    <p:sldId id="262" r:id="rId7"/>
    <p:sldId id="263" r:id="rId8"/>
    <p:sldId id="264" r:id="rId9"/>
    <p:sldId id="265" r:id="rId10"/>
    <p:sldId id="274" r:id="rId11"/>
    <p:sldId id="266" r:id="rId12"/>
    <p:sldId id="267" r:id="rId13"/>
    <p:sldId id="268" r:id="rId14"/>
    <p:sldId id="273" r:id="rId15"/>
    <p:sldId id="272" r:id="rId16"/>
    <p:sldId id="269" r:id="rId17"/>
    <p:sldId id="270" r:id="rId18"/>
    <p:sldId id="271" r:id="rId19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8D75"/>
    <a:srgbClr val="1ABC9C"/>
    <a:srgbClr val="FFCEA1"/>
    <a:srgbClr val="CD2A19"/>
    <a:srgbClr val="0C364F"/>
    <a:srgbClr val="535098"/>
    <a:srgbClr val="4F4B95"/>
    <a:srgbClr val="0D2763"/>
    <a:srgbClr val="05B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48"/>
      </p:cViewPr>
      <p:guideLst>
        <p:guide orient="horz" pos="2160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notesMaster" Target="notesMasters/notesMaster1.xml" Id="rId6" /><Relationship Type="http://schemas.openxmlformats.org/officeDocument/2006/relationships/slide" Target="slides/slide3.xml" Id="rId5" /><Relationship Type="http://schemas.openxmlformats.org/officeDocument/2006/relationships/slide" Target="slides/slide2.xml" Id="rId4" /><Relationship Type="http://schemas.openxmlformats.org/officeDocument/2006/relationships/slide" Target="slides/slide1.xml" Id="rId3" /><Relationship Type="http://schemas.openxmlformats.org/officeDocument/2006/relationships/tableStyles" Target="tableStyles.xml" Id="rId22" /><Relationship Type="http://schemas.openxmlformats.org/officeDocument/2006/relationships/viewProps" Target="viewProps.xml" Id="rId21" /><Relationship Type="http://schemas.openxmlformats.org/officeDocument/2006/relationships/presProps" Target="presProps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2.xml" Id="R14c66b2416aa462e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07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8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709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710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11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/>
      <p:sp>
        <p:nvSpPr>
          <p:cNvPr id="1048616" name="幻灯片图像占位符 1"/>
          <p:cNvSpPr/>
          <p:nvPr>
            <p:ph type="sldImg" idx="2"/>
          </p:nvPr>
        </p:nvSpPr>
        <p:spPr/>
      </p:sp>
      <p:sp>
        <p:nvSpPr>
          <p:cNvPr id="1048617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9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59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74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7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6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6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79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8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84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85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8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90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91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92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93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9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5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6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59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0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1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01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02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70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68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669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7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C921-DE0F-4A6F-B565-2BB90F1B5F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B0B28-EB9E-4654-90E1-044C6DB12F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/>
      <p:sp>
        <p:nvSpPr>
          <p:cNvPr id="1048586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1650365" cy="70675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CEA1"/>
            </a:solidFill>
            <a:prstDash val="dashDot"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前  言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587" name="文本框 3"/>
          <p:cNvSpPr txBox="1"/>
          <p:nvPr/>
        </p:nvSpPr>
        <p:spPr>
          <a:xfrm>
            <a:off x="1040765" y="1265555"/>
            <a:ext cx="10050145" cy="4523105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欧洲封建主义的高潮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，伴随着它通过誓言效忠封君但基本上独立的骑士和封臣，大体上本地化的非市场经济，还有完全束缚在土地上的农奴，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消失于1500年之前，从‘黑死病’疫情缓慢复苏之后的一个半世纪。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到16世纪初，市场经济、由国王统治的中央政府主导下类似于国家的政治结构，遍布了易北河以西欧洲大部分地区。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---历史学家杰克·戈德斯通</a:t>
            </a:r>
            <a:endParaRPr lang="en-US" alt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/>
      <p:sp>
        <p:nvSpPr>
          <p:cNvPr id="1048645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46" name="文本框 3"/>
          <p:cNvSpPr txBox="1"/>
          <p:nvPr/>
        </p:nvSpPr>
        <p:spPr>
          <a:xfrm>
            <a:off x="7275830" y="306705"/>
            <a:ext cx="39484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出现手工工场</a:t>
            </a:r>
            <a:endParaRPr lang="zh-CN" altLang="en-US" sz="3600" b="1" spc="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8" name="组合 18"/>
          <p:cNvGrpSpPr/>
          <p:nvPr/>
        </p:nvGrpSpPr>
        <p:grpSpPr>
          <a:xfrm>
            <a:off x="468630" y="1002665"/>
            <a:ext cx="11278235" cy="5003165"/>
            <a:chOff x="851" y="1816"/>
            <a:chExt cx="17761" cy="8376"/>
          </a:xfrm>
        </p:grpSpPr>
        <p:pic>
          <p:nvPicPr>
            <p:cNvPr id="2097162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51" y="1816"/>
              <a:ext cx="3031" cy="4184"/>
            </a:xfrm>
            <a:prstGeom prst="rect">
              <a:avLst/>
            </a:prstGeom>
          </p:spPr>
        </p:pic>
        <p:pic>
          <p:nvPicPr>
            <p:cNvPr id="2097163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2" y="1816"/>
              <a:ext cx="2991" cy="4184"/>
            </a:xfrm>
            <a:prstGeom prst="rect">
              <a:avLst/>
            </a:prstGeom>
          </p:spPr>
        </p:pic>
        <p:pic>
          <p:nvPicPr>
            <p:cNvPr id="2097164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3" y="1816"/>
              <a:ext cx="2898" cy="4184"/>
            </a:xfrm>
            <a:prstGeom prst="rect">
              <a:avLst/>
            </a:prstGeom>
          </p:spPr>
        </p:pic>
        <p:pic>
          <p:nvPicPr>
            <p:cNvPr id="2097165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1" y="1816"/>
              <a:ext cx="2947" cy="4185"/>
            </a:xfrm>
            <a:prstGeom prst="rect">
              <a:avLst/>
            </a:prstGeom>
          </p:spPr>
        </p:pic>
        <p:pic>
          <p:nvPicPr>
            <p:cNvPr id="2097166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18" y="1816"/>
              <a:ext cx="3010" cy="4184"/>
            </a:xfrm>
            <a:prstGeom prst="rect">
              <a:avLst/>
            </a:prstGeom>
          </p:spPr>
        </p:pic>
        <p:pic>
          <p:nvPicPr>
            <p:cNvPr id="2097167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28" y="1816"/>
              <a:ext cx="2885" cy="4185"/>
            </a:xfrm>
            <a:prstGeom prst="rect">
              <a:avLst/>
            </a:prstGeom>
          </p:spPr>
        </p:pic>
        <p:pic>
          <p:nvPicPr>
            <p:cNvPr id="2097168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" y="6000"/>
              <a:ext cx="3032" cy="4191"/>
            </a:xfrm>
            <a:prstGeom prst="rect">
              <a:avLst/>
            </a:prstGeom>
          </p:spPr>
        </p:pic>
        <p:pic>
          <p:nvPicPr>
            <p:cNvPr id="2097169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3" y="6001"/>
              <a:ext cx="2998" cy="4147"/>
            </a:xfrm>
            <a:prstGeom prst="rect">
              <a:avLst/>
            </a:prstGeom>
          </p:spPr>
        </p:pic>
        <p:pic>
          <p:nvPicPr>
            <p:cNvPr id="2097170" name="图片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1" y="6001"/>
              <a:ext cx="2948" cy="4146"/>
            </a:xfrm>
            <a:prstGeom prst="rect">
              <a:avLst/>
            </a:prstGeom>
          </p:spPr>
        </p:pic>
        <p:pic>
          <p:nvPicPr>
            <p:cNvPr id="2097171" name="图片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9" y="6000"/>
              <a:ext cx="2899" cy="4147"/>
            </a:xfrm>
            <a:prstGeom prst="rect">
              <a:avLst/>
            </a:prstGeom>
          </p:spPr>
        </p:pic>
        <p:pic>
          <p:nvPicPr>
            <p:cNvPr id="2097172" name="图片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718" y="6000"/>
              <a:ext cx="3069" cy="4146"/>
            </a:xfrm>
            <a:prstGeom prst="rect">
              <a:avLst/>
            </a:prstGeom>
          </p:spPr>
        </p:pic>
        <p:pic>
          <p:nvPicPr>
            <p:cNvPr id="2097173" name="图片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787" y="6000"/>
              <a:ext cx="2767" cy="4192"/>
            </a:xfrm>
            <a:prstGeom prst="rect">
              <a:avLst/>
            </a:prstGeom>
          </p:spPr>
        </p:pic>
      </p:grpSp>
      <p:sp>
        <p:nvSpPr>
          <p:cNvPr id="1048647" name="文本框 20"/>
          <p:cNvSpPr txBox="1"/>
          <p:nvPr/>
        </p:nvSpPr>
        <p:spPr>
          <a:xfrm>
            <a:off x="393700" y="6090285"/>
            <a:ext cx="11743690" cy="64516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spc="300" dirty="0">
                <a:ln/>
                <a:solidFill>
                  <a:schemeClr val="tx1"/>
                </a:solidFill>
                <a:effectLst/>
                <a:latin typeface="+mj-ea"/>
                <a:ea typeface="+mj-ea"/>
                <a:sym typeface="+mn-ea"/>
              </a:rPr>
              <a:t>思考：中世纪手工工场中,商人扮演了什么样的角色？</a:t>
            </a:r>
            <a:endParaRPr lang="zh-CN" altLang="en-US" sz="3600" b="1" spc="300" dirty="0">
              <a:ln/>
              <a:solidFill>
                <a:schemeClr val="tx1"/>
              </a:solidFill>
              <a:effectLst/>
              <a:latin typeface="+mj-ea"/>
              <a:ea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/>
      <p:sp>
        <p:nvSpPr>
          <p:cNvPr id="1048648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0" name="组合 22"/>
          <p:cNvGrpSpPr/>
          <p:nvPr/>
        </p:nvGrpSpPr>
        <p:grpSpPr>
          <a:xfrm>
            <a:off x="543560" y="1073785"/>
            <a:ext cx="5617210" cy="4411383"/>
            <a:chOff x="10002" y="2383"/>
            <a:chExt cx="8846" cy="6946"/>
          </a:xfrm>
        </p:grpSpPr>
        <p:grpSp>
          <p:nvGrpSpPr>
            <p:cNvPr id="51" name="组合 5"/>
            <p:cNvGrpSpPr/>
            <p:nvPr/>
          </p:nvGrpSpPr>
          <p:grpSpPr>
            <a:xfrm>
              <a:off x="10002" y="2383"/>
              <a:ext cx="8846" cy="6946"/>
              <a:chOff x="10002" y="2243"/>
              <a:chExt cx="8846" cy="7090"/>
            </a:xfr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grpSpPr>
          <p:sp>
            <p:nvSpPr>
              <p:cNvPr id="1048650" name="矩形 4"/>
              <p:cNvSpPr/>
              <p:nvPr/>
            </p:nvSpPr>
            <p:spPr>
              <a:xfrm>
                <a:off x="10002" y="2243"/>
                <a:ext cx="8846" cy="70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097175" name="图片 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0178" y="2382"/>
                <a:ext cx="8493" cy="6077"/>
              </a:xfrm>
              <a:prstGeom prst="rect">
                <a:avLst/>
              </a:prstGeom>
            </p:spPr>
          </p:pic>
        </p:grpSp>
        <p:sp>
          <p:nvSpPr>
            <p:cNvPr id="1048651" name="文本框 21"/>
            <p:cNvSpPr txBox="1"/>
            <p:nvPr/>
          </p:nvSpPr>
          <p:spPr>
            <a:xfrm>
              <a:off x="12461" y="8473"/>
              <a:ext cx="437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手工工场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" name="文本框 0"/>
          <p:cNvSpPr txBox="1"/>
          <p:nvPr/>
        </p:nvSpPr>
        <p:spPr>
          <a:xfrm>
            <a:off x="649605" y="5621020"/>
            <a:ext cx="37236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手工工场的特点：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15" y="1073785"/>
            <a:ext cx="4728210" cy="441134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48646" name="文本框 3"/>
          <p:cNvSpPr txBox="1"/>
          <p:nvPr/>
        </p:nvSpPr>
        <p:spPr>
          <a:xfrm>
            <a:off x="7275830" y="306705"/>
            <a:ext cx="39484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出现手工工场</a:t>
            </a:r>
            <a:endParaRPr lang="zh-CN" altLang="en-US" sz="3600" b="1" spc="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73245" y="5652135"/>
            <a:ext cx="7129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雇佣、分工、面向市场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48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8970" y="867410"/>
            <a:ext cx="110451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结合课文，说说农业、手工业变化的共同影响：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48970" y="2285365"/>
            <a:ext cx="3204210" cy="3415030"/>
            <a:chOff x="1022" y="3599"/>
            <a:chExt cx="5046" cy="5378"/>
          </a:xfrm>
        </p:grpSpPr>
        <p:sp>
          <p:nvSpPr>
            <p:cNvPr id="9" name="文本框 8"/>
            <p:cNvSpPr txBox="1"/>
            <p:nvPr/>
          </p:nvSpPr>
          <p:spPr>
            <a:xfrm>
              <a:off x="1022" y="3599"/>
              <a:ext cx="3511" cy="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土地关系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的变化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手工业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的发展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右箭头 9"/>
            <p:cNvSpPr/>
            <p:nvPr/>
          </p:nvSpPr>
          <p:spPr>
            <a:xfrm>
              <a:off x="4680" y="4361"/>
              <a:ext cx="1389" cy="41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右箭头 10"/>
            <p:cNvSpPr/>
            <p:nvPr/>
          </p:nvSpPr>
          <p:spPr>
            <a:xfrm>
              <a:off x="4680" y="7720"/>
              <a:ext cx="1389" cy="41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53815" y="2285365"/>
            <a:ext cx="2972435" cy="3415030"/>
            <a:chOff x="6069" y="3599"/>
            <a:chExt cx="4681" cy="5378"/>
          </a:xfrm>
        </p:grpSpPr>
        <p:sp>
          <p:nvSpPr>
            <p:cNvPr id="12" name="文本框 11"/>
            <p:cNvSpPr txBox="1"/>
            <p:nvPr/>
          </p:nvSpPr>
          <p:spPr>
            <a:xfrm>
              <a:off x="6069" y="3599"/>
              <a:ext cx="3293" cy="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农业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生产组织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手工业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生产组织</a:t>
              </a:r>
              <a:endPara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右箭头 12"/>
            <p:cNvSpPr/>
            <p:nvPr/>
          </p:nvSpPr>
          <p:spPr>
            <a:xfrm>
              <a:off x="9362" y="4361"/>
              <a:ext cx="1389" cy="41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右箭头 13"/>
            <p:cNvSpPr/>
            <p:nvPr/>
          </p:nvSpPr>
          <p:spPr>
            <a:xfrm>
              <a:off x="9362" y="7720"/>
              <a:ext cx="1389" cy="41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826885" y="2285365"/>
            <a:ext cx="12338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租地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农场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手工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工场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010525" y="2285365"/>
            <a:ext cx="1170940" cy="3878580"/>
            <a:chOff x="12615" y="3599"/>
            <a:chExt cx="1844" cy="6108"/>
          </a:xfrm>
        </p:grpSpPr>
        <p:sp>
          <p:nvSpPr>
            <p:cNvPr id="18" name="右大括号 17"/>
            <p:cNvSpPr/>
            <p:nvPr/>
          </p:nvSpPr>
          <p:spPr>
            <a:xfrm>
              <a:off x="12615" y="4015"/>
              <a:ext cx="229" cy="4697"/>
            </a:xfrm>
            <a:prstGeom prst="rightBrace">
              <a:avLst/>
            </a:prstGeom>
            <a:ln w="444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3203" y="3599"/>
              <a:ext cx="1257" cy="61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4000" b="1">
                  <a:ln/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逐渐资本主义化</a:t>
              </a:r>
              <a:endParaRPr lang="zh-CN" altLang="en-US" sz="4000" b="1">
                <a:ln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182100" y="2014855"/>
            <a:ext cx="2357120" cy="4470400"/>
            <a:chOff x="14460" y="3173"/>
            <a:chExt cx="3712" cy="7040"/>
          </a:xfrm>
        </p:grpSpPr>
        <p:sp>
          <p:nvSpPr>
            <p:cNvPr id="20" name="右箭头 19"/>
            <p:cNvSpPr/>
            <p:nvPr/>
          </p:nvSpPr>
          <p:spPr>
            <a:xfrm>
              <a:off x="14460" y="6154"/>
              <a:ext cx="1295" cy="43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946" y="3173"/>
              <a:ext cx="2226" cy="70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40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中世纪欧洲社会的整体面貌开始改变</a:t>
              </a:r>
              <a:endParaRPr lang="zh-CN" altLang="en-US" sz="40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/>
      <p:sp>
        <p:nvSpPr>
          <p:cNvPr id="1048648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7067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富裕农民和市民阶层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2300" y="951865"/>
            <a:ext cx="109474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商业，即是金钱与物品的交换，目的是盈利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我们有理由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谴责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他们，因为他们激发人们对金钱的欲望，这种欲望毫无节制，且永不满足。商业本身就是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可耻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圣托马斯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阿奎那（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1225-1274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，意大利神学家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财富，如果被用来帮助生活艰苦的人，我们就应该给予财富施予者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尊敬和赞赏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。如果将财富用到崇高伟大的事情上，并用来彰显宽宏大量和卓越的业绩，那么财富拥有者就应该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赢得名望和尊严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莱昂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巴蒂斯塔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阿尔伯蒂（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1404-1472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）《关于家庭》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7235" y="5259070"/>
            <a:ext cx="107175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思考：两则材料对商人的看法有什么不同？结合课文说出变化的原因。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/>
      <p:grpSp>
        <p:nvGrpSpPr>
          <p:cNvPr id="53" name="组合 5"/>
          <p:cNvGrpSpPr/>
          <p:nvPr/>
        </p:nvGrpSpPr>
        <p:grpSpPr>
          <a:xfrm>
            <a:off x="7936289" y="458470"/>
            <a:ext cx="4208086" cy="6194274"/>
            <a:chOff x="11906" y="147"/>
            <a:chExt cx="7311" cy="1052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97176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906" y="147"/>
              <a:ext cx="7310" cy="9322"/>
            </a:xfrm>
            <a:prstGeom prst="ellipse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652" name="文本框 4"/>
            <p:cNvSpPr txBox="1"/>
            <p:nvPr/>
          </p:nvSpPr>
          <p:spPr>
            <a:xfrm>
              <a:off x="11907" y="9676"/>
              <a:ext cx="7310" cy="99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>
                  <a:latin typeface="微软雅黑" panose="020B0503020204020204" charset="-122"/>
                  <a:ea typeface="微软雅黑" panose="020B0503020204020204" charset="-122"/>
                </a:rPr>
                <a:t>佛罗伦萨 美第奇家族</a:t>
              </a:r>
              <a:endParaRPr lang="zh-CN" altLang="en-US" sz="3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" name="组合 0"/>
          <p:cNvGrpSpPr/>
          <p:nvPr/>
        </p:nvGrpSpPr>
        <p:grpSpPr>
          <a:xfrm>
            <a:off x="651510" y="530860"/>
            <a:ext cx="6692265" cy="5786755"/>
            <a:chOff x="1026" y="836"/>
            <a:chExt cx="10539" cy="9113"/>
          </a:xfrm>
        </p:grpSpPr>
        <p:pic>
          <p:nvPicPr>
            <p:cNvPr id="2097187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" y="836"/>
              <a:ext cx="10538" cy="6784"/>
            </a:xfrm>
            <a:prstGeom prst="rect">
              <a:avLst/>
            </a:prstGeom>
          </p:spPr>
        </p:pic>
        <p:sp>
          <p:nvSpPr>
            <p:cNvPr id="1048637" name="文本框 4"/>
            <p:cNvSpPr txBox="1"/>
            <p:nvPr/>
          </p:nvSpPr>
          <p:spPr>
            <a:xfrm>
              <a:off x="1027" y="7479"/>
              <a:ext cx="10538" cy="24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3200" b="1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1265</a:t>
              </a:r>
              <a:r>
                <a:rPr lang="zh-CN" altLang="en-US" sz="3200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年召开的英国议会和</a:t>
              </a:r>
              <a:r>
                <a:rPr lang="en-US" altLang="zh-CN" sz="3200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1302</a:t>
              </a:r>
              <a:r>
                <a:rPr lang="zh-CN" altLang="en-US" sz="3200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年举行的法国三级会议标志着英、法两国等级君主制的初步</a:t>
              </a:r>
              <a:r>
                <a:rPr lang="zh-CN" altLang="en-US" sz="3200" b="1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形成。</a:t>
              </a:r>
              <a:endParaRPr lang="zh-CN" altLang="en-US" sz="32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4" name="组合 8"/>
          <p:cNvGrpSpPr/>
          <p:nvPr/>
        </p:nvGrpSpPr>
        <p:grpSpPr>
          <a:xfrm>
            <a:off x="203835" y="530860"/>
            <a:ext cx="7587615" cy="5690235"/>
            <a:chOff x="321" y="269"/>
            <a:chExt cx="11647" cy="9734"/>
          </a:xfrm>
        </p:grpSpPr>
        <p:pic>
          <p:nvPicPr>
            <p:cNvPr id="209717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" y="269"/>
              <a:ext cx="11647" cy="9734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1048653" name="文本框 7"/>
            <p:cNvSpPr txBox="1"/>
            <p:nvPr/>
          </p:nvSpPr>
          <p:spPr>
            <a:xfrm>
              <a:off x="6674" y="269"/>
              <a:ext cx="5294" cy="8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r"/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中世纪晚期的城镇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/>
      <p:sp>
        <p:nvSpPr>
          <p:cNvPr id="1048654" name="文本框 3"/>
          <p:cNvSpPr txBox="1"/>
          <p:nvPr/>
        </p:nvSpPr>
        <p:spPr>
          <a:xfrm>
            <a:off x="1216025" y="1648460"/>
            <a:ext cx="10022840" cy="382524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36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整个中世纪社会运动很像一场巨大的地壳变迁：经过动荡、破裂、组合、喷涌、聚积、沉淀，从未安静和停滞，不断有新的事务涌现，不断有蜕变与新生。从混沌的运动中，逐渐形成有序的新文明。多元框架下形成新秩序，创造新事务，也产生了大融和。</a:t>
            </a:r>
            <a:r>
              <a:rPr lang="zh-CN" altLang="en-US" sz="3600" b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到中世纪末期，这个新秩序已显露出了基本轮廓，即现代文明</a:t>
            </a:r>
            <a:r>
              <a:rPr lang="zh-CN" altLang="en-US" sz="36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n w="12700" cmpd="sng">
                <a:noFill/>
                <a:prstDash val="solid"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48655" name="文本框 1"/>
          <p:cNvSpPr txBox="1"/>
          <p:nvPr/>
        </p:nvSpPr>
        <p:spPr>
          <a:xfrm>
            <a:off x="1113155" y="351155"/>
            <a:ext cx="2745740" cy="10312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/>
            <a:r>
              <a:rPr lang="zh-CN" altLang="en-US" sz="48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体管家润行" panose="02010600010101010101" charset="-122"/>
                <a:ea typeface="字体管家润行" panose="02010600010101010101" charset="-122"/>
              </a:rPr>
              <a:t>延伸探究</a:t>
            </a:r>
            <a:endParaRPr lang="zh-CN" altLang="en-US" sz="4800" b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7310" y="0"/>
            <a:ext cx="12228830" cy="6858000"/>
          </a:xfrm>
          <a:prstGeom prst="rect">
            <a:avLst/>
          </a:prstGeom>
        </p:spPr>
      </p:pic>
      <p:sp>
        <p:nvSpPr>
          <p:cNvPr id="1048656" name="矩形 5"/>
          <p:cNvSpPr/>
          <p:nvPr/>
        </p:nvSpPr>
        <p:spPr>
          <a:xfrm>
            <a:off x="6682317" y="0"/>
            <a:ext cx="4645788" cy="6858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56000">
                <a:srgbClr val="FFFFFF">
                  <a:alpha val="80000"/>
                </a:srgb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57" name="矩形 6"/>
          <p:cNvSpPr/>
          <p:nvPr/>
        </p:nvSpPr>
        <p:spPr>
          <a:xfrm>
            <a:off x="7160964" y="1432177"/>
            <a:ext cx="3535680" cy="1069340"/>
          </a:xfrm>
          <a:prstGeom prst="rect">
            <a:avLst/>
          </a:prstGeom>
        </p:spPr>
        <p:txBody>
          <a:bodyPr wrap="none">
            <a:spAutoFit/>
          </a:bodyPr>
          <a:p>
            <a:pPr algn="just"/>
            <a:r>
              <a:rPr lang="zh-CN" altLang="en-US" sz="6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多谢聆听</a:t>
            </a:r>
            <a:endParaRPr lang="zh-CN" altLang="en-US" sz="6600" b="1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5721985" cy="6858000"/>
          </a:xfrm>
          <a:prstGeom prst="rect">
            <a:avLst/>
          </a:prstGeom>
        </p:spPr>
      </p:pic>
      <p:grpSp>
        <p:nvGrpSpPr>
          <p:cNvPr id="31" name="组合 17"/>
          <p:cNvGrpSpPr/>
          <p:nvPr/>
        </p:nvGrpSpPr>
        <p:grpSpPr>
          <a:xfrm>
            <a:off x="1075267" y="0"/>
            <a:ext cx="4645788" cy="6858000"/>
            <a:chOff x="1862667" y="0"/>
            <a:chExt cx="4645788" cy="6858000"/>
          </a:xfrm>
        </p:grpSpPr>
        <p:sp>
          <p:nvSpPr>
            <p:cNvPr id="1048593" name="矩形 5"/>
            <p:cNvSpPr/>
            <p:nvPr/>
          </p:nvSpPr>
          <p:spPr>
            <a:xfrm>
              <a:off x="1862667" y="0"/>
              <a:ext cx="4645788" cy="6858000"/>
            </a:xfrm>
            <a:prstGeom prst="rect">
              <a:avLst/>
            </a:prstGeom>
            <a:gradFill>
              <a:gsLst>
                <a:gs pos="0">
                  <a:schemeClr val="bg1">
                    <a:alpha val="90000"/>
                  </a:schemeClr>
                </a:gs>
                <a:gs pos="87000">
                  <a:srgbClr val="FFFFFF">
                    <a:alpha val="80000"/>
                  </a:srgbClr>
                </a:gs>
                <a:gs pos="100000">
                  <a:schemeClr val="bg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594" name="矩形 6"/>
            <p:cNvSpPr/>
            <p:nvPr/>
          </p:nvSpPr>
          <p:spPr>
            <a:xfrm>
              <a:off x="2199741" y="2552317"/>
              <a:ext cx="3611881" cy="1691641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just"/>
              <a:r>
                <a:rPr lang="zh-CN" altLang="en-US" sz="5400" b="1" spc="300" dirty="0">
                  <a:latin typeface="+mj-ea"/>
                  <a:ea typeface="+mj-ea"/>
                </a:rPr>
                <a:t>西欧</a:t>
              </a:r>
              <a:r>
                <a:rPr lang="zh-CN" altLang="en-US" sz="5400" b="1" spc="300" dirty="0">
                  <a:solidFill>
                    <a:srgbClr val="FF0000"/>
                  </a:solidFill>
                  <a:latin typeface="+mj-ea"/>
                  <a:ea typeface="+mj-ea"/>
                </a:rPr>
                <a:t>经济和</a:t>
              </a:r>
              <a:endParaRPr lang="zh-CN" altLang="en-US" sz="5400" b="1" spc="300" dirty="0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just"/>
              <a:r>
                <a:rPr lang="zh-CN" altLang="en-US" sz="5400" b="1" spc="300" dirty="0">
                  <a:solidFill>
                    <a:srgbClr val="FF0000"/>
                  </a:solidFill>
                  <a:latin typeface="+mj-ea"/>
                  <a:ea typeface="+mj-ea"/>
                </a:rPr>
                <a:t>社会</a:t>
              </a:r>
              <a:r>
                <a:rPr lang="zh-CN" altLang="en-US" sz="5400" b="1" spc="300" dirty="0">
                  <a:latin typeface="+mj-ea"/>
                  <a:ea typeface="+mj-ea"/>
                </a:rPr>
                <a:t>的发展</a:t>
              </a:r>
              <a:endParaRPr lang="zh-CN" altLang="en-US" sz="5400" b="1" spc="300" dirty="0">
                <a:latin typeface="+mj-ea"/>
                <a:ea typeface="+mj-ea"/>
              </a:endParaRPr>
            </a:p>
          </p:txBody>
        </p:sp>
        <p:sp>
          <p:nvSpPr>
            <p:cNvPr id="1048595" name="矩形 11"/>
            <p:cNvSpPr/>
            <p:nvPr/>
          </p:nvSpPr>
          <p:spPr>
            <a:xfrm>
              <a:off x="2336224" y="1376105"/>
              <a:ext cx="2087880" cy="815340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</a:t>
              </a:r>
              <a:r>
                <a:rPr lang="en-US" altLang="zh-CN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13</a:t>
              </a:r>
              <a:r>
                <a:rPr lang="zh-CN" alt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课 </a:t>
              </a:r>
              <a:endPara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596" name="矩形 14"/>
            <p:cNvSpPr/>
            <p:nvPr/>
          </p:nvSpPr>
          <p:spPr>
            <a:xfrm>
              <a:off x="1926014" y="4768322"/>
              <a:ext cx="4450080" cy="510541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莆田市外国语学校    郑桂珊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48597" name="文本框 2"/>
          <p:cNvSpPr txBox="1"/>
          <p:nvPr/>
        </p:nvSpPr>
        <p:spPr>
          <a:xfrm>
            <a:off x="1078230" y="0"/>
            <a:ext cx="4578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第五单元  步入近代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5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50" y="0"/>
            <a:ext cx="6489700" cy="3408045"/>
          </a:xfrm>
          <a:prstGeom prst="rect">
            <a:avLst/>
          </a:prstGeom>
        </p:spPr>
      </p:pic>
      <p:pic>
        <p:nvPicPr>
          <p:cNvPr id="2097154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0" y="3408045"/>
            <a:ext cx="6489700" cy="3450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/>
      <p:sp>
        <p:nvSpPr>
          <p:cNvPr id="1048598" name="线形标注 1 4"/>
          <p:cNvSpPr/>
          <p:nvPr/>
        </p:nvSpPr>
        <p:spPr>
          <a:xfrm>
            <a:off x="8003540" y="9525"/>
            <a:ext cx="2033270" cy="828675"/>
          </a:xfrm>
          <a:prstGeom prst="borderCallout1">
            <a:avLst>
              <a:gd name="adj1" fmla="val 27586"/>
              <a:gd name="adj2" fmla="val -977"/>
              <a:gd name="adj3" fmla="val 131034"/>
              <a:gd name="adj4" fmla="val -37382"/>
            </a:avLst>
          </a:prstGeom>
          <a:gradFill>
            <a:gsLst>
              <a:gs pos="0">
                <a:srgbClr val="23607C"/>
              </a:gs>
              <a:gs pos="0">
                <a:srgbClr val="0C364F"/>
              </a:gs>
            </a:gsLst>
            <a:lin scaled="1"/>
          </a:gradFill>
          <a:ln w="28575">
            <a:solidFill>
              <a:srgbClr val="138D7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</a:rPr>
              <a:t>国王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599" name="线形标注 1 7"/>
          <p:cNvSpPr/>
          <p:nvPr/>
        </p:nvSpPr>
        <p:spPr>
          <a:xfrm>
            <a:off x="2747010" y="1348740"/>
            <a:ext cx="2117725" cy="809625"/>
          </a:xfrm>
          <a:prstGeom prst="borderCallout1">
            <a:avLst>
              <a:gd name="adj1" fmla="val 41417"/>
              <a:gd name="adj2" fmla="val 99318"/>
              <a:gd name="adj3" fmla="val 93594"/>
              <a:gd name="adj4" fmla="val 149749"/>
            </a:avLst>
          </a:prstGeom>
          <a:gradFill>
            <a:gsLst>
              <a:gs pos="0">
                <a:srgbClr val="4F4B95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  <a:ln w="28575" cmpd="sng">
            <a:solidFill>
              <a:srgbClr val="535098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领主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46"/>
          <p:cNvGrpSpPr/>
          <p:nvPr/>
        </p:nvGrpSpPr>
        <p:grpSpPr>
          <a:xfrm>
            <a:off x="8147050" y="819150"/>
            <a:ext cx="2929890" cy="1410335"/>
            <a:chOff x="12830" y="1290"/>
            <a:chExt cx="4614" cy="2221"/>
          </a:xfrm>
        </p:grpSpPr>
        <p:cxnSp>
          <p:nvCxnSpPr>
            <p:cNvPr id="3145728" name="直接箭头连接符 11"/>
            <p:cNvCxnSpPr>
              <a:stCxn id="1048600" idx="2"/>
            </p:cNvCxnSpPr>
            <p:nvPr/>
          </p:nvCxnSpPr>
          <p:spPr>
            <a:xfrm flipH="1" flipV="1">
              <a:off x="13575" y="1477"/>
              <a:ext cx="534" cy="2019"/>
            </a:xfrm>
            <a:prstGeom prst="straightConnector1">
              <a:avLst/>
            </a:prstGeom>
            <a:ln w="31750">
              <a:solidFill>
                <a:srgbClr val="0D276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00" name="文本框 8"/>
            <p:cNvSpPr txBox="1"/>
            <p:nvPr/>
          </p:nvSpPr>
          <p:spPr>
            <a:xfrm rot="20880000">
              <a:off x="12830" y="2011"/>
              <a:ext cx="224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要求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自治权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01" name="文本框 9"/>
            <p:cNvSpPr txBox="1"/>
            <p:nvPr/>
          </p:nvSpPr>
          <p:spPr>
            <a:xfrm rot="20640000">
              <a:off x="14684" y="1609"/>
              <a:ext cx="276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联合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对抗领主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145729" name="直接箭头连接符 10"/>
            <p:cNvCxnSpPr/>
            <p:nvPr/>
          </p:nvCxnSpPr>
          <p:spPr>
            <a:xfrm>
              <a:off x="15781" y="1290"/>
              <a:ext cx="567" cy="2204"/>
            </a:xfrm>
            <a:prstGeom prst="straightConnector1">
              <a:avLst/>
            </a:prstGeom>
            <a:ln w="31750">
              <a:solidFill>
                <a:srgbClr val="0D276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45"/>
          <p:cNvGrpSpPr/>
          <p:nvPr/>
        </p:nvGrpSpPr>
        <p:grpSpPr>
          <a:xfrm>
            <a:off x="4726940" y="2158365"/>
            <a:ext cx="4280535" cy="3962671"/>
            <a:chOff x="7494" y="3487"/>
            <a:chExt cx="6691" cy="6154"/>
          </a:xfrm>
        </p:grpSpPr>
        <p:cxnSp>
          <p:nvCxnSpPr>
            <p:cNvPr id="3145730" name="直接箭头连接符 12"/>
            <p:cNvCxnSpPr/>
            <p:nvPr/>
          </p:nvCxnSpPr>
          <p:spPr>
            <a:xfrm>
              <a:off x="7494" y="3487"/>
              <a:ext cx="2851" cy="224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直接箭头连接符 13"/>
            <p:cNvCxnSpPr/>
            <p:nvPr/>
          </p:nvCxnSpPr>
          <p:spPr>
            <a:xfrm flipH="1">
              <a:off x="11101" y="4844"/>
              <a:ext cx="3084" cy="10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02" name="文本框 14"/>
            <p:cNvSpPr txBox="1"/>
            <p:nvPr/>
          </p:nvSpPr>
          <p:spPr>
            <a:xfrm rot="240000">
              <a:off x="10020" y="5791"/>
              <a:ext cx="1214" cy="38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4000" b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扩展领地</a:t>
              </a:r>
              <a:endPara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3145732" name="直接连接符 16"/>
          <p:cNvCxnSpPr>
            <a:stCxn id="1048599" idx="1"/>
          </p:cNvCxnSpPr>
          <p:nvPr/>
        </p:nvCxnSpPr>
        <p:spPr>
          <a:xfrm>
            <a:off x="3806190" y="2158365"/>
            <a:ext cx="6350" cy="544830"/>
          </a:xfrm>
          <a:prstGeom prst="line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  <a:ln w="5715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直接连接符 18"/>
          <p:cNvCxnSpPr/>
          <p:nvPr/>
        </p:nvCxnSpPr>
        <p:spPr>
          <a:xfrm>
            <a:off x="4133215" y="3422650"/>
            <a:ext cx="13335" cy="616585"/>
          </a:xfrm>
          <a:prstGeom prst="line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  <a:ln w="5715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直接连接符 19"/>
          <p:cNvCxnSpPr/>
          <p:nvPr/>
        </p:nvCxnSpPr>
        <p:spPr>
          <a:xfrm flipV="1">
            <a:off x="2559685" y="3672840"/>
            <a:ext cx="2561590" cy="19050"/>
          </a:xfrm>
          <a:prstGeom prst="line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  <a:ln w="5715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5" name="直接连接符 20"/>
          <p:cNvCxnSpPr/>
          <p:nvPr/>
        </p:nvCxnSpPr>
        <p:spPr>
          <a:xfrm>
            <a:off x="2528570" y="3653790"/>
            <a:ext cx="0" cy="404495"/>
          </a:xfrm>
          <a:prstGeom prst="line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  <a:ln w="5715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6" name="直接连接符 21"/>
          <p:cNvCxnSpPr/>
          <p:nvPr/>
        </p:nvCxnSpPr>
        <p:spPr>
          <a:xfrm>
            <a:off x="5083810" y="3672840"/>
            <a:ext cx="6350" cy="404495"/>
          </a:xfrm>
          <a:prstGeom prst="line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  <a:ln w="5715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03" name="圆角矩形 22"/>
          <p:cNvSpPr/>
          <p:nvPr/>
        </p:nvSpPr>
        <p:spPr>
          <a:xfrm>
            <a:off x="2168525" y="4077335"/>
            <a:ext cx="719455" cy="1252220"/>
          </a:xfrm>
          <a:prstGeom prst="roundRect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租地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4" name="圆角矩形 23"/>
          <p:cNvSpPr/>
          <p:nvPr/>
        </p:nvSpPr>
        <p:spPr>
          <a:xfrm>
            <a:off x="3812540" y="4077335"/>
            <a:ext cx="719455" cy="1894840"/>
          </a:xfrm>
          <a:prstGeom prst="roundRect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领主自营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5" name="圆角矩形 24"/>
          <p:cNvSpPr/>
          <p:nvPr/>
        </p:nvSpPr>
        <p:spPr>
          <a:xfrm>
            <a:off x="4726940" y="4077335"/>
            <a:ext cx="719455" cy="1252220"/>
          </a:xfrm>
          <a:prstGeom prst="roundRect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份地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6" name="文本框 25"/>
          <p:cNvSpPr txBox="1"/>
          <p:nvPr/>
        </p:nvSpPr>
        <p:spPr>
          <a:xfrm>
            <a:off x="2002155" y="5351780"/>
            <a:ext cx="1284605" cy="11582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依附农民</a:t>
            </a:r>
            <a:endParaRPr lang="zh-CN" altLang="en-US" sz="3600" b="1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7" name="文本框 26"/>
          <p:cNvSpPr txBox="1"/>
          <p:nvPr/>
        </p:nvSpPr>
        <p:spPr>
          <a:xfrm>
            <a:off x="3632200" y="5920105"/>
            <a:ext cx="209740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农   奴</a:t>
            </a:r>
            <a:endParaRPr lang="zh-CN" altLang="en-US" sz="3600" b="1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45737" name="直接连接符 28"/>
          <p:cNvCxnSpPr/>
          <p:nvPr/>
        </p:nvCxnSpPr>
        <p:spPr>
          <a:xfrm flipH="1">
            <a:off x="9783445" y="3162935"/>
            <a:ext cx="18415" cy="134620"/>
          </a:xfrm>
          <a:prstGeom prst="line">
            <a:avLst/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  <a:ln w="57150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1"/>
          <p:cNvGrpSpPr/>
          <p:nvPr/>
        </p:nvGrpSpPr>
        <p:grpSpPr>
          <a:xfrm>
            <a:off x="8599170" y="3293745"/>
            <a:ext cx="2561590" cy="346075"/>
            <a:chOff x="11668" y="6658"/>
            <a:chExt cx="4034" cy="727"/>
          </a:xfr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</p:grpSpPr>
        <p:cxnSp>
          <p:nvCxnSpPr>
            <p:cNvPr id="3145738" name="直接连接符 27"/>
            <p:cNvCxnSpPr/>
            <p:nvPr/>
          </p:nvCxnSpPr>
          <p:spPr>
            <a:xfrm flipV="1">
              <a:off x="11668" y="6658"/>
              <a:ext cx="4034" cy="30"/>
            </a:xfrm>
            <a:prstGeom prst="line">
              <a:avLst/>
            </a:prstGeom>
            <a:grpFill/>
            <a:ln w="57150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9" name="直接连接符 29"/>
            <p:cNvCxnSpPr/>
            <p:nvPr/>
          </p:nvCxnSpPr>
          <p:spPr>
            <a:xfrm flipH="1">
              <a:off x="11668" y="6658"/>
              <a:ext cx="18" cy="679"/>
            </a:xfrm>
            <a:prstGeom prst="line">
              <a:avLst/>
            </a:prstGeom>
            <a:grpFill/>
            <a:ln w="57150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0" name="直接连接符 30"/>
            <p:cNvCxnSpPr/>
            <p:nvPr/>
          </p:nvCxnSpPr>
          <p:spPr>
            <a:xfrm flipH="1">
              <a:off x="15680" y="6658"/>
              <a:ext cx="22" cy="727"/>
            </a:xfrm>
            <a:prstGeom prst="line">
              <a:avLst/>
            </a:prstGeom>
            <a:grpFill/>
            <a:ln w="57150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08" name="圆角矩形 33"/>
          <p:cNvSpPr/>
          <p:nvPr/>
        </p:nvSpPr>
        <p:spPr>
          <a:xfrm>
            <a:off x="8063230" y="3649980"/>
            <a:ext cx="1220470" cy="808990"/>
          </a:xfrm>
          <a:prstGeom prst="roundRect">
            <a:avLst/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商人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9" name="圆角矩形 34"/>
          <p:cNvSpPr/>
          <p:nvPr/>
        </p:nvSpPr>
        <p:spPr>
          <a:xfrm>
            <a:off x="9955530" y="3649345"/>
            <a:ext cx="2146300" cy="808990"/>
          </a:xfrm>
          <a:prstGeom prst="roundRect">
            <a:avLst/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手工业者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 flipV="1">
            <a:off x="8613775" y="4458335"/>
            <a:ext cx="2560955" cy="267970"/>
            <a:chOff x="11668" y="6658"/>
            <a:chExt cx="4034" cy="727"/>
          </a:xfr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</p:grpSpPr>
        <p:cxnSp>
          <p:nvCxnSpPr>
            <p:cNvPr id="3145741" name="直接连接符 36"/>
            <p:cNvCxnSpPr/>
            <p:nvPr/>
          </p:nvCxnSpPr>
          <p:spPr>
            <a:xfrm flipV="1">
              <a:off x="11668" y="6658"/>
              <a:ext cx="4034" cy="30"/>
            </a:xfrm>
            <a:prstGeom prst="line">
              <a:avLst/>
            </a:prstGeom>
            <a:grpFill/>
            <a:ln w="57150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2" name="直接连接符 37"/>
            <p:cNvCxnSpPr/>
            <p:nvPr/>
          </p:nvCxnSpPr>
          <p:spPr>
            <a:xfrm flipH="1">
              <a:off x="11668" y="6658"/>
              <a:ext cx="18" cy="679"/>
            </a:xfrm>
            <a:prstGeom prst="line">
              <a:avLst/>
            </a:prstGeom>
            <a:grpFill/>
            <a:ln w="57150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3" name="直接连接符 38"/>
            <p:cNvCxnSpPr/>
            <p:nvPr/>
          </p:nvCxnSpPr>
          <p:spPr>
            <a:xfrm flipH="1">
              <a:off x="15680" y="6658"/>
              <a:ext cx="22" cy="727"/>
            </a:xfrm>
            <a:prstGeom prst="line">
              <a:avLst/>
            </a:prstGeom>
            <a:grpFill/>
            <a:ln w="57150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45744" name="直接连接符 39"/>
          <p:cNvCxnSpPr/>
          <p:nvPr/>
        </p:nvCxnSpPr>
        <p:spPr>
          <a:xfrm flipH="1">
            <a:off x="9793605" y="4701540"/>
            <a:ext cx="19050" cy="385445"/>
          </a:xfrm>
          <a:prstGeom prst="line">
            <a:avLst/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  <a:ln w="57150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10" name="圆角矩形 40"/>
          <p:cNvSpPr/>
          <p:nvPr/>
        </p:nvSpPr>
        <p:spPr>
          <a:xfrm>
            <a:off x="9160510" y="4924425"/>
            <a:ext cx="1220470" cy="808990"/>
          </a:xfrm>
          <a:prstGeom prst="roundRect">
            <a:avLst/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行会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45745" name="直接连接符 41"/>
          <p:cNvCxnSpPr/>
          <p:nvPr/>
        </p:nvCxnSpPr>
        <p:spPr>
          <a:xfrm flipH="1">
            <a:off x="9793605" y="5697220"/>
            <a:ext cx="19050" cy="385445"/>
          </a:xfrm>
          <a:prstGeom prst="line">
            <a:avLst/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  <a:ln w="57150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11" name="圆角矩形 42"/>
          <p:cNvSpPr/>
          <p:nvPr/>
        </p:nvSpPr>
        <p:spPr>
          <a:xfrm>
            <a:off x="9160510" y="5920105"/>
            <a:ext cx="1220470" cy="808990"/>
          </a:xfrm>
          <a:prstGeom prst="roundRect">
            <a:avLst/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公社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12" name="文本框 44"/>
          <p:cNvSpPr txBox="1"/>
          <p:nvPr/>
        </p:nvSpPr>
        <p:spPr>
          <a:xfrm>
            <a:off x="-25400" y="-9525"/>
            <a:ext cx="7247255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中世纪的欧洲，积累财富、发展壮大的前提是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占有更多的土地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48613" name="线形标注 1 6"/>
          <p:cNvSpPr/>
          <p:nvPr/>
        </p:nvSpPr>
        <p:spPr>
          <a:xfrm>
            <a:off x="8969375" y="2320925"/>
            <a:ext cx="1753235" cy="828040"/>
          </a:xfrm>
          <a:prstGeom prst="borderCallout1">
            <a:avLst>
              <a:gd name="adj1" fmla="val 47546"/>
              <a:gd name="adj2" fmla="val -579"/>
              <a:gd name="adj3" fmla="val 34892"/>
              <a:gd name="adj4" fmla="val -50235"/>
            </a:avLst>
          </a:prstGeom>
          <a:gradFill>
            <a:gsLst>
              <a:gs pos="0">
                <a:srgbClr val="FFDA71"/>
              </a:gs>
              <a:gs pos="0">
                <a:srgbClr val="FFBB04"/>
              </a:gs>
            </a:gsLst>
            <a:lin scaled="1"/>
          </a:gradFill>
          <a:ln w="25400">
            <a:solidFill>
              <a:srgbClr val="0D276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</a:rPr>
              <a:t>城市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14" name="椭圆 3"/>
          <p:cNvSpPr/>
          <p:nvPr/>
        </p:nvSpPr>
        <p:spPr>
          <a:xfrm>
            <a:off x="5893435" y="1048385"/>
            <a:ext cx="2253615" cy="223393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三方势力</a:t>
            </a:r>
            <a:endParaRPr lang="zh-CN" altLang="en-US" sz="54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15" name="圆角矩形 17"/>
          <p:cNvSpPr/>
          <p:nvPr/>
        </p:nvSpPr>
        <p:spPr>
          <a:xfrm>
            <a:off x="2921635" y="2722245"/>
            <a:ext cx="1837055" cy="751205"/>
          </a:xfrm>
          <a:prstGeom prst="roundRect">
            <a:avLst/>
          </a:prstGeom>
          <a:gradFill>
            <a:gsLst>
              <a:gs pos="0">
                <a:srgbClr val="847BA6"/>
              </a:gs>
              <a:gs pos="50000">
                <a:srgbClr val="6E6DA6"/>
              </a:gs>
              <a:gs pos="99000">
                <a:srgbClr val="494592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封地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45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45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45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45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45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45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3" grpId="0" animBg="1"/>
      <p:bldP spid="1048604" grpId="0" animBg="1"/>
      <p:bldP spid="1048605" grpId="0" animBg="1"/>
      <p:bldP spid="1048606" grpId="0"/>
      <p:bldP spid="1048607" grpId="0"/>
      <p:bldP spid="1048615" grpId="0" animBg="1"/>
      <p:bldP spid="1048608" grpId="0" animBg="1"/>
      <p:bldP spid="1048609" grpId="0" animBg="1"/>
      <p:bldP spid="1048610" grpId="0" animBg="1"/>
      <p:bldP spid="10486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/>
      <p:sp>
        <p:nvSpPr>
          <p:cNvPr id="1048618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19" name="文本框 3"/>
          <p:cNvSpPr txBox="1"/>
          <p:nvPr/>
        </p:nvSpPr>
        <p:spPr>
          <a:xfrm>
            <a:off x="554990" y="1047750"/>
            <a:ext cx="115328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思考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11世纪以后，欧洲农村发生了哪些变化？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20" name="文本框 4"/>
          <p:cNvSpPr txBox="1"/>
          <p:nvPr/>
        </p:nvSpPr>
        <p:spPr>
          <a:xfrm>
            <a:off x="540385" y="1755140"/>
            <a:ext cx="7246620" cy="485394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从11世纪至14世纪中叶，大约持续了三个半世纪的时间。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垦殖面积如此之大，触动了西欧大部分土地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。。。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拓荒者是农村居民中的各个阶级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，有领主，有修道院，有自治团体，更有成千上万的普通农民。他们被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财产和自由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所吸引，走向荒芜的田野，走向人迹罕至的森林、山地和沼泽，进行了一场史无前例的拓荒及移民。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---侯建新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《圈地运动的先声：中世纪西欧大垦荒》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0" name="组合 4"/>
          <p:cNvGrpSpPr/>
          <p:nvPr/>
        </p:nvGrpSpPr>
        <p:grpSpPr>
          <a:xfrm>
            <a:off x="8002270" y="1727835"/>
            <a:ext cx="4071620" cy="3037840"/>
            <a:chOff x="1905" y="413"/>
            <a:chExt cx="8068" cy="5645"/>
          </a:xfrm>
        </p:grpSpPr>
        <p:pic>
          <p:nvPicPr>
            <p:cNvPr id="2097155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05" y="413"/>
              <a:ext cx="8068" cy="564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621" name="文本框 3"/>
            <p:cNvSpPr txBox="1"/>
            <p:nvPr/>
          </p:nvSpPr>
          <p:spPr>
            <a:xfrm>
              <a:off x="1905" y="3089"/>
              <a:ext cx="4000" cy="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重犁和耙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97156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415" y="4765675"/>
            <a:ext cx="1909445" cy="2017395"/>
          </a:xfrm>
          <a:prstGeom prst="rect">
            <a:avLst/>
          </a:prstGeom>
        </p:spPr>
      </p:pic>
      <p:pic>
        <p:nvPicPr>
          <p:cNvPr id="209715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270" y="4765675"/>
            <a:ext cx="2176145" cy="2017395"/>
          </a:xfrm>
          <a:prstGeom prst="rect">
            <a:avLst/>
          </a:prstGeom>
        </p:spPr>
      </p:pic>
      <p:sp>
        <p:nvSpPr>
          <p:cNvPr id="1048622" name="文本框 1"/>
          <p:cNvSpPr txBox="1"/>
          <p:nvPr/>
        </p:nvSpPr>
        <p:spPr>
          <a:xfrm>
            <a:off x="8209915" y="6414770"/>
            <a:ext cx="399097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1086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年英国就有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5000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台以上水车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623" name="文本框 2"/>
          <p:cNvSpPr txBox="1"/>
          <p:nvPr/>
        </p:nvSpPr>
        <p:spPr>
          <a:xfrm>
            <a:off x="6942455" y="306705"/>
            <a:ext cx="2951481" cy="5740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zh-CN" sz="32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生产方式变化</a:t>
            </a:r>
            <a:endParaRPr lang="zh-CN" altLang="zh-CN" sz="3200" b="1" spc="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/>
      <p:sp>
        <p:nvSpPr>
          <p:cNvPr id="1048624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25" name="文本框 1"/>
          <p:cNvSpPr txBox="1"/>
          <p:nvPr/>
        </p:nvSpPr>
        <p:spPr>
          <a:xfrm>
            <a:off x="554990" y="1631315"/>
            <a:ext cx="75171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实行强制劳动的方式对农业耕作是有害的，而且使用雇工要比实行强制劳动可以把活做的更好，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农奴自然想方设法用金钱赎买那些令人厌恶的劳役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，病危了从犁地、运输、播种等劳役义务中解脱出来而与领主讨价还价；而且在许多庄园，将所有各种劳作都用金钱来估价，这样的时刻终有一天会来到。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这对领主和农奴双方都是有利的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----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【英】亨利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斯坦利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贝内特《英国庄园生活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--1150~1400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年农民生活状况研究》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58" name="图片 1"/>
          <p:cNvPicPr>
            <a:picLocks noChangeAspect="1" noChangeArrowheads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 bwMode="auto">
          <a:xfrm>
            <a:off x="8072120" y="1727835"/>
            <a:ext cx="3455670" cy="490601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48626" name="文本框 3"/>
          <p:cNvSpPr txBox="1"/>
          <p:nvPr/>
        </p:nvSpPr>
        <p:spPr>
          <a:xfrm>
            <a:off x="554990" y="1047750"/>
            <a:ext cx="115328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思考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11世纪以后，欧洲农村发生了哪些变化？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27" name="文本框 7"/>
          <p:cNvSpPr txBox="1"/>
          <p:nvPr/>
        </p:nvSpPr>
        <p:spPr>
          <a:xfrm>
            <a:off x="6942455" y="306705"/>
            <a:ext cx="2951481" cy="5740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zh-CN" sz="32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生产方式变化</a:t>
            </a:r>
            <a:endParaRPr lang="zh-CN" altLang="zh-CN" sz="3200" b="1" spc="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2" name=""/>
        <p:cNvGrpSpPr/>
        <p:nvPr/>
      </p:nvGrpSpPr>
      <p:grpSpPr/>
      <p:sp>
        <p:nvSpPr>
          <p:cNvPr id="1048628" name="文本框 3"/>
          <p:cNvSpPr txBox="1"/>
          <p:nvPr/>
        </p:nvSpPr>
        <p:spPr>
          <a:xfrm>
            <a:off x="432435" y="1910080"/>
            <a:ext cx="6141720" cy="443484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(2)不能向洛里斯教区居民再次收缴通行费或其他税种，也不允许收缴农民的谷物税。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(18)每个居民在洛里斯教区住满一年零一天后……可以依照自己的愿望继续居住下去，不受任何骚扰。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---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法王路易七世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1155年颁发给新垦区居民的自由权利宪章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48629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159" name="图片 2" descr="C:/Users/ADMINI~1/AppData/Local/Temp/picturescale_20191009144944/output_20191009144947.pngoutput_20191009144947"/>
          <p:cNvPicPr>
            <a:picLocks noChangeAspect="1"/>
          </p:cNvPicPr>
          <p:nvPr/>
        </p:nvPicPr>
        <p:blipFill>
          <a:blip r:embed="rId1">
            <a:lum bright="12000"/>
          </a:blip>
          <a:srcRect l="1123" t="837" r="4636" b="3955"/>
          <a:stretch>
            <a:fillRect/>
          </a:stretch>
        </p:blipFill>
        <p:spPr>
          <a:xfrm>
            <a:off x="6708140" y="1910080"/>
            <a:ext cx="4931410" cy="452310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48630" name="文本框 7"/>
          <p:cNvSpPr txBox="1"/>
          <p:nvPr/>
        </p:nvSpPr>
        <p:spPr>
          <a:xfrm>
            <a:off x="554990" y="1047750"/>
            <a:ext cx="115328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思考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11世纪以后，欧洲农村发生了哪些变化？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31" name="文本框 8"/>
          <p:cNvSpPr txBox="1"/>
          <p:nvPr/>
        </p:nvSpPr>
        <p:spPr>
          <a:xfrm>
            <a:off x="7073265" y="306705"/>
            <a:ext cx="2951481" cy="5740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zh-CN" sz="32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生产方式变化</a:t>
            </a:r>
            <a:endParaRPr lang="zh-CN" altLang="zh-CN" sz="3200" b="1" spc="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/>
      <p:sp>
        <p:nvSpPr>
          <p:cNvPr id="1048632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3" name="文本框 16"/>
          <p:cNvSpPr txBox="1"/>
          <p:nvPr/>
        </p:nvSpPr>
        <p:spPr>
          <a:xfrm>
            <a:off x="702310" y="1905635"/>
            <a:ext cx="10438130" cy="443484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垦殖运动的兴起。土地面积扩大，垦殖者成为新开发地区的主人。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农奴用货币购买劳役豁免权，获得对自己劳动力的自由支配。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领主通过转让、联姻、继承、买卖等方式，将土地集中在一起，使土地集中成为一种趋势。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48634" name="文本框 8"/>
          <p:cNvSpPr txBox="1"/>
          <p:nvPr/>
        </p:nvSpPr>
        <p:spPr>
          <a:xfrm>
            <a:off x="554990" y="1047750"/>
            <a:ext cx="115328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思考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11世纪以后，欧洲农村发生了哪些变化？具有什么影响？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35" name="文本框 10"/>
          <p:cNvSpPr txBox="1"/>
          <p:nvPr/>
        </p:nvSpPr>
        <p:spPr>
          <a:xfrm>
            <a:off x="5797550" y="2694940"/>
            <a:ext cx="5007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拥有独立司法权和行政权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6" name="文本框 11"/>
          <p:cNvSpPr txBox="1"/>
          <p:nvPr/>
        </p:nvSpPr>
        <p:spPr>
          <a:xfrm>
            <a:off x="5721350" y="4192270"/>
            <a:ext cx="5486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封建庄园制度开始衰落、瓦解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7" name="文本框 12"/>
          <p:cNvSpPr txBox="1"/>
          <p:nvPr/>
        </p:nvSpPr>
        <p:spPr>
          <a:xfrm>
            <a:off x="7223760" y="5495925"/>
            <a:ext cx="43935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出现新的生产组织形式：租地农场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8" name="文本框 13"/>
          <p:cNvSpPr txBox="1"/>
          <p:nvPr/>
        </p:nvSpPr>
        <p:spPr>
          <a:xfrm>
            <a:off x="7192010" y="245110"/>
            <a:ext cx="3307080" cy="624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zh-CN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生产方式变化</a:t>
            </a:r>
            <a:endParaRPr lang="zh-CN" altLang="zh-CN" sz="3600" b="1" spc="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8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8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4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5" grpId="0"/>
      <p:bldP spid="1048636" grpId="0"/>
      <p:bldP spid="10486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685" y="1159510"/>
            <a:ext cx="6682105" cy="370522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48639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18835" y="-38100"/>
            <a:ext cx="6427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结合马克思的话，说说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租地农场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与封建庄园的生产区别。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69505" y="1530350"/>
            <a:ext cx="8989695" cy="3046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雇佣</a:t>
            </a:r>
            <a:r>
              <a:rPr lang="en-US" altLang="zh-CN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VS.</a:t>
            </a:r>
            <a:r>
              <a:rPr lang="zh-CN" altLang="en-US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农奴</a:t>
            </a:r>
            <a:endParaRPr lang="zh-CN" altLang="en-US" sz="3200">
              <a:ln/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供应市场</a:t>
            </a:r>
            <a:r>
              <a:rPr lang="en-US" altLang="zh-CN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VS.</a:t>
            </a:r>
            <a:r>
              <a:rPr lang="zh-CN" altLang="en-US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自给自足</a:t>
            </a:r>
            <a:endParaRPr lang="zh-CN" altLang="en-US" sz="3200">
              <a:ln/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需要大量资本</a:t>
            </a:r>
            <a:r>
              <a:rPr lang="en-US" altLang="zh-CN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VS.</a:t>
            </a:r>
            <a:r>
              <a:rPr lang="zh-CN" altLang="en-US" sz="3200">
                <a:ln/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不需要</a:t>
            </a:r>
            <a:endParaRPr lang="zh-CN" altLang="en-US" sz="3200">
              <a:ln/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n/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685" y="4967605"/>
            <a:ext cx="112617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租地农场的特点：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使用大量雇佣劳动者；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资本主义性质。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/>
      <p:pic>
        <p:nvPicPr>
          <p:cNvPr id="2097160" name="图片 2" descr="C:/Users/ADMINI~1/AppData/Local/Temp/picturescale_20191009144408/output_20191009144412.pngoutput_201910091444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0190" y="1240790"/>
            <a:ext cx="6823710" cy="480314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48639" name="TextBox 59"/>
          <p:cNvSpPr txBox="1">
            <a:spLocks noChangeArrowheads="1"/>
          </p:cNvSpPr>
          <p:nvPr/>
        </p:nvSpPr>
        <p:spPr bwMode="auto">
          <a:xfrm flipH="1">
            <a:off x="540385" y="245110"/>
            <a:ext cx="5622925" cy="1285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spc="-15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新的</a:t>
            </a:r>
            <a:r>
              <a:rPr lang="zh-CN" altLang="en-US" sz="4000" b="1" spc="-150" dirty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生产和经营方式</a:t>
            </a:r>
            <a:endParaRPr lang="zh-CN" altLang="en-US" sz="4000" b="1" spc="-150" dirty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13"/>
          <p:cNvGrpSpPr/>
          <p:nvPr/>
        </p:nvGrpSpPr>
        <p:grpSpPr>
          <a:xfrm>
            <a:off x="201930" y="1240790"/>
            <a:ext cx="5052060" cy="4776303"/>
            <a:chOff x="7069" y="1954"/>
            <a:chExt cx="11591" cy="7297"/>
          </a:xfrm>
        </p:grpSpPr>
        <p:grpSp>
          <p:nvGrpSpPr>
            <p:cNvPr id="46" name="组合 12"/>
            <p:cNvGrpSpPr/>
            <p:nvPr/>
          </p:nvGrpSpPr>
          <p:grpSpPr>
            <a:xfrm>
              <a:off x="7069" y="1954"/>
              <a:ext cx="11591" cy="7297"/>
              <a:chOff x="7316" y="4670"/>
              <a:chExt cx="10801" cy="7518"/>
            </a:xfrm>
          </p:grpSpPr>
          <p:pic>
            <p:nvPicPr>
              <p:cNvPr id="2097161" name="图片 2"/>
              <p:cNvPicPr>
                <a:picLocks noChangeAspect="1"/>
              </p:cNvPicPr>
              <p:nvPr/>
            </p:nvPicPr>
            <p:blipFill>
              <a:blip r:embed="rId2">
                <a:lum bright="12000" contrast="6000"/>
              </a:blip>
              <a:srcRect l="7371" t="191" r="13871" b="17144"/>
              <a:stretch>
                <a:fillRect/>
              </a:stretch>
            </p:blipFill>
            <p:spPr>
              <a:xfrm>
                <a:off x="7317" y="4670"/>
                <a:ext cx="10800" cy="64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48640" name="文本框 10"/>
              <p:cNvSpPr txBox="1"/>
              <p:nvPr/>
            </p:nvSpPr>
            <p:spPr>
              <a:xfrm>
                <a:off x="7316" y="10924"/>
                <a:ext cx="10801" cy="1264"/>
              </a:xfrm>
              <a:prstGeom prst="rect">
                <a:avLst/>
              </a:prstGeom>
              <a:solidFill>
                <a:srgbClr val="F3FA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法国北部的市场一景</a:t>
                </a:r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algn="ctr"/>
                <a:r>
                  <a:rPr lang="zh-CN" altLang="en-US" sz="2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（</a:t>
                </a:r>
                <a:r>
                  <a:rPr lang="en-US" altLang="zh-CN" sz="2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1403</a:t>
                </a:r>
                <a:r>
                  <a:rPr lang="zh-CN" altLang="en-US" sz="2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年</a:t>
                </a:r>
                <a:r>
                  <a:rPr lang="en-US" altLang="zh-CN" sz="2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-1405</a:t>
                </a:r>
                <a:r>
                  <a:rPr lang="zh-CN" altLang="en-US" sz="2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年）</a:t>
                </a:r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048641" name="椭圆 7"/>
            <p:cNvSpPr/>
            <p:nvPr/>
          </p:nvSpPr>
          <p:spPr>
            <a:xfrm>
              <a:off x="13845" y="2668"/>
              <a:ext cx="4001" cy="269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42" name="椭圆 9"/>
            <p:cNvSpPr/>
            <p:nvPr/>
          </p:nvSpPr>
          <p:spPr>
            <a:xfrm>
              <a:off x="9993" y="3558"/>
              <a:ext cx="2064" cy="1974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8643" name="文本框 1"/>
          <p:cNvSpPr txBox="1"/>
          <p:nvPr/>
        </p:nvSpPr>
        <p:spPr>
          <a:xfrm>
            <a:off x="7326630" y="317500"/>
            <a:ext cx="3307081" cy="6248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zh-CN" sz="3600" b="1" spc="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经营方式变化</a:t>
            </a:r>
            <a:endParaRPr lang="zh-CN" altLang="zh-CN" sz="3600" b="1" spc="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48644" name="文本框 6"/>
          <p:cNvSpPr txBox="1"/>
          <p:nvPr/>
        </p:nvSpPr>
        <p:spPr>
          <a:xfrm>
            <a:off x="202565" y="6151245"/>
            <a:ext cx="11951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农产品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畜产品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得以进入市场，并且成为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远程贸易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的主要产品。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4" grpId="0"/>
    </p:bldLst>
  </p:timing>
</p:sld>
</file>

<file path=ppt/tags/tag1.xml><?xml version="1.0" encoding="utf-8"?>
<p:tagLst xmlns:p="http://schemas.openxmlformats.org/presentationml/2006/main">
  <p:tag name="KSO_WM_SLIDE_MODEL_TYPE" val="dynamicNum"/>
  <p:tag name="KSO_WM_SCREEN_THEME_FLAG" val="Dlrq25wU2PGuGg5bbmjbDM+DfMkv3EyLYTtfZ27DNpn/wCmWpSiY/hEBk0Ops4YfqR5QS6L/ZWsvIeO7NYDvViUaVNmS3i229Odj8bSTYJk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M+DfMkv3EyLYTtfZ27DNpn/wCmWpSiY/hEBk0Ops4YfqR5QS6L/ZWsvIeO7NYDvViUaVNmS3i229Odj8bSTYJk=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ABC9C"/>
      </a:accent1>
      <a:accent2>
        <a:srgbClr val="3498DB"/>
      </a:accent2>
      <a:accent3>
        <a:srgbClr val="E95849"/>
      </a:accent3>
      <a:accent4>
        <a:srgbClr val="E67E22"/>
      </a:accent4>
      <a:accent5>
        <a:srgbClr val="34495E"/>
      </a:accent5>
      <a:accent6>
        <a:srgbClr val="9B59B6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5BD61"/>
    </a:accent1>
    <a:accent2>
      <a:srgbClr val="1ABC9C"/>
    </a:accent2>
    <a:accent3>
      <a:srgbClr val="05BD61"/>
    </a:accent3>
    <a:accent4>
      <a:srgbClr val="1ABC9C"/>
    </a:accent4>
    <a:accent5>
      <a:srgbClr val="05BD61"/>
    </a:accent5>
    <a:accent6>
      <a:srgbClr val="1ABC9C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5BD61"/>
    </a:accent1>
    <a:accent2>
      <a:srgbClr val="1ABC9C"/>
    </a:accent2>
    <a:accent3>
      <a:srgbClr val="05BD61"/>
    </a:accent3>
    <a:accent4>
      <a:srgbClr val="1ABC9C"/>
    </a:accent4>
    <a:accent5>
      <a:srgbClr val="05BD61"/>
    </a:accent5>
    <a:accent6>
      <a:srgbClr val="1ABC9C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1990</Words>
  <Application>WPS 演示</Application>
  <PresentationFormat/>
  <Paragraphs>187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楷体</vt:lpstr>
      <vt:lpstr>字体管家润行</vt:lpstr>
      <vt:lpstr>Arial Unicode MS</vt:lpstr>
      <vt:lpstr>微软雅黑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李</dc:creator>
  <cp:lastModifiedBy>拉面</cp:lastModifiedBy>
  <cp:revision>3</cp:revision>
  <dcterms:created xsi:type="dcterms:W3CDTF">2019-10-09T14:42:33Z</dcterms:created>
  <dcterms:modified xsi:type="dcterms:W3CDTF">2019-10-09T14:49:54Z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2052-11.1.0.9031</vt:lpwstr>
  </property>
</Properties>
</file>