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56" r:id="rId3"/>
    <p:sldId id="317" r:id="rId5"/>
    <p:sldId id="316" r:id="rId6"/>
    <p:sldId id="258" r:id="rId7"/>
    <p:sldId id="260" r:id="rId8"/>
    <p:sldId id="306" r:id="rId9"/>
    <p:sldId id="261" r:id="rId10"/>
    <p:sldId id="305" r:id="rId11"/>
    <p:sldId id="262" r:id="rId12"/>
    <p:sldId id="263" r:id="rId13"/>
    <p:sldId id="264" r:id="rId14"/>
    <p:sldId id="319" r:id="rId15"/>
    <p:sldId id="312" r:id="rId16"/>
    <p:sldId id="313" r:id="rId17"/>
    <p:sldId id="308" r:id="rId18"/>
    <p:sldId id="315" r:id="rId19"/>
    <p:sldId id="269" r:id="rId20"/>
    <p:sldId id="328" r:id="rId21"/>
    <p:sldId id="271" r:id="rId22"/>
    <p:sldId id="329" r:id="rId23"/>
    <p:sldId id="330" r:id="rId24"/>
    <p:sldId id="331" r:id="rId25"/>
    <p:sldId id="334" r:id="rId26"/>
    <p:sldId id="332" r:id="rId27"/>
    <p:sldId id="351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用户" initials="W用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0" autoAdjust="0"/>
    <p:restoredTop sz="94660"/>
  </p:normalViewPr>
  <p:slideViewPr>
    <p:cSldViewPr snapToGrid="0">
      <p:cViewPr>
        <p:scale>
          <a:sx n="80" d="100"/>
          <a:sy n="80" d="100"/>
        </p:scale>
        <p:origin x="-468" y="-6"/>
      </p:cViewPr>
      <p:guideLst>
        <p:guide orient="horz" pos="2002"/>
        <p:guide pos="37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6.xml" Id="rId9" /><Relationship Type="http://schemas.openxmlformats.org/officeDocument/2006/relationships/slide" Target="slides/slide5.xml" Id="rId8" /><Relationship Type="http://schemas.openxmlformats.org/officeDocument/2006/relationships/slide" Target="slides/slide4.xml" Id="rId7" /><Relationship Type="http://schemas.openxmlformats.org/officeDocument/2006/relationships/slide" Target="slides/slide3.xml" Id="rId6" /><Relationship Type="http://schemas.openxmlformats.org/officeDocument/2006/relationships/slide" Target="slides/slide2.xml" Id="rId5" /><Relationship Type="http://schemas.openxmlformats.org/officeDocument/2006/relationships/notesMaster" Target="notesMasters/notesMaster1.xml" Id="rId4" /><Relationship Type="http://schemas.openxmlformats.org/officeDocument/2006/relationships/commentAuthors" Target="commentAuthors.xml" Id="rId32" /><Relationship Type="http://schemas.openxmlformats.org/officeDocument/2006/relationships/tableStyles" Target="tableStyles.xml" Id="rId31" /><Relationship Type="http://schemas.openxmlformats.org/officeDocument/2006/relationships/viewProps" Target="viewProps.xml" Id="rId30" /><Relationship Type="http://schemas.openxmlformats.org/officeDocument/2006/relationships/slide" Target="slides/slide1.xml" Id="rId3" /><Relationship Type="http://schemas.openxmlformats.org/officeDocument/2006/relationships/presProps" Target="presProps.xml" Id="rId29" /><Relationship Type="http://schemas.openxmlformats.org/officeDocument/2006/relationships/slide" Target="slides/slide25.xml" Id="rId28" /><Relationship Type="http://schemas.openxmlformats.org/officeDocument/2006/relationships/slide" Target="slides/slide24.xml" Id="rId27" /><Relationship Type="http://schemas.openxmlformats.org/officeDocument/2006/relationships/slide" Target="slides/slide23.xml" Id="rId26" /><Relationship Type="http://schemas.openxmlformats.org/officeDocument/2006/relationships/slide" Target="slides/slide22.xml" Id="rId25" /><Relationship Type="http://schemas.openxmlformats.org/officeDocument/2006/relationships/slide" Target="slides/slide21.xml" Id="rId24" /><Relationship Type="http://schemas.openxmlformats.org/officeDocument/2006/relationships/slide" Target="slides/slide20.xml" Id="rId23" /><Relationship Type="http://schemas.openxmlformats.org/officeDocument/2006/relationships/slide" Target="slides/slide19.xml" Id="rId22" /><Relationship Type="http://schemas.openxmlformats.org/officeDocument/2006/relationships/slide" Target="slides/slide18.xml" Id="rId21" /><Relationship Type="http://schemas.openxmlformats.org/officeDocument/2006/relationships/slide" Target="slides/slide17.xml" Id="rId20" /><Relationship Type="http://schemas.openxmlformats.org/officeDocument/2006/relationships/theme" Target="theme/theme1.xml" Id="rId2" /><Relationship Type="http://schemas.openxmlformats.org/officeDocument/2006/relationships/slide" Target="slides/slide16.xml" Id="rId19" /><Relationship Type="http://schemas.openxmlformats.org/officeDocument/2006/relationships/slide" Target="slides/slide15.xml" Id="rId18" /><Relationship Type="http://schemas.openxmlformats.org/officeDocument/2006/relationships/slide" Target="slides/slide14.xml" Id="rId17" /><Relationship Type="http://schemas.openxmlformats.org/officeDocument/2006/relationships/slide" Target="slides/slide13.xml" Id="rId16" /><Relationship Type="http://schemas.openxmlformats.org/officeDocument/2006/relationships/slide" Target="slides/slide12.xml" Id="rId15" /><Relationship Type="http://schemas.openxmlformats.org/officeDocument/2006/relationships/slide" Target="slides/slide11.xml" Id="rId14" /><Relationship Type="http://schemas.openxmlformats.org/officeDocument/2006/relationships/slide" Target="slides/slide10.xml" Id="rId13" /><Relationship Type="http://schemas.openxmlformats.org/officeDocument/2006/relationships/slide" Target="slides/slide9.xml" Id="rId12" /><Relationship Type="http://schemas.openxmlformats.org/officeDocument/2006/relationships/slide" Target="slides/slide8.xml" Id="rId11" /><Relationship Type="http://schemas.openxmlformats.org/officeDocument/2006/relationships/slide" Target="slides/slide7.xml" Id="rId10" /><Relationship Type="http://schemas.openxmlformats.org/officeDocument/2006/relationships/slideMaster" Target="slideMasters/slideMaster1.xml" Id="rId1" /><Relationship Type="http://schemas.openxmlformats.org/officeDocument/2006/relationships/tags" Target="/ppt/tags/tag6.xml" Id="R477f2b9d67a745f3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tags" Target="../tags/tag3.xml"/><Relationship Id="rId14" Type="http://schemas.openxmlformats.org/officeDocument/2006/relationships/tags" Target="../tags/tag2.xml"/><Relationship Id="rId13" Type="http://schemas.openxmlformats.org/officeDocument/2006/relationships/tags" Target="../tags/tag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7" descr="t01569123e300551b1c.jpg"/>
          <p:cNvPicPr>
            <a:picLocks noChangeAspect="1"/>
          </p:cNvPicPr>
          <p:nvPr/>
        </p:nvPicPr>
        <p:blipFill>
          <a:blip r:embed="rId1" cstate="print"/>
          <a:srcRect t="71094" r="15384" b="10156"/>
          <a:stretch>
            <a:fillRect/>
          </a:stretch>
        </p:blipFill>
        <p:spPr>
          <a:xfrm>
            <a:off x="107315" y="2315845"/>
            <a:ext cx="12115800" cy="19640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-46355" y="850265"/>
            <a:ext cx="1228534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6600" b="1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第十课</a:t>
            </a:r>
            <a:br>
              <a:rPr lang="zh-CN" altLang="en-US" sz="6600" b="1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</a:br>
            <a:r>
              <a:rPr lang="zh-CN" altLang="en-US" sz="6600" b="1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拜占庭帝国</a:t>
            </a:r>
            <a:r>
              <a:rPr lang="zh-CN" altLang="en-US" sz="6600" b="1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和</a:t>
            </a:r>
            <a:r>
              <a:rPr lang="en-US" altLang="zh-CN" sz="6600" b="1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&lt;&lt;</a:t>
            </a:r>
            <a:r>
              <a:rPr lang="zh-CN" altLang="en-US" sz="6600" b="1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查士丁尼法典</a:t>
            </a:r>
            <a:r>
              <a:rPr lang="en-US" altLang="zh-CN" sz="6600" b="1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&gt;&gt;</a:t>
            </a:r>
            <a:endParaRPr lang="en-US" altLang="zh-CN" sz="6600" b="1" dirty="0" smtClean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79265" y="107315"/>
            <a:ext cx="7143115" cy="1134110"/>
          </a:xfr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>
            <a:noAutofit/>
          </a:bodyPr>
          <a:lstStyle/>
          <a:p>
            <a:pPr algn="ctr"/>
            <a:r>
              <a:rPr lang="zh-CN" altLang="en-US" sz="6000" b="1" dirty="0">
                <a:latin typeface="方正清刻本悦宋简体" panose="02000000000000000000" charset="-122"/>
                <a:ea typeface="方正清刻本悦宋简体" panose="02000000000000000000" charset="-122"/>
              </a:rPr>
              <a:t>查士丁尼及其法典</a:t>
            </a:r>
            <a:endParaRPr lang="zh-CN" altLang="en-US" sz="6000" b="1" dirty="0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30090" y="1346835"/>
            <a:ext cx="5181600" cy="1842135"/>
          </a:xfrm>
          <a:noFill/>
        </p:spPr>
        <p:txBody>
          <a:bodyPr wrap="square" rtlCol="0">
            <a:spAutoFit/>
          </a:bodyPr>
          <a:lstStyle/>
          <a:p>
            <a:pPr marL="0"/>
            <a:r>
              <a:rPr lang="zh-CN" altLang="en-US" sz="3600" b="1" dirty="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时间：</a:t>
            </a:r>
            <a:endParaRPr lang="zh-CN" altLang="en-US" sz="3600" b="1" dirty="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  <a:p>
            <a:pPr marL="0"/>
            <a:endParaRPr lang="zh-CN" altLang="en-US" sz="3600" b="1" dirty="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  <a:p>
            <a:pPr marL="0"/>
            <a:r>
              <a:rPr lang="zh-CN" altLang="en-US" sz="3600" b="1" dirty="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法典：</a:t>
            </a:r>
            <a:endParaRPr lang="zh-CN" altLang="en-US" sz="3600" b="1" dirty="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pic>
        <p:nvPicPr>
          <p:cNvPr id="5" name="图片 4" descr="95eef01f3a292df5b04aa611b4315c6034a8732c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970" y="1115060"/>
            <a:ext cx="4062095" cy="54737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002655" y="1317625"/>
            <a:ext cx="19335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529</a:t>
            </a:r>
            <a:r>
              <a:rPr lang="zh-CN" altLang="en-US" sz="3600" b="1" dirty="0" smtClean="0">
                <a:solidFill>
                  <a:srgbClr val="00206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年起</a:t>
            </a:r>
            <a:endParaRPr lang="zh-CN" altLang="en-US" sz="3600" b="1" dirty="0" smtClean="0">
              <a:solidFill>
                <a:srgbClr val="002060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02754" y="2633979"/>
            <a:ext cx="46005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《查士丁尼法典》</a:t>
            </a:r>
            <a:endParaRPr lang="zh-CN" altLang="en-US" sz="3600" b="1" dirty="0">
              <a:solidFill>
                <a:srgbClr val="002060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38900" y="3188970"/>
            <a:ext cx="29254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《法学汇纂》</a:t>
            </a:r>
            <a:endParaRPr lang="zh-CN" altLang="en-US" sz="3600" b="1" dirty="0">
              <a:solidFill>
                <a:srgbClr val="002060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61125" y="3788410"/>
            <a:ext cx="28727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《法理概要》</a:t>
            </a:r>
            <a:endParaRPr lang="zh-CN" altLang="en-US" sz="3600" b="1" dirty="0">
              <a:solidFill>
                <a:srgbClr val="002060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27825" y="4364990"/>
            <a:ext cx="24314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《新法典》</a:t>
            </a:r>
            <a:endParaRPr lang="zh-CN" altLang="en-US" sz="3600" b="1" dirty="0">
              <a:solidFill>
                <a:srgbClr val="002060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38090" y="5407025"/>
            <a:ext cx="6033770" cy="92202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5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《罗马民法大全》</a:t>
            </a:r>
            <a:endParaRPr lang="zh-CN" altLang="en-US" sz="5400" b="1" dirty="0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</p:txBody>
      </p:sp>
      <p:sp>
        <p:nvSpPr>
          <p:cNvPr id="6155" name="AutoShape 11"/>
          <p:cNvSpPr/>
          <p:nvPr/>
        </p:nvSpPr>
        <p:spPr>
          <a:xfrm>
            <a:off x="-25400" y="106680"/>
            <a:ext cx="2596515" cy="68707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12700" dir="5400000" rotWithShape="0">
              <a:srgbClr val="000000">
                <a:alpha val="50000"/>
              </a:srgbClr>
            </a:outerShdw>
          </a:effectLst>
        </p:spPr>
        <p:txBody>
          <a:bodyPr lIns="121914" tIns="60957" rIns="121914" bIns="60957" anchor="b"/>
          <a:p>
            <a:pPr algn="ctr" defTabSz="1216025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zh-CN" sz="3200" b="1" dirty="0">
                <a:solidFill>
                  <a:srgbClr val="F2F2F2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查士丁尼</a:t>
            </a:r>
            <a:endParaRPr lang="zh-CN" altLang="zh-CN" sz="3200" b="1" dirty="0">
              <a:solidFill>
                <a:srgbClr val="F2F2F2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17" name="左大括号 16"/>
          <p:cNvSpPr/>
          <p:nvPr/>
        </p:nvSpPr>
        <p:spPr>
          <a:xfrm rot="16200000">
            <a:off x="7867015" y="3085465"/>
            <a:ext cx="375285" cy="3780790"/>
          </a:xfrm>
          <a:prstGeom prst="leftBrace">
            <a:avLst/>
          </a:prstGeom>
          <a:ln w="444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3" grpId="0" bldLvl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内容占位符 6"/>
          <p:cNvGraphicFramePr>
            <a:graphicFrameLocks noGrp="1"/>
          </p:cNvGraphicFramePr>
          <p:nvPr>
            <p:ph idx="1"/>
          </p:nvPr>
        </p:nvGraphicFramePr>
        <p:xfrm>
          <a:off x="95885" y="961390"/>
          <a:ext cx="11999595" cy="5381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9615"/>
                <a:gridCol w="3177540"/>
                <a:gridCol w="6822440"/>
              </a:tblGrid>
              <a:tr h="1089025">
                <a:tc row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600" dirty="0">
                          <a:latin typeface="方正清刻本悦宋简体" panose="02000000000000000000" charset="-122"/>
                          <a:ea typeface="方正清刻本悦宋简体" panose="02000000000000000000" charset="-122"/>
                        </a:rPr>
                        <a:t>《罗马民法大全》</a:t>
                      </a:r>
                      <a:endParaRPr lang="zh-CN" altLang="en-US" sz="3600" dirty="0">
                        <a:latin typeface="方正清刻本悦宋简体" panose="02000000000000000000" charset="-122"/>
                        <a:ea typeface="方正清刻本悦宋简体" panose="02000000000000000000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>
                          <a:latin typeface="方正清刻本悦宋简体" panose="02000000000000000000" charset="-122"/>
                          <a:ea typeface="方正清刻本悦宋简体" panose="02000000000000000000" charset="-122"/>
                        </a:rPr>
                        <a:t>法典名称</a:t>
                      </a:r>
                      <a:endParaRPr lang="zh-CN" altLang="en-US" sz="3200">
                        <a:latin typeface="方正清刻本悦宋简体" panose="02000000000000000000" charset="-122"/>
                        <a:ea typeface="方正清刻本悦宋简体" panose="02000000000000000000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>
                          <a:latin typeface="方正清刻本悦宋简体" panose="02000000000000000000" charset="-122"/>
                          <a:ea typeface="方正清刻本悦宋简体" panose="02000000000000000000" charset="-122"/>
                        </a:rPr>
                        <a:t>法典内容</a:t>
                      </a:r>
                      <a:endParaRPr lang="zh-CN" altLang="en-US" sz="3200">
                        <a:latin typeface="方正清刻本悦宋简体" panose="02000000000000000000" charset="-122"/>
                        <a:ea typeface="方正清刻本悦宋简体" panose="02000000000000000000" charset="-122"/>
                      </a:endParaRPr>
                    </a:p>
                  </a:txBody>
                  <a:tcPr anchor="ctr"/>
                </a:tc>
              </a:tr>
              <a:tr h="107315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1" dirty="0">
                          <a:latin typeface="方正清刻本悦宋简体" panose="02000000000000000000" charset="-122"/>
                          <a:ea typeface="方正清刻本悦宋简体" panose="02000000000000000000" charset="-122"/>
                        </a:rPr>
                        <a:t>《查士丁尼法典</a:t>
                      </a:r>
                      <a:r>
                        <a:rPr lang="zh-CN" altLang="en-US" sz="3200" dirty="0">
                          <a:latin typeface="方正清刻本悦宋简体" panose="02000000000000000000" charset="-122"/>
                          <a:ea typeface="方正清刻本悦宋简体" panose="02000000000000000000" charset="-122"/>
                        </a:rPr>
                        <a:t>》</a:t>
                      </a:r>
                      <a:endParaRPr lang="zh-CN" altLang="en-US" sz="3200" dirty="0">
                        <a:latin typeface="方正清刻本悦宋简体" panose="02000000000000000000" charset="-122"/>
                        <a:ea typeface="方正清刻本悦宋简体" panose="02000000000000000000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3200" dirty="0"/>
                    </a:p>
                  </a:txBody>
                  <a:tcPr anchor="ctr"/>
                </a:tc>
              </a:tr>
              <a:tr h="107315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1" kern="1200" dirty="0">
                          <a:solidFill>
                            <a:schemeClr val="dk1"/>
                          </a:solidFill>
                          <a:latin typeface="方正清刻本悦宋简体" panose="02000000000000000000" charset="-122"/>
                          <a:ea typeface="方正清刻本悦宋简体" panose="02000000000000000000" charset="-122"/>
                          <a:cs typeface="+mn-cs"/>
                        </a:rPr>
                        <a:t>《法学汇纂》</a:t>
                      </a:r>
                      <a:endParaRPr lang="zh-CN" altLang="en-US" sz="3200" b="1" kern="1200" dirty="0">
                        <a:solidFill>
                          <a:schemeClr val="dk1"/>
                        </a:solidFill>
                        <a:latin typeface="方正清刻本悦宋简体" panose="02000000000000000000" charset="-122"/>
                        <a:ea typeface="方正清刻本悦宋简体" panose="02000000000000000000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3200"/>
                    </a:p>
                  </a:txBody>
                  <a:tcPr anchor="ctr"/>
                </a:tc>
              </a:tr>
              <a:tr h="1073150">
                <a:tc vMerge="1"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3200" b="1" kern="1200" dirty="0">
                          <a:solidFill>
                            <a:schemeClr val="dk1"/>
                          </a:solidFill>
                          <a:latin typeface="方正小标宋简体" panose="03000509000000000000" charset="-122"/>
                          <a:ea typeface="方正小标宋简体" panose="03000509000000000000" charset="-122"/>
                          <a:cs typeface="+mn-cs"/>
                        </a:rPr>
                        <a:t>《法理概要》</a:t>
                      </a:r>
                      <a:endParaRPr lang="zh-CN" altLang="en-US" sz="3200" b="1" kern="1200" dirty="0">
                        <a:solidFill>
                          <a:schemeClr val="dk1"/>
                        </a:solidFill>
                        <a:latin typeface="方正小标宋简体" panose="03000509000000000000" charset="-122"/>
                        <a:ea typeface="方正小标宋简体" panose="03000509000000000000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3200" dirty="0"/>
                    </a:p>
                  </a:txBody>
                  <a:tcPr anchor="ctr"/>
                </a:tc>
              </a:tr>
              <a:tr h="1073150">
                <a:tc vMerge="1"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3200" b="1" kern="1200" dirty="0">
                          <a:solidFill>
                            <a:schemeClr val="dk1"/>
                          </a:solidFill>
                          <a:latin typeface="方正清刻本悦宋简体" panose="02000000000000000000" charset="-122"/>
                          <a:ea typeface="方正清刻本悦宋简体" panose="02000000000000000000" charset="-122"/>
                          <a:cs typeface="+mn-cs"/>
                        </a:rPr>
                        <a:t>《新法典》</a:t>
                      </a:r>
                      <a:endParaRPr lang="zh-CN" altLang="en-US" sz="3200" b="1" kern="1200" dirty="0">
                        <a:solidFill>
                          <a:schemeClr val="dk1"/>
                        </a:solidFill>
                        <a:latin typeface="方正清刻本悦宋简体" panose="02000000000000000000" charset="-122"/>
                        <a:ea typeface="方正清刻本悦宋简体" panose="02000000000000000000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320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5436870" y="2106295"/>
            <a:ext cx="655701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2</a:t>
            </a:r>
            <a:r>
              <a:rPr lang="zh-CN" altLang="en-US" sz="3200" b="1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世纪初以来历任</a:t>
            </a:r>
            <a:r>
              <a:rPr lang="zh-CN" altLang="en-US" sz="32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罗马皇帝</a:t>
            </a:r>
            <a:r>
              <a:rPr lang="zh-CN" altLang="en-US" sz="3200" b="1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颁布的</a:t>
            </a:r>
            <a:r>
              <a:rPr lang="zh-CN" altLang="en-US" sz="32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法令汇编</a:t>
            </a:r>
            <a:endParaRPr lang="zh-CN" altLang="en-US" sz="3200" b="1" dirty="0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21630" y="3175000"/>
            <a:ext cx="655701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方正清刻本悦宋简体" panose="02000000000000000000" charset="-122"/>
                <a:ea typeface="方正清刻本悦宋简体" panose="02000000000000000000" charset="-122"/>
                <a:cs typeface="仿宋" panose="02010609060101010101" charset="-122"/>
              </a:rPr>
              <a:t>历代罗马</a:t>
            </a:r>
            <a:r>
              <a:rPr lang="zh-CN" altLang="en-US" sz="32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仿宋" panose="02010609060101010101" charset="-122"/>
              </a:rPr>
              <a:t>法学家</a:t>
            </a:r>
            <a:r>
              <a:rPr lang="zh-CN" altLang="en-US" sz="3200" b="1" dirty="0">
                <a:latin typeface="方正清刻本悦宋简体" panose="02000000000000000000" charset="-122"/>
                <a:ea typeface="方正清刻本悦宋简体" panose="02000000000000000000" charset="-122"/>
                <a:cs typeface="仿宋" panose="02010609060101010101" charset="-122"/>
              </a:rPr>
              <a:t>有关法律问题的</a:t>
            </a:r>
            <a:r>
              <a:rPr lang="zh-CN" altLang="en-US" sz="32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仿宋" panose="02010609060101010101" charset="-122"/>
              </a:rPr>
              <a:t>论文和著作</a:t>
            </a:r>
            <a:endParaRPr lang="zh-CN" altLang="en-US" sz="3200" b="1" dirty="0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  <a:cs typeface="仿宋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38470" y="4483735"/>
            <a:ext cx="65570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刻本悦宋简体" panose="02000000000000000000" charset="-122"/>
                <a:ea typeface="方正清刻本悦宋简体" panose="02000000000000000000" charset="-122"/>
                <a:cs typeface="仿宋" panose="02010609060101010101" charset="-122"/>
              </a:rPr>
              <a:t>指导</a:t>
            </a:r>
            <a:r>
              <a:rPr lang="zh-CN" altLang="en-US" sz="32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仿宋" panose="02010609060101010101" charset="-122"/>
              </a:rPr>
              <a:t>学习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刻本悦宋简体" panose="02000000000000000000" charset="-122"/>
                <a:ea typeface="方正清刻本悦宋简体" panose="02000000000000000000" charset="-122"/>
                <a:cs typeface="仿宋" panose="02010609060101010101" charset="-122"/>
              </a:rPr>
              <a:t>法律文献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清刻本悦宋简体" panose="02000000000000000000" charset="-122"/>
              <a:ea typeface="方正清刻本悦宋简体" panose="02000000000000000000" charset="-122"/>
              <a:cs typeface="仿宋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38470" y="5473700"/>
            <a:ext cx="65570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仿宋" panose="02010609060101010101" charset="-122"/>
              </a:rPr>
              <a:t>查士丁尼执政时期的法令</a:t>
            </a:r>
            <a:endParaRPr lang="zh-CN" altLang="en-US" sz="3200" b="1" dirty="0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  <a:cs typeface="仿宋" panose="02010609060101010101" charset="-122"/>
            </a:endParaRPr>
          </a:p>
        </p:txBody>
      </p:sp>
      <p:sp>
        <p:nvSpPr>
          <p:cNvPr id="6155" name="AutoShape 11"/>
          <p:cNvSpPr/>
          <p:nvPr/>
        </p:nvSpPr>
        <p:spPr>
          <a:xfrm>
            <a:off x="-25400" y="72390"/>
            <a:ext cx="4287520" cy="72136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12700" dir="5400000" rotWithShape="0">
              <a:srgbClr val="000000">
                <a:alpha val="50000"/>
              </a:srgbClr>
            </a:outerShdw>
          </a:effectLst>
        </p:spPr>
        <p:txBody>
          <a:bodyPr lIns="121914" tIns="60957" rIns="121914" bIns="60957" anchor="b"/>
          <a:p>
            <a:pPr algn="ctr" defTabSz="1216025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zh-CN" sz="3200" b="1" dirty="0">
                <a:solidFill>
                  <a:srgbClr val="F2F2F2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《查士丁尼法典》</a:t>
            </a:r>
            <a:endParaRPr lang="zh-CN" altLang="zh-CN" sz="3200" b="1" dirty="0">
              <a:solidFill>
                <a:srgbClr val="F2F2F2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57150" y="810895"/>
            <a:ext cx="12078335" cy="6421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zh-CN" altLang="en-US" sz="3400" b="1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材料一：</a:t>
            </a:r>
            <a:endParaRPr lang="zh-CN" altLang="en-US" sz="3400" b="1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 marL="301625" indent="-301625"/>
            <a:r>
              <a:rPr lang="zh-CN" altLang="en-US" sz="3400" b="1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  </a:t>
            </a:r>
            <a:r>
              <a:rPr lang="zh-CN" altLang="en-US" sz="34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</a:t>
            </a:r>
            <a:r>
              <a:rPr lang="zh-CN" altLang="zh-CN" sz="34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皇帝的威严、光荣不但依靠兵器，而且须用法律来巩固。这样，无论在战时或平时，总是可以将国家治理得很好。”</a:t>
            </a:r>
            <a:endParaRPr lang="zh-CN" altLang="zh-CN" sz="3400" b="1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pPr marL="301625" indent="-301625"/>
            <a:r>
              <a:rPr lang="zh-CN" altLang="zh-CN" sz="3400" b="1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                                             </a:t>
            </a:r>
            <a:r>
              <a:rPr lang="zh-CN" altLang="zh-CN" sz="34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——《查士丁尼法典》的序言中</a:t>
            </a:r>
            <a:endParaRPr lang="zh-CN" altLang="zh-CN" sz="3400" b="1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 marL="301625" indent="-301625"/>
            <a:r>
              <a:rPr lang="zh-CN" altLang="en-US" sz="3400" b="1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材料二：</a:t>
            </a:r>
            <a:endParaRPr lang="zh-CN" altLang="en-US" sz="340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pPr marL="301625" indent="-301625"/>
            <a:r>
              <a:rPr lang="zh-CN" altLang="zh-CN" sz="3400" b="1" dirty="0">
                <a:solidFill>
                  <a:srgbClr val="00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    </a:t>
            </a:r>
            <a:r>
              <a:rPr lang="zh-CN" altLang="zh-CN" sz="3400" dirty="0">
                <a:solidFill>
                  <a:srgbClr val="00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查士丁尼</a:t>
            </a:r>
            <a:r>
              <a:rPr lang="zh-CN" altLang="zh-CN" sz="3400" dirty="0">
                <a:solidFill>
                  <a:srgbClr val="00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非常重视法律文献的整理和汇编。他说：“我过去是恺撒，我现在是查士丁尼，我因为受到上帝的意志而笔削诸于法律……”</a:t>
            </a:r>
            <a:endParaRPr lang="zh-CN" altLang="zh-CN" sz="3400" dirty="0">
              <a:solidFill>
                <a:srgbClr val="000000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 marL="301625" indent="-301625"/>
            <a:r>
              <a:rPr lang="zh-CN" altLang="zh-CN" sz="3400" b="1" dirty="0">
                <a:solidFill>
                  <a:srgbClr val="00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材料三：</a:t>
            </a:r>
            <a:endParaRPr lang="zh-CN" altLang="zh-CN" sz="3400" dirty="0">
              <a:solidFill>
                <a:srgbClr val="000000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 marL="301625" indent="-301625"/>
            <a:r>
              <a:rPr lang="zh-CN" altLang="en-US" sz="34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     没有东西比皇帝陛下更高贵和更神圣，皇帝敕令具有法律的效力。</a:t>
            </a:r>
            <a:r>
              <a:rPr lang="zh-CN" altLang="zh-CN" sz="3400" b="1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</a:t>
            </a:r>
            <a:endParaRPr lang="zh-CN" altLang="zh-CN" sz="3400" dirty="0">
              <a:solidFill>
                <a:srgbClr val="000000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pPr marL="301625" indent="-301625"/>
            <a:r>
              <a:rPr lang="en-US" altLang="zh-CN" sz="340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                                                         </a:t>
            </a:r>
            <a:endParaRPr lang="zh-CN" altLang="en-US" sz="340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81320" y="1807210"/>
            <a:ext cx="5708015" cy="61531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082675" y="104140"/>
            <a:ext cx="9705975" cy="7067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编撰《民法大全》的目的是什么？</a:t>
            </a:r>
            <a:endParaRPr lang="zh-CN" altLang="en-US" sz="4000" b="1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70025" y="3237865"/>
            <a:ext cx="8357235" cy="156845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4800" b="1" dirty="0">
                <a:solidFill>
                  <a:srgbClr val="00206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稳固帝国的社会秩序</a:t>
            </a:r>
            <a:endParaRPr lang="zh-CN" altLang="en-US" sz="4800" b="1" dirty="0">
              <a:solidFill>
                <a:srgbClr val="002060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  <a:p>
            <a:pPr algn="ctr"/>
            <a:r>
              <a:rPr lang="zh-CN" altLang="en-US" sz="4800" b="1" dirty="0">
                <a:solidFill>
                  <a:srgbClr val="00206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保证皇帝的专制权力</a:t>
            </a:r>
            <a:endParaRPr lang="zh-CN" altLang="en-US" sz="4800" b="1" dirty="0">
              <a:solidFill>
                <a:srgbClr val="00206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795260" y="3939540"/>
            <a:ext cx="3171190" cy="5994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8698230" y="5525135"/>
            <a:ext cx="3171190" cy="5994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  <p:bldP spid="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71120" y="887095"/>
            <a:ext cx="12110085" cy="29667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zh-CN" altLang="en-US" sz="3400" b="1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材料二：</a:t>
            </a:r>
            <a:endParaRPr lang="zh-CN" altLang="en-US" sz="3400" b="1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3400" b="1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  奴隶和隶农必须无条件地服从主人，服从命运的安排，对逃亡的奴隶和隶农必须严加惩治。奴隶不堪主人虐待的，官厅得强迫主人出卖之，无故杀戮奴隶的，按杀人罪处理”。</a:t>
            </a:r>
            <a:endParaRPr lang="zh-CN" altLang="en-US" sz="3400" b="1" dirty="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 algn="r">
              <a:lnSpc>
                <a:spcPct val="110000"/>
              </a:lnSpc>
            </a:pPr>
            <a:r>
              <a:rPr lang="en-US" altLang="zh-CN" sz="3400" b="1" noProof="0" dirty="0" smtClean="0">
                <a:ln>
                  <a:noFill/>
                </a:ln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——</a:t>
            </a:r>
            <a:r>
              <a:rPr lang="zh-CN" altLang="en-US" sz="3400" b="1" noProof="0" dirty="0" smtClean="0">
                <a:ln>
                  <a:noFill/>
                </a:ln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《罗马民法大全》</a:t>
            </a:r>
            <a:endParaRPr lang="zh-CN" altLang="en-US" sz="340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9218" name="文本框 1"/>
          <p:cNvSpPr txBox="1">
            <a:spLocks noChangeArrowheads="1"/>
          </p:cNvSpPr>
          <p:nvPr/>
        </p:nvSpPr>
        <p:spPr bwMode="auto">
          <a:xfrm>
            <a:off x="1082675" y="104140"/>
            <a:ext cx="9705975" cy="7067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《民法大全》与之前相比有何进步性？</a:t>
            </a:r>
            <a:endParaRPr lang="zh-CN" altLang="en-US" sz="4000" b="1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56945" y="1457325"/>
            <a:ext cx="6660515" cy="60007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969385" y="2610485"/>
            <a:ext cx="6660515" cy="60007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491105" y="3620770"/>
            <a:ext cx="7985125" cy="132207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4000" dirty="0">
                <a:solidFill>
                  <a:srgbClr val="0070C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承认了奴隶制</a:t>
            </a:r>
            <a:endParaRPr lang="zh-CN" altLang="en-US" sz="4000" dirty="0">
              <a:solidFill>
                <a:srgbClr val="0070C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  <a:p>
            <a:pPr algn="ctr"/>
            <a:r>
              <a:rPr lang="zh-CN" altLang="en-US" sz="4000" dirty="0">
                <a:solidFill>
                  <a:srgbClr val="0070C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但一定程度上改善了奴隶的地位</a:t>
            </a:r>
            <a:endParaRPr lang="zh-CN" altLang="en-US" sz="4000" dirty="0">
              <a:solidFill>
                <a:srgbClr val="0070C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91105" y="5245735"/>
            <a:ext cx="7869555" cy="132207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4000" dirty="0">
                <a:solidFill>
                  <a:srgbClr val="0070C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实质是维护少数奴隶主利益的工具</a:t>
            </a:r>
            <a:endParaRPr lang="zh-CN" altLang="en-US" sz="4000" dirty="0">
              <a:solidFill>
                <a:srgbClr val="0070C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  <a:p>
            <a:pPr algn="ctr"/>
            <a:r>
              <a:rPr lang="zh-CN" altLang="en-US" sz="4000" dirty="0">
                <a:solidFill>
                  <a:srgbClr val="0070C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属于奴隶制法律体系</a:t>
            </a:r>
            <a:endParaRPr lang="zh-CN" altLang="en-US" sz="4000" dirty="0">
              <a:solidFill>
                <a:srgbClr val="0070C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3" grpId="0" bldLvl="0" animBg="1"/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71120" y="1093470"/>
            <a:ext cx="12110085" cy="54273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zh-CN" altLang="en-US" sz="3400" b="1" dirty="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材料三：</a:t>
            </a:r>
            <a:endParaRPr lang="zh-CN" altLang="en-US" sz="3400" b="1" dirty="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3400" b="1" dirty="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  </a:t>
            </a:r>
            <a:r>
              <a:rPr lang="zh-CN" altLang="en-US" sz="3400" b="1" dirty="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材料三：一切债务，以应给付的物清偿，或经债权人同意以他物代为清偿……。债务是由债务人清偿或由第三人（担保人）代为清偿，……。</a:t>
            </a:r>
            <a:endParaRPr lang="zh-CN" altLang="en-US" sz="3400" b="1" dirty="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pPr algn="r">
              <a:lnSpc>
                <a:spcPct val="100000"/>
              </a:lnSpc>
            </a:pPr>
            <a:r>
              <a:rPr lang="en-US" altLang="zh-CN" sz="3400" b="1" noProof="0" dirty="0" smtClean="0">
                <a:ln>
                  <a:noFill/>
                </a:ln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——</a:t>
            </a:r>
            <a:r>
              <a:rPr lang="zh-CN" altLang="en-US" sz="3400" b="1" noProof="0" dirty="0" smtClean="0">
                <a:ln>
                  <a:noFill/>
                </a:ln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《罗马民法大全》</a:t>
            </a:r>
            <a:endParaRPr lang="zh-CN" altLang="en-US" sz="3400" b="1" dirty="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3400" b="1" dirty="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材料四：</a:t>
            </a:r>
            <a:endParaRPr lang="zh-CN" altLang="en-US" sz="3400" b="1" dirty="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3400" b="1" dirty="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   父亲的罪名或所受的惩罚不能玷污儿子的名声，因为每一方的命运均取决于自己的行为，而任何一方都不得被指定为另一方所犯罪行的继承人。</a:t>
            </a:r>
            <a:endParaRPr lang="zh-CN" altLang="en-US" sz="3400" b="1" dirty="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400" b="1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                                                                ——</a:t>
            </a:r>
            <a:r>
              <a:rPr lang="zh-CN" altLang="en-US" sz="3400" b="1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《罗马民法大全》</a:t>
            </a:r>
            <a:endParaRPr lang="zh-CN" altLang="en-US" sz="3400" b="1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</p:txBody>
      </p:sp>
      <p:sp>
        <p:nvSpPr>
          <p:cNvPr id="9218" name="文本框 1"/>
          <p:cNvSpPr txBox="1">
            <a:spLocks noChangeArrowheads="1"/>
          </p:cNvSpPr>
          <p:nvPr/>
        </p:nvSpPr>
        <p:spPr bwMode="auto">
          <a:xfrm>
            <a:off x="386080" y="180340"/>
            <a:ext cx="11099165" cy="7067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《民法大全》对哪些法律关系做出了明确的规定？</a:t>
            </a:r>
            <a:endParaRPr lang="zh-CN" altLang="en-US" sz="4000" b="1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1030" y="3345815"/>
            <a:ext cx="11203940" cy="92202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5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财产、买卖、债务、契约关系等</a:t>
            </a:r>
            <a:endParaRPr lang="zh-CN" altLang="en-US" sz="5400" b="1" dirty="0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1030" y="3346450"/>
            <a:ext cx="11203305" cy="92202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5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具有法制精神</a:t>
            </a:r>
            <a:endParaRPr lang="zh-CN" altLang="en-US" sz="5400" b="1" dirty="0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33020" y="989330"/>
            <a:ext cx="12058650" cy="2793376"/>
          </a:xfrm>
          <a:prstGeom prst="flowChartAlternateProcess">
            <a:avLst/>
          </a:prstGeom>
          <a:solidFill>
            <a:schemeClr val="tx2">
              <a:lumMod val="10000"/>
              <a:lumOff val="90000"/>
            </a:schemeClr>
          </a:solidFill>
          <a:ln w="12700">
            <a:solidFill>
              <a:srgbClr val="FF0000"/>
            </a:solidFill>
            <a:miter lim="800000"/>
          </a:ln>
        </p:spPr>
        <p:txBody>
          <a:bodyPr wrap="square" lIns="121880" tIns="60938" rIns="121880" bIns="609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+mn-cs"/>
                <a:sym typeface="+mn-ea"/>
              </a:rPr>
              <a:t>材料一：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    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法国是接受罗马法最早的国家之一。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1804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年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《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法国民法典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》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接受了罗马法学关于人和物划分的体系，沿袭了罗马法学。这部法典经过修改，至今认为法兰西共和国民法典。而且成为其他许多欧洲国家制定法典的基础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。</a:t>
            </a: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</p:txBody>
      </p:sp>
      <p:sp>
        <p:nvSpPr>
          <p:cNvPr id="9218" name="文本框 1"/>
          <p:cNvSpPr txBox="1">
            <a:spLocks noChangeArrowheads="1"/>
          </p:cNvSpPr>
          <p:nvPr/>
        </p:nvSpPr>
        <p:spPr bwMode="auto">
          <a:xfrm>
            <a:off x="1876425" y="118110"/>
            <a:ext cx="7720330" cy="7683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zh-CN" altLang="en-US" sz="4400" b="1" dirty="0"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思考罗马法对世界有什么影响</a:t>
            </a:r>
            <a:r>
              <a:rPr lang="zh-CN" altLang="en-US" sz="4400" dirty="0"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？</a:t>
            </a:r>
            <a:endParaRPr lang="zh-CN" altLang="en-US" sz="4400" b="1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66675" y="3878580"/>
            <a:ext cx="12058650" cy="2793698"/>
          </a:xfrm>
          <a:prstGeom prst="flowChartAlternateProcess">
            <a:avLst/>
          </a:prstGeom>
          <a:solidFill>
            <a:schemeClr val="tx2">
              <a:lumMod val="10000"/>
              <a:lumOff val="90000"/>
            </a:schemeClr>
          </a:solidFill>
          <a:ln w="12700">
            <a:solidFill>
              <a:srgbClr val="FF0000"/>
            </a:solidFill>
            <a:miter lim="800000"/>
          </a:ln>
        </p:spPr>
        <p:txBody>
          <a:bodyPr wrap="square" lIns="121880" tIns="60938" rIns="121880" bIns="609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材料二：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   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德国历届皇帝都宣布罗马法的效力遍及全国，视罗马法为其帝国法。德国大学普遍设置罗马法教程，广输人才学习罗马法。精通罗马法的人才在具体的行政机构中任职。罗马法在德国司法中得以确认。</a:t>
            </a: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7225" y="3330575"/>
            <a:ext cx="10810240" cy="829945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4800" dirty="0"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成为近代很多</a:t>
            </a:r>
            <a:r>
              <a:rPr lang="zh-CN" altLang="en-US" sz="48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西方国家法律的基础</a:t>
            </a:r>
            <a:endParaRPr lang="zh-CN" altLang="en-US" sz="4800" b="1" dirty="0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Rectangle 6"/>
          <p:cNvSpPr/>
          <p:nvPr/>
        </p:nvSpPr>
        <p:spPr>
          <a:xfrm>
            <a:off x="189865" y="1349375"/>
            <a:ext cx="7579360" cy="439166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0" tIns="36000" rIns="0" bIns="36000">
            <a:spAutoFit/>
          </a:bodyPr>
          <a:p>
            <a:pPr>
              <a:lnSpc>
                <a:spcPct val="130000"/>
              </a:lnSpc>
            </a:pPr>
            <a:r>
              <a:rPr lang="en-US" altLang="zh-CN" sz="36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       565</a:t>
            </a:r>
            <a:r>
              <a:rPr lang="zh-CN" altLang="en-US" sz="36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年查士丁尼死后，通过战争征服来的西部领地又逐渐丧失。</a:t>
            </a:r>
            <a:endParaRPr lang="zh-CN" altLang="en-US" sz="3600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6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       7</a:t>
            </a:r>
            <a:r>
              <a:rPr lang="zh-CN" altLang="en-US" sz="36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世纪末，北非的埃及等地也相继落入阿拉伯人之手。</a:t>
            </a:r>
            <a:endParaRPr lang="zh-CN" altLang="en-US" sz="3600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600" dirty="0"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       </a:t>
            </a:r>
            <a:r>
              <a:rPr lang="zh-CN" altLang="en-US" sz="3600" dirty="0"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长期的战争使</a:t>
            </a:r>
            <a:r>
              <a:rPr lang="zh-CN" altLang="en-US" sz="36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拜占庭</a:t>
            </a:r>
            <a:r>
              <a:rPr lang="zh-CN" altLang="en-US" sz="3600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国力耗竭，民穷财尽</a:t>
            </a:r>
            <a:r>
              <a:rPr lang="zh-CN" altLang="en-US" sz="36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。</a:t>
            </a:r>
            <a:endParaRPr lang="zh-CN" altLang="en-US" sz="3600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6155" name="AutoShape 11"/>
          <p:cNvSpPr/>
          <p:nvPr/>
        </p:nvSpPr>
        <p:spPr>
          <a:xfrm>
            <a:off x="-25400" y="60960"/>
            <a:ext cx="4176395" cy="72136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12700" dir="5400000" rotWithShape="0">
              <a:srgbClr val="000000">
                <a:alpha val="50000"/>
              </a:srgbClr>
            </a:outerShdw>
          </a:effectLst>
        </p:spPr>
        <p:txBody>
          <a:bodyPr lIns="121914" tIns="60957" rIns="121914" bIns="60957" anchor="b"/>
          <a:p>
            <a:pPr algn="ctr" defTabSz="1216025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zh-CN" sz="3200" b="1" dirty="0">
                <a:solidFill>
                  <a:srgbClr val="F2F2F2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拜占庭帝国的灭亡</a:t>
            </a:r>
            <a:endParaRPr lang="zh-CN" altLang="zh-CN" sz="3200" b="1" dirty="0">
              <a:solidFill>
                <a:srgbClr val="F2F2F2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pic>
        <p:nvPicPr>
          <p:cNvPr id="23557" name="Picture 5" descr="772653876153991108405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69225" y="-3810"/>
            <a:ext cx="4344035" cy="68649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245" y="249250"/>
            <a:ext cx="3700986" cy="586105"/>
          </a:xfrm>
        </p:spPr>
        <p:txBody>
          <a:bodyPr>
            <a:noAutofit/>
          </a:bodyPr>
          <a:lstStyle/>
          <a:p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55690" y="2268220"/>
            <a:ext cx="6015355" cy="2320925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latin typeface="方正清刻本悦宋简体" panose="02000000000000000000" charset="-122"/>
                <a:ea typeface="方正清刻本悦宋简体" panose="02000000000000000000" charset="-122"/>
              </a:rPr>
              <a:t>措施：</a:t>
            </a:r>
            <a:endParaRPr lang="zh-CN" altLang="en-US" sz="3200" b="1" dirty="0">
              <a:latin typeface="方正清刻本悦宋简体" panose="02000000000000000000" charset="-122"/>
              <a:ea typeface="方正清刻本悦宋简体" panose="020000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latin typeface="方正清刻本悦宋简体" panose="02000000000000000000" charset="-122"/>
                <a:ea typeface="方正清刻本悦宋简体" panose="02000000000000000000" charset="-122"/>
              </a:rPr>
              <a:t>将</a:t>
            </a:r>
            <a:r>
              <a:rPr lang="zh-CN" altLang="en-US" sz="32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行省</a:t>
            </a:r>
            <a:r>
              <a:rPr lang="zh-CN" altLang="en-US" sz="3200" b="1" dirty="0">
                <a:latin typeface="方正清刻本悦宋简体" panose="02000000000000000000" charset="-122"/>
                <a:ea typeface="方正清刻本悦宋简体" panose="02000000000000000000" charset="-122"/>
              </a:rPr>
              <a:t>改为</a:t>
            </a:r>
            <a:r>
              <a:rPr lang="zh-CN" altLang="en-US" sz="32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军区</a:t>
            </a:r>
            <a:r>
              <a:rPr lang="zh-CN" altLang="en-US" sz="3200" b="1" dirty="0">
                <a:latin typeface="方正清刻本悦宋简体" panose="02000000000000000000" charset="-122"/>
                <a:ea typeface="方正清刻本悦宋简体" panose="02000000000000000000" charset="-122"/>
              </a:rPr>
              <a:t>，把</a:t>
            </a:r>
            <a:r>
              <a:rPr lang="zh-CN" altLang="en-US" sz="3200" b="1" dirty="0">
                <a:solidFill>
                  <a:srgbClr val="0070C0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自由民</a:t>
            </a:r>
            <a:r>
              <a:rPr lang="zh-CN" altLang="en-US" sz="3200" b="1" dirty="0">
                <a:latin typeface="方正清刻本悦宋简体" panose="02000000000000000000" charset="-122"/>
                <a:ea typeface="方正清刻本悦宋简体" panose="02000000000000000000" charset="-122"/>
              </a:rPr>
              <a:t>编入</a:t>
            </a:r>
            <a:r>
              <a:rPr lang="zh-CN" altLang="en-US" sz="3200" b="1" dirty="0">
                <a:solidFill>
                  <a:srgbClr val="0070C0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军队</a:t>
            </a:r>
            <a:r>
              <a:rPr lang="zh-CN" altLang="en-US" sz="3200" b="1" dirty="0">
                <a:latin typeface="方正清刻本悦宋简体" panose="02000000000000000000" charset="-122"/>
                <a:ea typeface="方正清刻本悦宋简体" panose="02000000000000000000" charset="-122"/>
              </a:rPr>
              <a:t>，军事将领成为地方行政长官</a:t>
            </a:r>
            <a:r>
              <a:rPr lang="zh-CN" altLang="en-US" sz="3200" b="1" dirty="0" smtClean="0">
                <a:latin typeface="方正清刻本悦宋简体" panose="02000000000000000000" charset="-122"/>
                <a:ea typeface="方正清刻本悦宋简体" panose="02000000000000000000" charset="-122"/>
              </a:rPr>
              <a:t>。</a:t>
            </a:r>
            <a:endParaRPr lang="zh-CN" altLang="en-US" sz="3200" b="1" dirty="0" smtClean="0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pic>
        <p:nvPicPr>
          <p:cNvPr id="5" name="图片 4" descr="1e30e924b899a901c081ff691d950a7b0208f53d[2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245" y="1360170"/>
            <a:ext cx="5996305" cy="4152900"/>
          </a:xfrm>
          <a:prstGeom prst="rect">
            <a:avLst/>
          </a:prstGeom>
        </p:spPr>
      </p:pic>
      <p:sp>
        <p:nvSpPr>
          <p:cNvPr id="6155" name="AutoShape 11"/>
          <p:cNvSpPr/>
          <p:nvPr/>
        </p:nvSpPr>
        <p:spPr>
          <a:xfrm>
            <a:off x="-25400" y="60960"/>
            <a:ext cx="4176395" cy="72136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12700" dir="5400000" rotWithShape="0">
              <a:srgbClr val="000000">
                <a:alpha val="50000"/>
              </a:srgbClr>
            </a:outerShdw>
          </a:effectLst>
        </p:spPr>
        <p:txBody>
          <a:bodyPr lIns="121914" tIns="60957" rIns="121914" bIns="60957" anchor="b"/>
          <a:p>
            <a:pPr algn="ctr" defTabSz="1216025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zh-CN" sz="3200" b="1" dirty="0">
                <a:solidFill>
                  <a:srgbClr val="F2F2F2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拜占庭帝国的灭亡</a:t>
            </a:r>
            <a:endParaRPr lang="zh-CN" altLang="zh-CN" sz="3200" b="1" dirty="0">
              <a:solidFill>
                <a:srgbClr val="F2F2F2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9218" name="文本框 1"/>
          <p:cNvSpPr txBox="1">
            <a:spLocks noChangeArrowheads="1"/>
          </p:cNvSpPr>
          <p:nvPr/>
        </p:nvSpPr>
        <p:spPr bwMode="auto">
          <a:xfrm>
            <a:off x="7573010" y="2163445"/>
            <a:ext cx="4132580" cy="8299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4800" b="1" dirty="0"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军事封建制度</a:t>
            </a:r>
            <a:endParaRPr lang="zh-CN" altLang="en-US" sz="4800" b="1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245" y="249250"/>
            <a:ext cx="3700986" cy="586105"/>
          </a:xfrm>
        </p:spPr>
        <p:txBody>
          <a:bodyPr>
            <a:noAutofit/>
          </a:bodyPr>
          <a:lstStyle/>
          <a:p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47385" y="2268855"/>
            <a:ext cx="6015355" cy="2320925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 dirty="0">
                <a:latin typeface="方正清刻本悦宋简体" panose="02000000000000000000" charset="-122"/>
                <a:ea typeface="方正清刻本悦宋简体" panose="02000000000000000000" charset="-122"/>
              </a:rPr>
              <a:t>措施：</a:t>
            </a:r>
            <a:endParaRPr lang="zh-CN" altLang="en-US" sz="3200" b="1" dirty="0">
              <a:latin typeface="方正清刻本悦宋简体" panose="02000000000000000000" charset="-122"/>
              <a:ea typeface="方正清刻本悦宋简体" panose="020000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600" b="1" dirty="0">
                <a:latin typeface="方正清刻本悦宋简体" panose="02000000000000000000" charset="-122"/>
                <a:ea typeface="方正清刻本悦宋简体" panose="02000000000000000000" charset="-122"/>
              </a:rPr>
              <a:t>西欧：派出十字军进行东征</a:t>
            </a:r>
            <a:endParaRPr lang="zh-CN" altLang="en-US" sz="3600" b="1" dirty="0" smtClean="0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6155" name="AutoShape 11"/>
          <p:cNvSpPr/>
          <p:nvPr/>
        </p:nvSpPr>
        <p:spPr>
          <a:xfrm>
            <a:off x="-25400" y="60960"/>
            <a:ext cx="4176395" cy="72136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12700" dir="5400000" rotWithShape="0">
              <a:srgbClr val="000000">
                <a:alpha val="50000"/>
              </a:srgbClr>
            </a:outerShdw>
          </a:effectLst>
        </p:spPr>
        <p:txBody>
          <a:bodyPr lIns="121914" tIns="60957" rIns="121914" bIns="60957" anchor="b"/>
          <a:p>
            <a:pPr algn="ctr" defTabSz="1216025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zh-CN" sz="3200" b="1" dirty="0">
                <a:solidFill>
                  <a:srgbClr val="F2F2F2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拜占庭帝国的灭亡</a:t>
            </a:r>
            <a:endParaRPr lang="zh-CN" altLang="zh-CN" sz="3200" b="1" dirty="0">
              <a:solidFill>
                <a:srgbClr val="F2F2F2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9218" name="文本框 1"/>
          <p:cNvSpPr txBox="1">
            <a:spLocks noChangeArrowheads="1"/>
          </p:cNvSpPr>
          <p:nvPr/>
        </p:nvSpPr>
        <p:spPr bwMode="auto">
          <a:xfrm>
            <a:off x="7366635" y="2268855"/>
            <a:ext cx="3688080" cy="8299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4800" b="1" dirty="0"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向西欧求助</a:t>
            </a:r>
            <a:endParaRPr lang="zh-CN" altLang="en-US" sz="4800" b="1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</p:txBody>
      </p:sp>
      <p:pic>
        <p:nvPicPr>
          <p:cNvPr id="1843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00" y="1185545"/>
            <a:ext cx="5566410" cy="53409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81595" y="451485"/>
            <a:ext cx="3278505" cy="89852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方正清刻本悦宋简体" panose="02000000000000000000" charset="-122"/>
                <a:ea typeface="方正清刻本悦宋简体" panose="02000000000000000000" charset="-122"/>
              </a:rPr>
              <a:t>十字军东征</a:t>
            </a:r>
            <a:endParaRPr lang="zh-CN" altLang="en-US" sz="4800" b="1" dirty="0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25400" y="965200"/>
            <a:ext cx="7155180" cy="5254625"/>
          </a:xfrm>
        </p:spPr>
        <p:txBody>
          <a:bodyPr/>
          <a:lstStyle/>
          <a:p>
            <a:r>
              <a:rPr lang="zh-CN" altLang="en-US" sz="32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观看视频，回答问题：</a:t>
            </a:r>
            <a:endParaRPr lang="zh-CN" altLang="en-US" sz="3200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r>
              <a:rPr lang="en-US" altLang="zh-CN" sz="32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1</a:t>
            </a:r>
            <a:r>
              <a:rPr lang="zh-CN" altLang="en-US" sz="32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、时间：</a:t>
            </a:r>
            <a:endParaRPr lang="zh-CN" altLang="en-US" sz="3200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endParaRPr lang="zh-CN" altLang="en-US" sz="3200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r>
              <a:rPr lang="en-US" altLang="zh-CN" sz="32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2</a:t>
            </a:r>
            <a:r>
              <a:rPr lang="zh-CN" altLang="en-US" sz="32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、背景：</a:t>
            </a:r>
            <a:endParaRPr lang="zh-CN" altLang="en-US" sz="3200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endParaRPr lang="zh-CN" altLang="en-US" sz="3200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r>
              <a:rPr lang="en-US" altLang="zh-CN" sz="32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3</a:t>
            </a:r>
            <a:r>
              <a:rPr lang="zh-CN" altLang="en-US" sz="32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、十字军东征的目的：</a:t>
            </a:r>
            <a:endParaRPr lang="zh-CN" altLang="en-US" sz="3200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endParaRPr lang="zh-CN" altLang="en-US" sz="3200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endParaRPr lang="zh-CN" altLang="en-US" sz="3200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r>
              <a:rPr lang="en-US" altLang="zh-CN" sz="32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4</a:t>
            </a:r>
            <a:r>
              <a:rPr lang="zh-CN" altLang="en-US" sz="32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、结果：</a:t>
            </a:r>
            <a:endParaRPr lang="zh-CN" altLang="en-US" sz="3200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196850" y="71120"/>
            <a:ext cx="2619375" cy="58610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2099310" y="1525905"/>
            <a:ext cx="1860550" cy="583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200">
                <a:latin typeface="方正清刻本悦宋简体" panose="02000000000000000000" charset="-122"/>
                <a:ea typeface="方正清刻本悦宋简体" panose="02000000000000000000" charset="-122"/>
              </a:rPr>
              <a:t>1095-1291</a:t>
            </a:r>
            <a:endParaRPr lang="en-US" altLang="zh-CN" sz="3200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17090" y="2634615"/>
            <a:ext cx="3126105" cy="583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3200">
                <a:latin typeface="方正清刻本悦宋简体" panose="02000000000000000000" charset="-122"/>
                <a:ea typeface="方正清刻本悦宋简体" panose="02000000000000000000" charset="-122"/>
              </a:rPr>
              <a:t>拜占庭皇帝求助</a:t>
            </a:r>
            <a:endParaRPr lang="zh-CN" altLang="en-US" sz="3200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17090" y="4283075"/>
            <a:ext cx="4539615" cy="1076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方正清刻本悦宋简体" panose="02000000000000000000" charset="-122"/>
                <a:ea typeface="方正清刻本悦宋简体" panose="02000000000000000000" charset="-122"/>
              </a:rPr>
              <a:t>掠夺东方财富</a:t>
            </a:r>
            <a:endParaRPr lang="zh-CN" altLang="en-US" sz="3200" dirty="0">
              <a:latin typeface="方正清刻本悦宋简体" panose="02000000000000000000" charset="-122"/>
              <a:ea typeface="方正清刻本悦宋简体" panose="02000000000000000000" charset="-122"/>
            </a:endParaRPr>
          </a:p>
          <a:p>
            <a:r>
              <a:rPr lang="zh-CN" altLang="en-US" sz="3200" dirty="0">
                <a:latin typeface="方正清刻本悦宋简体" panose="02000000000000000000" charset="-122"/>
                <a:ea typeface="方正清刻本悦宋简体" panose="02000000000000000000" charset="-122"/>
              </a:rPr>
              <a:t>消灭异教徒（伊斯兰教）</a:t>
            </a:r>
            <a:endParaRPr lang="zh-CN" altLang="en-US" sz="3200" dirty="0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23745" y="5608320"/>
            <a:ext cx="5105400" cy="1076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3200">
                <a:latin typeface="方正清刻本悦宋简体" panose="02000000000000000000" charset="-122"/>
                <a:ea typeface="方正清刻本悦宋简体" panose="02000000000000000000" charset="-122"/>
              </a:rPr>
              <a:t>西欧：十字军东征最终失败</a:t>
            </a:r>
            <a:endParaRPr lang="zh-CN" altLang="en-US" sz="3200">
              <a:latin typeface="方正清刻本悦宋简体" panose="02000000000000000000" charset="-122"/>
              <a:ea typeface="方正清刻本悦宋简体" panose="02000000000000000000" charset="-122"/>
            </a:endParaRPr>
          </a:p>
          <a:p>
            <a:r>
              <a:rPr lang="zh-CN" altLang="en-US" sz="3200">
                <a:latin typeface="方正清刻本悦宋简体" panose="02000000000000000000" charset="-122"/>
                <a:ea typeface="方正清刻本悦宋简体" panose="02000000000000000000" charset="-122"/>
              </a:rPr>
              <a:t>拜占庭帝国：受到严重危害</a:t>
            </a:r>
            <a:endParaRPr lang="zh-CN" altLang="en-US" sz="3200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10780" y="5854700"/>
            <a:ext cx="4396105" cy="5835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>
                <a:latin typeface="方正清刻本悦宋简体" panose="02000000000000000000" charset="-122"/>
                <a:ea typeface="方正清刻本悦宋简体" panose="02000000000000000000" charset="-122"/>
              </a:rPr>
              <a:t>促进了东西方文化交流</a:t>
            </a:r>
            <a:endParaRPr lang="zh-CN" altLang="en-US" sz="32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pic>
        <p:nvPicPr>
          <p:cNvPr id="10" name="【那年今日】1095年11月27日：教皇乌尔班二世发表演说引发十字军东征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000875" y="1525905"/>
            <a:ext cx="4639945" cy="2741930"/>
          </a:xfrm>
          <a:prstGeom prst="rect">
            <a:avLst/>
          </a:prstGeom>
        </p:spPr>
      </p:pic>
      <p:sp>
        <p:nvSpPr>
          <p:cNvPr id="6155" name="AutoShape 11"/>
          <p:cNvSpPr/>
          <p:nvPr/>
        </p:nvSpPr>
        <p:spPr>
          <a:xfrm>
            <a:off x="-25400" y="60960"/>
            <a:ext cx="4176395" cy="72136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12700" dir="5400000" rotWithShape="0">
              <a:srgbClr val="000000">
                <a:alpha val="50000"/>
              </a:srgbClr>
            </a:outerShdw>
          </a:effectLst>
        </p:spPr>
        <p:txBody>
          <a:bodyPr lIns="121914" tIns="60957" rIns="121914" bIns="60957" anchor="b"/>
          <a:p>
            <a:pPr algn="ctr" defTabSz="1216025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zh-CN" sz="3200" b="1" dirty="0">
                <a:solidFill>
                  <a:srgbClr val="F2F2F2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拜占庭帝国的灭亡</a:t>
            </a:r>
            <a:endParaRPr lang="zh-CN" altLang="zh-CN" sz="3200" b="1" dirty="0">
              <a:solidFill>
                <a:srgbClr val="F2F2F2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39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80" name="Rectangle 4"/>
          <p:cNvSpPr/>
          <p:nvPr/>
        </p:nvSpPr>
        <p:spPr>
          <a:xfrm>
            <a:off x="7794625" y="3312795"/>
            <a:ext cx="4394835" cy="230695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现在是</a:t>
            </a:r>
            <a:r>
              <a:rPr lang="zh-CN" altLang="en-US" sz="36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土耳其</a:t>
            </a:r>
            <a:r>
              <a:rPr lang="zh-CN" altLang="en-US" sz="3600" b="1" dirty="0">
                <a:solidFill>
                  <a:srgbClr val="00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最大的城市和港口</a:t>
            </a:r>
            <a:r>
              <a:rPr lang="en-US" altLang="zh-CN" sz="3600" b="1" dirty="0">
                <a:solidFill>
                  <a:srgbClr val="00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,</a:t>
            </a:r>
            <a:r>
              <a:rPr lang="zh-CN" altLang="en-US" sz="3600" b="1" dirty="0">
                <a:solidFill>
                  <a:srgbClr val="00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是全世界唯一的</a:t>
            </a:r>
            <a:r>
              <a:rPr lang="zh-CN" altLang="en-US" sz="3600" b="1" dirty="0">
                <a:solidFill>
                  <a:schemeClr val="accent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地跨欧亚两洲</a:t>
            </a:r>
            <a:r>
              <a:rPr lang="zh-CN" altLang="en-US" sz="3600" b="1" dirty="0">
                <a:solidFill>
                  <a:srgbClr val="00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的城市。</a:t>
            </a:r>
            <a:endParaRPr lang="zh-CN" altLang="en-US" sz="3600" b="1" dirty="0">
              <a:solidFill>
                <a:srgbClr val="000000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6155" name="AutoShape 11"/>
          <p:cNvSpPr/>
          <p:nvPr/>
        </p:nvSpPr>
        <p:spPr>
          <a:xfrm>
            <a:off x="-41275" y="40640"/>
            <a:ext cx="4287520" cy="72136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12700" dir="5400000" rotWithShape="0">
              <a:srgbClr val="000000">
                <a:alpha val="50000"/>
              </a:srgbClr>
            </a:outerShdw>
          </a:effectLst>
        </p:spPr>
        <p:txBody>
          <a:bodyPr lIns="121914" tIns="60957" rIns="121914" bIns="60957" anchor="b"/>
          <a:p>
            <a:pPr algn="ctr" defTabSz="1216025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zh-CN" sz="3200" b="1" dirty="0">
                <a:solidFill>
                  <a:srgbClr val="F2F2F2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拜占庭帝国文化遗产</a:t>
            </a:r>
            <a:endParaRPr lang="zh-CN" altLang="zh-CN" sz="3200" b="1" dirty="0">
              <a:solidFill>
                <a:srgbClr val="F2F2F2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93418" y="1482090"/>
            <a:ext cx="3396615" cy="1476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3600" b="1" dirty="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伊斯坦布尔</a:t>
            </a:r>
            <a:endParaRPr lang="zh-CN" altLang="en-US" sz="3600" b="1" dirty="0">
              <a:solidFill>
                <a:srgbClr val="CC00FF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3600" b="1">
                <a:solidFill>
                  <a:schemeClr val="accent1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（君士坦丁堡）</a:t>
            </a:r>
            <a:endParaRPr lang="zh-CN" altLang="en-US" sz="3600" b="1">
              <a:solidFill>
                <a:schemeClr val="accent1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250" y="1776730"/>
            <a:ext cx="7350760" cy="413766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Rectangle 6"/>
          <p:cNvSpPr/>
          <p:nvPr/>
        </p:nvSpPr>
        <p:spPr>
          <a:xfrm>
            <a:off x="66040" y="1910080"/>
            <a:ext cx="4963160" cy="295148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0" tIns="36000" rIns="0" bIns="36000">
            <a:spAutoFit/>
          </a:bodyPr>
          <a:p>
            <a:pPr algn="l">
              <a:lnSpc>
                <a:spcPct val="130000"/>
              </a:lnSpc>
            </a:pPr>
            <a:r>
              <a:rPr lang="en-US" altLang="zh-CN" sz="36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    </a:t>
            </a:r>
            <a:r>
              <a:rPr lang="en-US" altLang="zh-CN" sz="3600" dirty="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 </a:t>
            </a:r>
            <a:r>
              <a:rPr lang="zh-CN" altLang="zh-CN" sz="3600" dirty="0">
                <a:solidFill>
                  <a:srgbClr val="C0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9世纪</a:t>
            </a:r>
            <a:r>
              <a:rPr lang="zh-CN" altLang="zh-CN" sz="3600" dirty="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以后，拜占庭帝国又面临外部多个</a:t>
            </a:r>
            <a:r>
              <a:rPr lang="zh-CN" altLang="zh-CN" sz="3600" dirty="0">
                <a:solidFill>
                  <a:srgbClr val="C0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军事势力</a:t>
            </a:r>
            <a:r>
              <a:rPr lang="zh-CN" altLang="zh-CN" sz="3600" dirty="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的进攻，帝国版图不断被蚕食。</a:t>
            </a:r>
            <a:endParaRPr lang="en-US" altLang="zh-CN" sz="3600" dirty="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</p:txBody>
      </p:sp>
      <p:sp>
        <p:nvSpPr>
          <p:cNvPr id="6155" name="AutoShape 11"/>
          <p:cNvSpPr/>
          <p:nvPr/>
        </p:nvSpPr>
        <p:spPr>
          <a:xfrm>
            <a:off x="-25400" y="60960"/>
            <a:ext cx="4176395" cy="72136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12700" dir="5400000" rotWithShape="0">
              <a:srgbClr val="000000">
                <a:alpha val="50000"/>
              </a:srgbClr>
            </a:outerShdw>
          </a:effectLst>
        </p:spPr>
        <p:txBody>
          <a:bodyPr lIns="121914" tIns="60957" rIns="121914" bIns="60957" anchor="b"/>
          <a:p>
            <a:pPr algn="ctr" defTabSz="1216025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zh-CN" sz="3200" b="1" dirty="0">
                <a:solidFill>
                  <a:srgbClr val="F2F2F2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拜占庭帝国的灭亡</a:t>
            </a:r>
            <a:endParaRPr lang="zh-CN" altLang="zh-CN" sz="3200" b="1" dirty="0">
              <a:solidFill>
                <a:srgbClr val="F2F2F2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1910" y="942340"/>
            <a:ext cx="6979285" cy="4528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Rectangle 6"/>
          <p:cNvSpPr/>
          <p:nvPr/>
        </p:nvSpPr>
        <p:spPr>
          <a:xfrm>
            <a:off x="111760" y="1178560"/>
            <a:ext cx="5123180" cy="511175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0" tIns="36000" rIns="0" bIns="36000">
            <a:spAutoFit/>
          </a:bodyPr>
          <a:p>
            <a:pPr>
              <a:lnSpc>
                <a:spcPct val="130000"/>
              </a:lnSpc>
            </a:pPr>
            <a:r>
              <a:rPr lang="en-US" altLang="zh-CN" sz="36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     </a:t>
            </a:r>
            <a:r>
              <a:rPr lang="zh-CN" altLang="zh-CN" sz="3600" dirty="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14世纪初，拜占庭帝国受到新崛起的</a:t>
            </a:r>
            <a:r>
              <a:rPr lang="zh-CN" altLang="zh-CN" sz="3600" dirty="0">
                <a:solidFill>
                  <a:srgbClr val="C0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奥斯曼土耳其人</a:t>
            </a:r>
            <a:r>
              <a:rPr lang="zh-CN" altLang="zh-CN" sz="3600" dirty="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的不断进攻。</a:t>
            </a:r>
            <a:endParaRPr lang="zh-CN" altLang="zh-CN" sz="3600" dirty="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zh-CN" sz="3600" dirty="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</a:t>
            </a:r>
            <a:r>
              <a:rPr lang="zh-CN" altLang="zh-CN" sz="3600" dirty="0">
                <a:solidFill>
                  <a:srgbClr val="C0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1453年</a:t>
            </a:r>
            <a:r>
              <a:rPr lang="zh-CN" altLang="zh-CN" sz="3600" dirty="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，奥斯曼帝国攻破君士坦丁堡，改名为伊斯坦布尔，</a:t>
            </a:r>
            <a:r>
              <a:rPr lang="zh-CN" altLang="zh-CN" sz="3600" dirty="0">
                <a:solidFill>
                  <a:srgbClr val="C0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拜占庭帝国最终灭亡</a:t>
            </a:r>
            <a:r>
              <a:rPr lang="zh-CN" altLang="zh-CN" sz="3600" dirty="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。</a:t>
            </a:r>
            <a:endParaRPr lang="zh-CN" altLang="zh-CN" sz="3600" dirty="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</p:txBody>
      </p:sp>
      <p:sp>
        <p:nvSpPr>
          <p:cNvPr id="6155" name="AutoShape 11"/>
          <p:cNvSpPr/>
          <p:nvPr/>
        </p:nvSpPr>
        <p:spPr>
          <a:xfrm>
            <a:off x="-25400" y="60960"/>
            <a:ext cx="4176395" cy="72136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12700" dir="5400000" rotWithShape="0">
              <a:srgbClr val="000000">
                <a:alpha val="50000"/>
              </a:srgbClr>
            </a:outerShdw>
          </a:effectLst>
        </p:spPr>
        <p:txBody>
          <a:bodyPr lIns="121914" tIns="60957" rIns="121914" bIns="60957" anchor="b"/>
          <a:p>
            <a:pPr algn="ctr" defTabSz="1216025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zh-CN" sz="3200" b="1" dirty="0">
                <a:solidFill>
                  <a:srgbClr val="F2F2F2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拜占庭帝国的灭亡</a:t>
            </a:r>
            <a:endParaRPr lang="zh-CN" altLang="zh-CN" sz="3200" b="1" dirty="0">
              <a:solidFill>
                <a:srgbClr val="F2F2F2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pic>
        <p:nvPicPr>
          <p:cNvPr id="26629" name="Picture 5" descr="597780110153991108406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83250" y="1004570"/>
            <a:ext cx="6293485" cy="5459730"/>
          </a:xfrm>
          <a:prstGeom prst="rect">
            <a:avLst/>
          </a:prstGeom>
          <a:noFill/>
          <a:ln w="9525">
            <a:noFill/>
          </a:ln>
          <a:effectLst>
            <a:outerShdw dist="125724" dir="2699999" algn="tl" rotWithShape="0">
              <a:srgbClr val="333333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0640" y="909320"/>
            <a:ext cx="12110085" cy="58508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材料一：</a:t>
            </a:r>
            <a:endParaRPr lang="zh-CN" altLang="en-US" sz="3200" b="1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   拜占庭文化是指在拜占庭帝国内融合西方古典的（即希腊罗马的）、基督教的及古代东方各民族的文化而形成的高度发达的文化。</a:t>
            </a:r>
            <a:endParaRPr lang="zh-CN" altLang="en-US" sz="3200" b="1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材料二：</a:t>
            </a:r>
            <a:endParaRPr lang="zh-CN" altLang="en-US" sz="3200" b="1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  拜占庭以希腊语为其大众语言，这便利了希腊罗马古典文化的存留</a:t>
            </a:r>
            <a:r>
              <a:rPr lang="en-US" altLang="zh-CN" sz="3200" b="1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···</a:t>
            </a:r>
            <a:r>
              <a:rPr lang="zh-CN" altLang="en-US" sz="3200" b="1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西方能够发生文艺复兴，希腊罗马古典文化能在西南欧重新生根发芽，正是依托于拜占庭这座希腊文化漫长流变征途中的金桥。</a:t>
            </a:r>
            <a:endParaRPr lang="zh-CN" altLang="en-US" sz="3200" b="1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</p:txBody>
      </p:sp>
      <p:sp>
        <p:nvSpPr>
          <p:cNvPr id="9218" name="文本框 1"/>
          <p:cNvSpPr txBox="1">
            <a:spLocks noChangeArrowheads="1"/>
          </p:cNvSpPr>
          <p:nvPr/>
        </p:nvSpPr>
        <p:spPr bwMode="auto">
          <a:xfrm>
            <a:off x="386080" y="180340"/>
            <a:ext cx="11099165" cy="7067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方正清刻本悦宋简体" panose="02000000000000000000" charset="-122"/>
                <a:ea typeface="方正清刻本悦宋简体" panose="02000000000000000000" charset="-122"/>
                <a:cs typeface="楷体" panose="02010609060101010101" charset="-122"/>
                <a:sym typeface="+mn-ea"/>
              </a:rPr>
              <a:t>拜占庭文化有什么特征？对世界有什么影响？</a:t>
            </a:r>
            <a:endParaRPr lang="zh-CN" altLang="en-US" sz="4000" b="1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5000" y="5838190"/>
            <a:ext cx="11346180" cy="92202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5400" dirty="0">
                <a:solidFill>
                  <a:srgbClr val="0070C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为欧洲近代文艺复兴提供了精神营养</a:t>
            </a:r>
            <a:endParaRPr lang="zh-CN" altLang="en-US" sz="5400" dirty="0">
              <a:solidFill>
                <a:srgbClr val="0070C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16505" y="2967990"/>
            <a:ext cx="6838950" cy="92202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5400">
                <a:solidFill>
                  <a:srgbClr val="0070C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东西方文化兼收并蓄</a:t>
            </a:r>
            <a:endParaRPr lang="zh-CN" altLang="en-US" sz="5400" dirty="0">
              <a:solidFill>
                <a:srgbClr val="0070C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11645" y="1691640"/>
            <a:ext cx="2453005" cy="4724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709160" y="2306955"/>
            <a:ext cx="3197860" cy="5207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177415" y="4772025"/>
            <a:ext cx="4119880" cy="5994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787140" y="5502275"/>
            <a:ext cx="2510790" cy="4889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-4445" y="1151890"/>
            <a:ext cx="12200255" cy="5147583"/>
          </a:xfrm>
          <a:prstGeom prst="flowChartAlternateProcess">
            <a:avLst/>
          </a:prstGeom>
          <a:solidFill>
            <a:schemeClr val="tx2">
              <a:lumMod val="10000"/>
              <a:lumOff val="90000"/>
            </a:schemeClr>
          </a:solidFill>
          <a:ln w="12700">
            <a:solidFill>
              <a:srgbClr val="FF0000"/>
            </a:solidFill>
            <a:miter lim="800000"/>
          </a:ln>
        </p:spPr>
        <p:txBody>
          <a:bodyPr wrap="square" lIns="121880" tIns="60938" rIns="121880" bIns="609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材料一：</a:t>
            </a:r>
            <a:endParaRPr kumimoji="0" lang="zh-CN" alt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    </a:t>
            </a:r>
            <a:r>
              <a:rPr lang="zh-CN" altLang="en-US" sz="32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除了从罗马继承了这些制度上的遗产之外，拜占庭还继承了罗马的统治思想，即重视防御和自我保存。对于拜占庭人而言，他们的国家是基督教信仰的政治实体，也就是蛮族汪洋里的文明之舟，因此不管付出多大的代价都必须存活下来。在这样一个国家，合适的理念是深挖壕沟而不是扩张国土，是谨慎小心而不是大胆冒进</a:t>
            </a:r>
            <a:r>
              <a:rPr lang="en-US" altLang="zh-CN" sz="32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……</a:t>
            </a:r>
            <a:r>
              <a:rPr lang="zh-CN" altLang="en-US" sz="32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甚至在今天，</a:t>
            </a:r>
            <a:r>
              <a:rPr lang="en-US" altLang="zh-CN" sz="32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“</a:t>
            </a:r>
            <a:r>
              <a:rPr lang="zh-CN" altLang="en-US" sz="32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拜占庭</a:t>
            </a:r>
            <a:r>
              <a:rPr lang="en-US" altLang="zh-CN" sz="32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”</a:t>
            </a:r>
            <a:r>
              <a:rPr lang="zh-CN" altLang="en-US" sz="32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（</a:t>
            </a:r>
            <a:r>
              <a:rPr lang="en-US" altLang="zh-CN" sz="32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Byzantine</a:t>
            </a:r>
            <a:r>
              <a:rPr lang="zh-CN" altLang="en-US" sz="32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）这个词仍然是</a:t>
            </a:r>
            <a:r>
              <a:rPr lang="en-US" altLang="zh-CN" sz="32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“</a:t>
            </a:r>
            <a:r>
              <a:rPr lang="zh-CN" altLang="en-US" sz="32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僵化、繁琐的政治策略</a:t>
            </a:r>
            <a:r>
              <a:rPr lang="en-US" altLang="zh-CN" sz="32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”</a:t>
            </a:r>
            <a:r>
              <a:rPr lang="zh-CN" altLang="en-US" sz="32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的同义词。</a:t>
            </a:r>
            <a:endParaRPr lang="en-US" altLang="zh-CN" sz="3200" dirty="0" smtClean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28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                      ——</a:t>
            </a:r>
            <a:r>
              <a:rPr lang="zh-CN" altLang="en-US" sz="28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本内特</a:t>
            </a:r>
            <a:r>
              <a:rPr lang="en-US" altLang="zh-CN" sz="28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:《</a:t>
            </a:r>
            <a:r>
              <a:rPr lang="zh-CN" altLang="en-US" sz="28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欧洲中世纪史</a:t>
            </a:r>
            <a:r>
              <a:rPr lang="en-US" altLang="zh-CN" sz="28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》</a:t>
            </a:r>
            <a:endParaRPr kumimoji="0" lang="zh-CN" alt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75130" y="140970"/>
            <a:ext cx="8841105" cy="7683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4400" b="1">
                <a:latin typeface="方正清刻本悦宋简体" panose="02000000000000000000" charset="-122"/>
                <a:ea typeface="方正清刻本悦宋简体" panose="02000000000000000000" charset="-122"/>
              </a:rPr>
              <a:t>拜占庭帝国衰落的内部原因是什么？</a:t>
            </a:r>
            <a:endParaRPr lang="zh-CN" altLang="en-US" sz="44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72615" y="5250180"/>
            <a:ext cx="5375910" cy="92202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5400" b="1" dirty="0">
                <a:solidFill>
                  <a:srgbClr val="0070C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僵化、固步自封</a:t>
            </a:r>
            <a:endParaRPr lang="zh-CN" altLang="en-US" sz="5400" b="1" dirty="0">
              <a:solidFill>
                <a:srgbClr val="0070C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7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-3810" y="1464945"/>
            <a:ext cx="12200255" cy="4601509"/>
          </a:xfrm>
          <a:prstGeom prst="flowChartAlternateProcess">
            <a:avLst/>
          </a:prstGeom>
          <a:solidFill>
            <a:schemeClr val="tx2">
              <a:lumMod val="10000"/>
              <a:lumOff val="90000"/>
            </a:schemeClr>
          </a:solidFill>
          <a:ln w="12700">
            <a:solidFill>
              <a:srgbClr val="FF0000"/>
            </a:solidFill>
            <a:miter lim="800000"/>
          </a:ln>
        </p:spPr>
        <p:txBody>
          <a:bodyPr wrap="square" lIns="121880" tIns="60938" rIns="121880" bIns="609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材料二：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  </a:t>
            </a:r>
            <a:r>
              <a:rPr lang="zh-CN" altLang="en-US" sz="32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拜占庭的作用是绝对保守的，命运注定它只是保存，而不是创新，它诞生在一个古老的国度，生活在过去的势力和荣誉的阴影中，这种势力和荣誉正是它所试图维持和恢复的。他们很少有人具有创造力。</a:t>
            </a:r>
            <a:endParaRPr lang="en-US" altLang="zh-CN" sz="3200" dirty="0" smtClean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28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                      ——</a:t>
            </a:r>
            <a:r>
              <a:rPr lang="zh-CN" altLang="en-US" sz="28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斯塔夫里阿诺斯</a:t>
            </a:r>
            <a:r>
              <a:rPr lang="en-US" altLang="zh-CN" sz="28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《</a:t>
            </a:r>
            <a:r>
              <a:rPr lang="zh-CN" altLang="en-US" sz="28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全球通史</a:t>
            </a:r>
            <a:r>
              <a:rPr lang="en-US" altLang="zh-CN" sz="28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》</a:t>
            </a:r>
            <a:endParaRPr kumimoji="0" lang="zh-CN" alt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75130" y="330835"/>
            <a:ext cx="8841105" cy="7683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4400" b="1">
                <a:latin typeface="方正清刻本悦宋简体" panose="02000000000000000000" charset="-122"/>
                <a:ea typeface="方正清刻本悦宋简体" panose="02000000000000000000" charset="-122"/>
              </a:rPr>
              <a:t>拜占庭帝国衰落的内部原因是什么？</a:t>
            </a:r>
            <a:endParaRPr lang="zh-CN" altLang="en-US" sz="44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82085" y="4269105"/>
            <a:ext cx="5196840" cy="92202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5400" b="1" dirty="0">
                <a:solidFill>
                  <a:srgbClr val="0070C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保守、缺乏创新</a:t>
            </a:r>
            <a:endParaRPr lang="zh-CN" altLang="en-US" sz="5400" b="1" dirty="0">
              <a:solidFill>
                <a:srgbClr val="0070C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7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10795" y="914400"/>
            <a:ext cx="12170410" cy="5600767"/>
          </a:xfrm>
          <a:prstGeom prst="flowChartAlternateProcess">
            <a:avLst/>
          </a:prstGeom>
          <a:solidFill>
            <a:schemeClr val="tx2">
              <a:lumMod val="10000"/>
              <a:lumOff val="90000"/>
            </a:schemeClr>
          </a:solidFill>
          <a:ln w="12700">
            <a:solidFill>
              <a:srgbClr val="FF0000"/>
            </a:solidFill>
            <a:miter lim="800000"/>
          </a:ln>
        </p:spPr>
        <p:txBody>
          <a:bodyPr wrap="square" lIns="121880" tIns="60938" rIns="121880" bIns="609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材料三：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       实现中华民族伟大复兴的中国梦，必须弘扬中国精神，就是以爱国主义为核心的民族精神和以改革创新为核心的</a:t>
            </a:r>
            <a:r>
              <a:rPr lang="zh-CN" altLang="en-US" sz="32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时代精神</a:t>
            </a:r>
            <a:r>
              <a:rPr lang="en-US" altLang="zh-CN" sz="32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。</a:t>
            </a:r>
            <a:endParaRPr lang="en-US" altLang="zh-CN" sz="3200" dirty="0" smtClean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pPr marL="0" marR="0" lvl="0" indent="0" algn="r" rtl="0" latinLnBrk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                      ——《</a:t>
            </a:r>
            <a:r>
              <a:rPr lang="zh-CN" altLang="en-US" sz="28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百度百科</a:t>
            </a:r>
            <a:r>
              <a:rPr lang="en-US" altLang="zh-CN" sz="28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》</a:t>
            </a:r>
            <a:endParaRPr lang="en-US" altLang="zh-CN" sz="2800" dirty="0" smtClean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 marL="0" marR="0" lvl="0" indent="0" algn="l" rtl="0" latinLnBrk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　    坚持包容导向，促进交融互鉴。不同文明、制度、道路的多样性及交流互鉴可以为人类社会进步提供强大动力。要少一点傲慢和偏见、多一些尊重和包容，拥抱世界的丰富多样，努力做到求同存异、取长补短，谋求和谐共处、合作共赢。</a:t>
            </a:r>
            <a:endParaRPr kumimoji="0" lang="zh-CN" alt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 marL="0" marR="0" lvl="0" indent="0" algn="r" rtl="0" latinLnBrk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　　——习近平</a:t>
            </a:r>
            <a:endParaRPr kumimoji="0" lang="zh-CN" alt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81785" y="81915"/>
            <a:ext cx="8701405" cy="7683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4400" b="1">
                <a:latin typeface="方正清刻本悦宋简体" panose="02000000000000000000" charset="-122"/>
                <a:ea typeface="方正清刻本悦宋简体" panose="02000000000000000000" charset="-122"/>
              </a:rPr>
              <a:t>拜占庭帝国衰亡对我们中国的启示</a:t>
            </a:r>
            <a:endParaRPr lang="zh-CN" altLang="en-US" sz="44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16095" y="2992120"/>
            <a:ext cx="5967095" cy="14452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4400" b="1" dirty="0" smtClean="0">
                <a:solidFill>
                  <a:srgbClr val="FFFF0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坚持改革创新</a:t>
            </a:r>
            <a:endParaRPr lang="zh-CN" altLang="en-US" sz="4400" b="1" dirty="0" smtClean="0">
              <a:solidFill>
                <a:srgbClr val="FFFF0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  <a:p>
            <a:pPr algn="ctr"/>
            <a:r>
              <a:rPr lang="zh-CN" altLang="en-US" sz="4400" b="1" dirty="0" smtClean="0">
                <a:solidFill>
                  <a:srgbClr val="FFFF0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坚持尊重包容</a:t>
            </a:r>
            <a:endParaRPr lang="zh-CN" altLang="en-US" sz="4400" b="1" dirty="0" smtClean="0">
              <a:solidFill>
                <a:srgbClr val="FFFF0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40940" y="4428490"/>
            <a:ext cx="3304540" cy="5994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519545" y="2240915"/>
            <a:ext cx="2823845" cy="61531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24585" y="3237865"/>
            <a:ext cx="2808605" cy="6299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39165" y="2240915"/>
            <a:ext cx="2823845" cy="61531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3" grpId="0" bldLvl="0" animBg="1"/>
      <p:bldP spid="5" grpId="0" bldLvl="0" animBg="1"/>
      <p:bldP spid="4" grpId="0" bldLvl="0" animBg="1"/>
      <p:bldP spid="6" grpId="0" bldLvl="0" animBg="1"/>
      <p:bldP spid="1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4246245" y="178118"/>
            <a:ext cx="561657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1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方正小标宋简体" panose="03000509000000000000" charset="-122"/>
                <a:ea typeface="方正小标宋简体" panose="03000509000000000000" charset="-122"/>
                <a:cs typeface="+mn-cs"/>
              </a:rPr>
              <a:t>君士坦丁堡的圣索非亚大教堂</a:t>
            </a:r>
            <a:endParaRPr kumimoji="1" lang="zh-CN" alt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方正小标宋简体" panose="03000509000000000000" charset="-122"/>
              <a:ea typeface="方正小标宋简体" panose="03000509000000000000" charset="-122"/>
              <a:cs typeface="+mn-cs"/>
            </a:endParaRPr>
          </a:p>
        </p:txBody>
      </p:sp>
      <p:sp>
        <p:nvSpPr>
          <p:cNvPr id="23556" name="Text Box 4"/>
          <p:cNvSpPr txBox="1"/>
          <p:nvPr/>
        </p:nvSpPr>
        <p:spPr>
          <a:xfrm>
            <a:off x="1682750" y="338138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6155" name="AutoShape 11"/>
          <p:cNvSpPr/>
          <p:nvPr/>
        </p:nvSpPr>
        <p:spPr>
          <a:xfrm>
            <a:off x="-41275" y="40640"/>
            <a:ext cx="4287520" cy="72136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12700" dir="5400000" rotWithShape="0">
              <a:srgbClr val="000000">
                <a:alpha val="50000"/>
              </a:srgbClr>
            </a:outerShdw>
          </a:effectLst>
        </p:spPr>
        <p:txBody>
          <a:bodyPr lIns="121914" tIns="60957" rIns="121914" bIns="60957" anchor="b"/>
          <a:p>
            <a:pPr algn="ctr" defTabSz="1216025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zh-CN" sz="3200" b="1" dirty="0">
                <a:solidFill>
                  <a:srgbClr val="F2F2F2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拜占庭帝国文化遗产</a:t>
            </a:r>
            <a:endParaRPr lang="zh-CN" altLang="zh-CN" sz="3200" b="1" dirty="0">
              <a:solidFill>
                <a:srgbClr val="F2F2F2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5375" y="991235"/>
            <a:ext cx="7941945" cy="5591175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110" y="786765"/>
            <a:ext cx="2907665" cy="1279525"/>
          </a:xfrm>
        </p:spPr>
        <p:txBody>
          <a:bodyPr>
            <a:normAutofit fontScale="90000"/>
          </a:bodyPr>
          <a:lstStyle/>
          <a:p>
            <a:r>
              <a:rPr lang="zh-CN" altLang="en-US" b="1">
                <a:latin typeface="方正清刻本悦宋简体" panose="02000000000000000000" charset="-122"/>
                <a:ea typeface="方正清刻本悦宋简体" panose="02000000000000000000" charset="-122"/>
              </a:rPr>
              <a:t>东罗马帝国</a:t>
            </a:r>
            <a:endParaRPr lang="zh-CN" altLang="en-US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pic>
        <p:nvPicPr>
          <p:cNvPr id="21506" name="Picture 2" descr="https://timgsa.baidu.com/timg?image&amp;quality=80&amp;size=b9999_10000&amp;sec=1527743203744&amp;di=913dd602167d7a0d4c171f36ed674073&amp;imgtype=0&amp;src=http%3A%2F%2Fl.paipaitxt.com%2F118851%2F10%2F10%2F21%2F88_3331904_b724d91bc6b2765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933190" y="269875"/>
            <a:ext cx="8206740" cy="6395085"/>
          </a:xfrm>
          <a:prstGeom prst="rect">
            <a:avLst/>
          </a:prstGeom>
          <a:noFill/>
        </p:spPr>
      </p:pic>
      <p:sp>
        <p:nvSpPr>
          <p:cNvPr id="4" name="文本框 3"/>
          <p:cNvSpPr txBox="1"/>
          <p:nvPr/>
        </p:nvSpPr>
        <p:spPr>
          <a:xfrm>
            <a:off x="-40640" y="2066290"/>
            <a:ext cx="3987800" cy="2553335"/>
          </a:xfrm>
          <a:prstGeom prst="rect">
            <a:avLst/>
          </a:prstGeom>
          <a:noFill/>
          <a:ln w="28575" cmpd="sng">
            <a:solidFill>
              <a:srgbClr val="0070C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       </a:t>
            </a:r>
            <a:r>
              <a:rPr lang="en-US" altLang="zh-CN" sz="3200" b="1" dirty="0">
                <a:solidFill>
                  <a:srgbClr val="00B0F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330</a:t>
            </a:r>
            <a:r>
              <a:rPr lang="zh-CN" altLang="en-US" sz="3200" b="1" dirty="0">
                <a:solidFill>
                  <a:srgbClr val="00B0F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年</a:t>
            </a:r>
            <a:r>
              <a:rPr lang="zh-CN" altLang="en-US" sz="3200" b="1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，罗马帝国皇帝</a:t>
            </a:r>
            <a:r>
              <a:rPr lang="zh-CN" altLang="en-US" sz="3200" b="1" dirty="0">
                <a:solidFill>
                  <a:srgbClr val="00B0F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君士坦丁</a:t>
            </a:r>
            <a:r>
              <a:rPr lang="zh-CN" altLang="en-US" sz="3200" b="1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在拜占庭设立新都。后来，该城改称为君士坦丁堡。</a:t>
            </a:r>
            <a:endParaRPr lang="zh-CN" altLang="en-US" sz="3200" b="1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910195" y="3452495"/>
            <a:ext cx="43675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拜占庭帝国</a:t>
            </a:r>
            <a:endParaRPr lang="zh-CN" altLang="en-US" sz="6000" b="1" dirty="0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6155" name="AutoShape 11"/>
          <p:cNvSpPr/>
          <p:nvPr/>
        </p:nvSpPr>
        <p:spPr>
          <a:xfrm>
            <a:off x="-41275" y="40640"/>
            <a:ext cx="3447415" cy="74612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12700" dir="5400000" rotWithShape="0">
              <a:srgbClr val="000000">
                <a:alpha val="50000"/>
              </a:srgbClr>
            </a:outerShdw>
          </a:effectLst>
        </p:spPr>
        <p:txBody>
          <a:bodyPr lIns="121914" tIns="60957" rIns="121914" bIns="60957" anchor="b"/>
          <a:p>
            <a:pPr algn="ctr" defTabSz="1216025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zh-CN" sz="3200" b="1" dirty="0">
                <a:solidFill>
                  <a:srgbClr val="F2F2F2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拜占庭帝国由来</a:t>
            </a:r>
            <a:endParaRPr lang="zh-CN" altLang="zh-CN" sz="3200" b="1" dirty="0">
              <a:solidFill>
                <a:srgbClr val="F2F2F2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ldLvl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箭头连接符 3"/>
          <p:cNvCxnSpPr/>
          <p:nvPr/>
        </p:nvCxnSpPr>
        <p:spPr>
          <a:xfrm>
            <a:off x="130810" y="3336290"/>
            <a:ext cx="11626215" cy="0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88925" y="3186430"/>
            <a:ext cx="12700" cy="157480"/>
          </a:xfrm>
          <a:prstGeom prst="line">
            <a:avLst/>
          </a:prstGeom>
          <a:ln w="38100"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2070" y="3500755"/>
            <a:ext cx="986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395</a:t>
            </a:r>
            <a:endParaRPr lang="en-US" sz="2800" b="1">
              <a:solidFill>
                <a:schemeClr val="tx1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673225" y="3186430"/>
            <a:ext cx="12700" cy="157480"/>
          </a:xfrm>
          <a:prstGeom prst="line">
            <a:avLst/>
          </a:prstGeom>
          <a:ln w="38100"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2070" y="1471295"/>
            <a:ext cx="1049655" cy="15684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刻本悦宋简体" panose="02000000000000000000" charset="-122"/>
                <a:ea typeface="方正清刻本悦宋简体" panose="02000000000000000000" charset="-122"/>
              </a:rPr>
              <a:t>罗马帝国分裂</a:t>
            </a:r>
            <a:endParaRPr lang="zh-CN" altLang="en-US" sz="3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878455" y="3186430"/>
            <a:ext cx="12700" cy="157480"/>
          </a:xfrm>
          <a:prstGeom prst="line">
            <a:avLst/>
          </a:prstGeom>
          <a:ln w="38100"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733290" y="3186430"/>
            <a:ext cx="12700" cy="157480"/>
          </a:xfrm>
          <a:prstGeom prst="line">
            <a:avLst/>
          </a:prstGeom>
          <a:ln w="38100"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391410" y="3500755"/>
            <a:ext cx="986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527</a:t>
            </a:r>
            <a:endParaRPr lang="en-US" sz="2800" b="1"/>
          </a:p>
        </p:txBody>
      </p:sp>
      <p:sp>
        <p:nvSpPr>
          <p:cNvPr id="15" name="文本框 14"/>
          <p:cNvSpPr txBox="1"/>
          <p:nvPr/>
        </p:nvSpPr>
        <p:spPr>
          <a:xfrm>
            <a:off x="4368165" y="3500755"/>
            <a:ext cx="1193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7</a:t>
            </a:r>
            <a:r>
              <a:rPr lang="zh-CN" altLang="en-US" sz="2800" b="1"/>
              <a:t>世纪</a:t>
            </a:r>
            <a:endParaRPr lang="zh-CN" altLang="en-US" sz="2800" b="1"/>
          </a:p>
        </p:txBody>
      </p:sp>
      <p:cxnSp>
        <p:nvCxnSpPr>
          <p:cNvPr id="18" name="直接连接符 17"/>
          <p:cNvCxnSpPr/>
          <p:nvPr/>
        </p:nvCxnSpPr>
        <p:spPr>
          <a:xfrm>
            <a:off x="6715125" y="3186430"/>
            <a:ext cx="12700" cy="157480"/>
          </a:xfrm>
          <a:prstGeom prst="line">
            <a:avLst/>
          </a:prstGeom>
          <a:ln w="38100"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8266430" y="3178810"/>
            <a:ext cx="12700" cy="157480"/>
          </a:xfrm>
          <a:prstGeom prst="line">
            <a:avLst/>
          </a:prstGeom>
          <a:ln w="38100"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9700260" y="3178810"/>
            <a:ext cx="12700" cy="157480"/>
          </a:xfrm>
          <a:prstGeom prst="line">
            <a:avLst/>
          </a:prstGeom>
          <a:ln w="38100"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1621155" y="4453890"/>
            <a:ext cx="25082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“</a:t>
            </a:r>
            <a:r>
              <a:rPr lang="zh-CN" altLang="en-US" sz="3200" b="1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黄金时期</a:t>
            </a:r>
            <a:r>
              <a:rPr lang="en-US" altLang="zh-CN" sz="3200" b="1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”</a:t>
            </a:r>
            <a:endParaRPr lang="en-US" altLang="zh-CN" sz="3200" b="1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262370" y="3500755"/>
            <a:ext cx="1193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9</a:t>
            </a:r>
            <a:r>
              <a:rPr lang="zh-CN" altLang="en-US" sz="2800" b="1"/>
              <a:t>世纪</a:t>
            </a:r>
            <a:endParaRPr lang="zh-CN" altLang="en-US" sz="2800" b="1"/>
          </a:p>
        </p:txBody>
      </p:sp>
      <p:sp>
        <p:nvSpPr>
          <p:cNvPr id="24" name="文本框 23"/>
          <p:cNvSpPr txBox="1"/>
          <p:nvPr/>
        </p:nvSpPr>
        <p:spPr>
          <a:xfrm>
            <a:off x="9357995" y="3500755"/>
            <a:ext cx="109029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14</a:t>
            </a:r>
            <a:r>
              <a:rPr lang="zh-CN" altLang="en-US" sz="2800" b="1">
                <a:solidFill>
                  <a:schemeClr val="tx1"/>
                </a:solidFill>
              </a:rPr>
              <a:t>世纪初</a:t>
            </a:r>
            <a:endParaRPr lang="zh-CN" altLang="en-US" sz="2800" b="1">
              <a:solidFill>
                <a:schemeClr val="tx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359025" y="1340485"/>
            <a:ext cx="1147445" cy="15684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刻本悦宋简体" panose="02000000000000000000" charset="-122"/>
                <a:ea typeface="方正清刻本悦宋简体" panose="02000000000000000000" charset="-122"/>
              </a:rPr>
              <a:t>查士丁尼继位</a:t>
            </a:r>
            <a:endParaRPr lang="zh-CN" altLang="en-US" sz="320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129405" y="1340485"/>
            <a:ext cx="1135380" cy="15684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刻本悦宋简体" panose="02000000000000000000" charset="-122"/>
                <a:ea typeface="方正清刻本悦宋简体" panose="02000000000000000000" charset="-122"/>
              </a:rPr>
              <a:t>阿拉伯人入侵</a:t>
            </a:r>
            <a:endParaRPr lang="zh-CN" altLang="en-US" sz="3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0666730" y="3531870"/>
            <a:ext cx="10902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1453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757160" y="3531870"/>
            <a:ext cx="12992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11</a:t>
            </a:r>
            <a:r>
              <a:rPr lang="zh-CN" altLang="en-US" sz="2800" b="1"/>
              <a:t>世纪</a:t>
            </a:r>
            <a:endParaRPr lang="zh-CN" altLang="en-US" sz="2800" b="1"/>
          </a:p>
        </p:txBody>
      </p:sp>
      <p:sp>
        <p:nvSpPr>
          <p:cNvPr id="39" name="文本框 38"/>
          <p:cNvSpPr txBox="1"/>
          <p:nvPr/>
        </p:nvSpPr>
        <p:spPr>
          <a:xfrm>
            <a:off x="6339840" y="1009650"/>
            <a:ext cx="817245" cy="20612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刻本悦宋简体" panose="02000000000000000000" charset="-122"/>
                <a:ea typeface="方正清刻本悦宋简体" panose="02000000000000000000" charset="-122"/>
              </a:rPr>
              <a:t>外族入侵</a:t>
            </a:r>
            <a:endParaRPr lang="zh-CN" altLang="en-US" sz="320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11306175" y="3181350"/>
            <a:ext cx="12700" cy="157480"/>
          </a:xfrm>
          <a:prstGeom prst="line">
            <a:avLst/>
          </a:prstGeom>
          <a:ln w="38100"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1266190" y="3531870"/>
            <a:ext cx="10902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</a:rPr>
              <a:t>476</a:t>
            </a:r>
            <a:endParaRPr lang="en-US" altLang="zh-CN" sz="2800" b="1">
              <a:solidFill>
                <a:schemeClr val="tx1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102360" y="1009650"/>
            <a:ext cx="1090295" cy="20612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刻本悦宋简体" panose="02000000000000000000" charset="-122"/>
                <a:ea typeface="方正清刻本悦宋简体" panose="02000000000000000000" charset="-122"/>
              </a:rPr>
              <a:t>西罗马帝国灭亡</a:t>
            </a:r>
            <a:endParaRPr lang="zh-CN" altLang="en-US" sz="3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25" name="左大括号 24"/>
          <p:cNvSpPr/>
          <p:nvPr/>
        </p:nvSpPr>
        <p:spPr>
          <a:xfrm rot="16200000">
            <a:off x="2620010" y="3075305"/>
            <a:ext cx="231775" cy="2125980"/>
          </a:xfrm>
          <a:prstGeom prst="leftBrace">
            <a:avLst/>
          </a:prstGeom>
          <a:ln w="444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7708265" y="1000125"/>
            <a:ext cx="1128395" cy="20612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/>
                </a:solidFill>
                <a:effectLst/>
                <a:latin typeface="方正清刻本悦宋简体" panose="02000000000000000000" charset="-122"/>
                <a:ea typeface="方正清刻本悦宋简体" panose="02000000000000000000" charset="-122"/>
              </a:rPr>
              <a:t>领土面积大幅缩小</a:t>
            </a:r>
            <a:endParaRPr lang="zh-CN" altLang="en-US" sz="3200" dirty="0">
              <a:solidFill>
                <a:schemeClr val="tx1"/>
              </a:solidFill>
              <a:effectLst/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281795" y="1010285"/>
            <a:ext cx="1166495" cy="20612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刻本悦宋简体" panose="02000000000000000000" charset="-122"/>
                <a:ea typeface="方正清刻本悦宋简体" panose="02000000000000000000" charset="-122"/>
              </a:rPr>
              <a:t>奥斯曼土耳其入侵</a:t>
            </a:r>
            <a:endParaRPr lang="zh-CN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034395" y="1963420"/>
            <a:ext cx="556260" cy="1076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刻本悦宋简体" panose="02000000000000000000" charset="-122"/>
                <a:ea typeface="方正清刻本悦宋简体" panose="02000000000000000000" charset="-122"/>
              </a:rPr>
              <a:t>灭亡</a:t>
            </a:r>
            <a:endParaRPr lang="zh-CN" altLang="en-US" sz="32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01625" y="5265420"/>
            <a:ext cx="11626850" cy="11988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楷体" panose="02010609060101010101" charset="-122"/>
              </a:rPr>
              <a:t>思考：西罗马帝国灭亡后，拜占庭帝国为何能进入发展的黄金时期？</a:t>
            </a:r>
            <a:endParaRPr lang="zh-CN" altLang="en-US" sz="3600" b="1" dirty="0">
              <a:solidFill>
                <a:srgbClr val="0070C0"/>
              </a:solidFill>
              <a:latin typeface="方正清刻本悦宋简体" panose="02000000000000000000" charset="-122"/>
              <a:ea typeface="方正清刻本悦宋简体" panose="02000000000000000000" charset="-122"/>
              <a:cs typeface="楷体" panose="02010609060101010101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377565" y="3500755"/>
            <a:ext cx="986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565</a:t>
            </a:r>
            <a:endParaRPr lang="en-US" sz="2800" b="1" dirty="0"/>
          </a:p>
        </p:txBody>
      </p:sp>
      <p:sp>
        <p:nvSpPr>
          <p:cNvPr id="6155" name="AutoShape 11"/>
          <p:cNvSpPr/>
          <p:nvPr/>
        </p:nvSpPr>
        <p:spPr>
          <a:xfrm>
            <a:off x="-41275" y="40640"/>
            <a:ext cx="4170045" cy="80581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12700" dir="5400000" rotWithShape="0">
              <a:srgbClr val="000000">
                <a:alpha val="50000"/>
              </a:srgbClr>
            </a:outerShdw>
          </a:effectLst>
        </p:spPr>
        <p:txBody>
          <a:bodyPr lIns="121914" tIns="60957" rIns="121914" bIns="60957" anchor="b"/>
          <a:p>
            <a:pPr algn="ctr" defTabSz="1216025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zh-CN" sz="3200" b="1" dirty="0">
                <a:solidFill>
                  <a:srgbClr val="F2F2F2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拜占庭帝国发展脉络</a:t>
            </a:r>
            <a:endParaRPr lang="zh-CN" altLang="zh-CN" sz="3200" b="1" dirty="0">
              <a:solidFill>
                <a:srgbClr val="F2F2F2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17" name="左大括号 16"/>
          <p:cNvSpPr/>
          <p:nvPr/>
        </p:nvSpPr>
        <p:spPr>
          <a:xfrm rot="16200000">
            <a:off x="8966200" y="3839845"/>
            <a:ext cx="231775" cy="995680"/>
          </a:xfrm>
          <a:prstGeom prst="leftBrace">
            <a:avLst/>
          </a:prstGeom>
          <a:ln w="444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562215" y="4681855"/>
            <a:ext cx="304101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3200" b="1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“</a:t>
            </a:r>
            <a:r>
              <a:rPr lang="zh-CN" altLang="en-US" sz="3200" b="1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十字军东征</a:t>
            </a:r>
            <a:r>
              <a:rPr lang="en-US" altLang="zh-CN" sz="3200" b="1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”</a:t>
            </a:r>
            <a:endParaRPr lang="en-US" altLang="zh-CN" sz="3200" b="1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22" grpId="0"/>
      <p:bldP spid="26" grpId="0" bldLvl="0" animBg="1"/>
      <p:bldP spid="34" grpId="0" bldLvl="0" animBg="1"/>
      <p:bldP spid="39" grpId="0" bldLvl="0" animBg="1"/>
      <p:bldP spid="43" grpId="0" bldLvl="0" animBg="1"/>
      <p:bldP spid="25" grpId="0" bldLvl="0" animBg="1"/>
      <p:bldP spid="29" grpId="0" bldLvl="0" animBg="1"/>
      <p:bldP spid="31" grpId="0" bldLvl="0" animBg="1"/>
      <p:bldP spid="38" grpId="0" bldLvl="0" animBg="1"/>
      <p:bldP spid="44" grpId="0" bldLvl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71120" y="887095"/>
            <a:ext cx="1211008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320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材料一：</a:t>
            </a:r>
            <a:endParaRPr lang="zh-CN" sz="320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sz="320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       君士坦丁堡处于中心位置，它的码头和港口几乎控制着黑海和地中海之间的所有贸易，使得东罗马帝国的国势如虎添翼</a:t>
            </a:r>
            <a:r>
              <a:rPr lang="en-US" altLang="zh-CN" sz="320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……5</a:t>
            </a:r>
            <a:r>
              <a:rPr lang="zh-CN" altLang="en-US" sz="320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世纪时，金币从西罗马国库中源源流出，流到了东罗马的商人、农民、皇帝和士兵口袋里</a:t>
            </a:r>
            <a:r>
              <a:rPr lang="zh-CN" sz="320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。</a:t>
            </a:r>
            <a:endParaRPr lang="zh-CN" sz="320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sz="320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                                                                 ——</a:t>
            </a:r>
            <a:r>
              <a:rPr lang="zh-CN" sz="320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本内特</a:t>
            </a:r>
            <a:r>
              <a:rPr lang="en-US" altLang="zh-CN" sz="320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:</a:t>
            </a:r>
            <a:r>
              <a:rPr lang="zh-CN" sz="320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《欧洲中世纪史》</a:t>
            </a:r>
            <a:endParaRPr lang="zh-CN" altLang="en-US" sz="320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9218" name="文本框 1"/>
          <p:cNvSpPr txBox="1">
            <a:spLocks noChangeArrowheads="1"/>
          </p:cNvSpPr>
          <p:nvPr/>
        </p:nvSpPr>
        <p:spPr bwMode="auto">
          <a:xfrm>
            <a:off x="1642745" y="180340"/>
            <a:ext cx="8151495" cy="7067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东罗马帝国强盛起来的原因是什么？</a:t>
            </a:r>
            <a:endParaRPr lang="zh-CN" altLang="en-US" sz="4000" b="1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77820" y="1806575"/>
            <a:ext cx="2566035" cy="5842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544445" y="2538095"/>
            <a:ext cx="1771650" cy="5994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203575" y="3295650"/>
            <a:ext cx="6373495" cy="156845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君士坦丁堡位置优越</a:t>
            </a:r>
            <a:endParaRPr lang="zh-CN" altLang="en-US" sz="4800" b="1" dirty="0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经济条件好</a:t>
            </a:r>
            <a:endParaRPr lang="zh-CN" altLang="en-US" sz="4800" b="1" dirty="0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97735" y="85725"/>
            <a:ext cx="7274560" cy="1180465"/>
          </a:xfr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txBody>
          <a:bodyPr>
            <a:noAutofit/>
          </a:bodyPr>
          <a:lstStyle/>
          <a:p>
            <a:pPr algn="ctr"/>
            <a:r>
              <a:rPr lang="zh-CN" altLang="en-US" sz="5400" b="1">
                <a:latin typeface="方正清刻本悦宋简体" panose="02000000000000000000" charset="-122"/>
                <a:ea typeface="方正清刻本悦宋简体" panose="02000000000000000000" charset="-122"/>
              </a:rPr>
              <a:t>早期拜占庭帝国概况</a:t>
            </a:r>
            <a:endParaRPr lang="zh-CN" altLang="en-US" sz="54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>
          <a:xfrm>
            <a:off x="300990" y="1694180"/>
            <a:ext cx="5181600" cy="4351338"/>
          </a:xfrm>
        </p:spPr>
        <p:txBody>
          <a:bodyPr/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版图范围：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 dirty="0"/>
          </a:p>
          <a:p>
            <a:endParaRPr lang="zh-CN" altLang="en-US" sz="3200" dirty="0"/>
          </a:p>
          <a:p>
            <a:endParaRPr lang="zh-CN" altLang="en-US" sz="3200" dirty="0"/>
          </a:p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社会情况：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内容占位符 5"/>
          <p:cNvPicPr>
            <a:picLocks noGrp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0320" y="1022985"/>
            <a:ext cx="12153900" cy="584644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771390" y="2232025"/>
            <a:ext cx="1526540" cy="12522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669905" y="4018280"/>
            <a:ext cx="598170" cy="118046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9441815" y="4625975"/>
            <a:ext cx="1228090" cy="70675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4000" b="1">
                <a:latin typeface="方正清刻本悦宋简体" panose="02000000000000000000" charset="-122"/>
                <a:ea typeface="方正清刻本悦宋简体" panose="02000000000000000000" charset="-122"/>
              </a:rPr>
              <a:t>农业</a:t>
            </a:r>
            <a:endParaRPr lang="zh-CN" altLang="en-US" sz="40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083425" y="3484245"/>
            <a:ext cx="756920" cy="92456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9043670" y="5433060"/>
            <a:ext cx="986155" cy="48958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836920" y="3623310"/>
            <a:ext cx="1151255" cy="6451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3600" b="1">
                <a:latin typeface="方正清刻本悦宋简体" panose="02000000000000000000" charset="-122"/>
                <a:ea typeface="方正清刻本悦宋简体" panose="02000000000000000000" charset="-122"/>
              </a:rPr>
              <a:t>商业</a:t>
            </a:r>
            <a:endParaRPr lang="zh-CN" altLang="en-US" sz="36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71120" y="887095"/>
            <a:ext cx="12110085" cy="62083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sz="340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材料二：</a:t>
            </a:r>
            <a:endParaRPr lang="zh-CN" sz="340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pPr>
              <a:lnSpc>
                <a:spcPct val="130000"/>
              </a:lnSpc>
            </a:pPr>
            <a:r>
              <a:rPr lang="zh-CN" sz="340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      五世纪，西罗马帝国在政治经济等多方面遭遇重重困难，相比之下，东罗马帝国享有种种优势。首先，东罗马的皇帝们正在小心翼翼地开源节流，对都城的攻防体系进行加固；其次，</a:t>
            </a:r>
            <a:r>
              <a:rPr lang="zh-CN" altLang="en-US" sz="340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这里城市更多、工业更发达、贸易更繁荣、自由农更多</a:t>
            </a:r>
            <a:r>
              <a:rPr lang="en-US" altLang="zh-CN" sz="340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……</a:t>
            </a:r>
            <a:endParaRPr lang="zh-CN" sz="340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pPr>
              <a:lnSpc>
                <a:spcPct val="130000"/>
              </a:lnSpc>
            </a:pPr>
            <a:r>
              <a:rPr lang="zh-CN" sz="340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东罗马</a:t>
            </a:r>
            <a:r>
              <a:rPr lang="zh-CN" altLang="en-US" sz="340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拥有更丰富的兵源，其财政收入和税收也足够支持军队发展</a:t>
            </a:r>
            <a:r>
              <a:rPr lang="en-US" altLang="zh-CN" sz="340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……</a:t>
            </a:r>
            <a:endParaRPr lang="zh-CN" sz="340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pPr algn="l">
              <a:lnSpc>
                <a:spcPct val="130000"/>
              </a:lnSpc>
            </a:pPr>
            <a:r>
              <a:rPr lang="zh-CN" sz="340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                                                     ——本内特</a:t>
            </a:r>
            <a:r>
              <a:rPr lang="en-US" altLang="zh-CN" sz="340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:</a:t>
            </a:r>
            <a:r>
              <a:rPr lang="zh-CN" sz="340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《欧洲中世纪史》</a:t>
            </a:r>
            <a:endParaRPr lang="zh-CN" sz="340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endParaRPr lang="zh-CN" altLang="en-US" sz="340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9218" name="文本框 1"/>
          <p:cNvSpPr txBox="1">
            <a:spLocks noChangeArrowheads="1"/>
          </p:cNvSpPr>
          <p:nvPr/>
        </p:nvSpPr>
        <p:spPr bwMode="auto">
          <a:xfrm>
            <a:off x="1827530" y="180340"/>
            <a:ext cx="8336915" cy="7067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东罗马帝国强盛起来的原因是什么？</a:t>
            </a:r>
            <a:endParaRPr lang="zh-CN" altLang="en-US" sz="4000" b="1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87265" y="3007995"/>
            <a:ext cx="5517515" cy="56896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242185" y="4377690"/>
            <a:ext cx="2723515" cy="56896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708650" y="4377055"/>
            <a:ext cx="3065145" cy="56959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669540" y="2230755"/>
            <a:ext cx="6373495" cy="2122805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en-US" altLang="zh-CN" sz="4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1.</a:t>
            </a:r>
            <a:r>
              <a:rPr lang="zh-CN" altLang="en-US" sz="4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攻防体系更灵活</a:t>
            </a:r>
            <a:endParaRPr lang="zh-CN" altLang="en-US" sz="4400" b="1" dirty="0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 algn="ctr"/>
            <a:r>
              <a:rPr lang="en-US" altLang="zh-CN" sz="4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2.</a:t>
            </a:r>
            <a:r>
              <a:rPr lang="zh-CN" altLang="en-US" sz="4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经济基础更扎实</a:t>
            </a:r>
            <a:endParaRPr lang="zh-CN" altLang="en-US" sz="4400" b="1" dirty="0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 algn="ctr"/>
            <a:r>
              <a:rPr lang="en-US" altLang="zh-CN" sz="4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3.</a:t>
            </a:r>
            <a:r>
              <a:rPr lang="zh-CN" altLang="en-US" sz="4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军事力量更强大</a:t>
            </a:r>
            <a:endParaRPr lang="zh-CN" altLang="en-US" sz="4400" b="1" dirty="0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-1460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b="1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查士丁尼</a:t>
            </a:r>
            <a:r>
              <a:rPr lang="en-US" altLang="zh-CN" b="1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——</a:t>
            </a:r>
            <a:r>
              <a:rPr lang="zh-CN" altLang="en-US" b="1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最后一位伟大的罗马皇帝</a:t>
            </a:r>
            <a:endParaRPr lang="zh-CN" altLang="en-US" b="1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318000" y="1861820"/>
            <a:ext cx="8004810" cy="263398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 sz="360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查士丁尼一世在位期间多次发动对外战争。在他统治期间拜占庭帝国收复</a:t>
            </a:r>
            <a:r>
              <a:rPr lang="zh-CN" altLang="en-US" sz="360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了许多曾经属于罗马帝国的土地</a:t>
            </a:r>
            <a:r>
              <a:rPr lang="zh-CN" altLang="en-US" sz="360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，</a:t>
            </a:r>
            <a:r>
              <a:rPr lang="zh-CN" altLang="en-US" sz="360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使地中海再度成为罗马的内海</a:t>
            </a:r>
            <a:r>
              <a:rPr lang="zh-CN" altLang="en-US" sz="360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。</a:t>
            </a:r>
            <a:endParaRPr lang="zh-CN" altLang="en-US" sz="360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pic>
        <p:nvPicPr>
          <p:cNvPr id="6" name="图片 5" descr="95eef01f3a292df5b04aa611b4315c6034a8732c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560" y="1118870"/>
            <a:ext cx="3919855" cy="5282565"/>
          </a:xfrm>
          <a:prstGeom prst="rect">
            <a:avLst/>
          </a:prstGeom>
        </p:spPr>
      </p:pic>
      <p:pic>
        <p:nvPicPr>
          <p:cNvPr id="5" name="图片 4" descr="35a85edf8db1cb131df94a17d554564e92584b25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277495"/>
            <a:ext cx="11765915" cy="66484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995680" y="2275840"/>
            <a:ext cx="10358120" cy="144526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en-US" altLang="zh-CN" sz="4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1.</a:t>
            </a:r>
            <a:r>
              <a:rPr lang="zh-CN" altLang="en-US" sz="4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对外扩张</a:t>
            </a:r>
            <a:r>
              <a:rPr lang="en-US" altLang="zh-CN" sz="4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——</a:t>
            </a:r>
            <a:r>
              <a:rPr lang="zh-CN" altLang="en-US" sz="4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拜占庭帝国领土最大时期</a:t>
            </a:r>
            <a:endParaRPr lang="zh-CN" altLang="en-US" sz="4400" b="1" dirty="0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 algn="ctr"/>
            <a:r>
              <a:rPr lang="en-US" altLang="zh-CN" sz="4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2.</a:t>
            </a:r>
            <a:r>
              <a:rPr lang="zh-CN" altLang="en-US" sz="4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颁布法典</a:t>
            </a:r>
            <a:r>
              <a:rPr lang="en-US" altLang="zh-CN" sz="4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——</a:t>
            </a:r>
            <a:r>
              <a:rPr lang="zh-CN" altLang="en-US" sz="4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后世影响最大的历史贡献</a:t>
            </a:r>
            <a:endParaRPr lang="zh-CN" altLang="en-US" sz="4400" b="1" dirty="0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  <p:tag name="KSO_WM_SCREEN_THEME_FLAG" val="Dlrq25wU2PGuGg5bbmjbDHGmOcjS1OWTN7ONC2pDj8Xt5sPIwSm5iU7i0Rpma5VgFz/TXguGgmdPkTnSd8avTcB05nHVzMKcFyljoL1BUB0=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  <p:tag name="KSO_WM_SCREEN_THEME_FLAG" val="Dlrq25wU2PGuGg5bbmjbDHGmOcjS1OWTN7ONC2pDj8Xt5sPIwSm5iU7i0Rpma5VgFz/TXguGgmdPkTnSd8avTcB05nHVzMKcFyljoL1BUB0=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CREEN_THEME_FLAG" val="Dlrq25wU2PGuGg5bbmjbDHGmOcjS1OWTN7ONC2pDj8Xt5sPIwSm5iU7i0Rpma5VgFz/TXguGgmdPkTnSd8avTcB05nHVzMKcFyljoL1BUB0="/>
</p:tagLst>
</file>

<file path=ppt/tags/tag4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LIDE_MODEL_TYPE" val="cover"/>
  <p:tag name="KSO_WM_SCREEN_THEME_FLAG" val="Dlrq25wU2PGuGg5bbmjbDHGmOcjS1OWTN7ONC2pDj8Xt5sPIwSm5iU7i0Rpma5VgFz/TXguGgmdPkTnSd8avTcB05nHVzMKcFyljoL1BUB0=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  <p:tag name="KSO_WM_SCREEN_THEME_FLAG" val="Dlrq25wU2PGuGg5bbmjbDHGmOcjS1OWTN7ONC2pDj8Xt5sPIwSm5iU7i0Rpma5VgFz/TXguGgmdPkTnSd8avTcB05nHVzMKcFyljoL1BUB0=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HGmOcjS1OWTN7ONC2pDj8Xt5sPIwSm5iU7i0Rpma5VgFz/TXguGgmdPkTnSd8avTcB05nHVzMKcFyljoL1BUB0=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lang="zh-CN" altLang="en-US" sz="4400" b="1">
            <a:latin typeface="方正清刻本悦宋简体" panose="02000000000000000000" charset="-122"/>
            <a:ea typeface="方正清刻本悦宋简体" panose="02000000000000000000" charset="-122"/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3437</Words>
  <Application>WPS 演示</Application>
  <PresentationFormat>自定义</PresentationFormat>
  <Paragraphs>297</Paragraphs>
  <Slides>25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Arial</vt:lpstr>
      <vt:lpstr>宋体</vt:lpstr>
      <vt:lpstr>Wingdings</vt:lpstr>
      <vt:lpstr>方正清刻本悦宋简体</vt:lpstr>
      <vt:lpstr>黑体</vt:lpstr>
      <vt:lpstr>Calibri</vt:lpstr>
      <vt:lpstr>微软雅黑</vt:lpstr>
      <vt:lpstr>方正小标宋简体</vt:lpstr>
      <vt:lpstr>楷体</vt:lpstr>
      <vt:lpstr>Arial Unicode MS</vt:lpstr>
      <vt:lpstr>仿宋</vt:lpstr>
      <vt:lpstr>Office 主题</vt:lpstr>
      <vt:lpstr>PowerPoint 演示文稿</vt:lpstr>
      <vt:lpstr>PowerPoint 演示文稿</vt:lpstr>
      <vt:lpstr>PowerPoint 演示文稿</vt:lpstr>
      <vt:lpstr>东罗马帝国</vt:lpstr>
      <vt:lpstr>PowerPoint 演示文稿</vt:lpstr>
      <vt:lpstr>PowerPoint 演示文稿</vt:lpstr>
      <vt:lpstr>早期拜占庭帝国概况</vt:lpstr>
      <vt:lpstr>PowerPoint 演示文稿</vt:lpstr>
      <vt:lpstr>查士丁尼——最后一位伟大的罗马皇帝</vt:lpstr>
      <vt:lpstr>查士丁尼及其法典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十字军东征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第十课 拜占庭帝国和&lt;&lt;查士丁尼法典&gt;&gt;</dc:title>
  <dc:creator/>
  <cp:lastModifiedBy>沐兮ゝ</cp:lastModifiedBy>
  <cp:revision>35</cp:revision>
  <dcterms:created xsi:type="dcterms:W3CDTF">2019-10-11T09:35:00Z</dcterms:created>
  <dcterms:modified xsi:type="dcterms:W3CDTF">2019-10-12T06:44:30Z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