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3" r:id="rId4"/>
  </p:sldMasterIdLst>
  <p:notesMasterIdLst>
    <p:notesMasterId r:id="rId9"/>
  </p:notesMasterIdLst>
  <p:sldIdLst>
    <p:sldId id="377" r:id="rId5"/>
    <p:sldId id="376" r:id="rId6"/>
    <p:sldId id="369" r:id="rId7"/>
    <p:sldId id="379" r:id="rId8"/>
    <p:sldId id="384" r:id="rId10"/>
    <p:sldId id="385" r:id="rId11"/>
    <p:sldId id="354" r:id="rId12"/>
    <p:sldId id="383" r:id="rId13"/>
    <p:sldId id="360" r:id="rId14"/>
    <p:sldId id="386" r:id="rId15"/>
    <p:sldId id="382" r:id="rId16"/>
    <p:sldId id="370" r:id="rId17"/>
    <p:sldId id="353" r:id="rId18"/>
    <p:sldId id="411" r:id="rId19"/>
    <p:sldId id="387" r:id="rId20"/>
    <p:sldId id="388" r:id="rId21"/>
    <p:sldId id="371" r:id="rId22"/>
    <p:sldId id="265" r:id="rId23"/>
    <p:sldId id="400" r:id="rId24"/>
    <p:sldId id="391" r:id="rId25"/>
    <p:sldId id="403" r:id="rId26"/>
    <p:sldId id="412" r:id="rId27"/>
    <p:sldId id="355" r:id="rId28"/>
    <p:sldId id="372" r:id="rId29"/>
    <p:sldId id="392" r:id="rId30"/>
    <p:sldId id="347" r:id="rId31"/>
    <p:sldId id="401" r:id="rId32"/>
    <p:sldId id="413" r:id="rId33"/>
    <p:sldId id="414" r:id="rId34"/>
    <p:sldId id="352" r:id="rId35"/>
    <p:sldId id="415" r:id="rId36"/>
    <p:sldId id="390" r:id="rId37"/>
    <p:sldId id="394" r:id="rId38"/>
    <p:sldId id="395" r:id="rId39"/>
    <p:sldId id="396" r:id="rId40"/>
    <p:sldId id="397" r:id="rId41"/>
    <p:sldId id="398" r:id="rId42"/>
    <p:sldId id="399" r:id="rId43"/>
    <p:sldId id="418" r:id="rId44"/>
    <p:sldId id="419" r:id="rId45"/>
    <p:sldId id="408" r:id="rId46"/>
    <p:sldId id="402" r:id="rId47"/>
    <p:sldId id="410" r:id="rId48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梦鸽" initials="张" lastIdx="1" clrIdx="0"/>
  <p:cmAuthor id="2" name="作者" initials="A" lastIdx="0" clrIdx="1"/>
  <p:cmAuthor id="0" name="hxj" initials="" lastIdx="0" clrIdx="0"/>
  <p:cmAuthor id="3" name="dell" initials="d" lastIdx="2" clrIdx="1"/>
  <p:cmAuthor id="4" name="lenovo" initials="l" lastIdx="4" clrIdx="0"/>
  <p:cmAuthor id="5" name="Administrator" initials="A" lastIdx="1" clrIdx="4"/>
  <p:cmAuthor id="6" name="雨林木风" initials="雨" lastIdx="10" clrIdx="0"/>
  <p:cmAuthor id="7" name="kingsoft" initials="k" lastIdx="1" clrIdx="0"/>
  <p:cmAuthor id="8" name="未知用户1" initials="未" lastIdx="0" clrIdx="0"/>
  <p:cmAuthor id="9" name="幸兴" initials="幸" lastIdx="1" clrIdx="8"/>
  <p:cmAuthor id="10" name="王子涵" initials="王" lastIdx="1" clrIdx="0"/>
  <p:cmAuthor id="12" name="12279" initials="1" lastIdx="1" clrIdx="11"/>
  <p:cmAuthor id="13" name="wxm" initials="w" lastIdx="1" clrIdx="12"/>
  <p:cmAuthor id="11" name="MyPC" initials="M" lastIdx="0" clrIdx="11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361"/>
    <a:srgbClr val="FFFFFF"/>
    <a:srgbClr val="32539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9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3" Type="http://schemas.openxmlformats.org/officeDocument/2006/relationships/tags" Target="tags/tag132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1.xml"/><Relationship Id="rId49" Type="http://schemas.openxmlformats.org/officeDocument/2006/relationships/presProps" Target="presProps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017702-9316-4A4E-941A-236FC76754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47625" y="6535738"/>
            <a:ext cx="12230100" cy="322262"/>
          </a:xfrm>
          <a:prstGeom prst="rect">
            <a:avLst/>
          </a:prstGeom>
          <a:solidFill>
            <a:srgbClr val="40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12263" y="6535738"/>
            <a:ext cx="2974975" cy="322262"/>
          </a:xfrm>
          <a:prstGeom prst="rect">
            <a:avLst/>
          </a:prstGeom>
          <a:solidFill>
            <a:srgbClr val="F8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5452358" y="1099909"/>
            <a:ext cx="1287285" cy="1281623"/>
            <a:chOff x="5452358" y="1099909"/>
            <a:chExt cx="1287285" cy="128162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52358" y="1099909"/>
              <a:ext cx="1287285" cy="1281623"/>
              <a:chOff x="5452358" y="1099909"/>
              <a:chExt cx="1287285" cy="1281623"/>
            </a:xfrm>
          </p:grpSpPr>
          <p:sp>
            <p:nvSpPr>
              <p:cNvPr id="22" name="椭圆 2"/>
              <p:cNvSpPr/>
              <p:nvPr/>
            </p:nvSpPr>
            <p:spPr>
              <a:xfrm>
                <a:off x="5500419" y="1142307"/>
                <a:ext cx="1196825" cy="11968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弧形 2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5596368"/>
                  <a:gd name="adj2" fmla="val 19357343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1000">
                      <a:schemeClr val="accent1"/>
                    </a:gs>
                  </a:gsLst>
                  <a:lin ang="5400000" scaled="1"/>
                </a:gradFill>
                <a:prstDash val="sysDot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弧形 3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9969613"/>
                  <a:gd name="adj2" fmla="val 2372083"/>
                </a:avLst>
              </a:prstGeom>
              <a:noFill/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prstDash val="sysDot"/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椭圆 2"/>
              <p:cNvSpPr/>
              <p:nvPr/>
            </p:nvSpPr>
            <p:spPr>
              <a:xfrm flipH="1">
                <a:off x="6617842" y="1375505"/>
                <a:ext cx="46885" cy="4688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>
                <a:off x="5577665" y="2248092"/>
                <a:ext cx="112240" cy="11224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flipH="1">
                <a:off x="5452358" y="2060009"/>
                <a:ext cx="60790" cy="607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834988" y="1476401"/>
              <a:ext cx="568325" cy="528638"/>
              <a:chOff x="1501776" y="709613"/>
              <a:chExt cx="568325" cy="528638"/>
            </a:xfrm>
          </p:grpSpPr>
          <p:sp>
            <p:nvSpPr>
              <p:cNvPr id="17" name="Freeform 17"/>
              <p:cNvSpPr/>
              <p:nvPr/>
            </p:nvSpPr>
            <p:spPr bwMode="auto">
              <a:xfrm>
                <a:off x="1501776" y="774700"/>
                <a:ext cx="295275" cy="442913"/>
              </a:xfrm>
              <a:custGeom>
                <a:avLst/>
                <a:gdLst>
                  <a:gd name="T0" fmla="*/ 97 w 101"/>
                  <a:gd name="T1" fmla="*/ 151 h 151"/>
                  <a:gd name="T2" fmla="*/ 96 w 101"/>
                  <a:gd name="T3" fmla="*/ 151 h 151"/>
                  <a:gd name="T4" fmla="*/ 3 w 101"/>
                  <a:gd name="T5" fmla="*/ 134 h 151"/>
                  <a:gd name="T6" fmla="*/ 0 w 101"/>
                  <a:gd name="T7" fmla="*/ 131 h 151"/>
                  <a:gd name="T8" fmla="*/ 0 w 101"/>
                  <a:gd name="T9" fmla="*/ 10 h 151"/>
                  <a:gd name="T10" fmla="*/ 2 w 101"/>
                  <a:gd name="T11" fmla="*/ 6 h 151"/>
                  <a:gd name="T12" fmla="*/ 16 w 101"/>
                  <a:gd name="T13" fmla="*/ 1 h 151"/>
                  <a:gd name="T14" fmla="*/ 21 w 101"/>
                  <a:gd name="T15" fmla="*/ 3 h 151"/>
                  <a:gd name="T16" fmla="*/ 19 w 101"/>
                  <a:gd name="T17" fmla="*/ 8 h 151"/>
                  <a:gd name="T18" fmla="*/ 8 w 101"/>
                  <a:gd name="T19" fmla="*/ 13 h 151"/>
                  <a:gd name="T20" fmla="*/ 8 w 101"/>
                  <a:gd name="T21" fmla="*/ 127 h 151"/>
                  <a:gd name="T22" fmla="*/ 97 w 101"/>
                  <a:gd name="T23" fmla="*/ 143 h 151"/>
                  <a:gd name="T24" fmla="*/ 100 w 101"/>
                  <a:gd name="T25" fmla="*/ 148 h 151"/>
                  <a:gd name="T26" fmla="*/ 97 w 101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51">
                    <a:moveTo>
                      <a:pt x="97" y="151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4"/>
                      <a:pt x="0" y="132"/>
                      <a:pt x="0" y="1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20" y="1"/>
                      <a:pt x="21" y="3"/>
                    </a:cubicBezTo>
                    <a:cubicBezTo>
                      <a:pt x="22" y="5"/>
                      <a:pt x="21" y="8"/>
                      <a:pt x="19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9" y="144"/>
                      <a:pt x="101" y="146"/>
                      <a:pt x="100" y="148"/>
                    </a:cubicBezTo>
                    <a:cubicBezTo>
                      <a:pt x="100" y="150"/>
                      <a:pt x="98" y="151"/>
                      <a:pt x="97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771651" y="774700"/>
                <a:ext cx="298450" cy="442913"/>
              </a:xfrm>
              <a:custGeom>
                <a:avLst/>
                <a:gdLst>
                  <a:gd name="T0" fmla="*/ 4 w 102"/>
                  <a:gd name="T1" fmla="*/ 151 h 151"/>
                  <a:gd name="T2" fmla="*/ 1 w 102"/>
                  <a:gd name="T3" fmla="*/ 148 h 151"/>
                  <a:gd name="T4" fmla="*/ 4 w 102"/>
                  <a:gd name="T5" fmla="*/ 143 h 151"/>
                  <a:gd name="T6" fmla="*/ 94 w 102"/>
                  <a:gd name="T7" fmla="*/ 127 h 151"/>
                  <a:gd name="T8" fmla="*/ 94 w 102"/>
                  <a:gd name="T9" fmla="*/ 13 h 151"/>
                  <a:gd name="T10" fmla="*/ 82 w 102"/>
                  <a:gd name="T11" fmla="*/ 8 h 151"/>
                  <a:gd name="T12" fmla="*/ 80 w 102"/>
                  <a:gd name="T13" fmla="*/ 3 h 151"/>
                  <a:gd name="T14" fmla="*/ 85 w 102"/>
                  <a:gd name="T15" fmla="*/ 1 h 151"/>
                  <a:gd name="T16" fmla="*/ 99 w 102"/>
                  <a:gd name="T17" fmla="*/ 6 h 151"/>
                  <a:gd name="T18" fmla="*/ 102 w 102"/>
                  <a:gd name="T19" fmla="*/ 10 h 151"/>
                  <a:gd name="T20" fmla="*/ 102 w 102"/>
                  <a:gd name="T21" fmla="*/ 131 h 151"/>
                  <a:gd name="T22" fmla="*/ 98 w 102"/>
                  <a:gd name="T23" fmla="*/ 134 h 151"/>
                  <a:gd name="T24" fmla="*/ 5 w 102"/>
                  <a:gd name="T25" fmla="*/ 151 h 151"/>
                  <a:gd name="T26" fmla="*/ 4 w 102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51">
                    <a:moveTo>
                      <a:pt x="4" y="151"/>
                    </a:moveTo>
                    <a:cubicBezTo>
                      <a:pt x="3" y="151"/>
                      <a:pt x="1" y="150"/>
                      <a:pt x="1" y="148"/>
                    </a:cubicBezTo>
                    <a:cubicBezTo>
                      <a:pt x="0" y="146"/>
                      <a:pt x="2" y="144"/>
                      <a:pt x="4" y="143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79" y="5"/>
                      <a:pt x="80" y="3"/>
                    </a:cubicBezTo>
                    <a:cubicBezTo>
                      <a:pt x="81" y="1"/>
                      <a:pt x="83" y="0"/>
                      <a:pt x="85" y="1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100" y="7"/>
                      <a:pt x="102" y="8"/>
                      <a:pt x="102" y="10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2" y="132"/>
                      <a:pt x="100" y="134"/>
                      <a:pt x="98" y="134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5" y="151"/>
                      <a:pt x="5" y="151"/>
                      <a:pt x="4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539876" y="709613"/>
                <a:ext cx="488950" cy="434975"/>
              </a:xfrm>
              <a:custGeom>
                <a:avLst/>
                <a:gdLst>
                  <a:gd name="T0" fmla="*/ 111 w 167"/>
                  <a:gd name="T1" fmla="*/ 120 h 148"/>
                  <a:gd name="T2" fmla="*/ 81 w 167"/>
                  <a:gd name="T3" fmla="*/ 130 h 148"/>
                  <a:gd name="T4" fmla="*/ 45 w 167"/>
                  <a:gd name="T5" fmla="*/ 116 h 148"/>
                  <a:gd name="T6" fmla="*/ 31 w 167"/>
                  <a:gd name="T7" fmla="*/ 80 h 148"/>
                  <a:gd name="T8" fmla="*/ 45 w 167"/>
                  <a:gd name="T9" fmla="*/ 45 h 148"/>
                  <a:gd name="T10" fmla="*/ 81 w 167"/>
                  <a:gd name="T11" fmla="*/ 31 h 148"/>
                  <a:gd name="T12" fmla="*/ 116 w 167"/>
                  <a:gd name="T13" fmla="*/ 45 h 148"/>
                  <a:gd name="T14" fmla="*/ 120 w 167"/>
                  <a:gd name="T15" fmla="*/ 111 h 148"/>
                  <a:gd name="T16" fmla="*/ 152 w 167"/>
                  <a:gd name="T17" fmla="*/ 143 h 148"/>
                  <a:gd name="T18" fmla="*/ 160 w 167"/>
                  <a:gd name="T19" fmla="*/ 148 h 148"/>
                  <a:gd name="T20" fmla="*/ 163 w 167"/>
                  <a:gd name="T21" fmla="*/ 148 h 148"/>
                  <a:gd name="T22" fmla="*/ 164 w 167"/>
                  <a:gd name="T23" fmla="*/ 148 h 148"/>
                  <a:gd name="T24" fmla="*/ 167 w 167"/>
                  <a:gd name="T25" fmla="*/ 144 h 148"/>
                  <a:gd name="T26" fmla="*/ 167 w 167"/>
                  <a:gd name="T27" fmla="*/ 20 h 148"/>
                  <a:gd name="T28" fmla="*/ 165 w 167"/>
                  <a:gd name="T29" fmla="*/ 16 h 148"/>
                  <a:gd name="T30" fmla="*/ 84 w 167"/>
                  <a:gd name="T31" fmla="*/ 15 h 148"/>
                  <a:gd name="T32" fmla="*/ 2 w 167"/>
                  <a:gd name="T33" fmla="*/ 16 h 148"/>
                  <a:gd name="T34" fmla="*/ 0 w 167"/>
                  <a:gd name="T35" fmla="*/ 20 h 148"/>
                  <a:gd name="T36" fmla="*/ 0 w 167"/>
                  <a:gd name="T37" fmla="*/ 144 h 148"/>
                  <a:gd name="T38" fmla="*/ 3 w 167"/>
                  <a:gd name="T39" fmla="*/ 148 h 148"/>
                  <a:gd name="T40" fmla="*/ 7 w 167"/>
                  <a:gd name="T41" fmla="*/ 148 h 148"/>
                  <a:gd name="T42" fmla="*/ 81 w 167"/>
                  <a:gd name="T43" fmla="*/ 148 h 148"/>
                  <a:gd name="T44" fmla="*/ 81 w 167"/>
                  <a:gd name="T45" fmla="*/ 148 h 148"/>
                  <a:gd name="T46" fmla="*/ 82 w 167"/>
                  <a:gd name="T47" fmla="*/ 148 h 148"/>
                  <a:gd name="T48" fmla="*/ 82 w 167"/>
                  <a:gd name="T49" fmla="*/ 148 h 148"/>
                  <a:gd name="T50" fmla="*/ 82 w 167"/>
                  <a:gd name="T51" fmla="*/ 148 h 148"/>
                  <a:gd name="T52" fmla="*/ 83 w 167"/>
                  <a:gd name="T53" fmla="*/ 148 h 148"/>
                  <a:gd name="T54" fmla="*/ 84 w 167"/>
                  <a:gd name="T55" fmla="*/ 148 h 148"/>
                  <a:gd name="T56" fmla="*/ 84 w 167"/>
                  <a:gd name="T57" fmla="*/ 148 h 148"/>
                  <a:gd name="T58" fmla="*/ 84 w 167"/>
                  <a:gd name="T59" fmla="*/ 148 h 148"/>
                  <a:gd name="T60" fmla="*/ 85 w 167"/>
                  <a:gd name="T61" fmla="*/ 148 h 148"/>
                  <a:gd name="T62" fmla="*/ 85 w 167"/>
                  <a:gd name="T63" fmla="*/ 148 h 148"/>
                  <a:gd name="T64" fmla="*/ 85 w 167"/>
                  <a:gd name="T65" fmla="*/ 148 h 148"/>
                  <a:gd name="T66" fmla="*/ 86 w 167"/>
                  <a:gd name="T67" fmla="*/ 148 h 148"/>
                  <a:gd name="T68" fmla="*/ 86 w 167"/>
                  <a:gd name="T69" fmla="*/ 148 h 148"/>
                  <a:gd name="T70" fmla="*/ 128 w 167"/>
                  <a:gd name="T71" fmla="*/ 137 h 148"/>
                  <a:gd name="T72" fmla="*/ 111 w 167"/>
                  <a:gd name="T73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48">
                    <a:moveTo>
                      <a:pt x="111" y="120"/>
                    </a:moveTo>
                    <a:cubicBezTo>
                      <a:pt x="102" y="127"/>
                      <a:pt x="92" y="130"/>
                      <a:pt x="81" y="130"/>
                    </a:cubicBezTo>
                    <a:cubicBezTo>
                      <a:pt x="67" y="130"/>
                      <a:pt x="55" y="125"/>
                      <a:pt x="45" y="116"/>
                    </a:cubicBezTo>
                    <a:cubicBezTo>
                      <a:pt x="36" y="106"/>
                      <a:pt x="31" y="94"/>
                      <a:pt x="31" y="80"/>
                    </a:cubicBezTo>
                    <a:cubicBezTo>
                      <a:pt x="31" y="67"/>
                      <a:pt x="36" y="55"/>
                      <a:pt x="45" y="45"/>
                    </a:cubicBezTo>
                    <a:cubicBezTo>
                      <a:pt x="55" y="36"/>
                      <a:pt x="67" y="31"/>
                      <a:pt x="81" y="31"/>
                    </a:cubicBezTo>
                    <a:cubicBezTo>
                      <a:pt x="94" y="31"/>
                      <a:pt x="106" y="36"/>
                      <a:pt x="116" y="45"/>
                    </a:cubicBezTo>
                    <a:cubicBezTo>
                      <a:pt x="133" y="63"/>
                      <a:pt x="135" y="91"/>
                      <a:pt x="120" y="111"/>
                    </a:cubicBezTo>
                    <a:cubicBezTo>
                      <a:pt x="152" y="143"/>
                      <a:pt x="152" y="143"/>
                      <a:pt x="152" y="143"/>
                    </a:cubicBezTo>
                    <a:cubicBezTo>
                      <a:pt x="155" y="145"/>
                      <a:pt x="158" y="146"/>
                      <a:pt x="160" y="148"/>
                    </a:cubicBezTo>
                    <a:cubicBezTo>
                      <a:pt x="161" y="148"/>
                      <a:pt x="162" y="148"/>
                      <a:pt x="163" y="148"/>
                    </a:cubicBezTo>
                    <a:cubicBezTo>
                      <a:pt x="163" y="148"/>
                      <a:pt x="164" y="148"/>
                      <a:pt x="164" y="148"/>
                    </a:cubicBezTo>
                    <a:cubicBezTo>
                      <a:pt x="166" y="147"/>
                      <a:pt x="167" y="146"/>
                      <a:pt x="167" y="144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18"/>
                      <a:pt x="166" y="17"/>
                      <a:pt x="165" y="16"/>
                    </a:cubicBezTo>
                    <a:cubicBezTo>
                      <a:pt x="139" y="0"/>
                      <a:pt x="109" y="0"/>
                      <a:pt x="84" y="15"/>
                    </a:cubicBezTo>
                    <a:cubicBezTo>
                      <a:pt x="58" y="0"/>
                      <a:pt x="28" y="0"/>
                      <a:pt x="2" y="16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6"/>
                      <a:pt x="1" y="147"/>
                      <a:pt x="3" y="148"/>
                    </a:cubicBezTo>
                    <a:cubicBezTo>
                      <a:pt x="4" y="148"/>
                      <a:pt x="5" y="148"/>
                      <a:pt x="7" y="148"/>
                    </a:cubicBezTo>
                    <a:cubicBezTo>
                      <a:pt x="30" y="133"/>
                      <a:pt x="58" y="133"/>
                      <a:pt x="81" y="148"/>
                    </a:cubicBezTo>
                    <a:cubicBezTo>
                      <a:pt x="81" y="148"/>
                      <a:pt x="81" y="148"/>
                      <a:pt x="81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8"/>
                      <a:pt x="83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6" y="148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9" y="139"/>
                      <a:pt x="113" y="136"/>
                      <a:pt x="128" y="137"/>
                    </a:cubicBezTo>
                    <a:lnTo>
                      <a:pt x="111" y="1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1636713" y="806450"/>
                <a:ext cx="293688" cy="279400"/>
              </a:xfrm>
              <a:custGeom>
                <a:avLst/>
                <a:gdLst>
                  <a:gd name="T0" fmla="*/ 81 w 100"/>
                  <a:gd name="T1" fmla="*/ 14 h 95"/>
                  <a:gd name="T2" fmla="*/ 48 w 100"/>
                  <a:gd name="T3" fmla="*/ 0 h 95"/>
                  <a:gd name="T4" fmla="*/ 14 w 100"/>
                  <a:gd name="T5" fmla="*/ 14 h 95"/>
                  <a:gd name="T6" fmla="*/ 0 w 100"/>
                  <a:gd name="T7" fmla="*/ 47 h 95"/>
                  <a:gd name="T8" fmla="*/ 14 w 100"/>
                  <a:gd name="T9" fmla="*/ 81 h 95"/>
                  <a:gd name="T10" fmla="*/ 48 w 100"/>
                  <a:gd name="T11" fmla="*/ 95 h 95"/>
                  <a:gd name="T12" fmla="*/ 81 w 100"/>
                  <a:gd name="T13" fmla="*/ 81 h 95"/>
                  <a:gd name="T14" fmla="*/ 81 w 100"/>
                  <a:gd name="T15" fmla="*/ 14 h 95"/>
                  <a:gd name="T16" fmla="*/ 71 w 100"/>
                  <a:gd name="T17" fmla="*/ 30 h 95"/>
                  <a:gd name="T18" fmla="*/ 65 w 100"/>
                  <a:gd name="T19" fmla="*/ 30 h 95"/>
                  <a:gd name="T20" fmla="*/ 30 w 100"/>
                  <a:gd name="T21" fmla="*/ 30 h 95"/>
                  <a:gd name="T22" fmla="*/ 23 w 100"/>
                  <a:gd name="T23" fmla="*/ 44 h 95"/>
                  <a:gd name="T24" fmla="*/ 19 w 100"/>
                  <a:gd name="T25" fmla="*/ 47 h 95"/>
                  <a:gd name="T26" fmla="*/ 19 w 100"/>
                  <a:gd name="T27" fmla="*/ 47 h 95"/>
                  <a:gd name="T28" fmla="*/ 15 w 100"/>
                  <a:gd name="T29" fmla="*/ 43 h 95"/>
                  <a:gd name="T30" fmla="*/ 24 w 100"/>
                  <a:gd name="T31" fmla="*/ 24 h 95"/>
                  <a:gd name="T32" fmla="*/ 71 w 100"/>
                  <a:gd name="T33" fmla="*/ 24 h 95"/>
                  <a:gd name="T34" fmla="*/ 71 w 100"/>
                  <a:gd name="T35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95">
                    <a:moveTo>
                      <a:pt x="81" y="14"/>
                    </a:moveTo>
                    <a:cubicBezTo>
                      <a:pt x="72" y="5"/>
                      <a:pt x="60" y="0"/>
                      <a:pt x="48" y="0"/>
                    </a:cubicBezTo>
                    <a:cubicBezTo>
                      <a:pt x="35" y="0"/>
                      <a:pt x="23" y="5"/>
                      <a:pt x="14" y="14"/>
                    </a:cubicBezTo>
                    <a:cubicBezTo>
                      <a:pt x="5" y="23"/>
                      <a:pt x="0" y="35"/>
                      <a:pt x="0" y="47"/>
                    </a:cubicBezTo>
                    <a:cubicBezTo>
                      <a:pt x="0" y="60"/>
                      <a:pt x="5" y="72"/>
                      <a:pt x="14" y="81"/>
                    </a:cubicBezTo>
                    <a:cubicBezTo>
                      <a:pt x="23" y="90"/>
                      <a:pt x="35" y="95"/>
                      <a:pt x="48" y="95"/>
                    </a:cubicBezTo>
                    <a:cubicBezTo>
                      <a:pt x="60" y="95"/>
                      <a:pt x="72" y="90"/>
                      <a:pt x="81" y="81"/>
                    </a:cubicBezTo>
                    <a:cubicBezTo>
                      <a:pt x="100" y="63"/>
                      <a:pt x="100" y="32"/>
                      <a:pt x="81" y="14"/>
                    </a:cubicBezTo>
                    <a:close/>
                    <a:moveTo>
                      <a:pt x="71" y="30"/>
                    </a:moveTo>
                    <a:cubicBezTo>
                      <a:pt x="69" y="32"/>
                      <a:pt x="66" y="32"/>
                      <a:pt x="65" y="30"/>
                    </a:cubicBezTo>
                    <a:cubicBezTo>
                      <a:pt x="55" y="20"/>
                      <a:pt x="40" y="20"/>
                      <a:pt x="30" y="30"/>
                    </a:cubicBezTo>
                    <a:cubicBezTo>
                      <a:pt x="26" y="34"/>
                      <a:pt x="24" y="39"/>
                      <a:pt x="23" y="44"/>
                    </a:cubicBezTo>
                    <a:cubicBezTo>
                      <a:pt x="23" y="46"/>
                      <a:pt x="21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6" y="47"/>
                      <a:pt x="15" y="45"/>
                      <a:pt x="15" y="43"/>
                    </a:cubicBezTo>
                    <a:cubicBezTo>
                      <a:pt x="16" y="36"/>
                      <a:pt x="19" y="29"/>
                      <a:pt x="24" y="24"/>
                    </a:cubicBezTo>
                    <a:cubicBezTo>
                      <a:pt x="37" y="12"/>
                      <a:pt x="58" y="12"/>
                      <a:pt x="71" y="24"/>
                    </a:cubicBezTo>
                    <a:cubicBezTo>
                      <a:pt x="72" y="26"/>
                      <a:pt x="72" y="28"/>
                      <a:pt x="71" y="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1852613" y="1023938"/>
                <a:ext cx="214313" cy="214313"/>
              </a:xfrm>
              <a:custGeom>
                <a:avLst/>
                <a:gdLst>
                  <a:gd name="T0" fmla="*/ 69 w 73"/>
                  <a:gd name="T1" fmla="*/ 73 h 73"/>
                  <a:gd name="T2" fmla="*/ 66 w 73"/>
                  <a:gd name="T3" fmla="*/ 71 h 73"/>
                  <a:gd name="T4" fmla="*/ 1 w 73"/>
                  <a:gd name="T5" fmla="*/ 7 h 73"/>
                  <a:gd name="T6" fmla="*/ 1 w 73"/>
                  <a:gd name="T7" fmla="*/ 1 h 73"/>
                  <a:gd name="T8" fmla="*/ 7 w 73"/>
                  <a:gd name="T9" fmla="*/ 1 h 73"/>
                  <a:gd name="T10" fmla="*/ 72 w 73"/>
                  <a:gd name="T11" fmla="*/ 66 h 73"/>
                  <a:gd name="T12" fmla="*/ 72 w 73"/>
                  <a:gd name="T13" fmla="*/ 71 h 73"/>
                  <a:gd name="T14" fmla="*/ 69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9" y="73"/>
                    </a:moveTo>
                    <a:cubicBezTo>
                      <a:pt x="68" y="73"/>
                      <a:pt x="67" y="72"/>
                      <a:pt x="66" y="7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3" y="67"/>
                      <a:pt x="73" y="70"/>
                      <a:pt x="72" y="71"/>
                    </a:cubicBezTo>
                    <a:cubicBezTo>
                      <a:pt x="71" y="72"/>
                      <a:pt x="70" y="73"/>
                      <a:pt x="69" y="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0625448" y="4363656"/>
            <a:ext cx="1566552" cy="2494344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-1" y="-1"/>
            <a:ext cx="4486742" cy="4600937"/>
            <a:chOff x="-1" y="-1"/>
            <a:chExt cx="4486742" cy="4600937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0" y="549275"/>
              <a:ext cx="1348504" cy="4051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 flipV="1">
              <a:off x="-1" y="-1"/>
              <a:ext cx="4486742" cy="2939970"/>
              <a:chOff x="5220969" y="2887836"/>
              <a:chExt cx="2984515" cy="1955625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5220969" y="2887836"/>
                <a:ext cx="2984515" cy="1955625"/>
              </a:xfrm>
              <a:custGeom>
                <a:avLst/>
                <a:gdLst>
                  <a:gd name="connsiteX0" fmla="*/ 2351326 w 2984515"/>
                  <a:gd name="connsiteY0" fmla="*/ 402336 h 1955625"/>
                  <a:gd name="connsiteX1" fmla="*/ 1850851 w 2984515"/>
                  <a:gd name="connsiteY1" fmla="*/ 1264809 h 1955625"/>
                  <a:gd name="connsiteX2" fmla="*/ 799608 w 2984515"/>
                  <a:gd name="connsiteY2" fmla="*/ 1695434 h 1955625"/>
                  <a:gd name="connsiteX3" fmla="*/ 409670 w 2984515"/>
                  <a:gd name="connsiteY3" fmla="*/ 1730010 h 1955625"/>
                  <a:gd name="connsiteX4" fmla="*/ 0 w 2984515"/>
                  <a:gd name="connsiteY4" fmla="*/ 1955625 h 1955625"/>
                  <a:gd name="connsiteX5" fmla="*/ 2984516 w 2984515"/>
                  <a:gd name="connsiteY5" fmla="*/ 1955625 h 1955625"/>
                  <a:gd name="connsiteX6" fmla="*/ 2984516 w 2984515"/>
                  <a:gd name="connsiteY6" fmla="*/ 0 h 1955625"/>
                  <a:gd name="connsiteX7" fmla="*/ 2351326 w 2984515"/>
                  <a:gd name="connsiteY7" fmla="*/ 402336 h 19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4515" h="1955625">
                    <a:moveTo>
                      <a:pt x="2351326" y="402336"/>
                    </a:moveTo>
                    <a:cubicBezTo>
                      <a:pt x="2115757" y="680688"/>
                      <a:pt x="2075418" y="984885"/>
                      <a:pt x="1850851" y="1264809"/>
                    </a:cubicBezTo>
                    <a:cubicBezTo>
                      <a:pt x="1556258" y="1632045"/>
                      <a:pt x="1253109" y="1696133"/>
                      <a:pt x="799608" y="1695434"/>
                    </a:cubicBezTo>
                    <a:cubicBezTo>
                      <a:pt x="682260" y="1695260"/>
                      <a:pt x="542385" y="1701721"/>
                      <a:pt x="409670" y="1730010"/>
                    </a:cubicBezTo>
                    <a:cubicBezTo>
                      <a:pt x="247968" y="1764411"/>
                      <a:pt x="119444" y="1852247"/>
                      <a:pt x="0" y="1955625"/>
                    </a:cubicBezTo>
                    <a:lnTo>
                      <a:pt x="2984516" y="1955625"/>
                    </a:lnTo>
                    <a:lnTo>
                      <a:pt x="2984516" y="0"/>
                    </a:lnTo>
                    <a:cubicBezTo>
                      <a:pt x="2737072" y="53610"/>
                      <a:pt x="2513727" y="210423"/>
                      <a:pt x="2351326" y="4023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50000"/>
                    </a:schemeClr>
                  </a:gs>
                  <a:gs pos="99000">
                    <a:schemeClr val="accent1">
                      <a:alpha val="0"/>
                    </a:schemeClr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6981363" y="3716257"/>
                <a:ext cx="1224121" cy="1127204"/>
              </a:xfrm>
              <a:custGeom>
                <a:avLst/>
                <a:gdLst>
                  <a:gd name="connsiteX0" fmla="*/ 1183084 w 1224121"/>
                  <a:gd name="connsiteY0" fmla="*/ 69326 h 1127204"/>
                  <a:gd name="connsiteX1" fmla="*/ 622713 w 1224121"/>
                  <a:gd name="connsiteY1" fmla="*/ 422942 h 1127204"/>
                  <a:gd name="connsiteX2" fmla="*/ 386795 w 1224121"/>
                  <a:gd name="connsiteY2" fmla="*/ 507984 h 1127204"/>
                  <a:gd name="connsiteX3" fmla="*/ 0 w 1224121"/>
                  <a:gd name="connsiteY3" fmla="*/ 1127204 h 1127204"/>
                  <a:gd name="connsiteX4" fmla="*/ 1224121 w 1224121"/>
                  <a:gd name="connsiteY4" fmla="*/ 1127204 h 1127204"/>
                  <a:gd name="connsiteX5" fmla="*/ 1224121 w 1224121"/>
                  <a:gd name="connsiteY5" fmla="*/ 0 h 1127204"/>
                  <a:gd name="connsiteX6" fmla="*/ 1183084 w 1224121"/>
                  <a:gd name="connsiteY6" fmla="*/ 69326 h 112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4121" h="1127204">
                    <a:moveTo>
                      <a:pt x="1183084" y="69326"/>
                    </a:moveTo>
                    <a:cubicBezTo>
                      <a:pt x="1050020" y="283591"/>
                      <a:pt x="865442" y="379286"/>
                      <a:pt x="622713" y="422942"/>
                    </a:cubicBezTo>
                    <a:cubicBezTo>
                      <a:pt x="531559" y="439357"/>
                      <a:pt x="453501" y="469217"/>
                      <a:pt x="386795" y="507984"/>
                    </a:cubicBezTo>
                    <a:cubicBezTo>
                      <a:pt x="82772" y="684355"/>
                      <a:pt x="13446" y="1042686"/>
                      <a:pt x="0" y="1127204"/>
                    </a:cubicBezTo>
                    <a:lnTo>
                      <a:pt x="1224121" y="1127204"/>
                    </a:lnTo>
                    <a:lnTo>
                      <a:pt x="1224121" y="0"/>
                    </a:lnTo>
                    <a:cubicBezTo>
                      <a:pt x="1210152" y="24622"/>
                      <a:pt x="1196531" y="47673"/>
                      <a:pt x="1183084" y="693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5400000" flipH="1">
            <a:off x="575829" y="-575829"/>
            <a:ext cx="1944546" cy="3096205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 flipH="1" flipV="1">
            <a:off x="0" y="5948178"/>
            <a:ext cx="2371057" cy="909822"/>
            <a:chOff x="9820943" y="0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rot="5400000" flipV="1">
            <a:off x="9671624" y="4349199"/>
            <a:ext cx="1944546" cy="3096205"/>
            <a:chOff x="10248162" y="3762921"/>
            <a:chExt cx="1943838" cy="3095079"/>
          </a:xfrm>
        </p:grpSpPr>
        <p:sp>
          <p:nvSpPr>
            <p:cNvPr id="9" name="任意多边形: 形状 8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21920" y="848360"/>
            <a:ext cx="4998720" cy="657860"/>
            <a:chOff x="-192" y="1336"/>
            <a:chExt cx="7617" cy="1036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-175" y="1336"/>
              <a:ext cx="7600" cy="693"/>
            </a:xfrm>
            <a:prstGeom prst="roundRect">
              <a:avLst>
                <a:gd name="adj" fmla="val 50000"/>
              </a:avLst>
            </a:prstGeom>
            <a:solidFill>
              <a:srgbClr val="E1F0A3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-192" y="1626"/>
              <a:ext cx="6466" cy="746"/>
            </a:xfrm>
            <a:prstGeom prst="roundRect">
              <a:avLst>
                <a:gd name="adj" fmla="val 50000"/>
              </a:avLst>
            </a:prstGeom>
            <a:solidFill>
              <a:srgbClr val="9DDBE4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260600" y="6507480"/>
            <a:ext cx="8219440" cy="0"/>
          </a:xfrm>
          <a:prstGeom prst="line">
            <a:avLst/>
          </a:prstGeom>
          <a:ln w="57150">
            <a:solidFill>
              <a:srgbClr val="94C5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10363200" y="6203315"/>
            <a:ext cx="163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7709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3200" dirty="0">
              <a:solidFill>
                <a:srgbClr val="2770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7625" y="6386195"/>
            <a:ext cx="2015490" cy="242570"/>
            <a:chOff x="75" y="10049"/>
            <a:chExt cx="3174" cy="382"/>
          </a:xfrm>
        </p:grpSpPr>
        <p:sp>
          <p:nvSpPr>
            <p:cNvPr id="5" name="平行四边形 4"/>
            <p:cNvSpPr/>
            <p:nvPr userDrawn="1"/>
          </p:nvSpPr>
          <p:spPr>
            <a:xfrm>
              <a:off x="542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1009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476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9" name="平行四边形 8"/>
            <p:cNvSpPr/>
            <p:nvPr userDrawn="1"/>
          </p:nvSpPr>
          <p:spPr>
            <a:xfrm>
              <a:off x="1943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0" name="平行四边形 9"/>
            <p:cNvSpPr/>
            <p:nvPr userDrawn="1"/>
          </p:nvSpPr>
          <p:spPr>
            <a:xfrm>
              <a:off x="2410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877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7" name="平行四边形 16"/>
            <p:cNvSpPr/>
            <p:nvPr userDrawn="1"/>
          </p:nvSpPr>
          <p:spPr>
            <a:xfrm>
              <a:off x="75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5452358" y="1099909"/>
            <a:ext cx="1287285" cy="1281623"/>
            <a:chOff x="5452358" y="1099909"/>
            <a:chExt cx="1287285" cy="128162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52358" y="1099909"/>
              <a:ext cx="1287285" cy="1281623"/>
              <a:chOff x="5452358" y="1099909"/>
              <a:chExt cx="1287285" cy="1281623"/>
            </a:xfrm>
          </p:grpSpPr>
          <p:sp>
            <p:nvSpPr>
              <p:cNvPr id="22" name="椭圆 2"/>
              <p:cNvSpPr/>
              <p:nvPr/>
            </p:nvSpPr>
            <p:spPr>
              <a:xfrm>
                <a:off x="5500419" y="1142307"/>
                <a:ext cx="1196825" cy="11968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弧形 2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5596368"/>
                  <a:gd name="adj2" fmla="val 19357343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1000">
                      <a:schemeClr val="accent1"/>
                    </a:gs>
                  </a:gsLst>
                  <a:lin ang="5400000" scaled="1"/>
                </a:gradFill>
                <a:prstDash val="sysDot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弧形 3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9969613"/>
                  <a:gd name="adj2" fmla="val 2372083"/>
                </a:avLst>
              </a:prstGeom>
              <a:noFill/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prstDash val="sysDot"/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椭圆 2"/>
              <p:cNvSpPr/>
              <p:nvPr/>
            </p:nvSpPr>
            <p:spPr>
              <a:xfrm flipH="1">
                <a:off x="6617842" y="1375505"/>
                <a:ext cx="46885" cy="4688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>
                <a:off x="5577665" y="2248092"/>
                <a:ext cx="112240" cy="11224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flipH="1">
                <a:off x="5452358" y="2060009"/>
                <a:ext cx="60790" cy="607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834988" y="1476401"/>
              <a:ext cx="568325" cy="528638"/>
              <a:chOff x="1501776" y="709613"/>
              <a:chExt cx="568325" cy="528638"/>
            </a:xfrm>
          </p:grpSpPr>
          <p:sp>
            <p:nvSpPr>
              <p:cNvPr id="17" name="Freeform 17"/>
              <p:cNvSpPr/>
              <p:nvPr/>
            </p:nvSpPr>
            <p:spPr bwMode="auto">
              <a:xfrm>
                <a:off x="1501776" y="774700"/>
                <a:ext cx="295275" cy="442913"/>
              </a:xfrm>
              <a:custGeom>
                <a:avLst/>
                <a:gdLst>
                  <a:gd name="T0" fmla="*/ 97 w 101"/>
                  <a:gd name="T1" fmla="*/ 151 h 151"/>
                  <a:gd name="T2" fmla="*/ 96 w 101"/>
                  <a:gd name="T3" fmla="*/ 151 h 151"/>
                  <a:gd name="T4" fmla="*/ 3 w 101"/>
                  <a:gd name="T5" fmla="*/ 134 h 151"/>
                  <a:gd name="T6" fmla="*/ 0 w 101"/>
                  <a:gd name="T7" fmla="*/ 131 h 151"/>
                  <a:gd name="T8" fmla="*/ 0 w 101"/>
                  <a:gd name="T9" fmla="*/ 10 h 151"/>
                  <a:gd name="T10" fmla="*/ 2 w 101"/>
                  <a:gd name="T11" fmla="*/ 6 h 151"/>
                  <a:gd name="T12" fmla="*/ 16 w 101"/>
                  <a:gd name="T13" fmla="*/ 1 h 151"/>
                  <a:gd name="T14" fmla="*/ 21 w 101"/>
                  <a:gd name="T15" fmla="*/ 3 h 151"/>
                  <a:gd name="T16" fmla="*/ 19 w 101"/>
                  <a:gd name="T17" fmla="*/ 8 h 151"/>
                  <a:gd name="T18" fmla="*/ 8 w 101"/>
                  <a:gd name="T19" fmla="*/ 13 h 151"/>
                  <a:gd name="T20" fmla="*/ 8 w 101"/>
                  <a:gd name="T21" fmla="*/ 127 h 151"/>
                  <a:gd name="T22" fmla="*/ 97 w 101"/>
                  <a:gd name="T23" fmla="*/ 143 h 151"/>
                  <a:gd name="T24" fmla="*/ 100 w 101"/>
                  <a:gd name="T25" fmla="*/ 148 h 151"/>
                  <a:gd name="T26" fmla="*/ 97 w 101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51">
                    <a:moveTo>
                      <a:pt x="97" y="151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4"/>
                      <a:pt x="0" y="132"/>
                      <a:pt x="0" y="1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20" y="1"/>
                      <a:pt x="21" y="3"/>
                    </a:cubicBezTo>
                    <a:cubicBezTo>
                      <a:pt x="22" y="5"/>
                      <a:pt x="21" y="8"/>
                      <a:pt x="19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9" y="144"/>
                      <a:pt x="101" y="146"/>
                      <a:pt x="100" y="148"/>
                    </a:cubicBezTo>
                    <a:cubicBezTo>
                      <a:pt x="100" y="150"/>
                      <a:pt x="98" y="151"/>
                      <a:pt x="97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771651" y="774700"/>
                <a:ext cx="298450" cy="442913"/>
              </a:xfrm>
              <a:custGeom>
                <a:avLst/>
                <a:gdLst>
                  <a:gd name="T0" fmla="*/ 4 w 102"/>
                  <a:gd name="T1" fmla="*/ 151 h 151"/>
                  <a:gd name="T2" fmla="*/ 1 w 102"/>
                  <a:gd name="T3" fmla="*/ 148 h 151"/>
                  <a:gd name="T4" fmla="*/ 4 w 102"/>
                  <a:gd name="T5" fmla="*/ 143 h 151"/>
                  <a:gd name="T6" fmla="*/ 94 w 102"/>
                  <a:gd name="T7" fmla="*/ 127 h 151"/>
                  <a:gd name="T8" fmla="*/ 94 w 102"/>
                  <a:gd name="T9" fmla="*/ 13 h 151"/>
                  <a:gd name="T10" fmla="*/ 82 w 102"/>
                  <a:gd name="T11" fmla="*/ 8 h 151"/>
                  <a:gd name="T12" fmla="*/ 80 w 102"/>
                  <a:gd name="T13" fmla="*/ 3 h 151"/>
                  <a:gd name="T14" fmla="*/ 85 w 102"/>
                  <a:gd name="T15" fmla="*/ 1 h 151"/>
                  <a:gd name="T16" fmla="*/ 99 w 102"/>
                  <a:gd name="T17" fmla="*/ 6 h 151"/>
                  <a:gd name="T18" fmla="*/ 102 w 102"/>
                  <a:gd name="T19" fmla="*/ 10 h 151"/>
                  <a:gd name="T20" fmla="*/ 102 w 102"/>
                  <a:gd name="T21" fmla="*/ 131 h 151"/>
                  <a:gd name="T22" fmla="*/ 98 w 102"/>
                  <a:gd name="T23" fmla="*/ 134 h 151"/>
                  <a:gd name="T24" fmla="*/ 5 w 102"/>
                  <a:gd name="T25" fmla="*/ 151 h 151"/>
                  <a:gd name="T26" fmla="*/ 4 w 102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51">
                    <a:moveTo>
                      <a:pt x="4" y="151"/>
                    </a:moveTo>
                    <a:cubicBezTo>
                      <a:pt x="3" y="151"/>
                      <a:pt x="1" y="150"/>
                      <a:pt x="1" y="148"/>
                    </a:cubicBezTo>
                    <a:cubicBezTo>
                      <a:pt x="0" y="146"/>
                      <a:pt x="2" y="144"/>
                      <a:pt x="4" y="143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79" y="5"/>
                      <a:pt x="80" y="3"/>
                    </a:cubicBezTo>
                    <a:cubicBezTo>
                      <a:pt x="81" y="1"/>
                      <a:pt x="83" y="0"/>
                      <a:pt x="85" y="1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100" y="7"/>
                      <a:pt x="102" y="8"/>
                      <a:pt x="102" y="10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2" y="132"/>
                      <a:pt x="100" y="134"/>
                      <a:pt x="98" y="134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5" y="151"/>
                      <a:pt x="5" y="151"/>
                      <a:pt x="4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539876" y="709613"/>
                <a:ext cx="488950" cy="434975"/>
              </a:xfrm>
              <a:custGeom>
                <a:avLst/>
                <a:gdLst>
                  <a:gd name="T0" fmla="*/ 111 w 167"/>
                  <a:gd name="T1" fmla="*/ 120 h 148"/>
                  <a:gd name="T2" fmla="*/ 81 w 167"/>
                  <a:gd name="T3" fmla="*/ 130 h 148"/>
                  <a:gd name="T4" fmla="*/ 45 w 167"/>
                  <a:gd name="T5" fmla="*/ 116 h 148"/>
                  <a:gd name="T6" fmla="*/ 31 w 167"/>
                  <a:gd name="T7" fmla="*/ 80 h 148"/>
                  <a:gd name="T8" fmla="*/ 45 w 167"/>
                  <a:gd name="T9" fmla="*/ 45 h 148"/>
                  <a:gd name="T10" fmla="*/ 81 w 167"/>
                  <a:gd name="T11" fmla="*/ 31 h 148"/>
                  <a:gd name="T12" fmla="*/ 116 w 167"/>
                  <a:gd name="T13" fmla="*/ 45 h 148"/>
                  <a:gd name="T14" fmla="*/ 120 w 167"/>
                  <a:gd name="T15" fmla="*/ 111 h 148"/>
                  <a:gd name="T16" fmla="*/ 152 w 167"/>
                  <a:gd name="T17" fmla="*/ 143 h 148"/>
                  <a:gd name="T18" fmla="*/ 160 w 167"/>
                  <a:gd name="T19" fmla="*/ 148 h 148"/>
                  <a:gd name="T20" fmla="*/ 163 w 167"/>
                  <a:gd name="T21" fmla="*/ 148 h 148"/>
                  <a:gd name="T22" fmla="*/ 164 w 167"/>
                  <a:gd name="T23" fmla="*/ 148 h 148"/>
                  <a:gd name="T24" fmla="*/ 167 w 167"/>
                  <a:gd name="T25" fmla="*/ 144 h 148"/>
                  <a:gd name="T26" fmla="*/ 167 w 167"/>
                  <a:gd name="T27" fmla="*/ 20 h 148"/>
                  <a:gd name="T28" fmla="*/ 165 w 167"/>
                  <a:gd name="T29" fmla="*/ 16 h 148"/>
                  <a:gd name="T30" fmla="*/ 84 w 167"/>
                  <a:gd name="T31" fmla="*/ 15 h 148"/>
                  <a:gd name="T32" fmla="*/ 2 w 167"/>
                  <a:gd name="T33" fmla="*/ 16 h 148"/>
                  <a:gd name="T34" fmla="*/ 0 w 167"/>
                  <a:gd name="T35" fmla="*/ 20 h 148"/>
                  <a:gd name="T36" fmla="*/ 0 w 167"/>
                  <a:gd name="T37" fmla="*/ 144 h 148"/>
                  <a:gd name="T38" fmla="*/ 3 w 167"/>
                  <a:gd name="T39" fmla="*/ 148 h 148"/>
                  <a:gd name="T40" fmla="*/ 7 w 167"/>
                  <a:gd name="T41" fmla="*/ 148 h 148"/>
                  <a:gd name="T42" fmla="*/ 81 w 167"/>
                  <a:gd name="T43" fmla="*/ 148 h 148"/>
                  <a:gd name="T44" fmla="*/ 81 w 167"/>
                  <a:gd name="T45" fmla="*/ 148 h 148"/>
                  <a:gd name="T46" fmla="*/ 82 w 167"/>
                  <a:gd name="T47" fmla="*/ 148 h 148"/>
                  <a:gd name="T48" fmla="*/ 82 w 167"/>
                  <a:gd name="T49" fmla="*/ 148 h 148"/>
                  <a:gd name="T50" fmla="*/ 82 w 167"/>
                  <a:gd name="T51" fmla="*/ 148 h 148"/>
                  <a:gd name="T52" fmla="*/ 83 w 167"/>
                  <a:gd name="T53" fmla="*/ 148 h 148"/>
                  <a:gd name="T54" fmla="*/ 84 w 167"/>
                  <a:gd name="T55" fmla="*/ 148 h 148"/>
                  <a:gd name="T56" fmla="*/ 84 w 167"/>
                  <a:gd name="T57" fmla="*/ 148 h 148"/>
                  <a:gd name="T58" fmla="*/ 84 w 167"/>
                  <a:gd name="T59" fmla="*/ 148 h 148"/>
                  <a:gd name="T60" fmla="*/ 85 w 167"/>
                  <a:gd name="T61" fmla="*/ 148 h 148"/>
                  <a:gd name="T62" fmla="*/ 85 w 167"/>
                  <a:gd name="T63" fmla="*/ 148 h 148"/>
                  <a:gd name="T64" fmla="*/ 85 w 167"/>
                  <a:gd name="T65" fmla="*/ 148 h 148"/>
                  <a:gd name="T66" fmla="*/ 86 w 167"/>
                  <a:gd name="T67" fmla="*/ 148 h 148"/>
                  <a:gd name="T68" fmla="*/ 86 w 167"/>
                  <a:gd name="T69" fmla="*/ 148 h 148"/>
                  <a:gd name="T70" fmla="*/ 128 w 167"/>
                  <a:gd name="T71" fmla="*/ 137 h 148"/>
                  <a:gd name="T72" fmla="*/ 111 w 167"/>
                  <a:gd name="T73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48">
                    <a:moveTo>
                      <a:pt x="111" y="120"/>
                    </a:moveTo>
                    <a:cubicBezTo>
                      <a:pt x="102" y="127"/>
                      <a:pt x="92" y="130"/>
                      <a:pt x="81" y="130"/>
                    </a:cubicBezTo>
                    <a:cubicBezTo>
                      <a:pt x="67" y="130"/>
                      <a:pt x="55" y="125"/>
                      <a:pt x="45" y="116"/>
                    </a:cubicBezTo>
                    <a:cubicBezTo>
                      <a:pt x="36" y="106"/>
                      <a:pt x="31" y="94"/>
                      <a:pt x="31" y="80"/>
                    </a:cubicBezTo>
                    <a:cubicBezTo>
                      <a:pt x="31" y="67"/>
                      <a:pt x="36" y="55"/>
                      <a:pt x="45" y="45"/>
                    </a:cubicBezTo>
                    <a:cubicBezTo>
                      <a:pt x="55" y="36"/>
                      <a:pt x="67" y="31"/>
                      <a:pt x="81" y="31"/>
                    </a:cubicBezTo>
                    <a:cubicBezTo>
                      <a:pt x="94" y="31"/>
                      <a:pt x="106" y="36"/>
                      <a:pt x="116" y="45"/>
                    </a:cubicBezTo>
                    <a:cubicBezTo>
                      <a:pt x="133" y="63"/>
                      <a:pt x="135" y="91"/>
                      <a:pt x="120" y="111"/>
                    </a:cubicBezTo>
                    <a:cubicBezTo>
                      <a:pt x="152" y="143"/>
                      <a:pt x="152" y="143"/>
                      <a:pt x="152" y="143"/>
                    </a:cubicBezTo>
                    <a:cubicBezTo>
                      <a:pt x="155" y="145"/>
                      <a:pt x="158" y="146"/>
                      <a:pt x="160" y="148"/>
                    </a:cubicBezTo>
                    <a:cubicBezTo>
                      <a:pt x="161" y="148"/>
                      <a:pt x="162" y="148"/>
                      <a:pt x="163" y="148"/>
                    </a:cubicBezTo>
                    <a:cubicBezTo>
                      <a:pt x="163" y="148"/>
                      <a:pt x="164" y="148"/>
                      <a:pt x="164" y="148"/>
                    </a:cubicBezTo>
                    <a:cubicBezTo>
                      <a:pt x="166" y="147"/>
                      <a:pt x="167" y="146"/>
                      <a:pt x="167" y="144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18"/>
                      <a:pt x="166" y="17"/>
                      <a:pt x="165" y="16"/>
                    </a:cubicBezTo>
                    <a:cubicBezTo>
                      <a:pt x="139" y="0"/>
                      <a:pt x="109" y="0"/>
                      <a:pt x="84" y="15"/>
                    </a:cubicBezTo>
                    <a:cubicBezTo>
                      <a:pt x="58" y="0"/>
                      <a:pt x="28" y="0"/>
                      <a:pt x="2" y="16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6"/>
                      <a:pt x="1" y="147"/>
                      <a:pt x="3" y="148"/>
                    </a:cubicBezTo>
                    <a:cubicBezTo>
                      <a:pt x="4" y="148"/>
                      <a:pt x="5" y="148"/>
                      <a:pt x="7" y="148"/>
                    </a:cubicBezTo>
                    <a:cubicBezTo>
                      <a:pt x="30" y="133"/>
                      <a:pt x="58" y="133"/>
                      <a:pt x="81" y="148"/>
                    </a:cubicBezTo>
                    <a:cubicBezTo>
                      <a:pt x="81" y="148"/>
                      <a:pt x="81" y="148"/>
                      <a:pt x="81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8"/>
                      <a:pt x="83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6" y="148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9" y="139"/>
                      <a:pt x="113" y="136"/>
                      <a:pt x="128" y="137"/>
                    </a:cubicBezTo>
                    <a:lnTo>
                      <a:pt x="111" y="1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1636713" y="806450"/>
                <a:ext cx="293688" cy="279400"/>
              </a:xfrm>
              <a:custGeom>
                <a:avLst/>
                <a:gdLst>
                  <a:gd name="T0" fmla="*/ 81 w 100"/>
                  <a:gd name="T1" fmla="*/ 14 h 95"/>
                  <a:gd name="T2" fmla="*/ 48 w 100"/>
                  <a:gd name="T3" fmla="*/ 0 h 95"/>
                  <a:gd name="T4" fmla="*/ 14 w 100"/>
                  <a:gd name="T5" fmla="*/ 14 h 95"/>
                  <a:gd name="T6" fmla="*/ 0 w 100"/>
                  <a:gd name="T7" fmla="*/ 47 h 95"/>
                  <a:gd name="T8" fmla="*/ 14 w 100"/>
                  <a:gd name="T9" fmla="*/ 81 h 95"/>
                  <a:gd name="T10" fmla="*/ 48 w 100"/>
                  <a:gd name="T11" fmla="*/ 95 h 95"/>
                  <a:gd name="T12" fmla="*/ 81 w 100"/>
                  <a:gd name="T13" fmla="*/ 81 h 95"/>
                  <a:gd name="T14" fmla="*/ 81 w 100"/>
                  <a:gd name="T15" fmla="*/ 14 h 95"/>
                  <a:gd name="T16" fmla="*/ 71 w 100"/>
                  <a:gd name="T17" fmla="*/ 30 h 95"/>
                  <a:gd name="T18" fmla="*/ 65 w 100"/>
                  <a:gd name="T19" fmla="*/ 30 h 95"/>
                  <a:gd name="T20" fmla="*/ 30 w 100"/>
                  <a:gd name="T21" fmla="*/ 30 h 95"/>
                  <a:gd name="T22" fmla="*/ 23 w 100"/>
                  <a:gd name="T23" fmla="*/ 44 h 95"/>
                  <a:gd name="T24" fmla="*/ 19 w 100"/>
                  <a:gd name="T25" fmla="*/ 47 h 95"/>
                  <a:gd name="T26" fmla="*/ 19 w 100"/>
                  <a:gd name="T27" fmla="*/ 47 h 95"/>
                  <a:gd name="T28" fmla="*/ 15 w 100"/>
                  <a:gd name="T29" fmla="*/ 43 h 95"/>
                  <a:gd name="T30" fmla="*/ 24 w 100"/>
                  <a:gd name="T31" fmla="*/ 24 h 95"/>
                  <a:gd name="T32" fmla="*/ 71 w 100"/>
                  <a:gd name="T33" fmla="*/ 24 h 95"/>
                  <a:gd name="T34" fmla="*/ 71 w 100"/>
                  <a:gd name="T35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95">
                    <a:moveTo>
                      <a:pt x="81" y="14"/>
                    </a:moveTo>
                    <a:cubicBezTo>
                      <a:pt x="72" y="5"/>
                      <a:pt x="60" y="0"/>
                      <a:pt x="48" y="0"/>
                    </a:cubicBezTo>
                    <a:cubicBezTo>
                      <a:pt x="35" y="0"/>
                      <a:pt x="23" y="5"/>
                      <a:pt x="14" y="14"/>
                    </a:cubicBezTo>
                    <a:cubicBezTo>
                      <a:pt x="5" y="23"/>
                      <a:pt x="0" y="35"/>
                      <a:pt x="0" y="47"/>
                    </a:cubicBezTo>
                    <a:cubicBezTo>
                      <a:pt x="0" y="60"/>
                      <a:pt x="5" y="72"/>
                      <a:pt x="14" y="81"/>
                    </a:cubicBezTo>
                    <a:cubicBezTo>
                      <a:pt x="23" y="90"/>
                      <a:pt x="35" y="95"/>
                      <a:pt x="48" y="95"/>
                    </a:cubicBezTo>
                    <a:cubicBezTo>
                      <a:pt x="60" y="95"/>
                      <a:pt x="72" y="90"/>
                      <a:pt x="81" y="81"/>
                    </a:cubicBezTo>
                    <a:cubicBezTo>
                      <a:pt x="100" y="63"/>
                      <a:pt x="100" y="32"/>
                      <a:pt x="81" y="14"/>
                    </a:cubicBezTo>
                    <a:close/>
                    <a:moveTo>
                      <a:pt x="71" y="30"/>
                    </a:moveTo>
                    <a:cubicBezTo>
                      <a:pt x="69" y="32"/>
                      <a:pt x="66" y="32"/>
                      <a:pt x="65" y="30"/>
                    </a:cubicBezTo>
                    <a:cubicBezTo>
                      <a:pt x="55" y="20"/>
                      <a:pt x="40" y="20"/>
                      <a:pt x="30" y="30"/>
                    </a:cubicBezTo>
                    <a:cubicBezTo>
                      <a:pt x="26" y="34"/>
                      <a:pt x="24" y="39"/>
                      <a:pt x="23" y="44"/>
                    </a:cubicBezTo>
                    <a:cubicBezTo>
                      <a:pt x="23" y="46"/>
                      <a:pt x="21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6" y="47"/>
                      <a:pt x="15" y="45"/>
                      <a:pt x="15" y="43"/>
                    </a:cubicBezTo>
                    <a:cubicBezTo>
                      <a:pt x="16" y="36"/>
                      <a:pt x="19" y="29"/>
                      <a:pt x="24" y="24"/>
                    </a:cubicBezTo>
                    <a:cubicBezTo>
                      <a:pt x="37" y="12"/>
                      <a:pt x="58" y="12"/>
                      <a:pt x="71" y="24"/>
                    </a:cubicBezTo>
                    <a:cubicBezTo>
                      <a:pt x="72" y="26"/>
                      <a:pt x="72" y="28"/>
                      <a:pt x="71" y="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1852613" y="1023938"/>
                <a:ext cx="214313" cy="214313"/>
              </a:xfrm>
              <a:custGeom>
                <a:avLst/>
                <a:gdLst>
                  <a:gd name="T0" fmla="*/ 69 w 73"/>
                  <a:gd name="T1" fmla="*/ 73 h 73"/>
                  <a:gd name="T2" fmla="*/ 66 w 73"/>
                  <a:gd name="T3" fmla="*/ 71 h 73"/>
                  <a:gd name="T4" fmla="*/ 1 w 73"/>
                  <a:gd name="T5" fmla="*/ 7 h 73"/>
                  <a:gd name="T6" fmla="*/ 1 w 73"/>
                  <a:gd name="T7" fmla="*/ 1 h 73"/>
                  <a:gd name="T8" fmla="*/ 7 w 73"/>
                  <a:gd name="T9" fmla="*/ 1 h 73"/>
                  <a:gd name="T10" fmla="*/ 72 w 73"/>
                  <a:gd name="T11" fmla="*/ 66 h 73"/>
                  <a:gd name="T12" fmla="*/ 72 w 73"/>
                  <a:gd name="T13" fmla="*/ 71 h 73"/>
                  <a:gd name="T14" fmla="*/ 69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9" y="73"/>
                    </a:moveTo>
                    <a:cubicBezTo>
                      <a:pt x="68" y="73"/>
                      <a:pt x="67" y="72"/>
                      <a:pt x="66" y="7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3" y="67"/>
                      <a:pt x="73" y="70"/>
                      <a:pt x="72" y="71"/>
                    </a:cubicBezTo>
                    <a:cubicBezTo>
                      <a:pt x="71" y="72"/>
                      <a:pt x="70" y="73"/>
                      <a:pt x="69" y="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0625448" y="4363656"/>
            <a:ext cx="1566552" cy="2494344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-1" y="-1"/>
            <a:ext cx="4486742" cy="4600937"/>
            <a:chOff x="-1" y="-1"/>
            <a:chExt cx="4486742" cy="4600937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0" y="549275"/>
              <a:ext cx="1348504" cy="4051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 flipV="1">
              <a:off x="-1" y="-1"/>
              <a:ext cx="4486742" cy="2939970"/>
              <a:chOff x="5220969" y="2887836"/>
              <a:chExt cx="2984515" cy="1955625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5220969" y="2887836"/>
                <a:ext cx="2984515" cy="1955625"/>
              </a:xfrm>
              <a:custGeom>
                <a:avLst/>
                <a:gdLst>
                  <a:gd name="connsiteX0" fmla="*/ 2351326 w 2984515"/>
                  <a:gd name="connsiteY0" fmla="*/ 402336 h 1955625"/>
                  <a:gd name="connsiteX1" fmla="*/ 1850851 w 2984515"/>
                  <a:gd name="connsiteY1" fmla="*/ 1264809 h 1955625"/>
                  <a:gd name="connsiteX2" fmla="*/ 799608 w 2984515"/>
                  <a:gd name="connsiteY2" fmla="*/ 1695434 h 1955625"/>
                  <a:gd name="connsiteX3" fmla="*/ 409670 w 2984515"/>
                  <a:gd name="connsiteY3" fmla="*/ 1730010 h 1955625"/>
                  <a:gd name="connsiteX4" fmla="*/ 0 w 2984515"/>
                  <a:gd name="connsiteY4" fmla="*/ 1955625 h 1955625"/>
                  <a:gd name="connsiteX5" fmla="*/ 2984516 w 2984515"/>
                  <a:gd name="connsiteY5" fmla="*/ 1955625 h 1955625"/>
                  <a:gd name="connsiteX6" fmla="*/ 2984516 w 2984515"/>
                  <a:gd name="connsiteY6" fmla="*/ 0 h 1955625"/>
                  <a:gd name="connsiteX7" fmla="*/ 2351326 w 2984515"/>
                  <a:gd name="connsiteY7" fmla="*/ 402336 h 19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4515" h="1955625">
                    <a:moveTo>
                      <a:pt x="2351326" y="402336"/>
                    </a:moveTo>
                    <a:cubicBezTo>
                      <a:pt x="2115757" y="680688"/>
                      <a:pt x="2075418" y="984885"/>
                      <a:pt x="1850851" y="1264809"/>
                    </a:cubicBezTo>
                    <a:cubicBezTo>
                      <a:pt x="1556258" y="1632045"/>
                      <a:pt x="1253109" y="1696133"/>
                      <a:pt x="799608" y="1695434"/>
                    </a:cubicBezTo>
                    <a:cubicBezTo>
                      <a:pt x="682260" y="1695260"/>
                      <a:pt x="542385" y="1701721"/>
                      <a:pt x="409670" y="1730010"/>
                    </a:cubicBezTo>
                    <a:cubicBezTo>
                      <a:pt x="247968" y="1764411"/>
                      <a:pt x="119444" y="1852247"/>
                      <a:pt x="0" y="1955625"/>
                    </a:cubicBezTo>
                    <a:lnTo>
                      <a:pt x="2984516" y="1955625"/>
                    </a:lnTo>
                    <a:lnTo>
                      <a:pt x="2984516" y="0"/>
                    </a:lnTo>
                    <a:cubicBezTo>
                      <a:pt x="2737072" y="53610"/>
                      <a:pt x="2513727" y="210423"/>
                      <a:pt x="2351326" y="4023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50000"/>
                    </a:schemeClr>
                  </a:gs>
                  <a:gs pos="99000">
                    <a:schemeClr val="accent1">
                      <a:alpha val="0"/>
                    </a:schemeClr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6981363" y="3716257"/>
                <a:ext cx="1224121" cy="1127204"/>
              </a:xfrm>
              <a:custGeom>
                <a:avLst/>
                <a:gdLst>
                  <a:gd name="connsiteX0" fmla="*/ 1183084 w 1224121"/>
                  <a:gd name="connsiteY0" fmla="*/ 69326 h 1127204"/>
                  <a:gd name="connsiteX1" fmla="*/ 622713 w 1224121"/>
                  <a:gd name="connsiteY1" fmla="*/ 422942 h 1127204"/>
                  <a:gd name="connsiteX2" fmla="*/ 386795 w 1224121"/>
                  <a:gd name="connsiteY2" fmla="*/ 507984 h 1127204"/>
                  <a:gd name="connsiteX3" fmla="*/ 0 w 1224121"/>
                  <a:gd name="connsiteY3" fmla="*/ 1127204 h 1127204"/>
                  <a:gd name="connsiteX4" fmla="*/ 1224121 w 1224121"/>
                  <a:gd name="connsiteY4" fmla="*/ 1127204 h 1127204"/>
                  <a:gd name="connsiteX5" fmla="*/ 1224121 w 1224121"/>
                  <a:gd name="connsiteY5" fmla="*/ 0 h 1127204"/>
                  <a:gd name="connsiteX6" fmla="*/ 1183084 w 1224121"/>
                  <a:gd name="connsiteY6" fmla="*/ 69326 h 112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4121" h="1127204">
                    <a:moveTo>
                      <a:pt x="1183084" y="69326"/>
                    </a:moveTo>
                    <a:cubicBezTo>
                      <a:pt x="1050020" y="283591"/>
                      <a:pt x="865442" y="379286"/>
                      <a:pt x="622713" y="422942"/>
                    </a:cubicBezTo>
                    <a:cubicBezTo>
                      <a:pt x="531559" y="439357"/>
                      <a:pt x="453501" y="469217"/>
                      <a:pt x="386795" y="507984"/>
                    </a:cubicBezTo>
                    <a:cubicBezTo>
                      <a:pt x="82772" y="684355"/>
                      <a:pt x="13446" y="1042686"/>
                      <a:pt x="0" y="1127204"/>
                    </a:cubicBezTo>
                    <a:lnTo>
                      <a:pt x="1224121" y="1127204"/>
                    </a:lnTo>
                    <a:lnTo>
                      <a:pt x="1224121" y="0"/>
                    </a:lnTo>
                    <a:cubicBezTo>
                      <a:pt x="1210152" y="24622"/>
                      <a:pt x="1196531" y="47673"/>
                      <a:pt x="1183084" y="693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5400000" flipH="1">
            <a:off x="575829" y="-575829"/>
            <a:ext cx="1944546" cy="3096205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 flipH="1" flipV="1">
            <a:off x="0" y="5948178"/>
            <a:ext cx="2371057" cy="909822"/>
            <a:chOff x="9820943" y="0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rot="5400000" flipV="1">
            <a:off x="9671624" y="4349199"/>
            <a:ext cx="1944546" cy="3096205"/>
            <a:chOff x="10248162" y="3762921"/>
            <a:chExt cx="1943838" cy="3095079"/>
          </a:xfrm>
        </p:grpSpPr>
        <p:sp>
          <p:nvSpPr>
            <p:cNvPr id="9" name="任意多边形: 形状 8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21920" y="848360"/>
            <a:ext cx="4998720" cy="657860"/>
            <a:chOff x="-192" y="1336"/>
            <a:chExt cx="7617" cy="1036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-175" y="1336"/>
              <a:ext cx="7600" cy="693"/>
            </a:xfrm>
            <a:prstGeom prst="roundRect">
              <a:avLst>
                <a:gd name="adj" fmla="val 50000"/>
              </a:avLst>
            </a:prstGeom>
            <a:solidFill>
              <a:srgbClr val="E1F0A3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-192" y="1626"/>
              <a:ext cx="6466" cy="746"/>
            </a:xfrm>
            <a:prstGeom prst="roundRect">
              <a:avLst>
                <a:gd name="adj" fmla="val 50000"/>
              </a:avLst>
            </a:prstGeom>
            <a:solidFill>
              <a:srgbClr val="9DDBE4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260600" y="6507480"/>
            <a:ext cx="8219440" cy="0"/>
          </a:xfrm>
          <a:prstGeom prst="line">
            <a:avLst/>
          </a:prstGeom>
          <a:ln w="57150">
            <a:solidFill>
              <a:srgbClr val="94C5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10363200" y="6203315"/>
            <a:ext cx="163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7709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3200" dirty="0">
              <a:solidFill>
                <a:srgbClr val="2770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7625" y="6386195"/>
            <a:ext cx="2015490" cy="242570"/>
            <a:chOff x="75" y="10049"/>
            <a:chExt cx="3174" cy="382"/>
          </a:xfrm>
        </p:grpSpPr>
        <p:sp>
          <p:nvSpPr>
            <p:cNvPr id="5" name="平行四边形 4"/>
            <p:cNvSpPr/>
            <p:nvPr userDrawn="1"/>
          </p:nvSpPr>
          <p:spPr>
            <a:xfrm>
              <a:off x="542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1009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476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9" name="平行四边形 8"/>
            <p:cNvSpPr/>
            <p:nvPr userDrawn="1"/>
          </p:nvSpPr>
          <p:spPr>
            <a:xfrm>
              <a:off x="1943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0" name="平行四边形 9"/>
            <p:cNvSpPr/>
            <p:nvPr userDrawn="1"/>
          </p:nvSpPr>
          <p:spPr>
            <a:xfrm>
              <a:off x="2410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877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7" name="平行四边形 16"/>
            <p:cNvSpPr/>
            <p:nvPr userDrawn="1"/>
          </p:nvSpPr>
          <p:spPr>
            <a:xfrm>
              <a:off x="75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E9BFF92-3C35-4CDC-84A8-03301138CCD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0C5ABB5-3CEE-40C5-9829-DE87F265C56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E9BFF92-3C35-4CDC-84A8-03301138CCD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0C5ABB5-3CEE-40C5-9829-DE87F265C56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8.jpe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hyperlink" Target="23&#24180;.docx" TargetMode="External"/><Relationship Id="rId2" Type="http://schemas.openxmlformats.org/officeDocument/2006/relationships/hyperlink" Target="24&#24180;.docx" TargetMode="External"/><Relationship Id="rId1" Type="http://schemas.openxmlformats.org/officeDocument/2006/relationships/hyperlink" Target="22&#24180;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hyperlink" Target="&#20013;&#32771;&#21382;&#21490;&#23567;&#35770;&#25991;&#20889;&#20316;&#25216;&#24039;&#65288;&#38468;&#24120;&#29992;&#35266;&#28857;&#65289;.pptx" TargetMode="Externa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00.xml"/></Relationships>
</file>

<file path=ppt/slides/slide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2321051" y="1613868"/>
            <a:ext cx="7064612" cy="380721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962912" y="669710"/>
            <a:ext cx="78943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一线老师、学生复习备考的困惑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12592" y="2238765"/>
            <a:ext cx="224942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时间紧</a:t>
            </a:r>
            <a:endParaRPr lang="zh-CN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858768" y="2954492"/>
            <a:ext cx="25786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任务重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97958" y="232707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考点碎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769980" y="379213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题目难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684014" y="4060934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答不完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572248" y="2667226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内容多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853357" y="335304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分值少</a:t>
            </a:r>
            <a:endParaRPr lang="zh-CN" altLang="en-US" sz="4000" b="1" dirty="0">
              <a:solidFill>
                <a:schemeClr val="accent1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: 圆角 1"/>
          <p:cNvSpPr/>
          <p:nvPr/>
        </p:nvSpPr>
        <p:spPr>
          <a:xfrm>
            <a:off x="117475" y="1183640"/>
            <a:ext cx="11931015" cy="4119245"/>
          </a:xfrm>
          <a:prstGeom prst="roundRect">
            <a:avLst>
              <a:gd name="adj" fmla="val 6311"/>
            </a:avLst>
          </a:prstGeom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坚持素养立意，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注重考试命题的素养导向；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学科核心素养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）试卷考查的内容要兼顾各板块、各领域间的纵横联系；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古今贯通、中外关联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）要注意解决问题的能力水平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阅读理解、知识应用、问题探究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）增加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探究性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开放性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综合性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创新性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题型，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减少简单考查机械记忆能力的题型。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8255" y="408305"/>
            <a:ext cx="7096125" cy="5340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历史课程学业水平考试命题要求的变化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94773" y="5076355"/>
            <a:ext cx="6472555" cy="11580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无价值不入题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无思维不命题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华康行楷体 W5" panose="03000509000000000000" charset="-122"/>
              <a:sym typeface="华康行楷体 W5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无情境不成题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无任务不立题</a:t>
            </a:r>
            <a:endParaRPr lang="zh-CN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华康行楷体 W5" panose="03000509000000000000" charset="-122"/>
              <a:sym typeface="华康行楷体 W5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8" grpId="1" bldLvl="0" animBg="1"/>
      <p:bldP spid="29" grpId="0"/>
    </p:bldLst>
  </p:timing>
</p:sld>
</file>

<file path=ppt/slides/slide1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试卷结构分析，明确学科重点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二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427902" y="1194878"/>
            <a:ext cx="330538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中考考什么？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怎么考？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235878" y="2666055"/>
            <a:ext cx="3328078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闭卷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笔试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单选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3—4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88" y="1059400"/>
            <a:ext cx="5258193" cy="492340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715" y="211455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1" action="ppaction://hlinkfile" tooltip=""/>
              </a:rPr>
              <a:t>2022</a:t>
            </a:r>
            <a:r>
              <a:rPr lang="zh-CN" altLang="en-US">
                <a:hlinkClick r:id="rId1" action="ppaction://hlinkfile" tooltip=""/>
              </a:rPr>
              <a:t>年中考主观题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83500" y="211455"/>
            <a:ext cx="279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2" action="ppaction://hlinkfile" tooltip=""/>
              </a:rPr>
              <a:t>2024</a:t>
            </a:r>
            <a:r>
              <a:rPr lang="zh-CN" altLang="en-US">
                <a:hlinkClick r:id="rId2" action="ppaction://hlinkfile" tooltip=""/>
              </a:rPr>
              <a:t>年中考主观题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49115" y="211455"/>
            <a:ext cx="250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3" action="ppaction://hlinkfile" tooltip=""/>
              </a:rPr>
              <a:t>2023</a:t>
            </a:r>
            <a:r>
              <a:rPr lang="zh-CN" altLang="en-US">
                <a:hlinkClick r:id="rId3" action="ppaction://hlinkfile" tooltip=""/>
              </a:rPr>
              <a:t>年中考主观题</a:t>
            </a:r>
            <a:endParaRPr lang="zh-CN" altLang="en-US"/>
          </a:p>
        </p:txBody>
      </p:sp>
      <p:graphicFrame>
        <p:nvGraphicFramePr>
          <p:cNvPr id="15" name="表格 14"/>
          <p:cNvGraphicFramePr/>
          <p:nvPr/>
        </p:nvGraphicFramePr>
        <p:xfrm>
          <a:off x="1245235" y="1207770"/>
          <a:ext cx="10408285" cy="664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/>
                <a:gridCol w="3234690"/>
                <a:gridCol w="3220085"/>
                <a:gridCol w="28352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2618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13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2195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877060" y="667385"/>
            <a:ext cx="872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近三年中考主观题考查主题及涉及知识点对比表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8245" y="1959610"/>
            <a:ext cx="31819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中国梦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法家和儒家、郑成功收复台湾、抗美援朝、改革开放、强国精神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8245" y="4283710"/>
            <a:ext cx="32981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资本主义发展史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新航路的开辟、法国大革命、法律文献的作用、第二次工业革命、罗斯福新政、人类命运共同体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0230" y="1647825"/>
            <a:ext cx="32975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民生建设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儒家、唐太宗治国思想、孙中山、毛泽东思想、家庭联产承包责任制、新经济政策、经济大危机、改善民生的建议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6435" y="4324350"/>
            <a:ext cx="31813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强国之路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思想解放、商鞅变法、明治维新、一工、二工、袁隆平、强国之梦（小论文）</a:t>
            </a:r>
            <a:endParaRPr lang="zh-CN" altLang="en-US" sz="24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mc="http://schemas.openxmlformats.org/markup-compatibility/2006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715" y="211455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2022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83500" y="211455"/>
            <a:ext cx="279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2024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49115" y="211455"/>
            <a:ext cx="250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2023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77060" y="667385"/>
            <a:ext cx="872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近三年中考主观题考查主题及涉及知识点对比表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925195" y="1207770"/>
          <a:ext cx="10915015" cy="514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/>
                <a:gridCol w="2538095"/>
                <a:gridCol w="2713355"/>
                <a:gridCol w="454533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1800"/>
                        <a:t>资本主义发展史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知识点：</a:t>
                      </a:r>
                      <a:r>
                        <a:rPr lang="zh-CN" altLang="en-US" sz="1800"/>
                        <a:t>新航路的开辟、法国大革命、法律文献的作用、第二次工业革命、罗斯福新政、人类命运共同体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1800"/>
                        <a:t>强国之路</a:t>
                      </a:r>
                      <a:endParaRPr lang="zh-CN" altLang="en-US" sz="1800"/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知识点：</a:t>
                      </a:r>
                      <a:r>
                        <a:rPr lang="zh-CN" altLang="en-US" sz="1800"/>
                        <a:t>思想解放、商鞅变法、明治维新、一工、二工、袁隆平、强国之梦（小论文）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12712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1224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317105" y="1862455"/>
            <a:ext cx="45231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新质生产力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铁犁牛耕、家庭联产承包责任制、生产力发展的建议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3305" y="3429000"/>
            <a:ext cx="4599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社会主义建设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苏联模式、中特道路的优越性、社会主义建设的启示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40905" y="4673600"/>
            <a:ext cx="4676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一带一路与新航路开辟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丝绸之路、一带一路与新航路开辟的影响、现实意义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7365" y="5918200"/>
            <a:ext cx="5334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400">
                <a:sym typeface="+mn-ea"/>
              </a:rPr>
              <a:t>中国智慧、中国方案（小论文）</a:t>
            </a:r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11632" y="522515"/>
            <a:ext cx="7386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（一）形式上：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1259" y="1053805"/>
            <a:ext cx="1070174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题型、题量较稳定：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2—4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道材料解析题（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2—3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道为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则文字材料，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道为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小论文）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                         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1259" y="2212370"/>
            <a:ext cx="1070174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 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客观题分值低于主观题：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分、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分（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年客观题为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分，主观题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分）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1259" y="2913045"/>
            <a:ext cx="1070174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 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材料解析题：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依据材料、结合所学、归纳概括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1225" y="3717925"/>
            <a:ext cx="1070102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4. 常考设问角度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影响、作用、表现、原因、背景、思想主张、认识启示等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2965" y="4461510"/>
            <a:ext cx="1100137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5.能力要求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考查学生阅读理解材料的能力、获取材料中的有效信息进行整合加工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的能力、利用有效信息并结合所学知识对问题进行说明和论证的能力等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3" grpId="0"/>
      <p:bldP spid="6" grpId="0"/>
    </p:bldLst>
  </p:timing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84429" y="841058"/>
            <a:ext cx="73866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（二）内容上：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1384" y="1457928"/>
            <a:ext cx="10701748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考主干：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对重要历史人物、历史事件的认识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384" y="3381502"/>
            <a:ext cx="10701748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 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考联系：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中外联系（中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苏革命对比、从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四川联系全国等）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350" y="4014470"/>
            <a:ext cx="11110595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defRPr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考素养：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唯物史观、 时空观念、 史料实证、 历史解释、 家国情怀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1384" y="2204635"/>
            <a:ext cx="10701748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 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考主题：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归纳某阶段历史发展的主线（春秋战国社会变化、改革开放进程等）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7204" y="4951577"/>
            <a:ext cx="2159073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生产力和生产关系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人民群众 杰出人物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9584" y="4776299"/>
            <a:ext cx="2159073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大事年表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年代尺 时间轴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纪年法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12555" y="4762238"/>
            <a:ext cx="2159073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史料分类辨析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史料获取识读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史料综合运用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3215" y="4761230"/>
            <a:ext cx="2023110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区分史实与解释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认识（目的、表现、实质、影响等）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46945" y="4760595"/>
            <a:ext cx="2389505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统一多民族国家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民族精神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时代精神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家国认同 世界视野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8023860" y="1156335"/>
            <a:ext cx="2619375" cy="865505"/>
          </a:xfrm>
          <a:prstGeom prst="borderCallout1">
            <a:avLst>
              <a:gd name="adj1" fmla="val 50201"/>
              <a:gd name="adj2" fmla="val -2489"/>
              <a:gd name="adj3" fmla="val 107661"/>
              <a:gd name="adj4" fmla="val -45800"/>
            </a:avLst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落实单元复习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建构知识体系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7225424" y="1635235"/>
            <a:ext cx="798723" cy="100100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线形标注 1 18"/>
          <p:cNvSpPr/>
          <p:nvPr/>
        </p:nvSpPr>
        <p:spPr>
          <a:xfrm>
            <a:off x="9166225" y="3256280"/>
            <a:ext cx="2755265" cy="865505"/>
          </a:xfrm>
          <a:prstGeom prst="borderCallout1">
            <a:avLst>
              <a:gd name="adj1" fmla="val 63504"/>
              <a:gd name="adj2" fmla="val -1186"/>
              <a:gd name="adj3" fmla="val 107661"/>
              <a:gd name="adj4" fmla="val -45800"/>
            </a:avLst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依据课标导向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培育核心素养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672507" y="3582883"/>
            <a:ext cx="472199" cy="15504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3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500" y="3957320"/>
            <a:ext cx="12128500" cy="2868930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8735" indent="5715" algn="just" eaLnBrk="0" fontAlgn="base">
              <a:spcBef>
                <a:spcPts val="500"/>
              </a:spcBef>
              <a:spcAft>
                <a:spcPct val="0"/>
              </a:spcAft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总结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:(1)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古代史分值占比稳定；</a:t>
            </a:r>
            <a:endParaRPr lang="en-US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(2)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中国近现代史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占比不断上升，已然成为中考主观题的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主要考察点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endParaRPr lang="en-US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特别注意：小论文都出自于此。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世界近现代史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占比不断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下降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，主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体地位不再；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0800" indent="0" algn="l" eaLnBrk="0" fontAlgn="base">
              <a:spcBef>
                <a:spcPts val="4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(3)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启示、建议类虽分数稳定在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3—4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分，但考察次数有所增加。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29665" y="1149350"/>
          <a:ext cx="10195560" cy="2520000"/>
        </p:xfrm>
        <a:graphic>
          <a:graphicData uri="http://schemas.openxmlformats.org/drawingml/2006/table">
            <a:tbl>
              <a:tblPr/>
              <a:tblGrid>
                <a:gridCol w="1036311"/>
                <a:gridCol w="848995"/>
                <a:gridCol w="916465"/>
                <a:gridCol w="842282"/>
                <a:gridCol w="1168259"/>
                <a:gridCol w="895350"/>
                <a:gridCol w="954558"/>
                <a:gridCol w="847090"/>
                <a:gridCol w="1170305"/>
                <a:gridCol w="1515745"/>
              </a:tblGrid>
              <a:tr h="504000">
                <a:tc rowSpan="2">
                  <a:txBody>
                    <a:bodyPr/>
                    <a:p>
                      <a:pPr marL="137160" indent="14859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板块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年份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中国古代史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10350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中国近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10541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世界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古代史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9334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世界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近现代史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9334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总分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 vMerge="1">
                  <a:tcPr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8318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160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382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414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414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699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668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0" marR="0" marT="0" marB="0" anchor="t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2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524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15.4%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86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651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62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048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969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715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42.3%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715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2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14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15.4%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49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207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46.1%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62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048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429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524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86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84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54.1%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23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69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12.5%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499485" y="225425"/>
            <a:ext cx="5420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近三年中考主观题分值分布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397125" y="1371600"/>
          <a:ext cx="7398385" cy="1924050"/>
        </p:xfrm>
        <a:graphic>
          <a:graphicData uri="http://schemas.openxmlformats.org/drawingml/2006/table">
            <a:tbl>
              <a:tblPr/>
              <a:tblGrid>
                <a:gridCol w="1569720"/>
                <a:gridCol w="1520825"/>
                <a:gridCol w="2280285"/>
                <a:gridCol w="2027555"/>
              </a:tblGrid>
              <a:tr h="39179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考查内容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单项选择题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非选择题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合计分值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中国古代史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中国近现代史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17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21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3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世界古代史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世界近现代史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645920" y="3564890"/>
            <a:ext cx="8900160" cy="202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各部分知识板块占比符合要求：</a:t>
            </a:r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偏重考查中国近现代史，突出时政热点，周年事件。</a:t>
            </a:r>
            <a:endParaRPr sz="2400" b="1">
              <a:solidFill>
                <a:schemeClr val="accent5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建议：按照各部分内容所占比例近安排</a:t>
            </a:r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教学</a:t>
            </a:r>
            <a:r>
              <a: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重点。中国近现代史部分应特别予以重视。</a:t>
            </a:r>
            <a:endParaRPr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783205" y="925830"/>
            <a:ext cx="7159625" cy="312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60000"/>
              </a:lnSpc>
              <a:buClrTx/>
              <a:buSzTx/>
              <a:buFontTx/>
            </a:pPr>
            <a:r>
              <a:rPr lang="en-US" altLang="zh-CN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2024</a:t>
            </a:r>
            <a:r>
              <a:rPr lang="zh-CN" altLang="en-US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年遂宁市</a:t>
            </a:r>
            <a:r>
              <a:rPr lang="zh-CN" altLang="en-US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中考试题考查内容结构统计表</a:t>
            </a:r>
            <a:endParaRPr lang="zh-CN" altLang="en-US" sz="2400" b="1"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1395" y="4053840"/>
            <a:ext cx="9958070" cy="9220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t">
            <a:spAutoFit/>
          </a:bodyPr>
          <a:p>
            <a:pPr algn="ctr"/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中古：中近现代：世界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=3</a:t>
            </a: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5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39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 animBg="1"/>
    </p:bldLst>
  </p:timing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750888" y="3663315"/>
            <a:ext cx="10860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无论材料或情境如何新颖，答案都是在所学知识及应有能力基础上建构的。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81025" y="1605598"/>
            <a:ext cx="11029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单纯地掌握历史知识已不是历史课程学习的唯一和最终目标，而是全面提高学科素养的基础和载体。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——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《普通高中历史课程标准（实验）》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85216" y="3407010"/>
            <a:ext cx="10936224" cy="203963"/>
            <a:chOff x="1545364" y="5345500"/>
            <a:chExt cx="9101272" cy="203963"/>
          </a:xfrm>
        </p:grpSpPr>
        <p:grpSp>
          <p:nvGrpSpPr>
            <p:cNvPr id="11" name="组合 10"/>
            <p:cNvGrpSpPr/>
            <p:nvPr/>
          </p:nvGrpSpPr>
          <p:grpSpPr>
            <a:xfrm>
              <a:off x="1545364" y="5345500"/>
              <a:ext cx="9101272" cy="139081"/>
              <a:chOff x="1488087" y="5345500"/>
              <a:chExt cx="9101272" cy="139081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0004269" y="5345500"/>
                <a:ext cx="585090" cy="139081"/>
                <a:chOff x="7359994" y="2939545"/>
                <a:chExt cx="585090" cy="139081"/>
              </a:xfrm>
            </p:grpSpPr>
            <p:sp>
              <p:nvSpPr>
                <p:cNvPr id="37" name="任意多边形: 形状 36"/>
                <p:cNvSpPr/>
                <p:nvPr/>
              </p:nvSpPr>
              <p:spPr>
                <a:xfrm>
                  <a:off x="7733880" y="2939545"/>
                  <a:ext cx="211204" cy="138797"/>
                </a:xfrm>
                <a:custGeom>
                  <a:avLst/>
                  <a:gdLst>
                    <a:gd name="connsiteX0" fmla="*/ 158532 w 211204"/>
                    <a:gd name="connsiteY0" fmla="*/ 138797 h 138797"/>
                    <a:gd name="connsiteX1" fmla="*/ 210808 w 211204"/>
                    <a:gd name="connsiteY1" fmla="*/ 57827 h 138797"/>
                    <a:gd name="connsiteX2" fmla="*/ 124155 w 211204"/>
                    <a:gd name="connsiteY2" fmla="*/ 153 h 138797"/>
                    <a:gd name="connsiteX3" fmla="*/ 69606 w 211204"/>
                    <a:gd name="connsiteY3" fmla="*/ 74589 h 138797"/>
                    <a:gd name="connsiteX4" fmla="*/ 0 w 211204"/>
                    <a:gd name="connsiteY4" fmla="*/ 138797 h 138797"/>
                    <a:gd name="connsiteX5" fmla="*/ 158532 w 211204"/>
                    <a:gd name="connsiteY5" fmla="*/ 138797 h 138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204" h="138797">
                      <a:moveTo>
                        <a:pt x="158532" y="138797"/>
                      </a:moveTo>
                      <a:cubicBezTo>
                        <a:pt x="192057" y="127717"/>
                        <a:pt x="214501" y="94477"/>
                        <a:pt x="210808" y="57827"/>
                      </a:cubicBezTo>
                      <a:cubicBezTo>
                        <a:pt x="206262" y="15495"/>
                        <a:pt x="166487" y="-1836"/>
                        <a:pt x="124155" y="153"/>
                      </a:cubicBezTo>
                      <a:cubicBezTo>
                        <a:pt x="83528" y="1857"/>
                        <a:pt x="93187" y="45610"/>
                        <a:pt x="69606" y="74589"/>
                      </a:cubicBezTo>
                      <a:cubicBezTo>
                        <a:pt x="43468" y="106693"/>
                        <a:pt x="14490" y="128569"/>
                        <a:pt x="0" y="138797"/>
                      </a:cubicBezTo>
                      <a:lnTo>
                        <a:pt x="158532" y="13879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7525345" y="2956005"/>
                  <a:ext cx="185868" cy="122336"/>
                </a:xfrm>
                <a:custGeom>
                  <a:avLst/>
                  <a:gdLst>
                    <a:gd name="connsiteX0" fmla="*/ 134951 w 185868"/>
                    <a:gd name="connsiteY0" fmla="*/ 122337 h 122336"/>
                    <a:gd name="connsiteX1" fmla="*/ 185522 w 185868"/>
                    <a:gd name="connsiteY1" fmla="*/ 50457 h 122336"/>
                    <a:gd name="connsiteX2" fmla="*/ 110234 w 185868"/>
                    <a:gd name="connsiteY2" fmla="*/ 170 h 122336"/>
                    <a:gd name="connsiteX3" fmla="*/ 62504 w 185868"/>
                    <a:gd name="connsiteY3" fmla="*/ 65231 h 122336"/>
                    <a:gd name="connsiteX4" fmla="*/ 0 w 185868"/>
                    <a:gd name="connsiteY4" fmla="*/ 122337 h 122336"/>
                    <a:gd name="connsiteX5" fmla="*/ 134951 w 185868"/>
                    <a:gd name="connsiteY5" fmla="*/ 122337 h 12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868" h="122336">
                      <a:moveTo>
                        <a:pt x="134951" y="122337"/>
                      </a:moveTo>
                      <a:cubicBezTo>
                        <a:pt x="166771" y="114382"/>
                        <a:pt x="188932" y="83982"/>
                        <a:pt x="185522" y="50457"/>
                      </a:cubicBezTo>
                      <a:cubicBezTo>
                        <a:pt x="181829" y="13523"/>
                        <a:pt x="146884" y="-1818"/>
                        <a:pt x="110234" y="170"/>
                      </a:cubicBezTo>
                      <a:cubicBezTo>
                        <a:pt x="74720" y="1875"/>
                        <a:pt x="83244" y="39945"/>
                        <a:pt x="62504" y="65231"/>
                      </a:cubicBezTo>
                      <a:cubicBezTo>
                        <a:pt x="38639" y="94210"/>
                        <a:pt x="12217" y="114098"/>
                        <a:pt x="0" y="122337"/>
                      </a:cubicBezTo>
                      <a:lnTo>
                        <a:pt x="134951" y="1223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7359994" y="2989012"/>
                  <a:ext cx="136080" cy="89614"/>
                </a:xfrm>
                <a:custGeom>
                  <a:avLst/>
                  <a:gdLst>
                    <a:gd name="connsiteX0" fmla="*/ 88642 w 136080"/>
                    <a:gd name="connsiteY0" fmla="*/ 89330 h 89614"/>
                    <a:gd name="connsiteX1" fmla="*/ 92903 w 136080"/>
                    <a:gd name="connsiteY1" fmla="*/ 89046 h 89614"/>
                    <a:gd name="connsiteX2" fmla="*/ 135803 w 136080"/>
                    <a:gd name="connsiteY2" fmla="*/ 36202 h 89614"/>
                    <a:gd name="connsiteX3" fmla="*/ 81823 w 136080"/>
                    <a:gd name="connsiteY3" fmla="*/ 121 h 89614"/>
                    <a:gd name="connsiteX4" fmla="*/ 47446 w 136080"/>
                    <a:gd name="connsiteY4" fmla="*/ 46714 h 89614"/>
                    <a:gd name="connsiteX5" fmla="*/ 0 w 136080"/>
                    <a:gd name="connsiteY5" fmla="*/ 89615 h 89614"/>
                    <a:gd name="connsiteX6" fmla="*/ 88642 w 136080"/>
                    <a:gd name="connsiteY6" fmla="*/ 89615 h 8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080" h="89614">
                      <a:moveTo>
                        <a:pt x="88642" y="89330"/>
                      </a:moveTo>
                      <a:cubicBezTo>
                        <a:pt x="90062" y="89330"/>
                        <a:pt x="91483" y="89046"/>
                        <a:pt x="92903" y="89046"/>
                      </a:cubicBezTo>
                      <a:cubicBezTo>
                        <a:pt x="119325" y="86489"/>
                        <a:pt x="138645" y="62624"/>
                        <a:pt x="135803" y="36202"/>
                      </a:cubicBezTo>
                      <a:cubicBezTo>
                        <a:pt x="132962" y="9780"/>
                        <a:pt x="108245" y="-1300"/>
                        <a:pt x="81823" y="121"/>
                      </a:cubicBezTo>
                      <a:cubicBezTo>
                        <a:pt x="56253" y="1257"/>
                        <a:pt x="62504" y="28531"/>
                        <a:pt x="47446" y="46714"/>
                      </a:cubicBezTo>
                      <a:cubicBezTo>
                        <a:pt x="28411" y="70295"/>
                        <a:pt x="6819" y="85069"/>
                        <a:pt x="0" y="89615"/>
                      </a:cubicBezTo>
                      <a:lnTo>
                        <a:pt x="88642" y="896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1488087" y="5345500"/>
                <a:ext cx="584802" cy="139081"/>
                <a:chOff x="4249190" y="2939545"/>
                <a:chExt cx="584802" cy="139081"/>
              </a:xfrm>
            </p:grpSpPr>
            <p:sp>
              <p:nvSpPr>
                <p:cNvPr id="34" name="任意多边形: 形状 8"/>
                <p:cNvSpPr/>
                <p:nvPr/>
              </p:nvSpPr>
              <p:spPr>
                <a:xfrm>
                  <a:off x="4249190" y="2939545"/>
                  <a:ext cx="211484" cy="138797"/>
                </a:xfrm>
                <a:custGeom>
                  <a:avLst/>
                  <a:gdLst>
                    <a:gd name="connsiteX0" fmla="*/ 52669 w 211484"/>
                    <a:gd name="connsiteY0" fmla="*/ 138797 h 138797"/>
                    <a:gd name="connsiteX1" fmla="*/ 393 w 211484"/>
                    <a:gd name="connsiteY1" fmla="*/ 57827 h 138797"/>
                    <a:gd name="connsiteX2" fmla="*/ 87046 w 211484"/>
                    <a:gd name="connsiteY2" fmla="*/ 153 h 138797"/>
                    <a:gd name="connsiteX3" fmla="*/ 141878 w 211484"/>
                    <a:gd name="connsiteY3" fmla="*/ 74589 h 138797"/>
                    <a:gd name="connsiteX4" fmla="*/ 211485 w 211484"/>
                    <a:gd name="connsiteY4" fmla="*/ 138797 h 138797"/>
                    <a:gd name="connsiteX5" fmla="*/ 52669 w 211484"/>
                    <a:gd name="connsiteY5" fmla="*/ 138797 h 138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484" h="138797">
                      <a:moveTo>
                        <a:pt x="52669" y="138797"/>
                      </a:moveTo>
                      <a:cubicBezTo>
                        <a:pt x="19428" y="127717"/>
                        <a:pt x="-3301" y="94477"/>
                        <a:pt x="393" y="57827"/>
                      </a:cubicBezTo>
                      <a:cubicBezTo>
                        <a:pt x="4939" y="15495"/>
                        <a:pt x="44714" y="-1836"/>
                        <a:pt x="87046" y="153"/>
                      </a:cubicBezTo>
                      <a:cubicBezTo>
                        <a:pt x="127957" y="1857"/>
                        <a:pt x="118298" y="45326"/>
                        <a:pt x="141878" y="74589"/>
                      </a:cubicBezTo>
                      <a:cubicBezTo>
                        <a:pt x="168016" y="106693"/>
                        <a:pt x="196995" y="128569"/>
                        <a:pt x="211485" y="138797"/>
                      </a:cubicBezTo>
                      <a:lnTo>
                        <a:pt x="52669" y="13879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5" name="任意多边形: 形状 9"/>
                <p:cNvSpPr/>
                <p:nvPr/>
              </p:nvSpPr>
              <p:spPr>
                <a:xfrm>
                  <a:off x="4483057" y="2956005"/>
                  <a:ext cx="186152" cy="122336"/>
                </a:xfrm>
                <a:custGeom>
                  <a:avLst/>
                  <a:gdLst>
                    <a:gd name="connsiteX0" fmla="*/ 50917 w 186152"/>
                    <a:gd name="connsiteY0" fmla="*/ 122337 h 122336"/>
                    <a:gd name="connsiteX1" fmla="*/ 346 w 186152"/>
                    <a:gd name="connsiteY1" fmla="*/ 50457 h 122336"/>
                    <a:gd name="connsiteX2" fmla="*/ 75918 w 186152"/>
                    <a:gd name="connsiteY2" fmla="*/ 170 h 122336"/>
                    <a:gd name="connsiteX3" fmla="*/ 123649 w 186152"/>
                    <a:gd name="connsiteY3" fmla="*/ 65231 h 122336"/>
                    <a:gd name="connsiteX4" fmla="*/ 186152 w 186152"/>
                    <a:gd name="connsiteY4" fmla="*/ 122337 h 122336"/>
                    <a:gd name="connsiteX5" fmla="*/ 50917 w 186152"/>
                    <a:gd name="connsiteY5" fmla="*/ 122337 h 12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152" h="122336">
                      <a:moveTo>
                        <a:pt x="50917" y="122337"/>
                      </a:moveTo>
                      <a:cubicBezTo>
                        <a:pt x="19097" y="114382"/>
                        <a:pt x="-3063" y="83982"/>
                        <a:pt x="346" y="50457"/>
                      </a:cubicBezTo>
                      <a:cubicBezTo>
                        <a:pt x="4323" y="13523"/>
                        <a:pt x="38984" y="-1818"/>
                        <a:pt x="75918" y="170"/>
                      </a:cubicBezTo>
                      <a:cubicBezTo>
                        <a:pt x="111432" y="1875"/>
                        <a:pt x="102909" y="39945"/>
                        <a:pt x="123649" y="65231"/>
                      </a:cubicBezTo>
                      <a:cubicBezTo>
                        <a:pt x="147514" y="94210"/>
                        <a:pt x="173936" y="114098"/>
                        <a:pt x="186152" y="122337"/>
                      </a:cubicBezTo>
                      <a:lnTo>
                        <a:pt x="50917" y="1223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10"/>
                <p:cNvSpPr/>
                <p:nvPr/>
              </p:nvSpPr>
              <p:spPr>
                <a:xfrm>
                  <a:off x="4698196" y="2989012"/>
                  <a:ext cx="135796" cy="89614"/>
                </a:xfrm>
                <a:custGeom>
                  <a:avLst/>
                  <a:gdLst>
                    <a:gd name="connsiteX0" fmla="*/ 47439 w 135796"/>
                    <a:gd name="connsiteY0" fmla="*/ 89330 h 89614"/>
                    <a:gd name="connsiteX1" fmla="*/ 43178 w 135796"/>
                    <a:gd name="connsiteY1" fmla="*/ 89046 h 89614"/>
                    <a:gd name="connsiteX2" fmla="*/ 277 w 135796"/>
                    <a:gd name="connsiteY2" fmla="*/ 36202 h 89614"/>
                    <a:gd name="connsiteX3" fmla="*/ 54258 w 135796"/>
                    <a:gd name="connsiteY3" fmla="*/ 121 h 89614"/>
                    <a:gd name="connsiteX4" fmla="*/ 88635 w 135796"/>
                    <a:gd name="connsiteY4" fmla="*/ 46714 h 89614"/>
                    <a:gd name="connsiteX5" fmla="*/ 135797 w 135796"/>
                    <a:gd name="connsiteY5" fmla="*/ 89615 h 89614"/>
                    <a:gd name="connsiteX6" fmla="*/ 47439 w 135796"/>
                    <a:gd name="connsiteY6" fmla="*/ 89615 h 8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796" h="89614">
                      <a:moveTo>
                        <a:pt x="47439" y="89330"/>
                      </a:moveTo>
                      <a:cubicBezTo>
                        <a:pt x="46019" y="89330"/>
                        <a:pt x="44598" y="89046"/>
                        <a:pt x="43178" y="89046"/>
                      </a:cubicBezTo>
                      <a:cubicBezTo>
                        <a:pt x="16756" y="86489"/>
                        <a:pt x="-2564" y="62624"/>
                        <a:pt x="277" y="36202"/>
                      </a:cubicBezTo>
                      <a:cubicBezTo>
                        <a:pt x="3118" y="9780"/>
                        <a:pt x="27836" y="-1300"/>
                        <a:pt x="54258" y="121"/>
                      </a:cubicBezTo>
                      <a:cubicBezTo>
                        <a:pt x="79827" y="1257"/>
                        <a:pt x="73577" y="28531"/>
                        <a:pt x="88635" y="46714"/>
                      </a:cubicBezTo>
                      <a:cubicBezTo>
                        <a:pt x="107670" y="70295"/>
                        <a:pt x="129262" y="85069"/>
                        <a:pt x="135797" y="89615"/>
                      </a:cubicBezTo>
                      <a:lnTo>
                        <a:pt x="47439" y="896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3" name="矩形1"/>
            <p:cNvSpPr/>
            <p:nvPr/>
          </p:nvSpPr>
          <p:spPr>
            <a:xfrm>
              <a:off x="1578000" y="5520663"/>
              <a:ext cx="9036000" cy="28800"/>
            </a:xfrm>
            <a:custGeom>
              <a:avLst/>
              <a:gdLst>
                <a:gd name="connsiteX0" fmla="*/ 0 w 3695673"/>
                <a:gd name="connsiteY0" fmla="*/ 0 h 54832"/>
                <a:gd name="connsiteX1" fmla="*/ 3695674 w 3695673"/>
                <a:gd name="connsiteY1" fmla="*/ 0 h 54832"/>
                <a:gd name="connsiteX2" fmla="*/ 3695674 w 3695673"/>
                <a:gd name="connsiteY2" fmla="*/ 54833 h 54832"/>
                <a:gd name="connsiteX3" fmla="*/ 0 w 3695673"/>
                <a:gd name="connsiteY3" fmla="*/ 54833 h 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673" h="54832">
                  <a:moveTo>
                    <a:pt x="0" y="0"/>
                  </a:moveTo>
                  <a:lnTo>
                    <a:pt x="3695674" y="0"/>
                  </a:lnTo>
                  <a:lnTo>
                    <a:pt x="3695674" y="54833"/>
                  </a:lnTo>
                  <a:lnTo>
                    <a:pt x="0" y="5483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74650" y="2152015"/>
            <a:ext cx="114433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从历年中考客观题命题规律再探复习备考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深度视觉·原创设计 https://www.docer.com/works?userid=22383862"/>
          <p:cNvSpPr/>
          <p:nvPr>
            <p:custDataLst>
              <p:tags r:id="rId2"/>
            </p:custDataLst>
          </p:nvPr>
        </p:nvSpPr>
        <p:spPr>
          <a:xfrm>
            <a:off x="6790055" y="4685030"/>
            <a:ext cx="5027930" cy="528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四川省大英中学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徐聪芝</a:t>
            </a:r>
            <a:endParaRPr lang="zh-CN" altLang="en-US" sz="2800" b="1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深度视觉·原创设计 https://www.docer.com/works?userid=22383862"/>
          <p:cNvSpPr/>
          <p:nvPr>
            <p:custDataLst>
              <p:tags r:id="rId3"/>
            </p:custDataLst>
          </p:nvPr>
        </p:nvSpPr>
        <p:spPr>
          <a:xfrm>
            <a:off x="8712879" y="5523230"/>
            <a:ext cx="3105171" cy="52882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2025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年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月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14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日</a:t>
            </a:r>
            <a:endParaRPr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探究命题规律，指导教学备考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三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摄图网_401633873_飞翔的仙鹤（企业商用）"/>
          <p:cNvPicPr>
            <a:picLocks noChangeAspect="1"/>
          </p:cNvPicPr>
          <p:nvPr/>
        </p:nvPicPr>
        <p:blipFill>
          <a:blip r:embed="rId1"/>
          <a:srcRect t="10846" r="9631" b="7412"/>
          <a:stretch>
            <a:fillRect/>
          </a:stretch>
        </p:blipFill>
        <p:spPr>
          <a:xfrm>
            <a:off x="275590" y="216535"/>
            <a:ext cx="963295" cy="87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25" y="1163320"/>
            <a:ext cx="3272155" cy="46170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590" y="692785"/>
            <a:ext cx="11555730" cy="588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/>
              <a:t>一、依标教学，立足核心素养，根据《2022版义务教育历史课程标准》进行重难点的分析，确定教学重难点；参照</a:t>
            </a:r>
            <a:r>
              <a:rPr lang="zh-CN" altLang="en-US" sz="2800">
                <a:sym typeface="+mn-ea"/>
              </a:rPr>
              <a:t>《普通高中历史课程标准》把握主题。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二、构建历史思维。以历史线索为结构，围绕人、事、物的关联串联历史；专题式主题化教学为主，碎片化教学为辅。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三、树立以学生为主体的教学观念，探索多样化的教学方式和方法。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四、历史教学需要与其他学科进行融合，注意课程标准中的跨学科主题。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五、研究历史试题中的变与不变，培养学生解题思维。</a:t>
            </a:r>
            <a:endParaRPr lang="zh-CN" altLang="en-US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448435"/>
            <a:ext cx="11692255" cy="5379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7965" y="864870"/>
            <a:ext cx="643128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 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常考知识点(6年2考及以上)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650" y="18923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一、夯实主干知识，落实高频考点</a:t>
            </a:r>
            <a:endParaRPr lang="zh-CN" altLang="en-US" sz="28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730" y="39878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二、指导学生构建较完整的知识体系：思维导图、单元总结、时间轴等</a:t>
            </a:r>
            <a:endParaRPr lang="zh-CN" altLang="en-US" sz="28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0" name="图片 9" descr="C:\Users\john\Documents\WeChat Files\wxid_axk43ioz3d1c22\FileStorage\Temp\5c54bdb4e9177d1c3da6500a9007775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1111250"/>
            <a:ext cx="6758305" cy="50571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003" y="68939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910" y="121539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中国的民族问题与统一问题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0910" y="191135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专制主义中央集权制度的发展过程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0910" y="260731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中国经济史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0910" y="330327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近代史上列强的侵略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0910" y="399923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中国近（现）代化的探索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0910" y="4695190"/>
            <a:ext cx="443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中国共产党的奋斗历程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0910" y="5391150"/>
            <a:ext cx="423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中外交流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0910" y="6087110"/>
            <a:ext cx="5292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中外历史上的重要改革与创新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9675" y="1186180"/>
            <a:ext cx="625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中外历史上的思想解放运动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7615" y="1797685"/>
            <a:ext cx="4755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三次工业（科技）革命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17615" y="2409190"/>
            <a:ext cx="5879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殖民地半殖民地的民族解放运动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5705" y="3020695"/>
            <a:ext cx="559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两次世界大战及战后的国际格局的演变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7615" y="4243705"/>
            <a:ext cx="4956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英、法、美资产阶级革命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17615" y="4855210"/>
            <a:ext cx="5153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大国史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17615" y="3632200"/>
            <a:ext cx="604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大国关系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17615" y="5466715"/>
            <a:ext cx="5918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马克思主义与国际共产主义运动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17615" y="6078220"/>
            <a:ext cx="456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民主与法治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69055" y="384175"/>
            <a:ext cx="416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二轮复习中的大专题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六角星 20"/>
          <p:cNvSpPr/>
          <p:nvPr/>
        </p:nvSpPr>
        <p:spPr>
          <a:xfrm>
            <a:off x="665480" y="120332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六角星 21"/>
          <p:cNvSpPr/>
          <p:nvPr/>
        </p:nvSpPr>
        <p:spPr>
          <a:xfrm>
            <a:off x="665480" y="330009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六角星 22"/>
          <p:cNvSpPr/>
          <p:nvPr/>
        </p:nvSpPr>
        <p:spPr>
          <a:xfrm>
            <a:off x="665480" y="399605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六角星 23"/>
          <p:cNvSpPr/>
          <p:nvPr/>
        </p:nvSpPr>
        <p:spPr>
          <a:xfrm>
            <a:off x="665480" y="470725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六角星 24"/>
          <p:cNvSpPr/>
          <p:nvPr/>
        </p:nvSpPr>
        <p:spPr>
          <a:xfrm>
            <a:off x="665480" y="607187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六角星 25"/>
          <p:cNvSpPr/>
          <p:nvPr/>
        </p:nvSpPr>
        <p:spPr>
          <a:xfrm>
            <a:off x="5969635" y="118300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六角星 26"/>
          <p:cNvSpPr/>
          <p:nvPr/>
        </p:nvSpPr>
        <p:spPr>
          <a:xfrm>
            <a:off x="5969635" y="179451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六角星 27"/>
          <p:cNvSpPr/>
          <p:nvPr/>
        </p:nvSpPr>
        <p:spPr>
          <a:xfrm>
            <a:off x="5969635" y="303339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六角星 28"/>
          <p:cNvSpPr/>
          <p:nvPr/>
        </p:nvSpPr>
        <p:spPr>
          <a:xfrm>
            <a:off x="5969635" y="424370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六角星 29"/>
          <p:cNvSpPr/>
          <p:nvPr/>
        </p:nvSpPr>
        <p:spPr>
          <a:xfrm>
            <a:off x="5969635" y="546989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22783" b="19061"/>
          <a:stretch>
            <a:fillRect/>
          </a:stretch>
        </p:blipFill>
        <p:spPr bwMode="auto">
          <a:xfrm>
            <a:off x="607060" y="1515745"/>
            <a:ext cx="5784215" cy="357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89" r="23326"/>
          <a:stretch>
            <a:fillRect/>
          </a:stretch>
        </p:blipFill>
        <p:spPr bwMode="auto">
          <a:xfrm>
            <a:off x="7068820" y="1536065"/>
            <a:ext cx="473075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1980" y="979805"/>
            <a:ext cx="11098530" cy="3632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建议：</a:t>
            </a: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聚焦“五史”学习，彰显价值引领</a:t>
            </a:r>
            <a:endParaRPr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sz="28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五史”考查在学考中一直是重中之重，包括“中华民族发展史”、“中国共产党党史”、“新中国国史”、“社会主义发展史”和“改革开放史”。这一特征凸显了历史学科在传承和弘扬中华文化、坚定文化自信方面的作用。这五大方向不仅涵盖了中国历史的各个重要阶段，而且考查力度日趋增强。在复习备考中应着重加强对这些历史时期的深入理解和记忆，把握其相互关联和逻辑关系。</a:t>
            </a:r>
            <a:endParaRPr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438150" y="1216025"/>
            <a:ext cx="115220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所谓历史主题，是指能够拓展专题的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现实意义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问题。‘历史史实——历史专题——历史主题’是从低到高的三个层次的递进关系……当历史教学仅仅停留在专题的层面，学生很难明白记忆一大堆历史知识的意义，只有上升到主题的层面，历史教学的价值才能突显出来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——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黄牧航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：《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十年新课程历史科高考命题改革的回顾与分析（下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）》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63563" y="4611688"/>
            <a:ext cx="11271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主题是试题命制的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灵魂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主线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，是设计试题的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基本依据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根本意图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——毛经文：《基于长时段大时代的主题式命题》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表格 14"/>
          <p:cNvGraphicFramePr/>
          <p:nvPr/>
        </p:nvGraphicFramePr>
        <p:xfrm>
          <a:off x="285115" y="255270"/>
          <a:ext cx="11744325" cy="426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65"/>
                <a:gridCol w="3342798"/>
                <a:gridCol w="2728753"/>
                <a:gridCol w="4479925"/>
              </a:tblGrid>
              <a:tr h="711200"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13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中国梦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民生建设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2400"/>
                        <a:t>资本主义发展史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2400"/>
                        <a:t>强国之路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新质生产力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社会主义建设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一带一路与新航路开辟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中国智慧、中国方案（小论文）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2133600" y="979170"/>
            <a:ext cx="1658620" cy="73723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79765" y="2288540"/>
            <a:ext cx="2517775" cy="90551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623560" y="979170"/>
            <a:ext cx="1658620" cy="73723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979930" y="1823720"/>
            <a:ext cx="906145" cy="3608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210435" y="1885315"/>
            <a:ext cx="4207510" cy="3562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425700" y="3251835"/>
            <a:ext cx="6464300" cy="21958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151255" y="5616575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社会主义发展史</a:t>
            </a:r>
            <a:endParaRPr lang="zh-CN" altLang="en-US" sz="2800"/>
          </a:p>
        </p:txBody>
      </p:sp>
      <p:sp>
        <p:nvSpPr>
          <p:cNvPr id="12" name="椭圆 11"/>
          <p:cNvSpPr/>
          <p:nvPr/>
        </p:nvSpPr>
        <p:spPr>
          <a:xfrm>
            <a:off x="2425700" y="1609090"/>
            <a:ext cx="2287905" cy="98234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623560" y="1716405"/>
            <a:ext cx="1658620" cy="73723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402955" y="1562735"/>
            <a:ext cx="1873885" cy="89090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2" idx="4"/>
          </p:cNvCxnSpPr>
          <p:nvPr/>
        </p:nvCxnSpPr>
        <p:spPr>
          <a:xfrm>
            <a:off x="3569970" y="2591435"/>
            <a:ext cx="851535" cy="288734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28845" y="2576195"/>
            <a:ext cx="1535430" cy="290258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005070" y="2515235"/>
            <a:ext cx="4099560" cy="294767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750310" y="5616575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制度</a:t>
            </a:r>
            <a:r>
              <a:rPr lang="zh-CN" altLang="en-US" sz="2800"/>
              <a:t>创新</a:t>
            </a:r>
            <a:endParaRPr lang="zh-CN" altLang="en-US" sz="2800"/>
          </a:p>
          <a:p>
            <a:pPr algn="ctr"/>
            <a:r>
              <a:rPr lang="zh-CN" altLang="en-US" sz="2800"/>
              <a:t>科技</a:t>
            </a:r>
            <a:r>
              <a:rPr lang="zh-CN" altLang="en-US" sz="2800"/>
              <a:t>创新</a:t>
            </a:r>
            <a:endParaRPr lang="zh-CN" altLang="en-US" sz="2800"/>
          </a:p>
        </p:txBody>
      </p:sp>
      <p:sp>
        <p:nvSpPr>
          <p:cNvPr id="20" name="椭圆 19"/>
          <p:cNvSpPr/>
          <p:nvPr/>
        </p:nvSpPr>
        <p:spPr>
          <a:xfrm>
            <a:off x="8402955" y="2345690"/>
            <a:ext cx="2395220" cy="82867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402955" y="3052445"/>
            <a:ext cx="3625850" cy="76771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8490585" y="3773805"/>
            <a:ext cx="1090295" cy="19348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1" idx="1"/>
          </p:cNvCxnSpPr>
          <p:nvPr/>
        </p:nvCxnSpPr>
        <p:spPr>
          <a:xfrm flipH="1">
            <a:off x="8275955" y="3164840"/>
            <a:ext cx="657860" cy="25901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7423785" y="5708650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文明</a:t>
            </a:r>
            <a:r>
              <a:rPr lang="zh-CN" altLang="en-US" sz="2800"/>
              <a:t>互鉴</a:t>
            </a:r>
            <a:endParaRPr lang="zh-CN" altLang="en-US" sz="2800"/>
          </a:p>
          <a:p>
            <a:pPr algn="ctr"/>
            <a:r>
              <a:rPr lang="zh-CN" altLang="en-US" sz="2800"/>
              <a:t>制度</a:t>
            </a:r>
            <a:r>
              <a:rPr lang="zh-CN" altLang="en-US" sz="2800"/>
              <a:t>自信</a:t>
            </a:r>
            <a:endParaRPr lang="zh-CN" altLang="en-US" sz="2800"/>
          </a:p>
        </p:txBody>
      </p:sp>
      <p:sp>
        <p:nvSpPr>
          <p:cNvPr id="25" name="KSO_GT3.1"/>
          <p:cNvSpPr>
            <a:spLocks noChangeArrowheads="1"/>
          </p:cNvSpPr>
          <p:nvPr/>
        </p:nvSpPr>
        <p:spPr bwMode="auto">
          <a:xfrm>
            <a:off x="3968758" y="2832763"/>
            <a:ext cx="4254484" cy="859128"/>
          </a:xfrm>
          <a:custGeom>
            <a:avLst/>
            <a:gdLst>
              <a:gd name="T0" fmla="*/ 0 w 3882059"/>
              <a:gd name="T1" fmla="*/ 0 h 805263"/>
              <a:gd name="T2" fmla="*/ 6253730 w 3882059"/>
              <a:gd name="T3" fmla="*/ 0 h 805263"/>
              <a:gd name="T4" fmla="*/ 6253730 w 3882059"/>
              <a:gd name="T5" fmla="*/ 808830 h 805263"/>
              <a:gd name="T6" fmla="*/ 0 w 3882059"/>
              <a:gd name="T7" fmla="*/ 808830 h 805263"/>
              <a:gd name="T8" fmla="*/ 0 60000 65536"/>
              <a:gd name="T9" fmla="*/ 0 60000 65536"/>
              <a:gd name="T10" fmla="*/ 0 60000 65536"/>
              <a:gd name="T11" fmla="*/ 0 60000 65536"/>
              <a:gd name="T12" fmla="*/ 0 w 3882059"/>
              <a:gd name="T13" fmla="*/ 0 h 805263"/>
              <a:gd name="T14" fmla="*/ 3882059 w 3882059"/>
              <a:gd name="T15" fmla="*/ 805263 h 80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2059" h="805263">
                <a:moveTo>
                  <a:pt x="0" y="0"/>
                </a:moveTo>
                <a:lnTo>
                  <a:pt x="3882059" y="0"/>
                </a:lnTo>
                <a:lnTo>
                  <a:pt x="3882059" y="805263"/>
                </a:lnTo>
                <a:lnTo>
                  <a:pt x="0" y="805263"/>
                </a:lnTo>
              </a:path>
            </a:pathLst>
          </a:custGeom>
          <a:solidFill>
            <a:srgbClr val="F87F01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大主题  小切口</a:t>
            </a:r>
            <a:endParaRPr lang="zh-CN" altLang="en-US" sz="4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6" grpId="0" animBg="1"/>
      <p:bldP spid="7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730" y="39878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三、关注时政热点、周年事件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，做到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学以致用</a:t>
            </a:r>
            <a:endParaRPr lang="zh-CN"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595" y="1514475"/>
            <a:ext cx="11098530" cy="3917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时政热点是学考老生常谈的话题，这种考查方式不仅要求学生具备扎实的基础知识，还要能够灵活运用所学知识解决实际问题。因此，在平时的教学中应注重培养学生的核心素养能力，以适应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考的要求。建议在教学中鼓励学生自主发现问题、分析问题、得出结论，转变传统的基于知识授受的教学过程，调动和发挥学生学习历史的积极性、主动性和创造性，要让学生爱历史老师，爱历史。</a:t>
            </a:r>
            <a:endParaRPr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7"/>
          <p:cNvSpPr txBox="1"/>
          <p:nvPr>
            <p:custDataLst>
              <p:tags r:id="rId1"/>
            </p:custDataLst>
          </p:nvPr>
        </p:nvSpPr>
        <p:spPr>
          <a:xfrm>
            <a:off x="3183255" y="1107116"/>
            <a:ext cx="2223770" cy="923290"/>
          </a:xfrm>
          <a:prstGeom prst="rect">
            <a:avLst/>
          </a:prstGeom>
        </p:spPr>
        <p:txBody>
          <a:bodyPr vert="horz" wrap="square" tIns="0" bIns="0" rtlCol="0" anchor="b" anchorCtr="0">
            <a:normAutofit fontScale="85000"/>
          </a:bodyPr>
          <a:lstStyle/>
          <a:p>
            <a:pPr algn="l">
              <a:lnSpc>
                <a:spcPct val="100000"/>
              </a:lnSpc>
            </a:pPr>
            <a:r>
              <a:rPr lang="zh-CN" sz="6400" b="1" i="0" spc="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sz="6400" b="1" i="0" spc="43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109"/>
          <p:cNvSpPr txBox="1"/>
          <p:nvPr>
            <p:custDataLst>
              <p:tags r:id="rId2"/>
            </p:custDataLst>
          </p:nvPr>
        </p:nvSpPr>
        <p:spPr>
          <a:xfrm>
            <a:off x="3121025" y="2306955"/>
            <a:ext cx="7371080" cy="453390"/>
          </a:xfrm>
          <a:prstGeom prst="rect">
            <a:avLst/>
          </a:prstGeom>
        </p:spPr>
        <p:txBody>
          <a:bodyPr vert="horz" wrap="square" lIns="0" t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  <a:sym typeface="+mn-ea"/>
              </a:rPr>
              <a:t>一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、认识理解中考，把握教学思想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3183255" y="2030406"/>
            <a:ext cx="269811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3121025" y="2030406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74975" y="303720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二、试卷结构分析，明确学科重点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4975" y="379793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三、探究命题规律，指导教学备考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49935" y="69215"/>
          <a:ext cx="10224770" cy="6758940"/>
        </p:xfrm>
        <a:graphic>
          <a:graphicData uri="http://schemas.openxmlformats.org/drawingml/2006/table">
            <a:tbl>
              <a:tblPr/>
              <a:tblGrid>
                <a:gridCol w="3033395"/>
                <a:gridCol w="2546985"/>
                <a:gridCol w="2214245"/>
                <a:gridCol w="2430145"/>
              </a:tblGrid>
              <a:tr h="612000">
                <a:tc gridSpan="4">
                  <a:txBody>
                    <a:bodyPr/>
                    <a:p>
                      <a:pPr marL="3008630" indent="0" algn="l" eaLnBrk="0" fontAlgn="base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   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中国史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p>
                      <a:pPr marL="85280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知识点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6870" indent="19050" algn="ctr" eaLnBrk="0" fontAlgn="base">
                        <a:lnSpc>
                          <a:spcPct val="10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2025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年逢五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逢十重大周年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703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知识点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4635" indent="19050" algn="ctr" eaLnBrk="0" fontAlgn="base">
                        <a:lnSpc>
                          <a:spcPct val="10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2025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年逢五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逢十重大周年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77660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商鞅变法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5120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29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遵义会议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召开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850900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都江堰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335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开始修建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84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一二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·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九运动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273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8540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大运河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33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开始开凿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1420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8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百团大战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991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郑和下西洋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620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4480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中共七大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召开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7747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鸦片战争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87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03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抗日战争的胜利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654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5467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第二次鸦片战争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结束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8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重庆谈判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654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413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甲午中日战争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87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29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抗美援朝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3187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八国联军侵华战争开始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33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土地改革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9786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新文化运动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9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对外开放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6602095" y="3696970"/>
            <a:ext cx="1934210" cy="782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29095" y="6171565"/>
            <a:ext cx="1807210" cy="6362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859155" y="4013835"/>
            <a:ext cx="414655" cy="261048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29095" y="5010785"/>
            <a:ext cx="1807210" cy="62992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6" grpId="0" animBg="1"/>
    </p:bldLst>
  </p:timing>
</p:sld>
</file>

<file path=ppt/slides/slide3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76910" y="1025525"/>
          <a:ext cx="11191240" cy="4534535"/>
        </p:xfrm>
        <a:graphic>
          <a:graphicData uri="http://schemas.openxmlformats.org/drawingml/2006/table">
            <a:tbl>
              <a:tblPr/>
              <a:tblGrid>
                <a:gridCol w="4102735"/>
                <a:gridCol w="2489200"/>
                <a:gridCol w="2357755"/>
                <a:gridCol w="2241550"/>
              </a:tblGrid>
              <a:tr h="501650">
                <a:tc gridSpan="4">
                  <a:txBody>
                    <a:bodyPr/>
                    <a:p>
                      <a:pPr marL="2995930" indent="0" algn="l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</a:rPr>
                        <a:t>                        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世界史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22350">
                <a:tc>
                  <a:txBody>
                    <a:bodyPr/>
                    <a:p>
                      <a:pPr marL="85280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知识点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6870" indent="19050" algn="ctr" eaLnBrk="0" fontAlgn="base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2025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年逢五、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逢十重大周年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703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知识点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4635" indent="19050" algn="ctr" eaLnBrk="0" fontAlgn="base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2025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年逢五、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逢十重大周年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85">
                <a:tc>
                  <a:txBody>
                    <a:bodyPr/>
                    <a:p>
                      <a:pPr marL="47180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英国资产阶级革命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385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03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第二次世界大战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结束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6229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美国独立战争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250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336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雅尔塔会议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7747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美国内战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结束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160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52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波茨坦会议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7905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国际联盟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105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2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万隆会议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70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1016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印度第一次非暴力不合作运动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105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51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联合国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1016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印度第二次非暴力不合作运动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9878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78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世界贸易组织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30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7353935" y="2315210"/>
            <a:ext cx="2348865" cy="95059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845425" y="4479925"/>
            <a:ext cx="1704340" cy="64579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1012825" y="2724150"/>
            <a:ext cx="537210" cy="118300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2970" y="496570"/>
            <a:ext cx="104495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</a:t>
            </a: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注重学生证据意识的培养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注意历史小短文写作的指导，训练表达（书面）能力</a:t>
            </a:r>
            <a:endParaRPr lang="zh-CN" altLang="en-US"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4757" y="2221860"/>
            <a:ext cx="10341293" cy="1107996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历史学科的特点：</a:t>
            </a:r>
            <a:r>
              <a:rPr lang="zh-CN" altLang="en-US" sz="6600" b="1" dirty="0">
                <a:solidFill>
                  <a:srgbClr val="F87F01"/>
                </a:solidFill>
                <a:latin typeface="微软雅黑" panose="020B0503020204020204" charset="-122"/>
                <a:ea typeface="微软雅黑" panose="020B0503020204020204" charset="-122"/>
              </a:rPr>
              <a:t>论从史出</a:t>
            </a:r>
            <a:endParaRPr lang="zh-CN" altLang="en-US" sz="6600" b="1" dirty="0">
              <a:solidFill>
                <a:srgbClr val="F87F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1827" y="4669042"/>
            <a:ext cx="11099513" cy="9233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答案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从材料得出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从所学知识得出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下箭头 5"/>
          <p:cNvSpPr/>
          <p:nvPr/>
        </p:nvSpPr>
        <p:spPr>
          <a:xfrm>
            <a:off x="6059566" y="3712681"/>
            <a:ext cx="230909" cy="573536"/>
          </a:xfrm>
          <a:prstGeom prst="downArrow">
            <a:avLst/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161" y="3994995"/>
            <a:ext cx="12202161" cy="2448560"/>
          </a:xfrm>
          <a:prstGeom prst="rect">
            <a:avLst/>
          </a:prstGeom>
          <a:solidFill>
            <a:srgbClr val="A2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28827"/>
            <a:ext cx="12202161" cy="3545847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61" y="71120"/>
            <a:ext cx="12192000" cy="646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</a:t>
            </a:r>
            <a:r>
              <a:rPr kumimoji="0" lang="zh-CN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阅读材料，回答问题：</a:t>
            </a:r>
            <a:endParaRPr kumimoji="0" lang="zh-CN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102797" y="634461"/>
            <a:ext cx="5193927" cy="124355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0170" y="35560"/>
            <a:ext cx="10433685" cy="390525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61" y="403510"/>
            <a:ext cx="19078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试题导语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61" y="2062656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材料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161" y="3994995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设问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38326" y="466723"/>
            <a:ext cx="1489617" cy="461665"/>
          </a:xfrm>
          <a:prstGeom prst="rect">
            <a:avLst/>
          </a:prstGeom>
          <a:solidFill>
            <a:srgbClr val="F87F0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主题特征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48286" y="458549"/>
            <a:ext cx="1422184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答题提示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22709" y="2124210"/>
            <a:ext cx="3587842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文字类、图表类、图像类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563341"/>
            <a:ext cx="5193927" cy="12435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3200" y="3772609"/>
            <a:ext cx="167293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根据材料一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3200" y="4585122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200" y="5397635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200" y="6010093"/>
            <a:ext cx="179485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综合上述材料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右大括号 13"/>
          <p:cNvSpPr/>
          <p:nvPr/>
        </p:nvSpPr>
        <p:spPr>
          <a:xfrm rot="20238077">
            <a:off x="2491014" y="3481513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2922" y="2581624"/>
            <a:ext cx="4047083" cy="1569660"/>
          </a:xfrm>
          <a:prstGeom prst="rect">
            <a:avLst/>
          </a:prstGeom>
          <a:solidFill>
            <a:srgbClr val="F87F01"/>
          </a:solidFill>
          <a:ln>
            <a:solidFill>
              <a:srgbClr val="E87A0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要耐心阅读材料，从材料中提取信息，论从史出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84458" y="3828499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结合所学知识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50378" y="4641567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结合所学知识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右大括号 17"/>
          <p:cNvSpPr/>
          <p:nvPr/>
        </p:nvSpPr>
        <p:spPr>
          <a:xfrm rot="4450149">
            <a:off x="9443996" y="3659867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44358" y="5474579"/>
            <a:ext cx="310855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书本、复习资料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8" grpId="0" bldLvl="0" animBg="1"/>
      <p:bldP spid="19" grpId="0" bldLvl="0" animBg="1"/>
    </p:bldLst>
  </p:timing>
</p:sld>
</file>

<file path=ppt/slides/slide3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9679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853020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7761" y="2484204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1599" y="2493351"/>
            <a:ext cx="1056639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34480" y="2493351"/>
            <a:ext cx="52832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92076" y="2493350"/>
            <a:ext cx="1473203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5204" y="2780993"/>
            <a:ext cx="985516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0642" y="2782384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89995" y="2746731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722" y="3071510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056">
            <a:off x="1316403" y="932006"/>
            <a:ext cx="1554478" cy="15610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92636" y="3743870"/>
            <a:ext cx="595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）事件：工业革命；（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特征：制造中心；（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前提：资本主义制度的确立（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490720" y="538150"/>
            <a:ext cx="1076961" cy="431880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01438" y="1389370"/>
            <a:ext cx="3007362" cy="773254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4821">
            <a:off x="8353288" y="1567046"/>
            <a:ext cx="1112649" cy="111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4" grpId="0" bldLvl="0" animBg="1"/>
      <p:bldP spid="15" grpId="0" bldLvl="0" animBg="1"/>
    </p:bldLst>
  </p:timing>
</p:sld>
</file>

<file path=ppt/slides/slide3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24046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240" y="2674223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61360" y="2674223"/>
            <a:ext cx="12700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85920" y="1889760"/>
            <a:ext cx="406400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888480" y="2674223"/>
            <a:ext cx="16256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68560" y="2674223"/>
            <a:ext cx="184912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534400" y="1889760"/>
            <a:ext cx="352552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6040" y="2194560"/>
            <a:ext cx="667004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623" y="3654581"/>
            <a:ext cx="939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）不同：发展重工业；（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原因：①抓住科技革命的契机，提高生产能力等；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②南北战争为资本主义进一步发展扫除障碍（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09763" y="1457880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57519" y="1805061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7966" flipH="1">
            <a:off x="8437589" y="1837264"/>
            <a:ext cx="954830" cy="958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987">
            <a:off x="3165970" y="1757553"/>
            <a:ext cx="1086214" cy="109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  <p:bldP spid="13" grpId="0" bldLvl="0" animBg="1"/>
      <p:bldP spid="1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846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622187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0898" y="5296917"/>
            <a:ext cx="117856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0" y="474133"/>
            <a:ext cx="417689" cy="4989352"/>
          </a:xfrm>
          <a:prstGeom prst="lef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4856" y="5630054"/>
            <a:ext cx="696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）制度变革；科技创新；质量提升等。（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7432" y="342222"/>
            <a:ext cx="10257135" cy="5704416"/>
            <a:chOff x="106065" y="3080170"/>
            <a:chExt cx="10257135" cy="5704416"/>
          </a:xfrm>
        </p:grpSpPr>
        <p:sp>
          <p:nvSpPr>
            <p:cNvPr id="3" name="文本框 2"/>
            <p:cNvSpPr txBox="1"/>
            <p:nvPr/>
          </p:nvSpPr>
          <p:spPr>
            <a:xfrm>
              <a:off x="406400" y="3890939"/>
              <a:ext cx="9956800" cy="4893647"/>
            </a:xfrm>
            <a:prstGeom prst="rect">
              <a:avLst/>
            </a:prstGeom>
            <a:solidFill>
              <a:srgbClr val="F5B81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   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答题注意事项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回归材料，阅读完问题后要根据材料作答；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注意设问中的限定语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根据材料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X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结合所学知识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综合上述材料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指出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概括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分析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对比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说明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”等，前者指出了范围，后者点明了方法。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注意设问中的关键词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历史事件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特征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影响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”等，认真思考作答，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表述要准确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根据分值，分点答题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，条理清晰。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开放性问题作答，注意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结合材料，多个角度、分层次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作答， 根据分值可多写不可少写。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答完后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检查一遍，避免错别字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065" y="3080170"/>
              <a:ext cx="1047707" cy="1263338"/>
            </a:xfrm>
            <a:prstGeom prst="rect">
              <a:avLst/>
            </a:prstGeom>
          </p:spPr>
        </p:pic>
      </p:grpSp>
      <p:sp>
        <p:nvSpPr>
          <p:cNvPr id="5" name="对话气泡: 椭圆形 4"/>
          <p:cNvSpPr/>
          <p:nvPr/>
        </p:nvSpPr>
        <p:spPr>
          <a:xfrm>
            <a:off x="2457450" y="217170"/>
            <a:ext cx="2468880" cy="822792"/>
          </a:xfrm>
          <a:prstGeom prst="wedgeEllipseCallout">
            <a:avLst>
              <a:gd name="adj1" fmla="val -64736"/>
              <a:gd name="adj2" fmla="val 53253"/>
            </a:avLst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此处点击暂停做笔记吧！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0710" y="393065"/>
            <a:ext cx="1099058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【强国之梦】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近代以来，多少优秀的中华儿女在民族复兴、国家富强的道路上千锤百炼，使中华民族巍然屹立于世界的东方。如今的我们在中国共产党的坚强领导下，正为实现强国梦想而踔厉奋进！</a:t>
            </a:r>
            <a:endParaRPr lang="zh-CN" altLang="en-US" sz="2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）请从“</a:t>
            </a:r>
            <a:r>
              <a:rPr lang="zh-CN" altLang="en-US" sz="20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制度创新、改革开放、文化自信、科技强军、民族团结、祖国统一和全方位外交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”或其它角度任选其一，确定一个观点，并结合</a:t>
            </a:r>
            <a:r>
              <a:rPr lang="zh-CN" altLang="en-US" sz="20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新中国史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加以论述。（要求：观点正确，史论结合，逻辑严密，语言通顺；摘抄示例不得分）（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3981450"/>
            <a:ext cx="10991215" cy="1972310"/>
          </a:xfrm>
          <a:prstGeom prst="rect">
            <a:avLst/>
          </a:prstGeom>
        </p:spPr>
        <p:txBody>
          <a:bodyPr wrap="square">
            <a:spAutoFit/>
          </a:bodyPr>
          <a:p>
            <a:pPr marL="266700" indent="-304800" algn="l" defTabSz="266700" fontAlgn="ctr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tabLst>
                <a:tab pos="2639060" algn="l"/>
              </a:tabLst>
            </a:pPr>
            <a:r>
              <a:rPr lang="en-US" altLang="zh-CN" sz="2000">
                <a:latin typeface="Times New Roman" panose="02020603050405020304"/>
                <a:ea typeface="Times New Roman" panose="02020603050405020304"/>
              </a:rPr>
              <a:t>17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新中国成立以来，中国作为最大的发展中国家，深化拓展平等、开放、合作的全球伙伴关系，扩大同各国利益的汇合点，推进大国协调和合作，构建人类命运共同体。为解决人类面临的共同问题，贡献了中国智慧、中国方案、中国力量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66700" indent="0" algn="just" defTabSz="266700" fontAlgn="ctr">
              <a:lnSpc>
                <a:spcPct val="10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请以</a:t>
            </a:r>
            <a:r>
              <a:rPr lang="zh-CN" altLang="en-US" sz="2000">
                <a:latin typeface="Times New Roman" panose="02020603050405020304"/>
                <a:ea typeface="楷体" panose="02010609060101010101" pitchFamily="49" charset="-122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中国智慧、中国方案、中国力量</a:t>
            </a:r>
            <a:r>
              <a:rPr lang="zh-CN" altLang="en-US" sz="2000">
                <a:latin typeface="Times New Roman" panose="02020603050405020304"/>
                <a:ea typeface="楷体" panose="02010609060101010101" pitchFamily="49" charset="-122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为主题，在新中国建立</a:t>
            </a:r>
            <a:r>
              <a:rPr lang="en-US" altLang="zh-CN" sz="2000">
                <a:latin typeface="Times New Roman" panose="02020603050405020304"/>
                <a:ea typeface="楷体" panose="02010609060101010101" pitchFamily="49" charset="-122"/>
              </a:rPr>
              <a:t>75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周年历程中，从政治制度、经济政策、外交策略、民族关系、祖国统一、科技文化等角度任选其二，确立一个观点进行论述。（</a:t>
            </a:r>
            <a:r>
              <a:rPr lang="en-US" altLang="zh-CN" sz="2000">
                <a:latin typeface="Times New Roman" panose="02020603050405020304"/>
                <a:ea typeface="楷体" panose="02010609060101010101" pitchFamily="49" charset="-122"/>
              </a:rPr>
              <a:t>6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分；要求：观点正确、史论结合、逻辑严密、语言通顺；摘抄示例不得分）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6540500" y="2783840"/>
            <a:ext cx="1566545" cy="6451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2023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7634605" y="5613400"/>
            <a:ext cx="1566545" cy="6451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2024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6" grpId="0" animBg="1"/>
    </p:bldLst>
  </p:timing>
</p:sld>
</file>

<file path=ppt/slides/slide4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认识理解中考，把握教学思想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一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93975" y="2599055"/>
            <a:ext cx="7063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linkClick r:id="rId1" action="ppaction://hlinkfile" tooltip=""/>
              </a:rPr>
              <a:t>中考历史小论文写作技巧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7"/>
          <p:cNvSpPr txBox="1"/>
          <p:nvPr>
            <p:custDataLst>
              <p:tags r:id="rId1"/>
            </p:custDataLst>
          </p:nvPr>
        </p:nvSpPr>
        <p:spPr>
          <a:xfrm>
            <a:off x="1031875" y="674046"/>
            <a:ext cx="2223770" cy="923290"/>
          </a:xfrm>
          <a:prstGeom prst="rect">
            <a:avLst/>
          </a:prstGeom>
        </p:spPr>
        <p:txBody>
          <a:bodyPr vert="horz" wrap="square" tIns="0" bIns="0" rtlCol="0" anchor="b" anchorCtr="0">
            <a:normAutofit fontScale="85000"/>
          </a:bodyPr>
          <a:lstStyle/>
          <a:p>
            <a:pPr algn="l">
              <a:lnSpc>
                <a:spcPct val="100000"/>
              </a:lnSpc>
            </a:pPr>
            <a:r>
              <a:rPr lang="zh-CN" sz="6400" b="1" i="0" spc="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sz="6400" b="1" i="0" spc="43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109"/>
          <p:cNvSpPr txBox="1"/>
          <p:nvPr>
            <p:custDataLst>
              <p:tags r:id="rId2"/>
            </p:custDataLst>
          </p:nvPr>
        </p:nvSpPr>
        <p:spPr>
          <a:xfrm>
            <a:off x="969645" y="1873885"/>
            <a:ext cx="7371080" cy="453390"/>
          </a:xfrm>
          <a:prstGeom prst="rect">
            <a:avLst/>
          </a:prstGeom>
        </p:spPr>
        <p:txBody>
          <a:bodyPr vert="horz" wrap="square" lIns="0" t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  <a:sym typeface="+mn-ea"/>
              </a:rPr>
              <a:t>一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、认识理解中考，把握教学思想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1031875" y="1597336"/>
            <a:ext cx="269811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969645" y="1597336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23595" y="260413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二、试卷结构分析，明确学科重点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3595" y="336486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三、探究命题规律，指导教学备考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3825" y="1727200"/>
            <a:ext cx="94983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导向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（政治性、灵活性、两考合一）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935" y="2510790"/>
            <a:ext cx="10807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（课程标准、中国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古代史、中国近现代史）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3825" y="3385820"/>
            <a:ext cx="105168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（高频考点、知识体系、时政热点、解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题方法）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1806575" y="4343400"/>
            <a:ext cx="553085" cy="906145"/>
          </a:xfrm>
          <a:prstGeom prst="down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75080" y="5249545"/>
            <a:ext cx="21342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落实</a:t>
            </a:r>
            <a:endParaRPr lang="zh-CN" altLang="en-US" sz="6000" b="1"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2" grpId="0"/>
      <p:bldP spid="12" grpId="0" bldLvl="0" animBg="1"/>
      <p:bldP spid="13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1555115"/>
            <a:ext cx="10095865" cy="49415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82060" y="612140"/>
            <a:ext cx="520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主观题易考方向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预测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2846614" y="2402844"/>
            <a:ext cx="6498771" cy="17947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感谢各位同仁的聆听，</a:t>
            </a:r>
            <a:endParaRPr lang="en-US" altLang="zh-CN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不妥之处请批评指正！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1897" y="675498"/>
            <a:ext cx="9124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14045" y="1152856"/>
            <a:ext cx="737164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强化素养立意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，注重对正确价值观、必备品格和关键能力的考查，开展综合素质评价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4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36623" y="2493203"/>
            <a:ext cx="7349066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全面推进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基于核心素养的考试评价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，强化考试评价与课程标准、教学的一致性，促进</a:t>
            </a: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“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</a:t>
            </a:r>
            <a:r>
              <a:rPr lang="en-US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”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的有机衔接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59198" y="4347615"/>
            <a:ext cx="729262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3.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试题结构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，增强试题的探究性、开放性、 综合性，提高试题信度与效度。</a:t>
            </a:r>
            <a:endParaRPr lang="zh-CN" altLang="en-US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7129" y="1545343"/>
            <a:ext cx="2657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2"/>
          <a:srcRect l="13919" r="15144"/>
          <a:stretch>
            <a:fillRect/>
          </a:stretch>
        </p:blipFill>
        <p:spPr>
          <a:xfrm>
            <a:off x="737235" y="1545590"/>
            <a:ext cx="2656840" cy="37350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4" grpId="1" bldLvl="0" animBg="1"/>
      <p:bldP spid="15" grpId="1" bldLvl="0" animBg="1"/>
      <p:bldP spid="1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69073" y="802930"/>
            <a:ext cx="8938153" cy="512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68297" y="1080491"/>
            <a:ext cx="12022667" cy="99001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1.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推进省级统一命题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。力争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年实现省级统一命题，研究提出加快推进省级统一命题的工作方案，明确时间表、路线图，到</a:t>
            </a:r>
            <a:r>
              <a:rPr lang="en-US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实现中考省级统一命题。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98" y="2464206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强化试题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政治性审查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。建立试题政治性审查制度，特别是语文、道德与法治、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、地理等学科试题的政治性审查，确保试题正确政治方向。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298" y="3847871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严格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依据课程标准命题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。依据课标命题，取消初中考大纲或考试说明，不得随意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增删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考试内容范围，严禁将高中课程内容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作为考试内容，确保依标命题、教考衔接。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628" y="5189626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4.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科学设置试卷难度。各地要按照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“两考合一”“兼顾毕业和升学”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的功能定位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科学合理设置试卷难度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9" grpId="1" bldLvl="0" animBg="1"/>
      <p:bldP spid="11" grpId="1" bldLvl="0" animBg="1"/>
      <p:bldP spid="12" grpId="1" bldLvl="0" animBg="1"/>
      <p:bldP spid="1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按照水电费_画板 1"/>
          <p:cNvPicPr/>
          <p:nvPr>
            <p:custDataLst>
              <p:tags r:id="rId1"/>
            </p:custDataLst>
          </p:nvPr>
        </p:nvPicPr>
        <p:blipFill>
          <a:blip r:embed="rId2"/>
          <a:srcRect l="77807" t="56058"/>
          <a:stretch>
            <a:fillRect/>
          </a:stretch>
        </p:blipFill>
        <p:spPr>
          <a:xfrm>
            <a:off x="9979905" y="4862866"/>
            <a:ext cx="2214635" cy="19951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9950" y="532765"/>
            <a:ext cx="104527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中考命题改革的理论构建：一核・六维・四手段</a:t>
            </a:r>
            <a:endParaRPr lang="zh-CN" altLang="en-US" sz="3200"/>
          </a:p>
        </p:txBody>
      </p:sp>
      <p:pic>
        <p:nvPicPr>
          <p:cNvPr id="2" name="图片 1" descr="微信图片_20221031203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830" y="1465580"/>
            <a:ext cx="6925945" cy="5022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9950" y="1856105"/>
            <a:ext cx="3326765" cy="378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一核</a:t>
            </a:r>
            <a:r>
              <a:rPr lang="zh-CN" altLang="en-US" sz="3200"/>
              <a:t>明确命题导向</a:t>
            </a:r>
            <a:r>
              <a:rPr lang="en-US" altLang="zh-CN" sz="3200"/>
              <a:t>(</a:t>
            </a:r>
            <a:r>
              <a:rPr lang="zh-CN" altLang="en-US" sz="3200"/>
              <a:t>为什么考）；</a:t>
            </a:r>
            <a:r>
              <a:rPr lang="zh-CN" altLang="en-US" sz="3200">
                <a:solidFill>
                  <a:srgbClr val="FF0000"/>
                </a:solidFill>
              </a:rPr>
              <a:t>六维</a:t>
            </a:r>
            <a:r>
              <a:rPr lang="zh-CN" altLang="en-US" sz="3200"/>
              <a:t>体现了学生发展的时代内涵（考什么）；</a:t>
            </a:r>
            <a:r>
              <a:rPr lang="zh-CN" altLang="en-US" sz="3200">
                <a:solidFill>
                  <a:srgbClr val="FF0000"/>
                </a:solidFill>
              </a:rPr>
              <a:t>四手段</a:t>
            </a:r>
            <a:r>
              <a:rPr lang="zh-CN" altLang="en-US" sz="3200"/>
              <a:t>集中体现了教学改革的基本方向（怎么</a:t>
            </a:r>
            <a:r>
              <a:rPr lang="zh-CN" altLang="en-US" sz="3200"/>
              <a:t>考）。</a:t>
            </a:r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00.xml><?xml version="1.0" encoding="utf-8"?>
<p:tagLst xmlns:p="http://schemas.openxmlformats.org/presentationml/2006/main">
  <p:tag name="KSO_WM_UNIT_SUBTYPE" val="t"/>
  <p:tag name="KSO_WM_TEMPLATE_CATEGORY" val="chip"/>
  <p:tag name="KSO_WM_TEMPLATE_INDEX" val="20225132"/>
  <p:tag name="KSO_WM_UNIT_TYPE" val="i"/>
  <p:tag name="KSO_WM_UNIT_INDEX" val="1"/>
  <p:tag name="KSO_WM_UNIT_ID" val="chip20225132_4*i*1"/>
  <p:tag name="KSO_WM_BEAUTIFY_FLAG" val="#wm#"/>
  <p:tag name="KSO_WM_TAG_VERSION" val="1.0"/>
  <p:tag name="KSO_WM_CHIP_GROUPID" val="62e8e34d295c1bf6da5b1eee"/>
  <p:tag name="KSO_WM_CHIP_XID" val="62e8e3ae295c1bf6da5b20bf"/>
  <p:tag name="KSO_WM_UNIT_DEC_AREA_ID" val="270939efabfa4f14a5453c915ff2763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2bbf56758b146d2bbafa7585039f59d"/>
  <p:tag name="KSO_WM_SLIDE_BACKGROUND_TYPE" val="general"/>
  <p:tag name="WM_BEAUTIFY_SHAPE_IDENTITY" val="{9e84c748-7917-4760-b74b-5de0c7a1f734}"/>
  <p:tag name="KSO_WM_SCREEN_THEME_FLAG" val="Dlrq25wU2PGuGg5bbmjbDKg+F2y1CLDySeTRCm1W6DgkhTihcxxdVFH1lz8gLvfP+v8UfIk5myAvHc1GeoofSTXi5Wro0ldaUw2/AiDsZFw="/>
</p:tagLst>
</file>

<file path=ppt/tags/tag101.xml><?xml version="1.0" encoding="utf-8"?>
<p:tagLst xmlns:p="http://schemas.openxmlformats.org/presentationml/2006/main">
  <p:tag name="KSO_WM_SLIDE_BK_DARK_LIGHT" val=""/>
  <p:tag name="KSO_WM_SLIDE_BACKGROUND_TYPE" val="general"/>
  <p:tag name="KSO_WM_SCREEN_THEME_FLAG" val="Dlrq25wU2PGuGg5bbmjbDKg+F2y1CLDySeTRCm1W6DgkhTihcxxdVFH1lz8gLvfP+v8UfIk5myAvHc1GeoofSTXi5Wro0ldaUw2/AiDsZFw=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03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104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105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Kg+F2y1CLDySeTRCm1W6DgkhTihcxxdVFH1lz8gLvfP+v8UfIk5myAvHc1GeoofSTXi5Wro0ldaUw2/AiDsZFw=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Kg+F2y1CLDySeTRCm1W6DgkhTihcxxdVFH1lz8gLvfP+v8UfIk5myAvHc1GeoofSTXi5Wro0ldaUw2/AiDsZFw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Kg+F2y1CLDySeTRCm1W6DgkhTihcxxdVFH1lz8gLvfP+v8UfIk5myAvHc1GeoofSTXi5Wro0ldaUw2/AiDsZFw="/>
</p:tagLst>
</file>

<file path=ppt/tags/tag111.xml><?xml version="1.0" encoding="utf-8"?>
<p:tagLst xmlns:p="http://schemas.openxmlformats.org/presentationml/2006/main">
  <p:tag name="TABLE_ENDDRAG_ORIGIN_RECT" val="889*481"/>
  <p:tag name="TABLE_ENDDRAG_RECT" val="70*58*889*481"/>
  <p:tag name="KSO_WM_SCREEN_THEME_FLAG" val="Dlrq25wU2PGuGg5bbmjbDKg+F2y1CLDySeTRCm1W6DgkhTihcxxdVFH1lz8gLvfP+v8UfIk5myAvHc1GeoofSTXi5Wro0ldaUw2/AiDsZFw=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13.xml><?xml version="1.0" encoding="utf-8"?>
<p:tagLst xmlns:p="http://schemas.openxmlformats.org/presentationml/2006/main">
  <p:tag name="KSO_WM_UNIT_TABLE_BEAUTIFY" val="smartTable{09e0620f-bd82-4696-92e9-d4fccc6fe191}"/>
  <p:tag name="TABLE_ENDDRAG_ORIGIN_RECT" val="663*439"/>
  <p:tag name="TABLE_ENDDRAG_RECT" val="21*91*663*439"/>
  <p:tag name="KSO_WM_SCREEN_THEME_FLAG" val="Dlrq25wU2PGuGg5bbmjbDKg+F2y1CLDySeTRCm1W6DgkhTihcxxdVFH1lz8gLvfP+v8UfIk5myAvHc1GeoofSTXi5Wro0ldaUw2/AiDsZFw="/>
</p:tagLst>
</file>

<file path=ppt/tags/tag114.xml><?xml version="1.0" encoding="utf-8"?>
<p:tagLst xmlns:p="http://schemas.openxmlformats.org/presentationml/2006/main">
  <p:tag name="KSO_WM_SCREEN_THEME_FLAG" val="Dlrq25wU2PGuGg5bbmjbDKg+F2y1CLDySeTRCm1W6DgkhTihcxxdVFH1lz8gLvfP+v8UfIk5myAvHc1GeoofSTXi5Wro0ldaUw2/AiDsZFw="/>
</p:tagLst>
</file>

<file path=ppt/tags/tag115.xml><?xml version="1.0" encoding="utf-8"?>
<p:tagLst xmlns:p="http://schemas.openxmlformats.org/presentationml/2006/main">
  <p:tag name="KSO_WM_SCREEN_THEME_FLAG" val="Dlrq25wU2PGuGg5bbmjbDKg+F2y1CLDySeTRCm1W6DgkhTihcxxdVFH1lz8gLvfP+v8UfIk5myAvHc1GeoofSTXi5Wro0ldaUw2/AiDsZFw="/>
</p:tagLst>
</file>

<file path=ppt/tags/tag116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21.xml><?xml version="1.0" encoding="utf-8"?>
<p:tagLst xmlns:p="http://schemas.openxmlformats.org/presentationml/2006/main">
  <p:tag name="TABLE_ENDDRAG_ORIGIN_RECT" val="803*373"/>
  <p:tag name="TABLE_ENDDRAG_RECT" val="108*30*803*373"/>
  <p:tag name="KSO_WM_SCREEN_THEME_FLAG" val="Dlrq25wU2PGuGg5bbmjbDKg+F2y1CLDySeTRCm1W6DgkhTihcxxdVFH1lz8gLvfP+v8UfIk5myAvHc1GeoofSTXi5Wro0ldaUw2/AiDsZFw="/>
</p:tagLst>
</file>

<file path=ppt/tags/tag122.xml><?xml version="1.0" encoding="utf-8"?>
<p:tagLst xmlns:p="http://schemas.openxmlformats.org/presentationml/2006/main">
  <p:tag name="TABLE_ENDDRAG_ORIGIN_RECT" val="881*357"/>
  <p:tag name="TABLE_ENDDRAG_RECT" val="53*80*881*357"/>
  <p:tag name="KSO_WM_SCREEN_THEME_FLAG" val="Dlrq25wU2PGuGg5bbmjbDKg+F2y1CLDySeTRCm1W6DgkhTihcxxdVFH1lz8gLvfP+v8UfIk5myAvHc1GeoofSTXi5Wro0ldaUw2/AiDsZFw=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126.xml><?xml version="1.0" encoding="utf-8"?>
<p:tagLst xmlns:p="http://schemas.openxmlformats.org/presentationml/2006/main">
  <p:tag name="KSO_WM_UNIT_DEFAULT_FONT" val="60;66;2"/>
  <p:tag name="KSO_WM_UNIT_BLOCK" val="0"/>
  <p:tag name="KSO_WM_UNIT_DEC_AREA_ID" val="497962c39ba141128bea8d8e4bce4eeb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132_5*a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ASSEMBLE_CHIP_INDEX" val="9e8866271da54c4bb66271be7ff61025"/>
  <p:tag name="KSO_WM_UNIT_USESOURCEFORMAT_APPLY" val="1"/>
  <p:tag name="KSO_WM_SCREEN_THEME_FLAG" val="Dlrq25wU2PGuGg5bbmjbDKg+F2y1CLDySeTRCm1W6DgkhTihcxxdVFH1lz8gLvfP+v8UfIk5myAvHc1GeoofSTXi5Wro0ldaUw2/AiDsZFw="/>
</p:tagLst>
</file>

<file path=ppt/tags/tag127.xml><?xml version="1.0" encoding="utf-8"?>
<p:tagLst xmlns:p="http://schemas.openxmlformats.org/presentationml/2006/main">
  <p:tag name="KSO_WM_UNIT_BLOCK" val="0"/>
  <p:tag name="KSO_WM_UNIT_DEC_AREA_ID" val="35a81cb8d5e045398372547216584a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132_5*l_h_a*1_1_1"/>
  <p:tag name="KSO_WM_TEMPLATE_CATEGORY" val="custom"/>
  <p:tag name="KSO_WM_TEMPLATE_INDEX" val="20225132"/>
  <p:tag name="KSO_WM_UNIT_LAYERLEVEL" val="1_1_1"/>
  <p:tag name="KSO_WM_TAG_VERSION" val="1.0"/>
  <p:tag name="KSO_WM_DIAGRAM_GROUP_CODE" val="l1-1"/>
  <p:tag name="KSO_WM_UNIT_VALUE" val="10"/>
  <p:tag name="KSO_WM_CHIP_GROUPID" val="625cde1bfa96911f219257f2"/>
  <p:tag name="KSO_WM_CHIP_XID" val="625ce135fa96911f21925807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5.7,&quot;left&quot;:76.35,&quot;top&quot;:147.55,&quot;width&quot;:580.4}"/>
  <p:tag name="KSO_WM_SCREEN_THEME_FLAG" val="Dlrq25wU2PGuGg5bbmjbDKg+F2y1CLDySeTRCm1W6DgkhTihcxxdVFH1lz8gLvfP+v8UfIk5myAvHc1GeoofSTXi5Wro0ldaUw2/AiDsZFw="/>
</p:tagLst>
</file>

<file path=ppt/tags/tag128.xml><?xml version="1.0" encoding="utf-8"?>
<p:tagLst xmlns:p="http://schemas.openxmlformats.org/presentationml/2006/main">
  <p:tag name="KSO_WM_UNIT_BLOCK" val="0"/>
  <p:tag name="KSO_WM_UNIT_DEC_AREA_ID" val="8695e66c390c499ab892524b621e3d7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132_5*i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SCREEN_THEME_FLAG" val="Dlrq25wU2PGuGg5bbmjbDKg+F2y1CLDySeTRCm1W6DgkhTihcxxdVFH1lz8gLvfP+v8UfIk5myAvHc1GeoofSTXi5Wro0ldaUw2/AiDsZFw="/>
</p:tagLst>
</file>

<file path=ppt/tags/tag129.xml><?xml version="1.0" encoding="utf-8"?>
<p:tagLst xmlns:p="http://schemas.openxmlformats.org/presentationml/2006/main">
  <p:tag name="KSO_WM_UNIT_BLOCK" val="0"/>
  <p:tag name="KSO_WM_UNIT_DEC_AREA_ID" val="02310c604245478db8529687db1e642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132_5*i*2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-0.25"/>
  <p:tag name="KSO_WM_UNIT_LINE_FORE_SCHEMECOLOR_INDEX" val="5"/>
  <p:tag name="KSO_WM_UNIT_LINE_FILL_TYPE" val="2"/>
  <p:tag name="KSO_WM_UNIT_USESOURCEFORMAT_APPLY" val="1"/>
  <p:tag name="KSO_WM_SCREEN_THEME_FLAG" val="Dlrq25wU2PGuGg5bbmjbDKg+F2y1CLDySeTRCm1W6DgkhTihcxxdVFH1lz8gLvfP+v8UfIk5myAvHc1GeoofSTXi5Wro0ldaUw2/AiDsZFw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30.xml><?xml version="1.0" encoding="utf-8"?>
<p:tagLst xmlns:p="http://schemas.openxmlformats.org/presentationml/2006/main">
  <p:tag name="KSO_WM_SLIDE_ID" val="custom20225132_5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25132"/>
  <p:tag name="KSO_WM_SLIDE_LAYOUT" val="a_b_l"/>
  <p:tag name="KSO_WM_SLIDE_LAYOUT_CNT" val="1_1_1"/>
  <p:tag name="KSO_WM_TEMPLATE_THUMBS_INDEX" val="1、4、7、12、13、14、15、16、17、18、20、24、25、28、33、36、40、43、44"/>
  <p:tag name="KSO_WM_CHIP_INFOS" val="{&quot;type&quot;:0,&quot;layout_type&quot;:&quot;1_NF_LC_4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2bae51e630cfd8f113584"/>
  <p:tag name="KSO_WM_CHIP_FILLPROP" val="[[{&quot;text_align&quot;:&quot;lb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]"/>
  <p:tag name="KSO_WM_CHIP_DECFILLPROP" val="[]"/>
  <p:tag name="KSO_WM_CHIP_GROUPID" val="6142bae51e630cfd8f113583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CHIP_COLORING" val="1"/>
  <p:tag name="KSO_WM_TEMPLATE_ASSEMBLE_XID" val="631ffa3a2cedfa121b6ae7f9"/>
  <p:tag name="KSO_WM_TEMPLATE_ASSEMBLE_GROUPID" val="62e8e34d295c1bf6da5b1eee"/>
  <p:tag name="KSO_WM_SCREEN_THEME_FLAG" val="Dlrq25wU2PGuGg5bbmjbDKg+F2y1CLDySeTRCm1W6DgkhTihcxxdVFH1lz8gLvfP+v8UfIk5myAvHc1GeoofSTXi5Wro0ldaUw2/AiDsZFw="/>
</p:tagLst>
</file>

<file path=ppt/tags/tag131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132.xml><?xml version="1.0" encoding="utf-8"?>
<p:tagLst xmlns:p="http://schemas.openxmlformats.org/presentationml/2006/main">
  <p:tag name="commondata" val="eyJoZGlkIjoiMDgzNDNjNThkYmI1MGQ3OTFhMjkzZjYzZTQ5NWM3NGIifQ=="/>
  <p:tag name="resource_record_key" val="{&quot;65&quot;:[20205081],&quot;8&quot;:[20472196]}"/>
  <p:tag name="KSO_WM_SCREEN_THEME_FLAG" val="Dlrq25wU2PGuGg5bbmjbDKg+F2y1CLDySeTRCm1W6DgkhTihcxxdVFH1lz8gLvfP+v8UfIk5myAvHc1GeoofSTXi5Wro0ldaUw2/AiDsZFw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Kg+F2y1CLDySeTRCm1W6DgkhTihcxxdVFH1lz8gLvfP+v8UfIk5myAvHc1GeoofSTXi5Wro0ldaUw2/AiDsZFw=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79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80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1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2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3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4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5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6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7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8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89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Kg+F2y1CLDySeTRCm1W6DgkhTihcxxdVFH1lz8gLvfP+v8UfIk5myAvHc1GeoofSTXi5Wro0ldaUw2/AiDsZFw="/>
</p:tagLst>
</file>

<file path=ppt/tags/tag90.xml><?xml version="1.0" encoding="utf-8"?>
<p:tagLst xmlns:p="http://schemas.openxmlformats.org/presentationml/2006/main">
  <p:tag name="KSO_WM_UNIT_DEFAULT_FONT" val="60;66;2"/>
  <p:tag name="KSO_WM_UNIT_BLOCK" val="0"/>
  <p:tag name="KSO_WM_UNIT_DEC_AREA_ID" val="497962c39ba141128bea8d8e4bce4eeb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132_5*a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ASSEMBLE_CHIP_INDEX" val="9e8866271da54c4bb66271be7ff61025"/>
  <p:tag name="KSO_WM_UNIT_USESOURCEFORMAT_APPLY" val="1"/>
  <p:tag name="KSO_WM_SCREEN_THEME_FLAG" val="Dlrq25wU2PGuGg5bbmjbDKg+F2y1CLDySeTRCm1W6DgkhTihcxxdVFH1lz8gLvfP+v8UfIk5myAvHc1GeoofSTXi5Wro0ldaUw2/AiDsZFw="/>
</p:tagLst>
</file>

<file path=ppt/tags/tag91.xml><?xml version="1.0" encoding="utf-8"?>
<p:tagLst xmlns:p="http://schemas.openxmlformats.org/presentationml/2006/main">
  <p:tag name="KSO_WM_UNIT_BLOCK" val="0"/>
  <p:tag name="KSO_WM_UNIT_DEC_AREA_ID" val="35a81cb8d5e045398372547216584a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25132_5*l_h_a*1_1_1"/>
  <p:tag name="KSO_WM_TEMPLATE_CATEGORY" val="custom"/>
  <p:tag name="KSO_WM_TEMPLATE_INDEX" val="20225132"/>
  <p:tag name="KSO_WM_UNIT_LAYERLEVEL" val="1_1_1"/>
  <p:tag name="KSO_WM_TAG_VERSION" val="1.0"/>
  <p:tag name="KSO_WM_BEAUTIFY_FLAG" val="#wm#"/>
  <p:tag name="KSO_WM_DIAGRAM_GROUP_CODE" val="l1-1"/>
  <p:tag name="KSO_WM_UNIT_VALUE" val="10"/>
  <p:tag name="KSO_WM_CHIP_GROUPID" val="625cde1bfa96911f219257f2"/>
  <p:tag name="KSO_WM_CHIP_XID" val="625ce135fa96911f21925807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5.7,&quot;left&quot;:76.35,&quot;top&quot;:147.55,&quot;width&quot;:580.4}"/>
  <p:tag name="KSO_WM_SCREEN_THEME_FLAG" val="Dlrq25wU2PGuGg5bbmjbDKg+F2y1CLDySeTRCm1W6DgkhTihcxxdVFH1lz8gLvfP+v8UfIk5myAvHc1GeoofSTXi5Wro0ldaUw2/AiDsZFw="/>
</p:tagLst>
</file>

<file path=ppt/tags/tag92.xml><?xml version="1.0" encoding="utf-8"?>
<p:tagLst xmlns:p="http://schemas.openxmlformats.org/presentationml/2006/main">
  <p:tag name="KSO_WM_UNIT_BLOCK" val="0"/>
  <p:tag name="KSO_WM_UNIT_DEC_AREA_ID" val="8695e66c390c499ab892524b621e3d7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132_5*i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SCREEN_THEME_FLAG" val="Dlrq25wU2PGuGg5bbmjbDKg+F2y1CLDySeTRCm1W6DgkhTihcxxdVFH1lz8gLvfP+v8UfIk5myAvHc1GeoofSTXi5Wro0ldaUw2/AiDsZFw="/>
</p:tagLst>
</file>

<file path=ppt/tags/tag93.xml><?xml version="1.0" encoding="utf-8"?>
<p:tagLst xmlns:p="http://schemas.openxmlformats.org/presentationml/2006/main">
  <p:tag name="KSO_WM_UNIT_BLOCK" val="0"/>
  <p:tag name="KSO_WM_UNIT_DEC_AREA_ID" val="02310c604245478db8529687db1e642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132_5*i*2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-0.25"/>
  <p:tag name="KSO_WM_UNIT_LINE_FORE_SCHEMECOLOR_INDEX" val="5"/>
  <p:tag name="KSO_WM_UNIT_LINE_FILL_TYPE" val="2"/>
  <p:tag name="KSO_WM_UNIT_USESOURCEFORMAT_APPLY" val="1"/>
  <p:tag name="KSO_WM_SCREEN_THEME_FLAG" val="Dlrq25wU2PGuGg5bbmjbDKg+F2y1CLDySeTRCm1W6DgkhTihcxxdVFH1lz8gLvfP+v8UfIk5myAvHc1GeoofSTXi5Wro0ldaUw2/AiDsZFw="/>
</p:tagLst>
</file>

<file path=ppt/tags/tag94.xml><?xml version="1.0" encoding="utf-8"?>
<p:tagLst xmlns:p="http://schemas.openxmlformats.org/presentationml/2006/main">
  <p:tag name="KSO_WM_SLIDE_ID" val="custom20225132_5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25132"/>
  <p:tag name="KSO_WM_SLIDE_LAYOUT" val="a_b_l"/>
  <p:tag name="KSO_WM_SLIDE_LAYOUT_CNT" val="1_1_1"/>
  <p:tag name="KSO_WM_TEMPLATE_THUMBS_INDEX" val="1、4、7、12、13、14、15、16、17、18、20、24、25、28、33、36、40、43、44"/>
  <p:tag name="KSO_WM_CHIP_INFOS" val="{&quot;type&quot;:0,&quot;layout_type&quot;:&quot;1_NF_LC_4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2bae51e630cfd8f113584"/>
  <p:tag name="KSO_WM_CHIP_FILLPROP" val="[[{&quot;text_align&quot;:&quot;lb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]"/>
  <p:tag name="KSO_WM_CHIP_DECFILLPROP" val="[]"/>
  <p:tag name="KSO_WM_CHIP_GROUPID" val="6142bae51e630cfd8f113583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CHIP_COLORING" val="1"/>
  <p:tag name="KSO_WM_TEMPLATE_ASSEMBLE_XID" val="631ffa3a2cedfa121b6ae7f9"/>
  <p:tag name="KSO_WM_TEMPLATE_ASSEMBLE_GROUPID" val="62e8e34d295c1bf6da5b1eee"/>
  <p:tag name="KSO_WM_SCREEN_THEME_FLAG" val="Dlrq25wU2PGuGg5bbmjbDKg+F2y1CLDySeTRCm1W6DgkhTihcxxdVFH1lz8gLvfP+v8UfIk5myAvHc1GeoofSTXi5Wro0ldaUw2/AiDsZFw="/>
</p:tagLst>
</file>

<file path=ppt/tags/tag95.xml><?xml version="1.0" encoding="utf-8"?>
<p:tagLst xmlns:p="http://schemas.openxmlformats.org/presentationml/2006/main">
  <p:tag name="KSO_WM_BEAUTIFY_FLAG" val=""/>
  <p:tag name="KSO_WM_SCREEN_THEME_FLAG" val="Dlrq25wU2PGuGg5bbmjbDKg+F2y1CLDySeTRCm1W6DgkhTihcxxdVFH1lz8gLvfP+v8UfIk5myAvHc1GeoofSTXi5Wro0ldaUw2/AiDsZFw=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Kg+F2y1CLDySeTRCm1W6DgkhTihcxxdVFH1lz8gLvfP+v8UfIk5myAvHc1GeoofSTXi5Wro0ldaUw2/AiDsZFw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DC3E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-3">
      <a:majorFont>
        <a:latin typeface="等线 Light"/>
        <a:ea typeface="汉仪大宋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13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DC3E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-3">
      <a:majorFont>
        <a:latin typeface="等线 Light"/>
        <a:ea typeface="汉仪大宋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8014</Words>
  <PresentationFormat>宽屏</PresentationFormat>
  <Paragraphs>796</Paragraphs>
  <Slides>43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75" baseType="lpstr">
      <vt:lpstr>Arial</vt:lpstr>
      <vt:lpstr>宋体</vt:lpstr>
      <vt:lpstr>Wingdings</vt:lpstr>
      <vt:lpstr>Wingdings</vt:lpstr>
      <vt:lpstr>微软雅黑</vt:lpstr>
      <vt:lpstr>黑体</vt:lpstr>
      <vt:lpstr>楷体</vt:lpstr>
      <vt:lpstr>汉仪中黑 简</vt:lpstr>
      <vt:lpstr>华康行楷体 W5</vt:lpstr>
      <vt:lpstr>Arial Unicode MS</vt:lpstr>
      <vt:lpstr>Calibri</vt:lpstr>
      <vt:lpstr>HY강B</vt:lpstr>
      <vt:lpstr>Malgun Gothic</vt:lpstr>
      <vt:lpstr>华文楷体</vt:lpstr>
      <vt:lpstr>等线</vt:lpstr>
      <vt:lpstr>Times New Roman</vt:lpstr>
      <vt:lpstr>楷体_GB2312</vt:lpstr>
      <vt:lpstr>仿宋</vt:lpstr>
      <vt:lpstr>造字工房刻宋（非商用）常规体</vt:lpstr>
      <vt:lpstr>华文隶书</vt:lpstr>
      <vt:lpstr>Calibri</vt:lpstr>
      <vt:lpstr>Times New Roman</vt:lpstr>
      <vt:lpstr>Tw Cen MT</vt:lpstr>
      <vt:lpstr>微软雅黑 Light</vt:lpstr>
      <vt:lpstr>Arial</vt:lpstr>
      <vt:lpstr>华文中宋</vt:lpstr>
      <vt:lpstr>汉仪君黑-45简</vt:lpstr>
      <vt:lpstr>新宋体</vt:lpstr>
      <vt:lpstr>Segoe Print</vt:lpstr>
      <vt:lpstr>WPS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100.0001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2025-04-13T15:49:10Z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KSOProductBuildVer">
    <vt:lpwstr>2052-12.1.0.20784</vt:lpwstr>
  </op:property>
  <op:property fmtid="{D5CDD505-2E9C-101B-9397-08002B2CF9AE}" pid="3" name="ICV">
    <vt:lpwstr>E5CBB91F4C6E4B4ABA8F04A29F120D6C_13</vt:lpwstr>
  </op:property>
</op:Properties>
</file>