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ommentAuthors.xml" ContentType="application/vnd.openxmlformats-officedocument.presentationml.commentAuthors+xml"/>
  <Override PartName="/ppt/notesMasters/notesMaster1.xml" ContentType="application/vnd.openxmlformats-officedocument.presentationml.notesMaster+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Override PartName="/ppt/tags/tag3.xml" ContentType="application/vnd.openxmlformats-officedocument.presentationml.tag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37"/>
  </p:notesMasterIdLst>
  <p:sldIdLst>
    <p:sldId id="364" r:id="rId3"/>
    <p:sldId id="363" r:id="rId4"/>
    <p:sldId id="256" r:id="rId5"/>
    <p:sldId id="279" r:id="rId6"/>
    <p:sldId id="257" r:id="rId7"/>
    <p:sldId id="299" r:id="rId8"/>
    <p:sldId id="260" r:id="rId9"/>
    <p:sldId id="300" r:id="rId10"/>
    <p:sldId id="318" r:id="rId11"/>
    <p:sldId id="262" r:id="rId12"/>
    <p:sldId id="362" r:id="rId13"/>
    <p:sldId id="320" r:id="rId14"/>
    <p:sldId id="321" r:id="rId15"/>
    <p:sldId id="322" r:id="rId16"/>
    <p:sldId id="335" r:id="rId17"/>
    <p:sldId id="267" r:id="rId18"/>
    <p:sldId id="336" r:id="rId19"/>
    <p:sldId id="338" r:id="rId20"/>
    <p:sldId id="339" r:id="rId21"/>
    <p:sldId id="340" r:id="rId22"/>
    <p:sldId id="342" r:id="rId23"/>
    <p:sldId id="343" r:id="rId24"/>
    <p:sldId id="344" r:id="rId25"/>
    <p:sldId id="345" r:id="rId26"/>
    <p:sldId id="271" r:id="rId27"/>
    <p:sldId id="346" r:id="rId28"/>
    <p:sldId id="347" r:id="rId29"/>
    <p:sldId id="348" r:id="rId30"/>
    <p:sldId id="356" r:id="rId31"/>
    <p:sldId id="276" r:id="rId32"/>
    <p:sldId id="357" r:id="rId33"/>
    <p:sldId id="358" r:id="rId34"/>
    <p:sldId id="360" r:id="rId35"/>
    <p:sldId id="361" r:id="rId36"/>
  </p:sldIdLst>
  <p:sldSz cx="12192000" cy="6858000"/>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dministrator" initials="A" lastIdx="1" clrIdx="0"/>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6" d="100"/>
          <a:sy n="116" d="100"/>
        </p:scale>
        <p:origin x="336" y="108"/>
      </p:cViewPr>
      <p:guideLst/>
    </p:cSldViewPr>
  </p:slideViewPr>
  <p:notesTextViewPr>
    <p:cViewPr>
      <p:scale>
        <a:sx n="1" d="1"/>
        <a:sy n="1" d="1"/>
      </p:scale>
      <p:origin x="0" y="0"/>
    </p:cViewPr>
  </p:notesTextViewPr>
  <p:gridSpacing cx="72008" cy="72008"/>
</p:viewPr>
</file>

<file path=ppt/_rels/presentation.xml.rels>&#65279;<?xml version="1.0" encoding="utf-8"?><Relationships xmlns="http://schemas.openxmlformats.org/package/2006/relationships"><Relationship Type="http://schemas.openxmlformats.org/officeDocument/2006/relationships/slide" Target="slides/slide7.xml" Id="rId9" /><Relationship Type="http://schemas.openxmlformats.org/officeDocument/2006/relationships/slide" Target="slides/slide6.xml" Id="rId8" /><Relationship Type="http://schemas.openxmlformats.org/officeDocument/2006/relationships/slide" Target="slides/slide5.xml" Id="rId7" /><Relationship Type="http://schemas.openxmlformats.org/officeDocument/2006/relationships/slide" Target="slides/slide4.xml" Id="rId6" /><Relationship Type="http://schemas.openxmlformats.org/officeDocument/2006/relationships/slide" Target="slides/slide3.xml" Id="rId5" /><Relationship Type="http://schemas.openxmlformats.org/officeDocument/2006/relationships/commentAuthors" Target="commentAuthors.xml" Id="rId41" /><Relationship Type="http://schemas.openxmlformats.org/officeDocument/2006/relationships/tableStyles" Target="tableStyles.xml" Id="rId40" /><Relationship Type="http://schemas.openxmlformats.org/officeDocument/2006/relationships/slide" Target="slides/slide2.xml" Id="rId4" /><Relationship Type="http://schemas.openxmlformats.org/officeDocument/2006/relationships/viewProps" Target="viewProps.xml" Id="rId39" /><Relationship Type="http://schemas.openxmlformats.org/officeDocument/2006/relationships/presProps" Target="presProps.xml" Id="rId38" /><Relationship Type="http://schemas.openxmlformats.org/officeDocument/2006/relationships/notesMaster" Target="notesMasters/notesMaster1.xml" Id="rId37" /><Relationship Type="http://schemas.openxmlformats.org/officeDocument/2006/relationships/slide" Target="slides/slide34.xml" Id="rId36" /><Relationship Type="http://schemas.openxmlformats.org/officeDocument/2006/relationships/slide" Target="slides/slide33.xml" Id="rId35" /><Relationship Type="http://schemas.openxmlformats.org/officeDocument/2006/relationships/slide" Target="slides/slide32.xml" Id="rId34" /><Relationship Type="http://schemas.openxmlformats.org/officeDocument/2006/relationships/slide" Target="slides/slide31.xml" Id="rId33" /><Relationship Type="http://schemas.openxmlformats.org/officeDocument/2006/relationships/slide" Target="slides/slide30.xml" Id="rId32" /><Relationship Type="http://schemas.openxmlformats.org/officeDocument/2006/relationships/slide" Target="slides/slide29.xml" Id="rId31" /><Relationship Type="http://schemas.openxmlformats.org/officeDocument/2006/relationships/slide" Target="slides/slide28.xml" Id="rId30" /><Relationship Type="http://schemas.openxmlformats.org/officeDocument/2006/relationships/slide" Target="slides/slide1.xml" Id="rId3" /><Relationship Type="http://schemas.openxmlformats.org/officeDocument/2006/relationships/slide" Target="slides/slide27.xml" Id="rId29" /><Relationship Type="http://schemas.openxmlformats.org/officeDocument/2006/relationships/slide" Target="slides/slide26.xml" Id="rId28" /><Relationship Type="http://schemas.openxmlformats.org/officeDocument/2006/relationships/slide" Target="slides/slide25.xml" Id="rId27" /><Relationship Type="http://schemas.openxmlformats.org/officeDocument/2006/relationships/slide" Target="slides/slide24.xml" Id="rId26" /><Relationship Type="http://schemas.openxmlformats.org/officeDocument/2006/relationships/slide" Target="slides/slide23.xml" Id="rId25" /><Relationship Type="http://schemas.openxmlformats.org/officeDocument/2006/relationships/slide" Target="slides/slide22.xml" Id="rId24" /><Relationship Type="http://schemas.openxmlformats.org/officeDocument/2006/relationships/slide" Target="slides/slide21.xml" Id="rId23" /><Relationship Type="http://schemas.openxmlformats.org/officeDocument/2006/relationships/slide" Target="slides/slide20.xml" Id="rId22" /><Relationship Type="http://schemas.openxmlformats.org/officeDocument/2006/relationships/slide" Target="slides/slide19.xml" Id="rId21" /><Relationship Type="http://schemas.openxmlformats.org/officeDocument/2006/relationships/slide" Target="slides/slide18.xml" Id="rId20" /><Relationship Type="http://schemas.openxmlformats.org/officeDocument/2006/relationships/theme" Target="theme/theme1.xml" Id="rId2" /><Relationship Type="http://schemas.openxmlformats.org/officeDocument/2006/relationships/slide" Target="slides/slide17.xml" Id="rId19" /><Relationship Type="http://schemas.openxmlformats.org/officeDocument/2006/relationships/slide" Target="slides/slide16.xml" Id="rId18" /><Relationship Type="http://schemas.openxmlformats.org/officeDocument/2006/relationships/slide" Target="slides/slide15.xml" Id="rId17" /><Relationship Type="http://schemas.openxmlformats.org/officeDocument/2006/relationships/slide" Target="slides/slide14.xml" Id="rId16" /><Relationship Type="http://schemas.openxmlformats.org/officeDocument/2006/relationships/slide" Target="slides/slide13.xml" Id="rId15" /><Relationship Type="http://schemas.openxmlformats.org/officeDocument/2006/relationships/slide" Target="slides/slide12.xml" Id="rId14" /><Relationship Type="http://schemas.openxmlformats.org/officeDocument/2006/relationships/slide" Target="slides/slide11.xml" Id="rId13" /><Relationship Type="http://schemas.openxmlformats.org/officeDocument/2006/relationships/slide" Target="slides/slide10.xml" Id="rId12" /><Relationship Type="http://schemas.openxmlformats.org/officeDocument/2006/relationships/slide" Target="slides/slide9.xml" Id="rId11" /><Relationship Type="http://schemas.openxmlformats.org/officeDocument/2006/relationships/slide" Target="slides/slide8.xml" Id="rId10" /><Relationship Type="http://schemas.openxmlformats.org/officeDocument/2006/relationships/slideMaster" Target="slideMasters/slideMaster1.xml" Id="rId1" /><Relationship Type="http://schemas.openxmlformats.org/officeDocument/2006/relationships/tags" Target="/ppt/tags/tag3.xml" Id="R45bcb30b967f46a4"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2A48B96-639E-45A3-A0BA-2464DFDB1FAA}" type="datetimeFigureOut">
              <a:rPr lang="zh-CN" altLang="en-US" smtClean="0"/>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6837353-30EB-4A48-80EB-173D804AEFBD}" type="slidenum">
              <a:rPr lang="zh-CN" altLang="en-US" smtClean="0"/>
            </a:fld>
            <a:endParaRPr lang="zh-CN"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zh-CN" altLang="en-US"/>
          </a:p>
        </p:txBody>
      </p:sp>
      <p:sp>
        <p:nvSpPr>
          <p:cNvPr id="3" name="副标题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标题和表格">
    <p:spTree>
      <p:nvGrpSpPr>
        <p:cNvPr id="1" name=""/>
        <p:cNvGrpSpPr/>
        <p:nvPr/>
      </p:nvGrpSpPr>
      <p:grpSpPr>
        <a:xfrm>
          <a:off x="0" y="0"/>
          <a:ext cx="0" cy="0"/>
          <a:chOff x="0" y="0"/>
          <a:chExt cx="0" cy="0"/>
        </a:xfrm>
      </p:grpSpPr>
      <p:sp>
        <p:nvSpPr>
          <p:cNvPr id="2" name="标题 1"/>
          <p:cNvSpPr>
            <a:spLocks noGrp="1"/>
          </p:cNvSpPr>
          <p:nvPr>
            <p:ph type="title"/>
          </p:nvPr>
        </p:nvSpPr>
        <p:spPr>
          <a:xfrm>
            <a:off x="609600" y="277813"/>
            <a:ext cx="10972800" cy="1139825"/>
          </a:xfrm>
        </p:spPr>
        <p:txBody>
          <a:bodyPr/>
          <a:lstStyle/>
          <a:p>
            <a:r>
              <a:rPr lang="zh-CN" altLang="en-US" smtClean="0"/>
              <a:t>单击此处编辑母版标题样式</a:t>
            </a:r>
            <a:endParaRPr lang="zh-CN" altLang="en-US"/>
          </a:p>
        </p:txBody>
      </p:sp>
      <p:sp>
        <p:nvSpPr>
          <p:cNvPr id="3" name="表格占位符 2"/>
          <p:cNvSpPr>
            <a:spLocks noGrp="1"/>
          </p:cNvSpPr>
          <p:nvPr>
            <p:ph type="tbl" idx="1"/>
          </p:nvPr>
        </p:nvSpPr>
        <p:spPr>
          <a:xfrm>
            <a:off x="609600" y="1600200"/>
            <a:ext cx="10972800" cy="4530725"/>
          </a:xfrm>
        </p:spPr>
        <p:txBody>
          <a:bodyPr/>
          <a:lstStyle/>
          <a:p>
            <a:pPr lvl="0"/>
            <a:endParaRPr lang="zh-CN" altLang="en-US" noProof="0" smtClean="0"/>
          </a:p>
        </p:txBody>
      </p:sp>
      <p:sp>
        <p:nvSpPr>
          <p:cNvPr id="4" name="Rectangle 4"/>
          <p:cNvSpPr>
            <a:spLocks noGrp="1" noChangeArrowheads="1"/>
          </p:cNvSpPr>
          <p:nvPr>
            <p:ph type="dt" sz="half" idx="10"/>
          </p:nvPr>
        </p:nvSpPr>
        <p:spPr/>
        <p:txBody>
          <a:bodyPr/>
          <a:lstStyle>
            <a:lvl1pPr>
              <a:defRPr/>
            </a:lvl1pPr>
          </a:lstStyle>
          <a:p>
            <a:pPr>
              <a:defRPr/>
            </a:pPr>
            <a:endParaRPr lang="en-US" altLang="zh-CN"/>
          </a:p>
        </p:txBody>
      </p:sp>
      <p:sp>
        <p:nvSpPr>
          <p:cNvPr id="5" name="Rectangle 5"/>
          <p:cNvSpPr>
            <a:spLocks noGrp="1" noChangeArrowheads="1"/>
          </p:cNvSpPr>
          <p:nvPr>
            <p:ph type="ftr" sz="quarter" idx="11"/>
          </p:nvPr>
        </p:nvSpPr>
        <p:spPr/>
        <p:txBody>
          <a:bodyPr/>
          <a:lstStyle>
            <a:lvl1pPr>
              <a:defRPr/>
            </a:lvl1pPr>
          </a:lstStyle>
          <a:p>
            <a:pPr>
              <a:defRPr/>
            </a:pPr>
            <a:endParaRPr lang="en-US" altLang="zh-CN"/>
          </a:p>
        </p:txBody>
      </p:sp>
      <p:sp>
        <p:nvSpPr>
          <p:cNvPr id="6" name="Rectangle 6"/>
          <p:cNvSpPr>
            <a:spLocks noGrp="1" noChangeArrowheads="1"/>
          </p:cNvSpPr>
          <p:nvPr>
            <p:ph type="sldNum" sz="quarter" idx="12"/>
          </p:nvPr>
        </p:nvSpPr>
        <p:spPr/>
        <p:txBody>
          <a:bodyPr/>
          <a:lstStyle>
            <a:lvl1pPr>
              <a:defRPr/>
            </a:lvl1pPr>
          </a:lstStyle>
          <a:p>
            <a:pPr>
              <a:defRPr/>
            </a:pPr>
            <a:fld id="{A8CD9D0E-A7CF-4B1C-9BEB-1CC1B18629EB}" type="slidenum">
              <a:rPr lang="en-US" altLang="zh-CN"/>
            </a:fld>
            <a:endParaRPr lang="en-US" altLang="zh-C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内容占位符 2"/>
          <p:cNvSpPr>
            <a:spLocks noGrp="1"/>
          </p:cNvSpPr>
          <p:nvPr>
            <p:ph sz="half" idx="1"/>
          </p:nvPr>
        </p:nvSpPr>
        <p:spPr>
          <a:xfrm>
            <a:off x="838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6172200" y="1825625"/>
            <a:ext cx="5181600" cy="435133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839788" y="365125"/>
            <a:ext cx="10515600" cy="1325563"/>
          </a:xfrm>
        </p:spPr>
        <p:txBody>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4" name="内容占位符 3"/>
          <p:cNvSpPr>
            <a:spLocks noGrp="1"/>
          </p:cNvSpPr>
          <p:nvPr>
            <p:ph sz="half" idx="2"/>
          </p:nvPr>
        </p:nvSpPr>
        <p:spPr>
          <a:xfrm>
            <a:off x="839788" y="2505075"/>
            <a:ext cx="5157787"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文本占位符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endParaRPr lang="zh-CN" altLang="en-US" smtClean="0"/>
          </a:p>
        </p:txBody>
      </p:sp>
      <p:sp>
        <p:nvSpPr>
          <p:cNvPr id="6" name="内容占位符 5"/>
          <p:cNvSpPr>
            <a:spLocks noGrp="1"/>
          </p:cNvSpPr>
          <p:nvPr>
            <p:ph sz="quarter" idx="4"/>
          </p:nvPr>
        </p:nvSpPr>
        <p:spPr>
          <a:xfrm>
            <a:off x="6172200" y="2505075"/>
            <a:ext cx="5183188" cy="3684588"/>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日期占位符 2"/>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zh-CN" altLang="en-US"/>
          </a:p>
        </p:txBody>
      </p:sp>
      <p:sp>
        <p:nvSpPr>
          <p:cNvPr id="3" name="图片占位符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zh-CN" altLang="en-US"/>
          </a:p>
        </p:txBody>
      </p:sp>
      <p:sp>
        <p:nvSpPr>
          <p:cNvPr id="4" name="文本占位符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fld id="{D997B5FA-0921-464F-AAE1-844C04324D75}" type="datetimeFigureOut">
              <a:rPr lang="zh-CN" altLang="en-US" smtClean="0"/>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565CE74E-AB26-4998-AD42-012C4C1AD076}" type="slidenum">
              <a:rPr lang="zh-CN" altLang="en-US" smtClean="0"/>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slideLayout" Target="../slideLayouts/slideLayout12.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97B5FA-0921-464F-AAE1-844C04324D75}" type="datetimeFigureOut">
              <a:rPr lang="zh-CN" altLang="en-US" smtClean="0"/>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5CE74E-AB26-4998-AD42-012C4C1AD076}" type="slidenum">
              <a:rPr lang="zh-CN" altLang="en-US" smtClean="0"/>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2.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tags" Target="../tags/tag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image" Target="../media/image3.png"/><Relationship Id="rId1" Type="http://schemas.openxmlformats.org/officeDocument/2006/relationships/tags" Target="../tags/tag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xml"/><Relationship Id="rId1" Type="http://schemas.openxmlformats.org/officeDocument/2006/relationships/image" Target="../media/image1.pn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slideLayout" Target="../slideLayouts/slideLayout2.xml"/><Relationship Id="rId1" Type="http://schemas.openxmlformats.org/officeDocument/2006/relationships/image" Target="../media/image4.jpeg"/></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a:xfrm>
          <a:off x="0" y="0"/>
          <a:ext cx="0" cy="0"/>
          <a:chOff x="0" y="0"/>
          <a:chExt cx="0" cy="0"/>
        </a:xfrm>
      </p:grpSpPr>
      <p:sp>
        <p:nvSpPr>
          <p:cNvPr id="97282" name="TextBox 5"/>
          <p:cNvSpPr txBox="1">
            <a:spLocks noChangeArrowheads="1"/>
          </p:cNvSpPr>
          <p:nvPr/>
        </p:nvSpPr>
        <p:spPr bwMode="auto">
          <a:xfrm>
            <a:off x="545465" y="1341755"/>
            <a:ext cx="11646535" cy="2553335"/>
          </a:xfrm>
          <a:prstGeom prst="rect">
            <a:avLst/>
          </a:prstGeom>
          <a:noFill/>
          <a:ln w="9525">
            <a:noFill/>
            <a:miter lim="800000"/>
          </a:ln>
        </p:spPr>
        <p:txBody>
          <a:bodyPr wrap="square">
            <a:spAutoFit/>
          </a:bodyPr>
          <a:lstStyle/>
          <a:p>
            <a:pPr>
              <a:buFont typeface="Wingdings" panose="05000000000000000000" pitchFamily="2" charset="2"/>
              <a:buNone/>
            </a:pPr>
            <a:r>
              <a:rPr lang="en-US" altLang="zh-CN" sz="7200" b="1">
                <a:solidFill>
                  <a:srgbClr val="0000FF"/>
                </a:solidFill>
              </a:rPr>
              <a:t>   </a:t>
            </a:r>
            <a:r>
              <a:rPr lang="zh-CN" altLang="en-US" sz="8800" b="1">
                <a:latin typeface="楷体" panose="02010609060101010101" pitchFamily="49" charset="-122"/>
                <a:ea typeface="楷体" panose="02010609060101010101" pitchFamily="49" charset="-122"/>
                <a:cs typeface="楷体" panose="02010609060101010101" pitchFamily="49" charset="-122"/>
                <a:sym typeface="+mn-ea"/>
              </a:rPr>
              <a:t>历史核心素养之剖析</a:t>
            </a:r>
            <a:r>
              <a:rPr lang="en-US" altLang="zh-CN" sz="8000" b="1">
                <a:solidFill>
                  <a:srgbClr val="0000FF"/>
                </a:solidFill>
                <a:latin typeface="楷体" panose="02010609060101010101" pitchFamily="49" charset="-122"/>
                <a:ea typeface="楷体" panose="02010609060101010101" pitchFamily="49" charset="-122"/>
                <a:cs typeface="楷体" panose="02010609060101010101" pitchFamily="49" charset="-122"/>
              </a:rPr>
              <a:t> </a:t>
            </a:r>
            <a:endParaRPr lang="en-US" altLang="zh-CN" sz="7200" b="1">
              <a:solidFill>
                <a:srgbClr val="0000FF"/>
              </a:solidFill>
            </a:endParaRPr>
          </a:p>
          <a:p>
            <a:pPr>
              <a:buFont typeface="Wingdings" panose="05000000000000000000" pitchFamily="2" charset="2"/>
              <a:buNone/>
            </a:pPr>
            <a:r>
              <a:rPr lang="en-US" altLang="zh-CN" sz="7200" b="1">
                <a:solidFill>
                  <a:srgbClr val="0000FF"/>
                </a:solidFill>
              </a:rPr>
              <a:t>  </a:t>
            </a:r>
            <a:r>
              <a:rPr lang="zh-CN" altLang="en-US" sz="4400" b="1">
                <a:solidFill>
                  <a:srgbClr val="FF0000"/>
                </a:solidFill>
                <a:latin typeface="黑体" panose="02010609060101010101" charset="-122"/>
                <a:ea typeface="黑体" panose="02010609060101010101" charset="-122"/>
                <a:sym typeface="+mn-ea"/>
              </a:rPr>
              <a:t>从</a:t>
            </a:r>
            <a:r>
              <a:rPr lang="en-US" altLang="zh-CN" sz="4400" b="1">
                <a:solidFill>
                  <a:srgbClr val="FF0000"/>
                </a:solidFill>
                <a:latin typeface="黑体" panose="02010609060101010101" charset="-122"/>
                <a:ea typeface="黑体" panose="02010609060101010101" charset="-122"/>
                <a:sym typeface="+mn-ea"/>
              </a:rPr>
              <a:t>2020</a:t>
            </a:r>
            <a:r>
              <a:rPr lang="zh-CN" altLang="en-US" sz="4400" b="1">
                <a:solidFill>
                  <a:srgbClr val="FF0000"/>
                </a:solidFill>
                <a:latin typeface="黑体" panose="02010609060101010101" charset="-122"/>
                <a:ea typeface="黑体" panose="02010609060101010101" charset="-122"/>
                <a:sym typeface="+mn-ea"/>
              </a:rPr>
              <a:t>广东中考试题看</a:t>
            </a:r>
            <a:r>
              <a:rPr lang="zh-CN" altLang="en-US" sz="4400" b="1">
                <a:solidFill>
                  <a:srgbClr val="FF0000"/>
                </a:solidFill>
                <a:latin typeface="黑体" panose="02010609060101010101" charset="-122"/>
                <a:ea typeface="黑体" panose="02010609060101010101" charset="-122"/>
                <a:sym typeface="+mn-ea"/>
              </a:rPr>
              <a:t>历史核心素养的落地</a:t>
            </a:r>
            <a:endParaRPr lang="zh-CN" altLang="en-US" sz="4400" b="1">
              <a:solidFill>
                <a:srgbClr val="FF0000"/>
              </a:solidFill>
              <a:latin typeface="黑体" panose="02010609060101010101" charset="-122"/>
              <a:ea typeface="黑体" panose="02010609060101010101" charset="-122"/>
              <a:sym typeface="+mn-ea"/>
            </a:endParaRPr>
          </a:p>
        </p:txBody>
      </p:sp>
      <p:sp>
        <p:nvSpPr>
          <p:cNvPr id="97283" name="Text Box 3"/>
          <p:cNvSpPr txBox="1">
            <a:spLocks noChangeArrowheads="1"/>
          </p:cNvSpPr>
          <p:nvPr/>
        </p:nvSpPr>
        <p:spPr bwMode="auto">
          <a:xfrm>
            <a:off x="1771650" y="4603115"/>
            <a:ext cx="8738870" cy="1106805"/>
          </a:xfrm>
          <a:prstGeom prst="rect">
            <a:avLst/>
          </a:prstGeom>
          <a:noFill/>
          <a:ln w="9525">
            <a:noFill/>
            <a:miter lim="800000"/>
          </a:ln>
        </p:spPr>
        <p:txBody>
          <a:bodyPr wrap="square">
            <a:spAutoFit/>
          </a:bodyPr>
          <a:lstStyle/>
          <a:p>
            <a:pPr>
              <a:spcBef>
                <a:spcPct val="50000"/>
              </a:spcBef>
            </a:pPr>
            <a:r>
              <a:rPr lang="en-US" altLang="zh-CN" sz="6600">
                <a:solidFill>
                  <a:srgbClr val="0000CC"/>
                </a:solidFill>
                <a:latin typeface="楷体" panose="02010609060101010101" pitchFamily="49" charset="-122"/>
                <a:ea typeface="楷体" panose="02010609060101010101" pitchFamily="49" charset="-122"/>
                <a:cs typeface="楷体" panose="02010609060101010101" pitchFamily="49" charset="-122"/>
              </a:rPr>
              <a:t>  </a:t>
            </a:r>
            <a:endParaRPr lang="zh-CN" altLang="zh-CN" sz="6600">
              <a:solidFill>
                <a:srgbClr val="0000CC"/>
              </a:solidFill>
              <a:latin typeface="楷体" panose="02010609060101010101" pitchFamily="49" charset="-122"/>
              <a:ea typeface="楷体" panose="02010609060101010101" pitchFamily="49" charset="-122"/>
              <a:cs typeface="楷体" panose="02010609060101010101" pitchFamily="49" charset="-122"/>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p:sp>
        <p:nvSpPr>
          <p:cNvPr id="2" name="标题 1"/>
          <p:cNvSpPr>
            <a:spLocks noGrp="1"/>
          </p:cNvSpPr>
          <p:nvPr>
            <p:ph type="title"/>
          </p:nvPr>
        </p:nvSpPr>
        <p:spPr>
          <a:xfrm>
            <a:off x="154940" y="-408940"/>
            <a:ext cx="11882755" cy="7267575"/>
          </a:xfrm>
        </p:spPr>
        <p:txBody>
          <a:bodyPr>
            <a:noAutofit/>
          </a:bodyPr>
          <a:p>
            <a:r>
              <a:rPr lang="en-US" altLang="zh-CN" sz="2800" b="1">
                <a:solidFill>
                  <a:srgbClr val="FF0000"/>
                </a:solidFill>
                <a:latin typeface="黑体" panose="02010609060101010101" charset="-122"/>
                <a:ea typeface="黑体" panose="02010609060101010101" charset="-122"/>
                <a:cs typeface="黑体" panose="02010609060101010101" charset="-122"/>
              </a:rPr>
              <a:t>   </a:t>
            </a:r>
            <a:r>
              <a:rPr lang="zh-CN" altLang="en-US" sz="2800" b="1">
                <a:solidFill>
                  <a:srgbClr val="FF0000"/>
                </a:solidFill>
                <a:latin typeface="黑体" panose="02010609060101010101" charset="-122"/>
                <a:ea typeface="黑体" panose="02010609060101010101" charset="-122"/>
                <a:cs typeface="黑体" panose="02010609060101010101" charset="-122"/>
              </a:rPr>
              <a:t>二</a:t>
            </a:r>
            <a:r>
              <a:rPr lang="en-US" altLang="zh-CN" sz="2800" b="1">
                <a:solidFill>
                  <a:srgbClr val="FF0000"/>
                </a:solidFill>
                <a:latin typeface="黑体" panose="02010609060101010101" charset="-122"/>
                <a:ea typeface="黑体" panose="02010609060101010101" charset="-122"/>
                <a:cs typeface="黑体" panose="02010609060101010101" charset="-122"/>
              </a:rPr>
              <a:t> </a:t>
            </a:r>
            <a:r>
              <a:rPr lang="zh-CN" altLang="en-US" sz="2800" b="1">
                <a:solidFill>
                  <a:srgbClr val="FF0000"/>
                </a:solidFill>
                <a:latin typeface="黑体" panose="02010609060101010101" charset="-122"/>
                <a:ea typeface="黑体" panose="02010609060101010101" charset="-122"/>
                <a:cs typeface="黑体" panose="02010609060101010101" charset="-122"/>
              </a:rPr>
              <a:t>唯物史观是揭示人类社会历史客观基础及发展规律的科学的历史观和方法论</a:t>
            </a:r>
            <a:r>
              <a:rPr lang="zh-CN" altLang="en-US" sz="2800" b="1">
                <a:latin typeface="黑体" panose="02010609060101010101" charset="-122"/>
                <a:ea typeface="黑体" panose="02010609060101010101" charset="-122"/>
                <a:cs typeface="黑体" panose="02010609060101010101" charset="-122"/>
              </a:rPr>
              <a:t>。人类对历史的认识是由表及里、逐渐深化的,</a:t>
            </a:r>
            <a:r>
              <a:rPr lang="zh-CN" altLang="en-US" sz="2800" b="1">
                <a:solidFill>
                  <a:srgbClr val="FF0000"/>
                </a:solidFill>
                <a:latin typeface="黑体" panose="02010609060101010101" charset="-122"/>
                <a:ea typeface="黑体" panose="02010609060101010101" charset="-122"/>
                <a:cs typeface="黑体" panose="02010609060101010101" charset="-122"/>
              </a:rPr>
              <a:t>要透过历史的纷杂表象认识历史的本质</a:t>
            </a:r>
            <a:r>
              <a:rPr lang="zh-CN" altLang="en-US" sz="2800" b="1">
                <a:latin typeface="黑体" panose="02010609060101010101" charset="-122"/>
                <a:ea typeface="黑体" panose="02010609060101010101" charset="-122"/>
                <a:cs typeface="黑体" panose="02010609060101010101" charset="-122"/>
              </a:rPr>
              <a:t>,科学的历史观和方法论是非常重要的。唯物史观使历史学成为一门科学,运用唯物史观的立场、观点和方法,能</a:t>
            </a:r>
            <a:r>
              <a:rPr lang="zh-CN" altLang="en-US" sz="2800" b="1">
                <a:solidFill>
                  <a:srgbClr val="FF0000"/>
                </a:solidFill>
                <a:latin typeface="黑体" panose="02010609060101010101" charset="-122"/>
                <a:ea typeface="黑体" panose="02010609060101010101" charset="-122"/>
                <a:cs typeface="黑体" panose="02010609060101010101" charset="-122"/>
              </a:rPr>
              <a:t>对历史有全面、客观的认识。</a:t>
            </a:r>
            <a:br>
              <a:rPr lang="zh-CN" altLang="en-US" sz="2800" b="1">
                <a:solidFill>
                  <a:srgbClr val="FF0000"/>
                </a:solidFill>
                <a:latin typeface="黑体" panose="02010609060101010101" charset="-122"/>
                <a:ea typeface="黑体" panose="02010609060101010101" charset="-122"/>
                <a:cs typeface="黑体" panose="02010609060101010101" charset="-122"/>
              </a:rPr>
            </a:br>
            <a:r>
              <a:rPr lang="zh-CN" altLang="en-US" sz="2800" b="1">
                <a:latin typeface="黑体" panose="02010609060101010101" charset="-122"/>
                <a:ea typeface="黑体" panose="02010609060101010101" charset="-122"/>
                <a:cs typeface="黑体" panose="02010609060101010101" charset="-122"/>
              </a:rPr>
              <a:t>唯物史观是一个博大精深的理论体系,一些基本的理论包括:</a:t>
            </a:r>
            <a:br>
              <a:rPr lang="zh-CN" altLang="en-US" sz="2800" b="1">
                <a:latin typeface="黑体" panose="02010609060101010101" charset="-122"/>
                <a:ea typeface="黑体" panose="02010609060101010101" charset="-122"/>
                <a:cs typeface="黑体" panose="02010609060101010101" charset="-122"/>
              </a:rPr>
            </a:br>
            <a:r>
              <a:rPr lang="zh-CN" altLang="en-US" sz="2800" b="1">
                <a:latin typeface="黑体" panose="02010609060101010101" charset="-122"/>
                <a:ea typeface="黑体" panose="02010609060101010101" charset="-122"/>
                <a:cs typeface="黑体" panose="02010609060101010101" charset="-122"/>
              </a:rPr>
              <a:t>(1)人类的社会形态从低级向高级发展。</a:t>
            </a:r>
            <a:br>
              <a:rPr lang="zh-CN" altLang="en-US" sz="2800" b="1">
                <a:latin typeface="黑体" panose="02010609060101010101" charset="-122"/>
                <a:ea typeface="黑体" panose="02010609060101010101" charset="-122"/>
                <a:cs typeface="黑体" panose="02010609060101010101" charset="-122"/>
              </a:rPr>
            </a:br>
            <a:r>
              <a:rPr lang="zh-CN" altLang="en-US" sz="2800" b="1">
                <a:latin typeface="黑体" panose="02010609060101010101" charset="-122"/>
                <a:ea typeface="黑体" panose="02010609060101010101" charset="-122"/>
                <a:cs typeface="黑体" panose="02010609060101010101" charset="-122"/>
              </a:rPr>
              <a:t>(2)</a:t>
            </a:r>
            <a:r>
              <a:rPr lang="zh-CN" altLang="en-US" sz="2800" b="1">
                <a:solidFill>
                  <a:srgbClr val="FF0000"/>
                </a:solidFill>
                <a:latin typeface="黑体" panose="02010609060101010101" charset="-122"/>
                <a:ea typeface="黑体" panose="02010609060101010101" charset="-122"/>
                <a:cs typeface="黑体" panose="02010609060101010101" charset="-122"/>
              </a:rPr>
              <a:t>人类社会是从分散到整体发展的</a:t>
            </a:r>
            <a:r>
              <a:rPr lang="zh-CN" altLang="en-US" sz="2800" b="1">
                <a:latin typeface="黑体" panose="02010609060101010101" charset="-122"/>
                <a:ea typeface="黑体" panose="02010609060101010101" charset="-122"/>
                <a:cs typeface="黑体" panose="02010609060101010101" charset="-122"/>
              </a:rPr>
              <a:t>。</a:t>
            </a:r>
            <a:br>
              <a:rPr lang="zh-CN" altLang="en-US" sz="2800" b="1">
                <a:latin typeface="黑体" panose="02010609060101010101" charset="-122"/>
                <a:ea typeface="黑体" panose="02010609060101010101" charset="-122"/>
                <a:cs typeface="黑体" panose="02010609060101010101" charset="-122"/>
              </a:rPr>
            </a:br>
            <a:r>
              <a:rPr lang="zh-CN" altLang="en-US" sz="2800" b="1">
                <a:latin typeface="黑体" panose="02010609060101010101" charset="-122"/>
                <a:ea typeface="黑体" panose="02010609060101010101" charset="-122"/>
                <a:cs typeface="黑体" panose="02010609060101010101" charset="-122"/>
              </a:rPr>
              <a:t>(3)</a:t>
            </a:r>
            <a:r>
              <a:rPr lang="zh-CN" altLang="en-US" sz="2800" b="1">
                <a:solidFill>
                  <a:srgbClr val="FF0000"/>
                </a:solidFill>
                <a:latin typeface="黑体" panose="02010609060101010101" charset="-122"/>
                <a:ea typeface="黑体" panose="02010609060101010101" charset="-122"/>
                <a:cs typeface="黑体" panose="02010609060101010101" charset="-122"/>
              </a:rPr>
              <a:t>科学揭示了社会结构是由生产力、生产关系(经济基础)和上层建筑三个层次的因素组成的</a:t>
            </a:r>
            <a:r>
              <a:rPr lang="zh-CN" altLang="en-US" sz="2800" b="1">
                <a:latin typeface="黑体" panose="02010609060101010101" charset="-122"/>
                <a:ea typeface="黑体" panose="02010609060101010101" charset="-122"/>
                <a:cs typeface="黑体" panose="02010609060101010101" charset="-122"/>
              </a:rPr>
              <a:t>,阐明了三者之间的辩证关系:</a:t>
            </a:r>
            <a:br>
              <a:rPr lang="zh-CN" altLang="en-US" sz="2800" b="1">
                <a:latin typeface="黑体" panose="02010609060101010101" charset="-122"/>
                <a:ea typeface="黑体" panose="02010609060101010101" charset="-122"/>
                <a:cs typeface="黑体" panose="02010609060101010101" charset="-122"/>
              </a:rPr>
            </a:br>
            <a:r>
              <a:rPr lang="zh-CN" altLang="en-US" sz="2800" b="1">
                <a:latin typeface="黑体" panose="02010609060101010101" charset="-122"/>
                <a:ea typeface="黑体" panose="02010609060101010101" charset="-122"/>
                <a:cs typeface="黑体" panose="02010609060101010101" charset="-122"/>
              </a:rPr>
              <a:t>▲</a:t>
            </a:r>
            <a:r>
              <a:rPr lang="zh-CN" altLang="en-US" sz="2800" b="1">
                <a:solidFill>
                  <a:srgbClr val="FF0000"/>
                </a:solidFill>
                <a:latin typeface="黑体" panose="02010609060101010101" charset="-122"/>
                <a:ea typeface="黑体" panose="02010609060101010101" charset="-122"/>
                <a:cs typeface="黑体" panose="02010609060101010101" charset="-122"/>
              </a:rPr>
              <a:t>生产力决定生产关系,生产关系反作用于生产力</a:t>
            </a:r>
            <a:r>
              <a:rPr lang="zh-CN" altLang="en-US" sz="2800" b="1">
                <a:latin typeface="黑体" panose="02010609060101010101" charset="-122"/>
                <a:ea typeface="黑体" panose="02010609060101010101" charset="-122"/>
                <a:cs typeface="黑体" panose="02010609060101010101" charset="-122"/>
              </a:rPr>
              <a:t>。</a:t>
            </a:r>
            <a:br>
              <a:rPr lang="zh-CN" altLang="en-US" sz="2800" b="1">
                <a:latin typeface="黑体" panose="02010609060101010101" charset="-122"/>
                <a:ea typeface="黑体" panose="02010609060101010101" charset="-122"/>
                <a:cs typeface="黑体" panose="02010609060101010101" charset="-122"/>
              </a:rPr>
            </a:br>
            <a:r>
              <a:rPr lang="zh-CN" altLang="en-US" sz="2800" b="1">
                <a:latin typeface="黑体" panose="02010609060101010101" charset="-122"/>
                <a:ea typeface="黑体" panose="02010609060101010101" charset="-122"/>
                <a:cs typeface="黑体" panose="02010609060101010101" charset="-122"/>
              </a:rPr>
              <a:t>▲</a:t>
            </a:r>
            <a:r>
              <a:rPr lang="zh-CN" altLang="en-US" sz="2800" b="1">
                <a:solidFill>
                  <a:srgbClr val="FF0000"/>
                </a:solidFill>
                <a:latin typeface="黑体" panose="02010609060101010101" charset="-122"/>
                <a:ea typeface="黑体" panose="02010609060101010101" charset="-122"/>
                <a:cs typeface="黑体" panose="02010609060101010101" charset="-122"/>
              </a:rPr>
              <a:t>经济基础决定上层建筑,上层建筑服务和反作用于经济基础</a:t>
            </a:r>
            <a:r>
              <a:rPr lang="zh-CN" altLang="en-US" sz="2800" b="1">
                <a:latin typeface="黑体" panose="02010609060101010101" charset="-122"/>
                <a:ea typeface="黑体" panose="02010609060101010101" charset="-122"/>
                <a:cs typeface="黑体" panose="02010609060101010101" charset="-122"/>
              </a:rPr>
              <a:t>。</a:t>
            </a:r>
            <a:br>
              <a:rPr lang="zh-CN" altLang="en-US" sz="2800" b="1">
                <a:latin typeface="黑体" panose="02010609060101010101" charset="-122"/>
                <a:ea typeface="黑体" panose="02010609060101010101" charset="-122"/>
                <a:cs typeface="黑体" panose="02010609060101010101" charset="-122"/>
              </a:rPr>
            </a:br>
            <a:r>
              <a:rPr lang="zh-CN" altLang="en-US" sz="2800" b="1">
                <a:latin typeface="黑体" panose="02010609060101010101" charset="-122"/>
                <a:ea typeface="黑体" panose="02010609060101010101" charset="-122"/>
                <a:cs typeface="黑体" panose="02010609060101010101" charset="-122"/>
              </a:rPr>
              <a:t>(4)人民群众是历史的创造者,杰出历史人物在历史发展中发挥推动作用。</a:t>
            </a:r>
            <a:br>
              <a:rPr lang="zh-CN" altLang="en-US" sz="2800" b="1">
                <a:latin typeface="黑体" panose="02010609060101010101" charset="-122"/>
                <a:ea typeface="黑体" panose="02010609060101010101" charset="-122"/>
                <a:cs typeface="黑体" panose="02010609060101010101" charset="-122"/>
              </a:rPr>
            </a:br>
            <a:r>
              <a:rPr lang="zh-CN" altLang="en-US" sz="2800" b="1">
                <a:latin typeface="黑体" panose="02010609060101010101" charset="-122"/>
                <a:ea typeface="黑体" panose="02010609060101010101" charset="-122"/>
                <a:cs typeface="黑体" panose="02010609060101010101" charset="-122"/>
              </a:rPr>
              <a:t>近几年广东中考试题中,以改革专题考查生产力促进生产关系的变革,通过图片、材料的形式考查历史人物评价等。</a:t>
            </a:r>
            <a:r>
              <a:rPr lang="zh-CN" altLang="en-US" sz="2800" b="1">
                <a:solidFill>
                  <a:srgbClr val="FF0000"/>
                </a:solidFill>
                <a:latin typeface="黑体" panose="02010609060101010101" charset="-122"/>
                <a:ea typeface="黑体" panose="02010609060101010101" charset="-122"/>
                <a:cs typeface="黑体" panose="02010609060101010101" charset="-122"/>
                <a:sym typeface="+mn-ea"/>
              </a:rPr>
              <a:t>例如20</a:t>
            </a:r>
            <a:r>
              <a:rPr lang="en-US" altLang="zh-CN" sz="2800" b="1">
                <a:solidFill>
                  <a:srgbClr val="FF0000"/>
                </a:solidFill>
                <a:latin typeface="黑体" panose="02010609060101010101" charset="-122"/>
                <a:ea typeface="黑体" panose="02010609060101010101" charset="-122"/>
                <a:cs typeface="黑体" panose="02010609060101010101" charset="-122"/>
                <a:sym typeface="+mn-ea"/>
              </a:rPr>
              <a:t>20</a:t>
            </a:r>
            <a:r>
              <a:rPr lang="zh-CN" altLang="en-US" sz="2800" b="1">
                <a:solidFill>
                  <a:srgbClr val="FF0000"/>
                </a:solidFill>
                <a:latin typeface="黑体" panose="02010609060101010101" charset="-122"/>
                <a:ea typeface="黑体" panose="02010609060101010101" charset="-122"/>
                <a:cs typeface="黑体" panose="02010609060101010101" charset="-122"/>
                <a:sym typeface="+mn-ea"/>
              </a:rPr>
              <a:t>年广东历史第</a:t>
            </a:r>
            <a:r>
              <a:rPr lang="en-US" altLang="zh-CN" sz="2800" b="1">
                <a:solidFill>
                  <a:srgbClr val="FF0000"/>
                </a:solidFill>
                <a:latin typeface="黑体" panose="02010609060101010101" charset="-122"/>
                <a:ea typeface="黑体" panose="02010609060101010101" charset="-122"/>
                <a:cs typeface="黑体" panose="02010609060101010101" charset="-122"/>
                <a:sym typeface="+mn-ea"/>
              </a:rPr>
              <a:t>31.</a:t>
            </a:r>
            <a:r>
              <a:rPr lang="zh-CN" altLang="en-US" sz="2800" b="1">
                <a:solidFill>
                  <a:srgbClr val="FF0000"/>
                </a:solidFill>
                <a:latin typeface="黑体" panose="02010609060101010101" charset="-122"/>
                <a:ea typeface="黑体" panose="02010609060101010101" charset="-122"/>
                <a:cs typeface="黑体" panose="02010609060101010101" charset="-122"/>
                <a:sym typeface="+mn-ea"/>
              </a:rPr>
              <a:t>（</a:t>
            </a:r>
            <a:r>
              <a:rPr lang="en-US" altLang="zh-CN" sz="2800" b="1">
                <a:solidFill>
                  <a:srgbClr val="FF0000"/>
                </a:solidFill>
                <a:latin typeface="黑体" panose="02010609060101010101" charset="-122"/>
                <a:ea typeface="黑体" panose="02010609060101010101" charset="-122"/>
                <a:cs typeface="黑体" panose="02010609060101010101" charset="-122"/>
                <a:sym typeface="+mn-ea"/>
              </a:rPr>
              <a:t>2</a:t>
            </a:r>
            <a:r>
              <a:rPr lang="zh-CN" altLang="en-US" sz="2800" b="1">
                <a:solidFill>
                  <a:srgbClr val="FF0000"/>
                </a:solidFill>
                <a:latin typeface="黑体" panose="02010609060101010101" charset="-122"/>
                <a:ea typeface="黑体" panose="02010609060101010101" charset="-122"/>
                <a:cs typeface="黑体" panose="02010609060101010101" charset="-122"/>
                <a:sym typeface="+mn-ea"/>
              </a:rPr>
              <a:t>）、</a:t>
            </a:r>
            <a:r>
              <a:rPr lang="en-US" altLang="zh-CN" sz="2800" b="1">
                <a:solidFill>
                  <a:srgbClr val="FF0000"/>
                </a:solidFill>
                <a:latin typeface="黑体" panose="02010609060101010101" charset="-122"/>
                <a:ea typeface="黑体" panose="02010609060101010101" charset="-122"/>
                <a:cs typeface="黑体" panose="02010609060101010101" charset="-122"/>
                <a:sym typeface="+mn-ea"/>
              </a:rPr>
              <a:t>2019</a:t>
            </a:r>
            <a:r>
              <a:rPr lang="zh-CN" altLang="en-US" sz="2800" b="1">
                <a:solidFill>
                  <a:srgbClr val="FF0000"/>
                </a:solidFill>
                <a:latin typeface="黑体" panose="02010609060101010101" charset="-122"/>
                <a:ea typeface="黑体" panose="02010609060101010101" charset="-122"/>
                <a:cs typeface="黑体" panose="02010609060101010101" charset="-122"/>
                <a:sym typeface="+mn-ea"/>
              </a:rPr>
              <a:t>年广东历史</a:t>
            </a:r>
            <a:r>
              <a:rPr lang="en-US" altLang="zh-CN" sz="2800" b="1">
                <a:solidFill>
                  <a:srgbClr val="FF0000"/>
                </a:solidFill>
                <a:latin typeface="黑体" panose="02010609060101010101" charset="-122"/>
                <a:ea typeface="黑体" panose="02010609060101010101" charset="-122"/>
                <a:cs typeface="黑体" panose="02010609060101010101" charset="-122"/>
                <a:sym typeface="+mn-ea"/>
              </a:rPr>
              <a:t>14</a:t>
            </a:r>
            <a:r>
              <a:rPr lang="zh-CN" altLang="en-US" sz="2800" b="1">
                <a:solidFill>
                  <a:srgbClr val="FF0000"/>
                </a:solidFill>
                <a:latin typeface="黑体" panose="02010609060101010101" charset="-122"/>
                <a:ea typeface="黑体" panose="02010609060101010101" charset="-122"/>
                <a:cs typeface="黑体" panose="02010609060101010101" charset="-122"/>
                <a:sym typeface="+mn-ea"/>
              </a:rPr>
              <a:t>题</a:t>
            </a:r>
            <a:r>
              <a:rPr lang="zh-CN" altLang="en-US" sz="2800" b="1">
                <a:solidFill>
                  <a:srgbClr val="FF0000"/>
                </a:solidFill>
                <a:latin typeface="黑体" panose="02010609060101010101" charset="-122"/>
                <a:ea typeface="黑体" panose="02010609060101010101" charset="-122"/>
                <a:cs typeface="黑体" panose="02010609060101010101" charset="-122"/>
                <a:sym typeface="+mn-ea"/>
              </a:rPr>
              <a:t>。</a:t>
            </a:r>
            <a:br>
              <a:rPr lang="zh-CN" altLang="en-US" sz="2800" b="1">
                <a:latin typeface="黑体" panose="02010609060101010101" charset="-122"/>
                <a:ea typeface="黑体" panose="02010609060101010101" charset="-122"/>
                <a:cs typeface="黑体" panose="02010609060101010101" charset="-122"/>
              </a:rPr>
            </a:br>
            <a:endParaRPr lang="zh-CN" altLang="en-US" sz="2800" b="1">
              <a:latin typeface="黑体" panose="02010609060101010101" charset="-122"/>
              <a:ea typeface="黑体" panose="02010609060101010101" charset="-122"/>
              <a:cs typeface="黑体" panose="02010609060101010101" charset="-122"/>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a:xfrm>
          <a:off x="0" y="0"/>
          <a:ext cx="0" cy="0"/>
          <a:chOff x="0" y="0"/>
          <a:chExt cx="0" cy="0"/>
        </a:xfrm>
      </p:grpSpPr>
      <p:sp>
        <p:nvSpPr>
          <p:cNvPr id="25602" name="表格占位符 2"/>
          <p:cNvSpPr>
            <a:spLocks noGrp="1"/>
          </p:cNvSpPr>
          <p:nvPr>
            <p:ph type="tbl" idx="1"/>
          </p:nvPr>
        </p:nvSpPr>
        <p:spPr>
          <a:xfrm>
            <a:off x="1992313" y="1628775"/>
            <a:ext cx="8229600" cy="4530725"/>
          </a:xfrm>
        </p:spPr>
      </p:sp>
      <p:sp>
        <p:nvSpPr>
          <p:cNvPr id="7" name="Rectangle 3"/>
          <p:cNvSpPr txBox="1">
            <a:spLocks noChangeArrowheads="1"/>
          </p:cNvSpPr>
          <p:nvPr/>
        </p:nvSpPr>
        <p:spPr bwMode="auto">
          <a:xfrm>
            <a:off x="312420" y="0"/>
            <a:ext cx="11879580" cy="6858000"/>
          </a:xfrm>
          <a:prstGeom prst="rect">
            <a:avLst/>
          </a:prstGeom>
          <a:noFill/>
          <a:ln w="9525">
            <a:noFill/>
            <a:miter lim="800000"/>
          </a:ln>
        </p:spPr>
        <p:txBody>
          <a:bodyPr>
            <a:scene3d>
              <a:camera prst="orthographicFront"/>
              <a:lightRig rig="soft" dir="t">
                <a:rot lat="0" lon="0" rev="15600000"/>
              </a:lightRig>
            </a:scene3d>
            <a:sp3d extrusionH="57150" prstMaterial="softEdge">
              <a:bevelT w="25400" h="38100"/>
            </a:sp3d>
          </a:bodyPr>
          <a:lstStyle/>
          <a:p>
            <a:pPr algn="ctr" eaLnBrk="0" hangingPunct="0">
              <a:defRPr/>
            </a:pPr>
            <a:endParaRPr lang="zh-CN" altLang="en-US" sz="3200" b="1">
              <a:solidFill>
                <a:schemeClr val="accent4"/>
              </a:solidFill>
              <a:effectLst/>
              <a:latin typeface="楷体" panose="02010609060101010101" pitchFamily="49" charset="-122"/>
              <a:ea typeface="楷体" panose="02010609060101010101" pitchFamily="49" charset="-122"/>
            </a:endParaRPr>
          </a:p>
          <a:p>
            <a:pPr algn="ctr" eaLnBrk="0" hangingPunct="0">
              <a:defRPr/>
            </a:pPr>
            <a:r>
              <a:rPr lang="zh-CN" altLang="en-US" sz="4800" b="1">
                <a:solidFill>
                  <a:schemeClr val="accent1"/>
                </a:solidFill>
                <a:effectLst/>
                <a:latin typeface="楷体" panose="02010609060101010101" pitchFamily="49" charset="-122"/>
                <a:ea typeface="楷体" panose="02010609060101010101" pitchFamily="49" charset="-122"/>
                <a:sym typeface="+mn-ea"/>
              </a:rPr>
              <a:t>中考对接</a:t>
            </a:r>
            <a:endParaRPr lang="zh-CN" altLang="en-US" sz="4800" b="1">
              <a:solidFill>
                <a:schemeClr val="accent1"/>
              </a:solidFill>
              <a:effectLst/>
              <a:latin typeface="楷体" panose="02010609060101010101" pitchFamily="49" charset="-122"/>
              <a:ea typeface="楷体" panose="02010609060101010101" pitchFamily="49" charset="-122"/>
              <a:sym typeface="+mn-ea"/>
            </a:endParaRPr>
          </a:p>
          <a:p>
            <a:pPr algn="ctr" eaLnBrk="0" hangingPunct="0">
              <a:defRPr/>
            </a:pPr>
            <a:r>
              <a:rPr lang="en-US" altLang="zh-CN" sz="3200" b="1">
                <a:solidFill>
                  <a:srgbClr val="FF0000"/>
                </a:solidFill>
                <a:effectLst/>
                <a:latin typeface="楷体" panose="02010609060101010101" pitchFamily="49" charset="-122"/>
                <a:ea typeface="楷体" panose="02010609060101010101" pitchFamily="49" charset="-122"/>
              </a:rPr>
              <a:t> </a:t>
            </a:r>
            <a:r>
              <a:rPr lang="zh-CN" altLang="en-US" sz="4800" b="1">
                <a:solidFill>
                  <a:srgbClr val="FF0000"/>
                </a:solidFill>
                <a:effectLst/>
                <a:latin typeface="楷体" panose="02010609060101010101" pitchFamily="49" charset="-122"/>
                <a:ea typeface="楷体" panose="02010609060101010101" pitchFamily="49" charset="-122"/>
              </a:rPr>
              <a:t>（</a:t>
            </a:r>
            <a:r>
              <a:rPr lang="en-US" altLang="zh-CN" sz="4800" b="1">
                <a:solidFill>
                  <a:srgbClr val="FF0000"/>
                </a:solidFill>
                <a:effectLst/>
                <a:latin typeface="楷体" panose="02010609060101010101" pitchFamily="49" charset="-122"/>
                <a:ea typeface="楷体" panose="02010609060101010101" pitchFamily="49" charset="-122"/>
              </a:rPr>
              <a:t>2020</a:t>
            </a:r>
            <a:r>
              <a:rPr lang="zh-CN" altLang="en-US" sz="4800" b="1">
                <a:solidFill>
                  <a:srgbClr val="FF0000"/>
                </a:solidFill>
                <a:effectLst/>
                <a:latin typeface="楷体" panose="02010609060101010101" pitchFamily="49" charset="-122"/>
                <a:ea typeface="楷体" panose="02010609060101010101" pitchFamily="49" charset="-122"/>
              </a:rPr>
              <a:t>广东是</a:t>
            </a:r>
            <a:r>
              <a:rPr lang="en-US" altLang="zh-CN" sz="4800" b="1">
                <a:solidFill>
                  <a:srgbClr val="FF0000"/>
                </a:solidFill>
                <a:effectLst/>
                <a:latin typeface="楷体" panose="02010609060101010101" pitchFamily="49" charset="-122"/>
                <a:ea typeface="楷体" panose="02010609060101010101" pitchFamily="49" charset="-122"/>
              </a:rPr>
              <a:t>31</a:t>
            </a:r>
            <a:r>
              <a:rPr lang="zh-CN" altLang="en-US" sz="4800" b="1">
                <a:solidFill>
                  <a:srgbClr val="FF0000"/>
                </a:solidFill>
                <a:effectLst/>
                <a:latin typeface="楷体" panose="02010609060101010101" pitchFamily="49" charset="-122"/>
                <a:ea typeface="楷体" panose="02010609060101010101" pitchFamily="49" charset="-122"/>
              </a:rPr>
              <a:t>（2））</a:t>
            </a:r>
            <a:r>
              <a:rPr lang="zh-CN" altLang="en-US" sz="4800" b="1">
                <a:solidFill>
                  <a:schemeClr val="tx1"/>
                </a:solidFill>
                <a:effectLst/>
                <a:latin typeface="楷体" panose="02010609060101010101" pitchFamily="49" charset="-122"/>
                <a:ea typeface="楷体" panose="02010609060101010101" pitchFamily="49" charset="-122"/>
              </a:rPr>
              <a:t>根据材料二，指出影响历史人物评价的因素（至少两个）。</a:t>
            </a:r>
            <a:endParaRPr lang="zh-CN" altLang="en-US" sz="4800" b="1">
              <a:solidFill>
                <a:schemeClr val="tx1"/>
              </a:solidFill>
              <a:effectLst/>
              <a:latin typeface="楷体" panose="02010609060101010101" pitchFamily="49" charset="-122"/>
              <a:ea typeface="楷体" panose="02010609060101010101" pitchFamily="49" charset="-122"/>
            </a:endParaRPr>
          </a:p>
          <a:p>
            <a:pPr algn="ctr" eaLnBrk="0" hangingPunct="0">
              <a:defRPr/>
            </a:pPr>
            <a:endParaRPr lang="zh-CN" altLang="en-US" sz="4800" b="1">
              <a:solidFill>
                <a:schemeClr val="tx1"/>
              </a:solidFill>
              <a:effectLst/>
              <a:latin typeface="楷体" panose="02010609060101010101" pitchFamily="49" charset="-122"/>
              <a:ea typeface="楷体" panose="02010609060101010101" pitchFamily="49" charset="-122"/>
            </a:endParaRPr>
          </a:p>
          <a:p>
            <a:pPr algn="ctr" eaLnBrk="0" hangingPunct="0">
              <a:defRPr/>
            </a:pPr>
            <a:endParaRPr lang="zh-CN" altLang="en-US" sz="3600" b="1" smtClean="0">
              <a:solidFill>
                <a:schemeClr val="accent4"/>
              </a:solidFill>
              <a:effectLst>
                <a:outerShdw blurRad="38100" dist="19050" dir="2700000" algn="tl" rotWithShape="0">
                  <a:schemeClr val="dk1">
                    <a:alpha val="40000"/>
                  </a:schemeClr>
                </a:outerShdw>
              </a:effectLst>
              <a:sym typeface="+mn-ea"/>
            </a:endParaRPr>
          </a:p>
          <a:p>
            <a:pPr algn="ctr" eaLnBrk="0" hangingPunct="0">
              <a:defRPr/>
            </a:pPr>
            <a:r>
              <a:rPr lang="zh-CN" altLang="en-US" sz="4000" b="1" smtClean="0">
                <a:solidFill>
                  <a:schemeClr val="tx1"/>
                </a:solidFill>
                <a:effectLst>
                  <a:outerShdw blurRad="38100" dist="19050" dir="2700000" algn="tl" rotWithShape="0">
                    <a:schemeClr val="dk1">
                      <a:alpha val="40000"/>
                    </a:schemeClr>
                  </a:outerShdw>
                </a:effectLst>
                <a:sym typeface="+mn-ea"/>
              </a:rPr>
              <a:t>【解答】</a:t>
            </a:r>
            <a:r>
              <a:rPr lang="zh-CN" altLang="en-US" sz="4000" b="1">
                <a:solidFill>
                  <a:schemeClr val="tx1"/>
                </a:solidFill>
                <a:effectLst>
                  <a:outerShdw blurRad="38100" dist="38100" dir="2700000" algn="tl">
                    <a:srgbClr val="C0C0C0"/>
                  </a:outerShdw>
                </a:effectLst>
                <a:latin typeface="楷体" panose="02010609060101010101" pitchFamily="49" charset="-122"/>
                <a:ea typeface="楷体" panose="02010609060101010101" pitchFamily="49" charset="-122"/>
              </a:rPr>
              <a:t>（</a:t>
            </a:r>
            <a:r>
              <a:rPr lang="zh-CN" altLang="en-US" sz="4800" b="1">
                <a:solidFill>
                  <a:schemeClr val="tx1"/>
                </a:solidFill>
                <a:effectLst>
                  <a:outerShdw blurRad="38100" dist="38100" dir="2700000" algn="tl">
                    <a:srgbClr val="C0C0C0"/>
                  </a:outerShdw>
                </a:effectLst>
                <a:latin typeface="楷体" panose="02010609060101010101" pitchFamily="49" charset="-122"/>
                <a:ea typeface="楷体" panose="02010609060101010101" pitchFamily="49" charset="-122"/>
              </a:rPr>
              <a:t>2）根据材料二</a:t>
            </a:r>
            <a:r>
              <a:rPr lang="zh-CN" altLang="en-US" sz="4800" b="1">
                <a:solidFill>
                  <a:srgbClr val="FF0000"/>
                </a:solidFill>
                <a:effectLst>
                  <a:outerShdw blurRad="38100" dist="38100" dir="2700000" algn="tl">
                    <a:srgbClr val="C0C0C0"/>
                  </a:outerShdw>
                </a:effectLst>
                <a:latin typeface="楷体" panose="02010609060101010101" pitchFamily="49" charset="-122"/>
                <a:ea typeface="楷体" panose="02010609060101010101" pitchFamily="49" charset="-122"/>
              </a:rPr>
              <a:t>“袁崇焕研究资料选编”</a:t>
            </a:r>
            <a:r>
              <a:rPr lang="zh-CN" altLang="en-US" sz="4800" b="1">
                <a:solidFill>
                  <a:schemeClr val="tx1"/>
                </a:solidFill>
                <a:effectLst>
                  <a:outerShdw blurRad="38100" dist="38100" dir="2700000" algn="tl">
                    <a:srgbClr val="C0C0C0"/>
                  </a:outerShdw>
                </a:effectLst>
                <a:latin typeface="楷体" panose="02010609060101010101" pitchFamily="49" charset="-122"/>
                <a:ea typeface="楷体" panose="02010609060101010101" pitchFamily="49" charset="-122"/>
              </a:rPr>
              <a:t>可知，历史人物所处时代背景的变化、统治者的政治立场、对历史研究的不断深入等是影响历史人物评价的因素。</a:t>
            </a:r>
            <a:endParaRPr lang="zh-CN" altLang="en-US" sz="4800" b="1">
              <a:solidFill>
                <a:schemeClr val="tx1"/>
              </a:solidFill>
              <a:effectLst>
                <a:outerShdw blurRad="38100" dist="38100" dir="2700000" algn="tl">
                  <a:srgbClr val="C0C0C0"/>
                </a:outerShdw>
              </a:effectLst>
              <a:latin typeface="楷体" panose="02010609060101010101" pitchFamily="49" charset="-122"/>
              <a:ea typeface="楷体" panose="02010609060101010101" pitchFamily="49" charset="-122"/>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a:xfrm>
          <a:off x="0" y="0"/>
          <a:ext cx="0" cy="0"/>
          <a:chOff x="0" y="0"/>
          <a:chExt cx="0" cy="0"/>
        </a:xfrm>
      </p:grpSpPr>
      <p:sp>
        <p:nvSpPr>
          <p:cNvPr id="54274" name="Rectangle 2"/>
          <p:cNvSpPr>
            <a:spLocks noGrp="1"/>
          </p:cNvSpPr>
          <p:nvPr>
            <p:ph type="title"/>
          </p:nvPr>
        </p:nvSpPr>
        <p:spPr/>
        <p:txBody>
          <a:bodyPr>
            <a:normAutofit fontScale="90000"/>
          </a:bodyPr>
          <a:lstStyle/>
          <a:p>
            <a:pPr marL="800100" indent="-800100"/>
            <a:r>
              <a:rPr lang="zh-CN" altLang="en-US" sz="4890" b="1">
                <a:solidFill>
                  <a:schemeClr val="accent5"/>
                </a:solidFill>
                <a:latin typeface="黑体" panose="02010609060101010101" charset="-122"/>
                <a:ea typeface="黑体" panose="02010609060101010101" charset="-122"/>
                <a:sym typeface="+mn-ea"/>
              </a:rPr>
              <a:t>对接中考</a:t>
            </a:r>
            <a:br>
              <a:rPr lang="zh-CN" altLang="en-US" sz="4890" b="1">
                <a:solidFill>
                  <a:schemeClr val="accent5"/>
                </a:solidFill>
                <a:latin typeface="黑体" panose="02010609060101010101" charset="-122"/>
                <a:ea typeface="黑体" panose="02010609060101010101" charset="-122"/>
              </a:rPr>
            </a:br>
            <a:br>
              <a:rPr lang="zh-CN" altLang="en-US" sz="3800" smtClean="0"/>
            </a:br>
            <a:r>
              <a:rPr lang="zh-CN" altLang="en-US" sz="3800" smtClean="0"/>
              <a:t>（</a:t>
            </a:r>
            <a:r>
              <a:rPr lang="en-US" altLang="zh-CN" sz="4000" b="1" smtClean="0">
                <a:solidFill>
                  <a:srgbClr val="FF0000"/>
                </a:solidFill>
              </a:rPr>
              <a:t>2019</a:t>
            </a:r>
            <a:r>
              <a:rPr lang="zh-CN" altLang="en-US" sz="4000" b="1" smtClean="0">
                <a:solidFill>
                  <a:srgbClr val="FF0000"/>
                </a:solidFill>
              </a:rPr>
              <a:t>广东题</a:t>
            </a:r>
            <a:r>
              <a:rPr lang="en-US" altLang="zh-CN" sz="4000" b="1" smtClean="0">
                <a:solidFill>
                  <a:srgbClr val="FF0000"/>
                </a:solidFill>
              </a:rPr>
              <a:t>14</a:t>
            </a:r>
            <a:r>
              <a:rPr lang="zh-CN" altLang="en-US" sz="3800" smtClean="0"/>
              <a:t>）</a:t>
            </a:r>
            <a:r>
              <a:rPr lang="en-US" altLang="zh-CN" sz="3800" smtClean="0"/>
              <a:t>.</a:t>
            </a:r>
            <a:r>
              <a:rPr lang="zh-CN" altLang="en-US" sz="3800" smtClean="0"/>
              <a:t>如图漫画作者意在说明（　　）</a:t>
            </a:r>
            <a:endParaRPr lang="zh-CN" altLang="en-US" sz="3800" smtClean="0"/>
          </a:p>
        </p:txBody>
      </p:sp>
      <p:pic>
        <p:nvPicPr>
          <p:cNvPr id="54275" name="Picture 5"/>
          <p:cNvPicPr>
            <a:picLocks noChangeAspect="1" noChangeArrowheads="1"/>
          </p:cNvPicPr>
          <p:nvPr>
            <p:ph type="body" idx="1"/>
          </p:nvPr>
        </p:nvPicPr>
        <p:blipFill>
          <a:blip r:embed="rId1"/>
          <a:srcRect/>
          <a:stretch>
            <a:fillRect/>
          </a:stretch>
        </p:blipFill>
        <p:spPr>
          <a:xfrm>
            <a:off x="4936808" y="1984375"/>
            <a:ext cx="6769100" cy="4572000"/>
          </a:xfrm>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a:xfrm>
          <a:off x="0" y="0"/>
          <a:ext cx="0" cy="0"/>
          <a:chOff x="0" y="0"/>
          <a:chExt cx="0" cy="0"/>
        </a:xfrm>
      </p:grpSpPr>
      <p:sp>
        <p:nvSpPr>
          <p:cNvPr id="55298" name="Rectangle 2"/>
          <p:cNvSpPr>
            <a:spLocks noGrp="1"/>
          </p:cNvSpPr>
          <p:nvPr>
            <p:ph type="title"/>
          </p:nvPr>
        </p:nvSpPr>
        <p:spPr/>
        <p:txBody>
          <a:bodyPr/>
          <a:lstStyle/>
          <a:p>
            <a:endParaRPr lang="zh-CN" altLang="en-US" smtClean="0"/>
          </a:p>
        </p:txBody>
      </p:sp>
      <p:sp>
        <p:nvSpPr>
          <p:cNvPr id="55299" name="Rectangle 3"/>
          <p:cNvSpPr>
            <a:spLocks noGrp="1"/>
          </p:cNvSpPr>
          <p:nvPr>
            <p:ph type="body" idx="1"/>
          </p:nvPr>
        </p:nvSpPr>
        <p:spPr/>
        <p:txBody>
          <a:bodyPr/>
          <a:lstStyle/>
          <a:p>
            <a:br>
              <a:rPr lang="zh-CN" altLang="en-US" smtClean="0"/>
            </a:br>
            <a:r>
              <a:rPr lang="en-US" altLang="zh-CN" sz="5400" b="1" smtClean="0">
                <a:solidFill>
                  <a:srgbClr val="FF0000"/>
                </a:solidFill>
              </a:rPr>
              <a:t>A. </a:t>
            </a:r>
            <a:r>
              <a:rPr lang="zh-CN" altLang="en-US" sz="5400" b="1" smtClean="0">
                <a:solidFill>
                  <a:srgbClr val="FF0000"/>
                </a:solidFill>
              </a:rPr>
              <a:t>社会主义建设遭遇到挫折	</a:t>
            </a:r>
            <a:endParaRPr lang="zh-CN" altLang="en-US" sz="5400" b="1" smtClean="0">
              <a:solidFill>
                <a:srgbClr val="FF0000"/>
              </a:solidFill>
            </a:endParaRPr>
          </a:p>
          <a:p>
            <a:r>
              <a:rPr lang="en-US" altLang="zh-CN" sz="5400" b="1" smtClean="0">
                <a:solidFill>
                  <a:srgbClr val="FF0000"/>
                </a:solidFill>
              </a:rPr>
              <a:t>B. </a:t>
            </a:r>
            <a:r>
              <a:rPr lang="zh-CN" altLang="en-US" sz="5400" b="1" smtClean="0">
                <a:solidFill>
                  <a:srgbClr val="FF0000"/>
                </a:solidFill>
              </a:rPr>
              <a:t>人民的生产热情空前高涨</a:t>
            </a:r>
            <a:br>
              <a:rPr lang="zh-CN" altLang="en-US" sz="5400" b="1" smtClean="0">
                <a:solidFill>
                  <a:srgbClr val="FF0000"/>
                </a:solidFill>
              </a:rPr>
            </a:br>
            <a:r>
              <a:rPr lang="en-US" altLang="zh-CN" sz="5400" b="1" smtClean="0">
                <a:solidFill>
                  <a:srgbClr val="FF0000"/>
                </a:solidFill>
              </a:rPr>
              <a:t>C. </a:t>
            </a:r>
            <a:r>
              <a:rPr lang="zh-CN" altLang="en-US" sz="5400" b="1" smtClean="0">
                <a:solidFill>
                  <a:srgbClr val="FF0000"/>
                </a:solidFill>
              </a:rPr>
              <a:t>经济建设要尊重客观规律	</a:t>
            </a:r>
            <a:endParaRPr lang="zh-CN" altLang="en-US" sz="5400" b="1" smtClean="0">
              <a:solidFill>
                <a:srgbClr val="FF0000"/>
              </a:solidFill>
            </a:endParaRPr>
          </a:p>
          <a:p>
            <a:r>
              <a:rPr lang="en-US" altLang="zh-CN" sz="5400" b="1" smtClean="0">
                <a:solidFill>
                  <a:srgbClr val="FF0000"/>
                </a:solidFill>
              </a:rPr>
              <a:t>D. </a:t>
            </a:r>
            <a:r>
              <a:rPr lang="zh-CN" altLang="en-US" sz="5400" b="1" smtClean="0">
                <a:solidFill>
                  <a:srgbClr val="FF0000"/>
                </a:solidFill>
              </a:rPr>
              <a:t>大跃进遏制浮夸风的蔓延</a:t>
            </a:r>
            <a:endParaRPr lang="zh-CN" altLang="en-US" sz="5400" b="1" smtClean="0">
              <a:solidFill>
                <a:srgbClr val="FF0000"/>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a:xfrm>
          <a:off x="0" y="0"/>
          <a:ext cx="0" cy="0"/>
          <a:chOff x="0" y="0"/>
          <a:chExt cx="0" cy="0"/>
        </a:xfrm>
      </p:grpSpPr>
      <p:sp>
        <p:nvSpPr>
          <p:cNvPr id="56322" name="Rectangle 2"/>
          <p:cNvSpPr>
            <a:spLocks noGrp="1"/>
          </p:cNvSpPr>
          <p:nvPr>
            <p:ph type="title"/>
          </p:nvPr>
        </p:nvSpPr>
        <p:spPr/>
        <p:txBody>
          <a:bodyPr/>
          <a:lstStyle/>
          <a:p>
            <a:endParaRPr lang="zh-CN" altLang="en-US" smtClean="0"/>
          </a:p>
        </p:txBody>
      </p:sp>
      <p:sp>
        <p:nvSpPr>
          <p:cNvPr id="56323" name="Rectangle 3"/>
          <p:cNvSpPr>
            <a:spLocks noGrp="1"/>
          </p:cNvSpPr>
          <p:nvPr>
            <p:ph type="body" idx="1"/>
          </p:nvPr>
        </p:nvSpPr>
        <p:spPr>
          <a:xfrm>
            <a:off x="1518920" y="-635"/>
            <a:ext cx="8691880" cy="6131560"/>
          </a:xfrm>
        </p:spPr>
        <p:txBody>
          <a:bodyPr>
            <a:normAutofit lnSpcReduction="20000"/>
          </a:bodyPr>
          <a:lstStyle/>
          <a:p>
            <a:pPr>
              <a:lnSpc>
                <a:spcPct val="90000"/>
              </a:lnSpc>
            </a:pPr>
            <a:r>
              <a:rPr lang="en-US" altLang="zh-CN" sz="4400" b="1" smtClean="0"/>
              <a:t>14.【</a:t>
            </a:r>
            <a:r>
              <a:rPr lang="zh-CN" altLang="en-US" sz="4400" b="1" smtClean="0"/>
              <a:t>答案</a:t>
            </a:r>
            <a:r>
              <a:rPr lang="en-US" altLang="zh-CN" sz="4400" b="1" smtClean="0"/>
              <a:t>】</a:t>
            </a:r>
            <a:r>
              <a:rPr lang="en-US" altLang="zh-CN" sz="6000" b="1" smtClean="0">
                <a:solidFill>
                  <a:srgbClr val="FF0000"/>
                </a:solidFill>
              </a:rPr>
              <a:t>C</a:t>
            </a:r>
            <a:br>
              <a:rPr lang="en-US" altLang="zh-CN" sz="6000" b="1" smtClean="0">
                <a:solidFill>
                  <a:srgbClr val="FF0000"/>
                </a:solidFill>
              </a:rPr>
            </a:br>
            <a:r>
              <a:rPr lang="en-US" altLang="zh-CN" sz="4400" b="1" smtClean="0">
                <a:solidFill>
                  <a:srgbClr val="FFC000"/>
                </a:solidFill>
              </a:rPr>
              <a:t>【</a:t>
            </a:r>
            <a:r>
              <a:rPr lang="zh-CN" altLang="en-US" sz="4400" b="1" smtClean="0">
                <a:solidFill>
                  <a:srgbClr val="FFC000"/>
                </a:solidFill>
              </a:rPr>
              <a:t>解析</a:t>
            </a:r>
            <a:r>
              <a:rPr lang="en-US" altLang="zh-CN" sz="4400" b="1" smtClean="0">
                <a:solidFill>
                  <a:srgbClr val="FFC000"/>
                </a:solidFill>
              </a:rPr>
              <a:t>】</a:t>
            </a:r>
            <a:endParaRPr lang="en-US" altLang="zh-CN" sz="4400" b="1" smtClean="0"/>
          </a:p>
          <a:p>
            <a:pPr>
              <a:lnSpc>
                <a:spcPct val="90000"/>
              </a:lnSpc>
            </a:pPr>
            <a:endParaRPr lang="zh-CN" altLang="en-US" sz="4400" b="1" smtClean="0"/>
          </a:p>
          <a:p>
            <a:pPr>
              <a:lnSpc>
                <a:spcPct val="90000"/>
              </a:lnSpc>
            </a:pPr>
            <a:r>
              <a:rPr lang="zh-CN" altLang="en-US" sz="4400" b="1" smtClean="0"/>
              <a:t>本题涉及历史学科核心素养中的</a:t>
            </a:r>
            <a:endParaRPr lang="zh-CN" altLang="en-US" sz="4400" b="1" smtClean="0"/>
          </a:p>
          <a:p>
            <a:pPr>
              <a:lnSpc>
                <a:spcPct val="90000"/>
              </a:lnSpc>
            </a:pPr>
            <a:r>
              <a:rPr lang="zh-CN" altLang="en-US" sz="4400" b="1" smtClean="0"/>
              <a:t>唯物史观。通过漫画表达出，社</a:t>
            </a:r>
            <a:endParaRPr lang="zh-CN" altLang="en-US" sz="4400" b="1" smtClean="0"/>
          </a:p>
          <a:p>
            <a:pPr>
              <a:lnSpc>
                <a:spcPct val="90000"/>
              </a:lnSpc>
            </a:pPr>
            <a:r>
              <a:rPr lang="zh-CN" altLang="en-US" sz="4400" b="1" smtClean="0"/>
              <a:t>会发展的规律是客观的，不以人</a:t>
            </a:r>
            <a:endParaRPr lang="zh-CN" altLang="en-US" sz="4400" b="1" smtClean="0"/>
          </a:p>
          <a:p>
            <a:pPr>
              <a:lnSpc>
                <a:spcPct val="90000"/>
              </a:lnSpc>
            </a:pPr>
            <a:r>
              <a:rPr lang="zh-CN" altLang="en-US" sz="4400" b="1" smtClean="0"/>
              <a:t>的意志为转移，告诫我们在社会</a:t>
            </a:r>
            <a:endParaRPr lang="zh-CN" altLang="en-US" sz="4400" b="1" smtClean="0"/>
          </a:p>
          <a:p>
            <a:pPr>
              <a:lnSpc>
                <a:spcPct val="90000"/>
              </a:lnSpc>
            </a:pPr>
            <a:r>
              <a:rPr lang="zh-CN" altLang="en-US" sz="4400" b="1" smtClean="0"/>
              <a:t>主义经济建设中要尊重客观规律，</a:t>
            </a:r>
            <a:endParaRPr lang="zh-CN" altLang="en-US" sz="4400" b="1" smtClean="0"/>
          </a:p>
          <a:p>
            <a:pPr>
              <a:lnSpc>
                <a:spcPct val="90000"/>
              </a:lnSpc>
            </a:pPr>
            <a:r>
              <a:rPr lang="zh-CN" altLang="en-US" sz="4400" b="1" smtClean="0"/>
              <a:t>按规律办事。</a:t>
            </a:r>
            <a:endParaRPr lang="zh-CN" altLang="en-US" sz="4400" b="1" smtClean="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p:sp>
        <p:nvSpPr>
          <p:cNvPr id="2" name="标题 1"/>
          <p:cNvSpPr>
            <a:spLocks noGrp="1"/>
          </p:cNvSpPr>
          <p:nvPr>
            <p:ph type="title"/>
          </p:nvPr>
        </p:nvSpPr>
        <p:spPr/>
        <p:txBody>
          <a:bodyPr/>
          <a:p>
            <a:r>
              <a:rPr lang="zh-CN" altLang="en-US" sz="4800">
                <a:solidFill>
                  <a:srgbClr val="FF0000"/>
                </a:solidFill>
              </a:rPr>
              <a:t>素养突破</a:t>
            </a:r>
            <a:endParaRPr lang="zh-CN" altLang="en-US" sz="4800">
              <a:solidFill>
                <a:srgbClr val="FF0000"/>
              </a:solidFill>
            </a:endParaRPr>
          </a:p>
        </p:txBody>
      </p:sp>
      <p:sp>
        <p:nvSpPr>
          <p:cNvPr id="3" name="内容占位符 2"/>
          <p:cNvSpPr>
            <a:spLocks noGrp="1"/>
          </p:cNvSpPr>
          <p:nvPr>
            <p:ph idx="1"/>
          </p:nvPr>
        </p:nvSpPr>
        <p:spPr>
          <a:xfrm>
            <a:off x="838200" y="1305560"/>
            <a:ext cx="10515600" cy="4871720"/>
          </a:xfrm>
        </p:spPr>
        <p:txBody>
          <a:bodyPr>
            <a:noAutofit/>
          </a:bodyPr>
          <a:p>
            <a:r>
              <a:rPr lang="zh-CN" altLang="en-US" sz="3600" b="1">
                <a:sym typeface="+mn-ea"/>
              </a:rPr>
              <a:t>唯物史观作为一种理论保证，它是揭示人类社会历史客观基础及发展规律的科学历史观和方法论。人类对历史的认识是由表及里、逐渐深化的,要透过历史的纷杂表象认识历史的本质,科学的历史观和方法论是非常重要的。唯物史观使历史学成为一门科学,只有运用唯物史观的立场、观点和方法,才能对历史有全面、客观的认识。通过历史课程学习，让学生了解唯物史观的基本观点和方法，能够正确认识人类历史发展的总趋势。</a:t>
            </a:r>
            <a:endParaRPr lang="zh-CN" altLang="en-US" sz="3600" b="1">
              <a:sym typeface="+mn-ea"/>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p:sp>
        <p:nvSpPr>
          <p:cNvPr id="2" name="标题 1"/>
          <p:cNvSpPr>
            <a:spLocks noGrp="1"/>
          </p:cNvSpPr>
          <p:nvPr>
            <p:ph type="title"/>
          </p:nvPr>
        </p:nvSpPr>
        <p:spPr>
          <a:xfrm>
            <a:off x="154940" y="635"/>
            <a:ext cx="11882755" cy="6856730"/>
          </a:xfrm>
        </p:spPr>
        <p:txBody>
          <a:bodyPr>
            <a:noAutofit/>
          </a:bodyPr>
          <a:p>
            <a:r>
              <a:rPr lang="en-US" altLang="zh-CN" sz="2800" b="1">
                <a:solidFill>
                  <a:srgbClr val="FF0000"/>
                </a:solidFill>
                <a:latin typeface="黑体" panose="02010609060101010101" charset="-122"/>
                <a:ea typeface="黑体" panose="02010609060101010101" charset="-122"/>
                <a:cs typeface="黑体" panose="02010609060101010101" charset="-122"/>
              </a:rPr>
              <a:t>   </a:t>
            </a:r>
            <a:r>
              <a:rPr lang="zh-CN" altLang="en-US" sz="2800" b="1">
                <a:solidFill>
                  <a:srgbClr val="FF0000"/>
                </a:solidFill>
                <a:latin typeface="黑体" panose="02010609060101010101" charset="-122"/>
                <a:ea typeface="黑体" panose="02010609060101010101" charset="-122"/>
                <a:cs typeface="黑体" panose="02010609060101010101" charset="-122"/>
              </a:rPr>
              <a:t>三时空观念是在特定的时间联系和空间联系中对事物进行观察、分析的意识和思维方式。</a:t>
            </a:r>
            <a:br>
              <a:rPr lang="zh-CN" altLang="en-US" sz="2800" b="1">
                <a:latin typeface="黑体" panose="02010609060101010101" charset="-122"/>
                <a:ea typeface="黑体" panose="02010609060101010101" charset="-122"/>
                <a:cs typeface="黑体" panose="02010609060101010101" charset="-122"/>
              </a:rPr>
            </a:br>
            <a:r>
              <a:rPr lang="zh-CN" altLang="en-US" sz="2800" b="1">
                <a:latin typeface="黑体" panose="02010609060101010101" charset="-122"/>
                <a:ea typeface="黑体" panose="02010609060101010101" charset="-122"/>
                <a:cs typeface="黑体" panose="02010609060101010101" charset="-122"/>
              </a:rPr>
              <a:t>   任何历史事物都是在特定的、具体的时间和空间条件下发生的,</a:t>
            </a:r>
            <a:r>
              <a:rPr lang="zh-CN" altLang="en-US" sz="2800" b="1">
                <a:solidFill>
                  <a:srgbClr val="FF0000"/>
                </a:solidFill>
                <a:latin typeface="黑体" panose="02010609060101010101" charset="-122"/>
                <a:ea typeface="黑体" panose="02010609060101010101" charset="-122"/>
                <a:cs typeface="黑体" panose="02010609060101010101" charset="-122"/>
              </a:rPr>
              <a:t>只有将史事置于历史进程的时空框架当中,才能显示出它们存在的意义</a:t>
            </a:r>
            <a:r>
              <a:rPr lang="zh-CN" altLang="en-US" sz="2800" b="1">
                <a:latin typeface="黑体" panose="02010609060101010101" charset="-122"/>
                <a:ea typeface="黑体" panose="02010609060101010101" charset="-122"/>
                <a:cs typeface="黑体" panose="02010609060101010101" charset="-122"/>
              </a:rPr>
              <a:t>。只有在特定的时空框架当中,才可能对史事有准确的理解和认识。通过历史课程的学习,学生能够知道特定的史事是与特定的时间和空间相联系的;能够知道划分历史时间与空间的多种方式,并能够运用这些方式叙述过去;能够按照时间顺序和空间要素,建构历史事件、历史人物、历史现象之间的相互联系;</a:t>
            </a:r>
            <a:r>
              <a:rPr lang="zh-CN" altLang="en-US" sz="2800" b="1">
                <a:solidFill>
                  <a:srgbClr val="FF0000"/>
                </a:solidFill>
                <a:latin typeface="黑体" panose="02010609060101010101" charset="-122"/>
                <a:ea typeface="黑体" panose="02010609060101010101" charset="-122"/>
                <a:cs typeface="黑体" panose="02010609060101010101" charset="-122"/>
              </a:rPr>
              <a:t>能够在不同的时空框架下理解历史上的变化与延续、统一与多样、局部与整体,并据此对史事作出合理解释。在认识现实社会时,能够将认识的对象置于具体的时空条件下进行考查</a:t>
            </a:r>
            <a:r>
              <a:rPr lang="zh-CN" altLang="en-US" sz="2800" b="1">
                <a:latin typeface="黑体" panose="02010609060101010101" charset="-122"/>
                <a:ea typeface="黑体" panose="02010609060101010101" charset="-122"/>
                <a:cs typeface="黑体" panose="02010609060101010101" charset="-122"/>
              </a:rPr>
              <a:t>。</a:t>
            </a:r>
            <a:br>
              <a:rPr lang="zh-CN" altLang="en-US" sz="2800" b="1">
                <a:latin typeface="黑体" panose="02010609060101010101" charset="-122"/>
                <a:ea typeface="黑体" panose="02010609060101010101" charset="-122"/>
                <a:cs typeface="黑体" panose="02010609060101010101" charset="-122"/>
              </a:rPr>
            </a:br>
            <a:r>
              <a:rPr lang="zh-CN" altLang="en-US" sz="2800" b="1">
                <a:latin typeface="黑体" panose="02010609060101010101" charset="-122"/>
                <a:ea typeface="黑体" panose="02010609060101010101" charset="-122"/>
                <a:cs typeface="黑体" panose="02010609060101010101" charset="-122"/>
              </a:rPr>
              <a:t>近年来,广东中考历史试题采用各种不同形式对学生的时空观念进行考查。试题通过计算</a:t>
            </a:r>
            <a:r>
              <a:rPr lang="zh-CN" altLang="en-US" sz="2800" b="1">
                <a:solidFill>
                  <a:srgbClr val="FF0000"/>
                </a:solidFill>
                <a:latin typeface="黑体" panose="02010609060101010101" charset="-122"/>
                <a:ea typeface="黑体" panose="02010609060101010101" charset="-122"/>
                <a:cs typeface="黑体" panose="02010609060101010101" charset="-122"/>
              </a:rPr>
              <a:t>历史年代、年代尺、大事年表等形式考查学生的时间观念,通过疆域图、路线图等形式考查学生的空间观念</a:t>
            </a:r>
            <a:r>
              <a:rPr lang="zh-CN" altLang="en-US" sz="2800" b="1">
                <a:latin typeface="黑体" panose="02010609060101010101" charset="-122"/>
                <a:ea typeface="黑体" panose="02010609060101010101" charset="-122"/>
                <a:cs typeface="黑体" panose="02010609060101010101" charset="-122"/>
              </a:rPr>
              <a:t>。</a:t>
            </a:r>
            <a:r>
              <a:rPr lang="zh-CN" altLang="en-US" sz="2800" b="1">
                <a:solidFill>
                  <a:srgbClr val="0070C0"/>
                </a:solidFill>
                <a:latin typeface="黑体" panose="02010609060101010101" charset="-122"/>
                <a:ea typeface="黑体" panose="02010609060101010101" charset="-122"/>
                <a:cs typeface="黑体" panose="02010609060101010101" charset="-122"/>
                <a:sym typeface="+mn-ea"/>
              </a:rPr>
              <a:t>例如20</a:t>
            </a:r>
            <a:r>
              <a:rPr lang="en-US" altLang="zh-CN" sz="2800" b="1">
                <a:solidFill>
                  <a:srgbClr val="0070C0"/>
                </a:solidFill>
                <a:latin typeface="黑体" panose="02010609060101010101" charset="-122"/>
                <a:ea typeface="黑体" panose="02010609060101010101" charset="-122"/>
                <a:cs typeface="黑体" panose="02010609060101010101" charset="-122"/>
                <a:sym typeface="+mn-ea"/>
              </a:rPr>
              <a:t>20</a:t>
            </a:r>
            <a:r>
              <a:rPr lang="zh-CN" altLang="en-US" sz="2800" b="1">
                <a:solidFill>
                  <a:srgbClr val="0070C0"/>
                </a:solidFill>
                <a:latin typeface="黑体" panose="02010609060101010101" charset="-122"/>
                <a:ea typeface="黑体" panose="02010609060101010101" charset="-122"/>
                <a:cs typeface="黑体" panose="02010609060101010101" charset="-122"/>
                <a:sym typeface="+mn-ea"/>
              </a:rPr>
              <a:t>年广东历史第</a:t>
            </a:r>
            <a:r>
              <a:rPr lang="en-US" altLang="zh-CN" sz="2800" b="1">
                <a:solidFill>
                  <a:srgbClr val="0070C0"/>
                </a:solidFill>
                <a:latin typeface="黑体" panose="02010609060101010101" charset="-122"/>
                <a:ea typeface="黑体" panose="02010609060101010101" charset="-122"/>
                <a:cs typeface="黑体" panose="02010609060101010101" charset="-122"/>
                <a:sym typeface="+mn-ea"/>
              </a:rPr>
              <a:t>10</a:t>
            </a:r>
            <a:r>
              <a:rPr lang="zh-CN" altLang="en-US" sz="2800" b="1">
                <a:solidFill>
                  <a:srgbClr val="0070C0"/>
                </a:solidFill>
                <a:latin typeface="黑体" panose="02010609060101010101" charset="-122"/>
                <a:ea typeface="黑体" panose="02010609060101010101" charset="-122"/>
                <a:cs typeface="黑体" panose="02010609060101010101" charset="-122"/>
                <a:sym typeface="+mn-ea"/>
              </a:rPr>
              <a:t>、</a:t>
            </a:r>
            <a:r>
              <a:rPr lang="en-US" altLang="zh-CN" sz="2800" b="1">
                <a:solidFill>
                  <a:srgbClr val="0070C0"/>
                </a:solidFill>
                <a:latin typeface="黑体" panose="02010609060101010101" charset="-122"/>
                <a:ea typeface="黑体" panose="02010609060101010101" charset="-122"/>
                <a:cs typeface="黑体" panose="02010609060101010101" charset="-122"/>
                <a:sym typeface="+mn-ea"/>
              </a:rPr>
              <a:t>1</a:t>
            </a:r>
            <a:r>
              <a:rPr lang="zh-CN" altLang="en-US" sz="2800" b="1">
                <a:solidFill>
                  <a:srgbClr val="0070C0"/>
                </a:solidFill>
                <a:latin typeface="黑体" panose="02010609060101010101" charset="-122"/>
                <a:ea typeface="黑体" panose="02010609060101010101" charset="-122"/>
                <a:cs typeface="黑体" panose="02010609060101010101" charset="-122"/>
                <a:sym typeface="+mn-ea"/>
              </a:rPr>
              <a:t>5、</a:t>
            </a:r>
            <a:r>
              <a:rPr lang="en-US" altLang="zh-CN" sz="2800" b="1">
                <a:solidFill>
                  <a:srgbClr val="0070C0"/>
                </a:solidFill>
                <a:latin typeface="黑体" panose="02010609060101010101" charset="-122"/>
                <a:ea typeface="黑体" panose="02010609060101010101" charset="-122"/>
                <a:cs typeface="黑体" panose="02010609060101010101" charset="-122"/>
                <a:sym typeface="+mn-ea"/>
              </a:rPr>
              <a:t>1</a:t>
            </a:r>
            <a:r>
              <a:rPr lang="zh-CN" altLang="en-US" sz="2800" b="1">
                <a:solidFill>
                  <a:srgbClr val="0070C0"/>
                </a:solidFill>
                <a:latin typeface="黑体" panose="02010609060101010101" charset="-122"/>
                <a:ea typeface="黑体" panose="02010609060101010101" charset="-122"/>
                <a:cs typeface="黑体" panose="02010609060101010101" charset="-122"/>
                <a:sym typeface="+mn-ea"/>
              </a:rPr>
              <a:t>6、</a:t>
            </a:r>
            <a:r>
              <a:rPr lang="en-US" altLang="zh-CN" sz="2800" b="1">
                <a:solidFill>
                  <a:srgbClr val="0070C0"/>
                </a:solidFill>
                <a:latin typeface="黑体" panose="02010609060101010101" charset="-122"/>
                <a:ea typeface="黑体" panose="02010609060101010101" charset="-122"/>
                <a:cs typeface="黑体" panose="02010609060101010101" charset="-122"/>
                <a:sym typeface="+mn-ea"/>
              </a:rPr>
              <a:t>1</a:t>
            </a:r>
            <a:r>
              <a:rPr lang="zh-CN" altLang="en-US" sz="2800" b="1">
                <a:solidFill>
                  <a:srgbClr val="0070C0"/>
                </a:solidFill>
                <a:latin typeface="黑体" panose="02010609060101010101" charset="-122"/>
                <a:ea typeface="黑体" panose="02010609060101010101" charset="-122"/>
                <a:cs typeface="黑体" panose="02010609060101010101" charset="-122"/>
                <a:sym typeface="+mn-ea"/>
              </a:rPr>
              <a:t>7、</a:t>
            </a:r>
            <a:r>
              <a:rPr lang="en-US" altLang="zh-CN" sz="2800" b="1">
                <a:solidFill>
                  <a:srgbClr val="0070C0"/>
                </a:solidFill>
                <a:latin typeface="黑体" panose="02010609060101010101" charset="-122"/>
                <a:ea typeface="黑体" panose="02010609060101010101" charset="-122"/>
                <a:cs typeface="黑体" panose="02010609060101010101" charset="-122"/>
                <a:sym typeface="+mn-ea"/>
              </a:rPr>
              <a:t>18</a:t>
            </a:r>
            <a:r>
              <a:rPr lang="zh-CN" altLang="en-US" sz="2800" b="1">
                <a:solidFill>
                  <a:srgbClr val="0070C0"/>
                </a:solidFill>
                <a:latin typeface="黑体" panose="02010609060101010101" charset="-122"/>
                <a:ea typeface="黑体" panose="02010609060101010101" charset="-122"/>
                <a:cs typeface="黑体" panose="02010609060101010101" charset="-122"/>
                <a:sym typeface="+mn-ea"/>
              </a:rPr>
              <a:t>、</a:t>
            </a:r>
            <a:r>
              <a:rPr lang="en-US" altLang="zh-CN" sz="2800" b="1">
                <a:solidFill>
                  <a:srgbClr val="0070C0"/>
                </a:solidFill>
                <a:latin typeface="黑体" panose="02010609060101010101" charset="-122"/>
                <a:ea typeface="黑体" panose="02010609060101010101" charset="-122"/>
                <a:cs typeface="黑体" panose="02010609060101010101" charset="-122"/>
                <a:sym typeface="+mn-ea"/>
              </a:rPr>
              <a:t>20</a:t>
            </a:r>
            <a:r>
              <a:rPr lang="zh-CN" altLang="en-US" sz="2800" b="1">
                <a:solidFill>
                  <a:srgbClr val="0070C0"/>
                </a:solidFill>
                <a:latin typeface="黑体" panose="02010609060101010101" charset="-122"/>
                <a:ea typeface="黑体" panose="02010609060101010101" charset="-122"/>
                <a:cs typeface="黑体" panose="02010609060101010101" charset="-122"/>
                <a:sym typeface="+mn-ea"/>
              </a:rPr>
              <a:t>题等</a:t>
            </a:r>
            <a:r>
              <a:rPr lang="zh-CN" altLang="en-US" sz="2800" b="1">
                <a:solidFill>
                  <a:srgbClr val="0070C0"/>
                </a:solidFill>
                <a:latin typeface="黑体" panose="02010609060101010101" charset="-122"/>
                <a:ea typeface="黑体" panose="02010609060101010101" charset="-122"/>
                <a:cs typeface="黑体" panose="02010609060101010101" charset="-122"/>
                <a:sym typeface="+mn-ea"/>
              </a:rPr>
              <a:t>。</a:t>
            </a:r>
            <a:br>
              <a:rPr lang="zh-CN" altLang="en-US" sz="2800" b="1">
                <a:solidFill>
                  <a:srgbClr val="0070C0"/>
                </a:solidFill>
                <a:latin typeface="黑体" panose="02010609060101010101" charset="-122"/>
                <a:ea typeface="黑体" panose="02010609060101010101" charset="-122"/>
                <a:cs typeface="黑体" panose="02010609060101010101" charset="-122"/>
              </a:rPr>
            </a:br>
            <a:endParaRPr lang="zh-CN" altLang="en-US" sz="2800" b="1">
              <a:solidFill>
                <a:srgbClr val="0070C0"/>
              </a:solidFill>
              <a:latin typeface="黑体" panose="02010609060101010101" charset="-122"/>
              <a:ea typeface="黑体" panose="02010609060101010101" charset="-122"/>
              <a:cs typeface="黑体" panose="02010609060101010101" charset="-122"/>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p:sp>
        <p:nvSpPr>
          <p:cNvPr id="2" name="标题 1"/>
          <p:cNvSpPr>
            <a:spLocks noGrp="1"/>
          </p:cNvSpPr>
          <p:nvPr>
            <p:ph type="title"/>
          </p:nvPr>
        </p:nvSpPr>
        <p:spPr/>
        <p:txBody>
          <a:bodyPr>
            <a:normAutofit fontScale="90000"/>
          </a:bodyPr>
          <a:p>
            <a:br>
              <a:rPr lang="en-US" altLang="zh-CN" b="1" smtClean="0">
                <a:sym typeface="+mn-ea"/>
              </a:rPr>
            </a:br>
            <a:br>
              <a:rPr lang="en-US" altLang="zh-CN" b="1" smtClean="0">
                <a:sym typeface="+mn-ea"/>
              </a:rPr>
            </a:br>
            <a:br>
              <a:rPr lang="en-US" altLang="zh-CN" b="1" smtClean="0">
                <a:sym typeface="+mn-ea"/>
              </a:rPr>
            </a:br>
            <a:br>
              <a:rPr lang="en-US" altLang="zh-CN" b="1" smtClean="0">
                <a:sym typeface="+mn-ea"/>
              </a:rPr>
            </a:br>
            <a:br>
              <a:rPr lang="en-US" altLang="zh-CN" b="1" smtClean="0">
                <a:sym typeface="+mn-ea"/>
              </a:rPr>
            </a:br>
            <a:br>
              <a:rPr lang="en-US" altLang="zh-CN" b="1" smtClean="0">
                <a:sym typeface="+mn-ea"/>
              </a:rPr>
            </a:br>
            <a:br>
              <a:rPr lang="en-US" altLang="zh-CN" b="1" smtClean="0">
                <a:sym typeface="+mn-ea"/>
              </a:rPr>
            </a:br>
            <a:br>
              <a:rPr lang="en-US" altLang="zh-CN" b="1" smtClean="0">
                <a:sym typeface="+mn-ea"/>
              </a:rPr>
            </a:br>
            <a:br>
              <a:rPr lang="en-US" altLang="zh-CN" b="1" smtClean="0">
                <a:sym typeface="+mn-ea"/>
              </a:rPr>
            </a:br>
            <a:br>
              <a:rPr lang="en-US" altLang="zh-CN" b="1" smtClean="0">
                <a:sym typeface="+mn-ea"/>
              </a:rPr>
            </a:br>
            <a:r>
              <a:rPr lang="zh-CN" altLang="en-US" sz="5335" b="1" smtClean="0">
                <a:sym typeface="+mn-ea"/>
              </a:rPr>
              <a:t>（</a:t>
            </a:r>
            <a:r>
              <a:rPr lang="en-US" altLang="zh-CN" sz="5335" b="1" smtClean="0">
                <a:solidFill>
                  <a:schemeClr val="accent4"/>
                </a:solidFill>
                <a:sym typeface="+mn-ea"/>
              </a:rPr>
              <a:t>2020</a:t>
            </a:r>
            <a:r>
              <a:rPr lang="zh-CN" altLang="en-US" sz="5335" b="1" smtClean="0">
                <a:solidFill>
                  <a:schemeClr val="accent4"/>
                </a:solidFill>
                <a:sym typeface="+mn-ea"/>
              </a:rPr>
              <a:t>广东题</a:t>
            </a:r>
            <a:r>
              <a:rPr lang="en-US" altLang="zh-CN" sz="5335" b="1" smtClean="0">
                <a:solidFill>
                  <a:schemeClr val="accent4"/>
                </a:solidFill>
                <a:sym typeface="+mn-ea"/>
              </a:rPr>
              <a:t>10</a:t>
            </a:r>
            <a:r>
              <a:rPr lang="zh-CN" altLang="en-US" sz="5335" b="1" smtClean="0">
                <a:sym typeface="+mn-ea"/>
              </a:rPr>
              <a:t>）</a:t>
            </a:r>
            <a:r>
              <a:rPr lang="en-US" altLang="zh-CN" sz="5335" b="1" smtClean="0">
                <a:sym typeface="+mn-ea"/>
              </a:rPr>
              <a:t>. 	孟元老所著《东京梦华录》和张择端所画《清明上河图》反映了同一座都市商业繁荣的景象。这座都市是（　　）</a:t>
            </a:r>
            <a:br>
              <a:rPr lang="en-US" altLang="zh-CN" sz="5335" b="1" smtClean="0"/>
            </a:br>
            <a:r>
              <a:rPr lang="zh-CN" altLang="en-US" sz="5335" b="1" smtClean="0">
                <a:solidFill>
                  <a:srgbClr val="FF0000"/>
                </a:solidFill>
                <a:sym typeface="+mn-ea"/>
              </a:rPr>
              <a:t>A．唐代长安</a:t>
            </a:r>
            <a:br>
              <a:rPr lang="zh-CN" altLang="en-US" sz="5335" b="1" smtClean="0">
                <a:solidFill>
                  <a:srgbClr val="FF0000"/>
                </a:solidFill>
              </a:rPr>
            </a:br>
            <a:r>
              <a:rPr lang="zh-CN" altLang="en-US" sz="5335" b="1" smtClean="0">
                <a:solidFill>
                  <a:srgbClr val="FF0000"/>
                </a:solidFill>
                <a:sym typeface="+mn-ea"/>
              </a:rPr>
              <a:t>B．北宋开封	</a:t>
            </a:r>
            <a:br>
              <a:rPr lang="zh-CN" altLang="en-US" sz="5335" b="1" smtClean="0">
                <a:solidFill>
                  <a:srgbClr val="FF0000"/>
                </a:solidFill>
              </a:rPr>
            </a:br>
            <a:r>
              <a:rPr lang="zh-CN" altLang="en-US" sz="5335" b="1" smtClean="0">
                <a:solidFill>
                  <a:srgbClr val="FF0000"/>
                </a:solidFill>
                <a:sym typeface="+mn-ea"/>
              </a:rPr>
              <a:t>C．南宋临安	</a:t>
            </a:r>
            <a:br>
              <a:rPr lang="zh-CN" altLang="en-US" sz="5335" b="1" smtClean="0">
                <a:solidFill>
                  <a:srgbClr val="FF0000"/>
                </a:solidFill>
              </a:rPr>
            </a:br>
            <a:r>
              <a:rPr lang="zh-CN" altLang="en-US" sz="5335" b="1" smtClean="0">
                <a:solidFill>
                  <a:srgbClr val="FF0000"/>
                </a:solidFill>
                <a:sym typeface="+mn-ea"/>
              </a:rPr>
              <a:t>D．元代大都</a:t>
            </a:r>
            <a:br>
              <a:rPr lang="zh-CN" altLang="en-US" sz="5335" b="1" smtClean="0">
                <a:solidFill>
                  <a:srgbClr val="FF0000"/>
                </a:solidFill>
              </a:rPr>
            </a:br>
            <a:endParaRPr lang="zh-CN" altLang="en-US" sz="5335" b="1" smtClean="0">
              <a:solidFill>
                <a:srgbClr val="FF0000"/>
              </a:solidFill>
            </a:endParaRPr>
          </a:p>
        </p:txBody>
      </p:sp>
      <p:sp>
        <p:nvSpPr>
          <p:cNvPr id="3" name="内容占位符 2"/>
          <p:cNvSpPr>
            <a:spLocks noGrp="1"/>
          </p:cNvSpPr>
          <p:nvPr>
            <p:ph idx="1"/>
          </p:nvPr>
        </p:nvSpPr>
        <p:spPr>
          <a:xfrm>
            <a:off x="544830" y="173990"/>
            <a:ext cx="10808970" cy="6025515"/>
          </a:xfrm>
        </p:spPr>
        <p:txBody>
          <a:bodyPr/>
          <a:p>
            <a:pPr marL="0" indent="0">
              <a:buNone/>
            </a:pPr>
            <a:r>
              <a:rPr lang="zh-CN" altLang="en-US" sz="4400" b="1">
                <a:solidFill>
                  <a:schemeClr val="accent5"/>
                </a:solidFill>
                <a:latin typeface="黑体" panose="02010609060101010101" charset="-122"/>
                <a:ea typeface="黑体" panose="02010609060101010101" charset="-122"/>
                <a:sym typeface="+mn-ea"/>
              </a:rPr>
              <a:t>对接中考</a:t>
            </a:r>
            <a:endParaRPr lang="zh-CN" altLang="en-US" sz="440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a:xfrm>
          <a:off x="0" y="0"/>
          <a:ext cx="0" cy="0"/>
          <a:chOff x="0" y="0"/>
          <a:chExt cx="0" cy="0"/>
        </a:xfrm>
      </p:grpSpPr>
      <p:sp>
        <p:nvSpPr>
          <p:cNvPr id="46082" name="Rectangle 2"/>
          <p:cNvSpPr>
            <a:spLocks noGrp="1"/>
          </p:cNvSpPr>
          <p:nvPr>
            <p:ph type="title"/>
          </p:nvPr>
        </p:nvSpPr>
        <p:spPr/>
        <p:txBody>
          <a:bodyPr/>
          <a:lstStyle/>
          <a:p>
            <a:endParaRPr lang="zh-CN" altLang="en-US" smtClean="0"/>
          </a:p>
        </p:txBody>
      </p:sp>
      <p:sp>
        <p:nvSpPr>
          <p:cNvPr id="46083" name="Rectangle 3"/>
          <p:cNvSpPr>
            <a:spLocks noGrp="1"/>
          </p:cNvSpPr>
          <p:nvPr>
            <p:ph type="body" idx="1"/>
          </p:nvPr>
        </p:nvSpPr>
        <p:spPr>
          <a:xfrm>
            <a:off x="1803400" y="-258445"/>
            <a:ext cx="8993505" cy="8007985"/>
          </a:xfrm>
        </p:spPr>
        <p:txBody>
          <a:bodyPr/>
          <a:lstStyle/>
          <a:p>
            <a:endParaRPr lang="en-US" altLang="zh-CN" sz="3600" b="1" smtClean="0"/>
          </a:p>
          <a:p>
            <a:r>
              <a:rPr lang="en-US" altLang="zh-CN" sz="4000" b="1" smtClean="0"/>
              <a:t>【分析】本题</a:t>
            </a:r>
            <a:r>
              <a:rPr lang="zh-CN" altLang="en-US" sz="4000" b="1" smtClean="0"/>
              <a:t>涉及历史学科核心素养中的时空观念。</a:t>
            </a:r>
            <a:r>
              <a:rPr lang="en-US" altLang="zh-CN" sz="4000" b="1" smtClean="0"/>
              <a:t>题干关键信息“孟元老所著《东京梦华录》和张择端所画《清明上河图》反映了同一座都市商业繁荣的景象”。</a:t>
            </a:r>
            <a:r>
              <a:rPr lang="zh-CN" altLang="en-US" sz="4000" b="1" smtClean="0"/>
              <a:t>这种特定的时空框架中结合所学知识可知，知道这座都市是</a:t>
            </a:r>
            <a:r>
              <a:rPr lang="zh-CN" altLang="en-US" sz="4000" b="1" smtClean="0">
                <a:solidFill>
                  <a:srgbClr val="FF0000"/>
                </a:solidFill>
              </a:rPr>
              <a:t>北宋开封</a:t>
            </a:r>
            <a:r>
              <a:rPr lang="zh-CN" altLang="en-US" sz="4000" b="1" smtClean="0"/>
              <a:t>。</a:t>
            </a:r>
            <a:endParaRPr lang="zh-CN" altLang="en-US" sz="4000" b="1" smtClean="0"/>
          </a:p>
          <a:p>
            <a:r>
              <a:rPr lang="zh-CN" altLang="en-US" sz="4000" b="1" smtClean="0"/>
              <a:t>故选：</a:t>
            </a:r>
            <a:r>
              <a:rPr lang="zh-CN" altLang="en-US" sz="4000" b="1" smtClean="0">
                <a:solidFill>
                  <a:srgbClr val="FF0000"/>
                </a:solidFill>
              </a:rPr>
              <a:t>B。</a:t>
            </a:r>
            <a:endParaRPr lang="zh-CN" altLang="en-US" sz="4000" b="1" smtClean="0"/>
          </a:p>
          <a:p>
            <a:r>
              <a:rPr lang="zh-CN" altLang="en-US" sz="4000" b="1" smtClean="0"/>
              <a:t>【点评】解答本题要正确理解题意，考查了《清明上河图》，在此基础上进行分析，做出正确答案。</a:t>
            </a:r>
            <a:endParaRPr lang="zh-CN" altLang="en-US" sz="4000" b="1" smtClean="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a:xfrm>
          <a:off x="0" y="0"/>
          <a:ext cx="0" cy="0"/>
          <a:chOff x="0" y="0"/>
          <a:chExt cx="0" cy="0"/>
        </a:xfrm>
      </p:grpSpPr>
      <p:sp>
        <p:nvSpPr>
          <p:cNvPr id="57346" name="Rectangle 2"/>
          <p:cNvSpPr>
            <a:spLocks noGrp="1"/>
          </p:cNvSpPr>
          <p:nvPr>
            <p:ph type="title"/>
          </p:nvPr>
        </p:nvSpPr>
        <p:spPr/>
        <p:txBody>
          <a:bodyPr/>
          <a:lstStyle/>
          <a:p>
            <a:endParaRPr lang="zh-CN" altLang="en-US" smtClean="0"/>
          </a:p>
        </p:txBody>
      </p:sp>
      <p:sp>
        <p:nvSpPr>
          <p:cNvPr id="57347" name="Rectangle 3"/>
          <p:cNvSpPr>
            <a:spLocks noGrp="1"/>
          </p:cNvSpPr>
          <p:nvPr>
            <p:ph type="body" idx="1"/>
          </p:nvPr>
        </p:nvSpPr>
        <p:spPr>
          <a:xfrm>
            <a:off x="2103755" y="107315"/>
            <a:ext cx="9250680" cy="6611620"/>
          </a:xfrm>
        </p:spPr>
        <p:txBody>
          <a:bodyPr>
            <a:normAutofit fontScale="50000"/>
          </a:bodyPr>
          <a:lstStyle/>
          <a:p>
            <a:pPr marL="571500" indent="-571500"/>
            <a:r>
              <a:rPr lang="zh-CN" altLang="en-US" sz="7335" b="1" smtClean="0">
                <a:solidFill>
                  <a:schemeClr val="accent1"/>
                </a:solidFill>
              </a:rPr>
              <a:t>对接中考</a:t>
            </a:r>
            <a:endParaRPr lang="en-US" altLang="zh-CN" sz="7335" b="1" smtClean="0">
              <a:solidFill>
                <a:schemeClr val="accent1"/>
              </a:solidFill>
            </a:endParaRPr>
          </a:p>
          <a:p>
            <a:pPr marL="571500" indent="-571500"/>
            <a:endParaRPr lang="zh-CN" altLang="en-US" sz="3600" b="1" smtClean="0"/>
          </a:p>
          <a:p>
            <a:pPr marL="571500" indent="-571500"/>
            <a:r>
              <a:rPr lang="zh-CN" altLang="en-US" sz="7200" b="1" smtClean="0">
                <a:solidFill>
                  <a:srgbClr val="FFC000"/>
                </a:solidFill>
              </a:rPr>
              <a:t>（</a:t>
            </a:r>
            <a:r>
              <a:rPr lang="en-US" altLang="zh-CN" sz="7200" b="1" smtClean="0">
                <a:solidFill>
                  <a:srgbClr val="FFC000"/>
                </a:solidFill>
              </a:rPr>
              <a:t>2020</a:t>
            </a:r>
            <a:r>
              <a:rPr lang="zh-CN" altLang="en-US" sz="7200" b="1" smtClean="0">
                <a:solidFill>
                  <a:srgbClr val="FFC000"/>
                </a:solidFill>
              </a:rPr>
              <a:t>广东题</a:t>
            </a:r>
            <a:r>
              <a:rPr lang="en-US" altLang="zh-CN" sz="7200" b="1" smtClean="0">
                <a:solidFill>
                  <a:srgbClr val="FFC000"/>
                </a:solidFill>
              </a:rPr>
              <a:t>15</a:t>
            </a:r>
            <a:r>
              <a:rPr lang="zh-CN" altLang="en-US" sz="7200" b="1" smtClean="0">
                <a:solidFill>
                  <a:srgbClr val="FFC000"/>
                </a:solidFill>
              </a:rPr>
              <a:t>）</a:t>
            </a:r>
            <a:r>
              <a:rPr lang="en-US" altLang="zh-CN" sz="7200" b="1" smtClean="0"/>
              <a:t>. 1927年2～3月，全国工会会员由此前的120万人迅速发展到200万人，许多城市组织了工人武装纠察队，上海工人甚至从北洋军阀手中解放了上海。这一现象的背景是（　　）</a:t>
            </a:r>
            <a:endParaRPr lang="en-US" altLang="zh-CN" sz="7200" b="1" smtClean="0"/>
          </a:p>
          <a:p>
            <a:pPr marL="571500" indent="-571500"/>
            <a:r>
              <a:rPr lang="zh-CN" altLang="en-US" sz="7200" b="1" smtClean="0">
                <a:solidFill>
                  <a:srgbClr val="FF0000"/>
                </a:solidFill>
              </a:rPr>
              <a:t>A．统一战线破裂	</a:t>
            </a:r>
            <a:endParaRPr lang="zh-CN" altLang="en-US" sz="7200" b="1" smtClean="0">
              <a:solidFill>
                <a:srgbClr val="FF0000"/>
              </a:solidFill>
            </a:endParaRPr>
          </a:p>
          <a:p>
            <a:pPr marL="571500" indent="-571500"/>
            <a:r>
              <a:rPr lang="zh-CN" altLang="en-US" sz="7200" b="1" smtClean="0">
                <a:solidFill>
                  <a:srgbClr val="FF0000"/>
                </a:solidFill>
              </a:rPr>
              <a:t>B．国民革命失败	</a:t>
            </a:r>
            <a:endParaRPr lang="zh-CN" altLang="en-US" sz="7200" b="1" smtClean="0">
              <a:solidFill>
                <a:srgbClr val="FF0000"/>
              </a:solidFill>
            </a:endParaRPr>
          </a:p>
          <a:p>
            <a:pPr marL="571500" indent="-571500"/>
            <a:r>
              <a:rPr lang="zh-CN" altLang="en-US" sz="7200" b="1" smtClean="0">
                <a:solidFill>
                  <a:srgbClr val="FF0000"/>
                </a:solidFill>
              </a:rPr>
              <a:t>C．工农武装割据	</a:t>
            </a:r>
            <a:endParaRPr lang="zh-CN" altLang="en-US" sz="7200" b="1" smtClean="0">
              <a:solidFill>
                <a:srgbClr val="FF0000"/>
              </a:solidFill>
            </a:endParaRPr>
          </a:p>
          <a:p>
            <a:pPr marL="571500" indent="-571500"/>
            <a:r>
              <a:rPr lang="zh-CN" altLang="en-US" sz="7200" b="1" smtClean="0">
                <a:solidFill>
                  <a:srgbClr val="FF0000"/>
                </a:solidFill>
              </a:rPr>
              <a:t>D．北伐战争进行</a:t>
            </a:r>
            <a:endParaRPr lang="zh-CN" altLang="en-US" sz="7200" b="1" smtClean="0">
              <a:solidFill>
                <a:srgbClr val="FF0000"/>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a:xfrm>
          <a:off x="0" y="0"/>
          <a:ext cx="0" cy="0"/>
          <a:chOff x="0" y="0"/>
          <a:chExt cx="0" cy="0"/>
        </a:xfrm>
      </p:grpSpPr>
      <p:sp>
        <p:nvSpPr>
          <p:cNvPr id="5" name="Rectangle 3"/>
          <p:cNvSpPr txBox="1">
            <a:spLocks noChangeArrowheads="1"/>
          </p:cNvSpPr>
          <p:nvPr/>
        </p:nvSpPr>
        <p:spPr bwMode="auto">
          <a:xfrm>
            <a:off x="2071688" y="2197100"/>
            <a:ext cx="7488237" cy="681038"/>
          </a:xfrm>
          <a:prstGeom prst="rect">
            <a:avLst/>
          </a:prstGeom>
          <a:noFill/>
          <a:ln w="9525">
            <a:noFill/>
            <a:miter lim="800000"/>
          </a:ln>
        </p:spPr>
        <p:txBody>
          <a:bodyPr/>
          <a:lstStyle/>
          <a:p>
            <a:pPr algn="ctr" eaLnBrk="0" hangingPunct="0">
              <a:defRPr/>
            </a:pPr>
            <a:endParaRPr lang="en-US" altLang="zh-CN" sz="6600" b="1">
              <a:solidFill>
                <a:srgbClr val="FF0000"/>
              </a:solidFill>
              <a:effectLst>
                <a:outerShdw blurRad="38100" dist="38100" dir="2700000" algn="tl">
                  <a:srgbClr val="C0C0C0"/>
                </a:outerShdw>
              </a:effectLst>
              <a:latin typeface="楷体" panose="02010609060101010101" pitchFamily="49" charset="-122"/>
              <a:ea typeface="楷体" panose="02010609060101010101" pitchFamily="49" charset="-122"/>
            </a:endParaRPr>
          </a:p>
        </p:txBody>
      </p:sp>
      <p:sp>
        <p:nvSpPr>
          <p:cNvPr id="19459" name="Rectangle 8"/>
          <p:cNvSpPr>
            <a:spLocks noChangeArrowheads="1"/>
          </p:cNvSpPr>
          <p:nvPr/>
        </p:nvSpPr>
        <p:spPr bwMode="auto">
          <a:xfrm>
            <a:off x="5956935" y="3166904"/>
            <a:ext cx="309880" cy="478155"/>
          </a:xfrm>
          <a:prstGeom prst="rect">
            <a:avLst/>
          </a:prstGeom>
          <a:noFill/>
          <a:ln w="9525">
            <a:noFill/>
            <a:miter lim="800000"/>
          </a:ln>
        </p:spPr>
        <p:txBody>
          <a:bodyPr wrap="none" anchor="ctr">
            <a:spAutoFit/>
          </a:bodyPr>
          <a:lstStyle/>
          <a:p>
            <a:pPr algn="ctr">
              <a:lnSpc>
                <a:spcPct val="140000"/>
              </a:lnSpc>
              <a:buClr>
                <a:schemeClr val="bg1"/>
              </a:buClr>
              <a:buFont typeface="Wingdings" panose="05000000000000000000" pitchFamily="2" charset="2"/>
              <a:buNone/>
            </a:pPr>
            <a:r>
              <a:rPr lang="zh-CN" altLang="en-US" b="1"/>
              <a:t> </a:t>
            </a:r>
            <a:endParaRPr lang="zh-CN" altLang="en-US" b="1"/>
          </a:p>
        </p:txBody>
      </p:sp>
      <p:sp>
        <p:nvSpPr>
          <p:cNvPr id="19460" name="Rectangle 11"/>
          <p:cNvSpPr>
            <a:spLocks noGrp="1"/>
          </p:cNvSpPr>
          <p:nvPr>
            <p:ph type="title" idx="4294967295"/>
          </p:nvPr>
        </p:nvSpPr>
        <p:spPr>
          <a:xfrm>
            <a:off x="1711960" y="635"/>
            <a:ext cx="9149080" cy="6361430"/>
          </a:xfrm>
        </p:spPr>
        <p:txBody>
          <a:bodyPr>
            <a:normAutofit fontScale="90000"/>
          </a:bodyPr>
          <a:lstStyle/>
          <a:p>
            <a:r>
              <a:rPr lang="zh-CN" altLang="en-US" sz="4400" b="1" smtClean="0">
                <a:solidFill>
                  <a:srgbClr val="FF0000"/>
                </a:solidFill>
              </a:rPr>
              <a:t>前言：</a:t>
            </a:r>
            <a:r>
              <a:rPr lang="zh-CN" altLang="en-US" sz="4000" b="1">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202</a:t>
            </a:r>
            <a:r>
              <a:rPr lang="en-US" altLang="zh-CN" sz="4000" b="1">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1</a:t>
            </a:r>
            <a:r>
              <a:rPr lang="zh-CN" altLang="en-US" sz="4000" b="1">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年中考的备考号角即将吹响，作为有</a:t>
            </a:r>
            <a:r>
              <a:rPr lang="en-US" altLang="zh-CN" sz="4000" b="1">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16</a:t>
            </a:r>
            <a:r>
              <a:rPr lang="zh-CN" altLang="en-US" sz="4000" b="1">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年初三备考经验的一线老师，深深感受到中考试题一年比一年更难。与其说中考考学生，倒不如说中考更</a:t>
            </a:r>
            <a:r>
              <a:rPr lang="en-US" altLang="zh-CN" sz="4000" b="1">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a:t>
            </a:r>
            <a:r>
              <a:rPr lang="zh-CN" altLang="en-US" sz="4000" b="1">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考</a:t>
            </a:r>
            <a:r>
              <a:rPr lang="en-US" altLang="zh-CN" sz="4000" b="1">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a:t>
            </a:r>
            <a:r>
              <a:rPr lang="zh-CN" altLang="en-US" sz="4000" b="1">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老师。如何抓好</a:t>
            </a:r>
            <a:r>
              <a:rPr lang="en-US" altLang="zh-CN" sz="4000" b="1">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2021</a:t>
            </a:r>
            <a:r>
              <a:rPr lang="zh-CN" altLang="en-US" sz="4000" b="1">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年中考备考，对一线的老师无疑是极大的挑战。</a:t>
            </a:r>
            <a:r>
              <a:rPr lang="en-US" altLang="zh-CN" sz="4000" b="1">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2020</a:t>
            </a:r>
            <a:r>
              <a:rPr lang="zh-CN" altLang="en-US" sz="4000" b="1">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年广东中考历史其中一个亮点就是更加注重对核心素养的考查，兼顾广东本土文化。所以，吃透中考真题，深入研究试题，是中考备考必不可少的环节。我相信</a:t>
            </a:r>
            <a:r>
              <a:rPr lang="en-US" altLang="zh-CN" sz="4000" b="1">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2021</a:t>
            </a:r>
            <a:r>
              <a:rPr lang="zh-CN" altLang="en-US" sz="4000" b="1">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年历史中考命题将继续以历史学科核心素养为主要考查方向，中考命题从</a:t>
            </a:r>
            <a:r>
              <a:rPr lang="en-US" altLang="zh-CN" sz="4000" b="1">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a:t>
            </a:r>
            <a:r>
              <a:rPr lang="zh-CN" altLang="en-US" sz="4000" b="1">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能力立意</a:t>
            </a:r>
            <a:r>
              <a:rPr lang="en-US" altLang="zh-CN" sz="4000" b="1">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a:t>
            </a:r>
            <a:r>
              <a:rPr lang="zh-CN" altLang="en-US" sz="4000" b="1">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向</a:t>
            </a:r>
            <a:r>
              <a:rPr lang="en-US" altLang="zh-CN" sz="4000" b="1">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a:t>
            </a:r>
            <a:r>
              <a:rPr lang="zh-CN" altLang="en-US" sz="4000" b="1">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素养立意</a:t>
            </a:r>
            <a:r>
              <a:rPr lang="en-US" altLang="zh-CN" sz="4000" b="1">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a:t>
            </a:r>
            <a:r>
              <a:rPr lang="zh-CN" altLang="en-US" sz="4000" b="1">
                <a:solidFill>
                  <a:srgbClr val="0000FF"/>
                </a:solidFill>
                <a:latin typeface="楷体" panose="02010609060101010101" pitchFamily="49" charset="-122"/>
                <a:ea typeface="楷体" panose="02010609060101010101" pitchFamily="49" charset="-122"/>
                <a:cs typeface="楷体" panose="02010609060101010101" pitchFamily="49" charset="-122"/>
                <a:sym typeface="+mn-ea"/>
              </a:rPr>
              <a:t>转型。</a:t>
            </a:r>
            <a:endParaRPr lang="zh-CN" altLang="en-US" sz="4000" b="1">
              <a:solidFill>
                <a:srgbClr val="0000FF"/>
              </a:solidFill>
              <a:latin typeface="楷体" panose="02010609060101010101" pitchFamily="49" charset="-122"/>
              <a:ea typeface="楷体" panose="02010609060101010101" pitchFamily="49" charset="-122"/>
              <a:cs typeface="楷体" panose="02010609060101010101" pitchFamily="49" charset="-122"/>
              <a:sym typeface="+mn-ea"/>
            </a:endParaRP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a:xfrm>
          <a:off x="0" y="0"/>
          <a:ext cx="0" cy="0"/>
          <a:chOff x="0" y="0"/>
          <a:chExt cx="0" cy="0"/>
        </a:xfrm>
      </p:grpSpPr>
      <p:sp>
        <p:nvSpPr>
          <p:cNvPr id="58370" name="Rectangle 2"/>
          <p:cNvSpPr>
            <a:spLocks noGrp="1"/>
          </p:cNvSpPr>
          <p:nvPr>
            <p:ph type="title"/>
          </p:nvPr>
        </p:nvSpPr>
        <p:spPr/>
        <p:txBody>
          <a:bodyPr/>
          <a:lstStyle/>
          <a:p>
            <a:endParaRPr lang="zh-CN" altLang="en-US" smtClean="0"/>
          </a:p>
        </p:txBody>
      </p:sp>
      <p:sp>
        <p:nvSpPr>
          <p:cNvPr id="58371" name="Rectangle 3"/>
          <p:cNvSpPr>
            <a:spLocks noGrp="1"/>
          </p:cNvSpPr>
          <p:nvPr>
            <p:ph type="body" idx="1"/>
          </p:nvPr>
        </p:nvSpPr>
        <p:spPr>
          <a:xfrm>
            <a:off x="1280160" y="0"/>
            <a:ext cx="10073640" cy="6130925"/>
          </a:xfrm>
        </p:spPr>
        <p:txBody>
          <a:bodyPr>
            <a:noAutofit/>
          </a:bodyPr>
          <a:lstStyle/>
          <a:p>
            <a:r>
              <a:rPr lang="zh-CN" altLang="en-US" sz="3200" b="1" smtClean="0">
                <a:latin typeface="+mn-ea"/>
                <a:cs typeface="+mn-ea"/>
              </a:rPr>
              <a:t>【分析】本题涉及历史学科核心素养中的时空观念。通过阶段特征的形式主要呈现</a:t>
            </a:r>
            <a:r>
              <a:rPr lang="zh-CN" altLang="en-US" sz="3200" b="1" smtClean="0">
                <a:latin typeface="+mn-ea"/>
                <a:cs typeface="+mn-ea"/>
                <a:sym typeface="+mn-ea"/>
              </a:rPr>
              <a:t>大革命的过程特征和当时国共两党的关系特点。</a:t>
            </a:r>
            <a:endParaRPr lang="zh-CN" altLang="en-US" sz="3200" b="1" smtClean="0">
              <a:latin typeface="+mn-ea"/>
              <a:cs typeface="+mn-ea"/>
            </a:endParaRPr>
          </a:p>
          <a:p>
            <a:r>
              <a:rPr lang="zh-CN" altLang="en-US" sz="3200" b="1" smtClean="0">
                <a:latin typeface="+mn-ea"/>
                <a:cs typeface="+mn-ea"/>
              </a:rPr>
              <a:t>【解答】1926﹣﹣1927年4月大革命时期，随着革命形势的发展，中国的城市工会组织得到了迅速壮大，成为重要的革命力量，工人力量的壮大进一步促进了北伐的迅速发展，有力的保障了北伐的胜利进军。D符合题意。1927年4月国民党右派叛变革命后统一战线破﹣﹣国民革命失败，1927年10月中国共产党开始领导工农武装割据。可以排除ABC。</a:t>
            </a:r>
            <a:endParaRPr lang="zh-CN" altLang="en-US" sz="3200" b="1" smtClean="0">
              <a:latin typeface="+mn-ea"/>
              <a:cs typeface="+mn-ea"/>
            </a:endParaRPr>
          </a:p>
          <a:p>
            <a:r>
              <a:rPr lang="zh-CN" altLang="en-US" sz="3200" b="1" smtClean="0">
                <a:latin typeface="+mn-ea"/>
                <a:cs typeface="+mn-ea"/>
              </a:rPr>
              <a:t>故选：</a:t>
            </a:r>
            <a:r>
              <a:rPr lang="zh-CN" altLang="en-US" sz="3200" b="1" smtClean="0">
                <a:solidFill>
                  <a:srgbClr val="FF0000"/>
                </a:solidFill>
                <a:latin typeface="+mn-ea"/>
                <a:cs typeface="+mn-ea"/>
              </a:rPr>
              <a:t>D</a:t>
            </a:r>
            <a:r>
              <a:rPr lang="zh-CN" altLang="en-US" sz="3200" b="1" smtClean="0">
                <a:latin typeface="+mn-ea"/>
                <a:cs typeface="+mn-ea"/>
              </a:rPr>
              <a:t>。</a:t>
            </a:r>
            <a:endParaRPr lang="zh-CN" altLang="en-US" sz="3200" b="1" smtClean="0">
              <a:latin typeface="+mn-ea"/>
              <a:cs typeface="+mn-ea"/>
            </a:endParaRPr>
          </a:p>
          <a:p>
            <a:r>
              <a:rPr lang="zh-CN" altLang="en-US" sz="3200" b="1" smtClean="0">
                <a:latin typeface="+mn-ea"/>
                <a:cs typeface="+mn-ea"/>
              </a:rPr>
              <a:t>【点评】解答本题要搞清楚大革命的过程特征和影响，还要搞清楚当时国共双方关系发展的特点。</a:t>
            </a:r>
            <a:endParaRPr lang="zh-CN" altLang="en-US" sz="3200" b="1" smtClean="0">
              <a:latin typeface="+mn-ea"/>
              <a:cs typeface="+mn-ea"/>
            </a:endParaRP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a:xfrm>
          <a:off x="0" y="0"/>
          <a:ext cx="0" cy="0"/>
          <a:chOff x="0" y="0"/>
          <a:chExt cx="0" cy="0"/>
        </a:xfrm>
      </p:grpSpPr>
      <p:sp>
        <p:nvSpPr>
          <p:cNvPr id="66562" name="Rectangle 2"/>
          <p:cNvSpPr>
            <a:spLocks noGrp="1"/>
          </p:cNvSpPr>
          <p:nvPr>
            <p:ph type="title"/>
          </p:nvPr>
        </p:nvSpPr>
        <p:spPr>
          <a:xfrm>
            <a:off x="657860" y="0"/>
            <a:ext cx="10695940" cy="1691005"/>
          </a:xfrm>
        </p:spPr>
        <p:txBody>
          <a:bodyPr/>
          <a:lstStyle/>
          <a:p>
            <a:r>
              <a:rPr lang="zh-CN" altLang="en-US" smtClean="0"/>
              <a:t>对接中考</a:t>
            </a:r>
            <a:endParaRPr lang="zh-CN" altLang="en-US" smtClean="0"/>
          </a:p>
        </p:txBody>
      </p:sp>
      <p:sp>
        <p:nvSpPr>
          <p:cNvPr id="66563" name="Rectangle 3"/>
          <p:cNvSpPr>
            <a:spLocks noGrp="1"/>
          </p:cNvSpPr>
          <p:nvPr>
            <p:ph type="body" idx="1"/>
          </p:nvPr>
        </p:nvSpPr>
        <p:spPr>
          <a:xfrm>
            <a:off x="0" y="-635"/>
            <a:ext cx="11929745" cy="7070090"/>
          </a:xfrm>
        </p:spPr>
        <p:txBody>
          <a:bodyPr/>
          <a:lstStyle/>
          <a:p>
            <a:r>
              <a:rPr lang="en-US" altLang="zh-CN" b="1" smtClean="0"/>
              <a:t>                    </a:t>
            </a:r>
            <a:endParaRPr lang="en-US" altLang="zh-CN" b="1" smtClean="0"/>
          </a:p>
          <a:p>
            <a:pPr marL="0" indent="0">
              <a:buNone/>
            </a:pPr>
            <a:endParaRPr lang="en-US" altLang="zh-CN" b="1" smtClean="0"/>
          </a:p>
          <a:p>
            <a:r>
              <a:rPr lang="zh-CN" altLang="en-US" sz="3600" b="1" smtClean="0">
                <a:solidFill>
                  <a:schemeClr val="accent4"/>
                </a:solidFill>
              </a:rPr>
              <a:t>（</a:t>
            </a:r>
            <a:r>
              <a:rPr lang="en-US" altLang="zh-CN" sz="3600" b="1" smtClean="0">
                <a:solidFill>
                  <a:schemeClr val="accent4"/>
                </a:solidFill>
              </a:rPr>
              <a:t>2020</a:t>
            </a:r>
            <a:r>
              <a:rPr lang="zh-CN" altLang="en-US" sz="3600" b="1" smtClean="0">
                <a:solidFill>
                  <a:schemeClr val="accent4"/>
                </a:solidFill>
              </a:rPr>
              <a:t>广东题</a:t>
            </a:r>
            <a:r>
              <a:rPr lang="en-US" altLang="zh-CN" sz="3600" b="1" smtClean="0">
                <a:solidFill>
                  <a:schemeClr val="accent4"/>
                </a:solidFill>
              </a:rPr>
              <a:t>17).</a:t>
            </a:r>
            <a:r>
              <a:rPr lang="en-US" altLang="zh-CN" sz="3200" b="1" smtClean="0"/>
              <a:t>如表为1951年6月至1952年底全国捐献战斗机统  计情况。这一情形出现的原因是（　　）</a:t>
            </a:r>
            <a:endParaRPr lang="en-US" altLang="zh-CN" sz="3200" b="1" smtClean="0"/>
          </a:p>
          <a:p>
            <a:endParaRPr lang="en-US" altLang="zh-CN" sz="3200" b="1" smtClean="0"/>
          </a:p>
        </p:txBody>
      </p:sp>
      <p:graphicFrame>
        <p:nvGraphicFramePr>
          <p:cNvPr id="2" name="表格 1"/>
          <p:cNvGraphicFramePr/>
          <p:nvPr>
            <p:custDataLst>
              <p:tags r:id="rId1"/>
            </p:custDataLst>
          </p:nvPr>
        </p:nvGraphicFramePr>
        <p:xfrm>
          <a:off x="3374390" y="2254885"/>
          <a:ext cx="6862445" cy="4603750"/>
        </p:xfrm>
        <a:graphic>
          <a:graphicData uri="http://schemas.openxmlformats.org/drawingml/2006/table">
            <a:tbl>
              <a:tblPr firstRow="1" bandRow="1">
                <a:tableStyleId>{5940675A-B579-460E-94D1-54222C63F5DA}</a:tableStyleId>
              </a:tblPr>
              <a:tblGrid>
                <a:gridCol w="3121660"/>
                <a:gridCol w="3740785"/>
              </a:tblGrid>
              <a:tr h="685165">
                <a:tc>
                  <a:txBody>
                    <a:bodyPr/>
                    <a:p>
                      <a:pPr indent="0">
                        <a:buNone/>
                      </a:pPr>
                      <a:r>
                        <a:rPr lang="en-US" sz="2800" b="0">
                          <a:latin typeface="宋体" panose="02010600030101010101" pitchFamily="2" charset="-122"/>
                          <a:ea typeface="宋体" panose="02010600030101010101" pitchFamily="2" charset="-122"/>
                          <a:cs typeface="宋体" panose="02010600030101010101" pitchFamily="2" charset="-122"/>
                        </a:rPr>
                        <a:t> 群体或个人</a:t>
                      </a:r>
                      <a:endParaRPr lang="en-US" altLang="en-US" sz="2800" b="0">
                        <a:latin typeface="宋体" panose="02010600030101010101" pitchFamily="2" charset="-122"/>
                        <a:ea typeface="宋体" panose="02010600030101010101" pitchFamily="2" charset="-122"/>
                        <a:cs typeface="宋体" panose="02010600030101010101" pitchFamily="2" charset="-122"/>
                      </a:endParaRPr>
                    </a:p>
                  </a:txBody>
                  <a:tcPr marL="19050" marR="19050" marT="19050" marB="19050" vert="horz" anchor="t">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p>
                      <a:pPr indent="0">
                        <a:buNone/>
                      </a:pPr>
                      <a:r>
                        <a:rPr lang="en-US" sz="2400" b="0">
                          <a:latin typeface="宋体" panose="02010600030101010101" pitchFamily="2" charset="-122"/>
                          <a:ea typeface="宋体" panose="02010600030101010101" pitchFamily="2" charset="-122"/>
                          <a:cs typeface="宋体" panose="02010600030101010101" pitchFamily="2" charset="-122"/>
                        </a:rPr>
                        <a:t>捐献战斗机（架）</a:t>
                      </a:r>
                      <a:endParaRPr lang="en-US" altLang="en-US" sz="2400" b="0">
                        <a:latin typeface="宋体" panose="02010600030101010101" pitchFamily="2" charset="-122"/>
                        <a:ea typeface="宋体" panose="02010600030101010101" pitchFamily="2" charset="-122"/>
                        <a:cs typeface="宋体" panose="02010600030101010101" pitchFamily="2" charset="-122"/>
                      </a:endParaRPr>
                    </a:p>
                  </a:txBody>
                  <a:tcPr marL="19050" marR="19050" marT="19050" marB="19050" vert="horz" anchor="t">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750570">
                <a:tc>
                  <a:txBody>
                    <a:bodyPr/>
                    <a:p>
                      <a:pPr indent="0">
                        <a:buNone/>
                      </a:pPr>
                      <a:r>
                        <a:rPr lang="en-US" sz="2400" b="0">
                          <a:latin typeface="宋体" panose="02010600030101010101" pitchFamily="2" charset="-122"/>
                          <a:ea typeface="宋体" panose="02010600030101010101" pitchFamily="2" charset="-122"/>
                          <a:cs typeface="宋体" panose="02010600030101010101" pitchFamily="2" charset="-122"/>
                        </a:rPr>
                        <a:t>甘肃玉门石油职工群体</a:t>
                      </a:r>
                      <a:endParaRPr lang="en-US" altLang="en-US" sz="2400" b="0">
                        <a:latin typeface="宋体" panose="02010600030101010101" pitchFamily="2" charset="-122"/>
                        <a:ea typeface="宋体" panose="02010600030101010101" pitchFamily="2" charset="-122"/>
                        <a:cs typeface="宋体" panose="02010600030101010101" pitchFamily="2" charset="-122"/>
                      </a:endParaRPr>
                    </a:p>
                  </a:txBody>
                  <a:tcPr marL="19050" marR="19050" marT="19050" marB="19050" vert="horz" anchor="t">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p>
                      <a:pPr indent="0">
                        <a:buNone/>
                      </a:pPr>
                      <a:r>
                        <a:rPr lang="en-US" sz="1000" b="0">
                          <a:latin typeface="宋体" panose="02010600030101010101" pitchFamily="2" charset="-122"/>
                          <a:ea typeface="宋体" panose="02010600030101010101" pitchFamily="2" charset="-122"/>
                          <a:cs typeface="宋体" panose="02010600030101010101" pitchFamily="2" charset="-122"/>
                        </a:rPr>
                        <a:t>       </a:t>
                      </a:r>
                      <a:r>
                        <a:rPr lang="en-US" sz="2400" b="0">
                          <a:latin typeface="宋体" panose="02010600030101010101" pitchFamily="2" charset="-122"/>
                          <a:ea typeface="宋体" panose="02010600030101010101" pitchFamily="2" charset="-122"/>
                          <a:cs typeface="宋体" panose="02010600030101010101" pitchFamily="2" charset="-122"/>
                        </a:rPr>
                        <a:t>1</a:t>
                      </a:r>
                      <a:endParaRPr lang="en-US" altLang="en-US" sz="2400" b="0">
                        <a:latin typeface="宋体" panose="02010600030101010101" pitchFamily="2" charset="-122"/>
                        <a:ea typeface="宋体" panose="02010600030101010101" pitchFamily="2" charset="-122"/>
                        <a:cs typeface="宋体" panose="02010600030101010101" pitchFamily="2" charset="-122"/>
                      </a:endParaRPr>
                    </a:p>
                  </a:txBody>
                  <a:tcPr marL="19050" marR="19050" marT="19050" marB="19050" vert="horz" anchor="t">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749935">
                <a:tc>
                  <a:txBody>
                    <a:bodyPr/>
                    <a:p>
                      <a:pPr indent="0">
                        <a:buNone/>
                      </a:pPr>
                      <a:r>
                        <a:rPr lang="en-US" sz="2400" b="0">
                          <a:latin typeface="宋体" panose="02010600030101010101" pitchFamily="2" charset="-122"/>
                          <a:ea typeface="宋体" panose="02010600030101010101" pitchFamily="2" charset="-122"/>
                          <a:cs typeface="宋体" panose="02010600030101010101" pitchFamily="2" charset="-122"/>
                        </a:rPr>
                        <a:t>四川简阳县农民群体</a:t>
                      </a:r>
                      <a:endParaRPr lang="en-US" altLang="en-US" sz="2400" b="0">
                        <a:latin typeface="宋体" panose="02010600030101010101" pitchFamily="2" charset="-122"/>
                        <a:ea typeface="宋体" panose="02010600030101010101" pitchFamily="2" charset="-122"/>
                        <a:cs typeface="宋体" panose="02010600030101010101" pitchFamily="2" charset="-122"/>
                      </a:endParaRPr>
                    </a:p>
                  </a:txBody>
                  <a:tcPr marL="19050" marR="19050" marT="19050" marB="19050" vert="horz" anchor="t">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p>
                      <a:pPr indent="0">
                        <a:buNone/>
                      </a:pPr>
                      <a:r>
                        <a:rPr lang="en-US" sz="2400" b="0">
                          <a:latin typeface="宋体" panose="02010600030101010101" pitchFamily="2" charset="-122"/>
                          <a:ea typeface="宋体" panose="02010600030101010101" pitchFamily="2" charset="-122"/>
                          <a:cs typeface="宋体" panose="02010600030101010101" pitchFamily="2" charset="-122"/>
                        </a:rPr>
                        <a:t>   2</a:t>
                      </a:r>
                      <a:endParaRPr lang="en-US" altLang="en-US" sz="2400" b="0">
                        <a:latin typeface="宋体" panose="02010600030101010101" pitchFamily="2" charset="-122"/>
                        <a:ea typeface="宋体" panose="02010600030101010101" pitchFamily="2" charset="-122"/>
                        <a:cs typeface="宋体" panose="02010600030101010101" pitchFamily="2" charset="-122"/>
                      </a:endParaRPr>
                    </a:p>
                  </a:txBody>
                  <a:tcPr marL="19050" marR="19050" marT="19050" marB="19050" vert="horz" anchor="t">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610235">
                <a:tc>
                  <a:txBody>
                    <a:bodyPr/>
                    <a:p>
                      <a:pPr indent="0">
                        <a:buNone/>
                      </a:pPr>
                      <a:r>
                        <a:rPr lang="en-US" sz="2400" b="0">
                          <a:latin typeface="宋体" panose="02010600030101010101" pitchFamily="2" charset="-122"/>
                          <a:ea typeface="宋体" panose="02010600030101010101" pitchFamily="2" charset="-122"/>
                          <a:cs typeface="宋体" panose="02010600030101010101" pitchFamily="2" charset="-122"/>
                        </a:rPr>
                        <a:t>豫剧演员常香玉</a:t>
                      </a:r>
                      <a:endParaRPr lang="en-US" altLang="en-US" sz="2400" b="0">
                        <a:latin typeface="宋体" panose="02010600030101010101" pitchFamily="2" charset="-122"/>
                        <a:ea typeface="宋体" panose="02010600030101010101" pitchFamily="2" charset="-122"/>
                        <a:cs typeface="宋体" panose="02010600030101010101" pitchFamily="2" charset="-122"/>
                      </a:endParaRPr>
                    </a:p>
                  </a:txBody>
                  <a:tcPr marL="19050" marR="19050" marT="19050" marB="19050" vert="horz" anchor="t">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p>
                      <a:pPr indent="0">
                        <a:buNone/>
                      </a:pPr>
                      <a:r>
                        <a:rPr lang="en-US" sz="2400" b="0">
                          <a:latin typeface="宋体" panose="02010600030101010101" pitchFamily="2" charset="-122"/>
                          <a:ea typeface="宋体" panose="02010600030101010101" pitchFamily="2" charset="-122"/>
                          <a:cs typeface="宋体" panose="02010600030101010101" pitchFamily="2" charset="-122"/>
                        </a:rPr>
                        <a:t>   1</a:t>
                      </a:r>
                      <a:endParaRPr lang="en-US" altLang="en-US" sz="2400" b="0">
                        <a:latin typeface="宋体" panose="02010600030101010101" pitchFamily="2" charset="-122"/>
                        <a:ea typeface="宋体" panose="02010600030101010101" pitchFamily="2" charset="-122"/>
                        <a:cs typeface="宋体" panose="02010600030101010101" pitchFamily="2" charset="-122"/>
                      </a:endParaRPr>
                    </a:p>
                  </a:txBody>
                  <a:tcPr marL="19050" marR="19050" marT="19050" marB="19050" vert="horz" anchor="t">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918845">
                <a:tc>
                  <a:txBody>
                    <a:bodyPr/>
                    <a:p>
                      <a:pPr indent="0">
                        <a:buNone/>
                      </a:pPr>
                      <a:r>
                        <a:rPr lang="en-US" sz="2400" b="0">
                          <a:latin typeface="宋体" panose="02010600030101010101" pitchFamily="2" charset="-122"/>
                          <a:ea typeface="宋体" panose="02010600030101010101" pitchFamily="2" charset="-122"/>
                          <a:cs typeface="宋体" panose="02010600030101010101" pitchFamily="2" charset="-122"/>
                        </a:rPr>
                        <a:t>著名工商业者荣毅仁</a:t>
                      </a:r>
                      <a:endParaRPr lang="en-US" altLang="en-US" sz="2400" b="0">
                        <a:latin typeface="宋体" panose="02010600030101010101" pitchFamily="2" charset="-122"/>
                        <a:ea typeface="宋体" panose="02010600030101010101" pitchFamily="2" charset="-122"/>
                        <a:cs typeface="宋体" panose="02010600030101010101" pitchFamily="2" charset="-122"/>
                      </a:endParaRPr>
                    </a:p>
                  </a:txBody>
                  <a:tcPr marL="19050" marR="19050" marT="19050" marB="19050" vert="horz" anchor="t">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p>
                      <a:pPr indent="0">
                        <a:buNone/>
                      </a:pPr>
                      <a:r>
                        <a:rPr lang="en-US" sz="2400" b="0">
                          <a:latin typeface="宋体" panose="02010600030101010101" pitchFamily="2" charset="-122"/>
                          <a:ea typeface="宋体" panose="02010600030101010101" pitchFamily="2" charset="-122"/>
                          <a:cs typeface="宋体" panose="02010600030101010101" pitchFamily="2" charset="-122"/>
                        </a:rPr>
                        <a:t>   7.5</a:t>
                      </a:r>
                      <a:endParaRPr lang="en-US" altLang="en-US" sz="2400" b="0">
                        <a:latin typeface="宋体" panose="02010600030101010101" pitchFamily="2" charset="-122"/>
                        <a:ea typeface="宋体" panose="02010600030101010101" pitchFamily="2" charset="-122"/>
                        <a:cs typeface="宋体" panose="02010600030101010101" pitchFamily="2" charset="-122"/>
                      </a:endParaRPr>
                    </a:p>
                  </a:txBody>
                  <a:tcPr marL="19050" marR="19050" marT="19050" marB="19050" vert="horz" anchor="t">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451485">
                <a:tc>
                  <a:txBody>
                    <a:bodyPr/>
                    <a:p>
                      <a:pPr indent="0">
                        <a:buNone/>
                      </a:pPr>
                      <a:r>
                        <a:rPr lang="en-US" sz="2400" b="0">
                          <a:latin typeface="宋体" panose="02010600030101010101" pitchFamily="2" charset="-122"/>
                          <a:ea typeface="宋体" panose="02010600030101010101" pitchFamily="2" charset="-122"/>
                          <a:cs typeface="宋体" panose="02010600030101010101" pitchFamily="2" charset="-122"/>
                        </a:rPr>
                        <a:t>……</a:t>
                      </a:r>
                      <a:endParaRPr lang="en-US" altLang="en-US" sz="2400" b="0">
                        <a:latin typeface="宋体" panose="02010600030101010101" pitchFamily="2" charset="-122"/>
                        <a:ea typeface="宋体" panose="02010600030101010101" pitchFamily="2" charset="-122"/>
                        <a:cs typeface="宋体" panose="02010600030101010101" pitchFamily="2" charset="-122"/>
                      </a:endParaRPr>
                    </a:p>
                  </a:txBody>
                  <a:tcPr marL="19050" marR="19050" marT="19050" marB="19050" vert="horz" anchor="t">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a:txBody>
                    <a:bodyPr/>
                    <a:p>
                      <a:pPr indent="0">
                        <a:buNone/>
                      </a:pPr>
                      <a:r>
                        <a:rPr lang="en-US" sz="2400" b="0">
                          <a:latin typeface="宋体" panose="02010600030101010101" pitchFamily="2" charset="-122"/>
                          <a:ea typeface="宋体" panose="02010600030101010101" pitchFamily="2" charset="-122"/>
                          <a:cs typeface="宋体" panose="02010600030101010101" pitchFamily="2" charset="-122"/>
                        </a:rPr>
                        <a:t>……</a:t>
                      </a:r>
                      <a:endParaRPr lang="en-US" altLang="en-US" sz="2400" b="0">
                        <a:latin typeface="宋体" panose="02010600030101010101" pitchFamily="2" charset="-122"/>
                        <a:ea typeface="宋体" panose="02010600030101010101" pitchFamily="2" charset="-122"/>
                        <a:cs typeface="宋体" panose="02010600030101010101" pitchFamily="2" charset="-122"/>
                      </a:endParaRPr>
                    </a:p>
                  </a:txBody>
                  <a:tcPr marL="19050" marR="19050" marT="19050" marB="19050" vert="horz" anchor="t">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r>
              <a:tr h="437515">
                <a:tc gridSpan="2">
                  <a:txBody>
                    <a:bodyPr/>
                    <a:p>
                      <a:pPr indent="0">
                        <a:buNone/>
                      </a:pPr>
                      <a:r>
                        <a:rPr lang="en-US" sz="2400" b="0">
                          <a:latin typeface="宋体" panose="02010600030101010101" pitchFamily="2" charset="-122"/>
                          <a:ea typeface="宋体" panose="02010600030101010101" pitchFamily="2" charset="-122"/>
                          <a:cs typeface="宋体" panose="02010600030101010101" pitchFamily="2" charset="-122"/>
                        </a:rPr>
                        <a:t>全国总计3710</a:t>
                      </a:r>
                      <a:endParaRPr lang="en-US" altLang="en-US" sz="2400" b="0">
                        <a:latin typeface="宋体" panose="02010600030101010101" pitchFamily="2" charset="-122"/>
                        <a:ea typeface="宋体" panose="02010600030101010101" pitchFamily="2" charset="-122"/>
                        <a:cs typeface="宋体" panose="02010600030101010101" pitchFamily="2" charset="-122"/>
                      </a:endParaRPr>
                    </a:p>
                  </a:txBody>
                  <a:tcPr marL="19050" marR="19050" marT="19050" marB="19050" vert="horz" anchor="t">
                    <a:lnL w="12700" cap="flat" cmpd="sng">
                      <a:solidFill>
                        <a:srgbClr val="000000"/>
                      </a:solidFill>
                      <a:prstDash val="solid"/>
                      <a:headEnd type="none" w="med" len="med"/>
                      <a:tailEnd type="none" w="med" len="med"/>
                    </a:lnL>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lnTlToBr>
                      <a:noFill/>
                    </a:lnTlToBr>
                    <a:lnBlToTr>
                      <a:noFill/>
                    </a:lnBlToTr>
                    <a:noFill/>
                  </a:tcPr>
                </a:tc>
                <a:tc hMerge="1">
                  <a:tcPr>
                    <a:lnR w="12700" cap="flat" cmpd="sng">
                      <a:solidFill>
                        <a:srgbClr val="000000"/>
                      </a:solidFill>
                      <a:prstDash val="solid"/>
                      <a:headEnd type="none" w="med" len="med"/>
                      <a:tailEnd type="none" w="med" len="med"/>
                    </a:lnR>
                    <a:lnT w="12700" cap="flat" cmpd="sng">
                      <a:solidFill>
                        <a:srgbClr val="000000"/>
                      </a:solidFill>
                      <a:prstDash val="solid"/>
                      <a:headEnd type="none" w="med" len="med"/>
                      <a:tailEnd type="none" w="med" len="med"/>
                    </a:lnT>
                    <a:lnB w="12700" cap="flat" cmpd="sng">
                      <a:solidFill>
                        <a:srgbClr val="000000"/>
                      </a:solidFill>
                      <a:prstDash val="soli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a:xfrm>
          <a:off x="0" y="0"/>
          <a:ext cx="0" cy="0"/>
          <a:chOff x="0" y="0"/>
          <a:chExt cx="0" cy="0"/>
        </a:xfrm>
      </p:grpSpPr>
      <p:sp>
        <p:nvSpPr>
          <p:cNvPr id="64514" name="Rectangle 2"/>
          <p:cNvSpPr>
            <a:spLocks noGrp="1"/>
          </p:cNvSpPr>
          <p:nvPr>
            <p:ph type="title"/>
          </p:nvPr>
        </p:nvSpPr>
        <p:spPr/>
        <p:txBody>
          <a:bodyPr/>
          <a:lstStyle/>
          <a:p>
            <a:endParaRPr lang="zh-CN" altLang="en-US" smtClean="0"/>
          </a:p>
        </p:txBody>
      </p:sp>
      <p:sp>
        <p:nvSpPr>
          <p:cNvPr id="64515" name="Rectangle 3"/>
          <p:cNvSpPr>
            <a:spLocks noGrp="1"/>
          </p:cNvSpPr>
          <p:nvPr>
            <p:ph type="body" idx="1"/>
          </p:nvPr>
        </p:nvSpPr>
        <p:spPr>
          <a:xfrm>
            <a:off x="2063750" y="115888"/>
            <a:ext cx="8147050" cy="6015037"/>
          </a:xfrm>
        </p:spPr>
        <p:txBody>
          <a:bodyPr/>
          <a:lstStyle/>
          <a:p>
            <a:r>
              <a:rPr lang="zh-CN" altLang="en-US" sz="5400" b="1" smtClean="0">
                <a:solidFill>
                  <a:srgbClr val="FF0000"/>
                </a:solidFill>
              </a:rPr>
              <a:t>A．土地革命	</a:t>
            </a:r>
            <a:endParaRPr lang="zh-CN" altLang="en-US" sz="5400" b="1" smtClean="0">
              <a:solidFill>
                <a:srgbClr val="FF0000"/>
              </a:solidFill>
            </a:endParaRPr>
          </a:p>
          <a:p>
            <a:r>
              <a:rPr lang="zh-CN" altLang="en-US" sz="5400" b="1" smtClean="0">
                <a:solidFill>
                  <a:srgbClr val="FF0000"/>
                </a:solidFill>
              </a:rPr>
              <a:t>B．抗美援朝战争	</a:t>
            </a:r>
            <a:endParaRPr lang="zh-CN" altLang="en-US" sz="5400" b="1" smtClean="0">
              <a:solidFill>
                <a:srgbClr val="FF0000"/>
              </a:solidFill>
            </a:endParaRPr>
          </a:p>
          <a:p>
            <a:r>
              <a:rPr lang="zh-CN" altLang="en-US" sz="5400" b="1" smtClean="0">
                <a:solidFill>
                  <a:srgbClr val="FF0000"/>
                </a:solidFill>
              </a:rPr>
              <a:t>C．三大改造	</a:t>
            </a:r>
            <a:endParaRPr lang="zh-CN" altLang="en-US" sz="5400" b="1" smtClean="0">
              <a:solidFill>
                <a:srgbClr val="FF0000"/>
              </a:solidFill>
            </a:endParaRPr>
          </a:p>
          <a:p>
            <a:r>
              <a:rPr lang="zh-CN" altLang="en-US" sz="5400" b="1" smtClean="0">
                <a:solidFill>
                  <a:srgbClr val="FF0000"/>
                </a:solidFill>
              </a:rPr>
              <a:t>D．人民公社化运动</a:t>
            </a:r>
            <a:endParaRPr lang="zh-CN" altLang="en-US" sz="5400" b="1" smtClean="0">
              <a:solidFill>
                <a:srgbClr val="FF0000"/>
              </a:solidFil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a:xfrm>
          <a:off x="0" y="0"/>
          <a:ext cx="0" cy="0"/>
          <a:chOff x="0" y="0"/>
          <a:chExt cx="0" cy="0"/>
        </a:xfrm>
      </p:grpSpPr>
      <p:sp>
        <p:nvSpPr>
          <p:cNvPr id="64514" name="Rectangle 2"/>
          <p:cNvSpPr>
            <a:spLocks noGrp="1"/>
          </p:cNvSpPr>
          <p:nvPr>
            <p:ph type="title"/>
          </p:nvPr>
        </p:nvSpPr>
        <p:spPr/>
        <p:txBody>
          <a:bodyPr/>
          <a:lstStyle/>
          <a:p>
            <a:endParaRPr lang="zh-CN" altLang="en-US" smtClean="0"/>
          </a:p>
        </p:txBody>
      </p:sp>
      <p:sp>
        <p:nvSpPr>
          <p:cNvPr id="64515" name="Rectangle 3"/>
          <p:cNvSpPr>
            <a:spLocks noGrp="1"/>
          </p:cNvSpPr>
          <p:nvPr>
            <p:ph type="body" idx="1"/>
          </p:nvPr>
        </p:nvSpPr>
        <p:spPr>
          <a:xfrm>
            <a:off x="1981200" y="635"/>
            <a:ext cx="9609455" cy="6856730"/>
          </a:xfrm>
        </p:spPr>
        <p:txBody>
          <a:bodyPr>
            <a:normAutofit/>
          </a:bodyPr>
          <a:lstStyle/>
          <a:p>
            <a:endParaRPr lang="zh-CN" altLang="en-US" sz="3200" b="1" smtClean="0"/>
          </a:p>
          <a:p>
            <a:r>
              <a:rPr lang="zh-CN" altLang="en-US" sz="3600" b="1" smtClean="0">
                <a:solidFill>
                  <a:srgbClr val="00B050"/>
                </a:solidFill>
              </a:rPr>
              <a:t>【分析】</a:t>
            </a:r>
            <a:r>
              <a:rPr lang="zh-CN" altLang="en-US" sz="3600" b="1" smtClean="0"/>
              <a:t>本题涉及历史学科核心素养中的时空观念。通过时间年份的形式呈现了</a:t>
            </a:r>
            <a:r>
              <a:rPr lang="zh-CN" altLang="en-US" sz="3600" b="1" smtClean="0">
                <a:sym typeface="+mn-ea"/>
              </a:rPr>
              <a:t>抗美援朝战争的过程和意义。</a:t>
            </a:r>
            <a:endParaRPr lang="zh-CN" altLang="en-US" sz="3600" b="1" smtClean="0"/>
          </a:p>
          <a:p>
            <a:r>
              <a:rPr lang="zh-CN" altLang="en-US" sz="3600" b="1" smtClean="0">
                <a:solidFill>
                  <a:schemeClr val="accent2"/>
                </a:solidFill>
              </a:rPr>
              <a:t>【解答】</a:t>
            </a:r>
            <a:r>
              <a:rPr lang="zh-CN" altLang="en-US" sz="3600" b="1" smtClean="0"/>
              <a:t>根据“1951年6月至1952年底全国捐献战斗机统计情况”可知判断其捐献是为了支援抗美援朝战争。1950年10月，中国人民志愿军在彭德怀司令员率领下，开赴朝鲜战场，同朝鲜军民一起，抗击美国侵略者，1953年，美国在停战协定上签字，抗美援朝战争结束。</a:t>
            </a:r>
            <a:endParaRPr lang="zh-CN" altLang="en-US" sz="3600" b="1" smtClean="0"/>
          </a:p>
          <a:p>
            <a:r>
              <a:rPr lang="zh-CN" altLang="en-US" sz="3600" b="1" smtClean="0"/>
              <a:t>故选：</a:t>
            </a:r>
            <a:r>
              <a:rPr lang="zh-CN" altLang="en-US" sz="3600" b="1" smtClean="0">
                <a:solidFill>
                  <a:srgbClr val="FF0000"/>
                </a:solidFill>
              </a:rPr>
              <a:t>B。</a:t>
            </a:r>
            <a:endParaRPr lang="zh-CN" altLang="en-US" sz="3600" b="1" smtClean="0">
              <a:solidFill>
                <a:srgbClr val="FF0000"/>
              </a:solidFill>
            </a:endParaRPr>
          </a:p>
          <a:p>
            <a:r>
              <a:rPr lang="zh-CN" altLang="en-US" sz="3600" b="1" smtClean="0">
                <a:gradFill>
                  <a:gsLst>
                    <a:gs pos="0">
                      <a:srgbClr val="007BD3"/>
                    </a:gs>
                    <a:gs pos="100000">
                      <a:srgbClr val="034373"/>
                    </a:gs>
                  </a:gsLst>
                  <a:lin scaled="0"/>
                </a:gradFill>
              </a:rPr>
              <a:t>【点评】</a:t>
            </a:r>
            <a:r>
              <a:rPr lang="zh-CN" altLang="en-US" sz="3600" b="1" smtClean="0"/>
              <a:t>掌握抗美援朝战争的过程和意义。</a:t>
            </a:r>
            <a:endParaRPr lang="zh-CN" altLang="en-US" sz="3600" b="1" smtClean="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p:sp>
        <p:nvSpPr>
          <p:cNvPr id="2" name="标题 1"/>
          <p:cNvSpPr>
            <a:spLocks noGrp="1"/>
          </p:cNvSpPr>
          <p:nvPr>
            <p:ph type="title"/>
          </p:nvPr>
        </p:nvSpPr>
        <p:spPr/>
        <p:txBody>
          <a:bodyPr/>
          <a:p>
            <a:r>
              <a:rPr lang="zh-CN" altLang="en-US" sz="4800">
                <a:solidFill>
                  <a:srgbClr val="FF0000"/>
                </a:solidFill>
              </a:rPr>
              <a:t>素养突破</a:t>
            </a:r>
            <a:endParaRPr lang="zh-CN" altLang="en-US" sz="4800">
              <a:solidFill>
                <a:srgbClr val="FF0000"/>
              </a:solidFill>
            </a:endParaRPr>
          </a:p>
        </p:txBody>
      </p:sp>
      <p:sp>
        <p:nvSpPr>
          <p:cNvPr id="3" name="内容占位符 2"/>
          <p:cNvSpPr>
            <a:spLocks noGrp="1"/>
          </p:cNvSpPr>
          <p:nvPr>
            <p:ph idx="1"/>
          </p:nvPr>
        </p:nvSpPr>
        <p:spPr>
          <a:xfrm>
            <a:off x="-226060" y="635"/>
            <a:ext cx="12418060" cy="7012940"/>
          </a:xfrm>
        </p:spPr>
        <p:txBody>
          <a:bodyPr>
            <a:noAutofit/>
          </a:bodyPr>
          <a:p>
            <a:endParaRPr lang="en-US" altLang="zh-CN" sz="4800">
              <a:solidFill>
                <a:schemeClr val="accent2"/>
              </a:solidFill>
            </a:endParaRPr>
          </a:p>
          <a:p>
            <a:endParaRPr lang="en-US" altLang="zh-CN" sz="4800">
              <a:solidFill>
                <a:schemeClr val="accent2"/>
              </a:solidFill>
            </a:endParaRPr>
          </a:p>
          <a:p>
            <a:r>
              <a:rPr lang="en-US" altLang="zh-CN" sz="4800">
                <a:solidFill>
                  <a:schemeClr val="accent2"/>
                </a:solidFill>
              </a:rPr>
              <a:t>1.</a:t>
            </a:r>
            <a:r>
              <a:rPr lang="zh-CN" altLang="en-US" sz="4800">
                <a:solidFill>
                  <a:schemeClr val="accent2"/>
                </a:solidFill>
              </a:rPr>
              <a:t>呈现方式</a:t>
            </a:r>
            <a:r>
              <a:rPr lang="en-US" altLang="zh-CN" sz="4800">
                <a:solidFill>
                  <a:schemeClr val="accent6"/>
                </a:solidFill>
              </a:rPr>
              <a:t>:</a:t>
            </a:r>
            <a:r>
              <a:rPr lang="zh-CN" altLang="en-US" sz="4000">
                <a:solidFill>
                  <a:schemeClr val="tx1"/>
                </a:solidFill>
              </a:rPr>
              <a:t>历史年代计算</a:t>
            </a:r>
            <a:r>
              <a:rPr lang="zh-CN" altLang="en-US" sz="4000" b="1">
                <a:solidFill>
                  <a:schemeClr val="tx1"/>
                </a:solidFill>
                <a:latin typeface="黑体" panose="02010609060101010101" charset="-122"/>
                <a:ea typeface="黑体" panose="02010609060101010101" charset="-122"/>
                <a:cs typeface="黑体" panose="02010609060101010101" charset="-122"/>
                <a:sym typeface="+mn-ea"/>
              </a:rPr>
              <a:t>、</a:t>
            </a:r>
            <a:r>
              <a:rPr lang="zh-CN" altLang="en-US" sz="4000">
                <a:solidFill>
                  <a:schemeClr val="tx1"/>
                </a:solidFill>
              </a:rPr>
              <a:t> 历史时序 </a:t>
            </a:r>
            <a:r>
              <a:rPr lang="zh-CN" altLang="en-US" sz="4000" b="1">
                <a:solidFill>
                  <a:schemeClr val="tx1"/>
                </a:solidFill>
                <a:latin typeface="黑体" panose="02010609060101010101" charset="-122"/>
                <a:ea typeface="黑体" panose="02010609060101010101" charset="-122"/>
                <a:cs typeface="黑体" panose="02010609060101010101" charset="-122"/>
                <a:sym typeface="+mn-ea"/>
              </a:rPr>
              <a:t>、</a:t>
            </a:r>
            <a:r>
              <a:rPr lang="zh-CN" altLang="en-US" sz="4000">
                <a:solidFill>
                  <a:schemeClr val="tx1"/>
                </a:solidFill>
              </a:rPr>
              <a:t>历史大事年表</a:t>
            </a:r>
            <a:r>
              <a:rPr lang="zh-CN" altLang="en-US" sz="4000" b="1">
                <a:solidFill>
                  <a:schemeClr val="tx1"/>
                </a:solidFill>
                <a:latin typeface="黑体" panose="02010609060101010101" charset="-122"/>
                <a:ea typeface="黑体" panose="02010609060101010101" charset="-122"/>
                <a:cs typeface="黑体" panose="02010609060101010101" charset="-122"/>
                <a:sym typeface="+mn-ea"/>
              </a:rPr>
              <a:t>、</a:t>
            </a:r>
            <a:r>
              <a:rPr lang="zh-CN" altLang="en-US" sz="4000">
                <a:solidFill>
                  <a:schemeClr val="tx1"/>
                </a:solidFill>
              </a:rPr>
              <a:t> 阶段特征</a:t>
            </a:r>
            <a:r>
              <a:rPr lang="zh-CN" altLang="en-US" sz="4000" b="1">
                <a:solidFill>
                  <a:schemeClr val="tx1"/>
                </a:solidFill>
                <a:latin typeface="黑体" panose="02010609060101010101" charset="-122"/>
                <a:ea typeface="黑体" panose="02010609060101010101" charset="-122"/>
                <a:cs typeface="黑体" panose="02010609060101010101" charset="-122"/>
                <a:sym typeface="+mn-ea"/>
              </a:rPr>
              <a:t>、</a:t>
            </a:r>
            <a:r>
              <a:rPr lang="zh-CN" altLang="en-US" sz="4000">
                <a:solidFill>
                  <a:schemeClr val="tx1"/>
                </a:solidFill>
              </a:rPr>
              <a:t> 历史地图等。</a:t>
            </a:r>
            <a:endParaRPr lang="zh-CN" altLang="en-US" sz="4800" b="1">
              <a:latin typeface="黑体" panose="02010609060101010101" charset="-122"/>
              <a:ea typeface="黑体" panose="02010609060101010101" charset="-122"/>
              <a:cs typeface="黑体" panose="02010609060101010101" charset="-122"/>
              <a:sym typeface="+mn-ea"/>
            </a:endParaRPr>
          </a:p>
          <a:p>
            <a:r>
              <a:rPr lang="en-US" altLang="zh-CN" sz="4800" b="1">
                <a:solidFill>
                  <a:schemeClr val="accent2"/>
                </a:solidFill>
                <a:latin typeface="黑体" panose="02010609060101010101" charset="-122"/>
                <a:ea typeface="黑体" panose="02010609060101010101" charset="-122"/>
                <a:cs typeface="黑体" panose="02010609060101010101" charset="-122"/>
                <a:sym typeface="+mn-ea"/>
              </a:rPr>
              <a:t>2.</a:t>
            </a:r>
            <a:r>
              <a:rPr lang="zh-CN" altLang="en-US" sz="4800">
                <a:solidFill>
                  <a:schemeClr val="accent2"/>
                </a:solidFill>
                <a:sym typeface="+mn-ea"/>
              </a:rPr>
              <a:t>素养突破：</a:t>
            </a:r>
            <a:r>
              <a:rPr lang="zh-CN" altLang="en-US" sz="3200" b="1">
                <a:solidFill>
                  <a:schemeClr val="tx1"/>
                </a:solidFill>
                <a:sym typeface="+mn-ea"/>
              </a:rPr>
              <a:t>活用历史图表，直观时空的深度与广度。在历史教学过程中，使用历史图表，为学生提供直观形象的视觉材料，既直观又生动，通过直接或间接感知具体历史现家或史实，从而学习一些抽象的历史知识或历史概念。历史圖表在培养学生历史时空观念方面具有不可或缺的重要作用，特别是运用历史地图，历史地图对于培养学生的历史空间意识，形成将历史人物、历史事件历史现象置于特定历史环境及条件下进行考察的思维习惯及品质，领悟历史地图所反映的时代观念，具有重要意义。</a:t>
            </a:r>
            <a:endParaRPr lang="zh-CN" altLang="en-US" sz="3200" b="1">
              <a:solidFill>
                <a:schemeClr val="tx1"/>
              </a:solidFill>
              <a:sym typeface="+mn-ea"/>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p:sp>
        <p:nvSpPr>
          <p:cNvPr id="2" name="标题 1"/>
          <p:cNvSpPr>
            <a:spLocks noGrp="1"/>
          </p:cNvSpPr>
          <p:nvPr>
            <p:ph type="title"/>
          </p:nvPr>
        </p:nvSpPr>
        <p:spPr>
          <a:xfrm>
            <a:off x="0" y="0"/>
            <a:ext cx="12444730" cy="6856730"/>
          </a:xfrm>
        </p:spPr>
        <p:txBody>
          <a:bodyPr>
            <a:noAutofit/>
          </a:bodyPr>
          <a:p>
            <a:r>
              <a:rPr lang="en-US" altLang="zh-CN" sz="2800" b="1">
                <a:solidFill>
                  <a:srgbClr val="FF0000"/>
                </a:solidFill>
                <a:latin typeface="黑体" panose="02010609060101010101" charset="-122"/>
                <a:ea typeface="黑体" panose="02010609060101010101" charset="-122"/>
                <a:cs typeface="黑体" panose="02010609060101010101" charset="-122"/>
              </a:rPr>
              <a:t>  </a:t>
            </a:r>
            <a:r>
              <a:rPr lang="en-US" altLang="zh-CN" sz="3200" b="1">
                <a:solidFill>
                  <a:srgbClr val="FF0000"/>
                </a:solidFill>
                <a:latin typeface="黑体" panose="02010609060101010101" charset="-122"/>
                <a:ea typeface="黑体" panose="02010609060101010101" charset="-122"/>
                <a:cs typeface="黑体" panose="02010609060101010101" charset="-122"/>
              </a:rPr>
              <a:t> </a:t>
            </a:r>
            <a:r>
              <a:rPr lang="zh-CN" altLang="en-US" sz="3200" b="1">
                <a:solidFill>
                  <a:srgbClr val="FF0000"/>
                </a:solidFill>
                <a:latin typeface="黑体" panose="02010609060101010101" charset="-122"/>
                <a:ea typeface="黑体" panose="02010609060101010101" charset="-122"/>
                <a:cs typeface="黑体" panose="02010609060101010101" charset="-122"/>
              </a:rPr>
              <a:t>四 史料实证是指对获取的史料进行辨析,并运用可信的史料努力重现历史真实的态度与方法</a:t>
            </a:r>
            <a:r>
              <a:rPr lang="zh-CN" altLang="en-US" sz="3200" b="1">
                <a:latin typeface="黑体" panose="02010609060101010101" charset="-122"/>
                <a:ea typeface="黑体" panose="02010609060101010101" charset="-122"/>
                <a:cs typeface="黑体" panose="02010609060101010101" charset="-122"/>
              </a:rPr>
              <a:t>。</a:t>
            </a:r>
            <a:br>
              <a:rPr lang="zh-CN" altLang="en-US" sz="3200" b="1">
                <a:latin typeface="黑体" panose="02010609060101010101" charset="-122"/>
                <a:ea typeface="黑体" panose="02010609060101010101" charset="-122"/>
                <a:cs typeface="黑体" panose="02010609060101010101" charset="-122"/>
              </a:rPr>
            </a:br>
            <a:r>
              <a:rPr lang="zh-CN" altLang="en-US" sz="3200" b="1">
                <a:latin typeface="黑体" panose="02010609060101010101" charset="-122"/>
                <a:ea typeface="黑体" panose="02010609060101010101" charset="-122"/>
                <a:cs typeface="黑体" panose="02010609060101010101" charset="-122"/>
              </a:rPr>
              <a:t>   历史过程是不可逆的,认识历史只能通过现存的史料。要形成对历史的正确、客观的认识,必须重视史料的搜集、整理和辨析,去伪存真。通过历史课程的学习,学生能够知道</a:t>
            </a:r>
            <a:r>
              <a:rPr lang="zh-CN" altLang="en-US" sz="3200" b="1">
                <a:solidFill>
                  <a:srgbClr val="FF0000"/>
                </a:solidFill>
                <a:latin typeface="黑体" panose="02010609060101010101" charset="-122"/>
                <a:ea typeface="黑体" panose="02010609060101010101" charset="-122"/>
                <a:cs typeface="黑体" panose="02010609060101010101" charset="-122"/>
              </a:rPr>
              <a:t>史料是认识历史的重要桥梁,了解史料的多种类型,掌握搜集史料的途径与方法</a:t>
            </a:r>
            <a:r>
              <a:rPr lang="zh-CN" altLang="en-US" sz="3200" b="1">
                <a:latin typeface="黑体" panose="02010609060101010101" charset="-122"/>
                <a:ea typeface="黑体" panose="02010609060101010101" charset="-122"/>
                <a:cs typeface="黑体" panose="02010609060101010101" charset="-122"/>
              </a:rPr>
              <a:t>;能够通过</a:t>
            </a:r>
            <a:r>
              <a:rPr lang="zh-CN" altLang="en-US" sz="3200" b="1">
                <a:solidFill>
                  <a:srgbClr val="FF0000"/>
                </a:solidFill>
                <a:latin typeface="黑体" panose="02010609060101010101" charset="-122"/>
                <a:ea typeface="黑体" panose="02010609060101010101" charset="-122"/>
                <a:cs typeface="黑体" panose="02010609060101010101" charset="-122"/>
              </a:rPr>
              <a:t>对史料的辨析和对史料作者意图的认知,判断史料的真伪和价值</a:t>
            </a:r>
            <a:r>
              <a:rPr lang="zh-CN" altLang="en-US" sz="3200" b="1">
                <a:latin typeface="黑体" panose="02010609060101010101" charset="-122"/>
                <a:ea typeface="黑体" panose="02010609060101010101" charset="-122"/>
                <a:cs typeface="黑体" panose="02010609060101010101" charset="-122"/>
              </a:rPr>
              <a:t>,并在此过程中体会实证精神;</a:t>
            </a:r>
            <a:r>
              <a:rPr lang="zh-CN" altLang="en-US" sz="3200" b="1">
                <a:solidFill>
                  <a:srgbClr val="FF0000"/>
                </a:solidFill>
                <a:latin typeface="黑体" panose="02010609060101010101" charset="-122"/>
                <a:ea typeface="黑体" panose="02010609060101010101" charset="-122"/>
                <a:cs typeface="黑体" panose="02010609060101010101" charset="-122"/>
              </a:rPr>
              <a:t>能够从史料中提取有效信息,作为历史叙述的可靠证据,并据此提出自己的观点;能够以实证精神对待历史与现实问题。</a:t>
            </a:r>
            <a:br>
              <a:rPr lang="zh-CN" altLang="en-US" sz="3200" b="1">
                <a:solidFill>
                  <a:srgbClr val="FF0000"/>
                </a:solidFill>
                <a:latin typeface="黑体" panose="02010609060101010101" charset="-122"/>
                <a:ea typeface="黑体" panose="02010609060101010101" charset="-122"/>
                <a:cs typeface="黑体" panose="02010609060101010101" charset="-122"/>
              </a:rPr>
            </a:br>
            <a:r>
              <a:rPr lang="zh-CN" altLang="en-US" sz="3200" b="1">
                <a:latin typeface="黑体" panose="02010609060101010101" charset="-122"/>
                <a:ea typeface="黑体" panose="02010609060101010101" charset="-122"/>
                <a:cs typeface="黑体" panose="02010609060101010101" charset="-122"/>
              </a:rPr>
              <a:t>近年广东中考试题中,</a:t>
            </a:r>
            <a:r>
              <a:rPr lang="zh-CN" altLang="en-US" sz="3200" b="1">
                <a:solidFill>
                  <a:srgbClr val="FF0000"/>
                </a:solidFill>
                <a:latin typeface="黑体" panose="02010609060101010101" charset="-122"/>
                <a:ea typeface="黑体" panose="02010609060101010101" charset="-122"/>
                <a:cs typeface="黑体" panose="02010609060101010101" charset="-122"/>
              </a:rPr>
              <a:t>选择题中包含图片、材料型选择题、综合题的呈现形式中往往包含图片史料,而材料题中文献材料的形式居多。</a:t>
            </a:r>
            <a:r>
              <a:rPr lang="zh-CN" altLang="en-US" sz="3200" b="1">
                <a:solidFill>
                  <a:schemeClr val="tx1"/>
                </a:solidFill>
                <a:latin typeface="黑体" panose="02010609060101010101" charset="-122"/>
                <a:ea typeface="黑体" panose="02010609060101010101" charset="-122"/>
                <a:cs typeface="黑体" panose="02010609060101010101" charset="-122"/>
                <a:sym typeface="+mn-ea"/>
              </a:rPr>
              <a:t>例</a:t>
            </a:r>
            <a:r>
              <a:rPr lang="zh-CN" altLang="en-US" sz="3200" b="1">
                <a:solidFill>
                  <a:srgbClr val="7030A0"/>
                </a:solidFill>
                <a:latin typeface="黑体" panose="02010609060101010101" charset="-122"/>
                <a:ea typeface="黑体" panose="02010609060101010101" charset="-122"/>
                <a:cs typeface="黑体" panose="02010609060101010101" charset="-122"/>
                <a:sym typeface="+mn-ea"/>
              </a:rPr>
              <a:t>如20</a:t>
            </a:r>
            <a:r>
              <a:rPr lang="en-US" altLang="zh-CN" sz="3200" b="1">
                <a:solidFill>
                  <a:srgbClr val="7030A0"/>
                </a:solidFill>
                <a:latin typeface="黑体" panose="02010609060101010101" charset="-122"/>
                <a:ea typeface="黑体" panose="02010609060101010101" charset="-122"/>
                <a:cs typeface="黑体" panose="02010609060101010101" charset="-122"/>
                <a:sym typeface="+mn-ea"/>
              </a:rPr>
              <a:t>20</a:t>
            </a:r>
            <a:r>
              <a:rPr lang="zh-CN" altLang="en-US" sz="3200" b="1">
                <a:solidFill>
                  <a:srgbClr val="7030A0"/>
                </a:solidFill>
                <a:latin typeface="黑体" panose="02010609060101010101" charset="-122"/>
                <a:ea typeface="黑体" panose="02010609060101010101" charset="-122"/>
                <a:cs typeface="黑体" panose="02010609060101010101" charset="-122"/>
                <a:sym typeface="+mn-ea"/>
              </a:rPr>
              <a:t>年广东历史</a:t>
            </a:r>
            <a:r>
              <a:rPr lang="en-US" altLang="zh-CN" sz="3200" b="1">
                <a:solidFill>
                  <a:srgbClr val="7030A0"/>
                </a:solidFill>
                <a:latin typeface="黑体" panose="02010609060101010101" charset="-122"/>
                <a:ea typeface="黑体" panose="02010609060101010101" charset="-122"/>
                <a:cs typeface="黑体" panose="02010609060101010101" charset="-122"/>
                <a:sym typeface="+mn-ea"/>
              </a:rPr>
              <a:t>3</a:t>
            </a:r>
            <a:r>
              <a:rPr lang="zh-CN" altLang="en-US" sz="3200" b="1">
                <a:solidFill>
                  <a:srgbClr val="7030A0"/>
                </a:solidFill>
                <a:latin typeface="黑体" panose="02010609060101010101" charset="-122"/>
                <a:ea typeface="黑体" panose="02010609060101010101" charset="-122"/>
                <a:cs typeface="黑体" panose="02010609060101010101" charset="-122"/>
                <a:sym typeface="+mn-ea"/>
              </a:rPr>
              <a:t>、4、8</a:t>
            </a:r>
            <a:r>
              <a:rPr lang="zh-CN" altLang="en-US" sz="3200" b="1">
                <a:solidFill>
                  <a:srgbClr val="7030A0"/>
                </a:solidFill>
                <a:latin typeface="黑体" panose="02010609060101010101" charset="-122"/>
                <a:ea typeface="黑体" panose="02010609060101010101" charset="-122"/>
                <a:cs typeface="黑体" panose="02010609060101010101" charset="-122"/>
                <a:sym typeface="+mn-ea"/>
              </a:rPr>
              <a:t>、10、20题等。</a:t>
            </a:r>
            <a:br>
              <a:rPr lang="zh-CN" altLang="en-US" sz="3200" b="1">
                <a:solidFill>
                  <a:srgbClr val="00B0F0"/>
                </a:solidFill>
                <a:latin typeface="黑体" panose="02010609060101010101" charset="-122"/>
                <a:ea typeface="黑体" panose="02010609060101010101" charset="-122"/>
                <a:cs typeface="黑体" panose="02010609060101010101" charset="-122"/>
                <a:sym typeface="+mn-ea"/>
              </a:rPr>
            </a:br>
            <a:r>
              <a:rPr lang="zh-CN" altLang="en-US" sz="3200" b="1">
                <a:latin typeface="黑体" panose="02010609060101010101" charset="-122"/>
                <a:ea typeface="黑体" panose="02010609060101010101" charset="-122"/>
                <a:cs typeface="黑体" panose="02010609060101010101" charset="-122"/>
              </a:rPr>
              <a:t>。</a:t>
            </a:r>
            <a:endParaRPr lang="zh-CN" altLang="en-US" sz="3200" b="1">
              <a:latin typeface="黑体" panose="02010609060101010101" charset="-122"/>
              <a:ea typeface="黑体" panose="02010609060101010101" charset="-122"/>
              <a:cs typeface="黑体" panose="02010609060101010101" charset="-122"/>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a:xfrm>
          <a:off x="0" y="0"/>
          <a:ext cx="0" cy="0"/>
          <a:chOff x="0" y="0"/>
          <a:chExt cx="0" cy="0"/>
        </a:xfrm>
      </p:grpSpPr>
      <p:sp>
        <p:nvSpPr>
          <p:cNvPr id="57346" name="Rectangle 2"/>
          <p:cNvSpPr>
            <a:spLocks noGrp="1"/>
          </p:cNvSpPr>
          <p:nvPr>
            <p:ph type="title"/>
          </p:nvPr>
        </p:nvSpPr>
        <p:spPr/>
        <p:txBody>
          <a:bodyPr/>
          <a:lstStyle/>
          <a:p>
            <a:endParaRPr lang="zh-CN" altLang="en-US" smtClean="0"/>
          </a:p>
        </p:txBody>
      </p:sp>
      <p:sp>
        <p:nvSpPr>
          <p:cNvPr id="57347" name="Rectangle 3"/>
          <p:cNvSpPr>
            <a:spLocks noGrp="1"/>
          </p:cNvSpPr>
          <p:nvPr>
            <p:ph type="body" idx="1"/>
          </p:nvPr>
        </p:nvSpPr>
        <p:spPr>
          <a:xfrm>
            <a:off x="2103755" y="107315"/>
            <a:ext cx="9250680" cy="6611620"/>
          </a:xfrm>
        </p:spPr>
        <p:txBody>
          <a:bodyPr>
            <a:normAutofit fontScale="50000"/>
          </a:bodyPr>
          <a:lstStyle/>
          <a:p>
            <a:pPr marL="571500" indent="-571500"/>
            <a:r>
              <a:rPr lang="zh-CN" altLang="en-US" sz="7335" b="1" smtClean="0">
                <a:solidFill>
                  <a:schemeClr val="accent1"/>
                </a:solidFill>
              </a:rPr>
              <a:t>对接中考</a:t>
            </a:r>
            <a:endParaRPr lang="en-US" altLang="zh-CN" sz="7335" b="1" smtClean="0">
              <a:solidFill>
                <a:schemeClr val="accent1"/>
              </a:solidFill>
            </a:endParaRPr>
          </a:p>
          <a:p>
            <a:pPr marL="571500" indent="-571500"/>
            <a:endParaRPr lang="zh-CN" altLang="en-US" sz="3600" b="1" smtClean="0"/>
          </a:p>
          <a:p>
            <a:pPr marL="571500" indent="-571500"/>
            <a:r>
              <a:rPr lang="zh-CN" altLang="en-US" sz="7200" b="1" smtClean="0">
                <a:solidFill>
                  <a:srgbClr val="FFC000"/>
                </a:solidFill>
              </a:rPr>
              <a:t>（</a:t>
            </a:r>
            <a:r>
              <a:rPr lang="en-US" altLang="zh-CN" sz="7200" b="1" smtClean="0">
                <a:solidFill>
                  <a:srgbClr val="FFC000"/>
                </a:solidFill>
              </a:rPr>
              <a:t>2020</a:t>
            </a:r>
            <a:r>
              <a:rPr lang="zh-CN" altLang="en-US" sz="7200" b="1" smtClean="0">
                <a:solidFill>
                  <a:srgbClr val="FFC000"/>
                </a:solidFill>
              </a:rPr>
              <a:t>广东题</a:t>
            </a:r>
            <a:r>
              <a:rPr lang="en-US" altLang="zh-CN" sz="7200" b="1" smtClean="0">
                <a:solidFill>
                  <a:srgbClr val="FFC000"/>
                </a:solidFill>
              </a:rPr>
              <a:t>3</a:t>
            </a:r>
            <a:r>
              <a:rPr lang="zh-CN" altLang="en-US" sz="7200" b="1" smtClean="0">
                <a:solidFill>
                  <a:srgbClr val="FFC000"/>
                </a:solidFill>
              </a:rPr>
              <a:t>）</a:t>
            </a:r>
            <a:r>
              <a:rPr lang="en-US" altLang="zh-CN" sz="7200" b="1" smtClean="0"/>
              <a:t>. 1927年2～3月，全国工会会员由此前的120万人迅速发展到200万人，许多城市组织了工人武装纠察队，上海工人甚至从北洋军阀手中解放了上海。这一现象的背景是（　　）</a:t>
            </a:r>
            <a:endParaRPr lang="en-US" altLang="zh-CN" sz="7200" b="1" smtClean="0"/>
          </a:p>
          <a:p>
            <a:pPr marL="571500" indent="-571500"/>
            <a:r>
              <a:rPr lang="zh-CN" altLang="en-US" sz="7200" b="1" smtClean="0">
                <a:solidFill>
                  <a:srgbClr val="FF0000"/>
                </a:solidFill>
              </a:rPr>
              <a:t>A．统一战线破裂	</a:t>
            </a:r>
            <a:endParaRPr lang="zh-CN" altLang="en-US" sz="7200" b="1" smtClean="0">
              <a:solidFill>
                <a:srgbClr val="FF0000"/>
              </a:solidFill>
            </a:endParaRPr>
          </a:p>
          <a:p>
            <a:pPr marL="571500" indent="-571500"/>
            <a:r>
              <a:rPr lang="zh-CN" altLang="en-US" sz="7200" b="1" smtClean="0">
                <a:solidFill>
                  <a:srgbClr val="FF0000"/>
                </a:solidFill>
              </a:rPr>
              <a:t>B．国民革命失败	</a:t>
            </a:r>
            <a:endParaRPr lang="zh-CN" altLang="en-US" sz="7200" b="1" smtClean="0">
              <a:solidFill>
                <a:srgbClr val="FF0000"/>
              </a:solidFill>
            </a:endParaRPr>
          </a:p>
          <a:p>
            <a:pPr marL="571500" indent="-571500"/>
            <a:r>
              <a:rPr lang="zh-CN" altLang="en-US" sz="7200" b="1" smtClean="0">
                <a:solidFill>
                  <a:srgbClr val="FF0000"/>
                </a:solidFill>
              </a:rPr>
              <a:t>C．工农武装割据	</a:t>
            </a:r>
            <a:endParaRPr lang="zh-CN" altLang="en-US" sz="7200" b="1" smtClean="0">
              <a:solidFill>
                <a:srgbClr val="FF0000"/>
              </a:solidFill>
            </a:endParaRPr>
          </a:p>
          <a:p>
            <a:pPr marL="571500" indent="-571500"/>
            <a:r>
              <a:rPr lang="zh-CN" altLang="en-US" sz="7200" b="1" smtClean="0">
                <a:solidFill>
                  <a:srgbClr val="FF0000"/>
                </a:solidFill>
              </a:rPr>
              <a:t>D．北伐战争进行</a:t>
            </a:r>
            <a:endParaRPr lang="zh-CN" altLang="en-US" sz="7200" b="1" smtClean="0">
              <a:solidFill>
                <a:srgbClr val="FF0000"/>
              </a:solidFill>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a:xfrm>
          <a:off x="0" y="0"/>
          <a:ext cx="0" cy="0"/>
          <a:chOff x="0" y="0"/>
          <a:chExt cx="0" cy="0"/>
        </a:xfrm>
      </p:grpSpPr>
      <p:sp>
        <p:nvSpPr>
          <p:cNvPr id="28674" name="Rectangle 4"/>
          <p:cNvSpPr>
            <a:spLocks noGrp="1"/>
          </p:cNvSpPr>
          <p:nvPr>
            <p:ph type="title"/>
          </p:nvPr>
        </p:nvSpPr>
        <p:spPr/>
        <p:txBody>
          <a:bodyPr/>
          <a:lstStyle/>
          <a:p>
            <a:endParaRPr lang="zh-CN" altLang="en-US" smtClean="0"/>
          </a:p>
        </p:txBody>
      </p:sp>
      <p:sp>
        <p:nvSpPr>
          <p:cNvPr id="28675" name="Rectangle 3"/>
          <p:cNvSpPr>
            <a:spLocks noGrp="1"/>
          </p:cNvSpPr>
          <p:nvPr>
            <p:ph type="body" idx="4294967295"/>
          </p:nvPr>
        </p:nvSpPr>
        <p:spPr>
          <a:xfrm>
            <a:off x="325120" y="0"/>
            <a:ext cx="10342880" cy="6130925"/>
          </a:xfrm>
        </p:spPr>
        <p:txBody>
          <a:bodyPr/>
          <a:lstStyle/>
          <a:p>
            <a:r>
              <a:rPr lang="en-US" altLang="zh-CN" sz="3600" b="1" smtClean="0"/>
              <a:t>      </a:t>
            </a:r>
            <a:r>
              <a:rPr lang="zh-CN" altLang="en-US" sz="4000" b="1" smtClean="0">
                <a:solidFill>
                  <a:schemeClr val="accent1"/>
                </a:solidFill>
              </a:rPr>
              <a:t>中考对接</a:t>
            </a:r>
            <a:endParaRPr lang="zh-CN" altLang="en-US" sz="3600" b="1" smtClean="0"/>
          </a:p>
          <a:p>
            <a:endParaRPr lang="en-US" altLang="zh-CN" sz="3600" b="1" smtClean="0"/>
          </a:p>
          <a:p>
            <a:r>
              <a:rPr lang="zh-CN" altLang="en-US" sz="3600" b="1" smtClean="0">
                <a:solidFill>
                  <a:srgbClr val="FF0000"/>
                </a:solidFill>
              </a:rPr>
              <a:t>（</a:t>
            </a:r>
            <a:r>
              <a:rPr lang="en-US" altLang="zh-CN" sz="3600" b="1" smtClean="0">
                <a:solidFill>
                  <a:srgbClr val="FF0000"/>
                </a:solidFill>
              </a:rPr>
              <a:t>2020</a:t>
            </a:r>
            <a:r>
              <a:rPr lang="zh-CN" altLang="en-US" sz="3600" b="1" smtClean="0">
                <a:solidFill>
                  <a:srgbClr val="FF0000"/>
                </a:solidFill>
              </a:rPr>
              <a:t>广东题3</a:t>
            </a:r>
            <a:r>
              <a:rPr lang="en-US" altLang="zh-CN" sz="3600" b="1" smtClean="0">
                <a:solidFill>
                  <a:srgbClr val="FF0000"/>
                </a:solidFill>
              </a:rPr>
              <a:t>)</a:t>
            </a:r>
            <a:r>
              <a:rPr lang="zh-CN" altLang="en-US" sz="3600" b="1" smtClean="0"/>
              <a:t>．如图是战国时期主要农业地区分布图，其中农业发达区主要分布在（　　）</a:t>
            </a:r>
            <a:endParaRPr lang="zh-CN" altLang="en-US" sz="3600" b="1" smtClean="0"/>
          </a:p>
        </p:txBody>
      </p:sp>
      <p:pic>
        <p:nvPicPr>
          <p:cNvPr id="6" name="图片24" descr=" "/>
          <p:cNvPicPr>
            <a:picLocks noChangeAspect="1"/>
          </p:cNvPicPr>
          <p:nvPr>
            <p:custDataLst>
              <p:tags r:id="rId1"/>
            </p:custDataLst>
          </p:nvPr>
        </p:nvPicPr>
        <p:blipFill>
          <a:blip r:embed="rId2" cstate="print"/>
          <a:stretch>
            <a:fillRect/>
          </a:stretch>
        </p:blipFill>
        <p:spPr>
          <a:xfrm>
            <a:off x="4706620" y="2494915"/>
            <a:ext cx="6647180" cy="4201160"/>
          </a:xfrm>
          <a:prstGeom prst="rect">
            <a:avLst/>
          </a:prstGeom>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a:xfrm>
          <a:off x="0" y="0"/>
          <a:ext cx="0" cy="0"/>
          <a:chOff x="0" y="0"/>
          <a:chExt cx="0" cy="0"/>
        </a:xfrm>
      </p:grpSpPr>
      <p:sp>
        <p:nvSpPr>
          <p:cNvPr id="27650" name="Rectangle 2"/>
          <p:cNvSpPr>
            <a:spLocks noGrp="1"/>
          </p:cNvSpPr>
          <p:nvPr>
            <p:ph type="title"/>
          </p:nvPr>
        </p:nvSpPr>
        <p:spPr/>
        <p:txBody>
          <a:bodyPr/>
          <a:lstStyle/>
          <a:p>
            <a:endParaRPr lang="zh-CN" altLang="en-US" smtClean="0"/>
          </a:p>
        </p:txBody>
      </p:sp>
      <p:sp>
        <p:nvSpPr>
          <p:cNvPr id="27651" name="Rectangle 3"/>
          <p:cNvSpPr>
            <a:spLocks noGrp="1"/>
          </p:cNvSpPr>
          <p:nvPr>
            <p:ph type="body" idx="1"/>
          </p:nvPr>
        </p:nvSpPr>
        <p:spPr>
          <a:xfrm>
            <a:off x="2063750" y="333375"/>
            <a:ext cx="8147050" cy="5797550"/>
          </a:xfrm>
        </p:spPr>
        <p:txBody>
          <a:bodyPr>
            <a:normAutofit lnSpcReduction="10000"/>
          </a:bodyPr>
          <a:lstStyle/>
          <a:p>
            <a:r>
              <a:rPr lang="zh-CN" altLang="en-US" sz="3600" b="1" smtClean="0">
                <a:solidFill>
                  <a:schemeClr val="accent2"/>
                </a:solidFill>
              </a:rPr>
              <a:t>【分析】</a:t>
            </a:r>
            <a:r>
              <a:rPr lang="zh-CN" altLang="en-US" sz="3600" b="1" smtClean="0"/>
              <a:t>本题涉及历史学科核心素养中的史料实证。通过战国时期的农业发展，知道战国时期农业发达区主要分布在黄河中下游地区。</a:t>
            </a:r>
            <a:endParaRPr lang="zh-CN" altLang="en-US" sz="3600" b="1" smtClean="0"/>
          </a:p>
          <a:p>
            <a:r>
              <a:rPr lang="zh-CN" altLang="en-US" sz="3600" b="1" smtClean="0">
                <a:solidFill>
                  <a:schemeClr val="accent5"/>
                </a:solidFill>
              </a:rPr>
              <a:t>【解答】</a:t>
            </a:r>
            <a:r>
              <a:rPr lang="zh-CN" altLang="en-US" sz="3600" b="1" smtClean="0"/>
              <a:t>据图片看出，战国时期农业发达区主要分布在黄河中下游地区，即今天的河南、山东等省区。</a:t>
            </a:r>
            <a:endParaRPr lang="zh-CN" altLang="en-US" sz="3600" b="1" smtClean="0"/>
          </a:p>
          <a:p>
            <a:r>
              <a:rPr lang="zh-CN" altLang="en-US" sz="3600" b="1" smtClean="0"/>
              <a:t>故选：</a:t>
            </a:r>
            <a:r>
              <a:rPr lang="zh-CN" altLang="en-US" sz="3600" b="1" smtClean="0">
                <a:solidFill>
                  <a:srgbClr val="FF0000"/>
                </a:solidFill>
              </a:rPr>
              <a:t>C。</a:t>
            </a:r>
            <a:endParaRPr lang="zh-CN" altLang="en-US" sz="3600" b="1" smtClean="0"/>
          </a:p>
          <a:p>
            <a:r>
              <a:rPr lang="zh-CN" altLang="en-US" sz="3600" b="1" smtClean="0">
                <a:solidFill>
                  <a:srgbClr val="FFC000"/>
                </a:solidFill>
              </a:rPr>
              <a:t>【点评】</a:t>
            </a:r>
            <a:r>
              <a:rPr lang="zh-CN" altLang="en-US" sz="3600" b="1" smtClean="0"/>
              <a:t>本题考查战国时期的农业发展，考查学生的识记和理解能力，解题关键是熟练掌握基础知识。</a:t>
            </a:r>
            <a:endParaRPr lang="zh-CN" altLang="en-US" sz="3600" b="1"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bg>
      <p:bgPr>
        <a:gradFill flip="none" rotWithShape="1">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p:sp>
        <p:nvSpPr>
          <p:cNvPr id="2" name="标题 1"/>
          <p:cNvSpPr>
            <a:spLocks noGrp="1"/>
          </p:cNvSpPr>
          <p:nvPr>
            <p:ph type="title"/>
          </p:nvPr>
        </p:nvSpPr>
        <p:spPr/>
        <p:txBody>
          <a:bodyPr/>
          <a:p>
            <a:r>
              <a:rPr lang="zh-CN" altLang="en-US" sz="4800">
                <a:solidFill>
                  <a:srgbClr val="FF0000"/>
                </a:solidFill>
              </a:rPr>
              <a:t>素养突破</a:t>
            </a:r>
            <a:endParaRPr lang="zh-CN" altLang="en-US" sz="4800">
              <a:solidFill>
                <a:srgbClr val="FF0000"/>
              </a:solidFill>
            </a:endParaRPr>
          </a:p>
        </p:txBody>
      </p:sp>
      <p:sp>
        <p:nvSpPr>
          <p:cNvPr id="3" name="内容占位符 2"/>
          <p:cNvSpPr>
            <a:spLocks noGrp="1"/>
          </p:cNvSpPr>
          <p:nvPr>
            <p:ph idx="1"/>
          </p:nvPr>
        </p:nvSpPr>
        <p:spPr>
          <a:xfrm>
            <a:off x="-226060" y="635"/>
            <a:ext cx="12418060" cy="7012940"/>
          </a:xfrm>
        </p:spPr>
        <p:txBody>
          <a:bodyPr>
            <a:noAutofit/>
          </a:bodyPr>
          <a:p>
            <a:endParaRPr lang="en-US" altLang="zh-CN" sz="4800">
              <a:solidFill>
                <a:schemeClr val="accent2"/>
              </a:solidFill>
            </a:endParaRPr>
          </a:p>
          <a:p>
            <a:endParaRPr lang="en-US" altLang="zh-CN" sz="4800">
              <a:solidFill>
                <a:schemeClr val="accent2"/>
              </a:solidFill>
            </a:endParaRPr>
          </a:p>
          <a:p>
            <a:r>
              <a:rPr lang="en-US" altLang="zh-CN" sz="4800">
                <a:solidFill>
                  <a:schemeClr val="accent2"/>
                </a:solidFill>
              </a:rPr>
              <a:t>1.</a:t>
            </a:r>
            <a:r>
              <a:rPr lang="zh-CN" altLang="en-US" sz="4800">
                <a:solidFill>
                  <a:schemeClr val="accent2"/>
                </a:solidFill>
              </a:rPr>
              <a:t>呈现方式</a:t>
            </a:r>
            <a:r>
              <a:rPr lang="en-US" altLang="zh-CN" sz="4800">
                <a:solidFill>
                  <a:schemeClr val="accent6"/>
                </a:solidFill>
              </a:rPr>
              <a:t>:</a:t>
            </a:r>
            <a:r>
              <a:rPr lang="zh-CN" altLang="en-US" sz="4800">
                <a:solidFill>
                  <a:schemeClr val="accent6"/>
                </a:solidFill>
              </a:rPr>
              <a:t>史料分类</a:t>
            </a:r>
            <a:r>
              <a:rPr lang="zh-CN" altLang="en-US" sz="4800" b="1">
                <a:solidFill>
                  <a:srgbClr val="92D050"/>
                </a:solidFill>
                <a:latin typeface="黑体" panose="02010609060101010101" charset="-122"/>
                <a:ea typeface="黑体" panose="02010609060101010101" charset="-122"/>
                <a:cs typeface="黑体" panose="02010609060101010101" charset="-122"/>
                <a:sym typeface="+mn-ea"/>
              </a:rPr>
              <a:t>、</a:t>
            </a:r>
            <a:r>
              <a:rPr lang="zh-CN" altLang="en-US" sz="4800">
                <a:solidFill>
                  <a:schemeClr val="accent6"/>
                </a:solidFill>
              </a:rPr>
              <a:t> 史料辨析</a:t>
            </a:r>
            <a:r>
              <a:rPr lang="zh-CN" altLang="en-US" sz="4800" b="1">
                <a:solidFill>
                  <a:srgbClr val="92D050"/>
                </a:solidFill>
                <a:latin typeface="黑体" panose="02010609060101010101" charset="-122"/>
                <a:ea typeface="黑体" panose="02010609060101010101" charset="-122"/>
                <a:cs typeface="黑体" panose="02010609060101010101" charset="-122"/>
                <a:sym typeface="+mn-ea"/>
              </a:rPr>
              <a:t>、</a:t>
            </a:r>
            <a:r>
              <a:rPr lang="zh-CN" altLang="en-US" sz="4800">
                <a:solidFill>
                  <a:schemeClr val="accent6"/>
                </a:solidFill>
              </a:rPr>
              <a:t> 史料运用 </a:t>
            </a:r>
            <a:r>
              <a:rPr lang="zh-CN" altLang="en-US" sz="4800" b="1">
                <a:solidFill>
                  <a:srgbClr val="92D050"/>
                </a:solidFill>
                <a:latin typeface="黑体" panose="02010609060101010101" charset="-122"/>
                <a:ea typeface="黑体" panose="02010609060101010101" charset="-122"/>
                <a:cs typeface="黑体" panose="02010609060101010101" charset="-122"/>
                <a:sym typeface="+mn-ea"/>
              </a:rPr>
              <a:t>、</a:t>
            </a:r>
            <a:r>
              <a:rPr lang="zh-CN" altLang="en-US" sz="4800">
                <a:solidFill>
                  <a:schemeClr val="accent6"/>
                </a:solidFill>
              </a:rPr>
              <a:t>观点论证等。</a:t>
            </a:r>
            <a:endParaRPr lang="zh-CN" altLang="en-US" sz="4800" b="1">
              <a:latin typeface="黑体" panose="02010609060101010101" charset="-122"/>
              <a:ea typeface="黑体" panose="02010609060101010101" charset="-122"/>
              <a:cs typeface="黑体" panose="02010609060101010101" charset="-122"/>
              <a:sym typeface="+mn-ea"/>
            </a:endParaRPr>
          </a:p>
          <a:p>
            <a:r>
              <a:rPr lang="en-US" altLang="zh-CN" sz="4800" b="1">
                <a:solidFill>
                  <a:schemeClr val="accent2"/>
                </a:solidFill>
                <a:latin typeface="黑体" panose="02010609060101010101" charset="-122"/>
                <a:ea typeface="黑体" panose="02010609060101010101" charset="-122"/>
                <a:cs typeface="黑体" panose="02010609060101010101" charset="-122"/>
                <a:sym typeface="+mn-ea"/>
              </a:rPr>
              <a:t>2.</a:t>
            </a:r>
            <a:r>
              <a:rPr lang="zh-CN" altLang="en-US" sz="4800">
                <a:solidFill>
                  <a:schemeClr val="accent2"/>
                </a:solidFill>
                <a:sym typeface="+mn-ea"/>
              </a:rPr>
              <a:t>素养突破：</a:t>
            </a:r>
            <a:r>
              <a:rPr lang="zh-CN" altLang="en-US" sz="3600">
                <a:solidFill>
                  <a:schemeClr val="tx2"/>
                </a:solidFill>
                <a:sym typeface="+mn-ea"/>
              </a:rPr>
              <a:t>教师应深挖教材，精心打磨教学设计。学生“史料实证”素养的培养主要进行于课堂教学，因而教师在设计教学流程时要充分挖掘历史材料，做到史论结合，以培养学生论从史出的证据意识。引导学生自主归纳与某个问题或观点相关的可靠性材料，区分史料的来源和性质，如直接材料与间接材料、材料中的客观表述与主观认识，进而认识其对理解和解释历史的价值。</a:t>
            </a:r>
            <a:endParaRPr lang="zh-CN" altLang="en-US" sz="3600">
              <a:solidFill>
                <a:schemeClr val="tx2"/>
              </a:solidFill>
              <a:sym typeface="+mn-ea"/>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p:sp>
        <p:nvSpPr>
          <p:cNvPr id="2" name="标题 1"/>
          <p:cNvSpPr>
            <a:spLocks noGrp="1"/>
          </p:cNvSpPr>
          <p:nvPr>
            <p:ph type="ctrTitle"/>
          </p:nvPr>
        </p:nvSpPr>
        <p:spPr>
          <a:xfrm>
            <a:off x="1524000" y="275590"/>
            <a:ext cx="9144000" cy="1188720"/>
          </a:xfrm>
        </p:spPr>
        <p:txBody>
          <a:bodyPr/>
          <a:p>
            <a:r>
              <a:rPr lang="zh-CN" altLang="en-US" b="1">
                <a:latin typeface="黑体" panose="02010609060101010101" charset="-122"/>
                <a:ea typeface="黑体" panose="02010609060101010101" charset="-122"/>
                <a:cs typeface="黑体" panose="02010609060101010101" charset="-122"/>
              </a:rPr>
              <a:t>历史核心素养   </a:t>
            </a:r>
            <a:endParaRPr lang="zh-CN" altLang="en-US" b="1">
              <a:latin typeface="黑体" panose="02010609060101010101" charset="-122"/>
              <a:ea typeface="黑体" panose="02010609060101010101" charset="-122"/>
              <a:cs typeface="黑体" panose="02010609060101010101" charset="-122"/>
            </a:endParaRPr>
          </a:p>
        </p:txBody>
      </p:sp>
      <p:sp>
        <p:nvSpPr>
          <p:cNvPr id="3" name="副标题 2"/>
          <p:cNvSpPr>
            <a:spLocks noGrp="1"/>
          </p:cNvSpPr>
          <p:nvPr>
            <p:ph type="subTitle" idx="1"/>
          </p:nvPr>
        </p:nvSpPr>
        <p:spPr>
          <a:xfrm>
            <a:off x="639445" y="1464310"/>
            <a:ext cx="10903585" cy="794385"/>
          </a:xfrm>
        </p:spPr>
        <p:txBody>
          <a:bodyPr>
            <a:noAutofit/>
          </a:bodyPr>
          <a:p>
            <a:r>
              <a:rPr lang="zh-CN" altLang="en-US" sz="4400" b="1">
                <a:latin typeface="黑体" panose="02010609060101010101" charset="-122"/>
                <a:ea typeface="黑体" panose="02010609060101010101" charset="-122"/>
                <a:sym typeface="+mn-ea"/>
              </a:rPr>
              <a:t>从</a:t>
            </a:r>
            <a:r>
              <a:rPr lang="en-US" altLang="zh-CN" sz="4400" b="1">
                <a:latin typeface="黑体" panose="02010609060101010101" charset="-122"/>
                <a:ea typeface="黑体" panose="02010609060101010101" charset="-122"/>
                <a:sym typeface="+mn-ea"/>
              </a:rPr>
              <a:t>2020</a:t>
            </a:r>
            <a:r>
              <a:rPr lang="zh-CN" altLang="en-US" sz="4400" b="1">
                <a:latin typeface="黑体" panose="02010609060101010101" charset="-122"/>
                <a:ea typeface="黑体" panose="02010609060101010101" charset="-122"/>
                <a:sym typeface="+mn-ea"/>
              </a:rPr>
              <a:t>广东中考试题看</a:t>
            </a:r>
            <a:r>
              <a:rPr lang="zh-CN" altLang="en-US" sz="4400" b="1">
                <a:latin typeface="黑体" panose="02010609060101010101" charset="-122"/>
                <a:ea typeface="黑体" panose="02010609060101010101" charset="-122"/>
              </a:rPr>
              <a:t>历史核心素养的落地</a:t>
            </a:r>
            <a:endParaRPr lang="zh-CN" altLang="en-US" sz="4400" b="1">
              <a:latin typeface="黑体" panose="02010609060101010101" charset="-122"/>
              <a:ea typeface="黑体" panose="02010609060101010101" charset="-122"/>
            </a:endParaRPr>
          </a:p>
        </p:txBody>
      </p:sp>
      <p:pic>
        <p:nvPicPr>
          <p:cNvPr id="4" name="图片 3"/>
          <p:cNvPicPr>
            <a:picLocks noChangeAspect="1"/>
          </p:cNvPicPr>
          <p:nvPr/>
        </p:nvPicPr>
        <p:blipFill>
          <a:blip r:embed="rId1"/>
          <a:stretch>
            <a:fillRect/>
          </a:stretch>
        </p:blipFill>
        <p:spPr>
          <a:xfrm>
            <a:off x="2304415" y="2159635"/>
            <a:ext cx="7583805" cy="4232275"/>
          </a:xfrm>
          <a:prstGeom prst="rect">
            <a:avLst/>
          </a:prstGeom>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a:xfrm>
            <a:off x="154940" y="635"/>
            <a:ext cx="11882755" cy="6856730"/>
          </a:xfrm>
        </p:spPr>
        <p:txBody>
          <a:bodyPr>
            <a:noAutofit/>
          </a:bodyPr>
          <a:p>
            <a:r>
              <a:rPr lang="en-US" altLang="zh-CN" sz="2800" b="1">
                <a:solidFill>
                  <a:srgbClr val="FF0000"/>
                </a:solidFill>
                <a:latin typeface="黑体" panose="02010609060101010101" charset="-122"/>
                <a:ea typeface="黑体" panose="02010609060101010101" charset="-122"/>
                <a:cs typeface="黑体" panose="02010609060101010101" charset="-122"/>
              </a:rPr>
              <a:t>  </a:t>
            </a:r>
            <a:r>
              <a:rPr lang="en-US" altLang="zh-CN" sz="3200" b="1">
                <a:solidFill>
                  <a:srgbClr val="FF0000"/>
                </a:solidFill>
                <a:latin typeface="黑体" panose="02010609060101010101" charset="-122"/>
                <a:ea typeface="黑体" panose="02010609060101010101" charset="-122"/>
                <a:cs typeface="黑体" panose="02010609060101010101" charset="-122"/>
              </a:rPr>
              <a:t> </a:t>
            </a:r>
            <a:r>
              <a:rPr lang="zh-CN" altLang="en-US" sz="3200" b="1">
                <a:solidFill>
                  <a:srgbClr val="FF0000"/>
                </a:solidFill>
                <a:latin typeface="黑体" panose="02010609060101010101" charset="-122"/>
                <a:ea typeface="黑体" panose="02010609060101010101" charset="-122"/>
                <a:cs typeface="黑体" panose="02010609060101010101" charset="-122"/>
              </a:rPr>
              <a:t>五</a:t>
            </a:r>
            <a:r>
              <a:rPr lang="zh-CN" altLang="en-US" sz="3200" b="1">
                <a:latin typeface="黑体" panose="02010609060101010101" charset="-122"/>
                <a:ea typeface="黑体" panose="02010609060101010101" charset="-122"/>
                <a:cs typeface="黑体" panose="02010609060101010101" charset="-122"/>
              </a:rPr>
              <a:t>家国情怀是五大素养中价值追求的目标;是学习和探究历史应具有的人文追求;是对历史事实与价值判断的辩证统一。是学习和探究历史应具有的社会责任和人文情怀。是学习历史和认识历史在思想、观念、情感、态度等方面的重要体现,是实现历史育人功能的重要标志。</a:t>
            </a:r>
            <a:r>
              <a:rPr lang="zh-CN" altLang="en-US" sz="3200" b="1">
                <a:solidFill>
                  <a:srgbClr val="FF0000"/>
                </a:solidFill>
                <a:latin typeface="黑体" panose="02010609060101010101" charset="-122"/>
                <a:ea typeface="黑体" panose="02010609060101010101" charset="-122"/>
                <a:cs typeface="黑体" panose="02010609060101010101" charset="-122"/>
              </a:rPr>
              <a:t>中国古代史部分主要培养学生能够从历史的角度认识中国的具体国情,具有家国情怀,形成对祖国的认同感。认识到中华民族多元一体格局是逐步形成的,形成对中华民族的认同感,具有民族自信心和自豪感。中国近现代史部分主要考查民主与法治、科学精神、国际视野等相关的教学内容,引导学生认识中国共产党在中国建设和改革事业中所起的决定作用,树立中国特色社会主义理想信念。世界史方面主要是培养学生增强国际意识,树立热爱和平的观念和忧患意识,等。家国情怀在中考中,常常在选择题、综合题最后一个问来考查。</a:t>
            </a:r>
            <a:r>
              <a:rPr lang="zh-CN" altLang="en-US" sz="3200" b="1">
                <a:latin typeface="黑体" panose="02010609060101010101" charset="-122"/>
                <a:ea typeface="黑体" panose="02010609060101010101" charset="-122"/>
                <a:cs typeface="黑体" panose="02010609060101010101" charset="-122"/>
                <a:sym typeface="+mn-ea"/>
              </a:rPr>
              <a:t>例</a:t>
            </a:r>
            <a:r>
              <a:rPr lang="zh-CN" altLang="en-US" sz="3200" b="1">
                <a:solidFill>
                  <a:srgbClr val="7030A0"/>
                </a:solidFill>
                <a:latin typeface="黑体" panose="02010609060101010101" charset="-122"/>
                <a:ea typeface="黑体" panose="02010609060101010101" charset="-122"/>
                <a:cs typeface="黑体" panose="02010609060101010101" charset="-122"/>
                <a:sym typeface="+mn-ea"/>
              </a:rPr>
              <a:t>如20</a:t>
            </a:r>
            <a:r>
              <a:rPr lang="en-US" altLang="zh-CN" sz="3200" b="1">
                <a:solidFill>
                  <a:srgbClr val="7030A0"/>
                </a:solidFill>
                <a:latin typeface="黑体" panose="02010609060101010101" charset="-122"/>
                <a:ea typeface="黑体" panose="02010609060101010101" charset="-122"/>
                <a:cs typeface="黑体" panose="02010609060101010101" charset="-122"/>
                <a:sym typeface="+mn-ea"/>
              </a:rPr>
              <a:t>20</a:t>
            </a:r>
            <a:r>
              <a:rPr lang="zh-CN" altLang="en-US" sz="3200" b="1">
                <a:solidFill>
                  <a:srgbClr val="7030A0"/>
                </a:solidFill>
                <a:latin typeface="黑体" panose="02010609060101010101" charset="-122"/>
                <a:ea typeface="黑体" panose="02010609060101010101" charset="-122"/>
                <a:cs typeface="黑体" panose="02010609060101010101" charset="-122"/>
                <a:sym typeface="+mn-ea"/>
              </a:rPr>
              <a:t>年广东历史</a:t>
            </a:r>
            <a:r>
              <a:rPr lang="en-US" altLang="zh-CN" sz="3200" b="1">
                <a:solidFill>
                  <a:srgbClr val="7030A0"/>
                </a:solidFill>
                <a:latin typeface="黑体" panose="02010609060101010101" charset="-122"/>
                <a:ea typeface="黑体" panose="02010609060101010101" charset="-122"/>
                <a:cs typeface="黑体" panose="02010609060101010101" charset="-122"/>
                <a:sym typeface="+mn-ea"/>
              </a:rPr>
              <a:t>32(4)</a:t>
            </a:r>
            <a:r>
              <a:rPr lang="zh-CN" altLang="en-US" sz="3200" b="1">
                <a:solidFill>
                  <a:srgbClr val="7030A0"/>
                </a:solidFill>
                <a:latin typeface="黑体" panose="02010609060101010101" charset="-122"/>
                <a:ea typeface="黑体" panose="02010609060101010101" charset="-122"/>
                <a:cs typeface="黑体" panose="02010609060101010101" charset="-122"/>
                <a:sym typeface="+mn-ea"/>
              </a:rPr>
              <a:t>、</a:t>
            </a:r>
            <a:r>
              <a:rPr lang="en-US" altLang="zh-CN" sz="3200" b="1">
                <a:solidFill>
                  <a:srgbClr val="7030A0"/>
                </a:solidFill>
                <a:latin typeface="黑体" panose="02010609060101010101" charset="-122"/>
                <a:ea typeface="黑体" panose="02010609060101010101" charset="-122"/>
                <a:cs typeface="黑体" panose="02010609060101010101" charset="-122"/>
                <a:sym typeface="+mn-ea"/>
              </a:rPr>
              <a:t>33(3)</a:t>
            </a:r>
            <a:r>
              <a:rPr lang="zh-CN" altLang="en-US" sz="3200" b="1">
                <a:solidFill>
                  <a:srgbClr val="7030A0"/>
                </a:solidFill>
                <a:latin typeface="黑体" panose="02010609060101010101" charset="-122"/>
                <a:ea typeface="黑体" panose="02010609060101010101" charset="-122"/>
                <a:cs typeface="黑体" panose="02010609060101010101" charset="-122"/>
                <a:sym typeface="+mn-ea"/>
              </a:rPr>
              <a:t>题等。</a:t>
            </a:r>
            <a:br>
              <a:rPr lang="zh-CN" altLang="en-US" sz="3200" b="1">
                <a:solidFill>
                  <a:srgbClr val="00B0F0"/>
                </a:solidFill>
                <a:latin typeface="黑体" panose="02010609060101010101" charset="-122"/>
                <a:ea typeface="黑体" panose="02010609060101010101" charset="-122"/>
                <a:cs typeface="黑体" panose="02010609060101010101" charset="-122"/>
                <a:sym typeface="+mn-ea"/>
              </a:rPr>
            </a:br>
            <a:endParaRPr lang="zh-CN" altLang="en-US" sz="3200" b="1">
              <a:solidFill>
                <a:srgbClr val="FF0000"/>
              </a:solidFill>
              <a:latin typeface="黑体" panose="02010609060101010101" charset="-122"/>
              <a:ea typeface="黑体" panose="02010609060101010101" charset="-122"/>
              <a:cs typeface="黑体" panose="02010609060101010101" charset="-122"/>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p:sp>
        <p:nvSpPr>
          <p:cNvPr id="2" name="标题 1"/>
          <p:cNvSpPr>
            <a:spLocks noGrp="1"/>
          </p:cNvSpPr>
          <p:nvPr>
            <p:ph type="title"/>
          </p:nvPr>
        </p:nvSpPr>
        <p:spPr/>
        <p:txBody>
          <a:bodyPr>
            <a:normAutofit fontScale="90000"/>
          </a:bodyPr>
          <a:p>
            <a:br>
              <a:rPr lang="zh-CN" altLang="zh-CN"/>
            </a:br>
            <a:br>
              <a:rPr lang="zh-CN" altLang="zh-CN"/>
            </a:br>
            <a:br>
              <a:rPr lang="zh-CN" altLang="zh-CN"/>
            </a:br>
            <a:br>
              <a:rPr lang="zh-CN" altLang="zh-CN"/>
            </a:br>
            <a:br>
              <a:rPr lang="zh-CN" altLang="zh-CN"/>
            </a:br>
            <a:br>
              <a:rPr lang="zh-CN" altLang="zh-CN"/>
            </a:br>
            <a:br>
              <a:rPr lang="zh-CN" altLang="zh-CN"/>
            </a:br>
            <a:r>
              <a:rPr lang="zh-CN" altLang="zh-CN" sz="4890" b="1">
                <a:solidFill>
                  <a:schemeClr val="tx1"/>
                </a:solidFill>
              </a:rPr>
              <a:t>对接中考</a:t>
            </a:r>
            <a:br>
              <a:rPr lang="zh-CN" altLang="zh-CN">
                <a:solidFill>
                  <a:schemeClr val="tx1"/>
                </a:solidFill>
              </a:rPr>
            </a:br>
            <a:r>
              <a:rPr lang="zh-CN" altLang="zh-CN"/>
              <a:t>（</a:t>
            </a:r>
            <a:r>
              <a:rPr lang="en-US" altLang="zh-CN" b="1" smtClean="0">
                <a:solidFill>
                  <a:srgbClr val="0000FF"/>
                </a:solidFill>
                <a:sym typeface="+mn-ea"/>
              </a:rPr>
              <a:t>2020</a:t>
            </a:r>
            <a:r>
              <a:rPr lang="zh-CN" altLang="en-US" b="1" smtClean="0">
                <a:solidFill>
                  <a:srgbClr val="0000FF"/>
                </a:solidFill>
                <a:sym typeface="+mn-ea"/>
              </a:rPr>
              <a:t>广东题</a:t>
            </a:r>
            <a:r>
              <a:rPr lang="en-US" altLang="zh-CN" b="1" smtClean="0">
                <a:solidFill>
                  <a:srgbClr val="0000FF"/>
                </a:solidFill>
                <a:sym typeface="+mn-ea"/>
              </a:rPr>
              <a:t>32</a:t>
            </a:r>
            <a:r>
              <a:rPr lang="zh-CN" altLang="en-US" b="1" smtClean="0">
                <a:solidFill>
                  <a:srgbClr val="0000FF"/>
                </a:solidFill>
                <a:sym typeface="+mn-ea"/>
              </a:rPr>
              <a:t>（4））</a:t>
            </a:r>
            <a:r>
              <a:rPr lang="zh-CN" altLang="en-US" b="1" smtClean="0">
                <a:solidFill>
                  <a:schemeClr val="tx1"/>
                </a:solidFill>
                <a:sym typeface="+mn-ea"/>
              </a:rPr>
              <a:t>综合以上三则材料，谈谈你对教科书的认识。</a:t>
            </a:r>
            <a:br>
              <a:rPr lang="zh-CN" altLang="en-US" b="1" smtClean="0">
                <a:solidFill>
                  <a:schemeClr val="tx1"/>
                </a:solidFill>
                <a:sym typeface="+mn-ea"/>
              </a:rPr>
            </a:br>
            <a:br>
              <a:rPr lang="zh-CN" altLang="en-US" b="1" smtClean="0">
                <a:solidFill>
                  <a:schemeClr val="tx1"/>
                </a:solidFill>
              </a:rPr>
            </a:br>
            <a:r>
              <a:rPr lang="zh-CN" altLang="en-US" b="1" smtClean="0">
                <a:ln w="22225">
                  <a:solidFill>
                    <a:schemeClr val="accent2"/>
                  </a:solidFill>
                  <a:prstDash val="solid"/>
                </a:ln>
                <a:solidFill>
                  <a:schemeClr val="accent2">
                    <a:lumMod val="40000"/>
                    <a:lumOff val="60000"/>
                  </a:schemeClr>
                </a:solidFill>
                <a:effectLst/>
                <a:sym typeface="+mn-ea"/>
              </a:rPr>
              <a:t>【解答】</a:t>
            </a:r>
            <a:r>
              <a:rPr lang="zh-CN" altLang="en-US" b="1" smtClean="0">
                <a:gradFill>
                  <a:gsLst>
                    <a:gs pos="0">
                      <a:srgbClr val="E30000"/>
                    </a:gs>
                    <a:gs pos="100000">
                      <a:srgbClr val="760303"/>
                    </a:gs>
                  </a:gsLst>
                  <a:lin scaled="0"/>
                </a:gradFill>
                <a:sym typeface="+mn-ea"/>
              </a:rPr>
              <a:t>（4）本题为开放性题目，言之有理即可。如：教科书是传播科学文化的重要媒介；教科书对于促进民众思想启蒙有重要作用；教科书往往体现了当时的时代特色。</a:t>
            </a:r>
            <a:br>
              <a:rPr lang="zh-CN" altLang="en-US" b="1" smtClean="0">
                <a:gradFill>
                  <a:gsLst>
                    <a:gs pos="0">
                      <a:srgbClr val="E30000"/>
                    </a:gs>
                    <a:gs pos="100000">
                      <a:srgbClr val="760303"/>
                    </a:gs>
                  </a:gsLst>
                  <a:lin scaled="0"/>
                </a:gradFill>
                <a:sym typeface="+mn-ea"/>
              </a:rPr>
            </a:br>
            <a:br>
              <a:rPr lang="zh-CN" altLang="en-US" b="1" smtClean="0">
                <a:gradFill>
                  <a:gsLst>
                    <a:gs pos="0">
                      <a:srgbClr val="E30000"/>
                    </a:gs>
                    <a:gs pos="100000">
                      <a:srgbClr val="760303"/>
                    </a:gs>
                  </a:gsLst>
                  <a:lin scaled="0"/>
                </a:gradFill>
                <a:sym typeface="+mn-ea"/>
              </a:rPr>
            </a:br>
            <a:r>
              <a:rPr lang="zh-CN" altLang="en-US" b="1" smtClean="0">
                <a:solidFill>
                  <a:srgbClr val="FF0000"/>
                </a:solidFill>
                <a:sym typeface="+mn-ea"/>
              </a:rPr>
              <a:t>或：体现时代特征；彰显家国情怀。</a:t>
            </a:r>
            <a:endParaRPr lang="zh-CN" altLang="en-US" b="1" smtClean="0">
              <a:solidFill>
                <a:srgbClr val="FF0000"/>
              </a:solidFill>
              <a:sym typeface="+mn-ea"/>
            </a:endParaRPr>
          </a:p>
        </p:txBody>
      </p:sp>
      <p:sp>
        <p:nvSpPr>
          <p:cNvPr id="3" name="内容占位符 2"/>
          <p:cNvSpPr>
            <a:spLocks noGrp="1"/>
          </p:cNvSpPr>
          <p:nvPr>
            <p:ph idx="1"/>
          </p:nvPr>
        </p:nvSpPr>
        <p:spPr/>
        <p:txBody>
          <a:bodyPr/>
          <a:p>
            <a:endParaRPr lang="zh-CN" altLang="en-US"/>
          </a:p>
          <a:p>
            <a:endParaRPr lang="zh-CN" altLang="en-US"/>
          </a:p>
          <a:p>
            <a:endParaRPr lang="zh-CN" altLang="en-US"/>
          </a:p>
          <a:p>
            <a:endParaRPr lang="zh-CN" altLang="en-US"/>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a:xfrm>
          <a:off x="0" y="0"/>
          <a:ext cx="0" cy="0"/>
          <a:chOff x="0" y="0"/>
          <a:chExt cx="0" cy="0"/>
        </a:xfrm>
      </p:grpSpPr>
      <p:sp>
        <p:nvSpPr>
          <p:cNvPr id="39938" name="Rectangle 2"/>
          <p:cNvSpPr>
            <a:spLocks noGrp="1"/>
          </p:cNvSpPr>
          <p:nvPr>
            <p:ph type="title"/>
          </p:nvPr>
        </p:nvSpPr>
        <p:spPr/>
        <p:txBody>
          <a:bodyPr/>
          <a:lstStyle/>
          <a:p>
            <a:endParaRPr lang="zh-CN" altLang="en-US" smtClean="0"/>
          </a:p>
        </p:txBody>
      </p:sp>
      <p:sp>
        <p:nvSpPr>
          <p:cNvPr id="39939" name="Rectangle 3"/>
          <p:cNvSpPr>
            <a:spLocks noGrp="1"/>
          </p:cNvSpPr>
          <p:nvPr>
            <p:ph type="body" idx="1"/>
          </p:nvPr>
        </p:nvSpPr>
        <p:spPr>
          <a:xfrm>
            <a:off x="635" y="0"/>
            <a:ext cx="12192000" cy="8092440"/>
          </a:xfrm>
        </p:spPr>
        <p:txBody>
          <a:bodyPr>
            <a:normAutofit/>
          </a:bodyPr>
          <a:lstStyle/>
          <a:p>
            <a:pPr>
              <a:lnSpc>
                <a:spcPct val="80000"/>
              </a:lnSpc>
            </a:pPr>
            <a:endParaRPr lang="en-US" altLang="zh-CN" sz="4000" b="1" smtClean="0">
              <a:solidFill>
                <a:srgbClr val="0000FF"/>
              </a:solidFill>
              <a:sym typeface="+mn-ea"/>
            </a:endParaRPr>
          </a:p>
          <a:p>
            <a:pPr>
              <a:lnSpc>
                <a:spcPct val="80000"/>
              </a:lnSpc>
            </a:pPr>
            <a:r>
              <a:rPr lang="zh-CN" altLang="en-US" sz="4000" b="1" smtClean="0">
                <a:solidFill>
                  <a:srgbClr val="0000FF"/>
                </a:solidFill>
                <a:sym typeface="+mn-ea"/>
              </a:rPr>
              <a:t>对接中考</a:t>
            </a:r>
            <a:endParaRPr lang="en-US" altLang="zh-CN" sz="4000" b="1" smtClean="0">
              <a:solidFill>
                <a:srgbClr val="0000FF"/>
              </a:solidFill>
              <a:sym typeface="+mn-ea"/>
            </a:endParaRPr>
          </a:p>
          <a:p>
            <a:pPr>
              <a:lnSpc>
                <a:spcPct val="80000"/>
              </a:lnSpc>
            </a:pPr>
            <a:r>
              <a:rPr lang="zh-CN" altLang="en-US" sz="4000" b="1" smtClean="0">
                <a:solidFill>
                  <a:srgbClr val="FF0000"/>
                </a:solidFill>
                <a:sym typeface="+mn-ea"/>
              </a:rPr>
              <a:t>（</a:t>
            </a:r>
            <a:r>
              <a:rPr lang="en-US" altLang="zh-CN" sz="4000" b="1" smtClean="0">
                <a:solidFill>
                  <a:srgbClr val="FF0000"/>
                </a:solidFill>
                <a:sym typeface="+mn-ea"/>
              </a:rPr>
              <a:t>2020</a:t>
            </a:r>
            <a:r>
              <a:rPr lang="zh-CN" altLang="en-US" sz="4000" b="1" smtClean="0">
                <a:solidFill>
                  <a:srgbClr val="FF0000"/>
                </a:solidFill>
                <a:sym typeface="+mn-ea"/>
              </a:rPr>
              <a:t>广东</a:t>
            </a:r>
            <a:r>
              <a:rPr lang="en-US" altLang="zh-CN" sz="4000" b="1" smtClean="0">
                <a:solidFill>
                  <a:srgbClr val="FF0000"/>
                </a:solidFill>
                <a:sym typeface="+mn-ea"/>
              </a:rPr>
              <a:t>33.</a:t>
            </a:r>
            <a:r>
              <a:rPr lang="zh-CN" altLang="en-US" sz="4000" b="1" smtClean="0">
                <a:solidFill>
                  <a:srgbClr val="FF0000"/>
                </a:solidFill>
                <a:sym typeface="+mn-ea"/>
              </a:rPr>
              <a:t>（3））</a:t>
            </a:r>
            <a:r>
              <a:rPr lang="zh-CN" altLang="en-US" sz="4000" b="1" smtClean="0">
                <a:solidFill>
                  <a:schemeClr val="tx1"/>
                </a:solidFill>
                <a:sym typeface="+mn-ea"/>
              </a:rPr>
              <a:t>根据材料三所述英语翻译中存</a:t>
            </a:r>
            <a:endParaRPr lang="zh-CN" altLang="en-US" sz="4000" b="1" smtClean="0">
              <a:solidFill>
                <a:schemeClr val="tx1"/>
              </a:solidFill>
              <a:sym typeface="+mn-ea"/>
            </a:endParaRPr>
          </a:p>
          <a:p>
            <a:pPr>
              <a:lnSpc>
                <a:spcPct val="80000"/>
              </a:lnSpc>
            </a:pPr>
            <a:r>
              <a:rPr lang="zh-CN" altLang="en-US" sz="4000" b="1" smtClean="0">
                <a:solidFill>
                  <a:schemeClr val="tx1"/>
                </a:solidFill>
                <a:sym typeface="+mn-ea"/>
              </a:rPr>
              <a:t>在的问题，谈谈你对语言文化交流的认识。</a:t>
            </a:r>
            <a:endParaRPr lang="en-US" altLang="zh-CN" sz="4000" b="1" smtClean="0">
              <a:solidFill>
                <a:schemeClr val="tx1"/>
              </a:solidFill>
              <a:sym typeface="+mn-ea"/>
            </a:endParaRPr>
          </a:p>
          <a:p>
            <a:pPr>
              <a:lnSpc>
                <a:spcPct val="80000"/>
              </a:lnSpc>
            </a:pPr>
            <a:endParaRPr lang="zh-CN" altLang="en-US" sz="4000" b="1" smtClean="0">
              <a:solidFill>
                <a:schemeClr val="tx1"/>
              </a:solidFill>
              <a:sym typeface="+mn-ea"/>
            </a:endParaRPr>
          </a:p>
          <a:p>
            <a:pPr>
              <a:lnSpc>
                <a:spcPct val="80000"/>
              </a:lnSpc>
            </a:pPr>
            <a:r>
              <a:rPr lang="zh-CN" altLang="en-US" sz="4000" b="1" smtClean="0">
                <a:solidFill>
                  <a:schemeClr val="tx1"/>
                </a:solidFill>
                <a:sym typeface="+mn-ea"/>
              </a:rPr>
              <a:t>【</a:t>
            </a:r>
            <a:r>
              <a:rPr lang="zh-CN" altLang="en-US" sz="4000" b="1" smtClean="0">
                <a:sym typeface="+mn-ea"/>
              </a:rPr>
              <a:t>解答】</a:t>
            </a:r>
            <a:r>
              <a:rPr lang="zh-CN" altLang="en-US" sz="4000" b="1" smtClean="0">
                <a:solidFill>
                  <a:schemeClr val="tx1"/>
                </a:solidFill>
              </a:rPr>
              <a:t>（3）根据材料分析，</a:t>
            </a:r>
            <a:r>
              <a:rPr lang="zh-CN" altLang="en-US" sz="4000" b="1" smtClean="0">
                <a:solidFill>
                  <a:schemeClr val="accent2"/>
                </a:solidFill>
              </a:rPr>
              <a:t>“大多数中国人在翻译中国特有文化名词时，往往自动放弃了命名的权利和机会，这种做法是自信心不足的表现”，可知</a:t>
            </a:r>
            <a:r>
              <a:rPr lang="zh-CN" altLang="en-US" sz="4000" b="1" smtClean="0">
                <a:solidFill>
                  <a:schemeClr val="tx1"/>
                </a:solidFill>
              </a:rPr>
              <a:t>中国人对中国特有名词的英语翻译存在信心不足的表现，没有体现出中国特有文化特色。根据所学，语言文化交流是不同文明交流的组成部分，推动文明交融；语言文化交流要体现本民族的特色等。</a:t>
            </a:r>
            <a:endParaRPr lang="zh-CN" altLang="en-US" sz="4000" b="1" smtClean="0">
              <a:solidFill>
                <a:schemeClr val="tx1"/>
              </a:solidFill>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bg>
      <p:bgPr>
        <a:blipFill rotWithShape="1">
          <a:blip r:embed="rId1"/>
          <a:tile tx="0" ty="0" sx="100000" sy="100000" flip="none" algn="tl"/>
        </a:blipFill>
        <a:effectLst/>
      </p:bgPr>
    </p:bg>
    <p:spTree>
      <p:nvGrpSpPr>
        <p:cNvPr id="1" name=""/>
        <p:cNvGrpSpPr/>
        <p:nvPr/>
      </p:nvGrpSpPr>
      <p:grpSpPr/>
      <p:sp>
        <p:nvSpPr>
          <p:cNvPr id="2" name="标题 1"/>
          <p:cNvSpPr>
            <a:spLocks noGrp="1"/>
          </p:cNvSpPr>
          <p:nvPr>
            <p:ph type="title"/>
          </p:nvPr>
        </p:nvSpPr>
        <p:spPr/>
        <p:txBody>
          <a:bodyPr/>
          <a:p>
            <a:r>
              <a:rPr lang="zh-CN" altLang="en-US" sz="4800">
                <a:solidFill>
                  <a:srgbClr val="FF0000"/>
                </a:solidFill>
              </a:rPr>
              <a:t>素养突破</a:t>
            </a:r>
            <a:endParaRPr lang="zh-CN" altLang="en-US" sz="4800">
              <a:solidFill>
                <a:srgbClr val="FF0000"/>
              </a:solidFill>
            </a:endParaRPr>
          </a:p>
        </p:txBody>
      </p:sp>
      <p:sp>
        <p:nvSpPr>
          <p:cNvPr id="3" name="内容占位符 2"/>
          <p:cNvSpPr>
            <a:spLocks noGrp="1"/>
          </p:cNvSpPr>
          <p:nvPr>
            <p:ph idx="1"/>
          </p:nvPr>
        </p:nvSpPr>
        <p:spPr>
          <a:xfrm>
            <a:off x="-226060" y="635"/>
            <a:ext cx="12418060" cy="7012940"/>
          </a:xfrm>
        </p:spPr>
        <p:txBody>
          <a:bodyPr>
            <a:noAutofit/>
          </a:bodyPr>
          <a:p>
            <a:endParaRPr lang="en-US" altLang="zh-CN" sz="4800">
              <a:solidFill>
                <a:schemeClr val="accent2"/>
              </a:solidFill>
            </a:endParaRPr>
          </a:p>
          <a:p>
            <a:endParaRPr lang="en-US" altLang="zh-CN" sz="4800">
              <a:solidFill>
                <a:schemeClr val="accent2"/>
              </a:solidFill>
            </a:endParaRPr>
          </a:p>
          <a:p>
            <a:r>
              <a:rPr lang="en-US" altLang="zh-CN" sz="4800">
                <a:solidFill>
                  <a:schemeClr val="accent2"/>
                </a:solidFill>
              </a:rPr>
              <a:t>1.</a:t>
            </a:r>
            <a:r>
              <a:rPr lang="zh-CN" altLang="en-US" sz="4800">
                <a:solidFill>
                  <a:schemeClr val="accent2"/>
                </a:solidFill>
              </a:rPr>
              <a:t>呈现方式</a:t>
            </a:r>
            <a:r>
              <a:rPr lang="en-US" altLang="zh-CN" sz="4800">
                <a:solidFill>
                  <a:schemeClr val="accent6"/>
                </a:solidFill>
              </a:rPr>
              <a:t>:</a:t>
            </a:r>
            <a:r>
              <a:rPr lang="zh-CN" altLang="en-US" sz="4800">
                <a:solidFill>
                  <a:schemeClr val="accent6"/>
                </a:solidFill>
              </a:rPr>
              <a:t>民族精神</a:t>
            </a:r>
            <a:r>
              <a:rPr lang="zh-CN" altLang="en-US" sz="4800">
                <a:solidFill>
                  <a:schemeClr val="accent6"/>
                </a:solidFill>
                <a:sym typeface="+mn-ea"/>
              </a:rPr>
              <a:t>、</a:t>
            </a:r>
            <a:r>
              <a:rPr lang="zh-CN" altLang="en-US" sz="4800">
                <a:solidFill>
                  <a:schemeClr val="accent6"/>
                </a:solidFill>
              </a:rPr>
              <a:t> 国家意识</a:t>
            </a:r>
            <a:r>
              <a:rPr lang="zh-CN" altLang="en-US" sz="4800">
                <a:solidFill>
                  <a:schemeClr val="accent6"/>
                </a:solidFill>
                <a:sym typeface="+mn-ea"/>
              </a:rPr>
              <a:t>、</a:t>
            </a:r>
            <a:r>
              <a:rPr lang="zh-CN" altLang="en-US" sz="4800">
                <a:solidFill>
                  <a:schemeClr val="accent6"/>
                </a:solidFill>
              </a:rPr>
              <a:t> 民主法治</a:t>
            </a:r>
            <a:r>
              <a:rPr lang="zh-CN" altLang="en-US" sz="4800">
                <a:solidFill>
                  <a:schemeClr val="accent6"/>
                </a:solidFill>
                <a:sym typeface="+mn-ea"/>
              </a:rPr>
              <a:t>、</a:t>
            </a:r>
            <a:r>
              <a:rPr lang="zh-CN" altLang="en-US" sz="4800">
                <a:solidFill>
                  <a:schemeClr val="accent6"/>
                </a:solidFill>
              </a:rPr>
              <a:t> 科学精神 </a:t>
            </a:r>
            <a:r>
              <a:rPr lang="zh-CN" altLang="en-US" sz="4800">
                <a:solidFill>
                  <a:schemeClr val="accent6"/>
                </a:solidFill>
                <a:sym typeface="+mn-ea"/>
              </a:rPr>
              <a:t>、</a:t>
            </a:r>
            <a:r>
              <a:rPr lang="zh-CN" altLang="en-US" sz="4800">
                <a:solidFill>
                  <a:schemeClr val="accent6"/>
                </a:solidFill>
              </a:rPr>
              <a:t>世界意识</a:t>
            </a:r>
            <a:r>
              <a:rPr lang="zh-CN" altLang="en-US" sz="4800">
                <a:solidFill>
                  <a:schemeClr val="accent6"/>
                </a:solidFill>
                <a:sym typeface="+mn-ea"/>
              </a:rPr>
              <a:t>、</a:t>
            </a:r>
            <a:r>
              <a:rPr lang="zh-CN" altLang="en-US" sz="4800">
                <a:solidFill>
                  <a:schemeClr val="accent6"/>
                </a:solidFill>
              </a:rPr>
              <a:t> 积极的人生态度和健全的人格 联系现实等。包括对中华传统文化的认同 </a:t>
            </a:r>
            <a:r>
              <a:rPr lang="zh-CN" altLang="en-US" sz="4800">
                <a:solidFill>
                  <a:schemeClr val="accent6"/>
                </a:solidFill>
                <a:sym typeface="+mn-ea"/>
              </a:rPr>
              <a:t>、</a:t>
            </a:r>
            <a:r>
              <a:rPr lang="zh-CN" altLang="en-US" sz="4800">
                <a:solidFill>
                  <a:schemeClr val="accent6"/>
                </a:solidFill>
              </a:rPr>
              <a:t>对社会主义核心价值观的认同 </a:t>
            </a:r>
            <a:r>
              <a:rPr lang="zh-CN" altLang="en-US" sz="4800">
                <a:solidFill>
                  <a:schemeClr val="accent6"/>
                </a:solidFill>
                <a:sym typeface="+mn-ea"/>
              </a:rPr>
              <a:t>、</a:t>
            </a:r>
            <a:r>
              <a:rPr lang="zh-CN" altLang="en-US" sz="4800">
                <a:solidFill>
                  <a:schemeClr val="accent6"/>
                </a:solidFill>
              </a:rPr>
              <a:t>对中国共产党的认同 对特色社会主义道路的认同。</a:t>
            </a:r>
            <a:endParaRPr lang="zh-CN" altLang="en-US" sz="4800">
              <a:solidFill>
                <a:schemeClr val="accent6"/>
              </a:solidFill>
              <a:sym typeface="+mn-ea"/>
            </a:endParaRPr>
          </a:p>
          <a:p>
            <a:endParaRPr lang="zh-CN" altLang="en-US" sz="3200" b="1">
              <a:solidFill>
                <a:schemeClr val="tx1"/>
              </a:solidFill>
              <a:sym typeface="+mn-ea"/>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p:sp>
        <p:nvSpPr>
          <p:cNvPr id="2" name="标题 1"/>
          <p:cNvSpPr>
            <a:spLocks noGrp="1"/>
          </p:cNvSpPr>
          <p:nvPr>
            <p:ph type="title"/>
          </p:nvPr>
        </p:nvSpPr>
        <p:spPr>
          <a:xfrm>
            <a:off x="413385" y="365125"/>
            <a:ext cx="11778615" cy="6346825"/>
          </a:xfrm>
        </p:spPr>
        <p:txBody>
          <a:bodyPr/>
          <a:p>
            <a:endParaRPr lang="zh-CN" altLang="en-US"/>
          </a:p>
        </p:txBody>
      </p:sp>
      <p:sp>
        <p:nvSpPr>
          <p:cNvPr id="3" name="内容占位符 2"/>
          <p:cNvSpPr>
            <a:spLocks noGrp="1"/>
          </p:cNvSpPr>
          <p:nvPr>
            <p:ph idx="1"/>
          </p:nvPr>
        </p:nvSpPr>
        <p:spPr>
          <a:xfrm>
            <a:off x="838200" y="506730"/>
            <a:ext cx="10515600" cy="5670550"/>
          </a:xfrm>
        </p:spPr>
        <p:txBody>
          <a:bodyPr>
            <a:normAutofit fontScale="90000" lnSpcReduction="20000"/>
          </a:bodyPr>
          <a:p>
            <a:r>
              <a:rPr lang="en-US" altLang="zh-CN" sz="4800" b="1">
                <a:solidFill>
                  <a:schemeClr val="accent4"/>
                </a:solidFill>
              </a:rPr>
              <a:t>2.</a:t>
            </a:r>
            <a:r>
              <a:rPr lang="zh-CN" altLang="en-US" sz="4800" b="1">
                <a:solidFill>
                  <a:schemeClr val="accent4"/>
                </a:solidFill>
              </a:rPr>
              <a:t>素养突破：</a:t>
            </a:r>
            <a:r>
              <a:rPr lang="zh-CN" altLang="en-US" sz="4800">
                <a:solidFill>
                  <a:schemeClr val="accent6"/>
                </a:solidFill>
              </a:rPr>
              <a:t>.</a:t>
            </a:r>
            <a:r>
              <a:rPr lang="zh-CN" altLang="en-US" sz="4400">
                <a:solidFill>
                  <a:schemeClr val="accent6"/>
                </a:solidFill>
                <a:effectLst>
                  <a:outerShdw blurRad="38100" dist="25400" dir="5400000" algn="ctr" rotWithShape="0">
                    <a:srgbClr val="6E747A">
                      <a:alpha val="43000"/>
                    </a:srgbClr>
                  </a:outerShdw>
                </a:effectLst>
              </a:rPr>
              <a:t>家国情怀这一核心素养应</a:t>
            </a:r>
            <a:endParaRPr lang="zh-CN" altLang="en-US" sz="4400">
              <a:solidFill>
                <a:schemeClr val="accent6"/>
              </a:solidFill>
              <a:effectLst>
                <a:outerShdw blurRad="38100" dist="25400" dir="5400000" algn="ctr" rotWithShape="0">
                  <a:srgbClr val="6E747A">
                    <a:alpha val="43000"/>
                  </a:srgbClr>
                </a:outerShdw>
              </a:effectLst>
            </a:endParaRPr>
          </a:p>
          <a:p>
            <a:r>
              <a:rPr lang="zh-CN" altLang="en-US" sz="4400">
                <a:solidFill>
                  <a:schemeClr val="accent6"/>
                </a:solidFill>
                <a:effectLst>
                  <a:outerShdw blurRad="38100" dist="25400" dir="5400000" algn="ctr" rotWithShape="0">
                    <a:srgbClr val="6E747A">
                      <a:alpha val="43000"/>
                    </a:srgbClr>
                  </a:outerShdw>
                </a:effectLst>
              </a:rPr>
              <a:t>该贯穿我们平时历史教学的始终，无论是</a:t>
            </a:r>
            <a:endParaRPr lang="zh-CN" altLang="en-US" sz="4400">
              <a:solidFill>
                <a:schemeClr val="accent6"/>
              </a:solidFill>
              <a:effectLst>
                <a:outerShdw blurRad="38100" dist="25400" dir="5400000" algn="ctr" rotWithShape="0">
                  <a:srgbClr val="6E747A">
                    <a:alpha val="43000"/>
                  </a:srgbClr>
                </a:outerShdw>
              </a:effectLst>
            </a:endParaRPr>
          </a:p>
          <a:p>
            <a:r>
              <a:rPr lang="zh-CN" altLang="en-US" sz="4400">
                <a:solidFill>
                  <a:schemeClr val="accent6"/>
                </a:solidFill>
                <a:effectLst>
                  <a:outerShdw blurRad="38100" dist="25400" dir="5400000" algn="ctr" rotWithShape="0">
                    <a:srgbClr val="6E747A">
                      <a:alpha val="43000"/>
                    </a:srgbClr>
                  </a:outerShdw>
                </a:effectLst>
              </a:rPr>
              <a:t>平时的历史课程学习还是中考应试备考，</a:t>
            </a:r>
            <a:endParaRPr lang="zh-CN" altLang="en-US" sz="4400">
              <a:solidFill>
                <a:schemeClr val="accent6"/>
              </a:solidFill>
              <a:effectLst>
                <a:outerShdw blurRad="38100" dist="25400" dir="5400000" algn="ctr" rotWithShape="0">
                  <a:srgbClr val="6E747A">
                    <a:alpha val="43000"/>
                  </a:srgbClr>
                </a:outerShdw>
              </a:effectLst>
            </a:endParaRPr>
          </a:p>
          <a:p>
            <a:r>
              <a:rPr lang="zh-CN" altLang="en-US" sz="4400">
                <a:solidFill>
                  <a:schemeClr val="accent6"/>
                </a:solidFill>
                <a:effectLst>
                  <a:outerShdw blurRad="38100" dist="25400" dir="5400000" algn="ctr" rotWithShape="0">
                    <a:srgbClr val="6E747A">
                      <a:alpha val="43000"/>
                    </a:srgbClr>
                  </a:outerShdw>
                </a:effectLst>
              </a:rPr>
              <a:t>都应该牢牢抓住这个核心素养。在平时的</a:t>
            </a:r>
            <a:endParaRPr lang="zh-CN" altLang="en-US" sz="4400">
              <a:solidFill>
                <a:schemeClr val="accent6"/>
              </a:solidFill>
              <a:effectLst>
                <a:outerShdw blurRad="38100" dist="25400" dir="5400000" algn="ctr" rotWithShape="0">
                  <a:srgbClr val="6E747A">
                    <a:alpha val="43000"/>
                  </a:srgbClr>
                </a:outerShdw>
              </a:effectLst>
            </a:endParaRPr>
          </a:p>
          <a:p>
            <a:r>
              <a:rPr lang="zh-CN" altLang="en-US" sz="4400">
                <a:solidFill>
                  <a:schemeClr val="accent6"/>
                </a:solidFill>
                <a:effectLst>
                  <a:outerShdw blurRad="38100" dist="25400" dir="5400000" algn="ctr" rotWithShape="0">
                    <a:srgbClr val="6E747A">
                      <a:alpha val="43000"/>
                    </a:srgbClr>
                  </a:outerShdw>
                </a:effectLst>
              </a:rPr>
              <a:t>教学中要引导学生关注国家和社会的发展，</a:t>
            </a:r>
            <a:endParaRPr lang="zh-CN" altLang="en-US" sz="4400">
              <a:solidFill>
                <a:schemeClr val="accent6"/>
              </a:solidFill>
              <a:effectLst>
                <a:outerShdw blurRad="38100" dist="25400" dir="5400000" algn="ctr" rotWithShape="0">
                  <a:srgbClr val="6E747A">
                    <a:alpha val="43000"/>
                  </a:srgbClr>
                </a:outerShdw>
              </a:effectLst>
            </a:endParaRPr>
          </a:p>
          <a:p>
            <a:r>
              <a:rPr lang="zh-CN" altLang="en-US" sz="4400">
                <a:solidFill>
                  <a:schemeClr val="accent6"/>
                </a:solidFill>
                <a:effectLst>
                  <a:outerShdw blurRad="38100" dist="25400" dir="5400000" algn="ctr" rotWithShape="0">
                    <a:srgbClr val="6E747A">
                      <a:alpha val="43000"/>
                    </a:srgbClr>
                  </a:outerShdw>
                </a:effectLst>
              </a:rPr>
              <a:t>在历史教学中不断渗透家国的观念，强化</a:t>
            </a:r>
            <a:endParaRPr lang="zh-CN" altLang="en-US" sz="4400">
              <a:solidFill>
                <a:schemeClr val="accent6"/>
              </a:solidFill>
              <a:effectLst>
                <a:outerShdw blurRad="38100" dist="25400" dir="5400000" algn="ctr" rotWithShape="0">
                  <a:srgbClr val="6E747A">
                    <a:alpha val="43000"/>
                  </a:srgbClr>
                </a:outerShdw>
              </a:effectLst>
            </a:endParaRPr>
          </a:p>
          <a:p>
            <a:r>
              <a:rPr lang="zh-CN" altLang="en-US" sz="4400">
                <a:solidFill>
                  <a:schemeClr val="accent6"/>
                </a:solidFill>
                <a:effectLst>
                  <a:outerShdw blurRad="38100" dist="25400" dir="5400000" algn="ctr" rotWithShape="0">
                    <a:srgbClr val="6E747A">
                      <a:alpha val="43000"/>
                    </a:srgbClr>
                  </a:outerShdw>
                </a:effectLst>
              </a:rPr>
              <a:t>学生的家国认同感，在中考的复习中要引</a:t>
            </a:r>
            <a:endParaRPr lang="zh-CN" altLang="en-US" sz="4400">
              <a:solidFill>
                <a:schemeClr val="accent6"/>
              </a:solidFill>
              <a:effectLst>
                <a:outerShdw blurRad="38100" dist="25400" dir="5400000" algn="ctr" rotWithShape="0">
                  <a:srgbClr val="6E747A">
                    <a:alpha val="43000"/>
                  </a:srgbClr>
                </a:outerShdw>
              </a:effectLst>
            </a:endParaRPr>
          </a:p>
          <a:p>
            <a:r>
              <a:rPr lang="zh-CN" altLang="en-US" sz="4400">
                <a:solidFill>
                  <a:schemeClr val="accent6"/>
                </a:solidFill>
                <a:effectLst>
                  <a:outerShdw blurRad="38100" dist="25400" dir="5400000" algn="ctr" rotWithShape="0">
                    <a:srgbClr val="6E747A">
                      <a:alpha val="43000"/>
                    </a:srgbClr>
                  </a:outerShdw>
                </a:effectLst>
              </a:rPr>
              <a:t>导学生往家国情怀的价值取向上去思考问</a:t>
            </a:r>
            <a:endParaRPr lang="zh-CN" altLang="en-US" sz="4400">
              <a:solidFill>
                <a:schemeClr val="accent6"/>
              </a:solidFill>
              <a:effectLst>
                <a:outerShdw blurRad="38100" dist="25400" dir="5400000" algn="ctr" rotWithShape="0">
                  <a:srgbClr val="6E747A">
                    <a:alpha val="43000"/>
                  </a:srgbClr>
                </a:outerShdw>
              </a:effectLst>
            </a:endParaRPr>
          </a:p>
          <a:p>
            <a:r>
              <a:rPr lang="zh-CN" altLang="en-US" sz="4400">
                <a:solidFill>
                  <a:schemeClr val="accent6"/>
                </a:solidFill>
                <a:effectLst>
                  <a:outerShdw blurRad="38100" dist="25400" dir="5400000" algn="ctr" rotWithShape="0">
                    <a:srgbClr val="6E747A">
                      <a:alpha val="43000"/>
                    </a:srgbClr>
                  </a:outerShdw>
                </a:effectLst>
              </a:rPr>
              <a:t>题。</a:t>
            </a:r>
            <a:endParaRPr lang="zh-CN" altLang="en-US" sz="4400">
              <a:solidFill>
                <a:schemeClr val="accent6"/>
              </a:solidFill>
              <a:effectLst>
                <a:outerShdw blurRad="38100" dist="25400" dir="5400000" algn="ctr" rotWithShape="0">
                  <a:srgbClr val="6E747A">
                    <a:alpha val="43000"/>
                  </a:srgbClr>
                </a:outerShdw>
              </a:effectLst>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p:sp>
        <p:nvSpPr>
          <p:cNvPr id="2" name="标题 1"/>
          <p:cNvSpPr>
            <a:spLocks noGrp="1"/>
          </p:cNvSpPr>
          <p:nvPr>
            <p:ph type="title"/>
          </p:nvPr>
        </p:nvSpPr>
        <p:spPr>
          <a:xfrm>
            <a:off x="838200" y="0"/>
            <a:ext cx="10515600" cy="1825625"/>
          </a:xfrm>
        </p:spPr>
        <p:txBody>
          <a:bodyPr>
            <a:normAutofit fontScale="90000"/>
          </a:bodyPr>
          <a:p>
            <a:br>
              <a:rPr lang="zh-CN" altLang="en-US"/>
            </a:br>
            <a:br>
              <a:rPr lang="zh-CN" altLang="en-US"/>
            </a:br>
            <a:r>
              <a:rPr lang="zh-CN" altLang="en-US" b="1">
                <a:latin typeface="黑体" panose="02010609060101010101" charset="-122"/>
                <a:ea typeface="黑体" panose="02010609060101010101" charset="-122"/>
                <a:cs typeface="黑体" panose="02010609060101010101" charset="-122"/>
              </a:rPr>
              <a:t>历史学科核心素养是通过历史学科学习而形成的关键能力，必备品格和正确价值观念。包括</a:t>
            </a:r>
            <a:r>
              <a:rPr lang="zh-CN" altLang="en-US" b="1">
                <a:solidFill>
                  <a:srgbClr val="FF0000"/>
                </a:solidFill>
                <a:latin typeface="黑体" panose="02010609060101010101" charset="-122"/>
                <a:ea typeface="黑体" panose="02010609060101010101" charset="-122"/>
                <a:cs typeface="黑体" panose="02010609060101010101" charset="-122"/>
                <a:sym typeface="+mn-ea"/>
              </a:rPr>
              <a:t>唯物史观</a:t>
            </a:r>
            <a:r>
              <a:rPr lang="zh-CN" altLang="en-US" b="1">
                <a:solidFill>
                  <a:srgbClr val="FF0000"/>
                </a:solidFill>
                <a:latin typeface="黑体" panose="02010609060101010101" charset="-122"/>
                <a:ea typeface="黑体" panose="02010609060101010101" charset="-122"/>
                <a:cs typeface="黑体" panose="02010609060101010101" charset="-122"/>
                <a:sym typeface="+mn-ea"/>
              </a:rPr>
              <a:t>、</a:t>
            </a:r>
            <a:r>
              <a:rPr lang="zh-CN" altLang="en-US" b="1">
                <a:solidFill>
                  <a:srgbClr val="FF0000"/>
                </a:solidFill>
                <a:latin typeface="黑体" panose="02010609060101010101" charset="-122"/>
                <a:ea typeface="黑体" panose="02010609060101010101" charset="-122"/>
                <a:cs typeface="黑体" panose="02010609060101010101" charset="-122"/>
                <a:sym typeface="+mn-ea"/>
              </a:rPr>
              <a:t>时空观念</a:t>
            </a:r>
            <a:r>
              <a:rPr lang="zh-CN" altLang="en-US" b="1">
                <a:solidFill>
                  <a:srgbClr val="FF0000"/>
                </a:solidFill>
                <a:latin typeface="黑体" panose="02010609060101010101" charset="-122"/>
                <a:ea typeface="黑体" panose="02010609060101010101" charset="-122"/>
                <a:cs typeface="黑体" panose="02010609060101010101" charset="-122"/>
                <a:sym typeface="+mn-ea"/>
              </a:rPr>
              <a:t>、</a:t>
            </a:r>
            <a:r>
              <a:rPr lang="zh-CN" altLang="en-US" b="1">
                <a:solidFill>
                  <a:srgbClr val="FF0000"/>
                </a:solidFill>
                <a:latin typeface="黑体" panose="02010609060101010101" charset="-122"/>
                <a:ea typeface="黑体" panose="02010609060101010101" charset="-122"/>
                <a:cs typeface="黑体" panose="02010609060101010101" charset="-122"/>
                <a:sym typeface="+mn-ea"/>
              </a:rPr>
              <a:t>史料实证</a:t>
            </a:r>
            <a:r>
              <a:rPr lang="zh-CN" altLang="en-US" b="1">
                <a:solidFill>
                  <a:srgbClr val="FF0000"/>
                </a:solidFill>
                <a:latin typeface="黑体" panose="02010609060101010101" charset="-122"/>
                <a:ea typeface="黑体" panose="02010609060101010101" charset="-122"/>
                <a:cs typeface="黑体" panose="02010609060101010101" charset="-122"/>
                <a:sym typeface="+mn-ea"/>
              </a:rPr>
              <a:t>、</a:t>
            </a:r>
            <a:r>
              <a:rPr lang="zh-CN" altLang="en-US" b="1">
                <a:solidFill>
                  <a:srgbClr val="FF0000"/>
                </a:solidFill>
                <a:latin typeface="黑体" panose="02010609060101010101" charset="-122"/>
                <a:ea typeface="黑体" panose="02010609060101010101" charset="-122"/>
                <a:cs typeface="黑体" panose="02010609060101010101" charset="-122"/>
                <a:sym typeface="+mn-ea"/>
              </a:rPr>
              <a:t>历史解释</a:t>
            </a:r>
            <a:r>
              <a:rPr lang="zh-CN" altLang="en-US" b="1">
                <a:solidFill>
                  <a:srgbClr val="FF0000"/>
                </a:solidFill>
                <a:latin typeface="黑体" panose="02010609060101010101" charset="-122"/>
                <a:ea typeface="黑体" panose="02010609060101010101" charset="-122"/>
                <a:cs typeface="黑体" panose="02010609060101010101" charset="-122"/>
                <a:sym typeface="+mn-ea"/>
              </a:rPr>
              <a:t>、</a:t>
            </a:r>
            <a:r>
              <a:rPr lang="zh-CN" altLang="en-US" b="1">
                <a:solidFill>
                  <a:srgbClr val="FF0000"/>
                </a:solidFill>
                <a:latin typeface="黑体" panose="02010609060101010101" charset="-122"/>
                <a:ea typeface="黑体" panose="02010609060101010101" charset="-122"/>
                <a:cs typeface="黑体" panose="02010609060101010101" charset="-122"/>
                <a:sym typeface="+mn-ea"/>
              </a:rPr>
              <a:t>家国情怀</a:t>
            </a:r>
            <a:r>
              <a:rPr lang="zh-CN" altLang="en-US" b="1">
                <a:solidFill>
                  <a:schemeClr val="tx1"/>
                </a:solidFill>
                <a:latin typeface="黑体" panose="02010609060101010101" charset="-122"/>
                <a:ea typeface="黑体" panose="02010609060101010101" charset="-122"/>
                <a:cs typeface="黑体" panose="02010609060101010101" charset="-122"/>
                <a:sym typeface="+mn-ea"/>
              </a:rPr>
              <a:t>五个方面。历史学科核心素养的五个方面是一个整体，有其各自的地位和作用。</a:t>
            </a:r>
            <a:endParaRPr lang="zh-CN" altLang="en-US" b="1">
              <a:solidFill>
                <a:schemeClr val="tx1"/>
              </a:solidFill>
              <a:latin typeface="黑体" panose="02010609060101010101" charset="-122"/>
              <a:ea typeface="黑体" panose="02010609060101010101" charset="-122"/>
              <a:cs typeface="黑体" panose="02010609060101010101" charset="-122"/>
              <a:sym typeface="+mn-ea"/>
            </a:endParaRPr>
          </a:p>
        </p:txBody>
      </p:sp>
      <p:sp>
        <p:nvSpPr>
          <p:cNvPr id="4" name="文本框 3"/>
          <p:cNvSpPr txBox="1"/>
          <p:nvPr/>
        </p:nvSpPr>
        <p:spPr>
          <a:xfrm>
            <a:off x="636270" y="2616835"/>
            <a:ext cx="10716895" cy="4399915"/>
          </a:xfrm>
          <a:prstGeom prst="rect">
            <a:avLst/>
          </a:prstGeom>
          <a:noFill/>
        </p:spPr>
        <p:txBody>
          <a:bodyPr wrap="square" rtlCol="0" anchor="t">
            <a:spAutoFit/>
            <a:scene3d>
              <a:camera prst="orthographicFront"/>
              <a:lightRig rig="threePt" dir="t"/>
            </a:scene3d>
          </a:bodyPr>
          <a:p>
            <a:r>
              <a:rPr lang="zh-CN" altLang="en-US" sz="4000" b="1">
                <a:solidFill>
                  <a:srgbClr val="FF0000"/>
                </a:solidFill>
                <a:latin typeface="黑体" panose="02010609060101010101" charset="-122"/>
                <a:ea typeface="黑体" panose="02010609060101010101" charset="-122"/>
                <a:cs typeface="黑体" panose="02010609060101010101" charset="-122"/>
                <a:sym typeface="+mn-ea"/>
              </a:rPr>
              <a:t>    </a:t>
            </a:r>
            <a:endParaRPr lang="zh-CN" altLang="en-US" sz="4000" b="1">
              <a:solidFill>
                <a:srgbClr val="FF0000"/>
              </a:solidFill>
              <a:latin typeface="黑体" panose="02010609060101010101" charset="-122"/>
              <a:ea typeface="黑体" panose="02010609060101010101" charset="-122"/>
              <a:cs typeface="黑体" panose="02010609060101010101" charset="-122"/>
              <a:sym typeface="+mn-ea"/>
            </a:endParaRPr>
          </a:p>
          <a:p>
            <a:r>
              <a:rPr lang="zh-CN" altLang="en-US" sz="4000" b="1">
                <a:solidFill>
                  <a:srgbClr val="FF0000"/>
                </a:solidFill>
                <a:latin typeface="黑体" panose="02010609060101010101" charset="-122"/>
                <a:ea typeface="黑体" panose="02010609060101010101" charset="-122"/>
                <a:cs typeface="黑体" panose="02010609060101010101" charset="-122"/>
                <a:sym typeface="+mn-ea"/>
              </a:rPr>
              <a:t>       </a:t>
            </a:r>
            <a:endParaRPr lang="zh-CN" altLang="en-US" sz="4000" b="1">
              <a:solidFill>
                <a:srgbClr val="FF0000"/>
              </a:solidFill>
              <a:latin typeface="黑体" panose="02010609060101010101" charset="-122"/>
              <a:ea typeface="黑体" panose="02010609060101010101" charset="-122"/>
              <a:cs typeface="黑体" panose="02010609060101010101" charset="-122"/>
              <a:sym typeface="+mn-ea"/>
            </a:endParaRPr>
          </a:p>
          <a:p>
            <a:r>
              <a:rPr lang="zh-CN" altLang="en-US" sz="4000" b="1">
                <a:solidFill>
                  <a:srgbClr val="FF0000"/>
                </a:solidFill>
                <a:latin typeface="黑体" panose="02010609060101010101" charset="-122"/>
                <a:ea typeface="黑体" panose="02010609060101010101" charset="-122"/>
                <a:cs typeface="黑体" panose="02010609060101010101" charset="-122"/>
                <a:sym typeface="+mn-ea"/>
              </a:rPr>
              <a:t>       唯物史观</a:t>
            </a:r>
            <a:r>
              <a:rPr lang="zh-CN" altLang="en-US" sz="4000">
                <a:gradFill>
                  <a:gsLst>
                    <a:gs pos="0">
                      <a:srgbClr val="14CD68"/>
                    </a:gs>
                    <a:gs pos="100000">
                      <a:srgbClr val="0B6E38"/>
                    </a:gs>
                  </a:gsLst>
                  <a:lin scaled="0"/>
                </a:gra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sym typeface="+mn-ea"/>
              </a:rPr>
              <a:t>→→→→</a:t>
            </a:r>
            <a:r>
              <a:rPr lang="zh-CN" altLang="en-US" sz="400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sym typeface="+mn-ea"/>
              </a:rPr>
              <a:t>理论保证</a:t>
            </a:r>
            <a:endParaRPr lang="zh-CN" altLang="en-US" sz="400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sym typeface="+mn-ea"/>
            </a:endParaRPr>
          </a:p>
          <a:p>
            <a:pPr marL="1828800" lvl="4" indent="0">
              <a:buNone/>
            </a:pPr>
            <a:r>
              <a:rPr lang="zh-CN" altLang="en-US" sz="4000" b="1">
                <a:solidFill>
                  <a:srgbClr val="FF0000"/>
                </a:solidFill>
                <a:latin typeface="黑体" panose="02010609060101010101" charset="-122"/>
                <a:ea typeface="黑体" panose="02010609060101010101" charset="-122"/>
                <a:cs typeface="黑体" panose="02010609060101010101" charset="-122"/>
                <a:sym typeface="+mn-ea"/>
              </a:rPr>
              <a:t>时空观念</a:t>
            </a:r>
            <a:r>
              <a:rPr lang="zh-CN" altLang="en-US" sz="4000" b="1">
                <a:solidFill>
                  <a:srgbClr val="00B050"/>
                </a:solidFill>
                <a:latin typeface="黑体" panose="02010609060101010101" charset="-122"/>
                <a:ea typeface="黑体" panose="02010609060101010101" charset="-122"/>
                <a:cs typeface="黑体" panose="02010609060101010101" charset="-122"/>
                <a:sym typeface="+mn-ea"/>
              </a:rPr>
              <a:t>→→→→</a:t>
            </a:r>
            <a:r>
              <a:rPr lang="zh-CN" altLang="en-US" sz="4000" b="1">
                <a:solidFill>
                  <a:schemeClr val="tx1"/>
                </a:solidFill>
                <a:latin typeface="黑体" panose="02010609060101010101" charset="-122"/>
                <a:ea typeface="黑体" panose="02010609060101010101" charset="-122"/>
                <a:cs typeface="黑体" panose="02010609060101010101" charset="-122"/>
                <a:sym typeface="+mn-ea"/>
              </a:rPr>
              <a:t>学科本质</a:t>
            </a:r>
            <a:endParaRPr lang="zh-CN" altLang="en-US" sz="4000" b="1">
              <a:solidFill>
                <a:srgbClr val="FF0000"/>
              </a:solidFill>
              <a:latin typeface="黑体" panose="02010609060101010101" charset="-122"/>
              <a:ea typeface="黑体" panose="02010609060101010101" charset="-122"/>
              <a:cs typeface="黑体" panose="02010609060101010101" charset="-122"/>
              <a:sym typeface="+mn-ea"/>
            </a:endParaRPr>
          </a:p>
          <a:p>
            <a:pPr marL="1828800" lvl="4" indent="0">
              <a:buNone/>
            </a:pPr>
            <a:r>
              <a:rPr lang="zh-CN" altLang="en-US" sz="4000" b="1">
                <a:solidFill>
                  <a:srgbClr val="FF0000"/>
                </a:solidFill>
                <a:latin typeface="黑体" panose="02010609060101010101" charset="-122"/>
                <a:ea typeface="黑体" panose="02010609060101010101" charset="-122"/>
                <a:cs typeface="黑体" panose="02010609060101010101" charset="-122"/>
                <a:sym typeface="+mn-ea"/>
              </a:rPr>
              <a:t>史料实证</a:t>
            </a:r>
            <a:r>
              <a:rPr lang="zh-CN" altLang="en-US" sz="4000" b="1">
                <a:solidFill>
                  <a:srgbClr val="00B050"/>
                </a:solidFill>
                <a:latin typeface="黑体" panose="02010609060101010101" charset="-122"/>
                <a:ea typeface="黑体" panose="02010609060101010101" charset="-122"/>
                <a:cs typeface="黑体" panose="02010609060101010101" charset="-122"/>
                <a:sym typeface="+mn-ea"/>
              </a:rPr>
              <a:t>→→→→</a:t>
            </a:r>
            <a:r>
              <a:rPr lang="zh-CN" altLang="en-US" sz="4000" b="1">
                <a:solidFill>
                  <a:schemeClr val="tx1"/>
                </a:solidFill>
                <a:latin typeface="黑体" panose="02010609060101010101" charset="-122"/>
                <a:ea typeface="黑体" panose="02010609060101010101" charset="-122"/>
                <a:cs typeface="黑体" panose="02010609060101010101" charset="-122"/>
                <a:sym typeface="+mn-ea"/>
              </a:rPr>
              <a:t>达成途径</a:t>
            </a:r>
            <a:endParaRPr lang="zh-CN" altLang="en-US" sz="4000" b="1">
              <a:solidFill>
                <a:srgbClr val="FF0000"/>
              </a:solidFill>
              <a:latin typeface="黑体" panose="02010609060101010101" charset="-122"/>
              <a:ea typeface="黑体" panose="02010609060101010101" charset="-122"/>
              <a:cs typeface="黑体" panose="02010609060101010101" charset="-122"/>
              <a:sym typeface="+mn-ea"/>
            </a:endParaRPr>
          </a:p>
          <a:p>
            <a:pPr marL="1828800" lvl="4" indent="0">
              <a:buNone/>
            </a:pPr>
            <a:r>
              <a:rPr lang="zh-CN" altLang="en-US" sz="4000" b="1">
                <a:solidFill>
                  <a:srgbClr val="FF0000"/>
                </a:solidFill>
                <a:latin typeface="黑体" panose="02010609060101010101" charset="-122"/>
                <a:ea typeface="黑体" panose="02010609060101010101" charset="-122"/>
                <a:cs typeface="黑体" panose="02010609060101010101" charset="-122"/>
                <a:sym typeface="+mn-ea"/>
              </a:rPr>
              <a:t>历史解释</a:t>
            </a:r>
            <a:r>
              <a:rPr lang="zh-CN" altLang="en-US" sz="4000" b="1">
                <a:solidFill>
                  <a:srgbClr val="00B050"/>
                </a:solidFill>
                <a:latin typeface="黑体" panose="02010609060101010101" charset="-122"/>
                <a:ea typeface="黑体" panose="02010609060101010101" charset="-122"/>
                <a:cs typeface="黑体" panose="02010609060101010101" charset="-122"/>
                <a:sym typeface="+mn-ea"/>
              </a:rPr>
              <a:t>→→→→</a:t>
            </a:r>
            <a:r>
              <a:rPr lang="zh-CN" altLang="en-US" sz="4000" b="1">
                <a:solidFill>
                  <a:schemeClr val="tx1"/>
                </a:solidFill>
                <a:latin typeface="黑体" panose="02010609060101010101" charset="-122"/>
                <a:ea typeface="黑体" panose="02010609060101010101" charset="-122"/>
                <a:cs typeface="黑体" panose="02010609060101010101" charset="-122"/>
                <a:sym typeface="+mn-ea"/>
              </a:rPr>
              <a:t>思维能力</a:t>
            </a:r>
            <a:endParaRPr lang="zh-CN" altLang="en-US" sz="4000" b="1">
              <a:solidFill>
                <a:srgbClr val="FF0000"/>
              </a:solidFill>
              <a:latin typeface="黑体" panose="02010609060101010101" charset="-122"/>
              <a:ea typeface="黑体" panose="02010609060101010101" charset="-122"/>
              <a:cs typeface="黑体" panose="02010609060101010101" charset="-122"/>
              <a:sym typeface="+mn-ea"/>
            </a:endParaRPr>
          </a:p>
          <a:p>
            <a:pPr marL="1828800" lvl="4" indent="0">
              <a:buNone/>
            </a:pPr>
            <a:r>
              <a:rPr lang="zh-CN" altLang="en-US" sz="4000" b="1">
                <a:solidFill>
                  <a:srgbClr val="FF0000"/>
                </a:solidFill>
                <a:latin typeface="黑体" panose="02010609060101010101" charset="-122"/>
                <a:ea typeface="黑体" panose="02010609060101010101" charset="-122"/>
                <a:cs typeface="黑体" panose="02010609060101010101" charset="-122"/>
                <a:sym typeface="+mn-ea"/>
              </a:rPr>
              <a:t>家国情怀</a:t>
            </a:r>
            <a:r>
              <a:rPr lang="zh-CN" altLang="en-US" sz="4000">
                <a:solidFill>
                  <a:srgbClr val="00B050"/>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sym typeface="+mn-ea"/>
              </a:rPr>
              <a:t>→→→→</a:t>
            </a:r>
            <a:r>
              <a:rPr lang="zh-CN" altLang="en-US" sz="4000">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sym typeface="+mn-ea"/>
              </a:rPr>
              <a:t>价值目标</a:t>
            </a:r>
            <a:endParaRPr lang="en-US" altLang="zh-CN" sz="4000">
              <a:solidFill>
                <a:schemeClr val="tx1"/>
              </a:solidFill>
              <a:effectLst>
                <a:outerShdw blurRad="38100" dist="19050" dir="2700000" algn="tl" rotWithShape="0">
                  <a:schemeClr val="dk1">
                    <a:alpha val="40000"/>
                  </a:schemeClr>
                </a:outerShdw>
              </a:effectLst>
              <a:latin typeface="Arial" panose="020B0604020202020204" pitchFamily="34" charset="0"/>
              <a:cs typeface="Arial" panose="020B0604020202020204" pitchFamily="34" charset="0"/>
            </a:endParaRPr>
          </a:p>
        </p:txBody>
      </p:sp>
      <p:sp>
        <p:nvSpPr>
          <p:cNvPr id="3" name="内容占位符 2"/>
          <p:cNvSpPr>
            <a:spLocks noGrp="1"/>
          </p:cNvSpPr>
          <p:nvPr>
            <p:ph idx="1"/>
          </p:nvPr>
        </p:nvSpPr>
        <p:spPr>
          <a:xfrm>
            <a:off x="838200" y="2752725"/>
            <a:ext cx="10515600" cy="4733290"/>
          </a:xfrm>
        </p:spPr>
        <p:txBody>
          <a:bodyPr/>
          <a:p>
            <a:pPr marL="0" indent="0">
              <a:buNone/>
            </a:pPr>
            <a:endParaRPr lang="zh-CN" altLang="en-US" sz="3600" b="1">
              <a:solidFill>
                <a:schemeClr val="accent4"/>
              </a:solidFill>
            </a:endParaRPr>
          </a:p>
          <a:p>
            <a:pPr marL="0" indent="0">
              <a:buNone/>
            </a:pPr>
            <a:r>
              <a:rPr lang="zh-CN" altLang="en-US" sz="3600" b="1">
                <a:solidFill>
                  <a:schemeClr val="accent4"/>
                </a:solidFill>
              </a:rPr>
              <a:t>地位和作用</a:t>
            </a:r>
            <a:endParaRPr lang="zh-CN" altLang="en-US" sz="3600" b="1">
              <a:solidFill>
                <a:schemeClr val="accent4"/>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p:sp>
        <p:nvSpPr>
          <p:cNvPr id="2" name="标题 1"/>
          <p:cNvSpPr>
            <a:spLocks noGrp="1"/>
          </p:cNvSpPr>
          <p:nvPr>
            <p:ph type="title"/>
          </p:nvPr>
        </p:nvSpPr>
        <p:spPr>
          <a:xfrm>
            <a:off x="112395" y="121920"/>
            <a:ext cx="12192000" cy="6614795"/>
          </a:xfrm>
        </p:spPr>
        <p:txBody>
          <a:bodyPr>
            <a:normAutofit/>
          </a:bodyPr>
          <a:p>
            <a:r>
              <a:rPr lang="en-US" altLang="zh-CN" sz="3600" b="1">
                <a:latin typeface="黑体" panose="02010609060101010101" charset="-122"/>
                <a:ea typeface="黑体" panose="02010609060101010101" charset="-122"/>
                <a:cs typeface="黑体" panose="02010609060101010101" charset="-122"/>
              </a:rPr>
              <a:t>   </a:t>
            </a:r>
            <a:r>
              <a:rPr lang="zh-CN" altLang="en-US" sz="3600" b="1">
                <a:latin typeface="黑体" panose="02010609060101010101" charset="-122"/>
                <a:ea typeface="黑体" panose="02010609060101010101" charset="-122"/>
                <a:cs typeface="黑体" panose="02010609060101010101" charset="-122"/>
              </a:rPr>
              <a:t>一</a:t>
            </a:r>
            <a:r>
              <a:rPr lang="en-US" altLang="zh-CN" sz="3600" b="1">
                <a:latin typeface="黑体" panose="02010609060101010101" charset="-122"/>
                <a:ea typeface="黑体" panose="02010609060101010101" charset="-122"/>
                <a:cs typeface="黑体" panose="02010609060101010101" charset="-122"/>
              </a:rPr>
              <a:t> </a:t>
            </a:r>
            <a:r>
              <a:rPr lang="zh-CN" altLang="en-US" sz="3600" b="1">
                <a:latin typeface="黑体" panose="02010609060101010101" charset="-122"/>
                <a:ea typeface="黑体" panose="02010609060101010101" charset="-122"/>
                <a:cs typeface="黑体" panose="02010609060101010101" charset="-122"/>
              </a:rPr>
              <a:t>历史解释是历史学科的核心素养之一，</a:t>
            </a:r>
            <a:r>
              <a:rPr lang="zh-CN" altLang="en-US" sz="3600" b="1">
                <a:solidFill>
                  <a:srgbClr val="FF0000"/>
                </a:solidFill>
                <a:latin typeface="黑体" panose="02010609060101010101" charset="-122"/>
                <a:ea typeface="黑体" panose="02010609060101010101" charset="-122"/>
                <a:cs typeface="黑体" panose="02010609060101010101" charset="-122"/>
              </a:rPr>
              <a:t>是指以史料为依据,对历史事物进行理性分析和客观评判的态度、能力与方法。以材料整理、对史料的解读、追溯起源、探讨因果、</a:t>
            </a:r>
            <a:r>
              <a:rPr lang="zh-CN" altLang="en-US" sz="4000" b="1">
                <a:solidFill>
                  <a:srgbClr val="FF0000"/>
                </a:solidFill>
                <a:latin typeface="黑体" panose="02010609060101010101" charset="-122"/>
                <a:ea typeface="黑体" panose="02010609060101010101" charset="-122"/>
                <a:cs typeface="黑体" panose="02010609060101010101" charset="-122"/>
              </a:rPr>
              <a:t>分</a:t>
            </a:r>
            <a:r>
              <a:rPr lang="zh-CN" altLang="en-US" sz="3600" b="1">
                <a:solidFill>
                  <a:srgbClr val="FF0000"/>
                </a:solidFill>
                <a:latin typeface="黑体" panose="02010609060101010101" charset="-122"/>
                <a:ea typeface="黑体" panose="02010609060101010101" charset="-122"/>
                <a:cs typeface="黑体" panose="02010609060101010101" charset="-122"/>
              </a:rPr>
              <a:t>析趋向、说明影响、判定地位等形式进行考查,培养叙述历史和形成历史认识的能力,是对历史思维能力与表达能力的要求,是学生形成正确的历史看法的主要体现(基本能力要求)</a:t>
            </a:r>
            <a:r>
              <a:rPr lang="zh-CN" altLang="en-US" sz="3600" b="1">
                <a:latin typeface="黑体" panose="02010609060101010101" charset="-122"/>
                <a:ea typeface="黑体" panose="02010609060101010101" charset="-122"/>
                <a:cs typeface="黑体" panose="02010609060101010101" charset="-122"/>
              </a:rPr>
              <a:t>。也是检验学生的历史观和历史知识、能力、方法等方面发展水平的主要指标。其考查的题型可以是选择题,也可以是材料解析题。</a:t>
            </a:r>
            <a:br>
              <a:rPr lang="zh-CN" altLang="en-US" sz="3600" b="1">
                <a:latin typeface="黑体" panose="02010609060101010101" charset="-122"/>
                <a:ea typeface="黑体" panose="02010609060101010101" charset="-122"/>
                <a:cs typeface="黑体" panose="02010609060101010101" charset="-122"/>
              </a:rPr>
            </a:br>
            <a:r>
              <a:rPr lang="zh-CN" altLang="en-US" sz="3600" b="1">
                <a:latin typeface="黑体" panose="02010609060101010101" charset="-122"/>
                <a:ea typeface="黑体" panose="02010609060101010101" charset="-122"/>
                <a:cs typeface="黑体" panose="02010609060101010101" charset="-122"/>
              </a:rPr>
              <a:t>    近三年的考试中,常见通过史论结合论证观点、解释历史事件的内在联系等方式考查这一核心素养。在考题中更应该注意材料作者想表达的意思而不是教材呈现的知识，</a:t>
            </a:r>
            <a:r>
              <a:rPr lang="zh-CN" altLang="en-US" sz="3600" b="1">
                <a:solidFill>
                  <a:srgbClr val="FF0000"/>
                </a:solidFill>
                <a:latin typeface="黑体" panose="02010609060101010101" charset="-122"/>
                <a:ea typeface="黑体" panose="02010609060101010101" charset="-122"/>
                <a:cs typeface="黑体" panose="02010609060101010101" charset="-122"/>
              </a:rPr>
              <a:t>例如20</a:t>
            </a:r>
            <a:r>
              <a:rPr lang="en-US" altLang="zh-CN" sz="3600" b="1">
                <a:solidFill>
                  <a:srgbClr val="FF0000"/>
                </a:solidFill>
                <a:latin typeface="黑体" panose="02010609060101010101" charset="-122"/>
                <a:ea typeface="黑体" panose="02010609060101010101" charset="-122"/>
                <a:cs typeface="黑体" panose="02010609060101010101" charset="-122"/>
              </a:rPr>
              <a:t>20</a:t>
            </a:r>
            <a:r>
              <a:rPr lang="zh-CN" altLang="en-US" sz="3600" b="1">
                <a:solidFill>
                  <a:srgbClr val="FF0000"/>
                </a:solidFill>
                <a:latin typeface="黑体" panose="02010609060101010101" charset="-122"/>
                <a:ea typeface="黑体" panose="02010609060101010101" charset="-122"/>
                <a:cs typeface="黑体" panose="02010609060101010101" charset="-122"/>
              </a:rPr>
              <a:t>年广东历史第</a:t>
            </a:r>
            <a:r>
              <a:rPr lang="en-US" altLang="zh-CN" sz="3600" b="1">
                <a:solidFill>
                  <a:srgbClr val="FF0000"/>
                </a:solidFill>
                <a:latin typeface="黑体" panose="02010609060101010101" charset="-122"/>
                <a:ea typeface="黑体" panose="02010609060101010101" charset="-122"/>
                <a:cs typeface="黑体" panose="02010609060101010101" charset="-122"/>
              </a:rPr>
              <a:t>2</a:t>
            </a:r>
            <a:r>
              <a:rPr lang="zh-CN" altLang="en-US" sz="3600" b="1">
                <a:solidFill>
                  <a:srgbClr val="FF0000"/>
                </a:solidFill>
                <a:latin typeface="黑体" panose="02010609060101010101" charset="-122"/>
                <a:ea typeface="黑体" panose="02010609060101010101" charset="-122"/>
                <a:cs typeface="黑体" panose="02010609060101010101" charset="-122"/>
                <a:sym typeface="+mn-ea"/>
              </a:rPr>
              <a:t>、5</a:t>
            </a:r>
            <a:r>
              <a:rPr lang="zh-CN" altLang="en-US" sz="3600" b="1">
                <a:solidFill>
                  <a:srgbClr val="FF0000"/>
                </a:solidFill>
                <a:latin typeface="黑体" panose="02010609060101010101" charset="-122"/>
                <a:ea typeface="黑体" panose="02010609060101010101" charset="-122"/>
                <a:cs typeface="黑体" panose="02010609060101010101" charset="-122"/>
                <a:sym typeface="+mn-ea"/>
              </a:rPr>
              <a:t>、6、7、9题等</a:t>
            </a:r>
            <a:r>
              <a:rPr lang="zh-CN" altLang="en-US" sz="3600" b="1">
                <a:solidFill>
                  <a:srgbClr val="FF0000"/>
                </a:solidFill>
                <a:latin typeface="黑体" panose="02010609060101010101" charset="-122"/>
                <a:ea typeface="黑体" panose="02010609060101010101" charset="-122"/>
                <a:cs typeface="黑体" panose="02010609060101010101" charset="-122"/>
              </a:rPr>
              <a:t>。</a:t>
            </a:r>
            <a:endParaRPr lang="zh-CN" altLang="en-US" sz="3600" b="1">
              <a:latin typeface="黑体" panose="02010609060101010101" charset="-122"/>
              <a:ea typeface="黑体" panose="02010609060101010101" charset="-122"/>
              <a:cs typeface="黑体" panose="02010609060101010101" charset="-122"/>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p:sp>
        <p:nvSpPr>
          <p:cNvPr id="2" name="标题 1"/>
          <p:cNvSpPr>
            <a:spLocks noGrp="1"/>
          </p:cNvSpPr>
          <p:nvPr>
            <p:ph type="title"/>
          </p:nvPr>
        </p:nvSpPr>
        <p:spPr>
          <a:xfrm>
            <a:off x="160655" y="0"/>
            <a:ext cx="3079750" cy="859790"/>
          </a:xfrm>
        </p:spPr>
        <p:txBody>
          <a:bodyPr/>
          <a:p>
            <a:r>
              <a:rPr lang="zh-CN" altLang="en-US" b="1">
                <a:solidFill>
                  <a:schemeClr val="accent5"/>
                </a:solidFill>
                <a:latin typeface="黑体" panose="02010609060101010101" charset="-122"/>
                <a:ea typeface="黑体" panose="02010609060101010101" charset="-122"/>
              </a:rPr>
              <a:t>对接中考</a:t>
            </a:r>
            <a:endParaRPr lang="zh-CN" altLang="en-US" b="1">
              <a:solidFill>
                <a:schemeClr val="accent5"/>
              </a:solidFill>
              <a:latin typeface="黑体" panose="02010609060101010101" charset="-122"/>
              <a:ea typeface="黑体" panose="02010609060101010101" charset="-122"/>
            </a:endParaRPr>
          </a:p>
        </p:txBody>
      </p:sp>
      <p:sp>
        <p:nvSpPr>
          <p:cNvPr id="3" name="内容占位符 2"/>
          <p:cNvSpPr>
            <a:spLocks noGrp="1"/>
          </p:cNvSpPr>
          <p:nvPr>
            <p:ph idx="1"/>
          </p:nvPr>
        </p:nvSpPr>
        <p:spPr>
          <a:xfrm>
            <a:off x="161290" y="566420"/>
            <a:ext cx="11856085" cy="3105785"/>
          </a:xfrm>
        </p:spPr>
        <p:txBody>
          <a:bodyPr>
            <a:noAutofit/>
          </a:bodyPr>
          <a:p>
            <a:pPr marL="0" indent="0">
              <a:buNone/>
            </a:pPr>
            <a:r>
              <a:rPr lang="zh-CN" altLang="en-US" sz="3100" b="1">
                <a:latin typeface="黑体" panose="02010609060101010101" charset="-122"/>
                <a:ea typeface="黑体" panose="02010609060101010101" charset="-122"/>
                <a:cs typeface="黑体" panose="02010609060101010101" charset="-122"/>
              </a:rPr>
              <a:t>（</a:t>
            </a:r>
            <a:r>
              <a:rPr lang="en-US" altLang="zh-CN" sz="3100" b="1">
                <a:solidFill>
                  <a:schemeClr val="accent4"/>
                </a:solidFill>
                <a:latin typeface="黑体" panose="02010609060101010101" charset="-122"/>
                <a:ea typeface="黑体" panose="02010609060101010101" charset="-122"/>
                <a:cs typeface="黑体" panose="02010609060101010101" charset="-122"/>
              </a:rPr>
              <a:t>2020</a:t>
            </a:r>
            <a:r>
              <a:rPr lang="zh-CN" altLang="en-US" sz="3100" b="1">
                <a:solidFill>
                  <a:schemeClr val="accent4"/>
                </a:solidFill>
                <a:latin typeface="黑体" panose="02010609060101010101" charset="-122"/>
                <a:ea typeface="黑体" panose="02010609060101010101" charset="-122"/>
                <a:cs typeface="黑体" panose="02010609060101010101" charset="-122"/>
              </a:rPr>
              <a:t>广东中考题</a:t>
            </a:r>
            <a:r>
              <a:rPr lang="en-US" altLang="zh-CN" sz="3100" b="1">
                <a:solidFill>
                  <a:schemeClr val="accent4"/>
                </a:solidFill>
                <a:latin typeface="黑体" panose="02010609060101010101" charset="-122"/>
                <a:ea typeface="黑体" panose="02010609060101010101" charset="-122"/>
                <a:cs typeface="黑体" panose="02010609060101010101" charset="-122"/>
              </a:rPr>
              <a:t>2</a:t>
            </a:r>
            <a:r>
              <a:rPr lang="zh-CN" altLang="en-US" sz="3100" b="1">
                <a:latin typeface="黑体" panose="02010609060101010101" charset="-122"/>
                <a:ea typeface="黑体" panose="02010609060101010101" charset="-122"/>
                <a:cs typeface="黑体" panose="02010609060101010101" charset="-122"/>
              </a:rPr>
              <a:t>）.“民之难治，以其上之有为，是以难治”，意思是百姓之所以难以治理，恰是因为统治者“有为”。这体现的是</a:t>
            </a:r>
            <a:endParaRPr lang="zh-CN" altLang="en-US" sz="3100" b="1">
              <a:latin typeface="黑体" panose="02010609060101010101" charset="-122"/>
              <a:ea typeface="黑体" panose="02010609060101010101" charset="-122"/>
              <a:cs typeface="黑体" panose="02010609060101010101" charset="-122"/>
            </a:endParaRPr>
          </a:p>
          <a:p>
            <a:pPr marL="0" indent="0">
              <a:buNone/>
            </a:pPr>
            <a:r>
              <a:rPr lang="zh-CN" altLang="en-US" sz="3100" b="1">
                <a:solidFill>
                  <a:srgbClr val="FF0000"/>
                </a:solidFill>
                <a:latin typeface="黑体" panose="02010609060101010101" charset="-122"/>
                <a:ea typeface="黑体" panose="02010609060101010101" charset="-122"/>
                <a:cs typeface="黑体" panose="02010609060101010101" charset="-122"/>
              </a:rPr>
              <a:t>A.法家的“法治”思想</a:t>
            </a:r>
            <a:endParaRPr lang="zh-CN" altLang="en-US" sz="3100" b="1">
              <a:solidFill>
                <a:srgbClr val="FF0000"/>
              </a:solidFill>
              <a:latin typeface="黑体" panose="02010609060101010101" charset="-122"/>
              <a:ea typeface="黑体" panose="02010609060101010101" charset="-122"/>
              <a:cs typeface="黑体" panose="02010609060101010101" charset="-122"/>
            </a:endParaRPr>
          </a:p>
          <a:p>
            <a:pPr marL="0" indent="0">
              <a:buNone/>
            </a:pPr>
            <a:r>
              <a:rPr lang="zh-CN" altLang="en-US" sz="3100" b="1">
                <a:solidFill>
                  <a:srgbClr val="FF0000"/>
                </a:solidFill>
                <a:latin typeface="黑体" panose="02010609060101010101" charset="-122"/>
                <a:ea typeface="黑体" panose="02010609060101010101" charset="-122"/>
                <a:cs typeface="黑体" panose="02010609060101010101" charset="-122"/>
              </a:rPr>
              <a:t>B.儒家的“仁政”思想</a:t>
            </a:r>
            <a:endParaRPr lang="zh-CN" altLang="en-US" sz="3100" b="1">
              <a:solidFill>
                <a:srgbClr val="FF0000"/>
              </a:solidFill>
              <a:latin typeface="黑体" panose="02010609060101010101" charset="-122"/>
              <a:ea typeface="黑体" panose="02010609060101010101" charset="-122"/>
              <a:cs typeface="黑体" panose="02010609060101010101" charset="-122"/>
            </a:endParaRPr>
          </a:p>
          <a:p>
            <a:pPr marL="0" indent="0">
              <a:buNone/>
            </a:pPr>
            <a:r>
              <a:rPr lang="zh-CN" altLang="en-US" sz="3100" b="1">
                <a:solidFill>
                  <a:srgbClr val="FF0000"/>
                </a:solidFill>
                <a:latin typeface="黑体" panose="02010609060101010101" charset="-122"/>
                <a:ea typeface="黑体" panose="02010609060101010101" charset="-122"/>
                <a:cs typeface="黑体" panose="02010609060101010101" charset="-122"/>
              </a:rPr>
              <a:t>C.道家的“无为”思想</a:t>
            </a:r>
            <a:endParaRPr lang="zh-CN" altLang="en-US" sz="3100" b="1">
              <a:solidFill>
                <a:srgbClr val="FF0000"/>
              </a:solidFill>
              <a:latin typeface="黑体" panose="02010609060101010101" charset="-122"/>
              <a:ea typeface="黑体" panose="02010609060101010101" charset="-122"/>
              <a:cs typeface="黑体" panose="02010609060101010101" charset="-122"/>
            </a:endParaRPr>
          </a:p>
          <a:p>
            <a:pPr marL="0" indent="0">
              <a:buNone/>
            </a:pPr>
            <a:r>
              <a:rPr lang="zh-CN" altLang="en-US" sz="3100" b="1">
                <a:solidFill>
                  <a:srgbClr val="FF0000"/>
                </a:solidFill>
                <a:latin typeface="黑体" panose="02010609060101010101" charset="-122"/>
                <a:ea typeface="黑体" panose="02010609060101010101" charset="-122"/>
                <a:cs typeface="黑体" panose="02010609060101010101" charset="-122"/>
              </a:rPr>
              <a:t>D.墨家的“非攻”思想</a:t>
            </a:r>
            <a:endParaRPr lang="zh-CN" altLang="en-US" sz="3100" b="1">
              <a:solidFill>
                <a:srgbClr val="FF0000"/>
              </a:solidFill>
              <a:latin typeface="黑体" panose="02010609060101010101" charset="-122"/>
              <a:ea typeface="黑体" panose="02010609060101010101" charset="-122"/>
              <a:cs typeface="黑体" panose="02010609060101010101" charset="-122"/>
            </a:endParaRPr>
          </a:p>
          <a:p>
            <a:pPr marL="0" indent="0">
              <a:buNone/>
            </a:pPr>
            <a:r>
              <a:rPr lang="zh-CN" altLang="en-US" sz="3100" b="1">
                <a:latin typeface="黑体" panose="02010609060101010101" charset="-122"/>
                <a:ea typeface="黑体" panose="02010609060101010101" charset="-122"/>
                <a:cs typeface="黑体" panose="02010609060101010101" charset="-122"/>
              </a:rPr>
              <a:t>【分析】本题涉及核心素养中的历史解释。考查道家的思想主张，知道道家主张“无为而治”。</a:t>
            </a:r>
            <a:endParaRPr lang="zh-CN" altLang="en-US" sz="3100" b="1">
              <a:latin typeface="黑体" panose="02010609060101010101" charset="-122"/>
              <a:ea typeface="黑体" panose="02010609060101010101" charset="-122"/>
              <a:cs typeface="黑体" panose="02010609060101010101" charset="-122"/>
            </a:endParaRPr>
          </a:p>
          <a:p>
            <a:pPr marL="0" indent="0">
              <a:buNone/>
            </a:pPr>
            <a:r>
              <a:rPr lang="zh-CN" altLang="en-US" sz="3100" b="1">
                <a:latin typeface="黑体" panose="02010609060101010101" charset="-122"/>
                <a:ea typeface="黑体" panose="02010609060101010101" charset="-122"/>
                <a:cs typeface="黑体" panose="02010609060101010101" charset="-122"/>
              </a:rPr>
              <a:t>【解答】根据材料“民之难治，以其上之有为，是以难治”和所学知识可以判断出材料反映的是道家的“无为而治”，因此C项说法正确。故选：</a:t>
            </a:r>
            <a:r>
              <a:rPr lang="zh-CN" altLang="en-US" sz="3100" b="1">
                <a:solidFill>
                  <a:srgbClr val="FF0000"/>
                </a:solidFill>
                <a:latin typeface="黑体" panose="02010609060101010101" charset="-122"/>
                <a:ea typeface="黑体" panose="02010609060101010101" charset="-122"/>
                <a:cs typeface="黑体" panose="02010609060101010101" charset="-122"/>
              </a:rPr>
              <a:t>C。</a:t>
            </a:r>
            <a:endParaRPr lang="zh-CN" altLang="en-US" sz="3100" b="1">
              <a:solidFill>
                <a:srgbClr val="FF0000"/>
              </a:solidFill>
              <a:latin typeface="黑体" panose="02010609060101010101" charset="-122"/>
              <a:ea typeface="黑体" panose="02010609060101010101" charset="-122"/>
              <a:cs typeface="黑体" panose="02010609060101010101" charset="-122"/>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gradFill flip="none">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p:sp>
        <p:nvSpPr>
          <p:cNvPr id="2" name="标题 1"/>
          <p:cNvSpPr>
            <a:spLocks noGrp="1"/>
          </p:cNvSpPr>
          <p:nvPr>
            <p:ph type="title"/>
          </p:nvPr>
        </p:nvSpPr>
        <p:spPr>
          <a:xfrm>
            <a:off x="160655" y="0"/>
            <a:ext cx="3079750" cy="859790"/>
          </a:xfrm>
        </p:spPr>
        <p:txBody>
          <a:bodyPr/>
          <a:p>
            <a:r>
              <a:rPr lang="zh-CN" altLang="en-US" b="1">
                <a:solidFill>
                  <a:schemeClr val="accent5"/>
                </a:solidFill>
                <a:latin typeface="黑体" panose="02010609060101010101" charset="-122"/>
                <a:ea typeface="黑体" panose="02010609060101010101" charset="-122"/>
              </a:rPr>
              <a:t>对接中考</a:t>
            </a:r>
            <a:endParaRPr lang="zh-CN" altLang="en-US" b="1">
              <a:solidFill>
                <a:schemeClr val="accent5"/>
              </a:solidFill>
              <a:latin typeface="黑体" panose="02010609060101010101" charset="-122"/>
              <a:ea typeface="黑体" panose="02010609060101010101" charset="-122"/>
            </a:endParaRPr>
          </a:p>
        </p:txBody>
      </p:sp>
      <p:sp>
        <p:nvSpPr>
          <p:cNvPr id="3" name="内容占位符 2"/>
          <p:cNvSpPr>
            <a:spLocks noGrp="1"/>
          </p:cNvSpPr>
          <p:nvPr>
            <p:ph idx="1"/>
          </p:nvPr>
        </p:nvSpPr>
        <p:spPr>
          <a:xfrm>
            <a:off x="161290" y="566420"/>
            <a:ext cx="11856085" cy="3105785"/>
          </a:xfrm>
        </p:spPr>
        <p:txBody>
          <a:bodyPr>
            <a:noAutofit/>
          </a:bodyPr>
          <a:p>
            <a:pPr marL="0" indent="0">
              <a:buNone/>
            </a:pPr>
            <a:endParaRPr lang="zh-CN" altLang="en-US" sz="3100" b="1">
              <a:latin typeface="黑体" panose="02010609060101010101" charset="-122"/>
              <a:ea typeface="黑体" panose="02010609060101010101" charset="-122"/>
              <a:cs typeface="黑体" panose="02010609060101010101" charset="-122"/>
            </a:endParaRPr>
          </a:p>
          <a:p>
            <a:pPr marL="0" indent="0">
              <a:buNone/>
            </a:pPr>
            <a:r>
              <a:rPr lang="zh-CN" altLang="en-US" sz="3100" b="1">
                <a:solidFill>
                  <a:schemeClr val="accent4"/>
                </a:solidFill>
                <a:latin typeface="黑体" panose="02010609060101010101" charset="-122"/>
                <a:ea typeface="黑体" panose="02010609060101010101" charset="-122"/>
                <a:cs typeface="黑体" panose="02010609060101010101" charset="-122"/>
              </a:rPr>
              <a:t>（</a:t>
            </a:r>
            <a:r>
              <a:rPr lang="en-US" altLang="zh-CN" sz="3100" b="1">
                <a:solidFill>
                  <a:schemeClr val="accent4"/>
                </a:solidFill>
                <a:latin typeface="黑体" panose="02010609060101010101" charset="-122"/>
                <a:ea typeface="黑体" panose="02010609060101010101" charset="-122"/>
                <a:cs typeface="黑体" panose="02010609060101010101" charset="-122"/>
              </a:rPr>
              <a:t>2020</a:t>
            </a:r>
            <a:r>
              <a:rPr lang="zh-CN" altLang="en-US" sz="3100" b="1">
                <a:solidFill>
                  <a:schemeClr val="accent4"/>
                </a:solidFill>
                <a:latin typeface="黑体" panose="02010609060101010101" charset="-122"/>
                <a:ea typeface="黑体" panose="02010609060101010101" charset="-122"/>
                <a:cs typeface="黑体" panose="02010609060101010101" charset="-122"/>
              </a:rPr>
              <a:t>广东中考题</a:t>
            </a:r>
            <a:r>
              <a:rPr lang="en-US" altLang="zh-CN" sz="3100" b="1">
                <a:solidFill>
                  <a:schemeClr val="accent4"/>
                </a:solidFill>
                <a:latin typeface="黑体" panose="02010609060101010101" charset="-122"/>
                <a:ea typeface="黑体" panose="02010609060101010101" charset="-122"/>
                <a:cs typeface="黑体" panose="02010609060101010101" charset="-122"/>
              </a:rPr>
              <a:t>5</a:t>
            </a:r>
            <a:r>
              <a:rPr lang="zh-CN" altLang="en-US" sz="3100" b="1">
                <a:solidFill>
                  <a:schemeClr val="accent4"/>
                </a:solidFill>
                <a:latin typeface="黑体" panose="02010609060101010101" charset="-122"/>
                <a:ea typeface="黑体" panose="02010609060101010101" charset="-122"/>
                <a:cs typeface="黑体" panose="02010609060101010101" charset="-122"/>
              </a:rPr>
              <a:t>）</a:t>
            </a:r>
            <a:r>
              <a:rPr lang="zh-CN" altLang="en-US" sz="3100" b="1">
                <a:latin typeface="黑体" panose="02010609060101010101" charset="-122"/>
                <a:ea typeface="黑体" panose="02010609060101010101" charset="-122"/>
                <a:cs typeface="黑体" panose="02010609060101010101" charset="-122"/>
              </a:rPr>
              <a:t>.东汉梁太后之兄梁冀独揽朝政20余年。梁冀一门“前后七封候，三皇后，六贵人，二大将军……其余卿、将、尹、校五十七人”，宗室姻亲充斥朝廷和郡县。这说明当时（　　）</a:t>
            </a:r>
            <a:endParaRPr lang="zh-CN" altLang="en-US" sz="3100" b="1">
              <a:latin typeface="黑体" panose="02010609060101010101" charset="-122"/>
              <a:ea typeface="黑体" panose="02010609060101010101" charset="-122"/>
              <a:cs typeface="黑体" panose="02010609060101010101" charset="-122"/>
            </a:endParaRPr>
          </a:p>
          <a:p>
            <a:pPr marL="0" indent="0">
              <a:buNone/>
            </a:pPr>
            <a:r>
              <a:rPr lang="zh-CN" altLang="en-US" sz="3100" b="1">
                <a:solidFill>
                  <a:srgbClr val="FF0000"/>
                </a:solidFill>
                <a:latin typeface="黑体" panose="02010609060101010101" charset="-122"/>
                <a:ea typeface="黑体" panose="02010609060101010101" charset="-122"/>
                <a:cs typeface="黑体" panose="02010609060101010101" charset="-122"/>
              </a:rPr>
              <a:t>A．官僚机构臃肿	B．宦官把持朝政	</a:t>
            </a:r>
            <a:endParaRPr lang="zh-CN" altLang="en-US" sz="3100" b="1">
              <a:solidFill>
                <a:srgbClr val="FF0000"/>
              </a:solidFill>
              <a:latin typeface="黑体" panose="02010609060101010101" charset="-122"/>
              <a:ea typeface="黑体" panose="02010609060101010101" charset="-122"/>
              <a:cs typeface="黑体" panose="02010609060101010101" charset="-122"/>
            </a:endParaRPr>
          </a:p>
          <a:p>
            <a:pPr marL="0" indent="0">
              <a:buNone/>
            </a:pPr>
            <a:r>
              <a:rPr lang="zh-CN" altLang="en-US" sz="3100" b="1">
                <a:solidFill>
                  <a:srgbClr val="FF0000"/>
                </a:solidFill>
                <a:latin typeface="黑体" panose="02010609060101010101" charset="-122"/>
                <a:ea typeface="黑体" panose="02010609060101010101" charset="-122"/>
                <a:cs typeface="黑体" panose="02010609060101010101" charset="-122"/>
              </a:rPr>
              <a:t>C．豪强地主横行	D．外戚势力膨胀</a:t>
            </a:r>
            <a:endParaRPr lang="zh-CN" altLang="en-US" sz="3100" b="1">
              <a:solidFill>
                <a:srgbClr val="FF0000"/>
              </a:solidFill>
              <a:latin typeface="黑体" panose="02010609060101010101" charset="-122"/>
              <a:ea typeface="黑体" panose="02010609060101010101" charset="-122"/>
              <a:cs typeface="黑体" panose="02010609060101010101" charset="-122"/>
            </a:endParaRPr>
          </a:p>
          <a:p>
            <a:pPr marL="0" indent="0">
              <a:buNone/>
            </a:pPr>
            <a:r>
              <a:rPr lang="zh-CN" altLang="en-US" sz="3100" b="1">
                <a:solidFill>
                  <a:schemeClr val="tx1"/>
                </a:solidFill>
                <a:latin typeface="黑体" panose="02010609060101010101" charset="-122"/>
                <a:ea typeface="黑体" panose="02010609060101010101" charset="-122"/>
                <a:cs typeface="黑体" panose="02010609060101010101" charset="-122"/>
              </a:rPr>
              <a:t>【分析】</a:t>
            </a:r>
            <a:r>
              <a:rPr lang="zh-CN" altLang="en-US" sz="3100" b="1">
                <a:solidFill>
                  <a:schemeClr val="tx1"/>
                </a:solidFill>
                <a:latin typeface="黑体" panose="02010609060101010101" charset="-122"/>
                <a:ea typeface="黑体" panose="02010609060101010101" charset="-122"/>
                <a:cs typeface="黑体" panose="02010609060101010101" charset="-122"/>
                <a:sym typeface="+mn-ea"/>
              </a:rPr>
              <a:t>本题涉及核心素养中的历史解释。通过材料了解到</a:t>
            </a:r>
            <a:r>
              <a:rPr lang="zh-CN" altLang="en-US" sz="3100" b="1">
                <a:solidFill>
                  <a:schemeClr val="tx1"/>
                </a:solidFill>
                <a:latin typeface="黑体" panose="02010609060101010101" charset="-122"/>
                <a:ea typeface="黑体" panose="02010609060101010101" charset="-122"/>
                <a:cs typeface="黑体" panose="02010609060101010101" charset="-122"/>
              </a:rPr>
              <a:t>东汉的兴衰，知道东汉中期以后出现了外戚与宦官交替专权的局面。</a:t>
            </a:r>
            <a:endParaRPr lang="zh-CN" altLang="en-US" sz="3100" b="1">
              <a:solidFill>
                <a:schemeClr val="tx1"/>
              </a:solidFill>
              <a:latin typeface="黑体" panose="02010609060101010101" charset="-122"/>
              <a:ea typeface="黑体" panose="02010609060101010101" charset="-122"/>
              <a:cs typeface="黑体" panose="02010609060101010101" charset="-122"/>
            </a:endParaRPr>
          </a:p>
          <a:p>
            <a:pPr marL="0" indent="0">
              <a:buNone/>
            </a:pPr>
            <a:r>
              <a:rPr lang="zh-CN" altLang="en-US" sz="3100" b="1">
                <a:solidFill>
                  <a:schemeClr val="tx1"/>
                </a:solidFill>
                <a:latin typeface="黑体" panose="02010609060101010101" charset="-122"/>
                <a:ea typeface="黑体" panose="02010609060101010101" charset="-122"/>
                <a:cs typeface="黑体" panose="02010609060101010101" charset="-122"/>
              </a:rPr>
              <a:t>【解答】据题干可知，题干反映了东汉时期外戚势力膨胀。东汉中期以后，由于继位的皇帝大多年幼，不能主政，形成了外戚与宦官交替专权的局面，这种恶性循环最终动摇了东汉的统治，东汉王朝走向了衰亡。</a:t>
            </a:r>
            <a:endParaRPr lang="zh-CN" altLang="en-US" sz="3100" b="1">
              <a:solidFill>
                <a:schemeClr val="tx1"/>
              </a:solidFill>
              <a:latin typeface="黑体" panose="02010609060101010101" charset="-122"/>
              <a:ea typeface="黑体" panose="02010609060101010101" charset="-122"/>
              <a:cs typeface="黑体" panose="02010609060101010101" charset="-122"/>
            </a:endParaRPr>
          </a:p>
          <a:p>
            <a:pPr marL="0" indent="0">
              <a:buNone/>
            </a:pPr>
            <a:r>
              <a:rPr lang="zh-CN" altLang="en-US" sz="3100" b="1">
                <a:solidFill>
                  <a:schemeClr val="tx1"/>
                </a:solidFill>
                <a:latin typeface="黑体" panose="02010609060101010101" charset="-122"/>
                <a:ea typeface="黑体" panose="02010609060101010101" charset="-122"/>
                <a:cs typeface="黑体" panose="02010609060101010101" charset="-122"/>
              </a:rPr>
              <a:t>故选：</a:t>
            </a:r>
            <a:r>
              <a:rPr lang="zh-CN" altLang="en-US" sz="3100" b="1">
                <a:solidFill>
                  <a:srgbClr val="FF0000"/>
                </a:solidFill>
                <a:latin typeface="黑体" panose="02010609060101010101" charset="-122"/>
                <a:ea typeface="黑体" panose="02010609060101010101" charset="-122"/>
                <a:cs typeface="黑体" panose="02010609060101010101" charset="-122"/>
              </a:rPr>
              <a:t>D。</a:t>
            </a:r>
            <a:endParaRPr lang="zh-CN" altLang="en-US" sz="3100" b="1">
              <a:solidFill>
                <a:srgbClr val="FF0000"/>
              </a:solidFill>
              <a:latin typeface="黑体" panose="02010609060101010101" charset="-122"/>
              <a:ea typeface="黑体" panose="02010609060101010101" charset="-122"/>
              <a:cs typeface="黑体" panose="02010609060101010101" charset="-122"/>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p:sp>
        <p:nvSpPr>
          <p:cNvPr id="2" name="标题 1"/>
          <p:cNvSpPr>
            <a:spLocks noGrp="1"/>
          </p:cNvSpPr>
          <p:nvPr>
            <p:ph type="title"/>
          </p:nvPr>
        </p:nvSpPr>
        <p:spPr>
          <a:xfrm>
            <a:off x="160655" y="0"/>
            <a:ext cx="3079750" cy="859790"/>
          </a:xfrm>
        </p:spPr>
        <p:txBody>
          <a:bodyPr/>
          <a:p>
            <a:r>
              <a:rPr lang="zh-CN" altLang="en-US" b="1">
                <a:solidFill>
                  <a:schemeClr val="accent5"/>
                </a:solidFill>
                <a:latin typeface="黑体" panose="02010609060101010101" charset="-122"/>
                <a:ea typeface="黑体" panose="02010609060101010101" charset="-122"/>
              </a:rPr>
              <a:t>对接中考</a:t>
            </a:r>
            <a:endParaRPr lang="zh-CN" altLang="en-US" b="1">
              <a:solidFill>
                <a:schemeClr val="accent5"/>
              </a:solidFill>
              <a:latin typeface="黑体" panose="02010609060101010101" charset="-122"/>
              <a:ea typeface="黑体" panose="02010609060101010101" charset="-122"/>
            </a:endParaRPr>
          </a:p>
        </p:txBody>
      </p:sp>
      <p:sp>
        <p:nvSpPr>
          <p:cNvPr id="3" name="内容占位符 2"/>
          <p:cNvSpPr>
            <a:spLocks noGrp="1"/>
          </p:cNvSpPr>
          <p:nvPr>
            <p:ph idx="1"/>
          </p:nvPr>
        </p:nvSpPr>
        <p:spPr>
          <a:xfrm>
            <a:off x="161290" y="499110"/>
            <a:ext cx="11856085" cy="3173095"/>
          </a:xfrm>
        </p:spPr>
        <p:txBody>
          <a:bodyPr>
            <a:noAutofit/>
          </a:bodyPr>
          <a:p>
            <a:pPr marL="0" indent="0">
              <a:buNone/>
            </a:pPr>
            <a:r>
              <a:rPr lang="zh-CN" altLang="en-US" sz="3100" b="1">
                <a:latin typeface="黑体" panose="02010609060101010101" charset="-122"/>
                <a:ea typeface="黑体" panose="02010609060101010101" charset="-122"/>
                <a:cs typeface="黑体" panose="02010609060101010101" charset="-122"/>
                <a:sym typeface="+mn-ea"/>
              </a:rPr>
              <a:t>（</a:t>
            </a:r>
            <a:r>
              <a:rPr lang="en-US" altLang="zh-CN" sz="3100" b="1">
                <a:solidFill>
                  <a:schemeClr val="accent4"/>
                </a:solidFill>
                <a:latin typeface="黑体" panose="02010609060101010101" charset="-122"/>
                <a:ea typeface="黑体" panose="02010609060101010101" charset="-122"/>
                <a:cs typeface="黑体" panose="02010609060101010101" charset="-122"/>
                <a:sym typeface="+mn-ea"/>
              </a:rPr>
              <a:t>2020</a:t>
            </a:r>
            <a:r>
              <a:rPr lang="zh-CN" altLang="en-US" sz="3100" b="1">
                <a:solidFill>
                  <a:schemeClr val="accent4"/>
                </a:solidFill>
                <a:latin typeface="黑体" panose="02010609060101010101" charset="-122"/>
                <a:ea typeface="黑体" panose="02010609060101010101" charset="-122"/>
                <a:cs typeface="黑体" panose="02010609060101010101" charset="-122"/>
                <a:sym typeface="+mn-ea"/>
              </a:rPr>
              <a:t>广东中考题</a:t>
            </a:r>
            <a:r>
              <a:rPr lang="en-US" altLang="zh-CN" sz="3100" b="1">
                <a:solidFill>
                  <a:schemeClr val="accent4"/>
                </a:solidFill>
                <a:latin typeface="黑体" panose="02010609060101010101" charset="-122"/>
                <a:ea typeface="黑体" panose="02010609060101010101" charset="-122"/>
                <a:cs typeface="黑体" panose="02010609060101010101" charset="-122"/>
                <a:sym typeface="+mn-ea"/>
              </a:rPr>
              <a:t>6</a:t>
            </a:r>
            <a:r>
              <a:rPr lang="zh-CN" altLang="en-US" sz="3100" b="1">
                <a:latin typeface="黑体" panose="02010609060101010101" charset="-122"/>
                <a:ea typeface="黑体" panose="02010609060101010101" charset="-122"/>
                <a:cs typeface="黑体" panose="02010609060101010101" charset="-122"/>
                <a:sym typeface="+mn-ea"/>
              </a:rPr>
              <a:t>）</a:t>
            </a:r>
            <a:r>
              <a:rPr lang="zh-CN" altLang="en-US" sz="3100" b="1">
                <a:latin typeface="黑体" panose="02010609060101010101" charset="-122"/>
                <a:ea typeface="黑体" panose="02010609060101010101" charset="-122"/>
                <a:cs typeface="黑体" panose="02010609060101010101" charset="-122"/>
              </a:rPr>
              <a:t>章学诚指出，简牍时代书写载体空间狭小，书写不便，文章普遍短小精炼；纸本时代书写载体容量扩大，书写便利，文辞多显冗长枝蔓。由此可知，章学诚认为（　　）</a:t>
            </a:r>
            <a:endParaRPr lang="zh-CN" altLang="en-US" sz="3100" b="1">
              <a:latin typeface="黑体" panose="02010609060101010101" charset="-122"/>
              <a:ea typeface="黑体" panose="02010609060101010101" charset="-122"/>
              <a:cs typeface="黑体" panose="02010609060101010101" charset="-122"/>
            </a:endParaRPr>
          </a:p>
          <a:p>
            <a:pPr marL="0" indent="0">
              <a:buNone/>
            </a:pPr>
            <a:r>
              <a:rPr lang="zh-CN" altLang="en-US" sz="3100" b="1">
                <a:solidFill>
                  <a:srgbClr val="FF0000"/>
                </a:solidFill>
                <a:latin typeface="黑体" panose="02010609060101010101" charset="-122"/>
                <a:ea typeface="黑体" panose="02010609060101010101" charset="-122"/>
                <a:cs typeface="黑体" panose="02010609060101010101" charset="-122"/>
              </a:rPr>
              <a:t>A．使用简牍成本较高	B．专制统治禁锢思想	</a:t>
            </a:r>
            <a:endParaRPr lang="zh-CN" altLang="en-US" sz="3100" b="1">
              <a:solidFill>
                <a:srgbClr val="FF0000"/>
              </a:solidFill>
              <a:latin typeface="黑体" panose="02010609060101010101" charset="-122"/>
              <a:ea typeface="黑体" panose="02010609060101010101" charset="-122"/>
              <a:cs typeface="黑体" panose="02010609060101010101" charset="-122"/>
            </a:endParaRPr>
          </a:p>
          <a:p>
            <a:pPr marL="0" indent="0">
              <a:buNone/>
            </a:pPr>
            <a:r>
              <a:rPr lang="zh-CN" altLang="en-US" sz="3100" b="1">
                <a:solidFill>
                  <a:srgbClr val="FF0000"/>
                </a:solidFill>
                <a:latin typeface="黑体" panose="02010609060101010101" charset="-122"/>
                <a:ea typeface="黑体" panose="02010609060101010101" charset="-122"/>
                <a:cs typeface="黑体" panose="02010609060101010101" charset="-122"/>
              </a:rPr>
              <a:t>C．纸的应用影响文辞	D．纸张促进文化交流</a:t>
            </a:r>
            <a:endParaRPr lang="zh-CN" altLang="en-US" sz="3100" b="1">
              <a:solidFill>
                <a:srgbClr val="FF0000"/>
              </a:solidFill>
              <a:latin typeface="黑体" panose="02010609060101010101" charset="-122"/>
              <a:ea typeface="黑体" panose="02010609060101010101" charset="-122"/>
              <a:cs typeface="黑体" panose="02010609060101010101" charset="-122"/>
            </a:endParaRPr>
          </a:p>
          <a:p>
            <a:pPr marL="0" indent="0">
              <a:buNone/>
            </a:pPr>
            <a:r>
              <a:rPr lang="zh-CN" altLang="en-US" sz="3100" b="1">
                <a:latin typeface="黑体" panose="02010609060101010101" charset="-122"/>
                <a:ea typeface="黑体" panose="02010609060101010101" charset="-122"/>
                <a:cs typeface="黑体" panose="02010609060101010101" charset="-122"/>
              </a:rPr>
              <a:t>【分析】</a:t>
            </a:r>
            <a:r>
              <a:rPr lang="zh-CN" altLang="en-US" sz="3100" b="1">
                <a:latin typeface="黑体" panose="02010609060101010101" charset="-122"/>
                <a:ea typeface="黑体" panose="02010609060101010101" charset="-122"/>
                <a:cs typeface="黑体" panose="02010609060101010101" charset="-122"/>
                <a:sym typeface="+mn-ea"/>
              </a:rPr>
              <a:t>本题涉及核心素养中的历史解释。</a:t>
            </a:r>
            <a:r>
              <a:rPr lang="zh-CN" altLang="en-US" sz="3100" b="1">
                <a:latin typeface="黑体" panose="02010609060101010101" charset="-122"/>
                <a:ea typeface="黑体" panose="02010609060101010101" charset="-122"/>
                <a:cs typeface="黑体" panose="02010609060101010101" charset="-122"/>
              </a:rPr>
              <a:t>本题考查造纸术的影响，知道章学诚认为纸的应用影响文辞，致使文辞多显冗长枝蔓。</a:t>
            </a:r>
            <a:endParaRPr lang="zh-CN" altLang="en-US" sz="3100" b="1">
              <a:latin typeface="黑体" panose="02010609060101010101" charset="-122"/>
              <a:ea typeface="黑体" panose="02010609060101010101" charset="-122"/>
              <a:cs typeface="黑体" panose="02010609060101010101" charset="-122"/>
            </a:endParaRPr>
          </a:p>
          <a:p>
            <a:pPr marL="0" indent="0">
              <a:buNone/>
            </a:pPr>
            <a:r>
              <a:rPr lang="zh-CN" altLang="en-US" sz="3100" b="1">
                <a:latin typeface="黑体" panose="02010609060101010101" charset="-122"/>
                <a:ea typeface="黑体" panose="02010609060101010101" charset="-122"/>
                <a:cs typeface="黑体" panose="02010609060101010101" charset="-122"/>
              </a:rPr>
              <a:t>【解答】章学诚指出，简牍时代书写载体空间狭小，书写不便，文章普遍短小精炼；纸本时代书写载体容量扩大，书写便利，文辞多显冗长枝蔓。由此可知，章学诚认为纸的应用影响文辞，致使文辞多显冗长枝蔓。故选：</a:t>
            </a:r>
            <a:r>
              <a:rPr lang="zh-CN" altLang="en-US" sz="3100" b="1">
                <a:solidFill>
                  <a:srgbClr val="FF0000"/>
                </a:solidFill>
                <a:latin typeface="黑体" panose="02010609060101010101" charset="-122"/>
                <a:ea typeface="黑体" panose="02010609060101010101" charset="-122"/>
                <a:cs typeface="黑体" panose="02010609060101010101" charset="-122"/>
              </a:rPr>
              <a:t>C</a:t>
            </a:r>
            <a:r>
              <a:rPr lang="zh-CN" altLang="en-US" sz="3100" b="1">
                <a:latin typeface="黑体" panose="02010609060101010101" charset="-122"/>
                <a:ea typeface="黑体" panose="02010609060101010101" charset="-122"/>
                <a:cs typeface="黑体" panose="02010609060101010101" charset="-122"/>
              </a:rPr>
              <a:t>。</a:t>
            </a:r>
            <a:endParaRPr lang="zh-CN" altLang="en-US" sz="3100" b="1">
              <a:latin typeface="黑体" panose="02010609060101010101" charset="-122"/>
              <a:ea typeface="黑体" panose="02010609060101010101" charset="-122"/>
              <a:cs typeface="黑体" panose="02010609060101010101" charset="-122"/>
            </a:endParaRPr>
          </a:p>
          <a:p>
            <a:pPr marL="0" indent="0">
              <a:buNone/>
            </a:pPr>
            <a:r>
              <a:rPr lang="zh-CN" altLang="en-US" sz="3100" b="1">
                <a:latin typeface="黑体" panose="02010609060101010101" charset="-122"/>
                <a:ea typeface="黑体" panose="02010609060101010101" charset="-122"/>
                <a:cs typeface="黑体" panose="02010609060101010101" charset="-122"/>
              </a:rPr>
              <a:t>【点评】本题考查造纸术的影响，考查学生的识记和理解能力，</a:t>
            </a:r>
            <a:r>
              <a:rPr lang="zh-CN" altLang="en-US" sz="3100" b="1">
                <a:latin typeface="黑体" panose="02010609060101010101" charset="-122"/>
                <a:ea typeface="黑体" panose="02010609060101010101" charset="-122"/>
                <a:cs typeface="黑体" panose="02010609060101010101" charset="-122"/>
                <a:sym typeface="+mn-ea"/>
              </a:rPr>
              <a:t>在考题中更应该注意材料作者想表达的意思而不是教材呈现的知识。</a:t>
            </a:r>
            <a:endParaRPr lang="zh-CN" altLang="en-US" sz="3100" b="1">
              <a:latin typeface="黑体" panose="02010609060101010101" charset="-122"/>
              <a:ea typeface="黑体" panose="02010609060101010101" charset="-122"/>
              <a:cs typeface="黑体" panose="02010609060101010101" charset="-122"/>
            </a:endParaRPr>
          </a:p>
          <a:p>
            <a:pPr marL="0" indent="0">
              <a:buNone/>
            </a:pPr>
            <a:endParaRPr lang="zh-CN" altLang="en-US" sz="3100" b="1">
              <a:solidFill>
                <a:srgbClr val="FF0000"/>
              </a:solidFill>
              <a:latin typeface="黑体" panose="02010609060101010101" charset="-122"/>
              <a:ea typeface="黑体" panose="02010609060101010101" charset="-122"/>
              <a:cs typeface="黑体" panose="02010609060101010101" charset="-122"/>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0"/>
        </a:gradFill>
        <a:effectLst/>
      </p:bgPr>
    </p:bg>
    <p:spTree>
      <p:nvGrpSpPr>
        <p:cNvPr id="1" name=""/>
        <p:cNvGrpSpPr/>
        <p:nvPr/>
      </p:nvGrpSpPr>
      <p:grpSpPr/>
      <p:sp>
        <p:nvSpPr>
          <p:cNvPr id="2" name="标题 1"/>
          <p:cNvSpPr>
            <a:spLocks noGrp="1"/>
          </p:cNvSpPr>
          <p:nvPr>
            <p:ph type="title"/>
          </p:nvPr>
        </p:nvSpPr>
        <p:spPr/>
        <p:txBody>
          <a:bodyPr/>
          <a:p>
            <a:r>
              <a:rPr lang="zh-CN" altLang="en-US" sz="4800">
                <a:solidFill>
                  <a:srgbClr val="FF0000"/>
                </a:solidFill>
              </a:rPr>
              <a:t>素养突破</a:t>
            </a:r>
            <a:endParaRPr lang="zh-CN" altLang="en-US" sz="4800">
              <a:solidFill>
                <a:srgbClr val="FF0000"/>
              </a:solidFill>
            </a:endParaRPr>
          </a:p>
        </p:txBody>
      </p:sp>
      <p:sp>
        <p:nvSpPr>
          <p:cNvPr id="3" name="内容占位符 2"/>
          <p:cNvSpPr>
            <a:spLocks noGrp="1"/>
          </p:cNvSpPr>
          <p:nvPr>
            <p:ph idx="1"/>
          </p:nvPr>
        </p:nvSpPr>
        <p:spPr>
          <a:xfrm>
            <a:off x="838200" y="1305560"/>
            <a:ext cx="10515600" cy="4871720"/>
          </a:xfrm>
        </p:spPr>
        <p:txBody>
          <a:bodyPr>
            <a:noAutofit/>
          </a:bodyPr>
          <a:p>
            <a:r>
              <a:rPr lang="en-US" altLang="zh-CN" sz="4800">
                <a:solidFill>
                  <a:schemeClr val="accent2"/>
                </a:solidFill>
              </a:rPr>
              <a:t>1.</a:t>
            </a:r>
            <a:r>
              <a:rPr lang="zh-CN" altLang="en-US" sz="4800">
                <a:solidFill>
                  <a:schemeClr val="accent2"/>
                </a:solidFill>
              </a:rPr>
              <a:t>呈现方式</a:t>
            </a:r>
            <a:r>
              <a:rPr lang="en-US" altLang="zh-CN" sz="4800">
                <a:solidFill>
                  <a:schemeClr val="accent6"/>
                </a:solidFill>
              </a:rPr>
              <a:t>:</a:t>
            </a:r>
            <a:r>
              <a:rPr lang="zh-CN" altLang="en-US" sz="4800"/>
              <a:t>材料整理</a:t>
            </a:r>
            <a:r>
              <a:rPr lang="zh-CN" altLang="en-US" sz="4800" b="1">
                <a:solidFill>
                  <a:schemeClr val="tx1"/>
                </a:solidFill>
                <a:latin typeface="黑体" panose="02010609060101010101" charset="-122"/>
                <a:ea typeface="黑体" panose="02010609060101010101" charset="-122"/>
                <a:cs typeface="黑体" panose="02010609060101010101" charset="-122"/>
                <a:sym typeface="+mn-ea"/>
              </a:rPr>
              <a:t>、对史料的解读</a:t>
            </a:r>
            <a:r>
              <a:rPr lang="zh-CN" altLang="en-US" sz="4800" b="1">
                <a:latin typeface="黑体" panose="02010609060101010101" charset="-122"/>
                <a:ea typeface="黑体" panose="02010609060101010101" charset="-122"/>
                <a:cs typeface="黑体" panose="02010609060101010101" charset="-122"/>
                <a:sym typeface="+mn-ea"/>
              </a:rPr>
              <a:t>、追潮起源、探讨因果、分析趋向、说明影响、判定地位等。</a:t>
            </a:r>
            <a:endParaRPr lang="zh-CN" altLang="en-US" sz="4800" b="1">
              <a:latin typeface="黑体" panose="02010609060101010101" charset="-122"/>
              <a:ea typeface="黑体" panose="02010609060101010101" charset="-122"/>
              <a:cs typeface="黑体" panose="02010609060101010101" charset="-122"/>
              <a:sym typeface="+mn-ea"/>
            </a:endParaRPr>
          </a:p>
          <a:p>
            <a:r>
              <a:rPr lang="en-US" altLang="zh-CN" sz="4800" b="1">
                <a:solidFill>
                  <a:schemeClr val="accent2"/>
                </a:solidFill>
                <a:latin typeface="黑体" panose="02010609060101010101" charset="-122"/>
                <a:ea typeface="黑体" panose="02010609060101010101" charset="-122"/>
                <a:cs typeface="黑体" panose="02010609060101010101" charset="-122"/>
                <a:sym typeface="+mn-ea"/>
              </a:rPr>
              <a:t>2.</a:t>
            </a:r>
            <a:r>
              <a:rPr lang="zh-CN" altLang="en-US" sz="4800">
                <a:solidFill>
                  <a:schemeClr val="accent2"/>
                </a:solidFill>
                <a:sym typeface="+mn-ea"/>
              </a:rPr>
              <a:t>素养突破：</a:t>
            </a:r>
            <a:r>
              <a:rPr lang="zh-CN" altLang="en-US" sz="4800">
                <a:sym typeface="+mn-ea"/>
              </a:rPr>
              <a:t>①理解史学理论的内涵，从多种角度认识历史问题。②阅读材料内容，明白要解释的历史问题，做到有的放矢。③联系相关的历史知识。</a:t>
            </a:r>
            <a:endParaRPr lang="zh-CN" altLang="en-US" sz="4800">
              <a:sym typeface="+mn-ea"/>
            </a:endParaRPr>
          </a:p>
        </p:txBody>
      </p:sp>
    </p:spTree>
  </p:cSld>
  <p:clrMapOvr>
    <a:masterClrMapping/>
  </p:clrMapOvr>
</p:sld>
</file>

<file path=ppt/tags/tag1.xml><?xml version="1.0" encoding="utf-8"?>
<p:tagLst xmlns:p="http://schemas.openxmlformats.org/presentationml/2006/main">
  <p:tag name="KSO_WM_UNIT_TABLE_BEAUTIFY" val="smartTable{a7f64172-244d-407b-ad80-282254226440}"/>
  <p:tag name="KSO_WM_SCREEN_THEME_FLAG" val="Dlrq25wU2PGuGg5bbmjbDKBnLltV9asNBwz+mSR36jsxn2dH2guubbBsvdP8rRPuFDeI3WIUnltsqZ0ovcDiXW+xAyO0UvqumebBRO4yMKE="/>
</p:tagLst>
</file>

<file path=ppt/tags/tag2.xml><?xml version="1.0" encoding="utf-8"?>
<p:tagLst xmlns:p="http://schemas.openxmlformats.org/presentationml/2006/main">
  <p:tag name="KSO_WM_UNIT_PLACING_PICTURE_USER_VIEWPORT" val="{&quot;height&quot;:6255,&quot;width&quot;:7396}"/>
  <p:tag name="KSO_WM_SCREEN_THEME_FLAG" val="Dlrq25wU2PGuGg5bbmjbDKBnLltV9asNBwz+mSR36jsxn2dH2guubbBsvdP8rRPuFDeI3WIUnltsqZ0ovcDiXW+xAyO0UvqumebBRO4yMKE="/>
</p:tagLst>
</file>

<file path=ppt/tags/tag3.xml><?xml version="1.0" encoding="utf-8"?>
<p:tagLst xmlns:a="http://schemas.openxmlformats.org/drawingml/2006/main" xmlns:r="http://schemas.openxmlformats.org/officeDocument/2006/relationships" xmlns:p="http://schemas.openxmlformats.org/presentationml/2006/main">
  <p:tag name="ISPRING_PRESENTATION_TITLE" val="中国风建筑历史企业商务文化PPT模板"/>
  <p:tag name="KSO_WPP_MARK_KEY" val="552adfeb-cfc1-4af0-b60a-855b82f8a713"/>
  <p:tag name="KSO_WM_SCREEN_THEME_FLAG" val="Dlrq25wU2PGuGg5bbmjbDKBnLltV9asNBwz+mSR36jsxn2dH2guubbBsvdP8rRPuFDeI3WIUnltsqZ0ovcDiXW+xAyO0UvqumebBRO4yMKE="/>
</p:tagLst>
</file>

<file path=ppt/theme/theme1.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a:ea typeface=""/>
        <a:cs typeface=""/>
        <a:font script="Jpan" typeface="ＭＳ Ｐゴシック"/>
        <a:font script="Hang" typeface="맑은 고딕"/>
        <a:font script="Hans" typeface="微软雅黑"/>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微软雅黑"/>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6378</Words>
  <Application>WPS 演示</Application>
  <PresentationFormat>宽屏</PresentationFormat>
  <Paragraphs>217</Paragraphs>
  <Slides>34</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34</vt:i4>
      </vt:variant>
    </vt:vector>
  </HeadingPairs>
  <TitlesOfParts>
    <vt:vector size="43" baseType="lpstr">
      <vt:lpstr>Arial</vt:lpstr>
      <vt:lpstr>宋体</vt:lpstr>
      <vt:lpstr>Wingdings</vt:lpstr>
      <vt:lpstr>楷体</vt:lpstr>
      <vt:lpstr>黑体</vt:lpstr>
      <vt:lpstr>Calibri</vt:lpstr>
      <vt:lpstr>微软雅黑</vt:lpstr>
      <vt:lpstr>Arial Unicode MS</vt:lpstr>
      <vt:lpstr>Office 主题</vt:lpstr>
      <vt:lpstr>PowerPoint 演示文稿</vt:lpstr>
      <vt:lpstr>前言：2021年中考的备考号角即将吹响，作为有16年初三备考经验的一线老师，深深感受到中考试题一年比一年更难。与其说中考考学生，倒不如说中考更“考”老师。如何抓好2021年中考备考，对一线的老师无疑是极大的挑战。2020年广东中考历史其中一个亮点就是更加注重对核心素养的考查，兼顾广东本土文化。所以，吃透中考真题，深入研究试题，是中考备考必不可少的环节。我相信2021年历史中考命题将继续以历史学科核心素养为主要考查方向，中考命题从“能力立意”向“素养立意”转型。</vt:lpstr>
      <vt:lpstr>历史核心素养   </vt:lpstr>
      <vt:lpstr>  历史学科核心素养是通过历史学科学习而形成的关键能力，必备品格和正确价值观念。包括唯物史观、时空观念、史料实证、历史解释、家国情怀五个方面。历史学科核心素养的五个方面是一个整体，有其各自的地位和作用。</vt:lpstr>
      <vt:lpstr>   一 历史解释是历史学科的核心素养之一，是指以史料为依据,对历史事物进行理性分析和客观评判的态度、能力与方法。以材料整理、对史料的解读、追溯起源、探讨因果、分析趋向、说明影响、判定地位等形式进行考查,培养叙述历史和形成历史认识的能力,是对历史思维能力与表达能力的要求,是学生形成正确的历史看法的主要体现(基本能力要求)。也是检验学生的历史观和历史知识、能力、方法等方面发展水平的主要指标。其考查的题型可以是选择题,也可以是材料解析题。     近三年的考试中,常见通过史论结合论证观点、解释历史事件的内在联系等方式考查这一核心素养。在考题中更应该注意材料作者想表达的意思而不是教材呈现的知识，例如2020年广东历史第2、5、6、7、9题等。</vt:lpstr>
      <vt:lpstr>对接中考</vt:lpstr>
      <vt:lpstr>对接中考</vt:lpstr>
      <vt:lpstr>对接中考</vt:lpstr>
      <vt:lpstr>素养突破</vt:lpstr>
      <vt:lpstr>   二 唯物史观是揭示人类社会历史客观基础及发展规律的科学的历史观和方法论。人类对历史的认识是由表及里、逐渐深化的,要透过历史的纷杂表象认识历史的本质,科学的历史观和方法论是非常重要的。唯物史观使历史学成为一门科学,运用唯物史观的立场、观点和方法,能对历史有全面、客观的认识。 唯物史观是一个博大精深的理论体系,一些基本的理论包括: (1)人类的社会形态从低级向高级发展。 (2)人类社会是从分散到整体发展的。 (3)科学揭示了社会结构是由生产力、生产关系(经济基础)和上层建筑三个层次的因素组成的,阐明了三者之间的辩证关系: ▲生产力决定生产关系,生产关系反作用于生产力。 ▲经济基础决定上层建筑,上层建筑服务和反作用于经济基础。 (4)人民群众是历史的创造者,杰出历史人物在历史发展中发挥推动作用。 近几年广东中考试题中,以改革专题考查生产力促进生产关系的变革,通过图片、材料的形式考查历史人物评价等。例如2020年广东历史第31.（2）、2019年广东历史14题。 </vt:lpstr>
      <vt:lpstr>PowerPoint 演示文稿</vt:lpstr>
      <vt:lpstr>对接中考  （2019广东题14）.如图漫画作者意在说明（　　）</vt:lpstr>
      <vt:lpstr>PowerPoint 演示文稿</vt:lpstr>
      <vt:lpstr>PowerPoint 演示文稿</vt:lpstr>
      <vt:lpstr>素养突破</vt:lpstr>
      <vt:lpstr>   三时空观念是在特定的时间联系和空间联系中对事物进行观察、分析的意识和思维方式。    任何历史事物都是在特定的、具体的时间和空间条件下发生的,只有将史事置于历史进程的时空框架当中,才能显示出它们存在的意义。只有在特定的时空框架当中,才可能对史事有准确的理解和认识。通过历史课程的学习,学生能够知道特定的史事是与特定的时间和空间相联系的;能够知道划分历史时间与空间的多种方式,并能够运用这些方式叙述过去;能够按照时间顺序和空间要素,建构历史事件、历史人物、历史现象之间的相互联系;能够在不同的时空框架下理解历史上的变化与延续、统一与多样、局部与整体,并据此对史事作出合理解释。在认识现实社会时,能够将认识的对象置于具体的时空条件下进行考查。 近年来,广东中考历史试题采用各种不同形式对学生的时空观念进行考查。试题通过计算历史年代、年代尺、大事年表等形式考查学生的时间观念,通过疆域图、路线图等形式考查学生的空间观念。例如2020年广东历史第10、15、16、17、18、20题等。 </vt:lpstr>
      <vt:lpstr>          （2020广东题10）. 	孟元老所著《东京梦华录》和张择端所画《清明上河图》反映了同一座都市商业繁荣的景象。这座都市是（　　） A．唐代长安 B．北宋开封	 C．南宋临安	 D．元代大都 </vt:lpstr>
      <vt:lpstr>PowerPoint 演示文稿</vt:lpstr>
      <vt:lpstr>PowerPoint 演示文稿</vt:lpstr>
      <vt:lpstr>PowerPoint 演示文稿</vt:lpstr>
      <vt:lpstr>对接中考</vt:lpstr>
      <vt:lpstr>PowerPoint 演示文稿</vt:lpstr>
      <vt:lpstr>PowerPoint 演示文稿</vt:lpstr>
      <vt:lpstr>素养突破</vt:lpstr>
      <vt:lpstr>   四 史料实证是指对获取的史料进行辨析,并运用可信的史料努力重现历史真实的态度与方法。    历史过程是不可逆的,认识历史只能通过现存的史料。要形成对历史的正确、客观的认识,必须重视史料的搜集、整理和辨析,去伪存真。通过历史课程的学习,学生能够知道史料是认识历史的重要桥梁,了解史料的多种类型,掌握搜集史料的途径与方法;能够通过对史料的辨析和对史料作者意图的认知,判断史料的真伪和价值,并在此过程中体会实证精神;能够从史料中提取有效信息,作为历史叙述的可靠证据,并据此提出自己的观点;能够以实证精神对待历史与现实问题。 近年广东中考试题中,选择题中包含图片、材料型选择题、综合题的呈现形式中往往包含图片史料,而材料题中文献材料的形式居多。例如2020年广东历史3、4、8、10、20题等。 。</vt:lpstr>
      <vt:lpstr>PowerPoint 演示文稿</vt:lpstr>
      <vt:lpstr>PowerPoint 演示文稿</vt:lpstr>
      <vt:lpstr>PowerPoint 演示文稿</vt:lpstr>
      <vt:lpstr>素养突破</vt:lpstr>
      <vt:lpstr>   五家国情怀是五大素养中价值追求的目标;是学习和探究历史应具有的人文追求;是对历史事实与价值判断的辩证统一。是学习和探究历史应具有的社会责任和人文情怀。是学习历史和认识历史在思想、观念、情感、态度等方面的重要体现,是实现历史育人功能的重要标志。中国古代史部分主要培养学生能够从历史的角度认识中国的具体国情,具有家国情怀,形成对祖国的认同感。认识到中华民族多元一体格局是逐步形成的,形成对中华民族的认同感,具有民族自信心和自豪感。中国近现代史部分主要考查民主与法治、科学精神、国际视野等相关的教学内容,引导学生认识中国共产党在中国建设和改革事业中所起的决定作用,树立中国特色社会主义理想信念。世界史方面主要是培养学生增强国际意识,树立热爱和平的观念和忧患意识,等。家国情怀在中考中,常常在选择题、综合题最后一个问来考查。例如2020年广东历史32(4)、33(3)题等。 </vt:lpstr>
      <vt:lpstr>       对接中考 （2020广东题32（4））综合以上三则材料，谈谈你对教科书的认识。  【解答】（4）本题为开放性题目，言之有理即可。如：教科书是传播科学文化的重要媒介；教科书对于促进民众思想启蒙有重要作用；教科书往往体现了当时的时代特色。  或：体现时代特征；彰显家国情怀。</vt:lpstr>
      <vt:lpstr>PowerPoint 演示文稿</vt:lpstr>
      <vt:lpstr>素养突破</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Administrator</dc:creator>
  <cp:lastModifiedBy>Administrator</cp:lastModifiedBy>
  <cp:revision>24</cp:revision>
  <dcterms:created xsi:type="dcterms:W3CDTF">2020-04-13T23:36:00Z</dcterms:created>
  <dcterms:modified xsi:type="dcterms:W3CDTF">2020-08-16T15:31:17Z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2052-11.1.0.9912</vt:lpwstr>
  </property>
</Properties>
</file>