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gs/tag8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09" r:id="rId3"/>
    <p:sldId id="410" r:id="rId4"/>
    <p:sldId id="411" r:id="rId5"/>
    <p:sldId id="412" r:id="rId6"/>
    <p:sldId id="413" r:id="rId7"/>
    <p:sldId id="415" r:id="rId8"/>
    <p:sldId id="414" r:id="rId9"/>
    <p:sldId id="429" r:id="rId10"/>
    <p:sldId id="418" r:id="rId11"/>
    <p:sldId id="419" r:id="rId12"/>
    <p:sldId id="420" r:id="rId13"/>
    <p:sldId id="421" r:id="rId14"/>
    <p:sldId id="426" r:id="rId15"/>
    <p:sldId id="427" r:id="rId16"/>
    <p:sldId id="428" r:id="rId17"/>
    <p:sldId id="437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07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9" /><Relationship Type="http://schemas.openxmlformats.org/officeDocument/2006/relationships/slide" Target="slides/slide6.xml" Id="rId8" /><Relationship Type="http://schemas.openxmlformats.org/officeDocument/2006/relationships/slide" Target="slides/slide5.xml" Id="rId7" /><Relationship Type="http://schemas.openxmlformats.org/officeDocument/2006/relationships/slide" Target="slides/slide4.xml" Id="rId6" /><Relationship Type="http://schemas.openxmlformats.org/officeDocument/2006/relationships/slide" Target="slides/slide3.xml" Id="rId5" /><Relationship Type="http://schemas.openxmlformats.org/officeDocument/2006/relationships/slide" Target="slides/slide2.xml" Id="rId4" /><Relationship Type="http://schemas.openxmlformats.org/officeDocument/2006/relationships/slide" Target="slides/slide1.xml" Id="rId3" /><Relationship Type="http://schemas.openxmlformats.org/officeDocument/2006/relationships/tableStyles" Target="tableStyles.xml" Id="rId21" /><Relationship Type="http://schemas.openxmlformats.org/officeDocument/2006/relationships/viewProps" Target="viewProps.xml" Id="rId20" /><Relationship Type="http://schemas.openxmlformats.org/officeDocument/2006/relationships/theme" Target="theme/theme1.xml" Id="rId2" /><Relationship Type="http://schemas.openxmlformats.org/officeDocument/2006/relationships/presProps" Target="presProps.xml" Id="rId19" /><Relationship Type="http://schemas.openxmlformats.org/officeDocument/2006/relationships/slide" Target="slides/slide16.xml" Id="rId18" /><Relationship Type="http://schemas.openxmlformats.org/officeDocument/2006/relationships/slide" Target="slides/slide15.xml" Id="rId17" /><Relationship Type="http://schemas.openxmlformats.org/officeDocument/2006/relationships/slide" Target="slides/slide14.xml" Id="rId16" /><Relationship Type="http://schemas.openxmlformats.org/officeDocument/2006/relationships/slide" Target="slides/slide13.xml" Id="rId15" /><Relationship Type="http://schemas.openxmlformats.org/officeDocument/2006/relationships/slide" Target="slides/slide12.xml" Id="rId14" /><Relationship Type="http://schemas.openxmlformats.org/officeDocument/2006/relationships/slide" Target="slides/slide11.xml" Id="rId13" /><Relationship Type="http://schemas.openxmlformats.org/officeDocument/2006/relationships/slide" Target="slides/slide10.xml" Id="rId12" /><Relationship Type="http://schemas.openxmlformats.org/officeDocument/2006/relationships/slide" Target="slides/slide9.xml" Id="rId11" /><Relationship Type="http://schemas.openxmlformats.org/officeDocument/2006/relationships/slide" Target="slides/slide8.xml" Id="rId10" /><Relationship Type="http://schemas.openxmlformats.org/officeDocument/2006/relationships/slideMaster" Target="slideMasters/slideMaster1.xml" Id="rId1" /><Relationship Type="http://schemas.openxmlformats.org/officeDocument/2006/relationships/tags" Target="/ppt/tags/tag82.xml" Id="R1bfb288a37034682" 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4.xml"/><Relationship Id="rId2" Type="http://schemas.openxmlformats.org/officeDocument/2006/relationships/image" Target="../media/image1.jpeg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3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75.xml"/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tags" Target="../tags/tag7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9.xml"/><Relationship Id="rId2" Type="http://schemas.openxmlformats.org/officeDocument/2006/relationships/image" Target="../media/image17.jpeg"/><Relationship Id="rId1" Type="http://schemas.openxmlformats.org/officeDocument/2006/relationships/tags" Target="../tags/tag78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jpeg"/><Relationship Id="rId8" Type="http://schemas.openxmlformats.org/officeDocument/2006/relationships/image" Target="../media/image25.jpeg"/><Relationship Id="rId7" Type="http://schemas.openxmlformats.org/officeDocument/2006/relationships/image" Target="../media/image24.jpe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80.xml"/><Relationship Id="rId10" Type="http://schemas.openxmlformats.org/officeDocument/2006/relationships/image" Target="../media/image27.jpeg"/><Relationship Id="rId1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1.xml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5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6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67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8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9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70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2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124200" y="360680"/>
            <a:ext cx="8554720" cy="922020"/>
          </a:xfrm>
        </p:spPr>
        <p:txBody>
          <a:bodyPr>
            <a:normAutofit/>
          </a:bodyPr>
          <a:p>
            <a:r>
              <a:rPr lang="zh-CN" altLang="zh-CN" sz="4800"/>
              <a:t>第二单元   古代欧洲文明</a:t>
            </a:r>
            <a:endParaRPr lang="zh-CN" altLang="zh-CN" sz="4800"/>
          </a:p>
        </p:txBody>
      </p:sp>
      <p:sp>
        <p:nvSpPr>
          <p:cNvPr id="6" name="文本框 5"/>
          <p:cNvSpPr txBox="1"/>
          <p:nvPr/>
        </p:nvSpPr>
        <p:spPr>
          <a:xfrm>
            <a:off x="3361690" y="1604010"/>
            <a:ext cx="2900680" cy="119888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p>
            <a:r>
              <a:rPr lang="zh-CN" altLang="en-US" sz="3600" b="1"/>
              <a:t>海洋文明</a:t>
            </a:r>
            <a:endParaRPr lang="zh-CN" altLang="en-US" sz="3600" b="1"/>
          </a:p>
          <a:p>
            <a:r>
              <a:rPr lang="zh-CN" altLang="en-US" sz="3600" b="1"/>
              <a:t>       盛极一时</a:t>
            </a:r>
            <a:endParaRPr lang="zh-CN" altLang="en-US" sz="3600" b="1"/>
          </a:p>
        </p:txBody>
      </p:sp>
      <p:pic>
        <p:nvPicPr>
          <p:cNvPr id="7" name="图片 6" descr="u=2437463846,3280550470&amp;fm=15&amp;gp=0[1]"/>
          <p:cNvPicPr>
            <a:picLocks noChangeAspect="1"/>
          </p:cNvPicPr>
          <p:nvPr/>
        </p:nvPicPr>
        <p:blipFill>
          <a:blip r:embed="rId2"/>
          <a:srcRect l="60" t="13680" r="75140" b="36720"/>
          <a:stretch>
            <a:fillRect/>
          </a:stretch>
        </p:blipFill>
        <p:spPr>
          <a:xfrm>
            <a:off x="435610" y="284480"/>
            <a:ext cx="2255520" cy="3383280"/>
          </a:xfrm>
          <a:prstGeom prst="rect">
            <a:avLst/>
          </a:prstGeom>
        </p:spPr>
      </p:pic>
      <p:pic>
        <p:nvPicPr>
          <p:cNvPr id="8" name="图片 7" descr="u=2437463846,3280550470&amp;fm=15&amp;gp=0[1]"/>
          <p:cNvPicPr>
            <a:picLocks noChangeAspect="1"/>
          </p:cNvPicPr>
          <p:nvPr/>
        </p:nvPicPr>
        <p:blipFill>
          <a:blip r:embed="rId2"/>
          <a:srcRect l="179" t="64500" r="64175" b="3310"/>
          <a:stretch>
            <a:fillRect/>
          </a:stretch>
        </p:blipFill>
        <p:spPr>
          <a:xfrm>
            <a:off x="329565" y="3944620"/>
            <a:ext cx="3659505" cy="2478405"/>
          </a:xfrm>
          <a:prstGeom prst="rect">
            <a:avLst/>
          </a:prstGeom>
        </p:spPr>
      </p:pic>
      <p:pic>
        <p:nvPicPr>
          <p:cNvPr id="9" name="图片 8" descr="u=2437463846,3280550470&amp;fm=15&amp;gp=0[1]"/>
          <p:cNvPicPr>
            <a:picLocks noChangeAspect="1"/>
          </p:cNvPicPr>
          <p:nvPr/>
        </p:nvPicPr>
        <p:blipFill>
          <a:blip r:embed="rId2"/>
          <a:srcRect l="35864" t="22198" r="3896" b="16044"/>
          <a:stretch>
            <a:fillRect/>
          </a:stretch>
        </p:blipFill>
        <p:spPr>
          <a:xfrm>
            <a:off x="6510655" y="1518920"/>
            <a:ext cx="5478780" cy="44577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797810" y="3013710"/>
            <a:ext cx="35356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/>
              <a:t>                </a:t>
            </a:r>
            <a:r>
              <a:rPr lang="zh-CN" altLang="en-US" sz="2400" b="1"/>
              <a:t>第</a:t>
            </a:r>
            <a:r>
              <a:rPr lang="en-US" altLang="zh-CN" sz="2400" b="1"/>
              <a:t>4</a:t>
            </a:r>
            <a:r>
              <a:rPr lang="zh-CN" altLang="en-US" sz="2400" b="1"/>
              <a:t>课</a:t>
            </a:r>
            <a:endParaRPr lang="zh-CN" altLang="en-US" sz="2400" b="1"/>
          </a:p>
          <a:p>
            <a:r>
              <a:rPr lang="zh-CN" altLang="en-US" sz="2400" b="1"/>
              <a:t>希腊城邦和亚历山大帝国</a:t>
            </a:r>
            <a:endParaRPr lang="zh-CN" altLang="en-US" sz="2400" b="1"/>
          </a:p>
        </p:txBody>
      </p:sp>
      <p:sp>
        <p:nvSpPr>
          <p:cNvPr id="12" name="文本框 11"/>
          <p:cNvSpPr txBox="1"/>
          <p:nvPr/>
        </p:nvSpPr>
        <p:spPr>
          <a:xfrm>
            <a:off x="4095115" y="4140835"/>
            <a:ext cx="1960245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/>
              <a:t>        </a:t>
            </a:r>
            <a:r>
              <a:rPr lang="zh-CN" altLang="en-US" sz="2400" b="1"/>
              <a:t>第</a:t>
            </a:r>
            <a:r>
              <a:rPr lang="en-US" altLang="zh-CN" sz="2400" b="1"/>
              <a:t>5</a:t>
            </a:r>
            <a:r>
              <a:rPr lang="zh-CN" altLang="en-US" sz="2400" b="1"/>
              <a:t>课</a:t>
            </a:r>
            <a:endParaRPr lang="zh-CN" altLang="en-US" sz="2400" b="1"/>
          </a:p>
          <a:p>
            <a:r>
              <a:rPr lang="zh-CN" altLang="en-US" sz="2400" b="1"/>
              <a:t>   罗马城邦</a:t>
            </a:r>
            <a:endParaRPr lang="zh-CN" altLang="en-US" sz="2400" b="1"/>
          </a:p>
          <a:p>
            <a:r>
              <a:rPr lang="zh-CN" altLang="en-US" sz="2400" b="1"/>
              <a:t>   和罗马帝国</a:t>
            </a:r>
            <a:endParaRPr lang="zh-CN" altLang="en-US" sz="2400" b="1"/>
          </a:p>
        </p:txBody>
      </p:sp>
      <p:sp>
        <p:nvSpPr>
          <p:cNvPr id="13" name="文本框 12"/>
          <p:cNvSpPr txBox="1"/>
          <p:nvPr/>
        </p:nvSpPr>
        <p:spPr>
          <a:xfrm>
            <a:off x="4329430" y="5556250"/>
            <a:ext cx="14020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/>
              <a:t>  </a:t>
            </a:r>
            <a:r>
              <a:rPr lang="zh-CN" altLang="en-US" sz="2400" b="1"/>
              <a:t>第</a:t>
            </a:r>
            <a:r>
              <a:rPr lang="en-US" altLang="zh-CN" sz="2400" b="1"/>
              <a:t>6</a:t>
            </a:r>
            <a:r>
              <a:rPr lang="zh-CN" altLang="en-US" sz="2400" b="1"/>
              <a:t>课</a:t>
            </a:r>
            <a:endParaRPr lang="zh-CN" altLang="en-US" sz="2400" b="1"/>
          </a:p>
          <a:p>
            <a:r>
              <a:rPr lang="zh-CN" altLang="en-US" sz="2400" b="1"/>
              <a:t>希腊罗马 </a:t>
            </a:r>
            <a:endParaRPr lang="zh-CN" altLang="en-US" sz="2400" b="1"/>
          </a:p>
          <a:p>
            <a:r>
              <a:rPr lang="zh-CN" altLang="en-US" sz="2400" b="1"/>
              <a:t>古典文化</a:t>
            </a:r>
            <a:endParaRPr lang="zh-CN" altLang="en-US" sz="2400" b="1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430530" y="226695"/>
            <a:ext cx="5516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阅读课文，绘制罗马发展时间标尺</a:t>
            </a:r>
            <a:endParaRPr lang="zh-CN" altLang="en-US" sz="2800" b="1"/>
          </a:p>
        </p:txBody>
      </p:sp>
      <p:sp>
        <p:nvSpPr>
          <p:cNvPr id="15" name="文本框 14"/>
          <p:cNvSpPr txBox="1"/>
          <p:nvPr/>
        </p:nvSpPr>
        <p:spPr>
          <a:xfrm>
            <a:off x="156210" y="3345180"/>
            <a:ext cx="116586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公元前</a:t>
            </a:r>
            <a:endParaRPr lang="zh-CN" altLang="en-US" sz="2400" b="1"/>
          </a:p>
          <a:p>
            <a:r>
              <a:rPr lang="en-US" altLang="zh-CN" sz="2400" b="1"/>
              <a:t>1000</a:t>
            </a:r>
            <a:r>
              <a:rPr lang="zh-CN" altLang="en-US" sz="2400" b="1"/>
              <a:t>年</a:t>
            </a:r>
            <a:endParaRPr lang="zh-CN" altLang="en-US" sz="2400" b="1"/>
          </a:p>
        </p:txBody>
      </p:sp>
      <p:sp>
        <p:nvSpPr>
          <p:cNvPr id="16" name="文本框 15"/>
          <p:cNvSpPr txBox="1"/>
          <p:nvPr/>
        </p:nvSpPr>
        <p:spPr>
          <a:xfrm>
            <a:off x="1332865" y="3395980"/>
            <a:ext cx="1097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公元前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FF0000"/>
                </a:solidFill>
              </a:rPr>
              <a:t>509</a:t>
            </a:r>
            <a:r>
              <a:rPr lang="zh-CN" altLang="en-US" sz="2400" b="1">
                <a:solidFill>
                  <a:srgbClr val="FF0000"/>
                </a:solidFill>
              </a:rPr>
              <a:t>年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345055" y="3345180"/>
            <a:ext cx="1097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公元前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FF0000"/>
                </a:solidFill>
              </a:rPr>
              <a:t>450</a:t>
            </a:r>
            <a:r>
              <a:rPr lang="zh-CN" altLang="en-US" sz="2400" b="1">
                <a:solidFill>
                  <a:srgbClr val="FF0000"/>
                </a:solidFill>
              </a:rPr>
              <a:t>年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380105" y="3395980"/>
            <a:ext cx="130937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公元前</a:t>
            </a:r>
            <a:endParaRPr lang="zh-CN" altLang="en-US" sz="2400" b="1"/>
          </a:p>
          <a:p>
            <a:r>
              <a:rPr lang="en-US" sz="2400" b="1"/>
              <a:t>3~2</a:t>
            </a:r>
            <a:r>
              <a:rPr lang="zh-CN" altLang="en-US" sz="2400" b="1"/>
              <a:t>世纪</a:t>
            </a:r>
            <a:endParaRPr lang="zh-CN" altLang="en-US" sz="2400" b="1"/>
          </a:p>
        </p:txBody>
      </p:sp>
      <p:sp>
        <p:nvSpPr>
          <p:cNvPr id="19" name="文本框 18"/>
          <p:cNvSpPr txBox="1"/>
          <p:nvPr/>
        </p:nvSpPr>
        <p:spPr>
          <a:xfrm>
            <a:off x="4689475" y="3345180"/>
            <a:ext cx="1097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公元前</a:t>
            </a:r>
            <a:endParaRPr lang="zh-CN" altLang="en-US" sz="2400" b="1"/>
          </a:p>
          <a:p>
            <a:r>
              <a:rPr lang="en-US" altLang="zh-CN" sz="2400" b="1"/>
              <a:t>73</a:t>
            </a:r>
            <a:r>
              <a:rPr lang="zh-CN" altLang="en-US" sz="2400" b="1"/>
              <a:t>年</a:t>
            </a:r>
            <a:endParaRPr lang="zh-CN" altLang="en-US" sz="2400" b="1"/>
          </a:p>
        </p:txBody>
      </p:sp>
      <p:sp>
        <p:nvSpPr>
          <p:cNvPr id="20" name="文本框 19"/>
          <p:cNvSpPr txBox="1"/>
          <p:nvPr/>
        </p:nvSpPr>
        <p:spPr>
          <a:xfrm>
            <a:off x="5797550" y="3345180"/>
            <a:ext cx="1097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公元前</a:t>
            </a:r>
            <a:endParaRPr lang="zh-CN" altLang="en-US" sz="2400" b="1"/>
          </a:p>
          <a:p>
            <a:r>
              <a:rPr lang="en-US" altLang="zh-CN" sz="2400" b="1"/>
              <a:t>49</a:t>
            </a:r>
            <a:r>
              <a:rPr lang="zh-CN" altLang="en-US" sz="2400" b="1"/>
              <a:t>年</a:t>
            </a:r>
            <a:endParaRPr lang="zh-CN" altLang="en-US" sz="2400" b="1"/>
          </a:p>
        </p:txBody>
      </p:sp>
      <p:sp>
        <p:nvSpPr>
          <p:cNvPr id="21" name="文本框 20"/>
          <p:cNvSpPr txBox="1"/>
          <p:nvPr/>
        </p:nvSpPr>
        <p:spPr>
          <a:xfrm>
            <a:off x="6826885" y="3345180"/>
            <a:ext cx="1097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公元前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FF0000"/>
                </a:solidFill>
              </a:rPr>
              <a:t>27</a:t>
            </a:r>
            <a:r>
              <a:rPr lang="zh-CN" altLang="en-US" sz="2400" b="1">
                <a:solidFill>
                  <a:srgbClr val="FF0000"/>
                </a:solidFill>
              </a:rPr>
              <a:t>年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913370" y="3345180"/>
            <a:ext cx="9620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2</a:t>
            </a:r>
            <a:r>
              <a:rPr lang="zh-CN" altLang="en-US" sz="2400" b="1"/>
              <a:t>世纪</a:t>
            </a:r>
            <a:endParaRPr lang="zh-CN" altLang="en-US" sz="2400" b="1"/>
          </a:p>
        </p:txBody>
      </p:sp>
      <p:sp>
        <p:nvSpPr>
          <p:cNvPr id="23" name="文本框 22"/>
          <p:cNvSpPr txBox="1"/>
          <p:nvPr/>
        </p:nvSpPr>
        <p:spPr>
          <a:xfrm>
            <a:off x="8875395" y="3345180"/>
            <a:ext cx="9620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3</a:t>
            </a:r>
            <a:r>
              <a:rPr lang="zh-CN" altLang="en-US" sz="2400" b="1"/>
              <a:t>世纪</a:t>
            </a:r>
            <a:endParaRPr lang="zh-CN" altLang="en-US" sz="2400" b="1"/>
          </a:p>
        </p:txBody>
      </p:sp>
      <p:sp>
        <p:nvSpPr>
          <p:cNvPr id="24" name="文本框 23"/>
          <p:cNvSpPr txBox="1"/>
          <p:nvPr/>
        </p:nvSpPr>
        <p:spPr>
          <a:xfrm>
            <a:off x="9826625" y="3345180"/>
            <a:ext cx="9963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>
                <a:solidFill>
                  <a:srgbClr val="FF0000"/>
                </a:solidFill>
              </a:rPr>
              <a:t>395</a:t>
            </a:r>
            <a:r>
              <a:rPr lang="zh-CN" altLang="en-US" sz="2400" b="1">
                <a:solidFill>
                  <a:srgbClr val="FF0000"/>
                </a:solidFill>
              </a:rPr>
              <a:t>年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07975" y="2771140"/>
            <a:ext cx="11597640" cy="624205"/>
            <a:chOff x="468" y="4364"/>
            <a:chExt cx="18264" cy="983"/>
          </a:xfrm>
        </p:grpSpPr>
        <p:sp>
          <p:nvSpPr>
            <p:cNvPr id="4" name="右箭头 3"/>
            <p:cNvSpPr/>
            <p:nvPr/>
          </p:nvSpPr>
          <p:spPr>
            <a:xfrm>
              <a:off x="468" y="4753"/>
              <a:ext cx="18265" cy="59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012" y="4364"/>
              <a:ext cx="221" cy="6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570" y="4364"/>
              <a:ext cx="221" cy="6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357" y="4364"/>
              <a:ext cx="221" cy="6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5897" y="4364"/>
              <a:ext cx="221" cy="6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867" y="4364"/>
              <a:ext cx="221" cy="6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9547" y="4364"/>
              <a:ext cx="221" cy="6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1279" y="4364"/>
              <a:ext cx="221" cy="6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3044" y="4364"/>
              <a:ext cx="221" cy="6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4776" y="4364"/>
              <a:ext cx="221" cy="6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6032" y="4364"/>
              <a:ext cx="221" cy="6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7709" y="4364"/>
              <a:ext cx="221" cy="6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0863580" y="3345180"/>
            <a:ext cx="9963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>
                <a:solidFill>
                  <a:srgbClr val="FF0000"/>
                </a:solidFill>
              </a:rPr>
              <a:t>476</a:t>
            </a:r>
            <a:r>
              <a:rPr lang="zh-CN" altLang="en-US" sz="2400" b="1">
                <a:solidFill>
                  <a:srgbClr val="FF0000"/>
                </a:solidFill>
              </a:rPr>
              <a:t>年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587240" y="1396365"/>
            <a:ext cx="7924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斯巴</a:t>
            </a:r>
            <a:endParaRPr lang="zh-CN" altLang="en-US" sz="2400" b="1"/>
          </a:p>
          <a:p>
            <a:r>
              <a:rPr lang="zh-CN" altLang="en-US" sz="2400" b="1"/>
              <a:t>达克</a:t>
            </a:r>
            <a:endParaRPr lang="zh-CN" altLang="en-US" sz="2400" b="1"/>
          </a:p>
          <a:p>
            <a:r>
              <a:rPr lang="zh-CN" altLang="en-US" sz="2400" b="1"/>
              <a:t>起义</a:t>
            </a:r>
            <a:endParaRPr lang="zh-CN" altLang="en-US" sz="2400" b="1"/>
          </a:p>
        </p:txBody>
      </p:sp>
      <p:sp>
        <p:nvSpPr>
          <p:cNvPr id="30" name="文本框 29"/>
          <p:cNvSpPr txBox="1"/>
          <p:nvPr/>
        </p:nvSpPr>
        <p:spPr>
          <a:xfrm>
            <a:off x="1206500" y="1396365"/>
            <a:ext cx="10972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罗马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共和国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建立 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303780" y="1396365"/>
            <a:ext cx="14020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《十二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铜表法》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颁布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489960" y="1396365"/>
            <a:ext cx="10972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罗马成</a:t>
            </a:r>
            <a:endParaRPr lang="zh-CN" altLang="en-US" sz="2400" b="1"/>
          </a:p>
          <a:p>
            <a:r>
              <a:rPr lang="zh-CN" altLang="en-US" sz="2400" b="1"/>
              <a:t>为地中</a:t>
            </a:r>
            <a:endParaRPr lang="zh-CN" altLang="en-US" sz="2400" b="1"/>
          </a:p>
          <a:p>
            <a:r>
              <a:rPr lang="zh-CN" altLang="en-US" sz="2400" b="1"/>
              <a:t>海霸主</a:t>
            </a:r>
            <a:endParaRPr lang="zh-CN" altLang="en-US" sz="2400" b="1"/>
          </a:p>
        </p:txBody>
      </p:sp>
      <p:sp>
        <p:nvSpPr>
          <p:cNvPr id="33" name="文本框 32"/>
          <p:cNvSpPr txBox="1"/>
          <p:nvPr/>
        </p:nvSpPr>
        <p:spPr>
          <a:xfrm>
            <a:off x="290830" y="1391285"/>
            <a:ext cx="7924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罗马</a:t>
            </a:r>
            <a:endParaRPr lang="zh-CN" altLang="en-US" sz="2400" b="1"/>
          </a:p>
          <a:p>
            <a:r>
              <a:rPr lang="zh-CN" altLang="en-US" sz="2400" b="1"/>
              <a:t>城邦</a:t>
            </a:r>
            <a:endParaRPr lang="zh-CN" altLang="en-US" sz="2400" b="1"/>
          </a:p>
          <a:p>
            <a:r>
              <a:rPr lang="zh-CN" altLang="en-US" sz="2400" b="1"/>
              <a:t>兴起</a:t>
            </a:r>
            <a:endParaRPr lang="zh-CN" altLang="en-US" sz="2400" b="1"/>
          </a:p>
        </p:txBody>
      </p:sp>
      <p:sp>
        <p:nvSpPr>
          <p:cNvPr id="34" name="文本框 33"/>
          <p:cNvSpPr txBox="1"/>
          <p:nvPr/>
        </p:nvSpPr>
        <p:spPr>
          <a:xfrm>
            <a:off x="5699760" y="1760220"/>
            <a:ext cx="792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凯撒</a:t>
            </a:r>
            <a:endParaRPr lang="zh-CN" altLang="en-US" sz="2400" b="1"/>
          </a:p>
          <a:p>
            <a:r>
              <a:rPr lang="zh-CN" altLang="en-US" sz="2400" b="1"/>
              <a:t>崛起</a:t>
            </a:r>
            <a:endParaRPr lang="zh-CN" altLang="en-US" sz="2400" b="1"/>
          </a:p>
        </p:txBody>
      </p:sp>
      <p:sp>
        <p:nvSpPr>
          <p:cNvPr id="35" name="文本框 34"/>
          <p:cNvSpPr txBox="1"/>
          <p:nvPr/>
        </p:nvSpPr>
        <p:spPr>
          <a:xfrm>
            <a:off x="6569075" y="1396365"/>
            <a:ext cx="10972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屋大维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建立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帝国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902575" y="1396365"/>
            <a:ext cx="7924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罗马</a:t>
            </a:r>
            <a:endParaRPr lang="zh-CN" altLang="en-US" sz="2400" b="1"/>
          </a:p>
          <a:p>
            <a:r>
              <a:rPr lang="zh-CN" altLang="en-US" sz="2400" b="1"/>
              <a:t>黄金</a:t>
            </a:r>
            <a:endParaRPr lang="zh-CN" altLang="en-US" sz="2400" b="1"/>
          </a:p>
          <a:p>
            <a:r>
              <a:rPr lang="zh-CN" altLang="en-US" sz="2400" b="1"/>
              <a:t>时期</a:t>
            </a:r>
            <a:endParaRPr lang="zh-CN" altLang="en-US" sz="2400" b="1"/>
          </a:p>
        </p:txBody>
      </p:sp>
      <p:sp>
        <p:nvSpPr>
          <p:cNvPr id="37" name="文本框 36"/>
          <p:cNvSpPr txBox="1"/>
          <p:nvPr/>
        </p:nvSpPr>
        <p:spPr>
          <a:xfrm>
            <a:off x="8864600" y="1391285"/>
            <a:ext cx="7924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罗马</a:t>
            </a:r>
            <a:endParaRPr lang="zh-CN" altLang="en-US" sz="2400" b="1"/>
          </a:p>
          <a:p>
            <a:r>
              <a:rPr lang="zh-CN" altLang="en-US" sz="2400" b="1"/>
              <a:t>帝国</a:t>
            </a:r>
            <a:endParaRPr lang="zh-CN" altLang="en-US" sz="2400" b="1"/>
          </a:p>
          <a:p>
            <a:r>
              <a:rPr lang="zh-CN" altLang="en-US" sz="2400" b="1"/>
              <a:t>衰落</a:t>
            </a:r>
            <a:endParaRPr lang="zh-CN" altLang="en-US" sz="2400" b="1"/>
          </a:p>
        </p:txBody>
      </p:sp>
      <p:sp>
        <p:nvSpPr>
          <p:cNvPr id="38" name="文本框 37"/>
          <p:cNvSpPr txBox="1"/>
          <p:nvPr/>
        </p:nvSpPr>
        <p:spPr>
          <a:xfrm>
            <a:off x="9826625" y="1396365"/>
            <a:ext cx="7924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罗马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帝国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分裂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0822940" y="1391285"/>
            <a:ext cx="10972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西罗马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帝国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灭亡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25425" y="4403725"/>
            <a:ext cx="11113770" cy="42989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200"/>
              <a:t>西周      春秋              战国                               西汉                  东汉       三国           南北朝</a:t>
            </a:r>
            <a:r>
              <a:rPr lang="zh-CN" altLang="en-US" sz="2200"/>
              <a:t> </a:t>
            </a:r>
            <a:endParaRPr lang="zh-CN" altLang="en-US" sz="2200"/>
          </a:p>
        </p:txBody>
      </p:sp>
      <p:sp>
        <p:nvSpPr>
          <p:cNvPr id="41" name="左大括号 40"/>
          <p:cNvSpPr/>
          <p:nvPr/>
        </p:nvSpPr>
        <p:spPr>
          <a:xfrm rot="16200000">
            <a:off x="3171190" y="3921760"/>
            <a:ext cx="204470" cy="7112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左大括号 41"/>
          <p:cNvSpPr/>
          <p:nvPr/>
        </p:nvSpPr>
        <p:spPr>
          <a:xfrm rot="16200000">
            <a:off x="6010910" y="3152775"/>
            <a:ext cx="128905" cy="217360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左大括号 42"/>
          <p:cNvSpPr/>
          <p:nvPr/>
        </p:nvSpPr>
        <p:spPr>
          <a:xfrm rot="16200000">
            <a:off x="10749280" y="3538855"/>
            <a:ext cx="189230" cy="10826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7" grpId="0"/>
      <p:bldP spid="33" grpId="0"/>
      <p:bldP spid="30" grpId="0"/>
      <p:bldP spid="31" grpId="0"/>
      <p:bldP spid="32" grpId="0"/>
      <p:bldP spid="29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2815" t="1160" r="12046" b="-296"/>
          <a:stretch>
            <a:fillRect/>
          </a:stretch>
        </p:blipFill>
        <p:spPr>
          <a:xfrm>
            <a:off x="199390" y="356870"/>
            <a:ext cx="4714240" cy="46659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195570" y="356870"/>
            <a:ext cx="6228080" cy="31076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位于地中海中部，三面临海，海岸线很</a:t>
            </a:r>
            <a:endParaRPr lang="zh-CN" altLang="en-US" sz="2800" b="1"/>
          </a:p>
          <a:p>
            <a:r>
              <a:rPr lang="zh-CN" altLang="en-US" sz="2800" b="1"/>
              <a:t>长，亚平宁山脉贯穿半岛。</a:t>
            </a:r>
            <a:endParaRPr lang="zh-CN" altLang="en-US" sz="2800" b="1"/>
          </a:p>
          <a:p>
            <a:endParaRPr lang="zh-CN" altLang="en-US" sz="2800" b="1"/>
          </a:p>
          <a:p>
            <a:r>
              <a:rPr lang="zh-CN" altLang="en-US" sz="2800" b="1"/>
              <a:t>山地众多，有利于畜牧业发展。</a:t>
            </a:r>
            <a:endParaRPr lang="zh-CN" altLang="en-US" sz="2800" b="1"/>
          </a:p>
          <a:p>
            <a:endParaRPr lang="zh-CN" altLang="en-US" sz="2800" b="1"/>
          </a:p>
          <a:p>
            <a:r>
              <a:rPr lang="zh-CN" altLang="en-US" sz="2800" b="1"/>
              <a:t>西部地区河流纵横，土地肥沃，</a:t>
            </a:r>
            <a:endParaRPr lang="zh-CN" altLang="en-US" sz="2800" b="1"/>
          </a:p>
          <a:p>
            <a:r>
              <a:rPr lang="zh-CN" altLang="en-US" sz="2800" b="1"/>
              <a:t>适宜农作物生长</a:t>
            </a:r>
            <a:endParaRPr lang="zh-CN" altLang="en-US" sz="2800" b="1"/>
          </a:p>
        </p:txBody>
      </p:sp>
      <p:pic>
        <p:nvPicPr>
          <p:cNvPr id="4" name="图片 3" descr="3c39c762172ded630a1cb68d[1]"/>
          <p:cNvPicPr>
            <a:picLocks noChangeAspect="1"/>
          </p:cNvPicPr>
          <p:nvPr/>
        </p:nvPicPr>
        <p:blipFill>
          <a:blip r:embed="rId3"/>
          <a:srcRect l="52889" t="25937"/>
          <a:stretch>
            <a:fillRect/>
          </a:stretch>
        </p:blipFill>
        <p:spPr>
          <a:xfrm>
            <a:off x="9087485" y="3374390"/>
            <a:ext cx="2799080" cy="33000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36210" y="4324985"/>
            <a:ext cx="3698875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公元前</a:t>
            </a:r>
            <a:r>
              <a:rPr lang="en-US" altLang="zh-CN" sz="2800" b="1"/>
              <a:t>__________</a:t>
            </a:r>
            <a:r>
              <a:rPr lang="zh-CN" altLang="en-US" sz="2800" b="1"/>
              <a:t>，</a:t>
            </a:r>
            <a:endParaRPr lang="zh-CN" altLang="en-US" sz="2800" b="1"/>
          </a:p>
          <a:p>
            <a:r>
              <a:rPr lang="en-US" altLang="zh-CN" sz="2800" b="1"/>
              <a:t>_______</a:t>
            </a:r>
            <a:r>
              <a:rPr lang="zh-CN" altLang="en-US" sz="2800" b="1"/>
              <a:t>兴起于意大</a:t>
            </a:r>
            <a:endParaRPr lang="zh-CN" altLang="en-US" sz="2800" b="1"/>
          </a:p>
          <a:p>
            <a:r>
              <a:rPr lang="zh-CN" altLang="en-US" sz="2800" b="1"/>
              <a:t>利半岛中部的</a:t>
            </a:r>
            <a:r>
              <a:rPr lang="en-US" altLang="zh-CN" sz="2800" b="1"/>
              <a:t>_______</a:t>
            </a:r>
            <a:endParaRPr lang="en-US" altLang="zh-CN" sz="2800" b="1"/>
          </a:p>
        </p:txBody>
      </p:sp>
      <p:sp>
        <p:nvSpPr>
          <p:cNvPr id="7" name="文本框 6"/>
          <p:cNvSpPr txBox="1"/>
          <p:nvPr/>
        </p:nvSpPr>
        <p:spPr>
          <a:xfrm>
            <a:off x="7402830" y="5186680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台伯河畔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44770" y="4735195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罗马城邦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89090" y="4321175"/>
            <a:ext cx="13284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</a:rPr>
              <a:t>1000</a:t>
            </a:r>
            <a:r>
              <a:rPr lang="zh-CN" altLang="en-US" sz="2800" b="1">
                <a:solidFill>
                  <a:srgbClr val="FF0000"/>
                </a:solidFill>
              </a:rPr>
              <a:t>年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8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9400" y="227330"/>
            <a:ext cx="11206480" cy="18148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材料：</a:t>
            </a:r>
            <a:r>
              <a:rPr lang="zh-CN" altLang="en-US" sz="2800" b="1"/>
              <a:t>罗马帝国曾三次征服世界，第一次以武力，第二次以宗教，第三</a:t>
            </a:r>
            <a:endParaRPr lang="zh-CN" altLang="en-US" sz="2800" b="1"/>
          </a:p>
          <a:p>
            <a:r>
              <a:rPr lang="zh-CN" altLang="en-US" sz="2800" b="1"/>
              <a:t>次以法律。武力因罗马帝国的灭亡而消失，宗教随着人民思想觉悟的提</a:t>
            </a:r>
            <a:endParaRPr lang="zh-CN" altLang="en-US" sz="2800" b="1"/>
          </a:p>
          <a:p>
            <a:r>
              <a:rPr lang="zh-CN" altLang="en-US" sz="2800" b="1"/>
              <a:t>高和科学的发展而缩小影响，唯有法律征服世界是最为持久的征服。</a:t>
            </a:r>
            <a:endParaRPr lang="zh-CN" altLang="en-US" sz="2800" b="1"/>
          </a:p>
          <a:p>
            <a:pPr algn="r"/>
            <a:r>
              <a:rPr lang="en-US" altLang="zh-CN" sz="2800" b="1"/>
              <a:t>——</a:t>
            </a:r>
            <a:r>
              <a:rPr lang="zh-CN" altLang="en-US" sz="2800" b="1"/>
              <a:t>（德）耶林《罗马法精神</a:t>
            </a:r>
            <a:r>
              <a:rPr lang="zh-CN" altLang="en-US" sz="2800" b="1"/>
              <a:t>》</a:t>
            </a:r>
            <a:endParaRPr lang="zh-CN" altLang="en-US" sz="2800" b="1"/>
          </a:p>
        </p:txBody>
      </p:sp>
      <p:sp>
        <p:nvSpPr>
          <p:cNvPr id="3" name="文本框 2"/>
          <p:cNvSpPr txBox="1"/>
          <p:nvPr/>
        </p:nvSpPr>
        <p:spPr>
          <a:xfrm>
            <a:off x="452120" y="2221230"/>
            <a:ext cx="385762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/>
              <a:t>1</a:t>
            </a:r>
            <a:r>
              <a:rPr lang="zh-CN" altLang="en-US" sz="2400" b="1"/>
              <a:t>、</a:t>
            </a:r>
            <a:r>
              <a:rPr lang="zh-CN" altLang="en-US" sz="2800" b="1"/>
              <a:t>关于</a:t>
            </a:r>
            <a:r>
              <a:rPr lang="en-US" altLang="zh-CN" sz="2800" b="1"/>
              <a:t>“</a:t>
            </a:r>
            <a:r>
              <a:rPr lang="zh-CN" altLang="en-US" sz="2800" b="1"/>
              <a:t>第一次征服</a:t>
            </a:r>
            <a:r>
              <a:rPr lang="en-US" altLang="zh-CN" sz="2800" b="1"/>
              <a:t>”</a:t>
            </a:r>
            <a:r>
              <a:rPr lang="zh-CN" altLang="en-US" sz="2800" b="1"/>
              <a:t>：</a:t>
            </a:r>
            <a:endParaRPr lang="zh-CN" altLang="en-US" sz="2800" b="1"/>
          </a:p>
        </p:txBody>
      </p:sp>
      <p:sp>
        <p:nvSpPr>
          <p:cNvPr id="4" name="文本框 3"/>
          <p:cNvSpPr txBox="1"/>
          <p:nvPr/>
        </p:nvSpPr>
        <p:spPr>
          <a:xfrm>
            <a:off x="915670" y="2743200"/>
            <a:ext cx="10059670" cy="18148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（</a:t>
            </a:r>
            <a:r>
              <a:rPr lang="en-US" altLang="zh-CN" sz="2800" b="1"/>
              <a:t>1</a:t>
            </a:r>
            <a:r>
              <a:rPr lang="zh-CN" altLang="en-US" sz="2800" b="1"/>
              <a:t>）共和国时期：</a:t>
            </a:r>
            <a:endParaRPr lang="zh-CN" altLang="en-US" sz="2800" b="1"/>
          </a:p>
          <a:p>
            <a:r>
              <a:rPr lang="zh-CN" altLang="en-US" sz="2800" b="1"/>
              <a:t>        </a:t>
            </a:r>
            <a:r>
              <a:rPr lang="zh-CN" altLang="en-US" sz="2800" b="1">
                <a:latin typeface="Calibri" panose="020F0502020204030204" charset="0"/>
              </a:rPr>
              <a:t>①公元前</a:t>
            </a:r>
            <a:r>
              <a:rPr lang="en-US" altLang="zh-CN" sz="2800" b="1">
                <a:latin typeface="Calibri" panose="020F0502020204030204" charset="0"/>
              </a:rPr>
              <a:t>3</a:t>
            </a:r>
            <a:r>
              <a:rPr lang="zh-CN" altLang="en-US" sz="2800" b="1">
                <a:latin typeface="Calibri" panose="020F0502020204030204" charset="0"/>
              </a:rPr>
              <a:t>世纪，征服意大利半岛</a:t>
            </a:r>
            <a:endParaRPr lang="zh-CN" altLang="en-US" sz="2800" b="1">
              <a:latin typeface="Calibri" panose="020F0502020204030204" charset="0"/>
            </a:endParaRPr>
          </a:p>
          <a:p>
            <a:r>
              <a:rPr lang="zh-CN" altLang="en-US" sz="2800" b="1">
                <a:latin typeface="Calibri" panose="020F0502020204030204" charset="0"/>
              </a:rPr>
              <a:t>          ②通过三次布匿战争，灭掉迦太基，控制西地中海地区</a:t>
            </a:r>
            <a:endParaRPr lang="zh-CN" altLang="en-US" sz="2800" b="1">
              <a:latin typeface="Calibri" panose="020F0502020204030204" charset="0"/>
            </a:endParaRPr>
          </a:p>
          <a:p>
            <a:r>
              <a:rPr lang="zh-CN" altLang="en-US" sz="2800" b="1">
                <a:latin typeface="Calibri" panose="020F0502020204030204" charset="0"/>
              </a:rPr>
              <a:t>          ③公元前</a:t>
            </a:r>
            <a:r>
              <a:rPr lang="en-US" altLang="zh-CN" sz="2800" b="1">
                <a:latin typeface="Calibri" panose="020F0502020204030204" charset="0"/>
              </a:rPr>
              <a:t>2</a:t>
            </a:r>
            <a:r>
              <a:rPr lang="zh-CN" altLang="en-US" sz="2800" b="1">
                <a:latin typeface="Calibri" panose="020F0502020204030204" charset="0"/>
              </a:rPr>
              <a:t>世纪，征服东地中海地区，成为地中海地区</a:t>
            </a:r>
            <a:r>
              <a:rPr lang="zh-CN" altLang="en-US" sz="2800" b="1">
                <a:latin typeface="Calibri" panose="020F0502020204030204" charset="0"/>
              </a:rPr>
              <a:t>霸主</a:t>
            </a:r>
            <a:endParaRPr lang="zh-CN" altLang="en-US" sz="2800" b="1">
              <a:latin typeface="Calibri" panose="020F050202020403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2805" y="4681220"/>
            <a:ext cx="1053465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（</a:t>
            </a:r>
            <a:r>
              <a:rPr lang="en-US" altLang="zh-CN" sz="2800" b="1"/>
              <a:t>2</a:t>
            </a:r>
            <a:r>
              <a:rPr lang="zh-CN" altLang="en-US" sz="2800" b="1"/>
              <a:t>）帝国时期：</a:t>
            </a:r>
            <a:r>
              <a:rPr lang="en-US" sz="2800" b="1"/>
              <a:t>2</a:t>
            </a:r>
            <a:r>
              <a:rPr lang="zh-CN" altLang="en-US" sz="2800" b="1"/>
              <a:t>世纪，罗马帝国进入黄金时期，帝国版图横跨欧</a:t>
            </a:r>
            <a:endParaRPr lang="zh-CN" altLang="en-US" sz="2800" b="1"/>
          </a:p>
          <a:p>
            <a:r>
              <a:rPr lang="zh-CN" altLang="en-US" sz="2800" b="1"/>
              <a:t>亚非三洲，地中海成为罗马帝国的</a:t>
            </a:r>
            <a:r>
              <a:rPr lang="en-US" altLang="zh-CN" sz="2800" b="1"/>
              <a:t>“</a:t>
            </a:r>
            <a:r>
              <a:rPr lang="zh-CN" altLang="en-US" sz="2800" b="1"/>
              <a:t>内湖</a:t>
            </a:r>
            <a:r>
              <a:rPr lang="en-US" altLang="zh-CN" sz="2800" b="1"/>
              <a:t>”</a:t>
            </a:r>
            <a:endParaRPr lang="en-US" altLang="zh-CN" sz="2800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12420" y="270510"/>
            <a:ext cx="112071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/>
              <a:t>2</a:t>
            </a:r>
            <a:r>
              <a:rPr lang="zh-CN" altLang="en-US" sz="2800" b="1"/>
              <a:t>、关于第二次征服：阅读</a:t>
            </a:r>
            <a:r>
              <a:rPr lang="en-US" altLang="zh-CN" sz="2800" b="1"/>
              <a:t>P32</a:t>
            </a:r>
            <a:r>
              <a:rPr lang="zh-CN" altLang="en-US" sz="2800" b="1"/>
              <a:t>第</a:t>
            </a:r>
            <a:r>
              <a:rPr lang="en-US" altLang="zh-CN" sz="2800" b="1"/>
              <a:t>1</a:t>
            </a:r>
            <a:r>
              <a:rPr lang="zh-CN" altLang="en-US" sz="2800" b="1"/>
              <a:t>段、阅读</a:t>
            </a:r>
            <a:r>
              <a:rPr lang="en-US" altLang="zh-CN" sz="2800" b="1"/>
              <a:t>P33</a:t>
            </a:r>
            <a:r>
              <a:rPr lang="zh-CN" altLang="en-US" sz="2800" b="1"/>
              <a:t>第</a:t>
            </a:r>
            <a:r>
              <a:rPr lang="en-US" altLang="zh-CN" sz="2800" b="1"/>
              <a:t>1</a:t>
            </a:r>
            <a:r>
              <a:rPr lang="zh-CN" altLang="en-US" sz="2800" b="1"/>
              <a:t>段、</a:t>
            </a:r>
            <a:r>
              <a:rPr lang="en-US" altLang="zh-CN" sz="2800" b="1"/>
              <a:t>P48</a:t>
            </a:r>
            <a:r>
              <a:rPr lang="zh-CN" altLang="en-US" sz="2800" b="1"/>
              <a:t>最后一段等</a:t>
            </a:r>
            <a:endParaRPr lang="zh-CN" altLang="en-US" sz="2800" b="1"/>
          </a:p>
        </p:txBody>
      </p:sp>
      <p:sp>
        <p:nvSpPr>
          <p:cNvPr id="3" name="文本框 2"/>
          <p:cNvSpPr txBox="1"/>
          <p:nvPr/>
        </p:nvSpPr>
        <p:spPr>
          <a:xfrm>
            <a:off x="287655" y="949325"/>
            <a:ext cx="1249680" cy="1383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p>
            <a:r>
              <a:rPr lang="en-US" altLang="zh-CN" sz="2800" b="1"/>
              <a:t>1</a:t>
            </a:r>
            <a:r>
              <a:rPr lang="zh-CN" altLang="en-US" sz="2800" b="1"/>
              <a:t>世纪</a:t>
            </a:r>
            <a:endParaRPr lang="zh-CN" altLang="en-US" sz="2800" b="1"/>
          </a:p>
          <a:p>
            <a:r>
              <a:rPr lang="zh-CN" altLang="en-US" sz="2800" b="1"/>
              <a:t>基督教</a:t>
            </a:r>
            <a:endParaRPr lang="zh-CN" altLang="en-US" sz="2800" b="1"/>
          </a:p>
          <a:p>
            <a:r>
              <a:rPr lang="zh-CN" altLang="en-US" sz="2800" b="1"/>
              <a:t>产生</a:t>
            </a:r>
            <a:endParaRPr lang="zh-CN" altLang="en-US" sz="2800" b="1"/>
          </a:p>
        </p:txBody>
      </p:sp>
      <p:cxnSp>
        <p:nvCxnSpPr>
          <p:cNvPr id="4" name="直接箭头连接符 3"/>
          <p:cNvCxnSpPr/>
          <p:nvPr/>
        </p:nvCxnSpPr>
        <p:spPr>
          <a:xfrm>
            <a:off x="1620520" y="1640840"/>
            <a:ext cx="69913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398395" y="949960"/>
            <a:ext cx="1960880" cy="1383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p>
            <a:r>
              <a:rPr lang="en-US" altLang="zh-CN" sz="2800" b="1"/>
              <a:t>4</a:t>
            </a:r>
            <a:r>
              <a:rPr lang="zh-CN" altLang="en-US" sz="2800" b="1"/>
              <a:t>世纪末</a:t>
            </a:r>
            <a:endParaRPr lang="zh-CN" altLang="en-US" sz="2800" b="1"/>
          </a:p>
          <a:p>
            <a:r>
              <a:rPr lang="zh-CN" altLang="en-US" sz="2800" b="1"/>
              <a:t>基督教定为</a:t>
            </a:r>
            <a:endParaRPr lang="zh-CN" altLang="en-US" sz="2800" b="1"/>
          </a:p>
          <a:p>
            <a:r>
              <a:rPr lang="zh-CN" altLang="en-US" sz="2800" b="1"/>
              <a:t>罗马国教</a:t>
            </a:r>
            <a:endParaRPr lang="zh-CN" altLang="en-US" sz="2800" b="1"/>
          </a:p>
        </p:txBody>
      </p:sp>
      <p:sp>
        <p:nvSpPr>
          <p:cNvPr id="6" name="文本框 5"/>
          <p:cNvSpPr txBox="1"/>
          <p:nvPr/>
        </p:nvSpPr>
        <p:spPr>
          <a:xfrm>
            <a:off x="5119370" y="949960"/>
            <a:ext cx="1605280" cy="1383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p>
            <a:r>
              <a:rPr lang="zh-CN" altLang="en-US" sz="2800" b="1"/>
              <a:t>整个法兰</a:t>
            </a:r>
            <a:endParaRPr lang="zh-CN" altLang="en-US" sz="2800" b="1"/>
          </a:p>
          <a:p>
            <a:r>
              <a:rPr lang="zh-CN" altLang="en-US" sz="2800" b="1"/>
              <a:t>克王国信</a:t>
            </a:r>
            <a:endParaRPr lang="zh-CN" altLang="en-US" sz="2800" b="1"/>
          </a:p>
          <a:p>
            <a:r>
              <a:rPr lang="zh-CN" altLang="en-US" sz="2800" b="1"/>
              <a:t>仰基督教</a:t>
            </a:r>
            <a:endParaRPr lang="zh-CN" altLang="en-US" sz="2800" b="1"/>
          </a:p>
        </p:txBody>
      </p:sp>
      <p:sp>
        <p:nvSpPr>
          <p:cNvPr id="7" name="文本框 6"/>
          <p:cNvSpPr txBox="1"/>
          <p:nvPr/>
        </p:nvSpPr>
        <p:spPr>
          <a:xfrm>
            <a:off x="7489190" y="949325"/>
            <a:ext cx="1605280" cy="1383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p>
            <a:r>
              <a:rPr lang="en-US" sz="2800" b="1"/>
              <a:t>“</a:t>
            </a:r>
            <a:r>
              <a:rPr lang="zh-CN" altLang="en-US" sz="2800" b="1"/>
              <a:t>什一税</a:t>
            </a:r>
            <a:r>
              <a:rPr lang="en-US" sz="2800" b="1"/>
              <a:t>”</a:t>
            </a:r>
            <a:endParaRPr lang="en-US" sz="2800" b="1"/>
          </a:p>
          <a:p>
            <a:r>
              <a:rPr lang="zh-CN" altLang="en-US" sz="2800" b="1"/>
              <a:t>壮大教会</a:t>
            </a:r>
            <a:endParaRPr lang="zh-CN" altLang="en-US" sz="2800" b="1"/>
          </a:p>
          <a:p>
            <a:r>
              <a:rPr lang="zh-CN" altLang="en-US" sz="2800" b="1"/>
              <a:t>势力</a:t>
            </a:r>
            <a:endParaRPr lang="zh-CN" altLang="en-US" sz="2800" b="1"/>
          </a:p>
        </p:txBody>
      </p:sp>
      <p:sp>
        <p:nvSpPr>
          <p:cNvPr id="8" name="文本框 7"/>
          <p:cNvSpPr txBox="1"/>
          <p:nvPr/>
        </p:nvSpPr>
        <p:spPr>
          <a:xfrm>
            <a:off x="9935845" y="949325"/>
            <a:ext cx="1960880" cy="1383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p>
            <a:r>
              <a:rPr lang="zh-CN" altLang="en-US" sz="2800" b="1"/>
              <a:t>十字军东征</a:t>
            </a:r>
            <a:endParaRPr lang="zh-CN" altLang="en-US" sz="2800" b="1"/>
          </a:p>
          <a:p>
            <a:r>
              <a:rPr lang="zh-CN" altLang="en-US" sz="2800" b="1"/>
              <a:t>抑制伊斯兰</a:t>
            </a:r>
            <a:endParaRPr lang="zh-CN" altLang="en-US" sz="2800" b="1"/>
          </a:p>
          <a:p>
            <a:r>
              <a:rPr lang="zh-CN" altLang="en-US" sz="2800" b="1"/>
              <a:t>的扩张</a:t>
            </a:r>
            <a:endParaRPr lang="zh-CN" altLang="en-US" sz="2800" b="1"/>
          </a:p>
        </p:txBody>
      </p:sp>
      <p:cxnSp>
        <p:nvCxnSpPr>
          <p:cNvPr id="9" name="直接箭头连接符 8"/>
          <p:cNvCxnSpPr/>
          <p:nvPr/>
        </p:nvCxnSpPr>
        <p:spPr>
          <a:xfrm>
            <a:off x="4410075" y="1640840"/>
            <a:ext cx="69913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6790055" y="1565910"/>
            <a:ext cx="69913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9165590" y="1565910"/>
            <a:ext cx="69913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12420" y="2560955"/>
            <a:ext cx="32251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/>
              <a:t>3</a:t>
            </a:r>
            <a:r>
              <a:rPr lang="zh-CN" altLang="en-US" sz="2800" b="1"/>
              <a:t>、关于第三次征服</a:t>
            </a:r>
            <a:endParaRPr lang="zh-CN" altLang="en-US" sz="2800" b="1"/>
          </a:p>
        </p:txBody>
      </p:sp>
      <p:sp>
        <p:nvSpPr>
          <p:cNvPr id="13" name="文本框 12"/>
          <p:cNvSpPr txBox="1"/>
          <p:nvPr/>
        </p:nvSpPr>
        <p:spPr>
          <a:xfrm>
            <a:off x="589915" y="3223260"/>
            <a:ext cx="1092962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（</a:t>
            </a:r>
            <a:r>
              <a:rPr lang="en-US" altLang="zh-CN" sz="2800" b="1"/>
              <a:t>1</a:t>
            </a:r>
            <a:r>
              <a:rPr lang="zh-CN" altLang="en-US" sz="2800" b="1"/>
              <a:t>）公元前</a:t>
            </a:r>
            <a:r>
              <a:rPr lang="en-US" altLang="zh-CN" sz="2800" b="1"/>
              <a:t>450</a:t>
            </a:r>
            <a:r>
              <a:rPr lang="zh-CN" altLang="en-US" sz="2800" b="1"/>
              <a:t>年左右，颁布《十二铜表法》，罗马成文法诞生，是</a:t>
            </a:r>
            <a:endParaRPr lang="zh-CN" altLang="en-US" sz="2800" b="1"/>
          </a:p>
          <a:p>
            <a:r>
              <a:rPr lang="zh-CN" altLang="en-US" sz="2800" b="1"/>
              <a:t>后世罗马法典乃至欧洲法学的渊源。</a:t>
            </a:r>
            <a:endParaRPr lang="zh-CN" altLang="en-US" sz="2800" b="1"/>
          </a:p>
        </p:txBody>
      </p:sp>
      <p:sp>
        <p:nvSpPr>
          <p:cNvPr id="14" name="文本框 13"/>
          <p:cNvSpPr txBox="1"/>
          <p:nvPr/>
        </p:nvSpPr>
        <p:spPr>
          <a:xfrm>
            <a:off x="631190" y="4342130"/>
            <a:ext cx="11048365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（</a:t>
            </a:r>
            <a:r>
              <a:rPr lang="en-US" altLang="zh-CN" sz="2800" b="1"/>
              <a:t>2</a:t>
            </a:r>
            <a:r>
              <a:rPr lang="zh-CN" altLang="en-US" sz="2800" b="1"/>
              <a:t>）伴随罗马的扩张</a:t>
            </a:r>
            <a:r>
              <a:rPr lang="zh-CN" altLang="en-US" sz="2800" b="1"/>
              <a:t>，形成万民法、经济法及众多法律概念，共同构</a:t>
            </a:r>
            <a:endParaRPr lang="zh-CN" altLang="en-US" sz="2800" b="1"/>
          </a:p>
          <a:p>
            <a:r>
              <a:rPr lang="zh-CN" altLang="en-US" sz="2800" b="1"/>
              <a:t>成完整的罗马法学系统。</a:t>
            </a:r>
            <a:endParaRPr lang="zh-CN" altLang="en-US" sz="2800" b="1"/>
          </a:p>
        </p:txBody>
      </p:sp>
      <p:sp>
        <p:nvSpPr>
          <p:cNvPr id="15" name="文本框 14"/>
          <p:cNvSpPr txBox="1"/>
          <p:nvPr/>
        </p:nvSpPr>
        <p:spPr>
          <a:xfrm>
            <a:off x="589915" y="5295265"/>
            <a:ext cx="1092962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（</a:t>
            </a:r>
            <a:r>
              <a:rPr lang="en-US" altLang="zh-CN" sz="2800" b="1"/>
              <a:t>3</a:t>
            </a:r>
            <a:r>
              <a:rPr lang="zh-CN" altLang="en-US" sz="2800" b="1"/>
              <a:t>）</a:t>
            </a:r>
            <a:r>
              <a:rPr lang="en-US" sz="2800" b="1"/>
              <a:t>529</a:t>
            </a:r>
            <a:r>
              <a:rPr lang="zh-CN" altLang="en-US" sz="2800" b="1"/>
              <a:t>年《查士丁尼法典》及随后的《罗马民法大全》标志罗马法</a:t>
            </a:r>
            <a:endParaRPr lang="zh-CN" altLang="en-US" sz="2800" b="1"/>
          </a:p>
          <a:p>
            <a:r>
              <a:rPr lang="zh-CN" altLang="en-US" sz="2800" b="1"/>
              <a:t>体系最终形成，奠定欧洲民法的基础。</a:t>
            </a:r>
            <a:endParaRPr lang="zh-CN" altLang="en-US" sz="2800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  <p:bldP spid="8" grpId="0" animBg="1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34410" y="647700"/>
            <a:ext cx="538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/>
              <a:t>第</a:t>
            </a:r>
            <a:r>
              <a:rPr lang="en-US" altLang="zh-CN" sz="3600" b="1"/>
              <a:t>6</a:t>
            </a:r>
            <a:r>
              <a:rPr lang="zh-CN" altLang="en-US" sz="3600" b="1"/>
              <a:t>课   希腊罗马古典文化</a:t>
            </a:r>
            <a:endParaRPr lang="zh-CN" altLang="en-US" sz="3600" b="1"/>
          </a:p>
        </p:txBody>
      </p:sp>
      <p:pic>
        <p:nvPicPr>
          <p:cNvPr id="3" name="图片 2" descr="bfcdf99189eb172dec63b738[1]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7315" t="32802" r="9537" b="7049"/>
          <a:stretch>
            <a:fillRect/>
          </a:stretch>
        </p:blipFill>
        <p:spPr>
          <a:xfrm>
            <a:off x="473710" y="1897380"/>
            <a:ext cx="7827645" cy="42468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533765" y="2754630"/>
            <a:ext cx="330517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ym typeface="+mn-ea"/>
              </a:rPr>
              <a:t>课程标准：</a:t>
            </a:r>
            <a:endParaRPr lang="zh-CN" altLang="en-US" sz="2800" b="1"/>
          </a:p>
          <a:p>
            <a:r>
              <a:rPr lang="zh-CN" altLang="en-US" sz="2800" b="1">
                <a:sym typeface="+mn-ea"/>
              </a:rPr>
              <a:t>       以建筑艺术、公历等为例，初步认识希腊罗马古典文化的成就</a:t>
            </a:r>
            <a:endParaRPr lang="zh-CN" altLang="en-US" sz="2800" b="1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6505575" y="415226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0070C0"/>
                </a:solidFill>
              </a:rPr>
              <a:t>建筑</a:t>
            </a:r>
            <a:endParaRPr lang="zh-CN" altLang="en-US" sz="2800" b="1">
              <a:solidFill>
                <a:srgbClr val="0070C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 rot="1680000">
            <a:off x="1441450" y="1252855"/>
            <a:ext cx="12496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神人同</a:t>
            </a:r>
            <a:endParaRPr lang="zh-CN" altLang="en-US" sz="2800" b="1"/>
          </a:p>
          <a:p>
            <a:r>
              <a:rPr lang="zh-CN" altLang="en-US" sz="2800" b="1"/>
              <a:t>形同性</a:t>
            </a:r>
            <a:endParaRPr lang="zh-CN" altLang="en-US" sz="2800" b="1"/>
          </a:p>
        </p:txBody>
      </p:sp>
      <p:sp>
        <p:nvSpPr>
          <p:cNvPr id="12" name="文本框 11"/>
          <p:cNvSpPr txBox="1"/>
          <p:nvPr/>
        </p:nvSpPr>
        <p:spPr>
          <a:xfrm>
            <a:off x="4501515" y="164147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0070C0"/>
                </a:solidFill>
              </a:rPr>
              <a:t>文学</a:t>
            </a:r>
            <a:endParaRPr lang="zh-CN" altLang="en-US" sz="2800" b="1">
              <a:solidFill>
                <a:srgbClr val="0070C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440805" y="199707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0070C0"/>
                </a:solidFill>
              </a:rPr>
              <a:t>雕塑</a:t>
            </a:r>
            <a:endParaRPr lang="zh-CN" altLang="en-US" sz="2800" b="1">
              <a:solidFill>
                <a:srgbClr val="0070C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12315" y="322897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0070C0"/>
                </a:solidFill>
              </a:rPr>
              <a:t>体育</a:t>
            </a:r>
            <a:endParaRPr lang="zh-CN" altLang="en-US" sz="2800" b="1">
              <a:solidFill>
                <a:srgbClr val="0070C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656070" y="322897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0070C0"/>
                </a:solidFill>
              </a:rPr>
              <a:t>法学</a:t>
            </a:r>
            <a:endParaRPr lang="zh-CN" altLang="en-US" sz="2800" b="1">
              <a:solidFill>
                <a:srgbClr val="0070C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764790" y="423481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0070C0"/>
                </a:solidFill>
              </a:rPr>
              <a:t>哲学</a:t>
            </a:r>
            <a:endParaRPr lang="zh-CN" altLang="en-US" sz="2800" b="1">
              <a:solidFill>
                <a:srgbClr val="0070C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652010" y="456120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0070C0"/>
                </a:solidFill>
              </a:rPr>
              <a:t>科学</a:t>
            </a:r>
            <a:endParaRPr lang="zh-CN" altLang="en-US" sz="2800" b="1">
              <a:solidFill>
                <a:srgbClr val="0070C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31110" y="217360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0070C0"/>
                </a:solidFill>
              </a:rPr>
              <a:t>神话</a:t>
            </a:r>
            <a:endParaRPr lang="zh-CN" altLang="en-US" sz="2800" b="1">
              <a:solidFill>
                <a:srgbClr val="0070C0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037840" y="2163445"/>
            <a:ext cx="3621405" cy="2338705"/>
            <a:chOff x="5839" y="3311"/>
            <a:chExt cx="5703" cy="3683"/>
          </a:xfrm>
        </p:grpSpPr>
        <p:grpSp>
          <p:nvGrpSpPr>
            <p:cNvPr id="5" name="组合 4"/>
            <p:cNvGrpSpPr/>
            <p:nvPr/>
          </p:nvGrpSpPr>
          <p:grpSpPr>
            <a:xfrm>
              <a:off x="6988" y="4093"/>
              <a:ext cx="3720" cy="2188"/>
              <a:chOff x="6988" y="4093"/>
              <a:chExt cx="3720" cy="2188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6988" y="4093"/>
                <a:ext cx="3720" cy="218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7570" y="4483"/>
                <a:ext cx="2528" cy="1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2800" b="1">
                    <a:solidFill>
                      <a:srgbClr val="FF0000"/>
                    </a:solidFill>
                  </a:rPr>
                  <a:t>希腊罗马</a:t>
                </a:r>
                <a:endParaRPr lang="zh-CN" altLang="en-US" sz="2800" b="1">
                  <a:solidFill>
                    <a:srgbClr val="FF0000"/>
                  </a:solidFill>
                </a:endParaRPr>
              </a:p>
              <a:p>
                <a:r>
                  <a:rPr lang="zh-CN" altLang="en-US" sz="2800" b="1">
                    <a:solidFill>
                      <a:srgbClr val="FF0000"/>
                    </a:solidFill>
                  </a:rPr>
                  <a:t>古典文化</a:t>
                </a:r>
                <a:endParaRPr lang="zh-CN" altLang="en-US" sz="2800" b="1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6" name="直接箭头连接符 5"/>
            <p:cNvCxnSpPr/>
            <p:nvPr/>
          </p:nvCxnSpPr>
          <p:spPr>
            <a:xfrm flipH="1" flipV="1">
              <a:off x="6331" y="3871"/>
              <a:ext cx="1053" cy="64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>
              <a:stCxn id="3" idx="0"/>
            </p:cNvCxnSpPr>
            <p:nvPr/>
          </p:nvCxnSpPr>
          <p:spPr>
            <a:xfrm flipV="1">
              <a:off x="8848" y="3311"/>
              <a:ext cx="0" cy="78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>
              <a:stCxn id="3" idx="7"/>
            </p:cNvCxnSpPr>
            <p:nvPr/>
          </p:nvCxnSpPr>
          <p:spPr>
            <a:xfrm flipV="1">
              <a:off x="10163" y="3854"/>
              <a:ext cx="989" cy="56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>
              <a:off x="10708" y="5412"/>
              <a:ext cx="83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 flipH="1">
              <a:off x="5839" y="5380"/>
              <a:ext cx="1149" cy="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>
              <a:stCxn id="3" idx="3"/>
            </p:cNvCxnSpPr>
            <p:nvPr/>
          </p:nvCxnSpPr>
          <p:spPr>
            <a:xfrm flipH="1">
              <a:off x="6552" y="5961"/>
              <a:ext cx="981" cy="67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>
              <a:stCxn id="3" idx="4"/>
            </p:cNvCxnSpPr>
            <p:nvPr/>
          </p:nvCxnSpPr>
          <p:spPr>
            <a:xfrm>
              <a:off x="8848" y="6282"/>
              <a:ext cx="0" cy="7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>
              <a:off x="10163" y="5984"/>
              <a:ext cx="913" cy="52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图片 25" descr="bfcdf99189eb172dec63b738[3]"/>
          <p:cNvPicPr>
            <a:picLocks noChangeAspect="1"/>
          </p:cNvPicPr>
          <p:nvPr/>
        </p:nvPicPr>
        <p:blipFill>
          <a:blip r:embed="rId1"/>
          <a:srcRect l="71130" t="53765" b="-1333"/>
          <a:stretch>
            <a:fillRect/>
          </a:stretch>
        </p:blipFill>
        <p:spPr>
          <a:xfrm>
            <a:off x="3063240" y="218440"/>
            <a:ext cx="1212850" cy="149860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4302760" y="244475"/>
            <a:ext cx="2672080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宝贵文学遗产，</a:t>
            </a:r>
            <a:endParaRPr lang="zh-CN" altLang="en-US" sz="2800" b="1"/>
          </a:p>
          <a:p>
            <a:r>
              <a:rPr lang="zh-CN" altLang="en-US" sz="2800" b="1"/>
              <a:t>了解希腊早期社</a:t>
            </a:r>
            <a:endParaRPr lang="zh-CN" altLang="en-US" sz="2800" b="1"/>
          </a:p>
          <a:p>
            <a:r>
              <a:rPr lang="zh-CN" altLang="en-US" sz="2800" b="1"/>
              <a:t>会的主要文献</a:t>
            </a:r>
            <a:endParaRPr lang="zh-CN" altLang="en-US" sz="2800" b="1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150" y="447040"/>
            <a:ext cx="2132330" cy="2212975"/>
          </a:xfrm>
          <a:prstGeom prst="rect">
            <a:avLst/>
          </a:prstGeom>
        </p:spPr>
      </p:pic>
      <p:pic>
        <p:nvPicPr>
          <p:cNvPr id="29" name="图片 28" descr="u=4075077850,1473439561&amp;fm=26&amp;gp=0[1]"/>
          <p:cNvPicPr>
            <a:picLocks noChangeAspect="1"/>
          </p:cNvPicPr>
          <p:nvPr/>
        </p:nvPicPr>
        <p:blipFill>
          <a:blip r:embed="rId3"/>
          <a:srcRect t="3147" r="50177" b="259"/>
          <a:stretch>
            <a:fillRect/>
          </a:stretch>
        </p:blipFill>
        <p:spPr>
          <a:xfrm>
            <a:off x="10065385" y="447040"/>
            <a:ext cx="1543050" cy="2101215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7717790" y="2975610"/>
            <a:ext cx="37388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《十二铜表法》、万民</a:t>
            </a:r>
            <a:endParaRPr lang="zh-CN" altLang="en-US" sz="2800" b="1"/>
          </a:p>
          <a:p>
            <a:r>
              <a:rPr lang="zh-CN" altLang="en-US" sz="2800" b="1"/>
              <a:t>法、经济法等</a:t>
            </a:r>
            <a:endParaRPr lang="zh-CN" altLang="en-US" sz="2800" b="1"/>
          </a:p>
        </p:txBody>
      </p:sp>
      <p:grpSp>
        <p:nvGrpSpPr>
          <p:cNvPr id="35" name="组合 34"/>
          <p:cNvGrpSpPr/>
          <p:nvPr/>
        </p:nvGrpSpPr>
        <p:grpSpPr>
          <a:xfrm>
            <a:off x="237490" y="2263140"/>
            <a:ext cx="1960880" cy="2064385"/>
            <a:chOff x="120" y="3755"/>
            <a:chExt cx="3088" cy="3251"/>
          </a:xfrm>
        </p:grpSpPr>
        <p:sp>
          <p:nvSpPr>
            <p:cNvPr id="32" name="文本框 31"/>
            <p:cNvSpPr txBox="1"/>
            <p:nvPr/>
          </p:nvSpPr>
          <p:spPr>
            <a:xfrm>
              <a:off x="120" y="6378"/>
              <a:ext cx="3088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000" b="1"/>
                <a:t>奥林匹克运动会</a:t>
              </a:r>
              <a:endParaRPr lang="zh-CN" altLang="en-US" sz="2000" b="1"/>
            </a:p>
          </p:txBody>
        </p:sp>
        <p:pic>
          <p:nvPicPr>
            <p:cNvPr id="34" name="图片 33" descr="timg[6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2" y="3755"/>
              <a:ext cx="2503" cy="2623"/>
            </a:xfrm>
            <a:prstGeom prst="rect">
              <a:avLst/>
            </a:prstGeom>
          </p:spPr>
        </p:pic>
      </p:grpSp>
      <p:grpSp>
        <p:nvGrpSpPr>
          <p:cNvPr id="38" name="组合 37"/>
          <p:cNvGrpSpPr/>
          <p:nvPr/>
        </p:nvGrpSpPr>
        <p:grpSpPr>
          <a:xfrm>
            <a:off x="109220" y="4738370"/>
            <a:ext cx="1275080" cy="1887855"/>
            <a:chOff x="507" y="7590"/>
            <a:chExt cx="2008" cy="2973"/>
          </a:xfrm>
        </p:grpSpPr>
        <p:pic>
          <p:nvPicPr>
            <p:cNvPr id="36" name="图片 35" descr="bfcdf99189eb172dec63b738[2]"/>
            <p:cNvPicPr>
              <a:picLocks noChangeAspect="1"/>
            </p:cNvPicPr>
            <p:nvPr/>
          </p:nvPicPr>
          <p:blipFill>
            <a:blip r:embed="rId5"/>
            <a:srcRect l="5269" t="27778" r="63139" b="22136"/>
            <a:stretch>
              <a:fillRect/>
            </a:stretch>
          </p:blipFill>
          <p:spPr>
            <a:xfrm>
              <a:off x="507" y="7590"/>
              <a:ext cx="2008" cy="2388"/>
            </a:xfrm>
            <a:prstGeom prst="rect">
              <a:avLst/>
            </a:prstGeom>
          </p:spPr>
        </p:pic>
        <p:sp>
          <p:nvSpPr>
            <p:cNvPr id="37" name="文本框 36"/>
            <p:cNvSpPr txBox="1"/>
            <p:nvPr/>
          </p:nvSpPr>
          <p:spPr>
            <a:xfrm>
              <a:off x="690" y="9983"/>
              <a:ext cx="136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b="1"/>
                <a:t>原子论</a:t>
              </a:r>
              <a:endParaRPr lang="zh-CN" altLang="en-US" b="1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360170" y="4735830"/>
            <a:ext cx="1325880" cy="1887855"/>
            <a:chOff x="2515" y="7590"/>
            <a:chExt cx="2088" cy="2973"/>
          </a:xfrm>
        </p:grpSpPr>
        <p:pic>
          <p:nvPicPr>
            <p:cNvPr id="39" name="图片 38" descr="timg0OEV5DBC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27" y="7590"/>
              <a:ext cx="1800" cy="2392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2515" y="9983"/>
              <a:ext cx="20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b="1"/>
                <a:t>美德即知识</a:t>
              </a:r>
              <a:endParaRPr lang="zh-CN" altLang="en-US" b="1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717165" y="4738370"/>
            <a:ext cx="1325880" cy="2007235"/>
            <a:chOff x="4577" y="7462"/>
            <a:chExt cx="2088" cy="3161"/>
          </a:xfrm>
        </p:grpSpPr>
        <p:pic>
          <p:nvPicPr>
            <p:cNvPr id="42" name="图片 41" descr="timgHC958KZM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77" y="7462"/>
              <a:ext cx="2064" cy="2581"/>
            </a:xfrm>
            <a:prstGeom prst="rect">
              <a:avLst/>
            </a:prstGeom>
          </p:spPr>
        </p:pic>
        <p:sp>
          <p:nvSpPr>
            <p:cNvPr id="43" name="文本框 42"/>
            <p:cNvSpPr txBox="1"/>
            <p:nvPr/>
          </p:nvSpPr>
          <p:spPr>
            <a:xfrm>
              <a:off x="4577" y="10043"/>
              <a:ext cx="20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b="1"/>
                <a:t>创立逻辑学</a:t>
              </a:r>
              <a:endParaRPr lang="zh-CN" altLang="en-US" b="1"/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4302760" y="5083175"/>
            <a:ext cx="1605280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儒略历：</a:t>
            </a:r>
            <a:endParaRPr lang="zh-CN" altLang="en-US" sz="2800" b="1"/>
          </a:p>
          <a:p>
            <a:r>
              <a:rPr lang="zh-CN" altLang="en-US" sz="2800" b="1"/>
              <a:t>公历的</a:t>
            </a:r>
            <a:endParaRPr lang="zh-CN" altLang="en-US" sz="2800" b="1"/>
          </a:p>
          <a:p>
            <a:r>
              <a:rPr lang="zh-CN" altLang="en-US" sz="2800" b="1"/>
              <a:t>缘起</a:t>
            </a:r>
            <a:endParaRPr lang="zh-CN" altLang="en-US" sz="2800" b="1"/>
          </a:p>
        </p:txBody>
      </p:sp>
      <p:grpSp>
        <p:nvGrpSpPr>
          <p:cNvPr id="48" name="组合 47"/>
          <p:cNvGrpSpPr/>
          <p:nvPr/>
        </p:nvGrpSpPr>
        <p:grpSpPr>
          <a:xfrm>
            <a:off x="5792470" y="4744720"/>
            <a:ext cx="1987472" cy="1589333"/>
            <a:chOff x="10245" y="7462"/>
            <a:chExt cx="3571" cy="2825"/>
          </a:xfrm>
        </p:grpSpPr>
        <p:pic>
          <p:nvPicPr>
            <p:cNvPr id="46" name="图片 45" descr="bfcdf99189eb172dec63b738[1]"/>
            <p:cNvPicPr>
              <a:picLocks noChangeAspect="1"/>
            </p:cNvPicPr>
            <p:nvPr/>
          </p:nvPicPr>
          <p:blipFill>
            <a:blip r:embed="rId8"/>
            <a:srcRect l="-231" t="14988" r="50556" b="32617"/>
            <a:stretch>
              <a:fillRect/>
            </a:stretch>
          </p:blipFill>
          <p:spPr>
            <a:xfrm>
              <a:off x="10245" y="7462"/>
              <a:ext cx="3571" cy="2825"/>
            </a:xfrm>
            <a:prstGeom prst="rect">
              <a:avLst/>
            </a:prstGeom>
          </p:spPr>
        </p:pic>
        <p:sp>
          <p:nvSpPr>
            <p:cNvPr id="47" name="文本框 46"/>
            <p:cNvSpPr txBox="1"/>
            <p:nvPr/>
          </p:nvSpPr>
          <p:spPr>
            <a:xfrm>
              <a:off x="10246" y="7491"/>
              <a:ext cx="3570" cy="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FFFF00"/>
                  </a:solidFill>
                </a:rPr>
                <a:t>雅典帕特农神庙</a:t>
              </a:r>
              <a:endParaRPr lang="zh-CN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780020" y="4761230"/>
            <a:ext cx="2369820" cy="1616710"/>
            <a:chOff x="12406" y="7540"/>
            <a:chExt cx="3732" cy="2546"/>
          </a:xfrm>
        </p:grpSpPr>
        <p:pic>
          <p:nvPicPr>
            <p:cNvPr id="49" name="图片 48" descr="bfcdf99189eb172dec63b738[2]"/>
            <p:cNvPicPr>
              <a:picLocks noChangeAspect="1"/>
            </p:cNvPicPr>
            <p:nvPr/>
          </p:nvPicPr>
          <p:blipFill>
            <a:blip r:embed="rId9"/>
            <a:srcRect l="83" t="7444" r="54333" b="61321"/>
            <a:stretch>
              <a:fillRect/>
            </a:stretch>
          </p:blipFill>
          <p:spPr>
            <a:xfrm>
              <a:off x="12406" y="7540"/>
              <a:ext cx="3732" cy="1918"/>
            </a:xfrm>
            <a:prstGeom prst="rect">
              <a:avLst/>
            </a:prstGeom>
          </p:spPr>
        </p:pic>
        <p:sp>
          <p:nvSpPr>
            <p:cNvPr id="50" name="文本框 49"/>
            <p:cNvSpPr txBox="1"/>
            <p:nvPr/>
          </p:nvSpPr>
          <p:spPr>
            <a:xfrm>
              <a:off x="12732" y="9458"/>
              <a:ext cx="2688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000"/>
                <a:t>罗马大竞技场</a:t>
              </a:r>
              <a:endParaRPr lang="zh-CN" altLang="en-US" sz="2000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0224770" y="4787900"/>
            <a:ext cx="1738630" cy="1633855"/>
            <a:chOff x="16102" y="7540"/>
            <a:chExt cx="2738" cy="2573"/>
          </a:xfrm>
        </p:grpSpPr>
        <p:pic>
          <p:nvPicPr>
            <p:cNvPr id="52" name="图片 51" descr="u=2618846340,476464743&amp;fm=26&amp;gp=0[1]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102" y="7540"/>
              <a:ext cx="2739" cy="2002"/>
            </a:xfrm>
            <a:prstGeom prst="rect">
              <a:avLst/>
            </a:prstGeom>
          </p:spPr>
        </p:pic>
        <p:sp>
          <p:nvSpPr>
            <p:cNvPr id="53" name="文本框 52"/>
            <p:cNvSpPr txBox="1"/>
            <p:nvPr/>
          </p:nvSpPr>
          <p:spPr>
            <a:xfrm>
              <a:off x="16415" y="9533"/>
              <a:ext cx="20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/>
                <a:t>罗马万神庙</a:t>
              </a:r>
              <a:endParaRPr lang="zh-CN" altLang="en-US"/>
            </a:p>
          </p:txBody>
        </p:sp>
      </p:grp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  <p:bldP spid="12" grpId="0"/>
      <p:bldP spid="27" grpId="0"/>
      <p:bldP spid="13" grpId="0"/>
      <p:bldP spid="14" grpId="0"/>
      <p:bldP spid="33" grpId="0"/>
      <p:bldP spid="15" grpId="0"/>
      <p:bldP spid="16" grpId="0"/>
      <p:bldP spid="45" grpId="0"/>
      <p:bldP spid="17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34010" y="205740"/>
            <a:ext cx="11222355" cy="45231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/>
              <a:t>1.希腊神话中的神,既有人的体态美,也有人的七情六欲,懂得喜怒哀乐,参与人的活动,</a:t>
            </a:r>
            <a:endParaRPr lang="zh-CN" altLang="en-US" sz="2400"/>
          </a:p>
          <a:p>
            <a:pPr algn="l"/>
            <a:r>
              <a:rPr lang="zh-CN" altLang="en-US" sz="2400"/>
              <a:t>这说明其特点是(　　)</a:t>
            </a:r>
            <a:endParaRPr lang="zh-CN" altLang="en-US" sz="2400"/>
          </a:p>
          <a:p>
            <a:pPr algn="l"/>
            <a:r>
              <a:rPr lang="zh-CN" altLang="en-US" sz="2400"/>
              <a:t>A.神高高在上,脱离世人                 B.“神人同形同性”</a:t>
            </a:r>
            <a:endParaRPr lang="zh-CN" altLang="en-US" sz="2400"/>
          </a:p>
          <a:p>
            <a:pPr algn="l"/>
            <a:r>
              <a:rPr lang="zh-CN" altLang="en-US" sz="2400"/>
              <a:t>C.人高于神                                    D.源于古希腊文学</a:t>
            </a:r>
            <a:endParaRPr lang="zh-CN" altLang="en-US" sz="2400"/>
          </a:p>
          <a:p>
            <a:pPr algn="l"/>
            <a:endParaRPr lang="zh-CN" altLang="en-US" sz="2400"/>
          </a:p>
          <a:p>
            <a:pPr algn="l"/>
            <a:r>
              <a:rPr lang="en-US" altLang="zh-CN" sz="2400"/>
              <a:t>2</a:t>
            </a:r>
            <a:r>
              <a:rPr lang="zh-CN" altLang="en-US" sz="2400"/>
              <a:t>、在小梦同学的学习笔记中出现了“万神庙”“圆形竞技场”“儒略历”</a:t>
            </a:r>
            <a:endParaRPr lang="zh-CN" altLang="en-US" sz="2400"/>
          </a:p>
          <a:p>
            <a:pPr algn="l"/>
            <a:r>
              <a:rPr lang="zh-CN" altLang="en-US" sz="2400"/>
              <a:t>“《十二铜表法》”。请你判断他学习的主题是(　　)</a:t>
            </a:r>
            <a:endParaRPr lang="zh-CN" altLang="en-US" sz="2400"/>
          </a:p>
          <a:p>
            <a:pPr algn="l"/>
            <a:r>
              <a:rPr lang="zh-CN" altLang="en-US" sz="2400"/>
              <a:t>A.古希腊文明　  　B.基督教文明</a:t>
            </a:r>
            <a:endParaRPr lang="zh-CN" altLang="en-US" sz="2400"/>
          </a:p>
          <a:p>
            <a:pPr algn="l"/>
            <a:r>
              <a:rPr lang="zh-CN" altLang="en-US" sz="2400"/>
              <a:t>C.伊斯兰教文化　　D.古罗马文明</a:t>
            </a:r>
            <a:endParaRPr lang="zh-CN" altLang="en-US" sz="2400"/>
          </a:p>
          <a:p>
            <a:pPr algn="l"/>
            <a:endParaRPr lang="zh-CN" altLang="en-US" sz="2400"/>
          </a:p>
          <a:p>
            <a:pPr algn="l"/>
            <a:r>
              <a:rPr lang="en-US" altLang="zh-CN" sz="2400"/>
              <a:t>3</a:t>
            </a:r>
            <a:r>
              <a:rPr lang="zh-CN" altLang="en-US" sz="2400"/>
              <a:t>、下列是某班举办的“希腊罗马古典文化”图片展,就学科分类而言,哪一项不属于</a:t>
            </a:r>
            <a:endParaRPr lang="zh-CN" altLang="en-US" sz="2400"/>
          </a:p>
          <a:p>
            <a:pPr algn="l"/>
            <a:r>
              <a:rPr lang="zh-CN" altLang="en-US" sz="2400"/>
              <a:t>同一分类标准(　　)</a:t>
            </a:r>
            <a:endParaRPr lang="zh-CN" altLang="en-US" sz="2400"/>
          </a:p>
        </p:txBody>
      </p:sp>
      <p:pic>
        <p:nvPicPr>
          <p:cNvPr id="55" name="20srj9ls15.jpg" descr="id:2147503221;FounderCES"/>
          <p:cNvPicPr>
            <a:picLocks noChangeAspect="1"/>
          </p:cNvPicPr>
          <p:nvPr/>
        </p:nvPicPr>
        <p:blipFill>
          <a:blip r:embed="rId1" cstate="print"/>
          <a:srcRect r="-3453" b="50012"/>
          <a:stretch>
            <a:fillRect/>
          </a:stretch>
        </p:blipFill>
        <p:spPr>
          <a:xfrm>
            <a:off x="900430" y="4810760"/>
            <a:ext cx="4196715" cy="1831340"/>
          </a:xfrm>
          <a:prstGeom prst="rect">
            <a:avLst/>
          </a:prstGeom>
        </p:spPr>
      </p:pic>
      <p:pic>
        <p:nvPicPr>
          <p:cNvPr id="4" name="20srj9ls15.jpg" descr="id:2147503221;FounderCES"/>
          <p:cNvPicPr>
            <a:picLocks noChangeAspect="1"/>
          </p:cNvPicPr>
          <p:nvPr/>
        </p:nvPicPr>
        <p:blipFill>
          <a:blip r:embed="rId1" cstate="print"/>
          <a:srcRect t="48255" r="1530" b="-929"/>
          <a:stretch>
            <a:fillRect/>
          </a:stretch>
        </p:blipFill>
        <p:spPr>
          <a:xfrm>
            <a:off x="5555615" y="4728845"/>
            <a:ext cx="4814570" cy="19297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timg[9]"/>
          <p:cNvPicPr>
            <a:picLocks noChangeAspect="1"/>
          </p:cNvPicPr>
          <p:nvPr/>
        </p:nvPicPr>
        <p:blipFill>
          <a:blip r:embed="rId1"/>
          <a:srcRect l="12342" t="7957" r="21237" b="6667"/>
          <a:stretch>
            <a:fillRect/>
          </a:stretch>
        </p:blipFill>
        <p:spPr>
          <a:xfrm>
            <a:off x="191135" y="284480"/>
            <a:ext cx="5340985" cy="38614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9105" y="4216400"/>
            <a:ext cx="48056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古代欧洲文明与亚非文明在文</a:t>
            </a:r>
            <a:endParaRPr lang="zh-CN" altLang="en-US" sz="2800" b="1"/>
          </a:p>
          <a:p>
            <a:r>
              <a:rPr lang="zh-CN" altLang="en-US" sz="2800" b="1"/>
              <a:t>明的起源上有什么不同？</a:t>
            </a:r>
            <a:endParaRPr lang="zh-CN" altLang="en-US" sz="2800" b="1"/>
          </a:p>
        </p:txBody>
      </p:sp>
      <p:sp>
        <p:nvSpPr>
          <p:cNvPr id="7" name="文本框 6"/>
          <p:cNvSpPr txBox="1"/>
          <p:nvPr/>
        </p:nvSpPr>
        <p:spPr>
          <a:xfrm>
            <a:off x="382905" y="5327650"/>
            <a:ext cx="457200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海洋文明</a:t>
            </a:r>
            <a:r>
              <a:rPr lang="zh-CN" altLang="en-US" sz="2800" b="1"/>
              <a:t>（欧）</a:t>
            </a:r>
            <a:endParaRPr lang="zh-CN" altLang="en-US" sz="2800" b="1"/>
          </a:p>
          <a:p>
            <a:r>
              <a:rPr lang="zh-CN" altLang="en-US" sz="2800" b="1"/>
              <a:t>            与</a:t>
            </a:r>
            <a:r>
              <a:rPr lang="zh-CN" altLang="en-US" sz="2800" b="1">
                <a:solidFill>
                  <a:srgbClr val="FF0000"/>
                </a:solidFill>
              </a:rPr>
              <a:t>大河文明</a:t>
            </a:r>
            <a:r>
              <a:rPr lang="zh-CN" altLang="en-US" sz="2800" b="1"/>
              <a:t>（亚非</a:t>
            </a:r>
            <a:r>
              <a:rPr lang="zh-CN" altLang="en-US" sz="2800" b="1"/>
              <a:t>）</a:t>
            </a:r>
            <a:endParaRPr lang="zh-CN" altLang="en-US" sz="2800" b="1"/>
          </a:p>
        </p:txBody>
      </p:sp>
      <p:sp>
        <p:nvSpPr>
          <p:cNvPr id="8" name="文本框 7"/>
          <p:cNvSpPr txBox="1"/>
          <p:nvPr/>
        </p:nvSpPr>
        <p:spPr>
          <a:xfrm>
            <a:off x="5755005" y="284480"/>
            <a:ext cx="5948680" cy="16916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/>
              <a:t>"To the glory that was Greece, </a:t>
            </a:r>
            <a:endParaRPr lang="zh-CN" altLang="en-US" sz="2400" b="1"/>
          </a:p>
          <a:p>
            <a:pPr algn="l"/>
            <a:r>
              <a:rPr lang="zh-CN" altLang="en-US" sz="2400" b="1"/>
              <a:t>And the grandeur that was Rome"</a:t>
            </a:r>
            <a:endParaRPr lang="zh-CN" altLang="en-US" sz="2400" b="1"/>
          </a:p>
          <a:p>
            <a:pPr algn="l"/>
            <a:r>
              <a:rPr lang="zh-CN" altLang="en-US" sz="2800" b="1">
                <a:sym typeface="+mn-ea"/>
              </a:rPr>
              <a:t>光荣属于希腊，伟大属于罗马</a:t>
            </a:r>
            <a:endParaRPr lang="zh-CN" altLang="en-US" sz="2800" b="1"/>
          </a:p>
          <a:p>
            <a:pPr algn="l"/>
            <a:r>
              <a:rPr lang="zh-CN" altLang="en-US" sz="2800" b="1"/>
              <a:t>                 </a:t>
            </a:r>
            <a:r>
              <a:rPr lang="en-US" altLang="zh-CN" sz="2800" b="1"/>
              <a:t>——爱伦·坡《To Helen》</a:t>
            </a:r>
            <a:endParaRPr lang="en-US" altLang="zh-CN" sz="2800" b="1"/>
          </a:p>
        </p:txBody>
      </p:sp>
      <p:sp>
        <p:nvSpPr>
          <p:cNvPr id="9" name="文本框 8"/>
          <p:cNvSpPr txBox="1"/>
          <p:nvPr/>
        </p:nvSpPr>
        <p:spPr>
          <a:xfrm>
            <a:off x="5755005" y="2092960"/>
            <a:ext cx="57937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阅读</a:t>
            </a:r>
            <a:r>
              <a:rPr lang="en-US" altLang="zh-CN" sz="2800" b="1"/>
              <a:t>P15</a:t>
            </a:r>
            <a:r>
              <a:rPr lang="zh-CN" altLang="en-US" sz="2800" b="1"/>
              <a:t>第二单元导言完成下列问题</a:t>
            </a:r>
            <a:endParaRPr lang="zh-CN" altLang="en-US" sz="2800" b="1"/>
          </a:p>
        </p:txBody>
      </p:sp>
      <p:sp>
        <p:nvSpPr>
          <p:cNvPr id="10" name="文本框 9"/>
          <p:cNvSpPr txBox="1"/>
          <p:nvPr/>
        </p:nvSpPr>
        <p:spPr>
          <a:xfrm>
            <a:off x="5949315" y="2708275"/>
            <a:ext cx="21583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/>
              <a:t>1</a:t>
            </a:r>
            <a:r>
              <a:rPr lang="zh-CN" altLang="en-US" sz="2800" b="1"/>
              <a:t>、古希腊：</a:t>
            </a:r>
            <a:endParaRPr lang="zh-CN" altLang="en-US" sz="2800" b="1"/>
          </a:p>
        </p:txBody>
      </p:sp>
      <p:sp>
        <p:nvSpPr>
          <p:cNvPr id="11" name="文本框 10"/>
          <p:cNvSpPr txBox="1"/>
          <p:nvPr/>
        </p:nvSpPr>
        <p:spPr>
          <a:xfrm>
            <a:off x="5949315" y="3230245"/>
            <a:ext cx="21583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（</a:t>
            </a:r>
            <a:r>
              <a:rPr lang="en-US" altLang="zh-CN" sz="2800" b="1"/>
              <a:t>1</a:t>
            </a:r>
            <a:r>
              <a:rPr lang="zh-CN" altLang="en-US" sz="2800" b="1"/>
              <a:t>）地位：</a:t>
            </a:r>
            <a:endParaRPr lang="zh-CN" altLang="en-US" sz="2800" b="1"/>
          </a:p>
        </p:txBody>
      </p:sp>
      <p:sp>
        <p:nvSpPr>
          <p:cNvPr id="2" name="文本框 1"/>
          <p:cNvSpPr txBox="1"/>
          <p:nvPr/>
        </p:nvSpPr>
        <p:spPr>
          <a:xfrm>
            <a:off x="8180705" y="3230245"/>
            <a:ext cx="302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欧洲文明的发祥地</a:t>
            </a:r>
            <a:endParaRPr lang="zh-CN" altLang="en-US" sz="2800" b="1"/>
          </a:p>
        </p:txBody>
      </p:sp>
      <p:sp>
        <p:nvSpPr>
          <p:cNvPr id="3" name="文本框 2"/>
          <p:cNvSpPr txBox="1"/>
          <p:nvPr/>
        </p:nvSpPr>
        <p:spPr>
          <a:xfrm>
            <a:off x="5949315" y="3752215"/>
            <a:ext cx="28695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（</a:t>
            </a:r>
            <a:r>
              <a:rPr lang="en-US" altLang="zh-CN" sz="2800" b="1"/>
              <a:t>2</a:t>
            </a:r>
            <a:r>
              <a:rPr lang="zh-CN" altLang="en-US" sz="2800" b="1"/>
              <a:t>）文明成果：</a:t>
            </a:r>
            <a:endParaRPr lang="zh-CN" altLang="en-US" sz="2800" b="1"/>
          </a:p>
        </p:txBody>
      </p:sp>
      <p:sp>
        <p:nvSpPr>
          <p:cNvPr id="5" name="文本框 4"/>
          <p:cNvSpPr txBox="1"/>
          <p:nvPr/>
        </p:nvSpPr>
        <p:spPr>
          <a:xfrm>
            <a:off x="8670290" y="3752215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雅典民主政治</a:t>
            </a:r>
            <a:endParaRPr lang="zh-CN" altLang="en-US" sz="2800" b="1"/>
          </a:p>
        </p:txBody>
      </p:sp>
      <p:sp>
        <p:nvSpPr>
          <p:cNvPr id="12" name="文本框 11"/>
          <p:cNvSpPr txBox="1"/>
          <p:nvPr/>
        </p:nvSpPr>
        <p:spPr>
          <a:xfrm>
            <a:off x="6194425" y="4274185"/>
            <a:ext cx="5669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（以城邦制为基础；伯里克利时期鼎盛</a:t>
            </a:r>
            <a:r>
              <a:rPr lang="zh-CN" altLang="en-US" sz="2400" b="1"/>
              <a:t>）</a:t>
            </a:r>
            <a:endParaRPr lang="zh-CN" altLang="en-US" sz="2400" b="1"/>
          </a:p>
        </p:txBody>
      </p:sp>
      <p:sp>
        <p:nvSpPr>
          <p:cNvPr id="13" name="文本框 12"/>
          <p:cNvSpPr txBox="1"/>
          <p:nvPr/>
        </p:nvSpPr>
        <p:spPr>
          <a:xfrm>
            <a:off x="5949315" y="4805680"/>
            <a:ext cx="21583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/>
              <a:t>2</a:t>
            </a:r>
            <a:r>
              <a:rPr lang="zh-CN" altLang="en-US" sz="2800" b="1"/>
              <a:t>、古罗马：</a:t>
            </a:r>
            <a:endParaRPr lang="zh-CN" altLang="en-US" sz="2800" b="1"/>
          </a:p>
        </p:txBody>
      </p:sp>
      <p:sp>
        <p:nvSpPr>
          <p:cNvPr id="14" name="文本框 13"/>
          <p:cNvSpPr txBox="1"/>
          <p:nvPr/>
        </p:nvSpPr>
        <p:spPr>
          <a:xfrm>
            <a:off x="6063615" y="5345430"/>
            <a:ext cx="50031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（</a:t>
            </a:r>
            <a:r>
              <a:rPr lang="en-US" altLang="zh-CN" sz="2800" b="1"/>
              <a:t>1</a:t>
            </a:r>
            <a:r>
              <a:rPr lang="zh-CN" altLang="en-US" sz="2800" b="1"/>
              <a:t>）从罗马共和国到罗马帝国</a:t>
            </a:r>
            <a:endParaRPr lang="zh-CN" altLang="en-US" sz="2800" b="1"/>
          </a:p>
        </p:txBody>
      </p:sp>
      <p:sp>
        <p:nvSpPr>
          <p:cNvPr id="15" name="文本框 14"/>
          <p:cNvSpPr txBox="1"/>
          <p:nvPr/>
        </p:nvSpPr>
        <p:spPr>
          <a:xfrm>
            <a:off x="6063615" y="5867400"/>
            <a:ext cx="6069965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（</a:t>
            </a:r>
            <a:r>
              <a:rPr lang="en-US" altLang="zh-CN" sz="2800" b="1"/>
              <a:t>2</a:t>
            </a:r>
            <a:r>
              <a:rPr lang="zh-CN" altLang="en-US" sz="2800" b="1"/>
              <a:t>）通过罗马对外战争，统一意大利</a:t>
            </a:r>
            <a:endParaRPr lang="zh-CN" altLang="en-US" sz="2800" b="1"/>
          </a:p>
          <a:p>
            <a:r>
              <a:rPr lang="zh-CN" altLang="en-US" sz="2800" b="1"/>
              <a:t>半岛，成为地中海地区的霸主</a:t>
            </a:r>
            <a:endParaRPr lang="zh-CN" altLang="en-US" sz="2800" b="1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/>
      <p:bldP spid="8" grpId="0"/>
      <p:bldP spid="9" grpId="1"/>
      <p:bldP spid="10" grpId="0"/>
      <p:bldP spid="11" grpId="0"/>
      <p:bldP spid="2" grpId="0"/>
      <p:bldP spid="3" grpId="0"/>
      <p:bldP spid="5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488565" y="497205"/>
            <a:ext cx="6761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/>
              <a:t>第</a:t>
            </a:r>
            <a:r>
              <a:rPr lang="en-US" altLang="zh-CN" sz="3600" b="1"/>
              <a:t>4</a:t>
            </a:r>
            <a:r>
              <a:rPr lang="zh-CN" altLang="en-US" sz="3600" b="1"/>
              <a:t>课   希腊城邦和亚历山大帝国</a:t>
            </a:r>
            <a:endParaRPr lang="zh-CN" altLang="en-US" sz="3600" b="1"/>
          </a:p>
        </p:txBody>
      </p:sp>
      <p:pic>
        <p:nvPicPr>
          <p:cNvPr id="5" name="图片 4" descr="u=2103446465,3237352630&amp;fm=26&amp;gp=0[1]"/>
          <p:cNvPicPr>
            <a:picLocks noChangeAspect="1"/>
          </p:cNvPicPr>
          <p:nvPr/>
        </p:nvPicPr>
        <p:blipFill>
          <a:blip r:embed="rId1"/>
          <a:srcRect l="6930" t="52125" r="3770" b="14425"/>
          <a:stretch>
            <a:fillRect/>
          </a:stretch>
        </p:blipFill>
        <p:spPr>
          <a:xfrm>
            <a:off x="542290" y="1491615"/>
            <a:ext cx="11156950" cy="26162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88695" y="4730115"/>
            <a:ext cx="8699500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课程标准：</a:t>
            </a:r>
            <a:endParaRPr lang="zh-CN" altLang="en-US" sz="2800" b="1"/>
          </a:p>
          <a:p>
            <a:r>
              <a:rPr lang="zh-CN" altLang="en-US" sz="2800" b="1"/>
              <a:t>       知道希腊城邦和雅典民主；</a:t>
            </a:r>
            <a:endParaRPr lang="zh-CN" altLang="en-US" sz="2800" b="1"/>
          </a:p>
          <a:p>
            <a:r>
              <a:rPr lang="zh-CN" altLang="en-US" sz="2800" b="1"/>
              <a:t>       初步了解亚历山大帝国对东西方文化交流的作用。</a:t>
            </a:r>
            <a:endParaRPr lang="zh-CN" altLang="en-US" sz="2800" b="1"/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39725" y="273685"/>
            <a:ext cx="3637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一、</a:t>
            </a:r>
            <a:r>
              <a:rPr lang="zh-CN" altLang="en-US" sz="3200" b="1"/>
              <a:t>希腊文明的历程</a:t>
            </a:r>
            <a:endParaRPr lang="zh-CN" altLang="en-US" sz="3200" b="1"/>
          </a:p>
        </p:txBody>
      </p:sp>
      <p:pic>
        <p:nvPicPr>
          <p:cNvPr id="3" name="图片 2" descr="u=3272291900,1936155673&amp;fm=26&amp;gp=0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941705"/>
            <a:ext cx="4902835" cy="266446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28600" y="3709670"/>
            <a:ext cx="4947285" cy="2759710"/>
            <a:chOff x="920" y="6579"/>
            <a:chExt cx="7791" cy="3576"/>
          </a:xfrm>
        </p:grpSpPr>
        <p:pic>
          <p:nvPicPr>
            <p:cNvPr id="4" name="图片 3" descr="timg[2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0" y="6579"/>
              <a:ext cx="7791" cy="3576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088" y="6579"/>
              <a:ext cx="2208" cy="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rgbClr val="FFFF00"/>
                  </a:solidFill>
                </a:rPr>
                <a:t>荷马时代</a:t>
              </a:r>
              <a:endParaRPr lang="zh-CN" altLang="en-US" sz="2400" b="1">
                <a:solidFill>
                  <a:srgbClr val="FFFF00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462905" y="662940"/>
            <a:ext cx="3999230" cy="2942590"/>
            <a:chOff x="9308" y="1350"/>
            <a:chExt cx="6298" cy="4634"/>
          </a:xfrm>
        </p:grpSpPr>
        <p:pic>
          <p:nvPicPr>
            <p:cNvPr id="7" name="图片 6" descr="timg[6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08" y="1350"/>
              <a:ext cx="6298" cy="4635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3398" y="1350"/>
              <a:ext cx="220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400" b="1">
                  <a:solidFill>
                    <a:srgbClr val="FFFF00"/>
                  </a:solidFill>
                </a:rPr>
                <a:t>城邦时代</a:t>
              </a:r>
              <a:endParaRPr lang="zh-CN" altLang="en-US" sz="2400" b="1">
                <a:solidFill>
                  <a:srgbClr val="FFFF00"/>
                </a:solidFill>
              </a:endParaRPr>
            </a:p>
          </p:txBody>
        </p:sp>
      </p:grpSp>
      <p:pic>
        <p:nvPicPr>
          <p:cNvPr id="10" name="图片 9" descr="u=2094348028,446783257&amp;fm=26&amp;gp=0[1]"/>
          <p:cNvPicPr>
            <a:picLocks noChangeAspect="1"/>
          </p:cNvPicPr>
          <p:nvPr/>
        </p:nvPicPr>
        <p:blipFill>
          <a:blip r:embed="rId4"/>
          <a:srcRect t="19720" r="80"/>
          <a:stretch>
            <a:fillRect/>
          </a:stretch>
        </p:blipFill>
        <p:spPr>
          <a:xfrm>
            <a:off x="5345430" y="3709670"/>
            <a:ext cx="4126230" cy="29400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769475" y="915670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/>
              <a:t>爱琴文明</a:t>
            </a:r>
            <a:endParaRPr lang="zh-CN" altLang="en-US" sz="3200" b="1"/>
          </a:p>
        </p:txBody>
      </p:sp>
      <p:sp>
        <p:nvSpPr>
          <p:cNvPr id="12" name="下箭头 11"/>
          <p:cNvSpPr/>
          <p:nvPr/>
        </p:nvSpPr>
        <p:spPr>
          <a:xfrm>
            <a:off x="10354310" y="1473835"/>
            <a:ext cx="329565" cy="585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9769475" y="2207895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/>
              <a:t>荷马时代</a:t>
            </a:r>
            <a:endParaRPr lang="zh-CN" altLang="en-US" sz="3200" b="1"/>
          </a:p>
        </p:txBody>
      </p:sp>
      <p:sp>
        <p:nvSpPr>
          <p:cNvPr id="14" name="下箭头 13"/>
          <p:cNvSpPr/>
          <p:nvPr/>
        </p:nvSpPr>
        <p:spPr>
          <a:xfrm>
            <a:off x="10427970" y="2791460"/>
            <a:ext cx="329565" cy="585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下箭头 14"/>
          <p:cNvSpPr/>
          <p:nvPr/>
        </p:nvSpPr>
        <p:spPr>
          <a:xfrm>
            <a:off x="10438765" y="4301490"/>
            <a:ext cx="329565" cy="585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769475" y="3547745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chemeClr val="accent6">
                    <a:lumMod val="75000"/>
                  </a:schemeClr>
                </a:solidFill>
              </a:rPr>
              <a:t>城邦时代</a:t>
            </a:r>
            <a:endParaRPr lang="zh-CN" altLang="en-US" sz="3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583420" y="5050790"/>
            <a:ext cx="26212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chemeClr val="accent6">
                    <a:lumMod val="75000"/>
                  </a:schemeClr>
                </a:solidFill>
              </a:rPr>
              <a:t>希腊化时代</a:t>
            </a:r>
            <a:endParaRPr lang="zh-CN" altLang="en-US" sz="3200" b="1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zh-CN" altLang="en-US" sz="2400" b="1">
                <a:solidFill>
                  <a:schemeClr val="accent6">
                    <a:lumMod val="75000"/>
                  </a:schemeClr>
                </a:solidFill>
              </a:rPr>
              <a:t>（亚历山大帝国）</a:t>
            </a:r>
            <a:endParaRPr lang="zh-CN" altLang="en-US" sz="2400" b="1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 animBg="1"/>
      <p:bldP spid="16" grpId="0"/>
      <p:bldP spid="15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90830" y="92075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/>
              <a:t>二、希腊城邦</a:t>
            </a:r>
            <a:endParaRPr lang="zh-CN" altLang="en-US" sz="3200" b="1"/>
          </a:p>
        </p:txBody>
      </p:sp>
      <p:pic>
        <p:nvPicPr>
          <p:cNvPr id="4" name="图片 3" descr="6e92e4c76f1aff00bed51e99[1]"/>
          <p:cNvPicPr>
            <a:picLocks noChangeAspect="1"/>
          </p:cNvPicPr>
          <p:nvPr/>
        </p:nvPicPr>
        <p:blipFill>
          <a:blip r:embed="rId1"/>
          <a:srcRect l="2759" t="12160" r="1676" b="2543"/>
          <a:stretch>
            <a:fillRect/>
          </a:stretch>
        </p:blipFill>
        <p:spPr>
          <a:xfrm>
            <a:off x="527685" y="906780"/>
            <a:ext cx="3994785" cy="34931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79095" y="4650105"/>
            <a:ext cx="4291965" cy="18148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（</a:t>
            </a:r>
            <a:r>
              <a:rPr lang="en-US" altLang="zh-CN" sz="2800" b="1"/>
              <a:t>1</a:t>
            </a:r>
            <a:r>
              <a:rPr lang="zh-CN" altLang="en-US" sz="2800" b="1"/>
              <a:t>）多山、多岛，不利于</a:t>
            </a:r>
            <a:endParaRPr lang="zh-CN" altLang="en-US" sz="2800" b="1"/>
          </a:p>
          <a:p>
            <a:r>
              <a:rPr lang="zh-CN" altLang="en-US" sz="2800" b="1"/>
              <a:t>统一，不利于农业生产</a:t>
            </a:r>
            <a:endParaRPr lang="zh-CN" altLang="en-US" sz="2800" b="1"/>
          </a:p>
          <a:p>
            <a:r>
              <a:rPr lang="zh-CN" altLang="en-US" sz="2800" b="1"/>
              <a:t>（</a:t>
            </a:r>
            <a:r>
              <a:rPr lang="en-US" altLang="zh-CN" sz="2800" b="1"/>
              <a:t>2</a:t>
            </a:r>
            <a:r>
              <a:rPr lang="zh-CN" altLang="en-US" sz="2800" b="1"/>
              <a:t>）濒临爱琴海，适宜航</a:t>
            </a:r>
            <a:endParaRPr lang="zh-CN" altLang="en-US" sz="2800" b="1"/>
          </a:p>
          <a:p>
            <a:r>
              <a:rPr lang="zh-CN" altLang="en-US" sz="2800" b="1"/>
              <a:t>海业和海外贸易的发展</a:t>
            </a:r>
            <a:endParaRPr lang="zh-CN" altLang="en-US" sz="2800" b="1"/>
          </a:p>
        </p:txBody>
      </p:sp>
      <p:grpSp>
        <p:nvGrpSpPr>
          <p:cNvPr id="3" name="组合 2"/>
          <p:cNvGrpSpPr/>
          <p:nvPr/>
        </p:nvGrpSpPr>
        <p:grpSpPr>
          <a:xfrm>
            <a:off x="4715510" y="2692400"/>
            <a:ext cx="1369060" cy="1148080"/>
            <a:chOff x="7426" y="4240"/>
            <a:chExt cx="2156" cy="1808"/>
          </a:xfrm>
        </p:grpSpPr>
        <p:cxnSp>
          <p:nvCxnSpPr>
            <p:cNvPr id="7" name="直接箭头连接符 6"/>
            <p:cNvCxnSpPr/>
            <p:nvPr/>
          </p:nvCxnSpPr>
          <p:spPr>
            <a:xfrm>
              <a:off x="7426" y="5139"/>
              <a:ext cx="2156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组合 9"/>
            <p:cNvGrpSpPr/>
            <p:nvPr/>
          </p:nvGrpSpPr>
          <p:grpSpPr>
            <a:xfrm>
              <a:off x="7620" y="4240"/>
              <a:ext cx="1518" cy="1808"/>
              <a:chOff x="7316" y="3744"/>
              <a:chExt cx="1518" cy="1808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7316" y="3744"/>
                <a:ext cx="1408" cy="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2800" b="1">
                    <a:solidFill>
                      <a:schemeClr val="tx1"/>
                    </a:solidFill>
                  </a:rPr>
                  <a:t>自然</a:t>
                </a:r>
                <a:endParaRPr lang="zh-CN" altLang="en-US" sz="2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7426" y="4730"/>
                <a:ext cx="1408" cy="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2800" b="1">
                    <a:solidFill>
                      <a:schemeClr val="tx1"/>
                    </a:solidFill>
                  </a:rPr>
                  <a:t>环境</a:t>
                </a:r>
                <a:endParaRPr lang="zh-CN" altLang="en-US" sz="2800" b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6305550" y="2572385"/>
            <a:ext cx="736600" cy="14630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eaVert" wrap="none" rtlCol="0">
            <a:spAutoFit/>
          </a:bodyPr>
          <a:p>
            <a:r>
              <a:rPr lang="zh-CN" altLang="en-US" sz="3600" b="1"/>
              <a:t>城邦制</a:t>
            </a:r>
            <a:endParaRPr lang="zh-CN" altLang="en-US" sz="3600" b="1"/>
          </a:p>
        </p:txBody>
      </p:sp>
      <p:cxnSp>
        <p:nvCxnSpPr>
          <p:cNvPr id="12" name="直接箭头连接符 11"/>
          <p:cNvCxnSpPr/>
          <p:nvPr/>
        </p:nvCxnSpPr>
        <p:spPr>
          <a:xfrm flipH="1" flipV="1">
            <a:off x="6003925" y="1946275"/>
            <a:ext cx="506730" cy="50609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681220" y="511810"/>
            <a:ext cx="1654810" cy="1383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p>
            <a:r>
              <a:rPr lang="zh-CN" altLang="en-US" sz="2800" b="1"/>
              <a:t>时间：</a:t>
            </a:r>
            <a:endParaRPr lang="zh-CN" altLang="en-US" sz="2800" b="1"/>
          </a:p>
          <a:p>
            <a:r>
              <a:rPr lang="zh-CN" altLang="en-US" sz="2800" b="1"/>
              <a:t>前</a:t>
            </a:r>
            <a:r>
              <a:rPr lang="en-US" altLang="zh-CN" sz="2800" b="1"/>
              <a:t>8</a:t>
            </a:r>
            <a:r>
              <a:rPr lang="zh-CN" altLang="en-US" sz="2800" b="1"/>
              <a:t>世纪</a:t>
            </a:r>
            <a:endParaRPr lang="zh-CN" altLang="en-US" sz="2800" b="1"/>
          </a:p>
          <a:p>
            <a:r>
              <a:rPr lang="en-US" altLang="zh-CN" sz="2800" b="1"/>
              <a:t>~</a:t>
            </a:r>
            <a:r>
              <a:rPr lang="zh-CN" altLang="en-US" sz="2800" b="1"/>
              <a:t>前</a:t>
            </a:r>
            <a:r>
              <a:rPr lang="en-US" altLang="zh-CN" sz="2800" b="1"/>
              <a:t>4</a:t>
            </a:r>
            <a:r>
              <a:rPr lang="zh-CN" altLang="en-US" sz="2800" b="1"/>
              <a:t>世纪</a:t>
            </a:r>
            <a:endParaRPr lang="zh-CN" altLang="en-US" sz="2800" b="1"/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6047105" y="4091305"/>
            <a:ext cx="538480" cy="6464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5189855" y="4921250"/>
            <a:ext cx="1249680" cy="1383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p>
            <a:r>
              <a:rPr lang="zh-CN" altLang="en-US" sz="2800" b="1"/>
              <a:t>特点：</a:t>
            </a:r>
            <a:endParaRPr lang="zh-CN" altLang="en-US" sz="2800" b="1"/>
          </a:p>
          <a:p>
            <a:r>
              <a:rPr lang="zh-CN" altLang="en-US" sz="2800" b="1"/>
              <a:t>小国</a:t>
            </a:r>
            <a:endParaRPr lang="zh-CN" altLang="en-US" sz="2800" b="1"/>
          </a:p>
          <a:p>
            <a:r>
              <a:rPr lang="zh-CN" altLang="en-US" sz="2800" b="1"/>
              <a:t>寡民</a:t>
            </a:r>
            <a:endParaRPr lang="zh-CN" altLang="en-US" sz="2800" b="1"/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6909435" y="1870710"/>
            <a:ext cx="373380" cy="6464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6653530" y="436245"/>
            <a:ext cx="1605280" cy="1383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p>
            <a:r>
              <a:rPr lang="zh-CN" altLang="en-US" sz="2800" b="1"/>
              <a:t>代表：</a:t>
            </a:r>
            <a:endParaRPr lang="zh-CN" altLang="en-US" sz="2800" b="1"/>
          </a:p>
          <a:p>
            <a:r>
              <a:rPr lang="zh-CN" altLang="en-US" sz="2800" b="1"/>
              <a:t>斯巴达、</a:t>
            </a:r>
            <a:endParaRPr lang="zh-CN" altLang="en-US" sz="2800" b="1"/>
          </a:p>
          <a:p>
            <a:r>
              <a:rPr lang="zh-CN" altLang="en-US" sz="2800" b="1"/>
              <a:t>雅典</a:t>
            </a:r>
            <a:endParaRPr lang="zh-CN" altLang="en-US" sz="2800" b="1"/>
          </a:p>
        </p:txBody>
      </p:sp>
      <p:cxnSp>
        <p:nvCxnSpPr>
          <p:cNvPr id="18" name="直接箭头连接符 17"/>
          <p:cNvCxnSpPr/>
          <p:nvPr/>
        </p:nvCxnSpPr>
        <p:spPr>
          <a:xfrm>
            <a:off x="6864350" y="4193540"/>
            <a:ext cx="441960" cy="4419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6744970" y="4856480"/>
            <a:ext cx="1249680" cy="1383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p>
            <a:r>
              <a:rPr lang="zh-CN" altLang="en-US" sz="2800" b="1"/>
              <a:t>居民：</a:t>
            </a:r>
            <a:endParaRPr lang="zh-CN" altLang="en-US" sz="2800" b="1"/>
          </a:p>
          <a:p>
            <a:r>
              <a:rPr lang="zh-CN" altLang="en-US" sz="2800" b="1"/>
              <a:t>公民与</a:t>
            </a:r>
            <a:endParaRPr lang="zh-CN" altLang="en-US" sz="2800" b="1"/>
          </a:p>
          <a:p>
            <a:r>
              <a:rPr lang="zh-CN" altLang="en-US" sz="2800" b="1"/>
              <a:t>非公民</a:t>
            </a:r>
            <a:endParaRPr lang="zh-CN" altLang="en-US" sz="2800" b="1"/>
          </a:p>
        </p:txBody>
      </p:sp>
      <p:cxnSp>
        <p:nvCxnSpPr>
          <p:cNvPr id="20" name="直接箭头连接符 19"/>
          <p:cNvCxnSpPr/>
          <p:nvPr/>
        </p:nvCxnSpPr>
        <p:spPr>
          <a:xfrm>
            <a:off x="7202170" y="3334385"/>
            <a:ext cx="1052195" cy="2159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8458835" y="2698750"/>
            <a:ext cx="894080" cy="1383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p>
            <a:r>
              <a:rPr lang="zh-CN" altLang="en-US" sz="2800" b="1"/>
              <a:t>雅典</a:t>
            </a:r>
            <a:endParaRPr lang="zh-CN" altLang="en-US" sz="2800" b="1"/>
          </a:p>
          <a:p>
            <a:r>
              <a:rPr lang="zh-CN" altLang="en-US" sz="2800" b="1"/>
              <a:t>民主</a:t>
            </a:r>
            <a:endParaRPr lang="zh-CN" altLang="en-US" sz="2800" b="1"/>
          </a:p>
          <a:p>
            <a:r>
              <a:rPr lang="zh-CN" altLang="en-US" sz="2800" b="1"/>
              <a:t>政治</a:t>
            </a:r>
            <a:endParaRPr lang="zh-CN" altLang="en-US" sz="2800" b="1"/>
          </a:p>
        </p:txBody>
      </p:sp>
      <p:pic>
        <p:nvPicPr>
          <p:cNvPr id="22" name="图片 21" descr="5f2a64d1336c1eb91a375de9[2]"/>
          <p:cNvPicPr>
            <a:picLocks noChangeAspect="1"/>
          </p:cNvPicPr>
          <p:nvPr/>
        </p:nvPicPr>
        <p:blipFill>
          <a:blip r:embed="rId2"/>
          <a:srcRect l="11870" t="13617" r="60463" b="21198"/>
          <a:stretch>
            <a:fillRect/>
          </a:stretch>
        </p:blipFill>
        <p:spPr>
          <a:xfrm>
            <a:off x="9464040" y="695960"/>
            <a:ext cx="2390775" cy="42252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623935" y="5266055"/>
            <a:ext cx="3230880" cy="119888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p>
            <a:r>
              <a:rPr lang="zh-CN" altLang="en-US" sz="2400" b="1"/>
              <a:t>我们环绕着大海而居，</a:t>
            </a:r>
            <a:endParaRPr lang="zh-CN" altLang="en-US" sz="2400" b="1"/>
          </a:p>
          <a:p>
            <a:r>
              <a:rPr lang="zh-CN" altLang="en-US" sz="2400" b="1"/>
              <a:t>如同青蛙环绕着池塘</a:t>
            </a:r>
            <a:r>
              <a:rPr lang="zh-CN" altLang="en-US" sz="2400" b="1"/>
              <a:t>。</a:t>
            </a:r>
            <a:endParaRPr lang="zh-CN" altLang="en-US" sz="2400" b="1"/>
          </a:p>
          <a:p>
            <a:r>
              <a:rPr lang="zh-CN" altLang="en-US" sz="2400" b="1"/>
              <a:t>               </a:t>
            </a:r>
            <a:r>
              <a:rPr lang="en-US" altLang="zh-CN" sz="2400" b="1"/>
              <a:t>——</a:t>
            </a:r>
            <a:r>
              <a:rPr lang="zh-CN" altLang="en-US" sz="2400" b="1"/>
              <a:t>柏拉图</a:t>
            </a:r>
            <a:endParaRPr lang="zh-CN" altLang="en-US" sz="2400" b="1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7" grpId="0" animBg="1"/>
      <p:bldP spid="6" grpId="0"/>
      <p:bldP spid="15" grpId="0" animBg="1"/>
      <p:bldP spid="19" grpId="0" animBg="1"/>
      <p:bldP spid="21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30530" y="361315"/>
            <a:ext cx="3738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三、雅典的民主政治：</a:t>
            </a:r>
            <a:endParaRPr lang="zh-CN" altLang="en-US" sz="2800" b="1"/>
          </a:p>
        </p:txBody>
      </p:sp>
      <p:sp>
        <p:nvSpPr>
          <p:cNvPr id="3" name="文本框 2"/>
          <p:cNvSpPr txBox="1"/>
          <p:nvPr/>
        </p:nvSpPr>
        <p:spPr>
          <a:xfrm>
            <a:off x="883285" y="981710"/>
            <a:ext cx="18027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/>
              <a:t>1</a:t>
            </a:r>
            <a:r>
              <a:rPr lang="zh-CN" altLang="en-US" sz="2800" b="1"/>
              <a:t>、建立：</a:t>
            </a:r>
            <a:endParaRPr lang="zh-CN" altLang="en-US" sz="2800" b="1"/>
          </a:p>
        </p:txBody>
      </p:sp>
      <p:sp>
        <p:nvSpPr>
          <p:cNvPr id="4" name="文本框 3"/>
          <p:cNvSpPr txBox="1"/>
          <p:nvPr/>
        </p:nvSpPr>
        <p:spPr>
          <a:xfrm>
            <a:off x="2510790" y="981710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经历几次改革后建立</a:t>
            </a:r>
            <a:endParaRPr lang="zh-CN" altLang="en-US" sz="2800" b="1"/>
          </a:p>
        </p:txBody>
      </p:sp>
      <p:sp>
        <p:nvSpPr>
          <p:cNvPr id="5" name="文本框 4"/>
          <p:cNvSpPr txBox="1"/>
          <p:nvPr/>
        </p:nvSpPr>
        <p:spPr>
          <a:xfrm>
            <a:off x="872490" y="1564640"/>
            <a:ext cx="18027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/>
              <a:t>2</a:t>
            </a:r>
            <a:r>
              <a:rPr lang="zh-CN" altLang="en-US" sz="2800" b="1"/>
              <a:t>、高峰：</a:t>
            </a:r>
            <a:endParaRPr lang="zh-CN" altLang="en-US" sz="2800" b="1"/>
          </a:p>
        </p:txBody>
      </p:sp>
      <p:sp>
        <p:nvSpPr>
          <p:cNvPr id="6" name="文本框 5"/>
          <p:cNvSpPr txBox="1"/>
          <p:nvPr/>
        </p:nvSpPr>
        <p:spPr>
          <a:xfrm>
            <a:off x="2553970" y="1534795"/>
            <a:ext cx="3225165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伯里克利时期</a:t>
            </a:r>
            <a:endParaRPr lang="zh-CN" altLang="en-US" sz="2800" b="1"/>
          </a:p>
          <a:p>
            <a:r>
              <a:rPr lang="zh-CN" altLang="en-US" sz="2800" b="1"/>
              <a:t>（前</a:t>
            </a:r>
            <a:r>
              <a:rPr lang="en-US" altLang="zh-CN" sz="2800" b="1"/>
              <a:t>5</a:t>
            </a:r>
            <a:r>
              <a:rPr lang="zh-CN" altLang="en-US" sz="2800" b="1"/>
              <a:t>世纪中后期</a:t>
            </a:r>
            <a:r>
              <a:rPr lang="zh-CN" altLang="en-US" sz="2800" b="1"/>
              <a:t>）</a:t>
            </a:r>
            <a:endParaRPr lang="zh-CN" altLang="en-US" sz="2800" b="1"/>
          </a:p>
        </p:txBody>
      </p:sp>
      <p:sp>
        <p:nvSpPr>
          <p:cNvPr id="7" name="文本框 6"/>
          <p:cNvSpPr txBox="1"/>
          <p:nvPr/>
        </p:nvSpPr>
        <p:spPr>
          <a:xfrm>
            <a:off x="883285" y="2503170"/>
            <a:ext cx="18027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/>
              <a:t>3</a:t>
            </a:r>
            <a:r>
              <a:rPr lang="zh-CN" altLang="en-US" sz="2800" b="1"/>
              <a:t>、实质：</a:t>
            </a:r>
            <a:endParaRPr lang="zh-CN" altLang="en-US" sz="2800" b="1"/>
          </a:p>
        </p:txBody>
      </p:sp>
      <p:sp>
        <p:nvSpPr>
          <p:cNvPr id="8" name="文本框 7"/>
          <p:cNvSpPr txBox="1"/>
          <p:nvPr/>
        </p:nvSpPr>
        <p:spPr>
          <a:xfrm>
            <a:off x="2673985" y="2491105"/>
            <a:ext cx="2672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奴隶制民主政治</a:t>
            </a:r>
            <a:endParaRPr lang="zh-CN" altLang="en-US" sz="2800" b="1"/>
          </a:p>
        </p:txBody>
      </p:sp>
      <p:sp>
        <p:nvSpPr>
          <p:cNvPr id="9" name="文本框 8"/>
          <p:cNvSpPr txBox="1"/>
          <p:nvPr/>
        </p:nvSpPr>
        <p:spPr>
          <a:xfrm>
            <a:off x="902970" y="3030220"/>
            <a:ext cx="18027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/>
              <a:t>4</a:t>
            </a:r>
            <a:r>
              <a:rPr lang="zh-CN" altLang="en-US" sz="2800" b="1"/>
              <a:t>、影响：</a:t>
            </a:r>
            <a:endParaRPr lang="zh-CN" altLang="en-US" sz="2800" b="1"/>
          </a:p>
        </p:txBody>
      </p:sp>
      <p:sp>
        <p:nvSpPr>
          <p:cNvPr id="10" name="文本框 9"/>
          <p:cNvSpPr txBox="1"/>
          <p:nvPr/>
        </p:nvSpPr>
        <p:spPr>
          <a:xfrm>
            <a:off x="788670" y="3572510"/>
            <a:ext cx="5042535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（</a:t>
            </a:r>
            <a:r>
              <a:rPr lang="en-US" altLang="zh-CN" sz="2800" b="1"/>
              <a:t>1</a:t>
            </a:r>
            <a:r>
              <a:rPr lang="zh-CN" altLang="en-US" sz="2800" b="1"/>
              <a:t>）使雅典经济发达，国势</a:t>
            </a:r>
            <a:endParaRPr lang="zh-CN" altLang="en-US" sz="2800" b="1"/>
          </a:p>
          <a:p>
            <a:r>
              <a:rPr lang="zh-CN" altLang="en-US" sz="2800" b="1"/>
              <a:t>强盛，成为</a:t>
            </a:r>
            <a:r>
              <a:rPr lang="en-US" altLang="zh-CN" sz="2800" b="1"/>
              <a:t>200</a:t>
            </a:r>
            <a:r>
              <a:rPr lang="zh-CN" altLang="en-US" sz="2800" b="1"/>
              <a:t>多外城邦的盟主</a:t>
            </a:r>
            <a:endParaRPr lang="zh-CN" altLang="en-US" sz="2800" b="1"/>
          </a:p>
        </p:txBody>
      </p:sp>
      <p:sp>
        <p:nvSpPr>
          <p:cNvPr id="11" name="文本框 10"/>
          <p:cNvSpPr txBox="1"/>
          <p:nvPr/>
        </p:nvSpPr>
        <p:spPr>
          <a:xfrm>
            <a:off x="777875" y="4515485"/>
            <a:ext cx="5003165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（</a:t>
            </a:r>
            <a:r>
              <a:rPr lang="en-US" altLang="zh-CN" sz="2800" b="1"/>
              <a:t>2</a:t>
            </a:r>
            <a:r>
              <a:rPr lang="zh-CN" altLang="en-US" sz="2800" b="1"/>
              <a:t>）为近代民主思想和制度设</a:t>
            </a:r>
            <a:endParaRPr lang="zh-CN" altLang="en-US" sz="2800" b="1"/>
          </a:p>
          <a:p>
            <a:r>
              <a:rPr lang="zh-CN" altLang="en-US" sz="2800" b="1"/>
              <a:t>计提供样本</a:t>
            </a:r>
            <a:endParaRPr lang="zh-CN" altLang="en-US" sz="2800" b="1"/>
          </a:p>
        </p:txBody>
      </p:sp>
      <p:sp>
        <p:nvSpPr>
          <p:cNvPr id="12" name="文本框 11"/>
          <p:cNvSpPr txBox="1"/>
          <p:nvPr/>
        </p:nvSpPr>
        <p:spPr>
          <a:xfrm>
            <a:off x="784860" y="5427980"/>
            <a:ext cx="4094480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（</a:t>
            </a:r>
            <a:r>
              <a:rPr lang="en-US" altLang="zh-CN" sz="2800" b="1"/>
              <a:t>3</a:t>
            </a:r>
            <a:r>
              <a:rPr lang="zh-CN" altLang="en-US" sz="2800" b="1"/>
              <a:t>）雅典民主的局限性</a:t>
            </a:r>
            <a:endParaRPr lang="zh-CN" altLang="en-US" sz="2800" b="1"/>
          </a:p>
          <a:p>
            <a:r>
              <a:rPr lang="zh-CN" altLang="en-US" sz="2800" b="1"/>
              <a:t>（狭隘性和过于泛滥），</a:t>
            </a:r>
            <a:endParaRPr lang="zh-CN" altLang="en-US" sz="2800" b="1"/>
          </a:p>
          <a:p>
            <a:r>
              <a:rPr lang="zh-CN" altLang="en-US" sz="2800" b="1"/>
              <a:t>推动城邦制日益衰落</a:t>
            </a:r>
            <a:endParaRPr lang="zh-CN" altLang="en-US" sz="2800" b="1"/>
          </a:p>
        </p:txBody>
      </p:sp>
      <p:grpSp>
        <p:nvGrpSpPr>
          <p:cNvPr id="17" name="组合 16"/>
          <p:cNvGrpSpPr/>
          <p:nvPr/>
        </p:nvGrpSpPr>
        <p:grpSpPr>
          <a:xfrm>
            <a:off x="6440805" y="162560"/>
            <a:ext cx="5102860" cy="4526915"/>
            <a:chOff x="10142" y="348"/>
            <a:chExt cx="8036" cy="7129"/>
          </a:xfrm>
        </p:grpSpPr>
        <p:pic>
          <p:nvPicPr>
            <p:cNvPr id="14" name="图片 13" descr="timgUY6T0CRP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142" y="348"/>
              <a:ext cx="8036" cy="5823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11071" y="6171"/>
              <a:ext cx="6688" cy="1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zh-CN" altLang="en-US" sz="2800" b="1"/>
                <a:t>公民大会</a:t>
              </a:r>
              <a:endParaRPr lang="zh-CN" altLang="en-US" sz="2800" b="1"/>
            </a:p>
            <a:p>
              <a:r>
                <a:rPr lang="zh-CN" altLang="en-US" sz="2000" b="1"/>
                <a:t>（最高权力机构、直接民主的体现</a:t>
              </a:r>
              <a:r>
                <a:rPr lang="zh-CN" altLang="en-US" sz="2000" b="1"/>
                <a:t>）</a:t>
              </a:r>
              <a:endParaRPr lang="zh-CN" altLang="en-US" sz="2000" b="1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7201535" y="4888865"/>
            <a:ext cx="3580765" cy="181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p>
            <a:r>
              <a:rPr lang="zh-CN" altLang="en-US" sz="2800" b="1"/>
              <a:t>希腊城邦的</a:t>
            </a:r>
            <a:r>
              <a:rPr lang="en-US" altLang="zh-CN" sz="2800" b="1"/>
              <a:t>“</a:t>
            </a:r>
            <a:r>
              <a:rPr lang="zh-CN" altLang="en-US" sz="2800" b="1"/>
              <a:t>三个</a:t>
            </a:r>
            <a:r>
              <a:rPr lang="en-US" altLang="zh-CN" sz="2800" b="1"/>
              <a:t>1</a:t>
            </a:r>
            <a:r>
              <a:rPr lang="en-US" altLang="zh-CN" sz="2800" b="1"/>
              <a:t>”</a:t>
            </a:r>
            <a:r>
              <a:rPr lang="zh-CN" altLang="en-US" sz="2800" b="1"/>
              <a:t>：</a:t>
            </a:r>
            <a:endParaRPr lang="zh-CN" altLang="en-US" sz="2800" b="1"/>
          </a:p>
          <a:p>
            <a:r>
              <a:rPr lang="en-US" altLang="zh-CN" sz="2800" b="1"/>
              <a:t>1</a:t>
            </a:r>
            <a:r>
              <a:rPr lang="zh-CN" altLang="en-US" sz="2800" b="1"/>
              <a:t>个特点：小国寡民</a:t>
            </a:r>
            <a:endParaRPr lang="zh-CN" altLang="en-US" sz="2800" b="1"/>
          </a:p>
          <a:p>
            <a:r>
              <a:rPr lang="en-US" altLang="zh-CN" sz="2800" b="1"/>
              <a:t>1</a:t>
            </a:r>
            <a:r>
              <a:rPr lang="zh-CN" altLang="en-US" sz="2800" b="1"/>
              <a:t>个制度：民主政治</a:t>
            </a:r>
            <a:endParaRPr lang="zh-CN" altLang="en-US" sz="2800" b="1"/>
          </a:p>
          <a:p>
            <a:r>
              <a:rPr lang="en-US" altLang="zh-CN" sz="2800" b="1"/>
              <a:t>1</a:t>
            </a:r>
            <a:r>
              <a:rPr lang="zh-CN" altLang="en-US" sz="2800" b="1"/>
              <a:t>个人物：伯里克利</a:t>
            </a:r>
            <a:endParaRPr lang="zh-CN" altLang="en-US" sz="2800" b="1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9" grpId="0"/>
      <p:bldP spid="4" grpId="0"/>
      <p:bldP spid="6" grpId="0"/>
      <p:bldP spid="8" grpId="0"/>
      <p:bldP spid="10" grpId="0"/>
      <p:bldP spid="11" grpId="0"/>
      <p:bldP spid="12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54965" y="291465"/>
            <a:ext cx="302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四、亚历山大帝国</a:t>
            </a:r>
            <a:endParaRPr lang="zh-CN" altLang="en-US" sz="2800" b="1"/>
          </a:p>
        </p:txBody>
      </p:sp>
      <p:sp>
        <p:nvSpPr>
          <p:cNvPr id="4" name="文本框 3"/>
          <p:cNvSpPr txBox="1"/>
          <p:nvPr/>
        </p:nvSpPr>
        <p:spPr>
          <a:xfrm>
            <a:off x="462915" y="1563370"/>
            <a:ext cx="1249680" cy="9531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p>
            <a:r>
              <a:rPr lang="zh-CN" altLang="en-US" sz="2800" b="1"/>
              <a:t>城邦的</a:t>
            </a:r>
            <a:endParaRPr lang="zh-CN" altLang="en-US" sz="2800" b="1"/>
          </a:p>
          <a:p>
            <a:r>
              <a:rPr lang="zh-CN" altLang="en-US" sz="2800" b="1"/>
              <a:t>衰落</a:t>
            </a:r>
            <a:endParaRPr lang="zh-CN" altLang="en-US" sz="2800" b="1"/>
          </a:p>
        </p:txBody>
      </p:sp>
      <p:sp>
        <p:nvSpPr>
          <p:cNvPr id="5" name="文本框 4"/>
          <p:cNvSpPr txBox="1"/>
          <p:nvPr/>
        </p:nvSpPr>
        <p:spPr>
          <a:xfrm>
            <a:off x="462915" y="3512185"/>
            <a:ext cx="1249680" cy="1383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p>
            <a:r>
              <a:rPr lang="zh-CN" altLang="en-US" sz="2800" b="1"/>
              <a:t>亚历山</a:t>
            </a:r>
            <a:endParaRPr lang="zh-CN" altLang="en-US" sz="2800" b="1"/>
          </a:p>
          <a:p>
            <a:r>
              <a:rPr lang="zh-CN" altLang="en-US" sz="2800" b="1"/>
              <a:t>大的军</a:t>
            </a:r>
            <a:endParaRPr lang="zh-CN" altLang="en-US" sz="2800" b="1"/>
          </a:p>
          <a:p>
            <a:r>
              <a:rPr lang="zh-CN" altLang="en-US" sz="2800" b="1"/>
              <a:t>事才华</a:t>
            </a:r>
            <a:endParaRPr lang="zh-CN" altLang="en-US" sz="2800" b="1"/>
          </a:p>
        </p:txBody>
      </p:sp>
      <p:sp>
        <p:nvSpPr>
          <p:cNvPr id="6" name="右箭头 5"/>
          <p:cNvSpPr/>
          <p:nvPr/>
        </p:nvSpPr>
        <p:spPr>
          <a:xfrm rot="1680000">
            <a:off x="1790700" y="2102485"/>
            <a:ext cx="1131570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右箭头 6"/>
          <p:cNvSpPr/>
          <p:nvPr/>
        </p:nvSpPr>
        <p:spPr>
          <a:xfrm rot="20040000">
            <a:off x="1784985" y="3655060"/>
            <a:ext cx="1217930" cy="334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cffcd0fe524de518964b7d47[3]"/>
          <p:cNvPicPr>
            <a:picLocks noChangeAspect="1"/>
          </p:cNvPicPr>
          <p:nvPr/>
        </p:nvPicPr>
        <p:blipFill>
          <a:blip r:embed="rId1"/>
          <a:srcRect l="11241" t="5975" r="11102" b="34296"/>
          <a:stretch>
            <a:fillRect/>
          </a:stretch>
        </p:blipFill>
        <p:spPr>
          <a:xfrm>
            <a:off x="3014980" y="1598295"/>
            <a:ext cx="4821555" cy="2781300"/>
          </a:xfrm>
          <a:prstGeom prst="rect">
            <a:avLst/>
          </a:prstGeom>
        </p:spPr>
      </p:pic>
      <p:sp>
        <p:nvSpPr>
          <p:cNvPr id="9" name="上箭头 8"/>
          <p:cNvSpPr/>
          <p:nvPr/>
        </p:nvSpPr>
        <p:spPr>
          <a:xfrm>
            <a:off x="5141595" y="1229360"/>
            <a:ext cx="280035" cy="355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414520" y="172720"/>
            <a:ext cx="1605280" cy="9531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p>
            <a:r>
              <a:rPr lang="zh-CN" altLang="en-US" sz="2800" b="1"/>
              <a:t>公元前</a:t>
            </a:r>
            <a:r>
              <a:rPr lang="en-US" altLang="zh-CN" sz="2800" b="1"/>
              <a:t>4</a:t>
            </a:r>
            <a:endParaRPr lang="en-US" altLang="zh-CN" sz="2800" b="1"/>
          </a:p>
          <a:p>
            <a:r>
              <a:rPr lang="zh-CN" altLang="en-US" sz="2800" b="1"/>
              <a:t>世纪崛起</a:t>
            </a:r>
            <a:endParaRPr lang="zh-CN" altLang="en-US" sz="2800" b="1"/>
          </a:p>
        </p:txBody>
      </p:sp>
      <p:grpSp>
        <p:nvGrpSpPr>
          <p:cNvPr id="15" name="组合 14"/>
          <p:cNvGrpSpPr/>
          <p:nvPr/>
        </p:nvGrpSpPr>
        <p:grpSpPr>
          <a:xfrm>
            <a:off x="7900670" y="2196465"/>
            <a:ext cx="2529840" cy="1163955"/>
            <a:chOff x="12346" y="3731"/>
            <a:chExt cx="3984" cy="1833"/>
          </a:xfrm>
        </p:grpSpPr>
        <p:sp>
          <p:nvSpPr>
            <p:cNvPr id="12" name="右箭头 11"/>
            <p:cNvSpPr/>
            <p:nvPr/>
          </p:nvSpPr>
          <p:spPr>
            <a:xfrm>
              <a:off x="12392" y="4313"/>
              <a:ext cx="3938" cy="6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2346" y="3731"/>
              <a:ext cx="364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400" b="1"/>
                <a:t>占埃及、灭波斯</a:t>
              </a:r>
              <a:endParaRPr lang="zh-CN" altLang="en-US" sz="2400" b="1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2392" y="4840"/>
              <a:ext cx="364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400" b="1"/>
                <a:t>占中亚、抵南亚</a:t>
              </a:r>
              <a:endParaRPr lang="zh-CN" altLang="en-US" sz="2400" b="1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0581640" y="2124075"/>
            <a:ext cx="1249680" cy="1383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p>
            <a:r>
              <a:rPr lang="zh-CN" altLang="en-US" sz="2800" b="1"/>
              <a:t>建立亚</a:t>
            </a:r>
            <a:endParaRPr lang="zh-CN" altLang="en-US" sz="2800" b="1"/>
          </a:p>
          <a:p>
            <a:r>
              <a:rPr lang="zh-CN" altLang="en-US" sz="2800" b="1"/>
              <a:t>历山大</a:t>
            </a:r>
            <a:endParaRPr lang="zh-CN" altLang="en-US" sz="2800" b="1"/>
          </a:p>
          <a:p>
            <a:r>
              <a:rPr lang="zh-CN" altLang="en-US" sz="2800" b="1"/>
              <a:t>帝国</a:t>
            </a:r>
            <a:endParaRPr lang="zh-CN" altLang="en-US" sz="2800" b="1"/>
          </a:p>
        </p:txBody>
      </p:sp>
      <p:sp>
        <p:nvSpPr>
          <p:cNvPr id="19" name="下箭头 18"/>
          <p:cNvSpPr/>
          <p:nvPr/>
        </p:nvSpPr>
        <p:spPr>
          <a:xfrm>
            <a:off x="4984750" y="4440555"/>
            <a:ext cx="259080" cy="441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773555" y="4970145"/>
            <a:ext cx="4886960" cy="181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p>
            <a:r>
              <a:rPr lang="zh-CN" altLang="en-US" sz="2800" b="1"/>
              <a:t>（</a:t>
            </a:r>
            <a:r>
              <a:rPr lang="en-US" altLang="zh-CN" sz="2800" b="1"/>
              <a:t>1</a:t>
            </a:r>
            <a:r>
              <a:rPr lang="zh-CN" altLang="en-US" sz="2800" b="1"/>
              <a:t>）给东方人民带来灾难，</a:t>
            </a:r>
            <a:endParaRPr lang="zh-CN" altLang="en-US" sz="2800" b="1"/>
          </a:p>
          <a:p>
            <a:r>
              <a:rPr lang="zh-CN" altLang="en-US" sz="2800" b="1"/>
              <a:t>        掠夺了东方世界无数财富</a:t>
            </a:r>
            <a:endParaRPr lang="zh-CN" altLang="en-US" sz="2800" b="1"/>
          </a:p>
          <a:p>
            <a:r>
              <a:rPr lang="zh-CN" altLang="en-US" sz="2800" b="1"/>
              <a:t>（</a:t>
            </a:r>
            <a:r>
              <a:rPr lang="en-US" altLang="zh-CN" sz="2800" b="1"/>
              <a:t>2</a:t>
            </a:r>
            <a:r>
              <a:rPr lang="zh-CN" altLang="en-US" sz="2800" b="1"/>
              <a:t>）促进东西方文化交汇</a:t>
            </a:r>
            <a:endParaRPr lang="zh-CN" altLang="en-US" sz="2800" b="1"/>
          </a:p>
          <a:p>
            <a:r>
              <a:rPr lang="zh-CN" altLang="en-US" sz="2800" b="1"/>
              <a:t>         和经济联系</a:t>
            </a:r>
            <a:endParaRPr lang="zh-CN" altLang="en-US" sz="2800" b="1"/>
          </a:p>
        </p:txBody>
      </p:sp>
      <p:pic>
        <p:nvPicPr>
          <p:cNvPr id="21" name="图片 20" descr="u=811389895,543039737&amp;fm=26&amp;gp=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680" y="3604895"/>
            <a:ext cx="3568065" cy="2616835"/>
          </a:xfrm>
          <a:prstGeom prst="rect">
            <a:avLst/>
          </a:prstGeom>
        </p:spPr>
      </p:pic>
      <p:pic>
        <p:nvPicPr>
          <p:cNvPr id="22" name="图片 21" descr="u=3175937868,2093891612&amp;fm=26&amp;gp=0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2145" y="172720"/>
            <a:ext cx="3657600" cy="17907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88810" y="5114290"/>
            <a:ext cx="1283335" cy="101473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p>
            <a:r>
              <a:rPr lang="en-US" altLang="zh-CN" sz="2000"/>
              <a:t>“</a:t>
            </a:r>
            <a:r>
              <a:rPr lang="zh-CN" altLang="en-US" sz="2000"/>
              <a:t>把世界当</a:t>
            </a:r>
            <a:endParaRPr lang="zh-CN" altLang="en-US" sz="2000"/>
          </a:p>
          <a:p>
            <a:r>
              <a:rPr lang="zh-CN" altLang="en-US" sz="2000"/>
              <a:t>作自己的</a:t>
            </a:r>
            <a:endParaRPr lang="zh-CN" altLang="en-US" sz="2000"/>
          </a:p>
          <a:p>
            <a:r>
              <a:rPr lang="zh-CN" altLang="en-US" sz="2000"/>
              <a:t>家乡</a:t>
            </a:r>
            <a:r>
              <a:rPr lang="en-US" altLang="zh-CN" sz="2000"/>
              <a:t>”</a:t>
            </a:r>
            <a:endParaRPr lang="en-US" altLang="zh-CN" sz="2000"/>
          </a:p>
        </p:txBody>
      </p:sp>
      <p:sp>
        <p:nvSpPr>
          <p:cNvPr id="11" name="文本框 10"/>
          <p:cNvSpPr txBox="1"/>
          <p:nvPr/>
        </p:nvSpPr>
        <p:spPr>
          <a:xfrm>
            <a:off x="6979920" y="6318250"/>
            <a:ext cx="4669790" cy="39878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p>
            <a:r>
              <a:rPr lang="en-US" altLang="zh-CN" sz="2000"/>
              <a:t>“</a:t>
            </a:r>
            <a:r>
              <a:rPr lang="zh-CN" altLang="en-US" sz="2000"/>
              <a:t>山不走到我这里来，我就走到他那里去</a:t>
            </a:r>
            <a:r>
              <a:rPr lang="en-US" altLang="zh-CN" sz="2000"/>
              <a:t>”</a:t>
            </a:r>
            <a:endParaRPr lang="en-US" altLang="zh-CN" sz="200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6" grpId="0" bldLvl="0" animBg="1"/>
      <p:bldP spid="19" grpId="0" animBg="1"/>
      <p:bldP spid="20" grpId="0" bldLvl="0" animBg="1"/>
      <p:bldP spid="2" grpId="0" bldLvl="0" animBg="1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96925" y="507365"/>
            <a:ext cx="11206480" cy="43999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/>
              <a:t>1</a:t>
            </a:r>
            <a:r>
              <a:rPr lang="zh-CN" altLang="en-US" sz="2800" b="1"/>
              <a:t>、德国历史学家雅斯贝斯曾说：</a:t>
            </a:r>
            <a:r>
              <a:rPr lang="en-US" altLang="zh-CN" sz="2800" b="1"/>
              <a:t>“</a:t>
            </a:r>
            <a:r>
              <a:rPr lang="zh-CN" altLang="en-US" sz="2800" b="1"/>
              <a:t>希腊城邦奠定了西方所有自由的意</a:t>
            </a:r>
            <a:endParaRPr lang="zh-CN" altLang="en-US" sz="2800" b="1"/>
          </a:p>
          <a:p>
            <a:r>
              <a:rPr lang="zh-CN" altLang="en-US" sz="2800" b="1"/>
              <a:t>识、自由的思想和自由的现实基础</a:t>
            </a:r>
            <a:r>
              <a:rPr lang="en-US" altLang="zh-CN" sz="2800" b="1"/>
              <a:t>”</a:t>
            </a:r>
            <a:r>
              <a:rPr lang="zh-CN" altLang="en-US" sz="2800" b="1"/>
              <a:t>。希腊文明成就中对西方自由观念</a:t>
            </a:r>
            <a:endParaRPr lang="zh-CN" altLang="en-US" sz="2800" b="1"/>
          </a:p>
          <a:p>
            <a:r>
              <a:rPr lang="zh-CN" altLang="en-US" sz="2800" b="1"/>
              <a:t>产生重大影响的是</a:t>
            </a:r>
            <a:endParaRPr lang="zh-CN" altLang="en-US" sz="2800" b="1"/>
          </a:p>
          <a:p>
            <a:r>
              <a:rPr lang="en-US" altLang="zh-CN" sz="2800" b="1"/>
              <a:t>A</a:t>
            </a:r>
            <a:r>
              <a:rPr lang="zh-CN" altLang="en-US" sz="2800" b="1"/>
              <a:t>、民主制度        </a:t>
            </a:r>
            <a:r>
              <a:rPr lang="en-US" altLang="zh-CN" sz="2800" b="1"/>
              <a:t>B</a:t>
            </a:r>
            <a:r>
              <a:rPr lang="zh-CN" altLang="en-US" sz="2800" b="1"/>
              <a:t>、文学成就     </a:t>
            </a:r>
            <a:r>
              <a:rPr lang="en-US" altLang="zh-CN" sz="2800" b="1"/>
              <a:t>C</a:t>
            </a:r>
            <a:r>
              <a:rPr lang="zh-CN" altLang="en-US" sz="2800" b="1"/>
              <a:t>、科学成就      </a:t>
            </a:r>
            <a:r>
              <a:rPr lang="en-US" altLang="zh-CN" sz="2800" b="1"/>
              <a:t>D</a:t>
            </a:r>
            <a:r>
              <a:rPr lang="zh-CN" altLang="en-US" sz="2800" b="1"/>
              <a:t>、体育艺术</a:t>
            </a:r>
            <a:endParaRPr lang="zh-CN" altLang="en-US" sz="2800" b="1"/>
          </a:p>
          <a:p>
            <a:endParaRPr lang="zh-CN" altLang="en-US" sz="2800" b="1"/>
          </a:p>
          <a:p>
            <a:r>
              <a:rPr lang="en-US" altLang="zh-CN" sz="2800" b="1"/>
              <a:t>2</a:t>
            </a:r>
            <a:r>
              <a:rPr lang="zh-CN" altLang="en-US" sz="2800" b="1"/>
              <a:t>、亚历山大东征，从西方到东方，从希腊到印度，建立了一个空前庞</a:t>
            </a:r>
            <a:endParaRPr lang="zh-CN" altLang="en-US" sz="2800" b="1"/>
          </a:p>
          <a:p>
            <a:r>
              <a:rPr lang="zh-CN" altLang="en-US" sz="2800" b="1"/>
              <a:t>大的帝国，直到今天，他的名字还被很多人传颂，这是因为东征和帝国</a:t>
            </a:r>
            <a:endParaRPr lang="zh-CN" altLang="en-US" sz="2800" b="1"/>
          </a:p>
          <a:p>
            <a:r>
              <a:rPr lang="zh-CN" altLang="en-US" sz="2800" b="1"/>
              <a:t>的建立</a:t>
            </a:r>
            <a:endParaRPr lang="zh-CN" altLang="en-US" sz="2800" b="1"/>
          </a:p>
          <a:p>
            <a:pPr algn="l"/>
            <a:r>
              <a:rPr lang="en-US" altLang="zh-CN" sz="2800" b="1"/>
              <a:t>A</a:t>
            </a:r>
            <a:r>
              <a:rPr lang="zh-CN" altLang="en-US" sz="2800" b="1"/>
              <a:t>、使罗马帝国进入黄金时期         </a:t>
            </a:r>
            <a:r>
              <a:rPr lang="en-US" altLang="zh-CN" sz="2800" b="1"/>
              <a:t>B</a:t>
            </a:r>
            <a:r>
              <a:rPr lang="zh-CN" altLang="en-US" sz="2800" b="1"/>
              <a:t>、削弱了东西方之间的经济联系</a:t>
            </a:r>
            <a:endParaRPr lang="zh-CN" altLang="en-US" sz="2800" b="1"/>
          </a:p>
          <a:p>
            <a:pPr algn="l"/>
            <a:r>
              <a:rPr lang="en-US" altLang="zh-CN" sz="2800" b="1"/>
              <a:t>C</a:t>
            </a:r>
            <a:r>
              <a:rPr lang="zh-CN" altLang="en-US" sz="2800" b="1"/>
              <a:t>、给东方人民带来巨大空难         </a:t>
            </a:r>
            <a:r>
              <a:rPr lang="en-US" altLang="zh-CN" sz="2800" b="1"/>
              <a:t>D</a:t>
            </a:r>
            <a:r>
              <a:rPr lang="zh-CN" altLang="en-US" sz="2800" b="1"/>
              <a:t>、促进了东西方文化的大交汇</a:t>
            </a:r>
            <a:r>
              <a:rPr lang="en-US" altLang="zh-CN" sz="2800" b="1"/>
              <a:t>tfl</a:t>
            </a:r>
            <a:endParaRPr lang="en-US" altLang="zh-CN" sz="2800" b="1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a1900c3d866fb84ae55c8d15[1]"/>
          <p:cNvPicPr>
            <a:picLocks noChangeAspect="1"/>
          </p:cNvPicPr>
          <p:nvPr/>
        </p:nvPicPr>
        <p:blipFill>
          <a:blip r:embed="rId1"/>
          <a:srcRect l="1954" t="14373" r="338" b="-401"/>
          <a:stretch>
            <a:fillRect/>
          </a:stretch>
        </p:blipFill>
        <p:spPr>
          <a:xfrm>
            <a:off x="113665" y="88900"/>
            <a:ext cx="11610340" cy="66560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79265" y="4592320"/>
            <a:ext cx="4805680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sym typeface="+mn-ea"/>
              </a:rPr>
              <a:t>课程标准：</a:t>
            </a:r>
            <a:endParaRPr lang="zh-CN" altLang="en-US" sz="2800" b="1">
              <a:sym typeface="+mn-ea"/>
            </a:endParaRPr>
          </a:p>
          <a:p>
            <a:pPr algn="l"/>
            <a:r>
              <a:rPr lang="zh-CN" altLang="en-US" sz="2800" b="1">
                <a:sym typeface="+mn-ea"/>
              </a:rPr>
              <a:t>知道罗马城邦；</a:t>
            </a:r>
            <a:endParaRPr lang="zh-CN" altLang="en-US" sz="2800" b="1">
              <a:sym typeface="+mn-ea"/>
            </a:endParaRPr>
          </a:p>
          <a:p>
            <a:pPr algn="l"/>
            <a:r>
              <a:rPr lang="zh-CN" altLang="en-US" sz="2800" b="1">
                <a:sym typeface="+mn-ea"/>
              </a:rPr>
              <a:t>了解罗马帝国的征服与扩张。</a:t>
            </a:r>
            <a:endParaRPr lang="zh-CN" altLang="en-US" sz="2800" b="1"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  <p:tag name="KSO_WM_SCREEN_THEME_FLAG" val="Dlrq25wU2PGuGg5bbmjbDBE9DcXWvqSWIrzJGouRm6FfgLCuXFO5j3XSlBa7wuwSdmKtHd9x7bZlTDe7VvLL9lgmDTw5vPzTfJ3uhLjyP60=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  <p:tag name="KSO_WM_SCREEN_THEME_FLAG" val="Dlrq25wU2PGuGg5bbmjbDBE9DcXWvqSWIrzJGouRm6FfgLCuXFO5j3XSlBa7wuwSdmKtHd9x7bZlTDe7VvLL9lgmDTw5vPzTfJ3uhLjyP60=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BE9DcXWvqSWIrzJGouRm6FfgLCuXFO5j3XSlBa7wuwSdmKtHd9x7bZlTDe7VvLL9lgmDTw5vPzTfJ3uhLjyP60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BE9DcXWvqSWIrzJGouRm6FfgLCuXFO5j3XSlBa7wuwSdmKtHd9x7bZlTDe7VvLL9lgmDTw5vPzTfJ3uhLjyP60=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BE9DcXWvqSWIrzJGouRm6FfgLCuXFO5j3XSlBa7wuwSdmKtHd9x7bZlTDe7VvLL9lgmDTw5vPzTfJ3uhLjyP60=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  <p:tag name="KSO_WM_SCREEN_THEME_FLAG" val="Dlrq25wU2PGuGg5bbmjbDBE9DcXWvqSWIrzJGouRm6FfgLCuXFO5j3XSlBa7wuwSdmKtHd9x7bZlTDe7VvLL9lgmDTw5vPzTfJ3uhLjyP60=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  <p:tag name="KSO_WM_SCREEN_THEME_FLAG" val="Dlrq25wU2PGuGg5bbmjbDBE9DcXWvqSWIrzJGouRm6FfgLCuXFO5j3XSlBa7wuwSdmKtHd9x7bZlTDe7VvLL9lgmDTw5vPzTfJ3uhLjyP60="/>
</p:tagLst>
</file>

<file path=ppt/tags/tag6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BE9DcXWvqSWIrzJGouRm6FfgLCuXFO5j3XSlBa7wuwSdmKtHd9x7bZlTDe7VvLL9lgmDTw5vPzTfJ3uhLjyP60=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BE9DcXWvqSWIrzJGouRm6FfgLCuXFO5j3XSlBa7wuwSdmKtHd9x7bZlTDe7VvLL9lgmDTw5vPzTfJ3uhLjyP60=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BE9DcXWvqSWIrzJGouRm6FfgLCuXFO5j3XSlBa7wuwSdmKtHd9x7bZlTDe7VvLL9lgmDTw5vPzTfJ3uhLjyP60=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BE9DcXWvqSWIrzJGouRm6FfgLCuXFO5j3XSlBa7wuwSdmKtHd9x7bZlTDe7VvLL9lgmDTw5vPzTfJ3uhLjyP60=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BE9DcXWvqSWIrzJGouRm6FfgLCuXFO5j3XSlBa7wuwSdmKtHd9x7bZlTDe7VvLL9lgmDTw5vPzTfJ3uhLjyP60=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BE9DcXWvqSWIrzJGouRm6FfgLCuXFO5j3XSlBa7wuwSdmKtHd9x7bZlTDe7VvLL9lgmDTw5vPzTfJ3uhLjyP60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BE9DcXWvqSWIrzJGouRm6FfgLCuXFO5j3XSlBa7wuwSdmKtHd9x7bZlTDe7VvLL9lgmDTw5vPzTfJ3uhLjyP60=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BE9DcXWvqSWIrzJGouRm6FfgLCuXFO5j3XSlBa7wuwSdmKtHd9x7bZlTDe7VvLL9lgmDTw5vPzTfJ3uhLjyP60=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BE9DcXWvqSWIrzJGouRm6FfgLCuXFO5j3XSlBa7wuwSdmKtHd9x7bZlTDe7VvLL9lgmDTw5vPzTfJ3uhLjyP60=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BE9DcXWvqSWIrzJGouRm6FfgLCuXFO5j3XSlBa7wuwSdmKtHd9x7bZlTDe7VvLL9lgmDTw5vPzTfJ3uhLjyP60="/>
</p:tagLst>
</file>

<file path=ppt/tags/tag74.xml><?xml version="1.0" encoding="utf-8"?>
<p:tagLst xmlns:p="http://schemas.openxmlformats.org/presentationml/2006/main">
  <p:tag name="KSO_WM_UNIT_PLACING_PICTURE_USER_VIEWPORT" val="{&quot;height&quot;:8100,&quot;width&quot;:10800}"/>
  <p:tag name="KSO_WM_SCREEN_THEME_FLAG" val="Dlrq25wU2PGuGg5bbmjbDBE9DcXWvqSWIrzJGouRm6FfgLCuXFO5j3XSlBa7wuwSdmKtHd9x7bZlTDe7VvLL9lgmDTw5vPzTfJ3uhLjyP60=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BE9DcXWvqSWIrzJGouRm6FfgLCuXFO5j3XSlBa7wuwSdmKtHd9x7bZlTDe7VvLL9lgmDTw5vPzTfJ3uhLjyP60=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BE9DcXWvqSWIrzJGouRm6FfgLCuXFO5j3XSlBa7wuwSdmKtHd9x7bZlTDe7VvLL9lgmDTw5vPzTfJ3uhLjyP60=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BE9DcXWvqSWIrzJGouRm6FfgLCuXFO5j3XSlBa7wuwSdmKtHd9x7bZlTDe7VvLL9lgmDTw5vPzTfJ3uhLjyP60="/>
</p:tagLst>
</file>

<file path=ppt/tags/tag78.xml><?xml version="1.0" encoding="utf-8"?>
<p:tagLst xmlns:p="http://schemas.openxmlformats.org/presentationml/2006/main">
  <p:tag name="KSO_WM_UNIT_PLACING_PICTURE_USER_VIEWPORT" val="{&quot;height&quot;:8100,&quot;width&quot;:10800}"/>
  <p:tag name="KSO_WM_SCREEN_THEME_FLAG" val="Dlrq25wU2PGuGg5bbmjbDBE9DcXWvqSWIrzJGouRm6FfgLCuXFO5j3XSlBa7wuwSdmKtHd9x7bZlTDe7VvLL9lgmDTw5vPzTfJ3uhLjyP60=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BE9DcXWvqSWIrzJGouRm6FfgLCuXFO5j3XSlBa7wuwSdmKtHd9x7bZlTDe7VvLL9lgmDTw5vPzTfJ3uhLjyP60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BE9DcXWvqSWIrzJGouRm6FfgLCuXFO5j3XSlBa7wuwSdmKtHd9x7bZlTDe7VvLL9lgmDTw5vPzTfJ3uhLjyP60=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BE9DcXWvqSWIrzJGouRm6FfgLCuXFO5j3XSlBa7wuwSdmKtHd9x7bZlTDe7VvLL9lgmDTw5vPzTfJ3uhLjyP60=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BE9DcXWvqSWIrzJGouRm6FfgLCuXFO5j3XSlBa7wuwSdmKtHd9x7bZlTDe7VvLL9lgmDTw5vPzTfJ3uhLjyP60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2575</Words>
  <Application>WPS 演示</Application>
  <PresentationFormat>宽屏</PresentationFormat>
  <Paragraphs>394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Wingdings</vt:lpstr>
      <vt:lpstr>Calibri</vt:lpstr>
      <vt:lpstr>Arial Unicode MS</vt:lpstr>
      <vt:lpstr>Office 主题​​</vt:lpstr>
      <vt:lpstr>第二单元   古代欧洲文明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士兵突击</cp:lastModifiedBy>
  <cp:revision>193</cp:revision>
  <dcterms:created xsi:type="dcterms:W3CDTF">2019-06-19T02:08:00Z</dcterms:created>
  <dcterms:modified xsi:type="dcterms:W3CDTF">2020-09-10T03:56:10Z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