
<file path=[Content_Types].xml><?xml version="1.0" encoding="utf-8"?>
<Types xmlns="http://schemas.openxmlformats.org/package/2006/content-types">
  <Default Extension="jpeg" ContentType="image/jpeg"/>
  <Default Extension="wav" ContentType="audio/x-wav"/>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Override PartName="/ppt/tags/tag1.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 id="2147483685" r:id="rId5"/>
  </p:sldMasterIdLst>
  <p:notesMasterIdLst>
    <p:notesMasterId r:id="rId10"/>
  </p:notesMasterIdLst>
  <p:sldIdLst>
    <p:sldId id="1237" r:id="rId6"/>
    <p:sldId id="1268" r:id="rId7"/>
    <p:sldId id="1349" r:id="rId8"/>
    <p:sldId id="1239" r:id="rId9"/>
    <p:sldId id="1303" r:id="rId11"/>
    <p:sldId id="1305" r:id="rId12"/>
    <p:sldId id="1253" r:id="rId13"/>
    <p:sldId id="1240" r:id="rId14"/>
    <p:sldId id="273" r:id="rId15"/>
    <p:sldId id="291" r:id="rId16"/>
    <p:sldId id="1274" r:id="rId17"/>
    <p:sldId id="264" r:id="rId18"/>
    <p:sldId id="310" r:id="rId19"/>
    <p:sldId id="1307" r:id="rId20"/>
    <p:sldId id="267" r:id="rId21"/>
    <p:sldId id="1267" r:id="rId22"/>
    <p:sldId id="359" r:id="rId23"/>
    <p:sldId id="1271" r:id="rId24"/>
    <p:sldId id="1350" r:id="rId25"/>
    <p:sldId id="326" r:id="rId26"/>
    <p:sldId id="327" r:id="rId27"/>
    <p:sldId id="397" r:id="rId28"/>
    <p:sldId id="272" r:id="rId29"/>
    <p:sldId id="1245" r:id="rId30"/>
    <p:sldId id="421" r:id="rId31"/>
  </p:sldIdLst>
  <p:sldSz cx="12192000" cy="6858000"/>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00"/>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p:restoredTop sz="94660"/>
  </p:normalViewPr>
  <p:slideViewPr>
    <p:cSldViewPr snapToGrid="0">
      <p:cViewPr varScale="1">
        <p:scale>
          <a:sx n="98" d="100"/>
          <a:sy n="98" d="100"/>
        </p:scale>
        <p:origin x="110" y="125"/>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4.xml" Id="rId9" /><Relationship Type="http://schemas.openxmlformats.org/officeDocument/2006/relationships/slide" Target="slides/slide3.xml" Id="rId8" /><Relationship Type="http://schemas.openxmlformats.org/officeDocument/2006/relationships/slide" Target="slides/slide2.xml" Id="rId7" /><Relationship Type="http://schemas.openxmlformats.org/officeDocument/2006/relationships/slide" Target="slides/slide1.xml" Id="rId6" /><Relationship Type="http://schemas.openxmlformats.org/officeDocument/2006/relationships/slideMaster" Target="slideMasters/slideMaster4.xml" Id="rId5" /><Relationship Type="http://schemas.openxmlformats.org/officeDocument/2006/relationships/slideMaster" Target="slideMasters/slideMaster3.xml" Id="rId4" /><Relationship Type="http://schemas.openxmlformats.org/officeDocument/2006/relationships/tableStyles" Target="tableStyles.xml" Id="rId34" /><Relationship Type="http://schemas.openxmlformats.org/officeDocument/2006/relationships/viewProps" Target="viewProps.xml" Id="rId33" /><Relationship Type="http://schemas.openxmlformats.org/officeDocument/2006/relationships/presProps" Target="presProps.xml" Id="rId32" /><Relationship Type="http://schemas.openxmlformats.org/officeDocument/2006/relationships/slide" Target="slides/slide25.xml" Id="rId31" /><Relationship Type="http://schemas.openxmlformats.org/officeDocument/2006/relationships/slide" Target="slides/slide24.xml" Id="rId30" /><Relationship Type="http://schemas.openxmlformats.org/officeDocument/2006/relationships/slideMaster" Target="slideMasters/slideMaster2.xml" Id="rId3" /><Relationship Type="http://schemas.openxmlformats.org/officeDocument/2006/relationships/slide" Target="slides/slide23.xml" Id="rId29" /><Relationship Type="http://schemas.openxmlformats.org/officeDocument/2006/relationships/slide" Target="slides/slide22.xml" Id="rId28" /><Relationship Type="http://schemas.openxmlformats.org/officeDocument/2006/relationships/slide" Target="slides/slide21.xml" Id="rId27" /><Relationship Type="http://schemas.openxmlformats.org/officeDocument/2006/relationships/slide" Target="slides/slide20.xml" Id="rId26" /><Relationship Type="http://schemas.openxmlformats.org/officeDocument/2006/relationships/slide" Target="slides/slide19.xml" Id="rId25" /><Relationship Type="http://schemas.openxmlformats.org/officeDocument/2006/relationships/slide" Target="slides/slide18.xml" Id="rId24" /><Relationship Type="http://schemas.openxmlformats.org/officeDocument/2006/relationships/slide" Target="slides/slide17.xml" Id="rId23" /><Relationship Type="http://schemas.openxmlformats.org/officeDocument/2006/relationships/slide" Target="slides/slide16.xml" Id="rId22" /><Relationship Type="http://schemas.openxmlformats.org/officeDocument/2006/relationships/slide" Target="slides/slide15.xml" Id="rId21" /><Relationship Type="http://schemas.openxmlformats.org/officeDocument/2006/relationships/slide" Target="slides/slide14.xml" Id="rId20" /><Relationship Type="http://schemas.openxmlformats.org/officeDocument/2006/relationships/theme" Target="theme/theme1.xml" Id="rId2" /><Relationship Type="http://schemas.openxmlformats.org/officeDocument/2006/relationships/slide" Target="slides/slide13.xml" Id="rId19" /><Relationship Type="http://schemas.openxmlformats.org/officeDocument/2006/relationships/slide" Target="slides/slide12.xml" Id="rId18" /><Relationship Type="http://schemas.openxmlformats.org/officeDocument/2006/relationships/slide" Target="slides/slide11.xml" Id="rId17" /><Relationship Type="http://schemas.openxmlformats.org/officeDocument/2006/relationships/slide" Target="slides/slide10.xml" Id="rId16" /><Relationship Type="http://schemas.openxmlformats.org/officeDocument/2006/relationships/slide" Target="slides/slide9.xml" Id="rId15" /><Relationship Type="http://schemas.openxmlformats.org/officeDocument/2006/relationships/slide" Target="slides/slide8.xml" Id="rId14" /><Relationship Type="http://schemas.openxmlformats.org/officeDocument/2006/relationships/slide" Target="slides/slide7.xml" Id="rId13" /><Relationship Type="http://schemas.openxmlformats.org/officeDocument/2006/relationships/slide" Target="slides/slide6.xml" Id="rId12" /><Relationship Type="http://schemas.openxmlformats.org/officeDocument/2006/relationships/slide" Target="slides/slide5.xml" Id="rId11" /><Relationship Type="http://schemas.openxmlformats.org/officeDocument/2006/relationships/notesMaster" Target="notesMasters/notesMaster1.xml" Id="rId10" /><Relationship Type="http://schemas.openxmlformats.org/officeDocument/2006/relationships/slideMaster" Target="slideMasters/slideMaster1.xml" Id="rId1" /><Relationship Type="http://schemas.openxmlformats.org/officeDocument/2006/relationships/tags" Target="/ppt/tags/tag1.xml" Id="R1a1ce0faf688403a"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等线" pitchFamily="2" charset="-122"/>
              <a:ea typeface="等线"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等线" pitchFamily="2" charset="-122"/>
              <a:ea typeface="等线" pitchFamily="2" charset="-122"/>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等线" pitchFamily="2" charset="-122"/>
              <a:ea typeface="等线"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p>
            <a:pPr lvl="0" algn="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幻灯片图像占位符 1"/>
          <p:cNvSpPr>
            <a:spLocks noGrp="1" noRot="1" noChangeAspect="1" noTextEdit="1"/>
          </p:cNvSpPr>
          <p:nvPr>
            <p:ph type="sldImg"/>
          </p:nvPr>
        </p:nvSpPr>
        <p:spPr>
          <a:ln>
            <a:solidFill>
              <a:srgbClr val="000000">
                <a:alpha val="100000"/>
              </a:srgbClr>
            </a:solidFill>
            <a:miter lim="800000"/>
          </a:ln>
        </p:spPr>
      </p:sp>
      <p:sp>
        <p:nvSpPr>
          <p:cNvPr id="23555" name="备注占位符 2"/>
          <p:cNvSpPr>
            <a:spLocks noGrp="1"/>
          </p:cNvSpPr>
          <p:nvPr>
            <p:ph type="body"/>
          </p:nvPr>
        </p:nvSpPr>
        <p:spPr>
          <a:noFill/>
          <a:ln>
            <a:noFill/>
          </a:ln>
        </p:spPr>
        <p:txBody>
          <a:bodyPr wrap="square" lIns="91440" tIns="45720" rIns="91440" bIns="45720" anchor="t"/>
          <a:p>
            <a:pPr lvl="0"/>
            <a:endParaRPr lang="zh-CN" altLang="en-US" dirty="0"/>
          </a:p>
        </p:txBody>
      </p:sp>
      <p:sp>
        <p:nvSpPr>
          <p:cNvPr id="23556"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Arial" panose="020B0604020202090204" pitchFamily="34" charset="0"/>
                <a:ea typeface="宋体" pitchFamily="2" charset="-122"/>
              </a:rPr>
            </a:fld>
            <a:endParaRPr lang="zh-CN" altLang="en-US" sz="1200" dirty="0">
              <a:latin typeface="Arial" panose="020B0604020202090204" pitchFamily="34" charset="0"/>
              <a:ea typeface="宋体"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26626" name="Rectangle 2"/>
          <p:cNvSpPr>
            <a:spLocks noGrp="1" noRot="1" noTextEdit="1"/>
          </p:cNvSpPr>
          <p:nvPr>
            <p:ph type="sldImg"/>
          </p:nvPr>
        </p:nvSpPr>
        <p:spPr>
          <a:xfrm>
            <a:off x="379413" y="684213"/>
            <a:ext cx="6096000" cy="3429000"/>
          </a:xfrm>
          <a:ln>
            <a:solidFill>
              <a:srgbClr val="000000">
                <a:alpha val="100000"/>
              </a:srgbClr>
            </a:solidFill>
            <a:miter lim="800000"/>
          </a:ln>
        </p:spPr>
      </p:sp>
      <p:sp>
        <p:nvSpPr>
          <p:cNvPr id="26627" name="Rectangle 3"/>
          <p:cNvSpPr>
            <a:spLocks noGrp="1" noRot="1"/>
          </p:cNvSpPr>
          <p:nvPr>
            <p:ph type="body" idx="1"/>
          </p:nvPr>
        </p:nvSpPr>
        <p:spPr>
          <a:xfrm>
            <a:off x="684213" y="4341813"/>
            <a:ext cx="5486400" cy="4114800"/>
          </a:xfrm>
          <a:noFill/>
          <a:ln>
            <a:noFill/>
          </a:ln>
        </p:spPr>
        <p:txBody>
          <a:bodyPr wrap="square" lIns="91440" tIns="45720" rIns="91440" bIns="45720" anchor="t"/>
          <a:p>
            <a:pPr lvl="0"/>
            <a:endParaRPr lang="en-US" altLang="zh-CN" dirty="0"/>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幻灯片图像占位符 1"/>
          <p:cNvSpPr>
            <a:spLocks noGrp="1" noRot="1" noChangeAspect="1" noTextEdit="1"/>
          </p:cNvSpPr>
          <p:nvPr>
            <p:ph type="sldImg"/>
          </p:nvPr>
        </p:nvSpPr>
        <p:spPr>
          <a:ln>
            <a:solidFill>
              <a:srgbClr val="000000">
                <a:alpha val="100000"/>
              </a:srgbClr>
            </a:solidFill>
            <a:miter lim="800000"/>
          </a:ln>
        </p:spPr>
      </p:sp>
      <p:sp>
        <p:nvSpPr>
          <p:cNvPr id="38915" name="备注占位符 2"/>
          <p:cNvSpPr>
            <a:spLocks noGrp="1"/>
          </p:cNvSpPr>
          <p:nvPr>
            <p:ph type="body"/>
          </p:nvPr>
        </p:nvSpPr>
        <p:spPr>
          <a:noFill/>
          <a:ln>
            <a:noFill/>
          </a:ln>
        </p:spPr>
        <p:txBody>
          <a:bodyPr wrap="square" lIns="91440" tIns="45720" rIns="91440" bIns="45720" anchor="t"/>
          <a:p>
            <a:pPr lvl="0"/>
            <a:endParaRPr lang="zh-CN" altLang="en-US" dirty="0"/>
          </a:p>
        </p:txBody>
      </p:sp>
      <p:sp>
        <p:nvSpPr>
          <p:cNvPr id="38916"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fld>
            <a:endParaRPr lang="zh-CN"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51202" name="Rectangle 7"/>
          <p:cNvSpPr txBox="1">
            <a:spLocks noGrp="1"/>
          </p:cNvSpPr>
          <p:nvPr/>
        </p:nvSpPr>
        <p:spPr>
          <a:xfrm>
            <a:off x="3884613" y="8685213"/>
            <a:ext cx="2971800" cy="457200"/>
          </a:xfrm>
          <a:prstGeom prst="rect">
            <a:avLst/>
          </a:prstGeom>
          <a:noFill/>
          <a:ln w="9525">
            <a:noFill/>
          </a:ln>
        </p:spPr>
        <p:txBody>
          <a:bodyPr anchor="b"/>
          <a:p>
            <a:pPr lvl="0" algn="r" eaLnBrk="1" hangingPunct="1">
              <a:spcBef>
                <a:spcPct val="0"/>
              </a:spcBef>
            </a:pPr>
            <a:fld id="{9A0DB2DC-4C9A-4742-B13C-FB6460FD3503}" type="slidenum">
              <a:rPr lang="en-US" altLang="zh-CN" dirty="0">
                <a:latin typeface="Arial" panose="020B0604020202090204" pitchFamily="34" charset="0"/>
                <a:ea typeface="宋体" pitchFamily="2" charset="-122"/>
              </a:rPr>
            </a:fld>
            <a:endParaRPr lang="en-US" altLang="zh-CN" dirty="0">
              <a:latin typeface="Arial" panose="020B0604020202090204" pitchFamily="34" charset="0"/>
              <a:ea typeface="宋体" pitchFamily="2" charset="-122"/>
            </a:endParaRPr>
          </a:p>
        </p:txBody>
      </p:sp>
      <p:sp>
        <p:nvSpPr>
          <p:cNvPr id="51203" name="Rectangle 2"/>
          <p:cNvSpPr>
            <a:spLocks noGrp="1" noRot="1" noTextEdit="1"/>
          </p:cNvSpPr>
          <p:nvPr>
            <p:ph type="sldImg"/>
          </p:nvPr>
        </p:nvSpPr>
        <p:spPr>
          <a:ln>
            <a:solidFill>
              <a:srgbClr val="000000">
                <a:alpha val="100000"/>
              </a:srgbClr>
            </a:solidFill>
            <a:miter lim="800000"/>
          </a:ln>
        </p:spPr>
      </p:sp>
      <p:sp>
        <p:nvSpPr>
          <p:cNvPr id="51204" name="Rectangle 3"/>
          <p:cNvSpPr>
            <a:spLocks noGrp="1"/>
          </p:cNvSpPr>
          <p:nvPr>
            <p:ph type="body"/>
          </p:nvPr>
        </p:nvSpPr>
        <p:spPr>
          <a:noFill/>
          <a:ln>
            <a:noFill/>
          </a:ln>
        </p:spPr>
        <p:txBody>
          <a:bodyPr wrap="square" lIns="91440" tIns="45720" rIns="91440" bIns="45720" anchor="t"/>
          <a:p>
            <a:pPr lvl="0" eaLnBrk="1" hangingPunct="1"/>
            <a:r>
              <a:rPr lang="zh-CN" altLang="en-US" dirty="0">
                <a:solidFill>
                  <a:srgbClr val="0066FF"/>
                </a:solidFill>
              </a:rPr>
              <a:t>旃：</a:t>
            </a:r>
            <a:r>
              <a:rPr lang="en-US" altLang="zh-CN" dirty="0">
                <a:solidFill>
                  <a:srgbClr val="0066FF"/>
                </a:solidFill>
              </a:rPr>
              <a:t>zhān</a:t>
            </a:r>
            <a:r>
              <a:rPr lang="zh-CN" altLang="en-US" dirty="0">
                <a:solidFill>
                  <a:srgbClr val="0066FF"/>
                </a:solidFill>
              </a:rPr>
              <a:t>。</a:t>
            </a:r>
            <a:r>
              <a:rPr lang="zh-CN" altLang="en-US" dirty="0">
                <a:solidFill>
                  <a:srgbClr val="663300"/>
                </a:solidFill>
              </a:rPr>
              <a:t>孔雀帝国时代，社会上出现了地位低下的贱民，认为是“不可接触者”。</a:t>
            </a:r>
            <a:endParaRPr lang="zh-CN" altLang="en-US" dirty="0">
              <a:solidFill>
                <a:srgbClr val="663300"/>
              </a:solidFill>
            </a:endParaRPr>
          </a:p>
        </p:txBody>
      </p:sp>
    </p:spTree>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Rectangle 7"/>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en-US" altLang="zh-CN" sz="1200" dirty="0"/>
            </a:fld>
            <a:endParaRPr lang="en-US" altLang="zh-CN" sz="1200" dirty="0"/>
          </a:p>
        </p:txBody>
      </p:sp>
      <p:sp>
        <p:nvSpPr>
          <p:cNvPr id="54275" name="Rectangle 7"/>
          <p:cNvSpPr txBox="1">
            <a:spLocks noGrp="1"/>
          </p:cNvSpPr>
          <p:nvPr/>
        </p:nvSpPr>
        <p:spPr>
          <a:xfrm>
            <a:off x="3884613" y="8685213"/>
            <a:ext cx="2971800" cy="457200"/>
          </a:xfrm>
          <a:prstGeom prst="rect">
            <a:avLst/>
          </a:prstGeom>
          <a:noFill/>
          <a:ln w="9525">
            <a:noFill/>
          </a:ln>
        </p:spPr>
        <p:txBody>
          <a:bodyPr anchor="b"/>
          <a:p>
            <a:pPr lvl="0" algn="r"/>
            <a:fld id="{9A0DB2DC-4C9A-4742-B13C-FB6460FD3503}" type="slidenum">
              <a:rPr lang="en-US" altLang="zh-CN" sz="1200" dirty="0">
                <a:latin typeface="Arial" panose="020B0604020202090204" pitchFamily="34" charset="0"/>
                <a:ea typeface="宋体" pitchFamily="2" charset="-122"/>
              </a:rPr>
            </a:fld>
            <a:endParaRPr lang="en-US" altLang="zh-CN" sz="1200" dirty="0">
              <a:latin typeface="Arial" panose="020B0604020202090204" pitchFamily="34" charset="0"/>
              <a:ea typeface="宋体" pitchFamily="2" charset="-122"/>
            </a:endParaRPr>
          </a:p>
        </p:txBody>
      </p:sp>
      <p:sp>
        <p:nvSpPr>
          <p:cNvPr id="54276" name="Rectangle 2"/>
          <p:cNvSpPr>
            <a:spLocks noRot="1" noTextEdit="1"/>
          </p:cNvSpPr>
          <p:nvPr>
            <p:ph type="sldImg"/>
          </p:nvPr>
        </p:nvSpPr>
        <p:spPr>
          <a:ln>
            <a:solidFill>
              <a:srgbClr val="000000">
                <a:alpha val="100000"/>
              </a:srgbClr>
            </a:solidFill>
            <a:miter lim="800000"/>
          </a:ln>
        </p:spPr>
      </p:sp>
      <p:sp>
        <p:nvSpPr>
          <p:cNvPr id="54277" name="Rectangle 3"/>
          <p:cNvSpPr>
            <a:spLocks noGrp="1"/>
          </p:cNvSpPr>
          <p:nvPr>
            <p:ph type="body" idx="1"/>
          </p:nvPr>
        </p:nvSpPr>
        <p:spPr>
          <a:xfrm>
            <a:off x="685800" y="4343400"/>
            <a:ext cx="5486400" cy="4114800"/>
          </a:xfrm>
          <a:noFill/>
          <a:ln>
            <a:noFill/>
          </a:ln>
        </p:spPr>
        <p:txBody>
          <a:bodyPr wrap="square" lIns="91440" tIns="45720" rIns="91440" bIns="45720" anchor="t"/>
          <a:p>
            <a:pPr lvl="0"/>
            <a:endParaRPr lang="zh-CN"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1" y="365125"/>
            <a:ext cx="76835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编辑母版文本样式</a:t>
            </a:r>
            <a:endParaRPr lang="zh-CN" altLang="en-US"/>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562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97600" y="1825625"/>
            <a:ext cx="51562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40318" y="2505075"/>
            <a:ext cx="5158316"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71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rgbClr val="996633"/>
              </a:buClr>
              <a:buSzPct val="70000"/>
              <a:buFont typeface="Wingdings" panose="05000000000000000000" pitchFamily="2" charset="2"/>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hasCustomPrompt="1"/>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1" y="365125"/>
            <a:ext cx="76835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dgm" preserve="1">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SmartArt 占位符 2"/>
          <p:cNvSpPr>
            <a:spLocks noGrp="1"/>
          </p:cNvSpPr>
          <p:nvPr>
            <p:ph type="pic" idx="1"/>
          </p:nvPr>
        </p:nvSpPr>
        <p:spPr>
          <a:xfrm>
            <a:off x="838200" y="1825625"/>
            <a:ext cx="10515600" cy="4351338"/>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rgbClr val="996633"/>
              </a:buClr>
              <a:buSzPct val="70000"/>
              <a:buFont typeface="Wingdings" panose="05000000000000000000" pitchFamily="2" charset="2"/>
              <a:buChar char="z"/>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hasCustomPrompt="1"/>
          </p:nvPr>
        </p:nvSpPr>
        <p:spPr>
          <a:xfrm>
            <a:off x="838200" y="365125"/>
            <a:ext cx="10515600" cy="58118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7" name="灯片编号占位符 6"/>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9" name="灯片编号占位符 8"/>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编辑母版文本样式</a:t>
            </a:r>
            <a:endParaRPr lang="zh-CN" alt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灯片编号占位符 4"/>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4" name="灯片编号占位符 3"/>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9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7" name="灯片编号占位符 6"/>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灯片编号占位符 4"/>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pic>
        <p:nvPicPr>
          <p:cNvPr id="3074" name="图片 6"/>
          <p:cNvPicPr>
            <a:picLocks noChangeAspect="1"/>
          </p:cNvPicPr>
          <p:nvPr userDrawn="1"/>
        </p:nvPicPr>
        <p:blipFill>
          <a:blip r:embed="rId2"/>
          <a:stretch>
            <a:fillRect/>
          </a:stretch>
        </p:blipFill>
        <p:spPr>
          <a:xfrm>
            <a:off x="0" y="15875"/>
            <a:ext cx="12192000" cy="6850063"/>
          </a:xfrm>
          <a:prstGeom prst="rect">
            <a:avLst/>
          </a:prstGeom>
          <a:noFill/>
          <a:ln w="9525">
            <a:noFill/>
          </a:ln>
        </p:spPr>
      </p:pic>
      <p:grpSp>
        <p:nvGrpSpPr>
          <p:cNvPr id="8" name="组合 7"/>
          <p:cNvGrpSpPr/>
          <p:nvPr/>
        </p:nvGrpSpPr>
        <p:grpSpPr>
          <a:xfrm>
            <a:off x="8293994" y="3365974"/>
            <a:ext cx="3898006" cy="3499964"/>
            <a:chOff x="3933" y="3726"/>
            <a:chExt cx="4421" cy="3612"/>
          </a:xfrm>
          <a:blipFill rotWithShape="1">
            <a:blip r:embed="rId3"/>
            <a:stretch>
              <a:fillRect/>
            </a:stretch>
          </a:blipFill>
        </p:grpSpPr>
        <p:sp>
          <p:nvSpPr>
            <p:cNvPr id="9" name="等腰三角形 8"/>
            <p:cNvSpPr/>
            <p:nvPr/>
          </p:nvSpPr>
          <p:spPr>
            <a:xfrm>
              <a:off x="5540" y="3726"/>
              <a:ext cx="1207" cy="112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10" name="梯形 9"/>
            <p:cNvSpPr/>
            <p:nvPr/>
          </p:nvSpPr>
          <p:spPr>
            <a:xfrm>
              <a:off x="3933" y="6102"/>
              <a:ext cx="4421" cy="1236"/>
            </a:xfrm>
            <a:prstGeom prst="trapezoid">
              <a:avLst>
                <a:gd name="adj" fmla="val 599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11" name="梯形 10"/>
            <p:cNvSpPr/>
            <p:nvPr/>
          </p:nvSpPr>
          <p:spPr>
            <a:xfrm>
              <a:off x="4781" y="4888"/>
              <a:ext cx="2755" cy="1154"/>
            </a:xfrm>
            <a:prstGeom prst="trapezoid">
              <a:avLst>
                <a:gd name="adj" fmla="val 599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grpSp>
      <p:pic>
        <p:nvPicPr>
          <p:cNvPr id="12" name="图片 11"/>
          <p:cNvPicPr>
            <a:picLocks noChangeAspect="1"/>
          </p:cNvPicPr>
          <p:nvPr/>
        </p:nvPicPr>
        <p:blipFill>
          <a:blip r:embed="rId4">
            <a:clrChange>
              <a:clrFrom>
                <a:srgbClr val="151410"/>
              </a:clrFrom>
              <a:clrTo>
                <a:srgbClr val="151410">
                  <a:alpha val="0"/>
                </a:srgbClr>
              </a:clrTo>
            </a:clrChange>
          </a:blip>
          <a:stretch>
            <a:fillRect/>
          </a:stretch>
        </p:blipFill>
        <p:spPr>
          <a:xfrm rot="972348">
            <a:off x="10736263" y="-146050"/>
            <a:ext cx="1395413" cy="2100263"/>
          </a:xfrm>
          <a:prstGeom prst="rect">
            <a:avLst/>
          </a:prstGeom>
          <a:ln>
            <a:noFill/>
          </a:ln>
          <a:effectLst>
            <a:outerShdw blurRad="292100" dist="139700" dir="2700000" algn="tl" rotWithShape="0">
              <a:srgbClr val="333333">
                <a:alpha val="65000"/>
              </a:srgbClr>
            </a:outerShdw>
          </a:effectLst>
        </p:spPr>
      </p:pic>
      <p:sp>
        <p:nvSpPr>
          <p:cNvPr id="13" name="文本框 3"/>
          <p:cNvSpPr txBox="1"/>
          <p:nvPr/>
        </p:nvSpPr>
        <p:spPr>
          <a:xfrm>
            <a:off x="2081277" y="737465"/>
            <a:ext cx="8029445" cy="2011448"/>
          </a:xfrm>
          <a:prstGeom prst="rect">
            <a:avLst/>
          </a:prstGeom>
          <a:noFill/>
          <a:effectLst>
            <a:glow rad="228600">
              <a:schemeClr val="accent4">
                <a:satMod val="175000"/>
                <a:alpha val="40000"/>
              </a:schemeClr>
            </a:glow>
          </a:effectLst>
        </p:spPr>
        <p:txBody>
          <a:bodyPr>
            <a:spAutoFit/>
          </a:bodyPr>
          <a:lstStyle/>
          <a:p>
            <a:pPr marL="0" marR="0" lvl="0" indent="0" algn="ctr" defTabSz="914400" rtl="0" eaLnBrk="1" fontAlgn="auto" latinLnBrk="0" hangingPunct="1">
              <a:lnSpc>
                <a:spcPct val="200000"/>
              </a:lnSpc>
              <a:spcBef>
                <a:spcPts val="0"/>
              </a:spcBef>
              <a:spcAft>
                <a:spcPts val="0"/>
              </a:spcAft>
              <a:buClrTx/>
              <a:buSzTx/>
              <a:buFontTx/>
              <a:buNone/>
              <a:defRPr/>
            </a:pPr>
            <a:r>
              <a:rPr kumimoji="0" lang="zh-CN" altLang="en-US" sz="7200" b="1" i="0" u="none" strike="noStrike" kern="3000" cap="none" spc="500" normalizeH="0" baseline="0" noProof="0" dirty="0">
                <a:ln w="9525">
                  <a:solidFill>
                    <a:schemeClr val="bg1"/>
                  </a:solidFill>
                  <a:prstDash val="solid"/>
                </a:ln>
                <a:solidFill>
                  <a:schemeClr val="tx1"/>
                </a:solidFill>
                <a:effectLst>
                  <a:outerShdw blurRad="38100" dist="38100" dir="2700000" algn="tl">
                    <a:srgbClr val="000000">
                      <a:alpha val="43137"/>
                    </a:srgbClr>
                  </a:outerShdw>
                </a:effectLst>
                <a:uLnTx/>
                <a:uFillTx/>
                <a:latin typeface="华文新魏" pitchFamily="2" charset="-122"/>
                <a:ea typeface="华文新魏" pitchFamily="2" charset="-122"/>
                <a:cs typeface="+mn-cs"/>
              </a:rPr>
              <a:t>西欧庄园</a:t>
            </a:r>
            <a:endParaRPr kumimoji="0" lang="zh-CN" altLang="en-US" sz="7200" b="1" i="0" u="none" strike="noStrike" kern="3000" cap="none" spc="500" normalizeH="0" baseline="0" noProof="0" dirty="0">
              <a:ln w="9525">
                <a:solidFill>
                  <a:schemeClr val="bg1"/>
                </a:solidFill>
                <a:prstDash val="solid"/>
              </a:ln>
              <a:solidFill>
                <a:schemeClr val="tx1"/>
              </a:solidFill>
              <a:effectLst>
                <a:outerShdw blurRad="38100" dist="38100" dir="2700000" algn="tl">
                  <a:srgbClr val="000000">
                    <a:alpha val="43137"/>
                  </a:srgbClr>
                </a:outerShdw>
              </a:effectLst>
              <a:uLnTx/>
              <a:uFillTx/>
              <a:latin typeface="华文新魏" pitchFamily="2" charset="-122"/>
              <a:ea typeface="华文新魏" pitchFamily="2" charset="-122"/>
              <a:cs typeface="+mn-cs"/>
            </a:endParaRPr>
          </a:p>
        </p:txBody>
      </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4098" name="组合 6"/>
          <p:cNvGrpSpPr/>
          <p:nvPr userDrawn="1"/>
        </p:nvGrpSpPr>
        <p:grpSpPr>
          <a:xfrm>
            <a:off x="0" y="-152400"/>
            <a:ext cx="12192000" cy="879475"/>
            <a:chOff x="0" y="-152902"/>
            <a:chExt cx="12192000" cy="880310"/>
          </a:xfrm>
        </p:grpSpPr>
        <p:pic>
          <p:nvPicPr>
            <p:cNvPr id="4101"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4102"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a:ln>
                    <a:noFill/>
                  </a:ln>
                  <a:solidFill>
                    <a:srgbClr val="C00000"/>
                  </a:solidFill>
                  <a:effectLst/>
                  <a:uLnTx/>
                  <a:uFillTx/>
                  <a:latin typeface="华文行楷" pitchFamily="2" charset="-122"/>
                  <a:ea typeface="华文行楷" pitchFamily="2" charset="-122"/>
                  <a:cs typeface="+mn-cs"/>
                </a:rPr>
                <a:t>学习目标</a:t>
              </a:r>
              <a:endParaRPr kumimoji="0" lang="zh-CN" altLang="en-US" sz="3200" b="0" i="0" u="none" strike="noStrike" kern="1200" cap="none" spc="0" normalizeH="0" baseline="0" noProof="0">
                <a:ln>
                  <a:noFill/>
                </a:ln>
                <a:solidFill>
                  <a:srgbClr val="C00000"/>
                </a:solidFill>
                <a:effectLst/>
                <a:uLnTx/>
                <a:uFillTx/>
                <a:latin typeface="华文行楷" pitchFamily="2" charset="-122"/>
                <a:ea typeface="华文行楷" pitchFamily="2" charset="-122"/>
                <a:cs typeface="+mn-cs"/>
              </a:endParaRPr>
            </a:p>
          </p:txBody>
        </p:sp>
        <p:pic>
          <p:nvPicPr>
            <p:cNvPr id="4104"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5122" name="组合 6"/>
          <p:cNvGrpSpPr/>
          <p:nvPr userDrawn="1"/>
        </p:nvGrpSpPr>
        <p:grpSpPr>
          <a:xfrm>
            <a:off x="0" y="-152400"/>
            <a:ext cx="12192000" cy="879475"/>
            <a:chOff x="0" y="-152902"/>
            <a:chExt cx="12192000" cy="880310"/>
          </a:xfrm>
        </p:grpSpPr>
        <p:pic>
          <p:nvPicPr>
            <p:cNvPr id="5125"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5126"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a:ln>
                    <a:noFill/>
                  </a:ln>
                  <a:solidFill>
                    <a:srgbClr val="C00000"/>
                  </a:solidFill>
                  <a:effectLst/>
                  <a:uLnTx/>
                  <a:uFillTx/>
                  <a:latin typeface="华文行楷" pitchFamily="2" charset="-122"/>
                  <a:ea typeface="华文行楷" pitchFamily="2" charset="-122"/>
                  <a:cs typeface="+mn-cs"/>
                </a:rPr>
                <a:t>  目     录</a:t>
              </a:r>
              <a:endParaRPr kumimoji="0" lang="zh-CN" altLang="en-US" sz="3200" b="0" i="0" u="none" strike="noStrike" kern="1200" cap="none" spc="0" normalizeH="0" baseline="0" noProof="0">
                <a:ln>
                  <a:noFill/>
                </a:ln>
                <a:solidFill>
                  <a:srgbClr val="C00000"/>
                </a:solidFill>
                <a:effectLst/>
                <a:uLnTx/>
                <a:uFillTx/>
                <a:latin typeface="华文行楷" pitchFamily="2" charset="-122"/>
                <a:ea typeface="华文行楷" pitchFamily="2" charset="-122"/>
                <a:cs typeface="+mn-cs"/>
              </a:endParaRPr>
            </a:p>
          </p:txBody>
        </p:sp>
        <p:pic>
          <p:nvPicPr>
            <p:cNvPr id="5128"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6146" name="组合 6"/>
          <p:cNvGrpSpPr/>
          <p:nvPr userDrawn="1"/>
        </p:nvGrpSpPr>
        <p:grpSpPr>
          <a:xfrm>
            <a:off x="0" y="-152400"/>
            <a:ext cx="12192000" cy="879475"/>
            <a:chOff x="0" y="-152902"/>
            <a:chExt cx="12192000" cy="880310"/>
          </a:xfrm>
        </p:grpSpPr>
        <p:pic>
          <p:nvPicPr>
            <p:cNvPr id="6149"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6150"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  内     容</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6152"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7170" name="组合 6"/>
          <p:cNvGrpSpPr/>
          <p:nvPr userDrawn="1"/>
        </p:nvGrpSpPr>
        <p:grpSpPr>
          <a:xfrm>
            <a:off x="0" y="-152400"/>
            <a:ext cx="12192000" cy="879475"/>
            <a:chOff x="0" y="-152902"/>
            <a:chExt cx="12192000" cy="880310"/>
          </a:xfrm>
        </p:grpSpPr>
        <p:pic>
          <p:nvPicPr>
            <p:cNvPr id="7173"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7174"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合作探究</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7176"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562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97600" y="1825625"/>
            <a:ext cx="51562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8194" name="组合 6"/>
          <p:cNvGrpSpPr/>
          <p:nvPr userDrawn="1"/>
        </p:nvGrpSpPr>
        <p:grpSpPr>
          <a:xfrm>
            <a:off x="0" y="-152400"/>
            <a:ext cx="12192000" cy="879475"/>
            <a:chOff x="0" y="-152902"/>
            <a:chExt cx="12192000" cy="880310"/>
          </a:xfrm>
        </p:grpSpPr>
        <p:pic>
          <p:nvPicPr>
            <p:cNvPr id="8197"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8198"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课堂小结</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8200"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9218" name="组合 6"/>
          <p:cNvGrpSpPr/>
          <p:nvPr userDrawn="1"/>
        </p:nvGrpSpPr>
        <p:grpSpPr>
          <a:xfrm>
            <a:off x="0" y="-152400"/>
            <a:ext cx="12192000" cy="879475"/>
            <a:chOff x="0" y="-152902"/>
            <a:chExt cx="12192000" cy="880310"/>
          </a:xfrm>
        </p:grpSpPr>
        <p:pic>
          <p:nvPicPr>
            <p:cNvPr id="9221"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9222"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当堂达标</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9224"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10242" name="组合 6"/>
          <p:cNvGrpSpPr/>
          <p:nvPr userDrawn="1"/>
        </p:nvGrpSpPr>
        <p:grpSpPr>
          <a:xfrm>
            <a:off x="0" y="-152400"/>
            <a:ext cx="12192000" cy="879475"/>
            <a:chOff x="0" y="-152902"/>
            <a:chExt cx="12192000" cy="880310"/>
          </a:xfrm>
        </p:grpSpPr>
        <p:pic>
          <p:nvPicPr>
            <p:cNvPr id="10245"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10246"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拓展延伸</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10248"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pic>
        <p:nvPicPr>
          <p:cNvPr id="11266" name="图片 10"/>
          <p:cNvPicPr>
            <a:picLocks noChangeAspect="1"/>
          </p:cNvPicPr>
          <p:nvPr userDrawn="1"/>
        </p:nvPicPr>
        <p:blipFill>
          <a:blip r:embed="rId2"/>
          <a:stretch>
            <a:fillRect/>
          </a:stretch>
        </p:blipFill>
        <p:spPr>
          <a:xfrm>
            <a:off x="0" y="650875"/>
            <a:ext cx="12192000" cy="76200"/>
          </a:xfrm>
          <a:prstGeom prst="rect">
            <a:avLst/>
          </a:prstGeom>
          <a:noFill/>
          <a:ln w="9525">
            <a:noFill/>
          </a:ln>
        </p:spPr>
      </p:pic>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152400"/>
            <a:ext cx="9160933" cy="1600200"/>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914400" y="1828800"/>
            <a:ext cx="5029200" cy="36576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6146800" y="1828800"/>
            <a:ext cx="5029200" cy="17526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6146800" y="3733800"/>
            <a:ext cx="5029200" cy="17526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5"/>
          <p:cNvSpPr>
            <a:spLocks noGrp="1"/>
          </p:cNvSpPr>
          <p:nvPr>
            <p:ph type="dt" sz="half" idx="12"/>
          </p:nvPr>
        </p:nvSpPr>
        <p:spPr>
          <a:xfrm>
            <a:off x="1828800" y="6248400"/>
            <a:ext cx="2540000" cy="45720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6"/>
          <p:cNvSpPr>
            <a:spLocks noGrp="1"/>
          </p:cNvSpPr>
          <p:nvPr>
            <p:ph type="ftr" sz="quarter" idx="13"/>
          </p:nvPr>
        </p:nvSpPr>
        <p:spPr>
          <a:xfrm>
            <a:off x="4741863" y="6248400"/>
            <a:ext cx="3860800" cy="45720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7"/>
          <p:cNvSpPr>
            <a:spLocks noGrp="1"/>
          </p:cNvSpPr>
          <p:nvPr>
            <p:ph type="sldNum" sz="quarter" idx="4"/>
          </p:nvPr>
        </p:nvSpPr>
        <p:spPr>
          <a:xfrm>
            <a:off x="8958263" y="6248400"/>
            <a:ext cx="2540000" cy="457200"/>
          </a:xfrm>
          <a:prstGeom prst="rect">
            <a:avLst/>
          </a:prstGeom>
        </p:spPr>
        <p:txBody>
          <a:bodyPr vert="horz" wrap="square" lIns="91440" tIns="45720" rIns="91440" bIns="45720" numCol="1" anchor="ctr" anchorCtr="0" compatLnSpc="1"/>
          <a:p>
            <a:pPr algn="r" eaLnBrk="1" hangingPunct="1"/>
            <a:fld id="{9A0DB2DC-4C9A-4742-B13C-FB6460FD3503}" type="slidenum">
              <a:rPr lang="en-US" altLang="zh-CN" dirty="0"/>
            </a:fld>
            <a:endParaRPr lang="en-US" altLang="zh-CN"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和内容">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13314" name="组合 6"/>
          <p:cNvGrpSpPr/>
          <p:nvPr userDrawn="1"/>
        </p:nvGrpSpPr>
        <p:grpSpPr>
          <a:xfrm>
            <a:off x="0" y="-152400"/>
            <a:ext cx="12192000" cy="879475"/>
            <a:chOff x="0" y="-152902"/>
            <a:chExt cx="12192000" cy="880310"/>
          </a:xfrm>
        </p:grpSpPr>
        <p:pic>
          <p:nvPicPr>
            <p:cNvPr id="13317"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13318"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情境导入</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13320"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238500" y="2159000"/>
            <a:ext cx="5715000" cy="1382450"/>
          </a:xfrm>
        </p:spPr>
        <p:txBody>
          <a:bodyPr anchor="b">
            <a:normAutofit/>
          </a:bodyPr>
          <a:lstStyle>
            <a:lvl1pPr algn="ctr">
              <a:defRPr sz="8000" b="0">
                <a:solidFill>
                  <a:schemeClr val="tx1"/>
                </a:solidFill>
              </a:defRPr>
            </a:lvl1pPr>
          </a:lstStyle>
          <a:p>
            <a:r>
              <a:rPr lang="zh-CN" altLang="en-US"/>
              <a:t>单击此处编辑母版标题样式</a:t>
            </a:r>
            <a:endParaRPr lang="zh-CN" altLang="en-US" dirty="0"/>
          </a:p>
        </p:txBody>
      </p:sp>
      <p:sp>
        <p:nvSpPr>
          <p:cNvPr id="37" name="内容占位符 36"/>
          <p:cNvSpPr>
            <a:spLocks noGrp="1"/>
          </p:cNvSpPr>
          <p:nvPr>
            <p:ph sz="quarter" idx="13"/>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a:t>单击此处编辑母版文本样式</a:t>
            </a:r>
            <a:endParaRPr lang="zh-CN" altLang="en-US"/>
          </a:p>
        </p:txBody>
      </p:sp>
      <p:sp>
        <p:nvSpPr>
          <p:cNvPr id="3" name="日期占位符 2"/>
          <p:cNvSpPr>
            <a:spLocks noGrp="1"/>
          </p:cNvSpPr>
          <p:nvPr>
            <p:ph type="dt" sz="half" idx="14"/>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5"/>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6"/>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空白">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fld>
            <a:endParaRPr lang="zh-CN" altLang="en-US" dirty="0"/>
          </a:p>
        </p:txBody>
      </p:sp>
    </p:spTree>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2_标题和内容">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标题，文本与内容">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文本占位符 2"/>
          <p:cNvSpPr>
            <a:spLocks noGrp="1"/>
          </p:cNvSpPr>
          <p:nvPr>
            <p:ph type="body" sz="half" idx="1"/>
          </p:nvPr>
        </p:nvSpPr>
        <p:spPr>
          <a:xfrm>
            <a:off x="838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6147"/>
          <p:cNvSpPr>
            <a:spLocks noGrp="1"/>
          </p:cNvSpPr>
          <p:nvPr>
            <p:ph type="dt" sz="half" idx="12"/>
          </p:nvPr>
        </p:nvSpPr>
        <p:spPr>
          <a:xfrm>
            <a:off x="0" y="0"/>
            <a:ext cx="0" cy="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6148"/>
          <p:cNvSpPr>
            <a:spLocks noGrp="1"/>
          </p:cNvSpPr>
          <p:nvPr>
            <p:ph type="ftr" sz="quarter" idx="3"/>
          </p:nvPr>
        </p:nvSpPr>
        <p:spPr>
          <a:xfrm>
            <a:off x="0" y="0"/>
            <a:ext cx="0" cy="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6149"/>
          <p:cNvSpPr>
            <a:spLocks noGrp="1"/>
          </p:cNvSpPr>
          <p:nvPr>
            <p:ph type="sldNum" sz="quarter" idx="4"/>
          </p:nvPr>
        </p:nvSpPr>
        <p:spPr>
          <a:xfrm>
            <a:off x="0" y="0"/>
            <a:ext cx="0" cy="0"/>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fld>
            <a:endParaRPr lang="zh-CN" altLang="en-US" dirty="0"/>
          </a:p>
        </p:txBody>
      </p:sp>
    </p:spTree>
  </p:cSld>
  <p:clrMapOvr>
    <a:masterClrMapping/>
  </p:clrMapOvr>
  <p:transition spd="med">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40318" y="2505075"/>
            <a:ext cx="5158316"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71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hasCustomPrompt="1"/>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image" Target="../media/image1.jpeg"/><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1" Type="http://schemas.openxmlformats.org/officeDocument/2006/relationships/theme" Target="../theme/theme3.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6" Type="http://schemas.openxmlformats.org/officeDocument/2006/relationships/theme" Target="../theme/theme4.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90204" pitchFamily="34" charset="0"/>
          <a:ea typeface="宋体" pitchFamily="2" charset="-122"/>
        </a:defRPr>
      </a:lvl2pPr>
      <a:lvl3pPr algn="ctr" rtl="0" eaLnBrk="0" fontAlgn="base" hangingPunct="0">
        <a:spcBef>
          <a:spcPct val="0"/>
        </a:spcBef>
        <a:spcAft>
          <a:spcPct val="0"/>
        </a:spcAft>
        <a:defRPr sz="4400">
          <a:solidFill>
            <a:schemeClr val="tx2"/>
          </a:solidFill>
          <a:latin typeface="Arial" panose="020B0604020202090204" pitchFamily="34" charset="0"/>
          <a:ea typeface="宋体" pitchFamily="2" charset="-122"/>
        </a:defRPr>
      </a:lvl3pPr>
      <a:lvl4pPr algn="ctr" rtl="0" eaLnBrk="0" fontAlgn="base" hangingPunct="0">
        <a:spcBef>
          <a:spcPct val="0"/>
        </a:spcBef>
        <a:spcAft>
          <a:spcPct val="0"/>
        </a:spcAft>
        <a:defRPr sz="4400">
          <a:solidFill>
            <a:schemeClr val="tx2"/>
          </a:solidFill>
          <a:latin typeface="Arial" panose="020B0604020202090204" pitchFamily="34" charset="0"/>
          <a:ea typeface="宋体" pitchFamily="2" charset="-122"/>
        </a:defRPr>
      </a:lvl4pPr>
      <a:lvl5pPr algn="ctr" rtl="0" eaLnBrk="0" fontAlgn="base" hangingPunct="0">
        <a:spcBef>
          <a:spcPct val="0"/>
        </a:spcBef>
        <a:spcAft>
          <a:spcPct val="0"/>
        </a:spcAft>
        <a:defRPr sz="4400">
          <a:solidFill>
            <a:schemeClr val="tx2"/>
          </a:solidFill>
          <a:latin typeface="Arial" panose="020B0604020202090204" pitchFamily="34" charset="0"/>
          <a:ea typeface="宋体" pitchFamily="2" charset="-122"/>
        </a:defRPr>
      </a:lvl5pPr>
      <a:lvl6pPr marL="457200" algn="ctr" rtl="0" fontAlgn="base">
        <a:spcBef>
          <a:spcPct val="0"/>
        </a:spcBef>
        <a:spcAft>
          <a:spcPct val="0"/>
        </a:spcAft>
        <a:defRPr sz="4400">
          <a:solidFill>
            <a:schemeClr val="tx2"/>
          </a:solidFill>
          <a:latin typeface="Arial" panose="020B0604020202090204" pitchFamily="34" charset="0"/>
          <a:ea typeface="宋体" pitchFamily="2" charset="-122"/>
        </a:defRPr>
      </a:lvl6pPr>
      <a:lvl7pPr marL="914400" algn="ctr" rtl="0" fontAlgn="base">
        <a:spcBef>
          <a:spcPct val="0"/>
        </a:spcBef>
        <a:spcAft>
          <a:spcPct val="0"/>
        </a:spcAft>
        <a:defRPr sz="4400">
          <a:solidFill>
            <a:schemeClr val="tx2"/>
          </a:solidFill>
          <a:latin typeface="Arial" panose="020B0604020202090204" pitchFamily="34" charset="0"/>
          <a:ea typeface="宋体" pitchFamily="2" charset="-122"/>
        </a:defRPr>
      </a:lvl7pPr>
      <a:lvl8pPr marL="1371600" algn="ctr" rtl="0" fontAlgn="base">
        <a:spcBef>
          <a:spcPct val="0"/>
        </a:spcBef>
        <a:spcAft>
          <a:spcPct val="0"/>
        </a:spcAft>
        <a:defRPr sz="4400">
          <a:solidFill>
            <a:schemeClr val="tx2"/>
          </a:solidFill>
          <a:latin typeface="Arial" panose="020B0604020202090204" pitchFamily="34" charset="0"/>
          <a:ea typeface="宋体" pitchFamily="2" charset="-122"/>
        </a:defRPr>
      </a:lvl8pPr>
      <a:lvl9pPr marL="1828800" algn="ctr" rtl="0" fontAlgn="base">
        <a:spcBef>
          <a:spcPct val="0"/>
        </a:spcBef>
        <a:spcAft>
          <a:spcPct val="0"/>
        </a:spcAft>
        <a:defRPr sz="4400">
          <a:solidFill>
            <a:schemeClr val="tx2"/>
          </a:solidFill>
          <a:latin typeface="Arial" panose="020B0604020202090204" pitchFamily="34" charset="0"/>
          <a:ea typeface="宋体"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4"/>
          <a:stretch>
            <a:fillRect/>
          </a:stretch>
        </a:blipFill>
        <a:effectLst/>
      </p:bgPr>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hf sldNum="0" hdr="0" ftr="0" dt="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panose="02020503050405090304" pitchFamily="18" charset="0"/>
          <a:ea typeface="宋体" pitchFamily="2" charset="-122"/>
        </a:defRPr>
      </a:lvl2pPr>
      <a:lvl3pPr algn="ctr" rtl="0" eaLnBrk="0" fontAlgn="base" hangingPunct="0">
        <a:spcBef>
          <a:spcPct val="0"/>
        </a:spcBef>
        <a:spcAft>
          <a:spcPct val="0"/>
        </a:spcAft>
        <a:defRPr sz="4400" b="1">
          <a:solidFill>
            <a:schemeClr val="tx2"/>
          </a:solidFill>
          <a:latin typeface="Times New Roman" panose="02020503050405090304" pitchFamily="18" charset="0"/>
          <a:ea typeface="宋体" pitchFamily="2" charset="-122"/>
        </a:defRPr>
      </a:lvl3pPr>
      <a:lvl4pPr algn="ctr" rtl="0" eaLnBrk="0" fontAlgn="base" hangingPunct="0">
        <a:spcBef>
          <a:spcPct val="0"/>
        </a:spcBef>
        <a:spcAft>
          <a:spcPct val="0"/>
        </a:spcAft>
        <a:defRPr sz="4400" b="1">
          <a:solidFill>
            <a:schemeClr val="tx2"/>
          </a:solidFill>
          <a:latin typeface="Times New Roman" panose="02020503050405090304" pitchFamily="18" charset="0"/>
          <a:ea typeface="宋体" pitchFamily="2" charset="-122"/>
        </a:defRPr>
      </a:lvl4pPr>
      <a:lvl5pPr algn="ctr" rtl="0" eaLnBrk="0" fontAlgn="base" hangingPunct="0">
        <a:spcBef>
          <a:spcPct val="0"/>
        </a:spcBef>
        <a:spcAft>
          <a:spcPct val="0"/>
        </a:spcAft>
        <a:defRPr sz="4400" b="1">
          <a:solidFill>
            <a:schemeClr val="tx2"/>
          </a:solidFill>
          <a:latin typeface="Times New Roman" panose="02020503050405090304" pitchFamily="18" charset="0"/>
          <a:ea typeface="宋体" pitchFamily="2" charset="-122"/>
        </a:defRPr>
      </a:lvl5pPr>
      <a:lvl6pPr marL="457200" algn="ctr" rtl="0" fontAlgn="base">
        <a:spcBef>
          <a:spcPct val="0"/>
        </a:spcBef>
        <a:spcAft>
          <a:spcPct val="0"/>
        </a:spcAft>
        <a:defRPr sz="4400" b="1">
          <a:solidFill>
            <a:schemeClr val="tx2"/>
          </a:solidFill>
          <a:latin typeface="Times New Roman" panose="02020503050405090304" pitchFamily="18" charset="0"/>
          <a:ea typeface="宋体" pitchFamily="2" charset="-122"/>
        </a:defRPr>
      </a:lvl6pPr>
      <a:lvl7pPr marL="914400" algn="ctr" rtl="0" fontAlgn="base">
        <a:spcBef>
          <a:spcPct val="0"/>
        </a:spcBef>
        <a:spcAft>
          <a:spcPct val="0"/>
        </a:spcAft>
        <a:defRPr sz="4400" b="1">
          <a:solidFill>
            <a:schemeClr val="tx2"/>
          </a:solidFill>
          <a:latin typeface="Times New Roman" panose="02020503050405090304" pitchFamily="18" charset="0"/>
          <a:ea typeface="宋体" pitchFamily="2" charset="-122"/>
        </a:defRPr>
      </a:lvl7pPr>
      <a:lvl8pPr marL="1371600" algn="ctr" rtl="0" fontAlgn="base">
        <a:spcBef>
          <a:spcPct val="0"/>
        </a:spcBef>
        <a:spcAft>
          <a:spcPct val="0"/>
        </a:spcAft>
        <a:defRPr sz="4400" b="1">
          <a:solidFill>
            <a:schemeClr val="tx2"/>
          </a:solidFill>
          <a:latin typeface="Times New Roman" panose="02020503050405090304" pitchFamily="18" charset="0"/>
          <a:ea typeface="宋体" pitchFamily="2" charset="-122"/>
        </a:defRPr>
      </a:lvl8pPr>
      <a:lvl9pPr marL="1828800" algn="ctr" rtl="0" fontAlgn="base">
        <a:spcBef>
          <a:spcPct val="0"/>
        </a:spcBef>
        <a:spcAft>
          <a:spcPct val="0"/>
        </a:spcAft>
        <a:defRPr sz="4400" b="1">
          <a:solidFill>
            <a:schemeClr val="tx2"/>
          </a:solidFill>
          <a:latin typeface="Times New Roman" panose="02020503050405090304" pitchFamily="18" charset="0"/>
          <a:ea typeface="宋体" pitchFamily="2" charset="-122"/>
        </a:defRPr>
      </a:lvl9pPr>
    </p:titleStyle>
    <p:bodyStyle>
      <a:lvl1pPr marL="342900" indent="-342900" algn="l" rtl="0" eaLnBrk="0" fontAlgn="base" hangingPunct="0">
        <a:spcBef>
          <a:spcPct val="20000"/>
        </a:spcBef>
        <a:spcAft>
          <a:spcPct val="0"/>
        </a:spcAft>
        <a:buClr>
          <a:srgbClr val="996633"/>
        </a:buClr>
        <a:buSzPct val="70000"/>
        <a:buFont typeface="Wingdings" panose="05000000000000000000" pitchFamily="2" charset="2"/>
        <a:buChar char="z"/>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996633"/>
        </a:buClr>
        <a:buSzPct val="70000"/>
        <a:buFont typeface="Wingdings" panose="05000000000000000000" pitchFamily="2" charset="2"/>
        <a:buChar char="z"/>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996633"/>
        </a:buClr>
        <a:buSzPct val="70000"/>
        <a:buFont typeface="Wingdings" panose="05000000000000000000" pitchFamily="2" charset="2"/>
        <a:buChar char="z"/>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996633"/>
        </a:buClr>
        <a:buSzPct val="70000"/>
        <a:buFont typeface="Wingdings" panose="05000000000000000000" pitchFamily="2" charset="2"/>
        <a:buChar char="z"/>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996633"/>
        </a:buClr>
        <a:buSzPct val="70000"/>
        <a:buFont typeface="Wingdings" panose="05000000000000000000" pitchFamily="2" charset="2"/>
        <a:buChar char="z"/>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p:sp>
        <p:nvSpPr>
          <p:cNvPr id="2050" name="标题占位符 1"/>
          <p:cNvSpPr>
            <a:spLocks noGrp="1"/>
          </p:cNvSpPr>
          <p:nvPr>
            <p:ph type="title"/>
          </p:nvPr>
        </p:nvSpPr>
        <p:spPr>
          <a:xfrm>
            <a:off x="838200" y="365125"/>
            <a:ext cx="10515600" cy="1325563"/>
          </a:xfrm>
          <a:prstGeom prst="rect">
            <a:avLst/>
          </a:prstGeom>
          <a:noFill/>
          <a:ln w="9525">
            <a:noFill/>
          </a:ln>
        </p:spPr>
        <p:txBody>
          <a:bodyPr anchor="ctr"/>
          <a:p>
            <a:pPr lvl="0"/>
            <a:r>
              <a:rPr lang="zh-CN" altLang="en-US" dirty="0"/>
              <a:t>单击此处编辑母版标题样式</a:t>
            </a:r>
            <a:endParaRPr lang="zh-CN" altLang="en-US" dirty="0"/>
          </a:p>
        </p:txBody>
      </p:sp>
      <p:sp>
        <p:nvSpPr>
          <p:cNvPr id="2051" name="文本占位符 2"/>
          <p:cNvSpPr>
            <a:spLocks noGrp="1"/>
          </p:cNvSpPr>
          <p:nvPr>
            <p:ph type="body" idx="1"/>
          </p:nvPr>
        </p:nvSpPr>
        <p:spPr>
          <a:xfrm>
            <a:off x="838200" y="1825625"/>
            <a:ext cx="10515600" cy="435133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29.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image" Target="../media/image33.png"/><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7.xml"/><Relationship Id="rId1" Type="http://schemas.openxmlformats.org/officeDocument/2006/relationships/slide" Target="slide14.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4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slide" Target="slide12.xml"/><Relationship Id="rId2" Type="http://schemas.openxmlformats.org/officeDocument/2006/relationships/image" Target="../media/image35.jpeg"/><Relationship Id="rId1"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image" Target="../media/image40.jpeg"/><Relationship Id="rId1"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41.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43.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7.xml"/><Relationship Id="rId2" Type="http://schemas.openxmlformats.org/officeDocument/2006/relationships/image" Target="../media/image49.png"/><Relationship Id="rId1" Type="http://schemas.openxmlformats.org/officeDocument/2006/relationships/image" Target="../media/image48.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7.xml"/><Relationship Id="rId1" Type="http://schemas.openxmlformats.org/officeDocument/2006/relationships/image" Target="../media/image51.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openxmlformats.org/officeDocument/2006/relationships/image" Target="../media/image56.jpeg"/><Relationship Id="rId4" Type="http://schemas.openxmlformats.org/officeDocument/2006/relationships/image" Target="../media/image55.pn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47.xml"/><Relationship Id="rId6" Type="http://schemas.openxmlformats.org/officeDocument/2006/relationships/audio" Target="../media/audio3.wav"/><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image" Target="../media/image15.png"/><Relationship Id="rId2" Type="http://schemas.microsoft.com/office/2007/relationships/media" Target="../media/media1.mp4"/><Relationship Id="rId1" Type="http://schemas.openxmlformats.org/officeDocument/2006/relationships/video" Target="NULL"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8.xml"/><Relationship Id="rId1" Type="http://schemas.openxmlformats.org/officeDocument/2006/relationships/image" Target="../media/image16.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8.xml"/><Relationship Id="rId1" Type="http://schemas.openxmlformats.org/officeDocument/2006/relationships/image" Target="../media/image20.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image" Target="../media/image28.jpe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0">
          <a:blip r:embed="rId1"/>
          <a:stretch>
            <a:fillRect/>
          </a:stretch>
        </a:blipFill>
        <a:effectLst/>
      </p:bgPr>
    </p:bg>
    <p:spTree>
      <p:nvGrpSpPr>
        <p:cNvPr id="1" name=""/>
        <p:cNvGrpSpPr/>
        <p:nvPr/>
      </p:nvGrpSpPr>
      <p:grpSpPr/>
      <p:grpSp>
        <p:nvGrpSpPr>
          <p:cNvPr id="19458" name="组合 1"/>
          <p:cNvGrpSpPr/>
          <p:nvPr/>
        </p:nvGrpSpPr>
        <p:grpSpPr>
          <a:xfrm>
            <a:off x="3876675" y="1058863"/>
            <a:ext cx="7385050" cy="1825625"/>
            <a:chOff x="4227513" y="1525588"/>
            <a:chExt cx="6475412" cy="1825625"/>
          </a:xfrm>
        </p:grpSpPr>
        <p:pic>
          <p:nvPicPr>
            <p:cNvPr id="19460" name="Picture 5" descr="框"/>
            <p:cNvPicPr>
              <a:picLocks noChangeAspect="1"/>
            </p:cNvPicPr>
            <p:nvPr/>
          </p:nvPicPr>
          <p:blipFill>
            <a:blip r:embed="rId2"/>
            <a:stretch>
              <a:fillRect/>
            </a:stretch>
          </p:blipFill>
          <p:spPr>
            <a:xfrm>
              <a:off x="4227513" y="1525588"/>
              <a:ext cx="6475412" cy="1825625"/>
            </a:xfrm>
            <a:prstGeom prst="rect">
              <a:avLst/>
            </a:prstGeom>
            <a:noFill/>
            <a:ln w="9525">
              <a:noFill/>
            </a:ln>
          </p:spPr>
        </p:pic>
        <p:sp>
          <p:nvSpPr>
            <p:cNvPr id="19461" name="Text Box 3"/>
            <p:cNvSpPr txBox="1"/>
            <p:nvPr/>
          </p:nvSpPr>
          <p:spPr>
            <a:xfrm>
              <a:off x="4227513" y="2039938"/>
              <a:ext cx="6475412" cy="796925"/>
            </a:xfrm>
            <a:prstGeom prst="rect">
              <a:avLst/>
            </a:prstGeom>
            <a:noFill/>
            <a:ln w="19050">
              <a:noFill/>
            </a:ln>
          </p:spPr>
          <p:txBody>
            <a:bodyPr>
              <a:spAutoFit/>
            </a:bodyPr>
            <a:p>
              <a:pPr algn="ctr" eaLnBrk="1" hangingPunct="1">
                <a:lnSpc>
                  <a:spcPct val="120000"/>
                </a:lnSpc>
              </a:pPr>
              <a:r>
                <a:rPr lang="zh-CN" altLang="en-US" sz="4400" b="1" dirty="0">
                  <a:solidFill>
                    <a:srgbClr val="CC00FF"/>
                  </a:solidFill>
                  <a:latin typeface="黑体" panose="02010609060101010101" pitchFamily="49" charset="-122"/>
                  <a:ea typeface="黑体" panose="02010609060101010101" pitchFamily="49" charset="-122"/>
                </a:rPr>
                <a:t>第一单元  古代亚非文明</a:t>
              </a:r>
              <a:endParaRPr lang="zh-CN" altLang="en-US" sz="4400" b="1" dirty="0">
                <a:solidFill>
                  <a:srgbClr val="CC00FF"/>
                </a:solidFill>
                <a:latin typeface="黑体" panose="02010609060101010101" pitchFamily="49" charset="-122"/>
                <a:ea typeface="黑体" panose="02010609060101010101" pitchFamily="49" charset="-122"/>
              </a:endParaRPr>
            </a:p>
          </p:txBody>
        </p:sp>
      </p:gr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2" name="Picture 2" descr="古巴比伦王国"/>
          <p:cNvPicPr>
            <a:picLocks noChangeAspect="1"/>
          </p:cNvPicPr>
          <p:nvPr>
            <p:ph idx="1"/>
          </p:nvPr>
        </p:nvPicPr>
        <p:blipFill>
          <a:blip r:embed="rId1"/>
          <a:srcRect/>
          <a:stretch>
            <a:fillRect/>
          </a:stretch>
        </p:blipFill>
        <p:spPr>
          <a:xfrm>
            <a:off x="0" y="0"/>
            <a:ext cx="12192000" cy="6858000"/>
          </a:xfrm>
        </p:spPr>
      </p:pic>
      <p:sp>
        <p:nvSpPr>
          <p:cNvPr id="35843" name="WordArt 4"/>
          <p:cNvSpPr>
            <a:spLocks noTextEdit="1"/>
          </p:cNvSpPr>
          <p:nvPr/>
        </p:nvSpPr>
        <p:spPr>
          <a:xfrm>
            <a:off x="2592388" y="1809750"/>
            <a:ext cx="5565775" cy="1111250"/>
          </a:xfrm>
          <a:prstGeom prst="rect">
            <a:avLst/>
          </a:prstGeom>
        </p:spPr>
        <p:txBody>
          <a:bodyPr wrap="none" fromWordArt="1">
            <a:prstTxWarp prst="textPlain">
              <a:avLst>
                <a:gd name="adj" fmla="val 50000"/>
              </a:avLst>
            </a:prstTxWarp>
            <a:normAutofit/>
          </a:bodyPr>
          <a:p>
            <a:pPr algn="ctr"/>
            <a:r>
              <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rPr>
              <a:t>古代两河流域</a:t>
            </a:r>
            <a:endPar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6866" name="组合 3"/>
          <p:cNvGrpSpPr/>
          <p:nvPr/>
        </p:nvGrpSpPr>
        <p:grpSpPr>
          <a:xfrm>
            <a:off x="0" y="685800"/>
            <a:ext cx="3616325" cy="823913"/>
            <a:chOff x="-1" y="687599"/>
            <a:chExt cx="2668169" cy="766070"/>
          </a:xfrm>
        </p:grpSpPr>
        <p:grpSp>
          <p:nvGrpSpPr>
            <p:cNvPr id="14" name="组合 13"/>
            <p:cNvGrpSpPr/>
            <p:nvPr/>
          </p:nvGrpSpPr>
          <p:grpSpPr>
            <a:xfrm>
              <a:off x="-1" y="709683"/>
              <a:ext cx="2598670" cy="743986"/>
              <a:chOff x="-1" y="709683"/>
              <a:chExt cx="1418711" cy="743986"/>
            </a:xfrm>
            <a:solidFill>
              <a:schemeClr val="bg1"/>
            </a:solidFill>
            <a:effectLst>
              <a:outerShdw blurRad="50800" dist="38100" algn="l" rotWithShape="0">
                <a:prstClr val="black">
                  <a:alpha val="40000"/>
                </a:prstClr>
              </a:outerShdw>
            </a:effectLst>
          </p:grpSpPr>
          <p:sp>
            <p:nvSpPr>
              <p:cNvPr id="16" name="矩形 15"/>
              <p:cNvSpPr/>
              <p:nvPr/>
            </p:nvSpPr>
            <p:spPr>
              <a:xfrm>
                <a:off x="-1" y="709683"/>
                <a:ext cx="1237379" cy="743986"/>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sp>
            <p:nvSpPr>
              <p:cNvPr id="17" name="流程图: 延期 16"/>
              <p:cNvSpPr/>
              <p:nvPr/>
            </p:nvSpPr>
            <p:spPr>
              <a:xfrm>
                <a:off x="1237378" y="709683"/>
                <a:ext cx="181332" cy="743986"/>
              </a:xfrm>
              <a:prstGeom prst="flowChartDelay">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grpSp>
        <p:sp>
          <p:nvSpPr>
            <p:cNvPr id="36993" name="文本框 5"/>
            <p:cNvSpPr txBox="1"/>
            <p:nvPr/>
          </p:nvSpPr>
          <p:spPr>
            <a:xfrm>
              <a:off x="-1" y="687599"/>
              <a:ext cx="2668169" cy="69175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defTabSz="457200">
                <a:lnSpc>
                  <a:spcPct val="150000"/>
                </a:lnSpc>
                <a:spcBef>
                  <a:spcPct val="0"/>
                </a:spcBef>
                <a:buFont typeface="Wingdings" panose="05000000000000000000" pitchFamily="2" charset="2"/>
                <a:buNone/>
              </a:pPr>
              <a:r>
                <a:rPr lang="zh-CN" altLang="en-US" sz="3200" b="1" dirty="0">
                  <a:solidFill>
                    <a:srgbClr val="FFFFFF"/>
                  </a:solidFill>
                  <a:latin typeface="微软雅黑" pitchFamily="34" charset="-122"/>
                  <a:ea typeface="微软雅黑" pitchFamily="34" charset="-122"/>
                </a:rPr>
                <a:t>古巴比伦</a:t>
              </a:r>
              <a:endParaRPr lang="zh-CN" altLang="en-US" sz="3200" b="1" dirty="0">
                <a:solidFill>
                  <a:srgbClr val="FFFFFF"/>
                </a:solidFill>
                <a:latin typeface="微软雅黑" pitchFamily="34" charset="-122"/>
                <a:ea typeface="微软雅黑" pitchFamily="34" charset="-122"/>
              </a:endParaRPr>
            </a:p>
          </p:txBody>
        </p:sp>
      </p:grpSp>
      <p:sp>
        <p:nvSpPr>
          <p:cNvPr id="36867" name="Rectangle 20"/>
          <p:cNvSpPr/>
          <p:nvPr/>
        </p:nvSpPr>
        <p:spPr>
          <a:xfrm>
            <a:off x="3522663" y="844550"/>
            <a:ext cx="4108450" cy="5857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3200" b="1" dirty="0">
                <a:solidFill>
                  <a:srgbClr val="FF0000"/>
                </a:solidFill>
                <a:ea typeface="微软雅黑" pitchFamily="34" charset="-122"/>
              </a:rPr>
              <a:t>两河流域</a:t>
            </a:r>
            <a:r>
              <a:rPr lang="zh-CN" altLang="en-US" sz="3200" b="1" dirty="0">
                <a:ea typeface="微软雅黑" pitchFamily="34" charset="-122"/>
              </a:rPr>
              <a:t>的古代文明</a:t>
            </a:r>
            <a:endParaRPr lang="zh-CN" altLang="en-US" sz="3200" b="1" dirty="0">
              <a:ea typeface="微软雅黑" pitchFamily="34" charset="-122"/>
            </a:endParaRPr>
          </a:p>
        </p:txBody>
      </p:sp>
      <p:grpSp>
        <p:nvGrpSpPr>
          <p:cNvPr id="36868" name="Group 18"/>
          <p:cNvGrpSpPr/>
          <p:nvPr/>
        </p:nvGrpSpPr>
        <p:grpSpPr>
          <a:xfrm>
            <a:off x="7631113" y="120650"/>
            <a:ext cx="4240212" cy="3400425"/>
            <a:chOff x="0" y="0"/>
            <a:chExt cx="5088" cy="3633"/>
          </a:xfrm>
        </p:grpSpPr>
        <p:pic>
          <p:nvPicPr>
            <p:cNvPr id="36990" name="Picture 7" descr="新月沃地"/>
            <p:cNvPicPr>
              <a:picLocks noChangeAspect="1"/>
            </p:cNvPicPr>
            <p:nvPr/>
          </p:nvPicPr>
          <p:blipFill>
            <a:blip r:embed="rId1"/>
            <a:stretch>
              <a:fillRect/>
            </a:stretch>
          </p:blipFill>
          <p:spPr>
            <a:xfrm>
              <a:off x="0" y="0"/>
              <a:ext cx="5088" cy="3633"/>
            </a:xfrm>
            <a:prstGeom prst="rect">
              <a:avLst/>
            </a:prstGeom>
            <a:noFill/>
            <a:ln w="9525">
              <a:noFill/>
            </a:ln>
          </p:spPr>
        </p:pic>
        <p:sp>
          <p:nvSpPr>
            <p:cNvPr id="79" name="Text Box 17"/>
            <p:cNvSpPr txBox="1">
              <a:spLocks noChangeArrowheads="1"/>
            </p:cNvSpPr>
            <p:nvPr/>
          </p:nvSpPr>
          <p:spPr bwMode="auto">
            <a:xfrm>
              <a:off x="0" y="32"/>
              <a:ext cx="2530" cy="600"/>
            </a:xfrm>
            <a:prstGeom prst="rect">
              <a:avLst/>
            </a:prstGeom>
            <a:noFill/>
            <a:ln w="9525">
              <a:noFill/>
              <a:miter lim="800000"/>
            </a:ln>
          </p:spPr>
          <p:txBody>
            <a:bodyPr>
              <a:spAutoFit/>
            </a:bodyPr>
            <a:lstStyle/>
            <a:p>
              <a:pPr marR="0" algn="ctr" defTabSz="914400" fontAlgn="auto">
                <a:spcBef>
                  <a:spcPct val="50000"/>
                </a:spcBef>
                <a:spcAft>
                  <a:spcPts val="0"/>
                </a:spcAft>
                <a:buClrTx/>
                <a:buSzTx/>
                <a:buFontTx/>
                <a:buNone/>
                <a:defRPr/>
              </a:pPr>
              <a:r>
                <a:rPr kumimoji="0" lang="zh-CN" altLang="en-US" sz="3050" b="1" kern="1200" cap="none" spc="0" normalizeH="0" baseline="0" noProof="0" dirty="0">
                  <a:latin typeface="Times New Roman" panose="02020503050405090304" pitchFamily="18" charset="0"/>
                  <a:ea typeface="隶书" pitchFamily="49" charset="-122"/>
                  <a:cs typeface="+mn-cs"/>
                </a:rPr>
                <a:t>新月沃地</a:t>
              </a:r>
              <a:endParaRPr kumimoji="0" lang="zh-CN" altLang="en-US" sz="3050" b="1" kern="1200" cap="none" spc="0" normalizeH="0" baseline="0" noProof="0" dirty="0">
                <a:latin typeface="Times New Roman" panose="02020503050405090304" pitchFamily="18" charset="0"/>
                <a:ea typeface="隶书" pitchFamily="49" charset="-122"/>
                <a:cs typeface="+mn-cs"/>
              </a:endParaRPr>
            </a:p>
          </p:txBody>
        </p:sp>
      </p:grpSp>
      <p:sp>
        <p:nvSpPr>
          <p:cNvPr id="80" name="TextBox 170"/>
          <p:cNvSpPr txBox="1"/>
          <p:nvPr/>
        </p:nvSpPr>
        <p:spPr>
          <a:xfrm rot="2987887">
            <a:off x="9517856" y="1837531"/>
            <a:ext cx="1493838" cy="355600"/>
          </a:xfrm>
          <a:prstGeom prst="rect">
            <a:avLst/>
          </a:prstGeom>
          <a:noFill/>
        </p:spPr>
        <p:txBody>
          <a:bodyPr wrap="none">
            <a:spAutoFit/>
          </a:bodyPr>
          <a:lstStyle/>
          <a:p>
            <a:pPr marR="0" defTabSz="914400" fontAlgn="auto">
              <a:spcBef>
                <a:spcPts val="0"/>
              </a:spcBef>
              <a:spcAft>
                <a:spcPts val="0"/>
              </a:spcAft>
              <a:buClrTx/>
              <a:buSzTx/>
              <a:buFontTx/>
              <a:buNone/>
              <a:defRPr/>
            </a:pPr>
            <a:r>
              <a:rPr kumimoji="0" lang="zh-CN" altLang="en-US" sz="1715" kern="1200" cap="none" spc="0" normalizeH="0" baseline="0" noProof="0" dirty="0">
                <a:solidFill>
                  <a:srgbClr val="C00000"/>
                </a:solidFill>
                <a:effectLst>
                  <a:outerShdw blurRad="38100" dist="38100" dir="2700000" algn="tl">
                    <a:srgbClr val="000000">
                      <a:alpha val="43137"/>
                    </a:srgbClr>
                  </a:outerShdw>
                </a:effectLst>
                <a:latin typeface="华文隶书" pitchFamily="2" charset="-122"/>
                <a:ea typeface="华文隶书" pitchFamily="2" charset="-122"/>
                <a:cs typeface="+mn-cs"/>
              </a:rPr>
              <a:t>美索不达米亚</a:t>
            </a:r>
            <a:endParaRPr kumimoji="0" lang="zh-CN" altLang="en-US" sz="1715" kern="1200" cap="none" spc="0" normalizeH="0" baseline="0" noProof="0" dirty="0">
              <a:solidFill>
                <a:srgbClr val="C00000"/>
              </a:solidFill>
              <a:effectLst>
                <a:outerShdw blurRad="38100" dist="38100" dir="2700000" algn="tl">
                  <a:srgbClr val="000000">
                    <a:alpha val="43137"/>
                  </a:srgbClr>
                </a:outerShdw>
              </a:effectLst>
              <a:latin typeface="华文隶书" pitchFamily="2" charset="-122"/>
              <a:ea typeface="华文隶书" pitchFamily="2" charset="-122"/>
              <a:cs typeface="+mn-cs"/>
            </a:endParaRPr>
          </a:p>
        </p:txBody>
      </p:sp>
      <p:sp>
        <p:nvSpPr>
          <p:cNvPr id="13318" name="矩形 80"/>
          <p:cNvSpPr/>
          <p:nvPr/>
        </p:nvSpPr>
        <p:spPr>
          <a:xfrm>
            <a:off x="431800" y="4770438"/>
            <a:ext cx="7177088" cy="12017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dirty="0">
                <a:latin typeface="华文新魏" pitchFamily="2" charset="-122"/>
                <a:ea typeface="华文新魏" pitchFamily="2" charset="-122"/>
              </a:rPr>
              <a:t>两河带来的泥沙在下游不断淤积，形成了辽阔的平原，把干旱贫瘠的地区变成了西亚唯一的沃土肥田，</a:t>
            </a:r>
            <a:r>
              <a:rPr lang="en-US" altLang="zh-CN" sz="2400" dirty="0">
                <a:latin typeface="华文新魏" pitchFamily="2" charset="-122"/>
                <a:ea typeface="华文新魏" pitchFamily="2" charset="-122"/>
              </a:rPr>
              <a:t>《</a:t>
            </a:r>
            <a:r>
              <a:rPr lang="zh-CN" altLang="en-US" sz="2400" dirty="0">
                <a:latin typeface="华文新魏" pitchFamily="2" charset="-122"/>
                <a:ea typeface="华文新魏" pitchFamily="2" charset="-122"/>
              </a:rPr>
              <a:t>圣经</a:t>
            </a:r>
            <a:r>
              <a:rPr lang="en-US" altLang="zh-CN" sz="2400" dirty="0">
                <a:latin typeface="华文新魏" pitchFamily="2" charset="-122"/>
                <a:ea typeface="华文新魏" pitchFamily="2" charset="-122"/>
              </a:rPr>
              <a:t>》</a:t>
            </a:r>
            <a:r>
              <a:rPr lang="zh-CN" altLang="en-US" sz="2400" dirty="0">
                <a:latin typeface="华文新魏" pitchFamily="2" charset="-122"/>
                <a:ea typeface="华文新魏" pitchFamily="2" charset="-122"/>
              </a:rPr>
              <a:t>中的“伊甸园”即在此。</a:t>
            </a:r>
            <a:endParaRPr lang="zh-CN" altLang="en-US" sz="2400" dirty="0">
              <a:latin typeface="华文新魏" pitchFamily="2" charset="-122"/>
              <a:ea typeface="华文新魏" pitchFamily="2" charset="-122"/>
            </a:endParaRPr>
          </a:p>
        </p:txBody>
      </p:sp>
      <p:pic>
        <p:nvPicPr>
          <p:cNvPr id="82" name="Picture 18" descr="y"/>
          <p:cNvPicPr>
            <a:picLocks noChangeAspect="1" noChangeArrowheads="1"/>
          </p:cNvPicPr>
          <p:nvPr/>
        </p:nvPicPr>
        <p:blipFill>
          <a:blip r:embed="rId2">
            <a:lum contrast="12000"/>
          </a:blip>
          <a:srcRect/>
          <a:stretch>
            <a:fillRect/>
          </a:stretch>
        </p:blipFill>
        <p:spPr bwMode="auto">
          <a:xfrm>
            <a:off x="7631113" y="3565525"/>
            <a:ext cx="4240213" cy="3116263"/>
          </a:xfrm>
          <a:prstGeom prst="rect">
            <a:avLst/>
          </a:prstGeom>
          <a:noFill/>
          <a:ln>
            <a:solidFill>
              <a:schemeClr val="tx1">
                <a:lumMod val="85000"/>
                <a:lumOff val="15000"/>
              </a:schemeClr>
            </a:solidFill>
          </a:ln>
        </p:spPr>
      </p:pic>
      <p:grpSp>
        <p:nvGrpSpPr>
          <p:cNvPr id="83" name="组合 82"/>
          <p:cNvGrpSpPr/>
          <p:nvPr/>
        </p:nvGrpSpPr>
        <p:grpSpPr>
          <a:xfrm>
            <a:off x="414338" y="1901825"/>
            <a:ext cx="1122362" cy="684213"/>
            <a:chOff x="1143043" y="2784993"/>
            <a:chExt cx="2166213" cy="719161"/>
          </a:xfrm>
        </p:grpSpPr>
        <p:grpSp>
          <p:nvGrpSpPr>
            <p:cNvPr id="36934" name="Group 1033"/>
            <p:cNvGrpSpPr>
              <a:grpSpLocks noChangeAspect="1"/>
            </p:cNvGrpSpPr>
            <p:nvPr/>
          </p:nvGrpSpPr>
          <p:grpSpPr>
            <a:xfrm flipH="1" flipV="1">
              <a:off x="1143043" y="2784993"/>
              <a:ext cx="2166213" cy="719161"/>
              <a:chOff x="90" y="3506"/>
              <a:chExt cx="3461" cy="453"/>
            </a:xfrm>
          </p:grpSpPr>
          <p:sp>
            <p:nvSpPr>
              <p:cNvPr id="86" name="Freeform 1034"/>
              <p:cNvSpPr/>
              <p:nvPr/>
            </p:nvSpPr>
            <p:spPr bwMode="auto">
              <a:xfrm>
                <a:off x="2753" y="3950"/>
                <a:ext cx="49" cy="9"/>
              </a:xfrm>
              <a:custGeom>
                <a:avLst/>
                <a:gdLst>
                  <a:gd name="T0" fmla="*/ 27 w 27"/>
                  <a:gd name="T1" fmla="*/ 3 h 5"/>
                  <a:gd name="T2" fmla="*/ 0 w 27"/>
                  <a:gd name="T3" fmla="*/ 1 h 5"/>
                  <a:gd name="T4" fmla="*/ 27 w 27"/>
                  <a:gd name="T5" fmla="*/ 3 h 5"/>
                </a:gdLst>
                <a:ahLst/>
                <a:cxnLst>
                  <a:cxn ang="0">
                    <a:pos x="T0" y="T1"/>
                  </a:cxn>
                  <a:cxn ang="0">
                    <a:pos x="T2" y="T3"/>
                  </a:cxn>
                  <a:cxn ang="0">
                    <a:pos x="T4" y="T5"/>
                  </a:cxn>
                </a:cxnLst>
                <a:rect l="0" t="0" r="r" b="b"/>
                <a:pathLst>
                  <a:path w="27" h="5">
                    <a:moveTo>
                      <a:pt x="27" y="3"/>
                    </a:moveTo>
                    <a:cubicBezTo>
                      <a:pt x="19" y="5"/>
                      <a:pt x="9" y="1"/>
                      <a:pt x="0" y="1"/>
                    </a:cubicBezTo>
                    <a:cubicBezTo>
                      <a:pt x="8" y="0"/>
                      <a:pt x="19" y="2"/>
                      <a:pt x="27"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87" name="Freeform 1035"/>
              <p:cNvSpPr/>
              <p:nvPr/>
            </p:nvSpPr>
            <p:spPr bwMode="auto">
              <a:xfrm>
                <a:off x="2709" y="3941"/>
                <a:ext cx="20" cy="7"/>
              </a:xfrm>
              <a:custGeom>
                <a:avLst/>
                <a:gdLst>
                  <a:gd name="T0" fmla="*/ 11 w 11"/>
                  <a:gd name="T1" fmla="*/ 4 h 5"/>
                  <a:gd name="T2" fmla="*/ 11 w 11"/>
                  <a:gd name="T3" fmla="*/ 4 h 5"/>
                </a:gdLst>
                <a:ahLst/>
                <a:cxnLst>
                  <a:cxn ang="0">
                    <a:pos x="T0" y="T1"/>
                  </a:cxn>
                  <a:cxn ang="0">
                    <a:pos x="T2" y="T3"/>
                  </a:cxn>
                </a:cxnLst>
                <a:rect l="0" t="0" r="r" b="b"/>
                <a:pathLst>
                  <a:path w="11" h="5">
                    <a:moveTo>
                      <a:pt x="11" y="4"/>
                    </a:moveTo>
                    <a:cubicBezTo>
                      <a:pt x="3" y="5"/>
                      <a:pt x="0" y="0"/>
                      <a:pt x="11"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88" name="Freeform 1036"/>
              <p:cNvSpPr/>
              <p:nvPr/>
            </p:nvSpPr>
            <p:spPr bwMode="auto">
              <a:xfrm>
                <a:off x="1010" y="3939"/>
                <a:ext cx="15" cy="7"/>
              </a:xfrm>
              <a:custGeom>
                <a:avLst/>
                <a:gdLst>
                  <a:gd name="T0" fmla="*/ 0 w 9"/>
                  <a:gd name="T1" fmla="*/ 2 h 4"/>
                  <a:gd name="T2" fmla="*/ 9 w 9"/>
                  <a:gd name="T3" fmla="*/ 0 h 4"/>
                  <a:gd name="T4" fmla="*/ 0 w 9"/>
                  <a:gd name="T5" fmla="*/ 2 h 4"/>
                </a:gdLst>
                <a:ahLst/>
                <a:cxnLst>
                  <a:cxn ang="0">
                    <a:pos x="T0" y="T1"/>
                  </a:cxn>
                  <a:cxn ang="0">
                    <a:pos x="T2" y="T3"/>
                  </a:cxn>
                  <a:cxn ang="0">
                    <a:pos x="T4" y="T5"/>
                  </a:cxn>
                </a:cxnLst>
                <a:rect l="0" t="0" r="r" b="b"/>
                <a:pathLst>
                  <a:path w="9" h="4">
                    <a:moveTo>
                      <a:pt x="0" y="2"/>
                    </a:moveTo>
                    <a:cubicBezTo>
                      <a:pt x="2" y="0"/>
                      <a:pt x="5" y="0"/>
                      <a:pt x="9" y="0"/>
                    </a:cubicBezTo>
                    <a:cubicBezTo>
                      <a:pt x="9" y="4"/>
                      <a:pt x="3" y="1"/>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89" name="Freeform 1037"/>
              <p:cNvSpPr/>
              <p:nvPr/>
            </p:nvSpPr>
            <p:spPr bwMode="auto">
              <a:xfrm>
                <a:off x="2606" y="3935"/>
                <a:ext cx="20" cy="6"/>
              </a:xfrm>
              <a:custGeom>
                <a:avLst/>
                <a:gdLst>
                  <a:gd name="T0" fmla="*/ 12 w 12"/>
                  <a:gd name="T1" fmla="*/ 1 h 3"/>
                  <a:gd name="T2" fmla="*/ 0 w 12"/>
                  <a:gd name="T3" fmla="*/ 2 h 3"/>
                  <a:gd name="T4" fmla="*/ 12 w 12"/>
                  <a:gd name="T5" fmla="*/ 1 h 3"/>
                </a:gdLst>
                <a:ahLst/>
                <a:cxnLst>
                  <a:cxn ang="0">
                    <a:pos x="T0" y="T1"/>
                  </a:cxn>
                  <a:cxn ang="0">
                    <a:pos x="T2" y="T3"/>
                  </a:cxn>
                  <a:cxn ang="0">
                    <a:pos x="T4" y="T5"/>
                  </a:cxn>
                </a:cxnLst>
                <a:rect l="0" t="0" r="r" b="b"/>
                <a:pathLst>
                  <a:path w="12" h="3">
                    <a:moveTo>
                      <a:pt x="12" y="1"/>
                    </a:moveTo>
                    <a:cubicBezTo>
                      <a:pt x="10" y="3"/>
                      <a:pt x="4" y="1"/>
                      <a:pt x="0" y="2"/>
                    </a:cubicBezTo>
                    <a:cubicBezTo>
                      <a:pt x="2" y="0"/>
                      <a:pt x="8" y="1"/>
                      <a:pt x="1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0" name="Freeform 1038"/>
              <p:cNvSpPr/>
              <p:nvPr/>
            </p:nvSpPr>
            <p:spPr bwMode="auto">
              <a:xfrm>
                <a:off x="1426" y="3932"/>
                <a:ext cx="39" cy="5"/>
              </a:xfrm>
              <a:custGeom>
                <a:avLst/>
                <a:gdLst>
                  <a:gd name="T0" fmla="*/ 22 w 22"/>
                  <a:gd name="T1" fmla="*/ 1 h 3"/>
                  <a:gd name="T2" fmla="*/ 15 w 22"/>
                  <a:gd name="T3" fmla="*/ 3 h 3"/>
                  <a:gd name="T4" fmla="*/ 22 w 22"/>
                  <a:gd name="T5" fmla="*/ 1 h 3"/>
                </a:gdLst>
                <a:ahLst/>
                <a:cxnLst>
                  <a:cxn ang="0">
                    <a:pos x="T0" y="T1"/>
                  </a:cxn>
                  <a:cxn ang="0">
                    <a:pos x="T2" y="T3"/>
                  </a:cxn>
                  <a:cxn ang="0">
                    <a:pos x="T4" y="T5"/>
                  </a:cxn>
                </a:cxnLst>
                <a:rect l="0" t="0" r="r" b="b"/>
                <a:pathLst>
                  <a:path w="22" h="3">
                    <a:moveTo>
                      <a:pt x="22" y="1"/>
                    </a:moveTo>
                    <a:cubicBezTo>
                      <a:pt x="21" y="3"/>
                      <a:pt x="16" y="1"/>
                      <a:pt x="15" y="3"/>
                    </a:cubicBezTo>
                    <a:cubicBezTo>
                      <a:pt x="0" y="3"/>
                      <a:pt x="19" y="0"/>
                      <a:pt x="2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1" name="Freeform 1039"/>
              <p:cNvSpPr/>
              <p:nvPr/>
            </p:nvSpPr>
            <p:spPr bwMode="auto">
              <a:xfrm>
                <a:off x="1338" y="3930"/>
                <a:ext cx="15" cy="7"/>
              </a:xfrm>
              <a:custGeom>
                <a:avLst/>
                <a:gdLst>
                  <a:gd name="T0" fmla="*/ 1 w 7"/>
                  <a:gd name="T1" fmla="*/ 4 h 4"/>
                  <a:gd name="T2" fmla="*/ 7 w 7"/>
                  <a:gd name="T3" fmla="*/ 2 h 4"/>
                  <a:gd name="T4" fmla="*/ 1 w 7"/>
                  <a:gd name="T5" fmla="*/ 4 h 4"/>
                </a:gdLst>
                <a:ahLst/>
                <a:cxnLst>
                  <a:cxn ang="0">
                    <a:pos x="T0" y="T1"/>
                  </a:cxn>
                  <a:cxn ang="0">
                    <a:pos x="T2" y="T3"/>
                  </a:cxn>
                  <a:cxn ang="0">
                    <a:pos x="T4" y="T5"/>
                  </a:cxn>
                </a:cxnLst>
                <a:rect l="0" t="0" r="r" b="b"/>
                <a:pathLst>
                  <a:path w="7" h="4">
                    <a:moveTo>
                      <a:pt x="1" y="4"/>
                    </a:moveTo>
                    <a:cubicBezTo>
                      <a:pt x="0" y="0"/>
                      <a:pt x="5" y="2"/>
                      <a:pt x="7" y="2"/>
                    </a:cubicBezTo>
                    <a:cubicBezTo>
                      <a:pt x="6" y="4"/>
                      <a:pt x="4" y="4"/>
                      <a:pt x="1"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2" name="Freeform 1040"/>
              <p:cNvSpPr/>
              <p:nvPr/>
            </p:nvSpPr>
            <p:spPr bwMode="auto">
              <a:xfrm>
                <a:off x="2494" y="3930"/>
                <a:ext cx="24" cy="7"/>
              </a:xfrm>
              <a:custGeom>
                <a:avLst/>
                <a:gdLst>
                  <a:gd name="T0" fmla="*/ 0 w 14"/>
                  <a:gd name="T1" fmla="*/ 3 h 4"/>
                  <a:gd name="T2" fmla="*/ 0 w 14"/>
                  <a:gd name="T3" fmla="*/ 3 h 4"/>
                </a:gdLst>
                <a:ahLst/>
                <a:cxnLst>
                  <a:cxn ang="0">
                    <a:pos x="T0" y="T1"/>
                  </a:cxn>
                  <a:cxn ang="0">
                    <a:pos x="T2" y="T3"/>
                  </a:cxn>
                </a:cxnLst>
                <a:rect l="0" t="0" r="r" b="b"/>
                <a:pathLst>
                  <a:path w="14" h="4">
                    <a:moveTo>
                      <a:pt x="0" y="3"/>
                    </a:moveTo>
                    <a:cubicBezTo>
                      <a:pt x="10" y="0"/>
                      <a:pt x="14"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3" name="Freeform 1041"/>
              <p:cNvSpPr/>
              <p:nvPr/>
            </p:nvSpPr>
            <p:spPr bwMode="auto">
              <a:xfrm>
                <a:off x="310" y="3921"/>
                <a:ext cx="39" cy="13"/>
              </a:xfrm>
              <a:custGeom>
                <a:avLst/>
                <a:gdLst>
                  <a:gd name="T0" fmla="*/ 20 w 20"/>
                  <a:gd name="T1" fmla="*/ 7 h 7"/>
                  <a:gd name="T2" fmla="*/ 0 w 20"/>
                  <a:gd name="T3" fmla="*/ 4 h 7"/>
                  <a:gd name="T4" fmla="*/ 20 w 20"/>
                  <a:gd name="T5" fmla="*/ 7 h 7"/>
                </a:gdLst>
                <a:ahLst/>
                <a:cxnLst>
                  <a:cxn ang="0">
                    <a:pos x="T0" y="T1"/>
                  </a:cxn>
                  <a:cxn ang="0">
                    <a:pos x="T2" y="T3"/>
                  </a:cxn>
                  <a:cxn ang="0">
                    <a:pos x="T4" y="T5"/>
                  </a:cxn>
                </a:cxnLst>
                <a:rect l="0" t="0" r="r" b="b"/>
                <a:pathLst>
                  <a:path w="20" h="7">
                    <a:moveTo>
                      <a:pt x="20" y="7"/>
                    </a:moveTo>
                    <a:cubicBezTo>
                      <a:pt x="13" y="4"/>
                      <a:pt x="8" y="6"/>
                      <a:pt x="0" y="4"/>
                    </a:cubicBezTo>
                    <a:cubicBezTo>
                      <a:pt x="4" y="4"/>
                      <a:pt x="18" y="0"/>
                      <a:pt x="20" y="7"/>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4" name="Freeform 1042"/>
              <p:cNvSpPr/>
              <p:nvPr/>
            </p:nvSpPr>
            <p:spPr bwMode="auto">
              <a:xfrm>
                <a:off x="271" y="3885"/>
                <a:ext cx="20" cy="1"/>
              </a:xfrm>
              <a:custGeom>
                <a:avLst/>
                <a:gdLst>
                  <a:gd name="T0" fmla="*/ 0 w 11"/>
                  <a:gd name="T1" fmla="*/ 3 h 4"/>
                  <a:gd name="T2" fmla="*/ 10 w 11"/>
                  <a:gd name="T3" fmla="*/ 3 h 4"/>
                  <a:gd name="T4" fmla="*/ 0 w 11"/>
                  <a:gd name="T5" fmla="*/ 3 h 4"/>
                </a:gdLst>
                <a:ahLst/>
                <a:cxnLst>
                  <a:cxn ang="0">
                    <a:pos x="T0" y="T1"/>
                  </a:cxn>
                  <a:cxn ang="0">
                    <a:pos x="T2" y="T3"/>
                  </a:cxn>
                  <a:cxn ang="0">
                    <a:pos x="T4" y="T5"/>
                  </a:cxn>
                </a:cxnLst>
                <a:rect l="0" t="0" r="r" b="b"/>
                <a:pathLst>
                  <a:path w="11" h="4">
                    <a:moveTo>
                      <a:pt x="0" y="3"/>
                    </a:moveTo>
                    <a:cubicBezTo>
                      <a:pt x="2" y="0"/>
                      <a:pt x="6" y="4"/>
                      <a:pt x="10" y="3"/>
                    </a:cubicBezTo>
                    <a:cubicBezTo>
                      <a:pt x="11" y="4"/>
                      <a:pt x="1"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5" name="Freeform 1043"/>
              <p:cNvSpPr/>
              <p:nvPr/>
            </p:nvSpPr>
            <p:spPr bwMode="auto">
              <a:xfrm>
                <a:off x="276" y="3874"/>
                <a:ext cx="15" cy="9"/>
              </a:xfrm>
              <a:custGeom>
                <a:avLst/>
                <a:gdLst>
                  <a:gd name="T0" fmla="*/ 7 w 7"/>
                  <a:gd name="T1" fmla="*/ 3 h 5"/>
                  <a:gd name="T2" fmla="*/ 0 w 7"/>
                  <a:gd name="T3" fmla="*/ 3 h 5"/>
                  <a:gd name="T4" fmla="*/ 7 w 7"/>
                  <a:gd name="T5" fmla="*/ 3 h 5"/>
                </a:gdLst>
                <a:ahLst/>
                <a:cxnLst>
                  <a:cxn ang="0">
                    <a:pos x="T0" y="T1"/>
                  </a:cxn>
                  <a:cxn ang="0">
                    <a:pos x="T2" y="T3"/>
                  </a:cxn>
                  <a:cxn ang="0">
                    <a:pos x="T4" y="T5"/>
                  </a:cxn>
                </a:cxnLst>
                <a:rect l="0" t="0" r="r" b="b"/>
                <a:pathLst>
                  <a:path w="7" h="5">
                    <a:moveTo>
                      <a:pt x="7" y="3"/>
                    </a:moveTo>
                    <a:cubicBezTo>
                      <a:pt x="5" y="5"/>
                      <a:pt x="2" y="3"/>
                      <a:pt x="0" y="3"/>
                    </a:cubicBezTo>
                    <a:cubicBezTo>
                      <a:pt x="2" y="0"/>
                      <a:pt x="5" y="4"/>
                      <a:pt x="7"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6" name="Freeform 1044"/>
              <p:cNvSpPr/>
              <p:nvPr/>
            </p:nvSpPr>
            <p:spPr bwMode="auto">
              <a:xfrm>
                <a:off x="247" y="3870"/>
                <a:ext cx="24" cy="17"/>
              </a:xfrm>
              <a:custGeom>
                <a:avLst/>
                <a:gdLst>
                  <a:gd name="T0" fmla="*/ 0 w 14"/>
                  <a:gd name="T1" fmla="*/ 5 h 6"/>
                  <a:gd name="T2" fmla="*/ 13 w 14"/>
                  <a:gd name="T3" fmla="*/ 4 h 6"/>
                  <a:gd name="T4" fmla="*/ 0 w 14"/>
                  <a:gd name="T5" fmla="*/ 5 h 6"/>
                </a:gdLst>
                <a:ahLst/>
                <a:cxnLst>
                  <a:cxn ang="0">
                    <a:pos x="T0" y="T1"/>
                  </a:cxn>
                  <a:cxn ang="0">
                    <a:pos x="T2" y="T3"/>
                  </a:cxn>
                  <a:cxn ang="0">
                    <a:pos x="T4" y="T5"/>
                  </a:cxn>
                </a:cxnLst>
                <a:rect l="0" t="0" r="r" b="b"/>
                <a:pathLst>
                  <a:path w="14" h="6">
                    <a:moveTo>
                      <a:pt x="0" y="5"/>
                    </a:moveTo>
                    <a:cubicBezTo>
                      <a:pt x="2" y="0"/>
                      <a:pt x="8" y="5"/>
                      <a:pt x="13" y="4"/>
                    </a:cubicBezTo>
                    <a:cubicBezTo>
                      <a:pt x="14" y="6"/>
                      <a:pt x="3" y="5"/>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7" name="Freeform 1045"/>
              <p:cNvSpPr/>
              <p:nvPr/>
            </p:nvSpPr>
            <p:spPr bwMode="auto">
              <a:xfrm>
                <a:off x="413" y="3867"/>
                <a:ext cx="54" cy="5"/>
              </a:xfrm>
              <a:custGeom>
                <a:avLst/>
                <a:gdLst>
                  <a:gd name="T0" fmla="*/ 30 w 30"/>
                  <a:gd name="T1" fmla="*/ 1 h 3"/>
                  <a:gd name="T2" fmla="*/ 8 w 30"/>
                  <a:gd name="T3" fmla="*/ 1 h 3"/>
                  <a:gd name="T4" fmla="*/ 17 w 30"/>
                  <a:gd name="T5" fmla="*/ 0 h 3"/>
                  <a:gd name="T6" fmla="*/ 30 w 30"/>
                  <a:gd name="T7" fmla="*/ 1 h 3"/>
                </a:gdLst>
                <a:ahLst/>
                <a:cxnLst>
                  <a:cxn ang="0">
                    <a:pos x="T0" y="T1"/>
                  </a:cxn>
                  <a:cxn ang="0">
                    <a:pos x="T2" y="T3"/>
                  </a:cxn>
                  <a:cxn ang="0">
                    <a:pos x="T4" y="T5"/>
                  </a:cxn>
                  <a:cxn ang="0">
                    <a:pos x="T6" y="T7"/>
                  </a:cxn>
                </a:cxnLst>
                <a:rect l="0" t="0" r="r" b="b"/>
                <a:pathLst>
                  <a:path w="30" h="3">
                    <a:moveTo>
                      <a:pt x="30" y="1"/>
                    </a:moveTo>
                    <a:cubicBezTo>
                      <a:pt x="24" y="3"/>
                      <a:pt x="14" y="3"/>
                      <a:pt x="8" y="1"/>
                    </a:cubicBezTo>
                    <a:cubicBezTo>
                      <a:pt x="0" y="0"/>
                      <a:pt x="12" y="0"/>
                      <a:pt x="17" y="0"/>
                    </a:cubicBezTo>
                    <a:cubicBezTo>
                      <a:pt x="22" y="0"/>
                      <a:pt x="28" y="1"/>
                      <a:pt x="30"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8" name="Freeform 1046"/>
              <p:cNvSpPr/>
              <p:nvPr/>
            </p:nvSpPr>
            <p:spPr bwMode="auto">
              <a:xfrm>
                <a:off x="330" y="3863"/>
                <a:ext cx="29" cy="3"/>
              </a:xfrm>
              <a:custGeom>
                <a:avLst/>
                <a:gdLst>
                  <a:gd name="T0" fmla="*/ 18 w 18"/>
                  <a:gd name="T1" fmla="*/ 0 h 3"/>
                  <a:gd name="T2" fmla="*/ 17 w 18"/>
                  <a:gd name="T3" fmla="*/ 1 h 3"/>
                  <a:gd name="T4" fmla="*/ 18 w 18"/>
                  <a:gd name="T5" fmla="*/ 0 h 3"/>
                </a:gdLst>
                <a:ahLst/>
                <a:cxnLst>
                  <a:cxn ang="0">
                    <a:pos x="T0" y="T1"/>
                  </a:cxn>
                  <a:cxn ang="0">
                    <a:pos x="T2" y="T3"/>
                  </a:cxn>
                  <a:cxn ang="0">
                    <a:pos x="T4" y="T5"/>
                  </a:cxn>
                </a:cxnLst>
                <a:rect l="0" t="0" r="r" b="b"/>
                <a:pathLst>
                  <a:path w="18" h="3">
                    <a:moveTo>
                      <a:pt x="18" y="0"/>
                    </a:moveTo>
                    <a:cubicBezTo>
                      <a:pt x="18" y="2"/>
                      <a:pt x="17" y="3"/>
                      <a:pt x="17" y="1"/>
                    </a:cubicBezTo>
                    <a:cubicBezTo>
                      <a:pt x="6" y="3"/>
                      <a:pt x="0" y="0"/>
                      <a:pt x="18"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9" name="Freeform 1047"/>
              <p:cNvSpPr/>
              <p:nvPr/>
            </p:nvSpPr>
            <p:spPr bwMode="auto">
              <a:xfrm>
                <a:off x="90" y="3829"/>
                <a:ext cx="29" cy="5"/>
              </a:xfrm>
              <a:custGeom>
                <a:avLst/>
                <a:gdLst>
                  <a:gd name="T0" fmla="*/ 15 w 15"/>
                  <a:gd name="T1" fmla="*/ 3 h 3"/>
                  <a:gd name="T2" fmla="*/ 3 w 15"/>
                  <a:gd name="T3" fmla="*/ 3 h 3"/>
                  <a:gd name="T4" fmla="*/ 15 w 15"/>
                  <a:gd name="T5" fmla="*/ 3 h 3"/>
                </a:gdLst>
                <a:ahLst/>
                <a:cxnLst>
                  <a:cxn ang="0">
                    <a:pos x="T0" y="T1"/>
                  </a:cxn>
                  <a:cxn ang="0">
                    <a:pos x="T2" y="T3"/>
                  </a:cxn>
                  <a:cxn ang="0">
                    <a:pos x="T4" y="T5"/>
                  </a:cxn>
                </a:cxnLst>
                <a:rect l="0" t="0" r="r" b="b"/>
                <a:pathLst>
                  <a:path w="15" h="3">
                    <a:moveTo>
                      <a:pt x="15" y="3"/>
                    </a:moveTo>
                    <a:cubicBezTo>
                      <a:pt x="13" y="2"/>
                      <a:pt x="5" y="1"/>
                      <a:pt x="3" y="3"/>
                    </a:cubicBezTo>
                    <a:cubicBezTo>
                      <a:pt x="0" y="0"/>
                      <a:pt x="15" y="0"/>
                      <a:pt x="15"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0" name="Freeform 1048"/>
              <p:cNvSpPr/>
              <p:nvPr/>
            </p:nvSpPr>
            <p:spPr bwMode="auto">
              <a:xfrm>
                <a:off x="193" y="3792"/>
                <a:ext cx="44" cy="9"/>
              </a:xfrm>
              <a:custGeom>
                <a:avLst/>
                <a:gdLst>
                  <a:gd name="T0" fmla="*/ 24 w 24"/>
                  <a:gd name="T1" fmla="*/ 0 h 5"/>
                  <a:gd name="T2" fmla="*/ 14 w 24"/>
                  <a:gd name="T3" fmla="*/ 0 h 5"/>
                  <a:gd name="T4" fmla="*/ 24 w 24"/>
                  <a:gd name="T5" fmla="*/ 0 h 5"/>
                </a:gdLst>
                <a:ahLst/>
                <a:cxnLst>
                  <a:cxn ang="0">
                    <a:pos x="T0" y="T1"/>
                  </a:cxn>
                  <a:cxn ang="0">
                    <a:pos x="T2" y="T3"/>
                  </a:cxn>
                  <a:cxn ang="0">
                    <a:pos x="T4" y="T5"/>
                  </a:cxn>
                </a:cxnLst>
                <a:rect l="0" t="0" r="r" b="b"/>
                <a:pathLst>
                  <a:path w="24" h="5">
                    <a:moveTo>
                      <a:pt x="24" y="0"/>
                    </a:moveTo>
                    <a:cubicBezTo>
                      <a:pt x="17" y="5"/>
                      <a:pt x="0" y="1"/>
                      <a:pt x="14" y="0"/>
                    </a:cubicBezTo>
                    <a:cubicBezTo>
                      <a:pt x="18" y="0"/>
                      <a:pt x="18" y="1"/>
                      <a:pt x="24"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1" name="Freeform 1049"/>
              <p:cNvSpPr/>
              <p:nvPr/>
            </p:nvSpPr>
            <p:spPr bwMode="auto">
              <a:xfrm>
                <a:off x="281" y="3787"/>
                <a:ext cx="15" cy="7"/>
              </a:xfrm>
              <a:custGeom>
                <a:avLst/>
                <a:gdLst>
                  <a:gd name="T0" fmla="*/ 0 w 7"/>
                  <a:gd name="T1" fmla="*/ 3 h 4"/>
                  <a:gd name="T2" fmla="*/ 7 w 7"/>
                  <a:gd name="T3" fmla="*/ 2 h 4"/>
                  <a:gd name="T4" fmla="*/ 0 w 7"/>
                  <a:gd name="T5" fmla="*/ 3 h 4"/>
                </a:gdLst>
                <a:ahLst/>
                <a:cxnLst>
                  <a:cxn ang="0">
                    <a:pos x="T0" y="T1"/>
                  </a:cxn>
                  <a:cxn ang="0">
                    <a:pos x="T2" y="T3"/>
                  </a:cxn>
                  <a:cxn ang="0">
                    <a:pos x="T4" y="T5"/>
                  </a:cxn>
                </a:cxnLst>
                <a:rect l="0" t="0" r="r" b="b"/>
                <a:pathLst>
                  <a:path w="7" h="4">
                    <a:moveTo>
                      <a:pt x="0" y="3"/>
                    </a:moveTo>
                    <a:cubicBezTo>
                      <a:pt x="1" y="0"/>
                      <a:pt x="5" y="2"/>
                      <a:pt x="7" y="2"/>
                    </a:cubicBezTo>
                    <a:cubicBezTo>
                      <a:pt x="5" y="4"/>
                      <a:pt x="2"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2" name="Freeform 1050"/>
              <p:cNvSpPr/>
              <p:nvPr/>
            </p:nvSpPr>
            <p:spPr bwMode="auto">
              <a:xfrm>
                <a:off x="203" y="3785"/>
                <a:ext cx="15" cy="6"/>
              </a:xfrm>
              <a:custGeom>
                <a:avLst/>
                <a:gdLst>
                  <a:gd name="T0" fmla="*/ 0 w 7"/>
                  <a:gd name="T1" fmla="*/ 3 h 3"/>
                  <a:gd name="T2" fmla="*/ 7 w 7"/>
                  <a:gd name="T3" fmla="*/ 1 h 3"/>
                  <a:gd name="T4" fmla="*/ 0 w 7"/>
                  <a:gd name="T5" fmla="*/ 3 h 3"/>
                </a:gdLst>
                <a:ahLst/>
                <a:cxnLst>
                  <a:cxn ang="0">
                    <a:pos x="T0" y="T1"/>
                  </a:cxn>
                  <a:cxn ang="0">
                    <a:pos x="T2" y="T3"/>
                  </a:cxn>
                  <a:cxn ang="0">
                    <a:pos x="T4" y="T5"/>
                  </a:cxn>
                </a:cxnLst>
                <a:rect l="0" t="0" r="r" b="b"/>
                <a:pathLst>
                  <a:path w="7" h="3">
                    <a:moveTo>
                      <a:pt x="0" y="3"/>
                    </a:moveTo>
                    <a:cubicBezTo>
                      <a:pt x="1" y="0"/>
                      <a:pt x="5" y="0"/>
                      <a:pt x="7" y="1"/>
                    </a:cubicBezTo>
                    <a:cubicBezTo>
                      <a:pt x="6" y="3"/>
                      <a:pt x="2"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3" name="Freeform 1051"/>
              <p:cNvSpPr/>
              <p:nvPr/>
            </p:nvSpPr>
            <p:spPr bwMode="auto">
              <a:xfrm>
                <a:off x="340" y="3731"/>
                <a:ext cx="20" cy="9"/>
              </a:xfrm>
              <a:custGeom>
                <a:avLst/>
                <a:gdLst>
                  <a:gd name="T0" fmla="*/ 0 w 11"/>
                  <a:gd name="T1" fmla="*/ 3 h 5"/>
                  <a:gd name="T2" fmla="*/ 0 w 11"/>
                  <a:gd name="T3" fmla="*/ 3 h 5"/>
                </a:gdLst>
                <a:ahLst/>
                <a:cxnLst>
                  <a:cxn ang="0">
                    <a:pos x="T0" y="T1"/>
                  </a:cxn>
                  <a:cxn ang="0">
                    <a:pos x="T2" y="T3"/>
                  </a:cxn>
                </a:cxnLst>
                <a:rect l="0" t="0" r="r" b="b"/>
                <a:pathLst>
                  <a:path w="11" h="5">
                    <a:moveTo>
                      <a:pt x="0" y="3"/>
                    </a:moveTo>
                    <a:cubicBezTo>
                      <a:pt x="11" y="0"/>
                      <a:pt x="8" y="5"/>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4" name="Freeform 1052"/>
              <p:cNvSpPr/>
              <p:nvPr/>
            </p:nvSpPr>
            <p:spPr bwMode="auto">
              <a:xfrm>
                <a:off x="408" y="3723"/>
                <a:ext cx="44" cy="6"/>
              </a:xfrm>
              <a:custGeom>
                <a:avLst/>
                <a:gdLst>
                  <a:gd name="T0" fmla="*/ 26 w 26"/>
                  <a:gd name="T1" fmla="*/ 0 h 4"/>
                  <a:gd name="T2" fmla="*/ 0 w 26"/>
                  <a:gd name="T3" fmla="*/ 1 h 4"/>
                  <a:gd name="T4" fmla="*/ 26 w 26"/>
                  <a:gd name="T5" fmla="*/ 0 h 4"/>
                </a:gdLst>
                <a:ahLst/>
                <a:cxnLst>
                  <a:cxn ang="0">
                    <a:pos x="T0" y="T1"/>
                  </a:cxn>
                  <a:cxn ang="0">
                    <a:pos x="T2" y="T3"/>
                  </a:cxn>
                  <a:cxn ang="0">
                    <a:pos x="T4" y="T5"/>
                  </a:cxn>
                </a:cxnLst>
                <a:rect l="0" t="0" r="r" b="b"/>
                <a:pathLst>
                  <a:path w="26" h="4">
                    <a:moveTo>
                      <a:pt x="26" y="0"/>
                    </a:moveTo>
                    <a:cubicBezTo>
                      <a:pt x="21" y="4"/>
                      <a:pt x="1" y="2"/>
                      <a:pt x="0" y="1"/>
                    </a:cubicBezTo>
                    <a:cubicBezTo>
                      <a:pt x="11" y="1"/>
                      <a:pt x="16" y="0"/>
                      <a:pt x="26"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5" name="Freeform 1053"/>
              <p:cNvSpPr/>
              <p:nvPr/>
            </p:nvSpPr>
            <p:spPr bwMode="auto">
              <a:xfrm>
                <a:off x="168" y="3693"/>
                <a:ext cx="39" cy="11"/>
              </a:xfrm>
              <a:custGeom>
                <a:avLst/>
                <a:gdLst>
                  <a:gd name="T0" fmla="*/ 0 w 22"/>
                  <a:gd name="T1" fmla="*/ 6 h 6"/>
                  <a:gd name="T2" fmla="*/ 22 w 22"/>
                  <a:gd name="T3" fmla="*/ 1 h 6"/>
                  <a:gd name="T4" fmla="*/ 0 w 22"/>
                  <a:gd name="T5" fmla="*/ 6 h 6"/>
                </a:gdLst>
                <a:ahLst/>
                <a:cxnLst>
                  <a:cxn ang="0">
                    <a:pos x="T0" y="T1"/>
                  </a:cxn>
                  <a:cxn ang="0">
                    <a:pos x="T2" y="T3"/>
                  </a:cxn>
                  <a:cxn ang="0">
                    <a:pos x="T4" y="T5"/>
                  </a:cxn>
                </a:cxnLst>
                <a:rect l="0" t="0" r="r" b="b"/>
                <a:pathLst>
                  <a:path w="22" h="6">
                    <a:moveTo>
                      <a:pt x="0" y="6"/>
                    </a:moveTo>
                    <a:cubicBezTo>
                      <a:pt x="3" y="0"/>
                      <a:pt x="15" y="4"/>
                      <a:pt x="22" y="1"/>
                    </a:cubicBezTo>
                    <a:cubicBezTo>
                      <a:pt x="18" y="6"/>
                      <a:pt x="7" y="3"/>
                      <a:pt x="0" y="6"/>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6" name="Freeform 1054"/>
              <p:cNvSpPr/>
              <p:nvPr/>
            </p:nvSpPr>
            <p:spPr bwMode="auto">
              <a:xfrm>
                <a:off x="271" y="3695"/>
                <a:ext cx="44" cy="6"/>
              </a:xfrm>
              <a:custGeom>
                <a:avLst/>
                <a:gdLst>
                  <a:gd name="T0" fmla="*/ 2 w 23"/>
                  <a:gd name="T1" fmla="*/ 4 h 4"/>
                  <a:gd name="T2" fmla="*/ 0 w 23"/>
                  <a:gd name="T3" fmla="*/ 2 h 4"/>
                  <a:gd name="T4" fmla="*/ 23 w 23"/>
                  <a:gd name="T5" fmla="*/ 0 h 4"/>
                  <a:gd name="T6" fmla="*/ 2 w 23"/>
                  <a:gd name="T7" fmla="*/ 4 h 4"/>
                </a:gdLst>
                <a:ahLst/>
                <a:cxnLst>
                  <a:cxn ang="0">
                    <a:pos x="T0" y="T1"/>
                  </a:cxn>
                  <a:cxn ang="0">
                    <a:pos x="T2" y="T3"/>
                  </a:cxn>
                  <a:cxn ang="0">
                    <a:pos x="T4" y="T5"/>
                  </a:cxn>
                  <a:cxn ang="0">
                    <a:pos x="T6" y="T7"/>
                  </a:cxn>
                </a:cxnLst>
                <a:rect l="0" t="0" r="r" b="b"/>
                <a:pathLst>
                  <a:path w="23" h="4">
                    <a:moveTo>
                      <a:pt x="2" y="4"/>
                    </a:moveTo>
                    <a:cubicBezTo>
                      <a:pt x="1" y="4"/>
                      <a:pt x="1" y="2"/>
                      <a:pt x="0" y="2"/>
                    </a:cubicBezTo>
                    <a:cubicBezTo>
                      <a:pt x="7" y="1"/>
                      <a:pt x="15" y="1"/>
                      <a:pt x="23" y="0"/>
                    </a:cubicBezTo>
                    <a:cubicBezTo>
                      <a:pt x="23" y="3"/>
                      <a:pt x="2" y="1"/>
                      <a:pt x="2"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7" name="Freeform 1055"/>
              <p:cNvSpPr/>
              <p:nvPr/>
            </p:nvSpPr>
            <p:spPr bwMode="auto">
              <a:xfrm>
                <a:off x="232" y="3680"/>
                <a:ext cx="39" cy="1"/>
              </a:xfrm>
              <a:custGeom>
                <a:avLst/>
                <a:gdLst>
                  <a:gd name="T0" fmla="*/ 4 w 20"/>
                  <a:gd name="T1" fmla="*/ 5 h 5"/>
                  <a:gd name="T2" fmla="*/ 20 w 20"/>
                  <a:gd name="T3" fmla="*/ 0 h 5"/>
                  <a:gd name="T4" fmla="*/ 4 w 20"/>
                  <a:gd name="T5" fmla="*/ 5 h 5"/>
                </a:gdLst>
                <a:ahLst/>
                <a:cxnLst>
                  <a:cxn ang="0">
                    <a:pos x="T0" y="T1"/>
                  </a:cxn>
                  <a:cxn ang="0">
                    <a:pos x="T2" y="T3"/>
                  </a:cxn>
                  <a:cxn ang="0">
                    <a:pos x="T4" y="T5"/>
                  </a:cxn>
                </a:cxnLst>
                <a:rect l="0" t="0" r="r" b="b"/>
                <a:pathLst>
                  <a:path w="20" h="5">
                    <a:moveTo>
                      <a:pt x="4" y="5"/>
                    </a:moveTo>
                    <a:cubicBezTo>
                      <a:pt x="0" y="1"/>
                      <a:pt x="16" y="2"/>
                      <a:pt x="20" y="0"/>
                    </a:cubicBezTo>
                    <a:cubicBezTo>
                      <a:pt x="16" y="5"/>
                      <a:pt x="8" y="1"/>
                      <a:pt x="4"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8" name="Freeform 1056"/>
              <p:cNvSpPr/>
              <p:nvPr/>
            </p:nvSpPr>
            <p:spPr bwMode="auto">
              <a:xfrm>
                <a:off x="398" y="3684"/>
                <a:ext cx="15" cy="5"/>
              </a:xfrm>
              <a:custGeom>
                <a:avLst/>
                <a:gdLst>
                  <a:gd name="T0" fmla="*/ 0 w 9"/>
                  <a:gd name="T1" fmla="*/ 3 h 3"/>
                  <a:gd name="T2" fmla="*/ 9 w 9"/>
                  <a:gd name="T3" fmla="*/ 1 h 3"/>
                  <a:gd name="T4" fmla="*/ 0 w 9"/>
                  <a:gd name="T5" fmla="*/ 3 h 3"/>
                </a:gdLst>
                <a:ahLst/>
                <a:cxnLst>
                  <a:cxn ang="0">
                    <a:pos x="T0" y="T1"/>
                  </a:cxn>
                  <a:cxn ang="0">
                    <a:pos x="T2" y="T3"/>
                  </a:cxn>
                  <a:cxn ang="0">
                    <a:pos x="T4" y="T5"/>
                  </a:cxn>
                </a:cxnLst>
                <a:rect l="0" t="0" r="r" b="b"/>
                <a:pathLst>
                  <a:path w="9" h="3">
                    <a:moveTo>
                      <a:pt x="0" y="3"/>
                    </a:moveTo>
                    <a:cubicBezTo>
                      <a:pt x="1" y="0"/>
                      <a:pt x="5" y="0"/>
                      <a:pt x="9" y="1"/>
                    </a:cubicBezTo>
                    <a:cubicBezTo>
                      <a:pt x="7" y="3"/>
                      <a:pt x="3"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9" name="Freeform 1057"/>
              <p:cNvSpPr/>
              <p:nvPr/>
            </p:nvSpPr>
            <p:spPr bwMode="auto">
              <a:xfrm>
                <a:off x="345" y="3662"/>
                <a:ext cx="10" cy="5"/>
              </a:xfrm>
              <a:custGeom>
                <a:avLst/>
                <a:gdLst>
                  <a:gd name="T0" fmla="*/ 6 w 6"/>
                  <a:gd name="T1" fmla="*/ 3 h 3"/>
                  <a:gd name="T2" fmla="*/ 1 w 6"/>
                  <a:gd name="T3" fmla="*/ 3 h 3"/>
                  <a:gd name="T4" fmla="*/ 6 w 6"/>
                  <a:gd name="T5" fmla="*/ 1 h 3"/>
                  <a:gd name="T6" fmla="*/ 6 w 6"/>
                  <a:gd name="T7" fmla="*/ 3 h 3"/>
                </a:gdLst>
                <a:ahLst/>
                <a:cxnLst>
                  <a:cxn ang="0">
                    <a:pos x="T0" y="T1"/>
                  </a:cxn>
                  <a:cxn ang="0">
                    <a:pos x="T2" y="T3"/>
                  </a:cxn>
                  <a:cxn ang="0">
                    <a:pos x="T4" y="T5"/>
                  </a:cxn>
                  <a:cxn ang="0">
                    <a:pos x="T6" y="T7"/>
                  </a:cxn>
                </a:cxnLst>
                <a:rect l="0" t="0" r="r" b="b"/>
                <a:pathLst>
                  <a:path w="6" h="3">
                    <a:moveTo>
                      <a:pt x="6" y="3"/>
                    </a:moveTo>
                    <a:cubicBezTo>
                      <a:pt x="1" y="3"/>
                      <a:pt x="1" y="3"/>
                      <a:pt x="1" y="3"/>
                    </a:cubicBezTo>
                    <a:cubicBezTo>
                      <a:pt x="0" y="0"/>
                      <a:pt x="4" y="1"/>
                      <a:pt x="6" y="1"/>
                    </a:cubicBezTo>
                    <a:lnTo>
                      <a:pt x="6" y="3"/>
                    </a:ln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0" name="Freeform 1058"/>
              <p:cNvSpPr/>
              <p:nvPr/>
            </p:nvSpPr>
            <p:spPr bwMode="auto">
              <a:xfrm>
                <a:off x="1608" y="3624"/>
                <a:ext cx="20" cy="9"/>
              </a:xfrm>
              <a:custGeom>
                <a:avLst/>
                <a:gdLst>
                  <a:gd name="T0" fmla="*/ 0 w 9"/>
                  <a:gd name="T1" fmla="*/ 4 h 5"/>
                  <a:gd name="T2" fmla="*/ 9 w 9"/>
                  <a:gd name="T3" fmla="*/ 1 h 5"/>
                  <a:gd name="T4" fmla="*/ 0 w 9"/>
                  <a:gd name="T5" fmla="*/ 4 h 5"/>
                </a:gdLst>
                <a:ahLst/>
                <a:cxnLst>
                  <a:cxn ang="0">
                    <a:pos x="T0" y="T1"/>
                  </a:cxn>
                  <a:cxn ang="0">
                    <a:pos x="T2" y="T3"/>
                  </a:cxn>
                  <a:cxn ang="0">
                    <a:pos x="T4" y="T5"/>
                  </a:cxn>
                </a:cxnLst>
                <a:rect l="0" t="0" r="r" b="b"/>
                <a:pathLst>
                  <a:path w="9" h="5">
                    <a:moveTo>
                      <a:pt x="0" y="4"/>
                    </a:moveTo>
                    <a:cubicBezTo>
                      <a:pt x="1" y="0"/>
                      <a:pt x="6" y="2"/>
                      <a:pt x="9" y="1"/>
                    </a:cubicBezTo>
                    <a:cubicBezTo>
                      <a:pt x="8" y="5"/>
                      <a:pt x="3" y="3"/>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1" name="Freeform 1059"/>
              <p:cNvSpPr/>
              <p:nvPr/>
            </p:nvSpPr>
            <p:spPr bwMode="auto">
              <a:xfrm>
                <a:off x="560" y="3608"/>
                <a:ext cx="15" cy="12"/>
              </a:xfrm>
              <a:custGeom>
                <a:avLst/>
                <a:gdLst>
                  <a:gd name="T0" fmla="*/ 0 w 9"/>
                  <a:gd name="T1" fmla="*/ 5 h 6"/>
                  <a:gd name="T2" fmla="*/ 9 w 9"/>
                  <a:gd name="T3" fmla="*/ 2 h 6"/>
                  <a:gd name="T4" fmla="*/ 0 w 9"/>
                  <a:gd name="T5" fmla="*/ 5 h 6"/>
                </a:gdLst>
                <a:ahLst/>
                <a:cxnLst>
                  <a:cxn ang="0">
                    <a:pos x="T0" y="T1"/>
                  </a:cxn>
                  <a:cxn ang="0">
                    <a:pos x="T2" y="T3"/>
                  </a:cxn>
                  <a:cxn ang="0">
                    <a:pos x="T4" y="T5"/>
                  </a:cxn>
                </a:cxnLst>
                <a:rect l="0" t="0" r="r" b="b"/>
                <a:pathLst>
                  <a:path w="9" h="6">
                    <a:moveTo>
                      <a:pt x="0" y="5"/>
                    </a:moveTo>
                    <a:cubicBezTo>
                      <a:pt x="1" y="0"/>
                      <a:pt x="5" y="4"/>
                      <a:pt x="9" y="2"/>
                    </a:cubicBezTo>
                    <a:cubicBezTo>
                      <a:pt x="8" y="6"/>
                      <a:pt x="2" y="3"/>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2" name="Freeform 1060"/>
              <p:cNvSpPr/>
              <p:nvPr/>
            </p:nvSpPr>
            <p:spPr bwMode="auto">
              <a:xfrm>
                <a:off x="540" y="3613"/>
                <a:ext cx="15" cy="5"/>
              </a:xfrm>
              <a:custGeom>
                <a:avLst/>
                <a:gdLst>
                  <a:gd name="T0" fmla="*/ 9 w 9"/>
                  <a:gd name="T1" fmla="*/ 1 h 3"/>
                  <a:gd name="T2" fmla="*/ 0 w 9"/>
                  <a:gd name="T3" fmla="*/ 2 h 3"/>
                  <a:gd name="T4" fmla="*/ 9 w 9"/>
                  <a:gd name="T5" fmla="*/ 1 h 3"/>
                </a:gdLst>
                <a:ahLst/>
                <a:cxnLst>
                  <a:cxn ang="0">
                    <a:pos x="T0" y="T1"/>
                  </a:cxn>
                  <a:cxn ang="0">
                    <a:pos x="T2" y="T3"/>
                  </a:cxn>
                  <a:cxn ang="0">
                    <a:pos x="T4" y="T5"/>
                  </a:cxn>
                </a:cxnLst>
                <a:rect l="0" t="0" r="r" b="b"/>
                <a:pathLst>
                  <a:path w="9" h="3">
                    <a:moveTo>
                      <a:pt x="9" y="1"/>
                    </a:moveTo>
                    <a:cubicBezTo>
                      <a:pt x="7" y="3"/>
                      <a:pt x="4" y="1"/>
                      <a:pt x="0" y="2"/>
                    </a:cubicBezTo>
                    <a:cubicBezTo>
                      <a:pt x="1" y="0"/>
                      <a:pt x="7" y="0"/>
                      <a:pt x="9"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3" name="Freeform 1061"/>
              <p:cNvSpPr/>
              <p:nvPr/>
            </p:nvSpPr>
            <p:spPr bwMode="auto">
              <a:xfrm>
                <a:off x="1079" y="3593"/>
                <a:ext cx="54" cy="13"/>
              </a:xfrm>
              <a:custGeom>
                <a:avLst/>
                <a:gdLst>
                  <a:gd name="T0" fmla="*/ 0 w 31"/>
                  <a:gd name="T1" fmla="*/ 5 h 7"/>
                  <a:gd name="T2" fmla="*/ 31 w 31"/>
                  <a:gd name="T3" fmla="*/ 2 h 7"/>
                  <a:gd name="T4" fmla="*/ 31 w 31"/>
                  <a:gd name="T5" fmla="*/ 5 h 7"/>
                  <a:gd name="T6" fmla="*/ 0 w 31"/>
                  <a:gd name="T7" fmla="*/ 5 h 7"/>
                </a:gdLst>
                <a:ahLst/>
                <a:cxnLst>
                  <a:cxn ang="0">
                    <a:pos x="T0" y="T1"/>
                  </a:cxn>
                  <a:cxn ang="0">
                    <a:pos x="T2" y="T3"/>
                  </a:cxn>
                  <a:cxn ang="0">
                    <a:pos x="T4" y="T5"/>
                  </a:cxn>
                  <a:cxn ang="0">
                    <a:pos x="T6" y="T7"/>
                  </a:cxn>
                </a:cxnLst>
                <a:rect l="0" t="0" r="r" b="b"/>
                <a:pathLst>
                  <a:path w="31" h="7">
                    <a:moveTo>
                      <a:pt x="0" y="5"/>
                    </a:moveTo>
                    <a:cubicBezTo>
                      <a:pt x="9" y="0"/>
                      <a:pt x="23" y="0"/>
                      <a:pt x="31" y="2"/>
                    </a:cubicBezTo>
                    <a:cubicBezTo>
                      <a:pt x="31" y="4"/>
                      <a:pt x="25" y="4"/>
                      <a:pt x="31" y="5"/>
                    </a:cubicBezTo>
                    <a:cubicBezTo>
                      <a:pt x="23" y="6"/>
                      <a:pt x="11" y="7"/>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4" name="Freeform 1062"/>
              <p:cNvSpPr/>
              <p:nvPr/>
            </p:nvSpPr>
            <p:spPr bwMode="auto">
              <a:xfrm>
                <a:off x="565" y="3595"/>
                <a:ext cx="20" cy="3"/>
              </a:xfrm>
              <a:custGeom>
                <a:avLst/>
                <a:gdLst>
                  <a:gd name="T0" fmla="*/ 0 w 10"/>
                  <a:gd name="T1" fmla="*/ 3 h 4"/>
                  <a:gd name="T2" fmla="*/ 10 w 10"/>
                  <a:gd name="T3" fmla="*/ 2 h 4"/>
                  <a:gd name="T4" fmla="*/ 0 w 10"/>
                  <a:gd name="T5" fmla="*/ 3 h 4"/>
                </a:gdLst>
                <a:ahLst/>
                <a:cxnLst>
                  <a:cxn ang="0">
                    <a:pos x="T0" y="T1"/>
                  </a:cxn>
                  <a:cxn ang="0">
                    <a:pos x="T2" y="T3"/>
                  </a:cxn>
                  <a:cxn ang="0">
                    <a:pos x="T4" y="T5"/>
                  </a:cxn>
                </a:cxnLst>
                <a:rect l="0" t="0" r="r" b="b"/>
                <a:pathLst>
                  <a:path w="10" h="4">
                    <a:moveTo>
                      <a:pt x="0" y="3"/>
                    </a:moveTo>
                    <a:cubicBezTo>
                      <a:pt x="4" y="0"/>
                      <a:pt x="6" y="1"/>
                      <a:pt x="10" y="2"/>
                    </a:cubicBezTo>
                    <a:cubicBezTo>
                      <a:pt x="7" y="4"/>
                      <a:pt x="3"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5" name="Freeform 1063"/>
              <p:cNvSpPr/>
              <p:nvPr/>
            </p:nvSpPr>
            <p:spPr bwMode="auto">
              <a:xfrm>
                <a:off x="1260" y="3580"/>
                <a:ext cx="15" cy="8"/>
              </a:xfrm>
              <a:custGeom>
                <a:avLst/>
                <a:gdLst>
                  <a:gd name="T0" fmla="*/ 10 w 10"/>
                  <a:gd name="T1" fmla="*/ 2 h 4"/>
                  <a:gd name="T2" fmla="*/ 0 w 10"/>
                  <a:gd name="T3" fmla="*/ 3 h 4"/>
                  <a:gd name="T4" fmla="*/ 10 w 10"/>
                  <a:gd name="T5" fmla="*/ 2 h 4"/>
                </a:gdLst>
                <a:ahLst/>
                <a:cxnLst>
                  <a:cxn ang="0">
                    <a:pos x="T0" y="T1"/>
                  </a:cxn>
                  <a:cxn ang="0">
                    <a:pos x="T2" y="T3"/>
                  </a:cxn>
                  <a:cxn ang="0">
                    <a:pos x="T4" y="T5"/>
                  </a:cxn>
                </a:cxnLst>
                <a:rect l="0" t="0" r="r" b="b"/>
                <a:pathLst>
                  <a:path w="10" h="4">
                    <a:moveTo>
                      <a:pt x="10" y="2"/>
                    </a:moveTo>
                    <a:cubicBezTo>
                      <a:pt x="9" y="4"/>
                      <a:pt x="3" y="2"/>
                      <a:pt x="0" y="3"/>
                    </a:cubicBezTo>
                    <a:cubicBezTo>
                      <a:pt x="4" y="0"/>
                      <a:pt x="6" y="2"/>
                      <a:pt x="1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6" name="Freeform 1064"/>
              <p:cNvSpPr/>
              <p:nvPr/>
            </p:nvSpPr>
            <p:spPr bwMode="auto">
              <a:xfrm>
                <a:off x="2680" y="3568"/>
                <a:ext cx="15" cy="5"/>
              </a:xfrm>
              <a:custGeom>
                <a:avLst/>
                <a:gdLst>
                  <a:gd name="T0" fmla="*/ 9 w 9"/>
                  <a:gd name="T1" fmla="*/ 1 h 3"/>
                  <a:gd name="T2" fmla="*/ 0 w 9"/>
                  <a:gd name="T3" fmla="*/ 2 h 3"/>
                  <a:gd name="T4" fmla="*/ 9 w 9"/>
                  <a:gd name="T5" fmla="*/ 1 h 3"/>
                </a:gdLst>
                <a:ahLst/>
                <a:cxnLst>
                  <a:cxn ang="0">
                    <a:pos x="T0" y="T1"/>
                  </a:cxn>
                  <a:cxn ang="0">
                    <a:pos x="T2" y="T3"/>
                  </a:cxn>
                  <a:cxn ang="0">
                    <a:pos x="T4" y="T5"/>
                  </a:cxn>
                </a:cxnLst>
                <a:rect l="0" t="0" r="r" b="b"/>
                <a:pathLst>
                  <a:path w="9" h="3">
                    <a:moveTo>
                      <a:pt x="9" y="1"/>
                    </a:moveTo>
                    <a:cubicBezTo>
                      <a:pt x="8" y="3"/>
                      <a:pt x="3" y="2"/>
                      <a:pt x="0" y="2"/>
                    </a:cubicBezTo>
                    <a:cubicBezTo>
                      <a:pt x="1" y="0"/>
                      <a:pt x="6" y="2"/>
                      <a:pt x="9"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7" name="Freeform 1065"/>
              <p:cNvSpPr/>
              <p:nvPr/>
            </p:nvSpPr>
            <p:spPr bwMode="auto">
              <a:xfrm>
                <a:off x="2102" y="3506"/>
                <a:ext cx="20" cy="6"/>
              </a:xfrm>
              <a:custGeom>
                <a:avLst/>
                <a:gdLst>
                  <a:gd name="T0" fmla="*/ 0 w 11"/>
                  <a:gd name="T1" fmla="*/ 2 h 3"/>
                  <a:gd name="T2" fmla="*/ 11 w 11"/>
                  <a:gd name="T3" fmla="*/ 0 h 3"/>
                  <a:gd name="T4" fmla="*/ 0 w 11"/>
                  <a:gd name="T5" fmla="*/ 2 h 3"/>
                </a:gdLst>
                <a:ahLst/>
                <a:cxnLst>
                  <a:cxn ang="0">
                    <a:pos x="T0" y="T1"/>
                  </a:cxn>
                  <a:cxn ang="0">
                    <a:pos x="T2" y="T3"/>
                  </a:cxn>
                  <a:cxn ang="0">
                    <a:pos x="T4" y="T5"/>
                  </a:cxn>
                </a:cxnLst>
                <a:rect l="0" t="0" r="r" b="b"/>
                <a:pathLst>
                  <a:path w="11" h="3">
                    <a:moveTo>
                      <a:pt x="0" y="2"/>
                    </a:moveTo>
                    <a:cubicBezTo>
                      <a:pt x="2" y="0"/>
                      <a:pt x="7" y="0"/>
                      <a:pt x="11" y="0"/>
                    </a:cubicBezTo>
                    <a:cubicBezTo>
                      <a:pt x="9" y="3"/>
                      <a:pt x="3" y="3"/>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8" name="Freeform 1066"/>
              <p:cNvSpPr>
                <a:spLocks noEditPoints="1"/>
              </p:cNvSpPr>
              <p:nvPr/>
            </p:nvSpPr>
            <p:spPr bwMode="auto">
              <a:xfrm>
                <a:off x="183" y="3528"/>
                <a:ext cx="3368" cy="420"/>
              </a:xfrm>
              <a:custGeom>
                <a:avLst/>
                <a:gdLst>
                  <a:gd name="T0" fmla="*/ 1145 w 1878"/>
                  <a:gd name="T1" fmla="*/ 212 h 232"/>
                  <a:gd name="T2" fmla="*/ 1171 w 1878"/>
                  <a:gd name="T3" fmla="*/ 209 h 232"/>
                  <a:gd name="T4" fmla="*/ 1612 w 1878"/>
                  <a:gd name="T5" fmla="*/ 217 h 232"/>
                  <a:gd name="T6" fmla="*/ 1840 w 1878"/>
                  <a:gd name="T7" fmla="*/ 166 h 232"/>
                  <a:gd name="T8" fmla="*/ 1836 w 1878"/>
                  <a:gd name="T9" fmla="*/ 137 h 232"/>
                  <a:gd name="T10" fmla="*/ 1839 w 1878"/>
                  <a:gd name="T11" fmla="*/ 114 h 232"/>
                  <a:gd name="T12" fmla="*/ 1818 w 1878"/>
                  <a:gd name="T13" fmla="*/ 20 h 232"/>
                  <a:gd name="T14" fmla="*/ 1388 w 1878"/>
                  <a:gd name="T15" fmla="*/ 29 h 232"/>
                  <a:gd name="T16" fmla="*/ 1047 w 1878"/>
                  <a:gd name="T17" fmla="*/ 19 h 232"/>
                  <a:gd name="T18" fmla="*/ 720 w 1878"/>
                  <a:gd name="T19" fmla="*/ 36 h 232"/>
                  <a:gd name="T20" fmla="*/ 496 w 1878"/>
                  <a:gd name="T21" fmla="*/ 41 h 232"/>
                  <a:gd name="T22" fmla="*/ 323 w 1878"/>
                  <a:gd name="T23" fmla="*/ 34 h 232"/>
                  <a:gd name="T24" fmla="*/ 231 w 1878"/>
                  <a:gd name="T25" fmla="*/ 41 h 232"/>
                  <a:gd name="T26" fmla="*/ 200 w 1878"/>
                  <a:gd name="T27" fmla="*/ 65 h 232"/>
                  <a:gd name="T28" fmla="*/ 255 w 1878"/>
                  <a:gd name="T29" fmla="*/ 78 h 232"/>
                  <a:gd name="T30" fmla="*/ 195 w 1878"/>
                  <a:gd name="T31" fmla="*/ 96 h 232"/>
                  <a:gd name="T32" fmla="*/ 212 w 1878"/>
                  <a:gd name="T33" fmla="*/ 109 h 232"/>
                  <a:gd name="T34" fmla="*/ 143 w 1878"/>
                  <a:gd name="T35" fmla="*/ 125 h 232"/>
                  <a:gd name="T36" fmla="*/ 182 w 1878"/>
                  <a:gd name="T37" fmla="*/ 129 h 232"/>
                  <a:gd name="T38" fmla="*/ 164 w 1878"/>
                  <a:gd name="T39" fmla="*/ 133 h 232"/>
                  <a:gd name="T40" fmla="*/ 53 w 1878"/>
                  <a:gd name="T41" fmla="*/ 129 h 232"/>
                  <a:gd name="T42" fmla="*/ 58 w 1878"/>
                  <a:gd name="T43" fmla="*/ 143 h 232"/>
                  <a:gd name="T44" fmla="*/ 126 w 1878"/>
                  <a:gd name="T45" fmla="*/ 150 h 232"/>
                  <a:gd name="T46" fmla="*/ 109 w 1878"/>
                  <a:gd name="T47" fmla="*/ 156 h 232"/>
                  <a:gd name="T48" fmla="*/ 26 w 1878"/>
                  <a:gd name="T49" fmla="*/ 165 h 232"/>
                  <a:gd name="T50" fmla="*/ 160 w 1878"/>
                  <a:gd name="T51" fmla="*/ 185 h 232"/>
                  <a:gd name="T52" fmla="*/ 12 w 1878"/>
                  <a:gd name="T53" fmla="*/ 191 h 232"/>
                  <a:gd name="T54" fmla="*/ 82 w 1878"/>
                  <a:gd name="T55" fmla="*/ 197 h 232"/>
                  <a:gd name="T56" fmla="*/ 342 w 1878"/>
                  <a:gd name="T57" fmla="*/ 214 h 232"/>
                  <a:gd name="T58" fmla="*/ 414 w 1878"/>
                  <a:gd name="T59" fmla="*/ 231 h 232"/>
                  <a:gd name="T60" fmla="*/ 883 w 1878"/>
                  <a:gd name="T61" fmla="*/ 211 h 232"/>
                  <a:gd name="T62" fmla="*/ 941 w 1878"/>
                  <a:gd name="T63" fmla="*/ 217 h 232"/>
                  <a:gd name="T64" fmla="*/ 953 w 1878"/>
                  <a:gd name="T65" fmla="*/ 210 h 232"/>
                  <a:gd name="T66" fmla="*/ 1053 w 1878"/>
                  <a:gd name="T67" fmla="*/ 206 h 232"/>
                  <a:gd name="T68" fmla="*/ 531 w 1878"/>
                  <a:gd name="T69" fmla="*/ 207 h 232"/>
                  <a:gd name="T70" fmla="*/ 325 w 1878"/>
                  <a:gd name="T71" fmla="*/ 207 h 232"/>
                  <a:gd name="T72" fmla="*/ 138 w 1878"/>
                  <a:gd name="T73" fmla="*/ 198 h 232"/>
                  <a:gd name="T74" fmla="*/ 499 w 1878"/>
                  <a:gd name="T75" fmla="*/ 192 h 232"/>
                  <a:gd name="T76" fmla="*/ 277 w 1878"/>
                  <a:gd name="T77" fmla="*/ 191 h 232"/>
                  <a:gd name="T78" fmla="*/ 252 w 1878"/>
                  <a:gd name="T79" fmla="*/ 193 h 232"/>
                  <a:gd name="T80" fmla="*/ 209 w 1878"/>
                  <a:gd name="T81" fmla="*/ 191 h 232"/>
                  <a:gd name="T82" fmla="*/ 192 w 1878"/>
                  <a:gd name="T83" fmla="*/ 187 h 232"/>
                  <a:gd name="T84" fmla="*/ 104 w 1878"/>
                  <a:gd name="T85" fmla="*/ 147 h 232"/>
                  <a:gd name="T86" fmla="*/ 72 w 1878"/>
                  <a:gd name="T87" fmla="*/ 145 h 232"/>
                  <a:gd name="T88" fmla="*/ 498 w 1878"/>
                  <a:gd name="T89" fmla="*/ 91 h 232"/>
                  <a:gd name="T90" fmla="*/ 537 w 1878"/>
                  <a:gd name="T91" fmla="*/ 87 h 232"/>
                  <a:gd name="T92" fmla="*/ 526 w 1878"/>
                  <a:gd name="T93" fmla="*/ 87 h 232"/>
                  <a:gd name="T94" fmla="*/ 340 w 1878"/>
                  <a:gd name="T95" fmla="*/ 84 h 232"/>
                  <a:gd name="T96" fmla="*/ 560 w 1878"/>
                  <a:gd name="T97" fmla="*/ 68 h 232"/>
                  <a:gd name="T98" fmla="*/ 626 w 1878"/>
                  <a:gd name="T99" fmla="*/ 74 h 232"/>
                  <a:gd name="T100" fmla="*/ 648 w 1878"/>
                  <a:gd name="T101" fmla="*/ 82 h 232"/>
                  <a:gd name="T102" fmla="*/ 309 w 1878"/>
                  <a:gd name="T103" fmla="*/ 78 h 232"/>
                  <a:gd name="T104" fmla="*/ 589 w 1878"/>
                  <a:gd name="T105" fmla="*/ 71 h 232"/>
                  <a:gd name="T106" fmla="*/ 409 w 1878"/>
                  <a:gd name="T107" fmla="*/ 58 h 232"/>
                  <a:gd name="T108" fmla="*/ 475 w 1878"/>
                  <a:gd name="T109" fmla="*/ 46 h 232"/>
                  <a:gd name="T110" fmla="*/ 856 w 1878"/>
                  <a:gd name="T111" fmla="*/ 40 h 232"/>
                  <a:gd name="T112" fmla="*/ 533 w 1878"/>
                  <a:gd name="T113" fmla="*/ 61 h 232"/>
                  <a:gd name="T114" fmla="*/ 422 w 1878"/>
                  <a:gd name="T115" fmla="*/ 61 h 232"/>
                  <a:gd name="T116" fmla="*/ 405 w 1878"/>
                  <a:gd name="T117" fmla="*/ 58 h 232"/>
                  <a:gd name="T118" fmla="*/ 1251 w 1878"/>
                  <a:gd name="T119" fmla="*/ 48 h 232"/>
                  <a:gd name="T120" fmla="*/ 980 w 1878"/>
                  <a:gd name="T121" fmla="*/ 42 h 232"/>
                  <a:gd name="T122" fmla="*/ 407 w 1878"/>
                  <a:gd name="T123" fmla="*/ 40 h 232"/>
                  <a:gd name="T124" fmla="*/ 1260 w 1878"/>
                  <a:gd name="T125" fmla="*/ 2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8" h="232">
                    <a:moveTo>
                      <a:pt x="950" y="216"/>
                    </a:moveTo>
                    <a:cubicBezTo>
                      <a:pt x="980" y="219"/>
                      <a:pt x="1005" y="219"/>
                      <a:pt x="1038" y="216"/>
                    </a:cubicBezTo>
                    <a:cubicBezTo>
                      <a:pt x="1036" y="211"/>
                      <a:pt x="1045" y="211"/>
                      <a:pt x="1047" y="215"/>
                    </a:cubicBezTo>
                    <a:cubicBezTo>
                      <a:pt x="1054" y="214"/>
                      <a:pt x="1064" y="216"/>
                      <a:pt x="1070" y="217"/>
                    </a:cubicBezTo>
                    <a:cubicBezTo>
                      <a:pt x="1096" y="221"/>
                      <a:pt x="1122" y="215"/>
                      <a:pt x="1145" y="212"/>
                    </a:cubicBezTo>
                    <a:cubicBezTo>
                      <a:pt x="1150" y="212"/>
                      <a:pt x="1156" y="215"/>
                      <a:pt x="1159" y="209"/>
                    </a:cubicBezTo>
                    <a:cubicBezTo>
                      <a:pt x="1155" y="211"/>
                      <a:pt x="1147" y="213"/>
                      <a:pt x="1145" y="209"/>
                    </a:cubicBezTo>
                    <a:cubicBezTo>
                      <a:pt x="1149" y="202"/>
                      <a:pt x="1168" y="200"/>
                      <a:pt x="1176" y="206"/>
                    </a:cubicBezTo>
                    <a:cubicBezTo>
                      <a:pt x="1172" y="206"/>
                      <a:pt x="1165" y="204"/>
                      <a:pt x="1164" y="208"/>
                    </a:cubicBezTo>
                    <a:cubicBezTo>
                      <a:pt x="1167" y="207"/>
                      <a:pt x="1170" y="207"/>
                      <a:pt x="1171" y="209"/>
                    </a:cubicBezTo>
                    <a:cubicBezTo>
                      <a:pt x="1168" y="211"/>
                      <a:pt x="1162" y="209"/>
                      <a:pt x="1160" y="212"/>
                    </a:cubicBezTo>
                    <a:cubicBezTo>
                      <a:pt x="1213" y="215"/>
                      <a:pt x="1266" y="211"/>
                      <a:pt x="1320" y="208"/>
                    </a:cubicBezTo>
                    <a:cubicBezTo>
                      <a:pt x="1296" y="204"/>
                      <a:pt x="1273" y="211"/>
                      <a:pt x="1250" y="203"/>
                    </a:cubicBezTo>
                    <a:cubicBezTo>
                      <a:pt x="1307" y="203"/>
                      <a:pt x="1372" y="200"/>
                      <a:pt x="1433" y="209"/>
                    </a:cubicBezTo>
                    <a:cubicBezTo>
                      <a:pt x="1485" y="218"/>
                      <a:pt x="1554" y="213"/>
                      <a:pt x="1612" y="217"/>
                    </a:cubicBezTo>
                    <a:cubicBezTo>
                      <a:pt x="1614" y="217"/>
                      <a:pt x="1616" y="218"/>
                      <a:pt x="1617" y="218"/>
                    </a:cubicBezTo>
                    <a:cubicBezTo>
                      <a:pt x="1680" y="215"/>
                      <a:pt x="1735" y="217"/>
                      <a:pt x="1786" y="212"/>
                    </a:cubicBezTo>
                    <a:cubicBezTo>
                      <a:pt x="1799" y="211"/>
                      <a:pt x="1836" y="211"/>
                      <a:pt x="1838" y="196"/>
                    </a:cubicBezTo>
                    <a:cubicBezTo>
                      <a:pt x="1840" y="184"/>
                      <a:pt x="1827" y="186"/>
                      <a:pt x="1826" y="175"/>
                    </a:cubicBezTo>
                    <a:cubicBezTo>
                      <a:pt x="1828" y="169"/>
                      <a:pt x="1837" y="171"/>
                      <a:pt x="1840" y="166"/>
                    </a:cubicBezTo>
                    <a:cubicBezTo>
                      <a:pt x="1838" y="167"/>
                      <a:pt x="1835" y="167"/>
                      <a:pt x="1833" y="165"/>
                    </a:cubicBezTo>
                    <a:cubicBezTo>
                      <a:pt x="1836" y="165"/>
                      <a:pt x="1837" y="164"/>
                      <a:pt x="1837" y="161"/>
                    </a:cubicBezTo>
                    <a:cubicBezTo>
                      <a:pt x="1835" y="158"/>
                      <a:pt x="1835" y="159"/>
                      <a:pt x="1833" y="153"/>
                    </a:cubicBezTo>
                    <a:cubicBezTo>
                      <a:pt x="1835" y="151"/>
                      <a:pt x="1840" y="152"/>
                      <a:pt x="1840" y="148"/>
                    </a:cubicBezTo>
                    <a:cubicBezTo>
                      <a:pt x="1842" y="142"/>
                      <a:pt x="1835" y="140"/>
                      <a:pt x="1836" y="137"/>
                    </a:cubicBezTo>
                    <a:cubicBezTo>
                      <a:pt x="1840" y="138"/>
                      <a:pt x="1843" y="137"/>
                      <a:pt x="1844" y="136"/>
                    </a:cubicBezTo>
                    <a:cubicBezTo>
                      <a:pt x="1841" y="136"/>
                      <a:pt x="1836" y="136"/>
                      <a:pt x="1835" y="134"/>
                    </a:cubicBezTo>
                    <a:cubicBezTo>
                      <a:pt x="1837" y="133"/>
                      <a:pt x="1834" y="127"/>
                      <a:pt x="1836" y="127"/>
                    </a:cubicBezTo>
                    <a:cubicBezTo>
                      <a:pt x="1838" y="124"/>
                      <a:pt x="1840" y="129"/>
                      <a:pt x="1841" y="127"/>
                    </a:cubicBezTo>
                    <a:cubicBezTo>
                      <a:pt x="1836" y="127"/>
                      <a:pt x="1833" y="115"/>
                      <a:pt x="1839" y="114"/>
                    </a:cubicBezTo>
                    <a:cubicBezTo>
                      <a:pt x="1841" y="117"/>
                      <a:pt x="1841" y="118"/>
                      <a:pt x="1846" y="118"/>
                    </a:cubicBezTo>
                    <a:cubicBezTo>
                      <a:pt x="1849" y="113"/>
                      <a:pt x="1844" y="113"/>
                      <a:pt x="1844" y="109"/>
                    </a:cubicBezTo>
                    <a:cubicBezTo>
                      <a:pt x="1851" y="102"/>
                      <a:pt x="1846" y="91"/>
                      <a:pt x="1849" y="80"/>
                    </a:cubicBezTo>
                    <a:cubicBezTo>
                      <a:pt x="1878" y="56"/>
                      <a:pt x="1836" y="32"/>
                      <a:pt x="1820" y="16"/>
                    </a:cubicBezTo>
                    <a:cubicBezTo>
                      <a:pt x="1818" y="16"/>
                      <a:pt x="1821" y="20"/>
                      <a:pt x="1818" y="20"/>
                    </a:cubicBezTo>
                    <a:cubicBezTo>
                      <a:pt x="1774" y="16"/>
                      <a:pt x="1732" y="20"/>
                      <a:pt x="1690" y="20"/>
                    </a:cubicBezTo>
                    <a:cubicBezTo>
                      <a:pt x="1648" y="21"/>
                      <a:pt x="1607" y="19"/>
                      <a:pt x="1566" y="17"/>
                    </a:cubicBezTo>
                    <a:cubicBezTo>
                      <a:pt x="1558" y="17"/>
                      <a:pt x="1549" y="17"/>
                      <a:pt x="1540" y="17"/>
                    </a:cubicBezTo>
                    <a:cubicBezTo>
                      <a:pt x="1498" y="22"/>
                      <a:pt x="1443" y="22"/>
                      <a:pt x="1396" y="26"/>
                    </a:cubicBezTo>
                    <a:cubicBezTo>
                      <a:pt x="1394" y="28"/>
                      <a:pt x="1392" y="29"/>
                      <a:pt x="1388" y="29"/>
                    </a:cubicBezTo>
                    <a:cubicBezTo>
                      <a:pt x="1354" y="6"/>
                      <a:pt x="1300" y="32"/>
                      <a:pt x="1252" y="23"/>
                    </a:cubicBezTo>
                    <a:cubicBezTo>
                      <a:pt x="1229" y="0"/>
                      <a:pt x="1194" y="33"/>
                      <a:pt x="1162" y="21"/>
                    </a:cubicBezTo>
                    <a:cubicBezTo>
                      <a:pt x="1159" y="20"/>
                      <a:pt x="1157" y="15"/>
                      <a:pt x="1153" y="15"/>
                    </a:cubicBezTo>
                    <a:cubicBezTo>
                      <a:pt x="1138" y="12"/>
                      <a:pt x="1123" y="23"/>
                      <a:pt x="1107" y="21"/>
                    </a:cubicBezTo>
                    <a:cubicBezTo>
                      <a:pt x="1087" y="10"/>
                      <a:pt x="1064" y="17"/>
                      <a:pt x="1047" y="19"/>
                    </a:cubicBezTo>
                    <a:cubicBezTo>
                      <a:pt x="1032" y="21"/>
                      <a:pt x="1022" y="18"/>
                      <a:pt x="1009" y="15"/>
                    </a:cubicBezTo>
                    <a:cubicBezTo>
                      <a:pt x="983" y="7"/>
                      <a:pt x="954" y="28"/>
                      <a:pt x="921" y="21"/>
                    </a:cubicBezTo>
                    <a:cubicBezTo>
                      <a:pt x="917" y="20"/>
                      <a:pt x="915" y="16"/>
                      <a:pt x="911" y="15"/>
                    </a:cubicBezTo>
                    <a:cubicBezTo>
                      <a:pt x="842" y="26"/>
                      <a:pt x="779" y="31"/>
                      <a:pt x="720" y="34"/>
                    </a:cubicBezTo>
                    <a:cubicBezTo>
                      <a:pt x="721" y="34"/>
                      <a:pt x="721" y="35"/>
                      <a:pt x="720" y="36"/>
                    </a:cubicBezTo>
                    <a:cubicBezTo>
                      <a:pt x="662" y="41"/>
                      <a:pt x="607" y="33"/>
                      <a:pt x="540" y="41"/>
                    </a:cubicBezTo>
                    <a:cubicBezTo>
                      <a:pt x="550" y="44"/>
                      <a:pt x="557" y="40"/>
                      <a:pt x="565" y="44"/>
                    </a:cubicBezTo>
                    <a:cubicBezTo>
                      <a:pt x="541" y="45"/>
                      <a:pt x="508" y="48"/>
                      <a:pt x="488" y="43"/>
                    </a:cubicBezTo>
                    <a:cubicBezTo>
                      <a:pt x="493" y="42"/>
                      <a:pt x="497" y="43"/>
                      <a:pt x="500" y="42"/>
                    </a:cubicBezTo>
                    <a:cubicBezTo>
                      <a:pt x="499" y="40"/>
                      <a:pt x="497" y="41"/>
                      <a:pt x="496" y="41"/>
                    </a:cubicBezTo>
                    <a:cubicBezTo>
                      <a:pt x="496" y="38"/>
                      <a:pt x="501" y="41"/>
                      <a:pt x="500" y="38"/>
                    </a:cubicBezTo>
                    <a:cubicBezTo>
                      <a:pt x="470" y="33"/>
                      <a:pt x="437" y="27"/>
                      <a:pt x="397" y="29"/>
                    </a:cubicBezTo>
                    <a:cubicBezTo>
                      <a:pt x="396" y="26"/>
                      <a:pt x="394" y="23"/>
                      <a:pt x="392" y="21"/>
                    </a:cubicBezTo>
                    <a:cubicBezTo>
                      <a:pt x="354" y="16"/>
                      <a:pt x="312" y="27"/>
                      <a:pt x="276" y="31"/>
                    </a:cubicBezTo>
                    <a:cubicBezTo>
                      <a:pt x="292" y="32"/>
                      <a:pt x="308" y="27"/>
                      <a:pt x="323" y="34"/>
                    </a:cubicBezTo>
                    <a:cubicBezTo>
                      <a:pt x="316" y="39"/>
                      <a:pt x="307" y="36"/>
                      <a:pt x="297" y="36"/>
                    </a:cubicBezTo>
                    <a:cubicBezTo>
                      <a:pt x="298" y="36"/>
                      <a:pt x="299" y="35"/>
                      <a:pt x="299" y="34"/>
                    </a:cubicBezTo>
                    <a:cubicBezTo>
                      <a:pt x="295" y="36"/>
                      <a:pt x="286" y="32"/>
                      <a:pt x="282" y="36"/>
                    </a:cubicBezTo>
                    <a:cubicBezTo>
                      <a:pt x="284" y="36"/>
                      <a:pt x="287" y="35"/>
                      <a:pt x="287" y="37"/>
                    </a:cubicBezTo>
                    <a:cubicBezTo>
                      <a:pt x="271" y="38"/>
                      <a:pt x="251" y="35"/>
                      <a:pt x="231" y="41"/>
                    </a:cubicBezTo>
                    <a:cubicBezTo>
                      <a:pt x="247" y="42"/>
                      <a:pt x="261" y="41"/>
                      <a:pt x="278" y="41"/>
                    </a:cubicBezTo>
                    <a:cubicBezTo>
                      <a:pt x="269" y="46"/>
                      <a:pt x="261" y="40"/>
                      <a:pt x="255" y="47"/>
                    </a:cubicBezTo>
                    <a:cubicBezTo>
                      <a:pt x="284" y="45"/>
                      <a:pt x="313" y="43"/>
                      <a:pt x="335" y="49"/>
                    </a:cubicBezTo>
                    <a:cubicBezTo>
                      <a:pt x="313" y="64"/>
                      <a:pt x="264" y="54"/>
                      <a:pt x="237" y="64"/>
                    </a:cubicBezTo>
                    <a:cubicBezTo>
                      <a:pt x="229" y="63"/>
                      <a:pt x="213" y="61"/>
                      <a:pt x="200" y="65"/>
                    </a:cubicBezTo>
                    <a:cubicBezTo>
                      <a:pt x="171" y="72"/>
                      <a:pt x="129" y="70"/>
                      <a:pt x="97" y="77"/>
                    </a:cubicBezTo>
                    <a:cubicBezTo>
                      <a:pt x="141" y="78"/>
                      <a:pt x="204" y="65"/>
                      <a:pt x="251" y="74"/>
                    </a:cubicBezTo>
                    <a:cubicBezTo>
                      <a:pt x="255" y="75"/>
                      <a:pt x="262" y="72"/>
                      <a:pt x="266" y="79"/>
                    </a:cubicBezTo>
                    <a:cubicBezTo>
                      <a:pt x="262" y="81"/>
                      <a:pt x="261" y="80"/>
                      <a:pt x="256" y="81"/>
                    </a:cubicBezTo>
                    <a:cubicBezTo>
                      <a:pt x="256" y="80"/>
                      <a:pt x="258" y="77"/>
                      <a:pt x="255" y="78"/>
                    </a:cubicBezTo>
                    <a:cubicBezTo>
                      <a:pt x="242" y="85"/>
                      <a:pt x="223" y="83"/>
                      <a:pt x="205" y="85"/>
                    </a:cubicBezTo>
                    <a:cubicBezTo>
                      <a:pt x="213" y="91"/>
                      <a:pt x="231" y="86"/>
                      <a:pt x="243" y="88"/>
                    </a:cubicBezTo>
                    <a:cubicBezTo>
                      <a:pt x="243" y="89"/>
                      <a:pt x="242" y="88"/>
                      <a:pt x="242" y="89"/>
                    </a:cubicBezTo>
                    <a:cubicBezTo>
                      <a:pt x="249" y="88"/>
                      <a:pt x="272" y="87"/>
                      <a:pt x="280" y="90"/>
                    </a:cubicBezTo>
                    <a:cubicBezTo>
                      <a:pt x="251" y="94"/>
                      <a:pt x="214" y="90"/>
                      <a:pt x="195" y="96"/>
                    </a:cubicBezTo>
                    <a:cubicBezTo>
                      <a:pt x="211" y="97"/>
                      <a:pt x="222" y="94"/>
                      <a:pt x="231" y="96"/>
                    </a:cubicBezTo>
                    <a:cubicBezTo>
                      <a:pt x="185" y="104"/>
                      <a:pt x="142" y="99"/>
                      <a:pt x="96" y="106"/>
                    </a:cubicBezTo>
                    <a:cubicBezTo>
                      <a:pt x="145" y="107"/>
                      <a:pt x="180" y="101"/>
                      <a:pt x="227" y="104"/>
                    </a:cubicBezTo>
                    <a:cubicBezTo>
                      <a:pt x="220" y="107"/>
                      <a:pt x="203" y="104"/>
                      <a:pt x="201" y="107"/>
                    </a:cubicBezTo>
                    <a:cubicBezTo>
                      <a:pt x="199" y="108"/>
                      <a:pt x="210" y="105"/>
                      <a:pt x="212" y="109"/>
                    </a:cubicBezTo>
                    <a:cubicBezTo>
                      <a:pt x="180" y="117"/>
                      <a:pt x="128" y="110"/>
                      <a:pt x="100" y="117"/>
                    </a:cubicBezTo>
                    <a:cubicBezTo>
                      <a:pt x="85" y="117"/>
                      <a:pt x="82" y="120"/>
                      <a:pt x="70" y="119"/>
                    </a:cubicBezTo>
                    <a:cubicBezTo>
                      <a:pt x="71" y="119"/>
                      <a:pt x="73" y="119"/>
                      <a:pt x="73" y="118"/>
                    </a:cubicBezTo>
                    <a:cubicBezTo>
                      <a:pt x="66" y="119"/>
                      <a:pt x="52" y="120"/>
                      <a:pt x="47" y="123"/>
                    </a:cubicBezTo>
                    <a:cubicBezTo>
                      <a:pt x="76" y="122"/>
                      <a:pt x="113" y="119"/>
                      <a:pt x="143" y="125"/>
                    </a:cubicBezTo>
                    <a:cubicBezTo>
                      <a:pt x="143" y="128"/>
                      <a:pt x="136" y="126"/>
                      <a:pt x="139" y="129"/>
                    </a:cubicBezTo>
                    <a:cubicBezTo>
                      <a:pt x="141" y="130"/>
                      <a:pt x="149" y="130"/>
                      <a:pt x="151" y="129"/>
                    </a:cubicBezTo>
                    <a:cubicBezTo>
                      <a:pt x="150" y="128"/>
                      <a:pt x="145" y="130"/>
                      <a:pt x="146" y="127"/>
                    </a:cubicBezTo>
                    <a:cubicBezTo>
                      <a:pt x="161" y="129"/>
                      <a:pt x="173" y="126"/>
                      <a:pt x="186" y="128"/>
                    </a:cubicBezTo>
                    <a:cubicBezTo>
                      <a:pt x="185" y="128"/>
                      <a:pt x="181" y="127"/>
                      <a:pt x="182" y="129"/>
                    </a:cubicBezTo>
                    <a:cubicBezTo>
                      <a:pt x="195" y="129"/>
                      <a:pt x="202" y="127"/>
                      <a:pt x="217" y="131"/>
                    </a:cubicBezTo>
                    <a:cubicBezTo>
                      <a:pt x="207" y="132"/>
                      <a:pt x="197" y="136"/>
                      <a:pt x="185" y="134"/>
                    </a:cubicBezTo>
                    <a:cubicBezTo>
                      <a:pt x="188" y="134"/>
                      <a:pt x="190" y="133"/>
                      <a:pt x="190" y="132"/>
                    </a:cubicBezTo>
                    <a:cubicBezTo>
                      <a:pt x="179" y="128"/>
                      <a:pt x="170" y="137"/>
                      <a:pt x="159" y="134"/>
                    </a:cubicBezTo>
                    <a:cubicBezTo>
                      <a:pt x="161" y="133"/>
                      <a:pt x="164" y="135"/>
                      <a:pt x="164" y="133"/>
                    </a:cubicBezTo>
                    <a:cubicBezTo>
                      <a:pt x="158" y="129"/>
                      <a:pt x="157" y="135"/>
                      <a:pt x="151" y="135"/>
                    </a:cubicBezTo>
                    <a:cubicBezTo>
                      <a:pt x="151" y="133"/>
                      <a:pt x="153" y="134"/>
                      <a:pt x="153" y="133"/>
                    </a:cubicBezTo>
                    <a:cubicBezTo>
                      <a:pt x="145" y="134"/>
                      <a:pt x="138" y="130"/>
                      <a:pt x="129" y="130"/>
                    </a:cubicBezTo>
                    <a:cubicBezTo>
                      <a:pt x="133" y="129"/>
                      <a:pt x="138" y="131"/>
                      <a:pt x="137" y="128"/>
                    </a:cubicBezTo>
                    <a:cubicBezTo>
                      <a:pt x="108" y="126"/>
                      <a:pt x="81" y="128"/>
                      <a:pt x="53" y="129"/>
                    </a:cubicBezTo>
                    <a:cubicBezTo>
                      <a:pt x="61" y="130"/>
                      <a:pt x="67" y="129"/>
                      <a:pt x="70" y="135"/>
                    </a:cubicBezTo>
                    <a:cubicBezTo>
                      <a:pt x="61" y="134"/>
                      <a:pt x="42" y="135"/>
                      <a:pt x="33" y="136"/>
                    </a:cubicBezTo>
                    <a:cubicBezTo>
                      <a:pt x="40" y="136"/>
                      <a:pt x="36" y="136"/>
                      <a:pt x="33" y="137"/>
                    </a:cubicBezTo>
                    <a:cubicBezTo>
                      <a:pt x="78" y="136"/>
                      <a:pt x="141" y="135"/>
                      <a:pt x="178" y="138"/>
                    </a:cubicBezTo>
                    <a:cubicBezTo>
                      <a:pt x="132" y="145"/>
                      <a:pt x="98" y="137"/>
                      <a:pt x="58" y="143"/>
                    </a:cubicBezTo>
                    <a:cubicBezTo>
                      <a:pt x="62" y="144"/>
                      <a:pt x="68" y="142"/>
                      <a:pt x="71" y="144"/>
                    </a:cubicBezTo>
                    <a:cubicBezTo>
                      <a:pt x="70" y="146"/>
                      <a:pt x="67" y="143"/>
                      <a:pt x="66" y="146"/>
                    </a:cubicBezTo>
                    <a:cubicBezTo>
                      <a:pt x="70" y="147"/>
                      <a:pt x="76" y="145"/>
                      <a:pt x="78" y="147"/>
                    </a:cubicBezTo>
                    <a:cubicBezTo>
                      <a:pt x="71" y="149"/>
                      <a:pt x="61" y="146"/>
                      <a:pt x="55" y="149"/>
                    </a:cubicBezTo>
                    <a:cubicBezTo>
                      <a:pt x="83" y="150"/>
                      <a:pt x="103" y="150"/>
                      <a:pt x="126" y="150"/>
                    </a:cubicBezTo>
                    <a:cubicBezTo>
                      <a:pt x="123" y="145"/>
                      <a:pt x="109" y="150"/>
                      <a:pt x="105" y="147"/>
                    </a:cubicBezTo>
                    <a:cubicBezTo>
                      <a:pt x="116" y="147"/>
                      <a:pt x="131" y="146"/>
                      <a:pt x="141" y="149"/>
                    </a:cubicBezTo>
                    <a:cubicBezTo>
                      <a:pt x="135" y="149"/>
                      <a:pt x="131" y="150"/>
                      <a:pt x="128" y="149"/>
                    </a:cubicBezTo>
                    <a:cubicBezTo>
                      <a:pt x="127" y="151"/>
                      <a:pt x="129" y="151"/>
                      <a:pt x="129" y="152"/>
                    </a:cubicBezTo>
                    <a:cubicBezTo>
                      <a:pt x="122" y="155"/>
                      <a:pt x="115" y="148"/>
                      <a:pt x="109" y="156"/>
                    </a:cubicBezTo>
                    <a:cubicBezTo>
                      <a:pt x="114" y="156"/>
                      <a:pt x="121" y="154"/>
                      <a:pt x="124" y="157"/>
                    </a:cubicBezTo>
                    <a:cubicBezTo>
                      <a:pt x="120" y="160"/>
                      <a:pt x="100" y="161"/>
                      <a:pt x="98" y="159"/>
                    </a:cubicBezTo>
                    <a:cubicBezTo>
                      <a:pt x="78" y="162"/>
                      <a:pt x="61" y="161"/>
                      <a:pt x="42" y="163"/>
                    </a:cubicBezTo>
                    <a:cubicBezTo>
                      <a:pt x="34" y="164"/>
                      <a:pt x="15" y="165"/>
                      <a:pt x="17" y="166"/>
                    </a:cubicBezTo>
                    <a:cubicBezTo>
                      <a:pt x="20" y="167"/>
                      <a:pt x="23" y="167"/>
                      <a:pt x="26" y="165"/>
                    </a:cubicBezTo>
                    <a:cubicBezTo>
                      <a:pt x="45" y="171"/>
                      <a:pt x="71" y="166"/>
                      <a:pt x="93" y="174"/>
                    </a:cubicBezTo>
                    <a:cubicBezTo>
                      <a:pt x="79" y="173"/>
                      <a:pt x="59" y="175"/>
                      <a:pt x="40" y="176"/>
                    </a:cubicBezTo>
                    <a:cubicBezTo>
                      <a:pt x="57" y="182"/>
                      <a:pt x="79" y="177"/>
                      <a:pt x="95" y="182"/>
                    </a:cubicBezTo>
                    <a:cubicBezTo>
                      <a:pt x="94" y="182"/>
                      <a:pt x="92" y="181"/>
                      <a:pt x="91" y="183"/>
                    </a:cubicBezTo>
                    <a:cubicBezTo>
                      <a:pt x="117" y="182"/>
                      <a:pt x="137" y="185"/>
                      <a:pt x="160" y="185"/>
                    </a:cubicBezTo>
                    <a:cubicBezTo>
                      <a:pt x="161" y="188"/>
                      <a:pt x="158" y="189"/>
                      <a:pt x="160" y="190"/>
                    </a:cubicBezTo>
                    <a:cubicBezTo>
                      <a:pt x="162" y="189"/>
                      <a:pt x="170" y="189"/>
                      <a:pt x="174" y="191"/>
                    </a:cubicBezTo>
                    <a:cubicBezTo>
                      <a:pt x="132" y="191"/>
                      <a:pt x="110" y="190"/>
                      <a:pt x="78" y="189"/>
                    </a:cubicBezTo>
                    <a:cubicBezTo>
                      <a:pt x="55" y="188"/>
                      <a:pt x="17" y="184"/>
                      <a:pt x="0" y="187"/>
                    </a:cubicBezTo>
                    <a:cubicBezTo>
                      <a:pt x="3" y="192"/>
                      <a:pt x="10" y="186"/>
                      <a:pt x="12" y="191"/>
                    </a:cubicBezTo>
                    <a:cubicBezTo>
                      <a:pt x="9" y="190"/>
                      <a:pt x="1" y="190"/>
                      <a:pt x="0" y="191"/>
                    </a:cubicBezTo>
                    <a:cubicBezTo>
                      <a:pt x="13" y="194"/>
                      <a:pt x="23" y="193"/>
                      <a:pt x="33" y="192"/>
                    </a:cubicBezTo>
                    <a:cubicBezTo>
                      <a:pt x="32" y="192"/>
                      <a:pt x="30" y="193"/>
                      <a:pt x="30" y="191"/>
                    </a:cubicBezTo>
                    <a:cubicBezTo>
                      <a:pt x="66" y="194"/>
                      <a:pt x="99" y="192"/>
                      <a:pt x="137" y="198"/>
                    </a:cubicBezTo>
                    <a:cubicBezTo>
                      <a:pt x="116" y="199"/>
                      <a:pt x="103" y="193"/>
                      <a:pt x="82" y="197"/>
                    </a:cubicBezTo>
                    <a:cubicBezTo>
                      <a:pt x="161" y="202"/>
                      <a:pt x="239" y="201"/>
                      <a:pt x="302" y="207"/>
                    </a:cubicBezTo>
                    <a:cubicBezTo>
                      <a:pt x="258" y="209"/>
                      <a:pt x="205" y="205"/>
                      <a:pt x="166" y="206"/>
                    </a:cubicBezTo>
                    <a:cubicBezTo>
                      <a:pt x="136" y="206"/>
                      <a:pt x="103" y="198"/>
                      <a:pt x="82" y="206"/>
                    </a:cubicBezTo>
                    <a:cubicBezTo>
                      <a:pt x="150" y="212"/>
                      <a:pt x="231" y="209"/>
                      <a:pt x="303" y="212"/>
                    </a:cubicBezTo>
                    <a:cubicBezTo>
                      <a:pt x="317" y="213"/>
                      <a:pt x="332" y="211"/>
                      <a:pt x="342" y="214"/>
                    </a:cubicBezTo>
                    <a:cubicBezTo>
                      <a:pt x="346" y="216"/>
                      <a:pt x="349" y="219"/>
                      <a:pt x="353" y="220"/>
                    </a:cubicBezTo>
                    <a:cubicBezTo>
                      <a:pt x="368" y="224"/>
                      <a:pt x="381" y="219"/>
                      <a:pt x="394" y="227"/>
                    </a:cubicBezTo>
                    <a:cubicBezTo>
                      <a:pt x="392" y="227"/>
                      <a:pt x="390" y="226"/>
                      <a:pt x="390" y="228"/>
                    </a:cubicBezTo>
                    <a:cubicBezTo>
                      <a:pt x="393" y="228"/>
                      <a:pt x="395" y="228"/>
                      <a:pt x="396" y="226"/>
                    </a:cubicBezTo>
                    <a:cubicBezTo>
                      <a:pt x="398" y="232"/>
                      <a:pt x="410" y="226"/>
                      <a:pt x="414" y="231"/>
                    </a:cubicBezTo>
                    <a:cubicBezTo>
                      <a:pt x="413" y="231"/>
                      <a:pt x="411" y="230"/>
                      <a:pt x="411" y="232"/>
                    </a:cubicBezTo>
                    <a:cubicBezTo>
                      <a:pt x="422" y="231"/>
                      <a:pt x="423" y="220"/>
                      <a:pt x="438" y="219"/>
                    </a:cubicBezTo>
                    <a:cubicBezTo>
                      <a:pt x="437" y="217"/>
                      <a:pt x="432" y="219"/>
                      <a:pt x="432" y="217"/>
                    </a:cubicBezTo>
                    <a:cubicBezTo>
                      <a:pt x="535" y="209"/>
                      <a:pt x="643" y="214"/>
                      <a:pt x="723" y="209"/>
                    </a:cubicBezTo>
                    <a:cubicBezTo>
                      <a:pt x="766" y="214"/>
                      <a:pt x="839" y="202"/>
                      <a:pt x="883" y="211"/>
                    </a:cubicBezTo>
                    <a:cubicBezTo>
                      <a:pt x="881" y="211"/>
                      <a:pt x="880" y="212"/>
                      <a:pt x="880" y="213"/>
                    </a:cubicBezTo>
                    <a:cubicBezTo>
                      <a:pt x="884" y="210"/>
                      <a:pt x="895" y="214"/>
                      <a:pt x="885" y="215"/>
                    </a:cubicBezTo>
                    <a:cubicBezTo>
                      <a:pt x="893" y="215"/>
                      <a:pt x="895" y="217"/>
                      <a:pt x="902" y="218"/>
                    </a:cubicBezTo>
                    <a:cubicBezTo>
                      <a:pt x="900" y="219"/>
                      <a:pt x="898" y="219"/>
                      <a:pt x="897" y="220"/>
                    </a:cubicBezTo>
                    <a:cubicBezTo>
                      <a:pt x="917" y="216"/>
                      <a:pt x="927" y="217"/>
                      <a:pt x="941" y="217"/>
                    </a:cubicBezTo>
                    <a:cubicBezTo>
                      <a:pt x="939" y="217"/>
                      <a:pt x="937" y="217"/>
                      <a:pt x="937" y="216"/>
                    </a:cubicBezTo>
                    <a:cubicBezTo>
                      <a:pt x="942" y="215"/>
                      <a:pt x="946" y="215"/>
                      <a:pt x="944" y="218"/>
                    </a:cubicBezTo>
                    <a:cubicBezTo>
                      <a:pt x="947" y="214"/>
                      <a:pt x="952" y="221"/>
                      <a:pt x="950" y="216"/>
                    </a:cubicBezTo>
                    <a:close/>
                    <a:moveTo>
                      <a:pt x="948" y="212"/>
                    </a:moveTo>
                    <a:cubicBezTo>
                      <a:pt x="948" y="210"/>
                      <a:pt x="951" y="210"/>
                      <a:pt x="953" y="210"/>
                    </a:cubicBezTo>
                    <a:cubicBezTo>
                      <a:pt x="950" y="209"/>
                      <a:pt x="945" y="208"/>
                      <a:pt x="941" y="209"/>
                    </a:cubicBezTo>
                    <a:cubicBezTo>
                      <a:pt x="945" y="206"/>
                      <a:pt x="959" y="203"/>
                      <a:pt x="960" y="210"/>
                    </a:cubicBezTo>
                    <a:cubicBezTo>
                      <a:pt x="955" y="210"/>
                      <a:pt x="951" y="214"/>
                      <a:pt x="948" y="212"/>
                    </a:cubicBezTo>
                    <a:close/>
                    <a:moveTo>
                      <a:pt x="1032" y="206"/>
                    </a:moveTo>
                    <a:cubicBezTo>
                      <a:pt x="1036" y="201"/>
                      <a:pt x="1047" y="205"/>
                      <a:pt x="1053" y="206"/>
                    </a:cubicBezTo>
                    <a:cubicBezTo>
                      <a:pt x="1050" y="213"/>
                      <a:pt x="1037" y="205"/>
                      <a:pt x="1032" y="206"/>
                    </a:cubicBezTo>
                    <a:close/>
                    <a:moveTo>
                      <a:pt x="782" y="202"/>
                    </a:moveTo>
                    <a:cubicBezTo>
                      <a:pt x="715" y="206"/>
                      <a:pt x="643" y="210"/>
                      <a:pt x="580" y="206"/>
                    </a:cubicBezTo>
                    <a:cubicBezTo>
                      <a:pt x="539" y="203"/>
                      <a:pt x="499" y="216"/>
                      <a:pt x="462" y="207"/>
                    </a:cubicBezTo>
                    <a:cubicBezTo>
                      <a:pt x="474" y="203"/>
                      <a:pt x="515" y="203"/>
                      <a:pt x="531" y="207"/>
                    </a:cubicBezTo>
                    <a:cubicBezTo>
                      <a:pt x="530" y="204"/>
                      <a:pt x="532" y="204"/>
                      <a:pt x="532" y="207"/>
                    </a:cubicBezTo>
                    <a:cubicBezTo>
                      <a:pt x="614" y="202"/>
                      <a:pt x="689" y="205"/>
                      <a:pt x="782" y="202"/>
                    </a:cubicBezTo>
                    <a:close/>
                    <a:moveTo>
                      <a:pt x="325" y="207"/>
                    </a:moveTo>
                    <a:cubicBezTo>
                      <a:pt x="326" y="204"/>
                      <a:pt x="330" y="204"/>
                      <a:pt x="334" y="206"/>
                    </a:cubicBezTo>
                    <a:cubicBezTo>
                      <a:pt x="331" y="209"/>
                      <a:pt x="329" y="206"/>
                      <a:pt x="325" y="207"/>
                    </a:cubicBezTo>
                    <a:close/>
                    <a:moveTo>
                      <a:pt x="160" y="198"/>
                    </a:moveTo>
                    <a:cubicBezTo>
                      <a:pt x="179" y="196"/>
                      <a:pt x="205" y="197"/>
                      <a:pt x="212" y="196"/>
                    </a:cubicBezTo>
                    <a:cubicBezTo>
                      <a:pt x="202" y="201"/>
                      <a:pt x="174" y="197"/>
                      <a:pt x="160" y="198"/>
                    </a:cubicBezTo>
                    <a:close/>
                    <a:moveTo>
                      <a:pt x="156" y="199"/>
                    </a:moveTo>
                    <a:cubicBezTo>
                      <a:pt x="151" y="197"/>
                      <a:pt x="146" y="198"/>
                      <a:pt x="138" y="198"/>
                    </a:cubicBezTo>
                    <a:cubicBezTo>
                      <a:pt x="142" y="197"/>
                      <a:pt x="153" y="195"/>
                      <a:pt x="156" y="199"/>
                    </a:cubicBezTo>
                    <a:close/>
                    <a:moveTo>
                      <a:pt x="485" y="193"/>
                    </a:moveTo>
                    <a:cubicBezTo>
                      <a:pt x="487" y="193"/>
                      <a:pt x="493" y="193"/>
                      <a:pt x="498" y="192"/>
                    </a:cubicBezTo>
                    <a:cubicBezTo>
                      <a:pt x="495" y="196"/>
                      <a:pt x="488" y="195"/>
                      <a:pt x="485" y="193"/>
                    </a:cubicBezTo>
                    <a:close/>
                    <a:moveTo>
                      <a:pt x="499" y="192"/>
                    </a:moveTo>
                    <a:cubicBezTo>
                      <a:pt x="502" y="193"/>
                      <a:pt x="510" y="192"/>
                      <a:pt x="516" y="192"/>
                    </a:cubicBezTo>
                    <a:cubicBezTo>
                      <a:pt x="513" y="193"/>
                      <a:pt x="503" y="196"/>
                      <a:pt x="499" y="192"/>
                    </a:cubicBezTo>
                    <a:close/>
                    <a:moveTo>
                      <a:pt x="277" y="191"/>
                    </a:moveTo>
                    <a:cubicBezTo>
                      <a:pt x="273" y="192"/>
                      <a:pt x="264" y="193"/>
                      <a:pt x="258" y="191"/>
                    </a:cubicBezTo>
                    <a:cubicBezTo>
                      <a:pt x="261" y="191"/>
                      <a:pt x="271" y="190"/>
                      <a:pt x="277" y="191"/>
                    </a:cubicBezTo>
                    <a:close/>
                    <a:moveTo>
                      <a:pt x="252" y="193"/>
                    </a:moveTo>
                    <a:cubicBezTo>
                      <a:pt x="250" y="193"/>
                      <a:pt x="251" y="192"/>
                      <a:pt x="251" y="191"/>
                    </a:cubicBezTo>
                    <a:cubicBezTo>
                      <a:pt x="248" y="192"/>
                      <a:pt x="246" y="192"/>
                      <a:pt x="243" y="191"/>
                    </a:cubicBezTo>
                    <a:cubicBezTo>
                      <a:pt x="244" y="190"/>
                      <a:pt x="251" y="190"/>
                      <a:pt x="252" y="191"/>
                    </a:cubicBezTo>
                    <a:lnTo>
                      <a:pt x="252" y="193"/>
                    </a:lnTo>
                    <a:close/>
                    <a:moveTo>
                      <a:pt x="209" y="191"/>
                    </a:moveTo>
                    <a:cubicBezTo>
                      <a:pt x="216" y="189"/>
                      <a:pt x="222" y="191"/>
                      <a:pt x="231" y="190"/>
                    </a:cubicBezTo>
                    <a:cubicBezTo>
                      <a:pt x="235" y="191"/>
                      <a:pt x="240" y="189"/>
                      <a:pt x="242" y="191"/>
                    </a:cubicBezTo>
                    <a:cubicBezTo>
                      <a:pt x="230" y="191"/>
                      <a:pt x="230" y="191"/>
                      <a:pt x="230" y="191"/>
                    </a:cubicBezTo>
                    <a:cubicBezTo>
                      <a:pt x="225" y="191"/>
                      <a:pt x="212" y="192"/>
                      <a:pt x="209" y="191"/>
                    </a:cubicBezTo>
                    <a:close/>
                    <a:moveTo>
                      <a:pt x="188" y="192"/>
                    </a:moveTo>
                    <a:cubicBezTo>
                      <a:pt x="186" y="190"/>
                      <a:pt x="182" y="191"/>
                      <a:pt x="179" y="191"/>
                    </a:cubicBezTo>
                    <a:cubicBezTo>
                      <a:pt x="177" y="189"/>
                      <a:pt x="186" y="192"/>
                      <a:pt x="187" y="189"/>
                    </a:cubicBezTo>
                    <a:cubicBezTo>
                      <a:pt x="179" y="188"/>
                      <a:pt x="169" y="189"/>
                      <a:pt x="162" y="188"/>
                    </a:cubicBezTo>
                    <a:cubicBezTo>
                      <a:pt x="171" y="183"/>
                      <a:pt x="181" y="188"/>
                      <a:pt x="192" y="187"/>
                    </a:cubicBezTo>
                    <a:cubicBezTo>
                      <a:pt x="194" y="188"/>
                      <a:pt x="186" y="188"/>
                      <a:pt x="188" y="192"/>
                    </a:cubicBezTo>
                    <a:close/>
                    <a:moveTo>
                      <a:pt x="104" y="147"/>
                    </a:moveTo>
                    <a:cubicBezTo>
                      <a:pt x="101" y="147"/>
                      <a:pt x="94" y="149"/>
                      <a:pt x="89" y="147"/>
                    </a:cubicBezTo>
                    <a:cubicBezTo>
                      <a:pt x="96" y="146"/>
                      <a:pt x="99" y="145"/>
                      <a:pt x="105" y="144"/>
                    </a:cubicBezTo>
                    <a:cubicBezTo>
                      <a:pt x="105" y="146"/>
                      <a:pt x="101" y="147"/>
                      <a:pt x="104" y="147"/>
                    </a:cubicBezTo>
                    <a:close/>
                    <a:moveTo>
                      <a:pt x="72" y="145"/>
                    </a:moveTo>
                    <a:cubicBezTo>
                      <a:pt x="74" y="142"/>
                      <a:pt x="83" y="143"/>
                      <a:pt x="88" y="144"/>
                    </a:cubicBezTo>
                    <a:cubicBezTo>
                      <a:pt x="87" y="146"/>
                      <a:pt x="83" y="145"/>
                      <a:pt x="81" y="145"/>
                    </a:cubicBezTo>
                    <a:cubicBezTo>
                      <a:pt x="81" y="147"/>
                      <a:pt x="86" y="146"/>
                      <a:pt x="88" y="146"/>
                    </a:cubicBezTo>
                    <a:cubicBezTo>
                      <a:pt x="82" y="151"/>
                      <a:pt x="81" y="144"/>
                      <a:pt x="72" y="145"/>
                    </a:cubicBezTo>
                    <a:close/>
                    <a:moveTo>
                      <a:pt x="460" y="132"/>
                    </a:moveTo>
                    <a:cubicBezTo>
                      <a:pt x="469" y="130"/>
                      <a:pt x="478" y="130"/>
                      <a:pt x="486" y="131"/>
                    </a:cubicBezTo>
                    <a:cubicBezTo>
                      <a:pt x="481" y="135"/>
                      <a:pt x="467" y="133"/>
                      <a:pt x="460" y="132"/>
                    </a:cubicBezTo>
                    <a:close/>
                    <a:moveTo>
                      <a:pt x="475" y="93"/>
                    </a:moveTo>
                    <a:cubicBezTo>
                      <a:pt x="481" y="95"/>
                      <a:pt x="490" y="91"/>
                      <a:pt x="498" y="91"/>
                    </a:cubicBezTo>
                    <a:cubicBezTo>
                      <a:pt x="495" y="97"/>
                      <a:pt x="478" y="96"/>
                      <a:pt x="475" y="93"/>
                    </a:cubicBezTo>
                    <a:close/>
                    <a:moveTo>
                      <a:pt x="508" y="90"/>
                    </a:moveTo>
                    <a:cubicBezTo>
                      <a:pt x="498" y="96"/>
                      <a:pt x="505" y="87"/>
                      <a:pt x="508" y="89"/>
                    </a:cubicBezTo>
                    <a:cubicBezTo>
                      <a:pt x="508" y="89"/>
                      <a:pt x="509" y="90"/>
                      <a:pt x="508" y="90"/>
                    </a:cubicBezTo>
                    <a:close/>
                    <a:moveTo>
                      <a:pt x="537" y="87"/>
                    </a:moveTo>
                    <a:cubicBezTo>
                      <a:pt x="539" y="85"/>
                      <a:pt x="542" y="85"/>
                      <a:pt x="537" y="85"/>
                    </a:cubicBezTo>
                    <a:cubicBezTo>
                      <a:pt x="542" y="83"/>
                      <a:pt x="549" y="84"/>
                      <a:pt x="554" y="85"/>
                    </a:cubicBezTo>
                    <a:cubicBezTo>
                      <a:pt x="551" y="88"/>
                      <a:pt x="542" y="86"/>
                      <a:pt x="537" y="87"/>
                    </a:cubicBezTo>
                    <a:close/>
                    <a:moveTo>
                      <a:pt x="536" y="87"/>
                    </a:moveTo>
                    <a:cubicBezTo>
                      <a:pt x="526" y="87"/>
                      <a:pt x="526" y="87"/>
                      <a:pt x="526" y="87"/>
                    </a:cubicBezTo>
                    <a:cubicBezTo>
                      <a:pt x="528" y="85"/>
                      <a:pt x="535" y="82"/>
                      <a:pt x="536" y="87"/>
                    </a:cubicBezTo>
                    <a:close/>
                    <a:moveTo>
                      <a:pt x="428" y="87"/>
                    </a:moveTo>
                    <a:cubicBezTo>
                      <a:pt x="417" y="87"/>
                      <a:pt x="417" y="87"/>
                      <a:pt x="417" y="87"/>
                    </a:cubicBezTo>
                    <a:cubicBezTo>
                      <a:pt x="419" y="82"/>
                      <a:pt x="428" y="83"/>
                      <a:pt x="428" y="87"/>
                    </a:cubicBezTo>
                    <a:close/>
                    <a:moveTo>
                      <a:pt x="340" y="84"/>
                    </a:moveTo>
                    <a:cubicBezTo>
                      <a:pt x="320" y="85"/>
                      <a:pt x="289" y="86"/>
                      <a:pt x="273" y="83"/>
                    </a:cubicBezTo>
                    <a:cubicBezTo>
                      <a:pt x="299" y="80"/>
                      <a:pt x="317" y="81"/>
                      <a:pt x="340" y="84"/>
                    </a:cubicBezTo>
                    <a:close/>
                    <a:moveTo>
                      <a:pt x="589" y="71"/>
                    </a:moveTo>
                    <a:cubicBezTo>
                      <a:pt x="571" y="69"/>
                      <a:pt x="554" y="72"/>
                      <a:pt x="540" y="73"/>
                    </a:cubicBezTo>
                    <a:cubicBezTo>
                      <a:pt x="542" y="67"/>
                      <a:pt x="553" y="68"/>
                      <a:pt x="560" y="68"/>
                    </a:cubicBezTo>
                    <a:cubicBezTo>
                      <a:pt x="587" y="68"/>
                      <a:pt x="626" y="68"/>
                      <a:pt x="652" y="69"/>
                    </a:cubicBezTo>
                    <a:cubicBezTo>
                      <a:pt x="659" y="64"/>
                      <a:pt x="686" y="66"/>
                      <a:pt x="691" y="71"/>
                    </a:cubicBezTo>
                    <a:cubicBezTo>
                      <a:pt x="687" y="72"/>
                      <a:pt x="683" y="74"/>
                      <a:pt x="675" y="75"/>
                    </a:cubicBezTo>
                    <a:cubicBezTo>
                      <a:pt x="668" y="68"/>
                      <a:pt x="655" y="78"/>
                      <a:pt x="643" y="71"/>
                    </a:cubicBezTo>
                    <a:cubicBezTo>
                      <a:pt x="648" y="74"/>
                      <a:pt x="629" y="74"/>
                      <a:pt x="626" y="74"/>
                    </a:cubicBezTo>
                    <a:cubicBezTo>
                      <a:pt x="609" y="74"/>
                      <a:pt x="585" y="74"/>
                      <a:pt x="568" y="77"/>
                    </a:cubicBezTo>
                    <a:cubicBezTo>
                      <a:pt x="604" y="80"/>
                      <a:pt x="636" y="74"/>
                      <a:pt x="662" y="78"/>
                    </a:cubicBezTo>
                    <a:cubicBezTo>
                      <a:pt x="690" y="75"/>
                      <a:pt x="735" y="77"/>
                      <a:pt x="774" y="74"/>
                    </a:cubicBezTo>
                    <a:cubicBezTo>
                      <a:pt x="759" y="82"/>
                      <a:pt x="744" y="78"/>
                      <a:pt x="728" y="77"/>
                    </a:cubicBezTo>
                    <a:cubicBezTo>
                      <a:pt x="701" y="75"/>
                      <a:pt x="673" y="85"/>
                      <a:pt x="648" y="82"/>
                    </a:cubicBezTo>
                    <a:cubicBezTo>
                      <a:pt x="592" y="75"/>
                      <a:pt x="520" y="83"/>
                      <a:pt x="453" y="79"/>
                    </a:cubicBezTo>
                    <a:cubicBezTo>
                      <a:pt x="457" y="77"/>
                      <a:pt x="461" y="76"/>
                      <a:pt x="464" y="76"/>
                    </a:cubicBezTo>
                    <a:cubicBezTo>
                      <a:pt x="441" y="75"/>
                      <a:pt x="407" y="75"/>
                      <a:pt x="386" y="80"/>
                    </a:cubicBezTo>
                    <a:cubicBezTo>
                      <a:pt x="385" y="77"/>
                      <a:pt x="388" y="77"/>
                      <a:pt x="390" y="77"/>
                    </a:cubicBezTo>
                    <a:cubicBezTo>
                      <a:pt x="362" y="78"/>
                      <a:pt x="331" y="78"/>
                      <a:pt x="309" y="78"/>
                    </a:cubicBezTo>
                    <a:cubicBezTo>
                      <a:pt x="325" y="74"/>
                      <a:pt x="349" y="75"/>
                      <a:pt x="364" y="75"/>
                    </a:cubicBezTo>
                    <a:cubicBezTo>
                      <a:pt x="364" y="74"/>
                      <a:pt x="363" y="74"/>
                      <a:pt x="362" y="74"/>
                    </a:cubicBezTo>
                    <a:cubicBezTo>
                      <a:pt x="402" y="73"/>
                      <a:pt x="462" y="68"/>
                      <a:pt x="508" y="75"/>
                    </a:cubicBezTo>
                    <a:cubicBezTo>
                      <a:pt x="493" y="73"/>
                      <a:pt x="487" y="74"/>
                      <a:pt x="470" y="76"/>
                    </a:cubicBezTo>
                    <a:cubicBezTo>
                      <a:pt x="511" y="79"/>
                      <a:pt x="547" y="77"/>
                      <a:pt x="589" y="71"/>
                    </a:cubicBezTo>
                    <a:close/>
                    <a:moveTo>
                      <a:pt x="709" y="68"/>
                    </a:moveTo>
                    <a:cubicBezTo>
                      <a:pt x="714" y="65"/>
                      <a:pt x="725" y="64"/>
                      <a:pt x="732" y="67"/>
                    </a:cubicBezTo>
                    <a:cubicBezTo>
                      <a:pt x="725" y="69"/>
                      <a:pt x="719" y="70"/>
                      <a:pt x="709" y="68"/>
                    </a:cubicBezTo>
                    <a:close/>
                    <a:moveTo>
                      <a:pt x="422" y="61"/>
                    </a:moveTo>
                    <a:cubicBezTo>
                      <a:pt x="417" y="58"/>
                      <a:pt x="415" y="61"/>
                      <a:pt x="409" y="58"/>
                    </a:cubicBezTo>
                    <a:cubicBezTo>
                      <a:pt x="414" y="56"/>
                      <a:pt x="431" y="58"/>
                      <a:pt x="432" y="48"/>
                    </a:cubicBezTo>
                    <a:cubicBezTo>
                      <a:pt x="445" y="43"/>
                      <a:pt x="464" y="54"/>
                      <a:pt x="474" y="46"/>
                    </a:cubicBezTo>
                    <a:cubicBezTo>
                      <a:pt x="465" y="44"/>
                      <a:pt x="455" y="46"/>
                      <a:pt x="446" y="45"/>
                    </a:cubicBezTo>
                    <a:cubicBezTo>
                      <a:pt x="455" y="42"/>
                      <a:pt x="475" y="43"/>
                      <a:pt x="487" y="43"/>
                    </a:cubicBezTo>
                    <a:cubicBezTo>
                      <a:pt x="483" y="46"/>
                      <a:pt x="477" y="48"/>
                      <a:pt x="475" y="46"/>
                    </a:cubicBezTo>
                    <a:cubicBezTo>
                      <a:pt x="484" y="48"/>
                      <a:pt x="507" y="49"/>
                      <a:pt x="523" y="52"/>
                    </a:cubicBezTo>
                    <a:cubicBezTo>
                      <a:pt x="524" y="51"/>
                      <a:pt x="528" y="48"/>
                      <a:pt x="524" y="48"/>
                    </a:cubicBezTo>
                    <a:cubicBezTo>
                      <a:pt x="547" y="51"/>
                      <a:pt x="564" y="47"/>
                      <a:pt x="592" y="45"/>
                    </a:cubicBezTo>
                    <a:cubicBezTo>
                      <a:pt x="639" y="43"/>
                      <a:pt x="692" y="45"/>
                      <a:pt x="741" y="44"/>
                    </a:cubicBezTo>
                    <a:cubicBezTo>
                      <a:pt x="778" y="44"/>
                      <a:pt x="818" y="43"/>
                      <a:pt x="856" y="40"/>
                    </a:cubicBezTo>
                    <a:cubicBezTo>
                      <a:pt x="874" y="38"/>
                      <a:pt x="890" y="43"/>
                      <a:pt x="908" y="43"/>
                    </a:cubicBezTo>
                    <a:cubicBezTo>
                      <a:pt x="824" y="63"/>
                      <a:pt x="712" y="64"/>
                      <a:pt x="628" y="65"/>
                    </a:cubicBezTo>
                    <a:cubicBezTo>
                      <a:pt x="630" y="62"/>
                      <a:pt x="636" y="64"/>
                      <a:pt x="638" y="62"/>
                    </a:cubicBezTo>
                    <a:cubicBezTo>
                      <a:pt x="605" y="60"/>
                      <a:pt x="561" y="68"/>
                      <a:pt x="532" y="64"/>
                    </a:cubicBezTo>
                    <a:cubicBezTo>
                      <a:pt x="531" y="61"/>
                      <a:pt x="533" y="62"/>
                      <a:pt x="533" y="61"/>
                    </a:cubicBezTo>
                    <a:cubicBezTo>
                      <a:pt x="523" y="61"/>
                      <a:pt x="502" y="64"/>
                      <a:pt x="487" y="65"/>
                    </a:cubicBezTo>
                    <a:cubicBezTo>
                      <a:pt x="488" y="61"/>
                      <a:pt x="494" y="62"/>
                      <a:pt x="495" y="60"/>
                    </a:cubicBezTo>
                    <a:cubicBezTo>
                      <a:pt x="475" y="57"/>
                      <a:pt x="439" y="63"/>
                      <a:pt x="418" y="64"/>
                    </a:cubicBezTo>
                    <a:cubicBezTo>
                      <a:pt x="418" y="63"/>
                      <a:pt x="419" y="63"/>
                      <a:pt x="419" y="63"/>
                    </a:cubicBezTo>
                    <a:cubicBezTo>
                      <a:pt x="420" y="62"/>
                      <a:pt x="420" y="60"/>
                      <a:pt x="422" y="61"/>
                    </a:cubicBezTo>
                    <a:close/>
                    <a:moveTo>
                      <a:pt x="371" y="62"/>
                    </a:moveTo>
                    <a:cubicBezTo>
                      <a:pt x="373" y="60"/>
                      <a:pt x="371" y="60"/>
                      <a:pt x="372" y="57"/>
                    </a:cubicBezTo>
                    <a:cubicBezTo>
                      <a:pt x="367" y="56"/>
                      <a:pt x="368" y="62"/>
                      <a:pt x="362" y="61"/>
                    </a:cubicBezTo>
                    <a:cubicBezTo>
                      <a:pt x="364" y="57"/>
                      <a:pt x="366" y="53"/>
                      <a:pt x="365" y="48"/>
                    </a:cubicBezTo>
                    <a:cubicBezTo>
                      <a:pt x="384" y="46"/>
                      <a:pt x="390" y="56"/>
                      <a:pt x="405" y="58"/>
                    </a:cubicBezTo>
                    <a:cubicBezTo>
                      <a:pt x="398" y="64"/>
                      <a:pt x="383" y="61"/>
                      <a:pt x="371" y="62"/>
                    </a:cubicBezTo>
                    <a:close/>
                    <a:moveTo>
                      <a:pt x="1206" y="52"/>
                    </a:moveTo>
                    <a:cubicBezTo>
                      <a:pt x="1216" y="49"/>
                      <a:pt x="1230" y="52"/>
                      <a:pt x="1236" y="53"/>
                    </a:cubicBezTo>
                    <a:cubicBezTo>
                      <a:pt x="1231" y="55"/>
                      <a:pt x="1210" y="60"/>
                      <a:pt x="1206" y="52"/>
                    </a:cubicBezTo>
                    <a:close/>
                    <a:moveTo>
                      <a:pt x="1251" y="48"/>
                    </a:moveTo>
                    <a:cubicBezTo>
                      <a:pt x="1261" y="37"/>
                      <a:pt x="1295" y="43"/>
                      <a:pt x="1314" y="44"/>
                    </a:cubicBezTo>
                    <a:cubicBezTo>
                      <a:pt x="1310" y="49"/>
                      <a:pt x="1305" y="48"/>
                      <a:pt x="1298" y="49"/>
                    </a:cubicBezTo>
                    <a:cubicBezTo>
                      <a:pt x="1290" y="41"/>
                      <a:pt x="1264" y="50"/>
                      <a:pt x="1251" y="48"/>
                    </a:cubicBezTo>
                    <a:close/>
                    <a:moveTo>
                      <a:pt x="950" y="42"/>
                    </a:moveTo>
                    <a:cubicBezTo>
                      <a:pt x="956" y="39"/>
                      <a:pt x="973" y="42"/>
                      <a:pt x="980" y="42"/>
                    </a:cubicBezTo>
                    <a:cubicBezTo>
                      <a:pt x="973" y="54"/>
                      <a:pt x="960" y="41"/>
                      <a:pt x="950" y="42"/>
                    </a:cubicBezTo>
                    <a:close/>
                    <a:moveTo>
                      <a:pt x="409" y="42"/>
                    </a:moveTo>
                    <a:cubicBezTo>
                      <a:pt x="409" y="45"/>
                      <a:pt x="404" y="43"/>
                      <a:pt x="402" y="43"/>
                    </a:cubicBezTo>
                    <a:cubicBezTo>
                      <a:pt x="404" y="41"/>
                      <a:pt x="405" y="43"/>
                      <a:pt x="409" y="42"/>
                    </a:cubicBezTo>
                    <a:close/>
                    <a:moveTo>
                      <a:pt x="407" y="40"/>
                    </a:moveTo>
                    <a:cubicBezTo>
                      <a:pt x="408" y="38"/>
                      <a:pt x="411" y="39"/>
                      <a:pt x="412" y="38"/>
                    </a:cubicBezTo>
                    <a:cubicBezTo>
                      <a:pt x="408" y="36"/>
                      <a:pt x="401" y="36"/>
                      <a:pt x="399" y="32"/>
                    </a:cubicBezTo>
                    <a:cubicBezTo>
                      <a:pt x="410" y="32"/>
                      <a:pt x="428" y="33"/>
                      <a:pt x="441" y="34"/>
                    </a:cubicBezTo>
                    <a:cubicBezTo>
                      <a:pt x="433" y="40"/>
                      <a:pt x="419" y="39"/>
                      <a:pt x="407" y="40"/>
                    </a:cubicBezTo>
                    <a:close/>
                    <a:moveTo>
                      <a:pt x="1260" y="27"/>
                    </a:moveTo>
                    <a:cubicBezTo>
                      <a:pt x="1269" y="28"/>
                      <a:pt x="1277" y="25"/>
                      <a:pt x="1283" y="28"/>
                    </a:cubicBezTo>
                    <a:cubicBezTo>
                      <a:pt x="1279" y="33"/>
                      <a:pt x="1265" y="33"/>
                      <a:pt x="1260" y="27"/>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9" name="Freeform 1067"/>
              <p:cNvSpPr/>
              <p:nvPr/>
            </p:nvSpPr>
            <p:spPr bwMode="auto">
              <a:xfrm>
                <a:off x="2562" y="3897"/>
                <a:ext cx="64" cy="11"/>
              </a:xfrm>
              <a:custGeom>
                <a:avLst/>
                <a:gdLst>
                  <a:gd name="T0" fmla="*/ 35 w 35"/>
                  <a:gd name="T1" fmla="*/ 2 h 5"/>
                  <a:gd name="T2" fmla="*/ 0 w 35"/>
                  <a:gd name="T3" fmla="*/ 5 h 5"/>
                  <a:gd name="T4" fmla="*/ 35 w 35"/>
                  <a:gd name="T5" fmla="*/ 2 h 5"/>
                </a:gdLst>
                <a:ahLst/>
                <a:cxnLst>
                  <a:cxn ang="0">
                    <a:pos x="T0" y="T1"/>
                  </a:cxn>
                  <a:cxn ang="0">
                    <a:pos x="T2" y="T3"/>
                  </a:cxn>
                  <a:cxn ang="0">
                    <a:pos x="T4" y="T5"/>
                  </a:cxn>
                </a:cxnLst>
                <a:rect l="0" t="0" r="r" b="b"/>
                <a:pathLst>
                  <a:path w="35" h="5">
                    <a:moveTo>
                      <a:pt x="35" y="2"/>
                    </a:moveTo>
                    <a:cubicBezTo>
                      <a:pt x="25" y="5"/>
                      <a:pt x="8" y="2"/>
                      <a:pt x="0" y="5"/>
                    </a:cubicBezTo>
                    <a:cubicBezTo>
                      <a:pt x="8" y="0"/>
                      <a:pt x="24" y="3"/>
                      <a:pt x="35"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0" name="Freeform 1068"/>
              <p:cNvSpPr/>
              <p:nvPr/>
            </p:nvSpPr>
            <p:spPr bwMode="auto">
              <a:xfrm>
                <a:off x="1632" y="3926"/>
                <a:ext cx="59" cy="2"/>
              </a:xfrm>
              <a:custGeom>
                <a:avLst/>
                <a:gdLst>
                  <a:gd name="T0" fmla="*/ 0 w 33"/>
                  <a:gd name="T1" fmla="*/ 1 h 4"/>
                  <a:gd name="T2" fmla="*/ 33 w 33"/>
                  <a:gd name="T3" fmla="*/ 0 h 4"/>
                  <a:gd name="T4" fmla="*/ 0 w 33"/>
                  <a:gd name="T5" fmla="*/ 1 h 4"/>
                </a:gdLst>
                <a:ahLst/>
                <a:cxnLst>
                  <a:cxn ang="0">
                    <a:pos x="T0" y="T1"/>
                  </a:cxn>
                  <a:cxn ang="0">
                    <a:pos x="T2" y="T3"/>
                  </a:cxn>
                  <a:cxn ang="0">
                    <a:pos x="T4" y="T5"/>
                  </a:cxn>
                </a:cxnLst>
                <a:rect l="0" t="0" r="r" b="b"/>
                <a:pathLst>
                  <a:path w="33" h="4">
                    <a:moveTo>
                      <a:pt x="0" y="1"/>
                    </a:moveTo>
                    <a:cubicBezTo>
                      <a:pt x="12" y="1"/>
                      <a:pt x="22" y="2"/>
                      <a:pt x="33" y="0"/>
                    </a:cubicBezTo>
                    <a:cubicBezTo>
                      <a:pt x="28" y="4"/>
                      <a:pt x="7" y="3"/>
                      <a:pt x="0"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1" name="Freeform 1069"/>
              <p:cNvSpPr/>
              <p:nvPr/>
            </p:nvSpPr>
            <p:spPr bwMode="auto">
              <a:xfrm>
                <a:off x="291" y="3888"/>
                <a:ext cx="24" cy="9"/>
              </a:xfrm>
              <a:custGeom>
                <a:avLst/>
                <a:gdLst>
                  <a:gd name="T0" fmla="*/ 0 w 14"/>
                  <a:gd name="T1" fmla="*/ 2 h 5"/>
                  <a:gd name="T2" fmla="*/ 0 w 14"/>
                  <a:gd name="T3" fmla="*/ 2 h 5"/>
                </a:gdLst>
                <a:ahLst/>
                <a:cxnLst>
                  <a:cxn ang="0">
                    <a:pos x="T0" y="T1"/>
                  </a:cxn>
                  <a:cxn ang="0">
                    <a:pos x="T2" y="T3"/>
                  </a:cxn>
                </a:cxnLst>
                <a:rect l="0" t="0" r="r" b="b"/>
                <a:pathLst>
                  <a:path w="14" h="5">
                    <a:moveTo>
                      <a:pt x="0" y="2"/>
                    </a:moveTo>
                    <a:cubicBezTo>
                      <a:pt x="10" y="0"/>
                      <a:pt x="14" y="5"/>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2" name="Freeform 1070"/>
              <p:cNvSpPr/>
              <p:nvPr/>
            </p:nvSpPr>
            <p:spPr bwMode="auto">
              <a:xfrm>
                <a:off x="217" y="3883"/>
                <a:ext cx="20" cy="3"/>
              </a:xfrm>
              <a:custGeom>
                <a:avLst/>
                <a:gdLst>
                  <a:gd name="T0" fmla="*/ 9 w 10"/>
                  <a:gd name="T1" fmla="*/ 2 h 4"/>
                  <a:gd name="T2" fmla="*/ 2 w 10"/>
                  <a:gd name="T3" fmla="*/ 2 h 4"/>
                  <a:gd name="T4" fmla="*/ 9 w 10"/>
                  <a:gd name="T5" fmla="*/ 2 h 4"/>
                </a:gdLst>
                <a:ahLst/>
                <a:cxnLst>
                  <a:cxn ang="0">
                    <a:pos x="T0" y="T1"/>
                  </a:cxn>
                  <a:cxn ang="0">
                    <a:pos x="T2" y="T3"/>
                  </a:cxn>
                  <a:cxn ang="0">
                    <a:pos x="T4" y="T5"/>
                  </a:cxn>
                </a:cxnLst>
                <a:rect l="0" t="0" r="r" b="b"/>
                <a:pathLst>
                  <a:path w="10" h="4">
                    <a:moveTo>
                      <a:pt x="9" y="2"/>
                    </a:moveTo>
                    <a:cubicBezTo>
                      <a:pt x="10" y="4"/>
                      <a:pt x="4" y="1"/>
                      <a:pt x="2" y="2"/>
                    </a:cubicBezTo>
                    <a:cubicBezTo>
                      <a:pt x="0" y="0"/>
                      <a:pt x="8" y="1"/>
                      <a:pt x="9"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3" name="Freeform 1071"/>
              <p:cNvSpPr/>
              <p:nvPr/>
            </p:nvSpPr>
            <p:spPr bwMode="auto">
              <a:xfrm>
                <a:off x="384" y="3865"/>
                <a:ext cx="34" cy="1"/>
              </a:xfrm>
              <a:custGeom>
                <a:avLst/>
                <a:gdLst>
                  <a:gd name="T0" fmla="*/ 18 w 18"/>
                  <a:gd name="T1" fmla="*/ 1 h 4"/>
                  <a:gd name="T2" fmla="*/ 0 w 18"/>
                  <a:gd name="T3" fmla="*/ 1 h 4"/>
                  <a:gd name="T4" fmla="*/ 18 w 18"/>
                  <a:gd name="T5" fmla="*/ 1 h 4"/>
                </a:gdLst>
                <a:ahLst/>
                <a:cxnLst>
                  <a:cxn ang="0">
                    <a:pos x="T0" y="T1"/>
                  </a:cxn>
                  <a:cxn ang="0">
                    <a:pos x="T2" y="T3"/>
                  </a:cxn>
                  <a:cxn ang="0">
                    <a:pos x="T4" y="T5"/>
                  </a:cxn>
                </a:cxnLst>
                <a:rect l="0" t="0" r="r" b="b"/>
                <a:pathLst>
                  <a:path w="18" h="4">
                    <a:moveTo>
                      <a:pt x="18" y="1"/>
                    </a:moveTo>
                    <a:cubicBezTo>
                      <a:pt x="14" y="4"/>
                      <a:pt x="4" y="2"/>
                      <a:pt x="0" y="1"/>
                    </a:cubicBezTo>
                    <a:cubicBezTo>
                      <a:pt x="4" y="0"/>
                      <a:pt x="14" y="1"/>
                      <a:pt x="18"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4" name="Freeform 1072"/>
              <p:cNvSpPr/>
              <p:nvPr/>
            </p:nvSpPr>
            <p:spPr bwMode="auto">
              <a:xfrm>
                <a:off x="3482" y="3803"/>
                <a:ext cx="15" cy="1"/>
              </a:xfrm>
              <a:custGeom>
                <a:avLst/>
                <a:gdLst>
                  <a:gd name="T0" fmla="*/ 0 w 8"/>
                  <a:gd name="T1" fmla="*/ 4 h 4"/>
                  <a:gd name="T2" fmla="*/ 1 w 8"/>
                  <a:gd name="T3" fmla="*/ 1 h 4"/>
                  <a:gd name="T4" fmla="*/ 6 w 8"/>
                  <a:gd name="T5" fmla="*/ 1 h 4"/>
                  <a:gd name="T6" fmla="*/ 0 w 8"/>
                  <a:gd name="T7" fmla="*/ 4 h 4"/>
                </a:gdLst>
                <a:ahLst/>
                <a:cxnLst>
                  <a:cxn ang="0">
                    <a:pos x="T0" y="T1"/>
                  </a:cxn>
                  <a:cxn ang="0">
                    <a:pos x="T2" y="T3"/>
                  </a:cxn>
                  <a:cxn ang="0">
                    <a:pos x="T4" y="T5"/>
                  </a:cxn>
                  <a:cxn ang="0">
                    <a:pos x="T6" y="T7"/>
                  </a:cxn>
                </a:cxnLst>
                <a:rect l="0" t="0" r="r" b="b"/>
                <a:pathLst>
                  <a:path w="8" h="4">
                    <a:moveTo>
                      <a:pt x="0" y="4"/>
                    </a:moveTo>
                    <a:cubicBezTo>
                      <a:pt x="1" y="3"/>
                      <a:pt x="1" y="2"/>
                      <a:pt x="1" y="1"/>
                    </a:cubicBezTo>
                    <a:cubicBezTo>
                      <a:pt x="3" y="0"/>
                      <a:pt x="5" y="4"/>
                      <a:pt x="6" y="1"/>
                    </a:cubicBezTo>
                    <a:cubicBezTo>
                      <a:pt x="8" y="4"/>
                      <a:pt x="2" y="3"/>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5" name="Freeform 1073"/>
              <p:cNvSpPr/>
              <p:nvPr/>
            </p:nvSpPr>
            <p:spPr bwMode="auto">
              <a:xfrm>
                <a:off x="310" y="3798"/>
                <a:ext cx="69" cy="14"/>
              </a:xfrm>
              <a:custGeom>
                <a:avLst/>
                <a:gdLst>
                  <a:gd name="T0" fmla="*/ 26 w 36"/>
                  <a:gd name="T1" fmla="*/ 6 h 8"/>
                  <a:gd name="T2" fmla="*/ 30 w 36"/>
                  <a:gd name="T3" fmla="*/ 5 h 8"/>
                  <a:gd name="T4" fmla="*/ 0 w 36"/>
                  <a:gd name="T5" fmla="*/ 4 h 8"/>
                  <a:gd name="T6" fmla="*/ 36 w 36"/>
                  <a:gd name="T7" fmla="*/ 6 h 8"/>
                  <a:gd name="T8" fmla="*/ 26 w 36"/>
                  <a:gd name="T9" fmla="*/ 6 h 8"/>
                </a:gdLst>
                <a:ahLst/>
                <a:cxnLst>
                  <a:cxn ang="0">
                    <a:pos x="T0" y="T1"/>
                  </a:cxn>
                  <a:cxn ang="0">
                    <a:pos x="T2" y="T3"/>
                  </a:cxn>
                  <a:cxn ang="0">
                    <a:pos x="T4" y="T5"/>
                  </a:cxn>
                  <a:cxn ang="0">
                    <a:pos x="T6" y="T7"/>
                  </a:cxn>
                  <a:cxn ang="0">
                    <a:pos x="T8" y="T9"/>
                  </a:cxn>
                </a:cxnLst>
                <a:rect l="0" t="0" r="r" b="b"/>
                <a:pathLst>
                  <a:path w="36" h="8">
                    <a:moveTo>
                      <a:pt x="26" y="6"/>
                    </a:moveTo>
                    <a:cubicBezTo>
                      <a:pt x="24" y="8"/>
                      <a:pt x="27" y="3"/>
                      <a:pt x="30" y="5"/>
                    </a:cubicBezTo>
                    <a:cubicBezTo>
                      <a:pt x="21" y="3"/>
                      <a:pt x="8" y="4"/>
                      <a:pt x="0" y="4"/>
                    </a:cubicBezTo>
                    <a:cubicBezTo>
                      <a:pt x="7" y="2"/>
                      <a:pt x="30" y="0"/>
                      <a:pt x="36" y="6"/>
                    </a:cubicBezTo>
                    <a:lnTo>
                      <a:pt x="26" y="6"/>
                    </a:ln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6" name="Freeform 1074"/>
              <p:cNvSpPr/>
              <p:nvPr/>
            </p:nvSpPr>
            <p:spPr bwMode="auto">
              <a:xfrm>
                <a:off x="266" y="3798"/>
                <a:ext cx="49" cy="6"/>
              </a:xfrm>
              <a:custGeom>
                <a:avLst/>
                <a:gdLst>
                  <a:gd name="T0" fmla="*/ 0 w 28"/>
                  <a:gd name="T1" fmla="*/ 4 h 5"/>
                  <a:gd name="T2" fmla="*/ 16 w 28"/>
                  <a:gd name="T3" fmla="*/ 3 h 5"/>
                  <a:gd name="T4" fmla="*/ 21 w 28"/>
                  <a:gd name="T5" fmla="*/ 5 h 5"/>
                  <a:gd name="T6" fmla="*/ 0 w 28"/>
                  <a:gd name="T7" fmla="*/ 4 h 5"/>
                </a:gdLst>
                <a:ahLst/>
                <a:cxnLst>
                  <a:cxn ang="0">
                    <a:pos x="T0" y="T1"/>
                  </a:cxn>
                  <a:cxn ang="0">
                    <a:pos x="T2" y="T3"/>
                  </a:cxn>
                  <a:cxn ang="0">
                    <a:pos x="T4" y="T5"/>
                  </a:cxn>
                  <a:cxn ang="0">
                    <a:pos x="T6" y="T7"/>
                  </a:cxn>
                </a:cxnLst>
                <a:rect l="0" t="0" r="r" b="b"/>
                <a:pathLst>
                  <a:path w="28" h="5">
                    <a:moveTo>
                      <a:pt x="0" y="4"/>
                    </a:moveTo>
                    <a:cubicBezTo>
                      <a:pt x="3" y="0"/>
                      <a:pt x="14" y="3"/>
                      <a:pt x="16" y="3"/>
                    </a:cubicBezTo>
                    <a:cubicBezTo>
                      <a:pt x="22" y="3"/>
                      <a:pt x="28" y="4"/>
                      <a:pt x="21" y="5"/>
                    </a:cubicBezTo>
                    <a:cubicBezTo>
                      <a:pt x="16" y="5"/>
                      <a:pt x="5" y="2"/>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7" name="Freeform 1075"/>
              <p:cNvSpPr/>
              <p:nvPr/>
            </p:nvSpPr>
            <p:spPr bwMode="auto">
              <a:xfrm>
                <a:off x="237" y="3791"/>
                <a:ext cx="44" cy="5"/>
              </a:xfrm>
              <a:custGeom>
                <a:avLst/>
                <a:gdLst>
                  <a:gd name="T0" fmla="*/ 23 w 23"/>
                  <a:gd name="T1" fmla="*/ 0 h 3"/>
                  <a:gd name="T2" fmla="*/ 0 w 23"/>
                  <a:gd name="T3" fmla="*/ 2 h 3"/>
                  <a:gd name="T4" fmla="*/ 23 w 23"/>
                  <a:gd name="T5" fmla="*/ 0 h 3"/>
                </a:gdLst>
                <a:ahLst/>
                <a:cxnLst>
                  <a:cxn ang="0">
                    <a:pos x="T0" y="T1"/>
                  </a:cxn>
                  <a:cxn ang="0">
                    <a:pos x="T2" y="T3"/>
                  </a:cxn>
                  <a:cxn ang="0">
                    <a:pos x="T4" y="T5"/>
                  </a:cxn>
                </a:cxnLst>
                <a:rect l="0" t="0" r="r" b="b"/>
                <a:pathLst>
                  <a:path w="23" h="3">
                    <a:moveTo>
                      <a:pt x="23" y="0"/>
                    </a:moveTo>
                    <a:cubicBezTo>
                      <a:pt x="18" y="3"/>
                      <a:pt x="11" y="1"/>
                      <a:pt x="0" y="2"/>
                    </a:cubicBezTo>
                    <a:cubicBezTo>
                      <a:pt x="4" y="0"/>
                      <a:pt x="14" y="0"/>
                      <a:pt x="23"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8" name="Freeform 1076"/>
              <p:cNvSpPr/>
              <p:nvPr/>
            </p:nvSpPr>
            <p:spPr bwMode="auto">
              <a:xfrm>
                <a:off x="183" y="3787"/>
                <a:ext cx="34" cy="5"/>
              </a:xfrm>
              <a:custGeom>
                <a:avLst/>
                <a:gdLst>
                  <a:gd name="T0" fmla="*/ 0 w 20"/>
                  <a:gd name="T1" fmla="*/ 3 h 3"/>
                  <a:gd name="T2" fmla="*/ 0 w 20"/>
                  <a:gd name="T3" fmla="*/ 3 h 3"/>
                </a:gdLst>
                <a:ahLst/>
                <a:cxnLst>
                  <a:cxn ang="0">
                    <a:pos x="T0" y="T1"/>
                  </a:cxn>
                  <a:cxn ang="0">
                    <a:pos x="T2" y="T3"/>
                  </a:cxn>
                </a:cxnLst>
                <a:rect l="0" t="0" r="r" b="b"/>
                <a:pathLst>
                  <a:path w="20" h="3">
                    <a:moveTo>
                      <a:pt x="0" y="3"/>
                    </a:moveTo>
                    <a:cubicBezTo>
                      <a:pt x="1" y="0"/>
                      <a:pt x="20"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9" name="Freeform 1077"/>
              <p:cNvSpPr/>
              <p:nvPr/>
            </p:nvSpPr>
            <p:spPr bwMode="auto">
              <a:xfrm>
                <a:off x="129" y="3758"/>
                <a:ext cx="117" cy="14"/>
              </a:xfrm>
              <a:custGeom>
                <a:avLst/>
                <a:gdLst>
                  <a:gd name="T0" fmla="*/ 0 w 66"/>
                  <a:gd name="T1" fmla="*/ 8 h 8"/>
                  <a:gd name="T2" fmla="*/ 66 w 66"/>
                  <a:gd name="T3" fmla="*/ 0 h 8"/>
                  <a:gd name="T4" fmla="*/ 0 w 66"/>
                  <a:gd name="T5" fmla="*/ 8 h 8"/>
                </a:gdLst>
                <a:ahLst/>
                <a:cxnLst>
                  <a:cxn ang="0">
                    <a:pos x="T0" y="T1"/>
                  </a:cxn>
                  <a:cxn ang="0">
                    <a:pos x="T2" y="T3"/>
                  </a:cxn>
                  <a:cxn ang="0">
                    <a:pos x="T4" y="T5"/>
                  </a:cxn>
                </a:cxnLst>
                <a:rect l="0" t="0" r="r" b="b"/>
                <a:pathLst>
                  <a:path w="66" h="8">
                    <a:moveTo>
                      <a:pt x="0" y="8"/>
                    </a:moveTo>
                    <a:cubicBezTo>
                      <a:pt x="15" y="2"/>
                      <a:pt x="52" y="1"/>
                      <a:pt x="66" y="0"/>
                    </a:cubicBezTo>
                    <a:cubicBezTo>
                      <a:pt x="50" y="5"/>
                      <a:pt x="14" y="5"/>
                      <a:pt x="0" y="8"/>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0" name="Freeform 1078"/>
              <p:cNvSpPr/>
              <p:nvPr/>
            </p:nvSpPr>
            <p:spPr bwMode="auto">
              <a:xfrm>
                <a:off x="222" y="3738"/>
                <a:ext cx="15" cy="11"/>
              </a:xfrm>
              <a:custGeom>
                <a:avLst/>
                <a:gdLst>
                  <a:gd name="T0" fmla="*/ 0 w 8"/>
                  <a:gd name="T1" fmla="*/ 3 h 6"/>
                  <a:gd name="T2" fmla="*/ 0 w 8"/>
                  <a:gd name="T3" fmla="*/ 3 h 6"/>
                </a:gdLst>
                <a:ahLst/>
                <a:cxnLst>
                  <a:cxn ang="0">
                    <a:pos x="T0" y="T1"/>
                  </a:cxn>
                  <a:cxn ang="0">
                    <a:pos x="T2" y="T3"/>
                  </a:cxn>
                </a:cxnLst>
                <a:rect l="0" t="0" r="r" b="b"/>
                <a:pathLst>
                  <a:path w="8" h="6">
                    <a:moveTo>
                      <a:pt x="0" y="3"/>
                    </a:moveTo>
                    <a:cubicBezTo>
                      <a:pt x="8" y="0"/>
                      <a:pt x="7" y="6"/>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1" name="Freeform 1079"/>
              <p:cNvSpPr/>
              <p:nvPr/>
            </p:nvSpPr>
            <p:spPr bwMode="auto">
              <a:xfrm>
                <a:off x="452" y="3720"/>
                <a:ext cx="20" cy="13"/>
              </a:xfrm>
              <a:custGeom>
                <a:avLst/>
                <a:gdLst>
                  <a:gd name="T0" fmla="*/ 2 w 11"/>
                  <a:gd name="T1" fmla="*/ 5 h 7"/>
                  <a:gd name="T2" fmla="*/ 3 w 11"/>
                  <a:gd name="T3" fmla="*/ 1 h 7"/>
                  <a:gd name="T4" fmla="*/ 8 w 11"/>
                  <a:gd name="T5" fmla="*/ 2 h 7"/>
                  <a:gd name="T6" fmla="*/ 5 w 11"/>
                  <a:gd name="T7" fmla="*/ 2 h 7"/>
                  <a:gd name="T8" fmla="*/ 2 w 11"/>
                  <a:gd name="T9" fmla="*/ 5 h 7"/>
                </a:gdLst>
                <a:ahLst/>
                <a:cxnLst>
                  <a:cxn ang="0">
                    <a:pos x="T0" y="T1"/>
                  </a:cxn>
                  <a:cxn ang="0">
                    <a:pos x="T2" y="T3"/>
                  </a:cxn>
                  <a:cxn ang="0">
                    <a:pos x="T4" y="T5"/>
                  </a:cxn>
                  <a:cxn ang="0">
                    <a:pos x="T6" y="T7"/>
                  </a:cxn>
                  <a:cxn ang="0">
                    <a:pos x="T8" y="T9"/>
                  </a:cxn>
                </a:cxnLst>
                <a:rect l="0" t="0" r="r" b="b"/>
                <a:pathLst>
                  <a:path w="11" h="7">
                    <a:moveTo>
                      <a:pt x="2" y="5"/>
                    </a:moveTo>
                    <a:cubicBezTo>
                      <a:pt x="0" y="7"/>
                      <a:pt x="4" y="3"/>
                      <a:pt x="3" y="1"/>
                    </a:cubicBezTo>
                    <a:cubicBezTo>
                      <a:pt x="5" y="0"/>
                      <a:pt x="5" y="3"/>
                      <a:pt x="8" y="2"/>
                    </a:cubicBezTo>
                    <a:cubicBezTo>
                      <a:pt x="11" y="2"/>
                      <a:pt x="4" y="4"/>
                      <a:pt x="5" y="2"/>
                    </a:cubicBezTo>
                    <a:cubicBezTo>
                      <a:pt x="3" y="2"/>
                      <a:pt x="5" y="5"/>
                      <a:pt x="2"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2" name="Freeform 1080"/>
              <p:cNvSpPr/>
              <p:nvPr/>
            </p:nvSpPr>
            <p:spPr bwMode="auto">
              <a:xfrm>
                <a:off x="266" y="3716"/>
                <a:ext cx="64" cy="6"/>
              </a:xfrm>
              <a:custGeom>
                <a:avLst/>
                <a:gdLst>
                  <a:gd name="T0" fmla="*/ 0 w 37"/>
                  <a:gd name="T1" fmla="*/ 5 h 5"/>
                  <a:gd name="T2" fmla="*/ 37 w 37"/>
                  <a:gd name="T3" fmla="*/ 1 h 5"/>
                  <a:gd name="T4" fmla="*/ 0 w 37"/>
                  <a:gd name="T5" fmla="*/ 5 h 5"/>
                </a:gdLst>
                <a:ahLst/>
                <a:cxnLst>
                  <a:cxn ang="0">
                    <a:pos x="T0" y="T1"/>
                  </a:cxn>
                  <a:cxn ang="0">
                    <a:pos x="T2" y="T3"/>
                  </a:cxn>
                  <a:cxn ang="0">
                    <a:pos x="T4" y="T5"/>
                  </a:cxn>
                </a:cxnLst>
                <a:rect l="0" t="0" r="r" b="b"/>
                <a:pathLst>
                  <a:path w="37" h="5">
                    <a:moveTo>
                      <a:pt x="0" y="5"/>
                    </a:moveTo>
                    <a:cubicBezTo>
                      <a:pt x="12" y="1"/>
                      <a:pt x="24" y="0"/>
                      <a:pt x="37" y="1"/>
                    </a:cubicBezTo>
                    <a:cubicBezTo>
                      <a:pt x="28" y="4"/>
                      <a:pt x="13" y="3"/>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3" name="Freeform 1081"/>
              <p:cNvSpPr/>
              <p:nvPr/>
            </p:nvSpPr>
            <p:spPr bwMode="auto">
              <a:xfrm>
                <a:off x="330" y="3716"/>
                <a:ext cx="24" cy="6"/>
              </a:xfrm>
              <a:custGeom>
                <a:avLst/>
                <a:gdLst>
                  <a:gd name="T0" fmla="*/ 12 w 12"/>
                  <a:gd name="T1" fmla="*/ 1 h 5"/>
                  <a:gd name="T2" fmla="*/ 0 w 12"/>
                  <a:gd name="T3" fmla="*/ 2 h 5"/>
                  <a:gd name="T4" fmla="*/ 12 w 12"/>
                  <a:gd name="T5" fmla="*/ 1 h 5"/>
                </a:gdLst>
                <a:ahLst/>
                <a:cxnLst>
                  <a:cxn ang="0">
                    <a:pos x="T0" y="T1"/>
                  </a:cxn>
                  <a:cxn ang="0">
                    <a:pos x="T2" y="T3"/>
                  </a:cxn>
                  <a:cxn ang="0">
                    <a:pos x="T4" y="T5"/>
                  </a:cxn>
                </a:cxnLst>
                <a:rect l="0" t="0" r="r" b="b"/>
                <a:pathLst>
                  <a:path w="12" h="5">
                    <a:moveTo>
                      <a:pt x="12" y="1"/>
                    </a:moveTo>
                    <a:cubicBezTo>
                      <a:pt x="10" y="5"/>
                      <a:pt x="5" y="1"/>
                      <a:pt x="0" y="2"/>
                    </a:cubicBezTo>
                    <a:cubicBezTo>
                      <a:pt x="1" y="0"/>
                      <a:pt x="8" y="2"/>
                      <a:pt x="1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4" name="Freeform 1082"/>
              <p:cNvSpPr/>
              <p:nvPr/>
            </p:nvSpPr>
            <p:spPr bwMode="auto">
              <a:xfrm>
                <a:off x="447" y="3676"/>
                <a:ext cx="24" cy="5"/>
              </a:xfrm>
              <a:custGeom>
                <a:avLst/>
                <a:gdLst>
                  <a:gd name="T0" fmla="*/ 14 w 14"/>
                  <a:gd name="T1" fmla="*/ 1 h 5"/>
                  <a:gd name="T2" fmla="*/ 1 w 14"/>
                  <a:gd name="T3" fmla="*/ 5 h 5"/>
                  <a:gd name="T4" fmla="*/ 14 w 14"/>
                  <a:gd name="T5" fmla="*/ 1 h 5"/>
                </a:gdLst>
                <a:ahLst/>
                <a:cxnLst>
                  <a:cxn ang="0">
                    <a:pos x="T0" y="T1"/>
                  </a:cxn>
                  <a:cxn ang="0">
                    <a:pos x="T2" y="T3"/>
                  </a:cxn>
                  <a:cxn ang="0">
                    <a:pos x="T4" y="T5"/>
                  </a:cxn>
                </a:cxnLst>
                <a:rect l="0" t="0" r="r" b="b"/>
                <a:pathLst>
                  <a:path w="14" h="5">
                    <a:moveTo>
                      <a:pt x="14" y="1"/>
                    </a:moveTo>
                    <a:cubicBezTo>
                      <a:pt x="10" y="3"/>
                      <a:pt x="4" y="3"/>
                      <a:pt x="1" y="5"/>
                    </a:cubicBezTo>
                    <a:cubicBezTo>
                      <a:pt x="0" y="0"/>
                      <a:pt x="10" y="2"/>
                      <a:pt x="14"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5" name="Freeform 1083"/>
              <p:cNvSpPr/>
              <p:nvPr/>
            </p:nvSpPr>
            <p:spPr bwMode="auto">
              <a:xfrm>
                <a:off x="516" y="3639"/>
                <a:ext cx="29" cy="0"/>
              </a:xfrm>
              <a:custGeom>
                <a:avLst/>
                <a:gdLst>
                  <a:gd name="T0" fmla="*/ 0 w 17"/>
                  <a:gd name="T1" fmla="*/ 3 h 3"/>
                  <a:gd name="T2" fmla="*/ 0 w 17"/>
                  <a:gd name="T3" fmla="*/ 3 h 3"/>
                </a:gdLst>
                <a:ahLst/>
                <a:cxnLst>
                  <a:cxn ang="0">
                    <a:pos x="T0" y="T1"/>
                  </a:cxn>
                  <a:cxn ang="0">
                    <a:pos x="T2" y="T3"/>
                  </a:cxn>
                </a:cxnLst>
                <a:rect l="0" t="0" r="r" b="b"/>
                <a:pathLst>
                  <a:path w="17" h="3">
                    <a:moveTo>
                      <a:pt x="0" y="3"/>
                    </a:moveTo>
                    <a:cubicBezTo>
                      <a:pt x="0" y="0"/>
                      <a:pt x="17"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6" name="Freeform 1084"/>
              <p:cNvSpPr/>
              <p:nvPr/>
            </p:nvSpPr>
            <p:spPr bwMode="auto">
              <a:xfrm>
                <a:off x="1666" y="3624"/>
                <a:ext cx="15" cy="5"/>
              </a:xfrm>
              <a:custGeom>
                <a:avLst/>
                <a:gdLst>
                  <a:gd name="T0" fmla="*/ 0 w 8"/>
                  <a:gd name="T1" fmla="*/ 3 h 3"/>
                  <a:gd name="T2" fmla="*/ 8 w 8"/>
                  <a:gd name="T3" fmla="*/ 0 h 3"/>
                  <a:gd name="T4" fmla="*/ 0 w 8"/>
                  <a:gd name="T5" fmla="*/ 3 h 3"/>
                </a:gdLst>
                <a:ahLst/>
                <a:cxnLst>
                  <a:cxn ang="0">
                    <a:pos x="T0" y="T1"/>
                  </a:cxn>
                  <a:cxn ang="0">
                    <a:pos x="T2" y="T3"/>
                  </a:cxn>
                  <a:cxn ang="0">
                    <a:pos x="T4" y="T5"/>
                  </a:cxn>
                </a:cxnLst>
                <a:rect l="0" t="0" r="r" b="b"/>
                <a:pathLst>
                  <a:path w="8" h="3">
                    <a:moveTo>
                      <a:pt x="0" y="3"/>
                    </a:moveTo>
                    <a:cubicBezTo>
                      <a:pt x="2" y="2"/>
                      <a:pt x="4" y="0"/>
                      <a:pt x="8" y="0"/>
                    </a:cubicBezTo>
                    <a:cubicBezTo>
                      <a:pt x="7" y="3"/>
                      <a:pt x="2"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7" name="Freeform 1085"/>
              <p:cNvSpPr/>
              <p:nvPr/>
            </p:nvSpPr>
            <p:spPr bwMode="auto">
              <a:xfrm>
                <a:off x="1240" y="3910"/>
                <a:ext cx="103" cy="29"/>
              </a:xfrm>
              <a:custGeom>
                <a:avLst/>
                <a:gdLst>
                  <a:gd name="T0" fmla="*/ 7 w 57"/>
                  <a:gd name="T1" fmla="*/ 14 h 16"/>
                  <a:gd name="T2" fmla="*/ 11 w 57"/>
                  <a:gd name="T3" fmla="*/ 12 h 16"/>
                  <a:gd name="T4" fmla="*/ 0 w 57"/>
                  <a:gd name="T5" fmla="*/ 9 h 16"/>
                  <a:gd name="T6" fmla="*/ 57 w 57"/>
                  <a:gd name="T7" fmla="*/ 5 h 16"/>
                  <a:gd name="T8" fmla="*/ 40 w 57"/>
                  <a:gd name="T9" fmla="*/ 12 h 16"/>
                  <a:gd name="T10" fmla="*/ 41 w 57"/>
                  <a:gd name="T11" fmla="*/ 15 h 16"/>
                  <a:gd name="T12" fmla="*/ 7 w 57"/>
                  <a:gd name="T13" fmla="*/ 14 h 16"/>
                </a:gdLst>
                <a:ahLst/>
                <a:cxnLst>
                  <a:cxn ang="0">
                    <a:pos x="T0" y="T1"/>
                  </a:cxn>
                  <a:cxn ang="0">
                    <a:pos x="T2" y="T3"/>
                  </a:cxn>
                  <a:cxn ang="0">
                    <a:pos x="T4" y="T5"/>
                  </a:cxn>
                  <a:cxn ang="0">
                    <a:pos x="T6" y="T7"/>
                  </a:cxn>
                  <a:cxn ang="0">
                    <a:pos x="T8" y="T9"/>
                  </a:cxn>
                  <a:cxn ang="0">
                    <a:pos x="T10" y="T11"/>
                  </a:cxn>
                  <a:cxn ang="0">
                    <a:pos x="T12" y="T13"/>
                  </a:cxn>
                </a:cxnLst>
                <a:rect l="0" t="0" r="r" b="b"/>
                <a:pathLst>
                  <a:path w="57" h="16">
                    <a:moveTo>
                      <a:pt x="7" y="14"/>
                    </a:moveTo>
                    <a:cubicBezTo>
                      <a:pt x="8" y="12"/>
                      <a:pt x="10" y="12"/>
                      <a:pt x="11" y="12"/>
                    </a:cubicBezTo>
                    <a:cubicBezTo>
                      <a:pt x="6" y="9"/>
                      <a:pt x="3" y="12"/>
                      <a:pt x="0" y="9"/>
                    </a:cubicBezTo>
                    <a:cubicBezTo>
                      <a:pt x="19" y="0"/>
                      <a:pt x="34" y="5"/>
                      <a:pt x="57" y="5"/>
                    </a:cubicBezTo>
                    <a:cubicBezTo>
                      <a:pt x="53" y="7"/>
                      <a:pt x="44" y="7"/>
                      <a:pt x="40" y="12"/>
                    </a:cubicBezTo>
                    <a:cubicBezTo>
                      <a:pt x="40" y="13"/>
                      <a:pt x="42" y="13"/>
                      <a:pt x="41" y="15"/>
                    </a:cubicBezTo>
                    <a:cubicBezTo>
                      <a:pt x="26" y="16"/>
                      <a:pt x="21" y="14"/>
                      <a:pt x="7" y="1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8" name="Freeform 1086"/>
              <p:cNvSpPr/>
              <p:nvPr/>
            </p:nvSpPr>
            <p:spPr bwMode="auto">
              <a:xfrm>
                <a:off x="1539" y="3912"/>
                <a:ext cx="88" cy="29"/>
              </a:xfrm>
              <a:custGeom>
                <a:avLst/>
                <a:gdLst>
                  <a:gd name="T0" fmla="*/ 0 w 51"/>
                  <a:gd name="T1" fmla="*/ 12 h 16"/>
                  <a:gd name="T2" fmla="*/ 16 w 51"/>
                  <a:gd name="T3" fmla="*/ 10 h 16"/>
                  <a:gd name="T4" fmla="*/ 19 w 51"/>
                  <a:gd name="T5" fmla="*/ 8 h 16"/>
                  <a:gd name="T6" fmla="*/ 11 w 51"/>
                  <a:gd name="T7" fmla="*/ 5 h 16"/>
                  <a:gd name="T8" fmla="*/ 49 w 51"/>
                  <a:gd name="T9" fmla="*/ 0 h 16"/>
                  <a:gd name="T10" fmla="*/ 46 w 51"/>
                  <a:gd name="T11" fmla="*/ 4 h 16"/>
                  <a:gd name="T12" fmla="*/ 48 w 51"/>
                  <a:gd name="T13" fmla="*/ 9 h 16"/>
                  <a:gd name="T14" fmla="*/ 0 w 51"/>
                  <a:gd name="T15" fmla="*/ 1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6">
                    <a:moveTo>
                      <a:pt x="0" y="12"/>
                    </a:moveTo>
                    <a:cubicBezTo>
                      <a:pt x="3" y="9"/>
                      <a:pt x="14" y="8"/>
                      <a:pt x="16" y="10"/>
                    </a:cubicBezTo>
                    <a:cubicBezTo>
                      <a:pt x="17" y="9"/>
                      <a:pt x="17" y="8"/>
                      <a:pt x="19" y="8"/>
                    </a:cubicBezTo>
                    <a:cubicBezTo>
                      <a:pt x="18" y="5"/>
                      <a:pt x="14" y="6"/>
                      <a:pt x="11" y="5"/>
                    </a:cubicBezTo>
                    <a:cubicBezTo>
                      <a:pt x="25" y="1"/>
                      <a:pt x="38" y="0"/>
                      <a:pt x="49" y="0"/>
                    </a:cubicBezTo>
                    <a:cubicBezTo>
                      <a:pt x="51" y="2"/>
                      <a:pt x="47" y="4"/>
                      <a:pt x="46" y="4"/>
                    </a:cubicBezTo>
                    <a:cubicBezTo>
                      <a:pt x="47" y="5"/>
                      <a:pt x="46" y="9"/>
                      <a:pt x="48" y="9"/>
                    </a:cubicBezTo>
                    <a:cubicBezTo>
                      <a:pt x="33" y="16"/>
                      <a:pt x="18" y="8"/>
                      <a:pt x="0" y="1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9" name="Freeform 1087"/>
              <p:cNvSpPr/>
              <p:nvPr/>
            </p:nvSpPr>
            <p:spPr bwMode="auto">
              <a:xfrm>
                <a:off x="256" y="3733"/>
                <a:ext cx="83" cy="9"/>
              </a:xfrm>
              <a:custGeom>
                <a:avLst/>
                <a:gdLst>
                  <a:gd name="T0" fmla="*/ 3 w 46"/>
                  <a:gd name="T1" fmla="*/ 6 h 6"/>
                  <a:gd name="T2" fmla="*/ 10 w 46"/>
                  <a:gd name="T3" fmla="*/ 4 h 6"/>
                  <a:gd name="T4" fmla="*/ 6 w 46"/>
                  <a:gd name="T5" fmla="*/ 2 h 6"/>
                  <a:gd name="T6" fmla="*/ 18 w 46"/>
                  <a:gd name="T7" fmla="*/ 3 h 6"/>
                  <a:gd name="T8" fmla="*/ 19 w 46"/>
                  <a:gd name="T9" fmla="*/ 1 h 6"/>
                  <a:gd name="T10" fmla="*/ 41 w 46"/>
                  <a:gd name="T11" fmla="*/ 2 h 6"/>
                  <a:gd name="T12" fmla="*/ 3 w 4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6" h="6">
                    <a:moveTo>
                      <a:pt x="3" y="6"/>
                    </a:moveTo>
                    <a:cubicBezTo>
                      <a:pt x="0" y="4"/>
                      <a:pt x="8" y="4"/>
                      <a:pt x="10" y="4"/>
                    </a:cubicBezTo>
                    <a:cubicBezTo>
                      <a:pt x="9" y="1"/>
                      <a:pt x="8" y="4"/>
                      <a:pt x="6" y="2"/>
                    </a:cubicBezTo>
                    <a:cubicBezTo>
                      <a:pt x="8" y="1"/>
                      <a:pt x="17" y="0"/>
                      <a:pt x="18" y="3"/>
                    </a:cubicBezTo>
                    <a:cubicBezTo>
                      <a:pt x="19" y="3"/>
                      <a:pt x="18" y="1"/>
                      <a:pt x="19" y="1"/>
                    </a:cubicBezTo>
                    <a:cubicBezTo>
                      <a:pt x="25" y="2"/>
                      <a:pt x="46" y="1"/>
                      <a:pt x="41" y="2"/>
                    </a:cubicBezTo>
                    <a:cubicBezTo>
                      <a:pt x="28" y="5"/>
                      <a:pt x="15" y="4"/>
                      <a:pt x="3" y="6"/>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grpSp>
        <p:sp>
          <p:nvSpPr>
            <p:cNvPr id="85" name="文本框 65"/>
            <p:cNvSpPr txBox="1"/>
            <p:nvPr/>
          </p:nvSpPr>
          <p:spPr>
            <a:xfrm>
              <a:off x="1225769" y="2883440"/>
              <a:ext cx="1519720" cy="478884"/>
            </a:xfrm>
            <a:prstGeom prst="rect">
              <a:avLst/>
            </a:prstGeom>
            <a:noFill/>
          </p:spPr>
          <p:txBody>
            <a:bodyPr wrap="none">
              <a:spAutoFit/>
            </a:bodyPr>
            <a:lstStyle/>
            <a:p>
              <a:pPr marR="0" defTabSz="914400" fontAlgn="auto">
                <a:spcBef>
                  <a:spcPts val="0"/>
                </a:spcBef>
                <a:spcAft>
                  <a:spcPts val="0"/>
                </a:spcAft>
                <a:buClrTx/>
                <a:buSzTx/>
                <a:buFontTx/>
                <a:buNone/>
                <a:defRPr/>
              </a:pPr>
              <a:r>
                <a:rPr kumimoji="0" lang="zh-CN" altLang="en-US" sz="2380" b="1" kern="1200" cap="none" spc="0" normalizeH="0" baseline="0" noProof="0" dirty="0">
                  <a:solidFill>
                    <a:schemeClr val="bg1"/>
                  </a:solidFill>
                  <a:latin typeface="微软雅黑" pitchFamily="34" charset="-122"/>
                  <a:ea typeface="微软雅黑" pitchFamily="34" charset="-122"/>
                  <a:cs typeface="+mn-cs"/>
                </a:rPr>
                <a:t>两河</a:t>
              </a:r>
              <a:endParaRPr kumimoji="0" lang="zh-CN" altLang="en-US" sz="2380" b="1" kern="1200" cap="none" spc="0" normalizeH="0" baseline="0" noProof="0" dirty="0">
                <a:solidFill>
                  <a:schemeClr val="bg1"/>
                </a:solidFill>
                <a:latin typeface="微软雅黑" pitchFamily="34" charset="-122"/>
                <a:ea typeface="微软雅黑" pitchFamily="34" charset="-122"/>
                <a:cs typeface="+mn-cs"/>
              </a:endParaRPr>
            </a:p>
          </p:txBody>
        </p:sp>
      </p:grpSp>
      <p:sp>
        <p:nvSpPr>
          <p:cNvPr id="140" name="矩形 139"/>
          <p:cNvSpPr/>
          <p:nvPr/>
        </p:nvSpPr>
        <p:spPr>
          <a:xfrm>
            <a:off x="1684338" y="1924050"/>
            <a:ext cx="6394450" cy="561975"/>
          </a:xfrm>
          <a:prstGeom prst="rect">
            <a:avLst/>
          </a:prstGeom>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defRPr/>
            </a:pPr>
            <a:r>
              <a:rPr kumimoji="0" lang="zh-CN" altLang="en-US" sz="3050" b="0" i="0" u="none" strike="noStrike" kern="1200" cap="none" spc="0" normalizeH="0" baseline="0" noProof="0" dirty="0">
                <a:ln>
                  <a:noFill/>
                </a:ln>
                <a:solidFill>
                  <a:prstClr val="black"/>
                </a:solidFill>
                <a:effectLst/>
                <a:uLnTx/>
                <a:uFillTx/>
                <a:latin typeface="华文新魏" pitchFamily="2" charset="-122"/>
                <a:ea typeface="华文新魏" pitchFamily="2" charset="-122"/>
                <a:cs typeface="+mn-cs"/>
              </a:rPr>
              <a:t>指西亚的</a:t>
            </a:r>
            <a:r>
              <a:rPr kumimoji="0" lang="zh-CN" altLang="en-US" sz="3050" b="0" i="0" u="none" strike="noStrike" kern="1200" cap="none" spc="0" normalizeH="0" baseline="0" noProof="0" dirty="0">
                <a:ln>
                  <a:noFill/>
                </a:ln>
                <a:solidFill>
                  <a:srgbClr val="C00000"/>
                </a:solidFill>
                <a:effectLst/>
                <a:uLnTx/>
                <a:uFillTx/>
                <a:latin typeface="华文新魏" pitchFamily="2" charset="-122"/>
                <a:ea typeface="华文新魏" pitchFamily="2" charset="-122"/>
                <a:cs typeface="+mn-cs"/>
              </a:rPr>
              <a:t>幼发拉底河</a:t>
            </a:r>
            <a:r>
              <a:rPr kumimoji="0" lang="zh-CN" altLang="en-US" sz="3050" b="0" i="0" u="none" strike="noStrike" kern="1200" cap="none" spc="0" normalizeH="0" baseline="0" noProof="0" dirty="0">
                <a:ln>
                  <a:noFill/>
                </a:ln>
                <a:solidFill>
                  <a:prstClr val="black"/>
                </a:solidFill>
                <a:effectLst/>
                <a:uLnTx/>
                <a:uFillTx/>
                <a:latin typeface="华文新魏" pitchFamily="2" charset="-122"/>
                <a:ea typeface="华文新魏" pitchFamily="2" charset="-122"/>
                <a:cs typeface="+mn-cs"/>
              </a:rPr>
              <a:t>与</a:t>
            </a:r>
            <a:r>
              <a:rPr kumimoji="0" lang="zh-CN" altLang="en-US" sz="3050" b="0" i="0" u="none" strike="noStrike" kern="1200" cap="none" spc="0" normalizeH="0" baseline="0" noProof="0" dirty="0">
                <a:ln>
                  <a:noFill/>
                </a:ln>
                <a:solidFill>
                  <a:srgbClr val="C00000"/>
                </a:solidFill>
                <a:effectLst/>
                <a:uLnTx/>
                <a:uFillTx/>
                <a:latin typeface="华文新魏" pitchFamily="2" charset="-122"/>
                <a:ea typeface="华文新魏" pitchFamily="2" charset="-122"/>
                <a:cs typeface="+mn-cs"/>
              </a:rPr>
              <a:t>底格里斯河</a:t>
            </a:r>
            <a:endParaRPr kumimoji="0" lang="zh-CN" altLang="en-US" sz="3050" b="0" i="0" u="none" strike="noStrike" kern="1200" cap="none" spc="0" normalizeH="0" baseline="0" noProof="0" dirty="0">
              <a:ln>
                <a:noFill/>
              </a:ln>
              <a:solidFill>
                <a:srgbClr val="C00000"/>
              </a:solidFill>
              <a:effectLst/>
              <a:uLnTx/>
              <a:uFillTx/>
              <a:latin typeface="华文新魏" pitchFamily="2" charset="-122"/>
              <a:ea typeface="华文新魏" pitchFamily="2" charset="-122"/>
              <a:cs typeface="+mn-cs"/>
            </a:endParaRPr>
          </a:p>
        </p:txBody>
      </p:sp>
      <p:pic>
        <p:nvPicPr>
          <p:cNvPr id="141" name="Picture 2" descr="Tigris_river"/>
          <p:cNvPicPr>
            <a:picLocks noChangeAspect="1"/>
          </p:cNvPicPr>
          <p:nvPr/>
        </p:nvPicPr>
        <p:blipFill>
          <a:blip r:embed="rId3"/>
          <a:stretch>
            <a:fillRect/>
          </a:stretch>
        </p:blipFill>
        <p:spPr>
          <a:xfrm>
            <a:off x="10264775" y="142875"/>
            <a:ext cx="1577975" cy="877888"/>
          </a:xfrm>
          <a:prstGeom prst="rect">
            <a:avLst/>
          </a:prstGeom>
          <a:noFill/>
          <a:ln w="9525">
            <a:noFill/>
          </a:ln>
        </p:spPr>
      </p:pic>
      <p:pic>
        <p:nvPicPr>
          <p:cNvPr id="142" name="Picture 3"/>
          <p:cNvPicPr>
            <a:picLocks noChangeAspect="1"/>
          </p:cNvPicPr>
          <p:nvPr/>
        </p:nvPicPr>
        <p:blipFill>
          <a:blip r:embed="rId4"/>
          <a:stretch>
            <a:fillRect/>
          </a:stretch>
        </p:blipFill>
        <p:spPr>
          <a:xfrm>
            <a:off x="8685213" y="2286000"/>
            <a:ext cx="1452562" cy="815975"/>
          </a:xfrm>
          <a:prstGeom prst="rect">
            <a:avLst/>
          </a:prstGeom>
          <a:noFill/>
          <a:ln w="9525">
            <a:noFill/>
          </a:ln>
        </p:spPr>
      </p:pic>
      <p:grpSp>
        <p:nvGrpSpPr>
          <p:cNvPr id="143" name="组合 142"/>
          <p:cNvGrpSpPr/>
          <p:nvPr/>
        </p:nvGrpSpPr>
        <p:grpSpPr>
          <a:xfrm>
            <a:off x="414338" y="2752725"/>
            <a:ext cx="1993900" cy="684213"/>
            <a:chOff x="1143043" y="4269688"/>
            <a:chExt cx="2166213" cy="719161"/>
          </a:xfrm>
        </p:grpSpPr>
        <p:grpSp>
          <p:nvGrpSpPr>
            <p:cNvPr id="36878" name="Group 1033"/>
            <p:cNvGrpSpPr>
              <a:grpSpLocks noChangeAspect="1"/>
            </p:cNvGrpSpPr>
            <p:nvPr/>
          </p:nvGrpSpPr>
          <p:grpSpPr>
            <a:xfrm flipH="1" flipV="1">
              <a:off x="1143043" y="4269688"/>
              <a:ext cx="2166213" cy="719161"/>
              <a:chOff x="90" y="3506"/>
              <a:chExt cx="3461" cy="453"/>
            </a:xfrm>
          </p:grpSpPr>
          <p:sp>
            <p:nvSpPr>
              <p:cNvPr id="146" name="Freeform 1034"/>
              <p:cNvSpPr/>
              <p:nvPr/>
            </p:nvSpPr>
            <p:spPr bwMode="auto">
              <a:xfrm>
                <a:off x="2755" y="3950"/>
                <a:ext cx="50" cy="9"/>
              </a:xfrm>
              <a:custGeom>
                <a:avLst/>
                <a:gdLst>
                  <a:gd name="T0" fmla="*/ 27 w 27"/>
                  <a:gd name="T1" fmla="*/ 3 h 5"/>
                  <a:gd name="T2" fmla="*/ 0 w 27"/>
                  <a:gd name="T3" fmla="*/ 1 h 5"/>
                  <a:gd name="T4" fmla="*/ 27 w 27"/>
                  <a:gd name="T5" fmla="*/ 3 h 5"/>
                </a:gdLst>
                <a:ahLst/>
                <a:cxnLst>
                  <a:cxn ang="0">
                    <a:pos x="T0" y="T1"/>
                  </a:cxn>
                  <a:cxn ang="0">
                    <a:pos x="T2" y="T3"/>
                  </a:cxn>
                  <a:cxn ang="0">
                    <a:pos x="T4" y="T5"/>
                  </a:cxn>
                </a:cxnLst>
                <a:rect l="0" t="0" r="r" b="b"/>
                <a:pathLst>
                  <a:path w="27" h="5">
                    <a:moveTo>
                      <a:pt x="27" y="3"/>
                    </a:moveTo>
                    <a:cubicBezTo>
                      <a:pt x="19" y="5"/>
                      <a:pt x="9" y="1"/>
                      <a:pt x="0" y="1"/>
                    </a:cubicBezTo>
                    <a:cubicBezTo>
                      <a:pt x="8" y="0"/>
                      <a:pt x="19" y="2"/>
                      <a:pt x="27"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47" name="Freeform 1035"/>
              <p:cNvSpPr/>
              <p:nvPr/>
            </p:nvSpPr>
            <p:spPr bwMode="auto">
              <a:xfrm>
                <a:off x="2711" y="3941"/>
                <a:ext cx="19" cy="7"/>
              </a:xfrm>
              <a:custGeom>
                <a:avLst/>
                <a:gdLst>
                  <a:gd name="T0" fmla="*/ 11 w 11"/>
                  <a:gd name="T1" fmla="*/ 4 h 5"/>
                  <a:gd name="T2" fmla="*/ 11 w 11"/>
                  <a:gd name="T3" fmla="*/ 4 h 5"/>
                </a:gdLst>
                <a:ahLst/>
                <a:cxnLst>
                  <a:cxn ang="0">
                    <a:pos x="T0" y="T1"/>
                  </a:cxn>
                  <a:cxn ang="0">
                    <a:pos x="T2" y="T3"/>
                  </a:cxn>
                </a:cxnLst>
                <a:rect l="0" t="0" r="r" b="b"/>
                <a:pathLst>
                  <a:path w="11" h="5">
                    <a:moveTo>
                      <a:pt x="11" y="4"/>
                    </a:moveTo>
                    <a:cubicBezTo>
                      <a:pt x="3" y="5"/>
                      <a:pt x="0" y="0"/>
                      <a:pt x="11"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48" name="Freeform 1036"/>
              <p:cNvSpPr/>
              <p:nvPr/>
            </p:nvSpPr>
            <p:spPr bwMode="auto">
              <a:xfrm>
                <a:off x="1008" y="3939"/>
                <a:ext cx="17" cy="7"/>
              </a:xfrm>
              <a:custGeom>
                <a:avLst/>
                <a:gdLst>
                  <a:gd name="T0" fmla="*/ 0 w 9"/>
                  <a:gd name="T1" fmla="*/ 2 h 4"/>
                  <a:gd name="T2" fmla="*/ 9 w 9"/>
                  <a:gd name="T3" fmla="*/ 0 h 4"/>
                  <a:gd name="T4" fmla="*/ 0 w 9"/>
                  <a:gd name="T5" fmla="*/ 2 h 4"/>
                </a:gdLst>
                <a:ahLst/>
                <a:cxnLst>
                  <a:cxn ang="0">
                    <a:pos x="T0" y="T1"/>
                  </a:cxn>
                  <a:cxn ang="0">
                    <a:pos x="T2" y="T3"/>
                  </a:cxn>
                  <a:cxn ang="0">
                    <a:pos x="T4" y="T5"/>
                  </a:cxn>
                </a:cxnLst>
                <a:rect l="0" t="0" r="r" b="b"/>
                <a:pathLst>
                  <a:path w="9" h="4">
                    <a:moveTo>
                      <a:pt x="0" y="2"/>
                    </a:moveTo>
                    <a:cubicBezTo>
                      <a:pt x="2" y="0"/>
                      <a:pt x="5" y="0"/>
                      <a:pt x="9" y="0"/>
                    </a:cubicBezTo>
                    <a:cubicBezTo>
                      <a:pt x="9" y="4"/>
                      <a:pt x="3" y="1"/>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49" name="Freeform 1037"/>
              <p:cNvSpPr/>
              <p:nvPr/>
            </p:nvSpPr>
            <p:spPr bwMode="auto">
              <a:xfrm>
                <a:off x="2606" y="3935"/>
                <a:ext cx="22" cy="6"/>
              </a:xfrm>
              <a:custGeom>
                <a:avLst/>
                <a:gdLst>
                  <a:gd name="T0" fmla="*/ 12 w 12"/>
                  <a:gd name="T1" fmla="*/ 1 h 3"/>
                  <a:gd name="T2" fmla="*/ 0 w 12"/>
                  <a:gd name="T3" fmla="*/ 2 h 3"/>
                  <a:gd name="T4" fmla="*/ 12 w 12"/>
                  <a:gd name="T5" fmla="*/ 1 h 3"/>
                </a:gdLst>
                <a:ahLst/>
                <a:cxnLst>
                  <a:cxn ang="0">
                    <a:pos x="T0" y="T1"/>
                  </a:cxn>
                  <a:cxn ang="0">
                    <a:pos x="T2" y="T3"/>
                  </a:cxn>
                  <a:cxn ang="0">
                    <a:pos x="T4" y="T5"/>
                  </a:cxn>
                </a:cxnLst>
                <a:rect l="0" t="0" r="r" b="b"/>
                <a:pathLst>
                  <a:path w="12" h="3">
                    <a:moveTo>
                      <a:pt x="12" y="1"/>
                    </a:moveTo>
                    <a:cubicBezTo>
                      <a:pt x="10" y="3"/>
                      <a:pt x="4" y="1"/>
                      <a:pt x="0" y="2"/>
                    </a:cubicBezTo>
                    <a:cubicBezTo>
                      <a:pt x="2" y="0"/>
                      <a:pt x="8" y="1"/>
                      <a:pt x="1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0" name="Freeform 1038"/>
              <p:cNvSpPr/>
              <p:nvPr/>
            </p:nvSpPr>
            <p:spPr bwMode="auto">
              <a:xfrm>
                <a:off x="1426" y="3932"/>
                <a:ext cx="39" cy="5"/>
              </a:xfrm>
              <a:custGeom>
                <a:avLst/>
                <a:gdLst>
                  <a:gd name="T0" fmla="*/ 22 w 22"/>
                  <a:gd name="T1" fmla="*/ 1 h 3"/>
                  <a:gd name="T2" fmla="*/ 15 w 22"/>
                  <a:gd name="T3" fmla="*/ 3 h 3"/>
                  <a:gd name="T4" fmla="*/ 22 w 22"/>
                  <a:gd name="T5" fmla="*/ 1 h 3"/>
                </a:gdLst>
                <a:ahLst/>
                <a:cxnLst>
                  <a:cxn ang="0">
                    <a:pos x="T0" y="T1"/>
                  </a:cxn>
                  <a:cxn ang="0">
                    <a:pos x="T2" y="T3"/>
                  </a:cxn>
                  <a:cxn ang="0">
                    <a:pos x="T4" y="T5"/>
                  </a:cxn>
                </a:cxnLst>
                <a:rect l="0" t="0" r="r" b="b"/>
                <a:pathLst>
                  <a:path w="22" h="3">
                    <a:moveTo>
                      <a:pt x="22" y="1"/>
                    </a:moveTo>
                    <a:cubicBezTo>
                      <a:pt x="21" y="3"/>
                      <a:pt x="16" y="1"/>
                      <a:pt x="15" y="3"/>
                    </a:cubicBezTo>
                    <a:cubicBezTo>
                      <a:pt x="0" y="3"/>
                      <a:pt x="19" y="0"/>
                      <a:pt x="2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1" name="Freeform 1039"/>
              <p:cNvSpPr/>
              <p:nvPr/>
            </p:nvSpPr>
            <p:spPr bwMode="auto">
              <a:xfrm>
                <a:off x="1341" y="3930"/>
                <a:ext cx="11" cy="7"/>
              </a:xfrm>
              <a:custGeom>
                <a:avLst/>
                <a:gdLst>
                  <a:gd name="T0" fmla="*/ 1 w 7"/>
                  <a:gd name="T1" fmla="*/ 4 h 4"/>
                  <a:gd name="T2" fmla="*/ 7 w 7"/>
                  <a:gd name="T3" fmla="*/ 2 h 4"/>
                  <a:gd name="T4" fmla="*/ 1 w 7"/>
                  <a:gd name="T5" fmla="*/ 4 h 4"/>
                </a:gdLst>
                <a:ahLst/>
                <a:cxnLst>
                  <a:cxn ang="0">
                    <a:pos x="T0" y="T1"/>
                  </a:cxn>
                  <a:cxn ang="0">
                    <a:pos x="T2" y="T3"/>
                  </a:cxn>
                  <a:cxn ang="0">
                    <a:pos x="T4" y="T5"/>
                  </a:cxn>
                </a:cxnLst>
                <a:rect l="0" t="0" r="r" b="b"/>
                <a:pathLst>
                  <a:path w="7" h="4">
                    <a:moveTo>
                      <a:pt x="1" y="4"/>
                    </a:moveTo>
                    <a:cubicBezTo>
                      <a:pt x="0" y="0"/>
                      <a:pt x="5" y="2"/>
                      <a:pt x="7" y="2"/>
                    </a:cubicBezTo>
                    <a:cubicBezTo>
                      <a:pt x="6" y="4"/>
                      <a:pt x="4" y="4"/>
                      <a:pt x="1"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2" name="Freeform 1040"/>
              <p:cNvSpPr/>
              <p:nvPr/>
            </p:nvSpPr>
            <p:spPr bwMode="auto">
              <a:xfrm>
                <a:off x="2493" y="3930"/>
                <a:ext cx="25" cy="7"/>
              </a:xfrm>
              <a:custGeom>
                <a:avLst/>
                <a:gdLst>
                  <a:gd name="T0" fmla="*/ 0 w 14"/>
                  <a:gd name="T1" fmla="*/ 3 h 4"/>
                  <a:gd name="T2" fmla="*/ 0 w 14"/>
                  <a:gd name="T3" fmla="*/ 3 h 4"/>
                </a:gdLst>
                <a:ahLst/>
                <a:cxnLst>
                  <a:cxn ang="0">
                    <a:pos x="T0" y="T1"/>
                  </a:cxn>
                  <a:cxn ang="0">
                    <a:pos x="T2" y="T3"/>
                  </a:cxn>
                </a:cxnLst>
                <a:rect l="0" t="0" r="r" b="b"/>
                <a:pathLst>
                  <a:path w="14" h="4">
                    <a:moveTo>
                      <a:pt x="0" y="3"/>
                    </a:moveTo>
                    <a:cubicBezTo>
                      <a:pt x="10" y="0"/>
                      <a:pt x="14"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3" name="Freeform 1041"/>
              <p:cNvSpPr/>
              <p:nvPr/>
            </p:nvSpPr>
            <p:spPr bwMode="auto">
              <a:xfrm>
                <a:off x="313" y="3921"/>
                <a:ext cx="36" cy="13"/>
              </a:xfrm>
              <a:custGeom>
                <a:avLst/>
                <a:gdLst>
                  <a:gd name="T0" fmla="*/ 20 w 20"/>
                  <a:gd name="T1" fmla="*/ 7 h 7"/>
                  <a:gd name="T2" fmla="*/ 0 w 20"/>
                  <a:gd name="T3" fmla="*/ 4 h 7"/>
                  <a:gd name="T4" fmla="*/ 20 w 20"/>
                  <a:gd name="T5" fmla="*/ 7 h 7"/>
                </a:gdLst>
                <a:ahLst/>
                <a:cxnLst>
                  <a:cxn ang="0">
                    <a:pos x="T0" y="T1"/>
                  </a:cxn>
                  <a:cxn ang="0">
                    <a:pos x="T2" y="T3"/>
                  </a:cxn>
                  <a:cxn ang="0">
                    <a:pos x="T4" y="T5"/>
                  </a:cxn>
                </a:cxnLst>
                <a:rect l="0" t="0" r="r" b="b"/>
                <a:pathLst>
                  <a:path w="20" h="7">
                    <a:moveTo>
                      <a:pt x="20" y="7"/>
                    </a:moveTo>
                    <a:cubicBezTo>
                      <a:pt x="13" y="4"/>
                      <a:pt x="8" y="6"/>
                      <a:pt x="0" y="4"/>
                    </a:cubicBezTo>
                    <a:cubicBezTo>
                      <a:pt x="4" y="4"/>
                      <a:pt x="18" y="0"/>
                      <a:pt x="20" y="7"/>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4" name="Freeform 1042"/>
              <p:cNvSpPr/>
              <p:nvPr/>
            </p:nvSpPr>
            <p:spPr bwMode="auto">
              <a:xfrm>
                <a:off x="272" y="3885"/>
                <a:ext cx="19" cy="1"/>
              </a:xfrm>
              <a:custGeom>
                <a:avLst/>
                <a:gdLst>
                  <a:gd name="T0" fmla="*/ 0 w 11"/>
                  <a:gd name="T1" fmla="*/ 3 h 4"/>
                  <a:gd name="T2" fmla="*/ 10 w 11"/>
                  <a:gd name="T3" fmla="*/ 3 h 4"/>
                  <a:gd name="T4" fmla="*/ 0 w 11"/>
                  <a:gd name="T5" fmla="*/ 3 h 4"/>
                </a:gdLst>
                <a:ahLst/>
                <a:cxnLst>
                  <a:cxn ang="0">
                    <a:pos x="T0" y="T1"/>
                  </a:cxn>
                  <a:cxn ang="0">
                    <a:pos x="T2" y="T3"/>
                  </a:cxn>
                  <a:cxn ang="0">
                    <a:pos x="T4" y="T5"/>
                  </a:cxn>
                </a:cxnLst>
                <a:rect l="0" t="0" r="r" b="b"/>
                <a:pathLst>
                  <a:path w="11" h="4">
                    <a:moveTo>
                      <a:pt x="0" y="3"/>
                    </a:moveTo>
                    <a:cubicBezTo>
                      <a:pt x="2" y="0"/>
                      <a:pt x="6" y="4"/>
                      <a:pt x="10" y="3"/>
                    </a:cubicBezTo>
                    <a:cubicBezTo>
                      <a:pt x="11" y="4"/>
                      <a:pt x="1"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5" name="Freeform 1043"/>
              <p:cNvSpPr/>
              <p:nvPr/>
            </p:nvSpPr>
            <p:spPr bwMode="auto">
              <a:xfrm>
                <a:off x="277" y="3874"/>
                <a:ext cx="14" cy="9"/>
              </a:xfrm>
              <a:custGeom>
                <a:avLst/>
                <a:gdLst>
                  <a:gd name="T0" fmla="*/ 7 w 7"/>
                  <a:gd name="T1" fmla="*/ 3 h 5"/>
                  <a:gd name="T2" fmla="*/ 0 w 7"/>
                  <a:gd name="T3" fmla="*/ 3 h 5"/>
                  <a:gd name="T4" fmla="*/ 7 w 7"/>
                  <a:gd name="T5" fmla="*/ 3 h 5"/>
                </a:gdLst>
                <a:ahLst/>
                <a:cxnLst>
                  <a:cxn ang="0">
                    <a:pos x="T0" y="T1"/>
                  </a:cxn>
                  <a:cxn ang="0">
                    <a:pos x="T2" y="T3"/>
                  </a:cxn>
                  <a:cxn ang="0">
                    <a:pos x="T4" y="T5"/>
                  </a:cxn>
                </a:cxnLst>
                <a:rect l="0" t="0" r="r" b="b"/>
                <a:pathLst>
                  <a:path w="7" h="5">
                    <a:moveTo>
                      <a:pt x="7" y="3"/>
                    </a:moveTo>
                    <a:cubicBezTo>
                      <a:pt x="5" y="5"/>
                      <a:pt x="2" y="3"/>
                      <a:pt x="0" y="3"/>
                    </a:cubicBezTo>
                    <a:cubicBezTo>
                      <a:pt x="2" y="0"/>
                      <a:pt x="5" y="4"/>
                      <a:pt x="7"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6" name="Freeform 1044"/>
              <p:cNvSpPr/>
              <p:nvPr/>
            </p:nvSpPr>
            <p:spPr bwMode="auto">
              <a:xfrm>
                <a:off x="247" y="3870"/>
                <a:ext cx="25" cy="17"/>
              </a:xfrm>
              <a:custGeom>
                <a:avLst/>
                <a:gdLst>
                  <a:gd name="T0" fmla="*/ 0 w 14"/>
                  <a:gd name="T1" fmla="*/ 5 h 6"/>
                  <a:gd name="T2" fmla="*/ 13 w 14"/>
                  <a:gd name="T3" fmla="*/ 4 h 6"/>
                  <a:gd name="T4" fmla="*/ 0 w 14"/>
                  <a:gd name="T5" fmla="*/ 5 h 6"/>
                </a:gdLst>
                <a:ahLst/>
                <a:cxnLst>
                  <a:cxn ang="0">
                    <a:pos x="T0" y="T1"/>
                  </a:cxn>
                  <a:cxn ang="0">
                    <a:pos x="T2" y="T3"/>
                  </a:cxn>
                  <a:cxn ang="0">
                    <a:pos x="T4" y="T5"/>
                  </a:cxn>
                </a:cxnLst>
                <a:rect l="0" t="0" r="r" b="b"/>
                <a:pathLst>
                  <a:path w="14" h="6">
                    <a:moveTo>
                      <a:pt x="0" y="5"/>
                    </a:moveTo>
                    <a:cubicBezTo>
                      <a:pt x="2" y="0"/>
                      <a:pt x="8" y="5"/>
                      <a:pt x="13" y="4"/>
                    </a:cubicBezTo>
                    <a:cubicBezTo>
                      <a:pt x="14" y="6"/>
                      <a:pt x="3" y="5"/>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7" name="Freeform 1045"/>
              <p:cNvSpPr/>
              <p:nvPr/>
            </p:nvSpPr>
            <p:spPr bwMode="auto">
              <a:xfrm>
                <a:off x="415" y="3867"/>
                <a:ext cx="52" cy="5"/>
              </a:xfrm>
              <a:custGeom>
                <a:avLst/>
                <a:gdLst>
                  <a:gd name="T0" fmla="*/ 30 w 30"/>
                  <a:gd name="T1" fmla="*/ 1 h 3"/>
                  <a:gd name="T2" fmla="*/ 8 w 30"/>
                  <a:gd name="T3" fmla="*/ 1 h 3"/>
                  <a:gd name="T4" fmla="*/ 17 w 30"/>
                  <a:gd name="T5" fmla="*/ 0 h 3"/>
                  <a:gd name="T6" fmla="*/ 30 w 30"/>
                  <a:gd name="T7" fmla="*/ 1 h 3"/>
                </a:gdLst>
                <a:ahLst/>
                <a:cxnLst>
                  <a:cxn ang="0">
                    <a:pos x="T0" y="T1"/>
                  </a:cxn>
                  <a:cxn ang="0">
                    <a:pos x="T2" y="T3"/>
                  </a:cxn>
                  <a:cxn ang="0">
                    <a:pos x="T4" y="T5"/>
                  </a:cxn>
                  <a:cxn ang="0">
                    <a:pos x="T6" y="T7"/>
                  </a:cxn>
                </a:cxnLst>
                <a:rect l="0" t="0" r="r" b="b"/>
                <a:pathLst>
                  <a:path w="30" h="3">
                    <a:moveTo>
                      <a:pt x="30" y="1"/>
                    </a:moveTo>
                    <a:cubicBezTo>
                      <a:pt x="24" y="3"/>
                      <a:pt x="14" y="3"/>
                      <a:pt x="8" y="1"/>
                    </a:cubicBezTo>
                    <a:cubicBezTo>
                      <a:pt x="0" y="0"/>
                      <a:pt x="12" y="0"/>
                      <a:pt x="17" y="0"/>
                    </a:cubicBezTo>
                    <a:cubicBezTo>
                      <a:pt x="22" y="0"/>
                      <a:pt x="28" y="1"/>
                      <a:pt x="30"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8" name="Freeform 1046"/>
              <p:cNvSpPr/>
              <p:nvPr/>
            </p:nvSpPr>
            <p:spPr bwMode="auto">
              <a:xfrm>
                <a:off x="327" y="3863"/>
                <a:ext cx="33" cy="3"/>
              </a:xfrm>
              <a:custGeom>
                <a:avLst/>
                <a:gdLst>
                  <a:gd name="T0" fmla="*/ 18 w 18"/>
                  <a:gd name="T1" fmla="*/ 0 h 3"/>
                  <a:gd name="T2" fmla="*/ 17 w 18"/>
                  <a:gd name="T3" fmla="*/ 1 h 3"/>
                  <a:gd name="T4" fmla="*/ 18 w 18"/>
                  <a:gd name="T5" fmla="*/ 0 h 3"/>
                </a:gdLst>
                <a:ahLst/>
                <a:cxnLst>
                  <a:cxn ang="0">
                    <a:pos x="T0" y="T1"/>
                  </a:cxn>
                  <a:cxn ang="0">
                    <a:pos x="T2" y="T3"/>
                  </a:cxn>
                  <a:cxn ang="0">
                    <a:pos x="T4" y="T5"/>
                  </a:cxn>
                </a:cxnLst>
                <a:rect l="0" t="0" r="r" b="b"/>
                <a:pathLst>
                  <a:path w="18" h="3">
                    <a:moveTo>
                      <a:pt x="18" y="0"/>
                    </a:moveTo>
                    <a:cubicBezTo>
                      <a:pt x="18" y="2"/>
                      <a:pt x="17" y="3"/>
                      <a:pt x="17" y="1"/>
                    </a:cubicBezTo>
                    <a:cubicBezTo>
                      <a:pt x="6" y="3"/>
                      <a:pt x="0" y="0"/>
                      <a:pt x="18"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9" name="Freeform 1047"/>
              <p:cNvSpPr/>
              <p:nvPr/>
            </p:nvSpPr>
            <p:spPr bwMode="auto">
              <a:xfrm>
                <a:off x="90" y="3829"/>
                <a:ext cx="28" cy="5"/>
              </a:xfrm>
              <a:custGeom>
                <a:avLst/>
                <a:gdLst>
                  <a:gd name="T0" fmla="*/ 15 w 15"/>
                  <a:gd name="T1" fmla="*/ 3 h 3"/>
                  <a:gd name="T2" fmla="*/ 3 w 15"/>
                  <a:gd name="T3" fmla="*/ 3 h 3"/>
                  <a:gd name="T4" fmla="*/ 15 w 15"/>
                  <a:gd name="T5" fmla="*/ 3 h 3"/>
                </a:gdLst>
                <a:ahLst/>
                <a:cxnLst>
                  <a:cxn ang="0">
                    <a:pos x="T0" y="T1"/>
                  </a:cxn>
                  <a:cxn ang="0">
                    <a:pos x="T2" y="T3"/>
                  </a:cxn>
                  <a:cxn ang="0">
                    <a:pos x="T4" y="T5"/>
                  </a:cxn>
                </a:cxnLst>
                <a:rect l="0" t="0" r="r" b="b"/>
                <a:pathLst>
                  <a:path w="15" h="3">
                    <a:moveTo>
                      <a:pt x="15" y="3"/>
                    </a:moveTo>
                    <a:cubicBezTo>
                      <a:pt x="13" y="2"/>
                      <a:pt x="5" y="1"/>
                      <a:pt x="3" y="3"/>
                    </a:cubicBezTo>
                    <a:cubicBezTo>
                      <a:pt x="0" y="0"/>
                      <a:pt x="15" y="0"/>
                      <a:pt x="15"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0" name="Freeform 1048"/>
              <p:cNvSpPr/>
              <p:nvPr/>
            </p:nvSpPr>
            <p:spPr bwMode="auto">
              <a:xfrm>
                <a:off x="195" y="3792"/>
                <a:ext cx="41" cy="9"/>
              </a:xfrm>
              <a:custGeom>
                <a:avLst/>
                <a:gdLst>
                  <a:gd name="T0" fmla="*/ 24 w 24"/>
                  <a:gd name="T1" fmla="*/ 0 h 5"/>
                  <a:gd name="T2" fmla="*/ 14 w 24"/>
                  <a:gd name="T3" fmla="*/ 0 h 5"/>
                  <a:gd name="T4" fmla="*/ 24 w 24"/>
                  <a:gd name="T5" fmla="*/ 0 h 5"/>
                </a:gdLst>
                <a:ahLst/>
                <a:cxnLst>
                  <a:cxn ang="0">
                    <a:pos x="T0" y="T1"/>
                  </a:cxn>
                  <a:cxn ang="0">
                    <a:pos x="T2" y="T3"/>
                  </a:cxn>
                  <a:cxn ang="0">
                    <a:pos x="T4" y="T5"/>
                  </a:cxn>
                </a:cxnLst>
                <a:rect l="0" t="0" r="r" b="b"/>
                <a:pathLst>
                  <a:path w="24" h="5">
                    <a:moveTo>
                      <a:pt x="24" y="0"/>
                    </a:moveTo>
                    <a:cubicBezTo>
                      <a:pt x="17" y="5"/>
                      <a:pt x="0" y="1"/>
                      <a:pt x="14" y="0"/>
                    </a:cubicBezTo>
                    <a:cubicBezTo>
                      <a:pt x="18" y="0"/>
                      <a:pt x="18" y="1"/>
                      <a:pt x="24"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1" name="Freeform 1049"/>
              <p:cNvSpPr/>
              <p:nvPr/>
            </p:nvSpPr>
            <p:spPr bwMode="auto">
              <a:xfrm>
                <a:off x="283" y="3787"/>
                <a:ext cx="14" cy="7"/>
              </a:xfrm>
              <a:custGeom>
                <a:avLst/>
                <a:gdLst>
                  <a:gd name="T0" fmla="*/ 0 w 7"/>
                  <a:gd name="T1" fmla="*/ 3 h 4"/>
                  <a:gd name="T2" fmla="*/ 7 w 7"/>
                  <a:gd name="T3" fmla="*/ 2 h 4"/>
                  <a:gd name="T4" fmla="*/ 0 w 7"/>
                  <a:gd name="T5" fmla="*/ 3 h 4"/>
                </a:gdLst>
                <a:ahLst/>
                <a:cxnLst>
                  <a:cxn ang="0">
                    <a:pos x="T0" y="T1"/>
                  </a:cxn>
                  <a:cxn ang="0">
                    <a:pos x="T2" y="T3"/>
                  </a:cxn>
                  <a:cxn ang="0">
                    <a:pos x="T4" y="T5"/>
                  </a:cxn>
                </a:cxnLst>
                <a:rect l="0" t="0" r="r" b="b"/>
                <a:pathLst>
                  <a:path w="7" h="4">
                    <a:moveTo>
                      <a:pt x="0" y="3"/>
                    </a:moveTo>
                    <a:cubicBezTo>
                      <a:pt x="1" y="0"/>
                      <a:pt x="5" y="2"/>
                      <a:pt x="7" y="2"/>
                    </a:cubicBezTo>
                    <a:cubicBezTo>
                      <a:pt x="5" y="4"/>
                      <a:pt x="2"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2" name="Freeform 1050"/>
              <p:cNvSpPr/>
              <p:nvPr/>
            </p:nvSpPr>
            <p:spPr bwMode="auto">
              <a:xfrm>
                <a:off x="203" y="3785"/>
                <a:ext cx="14" cy="6"/>
              </a:xfrm>
              <a:custGeom>
                <a:avLst/>
                <a:gdLst>
                  <a:gd name="T0" fmla="*/ 0 w 7"/>
                  <a:gd name="T1" fmla="*/ 3 h 3"/>
                  <a:gd name="T2" fmla="*/ 7 w 7"/>
                  <a:gd name="T3" fmla="*/ 1 h 3"/>
                  <a:gd name="T4" fmla="*/ 0 w 7"/>
                  <a:gd name="T5" fmla="*/ 3 h 3"/>
                </a:gdLst>
                <a:ahLst/>
                <a:cxnLst>
                  <a:cxn ang="0">
                    <a:pos x="T0" y="T1"/>
                  </a:cxn>
                  <a:cxn ang="0">
                    <a:pos x="T2" y="T3"/>
                  </a:cxn>
                  <a:cxn ang="0">
                    <a:pos x="T4" y="T5"/>
                  </a:cxn>
                </a:cxnLst>
                <a:rect l="0" t="0" r="r" b="b"/>
                <a:pathLst>
                  <a:path w="7" h="3">
                    <a:moveTo>
                      <a:pt x="0" y="3"/>
                    </a:moveTo>
                    <a:cubicBezTo>
                      <a:pt x="1" y="0"/>
                      <a:pt x="5" y="0"/>
                      <a:pt x="7" y="1"/>
                    </a:cubicBezTo>
                    <a:cubicBezTo>
                      <a:pt x="6" y="3"/>
                      <a:pt x="2"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3" name="Freeform 1051"/>
              <p:cNvSpPr/>
              <p:nvPr/>
            </p:nvSpPr>
            <p:spPr bwMode="auto">
              <a:xfrm>
                <a:off x="341" y="3731"/>
                <a:ext cx="19" cy="9"/>
              </a:xfrm>
              <a:custGeom>
                <a:avLst/>
                <a:gdLst>
                  <a:gd name="T0" fmla="*/ 0 w 11"/>
                  <a:gd name="T1" fmla="*/ 3 h 5"/>
                  <a:gd name="T2" fmla="*/ 0 w 11"/>
                  <a:gd name="T3" fmla="*/ 3 h 5"/>
                </a:gdLst>
                <a:ahLst/>
                <a:cxnLst>
                  <a:cxn ang="0">
                    <a:pos x="T0" y="T1"/>
                  </a:cxn>
                  <a:cxn ang="0">
                    <a:pos x="T2" y="T3"/>
                  </a:cxn>
                </a:cxnLst>
                <a:rect l="0" t="0" r="r" b="b"/>
                <a:pathLst>
                  <a:path w="11" h="5">
                    <a:moveTo>
                      <a:pt x="0" y="3"/>
                    </a:moveTo>
                    <a:cubicBezTo>
                      <a:pt x="11" y="0"/>
                      <a:pt x="8" y="5"/>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4" name="Freeform 1052"/>
              <p:cNvSpPr/>
              <p:nvPr/>
            </p:nvSpPr>
            <p:spPr bwMode="auto">
              <a:xfrm>
                <a:off x="407" y="3723"/>
                <a:ext cx="47" cy="6"/>
              </a:xfrm>
              <a:custGeom>
                <a:avLst/>
                <a:gdLst>
                  <a:gd name="T0" fmla="*/ 26 w 26"/>
                  <a:gd name="T1" fmla="*/ 0 h 4"/>
                  <a:gd name="T2" fmla="*/ 0 w 26"/>
                  <a:gd name="T3" fmla="*/ 1 h 4"/>
                  <a:gd name="T4" fmla="*/ 26 w 26"/>
                  <a:gd name="T5" fmla="*/ 0 h 4"/>
                </a:gdLst>
                <a:ahLst/>
                <a:cxnLst>
                  <a:cxn ang="0">
                    <a:pos x="T0" y="T1"/>
                  </a:cxn>
                  <a:cxn ang="0">
                    <a:pos x="T2" y="T3"/>
                  </a:cxn>
                  <a:cxn ang="0">
                    <a:pos x="T4" y="T5"/>
                  </a:cxn>
                </a:cxnLst>
                <a:rect l="0" t="0" r="r" b="b"/>
                <a:pathLst>
                  <a:path w="26" h="4">
                    <a:moveTo>
                      <a:pt x="26" y="0"/>
                    </a:moveTo>
                    <a:cubicBezTo>
                      <a:pt x="21" y="4"/>
                      <a:pt x="1" y="2"/>
                      <a:pt x="0" y="1"/>
                    </a:cubicBezTo>
                    <a:cubicBezTo>
                      <a:pt x="11" y="1"/>
                      <a:pt x="16" y="0"/>
                      <a:pt x="26"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5" name="Freeform 1053"/>
              <p:cNvSpPr/>
              <p:nvPr/>
            </p:nvSpPr>
            <p:spPr bwMode="auto">
              <a:xfrm>
                <a:off x="170" y="3693"/>
                <a:ext cx="39" cy="11"/>
              </a:xfrm>
              <a:custGeom>
                <a:avLst/>
                <a:gdLst>
                  <a:gd name="T0" fmla="*/ 0 w 22"/>
                  <a:gd name="T1" fmla="*/ 6 h 6"/>
                  <a:gd name="T2" fmla="*/ 22 w 22"/>
                  <a:gd name="T3" fmla="*/ 1 h 6"/>
                  <a:gd name="T4" fmla="*/ 0 w 22"/>
                  <a:gd name="T5" fmla="*/ 6 h 6"/>
                </a:gdLst>
                <a:ahLst/>
                <a:cxnLst>
                  <a:cxn ang="0">
                    <a:pos x="T0" y="T1"/>
                  </a:cxn>
                  <a:cxn ang="0">
                    <a:pos x="T2" y="T3"/>
                  </a:cxn>
                  <a:cxn ang="0">
                    <a:pos x="T4" y="T5"/>
                  </a:cxn>
                </a:cxnLst>
                <a:rect l="0" t="0" r="r" b="b"/>
                <a:pathLst>
                  <a:path w="22" h="6">
                    <a:moveTo>
                      <a:pt x="0" y="6"/>
                    </a:moveTo>
                    <a:cubicBezTo>
                      <a:pt x="3" y="0"/>
                      <a:pt x="15" y="4"/>
                      <a:pt x="22" y="1"/>
                    </a:cubicBezTo>
                    <a:cubicBezTo>
                      <a:pt x="18" y="6"/>
                      <a:pt x="7" y="3"/>
                      <a:pt x="0" y="6"/>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6" name="Freeform 1054"/>
              <p:cNvSpPr/>
              <p:nvPr/>
            </p:nvSpPr>
            <p:spPr bwMode="auto">
              <a:xfrm>
                <a:off x="272" y="3695"/>
                <a:ext cx="41" cy="6"/>
              </a:xfrm>
              <a:custGeom>
                <a:avLst/>
                <a:gdLst>
                  <a:gd name="T0" fmla="*/ 2 w 23"/>
                  <a:gd name="T1" fmla="*/ 4 h 4"/>
                  <a:gd name="T2" fmla="*/ 0 w 23"/>
                  <a:gd name="T3" fmla="*/ 2 h 4"/>
                  <a:gd name="T4" fmla="*/ 23 w 23"/>
                  <a:gd name="T5" fmla="*/ 0 h 4"/>
                  <a:gd name="T6" fmla="*/ 2 w 23"/>
                  <a:gd name="T7" fmla="*/ 4 h 4"/>
                </a:gdLst>
                <a:ahLst/>
                <a:cxnLst>
                  <a:cxn ang="0">
                    <a:pos x="T0" y="T1"/>
                  </a:cxn>
                  <a:cxn ang="0">
                    <a:pos x="T2" y="T3"/>
                  </a:cxn>
                  <a:cxn ang="0">
                    <a:pos x="T4" y="T5"/>
                  </a:cxn>
                  <a:cxn ang="0">
                    <a:pos x="T6" y="T7"/>
                  </a:cxn>
                </a:cxnLst>
                <a:rect l="0" t="0" r="r" b="b"/>
                <a:pathLst>
                  <a:path w="23" h="4">
                    <a:moveTo>
                      <a:pt x="2" y="4"/>
                    </a:moveTo>
                    <a:cubicBezTo>
                      <a:pt x="1" y="4"/>
                      <a:pt x="1" y="2"/>
                      <a:pt x="0" y="2"/>
                    </a:cubicBezTo>
                    <a:cubicBezTo>
                      <a:pt x="7" y="1"/>
                      <a:pt x="15" y="1"/>
                      <a:pt x="23" y="0"/>
                    </a:cubicBezTo>
                    <a:cubicBezTo>
                      <a:pt x="23" y="3"/>
                      <a:pt x="2" y="1"/>
                      <a:pt x="2"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7" name="Freeform 1055"/>
              <p:cNvSpPr/>
              <p:nvPr/>
            </p:nvSpPr>
            <p:spPr bwMode="auto">
              <a:xfrm>
                <a:off x="233" y="3680"/>
                <a:ext cx="36" cy="1"/>
              </a:xfrm>
              <a:custGeom>
                <a:avLst/>
                <a:gdLst>
                  <a:gd name="T0" fmla="*/ 4 w 20"/>
                  <a:gd name="T1" fmla="*/ 5 h 5"/>
                  <a:gd name="T2" fmla="*/ 20 w 20"/>
                  <a:gd name="T3" fmla="*/ 0 h 5"/>
                  <a:gd name="T4" fmla="*/ 4 w 20"/>
                  <a:gd name="T5" fmla="*/ 5 h 5"/>
                </a:gdLst>
                <a:ahLst/>
                <a:cxnLst>
                  <a:cxn ang="0">
                    <a:pos x="T0" y="T1"/>
                  </a:cxn>
                  <a:cxn ang="0">
                    <a:pos x="T2" y="T3"/>
                  </a:cxn>
                  <a:cxn ang="0">
                    <a:pos x="T4" y="T5"/>
                  </a:cxn>
                </a:cxnLst>
                <a:rect l="0" t="0" r="r" b="b"/>
                <a:pathLst>
                  <a:path w="20" h="5">
                    <a:moveTo>
                      <a:pt x="4" y="5"/>
                    </a:moveTo>
                    <a:cubicBezTo>
                      <a:pt x="0" y="1"/>
                      <a:pt x="16" y="2"/>
                      <a:pt x="20" y="0"/>
                    </a:cubicBezTo>
                    <a:cubicBezTo>
                      <a:pt x="16" y="5"/>
                      <a:pt x="8" y="1"/>
                      <a:pt x="4"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8" name="Freeform 1056"/>
              <p:cNvSpPr/>
              <p:nvPr/>
            </p:nvSpPr>
            <p:spPr bwMode="auto">
              <a:xfrm>
                <a:off x="399" y="3684"/>
                <a:ext cx="17" cy="5"/>
              </a:xfrm>
              <a:custGeom>
                <a:avLst/>
                <a:gdLst>
                  <a:gd name="T0" fmla="*/ 0 w 9"/>
                  <a:gd name="T1" fmla="*/ 3 h 3"/>
                  <a:gd name="T2" fmla="*/ 9 w 9"/>
                  <a:gd name="T3" fmla="*/ 1 h 3"/>
                  <a:gd name="T4" fmla="*/ 0 w 9"/>
                  <a:gd name="T5" fmla="*/ 3 h 3"/>
                </a:gdLst>
                <a:ahLst/>
                <a:cxnLst>
                  <a:cxn ang="0">
                    <a:pos x="T0" y="T1"/>
                  </a:cxn>
                  <a:cxn ang="0">
                    <a:pos x="T2" y="T3"/>
                  </a:cxn>
                  <a:cxn ang="0">
                    <a:pos x="T4" y="T5"/>
                  </a:cxn>
                </a:cxnLst>
                <a:rect l="0" t="0" r="r" b="b"/>
                <a:pathLst>
                  <a:path w="9" h="3">
                    <a:moveTo>
                      <a:pt x="0" y="3"/>
                    </a:moveTo>
                    <a:cubicBezTo>
                      <a:pt x="1" y="0"/>
                      <a:pt x="5" y="0"/>
                      <a:pt x="9" y="1"/>
                    </a:cubicBezTo>
                    <a:cubicBezTo>
                      <a:pt x="7" y="3"/>
                      <a:pt x="3"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9" name="Freeform 1057"/>
              <p:cNvSpPr/>
              <p:nvPr/>
            </p:nvSpPr>
            <p:spPr bwMode="auto">
              <a:xfrm>
                <a:off x="344" y="3662"/>
                <a:ext cx="11" cy="5"/>
              </a:xfrm>
              <a:custGeom>
                <a:avLst/>
                <a:gdLst>
                  <a:gd name="T0" fmla="*/ 6 w 6"/>
                  <a:gd name="T1" fmla="*/ 3 h 3"/>
                  <a:gd name="T2" fmla="*/ 1 w 6"/>
                  <a:gd name="T3" fmla="*/ 3 h 3"/>
                  <a:gd name="T4" fmla="*/ 6 w 6"/>
                  <a:gd name="T5" fmla="*/ 1 h 3"/>
                  <a:gd name="T6" fmla="*/ 6 w 6"/>
                  <a:gd name="T7" fmla="*/ 3 h 3"/>
                </a:gdLst>
                <a:ahLst/>
                <a:cxnLst>
                  <a:cxn ang="0">
                    <a:pos x="T0" y="T1"/>
                  </a:cxn>
                  <a:cxn ang="0">
                    <a:pos x="T2" y="T3"/>
                  </a:cxn>
                  <a:cxn ang="0">
                    <a:pos x="T4" y="T5"/>
                  </a:cxn>
                  <a:cxn ang="0">
                    <a:pos x="T6" y="T7"/>
                  </a:cxn>
                </a:cxnLst>
                <a:rect l="0" t="0" r="r" b="b"/>
                <a:pathLst>
                  <a:path w="6" h="3">
                    <a:moveTo>
                      <a:pt x="6" y="3"/>
                    </a:moveTo>
                    <a:cubicBezTo>
                      <a:pt x="1" y="3"/>
                      <a:pt x="1" y="3"/>
                      <a:pt x="1" y="3"/>
                    </a:cubicBezTo>
                    <a:cubicBezTo>
                      <a:pt x="0" y="0"/>
                      <a:pt x="4" y="1"/>
                      <a:pt x="6" y="1"/>
                    </a:cubicBezTo>
                    <a:lnTo>
                      <a:pt x="6" y="3"/>
                    </a:ln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0" name="Freeform 1058"/>
              <p:cNvSpPr/>
              <p:nvPr/>
            </p:nvSpPr>
            <p:spPr bwMode="auto">
              <a:xfrm>
                <a:off x="1608" y="3624"/>
                <a:ext cx="17" cy="9"/>
              </a:xfrm>
              <a:custGeom>
                <a:avLst/>
                <a:gdLst>
                  <a:gd name="T0" fmla="*/ 0 w 9"/>
                  <a:gd name="T1" fmla="*/ 4 h 5"/>
                  <a:gd name="T2" fmla="*/ 9 w 9"/>
                  <a:gd name="T3" fmla="*/ 1 h 5"/>
                  <a:gd name="T4" fmla="*/ 0 w 9"/>
                  <a:gd name="T5" fmla="*/ 4 h 5"/>
                </a:gdLst>
                <a:ahLst/>
                <a:cxnLst>
                  <a:cxn ang="0">
                    <a:pos x="T0" y="T1"/>
                  </a:cxn>
                  <a:cxn ang="0">
                    <a:pos x="T2" y="T3"/>
                  </a:cxn>
                  <a:cxn ang="0">
                    <a:pos x="T4" y="T5"/>
                  </a:cxn>
                </a:cxnLst>
                <a:rect l="0" t="0" r="r" b="b"/>
                <a:pathLst>
                  <a:path w="9" h="5">
                    <a:moveTo>
                      <a:pt x="0" y="4"/>
                    </a:moveTo>
                    <a:cubicBezTo>
                      <a:pt x="1" y="0"/>
                      <a:pt x="6" y="2"/>
                      <a:pt x="9" y="1"/>
                    </a:cubicBezTo>
                    <a:cubicBezTo>
                      <a:pt x="8" y="5"/>
                      <a:pt x="3" y="3"/>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1" name="Freeform 1059"/>
              <p:cNvSpPr/>
              <p:nvPr/>
            </p:nvSpPr>
            <p:spPr bwMode="auto">
              <a:xfrm>
                <a:off x="561" y="3608"/>
                <a:ext cx="14" cy="12"/>
              </a:xfrm>
              <a:custGeom>
                <a:avLst/>
                <a:gdLst>
                  <a:gd name="T0" fmla="*/ 0 w 9"/>
                  <a:gd name="T1" fmla="*/ 5 h 6"/>
                  <a:gd name="T2" fmla="*/ 9 w 9"/>
                  <a:gd name="T3" fmla="*/ 2 h 6"/>
                  <a:gd name="T4" fmla="*/ 0 w 9"/>
                  <a:gd name="T5" fmla="*/ 5 h 6"/>
                </a:gdLst>
                <a:ahLst/>
                <a:cxnLst>
                  <a:cxn ang="0">
                    <a:pos x="T0" y="T1"/>
                  </a:cxn>
                  <a:cxn ang="0">
                    <a:pos x="T2" y="T3"/>
                  </a:cxn>
                  <a:cxn ang="0">
                    <a:pos x="T4" y="T5"/>
                  </a:cxn>
                </a:cxnLst>
                <a:rect l="0" t="0" r="r" b="b"/>
                <a:pathLst>
                  <a:path w="9" h="6">
                    <a:moveTo>
                      <a:pt x="0" y="5"/>
                    </a:moveTo>
                    <a:cubicBezTo>
                      <a:pt x="1" y="0"/>
                      <a:pt x="5" y="4"/>
                      <a:pt x="9" y="2"/>
                    </a:cubicBezTo>
                    <a:cubicBezTo>
                      <a:pt x="8" y="6"/>
                      <a:pt x="2" y="3"/>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2" name="Freeform 1060"/>
              <p:cNvSpPr/>
              <p:nvPr/>
            </p:nvSpPr>
            <p:spPr bwMode="auto">
              <a:xfrm>
                <a:off x="539" y="3613"/>
                <a:ext cx="17" cy="5"/>
              </a:xfrm>
              <a:custGeom>
                <a:avLst/>
                <a:gdLst>
                  <a:gd name="T0" fmla="*/ 9 w 9"/>
                  <a:gd name="T1" fmla="*/ 1 h 3"/>
                  <a:gd name="T2" fmla="*/ 0 w 9"/>
                  <a:gd name="T3" fmla="*/ 2 h 3"/>
                  <a:gd name="T4" fmla="*/ 9 w 9"/>
                  <a:gd name="T5" fmla="*/ 1 h 3"/>
                </a:gdLst>
                <a:ahLst/>
                <a:cxnLst>
                  <a:cxn ang="0">
                    <a:pos x="T0" y="T1"/>
                  </a:cxn>
                  <a:cxn ang="0">
                    <a:pos x="T2" y="T3"/>
                  </a:cxn>
                  <a:cxn ang="0">
                    <a:pos x="T4" y="T5"/>
                  </a:cxn>
                </a:cxnLst>
                <a:rect l="0" t="0" r="r" b="b"/>
                <a:pathLst>
                  <a:path w="9" h="3">
                    <a:moveTo>
                      <a:pt x="9" y="1"/>
                    </a:moveTo>
                    <a:cubicBezTo>
                      <a:pt x="7" y="3"/>
                      <a:pt x="4" y="1"/>
                      <a:pt x="0" y="2"/>
                    </a:cubicBezTo>
                    <a:cubicBezTo>
                      <a:pt x="1" y="0"/>
                      <a:pt x="7" y="0"/>
                      <a:pt x="9"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3" name="Freeform 1061"/>
              <p:cNvSpPr/>
              <p:nvPr/>
            </p:nvSpPr>
            <p:spPr bwMode="auto">
              <a:xfrm>
                <a:off x="1079" y="3593"/>
                <a:ext cx="55" cy="13"/>
              </a:xfrm>
              <a:custGeom>
                <a:avLst/>
                <a:gdLst>
                  <a:gd name="T0" fmla="*/ 0 w 31"/>
                  <a:gd name="T1" fmla="*/ 5 h 7"/>
                  <a:gd name="T2" fmla="*/ 31 w 31"/>
                  <a:gd name="T3" fmla="*/ 2 h 7"/>
                  <a:gd name="T4" fmla="*/ 31 w 31"/>
                  <a:gd name="T5" fmla="*/ 5 h 7"/>
                  <a:gd name="T6" fmla="*/ 0 w 31"/>
                  <a:gd name="T7" fmla="*/ 5 h 7"/>
                </a:gdLst>
                <a:ahLst/>
                <a:cxnLst>
                  <a:cxn ang="0">
                    <a:pos x="T0" y="T1"/>
                  </a:cxn>
                  <a:cxn ang="0">
                    <a:pos x="T2" y="T3"/>
                  </a:cxn>
                  <a:cxn ang="0">
                    <a:pos x="T4" y="T5"/>
                  </a:cxn>
                  <a:cxn ang="0">
                    <a:pos x="T6" y="T7"/>
                  </a:cxn>
                </a:cxnLst>
                <a:rect l="0" t="0" r="r" b="b"/>
                <a:pathLst>
                  <a:path w="31" h="7">
                    <a:moveTo>
                      <a:pt x="0" y="5"/>
                    </a:moveTo>
                    <a:cubicBezTo>
                      <a:pt x="9" y="0"/>
                      <a:pt x="23" y="0"/>
                      <a:pt x="31" y="2"/>
                    </a:cubicBezTo>
                    <a:cubicBezTo>
                      <a:pt x="31" y="4"/>
                      <a:pt x="25" y="4"/>
                      <a:pt x="31" y="5"/>
                    </a:cubicBezTo>
                    <a:cubicBezTo>
                      <a:pt x="23" y="6"/>
                      <a:pt x="11" y="7"/>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4" name="Freeform 1062"/>
              <p:cNvSpPr/>
              <p:nvPr/>
            </p:nvSpPr>
            <p:spPr bwMode="auto">
              <a:xfrm>
                <a:off x="564" y="3595"/>
                <a:ext cx="19" cy="3"/>
              </a:xfrm>
              <a:custGeom>
                <a:avLst/>
                <a:gdLst>
                  <a:gd name="T0" fmla="*/ 0 w 10"/>
                  <a:gd name="T1" fmla="*/ 3 h 4"/>
                  <a:gd name="T2" fmla="*/ 10 w 10"/>
                  <a:gd name="T3" fmla="*/ 2 h 4"/>
                  <a:gd name="T4" fmla="*/ 0 w 10"/>
                  <a:gd name="T5" fmla="*/ 3 h 4"/>
                </a:gdLst>
                <a:ahLst/>
                <a:cxnLst>
                  <a:cxn ang="0">
                    <a:pos x="T0" y="T1"/>
                  </a:cxn>
                  <a:cxn ang="0">
                    <a:pos x="T2" y="T3"/>
                  </a:cxn>
                  <a:cxn ang="0">
                    <a:pos x="T4" y="T5"/>
                  </a:cxn>
                </a:cxnLst>
                <a:rect l="0" t="0" r="r" b="b"/>
                <a:pathLst>
                  <a:path w="10" h="4">
                    <a:moveTo>
                      <a:pt x="0" y="3"/>
                    </a:moveTo>
                    <a:cubicBezTo>
                      <a:pt x="4" y="0"/>
                      <a:pt x="6" y="1"/>
                      <a:pt x="10" y="2"/>
                    </a:cubicBezTo>
                    <a:cubicBezTo>
                      <a:pt x="7" y="4"/>
                      <a:pt x="3"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5" name="Freeform 1063"/>
              <p:cNvSpPr/>
              <p:nvPr/>
            </p:nvSpPr>
            <p:spPr bwMode="auto">
              <a:xfrm>
                <a:off x="1258" y="3580"/>
                <a:ext cx="19" cy="8"/>
              </a:xfrm>
              <a:custGeom>
                <a:avLst/>
                <a:gdLst>
                  <a:gd name="T0" fmla="*/ 10 w 10"/>
                  <a:gd name="T1" fmla="*/ 2 h 4"/>
                  <a:gd name="T2" fmla="*/ 0 w 10"/>
                  <a:gd name="T3" fmla="*/ 3 h 4"/>
                  <a:gd name="T4" fmla="*/ 10 w 10"/>
                  <a:gd name="T5" fmla="*/ 2 h 4"/>
                </a:gdLst>
                <a:ahLst/>
                <a:cxnLst>
                  <a:cxn ang="0">
                    <a:pos x="T0" y="T1"/>
                  </a:cxn>
                  <a:cxn ang="0">
                    <a:pos x="T2" y="T3"/>
                  </a:cxn>
                  <a:cxn ang="0">
                    <a:pos x="T4" y="T5"/>
                  </a:cxn>
                </a:cxnLst>
                <a:rect l="0" t="0" r="r" b="b"/>
                <a:pathLst>
                  <a:path w="10" h="4">
                    <a:moveTo>
                      <a:pt x="10" y="2"/>
                    </a:moveTo>
                    <a:cubicBezTo>
                      <a:pt x="9" y="4"/>
                      <a:pt x="3" y="2"/>
                      <a:pt x="0" y="3"/>
                    </a:cubicBezTo>
                    <a:cubicBezTo>
                      <a:pt x="4" y="0"/>
                      <a:pt x="6" y="2"/>
                      <a:pt x="1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6" name="Freeform 1064"/>
              <p:cNvSpPr/>
              <p:nvPr/>
            </p:nvSpPr>
            <p:spPr bwMode="auto">
              <a:xfrm>
                <a:off x="2680" y="3568"/>
                <a:ext cx="17" cy="5"/>
              </a:xfrm>
              <a:custGeom>
                <a:avLst/>
                <a:gdLst>
                  <a:gd name="T0" fmla="*/ 9 w 9"/>
                  <a:gd name="T1" fmla="*/ 1 h 3"/>
                  <a:gd name="T2" fmla="*/ 0 w 9"/>
                  <a:gd name="T3" fmla="*/ 2 h 3"/>
                  <a:gd name="T4" fmla="*/ 9 w 9"/>
                  <a:gd name="T5" fmla="*/ 1 h 3"/>
                </a:gdLst>
                <a:ahLst/>
                <a:cxnLst>
                  <a:cxn ang="0">
                    <a:pos x="T0" y="T1"/>
                  </a:cxn>
                  <a:cxn ang="0">
                    <a:pos x="T2" y="T3"/>
                  </a:cxn>
                  <a:cxn ang="0">
                    <a:pos x="T4" y="T5"/>
                  </a:cxn>
                </a:cxnLst>
                <a:rect l="0" t="0" r="r" b="b"/>
                <a:pathLst>
                  <a:path w="9" h="3">
                    <a:moveTo>
                      <a:pt x="9" y="1"/>
                    </a:moveTo>
                    <a:cubicBezTo>
                      <a:pt x="8" y="3"/>
                      <a:pt x="3" y="2"/>
                      <a:pt x="0" y="2"/>
                    </a:cubicBezTo>
                    <a:cubicBezTo>
                      <a:pt x="1" y="0"/>
                      <a:pt x="6" y="2"/>
                      <a:pt x="9"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7" name="Freeform 1065"/>
              <p:cNvSpPr/>
              <p:nvPr/>
            </p:nvSpPr>
            <p:spPr bwMode="auto">
              <a:xfrm>
                <a:off x="2102" y="3506"/>
                <a:ext cx="19" cy="6"/>
              </a:xfrm>
              <a:custGeom>
                <a:avLst/>
                <a:gdLst>
                  <a:gd name="T0" fmla="*/ 0 w 11"/>
                  <a:gd name="T1" fmla="*/ 2 h 3"/>
                  <a:gd name="T2" fmla="*/ 11 w 11"/>
                  <a:gd name="T3" fmla="*/ 0 h 3"/>
                  <a:gd name="T4" fmla="*/ 0 w 11"/>
                  <a:gd name="T5" fmla="*/ 2 h 3"/>
                </a:gdLst>
                <a:ahLst/>
                <a:cxnLst>
                  <a:cxn ang="0">
                    <a:pos x="T0" y="T1"/>
                  </a:cxn>
                  <a:cxn ang="0">
                    <a:pos x="T2" y="T3"/>
                  </a:cxn>
                  <a:cxn ang="0">
                    <a:pos x="T4" y="T5"/>
                  </a:cxn>
                </a:cxnLst>
                <a:rect l="0" t="0" r="r" b="b"/>
                <a:pathLst>
                  <a:path w="11" h="3">
                    <a:moveTo>
                      <a:pt x="0" y="2"/>
                    </a:moveTo>
                    <a:cubicBezTo>
                      <a:pt x="2" y="0"/>
                      <a:pt x="7" y="0"/>
                      <a:pt x="11" y="0"/>
                    </a:cubicBezTo>
                    <a:cubicBezTo>
                      <a:pt x="9" y="3"/>
                      <a:pt x="3" y="3"/>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8" name="Freeform 1066"/>
              <p:cNvSpPr>
                <a:spLocks noEditPoints="1"/>
              </p:cNvSpPr>
              <p:nvPr/>
            </p:nvSpPr>
            <p:spPr bwMode="auto">
              <a:xfrm>
                <a:off x="184" y="3528"/>
                <a:ext cx="3367" cy="420"/>
              </a:xfrm>
              <a:custGeom>
                <a:avLst/>
                <a:gdLst>
                  <a:gd name="T0" fmla="*/ 1145 w 1878"/>
                  <a:gd name="T1" fmla="*/ 212 h 232"/>
                  <a:gd name="T2" fmla="*/ 1171 w 1878"/>
                  <a:gd name="T3" fmla="*/ 209 h 232"/>
                  <a:gd name="T4" fmla="*/ 1612 w 1878"/>
                  <a:gd name="T5" fmla="*/ 217 h 232"/>
                  <a:gd name="T6" fmla="*/ 1840 w 1878"/>
                  <a:gd name="T7" fmla="*/ 166 h 232"/>
                  <a:gd name="T8" fmla="*/ 1836 w 1878"/>
                  <a:gd name="T9" fmla="*/ 137 h 232"/>
                  <a:gd name="T10" fmla="*/ 1839 w 1878"/>
                  <a:gd name="T11" fmla="*/ 114 h 232"/>
                  <a:gd name="T12" fmla="*/ 1818 w 1878"/>
                  <a:gd name="T13" fmla="*/ 20 h 232"/>
                  <a:gd name="T14" fmla="*/ 1388 w 1878"/>
                  <a:gd name="T15" fmla="*/ 29 h 232"/>
                  <a:gd name="T16" fmla="*/ 1047 w 1878"/>
                  <a:gd name="T17" fmla="*/ 19 h 232"/>
                  <a:gd name="T18" fmla="*/ 720 w 1878"/>
                  <a:gd name="T19" fmla="*/ 36 h 232"/>
                  <a:gd name="T20" fmla="*/ 496 w 1878"/>
                  <a:gd name="T21" fmla="*/ 41 h 232"/>
                  <a:gd name="T22" fmla="*/ 323 w 1878"/>
                  <a:gd name="T23" fmla="*/ 34 h 232"/>
                  <a:gd name="T24" fmla="*/ 231 w 1878"/>
                  <a:gd name="T25" fmla="*/ 41 h 232"/>
                  <a:gd name="T26" fmla="*/ 200 w 1878"/>
                  <a:gd name="T27" fmla="*/ 65 h 232"/>
                  <a:gd name="T28" fmla="*/ 255 w 1878"/>
                  <a:gd name="T29" fmla="*/ 78 h 232"/>
                  <a:gd name="T30" fmla="*/ 195 w 1878"/>
                  <a:gd name="T31" fmla="*/ 96 h 232"/>
                  <a:gd name="T32" fmla="*/ 212 w 1878"/>
                  <a:gd name="T33" fmla="*/ 109 h 232"/>
                  <a:gd name="T34" fmla="*/ 143 w 1878"/>
                  <a:gd name="T35" fmla="*/ 125 h 232"/>
                  <a:gd name="T36" fmla="*/ 182 w 1878"/>
                  <a:gd name="T37" fmla="*/ 129 h 232"/>
                  <a:gd name="T38" fmla="*/ 164 w 1878"/>
                  <a:gd name="T39" fmla="*/ 133 h 232"/>
                  <a:gd name="T40" fmla="*/ 53 w 1878"/>
                  <a:gd name="T41" fmla="*/ 129 h 232"/>
                  <a:gd name="T42" fmla="*/ 58 w 1878"/>
                  <a:gd name="T43" fmla="*/ 143 h 232"/>
                  <a:gd name="T44" fmla="*/ 126 w 1878"/>
                  <a:gd name="T45" fmla="*/ 150 h 232"/>
                  <a:gd name="T46" fmla="*/ 109 w 1878"/>
                  <a:gd name="T47" fmla="*/ 156 h 232"/>
                  <a:gd name="T48" fmla="*/ 26 w 1878"/>
                  <a:gd name="T49" fmla="*/ 165 h 232"/>
                  <a:gd name="T50" fmla="*/ 160 w 1878"/>
                  <a:gd name="T51" fmla="*/ 185 h 232"/>
                  <a:gd name="T52" fmla="*/ 12 w 1878"/>
                  <a:gd name="T53" fmla="*/ 191 h 232"/>
                  <a:gd name="T54" fmla="*/ 82 w 1878"/>
                  <a:gd name="T55" fmla="*/ 197 h 232"/>
                  <a:gd name="T56" fmla="*/ 342 w 1878"/>
                  <a:gd name="T57" fmla="*/ 214 h 232"/>
                  <a:gd name="T58" fmla="*/ 414 w 1878"/>
                  <a:gd name="T59" fmla="*/ 231 h 232"/>
                  <a:gd name="T60" fmla="*/ 883 w 1878"/>
                  <a:gd name="T61" fmla="*/ 211 h 232"/>
                  <a:gd name="T62" fmla="*/ 941 w 1878"/>
                  <a:gd name="T63" fmla="*/ 217 h 232"/>
                  <a:gd name="T64" fmla="*/ 953 w 1878"/>
                  <a:gd name="T65" fmla="*/ 210 h 232"/>
                  <a:gd name="T66" fmla="*/ 1053 w 1878"/>
                  <a:gd name="T67" fmla="*/ 206 h 232"/>
                  <a:gd name="T68" fmla="*/ 531 w 1878"/>
                  <a:gd name="T69" fmla="*/ 207 h 232"/>
                  <a:gd name="T70" fmla="*/ 325 w 1878"/>
                  <a:gd name="T71" fmla="*/ 207 h 232"/>
                  <a:gd name="T72" fmla="*/ 138 w 1878"/>
                  <a:gd name="T73" fmla="*/ 198 h 232"/>
                  <a:gd name="T74" fmla="*/ 499 w 1878"/>
                  <a:gd name="T75" fmla="*/ 192 h 232"/>
                  <a:gd name="T76" fmla="*/ 277 w 1878"/>
                  <a:gd name="T77" fmla="*/ 191 h 232"/>
                  <a:gd name="T78" fmla="*/ 252 w 1878"/>
                  <a:gd name="T79" fmla="*/ 193 h 232"/>
                  <a:gd name="T80" fmla="*/ 209 w 1878"/>
                  <a:gd name="T81" fmla="*/ 191 h 232"/>
                  <a:gd name="T82" fmla="*/ 192 w 1878"/>
                  <a:gd name="T83" fmla="*/ 187 h 232"/>
                  <a:gd name="T84" fmla="*/ 104 w 1878"/>
                  <a:gd name="T85" fmla="*/ 147 h 232"/>
                  <a:gd name="T86" fmla="*/ 72 w 1878"/>
                  <a:gd name="T87" fmla="*/ 145 h 232"/>
                  <a:gd name="T88" fmla="*/ 498 w 1878"/>
                  <a:gd name="T89" fmla="*/ 91 h 232"/>
                  <a:gd name="T90" fmla="*/ 537 w 1878"/>
                  <a:gd name="T91" fmla="*/ 87 h 232"/>
                  <a:gd name="T92" fmla="*/ 526 w 1878"/>
                  <a:gd name="T93" fmla="*/ 87 h 232"/>
                  <a:gd name="T94" fmla="*/ 340 w 1878"/>
                  <a:gd name="T95" fmla="*/ 84 h 232"/>
                  <a:gd name="T96" fmla="*/ 560 w 1878"/>
                  <a:gd name="T97" fmla="*/ 68 h 232"/>
                  <a:gd name="T98" fmla="*/ 626 w 1878"/>
                  <a:gd name="T99" fmla="*/ 74 h 232"/>
                  <a:gd name="T100" fmla="*/ 648 w 1878"/>
                  <a:gd name="T101" fmla="*/ 82 h 232"/>
                  <a:gd name="T102" fmla="*/ 309 w 1878"/>
                  <a:gd name="T103" fmla="*/ 78 h 232"/>
                  <a:gd name="T104" fmla="*/ 589 w 1878"/>
                  <a:gd name="T105" fmla="*/ 71 h 232"/>
                  <a:gd name="T106" fmla="*/ 409 w 1878"/>
                  <a:gd name="T107" fmla="*/ 58 h 232"/>
                  <a:gd name="T108" fmla="*/ 475 w 1878"/>
                  <a:gd name="T109" fmla="*/ 46 h 232"/>
                  <a:gd name="T110" fmla="*/ 856 w 1878"/>
                  <a:gd name="T111" fmla="*/ 40 h 232"/>
                  <a:gd name="T112" fmla="*/ 533 w 1878"/>
                  <a:gd name="T113" fmla="*/ 61 h 232"/>
                  <a:gd name="T114" fmla="*/ 422 w 1878"/>
                  <a:gd name="T115" fmla="*/ 61 h 232"/>
                  <a:gd name="T116" fmla="*/ 405 w 1878"/>
                  <a:gd name="T117" fmla="*/ 58 h 232"/>
                  <a:gd name="T118" fmla="*/ 1251 w 1878"/>
                  <a:gd name="T119" fmla="*/ 48 h 232"/>
                  <a:gd name="T120" fmla="*/ 980 w 1878"/>
                  <a:gd name="T121" fmla="*/ 42 h 232"/>
                  <a:gd name="T122" fmla="*/ 407 w 1878"/>
                  <a:gd name="T123" fmla="*/ 40 h 232"/>
                  <a:gd name="T124" fmla="*/ 1260 w 1878"/>
                  <a:gd name="T125" fmla="*/ 2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8" h="232">
                    <a:moveTo>
                      <a:pt x="950" y="216"/>
                    </a:moveTo>
                    <a:cubicBezTo>
                      <a:pt x="980" y="219"/>
                      <a:pt x="1005" y="219"/>
                      <a:pt x="1038" y="216"/>
                    </a:cubicBezTo>
                    <a:cubicBezTo>
                      <a:pt x="1036" y="211"/>
                      <a:pt x="1045" y="211"/>
                      <a:pt x="1047" y="215"/>
                    </a:cubicBezTo>
                    <a:cubicBezTo>
                      <a:pt x="1054" y="214"/>
                      <a:pt x="1064" y="216"/>
                      <a:pt x="1070" y="217"/>
                    </a:cubicBezTo>
                    <a:cubicBezTo>
                      <a:pt x="1096" y="221"/>
                      <a:pt x="1122" y="215"/>
                      <a:pt x="1145" y="212"/>
                    </a:cubicBezTo>
                    <a:cubicBezTo>
                      <a:pt x="1150" y="212"/>
                      <a:pt x="1156" y="215"/>
                      <a:pt x="1159" y="209"/>
                    </a:cubicBezTo>
                    <a:cubicBezTo>
                      <a:pt x="1155" y="211"/>
                      <a:pt x="1147" y="213"/>
                      <a:pt x="1145" y="209"/>
                    </a:cubicBezTo>
                    <a:cubicBezTo>
                      <a:pt x="1149" y="202"/>
                      <a:pt x="1168" y="200"/>
                      <a:pt x="1176" y="206"/>
                    </a:cubicBezTo>
                    <a:cubicBezTo>
                      <a:pt x="1172" y="206"/>
                      <a:pt x="1165" y="204"/>
                      <a:pt x="1164" y="208"/>
                    </a:cubicBezTo>
                    <a:cubicBezTo>
                      <a:pt x="1167" y="207"/>
                      <a:pt x="1170" y="207"/>
                      <a:pt x="1171" y="209"/>
                    </a:cubicBezTo>
                    <a:cubicBezTo>
                      <a:pt x="1168" y="211"/>
                      <a:pt x="1162" y="209"/>
                      <a:pt x="1160" y="212"/>
                    </a:cubicBezTo>
                    <a:cubicBezTo>
                      <a:pt x="1213" y="215"/>
                      <a:pt x="1266" y="211"/>
                      <a:pt x="1320" y="208"/>
                    </a:cubicBezTo>
                    <a:cubicBezTo>
                      <a:pt x="1296" y="204"/>
                      <a:pt x="1273" y="211"/>
                      <a:pt x="1250" y="203"/>
                    </a:cubicBezTo>
                    <a:cubicBezTo>
                      <a:pt x="1307" y="203"/>
                      <a:pt x="1372" y="200"/>
                      <a:pt x="1433" y="209"/>
                    </a:cubicBezTo>
                    <a:cubicBezTo>
                      <a:pt x="1485" y="218"/>
                      <a:pt x="1554" y="213"/>
                      <a:pt x="1612" y="217"/>
                    </a:cubicBezTo>
                    <a:cubicBezTo>
                      <a:pt x="1614" y="217"/>
                      <a:pt x="1616" y="218"/>
                      <a:pt x="1617" y="218"/>
                    </a:cubicBezTo>
                    <a:cubicBezTo>
                      <a:pt x="1680" y="215"/>
                      <a:pt x="1735" y="217"/>
                      <a:pt x="1786" y="212"/>
                    </a:cubicBezTo>
                    <a:cubicBezTo>
                      <a:pt x="1799" y="211"/>
                      <a:pt x="1836" y="211"/>
                      <a:pt x="1838" y="196"/>
                    </a:cubicBezTo>
                    <a:cubicBezTo>
                      <a:pt x="1840" y="184"/>
                      <a:pt x="1827" y="186"/>
                      <a:pt x="1826" y="175"/>
                    </a:cubicBezTo>
                    <a:cubicBezTo>
                      <a:pt x="1828" y="169"/>
                      <a:pt x="1837" y="171"/>
                      <a:pt x="1840" y="166"/>
                    </a:cubicBezTo>
                    <a:cubicBezTo>
                      <a:pt x="1838" y="167"/>
                      <a:pt x="1835" y="167"/>
                      <a:pt x="1833" y="165"/>
                    </a:cubicBezTo>
                    <a:cubicBezTo>
                      <a:pt x="1836" y="165"/>
                      <a:pt x="1837" y="164"/>
                      <a:pt x="1837" y="161"/>
                    </a:cubicBezTo>
                    <a:cubicBezTo>
                      <a:pt x="1835" y="158"/>
                      <a:pt x="1835" y="159"/>
                      <a:pt x="1833" y="153"/>
                    </a:cubicBezTo>
                    <a:cubicBezTo>
                      <a:pt x="1835" y="151"/>
                      <a:pt x="1840" y="152"/>
                      <a:pt x="1840" y="148"/>
                    </a:cubicBezTo>
                    <a:cubicBezTo>
                      <a:pt x="1842" y="142"/>
                      <a:pt x="1835" y="140"/>
                      <a:pt x="1836" y="137"/>
                    </a:cubicBezTo>
                    <a:cubicBezTo>
                      <a:pt x="1840" y="138"/>
                      <a:pt x="1843" y="137"/>
                      <a:pt x="1844" y="136"/>
                    </a:cubicBezTo>
                    <a:cubicBezTo>
                      <a:pt x="1841" y="136"/>
                      <a:pt x="1836" y="136"/>
                      <a:pt x="1835" y="134"/>
                    </a:cubicBezTo>
                    <a:cubicBezTo>
                      <a:pt x="1837" y="133"/>
                      <a:pt x="1834" y="127"/>
                      <a:pt x="1836" y="127"/>
                    </a:cubicBezTo>
                    <a:cubicBezTo>
                      <a:pt x="1838" y="124"/>
                      <a:pt x="1840" y="129"/>
                      <a:pt x="1841" y="127"/>
                    </a:cubicBezTo>
                    <a:cubicBezTo>
                      <a:pt x="1836" y="127"/>
                      <a:pt x="1833" y="115"/>
                      <a:pt x="1839" y="114"/>
                    </a:cubicBezTo>
                    <a:cubicBezTo>
                      <a:pt x="1841" y="117"/>
                      <a:pt x="1841" y="118"/>
                      <a:pt x="1846" y="118"/>
                    </a:cubicBezTo>
                    <a:cubicBezTo>
                      <a:pt x="1849" y="113"/>
                      <a:pt x="1844" y="113"/>
                      <a:pt x="1844" y="109"/>
                    </a:cubicBezTo>
                    <a:cubicBezTo>
                      <a:pt x="1851" y="102"/>
                      <a:pt x="1846" y="91"/>
                      <a:pt x="1849" y="80"/>
                    </a:cubicBezTo>
                    <a:cubicBezTo>
                      <a:pt x="1878" y="56"/>
                      <a:pt x="1836" y="32"/>
                      <a:pt x="1820" y="16"/>
                    </a:cubicBezTo>
                    <a:cubicBezTo>
                      <a:pt x="1818" y="16"/>
                      <a:pt x="1821" y="20"/>
                      <a:pt x="1818" y="20"/>
                    </a:cubicBezTo>
                    <a:cubicBezTo>
                      <a:pt x="1774" y="16"/>
                      <a:pt x="1732" y="20"/>
                      <a:pt x="1690" y="20"/>
                    </a:cubicBezTo>
                    <a:cubicBezTo>
                      <a:pt x="1648" y="21"/>
                      <a:pt x="1607" y="19"/>
                      <a:pt x="1566" y="17"/>
                    </a:cubicBezTo>
                    <a:cubicBezTo>
                      <a:pt x="1558" y="17"/>
                      <a:pt x="1549" y="17"/>
                      <a:pt x="1540" y="17"/>
                    </a:cubicBezTo>
                    <a:cubicBezTo>
                      <a:pt x="1498" y="22"/>
                      <a:pt x="1443" y="22"/>
                      <a:pt x="1396" y="26"/>
                    </a:cubicBezTo>
                    <a:cubicBezTo>
                      <a:pt x="1394" y="28"/>
                      <a:pt x="1392" y="29"/>
                      <a:pt x="1388" y="29"/>
                    </a:cubicBezTo>
                    <a:cubicBezTo>
                      <a:pt x="1354" y="6"/>
                      <a:pt x="1300" y="32"/>
                      <a:pt x="1252" y="23"/>
                    </a:cubicBezTo>
                    <a:cubicBezTo>
                      <a:pt x="1229" y="0"/>
                      <a:pt x="1194" y="33"/>
                      <a:pt x="1162" y="21"/>
                    </a:cubicBezTo>
                    <a:cubicBezTo>
                      <a:pt x="1159" y="20"/>
                      <a:pt x="1157" y="15"/>
                      <a:pt x="1153" y="15"/>
                    </a:cubicBezTo>
                    <a:cubicBezTo>
                      <a:pt x="1138" y="12"/>
                      <a:pt x="1123" y="23"/>
                      <a:pt x="1107" y="21"/>
                    </a:cubicBezTo>
                    <a:cubicBezTo>
                      <a:pt x="1087" y="10"/>
                      <a:pt x="1064" y="17"/>
                      <a:pt x="1047" y="19"/>
                    </a:cubicBezTo>
                    <a:cubicBezTo>
                      <a:pt x="1032" y="21"/>
                      <a:pt x="1022" y="18"/>
                      <a:pt x="1009" y="15"/>
                    </a:cubicBezTo>
                    <a:cubicBezTo>
                      <a:pt x="983" y="7"/>
                      <a:pt x="954" y="28"/>
                      <a:pt x="921" y="21"/>
                    </a:cubicBezTo>
                    <a:cubicBezTo>
                      <a:pt x="917" y="20"/>
                      <a:pt x="915" y="16"/>
                      <a:pt x="911" y="15"/>
                    </a:cubicBezTo>
                    <a:cubicBezTo>
                      <a:pt x="842" y="26"/>
                      <a:pt x="779" y="31"/>
                      <a:pt x="720" y="34"/>
                    </a:cubicBezTo>
                    <a:cubicBezTo>
                      <a:pt x="721" y="34"/>
                      <a:pt x="721" y="35"/>
                      <a:pt x="720" y="36"/>
                    </a:cubicBezTo>
                    <a:cubicBezTo>
                      <a:pt x="662" y="41"/>
                      <a:pt x="607" y="33"/>
                      <a:pt x="540" y="41"/>
                    </a:cubicBezTo>
                    <a:cubicBezTo>
                      <a:pt x="550" y="44"/>
                      <a:pt x="557" y="40"/>
                      <a:pt x="565" y="44"/>
                    </a:cubicBezTo>
                    <a:cubicBezTo>
                      <a:pt x="541" y="45"/>
                      <a:pt x="508" y="48"/>
                      <a:pt x="488" y="43"/>
                    </a:cubicBezTo>
                    <a:cubicBezTo>
                      <a:pt x="493" y="42"/>
                      <a:pt x="497" y="43"/>
                      <a:pt x="500" y="42"/>
                    </a:cubicBezTo>
                    <a:cubicBezTo>
                      <a:pt x="499" y="40"/>
                      <a:pt x="497" y="41"/>
                      <a:pt x="496" y="41"/>
                    </a:cubicBezTo>
                    <a:cubicBezTo>
                      <a:pt x="496" y="38"/>
                      <a:pt x="501" y="41"/>
                      <a:pt x="500" y="38"/>
                    </a:cubicBezTo>
                    <a:cubicBezTo>
                      <a:pt x="470" y="33"/>
                      <a:pt x="437" y="27"/>
                      <a:pt x="397" y="29"/>
                    </a:cubicBezTo>
                    <a:cubicBezTo>
                      <a:pt x="396" y="26"/>
                      <a:pt x="394" y="23"/>
                      <a:pt x="392" y="21"/>
                    </a:cubicBezTo>
                    <a:cubicBezTo>
                      <a:pt x="354" y="16"/>
                      <a:pt x="312" y="27"/>
                      <a:pt x="276" y="31"/>
                    </a:cubicBezTo>
                    <a:cubicBezTo>
                      <a:pt x="292" y="32"/>
                      <a:pt x="308" y="27"/>
                      <a:pt x="323" y="34"/>
                    </a:cubicBezTo>
                    <a:cubicBezTo>
                      <a:pt x="316" y="39"/>
                      <a:pt x="307" y="36"/>
                      <a:pt x="297" y="36"/>
                    </a:cubicBezTo>
                    <a:cubicBezTo>
                      <a:pt x="298" y="36"/>
                      <a:pt x="299" y="35"/>
                      <a:pt x="299" y="34"/>
                    </a:cubicBezTo>
                    <a:cubicBezTo>
                      <a:pt x="295" y="36"/>
                      <a:pt x="286" y="32"/>
                      <a:pt x="282" y="36"/>
                    </a:cubicBezTo>
                    <a:cubicBezTo>
                      <a:pt x="284" y="36"/>
                      <a:pt x="287" y="35"/>
                      <a:pt x="287" y="37"/>
                    </a:cubicBezTo>
                    <a:cubicBezTo>
                      <a:pt x="271" y="38"/>
                      <a:pt x="251" y="35"/>
                      <a:pt x="231" y="41"/>
                    </a:cubicBezTo>
                    <a:cubicBezTo>
                      <a:pt x="247" y="42"/>
                      <a:pt x="261" y="41"/>
                      <a:pt x="278" y="41"/>
                    </a:cubicBezTo>
                    <a:cubicBezTo>
                      <a:pt x="269" y="46"/>
                      <a:pt x="261" y="40"/>
                      <a:pt x="255" y="47"/>
                    </a:cubicBezTo>
                    <a:cubicBezTo>
                      <a:pt x="284" y="45"/>
                      <a:pt x="313" y="43"/>
                      <a:pt x="335" y="49"/>
                    </a:cubicBezTo>
                    <a:cubicBezTo>
                      <a:pt x="313" y="64"/>
                      <a:pt x="264" y="54"/>
                      <a:pt x="237" y="64"/>
                    </a:cubicBezTo>
                    <a:cubicBezTo>
                      <a:pt x="229" y="63"/>
                      <a:pt x="213" y="61"/>
                      <a:pt x="200" y="65"/>
                    </a:cubicBezTo>
                    <a:cubicBezTo>
                      <a:pt x="171" y="72"/>
                      <a:pt x="129" y="70"/>
                      <a:pt x="97" y="77"/>
                    </a:cubicBezTo>
                    <a:cubicBezTo>
                      <a:pt x="141" y="78"/>
                      <a:pt x="204" y="65"/>
                      <a:pt x="251" y="74"/>
                    </a:cubicBezTo>
                    <a:cubicBezTo>
                      <a:pt x="255" y="75"/>
                      <a:pt x="262" y="72"/>
                      <a:pt x="266" y="79"/>
                    </a:cubicBezTo>
                    <a:cubicBezTo>
                      <a:pt x="262" y="81"/>
                      <a:pt x="261" y="80"/>
                      <a:pt x="256" y="81"/>
                    </a:cubicBezTo>
                    <a:cubicBezTo>
                      <a:pt x="256" y="80"/>
                      <a:pt x="258" y="77"/>
                      <a:pt x="255" y="78"/>
                    </a:cubicBezTo>
                    <a:cubicBezTo>
                      <a:pt x="242" y="85"/>
                      <a:pt x="223" y="83"/>
                      <a:pt x="205" y="85"/>
                    </a:cubicBezTo>
                    <a:cubicBezTo>
                      <a:pt x="213" y="91"/>
                      <a:pt x="231" y="86"/>
                      <a:pt x="243" y="88"/>
                    </a:cubicBezTo>
                    <a:cubicBezTo>
                      <a:pt x="243" y="89"/>
                      <a:pt x="242" y="88"/>
                      <a:pt x="242" y="89"/>
                    </a:cubicBezTo>
                    <a:cubicBezTo>
                      <a:pt x="249" y="88"/>
                      <a:pt x="272" y="87"/>
                      <a:pt x="280" y="90"/>
                    </a:cubicBezTo>
                    <a:cubicBezTo>
                      <a:pt x="251" y="94"/>
                      <a:pt x="214" y="90"/>
                      <a:pt x="195" y="96"/>
                    </a:cubicBezTo>
                    <a:cubicBezTo>
                      <a:pt x="211" y="97"/>
                      <a:pt x="222" y="94"/>
                      <a:pt x="231" y="96"/>
                    </a:cubicBezTo>
                    <a:cubicBezTo>
                      <a:pt x="185" y="104"/>
                      <a:pt x="142" y="99"/>
                      <a:pt x="96" y="106"/>
                    </a:cubicBezTo>
                    <a:cubicBezTo>
                      <a:pt x="145" y="107"/>
                      <a:pt x="180" y="101"/>
                      <a:pt x="227" y="104"/>
                    </a:cubicBezTo>
                    <a:cubicBezTo>
                      <a:pt x="220" y="107"/>
                      <a:pt x="203" y="104"/>
                      <a:pt x="201" y="107"/>
                    </a:cubicBezTo>
                    <a:cubicBezTo>
                      <a:pt x="199" y="108"/>
                      <a:pt x="210" y="105"/>
                      <a:pt x="212" y="109"/>
                    </a:cubicBezTo>
                    <a:cubicBezTo>
                      <a:pt x="180" y="117"/>
                      <a:pt x="128" y="110"/>
                      <a:pt x="100" y="117"/>
                    </a:cubicBezTo>
                    <a:cubicBezTo>
                      <a:pt x="85" y="117"/>
                      <a:pt x="82" y="120"/>
                      <a:pt x="70" y="119"/>
                    </a:cubicBezTo>
                    <a:cubicBezTo>
                      <a:pt x="71" y="119"/>
                      <a:pt x="73" y="119"/>
                      <a:pt x="73" y="118"/>
                    </a:cubicBezTo>
                    <a:cubicBezTo>
                      <a:pt x="66" y="119"/>
                      <a:pt x="52" y="120"/>
                      <a:pt x="47" y="123"/>
                    </a:cubicBezTo>
                    <a:cubicBezTo>
                      <a:pt x="76" y="122"/>
                      <a:pt x="113" y="119"/>
                      <a:pt x="143" y="125"/>
                    </a:cubicBezTo>
                    <a:cubicBezTo>
                      <a:pt x="143" y="128"/>
                      <a:pt x="136" y="126"/>
                      <a:pt x="139" y="129"/>
                    </a:cubicBezTo>
                    <a:cubicBezTo>
                      <a:pt x="141" y="130"/>
                      <a:pt x="149" y="130"/>
                      <a:pt x="151" y="129"/>
                    </a:cubicBezTo>
                    <a:cubicBezTo>
                      <a:pt x="150" y="128"/>
                      <a:pt x="145" y="130"/>
                      <a:pt x="146" y="127"/>
                    </a:cubicBezTo>
                    <a:cubicBezTo>
                      <a:pt x="161" y="129"/>
                      <a:pt x="173" y="126"/>
                      <a:pt x="186" y="128"/>
                    </a:cubicBezTo>
                    <a:cubicBezTo>
                      <a:pt x="185" y="128"/>
                      <a:pt x="181" y="127"/>
                      <a:pt x="182" y="129"/>
                    </a:cubicBezTo>
                    <a:cubicBezTo>
                      <a:pt x="195" y="129"/>
                      <a:pt x="202" y="127"/>
                      <a:pt x="217" y="131"/>
                    </a:cubicBezTo>
                    <a:cubicBezTo>
                      <a:pt x="207" y="132"/>
                      <a:pt x="197" y="136"/>
                      <a:pt x="185" y="134"/>
                    </a:cubicBezTo>
                    <a:cubicBezTo>
                      <a:pt x="188" y="134"/>
                      <a:pt x="190" y="133"/>
                      <a:pt x="190" y="132"/>
                    </a:cubicBezTo>
                    <a:cubicBezTo>
                      <a:pt x="179" y="128"/>
                      <a:pt x="170" y="137"/>
                      <a:pt x="159" y="134"/>
                    </a:cubicBezTo>
                    <a:cubicBezTo>
                      <a:pt x="161" y="133"/>
                      <a:pt x="164" y="135"/>
                      <a:pt x="164" y="133"/>
                    </a:cubicBezTo>
                    <a:cubicBezTo>
                      <a:pt x="158" y="129"/>
                      <a:pt x="157" y="135"/>
                      <a:pt x="151" y="135"/>
                    </a:cubicBezTo>
                    <a:cubicBezTo>
                      <a:pt x="151" y="133"/>
                      <a:pt x="153" y="134"/>
                      <a:pt x="153" y="133"/>
                    </a:cubicBezTo>
                    <a:cubicBezTo>
                      <a:pt x="145" y="134"/>
                      <a:pt x="138" y="130"/>
                      <a:pt x="129" y="130"/>
                    </a:cubicBezTo>
                    <a:cubicBezTo>
                      <a:pt x="133" y="129"/>
                      <a:pt x="138" y="131"/>
                      <a:pt x="137" y="128"/>
                    </a:cubicBezTo>
                    <a:cubicBezTo>
                      <a:pt x="108" y="126"/>
                      <a:pt x="81" y="128"/>
                      <a:pt x="53" y="129"/>
                    </a:cubicBezTo>
                    <a:cubicBezTo>
                      <a:pt x="61" y="130"/>
                      <a:pt x="67" y="129"/>
                      <a:pt x="70" y="135"/>
                    </a:cubicBezTo>
                    <a:cubicBezTo>
                      <a:pt x="61" y="134"/>
                      <a:pt x="42" y="135"/>
                      <a:pt x="33" y="136"/>
                    </a:cubicBezTo>
                    <a:cubicBezTo>
                      <a:pt x="40" y="136"/>
                      <a:pt x="36" y="136"/>
                      <a:pt x="33" y="137"/>
                    </a:cubicBezTo>
                    <a:cubicBezTo>
                      <a:pt x="78" y="136"/>
                      <a:pt x="141" y="135"/>
                      <a:pt x="178" y="138"/>
                    </a:cubicBezTo>
                    <a:cubicBezTo>
                      <a:pt x="132" y="145"/>
                      <a:pt x="98" y="137"/>
                      <a:pt x="58" y="143"/>
                    </a:cubicBezTo>
                    <a:cubicBezTo>
                      <a:pt x="62" y="144"/>
                      <a:pt x="68" y="142"/>
                      <a:pt x="71" y="144"/>
                    </a:cubicBezTo>
                    <a:cubicBezTo>
                      <a:pt x="70" y="146"/>
                      <a:pt x="67" y="143"/>
                      <a:pt x="66" y="146"/>
                    </a:cubicBezTo>
                    <a:cubicBezTo>
                      <a:pt x="70" y="147"/>
                      <a:pt x="76" y="145"/>
                      <a:pt x="78" y="147"/>
                    </a:cubicBezTo>
                    <a:cubicBezTo>
                      <a:pt x="71" y="149"/>
                      <a:pt x="61" y="146"/>
                      <a:pt x="55" y="149"/>
                    </a:cubicBezTo>
                    <a:cubicBezTo>
                      <a:pt x="83" y="150"/>
                      <a:pt x="103" y="150"/>
                      <a:pt x="126" y="150"/>
                    </a:cubicBezTo>
                    <a:cubicBezTo>
                      <a:pt x="123" y="145"/>
                      <a:pt x="109" y="150"/>
                      <a:pt x="105" y="147"/>
                    </a:cubicBezTo>
                    <a:cubicBezTo>
                      <a:pt x="116" y="147"/>
                      <a:pt x="131" y="146"/>
                      <a:pt x="141" y="149"/>
                    </a:cubicBezTo>
                    <a:cubicBezTo>
                      <a:pt x="135" y="149"/>
                      <a:pt x="131" y="150"/>
                      <a:pt x="128" y="149"/>
                    </a:cubicBezTo>
                    <a:cubicBezTo>
                      <a:pt x="127" y="151"/>
                      <a:pt x="129" y="151"/>
                      <a:pt x="129" y="152"/>
                    </a:cubicBezTo>
                    <a:cubicBezTo>
                      <a:pt x="122" y="155"/>
                      <a:pt x="115" y="148"/>
                      <a:pt x="109" y="156"/>
                    </a:cubicBezTo>
                    <a:cubicBezTo>
                      <a:pt x="114" y="156"/>
                      <a:pt x="121" y="154"/>
                      <a:pt x="124" y="157"/>
                    </a:cubicBezTo>
                    <a:cubicBezTo>
                      <a:pt x="120" y="160"/>
                      <a:pt x="100" y="161"/>
                      <a:pt x="98" y="159"/>
                    </a:cubicBezTo>
                    <a:cubicBezTo>
                      <a:pt x="78" y="162"/>
                      <a:pt x="61" y="161"/>
                      <a:pt x="42" y="163"/>
                    </a:cubicBezTo>
                    <a:cubicBezTo>
                      <a:pt x="34" y="164"/>
                      <a:pt x="15" y="165"/>
                      <a:pt x="17" y="166"/>
                    </a:cubicBezTo>
                    <a:cubicBezTo>
                      <a:pt x="20" y="167"/>
                      <a:pt x="23" y="167"/>
                      <a:pt x="26" y="165"/>
                    </a:cubicBezTo>
                    <a:cubicBezTo>
                      <a:pt x="45" y="171"/>
                      <a:pt x="71" y="166"/>
                      <a:pt x="93" y="174"/>
                    </a:cubicBezTo>
                    <a:cubicBezTo>
                      <a:pt x="79" y="173"/>
                      <a:pt x="59" y="175"/>
                      <a:pt x="40" y="176"/>
                    </a:cubicBezTo>
                    <a:cubicBezTo>
                      <a:pt x="57" y="182"/>
                      <a:pt x="79" y="177"/>
                      <a:pt x="95" y="182"/>
                    </a:cubicBezTo>
                    <a:cubicBezTo>
                      <a:pt x="94" y="182"/>
                      <a:pt x="92" y="181"/>
                      <a:pt x="91" y="183"/>
                    </a:cubicBezTo>
                    <a:cubicBezTo>
                      <a:pt x="117" y="182"/>
                      <a:pt x="137" y="185"/>
                      <a:pt x="160" y="185"/>
                    </a:cubicBezTo>
                    <a:cubicBezTo>
                      <a:pt x="161" y="188"/>
                      <a:pt x="158" y="189"/>
                      <a:pt x="160" y="190"/>
                    </a:cubicBezTo>
                    <a:cubicBezTo>
                      <a:pt x="162" y="189"/>
                      <a:pt x="170" y="189"/>
                      <a:pt x="174" y="191"/>
                    </a:cubicBezTo>
                    <a:cubicBezTo>
                      <a:pt x="132" y="191"/>
                      <a:pt x="110" y="190"/>
                      <a:pt x="78" y="189"/>
                    </a:cubicBezTo>
                    <a:cubicBezTo>
                      <a:pt x="55" y="188"/>
                      <a:pt x="17" y="184"/>
                      <a:pt x="0" y="187"/>
                    </a:cubicBezTo>
                    <a:cubicBezTo>
                      <a:pt x="3" y="192"/>
                      <a:pt x="10" y="186"/>
                      <a:pt x="12" y="191"/>
                    </a:cubicBezTo>
                    <a:cubicBezTo>
                      <a:pt x="9" y="190"/>
                      <a:pt x="1" y="190"/>
                      <a:pt x="0" y="191"/>
                    </a:cubicBezTo>
                    <a:cubicBezTo>
                      <a:pt x="13" y="194"/>
                      <a:pt x="23" y="193"/>
                      <a:pt x="33" y="192"/>
                    </a:cubicBezTo>
                    <a:cubicBezTo>
                      <a:pt x="32" y="192"/>
                      <a:pt x="30" y="193"/>
                      <a:pt x="30" y="191"/>
                    </a:cubicBezTo>
                    <a:cubicBezTo>
                      <a:pt x="66" y="194"/>
                      <a:pt x="99" y="192"/>
                      <a:pt x="137" y="198"/>
                    </a:cubicBezTo>
                    <a:cubicBezTo>
                      <a:pt x="116" y="199"/>
                      <a:pt x="103" y="193"/>
                      <a:pt x="82" y="197"/>
                    </a:cubicBezTo>
                    <a:cubicBezTo>
                      <a:pt x="161" y="202"/>
                      <a:pt x="239" y="201"/>
                      <a:pt x="302" y="207"/>
                    </a:cubicBezTo>
                    <a:cubicBezTo>
                      <a:pt x="258" y="209"/>
                      <a:pt x="205" y="205"/>
                      <a:pt x="166" y="206"/>
                    </a:cubicBezTo>
                    <a:cubicBezTo>
                      <a:pt x="136" y="206"/>
                      <a:pt x="103" y="198"/>
                      <a:pt x="82" y="206"/>
                    </a:cubicBezTo>
                    <a:cubicBezTo>
                      <a:pt x="150" y="212"/>
                      <a:pt x="231" y="209"/>
                      <a:pt x="303" y="212"/>
                    </a:cubicBezTo>
                    <a:cubicBezTo>
                      <a:pt x="317" y="213"/>
                      <a:pt x="332" y="211"/>
                      <a:pt x="342" y="214"/>
                    </a:cubicBezTo>
                    <a:cubicBezTo>
                      <a:pt x="346" y="216"/>
                      <a:pt x="349" y="219"/>
                      <a:pt x="353" y="220"/>
                    </a:cubicBezTo>
                    <a:cubicBezTo>
                      <a:pt x="368" y="224"/>
                      <a:pt x="381" y="219"/>
                      <a:pt x="394" y="227"/>
                    </a:cubicBezTo>
                    <a:cubicBezTo>
                      <a:pt x="392" y="227"/>
                      <a:pt x="390" y="226"/>
                      <a:pt x="390" y="228"/>
                    </a:cubicBezTo>
                    <a:cubicBezTo>
                      <a:pt x="393" y="228"/>
                      <a:pt x="395" y="228"/>
                      <a:pt x="396" y="226"/>
                    </a:cubicBezTo>
                    <a:cubicBezTo>
                      <a:pt x="398" y="232"/>
                      <a:pt x="410" y="226"/>
                      <a:pt x="414" y="231"/>
                    </a:cubicBezTo>
                    <a:cubicBezTo>
                      <a:pt x="413" y="231"/>
                      <a:pt x="411" y="230"/>
                      <a:pt x="411" y="232"/>
                    </a:cubicBezTo>
                    <a:cubicBezTo>
                      <a:pt x="422" y="231"/>
                      <a:pt x="423" y="220"/>
                      <a:pt x="438" y="219"/>
                    </a:cubicBezTo>
                    <a:cubicBezTo>
                      <a:pt x="437" y="217"/>
                      <a:pt x="432" y="219"/>
                      <a:pt x="432" y="217"/>
                    </a:cubicBezTo>
                    <a:cubicBezTo>
                      <a:pt x="535" y="209"/>
                      <a:pt x="643" y="214"/>
                      <a:pt x="723" y="209"/>
                    </a:cubicBezTo>
                    <a:cubicBezTo>
                      <a:pt x="766" y="214"/>
                      <a:pt x="839" y="202"/>
                      <a:pt x="883" y="211"/>
                    </a:cubicBezTo>
                    <a:cubicBezTo>
                      <a:pt x="881" y="211"/>
                      <a:pt x="880" y="212"/>
                      <a:pt x="880" y="213"/>
                    </a:cubicBezTo>
                    <a:cubicBezTo>
                      <a:pt x="884" y="210"/>
                      <a:pt x="895" y="214"/>
                      <a:pt x="885" y="215"/>
                    </a:cubicBezTo>
                    <a:cubicBezTo>
                      <a:pt x="893" y="215"/>
                      <a:pt x="895" y="217"/>
                      <a:pt x="902" y="218"/>
                    </a:cubicBezTo>
                    <a:cubicBezTo>
                      <a:pt x="900" y="219"/>
                      <a:pt x="898" y="219"/>
                      <a:pt x="897" y="220"/>
                    </a:cubicBezTo>
                    <a:cubicBezTo>
                      <a:pt x="917" y="216"/>
                      <a:pt x="927" y="217"/>
                      <a:pt x="941" y="217"/>
                    </a:cubicBezTo>
                    <a:cubicBezTo>
                      <a:pt x="939" y="217"/>
                      <a:pt x="937" y="217"/>
                      <a:pt x="937" y="216"/>
                    </a:cubicBezTo>
                    <a:cubicBezTo>
                      <a:pt x="942" y="215"/>
                      <a:pt x="946" y="215"/>
                      <a:pt x="944" y="218"/>
                    </a:cubicBezTo>
                    <a:cubicBezTo>
                      <a:pt x="947" y="214"/>
                      <a:pt x="952" y="221"/>
                      <a:pt x="950" y="216"/>
                    </a:cubicBezTo>
                    <a:close/>
                    <a:moveTo>
                      <a:pt x="948" y="212"/>
                    </a:moveTo>
                    <a:cubicBezTo>
                      <a:pt x="948" y="210"/>
                      <a:pt x="951" y="210"/>
                      <a:pt x="953" y="210"/>
                    </a:cubicBezTo>
                    <a:cubicBezTo>
                      <a:pt x="950" y="209"/>
                      <a:pt x="945" y="208"/>
                      <a:pt x="941" y="209"/>
                    </a:cubicBezTo>
                    <a:cubicBezTo>
                      <a:pt x="945" y="206"/>
                      <a:pt x="959" y="203"/>
                      <a:pt x="960" y="210"/>
                    </a:cubicBezTo>
                    <a:cubicBezTo>
                      <a:pt x="955" y="210"/>
                      <a:pt x="951" y="214"/>
                      <a:pt x="948" y="212"/>
                    </a:cubicBezTo>
                    <a:close/>
                    <a:moveTo>
                      <a:pt x="1032" y="206"/>
                    </a:moveTo>
                    <a:cubicBezTo>
                      <a:pt x="1036" y="201"/>
                      <a:pt x="1047" y="205"/>
                      <a:pt x="1053" y="206"/>
                    </a:cubicBezTo>
                    <a:cubicBezTo>
                      <a:pt x="1050" y="213"/>
                      <a:pt x="1037" y="205"/>
                      <a:pt x="1032" y="206"/>
                    </a:cubicBezTo>
                    <a:close/>
                    <a:moveTo>
                      <a:pt x="782" y="202"/>
                    </a:moveTo>
                    <a:cubicBezTo>
                      <a:pt x="715" y="206"/>
                      <a:pt x="643" y="210"/>
                      <a:pt x="580" y="206"/>
                    </a:cubicBezTo>
                    <a:cubicBezTo>
                      <a:pt x="539" y="203"/>
                      <a:pt x="499" y="216"/>
                      <a:pt x="462" y="207"/>
                    </a:cubicBezTo>
                    <a:cubicBezTo>
                      <a:pt x="474" y="203"/>
                      <a:pt x="515" y="203"/>
                      <a:pt x="531" y="207"/>
                    </a:cubicBezTo>
                    <a:cubicBezTo>
                      <a:pt x="530" y="204"/>
                      <a:pt x="532" y="204"/>
                      <a:pt x="532" y="207"/>
                    </a:cubicBezTo>
                    <a:cubicBezTo>
                      <a:pt x="614" y="202"/>
                      <a:pt x="689" y="205"/>
                      <a:pt x="782" y="202"/>
                    </a:cubicBezTo>
                    <a:close/>
                    <a:moveTo>
                      <a:pt x="325" y="207"/>
                    </a:moveTo>
                    <a:cubicBezTo>
                      <a:pt x="326" y="204"/>
                      <a:pt x="330" y="204"/>
                      <a:pt x="334" y="206"/>
                    </a:cubicBezTo>
                    <a:cubicBezTo>
                      <a:pt x="331" y="209"/>
                      <a:pt x="329" y="206"/>
                      <a:pt x="325" y="207"/>
                    </a:cubicBezTo>
                    <a:close/>
                    <a:moveTo>
                      <a:pt x="160" y="198"/>
                    </a:moveTo>
                    <a:cubicBezTo>
                      <a:pt x="179" y="196"/>
                      <a:pt x="205" y="197"/>
                      <a:pt x="212" y="196"/>
                    </a:cubicBezTo>
                    <a:cubicBezTo>
                      <a:pt x="202" y="201"/>
                      <a:pt x="174" y="197"/>
                      <a:pt x="160" y="198"/>
                    </a:cubicBezTo>
                    <a:close/>
                    <a:moveTo>
                      <a:pt x="156" y="199"/>
                    </a:moveTo>
                    <a:cubicBezTo>
                      <a:pt x="151" y="197"/>
                      <a:pt x="146" y="198"/>
                      <a:pt x="138" y="198"/>
                    </a:cubicBezTo>
                    <a:cubicBezTo>
                      <a:pt x="142" y="197"/>
                      <a:pt x="153" y="195"/>
                      <a:pt x="156" y="199"/>
                    </a:cubicBezTo>
                    <a:close/>
                    <a:moveTo>
                      <a:pt x="485" y="193"/>
                    </a:moveTo>
                    <a:cubicBezTo>
                      <a:pt x="487" y="193"/>
                      <a:pt x="493" y="193"/>
                      <a:pt x="498" y="192"/>
                    </a:cubicBezTo>
                    <a:cubicBezTo>
                      <a:pt x="495" y="196"/>
                      <a:pt x="488" y="195"/>
                      <a:pt x="485" y="193"/>
                    </a:cubicBezTo>
                    <a:close/>
                    <a:moveTo>
                      <a:pt x="499" y="192"/>
                    </a:moveTo>
                    <a:cubicBezTo>
                      <a:pt x="502" y="193"/>
                      <a:pt x="510" y="192"/>
                      <a:pt x="516" y="192"/>
                    </a:cubicBezTo>
                    <a:cubicBezTo>
                      <a:pt x="513" y="193"/>
                      <a:pt x="503" y="196"/>
                      <a:pt x="499" y="192"/>
                    </a:cubicBezTo>
                    <a:close/>
                    <a:moveTo>
                      <a:pt x="277" y="191"/>
                    </a:moveTo>
                    <a:cubicBezTo>
                      <a:pt x="273" y="192"/>
                      <a:pt x="264" y="193"/>
                      <a:pt x="258" y="191"/>
                    </a:cubicBezTo>
                    <a:cubicBezTo>
                      <a:pt x="261" y="191"/>
                      <a:pt x="271" y="190"/>
                      <a:pt x="277" y="191"/>
                    </a:cubicBezTo>
                    <a:close/>
                    <a:moveTo>
                      <a:pt x="252" y="193"/>
                    </a:moveTo>
                    <a:cubicBezTo>
                      <a:pt x="250" y="193"/>
                      <a:pt x="251" y="192"/>
                      <a:pt x="251" y="191"/>
                    </a:cubicBezTo>
                    <a:cubicBezTo>
                      <a:pt x="248" y="192"/>
                      <a:pt x="246" y="192"/>
                      <a:pt x="243" y="191"/>
                    </a:cubicBezTo>
                    <a:cubicBezTo>
                      <a:pt x="244" y="190"/>
                      <a:pt x="251" y="190"/>
                      <a:pt x="252" y="191"/>
                    </a:cubicBezTo>
                    <a:lnTo>
                      <a:pt x="252" y="193"/>
                    </a:lnTo>
                    <a:close/>
                    <a:moveTo>
                      <a:pt x="209" y="191"/>
                    </a:moveTo>
                    <a:cubicBezTo>
                      <a:pt x="216" y="189"/>
                      <a:pt x="222" y="191"/>
                      <a:pt x="231" y="190"/>
                    </a:cubicBezTo>
                    <a:cubicBezTo>
                      <a:pt x="235" y="191"/>
                      <a:pt x="240" y="189"/>
                      <a:pt x="242" y="191"/>
                    </a:cubicBezTo>
                    <a:cubicBezTo>
                      <a:pt x="230" y="191"/>
                      <a:pt x="230" y="191"/>
                      <a:pt x="230" y="191"/>
                    </a:cubicBezTo>
                    <a:cubicBezTo>
                      <a:pt x="225" y="191"/>
                      <a:pt x="212" y="192"/>
                      <a:pt x="209" y="191"/>
                    </a:cubicBezTo>
                    <a:close/>
                    <a:moveTo>
                      <a:pt x="188" y="192"/>
                    </a:moveTo>
                    <a:cubicBezTo>
                      <a:pt x="186" y="190"/>
                      <a:pt x="182" y="191"/>
                      <a:pt x="179" y="191"/>
                    </a:cubicBezTo>
                    <a:cubicBezTo>
                      <a:pt x="177" y="189"/>
                      <a:pt x="186" y="192"/>
                      <a:pt x="187" y="189"/>
                    </a:cubicBezTo>
                    <a:cubicBezTo>
                      <a:pt x="179" y="188"/>
                      <a:pt x="169" y="189"/>
                      <a:pt x="162" y="188"/>
                    </a:cubicBezTo>
                    <a:cubicBezTo>
                      <a:pt x="171" y="183"/>
                      <a:pt x="181" y="188"/>
                      <a:pt x="192" y="187"/>
                    </a:cubicBezTo>
                    <a:cubicBezTo>
                      <a:pt x="194" y="188"/>
                      <a:pt x="186" y="188"/>
                      <a:pt x="188" y="192"/>
                    </a:cubicBezTo>
                    <a:close/>
                    <a:moveTo>
                      <a:pt x="104" y="147"/>
                    </a:moveTo>
                    <a:cubicBezTo>
                      <a:pt x="101" y="147"/>
                      <a:pt x="94" y="149"/>
                      <a:pt x="89" y="147"/>
                    </a:cubicBezTo>
                    <a:cubicBezTo>
                      <a:pt x="96" y="146"/>
                      <a:pt x="99" y="145"/>
                      <a:pt x="105" y="144"/>
                    </a:cubicBezTo>
                    <a:cubicBezTo>
                      <a:pt x="105" y="146"/>
                      <a:pt x="101" y="147"/>
                      <a:pt x="104" y="147"/>
                    </a:cubicBezTo>
                    <a:close/>
                    <a:moveTo>
                      <a:pt x="72" y="145"/>
                    </a:moveTo>
                    <a:cubicBezTo>
                      <a:pt x="74" y="142"/>
                      <a:pt x="83" y="143"/>
                      <a:pt x="88" y="144"/>
                    </a:cubicBezTo>
                    <a:cubicBezTo>
                      <a:pt x="87" y="146"/>
                      <a:pt x="83" y="145"/>
                      <a:pt x="81" y="145"/>
                    </a:cubicBezTo>
                    <a:cubicBezTo>
                      <a:pt x="81" y="147"/>
                      <a:pt x="86" y="146"/>
                      <a:pt x="88" y="146"/>
                    </a:cubicBezTo>
                    <a:cubicBezTo>
                      <a:pt x="82" y="151"/>
                      <a:pt x="81" y="144"/>
                      <a:pt x="72" y="145"/>
                    </a:cubicBezTo>
                    <a:close/>
                    <a:moveTo>
                      <a:pt x="460" y="132"/>
                    </a:moveTo>
                    <a:cubicBezTo>
                      <a:pt x="469" y="130"/>
                      <a:pt x="478" y="130"/>
                      <a:pt x="486" y="131"/>
                    </a:cubicBezTo>
                    <a:cubicBezTo>
                      <a:pt x="481" y="135"/>
                      <a:pt x="467" y="133"/>
                      <a:pt x="460" y="132"/>
                    </a:cubicBezTo>
                    <a:close/>
                    <a:moveTo>
                      <a:pt x="475" y="93"/>
                    </a:moveTo>
                    <a:cubicBezTo>
                      <a:pt x="481" y="95"/>
                      <a:pt x="490" y="91"/>
                      <a:pt x="498" y="91"/>
                    </a:cubicBezTo>
                    <a:cubicBezTo>
                      <a:pt x="495" y="97"/>
                      <a:pt x="478" y="96"/>
                      <a:pt x="475" y="93"/>
                    </a:cubicBezTo>
                    <a:close/>
                    <a:moveTo>
                      <a:pt x="508" y="90"/>
                    </a:moveTo>
                    <a:cubicBezTo>
                      <a:pt x="498" y="96"/>
                      <a:pt x="505" y="87"/>
                      <a:pt x="508" y="89"/>
                    </a:cubicBezTo>
                    <a:cubicBezTo>
                      <a:pt x="508" y="89"/>
                      <a:pt x="509" y="90"/>
                      <a:pt x="508" y="90"/>
                    </a:cubicBezTo>
                    <a:close/>
                    <a:moveTo>
                      <a:pt x="537" y="87"/>
                    </a:moveTo>
                    <a:cubicBezTo>
                      <a:pt x="539" y="85"/>
                      <a:pt x="542" y="85"/>
                      <a:pt x="537" y="85"/>
                    </a:cubicBezTo>
                    <a:cubicBezTo>
                      <a:pt x="542" y="83"/>
                      <a:pt x="549" y="84"/>
                      <a:pt x="554" y="85"/>
                    </a:cubicBezTo>
                    <a:cubicBezTo>
                      <a:pt x="551" y="88"/>
                      <a:pt x="542" y="86"/>
                      <a:pt x="537" y="87"/>
                    </a:cubicBezTo>
                    <a:close/>
                    <a:moveTo>
                      <a:pt x="536" y="87"/>
                    </a:moveTo>
                    <a:cubicBezTo>
                      <a:pt x="526" y="87"/>
                      <a:pt x="526" y="87"/>
                      <a:pt x="526" y="87"/>
                    </a:cubicBezTo>
                    <a:cubicBezTo>
                      <a:pt x="528" y="85"/>
                      <a:pt x="535" y="82"/>
                      <a:pt x="536" y="87"/>
                    </a:cubicBezTo>
                    <a:close/>
                    <a:moveTo>
                      <a:pt x="428" y="87"/>
                    </a:moveTo>
                    <a:cubicBezTo>
                      <a:pt x="417" y="87"/>
                      <a:pt x="417" y="87"/>
                      <a:pt x="417" y="87"/>
                    </a:cubicBezTo>
                    <a:cubicBezTo>
                      <a:pt x="419" y="82"/>
                      <a:pt x="428" y="83"/>
                      <a:pt x="428" y="87"/>
                    </a:cubicBezTo>
                    <a:close/>
                    <a:moveTo>
                      <a:pt x="340" y="84"/>
                    </a:moveTo>
                    <a:cubicBezTo>
                      <a:pt x="320" y="85"/>
                      <a:pt x="289" y="86"/>
                      <a:pt x="273" y="83"/>
                    </a:cubicBezTo>
                    <a:cubicBezTo>
                      <a:pt x="299" y="80"/>
                      <a:pt x="317" y="81"/>
                      <a:pt x="340" y="84"/>
                    </a:cubicBezTo>
                    <a:close/>
                    <a:moveTo>
                      <a:pt x="589" y="71"/>
                    </a:moveTo>
                    <a:cubicBezTo>
                      <a:pt x="571" y="69"/>
                      <a:pt x="554" y="72"/>
                      <a:pt x="540" y="73"/>
                    </a:cubicBezTo>
                    <a:cubicBezTo>
                      <a:pt x="542" y="67"/>
                      <a:pt x="553" y="68"/>
                      <a:pt x="560" y="68"/>
                    </a:cubicBezTo>
                    <a:cubicBezTo>
                      <a:pt x="587" y="68"/>
                      <a:pt x="626" y="68"/>
                      <a:pt x="652" y="69"/>
                    </a:cubicBezTo>
                    <a:cubicBezTo>
                      <a:pt x="659" y="64"/>
                      <a:pt x="686" y="66"/>
                      <a:pt x="691" y="71"/>
                    </a:cubicBezTo>
                    <a:cubicBezTo>
                      <a:pt x="687" y="72"/>
                      <a:pt x="683" y="74"/>
                      <a:pt x="675" y="75"/>
                    </a:cubicBezTo>
                    <a:cubicBezTo>
                      <a:pt x="668" y="68"/>
                      <a:pt x="655" y="78"/>
                      <a:pt x="643" y="71"/>
                    </a:cubicBezTo>
                    <a:cubicBezTo>
                      <a:pt x="648" y="74"/>
                      <a:pt x="629" y="74"/>
                      <a:pt x="626" y="74"/>
                    </a:cubicBezTo>
                    <a:cubicBezTo>
                      <a:pt x="609" y="74"/>
                      <a:pt x="585" y="74"/>
                      <a:pt x="568" y="77"/>
                    </a:cubicBezTo>
                    <a:cubicBezTo>
                      <a:pt x="604" y="80"/>
                      <a:pt x="636" y="74"/>
                      <a:pt x="662" y="78"/>
                    </a:cubicBezTo>
                    <a:cubicBezTo>
                      <a:pt x="690" y="75"/>
                      <a:pt x="735" y="77"/>
                      <a:pt x="774" y="74"/>
                    </a:cubicBezTo>
                    <a:cubicBezTo>
                      <a:pt x="759" y="82"/>
                      <a:pt x="744" y="78"/>
                      <a:pt x="728" y="77"/>
                    </a:cubicBezTo>
                    <a:cubicBezTo>
                      <a:pt x="701" y="75"/>
                      <a:pt x="673" y="85"/>
                      <a:pt x="648" y="82"/>
                    </a:cubicBezTo>
                    <a:cubicBezTo>
                      <a:pt x="592" y="75"/>
                      <a:pt x="520" y="83"/>
                      <a:pt x="453" y="79"/>
                    </a:cubicBezTo>
                    <a:cubicBezTo>
                      <a:pt x="457" y="77"/>
                      <a:pt x="461" y="76"/>
                      <a:pt x="464" y="76"/>
                    </a:cubicBezTo>
                    <a:cubicBezTo>
                      <a:pt x="441" y="75"/>
                      <a:pt x="407" y="75"/>
                      <a:pt x="386" y="80"/>
                    </a:cubicBezTo>
                    <a:cubicBezTo>
                      <a:pt x="385" y="77"/>
                      <a:pt x="388" y="77"/>
                      <a:pt x="390" y="77"/>
                    </a:cubicBezTo>
                    <a:cubicBezTo>
                      <a:pt x="362" y="78"/>
                      <a:pt x="331" y="78"/>
                      <a:pt x="309" y="78"/>
                    </a:cubicBezTo>
                    <a:cubicBezTo>
                      <a:pt x="325" y="74"/>
                      <a:pt x="349" y="75"/>
                      <a:pt x="364" y="75"/>
                    </a:cubicBezTo>
                    <a:cubicBezTo>
                      <a:pt x="364" y="74"/>
                      <a:pt x="363" y="74"/>
                      <a:pt x="362" y="74"/>
                    </a:cubicBezTo>
                    <a:cubicBezTo>
                      <a:pt x="402" y="73"/>
                      <a:pt x="462" y="68"/>
                      <a:pt x="508" y="75"/>
                    </a:cubicBezTo>
                    <a:cubicBezTo>
                      <a:pt x="493" y="73"/>
                      <a:pt x="487" y="74"/>
                      <a:pt x="470" y="76"/>
                    </a:cubicBezTo>
                    <a:cubicBezTo>
                      <a:pt x="511" y="79"/>
                      <a:pt x="547" y="77"/>
                      <a:pt x="589" y="71"/>
                    </a:cubicBezTo>
                    <a:close/>
                    <a:moveTo>
                      <a:pt x="709" y="68"/>
                    </a:moveTo>
                    <a:cubicBezTo>
                      <a:pt x="714" y="65"/>
                      <a:pt x="725" y="64"/>
                      <a:pt x="732" y="67"/>
                    </a:cubicBezTo>
                    <a:cubicBezTo>
                      <a:pt x="725" y="69"/>
                      <a:pt x="719" y="70"/>
                      <a:pt x="709" y="68"/>
                    </a:cubicBezTo>
                    <a:close/>
                    <a:moveTo>
                      <a:pt x="422" y="61"/>
                    </a:moveTo>
                    <a:cubicBezTo>
                      <a:pt x="417" y="58"/>
                      <a:pt x="415" y="61"/>
                      <a:pt x="409" y="58"/>
                    </a:cubicBezTo>
                    <a:cubicBezTo>
                      <a:pt x="414" y="56"/>
                      <a:pt x="431" y="58"/>
                      <a:pt x="432" y="48"/>
                    </a:cubicBezTo>
                    <a:cubicBezTo>
                      <a:pt x="445" y="43"/>
                      <a:pt x="464" y="54"/>
                      <a:pt x="474" y="46"/>
                    </a:cubicBezTo>
                    <a:cubicBezTo>
                      <a:pt x="465" y="44"/>
                      <a:pt x="455" y="46"/>
                      <a:pt x="446" y="45"/>
                    </a:cubicBezTo>
                    <a:cubicBezTo>
                      <a:pt x="455" y="42"/>
                      <a:pt x="475" y="43"/>
                      <a:pt x="487" y="43"/>
                    </a:cubicBezTo>
                    <a:cubicBezTo>
                      <a:pt x="483" y="46"/>
                      <a:pt x="477" y="48"/>
                      <a:pt x="475" y="46"/>
                    </a:cubicBezTo>
                    <a:cubicBezTo>
                      <a:pt x="484" y="48"/>
                      <a:pt x="507" y="49"/>
                      <a:pt x="523" y="52"/>
                    </a:cubicBezTo>
                    <a:cubicBezTo>
                      <a:pt x="524" y="51"/>
                      <a:pt x="528" y="48"/>
                      <a:pt x="524" y="48"/>
                    </a:cubicBezTo>
                    <a:cubicBezTo>
                      <a:pt x="547" y="51"/>
                      <a:pt x="564" y="47"/>
                      <a:pt x="592" y="45"/>
                    </a:cubicBezTo>
                    <a:cubicBezTo>
                      <a:pt x="639" y="43"/>
                      <a:pt x="692" y="45"/>
                      <a:pt x="741" y="44"/>
                    </a:cubicBezTo>
                    <a:cubicBezTo>
                      <a:pt x="778" y="44"/>
                      <a:pt x="818" y="43"/>
                      <a:pt x="856" y="40"/>
                    </a:cubicBezTo>
                    <a:cubicBezTo>
                      <a:pt x="874" y="38"/>
                      <a:pt x="890" y="43"/>
                      <a:pt x="908" y="43"/>
                    </a:cubicBezTo>
                    <a:cubicBezTo>
                      <a:pt x="824" y="63"/>
                      <a:pt x="712" y="64"/>
                      <a:pt x="628" y="65"/>
                    </a:cubicBezTo>
                    <a:cubicBezTo>
                      <a:pt x="630" y="62"/>
                      <a:pt x="636" y="64"/>
                      <a:pt x="638" y="62"/>
                    </a:cubicBezTo>
                    <a:cubicBezTo>
                      <a:pt x="605" y="60"/>
                      <a:pt x="561" y="68"/>
                      <a:pt x="532" y="64"/>
                    </a:cubicBezTo>
                    <a:cubicBezTo>
                      <a:pt x="531" y="61"/>
                      <a:pt x="533" y="62"/>
                      <a:pt x="533" y="61"/>
                    </a:cubicBezTo>
                    <a:cubicBezTo>
                      <a:pt x="523" y="61"/>
                      <a:pt x="502" y="64"/>
                      <a:pt x="487" y="65"/>
                    </a:cubicBezTo>
                    <a:cubicBezTo>
                      <a:pt x="488" y="61"/>
                      <a:pt x="494" y="62"/>
                      <a:pt x="495" y="60"/>
                    </a:cubicBezTo>
                    <a:cubicBezTo>
                      <a:pt x="475" y="57"/>
                      <a:pt x="439" y="63"/>
                      <a:pt x="418" y="64"/>
                    </a:cubicBezTo>
                    <a:cubicBezTo>
                      <a:pt x="418" y="63"/>
                      <a:pt x="419" y="63"/>
                      <a:pt x="419" y="63"/>
                    </a:cubicBezTo>
                    <a:cubicBezTo>
                      <a:pt x="420" y="62"/>
                      <a:pt x="420" y="60"/>
                      <a:pt x="422" y="61"/>
                    </a:cubicBezTo>
                    <a:close/>
                    <a:moveTo>
                      <a:pt x="371" y="62"/>
                    </a:moveTo>
                    <a:cubicBezTo>
                      <a:pt x="373" y="60"/>
                      <a:pt x="371" y="60"/>
                      <a:pt x="372" y="57"/>
                    </a:cubicBezTo>
                    <a:cubicBezTo>
                      <a:pt x="367" y="56"/>
                      <a:pt x="368" y="62"/>
                      <a:pt x="362" y="61"/>
                    </a:cubicBezTo>
                    <a:cubicBezTo>
                      <a:pt x="364" y="57"/>
                      <a:pt x="366" y="53"/>
                      <a:pt x="365" y="48"/>
                    </a:cubicBezTo>
                    <a:cubicBezTo>
                      <a:pt x="384" y="46"/>
                      <a:pt x="390" y="56"/>
                      <a:pt x="405" y="58"/>
                    </a:cubicBezTo>
                    <a:cubicBezTo>
                      <a:pt x="398" y="64"/>
                      <a:pt x="383" y="61"/>
                      <a:pt x="371" y="62"/>
                    </a:cubicBezTo>
                    <a:close/>
                    <a:moveTo>
                      <a:pt x="1206" y="52"/>
                    </a:moveTo>
                    <a:cubicBezTo>
                      <a:pt x="1216" y="49"/>
                      <a:pt x="1230" y="52"/>
                      <a:pt x="1236" y="53"/>
                    </a:cubicBezTo>
                    <a:cubicBezTo>
                      <a:pt x="1231" y="55"/>
                      <a:pt x="1210" y="60"/>
                      <a:pt x="1206" y="52"/>
                    </a:cubicBezTo>
                    <a:close/>
                    <a:moveTo>
                      <a:pt x="1251" y="48"/>
                    </a:moveTo>
                    <a:cubicBezTo>
                      <a:pt x="1261" y="37"/>
                      <a:pt x="1295" y="43"/>
                      <a:pt x="1314" y="44"/>
                    </a:cubicBezTo>
                    <a:cubicBezTo>
                      <a:pt x="1310" y="49"/>
                      <a:pt x="1305" y="48"/>
                      <a:pt x="1298" y="49"/>
                    </a:cubicBezTo>
                    <a:cubicBezTo>
                      <a:pt x="1290" y="41"/>
                      <a:pt x="1264" y="50"/>
                      <a:pt x="1251" y="48"/>
                    </a:cubicBezTo>
                    <a:close/>
                    <a:moveTo>
                      <a:pt x="950" y="42"/>
                    </a:moveTo>
                    <a:cubicBezTo>
                      <a:pt x="956" y="39"/>
                      <a:pt x="973" y="42"/>
                      <a:pt x="980" y="42"/>
                    </a:cubicBezTo>
                    <a:cubicBezTo>
                      <a:pt x="973" y="54"/>
                      <a:pt x="960" y="41"/>
                      <a:pt x="950" y="42"/>
                    </a:cubicBezTo>
                    <a:close/>
                    <a:moveTo>
                      <a:pt x="409" y="42"/>
                    </a:moveTo>
                    <a:cubicBezTo>
                      <a:pt x="409" y="45"/>
                      <a:pt x="404" y="43"/>
                      <a:pt x="402" y="43"/>
                    </a:cubicBezTo>
                    <a:cubicBezTo>
                      <a:pt x="404" y="41"/>
                      <a:pt x="405" y="43"/>
                      <a:pt x="409" y="42"/>
                    </a:cubicBezTo>
                    <a:close/>
                    <a:moveTo>
                      <a:pt x="407" y="40"/>
                    </a:moveTo>
                    <a:cubicBezTo>
                      <a:pt x="408" y="38"/>
                      <a:pt x="411" y="39"/>
                      <a:pt x="412" y="38"/>
                    </a:cubicBezTo>
                    <a:cubicBezTo>
                      <a:pt x="408" y="36"/>
                      <a:pt x="401" y="36"/>
                      <a:pt x="399" y="32"/>
                    </a:cubicBezTo>
                    <a:cubicBezTo>
                      <a:pt x="410" y="32"/>
                      <a:pt x="428" y="33"/>
                      <a:pt x="441" y="34"/>
                    </a:cubicBezTo>
                    <a:cubicBezTo>
                      <a:pt x="433" y="40"/>
                      <a:pt x="419" y="39"/>
                      <a:pt x="407" y="40"/>
                    </a:cubicBezTo>
                    <a:close/>
                    <a:moveTo>
                      <a:pt x="1260" y="27"/>
                    </a:moveTo>
                    <a:cubicBezTo>
                      <a:pt x="1269" y="28"/>
                      <a:pt x="1277" y="25"/>
                      <a:pt x="1283" y="28"/>
                    </a:cubicBezTo>
                    <a:cubicBezTo>
                      <a:pt x="1279" y="33"/>
                      <a:pt x="1265" y="33"/>
                      <a:pt x="1260" y="27"/>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9" name="Freeform 1067"/>
              <p:cNvSpPr/>
              <p:nvPr/>
            </p:nvSpPr>
            <p:spPr bwMode="auto">
              <a:xfrm>
                <a:off x="2562" y="3897"/>
                <a:ext cx="63" cy="11"/>
              </a:xfrm>
              <a:custGeom>
                <a:avLst/>
                <a:gdLst>
                  <a:gd name="T0" fmla="*/ 35 w 35"/>
                  <a:gd name="T1" fmla="*/ 2 h 5"/>
                  <a:gd name="T2" fmla="*/ 0 w 35"/>
                  <a:gd name="T3" fmla="*/ 5 h 5"/>
                  <a:gd name="T4" fmla="*/ 35 w 35"/>
                  <a:gd name="T5" fmla="*/ 2 h 5"/>
                </a:gdLst>
                <a:ahLst/>
                <a:cxnLst>
                  <a:cxn ang="0">
                    <a:pos x="T0" y="T1"/>
                  </a:cxn>
                  <a:cxn ang="0">
                    <a:pos x="T2" y="T3"/>
                  </a:cxn>
                  <a:cxn ang="0">
                    <a:pos x="T4" y="T5"/>
                  </a:cxn>
                </a:cxnLst>
                <a:rect l="0" t="0" r="r" b="b"/>
                <a:pathLst>
                  <a:path w="35" h="5">
                    <a:moveTo>
                      <a:pt x="35" y="2"/>
                    </a:moveTo>
                    <a:cubicBezTo>
                      <a:pt x="25" y="5"/>
                      <a:pt x="8" y="2"/>
                      <a:pt x="0" y="5"/>
                    </a:cubicBezTo>
                    <a:cubicBezTo>
                      <a:pt x="8" y="0"/>
                      <a:pt x="24" y="3"/>
                      <a:pt x="35"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0" name="Freeform 1068"/>
              <p:cNvSpPr/>
              <p:nvPr/>
            </p:nvSpPr>
            <p:spPr bwMode="auto">
              <a:xfrm>
                <a:off x="1633" y="3926"/>
                <a:ext cx="61" cy="2"/>
              </a:xfrm>
              <a:custGeom>
                <a:avLst/>
                <a:gdLst>
                  <a:gd name="T0" fmla="*/ 0 w 33"/>
                  <a:gd name="T1" fmla="*/ 1 h 4"/>
                  <a:gd name="T2" fmla="*/ 33 w 33"/>
                  <a:gd name="T3" fmla="*/ 0 h 4"/>
                  <a:gd name="T4" fmla="*/ 0 w 33"/>
                  <a:gd name="T5" fmla="*/ 1 h 4"/>
                </a:gdLst>
                <a:ahLst/>
                <a:cxnLst>
                  <a:cxn ang="0">
                    <a:pos x="T0" y="T1"/>
                  </a:cxn>
                  <a:cxn ang="0">
                    <a:pos x="T2" y="T3"/>
                  </a:cxn>
                  <a:cxn ang="0">
                    <a:pos x="T4" y="T5"/>
                  </a:cxn>
                </a:cxnLst>
                <a:rect l="0" t="0" r="r" b="b"/>
                <a:pathLst>
                  <a:path w="33" h="4">
                    <a:moveTo>
                      <a:pt x="0" y="1"/>
                    </a:moveTo>
                    <a:cubicBezTo>
                      <a:pt x="12" y="1"/>
                      <a:pt x="22" y="2"/>
                      <a:pt x="33" y="0"/>
                    </a:cubicBezTo>
                    <a:cubicBezTo>
                      <a:pt x="28" y="4"/>
                      <a:pt x="7" y="3"/>
                      <a:pt x="0"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1" name="Freeform 1069"/>
              <p:cNvSpPr/>
              <p:nvPr/>
            </p:nvSpPr>
            <p:spPr bwMode="auto">
              <a:xfrm>
                <a:off x="291" y="3888"/>
                <a:ext cx="25" cy="9"/>
              </a:xfrm>
              <a:custGeom>
                <a:avLst/>
                <a:gdLst>
                  <a:gd name="T0" fmla="*/ 0 w 14"/>
                  <a:gd name="T1" fmla="*/ 2 h 5"/>
                  <a:gd name="T2" fmla="*/ 0 w 14"/>
                  <a:gd name="T3" fmla="*/ 2 h 5"/>
                </a:gdLst>
                <a:ahLst/>
                <a:cxnLst>
                  <a:cxn ang="0">
                    <a:pos x="T0" y="T1"/>
                  </a:cxn>
                  <a:cxn ang="0">
                    <a:pos x="T2" y="T3"/>
                  </a:cxn>
                </a:cxnLst>
                <a:rect l="0" t="0" r="r" b="b"/>
                <a:pathLst>
                  <a:path w="14" h="5">
                    <a:moveTo>
                      <a:pt x="0" y="2"/>
                    </a:moveTo>
                    <a:cubicBezTo>
                      <a:pt x="10" y="0"/>
                      <a:pt x="14" y="5"/>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2" name="Freeform 1070"/>
              <p:cNvSpPr/>
              <p:nvPr/>
            </p:nvSpPr>
            <p:spPr bwMode="auto">
              <a:xfrm>
                <a:off x="220" y="3883"/>
                <a:ext cx="17" cy="3"/>
              </a:xfrm>
              <a:custGeom>
                <a:avLst/>
                <a:gdLst>
                  <a:gd name="T0" fmla="*/ 9 w 10"/>
                  <a:gd name="T1" fmla="*/ 2 h 4"/>
                  <a:gd name="T2" fmla="*/ 2 w 10"/>
                  <a:gd name="T3" fmla="*/ 2 h 4"/>
                  <a:gd name="T4" fmla="*/ 9 w 10"/>
                  <a:gd name="T5" fmla="*/ 2 h 4"/>
                </a:gdLst>
                <a:ahLst/>
                <a:cxnLst>
                  <a:cxn ang="0">
                    <a:pos x="T0" y="T1"/>
                  </a:cxn>
                  <a:cxn ang="0">
                    <a:pos x="T2" y="T3"/>
                  </a:cxn>
                  <a:cxn ang="0">
                    <a:pos x="T4" y="T5"/>
                  </a:cxn>
                </a:cxnLst>
                <a:rect l="0" t="0" r="r" b="b"/>
                <a:pathLst>
                  <a:path w="10" h="4">
                    <a:moveTo>
                      <a:pt x="9" y="2"/>
                    </a:moveTo>
                    <a:cubicBezTo>
                      <a:pt x="10" y="4"/>
                      <a:pt x="4" y="1"/>
                      <a:pt x="2" y="2"/>
                    </a:cubicBezTo>
                    <a:cubicBezTo>
                      <a:pt x="0" y="0"/>
                      <a:pt x="8" y="1"/>
                      <a:pt x="9"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3" name="Freeform 1071"/>
              <p:cNvSpPr/>
              <p:nvPr/>
            </p:nvSpPr>
            <p:spPr bwMode="auto">
              <a:xfrm>
                <a:off x="385" y="3865"/>
                <a:ext cx="33" cy="1"/>
              </a:xfrm>
              <a:custGeom>
                <a:avLst/>
                <a:gdLst>
                  <a:gd name="T0" fmla="*/ 18 w 18"/>
                  <a:gd name="T1" fmla="*/ 1 h 4"/>
                  <a:gd name="T2" fmla="*/ 0 w 18"/>
                  <a:gd name="T3" fmla="*/ 1 h 4"/>
                  <a:gd name="T4" fmla="*/ 18 w 18"/>
                  <a:gd name="T5" fmla="*/ 1 h 4"/>
                </a:gdLst>
                <a:ahLst/>
                <a:cxnLst>
                  <a:cxn ang="0">
                    <a:pos x="T0" y="T1"/>
                  </a:cxn>
                  <a:cxn ang="0">
                    <a:pos x="T2" y="T3"/>
                  </a:cxn>
                  <a:cxn ang="0">
                    <a:pos x="T4" y="T5"/>
                  </a:cxn>
                </a:cxnLst>
                <a:rect l="0" t="0" r="r" b="b"/>
                <a:pathLst>
                  <a:path w="18" h="4">
                    <a:moveTo>
                      <a:pt x="18" y="1"/>
                    </a:moveTo>
                    <a:cubicBezTo>
                      <a:pt x="14" y="4"/>
                      <a:pt x="4" y="2"/>
                      <a:pt x="0" y="1"/>
                    </a:cubicBezTo>
                    <a:cubicBezTo>
                      <a:pt x="4" y="0"/>
                      <a:pt x="14" y="1"/>
                      <a:pt x="18"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4" name="Freeform 1072"/>
              <p:cNvSpPr/>
              <p:nvPr/>
            </p:nvSpPr>
            <p:spPr bwMode="auto">
              <a:xfrm>
                <a:off x="3482" y="3803"/>
                <a:ext cx="14" cy="1"/>
              </a:xfrm>
              <a:custGeom>
                <a:avLst/>
                <a:gdLst>
                  <a:gd name="T0" fmla="*/ 0 w 8"/>
                  <a:gd name="T1" fmla="*/ 4 h 4"/>
                  <a:gd name="T2" fmla="*/ 1 w 8"/>
                  <a:gd name="T3" fmla="*/ 1 h 4"/>
                  <a:gd name="T4" fmla="*/ 6 w 8"/>
                  <a:gd name="T5" fmla="*/ 1 h 4"/>
                  <a:gd name="T6" fmla="*/ 0 w 8"/>
                  <a:gd name="T7" fmla="*/ 4 h 4"/>
                </a:gdLst>
                <a:ahLst/>
                <a:cxnLst>
                  <a:cxn ang="0">
                    <a:pos x="T0" y="T1"/>
                  </a:cxn>
                  <a:cxn ang="0">
                    <a:pos x="T2" y="T3"/>
                  </a:cxn>
                  <a:cxn ang="0">
                    <a:pos x="T4" y="T5"/>
                  </a:cxn>
                  <a:cxn ang="0">
                    <a:pos x="T6" y="T7"/>
                  </a:cxn>
                </a:cxnLst>
                <a:rect l="0" t="0" r="r" b="b"/>
                <a:pathLst>
                  <a:path w="8" h="4">
                    <a:moveTo>
                      <a:pt x="0" y="4"/>
                    </a:moveTo>
                    <a:cubicBezTo>
                      <a:pt x="1" y="3"/>
                      <a:pt x="1" y="2"/>
                      <a:pt x="1" y="1"/>
                    </a:cubicBezTo>
                    <a:cubicBezTo>
                      <a:pt x="3" y="0"/>
                      <a:pt x="5" y="4"/>
                      <a:pt x="6" y="1"/>
                    </a:cubicBezTo>
                    <a:cubicBezTo>
                      <a:pt x="8" y="4"/>
                      <a:pt x="2" y="3"/>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5" name="Freeform 1073"/>
              <p:cNvSpPr/>
              <p:nvPr/>
            </p:nvSpPr>
            <p:spPr bwMode="auto">
              <a:xfrm>
                <a:off x="313" y="3798"/>
                <a:ext cx="63" cy="14"/>
              </a:xfrm>
              <a:custGeom>
                <a:avLst/>
                <a:gdLst>
                  <a:gd name="T0" fmla="*/ 26 w 36"/>
                  <a:gd name="T1" fmla="*/ 6 h 8"/>
                  <a:gd name="T2" fmla="*/ 30 w 36"/>
                  <a:gd name="T3" fmla="*/ 5 h 8"/>
                  <a:gd name="T4" fmla="*/ 0 w 36"/>
                  <a:gd name="T5" fmla="*/ 4 h 8"/>
                  <a:gd name="T6" fmla="*/ 36 w 36"/>
                  <a:gd name="T7" fmla="*/ 6 h 8"/>
                  <a:gd name="T8" fmla="*/ 26 w 36"/>
                  <a:gd name="T9" fmla="*/ 6 h 8"/>
                </a:gdLst>
                <a:ahLst/>
                <a:cxnLst>
                  <a:cxn ang="0">
                    <a:pos x="T0" y="T1"/>
                  </a:cxn>
                  <a:cxn ang="0">
                    <a:pos x="T2" y="T3"/>
                  </a:cxn>
                  <a:cxn ang="0">
                    <a:pos x="T4" y="T5"/>
                  </a:cxn>
                  <a:cxn ang="0">
                    <a:pos x="T6" y="T7"/>
                  </a:cxn>
                  <a:cxn ang="0">
                    <a:pos x="T8" y="T9"/>
                  </a:cxn>
                </a:cxnLst>
                <a:rect l="0" t="0" r="r" b="b"/>
                <a:pathLst>
                  <a:path w="36" h="8">
                    <a:moveTo>
                      <a:pt x="26" y="6"/>
                    </a:moveTo>
                    <a:cubicBezTo>
                      <a:pt x="24" y="8"/>
                      <a:pt x="27" y="3"/>
                      <a:pt x="30" y="5"/>
                    </a:cubicBezTo>
                    <a:cubicBezTo>
                      <a:pt x="21" y="3"/>
                      <a:pt x="8" y="4"/>
                      <a:pt x="0" y="4"/>
                    </a:cubicBezTo>
                    <a:cubicBezTo>
                      <a:pt x="7" y="2"/>
                      <a:pt x="30" y="0"/>
                      <a:pt x="36" y="6"/>
                    </a:cubicBezTo>
                    <a:lnTo>
                      <a:pt x="26" y="6"/>
                    </a:ln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6" name="Freeform 1074"/>
              <p:cNvSpPr/>
              <p:nvPr/>
            </p:nvSpPr>
            <p:spPr bwMode="auto">
              <a:xfrm>
                <a:off x="264" y="3798"/>
                <a:ext cx="50" cy="6"/>
              </a:xfrm>
              <a:custGeom>
                <a:avLst/>
                <a:gdLst>
                  <a:gd name="T0" fmla="*/ 0 w 28"/>
                  <a:gd name="T1" fmla="*/ 4 h 5"/>
                  <a:gd name="T2" fmla="*/ 16 w 28"/>
                  <a:gd name="T3" fmla="*/ 3 h 5"/>
                  <a:gd name="T4" fmla="*/ 21 w 28"/>
                  <a:gd name="T5" fmla="*/ 5 h 5"/>
                  <a:gd name="T6" fmla="*/ 0 w 28"/>
                  <a:gd name="T7" fmla="*/ 4 h 5"/>
                </a:gdLst>
                <a:ahLst/>
                <a:cxnLst>
                  <a:cxn ang="0">
                    <a:pos x="T0" y="T1"/>
                  </a:cxn>
                  <a:cxn ang="0">
                    <a:pos x="T2" y="T3"/>
                  </a:cxn>
                  <a:cxn ang="0">
                    <a:pos x="T4" y="T5"/>
                  </a:cxn>
                  <a:cxn ang="0">
                    <a:pos x="T6" y="T7"/>
                  </a:cxn>
                </a:cxnLst>
                <a:rect l="0" t="0" r="r" b="b"/>
                <a:pathLst>
                  <a:path w="28" h="5">
                    <a:moveTo>
                      <a:pt x="0" y="4"/>
                    </a:moveTo>
                    <a:cubicBezTo>
                      <a:pt x="3" y="0"/>
                      <a:pt x="14" y="3"/>
                      <a:pt x="16" y="3"/>
                    </a:cubicBezTo>
                    <a:cubicBezTo>
                      <a:pt x="22" y="3"/>
                      <a:pt x="28" y="4"/>
                      <a:pt x="21" y="5"/>
                    </a:cubicBezTo>
                    <a:cubicBezTo>
                      <a:pt x="16" y="5"/>
                      <a:pt x="5" y="2"/>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7" name="Freeform 1075"/>
              <p:cNvSpPr/>
              <p:nvPr/>
            </p:nvSpPr>
            <p:spPr bwMode="auto">
              <a:xfrm>
                <a:off x="239" y="3791"/>
                <a:ext cx="41" cy="5"/>
              </a:xfrm>
              <a:custGeom>
                <a:avLst/>
                <a:gdLst>
                  <a:gd name="T0" fmla="*/ 23 w 23"/>
                  <a:gd name="T1" fmla="*/ 0 h 3"/>
                  <a:gd name="T2" fmla="*/ 0 w 23"/>
                  <a:gd name="T3" fmla="*/ 2 h 3"/>
                  <a:gd name="T4" fmla="*/ 23 w 23"/>
                  <a:gd name="T5" fmla="*/ 0 h 3"/>
                </a:gdLst>
                <a:ahLst/>
                <a:cxnLst>
                  <a:cxn ang="0">
                    <a:pos x="T0" y="T1"/>
                  </a:cxn>
                  <a:cxn ang="0">
                    <a:pos x="T2" y="T3"/>
                  </a:cxn>
                  <a:cxn ang="0">
                    <a:pos x="T4" y="T5"/>
                  </a:cxn>
                </a:cxnLst>
                <a:rect l="0" t="0" r="r" b="b"/>
                <a:pathLst>
                  <a:path w="23" h="3">
                    <a:moveTo>
                      <a:pt x="23" y="0"/>
                    </a:moveTo>
                    <a:cubicBezTo>
                      <a:pt x="18" y="3"/>
                      <a:pt x="11" y="1"/>
                      <a:pt x="0" y="2"/>
                    </a:cubicBezTo>
                    <a:cubicBezTo>
                      <a:pt x="4" y="0"/>
                      <a:pt x="14" y="0"/>
                      <a:pt x="23"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8" name="Freeform 1076"/>
              <p:cNvSpPr/>
              <p:nvPr/>
            </p:nvSpPr>
            <p:spPr bwMode="auto">
              <a:xfrm>
                <a:off x="184" y="3787"/>
                <a:ext cx="36" cy="5"/>
              </a:xfrm>
              <a:custGeom>
                <a:avLst/>
                <a:gdLst>
                  <a:gd name="T0" fmla="*/ 0 w 20"/>
                  <a:gd name="T1" fmla="*/ 3 h 3"/>
                  <a:gd name="T2" fmla="*/ 0 w 20"/>
                  <a:gd name="T3" fmla="*/ 3 h 3"/>
                </a:gdLst>
                <a:ahLst/>
                <a:cxnLst>
                  <a:cxn ang="0">
                    <a:pos x="T0" y="T1"/>
                  </a:cxn>
                  <a:cxn ang="0">
                    <a:pos x="T2" y="T3"/>
                  </a:cxn>
                </a:cxnLst>
                <a:rect l="0" t="0" r="r" b="b"/>
                <a:pathLst>
                  <a:path w="20" h="3">
                    <a:moveTo>
                      <a:pt x="0" y="3"/>
                    </a:moveTo>
                    <a:cubicBezTo>
                      <a:pt x="1" y="0"/>
                      <a:pt x="20"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9" name="Freeform 1077"/>
              <p:cNvSpPr/>
              <p:nvPr/>
            </p:nvSpPr>
            <p:spPr bwMode="auto">
              <a:xfrm>
                <a:off x="126" y="3758"/>
                <a:ext cx="121" cy="14"/>
              </a:xfrm>
              <a:custGeom>
                <a:avLst/>
                <a:gdLst>
                  <a:gd name="T0" fmla="*/ 0 w 66"/>
                  <a:gd name="T1" fmla="*/ 8 h 8"/>
                  <a:gd name="T2" fmla="*/ 66 w 66"/>
                  <a:gd name="T3" fmla="*/ 0 h 8"/>
                  <a:gd name="T4" fmla="*/ 0 w 66"/>
                  <a:gd name="T5" fmla="*/ 8 h 8"/>
                </a:gdLst>
                <a:ahLst/>
                <a:cxnLst>
                  <a:cxn ang="0">
                    <a:pos x="T0" y="T1"/>
                  </a:cxn>
                  <a:cxn ang="0">
                    <a:pos x="T2" y="T3"/>
                  </a:cxn>
                  <a:cxn ang="0">
                    <a:pos x="T4" y="T5"/>
                  </a:cxn>
                </a:cxnLst>
                <a:rect l="0" t="0" r="r" b="b"/>
                <a:pathLst>
                  <a:path w="66" h="8">
                    <a:moveTo>
                      <a:pt x="0" y="8"/>
                    </a:moveTo>
                    <a:cubicBezTo>
                      <a:pt x="15" y="2"/>
                      <a:pt x="52" y="1"/>
                      <a:pt x="66" y="0"/>
                    </a:cubicBezTo>
                    <a:cubicBezTo>
                      <a:pt x="50" y="5"/>
                      <a:pt x="14" y="5"/>
                      <a:pt x="0" y="8"/>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0" name="Freeform 1078"/>
              <p:cNvSpPr/>
              <p:nvPr/>
            </p:nvSpPr>
            <p:spPr bwMode="auto">
              <a:xfrm>
                <a:off x="222" y="3738"/>
                <a:ext cx="14" cy="11"/>
              </a:xfrm>
              <a:custGeom>
                <a:avLst/>
                <a:gdLst>
                  <a:gd name="T0" fmla="*/ 0 w 8"/>
                  <a:gd name="T1" fmla="*/ 3 h 6"/>
                  <a:gd name="T2" fmla="*/ 0 w 8"/>
                  <a:gd name="T3" fmla="*/ 3 h 6"/>
                </a:gdLst>
                <a:ahLst/>
                <a:cxnLst>
                  <a:cxn ang="0">
                    <a:pos x="T0" y="T1"/>
                  </a:cxn>
                  <a:cxn ang="0">
                    <a:pos x="T2" y="T3"/>
                  </a:cxn>
                </a:cxnLst>
                <a:rect l="0" t="0" r="r" b="b"/>
                <a:pathLst>
                  <a:path w="8" h="6">
                    <a:moveTo>
                      <a:pt x="0" y="3"/>
                    </a:moveTo>
                    <a:cubicBezTo>
                      <a:pt x="8" y="0"/>
                      <a:pt x="7" y="6"/>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1" name="Freeform 1079"/>
              <p:cNvSpPr/>
              <p:nvPr/>
            </p:nvSpPr>
            <p:spPr bwMode="auto">
              <a:xfrm>
                <a:off x="451" y="3720"/>
                <a:ext cx="19" cy="13"/>
              </a:xfrm>
              <a:custGeom>
                <a:avLst/>
                <a:gdLst>
                  <a:gd name="T0" fmla="*/ 2 w 11"/>
                  <a:gd name="T1" fmla="*/ 5 h 7"/>
                  <a:gd name="T2" fmla="*/ 3 w 11"/>
                  <a:gd name="T3" fmla="*/ 1 h 7"/>
                  <a:gd name="T4" fmla="*/ 8 w 11"/>
                  <a:gd name="T5" fmla="*/ 2 h 7"/>
                  <a:gd name="T6" fmla="*/ 5 w 11"/>
                  <a:gd name="T7" fmla="*/ 2 h 7"/>
                  <a:gd name="T8" fmla="*/ 2 w 11"/>
                  <a:gd name="T9" fmla="*/ 5 h 7"/>
                </a:gdLst>
                <a:ahLst/>
                <a:cxnLst>
                  <a:cxn ang="0">
                    <a:pos x="T0" y="T1"/>
                  </a:cxn>
                  <a:cxn ang="0">
                    <a:pos x="T2" y="T3"/>
                  </a:cxn>
                  <a:cxn ang="0">
                    <a:pos x="T4" y="T5"/>
                  </a:cxn>
                  <a:cxn ang="0">
                    <a:pos x="T6" y="T7"/>
                  </a:cxn>
                  <a:cxn ang="0">
                    <a:pos x="T8" y="T9"/>
                  </a:cxn>
                </a:cxnLst>
                <a:rect l="0" t="0" r="r" b="b"/>
                <a:pathLst>
                  <a:path w="11" h="7">
                    <a:moveTo>
                      <a:pt x="2" y="5"/>
                    </a:moveTo>
                    <a:cubicBezTo>
                      <a:pt x="0" y="7"/>
                      <a:pt x="4" y="3"/>
                      <a:pt x="3" y="1"/>
                    </a:cubicBezTo>
                    <a:cubicBezTo>
                      <a:pt x="5" y="0"/>
                      <a:pt x="5" y="3"/>
                      <a:pt x="8" y="2"/>
                    </a:cubicBezTo>
                    <a:cubicBezTo>
                      <a:pt x="11" y="2"/>
                      <a:pt x="4" y="4"/>
                      <a:pt x="5" y="2"/>
                    </a:cubicBezTo>
                    <a:cubicBezTo>
                      <a:pt x="3" y="2"/>
                      <a:pt x="5" y="5"/>
                      <a:pt x="2"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2" name="Freeform 1080"/>
              <p:cNvSpPr/>
              <p:nvPr/>
            </p:nvSpPr>
            <p:spPr bwMode="auto">
              <a:xfrm>
                <a:off x="264" y="3716"/>
                <a:ext cx="66" cy="6"/>
              </a:xfrm>
              <a:custGeom>
                <a:avLst/>
                <a:gdLst>
                  <a:gd name="T0" fmla="*/ 0 w 37"/>
                  <a:gd name="T1" fmla="*/ 5 h 5"/>
                  <a:gd name="T2" fmla="*/ 37 w 37"/>
                  <a:gd name="T3" fmla="*/ 1 h 5"/>
                  <a:gd name="T4" fmla="*/ 0 w 37"/>
                  <a:gd name="T5" fmla="*/ 5 h 5"/>
                </a:gdLst>
                <a:ahLst/>
                <a:cxnLst>
                  <a:cxn ang="0">
                    <a:pos x="T0" y="T1"/>
                  </a:cxn>
                  <a:cxn ang="0">
                    <a:pos x="T2" y="T3"/>
                  </a:cxn>
                  <a:cxn ang="0">
                    <a:pos x="T4" y="T5"/>
                  </a:cxn>
                </a:cxnLst>
                <a:rect l="0" t="0" r="r" b="b"/>
                <a:pathLst>
                  <a:path w="37" h="5">
                    <a:moveTo>
                      <a:pt x="0" y="5"/>
                    </a:moveTo>
                    <a:cubicBezTo>
                      <a:pt x="12" y="1"/>
                      <a:pt x="24" y="0"/>
                      <a:pt x="37" y="1"/>
                    </a:cubicBezTo>
                    <a:cubicBezTo>
                      <a:pt x="28" y="4"/>
                      <a:pt x="13" y="3"/>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3" name="Freeform 1081"/>
              <p:cNvSpPr/>
              <p:nvPr/>
            </p:nvSpPr>
            <p:spPr bwMode="auto">
              <a:xfrm>
                <a:off x="332" y="3716"/>
                <a:ext cx="19" cy="6"/>
              </a:xfrm>
              <a:custGeom>
                <a:avLst/>
                <a:gdLst>
                  <a:gd name="T0" fmla="*/ 12 w 12"/>
                  <a:gd name="T1" fmla="*/ 1 h 5"/>
                  <a:gd name="T2" fmla="*/ 0 w 12"/>
                  <a:gd name="T3" fmla="*/ 2 h 5"/>
                  <a:gd name="T4" fmla="*/ 12 w 12"/>
                  <a:gd name="T5" fmla="*/ 1 h 5"/>
                </a:gdLst>
                <a:ahLst/>
                <a:cxnLst>
                  <a:cxn ang="0">
                    <a:pos x="T0" y="T1"/>
                  </a:cxn>
                  <a:cxn ang="0">
                    <a:pos x="T2" y="T3"/>
                  </a:cxn>
                  <a:cxn ang="0">
                    <a:pos x="T4" y="T5"/>
                  </a:cxn>
                </a:cxnLst>
                <a:rect l="0" t="0" r="r" b="b"/>
                <a:pathLst>
                  <a:path w="12" h="5">
                    <a:moveTo>
                      <a:pt x="12" y="1"/>
                    </a:moveTo>
                    <a:cubicBezTo>
                      <a:pt x="10" y="5"/>
                      <a:pt x="5" y="1"/>
                      <a:pt x="0" y="2"/>
                    </a:cubicBezTo>
                    <a:cubicBezTo>
                      <a:pt x="1" y="0"/>
                      <a:pt x="8" y="2"/>
                      <a:pt x="1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4" name="Freeform 1082"/>
              <p:cNvSpPr/>
              <p:nvPr/>
            </p:nvSpPr>
            <p:spPr bwMode="auto">
              <a:xfrm>
                <a:off x="448" y="3676"/>
                <a:ext cx="25" cy="5"/>
              </a:xfrm>
              <a:custGeom>
                <a:avLst/>
                <a:gdLst>
                  <a:gd name="T0" fmla="*/ 14 w 14"/>
                  <a:gd name="T1" fmla="*/ 1 h 5"/>
                  <a:gd name="T2" fmla="*/ 1 w 14"/>
                  <a:gd name="T3" fmla="*/ 5 h 5"/>
                  <a:gd name="T4" fmla="*/ 14 w 14"/>
                  <a:gd name="T5" fmla="*/ 1 h 5"/>
                </a:gdLst>
                <a:ahLst/>
                <a:cxnLst>
                  <a:cxn ang="0">
                    <a:pos x="T0" y="T1"/>
                  </a:cxn>
                  <a:cxn ang="0">
                    <a:pos x="T2" y="T3"/>
                  </a:cxn>
                  <a:cxn ang="0">
                    <a:pos x="T4" y="T5"/>
                  </a:cxn>
                </a:cxnLst>
                <a:rect l="0" t="0" r="r" b="b"/>
                <a:pathLst>
                  <a:path w="14" h="5">
                    <a:moveTo>
                      <a:pt x="14" y="1"/>
                    </a:moveTo>
                    <a:cubicBezTo>
                      <a:pt x="10" y="3"/>
                      <a:pt x="4" y="3"/>
                      <a:pt x="1" y="5"/>
                    </a:cubicBezTo>
                    <a:cubicBezTo>
                      <a:pt x="0" y="0"/>
                      <a:pt x="10" y="2"/>
                      <a:pt x="14"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5" name="Freeform 1083"/>
              <p:cNvSpPr/>
              <p:nvPr/>
            </p:nvSpPr>
            <p:spPr bwMode="auto">
              <a:xfrm>
                <a:off x="517" y="3639"/>
                <a:ext cx="30" cy="0"/>
              </a:xfrm>
              <a:custGeom>
                <a:avLst/>
                <a:gdLst>
                  <a:gd name="T0" fmla="*/ 0 w 17"/>
                  <a:gd name="T1" fmla="*/ 3 h 3"/>
                  <a:gd name="T2" fmla="*/ 0 w 17"/>
                  <a:gd name="T3" fmla="*/ 3 h 3"/>
                </a:gdLst>
                <a:ahLst/>
                <a:cxnLst>
                  <a:cxn ang="0">
                    <a:pos x="T0" y="T1"/>
                  </a:cxn>
                  <a:cxn ang="0">
                    <a:pos x="T2" y="T3"/>
                  </a:cxn>
                </a:cxnLst>
                <a:rect l="0" t="0" r="r" b="b"/>
                <a:pathLst>
                  <a:path w="17" h="3">
                    <a:moveTo>
                      <a:pt x="0" y="3"/>
                    </a:moveTo>
                    <a:cubicBezTo>
                      <a:pt x="0" y="0"/>
                      <a:pt x="17"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6" name="Freeform 1084"/>
              <p:cNvSpPr/>
              <p:nvPr/>
            </p:nvSpPr>
            <p:spPr bwMode="auto">
              <a:xfrm>
                <a:off x="1663" y="3624"/>
                <a:ext cx="17" cy="5"/>
              </a:xfrm>
              <a:custGeom>
                <a:avLst/>
                <a:gdLst>
                  <a:gd name="T0" fmla="*/ 0 w 8"/>
                  <a:gd name="T1" fmla="*/ 3 h 3"/>
                  <a:gd name="T2" fmla="*/ 8 w 8"/>
                  <a:gd name="T3" fmla="*/ 0 h 3"/>
                  <a:gd name="T4" fmla="*/ 0 w 8"/>
                  <a:gd name="T5" fmla="*/ 3 h 3"/>
                </a:gdLst>
                <a:ahLst/>
                <a:cxnLst>
                  <a:cxn ang="0">
                    <a:pos x="T0" y="T1"/>
                  </a:cxn>
                  <a:cxn ang="0">
                    <a:pos x="T2" y="T3"/>
                  </a:cxn>
                  <a:cxn ang="0">
                    <a:pos x="T4" y="T5"/>
                  </a:cxn>
                </a:cxnLst>
                <a:rect l="0" t="0" r="r" b="b"/>
                <a:pathLst>
                  <a:path w="8" h="3">
                    <a:moveTo>
                      <a:pt x="0" y="3"/>
                    </a:moveTo>
                    <a:cubicBezTo>
                      <a:pt x="2" y="2"/>
                      <a:pt x="4" y="0"/>
                      <a:pt x="8" y="0"/>
                    </a:cubicBezTo>
                    <a:cubicBezTo>
                      <a:pt x="7" y="3"/>
                      <a:pt x="2"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7" name="Freeform 1085"/>
              <p:cNvSpPr/>
              <p:nvPr/>
            </p:nvSpPr>
            <p:spPr bwMode="auto">
              <a:xfrm>
                <a:off x="1239" y="3910"/>
                <a:ext cx="102" cy="29"/>
              </a:xfrm>
              <a:custGeom>
                <a:avLst/>
                <a:gdLst>
                  <a:gd name="T0" fmla="*/ 7 w 57"/>
                  <a:gd name="T1" fmla="*/ 14 h 16"/>
                  <a:gd name="T2" fmla="*/ 11 w 57"/>
                  <a:gd name="T3" fmla="*/ 12 h 16"/>
                  <a:gd name="T4" fmla="*/ 0 w 57"/>
                  <a:gd name="T5" fmla="*/ 9 h 16"/>
                  <a:gd name="T6" fmla="*/ 57 w 57"/>
                  <a:gd name="T7" fmla="*/ 5 h 16"/>
                  <a:gd name="T8" fmla="*/ 40 w 57"/>
                  <a:gd name="T9" fmla="*/ 12 h 16"/>
                  <a:gd name="T10" fmla="*/ 41 w 57"/>
                  <a:gd name="T11" fmla="*/ 15 h 16"/>
                  <a:gd name="T12" fmla="*/ 7 w 57"/>
                  <a:gd name="T13" fmla="*/ 14 h 16"/>
                </a:gdLst>
                <a:ahLst/>
                <a:cxnLst>
                  <a:cxn ang="0">
                    <a:pos x="T0" y="T1"/>
                  </a:cxn>
                  <a:cxn ang="0">
                    <a:pos x="T2" y="T3"/>
                  </a:cxn>
                  <a:cxn ang="0">
                    <a:pos x="T4" y="T5"/>
                  </a:cxn>
                  <a:cxn ang="0">
                    <a:pos x="T6" y="T7"/>
                  </a:cxn>
                  <a:cxn ang="0">
                    <a:pos x="T8" y="T9"/>
                  </a:cxn>
                  <a:cxn ang="0">
                    <a:pos x="T10" y="T11"/>
                  </a:cxn>
                  <a:cxn ang="0">
                    <a:pos x="T12" y="T13"/>
                  </a:cxn>
                </a:cxnLst>
                <a:rect l="0" t="0" r="r" b="b"/>
                <a:pathLst>
                  <a:path w="57" h="16">
                    <a:moveTo>
                      <a:pt x="7" y="14"/>
                    </a:moveTo>
                    <a:cubicBezTo>
                      <a:pt x="8" y="12"/>
                      <a:pt x="10" y="12"/>
                      <a:pt x="11" y="12"/>
                    </a:cubicBezTo>
                    <a:cubicBezTo>
                      <a:pt x="6" y="9"/>
                      <a:pt x="3" y="12"/>
                      <a:pt x="0" y="9"/>
                    </a:cubicBezTo>
                    <a:cubicBezTo>
                      <a:pt x="19" y="0"/>
                      <a:pt x="34" y="5"/>
                      <a:pt x="57" y="5"/>
                    </a:cubicBezTo>
                    <a:cubicBezTo>
                      <a:pt x="53" y="7"/>
                      <a:pt x="44" y="7"/>
                      <a:pt x="40" y="12"/>
                    </a:cubicBezTo>
                    <a:cubicBezTo>
                      <a:pt x="40" y="13"/>
                      <a:pt x="42" y="13"/>
                      <a:pt x="41" y="15"/>
                    </a:cubicBezTo>
                    <a:cubicBezTo>
                      <a:pt x="26" y="16"/>
                      <a:pt x="21" y="14"/>
                      <a:pt x="7" y="1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8" name="Freeform 1086"/>
              <p:cNvSpPr/>
              <p:nvPr/>
            </p:nvSpPr>
            <p:spPr bwMode="auto">
              <a:xfrm>
                <a:off x="1537" y="3912"/>
                <a:ext cx="91" cy="29"/>
              </a:xfrm>
              <a:custGeom>
                <a:avLst/>
                <a:gdLst>
                  <a:gd name="T0" fmla="*/ 0 w 51"/>
                  <a:gd name="T1" fmla="*/ 12 h 16"/>
                  <a:gd name="T2" fmla="*/ 16 w 51"/>
                  <a:gd name="T3" fmla="*/ 10 h 16"/>
                  <a:gd name="T4" fmla="*/ 19 w 51"/>
                  <a:gd name="T5" fmla="*/ 8 h 16"/>
                  <a:gd name="T6" fmla="*/ 11 w 51"/>
                  <a:gd name="T7" fmla="*/ 5 h 16"/>
                  <a:gd name="T8" fmla="*/ 49 w 51"/>
                  <a:gd name="T9" fmla="*/ 0 h 16"/>
                  <a:gd name="T10" fmla="*/ 46 w 51"/>
                  <a:gd name="T11" fmla="*/ 4 h 16"/>
                  <a:gd name="T12" fmla="*/ 48 w 51"/>
                  <a:gd name="T13" fmla="*/ 9 h 16"/>
                  <a:gd name="T14" fmla="*/ 0 w 51"/>
                  <a:gd name="T15" fmla="*/ 1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6">
                    <a:moveTo>
                      <a:pt x="0" y="12"/>
                    </a:moveTo>
                    <a:cubicBezTo>
                      <a:pt x="3" y="9"/>
                      <a:pt x="14" y="8"/>
                      <a:pt x="16" y="10"/>
                    </a:cubicBezTo>
                    <a:cubicBezTo>
                      <a:pt x="17" y="9"/>
                      <a:pt x="17" y="8"/>
                      <a:pt x="19" y="8"/>
                    </a:cubicBezTo>
                    <a:cubicBezTo>
                      <a:pt x="18" y="5"/>
                      <a:pt x="14" y="6"/>
                      <a:pt x="11" y="5"/>
                    </a:cubicBezTo>
                    <a:cubicBezTo>
                      <a:pt x="25" y="1"/>
                      <a:pt x="38" y="0"/>
                      <a:pt x="49" y="0"/>
                    </a:cubicBezTo>
                    <a:cubicBezTo>
                      <a:pt x="51" y="2"/>
                      <a:pt x="47" y="4"/>
                      <a:pt x="46" y="4"/>
                    </a:cubicBezTo>
                    <a:cubicBezTo>
                      <a:pt x="47" y="5"/>
                      <a:pt x="46" y="9"/>
                      <a:pt x="48" y="9"/>
                    </a:cubicBezTo>
                    <a:cubicBezTo>
                      <a:pt x="33" y="16"/>
                      <a:pt x="18" y="8"/>
                      <a:pt x="0" y="1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9" name="Freeform 1087"/>
              <p:cNvSpPr/>
              <p:nvPr/>
            </p:nvSpPr>
            <p:spPr bwMode="auto">
              <a:xfrm>
                <a:off x="258" y="3733"/>
                <a:ext cx="83" cy="9"/>
              </a:xfrm>
              <a:custGeom>
                <a:avLst/>
                <a:gdLst>
                  <a:gd name="T0" fmla="*/ 3 w 46"/>
                  <a:gd name="T1" fmla="*/ 6 h 6"/>
                  <a:gd name="T2" fmla="*/ 10 w 46"/>
                  <a:gd name="T3" fmla="*/ 4 h 6"/>
                  <a:gd name="T4" fmla="*/ 6 w 46"/>
                  <a:gd name="T5" fmla="*/ 2 h 6"/>
                  <a:gd name="T6" fmla="*/ 18 w 46"/>
                  <a:gd name="T7" fmla="*/ 3 h 6"/>
                  <a:gd name="T8" fmla="*/ 19 w 46"/>
                  <a:gd name="T9" fmla="*/ 1 h 6"/>
                  <a:gd name="T10" fmla="*/ 41 w 46"/>
                  <a:gd name="T11" fmla="*/ 2 h 6"/>
                  <a:gd name="T12" fmla="*/ 3 w 4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6" h="6">
                    <a:moveTo>
                      <a:pt x="3" y="6"/>
                    </a:moveTo>
                    <a:cubicBezTo>
                      <a:pt x="0" y="4"/>
                      <a:pt x="8" y="4"/>
                      <a:pt x="10" y="4"/>
                    </a:cubicBezTo>
                    <a:cubicBezTo>
                      <a:pt x="9" y="1"/>
                      <a:pt x="8" y="4"/>
                      <a:pt x="6" y="2"/>
                    </a:cubicBezTo>
                    <a:cubicBezTo>
                      <a:pt x="8" y="1"/>
                      <a:pt x="17" y="0"/>
                      <a:pt x="18" y="3"/>
                    </a:cubicBezTo>
                    <a:cubicBezTo>
                      <a:pt x="19" y="3"/>
                      <a:pt x="18" y="1"/>
                      <a:pt x="19" y="1"/>
                    </a:cubicBezTo>
                    <a:cubicBezTo>
                      <a:pt x="25" y="2"/>
                      <a:pt x="46" y="1"/>
                      <a:pt x="41" y="2"/>
                    </a:cubicBezTo>
                    <a:cubicBezTo>
                      <a:pt x="28" y="5"/>
                      <a:pt x="15" y="4"/>
                      <a:pt x="3" y="6"/>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grpSp>
        <p:sp>
          <p:nvSpPr>
            <p:cNvPr id="145" name="文本框 67"/>
            <p:cNvSpPr txBox="1"/>
            <p:nvPr/>
          </p:nvSpPr>
          <p:spPr>
            <a:xfrm>
              <a:off x="1225828" y="4371472"/>
              <a:ext cx="1512554" cy="480553"/>
            </a:xfrm>
            <a:prstGeom prst="rect">
              <a:avLst/>
            </a:prstGeom>
            <a:noFill/>
          </p:spPr>
          <p:txBody>
            <a:bodyPr wrap="none">
              <a:spAutoFit/>
            </a:bodyPr>
            <a:lstStyle/>
            <a:p>
              <a:pPr marR="0" defTabSz="914400" fontAlgn="auto">
                <a:spcBef>
                  <a:spcPts val="0"/>
                </a:spcBef>
                <a:spcAft>
                  <a:spcPts val="0"/>
                </a:spcAft>
                <a:buClrTx/>
                <a:buSzTx/>
                <a:buFontTx/>
                <a:buNone/>
                <a:defRPr/>
              </a:pPr>
              <a:r>
                <a:rPr kumimoji="0" lang="zh-CN" altLang="en-US" sz="2380" b="1" kern="1200" cap="none" spc="0" normalizeH="0" baseline="0" noProof="0" dirty="0">
                  <a:solidFill>
                    <a:schemeClr val="bg1"/>
                  </a:solidFill>
                  <a:latin typeface="微软雅黑" pitchFamily="34" charset="-122"/>
                  <a:ea typeface="微软雅黑" pitchFamily="34" charset="-122"/>
                  <a:cs typeface="+mn-cs"/>
                </a:rPr>
                <a:t>两河流域</a:t>
              </a:r>
              <a:endParaRPr kumimoji="0" lang="zh-CN" altLang="en-US" sz="2380" b="1" kern="1200" cap="none" spc="0" normalizeH="0" baseline="0" noProof="0" dirty="0">
                <a:solidFill>
                  <a:schemeClr val="bg1"/>
                </a:solidFill>
                <a:latin typeface="微软雅黑" pitchFamily="34" charset="-122"/>
                <a:ea typeface="微软雅黑" pitchFamily="34" charset="-122"/>
                <a:cs typeface="+mn-cs"/>
              </a:endParaRPr>
            </a:p>
          </p:txBody>
        </p:sp>
      </p:grpSp>
      <p:sp>
        <p:nvSpPr>
          <p:cNvPr id="200" name="矩形 199"/>
          <p:cNvSpPr/>
          <p:nvPr/>
        </p:nvSpPr>
        <p:spPr>
          <a:xfrm>
            <a:off x="2643188" y="2773363"/>
            <a:ext cx="4610100" cy="1731963"/>
          </a:xfrm>
          <a:prstGeom prst="rect">
            <a:avLst/>
          </a:prstGeom>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defRPr/>
            </a:pPr>
            <a:r>
              <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又称</a:t>
            </a:r>
            <a:r>
              <a:rPr kumimoji="0" 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a:t>
            </a:r>
            <a:r>
              <a:rPr kumimoji="0" lang="zh-CN" altLang="en-US" sz="2665" b="0" i="0" u="none" strike="noStrike" kern="1200" cap="none" spc="0" normalizeH="0" baseline="0" noProof="0" dirty="0">
                <a:ln>
                  <a:noFill/>
                </a:ln>
                <a:solidFill>
                  <a:srgbClr val="C00000"/>
                </a:solidFill>
                <a:effectLst/>
                <a:uLnTx/>
                <a:uFillTx/>
                <a:latin typeface="华文新魏" pitchFamily="2" charset="-122"/>
                <a:ea typeface="华文新魏" pitchFamily="2" charset="-122"/>
                <a:cs typeface="+mn-cs"/>
              </a:rPr>
              <a:t>美索不达米亚</a:t>
            </a:r>
            <a:r>
              <a:rPr kumimoji="0" 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a:t>
            </a:r>
            <a:r>
              <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，意即</a:t>
            </a:r>
            <a:r>
              <a:rPr kumimoji="0" 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a:t>
            </a:r>
            <a:r>
              <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两河之间的地方</a:t>
            </a:r>
            <a:r>
              <a:rPr kumimoji="0" 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a:t>
            </a:r>
            <a:r>
              <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，大体上是以今天</a:t>
            </a:r>
            <a:r>
              <a:rPr kumimoji="0" lang="zh-CN" altLang="en-US" sz="2665" b="0" i="0" u="none" strike="noStrike" kern="1200" cap="none" spc="0" normalizeH="0" baseline="0" noProof="0" dirty="0">
                <a:ln>
                  <a:noFill/>
                </a:ln>
                <a:solidFill>
                  <a:srgbClr val="C00000"/>
                </a:solidFill>
                <a:effectLst/>
                <a:uLnTx/>
                <a:uFillTx/>
                <a:latin typeface="华文新魏" pitchFamily="2" charset="-122"/>
                <a:ea typeface="华文新魏" pitchFamily="2" charset="-122"/>
                <a:cs typeface="+mn-cs"/>
              </a:rPr>
              <a:t>伊拉克</a:t>
            </a:r>
            <a:r>
              <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首都巴格达为中心的狭长地带。</a:t>
            </a:r>
            <a:endPar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dissolve">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dissolve">
                                      <p:cBhvr>
                                        <p:cTn id="12" dur="500"/>
                                        <p:tgtEl>
                                          <p:spTgt spid="140"/>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41"/>
                                        </p:tgtEl>
                                        <p:attrNameLst>
                                          <p:attrName>style.visibility</p:attrName>
                                        </p:attrNameLst>
                                      </p:cBhvr>
                                      <p:to>
                                        <p:strVal val="visible"/>
                                      </p:to>
                                    </p:set>
                                    <p:animEffect transition="in" filter="dissolve">
                                      <p:cBhvr>
                                        <p:cTn id="16" dur="500"/>
                                        <p:tgtEl>
                                          <p:spTgt spid="141"/>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dissolve">
                                      <p:cBhvr>
                                        <p:cTn id="20" dur="500"/>
                                        <p:tgtEl>
                                          <p:spTgt spid="14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dissolve">
                                      <p:cBhvr>
                                        <p:cTn id="25" dur="500"/>
                                        <p:tgtEl>
                                          <p:spTgt spid="143"/>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200"/>
                                        </p:tgtEl>
                                        <p:attrNameLst>
                                          <p:attrName>style.visibility</p:attrName>
                                        </p:attrNameLst>
                                      </p:cBhvr>
                                      <p:to>
                                        <p:strVal val="visible"/>
                                      </p:to>
                                    </p:set>
                                    <p:animEffect transition="in" filter="dissolve">
                                      <p:cBhvr>
                                        <p:cTn id="29" dur="500"/>
                                        <p:tgtEl>
                                          <p:spTgt spid="20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318"/>
                                        </p:tgtEl>
                                        <p:attrNameLst>
                                          <p:attrName>style.visibility</p:attrName>
                                        </p:attrNameLst>
                                      </p:cBhvr>
                                      <p:to>
                                        <p:strVal val="visible"/>
                                      </p:to>
                                    </p:set>
                                    <p:animEffect transition="in" filter="dissolve">
                                      <p:cBhvr>
                                        <p:cTn id="34"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P spid="140" grpId="0"/>
      <p:bldP spid="2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Line 2"/>
          <p:cNvSpPr/>
          <p:nvPr/>
        </p:nvSpPr>
        <p:spPr>
          <a:xfrm>
            <a:off x="2743200" y="3736975"/>
            <a:ext cx="2057400" cy="0"/>
          </a:xfrm>
          <a:prstGeom prst="line">
            <a:avLst/>
          </a:prstGeom>
          <a:ln w="76200" cap="flat" cmpd="sng">
            <a:solidFill>
              <a:srgbClr val="FF0000"/>
            </a:solidFill>
            <a:prstDash val="solid"/>
            <a:headEnd type="none" w="med" len="med"/>
            <a:tailEnd type="triangle" w="med" len="med"/>
          </a:ln>
        </p:spPr>
      </p:sp>
      <p:sp>
        <p:nvSpPr>
          <p:cNvPr id="11267" name="Rectangle 3"/>
          <p:cNvSpPr/>
          <p:nvPr/>
        </p:nvSpPr>
        <p:spPr>
          <a:xfrm>
            <a:off x="4876800" y="3281363"/>
            <a:ext cx="5791200" cy="914400"/>
          </a:xfrm>
          <a:prstGeom prst="rect">
            <a:avLst/>
          </a:prstGeom>
          <a:solidFill>
            <a:srgbClr val="CCFF99">
              <a:alpha val="45097"/>
            </a:srgbClr>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t>统一国家建立古巴比伦王国</a:t>
            </a:r>
            <a:endParaRPr lang="en-US" altLang="zh-CN" b="1" dirty="0"/>
          </a:p>
          <a:p>
            <a:pPr marL="0" lvl="0" indent="0">
              <a:lnSpc>
                <a:spcPct val="100000"/>
              </a:lnSpc>
              <a:spcBef>
                <a:spcPct val="0"/>
              </a:spcBef>
              <a:buNone/>
            </a:pPr>
            <a:endParaRPr lang="zh-CN" altLang="en-US" b="1" dirty="0"/>
          </a:p>
        </p:txBody>
      </p:sp>
      <p:sp>
        <p:nvSpPr>
          <p:cNvPr id="11268" name="Rectangle 4"/>
          <p:cNvSpPr/>
          <p:nvPr/>
        </p:nvSpPr>
        <p:spPr>
          <a:xfrm>
            <a:off x="4800600" y="1293813"/>
            <a:ext cx="2286000" cy="533400"/>
          </a:xfrm>
          <a:prstGeom prst="rect">
            <a:avLst/>
          </a:prstGeom>
          <a:solidFill>
            <a:srgbClr val="CCFF99">
              <a:alpha val="45097"/>
            </a:srgbClr>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b="1" dirty="0"/>
              <a:t>波斯帝国建立</a:t>
            </a:r>
            <a:endParaRPr lang="zh-CN" altLang="en-US" b="1" dirty="0"/>
          </a:p>
        </p:txBody>
      </p:sp>
      <p:sp>
        <p:nvSpPr>
          <p:cNvPr id="11269" name="Rectangle 5"/>
          <p:cNvSpPr/>
          <p:nvPr/>
        </p:nvSpPr>
        <p:spPr>
          <a:xfrm>
            <a:off x="4800600" y="790575"/>
            <a:ext cx="1600200" cy="457200"/>
          </a:xfrm>
          <a:prstGeom prst="rect">
            <a:avLst/>
          </a:prstGeom>
          <a:solidFill>
            <a:srgbClr val="CCFF99">
              <a:alpha val="45097"/>
            </a:srgbClr>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t>文明消失</a:t>
            </a:r>
            <a:endParaRPr lang="zh-CN" altLang="en-US" b="1" dirty="0"/>
          </a:p>
        </p:txBody>
      </p:sp>
      <p:sp>
        <p:nvSpPr>
          <p:cNvPr id="11270" name="Rectangle 6">
            <a:hlinkClick r:id="" action="ppaction://hlinkshowjump?jump=nextslide"/>
          </p:cNvPr>
          <p:cNvSpPr/>
          <p:nvPr/>
        </p:nvSpPr>
        <p:spPr>
          <a:xfrm>
            <a:off x="4876800" y="5959475"/>
            <a:ext cx="2924175" cy="457200"/>
          </a:xfrm>
          <a:prstGeom prst="rect">
            <a:avLst/>
          </a:prstGeom>
          <a:solidFill>
            <a:srgbClr val="92D050">
              <a:alpha val="45097"/>
            </a:srgbClr>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b="1" dirty="0"/>
              <a:t>出现苏美尔文明</a:t>
            </a:r>
            <a:endParaRPr lang="zh-CN" altLang="en-US" b="1" dirty="0"/>
          </a:p>
        </p:txBody>
      </p:sp>
      <p:sp>
        <p:nvSpPr>
          <p:cNvPr id="37895" name="AutoShape 7"/>
          <p:cNvSpPr/>
          <p:nvPr/>
        </p:nvSpPr>
        <p:spPr>
          <a:xfrm rot="-5400000">
            <a:off x="2171700" y="38100"/>
            <a:ext cx="685800" cy="762000"/>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Lst>
            <a:pathLst>
              <a:path w="21600" h="21600">
                <a:moveTo>
                  <a:pt x="11860" y="0"/>
                </a:moveTo>
                <a:lnTo>
                  <a:pt x="11860" y="4500"/>
                </a:lnTo>
                <a:lnTo>
                  <a:pt x="3375" y="4500"/>
                </a:lnTo>
                <a:lnTo>
                  <a:pt x="3375" y="17100"/>
                </a:lnTo>
                <a:lnTo>
                  <a:pt x="11860" y="17100"/>
                </a:lnTo>
                <a:lnTo>
                  <a:pt x="11860" y="21600"/>
                </a:lnTo>
                <a:lnTo>
                  <a:pt x="21600" y="10800"/>
                </a:lnTo>
                <a:lnTo>
                  <a:pt x="11860" y="0"/>
                </a:lnTo>
                <a:close/>
              </a:path>
              <a:path w="21600" h="21600">
                <a:moveTo>
                  <a:pt x="1350" y="4500"/>
                </a:moveTo>
                <a:lnTo>
                  <a:pt x="1350" y="17100"/>
                </a:lnTo>
                <a:lnTo>
                  <a:pt x="2700" y="17100"/>
                </a:lnTo>
                <a:lnTo>
                  <a:pt x="2700" y="4500"/>
                </a:lnTo>
                <a:lnTo>
                  <a:pt x="1350" y="4500"/>
                </a:lnTo>
                <a:close/>
              </a:path>
              <a:path w="21600" h="21600">
                <a:moveTo>
                  <a:pt x="0" y="4500"/>
                </a:moveTo>
                <a:lnTo>
                  <a:pt x="0" y="17100"/>
                </a:lnTo>
                <a:lnTo>
                  <a:pt x="675" y="17100"/>
                </a:lnTo>
                <a:lnTo>
                  <a:pt x="675" y="4500"/>
                </a:lnTo>
                <a:lnTo>
                  <a:pt x="0" y="4500"/>
                </a:lnTo>
                <a:close/>
              </a:path>
            </a:pathLst>
          </a:custGeom>
          <a:solidFill>
            <a:srgbClr val="FFFF00">
              <a:alpha val="100000"/>
            </a:srgbClr>
          </a:solidFill>
          <a:ln w="9525" cap="flat" cmpd="sng">
            <a:solidFill>
              <a:schemeClr val="tx1">
                <a:alpha val="100000"/>
              </a:schemeClr>
            </a:solidFill>
            <a:prstDash val="solid"/>
            <a:round/>
            <a:headEnd type="none" w="med" len="med"/>
            <a:tailEnd type="none" w="med" len="med"/>
          </a:ln>
        </p:spPr>
        <p:txBody>
          <a:bodyPr/>
          <a:p>
            <a:endParaRPr lang="zh-CN" altLang="en-US"/>
          </a:p>
        </p:txBody>
      </p:sp>
      <p:sp>
        <p:nvSpPr>
          <p:cNvPr id="37896" name="Rectangle 8"/>
          <p:cNvSpPr/>
          <p:nvPr/>
        </p:nvSpPr>
        <p:spPr>
          <a:xfrm>
            <a:off x="2286000" y="838200"/>
            <a:ext cx="457200" cy="5867400"/>
          </a:xfrm>
          <a:prstGeom prst="rect">
            <a:avLst/>
          </a:prstGeom>
          <a:solidFill>
            <a:srgbClr val="FFFF00"/>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p>
        </p:txBody>
      </p:sp>
      <p:sp>
        <p:nvSpPr>
          <p:cNvPr id="37897" name="Text Box 9"/>
          <p:cNvSpPr txBox="1"/>
          <p:nvPr/>
        </p:nvSpPr>
        <p:spPr>
          <a:xfrm>
            <a:off x="1449705" y="514350"/>
            <a:ext cx="798195" cy="5688330"/>
          </a:xfrm>
          <a:prstGeom prst="rect">
            <a:avLst/>
          </a:prstGeom>
          <a:noFill/>
          <a:ln w="9525">
            <a:noFill/>
          </a:ln>
        </p:spPr>
        <p:txBody>
          <a:bodyPr vert="eaVert" wrap="squar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50000"/>
              </a:spcBef>
              <a:buNone/>
            </a:pPr>
            <a:r>
              <a:rPr lang="zh-CN" altLang="en-US" sz="4000" b="1" dirty="0">
                <a:solidFill>
                  <a:srgbClr val="0000FF"/>
                </a:solidFill>
              </a:rPr>
              <a:t>古代两河流域的发展</a:t>
            </a:r>
            <a:endParaRPr lang="zh-CN" altLang="en-US" sz="4000" b="1" dirty="0">
              <a:solidFill>
                <a:srgbClr val="0000FF"/>
              </a:solidFill>
            </a:endParaRPr>
          </a:p>
        </p:txBody>
      </p:sp>
      <p:sp>
        <p:nvSpPr>
          <p:cNvPr id="11274" name="Line 10"/>
          <p:cNvSpPr/>
          <p:nvPr/>
        </p:nvSpPr>
        <p:spPr>
          <a:xfrm>
            <a:off x="2743200" y="6188075"/>
            <a:ext cx="2133600" cy="0"/>
          </a:xfrm>
          <a:prstGeom prst="line">
            <a:avLst/>
          </a:prstGeom>
          <a:ln w="76200" cap="flat" cmpd="sng">
            <a:solidFill>
              <a:srgbClr val="FF0000"/>
            </a:solidFill>
            <a:prstDash val="solid"/>
            <a:headEnd type="none" w="med" len="med"/>
            <a:tailEnd type="triangle" w="med" len="med"/>
          </a:ln>
        </p:spPr>
      </p:sp>
      <p:sp>
        <p:nvSpPr>
          <p:cNvPr id="11275" name="Line 11"/>
          <p:cNvSpPr/>
          <p:nvPr/>
        </p:nvSpPr>
        <p:spPr>
          <a:xfrm>
            <a:off x="2743200" y="1560513"/>
            <a:ext cx="1981200" cy="0"/>
          </a:xfrm>
          <a:prstGeom prst="line">
            <a:avLst/>
          </a:prstGeom>
          <a:ln w="76200" cap="flat" cmpd="sng">
            <a:solidFill>
              <a:srgbClr val="FF0000"/>
            </a:solidFill>
            <a:prstDash val="solid"/>
            <a:headEnd type="none" w="med" len="med"/>
            <a:tailEnd type="triangle" w="med" len="med"/>
          </a:ln>
        </p:spPr>
      </p:sp>
      <p:sp>
        <p:nvSpPr>
          <p:cNvPr id="11276" name="Rectangle 12"/>
          <p:cNvSpPr/>
          <p:nvPr/>
        </p:nvSpPr>
        <p:spPr>
          <a:xfrm>
            <a:off x="3009900" y="5788025"/>
            <a:ext cx="1295400" cy="830263"/>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FF0000"/>
                </a:solidFill>
              </a:rPr>
              <a:t>公元前</a:t>
            </a:r>
            <a:r>
              <a:rPr lang="en-US" altLang="zh-CN" sz="2400" b="1" dirty="0">
                <a:solidFill>
                  <a:srgbClr val="FF0000"/>
                </a:solidFill>
              </a:rPr>
              <a:t>43</a:t>
            </a:r>
            <a:r>
              <a:rPr lang="zh-CN" altLang="en-US" sz="2400" b="1" dirty="0">
                <a:solidFill>
                  <a:srgbClr val="FF0000"/>
                </a:solidFill>
              </a:rPr>
              <a:t>00年</a:t>
            </a:r>
            <a:endParaRPr lang="zh-CN" altLang="en-US" sz="2400" b="1" dirty="0">
              <a:solidFill>
                <a:srgbClr val="FF0000"/>
              </a:solidFill>
            </a:endParaRPr>
          </a:p>
        </p:txBody>
      </p:sp>
      <p:sp>
        <p:nvSpPr>
          <p:cNvPr id="11277" name="Rectangle 13"/>
          <p:cNvSpPr/>
          <p:nvPr/>
        </p:nvSpPr>
        <p:spPr>
          <a:xfrm>
            <a:off x="3043238" y="1608138"/>
            <a:ext cx="1112837" cy="83026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FF0000"/>
                </a:solidFill>
              </a:rPr>
              <a:t>公元前</a:t>
            </a:r>
            <a:endParaRPr lang="zh-CN" altLang="en-US" sz="2400" b="1" dirty="0">
              <a:solidFill>
                <a:srgbClr val="FF0000"/>
              </a:solidFill>
            </a:endParaRPr>
          </a:p>
          <a:p>
            <a:pPr marL="0" lvl="0" indent="0" algn="ctr">
              <a:lnSpc>
                <a:spcPct val="100000"/>
              </a:lnSpc>
              <a:spcBef>
                <a:spcPct val="0"/>
              </a:spcBef>
              <a:buNone/>
            </a:pPr>
            <a:r>
              <a:rPr lang="zh-CN" altLang="en-US" sz="2400" b="1" dirty="0">
                <a:solidFill>
                  <a:srgbClr val="FF0000"/>
                </a:solidFill>
              </a:rPr>
              <a:t>6世纪</a:t>
            </a:r>
            <a:endParaRPr lang="zh-CN" altLang="en-US" sz="2400" b="1" dirty="0">
              <a:solidFill>
                <a:srgbClr val="FF0000"/>
              </a:solidFill>
            </a:endParaRPr>
          </a:p>
        </p:txBody>
      </p:sp>
      <p:sp>
        <p:nvSpPr>
          <p:cNvPr id="11278" name="Rectangle 14">
            <a:hlinkClick r:id="rId1" action="ppaction://hlinksldjump"/>
          </p:cNvPr>
          <p:cNvSpPr/>
          <p:nvPr/>
        </p:nvSpPr>
        <p:spPr>
          <a:xfrm>
            <a:off x="3059113" y="3322638"/>
            <a:ext cx="1146175" cy="831850"/>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FF0000"/>
                </a:solidFill>
              </a:rPr>
              <a:t>公元前</a:t>
            </a:r>
            <a:endParaRPr lang="zh-CN" altLang="en-US" sz="2400" b="1" dirty="0">
              <a:solidFill>
                <a:srgbClr val="FF0000"/>
              </a:solidFill>
            </a:endParaRPr>
          </a:p>
          <a:p>
            <a:pPr marL="0" lvl="0" indent="0" algn="ctr">
              <a:lnSpc>
                <a:spcPct val="100000"/>
              </a:lnSpc>
              <a:spcBef>
                <a:spcPct val="0"/>
              </a:spcBef>
              <a:buNone/>
            </a:pPr>
            <a:r>
              <a:rPr lang="zh-CN" altLang="en-US" sz="2400" b="1" dirty="0">
                <a:solidFill>
                  <a:srgbClr val="FF0000"/>
                </a:solidFill>
              </a:rPr>
              <a:t>18世纪</a:t>
            </a:r>
            <a:endParaRPr lang="zh-CN" altLang="en-US" sz="2400" b="1" dirty="0">
              <a:solidFill>
                <a:srgbClr val="FF0000"/>
              </a:solidFill>
            </a:endParaRPr>
          </a:p>
        </p:txBody>
      </p:sp>
      <p:sp>
        <p:nvSpPr>
          <p:cNvPr id="11279" name="Rectangle 15"/>
          <p:cNvSpPr/>
          <p:nvPr/>
        </p:nvSpPr>
        <p:spPr>
          <a:xfrm>
            <a:off x="3059113" y="196850"/>
            <a:ext cx="1112837" cy="83026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FF0000"/>
                </a:solidFill>
              </a:rPr>
              <a:t>公元前</a:t>
            </a:r>
            <a:endParaRPr lang="zh-CN" altLang="en-US" sz="2400" b="1" dirty="0">
              <a:solidFill>
                <a:srgbClr val="FF0000"/>
              </a:solidFill>
            </a:endParaRPr>
          </a:p>
          <a:p>
            <a:pPr marL="0" lvl="0" indent="0" algn="ctr">
              <a:lnSpc>
                <a:spcPct val="100000"/>
              </a:lnSpc>
              <a:spcBef>
                <a:spcPct val="0"/>
              </a:spcBef>
              <a:buNone/>
            </a:pPr>
            <a:r>
              <a:rPr lang="zh-CN" altLang="en-US" sz="2400" b="1" dirty="0">
                <a:solidFill>
                  <a:srgbClr val="FF0000"/>
                </a:solidFill>
              </a:rPr>
              <a:t>4世纪</a:t>
            </a:r>
            <a:endParaRPr lang="zh-CN" altLang="en-US" sz="2400" b="1" dirty="0">
              <a:solidFill>
                <a:srgbClr val="FF0000"/>
              </a:solidFill>
            </a:endParaRPr>
          </a:p>
        </p:txBody>
      </p:sp>
      <p:sp>
        <p:nvSpPr>
          <p:cNvPr id="11284" name="Rectangle 20"/>
          <p:cNvSpPr/>
          <p:nvPr/>
        </p:nvSpPr>
        <p:spPr>
          <a:xfrm>
            <a:off x="4643438" y="3708400"/>
            <a:ext cx="6257925" cy="51911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t>（统一者：</a:t>
            </a:r>
            <a:r>
              <a:rPr lang="zh-CN" altLang="en-US" b="1" dirty="0">
                <a:solidFill>
                  <a:srgbClr val="0070C0"/>
                </a:solidFill>
              </a:rPr>
              <a:t>汉谟拉比</a:t>
            </a:r>
            <a:r>
              <a:rPr lang="zh-CN" altLang="en-US" b="1" dirty="0"/>
              <a:t>；定都</a:t>
            </a:r>
            <a:r>
              <a:rPr lang="zh-CN" altLang="en-US" b="1" dirty="0">
                <a:solidFill>
                  <a:srgbClr val="0070C0"/>
                </a:solidFill>
              </a:rPr>
              <a:t>巴比伦城</a:t>
            </a:r>
            <a:r>
              <a:rPr lang="zh-CN" altLang="en-US" b="1" dirty="0"/>
              <a:t>）</a:t>
            </a:r>
            <a:endParaRPr lang="zh-CN" altLang="en-US" b="1" dirty="0"/>
          </a:p>
        </p:txBody>
      </p:sp>
      <p:sp>
        <p:nvSpPr>
          <p:cNvPr id="11285" name="AutoShape 21"/>
          <p:cNvSpPr/>
          <p:nvPr/>
        </p:nvSpPr>
        <p:spPr>
          <a:xfrm>
            <a:off x="8077200" y="5440363"/>
            <a:ext cx="3657600" cy="762000"/>
          </a:xfrm>
          <a:prstGeom prst="wedgeEllipseCallout">
            <a:avLst>
              <a:gd name="adj1" fmla="val -52472"/>
              <a:gd name="adj2" fmla="val 29792"/>
            </a:avLst>
          </a:prstGeom>
          <a:solidFill>
            <a:schemeClr val="bg1"/>
          </a:solidFill>
          <a:ln w="38100" cap="flat" cmpd="sng">
            <a:solidFill>
              <a:srgbClr val="FF0000"/>
            </a:solidFill>
            <a:prstDash val="solid"/>
            <a:miter/>
            <a:headEnd type="none" w="med" len="med"/>
            <a:tailEnd type="none" w="med" len="med"/>
          </a:ln>
        </p:spPr>
        <p:txBody>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b="1" dirty="0"/>
              <a:t>进入</a:t>
            </a:r>
            <a:r>
              <a:rPr lang="zh-CN" altLang="en-US" b="1" dirty="0">
                <a:solidFill>
                  <a:srgbClr val="FF0000"/>
                </a:solidFill>
              </a:rPr>
              <a:t>文明</a:t>
            </a:r>
            <a:r>
              <a:rPr lang="zh-CN" altLang="en-US" b="1" dirty="0"/>
              <a:t>时代</a:t>
            </a:r>
            <a:endParaRPr lang="zh-CN" altLang="en-US" b="1" dirty="0"/>
          </a:p>
        </p:txBody>
      </p:sp>
      <p:sp>
        <p:nvSpPr>
          <p:cNvPr id="11286" name="Line 22"/>
          <p:cNvSpPr/>
          <p:nvPr/>
        </p:nvSpPr>
        <p:spPr>
          <a:xfrm>
            <a:off x="2743200" y="1055688"/>
            <a:ext cx="1981200" cy="0"/>
          </a:xfrm>
          <a:prstGeom prst="line">
            <a:avLst/>
          </a:prstGeom>
          <a:ln w="76200" cap="flat" cmpd="sng">
            <a:solidFill>
              <a:srgbClr val="FF0000"/>
            </a:solidFill>
            <a:prstDash val="solid"/>
            <a:headEnd type="none" w="med" len="med"/>
            <a:tailEnd type="triangle" w="med" len="med"/>
          </a:ln>
        </p:spPr>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274"/>
                                        </p:tgtEl>
                                        <p:attrNameLst>
                                          <p:attrName>style.visibility</p:attrName>
                                        </p:attrNameLst>
                                      </p:cBhvr>
                                      <p:to>
                                        <p:strVal val="visible"/>
                                      </p:to>
                                    </p:set>
                                    <p:animEffect transition="in" filter="wipe(left)">
                                      <p:cBhvr>
                                        <p:cTn id="7" dur="500"/>
                                        <p:tgtEl>
                                          <p:spTgt spid="1127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76"/>
                                        </p:tgtEl>
                                        <p:attrNameLst>
                                          <p:attrName>style.visibility</p:attrName>
                                        </p:attrNameLst>
                                      </p:cBhvr>
                                      <p:to>
                                        <p:strVal val="visible"/>
                                      </p:to>
                                    </p:set>
                                    <p:animEffect transition="in" filter="wipe(left)">
                                      <p:cBhvr>
                                        <p:cTn id="10" dur="500"/>
                                        <p:tgtEl>
                                          <p:spTgt spid="1127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1270"/>
                                        </p:tgtEl>
                                        <p:attrNameLst>
                                          <p:attrName>style.visibility</p:attrName>
                                        </p:attrNameLst>
                                      </p:cBhvr>
                                      <p:to>
                                        <p:strVal val="visible"/>
                                      </p:to>
                                    </p:set>
                                    <p:animEffect transition="in" filter="wipe(left)">
                                      <p:cBhvr>
                                        <p:cTn id="14" dur="500"/>
                                        <p:tgtEl>
                                          <p:spTgt spid="11270"/>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1285"/>
                                        </p:tgtEl>
                                        <p:attrNameLst>
                                          <p:attrName>style.visibility</p:attrName>
                                        </p:attrNameLst>
                                      </p:cBhvr>
                                      <p:to>
                                        <p:strVal val="visible"/>
                                      </p:to>
                                    </p:set>
                                    <p:animEffect transition="in" filter="wipe(down)">
                                      <p:cBhvr>
                                        <p:cTn id="18" dur="500"/>
                                        <p:tgtEl>
                                          <p:spTgt spid="1128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266"/>
                                        </p:tgtEl>
                                        <p:attrNameLst>
                                          <p:attrName>style.visibility</p:attrName>
                                        </p:attrNameLst>
                                      </p:cBhvr>
                                      <p:to>
                                        <p:strVal val="visible"/>
                                      </p:to>
                                    </p:set>
                                    <p:animEffect transition="in" filter="wipe(left)">
                                      <p:cBhvr>
                                        <p:cTn id="23" dur="500"/>
                                        <p:tgtEl>
                                          <p:spTgt spid="1126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278"/>
                                        </p:tgtEl>
                                        <p:attrNameLst>
                                          <p:attrName>style.visibility</p:attrName>
                                        </p:attrNameLst>
                                      </p:cBhvr>
                                      <p:to>
                                        <p:strVal val="visible"/>
                                      </p:to>
                                    </p:set>
                                    <p:animEffect transition="in" filter="wipe(left)">
                                      <p:cBhvr>
                                        <p:cTn id="26" dur="500"/>
                                        <p:tgtEl>
                                          <p:spTgt spid="1127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267"/>
                                        </p:tgtEl>
                                        <p:attrNameLst>
                                          <p:attrName>style.visibility</p:attrName>
                                        </p:attrNameLst>
                                      </p:cBhvr>
                                      <p:to>
                                        <p:strVal val="visible"/>
                                      </p:to>
                                    </p:set>
                                    <p:animEffect transition="in" filter="wipe(left)">
                                      <p:cBhvr>
                                        <p:cTn id="30" dur="500"/>
                                        <p:tgtEl>
                                          <p:spTgt spid="1126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284"/>
                                        </p:tgtEl>
                                        <p:attrNameLst>
                                          <p:attrName>style.visibility</p:attrName>
                                        </p:attrNameLst>
                                      </p:cBhvr>
                                      <p:to>
                                        <p:strVal val="visible"/>
                                      </p:to>
                                    </p:set>
                                    <p:animEffect transition="in" filter="wipe(left)">
                                      <p:cBhvr>
                                        <p:cTn id="33" dur="500"/>
                                        <p:tgtEl>
                                          <p:spTgt spid="1128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275"/>
                                        </p:tgtEl>
                                        <p:attrNameLst>
                                          <p:attrName>style.visibility</p:attrName>
                                        </p:attrNameLst>
                                      </p:cBhvr>
                                      <p:to>
                                        <p:strVal val="visible"/>
                                      </p:to>
                                    </p:set>
                                    <p:animEffect transition="in" filter="wipe(left)">
                                      <p:cBhvr>
                                        <p:cTn id="38" dur="500"/>
                                        <p:tgtEl>
                                          <p:spTgt spid="1127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277"/>
                                        </p:tgtEl>
                                        <p:attrNameLst>
                                          <p:attrName>style.visibility</p:attrName>
                                        </p:attrNameLst>
                                      </p:cBhvr>
                                      <p:to>
                                        <p:strVal val="visible"/>
                                      </p:to>
                                    </p:set>
                                    <p:animEffect transition="in" filter="wipe(left)">
                                      <p:cBhvr>
                                        <p:cTn id="41" dur="500"/>
                                        <p:tgtEl>
                                          <p:spTgt spid="11277"/>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1268"/>
                                        </p:tgtEl>
                                        <p:attrNameLst>
                                          <p:attrName>style.visibility</p:attrName>
                                        </p:attrNameLst>
                                      </p:cBhvr>
                                      <p:to>
                                        <p:strVal val="visible"/>
                                      </p:to>
                                    </p:set>
                                    <p:animEffect transition="in" filter="wipe(left)">
                                      <p:cBhvr>
                                        <p:cTn id="45" dur="500"/>
                                        <p:tgtEl>
                                          <p:spTgt spid="1126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1286"/>
                                        </p:tgtEl>
                                        <p:attrNameLst>
                                          <p:attrName>style.visibility</p:attrName>
                                        </p:attrNameLst>
                                      </p:cBhvr>
                                      <p:to>
                                        <p:strVal val="visible"/>
                                      </p:to>
                                    </p:set>
                                    <p:animEffect transition="in" filter="wipe(left)">
                                      <p:cBhvr>
                                        <p:cTn id="50" dur="500"/>
                                        <p:tgtEl>
                                          <p:spTgt spid="11286"/>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1279"/>
                                        </p:tgtEl>
                                        <p:attrNameLst>
                                          <p:attrName>style.visibility</p:attrName>
                                        </p:attrNameLst>
                                      </p:cBhvr>
                                      <p:to>
                                        <p:strVal val="visible"/>
                                      </p:to>
                                    </p:set>
                                    <p:animEffect transition="in" filter="wipe(left)">
                                      <p:cBhvr>
                                        <p:cTn id="53" dur="500"/>
                                        <p:tgtEl>
                                          <p:spTgt spid="11279"/>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1269"/>
                                        </p:tgtEl>
                                        <p:attrNameLst>
                                          <p:attrName>style.visibility</p:attrName>
                                        </p:attrNameLst>
                                      </p:cBhvr>
                                      <p:to>
                                        <p:strVal val="visible"/>
                                      </p:to>
                                    </p:set>
                                    <p:animEffect transition="in" filter="wipe(left)">
                                      <p:cBhvr>
                                        <p:cTn id="5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8" grpId="0" animBg="1"/>
      <p:bldP spid="11269" grpId="0" animBg="1"/>
      <p:bldP spid="11270" grpId="0" bldLvl="0" animBg="1"/>
      <p:bldP spid="11276" grpId="0" animBg="1"/>
      <p:bldP spid="11277" grpId="0"/>
      <p:bldP spid="11278" grpId="0" bldLvl="0" animBg="1"/>
      <p:bldP spid="11279" grpId="0"/>
      <p:bldP spid="11284" grpId="0"/>
      <p:bldP spid="1128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41" name="矩形 65540"/>
          <p:cNvSpPr/>
          <p:nvPr/>
        </p:nvSpPr>
        <p:spPr>
          <a:xfrm>
            <a:off x="454025" y="2170113"/>
            <a:ext cx="4092575" cy="3027362"/>
          </a:xfrm>
          <a:prstGeom prst="rect">
            <a:avLst/>
          </a:prstGeom>
          <a:solidFill>
            <a:srgbClr val="A50021"/>
          </a:solidFill>
          <a:ln w="12700" cap="sq" cmpd="sng">
            <a:solidFill>
              <a:schemeClr val="tx1"/>
            </a:solidFill>
            <a:prstDash val="solid"/>
            <a:miter/>
            <a:headEnd type="none" w="sm" len="sm"/>
            <a:tailEnd type="none" w="sm" len="sm"/>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50000"/>
              </a:lnSpc>
              <a:spcBef>
                <a:spcPct val="0"/>
              </a:spcBef>
              <a:buNone/>
            </a:pPr>
            <a:r>
              <a:rPr lang="zh-CN" altLang="en-US" sz="4000" b="1" dirty="0">
                <a:solidFill>
                  <a:schemeClr val="bg1"/>
                </a:solidFill>
                <a:latin typeface="黑体" panose="02010609060101010101" pitchFamily="49" charset="-122"/>
                <a:ea typeface="黑体" panose="02010609060101010101" pitchFamily="49" charset="-122"/>
              </a:rPr>
              <a:t>公元前</a:t>
            </a:r>
            <a:r>
              <a:rPr lang="en-US" altLang="zh-CN" sz="4000" b="1" dirty="0">
                <a:solidFill>
                  <a:schemeClr val="bg1"/>
                </a:solidFill>
                <a:latin typeface="黑体" panose="02010609060101010101" pitchFamily="49" charset="-122"/>
                <a:ea typeface="黑体" panose="02010609060101010101" pitchFamily="49" charset="-122"/>
              </a:rPr>
              <a:t>4300</a:t>
            </a:r>
            <a:r>
              <a:rPr lang="zh-CN" altLang="en-US" sz="4000" b="1" dirty="0">
                <a:solidFill>
                  <a:schemeClr val="bg1"/>
                </a:solidFill>
                <a:latin typeface="黑体" panose="02010609060101010101" pitchFamily="49" charset="-122"/>
                <a:ea typeface="黑体" panose="02010609060101010101" pitchFamily="49" charset="-122"/>
              </a:rPr>
              <a:t>年</a:t>
            </a:r>
            <a:endParaRPr lang="zh-CN" altLang="en-US" sz="4000" b="1" dirty="0">
              <a:solidFill>
                <a:schemeClr val="bg1"/>
              </a:solidFill>
              <a:latin typeface="黑体" panose="02010609060101010101" pitchFamily="49" charset="-122"/>
              <a:ea typeface="黑体" panose="02010609060101010101" pitchFamily="49" charset="-122"/>
            </a:endParaRPr>
          </a:p>
          <a:p>
            <a:pPr marL="0" lvl="0" indent="0" algn="ctr">
              <a:lnSpc>
                <a:spcPct val="150000"/>
              </a:lnSpc>
              <a:spcBef>
                <a:spcPct val="0"/>
              </a:spcBef>
              <a:buNone/>
            </a:pPr>
            <a:r>
              <a:rPr lang="zh-CN" altLang="en-US" sz="4000" b="1" dirty="0">
                <a:solidFill>
                  <a:schemeClr val="bg1"/>
                </a:solidFill>
                <a:latin typeface="黑体" panose="02010609060101010101" pitchFamily="49" charset="-122"/>
                <a:ea typeface="黑体" panose="02010609060101010101" pitchFamily="49" charset="-122"/>
              </a:rPr>
              <a:t>两河流域</a:t>
            </a:r>
            <a:endParaRPr lang="zh-CN" altLang="en-US" sz="4000" b="1" dirty="0">
              <a:solidFill>
                <a:schemeClr val="bg1"/>
              </a:solidFill>
              <a:latin typeface="黑体" panose="02010609060101010101" pitchFamily="49" charset="-122"/>
              <a:ea typeface="黑体" panose="02010609060101010101" pitchFamily="49" charset="-122"/>
            </a:endParaRPr>
          </a:p>
          <a:p>
            <a:pPr marL="0" lvl="0" indent="0" algn="ctr">
              <a:lnSpc>
                <a:spcPct val="150000"/>
              </a:lnSpc>
              <a:spcBef>
                <a:spcPct val="0"/>
              </a:spcBef>
              <a:buNone/>
            </a:pPr>
            <a:r>
              <a:rPr lang="zh-CN" altLang="en-US" sz="4000" b="1" dirty="0">
                <a:solidFill>
                  <a:schemeClr val="bg1"/>
                </a:solidFill>
                <a:latin typeface="黑体" panose="02010609060101010101" pitchFamily="49" charset="-122"/>
                <a:ea typeface="黑体" panose="02010609060101010101" pitchFamily="49" charset="-122"/>
              </a:rPr>
              <a:t>苏美尔人</a:t>
            </a:r>
            <a:endParaRPr lang="zh-CN" altLang="en-US" sz="4000" b="1" dirty="0">
              <a:solidFill>
                <a:schemeClr val="bg1"/>
              </a:solidFill>
              <a:latin typeface="黑体" panose="02010609060101010101" pitchFamily="49" charset="-122"/>
              <a:ea typeface="黑体" panose="02010609060101010101" pitchFamily="49" charset="-122"/>
            </a:endParaRPr>
          </a:p>
        </p:txBody>
      </p:sp>
      <p:sp>
        <p:nvSpPr>
          <p:cNvPr id="12" name="Rectangle 4"/>
          <p:cNvSpPr>
            <a:spLocks noChangeArrowheads="1"/>
          </p:cNvSpPr>
          <p:nvPr/>
        </p:nvSpPr>
        <p:spPr bwMode="auto">
          <a:xfrm>
            <a:off x="454025" y="1184275"/>
            <a:ext cx="4092575" cy="871538"/>
          </a:xfrm>
          <a:prstGeom prst="rect">
            <a:avLst/>
          </a:prstGeom>
          <a:noFill/>
          <a:ln w="12700" cap="sq">
            <a:solidFill>
              <a:schemeClr val="tx1"/>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1" lang="zh-CN" alt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最早的文字</a:t>
            </a:r>
            <a:endParaRPr kumimoji="1" lang="zh-CN" alt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endParaRPr>
          </a:p>
        </p:txBody>
      </p:sp>
      <p:pic>
        <p:nvPicPr>
          <p:cNvPr id="13" name="图片 12"/>
          <p:cNvPicPr>
            <a:picLocks noChangeAspect="1"/>
          </p:cNvPicPr>
          <p:nvPr/>
        </p:nvPicPr>
        <p:blipFill>
          <a:blip r:embed="rId1">
            <a:clrChange>
              <a:clrFrom>
                <a:srgbClr val="FFF6E5"/>
              </a:clrFrom>
              <a:clrTo>
                <a:srgbClr val="FFF6E5">
                  <a:alpha val="0"/>
                </a:srgbClr>
              </a:clrTo>
            </a:clrChange>
          </a:blip>
          <a:stretch>
            <a:fillRect/>
          </a:stretch>
        </p:blipFill>
        <p:spPr>
          <a:xfrm>
            <a:off x="10302875" y="622300"/>
            <a:ext cx="1700213" cy="2713038"/>
          </a:xfrm>
          <a:prstGeom prst="rect">
            <a:avLst/>
          </a:prstGeom>
          <a:noFill/>
          <a:ln w="9525">
            <a:noFill/>
          </a:ln>
        </p:spPr>
      </p:pic>
      <p:pic>
        <p:nvPicPr>
          <p:cNvPr id="14" name="图片 13"/>
          <p:cNvPicPr>
            <a:picLocks noChangeAspect="1"/>
          </p:cNvPicPr>
          <p:nvPr/>
        </p:nvPicPr>
        <p:blipFill>
          <a:blip r:embed="rId2">
            <a:clrChange>
              <a:clrFrom>
                <a:srgbClr val="F3E9DF"/>
              </a:clrFrom>
              <a:clrTo>
                <a:srgbClr val="F3E9DF">
                  <a:alpha val="0"/>
                </a:srgbClr>
              </a:clrTo>
            </a:clrChange>
          </a:blip>
          <a:srcRect r="3465"/>
          <a:stretch>
            <a:fillRect/>
          </a:stretch>
        </p:blipFill>
        <p:spPr>
          <a:xfrm>
            <a:off x="7556500" y="946150"/>
            <a:ext cx="2857500" cy="2066925"/>
          </a:xfrm>
          <a:prstGeom prst="rect">
            <a:avLst/>
          </a:prstGeom>
          <a:noFill/>
          <a:ln w="9525">
            <a:noFill/>
          </a:ln>
        </p:spPr>
      </p:pic>
      <p:pic>
        <p:nvPicPr>
          <p:cNvPr id="16" name="图片 15">
            <a:hlinkClick r:id="rId3" action="ppaction://hlinksldjump"/>
          </p:cNvPr>
          <p:cNvPicPr>
            <a:picLocks noChangeAspect="1"/>
          </p:cNvPicPr>
          <p:nvPr/>
        </p:nvPicPr>
        <p:blipFill>
          <a:blip r:embed="rId4">
            <a:clrChange>
              <a:clrFrom>
                <a:srgbClr val="F1F1F1"/>
              </a:clrFrom>
              <a:clrTo>
                <a:srgbClr val="F1F1F1">
                  <a:alpha val="0"/>
                </a:srgbClr>
              </a:clrTo>
            </a:clrChange>
          </a:blip>
          <a:srcRect l="6041" t="8333" r="6738" b="21230"/>
          <a:stretch>
            <a:fillRect/>
          </a:stretch>
        </p:blipFill>
        <p:spPr>
          <a:xfrm>
            <a:off x="1301750" y="5349875"/>
            <a:ext cx="2395538" cy="1360488"/>
          </a:xfrm>
          <a:prstGeom prst="rect">
            <a:avLst/>
          </a:prstGeom>
          <a:noFill/>
          <a:ln w="9525">
            <a:noFill/>
          </a:ln>
        </p:spPr>
      </p:pic>
      <p:pic>
        <p:nvPicPr>
          <p:cNvPr id="17" name="图片 16"/>
          <p:cNvPicPr>
            <a:picLocks noChangeAspect="1"/>
          </p:cNvPicPr>
          <p:nvPr/>
        </p:nvPicPr>
        <p:blipFill>
          <a:blip r:embed="rId5">
            <a:clrChange>
              <a:clrFrom>
                <a:srgbClr val="FFFFFF"/>
              </a:clrFrom>
              <a:clrTo>
                <a:srgbClr val="FFFFFF">
                  <a:alpha val="0"/>
                </a:srgbClr>
              </a:clrTo>
            </a:clrChange>
          </a:blip>
          <a:srcRect r="52000"/>
          <a:stretch>
            <a:fillRect/>
          </a:stretch>
        </p:blipFill>
        <p:spPr>
          <a:xfrm>
            <a:off x="4673600" y="1184275"/>
            <a:ext cx="2992438" cy="4508500"/>
          </a:xfrm>
          <a:prstGeom prst="rect">
            <a:avLst/>
          </a:prstGeom>
          <a:noFill/>
          <a:ln w="9525">
            <a:noFill/>
          </a:ln>
        </p:spPr>
      </p:pic>
      <p:pic>
        <p:nvPicPr>
          <p:cNvPr id="18" name="图片 17" descr="14-1512311P621.jpg"/>
          <p:cNvPicPr>
            <a:picLocks noChangeAspect="1"/>
          </p:cNvPicPr>
          <p:nvPr/>
        </p:nvPicPr>
        <p:blipFill>
          <a:blip r:embed="rId6">
            <a:clrChange>
              <a:clrFrom>
                <a:srgbClr val="FFFFFF"/>
              </a:clrFrom>
              <a:clrTo>
                <a:srgbClr val="FFFFFF">
                  <a:alpha val="0"/>
                </a:srgbClr>
              </a:clrTo>
            </a:clrChange>
          </a:blip>
          <a:srcRect b="11682"/>
          <a:stretch>
            <a:fillRect/>
          </a:stretch>
        </p:blipFill>
        <p:spPr>
          <a:xfrm>
            <a:off x="7872413" y="3352800"/>
            <a:ext cx="3749675" cy="3357563"/>
          </a:xfrm>
          <a:prstGeom prst="rect">
            <a:avLst/>
          </a:prstGeom>
          <a:ln>
            <a:noFill/>
          </a:ln>
          <a:effectLst>
            <a:outerShdw blurRad="292100" dist="139700" dir="2700000" algn="tl" rotWithShape="0">
              <a:srgbClr val="333333">
                <a:alpha val="65000"/>
              </a:srgbClr>
            </a:outerShdw>
          </a:effectLst>
        </p:spPr>
      </p:pic>
      <p:grpSp>
        <p:nvGrpSpPr>
          <p:cNvPr id="39945" name="组合 5"/>
          <p:cNvGrpSpPr/>
          <p:nvPr/>
        </p:nvGrpSpPr>
        <p:grpSpPr>
          <a:xfrm>
            <a:off x="0" y="82550"/>
            <a:ext cx="12192000" cy="866775"/>
            <a:chOff x="0" y="2567570"/>
            <a:chExt cx="7297544" cy="866954"/>
          </a:xfrm>
        </p:grpSpPr>
        <p:sp>
          <p:nvSpPr>
            <p:cNvPr id="19" name="矩形 18"/>
            <p:cNvSpPr/>
            <p:nvPr/>
          </p:nvSpPr>
          <p:spPr>
            <a:xfrm>
              <a:off x="408586" y="2721590"/>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9947"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楔形文字</a:t>
              </a:r>
              <a:endParaRPr lang="zh-CN" altLang="en-US" sz="3200" b="1" dirty="0">
                <a:solidFill>
                  <a:srgbClr val="020605"/>
                </a:solidFill>
                <a:latin typeface="微软雅黑" pitchFamily="34" charset="-122"/>
                <a:ea typeface="微软雅黑" pitchFamily="34" charset="-122"/>
              </a:endParaRPr>
            </a:p>
          </p:txBody>
        </p:sp>
        <p:cxnSp>
          <p:nvCxnSpPr>
            <p:cNvPr id="21" name="直接连接符 20"/>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5541"/>
                                        </p:tgtEl>
                                        <p:attrNameLst>
                                          <p:attrName>style.visibility</p:attrName>
                                        </p:attrNameLst>
                                      </p:cBhvr>
                                      <p:to>
                                        <p:strVal val="visible"/>
                                      </p:to>
                                    </p:set>
                                    <p:animEffect transition="in" filter="blinds(horizontal)">
                                      <p:cBhvr>
                                        <p:cTn id="7" dur="500"/>
                                        <p:tgtEl>
                                          <p:spTgt spid="65541"/>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par>
                                <p:cTn id="22" presetID="9"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文本占位符 66563"/>
          <p:cNvSpPr>
            <a:spLocks noGrp="1" noRot="1"/>
          </p:cNvSpPr>
          <p:nvPr>
            <p:ph type="body" sz="half" idx="1"/>
          </p:nvPr>
        </p:nvSpPr>
        <p:spPr>
          <a:xfrm>
            <a:off x="722313" y="1011238"/>
            <a:ext cx="8455025" cy="1222375"/>
          </a:xfrm>
        </p:spPr>
        <p:txBody>
          <a:bodyPr vert="horz" wrap="square" lIns="91440" tIns="45720" rIns="91440" bIns="45720" anchor="t"/>
          <a:p>
            <a:r>
              <a:rPr lang="zh-CN" altLang="en-US" sz="3600" b="1" dirty="0">
                <a:latin typeface="黑体" panose="02010609060101010101" pitchFamily="49" charset="-122"/>
                <a:ea typeface="黑体" panose="02010609060101010101" pitchFamily="49" charset="-122"/>
              </a:rPr>
              <a:t>古巴比伦王国</a:t>
            </a:r>
            <a:endParaRPr lang="zh-CN" altLang="en-US" sz="3600" b="1" dirty="0">
              <a:latin typeface="黑体" panose="02010609060101010101" pitchFamily="49" charset="-122"/>
              <a:ea typeface="黑体" panose="02010609060101010101" pitchFamily="49" charset="-122"/>
            </a:endParaRPr>
          </a:p>
          <a:p>
            <a:pPr>
              <a:buFont typeface="Wingdings" panose="05000000000000000000" pitchFamily="2" charset="2"/>
              <a:buNone/>
            </a:pPr>
            <a:r>
              <a:rPr lang="en-US" altLang="zh-CN" sz="3600" b="1" dirty="0">
                <a:latin typeface="黑体" panose="02010609060101010101" pitchFamily="49" charset="-122"/>
                <a:ea typeface="黑体" panose="02010609060101010101" pitchFamily="49" charset="-122"/>
              </a:rPr>
              <a:t>Ancient Babylonian Kingdom</a:t>
            </a:r>
            <a:endParaRPr lang="en-US" altLang="zh-CN" sz="3600" b="1" dirty="0">
              <a:latin typeface="黑体" panose="02010609060101010101" pitchFamily="49" charset="-122"/>
              <a:ea typeface="黑体" panose="02010609060101010101" pitchFamily="49" charset="-122"/>
            </a:endParaRPr>
          </a:p>
        </p:txBody>
      </p:sp>
      <p:pic>
        <p:nvPicPr>
          <p:cNvPr id="40963" name="Picture 2"/>
          <p:cNvPicPr>
            <a:picLocks noChangeAspect="1"/>
          </p:cNvPicPr>
          <p:nvPr/>
        </p:nvPicPr>
        <p:blipFill>
          <a:blip r:embed="rId1"/>
          <a:stretch>
            <a:fillRect/>
          </a:stretch>
        </p:blipFill>
        <p:spPr>
          <a:xfrm>
            <a:off x="211138" y="2324100"/>
            <a:ext cx="5434012" cy="4191000"/>
          </a:xfrm>
          <a:prstGeom prst="rect">
            <a:avLst/>
          </a:prstGeom>
          <a:noFill/>
          <a:ln w="9525">
            <a:noFill/>
          </a:ln>
        </p:spPr>
      </p:pic>
      <p:grpSp>
        <p:nvGrpSpPr>
          <p:cNvPr id="40964" name="组合 5"/>
          <p:cNvGrpSpPr/>
          <p:nvPr/>
        </p:nvGrpSpPr>
        <p:grpSpPr>
          <a:xfrm>
            <a:off x="0" y="82550"/>
            <a:ext cx="12192000" cy="866775"/>
            <a:chOff x="0" y="2567570"/>
            <a:chExt cx="7297544" cy="866954"/>
          </a:xfrm>
        </p:grpSpPr>
        <p:sp>
          <p:nvSpPr>
            <p:cNvPr id="16" name="矩形 15"/>
            <p:cNvSpPr/>
            <p:nvPr/>
          </p:nvSpPr>
          <p:spPr>
            <a:xfrm>
              <a:off x="408586" y="2721590"/>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0971"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en-US" altLang="zh-CN" sz="3200" b="1" dirty="0">
                  <a:solidFill>
                    <a:srgbClr val="020605"/>
                  </a:solidFill>
                  <a:latin typeface="微软雅黑" pitchFamily="34" charset="-122"/>
                  <a:ea typeface="微软雅黑" pitchFamily="34" charset="-122"/>
                </a:rPr>
                <a:t>《</a:t>
              </a:r>
              <a:r>
                <a:rPr lang="zh-CN" altLang="en-US" sz="3200" b="1" dirty="0">
                  <a:solidFill>
                    <a:srgbClr val="020605"/>
                  </a:solidFill>
                  <a:latin typeface="微软雅黑" pitchFamily="34" charset="-122"/>
                  <a:ea typeface="微软雅黑" pitchFamily="34" charset="-122"/>
                </a:rPr>
                <a:t>汉谟拉比法典</a:t>
              </a:r>
              <a:r>
                <a:rPr lang="en-US" altLang="zh-CN" sz="3200" b="1" dirty="0">
                  <a:solidFill>
                    <a:srgbClr val="020605"/>
                  </a:solidFill>
                  <a:latin typeface="微软雅黑" pitchFamily="34" charset="-122"/>
                  <a:ea typeface="微软雅黑" pitchFamily="34" charset="-122"/>
                </a:rPr>
                <a:t>》</a:t>
              </a:r>
              <a:endParaRPr lang="en-US" altLang="zh-CN" sz="3200" b="1" dirty="0">
                <a:solidFill>
                  <a:srgbClr val="020605"/>
                </a:solidFill>
                <a:latin typeface="微软雅黑" pitchFamily="34" charset="-122"/>
                <a:ea typeface="微软雅黑" pitchFamily="34" charset="-122"/>
              </a:endParaRPr>
            </a:p>
          </p:txBody>
        </p:sp>
        <p:cxnSp>
          <p:nvCxnSpPr>
            <p:cNvPr id="18" name="直接连接符 17"/>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pic>
        <p:nvPicPr>
          <p:cNvPr id="14" name="图片 13" descr="20140319095758-1308563034.jpg"/>
          <p:cNvPicPr>
            <a:picLocks noChangeAspect="1"/>
          </p:cNvPicPr>
          <p:nvPr/>
        </p:nvPicPr>
        <p:blipFill>
          <a:blip r:embed="rId2">
            <a:clrChange>
              <a:clrFrom>
                <a:srgbClr val="D8D7DC"/>
              </a:clrFrom>
              <a:clrTo>
                <a:srgbClr val="D8D7DC">
                  <a:alpha val="0"/>
                </a:srgbClr>
              </a:clrTo>
            </a:clrChange>
          </a:blip>
          <a:srcRect l="26087" t="2714" r="15217" b="3706"/>
          <a:stretch>
            <a:fillRect/>
          </a:stretch>
        </p:blipFill>
        <p:spPr>
          <a:xfrm>
            <a:off x="9348788" y="468313"/>
            <a:ext cx="2463800" cy="6294438"/>
          </a:xfrm>
          <a:prstGeom prst="rect">
            <a:avLst/>
          </a:prstGeom>
          <a:ln>
            <a:noFill/>
          </a:ln>
          <a:effectLst>
            <a:outerShdw blurRad="292100" dist="139700" dir="2700000" algn="tl" rotWithShape="0">
              <a:srgbClr val="333333">
                <a:alpha val="65000"/>
              </a:srgbClr>
            </a:outerShdw>
          </a:effectLst>
        </p:spPr>
      </p:pic>
      <p:sp>
        <p:nvSpPr>
          <p:cNvPr id="20" name="矩形 19"/>
          <p:cNvSpPr/>
          <p:nvPr/>
        </p:nvSpPr>
        <p:spPr>
          <a:xfrm>
            <a:off x="4943475" y="2324100"/>
            <a:ext cx="4233863" cy="4462463"/>
          </a:xfrm>
          <a:prstGeom prst="rect">
            <a:avLst/>
          </a:prstGeom>
          <a:solidFill>
            <a:srgbClr val="FFC000"/>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50000"/>
              </a:lnSpc>
              <a:spcBef>
                <a:spcPct val="0"/>
              </a:spcBef>
              <a:buNone/>
            </a:pPr>
            <a:r>
              <a:rPr lang="en-US" altLang="en-US" sz="2400" b="1" dirty="0">
                <a:solidFill>
                  <a:srgbClr val="000000"/>
                </a:solidFill>
                <a:ea typeface="黑体" panose="02010609060101010101" pitchFamily="49" charset="-122"/>
              </a:rPr>
              <a:t>法典的全部内容刻在一根黑色的石柱上，石柱高</a:t>
            </a:r>
            <a:r>
              <a:rPr lang="en-US" altLang="zh-CN" sz="2400" b="1" dirty="0">
                <a:solidFill>
                  <a:srgbClr val="000000"/>
                </a:solidFill>
                <a:ea typeface="黑体" panose="02010609060101010101" pitchFamily="49" charset="-122"/>
              </a:rPr>
              <a:t>2.25</a:t>
            </a:r>
            <a:r>
              <a:rPr lang="en-US" altLang="en-US" sz="2400" b="1" dirty="0">
                <a:solidFill>
                  <a:srgbClr val="000000"/>
                </a:solidFill>
                <a:ea typeface="黑体" panose="02010609060101010101" pitchFamily="49" charset="-122"/>
              </a:rPr>
              <a:t>米，底部周长</a:t>
            </a:r>
            <a:r>
              <a:rPr lang="en-US" altLang="zh-CN" sz="2400" b="1" dirty="0">
                <a:solidFill>
                  <a:srgbClr val="000000"/>
                </a:solidFill>
                <a:ea typeface="黑体" panose="02010609060101010101" pitchFamily="49" charset="-122"/>
              </a:rPr>
              <a:t>1.9</a:t>
            </a:r>
            <a:r>
              <a:rPr lang="en-US" altLang="en-US" sz="2400" b="1" dirty="0">
                <a:solidFill>
                  <a:srgbClr val="000000"/>
                </a:solidFill>
                <a:ea typeface="黑体" panose="02010609060101010101" pitchFamily="49" charset="-122"/>
              </a:rPr>
              <a:t>米，顶部周长</a:t>
            </a:r>
            <a:r>
              <a:rPr lang="en-US" altLang="zh-CN" sz="2400" b="1" dirty="0">
                <a:solidFill>
                  <a:srgbClr val="000000"/>
                </a:solidFill>
                <a:ea typeface="黑体" panose="02010609060101010101" pitchFamily="49" charset="-122"/>
              </a:rPr>
              <a:t>1.65</a:t>
            </a:r>
            <a:r>
              <a:rPr lang="en-US" altLang="en-US" sz="2400" b="1" dirty="0">
                <a:solidFill>
                  <a:srgbClr val="000000"/>
                </a:solidFill>
                <a:ea typeface="黑体" panose="02010609060101010101" pitchFamily="49" charset="-122"/>
              </a:rPr>
              <a:t>米，它分为浮雕和文字两部分。浮雕为太阳神沙马什端坐在宝座上正把权标授予站在他前面的汉谟拉比。文字共约</a:t>
            </a:r>
            <a:r>
              <a:rPr lang="en-US" altLang="zh-CN" sz="2400" b="1" dirty="0">
                <a:solidFill>
                  <a:srgbClr val="000000"/>
                </a:solidFill>
                <a:ea typeface="黑体" panose="02010609060101010101" pitchFamily="49" charset="-122"/>
              </a:rPr>
              <a:t>8000</a:t>
            </a:r>
            <a:r>
              <a:rPr lang="en-US" altLang="en-US" sz="2400" b="1" dirty="0">
                <a:solidFill>
                  <a:srgbClr val="000000"/>
                </a:solidFill>
                <a:ea typeface="黑体" panose="02010609060101010101" pitchFamily="49" charset="-122"/>
              </a:rPr>
              <a:t>字，用楔形文字书写。</a:t>
            </a:r>
            <a:endParaRPr lang="zh-CN" altLang="en-US" sz="2400" b="1" dirty="0">
              <a:solidFill>
                <a:srgbClr val="000000"/>
              </a:solidFill>
            </a:endParaRPr>
          </a:p>
        </p:txBody>
      </p:sp>
      <p:sp>
        <p:nvSpPr>
          <p:cNvPr id="21" name="Text Box 10"/>
          <p:cNvSpPr txBox="1"/>
          <p:nvPr/>
        </p:nvSpPr>
        <p:spPr>
          <a:xfrm>
            <a:off x="10367963" y="2257425"/>
            <a:ext cx="1366838" cy="954088"/>
          </a:xfrm>
          <a:prstGeom prst="rect">
            <a:avLst/>
          </a:prstGeom>
          <a:noFill/>
          <a:ln w="12700">
            <a:noFill/>
          </a:ln>
        </p:spPr>
        <p:txBody>
          <a:bodyPr>
            <a:spAutoFit/>
          </a:bodyPr>
          <a:lstStyle/>
          <a:p>
            <a:pPr marR="0" algn="ctr" defTabSz="914400" fontAlgn="auto">
              <a:spcBef>
                <a:spcPts val="0"/>
              </a:spcBef>
              <a:spcAft>
                <a:spcPts val="0"/>
              </a:spcAft>
              <a:buClrTx/>
              <a:buSzTx/>
              <a:buFont typeface="Arial" panose="020B0604020202090204" pitchFamily="34" charset="0"/>
              <a:buNone/>
              <a:defRPr/>
            </a:pPr>
            <a:r>
              <a:rPr kumimoji="0" lang="zh-CN" altLang="en-US" sz="2800" b="1" kern="1200" cap="none" spc="0" normalizeH="0" baseline="0" noProof="0"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太阳神沙马什</a:t>
            </a:r>
            <a:endParaRPr kumimoji="0" lang="zh-CN" altLang="en-US" sz="2800" b="1" kern="1200" cap="none" spc="0" normalizeH="0" baseline="0" noProof="0"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endParaRPr>
          </a:p>
        </p:txBody>
      </p:sp>
      <p:sp>
        <p:nvSpPr>
          <p:cNvPr id="22" name="Text Box 3"/>
          <p:cNvSpPr txBox="1"/>
          <p:nvPr/>
        </p:nvSpPr>
        <p:spPr>
          <a:xfrm>
            <a:off x="9293225" y="2287588"/>
            <a:ext cx="1214438" cy="952500"/>
          </a:xfrm>
          <a:prstGeom prst="rect">
            <a:avLst/>
          </a:prstGeom>
          <a:noFill/>
          <a:ln w="12700">
            <a:noFill/>
          </a:ln>
        </p:spPr>
        <p:txBody>
          <a:bodyPr>
            <a:spAutoFit/>
          </a:bodyPr>
          <a:lstStyle/>
          <a:p>
            <a:pPr marR="0" algn="ctr" defTabSz="914400" fontAlgn="auto">
              <a:spcBef>
                <a:spcPts val="0"/>
              </a:spcBef>
              <a:spcAft>
                <a:spcPts val="0"/>
              </a:spcAft>
              <a:buClrTx/>
              <a:buSzTx/>
              <a:buFont typeface="Arial" panose="020B0604020202090204" pitchFamily="34" charset="0"/>
              <a:buNone/>
              <a:defRPr/>
            </a:pPr>
            <a:r>
              <a:rPr kumimoji="0" lang="zh-CN" altLang="en-US" sz="2800" b="1" kern="1200" cap="none" spc="0" normalizeH="0" baseline="0" noProof="0"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Times New Roman" panose="02020503050405090304" pitchFamily="18" charset="0"/>
                <a:ea typeface="黑体" panose="02010609060101010101" pitchFamily="49" charset="-122"/>
                <a:cs typeface="+mn-cs"/>
              </a:rPr>
              <a:t>汉谟拉比</a:t>
            </a:r>
            <a:endParaRPr kumimoji="0" lang="zh-CN" altLang="en-US" sz="2800" b="1" kern="1200" cap="none" spc="0" normalizeH="0" baseline="0" noProof="0"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Times New Roman" panose="02020503050405090304" pitchFamily="18" charset="0"/>
              <a:ea typeface="黑体" panose="02010609060101010101" pitchFamily="49" charset="-122"/>
              <a:cs typeface="+mn-cs"/>
            </a:endParaRPr>
          </a:p>
        </p:txBody>
      </p:sp>
      <p:sp>
        <p:nvSpPr>
          <p:cNvPr id="23" name="矩形 22"/>
          <p:cNvSpPr/>
          <p:nvPr/>
        </p:nvSpPr>
        <p:spPr>
          <a:xfrm>
            <a:off x="7659688" y="684213"/>
            <a:ext cx="1633538" cy="523875"/>
          </a:xfrm>
          <a:prstGeom prst="rect">
            <a:avLst/>
          </a:prstGeom>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00"/>
                </a:solidFill>
                <a:effectLst>
                  <a:glow rad="228600">
                    <a:schemeClr val="accent2">
                      <a:satMod val="175000"/>
                      <a:alpha val="40000"/>
                    </a:schemeClr>
                  </a:glow>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微软雅黑" pitchFamily="34" charset="-122"/>
              </a:rPr>
              <a:t>君权神授</a:t>
            </a:r>
            <a:endParaRPr kumimoji="0" lang="zh-CN" altLang="en-US" sz="2800" b="1" i="0" u="none" strike="noStrike" kern="1200" cap="none" spc="0" normalizeH="0" baseline="0" noProof="0" dirty="0">
              <a:ln>
                <a:noFill/>
              </a:ln>
              <a:solidFill>
                <a:srgbClr val="FFFF00"/>
              </a:solidFill>
              <a:effectLst>
                <a:glow rad="228600">
                  <a:schemeClr val="accent2">
                    <a:satMod val="175000"/>
                    <a:alpha val="40000"/>
                  </a:schemeClr>
                </a:glow>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微软雅黑"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p:bldP spid="22" grpId="0" bldLvl="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2400" name="矩形 272399"/>
          <p:cNvSpPr/>
          <p:nvPr/>
        </p:nvSpPr>
        <p:spPr>
          <a:xfrm>
            <a:off x="530225" y="5553075"/>
            <a:ext cx="8948738" cy="5857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en-US" altLang="zh-CN" sz="3200" dirty="0">
                <a:solidFill>
                  <a:srgbClr val="FF0000"/>
                </a:solidFill>
                <a:ea typeface="华文行楷" pitchFamily="2" charset="-122"/>
              </a:rPr>
              <a:t>《</a:t>
            </a:r>
            <a:r>
              <a:rPr lang="zh-CN" altLang="en-US" sz="3200" dirty="0">
                <a:solidFill>
                  <a:srgbClr val="FF0000"/>
                </a:solidFill>
                <a:ea typeface="华文行楷" pitchFamily="2" charset="-122"/>
              </a:rPr>
              <a:t>汉谟拉比法典</a:t>
            </a:r>
            <a:r>
              <a:rPr lang="en-US" altLang="zh-CN" sz="3200" dirty="0">
                <a:solidFill>
                  <a:srgbClr val="FF0000"/>
                </a:solidFill>
                <a:ea typeface="华文行楷" pitchFamily="2" charset="-122"/>
              </a:rPr>
              <a:t>》</a:t>
            </a:r>
            <a:r>
              <a:rPr lang="zh-CN" altLang="en-US" sz="3200" dirty="0">
                <a:solidFill>
                  <a:srgbClr val="FF0000"/>
                </a:solidFill>
                <a:ea typeface="华文行楷" pitchFamily="2" charset="-122"/>
              </a:rPr>
              <a:t>是维护谁的利益的法典？</a:t>
            </a:r>
            <a:r>
              <a:rPr lang="zh-CN" altLang="en-US" sz="3200" dirty="0">
                <a:ea typeface="微软雅黑" pitchFamily="34" charset="-122"/>
              </a:rPr>
              <a:t>               </a:t>
            </a:r>
            <a:endParaRPr lang="zh-CN" altLang="en-US" sz="3200" dirty="0">
              <a:ea typeface="微软雅黑" pitchFamily="34" charset="-122"/>
            </a:endParaRPr>
          </a:p>
        </p:txBody>
      </p:sp>
      <p:sp>
        <p:nvSpPr>
          <p:cNvPr id="41987" name="矩形 2"/>
          <p:cNvSpPr/>
          <p:nvPr/>
        </p:nvSpPr>
        <p:spPr>
          <a:xfrm>
            <a:off x="530225" y="574675"/>
            <a:ext cx="11174413" cy="1784350"/>
          </a:xfrm>
          <a:prstGeom prst="rect">
            <a:avLst/>
          </a:prstGeom>
          <a:solidFill>
            <a:srgbClr val="FFFFFF"/>
          </a:solidFill>
          <a:ln w="9525" cap="flat" cmpd="sng">
            <a:solidFill>
              <a:srgbClr val="00B050"/>
            </a:solidFill>
            <a:prstDash val="solid"/>
            <a:round/>
            <a:headEnd type="none" w="med" len="med"/>
            <a:tailEnd type="none" w="med" len="med"/>
          </a:ln>
        </p:spPr>
        <p:txBody>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342900" lvl="0" indent="-342900">
              <a:lnSpc>
                <a:spcPct val="100000"/>
              </a:lnSpc>
              <a:spcBef>
                <a:spcPct val="20000"/>
              </a:spcBef>
              <a:buNone/>
            </a:pPr>
            <a:r>
              <a:rPr lang="zh-CN" altLang="en-US" sz="2400" dirty="0">
                <a:latin typeface="黑体" panose="02010609060101010101" pitchFamily="49" charset="-122"/>
                <a:ea typeface="黑体" panose="02010609060101010101" pitchFamily="49" charset="-122"/>
              </a:rPr>
              <a:t>第一九六条 倘自由民损毁任何自由民之子之眼，则应毁其眼。</a:t>
            </a:r>
            <a:endParaRPr lang="zh-CN" altLang="en-US" sz="2400" dirty="0">
              <a:latin typeface="黑体" panose="02010609060101010101" pitchFamily="49" charset="-122"/>
              <a:ea typeface="黑体" panose="02010609060101010101" pitchFamily="49" charset="-122"/>
            </a:endParaRPr>
          </a:p>
          <a:p>
            <a:pPr marL="342900" lvl="0" indent="-342900">
              <a:lnSpc>
                <a:spcPct val="100000"/>
              </a:lnSpc>
              <a:spcBef>
                <a:spcPct val="20000"/>
              </a:spcBef>
              <a:buNone/>
            </a:pPr>
            <a:r>
              <a:rPr lang="zh-CN" altLang="en-US" sz="2400" dirty="0">
                <a:latin typeface="黑体" panose="02010609060101010101" pitchFamily="49" charset="-122"/>
                <a:ea typeface="黑体" panose="02010609060101010101" pitchFamily="49" charset="-122"/>
              </a:rPr>
              <a:t>第二零零条 倘自由民击落与之同等之自由民之齿，则应击落其齿。</a:t>
            </a:r>
            <a:endParaRPr lang="zh-CN" altLang="en-US" sz="2400" dirty="0">
              <a:latin typeface="黑体" panose="02010609060101010101" pitchFamily="49" charset="-122"/>
              <a:ea typeface="黑体" panose="02010609060101010101" pitchFamily="49" charset="-122"/>
            </a:endParaRPr>
          </a:p>
          <a:p>
            <a:pPr marL="342900" lvl="0" indent="-342900">
              <a:lnSpc>
                <a:spcPct val="100000"/>
              </a:lnSpc>
              <a:spcBef>
                <a:spcPct val="20000"/>
              </a:spcBef>
              <a:buNone/>
            </a:pPr>
            <a:r>
              <a:rPr lang="zh-CN" altLang="en-US" sz="2400" dirty="0">
                <a:latin typeface="黑体" panose="02010609060101010101" pitchFamily="49" charset="-122"/>
                <a:ea typeface="黑体" panose="02010609060101010101" pitchFamily="49" charset="-122"/>
              </a:rPr>
              <a:t>第二零五条 倘自由民之奴隶打自由民之子之颊，则应割其一耳。</a:t>
            </a:r>
            <a:endParaRPr lang="zh-CN" altLang="en-US" sz="2400" dirty="0">
              <a:latin typeface="黑体" panose="02010609060101010101" pitchFamily="49" charset="-122"/>
              <a:ea typeface="黑体" panose="02010609060101010101" pitchFamily="49" charset="-122"/>
            </a:endParaRPr>
          </a:p>
          <a:p>
            <a:pPr marL="342900" lvl="0" indent="-342900" algn="r">
              <a:lnSpc>
                <a:spcPct val="100000"/>
              </a:lnSpc>
              <a:spcBef>
                <a:spcPct val="20000"/>
              </a:spcBef>
              <a:buNone/>
            </a:pPr>
            <a:r>
              <a:rPr lang="zh-CN" altLang="en-US" sz="2400" dirty="0">
                <a:latin typeface="黑体" panose="02010609060101010101" pitchFamily="49" charset="-122"/>
                <a:ea typeface="黑体" panose="02010609060101010101" pitchFamily="49" charset="-122"/>
              </a:rPr>
              <a:t>                                    </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《汉谟拉比法典》                                             </a:t>
            </a:r>
            <a:endParaRPr lang="en-US" altLang="zh-CN" sz="2400" dirty="0">
              <a:latin typeface="黑体" panose="02010609060101010101" pitchFamily="49" charset="-122"/>
              <a:ea typeface="黑体" panose="02010609060101010101" pitchFamily="49" charset="-122"/>
            </a:endParaRPr>
          </a:p>
        </p:txBody>
      </p:sp>
      <p:sp>
        <p:nvSpPr>
          <p:cNvPr id="272395" name="圆角矩形标注 272394"/>
          <p:cNvSpPr/>
          <p:nvPr/>
        </p:nvSpPr>
        <p:spPr>
          <a:xfrm>
            <a:off x="8247063" y="692150"/>
            <a:ext cx="3571875" cy="1149350"/>
          </a:xfrm>
          <a:prstGeom prst="wedgeRoundRectCallout">
            <a:avLst>
              <a:gd name="adj1" fmla="val -78391"/>
              <a:gd name="adj2" fmla="val -1219"/>
              <a:gd name="adj3" fmla="val 16667"/>
            </a:avLst>
          </a:prstGeom>
          <a:solidFill>
            <a:srgbClr val="FFCCFF"/>
          </a:solidFill>
          <a:ln w="9525" cap="flat" cmpd="sng">
            <a:solidFill>
              <a:schemeClr val="folHlink"/>
            </a:solidFill>
            <a:prstDash val="solid"/>
            <a:miter/>
            <a:headEnd type="none" w="med" len="med"/>
            <a:tailEnd type="none" w="med" len="med"/>
          </a:ln>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FF0000"/>
                </a:solidFill>
                <a:effectLst>
                  <a:outerShdw blurRad="38100" dist="38100" dir="2700000">
                    <a:srgbClr val="000000"/>
                  </a:outerShdw>
                </a:effectLst>
                <a:uLnTx/>
                <a:uFillTx/>
                <a:latin typeface="Arial" panose="020B0604020202090204" pitchFamily="34" charset="0"/>
                <a:ea typeface="等线" pitchFamily="2" charset="-122"/>
                <a:cs typeface="+mn-cs"/>
                <a:sym typeface="+mn-ea"/>
              </a:rPr>
              <a:t>以眼还眼，以牙还牙</a:t>
            </a:r>
            <a:endParaRPr kumimoji="0" lang="zh-CN" altLang="en-US" sz="2800" b="1" i="0" u="none" strike="noStrike" kern="1200" cap="none" spc="0" normalizeH="0" baseline="0" noProof="1">
              <a:ln>
                <a:noFill/>
              </a:ln>
              <a:solidFill>
                <a:srgbClr val="FF0000"/>
              </a:solidFill>
              <a:effectLst>
                <a:outerShdw blurRad="38100" dist="38100" dir="2700000">
                  <a:srgbClr val="000000"/>
                </a:outerShdw>
              </a:effectLst>
              <a:uLnTx/>
              <a:uFillTx/>
              <a:latin typeface="Arial" panose="020B0604020202090204" pitchFamily="34" charset="0"/>
              <a:ea typeface="等线" pitchFamily="2"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90204" pitchFamily="34" charset="0"/>
                <a:ea typeface="等线" pitchFamily="2" charset="-122"/>
                <a:cs typeface="+mn-cs"/>
                <a:sym typeface="+mn-ea"/>
              </a:rPr>
              <a:t>       ——</a:t>
            </a:r>
            <a:r>
              <a:rPr kumimoji="0" lang="zh-CN" altLang="en-US" sz="28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90204" pitchFamily="34" charset="0"/>
                <a:ea typeface="等线" pitchFamily="2" charset="-122"/>
                <a:cs typeface="+mn-cs"/>
                <a:sym typeface="+mn-ea"/>
              </a:rPr>
              <a:t>同态复仇法</a:t>
            </a:r>
            <a:endParaRPr kumimoji="0" lang="zh-CN" altLang="en-US" sz="2800" b="1" i="0" u="none" strike="noStrike" kern="1200" cap="none" spc="0" normalizeH="0" baseline="0" noProof="1">
              <a:ln>
                <a:noFill/>
              </a:ln>
              <a:solidFill>
                <a:srgbClr val="FFFF00"/>
              </a:solidFill>
              <a:effectLst>
                <a:outerShdw blurRad="38100" dist="38100" dir="2700000">
                  <a:srgbClr val="000000"/>
                </a:outerShdw>
              </a:effectLst>
              <a:uLnTx/>
              <a:uFillTx/>
              <a:latin typeface="Arial" panose="020B0604020202090204" pitchFamily="34" charset="0"/>
              <a:ea typeface="等线" pitchFamily="2"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28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90204" pitchFamily="34" charset="0"/>
              <a:ea typeface="等线" pitchFamily="2" charset="-122"/>
              <a:cs typeface="+mn-cs"/>
              <a:sym typeface="+mn-ea"/>
            </a:endParaRPr>
          </a:p>
        </p:txBody>
      </p:sp>
      <p:sp>
        <p:nvSpPr>
          <p:cNvPr id="41989" name="文本框 3"/>
          <p:cNvSpPr txBox="1"/>
          <p:nvPr/>
        </p:nvSpPr>
        <p:spPr>
          <a:xfrm>
            <a:off x="530225" y="2543175"/>
            <a:ext cx="8826500" cy="58261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200" b="1" dirty="0">
                <a:solidFill>
                  <a:schemeClr val="accent2"/>
                </a:solidFill>
                <a:latin typeface="黑体" panose="02010609060101010101" pitchFamily="49" charset="-122"/>
                <a:ea typeface="黑体" panose="02010609060101010101" pitchFamily="49" charset="-122"/>
              </a:rPr>
              <a:t>根据这些法典条文，想一想体现了什么特点？</a:t>
            </a:r>
            <a:endParaRPr lang="zh-CN" altLang="en-US" sz="3200" b="1" dirty="0">
              <a:solidFill>
                <a:schemeClr val="accent2"/>
              </a:solidFill>
              <a:latin typeface="黑体" panose="02010609060101010101" pitchFamily="49" charset="-122"/>
              <a:ea typeface="黑体" panose="02010609060101010101" pitchFamily="49" charset="-122"/>
            </a:endParaRPr>
          </a:p>
        </p:txBody>
      </p:sp>
      <p:sp>
        <p:nvSpPr>
          <p:cNvPr id="51206" name="Text Box 6"/>
          <p:cNvSpPr txBox="1"/>
          <p:nvPr/>
        </p:nvSpPr>
        <p:spPr>
          <a:xfrm>
            <a:off x="530225" y="3263900"/>
            <a:ext cx="11174413" cy="952500"/>
          </a:xfrm>
          <a:prstGeom prst="rect">
            <a:avLst/>
          </a:prstGeom>
          <a:noFill/>
          <a:ln w="9525" cap="flat" cmpd="sng">
            <a:solidFill>
              <a:srgbClr val="00B050"/>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solidFill>
                  <a:srgbClr val="0000FF"/>
                </a:solidFill>
                <a:latin typeface="楷体_GB2312" panose="02010609030101010101" pitchFamily="49" charset="-122"/>
                <a:ea typeface="楷体_GB2312" panose="02010609030101010101" pitchFamily="49" charset="-122"/>
              </a:rPr>
              <a:t>特点</a:t>
            </a:r>
            <a:r>
              <a:rPr lang="en-US" altLang="zh-CN" b="1" dirty="0">
                <a:solidFill>
                  <a:srgbClr val="0000FF"/>
                </a:solidFill>
                <a:latin typeface="楷体_GB2312" panose="02010609030101010101" pitchFamily="49" charset="-122"/>
                <a:ea typeface="楷体_GB2312" panose="02010609030101010101" pitchFamily="49" charset="-122"/>
              </a:rPr>
              <a:t>1</a:t>
            </a:r>
            <a:r>
              <a:rPr lang="zh-CN" altLang="en-US" b="1" dirty="0">
                <a:solidFill>
                  <a:srgbClr val="0000FF"/>
                </a:solidFill>
                <a:latin typeface="楷体_GB2312" panose="02010609030101010101" pitchFamily="49" charset="-122"/>
                <a:ea typeface="楷体_GB2312" panose="02010609030101010101" pitchFamily="49" charset="-122"/>
              </a:rPr>
              <a:t>：</a:t>
            </a:r>
            <a:r>
              <a:rPr lang="zh-CN" altLang="en-US" b="1" dirty="0">
                <a:solidFill>
                  <a:srgbClr val="0000FF"/>
                </a:solidFill>
                <a:latin typeface="宋体" pitchFamily="2" charset="-122"/>
                <a:ea typeface="楷体_GB2312" panose="02010609030101010101" pitchFamily="49" charset="-122"/>
              </a:rPr>
              <a:t>“</a:t>
            </a:r>
            <a:r>
              <a:rPr lang="zh-CN" altLang="en-US" b="1" dirty="0">
                <a:solidFill>
                  <a:srgbClr val="0000FF"/>
                </a:solidFill>
                <a:latin typeface="楷体_GB2312" panose="02010609030101010101" pitchFamily="49" charset="-122"/>
                <a:ea typeface="楷体_GB2312" panose="02010609030101010101" pitchFamily="49" charset="-122"/>
              </a:rPr>
              <a:t>同态复仇法</a:t>
            </a:r>
            <a:r>
              <a:rPr lang="zh-CN" altLang="en-US" b="1" dirty="0">
                <a:solidFill>
                  <a:srgbClr val="0000FF"/>
                </a:solidFill>
                <a:latin typeface="宋体" pitchFamily="2" charset="-122"/>
                <a:ea typeface="楷体_GB2312" panose="02010609030101010101" pitchFamily="49" charset="-122"/>
              </a:rPr>
              <a:t>”</a:t>
            </a:r>
            <a:r>
              <a:rPr lang="zh-CN" altLang="en-US" b="1" dirty="0">
                <a:solidFill>
                  <a:srgbClr val="0000FF"/>
                </a:solidFill>
                <a:latin typeface="楷体_GB2312" panose="02010609030101010101" pitchFamily="49" charset="-122"/>
                <a:ea typeface="楷体_GB2312" panose="02010609030101010101" pitchFamily="49" charset="-122"/>
              </a:rPr>
              <a:t> 虽反映了法典的</a:t>
            </a:r>
            <a:r>
              <a:rPr lang="zh-CN" altLang="en-US" b="1" dirty="0">
                <a:solidFill>
                  <a:srgbClr val="FF0000"/>
                </a:solidFill>
                <a:latin typeface="楷体_GB2312" panose="02010609030101010101" pitchFamily="49" charset="-122"/>
                <a:ea typeface="楷体_GB2312" panose="02010609030101010101" pitchFamily="49" charset="-122"/>
              </a:rPr>
              <a:t>公正观念</a:t>
            </a:r>
            <a:r>
              <a:rPr lang="zh-CN" altLang="en-US" b="1" dirty="0">
                <a:solidFill>
                  <a:srgbClr val="0000FF"/>
                </a:solidFill>
                <a:latin typeface="楷体_GB2312" panose="02010609030101010101" pitchFamily="49" charset="-122"/>
                <a:ea typeface="楷体_GB2312" panose="02010609030101010101" pitchFamily="49" charset="-122"/>
              </a:rPr>
              <a:t>，但这种公正主要体现在身份和社会地位</a:t>
            </a:r>
            <a:r>
              <a:rPr lang="zh-CN" altLang="en-US" b="1" dirty="0">
                <a:solidFill>
                  <a:srgbClr val="FF0000"/>
                </a:solidFill>
                <a:latin typeface="楷体_GB2312" panose="02010609030101010101" pitchFamily="49" charset="-122"/>
                <a:ea typeface="楷体_GB2312" panose="02010609030101010101" pitchFamily="49" charset="-122"/>
              </a:rPr>
              <a:t>相同</a:t>
            </a:r>
            <a:r>
              <a:rPr lang="zh-CN" altLang="en-US" b="1" dirty="0">
                <a:solidFill>
                  <a:srgbClr val="0000FF"/>
                </a:solidFill>
                <a:latin typeface="楷体_GB2312" panose="02010609030101010101" pitchFamily="49" charset="-122"/>
                <a:ea typeface="楷体_GB2312" panose="02010609030101010101" pitchFamily="49" charset="-122"/>
              </a:rPr>
              <a:t>的人之间。</a:t>
            </a:r>
            <a:endParaRPr lang="zh-CN" altLang="en-US" b="1" dirty="0">
              <a:solidFill>
                <a:srgbClr val="0000FF"/>
              </a:solidFill>
              <a:latin typeface="楷体_GB2312" panose="02010609030101010101" pitchFamily="49" charset="-122"/>
              <a:ea typeface="楷体_GB2312" panose="02010609030101010101" pitchFamily="49" charset="-122"/>
            </a:endParaRPr>
          </a:p>
        </p:txBody>
      </p:sp>
      <p:sp>
        <p:nvSpPr>
          <p:cNvPr id="53258" name="Text Box 10"/>
          <p:cNvSpPr txBox="1"/>
          <p:nvPr/>
        </p:nvSpPr>
        <p:spPr>
          <a:xfrm>
            <a:off x="530225" y="4406900"/>
            <a:ext cx="11174413" cy="952500"/>
          </a:xfrm>
          <a:prstGeom prst="rect">
            <a:avLst/>
          </a:prstGeom>
          <a:noFill/>
          <a:ln w="9525" cap="flat" cmpd="sng">
            <a:solidFill>
              <a:srgbClr val="00B050"/>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solidFill>
                  <a:srgbClr val="0000FF"/>
                </a:solidFill>
                <a:latin typeface="楷体_GB2312" panose="02010609030101010101" pitchFamily="49" charset="-122"/>
                <a:ea typeface="楷体_GB2312" panose="02010609030101010101" pitchFamily="49" charset="-122"/>
              </a:rPr>
              <a:t>特点</a:t>
            </a:r>
            <a:r>
              <a:rPr lang="en-US" altLang="zh-CN" b="1" dirty="0">
                <a:solidFill>
                  <a:srgbClr val="0000FF"/>
                </a:solidFill>
                <a:latin typeface="楷体_GB2312" panose="02010609030101010101" pitchFamily="49" charset="-122"/>
                <a:ea typeface="楷体_GB2312" panose="02010609030101010101" pitchFamily="49" charset="-122"/>
              </a:rPr>
              <a:t>2</a:t>
            </a:r>
            <a:r>
              <a:rPr lang="zh-CN" altLang="en-US" b="1" dirty="0">
                <a:solidFill>
                  <a:srgbClr val="0000FF"/>
                </a:solidFill>
                <a:latin typeface="楷体_GB2312" panose="02010609030101010101" pitchFamily="49" charset="-122"/>
                <a:ea typeface="楷体_GB2312" panose="02010609030101010101" pitchFamily="49" charset="-122"/>
              </a:rPr>
              <a:t>：</a:t>
            </a:r>
            <a:r>
              <a:rPr lang="zh-CN" altLang="en-US" b="1" dirty="0">
                <a:solidFill>
                  <a:srgbClr val="FF0000"/>
                </a:solidFill>
                <a:latin typeface="楷体_GB2312" panose="02010609030101010101" pitchFamily="49" charset="-122"/>
                <a:ea typeface="楷体_GB2312" panose="02010609030101010101" pitchFamily="49" charset="-122"/>
              </a:rPr>
              <a:t>阶级歧视的原则</a:t>
            </a:r>
            <a:r>
              <a:rPr lang="zh-CN" altLang="en-US" b="1" dirty="0">
                <a:solidFill>
                  <a:srgbClr val="0000FF"/>
                </a:solidFill>
                <a:latin typeface="楷体_GB2312" panose="02010609030101010101" pitchFamily="49" charset="-122"/>
                <a:ea typeface="楷体_GB2312" panose="02010609030101010101" pitchFamily="49" charset="-122"/>
              </a:rPr>
              <a:t>，社会地位高的阶级对于社会地位低的阶级享有特权。</a:t>
            </a:r>
            <a:endParaRPr lang="zh-CN" altLang="en-US" b="1" dirty="0">
              <a:solidFill>
                <a:srgbClr val="0000FF"/>
              </a:solidFill>
              <a:latin typeface="楷体_GB2312" panose="02010609030101010101" pitchFamily="49" charset="-122"/>
              <a:ea typeface="楷体_GB2312" panose="02010609030101010101" pitchFamily="49" charset="-122"/>
            </a:endParaRPr>
          </a:p>
        </p:txBody>
      </p:sp>
      <p:sp>
        <p:nvSpPr>
          <p:cNvPr id="6" name="矩形 5"/>
          <p:cNvSpPr/>
          <p:nvPr/>
        </p:nvSpPr>
        <p:spPr>
          <a:xfrm>
            <a:off x="530225" y="3298825"/>
            <a:ext cx="11174413" cy="2060575"/>
          </a:xfrm>
          <a:prstGeom prst="rect">
            <a:avLst/>
          </a:prstGeom>
          <a:solidFill>
            <a:srgbClr val="FFC000"/>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en-US" altLang="en-US" sz="3200" b="1" dirty="0">
                <a:solidFill>
                  <a:srgbClr val="0000FF"/>
                </a:solidFill>
                <a:ea typeface="黑体" panose="02010609060101010101" pitchFamily="49" charset="-122"/>
              </a:rPr>
              <a:t>影响：</a:t>
            </a:r>
            <a:endParaRPr lang="en-US" altLang="en-US" sz="3200" b="1" dirty="0">
              <a:solidFill>
                <a:srgbClr val="0000FF"/>
              </a:solidFill>
              <a:ea typeface="黑体" panose="02010609060101010101" pitchFamily="49" charset="-122"/>
            </a:endParaRPr>
          </a:p>
          <a:p>
            <a:pPr marL="0" lvl="0" indent="0">
              <a:lnSpc>
                <a:spcPct val="100000"/>
              </a:lnSpc>
              <a:spcBef>
                <a:spcPct val="0"/>
              </a:spcBef>
              <a:buNone/>
            </a:pPr>
            <a:r>
              <a:rPr lang="en-US" altLang="en-US" sz="3200" dirty="0">
                <a:solidFill>
                  <a:srgbClr val="FF0000"/>
                </a:solidFill>
                <a:ea typeface="黑体" panose="02010609060101010101" pitchFamily="49" charset="-122"/>
              </a:rPr>
              <a:t>     </a:t>
            </a:r>
            <a:r>
              <a:rPr lang="en-US" altLang="zh-CN" sz="3200" b="1" dirty="0">
                <a:ea typeface="黑体" panose="02010609060101010101" pitchFamily="49" charset="-122"/>
              </a:rPr>
              <a:t>《</a:t>
            </a:r>
            <a:r>
              <a:rPr lang="en-US" altLang="en-US" sz="3200" b="1" dirty="0">
                <a:ea typeface="黑体" panose="02010609060101010101" pitchFamily="49" charset="-122"/>
              </a:rPr>
              <a:t>汉谟拉比法典</a:t>
            </a:r>
            <a:r>
              <a:rPr lang="en-US" altLang="zh-CN" sz="3200" b="1" dirty="0">
                <a:ea typeface="黑体" panose="02010609060101010101" pitchFamily="49" charset="-122"/>
              </a:rPr>
              <a:t>》</a:t>
            </a:r>
            <a:r>
              <a:rPr lang="en-US" altLang="en-US" sz="3200" b="1" dirty="0">
                <a:ea typeface="黑体" panose="02010609060101010101" pitchFamily="49" charset="-122"/>
              </a:rPr>
              <a:t>旨在维护奴隶制的等级制度，比较全面地反应了古巴比伦时期的社会生活，世界上第一部体系完备的成文法典，在世界法制史上占有重要地位。</a:t>
            </a:r>
            <a:endParaRPr lang="en-US" altLang="en-US" sz="3200" b="1" dirty="0">
              <a:ea typeface="黑体" panose="02010609060101010101" pitchFamily="49" charset="-122"/>
            </a:endParaRPr>
          </a:p>
        </p:txBody>
      </p:sp>
      <p:sp>
        <p:nvSpPr>
          <p:cNvPr id="5" name="文本框 4"/>
          <p:cNvSpPr txBox="1"/>
          <p:nvPr/>
        </p:nvSpPr>
        <p:spPr>
          <a:xfrm>
            <a:off x="528638" y="6183313"/>
            <a:ext cx="10058400" cy="5222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solidFill>
                  <a:srgbClr val="FF0000"/>
                </a:solidFill>
                <a:ea typeface="微软雅黑" pitchFamily="34" charset="-122"/>
                <a:sym typeface="+mn-ea"/>
              </a:rPr>
              <a:t>实质：是维护奴隶主利益的法典，体现了奴隶制的残酷性。</a:t>
            </a:r>
            <a:endParaRPr lang="zh-CN" altLang="en-US" b="1" dirty="0">
              <a:ea typeface="微软雅黑"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1206"/>
                                        </p:tgtEl>
                                        <p:attrNameLst>
                                          <p:attrName>style.visibility</p:attrName>
                                        </p:attrNameLst>
                                      </p:cBhvr>
                                      <p:to>
                                        <p:strVal val="visible"/>
                                      </p:to>
                                    </p:set>
                                    <p:animEffect transition="in" filter="blinds(horizontal)">
                                      <p:cBhvr>
                                        <p:cTn id="11" dur="500"/>
                                        <p:tgtEl>
                                          <p:spTgt spid="5120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3258"/>
                                        </p:tgtEl>
                                        <p:attrNameLst>
                                          <p:attrName>style.visibility</p:attrName>
                                        </p:attrNameLst>
                                      </p:cBhvr>
                                      <p:to>
                                        <p:strVal val="visible"/>
                                      </p:to>
                                    </p:set>
                                    <p:animEffect transition="in" filter="blinds(horizontal)">
                                      <p:cBhvr>
                                        <p:cTn id="16" dur="500"/>
                                        <p:tgtEl>
                                          <p:spTgt spid="5325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24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400" grpId="0"/>
      <p:bldP spid="272395" grpId="0" bldLvl="0" animBg="1"/>
      <p:bldP spid="51206" grpId="0" bldLvl="0" animBg="1"/>
      <p:bldP spid="53258" grpId="0" bldLvl="0" animBg="1"/>
      <p:bldP spid="6" grpId="0" bldLvl="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3012" name="组合 5"/>
          <p:cNvGrpSpPr/>
          <p:nvPr/>
        </p:nvGrpSpPr>
        <p:grpSpPr>
          <a:xfrm>
            <a:off x="0" y="80963"/>
            <a:ext cx="12192000" cy="866775"/>
            <a:chOff x="0" y="2567570"/>
            <a:chExt cx="7297544" cy="866954"/>
          </a:xfrm>
        </p:grpSpPr>
        <p:sp>
          <p:nvSpPr>
            <p:cNvPr id="6" name="矩形 5"/>
            <p:cNvSpPr/>
            <p:nvPr/>
          </p:nvSpPr>
          <p:spPr>
            <a:xfrm>
              <a:off x="408586" y="2721589"/>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3015"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空中花园</a:t>
              </a:r>
              <a:endParaRPr lang="zh-CN" altLang="en-US" sz="3200" b="1" dirty="0">
                <a:solidFill>
                  <a:srgbClr val="020605"/>
                </a:solidFill>
                <a:latin typeface="微软雅黑" pitchFamily="34" charset="-122"/>
                <a:ea typeface="微软雅黑" pitchFamily="34" charset="-122"/>
              </a:endParaRPr>
            </a:p>
          </p:txBody>
        </p:sp>
        <p:cxnSp>
          <p:nvCxnSpPr>
            <p:cNvPr id="8" name="直接连接符 7"/>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pic>
        <p:nvPicPr>
          <p:cNvPr id="43013" name="内容占位符 68609" descr="21"/>
          <p:cNvPicPr>
            <a:picLocks noRot="1" noChangeAspect="1"/>
          </p:cNvPicPr>
          <p:nvPr/>
        </p:nvPicPr>
        <p:blipFill>
          <a:blip r:embed="rId1"/>
          <a:srcRect b="-44"/>
          <a:stretch>
            <a:fillRect/>
          </a:stretch>
        </p:blipFill>
        <p:spPr>
          <a:xfrm>
            <a:off x="2117090" y="1062990"/>
            <a:ext cx="7591425" cy="5847715"/>
          </a:xfrm>
          <a:prstGeom prst="rect">
            <a:avLst/>
          </a:prstGeom>
          <a:noFill/>
          <a:ln w="9525">
            <a:noFill/>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0" name="Picture 3" descr="图片24"/>
          <p:cNvPicPr>
            <a:picLocks noChangeAspect="1"/>
          </p:cNvPicPr>
          <p:nvPr/>
        </p:nvPicPr>
        <p:blipFill>
          <a:blip r:embed="rId1"/>
          <a:stretch>
            <a:fillRect/>
          </a:stretch>
        </p:blipFill>
        <p:spPr>
          <a:xfrm>
            <a:off x="0" y="0"/>
            <a:ext cx="12192000" cy="7239000"/>
          </a:xfrm>
          <a:prstGeom prst="rect">
            <a:avLst/>
          </a:prstGeom>
          <a:noFill/>
          <a:ln w="9525">
            <a:noFill/>
          </a:ln>
        </p:spPr>
      </p:pic>
      <p:sp>
        <p:nvSpPr>
          <p:cNvPr id="48131" name="WordArt 4"/>
          <p:cNvSpPr>
            <a:spLocks noTextEdit="1"/>
          </p:cNvSpPr>
          <p:nvPr/>
        </p:nvSpPr>
        <p:spPr>
          <a:xfrm>
            <a:off x="2424113" y="1844675"/>
            <a:ext cx="4248150" cy="1006475"/>
          </a:xfrm>
          <a:prstGeom prst="rect">
            <a:avLst/>
          </a:prstGeom>
        </p:spPr>
        <p:txBody>
          <a:bodyPr wrap="none" fromWordArt="1">
            <a:prstTxWarp prst="textPlain">
              <a:avLst>
                <a:gd name="adj" fmla="val 50000"/>
              </a:avLst>
            </a:prstTxWarp>
            <a:normAutofit/>
          </a:bodyPr>
          <a:p>
            <a:pPr algn="ctr"/>
            <a:r>
              <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rPr>
              <a:t>古代印度</a:t>
            </a:r>
            <a:endPar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153"/>
          <p:cNvSpPr txBox="1"/>
          <p:nvPr/>
        </p:nvSpPr>
        <p:spPr>
          <a:xfrm>
            <a:off x="260350" y="1611313"/>
            <a:ext cx="7885113" cy="16891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40000"/>
              </a:lnSpc>
              <a:spcBef>
                <a:spcPct val="50000"/>
              </a:spcBef>
              <a:buNone/>
            </a:pPr>
            <a:r>
              <a:rPr lang="en-US" altLang="zh-CN" sz="2600" b="1" dirty="0">
                <a:solidFill>
                  <a:srgbClr val="FF00FF"/>
                </a:solidFill>
                <a:latin typeface="宋体" pitchFamily="2" charset="-122"/>
              </a:rPr>
              <a:t>1.</a:t>
            </a:r>
            <a:r>
              <a:rPr lang="zh-CN" altLang="en-US" sz="2600" b="1" dirty="0">
                <a:solidFill>
                  <a:srgbClr val="FF00FF"/>
                </a:solidFill>
                <a:latin typeface="宋体" pitchFamily="2" charset="-122"/>
              </a:rPr>
              <a:t>自然条件</a:t>
            </a:r>
            <a:r>
              <a:rPr lang="zh-CN" altLang="en-US" sz="2600" b="1" dirty="0">
                <a:latin typeface="宋体" pitchFamily="2" charset="-122"/>
              </a:rPr>
              <a:t>：亚洲南部，印度河由北向南蜿蜒流过。夏季，喜马拉雅山积雪融化，季风也带来丰沛的降水。两岸水源充足，土地肥沃。</a:t>
            </a:r>
            <a:endParaRPr lang="zh-CN" altLang="en-US" sz="2600" b="1" dirty="0">
              <a:latin typeface="宋体" pitchFamily="2" charset="-122"/>
            </a:endParaRPr>
          </a:p>
        </p:txBody>
      </p:sp>
      <p:sp>
        <p:nvSpPr>
          <p:cNvPr id="9" name="文本框 6153"/>
          <p:cNvSpPr txBox="1"/>
          <p:nvPr/>
        </p:nvSpPr>
        <p:spPr>
          <a:xfrm>
            <a:off x="260350" y="3300413"/>
            <a:ext cx="8034338" cy="344995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40000"/>
              </a:lnSpc>
              <a:spcBef>
                <a:spcPct val="50000"/>
              </a:spcBef>
              <a:buNone/>
            </a:pPr>
            <a:r>
              <a:rPr lang="en-US" altLang="zh-CN" sz="2600" b="1" dirty="0">
                <a:solidFill>
                  <a:srgbClr val="FF00FF"/>
                </a:solidFill>
                <a:latin typeface="宋体" pitchFamily="2" charset="-122"/>
              </a:rPr>
              <a:t>2.</a:t>
            </a:r>
            <a:r>
              <a:rPr lang="zh-CN" altLang="en-US" sz="2600" b="1" dirty="0">
                <a:solidFill>
                  <a:srgbClr val="FF00FF"/>
                </a:solidFill>
                <a:latin typeface="宋体" pitchFamily="2" charset="-122"/>
              </a:rPr>
              <a:t>建立过程</a:t>
            </a:r>
            <a:r>
              <a:rPr lang="zh-CN" altLang="en-US" sz="2600" b="1" dirty="0">
                <a:latin typeface="宋体" pitchFamily="2" charset="-122"/>
              </a:rPr>
              <a:t>：①哈拉帕文化，公元前</a:t>
            </a:r>
            <a:r>
              <a:rPr lang="en-US" altLang="zh-CN" sz="2600" b="1" dirty="0">
                <a:latin typeface="宋体" pitchFamily="2" charset="-122"/>
              </a:rPr>
              <a:t>2300</a:t>
            </a:r>
            <a:r>
              <a:rPr lang="zh-CN" altLang="en-US" sz="2600" b="1" dirty="0">
                <a:latin typeface="宋体" pitchFamily="2" charset="-122"/>
              </a:rPr>
              <a:t>年，由</a:t>
            </a:r>
            <a:r>
              <a:rPr lang="zh-CN" altLang="en-US" sz="2600" b="1" dirty="0">
                <a:solidFill>
                  <a:srgbClr val="FF0000"/>
                </a:solidFill>
                <a:latin typeface="宋体" pitchFamily="2" charset="-122"/>
              </a:rPr>
              <a:t>达罗毗荼人</a:t>
            </a:r>
            <a:r>
              <a:rPr lang="zh-CN" altLang="en-US" sz="2600" b="1" dirty="0">
                <a:latin typeface="宋体" pitchFamily="2" charset="-122"/>
              </a:rPr>
              <a:t>创造，属于青铜时代文明。已经有自身的文字，农业水平较高，城市建筑规划已十分完善。主要遗址有哈拉帕和摩亨佐</a:t>
            </a:r>
            <a:r>
              <a:rPr lang="en-US" altLang="zh-CN" sz="2600" b="1" dirty="0">
                <a:latin typeface="宋体" pitchFamily="2" charset="-122"/>
              </a:rPr>
              <a:t>·</a:t>
            </a:r>
            <a:r>
              <a:rPr lang="zh-CN" altLang="en-US" sz="2600" b="1" dirty="0">
                <a:latin typeface="宋体" pitchFamily="2" charset="-122"/>
              </a:rPr>
              <a:t>达罗。②后来，雅利安人部落侵入古代印度，先后在印度河流域和恒河流域建立起奴隶制国家。（鼎盛时期</a:t>
            </a:r>
            <a:r>
              <a:rPr lang="en-US" altLang="zh-CN" sz="2600" b="1" dirty="0">
                <a:latin typeface="宋体" pitchFamily="2" charset="-122"/>
              </a:rPr>
              <a:t>——</a:t>
            </a:r>
            <a:r>
              <a:rPr lang="zh-CN" altLang="en-US" sz="2600" b="1" dirty="0">
                <a:latin typeface="宋体" pitchFamily="2" charset="-122"/>
              </a:rPr>
              <a:t>孔雀王朝）</a:t>
            </a:r>
            <a:endParaRPr lang="zh-CN" altLang="en-US" sz="2600" b="1" dirty="0">
              <a:latin typeface="宋体" pitchFamily="2" charset="-122"/>
            </a:endParaRPr>
          </a:p>
        </p:txBody>
      </p:sp>
      <p:grpSp>
        <p:nvGrpSpPr>
          <p:cNvPr id="49156" name="组合 3"/>
          <p:cNvGrpSpPr/>
          <p:nvPr/>
        </p:nvGrpSpPr>
        <p:grpSpPr>
          <a:xfrm>
            <a:off x="0" y="685800"/>
            <a:ext cx="3616325" cy="823913"/>
            <a:chOff x="-1" y="687599"/>
            <a:chExt cx="2668169" cy="766070"/>
          </a:xfrm>
        </p:grpSpPr>
        <p:grpSp>
          <p:nvGrpSpPr>
            <p:cNvPr id="12" name="组合 11"/>
            <p:cNvGrpSpPr/>
            <p:nvPr/>
          </p:nvGrpSpPr>
          <p:grpSpPr>
            <a:xfrm>
              <a:off x="-1" y="709683"/>
              <a:ext cx="2598670" cy="743986"/>
              <a:chOff x="-1" y="709683"/>
              <a:chExt cx="1418711" cy="743986"/>
            </a:xfrm>
            <a:solidFill>
              <a:schemeClr val="bg1"/>
            </a:solidFill>
            <a:effectLst>
              <a:outerShdw blurRad="50800" dist="38100" algn="l" rotWithShape="0">
                <a:prstClr val="black">
                  <a:alpha val="40000"/>
                </a:prstClr>
              </a:outerShdw>
            </a:effectLst>
          </p:grpSpPr>
          <p:sp>
            <p:nvSpPr>
              <p:cNvPr id="14" name="矩形 13"/>
              <p:cNvSpPr/>
              <p:nvPr/>
            </p:nvSpPr>
            <p:spPr>
              <a:xfrm>
                <a:off x="-1" y="709683"/>
                <a:ext cx="1237379" cy="743986"/>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sp>
            <p:nvSpPr>
              <p:cNvPr id="15" name="流程图: 延期 14"/>
              <p:cNvSpPr/>
              <p:nvPr/>
            </p:nvSpPr>
            <p:spPr>
              <a:xfrm>
                <a:off x="1237378" y="709683"/>
                <a:ext cx="181332" cy="743986"/>
              </a:xfrm>
              <a:prstGeom prst="flowChartDelay">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grpSp>
        <p:sp>
          <p:nvSpPr>
            <p:cNvPr id="49160" name="文本框 5"/>
            <p:cNvSpPr txBox="1"/>
            <p:nvPr/>
          </p:nvSpPr>
          <p:spPr>
            <a:xfrm>
              <a:off x="-1" y="687599"/>
              <a:ext cx="2668169" cy="69175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defTabSz="457200">
                <a:lnSpc>
                  <a:spcPct val="150000"/>
                </a:lnSpc>
                <a:spcBef>
                  <a:spcPct val="0"/>
                </a:spcBef>
                <a:buFont typeface="Wingdings" panose="05000000000000000000" pitchFamily="2" charset="2"/>
                <a:buNone/>
              </a:pPr>
              <a:r>
                <a:rPr lang="zh-CN" altLang="en-US" sz="3200" b="1" dirty="0">
                  <a:solidFill>
                    <a:srgbClr val="FFFFFF"/>
                  </a:solidFill>
                  <a:latin typeface="微软雅黑" pitchFamily="34" charset="-122"/>
                  <a:ea typeface="微软雅黑" pitchFamily="34" charset="-122"/>
                </a:rPr>
                <a:t>古印度</a:t>
              </a:r>
              <a:endParaRPr lang="zh-CN" altLang="en-US" sz="3200" b="1" dirty="0">
                <a:solidFill>
                  <a:srgbClr val="FFFFFF"/>
                </a:solidFill>
                <a:latin typeface="微软雅黑" pitchFamily="34" charset="-122"/>
                <a:ea typeface="微软雅黑" pitchFamily="34" charset="-122"/>
              </a:endParaRPr>
            </a:p>
          </p:txBody>
        </p:sp>
      </p:grpSp>
      <p:sp>
        <p:nvSpPr>
          <p:cNvPr id="16" name="矩形 15"/>
          <p:cNvSpPr/>
          <p:nvPr/>
        </p:nvSpPr>
        <p:spPr>
          <a:xfrm>
            <a:off x="3629025" y="844550"/>
            <a:ext cx="5474335"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0000"/>
                </a:solidFill>
                <a:effectLst/>
                <a:uLnTx/>
                <a:uFillTx/>
                <a:latin typeface="Arial" panose="020B0604020202090204" pitchFamily="34" charset="0"/>
                <a:ea typeface="微软雅黑"/>
                <a:cs typeface="+mn-cs"/>
              </a:rPr>
              <a:t>印度河与恒河流域</a:t>
            </a:r>
            <a:r>
              <a:rPr kumimoji="0" lang="zh-CN" altLang="en-US" sz="3200" b="1" i="0" u="none" strike="noStrike" kern="0" cap="none" spc="0" normalizeH="0" baseline="0" noProof="0" dirty="0">
                <a:ln>
                  <a:noFill/>
                </a:ln>
                <a:solidFill>
                  <a:srgbClr val="000000"/>
                </a:solidFill>
                <a:effectLst/>
                <a:uLnTx/>
                <a:uFillTx/>
                <a:latin typeface="Arial" panose="020B0604020202090204" pitchFamily="34" charset="0"/>
                <a:ea typeface="微软雅黑"/>
                <a:cs typeface="+mn-cs"/>
              </a:rPr>
              <a:t>的古代文明</a:t>
            </a:r>
            <a:endParaRPr kumimoji="0" lang="zh-CN" altLang="en-US" sz="3200" b="0" i="0" u="none" strike="noStrike" kern="0" cap="none" spc="0" normalizeH="0" baseline="0" noProof="0" dirty="0">
              <a:ln>
                <a:noFill/>
              </a:ln>
              <a:solidFill>
                <a:sysClr val="windowText" lastClr="000000"/>
              </a:solidFill>
              <a:effectLst/>
              <a:uLnTx/>
              <a:uFillTx/>
              <a:latin typeface="等线" pitchFamily="2" charset="-122"/>
              <a:ea typeface="等线" pitchFamily="2" charset="-122"/>
              <a:cs typeface="+mn-cs"/>
            </a:endParaRPr>
          </a:p>
        </p:txBody>
      </p:sp>
      <p:pic>
        <p:nvPicPr>
          <p:cNvPr id="49158" name="Picture 8" descr="y"/>
          <p:cNvPicPr>
            <a:picLocks noChangeAspect="1"/>
          </p:cNvPicPr>
          <p:nvPr/>
        </p:nvPicPr>
        <p:blipFill>
          <a:blip r:embed="rId1">
            <a:lum bright="-6000" contrast="18000"/>
          </a:blip>
          <a:stretch>
            <a:fillRect/>
          </a:stretch>
        </p:blipFill>
        <p:spPr>
          <a:xfrm>
            <a:off x="8145463" y="1509713"/>
            <a:ext cx="3951287" cy="5145087"/>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xEl>
                                              <p:charRg st="0" end="125"/>
                                            </p:txEl>
                                          </p:spTgt>
                                        </p:tgtEl>
                                        <p:attrNameLst>
                                          <p:attrName>style.visibility</p:attrName>
                                        </p:attrNameLst>
                                      </p:cBhvr>
                                      <p:to>
                                        <p:strVal val="visible"/>
                                      </p:to>
                                    </p:set>
                                    <p:animEffect transition="in" filter="checkerboard(across)">
                                      <p:cBhvr>
                                        <p:cTn id="12" dur="500"/>
                                        <p:tgtEl>
                                          <p:spTgt spid="9">
                                            <p:txEl>
                                              <p:charRg st="0" end="1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285751" y="6380163"/>
            <a:ext cx="4000500" cy="400050"/>
          </a:xfrm>
          <a:prstGeom prst="rect">
            <a:avLst/>
          </a:prstGeom>
          <a:solidFill>
            <a:schemeClr val="bg1"/>
          </a:solidFill>
          <a:ln w="9525">
            <a:noFill/>
            <a:miter lim="800000"/>
          </a:ln>
        </p:spPr>
        <p:txBody>
          <a:bodyPr lIns="121917" tIns="60958" rIns="121917" bIns="60958">
            <a:spAutoFit/>
          </a:bodyPr>
          <a:lstStyle/>
          <a:p>
            <a:pPr>
              <a:buFontTx/>
              <a:buNone/>
            </a:pPr>
            <a:endParaRPr lang="zh-CN" altLang="en-US">
              <a:latin typeface="Gulim" pitchFamily="34" charset="-127"/>
              <a:ea typeface="Gulim" pitchFamily="34" charset="-127"/>
            </a:endParaRPr>
          </a:p>
        </p:txBody>
      </p:sp>
      <p:pic>
        <p:nvPicPr>
          <p:cNvPr id="4" name="Picture 3" descr="77"/>
          <p:cNvPicPr>
            <a:picLocks noChangeAspect="1" noChangeArrowheads="1"/>
          </p:cNvPicPr>
          <p:nvPr/>
        </p:nvPicPr>
        <p:blipFill>
          <a:blip r:embed="rId1" cstate="print"/>
          <a:srcRect l="2950" t="29819" r="46666" b="45117"/>
          <a:stretch>
            <a:fillRect/>
          </a:stretch>
        </p:blipFill>
        <p:spPr bwMode="auto">
          <a:xfrm>
            <a:off x="6502400" y="154005"/>
            <a:ext cx="5384800" cy="2630488"/>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148" name="Text Box 4"/>
          <p:cNvSpPr txBox="1">
            <a:spLocks noChangeArrowheads="1"/>
          </p:cNvSpPr>
          <p:nvPr/>
        </p:nvSpPr>
        <p:spPr bwMode="auto">
          <a:xfrm>
            <a:off x="6800851" y="2857500"/>
            <a:ext cx="5772149" cy="538605"/>
          </a:xfrm>
          <a:prstGeom prst="rect">
            <a:avLst/>
          </a:prstGeom>
          <a:noFill/>
          <a:ln w="9525">
            <a:noFill/>
            <a:miter lim="800000"/>
          </a:ln>
        </p:spPr>
        <p:txBody>
          <a:bodyPr lIns="121917" tIns="60958" rIns="121917" bIns="60958">
            <a:spAutoFit/>
          </a:bodyPr>
          <a:lstStyle/>
          <a:p>
            <a:pPr>
              <a:buFontTx/>
              <a:buNone/>
            </a:pPr>
            <a:r>
              <a:rPr kumimoji="1" lang="zh-CN" altLang="en-US" sz="2700" b="1">
                <a:latin typeface="微软雅黑" pitchFamily="34" charset="-122"/>
                <a:ea typeface="微软雅黑" pitchFamily="34" charset="-122"/>
              </a:rPr>
              <a:t>摩亨佐</a:t>
            </a:r>
            <a:r>
              <a:rPr kumimoji="1" lang="en-US" altLang="zh-CN" sz="2700" b="1">
                <a:latin typeface="微软雅黑" pitchFamily="34" charset="-122"/>
                <a:ea typeface="微软雅黑" pitchFamily="34" charset="-122"/>
              </a:rPr>
              <a:t>·</a:t>
            </a:r>
            <a:r>
              <a:rPr kumimoji="1" lang="zh-CN" altLang="en-US" sz="2700" b="1">
                <a:latin typeface="微软雅黑" pitchFamily="34" charset="-122"/>
                <a:ea typeface="微软雅黑" pitchFamily="34" charset="-122"/>
              </a:rPr>
              <a:t>达罗城中的大浴池遗址</a:t>
            </a:r>
            <a:endParaRPr kumimoji="1" lang="zh-CN" altLang="en-US" sz="2700" b="1">
              <a:latin typeface="微软雅黑" pitchFamily="34" charset="-122"/>
              <a:ea typeface="微软雅黑" pitchFamily="34" charset="-122"/>
            </a:endParaRPr>
          </a:p>
        </p:txBody>
      </p:sp>
      <p:pic>
        <p:nvPicPr>
          <p:cNvPr id="7" name="Picture 6" descr="4"/>
          <p:cNvPicPr>
            <a:picLocks noChangeAspect="1" noChangeArrowheads="1"/>
          </p:cNvPicPr>
          <p:nvPr/>
        </p:nvPicPr>
        <p:blipFill>
          <a:blip r:embed="rId2" cstate="print">
            <a:lum contrast="6000"/>
          </a:blip>
          <a:srcRect l="12680" r="37289" b="69826"/>
          <a:stretch>
            <a:fillRect/>
          </a:stretch>
        </p:blipFill>
        <p:spPr bwMode="auto">
          <a:xfrm>
            <a:off x="406400" y="154008"/>
            <a:ext cx="5689600" cy="269557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150" name="Text Box 7"/>
          <p:cNvSpPr txBox="1">
            <a:spLocks noChangeArrowheads="1"/>
          </p:cNvSpPr>
          <p:nvPr/>
        </p:nvSpPr>
        <p:spPr bwMode="auto">
          <a:xfrm>
            <a:off x="1051985" y="2824164"/>
            <a:ext cx="4406900" cy="538605"/>
          </a:xfrm>
          <a:prstGeom prst="rect">
            <a:avLst/>
          </a:prstGeom>
          <a:noFill/>
          <a:ln w="9525">
            <a:noFill/>
            <a:miter lim="800000"/>
          </a:ln>
        </p:spPr>
        <p:txBody>
          <a:bodyPr lIns="121917" tIns="60958" rIns="121917" bIns="60958">
            <a:spAutoFit/>
          </a:bodyPr>
          <a:lstStyle/>
          <a:p>
            <a:pPr>
              <a:buFontTx/>
              <a:buNone/>
            </a:pPr>
            <a:r>
              <a:rPr kumimoji="1" lang="zh-CN" altLang="en-US" sz="2700" b="1">
                <a:latin typeface="微软雅黑" pitchFamily="34" charset="-122"/>
                <a:ea typeface="微软雅黑" pitchFamily="34" charset="-122"/>
              </a:rPr>
              <a:t>摩亨佐</a:t>
            </a:r>
            <a:r>
              <a:rPr kumimoji="1" lang="en-US" altLang="zh-CN" sz="2700" b="1">
                <a:latin typeface="微软雅黑" pitchFamily="34" charset="-122"/>
                <a:ea typeface="微软雅黑" pitchFamily="34" charset="-122"/>
              </a:rPr>
              <a:t>·</a:t>
            </a:r>
            <a:r>
              <a:rPr kumimoji="1" lang="zh-CN" altLang="en-US" sz="2700" b="1">
                <a:latin typeface="微软雅黑" pitchFamily="34" charset="-122"/>
                <a:ea typeface="微软雅黑" pitchFamily="34" charset="-122"/>
              </a:rPr>
              <a:t>达罗城市遗址</a:t>
            </a:r>
            <a:endParaRPr kumimoji="1" lang="zh-CN" altLang="en-US" sz="2700" b="1">
              <a:latin typeface="微软雅黑" pitchFamily="34" charset="-122"/>
              <a:ea typeface="微软雅黑" pitchFamily="34" charset="-122"/>
            </a:endParaRPr>
          </a:p>
        </p:txBody>
      </p:sp>
      <p:pic>
        <p:nvPicPr>
          <p:cNvPr id="10" name="Picture 9" descr="86"/>
          <p:cNvPicPr>
            <a:picLocks noChangeAspect="1" noChangeArrowheads="1"/>
          </p:cNvPicPr>
          <p:nvPr/>
        </p:nvPicPr>
        <p:blipFill>
          <a:blip r:embed="rId3" cstate="print">
            <a:lum bright="12000" contrast="24000"/>
          </a:blip>
          <a:srcRect l="12196" b="7446"/>
          <a:stretch>
            <a:fillRect/>
          </a:stretch>
        </p:blipFill>
        <p:spPr bwMode="auto">
          <a:xfrm>
            <a:off x="406401" y="3357565"/>
            <a:ext cx="5571067" cy="2951163"/>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152" name="Text Box 10"/>
          <p:cNvSpPr txBox="1">
            <a:spLocks noChangeArrowheads="1"/>
          </p:cNvSpPr>
          <p:nvPr/>
        </p:nvSpPr>
        <p:spPr bwMode="auto">
          <a:xfrm>
            <a:off x="833967" y="6253164"/>
            <a:ext cx="4588933" cy="615549"/>
          </a:xfrm>
          <a:prstGeom prst="rect">
            <a:avLst/>
          </a:prstGeom>
          <a:noFill/>
          <a:ln w="9525">
            <a:noFill/>
            <a:miter lim="800000"/>
          </a:ln>
        </p:spPr>
        <p:txBody>
          <a:bodyPr lIns="121917" tIns="60958" rIns="121917" bIns="60958">
            <a:spAutoFit/>
          </a:bodyPr>
          <a:lstStyle/>
          <a:p>
            <a:pPr>
              <a:buFontTx/>
              <a:buNone/>
            </a:pPr>
            <a:r>
              <a:rPr kumimoji="1" lang="zh-CN" altLang="en-US" sz="3200" b="1">
                <a:latin typeface="微软雅黑" pitchFamily="34" charset="-122"/>
                <a:ea typeface="微软雅黑" pitchFamily="34" charset="-122"/>
              </a:rPr>
              <a:t>摩亨佐</a:t>
            </a:r>
            <a:r>
              <a:rPr kumimoji="1" lang="en-US" altLang="zh-CN" sz="3200" b="1">
                <a:latin typeface="微软雅黑" pitchFamily="34" charset="-122"/>
                <a:ea typeface="微软雅黑" pitchFamily="34" charset="-122"/>
              </a:rPr>
              <a:t>·</a:t>
            </a:r>
            <a:r>
              <a:rPr kumimoji="1" lang="zh-CN" altLang="en-US" sz="3200" b="1">
                <a:latin typeface="微软雅黑" pitchFamily="34" charset="-122"/>
                <a:ea typeface="微软雅黑" pitchFamily="34" charset="-122"/>
              </a:rPr>
              <a:t>达罗的排水沟</a:t>
            </a:r>
            <a:endParaRPr kumimoji="1" lang="zh-CN" altLang="en-US" sz="3200" b="1">
              <a:latin typeface="微软雅黑" pitchFamily="34" charset="-122"/>
              <a:ea typeface="微软雅黑" pitchFamily="34" charset="-122"/>
            </a:endParaRPr>
          </a:p>
        </p:txBody>
      </p:sp>
      <p:pic>
        <p:nvPicPr>
          <p:cNvPr id="13" name="Picture 12" descr="87"/>
          <p:cNvPicPr>
            <a:picLocks noChangeAspect="1" noChangeArrowheads="1"/>
          </p:cNvPicPr>
          <p:nvPr/>
        </p:nvPicPr>
        <p:blipFill>
          <a:blip r:embed="rId4" cstate="print">
            <a:lum bright="-6000" contrast="24000"/>
          </a:blip>
          <a:srcRect l="3767" t="9538" r="4620" b="7004"/>
          <a:stretch>
            <a:fillRect/>
          </a:stretch>
        </p:blipFill>
        <p:spPr bwMode="auto">
          <a:xfrm>
            <a:off x="6502400" y="3419479"/>
            <a:ext cx="5384800" cy="2833687"/>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154" name="Text Box 13"/>
          <p:cNvSpPr txBox="1">
            <a:spLocks noChangeArrowheads="1"/>
          </p:cNvSpPr>
          <p:nvPr/>
        </p:nvSpPr>
        <p:spPr bwMode="auto">
          <a:xfrm>
            <a:off x="7255933" y="6253164"/>
            <a:ext cx="4216400" cy="615549"/>
          </a:xfrm>
          <a:prstGeom prst="rect">
            <a:avLst/>
          </a:prstGeom>
          <a:noFill/>
          <a:ln w="9525">
            <a:noFill/>
            <a:miter lim="800000"/>
          </a:ln>
        </p:spPr>
        <p:txBody>
          <a:bodyPr lIns="121917" tIns="60958" rIns="121917" bIns="60958">
            <a:spAutoFit/>
          </a:bodyPr>
          <a:lstStyle/>
          <a:p>
            <a:pPr>
              <a:buFontTx/>
              <a:buNone/>
            </a:pPr>
            <a:r>
              <a:rPr kumimoji="1" lang="zh-CN" altLang="en-US" sz="3200" b="1">
                <a:latin typeface="微软雅黑" pitchFamily="34" charset="-122"/>
                <a:ea typeface="微软雅黑" pitchFamily="34" charset="-122"/>
              </a:rPr>
              <a:t>摩亨佐</a:t>
            </a:r>
            <a:r>
              <a:rPr kumimoji="1" lang="en-US" altLang="zh-CN" sz="3200" b="1">
                <a:latin typeface="微软雅黑" pitchFamily="34" charset="-122"/>
                <a:ea typeface="微软雅黑" pitchFamily="34" charset="-122"/>
              </a:rPr>
              <a:t>·</a:t>
            </a:r>
            <a:r>
              <a:rPr kumimoji="1" lang="zh-CN" altLang="en-US" sz="3200" b="1">
                <a:latin typeface="微软雅黑" pitchFamily="34" charset="-122"/>
                <a:ea typeface="微软雅黑" pitchFamily="34" charset="-122"/>
              </a:rPr>
              <a:t>达罗的深井</a:t>
            </a:r>
            <a:endParaRPr kumimoji="1" lang="zh-CN" altLang="en-US" sz="3200" b="1">
              <a:latin typeface="微软雅黑" pitchFamily="34" charset="-122"/>
              <a:ea typeface="微软雅黑" pitchFamily="34" charset="-122"/>
            </a:endParaRPr>
          </a:p>
        </p:txBody>
      </p:sp>
    </p:spTree>
  </p:cSld>
  <p:clrMapOvr>
    <a:masterClrMapping/>
  </p:clrMapOvr>
  <p:transition>
    <p:plu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Picture 2" descr="tem031"/>
          <p:cNvPicPr>
            <a:picLocks noChangeAspect="1"/>
          </p:cNvPicPr>
          <p:nvPr/>
        </p:nvPicPr>
        <p:blipFill>
          <a:blip r:embed="rId1">
            <a:lum bright="-17999" contrast="24000"/>
          </a:blip>
          <a:stretch>
            <a:fillRect/>
          </a:stretch>
        </p:blipFill>
        <p:spPr>
          <a:xfrm>
            <a:off x="-6350" y="0"/>
            <a:ext cx="12198350" cy="6858000"/>
          </a:xfrm>
          <a:prstGeom prst="rect">
            <a:avLst/>
          </a:prstGeom>
          <a:noFill/>
          <a:ln w="9525">
            <a:noFill/>
          </a:ln>
        </p:spPr>
      </p:pic>
      <p:pic>
        <p:nvPicPr>
          <p:cNvPr id="9" name="矩形 2"/>
          <p:cNvPicPr/>
          <p:nvPr/>
        </p:nvPicPr>
        <p:blipFill>
          <a:blip r:embed="rId2"/>
          <a:stretch>
            <a:fillRect/>
          </a:stretch>
        </p:blipFill>
        <p:spPr>
          <a:xfrm>
            <a:off x="1803400" y="2060575"/>
            <a:ext cx="2336800" cy="841375"/>
          </a:xfrm>
          <a:prstGeom prst="rect">
            <a:avLst/>
          </a:prstGeom>
          <a:noFill/>
          <a:ln w="9525">
            <a:noFill/>
          </a:ln>
        </p:spPr>
      </p:pic>
      <p:pic>
        <p:nvPicPr>
          <p:cNvPr id="12" name="矩形 5"/>
          <p:cNvPicPr/>
          <p:nvPr/>
        </p:nvPicPr>
        <p:blipFill>
          <a:blip r:embed="rId3"/>
          <a:stretch>
            <a:fillRect/>
          </a:stretch>
        </p:blipFill>
        <p:spPr>
          <a:xfrm>
            <a:off x="-6667" y="3872230"/>
            <a:ext cx="1828800" cy="841375"/>
          </a:xfrm>
          <a:prstGeom prst="rect">
            <a:avLst/>
          </a:prstGeom>
          <a:noFill/>
          <a:ln w="9525">
            <a:noFill/>
          </a:ln>
        </p:spPr>
      </p:pic>
      <p:pic>
        <p:nvPicPr>
          <p:cNvPr id="13" name="矩形 5"/>
          <p:cNvPicPr/>
          <p:nvPr/>
        </p:nvPicPr>
        <p:blipFill>
          <a:blip r:embed="rId4"/>
          <a:stretch>
            <a:fillRect/>
          </a:stretch>
        </p:blipFill>
        <p:spPr>
          <a:xfrm>
            <a:off x="5645150" y="4468813"/>
            <a:ext cx="2017713" cy="879475"/>
          </a:xfrm>
          <a:prstGeom prst="rect">
            <a:avLst/>
          </a:prstGeom>
          <a:noFill/>
          <a:ln w="9525">
            <a:noFill/>
          </a:ln>
        </p:spPr>
      </p:pic>
      <p:pic>
        <p:nvPicPr>
          <p:cNvPr id="14" name="矩形 3"/>
          <p:cNvPicPr/>
          <p:nvPr/>
        </p:nvPicPr>
        <p:blipFill>
          <a:blip r:embed="rId5"/>
          <a:stretch>
            <a:fillRect/>
          </a:stretch>
        </p:blipFill>
        <p:spPr>
          <a:xfrm>
            <a:off x="7588250" y="2116138"/>
            <a:ext cx="1830388" cy="841375"/>
          </a:xfrm>
          <a:prstGeom prst="rect">
            <a:avLst/>
          </a:prstGeom>
          <a:noFill/>
          <a:ln w="9525">
            <a:noFill/>
          </a:ln>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9" name="Picture 3" descr="z"/>
          <p:cNvPicPr>
            <a:picLocks noChangeAspect="1"/>
          </p:cNvPicPr>
          <p:nvPr/>
        </p:nvPicPr>
        <p:blipFill>
          <a:blip r:embed="rId1"/>
          <a:stretch>
            <a:fillRect/>
          </a:stretch>
        </p:blipFill>
        <p:spPr>
          <a:xfrm>
            <a:off x="3962400" y="1923415"/>
            <a:ext cx="7882255" cy="4817110"/>
          </a:xfrm>
          <a:prstGeom prst="rect">
            <a:avLst/>
          </a:prstGeom>
          <a:noFill/>
          <a:ln w="9525">
            <a:noFill/>
          </a:ln>
        </p:spPr>
      </p:pic>
      <p:sp>
        <p:nvSpPr>
          <p:cNvPr id="50179" name="Text Box 11"/>
          <p:cNvSpPr txBox="1"/>
          <p:nvPr/>
        </p:nvSpPr>
        <p:spPr>
          <a:xfrm>
            <a:off x="682625" y="1119188"/>
            <a:ext cx="10101263" cy="9531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CC"/>
                </a:solidFill>
                <a:latin typeface="楷体_GB2312" panose="02010609030101010101" pitchFamily="49" charset="-122"/>
                <a:ea typeface="楷体_GB2312" panose="02010609030101010101" pitchFamily="49" charset="-122"/>
              </a:rPr>
              <a:t>从造物神的嘴演化出婆罗门，从手生出刹帝利，从腿生出吠舍，从脚生出首陀罗。</a:t>
            </a:r>
            <a:endParaRPr lang="zh-CN" altLang="en-US" dirty="0">
              <a:solidFill>
                <a:srgbClr val="0000CC"/>
              </a:solidFill>
              <a:latin typeface="楷体_GB2312" panose="02010609030101010101" pitchFamily="49" charset="-122"/>
              <a:ea typeface="楷体_GB2312" panose="02010609030101010101" pitchFamily="49" charset="-122"/>
            </a:endParaRPr>
          </a:p>
        </p:txBody>
      </p:sp>
      <p:grpSp>
        <p:nvGrpSpPr>
          <p:cNvPr id="50180" name="组合 5"/>
          <p:cNvGrpSpPr/>
          <p:nvPr/>
        </p:nvGrpSpPr>
        <p:grpSpPr>
          <a:xfrm>
            <a:off x="0" y="77788"/>
            <a:ext cx="12192000" cy="866775"/>
            <a:chOff x="0" y="2567570"/>
            <a:chExt cx="7297544" cy="866954"/>
          </a:xfrm>
        </p:grpSpPr>
        <p:sp>
          <p:nvSpPr>
            <p:cNvPr id="7" name="矩形 6"/>
            <p:cNvSpPr/>
            <p:nvPr/>
          </p:nvSpPr>
          <p:spPr>
            <a:xfrm>
              <a:off x="408586" y="2721589"/>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0183"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种姓制度</a:t>
              </a:r>
              <a:endParaRPr lang="zh-CN" altLang="en-US" sz="3200" b="1" dirty="0">
                <a:solidFill>
                  <a:srgbClr val="020605"/>
                </a:solidFill>
                <a:latin typeface="微软雅黑" pitchFamily="34" charset="-122"/>
                <a:ea typeface="微软雅黑" pitchFamily="34" charset="-122"/>
              </a:endParaRPr>
            </a:p>
          </p:txBody>
        </p:sp>
        <p:cxnSp>
          <p:nvCxnSpPr>
            <p:cNvPr id="9" name="直接连接符 8"/>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pic>
        <p:nvPicPr>
          <p:cNvPr id="50181" name="Picture 2"/>
          <p:cNvPicPr>
            <a:picLocks noChangeAspect="1"/>
          </p:cNvPicPr>
          <p:nvPr/>
        </p:nvPicPr>
        <p:blipFill>
          <a:blip r:embed="rId2">
            <a:clrChange>
              <a:clrFrom>
                <a:srgbClr val="FEFEDF"/>
              </a:clrFrom>
              <a:clrTo>
                <a:srgbClr val="FEFEDF">
                  <a:alpha val="0"/>
                </a:srgbClr>
              </a:clrTo>
            </a:clrChange>
          </a:blip>
          <a:stretch>
            <a:fillRect/>
          </a:stretch>
        </p:blipFill>
        <p:spPr>
          <a:xfrm>
            <a:off x="904875" y="2073275"/>
            <a:ext cx="2824163" cy="46672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fade">
                                      <p:cBhvr>
                                        <p:cTn id="7"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2226" name="Group 2"/>
          <p:cNvGrpSpPr/>
          <p:nvPr/>
        </p:nvGrpSpPr>
        <p:grpSpPr>
          <a:xfrm>
            <a:off x="1625600" y="3994150"/>
            <a:ext cx="4813300" cy="922338"/>
            <a:chOff x="0" y="0"/>
            <a:chExt cx="3032" cy="581"/>
          </a:xfrm>
        </p:grpSpPr>
        <p:sp>
          <p:nvSpPr>
            <p:cNvPr id="52245" name="Rectangle 3"/>
            <p:cNvSpPr/>
            <p:nvPr/>
          </p:nvSpPr>
          <p:spPr>
            <a:xfrm>
              <a:off x="320" y="0"/>
              <a:ext cx="2424" cy="568"/>
            </a:xfrm>
            <a:prstGeom prst="rect">
              <a:avLst/>
            </a:prstGeom>
            <a:solidFill>
              <a:schemeClr val="bg1">
                <a:alpha val="50195"/>
              </a:schemeClr>
            </a:solidFill>
            <a:ln w="19050"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4000" dirty="0">
                  <a:solidFill>
                    <a:srgbClr val="663300"/>
                  </a:solidFill>
                  <a:latin typeface="华文隶书" pitchFamily="2" charset="-122"/>
                  <a:ea typeface="华文隶书" pitchFamily="2" charset="-122"/>
                </a:rPr>
                <a:t>首陀罗</a:t>
              </a:r>
              <a:endParaRPr lang="en-US" altLang="zh-CN" sz="3600" dirty="0">
                <a:solidFill>
                  <a:schemeClr val="bg2"/>
                </a:solidFill>
                <a:latin typeface="华文隶书" pitchFamily="2" charset="-122"/>
                <a:ea typeface="华文隶书" pitchFamily="2" charset="-122"/>
              </a:endParaRPr>
            </a:p>
          </p:txBody>
        </p:sp>
        <p:sp>
          <p:nvSpPr>
            <p:cNvPr id="52246" name="Line 4" descr="大棋盘"/>
            <p:cNvSpPr/>
            <p:nvPr/>
          </p:nvSpPr>
          <p:spPr>
            <a:xfrm>
              <a:off x="0" y="581"/>
              <a:ext cx="3032" cy="0"/>
            </a:xfrm>
            <a:prstGeom prst="line">
              <a:avLst/>
            </a:prstGeom>
            <a:ln w="38100" cap="flat" cmpd="sng">
              <a:solidFill>
                <a:schemeClr val="tx1"/>
              </a:solidFill>
              <a:prstDash val="solid"/>
              <a:headEnd type="none" w="med" len="med"/>
              <a:tailEnd type="none" w="med" len="med"/>
            </a:ln>
          </p:spPr>
        </p:sp>
      </p:grpSp>
      <p:sp>
        <p:nvSpPr>
          <p:cNvPr id="52227" name="Rectangle 5"/>
          <p:cNvSpPr/>
          <p:nvPr/>
        </p:nvSpPr>
        <p:spPr>
          <a:xfrm>
            <a:off x="2552700" y="3087688"/>
            <a:ext cx="2959100" cy="901700"/>
          </a:xfrm>
          <a:prstGeom prst="rect">
            <a:avLst/>
          </a:prstGeom>
          <a:solidFill>
            <a:schemeClr val="bg1">
              <a:alpha val="50195"/>
            </a:schemeClr>
          </a:solidFill>
          <a:ln w="19050"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4000" dirty="0">
                <a:solidFill>
                  <a:srgbClr val="663300"/>
                </a:solidFill>
                <a:latin typeface="华文隶书" pitchFamily="2" charset="-122"/>
                <a:ea typeface="华文隶书" pitchFamily="2" charset="-122"/>
              </a:rPr>
              <a:t>吠舍</a:t>
            </a:r>
            <a:endParaRPr lang="en-US" altLang="zh-CN" sz="3600" dirty="0">
              <a:solidFill>
                <a:schemeClr val="bg2"/>
              </a:solidFill>
              <a:latin typeface="华文隶书" pitchFamily="2" charset="-122"/>
              <a:ea typeface="华文隶书" pitchFamily="2" charset="-122"/>
            </a:endParaRPr>
          </a:p>
        </p:txBody>
      </p:sp>
      <p:sp>
        <p:nvSpPr>
          <p:cNvPr id="52228" name="Rectangle 6"/>
          <p:cNvSpPr/>
          <p:nvPr/>
        </p:nvSpPr>
        <p:spPr>
          <a:xfrm>
            <a:off x="2832100" y="2173288"/>
            <a:ext cx="2413000" cy="901700"/>
          </a:xfrm>
          <a:prstGeom prst="rect">
            <a:avLst/>
          </a:prstGeom>
          <a:solidFill>
            <a:schemeClr val="bg1">
              <a:alpha val="50195"/>
            </a:schemeClr>
          </a:solidFill>
          <a:ln w="19050"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4000" dirty="0">
                <a:solidFill>
                  <a:srgbClr val="663300"/>
                </a:solidFill>
                <a:latin typeface="华文隶书" pitchFamily="2" charset="-122"/>
                <a:ea typeface="华文隶书" pitchFamily="2" charset="-122"/>
              </a:rPr>
              <a:t>刹帝利</a:t>
            </a:r>
            <a:endParaRPr lang="zh-CN" altLang="en-US" sz="4000" dirty="0">
              <a:solidFill>
                <a:srgbClr val="663300"/>
              </a:solidFill>
              <a:latin typeface="华文隶书" pitchFamily="2" charset="-122"/>
              <a:ea typeface="华文隶书" pitchFamily="2" charset="-122"/>
            </a:endParaRPr>
          </a:p>
        </p:txBody>
      </p:sp>
      <p:sp>
        <p:nvSpPr>
          <p:cNvPr id="52229" name="Rectangle 7"/>
          <p:cNvSpPr/>
          <p:nvPr/>
        </p:nvSpPr>
        <p:spPr>
          <a:xfrm>
            <a:off x="3060700" y="1258888"/>
            <a:ext cx="1943100" cy="901700"/>
          </a:xfrm>
          <a:prstGeom prst="rect">
            <a:avLst/>
          </a:prstGeom>
          <a:solidFill>
            <a:schemeClr val="bg1">
              <a:alpha val="50195"/>
            </a:schemeClr>
          </a:solidFill>
          <a:ln w="19050"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4000" dirty="0">
                <a:solidFill>
                  <a:srgbClr val="663300"/>
                </a:solidFill>
                <a:latin typeface="华文隶书" pitchFamily="2" charset="-122"/>
                <a:ea typeface="华文隶书" pitchFamily="2" charset="-122"/>
              </a:rPr>
              <a:t>婆罗门</a:t>
            </a:r>
            <a:endParaRPr lang="zh-CN" altLang="en-US" sz="4000" dirty="0">
              <a:solidFill>
                <a:srgbClr val="663300"/>
              </a:solidFill>
              <a:latin typeface="华文隶书" pitchFamily="2" charset="-122"/>
              <a:ea typeface="华文隶书" pitchFamily="2" charset="-122"/>
            </a:endParaRPr>
          </a:p>
        </p:txBody>
      </p:sp>
      <p:sp>
        <p:nvSpPr>
          <p:cNvPr id="52230" name="Rectangle 8"/>
          <p:cNvSpPr/>
          <p:nvPr/>
        </p:nvSpPr>
        <p:spPr>
          <a:xfrm>
            <a:off x="2432050" y="5122863"/>
            <a:ext cx="3076575" cy="369887"/>
          </a:xfrm>
          <a:prstGeom prst="rect">
            <a:avLst/>
          </a:prstGeom>
          <a:noFill/>
          <a:ln w="9525">
            <a:noFill/>
          </a:ln>
        </p:spPr>
        <p:txBody>
          <a:bodyPr wrap="none" lIns="0" tIns="0" rIns="0" bIns="0">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2400" dirty="0">
                <a:solidFill>
                  <a:srgbClr val="663300"/>
                </a:solidFill>
                <a:latin typeface="Times New Roman" panose="02020503050405090304" pitchFamily="18" charset="0"/>
                <a:ea typeface="黑体" panose="02010609060101010101" pitchFamily="49" charset="-122"/>
              </a:rPr>
              <a:t>种姓等级金字塔示意图</a:t>
            </a:r>
            <a:endParaRPr lang="zh-CN" altLang="en-US" sz="2400" dirty="0">
              <a:solidFill>
                <a:srgbClr val="663300"/>
              </a:solidFill>
              <a:latin typeface="Times New Roman" panose="02020503050405090304" pitchFamily="18" charset="0"/>
              <a:ea typeface="黑体" panose="02010609060101010101" pitchFamily="49" charset="-122"/>
            </a:endParaRPr>
          </a:p>
        </p:txBody>
      </p:sp>
      <p:sp>
        <p:nvSpPr>
          <p:cNvPr id="34825" name="Rectangle 9"/>
          <p:cNvSpPr/>
          <p:nvPr/>
        </p:nvSpPr>
        <p:spPr>
          <a:xfrm>
            <a:off x="6524625" y="1123950"/>
            <a:ext cx="3556000" cy="609600"/>
          </a:xfrm>
          <a:prstGeom prst="rect">
            <a:avLst/>
          </a:prstGeom>
          <a:noFill/>
          <a:ln w="9525">
            <a:noFill/>
            <a:miter/>
          </a:ln>
        </p:spPr>
        <p:txBody>
          <a:bodyPr wrap="none"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4000" b="0" i="0" u="none" strike="noStrike" kern="1200" cap="none" spc="0" normalizeH="0" baseline="0" noProof="1">
                <a:ln>
                  <a:noFill/>
                </a:ln>
                <a:solidFill>
                  <a:schemeClr val="accent2"/>
                </a:solidFill>
                <a:effectLst>
                  <a:outerShdw blurRad="38100" dist="38100" dir="2700000">
                    <a:srgbClr val="000000"/>
                  </a:outerShdw>
                </a:effectLst>
                <a:uLnTx/>
                <a:uFillTx/>
                <a:latin typeface="Times New Roman" panose="02020503050405090304" pitchFamily="18" charset="0"/>
                <a:ea typeface="华文隶书" pitchFamily="2" charset="-122"/>
                <a:cs typeface="+mn-ea"/>
              </a:rPr>
              <a:t>种姓制度的特点</a:t>
            </a:r>
            <a:endParaRPr kumimoji="0" lang="zh-CN" altLang="en-US" sz="4000" b="0" i="0" u="none" strike="noStrike" kern="1200" cap="none" spc="0" normalizeH="0" baseline="0" noProof="1">
              <a:ln>
                <a:noFill/>
              </a:ln>
              <a:solidFill>
                <a:schemeClr val="accent2"/>
              </a:solidFill>
              <a:effectLst>
                <a:outerShdw blurRad="38100" dist="38100" dir="2700000">
                  <a:srgbClr val="000000"/>
                </a:outerShdw>
              </a:effectLst>
              <a:uLnTx/>
              <a:uFillTx/>
              <a:latin typeface="Times New Roman" panose="02020503050405090304" pitchFamily="18" charset="0"/>
              <a:ea typeface="华文隶书" pitchFamily="2" charset="-122"/>
              <a:cs typeface="+mn-cs"/>
            </a:endParaRPr>
          </a:p>
        </p:txBody>
      </p:sp>
      <p:sp>
        <p:nvSpPr>
          <p:cNvPr id="34826" name="Rectangle 10"/>
          <p:cNvSpPr/>
          <p:nvPr/>
        </p:nvSpPr>
        <p:spPr>
          <a:xfrm>
            <a:off x="6561138" y="1835150"/>
            <a:ext cx="3238500" cy="457200"/>
          </a:xfrm>
          <a:prstGeom prst="rect">
            <a:avLst/>
          </a:prstGeom>
          <a:noFill/>
          <a:ln w="9525">
            <a:noFill/>
          </a:ln>
        </p:spPr>
        <p:txBody>
          <a:bodyPr wrap="none" lIns="0" tIns="0" rIns="0" bIns="0">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en-US" altLang="zh-CN" sz="3000" dirty="0">
                <a:solidFill>
                  <a:srgbClr val="001817"/>
                </a:solidFill>
                <a:latin typeface="Times New Roman" panose="02020503050405090304" pitchFamily="18" charset="0"/>
                <a:ea typeface="黑体" panose="02010609060101010101" pitchFamily="49" charset="-122"/>
              </a:rPr>
              <a:t>1</a:t>
            </a:r>
            <a:r>
              <a:rPr lang="zh-CN" altLang="en-US" sz="3000" dirty="0">
                <a:solidFill>
                  <a:srgbClr val="001817"/>
                </a:solidFill>
                <a:latin typeface="Times New Roman" panose="02020503050405090304" pitchFamily="18" charset="0"/>
                <a:ea typeface="黑体" panose="02010609060101010101" pitchFamily="49" charset="-122"/>
              </a:rPr>
              <a:t>、种姓界限森严；</a:t>
            </a:r>
            <a:endParaRPr lang="zh-CN" altLang="en-US" sz="3000" dirty="0">
              <a:solidFill>
                <a:srgbClr val="001817"/>
              </a:solidFill>
              <a:latin typeface="Times New Roman" panose="02020503050405090304" pitchFamily="18" charset="0"/>
              <a:ea typeface="黑体" panose="02010609060101010101" pitchFamily="49" charset="-122"/>
            </a:endParaRPr>
          </a:p>
        </p:txBody>
      </p:sp>
      <p:sp>
        <p:nvSpPr>
          <p:cNvPr id="34827" name="Rectangle 11"/>
          <p:cNvSpPr/>
          <p:nvPr/>
        </p:nvSpPr>
        <p:spPr>
          <a:xfrm>
            <a:off x="6561138" y="2519363"/>
            <a:ext cx="3238500" cy="457200"/>
          </a:xfrm>
          <a:prstGeom prst="rect">
            <a:avLst/>
          </a:prstGeom>
          <a:noFill/>
          <a:ln w="9525">
            <a:noFill/>
          </a:ln>
        </p:spPr>
        <p:txBody>
          <a:bodyPr wrap="none" lIns="0" tIns="0" rIns="0" bIns="0">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en-US" altLang="zh-CN" sz="3000" dirty="0">
                <a:solidFill>
                  <a:srgbClr val="001817"/>
                </a:solidFill>
                <a:latin typeface="Times New Roman" panose="02020503050405090304" pitchFamily="18" charset="0"/>
                <a:ea typeface="黑体" panose="02010609060101010101" pitchFamily="49" charset="-122"/>
              </a:rPr>
              <a:t>2</a:t>
            </a:r>
            <a:r>
              <a:rPr lang="zh-CN" altLang="en-US" sz="3000" dirty="0">
                <a:solidFill>
                  <a:srgbClr val="001817"/>
                </a:solidFill>
                <a:latin typeface="Times New Roman" panose="02020503050405090304" pitchFamily="18" charset="0"/>
                <a:ea typeface="黑体" panose="02010609060101010101" pitchFamily="49" charset="-122"/>
              </a:rPr>
              <a:t>、种姓职业世袭；</a:t>
            </a:r>
            <a:endParaRPr lang="zh-CN" altLang="en-US" sz="3000" dirty="0">
              <a:solidFill>
                <a:srgbClr val="001817"/>
              </a:solidFill>
              <a:latin typeface="Times New Roman" panose="02020503050405090304" pitchFamily="18" charset="0"/>
              <a:ea typeface="黑体" panose="02010609060101010101" pitchFamily="49" charset="-122"/>
            </a:endParaRPr>
          </a:p>
        </p:txBody>
      </p:sp>
      <p:sp>
        <p:nvSpPr>
          <p:cNvPr id="34828" name="Rectangle 12"/>
          <p:cNvSpPr/>
          <p:nvPr/>
        </p:nvSpPr>
        <p:spPr>
          <a:xfrm>
            <a:off x="6561138" y="3203575"/>
            <a:ext cx="3238500" cy="457200"/>
          </a:xfrm>
          <a:prstGeom prst="rect">
            <a:avLst/>
          </a:prstGeom>
          <a:noFill/>
          <a:ln w="9525">
            <a:noFill/>
          </a:ln>
        </p:spPr>
        <p:txBody>
          <a:bodyPr wrap="none" lIns="0" tIns="0" rIns="0" bIns="0">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en-US" altLang="zh-CN" sz="3000" dirty="0">
                <a:solidFill>
                  <a:srgbClr val="001817"/>
                </a:solidFill>
                <a:latin typeface="Times New Roman" panose="02020503050405090304" pitchFamily="18" charset="0"/>
                <a:ea typeface="黑体" panose="02010609060101010101" pitchFamily="49" charset="-122"/>
              </a:rPr>
              <a:t>3</a:t>
            </a:r>
            <a:r>
              <a:rPr lang="zh-CN" altLang="en-US" sz="3000" dirty="0">
                <a:solidFill>
                  <a:srgbClr val="001817"/>
                </a:solidFill>
                <a:latin typeface="Times New Roman" panose="02020503050405090304" pitchFamily="18" charset="0"/>
                <a:ea typeface="黑体" panose="02010609060101010101" pitchFamily="49" charset="-122"/>
              </a:rPr>
              <a:t>、种姓实行内婚。</a:t>
            </a:r>
            <a:endParaRPr lang="zh-CN" altLang="en-US" sz="3000" dirty="0">
              <a:solidFill>
                <a:srgbClr val="001817"/>
              </a:solidFill>
              <a:latin typeface="Times New Roman" panose="02020503050405090304" pitchFamily="18" charset="0"/>
              <a:ea typeface="黑体" panose="02010609060101010101" pitchFamily="49" charset="-122"/>
            </a:endParaRPr>
          </a:p>
        </p:txBody>
      </p:sp>
      <p:grpSp>
        <p:nvGrpSpPr>
          <p:cNvPr id="52237" name="组合 2"/>
          <p:cNvGrpSpPr/>
          <p:nvPr/>
        </p:nvGrpSpPr>
        <p:grpSpPr>
          <a:xfrm>
            <a:off x="134938" y="1651000"/>
            <a:ext cx="1976437" cy="2979738"/>
            <a:chOff x="305536" y="821777"/>
            <a:chExt cx="1976495" cy="2980006"/>
          </a:xfrm>
        </p:grpSpPr>
        <p:pic>
          <p:nvPicPr>
            <p:cNvPr id="52243" name="Picture 4" descr="041"/>
            <p:cNvPicPr>
              <a:picLocks noChangeAspect="1"/>
            </p:cNvPicPr>
            <p:nvPr/>
          </p:nvPicPr>
          <p:blipFill>
            <a:blip r:embed="rId1"/>
            <a:stretch>
              <a:fillRect/>
            </a:stretch>
          </p:blipFill>
          <p:spPr>
            <a:xfrm>
              <a:off x="305536" y="821777"/>
              <a:ext cx="1976495" cy="2677621"/>
            </a:xfrm>
            <a:prstGeom prst="rect">
              <a:avLst/>
            </a:prstGeom>
            <a:noFill/>
            <a:ln w="9525">
              <a:noFill/>
            </a:ln>
          </p:spPr>
        </p:pic>
        <p:sp>
          <p:nvSpPr>
            <p:cNvPr id="52244" name="Text Box 2"/>
            <p:cNvSpPr txBox="1"/>
            <p:nvPr/>
          </p:nvSpPr>
          <p:spPr>
            <a:xfrm>
              <a:off x="503522" y="3432451"/>
              <a:ext cx="1579278" cy="36933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1800" b="1" dirty="0">
                  <a:latin typeface="Times New Roman" panose="02020503050405090304" pitchFamily="18" charset="0"/>
                </a:rPr>
                <a:t>古印度国王像</a:t>
              </a:r>
              <a:endParaRPr lang="zh-CN" altLang="en-US" sz="1800" b="1" dirty="0">
                <a:latin typeface="Times New Roman" panose="02020503050405090304" pitchFamily="18" charset="0"/>
              </a:endParaRPr>
            </a:p>
          </p:txBody>
        </p:sp>
      </p:grpSp>
      <p:grpSp>
        <p:nvGrpSpPr>
          <p:cNvPr id="52238" name="组合 19"/>
          <p:cNvGrpSpPr/>
          <p:nvPr/>
        </p:nvGrpSpPr>
        <p:grpSpPr>
          <a:xfrm>
            <a:off x="0" y="77788"/>
            <a:ext cx="12192000" cy="866775"/>
            <a:chOff x="0" y="2567570"/>
            <a:chExt cx="7297544" cy="866954"/>
          </a:xfrm>
        </p:grpSpPr>
        <p:sp>
          <p:nvSpPr>
            <p:cNvPr id="21" name="矩形 20"/>
            <p:cNvSpPr/>
            <p:nvPr/>
          </p:nvSpPr>
          <p:spPr>
            <a:xfrm>
              <a:off x="408586" y="2721589"/>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2240"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种姓制度</a:t>
              </a:r>
              <a:endParaRPr lang="zh-CN" altLang="en-US" sz="3200" b="1" dirty="0">
                <a:solidFill>
                  <a:srgbClr val="020605"/>
                </a:solidFill>
                <a:latin typeface="微软雅黑" pitchFamily="34" charset="-122"/>
                <a:ea typeface="微软雅黑" pitchFamily="34" charset="-122"/>
              </a:endParaRPr>
            </a:p>
          </p:txBody>
        </p:sp>
        <p:cxnSp>
          <p:nvCxnSpPr>
            <p:cNvPr id="23" name="直接连接符 22"/>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25"/>
                                        </p:tgtEl>
                                        <p:attrNameLst>
                                          <p:attrName>style.visibility</p:attrName>
                                        </p:attrNameLst>
                                      </p:cBhvr>
                                      <p:to>
                                        <p:strVal val="visible"/>
                                      </p:to>
                                    </p:set>
                                    <p:animEffect transition="in" filter="dissolve">
                                      <p:cBhvr>
                                        <p:cTn id="7" dur="1000"/>
                                        <p:tgtEl>
                                          <p:spTgt spid="3482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826"/>
                                        </p:tgtEl>
                                        <p:attrNameLst>
                                          <p:attrName>style.visibility</p:attrName>
                                        </p:attrNameLst>
                                      </p:cBhvr>
                                      <p:to>
                                        <p:strVal val="visible"/>
                                      </p:to>
                                    </p:set>
                                    <p:anim calcmode="lin" valueType="num">
                                      <p:cBhvr additive="base">
                                        <p:cTn id="12" dur="500" fill="hold"/>
                                        <p:tgtEl>
                                          <p:spTgt spid="34826"/>
                                        </p:tgtEl>
                                        <p:attrNameLst>
                                          <p:attrName>ppt_x</p:attrName>
                                        </p:attrNameLst>
                                      </p:cBhvr>
                                      <p:tavLst>
                                        <p:tav tm="0">
                                          <p:val>
                                            <p:strVal val="#ppt_x"/>
                                          </p:val>
                                        </p:tav>
                                        <p:tav tm="100000">
                                          <p:val>
                                            <p:strVal val="#ppt_x"/>
                                          </p:val>
                                        </p:tav>
                                      </p:tavLst>
                                    </p:anim>
                                    <p:anim calcmode="lin" valueType="num">
                                      <p:cBhvr additive="base">
                                        <p:cTn id="13" dur="500" fill="hold"/>
                                        <p:tgtEl>
                                          <p:spTgt spid="348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oin.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4827"/>
                                        </p:tgtEl>
                                        <p:attrNameLst>
                                          <p:attrName>style.visibility</p:attrName>
                                        </p:attrNameLst>
                                      </p:cBhvr>
                                      <p:to>
                                        <p:strVal val="visible"/>
                                      </p:to>
                                    </p:set>
                                    <p:anim calcmode="lin" valueType="num">
                                      <p:cBhvr additive="base">
                                        <p:cTn id="18" dur="500" fill="hold"/>
                                        <p:tgtEl>
                                          <p:spTgt spid="34827"/>
                                        </p:tgtEl>
                                        <p:attrNameLst>
                                          <p:attrName>ppt_x</p:attrName>
                                        </p:attrNameLst>
                                      </p:cBhvr>
                                      <p:tavLst>
                                        <p:tav tm="0">
                                          <p:val>
                                            <p:strVal val="#ppt_x"/>
                                          </p:val>
                                        </p:tav>
                                        <p:tav tm="100000">
                                          <p:val>
                                            <p:strVal val="#ppt_x"/>
                                          </p:val>
                                        </p:tav>
                                      </p:tavLst>
                                    </p:anim>
                                    <p:anim calcmode="lin" valueType="num">
                                      <p:cBhvr additive="base">
                                        <p:cTn id="19" dur="500" fill="hold"/>
                                        <p:tgtEl>
                                          <p:spTgt spid="348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oin.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4828"/>
                                        </p:tgtEl>
                                        <p:attrNameLst>
                                          <p:attrName>style.visibility</p:attrName>
                                        </p:attrNameLst>
                                      </p:cBhvr>
                                      <p:to>
                                        <p:strVal val="visible"/>
                                      </p:to>
                                    </p:set>
                                    <p:anim calcmode="lin" valueType="num">
                                      <p:cBhvr additive="base">
                                        <p:cTn id="24" dur="500" fill="hold"/>
                                        <p:tgtEl>
                                          <p:spTgt spid="34828"/>
                                        </p:tgtEl>
                                        <p:attrNameLst>
                                          <p:attrName>ppt_x</p:attrName>
                                        </p:attrNameLst>
                                      </p:cBhvr>
                                      <p:tavLst>
                                        <p:tav tm="0">
                                          <p:val>
                                            <p:strVal val="#ppt_x"/>
                                          </p:val>
                                        </p:tav>
                                        <p:tav tm="100000">
                                          <p:val>
                                            <p:strVal val="#ppt_x"/>
                                          </p:val>
                                        </p:tav>
                                      </p:tavLst>
                                    </p:anim>
                                    <p:anim calcmode="lin" valueType="num">
                                      <p:cBhvr additive="base">
                                        <p:cTn id="25" dur="500" fill="hold"/>
                                        <p:tgtEl>
                                          <p:spTgt spid="348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5" grpId="0"/>
      <p:bldP spid="34826" grpId="0"/>
      <p:bldP spid="34827" grpId="0"/>
      <p:bldP spid="348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0714" name="Rectangle 10"/>
          <p:cNvSpPr/>
          <p:nvPr/>
        </p:nvSpPr>
        <p:spPr>
          <a:xfrm>
            <a:off x="682625" y="1225550"/>
            <a:ext cx="6165850" cy="220345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342900" lvl="0" indent="-342900">
              <a:lnSpc>
                <a:spcPct val="150000"/>
              </a:lnSpc>
              <a:spcBef>
                <a:spcPct val="0"/>
              </a:spcBef>
              <a:buClr>
                <a:srgbClr val="996633"/>
              </a:buClr>
              <a:buSzPct val="70000"/>
              <a:buFont typeface="Wingdings" panose="05000000000000000000" pitchFamily="2" charset="2"/>
              <a:buChar char="z"/>
            </a:pPr>
            <a:r>
              <a:rPr lang="zh-CN" altLang="en-US" b="1" dirty="0">
                <a:solidFill>
                  <a:srgbClr val="0000FF"/>
                </a:solidFill>
                <a:latin typeface="宋体" pitchFamily="2" charset="-122"/>
              </a:rPr>
              <a:t>佛教的产生：</a:t>
            </a:r>
            <a:r>
              <a:rPr lang="zh-CN" altLang="en-US" b="1" dirty="0">
                <a:solidFill>
                  <a:srgbClr val="FF3300"/>
                </a:solidFill>
                <a:latin typeface="宋体" pitchFamily="2" charset="-122"/>
              </a:rPr>
              <a:t>前</a:t>
            </a:r>
            <a:r>
              <a:rPr lang="en-US" altLang="zh-CN" b="1" dirty="0">
                <a:solidFill>
                  <a:srgbClr val="FF3300"/>
                </a:solidFill>
                <a:latin typeface="宋体" pitchFamily="2" charset="-122"/>
              </a:rPr>
              <a:t>6</a:t>
            </a:r>
            <a:r>
              <a:rPr lang="zh-CN" altLang="en-US" b="1" dirty="0">
                <a:solidFill>
                  <a:srgbClr val="FF3300"/>
                </a:solidFill>
                <a:latin typeface="宋体" pitchFamily="2" charset="-122"/>
              </a:rPr>
              <a:t>世纪</a:t>
            </a:r>
            <a:endParaRPr lang="zh-CN" altLang="en-US" b="1" dirty="0">
              <a:solidFill>
                <a:srgbClr val="FF3300"/>
              </a:solidFill>
              <a:latin typeface="宋体" pitchFamily="2" charset="-122"/>
            </a:endParaRPr>
          </a:p>
          <a:p>
            <a:pPr marL="342900" lvl="0" indent="-342900">
              <a:lnSpc>
                <a:spcPct val="150000"/>
              </a:lnSpc>
              <a:spcBef>
                <a:spcPct val="0"/>
              </a:spcBef>
              <a:buClr>
                <a:srgbClr val="996633"/>
              </a:buClr>
              <a:buSzPct val="70000"/>
              <a:buFont typeface="Wingdings" panose="05000000000000000000" pitchFamily="2" charset="2"/>
              <a:buChar char="z"/>
            </a:pPr>
            <a:r>
              <a:rPr lang="zh-CN" altLang="en-US" b="1" dirty="0">
                <a:solidFill>
                  <a:srgbClr val="0000FF"/>
                </a:solidFill>
                <a:latin typeface="宋体" pitchFamily="2" charset="-122"/>
              </a:rPr>
              <a:t>创立者：</a:t>
            </a:r>
            <a:r>
              <a:rPr lang="zh-CN" altLang="en-US" b="1" dirty="0">
                <a:solidFill>
                  <a:srgbClr val="FF3300"/>
                </a:solidFill>
                <a:latin typeface="宋体" pitchFamily="2" charset="-122"/>
              </a:rPr>
              <a:t>乔达摩</a:t>
            </a:r>
            <a:r>
              <a:rPr lang="en-US" altLang="zh-CN" b="1" dirty="0">
                <a:solidFill>
                  <a:srgbClr val="FF3300"/>
                </a:solidFill>
                <a:latin typeface="宋体" pitchFamily="2" charset="-122"/>
              </a:rPr>
              <a:t>·</a:t>
            </a:r>
            <a:r>
              <a:rPr lang="zh-CN" altLang="en-US" b="1" dirty="0">
                <a:solidFill>
                  <a:srgbClr val="FF3300"/>
                </a:solidFill>
                <a:latin typeface="宋体" pitchFamily="2" charset="-122"/>
              </a:rPr>
              <a:t>悉达多</a:t>
            </a:r>
            <a:endParaRPr lang="zh-CN" altLang="en-US" b="1" dirty="0">
              <a:solidFill>
                <a:srgbClr val="FF3300"/>
              </a:solidFill>
              <a:latin typeface="宋体" pitchFamily="2" charset="-122"/>
            </a:endParaRPr>
          </a:p>
          <a:p>
            <a:pPr marL="342900" lvl="0" indent="-342900">
              <a:lnSpc>
                <a:spcPct val="150000"/>
              </a:lnSpc>
              <a:spcBef>
                <a:spcPct val="0"/>
              </a:spcBef>
              <a:buClr>
                <a:srgbClr val="996633"/>
              </a:buClr>
              <a:buSzPct val="70000"/>
              <a:buFont typeface="Wingdings" panose="05000000000000000000" pitchFamily="2" charset="2"/>
              <a:buChar char="z"/>
            </a:pPr>
            <a:r>
              <a:rPr lang="zh-CN" altLang="en-US" b="1" dirty="0">
                <a:solidFill>
                  <a:srgbClr val="0000FF"/>
                </a:solidFill>
                <a:latin typeface="宋体" pitchFamily="2" charset="-122"/>
              </a:rPr>
              <a:t>教  义：</a:t>
            </a:r>
            <a:r>
              <a:rPr lang="zh-CN" altLang="en-US" b="1" dirty="0">
                <a:solidFill>
                  <a:srgbClr val="FF3300"/>
                </a:solidFill>
                <a:latin typeface="宋体" pitchFamily="2" charset="-122"/>
              </a:rPr>
              <a:t>众生平等  忍耐顺从</a:t>
            </a:r>
            <a:endParaRPr lang="zh-CN" altLang="en-US" b="1" dirty="0">
              <a:solidFill>
                <a:srgbClr val="FF3300"/>
              </a:solidFill>
              <a:latin typeface="宋体" pitchFamily="2" charset="-122"/>
            </a:endParaRPr>
          </a:p>
        </p:txBody>
      </p:sp>
      <p:grpSp>
        <p:nvGrpSpPr>
          <p:cNvPr id="53251" name="组合 5"/>
          <p:cNvGrpSpPr/>
          <p:nvPr/>
        </p:nvGrpSpPr>
        <p:grpSpPr>
          <a:xfrm>
            <a:off x="0" y="80963"/>
            <a:ext cx="12192000" cy="866775"/>
            <a:chOff x="0" y="2567570"/>
            <a:chExt cx="7297544" cy="866954"/>
          </a:xfrm>
        </p:grpSpPr>
        <p:sp>
          <p:nvSpPr>
            <p:cNvPr id="10" name="矩形 9"/>
            <p:cNvSpPr/>
            <p:nvPr/>
          </p:nvSpPr>
          <p:spPr>
            <a:xfrm>
              <a:off x="408586" y="2721589"/>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3255"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佛教</a:t>
              </a:r>
              <a:endParaRPr lang="zh-CN" altLang="en-US" sz="3200" b="1" dirty="0">
                <a:solidFill>
                  <a:srgbClr val="020605"/>
                </a:solidFill>
                <a:latin typeface="微软雅黑" pitchFamily="34" charset="-122"/>
                <a:ea typeface="微软雅黑" pitchFamily="34" charset="-122"/>
              </a:endParaRPr>
            </a:p>
          </p:txBody>
        </p:sp>
        <p:cxnSp>
          <p:nvCxnSpPr>
            <p:cNvPr id="12" name="直接连接符 11"/>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sp>
        <p:nvSpPr>
          <p:cNvPr id="14" name="Text Box 3"/>
          <p:cNvSpPr txBox="1"/>
          <p:nvPr/>
        </p:nvSpPr>
        <p:spPr>
          <a:xfrm>
            <a:off x="284163" y="3346450"/>
            <a:ext cx="7575550" cy="32893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20000"/>
              </a:lnSpc>
              <a:spcBef>
                <a:spcPct val="0"/>
              </a:spcBef>
              <a:buNone/>
            </a:pPr>
            <a:r>
              <a:rPr lang="en-US" altLang="zh-CN" sz="1800" dirty="0">
                <a:latin typeface="宋体" pitchFamily="2" charset="-122"/>
              </a:rPr>
              <a:t>     </a:t>
            </a:r>
            <a:r>
              <a:rPr lang="zh-CN" altLang="en-US" sz="2200" b="1" dirty="0">
                <a:latin typeface="宋体" pitchFamily="2" charset="-122"/>
              </a:rPr>
              <a:t>佛教创始人，本名乔达摩</a:t>
            </a:r>
            <a:r>
              <a:rPr lang="en-US" altLang="zh-CN" sz="2200" b="1" dirty="0">
                <a:latin typeface="宋体" pitchFamily="2" charset="-122"/>
              </a:rPr>
              <a:t>·</a:t>
            </a:r>
            <a:r>
              <a:rPr lang="zh-CN" altLang="en-US" sz="2200" b="1" dirty="0">
                <a:latin typeface="宋体" pitchFamily="2" charset="-122"/>
              </a:rPr>
              <a:t>悉达多。释迦是其种族名。释迦牟尼生于公元前</a:t>
            </a:r>
            <a:r>
              <a:rPr lang="en-US" altLang="zh-CN" sz="2200" b="1" dirty="0">
                <a:latin typeface="宋体" pitchFamily="2" charset="-122"/>
              </a:rPr>
              <a:t>565</a:t>
            </a:r>
            <a:r>
              <a:rPr lang="zh-CN" altLang="en-US" sz="2200" b="1" dirty="0">
                <a:latin typeface="宋体" pitchFamily="2" charset="-122"/>
              </a:rPr>
              <a:t>年，卒于公元前</a:t>
            </a:r>
            <a:r>
              <a:rPr lang="en-US" altLang="zh-CN" sz="2200" b="1" dirty="0">
                <a:latin typeface="宋体" pitchFamily="2" charset="-122"/>
              </a:rPr>
              <a:t>486</a:t>
            </a:r>
            <a:r>
              <a:rPr lang="zh-CN" altLang="en-US" sz="2200" b="1" dirty="0">
                <a:latin typeface="宋体" pitchFamily="2" charset="-122"/>
              </a:rPr>
              <a:t>年，大约与我国孔子同时代。他是古印度北部迦毗罗卫国（今尼泊尔境内）的王子，属刹帝利种姓。据佛经记载，释迦牟尼在</a:t>
            </a:r>
            <a:r>
              <a:rPr lang="en-US" altLang="zh-CN" sz="2200" b="1" dirty="0">
                <a:latin typeface="宋体" pitchFamily="2" charset="-122"/>
              </a:rPr>
              <a:t>29</a:t>
            </a:r>
            <a:r>
              <a:rPr lang="zh-CN" altLang="en-US" sz="2200" b="1" dirty="0">
                <a:latin typeface="宋体" pitchFamily="2" charset="-122"/>
              </a:rPr>
              <a:t>岁时，有感于人世生、老、病、死等诸多苦恼，舍弃王族生活，出家修行。</a:t>
            </a:r>
            <a:r>
              <a:rPr lang="en-US" altLang="zh-CN" sz="2200" b="1" dirty="0">
                <a:latin typeface="宋体" pitchFamily="2" charset="-122"/>
              </a:rPr>
              <a:t>35</a:t>
            </a:r>
            <a:r>
              <a:rPr lang="zh-CN" altLang="en-US" sz="2200" b="1" dirty="0">
                <a:latin typeface="宋体" pitchFamily="2" charset="-122"/>
              </a:rPr>
              <a:t>岁时，他在菩提树下大彻大悟，创立佛教，随即在印度北部、中部恒河流域一带传教，</a:t>
            </a:r>
            <a:r>
              <a:rPr lang="en-US" altLang="zh-CN" sz="2200" b="1" dirty="0">
                <a:latin typeface="宋体" pitchFamily="2" charset="-122"/>
              </a:rPr>
              <a:t>80</a:t>
            </a:r>
            <a:r>
              <a:rPr lang="zh-CN" altLang="en-US" sz="2200" b="1" dirty="0">
                <a:latin typeface="宋体" pitchFamily="2" charset="-122"/>
              </a:rPr>
              <a:t>岁在拘尸那迦城逝世。 </a:t>
            </a:r>
            <a:endParaRPr lang="zh-CN" altLang="en-US" sz="2200" b="1" dirty="0">
              <a:latin typeface="宋体" pitchFamily="2" charset="-122"/>
            </a:endParaRPr>
          </a:p>
        </p:txBody>
      </p:sp>
      <p:pic>
        <p:nvPicPr>
          <p:cNvPr id="53253" name="Picture 2"/>
          <p:cNvPicPr>
            <a:picLocks noChangeAspect="1"/>
          </p:cNvPicPr>
          <p:nvPr/>
        </p:nvPicPr>
        <p:blipFill>
          <a:blip r:embed="rId1"/>
          <a:stretch>
            <a:fillRect/>
          </a:stretch>
        </p:blipFill>
        <p:spPr>
          <a:xfrm>
            <a:off x="7964488" y="1287463"/>
            <a:ext cx="3852862" cy="528161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0714">
                                            <p:txEl>
                                              <p:charRg st="0" end="11"/>
                                            </p:txEl>
                                          </p:spTgt>
                                        </p:tgtEl>
                                        <p:attrNameLst>
                                          <p:attrName>style.visibility</p:attrName>
                                        </p:attrNameLst>
                                      </p:cBhvr>
                                      <p:to>
                                        <p:strVal val="visible"/>
                                      </p:to>
                                    </p:set>
                                    <p:anim calcmode="lin" valueType="num">
                                      <p:cBhvr additive="base">
                                        <p:cTn id="7" dur="1000" fill="hold"/>
                                        <p:tgtEl>
                                          <p:spTgt spid="200714">
                                            <p:txEl>
                                              <p:charRg st="0" end="1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00714">
                                            <p:txEl>
                                              <p:charRg st="0" end="1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0714">
                                            <p:txEl>
                                              <p:charRg st="11" end="23"/>
                                            </p:txEl>
                                          </p:spTgt>
                                        </p:tgtEl>
                                        <p:attrNameLst>
                                          <p:attrName>style.visibility</p:attrName>
                                        </p:attrNameLst>
                                      </p:cBhvr>
                                      <p:to>
                                        <p:strVal val="visible"/>
                                      </p:to>
                                    </p:set>
                                    <p:anim calcmode="lin" valueType="num">
                                      <p:cBhvr additive="base">
                                        <p:cTn id="13" dur="1000" fill="hold"/>
                                        <p:tgtEl>
                                          <p:spTgt spid="200714">
                                            <p:txEl>
                                              <p:charRg st="11" end="23"/>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00714">
                                            <p:txEl>
                                              <p:charRg st="11" end="2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0714">
                                            <p:txEl>
                                              <p:charRg st="23" end="39"/>
                                            </p:txEl>
                                          </p:spTgt>
                                        </p:tgtEl>
                                        <p:attrNameLst>
                                          <p:attrName>style.visibility</p:attrName>
                                        </p:attrNameLst>
                                      </p:cBhvr>
                                      <p:to>
                                        <p:strVal val="visible"/>
                                      </p:to>
                                    </p:set>
                                    <p:anim calcmode="lin" valueType="num">
                                      <p:cBhvr additive="base">
                                        <p:cTn id="19" dur="1000" fill="hold"/>
                                        <p:tgtEl>
                                          <p:spTgt spid="200714">
                                            <p:txEl>
                                              <p:charRg st="23" end="39"/>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00714">
                                            <p:txEl>
                                              <p:charRg st="23" end="39"/>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4" grpId="0" build="p"/>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8" name="Picture 2" descr="mogaoku1"/>
          <p:cNvPicPr>
            <a:picLocks noChangeAspect="1"/>
          </p:cNvPicPr>
          <p:nvPr/>
        </p:nvPicPr>
        <p:blipFill>
          <a:blip r:embed="rId1"/>
          <a:stretch>
            <a:fillRect/>
          </a:stretch>
        </p:blipFill>
        <p:spPr>
          <a:xfrm>
            <a:off x="284163" y="103188"/>
            <a:ext cx="1676400" cy="1916112"/>
          </a:xfrm>
          <a:prstGeom prst="rect">
            <a:avLst/>
          </a:prstGeom>
          <a:noFill/>
          <a:ln w="9525">
            <a:noFill/>
          </a:ln>
        </p:spPr>
      </p:pic>
      <p:sp>
        <p:nvSpPr>
          <p:cNvPr id="55299" name="Text Box 3"/>
          <p:cNvSpPr txBox="1"/>
          <p:nvPr/>
        </p:nvSpPr>
        <p:spPr>
          <a:xfrm>
            <a:off x="2222500" y="479425"/>
            <a:ext cx="504825" cy="10160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None/>
            </a:pPr>
            <a:r>
              <a:rPr lang="zh-CN" altLang="en-US" sz="2000" b="1" dirty="0">
                <a:latin typeface="黑体" panose="02010609060101010101" pitchFamily="49" charset="-122"/>
                <a:ea typeface="黑体" panose="02010609060101010101" pitchFamily="49" charset="-122"/>
              </a:rPr>
              <a:t>莫高窟</a:t>
            </a:r>
            <a:endParaRPr lang="zh-CN" altLang="en-US" sz="2000" b="1" dirty="0">
              <a:latin typeface="黑体" panose="02010609060101010101" pitchFamily="49" charset="-122"/>
              <a:ea typeface="黑体" panose="02010609060101010101" pitchFamily="49" charset="-122"/>
            </a:endParaRPr>
          </a:p>
        </p:txBody>
      </p:sp>
      <p:pic>
        <p:nvPicPr>
          <p:cNvPr id="55300" name="Picture 4" descr="yungang"/>
          <p:cNvPicPr>
            <a:picLocks noChangeAspect="1"/>
          </p:cNvPicPr>
          <p:nvPr/>
        </p:nvPicPr>
        <p:blipFill>
          <a:blip r:embed="rId2"/>
          <a:stretch>
            <a:fillRect/>
          </a:stretch>
        </p:blipFill>
        <p:spPr>
          <a:xfrm>
            <a:off x="284163" y="2090738"/>
            <a:ext cx="1692275" cy="1676400"/>
          </a:xfrm>
          <a:prstGeom prst="rect">
            <a:avLst/>
          </a:prstGeom>
          <a:noFill/>
          <a:ln w="9525">
            <a:noFill/>
          </a:ln>
        </p:spPr>
      </p:pic>
      <p:sp>
        <p:nvSpPr>
          <p:cNvPr id="55301" name="Text Box 5"/>
          <p:cNvSpPr txBox="1"/>
          <p:nvPr/>
        </p:nvSpPr>
        <p:spPr>
          <a:xfrm>
            <a:off x="2278063" y="2322513"/>
            <a:ext cx="492125" cy="1225550"/>
          </a:xfrm>
          <a:prstGeom prst="rect">
            <a:avLst/>
          </a:prstGeom>
          <a:noFill/>
          <a:ln w="9525">
            <a:noFill/>
          </a:ln>
        </p:spPr>
        <p:txBody>
          <a:bodyPr vert="eaVert">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None/>
            </a:pPr>
            <a:r>
              <a:rPr lang="zh-CN" altLang="en-US" sz="2000" b="1" dirty="0">
                <a:latin typeface="黑体" panose="02010609060101010101" pitchFamily="49" charset="-122"/>
                <a:ea typeface="黑体" panose="02010609060101010101" pitchFamily="49" charset="-122"/>
              </a:rPr>
              <a:t>云岗石窟</a:t>
            </a:r>
            <a:endParaRPr lang="zh-CN" altLang="en-US" sz="2000" b="1" dirty="0">
              <a:latin typeface="黑体" panose="02010609060101010101" pitchFamily="49" charset="-122"/>
              <a:ea typeface="黑体" panose="02010609060101010101" pitchFamily="49" charset="-122"/>
            </a:endParaRPr>
          </a:p>
        </p:txBody>
      </p:sp>
      <p:sp>
        <p:nvSpPr>
          <p:cNvPr id="55302" name="Text Box 7"/>
          <p:cNvSpPr txBox="1"/>
          <p:nvPr/>
        </p:nvSpPr>
        <p:spPr>
          <a:xfrm>
            <a:off x="2278063" y="3992563"/>
            <a:ext cx="492125" cy="1152525"/>
          </a:xfrm>
          <a:prstGeom prst="rect">
            <a:avLst/>
          </a:prstGeom>
          <a:noFill/>
          <a:ln w="9525">
            <a:noFill/>
          </a:ln>
        </p:spPr>
        <p:txBody>
          <a:bodyPr vert="eaVert">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None/>
            </a:pPr>
            <a:r>
              <a:rPr lang="zh-CN" altLang="en-US" sz="2000" b="1" dirty="0">
                <a:latin typeface="黑体" panose="02010609060101010101" pitchFamily="49" charset="-122"/>
                <a:ea typeface="黑体" panose="02010609060101010101" pitchFamily="49" charset="-122"/>
              </a:rPr>
              <a:t>龙门石窟</a:t>
            </a:r>
            <a:endParaRPr lang="zh-CN" altLang="en-US" sz="2000" b="1" dirty="0">
              <a:latin typeface="黑体" panose="02010609060101010101" pitchFamily="49" charset="-122"/>
              <a:ea typeface="黑体" panose="02010609060101010101" pitchFamily="49" charset="-122"/>
            </a:endParaRPr>
          </a:p>
        </p:txBody>
      </p:sp>
      <p:pic>
        <p:nvPicPr>
          <p:cNvPr id="55303" name="Picture 8" descr="yangguang"/>
          <p:cNvPicPr>
            <a:picLocks noChangeAspect="1"/>
          </p:cNvPicPr>
          <p:nvPr/>
        </p:nvPicPr>
        <p:blipFill>
          <a:blip r:embed="rId3"/>
          <a:stretch>
            <a:fillRect/>
          </a:stretch>
        </p:blipFill>
        <p:spPr>
          <a:xfrm>
            <a:off x="282575" y="5500688"/>
            <a:ext cx="1676400" cy="1219200"/>
          </a:xfrm>
          <a:prstGeom prst="rect">
            <a:avLst/>
          </a:prstGeom>
          <a:noFill/>
          <a:ln w="9525">
            <a:noFill/>
          </a:ln>
        </p:spPr>
      </p:pic>
      <p:sp>
        <p:nvSpPr>
          <p:cNvPr id="55304" name="Text Box 9"/>
          <p:cNvSpPr txBox="1"/>
          <p:nvPr/>
        </p:nvSpPr>
        <p:spPr>
          <a:xfrm>
            <a:off x="2278063" y="5462588"/>
            <a:ext cx="492125" cy="1295400"/>
          </a:xfrm>
          <a:prstGeom prst="rect">
            <a:avLst/>
          </a:prstGeom>
          <a:noFill/>
          <a:ln w="9525">
            <a:noFill/>
          </a:ln>
        </p:spPr>
        <p:txBody>
          <a:bodyPr vert="eaVert">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None/>
            </a:pPr>
            <a:r>
              <a:rPr lang="zh-CN" altLang="en-US" sz="2000" b="1" dirty="0">
                <a:latin typeface="黑体" panose="02010609060101010101" pitchFamily="49" charset="-122"/>
                <a:ea typeface="黑体" panose="02010609060101010101" pitchFamily="49" charset="-122"/>
              </a:rPr>
              <a:t>仰光寺</a:t>
            </a:r>
            <a:endParaRPr lang="zh-CN" altLang="en-US" sz="2000" b="1" dirty="0">
              <a:latin typeface="黑体" panose="02010609060101010101" pitchFamily="49" charset="-122"/>
              <a:ea typeface="黑体" panose="02010609060101010101" pitchFamily="49" charset="-122"/>
            </a:endParaRPr>
          </a:p>
        </p:txBody>
      </p:sp>
      <p:sp>
        <p:nvSpPr>
          <p:cNvPr id="55305" name="Line 11"/>
          <p:cNvSpPr/>
          <p:nvPr/>
        </p:nvSpPr>
        <p:spPr>
          <a:xfrm>
            <a:off x="2197100" y="0"/>
            <a:ext cx="41275" cy="6858000"/>
          </a:xfrm>
          <a:prstGeom prst="line">
            <a:avLst/>
          </a:prstGeom>
          <a:ln w="76200" cap="flat" cmpd="tri">
            <a:solidFill>
              <a:srgbClr val="00FF00"/>
            </a:solidFill>
            <a:prstDash val="solid"/>
            <a:headEnd type="none" w="med" len="med"/>
            <a:tailEnd type="none" w="med" len="med"/>
          </a:ln>
        </p:spPr>
      </p:sp>
      <p:pic>
        <p:nvPicPr>
          <p:cNvPr id="55306" name="Picture 30"/>
          <p:cNvPicPr>
            <a:picLocks noChangeAspect="1"/>
          </p:cNvPicPr>
          <p:nvPr/>
        </p:nvPicPr>
        <p:blipFill>
          <a:blip r:embed="rId4"/>
          <a:stretch>
            <a:fillRect/>
          </a:stretch>
        </p:blipFill>
        <p:spPr>
          <a:xfrm>
            <a:off x="2967038" y="601663"/>
            <a:ext cx="8405812" cy="6089650"/>
          </a:xfrm>
          <a:prstGeom prst="rect">
            <a:avLst/>
          </a:prstGeom>
          <a:noFill/>
          <a:ln w="9525">
            <a:noFill/>
          </a:ln>
        </p:spPr>
      </p:pic>
      <p:pic>
        <p:nvPicPr>
          <p:cNvPr id="55307" name="Picture 6" descr="龙门石窟"/>
          <p:cNvPicPr>
            <a:picLocks noChangeAspect="1"/>
          </p:cNvPicPr>
          <p:nvPr/>
        </p:nvPicPr>
        <p:blipFill>
          <a:blip r:embed="rId5"/>
          <a:stretch>
            <a:fillRect/>
          </a:stretch>
        </p:blipFill>
        <p:spPr>
          <a:xfrm>
            <a:off x="282575" y="3895725"/>
            <a:ext cx="1676400" cy="1447800"/>
          </a:xfrm>
          <a:prstGeom prst="rect">
            <a:avLst/>
          </a:prstGeom>
          <a:noFill/>
          <a:ln w="9525">
            <a:noFill/>
          </a:ln>
        </p:spPr>
      </p:pic>
      <p:sp>
        <p:nvSpPr>
          <p:cNvPr id="55308" name="TextBox 16"/>
          <p:cNvSpPr txBox="1"/>
          <p:nvPr/>
        </p:nvSpPr>
        <p:spPr>
          <a:xfrm>
            <a:off x="3881438" y="3000375"/>
            <a:ext cx="1214437" cy="646113"/>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3600" b="1" dirty="0">
                <a:latin typeface="黑体" panose="02010609060101010101" pitchFamily="49" charset="-122"/>
                <a:ea typeface="黑体" panose="02010609060101010101" pitchFamily="49" charset="-122"/>
              </a:rPr>
              <a:t>印度</a:t>
            </a:r>
            <a:endParaRPr lang="zh-CN" altLang="en-US" sz="3600" b="1" dirty="0">
              <a:latin typeface="黑体" panose="02010609060101010101" pitchFamily="49" charset="-122"/>
              <a:ea typeface="黑体" panose="02010609060101010101" pitchFamily="49" charset="-122"/>
            </a:endParaRPr>
          </a:p>
        </p:txBody>
      </p:sp>
      <p:sp>
        <p:nvSpPr>
          <p:cNvPr id="160782" name="TextBox 17"/>
          <p:cNvSpPr txBox="1"/>
          <p:nvPr/>
        </p:nvSpPr>
        <p:spPr>
          <a:xfrm>
            <a:off x="5348288" y="2000250"/>
            <a:ext cx="1214437" cy="646113"/>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3600" b="1" dirty="0">
                <a:latin typeface="黑体" panose="02010609060101010101" pitchFamily="49" charset="-122"/>
                <a:ea typeface="黑体" panose="02010609060101010101" pitchFamily="49" charset="-122"/>
              </a:rPr>
              <a:t>中亚</a:t>
            </a:r>
            <a:endParaRPr lang="zh-CN" altLang="en-US" sz="3600" b="1" dirty="0">
              <a:latin typeface="黑体" panose="02010609060101010101" pitchFamily="49" charset="-122"/>
              <a:ea typeface="黑体" panose="02010609060101010101" pitchFamily="49" charset="-122"/>
            </a:endParaRPr>
          </a:p>
        </p:txBody>
      </p:sp>
      <p:sp>
        <p:nvSpPr>
          <p:cNvPr id="160783" name="TextBox 18"/>
          <p:cNvSpPr txBox="1"/>
          <p:nvPr/>
        </p:nvSpPr>
        <p:spPr>
          <a:xfrm>
            <a:off x="7169150" y="2000250"/>
            <a:ext cx="1214438" cy="646113"/>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3600" b="1" dirty="0">
                <a:latin typeface="黑体" panose="02010609060101010101" pitchFamily="49" charset="-122"/>
                <a:ea typeface="黑体" panose="02010609060101010101" pitchFamily="49" charset="-122"/>
              </a:rPr>
              <a:t>中国</a:t>
            </a:r>
            <a:endParaRPr lang="zh-CN" altLang="en-US" sz="3600" b="1" dirty="0">
              <a:latin typeface="黑体" panose="02010609060101010101" pitchFamily="49" charset="-122"/>
              <a:ea typeface="黑体" panose="02010609060101010101" pitchFamily="49" charset="-122"/>
            </a:endParaRPr>
          </a:p>
        </p:txBody>
      </p:sp>
      <p:sp>
        <p:nvSpPr>
          <p:cNvPr id="160784" name="TextBox 19"/>
          <p:cNvSpPr txBox="1"/>
          <p:nvPr/>
        </p:nvSpPr>
        <p:spPr>
          <a:xfrm>
            <a:off x="9010650" y="1757363"/>
            <a:ext cx="2143125" cy="1200150"/>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3600" b="1" dirty="0">
                <a:latin typeface="黑体" panose="02010609060101010101" pitchFamily="49" charset="-122"/>
                <a:ea typeface="黑体" panose="02010609060101010101" pitchFamily="49" charset="-122"/>
              </a:rPr>
              <a:t>朝鲜半岛、日本</a:t>
            </a:r>
            <a:endParaRPr lang="zh-CN" altLang="en-US" sz="3600" b="1" dirty="0">
              <a:latin typeface="黑体" panose="02010609060101010101" pitchFamily="49" charset="-122"/>
              <a:ea typeface="黑体" panose="02010609060101010101" pitchFamily="49" charset="-122"/>
            </a:endParaRPr>
          </a:p>
        </p:txBody>
      </p:sp>
      <p:sp>
        <p:nvSpPr>
          <p:cNvPr id="160785" name="TextBox 20"/>
          <p:cNvSpPr txBox="1"/>
          <p:nvPr/>
        </p:nvSpPr>
        <p:spPr>
          <a:xfrm>
            <a:off x="5453063" y="3429000"/>
            <a:ext cx="4643437" cy="1200150"/>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3600" b="1" dirty="0">
                <a:latin typeface="黑体" panose="02010609060101010101" pitchFamily="49" charset="-122"/>
                <a:ea typeface="黑体" panose="02010609060101010101" pitchFamily="49" charset="-122"/>
              </a:rPr>
              <a:t>傣族地区以及斯里兰卡、缅甸和泰国等</a:t>
            </a:r>
            <a:endParaRPr lang="zh-CN" altLang="en-US" sz="3600" b="1" dirty="0">
              <a:latin typeface="黑体" panose="02010609060101010101" pitchFamily="49" charset="-122"/>
              <a:ea typeface="黑体" panose="02010609060101010101" pitchFamily="49" charset="-122"/>
            </a:endParaRPr>
          </a:p>
        </p:txBody>
      </p:sp>
      <p:cxnSp>
        <p:nvCxnSpPr>
          <p:cNvPr id="160786" name="直接箭头连接符 22"/>
          <p:cNvCxnSpPr/>
          <p:nvPr/>
        </p:nvCxnSpPr>
        <p:spPr>
          <a:xfrm rot="5400000" flipH="1" flipV="1">
            <a:off x="4953000" y="2571750"/>
            <a:ext cx="428625" cy="285750"/>
          </a:xfrm>
          <a:prstGeom prst="straightConnector1">
            <a:avLst/>
          </a:prstGeom>
          <a:ln w="57150" cap="flat" cmpd="sng">
            <a:solidFill>
              <a:schemeClr val="tx1"/>
            </a:solidFill>
            <a:prstDash val="solid"/>
            <a:headEnd type="none" w="med" len="med"/>
            <a:tailEnd type="arrow" w="med" len="med"/>
          </a:ln>
        </p:spPr>
      </p:cxnSp>
      <p:cxnSp>
        <p:nvCxnSpPr>
          <p:cNvPr id="160787" name="直接箭头连接符 24"/>
          <p:cNvCxnSpPr/>
          <p:nvPr/>
        </p:nvCxnSpPr>
        <p:spPr>
          <a:xfrm>
            <a:off x="6561138" y="2357438"/>
            <a:ext cx="625475" cy="0"/>
          </a:xfrm>
          <a:prstGeom prst="straightConnector1">
            <a:avLst/>
          </a:prstGeom>
          <a:ln w="57150" cap="flat" cmpd="sng">
            <a:solidFill>
              <a:schemeClr val="tx1"/>
            </a:solidFill>
            <a:prstDash val="solid"/>
            <a:headEnd type="none" w="med" len="med"/>
            <a:tailEnd type="arrow" w="med" len="med"/>
          </a:ln>
        </p:spPr>
      </p:cxnSp>
      <p:cxnSp>
        <p:nvCxnSpPr>
          <p:cNvPr id="160788" name="直接箭头连接符 26"/>
          <p:cNvCxnSpPr/>
          <p:nvPr/>
        </p:nvCxnSpPr>
        <p:spPr>
          <a:xfrm>
            <a:off x="8383588" y="2357438"/>
            <a:ext cx="627062" cy="0"/>
          </a:xfrm>
          <a:prstGeom prst="straightConnector1">
            <a:avLst/>
          </a:prstGeom>
          <a:ln w="57150" cap="flat" cmpd="sng">
            <a:solidFill>
              <a:schemeClr val="tx1"/>
            </a:solidFill>
            <a:prstDash val="solid"/>
            <a:headEnd type="none" w="med" len="med"/>
            <a:tailEnd type="arrow" w="med" len="med"/>
          </a:ln>
        </p:spPr>
      </p:cxnSp>
      <p:cxnSp>
        <p:nvCxnSpPr>
          <p:cNvPr id="160789" name="直接箭头连接符 28"/>
          <p:cNvCxnSpPr/>
          <p:nvPr/>
        </p:nvCxnSpPr>
        <p:spPr>
          <a:xfrm>
            <a:off x="5024438" y="3708400"/>
            <a:ext cx="323850" cy="428625"/>
          </a:xfrm>
          <a:prstGeom prst="straightConnector1">
            <a:avLst/>
          </a:prstGeom>
          <a:ln w="57150" cap="flat" cmpd="sng">
            <a:solidFill>
              <a:schemeClr val="tx1"/>
            </a:solidFill>
            <a:prstDash val="solid"/>
            <a:headEnd type="none" w="med" len="med"/>
            <a:tailEnd type="arrow" w="med" len="med"/>
          </a:ln>
        </p:spPr>
      </p:cxnSp>
      <p:sp>
        <p:nvSpPr>
          <p:cNvPr id="55317" name="文本框 160789"/>
          <p:cNvSpPr txBox="1"/>
          <p:nvPr/>
        </p:nvSpPr>
        <p:spPr>
          <a:xfrm>
            <a:off x="4670425" y="49213"/>
            <a:ext cx="5500688" cy="64611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None/>
            </a:pPr>
            <a:r>
              <a:rPr lang="zh-CN" altLang="en-US" sz="3600" b="1" dirty="0">
                <a:solidFill>
                  <a:srgbClr val="0000FF"/>
                </a:solidFill>
                <a:latin typeface="微软雅黑" pitchFamily="34" charset="-122"/>
                <a:ea typeface="微软雅黑" pitchFamily="34" charset="-122"/>
              </a:rPr>
              <a:t>公元前</a:t>
            </a:r>
            <a:r>
              <a:rPr lang="en-US" altLang="zh-CN" sz="3600" b="1" dirty="0">
                <a:solidFill>
                  <a:srgbClr val="0000FF"/>
                </a:solidFill>
                <a:latin typeface="微软雅黑" pitchFamily="34" charset="-122"/>
                <a:ea typeface="微软雅黑" pitchFamily="34" charset="-122"/>
              </a:rPr>
              <a:t>1</a:t>
            </a:r>
            <a:r>
              <a:rPr lang="zh-CN" altLang="en-US" sz="3600" b="1" dirty="0">
                <a:solidFill>
                  <a:srgbClr val="0000FF"/>
                </a:solidFill>
                <a:latin typeface="微软雅黑" pitchFamily="34" charset="-122"/>
                <a:ea typeface="微软雅黑" pitchFamily="34" charset="-122"/>
              </a:rPr>
              <a:t>世纪传入中国</a:t>
            </a:r>
            <a:endParaRPr lang="zh-CN" altLang="en-US" sz="3600" b="1" dirty="0">
              <a:solidFill>
                <a:srgbClr val="0000FF"/>
              </a:solidFill>
              <a:latin typeface="微软雅黑" pitchFamily="34" charset="-122"/>
              <a:ea typeface="微软雅黑" pitchFamily="34" charset="-122"/>
            </a:endParaRPr>
          </a:p>
        </p:txBody>
      </p:sp>
      <p:sp>
        <p:nvSpPr>
          <p:cNvPr id="160791" name="文本框 160790"/>
          <p:cNvSpPr txBox="1"/>
          <p:nvPr/>
        </p:nvSpPr>
        <p:spPr>
          <a:xfrm>
            <a:off x="3810000" y="5340350"/>
            <a:ext cx="6948488" cy="1128713"/>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None/>
            </a:pPr>
            <a:r>
              <a:rPr lang="zh-CN" altLang="en-US" sz="3600" b="1" dirty="0">
                <a:solidFill>
                  <a:srgbClr val="0000FF"/>
                </a:solidFill>
                <a:latin typeface="微软雅黑" pitchFamily="34" charset="-122"/>
                <a:ea typeface="微软雅黑" pitchFamily="34" charset="-122"/>
              </a:rPr>
              <a:t>作用：</a:t>
            </a:r>
            <a:r>
              <a:rPr lang="zh-CN" altLang="en-US" sz="3200" b="1" dirty="0">
                <a:solidFill>
                  <a:srgbClr val="0D0D0D"/>
                </a:solidFill>
                <a:latin typeface="微软雅黑" pitchFamily="34" charset="-122"/>
                <a:ea typeface="微软雅黑" pitchFamily="34" charset="-122"/>
              </a:rPr>
              <a:t>通过佛教的传播，印度文化对周边地区产生了广泛而深远的影响。</a:t>
            </a:r>
            <a:endParaRPr lang="zh-CN" altLang="en-US" sz="3200" b="1" dirty="0">
              <a:solidFill>
                <a:srgbClr val="0D0D0D"/>
              </a:solidFill>
              <a:latin typeface="微软雅黑" pitchFamily="34" charset="-122"/>
              <a:ea typeface="微软雅黑"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0786"/>
                                        </p:tgtEl>
                                        <p:attrNameLst>
                                          <p:attrName>style.visibility</p:attrName>
                                        </p:attrNameLst>
                                      </p:cBhvr>
                                      <p:to>
                                        <p:strVal val="visible"/>
                                      </p:to>
                                    </p:set>
                                    <p:animEffect transition="in" filter="wipe(down)">
                                      <p:cBhvr>
                                        <p:cTn id="7" dur="500"/>
                                        <p:tgtEl>
                                          <p:spTgt spid="16078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0782"/>
                                        </p:tgtEl>
                                        <p:attrNameLst>
                                          <p:attrName>style.visibility</p:attrName>
                                        </p:attrNameLst>
                                      </p:cBhvr>
                                      <p:to>
                                        <p:strVal val="visible"/>
                                      </p:to>
                                    </p:set>
                                    <p:animEffect transition="in" filter="wipe(left)">
                                      <p:cBhvr>
                                        <p:cTn id="11" dur="500"/>
                                        <p:tgtEl>
                                          <p:spTgt spid="16078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0787"/>
                                        </p:tgtEl>
                                        <p:attrNameLst>
                                          <p:attrName>style.visibility</p:attrName>
                                        </p:attrNameLst>
                                      </p:cBhvr>
                                      <p:to>
                                        <p:strVal val="visible"/>
                                      </p:to>
                                    </p:set>
                                    <p:animEffect transition="in" filter="wipe(left)">
                                      <p:cBhvr>
                                        <p:cTn id="15" dur="500"/>
                                        <p:tgtEl>
                                          <p:spTgt spid="16078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0783"/>
                                        </p:tgtEl>
                                        <p:attrNameLst>
                                          <p:attrName>style.visibility</p:attrName>
                                        </p:attrNameLst>
                                      </p:cBhvr>
                                      <p:to>
                                        <p:strVal val="visible"/>
                                      </p:to>
                                    </p:set>
                                    <p:animEffect transition="in" filter="wipe(left)">
                                      <p:cBhvr>
                                        <p:cTn id="19" dur="500"/>
                                        <p:tgtEl>
                                          <p:spTgt spid="16078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0788"/>
                                        </p:tgtEl>
                                        <p:attrNameLst>
                                          <p:attrName>style.visibility</p:attrName>
                                        </p:attrNameLst>
                                      </p:cBhvr>
                                      <p:to>
                                        <p:strVal val="visible"/>
                                      </p:to>
                                    </p:set>
                                    <p:animEffect transition="in" filter="wipe(left)">
                                      <p:cBhvr>
                                        <p:cTn id="23" dur="500"/>
                                        <p:tgtEl>
                                          <p:spTgt spid="16078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60784"/>
                                        </p:tgtEl>
                                        <p:attrNameLst>
                                          <p:attrName>style.visibility</p:attrName>
                                        </p:attrNameLst>
                                      </p:cBhvr>
                                      <p:to>
                                        <p:strVal val="visible"/>
                                      </p:to>
                                    </p:set>
                                    <p:animEffect transition="in" filter="wipe(left)">
                                      <p:cBhvr>
                                        <p:cTn id="27" dur="500"/>
                                        <p:tgtEl>
                                          <p:spTgt spid="160784"/>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60789"/>
                                        </p:tgtEl>
                                        <p:attrNameLst>
                                          <p:attrName>style.visibility</p:attrName>
                                        </p:attrNameLst>
                                      </p:cBhvr>
                                      <p:to>
                                        <p:strVal val="visible"/>
                                      </p:to>
                                    </p:set>
                                    <p:animEffect transition="in" filter="wipe(up)">
                                      <p:cBhvr>
                                        <p:cTn id="31" dur="500"/>
                                        <p:tgtEl>
                                          <p:spTgt spid="16078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60785"/>
                                        </p:tgtEl>
                                        <p:attrNameLst>
                                          <p:attrName>style.visibility</p:attrName>
                                        </p:attrNameLst>
                                      </p:cBhvr>
                                      <p:to>
                                        <p:strVal val="visible"/>
                                      </p:to>
                                    </p:set>
                                    <p:animEffect transition="in" filter="wipe(left)">
                                      <p:cBhvr>
                                        <p:cTn id="35" dur="500"/>
                                        <p:tgtEl>
                                          <p:spTgt spid="16078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0791"/>
                                        </p:tgtEl>
                                        <p:attrNameLst>
                                          <p:attrName>style.visibility</p:attrName>
                                        </p:attrNameLst>
                                      </p:cBhvr>
                                      <p:to>
                                        <p:strVal val="visible"/>
                                      </p:to>
                                    </p:set>
                                    <p:animEffect transition="in" filter="blinds(horizontal)">
                                      <p:cBhvr>
                                        <p:cTn id="40" dur="1000"/>
                                        <p:tgtEl>
                                          <p:spTgt spid="160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82" grpId="0" animBg="1"/>
      <p:bldP spid="160783" grpId="0" animBg="1"/>
      <p:bldP spid="160784" grpId="0" animBg="1"/>
      <p:bldP spid="160785" grpId="0" animBg="1"/>
      <p:bldP spid="16079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322" name="Picture 2" descr="2-d"/>
          <p:cNvPicPr>
            <a:picLocks noChangeAspect="1"/>
          </p:cNvPicPr>
          <p:nvPr/>
        </p:nvPicPr>
        <p:blipFill>
          <a:blip r:embed="rId1"/>
          <a:stretch>
            <a:fillRect/>
          </a:stretch>
        </p:blipFill>
        <p:spPr>
          <a:xfrm>
            <a:off x="303213" y="7938"/>
            <a:ext cx="11585575" cy="6842125"/>
          </a:xfrm>
          <a:prstGeom prst="rect">
            <a:avLst/>
          </a:prstGeom>
          <a:noFill/>
          <a:ln w="9525">
            <a:noFill/>
          </a:ln>
        </p:spPr>
      </p:pic>
      <p:pic>
        <p:nvPicPr>
          <p:cNvPr id="3" name="Picture 4" descr="古埃及"/>
          <p:cNvPicPr>
            <a:picLocks noChangeAspect="1"/>
          </p:cNvPicPr>
          <p:nvPr/>
        </p:nvPicPr>
        <p:blipFill>
          <a:blip r:embed="rId2"/>
          <a:stretch>
            <a:fillRect/>
          </a:stretch>
        </p:blipFill>
        <p:spPr>
          <a:xfrm>
            <a:off x="1612900" y="3254375"/>
            <a:ext cx="298450" cy="1125538"/>
          </a:xfrm>
          <a:prstGeom prst="rect">
            <a:avLst/>
          </a:prstGeom>
          <a:noFill/>
          <a:ln w="9525">
            <a:noFill/>
          </a:ln>
        </p:spPr>
      </p:pic>
      <p:pic>
        <p:nvPicPr>
          <p:cNvPr id="4" name="Picture 5" descr="古巴比伦"/>
          <p:cNvPicPr>
            <a:picLocks noChangeAspect="1"/>
          </p:cNvPicPr>
          <p:nvPr/>
        </p:nvPicPr>
        <p:blipFill>
          <a:blip r:embed="rId3"/>
          <a:stretch>
            <a:fillRect/>
          </a:stretch>
        </p:blipFill>
        <p:spPr>
          <a:xfrm>
            <a:off x="2547938" y="2401888"/>
            <a:ext cx="946150" cy="1123950"/>
          </a:xfrm>
          <a:prstGeom prst="rect">
            <a:avLst/>
          </a:prstGeom>
          <a:noFill/>
          <a:ln w="9525">
            <a:noFill/>
          </a:ln>
        </p:spPr>
      </p:pic>
      <p:pic>
        <p:nvPicPr>
          <p:cNvPr id="5" name="Picture 7" descr="古印度"/>
          <p:cNvPicPr>
            <a:picLocks noChangeAspect="1"/>
          </p:cNvPicPr>
          <p:nvPr/>
        </p:nvPicPr>
        <p:blipFill>
          <a:blip r:embed="rId4"/>
          <a:stretch>
            <a:fillRect/>
          </a:stretch>
        </p:blipFill>
        <p:spPr>
          <a:xfrm>
            <a:off x="5076825" y="2963863"/>
            <a:ext cx="2089150" cy="1881187"/>
          </a:xfrm>
          <a:prstGeom prst="rect">
            <a:avLst/>
          </a:prstGeom>
          <a:noFill/>
          <a:ln w="9525">
            <a:noFill/>
          </a:ln>
        </p:spPr>
      </p:pic>
      <p:sp>
        <p:nvSpPr>
          <p:cNvPr id="7" name="Rectangle 7"/>
          <p:cNvSpPr/>
          <p:nvPr/>
        </p:nvSpPr>
        <p:spPr>
          <a:xfrm>
            <a:off x="836295" y="5408930"/>
            <a:ext cx="10187305" cy="1441450"/>
          </a:xfrm>
          <a:prstGeom prst="rect">
            <a:avLst/>
          </a:prstGeom>
          <a:solidFill>
            <a:srgbClr val="FF9999"/>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20000"/>
              </a:lnSpc>
              <a:spcBef>
                <a:spcPct val="0"/>
              </a:spcBef>
              <a:buNone/>
            </a:pPr>
            <a:r>
              <a:rPr lang="zh-CN" altLang="en-US" sz="2400" dirty="0">
                <a:latin typeface="黑体" panose="02010609060101010101" pitchFamily="49" charset="-122"/>
                <a:ea typeface="黑体" panose="02010609060101010101" pitchFamily="49" charset="-122"/>
              </a:rPr>
              <a:t>地理位置：都发源于大河流域；（土地肥沃、水力资源充沛）</a:t>
            </a:r>
            <a:endParaRPr lang="zh-CN" altLang="en-US" sz="2400" dirty="0">
              <a:latin typeface="黑体" panose="02010609060101010101" pitchFamily="49" charset="-122"/>
              <a:ea typeface="黑体" panose="02010609060101010101" pitchFamily="49" charset="-122"/>
            </a:endParaRPr>
          </a:p>
          <a:p>
            <a:pPr marL="0" lvl="0" indent="0">
              <a:lnSpc>
                <a:spcPct val="120000"/>
              </a:lnSpc>
              <a:spcBef>
                <a:spcPct val="0"/>
              </a:spcBef>
              <a:buNone/>
            </a:pPr>
            <a:r>
              <a:rPr lang="zh-CN" altLang="en-US" sz="2400" dirty="0">
                <a:latin typeface="黑体" panose="02010609060101010101" pitchFamily="49" charset="-122"/>
                <a:ea typeface="黑体" panose="02010609060101010101" pitchFamily="49" charset="-122"/>
              </a:rPr>
              <a:t>经济形态：以农耕（业）为主</a:t>
            </a:r>
            <a:endParaRPr lang="zh-CN" altLang="en-US" sz="2400" dirty="0">
              <a:latin typeface="黑体" panose="02010609060101010101" pitchFamily="49" charset="-122"/>
              <a:ea typeface="黑体" panose="02010609060101010101" pitchFamily="49" charset="-122"/>
            </a:endParaRPr>
          </a:p>
          <a:p>
            <a:pPr marL="0" lvl="0" indent="0">
              <a:lnSpc>
                <a:spcPct val="120000"/>
              </a:lnSpc>
              <a:spcBef>
                <a:spcPct val="0"/>
              </a:spcBef>
              <a:buNone/>
            </a:pPr>
            <a:r>
              <a:rPr lang="zh-CN" altLang="en-US" sz="2400" dirty="0">
                <a:latin typeface="黑体" panose="02010609060101010101" pitchFamily="49" charset="-122"/>
                <a:ea typeface="黑体" panose="02010609060101010101" pitchFamily="49" charset="-122"/>
              </a:rPr>
              <a:t>政治体制：中央集权君主专制体制都创造了辉煌灿烂的文明（奴隶社会）</a:t>
            </a:r>
            <a:endParaRPr lang="zh-CN" altLang="en-US" sz="2400" dirty="0">
              <a:latin typeface="黑体" panose="02010609060101010101" pitchFamily="49" charset="-122"/>
              <a:ea typeface="黑体" panose="02010609060101010101" pitchFamily="49" charset="-122"/>
            </a:endParaRPr>
          </a:p>
        </p:txBody>
      </p:sp>
      <p:sp>
        <p:nvSpPr>
          <p:cNvPr id="9" name="Text Box 3"/>
          <p:cNvSpPr txBox="1"/>
          <p:nvPr/>
        </p:nvSpPr>
        <p:spPr>
          <a:xfrm>
            <a:off x="4616450" y="946150"/>
            <a:ext cx="7272338"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solidFill>
                  <a:srgbClr val="000000"/>
                </a:solidFill>
                <a:latin typeface="Arial" panose="020B0604020202090204" pitchFamily="34" charset="0"/>
              </a:rPr>
              <a:t>思考：</a:t>
            </a:r>
            <a:r>
              <a:rPr lang="zh-CN" altLang="en-US" b="1" dirty="0">
                <a:solidFill>
                  <a:srgbClr val="000000"/>
                </a:solidFill>
                <a:latin typeface="宋体" pitchFamily="2" charset="-122"/>
              </a:rPr>
              <a:t> 你知道文明古国都有那些基本特征？</a:t>
            </a:r>
            <a:endParaRPr lang="zh-CN" altLang="en-US" b="1" dirty="0">
              <a:solidFill>
                <a:srgbClr val="000000"/>
              </a:solidFill>
              <a:latin typeface="宋体" pitchFamily="2" charset="-122"/>
            </a:endParaRPr>
          </a:p>
        </p:txBody>
      </p:sp>
      <p:pic>
        <p:nvPicPr>
          <p:cNvPr id="10" name="Picture 17" descr="古代中国"/>
          <p:cNvPicPr>
            <a:picLocks noChangeAspect="1"/>
          </p:cNvPicPr>
          <p:nvPr/>
        </p:nvPicPr>
        <p:blipFill>
          <a:blip r:embed="rId5"/>
          <a:stretch>
            <a:fillRect/>
          </a:stretch>
        </p:blipFill>
        <p:spPr>
          <a:xfrm>
            <a:off x="9826625" y="1757363"/>
            <a:ext cx="1849438" cy="2146300"/>
          </a:xfrm>
          <a:prstGeom prst="rect">
            <a:avLst/>
          </a:prstGeom>
          <a:noFill/>
          <a:ln w="9525">
            <a:noFill/>
          </a:ln>
        </p:spPr>
      </p:pic>
      <p:sp>
        <p:nvSpPr>
          <p:cNvPr id="11" name="AutoShape 4"/>
          <p:cNvSpPr/>
          <p:nvPr/>
        </p:nvSpPr>
        <p:spPr>
          <a:xfrm>
            <a:off x="5076825" y="1377950"/>
            <a:ext cx="3878263" cy="1585913"/>
          </a:xfrm>
          <a:prstGeom prst="cloudCallout">
            <a:avLst>
              <a:gd name="adj1" fmla="val 63343"/>
              <a:gd name="adj2" fmla="val -101954"/>
            </a:avLst>
          </a:prstGeom>
          <a:solidFill>
            <a:schemeClr val="bg1"/>
          </a:solidFill>
          <a:ln w="31750" cap="flat" cmpd="sng">
            <a:solidFill>
              <a:srgbClr val="008000"/>
            </a:solidFill>
            <a:prstDash val="solid"/>
            <a:headEnd type="none" w="med" len="med"/>
            <a:tailEnd type="none" w="med" len="med"/>
          </a:ln>
        </p:spPr>
        <p:txBody>
          <a:bodyPr lIns="0" tIns="0" rIns="0" bIns="0" anchor="ctr" anchorCtr="1"/>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4400" b="1" dirty="0">
                <a:solidFill>
                  <a:srgbClr val="FF0000"/>
                </a:solidFill>
                <a:latin typeface="Times New Roman" panose="02020503050405090304" pitchFamily="18" charset="0"/>
                <a:ea typeface="黑体" panose="02010609060101010101" pitchFamily="49" charset="-122"/>
              </a:rPr>
              <a:t>东方文明</a:t>
            </a:r>
            <a:endParaRPr lang="zh-CN" altLang="en-US" sz="4400" b="1" dirty="0">
              <a:solidFill>
                <a:srgbClr val="FF0000"/>
              </a:solidFill>
              <a:latin typeface="Times New Roman" panose="02020503050405090304" pitchFamily="18" charset="0"/>
              <a:ea typeface="黑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000000"/>
                                          </p:val>
                                        </p:tav>
                                        <p:tav tm="100000">
                                          <p:val>
                                            <p:strVal val="#ppt_w"/>
                                          </p:val>
                                        </p:tav>
                                      </p:tavLst>
                                    </p:anim>
                                    <p:anim calcmode="lin" valueType="num">
                                      <p:cBhvr>
                                        <p:cTn id="8" dur="500" fill="hold"/>
                                        <p:tgtEl>
                                          <p:spTgt spid="3"/>
                                        </p:tgtEl>
                                        <p:attrNameLst>
                                          <p:attrName>ppt_h</p:attrName>
                                        </p:attrNameLst>
                                      </p:cBhvr>
                                      <p:tavLst>
                                        <p:tav tm="0">
                                          <p:val>
                                            <p:fltVal val="0.00000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camera.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000000"/>
                                          </p:val>
                                        </p:tav>
                                        <p:tav tm="100000">
                                          <p:val>
                                            <p:strVal val="#ppt_w"/>
                                          </p:val>
                                        </p:tav>
                                      </p:tavLst>
                                    </p:anim>
                                    <p:anim calcmode="lin" valueType="num">
                                      <p:cBhvr>
                                        <p:cTn id="14" dur="500" fill="hold"/>
                                        <p:tgtEl>
                                          <p:spTgt spid="4"/>
                                        </p:tgtEl>
                                        <p:attrNameLst>
                                          <p:attrName>ppt_h</p:attrName>
                                        </p:attrNameLst>
                                      </p:cBhvr>
                                      <p:tavLst>
                                        <p:tav tm="0">
                                          <p:val>
                                            <p:fltVal val="0.00000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6" name="camera.wav"/>
                                        </p:tgtEl>
                                      </p:cMediaNode>
                                    </p:audio>
                                  </p:sub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000000"/>
                                          </p:val>
                                        </p:tav>
                                        <p:tav tm="100000">
                                          <p:val>
                                            <p:strVal val="#ppt_w"/>
                                          </p:val>
                                        </p:tav>
                                      </p:tavLst>
                                    </p:anim>
                                    <p:anim calcmode="lin" valueType="num">
                                      <p:cBhvr>
                                        <p:cTn id="20" dur="500" fill="hold"/>
                                        <p:tgtEl>
                                          <p:spTgt spid="5"/>
                                        </p:tgtEl>
                                        <p:attrNameLst>
                                          <p:attrName>ppt_h</p:attrName>
                                        </p:attrNameLst>
                                      </p:cBhvr>
                                      <p:tavLst>
                                        <p:tav tm="0">
                                          <p:val>
                                            <p:fltVal val="0.000000"/>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6"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000000"/>
                                          </p:val>
                                        </p:tav>
                                        <p:tav tm="100000">
                                          <p:val>
                                            <p:strVal val="#ppt_w"/>
                                          </p:val>
                                        </p:tav>
                                      </p:tavLst>
                                    </p:anim>
                                    <p:anim calcmode="lin" valueType="num">
                                      <p:cBhvr>
                                        <p:cTn id="26" dur="500" fill="hold"/>
                                        <p:tgtEl>
                                          <p:spTgt spid="10"/>
                                        </p:tgtEl>
                                        <p:attrNameLst>
                                          <p:attrName>ppt_h</p:attrName>
                                        </p:attrNameLst>
                                      </p:cBhvr>
                                      <p:tavLst>
                                        <p:tav tm="0">
                                          <p:val>
                                            <p:fltVal val="0.000000"/>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6" name="camera.wav"/>
                                        </p:tgtEl>
                                      </p:cMediaNode>
                                    </p:audio>
                                  </p:sub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amond(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49909" name="Group 53"/>
          <p:cNvGraphicFramePr>
            <a:graphicFrameLocks noGrp="1"/>
          </p:cNvGraphicFramePr>
          <p:nvPr/>
        </p:nvGraphicFramePr>
        <p:xfrm>
          <a:off x="360363" y="1257300"/>
          <a:ext cx="11579225" cy="5267325"/>
        </p:xfrm>
        <a:graphic>
          <a:graphicData uri="http://schemas.openxmlformats.org/drawingml/2006/table">
            <a:tbl>
              <a:tblPr/>
              <a:tblGrid>
                <a:gridCol w="2206822"/>
                <a:gridCol w="2681597"/>
                <a:gridCol w="3015697"/>
                <a:gridCol w="3675108"/>
              </a:tblGrid>
              <a:tr h="823012">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1" fontAlgn="base" latinLnBrk="0" hangingPunct="1">
                        <a:lnSpc>
                          <a:spcPct val="150000"/>
                        </a:lnSpc>
                        <a:spcBef>
                          <a:spcPct val="20000"/>
                        </a:spcBef>
                        <a:spcAft>
                          <a:spcPct val="0"/>
                        </a:spcAft>
                        <a:buClr>
                          <a:srgbClr val="996633"/>
                        </a:buClr>
                        <a:buSzPct val="70000"/>
                        <a:buFont typeface="Wingdings" panose="05000000000000000000" pitchFamily="2" charset="2"/>
                        <a:buNone/>
                      </a:pPr>
                      <a:r>
                        <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rPr>
                        <a:t>文明</a:t>
                      </a:r>
                      <a:endPar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endParaRPr>
                    </a:p>
                  </a:txBody>
                  <a:tcPr marL="91438" marR="91438"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1" fontAlgn="base" latinLnBrk="0" hangingPunct="1">
                        <a:lnSpc>
                          <a:spcPct val="150000"/>
                        </a:lnSpc>
                        <a:spcBef>
                          <a:spcPct val="20000"/>
                        </a:spcBef>
                        <a:spcAft>
                          <a:spcPct val="0"/>
                        </a:spcAft>
                        <a:buClr>
                          <a:srgbClr val="996633"/>
                        </a:buClr>
                        <a:buSzPct val="70000"/>
                        <a:buFont typeface="Wingdings" panose="05000000000000000000" pitchFamily="2" charset="2"/>
                        <a:buNone/>
                      </a:pPr>
                      <a:r>
                        <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rPr>
                        <a:t>时间</a:t>
                      </a:r>
                      <a:endPar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1" fontAlgn="base" latinLnBrk="0" hangingPunct="1">
                        <a:lnSpc>
                          <a:spcPct val="150000"/>
                        </a:lnSpc>
                        <a:spcBef>
                          <a:spcPct val="20000"/>
                        </a:spcBef>
                        <a:spcAft>
                          <a:spcPct val="0"/>
                        </a:spcAft>
                        <a:buClr>
                          <a:srgbClr val="996633"/>
                        </a:buClr>
                        <a:buSzPct val="70000"/>
                        <a:buFont typeface="Wingdings" panose="05000000000000000000" pitchFamily="2" charset="2"/>
                        <a:buNone/>
                      </a:pPr>
                      <a:r>
                        <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rPr>
                        <a:t>发源的河流</a:t>
                      </a:r>
                      <a:endPar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1" fontAlgn="base" latinLnBrk="0" hangingPunct="1">
                        <a:lnSpc>
                          <a:spcPct val="150000"/>
                        </a:lnSpc>
                        <a:spcBef>
                          <a:spcPct val="20000"/>
                        </a:spcBef>
                        <a:spcAft>
                          <a:spcPct val="0"/>
                        </a:spcAft>
                        <a:buClr>
                          <a:srgbClr val="996633"/>
                        </a:buClr>
                        <a:buSzPct val="70000"/>
                        <a:buFont typeface="Wingdings" panose="05000000000000000000" pitchFamily="2" charset="2"/>
                        <a:buNone/>
                      </a:pPr>
                      <a:r>
                        <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rPr>
                        <a:t>文明的代表</a:t>
                      </a:r>
                      <a:endPar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endParaRPr>
                    </a:p>
                  </a:txBody>
                  <a:tcPr marL="91438" marR="9143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25882">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0" fontAlgn="base" latinLnBrk="0" hangingPunct="0">
                        <a:lnSpc>
                          <a:spcPct val="100000"/>
                        </a:lnSpc>
                        <a:spcBef>
                          <a:spcPts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rPr>
                        <a:t>苏美尔</a:t>
                      </a:r>
                      <a:endParaRPr kumimoji="0" lang="en-US" altLang="zh-CN"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endParaRPr>
                    </a:p>
                    <a:p>
                      <a:pPr marL="0" marR="0" lvl="0" indent="0" algn="ctr" defTabSz="914400" rtl="0" eaLnBrk="0" fontAlgn="base" latinLnBrk="0" hangingPunct="0">
                        <a:lnSpc>
                          <a:spcPct val="100000"/>
                        </a:lnSpc>
                        <a:spcBef>
                          <a:spcPts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rPr>
                        <a:t>古巴比伦</a:t>
                      </a:r>
                      <a:endPar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endParaRPr>
                    </a:p>
                  </a:txBody>
                  <a:tcPr marL="91438" marR="91438"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54792">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0" fontAlgn="base" latinLnBrk="0" hangingPunct="0">
                        <a:lnSpc>
                          <a:spcPct val="100000"/>
                        </a:lnSpc>
                        <a:spcBef>
                          <a:spcPts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rPr>
                        <a:t>古埃及</a:t>
                      </a:r>
                      <a:endPar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endParaRPr>
                    </a:p>
                  </a:txBody>
                  <a:tcPr marL="91438" marR="91438"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7925">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0" fontAlgn="base" latinLnBrk="0" hangingPunct="0">
                        <a:lnSpc>
                          <a:spcPct val="100000"/>
                        </a:lnSpc>
                        <a:spcBef>
                          <a:spcPts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rPr>
                        <a:t>古印度</a:t>
                      </a:r>
                      <a:endParaRPr kumimoji="1" lang="en-US"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5716">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0" fontAlgn="base" latinLnBrk="0" hangingPunct="0">
                        <a:lnSpc>
                          <a:spcPct val="100000"/>
                        </a:lnSpc>
                        <a:spcBef>
                          <a:spcPts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rPr>
                        <a:t>古中国</a:t>
                      </a:r>
                      <a:endPar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endParaRPr>
                    </a:p>
                  </a:txBody>
                  <a:tcPr marL="91438" marR="91438"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7378" name="文本框 1"/>
          <p:cNvSpPr txBox="1"/>
          <p:nvPr/>
        </p:nvSpPr>
        <p:spPr>
          <a:xfrm>
            <a:off x="360363" y="274638"/>
            <a:ext cx="11579225" cy="646112"/>
          </a:xfrm>
          <a:prstGeom prst="rect">
            <a:avLst/>
          </a:prstGeom>
          <a:solidFill>
            <a:srgbClr val="FF3300"/>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3600" b="1" dirty="0">
                <a:solidFill>
                  <a:schemeClr val="bg1"/>
                </a:solidFill>
                <a:latin typeface="黑体" panose="02010609060101010101" pitchFamily="49" charset="-122"/>
                <a:ea typeface="黑体" panose="02010609060101010101" pitchFamily="49" charset="-122"/>
              </a:rPr>
              <a:t>大河流域的亚非文明（四大文明古国）</a:t>
            </a:r>
            <a:endParaRPr lang="zh-CN" altLang="en-US" sz="3600" b="1" dirty="0">
              <a:solidFill>
                <a:schemeClr val="bg1"/>
              </a:solidFill>
              <a:latin typeface="黑体" panose="02010609060101010101" pitchFamily="49" charset="-122"/>
              <a:ea typeface="黑体" panose="02010609060101010101" pitchFamily="49" charset="-122"/>
            </a:endParaRPr>
          </a:p>
        </p:txBody>
      </p:sp>
      <p:sp>
        <p:nvSpPr>
          <p:cNvPr id="22" name="Text Box 40"/>
          <p:cNvSpPr txBox="1"/>
          <p:nvPr/>
        </p:nvSpPr>
        <p:spPr>
          <a:xfrm>
            <a:off x="2765425" y="2163763"/>
            <a:ext cx="2352675"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FF"/>
                </a:solidFill>
                <a:latin typeface="黑体" panose="02010609060101010101" pitchFamily="49" charset="-122"/>
                <a:ea typeface="黑体" panose="02010609060101010101" pitchFamily="49" charset="-122"/>
              </a:rPr>
              <a:t>公元前</a:t>
            </a:r>
            <a:r>
              <a:rPr lang="en-US" altLang="zh-CN" b="1" dirty="0">
                <a:solidFill>
                  <a:srgbClr val="0000FF"/>
                </a:solidFill>
                <a:latin typeface="黑体" panose="02010609060101010101" pitchFamily="49" charset="-122"/>
                <a:ea typeface="黑体" panose="02010609060101010101" pitchFamily="49" charset="-122"/>
              </a:rPr>
              <a:t>43</a:t>
            </a:r>
            <a:r>
              <a:rPr lang="zh-CN" altLang="zh-CN" b="1" dirty="0">
                <a:solidFill>
                  <a:srgbClr val="0000FF"/>
                </a:solidFill>
                <a:latin typeface="黑体" panose="02010609060101010101" pitchFamily="49" charset="-122"/>
                <a:ea typeface="黑体" panose="02010609060101010101" pitchFamily="49" charset="-122"/>
              </a:rPr>
              <a:t>00</a:t>
            </a:r>
            <a:r>
              <a:rPr lang="zh-CN" altLang="en-US" b="1" dirty="0">
                <a:solidFill>
                  <a:srgbClr val="0000FF"/>
                </a:solidFill>
                <a:latin typeface="黑体" panose="02010609060101010101" pitchFamily="49" charset="-122"/>
                <a:ea typeface="黑体" panose="02010609060101010101" pitchFamily="49" charset="-122"/>
              </a:rPr>
              <a:t>年</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23" name="Text Box 40"/>
          <p:cNvSpPr txBox="1"/>
          <p:nvPr/>
        </p:nvSpPr>
        <p:spPr>
          <a:xfrm>
            <a:off x="2749550" y="2681288"/>
            <a:ext cx="2352675"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FF"/>
                </a:solidFill>
                <a:latin typeface="黑体" panose="02010609060101010101" pitchFamily="49" charset="-122"/>
                <a:ea typeface="黑体" panose="02010609060101010101" pitchFamily="49" charset="-122"/>
              </a:rPr>
              <a:t>公元前</a:t>
            </a:r>
            <a:r>
              <a:rPr lang="en-US" altLang="zh-CN" b="1" dirty="0">
                <a:solidFill>
                  <a:srgbClr val="0000FF"/>
                </a:solidFill>
                <a:latin typeface="黑体" panose="02010609060101010101" pitchFamily="49" charset="-122"/>
                <a:ea typeface="黑体" panose="02010609060101010101" pitchFamily="49" charset="-122"/>
              </a:rPr>
              <a:t>1896</a:t>
            </a:r>
            <a:r>
              <a:rPr lang="zh-CN" altLang="en-US" b="1" dirty="0">
                <a:solidFill>
                  <a:srgbClr val="0000FF"/>
                </a:solidFill>
                <a:latin typeface="黑体" panose="02010609060101010101" pitchFamily="49" charset="-122"/>
                <a:ea typeface="黑体" panose="02010609060101010101" pitchFamily="49" charset="-122"/>
              </a:rPr>
              <a:t>年</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24" name="Text Box 36"/>
          <p:cNvSpPr txBox="1"/>
          <p:nvPr/>
        </p:nvSpPr>
        <p:spPr>
          <a:xfrm>
            <a:off x="5413375" y="2203450"/>
            <a:ext cx="2632075" cy="9540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b="1" dirty="0"/>
              <a:t>幼发拉底河</a:t>
            </a:r>
            <a:endParaRPr lang="zh-CN" altLang="en-US" b="1" dirty="0"/>
          </a:p>
          <a:p>
            <a:pPr marL="0" lvl="0" indent="0" algn="ctr">
              <a:lnSpc>
                <a:spcPct val="100000"/>
              </a:lnSpc>
              <a:spcBef>
                <a:spcPct val="0"/>
              </a:spcBef>
              <a:buNone/>
            </a:pPr>
            <a:r>
              <a:rPr lang="zh-CN" altLang="en-US" b="1" dirty="0"/>
              <a:t>底格里斯河</a:t>
            </a:r>
            <a:endParaRPr lang="zh-CN" altLang="en-US" b="1" dirty="0"/>
          </a:p>
        </p:txBody>
      </p:sp>
      <p:sp>
        <p:nvSpPr>
          <p:cNvPr id="26" name="Text Box 48"/>
          <p:cNvSpPr txBox="1"/>
          <p:nvPr/>
        </p:nvSpPr>
        <p:spPr>
          <a:xfrm>
            <a:off x="9402763" y="2203450"/>
            <a:ext cx="1627187"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CC0000"/>
                </a:solidFill>
                <a:ea typeface="黑体" panose="02010609060101010101" pitchFamily="49" charset="-122"/>
              </a:rPr>
              <a:t>楔形文字</a:t>
            </a:r>
            <a:endParaRPr lang="zh-CN" altLang="en-US" b="1" dirty="0">
              <a:solidFill>
                <a:srgbClr val="CC0000"/>
              </a:solidFill>
              <a:ea typeface="黑体" panose="02010609060101010101" pitchFamily="49" charset="-122"/>
            </a:endParaRPr>
          </a:p>
        </p:txBody>
      </p:sp>
      <p:sp>
        <p:nvSpPr>
          <p:cNvPr id="27" name="Text Box 45"/>
          <p:cNvSpPr txBox="1"/>
          <p:nvPr/>
        </p:nvSpPr>
        <p:spPr>
          <a:xfrm>
            <a:off x="8634413" y="2686050"/>
            <a:ext cx="3041650" cy="51911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zh-CN" b="1" dirty="0">
                <a:solidFill>
                  <a:srgbClr val="CC0000"/>
                </a:solidFill>
                <a:ea typeface="黑体" panose="02010609060101010101" pitchFamily="49" charset="-122"/>
              </a:rPr>
              <a:t>《</a:t>
            </a:r>
            <a:r>
              <a:rPr lang="zh-CN" altLang="en-US" b="1" dirty="0">
                <a:solidFill>
                  <a:srgbClr val="CC0000"/>
                </a:solidFill>
                <a:ea typeface="黑体" panose="02010609060101010101" pitchFamily="49" charset="-122"/>
              </a:rPr>
              <a:t>汉谟拉比法典</a:t>
            </a:r>
            <a:r>
              <a:rPr lang="zh-CN" altLang="zh-CN" b="1" dirty="0">
                <a:solidFill>
                  <a:srgbClr val="CC0000"/>
                </a:solidFill>
                <a:ea typeface="黑体" panose="02010609060101010101" pitchFamily="49" charset="-122"/>
              </a:rPr>
              <a:t>》</a:t>
            </a:r>
            <a:endParaRPr lang="zh-CN" altLang="zh-CN" b="1" dirty="0">
              <a:solidFill>
                <a:srgbClr val="CC0000"/>
              </a:solidFill>
              <a:ea typeface="黑体" panose="02010609060101010101" pitchFamily="49" charset="-122"/>
            </a:endParaRPr>
          </a:p>
        </p:txBody>
      </p:sp>
      <p:sp>
        <p:nvSpPr>
          <p:cNvPr id="28" name="Text Box 43"/>
          <p:cNvSpPr txBox="1"/>
          <p:nvPr/>
        </p:nvSpPr>
        <p:spPr>
          <a:xfrm>
            <a:off x="2765425" y="3546475"/>
            <a:ext cx="2330450" cy="51911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FF"/>
                </a:solidFill>
                <a:latin typeface="黑体" panose="02010609060101010101" pitchFamily="49" charset="-122"/>
                <a:ea typeface="黑体" panose="02010609060101010101" pitchFamily="49" charset="-122"/>
              </a:rPr>
              <a:t>公元前</a:t>
            </a:r>
            <a:r>
              <a:rPr lang="zh-CN" altLang="zh-CN" b="1" dirty="0">
                <a:solidFill>
                  <a:srgbClr val="0000FF"/>
                </a:solidFill>
                <a:latin typeface="黑体" panose="02010609060101010101" pitchFamily="49" charset="-122"/>
                <a:ea typeface="黑体" panose="02010609060101010101" pitchFamily="49" charset="-122"/>
              </a:rPr>
              <a:t>3</a:t>
            </a:r>
            <a:r>
              <a:rPr lang="en-US" altLang="zh-CN" b="1" dirty="0">
                <a:solidFill>
                  <a:srgbClr val="0000FF"/>
                </a:solidFill>
                <a:latin typeface="黑体" panose="02010609060101010101" pitchFamily="49" charset="-122"/>
                <a:ea typeface="黑体" panose="02010609060101010101" pitchFamily="49" charset="-122"/>
              </a:rPr>
              <a:t>1</a:t>
            </a:r>
            <a:r>
              <a:rPr lang="zh-CN" altLang="zh-CN" b="1" dirty="0">
                <a:solidFill>
                  <a:srgbClr val="0000FF"/>
                </a:solidFill>
                <a:latin typeface="黑体" panose="02010609060101010101" pitchFamily="49" charset="-122"/>
                <a:ea typeface="黑体" panose="02010609060101010101" pitchFamily="49" charset="-122"/>
              </a:rPr>
              <a:t>00</a:t>
            </a:r>
            <a:r>
              <a:rPr lang="zh-CN" altLang="en-US" b="1" dirty="0">
                <a:solidFill>
                  <a:srgbClr val="0000FF"/>
                </a:solidFill>
                <a:latin typeface="黑体" panose="02010609060101010101" pitchFamily="49" charset="-122"/>
                <a:ea typeface="黑体" panose="02010609060101010101" pitchFamily="49" charset="-122"/>
              </a:rPr>
              <a:t>年</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29" name="Text Box 32"/>
          <p:cNvSpPr txBox="1"/>
          <p:nvPr/>
        </p:nvSpPr>
        <p:spPr>
          <a:xfrm>
            <a:off x="5929313" y="3541713"/>
            <a:ext cx="1600200"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20000"/>
              </a:spcBef>
              <a:buClr>
                <a:schemeClr val="folHlink"/>
              </a:buClr>
              <a:buSzPct val="90000"/>
              <a:buFont typeface="Wingdings" panose="05000000000000000000" pitchFamily="2" charset="2"/>
              <a:buNone/>
            </a:pPr>
            <a:r>
              <a:rPr lang="zh-CN" altLang="en-US" b="1" dirty="0"/>
              <a:t>尼罗河</a:t>
            </a:r>
            <a:endParaRPr lang="zh-CN" altLang="en-US" b="1" dirty="0"/>
          </a:p>
        </p:txBody>
      </p:sp>
      <p:sp>
        <p:nvSpPr>
          <p:cNvPr id="30" name="Text Box 42"/>
          <p:cNvSpPr txBox="1"/>
          <p:nvPr/>
        </p:nvSpPr>
        <p:spPr>
          <a:xfrm>
            <a:off x="8078788" y="3546475"/>
            <a:ext cx="4152900"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b="1" dirty="0">
                <a:solidFill>
                  <a:srgbClr val="CC0000"/>
                </a:solidFill>
                <a:ea typeface="黑体" panose="02010609060101010101" pitchFamily="49" charset="-122"/>
              </a:rPr>
              <a:t>金字塔、狮身人面像</a:t>
            </a:r>
            <a:endParaRPr lang="zh-CN" altLang="en-US" b="1" dirty="0">
              <a:solidFill>
                <a:srgbClr val="CC0000"/>
              </a:solidFill>
              <a:ea typeface="黑体" panose="02010609060101010101" pitchFamily="49" charset="-122"/>
            </a:endParaRPr>
          </a:p>
        </p:txBody>
      </p:sp>
      <p:sp>
        <p:nvSpPr>
          <p:cNvPr id="31" name="Text Box 46"/>
          <p:cNvSpPr txBox="1"/>
          <p:nvPr/>
        </p:nvSpPr>
        <p:spPr>
          <a:xfrm>
            <a:off x="2749550" y="4624388"/>
            <a:ext cx="2330450" cy="51911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FF"/>
                </a:solidFill>
                <a:latin typeface="黑体" panose="02010609060101010101" pitchFamily="49" charset="-122"/>
                <a:ea typeface="黑体" panose="02010609060101010101" pitchFamily="49" charset="-122"/>
              </a:rPr>
              <a:t>公元前</a:t>
            </a:r>
            <a:r>
              <a:rPr lang="zh-CN" altLang="zh-CN" b="1" dirty="0">
                <a:solidFill>
                  <a:srgbClr val="0000FF"/>
                </a:solidFill>
                <a:latin typeface="黑体" panose="02010609060101010101" pitchFamily="49" charset="-122"/>
                <a:ea typeface="黑体" panose="02010609060101010101" pitchFamily="49" charset="-122"/>
              </a:rPr>
              <a:t>2</a:t>
            </a:r>
            <a:r>
              <a:rPr lang="en-US" altLang="zh-CN" b="1" dirty="0">
                <a:solidFill>
                  <a:srgbClr val="0000FF"/>
                </a:solidFill>
                <a:latin typeface="黑体" panose="02010609060101010101" pitchFamily="49" charset="-122"/>
                <a:ea typeface="黑体" panose="02010609060101010101" pitchFamily="49" charset="-122"/>
              </a:rPr>
              <a:t>3</a:t>
            </a:r>
            <a:r>
              <a:rPr lang="zh-CN" altLang="zh-CN" b="1" dirty="0">
                <a:solidFill>
                  <a:srgbClr val="0000FF"/>
                </a:solidFill>
                <a:latin typeface="黑体" panose="02010609060101010101" pitchFamily="49" charset="-122"/>
                <a:ea typeface="黑体" panose="02010609060101010101" pitchFamily="49" charset="-122"/>
              </a:rPr>
              <a:t>00</a:t>
            </a:r>
            <a:r>
              <a:rPr lang="zh-CN" altLang="en-US" b="1" dirty="0">
                <a:solidFill>
                  <a:srgbClr val="0000FF"/>
                </a:solidFill>
                <a:latin typeface="黑体" panose="02010609060101010101" pitchFamily="49" charset="-122"/>
                <a:ea typeface="黑体" panose="02010609060101010101" pitchFamily="49" charset="-122"/>
              </a:rPr>
              <a:t>年</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32" name="Text Box 40"/>
          <p:cNvSpPr txBox="1"/>
          <p:nvPr/>
        </p:nvSpPr>
        <p:spPr>
          <a:xfrm>
            <a:off x="5683250" y="4619625"/>
            <a:ext cx="2362200"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b="1" dirty="0"/>
              <a:t>印度河、恒河</a:t>
            </a:r>
            <a:endParaRPr lang="zh-CN" altLang="en-US" b="1" dirty="0"/>
          </a:p>
        </p:txBody>
      </p:sp>
      <p:sp>
        <p:nvSpPr>
          <p:cNvPr id="33" name="Text Box 48"/>
          <p:cNvSpPr txBox="1"/>
          <p:nvPr/>
        </p:nvSpPr>
        <p:spPr>
          <a:xfrm>
            <a:off x="8801100" y="4624388"/>
            <a:ext cx="2708275"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CC0000"/>
                </a:solidFill>
                <a:ea typeface="黑体" panose="02010609060101010101" pitchFamily="49" charset="-122"/>
              </a:rPr>
              <a:t>种姓制度、佛教</a:t>
            </a:r>
            <a:endParaRPr lang="zh-CN" altLang="en-US" b="1" dirty="0">
              <a:solidFill>
                <a:srgbClr val="CC0000"/>
              </a:solidFill>
              <a:ea typeface="黑体" panose="02010609060101010101" pitchFamily="49" charset="-122"/>
            </a:endParaRPr>
          </a:p>
        </p:txBody>
      </p:sp>
      <p:sp>
        <p:nvSpPr>
          <p:cNvPr id="34" name="Text Box 49"/>
          <p:cNvSpPr txBox="1"/>
          <p:nvPr/>
        </p:nvSpPr>
        <p:spPr>
          <a:xfrm>
            <a:off x="2749550" y="5711825"/>
            <a:ext cx="2330450" cy="51911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FF"/>
                </a:solidFill>
                <a:latin typeface="黑体" panose="02010609060101010101" pitchFamily="49" charset="-122"/>
                <a:ea typeface="黑体" panose="02010609060101010101" pitchFamily="49" charset="-122"/>
              </a:rPr>
              <a:t>公元前</a:t>
            </a:r>
            <a:r>
              <a:rPr lang="zh-CN" altLang="zh-CN" b="1" dirty="0">
                <a:solidFill>
                  <a:srgbClr val="0000FF"/>
                </a:solidFill>
                <a:latin typeface="黑体" panose="02010609060101010101" pitchFamily="49" charset="-122"/>
                <a:ea typeface="黑体" panose="02010609060101010101" pitchFamily="49" charset="-122"/>
              </a:rPr>
              <a:t>2070</a:t>
            </a:r>
            <a:r>
              <a:rPr lang="zh-CN" altLang="en-US" b="1" dirty="0">
                <a:solidFill>
                  <a:srgbClr val="0000FF"/>
                </a:solidFill>
                <a:latin typeface="黑体" panose="02010609060101010101" pitchFamily="49" charset="-122"/>
                <a:ea typeface="黑体" panose="02010609060101010101" pitchFamily="49" charset="-122"/>
              </a:rPr>
              <a:t>年</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35" name="Text Box 54"/>
          <p:cNvSpPr txBox="1"/>
          <p:nvPr/>
        </p:nvSpPr>
        <p:spPr>
          <a:xfrm>
            <a:off x="5808663" y="5705475"/>
            <a:ext cx="2111375" cy="5222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b="1" dirty="0"/>
              <a:t>黄河、长江</a:t>
            </a:r>
            <a:endParaRPr lang="zh-CN" altLang="en-US" b="1" dirty="0"/>
          </a:p>
        </p:txBody>
      </p:sp>
      <p:sp>
        <p:nvSpPr>
          <p:cNvPr id="36" name="Text Box 51"/>
          <p:cNvSpPr txBox="1"/>
          <p:nvPr/>
        </p:nvSpPr>
        <p:spPr>
          <a:xfrm>
            <a:off x="8256588" y="5494338"/>
            <a:ext cx="3683000" cy="9540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CC0000"/>
                </a:solidFill>
                <a:latin typeface="黑体" panose="02010609060101010101" pitchFamily="49" charset="-122"/>
                <a:ea typeface="黑体" panose="02010609060101010101" pitchFamily="49" charset="-122"/>
              </a:rPr>
              <a:t>分封制 、甲骨文、青铜器</a:t>
            </a:r>
            <a:endParaRPr lang="zh-CN" altLang="en-US" b="1" dirty="0">
              <a:solidFill>
                <a:srgbClr val="CC0000"/>
              </a:solidFill>
              <a:latin typeface="黑体" panose="02010609060101010101" pitchFamily="49" charset="-122"/>
              <a:ea typeface="黑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linds(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linds(horizont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linds(horizont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linds(horizont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linds(horizont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linds(horizont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linds(horizont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linds(horizont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linds(horizontal)">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blinds(horizontal)">
                                      <p:cBhvr>
                                        <p:cTn id="7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p:bldP spid="27" grpId="0"/>
      <p:bldP spid="28" grpId="0"/>
      <p:bldP spid="29" grpId="0"/>
      <p:bldP spid="30" grpId="0"/>
      <p:bldP spid="31" grpId="0"/>
      <p:bldP spid="32" grpId="0"/>
      <p:bldP spid="33" grpId="0"/>
      <p:bldP spid="34" grpId="0"/>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金字塔的建造">
            <a:hlinkClick r:id="" action="ppaction://media"/>
          </p:cNvPr>
          <p:cNvPicPr/>
          <p:nvPr>
            <a:videoFile r:link="rId1"/>
            <p:extLst>
              <p:ext uri="{DAA4B4D4-6D71-4841-9C94-3DE7FCFB9230}">
                <p14:media xmlns:p14="http://schemas.microsoft.com/office/powerpoint/2010/main" r:embed="rId2">
                  <p14:trim end="14655.000000"/>
                </p14:media>
              </p:ext>
            </p:extLst>
          </p:nvPr>
        </p:nvPicPr>
        <p:blipFill>
          <a:blip r:embed="rId3"/>
          <a:stretch>
            <a:fillRect/>
          </a:stretch>
        </p:blipFill>
        <p:spPr>
          <a:xfrm>
            <a:off x="106680" y="125095"/>
            <a:ext cx="12043410" cy="6574790"/>
          </a:xfrm>
          <a:prstGeom prst="rect">
            <a:avLst/>
          </a:prstGeom>
        </p:spPr>
      </p:pic>
    </p:spTree>
  </p:cSld>
  <p:clrMapOvr>
    <a:masterClrMapping/>
  </p:clrMapOvr>
  <p:transition spd="slow">
    <p:push dir="u"/>
  </p:transition>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Rectangle 2"/>
          <p:cNvSpPr>
            <a:spLocks noGrp="1" noRot="1"/>
          </p:cNvSpPr>
          <p:nvPr>
            <p:ph idx="1" hasCustomPrompt="1"/>
          </p:nvPr>
        </p:nvSpPr>
        <p:spPr>
          <a:xfrm>
            <a:off x="1825625" y="1905000"/>
            <a:ext cx="8540750" cy="4194175"/>
          </a:xfrm>
        </p:spPr>
        <p:txBody>
          <a:bodyPr vert="horz" wrap="square" lIns="91440" tIns="45720" rIns="91440" bIns="45720" anchor="t"/>
          <a:p>
            <a:endParaRPr lang="zh-CN" altLang="zh-CN" dirty="0"/>
          </a:p>
        </p:txBody>
      </p:sp>
      <p:pic>
        <p:nvPicPr>
          <p:cNvPr id="22531" name="Picture 3" descr="QQ图片20130905214455"/>
          <p:cNvPicPr>
            <a:picLocks noChangeAspect="1"/>
          </p:cNvPicPr>
          <p:nvPr/>
        </p:nvPicPr>
        <p:blipFill>
          <a:blip r:embed="rId1"/>
          <a:stretch>
            <a:fillRect/>
          </a:stretch>
        </p:blipFill>
        <p:spPr>
          <a:xfrm>
            <a:off x="0" y="-6350"/>
            <a:ext cx="12192000" cy="6850063"/>
          </a:xfrm>
          <a:prstGeom prst="rect">
            <a:avLst/>
          </a:prstGeom>
          <a:noFill/>
          <a:ln w="9525">
            <a:noFill/>
          </a:ln>
        </p:spPr>
      </p:pic>
      <p:sp>
        <p:nvSpPr>
          <p:cNvPr id="22532" name="WordArt 4"/>
          <p:cNvSpPr>
            <a:spLocks noTextEdit="1"/>
          </p:cNvSpPr>
          <p:nvPr/>
        </p:nvSpPr>
        <p:spPr>
          <a:xfrm>
            <a:off x="2424113" y="1844675"/>
            <a:ext cx="4248150" cy="1006475"/>
          </a:xfrm>
          <a:prstGeom prst="rect">
            <a:avLst/>
          </a:prstGeom>
        </p:spPr>
        <p:txBody>
          <a:bodyPr wrap="none" fromWordArt="1">
            <a:prstTxWarp prst="textPlain">
              <a:avLst>
                <a:gd name="adj" fmla="val 50000"/>
              </a:avLst>
            </a:prstTxWarp>
            <a:normAutofit/>
          </a:bodyPr>
          <a:p>
            <a:pPr algn="ctr"/>
            <a:r>
              <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rPr>
              <a:t>古代埃及</a:t>
            </a:r>
            <a:endPar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1"/>
          <p:cNvSpPr txBox="1"/>
          <p:nvPr/>
        </p:nvSpPr>
        <p:spPr>
          <a:xfrm>
            <a:off x="436563" y="4586288"/>
            <a:ext cx="5400675" cy="16938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600" b="1" dirty="0">
                <a:solidFill>
                  <a:srgbClr val="0000FF"/>
                </a:solidFill>
                <a:latin typeface="Arial" panose="020B0604020202090204" pitchFamily="34" charset="0"/>
              </a:rPr>
              <a:t>每年尼罗河定期泛滥，当洪水退去后，两岸留下肥沃的黑色淤泥，非常有利于农业生产。因此，古埃及文明被认为是“尼罗河的赠礼”。</a:t>
            </a:r>
            <a:endParaRPr lang="zh-CN" altLang="en-US" sz="2600" b="1" dirty="0">
              <a:solidFill>
                <a:srgbClr val="0000FF"/>
              </a:solidFill>
              <a:latin typeface="Arial" panose="020B0604020202090204" pitchFamily="34" charset="0"/>
            </a:endParaRPr>
          </a:p>
        </p:txBody>
      </p:sp>
      <p:pic>
        <p:nvPicPr>
          <p:cNvPr id="24579" name="Picture 3" descr="00201001"/>
          <p:cNvPicPr>
            <a:picLocks noChangeAspect="1"/>
          </p:cNvPicPr>
          <p:nvPr/>
        </p:nvPicPr>
        <p:blipFill>
          <a:blip r:embed="rId1"/>
          <a:stretch>
            <a:fillRect/>
          </a:stretch>
        </p:blipFill>
        <p:spPr>
          <a:xfrm>
            <a:off x="7332663" y="0"/>
            <a:ext cx="4859337" cy="6858000"/>
          </a:xfrm>
          <a:prstGeom prst="rect">
            <a:avLst/>
          </a:prstGeom>
          <a:noFill/>
          <a:ln w="9525">
            <a:noFill/>
          </a:ln>
        </p:spPr>
      </p:pic>
      <p:sp>
        <p:nvSpPr>
          <p:cNvPr id="54276" name="Text Box 4"/>
          <p:cNvSpPr txBox="1"/>
          <p:nvPr/>
        </p:nvSpPr>
        <p:spPr>
          <a:xfrm>
            <a:off x="436563" y="1801813"/>
            <a:ext cx="4249737"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b="1" dirty="0">
                <a:solidFill>
                  <a:srgbClr val="000000"/>
                </a:solidFill>
                <a:latin typeface="Times New Roman" panose="02020503050405090304" pitchFamily="18" charset="0"/>
              </a:rPr>
              <a:t>地理位置及自然环境：</a:t>
            </a:r>
            <a:endParaRPr lang="zh-CN" altLang="en-US" b="1" dirty="0">
              <a:solidFill>
                <a:srgbClr val="000000"/>
              </a:solidFill>
              <a:latin typeface="Times New Roman" panose="02020503050405090304" pitchFamily="18" charset="0"/>
            </a:endParaRPr>
          </a:p>
        </p:txBody>
      </p:sp>
      <p:sp>
        <p:nvSpPr>
          <p:cNvPr id="54277" name="Text Box 5"/>
          <p:cNvSpPr txBox="1"/>
          <p:nvPr/>
        </p:nvSpPr>
        <p:spPr>
          <a:xfrm>
            <a:off x="436563" y="2368550"/>
            <a:ext cx="6307137" cy="21177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514350" lvl="0" indent="-514350">
              <a:lnSpc>
                <a:spcPct val="120000"/>
              </a:lnSpc>
              <a:spcBef>
                <a:spcPct val="0"/>
              </a:spcBef>
              <a:buAutoNum type="circleNumDbPlain"/>
            </a:pPr>
            <a:r>
              <a:rPr lang="zh-CN" altLang="en-US" b="1" dirty="0">
                <a:solidFill>
                  <a:srgbClr val="FF0000"/>
                </a:solidFill>
              </a:rPr>
              <a:t>地处非洲北部，北滨地中海；</a:t>
            </a:r>
            <a:endParaRPr lang="en-US" altLang="zh-CN" b="1" dirty="0">
              <a:solidFill>
                <a:srgbClr val="FF0000"/>
              </a:solidFill>
            </a:endParaRPr>
          </a:p>
          <a:p>
            <a:pPr marL="514350" lvl="0" indent="-514350">
              <a:lnSpc>
                <a:spcPct val="120000"/>
              </a:lnSpc>
              <a:spcBef>
                <a:spcPct val="0"/>
              </a:spcBef>
              <a:buAutoNum type="circleNumDbPlain"/>
            </a:pPr>
            <a:r>
              <a:rPr lang="zh-CN" altLang="en-US" b="1" dirty="0">
                <a:solidFill>
                  <a:srgbClr val="FF0000"/>
                </a:solidFill>
              </a:rPr>
              <a:t>热带沙漠气候，干旱、少雨；</a:t>
            </a:r>
            <a:endParaRPr lang="en-US" altLang="zh-CN" b="1" dirty="0">
              <a:solidFill>
                <a:srgbClr val="FF0000"/>
              </a:solidFill>
            </a:endParaRPr>
          </a:p>
          <a:p>
            <a:pPr marL="514350" lvl="0" indent="-514350">
              <a:lnSpc>
                <a:spcPct val="120000"/>
              </a:lnSpc>
              <a:spcBef>
                <a:spcPct val="0"/>
              </a:spcBef>
              <a:buAutoNum type="circleNumDbPlain"/>
            </a:pPr>
            <a:r>
              <a:rPr lang="zh-CN" altLang="en-US" b="1" dirty="0">
                <a:solidFill>
                  <a:srgbClr val="FF0000"/>
                </a:solidFill>
              </a:rPr>
              <a:t>尼罗河是世界第一长河，水量大，是埃及的唯一水源。</a:t>
            </a:r>
            <a:endParaRPr lang="zh-CN" altLang="en-US" b="1" dirty="0">
              <a:solidFill>
                <a:srgbClr val="FF0000"/>
              </a:solidFill>
            </a:endParaRPr>
          </a:p>
        </p:txBody>
      </p:sp>
      <p:grpSp>
        <p:nvGrpSpPr>
          <p:cNvPr id="24583" name="组合 3"/>
          <p:cNvGrpSpPr/>
          <p:nvPr/>
        </p:nvGrpSpPr>
        <p:grpSpPr>
          <a:xfrm>
            <a:off x="0" y="685800"/>
            <a:ext cx="3616325" cy="823913"/>
            <a:chOff x="-1" y="687599"/>
            <a:chExt cx="2668169" cy="766070"/>
          </a:xfrm>
        </p:grpSpPr>
        <p:grpSp>
          <p:nvGrpSpPr>
            <p:cNvPr id="14" name="组合 13"/>
            <p:cNvGrpSpPr/>
            <p:nvPr/>
          </p:nvGrpSpPr>
          <p:grpSpPr>
            <a:xfrm>
              <a:off x="-1" y="709683"/>
              <a:ext cx="2598670" cy="743986"/>
              <a:chOff x="-1" y="709683"/>
              <a:chExt cx="1418711" cy="743986"/>
            </a:xfrm>
            <a:solidFill>
              <a:schemeClr val="bg1"/>
            </a:solidFill>
            <a:effectLst>
              <a:outerShdw blurRad="50800" dist="38100" algn="l" rotWithShape="0">
                <a:prstClr val="black">
                  <a:alpha val="40000"/>
                </a:prstClr>
              </a:outerShdw>
            </a:effectLst>
          </p:grpSpPr>
          <p:sp>
            <p:nvSpPr>
              <p:cNvPr id="16" name="矩形 15"/>
              <p:cNvSpPr/>
              <p:nvPr/>
            </p:nvSpPr>
            <p:spPr>
              <a:xfrm>
                <a:off x="-1" y="709683"/>
                <a:ext cx="1237379" cy="743986"/>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sp>
            <p:nvSpPr>
              <p:cNvPr id="17" name="流程图: 延期 16"/>
              <p:cNvSpPr/>
              <p:nvPr/>
            </p:nvSpPr>
            <p:spPr>
              <a:xfrm>
                <a:off x="1237378" y="709683"/>
                <a:ext cx="181332" cy="743986"/>
              </a:xfrm>
              <a:prstGeom prst="flowChartDelay">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grpSp>
        <p:sp>
          <p:nvSpPr>
            <p:cNvPr id="24588" name="文本框 5"/>
            <p:cNvSpPr txBox="1"/>
            <p:nvPr/>
          </p:nvSpPr>
          <p:spPr>
            <a:xfrm>
              <a:off x="-1" y="687599"/>
              <a:ext cx="2668169" cy="69175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defTabSz="457200">
                <a:lnSpc>
                  <a:spcPct val="150000"/>
                </a:lnSpc>
                <a:spcBef>
                  <a:spcPct val="0"/>
                </a:spcBef>
                <a:buFont typeface="Wingdings" panose="05000000000000000000" pitchFamily="2" charset="2"/>
                <a:buNone/>
              </a:pPr>
              <a:r>
                <a:rPr lang="zh-CN" altLang="en-US" sz="3200" b="1" dirty="0">
                  <a:solidFill>
                    <a:srgbClr val="FFFFFF"/>
                  </a:solidFill>
                  <a:latin typeface="微软雅黑" pitchFamily="34" charset="-122"/>
                  <a:ea typeface="微软雅黑" pitchFamily="34" charset="-122"/>
                </a:rPr>
                <a:t>古埃及</a:t>
              </a:r>
              <a:endParaRPr lang="zh-CN" altLang="en-US" sz="3200" b="1" dirty="0">
                <a:solidFill>
                  <a:srgbClr val="FFFFFF"/>
                </a:solidFill>
                <a:latin typeface="微软雅黑" pitchFamily="34" charset="-122"/>
                <a:ea typeface="微软雅黑" pitchFamily="34" charset="-122"/>
              </a:endParaRPr>
            </a:p>
          </p:txBody>
        </p:sp>
      </p:grpSp>
      <p:pic>
        <p:nvPicPr>
          <p:cNvPr id="13" name="Picture 4" descr="6"/>
          <p:cNvPicPr>
            <a:picLocks noChangeAspect="1"/>
          </p:cNvPicPr>
          <p:nvPr/>
        </p:nvPicPr>
        <p:blipFill>
          <a:blip r:embed="rId2">
            <a:lum bright="-17999" contrast="24000"/>
          </a:blip>
          <a:srcRect l="2711" t="2264" r="2618" b="2740"/>
          <a:stretch>
            <a:fillRect/>
          </a:stretch>
        </p:blipFill>
        <p:spPr>
          <a:xfrm>
            <a:off x="7332663" y="0"/>
            <a:ext cx="4859337" cy="6858000"/>
          </a:xfrm>
          <a:prstGeom prst="rect">
            <a:avLst/>
          </a:prstGeom>
          <a:noFill/>
          <a:ln w="9525">
            <a:noFill/>
          </a:ln>
        </p:spPr>
      </p:pic>
      <p:sp>
        <p:nvSpPr>
          <p:cNvPr id="15" name="矩形 14"/>
          <p:cNvSpPr/>
          <p:nvPr/>
        </p:nvSpPr>
        <p:spPr>
          <a:xfrm>
            <a:off x="3616325" y="844550"/>
            <a:ext cx="4287838" cy="5857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0000"/>
                </a:solidFill>
                <a:effectLst/>
                <a:uLnTx/>
                <a:uFillTx/>
                <a:latin typeface="Arial" panose="020B0604020202090204" pitchFamily="34" charset="0"/>
                <a:ea typeface="微软雅黑"/>
                <a:cs typeface="+mn-cs"/>
              </a:rPr>
              <a:t>尼罗河流域</a:t>
            </a:r>
            <a:r>
              <a:rPr kumimoji="0" lang="zh-CN" altLang="en-US" sz="3200" b="1" i="0" u="none" strike="noStrike" kern="0" cap="none" spc="0" normalizeH="0" baseline="0" noProof="0" dirty="0">
                <a:ln>
                  <a:noFill/>
                </a:ln>
                <a:solidFill>
                  <a:srgbClr val="000000"/>
                </a:solidFill>
                <a:effectLst/>
                <a:uLnTx/>
                <a:uFillTx/>
                <a:latin typeface="Arial" panose="020B0604020202090204" pitchFamily="34" charset="0"/>
                <a:ea typeface="微软雅黑"/>
                <a:cs typeface="+mn-cs"/>
              </a:rPr>
              <a:t>的古代文明</a:t>
            </a:r>
            <a:endParaRPr kumimoji="0" lang="zh-CN" altLang="en-US" sz="3200" b="0" i="0" u="none" strike="noStrike" kern="0" cap="none" spc="0" normalizeH="0" baseline="0" noProof="0" dirty="0">
              <a:ln>
                <a:noFill/>
              </a:ln>
              <a:solidFill>
                <a:sysClr val="windowText" lastClr="000000"/>
              </a:solidFill>
              <a:effectLst/>
              <a:uLnTx/>
              <a:uFillTx/>
              <a:latin typeface="等线" pitchFamily="2" charset="-122"/>
              <a:ea typeface="等线" pitchFamily="2" charset="-122"/>
              <a:cs typeface="+mn-cs"/>
            </a:endParaRPr>
          </a:p>
        </p:txBody>
      </p:sp>
      <p:pic>
        <p:nvPicPr>
          <p:cNvPr id="14347" name="Picture 5" descr="8"/>
          <p:cNvPicPr>
            <a:picLocks noChangeAspect="1"/>
          </p:cNvPicPr>
          <p:nvPr/>
        </p:nvPicPr>
        <p:blipFill>
          <a:blip r:embed="rId3">
            <a:clrChange>
              <a:clrFrom>
                <a:srgbClr val="FFFFFF"/>
              </a:clrFrom>
              <a:clrTo>
                <a:srgbClr val="FFFFFF">
                  <a:alpha val="0"/>
                </a:srgbClr>
              </a:clrTo>
            </a:clrChange>
          </a:blip>
          <a:stretch>
            <a:fillRect/>
          </a:stretch>
        </p:blipFill>
        <p:spPr>
          <a:xfrm>
            <a:off x="5688330" y="4485958"/>
            <a:ext cx="1644650" cy="21780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276"/>
                                        </p:tgtEl>
                                        <p:attrNameLst>
                                          <p:attrName>style.visibility</p:attrName>
                                        </p:attrNameLst>
                                      </p:cBhvr>
                                      <p:to>
                                        <p:strVal val="visible"/>
                                      </p:to>
                                    </p:set>
                                    <p:animEffect transition="in" filter="wipe(down)">
                                      <p:cBhvr>
                                        <p:cTn id="12" dur="500"/>
                                        <p:tgtEl>
                                          <p:spTgt spid="542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4277"/>
                                        </p:tgtEl>
                                        <p:attrNameLst>
                                          <p:attrName>style.visibility</p:attrName>
                                        </p:attrNameLst>
                                      </p:cBhvr>
                                      <p:to>
                                        <p:strVal val="visible"/>
                                      </p:to>
                                    </p:set>
                                    <p:animEffect transition="in" filter="wipe(up)">
                                      <p:cBhvr>
                                        <p:cTn id="17" dur="500"/>
                                        <p:tgtEl>
                                          <p:spTgt spid="5427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4276" grpId="0"/>
      <p:bldP spid="542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Text Box 4"/>
          <p:cNvSpPr txBox="1"/>
          <p:nvPr/>
        </p:nvSpPr>
        <p:spPr>
          <a:xfrm>
            <a:off x="280988" y="1039813"/>
            <a:ext cx="6877050" cy="4619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sz="2400" b="1" dirty="0">
                <a:latin typeface="Times New Roman" panose="02020503050405090304" pitchFamily="18" charset="0"/>
              </a:rPr>
              <a:t>试一试：画出古代埃及的历史发展的年代尺</a:t>
            </a:r>
            <a:endParaRPr lang="zh-CN" altLang="en-US" sz="2400" b="1" dirty="0">
              <a:latin typeface="Times New Roman" panose="02020503050405090304" pitchFamily="18" charset="0"/>
            </a:endParaRPr>
          </a:p>
        </p:txBody>
      </p:sp>
      <p:sp>
        <p:nvSpPr>
          <p:cNvPr id="69637" name="Line 5"/>
          <p:cNvSpPr/>
          <p:nvPr/>
        </p:nvSpPr>
        <p:spPr>
          <a:xfrm>
            <a:off x="1906588" y="5749925"/>
            <a:ext cx="287337" cy="0"/>
          </a:xfrm>
          <a:prstGeom prst="line">
            <a:avLst/>
          </a:prstGeom>
          <a:ln w="38100" cap="flat" cmpd="sng">
            <a:solidFill>
              <a:srgbClr val="FF3300"/>
            </a:solidFill>
            <a:prstDash val="solid"/>
            <a:headEnd type="none" w="med" len="med"/>
            <a:tailEnd type="none" w="med" len="med"/>
          </a:ln>
        </p:spPr>
      </p:sp>
      <p:sp>
        <p:nvSpPr>
          <p:cNvPr id="69638" name="Text Box 6"/>
          <p:cNvSpPr txBox="1"/>
          <p:nvPr/>
        </p:nvSpPr>
        <p:spPr>
          <a:xfrm>
            <a:off x="2668588" y="5334000"/>
            <a:ext cx="3581400" cy="82994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00"/>
                </a:solidFill>
                <a:latin typeface="Arial" panose="020B0604020202090204" pitchFamily="34" charset="0"/>
              </a:rPr>
              <a:t>公元</a:t>
            </a:r>
            <a:r>
              <a:rPr lang="zh-CN" altLang="en-US" sz="2400" b="1" dirty="0">
                <a:solidFill>
                  <a:srgbClr val="FF3300"/>
                </a:solidFill>
                <a:latin typeface="Arial" panose="020B0604020202090204" pitchFamily="34" charset="0"/>
              </a:rPr>
              <a:t>前</a:t>
            </a:r>
            <a:r>
              <a:rPr lang="en-US" altLang="zh-CN" sz="2400" b="1" dirty="0">
                <a:solidFill>
                  <a:srgbClr val="FF3300"/>
                </a:solidFill>
                <a:latin typeface="Arial" panose="020B0604020202090204" pitchFamily="34" charset="0"/>
              </a:rPr>
              <a:t>3500</a:t>
            </a:r>
            <a:r>
              <a:rPr lang="zh-CN" altLang="en-US" sz="2400" b="1" dirty="0">
                <a:solidFill>
                  <a:srgbClr val="FF3300"/>
                </a:solidFill>
                <a:latin typeface="Arial" panose="020B0604020202090204" pitchFamily="34" charset="0"/>
              </a:rPr>
              <a:t>年</a:t>
            </a:r>
            <a:r>
              <a:rPr lang="zh-CN" altLang="en-US" sz="2400" b="1" dirty="0">
                <a:solidFill>
                  <a:srgbClr val="000000"/>
                </a:solidFill>
                <a:latin typeface="Arial" panose="020B0604020202090204" pitchFamily="34" charset="0"/>
              </a:rPr>
              <a:t>开始出现若干小国家</a:t>
            </a:r>
            <a:endParaRPr lang="zh-CN" altLang="en-US" sz="2400" b="1" dirty="0">
              <a:solidFill>
                <a:srgbClr val="000000"/>
              </a:solidFill>
              <a:latin typeface="Arial" panose="020B0604020202090204" pitchFamily="34" charset="0"/>
            </a:endParaRPr>
          </a:p>
        </p:txBody>
      </p:sp>
      <p:sp>
        <p:nvSpPr>
          <p:cNvPr id="69639" name="Text Box 7"/>
          <p:cNvSpPr txBox="1"/>
          <p:nvPr/>
        </p:nvSpPr>
        <p:spPr>
          <a:xfrm>
            <a:off x="2706688" y="4440238"/>
            <a:ext cx="3581400" cy="8302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sz="2400" b="1" dirty="0">
                <a:solidFill>
                  <a:srgbClr val="000000"/>
                </a:solidFill>
                <a:latin typeface="宋体" pitchFamily="2" charset="-122"/>
              </a:rPr>
              <a:t>公元</a:t>
            </a:r>
            <a:r>
              <a:rPr lang="zh-CN" altLang="en-US" sz="2400" b="1" dirty="0">
                <a:solidFill>
                  <a:srgbClr val="FF0000"/>
                </a:solidFill>
                <a:latin typeface="宋体" pitchFamily="2" charset="-122"/>
              </a:rPr>
              <a:t>前</a:t>
            </a:r>
            <a:r>
              <a:rPr lang="en-US" altLang="zh-CN" sz="2400" b="1" dirty="0">
                <a:solidFill>
                  <a:srgbClr val="FF0000"/>
                </a:solidFill>
                <a:latin typeface="Arial" panose="020B0604020202090204" pitchFamily="34" charset="0"/>
                <a:cs typeface="Arial" panose="020B0604020202090204" pitchFamily="34" charset="0"/>
              </a:rPr>
              <a:t>3100</a:t>
            </a:r>
            <a:r>
              <a:rPr lang="zh-CN" altLang="en-US" sz="2400" b="1" dirty="0">
                <a:solidFill>
                  <a:srgbClr val="FF0000"/>
                </a:solidFill>
                <a:latin typeface="宋体" pitchFamily="2" charset="-122"/>
              </a:rPr>
              <a:t>年</a:t>
            </a:r>
            <a:r>
              <a:rPr lang="zh-CN" altLang="en-US" sz="2400" b="1" dirty="0">
                <a:solidFill>
                  <a:srgbClr val="000000"/>
                </a:solidFill>
                <a:latin typeface="宋体" pitchFamily="2" charset="-122"/>
              </a:rPr>
              <a:t>，国王美尼斯国家统一</a:t>
            </a:r>
            <a:endParaRPr lang="zh-CN" altLang="en-US" sz="2400" b="1" dirty="0">
              <a:solidFill>
                <a:srgbClr val="000000"/>
              </a:solidFill>
              <a:latin typeface="宋体" pitchFamily="2" charset="-122"/>
            </a:endParaRPr>
          </a:p>
        </p:txBody>
      </p:sp>
      <p:sp>
        <p:nvSpPr>
          <p:cNvPr id="69640" name="Line 8"/>
          <p:cNvSpPr/>
          <p:nvPr/>
        </p:nvSpPr>
        <p:spPr>
          <a:xfrm>
            <a:off x="1927225" y="3119438"/>
            <a:ext cx="719138" cy="0"/>
          </a:xfrm>
          <a:prstGeom prst="line">
            <a:avLst/>
          </a:prstGeom>
          <a:ln w="38100" cap="flat" cmpd="sng">
            <a:solidFill>
              <a:srgbClr val="FF3300"/>
            </a:solidFill>
            <a:prstDash val="solid"/>
            <a:headEnd type="none" w="med" len="med"/>
            <a:tailEnd type="none" w="med" len="med"/>
          </a:ln>
        </p:spPr>
      </p:sp>
      <p:sp>
        <p:nvSpPr>
          <p:cNvPr id="69641" name="Text Box 9"/>
          <p:cNvSpPr txBox="1"/>
          <p:nvPr/>
        </p:nvSpPr>
        <p:spPr>
          <a:xfrm>
            <a:off x="2736850" y="3519805"/>
            <a:ext cx="4761230" cy="82994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00"/>
                </a:solidFill>
                <a:latin typeface="Arial" panose="020B0604020202090204" pitchFamily="34" charset="0"/>
              </a:rPr>
              <a:t>公元前</a:t>
            </a:r>
            <a:r>
              <a:rPr lang="en-US" altLang="zh-CN" sz="2400" b="1" dirty="0">
                <a:solidFill>
                  <a:srgbClr val="000000"/>
                </a:solidFill>
                <a:latin typeface="Arial" panose="020B0604020202090204" pitchFamily="34" charset="0"/>
              </a:rPr>
              <a:t>15</a:t>
            </a:r>
            <a:r>
              <a:rPr lang="zh-CN" altLang="en-US" sz="2400" b="1" dirty="0">
                <a:solidFill>
                  <a:srgbClr val="000000"/>
                </a:solidFill>
                <a:latin typeface="Arial" panose="020B0604020202090204" pitchFamily="34" charset="0"/>
              </a:rPr>
              <a:t>世纪  地跨</a:t>
            </a:r>
            <a:r>
              <a:rPr lang="zh-CN" altLang="en-US" sz="2400" b="1" dirty="0">
                <a:solidFill>
                  <a:srgbClr val="FF0000"/>
                </a:solidFill>
                <a:latin typeface="Arial" panose="020B0604020202090204" pitchFamily="34" charset="0"/>
              </a:rPr>
              <a:t>亚非</a:t>
            </a:r>
            <a:r>
              <a:rPr lang="zh-CN" altLang="en-US" sz="2400" b="1" dirty="0">
                <a:latin typeface="Arial" panose="020B0604020202090204" pitchFamily="34" charset="0"/>
              </a:rPr>
              <a:t>两洲的帝国。（法老图特摩斯三世）</a:t>
            </a:r>
            <a:endParaRPr lang="zh-CN" altLang="en-US" sz="2400" b="1" dirty="0">
              <a:latin typeface="Arial" panose="020B0604020202090204" pitchFamily="34" charset="0"/>
            </a:endParaRPr>
          </a:p>
        </p:txBody>
      </p:sp>
      <p:sp>
        <p:nvSpPr>
          <p:cNvPr id="69642" name="Line 10"/>
          <p:cNvSpPr/>
          <p:nvPr/>
        </p:nvSpPr>
        <p:spPr>
          <a:xfrm>
            <a:off x="1927225" y="4854575"/>
            <a:ext cx="720725" cy="0"/>
          </a:xfrm>
          <a:prstGeom prst="line">
            <a:avLst/>
          </a:prstGeom>
          <a:ln w="38100" cap="flat" cmpd="sng">
            <a:solidFill>
              <a:srgbClr val="FF3300"/>
            </a:solidFill>
            <a:prstDash val="solid"/>
            <a:headEnd type="none" w="med" len="med"/>
            <a:tailEnd type="none" w="med" len="med"/>
          </a:ln>
        </p:spPr>
      </p:sp>
      <p:sp>
        <p:nvSpPr>
          <p:cNvPr id="69643" name="Text Box 11"/>
          <p:cNvSpPr txBox="1"/>
          <p:nvPr/>
        </p:nvSpPr>
        <p:spPr>
          <a:xfrm>
            <a:off x="2735263" y="2706688"/>
            <a:ext cx="3417887" cy="82994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sz="2400" b="1" dirty="0">
                <a:solidFill>
                  <a:srgbClr val="000000"/>
                </a:solidFill>
                <a:latin typeface="宋体" pitchFamily="2" charset="-122"/>
              </a:rPr>
              <a:t>公元</a:t>
            </a:r>
            <a:r>
              <a:rPr lang="zh-CN" altLang="en-US" sz="2400" b="1" dirty="0">
                <a:solidFill>
                  <a:srgbClr val="FF0000"/>
                </a:solidFill>
                <a:latin typeface="宋体" pitchFamily="2" charset="-122"/>
              </a:rPr>
              <a:t>前</a:t>
            </a:r>
            <a:r>
              <a:rPr lang="en-US" altLang="zh-CN" sz="2400" b="1" dirty="0">
                <a:solidFill>
                  <a:srgbClr val="FF0000"/>
                </a:solidFill>
                <a:latin typeface="宋体" pitchFamily="2" charset="-122"/>
              </a:rPr>
              <a:t>6</a:t>
            </a:r>
            <a:r>
              <a:rPr lang="zh-CN" altLang="en-US" sz="2400" b="1" dirty="0">
                <a:solidFill>
                  <a:srgbClr val="FF0000"/>
                </a:solidFill>
                <a:latin typeface="宋体" pitchFamily="2" charset="-122"/>
              </a:rPr>
              <a:t>世纪</a:t>
            </a:r>
            <a:r>
              <a:rPr lang="zh-CN" altLang="en-US" sz="2400" b="1" dirty="0">
                <a:solidFill>
                  <a:srgbClr val="000000"/>
                </a:solidFill>
                <a:latin typeface="宋体" pitchFamily="2" charset="-122"/>
              </a:rPr>
              <a:t>，被西亚的波斯吞并</a:t>
            </a:r>
            <a:endParaRPr lang="zh-CN" altLang="en-US" sz="2400" b="1" dirty="0">
              <a:solidFill>
                <a:srgbClr val="000000"/>
              </a:solidFill>
              <a:latin typeface="宋体" pitchFamily="2" charset="-122"/>
            </a:endParaRPr>
          </a:p>
        </p:txBody>
      </p:sp>
      <p:sp>
        <p:nvSpPr>
          <p:cNvPr id="69648" name="Line 16"/>
          <p:cNvSpPr/>
          <p:nvPr/>
        </p:nvSpPr>
        <p:spPr>
          <a:xfrm>
            <a:off x="1927225" y="3935413"/>
            <a:ext cx="720725" cy="0"/>
          </a:xfrm>
          <a:prstGeom prst="line">
            <a:avLst/>
          </a:prstGeom>
          <a:ln w="38100" cap="flat" cmpd="sng">
            <a:solidFill>
              <a:srgbClr val="FF3300"/>
            </a:solidFill>
            <a:prstDash val="solid"/>
            <a:headEnd type="none" w="med" len="med"/>
            <a:tailEnd type="none" w="med" len="med"/>
          </a:ln>
        </p:spPr>
      </p:sp>
      <p:grpSp>
        <p:nvGrpSpPr>
          <p:cNvPr id="69644" name="Group 12"/>
          <p:cNvGrpSpPr/>
          <p:nvPr/>
        </p:nvGrpSpPr>
        <p:grpSpPr>
          <a:xfrm>
            <a:off x="469900" y="2208213"/>
            <a:ext cx="1457325" cy="3556000"/>
            <a:chOff x="-81" y="16"/>
            <a:chExt cx="918" cy="2240"/>
          </a:xfrm>
        </p:grpSpPr>
        <p:sp>
          <p:nvSpPr>
            <p:cNvPr id="25619" name="Rectangle 13"/>
            <p:cNvSpPr/>
            <p:nvPr/>
          </p:nvSpPr>
          <p:spPr>
            <a:xfrm>
              <a:off x="675" y="96"/>
              <a:ext cx="162" cy="2160"/>
            </a:xfrm>
            <a:prstGeom prst="rect">
              <a:avLst/>
            </a:prstGeom>
            <a:solidFill>
              <a:srgbClr val="FFFF00"/>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p>
          </p:txBody>
        </p:sp>
        <p:sp>
          <p:nvSpPr>
            <p:cNvPr id="25620" name="Text Box 14"/>
            <p:cNvSpPr txBox="1"/>
            <p:nvPr/>
          </p:nvSpPr>
          <p:spPr>
            <a:xfrm>
              <a:off x="-81" y="16"/>
              <a:ext cx="388" cy="2177"/>
            </a:xfrm>
            <a:prstGeom prst="rect">
              <a:avLst/>
            </a:prstGeom>
            <a:noFill/>
            <a:ln w="9525">
              <a:noFill/>
            </a:ln>
          </p:spPr>
          <p:txBody>
            <a:bodyPr vert="eaVert">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50000"/>
                </a:spcBef>
                <a:buNone/>
              </a:pPr>
              <a:r>
                <a:rPr lang="zh-CN" altLang="en-US" b="1" dirty="0">
                  <a:solidFill>
                    <a:srgbClr val="FF3300"/>
                  </a:solidFill>
                  <a:ea typeface="华文新魏" pitchFamily="2" charset="-122"/>
                </a:rPr>
                <a:t>古代埃及历史发展</a:t>
              </a:r>
              <a:endParaRPr lang="zh-CN" altLang="en-US" b="1" dirty="0">
                <a:solidFill>
                  <a:srgbClr val="FF3300"/>
                </a:solidFill>
                <a:ea typeface="华文新魏" pitchFamily="2" charset="-122"/>
              </a:endParaRPr>
            </a:p>
          </p:txBody>
        </p:sp>
        <p:sp>
          <p:nvSpPr>
            <p:cNvPr id="25621" name="Line 15"/>
            <p:cNvSpPr/>
            <p:nvPr/>
          </p:nvSpPr>
          <p:spPr>
            <a:xfrm>
              <a:off x="261" y="1104"/>
              <a:ext cx="363" cy="0"/>
            </a:xfrm>
            <a:prstGeom prst="line">
              <a:avLst/>
            </a:prstGeom>
            <a:ln w="57150" cap="flat" cmpd="sng">
              <a:solidFill>
                <a:srgbClr val="FF3300"/>
              </a:solidFill>
              <a:prstDash val="solid"/>
              <a:headEnd type="none" w="med" len="med"/>
              <a:tailEnd type="triangle" w="med" len="med"/>
            </a:ln>
          </p:spPr>
        </p:sp>
      </p:grpSp>
      <p:sp>
        <p:nvSpPr>
          <p:cNvPr id="69649" name="AutoShape 17"/>
          <p:cNvSpPr/>
          <p:nvPr/>
        </p:nvSpPr>
        <p:spPr>
          <a:xfrm>
            <a:off x="1546225" y="1501775"/>
            <a:ext cx="504825" cy="4608513"/>
          </a:xfrm>
          <a:prstGeom prst="upArrow">
            <a:avLst>
              <a:gd name="adj1" fmla="val 50000"/>
              <a:gd name="adj2" fmla="val 228223"/>
            </a:avLst>
          </a:prstGeom>
          <a:solidFill>
            <a:schemeClr val="accent1"/>
          </a:solidFill>
          <a:ln w="9525" cap="flat" cmpd="sng">
            <a:solidFill>
              <a:schemeClr val="tx1"/>
            </a:solidFill>
            <a:prstDash val="solid"/>
            <a:miter/>
            <a:headEnd type="none" w="med" len="med"/>
            <a:tailEnd type="none" w="med" len="med"/>
          </a:ln>
        </p:spPr>
        <p:txBody>
          <a:bodyPr vert="eaVert"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p>
        </p:txBody>
      </p:sp>
      <p:sp>
        <p:nvSpPr>
          <p:cNvPr id="25613" name="文本框 1"/>
          <p:cNvSpPr txBox="1"/>
          <p:nvPr/>
        </p:nvSpPr>
        <p:spPr>
          <a:xfrm>
            <a:off x="469900" y="171450"/>
            <a:ext cx="4171950" cy="646113"/>
          </a:xfrm>
          <a:prstGeom prst="rect">
            <a:avLst/>
          </a:prstGeom>
          <a:noFill/>
          <a:ln w="9525" cap="flat" cmpd="sng">
            <a:solidFill>
              <a:srgbClr val="000000"/>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3600" b="1" dirty="0">
                <a:solidFill>
                  <a:srgbClr val="CC3300"/>
                </a:solidFill>
                <a:latin typeface="黑体" panose="02010609060101010101" pitchFamily="49" charset="-122"/>
                <a:ea typeface="黑体" panose="02010609060101010101" pitchFamily="49" charset="-122"/>
              </a:rPr>
              <a:t>古代埃及历史发展</a:t>
            </a:r>
            <a:endParaRPr lang="zh-CN" altLang="en-US" sz="3600" b="1" dirty="0">
              <a:solidFill>
                <a:srgbClr val="CC3300"/>
              </a:solidFill>
              <a:latin typeface="黑体" panose="02010609060101010101" pitchFamily="49" charset="-122"/>
              <a:ea typeface="黑体" panose="02010609060101010101" pitchFamily="49" charset="-122"/>
            </a:endParaRPr>
          </a:p>
        </p:txBody>
      </p:sp>
      <p:sp>
        <p:nvSpPr>
          <p:cNvPr id="19" name="Rectangle 5"/>
          <p:cNvSpPr/>
          <p:nvPr/>
        </p:nvSpPr>
        <p:spPr>
          <a:xfrm>
            <a:off x="1906588" y="5283200"/>
            <a:ext cx="803275" cy="46196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CC"/>
                </a:solidFill>
                <a:latin typeface="Arial" panose="020B0604020202090204" pitchFamily="34" charset="0"/>
              </a:rPr>
              <a:t>兴起</a:t>
            </a:r>
            <a:endParaRPr lang="zh-CN" altLang="en-US" sz="2400" b="1" dirty="0">
              <a:solidFill>
                <a:srgbClr val="0000CC"/>
              </a:solidFill>
              <a:latin typeface="Arial" panose="020B0604020202090204" pitchFamily="34" charset="0"/>
            </a:endParaRPr>
          </a:p>
        </p:txBody>
      </p:sp>
      <p:sp>
        <p:nvSpPr>
          <p:cNvPr id="20" name="Rectangle 6"/>
          <p:cNvSpPr/>
          <p:nvPr/>
        </p:nvSpPr>
        <p:spPr>
          <a:xfrm>
            <a:off x="1906588" y="4398963"/>
            <a:ext cx="803275" cy="46196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CC"/>
                </a:solidFill>
                <a:latin typeface="Arial" panose="020B0604020202090204" pitchFamily="34" charset="0"/>
              </a:rPr>
              <a:t>发展</a:t>
            </a:r>
            <a:endParaRPr lang="zh-CN" altLang="en-US" sz="2400" b="1" dirty="0">
              <a:solidFill>
                <a:srgbClr val="0000CC"/>
              </a:solidFill>
              <a:latin typeface="Arial" panose="020B0604020202090204" pitchFamily="34" charset="0"/>
            </a:endParaRPr>
          </a:p>
        </p:txBody>
      </p:sp>
      <p:sp>
        <p:nvSpPr>
          <p:cNvPr id="21" name="Rectangle 7"/>
          <p:cNvSpPr/>
          <p:nvPr/>
        </p:nvSpPr>
        <p:spPr>
          <a:xfrm>
            <a:off x="1931988" y="3482975"/>
            <a:ext cx="804862" cy="46196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CC"/>
                </a:solidFill>
                <a:latin typeface="Arial" panose="020B0604020202090204" pitchFamily="34" charset="0"/>
              </a:rPr>
              <a:t>强盛</a:t>
            </a:r>
            <a:endParaRPr lang="zh-CN" altLang="en-US" sz="2400" b="1" dirty="0">
              <a:solidFill>
                <a:srgbClr val="0000CC"/>
              </a:solidFill>
              <a:latin typeface="Arial" panose="020B0604020202090204" pitchFamily="34" charset="0"/>
            </a:endParaRPr>
          </a:p>
        </p:txBody>
      </p:sp>
      <p:sp>
        <p:nvSpPr>
          <p:cNvPr id="22" name="Rectangle 8"/>
          <p:cNvSpPr/>
          <p:nvPr/>
        </p:nvSpPr>
        <p:spPr>
          <a:xfrm>
            <a:off x="1925638" y="2667000"/>
            <a:ext cx="803275" cy="46196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CC"/>
                </a:solidFill>
                <a:latin typeface="Arial" panose="020B0604020202090204" pitchFamily="34" charset="0"/>
              </a:rPr>
              <a:t>衰亡</a:t>
            </a:r>
            <a:endParaRPr lang="zh-CN" altLang="en-US" sz="2400" b="1" dirty="0">
              <a:solidFill>
                <a:srgbClr val="0000CC"/>
              </a:solidFill>
              <a:latin typeface="Arial" panose="020B0604020202090204" pitchFamily="34" charset="0"/>
            </a:endParaRPr>
          </a:p>
        </p:txBody>
      </p:sp>
      <p:pic>
        <p:nvPicPr>
          <p:cNvPr id="25618" name="Picture 12" descr="古代埃及"/>
          <p:cNvPicPr>
            <a:picLocks noChangeAspect="1"/>
          </p:cNvPicPr>
          <p:nvPr/>
        </p:nvPicPr>
        <p:blipFill>
          <a:blip r:embed="rId1"/>
          <a:stretch>
            <a:fillRect/>
          </a:stretch>
        </p:blipFill>
        <p:spPr>
          <a:xfrm>
            <a:off x="7332663" y="0"/>
            <a:ext cx="4859337" cy="68580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9644"/>
                                        </p:tgtEl>
                                        <p:attrNameLst>
                                          <p:attrName>style.visibility</p:attrName>
                                        </p:attrNameLst>
                                      </p:cBhvr>
                                      <p:to>
                                        <p:strVal val="visible"/>
                                      </p:to>
                                    </p:set>
                                    <p:animEffect transition="in" filter="box(in)">
                                      <p:cBhvr>
                                        <p:cTn id="7" dur="500"/>
                                        <p:tgtEl>
                                          <p:spTgt spid="6964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9649"/>
                                        </p:tgtEl>
                                        <p:attrNameLst>
                                          <p:attrName>style.visibility</p:attrName>
                                        </p:attrNameLst>
                                      </p:cBhvr>
                                      <p:to>
                                        <p:strVal val="visible"/>
                                      </p:to>
                                    </p:set>
                                    <p:anim calcmode="lin" valueType="num">
                                      <p:cBhvr additive="base">
                                        <p:cTn id="11" dur="500" fill="hold"/>
                                        <p:tgtEl>
                                          <p:spTgt spid="69649"/>
                                        </p:tgtEl>
                                        <p:attrNameLst>
                                          <p:attrName>ppt_x</p:attrName>
                                        </p:attrNameLst>
                                      </p:cBhvr>
                                      <p:tavLst>
                                        <p:tav tm="0">
                                          <p:val>
                                            <p:strVal val="#ppt_x"/>
                                          </p:val>
                                        </p:tav>
                                        <p:tav tm="100000">
                                          <p:val>
                                            <p:strVal val="#ppt_x"/>
                                          </p:val>
                                        </p:tav>
                                      </p:tavLst>
                                    </p:anim>
                                    <p:anim calcmode="lin" valueType="num">
                                      <p:cBhvr additive="base">
                                        <p:cTn id="12" dur="500" fill="hold"/>
                                        <p:tgtEl>
                                          <p:spTgt spid="6964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 presetClass="entr" presetSubtype="10" fill="hold" nodeType="afterEffect">
                                  <p:stCondLst>
                                    <p:cond delay="0"/>
                                  </p:stCondLst>
                                  <p:childTnLst>
                                    <p:set>
                                      <p:cBhvr>
                                        <p:cTn id="15" dur="1" fill="hold">
                                          <p:stCondLst>
                                            <p:cond delay="0"/>
                                          </p:stCondLst>
                                        </p:cTn>
                                        <p:tgtEl>
                                          <p:spTgt spid="69637"/>
                                        </p:tgtEl>
                                        <p:attrNameLst>
                                          <p:attrName>style.visibility</p:attrName>
                                        </p:attrNameLst>
                                      </p:cBhvr>
                                      <p:to>
                                        <p:strVal val="visible"/>
                                      </p:to>
                                    </p:set>
                                    <p:animEffect transition="in" filter="blinds(horizontal)">
                                      <p:cBhvr>
                                        <p:cTn id="16" dur="500"/>
                                        <p:tgtEl>
                                          <p:spTgt spid="696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1500"/>
                            </p:stCondLst>
                            <p:childTnLst>
                              <p:par>
                                <p:cTn id="21" presetID="5" presetClass="entr" presetSubtype="10" fill="hold" nodeType="afterEffect">
                                  <p:stCondLst>
                                    <p:cond delay="0"/>
                                  </p:stCondLst>
                                  <p:childTnLst>
                                    <p:set>
                                      <p:cBhvr>
                                        <p:cTn id="22" dur="1" fill="hold">
                                          <p:stCondLst>
                                            <p:cond delay="0"/>
                                          </p:stCondLst>
                                        </p:cTn>
                                        <p:tgtEl>
                                          <p:spTgt spid="69642"/>
                                        </p:tgtEl>
                                        <p:attrNameLst>
                                          <p:attrName>style.visibility</p:attrName>
                                        </p:attrNameLst>
                                      </p:cBhvr>
                                      <p:to>
                                        <p:strVal val="visible"/>
                                      </p:to>
                                    </p:set>
                                    <p:animEffect transition="in" filter="checkerboard(across)">
                                      <p:cBhvr>
                                        <p:cTn id="23" dur="500"/>
                                        <p:tgtEl>
                                          <p:spTgt spid="696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2000"/>
                            </p:stCondLst>
                            <p:childTnLst>
                              <p:par>
                                <p:cTn id="28" presetID="5" presetClass="entr" presetSubtype="10" fill="hold" nodeType="afterEffect">
                                  <p:stCondLst>
                                    <p:cond delay="0"/>
                                  </p:stCondLst>
                                  <p:childTnLst>
                                    <p:set>
                                      <p:cBhvr>
                                        <p:cTn id="29" dur="1" fill="hold">
                                          <p:stCondLst>
                                            <p:cond delay="0"/>
                                          </p:stCondLst>
                                        </p:cTn>
                                        <p:tgtEl>
                                          <p:spTgt spid="69648"/>
                                        </p:tgtEl>
                                        <p:attrNameLst>
                                          <p:attrName>style.visibility</p:attrName>
                                        </p:attrNameLst>
                                      </p:cBhvr>
                                      <p:to>
                                        <p:strVal val="visible"/>
                                      </p:to>
                                    </p:set>
                                    <p:animEffect transition="in" filter="checkerboard(across)">
                                      <p:cBhvr>
                                        <p:cTn id="30" dur="500"/>
                                        <p:tgtEl>
                                          <p:spTgt spid="6964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par>
                          <p:cTn id="34" fill="hold">
                            <p:stCondLst>
                              <p:cond delay="2500"/>
                            </p:stCondLst>
                            <p:childTnLst>
                              <p:par>
                                <p:cTn id="35" presetID="5" presetClass="entr" presetSubtype="10" fill="hold" nodeType="afterEffect">
                                  <p:stCondLst>
                                    <p:cond delay="0"/>
                                  </p:stCondLst>
                                  <p:childTnLst>
                                    <p:set>
                                      <p:cBhvr>
                                        <p:cTn id="36" dur="1" fill="hold">
                                          <p:stCondLst>
                                            <p:cond delay="0"/>
                                          </p:stCondLst>
                                        </p:cTn>
                                        <p:tgtEl>
                                          <p:spTgt spid="69640"/>
                                        </p:tgtEl>
                                        <p:attrNameLst>
                                          <p:attrName>style.visibility</p:attrName>
                                        </p:attrNameLst>
                                      </p:cBhvr>
                                      <p:to>
                                        <p:strVal val="visible"/>
                                      </p:to>
                                    </p:set>
                                    <p:animEffect transition="in" filter="checkerboard(across)">
                                      <p:cBhvr>
                                        <p:cTn id="37" dur="500"/>
                                        <p:tgtEl>
                                          <p:spTgt spid="696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69638"/>
                                        </p:tgtEl>
                                        <p:attrNameLst>
                                          <p:attrName>style.visibility</p:attrName>
                                        </p:attrNameLst>
                                      </p:cBhvr>
                                      <p:to>
                                        <p:strVal val="visible"/>
                                      </p:to>
                                    </p:set>
                                    <p:animEffect transition="in" filter="blinds(horizontal)">
                                      <p:cBhvr>
                                        <p:cTn id="45" dur="500"/>
                                        <p:tgtEl>
                                          <p:spTgt spid="69638"/>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69639"/>
                                        </p:tgtEl>
                                        <p:attrNameLst>
                                          <p:attrName>style.visibility</p:attrName>
                                        </p:attrNameLst>
                                      </p:cBhvr>
                                      <p:to>
                                        <p:strVal val="visible"/>
                                      </p:to>
                                    </p:set>
                                    <p:animEffect transition="in" filter="blinds(horizontal)">
                                      <p:cBhvr>
                                        <p:cTn id="50" dur="500"/>
                                        <p:tgtEl>
                                          <p:spTgt spid="69639"/>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69641"/>
                                        </p:tgtEl>
                                        <p:attrNameLst>
                                          <p:attrName>style.visibility</p:attrName>
                                        </p:attrNameLst>
                                      </p:cBhvr>
                                      <p:to>
                                        <p:strVal val="visible"/>
                                      </p:to>
                                    </p:set>
                                    <p:animEffect transition="in" filter="box(in)">
                                      <p:cBhvr>
                                        <p:cTn id="55" dur="500"/>
                                        <p:tgtEl>
                                          <p:spTgt spid="69641"/>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69643"/>
                                        </p:tgtEl>
                                        <p:attrNameLst>
                                          <p:attrName>style.visibility</p:attrName>
                                        </p:attrNameLst>
                                      </p:cBhvr>
                                      <p:to>
                                        <p:strVal val="visible"/>
                                      </p:to>
                                    </p:set>
                                    <p:animEffect transition="in" filter="blinds(horizontal)">
                                      <p:cBhvr>
                                        <p:cTn id="60" dur="500"/>
                                        <p:tgtEl>
                                          <p:spTgt spid="69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p:bldP spid="69639" grpId="0"/>
      <p:bldP spid="69641" grpId="0"/>
      <p:bldP spid="69643"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650" name="组合 17"/>
          <p:cNvGrpSpPr/>
          <p:nvPr/>
        </p:nvGrpSpPr>
        <p:grpSpPr>
          <a:xfrm>
            <a:off x="128588" y="0"/>
            <a:ext cx="1089025" cy="6858000"/>
            <a:chOff x="128588" y="0"/>
            <a:chExt cx="1089025" cy="6858000"/>
          </a:xfrm>
        </p:grpSpPr>
        <p:cxnSp>
          <p:nvCxnSpPr>
            <p:cNvPr id="3" name="直接连接符 2"/>
            <p:cNvCxnSpPr/>
            <p:nvPr/>
          </p:nvCxnSpPr>
          <p:spPr>
            <a:xfrm>
              <a:off x="128588" y="0"/>
              <a:ext cx="0" cy="6858000"/>
            </a:xfrm>
            <a:prstGeom prst="line">
              <a:avLst/>
            </a:prstGeom>
            <a:ln w="38100">
              <a:solidFill>
                <a:srgbClr val="CC3300"/>
              </a:solidFill>
              <a:prstDash val="sysDot"/>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217613" y="0"/>
              <a:ext cx="0" cy="6858000"/>
            </a:xfrm>
            <a:prstGeom prst="line">
              <a:avLst/>
            </a:prstGeom>
            <a:ln w="38100">
              <a:solidFill>
                <a:srgbClr val="CC3300"/>
              </a:solidFill>
              <a:prstDash val="sysDot"/>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bwMode="auto">
            <a:xfrm>
              <a:off x="296863" y="546100"/>
              <a:ext cx="777875" cy="4055468"/>
              <a:chOff x="296622" y="477133"/>
              <a:chExt cx="777436" cy="4056940"/>
            </a:xfrm>
            <a:solidFill>
              <a:srgbClr val="CC3300"/>
            </a:solidFill>
          </p:grpSpPr>
          <p:grpSp>
            <p:nvGrpSpPr>
              <p:cNvPr id="6" name="组合 5"/>
              <p:cNvGrpSpPr/>
              <p:nvPr/>
            </p:nvGrpSpPr>
            <p:grpSpPr>
              <a:xfrm>
                <a:off x="296622" y="477133"/>
                <a:ext cx="777436" cy="4056940"/>
                <a:chOff x="3721993" y="1057704"/>
                <a:chExt cx="777436" cy="4056940"/>
              </a:xfrm>
              <a:grpFill/>
              <a:effectLst>
                <a:outerShdw blurRad="63500" sx="102000" sy="102000" algn="ctr" rotWithShape="0">
                  <a:prstClr val="black">
                    <a:alpha val="40000"/>
                  </a:prstClr>
                </a:outerShdw>
              </a:effectLst>
            </p:grpSpPr>
            <p:sp>
              <p:nvSpPr>
                <p:cNvPr id="8" name="流程图: 延期 7"/>
                <p:cNvSpPr/>
                <p:nvPr/>
              </p:nvSpPr>
              <p:spPr>
                <a:xfrm rot="5400000">
                  <a:off x="3783796" y="4399014"/>
                  <a:ext cx="656823" cy="77443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9" name="流程图: 延期 8"/>
                <p:cNvSpPr/>
                <p:nvPr/>
              </p:nvSpPr>
              <p:spPr>
                <a:xfrm rot="16200000">
                  <a:off x="3782300" y="997399"/>
                  <a:ext cx="656823" cy="777434"/>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3721993" y="1714528"/>
                  <a:ext cx="777435" cy="27432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7" name="文本框 9"/>
              <p:cNvSpPr txBox="1">
                <a:spLocks noChangeArrowheads="1"/>
              </p:cNvSpPr>
              <p:nvPr/>
            </p:nvSpPr>
            <p:spPr bwMode="auto">
              <a:xfrm>
                <a:off x="334285" y="805544"/>
                <a:ext cx="676726" cy="3376508"/>
              </a:xfrm>
              <a:prstGeom prst="rect">
                <a:avLst/>
              </a:prstGeom>
              <a:grpFill/>
              <a:ln>
                <a:noFill/>
              </a:ln>
            </p:spPr>
            <p:txBody>
              <a:bodyPr vert="eaVert" wrap="none">
                <a:spAutoFit/>
              </a:bodyPr>
              <a:lstStyle>
                <a:lvl1pPr>
                  <a:lnSpc>
                    <a:spcPct val="90000"/>
                  </a:lnSpc>
                  <a:spcBef>
                    <a:spcPts val="1000"/>
                  </a:spcBef>
                  <a:buFont typeface="Arial" panose="020B0604020202090204"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rPr>
                  <a:t>古埃及的文明成就</a:t>
                </a:r>
                <a:endParaRPr kumimoji="0" lang="zh-CN" altLang="en-US" sz="32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grpSp>
      </p:grpSp>
      <p:pic>
        <p:nvPicPr>
          <p:cNvPr id="27651" name="Picture 5" descr="7CD88A08BAE37C36CC47F7AB4CD604AD"/>
          <p:cNvPicPr>
            <a:picLocks noChangeAspect="1"/>
          </p:cNvPicPr>
          <p:nvPr/>
        </p:nvPicPr>
        <p:blipFill>
          <a:blip r:embed="rId1"/>
          <a:stretch>
            <a:fillRect/>
          </a:stretch>
        </p:blipFill>
        <p:spPr>
          <a:xfrm>
            <a:off x="1506538" y="131763"/>
            <a:ext cx="4589462" cy="3187700"/>
          </a:xfrm>
          <a:prstGeom prst="rect">
            <a:avLst/>
          </a:prstGeom>
          <a:noFill/>
          <a:ln w="9525">
            <a:noFill/>
          </a:ln>
        </p:spPr>
      </p:pic>
      <p:sp>
        <p:nvSpPr>
          <p:cNvPr id="12" name="Text Box 6"/>
          <p:cNvSpPr txBox="1"/>
          <p:nvPr/>
        </p:nvSpPr>
        <p:spPr>
          <a:xfrm>
            <a:off x="1506538" y="3319463"/>
            <a:ext cx="4589462" cy="4619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50000"/>
              </a:spcBef>
              <a:buNone/>
            </a:pPr>
            <a:r>
              <a:rPr lang="zh-CN" altLang="en-US" sz="2400" b="1" dirty="0">
                <a:solidFill>
                  <a:srgbClr val="000000"/>
                </a:solidFill>
                <a:latin typeface="黑体" panose="02010609060101010101" pitchFamily="49" charset="-122"/>
                <a:ea typeface="黑体" panose="02010609060101010101" pitchFamily="49" charset="-122"/>
              </a:rPr>
              <a:t>建筑：</a:t>
            </a:r>
            <a:r>
              <a:rPr lang="zh-CN" altLang="en-US" sz="2400" b="1" dirty="0">
                <a:solidFill>
                  <a:srgbClr val="0000FF"/>
                </a:solidFill>
                <a:latin typeface="宋体" pitchFamily="2" charset="-122"/>
              </a:rPr>
              <a:t>金字塔  狮身人面像</a:t>
            </a:r>
            <a:endParaRPr lang="zh-CN" altLang="en-US" sz="2400" b="1" dirty="0">
              <a:solidFill>
                <a:srgbClr val="0000FF"/>
              </a:solidFill>
              <a:latin typeface="宋体" pitchFamily="2" charset="-122"/>
            </a:endParaRPr>
          </a:p>
        </p:txBody>
      </p:sp>
      <p:pic>
        <p:nvPicPr>
          <p:cNvPr id="27653" name="Picture 2"/>
          <p:cNvPicPr preferRelativeResize="0"/>
          <p:nvPr/>
        </p:nvPicPr>
        <p:blipFill>
          <a:blip r:embed="rId2"/>
          <a:stretch>
            <a:fillRect/>
          </a:stretch>
        </p:blipFill>
        <p:spPr>
          <a:xfrm>
            <a:off x="5797550" y="3868738"/>
            <a:ext cx="3190875" cy="2857500"/>
          </a:xfrm>
          <a:prstGeom prst="rect">
            <a:avLst/>
          </a:prstGeom>
          <a:noFill/>
          <a:ln w="9525">
            <a:noFill/>
          </a:ln>
        </p:spPr>
      </p:pic>
      <p:pic>
        <p:nvPicPr>
          <p:cNvPr id="27654" name="Picture 8" descr="20060612204436992"/>
          <p:cNvPicPr>
            <a:picLocks noChangeAspect="1"/>
          </p:cNvPicPr>
          <p:nvPr/>
        </p:nvPicPr>
        <p:blipFill>
          <a:blip r:embed="rId3"/>
          <a:stretch>
            <a:fillRect/>
          </a:stretch>
        </p:blipFill>
        <p:spPr>
          <a:xfrm>
            <a:off x="6488113" y="131763"/>
            <a:ext cx="2316162" cy="3190875"/>
          </a:xfrm>
          <a:prstGeom prst="rect">
            <a:avLst/>
          </a:prstGeom>
          <a:noFill/>
          <a:ln w="9525">
            <a:noFill/>
          </a:ln>
        </p:spPr>
      </p:pic>
      <p:pic>
        <p:nvPicPr>
          <p:cNvPr id="27655" name="Picture 12"/>
          <p:cNvPicPr>
            <a:picLocks noChangeAspect="1"/>
          </p:cNvPicPr>
          <p:nvPr/>
        </p:nvPicPr>
        <p:blipFill>
          <a:blip r:embed="rId4"/>
          <a:stretch>
            <a:fillRect/>
          </a:stretch>
        </p:blipFill>
        <p:spPr>
          <a:xfrm>
            <a:off x="9037638" y="131763"/>
            <a:ext cx="2987675" cy="4752975"/>
          </a:xfrm>
          <a:prstGeom prst="rect">
            <a:avLst/>
          </a:prstGeom>
          <a:noFill/>
          <a:ln w="9525">
            <a:noFill/>
          </a:ln>
        </p:spPr>
      </p:pic>
      <p:sp>
        <p:nvSpPr>
          <p:cNvPr id="20" name="TextBox 8"/>
          <p:cNvSpPr txBox="1"/>
          <p:nvPr/>
        </p:nvSpPr>
        <p:spPr>
          <a:xfrm>
            <a:off x="9037638" y="6173788"/>
            <a:ext cx="23495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000000"/>
                </a:solidFill>
                <a:latin typeface="黑体" panose="02010609060101010101" pitchFamily="49" charset="-122"/>
                <a:ea typeface="黑体" panose="02010609060101010101" pitchFamily="49" charset="-122"/>
              </a:rPr>
              <a:t>历法：</a:t>
            </a:r>
            <a:r>
              <a:rPr lang="zh-CN" altLang="en-US" sz="2400" b="1" dirty="0">
                <a:solidFill>
                  <a:srgbClr val="0000FF"/>
                </a:solidFill>
                <a:latin typeface="Comic Sans MS" panose="030F0902030302020204" pitchFamily="66" charset="0"/>
              </a:rPr>
              <a:t>太阳历</a:t>
            </a:r>
            <a:endParaRPr lang="zh-CN" altLang="en-US" sz="2400" b="1" dirty="0">
              <a:solidFill>
                <a:srgbClr val="0000FF"/>
              </a:solidFill>
              <a:latin typeface="Comic Sans MS" panose="030F0902030302020204" pitchFamily="66" charset="0"/>
            </a:endParaRPr>
          </a:p>
        </p:txBody>
      </p:sp>
      <p:sp>
        <p:nvSpPr>
          <p:cNvPr id="22" name="Rectangle 10"/>
          <p:cNvSpPr/>
          <p:nvPr/>
        </p:nvSpPr>
        <p:spPr>
          <a:xfrm>
            <a:off x="6484938" y="3319463"/>
            <a:ext cx="2349500" cy="46196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50000"/>
              </a:spcBef>
              <a:buNone/>
            </a:pPr>
            <a:r>
              <a:rPr lang="zh-CN" altLang="en-US" sz="2400" b="1" dirty="0">
                <a:solidFill>
                  <a:srgbClr val="000000"/>
                </a:solidFill>
                <a:latin typeface="黑体" panose="02010609060101010101" pitchFamily="49" charset="-122"/>
                <a:ea typeface="黑体" panose="02010609060101010101" pitchFamily="49" charset="-122"/>
              </a:rPr>
              <a:t>文字：</a:t>
            </a:r>
            <a:r>
              <a:rPr lang="zh-CN" altLang="en-US" sz="2400" b="1" dirty="0">
                <a:solidFill>
                  <a:srgbClr val="0000FF"/>
                </a:solidFill>
                <a:latin typeface="宋体" pitchFamily="2" charset="-122"/>
              </a:rPr>
              <a:t>象形文字</a:t>
            </a:r>
            <a:endParaRPr lang="zh-CN" altLang="en-US" sz="2400" b="1" dirty="0">
              <a:solidFill>
                <a:srgbClr val="0000FF"/>
              </a:solidFill>
              <a:latin typeface="宋体" pitchFamily="2" charset="-122"/>
            </a:endParaRPr>
          </a:p>
        </p:txBody>
      </p:sp>
      <p:sp>
        <p:nvSpPr>
          <p:cNvPr id="23" name="Rectangle 10"/>
          <p:cNvSpPr/>
          <p:nvPr/>
        </p:nvSpPr>
        <p:spPr>
          <a:xfrm>
            <a:off x="9037638" y="4884738"/>
            <a:ext cx="2987675" cy="4619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50000"/>
              </a:spcBef>
              <a:buNone/>
            </a:pPr>
            <a:r>
              <a:rPr lang="zh-CN" altLang="en-US" sz="2400" b="1" dirty="0">
                <a:solidFill>
                  <a:srgbClr val="000000"/>
                </a:solidFill>
                <a:latin typeface="黑体" panose="02010609060101010101" pitchFamily="49" charset="-122"/>
                <a:ea typeface="黑体" panose="02010609060101010101" pitchFamily="49" charset="-122"/>
              </a:rPr>
              <a:t>医学：</a:t>
            </a:r>
            <a:r>
              <a:rPr lang="zh-CN" altLang="en-US" sz="2400" b="1" dirty="0">
                <a:solidFill>
                  <a:srgbClr val="0000FF"/>
                </a:solidFill>
                <a:latin typeface="宋体" pitchFamily="2" charset="-122"/>
              </a:rPr>
              <a:t>木乃伊</a:t>
            </a:r>
            <a:endParaRPr lang="zh-CN" altLang="en-US" sz="2400" b="1" dirty="0">
              <a:solidFill>
                <a:srgbClr val="0000FF"/>
              </a:solidFill>
              <a:latin typeface="宋体" pitchFamily="2" charset="-122"/>
            </a:endParaRPr>
          </a:p>
        </p:txBody>
      </p:sp>
      <p:pic>
        <p:nvPicPr>
          <p:cNvPr id="27659" name="Picture 8"/>
          <p:cNvPicPr>
            <a:picLocks noChangeAspect="1"/>
          </p:cNvPicPr>
          <p:nvPr/>
        </p:nvPicPr>
        <p:blipFill>
          <a:blip r:embed="rId5"/>
          <a:stretch>
            <a:fillRect/>
          </a:stretch>
        </p:blipFill>
        <p:spPr>
          <a:xfrm>
            <a:off x="1500188" y="3868738"/>
            <a:ext cx="2774950" cy="2857500"/>
          </a:xfrm>
          <a:prstGeom prst="rect">
            <a:avLst/>
          </a:prstGeom>
          <a:noFill/>
          <a:ln w="9525">
            <a:noFill/>
          </a:ln>
        </p:spPr>
      </p:pic>
      <p:sp>
        <p:nvSpPr>
          <p:cNvPr id="25" name="TextBox 8"/>
          <p:cNvSpPr txBox="1"/>
          <p:nvPr/>
        </p:nvSpPr>
        <p:spPr>
          <a:xfrm>
            <a:off x="4275138" y="6172200"/>
            <a:ext cx="827087"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00"/>
                </a:solidFill>
                <a:latin typeface="黑体" panose="02010609060101010101" pitchFamily="49" charset="-122"/>
                <a:ea typeface="黑体" panose="02010609060101010101" pitchFamily="49" charset="-122"/>
              </a:rPr>
              <a:t>数学</a:t>
            </a:r>
            <a:endParaRPr lang="zh-CN" altLang="en-US" sz="2400" b="1" dirty="0">
              <a:solidFill>
                <a:srgbClr val="000000"/>
              </a:solidFill>
              <a:latin typeface="黑体" panose="02010609060101010101" pitchFamily="49" charset="-122"/>
              <a:ea typeface="黑体" panose="02010609060101010101" pitchFamily="49" charset="-122"/>
            </a:endParaRPr>
          </a:p>
        </p:txBody>
      </p:sp>
      <p:sp>
        <p:nvSpPr>
          <p:cNvPr id="21" name="Rectangle 29"/>
          <p:cNvSpPr/>
          <p:nvPr/>
        </p:nvSpPr>
        <p:spPr>
          <a:xfrm>
            <a:off x="8988425" y="5346700"/>
            <a:ext cx="3190875"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0000FF"/>
                </a:solidFill>
              </a:rPr>
              <a:t>解剖学、分科治病</a:t>
            </a:r>
            <a:endParaRPr lang="zh-CN" altLang="en-US" sz="2400" b="1" dirty="0">
              <a:solidFill>
                <a:srgbClr val="00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linds(horizont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2" grpId="0"/>
      <p:bldP spid="23" grpId="0"/>
      <p:bldP spid="25"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8674" name="组合 5"/>
          <p:cNvGrpSpPr/>
          <p:nvPr/>
        </p:nvGrpSpPr>
        <p:grpSpPr>
          <a:xfrm>
            <a:off x="15875" y="76200"/>
            <a:ext cx="12192000" cy="866775"/>
            <a:chOff x="0" y="2567570"/>
            <a:chExt cx="7297544" cy="866954"/>
          </a:xfrm>
        </p:grpSpPr>
        <p:sp>
          <p:nvSpPr>
            <p:cNvPr id="12" name="矩形 11"/>
            <p:cNvSpPr/>
            <p:nvPr/>
          </p:nvSpPr>
          <p:spPr>
            <a:xfrm>
              <a:off x="408586" y="2721590"/>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8680"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金字塔</a:t>
              </a:r>
              <a:endParaRPr lang="zh-CN" altLang="en-US" sz="3200" b="1" dirty="0">
                <a:solidFill>
                  <a:srgbClr val="020605"/>
                </a:solidFill>
                <a:latin typeface="微软雅黑" pitchFamily="34" charset="-122"/>
                <a:ea typeface="微软雅黑" pitchFamily="34" charset="-122"/>
              </a:endParaRPr>
            </a:p>
          </p:txBody>
        </p:sp>
        <p:cxnSp>
          <p:nvCxnSpPr>
            <p:cNvPr id="14" name="直接连接符 13"/>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pic>
        <p:nvPicPr>
          <p:cNvPr id="28675" name="Picture 6"/>
          <p:cNvPicPr>
            <a:picLocks noChangeAspect="1"/>
          </p:cNvPicPr>
          <p:nvPr/>
        </p:nvPicPr>
        <p:blipFill>
          <a:blip r:embed="rId1"/>
          <a:srcRect b="7748"/>
          <a:stretch>
            <a:fillRect/>
          </a:stretch>
        </p:blipFill>
        <p:spPr>
          <a:xfrm>
            <a:off x="15875" y="992188"/>
            <a:ext cx="10336213" cy="5813425"/>
          </a:xfrm>
          <a:prstGeom prst="rect">
            <a:avLst/>
          </a:prstGeom>
          <a:noFill/>
          <a:ln w="9525">
            <a:noFill/>
          </a:ln>
        </p:spPr>
      </p:pic>
      <p:sp>
        <p:nvSpPr>
          <p:cNvPr id="17" name="TextBox 3"/>
          <p:cNvSpPr txBox="1">
            <a:spLocks noChangeArrowheads="1"/>
          </p:cNvSpPr>
          <p:nvPr/>
        </p:nvSpPr>
        <p:spPr bwMode="auto">
          <a:xfrm>
            <a:off x="4332288" y="1114425"/>
            <a:ext cx="5930900" cy="5629275"/>
          </a:xfrm>
          <a:prstGeom prst="rect">
            <a:avLst/>
          </a:prstGeom>
          <a:solidFill>
            <a:schemeClr val="bg1"/>
          </a:solidFill>
          <a:ln>
            <a:noFill/>
          </a:ln>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9pPr>
          </a:lstStyle>
          <a:p>
            <a:pPr marL="0" marR="0" lvl="0" indent="0" algn="ctr" defTabSz="914400" rtl="0" eaLnBrk="0" fontAlgn="base" latinLnBrk="0" hangingPunct="0">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微软雅黑" pitchFamily="34" charset="-122"/>
                <a:ea typeface="微软雅黑" pitchFamily="34" charset="-122"/>
                <a:cs typeface="+mn-cs"/>
              </a:rPr>
              <a:t>金字塔</a:t>
            </a:r>
            <a:r>
              <a:rPr kumimoji="0" lang="zh-CN" altLang="en-US" sz="22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a:t>
            </a:r>
            <a:r>
              <a:rPr kumimoji="0" lang="zh-CN" altLang="en-US" sz="22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古埃及文明的象征</a:t>
            </a:r>
            <a:r>
              <a:rPr kumimoji="0" lang="zh-CN" altLang="en-US" sz="22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a:t>
            </a:r>
            <a:endParaRPr kumimoji="0" lang="en-US" altLang="zh-CN" sz="22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20000"/>
              </a:lnSpc>
              <a:spcBef>
                <a:spcPct val="0"/>
              </a:spcBef>
              <a:spcAft>
                <a:spcPct val="0"/>
              </a:spcAft>
              <a:buClrTx/>
              <a:buSzTx/>
              <a:buFontTx/>
              <a:buNone/>
              <a:defRPr/>
            </a:pPr>
            <a:r>
              <a:rPr kumimoji="0" lang="zh-CN" alt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    </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古埃及</a:t>
            </a:r>
            <a:r>
              <a:rPr kumimoji="0" lang="zh-CN" alt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国王奥西里斯</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被自己的恶兄弟杀害，碎尸后被扔到了尼罗河里。</a:t>
            </a:r>
            <a:r>
              <a:rPr kumimoji="0" lang="zh-CN" alt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王后伊西丝</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悲痛欲绝，她找到遗体，伏尸痛哭，这感动了</a:t>
            </a:r>
            <a:r>
              <a:rPr kumimoji="0" lang="zh-CN" alt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太阳神</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。于是天神帮助她把尸块还原成尸体，做成干尸，即</a:t>
            </a:r>
            <a:r>
              <a:rPr kumimoji="0" lang="zh-CN" altLang="en-US" sz="2400" b="1" i="0" u="none" strike="noStrike" kern="1200" cap="none" spc="0" normalizeH="0" baseline="0" noProof="0" dirty="0">
                <a:ln>
                  <a:noFill/>
                </a:ln>
                <a:solidFill>
                  <a:schemeClr val="accent2"/>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木乃伊</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。奥西里斯于是再生，成为冥界的主宰。</a:t>
            </a:r>
            <a:r>
              <a:rPr kumimoji="0" lang="zh-CN" altLang="en-US" sz="24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从此以后，每个法老死后，都要把奥西里斯神话表演一次，制成木乃伊后装入石棺，再送进“永久的住所”</a:t>
            </a:r>
            <a:r>
              <a:rPr kumimoji="0" lang="en-US" altLang="zh-CN" sz="24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a:t>
            </a:r>
            <a:r>
              <a:rPr kumimoji="0" lang="zh-CN" altLang="en-US" sz="2400" b="1" i="0" u="none" strike="noStrike" kern="1200" cap="none" spc="0" normalizeH="0" baseline="0" noProof="0" dirty="0">
                <a:ln>
                  <a:noFill/>
                </a:ln>
                <a:solidFill>
                  <a:schemeClr val="accent2"/>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金字塔</a:t>
            </a:r>
            <a:r>
              <a:rPr kumimoji="0" lang="zh-CN" altLang="en-US" sz="24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中。</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古埃及人认为，这样，法老们的灵魂就能永生，并在</a:t>
            </a:r>
            <a:r>
              <a:rPr kumimoji="0" lang="en-US" altLang="zh-CN"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3000</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年后的极乐世界里复活。</a:t>
            </a:r>
            <a:endParaRPr kumimoji="0" lang="zh-CN" altLang="en-US" sz="24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p:txBody>
      </p:sp>
      <p:sp>
        <p:nvSpPr>
          <p:cNvPr id="18" name="Text Box 5"/>
          <p:cNvSpPr txBox="1">
            <a:spLocks noChangeArrowheads="1"/>
          </p:cNvSpPr>
          <p:nvPr/>
        </p:nvSpPr>
        <p:spPr bwMode="auto">
          <a:xfrm>
            <a:off x="698500" y="2519363"/>
            <a:ext cx="3343275" cy="4038600"/>
          </a:xfrm>
          <a:prstGeom prst="rect">
            <a:avLst/>
          </a:prstGeom>
          <a:solidFill>
            <a:schemeClr val="accent3">
              <a:lumMod val="20000"/>
              <a:lumOff val="80000"/>
            </a:schemeClr>
          </a:solidFill>
          <a:ln>
            <a:noFill/>
          </a:ln>
        </p:spPr>
        <p:txBody>
          <a:bodyPr>
            <a:spAutoFit/>
          </a:bodyPr>
          <a:lstStyle>
            <a:lvl1pPr algn="l">
              <a:defRPr>
                <a:solidFill>
                  <a:schemeClr val="tx1"/>
                </a:solidFill>
                <a:latin typeface="Arial" panose="020B0604020202090204" pitchFamily="34" charset="0"/>
                <a:ea typeface="宋体" pitchFamily="2" charset="-122"/>
              </a:defRPr>
            </a:lvl1pPr>
            <a:lvl2pPr marL="742950" indent="-285750" algn="l">
              <a:defRPr>
                <a:solidFill>
                  <a:schemeClr val="tx1"/>
                </a:solidFill>
                <a:latin typeface="Arial" panose="020B0604020202090204" pitchFamily="34" charset="0"/>
                <a:ea typeface="宋体" pitchFamily="2" charset="-122"/>
              </a:defRPr>
            </a:lvl2pPr>
            <a:lvl3pPr marL="1143000" indent="-228600" algn="l">
              <a:defRPr>
                <a:solidFill>
                  <a:schemeClr val="tx1"/>
                </a:solidFill>
                <a:latin typeface="Arial" panose="020B0604020202090204" pitchFamily="34" charset="0"/>
                <a:ea typeface="宋体" pitchFamily="2" charset="-122"/>
              </a:defRPr>
            </a:lvl3pPr>
            <a:lvl4pPr marL="1600200" indent="-228600" algn="l">
              <a:defRPr>
                <a:solidFill>
                  <a:schemeClr val="tx1"/>
                </a:solidFill>
                <a:latin typeface="Arial" panose="020B0604020202090204" pitchFamily="34" charset="0"/>
                <a:ea typeface="宋体" pitchFamily="2" charset="-122"/>
              </a:defRPr>
            </a:lvl4pPr>
            <a:lvl5pPr marL="2057400" indent="-228600" algn="l">
              <a:defRPr>
                <a:solidFill>
                  <a:schemeClr val="tx1"/>
                </a:solidFill>
                <a:latin typeface="Arial" panose="020B0604020202090204" pitchFamily="34" charset="0"/>
                <a:ea typeface="宋体" pitchFamily="2" charset="-122"/>
              </a:defRPr>
            </a:lvl5pPr>
            <a:lvl6pPr marL="2514600" indent="-228600" fontAlgn="base">
              <a:spcBef>
                <a:spcPct val="0"/>
              </a:spcBef>
              <a:spcAft>
                <a:spcPct val="0"/>
              </a:spcAft>
              <a:defRPr>
                <a:solidFill>
                  <a:schemeClr val="tx1"/>
                </a:solidFill>
                <a:latin typeface="Arial" panose="020B0604020202090204" pitchFamily="34" charset="0"/>
                <a:ea typeface="宋体" pitchFamily="2" charset="-122"/>
              </a:defRPr>
            </a:lvl6pPr>
            <a:lvl7pPr marL="2971800" indent="-228600" fontAlgn="base">
              <a:spcBef>
                <a:spcPct val="0"/>
              </a:spcBef>
              <a:spcAft>
                <a:spcPct val="0"/>
              </a:spcAft>
              <a:defRPr>
                <a:solidFill>
                  <a:schemeClr val="tx1"/>
                </a:solidFill>
                <a:latin typeface="Arial" panose="020B0604020202090204" pitchFamily="34" charset="0"/>
                <a:ea typeface="宋体" pitchFamily="2" charset="-122"/>
              </a:defRPr>
            </a:lvl7pPr>
            <a:lvl8pPr marL="3429000" indent="-228600" fontAlgn="base">
              <a:spcBef>
                <a:spcPct val="0"/>
              </a:spcBef>
              <a:spcAft>
                <a:spcPct val="0"/>
              </a:spcAft>
              <a:defRPr>
                <a:solidFill>
                  <a:schemeClr val="tx1"/>
                </a:solidFill>
                <a:latin typeface="Arial" panose="020B0604020202090204" pitchFamily="34" charset="0"/>
                <a:ea typeface="宋体" pitchFamily="2" charset="-122"/>
              </a:defRPr>
            </a:lvl8pPr>
            <a:lvl9pPr marL="3886200" indent="-228600" fontAlgn="base">
              <a:spcBef>
                <a:spcPct val="0"/>
              </a:spcBef>
              <a:spcAft>
                <a:spcPct val="0"/>
              </a:spcAft>
              <a:defRPr>
                <a:solidFill>
                  <a:schemeClr val="tx1"/>
                </a:solidFill>
                <a:latin typeface="Arial" panose="020B0604020202090204" pitchFamily="34" charset="0"/>
                <a:ea typeface="宋体" pitchFamily="2" charset="-122"/>
              </a:defRPr>
            </a:lvl9pPr>
          </a:lstStyle>
          <a:p>
            <a:pPr marL="0" marR="0" lvl="0" indent="0" algn="l" defTabSz="914400" rtl="0" eaLnBrk="0" fontAlgn="base" latinLnBrk="0" hangingPunct="0">
              <a:lnSpc>
                <a:spcPct val="120000"/>
              </a:lnSpc>
              <a:spcBef>
                <a:spcPct val="50000"/>
              </a:spcBef>
              <a:spcAft>
                <a:spcPct val="0"/>
              </a:spcAft>
              <a:buClrTx/>
              <a:buSzTx/>
              <a:buFont typeface="Arial" panose="020B0604020202090204" pitchFamily="34" charset="0"/>
              <a:buNone/>
              <a:defRPr/>
            </a:pPr>
            <a:r>
              <a:rPr kumimoji="0" lang="zh-CN" altLang="en-US" sz="2400" b="1" i="0" u="none" strike="noStrike" kern="1200" cap="none" spc="0" normalizeH="0" baseline="0" noProof="0" dirty="0">
                <a:ln>
                  <a:noFill/>
                </a:ln>
                <a:solidFill>
                  <a:srgbClr val="FF0000"/>
                </a:solidFill>
                <a:effectLst/>
                <a:uLnTx/>
                <a:uFillTx/>
                <a:latin typeface="Times New Roman" panose="02020503050405090304" pitchFamily="18" charset="0"/>
                <a:ea typeface="华文彩云" pitchFamily="2" charset="-122"/>
                <a:cs typeface="+mn-cs"/>
              </a:rPr>
              <a:t>  </a:t>
            </a:r>
            <a:r>
              <a:rPr kumimoji="0" lang="zh-CN" altLang="en-US" sz="2400" b="1" i="0" u="none" strike="noStrike" kern="1200" cap="none" spc="0" normalizeH="0" baseline="0" noProof="0" dirty="0">
                <a:ln>
                  <a:noFill/>
                </a:ln>
                <a:solidFill>
                  <a:srgbClr val="0000FF"/>
                </a:solidFill>
                <a:effectLst/>
                <a:uLnTx/>
                <a:uFillTx/>
                <a:latin typeface="Times New Roman" panose="02020503050405090304" pitchFamily="18" charset="0"/>
                <a:ea typeface="华文彩云" pitchFamily="2" charset="-122"/>
                <a:cs typeface="+mn-cs"/>
              </a:rPr>
              <a:t>狮身人面像 </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面部参照哈佛拉，身体为狮子，高</a:t>
            </a:r>
            <a:r>
              <a:rPr kumimoji="0" lang="en-US" altLang="zh-CN"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22</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米，长</a:t>
            </a:r>
            <a:r>
              <a:rPr kumimoji="0" lang="en-US" altLang="zh-CN"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57</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米，雕</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像</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的一个耳朵就有</a:t>
            </a:r>
            <a:r>
              <a:rPr kumimoji="0" lang="en-US" altLang="zh-CN"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2</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米高。整个雕</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像</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除狮爪外，全部由一块天然岩石雕成。</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至今已有</a:t>
            </a:r>
            <a:r>
              <a:rPr kumimoji="0" lang="en-US" altLang="zh-CN"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4500</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多年历史。</a:t>
            </a:r>
            <a:r>
              <a:rPr kumimoji="0" lang="zh-CN" altLang="en-US" sz="2400" b="1" i="0" u="none" strike="noStrike" kern="1200" cap="none" spc="0" normalizeH="0" baseline="0" noProof="0" dirty="0">
                <a:ln>
                  <a:noFill/>
                </a:ln>
                <a:solidFill>
                  <a:srgbClr val="0000FF"/>
                </a:solidFill>
                <a:effectLst/>
                <a:uLnTx/>
                <a:uFillTx/>
                <a:latin typeface="Times New Roman" panose="02020503050405090304" pitchFamily="18" charset="0"/>
                <a:ea typeface="宋体" pitchFamily="2" charset="-122"/>
                <a:cs typeface="+mn-cs"/>
              </a:rPr>
              <a:t>希腊人称狮身人面像为“斯芬克斯”</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a:t>
            </a:r>
            <a:endPar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endParaRPr>
          </a:p>
        </p:txBody>
      </p:sp>
      <p:sp>
        <p:nvSpPr>
          <p:cNvPr id="10" name="矩形 7"/>
          <p:cNvSpPr/>
          <p:nvPr/>
        </p:nvSpPr>
        <p:spPr>
          <a:xfrm>
            <a:off x="6272213" y="277813"/>
            <a:ext cx="5540375" cy="58420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200" b="1" dirty="0">
                <a:latin typeface="黑体" panose="02010609060101010101" pitchFamily="49" charset="-122"/>
                <a:ea typeface="黑体" panose="02010609060101010101" pitchFamily="49" charset="-122"/>
              </a:rPr>
              <a:t>胡夫金字塔</a:t>
            </a:r>
            <a:r>
              <a:rPr lang="en-US" altLang="zh-CN" sz="3200" b="1" dirty="0">
                <a:latin typeface="黑体" panose="02010609060101010101" pitchFamily="49" charset="-122"/>
                <a:ea typeface="黑体" panose="02010609060101010101" pitchFamily="49" charset="-122"/>
              </a:rPr>
              <a:t>——</a:t>
            </a:r>
            <a:r>
              <a:rPr lang="zh-CN" altLang="en-US" sz="3200" b="1" dirty="0">
                <a:latin typeface="黑体" panose="02010609060101010101" pitchFamily="49" charset="-122"/>
                <a:ea typeface="黑体" panose="02010609060101010101" pitchFamily="49" charset="-122"/>
              </a:rPr>
              <a:t>最大的金字塔</a:t>
            </a:r>
            <a:endParaRPr lang="zh-CN" altLang="en-US" sz="3200" b="1" dirty="0">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17"/>
                                        </p:tgtEl>
                                      </p:cBhvr>
                                    </p:animEffect>
                                    <p:anim calcmode="lin" valueType="num">
                                      <p:cBhvr>
                                        <p:cTn id="14" dur="1000"/>
                                        <p:tgtEl>
                                          <p:spTgt spid="17"/>
                                        </p:tgtEl>
                                        <p:attrNameLst>
                                          <p:attrName>ppt_x</p:attrName>
                                        </p:attrNameLst>
                                      </p:cBhvr>
                                      <p:tavLst>
                                        <p:tav tm="0">
                                          <p:val>
                                            <p:strVal val="ppt_x"/>
                                          </p:val>
                                        </p:tav>
                                        <p:tav tm="100000">
                                          <p:val>
                                            <p:strVal val="ppt_x"/>
                                          </p:val>
                                        </p:tav>
                                      </p:tavLst>
                                    </p:anim>
                                    <p:anim calcmode="lin" valueType="num">
                                      <p:cBhvr>
                                        <p:cTn id="15" dur="1000"/>
                                        <p:tgtEl>
                                          <p:spTgt spid="17"/>
                                        </p:tgtEl>
                                        <p:attrNameLst>
                                          <p:attrName>ppt_y</p:attrName>
                                        </p:attrNameLst>
                                      </p:cBhvr>
                                      <p:tavLst>
                                        <p:tav tm="0">
                                          <p:val>
                                            <p:strVal val="ppt_y"/>
                                          </p:val>
                                        </p:tav>
                                        <p:tav tm="100000">
                                          <p:val>
                                            <p:strVal val="ppt_y+.1"/>
                                          </p:val>
                                        </p:tav>
                                      </p:tavLst>
                                    </p:anim>
                                    <p:set>
                                      <p:cBhvr>
                                        <p:cTn id="16" dur="1" fill="hold">
                                          <p:stCondLst>
                                            <p:cond delay="999"/>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TextBox 10"/>
          <p:cNvSpPr txBox="1"/>
          <p:nvPr/>
        </p:nvSpPr>
        <p:spPr>
          <a:xfrm>
            <a:off x="2528888" y="862013"/>
            <a:ext cx="7343775" cy="52387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800" b="1" i="0" u="none" strike="noStrike" kern="1200" cap="none" spc="0" normalizeH="0" baseline="0" noProof="1">
                <a:ln>
                  <a:noFill/>
                </a:ln>
                <a:solidFill>
                  <a:srgbClr val="FF0000"/>
                </a:solidFill>
                <a:effectLst/>
                <a:uLnTx/>
                <a:uFillTx/>
                <a:latin typeface="微软雅黑" pitchFamily="34" charset="-122"/>
                <a:ea typeface="微软雅黑" pitchFamily="34" charset="-122"/>
                <a:cs typeface="+mn-cs"/>
              </a:rPr>
              <a:t>金字塔的修建反映了古埃及国王的无限权力。</a:t>
            </a:r>
            <a:endParaRPr kumimoji="0" lang="zh-CN" altLang="en-US" sz="2800" b="1" i="0" u="none" strike="noStrike" kern="1200" cap="none" spc="0" normalizeH="0" baseline="0" noProof="1">
              <a:ln>
                <a:noFill/>
              </a:ln>
              <a:solidFill>
                <a:srgbClr val="FF0000"/>
              </a:solidFill>
              <a:effectLst/>
              <a:uLnTx/>
              <a:uFillTx/>
              <a:latin typeface="微软雅黑" pitchFamily="34" charset="-122"/>
              <a:ea typeface="微软雅黑" pitchFamily="34" charset="-122"/>
              <a:cs typeface="+mn-cs"/>
            </a:endParaRPr>
          </a:p>
        </p:txBody>
      </p:sp>
      <p:sp>
        <p:nvSpPr>
          <p:cNvPr id="12" name="流程图: 可选过程 11"/>
          <p:cNvSpPr/>
          <p:nvPr/>
        </p:nvSpPr>
        <p:spPr>
          <a:xfrm>
            <a:off x="4908550" y="1808163"/>
            <a:ext cx="2592388" cy="509588"/>
          </a:xfrm>
          <a:prstGeom prst="flowChartAlternateProcess">
            <a:avLst/>
          </a:prstGeom>
        </p:spPr>
        <p:style>
          <a:lnRef idx="0">
            <a:schemeClr val="accent6"/>
          </a:lnRef>
          <a:fillRef idx="3">
            <a:schemeClr val="accent6"/>
          </a:fillRef>
          <a:effectRef idx="3">
            <a:schemeClr val="accent6"/>
          </a:effectRef>
          <a:fontRef idx="minor">
            <a:schemeClr val="lt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bg1"/>
                </a:solidFill>
                <a:effectLst/>
                <a:uLnTx/>
                <a:uFillTx/>
                <a:latin typeface="微软雅黑" pitchFamily="34" charset="-122"/>
                <a:ea typeface="微软雅黑" pitchFamily="34" charset="-122"/>
                <a:cs typeface="+mn-cs"/>
              </a:rPr>
              <a:t>无上的权威</a:t>
            </a:r>
            <a:endParaRPr kumimoji="0" lang="zh-CN" altLang="en-US" sz="2400" b="1" i="0" u="none" strike="noStrike" kern="1200" cap="none" spc="0" normalizeH="0" baseline="0" noProof="1">
              <a:ln>
                <a:noFill/>
              </a:ln>
              <a:solidFill>
                <a:schemeClr val="bg1"/>
              </a:solidFill>
              <a:effectLst/>
              <a:uLnTx/>
              <a:uFillTx/>
              <a:latin typeface="微软雅黑" pitchFamily="34" charset="-122"/>
              <a:ea typeface="微软雅黑" pitchFamily="34" charset="-122"/>
              <a:cs typeface="+mn-cs"/>
            </a:endParaRPr>
          </a:p>
        </p:txBody>
      </p:sp>
      <p:sp>
        <p:nvSpPr>
          <p:cNvPr id="9" name="TextBox 8"/>
          <p:cNvSpPr txBox="1"/>
          <p:nvPr/>
        </p:nvSpPr>
        <p:spPr>
          <a:xfrm>
            <a:off x="4338638" y="2779713"/>
            <a:ext cx="3724275"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古埃及国王称法老。</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sp>
        <p:nvSpPr>
          <p:cNvPr id="13" name="TextBox 12"/>
          <p:cNvSpPr txBox="1"/>
          <p:nvPr/>
        </p:nvSpPr>
        <p:spPr>
          <a:xfrm>
            <a:off x="2555875" y="4165600"/>
            <a:ext cx="1081088"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政治</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sp>
        <p:nvSpPr>
          <p:cNvPr id="14" name="TextBox 13"/>
          <p:cNvSpPr txBox="1"/>
          <p:nvPr/>
        </p:nvSpPr>
        <p:spPr>
          <a:xfrm>
            <a:off x="4079875" y="4165600"/>
            <a:ext cx="1081088"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经济</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sp>
        <p:nvSpPr>
          <p:cNvPr id="15" name="TextBox 14"/>
          <p:cNvSpPr txBox="1"/>
          <p:nvPr/>
        </p:nvSpPr>
        <p:spPr>
          <a:xfrm>
            <a:off x="5659438" y="4165600"/>
            <a:ext cx="1082675"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军事</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sp>
        <p:nvSpPr>
          <p:cNvPr id="16" name="TextBox 15"/>
          <p:cNvSpPr txBox="1"/>
          <p:nvPr/>
        </p:nvSpPr>
        <p:spPr>
          <a:xfrm>
            <a:off x="7218363" y="4165600"/>
            <a:ext cx="1079500"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司法</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cxnSp>
        <p:nvCxnSpPr>
          <p:cNvPr id="17" name="直接箭头连接符 16"/>
          <p:cNvCxnSpPr/>
          <p:nvPr/>
        </p:nvCxnSpPr>
        <p:spPr>
          <a:xfrm flipV="1">
            <a:off x="3097213" y="3414713"/>
            <a:ext cx="1520825" cy="7143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4618038" y="3479800"/>
            <a:ext cx="539750" cy="6445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6200775" y="3473450"/>
            <a:ext cx="0" cy="6556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flipV="1">
            <a:off x="7573963" y="3365500"/>
            <a:ext cx="1741488" cy="763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227195" y="5334769"/>
            <a:ext cx="3947160" cy="991870"/>
          </a:xfrm>
          <a:prstGeom prst="rect">
            <a:avLst/>
          </a:prstGeom>
          <a:noFill/>
        </p:spPr>
        <p:txBody>
          <a:bodyPr wrap="none" lIns="68580" tIns="34290" rIns="68580" bIns="34290">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6000" b="1" i="0" u="none" strike="noStrike" kern="1200" cap="all" spc="0" normalizeH="0" baseline="0" noProof="1">
                <a:ln w="9000" cmpd="sng">
                  <a:solidFill>
                    <a:srgbClr val="FFFF00"/>
                  </a:solidFill>
                  <a:prstDash val="solid"/>
                </a:ln>
                <a:solidFill>
                  <a:srgbClr val="FF0000"/>
                </a:solidFill>
                <a:effectLst>
                  <a:reflection blurRad="12700" stA="28000" endPos="45000" dist="1000" dir="5400000" sy="-100000" algn="bl" rotWithShape="0"/>
                </a:effectLst>
                <a:uLnTx/>
                <a:uFillTx/>
                <a:latin typeface="微软雅黑" pitchFamily="34" charset="-122"/>
                <a:ea typeface="微软雅黑" pitchFamily="34" charset="-122"/>
                <a:cs typeface="+mn-cs"/>
              </a:rPr>
              <a:t>“神之子”</a:t>
            </a:r>
            <a:endParaRPr kumimoji="0" lang="zh-CN" altLang="en-US" sz="6000" b="1" i="0" u="none" strike="noStrike" kern="1200" cap="all" spc="0" normalizeH="0" baseline="0" noProof="1">
              <a:ln w="9000" cmpd="sng">
                <a:solidFill>
                  <a:srgbClr val="FFFF00"/>
                </a:solidFill>
                <a:prstDash val="solid"/>
              </a:ln>
              <a:solidFill>
                <a:srgbClr val="FF0000"/>
              </a:solidFill>
              <a:effectLst>
                <a:reflection blurRad="12700" stA="28000" endPos="45000" dist="1000" dir="5400000" sy="-100000" algn="bl" rotWithShape="0"/>
              </a:effectLst>
              <a:uLnTx/>
              <a:uFillTx/>
              <a:latin typeface="微软雅黑" pitchFamily="34" charset="-122"/>
              <a:ea typeface="微软雅黑" pitchFamily="34" charset="-122"/>
              <a:cs typeface="+mn-cs"/>
            </a:endParaRPr>
          </a:p>
        </p:txBody>
      </p:sp>
      <p:sp>
        <p:nvSpPr>
          <p:cNvPr id="2" name="TextBox 15"/>
          <p:cNvSpPr txBox="1"/>
          <p:nvPr/>
        </p:nvSpPr>
        <p:spPr>
          <a:xfrm>
            <a:off x="8774113" y="4165600"/>
            <a:ext cx="1081088"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宗教</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cxnSp>
        <p:nvCxnSpPr>
          <p:cNvPr id="3" name="直接箭头连接符 2"/>
          <p:cNvCxnSpPr/>
          <p:nvPr/>
        </p:nvCxnSpPr>
        <p:spPr>
          <a:xfrm flipH="1" flipV="1">
            <a:off x="7096125" y="3414713"/>
            <a:ext cx="636588" cy="7143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9712" name="图片 25" descr="t01d0d3419230643927_副本"/>
          <p:cNvPicPr>
            <a:picLocks noChangeAspect="1"/>
          </p:cNvPicPr>
          <p:nvPr/>
        </p:nvPicPr>
        <p:blipFill>
          <a:blip r:embed="rId1"/>
          <a:stretch>
            <a:fillRect/>
          </a:stretch>
        </p:blipFill>
        <p:spPr>
          <a:xfrm>
            <a:off x="614363" y="1720850"/>
            <a:ext cx="2441575" cy="2117725"/>
          </a:xfrm>
          <a:prstGeom prst="rect">
            <a:avLst/>
          </a:prstGeom>
          <a:noFill/>
          <a:ln w="9525">
            <a:noFill/>
          </a:ln>
        </p:spPr>
      </p:pic>
      <p:pic>
        <p:nvPicPr>
          <p:cNvPr id="29" name="Picture 3" descr="goddessboat"/>
          <p:cNvPicPr>
            <a:picLocks noChangeAspect="1"/>
          </p:cNvPicPr>
          <p:nvPr/>
        </p:nvPicPr>
        <p:blipFill>
          <a:blip r:embed="rId2"/>
          <a:stretch>
            <a:fillRect/>
          </a:stretch>
        </p:blipFill>
        <p:spPr>
          <a:xfrm>
            <a:off x="8789988" y="1676400"/>
            <a:ext cx="2841625" cy="2116138"/>
          </a:xfrm>
          <a:prstGeom prst="rect">
            <a:avLst/>
          </a:prstGeom>
          <a:noFill/>
          <a:ln w="9525">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4"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heel(4)">
                                      <p:cBhvr>
                                        <p:cTn id="5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bldLvl="0" animBg="1"/>
      <p:bldP spid="13" grpId="0" bldLvl="0" animBg="1"/>
      <p:bldP spid="14" grpId="0" bldLvl="0" animBg="1"/>
      <p:bldP spid="15" grpId="0" bldLvl="0" animBg="1"/>
      <p:bldP spid="16" grpId="0" bldLvl="0" animBg="1"/>
      <p:bldP spid="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GFV9aPqoA+svMhH4m0HC5WT5jvOYXHdqXQXLV5CKOGAkPRjVm0NSSkpX3rPDIUXAIXLYFpeSx5D04y4CJHUkkU="/>
</p:tagLst>
</file>

<file path=ppt/theme/theme1.xml><?xml version="1.0" encoding="utf-8"?>
<a:theme xmlns:a="http://schemas.openxmlformats.org/drawingml/2006/main" name="2_自定义设计方案">
  <a:themeElements>
    <a:clrScheme name="2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50000"/>
          </a:lnSpc>
          <a:spcBef>
            <a:spcPct val="0"/>
          </a:spcBef>
          <a:spcAft>
            <a:spcPct val="0"/>
          </a:spcAft>
          <a:buClrTx/>
          <a:buSzTx/>
          <a:buFontTx/>
          <a:buNone/>
          <a:defRPr kumimoji="1" lang="zh-CN" altLang="en-US" sz="2400" b="1" i="0" u="none" strike="noStrike" cap="none" normalizeH="0" baseline="0" smtClean="0">
            <a:ln>
              <a:noFill/>
            </a:ln>
            <a:solidFill>
              <a:srgbClr val="0000FF"/>
            </a:solidFill>
            <a:effectLst/>
            <a:latin typeface="隶书" pitchFamily="49" charset="-122"/>
            <a:ea typeface="隶书"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50000"/>
          </a:lnSpc>
          <a:spcBef>
            <a:spcPct val="0"/>
          </a:spcBef>
          <a:spcAft>
            <a:spcPct val="0"/>
          </a:spcAft>
          <a:buClrTx/>
          <a:buSzTx/>
          <a:buFontTx/>
          <a:buNone/>
          <a:defRPr kumimoji="1" lang="zh-CN" altLang="en-US" sz="2400" b="1" i="0" u="none" strike="noStrike" cap="none" normalizeH="0" baseline="0" smtClean="0">
            <a:ln>
              <a:noFill/>
            </a:ln>
            <a:solidFill>
              <a:srgbClr val="0000FF"/>
            </a:solidFill>
            <a:effectLst/>
            <a:latin typeface="隶书" pitchFamily="49" charset="-122"/>
            <a:ea typeface="隶书" pitchFamily="49" charset="-122"/>
          </a:defRPr>
        </a:defPPr>
      </a:lstStyle>
    </a:lnDef>
  </a:objectDefaults>
  <a:extraClrSchemeLst>
    <a:extraClrScheme>
      <a:clrScheme name="2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DESIGN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3300"/>
      </a:hlink>
      <a:folHlink>
        <a:srgbClr val="663300"/>
      </a:folHlink>
    </a:clrScheme>
    <a:fontScheme name="CDESIGNA">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CDESIGN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DESIGN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DESIGN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DESIGN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DESIGN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DESIGN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DESIGN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2502</Words>
  <Application>WPS 文字</Application>
  <PresentationFormat>宽屏</PresentationFormat>
  <Paragraphs>300</Paragraphs>
  <Slides>25</Slides>
  <Notes>8</Notes>
  <HiddenSlides>0</HiddenSlides>
  <MMClips>0</MMClips>
  <ScaleCrop>false</ScaleCrop>
  <HeadingPairs>
    <vt:vector size="6" baseType="variant">
      <vt:variant>
        <vt:lpstr>已用的字体</vt:lpstr>
      </vt:variant>
      <vt:variant>
        <vt:i4>35</vt:i4>
      </vt:variant>
      <vt:variant>
        <vt:lpstr>主题</vt:lpstr>
      </vt:variant>
      <vt:variant>
        <vt:i4>4</vt:i4>
      </vt:variant>
      <vt:variant>
        <vt:lpstr>幻灯片标题</vt:lpstr>
      </vt:variant>
      <vt:variant>
        <vt:i4>25</vt:i4>
      </vt:variant>
    </vt:vector>
  </HeadingPairs>
  <TitlesOfParts>
    <vt:vector size="64" baseType="lpstr">
      <vt:lpstr>Arial</vt:lpstr>
      <vt:lpstr>方正书宋_GBK</vt:lpstr>
      <vt:lpstr>Wingdings</vt:lpstr>
      <vt:lpstr>等线</vt:lpstr>
      <vt:lpstr>汉仪中等线KW</vt:lpstr>
      <vt:lpstr>隶书</vt:lpstr>
      <vt:lpstr>报隶-简</vt:lpstr>
      <vt:lpstr>宋体</vt:lpstr>
      <vt:lpstr>汉仪书宋二KW</vt:lpstr>
      <vt:lpstr>Times New Roman</vt:lpstr>
      <vt:lpstr>Calibri Light</vt:lpstr>
      <vt:lpstr>Verdana</vt:lpstr>
      <vt:lpstr>华文新魏</vt:lpstr>
      <vt:lpstr>Thonburi</vt:lpstr>
      <vt:lpstr>Calibri</vt:lpstr>
      <vt:lpstr>华文行楷</vt:lpstr>
      <vt:lpstr>行楷-简</vt:lpstr>
      <vt:lpstr>黑体</vt:lpstr>
      <vt:lpstr>华文中宋</vt:lpstr>
      <vt:lpstr>华文宋体</vt:lpstr>
      <vt:lpstr>幼圆</vt:lpstr>
      <vt:lpstr>微软雅黑</vt:lpstr>
      <vt:lpstr>汉仪旗黑KW</vt:lpstr>
      <vt:lpstr>微软雅黑</vt:lpstr>
      <vt:lpstr>Comic Sans MS</vt:lpstr>
      <vt:lpstr>华文彩云</vt:lpstr>
      <vt:lpstr>华文隶书</vt:lpstr>
      <vt:lpstr>楷体_GB2312</vt:lpstr>
      <vt:lpstr>Gulim</vt:lpstr>
      <vt:lpstr>宋体</vt:lpstr>
      <vt:lpstr>Arial Unicode MS</vt:lpstr>
      <vt:lpstr>苹方-简</vt:lpstr>
      <vt:lpstr>Apple SD Gothic Neo</vt:lpstr>
      <vt:lpstr>Wingdings</vt:lpstr>
      <vt:lpstr>宋体-简</vt:lpstr>
      <vt:lpstr>2_自定义设计方案</vt:lpstr>
      <vt:lpstr>CDESIGNA</vt:lpstr>
      <vt:lpstr>自定义设计方案</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solar</cp:lastModifiedBy>
  <cp:revision>1227</cp:revision>
  <dcterms:created xsi:type="dcterms:W3CDTF">2020-09-02T06:48:01Z</dcterms:created>
  <dcterms:modified xsi:type="dcterms:W3CDTF">2020-09-02T06:48:01Z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2052-2.0.0.3163</vt:lpwstr>
  </property>
</Properties>
</file>