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642" r:id="rId3"/>
    <p:sldId id="1187" r:id="rId4"/>
    <p:sldId id="714" r:id="rId6"/>
    <p:sldId id="469" r:id="rId7"/>
    <p:sldId id="1118" r:id="rId8"/>
    <p:sldId id="810" r:id="rId9"/>
    <p:sldId id="811" r:id="rId10"/>
    <p:sldId id="812" r:id="rId11"/>
    <p:sldId id="1158" r:id="rId12"/>
    <p:sldId id="1159" r:id="rId13"/>
    <p:sldId id="1160" r:id="rId14"/>
    <p:sldId id="1161" r:id="rId15"/>
    <p:sldId id="1162" r:id="rId16"/>
    <p:sldId id="1098" r:id="rId17"/>
    <p:sldId id="1099" r:id="rId18"/>
    <p:sldId id="1163" r:id="rId19"/>
    <p:sldId id="1164" r:id="rId20"/>
    <p:sldId id="1165" r:id="rId21"/>
    <p:sldId id="1166" r:id="rId22"/>
    <p:sldId id="1167" r:id="rId23"/>
    <p:sldId id="1168" r:id="rId24"/>
    <p:sldId id="1169" r:id="rId25"/>
    <p:sldId id="1170" r:id="rId26"/>
    <p:sldId id="1171" r:id="rId27"/>
    <p:sldId id="1172" r:id="rId28"/>
    <p:sldId id="1176" r:id="rId29"/>
    <p:sldId id="1177" r:id="rId30"/>
    <p:sldId id="1178" r:id="rId31"/>
    <p:sldId id="1179" r:id="rId32"/>
    <p:sldId id="1180" r:id="rId33"/>
    <p:sldId id="1181" r:id="rId34"/>
    <p:sldId id="1182" r:id="rId35"/>
    <p:sldId id="1183" r:id="rId36"/>
    <p:sldId id="1184" r:id="rId37"/>
    <p:sldId id="992" r:id="rId38"/>
  </p:sldIdLst>
  <p:sldSz cx="9144000" cy="6858000" type="screen4x3"/>
  <p:notesSz cx="6858000" cy="9144000"/>
  <p:custDataLst>
    <p:tags r:id="rId4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8800" kern="1200">
        <a:solidFill>
          <a:srgbClr val="FFFF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800" kern="1200">
        <a:solidFill>
          <a:srgbClr val="FFFF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800" kern="1200">
        <a:solidFill>
          <a:srgbClr val="FFFF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800" kern="1200">
        <a:solidFill>
          <a:srgbClr val="FFFF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800" kern="1200">
        <a:solidFill>
          <a:srgbClr val="FFFF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8800" kern="1200">
        <a:solidFill>
          <a:srgbClr val="FFFF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8800" kern="1200">
        <a:solidFill>
          <a:srgbClr val="FFFF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8800" kern="1200">
        <a:solidFill>
          <a:srgbClr val="FFFF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8800" kern="1200">
        <a:solidFill>
          <a:srgbClr val="FFFF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0000CC"/>
    <a:srgbClr val="006600"/>
    <a:srgbClr val="336600"/>
    <a:srgbClr val="003300"/>
    <a:srgbClr val="790C01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02"/>
    <p:restoredTop sz="94682"/>
  </p:normalViewPr>
  <p:slideViewPr>
    <p:cSldViewPr>
      <p:cViewPr varScale="1">
        <p:scale>
          <a:sx n="87" d="100"/>
          <a:sy n="87" d="100"/>
        </p:scale>
        <p:origin x="-96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2" Type="http://schemas.openxmlformats.org/officeDocument/2006/relationships/tags" Target="tags/tag1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" Target="slides/slide2.xml"/><Relationship Id="rId39" Type="http://schemas.openxmlformats.org/officeDocument/2006/relationships/presProps" Target="presProps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lnSpc>
                <a:spcPct val="140000"/>
              </a:lnSpc>
              <a:buClr>
                <a:schemeClr val="bg1"/>
              </a:buClr>
              <a:buFont typeface="Wingdings" panose="05000000000000000000" pitchFamily="2" charset="2"/>
              <a:buNone/>
              <a:defRPr sz="1200" b="1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lnSpc>
                <a:spcPct val="140000"/>
              </a:lnSpc>
              <a:buClr>
                <a:schemeClr val="bg1"/>
              </a:buClr>
              <a:buFont typeface="Wingdings" panose="05000000000000000000" pitchFamily="2" charset="2"/>
              <a:buNone/>
              <a:defRPr sz="1200" b="1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E9518CC-EC03-4B54-A6D8-2D606C08FE2F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140000"/>
              </a:lnSpc>
              <a:buClr>
                <a:schemeClr val="bg1"/>
              </a:buClr>
              <a:buFont typeface="Wingdings" panose="05000000000000000000" pitchFamily="2" charset="2"/>
              <a:buNone/>
              <a:defRPr sz="1200" b="1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lnSpc>
                <a:spcPct val="140000"/>
              </a:lnSpc>
              <a:buClr>
                <a:schemeClr val="bg1"/>
              </a:buClr>
              <a:buFont typeface="Wingdings" panose="05000000000000000000" pitchFamily="2" charset="2"/>
              <a:buNone/>
              <a:defRPr sz="1200" b="1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BBFF44F-EB1E-4B6E-9FFB-DE2D634BA860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A9347E24-E552-4276-BE3E-8F6AEF51379A}" type="slidenum">
              <a:rPr lang="zh-CN" altLang="en-US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A9347E24-E552-4276-BE3E-8F6AEF51379A}" type="slidenum">
              <a:rPr lang="zh-CN" altLang="en-US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A9347E24-E552-4276-BE3E-8F6AEF51379A}" type="slidenum">
              <a:rPr lang="zh-CN" altLang="en-US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A9347E24-E552-4276-BE3E-8F6AEF51379A}" type="slidenum">
              <a:rPr lang="zh-CN" altLang="en-US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A9347E24-E552-4276-BE3E-8F6AEF51379A}" type="slidenum">
              <a:rPr lang="zh-CN" altLang="en-US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A9347E24-E552-4276-BE3E-8F6AEF51379A}" type="slidenum">
              <a:rPr lang="zh-CN" altLang="en-US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A9347E24-E552-4276-BE3E-8F6AEF51379A}" type="slidenum">
              <a:rPr lang="zh-CN" altLang="en-US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24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B3DDB-49FC-4452-8049-83316E8CDA5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5CC36-E292-4D34-AB7E-DF81E89B4AA6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D7A38-BB43-45C3-931A-0C055E9EAD3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97DB8-54F9-4F5A-BE48-9BD3DE921AD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85202-6F11-4088-8F6A-1496C0F310A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FE3E0-38E2-435E-BD1C-9EC6292E0A2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52520-8239-4A23-9B19-5BD12990E990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93C47-853D-482C-925D-47175F6B2F1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CE6A5-A134-4E52-932B-74BF19124AB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17B24-8A57-431D-BB1F-0F94A9B4CA36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85601-E716-4ECC-9E8A-952A3D8B22B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D8463-FDF1-42AB-A251-82A2D5CD0B5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32074-72B0-455C-8012-D3FEA985B03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9444B-7FFD-483C-B9D6-0C5DCB7BD39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lnSpc>
                <a:spcPct val="100000"/>
              </a:lnSpc>
              <a:buClrTx/>
              <a:buFontTx/>
              <a:buNone/>
              <a:defRPr sz="1200" b="0">
                <a:solidFill>
                  <a:schemeClr val="tx1"/>
                </a:solidFill>
                <a:latin typeface="+mj-lt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lnSpc>
                <a:spcPct val="100000"/>
              </a:lnSpc>
              <a:buClrTx/>
              <a:buFontTx/>
              <a:buNone/>
              <a:defRPr sz="1200" b="0">
                <a:solidFill>
                  <a:schemeClr val="tx1"/>
                </a:solidFill>
                <a:latin typeface="+mj-lt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Wingdings" panose="05000000000000000000" pitchFamily="2" charset="2"/>
              <a:buNone/>
              <a:defRPr sz="1200" b="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CCAA9E1-DF0A-4B37-BE33-51BB06AE2153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75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ea typeface="+mn-ea"/>
        </a:defRPr>
      </a:lvl2pPr>
      <a:lvl3pPr marL="1022350" indent="-35115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ea typeface="+mn-ea"/>
        </a:defRPr>
      </a:lvl3pPr>
      <a:lvl4pPr marL="1339850" indent="-31623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ea typeface="+mn-ea"/>
        </a:defRPr>
      </a:lvl4pPr>
      <a:lvl5pPr marL="1681480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1386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8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30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102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Box 5"/>
          <p:cNvSpPr txBox="1">
            <a:spLocks noChangeArrowheads="1"/>
          </p:cNvSpPr>
          <p:nvPr/>
        </p:nvSpPr>
        <p:spPr bwMode="auto">
          <a:xfrm>
            <a:off x="0" y="1341438"/>
            <a:ext cx="9144000" cy="32302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sz="7200" b="1">
                <a:solidFill>
                  <a:srgbClr val="0000FF"/>
                </a:solidFill>
              </a:rPr>
              <a:t>    </a:t>
            </a:r>
            <a:r>
              <a:rPr lang="en-US" altLang="zh-CN" sz="6600" b="1">
                <a:solidFill>
                  <a:srgbClr val="0000FF"/>
                </a:solidFill>
              </a:rPr>
              <a:t>中考历史选择题</a:t>
            </a:r>
            <a:r>
              <a:rPr lang="zh-CN" altLang="zh-CN" sz="6600" b="1">
                <a:solidFill>
                  <a:srgbClr val="0000FF"/>
                </a:solidFill>
              </a:rPr>
              <a:t>历史概念和主题特征</a:t>
            </a:r>
            <a:r>
              <a:rPr lang="en-US" altLang="zh-CN" sz="6600" b="1">
                <a:solidFill>
                  <a:srgbClr val="0000FF"/>
                </a:solidFill>
              </a:rPr>
              <a:t>类之分析与突破</a:t>
            </a:r>
            <a:endParaRPr lang="en-US" altLang="zh-CN" sz="66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228600" y="0"/>
            <a:ext cx="8789035" cy="1352550"/>
          </a:xfrm>
        </p:spPr>
        <p:txBody>
          <a:bodyPr/>
          <a:lstStyle/>
          <a:p>
            <a:pPr marL="800100" indent="-800100"/>
            <a:r>
              <a:rPr lang="zh-CN" altLang="en-US" sz="38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类型二 </a:t>
            </a:r>
            <a:r>
              <a:rPr lang="zh-CN" altLang="en-US" sz="3800" b="1" smtClean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38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主题归纳类</a:t>
            </a:r>
            <a:br>
              <a:rPr lang="zh-CN" altLang="en-US" sz="38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zh-CN" altLang="en-US" sz="3800" b="1" smtClean="0">
                <a:sym typeface="+mn-ea"/>
              </a:rPr>
              <a:t>【</a:t>
            </a:r>
            <a:r>
              <a:rPr lang="zh-CN" altLang="en-US" sz="3800" b="1" smtClean="0">
                <a:solidFill>
                  <a:srgbClr val="7030A0"/>
                </a:solidFill>
                <a:sym typeface="+mn-ea"/>
              </a:rPr>
              <a:t>典例</a:t>
            </a:r>
            <a:r>
              <a:rPr lang="zh-CN" altLang="en-US" sz="3800" b="1" smtClean="0">
                <a:sym typeface="+mn-ea"/>
              </a:rPr>
              <a:t>】</a:t>
            </a:r>
            <a:r>
              <a:rPr lang="zh-CN" altLang="en-US" sz="3800" b="1" smtClean="0">
                <a:solidFill>
                  <a:srgbClr val="FF0000"/>
                </a:solidFill>
                <a:sym typeface="+mn-ea"/>
              </a:rPr>
              <a:t>（</a:t>
            </a:r>
            <a:r>
              <a:rPr lang="en-US" altLang="zh-CN" sz="3800" b="1" smtClean="0">
                <a:solidFill>
                  <a:srgbClr val="FF0000"/>
                </a:solidFill>
                <a:sym typeface="+mn-ea"/>
              </a:rPr>
              <a:t>2019.</a:t>
            </a:r>
            <a:r>
              <a:rPr lang="zh-CN" altLang="en-US" sz="3800" b="1" smtClean="0">
                <a:solidFill>
                  <a:srgbClr val="FF0000"/>
                </a:solidFill>
                <a:sym typeface="+mn-ea"/>
              </a:rPr>
              <a:t>广东</a:t>
            </a:r>
            <a:r>
              <a:rPr lang="en-US" altLang="zh-CN" sz="3800" b="1" smtClean="0">
                <a:solidFill>
                  <a:srgbClr val="FF0000"/>
                </a:solidFill>
                <a:sym typeface="+mn-ea"/>
              </a:rPr>
              <a:t>.6</a:t>
            </a:r>
            <a:r>
              <a:rPr lang="zh-CN" altLang="en-US" sz="3800" b="1" smtClean="0">
                <a:solidFill>
                  <a:srgbClr val="FF0000"/>
                </a:solidFill>
                <a:sym typeface="+mn-ea"/>
              </a:rPr>
              <a:t>）</a:t>
            </a:r>
            <a:r>
              <a:rPr lang="zh-CN" altLang="en-US" sz="3800" b="1" smtClean="0">
                <a:sym typeface="+mn-ea"/>
              </a:rPr>
              <a:t>从设置宣政院到澎湖巡检司，从戚继光荡平倭寇到郑成功驱逐荷兰殖民者，从册封达赖、班禅到设置驻藏大臣。如果给上述史实提炼一个主题，较为合理的是（　　）</a:t>
            </a:r>
            <a:br>
              <a:rPr lang="zh-CN" altLang="en-US" sz="3800" b="1" smtClean="0"/>
            </a:br>
            <a:r>
              <a:rPr lang="en-US" altLang="zh-CN" sz="3800" b="1" smtClean="0">
                <a:sym typeface="+mn-ea"/>
              </a:rPr>
              <a:t>A. </a:t>
            </a:r>
            <a:r>
              <a:rPr lang="zh-CN" altLang="en-US" sz="3800" b="1" smtClean="0">
                <a:sym typeface="+mn-ea"/>
              </a:rPr>
              <a:t>政治的成熟与稳定	</a:t>
            </a:r>
            <a:r>
              <a:rPr lang="en-US" altLang="zh-CN" sz="3800" b="1" smtClean="0">
                <a:sym typeface="+mn-ea"/>
              </a:rPr>
              <a:t>B. </a:t>
            </a:r>
            <a:r>
              <a:rPr lang="zh-CN" altLang="en-US" sz="3800" b="1" smtClean="0">
                <a:sym typeface="+mn-ea"/>
              </a:rPr>
              <a:t>文化的碰撞与交流</a:t>
            </a:r>
            <a:br>
              <a:rPr lang="zh-CN" altLang="en-US" sz="3800" b="1" smtClean="0">
                <a:sym typeface="+mn-ea"/>
              </a:rPr>
            </a:br>
            <a:r>
              <a:rPr lang="en-US" altLang="zh-CN" sz="3800" b="1" smtClean="0">
                <a:sym typeface="+mn-ea"/>
              </a:rPr>
              <a:t>C. </a:t>
            </a:r>
            <a:r>
              <a:rPr lang="zh-CN" altLang="en-US" sz="3800" b="1" smtClean="0">
                <a:sym typeface="+mn-ea"/>
              </a:rPr>
              <a:t>国家的巩固与发展	</a:t>
            </a:r>
            <a:r>
              <a:rPr lang="en-US" altLang="zh-CN" sz="3800" b="1" smtClean="0">
                <a:sym typeface="+mn-ea"/>
              </a:rPr>
              <a:t>D. </a:t>
            </a:r>
            <a:r>
              <a:rPr lang="zh-CN" altLang="en-US" sz="3800" b="1" smtClean="0">
                <a:sym typeface="+mn-ea"/>
              </a:rPr>
              <a:t>外交的开放与危机</a:t>
            </a:r>
            <a:br>
              <a:rPr lang="zh-CN" altLang="en-US" sz="3800" b="1" smtClean="0"/>
            </a:br>
            <a:endParaRPr lang="zh-CN" altLang="en-US" sz="3800" smtClean="0"/>
          </a:p>
        </p:txBody>
      </p:sp>
      <p:sp>
        <p:nvSpPr>
          <p:cNvPr id="26627" name="Picture 4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4140200" y="3429000"/>
            <a:ext cx="914400" cy="914400"/>
          </a:xfrm>
        </p:spPr>
        <p:txBody>
          <a:bodyPr/>
          <a:lstStyle/>
          <a:p>
            <a:pPr marL="0" indent="0">
              <a:buNone/>
            </a:pPr>
            <a:endParaRPr lang="zh-CN" altLang="en-US" smtClean="0"/>
          </a:p>
        </p:txBody>
      </p:sp>
      <p:sp>
        <p:nvSpPr>
          <p:cNvPr id="26628" name="Picture 6"/>
          <p:cNvSpPr>
            <a:spLocks noChangeAspect="1" noChangeArrowheads="1"/>
          </p:cNvSpPr>
          <p:nvPr/>
        </p:nvSpPr>
        <p:spPr bwMode="auto">
          <a:xfrm>
            <a:off x="611188" y="1989138"/>
            <a:ext cx="7546975" cy="3641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29" name="Rectangle 8"/>
          <p:cNvSpPr>
            <a:spLocks noChangeArrowheads="1"/>
          </p:cNvSpPr>
          <p:nvPr/>
        </p:nvSpPr>
        <p:spPr bwMode="auto">
          <a:xfrm>
            <a:off x="166688" y="2644775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fontAlgn="ctr"/>
            <a:endParaRPr lang="zh-CN" altLang="en-US"/>
          </a:p>
        </p:txBody>
      </p:sp>
      <p:sp>
        <p:nvSpPr>
          <p:cNvPr id="26631" name="Rectangle 9"/>
          <p:cNvSpPr>
            <a:spLocks noChangeArrowheads="1"/>
          </p:cNvSpPr>
          <p:nvPr/>
        </p:nvSpPr>
        <p:spPr bwMode="auto">
          <a:xfrm flipV="1">
            <a:off x="228600" y="1126808"/>
            <a:ext cx="76200" cy="15068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fontAlgn="ctr">
              <a:tabLst>
                <a:tab pos="2667000" algn="l"/>
              </a:tabLst>
            </a:pPr>
            <a:r>
              <a:rPr lang="en-US" altLang="zh-CN" sz="1200">
                <a:cs typeface="Times New Roman" panose="02020603050405020304" pitchFamily="18" charset="0"/>
              </a:rPr>
              <a:t>D. </a:t>
            </a:r>
            <a:r>
              <a:rPr lang="zh-CN" altLang="en-US" sz="1000"/>
              <a:t>改革图强成为风潮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>
          <a:xfrm>
            <a:off x="0" y="278130"/>
            <a:ext cx="8686800" cy="6410960"/>
          </a:xfrm>
        </p:spPr>
        <p:txBody>
          <a:bodyPr/>
          <a:lstStyle/>
          <a:p>
            <a:r>
              <a:rPr lang="en-US" altLang="zh-CN" sz="2400" b="1" smtClean="0">
                <a:solidFill>
                  <a:schemeClr val="tx1"/>
                </a:solidFill>
              </a:rPr>
              <a:t>【</a:t>
            </a:r>
            <a:r>
              <a:rPr lang="zh-CN" altLang="en-US" sz="2400" b="1" smtClean="0">
                <a:solidFill>
                  <a:schemeClr val="tx1"/>
                </a:solidFill>
              </a:rPr>
              <a:t>答案</a:t>
            </a:r>
            <a:r>
              <a:rPr lang="en-US" altLang="zh-CN" sz="2400" b="1" smtClean="0">
                <a:solidFill>
                  <a:schemeClr val="tx1"/>
                </a:solidFill>
              </a:rPr>
              <a:t>】C</a:t>
            </a:r>
            <a:br>
              <a:rPr lang="en-US" altLang="zh-CN" sz="2400" b="1" smtClean="0">
                <a:solidFill>
                  <a:schemeClr val="tx1"/>
                </a:solidFill>
              </a:rPr>
            </a:br>
            <a:r>
              <a:rPr lang="en-US" altLang="zh-CN" sz="2400" b="1" smtClean="0">
                <a:solidFill>
                  <a:schemeClr val="tx1"/>
                </a:solidFill>
              </a:rPr>
              <a:t>【</a:t>
            </a:r>
            <a:r>
              <a:rPr lang="zh-CN" altLang="en-US" sz="2400" b="1" smtClean="0">
                <a:solidFill>
                  <a:schemeClr val="tx1"/>
                </a:solidFill>
              </a:rPr>
              <a:t>解析</a:t>
            </a:r>
            <a:r>
              <a:rPr lang="en-US" altLang="zh-CN" sz="2400" b="1" smtClean="0">
                <a:solidFill>
                  <a:schemeClr val="tx1"/>
                </a:solidFill>
              </a:rPr>
              <a:t>】</a:t>
            </a:r>
            <a:r>
              <a:rPr lang="zh-CN" altLang="en-US" sz="2400" b="1" smtClean="0">
                <a:solidFill>
                  <a:schemeClr val="tx1"/>
                </a:solidFill>
              </a:rPr>
              <a:t>依据所学可知，元朝进一步加强对台湾的管理，在台湾（琉球）设澎湖巡检司，以加强对那里的管辖，这是中央政府首次在台湾地区设置机构进行管理，使台湾开始纳入中央政府的统治范围之内。元朝时，西藏成为我国正式行政区，元政府设宣政院管理西藏。戚继光等荡平东南沿海倭寇、郑成功收复被荷兰殖民者占领的台湾都是抗击外国侵略的史实。清朝时期，为了加强对西藏地区的管理，顺治皇帝接见五世达赖，授予五世达赖“达赖喇嘛”的封号，康熙接见五世班禅，授予五世班禅“班禅额尔德尼”的封号；确立了历代达赖和班禅都要经过中央册封的制度，</a:t>
            </a:r>
            <a:r>
              <a:rPr lang="en-US" altLang="zh-CN" sz="2400" b="1" smtClean="0">
                <a:solidFill>
                  <a:schemeClr val="tx1"/>
                </a:solidFill>
              </a:rPr>
              <a:t>1727</a:t>
            </a:r>
            <a:r>
              <a:rPr lang="zh-CN" altLang="en-US" sz="2400" b="1" smtClean="0">
                <a:solidFill>
                  <a:schemeClr val="tx1"/>
                </a:solidFill>
              </a:rPr>
              <a:t>年，雍正帝设驻藏大臣。所以上述史实都属于国家的巩固与发展，</a:t>
            </a:r>
            <a:r>
              <a:rPr lang="en-US" altLang="zh-CN" sz="2400" b="1" smtClean="0">
                <a:solidFill>
                  <a:schemeClr val="tx1"/>
                </a:solidFill>
              </a:rPr>
              <a:t>C</a:t>
            </a:r>
            <a:r>
              <a:rPr lang="zh-CN" altLang="en-US" sz="2400" b="1" smtClean="0">
                <a:solidFill>
                  <a:schemeClr val="tx1"/>
                </a:solidFill>
              </a:rPr>
              <a:t>项符合题意。由此分析</a:t>
            </a:r>
            <a:r>
              <a:rPr lang="en-US" altLang="zh-CN" sz="2400" b="1" smtClean="0">
                <a:solidFill>
                  <a:schemeClr val="tx1"/>
                </a:solidFill>
              </a:rPr>
              <a:t>ABD</a:t>
            </a:r>
            <a:r>
              <a:rPr lang="zh-CN" altLang="en-US" sz="2400" b="1" smtClean="0">
                <a:solidFill>
                  <a:schemeClr val="tx1"/>
                </a:solidFill>
              </a:rPr>
              <a:t>三项均不符合题意，排除。 </a:t>
            </a:r>
            <a:br>
              <a:rPr lang="zh-CN" altLang="en-US" sz="2400" b="1" smtClean="0">
                <a:solidFill>
                  <a:schemeClr val="tx1"/>
                </a:solidFill>
              </a:rPr>
            </a:br>
            <a:r>
              <a:rPr lang="zh-CN" altLang="en-US" sz="2400" b="1" smtClean="0">
                <a:solidFill>
                  <a:schemeClr val="tx1"/>
                </a:solidFill>
              </a:rPr>
              <a:t>故选：</a:t>
            </a:r>
            <a:r>
              <a:rPr lang="en-US" altLang="zh-CN" sz="2400" b="1" smtClean="0">
                <a:solidFill>
                  <a:schemeClr val="tx1"/>
                </a:solidFill>
              </a:rPr>
              <a:t>C</a:t>
            </a:r>
            <a:r>
              <a:rPr lang="zh-CN" altLang="en-US" sz="2400" b="1" smtClean="0">
                <a:solidFill>
                  <a:schemeClr val="tx1"/>
                </a:solidFill>
              </a:rPr>
              <a:t>。</a:t>
            </a:r>
            <a:br>
              <a:rPr lang="zh-CN" altLang="en-US" sz="2400" b="1" smtClean="0">
                <a:solidFill>
                  <a:schemeClr val="tx1"/>
                </a:solidFill>
              </a:rPr>
            </a:br>
            <a:r>
              <a:rPr lang="zh-CN" altLang="en-US" sz="2400" b="1" smtClean="0">
                <a:solidFill>
                  <a:schemeClr val="tx1"/>
                </a:solidFill>
              </a:rPr>
              <a:t>本题主要考查国家的巩固与发展的相关史实。掌握相关基础知识。本题主要考查学生综合运用所学知识解决问题的能力。识记与灵活掌握国家的巩固与发展的相关史实</a:t>
            </a:r>
            <a:r>
              <a:rPr lang="zh-CN" altLang="en-US" sz="2400" b="1" smtClean="0"/>
              <a:t>。</a:t>
            </a:r>
            <a:endParaRPr lang="zh-CN" altLang="en-US" sz="2400" b="1" smtClean="0"/>
          </a:p>
        </p:txBody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>
          <a:xfrm>
            <a:off x="266065" y="180340"/>
            <a:ext cx="8420735" cy="6508750"/>
          </a:xfrm>
        </p:spPr>
        <p:txBody>
          <a:bodyPr/>
          <a:lstStyle/>
          <a:p>
            <a:endParaRPr lang="zh-CN" altLang="en-US" smtClean="0">
              <a:solidFill>
                <a:srgbClr val="FF0000"/>
              </a:solidFill>
            </a:endParaRPr>
          </a:p>
          <a:p>
            <a:endParaRPr lang="zh-CN" altLang="en-US" smtClean="0">
              <a:solidFill>
                <a:srgbClr val="FF0000"/>
              </a:solidFill>
            </a:endParaRPr>
          </a:p>
          <a:p>
            <a:endParaRPr lang="zh-CN" altLang="en-US" smtClean="0">
              <a:solidFill>
                <a:srgbClr val="FF0000"/>
              </a:solidFill>
            </a:endParaRPr>
          </a:p>
          <a:p>
            <a:endParaRPr lang="zh-CN" altLang="en-US" smtClean="0">
              <a:solidFill>
                <a:srgbClr val="FF0000"/>
              </a:solidFill>
            </a:endParaRPr>
          </a:p>
          <a:p>
            <a:endParaRPr lang="zh-CN" altLang="en-US" smtClean="0">
              <a:solidFill>
                <a:srgbClr val="FF0000"/>
              </a:solidFill>
            </a:endParaRPr>
          </a:p>
          <a:p>
            <a:endParaRPr lang="zh-CN" altLang="en-US" smtClean="0">
              <a:solidFill>
                <a:srgbClr val="FF0000"/>
              </a:solidFill>
            </a:endParaRPr>
          </a:p>
          <a:p>
            <a:endParaRPr lang="zh-CN" altLang="en-US" smtClean="0">
              <a:solidFill>
                <a:srgbClr val="FF0000"/>
              </a:solidFill>
            </a:endParaRPr>
          </a:p>
          <a:p>
            <a:endParaRPr lang="zh-CN" altLang="en-US" smtClean="0">
              <a:solidFill>
                <a:srgbClr val="FF0000"/>
              </a:solidFill>
            </a:endParaRPr>
          </a:p>
          <a:p>
            <a:endParaRPr lang="en-US" altLang="zh-CN" sz="2200" b="1" smtClean="0">
              <a:solidFill>
                <a:srgbClr val="FF0000"/>
              </a:solidFill>
            </a:endParaRPr>
          </a:p>
          <a:p>
            <a:endParaRPr lang="en-US" altLang="zh-CN" sz="30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228600" y="0"/>
            <a:ext cx="8789035" cy="1352550"/>
          </a:xfrm>
        </p:spPr>
        <p:txBody>
          <a:bodyPr/>
          <a:lstStyle/>
          <a:p>
            <a:pPr marL="800100" indent="-800100"/>
            <a:r>
              <a:rPr lang="zh-CN" altLang="en-US" sz="38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类型三 </a:t>
            </a:r>
            <a:r>
              <a:rPr lang="zh-CN" altLang="en-US" sz="3800" b="1" smtClean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38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主题解释类</a:t>
            </a:r>
            <a:br>
              <a:rPr lang="zh-CN" altLang="en-US" sz="38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zh-CN" altLang="en-US" sz="3800" b="1" smtClean="0">
                <a:sym typeface="+mn-ea"/>
              </a:rPr>
              <a:t>【</a:t>
            </a:r>
            <a:r>
              <a:rPr lang="zh-CN" altLang="en-US" sz="3800" b="1" smtClean="0">
                <a:solidFill>
                  <a:srgbClr val="7030A0"/>
                </a:solidFill>
                <a:sym typeface="+mn-ea"/>
              </a:rPr>
              <a:t>典例</a:t>
            </a:r>
            <a:r>
              <a:rPr lang="zh-CN" altLang="en-US" sz="3800" b="1" smtClean="0">
                <a:sym typeface="+mn-ea"/>
              </a:rPr>
              <a:t>】</a:t>
            </a:r>
            <a:r>
              <a:rPr lang="zh-CN" altLang="en-US" sz="3800" b="1" smtClean="0">
                <a:solidFill>
                  <a:srgbClr val="FF0000"/>
                </a:solidFill>
                <a:sym typeface="+mn-ea"/>
              </a:rPr>
              <a:t>（</a:t>
            </a:r>
            <a:r>
              <a:rPr lang="en-US" altLang="zh-CN" sz="3800" b="1" smtClean="0">
                <a:solidFill>
                  <a:srgbClr val="FF0000"/>
                </a:solidFill>
                <a:sym typeface="+mn-ea"/>
              </a:rPr>
              <a:t>2020.</a:t>
            </a:r>
            <a:r>
              <a:rPr lang="zh-CN" altLang="en-US" sz="3800" b="1" smtClean="0">
                <a:solidFill>
                  <a:srgbClr val="FF0000"/>
                </a:solidFill>
                <a:sym typeface="+mn-ea"/>
              </a:rPr>
              <a:t>广东</a:t>
            </a:r>
            <a:r>
              <a:rPr lang="en-US" altLang="zh-CN" sz="3800" b="1" smtClean="0">
                <a:solidFill>
                  <a:srgbClr val="FF0000"/>
                </a:solidFill>
                <a:sym typeface="+mn-ea"/>
              </a:rPr>
              <a:t>.24</a:t>
            </a:r>
            <a:r>
              <a:rPr lang="zh-CN" altLang="en-US" sz="3800" b="1" smtClean="0">
                <a:solidFill>
                  <a:srgbClr val="FF0000"/>
                </a:solidFill>
                <a:sym typeface="+mn-ea"/>
              </a:rPr>
              <a:t>）</a:t>
            </a:r>
            <a:r>
              <a:rPr lang="zh-CN" altLang="en-US" sz="3800" b="1" smtClean="0">
                <a:sym typeface="+mn-ea"/>
              </a:rPr>
              <a:t>威尔•杜兰《世界文明史》称，美第奇时代（1378﹣1464）意大利的心灵从宗教转向哲学，从天堂转向地上；为学术疯狂的人们研究的题材是人，是人潜在的力量和身体的美，是人感官和感情的欢乐、痛苦。该作者描述的现象体现的是（　　）</a:t>
            </a:r>
            <a:br>
              <a:rPr lang="zh-CN" altLang="en-US" sz="3800" b="1" smtClean="0"/>
            </a:br>
            <a:r>
              <a:rPr lang="en-US" altLang="zh-CN" sz="3800" b="1" smtClean="0">
                <a:sym typeface="+mn-ea"/>
              </a:rPr>
              <a:t>A．人文主义	    B．专制思想	</a:t>
            </a:r>
            <a:br>
              <a:rPr lang="en-US" altLang="zh-CN" sz="3800" b="1" smtClean="0"/>
            </a:br>
            <a:r>
              <a:rPr lang="en-US" altLang="zh-CN" sz="3800" b="1" smtClean="0">
                <a:sym typeface="+mn-ea"/>
              </a:rPr>
              <a:t>C．神权思想	    D．写实主义</a:t>
            </a:r>
            <a:br>
              <a:rPr lang="en-US" altLang="zh-CN" sz="3800" b="1" smtClean="0"/>
            </a:br>
            <a:endParaRPr lang="zh-CN" altLang="en-US" sz="3800" smtClean="0"/>
          </a:p>
        </p:txBody>
      </p:sp>
      <p:sp>
        <p:nvSpPr>
          <p:cNvPr id="26627" name="Picture 4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4140200" y="3429000"/>
            <a:ext cx="914400" cy="914400"/>
          </a:xfrm>
        </p:spPr>
        <p:txBody>
          <a:bodyPr/>
          <a:lstStyle/>
          <a:p>
            <a:pPr marL="0" indent="0">
              <a:buNone/>
            </a:pPr>
            <a:endParaRPr lang="zh-CN" altLang="en-US" smtClean="0"/>
          </a:p>
        </p:txBody>
      </p:sp>
      <p:sp>
        <p:nvSpPr>
          <p:cNvPr id="26628" name="Picture 6"/>
          <p:cNvSpPr>
            <a:spLocks noChangeAspect="1" noChangeArrowheads="1"/>
          </p:cNvSpPr>
          <p:nvPr/>
        </p:nvSpPr>
        <p:spPr bwMode="auto">
          <a:xfrm>
            <a:off x="611188" y="1989138"/>
            <a:ext cx="7546975" cy="3641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29" name="Rectangle 8"/>
          <p:cNvSpPr>
            <a:spLocks noChangeArrowheads="1"/>
          </p:cNvSpPr>
          <p:nvPr/>
        </p:nvSpPr>
        <p:spPr bwMode="auto">
          <a:xfrm>
            <a:off x="166688" y="2644775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fontAlgn="ctr"/>
            <a:endParaRPr lang="zh-CN" altLang="en-US"/>
          </a:p>
        </p:txBody>
      </p:sp>
      <p:sp>
        <p:nvSpPr>
          <p:cNvPr id="26631" name="Rectangle 9"/>
          <p:cNvSpPr>
            <a:spLocks noChangeArrowheads="1"/>
          </p:cNvSpPr>
          <p:nvPr/>
        </p:nvSpPr>
        <p:spPr bwMode="auto">
          <a:xfrm flipV="1">
            <a:off x="228600" y="1126808"/>
            <a:ext cx="76200" cy="15068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fontAlgn="ctr">
              <a:tabLst>
                <a:tab pos="2667000" algn="l"/>
              </a:tabLst>
            </a:pPr>
            <a:r>
              <a:rPr lang="en-US" altLang="zh-CN" sz="1200">
                <a:cs typeface="Times New Roman" panose="02020603050405020304" pitchFamily="18" charset="0"/>
              </a:rPr>
              <a:t>D. </a:t>
            </a:r>
            <a:r>
              <a:rPr lang="zh-CN" altLang="en-US" sz="1000"/>
              <a:t>改革图强成为风潮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>
          <a:xfrm>
            <a:off x="0" y="-635"/>
            <a:ext cx="9144635" cy="6131560"/>
          </a:xfrm>
        </p:spPr>
        <p:txBody>
          <a:bodyPr/>
          <a:lstStyle/>
          <a:p>
            <a:r>
              <a:rPr lang="en-US" altLang="zh-CN" sz="2400" b="1" smtClean="0"/>
              <a:t>【</a:t>
            </a:r>
            <a:r>
              <a:rPr lang="en-US" altLang="zh-CN" sz="2800" b="1" smtClean="0"/>
              <a:t>分析】本题主要考查文艺复兴时期的人文主义的相关史实。文艺复兴的核心思想是人文主义。</a:t>
            </a:r>
            <a:endParaRPr lang="en-US" altLang="zh-CN" sz="2800" b="1" smtClean="0"/>
          </a:p>
          <a:p>
            <a:r>
              <a:rPr lang="en-US" altLang="zh-CN" sz="2800" b="1" smtClean="0"/>
              <a:t>【解答】14世纪前后，随着资本主义经济的发展，新兴资产阶级越来越发现人的价值和作用，他们提出人文主义思想，反对以神为中心，要求以人为中心，提倡发扬人的个性，掀起了文艺复兴运动。促进了资本主义产生。据“美第奇时代（1378﹣1464）意大利的心灵从宗教转向哲学，从天堂转向地上；为学术疯狂的人们研究的题材是人，是人潜在的力量和身体的美，是人感官和感情的欢乐、痛苦。”及所学知识可知，该作者描述的现象体现的是人文主义。选项A符合题意。</a:t>
            </a:r>
            <a:endParaRPr lang="en-US" altLang="zh-CN" sz="2800" b="1" smtClean="0"/>
          </a:p>
          <a:p>
            <a:r>
              <a:rPr lang="en-US" altLang="zh-CN" sz="2800" b="1" smtClean="0"/>
              <a:t>故选：</a:t>
            </a:r>
            <a:r>
              <a:rPr lang="en-US" altLang="zh-CN" sz="2800" b="1" smtClean="0">
                <a:solidFill>
                  <a:srgbClr val="FF0000"/>
                </a:solidFill>
              </a:rPr>
              <a:t>A</a:t>
            </a:r>
            <a:r>
              <a:rPr lang="en-US" altLang="zh-CN" sz="2800" b="1" smtClean="0"/>
              <a:t>。</a:t>
            </a:r>
            <a:endParaRPr lang="en-US" altLang="zh-CN" sz="2800" b="1" smtClean="0"/>
          </a:p>
          <a:p>
            <a:r>
              <a:rPr lang="en-US" altLang="zh-CN" sz="2800" b="1" smtClean="0"/>
              <a:t>【点评】本题主要考查解读题干信息和对历史史实的分析和准确识记能力。理解并识记文艺复兴时期的人文主义的相关史实。</a:t>
            </a:r>
            <a:endParaRPr lang="en-US" altLang="zh-CN" sz="2800" b="1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687435" cy="4530725"/>
          </a:xfrm>
        </p:spPr>
        <p:txBody>
          <a:bodyPr/>
          <a:lstStyle/>
          <a:p>
            <a:pPr>
              <a:defRPr/>
            </a:pPr>
            <a:endParaRPr lang="zh-CN" altLang="en-US" sz="8000" b="1" kern="1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6565" y="2374900"/>
            <a:ext cx="8362315" cy="1449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eaLnBrk="0" hangingPunct="0">
              <a:defRPr/>
            </a:pPr>
            <a:r>
              <a:rPr lang="zh-CN" altLang="en-US" sz="8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三、专项集训</a:t>
            </a:r>
            <a:r>
              <a:rPr lang="en-US" altLang="zh-CN" sz="6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6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>
          <a:xfrm>
            <a:off x="457200" y="114935"/>
            <a:ext cx="8230235" cy="6273800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altLang="zh-CN" sz="2800" b="1" smtClean="0"/>
              <a:t>1.</a:t>
            </a:r>
            <a:r>
              <a:rPr lang="zh-CN" altLang="en-US" sz="2800" b="1" smtClean="0">
                <a:solidFill>
                  <a:srgbClr val="FF0000"/>
                </a:solidFill>
              </a:rPr>
              <a:t>（</a:t>
            </a:r>
            <a:r>
              <a:rPr lang="en-US" altLang="zh-CN" sz="2800" b="1" smtClean="0">
                <a:solidFill>
                  <a:srgbClr val="FF0000"/>
                </a:solidFill>
              </a:rPr>
              <a:t>2020.</a:t>
            </a:r>
            <a:r>
              <a:rPr lang="zh-CN" altLang="en-US" sz="2800" b="1" smtClean="0">
                <a:solidFill>
                  <a:srgbClr val="FF0000"/>
                </a:solidFill>
              </a:rPr>
              <a:t>广东</a:t>
            </a:r>
            <a:r>
              <a:rPr lang="en-US" altLang="zh-CN" sz="2800" b="1" smtClean="0">
                <a:solidFill>
                  <a:srgbClr val="FF0000"/>
                </a:solidFill>
              </a:rPr>
              <a:t>.1</a:t>
            </a:r>
            <a:r>
              <a:rPr lang="zh-CN" altLang="en-US" sz="2800" b="1" smtClean="0">
                <a:solidFill>
                  <a:srgbClr val="FF0000"/>
                </a:solidFill>
              </a:rPr>
              <a:t>）</a:t>
            </a:r>
            <a:r>
              <a:rPr lang="en-US" altLang="zh-CN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/>
                <a:ea typeface="楷体_GB2312"/>
                <a:cs typeface="楷体_GB2312"/>
                <a:sym typeface="+mn-ea"/>
              </a:rPr>
              <a:t>．</a:t>
            </a:r>
            <a:r>
              <a:rPr lang="en-US" altLang="zh-CN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/>
                <a:ea typeface="楷体_GB2312"/>
                <a:cs typeface="楷体_GB2312"/>
                <a:sym typeface="+mn-ea"/>
              </a:rPr>
              <a:t>河南安阳发掘的“妇好墓”（商王武丁夫人墓）中的玉器，经化学成分分析，与新疆和田玉的成分一致。据此推测合理的是（　　）</a:t>
            </a:r>
            <a:endParaRPr lang="en-US" altLang="zh-CN" sz="32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_GB2312"/>
              <a:ea typeface="楷体_GB2312"/>
              <a:cs typeface="楷体_GB2312"/>
            </a:endParaRPr>
          </a:p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/>
                <a:ea typeface="楷体_GB2312"/>
                <a:cs typeface="楷体_GB2312"/>
                <a:sym typeface="+mn-ea"/>
              </a:rPr>
              <a:t>A．中原与西北地区存在联系	</a:t>
            </a:r>
            <a:endParaRPr lang="en-US" altLang="zh-CN" sz="32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_GB2312"/>
              <a:ea typeface="楷体_GB2312"/>
              <a:cs typeface="楷体_GB2312"/>
            </a:endParaRPr>
          </a:p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/>
                <a:ea typeface="楷体_GB2312"/>
                <a:cs typeface="楷体_GB2312"/>
                <a:sym typeface="+mn-ea"/>
              </a:rPr>
              <a:t>B．中外科技交往历史悠久	</a:t>
            </a:r>
            <a:endParaRPr lang="en-US" altLang="zh-CN" sz="32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_GB2312"/>
              <a:ea typeface="楷体_GB2312"/>
              <a:cs typeface="楷体_GB2312"/>
            </a:endParaRPr>
          </a:p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/>
                <a:ea typeface="楷体_GB2312"/>
                <a:cs typeface="楷体_GB2312"/>
                <a:sym typeface="+mn-ea"/>
              </a:rPr>
              <a:t>C．丝绸之路的开辟始于商朝	</a:t>
            </a:r>
            <a:endParaRPr lang="en-US" altLang="zh-CN" sz="32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_GB2312"/>
              <a:ea typeface="楷体_GB2312"/>
              <a:cs typeface="楷体_GB2312"/>
            </a:endParaRPr>
          </a:p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altLang="zh-CN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/>
                <a:ea typeface="楷体_GB2312"/>
                <a:cs typeface="楷体_GB2312"/>
                <a:sym typeface="+mn-ea"/>
              </a:rPr>
              <a:t>D．商朝统治中心远及新疆</a:t>
            </a:r>
            <a:endParaRPr lang="en-US" altLang="zh-CN" sz="32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anose="02010600030101010101" pitchFamily="2" charset="-122"/>
              <a:cs typeface="Calibri" panose="020F0502020204030204" charset="0"/>
            </a:endParaRPr>
          </a:p>
          <a:p>
            <a:r>
              <a:rPr lang="en-US" altLang="zh-CN" sz="3200" b="1" smtClean="0">
                <a:solidFill>
                  <a:schemeClr val="tx1"/>
                </a:solidFill>
              </a:rPr>
              <a:t>.</a:t>
            </a:r>
            <a:endParaRPr lang="en-US" altLang="zh-CN" sz="3200" b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>
          <a:xfrm>
            <a:off x="121285" y="-743585"/>
            <a:ext cx="9169400" cy="8604885"/>
          </a:xfrm>
        </p:spPr>
        <p:txBody>
          <a:bodyPr/>
          <a:lstStyle/>
          <a:p>
            <a:endParaRPr lang="zh-CN" altLang="en-US" sz="3600" smtClean="0"/>
          </a:p>
          <a:p>
            <a:r>
              <a:rPr lang="en-US" altLang="zh-CN" sz="3600" b="1" smtClean="0"/>
              <a:t>1.</a:t>
            </a:r>
            <a:r>
              <a:rPr lang="zh-CN" altLang="en-US" sz="3600" b="1" smtClean="0"/>
              <a:t>【解答】通过题干分析，商朝妇好墓出土的玉器与新疆和田玉成分一致，可表明商朝时期中原地区就和西域地区存在联系，A符合题意。B材料题干没有涉及中外科技文化与交流。C丝绸之路开辟是在汉朝。D商朝统治中心是镐京。</a:t>
            </a:r>
            <a:endParaRPr lang="zh-CN" altLang="en-US" sz="3600" b="1" smtClean="0"/>
          </a:p>
          <a:p>
            <a:r>
              <a:rPr lang="zh-CN" altLang="en-US" sz="3600" b="1" smtClean="0"/>
              <a:t>故选：</a:t>
            </a:r>
            <a:r>
              <a:rPr lang="zh-CN" altLang="en-US" sz="3600" b="1" smtClean="0">
                <a:solidFill>
                  <a:srgbClr val="FF0000"/>
                </a:solidFill>
              </a:rPr>
              <a:t>A</a:t>
            </a:r>
            <a:r>
              <a:rPr lang="zh-CN" altLang="en-US" sz="3600" b="1" smtClean="0"/>
              <a:t>。</a:t>
            </a:r>
            <a:endParaRPr lang="zh-CN" altLang="en-US" sz="3600" b="1" smtClean="0"/>
          </a:p>
          <a:p>
            <a:r>
              <a:rPr lang="zh-CN" altLang="en-US" sz="3600" b="1" smtClean="0"/>
              <a:t>【点评】本题通过丝绸之路这一基础知识为切入口，考查学生分析归纳问题的能力。</a:t>
            </a:r>
            <a:endParaRPr lang="zh-CN" altLang="en-US" sz="36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>
          <a:xfrm>
            <a:off x="395288" y="404813"/>
            <a:ext cx="8291512" cy="5726112"/>
          </a:xfrm>
        </p:spPr>
        <p:txBody>
          <a:bodyPr/>
          <a:lstStyle/>
          <a:p>
            <a:pPr marL="840105" lvl="1" indent="-495300"/>
            <a:r>
              <a:rPr lang="en-US" altLang="zh-CN" sz="3600" b="1" smtClean="0">
                <a:solidFill>
                  <a:schemeClr val="tx1"/>
                </a:solidFill>
              </a:rPr>
              <a:t>2</a:t>
            </a:r>
            <a:r>
              <a:rPr lang="en-US" altLang="zh-CN" sz="3600" b="1" smtClean="0">
                <a:solidFill>
                  <a:srgbClr val="FF0000"/>
                </a:solidFill>
              </a:rPr>
              <a:t>.(2020.</a:t>
            </a:r>
            <a:r>
              <a:rPr lang="zh-CN" altLang="en-US" sz="3600" b="1" smtClean="0">
                <a:solidFill>
                  <a:srgbClr val="FF0000"/>
                </a:solidFill>
              </a:rPr>
              <a:t>广东</a:t>
            </a:r>
            <a:r>
              <a:rPr lang="en-US" altLang="zh-CN" sz="3600" b="1" smtClean="0">
                <a:solidFill>
                  <a:srgbClr val="FF0000"/>
                </a:solidFill>
              </a:rPr>
              <a:t>.10)</a:t>
            </a:r>
            <a:r>
              <a:rPr lang="en-US" altLang="zh-CN" sz="3600" b="1" smtClean="0"/>
              <a:t>. 	孟元老所著《东京梦华录》和张择端所画《清明上河图》反映了同一座都市商业繁荣的景象。这座都市是（　　）</a:t>
            </a:r>
            <a:endParaRPr lang="en-US" altLang="zh-CN" sz="3600" b="1" smtClean="0"/>
          </a:p>
          <a:p>
            <a:pPr marL="840105" lvl="1" indent="-495300"/>
            <a:r>
              <a:rPr lang="zh-CN" altLang="en-US" sz="3600" b="1" smtClean="0"/>
              <a:t>A．唐代长安</a:t>
            </a:r>
            <a:endParaRPr lang="zh-CN" altLang="en-US" sz="3600" b="1" smtClean="0"/>
          </a:p>
          <a:p>
            <a:pPr marL="840105" lvl="1" indent="-495300"/>
            <a:r>
              <a:rPr lang="zh-CN" altLang="en-US" sz="3600" b="1" smtClean="0"/>
              <a:t>	B．北宋开封	</a:t>
            </a:r>
            <a:endParaRPr lang="zh-CN" altLang="en-US" sz="3600" b="1" smtClean="0"/>
          </a:p>
          <a:p>
            <a:pPr marL="840105" lvl="1" indent="-495300"/>
            <a:r>
              <a:rPr lang="zh-CN" altLang="en-US" sz="3600" b="1" smtClean="0"/>
              <a:t>C．南宋临安	</a:t>
            </a:r>
            <a:endParaRPr lang="zh-CN" altLang="en-US" sz="3600" b="1" smtClean="0"/>
          </a:p>
          <a:p>
            <a:pPr marL="840105" lvl="1" indent="-495300"/>
            <a:r>
              <a:rPr lang="zh-CN" altLang="en-US" sz="3600" b="1" smtClean="0"/>
              <a:t>D．元代大都</a:t>
            </a:r>
            <a:endParaRPr lang="zh-CN" altLang="en-US" sz="36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>
          <a:xfrm>
            <a:off x="279400" y="-258445"/>
            <a:ext cx="8993505" cy="8007985"/>
          </a:xfrm>
        </p:spPr>
        <p:txBody>
          <a:bodyPr/>
          <a:lstStyle/>
          <a:p>
            <a:endParaRPr lang="en-US" altLang="zh-CN" sz="3600" b="1" smtClean="0"/>
          </a:p>
          <a:p>
            <a:r>
              <a:rPr lang="en-US" altLang="zh-CN" sz="2400" b="1" smtClean="0"/>
              <a:t>2.【分析】本题考查《清明上河图》。题干关键信息“孟元老所著《东京梦华录》和张择端所画《清明上河图》反映了同一座都市商业繁荣的景象”。</a:t>
            </a:r>
            <a:endParaRPr lang="en-US" altLang="zh-CN" sz="2400" b="1" smtClean="0"/>
          </a:p>
          <a:p>
            <a:r>
              <a:rPr lang="zh-CN" altLang="en-US" sz="2400" b="1" smtClean="0"/>
              <a:t>【解答】北宋画家张择端的画《清明上河图》描写了北宋首都东京（开封）汴河沿岸的风光，北宋都城开封，是当时著名的商业中心，《清明上河图》是汴京（开封）当年繁荣的见证，人物栩栩如生，北宋的城市面貌和当时各阶层人民的生活跃然纸上，真实形象地再现了开封作为商业城市的繁华景象，代表了宋代社会风俗画的最高成就。据题干关键信息“孟元老所著《东京梦华录》和张择端所画《清明上河图》反映了同一座都市商业繁荣的景象”并结合所学知识可知，这座都市是北宋开封。</a:t>
            </a:r>
            <a:endParaRPr lang="zh-CN" altLang="en-US" sz="2400" b="1" smtClean="0"/>
          </a:p>
          <a:p>
            <a:r>
              <a:rPr lang="zh-CN" altLang="en-US" sz="2400" b="1" smtClean="0"/>
              <a:t>故选：</a:t>
            </a:r>
            <a:r>
              <a:rPr lang="zh-CN" altLang="en-US" sz="2400" b="1" smtClean="0">
                <a:solidFill>
                  <a:srgbClr val="FF0000"/>
                </a:solidFill>
              </a:rPr>
              <a:t>B。</a:t>
            </a:r>
            <a:endParaRPr lang="zh-CN" altLang="en-US" sz="2400" b="1" smtClean="0">
              <a:solidFill>
                <a:srgbClr val="FF0000"/>
              </a:solidFill>
            </a:endParaRPr>
          </a:p>
          <a:p>
            <a:r>
              <a:rPr lang="zh-CN" altLang="en-US" sz="2400" b="1" smtClean="0"/>
              <a:t>【点评】解答本题要正确理解题意，考查了《清明上河图》，在此基础上进行分析，做出正确答案。</a:t>
            </a:r>
            <a:endParaRPr lang="zh-CN" altLang="en-US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>
          <a:xfrm>
            <a:off x="579755" y="107315"/>
            <a:ext cx="8107045" cy="6023610"/>
          </a:xfrm>
        </p:spPr>
        <p:txBody>
          <a:bodyPr/>
          <a:lstStyle/>
          <a:p>
            <a:pPr marL="571500" indent="-571500"/>
            <a:r>
              <a:rPr lang="en-US" altLang="zh-CN" sz="3600" b="1" smtClean="0"/>
              <a:t>3.</a:t>
            </a:r>
            <a:r>
              <a:rPr lang="en-US" altLang="zh-CN" sz="3600" b="1" smtClean="0">
                <a:solidFill>
                  <a:srgbClr val="FF0000"/>
                </a:solidFill>
              </a:rPr>
              <a:t>(2020.</a:t>
            </a:r>
            <a:r>
              <a:rPr lang="zh-CN" altLang="zh-CN" sz="3600" b="1" smtClean="0">
                <a:solidFill>
                  <a:srgbClr val="FF0000"/>
                </a:solidFill>
              </a:rPr>
              <a:t>广东</a:t>
            </a:r>
            <a:r>
              <a:rPr lang="en-US" altLang="zh-CN" sz="3600" b="1" smtClean="0">
                <a:solidFill>
                  <a:srgbClr val="FF0000"/>
                </a:solidFill>
              </a:rPr>
              <a:t>.15).</a:t>
            </a:r>
            <a:r>
              <a:rPr lang="en-US" altLang="zh-CN" sz="3600" b="1" smtClean="0"/>
              <a:t> 1927年2～3月，全国工会会员由此前的120万人迅速发展到200万人，许多城市组织了工人武装纠察队，上海工人甚至从北洋军阀手中解放了上海。这一现象的背景是（　　）</a:t>
            </a:r>
            <a:endParaRPr lang="en-US" altLang="zh-CN" sz="3600" b="1" smtClean="0"/>
          </a:p>
          <a:p>
            <a:pPr marL="571500" indent="-571500"/>
            <a:r>
              <a:rPr lang="zh-CN" altLang="en-US" sz="3600" b="1" smtClean="0"/>
              <a:t>A．统一战线破裂	</a:t>
            </a:r>
            <a:endParaRPr lang="zh-CN" altLang="en-US" sz="3600" b="1" smtClean="0"/>
          </a:p>
          <a:p>
            <a:pPr marL="571500" indent="-571500"/>
            <a:r>
              <a:rPr lang="zh-CN" altLang="en-US" sz="3600" b="1" smtClean="0"/>
              <a:t>B．国民革命失败	</a:t>
            </a:r>
            <a:endParaRPr lang="zh-CN" altLang="en-US" sz="3600" b="1" smtClean="0"/>
          </a:p>
          <a:p>
            <a:pPr marL="571500" indent="-571500"/>
            <a:r>
              <a:rPr lang="zh-CN" altLang="en-US" sz="3600" b="1" smtClean="0"/>
              <a:t>C．工农武装割据	</a:t>
            </a:r>
            <a:endParaRPr lang="zh-CN" altLang="en-US" sz="3600" b="1" smtClean="0"/>
          </a:p>
          <a:p>
            <a:pPr marL="571500" indent="-571500"/>
            <a:r>
              <a:rPr lang="zh-CN" altLang="en-US" sz="3600" b="1" smtClean="0"/>
              <a:t>D．北伐战争进行</a:t>
            </a:r>
            <a:endParaRPr lang="zh-CN" altLang="en-US" sz="36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6075" y="-635"/>
            <a:ext cx="8340725" cy="6529705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5400" b="1">
                <a:solidFill>
                  <a:srgbClr val="FF0000"/>
                </a:solidFill>
                <a:sym typeface="+mn-ea"/>
              </a:rPr>
              <a:t>中考解读</a:t>
            </a:r>
            <a:endParaRPr lang="zh-CN" altLang="en-US" sz="5400" b="1" kern="1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en-US" sz="48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zh-CN" sz="36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单项选择题具有知识覆盖面广等特点，能比较全面地考查学生的阅读能力</a:t>
            </a:r>
            <a:r>
              <a:rPr lang="zh-CN" altLang="zh-CN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、记忆能力和各层次和思维能力，是历史试卷的基本题型之一。在中考历史试卷中，单项选择题所占分值较大，且类型多。下面对广东近两年中考单项选择题中</a:t>
            </a:r>
            <a:r>
              <a:rPr lang="zh-CN" altLang="zh-CN" sz="36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历史概念和主题特征</a:t>
            </a:r>
            <a:r>
              <a:rPr lang="en-US" altLang="zh-CN" sz="36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类</a:t>
            </a:r>
            <a:r>
              <a:rPr lang="zh-CN" altLang="en-US" sz="36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进行讲解。</a:t>
            </a:r>
            <a:endParaRPr lang="zh-CN" altLang="zh-CN" sz="3600" b="1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en-US" sz="4800" b="1" kern="1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en-US" sz="4800" b="1" kern="1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48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defRPr/>
            </a:pPr>
            <a:endParaRPr lang="zh-CN" altLang="en-US" sz="4800" b="1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>
          <a:xfrm>
            <a:off x="457200" y="0"/>
            <a:ext cx="8229600" cy="6130925"/>
          </a:xfrm>
        </p:spPr>
        <p:txBody>
          <a:bodyPr/>
          <a:lstStyle/>
          <a:p>
            <a:r>
              <a:rPr lang="en-US" altLang="zh-CN" sz="2800" b="1" smtClean="0"/>
              <a:t>3.</a:t>
            </a:r>
            <a:r>
              <a:rPr lang="zh-CN" altLang="en-US" sz="2800" b="1" smtClean="0"/>
              <a:t>【分析】本题主要考查大革命，要求学生结合大革命的过程特征和当时国共两党的关系特点来分析。</a:t>
            </a:r>
            <a:endParaRPr lang="zh-CN" altLang="en-US" sz="2800" b="1" smtClean="0"/>
          </a:p>
          <a:p>
            <a:r>
              <a:rPr lang="zh-CN" altLang="en-US" sz="2800" b="1" smtClean="0"/>
              <a:t>【解答】1926﹣﹣1927年4月大革命时期，随着革命形势的发展，中国的城市工会组织得到了迅速壮大，成为重要的革命力量，工人力量的壮大进一步促进了北伐的迅速发展，有力的保障了北伐的胜利进军。D符合题意。1927年4月国民党右派叛变革命后统一战线破﹣﹣国民革命失败，1927年10月中国共产党开始领导工农武装割据。可以排除ABC。</a:t>
            </a:r>
            <a:endParaRPr lang="zh-CN" altLang="en-US" sz="2800" b="1" smtClean="0"/>
          </a:p>
          <a:p>
            <a:r>
              <a:rPr lang="zh-CN" altLang="en-US" sz="2800" b="1" smtClean="0"/>
              <a:t>故选：</a:t>
            </a:r>
            <a:r>
              <a:rPr lang="zh-CN" altLang="en-US" sz="2800" b="1" smtClean="0">
                <a:solidFill>
                  <a:srgbClr val="FF0000"/>
                </a:solidFill>
              </a:rPr>
              <a:t>D。</a:t>
            </a:r>
            <a:endParaRPr lang="zh-CN" altLang="en-US" sz="2800" b="1" smtClean="0"/>
          </a:p>
          <a:p>
            <a:r>
              <a:rPr lang="zh-CN" altLang="en-US" sz="2800" b="1" smtClean="0"/>
              <a:t>【点评】解答本题要搞清楚大革命的过程特征和影响，还要搞清楚当时国共双方关系发展的特点。</a:t>
            </a:r>
            <a:endParaRPr lang="zh-CN" altLang="en-US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>
          <a:xfrm>
            <a:off x="331470" y="0"/>
            <a:ext cx="8355330" cy="6422390"/>
          </a:xfrm>
        </p:spPr>
        <p:txBody>
          <a:bodyPr/>
          <a:lstStyle/>
          <a:p>
            <a:pPr marL="571500" indent="-571500"/>
            <a:r>
              <a:rPr lang="en-US" altLang="zh-CN" sz="3600" b="1" smtClean="0"/>
              <a:t>4.</a:t>
            </a:r>
            <a:r>
              <a:rPr lang="en-US" altLang="zh-CN" sz="3600" b="1" smtClean="0">
                <a:solidFill>
                  <a:srgbClr val="FF0000"/>
                </a:solidFill>
              </a:rPr>
              <a:t>(2020.</a:t>
            </a:r>
            <a:r>
              <a:rPr lang="zh-CN" altLang="zh-CN" sz="3600" b="1" smtClean="0">
                <a:solidFill>
                  <a:srgbClr val="FF0000"/>
                </a:solidFill>
              </a:rPr>
              <a:t>广东</a:t>
            </a:r>
            <a:r>
              <a:rPr lang="en-US" altLang="zh-CN" sz="3600" b="1" smtClean="0">
                <a:solidFill>
                  <a:srgbClr val="FF0000"/>
                </a:solidFill>
              </a:rPr>
              <a:t>.20).</a:t>
            </a:r>
            <a:r>
              <a:rPr lang="en-US" altLang="zh-CN" sz="3600" b="1" smtClean="0"/>
              <a:t>1964年10月17日《光明日报》社论指出：“中国发展核武器，不是由于中国相信核武器的万能，要使用核武器。恰恰相反，中国发展核武器，正是为了打破核大国的核垄断，要消灭核武器。”该社论评述的是中国（　　）</a:t>
            </a:r>
            <a:endParaRPr lang="en-US" altLang="zh-CN" sz="3600" b="1" smtClean="0"/>
          </a:p>
          <a:p>
            <a:pPr marL="571500" indent="-571500"/>
            <a:r>
              <a:rPr lang="en-US" altLang="zh-CN" sz="3600" b="1" smtClean="0"/>
              <a:t>A．第一颗原子弹爆炸成功	</a:t>
            </a:r>
            <a:endParaRPr lang="en-US" altLang="zh-CN" sz="3600" b="1" smtClean="0"/>
          </a:p>
          <a:p>
            <a:pPr marL="571500" indent="-571500"/>
            <a:r>
              <a:rPr lang="en-US" altLang="zh-CN" sz="3600" b="1" smtClean="0"/>
              <a:t>B．第一颗氢弹爆炸成功	</a:t>
            </a:r>
            <a:endParaRPr lang="en-US" altLang="zh-CN" sz="3600" b="1" smtClean="0"/>
          </a:p>
          <a:p>
            <a:pPr marL="571500" indent="-571500"/>
            <a:r>
              <a:rPr lang="en-US" altLang="zh-CN" sz="3600" b="1" smtClean="0"/>
              <a:t>C．神舟一号无人飞船升空	</a:t>
            </a:r>
            <a:endParaRPr lang="en-US" altLang="zh-CN" sz="3600" b="1" smtClean="0"/>
          </a:p>
          <a:p>
            <a:pPr marL="571500" indent="-571500"/>
            <a:r>
              <a:rPr lang="en-US" altLang="zh-CN" sz="3600" b="1" smtClean="0"/>
              <a:t>D．第一颗人造卫星发射	</a:t>
            </a:r>
            <a:endParaRPr lang="zh-CN" altLang="en-US" sz="36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>
          <a:xfrm>
            <a:off x="457200" y="114935"/>
            <a:ext cx="8230235" cy="6273800"/>
          </a:xfrm>
        </p:spPr>
        <p:txBody>
          <a:bodyPr/>
          <a:lstStyle/>
          <a:p>
            <a:r>
              <a:rPr lang="en-US" altLang="zh-CN" sz="2800" b="1" smtClean="0"/>
              <a:t>4.【分析】本题考查中国第一颗原子弹爆炸成功。1964年，我国第一颗原子弹爆炸成功，加强了我国的国防力量，打破了帝国主义的核垄断。</a:t>
            </a:r>
            <a:endParaRPr lang="en-US" altLang="zh-CN" sz="2800" b="1" smtClean="0"/>
          </a:p>
          <a:p>
            <a:r>
              <a:rPr lang="zh-CN" altLang="en-US" sz="2800" b="1" smtClean="0"/>
              <a:t>【解答】依据材料的“中国发展核武器，不是由于中国相信核武器的万能，要使用核武器。恰恰相反，中国发展核武器，正是为了打破核大国的核垄断，要消灭核武器。”结合所学知识可知，1964年，我国第一颗原子弹爆炸成功，加强了我国的国防力量，打破了帝国主义的核垄断，对于维护世界和平具有重要意义，大大增强了中国人民的自信心，提高了中国的国际地位等。</a:t>
            </a:r>
            <a:endParaRPr lang="zh-CN" altLang="en-US" sz="2800" b="1" smtClean="0"/>
          </a:p>
          <a:p>
            <a:r>
              <a:rPr lang="zh-CN" altLang="en-US" sz="2800" b="1" smtClean="0"/>
              <a:t>故选：</a:t>
            </a:r>
            <a:r>
              <a:rPr lang="zh-CN" altLang="en-US" sz="2800" b="1" smtClean="0">
                <a:solidFill>
                  <a:srgbClr val="FF0000"/>
                </a:solidFill>
              </a:rPr>
              <a:t>A。</a:t>
            </a:r>
            <a:endParaRPr lang="zh-CN" altLang="en-US" sz="2800" b="1" smtClean="0"/>
          </a:p>
          <a:p>
            <a:r>
              <a:rPr lang="zh-CN" altLang="en-US" sz="2800" b="1" smtClean="0"/>
              <a:t>【点评】掌握中国第一颗原子弹爆炸成功的时间和意义。</a:t>
            </a:r>
            <a:endParaRPr lang="zh-CN" altLang="en-US" sz="2800" b="1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>
          <a:xfrm>
            <a:off x="330200" y="419735"/>
            <a:ext cx="8356600" cy="5711190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None/>
            </a:pPr>
            <a:r>
              <a:rPr lang="en-US" altLang="zh-CN" sz="3600" smtClean="0"/>
              <a:t>5.</a:t>
            </a:r>
            <a:r>
              <a:rPr lang="en-US" altLang="zh-CN" sz="3600" b="1" smtClean="0">
                <a:solidFill>
                  <a:srgbClr val="FF0000"/>
                </a:solidFill>
              </a:rPr>
              <a:t> (2019.</a:t>
            </a:r>
            <a:r>
              <a:rPr lang="zh-CN" altLang="zh-CN" sz="3600" b="1" smtClean="0">
                <a:solidFill>
                  <a:srgbClr val="FF0000"/>
                </a:solidFill>
              </a:rPr>
              <a:t>广东</a:t>
            </a:r>
            <a:r>
              <a:rPr lang="en-US" altLang="zh-CN" sz="3600" b="1" smtClean="0">
                <a:solidFill>
                  <a:srgbClr val="FF0000"/>
                </a:solidFill>
              </a:rPr>
              <a:t>.8)</a:t>
            </a:r>
            <a:r>
              <a:rPr lang="en-US" altLang="zh-CN" sz="3600" b="1" smtClean="0"/>
              <a:t>19</a:t>
            </a:r>
            <a:r>
              <a:rPr lang="zh-CN" altLang="en-US" sz="3600" b="1" smtClean="0"/>
              <a:t>世纪洋人苦于无法找到改变贸易困境的商品，在他们看来，“中国拥有一切东西，世界上最好的食物：米，最好的饮料：茶，最好的衣物：棉花、丝绸等”。“幸运的是一种新的商品出现了”，“新的商品”是（　　）</a:t>
            </a:r>
            <a:endParaRPr lang="zh-CN" altLang="en-US" sz="3600" b="1" smtClean="0"/>
          </a:p>
          <a:p>
            <a:pPr marL="571500" indent="-571500"/>
            <a:r>
              <a:rPr lang="en-US" altLang="zh-CN" sz="3600" b="1" smtClean="0"/>
              <a:t>A. </a:t>
            </a:r>
            <a:r>
              <a:rPr lang="zh-CN" altLang="en-US" sz="3600" b="1" smtClean="0"/>
              <a:t>棉纺织品</a:t>
            </a:r>
            <a:r>
              <a:rPr lang="en-US" altLang="zh-CN" sz="3600" b="1" smtClean="0"/>
              <a:t>B. </a:t>
            </a:r>
            <a:r>
              <a:rPr lang="zh-CN" altLang="en-US" sz="3600" b="1" smtClean="0"/>
              <a:t>机器	</a:t>
            </a:r>
            <a:r>
              <a:rPr lang="en-US" altLang="zh-CN" sz="3600" b="1" smtClean="0"/>
              <a:t>C. </a:t>
            </a:r>
            <a:r>
              <a:rPr lang="zh-CN" altLang="en-US" sz="3600" b="1" smtClean="0"/>
              <a:t>鸦片	</a:t>
            </a:r>
            <a:r>
              <a:rPr lang="en-US" altLang="zh-CN" sz="3600" b="1" smtClean="0"/>
              <a:t>D. </a:t>
            </a:r>
            <a:r>
              <a:rPr lang="zh-CN" altLang="en-US" sz="3600" b="1" smtClean="0"/>
              <a:t>枪炮</a:t>
            </a:r>
            <a:endParaRPr lang="zh-CN" altLang="en-US" sz="36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xfrm>
            <a:off x="395288" y="188913"/>
            <a:ext cx="8291512" cy="59420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800" b="1" smtClean="0"/>
              <a:t>5.【</a:t>
            </a:r>
            <a:r>
              <a:rPr lang="zh-CN" altLang="en-US" sz="2800" b="1" smtClean="0"/>
              <a:t>答案</a:t>
            </a:r>
            <a:r>
              <a:rPr lang="en-US" altLang="zh-CN" sz="2800" b="1" smtClean="0"/>
              <a:t>】</a:t>
            </a:r>
            <a:r>
              <a:rPr lang="en-US" altLang="zh-CN" sz="2800" b="1" smtClean="0">
                <a:solidFill>
                  <a:srgbClr val="FF0000"/>
                </a:solidFill>
              </a:rPr>
              <a:t>C</a:t>
            </a:r>
            <a:br>
              <a:rPr lang="en-US" altLang="zh-CN" sz="2800" b="1" smtClean="0"/>
            </a:br>
            <a:r>
              <a:rPr lang="en-US" altLang="zh-CN" sz="2800" b="1" smtClean="0"/>
              <a:t>【</a:t>
            </a:r>
            <a:r>
              <a:rPr lang="zh-CN" altLang="en-US" sz="2800" b="1" smtClean="0"/>
              <a:t>解析</a:t>
            </a:r>
            <a:r>
              <a:rPr lang="en-US" altLang="zh-CN" sz="2800" b="1" smtClean="0"/>
              <a:t>】19</a:t>
            </a:r>
            <a:r>
              <a:rPr lang="zh-CN" altLang="en-US" sz="2800" b="1" smtClean="0"/>
              <a:t>世纪，洋人苦于无法找到改变贸易困境的商品，在他们看来，“中国拥有一切东西，世界上最好的食物：米，最好的饮料：茶，最好的衣物：棉花、丝绸等”。“幸运的是一种新的商品出现了”，“新的商品”是鸦片。英国为了扭转对华贸易逆差，向中国走私鸦片，严重损害了中国人的身体健康，造成了白银外流，鸦片的输入导致白银大量外流，直接威胁到清政府的财政，导致清政府政治腐败，军队的战斗力削弱，给中华民族带来深重的灾难。 </a:t>
            </a:r>
            <a:br>
              <a:rPr lang="zh-CN" altLang="en-US" sz="2800" b="1" smtClean="0"/>
            </a:br>
            <a:r>
              <a:rPr lang="zh-CN" altLang="en-US" sz="2800" b="1" smtClean="0"/>
              <a:t>故选：</a:t>
            </a:r>
            <a:r>
              <a:rPr lang="en-US" altLang="zh-CN" sz="2800" b="1" smtClean="0">
                <a:solidFill>
                  <a:srgbClr val="FF0000"/>
                </a:solidFill>
              </a:rPr>
              <a:t>C</a:t>
            </a:r>
            <a:r>
              <a:rPr lang="zh-CN" altLang="en-US" sz="2800" b="1" smtClean="0">
                <a:solidFill>
                  <a:srgbClr val="FF0000"/>
                </a:solidFill>
              </a:rPr>
              <a:t>。</a:t>
            </a:r>
            <a:br>
              <a:rPr lang="zh-CN" altLang="en-US" sz="2800" b="1" smtClean="0"/>
            </a:br>
            <a:r>
              <a:rPr lang="zh-CN" altLang="en-US" sz="2800" b="1" smtClean="0"/>
              <a:t>本题主要考查鸦片的相关史实。掌握相关基础知识。</a:t>
            </a:r>
            <a:br>
              <a:rPr lang="zh-CN" altLang="en-US" sz="2800" b="1" smtClean="0"/>
            </a:br>
            <a:br>
              <a:rPr lang="zh-CN" altLang="en-US" sz="2800" b="1" smtClean="0"/>
            </a:br>
            <a:endParaRPr lang="zh-CN" altLang="en-US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>
          <a:xfrm>
            <a:off x="468313" y="1341438"/>
            <a:ext cx="8218487" cy="4789487"/>
          </a:xfrm>
        </p:spPr>
        <p:txBody>
          <a:bodyPr/>
          <a:lstStyle/>
          <a:p>
            <a:pPr marL="571500" indent="-571500"/>
            <a:r>
              <a:rPr lang="en-US" altLang="zh-CN" sz="3600" b="1" smtClean="0"/>
              <a:t>6</a:t>
            </a:r>
            <a:r>
              <a:rPr lang="en-US" altLang="zh-CN" sz="3600" b="1" smtClean="0">
                <a:solidFill>
                  <a:srgbClr val="FF0000"/>
                </a:solidFill>
              </a:rPr>
              <a:t>(2019.</a:t>
            </a:r>
            <a:r>
              <a:rPr lang="zh-CN" altLang="zh-CN" sz="3600" b="1" smtClean="0">
                <a:solidFill>
                  <a:srgbClr val="FF0000"/>
                </a:solidFill>
              </a:rPr>
              <a:t>广东</a:t>
            </a:r>
            <a:r>
              <a:rPr lang="en-US" altLang="zh-CN" sz="3600" b="1" smtClean="0">
                <a:solidFill>
                  <a:srgbClr val="FF0000"/>
                </a:solidFill>
              </a:rPr>
              <a:t>.13).</a:t>
            </a:r>
            <a:r>
              <a:rPr lang="en-US" altLang="zh-CN" sz="3600" b="1" smtClean="0"/>
              <a:t> “</a:t>
            </a:r>
            <a:r>
              <a:rPr lang="zh-CN" altLang="en-US" sz="3600" b="1" smtClean="0"/>
              <a:t>妥协”在现代汉语词典中的解释为“用让步的方法避免冲究或争执”。下列事件通过“妥协”方法解决的是（　　）</a:t>
            </a:r>
            <a:endParaRPr lang="zh-CN" altLang="en-US" sz="3600" b="1" smtClean="0"/>
          </a:p>
          <a:p>
            <a:pPr marL="571500" indent="-571500"/>
            <a:r>
              <a:rPr lang="en-US" altLang="zh-CN" sz="3600" b="1" smtClean="0"/>
              <a:t>A. </a:t>
            </a:r>
            <a:r>
              <a:rPr lang="zh-CN" altLang="en-US" sz="3600" b="1" smtClean="0"/>
              <a:t>九一八事变	  </a:t>
            </a:r>
            <a:r>
              <a:rPr lang="en-US" altLang="zh-CN" sz="3600" b="1" smtClean="0"/>
              <a:t>B. </a:t>
            </a:r>
            <a:r>
              <a:rPr lang="zh-CN" altLang="en-US" sz="3600" b="1" smtClean="0"/>
              <a:t>华北事变	</a:t>
            </a:r>
            <a:endParaRPr lang="zh-CN" altLang="en-US" sz="3600" b="1" smtClean="0"/>
          </a:p>
          <a:p>
            <a:pPr marL="571500" indent="-571500"/>
            <a:r>
              <a:rPr lang="en-US" altLang="zh-CN" sz="3600" b="1" smtClean="0"/>
              <a:t>C. </a:t>
            </a:r>
            <a:r>
              <a:rPr lang="zh-CN" altLang="en-US" sz="3600" b="1" smtClean="0"/>
              <a:t>西安事变	  </a:t>
            </a:r>
            <a:r>
              <a:rPr lang="en-US" altLang="zh-CN" sz="3600" b="1" smtClean="0"/>
              <a:t>D. </a:t>
            </a:r>
            <a:r>
              <a:rPr lang="zh-CN" altLang="en-US" sz="3600" b="1" smtClean="0"/>
              <a:t>卢沟桥事变</a:t>
            </a:r>
            <a:endParaRPr lang="zh-CN" altLang="en-US" sz="36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>
          <a:xfrm>
            <a:off x="468313" y="333375"/>
            <a:ext cx="8218487" cy="5797550"/>
          </a:xfrm>
        </p:spPr>
        <p:txBody>
          <a:bodyPr/>
          <a:lstStyle/>
          <a:p>
            <a:r>
              <a:rPr lang="en-US" altLang="zh-CN" sz="2800" b="1" smtClean="0"/>
              <a:t>6.【</a:t>
            </a:r>
            <a:r>
              <a:rPr lang="zh-CN" altLang="en-US" sz="2800" b="1" smtClean="0"/>
              <a:t>答案</a:t>
            </a:r>
            <a:r>
              <a:rPr lang="en-US" altLang="zh-CN" sz="2800" b="1" smtClean="0"/>
              <a:t>】</a:t>
            </a:r>
            <a:r>
              <a:rPr lang="en-US" altLang="zh-CN" sz="2800" b="1" smtClean="0">
                <a:solidFill>
                  <a:srgbClr val="FF0000"/>
                </a:solidFill>
              </a:rPr>
              <a:t>C</a:t>
            </a:r>
            <a:br>
              <a:rPr lang="en-US" altLang="zh-CN" sz="2800" b="1" smtClean="0"/>
            </a:br>
            <a:r>
              <a:rPr lang="en-US" altLang="zh-CN" sz="2800" b="1" smtClean="0"/>
              <a:t>【</a:t>
            </a:r>
            <a:r>
              <a:rPr lang="zh-CN" altLang="en-US" sz="2800" b="1" smtClean="0"/>
              <a:t>解析</a:t>
            </a:r>
            <a:r>
              <a:rPr lang="en-US" altLang="zh-CN" sz="2800" b="1" smtClean="0"/>
              <a:t>】</a:t>
            </a:r>
            <a:endParaRPr lang="en-US" altLang="zh-CN" sz="2800" b="1" smtClean="0"/>
          </a:p>
          <a:p>
            <a:r>
              <a:rPr lang="zh-CN" altLang="en-US" sz="2800" b="1" smtClean="0"/>
              <a:t>为了逼迫蒋介石抗日，</a:t>
            </a:r>
            <a:r>
              <a:rPr lang="en-US" altLang="zh-CN" sz="2800" b="1" smtClean="0"/>
              <a:t>1936</a:t>
            </a:r>
            <a:r>
              <a:rPr lang="zh-CN" altLang="en-US" sz="2800" b="1" smtClean="0"/>
              <a:t>年</a:t>
            </a:r>
            <a:r>
              <a:rPr lang="en-US" altLang="zh-CN" sz="2800" b="1" smtClean="0"/>
              <a:t>12</a:t>
            </a:r>
            <a:r>
              <a:rPr lang="zh-CN" altLang="en-US" sz="2800" b="1" smtClean="0"/>
              <a:t>月</a:t>
            </a:r>
            <a:r>
              <a:rPr lang="en-US" altLang="zh-CN" sz="2800" b="1" smtClean="0"/>
              <a:t>12</a:t>
            </a:r>
            <a:r>
              <a:rPr lang="zh-CN" altLang="en-US" sz="2800" b="1" smtClean="0"/>
              <a:t>日，张学良和杨虎城在西安发动“兵谏”，扣押的蒋介石，要求停止内战，联共抗日。中国共产党从全民族的利益出发，主张和平解决，联蒋抗日；派周恩来到西安参加谈判，与各方面进行协商。事变最终和平解决，是通过“妥协”方法解决的。 </a:t>
            </a:r>
            <a:br>
              <a:rPr lang="zh-CN" altLang="en-US" sz="2800" b="1" smtClean="0"/>
            </a:br>
            <a:r>
              <a:rPr lang="zh-CN" altLang="en-US" sz="2800" b="1" smtClean="0"/>
              <a:t>故选：</a:t>
            </a:r>
            <a:r>
              <a:rPr lang="en-US" altLang="zh-CN" sz="2800" b="1" smtClean="0">
                <a:solidFill>
                  <a:srgbClr val="FF0000"/>
                </a:solidFill>
              </a:rPr>
              <a:t>C</a:t>
            </a:r>
            <a:r>
              <a:rPr lang="zh-CN" altLang="en-US" sz="2800" b="1" smtClean="0"/>
              <a:t>。</a:t>
            </a:r>
            <a:br>
              <a:rPr lang="zh-CN" altLang="en-US" sz="2800" b="1" smtClean="0"/>
            </a:br>
            <a:r>
              <a:rPr lang="zh-CN" altLang="en-US" sz="2800" b="1" smtClean="0"/>
              <a:t>本题考查本案事变。为了逼迫蒋介石抗日，</a:t>
            </a:r>
            <a:r>
              <a:rPr lang="en-US" altLang="zh-CN" sz="2800" b="1" smtClean="0"/>
              <a:t>1936</a:t>
            </a:r>
            <a:r>
              <a:rPr lang="zh-CN" altLang="en-US" sz="2800" b="1" smtClean="0"/>
              <a:t>年</a:t>
            </a:r>
            <a:r>
              <a:rPr lang="en-US" altLang="zh-CN" sz="2800" b="1" smtClean="0"/>
              <a:t>12</a:t>
            </a:r>
            <a:r>
              <a:rPr lang="zh-CN" altLang="en-US" sz="2800" b="1" smtClean="0"/>
              <a:t>月</a:t>
            </a:r>
            <a:r>
              <a:rPr lang="en-US" altLang="zh-CN" sz="2800" b="1" smtClean="0"/>
              <a:t>12</a:t>
            </a:r>
            <a:r>
              <a:rPr lang="zh-CN" altLang="en-US" sz="2800" b="1" smtClean="0"/>
              <a:t>日，张学良和杨虎城在西安发动“兵谏”，扣押的蒋介石，要求停止内战，联共抗日。</a:t>
            </a:r>
            <a:br>
              <a:rPr lang="zh-CN" altLang="en-US" sz="2800" b="1" smtClean="0"/>
            </a:br>
            <a:r>
              <a:rPr lang="zh-CN" altLang="en-US" sz="2800" b="1" smtClean="0"/>
              <a:t>掌握西安事变的过程和意义。</a:t>
            </a:r>
            <a:endParaRPr lang="zh-CN" altLang="en-US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>
          <a:xfrm>
            <a:off x="539750" y="1125538"/>
            <a:ext cx="8147050" cy="5005387"/>
          </a:xfrm>
        </p:spPr>
        <p:txBody>
          <a:bodyPr/>
          <a:lstStyle/>
          <a:p>
            <a:pPr marL="571500" indent="-571500"/>
            <a:r>
              <a:rPr lang="en-US" altLang="zh-CN" sz="3600" b="1" smtClean="0"/>
              <a:t>7</a:t>
            </a:r>
            <a:r>
              <a:rPr lang="en-US" altLang="zh-CN" sz="3600" b="1" smtClean="0">
                <a:solidFill>
                  <a:srgbClr val="FF0000"/>
                </a:solidFill>
              </a:rPr>
              <a:t>(2019.</a:t>
            </a:r>
            <a:r>
              <a:rPr lang="zh-CN" altLang="en-US" sz="3600" b="1" smtClean="0">
                <a:solidFill>
                  <a:srgbClr val="FF0000"/>
                </a:solidFill>
              </a:rPr>
              <a:t>广东</a:t>
            </a:r>
            <a:r>
              <a:rPr lang="en-US" altLang="zh-CN" sz="3600" b="1" smtClean="0">
                <a:solidFill>
                  <a:srgbClr val="FF0000"/>
                </a:solidFill>
              </a:rPr>
              <a:t>.15)</a:t>
            </a:r>
            <a:r>
              <a:rPr lang="en-US" altLang="zh-CN" sz="3600" b="1" smtClean="0"/>
              <a:t>.</a:t>
            </a:r>
            <a:r>
              <a:rPr lang="zh-CN" altLang="en-US" sz="3600" b="1" smtClean="0"/>
              <a:t>邓小平说：“这些年来搞改革的一条经验，就是首先调动农民的积极性，把生产经营的自主权利下放给农民。”下列能够体现这一主张的是（　　）</a:t>
            </a:r>
            <a:endParaRPr lang="zh-CN" altLang="en-US" sz="3600" b="1" smtClean="0"/>
          </a:p>
          <a:p>
            <a:pPr marL="571500" indent="-571500"/>
            <a:r>
              <a:rPr lang="en-US" altLang="zh-CN" sz="3600" b="1" smtClean="0"/>
              <a:t>A. </a:t>
            </a:r>
            <a:r>
              <a:rPr lang="zh-CN" altLang="en-US" sz="3600" b="1" smtClean="0"/>
              <a:t>农业合作社	</a:t>
            </a:r>
            <a:r>
              <a:rPr lang="en-US" altLang="zh-CN" sz="3600" b="1" smtClean="0"/>
              <a:t>B. </a:t>
            </a:r>
            <a:r>
              <a:rPr lang="zh-CN" altLang="en-US" sz="3600" b="1" smtClean="0"/>
              <a:t>农业集体化</a:t>
            </a:r>
            <a:br>
              <a:rPr lang="zh-CN" altLang="en-US" sz="3600" b="1" smtClean="0"/>
            </a:br>
            <a:r>
              <a:rPr lang="en-US" altLang="zh-CN" sz="3600" b="1" smtClean="0"/>
              <a:t>C. </a:t>
            </a:r>
            <a:r>
              <a:rPr lang="zh-CN" altLang="en-US" sz="3600" b="1" smtClean="0"/>
              <a:t>人民公社	</a:t>
            </a:r>
            <a:r>
              <a:rPr lang="en-US" altLang="zh-CN" sz="3600" b="1" smtClean="0"/>
              <a:t>D. </a:t>
            </a:r>
            <a:r>
              <a:rPr lang="zh-CN" altLang="en-US" sz="3600" b="1" smtClean="0"/>
              <a:t>家庭联产承包责任制</a:t>
            </a:r>
            <a:endParaRPr lang="zh-CN" altLang="en-US" sz="36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>
          <a:xfrm>
            <a:off x="468313" y="333375"/>
            <a:ext cx="8218487" cy="5797550"/>
          </a:xfrm>
        </p:spPr>
        <p:txBody>
          <a:bodyPr/>
          <a:lstStyle/>
          <a:p>
            <a:r>
              <a:rPr lang="en-US" altLang="zh-CN" sz="2800" b="1" smtClean="0"/>
              <a:t>7.【</a:t>
            </a:r>
            <a:r>
              <a:rPr lang="zh-CN" altLang="en-US" sz="2800" b="1" smtClean="0"/>
              <a:t>答案</a:t>
            </a:r>
            <a:r>
              <a:rPr lang="en-US" altLang="zh-CN" sz="2800" b="1" smtClean="0"/>
              <a:t>】</a:t>
            </a:r>
            <a:r>
              <a:rPr lang="en-US" altLang="zh-CN" sz="2800" b="1" smtClean="0">
                <a:solidFill>
                  <a:srgbClr val="FF0000"/>
                </a:solidFill>
              </a:rPr>
              <a:t>D</a:t>
            </a:r>
            <a:br>
              <a:rPr lang="en-US" altLang="zh-CN" sz="2800" b="1" smtClean="0"/>
            </a:br>
            <a:r>
              <a:rPr lang="en-US" altLang="zh-CN" sz="2800" b="1" smtClean="0"/>
              <a:t>【</a:t>
            </a:r>
            <a:r>
              <a:rPr lang="zh-CN" altLang="en-US" sz="2800" b="1" smtClean="0"/>
              <a:t>解析</a:t>
            </a:r>
            <a:r>
              <a:rPr lang="en-US" altLang="zh-CN" sz="2800" b="1" smtClean="0"/>
              <a:t>】</a:t>
            </a:r>
            <a:endParaRPr lang="en-US" altLang="zh-CN" sz="2800" b="1" smtClean="0"/>
          </a:p>
          <a:p>
            <a:r>
              <a:rPr lang="en-US" altLang="zh-CN" sz="2800" b="1" smtClean="0"/>
              <a:t>“</a:t>
            </a:r>
            <a:r>
              <a:rPr lang="zh-CN" altLang="en-US" sz="2800" b="1" smtClean="0"/>
              <a:t>调动农民的积极性，把生产经营的自主权利下放给农民”说的是家庭联产承包责任制。家庭联产承包责任制使农民有了生产自主权，生产积极性大大提高了；解放了农村生产力，促进了农村经济迅速发展。农村乡镇企业发展起来，为农村致富和实现现代化开辟了一条新路。 </a:t>
            </a:r>
            <a:br>
              <a:rPr lang="zh-CN" altLang="en-US" sz="2800" b="1" smtClean="0"/>
            </a:br>
            <a:r>
              <a:rPr lang="zh-CN" altLang="en-US" sz="2800" b="1" smtClean="0"/>
              <a:t>故选：</a:t>
            </a:r>
            <a:r>
              <a:rPr lang="en-US" altLang="zh-CN" sz="2800" b="1" smtClean="0">
                <a:solidFill>
                  <a:srgbClr val="FF0000"/>
                </a:solidFill>
              </a:rPr>
              <a:t>D</a:t>
            </a:r>
            <a:r>
              <a:rPr lang="zh-CN" altLang="en-US" sz="2800" b="1" smtClean="0"/>
              <a:t>。</a:t>
            </a:r>
            <a:br>
              <a:rPr lang="zh-CN" altLang="en-US" sz="2800" b="1" smtClean="0"/>
            </a:br>
            <a:r>
              <a:rPr lang="zh-CN" altLang="en-US" sz="2800" b="1" smtClean="0"/>
              <a:t>本题考查家庭联产承包责任制。改革开放后，在中央指导下，农村逐步实行以家庭联产承包为主的责任制。</a:t>
            </a:r>
            <a:br>
              <a:rPr lang="zh-CN" altLang="en-US" sz="2800" b="1" smtClean="0"/>
            </a:br>
            <a:r>
              <a:rPr lang="zh-CN" altLang="en-US" sz="2800" b="1" smtClean="0"/>
              <a:t>掌握家庭联产承包责任制的内容和意义。</a:t>
            </a:r>
            <a:endParaRPr lang="zh-CN" altLang="en-US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/>
            <a:r>
              <a:rPr lang="en-US" altLang="zh-CN" sz="3200" b="1" smtClean="0"/>
              <a:t>8</a:t>
            </a:r>
            <a:r>
              <a:rPr lang="en-US" altLang="zh-CN" sz="3200" b="1" smtClean="0">
                <a:solidFill>
                  <a:srgbClr val="FF0000"/>
                </a:solidFill>
              </a:rPr>
              <a:t>(2019.</a:t>
            </a:r>
            <a:r>
              <a:rPr lang="zh-CN" altLang="en-US" sz="3200" b="1" smtClean="0">
                <a:solidFill>
                  <a:srgbClr val="FF0000"/>
                </a:solidFill>
              </a:rPr>
              <a:t>广东</a:t>
            </a:r>
            <a:r>
              <a:rPr lang="en-US" altLang="zh-CN" sz="3200" b="1" smtClean="0">
                <a:solidFill>
                  <a:srgbClr val="FF0000"/>
                </a:solidFill>
              </a:rPr>
              <a:t>.19)</a:t>
            </a:r>
            <a:r>
              <a:rPr lang="en-US" altLang="zh-CN" sz="3200" b="1" smtClean="0"/>
              <a:t>.“</a:t>
            </a:r>
            <a:r>
              <a:rPr lang="zh-CN" altLang="en-US" sz="3200" b="1" smtClean="0"/>
              <a:t>当地的印第安人无法用来做种植园的活，因为他们染上了来自欧洲的疾病，正在灭绝。种植园主起初想雇用欧洲的契约工人，但是，他们的工资太高且自由散漫”。种植园劳动力不足的现象引发了（　　）</a:t>
            </a:r>
            <a:endParaRPr lang="zh-CN" altLang="en-US" sz="3200" b="1" smtClean="0"/>
          </a:p>
          <a:p>
            <a:pPr marL="571500" indent="-571500"/>
            <a:r>
              <a:rPr lang="en-US" altLang="zh-CN" sz="3200" b="1" smtClean="0"/>
              <a:t>A. </a:t>
            </a:r>
            <a:r>
              <a:rPr lang="zh-CN" altLang="en-US" sz="3200" b="1" smtClean="0"/>
              <a:t>新航路开辟	</a:t>
            </a:r>
            <a:r>
              <a:rPr lang="en-US" altLang="zh-CN" sz="3200" b="1" smtClean="0"/>
              <a:t>B. </a:t>
            </a:r>
            <a:r>
              <a:rPr lang="zh-CN" altLang="en-US" sz="3200" b="1" smtClean="0"/>
              <a:t>殖民扩张	</a:t>
            </a:r>
            <a:endParaRPr lang="zh-CN" altLang="en-US" sz="3200" b="1" smtClean="0"/>
          </a:p>
          <a:p>
            <a:pPr marL="571500" indent="-571500"/>
            <a:r>
              <a:rPr lang="en-US" altLang="zh-CN" sz="3200" b="1" smtClean="0"/>
              <a:t>C. </a:t>
            </a:r>
            <a:r>
              <a:rPr lang="zh-CN" altLang="en-US" sz="3200" b="1" smtClean="0"/>
              <a:t>奴隶贸易  	</a:t>
            </a:r>
            <a:r>
              <a:rPr lang="en-US" altLang="zh-CN" sz="3200" b="1" smtClean="0"/>
              <a:t>D. </a:t>
            </a:r>
            <a:r>
              <a:rPr lang="zh-CN" altLang="en-US" sz="3200" b="1" smtClean="0"/>
              <a:t>工业革命</a:t>
            </a:r>
            <a:endParaRPr lang="zh-CN" altLang="en-US" sz="32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687435" cy="4530725"/>
          </a:xfrm>
        </p:spPr>
        <p:txBody>
          <a:bodyPr/>
          <a:lstStyle/>
          <a:p>
            <a:pPr>
              <a:defRPr/>
            </a:pPr>
            <a:endParaRPr lang="zh-CN" altLang="en-US" sz="8000" b="1" kern="1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6565" y="2374900"/>
            <a:ext cx="8362315" cy="1449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eaLnBrk="0" hangingPunct="0">
              <a:defRPr/>
            </a:pPr>
            <a:r>
              <a:rPr lang="zh-CN" altLang="en-US" sz="8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一、试题题型分析</a:t>
            </a:r>
            <a:r>
              <a:rPr lang="en-US" altLang="zh-CN" sz="6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6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>
          <a:xfrm>
            <a:off x="468313" y="620713"/>
            <a:ext cx="8218487" cy="55102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2800" b="1" smtClean="0"/>
              <a:t>8.【</a:t>
            </a:r>
            <a:r>
              <a:rPr lang="zh-CN" altLang="en-US" sz="2800" b="1" smtClean="0"/>
              <a:t>答案</a:t>
            </a:r>
            <a:r>
              <a:rPr lang="en-US" altLang="zh-CN" sz="2800" b="1" smtClean="0"/>
              <a:t>】</a:t>
            </a:r>
            <a:r>
              <a:rPr lang="en-US" altLang="zh-CN" sz="2800" b="1" smtClean="0">
                <a:solidFill>
                  <a:srgbClr val="FF0000"/>
                </a:solidFill>
              </a:rPr>
              <a:t>C</a:t>
            </a:r>
            <a:br>
              <a:rPr lang="en-US" altLang="zh-CN" sz="2800" b="1" smtClean="0"/>
            </a:br>
            <a:r>
              <a:rPr lang="en-US" altLang="zh-CN" sz="2800" b="1" smtClean="0"/>
              <a:t>【</a:t>
            </a:r>
            <a:r>
              <a:rPr lang="zh-CN" altLang="en-US" sz="2800" b="1" smtClean="0"/>
              <a:t>解析</a:t>
            </a:r>
            <a:r>
              <a:rPr lang="en-US" altLang="zh-CN" sz="2800" b="1" smtClean="0"/>
              <a:t>】</a:t>
            </a:r>
            <a:endParaRPr lang="en-US" altLang="zh-CN" sz="2800" b="1" smtClean="0"/>
          </a:p>
          <a:p>
            <a:pPr>
              <a:lnSpc>
                <a:spcPct val="80000"/>
              </a:lnSpc>
            </a:pPr>
            <a:r>
              <a:rPr lang="en-US" altLang="zh-CN" sz="2800" b="1" smtClean="0"/>
              <a:t>“</a:t>
            </a:r>
            <a:r>
              <a:rPr lang="zh-CN" altLang="en-US" sz="2800" b="1" smtClean="0"/>
              <a:t>当地的印第安人无法用来做种植园的活，因为他们染上了来自欧洲的疾病，正在灭绝。种植园主起初想雇用欧洲的契约工人，但是，他们的工资太高且自由散漫”。种植园劳动力不足的现象引发了奴隶贸易。因欧洲殖民者大肆屠杀印第安人，导致美洲种植园缺乏大量劳动力，欧洲殖民者发现贩卖黑人奴隶有利可图，纷纷加入罪恶的黑奴贸易行列。从</a:t>
            </a:r>
            <a:r>
              <a:rPr lang="en-US" altLang="zh-CN" sz="2800" b="1" smtClean="0"/>
              <a:t>16</a:t>
            </a:r>
            <a:r>
              <a:rPr lang="zh-CN" altLang="en-US" sz="2800" b="1" smtClean="0"/>
              <a:t>世纪到</a:t>
            </a:r>
            <a:r>
              <a:rPr lang="en-US" altLang="zh-CN" sz="2800" b="1" smtClean="0"/>
              <a:t>19</a:t>
            </a:r>
            <a:r>
              <a:rPr lang="zh-CN" altLang="en-US" sz="2800" b="1" smtClean="0"/>
              <a:t>世纪持续了三百多年的“三角贸易”使非洲丧失了近亿精壮劳力，奴隶贩子大发横财，为欧洲积聚了巨额资本，促进了欧洲资本主义的发展。 </a:t>
            </a:r>
            <a:br>
              <a:rPr lang="zh-CN" altLang="en-US" sz="2800" b="1" smtClean="0"/>
            </a:br>
            <a:r>
              <a:rPr lang="zh-CN" altLang="en-US" sz="2800" b="1" smtClean="0"/>
              <a:t>故选：</a:t>
            </a:r>
            <a:r>
              <a:rPr lang="en-US" altLang="zh-CN" sz="2800" b="1" smtClean="0">
                <a:solidFill>
                  <a:srgbClr val="FF0000"/>
                </a:solidFill>
              </a:rPr>
              <a:t>C</a:t>
            </a:r>
            <a:r>
              <a:rPr lang="zh-CN" altLang="en-US" sz="2800" b="1" smtClean="0">
                <a:solidFill>
                  <a:srgbClr val="FF0000"/>
                </a:solidFill>
              </a:rPr>
              <a:t>。</a:t>
            </a:r>
            <a:br>
              <a:rPr lang="zh-CN" altLang="en-US" sz="2800" b="1" smtClean="0"/>
            </a:br>
            <a:br>
              <a:rPr lang="zh-CN" altLang="en-US" sz="2100" b="1" smtClean="0"/>
            </a:br>
            <a:endParaRPr lang="zh-CN" altLang="en-US" sz="21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1747" name="Rectangle 7"/>
          <p:cNvSpPr>
            <a:spLocks noGrp="1"/>
          </p:cNvSpPr>
          <p:nvPr>
            <p:ph type="body" idx="1"/>
          </p:nvPr>
        </p:nvSpPr>
        <p:spPr>
          <a:xfrm>
            <a:off x="468313" y="765175"/>
            <a:ext cx="8218487" cy="5365750"/>
          </a:xfrm>
        </p:spPr>
        <p:txBody>
          <a:bodyPr/>
          <a:lstStyle/>
          <a:p>
            <a:pPr marL="571500" indent="-571500"/>
            <a:r>
              <a:rPr lang="en-US" altLang="zh-CN" sz="3200" b="1" smtClean="0"/>
              <a:t>9</a:t>
            </a:r>
            <a:r>
              <a:rPr lang="en-US" altLang="zh-CN" sz="3200" b="1" smtClean="0">
                <a:solidFill>
                  <a:srgbClr val="FF0000"/>
                </a:solidFill>
              </a:rPr>
              <a:t>(2019.</a:t>
            </a:r>
            <a:r>
              <a:rPr lang="zh-CN" altLang="zh-CN" sz="3200" b="1" smtClean="0">
                <a:solidFill>
                  <a:srgbClr val="FF0000"/>
                </a:solidFill>
              </a:rPr>
              <a:t>广东</a:t>
            </a:r>
            <a:r>
              <a:rPr lang="en-US" altLang="zh-CN" sz="3200" b="1" smtClean="0">
                <a:solidFill>
                  <a:srgbClr val="FF0000"/>
                </a:solidFill>
              </a:rPr>
              <a:t>.4)</a:t>
            </a:r>
            <a:r>
              <a:rPr lang="en-US" altLang="zh-CN" sz="3200" b="1" smtClean="0"/>
              <a:t>.</a:t>
            </a:r>
            <a:r>
              <a:rPr lang="zh-CN" altLang="en-US" sz="3200" b="1" smtClean="0"/>
              <a:t>据记载，文成公主入藏时，携带的嫁妆有释迦佛像，</a:t>
            </a:r>
            <a:r>
              <a:rPr lang="en-US" altLang="zh-CN" sz="3200" b="1" smtClean="0"/>
              <a:t>360</a:t>
            </a:r>
            <a:r>
              <a:rPr lang="zh-CN" altLang="en-US" sz="3200" b="1" smtClean="0"/>
              <a:t>卷经典，大量珍宝、金鞍玉辔、绸帛、种子，</a:t>
            </a:r>
            <a:r>
              <a:rPr lang="en-US" altLang="zh-CN" sz="3200" b="1" smtClean="0"/>
              <a:t>60</a:t>
            </a:r>
            <a:r>
              <a:rPr lang="zh-CN" altLang="en-US" sz="3200" b="1" smtClean="0"/>
              <a:t>种营造与工技著作，</a:t>
            </a:r>
            <a:r>
              <a:rPr lang="en-US" altLang="zh-CN" sz="3200" b="1" smtClean="0"/>
              <a:t>100</a:t>
            </a:r>
            <a:r>
              <a:rPr lang="zh-CN" altLang="en-US" sz="3200" b="1" smtClean="0"/>
              <a:t>多种医方、</a:t>
            </a:r>
            <a:r>
              <a:rPr lang="en-US" altLang="zh-CN" sz="3200" b="1" smtClean="0"/>
              <a:t>4</a:t>
            </a:r>
            <a:r>
              <a:rPr lang="zh-CN" altLang="en-US" sz="3200" b="1" smtClean="0"/>
              <a:t>种医学论著等。丰富的嫁妆种类折射出唐朝（　　）</a:t>
            </a:r>
            <a:endParaRPr lang="zh-CN" altLang="en-US" sz="3200" b="1" smtClean="0"/>
          </a:p>
          <a:p>
            <a:pPr marL="571500" indent="-571500"/>
            <a:r>
              <a:rPr lang="en-US" altLang="zh-CN" sz="3200" b="1" smtClean="0"/>
              <a:t>A. </a:t>
            </a:r>
            <a:r>
              <a:rPr lang="zh-CN" altLang="en-US" sz="3200" b="1" smtClean="0"/>
              <a:t>对边疆统治加强      </a:t>
            </a:r>
            <a:r>
              <a:rPr lang="en-US" altLang="zh-CN" sz="3200" b="1" smtClean="0"/>
              <a:t>B. </a:t>
            </a:r>
            <a:r>
              <a:rPr lang="zh-CN" altLang="en-US" sz="3200" b="1" smtClean="0"/>
              <a:t>民族交融成为主流</a:t>
            </a:r>
            <a:br>
              <a:rPr lang="zh-CN" altLang="en-US" sz="3200" b="1" smtClean="0"/>
            </a:br>
            <a:r>
              <a:rPr lang="en-US" altLang="zh-CN" sz="3200" b="1" smtClean="0"/>
              <a:t>C. </a:t>
            </a:r>
            <a:r>
              <a:rPr lang="zh-CN" altLang="en-US" sz="3200" b="1" smtClean="0"/>
              <a:t>经济文化的繁荣	</a:t>
            </a:r>
            <a:r>
              <a:rPr lang="en-US" altLang="zh-CN" sz="3200" b="1" smtClean="0"/>
              <a:t>D. </a:t>
            </a:r>
            <a:r>
              <a:rPr lang="zh-CN" altLang="en-US" sz="3200" b="1" smtClean="0"/>
              <a:t>开元盛世成就辉煌</a:t>
            </a:r>
            <a:endParaRPr lang="zh-CN" altLang="en-US" sz="32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539750" y="333375"/>
            <a:ext cx="8147050" cy="5797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400" smtClean="0">
                <a:solidFill>
                  <a:srgbClr val="0000FF"/>
                </a:solidFill>
              </a:rPr>
              <a:t>9.【</a:t>
            </a:r>
            <a:r>
              <a:rPr lang="zh-CN" altLang="en-US" sz="2400" b="1" smtClean="0">
                <a:solidFill>
                  <a:srgbClr val="0000FF"/>
                </a:solidFill>
              </a:rPr>
              <a:t>答案</a:t>
            </a:r>
            <a:r>
              <a:rPr lang="en-US" altLang="zh-CN" sz="2400" smtClean="0">
                <a:solidFill>
                  <a:srgbClr val="0000FF"/>
                </a:solidFill>
              </a:rPr>
              <a:t>】</a:t>
            </a:r>
            <a:r>
              <a:rPr lang="en-US" altLang="zh-CN" sz="2400" smtClean="0">
                <a:solidFill>
                  <a:srgbClr val="FF0000"/>
                </a:solidFill>
              </a:rPr>
              <a:t>C</a:t>
            </a:r>
            <a:br>
              <a:rPr lang="en-US" altLang="zh-CN" sz="2400" smtClean="0">
                <a:solidFill>
                  <a:srgbClr val="FF0000"/>
                </a:solidFill>
              </a:rPr>
            </a:br>
            <a:r>
              <a:rPr lang="en-US" altLang="zh-CN" sz="2400" smtClean="0">
                <a:solidFill>
                  <a:srgbClr val="0000FF"/>
                </a:solidFill>
              </a:rPr>
              <a:t>【</a:t>
            </a:r>
            <a:r>
              <a:rPr lang="zh-CN" altLang="en-US" sz="2400" b="1" smtClean="0">
                <a:solidFill>
                  <a:srgbClr val="0000FF"/>
                </a:solidFill>
              </a:rPr>
              <a:t>解析</a:t>
            </a:r>
            <a:r>
              <a:rPr lang="en-US" altLang="zh-CN" sz="2400" smtClean="0">
                <a:solidFill>
                  <a:srgbClr val="0000FF"/>
                </a:solidFill>
              </a:rPr>
              <a:t>】</a:t>
            </a:r>
            <a:r>
              <a:rPr lang="zh-CN" altLang="en-US" sz="2400" b="1" smtClean="0">
                <a:solidFill>
                  <a:schemeClr val="tx1"/>
                </a:solidFill>
              </a:rPr>
              <a:t>根据题干文成公主入藏时，携带的嫁妆有释迦佛像，</a:t>
            </a:r>
            <a:r>
              <a:rPr lang="en-US" altLang="zh-CN" sz="2400" b="1" smtClean="0">
                <a:solidFill>
                  <a:schemeClr val="tx1"/>
                </a:solidFill>
              </a:rPr>
              <a:t>360</a:t>
            </a:r>
            <a:r>
              <a:rPr lang="zh-CN" altLang="en-US" sz="2400" b="1" smtClean="0">
                <a:solidFill>
                  <a:schemeClr val="tx1"/>
                </a:solidFill>
              </a:rPr>
              <a:t>卷经典，大量珍宝、金鞍玉辔、绸帛、种子，</a:t>
            </a:r>
            <a:r>
              <a:rPr lang="en-US" altLang="zh-CN" sz="2400" b="1" smtClean="0">
                <a:solidFill>
                  <a:schemeClr val="tx1"/>
                </a:solidFill>
              </a:rPr>
              <a:t>60</a:t>
            </a:r>
            <a:r>
              <a:rPr lang="zh-CN" altLang="en-US" sz="2400" b="1" smtClean="0">
                <a:solidFill>
                  <a:schemeClr val="tx1"/>
                </a:solidFill>
              </a:rPr>
              <a:t>种营造与工技著作，</a:t>
            </a:r>
            <a:r>
              <a:rPr lang="en-US" altLang="zh-CN" sz="2400" b="1" smtClean="0">
                <a:solidFill>
                  <a:schemeClr val="tx1"/>
                </a:solidFill>
              </a:rPr>
              <a:t>100 </a:t>
            </a:r>
            <a:r>
              <a:rPr lang="zh-CN" altLang="en-US" sz="2400" b="1" smtClean="0">
                <a:solidFill>
                  <a:schemeClr val="tx1"/>
                </a:solidFill>
              </a:rPr>
              <a:t>多种医方、</a:t>
            </a:r>
            <a:r>
              <a:rPr lang="en-US" altLang="zh-CN" sz="2400" b="1" smtClean="0">
                <a:solidFill>
                  <a:schemeClr val="tx1"/>
                </a:solidFill>
              </a:rPr>
              <a:t>4</a:t>
            </a:r>
            <a:r>
              <a:rPr lang="zh-CN" altLang="en-US" sz="2400" b="1" smtClean="0">
                <a:solidFill>
                  <a:schemeClr val="tx1"/>
                </a:solidFill>
              </a:rPr>
              <a:t>种医学论著等。丰富的嫁妆种类折射出唐朝经济文化的繁荣。</a:t>
            </a:r>
            <a:r>
              <a:rPr lang="en-US" altLang="zh-CN" sz="2400" b="1" smtClean="0">
                <a:solidFill>
                  <a:schemeClr val="tx1"/>
                </a:solidFill>
              </a:rPr>
              <a:t>7</a:t>
            </a:r>
            <a:r>
              <a:rPr lang="zh-CN" altLang="en-US" sz="2400" b="1" smtClean="0">
                <a:solidFill>
                  <a:schemeClr val="tx1"/>
                </a:solidFill>
              </a:rPr>
              <a:t>世纪，松赞干布统一青藏高原，定都逻些（今拉萨）。松赞干布仰慕中原文明，几次向唐朝求亲。</a:t>
            </a:r>
            <a:r>
              <a:rPr lang="en-US" altLang="zh-CN" sz="2400" b="1" smtClean="0">
                <a:solidFill>
                  <a:schemeClr val="tx1"/>
                </a:solidFill>
              </a:rPr>
              <a:t>641</a:t>
            </a:r>
            <a:r>
              <a:rPr lang="zh-CN" altLang="en-US" sz="2400" b="1" smtClean="0">
                <a:solidFill>
                  <a:schemeClr val="tx1"/>
                </a:solidFill>
              </a:rPr>
              <a:t>年，唐太宗在位时，文成公主入藏和亲，密切了唐蕃经济文化交流，增进了汉藏之间的友好关系。 </a:t>
            </a:r>
            <a:br>
              <a:rPr lang="zh-CN" altLang="en-US" sz="2400" b="1" smtClean="0">
                <a:solidFill>
                  <a:schemeClr val="tx1"/>
                </a:solidFill>
              </a:rPr>
            </a:br>
            <a:r>
              <a:rPr lang="zh-CN" altLang="en-US" sz="2400" b="1" smtClean="0">
                <a:solidFill>
                  <a:schemeClr val="tx1"/>
                </a:solidFill>
              </a:rPr>
              <a:t>故选：</a:t>
            </a:r>
            <a:r>
              <a:rPr lang="en-US" altLang="zh-CN" sz="2400" b="1" smtClean="0">
                <a:solidFill>
                  <a:srgbClr val="FF0000"/>
                </a:solidFill>
              </a:rPr>
              <a:t>C</a:t>
            </a:r>
            <a:r>
              <a:rPr lang="zh-CN" altLang="en-US" sz="2400" b="1" smtClean="0">
                <a:solidFill>
                  <a:srgbClr val="FF0000"/>
                </a:solidFill>
              </a:rPr>
              <a:t>。</a:t>
            </a:r>
            <a:br>
              <a:rPr lang="zh-CN" altLang="en-US" sz="2400" b="1" smtClean="0">
                <a:solidFill>
                  <a:schemeClr val="tx1"/>
                </a:solidFill>
              </a:rPr>
            </a:br>
            <a:r>
              <a:rPr lang="zh-CN" altLang="en-US" sz="2400" b="1" smtClean="0">
                <a:solidFill>
                  <a:schemeClr val="tx1"/>
                </a:solidFill>
              </a:rPr>
              <a:t>本题以“据记载，文成公主入藏时，携带的嫁妆有释迦佛像，</a:t>
            </a:r>
            <a:r>
              <a:rPr lang="en-US" altLang="zh-CN" sz="2400" b="1" smtClean="0">
                <a:solidFill>
                  <a:schemeClr val="tx1"/>
                </a:solidFill>
              </a:rPr>
              <a:t>360</a:t>
            </a:r>
            <a:r>
              <a:rPr lang="zh-CN" altLang="en-US" sz="2400" b="1" smtClean="0">
                <a:solidFill>
                  <a:schemeClr val="tx1"/>
                </a:solidFill>
              </a:rPr>
              <a:t>卷经典，大量珍宝、金鞍玉辔、绸帛、种子，</a:t>
            </a:r>
            <a:r>
              <a:rPr lang="en-US" altLang="zh-CN" sz="2400" b="1" smtClean="0">
                <a:solidFill>
                  <a:schemeClr val="tx1"/>
                </a:solidFill>
              </a:rPr>
              <a:t>60</a:t>
            </a:r>
            <a:r>
              <a:rPr lang="zh-CN" altLang="en-US" sz="2400" b="1" smtClean="0">
                <a:solidFill>
                  <a:schemeClr val="tx1"/>
                </a:solidFill>
              </a:rPr>
              <a:t>种营造与工技著作，</a:t>
            </a:r>
            <a:r>
              <a:rPr lang="en-US" altLang="zh-CN" sz="2400" b="1" smtClean="0">
                <a:solidFill>
                  <a:schemeClr val="tx1"/>
                </a:solidFill>
              </a:rPr>
              <a:t>100 </a:t>
            </a:r>
            <a:r>
              <a:rPr lang="zh-CN" altLang="en-US" sz="2400" b="1" smtClean="0">
                <a:solidFill>
                  <a:schemeClr val="tx1"/>
                </a:solidFill>
              </a:rPr>
              <a:t>多种医方、</a:t>
            </a:r>
            <a:r>
              <a:rPr lang="en-US" altLang="zh-CN" sz="2400" b="1" smtClean="0">
                <a:solidFill>
                  <a:schemeClr val="tx1"/>
                </a:solidFill>
              </a:rPr>
              <a:t>4</a:t>
            </a:r>
            <a:r>
              <a:rPr lang="zh-CN" altLang="en-US" sz="2400" b="1" smtClean="0">
                <a:solidFill>
                  <a:schemeClr val="tx1"/>
                </a:solidFill>
              </a:rPr>
              <a:t>种医学论著等。”为切入点，考查了唐朝与吐蕃的交往的史实。</a:t>
            </a:r>
            <a:br>
              <a:rPr lang="zh-CN" altLang="en-US" sz="2400" b="1" smtClean="0">
                <a:solidFill>
                  <a:schemeClr val="tx1"/>
                </a:solidFill>
              </a:rPr>
            </a:br>
            <a:r>
              <a:rPr lang="zh-CN" altLang="en-US" sz="2400" b="1" smtClean="0">
                <a:solidFill>
                  <a:schemeClr val="tx1"/>
                </a:solidFill>
              </a:rPr>
              <a:t>考查了唐朝与吐蕃的交往的史实，注意基础知识的识记与理解。</a:t>
            </a:r>
            <a:endParaRPr lang="zh-CN" altLang="en-US" sz="2400" b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>
          <a:xfrm>
            <a:off x="468313" y="333375"/>
            <a:ext cx="8218487" cy="5797550"/>
          </a:xfrm>
        </p:spPr>
        <p:txBody>
          <a:bodyPr/>
          <a:lstStyle/>
          <a:p>
            <a:pPr marL="571500" indent="-571500"/>
            <a:endParaRPr lang="en-US" altLang="zh-CN" sz="3200" smtClean="0"/>
          </a:p>
          <a:p>
            <a:pPr marL="571500" indent="-571500"/>
            <a:r>
              <a:rPr lang="en-US" altLang="zh-CN" sz="3200" b="1" smtClean="0"/>
              <a:t>10</a:t>
            </a:r>
            <a:r>
              <a:rPr lang="en-US" altLang="zh-CN" sz="3200" b="1" smtClean="0">
                <a:solidFill>
                  <a:srgbClr val="FF0000"/>
                </a:solidFill>
              </a:rPr>
              <a:t>(2019.</a:t>
            </a:r>
            <a:r>
              <a:rPr lang="zh-CN" altLang="zh-CN" sz="3200" b="1" smtClean="0">
                <a:solidFill>
                  <a:srgbClr val="FF0000"/>
                </a:solidFill>
              </a:rPr>
              <a:t>广东</a:t>
            </a:r>
            <a:r>
              <a:rPr lang="en-US" altLang="zh-CN" sz="3200" b="1" smtClean="0">
                <a:solidFill>
                  <a:srgbClr val="FF0000"/>
                </a:solidFill>
              </a:rPr>
              <a:t>.18)</a:t>
            </a:r>
            <a:r>
              <a:rPr lang="en-US" altLang="zh-CN" sz="3200" b="1" smtClean="0"/>
              <a:t>.</a:t>
            </a:r>
            <a:r>
              <a:rPr lang="zh-CN" altLang="en-US" sz="3200" b="1" smtClean="0"/>
              <a:t>在西欧，庄园为领主提供日常消费的面粉、奶酪、火腿、蔬菜等食物，也为领主提供衣物、鞋帽等。庄园有铁匠、金银匠、皮鞋匠、面包师等各色工匠制造不同的物品。这说明西欧庄园（　　）</a:t>
            </a:r>
            <a:endParaRPr lang="zh-CN" altLang="en-US" sz="3200" b="1" smtClean="0"/>
          </a:p>
          <a:p>
            <a:pPr marL="571500" indent="-571500"/>
            <a:r>
              <a:rPr lang="en-US" altLang="zh-CN" sz="3200" b="1" smtClean="0"/>
              <a:t>A. </a:t>
            </a:r>
            <a:r>
              <a:rPr lang="zh-CN" altLang="en-US" sz="3200" b="1" smtClean="0"/>
              <a:t>具有自给自足特征	</a:t>
            </a:r>
            <a:r>
              <a:rPr lang="en-US" altLang="zh-CN" sz="3200" b="1" smtClean="0"/>
              <a:t>B. </a:t>
            </a:r>
            <a:r>
              <a:rPr lang="zh-CN" altLang="en-US" sz="3200" b="1" smtClean="0"/>
              <a:t>是独立的政治单位</a:t>
            </a:r>
            <a:br>
              <a:rPr lang="zh-CN" altLang="en-US" sz="3200" b="1" smtClean="0"/>
            </a:br>
            <a:r>
              <a:rPr lang="en-US" altLang="zh-CN" sz="3200" b="1" smtClean="0"/>
              <a:t>C. </a:t>
            </a:r>
            <a:r>
              <a:rPr lang="zh-CN" altLang="en-US" sz="3200" b="1" smtClean="0"/>
              <a:t>具有地方管理功能	</a:t>
            </a:r>
            <a:r>
              <a:rPr lang="en-US" altLang="zh-CN" sz="3200" b="1" smtClean="0"/>
              <a:t>D. </a:t>
            </a:r>
            <a:r>
              <a:rPr lang="zh-CN" altLang="en-US" sz="3200" b="1" smtClean="0"/>
              <a:t>是地方经济的中心</a:t>
            </a:r>
            <a:endParaRPr lang="zh-CN" altLang="en-US" sz="32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>
          <a:xfrm>
            <a:off x="468313" y="260350"/>
            <a:ext cx="8218487" cy="5870575"/>
          </a:xfrm>
        </p:spPr>
        <p:txBody>
          <a:bodyPr/>
          <a:lstStyle/>
          <a:p>
            <a:r>
              <a:rPr lang="en-US" altLang="zh-CN" sz="2600" b="1" smtClean="0">
                <a:solidFill>
                  <a:schemeClr val="tx1"/>
                </a:solidFill>
              </a:rPr>
              <a:t>10.【</a:t>
            </a:r>
            <a:r>
              <a:rPr lang="zh-CN" altLang="en-US" sz="2600" b="1" smtClean="0">
                <a:solidFill>
                  <a:schemeClr val="tx1"/>
                </a:solidFill>
              </a:rPr>
              <a:t>答案</a:t>
            </a:r>
            <a:r>
              <a:rPr lang="en-US" altLang="zh-CN" sz="2600" b="1" smtClean="0">
                <a:solidFill>
                  <a:schemeClr val="tx1"/>
                </a:solidFill>
              </a:rPr>
              <a:t>】</a:t>
            </a:r>
            <a:r>
              <a:rPr lang="en-US" altLang="zh-CN" sz="2600" b="1" smtClean="0">
                <a:solidFill>
                  <a:srgbClr val="FF0000"/>
                </a:solidFill>
              </a:rPr>
              <a:t>A</a:t>
            </a:r>
            <a:br>
              <a:rPr lang="en-US" altLang="zh-CN" sz="2600" b="1" smtClean="0">
                <a:solidFill>
                  <a:srgbClr val="FF0000"/>
                </a:solidFill>
              </a:rPr>
            </a:br>
            <a:r>
              <a:rPr lang="en-US" altLang="zh-CN" sz="2600" b="1" smtClean="0">
                <a:solidFill>
                  <a:schemeClr val="tx1"/>
                </a:solidFill>
              </a:rPr>
              <a:t>【</a:t>
            </a:r>
            <a:r>
              <a:rPr lang="zh-CN" altLang="en-US" sz="2600" b="1" smtClean="0">
                <a:solidFill>
                  <a:schemeClr val="tx1"/>
                </a:solidFill>
              </a:rPr>
              <a:t>解析</a:t>
            </a:r>
            <a:r>
              <a:rPr lang="en-US" altLang="zh-CN" sz="2600" b="1" smtClean="0">
                <a:solidFill>
                  <a:schemeClr val="tx1"/>
                </a:solidFill>
              </a:rPr>
              <a:t>】</a:t>
            </a:r>
            <a:r>
              <a:rPr lang="zh-CN" altLang="en-US" sz="2600" b="1" smtClean="0">
                <a:solidFill>
                  <a:schemeClr val="tx1"/>
                </a:solidFill>
              </a:rPr>
              <a:t>在西欧，庄园为领主提供日常消费的面粉、奶酪、火腿、蔬菜等食物，也为领主提供衣物、鞋帽等。庄园有铁匠、金银匠、皮鞋匠、面包师等各色工匠制造不同的物品。这说明西欧庄园具有自给自足特征。在领主统治下，庄园是一个独立的自给自足的经济和政治单位。 </a:t>
            </a:r>
            <a:br>
              <a:rPr lang="zh-CN" altLang="en-US" sz="2600" b="1" smtClean="0">
                <a:solidFill>
                  <a:schemeClr val="tx1"/>
                </a:solidFill>
              </a:rPr>
            </a:br>
            <a:r>
              <a:rPr lang="zh-CN" altLang="en-US" sz="2600" b="1" smtClean="0">
                <a:solidFill>
                  <a:schemeClr val="tx1"/>
                </a:solidFill>
              </a:rPr>
              <a:t>故选：</a:t>
            </a:r>
            <a:r>
              <a:rPr lang="en-US" altLang="zh-CN" sz="2600" b="1" smtClean="0">
                <a:solidFill>
                  <a:srgbClr val="FF0000"/>
                </a:solidFill>
              </a:rPr>
              <a:t>A</a:t>
            </a:r>
            <a:r>
              <a:rPr lang="zh-CN" altLang="en-US" sz="2600" b="1" smtClean="0">
                <a:solidFill>
                  <a:srgbClr val="FF0000"/>
                </a:solidFill>
              </a:rPr>
              <a:t>。</a:t>
            </a:r>
            <a:br>
              <a:rPr lang="zh-CN" altLang="en-US" sz="2600" b="1" smtClean="0">
                <a:solidFill>
                  <a:schemeClr val="tx1"/>
                </a:solidFill>
              </a:rPr>
            </a:br>
            <a:r>
              <a:rPr lang="zh-CN" altLang="en-US" sz="2600" b="1" smtClean="0">
                <a:solidFill>
                  <a:schemeClr val="tx1"/>
                </a:solidFill>
              </a:rPr>
              <a:t>本题考查了庄园。从</a:t>
            </a:r>
            <a:r>
              <a:rPr lang="en-US" altLang="zh-CN" sz="2600" b="1" smtClean="0">
                <a:solidFill>
                  <a:schemeClr val="tx1"/>
                </a:solidFill>
              </a:rPr>
              <a:t>9</a:t>
            </a:r>
            <a:r>
              <a:rPr lang="zh-CN" altLang="en-US" sz="2600" b="1" smtClean="0">
                <a:solidFill>
                  <a:schemeClr val="tx1"/>
                </a:solidFill>
              </a:rPr>
              <a:t>世纪开始，一种新的农业经济组织形式逐渐流行开来，这就是庄园。</a:t>
            </a:r>
            <a:br>
              <a:rPr lang="zh-CN" altLang="en-US" sz="2600" b="1" smtClean="0">
                <a:solidFill>
                  <a:schemeClr val="tx1"/>
                </a:solidFill>
              </a:rPr>
            </a:br>
            <a:r>
              <a:rPr lang="zh-CN" altLang="en-US" sz="2600" b="1" smtClean="0">
                <a:solidFill>
                  <a:schemeClr val="tx1"/>
                </a:solidFill>
              </a:rPr>
              <a:t>本题属于材料型选择题，主要考查学生的阅读分析能力，解答此类必须认真阅读材料，结合所学知识提炼材料中的重要信息和观点。</a:t>
            </a:r>
            <a:endParaRPr lang="zh-CN" altLang="en-US" sz="2600" b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42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43" name="文本框 8"/>
          <p:cNvSpPr txBox="1"/>
          <p:nvPr/>
        </p:nvSpPr>
        <p:spPr>
          <a:xfrm>
            <a:off x="1346597" y="1721644"/>
            <a:ext cx="4111228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5400" b="1" dirty="0">
                <a:solidFill>
                  <a:srgbClr val="920000"/>
                </a:solidFill>
                <a:latin typeface="书体坊郭小语钢笔楷体"/>
                <a:ea typeface="书体坊郭小语钢笔楷体"/>
              </a:rPr>
              <a:t>谢谢聆听</a:t>
            </a:r>
            <a:endParaRPr lang="zh-CN" altLang="en-US" sz="5400" b="1" dirty="0">
              <a:solidFill>
                <a:srgbClr val="920000"/>
              </a:solidFill>
              <a:latin typeface="书体坊郭小语钢笔楷体"/>
              <a:ea typeface="书体坊郭小语钢笔楷体"/>
            </a:endParaRPr>
          </a:p>
        </p:txBody>
      </p:sp>
    </p:spTree>
  </p:cSld>
  <p:clrMapOvr>
    <a:masterClrMapping/>
  </p:clrMapOvr>
  <p:transition spd="med" advClick="0" advTm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6075" y="-635"/>
            <a:ext cx="8340725" cy="6131560"/>
          </a:xfrm>
        </p:spPr>
        <p:txBody>
          <a:bodyPr/>
          <a:lstStyle/>
          <a:p>
            <a:pPr>
              <a:defRPr/>
            </a:pPr>
            <a:r>
              <a:rPr lang="zh-CN" altLang="en-US" sz="40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（一）题型概述：</a:t>
            </a:r>
            <a:endParaRPr lang="en-US" altLang="zh-CN" sz="4000" b="1" kern="1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defRPr/>
            </a:pPr>
            <a:r>
              <a:rPr lang="en-US" altLang="zh-CN" sz="36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lang="zh-CN" altLang="en-US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历史概念和主题特征类选择题主要依据基本历史概念来命题，主要考查学生们对历史概念的再认识和理解阐释能力，要求学生对历史概念能准确理解人，并对其内在的规律和本质进行把握。一般设问里有关键字</a:t>
            </a:r>
            <a:r>
              <a:rPr lang="en-US" altLang="zh-CN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lang="zh-CN" altLang="en-US" sz="36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是</a:t>
            </a:r>
            <a:r>
              <a:rPr lang="en-US" altLang="zh-CN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  <a:r>
              <a:rPr lang="zh-CN" altLang="en-US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的。</a:t>
            </a:r>
            <a:endParaRPr lang="zh-CN" altLang="en-US" sz="3600" b="1" kern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defRPr/>
            </a:pPr>
            <a:r>
              <a:rPr lang="zh-CN" altLang="en-US" sz="3600" b="1" smtClean="0">
                <a:solidFill>
                  <a:srgbClr val="0000CC"/>
                </a:solidFill>
                <a:sym typeface="+mn-ea"/>
              </a:rPr>
              <a:t>例如：</a:t>
            </a:r>
            <a:r>
              <a:rPr lang="en-US" altLang="zh-CN" sz="3600" b="1" smtClean="0">
                <a:solidFill>
                  <a:srgbClr val="0000CC"/>
                </a:solidFill>
                <a:sym typeface="+mn-ea"/>
              </a:rPr>
              <a:t>2020</a:t>
            </a:r>
            <a:r>
              <a:rPr lang="zh-CN" altLang="en-US" sz="3600" b="1" smtClean="0">
                <a:solidFill>
                  <a:srgbClr val="0000CC"/>
                </a:solidFill>
                <a:sym typeface="+mn-ea"/>
              </a:rPr>
              <a:t>年广东中考第</a:t>
            </a:r>
            <a:r>
              <a:rPr lang="en-US" altLang="zh-CN" sz="3600" b="1" smtClean="0">
                <a:solidFill>
                  <a:srgbClr val="0000CC"/>
                </a:solidFill>
                <a:sym typeface="+mn-ea"/>
              </a:rPr>
              <a:t>1.2.8.10.13.15.20.24.</a:t>
            </a:r>
            <a:r>
              <a:rPr lang="zh-CN" altLang="en-US" sz="3600" b="1" smtClean="0">
                <a:solidFill>
                  <a:srgbClr val="0000CC"/>
                </a:solidFill>
                <a:sym typeface="+mn-ea"/>
              </a:rPr>
              <a:t>题，</a:t>
            </a:r>
            <a:r>
              <a:rPr lang="en-US" altLang="zh-CN" sz="3600" b="1" smtClean="0">
                <a:solidFill>
                  <a:srgbClr val="0000CC"/>
                </a:solidFill>
                <a:sym typeface="+mn-ea"/>
              </a:rPr>
              <a:t>2019</a:t>
            </a:r>
            <a:r>
              <a:rPr lang="zh-CN" altLang="en-US" sz="3600" b="1" smtClean="0">
                <a:solidFill>
                  <a:srgbClr val="0000CC"/>
                </a:solidFill>
                <a:sym typeface="+mn-ea"/>
              </a:rPr>
              <a:t>年广东中考第</a:t>
            </a:r>
            <a:r>
              <a:rPr lang="en-US" altLang="zh-CN" sz="3600" b="1" smtClean="0">
                <a:solidFill>
                  <a:srgbClr val="0000CC"/>
                </a:solidFill>
                <a:sym typeface="+mn-ea"/>
              </a:rPr>
              <a:t>8.13.15.19.20.22.27</a:t>
            </a:r>
            <a:r>
              <a:rPr lang="zh-CN" altLang="en-US" sz="3600" b="1" smtClean="0">
                <a:solidFill>
                  <a:srgbClr val="0000CC"/>
                </a:solidFill>
                <a:sym typeface="+mn-ea"/>
              </a:rPr>
              <a:t>题，</a:t>
            </a:r>
            <a:r>
              <a:rPr lang="en-US" altLang="zh-CN" sz="3600" b="1" smtClean="0">
                <a:solidFill>
                  <a:srgbClr val="0000CC"/>
                </a:solidFill>
                <a:sym typeface="+mn-ea"/>
              </a:rPr>
              <a:t>2018</a:t>
            </a:r>
            <a:r>
              <a:rPr lang="zh-CN" altLang="en-US" sz="3600" b="1" smtClean="0">
                <a:solidFill>
                  <a:srgbClr val="0000CC"/>
                </a:solidFill>
                <a:sym typeface="+mn-ea"/>
              </a:rPr>
              <a:t>年广东中考第</a:t>
            </a:r>
            <a:r>
              <a:rPr lang="en-US" altLang="zh-CN" sz="3600" b="1" smtClean="0">
                <a:solidFill>
                  <a:srgbClr val="0000CC"/>
                </a:solidFill>
                <a:sym typeface="+mn-ea"/>
              </a:rPr>
              <a:t>2.6.8.19.22.24</a:t>
            </a:r>
            <a:r>
              <a:rPr lang="zh-CN" altLang="en-US" sz="3600" b="1" smtClean="0">
                <a:solidFill>
                  <a:srgbClr val="0000CC"/>
                </a:solidFill>
                <a:sym typeface="+mn-ea"/>
              </a:rPr>
              <a:t>题。</a:t>
            </a:r>
            <a:endParaRPr lang="zh-CN" altLang="en-US" sz="3600" b="1" smtClean="0">
              <a:solidFill>
                <a:srgbClr val="0000CC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6075" y="-635"/>
            <a:ext cx="8340725" cy="6131560"/>
          </a:xfrm>
        </p:spPr>
        <p:txBody>
          <a:bodyPr/>
          <a:lstStyle/>
          <a:p>
            <a:pPr>
              <a:defRPr/>
            </a:pPr>
            <a:r>
              <a:rPr lang="zh-CN" altLang="en-US" sz="40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（一）题型概述：</a:t>
            </a:r>
            <a:endParaRPr lang="en-US" altLang="zh-CN" sz="4000" b="1" kern="1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defRPr/>
            </a:pPr>
            <a:r>
              <a:rPr lang="en-US" altLang="zh-CN" sz="40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lang="zh-CN" altLang="en-US" sz="4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主题特征类主要有三种呈现方式：一是阶段特征，即根据所学知识或材料信息归纳某一历史时期的阶段特征；二是主题归纳或解释，根据所提供的材料信息，提炼核心主旨，或根据所给主旨，选择对应史料。</a:t>
            </a:r>
            <a:r>
              <a:rPr lang="zh-CN" altLang="en-US" sz="3200" b="1" smtClean="0">
                <a:solidFill>
                  <a:srgbClr val="0000CC"/>
                </a:solidFill>
                <a:sym typeface="+mn-ea"/>
              </a:rPr>
              <a:t>例如：</a:t>
            </a:r>
            <a:r>
              <a:rPr lang="en-US" altLang="zh-CN" sz="3200" b="1" smtClean="0">
                <a:solidFill>
                  <a:srgbClr val="0000CC"/>
                </a:solidFill>
                <a:sym typeface="+mn-ea"/>
              </a:rPr>
              <a:t>2020</a:t>
            </a:r>
            <a:r>
              <a:rPr lang="zh-CN" altLang="en-US" sz="3200" b="1" smtClean="0">
                <a:solidFill>
                  <a:srgbClr val="0000CC"/>
                </a:solidFill>
                <a:sym typeface="+mn-ea"/>
              </a:rPr>
              <a:t>年广东中考第</a:t>
            </a:r>
            <a:r>
              <a:rPr lang="en-US" altLang="zh-CN" sz="3200" b="1" smtClean="0">
                <a:solidFill>
                  <a:srgbClr val="0000CC"/>
                </a:solidFill>
                <a:sym typeface="+mn-ea"/>
              </a:rPr>
              <a:t>4.7.14.17.23</a:t>
            </a:r>
            <a:r>
              <a:rPr lang="zh-CN" altLang="en-US" sz="3200" b="1" smtClean="0">
                <a:solidFill>
                  <a:srgbClr val="0000CC"/>
                </a:solidFill>
                <a:sym typeface="+mn-ea"/>
              </a:rPr>
              <a:t>题，</a:t>
            </a:r>
            <a:r>
              <a:rPr lang="en-US" altLang="zh-CN" sz="3200" b="1" smtClean="0">
                <a:solidFill>
                  <a:srgbClr val="0000CC"/>
                </a:solidFill>
                <a:sym typeface="+mn-ea"/>
              </a:rPr>
              <a:t>2019</a:t>
            </a:r>
            <a:r>
              <a:rPr lang="zh-CN" altLang="en-US" sz="3200" b="1" smtClean="0">
                <a:solidFill>
                  <a:srgbClr val="0000CC"/>
                </a:solidFill>
                <a:sym typeface="+mn-ea"/>
              </a:rPr>
              <a:t>年广东中考第</a:t>
            </a:r>
            <a:r>
              <a:rPr lang="en-US" altLang="zh-CN" sz="3200" b="1" smtClean="0">
                <a:solidFill>
                  <a:srgbClr val="0000CC"/>
                </a:solidFill>
                <a:sym typeface="+mn-ea"/>
              </a:rPr>
              <a:t>4.5.6.7.16.18.26</a:t>
            </a:r>
            <a:r>
              <a:rPr lang="zh-CN" altLang="en-US" sz="3200" b="1" smtClean="0">
                <a:solidFill>
                  <a:srgbClr val="0000CC"/>
                </a:solidFill>
                <a:sym typeface="+mn-ea"/>
              </a:rPr>
              <a:t>题，</a:t>
            </a:r>
            <a:r>
              <a:rPr lang="en-US" altLang="zh-CN" sz="3200" b="1" smtClean="0">
                <a:solidFill>
                  <a:srgbClr val="0000CC"/>
                </a:solidFill>
                <a:sym typeface="+mn-ea"/>
              </a:rPr>
              <a:t>2018</a:t>
            </a:r>
            <a:r>
              <a:rPr lang="zh-CN" altLang="en-US" sz="3200" b="1" smtClean="0">
                <a:solidFill>
                  <a:srgbClr val="0000CC"/>
                </a:solidFill>
                <a:sym typeface="+mn-ea"/>
              </a:rPr>
              <a:t>年广东中考第</a:t>
            </a:r>
            <a:r>
              <a:rPr lang="en-US" altLang="zh-CN" sz="3200" b="1" smtClean="0">
                <a:solidFill>
                  <a:srgbClr val="0000CC"/>
                </a:solidFill>
                <a:sym typeface="+mn-ea"/>
              </a:rPr>
              <a:t>16</a:t>
            </a:r>
            <a:r>
              <a:rPr lang="en-US" altLang="zh-CN" sz="3200" b="1" smtClean="0">
                <a:solidFill>
                  <a:srgbClr val="0000CC"/>
                </a:solidFill>
                <a:sym typeface="+mn-ea"/>
              </a:rPr>
              <a:t>.21.23</a:t>
            </a:r>
            <a:r>
              <a:rPr lang="zh-CN" altLang="en-US" sz="3200" b="1" smtClean="0">
                <a:solidFill>
                  <a:srgbClr val="0000CC"/>
                </a:solidFill>
                <a:sym typeface="+mn-ea"/>
              </a:rPr>
              <a:t>题。</a:t>
            </a:r>
            <a:endParaRPr lang="zh-CN" altLang="en-US" sz="3200" b="1" smtClean="0">
              <a:solidFill>
                <a:srgbClr val="0000CC"/>
              </a:solidFill>
              <a:sym typeface="+mn-ea"/>
            </a:endParaRPr>
          </a:p>
          <a:p>
            <a:pPr marL="0" indent="0">
              <a:buNone/>
              <a:defRPr/>
            </a:pPr>
            <a:endParaRPr lang="en-US" altLang="zh-CN" sz="4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6075" y="-635"/>
            <a:ext cx="8340725" cy="6529705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en-US" sz="48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（二）</a:t>
            </a:r>
            <a:r>
              <a:rPr lang="zh-CN" altLang="en-US" sz="48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解答方法：</a:t>
            </a:r>
            <a:r>
              <a:rPr lang="zh-CN" altLang="zh-CN" sz="4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在解答时</a:t>
            </a:r>
            <a:r>
              <a:rPr lang="en-US" altLang="zh-CN" sz="4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,</a:t>
            </a:r>
            <a:r>
              <a:rPr lang="zh-CN" altLang="zh-CN" sz="4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要对题干中给出的历史图片、关键词或者是历史事件反映的内容的共性进行归纳</a:t>
            </a:r>
            <a:r>
              <a:rPr lang="en-US" altLang="zh-CN" sz="4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,</a:t>
            </a:r>
            <a:r>
              <a:rPr lang="zh-CN" altLang="zh-CN" sz="4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再结合史实</a:t>
            </a:r>
            <a:r>
              <a:rPr lang="en-US" altLang="zh-CN" sz="4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,</a:t>
            </a:r>
            <a:r>
              <a:rPr lang="zh-CN" altLang="zh-CN" sz="4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与选项一一分辨</a:t>
            </a:r>
            <a:r>
              <a:rPr lang="en-US" altLang="zh-CN" sz="4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,</a:t>
            </a:r>
            <a:r>
              <a:rPr lang="zh-CN" altLang="zh-CN" sz="4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排除不合适的选项</a:t>
            </a:r>
            <a:r>
              <a:rPr lang="en-US" altLang="zh-CN" sz="4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,</a:t>
            </a:r>
            <a:r>
              <a:rPr lang="zh-CN" altLang="zh-CN" sz="4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得出正确答案。</a:t>
            </a:r>
            <a:endParaRPr lang="zh-CN" altLang="zh-CN" sz="48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defRPr/>
            </a:pPr>
            <a:endParaRPr lang="zh-CN" altLang="en-US" sz="4800" b="1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687435" cy="4530725"/>
          </a:xfrm>
        </p:spPr>
        <p:txBody>
          <a:bodyPr/>
          <a:lstStyle/>
          <a:p>
            <a:pPr>
              <a:defRPr/>
            </a:pPr>
            <a:endParaRPr lang="zh-CN" altLang="en-US" sz="8000" b="1" kern="1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6565" y="2374900"/>
            <a:ext cx="8362315" cy="1449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eaLnBrk="0" hangingPunct="0">
              <a:defRPr/>
            </a:pPr>
            <a:r>
              <a:rPr lang="zh-CN" altLang="en-US" sz="8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二、典例分析</a:t>
            </a:r>
            <a:r>
              <a:rPr lang="en-US" altLang="zh-CN" sz="6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6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228600" y="0"/>
            <a:ext cx="8789035" cy="1352550"/>
          </a:xfrm>
        </p:spPr>
        <p:txBody>
          <a:bodyPr/>
          <a:lstStyle/>
          <a:p>
            <a:pPr marL="800100" indent="-800100"/>
            <a:r>
              <a:rPr lang="zh-CN" altLang="en-US" sz="38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类型一 </a:t>
            </a:r>
            <a:r>
              <a:rPr lang="zh-CN" altLang="en-US" sz="3800" b="1" smtClean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38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阶段特征类</a:t>
            </a:r>
            <a:br>
              <a:rPr lang="zh-CN" altLang="en-US" sz="38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</a:br>
            <a:r>
              <a:rPr lang="zh-CN" altLang="en-US" sz="3800" b="1" smtClean="0">
                <a:sym typeface="+mn-ea"/>
              </a:rPr>
              <a:t>【</a:t>
            </a:r>
            <a:r>
              <a:rPr lang="zh-CN" altLang="en-US" sz="3800" b="1" smtClean="0">
                <a:solidFill>
                  <a:srgbClr val="7030A0"/>
                </a:solidFill>
                <a:sym typeface="+mn-ea"/>
              </a:rPr>
              <a:t>典例</a:t>
            </a:r>
            <a:r>
              <a:rPr lang="zh-CN" altLang="en-US" sz="3800" b="1" smtClean="0">
                <a:sym typeface="+mn-ea"/>
              </a:rPr>
              <a:t>】</a:t>
            </a:r>
            <a:r>
              <a:rPr lang="zh-CN" altLang="en-US" sz="3800" b="1" smtClean="0">
                <a:solidFill>
                  <a:srgbClr val="FF0000"/>
                </a:solidFill>
              </a:rPr>
              <a:t>（</a:t>
            </a:r>
            <a:r>
              <a:rPr lang="en-US" altLang="zh-CN" sz="3800" b="1" smtClean="0">
                <a:solidFill>
                  <a:srgbClr val="FF0000"/>
                </a:solidFill>
              </a:rPr>
              <a:t>2020.</a:t>
            </a:r>
            <a:r>
              <a:rPr lang="zh-CN" altLang="en-US" sz="3800" b="1" smtClean="0">
                <a:solidFill>
                  <a:srgbClr val="FF0000"/>
                </a:solidFill>
              </a:rPr>
              <a:t>广东</a:t>
            </a:r>
            <a:r>
              <a:rPr lang="en-US" altLang="zh-CN" sz="3800" b="1" smtClean="0">
                <a:solidFill>
                  <a:srgbClr val="FF0000"/>
                </a:solidFill>
              </a:rPr>
              <a:t>.7</a:t>
            </a:r>
            <a:r>
              <a:rPr lang="zh-CN" altLang="en-US" sz="3800" b="1" smtClean="0">
                <a:solidFill>
                  <a:srgbClr val="FF0000"/>
                </a:solidFill>
              </a:rPr>
              <a:t>）</a:t>
            </a:r>
            <a:r>
              <a:rPr lang="en-US" altLang="zh-CN" sz="3800" b="1" smtClean="0">
                <a:sym typeface="+mn-ea"/>
              </a:rPr>
              <a:t>.魏晋南北朝内迁的北方少数民族一般被泛称为“五胡”。吕思勉《中国通史》讲到“一到隋唐时代，而所谓五胡，便已泯然无迹”，意在说明魏晋南北朝时期（　　）</a:t>
            </a:r>
            <a:br>
              <a:rPr lang="en-US" altLang="zh-CN" sz="3800" b="1" smtClean="0"/>
            </a:br>
            <a:r>
              <a:rPr lang="zh-CN" altLang="en-US" sz="3800" b="1" smtClean="0">
                <a:sym typeface="+mn-ea"/>
              </a:rPr>
              <a:t>A．民族交融加强	</a:t>
            </a:r>
            <a:br>
              <a:rPr lang="zh-CN" altLang="en-US" sz="3800" b="1" smtClean="0"/>
            </a:br>
            <a:r>
              <a:rPr lang="zh-CN" altLang="en-US" sz="3800" b="1" smtClean="0">
                <a:sym typeface="+mn-ea"/>
              </a:rPr>
              <a:t>B．商业贸易繁荣	</a:t>
            </a:r>
            <a:br>
              <a:rPr lang="zh-CN" altLang="en-US" sz="3800" b="1" smtClean="0"/>
            </a:br>
            <a:r>
              <a:rPr lang="zh-CN" altLang="en-US" sz="3800" b="1" smtClean="0">
                <a:sym typeface="+mn-ea"/>
              </a:rPr>
              <a:t>C．政治清明稳定	</a:t>
            </a:r>
            <a:br>
              <a:rPr lang="zh-CN" altLang="en-US" sz="3800" b="1" smtClean="0"/>
            </a:br>
            <a:r>
              <a:rPr lang="zh-CN" altLang="en-US" sz="3800" b="1" smtClean="0">
                <a:sym typeface="+mn-ea"/>
              </a:rPr>
              <a:t>D．中外交流频繁</a:t>
            </a:r>
            <a:r>
              <a:rPr lang="en-US" altLang="zh-CN" sz="3800" smtClean="0"/>
              <a:t>.</a:t>
            </a:r>
            <a:endParaRPr lang="zh-CN" altLang="en-US" sz="3800" smtClean="0"/>
          </a:p>
        </p:txBody>
      </p:sp>
      <p:sp>
        <p:nvSpPr>
          <p:cNvPr id="26627" name="Picture 4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4140200" y="3429000"/>
            <a:ext cx="914400" cy="914400"/>
          </a:xfrm>
        </p:spPr>
        <p:txBody>
          <a:bodyPr/>
          <a:lstStyle/>
          <a:p>
            <a:pPr marL="0" indent="0">
              <a:buNone/>
            </a:pPr>
            <a:endParaRPr lang="zh-CN" altLang="en-US" smtClean="0"/>
          </a:p>
        </p:txBody>
      </p:sp>
      <p:sp>
        <p:nvSpPr>
          <p:cNvPr id="26628" name="Picture 6"/>
          <p:cNvSpPr>
            <a:spLocks noChangeAspect="1" noChangeArrowheads="1"/>
          </p:cNvSpPr>
          <p:nvPr/>
        </p:nvSpPr>
        <p:spPr bwMode="auto">
          <a:xfrm>
            <a:off x="611188" y="1989138"/>
            <a:ext cx="7546975" cy="3641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29" name="Rectangle 8"/>
          <p:cNvSpPr>
            <a:spLocks noChangeArrowheads="1"/>
          </p:cNvSpPr>
          <p:nvPr/>
        </p:nvSpPr>
        <p:spPr bwMode="auto">
          <a:xfrm>
            <a:off x="166688" y="2644775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fontAlgn="ctr"/>
            <a:endParaRPr lang="zh-CN" altLang="en-US"/>
          </a:p>
        </p:txBody>
      </p:sp>
      <p:sp>
        <p:nvSpPr>
          <p:cNvPr id="26631" name="Rectangle 9"/>
          <p:cNvSpPr>
            <a:spLocks noChangeArrowheads="1"/>
          </p:cNvSpPr>
          <p:nvPr/>
        </p:nvSpPr>
        <p:spPr bwMode="auto">
          <a:xfrm flipV="1">
            <a:off x="228600" y="1126808"/>
            <a:ext cx="76200" cy="15068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fontAlgn="ctr">
              <a:tabLst>
                <a:tab pos="2667000" algn="l"/>
              </a:tabLst>
            </a:pPr>
            <a:r>
              <a:rPr lang="en-US" altLang="zh-CN" sz="1200">
                <a:cs typeface="Times New Roman" panose="02020603050405020304" pitchFamily="18" charset="0"/>
              </a:rPr>
              <a:t>D. </a:t>
            </a:r>
            <a:r>
              <a:rPr lang="zh-CN" altLang="en-US" sz="1000"/>
              <a:t>改革图强成为风潮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smtClean="0"/>
              <a:t>【分析】本题考查北方民族大交融，知道魏晋南北朝时期民族交融加强，致使魏晋南北朝内迁的北方少数民族即“五胡”到隋唐时期已经汉化，与汉族无异。</a:t>
            </a:r>
            <a:br>
              <a:rPr lang="en-US" altLang="zh-CN" sz="3200" b="1" smtClean="0"/>
            </a:br>
            <a:r>
              <a:rPr lang="en-US" altLang="zh-CN" sz="3200" b="1" smtClean="0"/>
              <a:t>【解答】吕思勉《中国通史》讲到“一到隋唐时代，而所谓五胡，便已泯然无迹”，意在说明魏晋南北朝时期民族交融加强，致使魏晋南北朝内迁的北方少数民族即“五胡”到隋唐时期已经汉化，与汉族无异。</a:t>
            </a:r>
            <a:br>
              <a:rPr lang="en-US" altLang="zh-CN" sz="3200" b="1" smtClean="0"/>
            </a:br>
            <a:r>
              <a:rPr lang="en-US" altLang="zh-CN" sz="3200" b="1" smtClean="0"/>
              <a:t>故选：</a:t>
            </a:r>
            <a:r>
              <a:rPr lang="en-US" altLang="zh-CN" sz="4000" b="1" smtClean="0">
                <a:solidFill>
                  <a:srgbClr val="FF0000"/>
                </a:solidFill>
              </a:rPr>
              <a:t>A</a:t>
            </a:r>
            <a:br>
              <a:rPr lang="en-US" altLang="zh-CN" sz="3200" b="1" smtClean="0"/>
            </a:br>
            <a:r>
              <a:rPr lang="en-US" altLang="zh-CN" sz="3200" b="1" smtClean="0"/>
              <a:t>【点评】本题考查北方民族大交融，考查学生的识记和理解能力，解题关键是熟练掌握基础知识。</a:t>
            </a:r>
            <a:endParaRPr lang="en-US" altLang="zh-CN" sz="3200" b="1" smtClean="0"/>
          </a:p>
        </p:txBody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>
          <a:xfrm>
            <a:off x="457200" y="278130"/>
            <a:ext cx="8229600" cy="6706870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None/>
            </a:pPr>
            <a:endParaRPr lang="zh-CN" altLang="en-US" sz="3200" b="1" smtClean="0"/>
          </a:p>
          <a:p>
            <a:pPr marL="571500" indent="-571500">
              <a:buFont typeface="Wingdings" panose="05000000000000000000" pitchFamily="2" charset="2"/>
              <a:buNone/>
            </a:pPr>
            <a:endParaRPr lang="zh-CN" altLang="en-US" sz="3200" b="1" smtClean="0"/>
          </a:p>
          <a:p>
            <a:pPr marL="571500" indent="-571500">
              <a:buFont typeface="Wingdings" panose="05000000000000000000" pitchFamily="2" charset="2"/>
              <a:buNone/>
            </a:pPr>
            <a:endParaRPr lang="zh-CN" altLang="en-US" sz="3200" b="1" smtClean="0"/>
          </a:p>
          <a:p>
            <a:pPr marL="571500" indent="-571500">
              <a:buFont typeface="Wingdings" panose="05000000000000000000" pitchFamily="2" charset="2"/>
              <a:buNone/>
            </a:pPr>
            <a:endParaRPr lang="zh-CN" altLang="en-US" sz="3200" b="1" smtClean="0"/>
          </a:p>
          <a:p>
            <a:pPr marL="571500" indent="-571500">
              <a:buFont typeface="Wingdings" panose="05000000000000000000" pitchFamily="2" charset="2"/>
              <a:buNone/>
            </a:pPr>
            <a:endParaRPr lang="zh-CN" altLang="en-US" sz="3200" b="1" smtClean="0"/>
          </a:p>
          <a:p>
            <a:pPr marL="571500" indent="-571500">
              <a:buFont typeface="Wingdings" panose="05000000000000000000" pitchFamily="2" charset="2"/>
              <a:buNone/>
            </a:pPr>
            <a:endParaRPr lang="zh-CN" altLang="en-US" sz="3200" b="1" smtClean="0"/>
          </a:p>
          <a:p>
            <a:pPr marL="571500" indent="-571500">
              <a:buFont typeface="Wingdings" panose="05000000000000000000" pitchFamily="2" charset="2"/>
              <a:buNone/>
            </a:pPr>
            <a:endParaRPr lang="zh-CN" altLang="en-US" sz="3200" b="1" smtClean="0"/>
          </a:p>
          <a:p>
            <a:pPr marL="571500" indent="-571500">
              <a:buFont typeface="Wingdings" panose="05000000000000000000" pitchFamily="2" charset="2"/>
              <a:buNone/>
            </a:pPr>
            <a:endParaRPr lang="zh-CN" altLang="en-US" sz="40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DOC_GUID" val="{d22675ba-1bf8-418d-b327-1b418bdc378f}"/>
  <p:tag name="KSO_WM_SCREEN_THEME_FLAG" val="Dlrq25wU2PGuGg5bbmjbDK2f0TYQCjiQOs8omIxIsqZYS1ZaaxFNKRmX2q5kSuDJmMNMwluPATFpljZniBsQ6iDrs5iSY3u9tKRmsqdMqcw=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0</TotalTime>
  <Words>5871</Words>
  <Application>WPS 演示</Application>
  <PresentationFormat>全屏显示(4:3)</PresentationFormat>
  <Paragraphs>146</Paragraphs>
  <Slides>35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8" baseType="lpstr">
      <vt:lpstr>Arial</vt:lpstr>
      <vt:lpstr>宋体</vt:lpstr>
      <vt:lpstr>Wingdings</vt:lpstr>
      <vt:lpstr>Times New Roman</vt:lpstr>
      <vt:lpstr>Garamond</vt:lpstr>
      <vt:lpstr>楷体</vt:lpstr>
      <vt:lpstr>微软雅黑</vt:lpstr>
      <vt:lpstr>Arial Unicode MS</vt:lpstr>
      <vt:lpstr>Calibri</vt:lpstr>
      <vt:lpstr>楷体_GB2312</vt:lpstr>
      <vt:lpstr>新宋体</vt:lpstr>
      <vt:lpstr>书体坊郭小语钢笔楷体</vt:lpstr>
      <vt:lpstr>Edge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类型一  阶段特征类 【典例】（2020.广东.7）.魏晋南北朝内迁的北方少数民族一般被泛称为“五胡”。吕思勉《中国通史》讲到“一到隋唐时代，而所谓五胡，便已泯然无迹”，意在说明魏晋南北朝时期（　　） A．民族交融加强	 B．商业贸易繁荣	 C．政治清明稳定	 D．中外交流频繁.</vt:lpstr>
      <vt:lpstr>【分析】本题考查北方民族大交融，知道魏晋南北朝时期民族交融加强，致使魏晋南北朝内迁的北方少数民族即“五胡”到隋唐时期已经汉化，与汉族无异。 【解答】吕思勉《中国通史》讲到“一到隋唐时代，而所谓五胡，便已泯然无迹”，意在说明魏晋南北朝时期民族交融加强，致使魏晋南北朝内迁的北方少数民族即“五胡”到隋唐时期已经汉化，与汉族无异。 故选：A 【点评】本题考查北方民族大交融，考查学生的识记和理解能力，解题关键是熟练掌握基础知识。</vt:lpstr>
      <vt:lpstr>类型二  主题归纳类 【典例】（2019.广东.6）从设置宣政院到澎湖巡检司，从戚继光荡平倭寇到郑成功驱逐荷兰殖民者，从册封达赖、班禅到设置驻藏大臣。如果给上述史实提炼一个主题，较为合理的是（　　） A. 政治的成熟与稳定	B. 文化的碰撞与交流 C. 国家的巩固与发展	D. 外交的开放与危机 </vt:lpstr>
      <vt:lpstr>【答案】C 【解析】依据所学可知，元朝进一步加强对台湾的管理，在台湾（琉球）设澎湖巡检司，以加强对那里的管辖，这是中央政府首次在台湾地区设置机构进行管理，使台湾开始纳入中央政府的统治范围之内。元朝时，西藏成为我国正式行政区，元政府设宣政院管理西藏。戚继光等荡平东南沿海倭寇、郑成功收复被荷兰殖民者占领的台湾都是抗击外国侵略的史实。清朝时期，为了加强对西藏地区的管理，顺治皇帝接见五世达赖，授予五世达赖“达赖喇嘛”的封号，康熙接见五世班禅，授予五世班禅“班禅额尔德尼”的封号；确立了历代达赖和班禅都要经过中央册封的制度，1727年，雍正帝设驻藏大臣。所以上述史实都属于国家的巩固与发展，C项符合题意。由此分析ABD三项均不符合题意，排除。  故选：C。 本题主要考查国家的巩固与发展的相关史实。掌握相关基础知识。本题主要考查学生综合运用所学知识解决问题的能力。识记与灵活掌握国家的巩固与发展的相关史实。</vt:lpstr>
      <vt:lpstr>类型三  主题解释类 【典例】（2020.广东.24）威尔•杜兰《世界文明史》称，美第奇时代（1378﹣1464）意大利的心灵从宗教转向哲学，从天堂转向地上；为学术疯狂的人们研究的题材是人，是人潜在的力量和身体的美，是人感官和感情的欢乐、痛苦。该作者描述的现象体现的是（　　） A．人文主义	    B．专制思想	 C．神权思想	    D．写实主义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近现代史复习教学</dc:title>
  <dc:creator>User</dc:creator>
  <cp:lastModifiedBy>Administrator</cp:lastModifiedBy>
  <cp:revision>411</cp:revision>
  <dcterms:created xsi:type="dcterms:W3CDTF">2012-02-18T02:03:00Z</dcterms:created>
  <dcterms:modified xsi:type="dcterms:W3CDTF">2020-08-19T14:57:08Z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