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9" r:id="rId2"/>
    <p:sldId id="300" r:id="rId3"/>
    <p:sldId id="313" r:id="rId4"/>
    <p:sldId id="315" r:id="rId5"/>
    <p:sldId id="305" r:id="rId6"/>
    <p:sldId id="306" r:id="rId7"/>
    <p:sldId id="307" r:id="rId8"/>
    <p:sldId id="304" r:id="rId9"/>
    <p:sldId id="316" r:id="rId10"/>
    <p:sldId id="317" r:id="rId11"/>
    <p:sldId id="318" r:id="rId12"/>
    <p:sldId id="311" r:id="rId13"/>
    <p:sldId id="274" r:id="rId14"/>
    <p:sldId id="312" r:id="rId15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99"/>
    <a:srgbClr val="8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98" autoAdjust="0"/>
    <p:restoredTop sz="94660"/>
  </p:normalViewPr>
  <p:slideViewPr>
    <p:cSldViewPr>
      <p:cViewPr varScale="1">
        <p:scale>
          <a:sx n="105" d="100"/>
          <a:sy n="105" d="100"/>
        </p:scale>
        <p:origin x="-108" y="-276"/>
      </p:cViewPr>
      <p:guideLst>
        <p:guide orient="horz" pos="2160"/>
        <p:guide pos="38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28263" cy="73728263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theme" Target="theme/theme1.xml" Id="rId18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viewProps" Target="viewProps.xml" Id="rId17" /><Relationship Type="http://schemas.openxmlformats.org/officeDocument/2006/relationships/slide" Target="slides/slide1.xml" Id="rId2" /><Relationship Type="http://schemas.openxmlformats.org/officeDocument/2006/relationships/presProps" Target="presProps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slide" Target="slides/slide9.xml" Id="rId10" /><Relationship Type="http://schemas.openxmlformats.org/officeDocument/2006/relationships/tableStyles" Target="tableStyles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tags" Target="/ppt/tags/tag1.xml" Id="R3cc87601c1db4e42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背景_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8255" y="-37465"/>
            <a:ext cx="12212955" cy="68707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992000" y="1989000"/>
            <a:ext cx="86036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2017</a:t>
            </a:r>
            <a:r>
              <a:rPr lang="zh-CN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年新课标全国Ⅰ卷</a:t>
            </a:r>
            <a:r>
              <a:rPr lang="zh-CN" altLang="en-US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文综</a:t>
            </a:r>
            <a:r>
              <a:rPr lang="zh-CN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历史试题</a:t>
            </a:r>
            <a:r>
              <a:rPr lang="en-US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42</a:t>
            </a:r>
            <a:r>
              <a:rPr lang="zh-CN" altLang="en-US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题讲解</a:t>
            </a:r>
            <a:endParaRPr lang="zh-CN" altLang="en-US" sz="3200" dirty="0">
              <a:solidFill>
                <a:srgbClr val="8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60000" y="3285000"/>
            <a:ext cx="6097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惠州市华罗庚中学</a:t>
            </a:r>
            <a:r>
              <a:rPr lang="en-US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   </a:t>
            </a:r>
            <a:r>
              <a:rPr lang="zh-CN" altLang="en-US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张</a:t>
            </a:r>
            <a:r>
              <a:rPr lang="zh-CN" altLang="en-US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涛</a:t>
            </a:r>
            <a:endParaRPr lang="zh-CN" altLang="en-US" sz="3200" dirty="0">
              <a:solidFill>
                <a:srgbClr val="8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5445" y="223520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3333FF"/>
                </a:solidFill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（二）时空错乱、史实错位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6000" y="1629000"/>
            <a:ext cx="11462385" cy="4902200"/>
          </a:xfrm>
        </p:spPr>
        <p:txBody>
          <a:bodyPr>
            <a:normAutofit/>
          </a:bodyPr>
          <a:lstStyle/>
          <a:p>
            <a:pPr marL="0" indent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A、时空错乱。论题和史实背离14-17世纪的时空要求。</a:t>
            </a:r>
            <a:endParaRPr lang="en-US" altLang="zh-CN" sz="24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  <a:p>
            <a:pPr marL="0" indent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如写到工业革命、鸦片战后等脱离历史时空。</a:t>
            </a:r>
          </a:p>
          <a:p>
            <a:pPr marL="0" indent="0" fontAlgn="auto">
              <a:lnSpc>
                <a:spcPts val="4000"/>
              </a:lnSpc>
              <a:buNone/>
            </a:pPr>
            <a:endParaRPr lang="zh-CN" altLang="en-US" sz="24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  <a:p>
            <a:pPr marL="0" lvl="0" indent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B.史实错位。部分同学忽视历史真相，甚至编造史实。</a:t>
            </a:r>
          </a:p>
          <a:p>
            <a:pPr marL="0" lvl="0" indent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如写到“宋朝的郑和下西洋带来大量白银”；“利玛窦来到中国遇到马可波罗”等背离历史真相。</a:t>
            </a:r>
          </a:p>
          <a:p>
            <a:pPr fontAlgn="auto">
              <a:lnSpc>
                <a:spcPct val="150000"/>
              </a:lnSpc>
            </a:pPr>
            <a:endParaRPr lang="zh-CN" altLang="en-US" sz="2400" dirty="0"/>
          </a:p>
          <a:p>
            <a:pPr fontAlgn="auto">
              <a:lnSpc>
                <a:spcPct val="150000"/>
              </a:lnSpc>
            </a:pPr>
            <a:endParaRPr lang="zh-CN" altLang="en-US" sz="24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/>
          <p:cNvSpPr>
            <a:spLocks noGrp="1"/>
          </p:cNvSpPr>
          <p:nvPr>
            <p:ph type="title"/>
          </p:nvPr>
        </p:nvSpPr>
        <p:spPr>
          <a:xfrm>
            <a:off x="838200" y="353695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3333FF"/>
                </a:solidFill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（三）论证不力，解释牵强</a:t>
            </a:r>
          </a:p>
        </p:txBody>
      </p:sp>
      <p:sp>
        <p:nvSpPr>
          <p:cNvPr id="3" name="文本框 4"/>
          <p:cNvSpPr txBox="1"/>
          <p:nvPr/>
        </p:nvSpPr>
        <p:spPr>
          <a:xfrm>
            <a:off x="307340" y="1568450"/>
            <a:ext cx="11577320" cy="442172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4000"/>
              </a:lnSpc>
            </a:pP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A.虚构历史，胡乱联系。</a:t>
            </a:r>
          </a:p>
          <a:p>
            <a:pPr>
              <a:lnSpc>
                <a:spcPts val="4000"/>
              </a:lnSpc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如西方的自然科学的传入推动了中国民主进程；郑和下西洋促进了西方新航路的开辟；莎士比亚推动了中国文学的发展和个性的解放；</a:t>
            </a:r>
          </a:p>
          <a:p>
            <a:pPr>
              <a:lnSpc>
                <a:spcPts val="4000"/>
              </a:lnSpc>
            </a:pPr>
            <a:endParaRPr lang="zh-CN" altLang="en-US" sz="24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  <a:p>
            <a:pPr>
              <a:lnSpc>
                <a:spcPts val="4000"/>
              </a:lnSpc>
            </a:pP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B. 忽视关联，缺少解释。即没有在史料和（论题）史论之间建立必要的逻辑关系。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pPr>
              <a:lnSpc>
                <a:spcPts val="4000"/>
              </a:lnSpc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如论题是“四大发明的传入推动了西方工业文明的崛起”，史实有印刷机、佛罗伦萨的资本主义萌芽，却没有描述出 史实与工业文明崛起的关系。</a:t>
            </a:r>
          </a:p>
          <a:p>
            <a:endParaRPr lang="zh-CN" altLang="en-US" sz="24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  <a:p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40000" y="2061000"/>
            <a:ext cx="10515600" cy="4351338"/>
          </a:xfrm>
        </p:spPr>
        <p:txBody>
          <a:bodyPr>
            <a:normAutofit/>
          </a:bodyPr>
          <a:lstStyle/>
          <a:p>
            <a:r>
              <a:rPr lang="zh-CN" altLang="en-US" sz="4400" b="1" dirty="0" smtClean="0">
                <a:latin typeface="黑体" pitchFamily="49" charset="-122"/>
                <a:ea typeface="黑体" pitchFamily="49" charset="-122"/>
                <a:cs typeface="+mj-cs"/>
              </a:rPr>
              <a:t>四、技巧梳理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47413" y="499998"/>
            <a:ext cx="1080222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（一）</a:t>
            </a:r>
            <a:r>
              <a:rPr lang="zh-CN" altLang="en-US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在心态上不可妖魔化：</a:t>
            </a:r>
            <a:endParaRPr lang="en-US" altLang="zh-CN" sz="2800" b="1" dirty="0" smtClean="0">
              <a:latin typeface="黑体" panose="02010600030101010101" pitchFamily="49" charset="-122"/>
              <a:ea typeface="黑体" panose="02010600030101010101" pitchFamily="49" charset="-122"/>
            </a:endParaRPr>
          </a:p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    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今年的开放性试题开放程度最高，大部分学生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+mn-ea"/>
              </a:rPr>
              <a:t>有话可说，有料可写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，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甚至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往年的题型实例、模拟题都为高考提供了许多答案模型。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如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历史的横向发展推动了纵向发展（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2017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广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一模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卷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）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；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社会环境对历史的发展起重要作用（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2015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高考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卷公式题）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；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endParaRPr lang="zh-CN" altLang="zh-CN" sz="2800" b="1" dirty="0" smtClean="0">
              <a:latin typeface="黑体" panose="02010600030101010101" pitchFamily="49" charset="-122"/>
              <a:ea typeface="黑体" panose="02010600030101010101" pitchFamily="49" charset="-122"/>
            </a:endParaRPr>
          </a:p>
          <a:p>
            <a:r>
              <a:rPr lang="zh-CN" altLang="zh-CN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（</a:t>
            </a:r>
            <a:r>
              <a:rPr lang="zh-CN" altLang="en-US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二</a:t>
            </a:r>
            <a:r>
              <a:rPr lang="zh-CN" altLang="zh-CN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）</a:t>
            </a:r>
            <a:r>
              <a:rPr lang="zh-CN" altLang="en-US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在形式上不可随意化：</a:t>
            </a:r>
            <a:endParaRPr lang="en-US" altLang="zh-CN" sz="2800" b="1" dirty="0" smtClean="0">
              <a:latin typeface="黑体" panose="02010600030101010101" pitchFamily="49" charset="-122"/>
              <a:ea typeface="黑体" panose="02010600030101010101" pitchFamily="49" charset="-122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弊病：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写得太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少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，字迹潦草，结构混乱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；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要求：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、字迹工整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;B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、结构合理（有层次感）</a:t>
            </a:r>
            <a:r>
              <a:rPr lang="en-US" sz="2800" b="1" dirty="0" smtClean="0">
                <a:latin typeface="楷体" pitchFamily="49" charset="-122"/>
                <a:ea typeface="楷体" pitchFamily="49" charset="-122"/>
              </a:rPr>
              <a:t>C</a:t>
            </a:r>
            <a:r>
              <a:rPr lang="zh-CN" sz="2800" b="1" dirty="0" smtClean="0"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字数合理（占答题区域的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80%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左右）</a:t>
            </a:r>
            <a:endParaRPr lang="zh-CN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lvl="0"/>
            <a:endParaRPr lang="en-US" altLang="zh-CN" sz="2800" b="1" dirty="0" smtClean="0">
              <a:latin typeface="黑体" panose="02010600030101010101" pitchFamily="49" charset="-122"/>
              <a:ea typeface="黑体" panose="02010600030101010101" pitchFamily="49" charset="-122"/>
            </a:endParaRPr>
          </a:p>
          <a:p>
            <a:pPr lvl="0"/>
            <a:r>
              <a:rPr lang="zh-CN" altLang="zh-CN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（</a:t>
            </a:r>
            <a:r>
              <a:rPr lang="zh-CN" altLang="en-US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三</a:t>
            </a:r>
            <a:r>
              <a:rPr lang="zh-CN" altLang="zh-CN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）</a:t>
            </a:r>
            <a:r>
              <a:rPr lang="zh-CN" altLang="en-US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在训练上不可套路化：</a:t>
            </a:r>
            <a:endParaRPr lang="en-US" altLang="zh-CN" sz="28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  <a:p>
            <a:pPr lvl="0"/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在平时练习时，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+mn-ea"/>
              </a:rPr>
              <a:t>在总结套路的同时要注重灵活变通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，特别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加强逻辑关系、因果联系的训练。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0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24130" y="-5080"/>
            <a:ext cx="12229465" cy="6838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44000" y="2133000"/>
            <a:ext cx="10515600" cy="1325563"/>
          </a:xfrm>
        </p:spPr>
        <p:txBody>
          <a:bodyPr/>
          <a:lstStyle/>
          <a:p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一、试</a:t>
            </a:r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题分析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99"/>
          <p:cNvSpPr txBox="1"/>
          <p:nvPr/>
        </p:nvSpPr>
        <p:spPr>
          <a:xfrm>
            <a:off x="-3810" y="12700"/>
            <a:ext cx="1218692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 fontAlgn="base">
              <a:buNone/>
            </a:pPr>
            <a:r>
              <a:rPr lang="zh-CN" altLang="en-US" sz="2000" b="1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42．阅读材料，完成下列要求。（12分）</a:t>
            </a:r>
          </a:p>
          <a:p>
            <a:r>
              <a:rPr lang="zh-CN" altLang="en-US" sz="2000" b="1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材料                     表4</a:t>
            </a:r>
          </a:p>
        </p:txBody>
      </p:sp>
      <p:graphicFrame>
        <p:nvGraphicFramePr>
          <p:cNvPr id="5" name="表格 4"/>
          <p:cNvGraphicFramePr/>
          <p:nvPr/>
        </p:nvGraphicFramePr>
        <p:xfrm>
          <a:off x="98425" y="680720"/>
          <a:ext cx="11783060" cy="49961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6705"/>
                <a:gridCol w="5922010"/>
                <a:gridCol w="4284345"/>
              </a:tblGrid>
              <a:tr h="24384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1600" b="1" dirty="0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时间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16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中国</a:t>
                      </a:r>
                    </a:p>
                  </a:txBody>
                  <a:tcPr marL="0" marR="0" marT="0" marB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1600" b="1" dirty="0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外国</a:t>
                      </a: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825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14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～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15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世纪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朱元璋在位期间，与占城、爪哇、暹罗等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30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余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国进行官方贸易。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废除丞相制度。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郑和七下西洋，是世界航海史和中国古代对外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交往史上的壮举。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德国人古登堡发明了最早的印刷机。        哥伦布到达美洲大陆。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佛罗伦萨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200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余家纺织工场雇佣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3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万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余名工人。</a:t>
                      </a: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434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 dirty="0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16</a:t>
                      </a:r>
                      <a:r>
                        <a:rPr lang="zh-CN" altLang="en-US" sz="2000" b="1" dirty="0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世纪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张居正进行赋役合一、统一征银的“一条鞭法”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改革。李时珍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《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本草纲目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》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刊刻。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玉米、番薯、马铃薯等高产物传入中国。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汤显祖出生，代表作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《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牡丹亭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》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表现男女主人公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冲破礼教束缚，追求爱情自由。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哥白尼提出“太阳中心说”。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意大利传教士利玛窦到中国，传播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了西方自然科学知识。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莎士比亚出生，代表作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《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哈姆雷特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》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。</a:t>
                      </a: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542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17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世纪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朱子学在日本为官方推崇，成为显学。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茶叶大量输往欧洲。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宋应星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《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天工开物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》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刊刻。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美洲白银大量流入中国。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郑成功收复台湾。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英国入侵印度，英属东印度公司在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印度开展殖民活动。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英国早期移民乘“五月花号”到达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北美。</a:t>
                      </a: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120000" y="5676900"/>
            <a:ext cx="11808000" cy="1137285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0" algn="l"/>
            <a:r>
              <a:rPr lang="en-US" altLang="zh-CN" sz="2000" b="1" dirty="0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                                 </a:t>
            </a:r>
            <a:r>
              <a:rPr lang="zh-CN" altLang="en-US" sz="2000" b="1" dirty="0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                        ——据李亚凡编《世界历史年表》等</a:t>
            </a:r>
          </a:p>
          <a:p>
            <a:r>
              <a:rPr lang="zh-CN" altLang="en-US" sz="2400" b="1" dirty="0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表4为14～17世纪中外历史事件简表。从表中提取相互关联的中外历史信息，自拟论题，并结合所学知识予以阐述。（要求：写明论题，中外关联，史论结合。）</a:t>
            </a:r>
          </a:p>
        </p:txBody>
      </p:sp>
      <p:sp>
        <p:nvSpPr>
          <p:cNvPr id="7" name="文本框 5"/>
          <p:cNvSpPr txBox="1"/>
          <p:nvPr/>
        </p:nvSpPr>
        <p:spPr>
          <a:xfrm>
            <a:off x="0" y="1197000"/>
            <a:ext cx="12192000" cy="353943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    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本题为典型的以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黑体" panose="02010600030101010101" pitchFamily="49" charset="-122"/>
              </a:rPr>
              <a:t>表格为切入口，提取信息说明型的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cs typeface="黑体" panose="02010600030101010101" pitchFamily="49" charset="-122"/>
              </a:rPr>
              <a:t>开放性试题，其</a:t>
            </a:r>
            <a:r>
              <a:rPr lang="zh-CN" altLang="zh-CN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目的在于考察学生在阅读材料的基础上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发现历史问题、论证历史问题、独立提出观点</a:t>
            </a:r>
            <a:r>
              <a:rPr lang="zh-CN" altLang="zh-CN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的能力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；也是对唯物史观、时空意识、史料实证等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历史学科核心素养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的综合考察。本题</a:t>
            </a:r>
            <a:r>
              <a:rPr lang="zh-CN" altLang="zh-CN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要求考生在阅读试题表格中所列历史事件的基础上，提炼出一个论题并就自己所拟论题展开论述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，完成一篇历史小论文的写作。因此，我们的答题要从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论题、论据和论证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三个方面下功夫。</a:t>
            </a:r>
            <a:endParaRPr lang="zh-CN" altLang="en-US" sz="3200" dirty="0" smtClean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64000" y="549000"/>
            <a:ext cx="11736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000099"/>
                </a:solidFill>
                <a:latin typeface="黑体" pitchFamily="49" charset="-122"/>
                <a:ea typeface="黑体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rgbClr val="000099"/>
                </a:solidFill>
                <a:latin typeface="黑体" pitchFamily="49" charset="-122"/>
                <a:ea typeface="黑体" pitchFamily="49" charset="-122"/>
                <a:sym typeface="+mn-ea"/>
              </a:rPr>
            </a:b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一、在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提炼信息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的基础上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提出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一个明确的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观点或论题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>what)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。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注：提出的观点一定是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明确的结论，最好是全局性的观点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。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endParaRPr lang="zh-CN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192000" y="3357001"/>
            <a:ext cx="9936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二、以表格中的史实或同时期知识说明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论证观点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>(why)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。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r>
              <a:rPr lang="en-US" altLang="zh-CN" sz="3200" b="1" dirty="0" smtClean="0"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b="1" dirty="0" smtClean="0">
                <a:latin typeface="楷体" pitchFamily="49" charset="-122"/>
                <a:ea typeface="楷体" pitchFamily="49" charset="-122"/>
              </a:rPr>
            </a:b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注：注意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多层次、多角度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分析。要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  <a:sym typeface="+mn-ea"/>
              </a:rPr>
              <a:t>在史料和史论之间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endParaRPr lang="en-US" altLang="zh-CN" sz="32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  <a:sym typeface="+mn-ea"/>
              </a:rPr>
              <a:t>建立必要的逻辑关联。 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  <a:cs typeface="黑体" panose="02010600030101010101" pitchFamily="49" charset="-122"/>
              </a:rPr>
              <a:t/>
            </a:r>
            <a:br>
              <a:rPr lang="zh-CN" altLang="en-US" sz="3200" b="1" dirty="0" smtClean="0">
                <a:latin typeface="楷体" pitchFamily="49" charset="-122"/>
                <a:ea typeface="楷体" pitchFamily="49" charset="-122"/>
                <a:cs typeface="黑体" panose="02010600030101010101" pitchFamily="49" charset="-122"/>
              </a:rPr>
            </a:br>
            <a:endParaRPr lang="zh-CN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336000" y="549000"/>
            <a:ext cx="25010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b="1" dirty="0" smtClean="0">
                <a:solidFill>
                  <a:srgbClr val="000099"/>
                </a:solidFill>
                <a:latin typeface="黑体" pitchFamily="49" charset="-122"/>
                <a:ea typeface="黑体" pitchFamily="49" charset="-122"/>
                <a:sym typeface="+mn-ea"/>
              </a:rPr>
              <a:t>答题步骤：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3000000" y="981000"/>
            <a:ext cx="12192000" cy="3930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二、答题思路</a:t>
            </a:r>
            <a:endParaRPr lang="en-US" altLang="zh-CN" b="1" dirty="0" smtClean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92000" y="477000"/>
            <a:ext cx="11492865" cy="600164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fontAlgn="auto">
              <a:lnSpc>
                <a:spcPct val="200000"/>
              </a:lnSpc>
            </a:pP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（一）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、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从</a:t>
            </a:r>
            <a:r>
              <a:rPr lang="zh-CN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宏观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层面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提出论题并论证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： </a:t>
            </a:r>
            <a:endParaRPr lang="en-US" altLang="zh-CN" sz="3200" b="1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 lvl="0" fontAlgn="auto">
              <a:lnSpc>
                <a:spcPct val="200000"/>
              </a:lnSpc>
            </a:pP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1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中外交流推动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了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社会的转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型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(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论转型）</a:t>
            </a:r>
            <a:endParaRPr lang="en-US" altLang="zh-CN" sz="3200" b="1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pPr lvl="0" fontAlgn="auto">
              <a:lnSpc>
                <a:spcPct val="200000"/>
              </a:lnSpc>
            </a:pP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2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新航路的开辟促进了世界一体化进程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。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 (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论联系）</a:t>
            </a:r>
            <a:endParaRPr lang="en-US" altLang="zh-CN" sz="3200" b="1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 lvl="0" fontAlgn="auto">
              <a:lnSpc>
                <a:spcPct val="200000"/>
              </a:lnSpc>
            </a:pP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3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四大发明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的外传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推动了西方工业文明的崛起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。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 (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论影响）</a:t>
            </a:r>
            <a:endParaRPr lang="en-US" altLang="zh-CN" sz="3200" b="1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>
              <a:lnSpc>
                <a:spcPct val="200000"/>
              </a:lnSpc>
            </a:pP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4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14-17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世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纪中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国日益落后于世界发展潮流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。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(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论比较）</a:t>
            </a:r>
            <a:endParaRPr lang="zh-CN" altLang="zh-CN" sz="2800" b="1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 lvl="0" fontAlgn="auto">
              <a:lnSpc>
                <a:spcPct val="200000"/>
              </a:lnSpc>
            </a:pPr>
            <a:endParaRPr lang="en-US" altLang="zh-CN" sz="3200" b="1" dirty="0" smtClean="0">
              <a:latin typeface="黑体" pitchFamily="49" charset="-122"/>
              <a:ea typeface="黑体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3840" y="621000"/>
            <a:ext cx="11948160" cy="4351338"/>
          </a:xfrm>
        </p:spPr>
        <p:txBody>
          <a:bodyPr>
            <a:normAutofit lnSpcReduction="10000"/>
          </a:bodyPr>
          <a:lstStyle/>
          <a:p>
            <a:pPr lvl="0" fontAlgn="auto">
              <a:lnSpc>
                <a:spcPct val="200000"/>
              </a:lnSpc>
              <a:buNone/>
            </a:pP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（二）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、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从</a:t>
            </a:r>
            <a:r>
              <a:rPr lang="zh-CN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微观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层面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提出论题并论证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：</a:t>
            </a:r>
          </a:p>
          <a:p>
            <a:pPr lvl="0" fontAlgn="auto">
              <a:lnSpc>
                <a:spcPct val="200000"/>
              </a:lnSpc>
              <a:buNone/>
            </a:pP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1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）论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中外科技的差异性（李约瑟难题）</a:t>
            </a:r>
            <a:endParaRPr lang="en-US" altLang="zh-CN" sz="3200" b="1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 lvl="0" fontAlgn="auto">
              <a:lnSpc>
                <a:spcPct val="200000"/>
              </a:lnSpc>
              <a:buNone/>
            </a:pP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2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）论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中外文学的差异性。</a:t>
            </a:r>
          </a:p>
          <a:p>
            <a:pPr lvl="0" fontAlgn="auto">
              <a:lnSpc>
                <a:spcPct val="200000"/>
              </a:lnSpc>
              <a:buNone/>
            </a:pP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3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白银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（茶叶、制度改革等）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在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中西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社会转型中的地位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与作用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。</a:t>
            </a: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08000" y="4941000"/>
            <a:ext cx="11376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注：</a:t>
            </a:r>
            <a:r>
              <a:rPr lang="zh-CN" altLang="zh-CN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微观角度的论题往往陷入</a:t>
            </a:r>
            <a:r>
              <a:rPr lang="zh-CN" altLang="zh-CN" sz="3200" b="1" dirty="0" smtClean="0">
                <a:solidFill>
                  <a:srgbClr val="000099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史实不足，论证不力</a:t>
            </a:r>
            <a:r>
              <a:rPr lang="zh-CN" altLang="zh-CN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的困境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，鼓励同学们</a:t>
            </a:r>
            <a:r>
              <a:rPr lang="zh-CN" altLang="zh-CN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尽量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选</a:t>
            </a:r>
            <a:r>
              <a:rPr lang="zh-CN" altLang="zh-CN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用材料和课本中的明确了的观点、史实和材料。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072000" y="2133000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三、常见问题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 txBox="1">
            <a:spLocks/>
          </p:cNvSpPr>
          <p:nvPr/>
        </p:nvSpPr>
        <p:spPr>
          <a:xfrm>
            <a:off x="318770" y="499745"/>
            <a:ext cx="11589385" cy="783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黑体" panose="02010600030101010101" pitchFamily="49" charset="-122"/>
                <a:ea typeface="黑体" panose="02010600030101010101" pitchFamily="49" charset="-122"/>
                <a:cs typeface="+mj-cs"/>
                <a:sym typeface="+mn-ea"/>
              </a:rPr>
              <a:t>（一）审题不清、论题不当</a:t>
            </a:r>
          </a:p>
        </p:txBody>
      </p:sp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192000" y="1341000"/>
            <a:ext cx="11448000" cy="4968000"/>
          </a:xfrm>
        </p:spPr>
        <p:txBody>
          <a:bodyPr>
            <a:noAutofit/>
          </a:bodyPr>
          <a:lstStyle/>
          <a:p>
            <a:pPr lvl="0" fontAlgn="auto">
              <a:lnSpc>
                <a:spcPts val="4000"/>
              </a:lnSpc>
              <a:buNone/>
            </a:pPr>
            <a:r>
              <a:rPr lang="en-US" altLang="zh-CN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A.</a:t>
            </a: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简单地罗列一些名词</a:t>
            </a:r>
            <a:r>
              <a:rPr lang="zh-CN" altLang="zh-CN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概念：</a:t>
            </a:r>
            <a:endParaRPr lang="en-US" altLang="zh-CN" sz="2400" b="1" dirty="0" smtClean="0">
              <a:latin typeface="黑体" panose="02010600030101010101" pitchFamily="49" charset="-122"/>
              <a:ea typeface="黑体" panose="02010600030101010101" pitchFamily="49" charset="-122"/>
            </a:endParaRPr>
          </a:p>
          <a:p>
            <a:pPr lvl="0" fontAlgn="auto">
              <a:lnSpc>
                <a:spcPts val="4000"/>
              </a:lnSpc>
              <a:buNone/>
            </a:pPr>
            <a:r>
              <a:rPr lang="zh-CN" altLang="zh-CN" sz="2400" dirty="0" smtClean="0">
                <a:latin typeface="楷体" pitchFamily="49" charset="-122"/>
                <a:ea typeface="楷体" pitchFamily="49" charset="-122"/>
                <a:sym typeface="+mn-ea"/>
              </a:rPr>
              <a:t>如郑和下西洋</a:t>
            </a:r>
            <a:r>
              <a:rPr lang="zh-CN" altLang="en-US" sz="2400" dirty="0" smtClean="0">
                <a:latin typeface="楷体" pitchFamily="49" charset="-122"/>
                <a:ea typeface="楷体" pitchFamily="49" charset="-122"/>
                <a:sym typeface="+mn-ea"/>
              </a:rPr>
              <a:t>；</a:t>
            </a:r>
            <a:r>
              <a:rPr lang="zh-CN" altLang="zh-CN" sz="2400" dirty="0" smtClean="0">
                <a:latin typeface="楷体" pitchFamily="49" charset="-122"/>
                <a:ea typeface="楷体" pitchFamily="49" charset="-122"/>
                <a:sym typeface="+mn-ea"/>
              </a:rPr>
              <a:t>新航路开辟</a:t>
            </a:r>
            <a:r>
              <a:rPr lang="zh-CN" altLang="en-US" sz="2400" dirty="0" smtClean="0">
                <a:latin typeface="楷体" pitchFamily="49" charset="-122"/>
                <a:ea typeface="楷体" pitchFamily="49" charset="-122"/>
                <a:sym typeface="+mn-ea"/>
              </a:rPr>
              <a:t>；张居正改革</a:t>
            </a:r>
            <a:r>
              <a:rPr lang="zh-CN" altLang="zh-CN" sz="2400" dirty="0" smtClean="0">
                <a:latin typeface="楷体" pitchFamily="49" charset="-122"/>
                <a:ea typeface="楷体" pitchFamily="49" charset="-122"/>
                <a:sym typeface="+mn-ea"/>
              </a:rPr>
              <a:t>等</a:t>
            </a:r>
            <a:endParaRPr lang="en-US" altLang="zh-CN" sz="2400" dirty="0" smtClean="0">
              <a:solidFill>
                <a:srgbClr val="000099"/>
              </a:solidFill>
              <a:latin typeface="楷体" pitchFamily="49" charset="-122"/>
              <a:ea typeface="楷体" pitchFamily="49" charset="-122"/>
              <a:sym typeface="+mn-ea"/>
            </a:endParaRPr>
          </a:p>
          <a:p>
            <a:pPr lvl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B.过分文学化的表述，缺乏历史味。</a:t>
            </a:r>
          </a:p>
          <a:p>
            <a:pPr lvl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如中国越来越内向，西方越来越外向；中国活在了自己的世界而错过了外面的世界</a:t>
            </a:r>
            <a:r>
              <a:rPr lang="zh-CN" altLang="en-US" sz="2400" b="1" dirty="0" smtClean="0">
                <a:solidFill>
                  <a:srgbClr val="000099"/>
                </a:solidFill>
                <a:latin typeface="楷体" pitchFamily="49" charset="-122"/>
                <a:ea typeface="楷体" pitchFamily="49" charset="-122"/>
                <a:sym typeface="+mn-ea"/>
              </a:rPr>
              <a:t>中外历史的那些事儿；两个远航的男人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pPr>
              <a:lnSpc>
                <a:spcPts val="4000"/>
              </a:lnSpc>
              <a:buNone/>
            </a:pPr>
            <a:r>
              <a:rPr lang="en-US" altLang="zh-CN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C.</a:t>
            </a: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正确的废话，大而空的伪命题。</a:t>
            </a:r>
          </a:p>
          <a:p>
            <a:pPr lvl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如世界是普遍联系的整体；和平与冲突都推动了历史发展；文化对政治有一定的反作用</a:t>
            </a:r>
          </a:p>
          <a:p>
            <a:pPr lvl="0" fontAlgn="auto">
              <a:lnSpc>
                <a:spcPct val="200000"/>
              </a:lnSpc>
              <a:buNone/>
            </a:pPr>
            <a:endParaRPr lang="zh-CN" altLang="en-US" sz="2400" b="1" dirty="0" smtClean="0">
              <a:solidFill>
                <a:srgbClr val="000099"/>
              </a:solidFill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ESetXMZdfflLMKQMU4cT/hXHodtIWbO4hqODsgYT3aTOaTdJmzuGDX9wDj+NIPMJiJuclebsbKXsYMJ7xqdbjc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1731</Words>
  <Application>Microsoft Office PowerPoint</Application>
  <PresentationFormat>自定义</PresentationFormat>
  <Paragraphs>87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</vt:lpstr>
      <vt:lpstr>幻灯片 1</vt:lpstr>
      <vt:lpstr>一、试题分析 </vt:lpstr>
      <vt:lpstr>幻灯片 3</vt:lpstr>
      <vt:lpstr>幻灯片 4</vt:lpstr>
      <vt:lpstr>幻灯片 5</vt:lpstr>
      <vt:lpstr>幻灯片 6</vt:lpstr>
      <vt:lpstr>幻灯片 7</vt:lpstr>
      <vt:lpstr>三、常见问题</vt:lpstr>
      <vt:lpstr>幻灯片 9</vt:lpstr>
      <vt:lpstr>（二）时空错乱、史实错位</vt:lpstr>
      <vt:lpstr>（三）论证不力，解释牵强</vt:lpstr>
      <vt:lpstr>幻灯片 12</vt:lpstr>
      <vt:lpstr>幻灯片 13</vt:lpstr>
      <vt:lpstr>幻灯片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zhangxiaomin</dc:creator>
  <cp:lastModifiedBy>Administrator</cp:lastModifiedBy>
  <cp:revision>33</cp:revision>
  <dcterms:created xsi:type="dcterms:W3CDTF">2017-06-05T01:52:00Z</dcterms:created>
  <dcterms:modified xsi:type="dcterms:W3CDTF">2017-07-06T16:10:19Z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2052-10.1.0.6554</vt:lpwstr>
  </property>
</Properties>
</file>