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34"/>
  </p:handoutMasterIdLst>
  <p:sldIdLst>
    <p:sldId id="270" r:id="rId3"/>
    <p:sldId id="320" r:id="rId5"/>
    <p:sldId id="275" r:id="rId6"/>
    <p:sldId id="290" r:id="rId7"/>
    <p:sldId id="292" r:id="rId8"/>
    <p:sldId id="293" r:id="rId9"/>
    <p:sldId id="294" r:id="rId10"/>
    <p:sldId id="295" r:id="rId11"/>
    <p:sldId id="291" r:id="rId12"/>
    <p:sldId id="304" r:id="rId13"/>
    <p:sldId id="305" r:id="rId14"/>
    <p:sldId id="274" r:id="rId15"/>
    <p:sldId id="316" r:id="rId16"/>
    <p:sldId id="317" r:id="rId17"/>
    <p:sldId id="296" r:id="rId18"/>
    <p:sldId id="346" r:id="rId19"/>
    <p:sldId id="347" r:id="rId20"/>
    <p:sldId id="323" r:id="rId21"/>
    <p:sldId id="324" r:id="rId22"/>
    <p:sldId id="307" r:id="rId23"/>
    <p:sldId id="348" r:id="rId24"/>
    <p:sldId id="321" r:id="rId25"/>
    <p:sldId id="308" r:id="rId26"/>
    <p:sldId id="349" r:id="rId27"/>
    <p:sldId id="268" r:id="rId28"/>
    <p:sldId id="286" r:id="rId29"/>
    <p:sldId id="318" r:id="rId30"/>
    <p:sldId id="325" r:id="rId31"/>
    <p:sldId id="345" r:id="rId32"/>
    <p:sldId id="319" r:id="rId33"/>
  </p:sldIdLst>
  <p:sldSz cx="12192000" cy="6858000"/>
  <p:notesSz cx="6858000" cy="9144000"/>
  <p:custDataLst>
    <p:tags r:id="rId38"/>
  </p:custDataLst>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F9"/>
    <a:srgbClr val="FEE1F3"/>
    <a:srgbClr val="000000"/>
    <a:srgbClr val="292C48"/>
    <a:srgbClr val="2C2D39"/>
    <a:srgbClr val="242630"/>
    <a:srgbClr val="2A1F43"/>
    <a:srgbClr val="0C1B43"/>
    <a:srgbClr val="1D2225"/>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37" autoAdjust="0"/>
  </p:normalViewPr>
  <p:slideViewPr>
    <p:cSldViewPr snapToGrid="0" snapToObjects="1">
      <p:cViewPr varScale="1">
        <p:scale>
          <a:sx n="77" d="100"/>
          <a:sy n="77" d="100"/>
        </p:scale>
        <p:origin x="182" y="67"/>
      </p:cViewPr>
      <p:guideLst/>
    </p:cSldViewPr>
  </p:slideViewPr>
  <p:notesTextViewPr>
    <p:cViewPr>
      <p:scale>
        <a:sx n="1" d="1"/>
        <a:sy n="1" d="1"/>
      </p:scale>
      <p:origin x="0" y="0"/>
    </p:cViewPr>
  </p:notesTextViewPr>
  <p:notesViewPr>
    <p:cSldViewPr snapToGrid="0" snapToObjects="1">
      <p:cViewPr varScale="1">
        <p:scale>
          <a:sx n="120" d="100"/>
          <a:sy n="120" d="100"/>
        </p:scale>
        <p:origin x="5040"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gs" Target="tags/tag8.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24FD3F4-0FD3-4FDD-93B1-6E37022C4D3C}" type="datetime1">
              <a:rPr lang="zh-CN" altLang="en-US" smtClean="0">
                <a:latin typeface="Microsoft YaHei UI" panose="020B0503020204020204" pitchFamily="34" charset="-122"/>
                <a:ea typeface="Microsoft YaHei UI" panose="020B0503020204020204" pitchFamily="34" charset="-122"/>
              </a:rPr>
            </a:fld>
            <a:endParaRPr lang="en-US" dirty="0">
              <a:latin typeface="Microsoft YaHei UI" panose="020B0503020204020204" pitchFamily="34" charset="-122"/>
              <a:ea typeface="Microsoft YaHei UI"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latin typeface="Microsoft YaHei UI" panose="020B0503020204020204" pitchFamily="34" charset="-122"/>
              <a:ea typeface="Microsoft YaHei UI"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F57D167-9BB5-2048-9DDA-7DF8E5D94DC9}" type="slidenum">
              <a:rPr lang="en-US" smtClean="0">
                <a:latin typeface="Microsoft YaHei UI" panose="020B0503020204020204" pitchFamily="34" charset="-122"/>
                <a:ea typeface="Microsoft YaHei UI" panose="020B0503020204020204" pitchFamily="34" charset="-122"/>
              </a:rPr>
            </a:fld>
            <a:endParaRPr lang="en-US" dirty="0">
              <a:latin typeface="Microsoft YaHei UI" panose="020B0503020204020204" pitchFamily="34" charset="-122"/>
              <a:ea typeface="Microsoft YaHei UI" panose="020B0503020204020204" pitchFamily="34" charset="-122"/>
            </a:endParaRPr>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B855F6AB-8B2D-4C8E-B1E3-DA8942A7744B}" type="datetime1">
              <a:rPr lang="zh-CN" altLang="en-US" smtClean="0"/>
            </a:fld>
            <a:endParaRPr 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noProof="0"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US" noProof="0" dirty="0"/>
              <a:t>单击此处编辑母版文本样式</a:t>
            </a:r>
            <a:endParaRPr lang="en-US" noProof="0" dirty="0"/>
          </a:p>
          <a:p>
            <a:pPr lvl="1" rtl="0"/>
            <a:r>
              <a:rPr lang="en-US" noProof="0" dirty="0"/>
              <a:t>第二级</a:t>
            </a:r>
            <a:endParaRPr lang="en-US" noProof="0" dirty="0"/>
          </a:p>
          <a:p>
            <a:pPr lvl="2" rtl="0"/>
            <a:r>
              <a:rPr lang="en-US" noProof="0" dirty="0"/>
              <a:t>第三级</a:t>
            </a:r>
            <a:endParaRPr lang="en-US" noProof="0" dirty="0"/>
          </a:p>
          <a:p>
            <a:pPr lvl="3" rtl="0"/>
            <a:r>
              <a:rPr lang="en-US" noProof="0" dirty="0"/>
              <a:t>第四级</a:t>
            </a:r>
            <a:endParaRPr lang="en-US" noProof="0" dirty="0"/>
          </a:p>
          <a:p>
            <a:pPr lvl="4" rtl="0"/>
            <a:r>
              <a:rPr lang="en-US" noProof="0" dirty="0"/>
              <a:t>第五级</a:t>
            </a:r>
            <a:endParaRPr lang="en-US" noProof="0"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DB303FA8-A3F3-7640-B13D-36C73B3E5587}" type="slidenum">
              <a:rPr lang="en-US" smtClean="0"/>
            </a:fld>
            <a:endParaRPr lang="en-US" dirty="0"/>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EE3D6AE6-F73B-41E4-A43A-9BEB7FCD4A9C}" type="datetime1">
              <a:rPr lang="zh-CN" altLang="en-US" smtClean="0"/>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zh-CN" altLang="en-US" dirty="0"/>
              <a:t>例如新教材里面的</a:t>
            </a:r>
            <a:r>
              <a:rPr lang="en-US" altLang="zh-CN" dirty="0"/>
              <a:t>“</a:t>
            </a:r>
            <a:r>
              <a:rPr lang="zh-CN" altLang="en-US" dirty="0"/>
              <a:t>问题探究</a:t>
            </a:r>
            <a:r>
              <a:rPr lang="en-US" altLang="zh-CN" dirty="0"/>
              <a:t>”“</a:t>
            </a:r>
            <a:r>
              <a:rPr lang="zh-CN" altLang="en-US" dirty="0"/>
              <a:t>学思之窗</a:t>
            </a:r>
            <a:r>
              <a:rPr lang="en-US" altLang="zh-CN" dirty="0"/>
              <a:t>”“</a:t>
            </a:r>
            <a:r>
              <a:rPr lang="zh-CN" altLang="en-US" dirty="0"/>
              <a:t>史料阅读</a:t>
            </a:r>
            <a:r>
              <a:rPr lang="en-US" altLang="zh-CN" dirty="0"/>
              <a:t>”</a:t>
            </a:r>
            <a:r>
              <a:rPr lang="zh-CN" altLang="en-US" dirty="0"/>
              <a:t>等，既提供了材料，也设计了思考题，引用的材料也多是一手史料，因此我认为是可以直接拿来进行史料教学了。</a:t>
            </a:r>
            <a:endParaRPr lang="zh-CN" alt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692880BD-994F-4405-B190-251B440E64E7}" type="datetime1">
              <a:rPr lang="zh-CN" altLang="en-US" smtClean="0"/>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en-US" dirty="0"/>
              <a:t>马克思主义对于高一的学生来讲是既是熟悉的又是陌生的。从初中开始，学生就从课堂上、社会上不断听过马克思主义，但对于为什么马克思主义会对近代中国的青年产生巨大的吸引力，学生是不明所以的。利用材料信息让学生明白是马克思主义自身的魅力折服了当时中国的知识分子，那马克思主义的魅力何在、马克思主义具体的原理是什么等问题必然会引起部分学生的好奇心，这就激发了学生对马克思主义的兴趣，为学生将来学习和接受马克思主义打下心理基础。</a:t>
            </a:r>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43048044-98C3-4BF6-88F4-F3A19352CC6B}" type="datetime1">
              <a:rPr lang="zh-CN" altLang="en-US" smtClean="0"/>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zh-CN" altLang="en-US" dirty="0">
                <a:sym typeface="+mn-ea"/>
              </a:rPr>
              <a:t>红山文化在北方辽河上游，良渚文化在南方长江下游，地图上有具体位置</a:t>
            </a:r>
            <a:endParaRPr lang="zh-CN" altLang="en-US" dirty="0">
              <a:sym typeface="+mn-ea"/>
            </a:endParaRPr>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43048044-98C3-4BF6-88F4-F3A19352CC6B}" type="datetime1">
              <a:rPr lang="zh-CN" altLang="en-US" smtClean="0"/>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zh-CN" altLang="en-US" dirty="0"/>
              <a:t>通过春秋与战国的形势图以及历史纵横里的</a:t>
            </a:r>
            <a:r>
              <a:rPr lang="en-US" altLang="zh-CN" dirty="0"/>
              <a:t>“</a:t>
            </a:r>
            <a:r>
              <a:rPr lang="zh-CN" altLang="en-US" dirty="0"/>
              <a:t>华夏认同</a:t>
            </a:r>
            <a:r>
              <a:rPr lang="en-US" altLang="zh-CN" dirty="0"/>
              <a:t>”</a:t>
            </a:r>
            <a:r>
              <a:rPr lang="zh-CN" altLang="en-US" dirty="0"/>
              <a:t>，让学生了解到中华大地各民族统一趋势日渐明显并出现华夏认同。这节课我采用的都是教材里的图片、地图、文字材料，就足以把中华文明多源性与统一性都讲述清楚了。教材里还有很多图片文字资料等待着老师们去挖掘。小结：综上所述，我们可以说，教材教参处处是</a:t>
            </a:r>
            <a:r>
              <a:rPr lang="en-US" altLang="zh-CN" dirty="0"/>
              <a:t>“</a:t>
            </a:r>
            <a:r>
              <a:rPr lang="zh-CN" altLang="en-US" dirty="0"/>
              <a:t>史料</a:t>
            </a:r>
            <a:r>
              <a:rPr lang="en-US" altLang="zh-CN" dirty="0">
                <a:sym typeface="+mn-ea"/>
              </a:rPr>
              <a:t>”</a:t>
            </a:r>
            <a:r>
              <a:rPr lang="zh-CN" altLang="en-US" dirty="0">
                <a:sym typeface="+mn-ea"/>
              </a:rPr>
              <a:t>。</a:t>
            </a:r>
            <a:endParaRPr lang="zh-CN" altLang="en-US" dirty="0">
              <a:sym typeface="+mn-ea"/>
            </a:endParaRPr>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43048044-98C3-4BF6-88F4-F3A19352CC6B}" type="datetime1">
              <a:rPr lang="zh-CN" altLang="en-US" smtClean="0"/>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692880BD-994F-4405-B190-251B440E64E7}" type="datetime1">
              <a:rPr lang="zh-CN" altLang="en-US" smtClean="0"/>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zh-CN" altLang="en-US" dirty="0"/>
              <a:t>通过各种渠道搜集到的史料要进行细致的分类整理。</a:t>
            </a:r>
            <a:endParaRPr lang="zh-CN" alt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692880BD-994F-4405-B190-251B440E64E7}" type="datetime1">
              <a:rPr lang="zh-CN" altLang="en-US" smtClean="0"/>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zh-CN" altLang="en-US" dirty="0"/>
              <a:t>在讲述王安石变法的时候，</a:t>
            </a:r>
            <a:r>
              <a:rPr lang="en-US" dirty="0"/>
              <a:t>通过提供不同时代对王安石变法的评价，让学生分组讨论，对同一历史事件进行多角度的解读，避免学生对变法结果和影响的简单化描述，避免学生对改革产生必肯定</a:t>
            </a:r>
            <a:r>
              <a:rPr lang="zh-CN" altLang="en-US" dirty="0"/>
              <a:t>评价</a:t>
            </a:r>
            <a:r>
              <a:rPr lang="en-US" dirty="0"/>
              <a:t>的固化思维。</a:t>
            </a:r>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692880BD-994F-4405-B190-251B440E64E7}" type="datetime1">
              <a:rPr lang="zh-CN" altLang="en-US" smtClean="0"/>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第一首诗是肯定评价，第二首诗是否定评价。</a:t>
            </a:r>
            <a:endParaRPr lang="zh-CN" altLang="en-US" dirty="0"/>
          </a:p>
        </p:txBody>
      </p:sp>
      <p:sp>
        <p:nvSpPr>
          <p:cNvPr id="4" name="日期占位符 3"/>
          <p:cNvSpPr>
            <a:spLocks noGrp="1"/>
          </p:cNvSpPr>
          <p:nvPr>
            <p:ph type="dt" idx="1"/>
          </p:nvPr>
        </p:nvSpPr>
        <p:spPr/>
        <p:txBody>
          <a:bodyPr/>
          <a:lstStyle/>
          <a:p>
            <a:fld id="{B855F6AB-8B2D-4C8E-B1E3-DA8942A7744B}" type="datetime1">
              <a:rPr lang="zh-CN" altLang="en-US" smtClean="0"/>
            </a:fld>
            <a:endParaRPr lang="en-US" dirty="0"/>
          </a:p>
        </p:txBody>
      </p:sp>
      <p:sp>
        <p:nvSpPr>
          <p:cNvPr id="5" name="灯片编号占位符 4"/>
          <p:cNvSpPr>
            <a:spLocks noGrp="1"/>
          </p:cNvSpPr>
          <p:nvPr>
            <p:ph type="sldNum" sz="quarter" idx="5"/>
          </p:nvPr>
        </p:nvSpPr>
        <p:spPr/>
        <p:txBody>
          <a:bodyPr/>
          <a:lstStyle/>
          <a:p>
            <a:fld id="{DB303FA8-A3F3-7640-B13D-36C73B3E5587}" type="slidenum">
              <a:rPr lang="en-US" smtClean="0"/>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en-US" dirty="0"/>
              <a:t>培养史料</a:t>
            </a:r>
            <a:r>
              <a:rPr lang="zh-CN" altLang="en-US" dirty="0"/>
              <a:t>实证</a:t>
            </a:r>
            <a:r>
              <a:rPr lang="en-US" dirty="0"/>
              <a:t>素养，</a:t>
            </a:r>
            <a:r>
              <a:rPr lang="zh-CN" altLang="en-US" dirty="0"/>
              <a:t>可以设计有梯度的问题，帮助学生搭建出有层次的</a:t>
            </a:r>
            <a:r>
              <a:rPr lang="en-US" altLang="zh-CN" dirty="0"/>
              <a:t>“</a:t>
            </a:r>
            <a:r>
              <a:rPr lang="zh-CN" altLang="en-US" dirty="0"/>
              <a:t>脚手架</a:t>
            </a:r>
            <a:r>
              <a:rPr lang="en-US" altLang="zh-CN" dirty="0"/>
              <a:t>“</a:t>
            </a:r>
            <a:r>
              <a:rPr lang="zh-CN" altLang="en-US" dirty="0"/>
              <a:t>，</a:t>
            </a:r>
            <a:r>
              <a:rPr lang="en-US" dirty="0">
                <a:sym typeface="+mn-ea"/>
              </a:rPr>
              <a:t>引导学生对史料对比分析</a:t>
            </a:r>
            <a:r>
              <a:rPr lang="zh-CN" altLang="en-US" dirty="0">
                <a:sym typeface="+mn-ea"/>
              </a:rPr>
              <a:t>，进行史料互证。</a:t>
            </a:r>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692880BD-994F-4405-B190-251B440E64E7}" type="datetime1">
              <a:rPr lang="zh-CN" altLang="en-US" smtClean="0"/>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94D3E5AB-FD99-40EC-9502-17319D0398BD}" type="datetime1">
              <a:rPr lang="zh-CN" alt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EE3D6AE6-F73B-41E4-A43A-9BEB7FCD4A9C}" type="datetime1">
              <a:rPr lang="zh-CN" altLang="en-US" smtClean="0"/>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692880BD-994F-4405-B190-251B440E64E7}" type="datetime1">
              <a:rPr lang="zh-CN" altLang="en-US" smtClean="0"/>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en-US" dirty="0"/>
              <a:t>1.</a:t>
            </a:r>
            <a:r>
              <a:rPr lang="zh-CN" altLang="en-US" dirty="0"/>
              <a:t>伏尔泰认为：中国史开明的君主制国家（开明君主专制）。依据：皇帝是英明、睿智（或贤能的君主）；法律与伦理道德相结合，有扬善的作用（或仁义的法律）。孟德斯鸠认为：中国是君主专制国家。依据：君主集国家大权于一身；法律取决于君主意志，君主掌握立法和司法权。</a:t>
            </a:r>
            <a:endParaRPr lang="zh-CN" altLang="en-US" dirty="0"/>
          </a:p>
          <a:p>
            <a:pPr rtl="0"/>
            <a:r>
              <a:rPr lang="en-US" altLang="zh-CN" dirty="0"/>
              <a:t>2.</a:t>
            </a:r>
            <a:r>
              <a:rPr lang="zh-CN" altLang="en-US" dirty="0"/>
              <a:t>来源：第一种是出版物上传教士提供的信息。第二种是直接与在华或曾经赴华的传教士交流信息。第二种更可信。因为第二种方式相当于获得第一手史料，第一手史料更可信。</a:t>
            </a:r>
            <a:endParaRPr lang="zh-CN" altLang="en-US" dirty="0"/>
          </a:p>
          <a:p>
            <a:pPr rtl="0"/>
            <a:r>
              <a:rPr lang="en-US" altLang="zh-CN" dirty="0"/>
              <a:t>3.</a:t>
            </a:r>
            <a:r>
              <a:rPr lang="zh-CN" altLang="en-US" dirty="0"/>
              <a:t>原因：信息来源途径有限、对中国的了解不充分；伏尔泰主张开明君主制、孟德斯鸠主张三权分立。启示：要理性对待中国形象的不同看法；加强中外交流，展示中国真实形象。</a:t>
            </a:r>
            <a:endParaRPr lang="en-US" altLang="zh-CN"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692880BD-994F-4405-B190-251B440E64E7}" type="datetime1">
              <a:rPr lang="zh-CN" altLang="en-US" smtClean="0"/>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学习完第</a:t>
            </a:r>
            <a:r>
              <a:rPr lang="en-US" altLang="zh-CN" dirty="0"/>
              <a:t>9</a:t>
            </a:r>
            <a:r>
              <a:rPr lang="zh-CN" altLang="en-US" dirty="0"/>
              <a:t>课美国内战后，可以设计以上问题来锻炼学生搜集史料，以及运用史料来论证观点的能力。</a:t>
            </a:r>
            <a:endParaRPr lang="zh-CN" altLang="en-US" dirty="0"/>
          </a:p>
        </p:txBody>
      </p:sp>
      <p:sp>
        <p:nvSpPr>
          <p:cNvPr id="4" name="日期占位符 3"/>
          <p:cNvSpPr>
            <a:spLocks noGrp="1"/>
          </p:cNvSpPr>
          <p:nvPr>
            <p:ph type="dt" idx="1"/>
          </p:nvPr>
        </p:nvSpPr>
        <p:spPr/>
        <p:txBody>
          <a:bodyPr/>
          <a:lstStyle/>
          <a:p>
            <a:fld id="{B855F6AB-8B2D-4C8E-B1E3-DA8942A7744B}" type="datetime1">
              <a:rPr lang="zh-CN" altLang="en-US" smtClean="0"/>
            </a:fld>
            <a:endParaRPr lang="en-US" dirty="0"/>
          </a:p>
        </p:txBody>
      </p:sp>
      <p:sp>
        <p:nvSpPr>
          <p:cNvPr id="5" name="灯片编号占位符 4"/>
          <p:cNvSpPr>
            <a:spLocks noGrp="1"/>
          </p:cNvSpPr>
          <p:nvPr>
            <p:ph type="sldNum" sz="quarter" idx="5"/>
          </p:nvPr>
        </p:nvSpPr>
        <p:spPr/>
        <p:txBody>
          <a:bodyPr/>
          <a:lstStyle/>
          <a:p>
            <a:fld id="{DB303FA8-A3F3-7640-B13D-36C73B3E5587}" type="slidenum">
              <a:rPr lang="en-US" smtClean="0"/>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我们很多教师都知道课标要求以及核心素养的要求，但那只是</a:t>
            </a:r>
            <a:r>
              <a:rPr lang="en-US" altLang="zh-CN" dirty="0"/>
              <a:t>“</a:t>
            </a:r>
            <a:r>
              <a:rPr lang="zh-CN" altLang="en-US" dirty="0"/>
              <a:t>知</a:t>
            </a:r>
            <a:r>
              <a:rPr lang="en-US" altLang="zh-CN" dirty="0"/>
              <a:t>”</a:t>
            </a:r>
            <a:r>
              <a:rPr lang="zh-CN" altLang="en-US" dirty="0"/>
              <a:t>，还要有</a:t>
            </a:r>
            <a:r>
              <a:rPr lang="en-US" altLang="zh-CN" dirty="0"/>
              <a:t>“</a:t>
            </a:r>
            <a:r>
              <a:rPr lang="zh-CN" altLang="en-US" dirty="0"/>
              <a:t>行</a:t>
            </a:r>
            <a:r>
              <a:rPr lang="en-US" altLang="zh-CN" dirty="0"/>
              <a:t>”</a:t>
            </a:r>
            <a:r>
              <a:rPr lang="zh-CN" altLang="en-US" dirty="0"/>
              <a:t>，要落实到实践才能真正推动教学进步</a:t>
            </a:r>
            <a:endParaRPr lang="zh-CN" altLang="en-US" dirty="0"/>
          </a:p>
        </p:txBody>
      </p:sp>
      <p:sp>
        <p:nvSpPr>
          <p:cNvPr id="4" name="日期占位符 3"/>
          <p:cNvSpPr>
            <a:spLocks noGrp="1"/>
          </p:cNvSpPr>
          <p:nvPr>
            <p:ph type="dt" idx="1"/>
          </p:nvPr>
        </p:nvSpPr>
        <p:spPr/>
        <p:txBody>
          <a:bodyPr/>
          <a:lstStyle/>
          <a:p>
            <a:fld id="{B855F6AB-8B2D-4C8E-B1E3-DA8942A7744B}" type="datetime1">
              <a:rPr lang="zh-CN" altLang="en-US" smtClean="0"/>
            </a:fld>
            <a:endParaRPr lang="en-US" dirty="0"/>
          </a:p>
        </p:txBody>
      </p:sp>
      <p:sp>
        <p:nvSpPr>
          <p:cNvPr id="5" name="灯片编号占位符 4"/>
          <p:cNvSpPr>
            <a:spLocks noGrp="1"/>
          </p:cNvSpPr>
          <p:nvPr>
            <p:ph type="sldNum" sz="quarter" idx="5"/>
          </p:nvPr>
        </p:nvSpPr>
        <p:spPr/>
        <p:txBody>
          <a:bodyPr/>
          <a:lstStyle/>
          <a:p>
            <a:fld id="{DB303FA8-A3F3-7640-B13D-36C73B3E5587}"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zh-CN" altLang="en-US" dirty="0"/>
              <a:t>史料实证水平</a:t>
            </a:r>
            <a:r>
              <a:rPr lang="en-US" altLang="zh-CN" dirty="0"/>
              <a:t>2</a:t>
            </a:r>
            <a:r>
              <a:rPr lang="zh-CN" altLang="en-US" dirty="0"/>
              <a:t>是要求能够认识不同类型的史料所具有的不同价值；史料实证水平</a:t>
            </a:r>
            <a:r>
              <a:rPr lang="en-US" altLang="zh-CN" dirty="0"/>
              <a:t>4</a:t>
            </a:r>
            <a:r>
              <a:rPr lang="zh-CN" altLang="en-US" dirty="0"/>
              <a:t>是要求在对历史问题进行探究的过程中，能够恰当地运用史料对所探究问题进行论述。史料实证水平</a:t>
            </a:r>
            <a:r>
              <a:rPr lang="en-US" altLang="zh-CN" dirty="0"/>
              <a:t>1</a:t>
            </a:r>
            <a:r>
              <a:rPr lang="zh-CN" altLang="en-US" dirty="0"/>
              <a:t>是要求知道史料的多种类型，能够从多种渠道获取材料解答某一历史问题。新高考历史试题都是以新材料、新情境作为切入点，因此我认为进行史料教学、落实史料实证素养是有效应对新高考的方法之一。</a:t>
            </a:r>
            <a:endParaRPr lang="en-US" altLang="zh-CN"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B0ED8DF9-4541-41CA-912C-03E157EA6FDB}" type="datetime1">
              <a:rPr lang="zh-CN" altLang="en-US" smtClean="0"/>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zh-CN" altLang="en-US" dirty="0"/>
              <a:t>因此，一线教师只要把历史学科核心素养落实了，就是把铸魂育人落到实处。下面就历史学科核心素养中的史料实证方面跟大家一起探讨如何把的新教材中的历史学科育人价值落到实处。</a:t>
            </a:r>
            <a:endParaRPr lang="zh-CN" alt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692880BD-994F-4405-B190-251B440E64E7}" type="datetime1">
              <a:rPr lang="zh-CN" altLang="en-US" smtClean="0"/>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94D3E5AB-FD99-40EC-9502-17319D0398BD}" type="datetime1">
              <a:rPr lang="zh-CN" altLang="en-US" smtClean="0"/>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94D3E5AB-FD99-40EC-9502-17319D0398BD}" type="datetime1">
              <a:rPr lang="zh-CN" altLang="en-US" smtClean="0"/>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94D3E5AB-FD99-40EC-9502-17319D0398BD}" type="datetime1">
              <a:rPr lang="zh-CN" altLang="en-US" smtClean="0"/>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zh-CN" altLang="en-US" dirty="0"/>
              <a:t>只有在明确各水平等级的详细要求才能更好地指导日常教学工作。</a:t>
            </a:r>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94D3E5AB-FD99-40EC-9502-17319D0398BD}" type="datetime1">
              <a:rPr lang="zh-CN" altLang="en-US" smtClean="0"/>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zh-CN" altLang="en-US" dirty="0"/>
              <a:t>部编版高中历史新教材比原来的旧版教材增加了许多栏目，其中“历史纵横”、“史料阅读”、“学思之窗”、“问题探究”等为一线教师提供了不少史料或材料。配套的教参为每课都准备了详尽的“参考资料”，“参考资料”里面既有一手史料，也有展示学术观点的材料。以新教材和教参为依据，进行文字、表格、图片等多种形式史料的选择，为史料实证能力的培养提供足够多的史料。</a:t>
            </a:r>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692880BD-994F-4405-B190-251B440E64E7}" type="datetime1">
              <a:rPr lang="zh-CN" alt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accent6">
            <a:alpha val="30000"/>
          </a:schemeClr>
        </a:solidFill>
        <a:effectLst/>
      </p:bgPr>
    </p:bg>
    <p:spTree>
      <p:nvGrpSpPr>
        <p:cNvPr id="1" name=""/>
        <p:cNvGrpSpPr/>
        <p:nvPr/>
      </p:nvGrpSpPr>
      <p:grpSpPr>
        <a:xfrm>
          <a:off x="0" y="0"/>
          <a:ext cx="0" cy="0"/>
          <a:chOff x="0" y="0"/>
          <a:chExt cx="0" cy="0"/>
        </a:xfrm>
      </p:grpSpPr>
      <p:sp>
        <p:nvSpPr>
          <p:cNvPr id="13" name="任意多边形：形状 20"/>
          <p:cNvSpPr/>
          <p:nvPr userDrawn="1"/>
        </p:nvSpPr>
        <p:spPr>
          <a:xfrm rot="10800000">
            <a:off x="4516427" y="1"/>
            <a:ext cx="7675573" cy="2322894"/>
          </a:xfrm>
          <a:custGeom>
            <a:avLst/>
            <a:gdLst>
              <a:gd name="connsiteX0" fmla="*/ 3447958 w 5216859"/>
              <a:gd name="connsiteY0" fmla="*/ 463 h 1478847"/>
              <a:gd name="connsiteX1" fmla="*/ 3570648 w 5216859"/>
              <a:gd name="connsiteY1" fmla="*/ 11997 h 1478847"/>
              <a:gd name="connsiteX2" fmla="*/ 4142148 w 5216859"/>
              <a:gd name="connsiteY2" fmla="*/ 850197 h 1478847"/>
              <a:gd name="connsiteX3" fmla="*/ 4942248 w 5216859"/>
              <a:gd name="connsiteY3" fmla="*/ 1174047 h 1478847"/>
              <a:gd name="connsiteX4" fmla="*/ 5164151 w 5216859"/>
              <a:gd name="connsiteY4" fmla="*/ 1405605 h 1478847"/>
              <a:gd name="connsiteX5" fmla="*/ 5216859 w 5216859"/>
              <a:gd name="connsiteY5" fmla="*/ 1478847 h 1478847"/>
              <a:gd name="connsiteX6" fmla="*/ 0 w 5216859"/>
              <a:gd name="connsiteY6" fmla="*/ 1478847 h 1478847"/>
              <a:gd name="connsiteX7" fmla="*/ 28985 w 5216859"/>
              <a:gd name="connsiteY7" fmla="*/ 1403243 h 1478847"/>
              <a:gd name="connsiteX8" fmla="*/ 560748 w 5216859"/>
              <a:gd name="connsiteY8" fmla="*/ 640647 h 1478847"/>
              <a:gd name="connsiteX9" fmla="*/ 2294298 w 5216859"/>
              <a:gd name="connsiteY9" fmla="*/ 373947 h 1478847"/>
              <a:gd name="connsiteX10" fmla="*/ 3447958 w 5216859"/>
              <a:gd name="connsiteY10" fmla="*/ 463 h 147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859" h="1478847">
                <a:moveTo>
                  <a:pt x="3447958" y="463"/>
                </a:moveTo>
                <a:cubicBezTo>
                  <a:pt x="3491174" y="-1348"/>
                  <a:pt x="3532151" y="2075"/>
                  <a:pt x="3570648" y="11997"/>
                </a:cubicBezTo>
                <a:cubicBezTo>
                  <a:pt x="3878623" y="91372"/>
                  <a:pt x="3913548" y="656522"/>
                  <a:pt x="4142148" y="850197"/>
                </a:cubicBezTo>
                <a:cubicBezTo>
                  <a:pt x="4370748" y="1043872"/>
                  <a:pt x="4739048" y="1031172"/>
                  <a:pt x="4942248" y="1174047"/>
                </a:cubicBezTo>
                <a:cubicBezTo>
                  <a:pt x="5018448" y="1227625"/>
                  <a:pt x="5096434" y="1316029"/>
                  <a:pt x="5164151" y="1405605"/>
                </a:cubicBezTo>
                <a:lnTo>
                  <a:pt x="5216859" y="1478847"/>
                </a:lnTo>
                <a:lnTo>
                  <a:pt x="0" y="1478847"/>
                </a:lnTo>
                <a:lnTo>
                  <a:pt x="28985" y="1403243"/>
                </a:lnTo>
                <a:cubicBezTo>
                  <a:pt x="121408" y="1159760"/>
                  <a:pt x="267854" y="793047"/>
                  <a:pt x="560748" y="640647"/>
                </a:cubicBezTo>
                <a:cubicBezTo>
                  <a:pt x="951273" y="437447"/>
                  <a:pt x="1792648" y="478722"/>
                  <a:pt x="2294298" y="373947"/>
                </a:cubicBezTo>
                <a:cubicBezTo>
                  <a:pt x="2733242" y="282269"/>
                  <a:pt x="3145446" y="13138"/>
                  <a:pt x="3447958" y="463"/>
                </a:cubicBez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icrosoft YaHei UI" panose="020B0503020204020204" pitchFamily="34" charset="-122"/>
              <a:ea typeface="Microsoft YaHei UI" panose="020B0503020204020204" pitchFamily="34" charset="-122"/>
            </a:endParaRPr>
          </a:p>
        </p:txBody>
      </p:sp>
      <p:sp>
        <p:nvSpPr>
          <p:cNvPr id="14" name="任意多边形：形状 19"/>
          <p:cNvSpPr/>
          <p:nvPr userDrawn="1"/>
        </p:nvSpPr>
        <p:spPr>
          <a:xfrm>
            <a:off x="0" y="3232602"/>
            <a:ext cx="7674963" cy="3625398"/>
          </a:xfrm>
          <a:custGeom>
            <a:avLst/>
            <a:gdLst>
              <a:gd name="connsiteX0" fmla="*/ 333366 w 2058995"/>
              <a:gd name="connsiteY0" fmla="*/ 940 h 972601"/>
              <a:gd name="connsiteX1" fmla="*/ 400050 w 2058995"/>
              <a:gd name="connsiteY1" fmla="*/ 1051 h 972601"/>
              <a:gd name="connsiteX2" fmla="*/ 952500 w 2058995"/>
              <a:gd name="connsiteY2" fmla="*/ 534451 h 972601"/>
              <a:gd name="connsiteX3" fmla="*/ 1924050 w 2058995"/>
              <a:gd name="connsiteY3" fmla="*/ 686851 h 972601"/>
              <a:gd name="connsiteX4" fmla="*/ 2054591 w 2058995"/>
              <a:gd name="connsiteY4" fmla="*/ 942966 h 972601"/>
              <a:gd name="connsiteX5" fmla="*/ 2058995 w 2058995"/>
              <a:gd name="connsiteY5" fmla="*/ 972601 h 972601"/>
              <a:gd name="connsiteX6" fmla="*/ 0 w 2058995"/>
              <a:gd name="connsiteY6" fmla="*/ 972601 h 972601"/>
              <a:gd name="connsiteX7" fmla="*/ 0 w 2058995"/>
              <a:gd name="connsiteY7" fmla="*/ 61952 h 972601"/>
              <a:gd name="connsiteX8" fmla="*/ 75605 w 2058995"/>
              <a:gd name="connsiteY8" fmla="*/ 42128 h 972601"/>
              <a:gd name="connsiteX9" fmla="*/ 333366 w 2058995"/>
              <a:gd name="connsiteY9" fmla="*/ 940 h 97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8995" h="972601">
                <a:moveTo>
                  <a:pt x="333366" y="940"/>
                </a:moveTo>
                <a:cubicBezTo>
                  <a:pt x="357485" y="-326"/>
                  <a:pt x="379809" y="-338"/>
                  <a:pt x="400050" y="1051"/>
                </a:cubicBezTo>
                <a:cubicBezTo>
                  <a:pt x="723900" y="23276"/>
                  <a:pt x="698500" y="420151"/>
                  <a:pt x="952500" y="534451"/>
                </a:cubicBezTo>
                <a:cubicBezTo>
                  <a:pt x="1206500" y="648751"/>
                  <a:pt x="1736725" y="556676"/>
                  <a:pt x="1924050" y="686851"/>
                </a:cubicBezTo>
                <a:cubicBezTo>
                  <a:pt x="1994297" y="735667"/>
                  <a:pt x="2033290" y="836275"/>
                  <a:pt x="2054591" y="942966"/>
                </a:cubicBezTo>
                <a:lnTo>
                  <a:pt x="2058995" y="972601"/>
                </a:lnTo>
                <a:lnTo>
                  <a:pt x="0" y="972601"/>
                </a:lnTo>
                <a:lnTo>
                  <a:pt x="0" y="61952"/>
                </a:lnTo>
                <a:lnTo>
                  <a:pt x="75605" y="42128"/>
                </a:lnTo>
                <a:cubicBezTo>
                  <a:pt x="172492" y="19804"/>
                  <a:pt x="261007" y="4735"/>
                  <a:pt x="333366" y="940"/>
                </a:cubicBez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icrosoft YaHei UI" panose="020B0503020204020204" pitchFamily="34" charset="-122"/>
              <a:ea typeface="Microsoft YaHei UI" panose="020B0503020204020204" pitchFamily="34" charset="-122"/>
            </a:endParaRPr>
          </a:p>
        </p:txBody>
      </p:sp>
      <p:sp>
        <p:nvSpPr>
          <p:cNvPr id="16" name="图片占位符 7"/>
          <p:cNvSpPr>
            <a:spLocks noGrp="1"/>
          </p:cNvSpPr>
          <p:nvPr>
            <p:ph type="pic" sz="quarter" idx="14"/>
          </p:nvPr>
        </p:nvSpPr>
        <p:spPr>
          <a:xfrm>
            <a:off x="414338" y="481013"/>
            <a:ext cx="11368087" cy="5875337"/>
          </a:xfrm>
          <a:solidFill>
            <a:schemeClr val="bg1">
              <a:lumMod val="95000"/>
            </a:schemeClr>
          </a:solidFill>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en-US" noProof="0"/>
          </a:p>
        </p:txBody>
      </p:sp>
      <p:sp>
        <p:nvSpPr>
          <p:cNvPr id="6" name="标题 1"/>
          <p:cNvSpPr>
            <a:spLocks noGrp="1"/>
          </p:cNvSpPr>
          <p:nvPr>
            <p:ph type="ctrTitle" hasCustomPrompt="1"/>
          </p:nvPr>
        </p:nvSpPr>
        <p:spPr>
          <a:xfrm>
            <a:off x="1701383" y="2552298"/>
            <a:ext cx="8789234" cy="1220477"/>
          </a:xfrm>
        </p:spPr>
        <p:txBody>
          <a:bodyPr rtlCol="0" anchor="b">
            <a:normAutofit/>
          </a:bodyPr>
          <a:lstStyle>
            <a:lvl1pPr marL="0" marR="0" indent="0" algn="ctr" defTabSz="914400" rtl="0" eaLnBrk="1" fontAlgn="auto" latinLnBrk="0" hangingPunct="1">
              <a:lnSpc>
                <a:spcPct val="90000"/>
              </a:lnSpc>
              <a:spcBef>
                <a:spcPct val="0"/>
              </a:spcBef>
              <a:spcAft>
                <a:spcPts val="0"/>
              </a:spcAft>
              <a:buClrTx/>
              <a:buSzTx/>
              <a:buFontTx/>
              <a:buNone/>
              <a:defRPr sz="7200" b="1" i="0">
                <a:solidFill>
                  <a:schemeClr val="bg1"/>
                </a:solidFill>
                <a:latin typeface="Microsoft YaHei UI" panose="020B0503020204020204" pitchFamily="34" charset="-122"/>
                <a:ea typeface="Microsoft YaHei UI" panose="020B0503020204020204" pitchFamily="34" charset="-122"/>
              </a:defRPr>
            </a:lvl1pPr>
          </a:lstStyle>
          <a:p>
            <a:pPr rtl="0"/>
            <a:r>
              <a:rPr lang="en-US" noProof="0"/>
              <a:t>标题</a:t>
            </a:r>
            <a:endParaRPr lang="en-US" noProof="0"/>
          </a:p>
        </p:txBody>
      </p:sp>
      <p:sp>
        <p:nvSpPr>
          <p:cNvPr id="7" name="副标题 2"/>
          <p:cNvSpPr>
            <a:spLocks noGrp="1"/>
          </p:cNvSpPr>
          <p:nvPr>
            <p:ph type="subTitle" idx="1" hasCustomPrompt="1"/>
          </p:nvPr>
        </p:nvSpPr>
        <p:spPr>
          <a:xfrm>
            <a:off x="1701383" y="3919840"/>
            <a:ext cx="8789234" cy="846381"/>
          </a:xfrm>
        </p:spPr>
        <p:txBody>
          <a:bodyPr rtlCol="0"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2000" b="1" i="0">
                <a:solidFill>
                  <a:schemeClr val="bg1"/>
                </a:solidFill>
                <a:latin typeface="Microsoft YaHei UI" panose="020B0503020204020204" pitchFamily="34" charset="-122"/>
                <a:ea typeface="Microsoft YaHei UI"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副标题</a:t>
            </a:r>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
    <p:bg>
      <p:bgPr>
        <a:solidFill>
          <a:schemeClr val="accent6">
            <a:alpha val="30000"/>
          </a:schemeClr>
        </a:solidFill>
        <a:effectLst/>
      </p:bgPr>
    </p:bg>
    <p:spTree>
      <p:nvGrpSpPr>
        <p:cNvPr id="1" name=""/>
        <p:cNvGrpSpPr/>
        <p:nvPr/>
      </p:nvGrpSpPr>
      <p:grpSpPr>
        <a:xfrm>
          <a:off x="0" y="0"/>
          <a:ext cx="0" cy="0"/>
          <a:chOff x="0" y="0"/>
          <a:chExt cx="0" cy="0"/>
        </a:xfrm>
      </p:grpSpPr>
      <p:sp>
        <p:nvSpPr>
          <p:cNvPr id="9" name="任意多边形(F) 5"/>
          <p:cNvSpPr/>
          <p:nvPr userDrawn="1"/>
        </p:nvSpPr>
        <p:spPr bwMode="auto">
          <a:xfrm>
            <a:off x="-1587" y="0"/>
            <a:ext cx="12193587" cy="2840682"/>
          </a:xfrm>
          <a:custGeom>
            <a:avLst/>
            <a:gdLst>
              <a:gd name="T0" fmla="*/ 0 w 3296"/>
              <a:gd name="T1" fmla="*/ 0 h 934"/>
              <a:gd name="T2" fmla="*/ 0 w 3296"/>
              <a:gd name="T3" fmla="*/ 775 h 934"/>
              <a:gd name="T4" fmla="*/ 973 w 3296"/>
              <a:gd name="T5" fmla="*/ 825 h 934"/>
              <a:gd name="T6" fmla="*/ 1957 w 3296"/>
              <a:gd name="T7" fmla="*/ 408 h 934"/>
              <a:gd name="T8" fmla="*/ 3032 w 3296"/>
              <a:gd name="T9" fmla="*/ 426 h 934"/>
              <a:gd name="T10" fmla="*/ 3296 w 3296"/>
              <a:gd name="T11" fmla="*/ 257 h 934"/>
              <a:gd name="T12" fmla="*/ 3296 w 3296"/>
              <a:gd name="T13" fmla="*/ 0 h 934"/>
              <a:gd name="T14" fmla="*/ 0 w 3296"/>
              <a:gd name="T15" fmla="*/ 0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6" h="934">
                <a:moveTo>
                  <a:pt x="0" y="0"/>
                </a:moveTo>
                <a:cubicBezTo>
                  <a:pt x="0" y="775"/>
                  <a:pt x="0" y="775"/>
                  <a:pt x="0" y="775"/>
                </a:cubicBezTo>
                <a:cubicBezTo>
                  <a:pt x="302" y="913"/>
                  <a:pt x="658" y="934"/>
                  <a:pt x="973" y="825"/>
                </a:cubicBezTo>
                <a:cubicBezTo>
                  <a:pt x="1311" y="708"/>
                  <a:pt x="1602" y="453"/>
                  <a:pt x="1957" y="408"/>
                </a:cubicBezTo>
                <a:cubicBezTo>
                  <a:pt x="2315" y="363"/>
                  <a:pt x="2690" y="541"/>
                  <a:pt x="3032" y="426"/>
                </a:cubicBezTo>
                <a:cubicBezTo>
                  <a:pt x="3132" y="393"/>
                  <a:pt x="3223" y="334"/>
                  <a:pt x="3296" y="257"/>
                </a:cubicBezTo>
                <a:cubicBezTo>
                  <a:pt x="3296" y="0"/>
                  <a:pt x="3296" y="0"/>
                  <a:pt x="3296" y="0"/>
                </a:cubicBezTo>
                <a:lnTo>
                  <a:pt x="0" y="0"/>
                </a:lnTo>
                <a:close/>
              </a:path>
            </a:pathLst>
          </a:custGeom>
          <a:gradFill>
            <a:gsLst>
              <a:gs pos="0">
                <a:schemeClr val="accent1"/>
              </a:gs>
              <a:gs pos="100000">
                <a:schemeClr val="accent5">
                  <a:lumMod val="60000"/>
                  <a:lumOff val="40000"/>
                  <a:alpha val="90000"/>
                </a:schemeClr>
              </a:gs>
            </a:gsLst>
            <a:lin ang="3000000" scaled="0"/>
          </a:gradFill>
          <a:ln>
            <a:noFill/>
          </a:ln>
        </p:spPr>
        <p:txBody>
          <a:bodyPr vert="horz" wrap="square" lIns="91440" tIns="45720" rIns="91440" bIns="45720" numCol="1" rtlCol="0" anchor="t" anchorCtr="0" compatLnSpc="1"/>
          <a:lstStyle/>
          <a:p>
            <a:pPr rtl="0"/>
            <a:endParaRPr lang="en-US" noProof="0" dirty="0">
              <a:latin typeface="Microsoft YaHei UI" panose="020B0503020204020204" pitchFamily="34" charset="-122"/>
              <a:ea typeface="Microsoft YaHei UI" panose="020B0503020204020204" pitchFamily="34" charset="-122"/>
            </a:endParaRPr>
          </a:p>
        </p:txBody>
      </p:sp>
      <p:sp>
        <p:nvSpPr>
          <p:cNvPr id="5" name="长方形 4"/>
          <p:cNvSpPr/>
          <p:nvPr userDrawn="1"/>
        </p:nvSpPr>
        <p:spPr>
          <a:xfrm>
            <a:off x="413825" y="483781"/>
            <a:ext cx="11364350" cy="589043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icrosoft YaHei UI" panose="020B0503020204020204" pitchFamily="34" charset="-122"/>
              <a:ea typeface="Microsoft YaHei UI" panose="020B0503020204020204" pitchFamily="34" charset="-122"/>
            </a:endParaRPr>
          </a:p>
        </p:txBody>
      </p:sp>
      <p:sp>
        <p:nvSpPr>
          <p:cNvPr id="11" name="标题 1"/>
          <p:cNvSpPr>
            <a:spLocks noGrp="1"/>
          </p:cNvSpPr>
          <p:nvPr>
            <p:ph type="title"/>
          </p:nvPr>
        </p:nvSpPr>
        <p:spPr>
          <a:xfrm>
            <a:off x="838200" y="681037"/>
            <a:ext cx="10515600" cy="583800"/>
          </a:xfrm>
        </p:spPr>
        <p:txBody>
          <a:bodyPr lIns="91440" rIns="91440" rtlCol="0">
            <a:noAutofit/>
          </a:bodyPr>
          <a:lstStyle>
            <a:lvl1pPr>
              <a:defRPr sz="2400" b="1" i="0" spc="150" baseline="0">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en-US" noProof="0"/>
          </a:p>
        </p:txBody>
      </p:sp>
      <p:cxnSp>
        <p:nvCxnSpPr>
          <p:cNvPr id="3" name="直接连接符​​(S) 2"/>
          <p:cNvCxnSpPr/>
          <p:nvPr userDrawn="1"/>
        </p:nvCxnSpPr>
        <p:spPr>
          <a:xfrm>
            <a:off x="838200" y="1264837"/>
            <a:ext cx="10524344"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内容占位符 3"/>
          <p:cNvSpPr>
            <a:spLocks noGrp="1"/>
          </p:cNvSpPr>
          <p:nvPr>
            <p:ph sz="quarter" idx="10"/>
          </p:nvPr>
        </p:nvSpPr>
        <p:spPr>
          <a:xfrm>
            <a:off x="838200" y="1265238"/>
            <a:ext cx="10524344" cy="4911725"/>
          </a:xfrm>
        </p:spPr>
        <p:txBody>
          <a:bodyPr rtlCol="0"/>
          <a:lstStyle>
            <a:lvl1pPr>
              <a:defRPr>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项内容 ">
    <p:bg>
      <p:bgPr>
        <a:solidFill>
          <a:schemeClr val="accent6">
            <a:alpha val="30000"/>
          </a:schemeClr>
        </a:solidFill>
        <a:effectLst/>
      </p:bgPr>
    </p:bg>
    <p:spTree>
      <p:nvGrpSpPr>
        <p:cNvPr id="1" name=""/>
        <p:cNvGrpSpPr/>
        <p:nvPr/>
      </p:nvGrpSpPr>
      <p:grpSpPr>
        <a:xfrm>
          <a:off x="0" y="0"/>
          <a:ext cx="0" cy="0"/>
          <a:chOff x="0" y="0"/>
          <a:chExt cx="0" cy="0"/>
        </a:xfrm>
      </p:grpSpPr>
      <p:sp>
        <p:nvSpPr>
          <p:cNvPr id="9" name="任意多边形(F) 5"/>
          <p:cNvSpPr/>
          <p:nvPr userDrawn="1"/>
        </p:nvSpPr>
        <p:spPr bwMode="auto">
          <a:xfrm>
            <a:off x="-1587" y="0"/>
            <a:ext cx="12193587" cy="2840682"/>
          </a:xfrm>
          <a:custGeom>
            <a:avLst/>
            <a:gdLst>
              <a:gd name="T0" fmla="*/ 0 w 3296"/>
              <a:gd name="T1" fmla="*/ 0 h 934"/>
              <a:gd name="T2" fmla="*/ 0 w 3296"/>
              <a:gd name="T3" fmla="*/ 775 h 934"/>
              <a:gd name="T4" fmla="*/ 973 w 3296"/>
              <a:gd name="T5" fmla="*/ 825 h 934"/>
              <a:gd name="T6" fmla="*/ 1957 w 3296"/>
              <a:gd name="T7" fmla="*/ 408 h 934"/>
              <a:gd name="T8" fmla="*/ 3032 w 3296"/>
              <a:gd name="T9" fmla="*/ 426 h 934"/>
              <a:gd name="T10" fmla="*/ 3296 w 3296"/>
              <a:gd name="T11" fmla="*/ 257 h 934"/>
              <a:gd name="T12" fmla="*/ 3296 w 3296"/>
              <a:gd name="T13" fmla="*/ 0 h 934"/>
              <a:gd name="T14" fmla="*/ 0 w 3296"/>
              <a:gd name="T15" fmla="*/ 0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6" h="934">
                <a:moveTo>
                  <a:pt x="0" y="0"/>
                </a:moveTo>
                <a:cubicBezTo>
                  <a:pt x="0" y="775"/>
                  <a:pt x="0" y="775"/>
                  <a:pt x="0" y="775"/>
                </a:cubicBezTo>
                <a:cubicBezTo>
                  <a:pt x="302" y="913"/>
                  <a:pt x="658" y="934"/>
                  <a:pt x="973" y="825"/>
                </a:cubicBezTo>
                <a:cubicBezTo>
                  <a:pt x="1311" y="708"/>
                  <a:pt x="1602" y="453"/>
                  <a:pt x="1957" y="408"/>
                </a:cubicBezTo>
                <a:cubicBezTo>
                  <a:pt x="2315" y="363"/>
                  <a:pt x="2690" y="541"/>
                  <a:pt x="3032" y="426"/>
                </a:cubicBezTo>
                <a:cubicBezTo>
                  <a:pt x="3132" y="393"/>
                  <a:pt x="3223" y="334"/>
                  <a:pt x="3296" y="257"/>
                </a:cubicBezTo>
                <a:cubicBezTo>
                  <a:pt x="3296" y="0"/>
                  <a:pt x="3296" y="0"/>
                  <a:pt x="3296" y="0"/>
                </a:cubicBezTo>
                <a:lnTo>
                  <a:pt x="0" y="0"/>
                </a:lnTo>
                <a:close/>
              </a:path>
            </a:pathLst>
          </a:custGeom>
          <a:gradFill>
            <a:gsLst>
              <a:gs pos="0">
                <a:schemeClr val="accent1"/>
              </a:gs>
              <a:gs pos="100000">
                <a:schemeClr val="accent5">
                  <a:lumMod val="60000"/>
                  <a:lumOff val="40000"/>
                  <a:alpha val="90000"/>
                </a:schemeClr>
              </a:gs>
            </a:gsLst>
            <a:lin ang="3000000" scaled="0"/>
          </a:gradFill>
          <a:ln>
            <a:noFill/>
          </a:ln>
        </p:spPr>
        <p:txBody>
          <a:bodyPr vert="horz" wrap="square" lIns="91440" tIns="45720" rIns="91440" bIns="45720" numCol="1" rtlCol="0" anchor="t" anchorCtr="0" compatLnSpc="1"/>
          <a:lstStyle/>
          <a:p>
            <a:pPr rtl="0"/>
            <a:endParaRPr lang="en-US" noProof="0" dirty="0">
              <a:latin typeface="Microsoft YaHei UI" panose="020B0503020204020204" pitchFamily="34" charset="-122"/>
              <a:ea typeface="Microsoft YaHei UI" panose="020B0503020204020204" pitchFamily="34" charset="-122"/>
            </a:endParaRPr>
          </a:p>
        </p:txBody>
      </p:sp>
      <p:sp>
        <p:nvSpPr>
          <p:cNvPr id="10" name="长方形 9"/>
          <p:cNvSpPr/>
          <p:nvPr userDrawn="1"/>
        </p:nvSpPr>
        <p:spPr>
          <a:xfrm>
            <a:off x="413824" y="483781"/>
            <a:ext cx="5682176" cy="589043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icrosoft YaHei UI" panose="020B0503020204020204" pitchFamily="34" charset="-122"/>
              <a:ea typeface="Microsoft YaHei UI" panose="020B0503020204020204" pitchFamily="34" charset="-122"/>
            </a:endParaRPr>
          </a:p>
        </p:txBody>
      </p:sp>
      <p:sp>
        <p:nvSpPr>
          <p:cNvPr id="15" name="图片占位符 14"/>
          <p:cNvSpPr>
            <a:spLocks noGrp="1"/>
          </p:cNvSpPr>
          <p:nvPr>
            <p:ph type="pic" sz="quarter" idx="11"/>
          </p:nvPr>
        </p:nvSpPr>
        <p:spPr>
          <a:xfrm>
            <a:off x="6655634" y="37553"/>
            <a:ext cx="5536366" cy="6820447"/>
          </a:xfrm>
          <a:custGeom>
            <a:avLst/>
            <a:gdLst>
              <a:gd name="connsiteX0" fmla="*/ 4141175 w 5285281"/>
              <a:gd name="connsiteY0" fmla="*/ 950 h 6525434"/>
              <a:gd name="connsiteX1" fmla="*/ 5222879 w 5285281"/>
              <a:gd name="connsiteY1" fmla="*/ 82101 h 6525434"/>
              <a:gd name="connsiteX2" fmla="*/ 5285281 w 5285281"/>
              <a:gd name="connsiteY2" fmla="*/ 86253 h 6525434"/>
              <a:gd name="connsiteX3" fmla="*/ 5285281 w 5285281"/>
              <a:gd name="connsiteY3" fmla="*/ 6525434 h 6525434"/>
              <a:gd name="connsiteX4" fmla="*/ 338864 w 5285281"/>
              <a:gd name="connsiteY4" fmla="*/ 6525434 h 6525434"/>
              <a:gd name="connsiteX5" fmla="*/ 355504 w 5285281"/>
              <a:gd name="connsiteY5" fmla="*/ 6284640 h 6525434"/>
              <a:gd name="connsiteX6" fmla="*/ 122536 w 5285281"/>
              <a:gd name="connsiteY6" fmla="*/ 5603772 h 6525434"/>
              <a:gd name="connsiteX7" fmla="*/ 197419 w 5285281"/>
              <a:gd name="connsiteY7" fmla="*/ 4013697 h 6525434"/>
              <a:gd name="connsiteX8" fmla="*/ 1395542 w 5285281"/>
              <a:gd name="connsiteY8" fmla="*/ 2963334 h 6525434"/>
              <a:gd name="connsiteX9" fmla="*/ 2431419 w 5285281"/>
              <a:gd name="connsiteY9" fmla="*/ 2618748 h 6525434"/>
              <a:gd name="connsiteX10" fmla="*/ 2868234 w 5285281"/>
              <a:gd name="connsiteY10" fmla="*/ 1805029 h 6525434"/>
              <a:gd name="connsiteX11" fmla="*/ 2780871 w 5285281"/>
              <a:gd name="connsiteY11" fmla="*/ 941489 h 6525434"/>
              <a:gd name="connsiteX12" fmla="*/ 3783467 w 5285281"/>
              <a:gd name="connsiteY12" fmla="*/ 36433 h 6525434"/>
              <a:gd name="connsiteX13" fmla="*/ 4141175 w 5285281"/>
              <a:gd name="connsiteY13" fmla="*/ 950 h 652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85281" h="6525434">
                <a:moveTo>
                  <a:pt x="4141175" y="950"/>
                </a:moveTo>
                <a:cubicBezTo>
                  <a:pt x="4500573" y="-8197"/>
                  <a:pt x="4864065" y="50964"/>
                  <a:pt x="5222879" y="82101"/>
                </a:cubicBezTo>
                <a:cubicBezTo>
                  <a:pt x="5243679" y="82101"/>
                  <a:pt x="5264481" y="82101"/>
                  <a:pt x="5285281" y="86253"/>
                </a:cubicBezTo>
                <a:lnTo>
                  <a:pt x="5285281" y="6525434"/>
                </a:lnTo>
                <a:cubicBezTo>
                  <a:pt x="5285281" y="6525434"/>
                  <a:pt x="5285281" y="6525434"/>
                  <a:pt x="338864" y="6525434"/>
                </a:cubicBezTo>
                <a:cubicBezTo>
                  <a:pt x="355504" y="6446553"/>
                  <a:pt x="363825" y="6363521"/>
                  <a:pt x="355504" y="6284640"/>
                </a:cubicBezTo>
                <a:cubicBezTo>
                  <a:pt x="330543" y="6043845"/>
                  <a:pt x="205739" y="5827960"/>
                  <a:pt x="122536" y="5603772"/>
                </a:cubicBezTo>
                <a:cubicBezTo>
                  <a:pt x="-64671" y="5093121"/>
                  <a:pt x="-35550" y="4503589"/>
                  <a:pt x="197419" y="4013697"/>
                </a:cubicBezTo>
                <a:cubicBezTo>
                  <a:pt x="434547" y="3523804"/>
                  <a:pt x="875523" y="3137703"/>
                  <a:pt x="1395542" y="2963334"/>
                </a:cubicBezTo>
                <a:cubicBezTo>
                  <a:pt x="1740834" y="2851240"/>
                  <a:pt x="2127728" y="2822178"/>
                  <a:pt x="2431419" y="2618748"/>
                </a:cubicBezTo>
                <a:cubicBezTo>
                  <a:pt x="2693508" y="2436077"/>
                  <a:pt x="2864074" y="2124704"/>
                  <a:pt x="2868234" y="1805029"/>
                </a:cubicBezTo>
                <a:cubicBezTo>
                  <a:pt x="2872395" y="1514414"/>
                  <a:pt x="2747590" y="1232103"/>
                  <a:pt x="2780871" y="941489"/>
                </a:cubicBezTo>
                <a:cubicBezTo>
                  <a:pt x="2834953" y="464051"/>
                  <a:pt x="3309210" y="127769"/>
                  <a:pt x="3783467" y="36433"/>
                </a:cubicBezTo>
                <a:cubicBezTo>
                  <a:pt x="3902031" y="14637"/>
                  <a:pt x="4021376" y="3999"/>
                  <a:pt x="4141175" y="950"/>
                </a:cubicBezTo>
                <a:close/>
              </a:path>
            </a:pathLst>
          </a:custGeom>
          <a:solidFill>
            <a:schemeClr val="bg2">
              <a:lumMod val="95000"/>
            </a:schemeClr>
          </a:solidFill>
        </p:spPr>
        <p:txBody>
          <a:bodyPr wrap="square" rtlCol="0" anchor="ctr">
            <a:noAutofit/>
          </a:bodyPr>
          <a:lstStyle>
            <a:lvl1pPr marL="0" indent="0" algn="ctr">
              <a:buNone/>
              <a:defRPr sz="800">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en-US" noProof="0"/>
          </a:p>
        </p:txBody>
      </p:sp>
      <p:sp>
        <p:nvSpPr>
          <p:cNvPr id="7" name="标题 1"/>
          <p:cNvSpPr>
            <a:spLocks noGrp="1"/>
          </p:cNvSpPr>
          <p:nvPr>
            <p:ph type="title"/>
          </p:nvPr>
        </p:nvSpPr>
        <p:spPr>
          <a:xfrm>
            <a:off x="838200" y="681037"/>
            <a:ext cx="4791637" cy="583800"/>
          </a:xfrm>
        </p:spPr>
        <p:txBody>
          <a:bodyPr lIns="91440" rIns="91440" rtlCol="0">
            <a:noAutofit/>
          </a:bodyPr>
          <a:lstStyle>
            <a:lvl1pPr>
              <a:defRPr sz="2400" b="1" i="0" spc="150" baseline="0">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en-US" noProof="0"/>
          </a:p>
        </p:txBody>
      </p:sp>
      <p:cxnSp>
        <p:nvCxnSpPr>
          <p:cNvPr id="8" name="直接连接符​​(S) 7"/>
          <p:cNvCxnSpPr/>
          <p:nvPr userDrawn="1"/>
        </p:nvCxnSpPr>
        <p:spPr>
          <a:xfrm>
            <a:off x="838200" y="1264837"/>
            <a:ext cx="4791636"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内容占位符 2"/>
          <p:cNvSpPr>
            <a:spLocks noGrp="1"/>
          </p:cNvSpPr>
          <p:nvPr>
            <p:ph sz="quarter" idx="12"/>
          </p:nvPr>
        </p:nvSpPr>
        <p:spPr>
          <a:xfrm>
            <a:off x="838200" y="1265238"/>
            <a:ext cx="4791637" cy="4911725"/>
          </a:xfrm>
        </p:spPr>
        <p:txBody>
          <a:bodyPr rtlCol="0"/>
          <a:lstStyle>
            <a:lvl1pPr>
              <a:defRPr>
                <a:latin typeface="Microsoft YaHei UI" panose="020B0503020204020204" pitchFamily="34" charset="-122"/>
                <a:ea typeface="Microsoft YaHei UI" panose="020B0503020204020204" pitchFamily="34" charset="-122"/>
              </a:defRPr>
            </a:lvl1pPr>
          </a:lstStyle>
          <a:p>
            <a:pPr lvl="0" rtl="0"/>
            <a:r>
              <a:rPr lang="zh-CN" altLang="en-US" noProof="0"/>
              <a:t>单击此处编辑母版文本样式</a:t>
            </a:r>
            <a:endParaRPr lang="zh-CN" alt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bg>
      <p:bgPr>
        <a:solidFill>
          <a:schemeClr val="accent6">
            <a:alpha val="30000"/>
          </a:schemeClr>
        </a:solidFill>
        <a:effectLst/>
      </p:bgPr>
    </p:bg>
    <p:spTree>
      <p:nvGrpSpPr>
        <p:cNvPr id="1" name=""/>
        <p:cNvGrpSpPr/>
        <p:nvPr/>
      </p:nvGrpSpPr>
      <p:grpSpPr>
        <a:xfrm>
          <a:off x="0" y="0"/>
          <a:ext cx="0" cy="0"/>
          <a:chOff x="0" y="0"/>
          <a:chExt cx="0" cy="0"/>
        </a:xfrm>
      </p:grpSpPr>
      <p:sp>
        <p:nvSpPr>
          <p:cNvPr id="26" name="任意多边形：形状 8"/>
          <p:cNvSpPr/>
          <p:nvPr userDrawn="1"/>
        </p:nvSpPr>
        <p:spPr>
          <a:xfrm rot="10800000">
            <a:off x="0" y="4362449"/>
            <a:ext cx="12192000" cy="2495550"/>
          </a:xfrm>
          <a:custGeom>
            <a:avLst/>
            <a:gdLst>
              <a:gd name="connsiteX0" fmla="*/ 0 w 12192000"/>
              <a:gd name="connsiteY0" fmla="*/ 0 h 2539624"/>
              <a:gd name="connsiteX1" fmla="*/ 12192000 w 12192000"/>
              <a:gd name="connsiteY1" fmla="*/ 0 h 2539624"/>
              <a:gd name="connsiteX2" fmla="*/ 12192000 w 12192000"/>
              <a:gd name="connsiteY2" fmla="*/ 1784674 h 2539624"/>
              <a:gd name="connsiteX3" fmla="*/ 12052232 w 12192000"/>
              <a:gd name="connsiteY3" fmla="*/ 1825247 h 2539624"/>
              <a:gd name="connsiteX4" fmla="*/ 10344150 w 12192000"/>
              <a:gd name="connsiteY4" fmla="*/ 2133600 h 2539624"/>
              <a:gd name="connsiteX5" fmla="*/ 7181850 w 12192000"/>
              <a:gd name="connsiteY5" fmla="*/ 1809750 h 2539624"/>
              <a:gd name="connsiteX6" fmla="*/ 2724150 w 12192000"/>
              <a:gd name="connsiteY6" fmla="*/ 2533650 h 2539624"/>
              <a:gd name="connsiteX7" fmla="*/ 64443 w 12192000"/>
              <a:gd name="connsiteY7" fmla="*/ 1610320 h 2539624"/>
              <a:gd name="connsiteX8" fmla="*/ 0 w 12192000"/>
              <a:gd name="connsiteY8" fmla="*/ 1575868 h 253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539624">
                <a:moveTo>
                  <a:pt x="0" y="0"/>
                </a:moveTo>
                <a:lnTo>
                  <a:pt x="12192000" y="0"/>
                </a:lnTo>
                <a:lnTo>
                  <a:pt x="12192000" y="1784674"/>
                </a:lnTo>
                <a:lnTo>
                  <a:pt x="12052232" y="1825247"/>
                </a:lnTo>
                <a:cubicBezTo>
                  <a:pt x="11558836" y="1963688"/>
                  <a:pt x="10923588" y="2113756"/>
                  <a:pt x="10344150" y="2133600"/>
                </a:cubicBezTo>
                <a:cubicBezTo>
                  <a:pt x="9417050" y="2165350"/>
                  <a:pt x="8451850" y="1743075"/>
                  <a:pt x="7181850" y="1809750"/>
                </a:cubicBezTo>
                <a:cubicBezTo>
                  <a:pt x="5911850" y="1876425"/>
                  <a:pt x="3997325" y="2613025"/>
                  <a:pt x="2724150" y="2533650"/>
                </a:cubicBezTo>
                <a:cubicBezTo>
                  <a:pt x="1769269" y="2474119"/>
                  <a:pt x="728663" y="1962746"/>
                  <a:pt x="64443" y="1610320"/>
                </a:cubicBezTo>
                <a:lnTo>
                  <a:pt x="0" y="1575868"/>
                </a:lnTo>
                <a:close/>
              </a:path>
            </a:pathLst>
          </a:custGeom>
          <a:gradFill>
            <a:gsLst>
              <a:gs pos="0">
                <a:schemeClr val="accent1"/>
              </a:gs>
              <a:gs pos="100000">
                <a:schemeClr val="accent5">
                  <a:lumMod val="60000"/>
                  <a:lumOff val="40000"/>
                  <a:alpha val="9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icrosoft YaHei UI" panose="020B0503020204020204" pitchFamily="34" charset="-122"/>
              <a:ea typeface="Microsoft YaHei UI" panose="020B0503020204020204" pitchFamily="34" charset="-122"/>
            </a:endParaRPr>
          </a:p>
        </p:txBody>
      </p:sp>
      <p:sp>
        <p:nvSpPr>
          <p:cNvPr id="5" name="长方形 4"/>
          <p:cNvSpPr/>
          <p:nvPr userDrawn="1"/>
        </p:nvSpPr>
        <p:spPr>
          <a:xfrm>
            <a:off x="838822" y="1721223"/>
            <a:ext cx="4857421" cy="465299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icrosoft YaHei UI" panose="020B0503020204020204" pitchFamily="34" charset="-122"/>
              <a:ea typeface="Microsoft YaHei UI" panose="020B0503020204020204" pitchFamily="34" charset="-122"/>
            </a:endParaRPr>
          </a:p>
        </p:txBody>
      </p:sp>
      <p:sp>
        <p:nvSpPr>
          <p:cNvPr id="17" name="文本占位符 2"/>
          <p:cNvSpPr>
            <a:spLocks noGrp="1"/>
          </p:cNvSpPr>
          <p:nvPr>
            <p:ph type="body" idx="1"/>
          </p:nvPr>
        </p:nvSpPr>
        <p:spPr>
          <a:xfrm>
            <a:off x="1263197" y="2038570"/>
            <a:ext cx="4086146" cy="703135"/>
          </a:xfrm>
        </p:spPr>
        <p:txBody>
          <a:bodyPr lIns="91440" rIns="91440" rtlCol="0" anchor="ctr">
            <a:normAutofit/>
          </a:bodyPr>
          <a:lstStyle>
            <a:lvl1pPr marL="0" indent="0" algn="l">
              <a:lnSpc>
                <a:spcPct val="150000"/>
              </a:lnSpc>
              <a:buNone/>
              <a:defRPr sz="1800" b="1" i="0" cap="all" spc="150" baseline="0">
                <a:solidFill>
                  <a:schemeClr val="tx1"/>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单击此处编辑母版文本样式</a:t>
            </a:r>
            <a:endParaRPr lang="zh-CN" altLang="en-US" noProof="0"/>
          </a:p>
        </p:txBody>
      </p:sp>
      <p:sp>
        <p:nvSpPr>
          <p:cNvPr id="23" name="长方形 22"/>
          <p:cNvSpPr/>
          <p:nvPr userDrawn="1"/>
        </p:nvSpPr>
        <p:spPr>
          <a:xfrm>
            <a:off x="6495759" y="1721223"/>
            <a:ext cx="4858040" cy="465299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icrosoft YaHei UI" panose="020B0503020204020204" pitchFamily="34" charset="-122"/>
              <a:ea typeface="Microsoft YaHei UI" panose="020B0503020204020204" pitchFamily="34" charset="-122"/>
            </a:endParaRPr>
          </a:p>
        </p:txBody>
      </p:sp>
      <p:sp>
        <p:nvSpPr>
          <p:cNvPr id="25" name="文本占位符 2"/>
          <p:cNvSpPr>
            <a:spLocks noGrp="1"/>
          </p:cNvSpPr>
          <p:nvPr>
            <p:ph type="body" idx="11"/>
          </p:nvPr>
        </p:nvSpPr>
        <p:spPr>
          <a:xfrm>
            <a:off x="6854754" y="2038570"/>
            <a:ext cx="4086666" cy="703135"/>
          </a:xfrm>
        </p:spPr>
        <p:txBody>
          <a:bodyPr lIns="91440" rIns="91440" rtlCol="0" anchor="ctr">
            <a:normAutofit/>
          </a:bodyPr>
          <a:lstStyle>
            <a:lvl1pPr marL="0" indent="0" algn="l">
              <a:lnSpc>
                <a:spcPct val="150000"/>
              </a:lnSpc>
              <a:buNone/>
              <a:defRPr sz="1800" b="1" i="0" cap="all" spc="150" baseline="0">
                <a:solidFill>
                  <a:schemeClr val="tx1"/>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单击此处编辑母版文本样式</a:t>
            </a:r>
            <a:endParaRPr lang="zh-CN" altLang="en-US" noProof="0"/>
          </a:p>
        </p:txBody>
      </p:sp>
      <p:sp>
        <p:nvSpPr>
          <p:cNvPr id="27" name="标题 1"/>
          <p:cNvSpPr>
            <a:spLocks noGrp="1"/>
          </p:cNvSpPr>
          <p:nvPr>
            <p:ph type="title"/>
          </p:nvPr>
        </p:nvSpPr>
        <p:spPr>
          <a:xfrm>
            <a:off x="838200" y="681037"/>
            <a:ext cx="10515600" cy="583800"/>
          </a:xfrm>
        </p:spPr>
        <p:txBody>
          <a:bodyPr lIns="91440" rIns="91440" rtlCol="0">
            <a:noAutofit/>
          </a:bodyPr>
          <a:lstStyle>
            <a:lvl1pPr>
              <a:defRPr sz="2400" b="1" i="0" spc="150" baseline="0">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en-US" noProof="0"/>
          </a:p>
        </p:txBody>
      </p:sp>
      <p:cxnSp>
        <p:nvCxnSpPr>
          <p:cNvPr id="28" name="直接连接符​​(S) 27"/>
          <p:cNvCxnSpPr/>
          <p:nvPr userDrawn="1"/>
        </p:nvCxnSpPr>
        <p:spPr>
          <a:xfrm>
            <a:off x="838200" y="1264837"/>
            <a:ext cx="10524344"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内容占位符 2"/>
          <p:cNvSpPr>
            <a:spLocks noGrp="1"/>
          </p:cNvSpPr>
          <p:nvPr>
            <p:ph sz="quarter" idx="12"/>
          </p:nvPr>
        </p:nvSpPr>
        <p:spPr>
          <a:xfrm>
            <a:off x="1263195" y="2885581"/>
            <a:ext cx="4086147" cy="3102469"/>
          </a:xfrm>
        </p:spPr>
        <p:txBody>
          <a:bodyPr rtlCol="0"/>
          <a:lstStyle>
            <a:lvl1pPr>
              <a:defRPr>
                <a:latin typeface="Microsoft YaHei UI" panose="020B0503020204020204" pitchFamily="34" charset="-122"/>
                <a:ea typeface="Microsoft YaHei UI" panose="020B0503020204020204" pitchFamily="34" charset="-122"/>
              </a:defRPr>
            </a:lvl1pPr>
          </a:lstStyle>
          <a:p>
            <a:pPr lvl="0" rtl="0"/>
            <a:r>
              <a:rPr lang="zh-CN" altLang="en-US" noProof="0"/>
              <a:t>单击此处编辑母版文本样式</a:t>
            </a:r>
            <a:endParaRPr lang="zh-CN" altLang="en-US" noProof="0"/>
          </a:p>
        </p:txBody>
      </p:sp>
      <p:sp>
        <p:nvSpPr>
          <p:cNvPr id="13" name="内容占位符 2"/>
          <p:cNvSpPr>
            <a:spLocks noGrp="1"/>
          </p:cNvSpPr>
          <p:nvPr>
            <p:ph sz="quarter" idx="13"/>
          </p:nvPr>
        </p:nvSpPr>
        <p:spPr>
          <a:xfrm>
            <a:off x="6861067" y="2885581"/>
            <a:ext cx="4086667" cy="3102469"/>
          </a:xfrm>
        </p:spPr>
        <p:txBody>
          <a:bodyPr rtlCol="0"/>
          <a:lstStyle>
            <a:lvl1pPr>
              <a:defRPr>
                <a:latin typeface="Microsoft YaHei UI" panose="020B0503020204020204" pitchFamily="34" charset="-122"/>
                <a:ea typeface="Microsoft YaHei UI" panose="020B0503020204020204" pitchFamily="34" charset="-122"/>
              </a:defRPr>
            </a:lvl1pPr>
          </a:lstStyle>
          <a:p>
            <a:pPr lvl="0" rtl="0"/>
            <a:r>
              <a:rPr lang="zh-CN" altLang="en-US" noProof="0"/>
              <a:t>单击此处编辑母版文本样式</a:t>
            </a:r>
            <a:endParaRPr lang="zh-CN" altLang="en-US" noProof="0"/>
          </a:p>
        </p:txBody>
      </p:sp>
      <p:sp>
        <p:nvSpPr>
          <p:cNvPr id="4" name="日期占位符 3"/>
          <p:cNvSpPr>
            <a:spLocks noGrp="1"/>
          </p:cNvSpPr>
          <p:nvPr>
            <p:ph type="dt" sz="half" idx="14"/>
          </p:nvPr>
        </p:nvSpPr>
        <p:spPr/>
        <p:txBody>
          <a:bodyPr rtlCol="0"/>
          <a:lstStyle>
            <a:lvl1pPr>
              <a:defRPr>
                <a:solidFill>
                  <a:schemeClr val="bg1"/>
                </a:solidFill>
                <a:latin typeface="Microsoft YaHei UI" panose="020B0503020204020204" pitchFamily="34" charset="-122"/>
                <a:ea typeface="Microsoft YaHei UI" panose="020B0503020204020204" pitchFamily="34" charset="-122"/>
              </a:defRPr>
            </a:lvl1pPr>
          </a:lstStyle>
          <a:p>
            <a:fld id="{CFECCED4-C13D-4D1F-B8FC-A7B400CA580B}" type="datetime1">
              <a:rPr lang="zh-CN" altLang="en-US" smtClean="0"/>
            </a:fld>
            <a:endParaRPr lang="en-US" dirty="0"/>
          </a:p>
        </p:txBody>
      </p:sp>
      <p:sp>
        <p:nvSpPr>
          <p:cNvPr id="6" name="页脚占位符 5"/>
          <p:cNvSpPr>
            <a:spLocks noGrp="1"/>
          </p:cNvSpPr>
          <p:nvPr>
            <p:ph type="ftr" sz="quarter" idx="15"/>
          </p:nvPr>
        </p:nvSpPr>
        <p:spPr/>
        <p:txBody>
          <a:bodyPr rtlCol="0"/>
          <a:lstStyle>
            <a:lvl1pPr>
              <a:defRPr>
                <a:solidFill>
                  <a:schemeClr val="bg1"/>
                </a:solidFill>
                <a:latin typeface="Microsoft YaHei UI" panose="020B0503020204020204" pitchFamily="34" charset="-122"/>
                <a:ea typeface="Microsoft YaHei UI" panose="020B0503020204020204" pitchFamily="34" charset="-122"/>
              </a:defRPr>
            </a:lvl1pPr>
          </a:lstStyle>
          <a:p>
            <a:endParaRPr lang="en-US" dirty="0"/>
          </a:p>
        </p:txBody>
      </p:sp>
      <p:sp>
        <p:nvSpPr>
          <p:cNvPr id="7" name="灯片编号占位符 6"/>
          <p:cNvSpPr>
            <a:spLocks noGrp="1"/>
          </p:cNvSpPr>
          <p:nvPr>
            <p:ph type="sldNum" sz="quarter" idx="16"/>
          </p:nvPr>
        </p:nvSpPr>
        <p:spPr/>
        <p:txBody>
          <a:bodyPr rtlCol="0"/>
          <a:lstStyle>
            <a:lvl1pPr>
              <a:defRPr>
                <a:solidFill>
                  <a:schemeClr val="bg1"/>
                </a:solidFill>
                <a:latin typeface="Microsoft YaHei UI" panose="020B0503020204020204" pitchFamily="34" charset="-122"/>
                <a:ea typeface="Microsoft YaHei UI" panose="020B0503020204020204" pitchFamily="34" charset="-122"/>
              </a:defRPr>
            </a:lvl1pPr>
          </a:lstStyle>
          <a:p>
            <a:fld id="{A693002F-D6EA-CF48-8F44-2316036B2B87}"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图片和字幕">
    <p:bg>
      <p:bgPr>
        <a:solidFill>
          <a:schemeClr val="accent6">
            <a:alpha val="30000"/>
          </a:schemeClr>
        </a:solidFill>
        <a:effectLst/>
      </p:bgPr>
    </p:bg>
    <p:spTree>
      <p:nvGrpSpPr>
        <p:cNvPr id="1" name=""/>
        <p:cNvGrpSpPr/>
        <p:nvPr/>
      </p:nvGrpSpPr>
      <p:grpSpPr>
        <a:xfrm>
          <a:off x="0" y="0"/>
          <a:ext cx="0" cy="0"/>
          <a:chOff x="0" y="0"/>
          <a:chExt cx="0" cy="0"/>
        </a:xfrm>
      </p:grpSpPr>
      <p:sp>
        <p:nvSpPr>
          <p:cNvPr id="8" name="任意多边形：形状 6"/>
          <p:cNvSpPr/>
          <p:nvPr userDrawn="1"/>
        </p:nvSpPr>
        <p:spPr>
          <a:xfrm>
            <a:off x="0" y="0"/>
            <a:ext cx="12181097" cy="4981942"/>
          </a:xfrm>
          <a:custGeom>
            <a:avLst/>
            <a:gdLst>
              <a:gd name="connsiteX0" fmla="*/ 0 w 2412595"/>
              <a:gd name="connsiteY0" fmla="*/ 0 h 1044036"/>
              <a:gd name="connsiteX1" fmla="*/ 2412595 w 2412595"/>
              <a:gd name="connsiteY1" fmla="*/ 0 h 1044036"/>
              <a:gd name="connsiteX2" fmla="*/ 2328863 w 2412595"/>
              <a:gd name="connsiteY2" fmla="*/ 69540 h 1044036"/>
              <a:gd name="connsiteX3" fmla="*/ 2000250 w 2412595"/>
              <a:gd name="connsiteY3" fmla="*/ 285750 h 1044036"/>
              <a:gd name="connsiteX4" fmla="*/ 1162050 w 2412595"/>
              <a:gd name="connsiteY4" fmla="*/ 400050 h 1044036"/>
              <a:gd name="connsiteX5" fmla="*/ 552450 w 2412595"/>
              <a:gd name="connsiteY5" fmla="*/ 952500 h 1044036"/>
              <a:gd name="connsiteX6" fmla="*/ 107640 w 2412595"/>
              <a:gd name="connsiteY6" fmla="*/ 1035825 h 1044036"/>
              <a:gd name="connsiteX7" fmla="*/ 0 w 2412595"/>
              <a:gd name="connsiteY7" fmla="*/ 1044036 h 104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595" h="1044036">
                <a:moveTo>
                  <a:pt x="0" y="0"/>
                </a:moveTo>
                <a:lnTo>
                  <a:pt x="2412595" y="0"/>
                </a:lnTo>
                <a:lnTo>
                  <a:pt x="2328863" y="69540"/>
                </a:lnTo>
                <a:cubicBezTo>
                  <a:pt x="2215753" y="160139"/>
                  <a:pt x="2095500" y="245269"/>
                  <a:pt x="2000250" y="285750"/>
                </a:cubicBezTo>
                <a:cubicBezTo>
                  <a:pt x="1746250" y="393700"/>
                  <a:pt x="1403350" y="288925"/>
                  <a:pt x="1162050" y="400050"/>
                </a:cubicBezTo>
                <a:cubicBezTo>
                  <a:pt x="920750" y="511175"/>
                  <a:pt x="844550" y="841375"/>
                  <a:pt x="552450" y="952500"/>
                </a:cubicBezTo>
                <a:cubicBezTo>
                  <a:pt x="442913" y="994172"/>
                  <a:pt x="278904" y="1019770"/>
                  <a:pt x="107640" y="1035825"/>
                </a:cubicBezTo>
                <a:lnTo>
                  <a:pt x="0" y="1044036"/>
                </a:ln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icrosoft YaHei UI" panose="020B0503020204020204" pitchFamily="34" charset="-122"/>
              <a:ea typeface="Microsoft YaHei UI" panose="020B0503020204020204" pitchFamily="34" charset="-122"/>
            </a:endParaRPr>
          </a:p>
        </p:txBody>
      </p:sp>
      <p:sp>
        <p:nvSpPr>
          <p:cNvPr id="31" name="图片占位符 30"/>
          <p:cNvSpPr>
            <a:spLocks noGrp="1"/>
          </p:cNvSpPr>
          <p:nvPr>
            <p:ph type="pic" sz="quarter" idx="14"/>
          </p:nvPr>
        </p:nvSpPr>
        <p:spPr>
          <a:xfrm>
            <a:off x="0" y="0"/>
            <a:ext cx="9298096" cy="6858000"/>
          </a:xfrm>
          <a:custGeom>
            <a:avLst/>
            <a:gdLst>
              <a:gd name="connsiteX0" fmla="*/ 0 w 9298096"/>
              <a:gd name="connsiteY0" fmla="*/ 0 h 6858000"/>
              <a:gd name="connsiteX1" fmla="*/ 8705997 w 9298096"/>
              <a:gd name="connsiteY1" fmla="*/ 0 h 6858000"/>
              <a:gd name="connsiteX2" fmla="*/ 8676710 w 9298096"/>
              <a:gd name="connsiteY2" fmla="*/ 366601 h 6858000"/>
              <a:gd name="connsiteX3" fmla="*/ 9086747 w 9298096"/>
              <a:gd name="connsiteY3" fmla="*/ 1403199 h 6858000"/>
              <a:gd name="connsiteX4" fmla="*/ 9297958 w 9298096"/>
              <a:gd name="connsiteY4" fmla="*/ 2314162 h 6858000"/>
              <a:gd name="connsiteX5" fmla="*/ 9298096 w 9298096"/>
              <a:gd name="connsiteY5" fmla="*/ 2513013 h 6858000"/>
              <a:gd name="connsiteX6" fmla="*/ 6405563 w 9298096"/>
              <a:gd name="connsiteY6" fmla="*/ 2513013 h 6858000"/>
              <a:gd name="connsiteX7" fmla="*/ 6405563 w 9298096"/>
              <a:gd name="connsiteY7" fmla="*/ 5528005 h 6858000"/>
              <a:gd name="connsiteX8" fmla="*/ 6380081 w 9298096"/>
              <a:gd name="connsiteY8" fmla="*/ 5533593 h 6858000"/>
              <a:gd name="connsiteX9" fmla="*/ 5022973 w 9298096"/>
              <a:gd name="connsiteY9" fmla="*/ 5947798 h 6858000"/>
              <a:gd name="connsiteX10" fmla="*/ 4312498 w 9298096"/>
              <a:gd name="connsiteY10" fmla="*/ 6826871 h 6858000"/>
              <a:gd name="connsiteX11" fmla="*/ 4305141 w 9298096"/>
              <a:gd name="connsiteY11" fmla="*/ 6858000 h 6858000"/>
              <a:gd name="connsiteX12" fmla="*/ 0 w 9298096"/>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98096" h="6858000">
                <a:moveTo>
                  <a:pt x="0" y="0"/>
                </a:moveTo>
                <a:cubicBezTo>
                  <a:pt x="0" y="0"/>
                  <a:pt x="0" y="0"/>
                  <a:pt x="8705997" y="0"/>
                </a:cubicBezTo>
                <a:cubicBezTo>
                  <a:pt x="8676710" y="120093"/>
                  <a:pt x="8662063" y="246508"/>
                  <a:pt x="8676710" y="366601"/>
                </a:cubicBezTo>
                <a:cubicBezTo>
                  <a:pt x="8720642" y="733203"/>
                  <a:pt x="8940304" y="1061881"/>
                  <a:pt x="9086747" y="1403199"/>
                </a:cubicBezTo>
                <a:cubicBezTo>
                  <a:pt x="9210308" y="1694743"/>
                  <a:pt x="9280326" y="2003174"/>
                  <a:pt x="9297958" y="2314162"/>
                </a:cubicBezTo>
                <a:lnTo>
                  <a:pt x="9298096" y="2513013"/>
                </a:lnTo>
                <a:lnTo>
                  <a:pt x="6405563" y="2513013"/>
                </a:lnTo>
                <a:lnTo>
                  <a:pt x="6405563" y="5528005"/>
                </a:lnTo>
                <a:lnTo>
                  <a:pt x="6380081" y="5533593"/>
                </a:lnTo>
                <a:cubicBezTo>
                  <a:pt x="5907118" y="5632552"/>
                  <a:pt x="5423859" y="5715512"/>
                  <a:pt x="5022973" y="5947798"/>
                </a:cubicBezTo>
                <a:cubicBezTo>
                  <a:pt x="4677003" y="6156381"/>
                  <a:pt x="4421644" y="6475183"/>
                  <a:pt x="4312498" y="6826871"/>
                </a:cubicBezTo>
                <a:lnTo>
                  <a:pt x="4305141" y="6858000"/>
                </a:lnTo>
                <a:lnTo>
                  <a:pt x="0" y="6858000"/>
                </a:lnTo>
                <a:close/>
              </a:path>
            </a:pathLst>
          </a:custGeom>
          <a:solidFill>
            <a:schemeClr val="bg2">
              <a:lumMod val="95000"/>
            </a:schemeClr>
          </a:solidFill>
        </p:spPr>
        <p:txBody>
          <a:bodyPr wrap="square" rtlCol="0" anchor="ctr">
            <a:noAutofit/>
          </a:bodyPr>
          <a:lstStyle>
            <a:lvl1pPr marL="0" indent="0" algn="ctr">
              <a:buNone/>
              <a:defRPr sz="1800">
                <a:solidFill>
                  <a:schemeClr val="tx2"/>
                </a:solidFill>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en-US" noProof="0"/>
          </a:p>
        </p:txBody>
      </p:sp>
      <p:sp>
        <p:nvSpPr>
          <p:cNvPr id="21" name="长方形 20"/>
          <p:cNvSpPr/>
          <p:nvPr userDrawn="1"/>
        </p:nvSpPr>
        <p:spPr>
          <a:xfrm>
            <a:off x="6405102" y="2512661"/>
            <a:ext cx="5284607" cy="434533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icrosoft YaHei UI" panose="020B0503020204020204" pitchFamily="34" charset="-122"/>
              <a:ea typeface="Microsoft YaHei UI" panose="020B0503020204020204" pitchFamily="34" charset="-122"/>
            </a:endParaRPr>
          </a:p>
        </p:txBody>
      </p:sp>
      <p:sp>
        <p:nvSpPr>
          <p:cNvPr id="23" name="标题 1"/>
          <p:cNvSpPr>
            <a:spLocks noGrp="1"/>
          </p:cNvSpPr>
          <p:nvPr>
            <p:ph type="title"/>
          </p:nvPr>
        </p:nvSpPr>
        <p:spPr>
          <a:xfrm>
            <a:off x="6767867" y="2763704"/>
            <a:ext cx="4559075" cy="583800"/>
          </a:xfrm>
        </p:spPr>
        <p:txBody>
          <a:bodyPr lIns="91440" rIns="91440" rtlCol="0">
            <a:noAutofit/>
          </a:bodyPr>
          <a:lstStyle>
            <a:lvl1pPr>
              <a:defRPr sz="2400" b="1" i="0" spc="150" baseline="0">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en-US" noProof="0"/>
          </a:p>
        </p:txBody>
      </p:sp>
      <p:cxnSp>
        <p:nvCxnSpPr>
          <p:cNvPr id="24" name="直接连接符​​(S) 23"/>
          <p:cNvCxnSpPr/>
          <p:nvPr userDrawn="1"/>
        </p:nvCxnSpPr>
        <p:spPr>
          <a:xfrm>
            <a:off x="6767867" y="3347504"/>
            <a:ext cx="4443697"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内容占位符 5"/>
          <p:cNvSpPr>
            <a:spLocks noGrp="1"/>
          </p:cNvSpPr>
          <p:nvPr>
            <p:ph sz="quarter" idx="15"/>
          </p:nvPr>
        </p:nvSpPr>
        <p:spPr>
          <a:xfrm>
            <a:off x="6767513" y="3348038"/>
            <a:ext cx="4559074" cy="3008312"/>
          </a:xfrm>
        </p:spPr>
        <p:txBody>
          <a:bodyPr rtlCol="0"/>
          <a:lstStyle>
            <a:lvl1pPr marL="0" indent="0">
              <a:buNone/>
              <a:defRPr>
                <a:latin typeface="Microsoft YaHei UI" panose="020B0503020204020204" pitchFamily="34" charset="-122"/>
                <a:ea typeface="Microsoft YaHei UI" panose="020B0503020204020204" pitchFamily="34" charset="-122"/>
              </a:defRPr>
            </a:lvl1pPr>
          </a:lstStyle>
          <a:p>
            <a:pPr lvl="0" rtl="0"/>
            <a:r>
              <a:rPr lang="zh-CN" altLang="en-US" noProof="0"/>
              <a:t>单击此处编辑母版文本样式</a:t>
            </a:r>
            <a:endParaRPr lang="zh-CN" altLang="en-U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fld id="{7D12C34A-CFB5-4FEF-8890-35108A34EACA}" type="datetime1">
              <a:rPr lang="zh-CN" altLang="en-US" smtClean="0"/>
            </a:fld>
            <a:endParaRPr lang="en-US" dirty="0"/>
          </a:p>
        </p:txBody>
      </p:sp>
      <p:sp>
        <p:nvSpPr>
          <p:cNvPr id="3" name="页脚占位符 2"/>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endParaRPr lang="en-US" dirty="0"/>
          </a:p>
        </p:txBody>
      </p:sp>
      <p:sp>
        <p:nvSpPr>
          <p:cNvPr id="4" name="灯片编号占位符 3"/>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A693002F-D6EA-CF48-8F44-2316036B2B87}"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alpha val="3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US" noProof="0"/>
              <a:t>单击此处编辑母版标题样式</a:t>
            </a:r>
            <a:endParaRPr lang="en-US" noProof="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US" noProof="0"/>
              <a:t>单击此处编辑母版文本样式</a:t>
            </a:r>
            <a:endParaRPr lang="en-US" noProof="0"/>
          </a:p>
          <a:p>
            <a:pPr lvl="1" rtl="0"/>
            <a:r>
              <a:rPr lang="en-US" noProof="0"/>
              <a:t>第二级</a:t>
            </a:r>
            <a:endParaRPr lang="en-US" noProof="0"/>
          </a:p>
          <a:p>
            <a:pPr lvl="2" rtl="0"/>
            <a:r>
              <a:rPr lang="en-US" noProof="0"/>
              <a:t>第三级</a:t>
            </a:r>
            <a:endParaRPr lang="en-US" noProof="0"/>
          </a:p>
          <a:p>
            <a:pPr lvl="3" rtl="0"/>
            <a:r>
              <a:rPr lang="en-US" noProof="0"/>
              <a:t>第四级</a:t>
            </a:r>
            <a:endParaRPr lang="en-US" noProof="0"/>
          </a:p>
          <a:p>
            <a:pPr lvl="4" rtl="0"/>
            <a:r>
              <a:rPr lang="en-US" noProof="0"/>
              <a:t>第五级</a:t>
            </a:r>
            <a:endParaRPr lang="en-US" noProof="0"/>
          </a:p>
        </p:txBody>
      </p:sp>
      <p:sp>
        <p:nvSpPr>
          <p:cNvPr id="4" name="日期占位符 3"/>
          <p:cNvSpPr>
            <a:spLocks noGrp="1"/>
          </p:cNvSpPr>
          <p:nvPr>
            <p:ph type="dt" sz="half" idx="2"/>
          </p:nvPr>
        </p:nvSpPr>
        <p:spPr>
          <a:xfrm>
            <a:off x="838200" y="6492875"/>
            <a:ext cx="2743200" cy="228600"/>
          </a:xfrm>
          <a:prstGeom prst="rect">
            <a:avLst/>
          </a:prstGeom>
        </p:spPr>
        <p:txBody>
          <a:bodyPr vert="horz" lIns="91440" tIns="45720" rIns="91440" bIns="45720" rtlCol="0" anchor="ctr"/>
          <a:lstStyle>
            <a:lvl1pPr algn="l">
              <a:defRPr sz="800">
                <a:solidFill>
                  <a:schemeClr val="tx1">
                    <a:tint val="75000"/>
                  </a:schemeClr>
                </a:solidFill>
                <a:latin typeface="Microsoft YaHei UI" panose="020B0503020204020204" pitchFamily="34" charset="-122"/>
                <a:ea typeface="Microsoft YaHei UI" panose="020B0503020204020204" pitchFamily="34" charset="-122"/>
              </a:defRPr>
            </a:lvl1pPr>
          </a:lstStyle>
          <a:p>
            <a:fld id="{A83A700D-9F27-410D-B1B8-E3C667347E2A}" type="datetime1">
              <a:rPr lang="zh-CN" altLang="en-US" smtClean="0"/>
            </a:fld>
            <a:endParaRPr lang="en-US" dirty="0"/>
          </a:p>
        </p:txBody>
      </p:sp>
      <p:sp>
        <p:nvSpPr>
          <p:cNvPr id="5" name="页脚占位符 4"/>
          <p:cNvSpPr>
            <a:spLocks noGrp="1"/>
          </p:cNvSpPr>
          <p:nvPr>
            <p:ph type="ftr" sz="quarter" idx="3"/>
          </p:nvPr>
        </p:nvSpPr>
        <p:spPr>
          <a:xfrm>
            <a:off x="4038600" y="6492875"/>
            <a:ext cx="4114800" cy="228600"/>
          </a:xfrm>
          <a:prstGeom prst="rect">
            <a:avLst/>
          </a:prstGeom>
        </p:spPr>
        <p:txBody>
          <a:bodyPr vert="horz" lIns="91440" tIns="45720" rIns="91440" bIns="45720" rtlCol="0" anchor="ctr"/>
          <a:lstStyle>
            <a:lvl1pPr algn="ctr">
              <a:defRPr sz="800">
                <a:solidFill>
                  <a:schemeClr val="tx1">
                    <a:tint val="75000"/>
                  </a:schemeClr>
                </a:solidFill>
                <a:latin typeface="Microsoft YaHei UI" panose="020B0503020204020204" pitchFamily="34" charset="-122"/>
                <a:ea typeface="Microsoft YaHei UI" panose="020B0503020204020204" pitchFamily="34" charset="-122"/>
              </a:defRPr>
            </a:lvl1pPr>
          </a:lstStyle>
          <a:p>
            <a:endParaRPr lang="en-US" dirty="0"/>
          </a:p>
        </p:txBody>
      </p:sp>
      <p:sp>
        <p:nvSpPr>
          <p:cNvPr id="6" name="灯片编号占位符 5"/>
          <p:cNvSpPr>
            <a:spLocks noGrp="1"/>
          </p:cNvSpPr>
          <p:nvPr>
            <p:ph type="sldNum" sz="quarter" idx="4"/>
          </p:nvPr>
        </p:nvSpPr>
        <p:spPr>
          <a:xfrm>
            <a:off x="10936940" y="6492875"/>
            <a:ext cx="416859" cy="228600"/>
          </a:xfrm>
          <a:prstGeom prst="rect">
            <a:avLst/>
          </a:prstGeom>
        </p:spPr>
        <p:txBody>
          <a:bodyPr vert="horz" lIns="91440" tIns="45720" rIns="91440" bIns="45720" rtlCol="0" anchor="ctr"/>
          <a:lstStyle>
            <a:lvl1pPr algn="r">
              <a:defRPr sz="800">
                <a:solidFill>
                  <a:schemeClr val="tx1">
                    <a:tint val="75000"/>
                  </a:schemeClr>
                </a:solidFill>
                <a:latin typeface="Microsoft YaHei UI" panose="020B0503020204020204" pitchFamily="34" charset="-122"/>
                <a:ea typeface="Microsoft YaHei UI" panose="020B0503020204020204" pitchFamily="34" charset="-122"/>
              </a:defRPr>
            </a:lvl1pPr>
          </a:lstStyle>
          <a:p>
            <a:fld id="{A693002F-D6EA-CF48-8F44-2316036B2B87}"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p:txStyles>
    <p:titleStyle>
      <a:lvl1pPr algn="l" defTabSz="914400" rtl="0" eaLnBrk="1" latinLnBrk="0" hangingPunct="1">
        <a:lnSpc>
          <a:spcPct val="90000"/>
        </a:lnSpc>
        <a:spcBef>
          <a:spcPct val="0"/>
        </a:spcBef>
        <a:buNone/>
        <a:defRPr sz="2400" b="1" kern="1200" spc="150" baseline="0">
          <a:solidFill>
            <a:schemeClr val="accent1"/>
          </a:solidFill>
          <a:latin typeface="Microsoft YaHei UI" panose="020B0503020204020204" pitchFamily="34" charset="-122"/>
          <a:ea typeface="Microsoft YaHei UI" panose="020B0503020204020204" pitchFamily="34" charset="-122"/>
          <a:cs typeface="+mj-cs"/>
        </a:defRPr>
      </a:lvl1pPr>
    </p:titleStyle>
    <p:bodyStyle>
      <a:lvl1pPr marL="228600" indent="-228600" algn="l" defTabSz="914400" rtl="0" eaLnBrk="1" latinLnBrk="0" hangingPunct="1">
        <a:lnSpc>
          <a:spcPct val="150000"/>
        </a:lnSpc>
        <a:spcBef>
          <a:spcPts val="1500"/>
        </a:spcBef>
        <a:buFont typeface="Arial" panose="020B0604020202020204" pitchFamily="34" charset="0"/>
        <a:buChar char="•"/>
        <a:defRPr sz="1500" kern="1200" spc="150" baseline="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150000"/>
        </a:lnSpc>
        <a:spcBef>
          <a:spcPts val="1500"/>
        </a:spcBef>
        <a:buFont typeface="Arial" panose="020B0604020202020204" pitchFamily="34" charset="0"/>
        <a:buChar char="•"/>
        <a:defRPr sz="1500" kern="1200" spc="150" baseline="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150000"/>
        </a:lnSpc>
        <a:spcBef>
          <a:spcPts val="1500"/>
        </a:spcBef>
        <a:buFont typeface="Arial" panose="020B0604020202020204" pitchFamily="34" charset="0"/>
        <a:buChar char="•"/>
        <a:defRPr sz="1400" kern="1200" spc="150" baseline="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150000"/>
        </a:lnSpc>
        <a:spcBef>
          <a:spcPts val="1500"/>
        </a:spcBef>
        <a:buFont typeface="Arial" panose="020B0604020202020204" pitchFamily="34" charset="0"/>
        <a:buChar char="•"/>
        <a:defRPr sz="1400" kern="1200" spc="150" baseline="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150000"/>
        </a:lnSpc>
        <a:spcBef>
          <a:spcPts val="1500"/>
        </a:spcBef>
        <a:buFont typeface="Arial" panose="020B0604020202020204" pitchFamily="34" charset="0"/>
        <a:buChar char="•"/>
        <a:defRPr sz="1400" kern="1200" spc="150" baseline="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4.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7.png"/><Relationship Id="rId7" Type="http://schemas.openxmlformats.org/officeDocument/2006/relationships/tags" Target="../tags/tag7.xml"/><Relationship Id="rId6" Type="http://schemas.openxmlformats.org/officeDocument/2006/relationships/image" Target="../media/image16.png"/><Relationship Id="rId5" Type="http://schemas.openxmlformats.org/officeDocument/2006/relationships/tags" Target="../tags/tag6.xml"/><Relationship Id="rId4" Type="http://schemas.openxmlformats.org/officeDocument/2006/relationships/image" Target="../media/image15.png"/><Relationship Id="rId3" Type="http://schemas.openxmlformats.org/officeDocument/2006/relationships/tags" Target="../tags/tag5.xml"/><Relationship Id="rId2" Type="http://schemas.openxmlformats.org/officeDocument/2006/relationships/image" Target="../media/image14.png"/><Relationship Id="rId10" Type="http://schemas.openxmlformats.org/officeDocument/2006/relationships/notesSlide" Target="../notesSlides/notesSlide15.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3.xml"/><Relationship Id="rId2" Type="http://schemas.openxmlformats.org/officeDocument/2006/relationships/image" Target="../media/image22.png"/><Relationship Id="rId1"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xml"/><Relationship Id="rId2" Type="http://schemas.openxmlformats.org/officeDocument/2006/relationships/image" Target="../media/image6.jpe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占位符 12" descr="花的特写"/>
          <p:cNvPicPr>
            <a:picLocks noGrp="1" noChangeAspect="1"/>
          </p:cNvPicPr>
          <p:nvPr>
            <p:ph type="pic" sz="quarter" idx="14"/>
          </p:nvPr>
        </p:nvPicPr>
        <p:blipFill>
          <a:blip r:embed="rId1">
            <a:alphaModFix amt="35000"/>
            <a:duotone>
              <a:schemeClr val="accent1">
                <a:shade val="45000"/>
                <a:satMod val="135000"/>
              </a:schemeClr>
              <a:prstClr val="white"/>
            </a:duotone>
          </a:blip>
          <a:srcRect/>
          <a:stretch>
            <a:fillRect/>
          </a:stretch>
        </p:blipFill>
        <p:spPr>
          <a:solidFill>
            <a:schemeClr val="accent1">
              <a:lumMod val="60000"/>
              <a:lumOff val="40000"/>
            </a:schemeClr>
          </a:solidFill>
        </p:spPr>
      </p:pic>
      <p:sp>
        <p:nvSpPr>
          <p:cNvPr id="4" name="标题 3"/>
          <p:cNvSpPr>
            <a:spLocks noGrp="1"/>
          </p:cNvSpPr>
          <p:nvPr>
            <p:ph type="ctrTitle"/>
          </p:nvPr>
        </p:nvSpPr>
        <p:spPr>
          <a:xfrm>
            <a:off x="846455" y="2552065"/>
            <a:ext cx="10939780" cy="1220470"/>
          </a:xfrm>
        </p:spPr>
        <p:txBody>
          <a:bodyPr rtlCol="0"/>
          <a:lstStyle/>
          <a:p>
            <a:pPr rtl="0"/>
            <a:r>
              <a:rPr lang="zh-CN" altLang="en-US" sz="6000"/>
              <a:t>落实史料实证，践行铸魂育人</a:t>
            </a:r>
            <a:endParaRPr lang="zh-CN" altLang="en-US" sz="6000"/>
          </a:p>
        </p:txBody>
      </p:sp>
      <p:sp>
        <p:nvSpPr>
          <p:cNvPr id="5" name="副标题 4"/>
          <p:cNvSpPr>
            <a:spLocks noGrp="1"/>
          </p:cNvSpPr>
          <p:nvPr>
            <p:ph type="subTitle" idx="1"/>
          </p:nvPr>
        </p:nvSpPr>
        <p:spPr>
          <a:xfrm>
            <a:off x="1921728" y="4650725"/>
            <a:ext cx="8789234" cy="846381"/>
          </a:xfrm>
        </p:spPr>
        <p:txBody>
          <a:bodyPr rtlCol="0"/>
          <a:lstStyle/>
          <a:p>
            <a:pPr rtl="0"/>
            <a:r>
              <a:rPr lang="zh-CN" altLang="en-US"/>
              <a:t>三水区华侨中学</a:t>
            </a:r>
            <a:r>
              <a:rPr lang="en-US" altLang="zh-CN"/>
              <a:t>  </a:t>
            </a:r>
            <a:r>
              <a:rPr lang="zh-CN" altLang="en-US"/>
              <a:t>黎卡</a:t>
            </a: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标题 10"/>
          <p:cNvSpPr>
            <a:spLocks noGrp="1"/>
          </p:cNvSpPr>
          <p:nvPr>
            <p:ph type="title"/>
          </p:nvPr>
        </p:nvSpPr>
        <p:spPr>
          <a:xfrm>
            <a:off x="440634" y="564747"/>
            <a:ext cx="8017566" cy="583800"/>
          </a:xfrm>
        </p:spPr>
        <p:txBody>
          <a:bodyPr rtlCol="0"/>
          <a:lstStyle/>
          <a:p>
            <a:r>
              <a:rPr lang="zh-CN" altLang="en-US" sz="3600" dirty="0"/>
              <a:t>二、</a:t>
            </a:r>
            <a:r>
              <a:rPr lang="zh-CN" altLang="zh-CN" sz="3600" dirty="0"/>
              <a:t>依托教材教参</a:t>
            </a:r>
            <a:r>
              <a:rPr lang="zh-CN" altLang="en-US" sz="3600" dirty="0"/>
              <a:t>，就地取材</a:t>
            </a:r>
            <a:endParaRPr lang="zh-CN" altLang="en-US" sz="3600" dirty="0"/>
          </a:p>
        </p:txBody>
      </p:sp>
      <p:pic>
        <p:nvPicPr>
          <p:cNvPr id="2" name="图片 1"/>
          <p:cNvPicPr>
            <a:picLocks noChangeAspect="1"/>
          </p:cNvPicPr>
          <p:nvPr/>
        </p:nvPicPr>
        <p:blipFill>
          <a:blip r:embed="rId1"/>
          <a:stretch>
            <a:fillRect/>
          </a:stretch>
        </p:blipFill>
        <p:spPr>
          <a:xfrm>
            <a:off x="5010150" y="1250315"/>
            <a:ext cx="3477895" cy="4983480"/>
          </a:xfrm>
          <a:prstGeom prst="rect">
            <a:avLst/>
          </a:prstGeom>
        </p:spPr>
      </p:pic>
      <p:pic>
        <p:nvPicPr>
          <p:cNvPr id="4" name="图片 3"/>
          <p:cNvPicPr>
            <a:picLocks noChangeAspect="1"/>
          </p:cNvPicPr>
          <p:nvPr/>
        </p:nvPicPr>
        <p:blipFill>
          <a:blip r:embed="rId2"/>
          <a:stretch>
            <a:fillRect/>
          </a:stretch>
        </p:blipFill>
        <p:spPr>
          <a:xfrm>
            <a:off x="8584565" y="1359535"/>
            <a:ext cx="3024505" cy="4874260"/>
          </a:xfrm>
          <a:prstGeom prst="rect">
            <a:avLst/>
          </a:prstGeom>
        </p:spPr>
      </p:pic>
      <p:pic>
        <p:nvPicPr>
          <p:cNvPr id="6" name="图片 5"/>
          <p:cNvPicPr>
            <a:picLocks noChangeAspect="1"/>
          </p:cNvPicPr>
          <p:nvPr/>
        </p:nvPicPr>
        <p:blipFill>
          <a:blip r:embed="rId3"/>
          <a:stretch>
            <a:fillRect/>
          </a:stretch>
        </p:blipFill>
        <p:spPr>
          <a:xfrm>
            <a:off x="440690" y="1360170"/>
            <a:ext cx="4459605" cy="470344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550227"/>
            <a:ext cx="10515600" cy="583800"/>
          </a:xfrm>
        </p:spPr>
        <p:txBody>
          <a:bodyPr rtlCol="0"/>
          <a:lstStyle/>
          <a:p>
            <a:pPr rtl="0"/>
            <a:r>
              <a:rPr lang="zh-CN" altLang="en-US" sz="2800" dirty="0"/>
              <a:t>例</a:t>
            </a:r>
            <a:r>
              <a:rPr lang="en-US" altLang="zh-CN" sz="2800" dirty="0"/>
              <a:t>1</a:t>
            </a:r>
            <a:r>
              <a:rPr lang="zh-CN" altLang="en-US" sz="2800" dirty="0"/>
              <a:t>：</a:t>
            </a:r>
            <a:r>
              <a:rPr lang="en-US" altLang="zh-CN" sz="2800" dirty="0"/>
              <a:t>《</a:t>
            </a:r>
            <a:r>
              <a:rPr lang="zh-CN" altLang="en-US" sz="2800" dirty="0"/>
              <a:t>五四运动与中国共产党的诞生</a:t>
            </a:r>
            <a:r>
              <a:rPr lang="en-US" altLang="zh-CN" sz="2800" dirty="0"/>
              <a:t>》</a:t>
            </a:r>
            <a:endParaRPr lang="en-US" altLang="zh-CN" sz="2800" dirty="0"/>
          </a:p>
        </p:txBody>
      </p:sp>
      <p:sp>
        <p:nvSpPr>
          <p:cNvPr id="7" name="日期占位符 6"/>
          <p:cNvSpPr>
            <a:spLocks noGrp="1"/>
          </p:cNvSpPr>
          <p:nvPr>
            <p:ph type="dt" sz="half" idx="14"/>
          </p:nvPr>
        </p:nvSpPr>
        <p:spPr/>
        <p:txBody>
          <a:bodyPr/>
          <a:lstStyle/>
          <a:p>
            <a:fld id="{A2F0CB93-1EDD-485E-B791-2D21390DCC3E}" type="datetime1">
              <a:rPr lang="zh-CN" altLang="en-US" smtClean="0"/>
            </a:fld>
            <a:endParaRPr lang="en-US" dirty="0"/>
          </a:p>
        </p:txBody>
      </p:sp>
      <p:sp>
        <p:nvSpPr>
          <p:cNvPr id="100" name="文本框 99"/>
          <p:cNvSpPr txBox="1"/>
          <p:nvPr/>
        </p:nvSpPr>
        <p:spPr>
          <a:xfrm>
            <a:off x="838200" y="1705610"/>
            <a:ext cx="4844415" cy="4646295"/>
          </a:xfrm>
          <a:prstGeom prst="rect">
            <a:avLst/>
          </a:prstGeom>
          <a:noFill/>
          <a:ln w="9525">
            <a:noFill/>
          </a:ln>
        </p:spPr>
        <p:txBody>
          <a:bodyPr wrap="square">
            <a:spAutoFit/>
          </a:bodyPr>
          <a:lstStyle/>
          <a:p>
            <a:pPr indent="0"/>
            <a:r>
              <a:rPr lang="zh-CN" sz="2000" b="1">
                <a:solidFill>
                  <a:srgbClr val="000000"/>
                </a:solidFill>
                <a:ea typeface="楷体" panose="02010609060101010101" charset="-122"/>
              </a:rPr>
              <a:t>材料一</a:t>
            </a:r>
            <a:r>
              <a:rPr lang="en-US" sz="2000" b="1">
                <a:solidFill>
                  <a:srgbClr val="000000"/>
                </a:solidFill>
                <a:latin typeface="楷体" panose="02010609060101010101" charset="-122"/>
              </a:rPr>
              <a:t>   </a:t>
            </a:r>
            <a:r>
              <a:rPr lang="zh-CN" sz="2000" b="1">
                <a:solidFill>
                  <a:srgbClr val="000000"/>
                </a:solidFill>
                <a:ea typeface="楷体" panose="02010609060101010101" charset="-122"/>
              </a:rPr>
              <a:t>对于初期的社会主义，乌托邦的共产主义，不识时务穿着理想的绣花衣裳的无政府主义，专主经济行动的工团主义，调和劳资以延长资本政治的吉尔特社会主义，以及修正派的社会主义一律排斥批评，不留余地……窃以为马克思主义的骨髓在综合革命说与进化说。……马克思主义所以立于不败之地者，全在综合此两点耳。马克思的学理由三点出发：在历史上发明他的唯物史观；在经济上发明他的资本论；在政治上发明他的阶级战争说。三者一以贯之，遂成为革命的马克思主义。社会革命完全为无产阶级的革命。</a:t>
            </a:r>
            <a:r>
              <a:rPr lang="zh-CN" b="1">
                <a:solidFill>
                  <a:srgbClr val="000000"/>
                </a:solidFill>
                <a:ea typeface="楷体" panose="02010609060101010101" charset="-122"/>
              </a:rPr>
              <a:t>——蔡和森《马克思学说与中国无产阶级》（1921年2月11日），《新青年》第9卷第4号</a:t>
            </a:r>
            <a:endParaRPr lang="zh-CN" altLang="en-US" b="1">
              <a:solidFill>
                <a:srgbClr val="000000"/>
              </a:solidFill>
              <a:ea typeface="楷体" panose="02010609060101010101" charset="-122"/>
            </a:endParaRPr>
          </a:p>
        </p:txBody>
      </p:sp>
      <p:sp>
        <p:nvSpPr>
          <p:cNvPr id="3" name="文本框 2"/>
          <p:cNvSpPr txBox="1"/>
          <p:nvPr/>
        </p:nvSpPr>
        <p:spPr>
          <a:xfrm>
            <a:off x="6468745" y="1705610"/>
            <a:ext cx="4885055" cy="4030980"/>
          </a:xfrm>
          <a:prstGeom prst="rect">
            <a:avLst/>
          </a:prstGeom>
          <a:noFill/>
          <a:ln w="9525">
            <a:noFill/>
          </a:ln>
        </p:spPr>
        <p:txBody>
          <a:bodyPr wrap="square">
            <a:spAutoFit/>
          </a:bodyPr>
          <a:lstStyle/>
          <a:p>
            <a:pPr lvl="0" algn="l">
              <a:buClrTx/>
              <a:buSzTx/>
              <a:buFontTx/>
            </a:pPr>
            <a:r>
              <a:rPr lang="zh-CN" sz="2000" b="1">
                <a:solidFill>
                  <a:srgbClr val="000000"/>
                </a:solidFill>
                <a:ea typeface="楷体" panose="02010609060101010101" charset="-122"/>
                <a:sym typeface="+mn-ea"/>
              </a:rPr>
              <a:t>材料二  </a:t>
            </a:r>
            <a:r>
              <a:rPr lang="en-US" altLang="zh-CN" sz="2000" b="1">
                <a:solidFill>
                  <a:srgbClr val="000000"/>
                </a:solidFill>
                <a:ea typeface="楷体" panose="02010609060101010101" charset="-122"/>
                <a:sym typeface="+mn-ea"/>
              </a:rPr>
              <a:t>  </a:t>
            </a:r>
            <a:r>
              <a:rPr lang="zh-CN" sz="2000" b="1">
                <a:solidFill>
                  <a:srgbClr val="000000"/>
                </a:solidFill>
                <a:ea typeface="楷体" panose="02010609060101010101" charset="-122"/>
                <a:sym typeface="+mn-ea"/>
              </a:rPr>
              <a:t>我（毛泽东）第二次到北京期间，读了许多关于俄国情况的书。我热心地搜寻那时候能找到的为数不多的用中文写的共产主义书籍。(这些书）建立起我对马克思主义的信仰。我一旦接受了马克思主义是对历史的正确解释以后，我对马克思主义的信仰就没有动摇过。……到了一九二0年夏天，在理论上，而且在某种程度的行动上，我已成为一个马克思主义者了，而且从此我也认为自己是一个马克思主义者了。</a:t>
            </a:r>
            <a:r>
              <a:rPr lang="zh-CN" b="1">
                <a:solidFill>
                  <a:srgbClr val="000000"/>
                </a:solidFill>
                <a:ea typeface="楷体" panose="02010609060101010101" charset="-122"/>
                <a:sym typeface="+mn-ea"/>
              </a:rPr>
              <a:t>——【美】埃德加·斯诺著，董乐山译：《西行漫记》，生活.读书.新知三联书店1979年版，第131页。</a:t>
            </a:r>
            <a:endParaRPr lang="zh-CN" b="1">
              <a:solidFill>
                <a:srgbClr val="000000"/>
              </a:solidFill>
              <a:ea typeface="楷体" panose="02010609060101010101" charset="-122"/>
              <a:sym typeface="+mn-ea"/>
            </a:endParaRPr>
          </a:p>
        </p:txBody>
      </p:sp>
      <p:sp>
        <p:nvSpPr>
          <p:cNvPr id="8" name="文本框 7"/>
          <p:cNvSpPr txBox="1"/>
          <p:nvPr/>
        </p:nvSpPr>
        <p:spPr>
          <a:xfrm>
            <a:off x="506095" y="5829935"/>
            <a:ext cx="5298440" cy="521970"/>
          </a:xfrm>
          <a:prstGeom prst="rect">
            <a:avLst/>
          </a:prstGeom>
          <a:solidFill>
            <a:schemeClr val="accent1">
              <a:lumMod val="20000"/>
              <a:lumOff val="80000"/>
            </a:schemeClr>
          </a:solidFill>
        </p:spPr>
        <p:txBody>
          <a:bodyPr wrap="square" rtlCol="0">
            <a:spAutoFit/>
          </a:bodyPr>
          <a:lstStyle/>
          <a:p>
            <a:pPr algn="l"/>
            <a:r>
              <a:rPr sz="2800" b="1" dirty="0">
                <a:solidFill>
                  <a:srgbClr val="FF0000"/>
                </a:solidFill>
                <a:latin typeface="黑体" panose="02010609060101010101" charset="-122"/>
                <a:ea typeface="黑体" panose="02010609060101010101" charset="-122"/>
                <a:cs typeface="黑体" panose="02010609060101010101" charset="-122"/>
              </a:rPr>
              <a:t>选自教材的“问题探究”</a:t>
            </a:r>
            <a:endParaRPr sz="2800" b="1" dirty="0">
              <a:solidFill>
                <a:srgbClr val="FF0000"/>
              </a:solidFill>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6325870" y="5736590"/>
            <a:ext cx="5298440" cy="521970"/>
          </a:xfrm>
          <a:prstGeom prst="rect">
            <a:avLst/>
          </a:prstGeom>
          <a:solidFill>
            <a:schemeClr val="accent1">
              <a:lumMod val="20000"/>
              <a:lumOff val="80000"/>
            </a:schemeClr>
          </a:solidFill>
        </p:spPr>
        <p:txBody>
          <a:bodyPr wrap="square" rtlCol="0">
            <a:spAutoFit/>
          </a:bodyPr>
          <a:lstStyle/>
          <a:p>
            <a:pPr algn="l"/>
            <a:r>
              <a:rPr sz="2800" b="1" dirty="0">
                <a:solidFill>
                  <a:srgbClr val="FF0000"/>
                </a:solidFill>
                <a:latin typeface="黑体" panose="02010609060101010101" charset="-122"/>
                <a:ea typeface="黑体" panose="02010609060101010101" charset="-122"/>
                <a:cs typeface="黑体" panose="02010609060101010101" charset="-122"/>
              </a:rPr>
              <a:t>选自教参的“参考资料”</a:t>
            </a:r>
            <a:endParaRPr sz="2800" b="1" dirty="0">
              <a:solidFill>
                <a:srgbClr val="FF0000"/>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635" y="935355"/>
            <a:ext cx="12193270" cy="5922010"/>
          </a:xfrm>
          <a:prstGeom prst="rect">
            <a:avLst/>
          </a:prstGeom>
        </p:spPr>
      </p:pic>
      <p:sp>
        <p:nvSpPr>
          <p:cNvPr id="2" name="标题 1"/>
          <p:cNvSpPr>
            <a:spLocks noGrp="1"/>
          </p:cNvSpPr>
          <p:nvPr>
            <p:ph type="title"/>
          </p:nvPr>
        </p:nvSpPr>
        <p:spPr>
          <a:xfrm>
            <a:off x="744855" y="233997"/>
            <a:ext cx="10515600" cy="583800"/>
          </a:xfrm>
        </p:spPr>
        <p:txBody>
          <a:bodyPr rtlCol="0"/>
          <a:lstStyle/>
          <a:p>
            <a:pPr rtl="0"/>
            <a:r>
              <a:rPr lang="zh-CN" altLang="en-US" sz="2800" dirty="0"/>
              <a:t>例</a:t>
            </a:r>
            <a:r>
              <a:rPr lang="en-US" altLang="zh-CN" sz="2800" dirty="0"/>
              <a:t>2</a:t>
            </a:r>
            <a:r>
              <a:rPr lang="zh-CN" altLang="en-US" sz="2800" dirty="0"/>
              <a:t>：</a:t>
            </a:r>
            <a:r>
              <a:rPr lang="en-US" altLang="zh-CN" sz="2800" dirty="0"/>
              <a:t>《</a:t>
            </a:r>
            <a:r>
              <a:rPr lang="zh-CN" altLang="en-US" sz="2800" dirty="0"/>
              <a:t>中华文明的起源与早期国家</a:t>
            </a:r>
            <a:r>
              <a:rPr lang="en-US" altLang="zh-CN" sz="2800" dirty="0"/>
              <a:t>》</a:t>
            </a:r>
            <a:endParaRPr lang="en-US" altLang="zh-CN" sz="2800" dirty="0"/>
          </a:p>
        </p:txBody>
      </p:sp>
      <p:sp>
        <p:nvSpPr>
          <p:cNvPr id="7" name="日期占位符 6"/>
          <p:cNvSpPr>
            <a:spLocks noGrp="1"/>
          </p:cNvSpPr>
          <p:nvPr>
            <p:ph type="dt" sz="half" idx="14"/>
          </p:nvPr>
        </p:nvSpPr>
        <p:spPr/>
        <p:txBody>
          <a:bodyPr/>
          <a:lstStyle/>
          <a:p>
            <a:fld id="{A2F0CB93-1EDD-485E-B791-2D21390DCC3E}" type="datetime1">
              <a:rPr lang="zh-CN" altLang="en-US" smtClean="0"/>
            </a:fld>
            <a:endParaRPr lang="en-US" dirty="0"/>
          </a:p>
        </p:txBody>
      </p:sp>
      <p:sp>
        <p:nvSpPr>
          <p:cNvPr id="8" name="文本框 7"/>
          <p:cNvSpPr txBox="1"/>
          <p:nvPr/>
        </p:nvSpPr>
        <p:spPr>
          <a:xfrm>
            <a:off x="5183505" y="5735955"/>
            <a:ext cx="5298440" cy="645160"/>
          </a:xfrm>
          <a:prstGeom prst="rect">
            <a:avLst/>
          </a:prstGeom>
          <a:solidFill>
            <a:schemeClr val="accent5">
              <a:lumMod val="10000"/>
              <a:lumOff val="90000"/>
            </a:schemeClr>
          </a:solidFill>
        </p:spPr>
        <p:txBody>
          <a:bodyPr wrap="square" rtlCol="0">
            <a:spAutoFit/>
          </a:bodyPr>
          <a:lstStyle/>
          <a:p>
            <a:pPr algn="l"/>
            <a:r>
              <a:rPr lang="zh-CN" altLang="en-US" sz="3600" b="1">
                <a:solidFill>
                  <a:srgbClr val="FF0000"/>
                </a:solidFill>
                <a:latin typeface="黑体" panose="02010609060101010101" charset="-122"/>
                <a:ea typeface="黑体" panose="02010609060101010101" charset="-122"/>
                <a:sym typeface="+mn-ea"/>
              </a:rPr>
              <a:t>中华文明的多源性</a:t>
            </a:r>
            <a:endParaRPr lang="zh-CN" altLang="en-US" sz="3600" b="1" dirty="0">
              <a:solidFill>
                <a:srgbClr val="FF0000"/>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44855" y="233997"/>
            <a:ext cx="10515600" cy="583800"/>
          </a:xfrm>
        </p:spPr>
        <p:txBody>
          <a:bodyPr rtlCol="0"/>
          <a:lstStyle/>
          <a:p>
            <a:pPr rtl="0"/>
            <a:r>
              <a:rPr lang="zh-CN" altLang="en-US" sz="2800" dirty="0"/>
              <a:t>例</a:t>
            </a:r>
            <a:r>
              <a:rPr lang="en-US" altLang="zh-CN" sz="2800" dirty="0"/>
              <a:t>2</a:t>
            </a:r>
            <a:r>
              <a:rPr lang="zh-CN" altLang="en-US" sz="2800" dirty="0"/>
              <a:t>：</a:t>
            </a:r>
            <a:r>
              <a:rPr lang="en-US" altLang="zh-CN" sz="2800" dirty="0"/>
              <a:t>《</a:t>
            </a:r>
            <a:r>
              <a:rPr lang="zh-CN" altLang="en-US" sz="2800" dirty="0"/>
              <a:t>中华文明的起源与早期国家</a:t>
            </a:r>
            <a:r>
              <a:rPr lang="en-US" altLang="zh-CN" sz="2800" dirty="0"/>
              <a:t>》</a:t>
            </a:r>
            <a:endParaRPr lang="en-US" altLang="zh-CN" sz="2800" dirty="0"/>
          </a:p>
        </p:txBody>
      </p:sp>
      <p:sp>
        <p:nvSpPr>
          <p:cNvPr id="7" name="日期占位符 6"/>
          <p:cNvSpPr>
            <a:spLocks noGrp="1"/>
          </p:cNvSpPr>
          <p:nvPr>
            <p:ph type="dt" sz="half" idx="14"/>
          </p:nvPr>
        </p:nvSpPr>
        <p:spPr/>
        <p:txBody>
          <a:bodyPr/>
          <a:lstStyle/>
          <a:p>
            <a:fld id="{A2F0CB93-1EDD-485E-B791-2D21390DCC3E}" type="datetime1">
              <a:rPr lang="zh-CN" altLang="en-US" smtClean="0"/>
            </a:fld>
            <a:endParaRPr lang="en-US" dirty="0"/>
          </a:p>
        </p:txBody>
      </p:sp>
      <p:pic>
        <p:nvPicPr>
          <p:cNvPr id="4" name="图片 3"/>
          <p:cNvPicPr>
            <a:picLocks noChangeAspect="1"/>
          </p:cNvPicPr>
          <p:nvPr/>
        </p:nvPicPr>
        <p:blipFill>
          <a:blip r:embed="rId1"/>
          <a:stretch>
            <a:fillRect/>
          </a:stretch>
        </p:blipFill>
        <p:spPr>
          <a:xfrm>
            <a:off x="0" y="1032510"/>
            <a:ext cx="4224655" cy="5825490"/>
          </a:xfrm>
          <a:prstGeom prst="rect">
            <a:avLst/>
          </a:prstGeom>
        </p:spPr>
      </p:pic>
      <p:pic>
        <p:nvPicPr>
          <p:cNvPr id="3" name="图片 2"/>
          <p:cNvPicPr>
            <a:picLocks noChangeAspect="1"/>
          </p:cNvPicPr>
          <p:nvPr/>
        </p:nvPicPr>
        <p:blipFill>
          <a:blip r:embed="rId2"/>
          <a:stretch>
            <a:fillRect/>
          </a:stretch>
        </p:blipFill>
        <p:spPr>
          <a:xfrm>
            <a:off x="4224655" y="1043940"/>
            <a:ext cx="4276090" cy="5814060"/>
          </a:xfrm>
          <a:prstGeom prst="rect">
            <a:avLst/>
          </a:prstGeom>
        </p:spPr>
      </p:pic>
      <p:pic>
        <p:nvPicPr>
          <p:cNvPr id="6" name="图片 5"/>
          <p:cNvPicPr>
            <a:picLocks noChangeAspect="1"/>
          </p:cNvPicPr>
          <p:nvPr/>
        </p:nvPicPr>
        <p:blipFill>
          <a:blip r:embed="rId3"/>
          <a:stretch>
            <a:fillRect/>
          </a:stretch>
        </p:blipFill>
        <p:spPr>
          <a:xfrm>
            <a:off x="8500745" y="1017905"/>
            <a:ext cx="3706495" cy="5840095"/>
          </a:xfrm>
          <a:prstGeom prst="rect">
            <a:avLst/>
          </a:prstGeom>
        </p:spPr>
      </p:pic>
      <p:sp>
        <p:nvSpPr>
          <p:cNvPr id="8" name="文本框 7"/>
          <p:cNvSpPr txBox="1"/>
          <p:nvPr/>
        </p:nvSpPr>
        <p:spPr>
          <a:xfrm>
            <a:off x="5194300" y="5753735"/>
            <a:ext cx="4525010" cy="645160"/>
          </a:xfrm>
          <a:prstGeom prst="rect">
            <a:avLst/>
          </a:prstGeom>
          <a:solidFill>
            <a:schemeClr val="accent5">
              <a:lumMod val="10000"/>
              <a:lumOff val="90000"/>
            </a:schemeClr>
          </a:solidFill>
        </p:spPr>
        <p:txBody>
          <a:bodyPr wrap="square" rtlCol="0">
            <a:spAutoFit/>
          </a:bodyPr>
          <a:lstStyle/>
          <a:p>
            <a:pPr algn="l"/>
            <a:r>
              <a:rPr lang="zh-CN" altLang="en-US" sz="3600" b="1" dirty="0">
                <a:solidFill>
                  <a:srgbClr val="FF0000"/>
                </a:solidFill>
                <a:latin typeface="黑体" panose="02010609060101010101" charset="-122"/>
                <a:ea typeface="黑体" panose="02010609060101010101" charset="-122"/>
                <a:sym typeface="+mn-ea"/>
              </a:rPr>
              <a:t>中华文明的统一性</a:t>
            </a:r>
            <a:endParaRPr lang="en-US" altLang="zh-CN" sz="3600" b="1" dirty="0">
              <a:solidFill>
                <a:srgbClr val="FF0000"/>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3" name="标题 10"/>
          <p:cNvSpPr>
            <a:spLocks noGrp="1"/>
          </p:cNvSpPr>
          <p:nvPr>
            <p:ph type="title"/>
          </p:nvPr>
        </p:nvSpPr>
        <p:spPr>
          <a:xfrm>
            <a:off x="440634" y="564747"/>
            <a:ext cx="8017566" cy="583800"/>
          </a:xfrm>
        </p:spPr>
        <p:txBody>
          <a:bodyPr rtlCol="0"/>
          <a:lstStyle/>
          <a:p>
            <a:r>
              <a:rPr lang="zh-CN" altLang="en-US" sz="3600" dirty="0"/>
              <a:t>二、</a:t>
            </a:r>
            <a:r>
              <a:rPr lang="zh-CN" altLang="zh-CN" sz="3600" dirty="0"/>
              <a:t>依托教材教参</a:t>
            </a:r>
            <a:r>
              <a:rPr lang="zh-CN" altLang="en-US" sz="3600" dirty="0"/>
              <a:t>，就地取材</a:t>
            </a:r>
            <a:endParaRPr lang="zh-CN" altLang="en-US" sz="3600" dirty="0"/>
          </a:p>
        </p:txBody>
      </p:sp>
      <p:sp>
        <p:nvSpPr>
          <p:cNvPr id="5" name="文本框 4"/>
          <p:cNvSpPr txBox="1"/>
          <p:nvPr/>
        </p:nvSpPr>
        <p:spPr>
          <a:xfrm>
            <a:off x="802583" y="1654073"/>
            <a:ext cx="9305512" cy="2062103"/>
          </a:xfrm>
          <a:prstGeom prst="rect">
            <a:avLst/>
          </a:prstGeom>
          <a:noFill/>
        </p:spPr>
        <p:txBody>
          <a:bodyPr wrap="square" rtlCol="0" anchor="t">
            <a:spAutoFit/>
          </a:bodyPr>
          <a:lstStyle>
            <a:defPPr rtl="0">
              <a:defRPr lang="en-US"/>
            </a:defPPr>
            <a:lvl1pPr indent="0">
              <a:defRPr sz="3600" b="1">
                <a:solidFill>
                  <a:srgbClr val="000000"/>
                </a:solidFill>
                <a:latin typeface="宋体" panose="02010600030101010101" pitchFamily="2" charset="-122"/>
                <a:ea typeface="宋体" panose="02010600030101010101" pitchFamily="2" charset="-122"/>
                <a:cs typeface="楷体" panose="02010609060101010101" charset="-122"/>
              </a:defRPr>
            </a:lvl1pPr>
          </a:lstStyle>
          <a:p>
            <a:r>
              <a:rPr lang="zh-CN" altLang="en-US" sz="3200" dirty="0"/>
              <a:t>新教材：“历史纵横”、“史料阅读”、“学思之窗”、“问题探究”等</a:t>
            </a:r>
            <a:endParaRPr lang="en-US" altLang="zh-CN" sz="3200" dirty="0"/>
          </a:p>
          <a:p>
            <a:endParaRPr lang="en-US" altLang="zh-CN" sz="3200" dirty="0"/>
          </a:p>
          <a:p>
            <a:r>
              <a:rPr lang="zh-CN" altLang="en-US" sz="3200" dirty="0"/>
              <a:t>教参：“参考资料”</a:t>
            </a:r>
            <a:endParaRPr lang="zh-CN" altLang="en-US" sz="3200" dirty="0"/>
          </a:p>
        </p:txBody>
      </p:sp>
      <p:sp>
        <p:nvSpPr>
          <p:cNvPr id="2" name="文本框 1"/>
          <p:cNvSpPr txBox="1"/>
          <p:nvPr/>
        </p:nvSpPr>
        <p:spPr>
          <a:xfrm>
            <a:off x="2764155" y="4497705"/>
            <a:ext cx="6329680" cy="768350"/>
          </a:xfrm>
          <a:prstGeom prst="rect">
            <a:avLst/>
          </a:prstGeom>
          <a:noFill/>
        </p:spPr>
        <p:txBody>
          <a:bodyPr wrap="none" rtlCol="0" anchor="t">
            <a:spAutoFit/>
          </a:bodyPr>
          <a:lstStyle/>
          <a:p>
            <a:r>
              <a:rPr lang="zh-CN" altLang="en-US" sz="4400" b="1" dirty="0">
                <a:gradFill>
                  <a:gsLst>
                    <a:gs pos="0">
                      <a:srgbClr val="007BD3"/>
                    </a:gs>
                    <a:gs pos="100000">
                      <a:srgbClr val="034373"/>
                    </a:gs>
                  </a:gsLst>
                  <a:lin scaled="0"/>
                </a:gradFill>
                <a:latin typeface="微软雅黑" panose="020B0503020204020204" charset="-122"/>
                <a:ea typeface="微软雅黑" panose="020B0503020204020204" charset="-122"/>
                <a:cs typeface="微软雅黑" panose="020B0503020204020204" charset="-122"/>
                <a:sym typeface="+mn-ea"/>
              </a:rPr>
              <a:t>教材教参处处是</a:t>
            </a:r>
            <a:r>
              <a:rPr lang="en-US" altLang="zh-CN" sz="4400" b="1" dirty="0">
                <a:gradFill>
                  <a:gsLst>
                    <a:gs pos="0">
                      <a:srgbClr val="007BD3"/>
                    </a:gs>
                    <a:gs pos="100000">
                      <a:srgbClr val="034373"/>
                    </a:gs>
                  </a:gsLst>
                  <a:lin scaled="0"/>
                </a:gradFill>
                <a:latin typeface="微软雅黑" panose="020B0503020204020204" charset="-122"/>
                <a:ea typeface="微软雅黑" panose="020B0503020204020204" charset="-122"/>
                <a:cs typeface="微软雅黑" panose="020B0503020204020204" charset="-122"/>
                <a:sym typeface="+mn-ea"/>
              </a:rPr>
              <a:t>“</a:t>
            </a:r>
            <a:r>
              <a:rPr lang="zh-CN" altLang="en-US" sz="4400" b="1" dirty="0">
                <a:gradFill>
                  <a:gsLst>
                    <a:gs pos="0">
                      <a:srgbClr val="007BD3"/>
                    </a:gs>
                    <a:gs pos="100000">
                      <a:srgbClr val="034373"/>
                    </a:gs>
                  </a:gsLst>
                  <a:lin scaled="0"/>
                </a:gradFill>
                <a:latin typeface="微软雅黑" panose="020B0503020204020204" charset="-122"/>
                <a:ea typeface="微软雅黑" panose="020B0503020204020204" charset="-122"/>
                <a:cs typeface="微软雅黑" panose="020B0503020204020204" charset="-122"/>
                <a:sym typeface="+mn-ea"/>
              </a:rPr>
              <a:t>史料</a:t>
            </a:r>
            <a:r>
              <a:rPr lang="en-US" altLang="zh-CN" sz="4400" b="1" dirty="0">
                <a:gradFill>
                  <a:gsLst>
                    <a:gs pos="0">
                      <a:srgbClr val="007BD3"/>
                    </a:gs>
                    <a:gs pos="100000">
                      <a:srgbClr val="034373"/>
                    </a:gs>
                  </a:gsLst>
                  <a:lin scaled="0"/>
                </a:gradFill>
                <a:latin typeface="微软雅黑" panose="020B0503020204020204" charset="-122"/>
                <a:ea typeface="微软雅黑" panose="020B0503020204020204" charset="-122"/>
                <a:cs typeface="微软雅黑" panose="020B0503020204020204" charset="-122"/>
                <a:sym typeface="+mn-ea"/>
              </a:rPr>
              <a:t>”</a:t>
            </a:r>
            <a:endParaRPr lang="en-US" altLang="zh-CN" sz="4400" b="1" dirty="0">
              <a:gradFill>
                <a:gsLst>
                  <a:gs pos="0">
                    <a:srgbClr val="007BD3"/>
                  </a:gs>
                  <a:gs pos="100000">
                    <a:srgbClr val="034373"/>
                  </a:gs>
                </a:gsLst>
                <a:lin scaled="0"/>
              </a:gra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2"/>
          <a:stretch>
            <a:fillRect/>
          </a:stretch>
        </p:blipFill>
        <p:spPr>
          <a:xfrm>
            <a:off x="1" y="3429000"/>
            <a:ext cx="6095999" cy="3429000"/>
          </a:xfrm>
          <a:prstGeom prst="rect">
            <a:avLst/>
          </a:prstGeom>
        </p:spPr>
      </p:pic>
      <p:sp>
        <p:nvSpPr>
          <p:cNvPr id="3" name="标题 10"/>
          <p:cNvSpPr>
            <a:spLocks noGrp="1"/>
          </p:cNvSpPr>
          <p:nvPr>
            <p:ph type="title"/>
          </p:nvPr>
        </p:nvSpPr>
        <p:spPr>
          <a:xfrm>
            <a:off x="440634" y="564747"/>
            <a:ext cx="8017566" cy="583800"/>
          </a:xfrm>
        </p:spPr>
        <p:txBody>
          <a:bodyPr rtlCol="0"/>
          <a:lstStyle/>
          <a:p>
            <a:r>
              <a:rPr lang="zh-CN" altLang="en-US" sz="3600" dirty="0"/>
              <a:t>三、</a:t>
            </a:r>
            <a:r>
              <a:rPr lang="zh-CN" altLang="zh-CN" sz="3600" dirty="0"/>
              <a:t>依托教师阅读</a:t>
            </a:r>
            <a:r>
              <a:rPr lang="zh-CN" altLang="en-US" sz="3600" dirty="0"/>
              <a:t>，积累</a:t>
            </a:r>
            <a:r>
              <a:rPr lang="zh-CN" altLang="zh-CN" sz="3600" dirty="0"/>
              <a:t>材料</a:t>
            </a:r>
            <a:endParaRPr lang="zh-CN" altLang="en-US" sz="3600" dirty="0"/>
          </a:p>
        </p:txBody>
      </p:sp>
      <p:pic>
        <p:nvPicPr>
          <p:cNvPr id="10" name="图片 9"/>
          <p:cNvPicPr>
            <a:picLocks noChangeAspect="1"/>
          </p:cNvPicPr>
          <p:nvPr>
            <p:custDataLst>
              <p:tags r:id="rId3"/>
            </p:custDataLst>
          </p:nvPr>
        </p:nvPicPr>
        <p:blipFill>
          <a:blip r:embed="rId4"/>
          <a:stretch>
            <a:fillRect/>
          </a:stretch>
        </p:blipFill>
        <p:spPr>
          <a:xfrm>
            <a:off x="-119380" y="0"/>
            <a:ext cx="6215380" cy="3781425"/>
          </a:xfrm>
          <a:prstGeom prst="rect">
            <a:avLst/>
          </a:prstGeom>
        </p:spPr>
      </p:pic>
      <p:pic>
        <p:nvPicPr>
          <p:cNvPr id="11" name="图片 10"/>
          <p:cNvPicPr>
            <a:picLocks noChangeAspect="1"/>
          </p:cNvPicPr>
          <p:nvPr>
            <p:custDataLst>
              <p:tags r:id="rId5"/>
            </p:custDataLst>
          </p:nvPr>
        </p:nvPicPr>
        <p:blipFill>
          <a:blip r:embed="rId6"/>
          <a:stretch>
            <a:fillRect/>
          </a:stretch>
        </p:blipFill>
        <p:spPr>
          <a:xfrm>
            <a:off x="6096001" y="0"/>
            <a:ext cx="6095999" cy="3429000"/>
          </a:xfrm>
          <a:prstGeom prst="rect">
            <a:avLst/>
          </a:prstGeom>
        </p:spPr>
      </p:pic>
      <p:pic>
        <p:nvPicPr>
          <p:cNvPr id="2" name="图片 1"/>
          <p:cNvPicPr>
            <a:picLocks noChangeAspect="1"/>
          </p:cNvPicPr>
          <p:nvPr>
            <p:custDataLst>
              <p:tags r:id="rId7"/>
            </p:custDataLst>
          </p:nvPr>
        </p:nvPicPr>
        <p:blipFill>
          <a:blip r:embed="rId8"/>
          <a:stretch>
            <a:fillRect/>
          </a:stretch>
        </p:blipFill>
        <p:spPr>
          <a:xfrm>
            <a:off x="6096000" y="3427730"/>
            <a:ext cx="6095365" cy="3430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1701383" y="2560553"/>
            <a:ext cx="8789234" cy="1220477"/>
          </a:xfrm>
        </p:spPr>
        <p:txBody>
          <a:bodyPr/>
          <a:lstStyle/>
          <a:p>
            <a:endParaRPr lang="zh-CN" altLang="en-US"/>
          </a:p>
        </p:txBody>
      </p:sp>
      <p:sp>
        <p:nvSpPr>
          <p:cNvPr id="4" name="副标题 3"/>
          <p:cNvSpPr>
            <a:spLocks noGrp="1"/>
          </p:cNvSpPr>
          <p:nvPr>
            <p:ph type="subTitle" idx="1"/>
          </p:nvPr>
        </p:nvSpPr>
        <p:spPr/>
        <p:txBody>
          <a:bodyPr/>
          <a:lstStyle/>
          <a:p>
            <a:endParaRPr lang="zh-CN" altLang="en-US"/>
          </a:p>
        </p:txBody>
      </p:sp>
      <p:pic>
        <p:nvPicPr>
          <p:cNvPr id="5" name="图片占位符 4"/>
          <p:cNvPicPr>
            <a:picLocks noGrp="1" noChangeAspect="1"/>
          </p:cNvPicPr>
          <p:nvPr>
            <p:ph type="pic" sz="quarter" idx="14"/>
          </p:nvPr>
        </p:nvPicPr>
        <p:blipFill>
          <a:blip r:embed="rId1"/>
          <a:stretch>
            <a:fillRect/>
          </a:stretch>
        </p:blipFill>
        <p:spPr>
          <a:xfrm>
            <a:off x="688340" y="119271"/>
            <a:ext cx="10920095" cy="654988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1701383" y="2560553"/>
            <a:ext cx="8789234" cy="1220477"/>
          </a:xfrm>
        </p:spPr>
        <p:txBody>
          <a:bodyPr/>
          <a:lstStyle/>
          <a:p>
            <a:endParaRPr lang="zh-CN" altLang="en-US"/>
          </a:p>
        </p:txBody>
      </p:sp>
      <p:sp>
        <p:nvSpPr>
          <p:cNvPr id="4" name="副标题 3"/>
          <p:cNvSpPr>
            <a:spLocks noGrp="1"/>
          </p:cNvSpPr>
          <p:nvPr>
            <p:ph type="subTitle" idx="1"/>
          </p:nvPr>
        </p:nvSpPr>
        <p:spPr/>
        <p:txBody>
          <a:bodyPr/>
          <a:lstStyle/>
          <a:p>
            <a:endParaRPr lang="zh-CN" altLang="en-US"/>
          </a:p>
        </p:txBody>
      </p:sp>
      <p:pic>
        <p:nvPicPr>
          <p:cNvPr id="6" name="图片 5"/>
          <p:cNvPicPr>
            <a:picLocks noChangeAspect="1"/>
          </p:cNvPicPr>
          <p:nvPr/>
        </p:nvPicPr>
        <p:blipFill>
          <a:blip r:embed="rId1"/>
          <a:stretch>
            <a:fillRect/>
          </a:stretch>
        </p:blipFill>
        <p:spPr>
          <a:xfrm>
            <a:off x="1510030" y="0"/>
            <a:ext cx="9397365" cy="683958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标题 10"/>
          <p:cNvSpPr>
            <a:spLocks noGrp="1"/>
          </p:cNvSpPr>
          <p:nvPr>
            <p:ph type="title"/>
          </p:nvPr>
        </p:nvSpPr>
        <p:spPr>
          <a:xfrm>
            <a:off x="440634" y="564747"/>
            <a:ext cx="8017566" cy="583800"/>
          </a:xfrm>
        </p:spPr>
        <p:txBody>
          <a:bodyPr rtlCol="0"/>
          <a:lstStyle/>
          <a:p>
            <a:r>
              <a:rPr lang="zh-CN" altLang="en-US" sz="3600" dirty="0"/>
              <a:t>四、如何使用史料</a:t>
            </a:r>
            <a:endParaRPr lang="zh-CN" altLang="en-US" sz="3600" dirty="0"/>
          </a:p>
        </p:txBody>
      </p:sp>
      <p:sp>
        <p:nvSpPr>
          <p:cNvPr id="5" name="文本框 4"/>
          <p:cNvSpPr txBox="1"/>
          <p:nvPr/>
        </p:nvSpPr>
        <p:spPr>
          <a:xfrm>
            <a:off x="802583" y="1654073"/>
            <a:ext cx="9305512" cy="584775"/>
          </a:xfrm>
          <a:prstGeom prst="rect">
            <a:avLst/>
          </a:prstGeom>
          <a:noFill/>
        </p:spPr>
        <p:txBody>
          <a:bodyPr wrap="square" rtlCol="0" anchor="t">
            <a:spAutoFit/>
          </a:bodyPr>
          <a:lstStyle>
            <a:defPPr rtl="0">
              <a:defRPr lang="en-US"/>
            </a:defPPr>
            <a:lvl1pPr indent="0">
              <a:defRPr sz="3600" b="1">
                <a:solidFill>
                  <a:srgbClr val="000000"/>
                </a:solidFill>
                <a:latin typeface="宋体" panose="02010600030101010101" pitchFamily="2" charset="-122"/>
                <a:ea typeface="宋体" panose="02010600030101010101" pitchFamily="2" charset="-122"/>
                <a:cs typeface="楷体" panose="02010609060101010101" charset="-122"/>
              </a:defRPr>
            </a:lvl1pPr>
          </a:lstStyle>
          <a:p>
            <a:r>
              <a:rPr lang="en-US" altLang="zh-CN" sz="3200" dirty="0">
                <a:solidFill>
                  <a:schemeClr val="accent1">
                    <a:lumMod val="75000"/>
                  </a:schemeClr>
                </a:solidFill>
              </a:rPr>
              <a:t>1.</a:t>
            </a:r>
            <a:r>
              <a:rPr lang="zh-CN" altLang="en-US" sz="3200" dirty="0">
                <a:solidFill>
                  <a:schemeClr val="accent1">
                    <a:lumMod val="75000"/>
                  </a:schemeClr>
                </a:solidFill>
              </a:rPr>
              <a:t>使用观点截然相反或不同时期的史料；</a:t>
            </a:r>
            <a:endParaRPr lang="zh-CN" altLang="en-US" sz="3200" dirty="0">
              <a:solidFill>
                <a:schemeClr val="accent1">
                  <a:lumMod val="75000"/>
                </a:schemeClr>
              </a:solidFill>
            </a:endParaRPr>
          </a:p>
        </p:txBody>
      </p:sp>
      <p:sp>
        <p:nvSpPr>
          <p:cNvPr id="6" name="文本框 5"/>
          <p:cNvSpPr txBox="1"/>
          <p:nvPr/>
        </p:nvSpPr>
        <p:spPr>
          <a:xfrm>
            <a:off x="872157" y="2377226"/>
            <a:ext cx="9305512" cy="584775"/>
          </a:xfrm>
          <a:prstGeom prst="rect">
            <a:avLst/>
          </a:prstGeom>
          <a:noFill/>
        </p:spPr>
        <p:txBody>
          <a:bodyPr wrap="square" rtlCol="0" anchor="t">
            <a:spAutoFit/>
          </a:bodyPr>
          <a:lstStyle>
            <a:defPPr rtl="0">
              <a:defRPr lang="en-US"/>
            </a:defPPr>
            <a:lvl1pPr indent="0">
              <a:defRPr sz="3200" b="1">
                <a:solidFill>
                  <a:schemeClr val="accent1">
                    <a:lumMod val="75000"/>
                  </a:schemeClr>
                </a:solidFill>
                <a:latin typeface="宋体" panose="02010600030101010101" pitchFamily="2" charset="-122"/>
                <a:ea typeface="宋体" panose="02010600030101010101" pitchFamily="2" charset="-122"/>
                <a:cs typeface="楷体" panose="02010609060101010101" charset="-122"/>
              </a:defRPr>
            </a:lvl1pPr>
          </a:lstStyle>
          <a:p>
            <a:r>
              <a:rPr lang="en-US" altLang="zh-CN" dirty="0"/>
              <a:t>2.</a:t>
            </a:r>
            <a:r>
              <a:rPr lang="zh-CN" altLang="en-US" dirty="0"/>
              <a:t>设计有梯度的问题；</a:t>
            </a:r>
            <a:endParaRPr lang="zh-CN" altLang="en-US" dirty="0"/>
          </a:p>
        </p:txBody>
      </p:sp>
      <p:sp>
        <p:nvSpPr>
          <p:cNvPr id="7" name="文本框 6"/>
          <p:cNvSpPr txBox="1"/>
          <p:nvPr/>
        </p:nvSpPr>
        <p:spPr>
          <a:xfrm>
            <a:off x="872157" y="3136612"/>
            <a:ext cx="9305512" cy="584775"/>
          </a:xfrm>
          <a:prstGeom prst="rect">
            <a:avLst/>
          </a:prstGeom>
          <a:noFill/>
        </p:spPr>
        <p:txBody>
          <a:bodyPr wrap="square" rtlCol="0" anchor="t">
            <a:spAutoFit/>
          </a:bodyPr>
          <a:lstStyle>
            <a:defPPr rtl="0">
              <a:defRPr lang="en-US"/>
            </a:defPPr>
            <a:lvl1pPr indent="0">
              <a:defRPr sz="3200" b="1">
                <a:solidFill>
                  <a:schemeClr val="accent1">
                    <a:lumMod val="75000"/>
                  </a:schemeClr>
                </a:solidFill>
                <a:latin typeface="宋体" panose="02010600030101010101" pitchFamily="2" charset="-122"/>
                <a:ea typeface="宋体" panose="02010600030101010101" pitchFamily="2" charset="-122"/>
                <a:cs typeface="楷体" panose="02010609060101010101" charset="-122"/>
              </a:defRPr>
            </a:lvl1pPr>
          </a:lstStyle>
          <a:p>
            <a:r>
              <a:rPr lang="en-US" altLang="zh-CN" dirty="0"/>
              <a:t>3.</a:t>
            </a:r>
            <a:r>
              <a:rPr lang="zh-CN" altLang="en-US" dirty="0"/>
              <a:t>延伸课外拓展学习。</a:t>
            </a: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accent5">
                <a:lumMod val="50000"/>
                <a:lumOff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标题 10"/>
          <p:cNvSpPr>
            <a:spLocks noGrp="1"/>
          </p:cNvSpPr>
          <p:nvPr>
            <p:ph type="title"/>
          </p:nvPr>
        </p:nvSpPr>
        <p:spPr>
          <a:xfrm>
            <a:off x="440634" y="564747"/>
            <a:ext cx="8017566" cy="583800"/>
          </a:xfrm>
        </p:spPr>
        <p:txBody>
          <a:bodyPr rtlCol="0"/>
          <a:lstStyle/>
          <a:p>
            <a:r>
              <a:rPr lang="zh-CN" altLang="en-US" sz="3600" dirty="0"/>
              <a:t>四、如何使用史料</a:t>
            </a:r>
            <a:endParaRPr lang="zh-CN" altLang="en-US" sz="3600" dirty="0"/>
          </a:p>
        </p:txBody>
      </p:sp>
      <p:sp>
        <p:nvSpPr>
          <p:cNvPr id="5" name="文本框 4"/>
          <p:cNvSpPr txBox="1"/>
          <p:nvPr/>
        </p:nvSpPr>
        <p:spPr>
          <a:xfrm>
            <a:off x="802583" y="1654073"/>
            <a:ext cx="9305512" cy="584775"/>
          </a:xfrm>
          <a:prstGeom prst="rect">
            <a:avLst/>
          </a:prstGeom>
          <a:noFill/>
        </p:spPr>
        <p:txBody>
          <a:bodyPr wrap="square" rtlCol="0" anchor="t">
            <a:spAutoFit/>
          </a:bodyPr>
          <a:lstStyle>
            <a:defPPr rtl="0">
              <a:defRPr lang="en-US"/>
            </a:defPPr>
            <a:lvl1pPr indent="0">
              <a:defRPr sz="3200" b="1">
                <a:solidFill>
                  <a:schemeClr val="accent1">
                    <a:lumMod val="75000"/>
                  </a:schemeClr>
                </a:solidFill>
                <a:latin typeface="宋体" panose="02010600030101010101" pitchFamily="2" charset="-122"/>
                <a:ea typeface="宋体" panose="02010600030101010101" pitchFamily="2" charset="-122"/>
                <a:cs typeface="楷体" panose="02010609060101010101" charset="-122"/>
              </a:defRPr>
            </a:lvl1pPr>
          </a:lstStyle>
          <a:p>
            <a:r>
              <a:rPr lang="en-US" altLang="zh-CN" dirty="0"/>
              <a:t>1.</a:t>
            </a:r>
            <a:r>
              <a:rPr lang="zh-CN" altLang="en-US" dirty="0"/>
              <a:t>使用观点截然相反或不同时期的史料；</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77570" y="748665"/>
            <a:ext cx="10834370" cy="5681345"/>
          </a:xfrm>
          <a:prstGeom prst="rect">
            <a:avLst/>
          </a:prstGeom>
          <a:solidFill>
            <a:srgbClr val="FFEEF9">
              <a:alpha val="9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217516" y="1063209"/>
            <a:ext cx="1756969" cy="923330"/>
          </a:xfrm>
          <a:prstGeom prst="rect">
            <a:avLst/>
          </a:prstGeom>
        </p:spPr>
        <p:txBody>
          <a:bodyPr wrap="square">
            <a:spAutoFit/>
          </a:bodyPr>
          <a:lstStyle/>
          <a:p>
            <a:pPr algn="dist"/>
            <a:r>
              <a:rPr lang="zh-CN" altLang="en-US" sz="5400" dirty="0">
                <a:solidFill>
                  <a:schemeClr val="bg2">
                    <a:lumMod val="50000"/>
                  </a:schemeClr>
                </a:solidFill>
                <a:cs typeface="+mn-ea"/>
                <a:sym typeface="+mn-lt"/>
              </a:rPr>
              <a:t>目录</a:t>
            </a:r>
            <a:endParaRPr lang="zh-CN" altLang="en-US" sz="5400" dirty="0">
              <a:solidFill>
                <a:schemeClr val="bg2">
                  <a:lumMod val="50000"/>
                </a:schemeClr>
              </a:solidFill>
              <a:cs typeface="+mn-ea"/>
              <a:sym typeface="+mn-lt"/>
            </a:endParaRPr>
          </a:p>
        </p:txBody>
      </p:sp>
      <p:grpSp>
        <p:nvGrpSpPr>
          <p:cNvPr id="9" name="组合 8"/>
          <p:cNvGrpSpPr/>
          <p:nvPr/>
        </p:nvGrpSpPr>
        <p:grpSpPr>
          <a:xfrm>
            <a:off x="1883803" y="2370879"/>
            <a:ext cx="3246223" cy="1339394"/>
            <a:chOff x="1988577" y="2548679"/>
            <a:chExt cx="3033815" cy="1339394"/>
          </a:xfrm>
        </p:grpSpPr>
        <p:sp>
          <p:nvSpPr>
            <p:cNvPr id="12" name="文本框 11"/>
            <p:cNvSpPr txBox="1"/>
            <p:nvPr/>
          </p:nvSpPr>
          <p:spPr>
            <a:xfrm>
              <a:off x="1988577" y="2548679"/>
              <a:ext cx="995785" cy="923330"/>
            </a:xfrm>
            <a:prstGeom prst="rect">
              <a:avLst/>
            </a:prstGeom>
            <a:noFill/>
          </p:spPr>
          <p:txBody>
            <a:bodyPr wrap="none" rtlCol="0">
              <a:spAutoFit/>
            </a:bodyPr>
            <a:lstStyle/>
            <a:p>
              <a:r>
                <a:rPr lang="en-US" altLang="zh-CN" sz="5400" dirty="0">
                  <a:solidFill>
                    <a:schemeClr val="bg2">
                      <a:lumMod val="50000"/>
                    </a:schemeClr>
                  </a:solidFill>
                  <a:cs typeface="+mn-ea"/>
                  <a:sym typeface="+mn-lt"/>
                </a:rPr>
                <a:t>01</a:t>
              </a:r>
              <a:endParaRPr lang="zh-CN" altLang="en-US" sz="5400" dirty="0">
                <a:solidFill>
                  <a:schemeClr val="bg2">
                    <a:lumMod val="50000"/>
                  </a:schemeClr>
                </a:solidFill>
                <a:cs typeface="+mn-ea"/>
                <a:sym typeface="+mn-lt"/>
              </a:endParaRPr>
            </a:p>
          </p:txBody>
        </p:sp>
        <p:sp>
          <p:nvSpPr>
            <p:cNvPr id="14" name="矩形 13"/>
            <p:cNvSpPr/>
            <p:nvPr/>
          </p:nvSpPr>
          <p:spPr>
            <a:xfrm>
              <a:off x="3050897" y="2687744"/>
              <a:ext cx="1971495" cy="1200329"/>
            </a:xfrm>
            <a:prstGeom prst="rect">
              <a:avLst/>
            </a:prstGeom>
          </p:spPr>
          <p:txBody>
            <a:bodyPr wrap="square">
              <a:spAutoFit/>
            </a:bodyPr>
            <a:lstStyle/>
            <a:p>
              <a:r>
                <a:rPr lang="zh-CN" altLang="en-US" sz="3600" dirty="0">
                  <a:solidFill>
                    <a:schemeClr val="bg2">
                      <a:lumMod val="50000"/>
                    </a:schemeClr>
                  </a:solidFill>
                  <a:latin typeface="黑体" panose="02010609060101010101" charset="-122"/>
                  <a:ea typeface="黑体" panose="02010609060101010101" charset="-122"/>
                  <a:cs typeface="+mn-ea"/>
                  <a:sym typeface="+mn-lt"/>
                </a:rPr>
                <a:t>明确方向</a:t>
              </a:r>
              <a:endParaRPr lang="zh-CN" altLang="en-US" sz="3600" dirty="0">
                <a:solidFill>
                  <a:schemeClr val="bg2">
                    <a:lumMod val="50000"/>
                  </a:schemeClr>
                </a:solidFill>
                <a:latin typeface="黑体" panose="02010609060101010101" charset="-122"/>
                <a:ea typeface="黑体" panose="02010609060101010101" charset="-122"/>
                <a:cs typeface="+mn-ea"/>
                <a:sym typeface="+mn-lt"/>
              </a:endParaRPr>
            </a:p>
          </p:txBody>
        </p:sp>
      </p:grpSp>
      <p:grpSp>
        <p:nvGrpSpPr>
          <p:cNvPr id="11" name="组合 10"/>
          <p:cNvGrpSpPr/>
          <p:nvPr/>
        </p:nvGrpSpPr>
        <p:grpSpPr>
          <a:xfrm>
            <a:off x="7540382" y="2370879"/>
            <a:ext cx="3215640" cy="922020"/>
            <a:chOff x="1988577" y="2548679"/>
            <a:chExt cx="3215640" cy="922020"/>
          </a:xfrm>
        </p:grpSpPr>
        <p:sp>
          <p:nvSpPr>
            <p:cNvPr id="16" name="文本框 15"/>
            <p:cNvSpPr txBox="1"/>
            <p:nvPr/>
          </p:nvSpPr>
          <p:spPr>
            <a:xfrm>
              <a:off x="1988577" y="2548679"/>
              <a:ext cx="1035050" cy="922020"/>
            </a:xfrm>
            <a:prstGeom prst="rect">
              <a:avLst/>
            </a:prstGeom>
            <a:noFill/>
          </p:spPr>
          <p:txBody>
            <a:bodyPr wrap="none" rtlCol="0">
              <a:spAutoFit/>
            </a:bodyPr>
            <a:lstStyle/>
            <a:p>
              <a:r>
                <a:rPr lang="en-US" altLang="zh-CN" sz="5400" dirty="0">
                  <a:solidFill>
                    <a:schemeClr val="bg2">
                      <a:lumMod val="50000"/>
                    </a:schemeClr>
                  </a:solidFill>
                  <a:cs typeface="+mn-ea"/>
                  <a:sym typeface="+mn-lt"/>
                </a:rPr>
                <a:t>02</a:t>
              </a:r>
              <a:endParaRPr lang="zh-CN" altLang="en-US" sz="5400" dirty="0">
                <a:solidFill>
                  <a:schemeClr val="bg2">
                    <a:lumMod val="50000"/>
                  </a:schemeClr>
                </a:solidFill>
                <a:cs typeface="+mn-ea"/>
                <a:sym typeface="+mn-lt"/>
              </a:endParaRPr>
            </a:p>
          </p:txBody>
        </p:sp>
        <p:sp>
          <p:nvSpPr>
            <p:cNvPr id="17" name="矩形 16"/>
            <p:cNvSpPr/>
            <p:nvPr/>
          </p:nvSpPr>
          <p:spPr>
            <a:xfrm>
              <a:off x="3132847" y="2687744"/>
              <a:ext cx="2071370" cy="645160"/>
            </a:xfrm>
            <a:prstGeom prst="rect">
              <a:avLst/>
            </a:prstGeom>
          </p:spPr>
          <p:txBody>
            <a:bodyPr wrap="square">
              <a:spAutoFit/>
            </a:bodyPr>
            <a:lstStyle/>
            <a:p>
              <a:pPr lvl="0" algn="l">
                <a:buClrTx/>
                <a:buSzTx/>
                <a:buFontTx/>
              </a:pPr>
              <a:r>
                <a:rPr lang="zh-CN" altLang="en-US" sz="3600" dirty="0">
                  <a:solidFill>
                    <a:schemeClr val="bg2">
                      <a:lumMod val="50000"/>
                    </a:schemeClr>
                  </a:solidFill>
                  <a:latin typeface="黑体" panose="02010609060101010101" charset="-122"/>
                  <a:ea typeface="黑体" panose="02010609060101010101" charset="-122"/>
                  <a:cs typeface="+mn-ea"/>
                  <a:sym typeface="+mn-lt"/>
                </a:rPr>
                <a:t>就地取材</a:t>
              </a:r>
              <a:endParaRPr lang="zh-CN" altLang="en-US" sz="3600" dirty="0">
                <a:solidFill>
                  <a:schemeClr val="bg2">
                    <a:lumMod val="50000"/>
                  </a:schemeClr>
                </a:solidFill>
                <a:latin typeface="黑体" panose="02010609060101010101" charset="-122"/>
                <a:ea typeface="黑体" panose="02010609060101010101" charset="-122"/>
                <a:cs typeface="+mn-ea"/>
                <a:sym typeface="+mn-lt"/>
              </a:endParaRPr>
            </a:p>
          </p:txBody>
        </p:sp>
      </p:grpSp>
      <p:grpSp>
        <p:nvGrpSpPr>
          <p:cNvPr id="18" name="组合 17"/>
          <p:cNvGrpSpPr/>
          <p:nvPr/>
        </p:nvGrpSpPr>
        <p:grpSpPr>
          <a:xfrm>
            <a:off x="1883802" y="3782484"/>
            <a:ext cx="3215640" cy="922020"/>
            <a:chOff x="1988577" y="2548679"/>
            <a:chExt cx="3215640" cy="922020"/>
          </a:xfrm>
        </p:grpSpPr>
        <p:sp>
          <p:nvSpPr>
            <p:cNvPr id="19" name="文本框 18"/>
            <p:cNvSpPr txBox="1"/>
            <p:nvPr/>
          </p:nvSpPr>
          <p:spPr>
            <a:xfrm>
              <a:off x="1988577" y="2548679"/>
              <a:ext cx="1035050" cy="922020"/>
            </a:xfrm>
            <a:prstGeom prst="rect">
              <a:avLst/>
            </a:prstGeom>
            <a:noFill/>
          </p:spPr>
          <p:txBody>
            <a:bodyPr wrap="none" rtlCol="0">
              <a:spAutoFit/>
            </a:bodyPr>
            <a:lstStyle/>
            <a:p>
              <a:r>
                <a:rPr lang="en-US" altLang="zh-CN" sz="5400" dirty="0">
                  <a:solidFill>
                    <a:schemeClr val="bg2">
                      <a:lumMod val="50000"/>
                    </a:schemeClr>
                  </a:solidFill>
                  <a:cs typeface="+mn-ea"/>
                  <a:sym typeface="+mn-lt"/>
                </a:rPr>
                <a:t>03</a:t>
              </a:r>
              <a:endParaRPr lang="zh-CN" altLang="en-US" sz="5400" dirty="0">
                <a:solidFill>
                  <a:schemeClr val="bg2">
                    <a:lumMod val="50000"/>
                  </a:schemeClr>
                </a:solidFill>
                <a:cs typeface="+mn-ea"/>
                <a:sym typeface="+mn-lt"/>
              </a:endParaRPr>
            </a:p>
          </p:txBody>
        </p:sp>
        <p:sp>
          <p:nvSpPr>
            <p:cNvPr id="20" name="矩形 19"/>
            <p:cNvSpPr/>
            <p:nvPr/>
          </p:nvSpPr>
          <p:spPr>
            <a:xfrm>
              <a:off x="3132847" y="2687744"/>
              <a:ext cx="2071370" cy="645160"/>
            </a:xfrm>
            <a:prstGeom prst="rect">
              <a:avLst/>
            </a:prstGeom>
          </p:spPr>
          <p:txBody>
            <a:bodyPr wrap="square">
              <a:spAutoFit/>
            </a:bodyPr>
            <a:lstStyle/>
            <a:p>
              <a:pPr lvl="0" algn="l">
                <a:buClrTx/>
                <a:buSzTx/>
                <a:buFontTx/>
              </a:pPr>
              <a:r>
                <a:rPr lang="zh-CN" altLang="en-US" sz="3600" dirty="0">
                  <a:solidFill>
                    <a:schemeClr val="bg2">
                      <a:lumMod val="50000"/>
                    </a:schemeClr>
                  </a:solidFill>
                  <a:latin typeface="黑体" panose="02010609060101010101" charset="-122"/>
                  <a:ea typeface="黑体" panose="02010609060101010101" charset="-122"/>
                  <a:cs typeface="+mn-ea"/>
                  <a:sym typeface="+mn-lt"/>
                </a:rPr>
                <a:t>积累材料</a:t>
              </a:r>
              <a:endParaRPr lang="zh-CN" altLang="en-US" sz="3600" dirty="0">
                <a:solidFill>
                  <a:schemeClr val="bg2">
                    <a:lumMod val="50000"/>
                  </a:schemeClr>
                </a:solidFill>
                <a:latin typeface="黑体" panose="02010609060101010101" charset="-122"/>
                <a:ea typeface="黑体" panose="02010609060101010101" charset="-122"/>
                <a:cs typeface="+mn-ea"/>
                <a:sym typeface="+mn-lt"/>
              </a:endParaRPr>
            </a:p>
          </p:txBody>
        </p:sp>
      </p:grpSp>
      <p:grpSp>
        <p:nvGrpSpPr>
          <p:cNvPr id="21" name="组合 20"/>
          <p:cNvGrpSpPr/>
          <p:nvPr/>
        </p:nvGrpSpPr>
        <p:grpSpPr>
          <a:xfrm>
            <a:off x="7540382" y="3921549"/>
            <a:ext cx="3215640" cy="922020"/>
            <a:chOff x="1988577" y="2548679"/>
            <a:chExt cx="3215640" cy="922020"/>
          </a:xfrm>
        </p:grpSpPr>
        <p:sp>
          <p:nvSpPr>
            <p:cNvPr id="22" name="文本框 21"/>
            <p:cNvSpPr txBox="1"/>
            <p:nvPr/>
          </p:nvSpPr>
          <p:spPr>
            <a:xfrm>
              <a:off x="1988577" y="2548679"/>
              <a:ext cx="1035050" cy="922020"/>
            </a:xfrm>
            <a:prstGeom prst="rect">
              <a:avLst/>
            </a:prstGeom>
            <a:noFill/>
          </p:spPr>
          <p:txBody>
            <a:bodyPr wrap="none" rtlCol="0">
              <a:spAutoFit/>
            </a:bodyPr>
            <a:lstStyle/>
            <a:p>
              <a:r>
                <a:rPr lang="en-US" altLang="zh-CN" sz="5400" dirty="0">
                  <a:solidFill>
                    <a:schemeClr val="bg2">
                      <a:lumMod val="50000"/>
                    </a:schemeClr>
                  </a:solidFill>
                  <a:cs typeface="+mn-ea"/>
                  <a:sym typeface="+mn-lt"/>
                </a:rPr>
                <a:t>04</a:t>
              </a:r>
              <a:endParaRPr lang="zh-CN" altLang="en-US" sz="5400" dirty="0">
                <a:solidFill>
                  <a:schemeClr val="bg2">
                    <a:lumMod val="50000"/>
                  </a:schemeClr>
                </a:solidFill>
                <a:cs typeface="+mn-ea"/>
                <a:sym typeface="+mn-lt"/>
              </a:endParaRPr>
            </a:p>
          </p:txBody>
        </p:sp>
        <p:sp>
          <p:nvSpPr>
            <p:cNvPr id="23" name="矩形 22"/>
            <p:cNvSpPr/>
            <p:nvPr/>
          </p:nvSpPr>
          <p:spPr>
            <a:xfrm>
              <a:off x="3132847" y="2687744"/>
              <a:ext cx="2071370" cy="645160"/>
            </a:xfrm>
            <a:prstGeom prst="rect">
              <a:avLst/>
            </a:prstGeom>
          </p:spPr>
          <p:txBody>
            <a:bodyPr wrap="square">
              <a:spAutoFit/>
            </a:bodyPr>
            <a:lstStyle/>
            <a:p>
              <a:pPr lvl="0" algn="l">
                <a:buClrTx/>
                <a:buSzTx/>
                <a:buFontTx/>
              </a:pPr>
              <a:r>
                <a:rPr lang="zh-CN" altLang="en-US" sz="3600" dirty="0">
                  <a:solidFill>
                    <a:schemeClr val="bg2">
                      <a:lumMod val="50000"/>
                    </a:schemeClr>
                  </a:solidFill>
                  <a:latin typeface="黑体" panose="02010609060101010101" charset="-122"/>
                  <a:ea typeface="黑体" panose="02010609060101010101" charset="-122"/>
                  <a:cs typeface="+mn-ea"/>
                  <a:sym typeface="+mn-lt"/>
                </a:rPr>
                <a:t>如何使用</a:t>
              </a:r>
              <a:endParaRPr lang="zh-CN" altLang="en-US" sz="3600" dirty="0">
                <a:solidFill>
                  <a:schemeClr val="bg2">
                    <a:lumMod val="50000"/>
                  </a:schemeClr>
                </a:solidFill>
                <a:latin typeface="黑体" panose="02010609060101010101" charset="-122"/>
                <a:ea typeface="黑体" panose="02010609060101010101" charset="-122"/>
                <a:cs typeface="+mn-ea"/>
                <a:sym typeface="+mn-lt"/>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3" name="标题 10"/>
          <p:cNvSpPr>
            <a:spLocks noGrp="1"/>
          </p:cNvSpPr>
          <p:nvPr>
            <p:ph type="title"/>
          </p:nvPr>
        </p:nvSpPr>
        <p:spPr>
          <a:xfrm>
            <a:off x="440634" y="564747"/>
            <a:ext cx="8017566" cy="583800"/>
          </a:xfrm>
        </p:spPr>
        <p:txBody>
          <a:bodyPr rtlCol="0"/>
          <a:lstStyle/>
          <a:p>
            <a:r>
              <a:rPr lang="zh-CN" altLang="en-US" sz="3600" dirty="0"/>
              <a:t>例</a:t>
            </a:r>
            <a:r>
              <a:rPr lang="en-US" altLang="zh-CN" sz="3600" dirty="0"/>
              <a:t>3</a:t>
            </a:r>
            <a:r>
              <a:rPr lang="zh-CN" altLang="en-US" sz="3600" dirty="0"/>
              <a:t>：对王安石变法的评价</a:t>
            </a:r>
            <a:endParaRPr lang="zh-CN" altLang="en-US" sz="3600" dirty="0"/>
          </a:p>
        </p:txBody>
      </p:sp>
      <p:sp>
        <p:nvSpPr>
          <p:cNvPr id="100" name="文本框 99"/>
          <p:cNvSpPr txBox="1"/>
          <p:nvPr/>
        </p:nvSpPr>
        <p:spPr>
          <a:xfrm>
            <a:off x="440634" y="1148547"/>
            <a:ext cx="11357114" cy="5262979"/>
          </a:xfrm>
          <a:prstGeom prst="rect">
            <a:avLst/>
          </a:prstGeom>
          <a:noFill/>
          <a:ln w="9525">
            <a:noFill/>
          </a:ln>
        </p:spPr>
        <p:txBody>
          <a:bodyPr wrap="square">
            <a:spAutoFit/>
          </a:bodyPr>
          <a:lstStyle/>
          <a:p>
            <a:pPr indent="0" fontAlgn="auto"/>
            <a:r>
              <a:rPr lang="zh-CN" b="1" dirty="0">
                <a:latin typeface="楷体" panose="02010609060101010101" charset="-122"/>
                <a:ea typeface="楷体" panose="02010609060101010101" charset="-122"/>
                <a:cs typeface="楷体" panose="02010609060101010101" charset="-122"/>
              </a:rPr>
              <a:t>材料一</a:t>
            </a:r>
            <a:r>
              <a:rPr lang="en-US" b="1" dirty="0">
                <a:latin typeface="楷体" panose="02010609060101010101" charset="-122"/>
                <a:ea typeface="楷体" panose="02010609060101010101" charset="-122"/>
                <a:cs typeface="楷体" panose="02010609060101010101" charset="-122"/>
              </a:rPr>
              <a:t>    </a:t>
            </a:r>
            <a:r>
              <a:rPr lang="zh-CN" b="1" dirty="0">
                <a:latin typeface="楷体" panose="02010609060101010101" charset="-122"/>
                <a:ea typeface="楷体" panose="02010609060101010101" charset="-122"/>
                <a:cs typeface="楷体" panose="02010609060101010101" charset="-122"/>
              </a:rPr>
              <a:t>今介甫为政，尽变更祖宗旧法，先者后之，上者下之，右者左之，成者毁之，弃者取之，矻矻焉穷日力，继之以夜，而不得息。使上自朝廷，下及田野，内起京师，外周四海，士、吏、兵、农、工、商、僧、道无一人得袭故而守常者，纷纷扰扰，莫安其居。</a:t>
            </a:r>
            <a:endParaRPr lang="zh-CN" b="1" dirty="0">
              <a:latin typeface="楷体" panose="02010609060101010101" charset="-122"/>
              <a:ea typeface="楷体" panose="02010609060101010101" charset="-122"/>
              <a:cs typeface="楷体" panose="02010609060101010101" charset="-122"/>
            </a:endParaRPr>
          </a:p>
          <a:p>
            <a:pPr indent="0" fontAlgn="auto"/>
            <a:r>
              <a:rPr lang="en-US" altLang="zh-CN" b="1" dirty="0">
                <a:latin typeface="楷体" panose="02010609060101010101" charset="-122"/>
                <a:ea typeface="楷体" panose="02010609060101010101" charset="-122"/>
                <a:cs typeface="楷体" panose="02010609060101010101" charset="-122"/>
              </a:rPr>
              <a:t>                               </a:t>
            </a:r>
            <a:r>
              <a:rPr lang="zh-CN" sz="2400" b="1" dirty="0">
                <a:latin typeface="楷体" panose="02010609060101010101" charset="-122"/>
                <a:ea typeface="楷体" panose="02010609060101010101" charset="-122"/>
                <a:cs typeface="楷体" panose="02010609060101010101" charset="-122"/>
              </a:rPr>
              <a:t>——【北宋】</a:t>
            </a:r>
            <a:r>
              <a:rPr lang="zh-CN" sz="2400" b="1" dirty="0">
                <a:solidFill>
                  <a:srgbClr val="FF0000"/>
                </a:solidFill>
                <a:latin typeface="楷体" panose="02010609060101010101" charset="-122"/>
                <a:ea typeface="楷体" panose="02010609060101010101" charset="-122"/>
                <a:cs typeface="楷体" panose="02010609060101010101" charset="-122"/>
              </a:rPr>
              <a:t>司马光《传家集》</a:t>
            </a:r>
            <a:r>
              <a:rPr lang="zh-CN" sz="2400" b="1" dirty="0">
                <a:latin typeface="楷体" panose="02010609060101010101" charset="-122"/>
                <a:ea typeface="楷体" panose="02010609060101010101" charset="-122"/>
                <a:cs typeface="楷体" panose="02010609060101010101" charset="-122"/>
              </a:rPr>
              <a:t>卷60《与王介甫书》</a:t>
            </a:r>
            <a:endParaRPr lang="zh-CN" b="1" dirty="0">
              <a:latin typeface="楷体" panose="02010609060101010101" charset="-122"/>
              <a:ea typeface="楷体" panose="02010609060101010101" charset="-122"/>
              <a:cs typeface="楷体" panose="02010609060101010101" charset="-122"/>
            </a:endParaRPr>
          </a:p>
          <a:p>
            <a:pPr indent="0" fontAlgn="auto"/>
            <a:r>
              <a:rPr lang="zh-CN" b="1" dirty="0">
                <a:latin typeface="楷体" panose="02010609060101010101" charset="-122"/>
                <a:ea typeface="楷体" panose="02010609060101010101" charset="-122"/>
                <a:cs typeface="楷体" panose="02010609060101010101" charset="-122"/>
              </a:rPr>
              <a:t>材料二</a:t>
            </a:r>
            <a:r>
              <a:rPr lang="en-US" b="1" dirty="0">
                <a:latin typeface="楷体" panose="02010609060101010101" charset="-122"/>
                <a:ea typeface="楷体" panose="02010609060101010101" charset="-122"/>
                <a:cs typeface="楷体" panose="02010609060101010101" charset="-122"/>
              </a:rPr>
              <a:t>   </a:t>
            </a:r>
            <a:r>
              <a:rPr lang="zh-CN" b="1" dirty="0">
                <a:latin typeface="楷体" panose="02010609060101010101" charset="-122"/>
                <a:ea typeface="楷体" panose="02010609060101010101" charset="-122"/>
                <a:cs typeface="楷体" panose="02010609060101010101" charset="-122"/>
              </a:rPr>
              <a:t>王安石自任己见，非毁前人，尽变祖宗法度，上误神宗皇帝。天下之乱，实兆于安石。</a:t>
            </a:r>
            <a:endParaRPr lang="en-US" b="1" dirty="0">
              <a:latin typeface="楷体" panose="02010609060101010101" charset="-122"/>
              <a:ea typeface="楷体" panose="02010609060101010101" charset="-122"/>
              <a:cs typeface="楷体" panose="02010609060101010101" charset="-122"/>
            </a:endParaRPr>
          </a:p>
          <a:p>
            <a:pPr indent="0" fontAlgn="auto"/>
            <a:r>
              <a:rPr lang="en-US" sz="2400" b="1" dirty="0">
                <a:latin typeface="楷体" panose="02010609060101010101" charset="-122"/>
                <a:ea typeface="楷体" panose="02010609060101010101" charset="-122"/>
                <a:cs typeface="楷体" panose="02010609060101010101" charset="-122"/>
              </a:rPr>
              <a:t>                       </a:t>
            </a:r>
            <a:r>
              <a:rPr lang="zh-CN" sz="2400" b="1" dirty="0">
                <a:latin typeface="楷体" panose="02010609060101010101" charset="-122"/>
                <a:ea typeface="楷体" panose="02010609060101010101" charset="-122"/>
                <a:cs typeface="楷体" panose="02010609060101010101" charset="-122"/>
              </a:rPr>
              <a:t>——【南宋】</a:t>
            </a:r>
            <a:r>
              <a:rPr lang="zh-CN" sz="2400" b="1" dirty="0">
                <a:solidFill>
                  <a:srgbClr val="FF0000"/>
                </a:solidFill>
                <a:latin typeface="楷体" panose="02010609060101010101" charset="-122"/>
                <a:ea typeface="楷体" panose="02010609060101010101" charset="-122"/>
                <a:cs typeface="楷体" panose="02010609060101010101" charset="-122"/>
              </a:rPr>
              <a:t>李心传《建炎以来系年要录》</a:t>
            </a:r>
            <a:r>
              <a:rPr lang="zh-CN" sz="2400" b="1" dirty="0">
                <a:latin typeface="楷体" panose="02010609060101010101" charset="-122"/>
                <a:ea typeface="楷体" panose="02010609060101010101" charset="-122"/>
                <a:cs typeface="楷体" panose="02010609060101010101" charset="-122"/>
              </a:rPr>
              <a:t>卷七十九</a:t>
            </a:r>
            <a:endParaRPr lang="zh-CN" sz="2400" b="1" dirty="0">
              <a:latin typeface="楷体" panose="02010609060101010101" charset="-122"/>
              <a:ea typeface="楷体" panose="02010609060101010101" charset="-122"/>
              <a:cs typeface="楷体" panose="02010609060101010101" charset="-122"/>
            </a:endParaRPr>
          </a:p>
          <a:p>
            <a:pPr indent="0" fontAlgn="auto"/>
            <a:r>
              <a:rPr lang="zh-CN" b="1" dirty="0">
                <a:latin typeface="楷体" panose="02010609060101010101" charset="-122"/>
                <a:ea typeface="楷体" panose="02010609060101010101" charset="-122"/>
                <a:cs typeface="楷体" panose="02010609060101010101" charset="-122"/>
              </a:rPr>
              <a:t>材料三</a:t>
            </a:r>
            <a:r>
              <a:rPr lang="en-US" b="1" dirty="0">
                <a:latin typeface="楷体" panose="02010609060101010101" charset="-122"/>
                <a:ea typeface="楷体" panose="02010609060101010101" charset="-122"/>
                <a:cs typeface="楷体" panose="02010609060101010101" charset="-122"/>
              </a:rPr>
              <a:t>   </a:t>
            </a:r>
            <a:r>
              <a:rPr lang="zh-CN" b="1" dirty="0">
                <a:latin typeface="楷体" panose="02010609060101010101" charset="-122"/>
                <a:ea typeface="楷体" panose="02010609060101010101" charset="-122"/>
                <a:cs typeface="楷体" panose="02010609060101010101" charset="-122"/>
              </a:rPr>
              <a:t>因范之政见，先重治人而后及于治法，王则似乎单重法不问人。只求法的推行，不论推行法的是何等样的人品……而安石之开源政策，有些处又跡近于敛财……那时的百姓，实有不堪再括之苦……还带有急刻的心理。       </a:t>
            </a:r>
            <a:endParaRPr lang="en-US" b="1" dirty="0">
              <a:latin typeface="楷体" panose="02010609060101010101" charset="-122"/>
              <a:ea typeface="楷体" panose="02010609060101010101" charset="-122"/>
              <a:cs typeface="楷体" panose="02010609060101010101" charset="-122"/>
            </a:endParaRPr>
          </a:p>
          <a:p>
            <a:pPr indent="0" fontAlgn="auto"/>
            <a:r>
              <a:rPr lang="en-US" b="1" dirty="0">
                <a:latin typeface="楷体" panose="02010609060101010101" charset="-122"/>
                <a:ea typeface="楷体" panose="02010609060101010101" charset="-122"/>
                <a:cs typeface="楷体" panose="02010609060101010101" charset="-122"/>
              </a:rPr>
              <a:t>                              </a:t>
            </a:r>
            <a:r>
              <a:rPr lang="zh-CN" sz="2400" b="1" dirty="0">
                <a:latin typeface="楷体" panose="02010609060101010101" charset="-122"/>
                <a:ea typeface="楷体" panose="02010609060101010101" charset="-122"/>
                <a:cs typeface="楷体" panose="02010609060101010101" charset="-122"/>
              </a:rPr>
              <a:t>——</a:t>
            </a:r>
            <a:r>
              <a:rPr lang="zh-CN" sz="2400" b="1" dirty="0">
                <a:solidFill>
                  <a:srgbClr val="FF0000"/>
                </a:solidFill>
                <a:latin typeface="楷体" panose="02010609060101010101" charset="-122"/>
                <a:ea typeface="楷体" panose="02010609060101010101" charset="-122"/>
                <a:cs typeface="楷体" panose="02010609060101010101" charset="-122"/>
              </a:rPr>
              <a:t>钱穆《国史大纲》</a:t>
            </a:r>
            <a:endParaRPr lang="zh-CN" b="1" dirty="0">
              <a:latin typeface="楷体" panose="02010609060101010101" charset="-122"/>
              <a:ea typeface="楷体" panose="02010609060101010101" charset="-122"/>
              <a:cs typeface="楷体" panose="02010609060101010101" charset="-122"/>
            </a:endParaRPr>
          </a:p>
          <a:p>
            <a:pPr indent="0" fontAlgn="auto"/>
            <a:r>
              <a:rPr lang="zh-CN" b="1" dirty="0">
                <a:latin typeface="楷体" panose="02010609060101010101" charset="-122"/>
                <a:ea typeface="楷体" panose="02010609060101010101" charset="-122"/>
                <a:cs typeface="楷体" panose="02010609060101010101" charset="-122"/>
              </a:rPr>
              <a:t>材料四</a:t>
            </a:r>
            <a:r>
              <a:rPr lang="en-US" b="1" dirty="0">
                <a:latin typeface="楷体" panose="02010609060101010101" charset="-122"/>
                <a:ea typeface="楷体" panose="02010609060101010101" charset="-122"/>
                <a:cs typeface="楷体" panose="02010609060101010101" charset="-122"/>
              </a:rPr>
              <a:t>   </a:t>
            </a:r>
            <a:r>
              <a:rPr lang="zh-CN" b="1" dirty="0">
                <a:latin typeface="楷体" panose="02010609060101010101" charset="-122"/>
                <a:ea typeface="楷体" panose="02010609060101010101" charset="-122"/>
                <a:cs typeface="楷体" panose="02010609060101010101" charset="-122"/>
              </a:rPr>
              <a:t>新法的实施的确为宋朝解决了不少问题，无论是在人才的培养，官僚风气的刷新，实际行政的推动，以致财政困境的解除，社会经济矛盾的纾缓，都有相当的效果。军队数目也较英宗时减了约三分之一。</a:t>
            </a:r>
            <a:endParaRPr lang="en-US" b="1" dirty="0">
              <a:latin typeface="楷体" panose="02010609060101010101" charset="-122"/>
              <a:ea typeface="楷体" panose="02010609060101010101" charset="-122"/>
              <a:cs typeface="楷体" panose="02010609060101010101" charset="-122"/>
            </a:endParaRPr>
          </a:p>
          <a:p>
            <a:pPr indent="0" fontAlgn="auto"/>
            <a:r>
              <a:rPr lang="en-US" sz="2400" b="1" dirty="0">
                <a:latin typeface="楷体" panose="02010609060101010101" charset="-122"/>
                <a:ea typeface="楷体" panose="02010609060101010101" charset="-122"/>
                <a:cs typeface="楷体" panose="02010609060101010101" charset="-122"/>
              </a:rPr>
              <a:t>                          </a:t>
            </a:r>
            <a:r>
              <a:rPr lang="zh-CN" sz="2400" b="1" dirty="0">
                <a:latin typeface="楷体" panose="02010609060101010101" charset="-122"/>
                <a:ea typeface="楷体" panose="02010609060101010101" charset="-122"/>
                <a:cs typeface="楷体" panose="02010609060101010101" charset="-122"/>
              </a:rPr>
              <a:t>——</a:t>
            </a:r>
            <a:r>
              <a:rPr lang="zh-CN" sz="2400" b="1" dirty="0">
                <a:solidFill>
                  <a:srgbClr val="FF0000"/>
                </a:solidFill>
                <a:latin typeface="楷体" panose="02010609060101010101" charset="-122"/>
                <a:ea typeface="楷体" panose="02010609060101010101" charset="-122"/>
                <a:cs typeface="楷体" panose="02010609060101010101" charset="-122"/>
              </a:rPr>
              <a:t>陶晋生、黄宽重、刘静贞编著《宋史》</a:t>
            </a:r>
            <a:endParaRPr lang="zh-CN" sz="2400" b="1" dirty="0">
              <a:solidFill>
                <a:srgbClr val="FF0000"/>
              </a:solidFill>
              <a:latin typeface="楷体" panose="02010609060101010101" charset="-122"/>
              <a:ea typeface="楷体" panose="02010609060101010101" charset="-122"/>
              <a:cs typeface="楷体" panose="02010609060101010101" charset="-122"/>
            </a:endParaRPr>
          </a:p>
          <a:p>
            <a:pPr indent="0" fontAlgn="auto"/>
            <a:r>
              <a:rPr lang="zh-CN" b="1" dirty="0">
                <a:latin typeface="楷体" panose="02010609060101010101" charset="-122"/>
                <a:ea typeface="楷体" panose="02010609060101010101" charset="-122"/>
                <a:cs typeface="楷体" panose="02010609060101010101" charset="-122"/>
              </a:rPr>
              <a:t>材料五</a:t>
            </a:r>
            <a:r>
              <a:rPr lang="en-US" b="1" dirty="0">
                <a:latin typeface="楷体" panose="02010609060101010101" charset="-122"/>
                <a:ea typeface="楷体" panose="02010609060101010101" charset="-122"/>
                <a:cs typeface="楷体" panose="02010609060101010101" charset="-122"/>
              </a:rPr>
              <a:t>   </a:t>
            </a:r>
            <a:r>
              <a:rPr lang="zh-CN" b="1" dirty="0">
                <a:latin typeface="楷体" panose="02010609060101010101" charset="-122"/>
                <a:ea typeface="楷体" panose="02010609060101010101" charset="-122"/>
                <a:cs typeface="楷体" panose="02010609060101010101" charset="-122"/>
              </a:rPr>
              <a:t>每项得到实施的新法在推行之后，全都在农业生产，或政府的财政收入，或社会经济都其他方面，收到或大或小的积极收益。对于这样的一些积极效益与成果，如果一概置之不理，视若无睹，而只着眼于司马光上台后粗暴颟顸地把新法全部推翻，认为这就是新法的失败，这是既不符合史实，也不符合道理的。</a:t>
            </a:r>
            <a:endParaRPr lang="zh-CN" b="1" dirty="0">
              <a:latin typeface="楷体" panose="02010609060101010101" charset="-122"/>
              <a:ea typeface="楷体" panose="02010609060101010101" charset="-122"/>
              <a:cs typeface="楷体" panose="02010609060101010101" charset="-122"/>
            </a:endParaRPr>
          </a:p>
          <a:p>
            <a:pPr indent="0" fontAlgn="auto"/>
            <a:r>
              <a:rPr lang="en-US" altLang="zh-CN" b="1" dirty="0">
                <a:latin typeface="楷体" panose="02010609060101010101" charset="-122"/>
                <a:ea typeface="楷体" panose="02010609060101010101" charset="-122"/>
                <a:cs typeface="楷体" panose="02010609060101010101" charset="-122"/>
              </a:rPr>
              <a:t>                                          </a:t>
            </a:r>
            <a:r>
              <a:rPr lang="zh-CN" sz="2400" b="1" dirty="0">
                <a:solidFill>
                  <a:srgbClr val="FF0000"/>
                </a:solidFill>
                <a:latin typeface="楷体" panose="02010609060101010101" charset="-122"/>
                <a:ea typeface="楷体" panose="02010609060101010101" charset="-122"/>
                <a:cs typeface="楷体" panose="02010609060101010101" charset="-122"/>
              </a:rPr>
              <a:t>——邓广铭《北宋政治改革家王安石》</a:t>
            </a:r>
            <a:endParaRPr lang="zh-CN" altLang="en-US" b="1" dirty="0">
              <a:solidFill>
                <a:srgbClr val="FF0000"/>
              </a:solidFill>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6" name="标题 10"/>
          <p:cNvSpPr txBox="1"/>
          <p:nvPr/>
        </p:nvSpPr>
        <p:spPr>
          <a:xfrm>
            <a:off x="533398" y="463475"/>
            <a:ext cx="8017566" cy="583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i="0" kern="1200" spc="150" baseline="0">
                <a:solidFill>
                  <a:schemeClr val="accent1"/>
                </a:solidFill>
                <a:latin typeface="Microsoft YaHei UI" panose="020B0503020204020204" pitchFamily="34" charset="-122"/>
                <a:ea typeface="Microsoft YaHei UI" panose="020B0503020204020204" pitchFamily="34" charset="-122"/>
                <a:cs typeface="+mj-cs"/>
              </a:defRPr>
            </a:lvl1pPr>
          </a:lstStyle>
          <a:p>
            <a:r>
              <a:rPr lang="zh-CN" altLang="en-US" sz="2800" dirty="0"/>
              <a:t>例</a:t>
            </a:r>
            <a:r>
              <a:rPr lang="en-US" altLang="zh-CN" sz="2800" dirty="0"/>
              <a:t>4</a:t>
            </a:r>
            <a:r>
              <a:rPr lang="zh-CN" altLang="en-US" sz="2800" dirty="0"/>
              <a:t>：分析鸦片战争爆发原因</a:t>
            </a:r>
            <a:endParaRPr lang="zh-CN" altLang="en-US" sz="2800" dirty="0"/>
          </a:p>
        </p:txBody>
      </p:sp>
      <p:sp>
        <p:nvSpPr>
          <p:cNvPr id="8" name="文本框 7"/>
          <p:cNvSpPr txBox="1"/>
          <p:nvPr/>
        </p:nvSpPr>
        <p:spPr>
          <a:xfrm>
            <a:off x="377689" y="878092"/>
            <a:ext cx="11280913" cy="5539978"/>
          </a:xfrm>
          <a:prstGeom prst="rect">
            <a:avLst/>
          </a:prstGeom>
          <a:noFill/>
        </p:spPr>
        <p:txBody>
          <a:bodyPr wrap="square">
            <a:spAutoFit/>
          </a:bodyPr>
          <a:lstStyle/>
          <a:p>
            <a:pPr indent="266700" algn="just"/>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材料一</a:t>
            </a:r>
            <a:r>
              <a:rPr lang="en-US" altLang="zh-CN" b="1" kern="100" dirty="0">
                <a:solidFill>
                  <a:srgbClr val="000000"/>
                </a:solidFill>
                <a:effectLst/>
                <a:latin typeface="等线" panose="02010600030101010101" pitchFamily="2" charset="-122"/>
                <a:ea typeface="楷体" panose="02010609060101010101" charset="-122"/>
                <a:cs typeface="楷体" panose="02010609060101010101" charset="-122"/>
              </a:rPr>
              <a:t>  </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英国强行挑起争端的主要目的是</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除去中国设在经商道路上的无数障碍</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a:t>
            </a:r>
            <a:r>
              <a:rPr lang="en-US" altLang="zh-CN" b="1" kern="100" dirty="0">
                <a:solidFill>
                  <a:srgbClr val="000000"/>
                </a:solidFill>
                <a:effectLst/>
                <a:latin typeface="等线" panose="02010600030101010101" pitchFamily="2" charset="-122"/>
                <a:ea typeface="楷体" panose="02010609060101010101" charset="-122"/>
                <a:cs typeface="楷体" panose="02010609060101010101" charset="-122"/>
              </a:rPr>
              <a:t>......</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促使中、英两国交战的直接问题是鸦片贸易。………中国人对鸦片的需求解决了英国支付中国产品的货款问题。在此之前，英国人一向不得不主要支付黄金和白银，因为中国人对西方的商品很少感兴趣。但现在，鸦片市场完全改变了贸易差额，而对英国人有利。当中国人试图强行禁止鸦片交易时，便爆发了第一次中英战争，即常所称的鸦片战争。</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a:p>
            <a:pPr indent="2400300" algn="just"/>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——摘编自［美］斯塔夫里阿诺斯《全球通史》</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a:p>
            <a:pPr indent="266700" algn="just"/>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材料二</a:t>
            </a:r>
            <a:r>
              <a:rPr lang="en-US" altLang="zh-CN" b="1" kern="100" dirty="0">
                <a:solidFill>
                  <a:srgbClr val="000000"/>
                </a:solidFill>
                <a:effectLst/>
                <a:latin typeface="等线" panose="02010600030101010101" pitchFamily="2" charset="-122"/>
                <a:ea typeface="楷体" panose="02010609060101010101" charset="-122"/>
                <a:cs typeface="楷体" panose="02010609060101010101" charset="-122"/>
              </a:rPr>
              <a:t>   </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表面来看，</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中英贸易</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形势似乎不错，而实际却潜伏着尖锐的，甚至不可调和的</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矛盾</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。中英贸易矛盾首先表现在清朝长期保持出超，而英国处于贸易入超地位，逆差巨大；其次是清朝关税的透明度不够，</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关税制度混乱</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，税则不明，附加税名目繁多；再者是“商欠”。英国为了解决贸易入超的局面，进行猖狂的鸦片贸易和走私，给中国社会带来深重的灾难。……针对中国的禁烟，英国东印度公司派出间谍船</a:t>
            </a:r>
            <a:r>
              <a:rPr lang="en-US" altLang="zh-CN" b="1" kern="100" dirty="0">
                <a:solidFill>
                  <a:srgbClr val="000000"/>
                </a:solidFill>
                <a:effectLst/>
                <a:latin typeface="等线" panose="02010600030101010101" pitchFamily="2" charset="-122"/>
                <a:ea typeface="楷体" panose="02010609060101010101" charset="-122"/>
                <a:cs typeface="楷体" panose="02010609060101010101" charset="-122"/>
              </a:rPr>
              <a:t>......</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为侵略战争做准备。随后，英国殖民者以林则徐禁烟为借口，发动了鸦片战争，从此揭开了中华民族百年屈辱的历史。</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a:p>
            <a:pPr algn="just"/>
            <a:r>
              <a:rPr lang="en-US" altLang="zh-CN" b="1" kern="100" dirty="0">
                <a:solidFill>
                  <a:srgbClr val="000000"/>
                </a:solidFill>
                <a:effectLst/>
                <a:latin typeface="楷体" panose="02010609060101010101" charset="-122"/>
                <a:ea typeface="等线" panose="02010600030101010101" pitchFamily="2" charset="-122"/>
                <a:cs typeface="楷体" panose="02010609060101010101" charset="-122"/>
              </a:rPr>
              <a:t>                               </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——摘编自赵毅、卜照晶《鸦片战争前中国的国际形势》</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a:p>
            <a:pPr indent="266700" algn="just"/>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材料三</a:t>
            </a:r>
            <a:r>
              <a:rPr lang="en-US" altLang="zh-CN" b="1" kern="100" dirty="0">
                <a:solidFill>
                  <a:srgbClr val="000000"/>
                </a:solidFill>
                <a:effectLst/>
                <a:latin typeface="等线" panose="02010600030101010101" pitchFamily="2" charset="-122"/>
                <a:ea typeface="楷体" panose="02010609060101010101" charset="-122"/>
                <a:cs typeface="楷体" panose="02010609060101010101" charset="-122"/>
              </a:rPr>
              <a:t>   1840</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年的中英之战，西方人称作通商战争，中国人称作鸦片战争。</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中国人</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以禁烟向西方人</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争</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自己的</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国计民生</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英国人</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则用战争向中国人</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争“赔还”烟款</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昭雪”英官在华所受的“亵渎”并予“大英国威仪所宜之尊重”；割让“岛地”；讨还历年“洋行（公行）之欠银”，其全副精神都贯注于打破中国的通商制度。虽说直接的冲突起于鸦片贸易，但当禁烟转变为战争之后，英国人就成了主宰局面的一方。通商与禁烟的冲突，最终导致了中西之间的第一次民族战争。</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a:p>
            <a:pPr indent="1600200" algn="just"/>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——摘编自杨国强《通商与禁烟：中英鸦片战争的历史因果》</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467139" y="1313000"/>
            <a:ext cx="4303644" cy="4848225"/>
          </a:xfrm>
          <a:prstGeom prst="rect">
            <a:avLst/>
          </a:prstGeom>
        </p:spPr>
      </p:pic>
      <p:sp>
        <p:nvSpPr>
          <p:cNvPr id="9" name="标题 10"/>
          <p:cNvSpPr txBox="1"/>
          <p:nvPr/>
        </p:nvSpPr>
        <p:spPr>
          <a:xfrm>
            <a:off x="669234" y="564747"/>
            <a:ext cx="8017566" cy="583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i="0" kern="1200" spc="150" baseline="0">
                <a:solidFill>
                  <a:schemeClr val="accent1"/>
                </a:solidFill>
                <a:latin typeface="Microsoft YaHei UI" panose="020B0503020204020204" pitchFamily="34" charset="-122"/>
                <a:ea typeface="Microsoft YaHei UI" panose="020B0503020204020204" pitchFamily="34" charset="-122"/>
                <a:cs typeface="+mj-cs"/>
              </a:defRPr>
            </a:lvl1pPr>
          </a:lstStyle>
          <a:p>
            <a:r>
              <a:rPr lang="zh-CN" altLang="en-US" sz="3600" dirty="0"/>
              <a:t>例</a:t>
            </a:r>
            <a:r>
              <a:rPr lang="en-US" altLang="zh-CN" sz="3600" dirty="0"/>
              <a:t>5</a:t>
            </a:r>
            <a:r>
              <a:rPr lang="zh-CN" altLang="en-US" sz="3600" dirty="0"/>
              <a:t>：对大运河的评价</a:t>
            </a:r>
            <a:endParaRPr lang="zh-CN" altLang="en-US" sz="3600" dirty="0"/>
          </a:p>
        </p:txBody>
      </p:sp>
      <p:sp>
        <p:nvSpPr>
          <p:cNvPr id="11" name="文本框 10"/>
          <p:cNvSpPr txBox="1"/>
          <p:nvPr/>
        </p:nvSpPr>
        <p:spPr>
          <a:xfrm>
            <a:off x="4870173" y="1148547"/>
            <a:ext cx="6841435" cy="3699090"/>
          </a:xfrm>
          <a:prstGeom prst="rect">
            <a:avLst/>
          </a:prstGeom>
          <a:noFill/>
          <a:ln>
            <a:solidFill>
              <a:schemeClr val="tx2">
                <a:lumMod val="50000"/>
                <a:lumOff val="50000"/>
              </a:schemeClr>
            </a:solidFill>
          </a:ln>
        </p:spPr>
        <p:txBody>
          <a:bodyPr wrap="square">
            <a:spAutoFit/>
          </a:bodyPr>
          <a:lstStyle/>
          <a:p>
            <a:pPr>
              <a:lnSpc>
                <a:spcPct val="150000"/>
              </a:lnSpc>
            </a:pPr>
            <a:r>
              <a:rPr lang="zh-CN" altLang="en-US" sz="2800" b="1" dirty="0">
                <a:latin typeface="楷体" panose="02010609060101010101" charset="-122"/>
                <a:ea typeface="楷体" panose="02010609060101010101" charset="-122"/>
              </a:rPr>
              <a:t>尽道隋亡为此河，至今千里赖通波。</a:t>
            </a:r>
            <a:endParaRPr lang="en-US" altLang="zh-CN" sz="2800" b="1" dirty="0">
              <a:latin typeface="楷体" panose="02010609060101010101" charset="-122"/>
              <a:ea typeface="楷体" panose="02010609060101010101" charset="-122"/>
            </a:endParaRPr>
          </a:p>
          <a:p>
            <a:pPr>
              <a:lnSpc>
                <a:spcPct val="150000"/>
              </a:lnSpc>
            </a:pPr>
            <a:r>
              <a:rPr lang="zh-CN" altLang="en-US" sz="2800" b="1" dirty="0">
                <a:latin typeface="楷体" panose="02010609060101010101" charset="-122"/>
                <a:ea typeface="楷体" panose="02010609060101010101" charset="-122"/>
              </a:rPr>
              <a:t>若无水殿龙舟事，共禹论功不较多。</a:t>
            </a:r>
            <a:endParaRPr lang="en-US" altLang="zh-CN" sz="2800" b="1" dirty="0">
              <a:latin typeface="楷体" panose="02010609060101010101" charset="-122"/>
              <a:ea typeface="楷体" panose="02010609060101010101" charset="-122"/>
            </a:endParaRPr>
          </a:p>
          <a:p>
            <a:pPr>
              <a:lnSpc>
                <a:spcPct val="150000"/>
              </a:lnSpc>
            </a:pPr>
            <a:r>
              <a:rPr lang="en-US" altLang="zh-CN" sz="2400" b="1" dirty="0">
                <a:latin typeface="楷体" panose="02010609060101010101" charset="-122"/>
                <a:ea typeface="楷体" panose="02010609060101010101" charset="-122"/>
              </a:rPr>
              <a:t>              ——</a:t>
            </a:r>
            <a:r>
              <a:rPr lang="zh-CN" altLang="en-US" sz="2400" b="1" dirty="0">
                <a:latin typeface="楷体" panose="02010609060101010101" charset="-122"/>
                <a:ea typeface="楷体" panose="02010609060101010101" charset="-122"/>
              </a:rPr>
              <a:t>皮日休</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汴河怀古二首</a:t>
            </a:r>
            <a:r>
              <a:rPr lang="en-US" altLang="zh-CN" sz="2400" b="1" dirty="0">
                <a:latin typeface="楷体" panose="02010609060101010101" charset="-122"/>
                <a:ea typeface="楷体" panose="02010609060101010101" charset="-122"/>
              </a:rPr>
              <a:t>》</a:t>
            </a:r>
            <a:endParaRPr lang="en-US" altLang="zh-CN" sz="3200" b="1" dirty="0">
              <a:latin typeface="楷体" panose="02010609060101010101" charset="-122"/>
              <a:ea typeface="楷体" panose="02010609060101010101" charset="-122"/>
            </a:endParaRPr>
          </a:p>
          <a:p>
            <a:pPr>
              <a:lnSpc>
                <a:spcPct val="150000"/>
              </a:lnSpc>
            </a:pPr>
            <a:r>
              <a:rPr lang="zh-CN" altLang="en-US" sz="2800" b="1" dirty="0">
                <a:latin typeface="楷体" panose="02010609060101010101" charset="-122"/>
                <a:ea typeface="楷体" panose="02010609060101010101" charset="-122"/>
              </a:rPr>
              <a:t>千里长河一旦开，亡隋波浪九天来。</a:t>
            </a:r>
            <a:endParaRPr lang="en-US" altLang="zh-CN" sz="2800" b="1" dirty="0">
              <a:latin typeface="楷体" panose="02010609060101010101" charset="-122"/>
              <a:ea typeface="楷体" panose="02010609060101010101" charset="-122"/>
            </a:endParaRPr>
          </a:p>
          <a:p>
            <a:pPr>
              <a:lnSpc>
                <a:spcPct val="150000"/>
              </a:lnSpc>
            </a:pPr>
            <a:r>
              <a:rPr lang="zh-CN" altLang="en-US" sz="2800" b="1" dirty="0">
                <a:latin typeface="楷体" panose="02010609060101010101" charset="-122"/>
                <a:ea typeface="楷体" panose="02010609060101010101" charset="-122"/>
              </a:rPr>
              <a:t>锦帆未落干戈起，惆怅龙舟更不回。 </a:t>
            </a:r>
            <a:endParaRPr lang="en-US" altLang="zh-CN" sz="2800" b="1" dirty="0">
              <a:latin typeface="楷体" panose="02010609060101010101" charset="-122"/>
              <a:ea typeface="楷体" panose="02010609060101010101" charset="-122"/>
            </a:endParaRPr>
          </a:p>
          <a:p>
            <a:pPr>
              <a:lnSpc>
                <a:spcPct val="150000"/>
              </a:lnSpc>
            </a:pPr>
            <a:r>
              <a:rPr lang="en-US" altLang="zh-CN" sz="2400" b="1" dirty="0">
                <a:latin typeface="楷体" panose="02010609060101010101" charset="-122"/>
                <a:ea typeface="楷体" panose="02010609060101010101" charset="-122"/>
              </a:rPr>
              <a:t>                   ——</a:t>
            </a:r>
            <a:r>
              <a:rPr lang="zh-CN" altLang="en-US" sz="2400" b="1" dirty="0">
                <a:latin typeface="楷体" panose="02010609060101010101" charset="-122"/>
                <a:ea typeface="楷体" panose="02010609060101010101" charset="-122"/>
              </a:rPr>
              <a:t>胡曾</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咏史诗</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汴水</a:t>
            </a:r>
            <a:r>
              <a:rPr lang="en-US" altLang="zh-CN" sz="2400" b="1" dirty="0">
                <a:latin typeface="楷体" panose="02010609060101010101" charset="-122"/>
                <a:ea typeface="楷体" panose="02010609060101010101" charset="-122"/>
              </a:rPr>
              <a:t>》</a:t>
            </a:r>
            <a:endParaRPr lang="zh-CN" altLang="en-US" sz="3200" b="1" dirty="0">
              <a:latin typeface="楷体" panose="02010609060101010101" charset="-122"/>
              <a:ea typeface="楷体" panose="02010609060101010101" charset="-122"/>
            </a:endParaRPr>
          </a:p>
        </p:txBody>
      </p:sp>
      <p:sp>
        <p:nvSpPr>
          <p:cNvPr id="14" name="文本框 13"/>
          <p:cNvSpPr txBox="1"/>
          <p:nvPr/>
        </p:nvSpPr>
        <p:spPr>
          <a:xfrm>
            <a:off x="4770783" y="4955039"/>
            <a:ext cx="6940825" cy="1384995"/>
          </a:xfrm>
          <a:prstGeom prst="rect">
            <a:avLst/>
          </a:prstGeom>
          <a:noFill/>
          <a:ln>
            <a:solidFill>
              <a:schemeClr val="accent1">
                <a:lumMod val="40000"/>
                <a:lumOff val="60000"/>
              </a:schemeClr>
            </a:solidFill>
          </a:ln>
        </p:spPr>
        <p:txBody>
          <a:bodyPr wrap="square">
            <a:spAutoFit/>
          </a:bodyPr>
          <a:lstStyle/>
          <a:p>
            <a:r>
              <a:rPr lang="zh-CN" altLang="en-US" sz="2800" b="1" dirty="0">
                <a:solidFill>
                  <a:srgbClr val="FF0000"/>
                </a:solidFill>
                <a:latin typeface="宋体" panose="02010600030101010101" pitchFamily="2" charset="-122"/>
                <a:ea typeface="宋体" panose="02010600030101010101" pitchFamily="2" charset="-122"/>
              </a:rPr>
              <a:t>问题：在对待大运河的态度上，两首诗截然相反。你是否同意？请结合材料谈谈你的看法。</a:t>
            </a:r>
            <a:endParaRPr lang="zh-CN" altLang="en-US" sz="28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1000"/>
                                        <p:tgtEl>
                                          <p:spTgt spid="11">
                                            <p:txEl>
                                              <p:pRg st="0" end="0"/>
                                            </p:txEl>
                                          </p:spTgt>
                                        </p:tgtEl>
                                      </p:cBhvr>
                                    </p:animEffect>
                                    <p:anim calcmode="lin" valueType="num">
                                      <p:cBhvr>
                                        <p:cTn id="1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1000"/>
                                        <p:tgtEl>
                                          <p:spTgt spid="11">
                                            <p:txEl>
                                              <p:pRg st="1" end="1"/>
                                            </p:txEl>
                                          </p:spTgt>
                                        </p:tgtEl>
                                      </p:cBhvr>
                                    </p:animEffect>
                                    <p:anim calcmode="lin" valueType="num">
                                      <p:cBhvr>
                                        <p:cTn id="19"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fade">
                                      <p:cBhvr>
                                        <p:cTn id="23" dur="1000"/>
                                        <p:tgtEl>
                                          <p:spTgt spid="11">
                                            <p:txEl>
                                              <p:pRg st="2" end="2"/>
                                            </p:txEl>
                                          </p:spTgt>
                                        </p:tgtEl>
                                      </p:cBhvr>
                                    </p:animEffect>
                                    <p:anim calcmode="lin" valueType="num">
                                      <p:cBhvr>
                                        <p:cTn id="24"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1">
                                            <p:txEl>
                                              <p:pRg st="3" end="3"/>
                                            </p:txEl>
                                          </p:spTgt>
                                        </p:tgtEl>
                                        <p:attrNameLst>
                                          <p:attrName>style.visibility</p:attrName>
                                        </p:attrNameLst>
                                      </p:cBhvr>
                                      <p:to>
                                        <p:strVal val="visible"/>
                                      </p:to>
                                    </p:set>
                                    <p:animEffect transition="in" filter="fade">
                                      <p:cBhvr>
                                        <p:cTn id="30" dur="1000"/>
                                        <p:tgtEl>
                                          <p:spTgt spid="11">
                                            <p:txEl>
                                              <p:pRg st="3" end="3"/>
                                            </p:txEl>
                                          </p:spTgt>
                                        </p:tgtEl>
                                      </p:cBhvr>
                                    </p:animEffect>
                                    <p:anim calcmode="lin" valueType="num">
                                      <p:cBhvr>
                                        <p:cTn id="31"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1000"/>
                                        <p:tgtEl>
                                          <p:spTgt spid="11">
                                            <p:txEl>
                                              <p:pRg st="4" end="4"/>
                                            </p:txEl>
                                          </p:spTgt>
                                        </p:tgtEl>
                                      </p:cBhvr>
                                    </p:animEffect>
                                    <p:anim calcmode="lin" valueType="num">
                                      <p:cBhvr>
                                        <p:cTn id="3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1">
                                            <p:txEl>
                                              <p:pRg st="5" end="5"/>
                                            </p:txEl>
                                          </p:spTgt>
                                        </p:tgtEl>
                                        <p:attrNameLst>
                                          <p:attrName>style.visibility</p:attrName>
                                        </p:attrNameLst>
                                      </p:cBhvr>
                                      <p:to>
                                        <p:strVal val="visible"/>
                                      </p:to>
                                    </p:set>
                                    <p:animEffect transition="in" filter="fade">
                                      <p:cBhvr>
                                        <p:cTn id="42" dur="1000"/>
                                        <p:tgtEl>
                                          <p:spTgt spid="11">
                                            <p:txEl>
                                              <p:pRg st="5" end="5"/>
                                            </p:txEl>
                                          </p:spTgt>
                                        </p:tgtEl>
                                      </p:cBhvr>
                                    </p:animEffect>
                                    <p:anim calcmode="lin" valueType="num">
                                      <p:cBhvr>
                                        <p:cTn id="43"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文本框 1"/>
          <p:cNvSpPr txBox="1"/>
          <p:nvPr/>
        </p:nvSpPr>
        <p:spPr>
          <a:xfrm>
            <a:off x="855345" y="1417320"/>
            <a:ext cx="3212465" cy="521970"/>
          </a:xfrm>
          <a:prstGeom prst="rect">
            <a:avLst/>
          </a:prstGeom>
          <a:noFill/>
        </p:spPr>
        <p:txBody>
          <a:bodyPr wrap="square" rtlCol="0" anchor="t">
            <a:spAutoFit/>
          </a:bodyPr>
          <a:lstStyle>
            <a:defPPr rtl="0">
              <a:defRPr lang="en-US"/>
            </a:defPPr>
            <a:lvl1pPr indent="0">
              <a:defRPr sz="3600" b="1">
                <a:solidFill>
                  <a:srgbClr val="000000"/>
                </a:solidFill>
                <a:latin typeface="宋体" panose="02010600030101010101" pitchFamily="2" charset="-122"/>
                <a:ea typeface="宋体" panose="02010600030101010101" pitchFamily="2" charset="-122"/>
                <a:cs typeface="楷体" panose="02010609060101010101" charset="-122"/>
              </a:defRPr>
            </a:lvl1pPr>
          </a:lstStyle>
          <a:p>
            <a:r>
              <a:rPr lang="zh-CN" altLang="en-US" sz="2800" dirty="0"/>
              <a:t>材料观点是什么？</a:t>
            </a:r>
            <a:endParaRPr lang="zh-CN" altLang="en-US" sz="2800" dirty="0"/>
          </a:p>
        </p:txBody>
      </p:sp>
      <p:sp>
        <p:nvSpPr>
          <p:cNvPr id="4" name="下箭头 3"/>
          <p:cNvSpPr/>
          <p:nvPr/>
        </p:nvSpPr>
        <p:spPr>
          <a:xfrm rot="16200000">
            <a:off x="4048760" y="1323340"/>
            <a:ext cx="279400" cy="709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下箭头 4"/>
          <p:cNvSpPr/>
          <p:nvPr/>
        </p:nvSpPr>
        <p:spPr>
          <a:xfrm rot="16200000">
            <a:off x="836295" y="4178935"/>
            <a:ext cx="279400" cy="709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下箭头 5"/>
          <p:cNvSpPr/>
          <p:nvPr/>
        </p:nvSpPr>
        <p:spPr>
          <a:xfrm rot="16200000">
            <a:off x="5136515" y="2710180"/>
            <a:ext cx="279400" cy="709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下箭头 6"/>
          <p:cNvSpPr/>
          <p:nvPr/>
        </p:nvSpPr>
        <p:spPr>
          <a:xfrm rot="16200000">
            <a:off x="836295" y="2710815"/>
            <a:ext cx="279400" cy="709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732020" y="1294130"/>
            <a:ext cx="6416675" cy="953135"/>
          </a:xfrm>
          <a:prstGeom prst="rect">
            <a:avLst/>
          </a:prstGeom>
          <a:noFill/>
        </p:spPr>
        <p:txBody>
          <a:bodyPr wrap="square" rtlCol="0" anchor="t">
            <a:spAutoFit/>
          </a:bodyPr>
          <a:lstStyle>
            <a:defPPr rtl="0">
              <a:defRPr lang="en-US"/>
            </a:defPPr>
            <a:lvl1pPr indent="0">
              <a:defRPr sz="3600" b="1">
                <a:solidFill>
                  <a:srgbClr val="000000"/>
                </a:solidFill>
                <a:latin typeface="宋体" panose="02010600030101010101" pitchFamily="2" charset="-122"/>
                <a:ea typeface="宋体" panose="02010600030101010101" pitchFamily="2" charset="-122"/>
                <a:cs typeface="楷体" panose="02010609060101010101" charset="-122"/>
              </a:defRPr>
            </a:lvl1pPr>
          </a:lstStyle>
          <a:p>
            <a:r>
              <a:rPr lang="zh-CN" altLang="en-US" sz="2800" dirty="0"/>
              <a:t>得出该观点的理由（或依据）是什么？</a:t>
            </a:r>
            <a:r>
              <a:rPr lang="en-US" altLang="zh-CN" sz="2800" dirty="0"/>
              <a:t>/</a:t>
            </a:r>
            <a:r>
              <a:rPr lang="zh-CN" altLang="en-US" sz="2800" dirty="0"/>
              <a:t>材料价值是什么？</a:t>
            </a:r>
            <a:endParaRPr lang="zh-CN" altLang="en-US" sz="2800" dirty="0"/>
          </a:p>
        </p:txBody>
      </p:sp>
      <p:sp>
        <p:nvSpPr>
          <p:cNvPr id="9" name="文本框 8"/>
          <p:cNvSpPr txBox="1"/>
          <p:nvPr/>
        </p:nvSpPr>
        <p:spPr>
          <a:xfrm>
            <a:off x="1330960" y="2588895"/>
            <a:ext cx="3705860" cy="953135"/>
          </a:xfrm>
          <a:prstGeom prst="rect">
            <a:avLst/>
          </a:prstGeom>
          <a:noFill/>
        </p:spPr>
        <p:txBody>
          <a:bodyPr wrap="square" rtlCol="0" anchor="t">
            <a:spAutoFit/>
          </a:bodyPr>
          <a:lstStyle>
            <a:defPPr rtl="0">
              <a:defRPr lang="en-US"/>
            </a:defPPr>
            <a:lvl1pPr indent="0">
              <a:defRPr sz="3600" b="1">
                <a:solidFill>
                  <a:srgbClr val="000000"/>
                </a:solidFill>
                <a:latin typeface="宋体" panose="02010600030101010101" pitchFamily="2" charset="-122"/>
                <a:ea typeface="宋体" panose="02010600030101010101" pitchFamily="2" charset="-122"/>
                <a:cs typeface="楷体" panose="02010609060101010101" charset="-122"/>
              </a:defRPr>
            </a:lvl1pPr>
          </a:lstStyle>
          <a:p>
            <a:r>
              <a:rPr lang="zh-CN" altLang="en-US" sz="2800" dirty="0"/>
              <a:t>该观点与其他材料观点有何异同？</a:t>
            </a:r>
            <a:endParaRPr lang="zh-CN" altLang="en-US" sz="2800" dirty="0"/>
          </a:p>
        </p:txBody>
      </p:sp>
      <p:sp>
        <p:nvSpPr>
          <p:cNvPr id="10" name="文本框 9"/>
          <p:cNvSpPr txBox="1"/>
          <p:nvPr/>
        </p:nvSpPr>
        <p:spPr>
          <a:xfrm>
            <a:off x="5780405" y="2358390"/>
            <a:ext cx="5517515" cy="1383665"/>
          </a:xfrm>
          <a:prstGeom prst="rect">
            <a:avLst/>
          </a:prstGeom>
          <a:noFill/>
        </p:spPr>
        <p:txBody>
          <a:bodyPr wrap="square" rtlCol="0" anchor="t">
            <a:spAutoFit/>
          </a:bodyPr>
          <a:lstStyle>
            <a:defPPr rtl="0">
              <a:defRPr lang="en-US"/>
            </a:defPPr>
            <a:lvl1pPr indent="0">
              <a:defRPr sz="3600" b="1">
                <a:solidFill>
                  <a:srgbClr val="000000"/>
                </a:solidFill>
                <a:latin typeface="宋体" panose="02010600030101010101" pitchFamily="2" charset="-122"/>
                <a:ea typeface="宋体" panose="02010600030101010101" pitchFamily="2" charset="-122"/>
                <a:cs typeface="楷体" panose="02010609060101010101" charset="-122"/>
              </a:defRPr>
            </a:lvl1pPr>
          </a:lstStyle>
          <a:p>
            <a:r>
              <a:rPr lang="zh-CN" altLang="en-US" sz="2800" dirty="0"/>
              <a:t>造成材料观点异同的原因是什么？</a:t>
            </a:r>
            <a:r>
              <a:rPr lang="en-US" altLang="zh-CN" sz="2800" dirty="0"/>
              <a:t>/从材料中可以确认的史实有哪些？请说明理由。</a:t>
            </a:r>
            <a:endParaRPr lang="en-US" altLang="zh-CN" sz="2800" dirty="0"/>
          </a:p>
        </p:txBody>
      </p:sp>
      <p:sp>
        <p:nvSpPr>
          <p:cNvPr id="11" name="文本框 10"/>
          <p:cNvSpPr txBox="1"/>
          <p:nvPr/>
        </p:nvSpPr>
        <p:spPr>
          <a:xfrm>
            <a:off x="1519555" y="4057015"/>
            <a:ext cx="5118100" cy="1383665"/>
          </a:xfrm>
          <a:prstGeom prst="rect">
            <a:avLst/>
          </a:prstGeom>
          <a:noFill/>
        </p:spPr>
        <p:txBody>
          <a:bodyPr wrap="square" rtlCol="0" anchor="t">
            <a:spAutoFit/>
          </a:bodyPr>
          <a:lstStyle>
            <a:defPPr rtl="0">
              <a:defRPr lang="en-US"/>
            </a:defPPr>
            <a:lvl1pPr indent="0">
              <a:defRPr sz="3600" b="1">
                <a:solidFill>
                  <a:srgbClr val="000000"/>
                </a:solidFill>
                <a:latin typeface="宋体" panose="02010600030101010101" pitchFamily="2" charset="-122"/>
                <a:ea typeface="宋体" panose="02010600030101010101" pitchFamily="2" charset="-122"/>
                <a:cs typeface="楷体" panose="02010609060101010101" charset="-122"/>
              </a:defRPr>
            </a:lvl1pPr>
          </a:lstStyle>
          <a:p>
            <a:r>
              <a:rPr lang="zh-CN" altLang="en-US" sz="2800" dirty="0"/>
              <a:t>你认同哪个观点，为什么？</a:t>
            </a:r>
            <a:r>
              <a:rPr lang="en-US" altLang="zh-CN" sz="2800" dirty="0"/>
              <a:t>/</a:t>
            </a:r>
            <a:r>
              <a:rPr lang="zh-CN" altLang="en-US" sz="2800" dirty="0"/>
              <a:t>对观点的不同之处尝试提出自己的解释。</a:t>
            </a:r>
            <a:endParaRPr lang="zh-CN" altLang="en-US" sz="2800" dirty="0"/>
          </a:p>
        </p:txBody>
      </p:sp>
      <p:sp>
        <p:nvSpPr>
          <p:cNvPr id="12" name="下箭头 11"/>
          <p:cNvSpPr/>
          <p:nvPr/>
        </p:nvSpPr>
        <p:spPr>
          <a:xfrm rot="16200000">
            <a:off x="6852920" y="4252595"/>
            <a:ext cx="279400" cy="709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468870" y="4057650"/>
            <a:ext cx="4211320" cy="953135"/>
          </a:xfrm>
          <a:prstGeom prst="rect">
            <a:avLst/>
          </a:prstGeom>
          <a:noFill/>
        </p:spPr>
        <p:txBody>
          <a:bodyPr wrap="square" rtlCol="0" anchor="t">
            <a:spAutoFit/>
          </a:bodyPr>
          <a:lstStyle>
            <a:defPPr rtl="0">
              <a:defRPr lang="en-US"/>
            </a:defPPr>
            <a:lvl1pPr indent="0">
              <a:defRPr sz="3600" b="1">
                <a:solidFill>
                  <a:srgbClr val="000000"/>
                </a:solidFill>
                <a:latin typeface="宋体" panose="02010600030101010101" pitchFamily="2" charset="-122"/>
                <a:ea typeface="宋体" panose="02010600030101010101" pitchFamily="2" charset="-122"/>
                <a:cs typeface="楷体" panose="02010609060101010101" charset="-122"/>
              </a:defRPr>
            </a:lvl1pPr>
          </a:lstStyle>
          <a:p>
            <a:r>
              <a:rPr lang="zh-CN" altLang="en-US" sz="2800" dirty="0"/>
              <a:t>从这些史料中我们可以得出什么启示（认识）呢？</a:t>
            </a:r>
            <a:endParaRPr lang="zh-CN" altLang="en-US" sz="2800" dirty="0"/>
          </a:p>
        </p:txBody>
      </p:sp>
      <p:sp>
        <p:nvSpPr>
          <p:cNvPr id="14" name="文本框 13"/>
          <p:cNvSpPr txBox="1"/>
          <p:nvPr/>
        </p:nvSpPr>
        <p:spPr>
          <a:xfrm>
            <a:off x="975995" y="598230"/>
            <a:ext cx="9305512" cy="584775"/>
          </a:xfrm>
          <a:prstGeom prst="rect">
            <a:avLst/>
          </a:prstGeom>
          <a:noFill/>
        </p:spPr>
        <p:txBody>
          <a:bodyPr wrap="square" rtlCol="0" anchor="t">
            <a:spAutoFit/>
          </a:bodyPr>
          <a:lstStyle>
            <a:defPPr rtl="0">
              <a:defRPr lang="en-US"/>
            </a:defPPr>
            <a:lvl1pPr indent="0">
              <a:defRPr sz="3200" b="1">
                <a:solidFill>
                  <a:schemeClr val="accent1">
                    <a:lumMod val="75000"/>
                  </a:schemeClr>
                </a:solidFill>
                <a:latin typeface="宋体" panose="02010600030101010101" pitchFamily="2" charset="-122"/>
                <a:ea typeface="宋体" panose="02010600030101010101" pitchFamily="2" charset="-122"/>
                <a:cs typeface="楷体" panose="02010609060101010101" charset="-122"/>
              </a:defRPr>
            </a:lvl1pPr>
          </a:lstStyle>
          <a:p>
            <a:r>
              <a:rPr lang="en-US" altLang="zh-CN" dirty="0"/>
              <a:t>2.</a:t>
            </a:r>
            <a:r>
              <a:rPr lang="zh-CN" altLang="en-US" dirty="0"/>
              <a:t>设计有梯度的问题</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ppt_y</p:attrName>
                                        </p:attrNameLst>
                                      </p:cBhvr>
                                      <p:tavLst>
                                        <p:tav tm="0">
                                          <p:val>
                                            <p:strVal val="#ppt_y+#ppt_h*1.125000"/>
                                          </p:val>
                                        </p:tav>
                                        <p:tav tm="100000">
                                          <p:val>
                                            <p:strVal val="#ppt_y"/>
                                          </p:val>
                                        </p:tav>
                                      </p:tavLst>
                                    </p:anim>
                                    <p:animEffect transition="in" filter="wipe(up)">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p:tgtEl>
                                          <p:spTgt spid="8"/>
                                        </p:tgtEl>
                                        <p:attrNameLst>
                                          <p:attrName>ppt_y</p:attrName>
                                        </p:attrNameLst>
                                      </p:cBhvr>
                                      <p:tavLst>
                                        <p:tav tm="0">
                                          <p:val>
                                            <p:strVal val="#ppt_y+#ppt_h*1.125000"/>
                                          </p:val>
                                        </p:tav>
                                        <p:tav tm="100000">
                                          <p:val>
                                            <p:strVal val="#ppt_y"/>
                                          </p:val>
                                        </p:tav>
                                      </p:tavLst>
                                    </p:anim>
                                    <p:animEffect transition="in" filter="wipe(up)">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p:tgtEl>
                                          <p:spTgt spid="7"/>
                                        </p:tgtEl>
                                        <p:attrNameLst>
                                          <p:attrName>ppt_y</p:attrName>
                                        </p:attrNameLst>
                                      </p:cBhvr>
                                      <p:tavLst>
                                        <p:tav tm="0">
                                          <p:val>
                                            <p:strVal val="#ppt_y+#ppt_h*1.125000"/>
                                          </p:val>
                                        </p:tav>
                                        <p:tav tm="100000">
                                          <p:val>
                                            <p:strVal val="#ppt_y"/>
                                          </p:val>
                                        </p:tav>
                                      </p:tavLst>
                                    </p:anim>
                                    <p:animEffect transition="in" filter="wipe(up)">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p:tgtEl>
                                          <p:spTgt spid="9"/>
                                        </p:tgtEl>
                                        <p:attrNameLst>
                                          <p:attrName>ppt_y</p:attrName>
                                        </p:attrNameLst>
                                      </p:cBhvr>
                                      <p:tavLst>
                                        <p:tav tm="0">
                                          <p:val>
                                            <p:strVal val="#ppt_y+#ppt_h*1.125000"/>
                                          </p:val>
                                        </p:tav>
                                        <p:tav tm="100000">
                                          <p:val>
                                            <p:strVal val="#ppt_y"/>
                                          </p:val>
                                        </p:tav>
                                      </p:tavLst>
                                    </p:anim>
                                    <p:animEffect transition="in" filter="wipe(up)">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p:tgtEl>
                                          <p:spTgt spid="6"/>
                                        </p:tgtEl>
                                        <p:attrNameLst>
                                          <p:attrName>ppt_y</p:attrName>
                                        </p:attrNameLst>
                                      </p:cBhvr>
                                      <p:tavLst>
                                        <p:tav tm="0">
                                          <p:val>
                                            <p:strVal val="#ppt_y+#ppt_h*1.125000"/>
                                          </p:val>
                                        </p:tav>
                                        <p:tav tm="100000">
                                          <p:val>
                                            <p:strVal val="#ppt_y"/>
                                          </p:val>
                                        </p:tav>
                                      </p:tavLst>
                                    </p:anim>
                                    <p:animEffect transition="in" filter="wipe(up)">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p:tgtEl>
                                          <p:spTgt spid="10"/>
                                        </p:tgtEl>
                                        <p:attrNameLst>
                                          <p:attrName>ppt_y</p:attrName>
                                        </p:attrNameLst>
                                      </p:cBhvr>
                                      <p:tavLst>
                                        <p:tav tm="0">
                                          <p:val>
                                            <p:strVal val="#ppt_y+#ppt_h*1.125000"/>
                                          </p:val>
                                        </p:tav>
                                        <p:tav tm="100000">
                                          <p:val>
                                            <p:strVal val="#ppt_y"/>
                                          </p:val>
                                        </p:tav>
                                      </p:tavLst>
                                    </p:anim>
                                    <p:animEffect transition="in" filter="wipe(up)">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500"/>
                                        <p:tgtEl>
                                          <p:spTgt spid="5"/>
                                        </p:tgtEl>
                                        <p:attrNameLst>
                                          <p:attrName>ppt_y</p:attrName>
                                        </p:attrNameLst>
                                      </p:cBhvr>
                                      <p:tavLst>
                                        <p:tav tm="0">
                                          <p:val>
                                            <p:strVal val="#ppt_y+#ppt_h*1.125000"/>
                                          </p:val>
                                        </p:tav>
                                        <p:tav tm="100000">
                                          <p:val>
                                            <p:strVal val="#ppt_y"/>
                                          </p:val>
                                        </p:tav>
                                      </p:tavLst>
                                    </p:anim>
                                    <p:animEffect transition="in" filter="wipe(up)">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p:tgtEl>
                                          <p:spTgt spid="11"/>
                                        </p:tgtEl>
                                        <p:attrNameLst>
                                          <p:attrName>ppt_y</p:attrName>
                                        </p:attrNameLst>
                                      </p:cBhvr>
                                      <p:tavLst>
                                        <p:tav tm="0">
                                          <p:val>
                                            <p:strVal val="#ppt_y+#ppt_h*1.125000"/>
                                          </p:val>
                                        </p:tav>
                                        <p:tav tm="100000">
                                          <p:val>
                                            <p:strVal val="#ppt_y"/>
                                          </p:val>
                                        </p:tav>
                                      </p:tavLst>
                                    </p:anim>
                                    <p:animEffect transition="in" filter="wipe(up)">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p:tgtEl>
                                          <p:spTgt spid="12"/>
                                        </p:tgtEl>
                                        <p:attrNameLst>
                                          <p:attrName>ppt_y</p:attrName>
                                        </p:attrNameLst>
                                      </p:cBhvr>
                                      <p:tavLst>
                                        <p:tav tm="0">
                                          <p:val>
                                            <p:strVal val="#ppt_y+#ppt_h*1.125000"/>
                                          </p:val>
                                        </p:tav>
                                        <p:tav tm="100000">
                                          <p:val>
                                            <p:strVal val="#ppt_y"/>
                                          </p:val>
                                        </p:tav>
                                      </p:tavLst>
                                    </p:anim>
                                    <p:animEffect transition="in" filter="wipe(up)">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additive="base">
                                        <p:cTn id="72" dur="500"/>
                                        <p:tgtEl>
                                          <p:spTgt spid="13"/>
                                        </p:tgtEl>
                                        <p:attrNameLst>
                                          <p:attrName>ppt_y</p:attrName>
                                        </p:attrNameLst>
                                      </p:cBhvr>
                                      <p:tavLst>
                                        <p:tav tm="0">
                                          <p:val>
                                            <p:strVal val="#ppt_y+#ppt_h*1.125000"/>
                                          </p:val>
                                        </p:tav>
                                        <p:tav tm="100000">
                                          <p:val>
                                            <p:strVal val="#ppt_y"/>
                                          </p:val>
                                        </p:tav>
                                      </p:tavLst>
                                    </p:anim>
                                    <p:animEffect transition="in" filter="wipe(up)">
                                      <p:cBhvr>
                                        <p:cTn id="7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P spid="5" grpId="0" animBg="1"/>
      <p:bldP spid="5" grpId="1" animBg="1"/>
      <p:bldP spid="6" grpId="0" bldLvl="0" animBg="1"/>
      <p:bldP spid="6" grpId="1" animBg="1"/>
      <p:bldP spid="7" grpId="0" bldLvl="0" animBg="1"/>
      <p:bldP spid="7" grpId="1" animBg="1"/>
      <p:bldP spid="8" grpId="0"/>
      <p:bldP spid="8" grpId="1"/>
      <p:bldP spid="9" grpId="0"/>
      <p:bldP spid="9" grpId="1"/>
      <p:bldP spid="10" grpId="0"/>
      <p:bldP spid="10" grpId="1"/>
      <p:bldP spid="11" grpId="0"/>
      <p:bldP spid="11" grpId="1"/>
      <p:bldP spid="12" grpId="0" animBg="1"/>
      <p:bldP spid="12" grpId="1" animBg="1"/>
      <p:bldP spid="13" grpId="0"/>
      <p:bldP spid="13" grpId="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0"/>
          <p:cNvSpPr txBox="1"/>
          <p:nvPr/>
        </p:nvSpPr>
        <p:spPr>
          <a:xfrm>
            <a:off x="533398" y="463475"/>
            <a:ext cx="8017566" cy="583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i="0" kern="1200" spc="150" baseline="0">
                <a:solidFill>
                  <a:schemeClr val="accent1"/>
                </a:solidFill>
                <a:latin typeface="Microsoft YaHei UI" panose="020B0503020204020204" pitchFamily="34" charset="-122"/>
                <a:ea typeface="Microsoft YaHei UI" panose="020B0503020204020204" pitchFamily="34" charset="-122"/>
                <a:cs typeface="+mj-cs"/>
              </a:defRPr>
            </a:lvl1pPr>
          </a:lstStyle>
          <a:p>
            <a:r>
              <a:rPr lang="zh-CN" altLang="en-US" sz="2800" dirty="0"/>
              <a:t>例</a:t>
            </a:r>
            <a:r>
              <a:rPr lang="en-US" altLang="zh-CN" sz="2800" dirty="0"/>
              <a:t>4</a:t>
            </a:r>
            <a:r>
              <a:rPr lang="zh-CN" altLang="en-US" sz="2800" dirty="0"/>
              <a:t>：分析鸦片战争爆发原因</a:t>
            </a:r>
            <a:endParaRPr lang="zh-CN" altLang="en-US" sz="2800" dirty="0"/>
          </a:p>
        </p:txBody>
      </p:sp>
      <p:sp>
        <p:nvSpPr>
          <p:cNvPr id="8" name="文本框 7"/>
          <p:cNvSpPr txBox="1"/>
          <p:nvPr/>
        </p:nvSpPr>
        <p:spPr>
          <a:xfrm>
            <a:off x="377689" y="878092"/>
            <a:ext cx="11280913" cy="5539978"/>
          </a:xfrm>
          <a:prstGeom prst="rect">
            <a:avLst/>
          </a:prstGeom>
          <a:noFill/>
        </p:spPr>
        <p:txBody>
          <a:bodyPr wrap="square">
            <a:spAutoFit/>
          </a:bodyPr>
          <a:lstStyle/>
          <a:p>
            <a:pPr indent="266700" algn="just"/>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材料一</a:t>
            </a:r>
            <a:r>
              <a:rPr lang="en-US" altLang="zh-CN" b="1" kern="100" dirty="0">
                <a:solidFill>
                  <a:srgbClr val="000000"/>
                </a:solidFill>
                <a:effectLst/>
                <a:latin typeface="等线" panose="02010600030101010101" pitchFamily="2" charset="-122"/>
                <a:ea typeface="楷体" panose="02010609060101010101" charset="-122"/>
                <a:cs typeface="楷体" panose="02010609060101010101" charset="-122"/>
              </a:rPr>
              <a:t>  </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英国强行挑起争端的主要目的是</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除去中国设在经商道路上的无数障碍</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a:t>
            </a:r>
            <a:r>
              <a:rPr lang="en-US" altLang="zh-CN" b="1" kern="100" dirty="0">
                <a:solidFill>
                  <a:srgbClr val="000000"/>
                </a:solidFill>
                <a:effectLst/>
                <a:latin typeface="等线" panose="02010600030101010101" pitchFamily="2" charset="-122"/>
                <a:ea typeface="楷体" panose="02010609060101010101" charset="-122"/>
                <a:cs typeface="楷体" panose="02010609060101010101" charset="-122"/>
              </a:rPr>
              <a:t>......</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促使中、英两国交战的直接问题是鸦片贸易。………中国人对鸦片的需求解决了英国支付中国产品的货款问题。在此之前，英国人一向不得不主要支付黄金和白银，因为中国人对西方的商品很少感兴趣。但现在，鸦片市场完全改变了贸易差额，而对英国人有利。当中国人试图强行禁止鸦片交易时，便爆发了第一次中英战争，即常所称的鸦片战争。</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a:p>
            <a:pPr indent="2400300" algn="just"/>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——摘编自［美］斯塔夫里阿诺斯《全球通史》</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a:p>
            <a:pPr indent="266700" algn="just"/>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材料二</a:t>
            </a:r>
            <a:r>
              <a:rPr lang="en-US" altLang="zh-CN" b="1" kern="100" dirty="0">
                <a:solidFill>
                  <a:srgbClr val="000000"/>
                </a:solidFill>
                <a:effectLst/>
                <a:latin typeface="等线" panose="02010600030101010101" pitchFamily="2" charset="-122"/>
                <a:ea typeface="楷体" panose="02010609060101010101" charset="-122"/>
                <a:cs typeface="楷体" panose="02010609060101010101" charset="-122"/>
              </a:rPr>
              <a:t>   </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表面来看，</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中英贸易</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形势似乎不错，而实际却潜伏着尖锐的，甚至不可调和的</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矛盾</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。中英贸易矛盾首先表现在清朝长期保持出超，而英国处于贸易入超地位，逆差巨大；其次是清朝关税的透明度不够，</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关税制度混乱</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，税则不明，附加税名目繁多；再者是“商欠”。英国为了解决贸易入超的局面，进行猖狂的鸦片贸易和走私，给中国社会带来深重的灾难。……针对中国的禁烟，英国东印度公司派出间谍船</a:t>
            </a:r>
            <a:r>
              <a:rPr lang="en-US" altLang="zh-CN" b="1" kern="100" dirty="0">
                <a:solidFill>
                  <a:srgbClr val="000000"/>
                </a:solidFill>
                <a:effectLst/>
                <a:latin typeface="等线" panose="02010600030101010101" pitchFamily="2" charset="-122"/>
                <a:ea typeface="楷体" panose="02010609060101010101" charset="-122"/>
                <a:cs typeface="楷体" panose="02010609060101010101" charset="-122"/>
              </a:rPr>
              <a:t>......</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为侵略战争做准备。随后，英国殖民者以林则徐禁烟为借口，发动了鸦片战争，从此揭开了中华民族百年屈辱的历史。</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a:p>
            <a:pPr algn="just"/>
            <a:r>
              <a:rPr lang="en-US" altLang="zh-CN" b="1" kern="100" dirty="0">
                <a:solidFill>
                  <a:srgbClr val="000000"/>
                </a:solidFill>
                <a:effectLst/>
                <a:latin typeface="楷体" panose="02010609060101010101" charset="-122"/>
                <a:ea typeface="等线" panose="02010600030101010101" pitchFamily="2" charset="-122"/>
                <a:cs typeface="楷体" panose="02010609060101010101" charset="-122"/>
              </a:rPr>
              <a:t>                               </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——摘编自赵毅、卜照晶《鸦片战争前中国的国际形势》</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a:p>
            <a:pPr indent="266700" algn="just"/>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材料三</a:t>
            </a:r>
            <a:r>
              <a:rPr lang="en-US" altLang="zh-CN" b="1" kern="100" dirty="0">
                <a:solidFill>
                  <a:srgbClr val="000000"/>
                </a:solidFill>
                <a:effectLst/>
                <a:latin typeface="等线" panose="02010600030101010101" pitchFamily="2" charset="-122"/>
                <a:ea typeface="楷体" panose="02010609060101010101" charset="-122"/>
                <a:cs typeface="楷体" panose="02010609060101010101" charset="-122"/>
              </a:rPr>
              <a:t>   1840</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年的中英之战，西方人称作通商战争，中国人称作鸦片战争。</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中国人</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以禁烟向西方人</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争</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自己的</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国计民生</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英国人</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则用战争向中国人</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争“赔还”烟款</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昭雪”英官在华所受的“亵渎”并予“大英国威仪所宜之尊重”；割让“岛地”；讨还历年“洋行（公行）之欠银”，其全副精神都贯注于打破中国的通商制度。虽说直接的冲突起于鸦片贸易，但当禁烟转变为战争之后，英国人就成了主宰局面的一方。通商与禁烟的冲突，最终导致了中西之间的第一次民族战争。</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a:p>
            <a:pPr indent="1600200" algn="just"/>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——摘编自杨国强《通商与禁烟：中英鸦片战争的历史因果》</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p:txBody>
      </p:sp>
      <p:sp>
        <p:nvSpPr>
          <p:cNvPr id="10" name="文本框 9"/>
          <p:cNvSpPr txBox="1"/>
          <p:nvPr/>
        </p:nvSpPr>
        <p:spPr>
          <a:xfrm>
            <a:off x="1504122" y="1905506"/>
            <a:ext cx="9856304" cy="3046988"/>
          </a:xfrm>
          <a:prstGeom prst="rect">
            <a:avLst/>
          </a:prstGeom>
          <a:solidFill>
            <a:schemeClr val="accent5">
              <a:lumMod val="10000"/>
              <a:lumOff val="90000"/>
            </a:schemeClr>
          </a:solidFill>
        </p:spPr>
        <p:txBody>
          <a:bodyPr wrap="square">
            <a:spAutoFit/>
          </a:bodyPr>
          <a:lstStyle/>
          <a:p>
            <a:pPr indent="266700" algn="just"/>
            <a:r>
              <a:rPr lang="zh-CN" altLang="zh-CN" sz="3200" b="1" kern="100"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问题：</a:t>
            </a:r>
            <a:endParaRPr lang="zh-CN" altLang="zh-CN" sz="3200" b="1" kern="100" dirty="0">
              <a:solidFill>
                <a:srgbClr val="FF0000"/>
              </a:solidFill>
              <a:effectLst/>
              <a:latin typeface="等线" panose="02010600030101010101" pitchFamily="2" charset="-122"/>
              <a:ea typeface="等线" panose="02010600030101010101" pitchFamily="2" charset="-122"/>
              <a:cs typeface="Times New Roman" panose="02020603050405020304" charset="0"/>
            </a:endParaRPr>
          </a:p>
          <a:p>
            <a:pPr marL="342900" lvl="0" indent="-342900" algn="just">
              <a:buFont typeface="+mj-lt"/>
              <a:buAutoNum type="arabicPeriod"/>
              <a:tabLst>
                <a:tab pos="198120" algn="l"/>
              </a:tabLst>
            </a:pPr>
            <a:r>
              <a:rPr lang="zh-CN" altLang="zh-CN" sz="3200" b="1" kern="100"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根据上述材料，分别说明鸦片战争爆发的原因。</a:t>
            </a:r>
            <a:endParaRPr lang="zh-CN" altLang="zh-CN" sz="3200" b="1" kern="100" dirty="0">
              <a:solidFill>
                <a:srgbClr val="FF0000"/>
              </a:solidFill>
              <a:effectLst/>
              <a:latin typeface="等线" panose="02010600030101010101" pitchFamily="2" charset="-122"/>
              <a:ea typeface="等线" panose="02010600030101010101" pitchFamily="2" charset="-122"/>
              <a:cs typeface="Times New Roman" panose="02020603050405020304" charset="0"/>
            </a:endParaRPr>
          </a:p>
          <a:p>
            <a:pPr marL="342900" lvl="0" indent="-342900" algn="just">
              <a:buFont typeface="+mj-lt"/>
              <a:buAutoNum type="arabicPeriod"/>
              <a:tabLst>
                <a:tab pos="198120" algn="l"/>
              </a:tabLst>
            </a:pPr>
            <a:r>
              <a:rPr lang="zh-CN" altLang="zh-CN" sz="3200" b="1" kern="100"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简要分析三则材料为何对鸦片战争的起因有不同的看法。</a:t>
            </a:r>
            <a:endParaRPr lang="zh-CN" altLang="zh-CN" sz="3200" b="1" kern="100" dirty="0">
              <a:solidFill>
                <a:srgbClr val="FF0000"/>
              </a:solidFill>
              <a:effectLst/>
              <a:latin typeface="等线" panose="02010600030101010101" pitchFamily="2" charset="-122"/>
              <a:ea typeface="等线" panose="02010600030101010101" pitchFamily="2" charset="-122"/>
              <a:cs typeface="Times New Roman" panose="02020603050405020304" charset="0"/>
            </a:endParaRPr>
          </a:p>
          <a:p>
            <a:pPr marL="342900" lvl="0" indent="-342900" algn="just">
              <a:buFont typeface="+mj-lt"/>
              <a:buAutoNum type="arabicPeriod"/>
              <a:tabLst>
                <a:tab pos="198120" algn="l"/>
              </a:tabLst>
            </a:pPr>
            <a:r>
              <a:rPr lang="zh-CN" altLang="zh-CN" sz="3200" b="1" kern="100"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根据上述材料并结合所学知识，谈谈你对鸦片战争起因和性质的认识。</a:t>
            </a:r>
            <a:endParaRPr lang="zh-CN" altLang="zh-CN" sz="3200" b="1" kern="100" dirty="0">
              <a:solidFill>
                <a:srgbClr val="FF0000"/>
              </a:solidFill>
              <a:effectLst/>
              <a:latin typeface="等线" panose="02010600030101010101" pitchFamily="2" charset="-122"/>
              <a:ea typeface="等线"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11" name="标题 10"/>
          <p:cNvSpPr>
            <a:spLocks noGrp="1"/>
          </p:cNvSpPr>
          <p:nvPr>
            <p:ph type="title"/>
          </p:nvPr>
        </p:nvSpPr>
        <p:spPr>
          <a:xfrm>
            <a:off x="401320" y="586409"/>
            <a:ext cx="5694680" cy="758632"/>
          </a:xfrm>
        </p:spPr>
        <p:txBody>
          <a:bodyPr rtlCol="0"/>
          <a:lstStyle/>
          <a:p>
            <a:pPr rtl="0"/>
            <a:r>
              <a:rPr lang="zh-CN" altLang="en-US" sz="2800" dirty="0"/>
              <a:t>例</a:t>
            </a:r>
            <a:r>
              <a:rPr lang="en-US" altLang="zh-CN" sz="2800" dirty="0"/>
              <a:t>6</a:t>
            </a:r>
            <a:r>
              <a:rPr lang="zh-CN" altLang="en-US" sz="2800" dirty="0"/>
              <a:t>：第</a:t>
            </a:r>
            <a:r>
              <a:rPr lang="en-US" altLang="zh-CN" sz="2800" dirty="0"/>
              <a:t>8</a:t>
            </a:r>
            <a:r>
              <a:rPr lang="zh-CN" altLang="en-US" sz="2800" dirty="0"/>
              <a:t>课《欧洲的思想解放运动》</a:t>
            </a:r>
            <a:endParaRPr lang="zh-CN" altLang="en-US" sz="2800" dirty="0"/>
          </a:p>
        </p:txBody>
      </p:sp>
      <p:pic>
        <p:nvPicPr>
          <p:cNvPr id="2" name="图片 1"/>
          <p:cNvPicPr>
            <a:picLocks noChangeAspect="1"/>
          </p:cNvPicPr>
          <p:nvPr/>
        </p:nvPicPr>
        <p:blipFill>
          <a:blip r:embed="rId1"/>
          <a:stretch>
            <a:fillRect/>
          </a:stretch>
        </p:blipFill>
        <p:spPr>
          <a:xfrm>
            <a:off x="268357" y="1679575"/>
            <a:ext cx="5827643" cy="4691408"/>
          </a:xfrm>
          <a:prstGeom prst="rect">
            <a:avLst/>
          </a:prstGeom>
        </p:spPr>
      </p:pic>
      <p:pic>
        <p:nvPicPr>
          <p:cNvPr id="3" name="图片 2"/>
          <p:cNvPicPr>
            <a:picLocks noChangeAspect="1"/>
          </p:cNvPicPr>
          <p:nvPr/>
        </p:nvPicPr>
        <p:blipFill>
          <a:blip r:embed="rId2"/>
          <a:stretch>
            <a:fillRect/>
          </a:stretch>
        </p:blipFill>
        <p:spPr>
          <a:xfrm>
            <a:off x="6715125" y="60960"/>
            <a:ext cx="4843145" cy="673544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a:xfrm>
            <a:off x="764540" y="588327"/>
            <a:ext cx="10515600" cy="583800"/>
          </a:xfrm>
        </p:spPr>
        <p:txBody>
          <a:bodyPr vert="horz" lIns="91440" tIns="45720" rIns="91440" bIns="45720" rtlCol="0" anchor="ctr">
            <a:noAutofit/>
          </a:bodyPr>
          <a:lstStyle/>
          <a:p>
            <a:pPr lvl="0" algn="l">
              <a:buClrTx/>
              <a:buSzTx/>
              <a:buFontTx/>
            </a:pPr>
            <a:r>
              <a:rPr lang="zh-CN" altLang="en-US" sz="3600" dirty="0">
                <a:sym typeface="+mn-ea"/>
              </a:rPr>
              <a:t>例</a:t>
            </a:r>
            <a:r>
              <a:rPr lang="en-US" altLang="zh-CN" sz="3600" dirty="0">
                <a:sym typeface="+mn-ea"/>
              </a:rPr>
              <a:t>6</a:t>
            </a:r>
            <a:r>
              <a:rPr lang="zh-CN" altLang="en-US" sz="3600" dirty="0">
                <a:sym typeface="+mn-ea"/>
              </a:rPr>
              <a:t>：伏尔泰与孟德斯鸠的中国政治观的分歧</a:t>
            </a:r>
            <a:endParaRPr lang="zh-CN" altLang="en-US" sz="3600" dirty="0">
              <a:sym typeface="+mn-ea"/>
            </a:endParaRPr>
          </a:p>
        </p:txBody>
      </p:sp>
      <p:sp>
        <p:nvSpPr>
          <p:cNvPr id="3" name="文本框 2"/>
          <p:cNvSpPr txBox="1"/>
          <p:nvPr/>
        </p:nvSpPr>
        <p:spPr>
          <a:xfrm>
            <a:off x="541655" y="1264920"/>
            <a:ext cx="10936605" cy="5201424"/>
          </a:xfrm>
          <a:prstGeom prst="rect">
            <a:avLst/>
          </a:prstGeom>
          <a:noFill/>
        </p:spPr>
        <p:txBody>
          <a:bodyPr wrap="square" rtlCol="0" anchor="t">
            <a:spAutoFit/>
          </a:bodyPr>
          <a:lstStyle/>
          <a:p>
            <a:pPr lvl="0" algn="l">
              <a:buClrTx/>
              <a:buSzTx/>
              <a:buFontTx/>
            </a:pPr>
            <a:r>
              <a:rPr lang="zh-CN" altLang="en-US" sz="2000" b="1" dirty="0">
                <a:latin typeface="楷体" panose="02010609060101010101" charset="-122"/>
                <a:ea typeface="楷体" panose="02010609060101010101" charset="-122"/>
                <a:cs typeface="楷体" panose="02010609060101010101" charset="-122"/>
                <a:sym typeface="+mn-ea"/>
              </a:rPr>
              <a:t>材料一</a:t>
            </a:r>
            <a:r>
              <a:rPr lang="en-US" altLang="zh-CN" sz="2000" b="1" dirty="0">
                <a:latin typeface="楷体" panose="02010609060101010101" charset="-122"/>
                <a:ea typeface="楷体" panose="02010609060101010101" charset="-122"/>
                <a:cs typeface="楷体" panose="02010609060101010101" charset="-122"/>
                <a:sym typeface="+mn-ea"/>
              </a:rPr>
              <a:t>   </a:t>
            </a:r>
            <a:r>
              <a:rPr lang="zh-CN" altLang="en-US" sz="2000" b="1" dirty="0">
                <a:latin typeface="楷体" panose="02010609060101010101" charset="-122"/>
                <a:ea typeface="楷体" panose="02010609060101010101" charset="-122"/>
                <a:cs typeface="楷体" panose="02010609060101010101" charset="-122"/>
                <a:sym typeface="+mn-ea"/>
              </a:rPr>
              <a:t>中国人最深刻了解、最精心培育、最致力完善的东西是道德和法律。……在别的国家，法律用以治罪，而在中国，其作用更大，用以褒奖善行。……他（中国帝）可能是全国首屈一指的哲学家（贤能的智者），最有权威的预言者，皇帝的御旨几乎从来都是关于道德的指示和圣训。</a:t>
            </a:r>
            <a:endParaRPr lang="zh-CN" altLang="en-US" sz="2000" b="1" dirty="0">
              <a:latin typeface="楷体" panose="02010609060101010101" charset="-122"/>
              <a:ea typeface="楷体" panose="02010609060101010101" charset="-122"/>
              <a:cs typeface="楷体" panose="02010609060101010101" charset="-122"/>
              <a:sym typeface="+mn-ea"/>
            </a:endParaRPr>
          </a:p>
          <a:p>
            <a:pPr lvl="0" algn="l">
              <a:buClrTx/>
              <a:buSzTx/>
              <a:buFontTx/>
            </a:pPr>
            <a:r>
              <a:rPr lang="en-US" altLang="zh-CN" sz="2000" b="1" dirty="0">
                <a:solidFill>
                  <a:srgbClr val="FF0000"/>
                </a:solidFill>
                <a:latin typeface="楷体" panose="02010609060101010101" charset="-122"/>
                <a:ea typeface="楷体" panose="02010609060101010101" charset="-122"/>
                <a:cs typeface="楷体" panose="02010609060101010101" charset="-122"/>
                <a:sym typeface="+mn-ea"/>
              </a:rPr>
              <a:t>                               </a:t>
            </a:r>
            <a:r>
              <a:rPr lang="en-US" altLang="zh-CN" sz="2400" b="1" dirty="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伏尔泰《风俗论》(1756年）</a:t>
            </a:r>
            <a:endParaRPr lang="zh-CN" altLang="en-US" sz="2400" b="1" dirty="0">
              <a:solidFill>
                <a:srgbClr val="FF0000"/>
              </a:solidFill>
              <a:latin typeface="楷体" panose="02010609060101010101" charset="-122"/>
              <a:ea typeface="楷体" panose="02010609060101010101" charset="-122"/>
              <a:cs typeface="楷体" panose="02010609060101010101" charset="-122"/>
              <a:sym typeface="+mn-ea"/>
            </a:endParaRPr>
          </a:p>
          <a:p>
            <a:pPr lvl="0" algn="l">
              <a:buClrTx/>
              <a:buSzTx/>
              <a:buFontTx/>
            </a:pPr>
            <a:r>
              <a:rPr lang="zh-CN" altLang="en-US" sz="2000" b="1" dirty="0">
                <a:latin typeface="楷体" panose="02010609060101010101" charset="-122"/>
                <a:ea typeface="楷体" panose="02010609060101010101" charset="-122"/>
                <a:cs typeface="楷体" panose="02010609060101010101" charset="-122"/>
                <a:sym typeface="+mn-ea"/>
              </a:rPr>
              <a:t>材料ニ</a:t>
            </a:r>
            <a:r>
              <a:rPr lang="en-US" altLang="zh-CN" sz="2000" b="1" dirty="0">
                <a:latin typeface="楷体" panose="02010609060101010101" charset="-122"/>
                <a:ea typeface="楷体" panose="02010609060101010101" charset="-122"/>
                <a:cs typeface="楷体" panose="02010609060101010101" charset="-122"/>
                <a:sym typeface="+mn-ea"/>
              </a:rPr>
              <a:t>   </a:t>
            </a:r>
            <a:r>
              <a:rPr lang="zh-CN" altLang="en-US" sz="2000" b="1" dirty="0">
                <a:latin typeface="楷体" panose="02010609060101010101" charset="-122"/>
                <a:ea typeface="楷体" panose="02010609060101010101" charset="-122"/>
                <a:cs typeface="楷体" panose="02010609060101010101" charset="-122"/>
                <a:sym typeface="+mn-ea"/>
              </a:rPr>
              <a:t>中国是一个专制的国家，它的原则是恐怖。……在专制政体之下，君主把大权全部交给他所委任的人们……为防止有些人有可能在那里进行革命，所以就要用恐怖去压制人们的一切勇气，去窒息一切野心。……专制政体的法律，也体现了其恐怖性质……任何人对帝不敬就要处死刑。因为法律没有明确规定什么叫不敬，所以任何事情都可拿来做借口剥夺任何人的生命，去灭绝任何家族。</a:t>
            </a:r>
            <a:endParaRPr lang="zh-CN" altLang="en-US" sz="2000" b="1" dirty="0">
              <a:latin typeface="楷体" panose="02010609060101010101" charset="-122"/>
              <a:ea typeface="楷体" panose="02010609060101010101" charset="-122"/>
              <a:cs typeface="楷体" panose="02010609060101010101" charset="-122"/>
              <a:sym typeface="+mn-ea"/>
            </a:endParaRPr>
          </a:p>
          <a:p>
            <a:pPr lvl="0" algn="l">
              <a:buClrTx/>
              <a:buSzTx/>
              <a:buFontTx/>
            </a:pPr>
            <a:r>
              <a:rPr lang="en-US" altLang="zh-CN" sz="2400" b="1" dirty="0">
                <a:latin typeface="楷体" panose="02010609060101010101" charset="-122"/>
                <a:ea typeface="楷体" panose="02010609060101010101" charset="-122"/>
                <a:cs typeface="楷体" panose="02010609060101010101" charset="-122"/>
                <a:sym typeface="+mn-ea"/>
              </a:rPr>
              <a:t>                           </a:t>
            </a:r>
            <a:r>
              <a:rPr lang="en-US" altLang="zh-CN" sz="2400" b="1" dirty="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孟德斯鸠《论法的精神》(1748年）</a:t>
            </a:r>
            <a:endParaRPr lang="zh-CN" altLang="en-US" sz="2400" b="1" dirty="0">
              <a:solidFill>
                <a:srgbClr val="FF0000"/>
              </a:solidFill>
              <a:latin typeface="楷体" panose="02010609060101010101" charset="-122"/>
              <a:ea typeface="楷体" panose="02010609060101010101" charset="-122"/>
              <a:cs typeface="楷体" panose="02010609060101010101" charset="-122"/>
              <a:sym typeface="+mn-ea"/>
            </a:endParaRPr>
          </a:p>
          <a:p>
            <a:pPr lvl="0" algn="l">
              <a:buClrTx/>
              <a:buSzTx/>
              <a:buFontTx/>
            </a:pPr>
            <a:r>
              <a:rPr lang="zh-CN" altLang="en-US" sz="2000" b="1" dirty="0">
                <a:latin typeface="楷体" panose="02010609060101010101" charset="-122"/>
                <a:ea typeface="楷体" panose="02010609060101010101" charset="-122"/>
                <a:cs typeface="楷体" panose="02010609060101010101" charset="-122"/>
                <a:sym typeface="+mn-ea"/>
              </a:rPr>
              <a:t>材料三</a:t>
            </a:r>
            <a:r>
              <a:rPr lang="en-US" altLang="zh-CN" sz="2000" b="1" dirty="0">
                <a:latin typeface="楷体" panose="02010609060101010101" charset="-122"/>
                <a:ea typeface="楷体" panose="02010609060101010101" charset="-122"/>
                <a:cs typeface="楷体" panose="02010609060101010101" charset="-122"/>
                <a:sym typeface="+mn-ea"/>
              </a:rPr>
              <a:t>   </a:t>
            </a:r>
            <a:r>
              <a:rPr lang="zh-CN" altLang="en-US" sz="2000" b="1" dirty="0">
                <a:latin typeface="楷体" panose="02010609060101010101" charset="-122"/>
                <a:ea typeface="楷体" panose="02010609060101010101" charset="-122"/>
                <a:cs typeface="楷体" panose="02010609060101010101" charset="-122"/>
                <a:sym typeface="+mn-ea"/>
              </a:rPr>
              <a:t>绝大多数欧洲学者只能通过出版物分享传教士提供的有关中国的信息，仅有少数有缘结识在华或曾经赴华的传教士，向他们索取更多有关中国的信息，与他们共同探讨有关中国的种种问题。这类直接交往除了少量面对面的交谈，主要形式是信件往来。</a:t>
            </a:r>
            <a:endParaRPr lang="zh-CN" altLang="en-US" sz="2000" b="1" dirty="0">
              <a:latin typeface="楷体" panose="02010609060101010101" charset="-122"/>
              <a:ea typeface="楷体" panose="02010609060101010101" charset="-122"/>
              <a:cs typeface="楷体" panose="02010609060101010101" charset="-122"/>
              <a:sym typeface="+mn-ea"/>
            </a:endParaRPr>
          </a:p>
          <a:p>
            <a:pPr lvl="0" algn="l">
              <a:buClrTx/>
              <a:buSzTx/>
              <a:buFontTx/>
            </a:pPr>
            <a:r>
              <a:rPr lang="en-US" altLang="zh-CN" sz="2000" b="1" dirty="0">
                <a:solidFill>
                  <a:srgbClr val="FF0000"/>
                </a:solidFill>
                <a:latin typeface="楷体" panose="02010609060101010101" charset="-122"/>
                <a:ea typeface="楷体" panose="02010609060101010101" charset="-122"/>
                <a:cs typeface="楷体" panose="02010609060101010101" charset="-122"/>
                <a:sym typeface="+mn-ea"/>
              </a:rPr>
              <a:t>                                 </a:t>
            </a:r>
            <a:r>
              <a:rPr lang="en-US" altLang="zh-CN" sz="2400" b="1" dirty="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许明龙《欧洲十八世纪“中国热”》</a:t>
            </a:r>
            <a:endParaRPr lang="zh-CN" altLang="en-US" sz="2400" b="1" dirty="0">
              <a:solidFill>
                <a:srgbClr val="FF0000"/>
              </a:solidFill>
              <a:latin typeface="楷体" panose="02010609060101010101" charset="-122"/>
              <a:ea typeface="楷体" panose="02010609060101010101" charset="-122"/>
              <a:cs typeface="楷体" panose="02010609060101010101" charset="-122"/>
              <a:sym typeface="+mn-ea"/>
            </a:endParaRPr>
          </a:p>
          <a:p>
            <a:pPr lvl="0" algn="l">
              <a:buClrTx/>
              <a:buSzTx/>
              <a:buFontTx/>
            </a:pPr>
            <a:r>
              <a:rPr lang="zh-CN" altLang="en-US" sz="2000" b="1" dirty="0">
                <a:latin typeface="楷体" panose="02010609060101010101" charset="-122"/>
                <a:ea typeface="楷体" panose="02010609060101010101" charset="-122"/>
                <a:cs typeface="楷体" panose="02010609060101010101" charset="-122"/>
                <a:sym typeface="+mn-ea"/>
              </a:rPr>
              <a:t>注：18世纪欧洲“中国热”由兴起到衰落的百余年间，大体相当于中国清朝的康熙、雍正、乾隆三朝时期（1661</a:t>
            </a:r>
            <a:r>
              <a:rPr lang="en-US" altLang="zh-CN" sz="2000" b="1" dirty="0">
                <a:latin typeface="楷体" panose="02010609060101010101" charset="-122"/>
                <a:ea typeface="楷体" panose="02010609060101010101" charset="-122"/>
                <a:cs typeface="楷体" panose="02010609060101010101" charset="-122"/>
                <a:sym typeface="+mn-ea"/>
              </a:rPr>
              <a:t>—</a:t>
            </a:r>
            <a:r>
              <a:rPr lang="zh-CN" altLang="en-US" sz="2000" b="1" dirty="0">
                <a:latin typeface="楷体" panose="02010609060101010101" charset="-122"/>
                <a:ea typeface="楷体" panose="02010609060101010101" charset="-122"/>
                <a:cs typeface="楷体" panose="02010609060101010101" charset="-122"/>
                <a:sym typeface="+mn-ea"/>
              </a:rPr>
              <a:t>1799年）。</a:t>
            </a:r>
            <a:endParaRPr lang="zh-CN" altLang="en-US" sz="2000" b="1" dirty="0">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a:xfrm>
            <a:off x="764540" y="588327"/>
            <a:ext cx="10515600" cy="583800"/>
          </a:xfrm>
        </p:spPr>
        <p:txBody>
          <a:bodyPr vert="horz" lIns="91440" tIns="45720" rIns="91440" bIns="45720" rtlCol="0" anchor="ctr">
            <a:noAutofit/>
          </a:bodyPr>
          <a:lstStyle/>
          <a:p>
            <a:pPr lvl="0" algn="l">
              <a:buClrTx/>
              <a:buSzTx/>
              <a:buFontTx/>
            </a:pPr>
            <a:r>
              <a:rPr lang="zh-CN" altLang="en-US" sz="3200" dirty="0">
                <a:sym typeface="+mn-ea"/>
              </a:rPr>
              <a:t>例</a:t>
            </a:r>
            <a:r>
              <a:rPr lang="en-US" altLang="zh-CN" sz="3200" dirty="0">
                <a:sym typeface="+mn-ea"/>
              </a:rPr>
              <a:t>6</a:t>
            </a:r>
            <a:r>
              <a:rPr lang="zh-CN" altLang="en-US" sz="3200" dirty="0">
                <a:sym typeface="+mn-ea"/>
              </a:rPr>
              <a:t>：伏尔泰与孟德斯鸠的中国政治观的分歧</a:t>
            </a:r>
            <a:endParaRPr lang="zh-CN" altLang="en-US" sz="3200" dirty="0">
              <a:sym typeface="+mn-ea"/>
            </a:endParaRPr>
          </a:p>
        </p:txBody>
      </p:sp>
      <p:sp>
        <p:nvSpPr>
          <p:cNvPr id="11" name="文本框 10"/>
          <p:cNvSpPr txBox="1"/>
          <p:nvPr/>
        </p:nvSpPr>
        <p:spPr>
          <a:xfrm>
            <a:off x="516890" y="1380932"/>
            <a:ext cx="10237249" cy="3970318"/>
          </a:xfrm>
          <a:prstGeom prst="rect">
            <a:avLst/>
          </a:prstGeom>
          <a:noFill/>
        </p:spPr>
        <p:txBody>
          <a:bodyPr wrap="square" rtlCol="0" anchor="t">
            <a:spAutoFit/>
          </a:bodyPr>
          <a:lstStyle>
            <a:defPPr rtl="0">
              <a:defRPr lang="en-US"/>
            </a:defPPr>
            <a:lvl1pPr indent="0">
              <a:defRPr sz="3600" b="1">
                <a:solidFill>
                  <a:srgbClr val="000000"/>
                </a:solidFill>
                <a:latin typeface="宋体" panose="02010600030101010101" pitchFamily="2" charset="-122"/>
                <a:ea typeface="宋体" panose="02010600030101010101" pitchFamily="2" charset="-122"/>
                <a:cs typeface="楷体" panose="02010609060101010101" charset="-122"/>
              </a:defRPr>
            </a:lvl1pPr>
          </a:lstStyle>
          <a:p>
            <a:r>
              <a:rPr lang="zh-CN" altLang="en-US" sz="2800" dirty="0">
                <a:solidFill>
                  <a:srgbClr val="FF0000"/>
                </a:solidFill>
              </a:rPr>
              <a:t>问题：</a:t>
            </a:r>
            <a:endParaRPr lang="en-US" sz="2800" dirty="0">
              <a:solidFill>
                <a:srgbClr val="FF0000"/>
              </a:solidFill>
            </a:endParaRPr>
          </a:p>
          <a:p>
            <a:r>
              <a:rPr lang="en-US" sz="2800" dirty="0">
                <a:solidFill>
                  <a:srgbClr val="FF0000"/>
                </a:solidFill>
              </a:rPr>
              <a:t>1.</a:t>
            </a:r>
            <a:r>
              <a:rPr lang="zh-CN" altLang="en-US" sz="2800" dirty="0">
                <a:solidFill>
                  <a:srgbClr val="FF0000"/>
                </a:solidFill>
              </a:rPr>
              <a:t>根据材料一和材料二，指出伏尔泰、孟德斯鸠眼中的中国政体分别是什么？依据分别是什么？</a:t>
            </a:r>
            <a:endParaRPr lang="zh-CN" altLang="en-US" sz="2800" dirty="0">
              <a:solidFill>
                <a:srgbClr val="FF0000"/>
              </a:solidFill>
            </a:endParaRPr>
          </a:p>
          <a:p>
            <a:endParaRPr lang="en-US" altLang="zh-CN" sz="2800" dirty="0">
              <a:solidFill>
                <a:srgbClr val="FF0000"/>
              </a:solidFill>
            </a:endParaRPr>
          </a:p>
          <a:p>
            <a:r>
              <a:rPr lang="en-US" altLang="zh-CN" sz="2800" dirty="0">
                <a:solidFill>
                  <a:srgbClr val="FF0000"/>
                </a:solidFill>
              </a:rPr>
              <a:t>2.</a:t>
            </a:r>
            <a:r>
              <a:rPr lang="zh-CN" altLang="en-US" sz="2800" dirty="0">
                <a:solidFill>
                  <a:srgbClr val="FF0000"/>
                </a:solidFill>
              </a:rPr>
              <a:t>根据材料三，伏尔泰、孟德斯鸠等欧洲思想家对中国形象作出判断的主要信息来源有几种？哪一种更可信？为什么？</a:t>
            </a:r>
            <a:endParaRPr lang="zh-CN" altLang="en-US" sz="2800" dirty="0">
              <a:solidFill>
                <a:srgbClr val="FF0000"/>
              </a:solidFill>
            </a:endParaRPr>
          </a:p>
          <a:p>
            <a:endParaRPr lang="en-US" altLang="zh-CN" sz="2800" dirty="0">
              <a:solidFill>
                <a:srgbClr val="FF0000"/>
              </a:solidFill>
            </a:endParaRPr>
          </a:p>
          <a:p>
            <a:r>
              <a:rPr lang="en-US" altLang="zh-CN" sz="2800" dirty="0">
                <a:solidFill>
                  <a:srgbClr val="FF0000"/>
                </a:solidFill>
              </a:rPr>
              <a:t>3.</a:t>
            </a:r>
            <a:r>
              <a:rPr lang="zh-CN" altLang="en-US" sz="2800" dirty="0">
                <a:solidFill>
                  <a:srgbClr val="FF0000"/>
                </a:solidFill>
              </a:rPr>
              <a:t>造成伏尔泰和孟德斯鸠对中国形象的不同看法的原因可能是什么？这一历史现象给你怎样的启示？</a:t>
            </a:r>
            <a:endParaRPr lang="zh-CN" alt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p:tgtEl>
                                          <p:spTgt spid="11">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11">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 calcmode="lin" valueType="num">
                                      <p:cBhvr additive="base">
                                        <p:cTn id="13" dur="500"/>
                                        <p:tgtEl>
                                          <p:spTgt spid="11">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1">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anim calcmode="lin" valueType="num">
                                      <p:cBhvr additive="base">
                                        <p:cTn id="19" dur="500"/>
                                        <p:tgtEl>
                                          <p:spTgt spid="11">
                                            <p:txEl>
                                              <p:pRg st="5" end="5"/>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60000">
              <a:srgbClr val="CAC6DA">
                <a:alpha val="100000"/>
              </a:srgbClr>
            </a:gs>
            <a:gs pos="5000">
              <a:schemeClr val="accent5">
                <a:lumMod val="25000"/>
                <a:lumOff val="75000"/>
              </a:schemeClr>
            </a:gs>
            <a:gs pos="82000">
              <a:srgbClr val="F7ACBE">
                <a:alpha val="100000"/>
              </a:srgbClr>
            </a:gs>
            <a:gs pos="82000">
              <a:srgbClr val="F7ACBE">
                <a:alpha val="100000"/>
              </a:srgbClr>
            </a:gs>
            <a:gs pos="81000">
              <a:srgbClr val="F7ACBE">
                <a:alpha val="100000"/>
              </a:srgbClr>
            </a:gs>
            <a:gs pos="80000">
              <a:srgbClr val="F7ACBE">
                <a:alpha val="100000"/>
              </a:srgbClr>
            </a:gs>
            <a:gs pos="77000">
              <a:srgbClr val="F7ACBE">
                <a:alpha val="100000"/>
              </a:srgbClr>
            </a:gs>
            <a:gs pos="71000">
              <a:schemeClr val="accent1">
                <a:lumMod val="45000"/>
                <a:lumOff val="55000"/>
              </a:schemeClr>
            </a:gs>
            <a:gs pos="83000">
              <a:schemeClr val="accent1">
                <a:lumMod val="45000"/>
                <a:lumOff val="55000"/>
              </a:schemeClr>
            </a:gs>
            <a:gs pos="100000">
              <a:schemeClr val="accent1">
                <a:lumMod val="30000"/>
                <a:lumOff val="70000"/>
              </a:schemeClr>
            </a:gs>
          </a:gsLst>
          <a:lin ang="13500000" scaled="0"/>
        </a:gradFill>
        <a:effectLst/>
      </p:bgPr>
    </p:bg>
    <p:spTree>
      <p:nvGrpSpPr>
        <p:cNvPr id="1" name=""/>
        <p:cNvGrpSpPr/>
        <p:nvPr/>
      </p:nvGrpSpPr>
      <p:grpSpPr>
        <a:xfrm>
          <a:off x="0" y="0"/>
          <a:ext cx="0" cy="0"/>
          <a:chOff x="0" y="0"/>
          <a:chExt cx="0" cy="0"/>
        </a:xfrm>
      </p:grpSpPr>
      <p:sp>
        <p:nvSpPr>
          <p:cNvPr id="4" name="文本框 3"/>
          <p:cNvSpPr txBox="1"/>
          <p:nvPr/>
        </p:nvSpPr>
        <p:spPr>
          <a:xfrm>
            <a:off x="723070" y="631951"/>
            <a:ext cx="9305512" cy="584775"/>
          </a:xfrm>
          <a:prstGeom prst="rect">
            <a:avLst/>
          </a:prstGeom>
          <a:noFill/>
        </p:spPr>
        <p:txBody>
          <a:bodyPr wrap="square" rtlCol="0" anchor="t">
            <a:spAutoFit/>
          </a:bodyPr>
          <a:lstStyle>
            <a:defPPr rtl="0">
              <a:defRPr lang="en-US"/>
            </a:defPPr>
            <a:lvl1pPr indent="0">
              <a:defRPr sz="3200" b="1">
                <a:solidFill>
                  <a:schemeClr val="accent1">
                    <a:lumMod val="75000"/>
                  </a:schemeClr>
                </a:solidFill>
                <a:latin typeface="宋体" panose="02010600030101010101" pitchFamily="2" charset="-122"/>
                <a:ea typeface="宋体" panose="02010600030101010101" pitchFamily="2" charset="-122"/>
                <a:cs typeface="楷体" panose="02010609060101010101" charset="-122"/>
              </a:defRPr>
            </a:lvl1pPr>
          </a:lstStyle>
          <a:p>
            <a:r>
              <a:rPr lang="en-US" altLang="zh-CN" dirty="0"/>
              <a:t>3.</a:t>
            </a:r>
            <a:r>
              <a:rPr lang="zh-CN" altLang="en-US" dirty="0"/>
              <a:t>延伸课外拓展学习</a:t>
            </a:r>
            <a:endParaRPr lang="zh-CN" altLang="en-US" dirty="0"/>
          </a:p>
        </p:txBody>
      </p:sp>
      <p:sp>
        <p:nvSpPr>
          <p:cNvPr id="5" name="标题 5"/>
          <p:cNvSpPr>
            <a:spLocks noGrp="1"/>
          </p:cNvSpPr>
          <p:nvPr>
            <p:ph type="title"/>
          </p:nvPr>
        </p:nvSpPr>
        <p:spPr>
          <a:xfrm>
            <a:off x="838200" y="1542484"/>
            <a:ext cx="10515600" cy="583800"/>
          </a:xfrm>
        </p:spPr>
        <p:txBody>
          <a:bodyPr vert="horz" lIns="91440" tIns="45720" rIns="91440" bIns="45720" rtlCol="0" anchor="ctr">
            <a:noAutofit/>
          </a:bodyPr>
          <a:lstStyle/>
          <a:p>
            <a:pPr lvl="0"/>
            <a:r>
              <a:rPr lang="zh-CN" altLang="en-US" sz="2800" dirty="0">
                <a:sym typeface="+mn-ea"/>
              </a:rPr>
              <a:t>例</a:t>
            </a:r>
            <a:r>
              <a:rPr lang="en-US" altLang="zh-CN" sz="2800" dirty="0">
                <a:sym typeface="+mn-ea"/>
              </a:rPr>
              <a:t>7</a:t>
            </a:r>
            <a:r>
              <a:rPr lang="zh-CN" altLang="en-US" sz="2800" dirty="0">
                <a:sym typeface="+mn-ea"/>
              </a:rPr>
              <a:t>：纲要下</a:t>
            </a:r>
            <a:r>
              <a:rPr lang="zh-CN" altLang="en-US" sz="2800" dirty="0"/>
              <a:t>第</a:t>
            </a:r>
            <a:r>
              <a:rPr lang="en-US" altLang="zh-CN" sz="2800" dirty="0"/>
              <a:t>9</a:t>
            </a:r>
            <a:r>
              <a:rPr lang="zh-CN" altLang="en-US" sz="2800" dirty="0"/>
              <a:t>课 </a:t>
            </a:r>
            <a:r>
              <a:rPr lang="en-US" altLang="zh-CN" sz="2800" dirty="0"/>
              <a:t>《</a:t>
            </a:r>
            <a:r>
              <a:rPr lang="zh-CN" altLang="en-US" sz="2800" dirty="0"/>
              <a:t>资产阶级革命与资本主义制度的确立</a:t>
            </a:r>
            <a:r>
              <a:rPr lang="en-US" altLang="zh-CN" sz="2800" dirty="0"/>
              <a:t>》</a:t>
            </a:r>
            <a:endParaRPr lang="zh-CN" altLang="en-US" sz="2800" dirty="0">
              <a:sym typeface="+mn-ea"/>
            </a:endParaRPr>
          </a:p>
        </p:txBody>
      </p:sp>
      <p:sp>
        <p:nvSpPr>
          <p:cNvPr id="7" name="文本框 6"/>
          <p:cNvSpPr txBox="1"/>
          <p:nvPr/>
        </p:nvSpPr>
        <p:spPr>
          <a:xfrm>
            <a:off x="894522" y="2452042"/>
            <a:ext cx="10402956" cy="954107"/>
          </a:xfrm>
          <a:prstGeom prst="rect">
            <a:avLst/>
          </a:prstGeom>
          <a:noFill/>
          <a:ln>
            <a:solidFill>
              <a:schemeClr val="tx2">
                <a:lumMod val="50000"/>
                <a:lumOff val="50000"/>
              </a:schemeClr>
            </a:solidFill>
          </a:ln>
        </p:spPr>
        <p:txBody>
          <a:bodyPr wrap="square">
            <a:spAutoFit/>
          </a:bodyPr>
          <a:lstStyle/>
          <a:p>
            <a:r>
              <a:rPr lang="zh-CN" altLang="en-US" sz="2800" b="1" dirty="0">
                <a:latin typeface="楷体" panose="02010609060101010101" charset="-122"/>
                <a:ea typeface="楷体" panose="02010609060101010101" charset="-122"/>
              </a:rPr>
              <a:t>材料    在美国历史和人类历史上，林肯必将与华盛顿齐名。</a:t>
            </a:r>
            <a:endParaRPr lang="en-US" altLang="zh-CN" sz="2800" b="1" dirty="0">
              <a:latin typeface="楷体" panose="02010609060101010101" charset="-122"/>
              <a:ea typeface="楷体" panose="02010609060101010101" charset="-122"/>
            </a:endParaRPr>
          </a:p>
          <a:p>
            <a:r>
              <a:rPr lang="en-US" altLang="zh-CN" sz="2800" b="1" dirty="0">
                <a:latin typeface="楷体" panose="02010609060101010101" charset="-122"/>
                <a:ea typeface="楷体" panose="02010609060101010101" charset="-122"/>
              </a:rPr>
              <a:t>                                       ——</a:t>
            </a:r>
            <a:r>
              <a:rPr lang="zh-CN" altLang="en-US" sz="2800" b="1" dirty="0">
                <a:latin typeface="楷体" panose="02010609060101010101" charset="-122"/>
                <a:ea typeface="楷体" panose="02010609060101010101" charset="-122"/>
              </a:rPr>
              <a:t>马克思</a:t>
            </a:r>
            <a:endParaRPr lang="zh-CN" altLang="en-US" sz="2800" b="1" dirty="0">
              <a:latin typeface="楷体" panose="02010609060101010101" charset="-122"/>
              <a:ea typeface="楷体" panose="02010609060101010101" charset="-122"/>
            </a:endParaRPr>
          </a:p>
        </p:txBody>
      </p:sp>
      <p:sp>
        <p:nvSpPr>
          <p:cNvPr id="8" name="文本框 7"/>
          <p:cNvSpPr txBox="1"/>
          <p:nvPr/>
        </p:nvSpPr>
        <p:spPr>
          <a:xfrm>
            <a:off x="894522" y="3801481"/>
            <a:ext cx="9134060" cy="521970"/>
          </a:xfrm>
          <a:prstGeom prst="rect">
            <a:avLst/>
          </a:prstGeom>
          <a:noFill/>
          <a:ln>
            <a:solidFill>
              <a:schemeClr val="accent1">
                <a:lumMod val="40000"/>
                <a:lumOff val="60000"/>
              </a:schemeClr>
            </a:solidFill>
          </a:ln>
        </p:spPr>
        <p:txBody>
          <a:bodyPr wrap="square">
            <a:spAutoFit/>
          </a:bodyPr>
          <a:lstStyle/>
          <a:p>
            <a:r>
              <a:rPr lang="zh-CN" altLang="en-US" sz="2800" b="1" dirty="0">
                <a:solidFill>
                  <a:srgbClr val="FF0000"/>
                </a:solidFill>
                <a:latin typeface="宋体" panose="02010600030101010101" pitchFamily="2" charset="-122"/>
                <a:ea typeface="宋体" panose="02010600030101010101" pitchFamily="2" charset="-122"/>
              </a:rPr>
              <a:t>问题：课外搜集材料，论证马克思的评述。</a:t>
            </a:r>
            <a:endParaRPr lang="zh-CN" altLang="en-US" sz="28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60000">
              <a:srgbClr val="CAC6DA">
                <a:alpha val="100000"/>
              </a:srgbClr>
            </a:gs>
            <a:gs pos="5000">
              <a:schemeClr val="accent5">
                <a:lumMod val="25000"/>
                <a:lumOff val="75000"/>
              </a:schemeClr>
            </a:gs>
            <a:gs pos="82000">
              <a:srgbClr val="F7ACBE">
                <a:alpha val="100000"/>
              </a:srgbClr>
            </a:gs>
            <a:gs pos="82000">
              <a:srgbClr val="F7ACBE">
                <a:alpha val="100000"/>
              </a:srgbClr>
            </a:gs>
            <a:gs pos="81000">
              <a:srgbClr val="F7ACBE">
                <a:alpha val="100000"/>
              </a:srgbClr>
            </a:gs>
            <a:gs pos="80000">
              <a:srgbClr val="F7ACBE">
                <a:alpha val="100000"/>
              </a:srgbClr>
            </a:gs>
            <a:gs pos="77000">
              <a:srgbClr val="F7ACBE">
                <a:alpha val="100000"/>
              </a:srgbClr>
            </a:gs>
            <a:gs pos="71000">
              <a:schemeClr val="accent1">
                <a:lumMod val="45000"/>
                <a:lumOff val="55000"/>
              </a:schemeClr>
            </a:gs>
            <a:gs pos="83000">
              <a:schemeClr val="accent1">
                <a:lumMod val="45000"/>
                <a:lumOff val="55000"/>
              </a:schemeClr>
            </a:gs>
            <a:gs pos="100000">
              <a:schemeClr val="accent1">
                <a:lumMod val="30000"/>
                <a:lumOff val="70000"/>
              </a:schemeClr>
            </a:gs>
          </a:gsLst>
          <a:lin ang="13500000" scaled="0"/>
        </a:gradFill>
        <a:effectLst/>
      </p:bgPr>
    </p:bg>
    <p:spTree>
      <p:nvGrpSpPr>
        <p:cNvPr id="1" name=""/>
        <p:cNvGrpSpPr/>
        <p:nvPr/>
      </p:nvGrpSpPr>
      <p:grpSpPr>
        <a:xfrm>
          <a:off x="0" y="0"/>
          <a:ext cx="0" cy="0"/>
          <a:chOff x="0" y="0"/>
          <a:chExt cx="0" cy="0"/>
        </a:xfrm>
      </p:grpSpPr>
      <p:sp>
        <p:nvSpPr>
          <p:cNvPr id="7" name="文本框 6"/>
          <p:cNvSpPr txBox="1"/>
          <p:nvPr/>
        </p:nvSpPr>
        <p:spPr>
          <a:xfrm>
            <a:off x="3731895" y="1609090"/>
            <a:ext cx="5802630" cy="3784600"/>
          </a:xfrm>
          <a:prstGeom prst="rect">
            <a:avLst/>
          </a:prstGeom>
          <a:noFill/>
          <a:ln>
            <a:noFill/>
          </a:ln>
        </p:spPr>
        <p:txBody>
          <a:bodyPr wrap="square">
            <a:spAutoFit/>
          </a:bodyPr>
          <a:lstStyle/>
          <a:p>
            <a:r>
              <a:rPr lang="zh-CN" sz="8000" b="1" dirty="0">
                <a:solidFill>
                  <a:srgbClr val="FF0000"/>
                </a:solidFill>
                <a:latin typeface="楷体" panose="02010609060101010101" charset="-122"/>
                <a:ea typeface="楷体" panose="02010609060101010101" charset="-122"/>
              </a:rPr>
              <a:t>知行合一</a:t>
            </a:r>
            <a:endParaRPr lang="zh-CN" sz="8000" b="1" dirty="0">
              <a:solidFill>
                <a:srgbClr val="FF0000"/>
              </a:solidFill>
              <a:latin typeface="楷体" panose="02010609060101010101" charset="-122"/>
              <a:ea typeface="楷体" panose="02010609060101010101" charset="-122"/>
            </a:endParaRPr>
          </a:p>
          <a:p>
            <a:r>
              <a:rPr lang="zh-CN" sz="8000" b="1" dirty="0">
                <a:solidFill>
                  <a:srgbClr val="FF0000"/>
                </a:solidFill>
                <a:latin typeface="楷体" panose="02010609060101010101" charset="-122"/>
                <a:ea typeface="楷体" panose="02010609060101010101" charset="-122"/>
              </a:rPr>
              <a:t>落实素养</a:t>
            </a:r>
            <a:endParaRPr lang="zh-CN" sz="8000" b="1" dirty="0">
              <a:solidFill>
                <a:srgbClr val="FF0000"/>
              </a:solidFill>
              <a:latin typeface="楷体" panose="02010609060101010101" charset="-122"/>
              <a:ea typeface="楷体" panose="02010609060101010101" charset="-122"/>
            </a:endParaRPr>
          </a:p>
          <a:p>
            <a:r>
              <a:rPr lang="zh-CN" sz="8000" b="1" dirty="0">
                <a:solidFill>
                  <a:srgbClr val="FF0000"/>
                </a:solidFill>
                <a:latin typeface="楷体" panose="02010609060101010101" charset="-122"/>
                <a:ea typeface="楷体" panose="02010609060101010101" charset="-122"/>
              </a:rPr>
              <a:t>铸魂育人</a:t>
            </a:r>
            <a:endParaRPr lang="zh-CN" sz="8000" b="1" dirty="0">
              <a:solidFill>
                <a:srgbClr val="FF0000"/>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文本框 2"/>
          <p:cNvSpPr txBox="1"/>
          <p:nvPr/>
        </p:nvSpPr>
        <p:spPr>
          <a:xfrm>
            <a:off x="445135" y="1572602"/>
            <a:ext cx="11202228" cy="4031873"/>
          </a:xfrm>
          <a:prstGeom prst="rect">
            <a:avLst/>
          </a:prstGeom>
          <a:noFill/>
          <a:ln w="9525">
            <a:noFill/>
          </a:ln>
        </p:spPr>
        <p:txBody>
          <a:bodyPr wrap="square">
            <a:spAutoFit/>
          </a:bodyPr>
          <a:lstStyle/>
          <a:p>
            <a:pPr indent="266700" algn="l"/>
            <a:r>
              <a:rPr lang="zh-CN" sz="3200" b="1" dirty="0">
                <a:solidFill>
                  <a:srgbClr val="000000"/>
                </a:solidFill>
                <a:ea typeface="宋体" panose="02010600030101010101" pitchFamily="2" charset="-122"/>
              </a:rPr>
              <a:t>（1）分别阐述每则材料对研究明代白银货币化的价值。</a:t>
            </a:r>
            <a:endParaRPr lang="zh-CN" sz="3200" b="1" dirty="0">
              <a:solidFill>
                <a:srgbClr val="000000"/>
              </a:solidFill>
              <a:ea typeface="宋体" panose="02010600030101010101" pitchFamily="2" charset="-122"/>
            </a:endParaRPr>
          </a:p>
          <a:p>
            <a:pPr indent="266700" algn="l"/>
            <a:endParaRPr lang="en-US" altLang="zh-CN" sz="3200" b="1" dirty="0">
              <a:solidFill>
                <a:srgbClr val="000000"/>
              </a:solidFill>
              <a:ea typeface="宋体" panose="02010600030101010101" pitchFamily="2" charset="-122"/>
            </a:endParaRPr>
          </a:p>
          <a:p>
            <a:pPr indent="266700" algn="l"/>
            <a:endParaRPr lang="en-US" altLang="zh-CN" sz="3200" b="1" dirty="0">
              <a:solidFill>
                <a:srgbClr val="000000"/>
              </a:solidFill>
              <a:ea typeface="宋体" panose="02010600030101010101" pitchFamily="2" charset="-122"/>
            </a:endParaRPr>
          </a:p>
          <a:p>
            <a:pPr indent="266700" algn="l"/>
            <a:r>
              <a:rPr lang="zh-CN" sz="3200" b="1" dirty="0">
                <a:solidFill>
                  <a:srgbClr val="000000"/>
                </a:solidFill>
                <a:ea typeface="宋体" panose="02010600030101010101" pitchFamily="2" charset="-122"/>
              </a:rPr>
              <a:t>（2）综合上述材料，简述明代白银货币化的影响。</a:t>
            </a:r>
            <a:endParaRPr lang="zh-CN" sz="3200" b="1" dirty="0">
              <a:solidFill>
                <a:srgbClr val="000000"/>
              </a:solidFill>
              <a:ea typeface="宋体" panose="02010600030101010101" pitchFamily="2" charset="-122"/>
            </a:endParaRPr>
          </a:p>
          <a:p>
            <a:pPr indent="266700" algn="l"/>
            <a:endParaRPr lang="en-US" altLang="zh-CN" sz="3200" b="1" dirty="0">
              <a:solidFill>
                <a:srgbClr val="000000"/>
              </a:solidFill>
              <a:ea typeface="宋体" panose="02010600030101010101" pitchFamily="2" charset="-122"/>
            </a:endParaRPr>
          </a:p>
          <a:p>
            <a:pPr indent="266700" algn="l"/>
            <a:endParaRPr lang="en-US" altLang="zh-CN" sz="3200" b="1" dirty="0">
              <a:solidFill>
                <a:srgbClr val="000000"/>
              </a:solidFill>
              <a:ea typeface="宋体" panose="02010600030101010101" pitchFamily="2" charset="-122"/>
            </a:endParaRPr>
          </a:p>
          <a:p>
            <a:pPr indent="266700" algn="l"/>
            <a:r>
              <a:rPr lang="zh-CN" sz="3200" b="1" dirty="0">
                <a:solidFill>
                  <a:srgbClr val="000000"/>
                </a:solidFill>
                <a:ea typeface="宋体" panose="02010600030101010101" pitchFamily="2" charset="-122"/>
              </a:rPr>
              <a:t>（3）除上述材料之外，研究明代白银货币化还可补充哪些类型的史料，请至少列出两种。</a:t>
            </a:r>
            <a:endParaRPr lang="zh-CN" sz="3200" b="1" dirty="0">
              <a:solidFill>
                <a:srgbClr val="000000"/>
              </a:solidFill>
              <a:ea typeface="宋体" panose="02010600030101010101" pitchFamily="2" charset="-122"/>
            </a:endParaRPr>
          </a:p>
        </p:txBody>
      </p:sp>
      <p:sp>
        <p:nvSpPr>
          <p:cNvPr id="4" name="文本框 3"/>
          <p:cNvSpPr txBox="1"/>
          <p:nvPr/>
        </p:nvSpPr>
        <p:spPr>
          <a:xfrm>
            <a:off x="445135" y="640110"/>
            <a:ext cx="11325860" cy="646331"/>
          </a:xfrm>
          <a:prstGeom prst="rect">
            <a:avLst/>
          </a:prstGeom>
          <a:noFill/>
        </p:spPr>
        <p:txBody>
          <a:bodyPr wrap="square" rtlCol="0" anchor="t">
            <a:spAutoFit/>
          </a:bodyPr>
          <a:lstStyle/>
          <a:p>
            <a:pPr indent="0"/>
            <a:r>
              <a:rPr lang="zh-CN" altLang="en-US" sz="3600" b="1" dirty="0">
                <a:solidFill>
                  <a:srgbClr val="000000"/>
                </a:solidFill>
                <a:latin typeface="Times New Roman" panose="02020603050405020304" charset="0"/>
                <a:ea typeface="宋体" panose="02010600030101010101" pitchFamily="2" charset="-122"/>
                <a:cs typeface="宋体" panose="02010600030101010101" pitchFamily="2" charset="-122"/>
                <a:sym typeface="+mn-ea"/>
              </a:rPr>
              <a:t>（</a:t>
            </a:r>
            <a:r>
              <a:rPr lang="en-US" altLang="zh-CN" sz="3600" b="1" dirty="0">
                <a:solidFill>
                  <a:srgbClr val="000000"/>
                </a:solidFill>
                <a:latin typeface="Times New Roman" panose="02020603050405020304" charset="0"/>
                <a:ea typeface="宋体" panose="02010600030101010101" pitchFamily="2" charset="-122"/>
                <a:cs typeface="宋体" panose="02010600030101010101" pitchFamily="2" charset="-122"/>
                <a:sym typeface="+mn-ea"/>
              </a:rPr>
              <a:t>2022</a:t>
            </a:r>
            <a:r>
              <a:rPr lang="zh-CN" altLang="en-US" sz="3600" b="1" dirty="0">
                <a:solidFill>
                  <a:srgbClr val="000000"/>
                </a:solidFill>
                <a:latin typeface="Times New Roman" panose="02020603050405020304" charset="0"/>
                <a:ea typeface="宋体" panose="02010600030101010101" pitchFamily="2" charset="-122"/>
                <a:cs typeface="宋体" panose="02010600030101010101" pitchFamily="2" charset="-122"/>
                <a:sym typeface="+mn-ea"/>
              </a:rPr>
              <a:t>年广东卷</a:t>
            </a:r>
            <a:r>
              <a:rPr lang="en-US" altLang="zh-CN" sz="3600" b="1" dirty="0">
                <a:solidFill>
                  <a:srgbClr val="000000"/>
                </a:solidFill>
                <a:latin typeface="Times New Roman" panose="02020603050405020304" charset="0"/>
                <a:ea typeface="宋体" panose="02010600030101010101" pitchFamily="2" charset="-122"/>
                <a:cs typeface="宋体" panose="02010600030101010101" pitchFamily="2" charset="-122"/>
                <a:sym typeface="+mn-ea"/>
              </a:rPr>
              <a:t>T17</a:t>
            </a:r>
            <a:r>
              <a:rPr lang="zh-CN" altLang="en-US" sz="3600" b="1" dirty="0">
                <a:solidFill>
                  <a:srgbClr val="000000"/>
                </a:solidFill>
                <a:latin typeface="Times New Roman" panose="02020603050405020304" charset="0"/>
                <a:ea typeface="宋体" panose="02010600030101010101" pitchFamily="2" charset="-122"/>
                <a:cs typeface="宋体" panose="02010600030101010101" pitchFamily="2" charset="-122"/>
                <a:sym typeface="+mn-ea"/>
              </a:rPr>
              <a:t>）</a:t>
            </a:r>
            <a:endParaRPr lang="zh-CN" altLang="en-US" sz="3600" b="1" dirty="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nvSpPr>
        <p:spPr>
          <a:xfrm>
            <a:off x="560789" y="2284131"/>
            <a:ext cx="9743373" cy="523220"/>
          </a:xfrm>
          <a:prstGeom prst="rect">
            <a:avLst/>
          </a:prstGeom>
          <a:solidFill>
            <a:schemeClr val="accent1">
              <a:lumMod val="20000"/>
              <a:lumOff val="80000"/>
            </a:schemeClr>
          </a:solidFill>
        </p:spPr>
        <p:txBody>
          <a:bodyPr wrap="none" rtlCol="0">
            <a:spAutoFit/>
          </a:bodyPr>
          <a:lstStyle/>
          <a:p>
            <a:pPr algn="l"/>
            <a:r>
              <a:rPr lang="zh-CN" altLang="en-US" sz="2800" b="1" dirty="0">
                <a:solidFill>
                  <a:srgbClr val="FF0000"/>
                </a:solidFill>
                <a:latin typeface="黑体" panose="02010609060101010101" charset="-122"/>
                <a:ea typeface="黑体" panose="02010609060101010101" charset="-122"/>
                <a:cs typeface="黑体" panose="02010609060101010101" charset="-122"/>
              </a:rPr>
              <a:t>符合史料实证水平</a:t>
            </a:r>
            <a:r>
              <a:rPr lang="en-US" altLang="zh-CN" sz="2800" b="1" dirty="0">
                <a:solidFill>
                  <a:srgbClr val="FF0000"/>
                </a:solidFill>
                <a:latin typeface="黑体" panose="02010609060101010101" charset="-122"/>
                <a:ea typeface="黑体" panose="02010609060101010101" charset="-122"/>
                <a:cs typeface="黑体" panose="02010609060101010101" charset="-122"/>
              </a:rPr>
              <a:t>2</a:t>
            </a:r>
            <a:r>
              <a:rPr lang="zh-CN" altLang="en-US" sz="2800" b="1" dirty="0">
                <a:solidFill>
                  <a:srgbClr val="FF0000"/>
                </a:solidFill>
                <a:latin typeface="黑体" panose="02010609060101010101" charset="-122"/>
                <a:ea typeface="黑体" panose="02010609060101010101" charset="-122"/>
                <a:cs typeface="黑体" panose="02010609060101010101" charset="-122"/>
              </a:rPr>
              <a:t>：认识不同类型史料所具有的不同价值。</a:t>
            </a:r>
            <a:endParaRPr lang="en-US" altLang="zh-CN" sz="2800" b="1" dirty="0">
              <a:solidFill>
                <a:srgbClr val="FF0000"/>
              </a:solidFill>
              <a:latin typeface="黑体" panose="02010609060101010101" charset="-122"/>
              <a:ea typeface="黑体" panose="02010609060101010101" charset="-122"/>
              <a:cs typeface="黑体" panose="02010609060101010101" charset="-122"/>
            </a:endParaRPr>
          </a:p>
        </p:txBody>
      </p:sp>
      <p:sp>
        <p:nvSpPr>
          <p:cNvPr id="6" name="文本框 5"/>
          <p:cNvSpPr txBox="1"/>
          <p:nvPr/>
        </p:nvSpPr>
        <p:spPr>
          <a:xfrm>
            <a:off x="560789" y="3734769"/>
            <a:ext cx="11186076" cy="523220"/>
          </a:xfrm>
          <a:prstGeom prst="rect">
            <a:avLst/>
          </a:prstGeom>
          <a:solidFill>
            <a:schemeClr val="accent1">
              <a:lumMod val="20000"/>
              <a:lumOff val="80000"/>
            </a:schemeClr>
          </a:solidFill>
        </p:spPr>
        <p:txBody>
          <a:bodyPr wrap="none" rtlCol="0">
            <a:spAutoFit/>
          </a:bodyPr>
          <a:lstStyle>
            <a:defPPr rtl="0">
              <a:defRPr lang="en-US"/>
            </a:defPPr>
            <a:lvl1pPr>
              <a:defRPr sz="2800" b="1">
                <a:solidFill>
                  <a:srgbClr val="FF0000"/>
                </a:solidFill>
                <a:latin typeface="黑体" panose="02010609060101010101" charset="-122"/>
                <a:ea typeface="黑体" panose="02010609060101010101" charset="-122"/>
                <a:cs typeface="黑体" panose="02010609060101010101" charset="-122"/>
              </a:defRPr>
            </a:lvl1pPr>
          </a:lstStyle>
          <a:p>
            <a:r>
              <a:rPr lang="zh-CN" altLang="en-US" dirty="0"/>
              <a:t>符合史料实证水平</a:t>
            </a:r>
            <a:r>
              <a:rPr lang="en-US" altLang="zh-CN" dirty="0"/>
              <a:t>4</a:t>
            </a:r>
            <a:r>
              <a:rPr lang="zh-CN" altLang="en-US" dirty="0"/>
              <a:t>：能够恰当地运用史料对所探究的问题进行论述。</a:t>
            </a:r>
            <a:endParaRPr lang="en-US" altLang="zh-CN" dirty="0"/>
          </a:p>
        </p:txBody>
      </p:sp>
      <p:sp>
        <p:nvSpPr>
          <p:cNvPr id="7" name="文本框 6"/>
          <p:cNvSpPr txBox="1"/>
          <p:nvPr/>
        </p:nvSpPr>
        <p:spPr>
          <a:xfrm>
            <a:off x="542979" y="5736855"/>
            <a:ext cx="11186076" cy="953135"/>
          </a:xfrm>
          <a:prstGeom prst="rect">
            <a:avLst/>
          </a:prstGeom>
          <a:solidFill>
            <a:schemeClr val="accent1">
              <a:lumMod val="20000"/>
              <a:lumOff val="80000"/>
            </a:schemeClr>
          </a:solidFill>
        </p:spPr>
        <p:txBody>
          <a:bodyPr wrap="square" rtlCol="0">
            <a:spAutoFit/>
          </a:bodyPr>
          <a:lstStyle>
            <a:defPPr rtl="0">
              <a:defRPr lang="en-US"/>
            </a:defPPr>
            <a:lvl1pPr>
              <a:defRPr sz="2800" b="1">
                <a:solidFill>
                  <a:srgbClr val="FF0000"/>
                </a:solidFill>
                <a:latin typeface="黑体" panose="02010609060101010101" charset="-122"/>
                <a:ea typeface="黑体" panose="02010609060101010101" charset="-122"/>
                <a:cs typeface="黑体" panose="02010609060101010101" charset="-122"/>
              </a:defRPr>
            </a:lvl1pPr>
          </a:lstStyle>
          <a:p>
            <a:r>
              <a:rPr lang="zh-CN" altLang="en-US" dirty="0"/>
              <a:t>符合史料实证水平</a:t>
            </a:r>
            <a:r>
              <a:rPr lang="en-US" altLang="zh-CN" dirty="0"/>
              <a:t>1</a:t>
            </a:r>
            <a:r>
              <a:rPr lang="zh-CN" altLang="en-US" dirty="0"/>
              <a:t>：能够区分史料的不同类型；在解答某一历史问题时，能够尝试从多种渠道获取与其有关的材料。</a:t>
            </a: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d011f5cd45fd5a9d24ac4dcbb891d28d\insertfill"/>
          <p:cNvPicPr>
            <a:picLocks noChangeAspect="1"/>
          </p:cNvPicPr>
          <p:nvPr/>
        </p:nvPicPr>
        <p:blipFill>
          <a:blip r:embed="rId1"/>
          <a:stretch>
            <a:fillRect/>
          </a:stretch>
        </p:blipFill>
        <p:spPr>
          <a:xfrm>
            <a:off x="0" y="0"/>
            <a:ext cx="12192000" cy="6858000"/>
          </a:xfrm>
          <a:prstGeom prst="rect">
            <a:avLst/>
          </a:prstGeom>
        </p:spPr>
      </p:pic>
      <p:sp>
        <p:nvSpPr>
          <p:cNvPr id="6" name="矩形 5" descr="7b0a2020202022776f7264617274223a20227b5c2269645c223a32353030353034372c5c227469645c223a31333439337d220a7d0a"/>
          <p:cNvSpPr/>
          <p:nvPr/>
        </p:nvSpPr>
        <p:spPr>
          <a:xfrm>
            <a:off x="1278890" y="1282700"/>
            <a:ext cx="10362565" cy="2955925"/>
          </a:xfrm>
          <a:prstGeom prst="rect">
            <a:avLst/>
          </a:prstGeom>
          <a:noFill/>
        </p:spPr>
        <p:txBody>
          <a:bodyPr wrap="square" lIns="90170" tIns="46990" rIns="90170" bIns="46990" rtlCol="0" anchor="t">
            <a:spAutoFit/>
            <a:scene3d>
              <a:camera prst="obliqueBottomRight"/>
              <a:lightRig rig="flat" dir="t">
                <a:rot lat="0" lon="0" rev="0"/>
              </a:lightRig>
            </a:scene3d>
            <a:sp3d extrusionH="381000" contourW="12700" prstMaterial="plastic">
              <a:extrusionClr>
                <a:srgbClr val="E2F2F8"/>
              </a:extrusionClr>
              <a:contourClr>
                <a:srgbClr val="FFA138"/>
              </a:contourClr>
            </a:sp3d>
          </a:bodyPr>
          <a:lstStyle/>
          <a:p>
            <a:pPr algn="ctr"/>
            <a:r>
              <a:rPr lang="zh-CN" altLang="en-US" sz="18600" b="1">
                <a:ln w="38100" cmpd="sng">
                  <a:solidFill>
                    <a:srgbClr val="FDFFFF"/>
                  </a:solidFill>
                </a:ln>
                <a:gradFill>
                  <a:gsLst>
                    <a:gs pos="95000">
                      <a:srgbClr val="E8BA00"/>
                    </a:gs>
                    <a:gs pos="62000">
                      <a:srgbClr val="E24C02"/>
                    </a:gs>
                  </a:gsLst>
                  <a:lin ang="16440000" scaled="0"/>
                </a:gradFill>
                <a:effectLst>
                  <a:outerShdw blurRad="25400" dist="38100" algn="l" rotWithShape="0">
                    <a:srgbClr val="DA7B00">
                      <a:alpha val="65000"/>
                    </a:srgbClr>
                  </a:outerShdw>
                  <a:reflection blurRad="6350" stA="60000" endA="900" endPos="60000" dist="76200" dir="5400000" sy="-100000" algn="bl" rotWithShape="0"/>
                </a:effectLst>
                <a:latin typeface="汉仪大黑" panose="01010104010101010101" charset="-122"/>
                <a:ea typeface="汉仪大黑" panose="01010104010101010101" charset="-122"/>
              </a:rPr>
              <a:t>谢谢聆听</a:t>
            </a:r>
            <a:endParaRPr lang="zh-CN" altLang="en-US" sz="18600" b="1">
              <a:ln w="38100" cmpd="sng">
                <a:solidFill>
                  <a:srgbClr val="FDFFFF"/>
                </a:solidFill>
              </a:ln>
              <a:gradFill>
                <a:gsLst>
                  <a:gs pos="95000">
                    <a:srgbClr val="E8BA00"/>
                  </a:gs>
                  <a:gs pos="62000">
                    <a:srgbClr val="E24C02"/>
                  </a:gs>
                </a:gsLst>
                <a:lin ang="16440000" scaled="0"/>
              </a:gradFill>
              <a:effectLst>
                <a:outerShdw blurRad="25400" dist="38100" algn="l" rotWithShape="0">
                  <a:srgbClr val="DA7B00">
                    <a:alpha val="65000"/>
                  </a:srgbClr>
                </a:outerShdw>
                <a:reflection blurRad="6350" stA="60000" endA="900" endPos="60000" dist="76200" dir="5400000" sy="-100000" algn="bl" rotWithShape="0"/>
              </a:effectLst>
              <a:latin typeface="汉仪大黑" panose="01010104010101010101" charset="-122"/>
              <a:ea typeface="汉仪大黑" panose="0101010401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5" name="文本框 4"/>
          <p:cNvSpPr txBox="1"/>
          <p:nvPr/>
        </p:nvSpPr>
        <p:spPr>
          <a:xfrm>
            <a:off x="879475" y="1291397"/>
            <a:ext cx="10500829" cy="1569660"/>
          </a:xfrm>
          <a:prstGeom prst="rect">
            <a:avLst/>
          </a:prstGeom>
          <a:noFill/>
        </p:spPr>
        <p:txBody>
          <a:bodyPr wrap="square" rtlCol="0" anchor="t">
            <a:spAutoFit/>
          </a:bodyPr>
          <a:lstStyle/>
          <a:p>
            <a:pPr indent="0"/>
            <a:r>
              <a:rPr lang="en-US" altLang="zh-CN" sz="3200" b="1" dirty="0">
                <a:solidFill>
                  <a:srgbClr val="000000"/>
                </a:solidFill>
                <a:latin typeface="宋体" panose="02010600030101010101" pitchFamily="2" charset="-122"/>
                <a:ea typeface="宋体" panose="02010600030101010101" pitchFamily="2" charset="-122"/>
                <a:cs typeface="楷体" panose="02010609060101010101" charset="-122"/>
                <a:sym typeface="+mn-ea"/>
              </a:rPr>
              <a:t>    </a:t>
            </a:r>
            <a:r>
              <a:rPr lang="zh-CN" altLang="en-US" sz="3200" b="1" dirty="0">
                <a:solidFill>
                  <a:srgbClr val="000000"/>
                </a:solidFill>
                <a:latin typeface="宋体" panose="02010600030101010101" pitchFamily="2" charset="-122"/>
                <a:ea typeface="宋体" panose="02010600030101010101" pitchFamily="2" charset="-122"/>
                <a:cs typeface="楷体" panose="02010609060101010101" charset="-122"/>
                <a:sym typeface="+mn-ea"/>
              </a:rPr>
              <a:t>普通高中历史学科是育人和育才相统一的科目。其中，铸魂育人是根本。一线教师要充分挖掘历史学科育人资源、发挥历史学科育人优势，创新性地将铸魂育人落到实处。</a:t>
            </a:r>
            <a:endParaRPr lang="en-US" altLang="zh-CN" sz="3200" b="1" dirty="0">
              <a:solidFill>
                <a:srgbClr val="000000"/>
              </a:solidFill>
              <a:latin typeface="宋体" panose="02010600030101010101" pitchFamily="2" charset="-122"/>
              <a:ea typeface="宋体" panose="02010600030101010101" pitchFamily="2" charset="-122"/>
              <a:cs typeface="楷体" panose="02010609060101010101" charset="-122"/>
              <a:sym typeface="+mn-ea"/>
            </a:endParaRPr>
          </a:p>
        </p:txBody>
      </p:sp>
      <p:sp>
        <p:nvSpPr>
          <p:cNvPr id="7" name="矩形 6"/>
          <p:cNvSpPr/>
          <p:nvPr/>
        </p:nvSpPr>
        <p:spPr>
          <a:xfrm>
            <a:off x="3602934" y="2875552"/>
            <a:ext cx="4773930" cy="1198880"/>
          </a:xfrm>
          <a:prstGeom prst="rect">
            <a:avLst/>
          </a:prstGeom>
          <a:noFill/>
          <a:ln>
            <a:noFill/>
          </a:ln>
        </p:spPr>
        <p:txBody>
          <a:bodyPr wrap="none" rtlCol="0" anchor="t">
            <a:spAutoFit/>
          </a:bodyPr>
          <a:lstStyle/>
          <a:p>
            <a:pPr algn="ctr"/>
            <a:r>
              <a:rPr lang="zh-CN" altLang="en-US"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新宋体" panose="02010609030101010101" charset="-122"/>
                <a:ea typeface="新宋体" panose="02010609030101010101" charset="-122"/>
              </a:rPr>
              <a:t>该如何做？</a:t>
            </a:r>
            <a:endParaRPr lang="zh-CN" altLang="en-US"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新宋体" panose="02010609030101010101" charset="-122"/>
              <a:ea typeface="新宋体" panose="02010609030101010101" charset="-122"/>
            </a:endParaRPr>
          </a:p>
        </p:txBody>
      </p:sp>
      <p:sp>
        <p:nvSpPr>
          <p:cNvPr id="8" name="文本框 7"/>
          <p:cNvSpPr txBox="1"/>
          <p:nvPr/>
        </p:nvSpPr>
        <p:spPr>
          <a:xfrm>
            <a:off x="1373119" y="4564904"/>
            <a:ext cx="9824085" cy="645160"/>
          </a:xfrm>
          <a:prstGeom prst="rect">
            <a:avLst/>
          </a:prstGeom>
          <a:solidFill>
            <a:schemeClr val="accent5">
              <a:lumMod val="10000"/>
              <a:lumOff val="90000"/>
            </a:schemeClr>
          </a:solidFill>
        </p:spPr>
        <p:txBody>
          <a:bodyPr wrap="none" rtlCol="0">
            <a:spAutoFit/>
          </a:bodyPr>
          <a:lstStyle/>
          <a:p>
            <a:pPr algn="l"/>
            <a:r>
              <a:rPr lang="zh-CN" altLang="en-US" sz="3600" b="1" dirty="0">
                <a:solidFill>
                  <a:srgbClr val="FF0000"/>
                </a:solidFill>
                <a:latin typeface="黑体" panose="02010609060101010101" charset="-122"/>
                <a:ea typeface="黑体" panose="02010609060101010101" charset="-122"/>
                <a:cs typeface="黑体" panose="02010609060101010101" charset="-122"/>
              </a:rPr>
              <a:t>历史学科核心素养就是其育人价值的集中体现！</a:t>
            </a:r>
            <a:endParaRPr lang="zh-CN" altLang="en-US" sz="3600" b="1" dirty="0">
              <a:solidFill>
                <a:srgbClr val="FF0000"/>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11" name="标题 10"/>
          <p:cNvSpPr>
            <a:spLocks noGrp="1"/>
          </p:cNvSpPr>
          <p:nvPr>
            <p:ph type="title"/>
          </p:nvPr>
        </p:nvSpPr>
        <p:spPr/>
        <p:txBody>
          <a:bodyPr rtlCol="0"/>
          <a:lstStyle/>
          <a:p>
            <a:pPr rtl="0"/>
            <a:r>
              <a:rPr lang="zh-CN" altLang="en-US" sz="3600" dirty="0"/>
              <a:t>一、高屋建瓴明方向</a:t>
            </a:r>
            <a:endParaRPr lang="zh-CN" altLang="en-US" sz="3600" dirty="0"/>
          </a:p>
        </p:txBody>
      </p:sp>
      <p:sp>
        <p:nvSpPr>
          <p:cNvPr id="5" name="文本框 4"/>
          <p:cNvSpPr txBox="1"/>
          <p:nvPr/>
        </p:nvSpPr>
        <p:spPr>
          <a:xfrm>
            <a:off x="838200" y="1591310"/>
            <a:ext cx="4208780" cy="1754326"/>
          </a:xfrm>
          <a:prstGeom prst="rect">
            <a:avLst/>
          </a:prstGeom>
          <a:noFill/>
        </p:spPr>
        <p:txBody>
          <a:bodyPr wrap="square" rtlCol="0" anchor="t">
            <a:spAutoFit/>
          </a:bodyPr>
          <a:lstStyle/>
          <a:p>
            <a:pPr indent="0"/>
            <a:r>
              <a:rPr lang="en-US" altLang="zh-CN" sz="3600" b="1" dirty="0">
                <a:solidFill>
                  <a:srgbClr val="000000"/>
                </a:solidFill>
                <a:latin typeface="宋体" panose="02010600030101010101" pitchFamily="2" charset="-122"/>
                <a:ea typeface="宋体" panose="02010600030101010101" pitchFamily="2" charset="-122"/>
                <a:cs typeface="楷体" panose="02010609060101010101" charset="-122"/>
                <a:sym typeface="+mn-ea"/>
              </a:rPr>
              <a:t>    </a:t>
            </a:r>
            <a:r>
              <a:rPr lang="zh-CN" altLang="en-US" sz="3600" b="1" dirty="0">
                <a:solidFill>
                  <a:srgbClr val="000000"/>
                </a:solidFill>
                <a:latin typeface="宋体" panose="02010600030101010101" pitchFamily="2" charset="-122"/>
                <a:ea typeface="宋体" panose="02010600030101010101" pitchFamily="2" charset="-122"/>
                <a:cs typeface="楷体" panose="02010609060101010101" charset="-122"/>
                <a:sym typeface="+mn-ea"/>
              </a:rPr>
              <a:t>仔细研读国家层面下发的各类指导性书籍。</a:t>
            </a:r>
            <a:endParaRPr lang="zh-CN" altLang="en-US" sz="3600" b="1" dirty="0">
              <a:solidFill>
                <a:srgbClr val="000000"/>
              </a:solidFill>
              <a:latin typeface="宋体" panose="02010600030101010101" pitchFamily="2" charset="-122"/>
              <a:ea typeface="宋体" panose="02010600030101010101" pitchFamily="2" charset="-122"/>
              <a:cs typeface="楷体" panose="02010609060101010101" charset="-122"/>
              <a:sym typeface="+mn-ea"/>
            </a:endParaRPr>
          </a:p>
        </p:txBody>
      </p:sp>
      <p:pic>
        <p:nvPicPr>
          <p:cNvPr id="2" name="图片 1"/>
          <p:cNvPicPr>
            <a:picLocks noChangeAspect="1"/>
          </p:cNvPicPr>
          <p:nvPr>
            <p:custDataLst>
              <p:tags r:id="rId1"/>
            </p:custDataLst>
          </p:nvPr>
        </p:nvPicPr>
        <p:blipFill>
          <a:blip r:embed="rId2"/>
          <a:stretch>
            <a:fillRect/>
          </a:stretch>
        </p:blipFill>
        <p:spPr>
          <a:xfrm>
            <a:off x="5483225" y="0"/>
            <a:ext cx="2822575" cy="3919220"/>
          </a:xfrm>
          <a:prstGeom prst="rect">
            <a:avLst/>
          </a:prstGeom>
        </p:spPr>
      </p:pic>
      <p:pic>
        <p:nvPicPr>
          <p:cNvPr id="3" name="图片 2"/>
          <p:cNvPicPr>
            <a:picLocks noChangeAspect="1"/>
          </p:cNvPicPr>
          <p:nvPr/>
        </p:nvPicPr>
        <p:blipFill>
          <a:blip r:embed="rId3"/>
          <a:stretch>
            <a:fillRect/>
          </a:stretch>
        </p:blipFill>
        <p:spPr>
          <a:xfrm>
            <a:off x="8637270" y="1264920"/>
            <a:ext cx="3413125" cy="4683760"/>
          </a:xfrm>
          <a:prstGeom prst="rect">
            <a:avLst/>
          </a:prstGeom>
        </p:spPr>
      </p:pic>
      <p:pic>
        <p:nvPicPr>
          <p:cNvPr id="4" name="图片 3"/>
          <p:cNvPicPr>
            <a:picLocks noChangeAspect="1"/>
          </p:cNvPicPr>
          <p:nvPr/>
        </p:nvPicPr>
        <p:blipFill>
          <a:blip r:embed="rId4"/>
          <a:stretch>
            <a:fillRect/>
          </a:stretch>
        </p:blipFill>
        <p:spPr>
          <a:xfrm>
            <a:off x="5629910" y="2813050"/>
            <a:ext cx="2875280" cy="4044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5" name="文本框 4"/>
          <p:cNvSpPr txBox="1"/>
          <p:nvPr/>
        </p:nvSpPr>
        <p:spPr>
          <a:xfrm>
            <a:off x="440634" y="1488163"/>
            <a:ext cx="5045765" cy="1569660"/>
          </a:xfrm>
          <a:prstGeom prst="rect">
            <a:avLst/>
          </a:prstGeom>
          <a:noFill/>
        </p:spPr>
        <p:txBody>
          <a:bodyPr wrap="square" rtlCol="0" anchor="t">
            <a:spAutoFit/>
          </a:bodyPr>
          <a:lstStyle/>
          <a:p>
            <a:pPr indent="0"/>
            <a:r>
              <a:rPr lang="en-US" altLang="zh-CN" sz="3200" b="1" dirty="0">
                <a:solidFill>
                  <a:srgbClr val="000000"/>
                </a:solidFill>
                <a:latin typeface="宋体" panose="02010600030101010101" pitchFamily="2" charset="-122"/>
                <a:ea typeface="宋体" panose="02010600030101010101" pitchFamily="2" charset="-122"/>
                <a:cs typeface="楷体" panose="02010609060101010101" charset="-122"/>
                <a:sym typeface="+mn-ea"/>
              </a:rPr>
              <a:t>    </a:t>
            </a:r>
            <a:r>
              <a:rPr lang="zh-CN" altLang="en-US" sz="3200" b="1" dirty="0">
                <a:solidFill>
                  <a:srgbClr val="000000"/>
                </a:solidFill>
                <a:latin typeface="宋体" panose="02010600030101010101" pitchFamily="2" charset="-122"/>
                <a:ea typeface="宋体" panose="02010600030101010101" pitchFamily="2" charset="-122"/>
                <a:cs typeface="楷体" panose="02010609060101010101" charset="-122"/>
                <a:sym typeface="+mn-ea"/>
              </a:rPr>
              <a:t>明确课程标准里对历史学科核心素养水平划分的具体要求</a:t>
            </a:r>
            <a:endParaRPr lang="zh-CN" altLang="en-US" sz="3200" b="1" dirty="0">
              <a:solidFill>
                <a:srgbClr val="000000"/>
              </a:solidFill>
              <a:latin typeface="宋体" panose="02010600030101010101" pitchFamily="2" charset="-122"/>
              <a:ea typeface="宋体" panose="02010600030101010101" pitchFamily="2" charset="-122"/>
              <a:cs typeface="楷体" panose="02010609060101010101" charset="-122"/>
              <a:sym typeface="+mn-ea"/>
            </a:endParaRPr>
          </a:p>
        </p:txBody>
      </p:sp>
      <p:sp>
        <p:nvSpPr>
          <p:cNvPr id="11" name="标题 10"/>
          <p:cNvSpPr>
            <a:spLocks noGrp="1"/>
          </p:cNvSpPr>
          <p:nvPr>
            <p:ph type="title"/>
          </p:nvPr>
        </p:nvSpPr>
        <p:spPr>
          <a:xfrm>
            <a:off x="440634" y="564747"/>
            <a:ext cx="4791637" cy="583800"/>
          </a:xfrm>
        </p:spPr>
        <p:txBody>
          <a:bodyPr rtlCol="0"/>
          <a:lstStyle/>
          <a:p>
            <a:pPr rtl="0"/>
            <a:r>
              <a:rPr lang="zh-CN" altLang="en-US" sz="3600" dirty="0"/>
              <a:t>一、高屋建瓴明方向</a:t>
            </a:r>
            <a:endParaRPr lang="zh-CN" altLang="en-US" sz="3600" dirty="0"/>
          </a:p>
        </p:txBody>
      </p:sp>
      <p:pic>
        <p:nvPicPr>
          <p:cNvPr id="3" name="图片 2"/>
          <p:cNvPicPr>
            <a:picLocks noChangeAspect="1"/>
          </p:cNvPicPr>
          <p:nvPr/>
        </p:nvPicPr>
        <p:blipFill>
          <a:blip r:embed="rId1"/>
          <a:stretch>
            <a:fillRect/>
          </a:stretch>
        </p:blipFill>
        <p:spPr>
          <a:xfrm>
            <a:off x="5307496" y="0"/>
            <a:ext cx="6884504" cy="3676650"/>
          </a:xfrm>
          <a:prstGeom prst="rect">
            <a:avLst/>
          </a:prstGeom>
        </p:spPr>
      </p:pic>
      <p:pic>
        <p:nvPicPr>
          <p:cNvPr id="6" name="图片 5"/>
          <p:cNvPicPr>
            <a:picLocks noChangeAspect="1"/>
          </p:cNvPicPr>
          <p:nvPr/>
        </p:nvPicPr>
        <p:blipFill>
          <a:blip r:embed="rId2"/>
          <a:stretch>
            <a:fillRect/>
          </a:stretch>
        </p:blipFill>
        <p:spPr>
          <a:xfrm>
            <a:off x="5372041" y="3676650"/>
            <a:ext cx="6819959" cy="31385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3"/>
          <p:cNvGraphicFramePr/>
          <p:nvPr>
            <p:custDataLst>
              <p:tags r:id="rId1"/>
            </p:custDataLst>
          </p:nvPr>
        </p:nvGraphicFramePr>
        <p:xfrm>
          <a:off x="0" y="0"/>
          <a:ext cx="12152243" cy="6925013"/>
        </p:xfrm>
        <a:graphic>
          <a:graphicData uri="http://schemas.openxmlformats.org/drawingml/2006/table">
            <a:tbl>
              <a:tblPr firstRow="1" bandRow="1">
                <a:tableStyleId>{5C22544A-7EE6-4342-B048-85BDC9FD1C3A}</a:tableStyleId>
              </a:tblPr>
              <a:tblGrid>
                <a:gridCol w="1102009"/>
                <a:gridCol w="1208697"/>
                <a:gridCol w="9841537"/>
              </a:tblGrid>
              <a:tr h="892675">
                <a:tc>
                  <a:txBody>
                    <a:bodyPr/>
                    <a:lstStyle/>
                    <a:p>
                      <a:pPr algn="ctr"/>
                      <a:r>
                        <a:rPr lang="zh-CN" altLang="en-US" sz="2800" b="1" dirty="0">
                          <a:latin typeface="黑体" panose="02010609060101010101" charset="-122"/>
                          <a:ea typeface="黑体" panose="02010609060101010101" charset="-122"/>
                        </a:rPr>
                        <a:t>学科素养</a:t>
                      </a:r>
                      <a:endParaRPr lang="zh-CN" altLang="en-US" sz="2800" b="1" dirty="0">
                        <a:latin typeface="黑体" panose="02010609060101010101" charset="-122"/>
                        <a:ea typeface="黑体" panose="02010609060101010101" charset="-122"/>
                      </a:endParaRPr>
                    </a:p>
                  </a:txBody>
                  <a:tcPr/>
                </a:tc>
                <a:tc>
                  <a:txBody>
                    <a:bodyPr/>
                    <a:lstStyle/>
                    <a:p>
                      <a:pPr algn="ctr"/>
                      <a:r>
                        <a:rPr lang="zh-CN" altLang="en-US" sz="2800" b="1" dirty="0">
                          <a:latin typeface="黑体" panose="02010609060101010101" charset="-122"/>
                          <a:ea typeface="黑体" panose="02010609060101010101" charset="-122"/>
                        </a:rPr>
                        <a:t>水平等级</a:t>
                      </a:r>
                      <a:endParaRPr lang="zh-CN" altLang="en-US" sz="2800" b="1" dirty="0">
                        <a:latin typeface="黑体" panose="02010609060101010101" charset="-122"/>
                        <a:ea typeface="黑体" panose="02010609060101010101" charset="-122"/>
                      </a:endParaRPr>
                    </a:p>
                  </a:txBody>
                  <a:tcPr/>
                </a:tc>
                <a:tc>
                  <a:txBody>
                    <a:bodyPr/>
                    <a:lstStyle/>
                    <a:p>
                      <a:pPr algn="ctr"/>
                      <a:r>
                        <a:rPr lang="zh-CN" altLang="en-US" sz="2800" b="1" dirty="0">
                          <a:latin typeface="黑体" panose="02010609060101010101" charset="-122"/>
                          <a:ea typeface="黑体" panose="02010609060101010101" charset="-122"/>
                        </a:rPr>
                        <a:t>学科表现</a:t>
                      </a:r>
                      <a:endParaRPr lang="zh-CN" altLang="en-US" sz="2800" b="1" dirty="0">
                        <a:latin typeface="黑体" panose="02010609060101010101" charset="-122"/>
                        <a:ea typeface="黑体" panose="02010609060101010101" charset="-122"/>
                      </a:endParaRPr>
                    </a:p>
                  </a:txBody>
                  <a:tcPr/>
                </a:tc>
              </a:tr>
              <a:tr h="1295818">
                <a:tc rowSpan="4">
                  <a:txBody>
                    <a:bodyPr/>
                    <a:lstStyle/>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r>
                        <a:rPr lang="zh-CN" altLang="en-US" sz="2800" b="1" dirty="0">
                          <a:latin typeface="黑体" panose="02010609060101010101" charset="-122"/>
                          <a:ea typeface="黑体" panose="02010609060101010101" charset="-122"/>
                        </a:rPr>
                        <a:t>史料实证</a:t>
                      </a:r>
                      <a:endParaRPr lang="zh-CN" altLang="en-US" sz="2800" b="1" dirty="0">
                        <a:latin typeface="黑体" panose="02010609060101010101" charset="-122"/>
                        <a:ea typeface="黑体" panose="02010609060101010101" charset="-122"/>
                      </a:endParaRPr>
                    </a:p>
                  </a:txBody>
                  <a:tcPr/>
                </a:tc>
                <a:tc>
                  <a:txBody>
                    <a:bodyPr/>
                    <a:lstStyle/>
                    <a:p>
                      <a:endParaRPr lang="en-US" altLang="zh-CN" sz="2800" b="1" dirty="0">
                        <a:latin typeface="黑体" panose="02010609060101010101" charset="-122"/>
                        <a:ea typeface="黑体" panose="02010609060101010101" charset="-122"/>
                        <a:cs typeface="黑体" panose="02010609060101010101" charset="-122"/>
                      </a:endParaRPr>
                    </a:p>
                    <a:p>
                      <a:r>
                        <a:rPr lang="zh-CN" altLang="en-US" sz="2800" b="1" dirty="0">
                          <a:latin typeface="黑体" panose="02010609060101010101" charset="-122"/>
                          <a:ea typeface="黑体" panose="02010609060101010101" charset="-122"/>
                          <a:cs typeface="黑体" panose="02010609060101010101" charset="-122"/>
                        </a:rPr>
                        <a:t>水平</a:t>
                      </a:r>
                      <a:r>
                        <a:rPr lang="en-US" altLang="zh-CN" sz="2800" b="1" dirty="0">
                          <a:latin typeface="黑体" panose="02010609060101010101" charset="-122"/>
                          <a:ea typeface="黑体" panose="02010609060101010101" charset="-122"/>
                          <a:cs typeface="黑体" panose="02010609060101010101" charset="-122"/>
                        </a:rPr>
                        <a:t>1</a:t>
                      </a:r>
                      <a:endParaRPr lang="zh-CN" altLang="en-US" sz="2800" b="1" dirty="0">
                        <a:latin typeface="黑体" panose="02010609060101010101" charset="-122"/>
                        <a:ea typeface="黑体" panose="02010609060101010101" charset="-122"/>
                        <a:cs typeface="黑体" panose="02010609060101010101" charset="-122"/>
                      </a:endParaRPr>
                    </a:p>
                  </a:txBody>
                  <a:tcPr/>
                </a:tc>
                <a:tc>
                  <a:txBody>
                    <a:bodyPr/>
                    <a:lstStyle/>
                    <a:p>
                      <a:r>
                        <a:rPr lang="zh-CN" altLang="zh-CN" sz="2800" b="1" kern="1200" dirty="0">
                          <a:solidFill>
                            <a:schemeClr val="dk1"/>
                          </a:solidFill>
                          <a:latin typeface="黑体" panose="02010609060101010101" charset="-122"/>
                          <a:ea typeface="黑体" panose="02010609060101010101" charset="-122"/>
                          <a:cs typeface="+mn-cs"/>
                        </a:rPr>
                        <a:t>能够区分史料的不同类型；在解答某一历史问题时，能够尝试从多种渠道获取与该问题相关的史料；能够从所获得的材料中提取有关的信息。</a:t>
                      </a:r>
                      <a:endParaRPr lang="zh-CN" altLang="zh-CN" sz="2800" b="1" kern="1200" dirty="0">
                        <a:solidFill>
                          <a:schemeClr val="dk1"/>
                        </a:solidFill>
                        <a:latin typeface="黑体" panose="02010609060101010101" charset="-122"/>
                        <a:ea typeface="黑体" panose="02010609060101010101" charset="-122"/>
                        <a:cs typeface="+mn-cs"/>
                      </a:endParaRPr>
                    </a:p>
                  </a:txBody>
                  <a:tcPr/>
                </a:tc>
              </a:tr>
              <a:tr h="1525085">
                <a:tc vMerge="1">
                  <a:tcPr/>
                </a:tc>
                <a:tc>
                  <a:txBody>
                    <a:bodyPr/>
                    <a:lstStyle/>
                    <a:p>
                      <a:endParaRPr lang="en-US" altLang="zh-CN" sz="2800" b="1" dirty="0">
                        <a:latin typeface="黑体" panose="02010609060101010101" charset="-122"/>
                        <a:ea typeface="黑体" panose="02010609060101010101" charset="-122"/>
                        <a:cs typeface="黑体" panose="02010609060101010101" charset="-122"/>
                      </a:endParaRPr>
                    </a:p>
                    <a:p>
                      <a:r>
                        <a:rPr lang="zh-CN" altLang="en-US" sz="2800" b="1" dirty="0">
                          <a:latin typeface="黑体" panose="02010609060101010101" charset="-122"/>
                          <a:ea typeface="黑体" panose="02010609060101010101" charset="-122"/>
                          <a:cs typeface="黑体" panose="02010609060101010101" charset="-122"/>
                        </a:rPr>
                        <a:t>水平</a:t>
                      </a:r>
                      <a:r>
                        <a:rPr lang="en-US" altLang="zh-CN" sz="2800" b="1" dirty="0">
                          <a:latin typeface="黑体" panose="02010609060101010101" charset="-122"/>
                          <a:ea typeface="黑体" panose="02010609060101010101" charset="-122"/>
                          <a:cs typeface="黑体" panose="02010609060101010101" charset="-122"/>
                        </a:rPr>
                        <a:t>2</a:t>
                      </a:r>
                      <a:endParaRPr lang="zh-CN" altLang="en-US" sz="2800" b="1" dirty="0">
                        <a:latin typeface="黑体" panose="02010609060101010101" charset="-122"/>
                        <a:ea typeface="黑体" panose="02010609060101010101" charset="-122"/>
                        <a:cs typeface="黑体" panose="02010609060101010101" charset="-122"/>
                      </a:endParaRPr>
                    </a:p>
                  </a:txBody>
                  <a:tcPr/>
                </a:tc>
                <a:tc>
                  <a:txBody>
                    <a:bodyPr/>
                    <a:lstStyle/>
                    <a:p>
                      <a:r>
                        <a:rPr lang="zh-CN" altLang="zh-CN" sz="2800" b="1" kern="1200" dirty="0">
                          <a:solidFill>
                            <a:schemeClr val="dk1"/>
                          </a:solidFill>
                          <a:latin typeface="黑体" panose="02010609060101010101" charset="-122"/>
                          <a:ea typeface="黑体" panose="02010609060101010101" charset="-122"/>
                          <a:cs typeface="+mn-cs"/>
                        </a:rPr>
                        <a:t>能够认识不同类型的史料所具有的不同价值；明了史料在历史</a:t>
                      </a:r>
                      <a:r>
                        <a:rPr lang="zh-CN" altLang="en-US" sz="2800" b="1" kern="1200" dirty="0">
                          <a:solidFill>
                            <a:schemeClr val="dk1"/>
                          </a:solidFill>
                          <a:latin typeface="黑体" panose="02010609060101010101" charset="-122"/>
                          <a:ea typeface="黑体" panose="02010609060101010101" charset="-122"/>
                          <a:cs typeface="+mn-cs"/>
                        </a:rPr>
                        <a:t>叙述</a:t>
                      </a:r>
                      <a:r>
                        <a:rPr lang="zh-CN" altLang="zh-CN" sz="2800" b="1" kern="1200" dirty="0">
                          <a:solidFill>
                            <a:schemeClr val="dk1"/>
                          </a:solidFill>
                          <a:latin typeface="黑体" panose="02010609060101010101" charset="-122"/>
                          <a:ea typeface="黑体" panose="02010609060101010101" charset="-122"/>
                          <a:cs typeface="+mn-cs"/>
                        </a:rPr>
                        <a:t>中的基础作用；在对史事与现实问题进行论述的过程中，能够尝试运用材料作为证据论证自己的观点。</a:t>
                      </a:r>
                      <a:endParaRPr lang="zh-CN" altLang="en-US" sz="2800" b="1" dirty="0">
                        <a:latin typeface="黑体" panose="02010609060101010101" charset="-122"/>
                        <a:ea typeface="黑体" panose="02010609060101010101" charset="-122"/>
                      </a:endParaRPr>
                    </a:p>
                  </a:txBody>
                  <a:tcPr/>
                </a:tc>
              </a:tr>
              <a:tr h="1295818">
                <a:tc vMerge="1">
                  <a:tcPr/>
                </a:tc>
                <a:tc>
                  <a:txBody>
                    <a:bodyPr/>
                    <a:lstStyle/>
                    <a:p>
                      <a:endParaRPr lang="en-US" altLang="zh-CN" sz="2800" b="1" dirty="0">
                        <a:latin typeface="黑体" panose="02010609060101010101" charset="-122"/>
                        <a:ea typeface="黑体" panose="02010609060101010101" charset="-122"/>
                        <a:cs typeface="黑体" panose="02010609060101010101" charset="-122"/>
                      </a:endParaRPr>
                    </a:p>
                    <a:p>
                      <a:r>
                        <a:rPr lang="zh-CN" altLang="en-US" sz="2800" b="1" dirty="0">
                          <a:latin typeface="黑体" panose="02010609060101010101" charset="-122"/>
                          <a:ea typeface="黑体" panose="02010609060101010101" charset="-122"/>
                          <a:cs typeface="黑体" panose="02010609060101010101" charset="-122"/>
                        </a:rPr>
                        <a:t>水平</a:t>
                      </a:r>
                      <a:r>
                        <a:rPr lang="en-US" altLang="zh-CN" sz="2800" b="1" dirty="0">
                          <a:latin typeface="黑体" panose="02010609060101010101" charset="-122"/>
                          <a:ea typeface="黑体" panose="02010609060101010101" charset="-122"/>
                          <a:cs typeface="黑体" panose="02010609060101010101" charset="-122"/>
                        </a:rPr>
                        <a:t>3</a:t>
                      </a:r>
                      <a:endParaRPr lang="zh-CN" altLang="en-US" sz="2800" b="1" dirty="0">
                        <a:latin typeface="黑体" panose="02010609060101010101" charset="-122"/>
                        <a:ea typeface="黑体" panose="02010609060101010101" charset="-122"/>
                        <a:cs typeface="黑体" panose="02010609060101010101" charset="-122"/>
                      </a:endParaRPr>
                    </a:p>
                  </a:txBody>
                  <a:tcPr/>
                </a:tc>
                <a:tc>
                  <a:txBody>
                    <a:bodyPr/>
                    <a:lstStyle/>
                    <a:p>
                      <a:r>
                        <a:rPr lang="zh-CN" altLang="zh-CN" sz="2800" b="1" kern="1200" dirty="0">
                          <a:solidFill>
                            <a:schemeClr val="dk1"/>
                          </a:solidFill>
                          <a:latin typeface="黑体" panose="02010609060101010101" charset="-122"/>
                          <a:ea typeface="黑体" panose="02010609060101010101" charset="-122"/>
                          <a:cs typeface="+mn-cs"/>
                        </a:rPr>
                        <a:t>在探究特定历史问题时，能够对史料进行整理和辨析</a:t>
                      </a:r>
                      <a:r>
                        <a:rPr lang="zh-CN" altLang="en-US" sz="2800" b="1" kern="1200" dirty="0">
                          <a:solidFill>
                            <a:schemeClr val="dk1"/>
                          </a:solidFill>
                          <a:latin typeface="黑体" panose="02010609060101010101" charset="-122"/>
                          <a:ea typeface="黑体" panose="02010609060101010101" charset="-122"/>
                          <a:cs typeface="+mn-cs"/>
                        </a:rPr>
                        <a:t>；</a:t>
                      </a:r>
                      <a:r>
                        <a:rPr lang="zh-CN" altLang="zh-CN" sz="2800" b="1" kern="1200" dirty="0">
                          <a:solidFill>
                            <a:schemeClr val="dk1"/>
                          </a:solidFill>
                          <a:latin typeface="黑体" panose="02010609060101010101" charset="-122"/>
                          <a:ea typeface="黑体" panose="02010609060101010101" charset="-122"/>
                          <a:cs typeface="+mn-cs"/>
                        </a:rPr>
                        <a:t>能够利用不同类型史料的长处，对所探究的问题进行互证，形成对该问题更全面、丰富的解释。</a:t>
                      </a:r>
                      <a:endParaRPr lang="zh-CN" altLang="en-US" sz="2800" b="1" dirty="0">
                        <a:latin typeface="黑体" panose="02010609060101010101" charset="-122"/>
                        <a:ea typeface="黑体" panose="02010609060101010101" charset="-122"/>
                      </a:endParaRPr>
                    </a:p>
                  </a:txBody>
                  <a:tcPr/>
                </a:tc>
              </a:tr>
              <a:tr h="1711848">
                <a:tc vMerge="1">
                  <a:tcPr/>
                </a:tc>
                <a:tc>
                  <a:txBody>
                    <a:bodyPr/>
                    <a:lstStyle/>
                    <a:p>
                      <a:endParaRPr lang="en-US" altLang="zh-CN" sz="2800" b="1" dirty="0">
                        <a:latin typeface="黑体" panose="02010609060101010101" charset="-122"/>
                        <a:ea typeface="黑体" panose="02010609060101010101" charset="-122"/>
                        <a:cs typeface="黑体" panose="02010609060101010101" charset="-122"/>
                      </a:endParaRPr>
                    </a:p>
                    <a:p>
                      <a:r>
                        <a:rPr lang="zh-CN" altLang="en-US" sz="2800" b="1" dirty="0">
                          <a:latin typeface="黑体" panose="02010609060101010101" charset="-122"/>
                          <a:ea typeface="黑体" panose="02010609060101010101" charset="-122"/>
                          <a:cs typeface="黑体" panose="02010609060101010101" charset="-122"/>
                        </a:rPr>
                        <a:t>水平</a:t>
                      </a:r>
                      <a:r>
                        <a:rPr lang="en-US" altLang="zh-CN" sz="2800" b="1" dirty="0">
                          <a:latin typeface="黑体" panose="02010609060101010101" charset="-122"/>
                          <a:ea typeface="黑体" panose="02010609060101010101" charset="-122"/>
                          <a:cs typeface="黑体" panose="02010609060101010101" charset="-122"/>
                        </a:rPr>
                        <a:t>4</a:t>
                      </a:r>
                      <a:endParaRPr lang="zh-CN" altLang="en-US" sz="2800" b="1" dirty="0">
                        <a:latin typeface="黑体" panose="02010609060101010101" charset="-122"/>
                        <a:ea typeface="黑体" panose="02010609060101010101" charset="-122"/>
                        <a:cs typeface="黑体" panose="02010609060101010101" charset="-122"/>
                      </a:endParaRPr>
                    </a:p>
                  </a:txBody>
                  <a:tcPr/>
                </a:tc>
                <a:tc>
                  <a:txBody>
                    <a:bodyPr/>
                    <a:lstStyle/>
                    <a:p>
                      <a:r>
                        <a:rPr lang="zh-CN" altLang="zh-CN" sz="2800" b="1" kern="1200" dirty="0">
                          <a:solidFill>
                            <a:schemeClr val="dk1"/>
                          </a:solidFill>
                          <a:latin typeface="黑体" panose="02010609060101010101" charset="-122"/>
                          <a:ea typeface="黑体" panose="02010609060101010101" charset="-122"/>
                          <a:cs typeface="+mn-cs"/>
                        </a:rPr>
                        <a:t>能够比较、分析不同来源、不同观点的史料；能够在辨别史料作者意图的基础上利用史料；在对历史和现实问题进行独立探究的过程中，能够恰当地运用</a:t>
                      </a:r>
                      <a:r>
                        <a:rPr lang="zh-CN" altLang="en-US" sz="2800" b="1" kern="1200" dirty="0">
                          <a:solidFill>
                            <a:schemeClr val="dk1"/>
                          </a:solidFill>
                          <a:latin typeface="黑体" panose="02010609060101010101" charset="-122"/>
                          <a:ea typeface="黑体" panose="02010609060101010101" charset="-122"/>
                          <a:cs typeface="+mn-cs"/>
                        </a:rPr>
                        <a:t>史</a:t>
                      </a:r>
                      <a:r>
                        <a:rPr lang="zh-CN" altLang="zh-CN" sz="2800" b="1" kern="1200" dirty="0">
                          <a:solidFill>
                            <a:schemeClr val="dk1"/>
                          </a:solidFill>
                          <a:latin typeface="黑体" panose="02010609060101010101" charset="-122"/>
                          <a:ea typeface="黑体" panose="02010609060101010101" charset="-122"/>
                          <a:cs typeface="+mn-cs"/>
                        </a:rPr>
                        <a:t>料对所探究问题的论述。</a:t>
                      </a:r>
                      <a:endParaRPr lang="zh-CN" altLang="en-US" sz="2800" b="1" dirty="0">
                        <a:latin typeface="黑体" panose="02010609060101010101" charset="-122"/>
                        <a:ea typeface="黑体" panose="02010609060101010101" charset="-122"/>
                      </a:endParaRPr>
                    </a:p>
                  </a:txBody>
                  <a:tcPr/>
                </a:tc>
              </a:tr>
            </a:tbl>
          </a:graphicData>
        </a:graphic>
      </p:graphicFrame>
      <p:sp>
        <p:nvSpPr>
          <p:cNvPr id="7" name="文本框 6"/>
          <p:cNvSpPr txBox="1"/>
          <p:nvPr/>
        </p:nvSpPr>
        <p:spPr>
          <a:xfrm>
            <a:off x="39756" y="1784503"/>
            <a:ext cx="12152244" cy="646331"/>
          </a:xfrm>
          <a:prstGeom prst="rect">
            <a:avLst/>
          </a:prstGeom>
          <a:solidFill>
            <a:schemeClr val="accent5">
              <a:lumMod val="10000"/>
              <a:lumOff val="90000"/>
            </a:schemeClr>
          </a:solidFill>
        </p:spPr>
        <p:txBody>
          <a:bodyPr wrap="square" rtlCol="0">
            <a:spAutoFit/>
          </a:bodyPr>
          <a:lstStyle/>
          <a:p>
            <a:pPr algn="l"/>
            <a:r>
              <a:rPr lang="zh-CN" altLang="en-US" sz="3600" b="1" dirty="0">
                <a:solidFill>
                  <a:srgbClr val="FF0000"/>
                </a:solidFill>
                <a:latin typeface="黑体" panose="02010609060101010101" charset="-122"/>
                <a:ea typeface="黑体" panose="02010609060101010101" charset="-122"/>
                <a:cs typeface="黑体" panose="02010609060101010101" charset="-122"/>
              </a:rPr>
              <a:t>水平</a:t>
            </a:r>
            <a:r>
              <a:rPr lang="en-US" altLang="zh-CN" sz="3600" b="1" dirty="0">
                <a:solidFill>
                  <a:srgbClr val="FF0000"/>
                </a:solidFill>
                <a:latin typeface="黑体" panose="02010609060101010101" charset="-122"/>
                <a:ea typeface="黑体" panose="02010609060101010101" charset="-122"/>
                <a:cs typeface="黑体" panose="02010609060101010101" charset="-122"/>
              </a:rPr>
              <a:t>2</a:t>
            </a:r>
            <a:r>
              <a:rPr lang="zh-CN" altLang="en-US" sz="3600" b="1" dirty="0">
                <a:solidFill>
                  <a:srgbClr val="FF0000"/>
                </a:solidFill>
                <a:latin typeface="黑体" panose="02010609060101010101" charset="-122"/>
                <a:ea typeface="黑体" panose="02010609060101010101" charset="-122"/>
                <a:cs typeface="黑体" panose="02010609060101010101" charset="-122"/>
              </a:rPr>
              <a:t>是高中生在学完</a:t>
            </a:r>
            <a:r>
              <a:rPr lang="en-US" altLang="zh-CN" sz="3600" b="1" dirty="0">
                <a:solidFill>
                  <a:srgbClr val="FF0000"/>
                </a:solidFill>
                <a:latin typeface="黑体" panose="02010609060101010101" charset="-122"/>
                <a:ea typeface="黑体" panose="02010609060101010101" charset="-122"/>
                <a:cs typeface="黑体" panose="02010609060101010101" charset="-122"/>
              </a:rPr>
              <a:t>《</a:t>
            </a:r>
            <a:r>
              <a:rPr lang="zh-CN" altLang="en-US" sz="3600" b="1" dirty="0">
                <a:solidFill>
                  <a:srgbClr val="FF0000"/>
                </a:solidFill>
                <a:latin typeface="黑体" panose="02010609060101010101" charset="-122"/>
                <a:ea typeface="黑体" panose="02010609060101010101" charset="-122"/>
                <a:cs typeface="黑体" panose="02010609060101010101" charset="-122"/>
              </a:rPr>
              <a:t>纲要</a:t>
            </a:r>
            <a:r>
              <a:rPr lang="en-US" altLang="zh-CN" sz="3600" b="1" dirty="0">
                <a:solidFill>
                  <a:srgbClr val="FF0000"/>
                </a:solidFill>
                <a:latin typeface="黑体" panose="02010609060101010101" charset="-122"/>
                <a:ea typeface="黑体" panose="02010609060101010101" charset="-122"/>
                <a:cs typeface="黑体" panose="02010609060101010101" charset="-122"/>
              </a:rPr>
              <a:t>》</a:t>
            </a:r>
            <a:r>
              <a:rPr lang="zh-CN" altLang="en-US" sz="3600" b="1" dirty="0">
                <a:solidFill>
                  <a:srgbClr val="FF0000"/>
                </a:solidFill>
                <a:latin typeface="黑体" panose="02010609060101010101" charset="-122"/>
                <a:ea typeface="黑体" panose="02010609060101010101" charset="-122"/>
                <a:cs typeface="黑体" panose="02010609060101010101" charset="-122"/>
              </a:rPr>
              <a:t>上下后应该达到的合格要求</a:t>
            </a:r>
            <a:endParaRPr lang="zh-CN" altLang="en-US" sz="3600" b="1" dirty="0">
              <a:solidFill>
                <a:srgbClr val="FF0000"/>
              </a:solidFill>
              <a:latin typeface="黑体" panose="02010609060101010101" charset="-122"/>
              <a:ea typeface="黑体" panose="02010609060101010101" charset="-122"/>
              <a:cs typeface="黑体" panose="02010609060101010101" charset="-122"/>
            </a:endParaRPr>
          </a:p>
        </p:txBody>
      </p:sp>
      <p:sp>
        <p:nvSpPr>
          <p:cNvPr id="8" name="文本框 7"/>
          <p:cNvSpPr txBox="1"/>
          <p:nvPr/>
        </p:nvSpPr>
        <p:spPr>
          <a:xfrm>
            <a:off x="-249" y="4267268"/>
            <a:ext cx="8365435" cy="646331"/>
          </a:xfrm>
          <a:prstGeom prst="rect">
            <a:avLst/>
          </a:prstGeom>
          <a:solidFill>
            <a:schemeClr val="accent5">
              <a:lumMod val="10000"/>
              <a:lumOff val="90000"/>
            </a:schemeClr>
          </a:solidFill>
        </p:spPr>
        <p:txBody>
          <a:bodyPr wrap="square" rtlCol="0">
            <a:spAutoFit/>
          </a:bodyPr>
          <a:lstStyle/>
          <a:p>
            <a:pPr algn="l"/>
            <a:r>
              <a:rPr lang="zh-CN" altLang="en-US" sz="3600" b="1" dirty="0">
                <a:solidFill>
                  <a:srgbClr val="FF0000"/>
                </a:solidFill>
                <a:latin typeface="黑体" panose="02010609060101010101" charset="-122"/>
                <a:ea typeface="黑体" panose="02010609060101010101" charset="-122"/>
                <a:cs typeface="黑体" panose="02010609060101010101" charset="-122"/>
              </a:rPr>
              <a:t>水平</a:t>
            </a:r>
            <a:r>
              <a:rPr lang="en-US" altLang="zh-CN" sz="3600" b="1" dirty="0">
                <a:solidFill>
                  <a:srgbClr val="FF0000"/>
                </a:solidFill>
                <a:latin typeface="黑体" panose="02010609060101010101" charset="-122"/>
                <a:ea typeface="黑体" panose="02010609060101010101" charset="-122"/>
                <a:cs typeface="黑体" panose="02010609060101010101" charset="-122"/>
              </a:rPr>
              <a:t>4</a:t>
            </a:r>
            <a:r>
              <a:rPr lang="zh-CN" altLang="en-US" sz="3600" b="1" dirty="0">
                <a:solidFill>
                  <a:srgbClr val="FF0000"/>
                </a:solidFill>
                <a:latin typeface="黑体" panose="02010609060101010101" charset="-122"/>
                <a:ea typeface="黑体" panose="02010609060101010101" charset="-122"/>
                <a:cs typeface="黑体" panose="02010609060101010101" charset="-122"/>
              </a:rPr>
              <a:t>是历史学科高考命题的基本参照</a:t>
            </a:r>
            <a:endParaRPr lang="zh-CN" altLang="en-US" sz="3600" b="1" dirty="0">
              <a:solidFill>
                <a:srgbClr val="FF0000"/>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3"/>
          <p:cNvGraphicFramePr/>
          <p:nvPr>
            <p:custDataLst>
              <p:tags r:id="rId1"/>
            </p:custDataLst>
          </p:nvPr>
        </p:nvGraphicFramePr>
        <p:xfrm>
          <a:off x="39756" y="0"/>
          <a:ext cx="12112487" cy="6925013"/>
        </p:xfrm>
        <a:graphic>
          <a:graphicData uri="http://schemas.openxmlformats.org/drawingml/2006/table">
            <a:tbl>
              <a:tblPr firstRow="1" bandRow="1">
                <a:tableStyleId>{5C22544A-7EE6-4342-B048-85BDC9FD1C3A}</a:tableStyleId>
              </a:tblPr>
              <a:tblGrid>
                <a:gridCol w="1098404"/>
                <a:gridCol w="1204743"/>
                <a:gridCol w="9809340"/>
              </a:tblGrid>
              <a:tr h="892675">
                <a:tc>
                  <a:txBody>
                    <a:bodyPr/>
                    <a:lstStyle/>
                    <a:p>
                      <a:pPr algn="ctr"/>
                      <a:r>
                        <a:rPr lang="zh-CN" altLang="en-US" sz="2800" b="1" dirty="0">
                          <a:latin typeface="黑体" panose="02010609060101010101" charset="-122"/>
                          <a:ea typeface="黑体" panose="02010609060101010101" charset="-122"/>
                        </a:rPr>
                        <a:t>学科素养</a:t>
                      </a:r>
                      <a:endParaRPr lang="zh-CN" altLang="en-US" sz="2800" b="1" dirty="0">
                        <a:latin typeface="黑体" panose="02010609060101010101" charset="-122"/>
                        <a:ea typeface="黑体" panose="02010609060101010101" charset="-122"/>
                      </a:endParaRPr>
                    </a:p>
                  </a:txBody>
                  <a:tcPr/>
                </a:tc>
                <a:tc>
                  <a:txBody>
                    <a:bodyPr/>
                    <a:lstStyle/>
                    <a:p>
                      <a:pPr algn="ctr"/>
                      <a:r>
                        <a:rPr lang="zh-CN" altLang="en-US" sz="2800" b="1" dirty="0">
                          <a:latin typeface="黑体" panose="02010609060101010101" charset="-122"/>
                          <a:ea typeface="黑体" panose="02010609060101010101" charset="-122"/>
                        </a:rPr>
                        <a:t>水平等级</a:t>
                      </a:r>
                      <a:endParaRPr lang="zh-CN" altLang="en-US" sz="2800" b="1" dirty="0">
                        <a:latin typeface="黑体" panose="02010609060101010101" charset="-122"/>
                        <a:ea typeface="黑体" panose="02010609060101010101" charset="-122"/>
                      </a:endParaRPr>
                    </a:p>
                  </a:txBody>
                  <a:tcPr/>
                </a:tc>
                <a:tc>
                  <a:txBody>
                    <a:bodyPr/>
                    <a:lstStyle/>
                    <a:p>
                      <a:pPr algn="ctr"/>
                      <a:r>
                        <a:rPr lang="zh-CN" altLang="en-US" sz="2800" b="1" dirty="0">
                          <a:latin typeface="黑体" panose="02010609060101010101" charset="-122"/>
                          <a:ea typeface="黑体" panose="02010609060101010101" charset="-122"/>
                        </a:rPr>
                        <a:t>学科表现</a:t>
                      </a:r>
                      <a:endParaRPr lang="zh-CN" altLang="en-US" sz="2800" b="1" dirty="0">
                        <a:latin typeface="黑体" panose="02010609060101010101" charset="-122"/>
                        <a:ea typeface="黑体" panose="02010609060101010101" charset="-122"/>
                      </a:endParaRPr>
                    </a:p>
                  </a:txBody>
                  <a:tcPr/>
                </a:tc>
              </a:tr>
              <a:tr h="1295818">
                <a:tc rowSpan="4">
                  <a:txBody>
                    <a:bodyPr/>
                    <a:lstStyle/>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r>
                        <a:rPr lang="zh-CN" altLang="en-US" sz="2800" b="1" dirty="0">
                          <a:latin typeface="黑体" panose="02010609060101010101" charset="-122"/>
                          <a:ea typeface="黑体" panose="02010609060101010101" charset="-122"/>
                        </a:rPr>
                        <a:t>史</a:t>
                      </a:r>
                      <a:r>
                        <a:rPr lang="zh-CN" altLang="en-US" sz="2800" b="1" kern="1200" dirty="0">
                          <a:solidFill>
                            <a:schemeClr val="dk1"/>
                          </a:solidFill>
                          <a:latin typeface="黑体" panose="02010609060101010101" charset="-122"/>
                          <a:ea typeface="黑体" panose="02010609060101010101" charset="-122"/>
                          <a:cs typeface="+mn-cs"/>
                        </a:rPr>
                        <a:t>料</a:t>
                      </a:r>
                      <a:r>
                        <a:rPr lang="zh-CN" altLang="en-US" sz="2800" b="1" dirty="0">
                          <a:latin typeface="黑体" panose="02010609060101010101" charset="-122"/>
                          <a:ea typeface="黑体" panose="02010609060101010101" charset="-122"/>
                        </a:rPr>
                        <a:t>实证</a:t>
                      </a:r>
                      <a:endParaRPr lang="zh-CN" altLang="en-US" sz="2800" b="1" dirty="0">
                        <a:latin typeface="黑体" panose="02010609060101010101" charset="-122"/>
                        <a:ea typeface="黑体" panose="02010609060101010101" charset="-122"/>
                      </a:endParaRPr>
                    </a:p>
                  </a:txBody>
                  <a:tcPr/>
                </a:tc>
                <a:tc>
                  <a:txBody>
                    <a:bodyPr/>
                    <a:lstStyle/>
                    <a:p>
                      <a:endParaRPr lang="en-US" altLang="zh-CN" sz="2800" b="1" dirty="0"/>
                    </a:p>
                    <a:p>
                      <a:r>
                        <a:rPr lang="zh-CN" altLang="en-US" sz="2800" b="1" dirty="0"/>
                        <a:t>水平</a:t>
                      </a:r>
                      <a:r>
                        <a:rPr lang="en-US" altLang="zh-CN" sz="2800" b="1" dirty="0"/>
                        <a:t>1</a:t>
                      </a:r>
                      <a:endParaRPr lang="zh-CN" altLang="en-US" sz="2800" b="1" dirty="0"/>
                    </a:p>
                  </a:txBody>
                  <a:tcPr/>
                </a:tc>
                <a:tc>
                  <a:txBody>
                    <a:bodyPr/>
                    <a:lstStyle/>
                    <a:p>
                      <a:r>
                        <a:rPr lang="zh-CN" altLang="zh-CN" sz="2800" b="1" kern="1200" dirty="0">
                          <a:solidFill>
                            <a:schemeClr val="dk1"/>
                          </a:solidFill>
                          <a:latin typeface="隶书" pitchFamily="49" charset="-122"/>
                          <a:ea typeface="隶书" pitchFamily="49" charset="-122"/>
                          <a:cs typeface="+mn-cs"/>
                        </a:rPr>
                        <a:t>能够区分史料的不同</a:t>
                      </a:r>
                      <a:r>
                        <a:rPr lang="zh-CN" altLang="zh-CN" sz="2800" b="1" kern="1200" dirty="0">
                          <a:solidFill>
                            <a:srgbClr val="0070C0"/>
                          </a:solidFill>
                          <a:latin typeface="隶书" pitchFamily="49" charset="-122"/>
                          <a:ea typeface="隶书" pitchFamily="49" charset="-122"/>
                          <a:cs typeface="+mn-cs"/>
                        </a:rPr>
                        <a:t>类型</a:t>
                      </a:r>
                      <a:r>
                        <a:rPr lang="zh-CN" altLang="zh-CN" sz="2800" b="1" kern="1200" dirty="0">
                          <a:solidFill>
                            <a:schemeClr val="dk1"/>
                          </a:solidFill>
                          <a:latin typeface="隶书" pitchFamily="49" charset="-122"/>
                          <a:ea typeface="隶书" pitchFamily="49" charset="-122"/>
                          <a:cs typeface="+mn-cs"/>
                        </a:rPr>
                        <a:t>；在解答某一历史问题时，能够尝试从</a:t>
                      </a:r>
                      <a:r>
                        <a:rPr lang="zh-CN" altLang="zh-CN" sz="2800" b="1" kern="1200" dirty="0">
                          <a:solidFill>
                            <a:srgbClr val="0070C0"/>
                          </a:solidFill>
                          <a:latin typeface="隶书" pitchFamily="49" charset="-122"/>
                          <a:ea typeface="隶书" pitchFamily="49" charset="-122"/>
                          <a:cs typeface="+mn-cs"/>
                        </a:rPr>
                        <a:t>多种渠道获取</a:t>
                      </a:r>
                      <a:r>
                        <a:rPr lang="zh-CN" altLang="zh-CN" sz="2800" b="1" kern="1200" dirty="0">
                          <a:solidFill>
                            <a:schemeClr val="dk1"/>
                          </a:solidFill>
                          <a:latin typeface="隶书" pitchFamily="49" charset="-122"/>
                          <a:ea typeface="隶书" pitchFamily="49" charset="-122"/>
                          <a:cs typeface="+mn-cs"/>
                        </a:rPr>
                        <a:t>与该问题相关的史料；能够从所获得的材料中</a:t>
                      </a:r>
                      <a:r>
                        <a:rPr lang="zh-CN" altLang="zh-CN" sz="2800" b="1" kern="1200" dirty="0">
                          <a:solidFill>
                            <a:srgbClr val="0070C0"/>
                          </a:solidFill>
                          <a:latin typeface="隶书" pitchFamily="49" charset="-122"/>
                          <a:ea typeface="隶书" pitchFamily="49" charset="-122"/>
                          <a:cs typeface="+mn-cs"/>
                        </a:rPr>
                        <a:t>提取有关的信息</a:t>
                      </a:r>
                      <a:r>
                        <a:rPr lang="zh-CN" altLang="zh-CN" sz="2800" b="1" kern="1200" dirty="0">
                          <a:solidFill>
                            <a:schemeClr val="dk1"/>
                          </a:solidFill>
                          <a:latin typeface="隶书" pitchFamily="49" charset="-122"/>
                          <a:ea typeface="隶书" pitchFamily="49" charset="-122"/>
                          <a:cs typeface="+mn-cs"/>
                        </a:rPr>
                        <a:t>。</a:t>
                      </a:r>
                      <a:endParaRPr lang="zh-CN" altLang="en-US" sz="2800" b="1" dirty="0">
                        <a:latin typeface="隶书" pitchFamily="49" charset="-122"/>
                        <a:ea typeface="隶书" pitchFamily="49" charset="-122"/>
                      </a:endParaRPr>
                    </a:p>
                  </a:txBody>
                  <a:tcPr/>
                </a:tc>
              </a:tr>
              <a:tr h="1525085">
                <a:tc vMerge="1">
                  <a:tcPr/>
                </a:tc>
                <a:tc>
                  <a:txBody>
                    <a:bodyPr/>
                    <a:lstStyle/>
                    <a:p>
                      <a:endParaRPr lang="en-US" altLang="zh-CN" sz="2800" b="1" dirty="0"/>
                    </a:p>
                    <a:p>
                      <a:r>
                        <a:rPr lang="zh-CN" altLang="en-US" sz="2800" b="1" dirty="0"/>
                        <a:t>水平</a:t>
                      </a:r>
                      <a:r>
                        <a:rPr lang="en-US" altLang="zh-CN" sz="2800" b="1" dirty="0"/>
                        <a:t>2</a:t>
                      </a:r>
                      <a:endParaRPr lang="zh-CN" altLang="en-US" sz="2800" b="1" dirty="0"/>
                    </a:p>
                  </a:txBody>
                  <a:tcPr/>
                </a:tc>
                <a:tc>
                  <a:txBody>
                    <a:bodyPr/>
                    <a:lstStyle/>
                    <a:p>
                      <a:r>
                        <a:rPr lang="zh-CN" altLang="zh-CN" sz="2800" b="1" kern="1200" dirty="0">
                          <a:solidFill>
                            <a:schemeClr val="dk1"/>
                          </a:solidFill>
                          <a:latin typeface="隶书" pitchFamily="49" charset="-122"/>
                          <a:ea typeface="隶书" pitchFamily="49" charset="-122"/>
                          <a:cs typeface="+mn-cs"/>
                        </a:rPr>
                        <a:t>能够认识不同类型的史料所具有的不同</a:t>
                      </a:r>
                      <a:r>
                        <a:rPr lang="zh-CN" altLang="zh-CN" sz="2800" b="1" kern="1200" dirty="0">
                          <a:solidFill>
                            <a:srgbClr val="0070C0"/>
                          </a:solidFill>
                          <a:latin typeface="隶书" pitchFamily="49" charset="-122"/>
                          <a:ea typeface="隶书" pitchFamily="49" charset="-122"/>
                          <a:cs typeface="+mn-cs"/>
                        </a:rPr>
                        <a:t>价值</a:t>
                      </a:r>
                      <a:r>
                        <a:rPr lang="zh-CN" altLang="zh-CN" sz="2800" b="1" kern="1200" dirty="0">
                          <a:solidFill>
                            <a:schemeClr val="dk1"/>
                          </a:solidFill>
                          <a:latin typeface="隶书" pitchFamily="49" charset="-122"/>
                          <a:ea typeface="隶书" pitchFamily="49" charset="-122"/>
                          <a:cs typeface="+mn-cs"/>
                        </a:rPr>
                        <a:t>；明了史料在历史</a:t>
                      </a:r>
                      <a:r>
                        <a:rPr lang="zh-CN" altLang="en-US" sz="2800" b="1" kern="1200" dirty="0">
                          <a:solidFill>
                            <a:schemeClr val="dk1"/>
                          </a:solidFill>
                          <a:latin typeface="隶书" pitchFamily="49" charset="-122"/>
                          <a:ea typeface="隶书" pitchFamily="49" charset="-122"/>
                          <a:cs typeface="+mn-cs"/>
                        </a:rPr>
                        <a:t>叙述</a:t>
                      </a:r>
                      <a:r>
                        <a:rPr lang="zh-CN" altLang="zh-CN" sz="2800" b="1" kern="1200" dirty="0">
                          <a:solidFill>
                            <a:schemeClr val="dk1"/>
                          </a:solidFill>
                          <a:latin typeface="隶书" pitchFamily="49" charset="-122"/>
                          <a:ea typeface="隶书" pitchFamily="49" charset="-122"/>
                          <a:cs typeface="+mn-cs"/>
                        </a:rPr>
                        <a:t>中的基础</a:t>
                      </a:r>
                      <a:r>
                        <a:rPr lang="zh-CN" altLang="zh-CN" sz="2800" b="1" kern="1200" dirty="0">
                          <a:solidFill>
                            <a:srgbClr val="0070C0"/>
                          </a:solidFill>
                          <a:latin typeface="隶书" pitchFamily="49" charset="-122"/>
                          <a:ea typeface="隶书" pitchFamily="49" charset="-122"/>
                          <a:cs typeface="+mn-cs"/>
                        </a:rPr>
                        <a:t>作用</a:t>
                      </a:r>
                      <a:r>
                        <a:rPr lang="zh-CN" altLang="zh-CN" sz="2800" b="1" kern="1200" dirty="0">
                          <a:solidFill>
                            <a:schemeClr val="dk1"/>
                          </a:solidFill>
                          <a:latin typeface="隶书" pitchFamily="49" charset="-122"/>
                          <a:ea typeface="隶书" pitchFamily="49" charset="-122"/>
                          <a:cs typeface="+mn-cs"/>
                        </a:rPr>
                        <a:t>；在对史事与现实问题进行论述的过程中，能够尝试</a:t>
                      </a:r>
                      <a:r>
                        <a:rPr lang="zh-CN" altLang="zh-CN" sz="2800" b="1" kern="1200" dirty="0">
                          <a:solidFill>
                            <a:srgbClr val="0070C0"/>
                          </a:solidFill>
                          <a:latin typeface="隶书" pitchFamily="49" charset="-122"/>
                          <a:ea typeface="隶书" pitchFamily="49" charset="-122"/>
                          <a:cs typeface="+mn-cs"/>
                        </a:rPr>
                        <a:t>运用材料作为证据论证自己的观点</a:t>
                      </a:r>
                      <a:r>
                        <a:rPr lang="zh-CN" altLang="zh-CN" sz="2800" b="1" kern="1200" dirty="0">
                          <a:solidFill>
                            <a:schemeClr val="dk1"/>
                          </a:solidFill>
                          <a:latin typeface="隶书" pitchFamily="49" charset="-122"/>
                          <a:ea typeface="隶书" pitchFamily="49" charset="-122"/>
                          <a:cs typeface="+mn-cs"/>
                        </a:rPr>
                        <a:t>。</a:t>
                      </a:r>
                      <a:endParaRPr lang="zh-CN" altLang="en-US" sz="2800" b="1" dirty="0">
                        <a:latin typeface="隶书" pitchFamily="49" charset="-122"/>
                        <a:ea typeface="隶书" pitchFamily="49" charset="-122"/>
                      </a:endParaRPr>
                    </a:p>
                  </a:txBody>
                  <a:tcPr/>
                </a:tc>
              </a:tr>
              <a:tr h="1295818">
                <a:tc vMerge="1">
                  <a:tcPr/>
                </a:tc>
                <a:tc>
                  <a:txBody>
                    <a:bodyPr/>
                    <a:lstStyle/>
                    <a:p>
                      <a:endParaRPr lang="en-US" altLang="zh-CN" sz="2800" b="1" dirty="0"/>
                    </a:p>
                    <a:p>
                      <a:r>
                        <a:rPr lang="zh-CN" altLang="en-US" sz="2800" b="1" dirty="0"/>
                        <a:t>水平</a:t>
                      </a:r>
                      <a:r>
                        <a:rPr lang="en-US" altLang="zh-CN" sz="2800" b="1" dirty="0"/>
                        <a:t>3</a:t>
                      </a:r>
                      <a:endParaRPr lang="zh-CN" altLang="en-US" sz="2800" b="1" dirty="0"/>
                    </a:p>
                  </a:txBody>
                  <a:tcPr/>
                </a:tc>
                <a:tc>
                  <a:txBody>
                    <a:bodyPr/>
                    <a:lstStyle/>
                    <a:p>
                      <a:r>
                        <a:rPr lang="zh-CN" altLang="zh-CN" sz="2800" b="1" kern="1200" dirty="0">
                          <a:solidFill>
                            <a:schemeClr val="dk1"/>
                          </a:solidFill>
                          <a:latin typeface="隶书" pitchFamily="49" charset="-122"/>
                          <a:ea typeface="隶书" pitchFamily="49" charset="-122"/>
                          <a:cs typeface="+mn-cs"/>
                        </a:rPr>
                        <a:t>在探究特定历史问题时，能够对史料进行</a:t>
                      </a:r>
                      <a:r>
                        <a:rPr lang="zh-CN" altLang="zh-CN" sz="2800" b="1" kern="1200" dirty="0">
                          <a:solidFill>
                            <a:srgbClr val="0070C0"/>
                          </a:solidFill>
                          <a:latin typeface="隶书" pitchFamily="49" charset="-122"/>
                          <a:ea typeface="隶书" pitchFamily="49" charset="-122"/>
                          <a:cs typeface="+mn-cs"/>
                        </a:rPr>
                        <a:t>整理和辨析</a:t>
                      </a:r>
                      <a:r>
                        <a:rPr lang="zh-CN" altLang="en-US" sz="2800" b="1" kern="1200" dirty="0">
                          <a:solidFill>
                            <a:schemeClr val="dk1"/>
                          </a:solidFill>
                          <a:latin typeface="隶书" pitchFamily="49" charset="-122"/>
                          <a:ea typeface="隶书" pitchFamily="49" charset="-122"/>
                          <a:cs typeface="+mn-cs"/>
                        </a:rPr>
                        <a:t>；</a:t>
                      </a:r>
                      <a:r>
                        <a:rPr lang="zh-CN" altLang="zh-CN" sz="2800" b="1" kern="1200" dirty="0">
                          <a:solidFill>
                            <a:schemeClr val="dk1"/>
                          </a:solidFill>
                          <a:latin typeface="隶书" pitchFamily="49" charset="-122"/>
                          <a:ea typeface="隶书" pitchFamily="49" charset="-122"/>
                          <a:cs typeface="+mn-cs"/>
                        </a:rPr>
                        <a:t>能够利用不同类型史料的长处，对所探究的问题进行</a:t>
                      </a:r>
                      <a:r>
                        <a:rPr lang="zh-CN" altLang="zh-CN" sz="2800" b="1" kern="1200" dirty="0">
                          <a:solidFill>
                            <a:srgbClr val="0070C0"/>
                          </a:solidFill>
                          <a:latin typeface="隶书" pitchFamily="49" charset="-122"/>
                          <a:ea typeface="隶书" pitchFamily="49" charset="-122"/>
                          <a:cs typeface="+mn-cs"/>
                        </a:rPr>
                        <a:t>互证</a:t>
                      </a:r>
                      <a:r>
                        <a:rPr lang="zh-CN" altLang="zh-CN" sz="2800" b="1" kern="1200" dirty="0">
                          <a:solidFill>
                            <a:schemeClr val="dk1"/>
                          </a:solidFill>
                          <a:latin typeface="隶书" pitchFamily="49" charset="-122"/>
                          <a:ea typeface="隶书" pitchFamily="49" charset="-122"/>
                          <a:cs typeface="+mn-cs"/>
                        </a:rPr>
                        <a:t>，形成对该问题更全面、丰</a:t>
                      </a:r>
                      <a:r>
                        <a:rPr lang="zh-CN" altLang="zh-CN" sz="2800" b="1" kern="1200" dirty="0">
                          <a:solidFill>
                            <a:schemeClr val="tx1"/>
                          </a:solidFill>
                          <a:latin typeface="隶书" pitchFamily="49" charset="-122"/>
                          <a:ea typeface="隶书" pitchFamily="49" charset="-122"/>
                          <a:cs typeface="+mn-cs"/>
                        </a:rPr>
                        <a:t>富的</a:t>
                      </a:r>
                      <a:r>
                        <a:rPr lang="zh-CN" altLang="zh-CN" sz="2800" b="1" kern="1200" dirty="0">
                          <a:solidFill>
                            <a:srgbClr val="0070C0"/>
                          </a:solidFill>
                          <a:latin typeface="隶书" pitchFamily="49" charset="-122"/>
                          <a:ea typeface="隶书" pitchFamily="49" charset="-122"/>
                          <a:cs typeface="+mn-cs"/>
                        </a:rPr>
                        <a:t>解释</a:t>
                      </a:r>
                      <a:r>
                        <a:rPr lang="zh-CN" altLang="zh-CN" sz="2800" b="1" kern="1200" dirty="0">
                          <a:solidFill>
                            <a:schemeClr val="dk1"/>
                          </a:solidFill>
                          <a:latin typeface="隶书" pitchFamily="49" charset="-122"/>
                          <a:ea typeface="隶书" pitchFamily="49" charset="-122"/>
                          <a:cs typeface="+mn-cs"/>
                        </a:rPr>
                        <a:t>。</a:t>
                      </a:r>
                      <a:endParaRPr lang="zh-CN" altLang="en-US" sz="2800" b="1" dirty="0">
                        <a:latin typeface="隶书" pitchFamily="49" charset="-122"/>
                        <a:ea typeface="隶书" pitchFamily="49" charset="-122"/>
                      </a:endParaRPr>
                    </a:p>
                  </a:txBody>
                  <a:tcPr/>
                </a:tc>
              </a:tr>
              <a:tr h="1711848">
                <a:tc vMerge="1">
                  <a:tcPr/>
                </a:tc>
                <a:tc>
                  <a:txBody>
                    <a:bodyPr/>
                    <a:lstStyle/>
                    <a:p>
                      <a:endParaRPr lang="en-US" altLang="zh-CN" sz="2800" b="1" dirty="0"/>
                    </a:p>
                    <a:p>
                      <a:r>
                        <a:rPr lang="zh-CN" altLang="en-US" sz="2800" b="1" dirty="0"/>
                        <a:t>水平</a:t>
                      </a:r>
                      <a:r>
                        <a:rPr lang="en-US" altLang="zh-CN" sz="2800" b="1" dirty="0"/>
                        <a:t>4</a:t>
                      </a:r>
                      <a:endParaRPr lang="zh-CN" altLang="en-US" sz="2800" b="1" dirty="0"/>
                    </a:p>
                  </a:txBody>
                  <a:tcPr/>
                </a:tc>
                <a:tc>
                  <a:txBody>
                    <a:bodyPr/>
                    <a:lstStyle/>
                    <a:p>
                      <a:r>
                        <a:rPr lang="zh-CN" altLang="zh-CN" sz="2800" b="1" kern="1200" dirty="0">
                          <a:solidFill>
                            <a:schemeClr val="dk1"/>
                          </a:solidFill>
                          <a:latin typeface="隶书" pitchFamily="49" charset="-122"/>
                          <a:ea typeface="隶书" pitchFamily="49" charset="-122"/>
                          <a:cs typeface="+mn-cs"/>
                        </a:rPr>
                        <a:t>能够</a:t>
                      </a:r>
                      <a:r>
                        <a:rPr lang="zh-CN" altLang="zh-CN" sz="2800" b="1" kern="1200" dirty="0">
                          <a:solidFill>
                            <a:srgbClr val="0070C0"/>
                          </a:solidFill>
                          <a:latin typeface="隶书" pitchFamily="49" charset="-122"/>
                          <a:ea typeface="隶书" pitchFamily="49" charset="-122"/>
                          <a:cs typeface="+mn-cs"/>
                        </a:rPr>
                        <a:t>比较、分析不同</a:t>
                      </a:r>
                      <a:r>
                        <a:rPr lang="zh-CN" altLang="zh-CN" sz="2800" b="1" kern="1200" dirty="0">
                          <a:solidFill>
                            <a:schemeClr val="dk1"/>
                          </a:solidFill>
                          <a:latin typeface="隶书" pitchFamily="49" charset="-122"/>
                          <a:ea typeface="隶书" pitchFamily="49" charset="-122"/>
                          <a:cs typeface="+mn-cs"/>
                        </a:rPr>
                        <a:t>来源、不同观点的史料；能够在</a:t>
                      </a:r>
                      <a:r>
                        <a:rPr lang="zh-CN" altLang="zh-CN" sz="2800" b="1" kern="1200" dirty="0">
                          <a:solidFill>
                            <a:srgbClr val="0070C0"/>
                          </a:solidFill>
                          <a:latin typeface="隶书" pitchFamily="49" charset="-122"/>
                          <a:ea typeface="隶书" pitchFamily="49" charset="-122"/>
                          <a:cs typeface="+mn-cs"/>
                        </a:rPr>
                        <a:t>辨别史料作者意图</a:t>
                      </a:r>
                      <a:r>
                        <a:rPr lang="zh-CN" altLang="zh-CN" sz="2800" b="1" kern="1200" dirty="0">
                          <a:solidFill>
                            <a:schemeClr val="dk1"/>
                          </a:solidFill>
                          <a:latin typeface="隶书" pitchFamily="49" charset="-122"/>
                          <a:ea typeface="隶书" pitchFamily="49" charset="-122"/>
                          <a:cs typeface="+mn-cs"/>
                        </a:rPr>
                        <a:t>的基础上利用史料；在</a:t>
                      </a:r>
                      <a:r>
                        <a:rPr lang="zh-CN" altLang="zh-CN" sz="2800" b="1" kern="1200" dirty="0">
                          <a:solidFill>
                            <a:srgbClr val="0070C0"/>
                          </a:solidFill>
                          <a:latin typeface="隶书" pitchFamily="49" charset="-122"/>
                          <a:ea typeface="隶书" pitchFamily="49" charset="-122"/>
                          <a:cs typeface="+mn-cs"/>
                        </a:rPr>
                        <a:t>对历史和现实问题进行独立探究</a:t>
                      </a:r>
                      <a:r>
                        <a:rPr lang="zh-CN" altLang="zh-CN" sz="2800" b="1" kern="1200" dirty="0">
                          <a:solidFill>
                            <a:schemeClr val="dk1"/>
                          </a:solidFill>
                          <a:latin typeface="隶书" pitchFamily="49" charset="-122"/>
                          <a:ea typeface="隶书" pitchFamily="49" charset="-122"/>
                          <a:cs typeface="+mn-cs"/>
                        </a:rPr>
                        <a:t>的过程中，能够恰当地</a:t>
                      </a:r>
                      <a:r>
                        <a:rPr lang="zh-CN" altLang="zh-CN" sz="2800" b="1" kern="1200" dirty="0">
                          <a:solidFill>
                            <a:schemeClr val="tx1"/>
                          </a:solidFill>
                          <a:latin typeface="隶书" pitchFamily="49" charset="-122"/>
                          <a:ea typeface="隶书" pitchFamily="49" charset="-122"/>
                          <a:cs typeface="+mn-cs"/>
                        </a:rPr>
                        <a:t>运用</a:t>
                      </a:r>
                      <a:r>
                        <a:rPr lang="zh-CN" altLang="en-US" sz="2800" b="1" kern="1200" dirty="0">
                          <a:solidFill>
                            <a:schemeClr val="tx1"/>
                          </a:solidFill>
                          <a:latin typeface="隶书" pitchFamily="49" charset="-122"/>
                          <a:ea typeface="隶书" pitchFamily="49" charset="-122"/>
                          <a:cs typeface="+mn-cs"/>
                        </a:rPr>
                        <a:t>史</a:t>
                      </a:r>
                      <a:r>
                        <a:rPr lang="zh-CN" altLang="zh-CN" sz="2800" b="1" kern="1200" dirty="0">
                          <a:solidFill>
                            <a:schemeClr val="tx1"/>
                          </a:solidFill>
                          <a:latin typeface="隶书" pitchFamily="49" charset="-122"/>
                          <a:ea typeface="隶书" pitchFamily="49" charset="-122"/>
                          <a:cs typeface="+mn-cs"/>
                        </a:rPr>
                        <a:t>料对所探究问题的</a:t>
                      </a:r>
                      <a:r>
                        <a:rPr lang="zh-CN" altLang="zh-CN" sz="2800" b="1" kern="1200" dirty="0">
                          <a:solidFill>
                            <a:srgbClr val="0070C0"/>
                          </a:solidFill>
                          <a:latin typeface="隶书" pitchFamily="49" charset="-122"/>
                          <a:ea typeface="隶书" pitchFamily="49" charset="-122"/>
                          <a:cs typeface="+mn-cs"/>
                        </a:rPr>
                        <a:t>论述</a:t>
                      </a:r>
                      <a:r>
                        <a:rPr lang="zh-CN" altLang="zh-CN" sz="2800" b="1" kern="1200" dirty="0">
                          <a:solidFill>
                            <a:schemeClr val="dk1"/>
                          </a:solidFill>
                          <a:latin typeface="隶书" pitchFamily="49" charset="-122"/>
                          <a:ea typeface="隶书" pitchFamily="49" charset="-122"/>
                          <a:cs typeface="+mn-cs"/>
                        </a:rPr>
                        <a:t>。</a:t>
                      </a:r>
                      <a:endParaRPr lang="zh-CN" altLang="en-US" sz="2800" b="1" dirty="0">
                        <a:latin typeface="隶书" pitchFamily="49" charset="-122"/>
                        <a:ea typeface="隶书" pitchFamily="49" charset="-122"/>
                      </a:endParaRPr>
                    </a:p>
                  </a:txBody>
                  <a:tcPr/>
                </a:tc>
              </a:tr>
            </a:tbl>
          </a:graphicData>
        </a:graphic>
      </p:graphicFrame>
      <p:sp>
        <p:nvSpPr>
          <p:cNvPr id="7" name="文本框 6"/>
          <p:cNvSpPr txBox="1"/>
          <p:nvPr/>
        </p:nvSpPr>
        <p:spPr>
          <a:xfrm>
            <a:off x="125730" y="1543685"/>
            <a:ext cx="2304415" cy="645160"/>
          </a:xfrm>
          <a:prstGeom prst="rect">
            <a:avLst/>
          </a:prstGeom>
          <a:solidFill>
            <a:schemeClr val="accent5">
              <a:lumMod val="10000"/>
              <a:lumOff val="90000"/>
            </a:schemeClr>
          </a:solidFill>
        </p:spPr>
        <p:txBody>
          <a:bodyPr wrap="square" rtlCol="0">
            <a:spAutoFit/>
          </a:bodyPr>
          <a:lstStyle/>
          <a:p>
            <a:pPr algn="l"/>
            <a:r>
              <a:rPr lang="zh-CN" sz="3600" b="1" dirty="0">
                <a:solidFill>
                  <a:srgbClr val="FF0000"/>
                </a:solidFill>
                <a:latin typeface="黑体" panose="02010609060101010101" charset="-122"/>
                <a:ea typeface="黑体" panose="02010609060101010101" charset="-122"/>
                <a:cs typeface="黑体" panose="02010609060101010101" charset="-122"/>
              </a:rPr>
              <a:t>获取层面</a:t>
            </a:r>
            <a:endParaRPr lang="zh-CN" sz="3600" b="1" dirty="0">
              <a:solidFill>
                <a:srgbClr val="FF0000"/>
              </a:solidFill>
              <a:latin typeface="黑体" panose="02010609060101010101" charset="-122"/>
              <a:ea typeface="黑体" panose="02010609060101010101" charset="-122"/>
              <a:cs typeface="黑体" panose="02010609060101010101" charset="-122"/>
            </a:endParaRPr>
          </a:p>
        </p:txBody>
      </p:sp>
      <p:sp>
        <p:nvSpPr>
          <p:cNvPr id="2" name="文本框 1"/>
          <p:cNvSpPr txBox="1"/>
          <p:nvPr/>
        </p:nvSpPr>
        <p:spPr>
          <a:xfrm>
            <a:off x="125730" y="3527425"/>
            <a:ext cx="2304415" cy="645160"/>
          </a:xfrm>
          <a:prstGeom prst="rect">
            <a:avLst/>
          </a:prstGeom>
          <a:solidFill>
            <a:schemeClr val="accent5">
              <a:lumMod val="10000"/>
              <a:lumOff val="90000"/>
            </a:schemeClr>
          </a:solidFill>
        </p:spPr>
        <p:txBody>
          <a:bodyPr wrap="square" rtlCol="0">
            <a:spAutoFit/>
          </a:bodyPr>
          <a:lstStyle/>
          <a:p>
            <a:pPr algn="l"/>
            <a:r>
              <a:rPr lang="zh-CN" sz="3600" b="1" dirty="0">
                <a:solidFill>
                  <a:srgbClr val="FF0000"/>
                </a:solidFill>
                <a:latin typeface="黑体" panose="02010609060101010101" charset="-122"/>
                <a:ea typeface="黑体" panose="02010609060101010101" charset="-122"/>
                <a:cs typeface="黑体" panose="02010609060101010101" charset="-122"/>
              </a:rPr>
              <a:t>解释层面</a:t>
            </a:r>
            <a:endParaRPr lang="zh-CN" sz="3600" b="1" dirty="0">
              <a:solidFill>
                <a:srgbClr val="FF0000"/>
              </a:solidFill>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125730" y="5393690"/>
            <a:ext cx="2304415" cy="645160"/>
          </a:xfrm>
          <a:prstGeom prst="rect">
            <a:avLst/>
          </a:prstGeom>
          <a:solidFill>
            <a:schemeClr val="accent5">
              <a:lumMod val="10000"/>
              <a:lumOff val="90000"/>
            </a:schemeClr>
          </a:solidFill>
        </p:spPr>
        <p:txBody>
          <a:bodyPr wrap="square" rtlCol="0">
            <a:spAutoFit/>
          </a:bodyPr>
          <a:lstStyle/>
          <a:p>
            <a:pPr algn="l"/>
            <a:r>
              <a:rPr lang="zh-CN" sz="3600" b="1" dirty="0">
                <a:solidFill>
                  <a:srgbClr val="FF0000"/>
                </a:solidFill>
                <a:latin typeface="黑体" panose="02010609060101010101" charset="-122"/>
                <a:ea typeface="黑体" panose="02010609060101010101" charset="-122"/>
                <a:cs typeface="黑体" panose="02010609060101010101" charset="-122"/>
              </a:rPr>
              <a:t>迁移层面</a:t>
            </a:r>
            <a:endParaRPr lang="zh-CN" sz="3600" b="1" dirty="0">
              <a:solidFill>
                <a:srgbClr val="FF0000"/>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 grpId="0" bldLvl="0" animBg="1"/>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标题 10"/>
          <p:cNvSpPr>
            <a:spLocks noGrp="1"/>
          </p:cNvSpPr>
          <p:nvPr>
            <p:ph type="title"/>
          </p:nvPr>
        </p:nvSpPr>
        <p:spPr>
          <a:xfrm>
            <a:off x="440634" y="564747"/>
            <a:ext cx="8017566" cy="583800"/>
          </a:xfrm>
        </p:spPr>
        <p:txBody>
          <a:bodyPr rtlCol="0"/>
          <a:lstStyle/>
          <a:p>
            <a:r>
              <a:rPr lang="zh-CN" altLang="en-US" sz="3600" dirty="0"/>
              <a:t>二、</a:t>
            </a:r>
            <a:r>
              <a:rPr lang="zh-CN" altLang="zh-CN" sz="3600" dirty="0"/>
              <a:t>依托教材教参</a:t>
            </a:r>
            <a:r>
              <a:rPr lang="zh-CN" altLang="en-US" sz="3600" dirty="0"/>
              <a:t>，就地取材</a:t>
            </a:r>
            <a:endParaRPr lang="zh-CN" altLang="en-US" sz="3600" dirty="0"/>
          </a:p>
        </p:txBody>
      </p:sp>
      <p:sp>
        <p:nvSpPr>
          <p:cNvPr id="5" name="文本框 4"/>
          <p:cNvSpPr txBox="1"/>
          <p:nvPr/>
        </p:nvSpPr>
        <p:spPr>
          <a:xfrm>
            <a:off x="802583" y="1654073"/>
            <a:ext cx="9305512" cy="2062103"/>
          </a:xfrm>
          <a:prstGeom prst="rect">
            <a:avLst/>
          </a:prstGeom>
          <a:noFill/>
        </p:spPr>
        <p:txBody>
          <a:bodyPr wrap="square" rtlCol="0" anchor="t">
            <a:spAutoFit/>
          </a:bodyPr>
          <a:lstStyle>
            <a:defPPr rtl="0">
              <a:defRPr lang="en-US"/>
            </a:defPPr>
            <a:lvl1pPr indent="0">
              <a:defRPr sz="3600" b="1">
                <a:solidFill>
                  <a:srgbClr val="000000"/>
                </a:solidFill>
                <a:latin typeface="宋体" panose="02010600030101010101" pitchFamily="2" charset="-122"/>
                <a:ea typeface="宋体" panose="02010600030101010101" pitchFamily="2" charset="-122"/>
                <a:cs typeface="楷体" panose="02010609060101010101" charset="-122"/>
              </a:defRPr>
            </a:lvl1pPr>
          </a:lstStyle>
          <a:p>
            <a:r>
              <a:rPr lang="zh-CN" altLang="en-US" sz="3200" dirty="0"/>
              <a:t>新教材：“历史纵横”、“史料阅读”、“学思之窗”、“问题探究”等</a:t>
            </a:r>
            <a:endParaRPr lang="en-US" altLang="zh-CN" sz="3200" dirty="0"/>
          </a:p>
          <a:p>
            <a:endParaRPr lang="en-US" altLang="zh-CN" sz="3200" dirty="0"/>
          </a:p>
          <a:p>
            <a:r>
              <a:rPr lang="zh-CN" altLang="en-US" sz="3200" dirty="0"/>
              <a:t>教参：“参考资料”</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tags/tag1.xml><?xml version="1.0" encoding="utf-8"?>
<p:tagLst xmlns:p="http://schemas.openxmlformats.org/presentationml/2006/main">
  <p:tag name="KSO_WM_UNIT_PLACING_PICTURE_USER_VIEWPORT" val="{&quot;height&quot;:8205,&quot;width&quot;:5910}"/>
  <p:tag name="KSO_WM_SCREEN_THEME_FLAG" val="Dlrq25wU2PGuGg5bbmjbDABwd6D+3F+MvjCmwLLu+uzWVGG8Wrh+5OxT8XaH1fYW/FDRwAWGVAIsTx/pKSCyN+ZC8yvWklSE6AMJAFG/bOM="/>
</p:tagLst>
</file>

<file path=ppt/tags/tag2.xml><?xml version="1.0" encoding="utf-8"?>
<p:tagLst xmlns:p="http://schemas.openxmlformats.org/presentationml/2006/main">
  <p:tag name="KSO_WM_UNIT_TABLE_BEAUTIFY" val="smartTable{977a157a-341a-4525-9654-c8f766824df9}"/>
  <p:tag name="KSO_WM_SCREEN_THEME_FLAG" val="Dlrq25wU2PGuGg5bbmjbDABwd6D+3F+MvjCmwLLu+uzWVGG8Wrh+5OxT8XaH1fYW/FDRwAWGVAIsTx/pKSCyN+ZC8yvWklSE6AMJAFG/bOM="/>
</p:tagLst>
</file>

<file path=ppt/tags/tag3.xml><?xml version="1.0" encoding="utf-8"?>
<p:tagLst xmlns:p="http://schemas.openxmlformats.org/presentationml/2006/main">
  <p:tag name="KSO_WM_UNIT_TABLE_BEAUTIFY" val="smartTable{34263617-98e3-4f6c-a9d2-c86e3464335c}"/>
  <p:tag name="KSO_WM_SCREEN_THEME_FLAG" val="Dlrq25wU2PGuGg5bbmjbDABwd6D+3F+MvjCmwLLu+uzWVGG8Wrh+5OxT8XaH1fYW/FDRwAWGVAIsTx/pKSCyN+ZC8yvWklSE6AMJAFG/bOM="/>
</p:tagLst>
</file>

<file path=ppt/tags/tag4.xml><?xml version="1.0" encoding="utf-8"?>
<p:tagLst xmlns:p="http://schemas.openxmlformats.org/presentationml/2006/main">
  <p:tag name="KSO_WM_UNIT_PLACING_PICTURE_USER_VIEWPORT" val="{&quot;height&quot;:5400,&quot;width&quot;:9599.99842519685}"/>
  <p:tag name="KSO_WM_SCREEN_THEME_FLAG" val="Dlrq25wU2PGuGg5bbmjbDABwd6D+3F+MvjCmwLLu+uzWVGG8Wrh+5OxT8XaH1fYW/FDRwAWGVAIsTx/pKSCyN+ZC8yvWklSE6AMJAFG/bOM="/>
</p:tagLst>
</file>

<file path=ppt/tags/tag5.xml><?xml version="1.0" encoding="utf-8"?>
<p:tagLst xmlns:p="http://schemas.openxmlformats.org/presentationml/2006/main">
  <p:tag name="KSO_WM_UNIT_PLACING_PICTURE_USER_VIEWPORT" val="{&quot;height&quot;:10800,&quot;width&quot;:9787.826771653543}"/>
  <p:tag name="KSO_WM_SCREEN_THEME_FLAG" val="Dlrq25wU2PGuGg5bbmjbDABwd6D+3F+MvjCmwLLu+uzWVGG8Wrh+5OxT8XaH1fYW/FDRwAWGVAIsTx/pKSCyN+ZC8yvWklSE6AMJAFG/bOM="/>
</p:tagLst>
</file>

<file path=ppt/tags/tag6.xml><?xml version="1.0" encoding="utf-8"?>
<p:tagLst xmlns:p="http://schemas.openxmlformats.org/presentationml/2006/main">
  <p:tag name="KSO_WM_UNIT_PLACING_PICTURE_USER_VIEWPORT" val="{&quot;height&quot;:5400,&quot;width&quot;:9599.99842519685}"/>
  <p:tag name="KSO_WM_SCREEN_THEME_FLAG" val="Dlrq25wU2PGuGg5bbmjbDABwd6D+3F+MvjCmwLLu+uzWVGG8Wrh+5OxT8XaH1fYW/FDRwAWGVAIsTx/pKSCyN+ZC8yvWklSE6AMJAFG/bOM="/>
</p:tagLst>
</file>

<file path=ppt/tags/tag7.xml><?xml version="1.0" encoding="utf-8"?>
<p:tagLst xmlns:p="http://schemas.openxmlformats.org/presentationml/2006/main">
  <p:tag name="KSO_WM_UNIT_PLACING_PICTURE_USER_VIEWPORT" val="{&quot;height&quot;:2550,&quot;width&quot;:7440}"/>
  <p:tag name="KSO_WM_SCREEN_THEME_FLAG" val="Dlrq25wU2PGuGg5bbmjbDABwd6D+3F+MvjCmwLLu+uzWVGG8Wrh+5OxT8XaH1fYW/FDRwAWGVAIsTx/pKSCyN+ZC8yvWklSE6AMJAFG/bOM="/>
</p:tagLst>
</file>

<file path=ppt/tags/tag8.xml><?xml version="1.0" encoding="utf-8"?>
<p:tagLst xmlns:p="http://schemas.openxmlformats.org/presentationml/2006/main">
  <p:tag name="COMMONDATA" val="eyJoZGlkIjoiM2YzNzZmYzI1YTE3OGZhMjcwMTI5YzM3OThkZWEyNjEifQ=="/>
  <p:tag name="KSO_WM_SCREEN_THEME_FLAG" val="Dlrq25wU2PGuGg5bbmjbDABwd6D+3F+MvjCmwLLu+uzWVGG8Wrh+5OxT8XaH1fYW/FDRwAWGVAIsTx/pKSCyN+ZC8yvWklSE6AMJAFG/bOM="/>
</p:tagLst>
</file>

<file path=ppt/theme/theme1.xml><?xml version="1.0" encoding="utf-8"?>
<a:theme xmlns:a="http://schemas.openxmlformats.org/drawingml/2006/main" name="创意性渐变 ">
  <a:themeElements>
    <a:clrScheme name="Japan 1">
      <a:dk1>
        <a:srgbClr val="000000"/>
      </a:dk1>
      <a:lt1>
        <a:srgbClr val="FFFFFF"/>
      </a:lt1>
      <a:dk2>
        <a:srgbClr val="073A4B"/>
      </a:dk2>
      <a:lt2>
        <a:srgbClr val="E7E6E6"/>
      </a:lt2>
      <a:accent1>
        <a:srgbClr val="EE476E"/>
      </a:accent1>
      <a:accent2>
        <a:srgbClr val="E3B95A"/>
      </a:accent2>
      <a:accent3>
        <a:srgbClr val="07D69F"/>
      </a:accent3>
      <a:accent4>
        <a:srgbClr val="118AB1"/>
      </a:accent4>
      <a:accent5>
        <a:srgbClr val="073A4B"/>
      </a:accent5>
      <a:accent6>
        <a:srgbClr val="E7ECF2"/>
      </a:accent6>
      <a:hlink>
        <a:srgbClr val="E7456B"/>
      </a:hlink>
      <a:folHlink>
        <a:srgbClr val="F0C55F"/>
      </a:folHlink>
    </a:clrScheme>
    <a:fontScheme name="Japanese Template">
      <a:majorFont>
        <a:latin typeface="Meiryo UI"/>
        <a:ea typeface=""/>
        <a:cs typeface=""/>
      </a:majorFont>
      <a:minorFont>
        <a:latin typeface="Meiry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{04361ACA-963E-4CA6-A4BA-0E693267DAFE}tf11176810_win32</Template>
  <TotalTime>0</TotalTime>
  <Words>5655</Words>
  <PresentationFormat>宽屏</PresentationFormat>
  <Paragraphs>321</Paragraphs>
  <Slides>30</Slides>
  <Notes>23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30</vt:i4>
      </vt:variant>
    </vt:vector>
  </HeadingPairs>
  <TitlesOfParts>
    <vt:vector size="46" baseType="lpstr">
      <vt:lpstr>Arial</vt:lpstr>
      <vt:lpstr>宋体</vt:lpstr>
      <vt:lpstr>Wingdings</vt:lpstr>
      <vt:lpstr>Microsoft YaHei UI</vt:lpstr>
      <vt:lpstr>黑体</vt:lpstr>
      <vt:lpstr>Times New Roman</vt:lpstr>
      <vt:lpstr>楷体</vt:lpstr>
      <vt:lpstr>新宋体</vt:lpstr>
      <vt:lpstr>隶书</vt:lpstr>
      <vt:lpstr>微软雅黑</vt:lpstr>
      <vt:lpstr>Arial Unicode MS</vt:lpstr>
      <vt:lpstr>等线</vt:lpstr>
      <vt:lpstr>汉仪大黑</vt:lpstr>
      <vt:lpstr>Meiryo UI</vt:lpstr>
      <vt:lpstr>Segoe Print</vt:lpstr>
      <vt:lpstr>创意性渐变 </vt:lpstr>
      <vt:lpstr>落实史料实证，践行铸魂育人</vt:lpstr>
      <vt:lpstr>PowerPoint 演示文稿</vt:lpstr>
      <vt:lpstr>PowerPoint 演示文稿</vt:lpstr>
      <vt:lpstr>PowerPoint 演示文稿</vt:lpstr>
      <vt:lpstr>一、高屋建瓴明方向</vt:lpstr>
      <vt:lpstr>一、高屋建瓴明方向</vt:lpstr>
      <vt:lpstr>PowerPoint 演示文稿</vt:lpstr>
      <vt:lpstr>PowerPoint 演示文稿</vt:lpstr>
      <vt:lpstr>二、依托教材教参，就地取材</vt:lpstr>
      <vt:lpstr>二、依托教材教参，就地取材</vt:lpstr>
      <vt:lpstr>例1：《五四运动与中国共产党的诞生》</vt:lpstr>
      <vt:lpstr>例2：《中华文明的起源与早期国家》</vt:lpstr>
      <vt:lpstr>例2：《中华文明的起源与早期国家》</vt:lpstr>
      <vt:lpstr>二、依托教材教参，就地取材</vt:lpstr>
      <vt:lpstr>三、依托教师阅读，积累材料</vt:lpstr>
      <vt:lpstr>PowerPoint 演示文稿</vt:lpstr>
      <vt:lpstr>PowerPoint 演示文稿</vt:lpstr>
      <vt:lpstr>四、如何使用史料</vt:lpstr>
      <vt:lpstr>四、如何使用史料</vt:lpstr>
      <vt:lpstr>例3：对王安石变法的评价</vt:lpstr>
      <vt:lpstr>PowerPoint 演示文稿</vt:lpstr>
      <vt:lpstr>PowerPoint 演示文稿</vt:lpstr>
      <vt:lpstr>PowerPoint 演示文稿</vt:lpstr>
      <vt:lpstr>PowerPoint 演示文稿</vt:lpstr>
      <vt:lpstr>例6：第8课《欧洲的思想解放运动》</vt:lpstr>
      <vt:lpstr>例6：伏尔泰与孟德斯鸠的中国政治观的分歧</vt:lpstr>
      <vt:lpstr>例6：伏尔泰与孟德斯鸠的中国政治观的分歧</vt:lpstr>
      <vt:lpstr>例7：纲要下第9课 《资产阶级革命与资本主义制度的确立》</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2022-06-19T02:15:00Z</dcterms:created>
  <dcterms:modified xsi:type="dcterms:W3CDTF">2022-07-01T14:36:06Z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B69A7310C5C04513B74897134EC4F5A7</vt:lpwstr>
  </property>
  <property fmtid="{D5CDD505-2E9C-101B-9397-08002B2CF9AE}" pid="3" name="KSOProductBuildVer">
    <vt:lpwstr>2052-11.1.0.11830</vt:lpwstr>
  </property>
</Properties>
</file>