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9" r:id="rId4"/>
    <p:sldId id="258" r:id="rId6"/>
    <p:sldId id="256" r:id="rId7"/>
    <p:sldId id="306" r:id="rId8"/>
    <p:sldId id="260" r:id="rId9"/>
    <p:sldId id="261" r:id="rId10"/>
    <p:sldId id="265" r:id="rId11"/>
    <p:sldId id="288" r:id="rId12"/>
    <p:sldId id="268" r:id="rId13"/>
    <p:sldId id="290" r:id="rId14"/>
    <p:sldId id="291" r:id="rId15"/>
    <p:sldId id="308" r:id="rId16"/>
    <p:sldId id="285" r:id="rId17"/>
    <p:sldId id="274" r:id="rId18"/>
    <p:sldId id="286" r:id="rId19"/>
    <p:sldId id="276" r:id="rId20"/>
    <p:sldId id="277" r:id="rId21"/>
    <p:sldId id="331" r:id="rId22"/>
    <p:sldId id="279" r:id="rId23"/>
    <p:sldId id="294" r:id="rId24"/>
    <p:sldId id="281" r:id="rId25"/>
    <p:sldId id="327" r:id="rId26"/>
    <p:sldId id="278" r:id="rId27"/>
    <p:sldId id="282"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 xh" initials="mx" lastIdx="1" clrIdx="0"/>
  <p:cmAuthor id="2" name="作者" initials="A" lastIdx="0" clrIdx="1"/>
  <p:cmAuthor id="0" name="PPTer_Tang" initials="" lastIdx="1" clrIdx="0"/>
  <p:cmAuthor id="3" name="pc" initials="p" lastIdx="0" clrIdx="0"/>
  <p:cmAuthor id="7" name="1206988966@qq.com" initials="1" lastIdx="0" clrIdx="2"/>
  <p:cmAuthor id="8" name="姜伟光" initials="姜" lastIdx="0" clrIdx="0"/>
  <p:cmAuthor id="5" name="宋洁然" initials="宋" lastIdx="0" clrIdx="1"/>
  <p:cmAuthor id="6" name="ming qiu" initials="m" lastIdx="0" clrIdx="1"/>
  <p:cmAuthor id="4" name="微软用户" initials="微" lastIdx="0" clrIdx="0"/>
  <p:cmAuthor id="10" name="86136" initials="8" lastIdx="1" clrIdx="9"/>
  <p:cmAuthor id="11" name="Administrator" initials="A" lastIdx="1" clrIdx="1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3" Type="http://schemas.openxmlformats.org/officeDocument/2006/relationships/tags" Target="tags/tag43.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B157D3D-9A3D-467F-941E-791374DF6F1E}"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zh-CN" altLang="en-US"/>
        </a:p>
      </dgm:t>
    </dgm:pt>
    <dgm:pt modelId="{711BF67F-24AF-4FDE-86F9-7795490DBAFE}" cxnId="{D5FF7B87-AAF8-4F92-966B-5D630EF87F64}" type="par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B3DDE8DA-C381-4169-9238-EDD558E94104}">
      <dgm:prSet custT="1"/>
      <dgm:spPr>
        <a:solidFill>
          <a:schemeClr val="accent6">
            <a:lumMod val="50000"/>
          </a:schemeClr>
        </a:solidFill>
        <a:ln w="12700" cap="flat" cmpd="sng" algn="ctr">
          <a:solidFill>
            <a:schemeClr val="lt1">
              <a:hueOff val="0"/>
              <a:satOff val="0"/>
              <a:lumOff val="0"/>
              <a:alphaOff val="0"/>
            </a:schemeClr>
          </a:solidFill>
          <a:prstDash val="solid"/>
          <a:miter lim="800000"/>
        </a:ln>
      </dgm:spPr>
      <dgm:t>
        <a:bodyPr/>
        <a:lstStyle/>
        <a:p>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2013</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中国</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首次</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提出建设 “一带一路”的合作倡议。</a:t>
          </a:r>
        </a:p>
      </dgm:t>
    </dgm:pt>
    <dgm:pt modelId="{553AF6E8-A046-45CA-94B9-1643D85A6134}" cxnId="{D5FF7B87-AAF8-4F92-966B-5D630EF87F64}" type="sib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04546E6C-604A-4F0C-AD41-C69F2C1C6E23}" cxnId="{93AF97F7-9BF0-4422-ACE6-261036B801AA}" type="par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E7E01742-1C0F-4DBB-A051-6235B4BFC443}">
      <dgm:prSet custT="1"/>
      <dgm:spPr>
        <a:solidFill>
          <a:schemeClr val="accent4">
            <a:lumMod val="50000"/>
          </a:schemeClr>
        </a:solidFill>
        <a:ln w="12700" cap="flat" cmpd="sng" algn="ctr">
          <a:solidFill>
            <a:schemeClr val="lt1">
              <a:hueOff val="0"/>
              <a:satOff val="0"/>
              <a:lumOff val="0"/>
              <a:alphaOff val="0"/>
            </a:schemeClr>
          </a:solidFill>
          <a:prstDash val="solid"/>
          <a:miter lim="800000"/>
        </a:ln>
      </dgm:spPr>
      <dgm:t>
        <a:bodyPr/>
        <a:lstStyle/>
        <a:p>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2014</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11</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月</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中国设立丝路基金</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对</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相关</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建设给以资金支持。</a:t>
          </a:r>
        </a:p>
      </dgm:t>
    </dgm:pt>
    <dgm:pt modelId="{24B9AB9D-E0C8-4707-9875-1E96A5737825}" cxnId="{93AF97F7-9BF0-4422-ACE6-261036B801AA}" type="sib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87BA3646-E03C-4583-8403-162BEE7F0965}" cxnId="{85E1E884-403B-49BA-9282-5BAD75CCA703}" type="par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7EDDB33C-F040-467B-A4A8-EBA4846B5AED}">
      <dgm:prSet custT="1"/>
      <dgm:spPr>
        <a:solidFill>
          <a:schemeClr val="accent3">
            <a:hueOff val="2710599"/>
            <a:satOff val="100000"/>
            <a:lumOff val="-14691"/>
            <a:alphaOff val="0"/>
          </a:schemeClr>
        </a:solidFill>
        <a:ln w="12700" cap="flat" cmpd="sng" algn="ctr">
          <a:solidFill>
            <a:schemeClr val="lt1">
              <a:hueOff val="0"/>
              <a:satOff val="0"/>
              <a:lumOff val="0"/>
              <a:alphaOff val="0"/>
            </a:schemeClr>
          </a:solidFill>
          <a:prstDash val="solid"/>
          <a:miter lim="800000"/>
        </a:ln>
      </dgm:spPr>
      <dgm:t>
        <a:bodyPr/>
        <a:lstStyle/>
        <a:p>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2019</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4</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月，各方达成</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多项</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务实成果</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以及项目合作协议</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等。</a:t>
          </a:r>
        </a:p>
      </dgm:t>
    </dgm:pt>
    <dgm:pt modelId="{E0B05D4E-F7DD-4622-A72E-9250DBC59F9F}" cxnId="{85E1E884-403B-49BA-9282-5BAD75CCA703}" type="sib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788A4730-6FC0-4C49-B230-8BB4E1E5C0CF}" type="pres">
      <dgm:prSet presAssocID="{9B157D3D-9A3D-467F-941E-791374DF6F1E}" presName="Name0">
        <dgm:presLayoutVars>
          <dgm:dir/>
          <dgm:animLvl val="lvl"/>
          <dgm:resizeHandles val="exact"/>
        </dgm:presLayoutVars>
      </dgm:prSet>
      <dgm:spPr/>
      <dgm:t>
        <a:bodyPr/>
        <a:lstStyle/>
        <a:p>
          <a:endParaRPr lang="zh-CN" altLang="en-US"/>
        </a:p>
      </dgm:t>
    </dgm:pt>
    <dgm:pt modelId="{DFE0BEC4-D86C-441A-BEC2-4B44A15E6508}" type="pres">
      <dgm:prSet presAssocID="{B3DDE8DA-C381-4169-9238-EDD558E94104}" presName="parTxOnly" presStyleLbl="node1" presStyleCnt="3">
        <dgm:presLayoutVars>
          <dgm:chMax val="0"/>
          <dgm:chPref val="0"/>
          <dgm:bulletEnabled val="1"/>
        </dgm:presLayoutVars>
      </dgm:prSet>
      <dgm:spPr/>
      <dgm:t>
        <a:bodyPr/>
        <a:lstStyle/>
        <a:p>
          <a:endParaRPr lang="zh-CN" altLang="en-US"/>
        </a:p>
      </dgm:t>
    </dgm:pt>
    <dgm:pt modelId="{609BA8DA-5D39-4CB0-9ED4-ECAEECB1D3F9}" type="pres">
      <dgm:prSet presAssocID="{553AF6E8-A046-45CA-94B9-1643D85A6134}" presName="parTxOnlySpace"/>
      <dgm:spPr/>
      <dgm:t>
        <a:bodyPr/>
        <a:lstStyle/>
        <a:p/>
      </dgm:t>
    </dgm:pt>
    <dgm:pt modelId="{D9BDAF63-5311-4483-AE1B-D58BD00E3AEE}" type="pres">
      <dgm:prSet presAssocID="{E7E01742-1C0F-4DBB-A051-6235B4BFC443}" presName="parTxOnly" presStyleLbl="node1" presStyleIdx="1" presStyleCnt="3">
        <dgm:presLayoutVars>
          <dgm:chMax val="0"/>
          <dgm:chPref val="0"/>
          <dgm:bulletEnabled val="1"/>
        </dgm:presLayoutVars>
      </dgm:prSet>
      <dgm:spPr/>
      <dgm:t>
        <a:bodyPr/>
        <a:lstStyle/>
        <a:p>
          <a:endParaRPr lang="zh-CN" altLang="en-US"/>
        </a:p>
      </dgm:t>
    </dgm:pt>
    <dgm:pt modelId="{155F8CBD-7872-4D00-AC2B-EAD5D761C18A}" type="pres">
      <dgm:prSet presAssocID="{24B9AB9D-E0C8-4707-9875-1E96A5737825}" presName="parTxOnlySpace"/>
      <dgm:spPr/>
      <dgm:t>
        <a:bodyPr/>
        <a:lstStyle/>
        <a:p/>
      </dgm:t>
    </dgm:pt>
    <dgm:pt modelId="{79BDC311-8F46-47B0-B816-5CA9CCE2E212}" type="pres">
      <dgm:prSet presAssocID="{7EDDB33C-F040-467B-A4A8-EBA4846B5AED}" presName="parTxOnly" presStyleLbl="node1" presStyleIdx="2" presStyleCnt="3">
        <dgm:presLayoutVars>
          <dgm:chMax val="0"/>
          <dgm:chPref val="0"/>
          <dgm:bulletEnabled val="1"/>
        </dgm:presLayoutVars>
      </dgm:prSet>
      <dgm:spPr/>
      <dgm:t>
        <a:bodyPr/>
        <a:lstStyle/>
        <a:p>
          <a:endParaRPr lang="zh-CN" altLang="en-US"/>
        </a:p>
      </dgm:t>
    </dgm:pt>
  </dgm:ptLst>
  <dgm:cxnLst>
    <dgm:cxn modelId="{D5FF7B87-AAF8-4F92-966B-5D630EF87F64}" srcId="{9B157D3D-9A3D-467F-941E-791374DF6F1E}" destId="{B3DDE8DA-C381-4169-9238-EDD558E94104}" srcOrd="0" destOrd="0" parTransId="{711BF67F-24AF-4FDE-86F9-7795490DBAFE}" sibTransId="{553AF6E8-A046-45CA-94B9-1643D85A6134}"/>
    <dgm:cxn modelId="{93AF97F7-9BF0-4422-ACE6-261036B801AA}" srcId="{9B157D3D-9A3D-467F-941E-791374DF6F1E}" destId="{E7E01742-1C0F-4DBB-A051-6235B4BFC443}" srcOrd="1" destOrd="0" parTransId="{04546E6C-604A-4F0C-AD41-C69F2C1C6E23}" sibTransId="{24B9AB9D-E0C8-4707-9875-1E96A5737825}"/>
    <dgm:cxn modelId="{85E1E884-403B-49BA-9282-5BAD75CCA703}" srcId="{9B157D3D-9A3D-467F-941E-791374DF6F1E}" destId="{7EDDB33C-F040-467B-A4A8-EBA4846B5AED}" srcOrd="2" destOrd="0" parTransId="{87BA3646-E03C-4583-8403-162BEE7F0965}" sibTransId="{E0B05D4E-F7DD-4622-A72E-9250DBC59F9F}"/>
    <dgm:cxn modelId="{B2E53622-9D0B-4C46-AB8E-6F0C6B2E83B8}" type="presOf" srcId="{9B157D3D-9A3D-467F-941E-791374DF6F1E}" destId="{788A4730-6FC0-4C49-B230-8BB4E1E5C0CF}" srcOrd="0" destOrd="0" presId="urn:microsoft.com/office/officeart/2005/8/layout/chevron1"/>
    <dgm:cxn modelId="{74EABCBA-DEAA-4A0D-A675-B8671AB0400B}" type="presParOf" srcId="{788A4730-6FC0-4C49-B230-8BB4E1E5C0CF}" destId="{DFE0BEC4-D86C-441A-BEC2-4B44A15E6508}" srcOrd="0" destOrd="0" presId="urn:microsoft.com/office/officeart/2005/8/layout/chevron1"/>
    <dgm:cxn modelId="{5FF25F69-D980-4A2D-B97A-DBEF0D5FF658}" type="presOf" srcId="{B3DDE8DA-C381-4169-9238-EDD558E94104}" destId="{DFE0BEC4-D86C-441A-BEC2-4B44A15E6508}" srcOrd="0" destOrd="0" presId="urn:microsoft.com/office/officeart/2005/8/layout/chevron1"/>
    <dgm:cxn modelId="{347D1DA4-5BEE-4262-AD90-6BF0F7E28610}" type="presParOf" srcId="{788A4730-6FC0-4C49-B230-8BB4E1E5C0CF}" destId="{609BA8DA-5D39-4CB0-9ED4-ECAEECB1D3F9}" srcOrd="1" destOrd="0" presId="urn:microsoft.com/office/officeart/2005/8/layout/chevron1"/>
    <dgm:cxn modelId="{C0E2028F-A812-4182-AA2D-EB27851C8214}" type="presParOf" srcId="{788A4730-6FC0-4C49-B230-8BB4E1E5C0CF}" destId="{D9BDAF63-5311-4483-AE1B-D58BD00E3AEE}" srcOrd="2" destOrd="0" presId="urn:microsoft.com/office/officeart/2005/8/layout/chevron1"/>
    <dgm:cxn modelId="{8CAA24F6-9A5F-490D-AA66-9D29BF2BF6B6}" type="presOf" srcId="{E7E01742-1C0F-4DBB-A051-6235B4BFC443}" destId="{D9BDAF63-5311-4483-AE1B-D58BD00E3AEE}" srcOrd="0" destOrd="0" presId="urn:microsoft.com/office/officeart/2005/8/layout/chevron1"/>
    <dgm:cxn modelId="{5E8C78BD-15C8-4864-8723-18FB4B52409C}" type="presParOf" srcId="{788A4730-6FC0-4C49-B230-8BB4E1E5C0CF}" destId="{155F8CBD-7872-4D00-AC2B-EAD5D761C18A}" srcOrd="3" destOrd="0" presId="urn:microsoft.com/office/officeart/2005/8/layout/chevron1"/>
    <dgm:cxn modelId="{86184690-DBF9-4F07-92B9-E7293B0B9164}" type="presParOf" srcId="{788A4730-6FC0-4C49-B230-8BB4E1E5C0CF}" destId="{79BDC311-8F46-47B0-B816-5CA9CCE2E212}" srcOrd="4" destOrd="0" presId="urn:microsoft.com/office/officeart/2005/8/layout/chevron1"/>
    <dgm:cxn modelId="{36F176FE-BD7D-4A85-8807-9BA0A3F693DA}" type="presOf" srcId="{7EDDB33C-F040-467B-A4A8-EBA4846B5AED}" destId="{79BDC311-8F46-47B0-B816-5CA9CCE2E212}" srcOrd="0"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356839" cy="1076454"/>
        <a:chOff x="0" y="0"/>
        <a:chExt cx="11356839" cy="1076454"/>
      </a:xfrm>
    </dsp:grpSpPr>
    <dsp:sp modelId="{DFE0BEC4-D86C-441A-BEC2-4B44A15E6508}">
      <dsp:nvSpPr>
        <dsp:cNvPr id="3" name="燕尾形 2"/>
        <dsp:cNvSpPr/>
      </dsp:nvSpPr>
      <dsp:spPr bwMode="white">
        <a:xfrm>
          <a:off x="0" y="0"/>
          <a:ext cx="4056014" cy="1076454"/>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2009" tIns="24003" rIns="24003" bIns="24003"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2013</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中国</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首次</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提出建设 “一带一路”的合作倡议。</a:t>
          </a:r>
        </a:p>
      </dsp:txBody>
      <dsp:txXfrm>
        <a:off x="0" y="0"/>
        <a:ext cx="4056014" cy="1076454"/>
      </dsp:txXfrm>
    </dsp:sp>
    <dsp:sp modelId="{D9BDAF63-5311-4483-AE1B-D58BD00E3AEE}">
      <dsp:nvSpPr>
        <dsp:cNvPr id="4" name="燕尾形 3"/>
        <dsp:cNvSpPr/>
      </dsp:nvSpPr>
      <dsp:spPr bwMode="white">
        <a:xfrm>
          <a:off x="3650413" y="0"/>
          <a:ext cx="4056014" cy="1076454"/>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dsp:spPr>
      <dsp:style>
        <a:lnRef idx="2">
          <a:schemeClr val="lt1"/>
        </a:lnRef>
        <a:fillRef idx="1">
          <a:schemeClr val="accent3">
            <a:hueOff val="1380000"/>
            <a:satOff val="50000"/>
            <a:lumOff val="-7254"/>
            <a:alpha val="100000"/>
          </a:schemeClr>
        </a:fillRef>
        <a:effectRef idx="0">
          <a:scrgbClr r="0" g="0" b="0"/>
        </a:effectRef>
        <a:fontRef idx="minor">
          <a:schemeClr val="lt1"/>
        </a:fontRef>
      </dsp:style>
      <dsp:txBody>
        <a:bodyPr lIns="72009" tIns="24003" rIns="24003" bIns="24003"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2014</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11</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月</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中国设立丝路基金</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对</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相关</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建设给以资金支持。</a:t>
          </a:r>
        </a:p>
      </dsp:txBody>
      <dsp:txXfrm>
        <a:off x="3650413" y="0"/>
        <a:ext cx="4056014" cy="1076454"/>
      </dsp:txXfrm>
    </dsp:sp>
    <dsp:sp modelId="{79BDC311-8F46-47B0-B816-5CA9CCE2E212}">
      <dsp:nvSpPr>
        <dsp:cNvPr id="5" name="燕尾形 4"/>
        <dsp:cNvSpPr/>
      </dsp:nvSpPr>
      <dsp:spPr bwMode="white">
        <a:xfrm>
          <a:off x="7300825" y="0"/>
          <a:ext cx="4056014" cy="1076454"/>
        </a:xfrm>
        <a:prstGeom prst="chevron">
          <a:avLst/>
        </a:prstGeom>
        <a:solidFill>
          <a:schemeClr val="accent3">
            <a:hueOff val="2710599"/>
            <a:satOff val="100000"/>
            <a:lumOff val="-14692"/>
            <a:alphaOff val="0"/>
          </a:schemeClr>
        </a:solidFill>
        <a:ln w="12700" cap="flat" cmpd="sng" algn="ctr">
          <a:solidFill>
            <a:schemeClr val="lt1">
              <a:hueOff val="0"/>
              <a:satOff val="0"/>
              <a:lumOff val="0"/>
              <a:alphaOff val="0"/>
            </a:schemeClr>
          </a:solidFill>
          <a:prstDash val="solid"/>
          <a:miter lim="800000"/>
        </a:ln>
      </dsp:spPr>
      <dsp:style>
        <a:lnRef idx="2">
          <a:schemeClr val="lt1"/>
        </a:lnRef>
        <a:fillRef idx="1">
          <a:schemeClr val="accent3">
            <a:hueOff val="2760000"/>
            <a:satOff val="100000"/>
            <a:lumOff val="-14509"/>
            <a:alpha val="100000"/>
          </a:schemeClr>
        </a:fillRef>
        <a:effectRef idx="0">
          <a:scrgbClr r="0" g="0" b="0"/>
        </a:effectRef>
        <a:fontRef idx="minor">
          <a:schemeClr val="lt1"/>
        </a:fontRef>
      </dsp:style>
      <dsp:txBody>
        <a:bodyPr lIns="72009" tIns="24003" rIns="24003" bIns="24003"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2019</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4</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月，各方达成</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多项</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务实成果</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以及项目合作协议</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等。</a:t>
          </a:r>
        </a:p>
      </dsp:txBody>
      <dsp:txXfrm>
        <a:off x="7300825" y="0"/>
        <a:ext cx="4056014" cy="10764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dgm:rule type="primFontSz" for="des" forName="parTx" val="5"/>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7405272-C771-4D89-AC9F-C6C018EDC6D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1" cy="2387600"/>
          </a:xfrm>
        </p:spPr>
        <p:txBody>
          <a:bodyPr anchor="b"/>
          <a:lstStyle>
            <a:lvl1pPr algn="ctr">
              <a:defRPr sz="584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1" cy="1655762"/>
          </a:xfrm>
        </p:spPr>
        <p:txBody>
          <a:bodyPr/>
          <a:lstStyle>
            <a:lvl1pPr marL="0" indent="0" algn="ctr">
              <a:buNone/>
              <a:defRPr sz="2340"/>
            </a:lvl1pPr>
            <a:lvl2pPr marL="445770" indent="0" algn="ctr">
              <a:buNone/>
              <a:defRPr sz="1950"/>
            </a:lvl2pPr>
            <a:lvl3pPr marL="890905" indent="0" algn="ctr">
              <a:buNone/>
              <a:defRPr sz="1755"/>
            </a:lvl3pPr>
            <a:lvl4pPr marL="1336675" indent="0" algn="ctr">
              <a:buNone/>
              <a:defRPr sz="1560"/>
            </a:lvl4pPr>
            <a:lvl5pPr marL="1781810" indent="0" algn="ctr">
              <a:buNone/>
              <a:defRPr sz="1560"/>
            </a:lvl5pPr>
            <a:lvl6pPr marL="2227580" indent="0" algn="ctr">
              <a:buNone/>
              <a:defRPr sz="1560"/>
            </a:lvl6pPr>
            <a:lvl7pPr marL="2673350" indent="0" algn="ctr">
              <a:buNone/>
              <a:defRPr sz="1560"/>
            </a:lvl7pPr>
            <a:lvl8pPr marL="3118485" indent="0" algn="ctr">
              <a:buNone/>
              <a:defRPr sz="1560"/>
            </a:lvl8pPr>
            <a:lvl9pPr marL="3564255" indent="0" algn="ctr">
              <a:buNone/>
              <a:defRPr sz="156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38"/>
            <a:ext cx="10515600" cy="2852737"/>
          </a:xfrm>
        </p:spPr>
        <p:txBody>
          <a:bodyPr anchor="b"/>
          <a:lstStyle>
            <a:lvl1pPr>
              <a:defRPr sz="584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49" y="4589463"/>
            <a:ext cx="10515600" cy="1500187"/>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0905" indent="0">
              <a:buNone/>
              <a:defRPr sz="1755">
                <a:solidFill>
                  <a:schemeClr val="tx1">
                    <a:tint val="75000"/>
                  </a:schemeClr>
                </a:solidFill>
              </a:defRPr>
            </a:lvl3pPr>
            <a:lvl4pPr marL="1336675" indent="0">
              <a:buNone/>
              <a:defRPr sz="1560">
                <a:solidFill>
                  <a:schemeClr val="tx1">
                    <a:tint val="75000"/>
                  </a:schemeClr>
                </a:solidFill>
              </a:defRPr>
            </a:lvl4pPr>
            <a:lvl5pPr marL="1781810" indent="0">
              <a:buNone/>
              <a:defRPr sz="1560">
                <a:solidFill>
                  <a:schemeClr val="tx1">
                    <a:tint val="75000"/>
                  </a:schemeClr>
                </a:solidFill>
              </a:defRPr>
            </a:lvl5pPr>
            <a:lvl6pPr marL="2227580" indent="0">
              <a:buNone/>
              <a:defRPr sz="1560">
                <a:solidFill>
                  <a:schemeClr val="tx1">
                    <a:tint val="75000"/>
                  </a:schemeClr>
                </a:solidFill>
              </a:defRPr>
            </a:lvl6pPr>
            <a:lvl7pPr marL="2673350" indent="0">
              <a:buNone/>
              <a:defRPr sz="1560">
                <a:solidFill>
                  <a:schemeClr val="tx1">
                    <a:tint val="75000"/>
                  </a:schemeClr>
                </a:solidFill>
              </a:defRPr>
            </a:lvl7pPr>
            <a:lvl8pPr marL="3118485" indent="0">
              <a:buNone/>
              <a:defRPr sz="1560">
                <a:solidFill>
                  <a:schemeClr val="tx1">
                    <a:tint val="75000"/>
                  </a:schemeClr>
                </a:solidFill>
              </a:defRPr>
            </a:lvl8pPr>
            <a:lvl9pPr marL="3564255" indent="0">
              <a:buNone/>
              <a:defRPr sz="156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274" y="1600200"/>
            <a:ext cx="5376991"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35" y="1600200"/>
            <a:ext cx="5376991"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730"/>
            </a:lvl1pPr>
            <a:lvl2pPr marL="445770" indent="0">
              <a:buNone/>
              <a:defRPr sz="2340"/>
            </a:lvl2pPr>
            <a:lvl3pPr marL="890905" indent="0">
              <a:buNone/>
              <a:defRPr sz="1950"/>
            </a:lvl3pPr>
            <a:lvl4pPr marL="1336675" indent="0">
              <a:buNone/>
              <a:defRPr sz="1755"/>
            </a:lvl4pPr>
            <a:lvl5pPr marL="1781810" indent="0">
              <a:buNone/>
              <a:defRPr sz="1755"/>
            </a:lvl5pPr>
            <a:lvl6pPr marL="2227580" indent="0">
              <a:buNone/>
              <a:defRPr sz="1755"/>
            </a:lvl6pPr>
            <a:lvl7pPr marL="2673350" indent="0">
              <a:buNone/>
              <a:defRPr sz="1755"/>
            </a:lvl7pPr>
            <a:lvl8pPr marL="3118485" indent="0">
              <a:buNone/>
              <a:defRPr sz="1755"/>
            </a:lvl8pPr>
            <a:lvl9pPr marL="3564255" indent="0">
              <a:buNone/>
              <a:defRPr sz="175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730"/>
            </a:lvl1pPr>
            <a:lvl2pPr marL="445770" indent="0">
              <a:buNone/>
              <a:defRPr sz="2340"/>
            </a:lvl2pPr>
            <a:lvl3pPr marL="890905" indent="0">
              <a:buNone/>
              <a:defRPr sz="1950"/>
            </a:lvl3pPr>
            <a:lvl4pPr marL="1336675" indent="0">
              <a:buNone/>
              <a:defRPr sz="1755"/>
            </a:lvl4pPr>
            <a:lvl5pPr marL="1781810" indent="0">
              <a:buNone/>
              <a:defRPr sz="1755"/>
            </a:lvl5pPr>
            <a:lvl6pPr marL="2227580" indent="0">
              <a:buNone/>
              <a:defRPr sz="1755"/>
            </a:lvl6pPr>
            <a:lvl7pPr marL="2673350" indent="0">
              <a:buNone/>
              <a:defRPr sz="1755"/>
            </a:lvl7pPr>
            <a:lvl8pPr marL="3118485" indent="0">
              <a:buNone/>
              <a:defRPr sz="1755"/>
            </a:lvl8pPr>
            <a:lvl9pPr marL="3564255" indent="0">
              <a:buNone/>
              <a:defRPr sz="175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12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560"/>
            </a:lvl1pPr>
            <a:lvl2pPr marL="445770" indent="0">
              <a:buNone/>
              <a:defRPr sz="1365"/>
            </a:lvl2pPr>
            <a:lvl3pPr marL="890905" indent="0">
              <a:buNone/>
              <a:defRPr sz="1170"/>
            </a:lvl3pPr>
            <a:lvl4pPr marL="1336675" indent="0">
              <a:buNone/>
              <a:defRPr sz="975"/>
            </a:lvl4pPr>
            <a:lvl5pPr marL="1781810" indent="0">
              <a:buNone/>
              <a:defRPr sz="975"/>
            </a:lvl5pPr>
            <a:lvl6pPr marL="2227580" indent="0">
              <a:buNone/>
              <a:defRPr sz="975"/>
            </a:lvl6pPr>
            <a:lvl7pPr marL="2673350" indent="0">
              <a:buNone/>
              <a:defRPr sz="975"/>
            </a:lvl7pPr>
            <a:lvl8pPr marL="3118485" indent="0">
              <a:buNone/>
              <a:defRPr sz="975"/>
            </a:lvl8pPr>
            <a:lvl9pPr marL="3564255" indent="0">
              <a:buNone/>
              <a:defRPr sz="97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12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120"/>
            </a:lvl1pPr>
            <a:lvl2pPr marL="445770" indent="0">
              <a:buNone/>
              <a:defRPr sz="2730"/>
            </a:lvl2pPr>
            <a:lvl3pPr marL="890905" indent="0">
              <a:buNone/>
              <a:defRPr sz="2340"/>
            </a:lvl3pPr>
            <a:lvl4pPr marL="1336675" indent="0">
              <a:buNone/>
              <a:defRPr sz="1950"/>
            </a:lvl4pPr>
            <a:lvl5pPr marL="1781810" indent="0">
              <a:buNone/>
              <a:defRPr sz="1950"/>
            </a:lvl5pPr>
            <a:lvl6pPr marL="2227580" indent="0">
              <a:buNone/>
              <a:defRPr sz="1950"/>
            </a:lvl6pPr>
            <a:lvl7pPr marL="2673350" indent="0">
              <a:buNone/>
              <a:defRPr sz="1950"/>
            </a:lvl7pPr>
            <a:lvl8pPr marL="3118485" indent="0">
              <a:buNone/>
              <a:defRPr sz="1950"/>
            </a:lvl8pPr>
            <a:lvl9pPr marL="3564255" indent="0">
              <a:buNone/>
              <a:defRPr sz="195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950"/>
            </a:lvl1pPr>
            <a:lvl2pPr marL="445770" indent="0">
              <a:buNone/>
              <a:defRPr sz="1755"/>
            </a:lvl2pPr>
            <a:lvl3pPr marL="890905" indent="0">
              <a:buNone/>
              <a:defRPr sz="1560"/>
            </a:lvl3pPr>
            <a:lvl4pPr marL="1336675" indent="0">
              <a:buNone/>
              <a:defRPr sz="1365"/>
            </a:lvl4pPr>
            <a:lvl5pPr marL="1781810" indent="0">
              <a:buNone/>
              <a:defRPr sz="1365"/>
            </a:lvl5pPr>
            <a:lvl6pPr marL="2227580" indent="0">
              <a:buNone/>
              <a:defRPr sz="1365"/>
            </a:lvl6pPr>
            <a:lvl7pPr marL="2673350" indent="0">
              <a:buNone/>
              <a:defRPr sz="1365"/>
            </a:lvl7pPr>
            <a:lvl8pPr marL="3118485" indent="0">
              <a:buNone/>
              <a:defRPr sz="1365"/>
            </a:lvl8pPr>
            <a:lvl9pPr marL="3564255" indent="0">
              <a:buNone/>
              <a:defRPr sz="136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363" y="274638"/>
            <a:ext cx="274336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274" y="274638"/>
            <a:ext cx="807105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alphaModFix amt="10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alphaModFix amt="10000"/>
          </a:blip>
          <a:stretch>
            <a:fillRect/>
          </a:stretch>
        </a:blipFill>
        <a:effectLst/>
      </p:bgPr>
    </p:bg>
    <p:spTree>
      <p:nvGrpSpPr>
        <p:cNvPr id="1" name=""/>
        <p:cNvGrpSpPr/>
        <p:nvPr/>
      </p:nvGrpSpPr>
      <p:grpSpPr/>
      <p:sp>
        <p:nvSpPr>
          <p:cNvPr id="1026" name="标题 1025"/>
          <p:cNvSpPr>
            <a:spLocks noGrp="1"/>
          </p:cNvSpPr>
          <p:nvPr>
            <p:ph type="title"/>
          </p:nvPr>
        </p:nvSpPr>
        <p:spPr>
          <a:xfrm>
            <a:off x="609274" y="274638"/>
            <a:ext cx="10973452" cy="1143000"/>
          </a:xfrm>
          <a:prstGeom prst="rect">
            <a:avLst/>
          </a:prstGeom>
          <a:noFill/>
          <a:ln w="9525">
            <a:noFill/>
          </a:ln>
        </p:spPr>
        <p:txBody>
          <a:bodyPr anchor="ctr"/>
          <a:p>
            <a:pPr lvl="0"/>
            <a:r>
              <a:rPr lang="zh-CN" altLang="en-US"/>
              <a:t>单击此处编辑母版标题样式</a:t>
            </a:r>
            <a:endParaRPr lang="zh-CN" altLang="en-US"/>
          </a:p>
        </p:txBody>
      </p:sp>
      <p:sp>
        <p:nvSpPr>
          <p:cNvPr id="1027" name="文本占位符 1026"/>
          <p:cNvSpPr>
            <a:spLocks noGrp="1"/>
          </p:cNvSpPr>
          <p:nvPr>
            <p:ph type="body" idx="1"/>
          </p:nvPr>
        </p:nvSpPr>
        <p:spPr>
          <a:xfrm>
            <a:off x="609274" y="1600200"/>
            <a:ext cx="10973452"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274" y="6245225"/>
            <a:ext cx="2844366" cy="476250"/>
          </a:xfrm>
          <a:prstGeom prst="rect">
            <a:avLst/>
          </a:prstGeom>
          <a:noFill/>
          <a:ln w="9525">
            <a:noFill/>
          </a:ln>
        </p:spPr>
        <p:txBody>
          <a:bodyPr/>
          <a:lstStyle>
            <a:lvl1pPr>
              <a:defRPr sz="1400"/>
            </a:lvl1pPr>
          </a:lstStyle>
          <a:p>
            <a:pPr lvl="0"/>
            <a:endParaRPr lang="zh-CN" altLang="en-US" dirty="0">
              <a:latin typeface="Arial" panose="020B0604020202020204" pitchFamily="34" charset="0"/>
            </a:endParaRPr>
          </a:p>
        </p:txBody>
      </p:sp>
      <p:sp>
        <p:nvSpPr>
          <p:cNvPr id="1029" name="页脚占位符 1028"/>
          <p:cNvSpPr>
            <a:spLocks noGrp="1"/>
          </p:cNvSpPr>
          <p:nvPr>
            <p:ph type="ftr" sz="quarter" idx="3"/>
          </p:nvPr>
        </p:nvSpPr>
        <p:spPr>
          <a:xfrm>
            <a:off x="4165546" y="6245225"/>
            <a:ext cx="3860909" cy="476250"/>
          </a:xfrm>
          <a:prstGeom prst="rect">
            <a:avLst/>
          </a:prstGeom>
          <a:noFill/>
          <a:ln w="9525">
            <a:noFill/>
          </a:ln>
        </p:spPr>
        <p:txBody>
          <a:bodyPr/>
          <a:lstStyle>
            <a:lvl1pPr algn="ctr">
              <a:defRPr sz="1400"/>
            </a:lvl1pPr>
          </a:lstStyle>
          <a:p>
            <a:pPr lvl="0"/>
            <a:endParaRPr lang="zh-CN" altLang="en-US" dirty="0">
              <a:latin typeface="Arial" panose="020B0604020202020204" pitchFamily="34" charset="0"/>
            </a:endParaRPr>
          </a:p>
        </p:txBody>
      </p:sp>
      <p:sp>
        <p:nvSpPr>
          <p:cNvPr id="1030" name="灯片编号占位符 1029"/>
          <p:cNvSpPr>
            <a:spLocks noGrp="1"/>
          </p:cNvSpPr>
          <p:nvPr>
            <p:ph type="sldNum" sz="quarter" idx="4"/>
          </p:nvPr>
        </p:nvSpPr>
        <p:spPr>
          <a:xfrm>
            <a:off x="8738360" y="6245225"/>
            <a:ext cx="2844366" cy="476250"/>
          </a:xfrm>
          <a:prstGeom prst="rect">
            <a:avLst/>
          </a:prstGeom>
          <a:noFill/>
          <a:ln w="9525">
            <a:noFill/>
          </a:ln>
        </p:spPr>
        <p:txBody>
          <a:bodyPr/>
          <a:lstStyle>
            <a:lvl1pPr algn="r">
              <a:defRPr sz="1400"/>
            </a:lvl1p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5.png"/><Relationship Id="rId6" Type="http://schemas.openxmlformats.org/officeDocument/2006/relationships/tags" Target="../tags/tag1.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7.jpeg"/><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8.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image" Target="../media/image37.jpeg"/><Relationship Id="rId7" Type="http://schemas.openxmlformats.org/officeDocument/2006/relationships/image" Target="../media/image36.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31.jpeg"/><Relationship Id="rId13" Type="http://schemas.openxmlformats.org/officeDocument/2006/relationships/slideLayout" Target="../slideLayouts/slideLayout1.xml"/><Relationship Id="rId12" Type="http://schemas.openxmlformats.org/officeDocument/2006/relationships/image" Target="../media/image41.jpeg"/><Relationship Id="rId11" Type="http://schemas.openxmlformats.org/officeDocument/2006/relationships/image" Target="../media/image40.jpeg"/><Relationship Id="rId10" Type="http://schemas.openxmlformats.org/officeDocument/2006/relationships/image" Target="../media/image39.jpeg"/><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image" Target="../media/image43.png"/><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42.jpeg"/><Relationship Id="rId3" Type="http://schemas.openxmlformats.org/officeDocument/2006/relationships/tags" Target="../tags/tag21.xml"/><Relationship Id="rId21" Type="http://schemas.openxmlformats.org/officeDocument/2006/relationships/slideLayout" Target="../slideLayouts/slideLayout7.xml"/><Relationship Id="rId20" Type="http://schemas.openxmlformats.org/officeDocument/2006/relationships/tags" Target="../tags/tag32.xml"/><Relationship Id="rId2" Type="http://schemas.openxmlformats.org/officeDocument/2006/relationships/tags" Target="../tags/tag20.xml"/><Relationship Id="rId19" Type="http://schemas.microsoft.com/office/2007/relationships/hdphoto" Target="../media/image47.wdp"/><Relationship Id="rId18" Type="http://schemas.openxmlformats.org/officeDocument/2006/relationships/image" Target="../media/image46.png"/><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image" Target="../media/image45.png"/><Relationship Id="rId13" Type="http://schemas.openxmlformats.org/officeDocument/2006/relationships/tags" Target="../tags/tag28.xml"/><Relationship Id="rId12" Type="http://schemas.openxmlformats.org/officeDocument/2006/relationships/image" Target="../media/image44.png"/><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19.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image" Target="../media/image50.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slideLayout" Target="../slideLayouts/slideLayout1.xml"/><Relationship Id="rId11" Type="http://schemas.openxmlformats.org/officeDocument/2006/relationships/tags" Target="../tags/tag42.xml"/><Relationship Id="rId10" Type="http://schemas.openxmlformats.org/officeDocument/2006/relationships/image" Target="../media/image51.png"/><Relationship Id="rId1"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slide" Target="slide1.xml"/><Relationship Id="rId3" Type="http://schemas.openxmlformats.org/officeDocument/2006/relationships/image" Target="../media/image13.png"/><Relationship Id="rId2" Type="http://schemas.openxmlformats.org/officeDocument/2006/relationships/tags" Target="../tags/tag3.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tags" Target="../tags/tag5.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tags" Target="../tags/tag10.xml"/><Relationship Id="rId5" Type="http://schemas.openxmlformats.org/officeDocument/2006/relationships/image" Target="../media/image15.jpe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3" Type="http://schemas.openxmlformats.org/officeDocument/2006/relationships/notesSlide" Target="../notesSlides/notesSlide4.xml"/><Relationship Id="rId12" Type="http://schemas.openxmlformats.org/officeDocument/2006/relationships/slideLayout" Target="../slideLayouts/slideLayout12.xml"/><Relationship Id="rId11" Type="http://schemas.openxmlformats.org/officeDocument/2006/relationships/image" Target="../media/image19.png"/><Relationship Id="rId10" Type="http://schemas.openxmlformats.org/officeDocument/2006/relationships/image" Target="../media/image18.GIF"/><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sp>
        <p:nvSpPr>
          <p:cNvPr id="4" name="文本框 3"/>
          <p:cNvSpPr txBox="1"/>
          <p:nvPr/>
        </p:nvSpPr>
        <p:spPr>
          <a:xfrm>
            <a:off x="3192145" y="5566410"/>
            <a:ext cx="8872855" cy="1137285"/>
          </a:xfrm>
          <a:prstGeom prst="rect">
            <a:avLst/>
          </a:prstGeom>
          <a:noFill/>
          <a:ln>
            <a:solidFill>
              <a:schemeClr val="tx1"/>
            </a:solidFill>
          </a:ln>
        </p:spPr>
        <p:txBody>
          <a:bodyPr wrap="square" rtlCol="0" anchor="t">
            <a:spAutoFit/>
          </a:bodyPr>
          <a:p>
            <a:r>
              <a:rPr lang="en-US" altLang="zh-CN" sz="2400" b="1">
                <a:solidFill>
                  <a:schemeClr val="tx1">
                    <a:lumMod val="95000"/>
                    <a:lumOff val="5000"/>
                  </a:schemeClr>
                </a:solidFill>
                <a:latin typeface="微软雅黑" panose="020B0503020204020204" charset="-122"/>
                <a:ea typeface="微软雅黑" panose="020B0503020204020204" charset="-122"/>
              </a:rPr>
              <a:t>      </a:t>
            </a:r>
            <a:r>
              <a:rPr lang="zh-CN" altLang="en-US" sz="2400" b="1">
                <a:solidFill>
                  <a:schemeClr val="tx1">
                    <a:lumMod val="95000"/>
                    <a:lumOff val="5000"/>
                  </a:schemeClr>
                </a:solidFill>
                <a:latin typeface="微软雅黑" panose="020B0503020204020204" charset="-122"/>
                <a:ea typeface="微软雅黑" panose="020B0503020204020204" charset="-122"/>
              </a:rPr>
              <a:t>历史与现实纠缠其中。这场发生在新世纪第三个十年的冲突，负载着旧世纪冷战的累积矛盾，折射出</a:t>
            </a:r>
            <a:r>
              <a:rPr lang="zh-CN" altLang="en-US" sz="2400" b="1">
                <a:solidFill>
                  <a:srgbClr val="FF0000"/>
                </a:solidFill>
                <a:latin typeface="微软雅黑" panose="020B0503020204020204" charset="-122"/>
                <a:ea typeface="微软雅黑" panose="020B0503020204020204" charset="-122"/>
              </a:rPr>
              <a:t>百年大变局</a:t>
            </a:r>
            <a:r>
              <a:rPr lang="zh-CN" altLang="en-US" sz="2400" b="1">
                <a:solidFill>
                  <a:schemeClr val="tx1">
                    <a:lumMod val="95000"/>
                    <a:lumOff val="5000"/>
                  </a:schemeClr>
                </a:solidFill>
                <a:latin typeface="微软雅黑" panose="020B0503020204020204" charset="-122"/>
                <a:ea typeface="微软雅黑" panose="020B0503020204020204" charset="-122"/>
              </a:rPr>
              <a:t>的深刻复杂。</a:t>
            </a:r>
            <a:endParaRPr lang="zh-CN" altLang="en-US" sz="2400" b="1">
              <a:solidFill>
                <a:schemeClr val="tx1">
                  <a:lumMod val="95000"/>
                  <a:lumOff val="5000"/>
                </a:schemeClr>
              </a:solidFill>
              <a:latin typeface="微软雅黑" panose="020B0503020204020204" charset="-122"/>
              <a:ea typeface="微软雅黑" panose="020B0503020204020204" charset="-122"/>
            </a:endParaRPr>
          </a:p>
          <a:p>
            <a:pPr algn="r"/>
            <a:r>
              <a:rPr lang="en-US" altLang="zh-CN" sz="2000" b="1">
                <a:solidFill>
                  <a:schemeClr val="tx1">
                    <a:lumMod val="95000"/>
                    <a:lumOff val="5000"/>
                  </a:schemeClr>
                </a:solidFill>
                <a:latin typeface="微软雅黑" panose="020B0503020204020204" charset="-122"/>
                <a:ea typeface="微软雅黑" panose="020B0503020204020204" charset="-122"/>
              </a:rPr>
              <a:t>——</a:t>
            </a:r>
            <a:r>
              <a:rPr lang="zh-CN" altLang="en-US" sz="2000" b="1">
                <a:solidFill>
                  <a:schemeClr val="tx1">
                    <a:lumMod val="95000"/>
                    <a:lumOff val="5000"/>
                  </a:schemeClr>
                </a:solidFill>
                <a:latin typeface="微软雅黑" panose="020B0503020204020204" charset="-122"/>
                <a:ea typeface="微软雅黑" panose="020B0503020204020204" charset="-122"/>
              </a:rPr>
              <a:t>摘自《光明日报》</a:t>
            </a:r>
            <a:r>
              <a:rPr lang="en-US" altLang="zh-CN" sz="2000" b="1">
                <a:solidFill>
                  <a:schemeClr val="tx1">
                    <a:lumMod val="95000"/>
                    <a:lumOff val="5000"/>
                  </a:schemeClr>
                </a:solidFill>
                <a:latin typeface="微软雅黑" panose="020B0503020204020204" charset="-122"/>
                <a:ea typeface="微软雅黑" panose="020B0503020204020204" charset="-122"/>
              </a:rPr>
              <a:t>“</a:t>
            </a:r>
            <a:r>
              <a:rPr lang="zh-CN" altLang="en-US" sz="2000" b="1">
                <a:solidFill>
                  <a:schemeClr val="tx1">
                    <a:lumMod val="95000"/>
                    <a:lumOff val="5000"/>
                  </a:schemeClr>
                </a:solidFill>
                <a:latin typeface="微软雅黑" panose="020B0503020204020204" charset="-122"/>
                <a:ea typeface="微软雅黑" panose="020B0503020204020204" charset="-122"/>
                <a:sym typeface="+mn-ea"/>
              </a:rPr>
              <a:t>化解危局，唯有站在历史正确的一边</a:t>
            </a:r>
            <a:r>
              <a:rPr lang="en-US" altLang="zh-CN" sz="2000" b="1">
                <a:solidFill>
                  <a:schemeClr val="tx1">
                    <a:lumMod val="95000"/>
                    <a:lumOff val="5000"/>
                  </a:schemeClr>
                </a:solidFill>
                <a:latin typeface="微软雅黑" panose="020B0503020204020204" charset="-122"/>
                <a:ea typeface="微软雅黑" panose="020B0503020204020204" charset="-122"/>
              </a:rPr>
              <a:t>”</a:t>
            </a:r>
            <a:endParaRPr lang="zh-CN" altLang="en-US" sz="2000" b="1">
              <a:solidFill>
                <a:schemeClr val="tx1">
                  <a:lumMod val="95000"/>
                  <a:lumOff val="5000"/>
                </a:schemeClr>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1270" y="2285365"/>
            <a:ext cx="3082925" cy="2240915"/>
          </a:xfrm>
          <a:prstGeom prst="rect">
            <a:avLst/>
          </a:prstGeom>
          <a:effectLst>
            <a:softEdge rad="63500"/>
          </a:effectLst>
        </p:spPr>
      </p:pic>
      <p:pic>
        <p:nvPicPr>
          <p:cNvPr id="6" name="图片 5"/>
          <p:cNvPicPr>
            <a:picLocks noChangeAspect="1"/>
          </p:cNvPicPr>
          <p:nvPr/>
        </p:nvPicPr>
        <p:blipFill>
          <a:blip r:embed="rId2"/>
          <a:stretch>
            <a:fillRect/>
          </a:stretch>
        </p:blipFill>
        <p:spPr>
          <a:xfrm>
            <a:off x="0" y="0"/>
            <a:ext cx="3082925" cy="2228850"/>
          </a:xfrm>
          <a:prstGeom prst="rect">
            <a:avLst/>
          </a:prstGeom>
          <a:effectLst>
            <a:softEdge rad="63500"/>
          </a:effectLst>
        </p:spPr>
      </p:pic>
      <p:pic>
        <p:nvPicPr>
          <p:cNvPr id="7" name="图片 6"/>
          <p:cNvPicPr>
            <a:picLocks noChangeAspect="1"/>
          </p:cNvPicPr>
          <p:nvPr/>
        </p:nvPicPr>
        <p:blipFill>
          <a:blip r:embed="rId3"/>
          <a:stretch>
            <a:fillRect/>
          </a:stretch>
        </p:blipFill>
        <p:spPr>
          <a:xfrm>
            <a:off x="0" y="4582795"/>
            <a:ext cx="3081655" cy="2222500"/>
          </a:xfrm>
          <a:prstGeom prst="rect">
            <a:avLst/>
          </a:prstGeom>
          <a:effectLst>
            <a:softEdge rad="63500"/>
          </a:effectLst>
        </p:spPr>
      </p:pic>
      <p:pic>
        <p:nvPicPr>
          <p:cNvPr id="8" name="0157a030f0eb228300aaee4338f823c2">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3192145" y="76200"/>
            <a:ext cx="8872855" cy="5287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9" fill="hold" display="1">
                  <p:stCondLst>
                    <p:cond delay="indefinite"/>
                  </p:stCondLst>
                </p:cTn>
                <p:tgtEl>
                  <p:spTgt spid="8"/>
                </p:tgtEl>
              </p:cMediaNode>
            </p:video>
          </p:childTnLst>
        </p:cTn>
      </p:par>
    </p:tnLst>
    <p:bldLst>
      <p:bldP spid="4" grpId="0" animBg="1"/>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0" y="1694815"/>
            <a:ext cx="2521585" cy="2352675"/>
          </a:xfrm>
          <a:prstGeom prst="rect">
            <a:avLst/>
          </a:prstGeom>
          <a:effectLst>
            <a:softEdge rad="139700"/>
          </a:effectLst>
        </p:spPr>
      </p:pic>
      <p:pic>
        <p:nvPicPr>
          <p:cNvPr id="6" name="图片 5"/>
          <p:cNvPicPr>
            <a:picLocks noChangeAspect="1"/>
          </p:cNvPicPr>
          <p:nvPr/>
        </p:nvPicPr>
        <p:blipFill>
          <a:blip r:embed="rId2"/>
          <a:stretch>
            <a:fillRect/>
          </a:stretch>
        </p:blipFill>
        <p:spPr>
          <a:xfrm>
            <a:off x="2378075" y="1695450"/>
            <a:ext cx="1884680" cy="2061210"/>
          </a:xfrm>
          <a:prstGeom prst="rect">
            <a:avLst/>
          </a:prstGeom>
        </p:spPr>
      </p:pic>
      <p:pic>
        <p:nvPicPr>
          <p:cNvPr id="8" name="图片 7"/>
          <p:cNvPicPr>
            <a:picLocks noChangeAspect="1"/>
          </p:cNvPicPr>
          <p:nvPr/>
        </p:nvPicPr>
        <p:blipFill>
          <a:blip r:embed="rId3"/>
          <a:srcRect l="3125" t="6380"/>
          <a:stretch>
            <a:fillRect/>
          </a:stretch>
        </p:blipFill>
        <p:spPr>
          <a:xfrm>
            <a:off x="4728210" y="1694815"/>
            <a:ext cx="2040255" cy="2061845"/>
          </a:xfrm>
          <a:prstGeom prst="roundRect">
            <a:avLst/>
          </a:prstGeom>
        </p:spPr>
      </p:pic>
      <p:pic>
        <p:nvPicPr>
          <p:cNvPr id="10" name="图片 9"/>
          <p:cNvPicPr>
            <a:picLocks noChangeAspect="1"/>
          </p:cNvPicPr>
          <p:nvPr/>
        </p:nvPicPr>
        <p:blipFill>
          <a:blip r:embed="rId4"/>
          <a:srcRect l="26298" t="30558" r="25121" b="47964"/>
          <a:stretch>
            <a:fillRect/>
          </a:stretch>
        </p:blipFill>
        <p:spPr>
          <a:xfrm>
            <a:off x="7295515" y="1694815"/>
            <a:ext cx="1754505" cy="2061210"/>
          </a:xfrm>
          <a:prstGeom prst="roundRect">
            <a:avLst/>
          </a:prstGeom>
        </p:spPr>
      </p:pic>
      <p:pic>
        <p:nvPicPr>
          <p:cNvPr id="11" name="图片 10"/>
          <p:cNvPicPr>
            <a:picLocks noChangeAspect="1"/>
          </p:cNvPicPr>
          <p:nvPr/>
        </p:nvPicPr>
        <p:blipFill>
          <a:blip r:embed="rId5"/>
          <a:srcRect l="10567" t="10967" r="11400" b="9700"/>
          <a:stretch>
            <a:fillRect/>
          </a:stretch>
        </p:blipFill>
        <p:spPr>
          <a:xfrm>
            <a:off x="9577705" y="1695450"/>
            <a:ext cx="2040890" cy="2061845"/>
          </a:xfrm>
          <a:prstGeom prst="roundRect">
            <a:avLst/>
          </a:prstGeom>
        </p:spPr>
      </p:pic>
      <p:sp>
        <p:nvSpPr>
          <p:cNvPr id="12" name="文本框 11"/>
          <p:cNvSpPr txBox="1"/>
          <p:nvPr/>
        </p:nvSpPr>
        <p:spPr>
          <a:xfrm>
            <a:off x="4100195" y="3757295"/>
            <a:ext cx="3296920" cy="460375"/>
          </a:xfrm>
          <a:prstGeom prst="rect">
            <a:avLst/>
          </a:prstGeom>
          <a:noFill/>
        </p:spPr>
        <p:txBody>
          <a:bodyPr wrap="square" rtlCol="0">
            <a:spAutoFit/>
          </a:bodyPr>
          <a:p>
            <a:r>
              <a:rPr lang="en-US" altLang="zh-CN" sz="2400"/>
              <a:t>“</a:t>
            </a:r>
            <a:r>
              <a:rPr lang="zh-CN" altLang="en-US" sz="2400"/>
              <a:t>一部手机走天下</a:t>
            </a:r>
            <a:r>
              <a:rPr lang="en-US" altLang="zh-CN" sz="2400"/>
              <a:t>”</a:t>
            </a:r>
            <a:endParaRPr lang="en-US" altLang="zh-CN" sz="2400"/>
          </a:p>
        </p:txBody>
      </p:sp>
      <p:sp>
        <p:nvSpPr>
          <p:cNvPr id="16" name="文本框 15"/>
          <p:cNvSpPr txBox="1"/>
          <p:nvPr/>
        </p:nvSpPr>
        <p:spPr>
          <a:xfrm>
            <a:off x="430530" y="862330"/>
            <a:ext cx="6337935" cy="521970"/>
          </a:xfrm>
          <a:prstGeom prst="rect">
            <a:avLst/>
          </a:prstGeom>
          <a:noFill/>
          <a:ln w="28575" cmpd="dbl">
            <a:solidFill>
              <a:schemeClr val="accent2">
                <a:lumMod val="50000"/>
              </a:schemeClr>
            </a:solidFill>
            <a:prstDash val="sysDash"/>
          </a:ln>
        </p:spPr>
        <p:txBody>
          <a:bodyPr wrap="square" rtlCol="0">
            <a:spAutoFit/>
          </a:bodyPr>
          <a:p>
            <a:r>
              <a:rPr lang="zh-CN" altLang="en-US" sz="2800" b="1"/>
              <a:t>社会信息化对世界产生了怎样的影响？</a:t>
            </a:r>
            <a:endParaRPr lang="zh-CN" altLang="en-US" sz="2800" b="1"/>
          </a:p>
        </p:txBody>
      </p:sp>
      <p:pic>
        <p:nvPicPr>
          <p:cNvPr id="18" name="图片 17"/>
          <p:cNvPicPr>
            <a:picLocks noChangeAspect="1"/>
          </p:cNvPicPr>
          <p:nvPr/>
        </p:nvPicPr>
        <p:blipFill>
          <a:blip r:embed="rId6"/>
          <a:srcRect l="16726" t="14074" r="15185" b="16034"/>
          <a:stretch>
            <a:fillRect/>
          </a:stretch>
        </p:blipFill>
        <p:spPr>
          <a:xfrm>
            <a:off x="9577705" y="3982085"/>
            <a:ext cx="2614295" cy="2875915"/>
          </a:xfrm>
          <a:prstGeom prst="rect">
            <a:avLst/>
          </a:prstGeom>
          <a:effectLst>
            <a:softEdge rad="88900"/>
          </a:effectLst>
        </p:spPr>
      </p:pic>
      <p:sp>
        <p:nvSpPr>
          <p:cNvPr id="7" name="圆角矩形 6"/>
          <p:cNvSpPr/>
          <p:nvPr/>
        </p:nvSpPr>
        <p:spPr>
          <a:xfrm>
            <a:off x="113030" y="0"/>
            <a:ext cx="5723890" cy="723900"/>
          </a:xfrm>
          <a:prstGeom prst="roundRect">
            <a:avLst/>
          </a:prstGeom>
          <a:solidFill>
            <a:srgbClr val="0070C0"/>
          </a:solidFill>
        </p:spPr>
        <p:style>
          <a:lnRef idx="3">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ym typeface="+mn-ea"/>
              </a:rPr>
              <a:t>社会</a:t>
            </a:r>
            <a:r>
              <a:rPr lang="zh-CN" altLang="en-US" sz="2800" b="1">
                <a:sym typeface="+mn-ea"/>
              </a:rPr>
              <a:t>：</a:t>
            </a:r>
            <a:r>
              <a:rPr lang="zh-CN" altLang="en-US" sz="2800" b="1">
                <a:sym typeface="+mn-ea"/>
              </a:rPr>
              <a:t>社会信息</a:t>
            </a:r>
            <a:r>
              <a:rPr lang="zh-CN" altLang="en-US" sz="2800" b="1">
                <a:sym typeface="+mn-ea"/>
              </a:rPr>
              <a:t>化</a:t>
            </a:r>
            <a:endParaRPr lang="zh-CN" altLang="en-US" sz="2800" b="1">
              <a:sym typeface="+mn-ea"/>
            </a:endParaRPr>
          </a:p>
        </p:txBody>
      </p:sp>
      <p:sp>
        <p:nvSpPr>
          <p:cNvPr id="39939" name="文本框 6"/>
          <p:cNvSpPr txBox="1"/>
          <p:nvPr/>
        </p:nvSpPr>
        <p:spPr>
          <a:xfrm>
            <a:off x="430530" y="4358005"/>
            <a:ext cx="9070975" cy="2368550"/>
          </a:xfrm>
          <a:prstGeom prst="rect">
            <a:avLst/>
          </a:prstGeom>
          <a:noFill/>
          <a:ln w="12700" cap="flat" cmpd="sng">
            <a:solidFill>
              <a:schemeClr val="tx1"/>
            </a:solidFill>
            <a:prstDash val="solid"/>
            <a:round/>
            <a:headEnd type="none" w="med" len="med"/>
            <a:tailEnd type="none" w="med" len="med"/>
          </a:ln>
        </p:spPr>
        <p:txBody>
          <a:bodyPr wrap="square" anchor="t" anchorCtr="0">
            <a:spAutoFit/>
          </a:bodyPr>
          <a:p>
            <a:pPr fontAlgn="auto">
              <a:lnSpc>
                <a:spcPct val="100000"/>
              </a:lnSpc>
            </a:pPr>
            <a:r>
              <a:rPr lang="en-US" altLang="zh-CN" sz="2800" b="1" dirty="0">
                <a:latin typeface="楷体" panose="02010609060101010101" pitchFamily="49" charset="-122"/>
                <a:ea typeface="楷体" panose="02010609060101010101" pitchFamily="49" charset="-122"/>
              </a:rPr>
              <a:t>    </a:t>
            </a:r>
            <a:r>
              <a:rPr lang="zh-CN" altLang="zh-CN" sz="2400" b="1" dirty="0">
                <a:latin typeface="楷体" panose="02010609060101010101" pitchFamily="49" charset="-122"/>
                <a:ea typeface="楷体" panose="02010609060101010101" pitchFamily="49" charset="-122"/>
              </a:rPr>
              <a:t>它使保护个人隐私变得越来越困难，甚至影响个人生命财产安全，各种各样的计算机病毒、手机病毒让人防不胜防；它让网络成为良莠不齐的各种意见的汇集地，甚至成为个别别有用心的国家、集团或个人利用的工具；它让许多国家的传统文化受到计算机语言以及英语的冲击；等等。</a:t>
            </a:r>
            <a:endParaRPr lang="zh-CN" altLang="zh-CN" sz="2400" b="1" dirty="0">
              <a:latin typeface="楷体" panose="02010609060101010101" pitchFamily="49" charset="-122"/>
              <a:ea typeface="楷体" panose="02010609060101010101" pitchFamily="49" charset="-122"/>
            </a:endParaRPr>
          </a:p>
          <a:p>
            <a:pPr algn="r">
              <a:lnSpc>
                <a:spcPct val="120000"/>
              </a:lnSpc>
            </a:pPr>
            <a:r>
              <a:rPr lang="en-US" altLang="zh-CN" sz="2000" b="1" dirty="0">
                <a:latin typeface="楷体" panose="02010609060101010101" pitchFamily="49" charset="-122"/>
                <a:ea typeface="楷体" panose="02010609060101010101" pitchFamily="49" charset="-122"/>
              </a:rPr>
              <a:t>——</a:t>
            </a:r>
            <a:r>
              <a:rPr lang="zh-CN" altLang="en-US" sz="2000" b="1" dirty="0">
                <a:latin typeface="楷体" panose="02010609060101010101" pitchFamily="49" charset="-122"/>
                <a:ea typeface="楷体" panose="02010609060101010101" pitchFamily="49" charset="-122"/>
              </a:rPr>
              <a:t>教材</a:t>
            </a:r>
            <a:r>
              <a:rPr lang="en-US" altLang="zh-CN" sz="2000" b="1" dirty="0">
                <a:latin typeface="楷体" panose="02010609060101010101" pitchFamily="49" charset="-122"/>
                <a:ea typeface="楷体" panose="02010609060101010101" pitchFamily="49" charset="-122"/>
              </a:rPr>
              <a:t>136</a:t>
            </a:r>
            <a:r>
              <a:rPr lang="zh-CN" altLang="en-US" sz="2000" b="1" dirty="0">
                <a:latin typeface="楷体" panose="02010609060101010101" pitchFamily="49" charset="-122"/>
                <a:ea typeface="楷体" panose="02010609060101010101" pitchFamily="49" charset="-122"/>
              </a:rPr>
              <a:t>页历史纵横</a:t>
            </a:r>
            <a:endParaRPr lang="zh-CN" altLang="en-US" sz="2000"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5115" y="1017270"/>
            <a:ext cx="11478260" cy="1113766"/>
          </a:xfrm>
          <a:prstGeom prst="rect">
            <a:avLst/>
          </a:prstGeom>
          <a:noFill/>
        </p:spPr>
        <p:txBody>
          <a:bodyPr wrap="square" rtlCol="0">
            <a:spAutoFit/>
          </a:bodyPr>
          <a:lstStyle/>
          <a:p>
            <a:pPr>
              <a:lnSpc>
                <a:spcPct val="150000"/>
              </a:lnSpc>
            </a:pPr>
            <a:r>
              <a:rPr lang="en-US" altLang="zh-CN" sz="2400" dirty="0" smtClean="0">
                <a:solidFill>
                  <a:srgbClr val="000000"/>
                </a:solidFill>
                <a:latin typeface="黑体" panose="02010609060101010101" pitchFamily="49" charset="-122"/>
                <a:ea typeface="黑体" panose="02010609060101010101" pitchFamily="49" charset="-122"/>
              </a:rPr>
              <a:t>(1)</a:t>
            </a:r>
            <a:r>
              <a:rPr lang="zh-CN" altLang="en-US" sz="2400" dirty="0" smtClean="0">
                <a:solidFill>
                  <a:srgbClr val="000000"/>
                </a:solidFill>
                <a:latin typeface="黑体" panose="02010609060101010101" pitchFamily="49" charset="-122"/>
                <a:ea typeface="黑体" panose="02010609060101010101" pitchFamily="49" charset="-122"/>
              </a:rPr>
              <a:t>表现：文化多样性是世界文化的基本特征。不同历史文化背景的人们，共同创造了丰富多彩的世界。</a:t>
            </a:r>
            <a:endParaRPr lang="zh-CN" altLang="en-US" sz="2400" dirty="0" smtClean="0">
              <a:solidFill>
                <a:srgbClr val="000000"/>
              </a:solidFill>
              <a:latin typeface="黑体" panose="02010609060101010101" pitchFamily="49" charset="-122"/>
              <a:ea typeface="黑体" panose="02010609060101010101" pitchFamily="49" charset="-122"/>
            </a:endParaRPr>
          </a:p>
        </p:txBody>
      </p:sp>
      <p:sp>
        <p:nvSpPr>
          <p:cNvPr id="4" name="矩形 3"/>
          <p:cNvSpPr/>
          <p:nvPr/>
        </p:nvSpPr>
        <p:spPr>
          <a:xfrm>
            <a:off x="285115" y="2239010"/>
            <a:ext cx="11384280" cy="559769"/>
          </a:xfrm>
          <a:prstGeom prst="rect">
            <a:avLst/>
          </a:prstGeom>
        </p:spPr>
        <p:txBody>
          <a:bodyPr wrap="square">
            <a:spAutoFit/>
          </a:bodyPr>
          <a:p>
            <a:pPr>
              <a:lnSpc>
                <a:spcPct val="150000"/>
              </a:lnSpc>
            </a:pPr>
            <a:r>
              <a:rPr lang="en-US" altLang="zh-CN" sz="2400" dirty="0" smtClean="0">
                <a:solidFill>
                  <a:srgbClr val="000000"/>
                </a:solidFill>
                <a:latin typeface="黑体" panose="02010609060101010101" pitchFamily="49" charset="-122"/>
                <a:ea typeface="黑体" panose="02010609060101010101" pitchFamily="49" charset="-122"/>
              </a:rPr>
              <a:t>(2)</a:t>
            </a:r>
            <a:r>
              <a:rPr lang="zh-CN" altLang="en-US" sz="2400" dirty="0" smtClean="0">
                <a:solidFill>
                  <a:srgbClr val="000000"/>
                </a:solidFill>
                <a:latin typeface="黑体" panose="02010609060101010101" pitchFamily="49" charset="-122"/>
                <a:ea typeface="黑体" panose="02010609060101010101" pitchFamily="49" charset="-122"/>
              </a:rPr>
              <a:t>挑战：在经济全球化和社会信息化过程中，文化多样性面临巨大挑战。</a:t>
            </a:r>
            <a:endParaRPr lang="zh-CN" altLang="en-US" sz="2400" dirty="0">
              <a:solidFill>
                <a:srgbClr val="000000"/>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8910" y="3347720"/>
            <a:ext cx="2823210" cy="2973070"/>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735" y="3347720"/>
            <a:ext cx="2798445" cy="2973705"/>
          </a:xfrm>
          <a:prstGeom prst="rect">
            <a:avLst/>
          </a:prstGeom>
          <a:ln>
            <a:noFill/>
          </a:ln>
          <a:effectLst>
            <a:outerShdw blurRad="190500" algn="tl" rotWithShape="0">
              <a:srgbClr val="000000">
                <a:alpha val="70000"/>
              </a:srgbClr>
            </a:outerShdw>
          </a:effectLst>
        </p:spPr>
      </p:pic>
      <p:sp>
        <p:nvSpPr>
          <p:cNvPr id="9" name="文本框 8"/>
          <p:cNvSpPr txBox="1"/>
          <p:nvPr/>
        </p:nvSpPr>
        <p:spPr>
          <a:xfrm>
            <a:off x="8056245" y="6321425"/>
            <a:ext cx="2555875" cy="337185"/>
          </a:xfrm>
          <a:prstGeom prst="rect">
            <a:avLst/>
          </a:prstGeom>
          <a:noFill/>
        </p:spPr>
        <p:txBody>
          <a:bodyPr wrap="square" rtlCol="0">
            <a:spAutoFit/>
          </a:bodyPr>
          <a:lstStyle/>
          <a:p>
            <a:r>
              <a:rPr lang="zh-CN" altLang="en-US" sz="1600" b="1" i="0" dirty="0">
                <a:solidFill>
                  <a:schemeClr val="tx1">
                    <a:alpha val="80000"/>
                  </a:schemeClr>
                </a:solidFill>
                <a:effectLst/>
                <a:latin typeface="黑体" panose="02010609060101010101" pitchFamily="49" charset="-122"/>
                <a:ea typeface="黑体" panose="02010609060101010101" pitchFamily="49" charset="-122"/>
              </a:rPr>
              <a:t>被美军焚烧过的</a:t>
            </a:r>
            <a:r>
              <a:rPr lang="en-US" altLang="zh-CN" sz="1600" b="1" i="0" dirty="0">
                <a:solidFill>
                  <a:schemeClr val="tx1">
                    <a:alpha val="80000"/>
                  </a:schemeClr>
                </a:solidFill>
                <a:effectLst/>
                <a:latin typeface="黑体" panose="02010609060101010101" pitchFamily="49" charset="-122"/>
                <a:ea typeface="黑体" panose="02010609060101010101" pitchFamily="49" charset="-122"/>
              </a:rPr>
              <a:t>《</a:t>
            </a:r>
            <a:r>
              <a:rPr lang="zh-CN" altLang="en-US" sz="1600" b="1" i="0" dirty="0">
                <a:solidFill>
                  <a:schemeClr val="tx1">
                    <a:alpha val="80000"/>
                  </a:schemeClr>
                </a:solidFill>
                <a:effectLst/>
                <a:latin typeface="黑体" panose="02010609060101010101" pitchFamily="49" charset="-122"/>
                <a:ea typeface="黑体" panose="02010609060101010101" pitchFamily="49" charset="-122"/>
              </a:rPr>
              <a:t>古兰经</a:t>
            </a:r>
            <a:r>
              <a:rPr lang="en-US" altLang="zh-CN" sz="1600" b="1" i="0" dirty="0">
                <a:solidFill>
                  <a:schemeClr val="tx1">
                    <a:alpha val="80000"/>
                  </a:schemeClr>
                </a:solidFill>
                <a:effectLst/>
                <a:latin typeface="黑体" panose="02010609060101010101" pitchFamily="49" charset="-122"/>
                <a:ea typeface="黑体" panose="02010609060101010101" pitchFamily="49" charset="-122"/>
              </a:rPr>
              <a:t>》</a:t>
            </a:r>
            <a:endParaRPr lang="en-US" altLang="zh-CN" sz="1600" b="1" i="0" dirty="0">
              <a:solidFill>
                <a:schemeClr val="tx1">
                  <a:alpha val="80000"/>
                </a:schemeClr>
              </a:solidFill>
              <a:effectLst/>
              <a:latin typeface="黑体" panose="02010609060101010101" pitchFamily="49" charset="-122"/>
              <a:ea typeface="黑体" panose="02010609060101010101" pitchFamily="49" charset="-122"/>
            </a:endParaRPr>
          </a:p>
        </p:txBody>
      </p:sp>
      <p:sp>
        <p:nvSpPr>
          <p:cNvPr id="5" name="文本框 4"/>
          <p:cNvSpPr txBox="1"/>
          <p:nvPr/>
        </p:nvSpPr>
        <p:spPr>
          <a:xfrm>
            <a:off x="1562735" y="6322060"/>
            <a:ext cx="2798445" cy="337185"/>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000" b="1" i="0">
                <a:solidFill>
                  <a:srgbClr val="FFFFFF">
                    <a:alpha val="80000"/>
                  </a:srgbClr>
                </a:solidFill>
                <a:effectLst/>
                <a:latin typeface="黑体" panose="02010609060101010101" pitchFamily="49" charset="-122"/>
                <a:ea typeface="黑体" panose="02010609060101010101" pitchFamily="49" charset="-122"/>
              </a:defRPr>
            </a:lvl1pPr>
          </a:lstStyle>
          <a:p>
            <a:r>
              <a:rPr lang="zh-CN" altLang="en-US" sz="1600" dirty="0">
                <a:solidFill>
                  <a:schemeClr val="tx1">
                    <a:alpha val="80000"/>
                  </a:schemeClr>
                </a:solidFill>
              </a:rPr>
              <a:t>被塔利班炸毁的巴米扬大佛</a:t>
            </a:r>
            <a:endParaRPr lang="zh-CN" altLang="en-US" sz="1600" dirty="0">
              <a:solidFill>
                <a:schemeClr val="tx1">
                  <a:alpha val="80000"/>
                </a:schemeClr>
              </a:solidFill>
            </a:endParaRPr>
          </a:p>
        </p:txBody>
      </p:sp>
      <p:sp>
        <p:nvSpPr>
          <p:cNvPr id="11" name="矩形 10"/>
          <p:cNvSpPr/>
          <p:nvPr/>
        </p:nvSpPr>
        <p:spPr>
          <a:xfrm>
            <a:off x="5055870" y="4142740"/>
            <a:ext cx="2080895" cy="1383665"/>
          </a:xfrm>
          <a:prstGeom prst="rect">
            <a:avLst/>
          </a:prstGeom>
          <a:solidFill>
            <a:srgbClr val="FFFF00"/>
          </a:solidFill>
        </p:spPr>
        <p:txBody>
          <a:bodyPr wrap="square">
            <a:spAutoFit/>
          </a:bodyPr>
          <a:p>
            <a:pPr algn="ctr"/>
            <a:r>
              <a:rPr lang="zh-CN" altLang="en-US" sz="2800" b="1" dirty="0">
                <a:solidFill>
                  <a:srgbClr val="FF0000"/>
                </a:solidFill>
                <a:latin typeface="+mn-ea"/>
              </a:rPr>
              <a:t>无处不在的文明冲突与文化渗透</a:t>
            </a:r>
            <a:endParaRPr lang="zh-CN" altLang="en-US" sz="2800" b="1" dirty="0">
              <a:solidFill>
                <a:srgbClr val="FF0000"/>
              </a:solidFill>
              <a:latin typeface="+mn-ea"/>
            </a:endParaRPr>
          </a:p>
        </p:txBody>
      </p:sp>
      <p:sp>
        <p:nvSpPr>
          <p:cNvPr id="15" name="圆角矩形 14"/>
          <p:cNvSpPr/>
          <p:nvPr/>
        </p:nvSpPr>
        <p:spPr>
          <a:xfrm>
            <a:off x="100330" y="0"/>
            <a:ext cx="5723890" cy="723900"/>
          </a:xfrm>
          <a:prstGeom prst="roundRect">
            <a:avLst/>
          </a:prstGeom>
          <a:solidFill>
            <a:srgbClr val="0070C0"/>
          </a:solidFill>
        </p:spPr>
        <p:style>
          <a:lnRef idx="3">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ym typeface="+mn-ea"/>
              </a:rPr>
              <a:t>文化：文化多样化</a:t>
            </a:r>
            <a:endParaRPr lang="zh-CN" altLang="en-US" sz="2800" b="1">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7"/>
          <p:cNvGrpSpPr/>
          <p:nvPr/>
        </p:nvGrpSpPr>
        <p:grpSpPr>
          <a:xfrm>
            <a:off x="707390" y="1002665"/>
            <a:ext cx="10776585" cy="4095115"/>
            <a:chOff x="-50976" y="1277233"/>
            <a:chExt cx="5891519" cy="2749491"/>
          </a:xfrm>
        </p:grpSpPr>
        <p:grpSp>
          <p:nvGrpSpPr>
            <p:cNvPr id="3" name="组合 15"/>
            <p:cNvGrpSpPr/>
            <p:nvPr/>
          </p:nvGrpSpPr>
          <p:grpSpPr>
            <a:xfrm>
              <a:off x="-50976" y="1277233"/>
              <a:ext cx="5891519" cy="2749491"/>
              <a:chOff x="-141728" y="1277233"/>
              <a:chExt cx="8853410" cy="4478610"/>
            </a:xfrm>
          </p:grpSpPr>
          <p:sp>
            <p:nvSpPr>
              <p:cNvPr id="22" name="圆角矩形 21"/>
              <p:cNvSpPr/>
              <p:nvPr/>
            </p:nvSpPr>
            <p:spPr bwMode="auto">
              <a:xfrm>
                <a:off x="-141728" y="1277233"/>
                <a:ext cx="8853410" cy="447861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000"/>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66" y="1540681"/>
                <a:ext cx="563327" cy="94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3"/>
              <p:cNvSpPr txBox="1">
                <a:spLocks noChangeArrowheads="1"/>
              </p:cNvSpPr>
              <p:nvPr/>
            </p:nvSpPr>
            <p:spPr bwMode="auto">
              <a:xfrm>
                <a:off x="707177" y="2187880"/>
                <a:ext cx="339287" cy="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0000"/>
                    </a:solidFill>
                    <a:latin typeface="黑体" panose="02010609060101010101" pitchFamily="49" charset="-122"/>
                    <a:ea typeface="黑体" panose="02010609060101010101" pitchFamily="49" charset="-122"/>
                  </a:rPr>
                  <a:t>语</a:t>
                </a:r>
                <a:endParaRPr lang="zh-CN" altLang="en-US" sz="2400" dirty="0">
                  <a:solidFill>
                    <a:srgbClr val="FF0000"/>
                  </a:solidFill>
                  <a:latin typeface="黑体" panose="02010609060101010101" pitchFamily="49" charset="-122"/>
                  <a:ea typeface="黑体" panose="02010609060101010101" pitchFamily="49" charset="-122"/>
                </a:endParaRPr>
              </a:p>
            </p:txBody>
          </p:sp>
        </p:grpSp>
        <p:sp>
          <p:nvSpPr>
            <p:cNvPr id="21" name="矩形 20"/>
            <p:cNvSpPr/>
            <p:nvPr/>
          </p:nvSpPr>
          <p:spPr>
            <a:xfrm>
              <a:off x="43924" y="2104970"/>
              <a:ext cx="5701470" cy="1796186"/>
            </a:xfrm>
            <a:prstGeom prst="rect">
              <a:avLst/>
            </a:prstGeom>
          </p:spPr>
          <p:txBody>
            <a:bodyPr wrap="square">
              <a:spAutoFit/>
            </a:bodyPr>
            <a:lstStyle/>
            <a:p>
              <a:pPr indent="457200" algn="just">
                <a:lnSpc>
                  <a:spcPct val="140000"/>
                </a:lnSpc>
              </a:pPr>
              <a:r>
                <a:rPr lang="zh-CN" altLang="en-US" sz="2400" b="1" dirty="0" smtClean="0">
                  <a:latin typeface="华文新魏" panose="02010800040101010101" pitchFamily="2" charset="-122"/>
                  <a:ea typeface="华文新魏" panose="02010800040101010101" pitchFamily="2" charset="-122"/>
                  <a:sym typeface="+mn-ea"/>
                </a:rPr>
                <a:t>当今世界正在经历百年未有之大变局。世界多极化、经济全球化、社会信息化、文化多样化深入发展，全球治理体系和国际秩序变革加速推进，新兴市场国家和发展中国家快速崛起，国际力量对比更趋均衡，世界各国人民的命运从未像今天这样紧紧相连。同时，我们也面临前所未有的</a:t>
              </a:r>
              <a:r>
                <a:rPr lang="zh-CN" altLang="en-US" sz="2400" b="1" dirty="0" smtClean="0">
                  <a:latin typeface="华文新魏" panose="02010800040101010101" pitchFamily="2" charset="-122"/>
                  <a:ea typeface="华文新魏" panose="02010800040101010101" pitchFamily="2" charset="-122"/>
                  <a:sym typeface="+mn-ea"/>
                </a:rPr>
                <a:t>挑战。</a:t>
              </a:r>
              <a:endParaRPr lang="en-US" altLang="zh-CN" sz="2400" b="1" dirty="0" smtClean="0">
                <a:latin typeface="楷体" panose="02010609060101010101" pitchFamily="49" charset="-122"/>
                <a:ea typeface="楷体" panose="02010609060101010101" pitchFamily="49" charset="-122"/>
              </a:endParaRPr>
            </a:p>
            <a:p>
              <a:pPr indent="457200" algn="r">
                <a:lnSpc>
                  <a:spcPct val="140000"/>
                </a:lnSpc>
              </a:pPr>
              <a:r>
                <a:rPr lang="en-US" altLang="zh-CN" sz="2400" b="1" dirty="0" smtClean="0">
                  <a:latin typeface="楷体" panose="02010609060101010101" pitchFamily="49" charset="-122"/>
                  <a:ea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sym typeface="+mn-ea"/>
                </a:rPr>
                <a:t>习近平在</a:t>
              </a:r>
              <a:r>
                <a:rPr lang="en-US" altLang="zh-CN" sz="2400" b="1" dirty="0">
                  <a:latin typeface="楷体" panose="02010609060101010101" pitchFamily="49" charset="-122"/>
                  <a:ea typeface="楷体" panose="02010609060101010101" pitchFamily="49" charset="-122"/>
                  <a:sym typeface="+mn-ea"/>
                </a:rPr>
                <a:t>2018</a:t>
              </a:r>
              <a:r>
                <a:rPr lang="zh-CN" altLang="en-US" sz="2400" b="1" dirty="0">
                  <a:latin typeface="楷体" panose="02010609060101010101" pitchFamily="49" charset="-122"/>
                  <a:ea typeface="楷体" panose="02010609060101010101" pitchFamily="49" charset="-122"/>
                  <a:sym typeface="+mn-ea"/>
                </a:rPr>
                <a:t>年中非合作论坛北京峰会开幕式上的</a:t>
              </a:r>
              <a:r>
                <a:rPr lang="zh-CN" altLang="en-US" sz="2400" b="1" dirty="0" smtClean="0">
                  <a:latin typeface="楷体" panose="02010609060101010101" pitchFamily="49" charset="-122"/>
                  <a:ea typeface="楷体" panose="02010609060101010101" pitchFamily="49" charset="-122"/>
                  <a:sym typeface="+mn-ea"/>
                </a:rPr>
                <a:t>讲话</a:t>
              </a:r>
              <a:endParaRPr lang="zh-CN" altLang="en-US" sz="2000" b="1" dirty="0" smtClean="0">
                <a:latin typeface="华文新魏" panose="02010800040101010101" pitchFamily="2" charset="-122"/>
                <a:ea typeface="华文新魏" panose="02010800040101010101" pitchFamily="2" charset="-122"/>
              </a:endParaRPr>
            </a:p>
          </p:txBody>
        </p:sp>
      </p:grpSp>
      <p:pic>
        <p:nvPicPr>
          <p:cNvPr id="4" name="图片 3"/>
          <p:cNvPicPr>
            <a:picLocks noChangeAspect="1"/>
          </p:cNvPicPr>
          <p:nvPr/>
        </p:nvPicPr>
        <p:blipFill>
          <a:blip r:embed="rId2"/>
          <a:stretch>
            <a:fillRect/>
          </a:stretch>
        </p:blipFill>
        <p:spPr>
          <a:xfrm>
            <a:off x="3719195" y="2295525"/>
            <a:ext cx="4752975" cy="1914525"/>
          </a:xfrm>
          <a:prstGeom prst="rect">
            <a:avLst/>
          </a:prstGeom>
          <a:effectLst>
            <a:softEdge rad="1270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0" y="1176020"/>
            <a:ext cx="1744345" cy="1428750"/>
          </a:xfrm>
          <a:prstGeom prst="rect">
            <a:avLst/>
          </a:prstGeom>
          <a:effectLst>
            <a:softEdge rad="101600"/>
          </a:effectLst>
        </p:spPr>
      </p:pic>
      <p:sp>
        <p:nvSpPr>
          <p:cNvPr id="2" name="文本框 1"/>
          <p:cNvSpPr txBox="1"/>
          <p:nvPr/>
        </p:nvSpPr>
        <p:spPr>
          <a:xfrm>
            <a:off x="1743710" y="1014095"/>
            <a:ext cx="10273665" cy="1753235"/>
          </a:xfrm>
          <a:prstGeom prst="rect">
            <a:avLst/>
          </a:prstGeom>
          <a:noFill/>
          <a:ln>
            <a:solidFill>
              <a:schemeClr val="tx1"/>
            </a:solidFill>
          </a:ln>
        </p:spPr>
        <p:txBody>
          <a:bodyPr wrap="square" rtlCol="0" anchor="t">
            <a:spAutoFit/>
          </a:bodyPr>
          <a:p>
            <a:r>
              <a:rPr lang="en-US" altLang="zh-CN" sz="2800"/>
              <a:t>       </a:t>
            </a:r>
            <a:r>
              <a:rPr lang="zh-CN" altLang="en-US" sz="2800">
                <a:latin typeface="微软雅黑" panose="020B0503020204020204" charset="-122"/>
                <a:ea typeface="微软雅黑" panose="020B0503020204020204" charset="-122"/>
                <a:cs typeface="微软雅黑" panose="020B0503020204020204" charset="-122"/>
              </a:rPr>
              <a:t>当今世界正经历百年未有之大变局，新一轮科技革命和产业变革深入发展，国际力量对比深刻调整，</a:t>
            </a:r>
            <a:r>
              <a:rPr lang="zh-CN" altLang="en-US" sz="2800">
                <a:solidFill>
                  <a:schemeClr val="tx1"/>
                </a:solidFill>
                <a:latin typeface="微软雅黑" panose="020B0503020204020204" charset="-122"/>
                <a:ea typeface="微软雅黑" panose="020B0503020204020204" charset="-122"/>
                <a:cs typeface="微软雅黑" panose="020B0503020204020204" charset="-122"/>
              </a:rPr>
              <a:t>和平与发展</a:t>
            </a:r>
            <a:r>
              <a:rPr lang="zh-CN" altLang="en-US" sz="2800">
                <a:latin typeface="微软雅黑" panose="020B0503020204020204" charset="-122"/>
                <a:ea typeface="微软雅黑" panose="020B0503020204020204" charset="-122"/>
                <a:cs typeface="微软雅黑" panose="020B0503020204020204" charset="-122"/>
              </a:rPr>
              <a:t>仍然是时代主题……</a:t>
            </a:r>
            <a:endParaRPr lang="zh-CN" altLang="en-US" sz="2800">
              <a:latin typeface="微软雅黑" panose="020B0503020204020204" charset="-122"/>
              <a:ea typeface="微软雅黑" panose="020B0503020204020204" charset="-122"/>
              <a:cs typeface="微软雅黑" panose="020B0503020204020204" charset="-122"/>
            </a:endParaRPr>
          </a:p>
          <a:p>
            <a:pPr algn="r"/>
            <a:r>
              <a:rPr lang="zh-CN" altLang="en-US" sz="2400">
                <a:latin typeface="微软雅黑" panose="020B0503020204020204" charset="-122"/>
                <a:ea typeface="微软雅黑" panose="020B0503020204020204" charset="-122"/>
                <a:cs typeface="微软雅黑" panose="020B0503020204020204" charset="-122"/>
              </a:rPr>
              <a:t>——中国共产党第十九届中央委员会第五次全体会议公报</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13" name="矩形 12"/>
          <p:cNvSpPr/>
          <p:nvPr/>
        </p:nvSpPr>
        <p:spPr>
          <a:xfrm>
            <a:off x="-51435" y="107950"/>
            <a:ext cx="3671570" cy="583565"/>
          </a:xfrm>
          <a:prstGeom prst="rect">
            <a:avLst/>
          </a:prstGeom>
        </p:spPr>
        <p:txBody>
          <a:bodyPr wrap="square">
            <a:spAutoFit/>
          </a:bodyPr>
          <a:lstStyle/>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危机并存</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cxnSp>
        <p:nvCxnSpPr>
          <p:cNvPr id="16" name="直接连接符 15"/>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7" name="矩形 6"/>
          <p:cNvSpPr/>
          <p:nvPr>
            <p:custDataLst>
              <p:tags r:id="rId2"/>
            </p:custDataLst>
          </p:nvPr>
        </p:nvSpPr>
        <p:spPr>
          <a:xfrm>
            <a:off x="1743710" y="3089275"/>
            <a:ext cx="8716010" cy="607695"/>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threePt" dir="t"/>
            </a:scene3d>
          </a:bodyPr>
          <a:p>
            <a:pPr algn="l" fontAlgn="base">
              <a:lnSpc>
                <a:spcPct val="120000"/>
              </a:lnSpc>
            </a:pPr>
            <a:r>
              <a:rPr lang="zh-CN" altLang="en-US"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rPr>
              <a:t>“和平与发展”的内涵分别指什么？二者是什么关系？</a:t>
            </a:r>
            <a:endParaRPr lang="zh-CN" altLang="en-US"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endParaRPr>
          </a:p>
        </p:txBody>
      </p:sp>
      <p:sp>
        <p:nvSpPr>
          <p:cNvPr id="4" name="椭圆 3"/>
          <p:cNvSpPr/>
          <p:nvPr>
            <p:custDataLst>
              <p:tags r:id="rId3"/>
            </p:custDataLst>
          </p:nvPr>
        </p:nvSpPr>
        <p:spPr>
          <a:xfrm>
            <a:off x="750888" y="3866515"/>
            <a:ext cx="3011488" cy="286067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600" b="1" strike="noStrike" noProof="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和平：</a:t>
            </a:r>
            <a:r>
              <a:rPr lang="zh-CN" altLang="en-US" sz="26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rPr>
              <a:t>指世界的总体和平</a:t>
            </a:r>
            <a:endParaRPr lang="zh-CN" altLang="en-US" sz="26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8" name="椭圆 7"/>
          <p:cNvSpPr/>
          <p:nvPr>
            <p:custDataLst>
              <p:tags r:id="rId4"/>
            </p:custDataLst>
          </p:nvPr>
        </p:nvSpPr>
        <p:spPr>
          <a:xfrm>
            <a:off x="8389938" y="3993515"/>
            <a:ext cx="2894013" cy="273367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600" b="1" strike="noStrike" noProof="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发展：</a:t>
            </a:r>
            <a:r>
              <a:rPr lang="zh-CN" altLang="en-US" sz="26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rPr>
              <a:t>指世界的繁荣与发展</a:t>
            </a:r>
            <a:endParaRPr lang="zh-CN" altLang="en-US" sz="26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 name="箭头: 左右 2"/>
          <p:cNvSpPr/>
          <p:nvPr>
            <p:custDataLst>
              <p:tags r:id="rId5"/>
            </p:custDataLst>
          </p:nvPr>
        </p:nvSpPr>
        <p:spPr>
          <a:xfrm>
            <a:off x="3992563" y="4642803"/>
            <a:ext cx="4205288" cy="1198563"/>
          </a:xfrm>
          <a:prstGeom prst="lef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rPr>
              <a:t>两者相辅相成</a:t>
            </a:r>
            <a:endParaRPr lang="zh-CN" altLang="en-US" sz="28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0" name="文本框 9"/>
          <p:cNvSpPr txBox="1"/>
          <p:nvPr>
            <p:custDataLst>
              <p:tags r:id="rId6"/>
            </p:custDataLst>
          </p:nvPr>
        </p:nvSpPr>
        <p:spPr>
          <a:xfrm>
            <a:off x="4713288" y="4471353"/>
            <a:ext cx="2795587" cy="460375"/>
          </a:xfrm>
          <a:prstGeom prst="rect">
            <a:avLst/>
          </a:prstGeom>
          <a:noFill/>
          <a:ln w="9525">
            <a:noFill/>
          </a:ln>
        </p:spPr>
        <p:txBody>
          <a:bodyPr wrap="square" anchor="t" anchorCtr="0">
            <a:spAutoFit/>
          </a:bodyPr>
          <a:p>
            <a:pPr algn="ctr"/>
            <a:r>
              <a:rPr lang="zh-CN" altLang="en-US" sz="2400" b="1">
                <a:latin typeface="微软雅黑" panose="020B0503020204020204" charset="-122"/>
                <a:ea typeface="微软雅黑" panose="020B0503020204020204" charset="-122"/>
              </a:rPr>
              <a:t>和平是发展的前提</a:t>
            </a:r>
            <a:endParaRPr lang="zh-CN" altLang="en-US" sz="2400" b="1">
              <a:latin typeface="微软雅黑" panose="020B0503020204020204" charset="-122"/>
              <a:ea typeface="微软雅黑" panose="020B0503020204020204" charset="-122"/>
            </a:endParaRPr>
          </a:p>
        </p:txBody>
      </p:sp>
      <p:sp>
        <p:nvSpPr>
          <p:cNvPr id="11" name="文本框 10"/>
          <p:cNvSpPr txBox="1"/>
          <p:nvPr>
            <p:custDataLst>
              <p:tags r:id="rId7"/>
            </p:custDataLst>
          </p:nvPr>
        </p:nvSpPr>
        <p:spPr>
          <a:xfrm>
            <a:off x="4713288" y="5536565"/>
            <a:ext cx="2795587" cy="461963"/>
          </a:xfrm>
          <a:prstGeom prst="rect">
            <a:avLst/>
          </a:prstGeom>
          <a:noFill/>
          <a:ln w="9525">
            <a:noFill/>
          </a:ln>
        </p:spPr>
        <p:txBody>
          <a:bodyPr wrap="square" anchor="t" anchorCtr="0">
            <a:spAutoFit/>
          </a:bodyPr>
          <a:p>
            <a:pPr algn="ctr"/>
            <a:r>
              <a:rPr lang="zh-CN" altLang="en-US" sz="2400" b="1">
                <a:latin typeface="微软雅黑" panose="020B0503020204020204" charset="-122"/>
                <a:ea typeface="微软雅黑" panose="020B0503020204020204" charset="-122"/>
              </a:rPr>
              <a:t>发展是和平的保障</a:t>
            </a:r>
            <a:endParaRPr lang="zh-CN" altLang="en-US" sz="2400" b="1">
              <a:latin typeface="微软雅黑" panose="020B0503020204020204" charset="-122"/>
              <a:ea typeface="微软雅黑" panose="020B0503020204020204" charset="-122"/>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02</a:t>
            </a:r>
            <a:endParaRPr lang="en-US" altLang="zh-CN" sz="2000" b="1"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linds(horizont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P spid="9" grpId="0" bldLvl="0" animBg="1"/>
      <p:bldP spid="10" grpId="0"/>
      <p:bldP spid="11" grpId="0"/>
      <p:bldP spid="2" grpId="0" bldLvl="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noChangeAspect="1"/>
          </p:cNvGraphicFramePr>
          <p:nvPr>
            <p:custDataLst>
              <p:tags r:id="rId1"/>
            </p:custDataLst>
          </p:nvPr>
        </p:nvGraphicFramePr>
        <p:xfrm>
          <a:off x="320040" y="1471295"/>
          <a:ext cx="11577955" cy="5245100"/>
        </p:xfrm>
        <a:graphic>
          <a:graphicData uri="http://schemas.openxmlformats.org/drawingml/2006/table">
            <a:tbl>
              <a:tblPr firstRow="1" bandRow="1">
                <a:tableStyleId>{5C22544A-7EE6-4342-B048-85BDC9FD1C3A}</a:tableStyleId>
              </a:tblPr>
              <a:tblGrid>
                <a:gridCol w="2423795"/>
                <a:gridCol w="9154160"/>
              </a:tblGrid>
              <a:tr h="509905">
                <a:tc>
                  <a:txBody>
                    <a:bodyPr/>
                    <a:lstStyle/>
                    <a:p>
                      <a:pPr algn="ctr"/>
                      <a:r>
                        <a:rPr lang="zh-CN" altLang="en-US" sz="2400" dirty="0" smtClean="0">
                          <a:latin typeface="黑体" panose="02010609060101010101" pitchFamily="49" charset="-122"/>
                          <a:ea typeface="黑体" panose="02010609060101010101" pitchFamily="49" charset="-122"/>
                          <a:cs typeface="黑体" panose="02010609060101010101" pitchFamily="49" charset="-122"/>
                        </a:rPr>
                        <a:t>领     域</a:t>
                      </a:r>
                      <a:endParaRPr lang="zh-CN" altLang="en-US" sz="2400" dirty="0" smtClean="0">
                        <a:latin typeface="黑体" panose="02010609060101010101" pitchFamily="49" charset="-122"/>
                        <a:ea typeface="黑体" panose="02010609060101010101" pitchFamily="49" charset="-122"/>
                        <a:cs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400" dirty="0" smtClean="0">
                          <a:latin typeface="黑体" panose="02010609060101010101" pitchFamily="49" charset="-122"/>
                          <a:ea typeface="黑体" panose="02010609060101010101" pitchFamily="49" charset="-122"/>
                          <a:cs typeface="黑体" panose="02010609060101010101" pitchFamily="49" charset="-122"/>
                        </a:rPr>
                        <a:t>挑    战    表     现</a:t>
                      </a:r>
                      <a:endParaRPr lang="zh-CN" altLang="en-US" sz="2400" dirty="0" smtClean="0">
                        <a:latin typeface="黑体" panose="02010609060101010101" pitchFamily="49" charset="-122"/>
                        <a:ea typeface="黑体" panose="02010609060101010101" pitchFamily="49" charset="-122"/>
                        <a:cs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9190">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CN" dirty="0" smtClean="0"/>
                    </a:p>
                    <a:p>
                      <a:endParaRPr lang="en-US" altLang="zh-C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33855">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2150">
                <a:tc>
                  <a:txBody>
                    <a:bodyPr/>
                    <a:p>
                      <a:pPr>
                        <a:buNone/>
                      </a:pPr>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buNone/>
                      </a:pPr>
                      <a:endParaRPr lang="en-US" altLang="zh-C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Rectangle 5"/>
          <p:cNvSpPr>
            <a:spLocks noChangeArrowheads="1"/>
          </p:cNvSpPr>
          <p:nvPr/>
        </p:nvSpPr>
        <p:spPr bwMode="auto">
          <a:xfrm>
            <a:off x="701100" y="3688695"/>
            <a:ext cx="1656184" cy="460375"/>
          </a:xfrm>
          <a:prstGeom prst="rect">
            <a:avLst/>
          </a:prstGeom>
          <a:noFill/>
          <a:ln w="9525">
            <a:noFill/>
            <a:miter lim="800000"/>
          </a:ln>
        </p:spPr>
        <p:txBody>
          <a:bodyPr wrap="square" anchor="ctr">
            <a:spAutoFit/>
          </a:bodyPr>
          <a:lstStyle/>
          <a:p>
            <a:pPr marL="342900" indent="-342900">
              <a:tabLst>
                <a:tab pos="457200" algn="l"/>
              </a:tabLst>
            </a:pPr>
            <a:r>
              <a:rPr lang="zh-CN" altLang="en-US" sz="2400" b="1" dirty="0" smtClean="0">
                <a:latin typeface="宋体" panose="02010600030101010101" pitchFamily="2" charset="-122"/>
              </a:rPr>
              <a:t>发展方面：</a:t>
            </a:r>
            <a:endParaRPr lang="zh-CN" altLang="en-US" sz="2400" b="1" dirty="0">
              <a:latin typeface="宋体" panose="02010600030101010101" pitchFamily="2" charset="-122"/>
            </a:endParaRPr>
          </a:p>
        </p:txBody>
      </p:sp>
      <p:sp>
        <p:nvSpPr>
          <p:cNvPr id="13" name="Rectangle 5"/>
          <p:cNvSpPr>
            <a:spLocks noChangeArrowheads="1"/>
          </p:cNvSpPr>
          <p:nvPr/>
        </p:nvSpPr>
        <p:spPr bwMode="auto">
          <a:xfrm>
            <a:off x="665287" y="5331792"/>
            <a:ext cx="1728192" cy="829945"/>
          </a:xfrm>
          <a:prstGeom prst="rect">
            <a:avLst/>
          </a:prstGeom>
          <a:noFill/>
          <a:ln w="9525">
            <a:noFill/>
            <a:miter lim="800000"/>
          </a:ln>
        </p:spPr>
        <p:txBody>
          <a:bodyPr wrap="square" anchor="ctr">
            <a:spAutoFit/>
          </a:bodyPr>
          <a:lstStyle/>
          <a:p>
            <a:pPr marL="342900" indent="-342900">
              <a:tabLst>
                <a:tab pos="457200" algn="l"/>
              </a:tabLst>
            </a:pPr>
            <a:r>
              <a:rPr lang="zh-CN" altLang="en-US" sz="2400" b="1" dirty="0" smtClean="0">
                <a:latin typeface="宋体" panose="02010600030101010101" pitchFamily="2" charset="-122"/>
              </a:rPr>
              <a:t>和平与安全方面：</a:t>
            </a:r>
            <a:endParaRPr lang="zh-CN" altLang="en-US" sz="2400" b="1" dirty="0">
              <a:latin typeface="宋体" panose="02010600030101010101" pitchFamily="2" charset="-122"/>
            </a:endParaRPr>
          </a:p>
        </p:txBody>
      </p:sp>
      <p:sp>
        <p:nvSpPr>
          <p:cNvPr id="14" name="Rectangle 5"/>
          <p:cNvSpPr>
            <a:spLocks noChangeArrowheads="1"/>
          </p:cNvSpPr>
          <p:nvPr/>
        </p:nvSpPr>
        <p:spPr bwMode="auto">
          <a:xfrm>
            <a:off x="2765425" y="3224530"/>
            <a:ext cx="9132570" cy="1198880"/>
          </a:xfrm>
          <a:prstGeom prst="rect">
            <a:avLst/>
          </a:prstGeom>
          <a:solidFill>
            <a:schemeClr val="accent4">
              <a:lumMod val="40000"/>
              <a:lumOff val="60000"/>
            </a:schemeClr>
          </a:solidFill>
          <a:ln w="9525">
            <a:noFill/>
            <a:miter lim="800000"/>
          </a:ln>
        </p:spPr>
        <p:txBody>
          <a:bodyPr wrap="square" anchor="ctr">
            <a:spAutoFit/>
          </a:bodyPr>
          <a:lstStyle/>
          <a:p>
            <a:pPr marL="342900" indent="-342900">
              <a:tabLst>
                <a:tab pos="457200" algn="l"/>
              </a:tabLst>
            </a:pPr>
            <a:r>
              <a:rPr lang="zh-CN" altLang="zh-CN" sz="2400" b="1" dirty="0" smtClean="0">
                <a:latin typeface="黑体" panose="02010609060101010101" pitchFamily="49" charset="-122"/>
                <a:ea typeface="黑体" panose="02010609060101010101" pitchFamily="49" charset="-122"/>
              </a:rPr>
              <a:t>⑴</a:t>
            </a:r>
            <a:r>
              <a:rPr lang="zh-CN" altLang="zh-CN" sz="2400" b="1" dirty="0" smtClean="0"/>
              <a:t>世界经济增长的动力依然不足</a:t>
            </a:r>
            <a:r>
              <a:rPr lang="zh-CN" altLang="zh-CN" sz="2000" b="1" dirty="0" smtClean="0"/>
              <a:t>，</a:t>
            </a:r>
            <a:r>
              <a:rPr lang="zh-CN" altLang="en-US" sz="2400" b="1" dirty="0">
                <a:ea typeface="宋体" panose="02010600030101010101" pitchFamily="2" charset="-122"/>
                <a:sym typeface="+mn-ea"/>
              </a:rPr>
              <a:t>发达经济体需求萎缩，经济复苏乏力，对新兴市场和发展中国家影响巨大。</a:t>
            </a:r>
            <a:endParaRPr lang="en-US" altLang="zh-CN" sz="2400" b="1" dirty="0">
              <a:ea typeface="宋体" panose="02010600030101010101" pitchFamily="2" charset="-122"/>
            </a:endParaRPr>
          </a:p>
          <a:p>
            <a:pPr marL="342900" indent="-342900">
              <a:tabLst>
                <a:tab pos="457200" algn="l"/>
              </a:tabLst>
            </a:pPr>
            <a:r>
              <a:rPr lang="zh-CN" altLang="zh-CN" sz="2400" b="1" dirty="0" smtClean="0">
                <a:latin typeface="黑体" panose="02010609060101010101" pitchFamily="49" charset="-122"/>
                <a:ea typeface="黑体" panose="02010609060101010101" pitchFamily="49" charset="-122"/>
              </a:rPr>
              <a:t>⑵</a:t>
            </a:r>
            <a:r>
              <a:rPr lang="zh-CN" altLang="zh-CN" sz="2400" b="1" dirty="0" smtClean="0"/>
              <a:t>南北差距和贫富分化日益严重</a:t>
            </a:r>
            <a:r>
              <a:rPr lang="zh-CN" altLang="en-US" sz="2400" b="1" dirty="0" smtClean="0"/>
              <a:t>；</a:t>
            </a:r>
            <a:endParaRPr lang="zh-CN" altLang="en-US" sz="2400" b="1" dirty="0">
              <a:latin typeface="宋体" panose="02010600030101010101" pitchFamily="2" charset="-122"/>
            </a:endParaRPr>
          </a:p>
        </p:txBody>
      </p:sp>
      <p:sp>
        <p:nvSpPr>
          <p:cNvPr id="15" name="Rectangle 5"/>
          <p:cNvSpPr>
            <a:spLocks noChangeArrowheads="1"/>
          </p:cNvSpPr>
          <p:nvPr/>
        </p:nvSpPr>
        <p:spPr bwMode="auto">
          <a:xfrm>
            <a:off x="2765425" y="4778375"/>
            <a:ext cx="9132570" cy="1938020"/>
          </a:xfrm>
          <a:prstGeom prst="rect">
            <a:avLst/>
          </a:prstGeom>
          <a:solidFill>
            <a:schemeClr val="accent2">
              <a:lumMod val="40000"/>
              <a:lumOff val="60000"/>
            </a:schemeClr>
          </a:solidFill>
          <a:ln w="9525">
            <a:noFill/>
            <a:miter lim="800000"/>
          </a:ln>
        </p:spPr>
        <p:txBody>
          <a:bodyPr wrap="square" anchor="ctr">
            <a:spAutoFit/>
          </a:bodyPr>
          <a:lstStyle/>
          <a:p>
            <a:pPr indent="0" fontAlgn="auto">
              <a:tabLst>
                <a:tab pos="457200" algn="l"/>
              </a:tabLst>
            </a:pPr>
            <a:r>
              <a:rPr lang="en-US" altLang="zh-CN" sz="2400" b="1" dirty="0" smtClean="0">
                <a:latin typeface="黑体" panose="02010609060101010101" pitchFamily="49" charset="-122"/>
                <a:ea typeface="黑体" panose="02010609060101010101" pitchFamily="49" charset="-122"/>
              </a:rPr>
              <a:t>⑴</a:t>
            </a:r>
            <a:r>
              <a:rPr lang="zh-CN" altLang="zh-CN" sz="2400" b="1" dirty="0" smtClean="0"/>
              <a:t>地区热点问题此起彼伏</a:t>
            </a:r>
            <a:r>
              <a:rPr lang="zh-CN" altLang="en-US" sz="2400" b="1" dirty="0">
                <a:ea typeface="宋体" panose="02010600030101010101" pitchFamily="2" charset="-122"/>
                <a:sym typeface="+mn-ea"/>
              </a:rPr>
              <a:t>（民族、种族、宗教、领土）</a:t>
            </a:r>
            <a:r>
              <a:rPr lang="zh-CN" altLang="en-US" sz="2400" b="1" dirty="0">
                <a:ea typeface="宋体" panose="02010600030101010101" pitchFamily="2" charset="-122"/>
              </a:rPr>
              <a:t>；</a:t>
            </a:r>
            <a:endParaRPr lang="zh-CN" altLang="en-US" sz="2400" b="1" dirty="0">
              <a:ea typeface="宋体" panose="02010600030101010101" pitchFamily="2" charset="-122"/>
            </a:endParaRPr>
          </a:p>
          <a:p>
            <a:pPr indent="0" fontAlgn="auto">
              <a:tabLst>
                <a:tab pos="457200" algn="l"/>
              </a:tabLst>
            </a:pPr>
            <a:r>
              <a:rPr lang="zh-CN" altLang="zh-CN" sz="2400" b="1" dirty="0" smtClean="0">
                <a:latin typeface="黑体" panose="02010609060101010101" pitchFamily="49" charset="-122"/>
                <a:ea typeface="黑体" panose="02010609060101010101" pitchFamily="49" charset="-122"/>
              </a:rPr>
              <a:t>⑵</a:t>
            </a:r>
            <a:r>
              <a:rPr lang="zh-CN" altLang="zh-CN" sz="2400" b="1" dirty="0" smtClean="0"/>
              <a:t>核扩散、恐怖主义、重大传染性疾病、跨国刑事犯罪、气候变化等安全威胁持续蔓延</a:t>
            </a:r>
            <a:r>
              <a:rPr lang="zh-CN" altLang="en-US" sz="2400" b="1" dirty="0" smtClean="0"/>
              <a:t>；</a:t>
            </a:r>
            <a:endParaRPr lang="zh-CN" altLang="en-US" sz="2400" b="1" dirty="0" smtClean="0"/>
          </a:p>
          <a:p>
            <a:pPr indent="0" fontAlgn="auto">
              <a:tabLst>
                <a:tab pos="457200" algn="l"/>
              </a:tabLst>
            </a:pPr>
            <a:r>
              <a:rPr lang="zh-CN" altLang="en-US" sz="2400" b="1" dirty="0" smtClean="0">
                <a:latin typeface="黑体" panose="02010609060101010101" pitchFamily="49" charset="-122"/>
                <a:ea typeface="黑体" panose="02010609060101010101" pitchFamily="49" charset="-122"/>
              </a:rPr>
              <a:t>⑶</a:t>
            </a:r>
            <a:r>
              <a:rPr lang="zh-CN" altLang="zh-CN" sz="2400" b="1" dirty="0" smtClean="0"/>
              <a:t>海洋权益和极地资源争夺等日趋激烈</a:t>
            </a:r>
            <a:r>
              <a:rPr lang="zh-CN" altLang="en-US" sz="2400" b="1" dirty="0" smtClean="0"/>
              <a:t>；</a:t>
            </a:r>
            <a:endParaRPr lang="zh-CN" altLang="en-US" sz="2400" b="1" dirty="0" smtClean="0"/>
          </a:p>
          <a:p>
            <a:pPr indent="0" fontAlgn="auto">
              <a:tabLst>
                <a:tab pos="457200" algn="l"/>
              </a:tabLst>
            </a:pPr>
            <a:r>
              <a:rPr lang="zh-CN" altLang="en-US" sz="2400" b="1" dirty="0" smtClean="0">
                <a:latin typeface="黑体" panose="02010609060101010101" pitchFamily="49" charset="-122"/>
                <a:ea typeface="黑体" panose="02010609060101010101" pitchFamily="49" charset="-122"/>
              </a:rPr>
              <a:t>⑷</a:t>
            </a:r>
            <a:r>
              <a:rPr lang="zh-CN" altLang="zh-CN" sz="2400" b="1" dirty="0" smtClean="0"/>
              <a:t>霸权主义和强权政治依然存在。等等</a:t>
            </a:r>
            <a:endParaRPr lang="zh-CN" altLang="en-US" sz="2400" b="1" dirty="0">
              <a:latin typeface="宋体" panose="02010600030101010101" pitchFamily="2" charset="-122"/>
            </a:endParaRPr>
          </a:p>
        </p:txBody>
      </p:sp>
      <p:cxnSp>
        <p:nvCxnSpPr>
          <p:cNvPr id="2" name="直接连接符 1"/>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6" name="矩形 18"/>
          <p:cNvSpPr>
            <a:spLocks noChangeArrowheads="1"/>
          </p:cNvSpPr>
          <p:nvPr/>
        </p:nvSpPr>
        <p:spPr bwMode="auto">
          <a:xfrm>
            <a:off x="320040" y="852805"/>
            <a:ext cx="11577955" cy="564515"/>
          </a:xfrm>
          <a:prstGeom prst="rect">
            <a:avLst/>
          </a:prstGeom>
          <a:solidFill>
            <a:srgbClr val="FDF731"/>
          </a:solidFill>
          <a:ln>
            <a:solidFill>
              <a:schemeClr val="tx1"/>
            </a:solidFill>
          </a:ln>
        </p:spPr>
        <p:txBody>
          <a:bodyPr wrap="square" lIns="91230" tIns="45718" rIns="91230" bIns="45718">
            <a:spAutoFit/>
          </a:bodyPr>
          <a:lstStyle>
            <a:lvl1pPr defTabSz="341630" eaLnBrk="0" hangingPunct="0">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defTabSz="341630" eaLnBrk="0" hangingPunct="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defTabSz="341630" eaLnBrk="0" hangingPunct="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455930" indent="-455930" eaLnBrk="1" fontAlgn="base" hangingPunct="1">
              <a:lnSpc>
                <a:spcPts val="3700"/>
              </a:lnSpc>
              <a:spcBef>
                <a:spcPct val="0"/>
              </a:spcBef>
              <a:spcAft>
                <a:spcPct val="0"/>
              </a:spcAft>
              <a:buFont typeface="Wingdings" panose="05000000000000000000" pitchFamily="2" charset="2"/>
              <a:buChar char="p"/>
            </a:pPr>
            <a:r>
              <a:rPr lang="zh-CN" altLang="en-US" sz="2800" b="1" dirty="0">
                <a:solidFill>
                  <a:srgbClr val="FF0000"/>
                </a:solidFill>
                <a:latin typeface="微软雅黑" panose="020B0503020204020204" charset="-122"/>
                <a:ea typeface="微软雅黑" panose="020B0503020204020204" charset="-122"/>
              </a:rPr>
              <a:t>学习任务</a:t>
            </a:r>
            <a:r>
              <a:rPr lang="en-US" altLang="zh-CN" sz="2800" b="1" dirty="0">
                <a:solidFill>
                  <a:srgbClr val="FF0000"/>
                </a:solidFill>
                <a:latin typeface="微软雅黑" panose="020B0503020204020204" charset="-122"/>
                <a:ea typeface="微软雅黑" panose="020B0503020204020204" charset="-122"/>
              </a:rPr>
              <a:t>3</a:t>
            </a:r>
            <a:r>
              <a:rPr lang="zh-CN" altLang="en-US" sz="2800" b="1" dirty="0">
                <a:solidFill>
                  <a:srgbClr val="FF0000"/>
                </a:solidFill>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sym typeface="+mn-ea"/>
              </a:rPr>
              <a:t>“世界面临哪些前所未有的新挑战？”结合教材内容，完成表格。</a:t>
            </a:r>
            <a:endParaRPr lang="zh-CN" altLang="en-US" sz="2400" b="1" dirty="0">
              <a:latin typeface="黑体" panose="02010609060101010101" pitchFamily="49" charset="-122"/>
              <a:ea typeface="黑体" panose="02010609060101010101" pitchFamily="49" charset="-122"/>
            </a:endParaRPr>
          </a:p>
        </p:txBody>
      </p:sp>
      <p:sp>
        <p:nvSpPr>
          <p:cNvPr id="7" name="Rectangle 5"/>
          <p:cNvSpPr>
            <a:spLocks noChangeArrowheads="1"/>
          </p:cNvSpPr>
          <p:nvPr/>
        </p:nvSpPr>
        <p:spPr bwMode="auto">
          <a:xfrm>
            <a:off x="665287" y="2137742"/>
            <a:ext cx="1728192" cy="829945"/>
          </a:xfrm>
          <a:prstGeom prst="rect">
            <a:avLst/>
          </a:prstGeom>
          <a:noFill/>
          <a:ln w="9525">
            <a:noFill/>
            <a:miter lim="800000"/>
          </a:ln>
        </p:spPr>
        <p:txBody>
          <a:bodyPr wrap="square" anchor="ctr">
            <a:spAutoFit/>
          </a:bodyPr>
          <a:p>
            <a:pPr marL="342900" indent="-342900">
              <a:tabLst>
                <a:tab pos="457200" algn="l"/>
              </a:tabLst>
            </a:pPr>
            <a:r>
              <a:rPr lang="zh-CN" altLang="en-US" sz="2400" b="1" dirty="0" smtClean="0">
                <a:latin typeface="宋体" panose="02010600030101010101" pitchFamily="2" charset="-122"/>
              </a:rPr>
              <a:t>社会文化方面：</a:t>
            </a:r>
            <a:endParaRPr lang="zh-CN" altLang="en-US" sz="2400" b="1" dirty="0">
              <a:latin typeface="宋体" panose="02010600030101010101" pitchFamily="2" charset="-122"/>
            </a:endParaRPr>
          </a:p>
        </p:txBody>
      </p:sp>
      <p:sp>
        <p:nvSpPr>
          <p:cNvPr id="8" name="Rectangle 5"/>
          <p:cNvSpPr>
            <a:spLocks noChangeArrowheads="1"/>
          </p:cNvSpPr>
          <p:nvPr/>
        </p:nvSpPr>
        <p:spPr bwMode="auto">
          <a:xfrm>
            <a:off x="2765425" y="2137728"/>
            <a:ext cx="9132570" cy="829945"/>
          </a:xfrm>
          <a:prstGeom prst="rect">
            <a:avLst/>
          </a:prstGeom>
          <a:solidFill>
            <a:schemeClr val="accent4">
              <a:lumMod val="40000"/>
              <a:lumOff val="60000"/>
            </a:schemeClr>
          </a:solidFill>
          <a:ln w="9525">
            <a:noFill/>
            <a:miter lim="800000"/>
          </a:ln>
        </p:spPr>
        <p:txBody>
          <a:bodyPr wrap="square" anchor="ctr">
            <a:spAutoFit/>
          </a:bodyPr>
          <a:p>
            <a:pPr marL="342900" indent="-342900">
              <a:tabLst>
                <a:tab pos="457200" algn="l"/>
              </a:tabLst>
            </a:pPr>
            <a:r>
              <a:rPr lang="zh-CN" altLang="zh-CN" sz="2400" b="1" dirty="0" smtClean="0">
                <a:latin typeface="黑体" panose="02010609060101010101" pitchFamily="49" charset="-122"/>
                <a:ea typeface="黑体" panose="02010609060101010101" pitchFamily="49" charset="-122"/>
                <a:sym typeface="+mn-ea"/>
              </a:rPr>
              <a:t>⑴</a:t>
            </a:r>
            <a:r>
              <a:rPr lang="zh-CN" altLang="zh-CN" sz="2400" b="1" dirty="0" smtClean="0">
                <a:sym typeface="+mn-ea"/>
              </a:rPr>
              <a:t>社会：</a:t>
            </a:r>
            <a:r>
              <a:rPr lang="zh-CN" altLang="en-US" sz="2400">
                <a:sym typeface="+mn-ea"/>
              </a:rPr>
              <a:t>个人隐私遭窃、网络病毒、网络诈骗、舆论暴力</a:t>
            </a:r>
            <a:endParaRPr lang="en-US" altLang="zh-CN" sz="2400" b="1" dirty="0">
              <a:ea typeface="宋体" panose="02010600030101010101" pitchFamily="2" charset="-122"/>
            </a:endParaRPr>
          </a:p>
          <a:p>
            <a:pPr algn="l"/>
            <a:r>
              <a:rPr lang="zh-CN" altLang="zh-CN" sz="2400" b="1" dirty="0" smtClean="0">
                <a:latin typeface="黑体" panose="02010609060101010101" pitchFamily="49" charset="-122"/>
                <a:ea typeface="黑体" panose="02010609060101010101" pitchFamily="49" charset="-122"/>
                <a:sym typeface="+mn-ea"/>
              </a:rPr>
              <a:t>⑵</a:t>
            </a:r>
            <a:r>
              <a:rPr lang="zh-CN" altLang="zh-CN" sz="2400" b="1" dirty="0" smtClean="0">
                <a:sym typeface="+mn-ea"/>
              </a:rPr>
              <a:t>文化：</a:t>
            </a:r>
            <a:r>
              <a:rPr lang="zh-CN" altLang="en-US" sz="2400">
                <a:sym typeface="+mn-ea"/>
              </a:rPr>
              <a:t>文明冲突、文化渗透、文化霸权</a:t>
            </a:r>
            <a:endParaRPr lang="zh-CN" altLang="en-US" sz="2400" b="1" dirty="0">
              <a:latin typeface="宋体" panose="02010600030101010101" pitchFamily="2" charset="-122"/>
            </a:endParaRPr>
          </a:p>
        </p:txBody>
      </p:sp>
      <p:sp>
        <p:nvSpPr>
          <p:cNvPr id="3" name="矩形 2"/>
          <p:cNvSpPr/>
          <p:nvPr/>
        </p:nvSpPr>
        <p:spPr>
          <a:xfrm>
            <a:off x="-51435" y="107950"/>
            <a:ext cx="3671570" cy="583565"/>
          </a:xfrm>
          <a:prstGeom prst="rect">
            <a:avLst/>
          </a:prstGeom>
        </p:spPr>
        <p:txBody>
          <a:bodyPr wrap="square">
            <a:spAutoFit/>
          </a:bodyPr>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危机并存</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02</a:t>
            </a:r>
            <a:endParaRPr lang="en-US" altLang="zh-CN" sz="2000" b="1"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434855" y="119359"/>
            <a:ext cx="11176241" cy="5593751"/>
            <a:chOff x="546687" y="957559"/>
            <a:chExt cx="11176241" cy="5593751"/>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50335" y="957559"/>
              <a:ext cx="2590357" cy="1680952"/>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88" y="957559"/>
              <a:ext cx="2437149" cy="1649526"/>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p:cNvPicPr/>
            <p:nvPr/>
          </p:nvPicPr>
          <p:blipFill>
            <a:blip r:embed="rId3">
              <a:extLst>
                <a:ext uri="{28A0092B-C50C-407E-A947-70E740481C1C}">
                  <a14:useLocalDpi xmlns:a14="http://schemas.microsoft.com/office/drawing/2010/main" val="0"/>
                </a:ext>
              </a:extLst>
            </a:blip>
            <a:stretch>
              <a:fillRect/>
            </a:stretch>
          </p:blipFill>
          <p:spPr>
            <a:xfrm>
              <a:off x="546687" y="2901223"/>
              <a:ext cx="2437149" cy="1761108"/>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p:cNvPicPr>
              <a:picLocks noChangeAspect="1"/>
            </p:cNvPicPr>
            <p:nvPr/>
          </p:nvPicPr>
          <p:blipFill>
            <a:blip r:embed="rId4">
              <a:clrChange>
                <a:clrFrom>
                  <a:srgbClr val="F8F9FA">
                    <a:alpha val="100000"/>
                  </a:srgbClr>
                </a:clrFrom>
                <a:clrTo>
                  <a:srgbClr val="F8F9FA">
                    <a:alpha val="100000"/>
                    <a:alpha val="0"/>
                  </a:srgbClr>
                </a:clrTo>
              </a:clrChange>
            </a:blip>
            <a:stretch>
              <a:fillRect/>
            </a:stretch>
          </p:blipFill>
          <p:spPr>
            <a:xfrm>
              <a:off x="3350334" y="2901223"/>
              <a:ext cx="2590357" cy="1761108"/>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rcRect l="850" t="1480" r="34831" b="3027"/>
            <a:stretch>
              <a:fillRect/>
            </a:stretch>
          </p:blipFill>
          <p:spPr>
            <a:xfrm>
              <a:off x="6307190" y="957559"/>
              <a:ext cx="2368347" cy="1648965"/>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rcRect t="5808" b="16301"/>
            <a:stretch>
              <a:fillRect/>
            </a:stretch>
          </p:blipFill>
          <p:spPr>
            <a:xfrm>
              <a:off x="9042035" y="957559"/>
              <a:ext cx="2680893" cy="1665895"/>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7189" y="2901223"/>
              <a:ext cx="2368347" cy="1761108"/>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rcRect l="8742" r="3829"/>
            <a:stretch>
              <a:fillRect/>
            </a:stretch>
          </p:blipFill>
          <p:spPr>
            <a:xfrm>
              <a:off x="9042035" y="2901223"/>
              <a:ext cx="2680893" cy="1761108"/>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p:cNvPicPr/>
            <p:nvPr/>
          </p:nvPicPr>
          <p:blipFill>
            <a:blip r:embed="rId9">
              <a:extLst>
                <a:ext uri="{28A0092B-C50C-407E-A947-70E740481C1C}">
                  <a14:useLocalDpi xmlns:a14="http://schemas.microsoft.com/office/drawing/2010/main" val="0"/>
                </a:ext>
              </a:extLst>
            </a:blip>
            <a:stretch>
              <a:fillRect/>
            </a:stretch>
          </p:blipFill>
          <p:spPr>
            <a:xfrm>
              <a:off x="546687" y="4957028"/>
              <a:ext cx="2437149" cy="1594281"/>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rcRect r="9584"/>
            <a:stretch>
              <a:fillRect/>
            </a:stretch>
          </p:blipFill>
          <p:spPr>
            <a:xfrm>
              <a:off x="3350334" y="4957028"/>
              <a:ext cx="2590357" cy="1594282"/>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p:cNvPicPr>
              <a:picLocks noChangeAspect="1"/>
            </p:cNvPicPr>
            <p:nvPr/>
          </p:nvPicPr>
          <p:blipFill>
            <a:blip r:embed="rId11">
              <a:extLst>
                <a:ext uri="{28A0092B-C50C-407E-A947-70E740481C1C}">
                  <a14:useLocalDpi xmlns:a14="http://schemas.microsoft.com/office/drawing/2010/main" val="0"/>
                </a:ext>
              </a:extLst>
            </a:blip>
            <a:srcRect b="3865"/>
            <a:stretch>
              <a:fillRect/>
            </a:stretch>
          </p:blipFill>
          <p:spPr>
            <a:xfrm>
              <a:off x="6307189" y="4957028"/>
              <a:ext cx="2368347" cy="1594279"/>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rcRect b="8363"/>
            <a:stretch>
              <a:fillRect/>
            </a:stretch>
          </p:blipFill>
          <p:spPr>
            <a:xfrm>
              <a:off x="9042035" y="4957028"/>
              <a:ext cx="2680893" cy="1594279"/>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5" name="矩形 24"/>
          <p:cNvSpPr/>
          <p:nvPr/>
        </p:nvSpPr>
        <p:spPr>
          <a:xfrm>
            <a:off x="226695" y="0"/>
            <a:ext cx="11738610" cy="5991860"/>
          </a:xfrm>
          <a:prstGeom prst="rect">
            <a:avLst/>
          </a:prstGeom>
          <a:solidFill>
            <a:schemeClr val="bg2">
              <a:lumMod val="1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rPr>
              <a:t>没有哪一个国家能够独自应对这些危机与挑战，</a:t>
            </a:r>
            <a:endParaRPr lang="en-US" altLang="zh-CN" sz="36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lnSpc>
                <a:spcPct val="150000"/>
              </a:lnSpc>
            </a:pPr>
            <a:r>
              <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rPr>
              <a:t>也没有哪一个国家能够退回到自我封闭的孤岛。</a:t>
            </a:r>
            <a:endParaRPr lang="en-US" altLang="zh-CN" sz="36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lnSpc>
                <a:spcPct val="150000"/>
              </a:lnSpc>
            </a:pPr>
            <a:r>
              <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rPr>
              <a:t>针对全人类所面临的共同问题，</a:t>
            </a:r>
            <a:endParaRPr lang="en-US" altLang="zh-CN" sz="36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lnSpc>
                <a:spcPct val="150000"/>
              </a:lnSpc>
            </a:pPr>
            <a:r>
              <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中国提出了哪些方案</a:t>
            </a:r>
            <a:r>
              <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rPr>
              <a:t>去促进时代发展？</a:t>
            </a:r>
            <a:endPar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 name="矩形 18"/>
          <p:cNvSpPr>
            <a:spLocks noChangeArrowheads="1"/>
          </p:cNvSpPr>
          <p:nvPr/>
        </p:nvSpPr>
        <p:spPr bwMode="auto">
          <a:xfrm>
            <a:off x="226695" y="6200140"/>
            <a:ext cx="11737975" cy="564515"/>
          </a:xfrm>
          <a:prstGeom prst="rect">
            <a:avLst/>
          </a:prstGeom>
          <a:solidFill>
            <a:srgbClr val="FDF731"/>
          </a:solidFill>
          <a:ln>
            <a:solidFill>
              <a:schemeClr val="tx1"/>
            </a:solidFill>
          </a:ln>
        </p:spPr>
        <p:txBody>
          <a:bodyPr wrap="square" lIns="91230" tIns="45718" rIns="91230" bIns="45718">
            <a:spAutoFit/>
          </a:bodyPr>
          <a:lstStyle>
            <a:lvl1pPr defTabSz="341630" eaLnBrk="0" hangingPunct="0">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defTabSz="341630" eaLnBrk="0" hangingPunct="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defTabSz="341630" eaLnBrk="0" hangingPunct="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455930" indent="-455930" eaLnBrk="1" fontAlgn="base" hangingPunct="1">
              <a:lnSpc>
                <a:spcPts val="3700"/>
              </a:lnSpc>
              <a:spcBef>
                <a:spcPct val="0"/>
              </a:spcBef>
              <a:spcAft>
                <a:spcPct val="0"/>
              </a:spcAft>
              <a:buFont typeface="Wingdings" panose="05000000000000000000" pitchFamily="2" charset="2"/>
              <a:buChar char="p"/>
            </a:pPr>
            <a:r>
              <a:rPr lang="zh-CN" altLang="en-US" sz="2800" b="1" dirty="0">
                <a:solidFill>
                  <a:srgbClr val="FF0000"/>
                </a:solidFill>
                <a:latin typeface="微软雅黑" panose="020B0503020204020204" charset="-122"/>
                <a:ea typeface="微软雅黑" panose="020B0503020204020204" charset="-122"/>
              </a:rPr>
              <a:t>学习任务</a:t>
            </a:r>
            <a:r>
              <a:rPr lang="en-US" altLang="zh-CN" sz="2800" b="1" dirty="0">
                <a:solidFill>
                  <a:srgbClr val="FF0000"/>
                </a:solidFill>
                <a:latin typeface="微软雅黑" panose="020B0503020204020204" charset="-122"/>
                <a:ea typeface="微软雅黑" panose="020B0503020204020204" charset="-122"/>
              </a:rPr>
              <a:t>4</a:t>
            </a:r>
            <a:r>
              <a:rPr lang="zh-CN" altLang="en-US" sz="2800" b="1" dirty="0">
                <a:solidFill>
                  <a:srgbClr val="FF0000"/>
                </a:solidFill>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rPr>
              <a:t>根据整理的世界面临的新挑战结合书本，整理出中国的应对方案。</a:t>
            </a:r>
            <a:endParaRPr lang="zh-CN" altLang="en-US" sz="24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p:tgtEl>
                                          <p:spTgt spid="2"/>
                                        </p:tgtEl>
                                        <p:attrNameLst>
                                          <p:attrName>ppt_y</p:attrName>
                                        </p:attrNameLst>
                                      </p:cBhvr>
                                      <p:tavLst>
                                        <p:tav tm="0">
                                          <p:val>
                                            <p:strVal val="#ppt_y+#ppt_h*1.125000"/>
                                          </p:val>
                                        </p:tav>
                                        <p:tav tm="100000">
                                          <p:val>
                                            <p:strVal val="#ppt_y"/>
                                          </p:val>
                                        </p:tav>
                                      </p:tavLst>
                                    </p:anim>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bldLvl="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389255" y="2000250"/>
            <a:ext cx="11412855" cy="1198880"/>
          </a:xfrm>
          <a:prstGeom prst="rect">
            <a:avLst/>
          </a:prstGeom>
          <a:noFill/>
        </p:spPr>
        <p:txBody>
          <a:bodyPr wrap="square" rtlCol="0">
            <a:spAutoFit/>
          </a:bodyPr>
          <a:p>
            <a:pPr indent="304800">
              <a:lnSpc>
                <a:spcPts val="2880"/>
              </a:lnSpc>
            </a:pPr>
            <a:r>
              <a:rPr lang="en-US" altLang="zh-CN" sz="2400" b="1">
                <a:solidFill>
                  <a:srgbClr val="FF0000"/>
                </a:solidFill>
                <a:latin typeface="微软雅黑" panose="020B0503020204020204" charset="-122"/>
                <a:ea typeface="微软雅黑" panose="020B0503020204020204" charset="-122"/>
                <a:sym typeface="+mn-ea"/>
              </a:rPr>
              <a:t>   </a:t>
            </a:r>
            <a:r>
              <a:rPr lang="zh-CN" sz="2400" b="1">
                <a:solidFill>
                  <a:srgbClr val="FF0000"/>
                </a:solidFill>
                <a:latin typeface="微软雅黑" panose="020B0503020204020204" charset="-122"/>
                <a:ea typeface="微软雅黑" panose="020B0503020204020204" charset="-122"/>
                <a:sym typeface="+mn-ea"/>
              </a:rPr>
              <a:t>方案二：</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中国</a:t>
            </a:r>
            <a:r>
              <a:rPr lang="zh-CN" sz="2400">
                <a:latin typeface="微软雅黑" panose="020B0503020204020204" charset="-122"/>
                <a:ea typeface="微软雅黑" panose="020B0503020204020204" charset="-122"/>
                <a:sym typeface="+mn-ea"/>
              </a:rPr>
              <a:t>继续高举和平、发展、合作、共赢的旗帜，坚持在</a:t>
            </a:r>
            <a:r>
              <a:rPr lang="zh-CN" sz="2400">
                <a:solidFill>
                  <a:srgbClr val="C00000"/>
                </a:solidFill>
                <a:latin typeface="微软雅黑" panose="020B0503020204020204" charset="-122"/>
                <a:ea typeface="微软雅黑" panose="020B0503020204020204" charset="-122"/>
                <a:sym typeface="+mn-ea"/>
              </a:rPr>
              <a:t>和平共处五项原则</a:t>
            </a:r>
            <a:r>
              <a:rPr lang="zh-CN" sz="2400">
                <a:latin typeface="微软雅黑" panose="020B0503020204020204" charset="-122"/>
                <a:ea typeface="微软雅黑" panose="020B0503020204020204" charset="-122"/>
                <a:sym typeface="+mn-ea"/>
              </a:rPr>
              <a:t>基础上发展同各国的友好合作，</a:t>
            </a:r>
            <a:r>
              <a:rPr lang="zh-CN" sz="2400">
                <a:solidFill>
                  <a:srgbClr val="0000FF"/>
                </a:solidFill>
                <a:latin typeface="微软雅黑" panose="020B0503020204020204" charset="-122"/>
                <a:ea typeface="微软雅黑" panose="020B0503020204020204" charset="-122"/>
                <a:sym typeface="+mn-ea"/>
              </a:rPr>
              <a:t>推动建设</a:t>
            </a:r>
            <a:r>
              <a:rPr lang="zh-CN" sz="2400">
                <a:latin typeface="微软雅黑" panose="020B0503020204020204" charset="-122"/>
                <a:ea typeface="微软雅黑" panose="020B0503020204020204" charset="-122"/>
                <a:sym typeface="+mn-ea"/>
              </a:rPr>
              <a:t>相互尊重、公平正义、合作共赢的</a:t>
            </a:r>
            <a:r>
              <a:rPr lang="zh-CN" sz="2400">
                <a:solidFill>
                  <a:srgbClr val="0000FF"/>
                </a:solidFill>
                <a:latin typeface="微软雅黑" panose="020B0503020204020204" charset="-122"/>
                <a:ea typeface="微软雅黑" panose="020B0503020204020204" charset="-122"/>
                <a:sym typeface="+mn-ea"/>
              </a:rPr>
              <a:t>新型国际关系</a:t>
            </a:r>
            <a:r>
              <a:rPr lang="zh-CN" sz="2400">
                <a:latin typeface="微软雅黑" panose="020B0503020204020204" charset="-122"/>
                <a:ea typeface="微软雅黑" panose="020B0503020204020204" charset="-122"/>
                <a:sym typeface="+mn-ea"/>
              </a:rPr>
              <a:t>；（</a:t>
            </a:r>
            <a:r>
              <a:rPr sz="2400" b="1" dirty="0">
                <a:solidFill>
                  <a:srgbClr val="000000"/>
                </a:solidFill>
                <a:latin typeface="华文楷体" panose="02010600040101010101" charset="-122"/>
                <a:cs typeface="华文楷体" panose="02010600040101010101" charset="-122"/>
                <a:sym typeface="+mn-ea"/>
              </a:rPr>
              <a:t>积极参与，履行义</a:t>
            </a:r>
            <a:r>
              <a:rPr sz="2400" b="1" spc="-10" dirty="0">
                <a:solidFill>
                  <a:srgbClr val="000000"/>
                </a:solidFill>
                <a:latin typeface="华文楷体" panose="02010600040101010101" charset="-122"/>
                <a:cs typeface="华文楷体" panose="02010600040101010101" charset="-122"/>
                <a:sym typeface="+mn-ea"/>
              </a:rPr>
              <a:t>务</a:t>
            </a:r>
            <a:r>
              <a:rPr lang="zh-CN" sz="2400">
                <a:latin typeface="微软雅黑" panose="020B0503020204020204" charset="-122"/>
                <a:ea typeface="微软雅黑" panose="020B0503020204020204" charset="-122"/>
                <a:sym typeface="+mn-ea"/>
              </a:rPr>
              <a:t>）</a:t>
            </a:r>
            <a:endParaRPr lang="zh-CN" altLang="en-US" sz="2400">
              <a:solidFill>
                <a:srgbClr val="FF0000"/>
              </a:solidFill>
              <a:latin typeface="微软雅黑" panose="020B0503020204020204" charset="-122"/>
              <a:ea typeface="微软雅黑" panose="020B0503020204020204" charset="-122"/>
              <a:cs typeface="微软雅黑" panose="020B0503020204020204" charset="-122"/>
            </a:endParaRPr>
          </a:p>
        </p:txBody>
      </p:sp>
      <p:grpSp>
        <p:nvGrpSpPr>
          <p:cNvPr id="12296" name="Group 23"/>
          <p:cNvGrpSpPr/>
          <p:nvPr>
            <p:custDataLst>
              <p:tags r:id="rId2"/>
            </p:custDataLst>
          </p:nvPr>
        </p:nvGrpSpPr>
        <p:grpSpPr>
          <a:xfrm>
            <a:off x="111760" y="3178810"/>
            <a:ext cx="2793365" cy="1978042"/>
            <a:chOff x="3198" y="709"/>
            <a:chExt cx="1769" cy="1512"/>
          </a:xfrm>
        </p:grpSpPr>
        <p:pic>
          <p:nvPicPr>
            <p:cNvPr id="10248" name="图片 8"/>
            <p:cNvPicPr>
              <a:picLocks noChangeAspect="1"/>
            </p:cNvPicPr>
            <p:nvPr>
              <p:custDataLst>
                <p:tags r:id="rId3"/>
              </p:custDataLst>
            </p:nvPr>
          </p:nvPicPr>
          <p:blipFill>
            <a:blip r:embed="rId4"/>
            <a:stretch>
              <a:fillRect/>
            </a:stretch>
          </p:blipFill>
          <p:spPr>
            <a:xfrm>
              <a:off x="3198" y="709"/>
              <a:ext cx="1769" cy="1207"/>
            </a:xfrm>
            <a:prstGeom prst="rect">
              <a:avLst/>
            </a:prstGeom>
            <a:noFill/>
            <a:ln w="9525">
              <a:noFill/>
            </a:ln>
            <a:effectLst>
              <a:outerShdw algn="tl" rotWithShape="0">
                <a:srgbClr val="000000">
                  <a:alpha val="70000"/>
                </a:srgbClr>
              </a:outerShdw>
            </a:effectLst>
          </p:spPr>
        </p:pic>
        <p:sp>
          <p:nvSpPr>
            <p:cNvPr id="10249" name="Rectangle 22"/>
            <p:cNvSpPr/>
            <p:nvPr>
              <p:custDataLst>
                <p:tags r:id="rId5"/>
              </p:custDataLst>
            </p:nvPr>
          </p:nvSpPr>
          <p:spPr>
            <a:xfrm>
              <a:off x="3480" y="1916"/>
              <a:ext cx="1205" cy="305"/>
            </a:xfrm>
            <a:prstGeom prst="rect">
              <a:avLst/>
            </a:prstGeom>
            <a:noFill/>
            <a:ln w="9525">
              <a:noFill/>
            </a:ln>
          </p:spPr>
          <p:txBody>
            <a:bodyPr wrap="square" anchor="t" anchorCtr="0">
              <a:spAutoFit/>
            </a:bodyPr>
            <a:p>
              <a:pPr eaLnBrk="0" hangingPunct="0"/>
              <a:r>
                <a:rPr lang="en-US" sz="20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sz="1600" b="1">
                  <a:latin typeface="微软雅黑" panose="020B0503020204020204" charset="-122"/>
                  <a:ea typeface="微软雅黑" panose="020B0503020204020204" charset="-122"/>
                  <a:cs typeface="微软雅黑" panose="020B0503020204020204" charset="-122"/>
                  <a:sym typeface="宋体" panose="02010600030101010101" pitchFamily="2" charset="-122"/>
                </a:rPr>
                <a:t>二十国集团</a:t>
              </a:r>
              <a:endParaRPr lang="zh-CN" sz="1600" b="1">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grpSp>
      <p:grpSp>
        <p:nvGrpSpPr>
          <p:cNvPr id="2" name="组合 1"/>
          <p:cNvGrpSpPr/>
          <p:nvPr>
            <p:custDataLst>
              <p:tags r:id="rId6"/>
            </p:custDataLst>
          </p:nvPr>
        </p:nvGrpSpPr>
        <p:grpSpPr>
          <a:xfrm>
            <a:off x="3291205" y="3140075"/>
            <a:ext cx="2729865" cy="2097693"/>
            <a:chOff x="1634" y="2287"/>
            <a:chExt cx="5510" cy="4944"/>
          </a:xfrm>
        </p:grpSpPr>
        <p:pic>
          <p:nvPicPr>
            <p:cNvPr id="3" name="图片 2" descr="图片2065"/>
            <p:cNvPicPr>
              <a:picLocks noChangeAspect="1"/>
            </p:cNvPicPr>
            <p:nvPr>
              <p:custDataLst>
                <p:tags r:id="rId7"/>
              </p:custDataLst>
            </p:nvPr>
          </p:nvPicPr>
          <p:blipFill>
            <a:blip r:embed="rId8">
              <a:lum bright="-6000"/>
            </a:blip>
            <a:stretch>
              <a:fillRect/>
            </a:stretch>
          </p:blipFill>
          <p:spPr>
            <a:xfrm>
              <a:off x="2041" y="2287"/>
              <a:ext cx="4034" cy="4034"/>
            </a:xfrm>
            <a:prstGeom prst="rect">
              <a:avLst/>
            </a:prstGeom>
          </p:spPr>
        </p:pic>
        <p:sp>
          <p:nvSpPr>
            <p:cNvPr id="100" name="文本框 99"/>
            <p:cNvSpPr txBox="1"/>
            <p:nvPr>
              <p:custDataLst>
                <p:tags r:id="rId9"/>
              </p:custDataLst>
            </p:nvPr>
          </p:nvSpPr>
          <p:spPr>
            <a:xfrm>
              <a:off x="1634" y="6321"/>
              <a:ext cx="5510" cy="910"/>
            </a:xfrm>
            <a:prstGeom prst="rect">
              <a:avLst/>
            </a:prstGeom>
            <a:noFill/>
            <a:ln w="9525">
              <a:noFill/>
            </a:ln>
          </p:spPr>
          <p:txBody>
            <a:bodyPr wrap="square">
              <a:spAutoFit/>
            </a:bodyPr>
            <a:p>
              <a:pPr indent="0" algn="l">
                <a:lnSpc>
                  <a:spcPct val="120000"/>
                </a:lnSpc>
              </a:pPr>
              <a:r>
                <a:rPr lang="en-US" sz="1600" b="1">
                  <a:solidFill>
                    <a:srgbClr val="FF0000"/>
                  </a:solidFill>
                  <a:latin typeface="微软雅黑" panose="020B0503020204020204" charset="-122"/>
                  <a:ea typeface="微软雅黑" panose="020B0503020204020204" charset="-122"/>
                  <a:cs typeface="微软雅黑" panose="020B0503020204020204" charset="-122"/>
                </a:rPr>
                <a:t>▲ </a:t>
              </a:r>
              <a:r>
                <a:rPr lang="zh-CN" sz="1600" b="1">
                  <a:latin typeface="微软雅黑" panose="020B0503020204020204" charset="-122"/>
                  <a:ea typeface="微软雅黑" panose="020B0503020204020204" charset="-122"/>
                  <a:cs typeface="微软雅黑" panose="020B0503020204020204" charset="-122"/>
                </a:rPr>
                <a:t>上海合作组织的徽标</a:t>
              </a:r>
              <a:endParaRPr lang="zh-CN" altLang="en-US" sz="1600" b="1">
                <a:latin typeface="微软雅黑" panose="020B0503020204020204" charset="-122"/>
                <a:ea typeface="微软雅黑" panose="020B0503020204020204" charset="-122"/>
                <a:cs typeface="微软雅黑" panose="020B0503020204020204" charset="-122"/>
              </a:endParaRPr>
            </a:p>
          </p:txBody>
        </p:sp>
      </p:grpSp>
      <p:grpSp>
        <p:nvGrpSpPr>
          <p:cNvPr id="4" name="组合 3"/>
          <p:cNvGrpSpPr/>
          <p:nvPr>
            <p:custDataLst>
              <p:tags r:id="rId10"/>
            </p:custDataLst>
          </p:nvPr>
        </p:nvGrpSpPr>
        <p:grpSpPr>
          <a:xfrm>
            <a:off x="5895239" y="3039745"/>
            <a:ext cx="2896339" cy="2275205"/>
            <a:chOff x="6163" y="2191"/>
            <a:chExt cx="3768" cy="3583"/>
          </a:xfrm>
        </p:grpSpPr>
        <p:pic>
          <p:nvPicPr>
            <p:cNvPr id="16" name="图片 15" descr="图片2"/>
            <p:cNvPicPr>
              <a:picLocks noChangeAspect="1"/>
            </p:cNvPicPr>
            <p:nvPr>
              <p:custDataLst>
                <p:tags r:id="rId11"/>
              </p:custDataLst>
            </p:nvPr>
          </p:nvPicPr>
          <p:blipFill>
            <a:blip r:embed="rId12"/>
            <a:stretch>
              <a:fillRect/>
            </a:stretch>
          </p:blipFill>
          <p:spPr>
            <a:xfrm>
              <a:off x="6403" y="2191"/>
              <a:ext cx="3398" cy="2717"/>
            </a:xfrm>
            <a:prstGeom prst="rect">
              <a:avLst/>
            </a:prstGeom>
            <a:noFill/>
            <a:ln w="9525">
              <a:noFill/>
            </a:ln>
          </p:spPr>
        </p:pic>
        <p:sp>
          <p:nvSpPr>
            <p:cNvPr id="6" name="文本框 5"/>
            <p:cNvSpPr txBox="1"/>
            <p:nvPr>
              <p:custDataLst>
                <p:tags r:id="rId13"/>
              </p:custDataLst>
            </p:nvPr>
          </p:nvSpPr>
          <p:spPr>
            <a:xfrm>
              <a:off x="6163" y="4778"/>
              <a:ext cx="3768" cy="996"/>
            </a:xfrm>
            <a:prstGeom prst="rect">
              <a:avLst/>
            </a:prstGeom>
            <a:noFill/>
          </p:spPr>
          <p:txBody>
            <a:bodyPr wrap="square" rtlCol="0" anchor="t">
              <a:spAutoFit/>
            </a:bodyPr>
            <a:p>
              <a:pPr>
                <a:lnSpc>
                  <a:spcPct val="110000"/>
                </a:lnSpc>
              </a:pP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600" b="1">
                  <a:latin typeface="微软雅黑" panose="020B0503020204020204" charset="-122"/>
                  <a:ea typeface="微软雅黑" panose="020B0503020204020204" charset="-122"/>
                  <a:cs typeface="微软雅黑" panose="020B0503020204020204" charset="-122"/>
                </a:rPr>
                <a:t>2017年在中国厦门召开的</a:t>
              </a:r>
              <a:endParaRPr lang="zh-CN" altLang="en-US" sz="1600" b="1">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600" b="1">
                  <a:latin typeface="微软雅黑" panose="020B0503020204020204" charset="-122"/>
                  <a:ea typeface="微软雅黑" panose="020B0503020204020204" charset="-122"/>
                  <a:cs typeface="微软雅黑" panose="020B0503020204020204" charset="-122"/>
                </a:rPr>
                <a:t>金砖国家领导人会晤的徽标</a:t>
              </a:r>
              <a:endParaRPr lang="zh-CN" altLang="en-US" sz="1600" b="1">
                <a:latin typeface="微软雅黑" panose="020B0503020204020204" charset="-122"/>
                <a:ea typeface="微软雅黑" panose="020B0503020204020204" charset="-122"/>
                <a:cs typeface="微软雅黑" panose="020B0503020204020204" charset="-122"/>
              </a:endParaRPr>
            </a:p>
          </p:txBody>
        </p:sp>
      </p:grpSp>
      <p:pic>
        <p:nvPicPr>
          <p:cNvPr id="7" name="图片 6"/>
          <p:cNvPicPr>
            <a:picLocks noChangeAspect="1"/>
          </p:cNvPicPr>
          <p:nvPr/>
        </p:nvPicPr>
        <p:blipFill>
          <a:blip r:embed="rId14"/>
          <a:stretch>
            <a:fillRect/>
          </a:stretch>
        </p:blipFill>
        <p:spPr>
          <a:xfrm>
            <a:off x="8921115" y="3085465"/>
            <a:ext cx="3166745" cy="1765935"/>
          </a:xfrm>
          <a:prstGeom prst="rect">
            <a:avLst/>
          </a:prstGeom>
          <a:effectLst>
            <a:softEdge rad="63500"/>
          </a:effectLst>
        </p:spPr>
      </p:pic>
      <p:sp>
        <p:nvSpPr>
          <p:cNvPr id="8" name="文本框 7"/>
          <p:cNvSpPr txBox="1"/>
          <p:nvPr>
            <p:custDataLst>
              <p:tags r:id="rId15"/>
            </p:custDataLst>
          </p:nvPr>
        </p:nvSpPr>
        <p:spPr>
          <a:xfrm>
            <a:off x="9140190" y="4765939"/>
            <a:ext cx="2729865" cy="386080"/>
          </a:xfrm>
          <a:prstGeom prst="rect">
            <a:avLst/>
          </a:prstGeom>
          <a:noFill/>
          <a:ln w="9525">
            <a:noFill/>
          </a:ln>
        </p:spPr>
        <p:txBody>
          <a:bodyPr wrap="square">
            <a:spAutoFit/>
          </a:bodyPr>
          <a:p>
            <a:pPr indent="0" algn="l">
              <a:lnSpc>
                <a:spcPct val="120000"/>
              </a:lnSpc>
            </a:pPr>
            <a:r>
              <a:rPr lang="en-US" sz="1600" b="1">
                <a:solidFill>
                  <a:srgbClr val="FF0000"/>
                </a:solidFill>
                <a:latin typeface="微软雅黑" panose="020B0503020204020204" charset="-122"/>
                <a:ea typeface="微软雅黑" panose="020B0503020204020204" charset="-122"/>
                <a:cs typeface="微软雅黑" panose="020B0503020204020204" charset="-122"/>
              </a:rPr>
              <a:t>▲ </a:t>
            </a:r>
            <a:r>
              <a:rPr lang="zh-CN" sz="1600" b="1">
                <a:latin typeface="微软雅黑" panose="020B0503020204020204" charset="-122"/>
                <a:ea typeface="微软雅黑" panose="020B0503020204020204" charset="-122"/>
                <a:cs typeface="微软雅黑" panose="020B0503020204020204" charset="-122"/>
              </a:rPr>
              <a:t>金砖国家新开发银行</a:t>
            </a:r>
            <a:endParaRPr lang="zh-CN" sz="1600" b="1">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16"/>
            </p:custDataLst>
          </p:nvPr>
        </p:nvSpPr>
        <p:spPr>
          <a:xfrm>
            <a:off x="388620" y="3199130"/>
            <a:ext cx="11413490" cy="829945"/>
          </a:xfrm>
          <a:prstGeom prst="rect">
            <a:avLst/>
          </a:prstGeom>
          <a:noFill/>
          <a:ln w="9525">
            <a:noFill/>
          </a:ln>
        </p:spPr>
        <p:txBody>
          <a:bodyPr wrap="square">
            <a:spAutoFit/>
          </a:bodyPr>
          <a:p>
            <a:pPr indent="304800">
              <a:lnSpc>
                <a:spcPts val="2880"/>
              </a:lnSpc>
            </a:pPr>
            <a:r>
              <a:rPr lang="en-US" altLang="zh-CN" sz="2400" b="1">
                <a:solidFill>
                  <a:srgbClr val="FF0000"/>
                </a:solidFill>
                <a:latin typeface="微软雅黑" panose="020B0503020204020204" charset="-122"/>
                <a:ea typeface="微软雅黑" panose="020B0503020204020204" charset="-122"/>
              </a:rPr>
              <a:t>   </a:t>
            </a:r>
            <a:r>
              <a:rPr lang="zh-CN" sz="2400" b="1">
                <a:solidFill>
                  <a:srgbClr val="FF0000"/>
                </a:solidFill>
                <a:latin typeface="微软雅黑" panose="020B0503020204020204" charset="-122"/>
                <a:ea typeface="微软雅黑" panose="020B0503020204020204" charset="-122"/>
              </a:rPr>
              <a:t>方案三：</a:t>
            </a:r>
            <a:r>
              <a:rPr lang="zh-CN" sz="2400">
                <a:latin typeface="微软雅黑" panose="020B0503020204020204" charset="-122"/>
                <a:ea typeface="微软雅黑" panose="020B0503020204020204" charset="-122"/>
              </a:rPr>
              <a:t>面对世界百年未有之大变局</a:t>
            </a:r>
            <a:r>
              <a:rPr lang="en-US" altLang="zh-CN" sz="2400">
                <a:latin typeface="微软雅黑" panose="020B0503020204020204" charset="-122"/>
                <a:ea typeface="微软雅黑" panose="020B0503020204020204" charset="-122"/>
              </a:rPr>
              <a:t>……</a:t>
            </a:r>
            <a:r>
              <a:rPr lang="zh-CN" sz="2400">
                <a:latin typeface="微软雅黑" panose="020B0503020204020204" charset="-122"/>
                <a:ea typeface="微软雅黑" panose="020B0503020204020204" charset="-122"/>
              </a:rPr>
              <a:t>，中国</a:t>
            </a:r>
            <a:r>
              <a:rPr lang="zh-CN" sz="2400">
                <a:solidFill>
                  <a:srgbClr val="0000FF"/>
                </a:solidFill>
                <a:latin typeface="微软雅黑" panose="020B0503020204020204" charset="-122"/>
                <a:ea typeface="微软雅黑" panose="020B0503020204020204" charset="-122"/>
              </a:rPr>
              <a:t>倡导构建人类命运共同体</a:t>
            </a:r>
            <a:r>
              <a:rPr lang="zh-CN" sz="2400">
                <a:latin typeface="微软雅黑" panose="020B0503020204020204" charset="-122"/>
                <a:ea typeface="微软雅黑" panose="020B0503020204020204" charset="-122"/>
              </a:rPr>
              <a:t>，进一步促进全球治理体系变革。</a:t>
            </a:r>
            <a:endParaRPr lang="zh-CN" altLang="en-US" sz="2400">
              <a:latin typeface="微软雅黑" panose="020B0503020204020204" charset="-122"/>
              <a:ea typeface="微软雅黑" panose="020B0503020204020204" charset="-122"/>
            </a:endParaRPr>
          </a:p>
        </p:txBody>
      </p:sp>
      <p:pic>
        <p:nvPicPr>
          <p:cNvPr id="12" name="图片 11"/>
          <p:cNvPicPr>
            <a:picLocks noChangeAspect="1"/>
          </p:cNvPicPr>
          <p:nvPr>
            <p:custDataLst>
              <p:tags r:id="rId17"/>
            </p:custDataLst>
          </p:nvPr>
        </p:nvPicPr>
        <p:blipFill>
          <a:blip r:embed="rId18">
            <a:extLst>
              <a:ext uri="{BEBA8EAE-BF5A-486C-A8C5-ECC9F3942E4B}">
                <a14:imgProps xmlns:a14="http://schemas.microsoft.com/office/drawing/2010/main">
                  <a14:imgLayer r:embed="rId19">
                    <a14:imgEffect>
                      <a14:backgroundRemoval t="8352" b="93407" l="9328" r="95445">
                        <a14:foregroundMark x1="36226" y1="34725" x2="28416" y2="32527"/>
                        <a14:foregroundMark x1="28416" y1="32527" x2="32104" y2="41978"/>
                        <a14:foregroundMark x1="32104" y1="41978" x2="38178" y2="35604"/>
                        <a14:foregroundMark x1="38178" y1="35604" x2="30586" y2="32527"/>
                        <a14:foregroundMark x1="30586" y1="32527" x2="31020" y2="40659"/>
                        <a14:foregroundMark x1="31020" y1="40659" x2="36009" y2="33626"/>
                        <a14:foregroundMark x1="36009" y1="33626" x2="36876" y2="42198"/>
                        <a14:foregroundMark x1="36876" y1="42198" x2="33189" y2="43736"/>
                        <a14:foregroundMark x1="36148" y1="92527" x2="47939" y2="92527"/>
                        <a14:foregroundMark x1="19957" y1="92527" x2="25302" y2="92527"/>
                        <a14:foregroundMark x1="47345" y1="92308" x2="38395" y2="89011"/>
                        <a14:foregroundMark x1="47939" y1="92527" x2="47345" y2="92308"/>
                        <a14:foregroundMark x1="38395" y1="89011" x2="29067" y2="89451"/>
                        <a14:foregroundMark x1="29067" y1="89451" x2="20824" y2="92088"/>
                        <a14:foregroundMark x1="35975" y1="92802" x2="39479" y2="92967"/>
                        <a14:foregroundMark x1="20824" y1="92088" x2="25441" y2="92306"/>
                        <a14:foregroundMark x1="25144" y1="92778" x2="22777" y2="92747"/>
                        <a14:foregroundMark x1="39479" y1="92967" x2="35901" y2="92920"/>
                        <a14:foregroundMark x1="29624" y1="90435" x2="30586" y2="90110"/>
                        <a14:foregroundMark x1="22777" y1="92747" x2="25806" y2="91724"/>
                        <a14:foregroundMark x1="30586" y1="90110" x2="20607" y2="90110"/>
                        <a14:foregroundMark x1="20607" y1="90110" x2="26103" y2="91252"/>
                        <a14:foregroundMark x1="37346" y1="90619" x2="39262" y2="90330"/>
                        <a14:foregroundMark x1="39262" y1="90330" x2="29718" y2="90330"/>
                        <a14:foregroundMark x1="37164" y1="90910" x2="38178" y2="90989"/>
                        <a14:foregroundMark x1="29718" y1="90330" x2="31066" y2="90435"/>
                        <a14:foregroundMark x1="26268" y1="90989" x2="23861" y2="90989"/>
                        <a14:foregroundMark x1="38178" y1="90989" x2="37114" y2="90989"/>
                        <a14:foregroundMark x1="23861" y1="90989" x2="25854" y2="91648"/>
                        <a14:foregroundMark x1="35457" y1="93626" x2="40998" y2="93626"/>
                        <a14:foregroundMark x1="33228" y1="90435" x2="32972" y2="90330"/>
                        <a14:foregroundMark x1="40998" y1="93626" x2="36594" y2="91817"/>
                        <a14:foregroundMark x1="32972" y1="90330" x2="42516" y2="89231"/>
                        <a14:foregroundMark x1="49716" y1="92878" x2="49892" y2="92967"/>
                        <a14:foregroundMark x1="49023" y1="92527" x2="49287" y2="92661"/>
                        <a14:foregroundMark x1="48591" y1="92308" x2="49023" y2="92527"/>
                        <a14:foregroundMark x1="42516" y1="89231" x2="48591" y2="92308"/>
                        <a14:foregroundMark x1="49530" y1="93187" x2="48807" y2="93626"/>
                        <a14:foregroundMark x1="49892" y1="92967" x2="49530" y2="93187"/>
                        <a14:foregroundMark x1="27115" y1="10989" x2="35358" y2="8791"/>
                        <a14:foregroundMark x1="35358" y1="8791" x2="35141" y2="12527"/>
                        <a14:foregroundMark x1="60304" y1="19780" x2="90239" y2="19780"/>
                        <a14:foregroundMark x1="90239" y1="19780" x2="86334" y2="28791"/>
                        <a14:foregroundMark x1="86334" y1="28791" x2="74620" y2="30110"/>
                        <a14:foregroundMark x1="74620" y1="30110" x2="68764" y2="23956"/>
                        <a14:foregroundMark x1="68764" y1="23956" x2="80260" y2="22198"/>
                        <a14:foregroundMark x1="80260" y1="22198" x2="72234" y2="27692"/>
                        <a14:foregroundMark x1="72234" y1="27692" x2="63774" y2="24396"/>
                        <a14:foregroundMark x1="63774" y1="24396" x2="76790" y2="28571"/>
                        <a14:foregroundMark x1="76790" y1="28571" x2="65293" y2="22198"/>
                        <a14:foregroundMark x1="65293" y1="22198" x2="76356" y2="26374"/>
                        <a14:foregroundMark x1="76356" y1="26374" x2="78959" y2="22637"/>
                        <a14:foregroundMark x1="68547" y1="29231" x2="69631" y2="29890"/>
                        <a14:foregroundMark x1="72885" y1="30330" x2="72885" y2="30330"/>
                        <a14:foregroundMark x1="94577" y1="18901" x2="94577" y2="18901"/>
                        <a14:foregroundMark x1="94143" y1="18901" x2="93275" y2="26593"/>
                        <a14:foregroundMark x1="95445" y1="20659" x2="92625" y2="29890"/>
                        <a14:foregroundMark x1="92842" y1="30769" x2="86551" y2="37143"/>
                        <a14:foregroundMark x1="63521" y1="35600" x2="60304" y2="35385"/>
                        <a14:foregroundMark x1="86551" y1="37143" x2="83712" y2="36953"/>
                        <a14:foregroundMark x1="60304" y1="35385" x2="53145" y2="23516"/>
                        <a14:foregroundMark x1="57050" y1="35165" x2="59653" y2="34945"/>
                        <a14:foregroundMark x1="54447" y1="28132" x2="52928" y2="20659"/>
                        <a14:foregroundMark x1="54664" y1="29011" x2="55531" y2="28791"/>
                        <a14:foregroundMark x1="86334" y1="38242" x2="91323" y2="35385"/>
                        <a14:foregroundMark x1="63991" y1="35385" x2="83948" y2="35604"/>
                        <a14:backgroundMark x1="23644" y1="95165" x2="34490" y2="95165"/>
                        <a14:backgroundMark x1="49675" y1="93626" x2="49675" y2="93626"/>
                        <a14:backgroundMark x1="49892" y1="93187" x2="49892" y2="93187"/>
                        <a14:backgroundMark x1="50325" y1="92967" x2="50325" y2="92967"/>
                        <a14:backgroundMark x1="50759" y1="92527" x2="50759" y2="92527"/>
                        <a14:backgroundMark x1="49241" y1="92308" x2="49241" y2="92308"/>
                        <a14:backgroundMark x1="49892" y1="92967" x2="49892" y2="92967"/>
                        <a14:backgroundMark x1="49675" y1="93846" x2="49458" y2="92088"/>
                        <a14:backgroundMark x1="83114" y1="36923" x2="83731" y2="36923"/>
                        <a14:backgroundMark x1="62690" y1="36923" x2="63018" y2="36923"/>
                      </a14:backgroundRemoval>
                    </a14:imgEffect>
                    <a14:imgEffect>
                      <a14:colorTemperature colorTemp="8800"/>
                    </a14:imgEffect>
                    <a14:imgEffect>
                      <a14:sharpenSoften amount="25000"/>
                    </a14:imgEffect>
                  </a14:imgLayer>
                </a14:imgProps>
              </a:ext>
              <a:ext uri="{28A0092B-C50C-407E-A947-70E740481C1C}">
                <a14:useLocalDpi xmlns:a14="http://schemas.microsoft.com/office/drawing/2010/main" val="0"/>
              </a:ext>
            </a:extLst>
          </a:blip>
          <a:srcRect l="5662"/>
          <a:stretch>
            <a:fillRect/>
          </a:stretch>
        </p:blipFill>
        <p:spPr>
          <a:xfrm>
            <a:off x="934085" y="3825240"/>
            <a:ext cx="3942080" cy="3202305"/>
          </a:xfrm>
          <a:prstGeom prst="rect">
            <a:avLst/>
          </a:prstGeom>
          <a:effectLst>
            <a:outerShdw blurRad="50800" dist="38100" dir="5400000" algn="t" rotWithShape="0">
              <a:prstClr val="black">
                <a:alpha val="40000"/>
              </a:prstClr>
            </a:outerShdw>
          </a:effectLst>
        </p:spPr>
      </p:pic>
      <p:sp>
        <p:nvSpPr>
          <p:cNvPr id="13" name="任意多边形: 形状 8"/>
          <p:cNvSpPr/>
          <p:nvPr/>
        </p:nvSpPr>
        <p:spPr>
          <a:xfrm>
            <a:off x="4875762" y="4299359"/>
            <a:ext cx="6666614" cy="744277"/>
          </a:xfrm>
          <a:custGeom>
            <a:avLst/>
            <a:gdLst>
              <a:gd name="connsiteX0" fmla="*/ 0 w 6560289"/>
              <a:gd name="connsiteY0" fmla="*/ 0 h 1036800"/>
              <a:gd name="connsiteX1" fmla="*/ 6560289 w 6560289"/>
              <a:gd name="connsiteY1" fmla="*/ 0 h 1036800"/>
              <a:gd name="connsiteX2" fmla="*/ 6560289 w 6560289"/>
              <a:gd name="connsiteY2" fmla="*/ 1036800 h 1036800"/>
              <a:gd name="connsiteX3" fmla="*/ 0 w 6560289"/>
              <a:gd name="connsiteY3" fmla="*/ 1036800 h 1036800"/>
              <a:gd name="connsiteX4" fmla="*/ 0 w 6560289"/>
              <a:gd name="connsiteY4" fmla="*/ 0 h 103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0289" h="1036800">
                <a:moveTo>
                  <a:pt x="0" y="0"/>
                </a:moveTo>
                <a:lnTo>
                  <a:pt x="6560289" y="0"/>
                </a:lnTo>
                <a:lnTo>
                  <a:pt x="6560289" y="1036800"/>
                </a:lnTo>
                <a:lnTo>
                  <a:pt x="0" y="1036800"/>
                </a:lnTo>
                <a:lnTo>
                  <a:pt x="0" y="0"/>
                </a:lnTo>
                <a:close/>
              </a:path>
            </a:pathLst>
          </a:custGeom>
          <a:noFill/>
          <a:ln w="3175">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p>
            <a:pPr marL="0" lvl="0" indent="0" defTabSz="1244600">
              <a:lnSpc>
                <a:spcPct val="90000"/>
              </a:lnSpc>
              <a:spcBef>
                <a:spcPct val="0"/>
              </a:spcBef>
              <a:spcAft>
                <a:spcPct val="35000"/>
              </a:spcAft>
              <a:buNone/>
            </a:pPr>
            <a:r>
              <a:rPr lang="zh-CN" altLang="en-US" sz="2800" b="1" kern="1200">
                <a:latin typeface="微软雅黑" panose="020B0503020204020204" charset="-122"/>
                <a:ea typeface="微软雅黑" panose="020B0503020204020204" charset="-122"/>
              </a:rPr>
              <a:t>请结合教材相关内容思考问题：</a:t>
            </a:r>
            <a:endParaRPr lang="zh-CN" altLang="en-US" sz="2800" b="1" kern="1200">
              <a:latin typeface="微软雅黑" panose="020B0503020204020204" charset="-122"/>
              <a:ea typeface="微软雅黑" panose="020B0503020204020204" charset="-122"/>
            </a:endParaRPr>
          </a:p>
        </p:txBody>
      </p:sp>
      <p:sp>
        <p:nvSpPr>
          <p:cNvPr id="14" name="任意多边形: 形状 9"/>
          <p:cNvSpPr/>
          <p:nvPr/>
        </p:nvSpPr>
        <p:spPr>
          <a:xfrm>
            <a:off x="4876165" y="5026025"/>
            <a:ext cx="6666865" cy="1615440"/>
          </a:xfrm>
          <a:custGeom>
            <a:avLst/>
            <a:gdLst>
              <a:gd name="connsiteX0" fmla="*/ 0 w 6560289"/>
              <a:gd name="connsiteY0" fmla="*/ 0 h 2816369"/>
              <a:gd name="connsiteX1" fmla="*/ 6560289 w 6560289"/>
              <a:gd name="connsiteY1" fmla="*/ 0 h 2816369"/>
              <a:gd name="connsiteX2" fmla="*/ 6560289 w 6560289"/>
              <a:gd name="connsiteY2" fmla="*/ 2816369 h 2816369"/>
              <a:gd name="connsiteX3" fmla="*/ 0 w 6560289"/>
              <a:gd name="connsiteY3" fmla="*/ 2816369 h 2816369"/>
              <a:gd name="connsiteX4" fmla="*/ 0 w 6560289"/>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0289" h="2816369">
                <a:moveTo>
                  <a:pt x="0" y="0"/>
                </a:moveTo>
                <a:lnTo>
                  <a:pt x="6560289" y="0"/>
                </a:lnTo>
                <a:lnTo>
                  <a:pt x="6560289" y="2816369"/>
                </a:lnTo>
                <a:lnTo>
                  <a:pt x="0" y="2816369"/>
                </a:lnTo>
                <a:lnTo>
                  <a:pt x="0" y="0"/>
                </a:lnTo>
                <a:close/>
              </a:path>
            </a:pathLst>
          </a:custGeom>
          <a:noFill/>
          <a:ln w="3175">
            <a:noFill/>
          </a:ln>
        </p:spPr>
        <p:style>
          <a:lnRef idx="2">
            <a:scrgbClr r="0" g="0" b="0"/>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p>
            <a:pPr marL="179705" lvl="1" indent="-431800" algn="l" defTabSz="1066800">
              <a:lnSpc>
                <a:spcPct val="150000"/>
              </a:lnSpc>
              <a:spcBef>
                <a:spcPct val="0"/>
              </a:spcBef>
              <a:buFont typeface="Wingdings" panose="05000000000000000000" pitchFamily="2" charset="2"/>
              <a:buChar char="u"/>
            </a:pPr>
            <a:r>
              <a:rPr lang="zh-CN" altLang="en-US" sz="2400" b="1" kern="1200">
                <a:latin typeface="微软雅黑" panose="020B0503020204020204" charset="-122"/>
                <a:ea typeface="微软雅黑" panose="020B0503020204020204" charset="-122"/>
              </a:rPr>
              <a:t>中国为什么要倡导构建人类命运共同体？</a:t>
            </a:r>
            <a:endParaRPr lang="zh-CN" altLang="en-US" sz="2400" b="1" kern="1200">
              <a:latin typeface="微软雅黑" panose="020B0503020204020204" charset="-122"/>
              <a:ea typeface="微软雅黑" panose="020B0503020204020204" charset="-122"/>
            </a:endParaRPr>
          </a:p>
          <a:p>
            <a:pPr marL="0" lvl="1" indent="0" algn="l" defTabSz="1066800">
              <a:lnSpc>
                <a:spcPct val="150000"/>
              </a:lnSpc>
              <a:spcBef>
                <a:spcPct val="0"/>
              </a:spcBef>
              <a:buFont typeface="Wingdings" panose="05000000000000000000" pitchFamily="2" charset="2"/>
              <a:buNone/>
            </a:pPr>
            <a:endParaRPr lang="zh-CN" altLang="en-US" sz="2400" b="1" kern="1200">
              <a:latin typeface="微软雅黑" panose="020B0503020204020204" charset="-122"/>
              <a:ea typeface="微软雅黑" panose="020B0503020204020204" charset="-122"/>
            </a:endParaRPr>
          </a:p>
        </p:txBody>
      </p:sp>
      <p:sp>
        <p:nvSpPr>
          <p:cNvPr id="11" name="矩形 10"/>
          <p:cNvSpPr/>
          <p:nvPr/>
        </p:nvSpPr>
        <p:spPr>
          <a:xfrm>
            <a:off x="-51435" y="107950"/>
            <a:ext cx="3380740" cy="583565"/>
          </a:xfrm>
          <a:prstGeom prst="rect">
            <a:avLst/>
          </a:prstGeom>
        </p:spPr>
        <p:txBody>
          <a:bodyPr wrap="square">
            <a:spAutoFit/>
          </a:bodyPr>
          <a:lstStyle/>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大国担当</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cxnSp>
        <p:nvCxnSpPr>
          <p:cNvPr id="15" name="直接连接符 14"/>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18" name="文本框 17"/>
          <p:cNvSpPr txBox="1"/>
          <p:nvPr>
            <p:custDataLst>
              <p:tags r:id="rId20"/>
            </p:custDataLst>
          </p:nvPr>
        </p:nvSpPr>
        <p:spPr>
          <a:xfrm>
            <a:off x="389255" y="801370"/>
            <a:ext cx="11480800" cy="1198880"/>
          </a:xfrm>
          <a:prstGeom prst="rect">
            <a:avLst/>
          </a:prstGeom>
          <a:noFill/>
        </p:spPr>
        <p:txBody>
          <a:bodyPr wrap="square" rtlCol="0">
            <a:spAutoFit/>
          </a:bodyPr>
          <a:p>
            <a:pPr indent="304800">
              <a:lnSpc>
                <a:spcPts val="2880"/>
              </a:lnSpc>
            </a:pPr>
            <a:r>
              <a:rPr lang="en-US" altLang="zh-CN" sz="2400" b="1">
                <a:solidFill>
                  <a:srgbClr val="FF0000"/>
                </a:solidFill>
                <a:latin typeface="微软雅黑" panose="020B0503020204020204" charset="-122"/>
                <a:ea typeface="微软雅黑" panose="020B0503020204020204" charset="-122"/>
                <a:sym typeface="+mn-ea"/>
              </a:rPr>
              <a:t>   </a:t>
            </a:r>
            <a:r>
              <a:rPr lang="zh-CN" sz="2400" b="1">
                <a:solidFill>
                  <a:srgbClr val="FF0000"/>
                </a:solidFill>
                <a:latin typeface="微软雅黑" panose="020B0503020204020204" charset="-122"/>
                <a:ea typeface="微软雅黑" panose="020B0503020204020204" charset="-122"/>
                <a:sym typeface="+mn-ea"/>
              </a:rPr>
              <a:t>方案一：</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社会信息化</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构建安全、开放、合作的网络空间，建立多边、民主、透明的国际互联网治理体系。（文化多样化）</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a:t>
            </a:r>
            <a:r>
              <a:rPr lang="zh-CN" altLang="en-US" sz="2400" kern="100" dirty="0" smtClean="0">
                <a:latin typeface="微软雅黑" panose="020B0503020204020204" charset="-122"/>
                <a:ea typeface="微软雅黑" panose="020B0503020204020204" charset="-122"/>
                <a:cs typeface="Times New Roman" panose="02020603050405020304" pitchFamily="18" charset="0"/>
                <a:sym typeface="+mn-ea"/>
              </a:rPr>
              <a:t>尊重</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世界文化多样性</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，促</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进</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a:t>
            </a:r>
            <a:r>
              <a:rPr lang="zh-CN" altLang="en-US" sz="2400" kern="100" dirty="0" smtClean="0">
                <a:latin typeface="微软雅黑" panose="020B0503020204020204" charset="-122"/>
                <a:ea typeface="微软雅黑" panose="020B0503020204020204" charset="-122"/>
                <a:cs typeface="Times New Roman" panose="02020603050405020304" pitchFamily="18" charset="0"/>
                <a:sym typeface="+mn-ea"/>
              </a:rPr>
              <a:t>和而不同、兼收并蓄</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文明交流，推动世界的和平与发展</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03</a:t>
            </a:r>
            <a:endParaRPr lang="en-US" altLang="zh-CN" sz="2000" b="1"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6"/>
                                        </p:tgtEl>
                                        <p:attrNameLst>
                                          <p:attrName>style.visibility</p:attrName>
                                        </p:attrNameLst>
                                      </p:cBhvr>
                                      <p:to>
                                        <p:strVal val="visible"/>
                                      </p:to>
                                    </p:set>
                                    <p:anim calcmode="lin" valueType="num">
                                      <p:cBhvr additive="base">
                                        <p:cTn id="19" dur="500" fill="hold"/>
                                        <p:tgtEl>
                                          <p:spTgt spid="12296"/>
                                        </p:tgtEl>
                                        <p:attrNameLst>
                                          <p:attrName>ppt_x</p:attrName>
                                        </p:attrNameLst>
                                      </p:cBhvr>
                                      <p:tavLst>
                                        <p:tav tm="0">
                                          <p:val>
                                            <p:strVal val="#ppt_x"/>
                                          </p:val>
                                        </p:tav>
                                        <p:tav tm="100000">
                                          <p:val>
                                            <p:strVal val="#ppt_x"/>
                                          </p:val>
                                        </p:tav>
                                      </p:tavLst>
                                    </p:anim>
                                    <p:anim calcmode="lin" valueType="num">
                                      <p:cBhvr additive="base">
                                        <p:cTn id="20"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12296"/>
                                        </p:tgtEl>
                                      </p:cBhvr>
                                    </p:animEffect>
                                    <p:set>
                                      <p:cBhvr>
                                        <p:cTn id="43" dur="1" fill="hold">
                                          <p:stCondLst>
                                            <p:cond delay="499"/>
                                          </p:stCondLst>
                                        </p:cTn>
                                        <p:tgtEl>
                                          <p:spTgt spid="12296"/>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3" presetClass="exit" presetSubtype="10" fill="hold" grpId="2" nodeType="withEffect">
                                  <p:stCondLst>
                                    <p:cond delay="0"/>
                                  </p:stCondLst>
                                  <p:childTnLst>
                                    <p:animEffect transition="out" filter="blinds(horizontal)">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fill="hold"/>
                                        <p:tgtEl>
                                          <p:spTgt spid="14"/>
                                        </p:tgtEl>
                                        <p:attrNameLst>
                                          <p:attrName>ppt_x</p:attrName>
                                        </p:attrNameLst>
                                      </p:cBhvr>
                                      <p:tavLst>
                                        <p:tav tm="0">
                                          <p:val>
                                            <p:strVal val="#ppt_x"/>
                                          </p:val>
                                        </p:tav>
                                        <p:tav tm="100000">
                                          <p:val>
                                            <p:strVal val="#ppt_x"/>
                                          </p:val>
                                        </p:tav>
                                      </p:tavLst>
                                    </p:anim>
                                    <p:anim calcmode="lin" valueType="num">
                                      <p:cBhvr additive="base">
                                        <p:cTn id="7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0" grpId="1"/>
      <p:bldP spid="13" grpId="0" bldLvl="0" animBg="1"/>
      <p:bldP spid="14" grpId="0" bldLvl="0" animBg="1"/>
      <p:bldP spid="13" grpId="1" animBg="1"/>
      <p:bldP spid="14" grpId="1" animBg="1"/>
      <p:bldP spid="8" grpId="0"/>
      <p:bldP spid="8" grpId="1"/>
      <p:bldP spid="8" grpId="2"/>
      <p:bldP spid="18" grpId="1"/>
      <p:bldP spid="1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744966" y="1299396"/>
            <a:ext cx="6701155" cy="4763381"/>
            <a:chOff x="2744966" y="1826360"/>
            <a:chExt cx="6701155" cy="4763381"/>
          </a:xfrm>
        </p:grpSpPr>
        <p:grpSp>
          <p:nvGrpSpPr>
            <p:cNvPr id="17" name="组合 16"/>
            <p:cNvGrpSpPr/>
            <p:nvPr/>
          </p:nvGrpSpPr>
          <p:grpSpPr>
            <a:xfrm>
              <a:off x="3844380" y="1826360"/>
              <a:ext cx="4243965" cy="4266090"/>
              <a:chOff x="3898023" y="1826360"/>
              <a:chExt cx="4243965" cy="426609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93173" y="1942759"/>
                <a:ext cx="3841900" cy="3841900"/>
              </a:xfrm>
              <a:prstGeom prst="rect">
                <a:avLst/>
              </a:prstGeom>
            </p:spPr>
          </p:pic>
          <p:sp>
            <p:nvSpPr>
              <p:cNvPr id="8" name="弧形 7"/>
              <p:cNvSpPr/>
              <p:nvPr>
                <p:custDataLst>
                  <p:tags r:id="rId2"/>
                </p:custDataLst>
              </p:nvPr>
            </p:nvSpPr>
            <p:spPr>
              <a:xfrm>
                <a:off x="3983664" y="1826360"/>
                <a:ext cx="4060919" cy="4266090"/>
              </a:xfrm>
              <a:prstGeom prst="arc">
                <a:avLst>
                  <a:gd name="adj1" fmla="val 8928684"/>
                  <a:gd name="adj2" fmla="val 1681006"/>
                </a:avLst>
              </a:prstGeom>
              <a:noFill/>
              <a:ln w="12700">
                <a:solidFill>
                  <a:srgbClr val="085098"/>
                </a:solidFill>
              </a:ln>
            </p:spPr>
            <p:txBody>
              <a:bodyPr vert="horz" wrap="square" lIns="121920" tIns="60960" rIns="121920" bIns="60960" numCol="1" anchor="t" anchorCtr="0" compatLnSpc="1"/>
              <a:lstStyle/>
              <a:p>
                <a:pPr>
                  <a:lnSpc>
                    <a:spcPct val="120000"/>
                  </a:lnSpc>
                </a:pPr>
                <a:endParaRPr lang="zh-CN" altLang="en-US" sz="24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 name="椭圆 9"/>
              <p:cNvSpPr/>
              <p:nvPr>
                <p:custDataLst>
                  <p:tags r:id="rId3"/>
                </p:custDataLst>
              </p:nvPr>
            </p:nvSpPr>
            <p:spPr>
              <a:xfrm>
                <a:off x="3898023" y="3990697"/>
                <a:ext cx="153670" cy="153670"/>
              </a:xfrm>
              <a:prstGeom prst="ellipse">
                <a:avLst/>
              </a:prstGeom>
              <a:solidFill>
                <a:srgbClr val="085098"/>
              </a:solidFill>
              <a:ln>
                <a:noFill/>
              </a:ln>
            </p:spPr>
            <p:txBody>
              <a:bodyPr vert="horz" wrap="square" lIns="121920" tIns="60960" rIns="121920" bIns="60960" numCol="1" anchor="t" anchorCtr="0" compatLnSpc="1"/>
              <a:lstStyle/>
              <a:p>
                <a:pPr>
                  <a:lnSpc>
                    <a:spcPct val="120000"/>
                  </a:lnSpc>
                </a:pPr>
                <a:endParaRPr lang="zh-CN" altLang="en-US" sz="24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1" name="椭圆 10"/>
              <p:cNvSpPr/>
              <p:nvPr>
                <p:custDataLst>
                  <p:tags r:id="rId4"/>
                </p:custDataLst>
              </p:nvPr>
            </p:nvSpPr>
            <p:spPr>
              <a:xfrm>
                <a:off x="7988318" y="3990697"/>
                <a:ext cx="153670" cy="153670"/>
              </a:xfrm>
              <a:prstGeom prst="ellipse">
                <a:avLst/>
              </a:prstGeom>
              <a:solidFill>
                <a:srgbClr val="085098"/>
              </a:solidFill>
              <a:ln>
                <a:noFill/>
              </a:ln>
            </p:spPr>
            <p:txBody>
              <a:bodyPr vert="horz" wrap="square" lIns="121920" tIns="60960" rIns="121920" bIns="60960" numCol="1" anchor="t" anchorCtr="0" compatLnSpc="1"/>
              <a:lstStyle/>
              <a:p>
                <a:pPr>
                  <a:lnSpc>
                    <a:spcPct val="120000"/>
                  </a:lnSpc>
                </a:pPr>
                <a:endParaRPr lang="zh-CN" altLang="en-US" sz="24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2" name="椭圆 11"/>
              <p:cNvSpPr/>
              <p:nvPr>
                <p:custDataLst>
                  <p:tags r:id="rId5"/>
                </p:custDataLst>
              </p:nvPr>
            </p:nvSpPr>
            <p:spPr>
              <a:xfrm>
                <a:off x="4373731" y="2502001"/>
                <a:ext cx="153670" cy="153670"/>
              </a:xfrm>
              <a:prstGeom prst="ellipse">
                <a:avLst/>
              </a:prstGeom>
              <a:solidFill>
                <a:srgbClr val="085098"/>
              </a:solidFill>
              <a:ln>
                <a:noFill/>
              </a:ln>
            </p:spPr>
            <p:txBody>
              <a:bodyPr vert="horz" wrap="square" lIns="121920" tIns="60960" rIns="121920" bIns="60960" numCol="1" anchor="t" anchorCtr="0" compatLnSpc="1"/>
              <a:lstStyle/>
              <a:p>
                <a:pPr>
                  <a:lnSpc>
                    <a:spcPct val="120000"/>
                  </a:lnSpc>
                </a:pPr>
                <a:endParaRPr lang="zh-CN" altLang="en-US" sz="24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6"/>
                </p:custDataLst>
              </p:nvPr>
            </p:nvSpPr>
            <p:spPr>
              <a:xfrm>
                <a:off x="7507368" y="2502001"/>
                <a:ext cx="153670" cy="153670"/>
              </a:xfrm>
              <a:prstGeom prst="ellipse">
                <a:avLst/>
              </a:prstGeom>
              <a:solidFill>
                <a:srgbClr val="085098"/>
              </a:solidFill>
              <a:ln>
                <a:noFill/>
              </a:ln>
            </p:spPr>
            <p:txBody>
              <a:bodyPr vert="horz" wrap="square" lIns="121920" tIns="60960" rIns="121920" bIns="60960" numCol="1" anchor="t" anchorCtr="0" compatLnSpc="1"/>
              <a:lstStyle/>
              <a:p>
                <a:pPr>
                  <a:lnSpc>
                    <a:spcPct val="120000"/>
                  </a:lnSpc>
                </a:pPr>
                <a:endParaRPr lang="zh-CN" altLang="en-US" sz="24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grpSp>
        <p:sp>
          <p:nvSpPr>
            <p:cNvPr id="18" name="文本框 9"/>
            <p:cNvSpPr txBox="1"/>
            <p:nvPr>
              <p:custDataLst>
                <p:tags r:id="rId7"/>
              </p:custDataLst>
            </p:nvPr>
          </p:nvSpPr>
          <p:spPr>
            <a:xfrm>
              <a:off x="2744966" y="6092536"/>
              <a:ext cx="6701155" cy="497205"/>
            </a:xfrm>
            <a:prstGeom prst="rect">
              <a:avLst/>
            </a:prstGeom>
            <a:noFill/>
          </p:spPr>
          <p:txBody>
            <a:bodyPr wrap="square" rtlCol="0"/>
            <a:lstStyle>
              <a:defPPr>
                <a:defRPr lang="zh-CN"/>
              </a:defPPr>
              <a:lvl1pPr algn="ctr">
                <a:lnSpc>
                  <a:spcPct val="120000"/>
                </a:lnSpc>
                <a:defRPr sz="2400" b="1" spc="300">
                  <a:solidFill>
                    <a:srgbClr val="8590CA"/>
                  </a:solidFill>
                  <a:latin typeface="Arial" panose="020B0604020202020204" pitchFamily="34" charset="0"/>
                  <a:ea typeface="微软雅黑" panose="020B0503020204020204" charset="-122"/>
                </a:defRPr>
              </a:lvl1pPr>
            </a:lstStyle>
            <a:p>
              <a:pPr>
                <a:lnSpc>
                  <a:spcPct val="100000"/>
                </a:lnSpc>
              </a:pPr>
              <a:r>
                <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rPr>
                <a:t>中国倡导构建人类命运共同体的缘由</a:t>
              </a:r>
              <a:endPar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endParaRPr>
            </a:p>
          </p:txBody>
        </p:sp>
      </p:grpSp>
      <p:cxnSp>
        <p:nvCxnSpPr>
          <p:cNvPr id="7" name="直接连接符 6"/>
          <p:cNvCxnSpPr/>
          <p:nvPr/>
        </p:nvCxnSpPr>
        <p:spPr>
          <a:xfrm>
            <a:off x="1016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5" name="矩形 4"/>
          <p:cNvSpPr/>
          <p:nvPr/>
        </p:nvSpPr>
        <p:spPr>
          <a:xfrm>
            <a:off x="-51435" y="107950"/>
            <a:ext cx="3380740" cy="583565"/>
          </a:xfrm>
          <a:prstGeom prst="rect">
            <a:avLst/>
          </a:prstGeom>
        </p:spPr>
        <p:txBody>
          <a:bodyPr wrap="square">
            <a:spAutoFit/>
          </a:bodyPr>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大国担当</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03</a:t>
            </a:r>
            <a:endParaRPr lang="en-US" altLang="zh-CN" sz="2000" b="1" i="1">
              <a:latin typeface="Times New Roman" panose="02020603050405020304" pitchFamily="18" charset="0"/>
              <a:cs typeface="Times New Roman" panose="02020603050405020304" pitchFamily="18" charset="0"/>
            </a:endParaRPr>
          </a:p>
        </p:txBody>
      </p:sp>
      <p:sp>
        <p:nvSpPr>
          <p:cNvPr id="6" name="矩形 5"/>
          <p:cNvSpPr/>
          <p:nvPr/>
        </p:nvSpPr>
        <p:spPr>
          <a:xfrm>
            <a:off x="1070414" y="1297446"/>
            <a:ext cx="3017725" cy="830997"/>
          </a:xfrm>
          <a:prstGeom prst="rect">
            <a:avLst/>
          </a:prstGeom>
        </p:spPr>
        <p:txBody>
          <a:bodyPr wrap="square">
            <a:spAutoFit/>
          </a:bodyPr>
          <a:p>
            <a:pPr algn="dist">
              <a:lnSpc>
                <a:spcPct val="120000"/>
              </a:lnSpc>
            </a:pPr>
            <a:r>
              <a:rPr lang="zh-CN" altLang="en-US" sz="2000" b="1">
                <a:latin typeface="微软雅黑" panose="020B0503020204020204" charset="-122"/>
                <a:ea typeface="微软雅黑" panose="020B0503020204020204" charset="-122"/>
                <a:cs typeface="黑体" panose="02010609060101010101" pitchFamily="49" charset="-122"/>
              </a:rPr>
              <a:t>基于中国对当今世界和平与发展大势的准确把握</a:t>
            </a:r>
            <a:endParaRPr lang="zh-CN" altLang="en-US" sz="2000" b="1">
              <a:latin typeface="微软雅黑" panose="020B0503020204020204" charset="-122"/>
              <a:ea typeface="微软雅黑" panose="020B0503020204020204" charset="-122"/>
            </a:endParaRPr>
          </a:p>
        </p:txBody>
      </p:sp>
      <p:sp>
        <p:nvSpPr>
          <p:cNvPr id="20" name="矩形 19"/>
          <p:cNvSpPr/>
          <p:nvPr/>
        </p:nvSpPr>
        <p:spPr>
          <a:xfrm>
            <a:off x="351016" y="3152581"/>
            <a:ext cx="3493385" cy="1200329"/>
          </a:xfrm>
          <a:prstGeom prst="rect">
            <a:avLst/>
          </a:prstGeom>
        </p:spPr>
        <p:txBody>
          <a:bodyPr wrap="square">
            <a:spAutoFit/>
          </a:bodyPr>
          <a:p>
            <a:pPr algn="dist">
              <a:lnSpc>
                <a:spcPct val="120000"/>
              </a:lnSpc>
            </a:pPr>
            <a:r>
              <a:rPr lang="zh-CN" altLang="en-US" sz="2000" b="1">
                <a:latin typeface="微软雅黑" panose="020B0503020204020204" charset="-122"/>
                <a:ea typeface="微软雅黑" panose="020B0503020204020204" charset="-122"/>
              </a:rPr>
              <a:t>源自中华文明“以和为贵”“协和万邦”的和平思想与和谐理念</a:t>
            </a:r>
            <a:endParaRPr lang="zh-CN" altLang="en-US" sz="2000" b="1">
              <a:latin typeface="微软雅黑" panose="020B0503020204020204" charset="-122"/>
              <a:ea typeface="微软雅黑" panose="020B0503020204020204" charset="-122"/>
            </a:endParaRPr>
          </a:p>
        </p:txBody>
      </p:sp>
      <p:sp>
        <p:nvSpPr>
          <p:cNvPr id="23" name="矩形 22"/>
          <p:cNvSpPr/>
          <p:nvPr/>
        </p:nvSpPr>
        <p:spPr>
          <a:xfrm>
            <a:off x="7881710" y="1122417"/>
            <a:ext cx="3444949" cy="1200329"/>
          </a:xfrm>
          <a:prstGeom prst="rect">
            <a:avLst/>
          </a:prstGeom>
        </p:spPr>
        <p:txBody>
          <a:bodyPr wrap="square">
            <a:spAutoFit/>
          </a:bodyPr>
          <a:p>
            <a:pPr algn="dist">
              <a:lnSpc>
                <a:spcPct val="120000"/>
              </a:lnSpc>
            </a:pPr>
            <a:r>
              <a:rPr lang="zh-CN" altLang="en-US" sz="2000" b="1">
                <a:latin typeface="微软雅黑" panose="020B0503020204020204" charset="-122"/>
                <a:ea typeface="微软雅黑" panose="020B0503020204020204" charset="-122"/>
              </a:rPr>
              <a:t>是中国为推动世界和平与可持续发展给出的一个可供选择的、理性可行的行动方案</a:t>
            </a:r>
            <a:endParaRPr lang="zh-CN" altLang="en-US" sz="2000" b="1">
              <a:latin typeface="微软雅黑" panose="020B0503020204020204" charset="-122"/>
              <a:ea typeface="微软雅黑" panose="020B0503020204020204" charset="-122"/>
            </a:endParaRPr>
          </a:p>
        </p:txBody>
      </p:sp>
      <p:sp>
        <p:nvSpPr>
          <p:cNvPr id="24" name="矩形 23"/>
          <p:cNvSpPr/>
          <p:nvPr/>
        </p:nvSpPr>
        <p:spPr>
          <a:xfrm>
            <a:off x="8175458" y="3153029"/>
            <a:ext cx="3753792" cy="830997"/>
          </a:xfrm>
          <a:prstGeom prst="rect">
            <a:avLst/>
          </a:prstGeom>
        </p:spPr>
        <p:txBody>
          <a:bodyPr wrap="square">
            <a:spAutoFit/>
          </a:bodyPr>
          <a:p>
            <a:pPr algn="dist">
              <a:lnSpc>
                <a:spcPct val="120000"/>
              </a:lnSpc>
            </a:pPr>
            <a:r>
              <a:rPr lang="zh-CN" altLang="en-US" sz="2000" b="1">
                <a:latin typeface="微软雅黑" panose="020B0503020204020204" charset="-122"/>
                <a:ea typeface="微软雅黑" panose="020B0503020204020204" charset="-122"/>
              </a:rPr>
              <a:t>是为了推动国际秩序和国际体系朝着更加公正合理的方向发展</a:t>
            </a:r>
            <a:endParaRPr lang="zh-CN" altLang="en-US" sz="20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3" grpId="0"/>
      <p:bldP spid="23" grpId="1"/>
      <p:bldP spid="20" grpId="0"/>
      <p:bldP spid="20" grpId="1"/>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4" name="文本框 3"/>
          <p:cNvSpPr txBox="1"/>
          <p:nvPr/>
        </p:nvSpPr>
        <p:spPr>
          <a:xfrm>
            <a:off x="116205" y="222885"/>
            <a:ext cx="11929110" cy="6492875"/>
          </a:xfrm>
          <a:prstGeom prst="rect">
            <a:avLst/>
          </a:prstGeom>
          <a:noFill/>
          <a:ln w="9525">
            <a:noFill/>
          </a:ln>
        </p:spPr>
        <p:txBody>
          <a:bodyPr wrap="square">
            <a:spAutoFit/>
          </a:bodyPr>
          <a:p>
            <a:pPr indent="0" fontAlgn="auto">
              <a:lnSpc>
                <a:spcPct val="100000"/>
              </a:lnSpc>
            </a:pPr>
            <a:r>
              <a:rPr lang="zh-CN" altLang="en-US" sz="2800">
                <a:sym typeface="+mn-ea"/>
              </a:rPr>
              <a:t>（余杭、临平、萧山高一下学期期末学业水平测试3</a:t>
            </a:r>
            <a:r>
              <a:rPr lang="en-US" altLang="zh-CN" sz="2800">
                <a:sym typeface="+mn-ea"/>
              </a:rPr>
              <a:t>2</a:t>
            </a:r>
            <a:r>
              <a:rPr lang="zh-CN" altLang="en-US" sz="2800">
                <a:sym typeface="+mn-ea"/>
              </a:rPr>
              <a:t>）</a:t>
            </a:r>
            <a:r>
              <a:rPr lang="zh-CN" altLang="en-US" sz="2800"/>
              <a:t>人类历史是逐步从分散走向整体的进程中不断发展的。阅读材料，回答问题。</a:t>
            </a:r>
            <a:endParaRPr lang="zh-CN" altLang="en-US" sz="2800"/>
          </a:p>
          <a:p>
            <a:pPr indent="0" fontAlgn="auto">
              <a:lnSpc>
                <a:spcPct val="100000"/>
              </a:lnSpc>
            </a:pPr>
            <a:r>
              <a:rPr lang="zh-CN" altLang="en-US" sz="2400"/>
              <a:t>材料三 20世纪末至21世纪初国际重大事件年表（主要依据教材整理）</a:t>
            </a: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r>
              <a:rPr lang="zh-CN" altLang="en-US" sz="2400"/>
              <a:t>（3)指出当下中国对全球治理体系改革和建设提供中国方案的历史依据和现实依据。</a:t>
            </a:r>
            <a:endParaRPr lang="zh-CN" altLang="en-US" sz="2400"/>
          </a:p>
        </p:txBody>
      </p:sp>
      <p:pic>
        <p:nvPicPr>
          <p:cNvPr id="11" name="图片 11" descr="学科网(www.zxxk.com)--教育资源门户，提供试卷、教案、课件、论文、素材及各类教学资源下载，还有大量而丰富的教学相关资讯！"/>
          <p:cNvPicPr>
            <a:picLocks noChangeAspect="1"/>
          </p:cNvPicPr>
          <p:nvPr/>
        </p:nvPicPr>
        <p:blipFill>
          <a:blip r:embed="rId1"/>
          <a:stretch>
            <a:fillRect/>
          </a:stretch>
        </p:blipFill>
        <p:spPr>
          <a:xfrm>
            <a:off x="2419985" y="1555115"/>
            <a:ext cx="7657465" cy="4625340"/>
          </a:xfrm>
          <a:prstGeom prst="rect">
            <a:avLst/>
          </a:prstGeom>
        </p:spPr>
      </p:pic>
      <p:sp>
        <p:nvSpPr>
          <p:cNvPr id="5" name="文本框 4"/>
          <p:cNvSpPr txBox="1"/>
          <p:nvPr/>
        </p:nvSpPr>
        <p:spPr>
          <a:xfrm>
            <a:off x="838200" y="5006975"/>
            <a:ext cx="10155555" cy="829945"/>
          </a:xfrm>
          <a:prstGeom prst="rect">
            <a:avLst/>
          </a:prstGeom>
          <a:solidFill>
            <a:srgbClr val="FFFF00"/>
          </a:solidFill>
          <a:ln w="9525">
            <a:noFill/>
          </a:ln>
        </p:spPr>
        <p:txBody>
          <a:bodyPr wrap="square">
            <a:spAutoFit/>
          </a:bodyPr>
          <a:p>
            <a:pPr indent="0"/>
            <a:r>
              <a:rPr lang="zh-CN" sz="2400" b="0">
                <a:latin typeface="MS Mincho" panose="02020609040205080304" charset="-128"/>
                <a:ea typeface="微软雅黑" panose="020B0503020204020204" charset="-122"/>
              </a:rPr>
              <a:t>（</a:t>
            </a:r>
            <a:r>
              <a:rPr lang="en-US" sz="2400" b="0">
                <a:latin typeface="MS Mincho" panose="02020609040205080304" charset="-128"/>
              </a:rPr>
              <a:t>3</a:t>
            </a:r>
            <a:r>
              <a:rPr lang="zh-CN" sz="2400" b="0">
                <a:latin typeface="MS Mincho" panose="02020609040205080304" charset="-128"/>
                <a:ea typeface="微软雅黑" panose="020B0503020204020204" charset="-122"/>
              </a:rPr>
              <a:t>）历史依据：中华文明以和为贵、协和万邦的和平思想与和谐理念。</a:t>
            </a:r>
            <a:endParaRPr lang="zh-CN" sz="2400" b="0">
              <a:latin typeface="MS Mincho" panose="02020609040205080304" charset="-128"/>
              <a:ea typeface="微软雅黑" panose="020B0503020204020204" charset="-122"/>
            </a:endParaRPr>
          </a:p>
          <a:p>
            <a:pPr indent="0"/>
            <a:r>
              <a:rPr lang="en-US" altLang="zh-CN" sz="2400" b="0">
                <a:latin typeface="MS Mincho" panose="02020609040205080304" charset="-128"/>
                <a:ea typeface="微软雅黑" panose="020B0503020204020204" charset="-122"/>
              </a:rPr>
              <a:t>     </a:t>
            </a:r>
            <a:r>
              <a:rPr lang="zh-CN" sz="2400" b="0">
                <a:latin typeface="MS Mincho" panose="02020609040205080304" charset="-128"/>
                <a:ea typeface="微软雅黑" panose="020B0503020204020204" charset="-122"/>
              </a:rPr>
              <a:t>现实依据：基于中国对当今世界和平与发展大势的准确把握。</a:t>
            </a:r>
            <a:endParaRPr lang="zh-CN" sz="2400">
              <a:latin typeface="MS Mincho" panose="02020609040205080304" charset="-128"/>
              <a:ea typeface="微软雅黑" panose="020B0503020204020204" charset="-122"/>
            </a:endParaRPr>
          </a:p>
        </p:txBody>
      </p:sp>
      <p:sp>
        <p:nvSpPr>
          <p:cNvPr id="17" name="椭圆 16"/>
          <p:cNvSpPr/>
          <p:nvPr/>
        </p:nvSpPr>
        <p:spPr>
          <a:xfrm>
            <a:off x="9923145" y="5979795"/>
            <a:ext cx="1325880" cy="73596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6" name="椭圆 5"/>
          <p:cNvSpPr/>
          <p:nvPr/>
        </p:nvSpPr>
        <p:spPr>
          <a:xfrm>
            <a:off x="8346440" y="5979795"/>
            <a:ext cx="1301115" cy="73596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7" grpId="1" animBg="1"/>
      <p:bldP spid="17" grpId="2" bldLvl="0" animBg="1"/>
      <p:bldP spid="6" grpId="1" animBg="1"/>
      <p:bldP spid="6" grpId="2"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图示 19"/>
          <p:cNvGraphicFramePr/>
          <p:nvPr/>
        </p:nvGraphicFramePr>
        <p:xfrm>
          <a:off x="519816" y="2342035"/>
          <a:ext cx="11356839" cy="107645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00" name="图片 99"/>
          <p:cNvPicPr/>
          <p:nvPr/>
        </p:nvPicPr>
        <p:blipFill>
          <a:blip r:embed="rId6"/>
          <a:stretch>
            <a:fillRect/>
          </a:stretch>
        </p:blipFill>
        <p:spPr>
          <a:xfrm>
            <a:off x="1296035" y="4999355"/>
            <a:ext cx="3821430" cy="1338580"/>
          </a:xfrm>
          <a:prstGeom prst="rect">
            <a:avLst/>
          </a:prstGeom>
          <a:noFill/>
          <a:ln w="9525">
            <a:noFill/>
          </a:ln>
        </p:spPr>
      </p:pic>
      <p:sp>
        <p:nvSpPr>
          <p:cNvPr id="7" name="文本框 9"/>
          <p:cNvSpPr txBox="1"/>
          <p:nvPr>
            <p:custDataLst>
              <p:tags r:id="rId7"/>
            </p:custDataLst>
          </p:nvPr>
        </p:nvSpPr>
        <p:spPr>
          <a:xfrm>
            <a:off x="2160112" y="1609521"/>
            <a:ext cx="8076246" cy="497205"/>
          </a:xfrm>
          <a:prstGeom prst="rect">
            <a:avLst/>
          </a:prstGeom>
          <a:noFill/>
        </p:spPr>
        <p:txBody>
          <a:bodyPr wrap="square" rtlCol="0"/>
          <a:lstStyle>
            <a:defPPr>
              <a:defRPr lang="zh-CN"/>
            </a:defPPr>
            <a:lvl1pPr algn="ctr">
              <a:lnSpc>
                <a:spcPct val="120000"/>
              </a:lnSpc>
              <a:defRPr sz="2400" b="1" spc="300">
                <a:solidFill>
                  <a:srgbClr val="8590CA"/>
                </a:solidFill>
                <a:latin typeface="Arial" panose="020B0604020202020204" pitchFamily="34" charset="0"/>
                <a:ea typeface="微软雅黑" panose="020B0503020204020204" charset="-122"/>
              </a:defRPr>
            </a:lvl1pPr>
          </a:lstStyle>
          <a:p>
            <a:pPr>
              <a:lnSpc>
                <a:spcPct val="100000"/>
              </a:lnSpc>
            </a:pPr>
            <a:r>
              <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rPr>
              <a:t>①提出建设“一带一路”的合作倡议</a:t>
            </a:r>
            <a:endPar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endParaRPr>
          </a:p>
        </p:txBody>
      </p:sp>
      <p:sp>
        <p:nvSpPr>
          <p:cNvPr id="10" name="文本框 9"/>
          <p:cNvSpPr txBox="1"/>
          <p:nvPr>
            <p:custDataLst>
              <p:tags r:id="rId8"/>
            </p:custDataLst>
          </p:nvPr>
        </p:nvSpPr>
        <p:spPr>
          <a:xfrm>
            <a:off x="1142365" y="3653790"/>
            <a:ext cx="4129405" cy="497205"/>
          </a:xfrm>
          <a:prstGeom prst="rect">
            <a:avLst/>
          </a:prstGeom>
          <a:noFill/>
        </p:spPr>
        <p:txBody>
          <a:bodyPr wrap="square" rtlCol="0"/>
          <a:lstStyle>
            <a:defPPr>
              <a:defRPr lang="zh-CN"/>
            </a:defPPr>
            <a:lvl1pPr algn="ctr">
              <a:lnSpc>
                <a:spcPct val="120000"/>
              </a:lnSpc>
              <a:defRPr sz="2400" b="1" spc="300">
                <a:solidFill>
                  <a:srgbClr val="8590CA"/>
                </a:solidFill>
                <a:latin typeface="Arial" panose="020B0604020202020204" pitchFamily="34" charset="0"/>
                <a:ea typeface="微软雅黑" panose="020B0503020204020204" charset="-122"/>
              </a:defRPr>
            </a:lvl1pPr>
          </a:lstStyle>
          <a:p>
            <a:pPr>
              <a:lnSpc>
                <a:spcPct val="100000"/>
              </a:lnSpc>
            </a:pPr>
            <a:r>
              <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rPr>
              <a:t>②倡议设立亚洲基础设施投资银行</a:t>
            </a:r>
            <a:endPar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endParaRPr>
          </a:p>
        </p:txBody>
      </p:sp>
      <p:pic>
        <p:nvPicPr>
          <p:cNvPr id="14" name="图片 13"/>
          <p:cNvPicPr>
            <a:picLocks noChangeAspect="1"/>
          </p:cNvPicPr>
          <p:nvPr>
            <p:custDataLst>
              <p:tags r:id="rId9"/>
            </p:custDataLst>
          </p:nvPr>
        </p:nvPicPr>
        <p:blipFill>
          <a:blip r:embed="rId10"/>
          <a:stretch>
            <a:fillRect/>
          </a:stretch>
        </p:blipFill>
        <p:spPr>
          <a:xfrm>
            <a:off x="7848600" y="4595495"/>
            <a:ext cx="2190115" cy="2146300"/>
          </a:xfrm>
          <a:prstGeom prst="rect">
            <a:avLst/>
          </a:prstGeom>
          <a:effectLst>
            <a:softEdge rad="63500"/>
          </a:effectLst>
        </p:spPr>
      </p:pic>
      <p:cxnSp>
        <p:nvCxnSpPr>
          <p:cNvPr id="15" name="直接连接符 14"/>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8"/>
          <p:cNvSpPr>
            <a:spLocks noChangeArrowheads="1"/>
          </p:cNvSpPr>
          <p:nvPr/>
        </p:nvSpPr>
        <p:spPr bwMode="auto">
          <a:xfrm>
            <a:off x="307340" y="922020"/>
            <a:ext cx="11577955" cy="564515"/>
          </a:xfrm>
          <a:prstGeom prst="rect">
            <a:avLst/>
          </a:prstGeom>
          <a:solidFill>
            <a:srgbClr val="FDF731"/>
          </a:solidFill>
          <a:ln>
            <a:solidFill>
              <a:schemeClr val="tx1"/>
            </a:solidFill>
          </a:ln>
        </p:spPr>
        <p:txBody>
          <a:bodyPr wrap="square" lIns="91230" tIns="45718" rIns="91230" bIns="45718">
            <a:spAutoFit/>
          </a:bodyPr>
          <a:lstStyle>
            <a:lvl1pPr defTabSz="341630" eaLnBrk="0" hangingPunct="0">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defTabSz="341630" eaLnBrk="0" hangingPunct="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defTabSz="341630" eaLnBrk="0" hangingPunct="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455930" indent="-455930" eaLnBrk="1" fontAlgn="base" hangingPunct="1">
              <a:lnSpc>
                <a:spcPts val="3700"/>
              </a:lnSpc>
              <a:spcBef>
                <a:spcPct val="0"/>
              </a:spcBef>
              <a:spcAft>
                <a:spcPct val="0"/>
              </a:spcAft>
              <a:buFont typeface="Wingdings" panose="05000000000000000000" pitchFamily="2" charset="2"/>
              <a:buChar char="p"/>
            </a:pPr>
            <a:r>
              <a:rPr lang="zh-CN" altLang="en-US" sz="2800" b="1" dirty="0">
                <a:solidFill>
                  <a:srgbClr val="FF0000"/>
                </a:solidFill>
                <a:latin typeface="微软雅黑" panose="020B0503020204020204" charset="-122"/>
                <a:ea typeface="微软雅黑" panose="020B0503020204020204" charset="-122"/>
              </a:rPr>
              <a:t>学习任务</a:t>
            </a:r>
            <a:r>
              <a:rPr lang="en-US" altLang="zh-CN" sz="2800" b="1" dirty="0">
                <a:solidFill>
                  <a:srgbClr val="FF0000"/>
                </a:solidFill>
                <a:latin typeface="微软雅黑" panose="020B0503020204020204" charset="-122"/>
                <a:ea typeface="微软雅黑" panose="020B0503020204020204" charset="-122"/>
              </a:rPr>
              <a:t>5</a:t>
            </a:r>
            <a:r>
              <a:rPr lang="zh-CN" altLang="en-US" sz="2800" b="1" dirty="0">
                <a:solidFill>
                  <a:srgbClr val="FF0000"/>
                </a:solidFill>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sym typeface="+mn-ea"/>
              </a:rPr>
              <a:t>结合教材内容，整理我国践行构建</a:t>
            </a:r>
            <a:r>
              <a:rPr lang="en-US" altLang="zh-CN"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人类命运共同体</a:t>
            </a:r>
            <a:r>
              <a:rPr lang="en-US" altLang="zh-CN"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的具体实践。</a:t>
            </a:r>
            <a:endParaRPr lang="zh-CN" altLang="en-US" sz="2400" b="1" dirty="0">
              <a:latin typeface="黑体" panose="02010609060101010101" pitchFamily="49" charset="-122"/>
              <a:ea typeface="黑体" panose="02010609060101010101" pitchFamily="49" charset="-122"/>
            </a:endParaRPr>
          </a:p>
        </p:txBody>
      </p:sp>
      <p:sp>
        <p:nvSpPr>
          <p:cNvPr id="3" name="文本框 2"/>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4" name="矩形 3"/>
          <p:cNvSpPr/>
          <p:nvPr/>
        </p:nvSpPr>
        <p:spPr>
          <a:xfrm>
            <a:off x="-51435" y="107950"/>
            <a:ext cx="3380740" cy="583565"/>
          </a:xfrm>
          <a:prstGeom prst="rect">
            <a:avLst/>
          </a:prstGeom>
        </p:spPr>
        <p:txBody>
          <a:bodyPr wrap="square">
            <a:spAutoFit/>
          </a:bodyPr>
          <a:lstStyle/>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大国担当</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03</a:t>
            </a:r>
            <a:endParaRPr lang="en-US" altLang="zh-CN" sz="2000" b="1" i="1">
              <a:latin typeface="Times New Roman" panose="02020603050405020304" pitchFamily="18" charset="0"/>
              <a:cs typeface="Times New Roman" panose="02020603050405020304" pitchFamily="18" charset="0"/>
            </a:endParaRPr>
          </a:p>
        </p:txBody>
      </p:sp>
      <p:sp>
        <p:nvSpPr>
          <p:cNvPr id="5" name="文本框 4"/>
          <p:cNvSpPr txBox="1"/>
          <p:nvPr>
            <p:custDataLst>
              <p:tags r:id="rId11"/>
            </p:custDataLst>
          </p:nvPr>
        </p:nvSpPr>
        <p:spPr>
          <a:xfrm>
            <a:off x="6878955" y="3653155"/>
            <a:ext cx="4129405" cy="497205"/>
          </a:xfrm>
          <a:prstGeom prst="rect">
            <a:avLst/>
          </a:prstGeom>
          <a:noFill/>
        </p:spPr>
        <p:txBody>
          <a:bodyPr wrap="square" rtlCol="0"/>
          <a:lstStyle>
            <a:defPPr>
              <a:defRPr lang="zh-CN"/>
            </a:defPPr>
            <a:lvl1pPr algn="ctr">
              <a:lnSpc>
                <a:spcPct val="120000"/>
              </a:lnSpc>
              <a:defRPr sz="2400" b="1" spc="300">
                <a:solidFill>
                  <a:srgbClr val="8590CA"/>
                </a:solidFill>
                <a:latin typeface="Arial" panose="020B0604020202020204" pitchFamily="34" charset="0"/>
                <a:ea typeface="微软雅黑" panose="020B0503020204020204" charset="-122"/>
              </a:defRPr>
            </a:lvl1pPr>
          </a:lstStyle>
          <a:p>
            <a:pPr>
              <a:lnSpc>
                <a:spcPct val="100000"/>
              </a:lnSpc>
            </a:pPr>
            <a:r>
              <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rPr>
              <a:t>③</a:t>
            </a:r>
            <a:r>
              <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rPr>
              <a:t>倡议召开亚洲文明大会</a:t>
            </a:r>
            <a:endPar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additive="base">
                                        <p:cTn id="29" dur="500" fill="hold"/>
                                        <p:tgtEl>
                                          <p:spTgt spid="100"/>
                                        </p:tgtEl>
                                        <p:attrNameLst>
                                          <p:attrName>ppt_x</p:attrName>
                                        </p:attrNameLst>
                                      </p:cBhvr>
                                      <p:tavLst>
                                        <p:tav tm="0">
                                          <p:val>
                                            <p:strVal val="#ppt_x"/>
                                          </p:val>
                                        </p:tav>
                                        <p:tav tm="100000">
                                          <p:val>
                                            <p:strVal val="#ppt_x"/>
                                          </p:val>
                                        </p:tav>
                                      </p:tavLst>
                                    </p:anim>
                                    <p:anim calcmode="lin" valueType="num">
                                      <p:cBhvr additive="base">
                                        <p:cTn id="3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7" grpId="0"/>
      <p:bldP spid="7" grpId="1"/>
      <p:bldP spid="10" grpId="0"/>
      <p:bldP spid="10"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913130" y="1232535"/>
            <a:ext cx="10776585" cy="4095115"/>
            <a:chOff x="-50976" y="1277233"/>
            <a:chExt cx="5891519" cy="2749491"/>
          </a:xfrm>
        </p:grpSpPr>
        <p:grpSp>
          <p:nvGrpSpPr>
            <p:cNvPr id="3" name="组合 15"/>
            <p:cNvGrpSpPr/>
            <p:nvPr/>
          </p:nvGrpSpPr>
          <p:grpSpPr>
            <a:xfrm>
              <a:off x="-50976" y="1277233"/>
              <a:ext cx="5891519" cy="2749491"/>
              <a:chOff x="-141728" y="1277233"/>
              <a:chExt cx="8853410" cy="4478610"/>
            </a:xfrm>
          </p:grpSpPr>
          <p:sp>
            <p:nvSpPr>
              <p:cNvPr id="22" name="圆角矩形 21"/>
              <p:cNvSpPr/>
              <p:nvPr/>
            </p:nvSpPr>
            <p:spPr bwMode="auto">
              <a:xfrm>
                <a:off x="-141728" y="1277233"/>
                <a:ext cx="8853410" cy="447861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000"/>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66" y="1540681"/>
                <a:ext cx="563327" cy="94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3"/>
              <p:cNvSpPr txBox="1">
                <a:spLocks noChangeArrowheads="1"/>
              </p:cNvSpPr>
              <p:nvPr/>
            </p:nvSpPr>
            <p:spPr bwMode="auto">
              <a:xfrm>
                <a:off x="707177" y="2187880"/>
                <a:ext cx="339287" cy="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0000"/>
                    </a:solidFill>
                    <a:latin typeface="黑体" panose="02010609060101010101" pitchFamily="49" charset="-122"/>
                    <a:ea typeface="黑体" panose="02010609060101010101" pitchFamily="49" charset="-122"/>
                  </a:rPr>
                  <a:t>语</a:t>
                </a:r>
                <a:endParaRPr lang="zh-CN" altLang="en-US" sz="2400" dirty="0">
                  <a:solidFill>
                    <a:srgbClr val="FF0000"/>
                  </a:solidFill>
                  <a:latin typeface="黑体" panose="02010609060101010101" pitchFamily="49" charset="-122"/>
                  <a:ea typeface="黑体" panose="02010609060101010101" pitchFamily="49" charset="-122"/>
                </a:endParaRPr>
              </a:p>
            </p:txBody>
          </p:sp>
        </p:grpSp>
        <p:sp>
          <p:nvSpPr>
            <p:cNvPr id="21" name="矩形 20"/>
            <p:cNvSpPr/>
            <p:nvPr/>
          </p:nvSpPr>
          <p:spPr>
            <a:xfrm>
              <a:off x="43924" y="2104970"/>
              <a:ext cx="5701470" cy="1739056"/>
            </a:xfrm>
            <a:prstGeom prst="rect">
              <a:avLst/>
            </a:prstGeom>
          </p:spPr>
          <p:txBody>
            <a:bodyPr wrap="square">
              <a:spAutoFit/>
            </a:bodyPr>
            <a:lstStyle/>
            <a:p>
              <a:pPr indent="735330" algn="just" fontAlgn="auto">
                <a:lnSpc>
                  <a:spcPct val="170000"/>
                </a:lnSpc>
              </a:pPr>
              <a:r>
                <a:rPr lang="zh-CN" altLang="en-US" sz="2400" b="1" dirty="0" smtClean="0">
                  <a:latin typeface="华文新魏" panose="02010800040101010101" pitchFamily="2" charset="-122"/>
                  <a:ea typeface="华文新魏" panose="02010800040101010101" pitchFamily="2" charset="-122"/>
                  <a:sym typeface="+mn-ea"/>
                </a:rPr>
                <a:t>放眼全球，我们正面临百年未有之大变局。无论国际风云如何变幻，中国维护国家主权和安全的信心和决心不会变，中国维护世界和平、促进共同发展的诚意和善意不会变。</a:t>
              </a:r>
              <a:endParaRPr lang="zh-CN" altLang="en-US" sz="2400" b="1" dirty="0" smtClean="0">
                <a:latin typeface="华文新魏" panose="02010800040101010101" pitchFamily="2" charset="-122"/>
                <a:ea typeface="华文新魏" panose="02010800040101010101" pitchFamily="2" charset="-122"/>
              </a:endParaRPr>
            </a:p>
            <a:p>
              <a:pPr indent="422275" algn="r">
                <a:lnSpc>
                  <a:spcPct val="200000"/>
                </a:lnSpc>
              </a:pPr>
              <a:r>
                <a:rPr lang="zh-CN" altLang="en-US" sz="2000" b="1" dirty="0" smtClean="0">
                  <a:latin typeface="华文新魏" panose="02010800040101010101" pitchFamily="2" charset="-122"/>
                  <a:ea typeface="华文新魏" panose="02010800040101010101" pitchFamily="2" charset="-122"/>
                  <a:sym typeface="+mn-ea"/>
                </a:rPr>
                <a:t>——在2019 年新年贺词中指出</a:t>
              </a:r>
              <a:endParaRPr lang="zh-CN" altLang="en-US" sz="2000" b="1" dirty="0" smtClean="0">
                <a:latin typeface="华文新魏" panose="02010800040101010101" pitchFamily="2" charset="-122"/>
                <a:ea typeface="华文新魏" panose="02010800040101010101" pitchFamily="2" charset="-122"/>
              </a:endParaRPr>
            </a:p>
          </p:txBody>
        </p:sp>
      </p:grpSp>
      <p:cxnSp>
        <p:nvCxnSpPr>
          <p:cNvPr id="5" name="直接连接符 4"/>
          <p:cNvCxnSpPr/>
          <p:nvPr/>
        </p:nvCxnSpPr>
        <p:spPr>
          <a:xfrm flipV="1">
            <a:off x="3197860" y="3138805"/>
            <a:ext cx="4999990" cy="12700"/>
          </a:xfrm>
          <a:prstGeom prst="line">
            <a:avLst/>
          </a:prstGeom>
          <a:noFill/>
          <a:ln w="25400" cap="flat" cmpd="sng" algn="ctr">
            <a:solidFill>
              <a:srgbClr val="C00000"/>
            </a:solidFill>
            <a:prstDash val="solid"/>
          </a:ln>
          <a:effectLst>
            <a:outerShdw blurRad="40000" dist="20000" dir="5400000" rotWithShape="0">
              <a:srgbClr val="000000">
                <a:alpha val="38000"/>
              </a:srgbClr>
            </a:outerShdw>
          </a:effectLst>
        </p:spPr>
      </p:cxnSp>
      <p:cxnSp>
        <p:nvCxnSpPr>
          <p:cNvPr id="4" name="直接连接符 3"/>
          <p:cNvCxnSpPr/>
          <p:nvPr/>
        </p:nvCxnSpPr>
        <p:spPr>
          <a:xfrm flipV="1">
            <a:off x="4495800" y="3756025"/>
            <a:ext cx="2656205" cy="10160"/>
          </a:xfrm>
          <a:prstGeom prst="line">
            <a:avLst/>
          </a:prstGeom>
          <a:noFill/>
          <a:ln w="25400" cap="flat" cmpd="sng" algn="ctr">
            <a:solidFill>
              <a:srgbClr val="C00000"/>
            </a:solidFill>
            <a:prstDash val="solid"/>
          </a:ln>
          <a:effectLst>
            <a:outerShdw blurRad="40000" dist="20000" dir="5400000" rotWithShape="0">
              <a:srgbClr val="000000">
                <a:alpha val="38000"/>
              </a:srgbClr>
            </a:outerShdw>
          </a:effectLst>
        </p:spPr>
      </p:cxnSp>
      <p:cxnSp>
        <p:nvCxnSpPr>
          <p:cNvPr id="6" name="直接连接符 5"/>
          <p:cNvCxnSpPr/>
          <p:nvPr/>
        </p:nvCxnSpPr>
        <p:spPr>
          <a:xfrm flipV="1">
            <a:off x="2148840" y="4370705"/>
            <a:ext cx="2601595" cy="12700"/>
          </a:xfrm>
          <a:prstGeom prst="line">
            <a:avLst/>
          </a:prstGeom>
          <a:noFill/>
          <a:ln w="25400" cap="flat" cmpd="sng" algn="ctr">
            <a:solidFill>
              <a:srgbClr val="C00000"/>
            </a:solidFill>
            <a:prstDash val="solid"/>
          </a:ln>
          <a:effectLst>
            <a:outerShdw blurRad="40000" dist="20000" dir="5400000" rotWithShape="0">
              <a:srgbClr val="000000">
                <a:alpha val="38000"/>
              </a:srgbClr>
            </a:outerShdw>
          </a:effectLst>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cxnSp>
        <p:nvCxnSpPr>
          <p:cNvPr id="15" name="直接连接符 14"/>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pic>
        <p:nvPicPr>
          <p:cNvPr id="6" name="内容占位符 5"/>
          <p:cNvPicPr>
            <a:picLocks noChangeAspect="1"/>
          </p:cNvPicPr>
          <p:nvPr>
            <p:ph idx="1"/>
          </p:nvPr>
        </p:nvPicPr>
        <p:blipFill>
          <a:blip r:embed="rId1"/>
          <a:stretch>
            <a:fillRect/>
          </a:stretch>
        </p:blipFill>
        <p:spPr>
          <a:xfrm>
            <a:off x="274320" y="906145"/>
            <a:ext cx="3611245" cy="5560695"/>
          </a:xfrm>
          <a:prstGeom prst="rect">
            <a:avLst/>
          </a:prstGeom>
          <a:effectLst>
            <a:softEdge rad="63500"/>
          </a:effectLst>
        </p:spPr>
      </p:pic>
      <p:pic>
        <p:nvPicPr>
          <p:cNvPr id="7" name="图片 6"/>
          <p:cNvPicPr>
            <a:picLocks noChangeAspect="1"/>
          </p:cNvPicPr>
          <p:nvPr/>
        </p:nvPicPr>
        <p:blipFill>
          <a:blip r:embed="rId2"/>
          <a:stretch>
            <a:fillRect/>
          </a:stretch>
        </p:blipFill>
        <p:spPr>
          <a:xfrm>
            <a:off x="4222750" y="906145"/>
            <a:ext cx="3746500" cy="5551805"/>
          </a:xfrm>
          <a:prstGeom prst="rect">
            <a:avLst/>
          </a:prstGeom>
          <a:effectLst>
            <a:softEdge rad="63500"/>
          </a:effectLst>
        </p:spPr>
      </p:pic>
      <p:pic>
        <p:nvPicPr>
          <p:cNvPr id="8" name="图片 7"/>
          <p:cNvPicPr>
            <a:picLocks noChangeAspect="1"/>
          </p:cNvPicPr>
          <p:nvPr/>
        </p:nvPicPr>
        <p:blipFill>
          <a:blip r:embed="rId3"/>
          <a:stretch>
            <a:fillRect/>
          </a:stretch>
        </p:blipFill>
        <p:spPr>
          <a:xfrm>
            <a:off x="8306435" y="906145"/>
            <a:ext cx="3617595" cy="5571490"/>
          </a:xfrm>
          <a:prstGeom prst="rect">
            <a:avLst/>
          </a:prstGeom>
          <a:effectLst>
            <a:softEdge rad="63500"/>
          </a:effectLst>
        </p:spPr>
      </p:pic>
      <p:sp>
        <p:nvSpPr>
          <p:cNvPr id="11" name="矩形 10"/>
          <p:cNvSpPr/>
          <p:nvPr/>
        </p:nvSpPr>
        <p:spPr>
          <a:xfrm>
            <a:off x="-51435" y="107950"/>
            <a:ext cx="3380740" cy="583565"/>
          </a:xfrm>
          <a:prstGeom prst="rect">
            <a:avLst/>
          </a:prstGeom>
        </p:spPr>
        <p:txBody>
          <a:bodyPr wrap="square">
            <a:spAutoFit/>
          </a:bodyPr>
          <a:lstStyle/>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大国担当</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03</a:t>
            </a:r>
            <a:endParaRPr lang="en-US" altLang="zh-CN" sz="2000" b="1" i="1">
              <a:latin typeface="Times New Roman" panose="02020603050405020304" pitchFamily="18" charset="0"/>
              <a:cs typeface="Times New Roman" panose="02020603050405020304" pitchFamily="18" charset="0"/>
            </a:endParaRPr>
          </a:p>
        </p:txBody>
      </p:sp>
      <p:sp>
        <p:nvSpPr>
          <p:cNvPr id="10" name="矩形 9"/>
          <p:cNvSpPr/>
          <p:nvPr/>
        </p:nvSpPr>
        <p:spPr>
          <a:xfrm>
            <a:off x="5209540" y="5622290"/>
            <a:ext cx="1772920" cy="1445260"/>
          </a:xfrm>
          <a:prstGeom prst="rect">
            <a:avLst/>
          </a:prstGeom>
          <a:noFill/>
          <a:ln>
            <a:noFill/>
          </a:ln>
        </p:spPr>
        <p:txBody>
          <a:bodyPr wrap="none" rtlCol="0" anchor="t">
            <a:spAutoFit/>
          </a:bodyPr>
          <a:p>
            <a:pPr algn="ctr"/>
            <a:r>
              <a:rPr lang="en-US" altLang="zh-CN" sz="8800" b="1">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altLang="zh-CN" sz="88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913130" y="1232535"/>
            <a:ext cx="10752455" cy="4544060"/>
            <a:chOff x="-50976" y="1277233"/>
            <a:chExt cx="5878327" cy="3050916"/>
          </a:xfrm>
        </p:grpSpPr>
        <p:grpSp>
          <p:nvGrpSpPr>
            <p:cNvPr id="3" name="组合 15"/>
            <p:cNvGrpSpPr/>
            <p:nvPr/>
          </p:nvGrpSpPr>
          <p:grpSpPr>
            <a:xfrm>
              <a:off x="-50976" y="1277233"/>
              <a:ext cx="5878327" cy="3050916"/>
              <a:chOff x="-141728" y="1277233"/>
              <a:chExt cx="8833586" cy="4969597"/>
            </a:xfrm>
          </p:grpSpPr>
          <p:sp>
            <p:nvSpPr>
              <p:cNvPr id="22" name="圆角矩形 21"/>
              <p:cNvSpPr/>
              <p:nvPr/>
            </p:nvSpPr>
            <p:spPr bwMode="auto">
              <a:xfrm>
                <a:off x="-141728" y="1277233"/>
                <a:ext cx="8833586" cy="4969597"/>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000"/>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66" y="1540681"/>
                <a:ext cx="563327" cy="94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3"/>
              <p:cNvSpPr txBox="1">
                <a:spLocks noChangeArrowheads="1"/>
              </p:cNvSpPr>
              <p:nvPr/>
            </p:nvSpPr>
            <p:spPr bwMode="auto">
              <a:xfrm>
                <a:off x="707177" y="2187880"/>
                <a:ext cx="339287" cy="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0000"/>
                    </a:solidFill>
                    <a:latin typeface="黑体" panose="02010609060101010101" pitchFamily="49" charset="-122"/>
                    <a:ea typeface="黑体" panose="02010609060101010101" pitchFamily="49" charset="-122"/>
                  </a:rPr>
                  <a:t>语</a:t>
                </a:r>
                <a:endParaRPr lang="zh-CN" altLang="en-US" sz="2400" dirty="0">
                  <a:solidFill>
                    <a:srgbClr val="FF0000"/>
                  </a:solidFill>
                  <a:latin typeface="黑体" panose="02010609060101010101" pitchFamily="49" charset="-122"/>
                  <a:ea typeface="黑体" panose="02010609060101010101" pitchFamily="49" charset="-122"/>
                </a:endParaRPr>
              </a:p>
            </p:txBody>
          </p:sp>
        </p:grpSp>
        <p:sp>
          <p:nvSpPr>
            <p:cNvPr id="21" name="矩形 20"/>
            <p:cNvSpPr/>
            <p:nvPr/>
          </p:nvSpPr>
          <p:spPr>
            <a:xfrm>
              <a:off x="43924" y="2104970"/>
              <a:ext cx="5701470" cy="1879323"/>
            </a:xfrm>
            <a:prstGeom prst="rect">
              <a:avLst/>
            </a:prstGeom>
          </p:spPr>
          <p:txBody>
            <a:bodyPr wrap="square">
              <a:spAutoFit/>
            </a:bodyPr>
            <a:lstStyle/>
            <a:p>
              <a:pPr indent="735330" algn="just" fontAlgn="auto">
                <a:lnSpc>
                  <a:spcPct val="170000"/>
                </a:lnSpc>
              </a:pPr>
              <a:r>
                <a:rPr lang="zh-CN" altLang="en-US" sz="2400" b="1" dirty="0" smtClean="0">
                  <a:latin typeface="华文新魏" panose="02010800040101010101" pitchFamily="2" charset="-122"/>
                  <a:ea typeface="华文新魏" panose="02010800040101010101" pitchFamily="2" charset="-122"/>
                  <a:sym typeface="+mn-ea"/>
                </a:rPr>
                <a:t>当今世界正经历百年未有之大变局。我们要从各种乱象中看清实质，从历史的维度中把握规律。经济全球化的大势不可逆转，</a:t>
              </a:r>
              <a:r>
                <a:rPr lang="zh-CN" altLang="en-US" sz="3200" b="1" dirty="0" smtClean="0">
                  <a:solidFill>
                    <a:srgbClr val="FF0000"/>
                  </a:solidFill>
                  <a:latin typeface="华文新魏" panose="02010800040101010101" pitchFamily="2" charset="-122"/>
                  <a:ea typeface="华文新魏" panose="02010800040101010101" pitchFamily="2" charset="-122"/>
                  <a:sym typeface="+mn-ea"/>
                </a:rPr>
                <a:t>合作共赢</a:t>
              </a:r>
              <a:r>
                <a:rPr lang="zh-CN" altLang="en-US" sz="2400" b="1" dirty="0" smtClean="0">
                  <a:latin typeface="华文新魏" panose="02010800040101010101" pitchFamily="2" charset="-122"/>
                  <a:ea typeface="华文新魏" panose="02010800040101010101" pitchFamily="2" charset="-122"/>
                  <a:sym typeface="+mn-ea"/>
                </a:rPr>
                <a:t>才是人间正道。</a:t>
              </a:r>
              <a:endParaRPr lang="zh-CN" altLang="en-US" sz="2400" b="1" dirty="0" smtClean="0">
                <a:latin typeface="华文新魏" panose="02010800040101010101" pitchFamily="2" charset="-122"/>
                <a:ea typeface="华文新魏" panose="02010800040101010101" pitchFamily="2" charset="-122"/>
              </a:endParaRPr>
            </a:p>
            <a:p>
              <a:pPr indent="422275" algn="r">
                <a:lnSpc>
                  <a:spcPct val="200000"/>
                </a:lnSpc>
              </a:pPr>
              <a:r>
                <a:rPr lang="zh-CN" altLang="en-US" sz="2000" b="1" dirty="0" smtClean="0">
                  <a:latin typeface="华文新魏" panose="02010800040101010101" pitchFamily="2" charset="-122"/>
                  <a:ea typeface="华文新魏" panose="02010800040101010101" pitchFamily="2" charset="-122"/>
                  <a:sym typeface="+mn-ea"/>
                </a:rPr>
                <a:t>——2019年4月26日在会见联合国秘书长古特雷斯时的讲话</a:t>
              </a:r>
              <a:endParaRPr lang="zh-CN" altLang="en-US" sz="2000" b="1" dirty="0" smtClean="0">
                <a:latin typeface="华文新魏" panose="02010800040101010101" pitchFamily="2" charset="-122"/>
                <a:ea typeface="华文新魏" panose="02010800040101010101" pitchFamily="2" charset="-122"/>
                <a:sym typeface="+mn-ea"/>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9" name="文本框 9218"/>
          <p:cNvSpPr txBox="1"/>
          <p:nvPr/>
        </p:nvSpPr>
        <p:spPr>
          <a:xfrm>
            <a:off x="0" y="48895"/>
            <a:ext cx="1781810" cy="521970"/>
          </a:xfrm>
          <a:prstGeom prst="rect">
            <a:avLst/>
          </a:prstGeom>
          <a:noFill/>
          <a:ln w="9525">
            <a:noFill/>
          </a:ln>
        </p:spPr>
        <p:txBody>
          <a:bodyPr wrap="square">
            <a:spAutoFit/>
          </a:bodyPr>
          <a:p>
            <a:pPr>
              <a:spcBef>
                <a:spcPct val="50000"/>
              </a:spcBef>
            </a:pPr>
            <a:r>
              <a:rPr lang="en-US" altLang="zh-CN" sz="2800" b="1" dirty="0">
                <a:latin typeface="华文新魏" panose="02010800040101010101" pitchFamily="2" charset="-122"/>
                <a:ea typeface="华文新魏" panose="02010800040101010101" pitchFamily="2" charset="-122"/>
              </a:rPr>
              <a:t> </a:t>
            </a:r>
            <a:r>
              <a:rPr lang="zh-CN" altLang="en-US" sz="2400" b="1" dirty="0">
                <a:latin typeface="华文新魏" panose="02010800040101010101" pitchFamily="2" charset="-122"/>
                <a:ea typeface="华文新魏" panose="02010800040101010101" pitchFamily="2" charset="-122"/>
              </a:rPr>
              <a:t>总结</a:t>
            </a:r>
            <a:endParaRPr lang="zh-CN" altLang="en-US" sz="2400" b="1">
              <a:latin typeface="华文新魏" panose="02010800040101010101" pitchFamily="2" charset="-122"/>
              <a:ea typeface="华文新魏" panose="02010800040101010101" pitchFamily="2" charset="-122"/>
            </a:endParaRPr>
          </a:p>
        </p:txBody>
      </p:sp>
      <p:sp>
        <p:nvSpPr>
          <p:cNvPr id="9220" name="文本框 9219"/>
          <p:cNvSpPr txBox="1"/>
          <p:nvPr/>
        </p:nvSpPr>
        <p:spPr>
          <a:xfrm>
            <a:off x="544195" y="1353820"/>
            <a:ext cx="613410" cy="4409440"/>
          </a:xfrm>
          <a:prstGeom prst="rect">
            <a:avLst/>
          </a:prstGeom>
          <a:solidFill>
            <a:srgbClr val="FFFF00"/>
          </a:solidFill>
          <a:ln w="12700" cap="flat" cmpd="sng">
            <a:solidFill>
              <a:srgbClr val="FF0000"/>
            </a:solidFill>
            <a:prstDash val="solid"/>
            <a:miter/>
            <a:headEnd type="none" w="med" len="med"/>
            <a:tailEnd type="none" w="med" len="med"/>
          </a:ln>
        </p:spPr>
        <p:txBody>
          <a:bodyPr vert="eaVert" wrap="square">
            <a:spAutoFit/>
          </a:bodyPr>
          <a:p>
            <a:pPr>
              <a:buClr>
                <a:schemeClr val="bg1"/>
              </a:buClr>
            </a:pPr>
            <a:r>
              <a:rPr lang="zh-CN" altLang="en-US" sz="2800">
                <a:sym typeface="+mn-ea"/>
              </a:rPr>
              <a:t>世界百年变局下的中国担当</a:t>
            </a:r>
            <a:endParaRPr lang="zh-CN" altLang="en-US" sz="2800" b="1" dirty="0">
              <a:latin typeface="Times New Roman" panose="02020603050405020304" pitchFamily="18" charset="0"/>
              <a:ea typeface="华文中宋" panose="02010600040101010101" pitchFamily="2" charset="-122"/>
            </a:endParaRPr>
          </a:p>
        </p:txBody>
      </p:sp>
      <p:sp>
        <p:nvSpPr>
          <p:cNvPr id="9221" name="左大括号 9220"/>
          <p:cNvSpPr/>
          <p:nvPr/>
        </p:nvSpPr>
        <p:spPr>
          <a:xfrm>
            <a:off x="1580198" y="1599883"/>
            <a:ext cx="288925" cy="4319587"/>
          </a:xfrm>
          <a:prstGeom prst="leftBrace">
            <a:avLst>
              <a:gd name="adj1" fmla="val 124587"/>
              <a:gd name="adj2" fmla="val 50000"/>
            </a:avLst>
          </a:prstGeom>
          <a:noFill/>
          <a:ln w="38100" cap="flat" cmpd="sng">
            <a:solidFill>
              <a:schemeClr val="tx1"/>
            </a:solidFill>
            <a:prstDash val="solid"/>
            <a:headEnd type="none" w="med" len="med"/>
            <a:tailEnd type="none" w="med" len="med"/>
          </a:ln>
        </p:spPr>
        <p:txBody>
          <a:bodyPr/>
          <a:p>
            <a:pPr algn="ctr">
              <a:buClr>
                <a:schemeClr val="bg1"/>
              </a:buClr>
            </a:pPr>
            <a:endParaRPr sz="2400" dirty="0">
              <a:latin typeface="Times New Roman" panose="02020603050405020304" pitchFamily="18" charset="0"/>
              <a:ea typeface="宋体" panose="02010600030101010101" pitchFamily="2" charset="-122"/>
            </a:endParaRPr>
          </a:p>
        </p:txBody>
      </p:sp>
      <p:sp>
        <p:nvSpPr>
          <p:cNvPr id="9224" name="左大括号 9223"/>
          <p:cNvSpPr/>
          <p:nvPr/>
        </p:nvSpPr>
        <p:spPr>
          <a:xfrm>
            <a:off x="4081145" y="245745"/>
            <a:ext cx="215265" cy="2098675"/>
          </a:xfrm>
          <a:prstGeom prst="leftBrace">
            <a:avLst>
              <a:gd name="adj1" fmla="val 88970"/>
              <a:gd name="adj2" fmla="val 50000"/>
            </a:avLst>
          </a:prstGeom>
          <a:noFill/>
          <a:ln w="38100" cap="flat" cmpd="sng">
            <a:solidFill>
              <a:schemeClr val="tx1"/>
            </a:solidFill>
            <a:prstDash val="solid"/>
            <a:headEnd type="none" w="med" len="med"/>
            <a:tailEnd type="none" w="med" len="med"/>
          </a:ln>
        </p:spPr>
        <p:txBody>
          <a:bodyPr wrap="none" anchor="ctr"/>
          <a:p>
            <a:pPr algn="ctr">
              <a:buClr>
                <a:schemeClr val="bg1"/>
              </a:buClr>
            </a:pPr>
            <a:endParaRPr sz="2400" dirty="0">
              <a:latin typeface="Times New Roman" panose="02020603050405020304" pitchFamily="18" charset="0"/>
              <a:ea typeface="宋体" panose="02010600030101010101" pitchFamily="2" charset="-122"/>
            </a:endParaRPr>
          </a:p>
        </p:txBody>
      </p:sp>
      <p:sp>
        <p:nvSpPr>
          <p:cNvPr id="9225" name="左大括号 9224"/>
          <p:cNvSpPr/>
          <p:nvPr/>
        </p:nvSpPr>
        <p:spPr>
          <a:xfrm>
            <a:off x="4080510" y="4747895"/>
            <a:ext cx="234315" cy="1888490"/>
          </a:xfrm>
          <a:prstGeom prst="leftBrace">
            <a:avLst>
              <a:gd name="adj1" fmla="val 97303"/>
              <a:gd name="adj2" fmla="val 50000"/>
            </a:avLst>
          </a:prstGeom>
          <a:noFill/>
          <a:ln w="38100" cap="flat" cmpd="sng">
            <a:solidFill>
              <a:schemeClr val="tx1"/>
            </a:solidFill>
            <a:prstDash val="solid"/>
            <a:headEnd type="none" w="med" len="med"/>
            <a:tailEnd type="none" w="med" len="med"/>
          </a:ln>
        </p:spPr>
        <p:txBody>
          <a:bodyPr wrap="none" anchor="ctr"/>
          <a:p>
            <a:pPr algn="ctr">
              <a:buClr>
                <a:schemeClr val="bg1"/>
              </a:buClr>
            </a:pPr>
            <a:endParaRPr sz="2400" dirty="0">
              <a:latin typeface="Times New Roman" panose="02020603050405020304" pitchFamily="18" charset="0"/>
              <a:ea typeface="宋体" panose="02010600030101010101" pitchFamily="2" charset="-122"/>
            </a:endParaRPr>
          </a:p>
        </p:txBody>
      </p:sp>
      <p:sp>
        <p:nvSpPr>
          <p:cNvPr id="9245" name="文本框 9244"/>
          <p:cNvSpPr txBox="1"/>
          <p:nvPr/>
        </p:nvSpPr>
        <p:spPr>
          <a:xfrm>
            <a:off x="2065020" y="1139825"/>
            <a:ext cx="1948180" cy="583565"/>
          </a:xfrm>
          <a:prstGeom prst="rect">
            <a:avLst/>
          </a:prstGeom>
          <a:noFill/>
          <a:ln w="12700" cap="flat" cmpd="sng">
            <a:solidFill>
              <a:srgbClr val="FF0000"/>
            </a:solidFill>
            <a:prstDash val="solid"/>
            <a:miter/>
            <a:headEnd type="none" w="med" len="med"/>
            <a:tailEnd type="none" w="med" len="med"/>
          </a:ln>
        </p:spPr>
        <p:txBody>
          <a:bodyPr wrap="square">
            <a:spAutoFit/>
          </a:bodyPr>
          <a:p>
            <a:pPr>
              <a:buClr>
                <a:schemeClr val="bg1"/>
              </a:buClr>
            </a:pPr>
            <a:r>
              <a:rPr lang="zh-CN" altLang="en-US" sz="3200" b="1" dirty="0">
                <a:latin typeface="Times New Roman" panose="02020603050405020304" pitchFamily="18" charset="0"/>
                <a:ea typeface="宋体" panose="02010600030101010101" pitchFamily="2" charset="-122"/>
              </a:rPr>
              <a:t>百年变局</a:t>
            </a:r>
            <a:endParaRPr lang="zh-CN" altLang="en-US" sz="3200" b="1" dirty="0">
              <a:latin typeface="Times New Roman" panose="02020603050405020304" pitchFamily="18" charset="0"/>
              <a:ea typeface="宋体" panose="02010600030101010101" pitchFamily="2" charset="-122"/>
            </a:endParaRPr>
          </a:p>
        </p:txBody>
      </p:sp>
      <p:sp>
        <p:nvSpPr>
          <p:cNvPr id="9257" name="矩形 9256"/>
          <p:cNvSpPr/>
          <p:nvPr/>
        </p:nvSpPr>
        <p:spPr>
          <a:xfrm>
            <a:off x="4573905" y="110490"/>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b="1">
                <a:sym typeface="+mn-ea"/>
              </a:rPr>
              <a:t>政治：世界多极化</a:t>
            </a:r>
            <a:endParaRPr lang="zh-CN" altLang="en-US" sz="2000" b="1" dirty="0">
              <a:latin typeface="Times New Roman" panose="02020603050405020304" pitchFamily="18" charset="0"/>
              <a:ea typeface="华文中宋" panose="02010600040101010101" pitchFamily="2" charset="-122"/>
              <a:sym typeface="+mn-ea"/>
            </a:endParaRPr>
          </a:p>
        </p:txBody>
      </p:sp>
      <p:sp>
        <p:nvSpPr>
          <p:cNvPr id="5" name="矩形 4"/>
          <p:cNvSpPr/>
          <p:nvPr/>
        </p:nvSpPr>
        <p:spPr>
          <a:xfrm>
            <a:off x="4573905" y="721995"/>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buClr>
                <a:schemeClr val="bg1"/>
              </a:buClr>
            </a:pPr>
            <a:r>
              <a:rPr lang="zh-CN" altLang="en-US" sz="2000" b="1">
                <a:sym typeface="+mn-ea"/>
              </a:rPr>
              <a:t>经济：经济全球化</a:t>
            </a:r>
            <a:endParaRPr lang="zh-CN" altLang="en-US" sz="2000" b="1" dirty="0">
              <a:latin typeface="Times New Roman" panose="02020603050405020304" pitchFamily="18" charset="0"/>
              <a:ea typeface="华文中宋" panose="02010600040101010101" pitchFamily="2" charset="-122"/>
              <a:sym typeface="+mn-ea"/>
            </a:endParaRPr>
          </a:p>
        </p:txBody>
      </p:sp>
      <p:sp>
        <p:nvSpPr>
          <p:cNvPr id="6" name="矩形 5"/>
          <p:cNvSpPr/>
          <p:nvPr/>
        </p:nvSpPr>
        <p:spPr>
          <a:xfrm>
            <a:off x="4573905" y="1333500"/>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buClr>
                <a:schemeClr val="bg1"/>
              </a:buClr>
            </a:pPr>
            <a:r>
              <a:rPr lang="zh-CN" altLang="en-US" sz="2000" b="1">
                <a:sym typeface="+mn-ea"/>
              </a:rPr>
              <a:t>社会：社会信息化</a:t>
            </a:r>
            <a:endParaRPr lang="zh-CN" altLang="en-US" sz="2000" b="1" dirty="0">
              <a:latin typeface="Times New Roman" panose="02020603050405020304" pitchFamily="18" charset="0"/>
              <a:ea typeface="华文中宋" panose="02010600040101010101" pitchFamily="2" charset="-122"/>
              <a:sym typeface="+mn-ea"/>
            </a:endParaRPr>
          </a:p>
        </p:txBody>
      </p:sp>
      <p:sp>
        <p:nvSpPr>
          <p:cNvPr id="7" name="文本框 6"/>
          <p:cNvSpPr txBox="1"/>
          <p:nvPr/>
        </p:nvSpPr>
        <p:spPr>
          <a:xfrm>
            <a:off x="2065020" y="5481320"/>
            <a:ext cx="1948180" cy="583565"/>
          </a:xfrm>
          <a:prstGeom prst="rect">
            <a:avLst/>
          </a:prstGeom>
          <a:noFill/>
          <a:ln w="12700" cap="flat" cmpd="sng">
            <a:solidFill>
              <a:srgbClr val="FF0000"/>
            </a:solidFill>
            <a:prstDash val="solid"/>
            <a:miter/>
            <a:headEnd type="none" w="med" len="med"/>
            <a:tailEnd type="none" w="med" len="med"/>
          </a:ln>
        </p:spPr>
        <p:txBody>
          <a:bodyPr wrap="square">
            <a:spAutoFit/>
          </a:bodyPr>
          <a:p>
            <a:pPr>
              <a:buClr>
                <a:schemeClr val="bg1"/>
              </a:buClr>
            </a:pPr>
            <a:r>
              <a:rPr lang="zh-CN" altLang="en-US" sz="3200" b="1" dirty="0">
                <a:latin typeface="Times New Roman" panose="02020603050405020304" pitchFamily="18" charset="0"/>
                <a:ea typeface="宋体" panose="02010600030101010101" pitchFamily="2" charset="-122"/>
              </a:rPr>
              <a:t>大国担当</a:t>
            </a:r>
            <a:endParaRPr lang="zh-CN" altLang="en-US" sz="3200" b="1" dirty="0">
              <a:latin typeface="Times New Roman" panose="02020603050405020304" pitchFamily="18" charset="0"/>
              <a:ea typeface="宋体" panose="02010600030101010101" pitchFamily="2" charset="-122"/>
            </a:endParaRPr>
          </a:p>
        </p:txBody>
      </p:sp>
      <p:sp>
        <p:nvSpPr>
          <p:cNvPr id="10" name="矩形 9"/>
          <p:cNvSpPr/>
          <p:nvPr/>
        </p:nvSpPr>
        <p:spPr>
          <a:xfrm>
            <a:off x="4551045" y="5002530"/>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buClr>
                <a:schemeClr val="bg1"/>
              </a:buClr>
            </a:pPr>
            <a:r>
              <a:rPr lang="zh-CN" altLang="en-US" sz="2000" b="1">
                <a:sym typeface="+mn-ea"/>
              </a:rPr>
              <a:t>应对：中国方案</a:t>
            </a:r>
            <a:endParaRPr lang="zh-CN" altLang="en-US" sz="2000" b="1">
              <a:sym typeface="+mn-ea"/>
            </a:endParaRPr>
          </a:p>
        </p:txBody>
      </p:sp>
      <p:sp>
        <p:nvSpPr>
          <p:cNvPr id="11" name="矩形 10"/>
          <p:cNvSpPr/>
          <p:nvPr/>
        </p:nvSpPr>
        <p:spPr>
          <a:xfrm>
            <a:off x="4573905" y="6155055"/>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buClr>
                <a:schemeClr val="bg1"/>
              </a:buClr>
              <a:buSzTx/>
              <a:buFontTx/>
            </a:pPr>
            <a:r>
              <a:rPr lang="zh-CN" altLang="en-US" sz="2000" b="1">
                <a:sym typeface="+mn-ea"/>
              </a:rPr>
              <a:t>应对：中国行动</a:t>
            </a:r>
            <a:endParaRPr lang="zh-CN" altLang="en-US" sz="2000" b="1">
              <a:sym typeface="+mn-ea"/>
            </a:endParaRPr>
          </a:p>
        </p:txBody>
      </p:sp>
      <p:sp>
        <p:nvSpPr>
          <p:cNvPr id="2" name="文本框 1"/>
          <p:cNvSpPr txBox="1"/>
          <p:nvPr/>
        </p:nvSpPr>
        <p:spPr>
          <a:xfrm>
            <a:off x="2065020" y="2974340"/>
            <a:ext cx="1948180" cy="583565"/>
          </a:xfrm>
          <a:prstGeom prst="rect">
            <a:avLst/>
          </a:prstGeom>
          <a:noFill/>
          <a:ln w="12700" cap="flat" cmpd="sng">
            <a:solidFill>
              <a:srgbClr val="FF0000"/>
            </a:solidFill>
            <a:prstDash val="solid"/>
            <a:miter/>
            <a:headEnd type="none" w="med" len="med"/>
            <a:tailEnd type="none" w="med" len="med"/>
          </a:ln>
        </p:spPr>
        <p:txBody>
          <a:bodyPr wrap="square">
            <a:spAutoFit/>
          </a:bodyPr>
          <a:p>
            <a:pPr>
              <a:buClr>
                <a:schemeClr val="bg1"/>
              </a:buClr>
            </a:pPr>
            <a:r>
              <a:rPr lang="zh-CN" altLang="en-US" sz="3200" b="1" dirty="0">
                <a:latin typeface="Times New Roman" panose="02020603050405020304" pitchFamily="18" charset="0"/>
                <a:ea typeface="宋体" panose="02010600030101010101" pitchFamily="2" charset="-122"/>
              </a:rPr>
              <a:t>危机并存</a:t>
            </a:r>
            <a:endParaRPr lang="zh-CN" altLang="en-US" sz="3200" b="1" dirty="0">
              <a:latin typeface="Times New Roman" panose="02020603050405020304" pitchFamily="18" charset="0"/>
              <a:ea typeface="宋体" panose="02010600030101010101" pitchFamily="2" charset="-122"/>
            </a:endParaRPr>
          </a:p>
        </p:txBody>
      </p:sp>
      <p:sp>
        <p:nvSpPr>
          <p:cNvPr id="3" name="矩形 2"/>
          <p:cNvSpPr/>
          <p:nvPr/>
        </p:nvSpPr>
        <p:spPr>
          <a:xfrm>
            <a:off x="4573905" y="1945005"/>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b="1">
                <a:sym typeface="+mn-ea"/>
              </a:rPr>
              <a:t>文化：文化多样化</a:t>
            </a:r>
            <a:endParaRPr lang="zh-CN" altLang="en-US" sz="2000" b="1" dirty="0">
              <a:latin typeface="Times New Roman" panose="02020603050405020304" pitchFamily="18" charset="0"/>
              <a:ea typeface="华文中宋" panose="02010600040101010101" pitchFamily="2" charset="-122"/>
              <a:sym typeface="+mn-ea"/>
            </a:endParaRPr>
          </a:p>
        </p:txBody>
      </p:sp>
      <p:sp>
        <p:nvSpPr>
          <p:cNvPr id="4" name="左大括号 3"/>
          <p:cNvSpPr/>
          <p:nvPr/>
        </p:nvSpPr>
        <p:spPr>
          <a:xfrm>
            <a:off x="4081145" y="2588895"/>
            <a:ext cx="215265" cy="1371600"/>
          </a:xfrm>
          <a:prstGeom prst="leftBrace">
            <a:avLst>
              <a:gd name="adj1" fmla="val 88970"/>
              <a:gd name="adj2" fmla="val 50000"/>
            </a:avLst>
          </a:prstGeom>
          <a:noFill/>
          <a:ln w="38100" cap="flat" cmpd="sng">
            <a:solidFill>
              <a:schemeClr val="tx1"/>
            </a:solidFill>
            <a:prstDash val="solid"/>
            <a:headEnd type="none" w="med" len="med"/>
            <a:tailEnd type="none" w="med" len="med"/>
          </a:ln>
        </p:spPr>
        <p:txBody>
          <a:bodyPr wrap="none" anchor="ctr"/>
          <a:p>
            <a:pPr algn="ctr">
              <a:buClr>
                <a:schemeClr val="bg1"/>
              </a:buClr>
            </a:pPr>
            <a:endParaRPr sz="2400" dirty="0">
              <a:latin typeface="Times New Roman" panose="02020603050405020304" pitchFamily="18" charset="0"/>
              <a:ea typeface="宋体" panose="02010600030101010101" pitchFamily="2" charset="-122"/>
            </a:endParaRPr>
          </a:p>
        </p:txBody>
      </p:sp>
      <p:sp>
        <p:nvSpPr>
          <p:cNvPr id="8" name="矩形 7"/>
          <p:cNvSpPr/>
          <p:nvPr/>
        </p:nvSpPr>
        <p:spPr>
          <a:xfrm>
            <a:off x="4573905" y="2556510"/>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b="1">
                <a:sym typeface="+mn-ea"/>
              </a:rPr>
              <a:t>主题：和平与发展</a:t>
            </a:r>
            <a:endParaRPr lang="zh-CN" altLang="en-US" sz="2000" b="1" dirty="0">
              <a:latin typeface="Times New Roman" panose="02020603050405020304" pitchFamily="18" charset="0"/>
              <a:ea typeface="华文中宋" panose="02010600040101010101" pitchFamily="2" charset="-122"/>
              <a:sym typeface="+mn-ea"/>
            </a:endParaRPr>
          </a:p>
        </p:txBody>
      </p:sp>
      <p:sp>
        <p:nvSpPr>
          <p:cNvPr id="12" name="矩形 11"/>
          <p:cNvSpPr/>
          <p:nvPr/>
        </p:nvSpPr>
        <p:spPr>
          <a:xfrm>
            <a:off x="4573905" y="3561080"/>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buClrTx/>
              <a:buSzTx/>
              <a:buFontTx/>
            </a:pPr>
            <a:r>
              <a:rPr lang="zh-CN" altLang="en-US" sz="2000" b="1">
                <a:sym typeface="+mn-ea"/>
              </a:rPr>
              <a:t>挑战：共性化问题</a:t>
            </a:r>
            <a:endParaRPr lang="zh-CN" altLang="en-US" sz="2000" b="1">
              <a:sym typeface="+mn-ea"/>
            </a:endParaRPr>
          </a:p>
        </p:txBody>
      </p:sp>
      <p:sp>
        <p:nvSpPr>
          <p:cNvPr id="13" name="左大括号 12"/>
          <p:cNvSpPr/>
          <p:nvPr/>
        </p:nvSpPr>
        <p:spPr>
          <a:xfrm>
            <a:off x="7337425" y="3186430"/>
            <a:ext cx="163830" cy="1108075"/>
          </a:xfrm>
          <a:prstGeom prst="leftBrace">
            <a:avLst>
              <a:gd name="adj1" fmla="val 88970"/>
              <a:gd name="adj2" fmla="val 50000"/>
            </a:avLst>
          </a:prstGeom>
          <a:noFill/>
          <a:ln w="38100" cap="flat" cmpd="sng">
            <a:solidFill>
              <a:schemeClr val="tx1"/>
            </a:solidFill>
            <a:prstDash val="solid"/>
            <a:headEnd type="none" w="med" len="med"/>
            <a:tailEnd type="none" w="med" len="med"/>
          </a:ln>
        </p:spPr>
        <p:txBody>
          <a:bodyPr wrap="none" anchor="ctr"/>
          <a:p>
            <a:pPr algn="ctr">
              <a:buClr>
                <a:schemeClr val="bg1"/>
              </a:buClr>
            </a:pPr>
            <a:endParaRPr sz="2400" b="1" dirty="0">
              <a:latin typeface="Times New Roman" panose="02020603050405020304" pitchFamily="18" charset="0"/>
              <a:ea typeface="宋体" panose="02010600030101010101" pitchFamily="2" charset="-122"/>
            </a:endParaRPr>
          </a:p>
        </p:txBody>
      </p:sp>
      <p:sp>
        <p:nvSpPr>
          <p:cNvPr id="14" name="矩形 13"/>
          <p:cNvSpPr/>
          <p:nvPr/>
        </p:nvSpPr>
        <p:spPr>
          <a:xfrm>
            <a:off x="7642860" y="3075305"/>
            <a:ext cx="440118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个人信息安全、文化冲突</a:t>
            </a:r>
            <a:endParaRPr lang="zh-CN" altLang="en-US" sz="2000" dirty="0" smtClean="0">
              <a:latin typeface="+mn-ea"/>
              <a:sym typeface="+mn-ea"/>
            </a:endParaRPr>
          </a:p>
        </p:txBody>
      </p:sp>
      <p:sp>
        <p:nvSpPr>
          <p:cNvPr id="15" name="矩形 14"/>
          <p:cNvSpPr/>
          <p:nvPr/>
        </p:nvSpPr>
        <p:spPr>
          <a:xfrm>
            <a:off x="7642860" y="3561715"/>
            <a:ext cx="439928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发展动力不足、南北差距</a:t>
            </a:r>
            <a:endParaRPr lang="zh-CN" altLang="en-US" sz="2000" dirty="0" smtClean="0">
              <a:latin typeface="+mn-ea"/>
              <a:sym typeface="+mn-ea"/>
            </a:endParaRPr>
          </a:p>
        </p:txBody>
      </p:sp>
      <p:sp>
        <p:nvSpPr>
          <p:cNvPr id="16" name="矩形 15"/>
          <p:cNvSpPr/>
          <p:nvPr/>
        </p:nvSpPr>
        <p:spPr>
          <a:xfrm>
            <a:off x="7642860" y="4048125"/>
            <a:ext cx="4400550" cy="36830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dirty="0" smtClean="0">
                <a:latin typeface="+mn-ea"/>
                <a:sym typeface="+mn-ea"/>
              </a:rPr>
              <a:t>地区热点问题、杀伤性武器、恐怖主义等</a:t>
            </a:r>
            <a:endParaRPr lang="zh-CN" altLang="en-US" dirty="0" smtClean="0">
              <a:latin typeface="+mn-ea"/>
              <a:sym typeface="+mn-ea"/>
            </a:endParaRPr>
          </a:p>
        </p:txBody>
      </p:sp>
      <p:sp>
        <p:nvSpPr>
          <p:cNvPr id="19" name="矩形 18"/>
          <p:cNvSpPr/>
          <p:nvPr/>
        </p:nvSpPr>
        <p:spPr>
          <a:xfrm>
            <a:off x="7642860" y="110490"/>
            <a:ext cx="441134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美国、西欧、日本、中国、第三世界</a:t>
            </a:r>
            <a:endParaRPr lang="zh-CN" altLang="en-US" sz="2000" dirty="0" smtClean="0">
              <a:latin typeface="+mn-ea"/>
              <a:sym typeface="+mn-ea"/>
            </a:endParaRPr>
          </a:p>
        </p:txBody>
      </p:sp>
      <p:sp>
        <p:nvSpPr>
          <p:cNvPr id="20" name="矩形 19"/>
          <p:cNvSpPr/>
          <p:nvPr/>
        </p:nvSpPr>
        <p:spPr>
          <a:xfrm>
            <a:off x="7642860" y="721995"/>
            <a:ext cx="441071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发展历程，时代潮流</a:t>
            </a:r>
            <a:endParaRPr lang="zh-CN" altLang="en-US" sz="2000" dirty="0" smtClean="0">
              <a:latin typeface="+mn-ea"/>
              <a:sym typeface="+mn-ea"/>
            </a:endParaRPr>
          </a:p>
        </p:txBody>
      </p:sp>
      <p:sp>
        <p:nvSpPr>
          <p:cNvPr id="21" name="矩形 20"/>
          <p:cNvSpPr/>
          <p:nvPr/>
        </p:nvSpPr>
        <p:spPr>
          <a:xfrm>
            <a:off x="7642860" y="1333500"/>
            <a:ext cx="441071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计算机网络、信息交流、知识共享</a:t>
            </a:r>
            <a:endParaRPr lang="zh-CN" altLang="en-US" sz="2000" dirty="0" smtClean="0">
              <a:latin typeface="+mn-ea"/>
              <a:sym typeface="+mn-ea"/>
            </a:endParaRPr>
          </a:p>
        </p:txBody>
      </p:sp>
      <p:sp>
        <p:nvSpPr>
          <p:cNvPr id="22" name="矩形 21"/>
          <p:cNvSpPr/>
          <p:nvPr/>
        </p:nvSpPr>
        <p:spPr>
          <a:xfrm>
            <a:off x="7642860" y="1945005"/>
            <a:ext cx="441071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文化多样化</a:t>
            </a:r>
            <a:endParaRPr lang="zh-CN" altLang="en-US" sz="2000" dirty="0" smtClean="0">
              <a:latin typeface="+mn-ea"/>
              <a:sym typeface="+mn-ea"/>
            </a:endParaRPr>
          </a:p>
        </p:txBody>
      </p:sp>
      <p:sp>
        <p:nvSpPr>
          <p:cNvPr id="24" name="矩形 23"/>
          <p:cNvSpPr/>
          <p:nvPr/>
        </p:nvSpPr>
        <p:spPr>
          <a:xfrm>
            <a:off x="7644130" y="2556510"/>
            <a:ext cx="440944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含义、关系</a:t>
            </a:r>
            <a:endParaRPr lang="zh-CN" altLang="en-US" sz="2000" dirty="0" smtClean="0">
              <a:latin typeface="+mn-ea"/>
              <a:sym typeface="+mn-ea"/>
            </a:endParaRPr>
          </a:p>
        </p:txBody>
      </p:sp>
      <p:sp>
        <p:nvSpPr>
          <p:cNvPr id="26" name="左大括号 25"/>
          <p:cNvSpPr/>
          <p:nvPr/>
        </p:nvSpPr>
        <p:spPr>
          <a:xfrm>
            <a:off x="7337425" y="4545965"/>
            <a:ext cx="154305" cy="1372870"/>
          </a:xfrm>
          <a:prstGeom prst="leftBrace">
            <a:avLst>
              <a:gd name="adj1" fmla="val 88970"/>
              <a:gd name="adj2" fmla="val 50000"/>
            </a:avLst>
          </a:prstGeom>
          <a:noFill/>
          <a:ln w="38100" cap="flat" cmpd="sng">
            <a:solidFill>
              <a:schemeClr val="tx1"/>
            </a:solidFill>
            <a:prstDash val="solid"/>
            <a:headEnd type="none" w="med" len="med"/>
            <a:tailEnd type="none" w="med" len="med"/>
          </a:ln>
        </p:spPr>
        <p:txBody>
          <a:bodyPr wrap="none" anchor="ctr"/>
          <a:p>
            <a:pPr algn="ctr">
              <a:buClr>
                <a:schemeClr val="bg1"/>
              </a:buClr>
            </a:pPr>
            <a:endParaRPr sz="2400" b="1" dirty="0">
              <a:latin typeface="Times New Roman" panose="02020603050405020304" pitchFamily="18" charset="0"/>
              <a:ea typeface="宋体" panose="02010600030101010101" pitchFamily="2" charset="-122"/>
            </a:endParaRPr>
          </a:p>
        </p:txBody>
      </p:sp>
      <p:sp>
        <p:nvSpPr>
          <p:cNvPr id="27" name="矩形 26"/>
          <p:cNvSpPr/>
          <p:nvPr/>
        </p:nvSpPr>
        <p:spPr>
          <a:xfrm>
            <a:off x="7642860" y="4539615"/>
            <a:ext cx="440626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安全网络、文化包容</a:t>
            </a:r>
            <a:endParaRPr lang="zh-CN" altLang="en-US" sz="2000" dirty="0" smtClean="0">
              <a:latin typeface="+mn-ea"/>
              <a:sym typeface="+mn-ea"/>
            </a:endParaRPr>
          </a:p>
        </p:txBody>
      </p:sp>
      <p:sp>
        <p:nvSpPr>
          <p:cNvPr id="28" name="矩形 27"/>
          <p:cNvSpPr/>
          <p:nvPr/>
        </p:nvSpPr>
        <p:spPr>
          <a:xfrm>
            <a:off x="7642860" y="5020945"/>
            <a:ext cx="442023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新型国际关系</a:t>
            </a:r>
            <a:endParaRPr lang="zh-CN" altLang="en-US" sz="2000" dirty="0" smtClean="0">
              <a:latin typeface="+mn-ea"/>
              <a:sym typeface="+mn-ea"/>
            </a:endParaRPr>
          </a:p>
        </p:txBody>
      </p:sp>
      <p:sp>
        <p:nvSpPr>
          <p:cNvPr id="9" name="矩形 8"/>
          <p:cNvSpPr/>
          <p:nvPr/>
        </p:nvSpPr>
        <p:spPr>
          <a:xfrm>
            <a:off x="7648575" y="5517515"/>
            <a:ext cx="442023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构建人类命运共同体</a:t>
            </a:r>
            <a:endParaRPr lang="zh-CN" altLang="en-US" sz="2000" dirty="0" smtClean="0">
              <a:latin typeface="+mn-ea"/>
              <a:sym typeface="+mn-ea"/>
            </a:endParaRPr>
          </a:p>
        </p:txBody>
      </p:sp>
      <p:sp>
        <p:nvSpPr>
          <p:cNvPr id="17" name="矩形 16"/>
          <p:cNvSpPr/>
          <p:nvPr/>
        </p:nvSpPr>
        <p:spPr>
          <a:xfrm>
            <a:off x="7648575" y="6151245"/>
            <a:ext cx="442023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一带一路、亚投行、世界文明大会</a:t>
            </a:r>
            <a:endParaRPr lang="zh-CN" altLang="en-US" sz="2000" dirty="0" smtClean="0">
              <a:latin typeface="+mn-ea"/>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 calcmode="lin" valueType="num">
                                      <p:cBhvr additive="base">
                                        <p:cTn id="7" dur="500" fill="hold"/>
                                        <p:tgtEl>
                                          <p:spTgt spid="9225"/>
                                        </p:tgtEl>
                                        <p:attrNameLst>
                                          <p:attrName>ppt_x</p:attrName>
                                        </p:attrNameLst>
                                      </p:cBhvr>
                                      <p:tavLst>
                                        <p:tav tm="0">
                                          <p:val>
                                            <p:strVal val="#ppt_x"/>
                                          </p:val>
                                        </p:tav>
                                        <p:tav tm="100000">
                                          <p:val>
                                            <p:strVal val="#ppt_x"/>
                                          </p:val>
                                        </p:tav>
                                      </p:tavLst>
                                    </p:anim>
                                    <p:anim calcmode="lin" valueType="num">
                                      <p:cBhvr additive="base">
                                        <p:cTn id="8" dur="500" fill="hold"/>
                                        <p:tgtEl>
                                          <p:spTgt spid="92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45"/>
                                        </p:tgtEl>
                                        <p:attrNameLst>
                                          <p:attrName>style.visibility</p:attrName>
                                        </p:attrNameLst>
                                      </p:cBhvr>
                                      <p:to>
                                        <p:strVal val="visible"/>
                                      </p:to>
                                    </p:set>
                                    <p:anim calcmode="lin" valueType="num">
                                      <p:cBhvr additive="base">
                                        <p:cTn id="11" dur="500" fill="hold"/>
                                        <p:tgtEl>
                                          <p:spTgt spid="9245"/>
                                        </p:tgtEl>
                                        <p:attrNameLst>
                                          <p:attrName>ppt_x</p:attrName>
                                        </p:attrNameLst>
                                      </p:cBhvr>
                                      <p:tavLst>
                                        <p:tav tm="0">
                                          <p:val>
                                            <p:strVal val="#ppt_x"/>
                                          </p:val>
                                        </p:tav>
                                        <p:tav tm="100000">
                                          <p:val>
                                            <p:strVal val="#ppt_x"/>
                                          </p:val>
                                        </p:tav>
                                      </p:tavLst>
                                    </p:anim>
                                    <p:anim calcmode="lin" valueType="num">
                                      <p:cBhvr additive="base">
                                        <p:cTn id="12" dur="500" fill="hold"/>
                                        <p:tgtEl>
                                          <p:spTgt spid="92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224"/>
                                        </p:tgtEl>
                                        <p:attrNameLst>
                                          <p:attrName>style.visibility</p:attrName>
                                        </p:attrNameLst>
                                      </p:cBhvr>
                                      <p:to>
                                        <p:strVal val="visible"/>
                                      </p:to>
                                    </p:set>
                                    <p:anim calcmode="lin" valueType="num">
                                      <p:cBhvr additive="base">
                                        <p:cTn id="27" dur="500" fill="hold"/>
                                        <p:tgtEl>
                                          <p:spTgt spid="9224"/>
                                        </p:tgtEl>
                                        <p:attrNameLst>
                                          <p:attrName>ppt_x</p:attrName>
                                        </p:attrNameLst>
                                      </p:cBhvr>
                                      <p:tavLst>
                                        <p:tav tm="0">
                                          <p:val>
                                            <p:strVal val="#ppt_x"/>
                                          </p:val>
                                        </p:tav>
                                        <p:tav tm="100000">
                                          <p:val>
                                            <p:strVal val="#ppt_x"/>
                                          </p:val>
                                        </p:tav>
                                      </p:tavLst>
                                    </p:anim>
                                    <p:anim calcmode="lin" valueType="num">
                                      <p:cBhvr additive="base">
                                        <p:cTn id="28" dur="500" fill="hold"/>
                                        <p:tgtEl>
                                          <p:spTgt spid="92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257"/>
                                        </p:tgtEl>
                                        <p:attrNameLst>
                                          <p:attrName>style.visibility</p:attrName>
                                        </p:attrNameLst>
                                      </p:cBhvr>
                                      <p:to>
                                        <p:strVal val="visible"/>
                                      </p:to>
                                    </p:set>
                                    <p:anim calcmode="lin" valueType="num">
                                      <p:cBhvr additive="base">
                                        <p:cTn id="33" dur="500" fill="hold"/>
                                        <p:tgtEl>
                                          <p:spTgt spid="9257"/>
                                        </p:tgtEl>
                                        <p:attrNameLst>
                                          <p:attrName>ppt_x</p:attrName>
                                        </p:attrNameLst>
                                      </p:cBhvr>
                                      <p:tavLst>
                                        <p:tav tm="0">
                                          <p:val>
                                            <p:strVal val="#ppt_x"/>
                                          </p:val>
                                        </p:tav>
                                        <p:tav tm="100000">
                                          <p:val>
                                            <p:strVal val="#ppt_x"/>
                                          </p:val>
                                        </p:tav>
                                      </p:tavLst>
                                    </p:anim>
                                    <p:anim calcmode="lin" valueType="num">
                                      <p:cBhvr additive="base">
                                        <p:cTn id="34" dur="500" fill="hold"/>
                                        <p:tgtEl>
                                          <p:spTgt spid="925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ppt_x"/>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ppt_x"/>
                                          </p:val>
                                        </p:tav>
                                        <p:tav tm="100000">
                                          <p:val>
                                            <p:strVal val="#ppt_x"/>
                                          </p:val>
                                        </p:tav>
                                      </p:tavLst>
                                    </p:anim>
                                    <p:anim calcmode="lin" valueType="num">
                                      <p:cBhvr additive="base">
                                        <p:cTn id="92" dur="500" fill="hold"/>
                                        <p:tgtEl>
                                          <p:spTgt spid="1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additive="base">
                                        <p:cTn id="95" dur="500" fill="hold"/>
                                        <p:tgtEl>
                                          <p:spTgt spid="15"/>
                                        </p:tgtEl>
                                        <p:attrNameLst>
                                          <p:attrName>ppt_x</p:attrName>
                                        </p:attrNameLst>
                                      </p:cBhvr>
                                      <p:tavLst>
                                        <p:tav tm="0">
                                          <p:val>
                                            <p:strVal val="#ppt_x"/>
                                          </p:val>
                                        </p:tav>
                                        <p:tav tm="100000">
                                          <p:val>
                                            <p:strVal val="#ppt_x"/>
                                          </p:val>
                                        </p:tav>
                                      </p:tavLst>
                                    </p:anim>
                                    <p:anim calcmode="lin" valueType="num">
                                      <p:cBhvr additive="base">
                                        <p:cTn id="96" dur="500" fill="hold"/>
                                        <p:tgtEl>
                                          <p:spTgt spid="1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additive="base">
                                        <p:cTn id="99" dur="500" fill="hold"/>
                                        <p:tgtEl>
                                          <p:spTgt spid="16"/>
                                        </p:tgtEl>
                                        <p:attrNameLst>
                                          <p:attrName>ppt_x</p:attrName>
                                        </p:attrNameLst>
                                      </p:cBhvr>
                                      <p:tavLst>
                                        <p:tav tm="0">
                                          <p:val>
                                            <p:strVal val="#ppt_x"/>
                                          </p:val>
                                        </p:tav>
                                        <p:tav tm="100000">
                                          <p:val>
                                            <p:strVal val="#ppt_x"/>
                                          </p:val>
                                        </p:tav>
                                      </p:tavLst>
                                    </p:anim>
                                    <p:anim calcmode="lin" valueType="num">
                                      <p:cBhvr additive="base">
                                        <p:cTn id="100" dur="500" fill="hold"/>
                                        <p:tgtEl>
                                          <p:spTgt spid="1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3"/>
                                        </p:tgtEl>
                                        <p:attrNameLst>
                                          <p:attrName>style.visibility</p:attrName>
                                        </p:attrNameLst>
                                      </p:cBhvr>
                                      <p:to>
                                        <p:strVal val="visible"/>
                                      </p:to>
                                    </p:set>
                                    <p:anim calcmode="lin" valueType="num">
                                      <p:cBhvr additive="base">
                                        <p:cTn id="103" dur="500" fill="hold"/>
                                        <p:tgtEl>
                                          <p:spTgt spid="13"/>
                                        </p:tgtEl>
                                        <p:attrNameLst>
                                          <p:attrName>ppt_x</p:attrName>
                                        </p:attrNameLst>
                                      </p:cBhvr>
                                      <p:tavLst>
                                        <p:tav tm="0">
                                          <p:val>
                                            <p:strVal val="#ppt_x"/>
                                          </p:val>
                                        </p:tav>
                                        <p:tav tm="100000">
                                          <p:val>
                                            <p:strVal val="#ppt_x"/>
                                          </p:val>
                                        </p:tav>
                                      </p:tavLst>
                                    </p:anim>
                                    <p:anim calcmode="lin" valueType="num">
                                      <p:cBhvr additive="base">
                                        <p:cTn id="10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additive="base">
                                        <p:cTn id="109" dur="500" fill="hold"/>
                                        <p:tgtEl>
                                          <p:spTgt spid="10"/>
                                        </p:tgtEl>
                                        <p:attrNameLst>
                                          <p:attrName>ppt_x</p:attrName>
                                        </p:attrNameLst>
                                      </p:cBhvr>
                                      <p:tavLst>
                                        <p:tav tm="0">
                                          <p:val>
                                            <p:strVal val="#ppt_x"/>
                                          </p:val>
                                        </p:tav>
                                        <p:tav tm="100000">
                                          <p:val>
                                            <p:strVal val="#ppt_x"/>
                                          </p:val>
                                        </p:tav>
                                      </p:tavLst>
                                    </p:anim>
                                    <p:anim calcmode="lin" valueType="num">
                                      <p:cBhvr additive="base">
                                        <p:cTn id="110" dur="500" fill="hold"/>
                                        <p:tgtEl>
                                          <p:spTgt spid="1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11"/>
                                        </p:tgtEl>
                                        <p:attrNameLst>
                                          <p:attrName>style.visibility</p:attrName>
                                        </p:attrNameLst>
                                      </p:cBhvr>
                                      <p:to>
                                        <p:strVal val="visible"/>
                                      </p:to>
                                    </p:set>
                                    <p:anim calcmode="lin" valueType="num">
                                      <p:cBhvr additive="base">
                                        <p:cTn id="113" dur="500" fill="hold"/>
                                        <p:tgtEl>
                                          <p:spTgt spid="11"/>
                                        </p:tgtEl>
                                        <p:attrNameLst>
                                          <p:attrName>ppt_x</p:attrName>
                                        </p:attrNameLst>
                                      </p:cBhvr>
                                      <p:tavLst>
                                        <p:tav tm="0">
                                          <p:val>
                                            <p:strVal val="#ppt_x"/>
                                          </p:val>
                                        </p:tav>
                                        <p:tav tm="100000">
                                          <p:val>
                                            <p:strVal val="#ppt_x"/>
                                          </p:val>
                                        </p:tav>
                                      </p:tavLst>
                                    </p:anim>
                                    <p:anim calcmode="lin" valueType="num">
                                      <p:cBhvr additive="base">
                                        <p:cTn id="1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anim calcmode="lin" valueType="num">
                                      <p:cBhvr additive="base">
                                        <p:cTn id="123" dur="500" fill="hold"/>
                                        <p:tgtEl>
                                          <p:spTgt spid="28"/>
                                        </p:tgtEl>
                                        <p:attrNameLst>
                                          <p:attrName>ppt_x</p:attrName>
                                        </p:attrNameLst>
                                      </p:cBhvr>
                                      <p:tavLst>
                                        <p:tav tm="0">
                                          <p:val>
                                            <p:strVal val="#ppt_x"/>
                                          </p:val>
                                        </p:tav>
                                        <p:tav tm="100000">
                                          <p:val>
                                            <p:strVal val="#ppt_x"/>
                                          </p:val>
                                        </p:tav>
                                      </p:tavLst>
                                    </p:anim>
                                    <p:anim calcmode="lin" valueType="num">
                                      <p:cBhvr additive="base">
                                        <p:cTn id="124" dur="500" fill="hold"/>
                                        <p:tgtEl>
                                          <p:spTgt spid="28"/>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9"/>
                                        </p:tgtEl>
                                        <p:attrNameLst>
                                          <p:attrName>style.visibility</p:attrName>
                                        </p:attrNameLst>
                                      </p:cBhvr>
                                      <p:to>
                                        <p:strVal val="visible"/>
                                      </p:to>
                                    </p:set>
                                    <p:anim calcmode="lin" valueType="num">
                                      <p:cBhvr additive="base">
                                        <p:cTn id="127" dur="500" fill="hold"/>
                                        <p:tgtEl>
                                          <p:spTgt spid="9"/>
                                        </p:tgtEl>
                                        <p:attrNameLst>
                                          <p:attrName>ppt_x</p:attrName>
                                        </p:attrNameLst>
                                      </p:cBhvr>
                                      <p:tavLst>
                                        <p:tav tm="0">
                                          <p:val>
                                            <p:strVal val="#ppt_x"/>
                                          </p:val>
                                        </p:tav>
                                        <p:tav tm="100000">
                                          <p:val>
                                            <p:strVal val="#ppt_x"/>
                                          </p:val>
                                        </p:tav>
                                      </p:tavLst>
                                    </p:anim>
                                    <p:anim calcmode="lin" valueType="num">
                                      <p:cBhvr additive="base">
                                        <p:cTn id="128" dur="500" fill="hold"/>
                                        <p:tgtEl>
                                          <p:spTgt spid="9"/>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6"/>
                                        </p:tgtEl>
                                        <p:attrNameLst>
                                          <p:attrName>style.visibility</p:attrName>
                                        </p:attrNameLst>
                                      </p:cBhvr>
                                      <p:to>
                                        <p:strVal val="visible"/>
                                      </p:to>
                                    </p:set>
                                    <p:anim calcmode="lin" valueType="num">
                                      <p:cBhvr additive="base">
                                        <p:cTn id="131" dur="500" fill="hold"/>
                                        <p:tgtEl>
                                          <p:spTgt spid="26"/>
                                        </p:tgtEl>
                                        <p:attrNameLst>
                                          <p:attrName>ppt_x</p:attrName>
                                        </p:attrNameLst>
                                      </p:cBhvr>
                                      <p:tavLst>
                                        <p:tav tm="0">
                                          <p:val>
                                            <p:strVal val="#ppt_x"/>
                                          </p:val>
                                        </p:tav>
                                        <p:tav tm="100000">
                                          <p:val>
                                            <p:strVal val="#ppt_x"/>
                                          </p:val>
                                        </p:tav>
                                      </p:tavLst>
                                    </p:anim>
                                    <p:anim calcmode="lin" valueType="num">
                                      <p:cBhvr additive="base">
                                        <p:cTn id="1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7"/>
                                        </p:tgtEl>
                                        <p:attrNameLst>
                                          <p:attrName>style.visibility</p:attrName>
                                        </p:attrNameLst>
                                      </p:cBhvr>
                                      <p:to>
                                        <p:strVal val="visible"/>
                                      </p:to>
                                    </p:set>
                                    <p:anim calcmode="lin" valueType="num">
                                      <p:cBhvr additive="base">
                                        <p:cTn id="137" dur="500" fill="hold"/>
                                        <p:tgtEl>
                                          <p:spTgt spid="17"/>
                                        </p:tgtEl>
                                        <p:attrNameLst>
                                          <p:attrName>ppt_x</p:attrName>
                                        </p:attrNameLst>
                                      </p:cBhvr>
                                      <p:tavLst>
                                        <p:tav tm="0">
                                          <p:val>
                                            <p:strVal val="#ppt_x"/>
                                          </p:val>
                                        </p:tav>
                                        <p:tav tm="100000">
                                          <p:val>
                                            <p:strVal val="#ppt_x"/>
                                          </p:val>
                                        </p:tav>
                                      </p:tavLst>
                                    </p:anim>
                                    <p:anim calcmode="lin" valueType="num">
                                      <p:cBhvr additive="base">
                                        <p:cTn id="1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45" grpId="0" animBg="1"/>
      <p:bldP spid="7" grpId="0" animBg="1"/>
      <p:bldP spid="2" grpId="0" animBg="1"/>
      <p:bldP spid="4" grpId="0" animBg="1"/>
      <p:bldP spid="9225" grpId="1" animBg="1"/>
      <p:bldP spid="9245" grpId="1" animBg="1"/>
      <p:bldP spid="7" grpId="1" animBg="1"/>
      <p:bldP spid="2" grpId="1" animBg="1"/>
      <p:bldP spid="4" grpId="1" animBg="1"/>
      <p:bldP spid="9224" grpId="0" animBg="1"/>
      <p:bldP spid="9224" grpId="1" animBg="1"/>
      <p:bldP spid="9257" grpId="0" animBg="1"/>
      <p:bldP spid="5" grpId="0" animBg="1"/>
      <p:bldP spid="6" grpId="0" animBg="1"/>
      <p:bldP spid="3" grpId="0" animBg="1"/>
      <p:bldP spid="9257" grpId="1" animBg="1"/>
      <p:bldP spid="5" grpId="1" animBg="1"/>
      <p:bldP spid="6" grpId="1" animBg="1"/>
      <p:bldP spid="3" grpId="1" animBg="1"/>
      <p:bldP spid="19" grpId="0" animBg="1"/>
      <p:bldP spid="19" grpId="1" animBg="1"/>
      <p:bldP spid="21" grpId="0" animBg="1"/>
      <p:bldP spid="21" grpId="1" animBg="1"/>
      <p:bldP spid="22" grpId="0" animBg="1"/>
      <p:bldP spid="22" grpId="1" animBg="1"/>
      <p:bldP spid="8" grpId="0" animBg="1"/>
      <p:bldP spid="12" grpId="0" animBg="1"/>
      <p:bldP spid="8" grpId="1" animBg="1"/>
      <p:bldP spid="12" grpId="1" animBg="1"/>
      <p:bldP spid="24" grpId="0" animBg="1"/>
      <p:bldP spid="24" grpId="1" animBg="1"/>
      <p:bldP spid="14" grpId="0" animBg="1"/>
      <p:bldP spid="15" grpId="0" animBg="1"/>
      <p:bldP spid="16" grpId="0" animBg="1"/>
      <p:bldP spid="14" grpId="1" animBg="1"/>
      <p:bldP spid="15" grpId="1" animBg="1"/>
      <p:bldP spid="16" grpId="1" animBg="1"/>
      <p:bldP spid="10" grpId="0" animBg="1"/>
      <p:bldP spid="11" grpId="0" animBg="1"/>
      <p:bldP spid="10" grpId="1" animBg="1"/>
      <p:bldP spid="11" grpId="1" animBg="1"/>
      <p:bldP spid="27" grpId="0" animBg="1"/>
      <p:bldP spid="28" grpId="0" animBg="1"/>
      <p:bldP spid="9" grpId="0" animBg="1"/>
      <p:bldP spid="27" grpId="1" animBg="1"/>
      <p:bldP spid="28" grpId="1" animBg="1"/>
      <p:bldP spid="9" grpId="1" animBg="1"/>
      <p:bldP spid="17" grpId="0" animBg="1"/>
      <p:bldP spid="17" grpId="1" animBg="1"/>
      <p:bldP spid="13" grpId="0" animBg="1"/>
      <p:bldP spid="13" grpId="1" animBg="1"/>
      <p:bldP spid="26" grpId="0" animBg="1"/>
      <p:bldP spid="26" grpId="1"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7" name="内容占位符 6"/>
          <p:cNvPicPr>
            <a:picLocks noChangeAspect="1"/>
          </p:cNvPicPr>
          <p:nvPr>
            <p:ph idx="1"/>
          </p:nvPr>
        </p:nvPicPr>
        <p:blipFill>
          <a:blip r:embed="rId1"/>
          <a:stretch>
            <a:fillRect/>
          </a:stretch>
        </p:blipFill>
        <p:spPr>
          <a:xfrm>
            <a:off x="1906270" y="1076325"/>
            <a:ext cx="8515350" cy="4705350"/>
          </a:xfrm>
          <a:prstGeom prst="rect">
            <a:avLst/>
          </a:prstGeom>
          <a:effectLst>
            <a:softEdge rad="254000"/>
          </a:effectLst>
        </p:spPr>
      </p:pic>
      <p:sp>
        <p:nvSpPr>
          <p:cNvPr id="2" name="标题 1"/>
          <p:cNvSpPr>
            <a:spLocks noGrp="1"/>
          </p:cNvSpPr>
          <p:nvPr>
            <p:ph type="title"/>
          </p:nvPr>
        </p:nvSpPr>
        <p:spPr/>
        <p:txBody>
          <a:bodyPr/>
          <a:p>
            <a:endParaRPr lang="zh-CN" altLang="en-US"/>
          </a:p>
        </p:txBody>
      </p:sp>
      <p:sp>
        <p:nvSpPr>
          <p:cNvPr id="4" name="文本框 3"/>
          <p:cNvSpPr txBox="1"/>
          <p:nvPr/>
        </p:nvSpPr>
        <p:spPr>
          <a:xfrm>
            <a:off x="522605" y="0"/>
            <a:ext cx="11282680" cy="396938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p>
            <a:pPr fontAlgn="auto">
              <a:lnSpc>
                <a:spcPct val="150000"/>
              </a:lnSpc>
            </a:pPr>
            <a:r>
              <a:rPr lang="en-US" altLang="zh-CN" sz="2800"/>
              <a:t>1</a:t>
            </a:r>
            <a:r>
              <a:rPr lang="zh-CN" altLang="en-US" sz="2800"/>
              <a:t>、（浙江学考</a:t>
            </a:r>
            <a:r>
              <a:rPr lang="en-US" altLang="zh-CN" sz="2800"/>
              <a:t>2021.7</a:t>
            </a:r>
            <a:r>
              <a:rPr lang="zh-CN" altLang="en-US" sz="2800"/>
              <a:t>）“世界潮流，浩浩荡荡，顺之则昌，逆之则亡。要跟上时代前进步伐，就不能身体已进入二十一世纪， 而脑袋还停留在过去，停留在殖民扩张的旧时代里，停留在冷战思维、零和博弈的老框框内。”面对世界 百年未有之大变局，中国在全球层面倡导（   ）</a:t>
            </a:r>
            <a:endParaRPr lang="zh-CN" altLang="en-US" sz="2800"/>
          </a:p>
          <a:p>
            <a:pPr fontAlgn="auto">
              <a:lnSpc>
                <a:spcPct val="150000"/>
              </a:lnSpc>
            </a:pPr>
            <a:r>
              <a:rPr lang="zh-CN" altLang="en-US" sz="2800"/>
              <a:t>A. 构建人类命运共同体	B. 建立金砖国家领导人会晤机制</a:t>
            </a:r>
            <a:endParaRPr lang="zh-CN" altLang="en-US" sz="2800"/>
          </a:p>
          <a:p>
            <a:pPr fontAlgn="auto">
              <a:lnSpc>
                <a:spcPct val="150000"/>
              </a:lnSpc>
            </a:pPr>
            <a:r>
              <a:rPr lang="zh-CN" altLang="en-US" sz="2800"/>
              <a:t>C. 成立上海合作组织	D. 设立亚洲基础设施投资银行</a:t>
            </a:r>
            <a:endParaRPr lang="zh-CN" altLang="en-US" sz="2800"/>
          </a:p>
        </p:txBody>
      </p:sp>
      <p:sp>
        <p:nvSpPr>
          <p:cNvPr id="100" name="文本框 99"/>
          <p:cNvSpPr txBox="1"/>
          <p:nvPr/>
        </p:nvSpPr>
        <p:spPr>
          <a:xfrm>
            <a:off x="522605" y="4087495"/>
            <a:ext cx="11282045" cy="26765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pPr algn="l">
              <a:lnSpc>
                <a:spcPct val="150000"/>
              </a:lnSpc>
              <a:buClrTx/>
              <a:buSzTx/>
              <a:buNone/>
            </a:pPr>
            <a:r>
              <a:rPr lang="en-US" altLang="zh-CN" sz="2800" b="0"/>
              <a:t>2</a:t>
            </a:r>
            <a:r>
              <a:rPr lang="zh-CN" altLang="en-US" sz="2800" b="0"/>
              <a:t>、</a:t>
            </a:r>
            <a:r>
              <a:rPr lang="zh-CN" altLang="en-US" sz="2800">
                <a:sym typeface="+mn-ea"/>
              </a:rPr>
              <a:t>（嘉兴高一下期末</a:t>
            </a:r>
            <a:r>
              <a:rPr lang="en-US" altLang="zh-CN" sz="2800">
                <a:sym typeface="+mn-ea"/>
              </a:rPr>
              <a:t>32</a:t>
            </a:r>
            <a:r>
              <a:rPr lang="zh-CN" altLang="en-US" sz="2800">
                <a:sym typeface="+mn-ea"/>
              </a:rPr>
              <a:t>）</a:t>
            </a:r>
            <a:r>
              <a:rPr lang="zh-CN" altLang="en-US" sz="2800" b="0"/>
              <a:t> 针对冷战后错综复杂的世界局势，厘清“地球村”的现实特点，是人类继续前行的起点。这些“特点”有①多极化发展趋势  ②经济全球化  ③社会信息化  ④文化多样性A. ①②	B. ②③	C. ①③④	D. ①②③④</a:t>
            </a:r>
            <a:endParaRPr lang="zh-CN" altLang="en-US" sz="2800"/>
          </a:p>
        </p:txBody>
      </p:sp>
      <p:sp>
        <p:nvSpPr>
          <p:cNvPr id="5" name="矩形 4"/>
          <p:cNvSpPr/>
          <p:nvPr/>
        </p:nvSpPr>
        <p:spPr>
          <a:xfrm>
            <a:off x="10604818" y="2770505"/>
            <a:ext cx="737235"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A</a:t>
            </a:r>
            <a:endParaRPr lang="en-US" altLang="zh-CN" sz="7200" b="1">
              <a:solidFill>
                <a:schemeClr val="tx1"/>
              </a:solidFill>
              <a:effectLst>
                <a:outerShdw blurRad="38100" dist="19050" dir="2700000" algn="tl" rotWithShape="0">
                  <a:schemeClr val="dk1">
                    <a:alpha val="40000"/>
                  </a:schemeClr>
                </a:outerShdw>
              </a:effectLst>
            </a:endParaRPr>
          </a:p>
        </p:txBody>
      </p:sp>
      <p:sp>
        <p:nvSpPr>
          <p:cNvPr id="6" name="矩形 5"/>
          <p:cNvSpPr/>
          <p:nvPr/>
        </p:nvSpPr>
        <p:spPr>
          <a:xfrm>
            <a:off x="10605136" y="5048885"/>
            <a:ext cx="759460"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D</a:t>
            </a:r>
            <a:endParaRPr lang="en-US" altLang="zh-CN" sz="7200" b="1">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0"/>
                                        </p:tgtEl>
                                        <p:attrNameLst>
                                          <p:attrName>style.visibility</p:attrName>
                                        </p:attrNameLst>
                                      </p:cBhvr>
                                      <p:to>
                                        <p:strVal val="visible"/>
                                      </p:to>
                                    </p:set>
                                    <p:anim calcmode="lin" valueType="num">
                                      <p:cBhvr additive="base">
                                        <p:cTn id="24" dur="500" fill="hold"/>
                                        <p:tgtEl>
                                          <p:spTgt spid="100"/>
                                        </p:tgtEl>
                                        <p:attrNameLst>
                                          <p:attrName>ppt_x</p:attrName>
                                        </p:attrNameLst>
                                      </p:cBhvr>
                                      <p:tavLst>
                                        <p:tav tm="0">
                                          <p:val>
                                            <p:strVal val="#ppt_x"/>
                                          </p:val>
                                        </p:tav>
                                        <p:tav tm="100000">
                                          <p:val>
                                            <p:strVal val="#ppt_x"/>
                                          </p:val>
                                        </p:tav>
                                      </p:tavLst>
                                    </p:anim>
                                    <p:anim calcmode="lin" valueType="num">
                                      <p:cBhvr additive="base">
                                        <p:cTn id="25"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0" grpId="0" bldLvl="0" animBg="1"/>
      <p:bldP spid="100" grpId="1"/>
      <p:bldP spid="6" grpId="0"/>
      <p:bldP spid="6" grpId="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30860" y="551815"/>
            <a:ext cx="11237595" cy="1383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pPr indent="0" fontAlgn="auto">
              <a:lnSpc>
                <a:spcPct val="150000"/>
              </a:lnSpc>
            </a:pPr>
            <a:r>
              <a:rPr lang="en-US" altLang="zh-CN" sz="2800" b="0"/>
              <a:t>3</a:t>
            </a:r>
            <a:r>
              <a:rPr lang="zh-CN" altLang="en-US" sz="2800" b="0"/>
              <a:t>、</a:t>
            </a:r>
            <a:r>
              <a:rPr lang="zh-CN" altLang="en-US" sz="2800">
                <a:sym typeface="+mn-ea"/>
              </a:rPr>
              <a:t>（温州高一下期末</a:t>
            </a:r>
            <a:r>
              <a:rPr lang="en-US" altLang="zh-CN" sz="2800">
                <a:sym typeface="+mn-ea"/>
              </a:rPr>
              <a:t>38</a:t>
            </a:r>
            <a:r>
              <a:rPr lang="zh-CN" altLang="en-US" sz="2800">
                <a:sym typeface="+mn-ea"/>
              </a:rPr>
              <a:t>）</a:t>
            </a:r>
            <a:r>
              <a:rPr lang="zh-CN" altLang="en-US" sz="2800" b="0"/>
              <a:t>“一部手机走天下”的说法形象地反映了A. 世界多极化	B. 经济全球化	C. 社会信息化	D. 文化多样化</a:t>
            </a:r>
            <a:endParaRPr lang="zh-CN" altLang="en-US" sz="2800"/>
          </a:p>
        </p:txBody>
      </p:sp>
      <p:sp>
        <p:nvSpPr>
          <p:cNvPr id="4" name="文本框 3"/>
          <p:cNvSpPr txBox="1"/>
          <p:nvPr/>
        </p:nvSpPr>
        <p:spPr>
          <a:xfrm>
            <a:off x="530860" y="2190115"/>
            <a:ext cx="11237595" cy="39693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pPr indent="0" fontAlgn="auto">
              <a:lnSpc>
                <a:spcPct val="150000"/>
              </a:lnSpc>
            </a:pPr>
            <a:r>
              <a:rPr lang="zh-CN" altLang="en-US" sz="2800" b="0"/>
              <a:t>4、</a:t>
            </a:r>
            <a:r>
              <a:rPr lang="zh-CN" altLang="en-US" sz="2800">
                <a:sym typeface="+mn-ea"/>
              </a:rPr>
              <a:t>（宁波高一九校联考35）</a:t>
            </a:r>
            <a:r>
              <a:rPr lang="zh-CN" altLang="en-US" sz="2800" b="0"/>
              <a:t>20国集团成立于1999年，其成员国构成兼顾了发达国家和发展中国家主要经济体以及不同地域平衡，采用协商一致的运作原则，在应对金融危机、促进经济复苏、推动国际金融货币体系改革中发挥了重要作用。这主要反映出A. 政治的多极化与全球化并存	B. 南北发展经济差距日益缩小C. 多极化促进经济秩序民主化	D. 全球化潮流取代区域集团化</a:t>
            </a:r>
            <a:endParaRPr lang="zh-CN" altLang="en-US" sz="2800"/>
          </a:p>
        </p:txBody>
      </p:sp>
      <p:sp>
        <p:nvSpPr>
          <p:cNvPr id="5" name="矩形 4"/>
          <p:cNvSpPr/>
          <p:nvPr/>
        </p:nvSpPr>
        <p:spPr>
          <a:xfrm>
            <a:off x="11101706" y="736600"/>
            <a:ext cx="666750"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C</a:t>
            </a:r>
            <a:endParaRPr lang="en-US" altLang="zh-CN" sz="7200" b="1">
              <a:solidFill>
                <a:schemeClr val="tx1"/>
              </a:solidFill>
              <a:effectLst>
                <a:outerShdw blurRad="38100" dist="19050" dir="2700000" algn="tl" rotWithShape="0">
                  <a:schemeClr val="dk1">
                    <a:alpha val="40000"/>
                  </a:schemeClr>
                </a:outerShdw>
              </a:effectLst>
            </a:endParaRPr>
          </a:p>
        </p:txBody>
      </p:sp>
      <p:sp>
        <p:nvSpPr>
          <p:cNvPr id="6" name="矩形 5"/>
          <p:cNvSpPr/>
          <p:nvPr/>
        </p:nvSpPr>
        <p:spPr>
          <a:xfrm>
            <a:off x="11101706" y="4640580"/>
            <a:ext cx="666750"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C</a:t>
            </a:r>
            <a:endParaRPr lang="en-US" altLang="zh-CN" sz="7200" b="1">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P spid="5" grpId="0"/>
      <p:bldP spid="5" grpId="1"/>
      <p:bldP spid="4" grpId="0" bldLvl="0" animBg="1"/>
      <p:bldP spid="4"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524000" y="1122680"/>
            <a:ext cx="9642475" cy="2387600"/>
          </a:xfrm>
        </p:spPr>
        <p:txBody>
          <a:bodyPr/>
          <a:p>
            <a:r>
              <a:rPr lang="zh-CN" altLang="en-US"/>
              <a:t>世界百年变局下的中国担当</a:t>
            </a:r>
            <a:endParaRPr lang="zh-CN" altLang="en-US"/>
          </a:p>
        </p:txBody>
      </p:sp>
      <p:sp>
        <p:nvSpPr>
          <p:cNvPr id="3" name="副标题 2"/>
          <p:cNvSpPr>
            <a:spLocks noGrp="1"/>
          </p:cNvSpPr>
          <p:nvPr>
            <p:ph type="subTitle" idx="1"/>
          </p:nvPr>
        </p:nvSpPr>
        <p:spPr/>
        <p:txBody>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b="1"/>
          </a:p>
          <a:p>
            <a:r>
              <a:rPr lang="en-US" altLang="zh-CN"/>
              <a:t>2022.5.23</a:t>
            </a:r>
            <a:endParaRPr lang="en-US" altLang="zh-CN"/>
          </a:p>
        </p:txBody>
      </p:sp>
      <p:sp>
        <p:nvSpPr>
          <p:cNvPr id="5" name="文本框 4"/>
          <p:cNvSpPr txBox="1"/>
          <p:nvPr/>
        </p:nvSpPr>
        <p:spPr>
          <a:xfrm>
            <a:off x="107950" y="113665"/>
            <a:ext cx="5796915" cy="460375"/>
          </a:xfrm>
          <a:prstGeom prst="rect">
            <a:avLst/>
          </a:prstGeom>
          <a:noFill/>
        </p:spPr>
        <p:txBody>
          <a:bodyPr wrap="square" rtlCol="0">
            <a:spAutoFit/>
          </a:bodyPr>
          <a:p>
            <a:r>
              <a:rPr lang="zh-CN" sz="2400" b="1"/>
              <a:t>高一历史</a:t>
            </a:r>
            <a:r>
              <a:rPr lang="zh-CN" altLang="en-US" sz="2400" b="1"/>
              <a:t>复习</a:t>
            </a:r>
            <a:endParaRPr lang="zh-CN" altLang="en-US" sz="2400" b="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 name="组合 27"/>
          <p:cNvGrpSpPr/>
          <p:nvPr/>
        </p:nvGrpSpPr>
        <p:grpSpPr>
          <a:xfrm>
            <a:off x="3032760" y="2493010"/>
            <a:ext cx="1073785" cy="1317625"/>
            <a:chOff x="9380" y="4948"/>
            <a:chExt cx="1691" cy="2075"/>
          </a:xfrm>
        </p:grpSpPr>
        <p:sp>
          <p:nvSpPr>
            <p:cNvPr id="15" name="文本框 14"/>
            <p:cNvSpPr txBox="1"/>
            <p:nvPr/>
          </p:nvSpPr>
          <p:spPr>
            <a:xfrm>
              <a:off x="10008" y="4948"/>
              <a:ext cx="1063" cy="1977"/>
            </a:xfrm>
            <a:prstGeom prst="rect">
              <a:avLst/>
            </a:prstGeom>
            <a:noFill/>
          </p:spPr>
          <p:txBody>
            <a:bodyPr vert="eaVert" wrap="square" rtlCol="0">
              <a:spAutoFit/>
            </a:bodyPr>
            <a:p>
              <a:r>
                <a:rPr lang="zh-CN" altLang="en-US" sz="3200" b="1">
                  <a:effectLst>
                    <a:outerShdw blurRad="38100" dist="38100" dir="2700000" algn="tl">
                      <a:srgbClr val="000000">
                        <a:alpha val="43137"/>
                      </a:srgbClr>
                    </a:outerShdw>
                  </a:effectLst>
                  <a:latin typeface="方正小标宋_GBK" panose="03000509000000000000" charset="-122"/>
                  <a:ea typeface="方正小标宋_GBK" panose="03000509000000000000" charset="-122"/>
                </a:rPr>
                <a:t>目  录</a:t>
              </a:r>
              <a:endParaRPr lang="zh-CN" altLang="en-US" sz="3200" b="1">
                <a:effectLst>
                  <a:outerShdw blurRad="38100" dist="38100" dir="2700000" algn="tl">
                    <a:srgbClr val="000000">
                      <a:alpha val="43137"/>
                    </a:srgbClr>
                  </a:outerShdw>
                </a:effectLst>
                <a:latin typeface="方正小标宋_GBK" panose="03000509000000000000" charset="-122"/>
                <a:ea typeface="方正小标宋_GBK" panose="03000509000000000000" charset="-122"/>
              </a:endParaRPr>
            </a:p>
          </p:txBody>
        </p:sp>
        <p:sp>
          <p:nvSpPr>
            <p:cNvPr id="16" name="文本框 15"/>
            <p:cNvSpPr txBox="1"/>
            <p:nvPr/>
          </p:nvSpPr>
          <p:spPr>
            <a:xfrm>
              <a:off x="9380" y="5046"/>
              <a:ext cx="869" cy="1977"/>
            </a:xfrm>
            <a:prstGeom prst="rect">
              <a:avLst/>
            </a:prstGeom>
            <a:noFill/>
          </p:spPr>
          <p:txBody>
            <a:bodyPr vert="eaVert" wrap="square" rtlCol="0">
              <a:spAutoFit/>
            </a:bodyPr>
            <a:p>
              <a:endParaRPr lang="en-US" altLang="zh-CN" sz="2400" b="1">
                <a:effectLst>
                  <a:outerShdw blurRad="38100" dist="38100" dir="2700000" algn="tl">
                    <a:srgbClr val="000000">
                      <a:alpha val="43137"/>
                    </a:srgbClr>
                  </a:outerShdw>
                </a:effectLst>
                <a:latin typeface="Times New Roman" panose="02020603050405020304" pitchFamily="18" charset="0"/>
                <a:ea typeface="方正小标宋_GBK" panose="03000509000000000000" charset="-122"/>
                <a:cs typeface="Times New Roman" panose="02020603050405020304" pitchFamily="18" charset="0"/>
              </a:endParaRPr>
            </a:p>
          </p:txBody>
        </p:sp>
      </p:grpSp>
      <p:grpSp>
        <p:nvGrpSpPr>
          <p:cNvPr id="18" name="组合 17"/>
          <p:cNvGrpSpPr/>
          <p:nvPr/>
        </p:nvGrpSpPr>
        <p:grpSpPr>
          <a:xfrm>
            <a:off x="3032760" y="1278890"/>
            <a:ext cx="1568450" cy="954405"/>
            <a:chOff x="9159" y="2510"/>
            <a:chExt cx="2470" cy="1503"/>
          </a:xfrm>
        </p:grpSpPr>
        <p:sp>
          <p:nvSpPr>
            <p:cNvPr id="14" name="矩形 13"/>
            <p:cNvSpPr/>
            <p:nvPr/>
          </p:nvSpPr>
          <p:spPr>
            <a:xfrm>
              <a:off x="9576" y="2891"/>
              <a:ext cx="1635" cy="1122"/>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ea typeface="方正小标宋_GBK" panose="03000509000000000000" charset="-122"/>
                <a:cs typeface="Times New Roman" panose="02020603050405020304" pitchFamily="18" charset="0"/>
              </a:endParaRPr>
            </a:p>
          </p:txBody>
        </p:sp>
        <p:sp>
          <p:nvSpPr>
            <p:cNvPr id="17" name="文本框 16"/>
            <p:cNvSpPr txBox="1"/>
            <p:nvPr/>
          </p:nvSpPr>
          <p:spPr>
            <a:xfrm rot="5400000">
              <a:off x="9693" y="1975"/>
              <a:ext cx="1401" cy="2470"/>
            </a:xfrm>
            <a:prstGeom prst="rect">
              <a:avLst/>
            </a:prstGeom>
            <a:noFill/>
          </p:spPr>
          <p:txBody>
            <a:bodyPr wrap="square" rtlCol="0">
              <a:spAutoFit/>
            </a:bodyPr>
            <a:p>
              <a:r>
                <a:rPr lang="en-US" altLang="zh-CN" sz="9600">
                  <a:solidFill>
                    <a:schemeClr val="bg1"/>
                  </a:solidFill>
                  <a:latin typeface="Times New Roman" panose="02020603050405020304" pitchFamily="18" charset="0"/>
                  <a:cs typeface="Times New Roman" panose="02020603050405020304" pitchFamily="18" charset="0"/>
                </a:rPr>
                <a:t>c</a:t>
              </a:r>
              <a:endParaRPr lang="en-US" altLang="zh-CN" sz="9600">
                <a:solidFill>
                  <a:schemeClr val="bg1"/>
                </a:solidFill>
                <a:latin typeface="Times New Roman" panose="02020603050405020304" pitchFamily="18" charset="0"/>
                <a:cs typeface="Times New Roman" panose="02020603050405020304" pitchFamily="18" charset="0"/>
              </a:endParaRPr>
            </a:p>
          </p:txBody>
        </p:sp>
      </p:grpSp>
      <p:cxnSp>
        <p:nvCxnSpPr>
          <p:cNvPr id="19" name="直接连接符 18"/>
          <p:cNvCxnSpPr/>
          <p:nvPr/>
        </p:nvCxnSpPr>
        <p:spPr>
          <a:xfrm>
            <a:off x="5348605" y="984885"/>
            <a:ext cx="0" cy="305498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5767070" y="1278890"/>
            <a:ext cx="4492623" cy="521970"/>
            <a:chOff x="12240" y="3132"/>
            <a:chExt cx="4055" cy="822"/>
          </a:xfrm>
        </p:grpSpPr>
        <p:sp>
          <p:nvSpPr>
            <p:cNvPr id="20" name="矩形 19"/>
            <p:cNvSpPr/>
            <p:nvPr/>
          </p:nvSpPr>
          <p:spPr>
            <a:xfrm>
              <a:off x="12240" y="3132"/>
              <a:ext cx="747" cy="639"/>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i="1">
                  <a:latin typeface="Times New Roman" panose="02020603050405020304" pitchFamily="18" charset="0"/>
                  <a:cs typeface="Times New Roman" panose="02020603050405020304" pitchFamily="18" charset="0"/>
                </a:rPr>
                <a:t>01</a:t>
              </a:r>
              <a:endParaRPr lang="en-US" altLang="zh-CN" sz="2000" b="1" i="1">
                <a:latin typeface="Times New Roman" panose="02020603050405020304" pitchFamily="18" charset="0"/>
                <a:cs typeface="Times New Roman" panose="02020603050405020304" pitchFamily="18" charset="0"/>
              </a:endParaRPr>
            </a:p>
          </p:txBody>
        </p:sp>
        <p:sp>
          <p:nvSpPr>
            <p:cNvPr id="24" name="文本框 23"/>
            <p:cNvSpPr txBox="1"/>
            <p:nvPr/>
          </p:nvSpPr>
          <p:spPr>
            <a:xfrm>
              <a:off x="13226" y="3132"/>
              <a:ext cx="3069" cy="822"/>
            </a:xfrm>
            <a:prstGeom prst="rect">
              <a:avLst/>
            </a:prstGeom>
            <a:solidFill>
              <a:schemeClr val="bg2"/>
            </a:solidFill>
          </p:spPr>
          <p:txBody>
            <a:bodyPr wrap="square" rtlCol="0">
              <a:spAutoFit/>
            </a:bodyPr>
            <a:p>
              <a:r>
                <a:rPr lang="zh-CN" altLang="en-US" sz="2800" b="1">
                  <a:solidFill>
                    <a:schemeClr val="tx1"/>
                  </a:solidFill>
                  <a:latin typeface="华文新魏" panose="02010800040101010101" pitchFamily="2" charset="-122"/>
                  <a:ea typeface="华文新魏" panose="02010800040101010101" pitchFamily="2" charset="-122"/>
                </a:rPr>
                <a:t>百</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年</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变</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局</a:t>
              </a:r>
              <a:endParaRPr lang="zh-CN" altLang="en-US" sz="2800" b="1" u="sng">
                <a:solidFill>
                  <a:schemeClr val="tx1"/>
                </a:solidFill>
                <a:latin typeface="华文新魏" panose="02010800040101010101" pitchFamily="2" charset="-122"/>
                <a:ea typeface="华文新魏" panose="02010800040101010101" pitchFamily="2" charset="-122"/>
              </a:endParaRPr>
            </a:p>
          </p:txBody>
        </p:sp>
      </p:grpSp>
      <p:grpSp>
        <p:nvGrpSpPr>
          <p:cNvPr id="31" name="组合 30"/>
          <p:cNvGrpSpPr/>
          <p:nvPr/>
        </p:nvGrpSpPr>
        <p:grpSpPr>
          <a:xfrm>
            <a:off x="5802467" y="2175510"/>
            <a:ext cx="4641726" cy="521970"/>
            <a:chOff x="12110" y="4135"/>
            <a:chExt cx="4585" cy="822"/>
          </a:xfrm>
        </p:grpSpPr>
        <p:sp>
          <p:nvSpPr>
            <p:cNvPr id="21" name="矩形 20"/>
            <p:cNvSpPr/>
            <p:nvPr/>
          </p:nvSpPr>
          <p:spPr>
            <a:xfrm>
              <a:off x="12110" y="4226"/>
              <a:ext cx="747" cy="639"/>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02</a:t>
              </a:r>
              <a:endParaRPr lang="en-US" altLang="zh-CN" sz="2000" b="1" i="1">
                <a:latin typeface="Times New Roman" panose="02020603050405020304" pitchFamily="18" charset="0"/>
                <a:cs typeface="Times New Roman" panose="02020603050405020304" pitchFamily="18" charset="0"/>
              </a:endParaRPr>
            </a:p>
          </p:txBody>
        </p:sp>
        <p:sp>
          <p:nvSpPr>
            <p:cNvPr id="25" name="文本框 24"/>
            <p:cNvSpPr txBox="1"/>
            <p:nvPr/>
          </p:nvSpPr>
          <p:spPr>
            <a:xfrm>
              <a:off x="13154" y="4135"/>
              <a:ext cx="3541" cy="822"/>
            </a:xfrm>
            <a:prstGeom prst="rect">
              <a:avLst/>
            </a:prstGeom>
            <a:solidFill>
              <a:schemeClr val="bg2"/>
            </a:solidFill>
          </p:spPr>
          <p:txBody>
            <a:bodyPr wrap="square" rtlCol="0">
              <a:spAutoFit/>
            </a:bodyPr>
            <a:p>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危</a:t>
              </a:r>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机</a:t>
              </a:r>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并</a:t>
              </a:r>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存</a:t>
              </a: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endPar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endParaRPr>
            </a:p>
          </p:txBody>
        </p:sp>
      </p:grpSp>
      <p:grpSp>
        <p:nvGrpSpPr>
          <p:cNvPr id="30" name="组合 29"/>
          <p:cNvGrpSpPr/>
          <p:nvPr/>
        </p:nvGrpSpPr>
        <p:grpSpPr>
          <a:xfrm>
            <a:off x="5767070" y="3204210"/>
            <a:ext cx="4677115" cy="521970"/>
            <a:chOff x="12240" y="5114"/>
            <a:chExt cx="3199" cy="822"/>
          </a:xfrm>
        </p:grpSpPr>
        <p:sp>
          <p:nvSpPr>
            <p:cNvPr id="22" name="矩形 21"/>
            <p:cNvSpPr/>
            <p:nvPr/>
          </p:nvSpPr>
          <p:spPr>
            <a:xfrm>
              <a:off x="12240" y="5206"/>
              <a:ext cx="565" cy="639"/>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03</a:t>
              </a:r>
              <a:endParaRPr lang="en-US" altLang="zh-CN" sz="2000" b="1" i="1">
                <a:latin typeface="Times New Roman" panose="02020603050405020304" pitchFamily="18" charset="0"/>
                <a:cs typeface="Times New Roman" panose="02020603050405020304" pitchFamily="18" charset="0"/>
              </a:endParaRPr>
            </a:p>
          </p:txBody>
        </p:sp>
        <p:sp>
          <p:nvSpPr>
            <p:cNvPr id="26" name="文本框 25"/>
            <p:cNvSpPr txBox="1"/>
            <p:nvPr/>
          </p:nvSpPr>
          <p:spPr>
            <a:xfrm>
              <a:off x="12987" y="5114"/>
              <a:ext cx="2452" cy="822"/>
            </a:xfrm>
            <a:prstGeom prst="rect">
              <a:avLst/>
            </a:prstGeom>
            <a:solidFill>
              <a:schemeClr val="bg2"/>
            </a:solidFill>
          </p:spPr>
          <p:txBody>
            <a:bodyPr wrap="square" rtlCol="0">
              <a:spAutoFit/>
            </a:bodyPr>
            <a:p>
              <a:r>
                <a:rPr lang="zh-CN" altLang="en-US" sz="2800" b="1">
                  <a:solidFill>
                    <a:schemeClr val="tx1"/>
                  </a:solidFill>
                  <a:latin typeface="华文新魏" panose="02010800040101010101" pitchFamily="2" charset="-122"/>
                  <a:ea typeface="华文新魏" panose="02010800040101010101" pitchFamily="2" charset="-122"/>
                </a:rPr>
                <a:t>大</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国</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担</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当</a:t>
              </a:r>
              <a:endParaRPr lang="zh-CN" altLang="en-US" sz="2800" b="1">
                <a:solidFill>
                  <a:schemeClr val="tx1"/>
                </a:solidFill>
                <a:latin typeface="华文新魏" panose="02010800040101010101" pitchFamily="2" charset="-122"/>
                <a:ea typeface="华文新魏" panose="02010800040101010101" pitchFamily="2" charset="-122"/>
              </a:endParaRPr>
            </a:p>
          </p:txBody>
        </p:sp>
      </p:grpSp>
      <p:grpSp>
        <p:nvGrpSpPr>
          <p:cNvPr id="6" name="组合 5"/>
          <p:cNvGrpSpPr/>
          <p:nvPr/>
        </p:nvGrpSpPr>
        <p:grpSpPr>
          <a:xfrm>
            <a:off x="252095" y="4744085"/>
            <a:ext cx="1073785" cy="1317625"/>
            <a:chOff x="9380" y="4948"/>
            <a:chExt cx="1691" cy="2075"/>
          </a:xfrm>
        </p:grpSpPr>
        <p:sp>
          <p:nvSpPr>
            <p:cNvPr id="7" name="文本框 6"/>
            <p:cNvSpPr txBox="1"/>
            <p:nvPr/>
          </p:nvSpPr>
          <p:spPr>
            <a:xfrm>
              <a:off x="10008" y="4948"/>
              <a:ext cx="1063" cy="1977"/>
            </a:xfrm>
            <a:prstGeom prst="rect">
              <a:avLst/>
            </a:prstGeom>
            <a:noFill/>
          </p:spPr>
          <p:txBody>
            <a:bodyPr vert="eaVert" wrap="square" rtlCol="0">
              <a:spAutoFit/>
            </a:bodyPr>
            <a:p>
              <a:r>
                <a:rPr lang="zh-CN" altLang="en-US" sz="3200" b="1">
                  <a:effectLst>
                    <a:outerShdw blurRad="38100" dist="38100" dir="2700000" algn="tl">
                      <a:srgbClr val="000000">
                        <a:alpha val="43137"/>
                      </a:srgbClr>
                    </a:outerShdw>
                  </a:effectLst>
                  <a:latin typeface="方正小标宋_GBK" panose="03000509000000000000" charset="-122"/>
                  <a:ea typeface="方正小标宋_GBK" panose="03000509000000000000" charset="-122"/>
                </a:rPr>
                <a:t>课  标</a:t>
              </a:r>
              <a:endParaRPr lang="zh-CN" altLang="en-US" sz="3200" b="1">
                <a:effectLst>
                  <a:outerShdw blurRad="38100" dist="38100" dir="2700000" algn="tl">
                    <a:srgbClr val="000000">
                      <a:alpha val="43137"/>
                    </a:srgbClr>
                  </a:outerShdw>
                </a:effectLst>
                <a:latin typeface="方正小标宋_GBK" panose="03000509000000000000" charset="-122"/>
                <a:ea typeface="方正小标宋_GBK" panose="03000509000000000000" charset="-122"/>
              </a:endParaRPr>
            </a:p>
          </p:txBody>
        </p:sp>
        <p:sp>
          <p:nvSpPr>
            <p:cNvPr id="8" name="文本框 7"/>
            <p:cNvSpPr txBox="1"/>
            <p:nvPr/>
          </p:nvSpPr>
          <p:spPr>
            <a:xfrm>
              <a:off x="9380" y="5046"/>
              <a:ext cx="869" cy="1977"/>
            </a:xfrm>
            <a:prstGeom prst="rect">
              <a:avLst/>
            </a:prstGeom>
            <a:noFill/>
          </p:spPr>
          <p:txBody>
            <a:bodyPr vert="eaVert" wrap="square" rtlCol="0">
              <a:spAutoFit/>
            </a:bodyPr>
            <a:p>
              <a:endParaRPr lang="en-US" altLang="zh-CN" sz="2400" b="1">
                <a:effectLst>
                  <a:outerShdw blurRad="38100" dist="38100" dir="2700000" algn="tl">
                    <a:srgbClr val="000000">
                      <a:alpha val="43137"/>
                    </a:srgbClr>
                  </a:outerShdw>
                </a:effectLst>
                <a:latin typeface="Times New Roman" panose="02020603050405020304" pitchFamily="18" charset="0"/>
                <a:ea typeface="方正小标宋_GBK" panose="03000509000000000000" charset="-122"/>
                <a:cs typeface="Times New Roman" panose="02020603050405020304" pitchFamily="18" charset="0"/>
              </a:endParaRPr>
            </a:p>
          </p:txBody>
        </p:sp>
      </p:grpSp>
      <p:sp>
        <p:nvSpPr>
          <p:cNvPr id="9" name="文本框 8"/>
          <p:cNvSpPr txBox="1"/>
          <p:nvPr/>
        </p:nvSpPr>
        <p:spPr>
          <a:xfrm>
            <a:off x="1641475" y="4618990"/>
            <a:ext cx="9538970" cy="1938020"/>
          </a:xfrm>
          <a:prstGeom prst="rect">
            <a:avLst/>
          </a:prstGeom>
          <a:noFill/>
          <a:ln>
            <a:solidFill>
              <a:schemeClr val="accent1"/>
            </a:solidFill>
          </a:ln>
          <a:effectLst>
            <a:outerShdw blurRad="76200" dir="18900000" sy="23000" kx="-1200000" algn="bl" rotWithShape="0">
              <a:prstClr val="black">
                <a:alpha val="20000"/>
              </a:prstClr>
            </a:outerShdw>
          </a:effectLst>
        </p:spPr>
        <p:txBody>
          <a:bodyPr wrap="square" rtlCol="0">
            <a:spAutoFit/>
          </a:bodyPr>
          <a:p>
            <a:pPr algn="l">
              <a:buClrTx/>
              <a:buSzTx/>
              <a:buFontTx/>
            </a:pPr>
            <a:r>
              <a:rPr lang="en-US" altLang="zh-CN" sz="24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方正小标宋简体" panose="02000000000000000000" charset="-122"/>
              </a:rPr>
              <a:t>    </a:t>
            </a:r>
            <a:r>
              <a:rPr lang="zh-CN" altLang="en-US" sz="24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方正小标宋简体" panose="02000000000000000000" charset="-122"/>
              </a:rPr>
              <a:t>通过了解冷战结束后世界多极化、经济全球化、社会信息化、文化多样化的发展特点，以及出现的全球性问题，认识人类社会面临的机遇与挑战，理解和平、发展、合作、共赢成为时代潮流；牢固树立构建人类命运共同体意识，共同担当，同舟共济，共促全球的和平与发展。</a:t>
            </a:r>
            <a:endParaRPr lang="zh-CN" altLang="en-US" sz="24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方正小标宋简体" panose="02000000000000000000" charset="-122"/>
            </a:endParaRPr>
          </a:p>
        </p:txBody>
      </p:sp>
      <p:sp>
        <p:nvSpPr>
          <p:cNvPr id="5" name="文本框 4"/>
          <p:cNvSpPr txBox="1"/>
          <p:nvPr/>
        </p:nvSpPr>
        <p:spPr>
          <a:xfrm>
            <a:off x="107950" y="113665"/>
            <a:ext cx="5796915" cy="460375"/>
          </a:xfrm>
          <a:prstGeom prst="rect">
            <a:avLst/>
          </a:prstGeom>
          <a:noFill/>
        </p:spPr>
        <p:txBody>
          <a:bodyPr wrap="square" rtlCol="0">
            <a:spAutoFit/>
          </a:bodyPr>
          <a:p>
            <a:r>
              <a:rPr lang="zh-CN" altLang="en-US" sz="2400" b="1"/>
              <a:t>汾口中学</a:t>
            </a:r>
            <a:r>
              <a:rPr lang="zh-CN" sz="2400" b="1"/>
              <a:t>高一历史</a:t>
            </a:r>
            <a:r>
              <a:rPr lang="zh-CN" altLang="en-US" sz="2400" b="1"/>
              <a:t>学考复习</a:t>
            </a:r>
            <a:endParaRPr lang="zh-CN" altLang="en-US" sz="2400" b="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title"/>
          </p:nvPr>
        </p:nvSpPr>
        <p:spPr/>
        <p:txBody>
          <a:bodyPr/>
          <a:p>
            <a:endParaRPr lang="zh-CN" altLang="en-US"/>
          </a:p>
        </p:txBody>
      </p:sp>
      <p:sp>
        <p:nvSpPr>
          <p:cNvPr id="12" name="矩形 11"/>
          <p:cNvSpPr/>
          <p:nvPr/>
        </p:nvSpPr>
        <p:spPr>
          <a:xfrm>
            <a:off x="-51435" y="107950"/>
            <a:ext cx="3285490" cy="583565"/>
          </a:xfrm>
          <a:prstGeom prst="rect">
            <a:avLst/>
          </a:prstGeom>
        </p:spPr>
        <p:txBody>
          <a:bodyPr wrap="square">
            <a:spAutoFit/>
          </a:bodyPr>
          <a:lstStyle/>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百年变局</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sp>
        <p:nvSpPr>
          <p:cNvPr id="7" name="圆角矩形 6"/>
          <p:cNvSpPr/>
          <p:nvPr/>
        </p:nvSpPr>
        <p:spPr>
          <a:xfrm>
            <a:off x="3234055" y="94996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a:t>政治：世界多极化</a:t>
            </a:r>
            <a:endParaRPr lang="zh-CN" altLang="en-US" sz="2800" b="1"/>
          </a:p>
        </p:txBody>
      </p:sp>
      <p:sp>
        <p:nvSpPr>
          <p:cNvPr id="5" name="圆角矩形 4"/>
          <p:cNvSpPr/>
          <p:nvPr/>
        </p:nvSpPr>
        <p:spPr>
          <a:xfrm>
            <a:off x="3234055" y="182499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a:t>经济：经济全球化</a:t>
            </a:r>
            <a:endParaRPr lang="zh-CN" altLang="en-US" sz="2800" b="1"/>
          </a:p>
        </p:txBody>
      </p:sp>
      <p:sp>
        <p:nvSpPr>
          <p:cNvPr id="6" name="圆角矩形 5"/>
          <p:cNvSpPr/>
          <p:nvPr/>
        </p:nvSpPr>
        <p:spPr>
          <a:xfrm>
            <a:off x="3234055" y="271907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a:t>社会：社会信息化</a:t>
            </a:r>
            <a:endParaRPr lang="zh-CN" altLang="en-US" sz="2800" b="1"/>
          </a:p>
        </p:txBody>
      </p:sp>
      <p:sp>
        <p:nvSpPr>
          <p:cNvPr id="8" name="圆角矩形 7"/>
          <p:cNvSpPr/>
          <p:nvPr/>
        </p:nvSpPr>
        <p:spPr>
          <a:xfrm>
            <a:off x="3234055" y="360426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a:t>文化：文化多样化</a:t>
            </a:r>
            <a:endParaRPr lang="zh-CN" altLang="en-US" sz="2800" b="1"/>
          </a:p>
        </p:txBody>
      </p:sp>
      <p:pic>
        <p:nvPicPr>
          <p:cNvPr id="2" name="内容占位符 1"/>
          <p:cNvPicPr>
            <a:picLocks noChangeAspect="1"/>
          </p:cNvPicPr>
          <p:nvPr>
            <p:ph idx="1"/>
          </p:nvPr>
        </p:nvPicPr>
        <p:blipFill>
          <a:blip r:embed="rId1"/>
          <a:stretch>
            <a:fillRect/>
          </a:stretch>
        </p:blipFill>
        <p:spPr>
          <a:xfrm>
            <a:off x="194310" y="4488815"/>
            <a:ext cx="2929255" cy="1812925"/>
          </a:xfrm>
          <a:prstGeom prst="rect">
            <a:avLst/>
          </a:prstGeom>
          <a:effectLst>
            <a:softEdge rad="63500"/>
          </a:effectLst>
        </p:spPr>
      </p:pic>
      <p:pic>
        <p:nvPicPr>
          <p:cNvPr id="9" name="图片 8"/>
          <p:cNvPicPr>
            <a:picLocks noChangeAspect="1"/>
          </p:cNvPicPr>
          <p:nvPr/>
        </p:nvPicPr>
        <p:blipFill>
          <a:blip r:embed="rId2"/>
          <a:stretch>
            <a:fillRect/>
          </a:stretch>
        </p:blipFill>
        <p:spPr>
          <a:xfrm>
            <a:off x="3308985" y="4488815"/>
            <a:ext cx="2721610" cy="1849120"/>
          </a:xfrm>
          <a:prstGeom prst="rect">
            <a:avLst/>
          </a:prstGeom>
          <a:effectLst>
            <a:softEdge rad="63500"/>
          </a:effectLst>
        </p:spPr>
      </p:pic>
      <p:pic>
        <p:nvPicPr>
          <p:cNvPr id="11" name="图片 10"/>
          <p:cNvPicPr>
            <a:picLocks noChangeAspect="1"/>
          </p:cNvPicPr>
          <p:nvPr/>
        </p:nvPicPr>
        <p:blipFill>
          <a:blip r:embed="rId3"/>
          <a:stretch>
            <a:fillRect/>
          </a:stretch>
        </p:blipFill>
        <p:spPr>
          <a:xfrm>
            <a:off x="6378575" y="4488815"/>
            <a:ext cx="2689860" cy="1849120"/>
          </a:xfrm>
          <a:prstGeom prst="rect">
            <a:avLst/>
          </a:prstGeom>
          <a:effectLst>
            <a:softEdge rad="63500"/>
          </a:effectLst>
        </p:spPr>
      </p:pic>
      <p:pic>
        <p:nvPicPr>
          <p:cNvPr id="13" name="图片 12"/>
          <p:cNvPicPr>
            <a:picLocks noChangeAspect="1"/>
          </p:cNvPicPr>
          <p:nvPr/>
        </p:nvPicPr>
        <p:blipFill>
          <a:blip r:embed="rId4"/>
          <a:stretch>
            <a:fillRect/>
          </a:stretch>
        </p:blipFill>
        <p:spPr>
          <a:xfrm>
            <a:off x="9444990" y="4488815"/>
            <a:ext cx="2572385" cy="1812290"/>
          </a:xfrm>
          <a:prstGeom prst="rect">
            <a:avLst/>
          </a:prstGeom>
          <a:effectLst>
            <a:softEdge rad="63500"/>
          </a:effectLst>
        </p:spPr>
      </p:pic>
      <p:cxnSp>
        <p:nvCxnSpPr>
          <p:cNvPr id="16" name="直接连接符 15"/>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3" name="矩形 2"/>
          <p:cNvSpPr/>
          <p:nvPr/>
        </p:nvSpPr>
        <p:spPr>
          <a:xfrm>
            <a:off x="144780" y="215265"/>
            <a:ext cx="827618"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i="1">
                <a:latin typeface="Times New Roman" panose="02020603050405020304" pitchFamily="18" charset="0"/>
                <a:cs typeface="Times New Roman" panose="02020603050405020304" pitchFamily="18" charset="0"/>
              </a:rPr>
              <a:t>01</a:t>
            </a:r>
            <a:endParaRPr lang="en-US" altLang="zh-CN" sz="2000" b="1" i="1">
              <a:latin typeface="Times New Roman" panose="02020603050405020304" pitchFamily="18" charset="0"/>
              <a:cs typeface="Times New Roman" panose="02020603050405020304" pitchFamily="18" charset="0"/>
            </a:endParaRPr>
          </a:p>
        </p:txBody>
      </p:sp>
      <p:sp>
        <p:nvSpPr>
          <p:cNvPr id="17" name="椭圆 16"/>
          <p:cNvSpPr/>
          <p:nvPr/>
        </p:nvSpPr>
        <p:spPr>
          <a:xfrm>
            <a:off x="1892300" y="62865"/>
            <a:ext cx="1058545" cy="73596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7" grpId="2" bldLvl="0" animBg="1"/>
      <p:bldP spid="7" grpId="0" animBg="1"/>
      <p:bldP spid="7" grpId="1" animBg="1"/>
      <p:bldP spid="5" grpId="0" animBg="1"/>
      <p:bldP spid="5" grpId="1" animBg="1"/>
      <p:bldP spid="6" grpId="0" animBg="1"/>
      <p:bldP spid="6"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7" name="圆角矩形 6"/>
          <p:cNvSpPr/>
          <p:nvPr/>
        </p:nvSpPr>
        <p:spPr>
          <a:xfrm>
            <a:off x="113030" y="12573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ym typeface="+mn-ea"/>
              </a:rPr>
              <a:t>政治：世界多极化</a:t>
            </a:r>
            <a:endParaRPr lang="zh-CN" altLang="en-US" sz="2800" b="1">
              <a:sym typeface="+mn-ea"/>
            </a:endParaRPr>
          </a:p>
        </p:txBody>
      </p:sp>
      <p:sp>
        <p:nvSpPr>
          <p:cNvPr id="11272" name="文本框 12"/>
          <p:cNvSpPr txBox="1"/>
          <p:nvPr>
            <p:custDataLst>
              <p:tags r:id="rId1"/>
            </p:custDataLst>
          </p:nvPr>
        </p:nvSpPr>
        <p:spPr>
          <a:xfrm>
            <a:off x="170180" y="1137920"/>
            <a:ext cx="11714480" cy="1506855"/>
          </a:xfrm>
          <a:prstGeom prst="rect">
            <a:avLst/>
          </a:prstGeom>
          <a:noFill/>
          <a:ln w="9525" cap="flat" cmpd="sng">
            <a:solidFill>
              <a:sysClr val="background" lastClr="000000">
                <a:gamma/>
                <a:invGamma/>
              </a:sysClr>
            </a:solidFill>
            <a:prstDash val="sysDash"/>
            <a:miter/>
            <a:headEnd type="none" w="med" len="med"/>
            <a:tailEnd type="none" w="med" len="med"/>
          </a:ln>
        </p:spPr>
        <p:txBody>
          <a:bodyPr wrap="square">
            <a:spAutoFit/>
          </a:bodyPr>
          <a:p>
            <a:r>
              <a:rPr lang="zh-CN" altLang="en-US" sz="2000" b="1" dirty="0">
                <a:solidFill>
                  <a:srgbClr val="000000"/>
                </a:solidFill>
                <a:latin typeface="楷体" panose="02010609060101010101" pitchFamily="49" charset="-122"/>
                <a:ea typeface="楷体" panose="02010609060101010101" pitchFamily="49" charset="-122"/>
                <a:sym typeface="+mn-ea"/>
              </a:rPr>
              <a:t>     </a:t>
            </a:r>
            <a:r>
              <a:rPr lang="zh-CN" altLang="en-US" sz="3200" b="1" dirty="0">
                <a:solidFill>
                  <a:srgbClr val="000000"/>
                </a:solidFill>
                <a:latin typeface="楷体" panose="02010609060101010101" pitchFamily="49" charset="-122"/>
                <a:ea typeface="楷体" panose="02010609060101010101" pitchFamily="49" charset="-122"/>
                <a:sym typeface="+mn-ea"/>
              </a:rPr>
              <a:t>苏联解体后，</a:t>
            </a:r>
            <a:r>
              <a:rPr lang="zh-CN" altLang="en-US" sz="3200" b="1" dirty="0">
                <a:solidFill>
                  <a:schemeClr val="tx1"/>
                </a:solidFill>
                <a:latin typeface="楷体" panose="02010609060101010101" pitchFamily="49" charset="-122"/>
                <a:ea typeface="楷体" panose="02010609060101010101" pitchFamily="49" charset="-122"/>
                <a:sym typeface="+mn-ea"/>
              </a:rPr>
              <a:t>美国</a:t>
            </a:r>
            <a:r>
              <a:rPr lang="zh-CN" altLang="en-US" sz="3200" b="1" dirty="0">
                <a:solidFill>
                  <a:srgbClr val="000000"/>
                </a:solidFill>
                <a:latin typeface="楷体" panose="02010609060101010101" pitchFamily="49" charset="-122"/>
                <a:ea typeface="楷体" panose="02010609060101010101" pitchFamily="49" charset="-122"/>
                <a:sym typeface="+mn-ea"/>
              </a:rPr>
              <a:t>一超独大，但无力完全主导世界格局。世界正在走向</a:t>
            </a:r>
            <a:r>
              <a:rPr lang="zh-CN" altLang="en-US" sz="3200" b="1" dirty="0">
                <a:solidFill>
                  <a:srgbClr val="FF0000"/>
                </a:solidFill>
                <a:latin typeface="楷体" panose="02010609060101010101" pitchFamily="49" charset="-122"/>
                <a:ea typeface="楷体" panose="02010609060101010101" pitchFamily="49" charset="-122"/>
                <a:sym typeface="+mn-ea"/>
              </a:rPr>
              <a:t>多极化</a:t>
            </a:r>
            <a:r>
              <a:rPr lang="zh-CN" altLang="en-US" sz="3200" b="1" dirty="0">
                <a:solidFill>
                  <a:srgbClr val="000000"/>
                </a:solidFill>
                <a:latin typeface="楷体" panose="02010609060101010101" pitchFamily="49" charset="-122"/>
                <a:ea typeface="楷体" panose="02010609060101010101" pitchFamily="49" charset="-122"/>
                <a:sym typeface="+mn-ea"/>
              </a:rPr>
              <a:t>，其发展趋势不可逆转。</a:t>
            </a:r>
            <a:r>
              <a:rPr lang="en-US" altLang="zh-CN" sz="3200" b="1">
                <a:solidFill>
                  <a:srgbClr val="000000"/>
                </a:solidFill>
                <a:latin typeface="楷体" panose="02010609060101010101" pitchFamily="49" charset="-122"/>
                <a:ea typeface="楷体" panose="02010609060101010101" pitchFamily="49" charset="-122"/>
                <a:sym typeface="+mn-ea"/>
              </a:rPr>
              <a:t>      </a:t>
            </a:r>
            <a:r>
              <a:rPr lang="zh-CN" altLang="en-US" sz="3200" b="1" dirty="0">
                <a:solidFill>
                  <a:srgbClr val="000000"/>
                </a:solidFill>
                <a:latin typeface="楷体" panose="02010609060101010101" pitchFamily="49" charset="-122"/>
                <a:ea typeface="楷体" panose="02010609060101010101" pitchFamily="49" charset="-122"/>
                <a:sym typeface="+mn-ea"/>
              </a:rPr>
              <a:t>                </a:t>
            </a:r>
            <a:endParaRPr lang="zh-CN" altLang="en-US" sz="3200" b="1" dirty="0">
              <a:solidFill>
                <a:srgbClr val="000000"/>
              </a:solidFill>
              <a:latin typeface="楷体" panose="02010609060101010101" pitchFamily="49" charset="-122"/>
              <a:ea typeface="楷体" panose="02010609060101010101" pitchFamily="49" charset="-122"/>
            </a:endParaRPr>
          </a:p>
          <a:p>
            <a:pPr algn="r"/>
            <a:r>
              <a:rPr lang="en-US" altLang="zh-CN" sz="2800" b="1">
                <a:solidFill>
                  <a:srgbClr val="000000"/>
                </a:solidFill>
                <a:latin typeface="楷体" panose="02010609060101010101" pitchFamily="49" charset="-122"/>
                <a:ea typeface="楷体" panose="02010609060101010101" pitchFamily="49" charset="-122"/>
                <a:sym typeface="+mn-ea"/>
              </a:rPr>
              <a:t>--</a:t>
            </a:r>
            <a:r>
              <a:rPr lang="zh-CN" altLang="en-US" sz="2800" b="1" dirty="0">
                <a:solidFill>
                  <a:srgbClr val="000000"/>
                </a:solidFill>
                <a:latin typeface="楷体" panose="02010609060101010101" pitchFamily="49" charset="-122"/>
                <a:ea typeface="楷体" panose="02010609060101010101" pitchFamily="49" charset="-122"/>
                <a:sym typeface="+mn-ea"/>
              </a:rPr>
              <a:t>《中外历史纲要》（</a:t>
            </a:r>
            <a:r>
              <a:rPr lang="zh-CN" altLang="en-US" sz="2800" b="1" dirty="0">
                <a:solidFill>
                  <a:srgbClr val="000000"/>
                </a:solidFill>
                <a:latin typeface="楷体" panose="02010609060101010101" pitchFamily="49" charset="-122"/>
                <a:ea typeface="楷体" panose="02010609060101010101" pitchFamily="49" charset="-122"/>
                <a:sym typeface="+mn-ea"/>
              </a:rPr>
              <a:t>下</a:t>
            </a:r>
            <a:r>
              <a:rPr lang="zh-CN" altLang="en-US" sz="2800" b="1" dirty="0">
                <a:solidFill>
                  <a:srgbClr val="000000"/>
                </a:solidFill>
                <a:latin typeface="楷体" panose="02010609060101010101" pitchFamily="49" charset="-122"/>
                <a:ea typeface="楷体" panose="02010609060101010101" pitchFamily="49" charset="-122"/>
                <a:sym typeface="+mn-ea"/>
              </a:rPr>
              <a:t>）</a:t>
            </a:r>
            <a:endParaRPr lang="zh-CN" altLang="en-US" sz="2800" b="1" dirty="0">
              <a:solidFill>
                <a:srgbClr val="000000"/>
              </a:solidFill>
              <a:latin typeface="楷体" panose="02010609060101010101" pitchFamily="49" charset="-122"/>
              <a:ea typeface="楷体" panose="02010609060101010101" pitchFamily="49" charset="-122"/>
              <a:sym typeface="+mn-ea"/>
            </a:endParaRPr>
          </a:p>
        </p:txBody>
      </p:sp>
      <p:pic>
        <p:nvPicPr>
          <p:cNvPr id="4" name="图片 3"/>
          <p:cNvPicPr>
            <a:picLocks noChangeAspect="1"/>
          </p:cNvPicPr>
          <p:nvPr/>
        </p:nvPicPr>
        <p:blipFill>
          <a:blip r:embed="rId2"/>
          <a:stretch>
            <a:fillRect/>
          </a:stretch>
        </p:blipFill>
        <p:spPr>
          <a:xfrm>
            <a:off x="6749415" y="2933065"/>
            <a:ext cx="5442585" cy="3396615"/>
          </a:xfrm>
          <a:prstGeom prst="rect">
            <a:avLst/>
          </a:prstGeom>
          <a:effectLst>
            <a:softEdge rad="127000"/>
          </a:effectLst>
        </p:spPr>
      </p:pic>
      <p:sp>
        <p:nvSpPr>
          <p:cNvPr id="5" name="矩形 4"/>
          <p:cNvSpPr/>
          <p:nvPr/>
        </p:nvSpPr>
        <p:spPr>
          <a:xfrm>
            <a:off x="113030" y="3301365"/>
            <a:ext cx="6706235" cy="2306955"/>
          </a:xfrm>
          <a:prstGeom prst="rect">
            <a:avLst/>
          </a:prstGeom>
          <a:solidFill>
            <a:srgbClr val="FFFF00"/>
          </a:solidFill>
          <a:ln>
            <a:solidFill>
              <a:srgbClr val="FFFF00"/>
            </a:solidFill>
          </a:ln>
          <a:effectLst>
            <a:softEdge rad="76200"/>
          </a:effectLst>
        </p:spPr>
        <p:txBody>
          <a:bodyPr wrap="square">
            <a:spAutoFit/>
          </a:bodyPr>
          <a:p>
            <a:pPr fontAlgn="auto">
              <a:lnSpc>
                <a:spcPct val="150000"/>
              </a:lnSpc>
            </a:pPr>
            <a:r>
              <a:rPr lang="zh-CN" altLang="en-US" sz="2400" b="1" dirty="0" smtClean="0">
                <a:solidFill>
                  <a:srgbClr val="0033CC"/>
                </a:solidFill>
                <a:latin typeface="微软雅黑" panose="020B0503020204020204" charset="-122"/>
                <a:ea typeface="微软雅黑" panose="020B0503020204020204" charset="-122"/>
              </a:rPr>
              <a:t>  所谓“极”</a:t>
            </a:r>
            <a:r>
              <a:rPr lang="zh-CN" altLang="en-US" sz="2400" b="1" dirty="0" smtClean="0">
                <a:latin typeface="微软雅黑" panose="020B0503020204020204" charset="-122"/>
                <a:ea typeface="微软雅黑" panose="020B0503020204020204" charset="-122"/>
              </a:rPr>
              <a:t>指的是综合国力强、对国际事务影响大的国家或国家集团。</a:t>
            </a:r>
            <a:endParaRPr lang="en-US" altLang="zh-CN" sz="2400" b="1" dirty="0" smtClean="0">
              <a:latin typeface="微软雅黑" panose="020B0503020204020204" charset="-122"/>
              <a:ea typeface="微软雅黑" panose="020B0503020204020204" charset="-122"/>
            </a:endParaRPr>
          </a:p>
          <a:p>
            <a:pPr fontAlgn="auto">
              <a:lnSpc>
                <a:spcPct val="150000"/>
              </a:lnSpc>
            </a:pPr>
            <a:r>
              <a:rPr lang="en-US" altLang="zh-CN" sz="2400" b="1" dirty="0" smtClean="0">
                <a:solidFill>
                  <a:srgbClr val="0033CC"/>
                </a:solidFill>
                <a:latin typeface="微软雅黑" panose="020B0503020204020204" charset="-122"/>
                <a:ea typeface="微软雅黑" panose="020B0503020204020204" charset="-122"/>
              </a:rPr>
              <a:t>   </a:t>
            </a:r>
            <a:r>
              <a:rPr lang="zh-CN" altLang="en-US" sz="2400" b="1" dirty="0" smtClean="0">
                <a:solidFill>
                  <a:srgbClr val="0033CC"/>
                </a:solidFill>
                <a:latin typeface="微软雅黑" panose="020B0503020204020204" charset="-122"/>
                <a:ea typeface="微软雅黑" panose="020B0503020204020204" charset="-122"/>
              </a:rPr>
              <a:t>所谓“化”，</a:t>
            </a:r>
            <a:r>
              <a:rPr lang="zh-CN" altLang="en-US" sz="2400" b="1" dirty="0" smtClean="0">
                <a:latin typeface="微软雅黑" panose="020B0503020204020204" charset="-122"/>
                <a:ea typeface="微软雅黑" panose="020B0503020204020204" charset="-122"/>
              </a:rPr>
              <a:t>是指一种发展趋势，表明在多极化格局形成之前有一个相当长的过渡期。</a:t>
            </a:r>
            <a:endParaRPr lang="zh-CN" altLang="en-US" sz="2400" b="1" dirty="0">
              <a:solidFill>
                <a:srgbClr val="C00000"/>
              </a:solidFill>
              <a:latin typeface="微软雅黑" panose="020B0503020204020204" charset="-122"/>
              <a:ea typeface="微软雅黑" panose="020B0503020204020204" charset="-122"/>
            </a:endParaRPr>
          </a:p>
        </p:txBody>
      </p:sp>
      <p:sp>
        <p:nvSpPr>
          <p:cNvPr id="3" name="下箭头 2"/>
          <p:cNvSpPr/>
          <p:nvPr/>
        </p:nvSpPr>
        <p:spPr>
          <a:xfrm>
            <a:off x="2731770" y="2143760"/>
            <a:ext cx="327660" cy="7048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additive="base">
                                        <p:cTn id="7" dur="500" fill="hold"/>
                                        <p:tgtEl>
                                          <p:spTgt spid="11272"/>
                                        </p:tgtEl>
                                        <p:attrNameLst>
                                          <p:attrName>ppt_x</p:attrName>
                                        </p:attrNameLst>
                                      </p:cBhvr>
                                      <p:tavLst>
                                        <p:tav tm="0">
                                          <p:val>
                                            <p:strVal val="#ppt_x"/>
                                          </p:val>
                                        </p:tav>
                                        <p:tav tm="100000">
                                          <p:val>
                                            <p:strVal val="#ppt_x"/>
                                          </p:val>
                                        </p:tav>
                                      </p:tavLst>
                                    </p:anim>
                                    <p:anim calcmode="lin" valueType="num">
                                      <p:cBhvr additive="base">
                                        <p:cTn id="8"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bldLvl="0" animBg="1"/>
      <p:bldP spid="5" grpId="0" bldLvl="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15361" descr="世界地图1"/>
          <p:cNvPicPr>
            <a:picLocks noChangeAspect="1"/>
          </p:cNvPicPr>
          <p:nvPr/>
        </p:nvPicPr>
        <p:blipFill>
          <a:blip r:embed="rId1"/>
          <a:srcRect r="1666" b="6667"/>
          <a:stretch>
            <a:fillRect/>
          </a:stretch>
        </p:blipFill>
        <p:spPr>
          <a:xfrm>
            <a:off x="1698625" y="629285"/>
            <a:ext cx="8796020" cy="6022340"/>
          </a:xfrm>
          <a:prstGeom prst="rect">
            <a:avLst/>
          </a:prstGeom>
          <a:noFill/>
          <a:ln w="9525">
            <a:noFill/>
          </a:ln>
          <a:effectLst>
            <a:softEdge rad="63500"/>
          </a:effectLst>
        </p:spPr>
      </p:pic>
      <p:pic>
        <p:nvPicPr>
          <p:cNvPr id="4" name="图片 3"/>
          <p:cNvPicPr>
            <a:picLocks noChangeAspect="1"/>
          </p:cNvPicPr>
          <p:nvPr>
            <p:custDataLst>
              <p:tags r:id="rId2"/>
            </p:custDataLst>
          </p:nvPr>
        </p:nvPicPr>
        <p:blipFill>
          <a:blip r:embed="rId3"/>
          <a:stretch>
            <a:fillRect/>
          </a:stretch>
        </p:blipFill>
        <p:spPr>
          <a:xfrm rot="2400000">
            <a:off x="153670" y="461645"/>
            <a:ext cx="314325" cy="306070"/>
          </a:xfrm>
          <a:prstGeom prst="cube">
            <a:avLst/>
          </a:prstGeom>
        </p:spPr>
      </p:pic>
      <p:sp>
        <p:nvSpPr>
          <p:cNvPr id="10" name="文本框 9"/>
          <p:cNvSpPr txBox="1"/>
          <p:nvPr/>
        </p:nvSpPr>
        <p:spPr>
          <a:xfrm>
            <a:off x="529590" y="396240"/>
            <a:ext cx="3910965" cy="521970"/>
          </a:xfrm>
          <a:prstGeom prst="rect">
            <a:avLst/>
          </a:prstGeom>
          <a:noFill/>
          <a:ln w="28575" cmpd="sng">
            <a:noFill/>
            <a:prstDash val="sysDot"/>
          </a:ln>
        </p:spPr>
        <p:txBody>
          <a:bodyPr wrap="square" rtlCol="0">
            <a:spAutoFit/>
          </a:bodyPr>
          <a:p>
            <a:r>
              <a:rPr lang="zh-CN" altLang="en-US" sz="2800" b="1">
                <a:gradFill>
                  <a:gsLst>
                    <a:gs pos="0">
                      <a:srgbClr val="012D86"/>
                    </a:gs>
                    <a:gs pos="100000">
                      <a:srgbClr val="0E2557"/>
                    </a:gs>
                  </a:gsLst>
                  <a:lin scaled="0"/>
                </a:gradFill>
                <a:latin typeface="黑体" panose="02010609060101010101" pitchFamily="49" charset="-122"/>
                <a:ea typeface="黑体" panose="02010609060101010101" pitchFamily="49" charset="-122"/>
              </a:rPr>
              <a:t>透视世界若干力量中心</a:t>
            </a:r>
            <a:endParaRPr lang="zh-CN" altLang="en-US" sz="280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p:txBody>
      </p:sp>
      <p:cxnSp>
        <p:nvCxnSpPr>
          <p:cNvPr id="3" name="直接连接符 2"/>
          <p:cNvCxnSpPr/>
          <p:nvPr/>
        </p:nvCxnSpPr>
        <p:spPr>
          <a:xfrm flipV="1">
            <a:off x="87630" y="244475"/>
            <a:ext cx="12015470" cy="571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96" name="矩形标注 495"/>
          <p:cNvSpPr/>
          <p:nvPr/>
        </p:nvSpPr>
        <p:spPr>
          <a:xfrm>
            <a:off x="2122170" y="1026160"/>
            <a:ext cx="5123180" cy="544195"/>
          </a:xfrm>
          <a:prstGeom prst="wedgeRectCallout">
            <a:avLst>
              <a:gd name="adj1" fmla="val 47917"/>
              <a:gd name="adj2" fmla="val 87572"/>
            </a:avLst>
          </a:prstGeom>
          <a:solidFill>
            <a:schemeClr val="bg1"/>
          </a:solid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俄罗斯：取代苏联地位，推行多极化外交，地位仍举足轻重</a:t>
            </a:r>
            <a:endPar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95" name="矩形标注 494"/>
          <p:cNvSpPr/>
          <p:nvPr/>
        </p:nvSpPr>
        <p:spPr>
          <a:xfrm>
            <a:off x="8425815" y="2733675"/>
            <a:ext cx="2198370" cy="1161415"/>
          </a:xfrm>
          <a:prstGeom prst="wedgeRectCallout">
            <a:avLst>
              <a:gd name="adj1" fmla="val -21597"/>
              <a:gd name="adj2" fmla="val -86002"/>
            </a:avLst>
          </a:prstGeom>
          <a:solidFill>
            <a:schemeClr val="bg1"/>
          </a:solid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buClrTx/>
              <a:buSzTx/>
              <a:buFontTx/>
            </a:pPr>
            <a:r>
              <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日本：保持经济大国，追求政治乃至军事大国</a:t>
            </a:r>
            <a:endPar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14" name="组合 13"/>
          <p:cNvGrpSpPr/>
          <p:nvPr/>
        </p:nvGrpSpPr>
        <p:grpSpPr>
          <a:xfrm>
            <a:off x="8489950" y="927100"/>
            <a:ext cx="3556000" cy="1198880"/>
            <a:chOff x="13370" y="1460"/>
            <a:chExt cx="5600" cy="1888"/>
          </a:xfrm>
        </p:grpSpPr>
        <p:sp>
          <p:nvSpPr>
            <p:cNvPr id="494" name="矩形标注 493"/>
            <p:cNvSpPr/>
            <p:nvPr/>
          </p:nvSpPr>
          <p:spPr>
            <a:xfrm rot="10200000">
              <a:off x="13370" y="1463"/>
              <a:ext cx="5601" cy="1883"/>
            </a:xfrm>
            <a:prstGeom prst="wedgeRectCallout">
              <a:avLst>
                <a:gd name="adj1" fmla="val 66006"/>
                <a:gd name="adj2" fmla="val -46191"/>
              </a:avLst>
            </a:prstGeom>
            <a:solidFill>
              <a:schemeClr val="bg1"/>
            </a:solid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文本框 4"/>
            <p:cNvSpPr txBox="1"/>
            <p:nvPr/>
          </p:nvSpPr>
          <p:spPr>
            <a:xfrm rot="21120000">
              <a:off x="13410" y="1460"/>
              <a:ext cx="5422" cy="1888"/>
            </a:xfrm>
            <a:prstGeom prst="rect">
              <a:avLst/>
            </a:prstGeom>
            <a:noFill/>
          </p:spPr>
          <p:txBody>
            <a:bodyPr wrap="square" rtlCol="0" anchor="t">
              <a:spAutoFit/>
            </a:bodyPr>
            <a:p>
              <a:pPr algn="just"/>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中国：进一步改革开放，坚持和平发展，开展多边外交，推动建设新型国际关系，发挥负责任大国的作用。</a:t>
              </a:r>
              <a:endParaRPr lang="zh-CN" altLang="en-US">
                <a:latin typeface="华文中宋" panose="02010600040101010101" pitchFamily="2" charset="-122"/>
                <a:ea typeface="华文中宋" panose="02010600040101010101" pitchFamily="2" charset="-122"/>
              </a:endParaRPr>
            </a:p>
          </p:txBody>
        </p:sp>
      </p:grpSp>
      <p:sp>
        <p:nvSpPr>
          <p:cNvPr id="8" name="矩形标注 7"/>
          <p:cNvSpPr/>
          <p:nvPr/>
        </p:nvSpPr>
        <p:spPr>
          <a:xfrm>
            <a:off x="5866765" y="4052570"/>
            <a:ext cx="2163445" cy="1161415"/>
          </a:xfrm>
          <a:prstGeom prst="wedgeRectCallout">
            <a:avLst>
              <a:gd name="adj1" fmla="val -21597"/>
              <a:gd name="adj2" fmla="val -86002"/>
            </a:avLst>
          </a:prstGeom>
          <a:solidFill>
            <a:schemeClr val="bg1"/>
          </a:solid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sym typeface="+mn-ea"/>
              </a:rPr>
              <a:t>发展中国家：总体实力增强，成为推动世界多极化的重要力量。</a:t>
            </a:r>
            <a:endPar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9" name="矩形标注 8"/>
          <p:cNvSpPr/>
          <p:nvPr/>
        </p:nvSpPr>
        <p:spPr>
          <a:xfrm>
            <a:off x="5651500" y="2359660"/>
            <a:ext cx="2593975" cy="1161415"/>
          </a:xfrm>
          <a:prstGeom prst="wedgeRectCallout">
            <a:avLst>
              <a:gd name="adj1" fmla="val -21597"/>
              <a:gd name="adj2" fmla="val -86002"/>
            </a:avLst>
          </a:prstGeom>
          <a:solidFill>
            <a:schemeClr val="bg1"/>
          </a:solid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buFontTx/>
            </a:pPr>
            <a:r>
              <a:rPr lang="zh-CN" sz="2000">
                <a:solidFill>
                  <a:schemeClr val="tx1"/>
                </a:solidFill>
                <a:latin typeface="华文中宋" panose="02010600040101010101" pitchFamily="2" charset="-122"/>
                <a:ea typeface="华文中宋" panose="02010600040101010101" pitchFamily="2" charset="-122"/>
                <a:cs typeface="黑体" panose="02010609060101010101" pitchFamily="49" charset="-122"/>
                <a:sym typeface="+mn-ea"/>
              </a:rPr>
              <a:t>欧盟：</a:t>
            </a:r>
            <a:r>
              <a:rPr sz="2000">
                <a:solidFill>
                  <a:schemeClr val="tx1"/>
                </a:solidFill>
                <a:latin typeface="华文中宋" panose="02010600040101010101" pitchFamily="2" charset="-122"/>
                <a:ea typeface="华文中宋" panose="02010600040101010101" pitchFamily="2" charset="-122"/>
                <a:cs typeface="黑体" panose="02010609060101010101" pitchFamily="49" charset="-122"/>
                <a:sym typeface="+mn-ea"/>
              </a:rPr>
              <a:t>世界上最大的区域性国际组织，主张在国际舞台上发挥欧盟的独特作用</a:t>
            </a:r>
            <a:r>
              <a:rPr lang="zh-CN" sz="2000">
                <a:solidFill>
                  <a:schemeClr val="tx1"/>
                </a:solidFill>
                <a:latin typeface="华文中宋" panose="02010600040101010101" pitchFamily="2" charset="-122"/>
                <a:ea typeface="华文中宋" panose="02010600040101010101" pitchFamily="2" charset="-122"/>
                <a:cs typeface="黑体" panose="02010609060101010101" pitchFamily="49" charset="-122"/>
                <a:sym typeface="+mn-ea"/>
              </a:rPr>
              <a:t>。</a:t>
            </a:r>
            <a:endParaRPr lang="zh-CN" sz="2000">
              <a:solidFill>
                <a:schemeClr val="tx1"/>
              </a:solidFill>
              <a:latin typeface="华文中宋" panose="02010600040101010101" pitchFamily="2" charset="-122"/>
              <a:ea typeface="华文中宋" panose="02010600040101010101" pitchFamily="2" charset="-122"/>
              <a:cs typeface="黑体" panose="02010609060101010101" pitchFamily="49" charset="-122"/>
              <a:sym typeface="+mn-ea"/>
            </a:endParaRPr>
          </a:p>
        </p:txBody>
      </p:sp>
      <p:grpSp>
        <p:nvGrpSpPr>
          <p:cNvPr id="13" name="组合 12"/>
          <p:cNvGrpSpPr/>
          <p:nvPr/>
        </p:nvGrpSpPr>
        <p:grpSpPr>
          <a:xfrm>
            <a:off x="627380" y="2334260"/>
            <a:ext cx="2870835" cy="1939925"/>
            <a:chOff x="988" y="3676"/>
            <a:chExt cx="4521" cy="3055"/>
          </a:xfrm>
        </p:grpSpPr>
        <p:sp>
          <p:nvSpPr>
            <p:cNvPr id="15364" name="椭圆形标注 15363">
              <a:hlinkClick r:id="rId4" action="ppaction://hlinksldjump"/>
            </p:cNvPr>
            <p:cNvSpPr/>
            <p:nvPr/>
          </p:nvSpPr>
          <p:spPr>
            <a:xfrm rot="5400000">
              <a:off x="1721" y="2943"/>
              <a:ext cx="3055" cy="4521"/>
            </a:xfrm>
            <a:prstGeom prst="wedgeEllipseCallout">
              <a:avLst>
                <a:gd name="adj1" fmla="val -50884"/>
                <a:gd name="adj2" fmla="val -51866"/>
              </a:avLst>
            </a:prstGeom>
            <a:solidFill>
              <a:srgbClr val="FF0000"/>
            </a:solidFill>
            <a:ln w="9525" cap="flat" cmpd="sng">
              <a:solidFill>
                <a:schemeClr val="tx1"/>
              </a:solidFill>
              <a:prstDash val="solid"/>
              <a:miter/>
              <a:headEnd type="none" w="med" len="med"/>
              <a:tailEnd type="none" w="med" len="med"/>
            </a:ln>
          </p:spPr>
          <p:txBody>
            <a:bodyPr rot="10800000" vert="eaVert"/>
            <a:lstStyle/>
            <a:p>
              <a:pPr lvl="0" algn="l">
                <a:buClrTx/>
                <a:buSzTx/>
                <a:buFontTx/>
              </a:pPr>
              <a:endParaRPr lang="zh-CN" altLang="en-US" sz="3600">
                <a:solidFill>
                  <a:schemeClr val="bg1"/>
                </a:solidFill>
                <a:latin typeface="Times New Roman" panose="02020603050405020304" pitchFamily="18" charset="0"/>
                <a:ea typeface="黑体" panose="02010609060101010101" pitchFamily="49" charset="-122"/>
              </a:endParaRPr>
            </a:p>
          </p:txBody>
        </p:sp>
        <p:sp>
          <p:nvSpPr>
            <p:cNvPr id="12" name="文本框 11"/>
            <p:cNvSpPr txBox="1"/>
            <p:nvPr/>
          </p:nvSpPr>
          <p:spPr>
            <a:xfrm>
              <a:off x="1401" y="4057"/>
              <a:ext cx="3919" cy="2325"/>
            </a:xfrm>
            <a:prstGeom prst="rect">
              <a:avLst/>
            </a:prstGeom>
            <a:noFill/>
          </p:spPr>
          <p:txBody>
            <a:bodyPr wrap="square" rtlCol="0" anchor="t">
              <a:spAutoFit/>
            </a:bodyPr>
            <a:p>
              <a:r>
                <a:rPr lang="zh-CN" altLang="en-US" b="1" kern="100" dirty="0" smtClean="0">
                  <a:solidFill>
                    <a:srgbClr val="000000"/>
                  </a:solidFill>
                  <a:latin typeface="Calibri" panose="020F0502020204030204" charset="0"/>
                  <a:ea typeface="宋体" panose="02010600030101010101" pitchFamily="2" charset="-122"/>
                  <a:cs typeface="Times New Roman" panose="02020603050405020304" pitchFamily="18" charset="0"/>
                  <a:sym typeface="+mn-ea"/>
                </a:rPr>
                <a:t>美国：拥有世界上最强大的综合国力，在军事、经济、科技等方面居世界领先地位</a:t>
              </a:r>
              <a:r>
                <a:rPr lang="en-US" altLang="zh-CN" b="1" kern="100" dirty="0" smtClean="0">
                  <a:solidFill>
                    <a:srgbClr val="000000"/>
                  </a:solidFill>
                  <a:latin typeface="Calibri" panose="020F0502020204030204" charset="0"/>
                  <a:ea typeface="宋体" panose="02010600030101010101" pitchFamily="2" charset="-122"/>
                  <a:cs typeface="Times New Roman" panose="02020603050405020304" pitchFamily="18" charset="0"/>
                  <a:sym typeface="+mn-ea"/>
                </a:rPr>
                <a:t>,</a:t>
              </a:r>
              <a:r>
                <a:rPr lang="zh-CN" altLang="en-US" b="1" kern="100" dirty="0" smtClean="0">
                  <a:solidFill>
                    <a:srgbClr val="000000"/>
                  </a:solidFill>
                  <a:latin typeface="Calibri" panose="020F0502020204030204" charset="0"/>
                  <a:ea typeface="宋体" panose="02010600030101010101" pitchFamily="2" charset="-122"/>
                  <a:cs typeface="Times New Roman" panose="02020603050405020304" pitchFamily="18" charset="0"/>
                  <a:sym typeface="+mn-ea"/>
                </a:rPr>
                <a:t>希望建立美国主导的单极世界。</a:t>
              </a:r>
              <a:endParaRPr lang="zh-CN" altLang="en-US"/>
            </a:p>
          </p:txBody>
        </p:sp>
      </p:grpSp>
      <p:sp>
        <p:nvSpPr>
          <p:cNvPr id="2" name="矩形 1"/>
          <p:cNvSpPr/>
          <p:nvPr/>
        </p:nvSpPr>
        <p:spPr>
          <a:xfrm>
            <a:off x="8030210" y="233362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⑤</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6" name="矩形 5"/>
          <p:cNvSpPr/>
          <p:nvPr/>
        </p:nvSpPr>
        <p:spPr>
          <a:xfrm>
            <a:off x="5951855" y="167830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②</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7" name="矩形 6"/>
          <p:cNvSpPr/>
          <p:nvPr/>
        </p:nvSpPr>
        <p:spPr>
          <a:xfrm>
            <a:off x="7115175" y="133413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③</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11" name="矩形 10"/>
          <p:cNvSpPr/>
          <p:nvPr/>
        </p:nvSpPr>
        <p:spPr>
          <a:xfrm>
            <a:off x="8686800" y="208851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④</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15" name="矩形 14"/>
          <p:cNvSpPr/>
          <p:nvPr/>
        </p:nvSpPr>
        <p:spPr>
          <a:xfrm>
            <a:off x="3625215" y="221551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①</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16" name="矩形 15"/>
          <p:cNvSpPr/>
          <p:nvPr/>
        </p:nvSpPr>
        <p:spPr>
          <a:xfrm>
            <a:off x="6157595" y="331787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⑥</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17" name="矩形 18"/>
          <p:cNvSpPr>
            <a:spLocks noChangeArrowheads="1"/>
          </p:cNvSpPr>
          <p:nvPr/>
        </p:nvSpPr>
        <p:spPr bwMode="auto">
          <a:xfrm>
            <a:off x="648335" y="6200140"/>
            <a:ext cx="10896600" cy="564515"/>
          </a:xfrm>
          <a:prstGeom prst="rect">
            <a:avLst/>
          </a:prstGeom>
          <a:solidFill>
            <a:srgbClr val="FDF731"/>
          </a:solidFill>
          <a:ln>
            <a:solidFill>
              <a:schemeClr val="tx1"/>
            </a:solidFill>
          </a:ln>
        </p:spPr>
        <p:txBody>
          <a:bodyPr wrap="square" lIns="91230" tIns="45718" rIns="91230" bIns="45718">
            <a:spAutoFit/>
          </a:bodyPr>
          <a:lstStyle>
            <a:lvl1pPr defTabSz="341630" eaLnBrk="0" hangingPunct="0">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defTabSz="341630" eaLnBrk="0" hangingPunct="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defTabSz="341630" eaLnBrk="0" hangingPunct="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455930" indent="-455930" eaLnBrk="1" fontAlgn="base" hangingPunct="1">
              <a:lnSpc>
                <a:spcPts val="3700"/>
              </a:lnSpc>
              <a:spcBef>
                <a:spcPct val="0"/>
              </a:spcBef>
              <a:spcAft>
                <a:spcPct val="0"/>
              </a:spcAft>
              <a:buFont typeface="Wingdings" panose="05000000000000000000" pitchFamily="2" charset="2"/>
              <a:buChar char="p"/>
            </a:pPr>
            <a:r>
              <a:rPr lang="zh-CN" altLang="en-US" sz="2800" b="1" dirty="0">
                <a:solidFill>
                  <a:srgbClr val="FF0000"/>
                </a:solidFill>
                <a:latin typeface="微软雅黑" panose="020B0503020204020204" charset="-122"/>
                <a:ea typeface="微软雅黑" panose="020B0503020204020204" charset="-122"/>
              </a:rPr>
              <a:t>学习任务</a:t>
            </a:r>
            <a:r>
              <a:rPr lang="en-US" altLang="zh-CN" sz="2800" b="1" dirty="0">
                <a:solidFill>
                  <a:srgbClr val="FF0000"/>
                </a:solidFill>
                <a:latin typeface="微软雅黑" panose="020B0503020204020204" charset="-122"/>
                <a:ea typeface="微软雅黑" panose="020B0503020204020204" charset="-122"/>
              </a:rPr>
              <a:t>1</a:t>
            </a:r>
            <a:r>
              <a:rPr lang="zh-CN" altLang="en-US" sz="2800" b="1" dirty="0">
                <a:solidFill>
                  <a:srgbClr val="FF0000"/>
                </a:solidFill>
                <a:latin typeface="微软雅黑" panose="020B0503020204020204" charset="-122"/>
                <a:ea typeface="微软雅黑" panose="020B0503020204020204" charset="-122"/>
              </a:rPr>
              <a:t>：</a:t>
            </a:r>
            <a:r>
              <a:rPr lang="zh-CN" altLang="en-US" sz="2800" b="1" dirty="0">
                <a:latin typeface="微软雅黑" panose="020B0503020204020204" charset="-122"/>
                <a:ea typeface="微软雅黑" panose="020B0503020204020204" charset="-122"/>
              </a:rPr>
              <a:t>根据地图结合所学，分析世界多极化发展的主要表现。</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96"/>
                                        </p:tgtEl>
                                        <p:attrNameLst>
                                          <p:attrName>style.visibility</p:attrName>
                                        </p:attrNameLst>
                                      </p:cBhvr>
                                      <p:to>
                                        <p:strVal val="visible"/>
                                      </p:to>
                                    </p:set>
                                    <p:animEffect transition="in" filter="blinds(horizontal)">
                                      <p:cBhvr>
                                        <p:cTn id="23" dur="500"/>
                                        <p:tgtEl>
                                          <p:spTgt spid="49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95"/>
                                        </p:tgtEl>
                                        <p:attrNameLst>
                                          <p:attrName>style.visibility</p:attrName>
                                        </p:attrNameLst>
                                      </p:cBhvr>
                                      <p:to>
                                        <p:strVal val="visible"/>
                                      </p:to>
                                    </p:set>
                                    <p:animEffect transition="in" filter="blinds(horizontal)">
                                      <p:cBhvr>
                                        <p:cTn id="28" dur="500"/>
                                        <p:tgtEl>
                                          <p:spTgt spid="49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bldLvl="0" animBg="1"/>
      <p:bldP spid="496" grpId="1" animBg="1"/>
      <p:bldP spid="495" grpId="0" bldLvl="0" animBg="1"/>
      <p:bldP spid="8" grpId="0" bldLvl="0" animBg="1"/>
      <p:bldP spid="9" grpId="0" bldLvl="0" animBg="1"/>
      <p:bldP spid="17" grpId="0" bldLvl="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MH_Other_3"/>
          <p:cNvCxnSpPr>
            <a:cxnSpLocks noChangeShapeType="1"/>
          </p:cNvCxnSpPr>
          <p:nvPr>
            <p:custDataLst>
              <p:tags r:id="rId1"/>
            </p:custDataLst>
          </p:nvPr>
        </p:nvCxnSpPr>
        <p:spPr bwMode="auto">
          <a:xfrm>
            <a:off x="635" y="739140"/>
            <a:ext cx="12190095" cy="20955"/>
          </a:xfrm>
          <a:prstGeom prst="line">
            <a:avLst/>
          </a:prstGeom>
          <a:noFill/>
          <a:ln w="6350" cap="flat" cmpd="sng" algn="ctr">
            <a:solidFill>
              <a:schemeClr val="tx1"/>
            </a:solidFill>
            <a:prstDash val="solid"/>
            <a:miter lim="800000"/>
          </a:ln>
          <a:effectLst/>
          <a:scene3d>
            <a:camera prst="perspectiveFront"/>
            <a:lightRig rig="threePt" dir="t"/>
          </a:scene3d>
          <a:sp3d>
            <a:bevelT/>
          </a:sp3d>
        </p:spPr>
        <p:style>
          <a:lnRef idx="3">
            <a:srgbClr val="5B9BD5"/>
          </a:lnRef>
          <a:fillRef idx="0">
            <a:srgbClr val="5B9BD5"/>
          </a:fillRef>
          <a:effectRef idx="2">
            <a:srgbClr val="5B9BD5"/>
          </a:effectRef>
          <a:fontRef idx="minor">
            <a:sysClr val="windowText" lastClr="000000"/>
          </a:fontRef>
        </p:style>
      </p:cxnSp>
      <p:graphicFrame>
        <p:nvGraphicFramePr>
          <p:cNvPr id="24617" name="表格 24616"/>
          <p:cNvGraphicFramePr/>
          <p:nvPr>
            <p:custDataLst>
              <p:tags r:id="rId2"/>
            </p:custDataLst>
          </p:nvPr>
        </p:nvGraphicFramePr>
        <p:xfrm>
          <a:off x="105728" y="3147378"/>
          <a:ext cx="12065635" cy="3630930"/>
        </p:xfrm>
        <a:graphic>
          <a:graphicData uri="http://schemas.openxmlformats.org/drawingml/2006/table">
            <a:tbl>
              <a:tblPr/>
              <a:tblGrid>
                <a:gridCol w="3151505"/>
                <a:gridCol w="8914130"/>
              </a:tblGrid>
              <a:tr h="54610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FF"/>
                          </a:solidFill>
                          <a:latin typeface="微软雅黑" panose="020B0503020204020204" charset="-122"/>
                          <a:ea typeface="微软雅黑" panose="020B0503020204020204" charset="-122"/>
                        </a:rPr>
                        <a:t>时间</a:t>
                      </a:r>
                      <a:endParaRPr lang="zh-CN" altLang="en-US" sz="2200" b="1" dirty="0">
                        <a:solidFill>
                          <a:srgbClr val="0000FF"/>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FF"/>
                          </a:solidFill>
                          <a:latin typeface="微软雅黑" panose="020B0503020204020204" charset="-122"/>
                          <a:ea typeface="微软雅黑" panose="020B0503020204020204" charset="-122"/>
                        </a:rPr>
                        <a:t>进程</a:t>
                      </a:r>
                      <a:endParaRPr lang="zh-CN" altLang="en-US" sz="2200" b="1" dirty="0">
                        <a:solidFill>
                          <a:srgbClr val="0000FF"/>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4610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00"/>
                          </a:solidFill>
                          <a:latin typeface="微软雅黑" panose="020B0503020204020204" charset="-122"/>
                          <a:ea typeface="微软雅黑" panose="020B0503020204020204" charset="-122"/>
                        </a:rPr>
                        <a:t>新航路开辟</a:t>
                      </a:r>
                      <a:endParaRPr lang="zh-CN" altLang="en-US"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endParaRPr lang="zh-CN" altLang="en-US" sz="2400" b="1" dirty="0">
                        <a:solidFill>
                          <a:srgbClr val="000000"/>
                        </a:solidFill>
                        <a:highlight>
                          <a:srgbClr val="FFFF00"/>
                        </a:highlight>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4610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00"/>
                          </a:solidFill>
                          <a:latin typeface="微软雅黑" panose="020B0503020204020204" charset="-122"/>
                          <a:ea typeface="微软雅黑" panose="020B0503020204020204" charset="-122"/>
                        </a:rPr>
                        <a:t>工业革命后</a:t>
                      </a:r>
                      <a:endParaRPr lang="zh-CN" altLang="en-US"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endParaRPr lang="zh-CN" altLang="en-US" sz="2000" b="1" dirty="0">
                        <a:solidFill>
                          <a:srgbClr val="000000"/>
                        </a:solidFill>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54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zh-CN" sz="2200" b="1" dirty="0">
                          <a:solidFill>
                            <a:srgbClr val="000000"/>
                          </a:solidFill>
                          <a:latin typeface="微软雅黑" panose="020B0503020204020204" charset="-122"/>
                          <a:ea typeface="微软雅黑" panose="020B0503020204020204" charset="-122"/>
                        </a:rPr>
                        <a:t>二战后</a:t>
                      </a:r>
                      <a:endParaRPr lang="zh-CN" altLang="zh-CN"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spcAft>
                          <a:spcPts val="1200"/>
                        </a:spcAft>
                        <a:buNone/>
                      </a:pPr>
                      <a:endParaRPr lang="zh-CN" altLang="zh-CN" sz="2000" b="1" dirty="0">
                        <a:solidFill>
                          <a:srgbClr val="000000"/>
                        </a:solidFill>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54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en-US" altLang="zh-CN" sz="2200" b="1">
                          <a:solidFill>
                            <a:srgbClr val="000000"/>
                          </a:solidFill>
                          <a:latin typeface="微软雅黑" panose="020B0503020204020204" charset="-122"/>
                          <a:ea typeface="微软雅黑" panose="020B0503020204020204" charset="-122"/>
                        </a:rPr>
                        <a:t>20</a:t>
                      </a:r>
                      <a:r>
                        <a:rPr lang="zh-CN" altLang="zh-CN" sz="2200" b="1" dirty="0">
                          <a:solidFill>
                            <a:srgbClr val="000000"/>
                          </a:solidFill>
                          <a:latin typeface="微软雅黑" panose="020B0503020204020204" charset="-122"/>
                          <a:ea typeface="微软雅黑" panose="020B0503020204020204" charset="-122"/>
                        </a:rPr>
                        <a:t>世纪</a:t>
                      </a:r>
                      <a:r>
                        <a:rPr lang="en-US" altLang="zh-CN" sz="2200" b="1">
                          <a:solidFill>
                            <a:srgbClr val="000000"/>
                          </a:solidFill>
                          <a:latin typeface="微软雅黑" panose="020B0503020204020204" charset="-122"/>
                          <a:ea typeface="微软雅黑" panose="020B0503020204020204" charset="-122"/>
                        </a:rPr>
                        <a:t>70</a:t>
                      </a:r>
                      <a:r>
                        <a:rPr lang="zh-CN" altLang="zh-CN" sz="2200" b="1" dirty="0">
                          <a:solidFill>
                            <a:srgbClr val="000000"/>
                          </a:solidFill>
                          <a:latin typeface="微软雅黑" panose="020B0503020204020204" charset="-122"/>
                          <a:ea typeface="微软雅黑" panose="020B0503020204020204" charset="-122"/>
                        </a:rPr>
                        <a:t>年代以来</a:t>
                      </a:r>
                      <a:endParaRPr lang="zh-CN" altLang="zh-CN"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spcAft>
                          <a:spcPts val="1200"/>
                        </a:spcAft>
                        <a:buNone/>
                      </a:pPr>
                      <a:endParaRPr lang="zh-CN" altLang="zh-CN" sz="2000" b="1" dirty="0">
                        <a:solidFill>
                          <a:srgbClr val="000000"/>
                        </a:solidFill>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381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00"/>
                          </a:solidFill>
                          <a:latin typeface="微软雅黑" panose="020B0503020204020204" charset="-122"/>
                          <a:ea typeface="微软雅黑" panose="020B0503020204020204" charset="-122"/>
                        </a:rPr>
                        <a:t>20世纪90年代</a:t>
                      </a:r>
                      <a:endParaRPr lang="zh-CN" altLang="en-US"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spcAft>
                          <a:spcPts val="1200"/>
                        </a:spcAft>
                        <a:buNone/>
                      </a:pPr>
                      <a:endParaRPr lang="zh-CN" altLang="en-US" sz="2000" b="1" dirty="0">
                        <a:solidFill>
                          <a:srgbClr val="000000"/>
                        </a:solidFill>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00087">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00"/>
                          </a:solidFill>
                          <a:latin typeface="微软雅黑" panose="020B0503020204020204" charset="-122"/>
                          <a:ea typeface="微软雅黑" panose="020B0503020204020204" charset="-122"/>
                        </a:rPr>
                        <a:t>进入21世纪</a:t>
                      </a:r>
                      <a:endParaRPr lang="zh-CN" altLang="en-US"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spcAft>
                          <a:spcPts val="1200"/>
                        </a:spcAft>
                        <a:buNone/>
                      </a:pPr>
                      <a:endParaRPr lang="zh-CN" altLang="en-US" sz="2000" b="1" dirty="0">
                        <a:solidFill>
                          <a:srgbClr val="000000"/>
                        </a:solidFill>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bl>
          </a:graphicData>
        </a:graphic>
      </p:graphicFrame>
      <p:pic>
        <p:nvPicPr>
          <p:cNvPr id="16" name="图片 15"/>
          <p:cNvPicPr>
            <a:picLocks noChangeAspect="1"/>
          </p:cNvPicPr>
          <p:nvPr/>
        </p:nvPicPr>
        <p:blipFill>
          <a:blip r:embed="rId3"/>
          <a:stretch>
            <a:fillRect/>
          </a:stretch>
        </p:blipFill>
        <p:spPr>
          <a:xfrm>
            <a:off x="3387725" y="891540"/>
            <a:ext cx="8804275" cy="2124710"/>
          </a:xfrm>
          <a:prstGeom prst="rect">
            <a:avLst/>
          </a:prstGeom>
        </p:spPr>
      </p:pic>
      <p:sp>
        <p:nvSpPr>
          <p:cNvPr id="7" name="圆角矩形 6"/>
          <p:cNvSpPr/>
          <p:nvPr/>
        </p:nvSpPr>
        <p:spPr>
          <a:xfrm>
            <a:off x="64770" y="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ym typeface="+mn-ea"/>
              </a:rPr>
              <a:t>经济：经济全球化</a:t>
            </a:r>
            <a:endParaRPr lang="zh-CN" altLang="en-US" sz="2800" b="1">
              <a:sym typeface="+mn-ea"/>
            </a:endParaRPr>
          </a:p>
        </p:txBody>
      </p:sp>
      <p:sp>
        <p:nvSpPr>
          <p:cNvPr id="17" name="矩形 18"/>
          <p:cNvSpPr>
            <a:spLocks noChangeArrowheads="1"/>
          </p:cNvSpPr>
          <p:nvPr/>
        </p:nvSpPr>
        <p:spPr bwMode="auto">
          <a:xfrm>
            <a:off x="106045" y="891540"/>
            <a:ext cx="3144520" cy="1988185"/>
          </a:xfrm>
          <a:prstGeom prst="rect">
            <a:avLst/>
          </a:prstGeom>
          <a:solidFill>
            <a:srgbClr val="FDF731"/>
          </a:solidFill>
          <a:ln>
            <a:solidFill>
              <a:schemeClr val="tx1"/>
            </a:solidFill>
          </a:ln>
        </p:spPr>
        <p:txBody>
          <a:bodyPr wrap="square" lIns="91230" tIns="45718" rIns="91230" bIns="45718">
            <a:spAutoFit/>
          </a:bodyPr>
          <a:lstStyle>
            <a:lvl1pPr defTabSz="341630" eaLnBrk="0" hangingPunct="0">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defTabSz="341630" eaLnBrk="0" hangingPunct="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defTabSz="341630" eaLnBrk="0" hangingPunct="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455930" indent="-455930" eaLnBrk="1" fontAlgn="base" hangingPunct="1">
              <a:lnSpc>
                <a:spcPts val="3700"/>
              </a:lnSpc>
              <a:spcBef>
                <a:spcPct val="0"/>
              </a:spcBef>
              <a:spcAft>
                <a:spcPct val="0"/>
              </a:spcAft>
              <a:buFont typeface="Wingdings" panose="05000000000000000000" pitchFamily="2" charset="2"/>
              <a:buChar char="p"/>
            </a:pPr>
            <a:r>
              <a:rPr lang="zh-CN" altLang="en-US" sz="2800" b="1" dirty="0">
                <a:solidFill>
                  <a:srgbClr val="FF0000"/>
                </a:solidFill>
                <a:latin typeface="微软雅黑" panose="020B0503020204020204" charset="-122"/>
                <a:ea typeface="微软雅黑" panose="020B0503020204020204" charset="-122"/>
              </a:rPr>
              <a:t>学习任务</a:t>
            </a:r>
            <a:r>
              <a:rPr lang="en-US" altLang="zh-CN" sz="2800" b="1" dirty="0">
                <a:solidFill>
                  <a:srgbClr val="FF0000"/>
                </a:solidFill>
                <a:latin typeface="微软雅黑" panose="020B0503020204020204" charset="-122"/>
                <a:ea typeface="微软雅黑" panose="020B0503020204020204" charset="-122"/>
              </a:rPr>
              <a:t>2</a:t>
            </a:r>
            <a:r>
              <a:rPr lang="zh-CN" altLang="en-US" sz="2800" b="1" dirty="0">
                <a:solidFill>
                  <a:srgbClr val="FF0000"/>
                </a:solidFill>
                <a:latin typeface="微软雅黑" panose="020B0503020204020204" charset="-122"/>
                <a:ea typeface="微软雅黑" panose="020B0503020204020204" charset="-122"/>
              </a:rPr>
              <a:t>：</a:t>
            </a:r>
            <a:endParaRPr lang="zh-CN" altLang="en-US" sz="2800" b="1" dirty="0">
              <a:solidFill>
                <a:srgbClr val="FF0000"/>
              </a:solidFill>
              <a:latin typeface="微软雅黑" panose="020B0503020204020204" charset="-122"/>
              <a:ea typeface="微软雅黑" panose="020B0503020204020204" charset="-122"/>
            </a:endParaRPr>
          </a:p>
          <a:p>
            <a:pPr indent="0" eaLnBrk="1" fontAlgn="base" hangingPunct="1">
              <a:lnSpc>
                <a:spcPts val="3700"/>
              </a:lnSpc>
              <a:spcBef>
                <a:spcPct val="0"/>
              </a:spcBef>
              <a:spcAft>
                <a:spcPct val="0"/>
              </a:spcAft>
              <a:buFont typeface="Wingdings" panose="05000000000000000000" pitchFamily="2" charset="2"/>
              <a:buNone/>
            </a:pPr>
            <a:r>
              <a:rPr lang="en-US" altLang="zh-CN" sz="2400" b="1" dirty="0" smtClean="0">
                <a:solidFill>
                  <a:schemeClr val="tx1"/>
                </a:solidFill>
                <a:effectLst>
                  <a:outerShdw blurRad="38100" dist="19050" dir="2700000" algn="tl" rotWithShape="0">
                    <a:schemeClr val="dk1">
                      <a:alpha val="40000"/>
                    </a:schemeClr>
                  </a:outerShdw>
                </a:effectLst>
                <a:sym typeface="+mn-ea"/>
              </a:rPr>
              <a:t>         </a:t>
            </a:r>
            <a:r>
              <a:rPr lang="zh-CN" altLang="en-US" sz="2400" b="1" dirty="0" smtClean="0">
                <a:solidFill>
                  <a:schemeClr val="tx1"/>
                </a:solidFill>
                <a:effectLst>
                  <a:outerShdw blurRad="38100" dist="19050" dir="2700000" algn="tl" rotWithShape="0">
                    <a:schemeClr val="dk1">
                      <a:alpha val="40000"/>
                    </a:schemeClr>
                  </a:outerShdw>
                </a:effectLst>
                <a:sym typeface="+mn-ea"/>
              </a:rPr>
              <a:t>结合时间轴以及教材内容，梳理经济全球化的发展历程？</a:t>
            </a:r>
            <a:endParaRPr lang="zh-CN" altLang="en-US" sz="2400" b="1" dirty="0">
              <a:latin typeface="黑体" panose="02010609060101010101" pitchFamily="49" charset="-122"/>
              <a:ea typeface="黑体" panose="02010609060101010101" pitchFamily="49" charset="-122"/>
            </a:endParaRPr>
          </a:p>
        </p:txBody>
      </p:sp>
      <p:sp>
        <p:nvSpPr>
          <p:cNvPr id="2" name="文本框 1"/>
          <p:cNvSpPr txBox="1"/>
          <p:nvPr/>
        </p:nvSpPr>
        <p:spPr>
          <a:xfrm>
            <a:off x="3463925" y="3771265"/>
            <a:ext cx="2468880" cy="398780"/>
          </a:xfrm>
          <a:prstGeom prst="rect">
            <a:avLst/>
          </a:prstGeom>
          <a:noFill/>
        </p:spPr>
        <p:txBody>
          <a:bodyPr wrap="none" rtlCol="0" anchor="t">
            <a:spAutoFit/>
          </a:bodyPr>
          <a:p>
            <a:pPr marL="0" lvl="0" indent="0">
              <a:spcBef>
                <a:spcPct val="0"/>
              </a:spcBef>
              <a:buNone/>
            </a:pPr>
            <a:r>
              <a:rPr lang="zh-CN" altLang="en-US" sz="2000" b="1" dirty="0">
                <a:solidFill>
                  <a:srgbClr val="000000"/>
                </a:solidFill>
                <a:latin typeface="+mn-ea"/>
                <a:sym typeface="+mn-ea"/>
              </a:rPr>
              <a:t>经济全球化开始发展</a:t>
            </a:r>
            <a:endParaRPr lang="zh-CN" altLang="en-US" sz="2000" b="1" dirty="0">
              <a:solidFill>
                <a:srgbClr val="000000"/>
              </a:solidFill>
              <a:latin typeface="+mn-ea"/>
              <a:sym typeface="+mn-ea"/>
            </a:endParaRPr>
          </a:p>
        </p:txBody>
      </p:sp>
      <p:sp>
        <p:nvSpPr>
          <p:cNvPr id="3" name="文本框 2"/>
          <p:cNvSpPr txBox="1"/>
          <p:nvPr/>
        </p:nvSpPr>
        <p:spPr>
          <a:xfrm>
            <a:off x="3463925" y="4281805"/>
            <a:ext cx="4754880" cy="398780"/>
          </a:xfrm>
          <a:prstGeom prst="rect">
            <a:avLst/>
          </a:prstGeom>
          <a:noFill/>
        </p:spPr>
        <p:txBody>
          <a:bodyPr wrap="none" rtlCol="0" anchor="t">
            <a:spAutoFit/>
          </a:bodyPr>
          <a:p>
            <a:pPr marL="0" lvl="0" indent="0">
              <a:spcBef>
                <a:spcPct val="0"/>
              </a:spcBef>
              <a:buNone/>
            </a:pPr>
            <a:r>
              <a:rPr lang="zh-CN" altLang="en-US" sz="2000" b="1" dirty="0">
                <a:solidFill>
                  <a:srgbClr val="000000"/>
                </a:solidFill>
                <a:latin typeface="+mn-ea"/>
                <a:sym typeface="+mn-ea"/>
              </a:rPr>
              <a:t>世界市场扩大，国际贸易、投资迅速发展</a:t>
            </a:r>
            <a:endParaRPr lang="zh-CN" altLang="en-US" sz="2400" b="1" dirty="0">
              <a:solidFill>
                <a:srgbClr val="000000"/>
              </a:solidFill>
              <a:latin typeface="+mn-ea"/>
            </a:endParaRPr>
          </a:p>
        </p:txBody>
      </p:sp>
      <p:sp>
        <p:nvSpPr>
          <p:cNvPr id="4" name="文本框 3"/>
          <p:cNvSpPr txBox="1"/>
          <p:nvPr/>
        </p:nvSpPr>
        <p:spPr>
          <a:xfrm>
            <a:off x="3463925" y="4792345"/>
            <a:ext cx="5986780" cy="368300"/>
          </a:xfrm>
          <a:prstGeom prst="rect">
            <a:avLst/>
          </a:prstGeom>
          <a:noFill/>
        </p:spPr>
        <p:txBody>
          <a:bodyPr wrap="none" rtlCol="0" anchor="t">
            <a:spAutoFit/>
          </a:bodyPr>
          <a:p>
            <a:pPr marL="0" lvl="0" indent="0">
              <a:spcBef>
                <a:spcPct val="0"/>
              </a:spcBef>
              <a:spcAft>
                <a:spcPts val="1200"/>
              </a:spcAft>
              <a:buNone/>
            </a:pPr>
            <a:r>
              <a:rPr lang="zh-CN" altLang="zh-CN" b="1" dirty="0">
                <a:solidFill>
                  <a:srgbClr val="000000"/>
                </a:solidFill>
                <a:latin typeface="+mn-ea"/>
                <a:sym typeface="+mn-ea"/>
              </a:rPr>
              <a:t>建立了</a:t>
            </a:r>
            <a:r>
              <a:rPr lang="en-US" altLang="zh-CN" b="1" dirty="0">
                <a:solidFill>
                  <a:srgbClr val="FF0000"/>
                </a:solidFill>
                <a:latin typeface="+mn-ea"/>
                <a:sym typeface="+mn-ea"/>
              </a:rPr>
              <a:t>IMF</a:t>
            </a:r>
            <a:r>
              <a:rPr lang="zh-CN" altLang="en-US" b="1" dirty="0">
                <a:solidFill>
                  <a:srgbClr val="FF0000"/>
                </a:solidFill>
                <a:latin typeface="+mn-ea"/>
                <a:sym typeface="+mn-ea"/>
              </a:rPr>
              <a:t>、</a:t>
            </a:r>
            <a:r>
              <a:rPr lang="en-US" altLang="zh-CN" b="1" dirty="0">
                <a:solidFill>
                  <a:srgbClr val="FF0000"/>
                </a:solidFill>
                <a:latin typeface="+mn-ea"/>
                <a:sym typeface="+mn-ea"/>
              </a:rPr>
              <a:t>WB</a:t>
            </a:r>
            <a:r>
              <a:rPr lang="zh-CN" altLang="en-US" b="1" dirty="0">
                <a:solidFill>
                  <a:srgbClr val="FF0000"/>
                </a:solidFill>
                <a:latin typeface="+mn-ea"/>
                <a:sym typeface="+mn-ea"/>
              </a:rPr>
              <a:t>、</a:t>
            </a:r>
            <a:r>
              <a:rPr lang="en-US" altLang="zh-CN" b="1" dirty="0">
                <a:solidFill>
                  <a:srgbClr val="FF0000"/>
                </a:solidFill>
                <a:latin typeface="+mn-ea"/>
                <a:sym typeface="+mn-ea"/>
              </a:rPr>
              <a:t>GATT</a:t>
            </a:r>
            <a:r>
              <a:rPr lang="zh-CN" altLang="zh-CN" b="1" dirty="0">
                <a:solidFill>
                  <a:srgbClr val="000000"/>
                </a:solidFill>
                <a:latin typeface="+mn-ea"/>
                <a:sym typeface="+mn-ea"/>
              </a:rPr>
              <a:t>，进一步促进了</a:t>
            </a:r>
            <a:r>
              <a:rPr lang="zh-CN" altLang="zh-CN" b="1" dirty="0">
                <a:solidFill>
                  <a:srgbClr val="FF0000"/>
                </a:solidFill>
                <a:latin typeface="+mn-ea"/>
                <a:sym typeface="+mn-ea"/>
              </a:rPr>
              <a:t>经济全球化</a:t>
            </a:r>
            <a:r>
              <a:rPr lang="zh-CN" altLang="zh-CN" b="1" dirty="0">
                <a:solidFill>
                  <a:srgbClr val="000000"/>
                </a:solidFill>
                <a:latin typeface="+mn-ea"/>
                <a:sym typeface="+mn-ea"/>
              </a:rPr>
              <a:t>进程</a:t>
            </a:r>
            <a:endParaRPr lang="zh-CN" altLang="en-US"/>
          </a:p>
        </p:txBody>
      </p:sp>
      <p:sp>
        <p:nvSpPr>
          <p:cNvPr id="5" name="文本框 4"/>
          <p:cNvSpPr txBox="1"/>
          <p:nvPr/>
        </p:nvSpPr>
        <p:spPr>
          <a:xfrm>
            <a:off x="3463925" y="5225415"/>
            <a:ext cx="6126480" cy="368300"/>
          </a:xfrm>
          <a:prstGeom prst="rect">
            <a:avLst/>
          </a:prstGeom>
          <a:noFill/>
        </p:spPr>
        <p:txBody>
          <a:bodyPr wrap="none" rtlCol="0" anchor="t">
            <a:spAutoFit/>
          </a:bodyPr>
          <a:p>
            <a:pPr marL="0" lvl="0" indent="0">
              <a:spcBef>
                <a:spcPct val="0"/>
              </a:spcBef>
              <a:spcAft>
                <a:spcPts val="1200"/>
              </a:spcAft>
              <a:buNone/>
            </a:pPr>
            <a:r>
              <a:rPr lang="zh-CN" altLang="zh-CN" b="1" dirty="0">
                <a:solidFill>
                  <a:srgbClr val="FF0000"/>
                </a:solidFill>
                <a:latin typeface="+mn-ea"/>
                <a:sym typeface="+mn-ea"/>
              </a:rPr>
              <a:t>新的科学技术（信息）发展</a:t>
            </a:r>
            <a:r>
              <a:rPr lang="zh-CN" altLang="zh-CN" b="1" dirty="0">
                <a:solidFill>
                  <a:srgbClr val="000000"/>
                </a:solidFill>
                <a:latin typeface="+mn-ea"/>
                <a:sym typeface="+mn-ea"/>
              </a:rPr>
              <a:t>成为经济全球化的主要推动力量</a:t>
            </a:r>
            <a:endParaRPr lang="zh-CN" altLang="en-US"/>
          </a:p>
        </p:txBody>
      </p:sp>
      <p:sp>
        <p:nvSpPr>
          <p:cNvPr id="6" name="文本框 5"/>
          <p:cNvSpPr txBox="1"/>
          <p:nvPr/>
        </p:nvSpPr>
        <p:spPr>
          <a:xfrm>
            <a:off x="3463925" y="5658485"/>
            <a:ext cx="6355080" cy="368300"/>
          </a:xfrm>
          <a:prstGeom prst="rect">
            <a:avLst/>
          </a:prstGeom>
          <a:noFill/>
        </p:spPr>
        <p:txBody>
          <a:bodyPr wrap="none" rtlCol="0" anchor="t">
            <a:spAutoFit/>
          </a:bodyPr>
          <a:p>
            <a:pPr marL="0" lvl="0" indent="0">
              <a:spcBef>
                <a:spcPct val="0"/>
              </a:spcBef>
              <a:spcAft>
                <a:spcPts val="1200"/>
              </a:spcAft>
              <a:buNone/>
            </a:pPr>
            <a:r>
              <a:rPr lang="zh-CN" altLang="en-US" b="1" dirty="0">
                <a:solidFill>
                  <a:srgbClr val="FF0000"/>
                </a:solidFill>
                <a:latin typeface="+mn-ea"/>
                <a:sym typeface="+mn-ea"/>
              </a:rPr>
              <a:t>跨国公司</a:t>
            </a:r>
            <a:r>
              <a:rPr lang="zh-CN" altLang="en-US" b="1" dirty="0">
                <a:solidFill>
                  <a:srgbClr val="000000"/>
                </a:solidFill>
                <a:latin typeface="+mn-ea"/>
                <a:sym typeface="+mn-ea"/>
              </a:rPr>
              <a:t>和</a:t>
            </a:r>
            <a:r>
              <a:rPr lang="zh-CN" altLang="en-US" b="1" dirty="0">
                <a:solidFill>
                  <a:srgbClr val="FF0000"/>
                </a:solidFill>
                <a:latin typeface="+mn-ea"/>
                <a:sym typeface="+mn-ea"/>
              </a:rPr>
              <a:t>世界贸易组织</a:t>
            </a:r>
            <a:r>
              <a:rPr lang="zh-CN" altLang="en-US" b="1" dirty="0">
                <a:solidFill>
                  <a:srgbClr val="000000"/>
                </a:solidFill>
                <a:latin typeface="+mn-ea"/>
                <a:sym typeface="+mn-ea"/>
              </a:rPr>
              <a:t>的推动，经济全球化提高到</a:t>
            </a:r>
            <a:r>
              <a:rPr lang="zh-CN" altLang="en-US" b="1" dirty="0">
                <a:solidFill>
                  <a:srgbClr val="04009B"/>
                </a:solidFill>
                <a:latin typeface="+mn-ea"/>
                <a:sym typeface="+mn-ea"/>
              </a:rPr>
              <a:t>新的水平</a:t>
            </a:r>
            <a:endParaRPr lang="zh-CN" altLang="en-US"/>
          </a:p>
        </p:txBody>
      </p:sp>
      <p:sp>
        <p:nvSpPr>
          <p:cNvPr id="9" name="文本框 8"/>
          <p:cNvSpPr txBox="1"/>
          <p:nvPr/>
        </p:nvSpPr>
        <p:spPr>
          <a:xfrm>
            <a:off x="3463925" y="6091555"/>
            <a:ext cx="8230235" cy="645160"/>
          </a:xfrm>
          <a:prstGeom prst="rect">
            <a:avLst/>
          </a:prstGeom>
          <a:noFill/>
        </p:spPr>
        <p:txBody>
          <a:bodyPr wrap="square" rtlCol="0" anchor="t">
            <a:spAutoFit/>
          </a:bodyPr>
          <a:p>
            <a:pPr marL="0" lvl="0" indent="0">
              <a:spcBef>
                <a:spcPct val="0"/>
              </a:spcBef>
              <a:spcAft>
                <a:spcPts val="1200"/>
              </a:spcAft>
              <a:buNone/>
            </a:pPr>
            <a:r>
              <a:rPr lang="zh-CN" altLang="en-US" b="1" dirty="0">
                <a:solidFill>
                  <a:srgbClr val="000000"/>
                </a:solidFill>
                <a:latin typeface="+mn-ea"/>
                <a:sym typeface="+mn-ea"/>
              </a:rPr>
              <a:t>随着以</a:t>
            </a:r>
            <a:r>
              <a:rPr lang="zh-CN" altLang="en-US" b="1" dirty="0">
                <a:solidFill>
                  <a:srgbClr val="FF0000"/>
                </a:solidFill>
                <a:latin typeface="+mn-ea"/>
                <a:sym typeface="+mn-ea"/>
              </a:rPr>
              <a:t>互联网、人工智能</a:t>
            </a:r>
            <a:r>
              <a:rPr lang="zh-CN" altLang="en-US" b="1" dirty="0">
                <a:solidFill>
                  <a:srgbClr val="000000"/>
                </a:solidFill>
                <a:latin typeface="+mn-ea"/>
                <a:sym typeface="+mn-ea"/>
              </a:rPr>
              <a:t>为代表的</a:t>
            </a:r>
            <a:r>
              <a:rPr lang="zh-CN" altLang="en-US" b="1" dirty="0">
                <a:solidFill>
                  <a:srgbClr val="FF0000"/>
                </a:solidFill>
                <a:latin typeface="+mn-ea"/>
                <a:sym typeface="+mn-ea"/>
              </a:rPr>
              <a:t>新一轮科学技术的发展</a:t>
            </a:r>
            <a:r>
              <a:rPr lang="zh-CN" altLang="en-US" b="1" dirty="0">
                <a:solidFill>
                  <a:srgbClr val="000000"/>
                </a:solidFill>
                <a:latin typeface="+mn-ea"/>
                <a:sym typeface="+mn-ea"/>
              </a:rPr>
              <a:t>，经济全球化成为强劲的时代潮流</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2" grpId="0"/>
      <p:bldP spid="2" grpId="1"/>
      <p:bldP spid="3" grpId="0"/>
      <p:bldP spid="3" grpId="1"/>
      <p:bldP spid="4" grpId="0"/>
      <p:bldP spid="4" grpId="1"/>
      <p:bldP spid="5" grpId="0"/>
      <p:bldP spid="5" grpId="1"/>
      <p:bldP spid="6" grpId="0"/>
      <p:bldP spid="6"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04" name="矩形 4103"/>
          <p:cNvSpPr/>
          <p:nvPr/>
        </p:nvSpPr>
        <p:spPr>
          <a:xfrm>
            <a:off x="407988" y="549275"/>
            <a:ext cx="11233150" cy="6048375"/>
          </a:xfrm>
          <a:prstGeom prst="rect">
            <a:avLst/>
          </a:prstGeom>
          <a:noFill/>
          <a:ln w="9525" cap="flat" cmpd="sng">
            <a:solidFill>
              <a:schemeClr val="tx1"/>
            </a:solidFill>
            <a:prstDash val="solid"/>
            <a:miter/>
            <a:headEnd type="none" w="med" len="med"/>
            <a:tailEnd type="none" w="med" len="med"/>
          </a:ln>
        </p:spPr>
        <p:txBody>
          <a:bodyPr/>
          <a:p>
            <a:endParaRPr lang="zh-CN" altLang="en-US"/>
          </a:p>
        </p:txBody>
      </p:sp>
      <p:sp>
        <p:nvSpPr>
          <p:cNvPr id="4103" name="文本框 12"/>
          <p:cNvSpPr txBox="1"/>
          <p:nvPr>
            <p:custDataLst>
              <p:tags r:id="rId1"/>
            </p:custDataLst>
          </p:nvPr>
        </p:nvSpPr>
        <p:spPr>
          <a:xfrm>
            <a:off x="310833" y="0"/>
            <a:ext cx="2870200" cy="521970"/>
          </a:xfrm>
          <a:prstGeom prst="rect">
            <a:avLst/>
          </a:prstGeom>
          <a:solidFill>
            <a:schemeClr val="bg1"/>
          </a:solidFill>
          <a:ln w="9525">
            <a:noFill/>
          </a:ln>
        </p:spPr>
        <p:txBody>
          <a:bodyPr>
            <a:spAutoFit/>
          </a:bodyPr>
          <a:p>
            <a:r>
              <a:rPr lang="zh-CN" altLang="en-US" sz="2800" b="1" dirty="0">
                <a:latin typeface="方正粗黑宋简体" pitchFamily="2" charset="-122"/>
                <a:ea typeface="方正粗黑宋简体" pitchFamily="2" charset="-122"/>
              </a:rPr>
              <a:t>区域经济集团化</a:t>
            </a:r>
            <a:endParaRPr lang="zh-CN" altLang="en-US" sz="2800" b="1" dirty="0">
              <a:latin typeface="方正粗黑宋简体" pitchFamily="2" charset="-122"/>
              <a:ea typeface="方正粗黑宋简体" pitchFamily="2" charset="-122"/>
            </a:endParaRPr>
          </a:p>
        </p:txBody>
      </p:sp>
      <p:sp>
        <p:nvSpPr>
          <p:cNvPr id="4105" name="矩形 5"/>
          <p:cNvSpPr/>
          <p:nvPr>
            <p:custDataLst>
              <p:tags r:id="rId2"/>
            </p:custDataLst>
          </p:nvPr>
        </p:nvSpPr>
        <p:spPr>
          <a:xfrm>
            <a:off x="1898650" y="676275"/>
            <a:ext cx="9295765" cy="1258570"/>
          </a:xfrm>
          <a:prstGeom prst="rect">
            <a:avLst/>
          </a:prstGeom>
          <a:noFill/>
          <a:ln w="3175" cap="flat" cmpd="sng">
            <a:solidFill>
              <a:schemeClr val="tx1"/>
            </a:solidFill>
            <a:prstDash val="solid"/>
            <a:miter/>
            <a:headEnd type="none" w="med" len="med"/>
            <a:tailEnd type="none" w="med" len="med"/>
          </a:ln>
        </p:spPr>
        <p:txBody>
          <a:bodyPr wrap="square">
            <a:spAutoFit/>
          </a:bodyPr>
          <a:p>
            <a:pPr algn="just">
              <a:lnSpc>
                <a:spcPct val="115000"/>
              </a:lnSpc>
            </a:pPr>
            <a:r>
              <a:rPr lang="zh-CN" altLang="en-US" sz="2200" b="1" dirty="0">
                <a:solidFill>
                  <a:srgbClr val="FF0000"/>
                </a:solidFill>
                <a:latin typeface="楷体" panose="02010609060101010101" pitchFamily="49" charset="-122"/>
                <a:ea typeface="楷体" panose="02010609060101010101" pitchFamily="49" charset="-122"/>
              </a:rPr>
              <a:t>区域经济集团化</a:t>
            </a:r>
            <a:r>
              <a:rPr lang="zh-CN" altLang="en-US" sz="2200" b="1" dirty="0">
                <a:solidFill>
                  <a:srgbClr val="080808"/>
                </a:solidFill>
                <a:latin typeface="楷体" panose="02010609060101010101" pitchFamily="49" charset="-122"/>
                <a:ea typeface="楷体" panose="02010609060101010101" pitchFamily="49" charset="-122"/>
              </a:rPr>
              <a:t>是指</a:t>
            </a:r>
            <a:r>
              <a:rPr lang="zh-CN" altLang="en-US" sz="2200" b="1" dirty="0">
                <a:solidFill>
                  <a:srgbClr val="FF0000"/>
                </a:solidFill>
                <a:latin typeface="楷体" panose="02010609060101010101" pitchFamily="49" charset="-122"/>
                <a:ea typeface="楷体" panose="02010609060101010101" pitchFamily="49" charset="-122"/>
              </a:rPr>
              <a:t>同一区域</a:t>
            </a:r>
            <a:r>
              <a:rPr lang="zh-CN" altLang="en-US" sz="2200" b="1" dirty="0">
                <a:solidFill>
                  <a:srgbClr val="080808"/>
                </a:solidFill>
                <a:latin typeface="楷体" panose="02010609060101010101" pitchFamily="49" charset="-122"/>
                <a:ea typeface="楷体" panose="02010609060101010101" pitchFamily="49" charset="-122"/>
              </a:rPr>
              <a:t>的一些国家，为了维护共同的经济利益和加强经济联系与合作，通过正式协议，在诸成员国之间相互消除人为的贸易壁垒，统一贸易规章，形成内部统一的市场机制或贸易体系的过程。</a:t>
            </a:r>
            <a:endParaRPr lang="zh-CN" altLang="en-US" sz="2200" b="1" dirty="0">
              <a:solidFill>
                <a:srgbClr val="080808"/>
              </a:solidFill>
              <a:latin typeface="楷体" panose="02010609060101010101" pitchFamily="49" charset="-122"/>
              <a:ea typeface="楷体" panose="02010609060101010101" pitchFamily="49" charset="-122"/>
            </a:endParaRPr>
          </a:p>
        </p:txBody>
      </p:sp>
      <p:sp>
        <p:nvSpPr>
          <p:cNvPr id="4110" name="文本框 12"/>
          <p:cNvSpPr txBox="1"/>
          <p:nvPr>
            <p:custDataLst>
              <p:tags r:id="rId3"/>
            </p:custDataLst>
          </p:nvPr>
        </p:nvSpPr>
        <p:spPr>
          <a:xfrm>
            <a:off x="643255" y="676275"/>
            <a:ext cx="1029335" cy="521970"/>
          </a:xfrm>
          <a:prstGeom prst="rect">
            <a:avLst/>
          </a:prstGeom>
          <a:solidFill>
            <a:schemeClr val="bg1"/>
          </a:solidFill>
          <a:ln w="9525">
            <a:noFill/>
          </a:ln>
        </p:spPr>
        <p:txBody>
          <a:bodyPr wrap="square">
            <a:spAutoFit/>
          </a:bodyPr>
          <a:p>
            <a:r>
              <a:rPr lang="zh-CN" altLang="en-US" sz="2800" b="1" dirty="0">
                <a:latin typeface="方正粗黑宋简体" pitchFamily="2" charset="-122"/>
                <a:ea typeface="方正粗黑宋简体" pitchFamily="2" charset="-122"/>
              </a:rPr>
              <a:t>定义</a:t>
            </a:r>
            <a:endParaRPr lang="zh-CN" altLang="en-US" sz="2800" b="1" dirty="0">
              <a:latin typeface="方正粗黑宋简体" pitchFamily="2" charset="-122"/>
              <a:ea typeface="方正粗黑宋简体" pitchFamily="2" charset="-122"/>
            </a:endParaRPr>
          </a:p>
        </p:txBody>
      </p:sp>
      <p:grpSp>
        <p:nvGrpSpPr>
          <p:cNvPr id="4119" name="组合 4118"/>
          <p:cNvGrpSpPr/>
          <p:nvPr/>
        </p:nvGrpSpPr>
        <p:grpSpPr>
          <a:xfrm>
            <a:off x="1898967" y="2168525"/>
            <a:ext cx="4921249" cy="3970338"/>
            <a:chOff x="485" y="2070"/>
            <a:chExt cx="3100" cy="2501"/>
          </a:xfrm>
        </p:grpSpPr>
        <p:pic>
          <p:nvPicPr>
            <p:cNvPr id="9" name="图片 8"/>
            <p:cNvPicPr>
              <a:picLocks noChangeAspect="1"/>
            </p:cNvPicPr>
            <p:nvPr>
              <p:custDataLst>
                <p:tags r:id="rId4"/>
              </p:custDataLst>
            </p:nvPr>
          </p:nvPicPr>
          <p:blipFill>
            <a:blip r:embed="rId5"/>
            <a:srcRect l="7980" t="4500" r="6410" b="4833"/>
            <a:stretch>
              <a:fillRect/>
            </a:stretch>
          </p:blipFill>
          <p:spPr>
            <a:xfrm>
              <a:off x="485" y="2070"/>
              <a:ext cx="700" cy="58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11" name="文本框 4110"/>
            <p:cNvSpPr txBox="1"/>
            <p:nvPr/>
          </p:nvSpPr>
          <p:spPr>
            <a:xfrm>
              <a:off x="2270" y="4320"/>
              <a:ext cx="1315" cy="251"/>
            </a:xfrm>
            <a:prstGeom prst="rect">
              <a:avLst/>
            </a:prstGeom>
            <a:noFill/>
            <a:ln w="9525">
              <a:noFill/>
            </a:ln>
          </p:spPr>
          <p:txBody>
            <a:bodyPr>
              <a:spAutoFit/>
            </a:bodyPr>
            <a:p>
              <a:pPr algn="ctr">
                <a:spcBef>
                  <a:spcPct val="50000"/>
                </a:spcBef>
              </a:pPr>
              <a:r>
                <a:rPr lang="zh-CN" altLang="en-US" sz="2000" b="1" dirty="0">
                  <a:latin typeface="Arial" panose="020B0604020202020204" pitchFamily="34" charset="0"/>
                  <a:ea typeface="方正粗黑宋简体" pitchFamily="2" charset="-122"/>
                </a:rPr>
                <a:t>欧盟</a:t>
              </a:r>
              <a:endParaRPr lang="zh-CN" altLang="en-US" sz="2000" b="1" dirty="0">
                <a:latin typeface="Arial" panose="020B0604020202020204" pitchFamily="34" charset="0"/>
                <a:ea typeface="方正粗黑宋简体" pitchFamily="2" charset="-122"/>
              </a:endParaRPr>
            </a:p>
          </p:txBody>
        </p:sp>
      </p:grpSp>
      <p:grpSp>
        <p:nvGrpSpPr>
          <p:cNvPr id="4120" name="组合 4119"/>
          <p:cNvGrpSpPr/>
          <p:nvPr/>
        </p:nvGrpSpPr>
        <p:grpSpPr>
          <a:xfrm>
            <a:off x="1855787" y="2433003"/>
            <a:ext cx="4964114" cy="2844800"/>
            <a:chOff x="184" y="1707"/>
            <a:chExt cx="3127" cy="1792"/>
          </a:xfrm>
        </p:grpSpPr>
        <p:pic>
          <p:nvPicPr>
            <p:cNvPr id="10" name="图片 9"/>
            <p:cNvPicPr>
              <a:picLocks noChangeAspect="1"/>
            </p:cNvPicPr>
            <p:nvPr>
              <p:custDataLst>
                <p:tags r:id="rId6"/>
              </p:custDataLst>
            </p:nvPr>
          </p:nvPicPr>
          <p:blipFill>
            <a:blip r:embed="rId7"/>
            <a:stretch>
              <a:fillRect/>
            </a:stretch>
          </p:blipFill>
          <p:spPr>
            <a:xfrm>
              <a:off x="184" y="2954"/>
              <a:ext cx="700" cy="54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12" name="文本框 4111"/>
            <p:cNvSpPr txBox="1"/>
            <p:nvPr/>
          </p:nvSpPr>
          <p:spPr>
            <a:xfrm>
              <a:off x="1996" y="1707"/>
              <a:ext cx="1315" cy="251"/>
            </a:xfrm>
            <a:prstGeom prst="rect">
              <a:avLst/>
            </a:prstGeom>
            <a:noFill/>
            <a:ln w="9525">
              <a:noFill/>
            </a:ln>
          </p:spPr>
          <p:txBody>
            <a:bodyPr>
              <a:spAutoFit/>
            </a:bodyPr>
            <a:p>
              <a:pPr>
                <a:spcBef>
                  <a:spcPct val="50000"/>
                </a:spcBef>
              </a:pPr>
              <a:r>
                <a:rPr lang="zh-CN" altLang="en-US" sz="2000" b="1" dirty="0">
                  <a:latin typeface="Arial" panose="020B0604020202020204" pitchFamily="34" charset="0"/>
                  <a:ea typeface="方正粗黑宋简体" pitchFamily="2" charset="-122"/>
                </a:rPr>
                <a:t>北美自由贸易区</a:t>
              </a:r>
              <a:endParaRPr lang="zh-CN" altLang="en-US" sz="2000" b="1" dirty="0">
                <a:latin typeface="Arial" panose="020B0604020202020204" pitchFamily="34" charset="0"/>
                <a:ea typeface="方正粗黑宋简体" pitchFamily="2" charset="-122"/>
              </a:endParaRPr>
            </a:p>
          </p:txBody>
        </p:sp>
      </p:grpSp>
      <p:grpSp>
        <p:nvGrpSpPr>
          <p:cNvPr id="4121" name="组合 4120"/>
          <p:cNvGrpSpPr/>
          <p:nvPr/>
        </p:nvGrpSpPr>
        <p:grpSpPr>
          <a:xfrm>
            <a:off x="1640022" y="3296357"/>
            <a:ext cx="5139053" cy="1748409"/>
            <a:chOff x="-2360" y="2470"/>
            <a:chExt cx="5402" cy="1738"/>
          </a:xfrm>
        </p:grpSpPr>
        <p:pic>
          <p:nvPicPr>
            <p:cNvPr id="4114" name="图片 4113" descr="t01e726fa1ed4ccff50"/>
            <p:cNvPicPr>
              <a:picLocks noChangeAspect="1"/>
            </p:cNvPicPr>
            <p:nvPr/>
          </p:nvPicPr>
          <p:blipFill>
            <a:blip r:embed="rId8"/>
            <a:srcRect b="33438"/>
            <a:stretch>
              <a:fillRect/>
            </a:stretch>
          </p:blipFill>
          <p:spPr>
            <a:xfrm>
              <a:off x="-2360" y="2470"/>
              <a:ext cx="1620" cy="907"/>
            </a:xfrm>
            <a:prstGeom prst="rect">
              <a:avLst/>
            </a:prstGeom>
            <a:noFill/>
            <a:ln w="9525">
              <a:noFill/>
            </a:ln>
            <a:effectLst>
              <a:softEdge rad="63500"/>
            </a:effectLst>
          </p:spPr>
        </p:pic>
        <p:sp>
          <p:nvSpPr>
            <p:cNvPr id="4115" name="文本框 4114"/>
            <p:cNvSpPr txBox="1"/>
            <p:nvPr/>
          </p:nvSpPr>
          <p:spPr>
            <a:xfrm>
              <a:off x="847" y="3812"/>
              <a:ext cx="2195" cy="396"/>
            </a:xfrm>
            <a:prstGeom prst="rect">
              <a:avLst/>
            </a:prstGeom>
            <a:noFill/>
            <a:ln w="9525">
              <a:noFill/>
            </a:ln>
          </p:spPr>
          <p:txBody>
            <a:bodyPr wrap="square">
              <a:spAutoFit/>
            </a:bodyPr>
            <a:p>
              <a:pPr algn="ctr">
                <a:spcBef>
                  <a:spcPct val="50000"/>
                </a:spcBef>
              </a:pPr>
              <a:r>
                <a:rPr lang="zh-CN" altLang="en-US" sz="2000" b="1" dirty="0">
                  <a:latin typeface="Arial" panose="020B0604020202020204" pitchFamily="34" charset="0"/>
                  <a:ea typeface="方正粗黑宋简体" pitchFamily="2" charset="-122"/>
                </a:rPr>
                <a:t>亚太经合组织</a:t>
              </a:r>
              <a:endParaRPr lang="zh-CN" altLang="en-US" sz="2000" b="1" dirty="0">
                <a:latin typeface="Arial" panose="020B0604020202020204" pitchFamily="34" charset="0"/>
                <a:ea typeface="方正粗黑宋简体" pitchFamily="2" charset="-122"/>
              </a:endParaRPr>
            </a:p>
          </p:txBody>
        </p:sp>
      </p:grpSp>
      <p:grpSp>
        <p:nvGrpSpPr>
          <p:cNvPr id="4122" name="组合 4121"/>
          <p:cNvGrpSpPr/>
          <p:nvPr/>
        </p:nvGrpSpPr>
        <p:grpSpPr>
          <a:xfrm>
            <a:off x="1873883" y="3552508"/>
            <a:ext cx="4864101" cy="2921000"/>
            <a:chOff x="149" y="2253"/>
            <a:chExt cx="3064" cy="1840"/>
          </a:xfrm>
        </p:grpSpPr>
        <p:pic>
          <p:nvPicPr>
            <p:cNvPr id="12" name="图片 11"/>
            <p:cNvPicPr>
              <a:picLocks noChangeAspect="1"/>
            </p:cNvPicPr>
            <p:nvPr>
              <p:custDataLst>
                <p:tags r:id="rId9"/>
              </p:custDataLst>
            </p:nvPr>
          </p:nvPicPr>
          <p:blipFill>
            <a:blip r:embed="rId10"/>
            <a:stretch>
              <a:fillRect/>
            </a:stretch>
          </p:blipFill>
          <p:spPr>
            <a:xfrm>
              <a:off x="149" y="3483"/>
              <a:ext cx="676" cy="61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18" name="文本框 4117"/>
            <p:cNvSpPr txBox="1"/>
            <p:nvPr/>
          </p:nvSpPr>
          <p:spPr>
            <a:xfrm>
              <a:off x="1950" y="2253"/>
              <a:ext cx="1263" cy="251"/>
            </a:xfrm>
            <a:prstGeom prst="rect">
              <a:avLst/>
            </a:prstGeom>
            <a:noFill/>
            <a:ln w="9525">
              <a:noFill/>
            </a:ln>
          </p:spPr>
          <p:txBody>
            <a:bodyPr wrap="square">
              <a:spAutoFit/>
            </a:bodyPr>
            <a:p>
              <a:pPr algn="ctr">
                <a:spcBef>
                  <a:spcPct val="50000"/>
                </a:spcBef>
              </a:pPr>
              <a:r>
                <a:rPr lang="zh-CN" altLang="en-US" sz="2000" b="1" dirty="0">
                  <a:latin typeface="Arial" panose="020B0604020202020204" pitchFamily="34" charset="0"/>
                  <a:ea typeface="方正粗黑宋简体" pitchFamily="2" charset="-122"/>
                </a:rPr>
                <a:t>东南亚国家联盟</a:t>
              </a:r>
              <a:endParaRPr lang="zh-CN" altLang="en-US" sz="2000" b="1" dirty="0">
                <a:latin typeface="Arial" panose="020B0604020202020204" pitchFamily="34" charset="0"/>
                <a:ea typeface="方正粗黑宋简体" pitchFamily="2" charset="-122"/>
              </a:endParaRPr>
            </a:p>
          </p:txBody>
        </p:sp>
      </p:grpSp>
      <p:sp>
        <p:nvSpPr>
          <p:cNvPr id="4124" name="文本框 4123"/>
          <p:cNvSpPr txBox="1"/>
          <p:nvPr/>
        </p:nvSpPr>
        <p:spPr>
          <a:xfrm>
            <a:off x="7743825" y="4490720"/>
            <a:ext cx="3450590" cy="1014730"/>
          </a:xfrm>
          <a:prstGeom prst="rect">
            <a:avLst/>
          </a:prstGeom>
          <a:noFill/>
          <a:ln w="9525">
            <a:noFill/>
          </a:ln>
        </p:spPr>
        <p:txBody>
          <a:bodyPr wrap="square">
            <a:spAutoFit/>
          </a:bodyPr>
          <a:p>
            <a:pPr lvl="0"/>
            <a:r>
              <a:rPr lang="zh-CN" altLang="en-US" sz="2000" b="1" dirty="0">
                <a:solidFill>
                  <a:schemeClr val="tx1"/>
                </a:solidFill>
                <a:latin typeface="Arial" panose="020B0604020202020204" pitchFamily="34" charset="0"/>
                <a:ea typeface="方正粗黑宋简体" pitchFamily="2" charset="-122"/>
                <a:sym typeface="+mn-ea"/>
              </a:rPr>
              <a:t>东南亚地区以经济合作为基础的政治、经济、安全一体化合作组织</a:t>
            </a:r>
            <a:endParaRPr lang="zh-CN" altLang="en-US" sz="2000" b="1" dirty="0">
              <a:solidFill>
                <a:schemeClr val="tx1"/>
              </a:solidFill>
              <a:latin typeface="Arial" panose="020B0604020202020204" pitchFamily="34" charset="0"/>
              <a:ea typeface="方正粗黑宋简体" pitchFamily="2" charset="-122"/>
              <a:sym typeface="+mn-ea"/>
            </a:endParaRPr>
          </a:p>
        </p:txBody>
      </p:sp>
      <p:sp>
        <p:nvSpPr>
          <p:cNvPr id="4125" name="文本框 4124"/>
          <p:cNvSpPr txBox="1"/>
          <p:nvPr/>
        </p:nvSpPr>
        <p:spPr>
          <a:xfrm>
            <a:off x="7743825" y="3470910"/>
            <a:ext cx="3450590" cy="583565"/>
          </a:xfrm>
          <a:prstGeom prst="rect">
            <a:avLst/>
          </a:prstGeom>
          <a:noFill/>
          <a:ln w="9525">
            <a:noFill/>
          </a:ln>
        </p:spPr>
        <p:txBody>
          <a:bodyPr wrap="square">
            <a:spAutoFit/>
          </a:bodyPr>
          <a:p>
            <a:pPr>
              <a:lnSpc>
                <a:spcPct val="80000"/>
              </a:lnSpc>
              <a:spcBef>
                <a:spcPct val="50000"/>
              </a:spcBef>
            </a:pPr>
            <a:r>
              <a:rPr lang="zh-CN" altLang="en-US" sz="2000" b="1" dirty="0">
                <a:latin typeface="Arial" panose="020B0604020202020204" pitchFamily="34" charset="0"/>
                <a:ea typeface="方正粗黑宋简体" pitchFamily="2" charset="-122"/>
                <a:sym typeface="+mn-ea"/>
              </a:rPr>
              <a:t>当今世界经济一体化程度最高的区域组织</a:t>
            </a:r>
            <a:endParaRPr lang="zh-CN" altLang="en-US" sz="2000" b="1" dirty="0">
              <a:latin typeface="Arial" panose="020B0604020202020204" pitchFamily="34" charset="0"/>
              <a:ea typeface="方正粗黑宋简体" pitchFamily="2" charset="-122"/>
            </a:endParaRPr>
          </a:p>
        </p:txBody>
      </p:sp>
      <p:sp>
        <p:nvSpPr>
          <p:cNvPr id="4126" name="文本框 4125"/>
          <p:cNvSpPr txBox="1"/>
          <p:nvPr/>
        </p:nvSpPr>
        <p:spPr>
          <a:xfrm>
            <a:off x="7742555" y="2243455"/>
            <a:ext cx="3898900" cy="706755"/>
          </a:xfrm>
          <a:prstGeom prst="rect">
            <a:avLst/>
          </a:prstGeom>
          <a:noFill/>
          <a:ln w="9525">
            <a:noFill/>
          </a:ln>
        </p:spPr>
        <p:txBody>
          <a:bodyPr wrap="square">
            <a:spAutoFit/>
          </a:bodyPr>
          <a:p>
            <a:pPr lvl="0"/>
            <a:r>
              <a:rPr lang="zh-CN" altLang="en-US" sz="2000" b="1" dirty="0">
                <a:solidFill>
                  <a:schemeClr val="tx1"/>
                </a:solidFill>
                <a:latin typeface="Arial" panose="020B0604020202020204" pitchFamily="34" charset="0"/>
                <a:ea typeface="方正粗黑宋简体" pitchFamily="2" charset="-122"/>
                <a:sym typeface="+mn-ea"/>
              </a:rPr>
              <a:t>亚太地区层级最高、领域最广、最具影响力的经济合作机制</a:t>
            </a:r>
            <a:endParaRPr lang="zh-CN" altLang="en-US" sz="2000" b="1" dirty="0">
              <a:solidFill>
                <a:schemeClr val="tx1"/>
              </a:solidFill>
              <a:latin typeface="Arial" panose="020B0604020202020204" pitchFamily="34" charset="0"/>
              <a:ea typeface="方正粗黑宋简体" pitchFamily="2" charset="-122"/>
              <a:sym typeface="+mn-ea"/>
            </a:endParaRPr>
          </a:p>
        </p:txBody>
      </p:sp>
      <p:sp>
        <p:nvSpPr>
          <p:cNvPr id="4127" name="文本框 4126"/>
          <p:cNvSpPr txBox="1"/>
          <p:nvPr/>
        </p:nvSpPr>
        <p:spPr>
          <a:xfrm>
            <a:off x="7744460" y="5697855"/>
            <a:ext cx="3449955" cy="583565"/>
          </a:xfrm>
          <a:prstGeom prst="rect">
            <a:avLst/>
          </a:prstGeom>
          <a:noFill/>
          <a:ln w="9525">
            <a:noFill/>
          </a:ln>
        </p:spPr>
        <p:txBody>
          <a:bodyPr wrap="square">
            <a:spAutoFit/>
          </a:bodyPr>
          <a:p>
            <a:pPr>
              <a:lnSpc>
                <a:spcPct val="80000"/>
              </a:lnSpc>
              <a:spcBef>
                <a:spcPct val="50000"/>
              </a:spcBef>
            </a:pPr>
            <a:r>
              <a:rPr lang="zh-CN" altLang="en-US" sz="2000" b="1" dirty="0">
                <a:solidFill>
                  <a:schemeClr val="tx1"/>
                </a:solidFill>
                <a:latin typeface="Arial" panose="020B0604020202020204" pitchFamily="34" charset="0"/>
                <a:ea typeface="方正粗黑宋简体" pitchFamily="2" charset="-122"/>
                <a:sym typeface="+mn-ea"/>
              </a:rPr>
              <a:t>由发达国家和发展中国家组成的区域性经济集团</a:t>
            </a:r>
            <a:endParaRPr lang="zh-CN" altLang="en-US" sz="2000" b="1" dirty="0">
              <a:solidFill>
                <a:schemeClr val="tx1"/>
              </a:solidFill>
              <a:latin typeface="Arial" panose="020B0604020202020204" pitchFamily="34" charset="0"/>
              <a:ea typeface="方正粗黑宋简体" pitchFamily="2" charset="-122"/>
              <a:sym typeface="+mn-ea"/>
            </a:endParaRPr>
          </a:p>
        </p:txBody>
      </p:sp>
      <p:sp>
        <p:nvSpPr>
          <p:cNvPr id="5" name="矩形 4" descr="7b0a2020202022776f7264617274223a20227b5c2269645c223a32303035343933312c5c227469645c223a31333437377d220a7d0a"/>
          <p:cNvSpPr/>
          <p:nvPr/>
        </p:nvSpPr>
        <p:spPr>
          <a:xfrm>
            <a:off x="642938" y="2921000"/>
            <a:ext cx="871855" cy="2584450"/>
          </a:xfrm>
          <a:prstGeom prst="rect">
            <a:avLst/>
          </a:prstGeom>
          <a:noFill/>
        </p:spPr>
        <p:txBody>
          <a:bodyPr wrap="none" rtlCol="0" anchor="t">
            <a:spAutoFit/>
          </a:bodyPr>
          <a:p>
            <a:pPr algn="ctr"/>
            <a:r>
              <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rPr>
              <a:t>连</a:t>
            </a:r>
            <a:endPar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endParaRPr>
          </a:p>
          <a:p>
            <a:pPr algn="ctr"/>
            <a:r>
              <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rPr>
              <a:t>连</a:t>
            </a:r>
            <a:endPar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endParaRPr>
          </a:p>
          <a:p>
            <a:pPr algn="ctr"/>
            <a:r>
              <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rPr>
              <a:t>看</a:t>
            </a:r>
            <a:endPar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19"/>
                                        </p:tgtEl>
                                        <p:attrNameLst>
                                          <p:attrName>style.visibility</p:attrName>
                                        </p:attrNameLst>
                                      </p:cBhvr>
                                      <p:to>
                                        <p:strVal val="visible"/>
                                      </p:to>
                                    </p:set>
                                    <p:anim calcmode="lin" valueType="num">
                                      <p:cBhvr additive="base">
                                        <p:cTn id="13" dur="500" fill="hold"/>
                                        <p:tgtEl>
                                          <p:spTgt spid="4119"/>
                                        </p:tgtEl>
                                        <p:attrNameLst>
                                          <p:attrName>ppt_x</p:attrName>
                                        </p:attrNameLst>
                                      </p:cBhvr>
                                      <p:tavLst>
                                        <p:tav tm="0">
                                          <p:val>
                                            <p:strVal val="#ppt_x"/>
                                          </p:val>
                                        </p:tav>
                                        <p:tav tm="100000">
                                          <p:val>
                                            <p:strVal val="#ppt_x"/>
                                          </p:val>
                                        </p:tav>
                                      </p:tavLst>
                                    </p:anim>
                                    <p:anim calcmode="lin" valueType="num">
                                      <p:cBhvr additive="base">
                                        <p:cTn id="14" dur="500" fill="hold"/>
                                        <p:tgtEl>
                                          <p:spTgt spid="41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120"/>
                                        </p:tgtEl>
                                        <p:attrNameLst>
                                          <p:attrName>style.visibility</p:attrName>
                                        </p:attrNameLst>
                                      </p:cBhvr>
                                      <p:to>
                                        <p:strVal val="visible"/>
                                      </p:to>
                                    </p:set>
                                    <p:anim calcmode="lin" valueType="num">
                                      <p:cBhvr additive="base">
                                        <p:cTn id="17" dur="500" fill="hold"/>
                                        <p:tgtEl>
                                          <p:spTgt spid="4120"/>
                                        </p:tgtEl>
                                        <p:attrNameLst>
                                          <p:attrName>ppt_x</p:attrName>
                                        </p:attrNameLst>
                                      </p:cBhvr>
                                      <p:tavLst>
                                        <p:tav tm="0">
                                          <p:val>
                                            <p:strVal val="#ppt_x"/>
                                          </p:val>
                                        </p:tav>
                                        <p:tav tm="100000">
                                          <p:val>
                                            <p:strVal val="#ppt_x"/>
                                          </p:val>
                                        </p:tav>
                                      </p:tavLst>
                                    </p:anim>
                                    <p:anim calcmode="lin" valueType="num">
                                      <p:cBhvr additive="base">
                                        <p:cTn id="18" dur="500" fill="hold"/>
                                        <p:tgtEl>
                                          <p:spTgt spid="41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21"/>
                                        </p:tgtEl>
                                        <p:attrNameLst>
                                          <p:attrName>style.visibility</p:attrName>
                                        </p:attrNameLst>
                                      </p:cBhvr>
                                      <p:to>
                                        <p:strVal val="visible"/>
                                      </p:to>
                                    </p:set>
                                    <p:anim calcmode="lin" valueType="num">
                                      <p:cBhvr additive="base">
                                        <p:cTn id="21" dur="500" fill="hold"/>
                                        <p:tgtEl>
                                          <p:spTgt spid="4121"/>
                                        </p:tgtEl>
                                        <p:attrNameLst>
                                          <p:attrName>ppt_x</p:attrName>
                                        </p:attrNameLst>
                                      </p:cBhvr>
                                      <p:tavLst>
                                        <p:tav tm="0">
                                          <p:val>
                                            <p:strVal val="#ppt_x"/>
                                          </p:val>
                                        </p:tav>
                                        <p:tav tm="100000">
                                          <p:val>
                                            <p:strVal val="#ppt_x"/>
                                          </p:val>
                                        </p:tav>
                                      </p:tavLst>
                                    </p:anim>
                                    <p:anim calcmode="lin" valueType="num">
                                      <p:cBhvr additive="base">
                                        <p:cTn id="22" dur="500" fill="hold"/>
                                        <p:tgtEl>
                                          <p:spTgt spid="41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122"/>
                                        </p:tgtEl>
                                        <p:attrNameLst>
                                          <p:attrName>style.visibility</p:attrName>
                                        </p:attrNameLst>
                                      </p:cBhvr>
                                      <p:to>
                                        <p:strVal val="visible"/>
                                      </p:to>
                                    </p:set>
                                    <p:anim calcmode="lin" valueType="num">
                                      <p:cBhvr additive="base">
                                        <p:cTn id="25" dur="500" fill="hold"/>
                                        <p:tgtEl>
                                          <p:spTgt spid="4122"/>
                                        </p:tgtEl>
                                        <p:attrNameLst>
                                          <p:attrName>ppt_x</p:attrName>
                                        </p:attrNameLst>
                                      </p:cBhvr>
                                      <p:tavLst>
                                        <p:tav tm="0">
                                          <p:val>
                                            <p:strVal val="#ppt_x"/>
                                          </p:val>
                                        </p:tav>
                                        <p:tav tm="100000">
                                          <p:val>
                                            <p:strVal val="#ppt_x"/>
                                          </p:val>
                                        </p:tav>
                                      </p:tavLst>
                                    </p:anim>
                                    <p:anim calcmode="lin" valueType="num">
                                      <p:cBhvr additive="base">
                                        <p:cTn id="26" dur="500" fill="hold"/>
                                        <p:tgtEl>
                                          <p:spTgt spid="41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24"/>
                                        </p:tgtEl>
                                        <p:attrNameLst>
                                          <p:attrName>style.visibility</p:attrName>
                                        </p:attrNameLst>
                                      </p:cBhvr>
                                      <p:to>
                                        <p:strVal val="visible"/>
                                      </p:to>
                                    </p:set>
                                    <p:anim calcmode="lin" valueType="num">
                                      <p:cBhvr additive="base">
                                        <p:cTn id="29" dur="500" fill="hold"/>
                                        <p:tgtEl>
                                          <p:spTgt spid="4124"/>
                                        </p:tgtEl>
                                        <p:attrNameLst>
                                          <p:attrName>ppt_x</p:attrName>
                                        </p:attrNameLst>
                                      </p:cBhvr>
                                      <p:tavLst>
                                        <p:tav tm="0">
                                          <p:val>
                                            <p:strVal val="#ppt_x"/>
                                          </p:val>
                                        </p:tav>
                                        <p:tav tm="100000">
                                          <p:val>
                                            <p:strVal val="#ppt_x"/>
                                          </p:val>
                                        </p:tav>
                                      </p:tavLst>
                                    </p:anim>
                                    <p:anim calcmode="lin" valueType="num">
                                      <p:cBhvr additive="base">
                                        <p:cTn id="30" dur="500" fill="hold"/>
                                        <p:tgtEl>
                                          <p:spTgt spid="41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125"/>
                                        </p:tgtEl>
                                        <p:attrNameLst>
                                          <p:attrName>style.visibility</p:attrName>
                                        </p:attrNameLst>
                                      </p:cBhvr>
                                      <p:to>
                                        <p:strVal val="visible"/>
                                      </p:to>
                                    </p:set>
                                    <p:anim calcmode="lin" valueType="num">
                                      <p:cBhvr additive="base">
                                        <p:cTn id="33" dur="500" fill="hold"/>
                                        <p:tgtEl>
                                          <p:spTgt spid="4125"/>
                                        </p:tgtEl>
                                        <p:attrNameLst>
                                          <p:attrName>ppt_x</p:attrName>
                                        </p:attrNameLst>
                                      </p:cBhvr>
                                      <p:tavLst>
                                        <p:tav tm="0">
                                          <p:val>
                                            <p:strVal val="#ppt_x"/>
                                          </p:val>
                                        </p:tav>
                                        <p:tav tm="100000">
                                          <p:val>
                                            <p:strVal val="#ppt_x"/>
                                          </p:val>
                                        </p:tav>
                                      </p:tavLst>
                                    </p:anim>
                                    <p:anim calcmode="lin" valueType="num">
                                      <p:cBhvr additive="base">
                                        <p:cTn id="34" dur="500" fill="hold"/>
                                        <p:tgtEl>
                                          <p:spTgt spid="412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126"/>
                                        </p:tgtEl>
                                        <p:attrNameLst>
                                          <p:attrName>style.visibility</p:attrName>
                                        </p:attrNameLst>
                                      </p:cBhvr>
                                      <p:to>
                                        <p:strVal val="visible"/>
                                      </p:to>
                                    </p:set>
                                    <p:anim calcmode="lin" valueType="num">
                                      <p:cBhvr additive="base">
                                        <p:cTn id="37" dur="500" fill="hold"/>
                                        <p:tgtEl>
                                          <p:spTgt spid="4126"/>
                                        </p:tgtEl>
                                        <p:attrNameLst>
                                          <p:attrName>ppt_x</p:attrName>
                                        </p:attrNameLst>
                                      </p:cBhvr>
                                      <p:tavLst>
                                        <p:tav tm="0">
                                          <p:val>
                                            <p:strVal val="#ppt_x"/>
                                          </p:val>
                                        </p:tav>
                                        <p:tav tm="100000">
                                          <p:val>
                                            <p:strVal val="#ppt_x"/>
                                          </p:val>
                                        </p:tav>
                                      </p:tavLst>
                                    </p:anim>
                                    <p:anim calcmode="lin" valueType="num">
                                      <p:cBhvr additive="base">
                                        <p:cTn id="38" dur="500" fill="hold"/>
                                        <p:tgtEl>
                                          <p:spTgt spid="41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127"/>
                                        </p:tgtEl>
                                        <p:attrNameLst>
                                          <p:attrName>style.visibility</p:attrName>
                                        </p:attrNameLst>
                                      </p:cBhvr>
                                      <p:to>
                                        <p:strVal val="visible"/>
                                      </p:to>
                                    </p:set>
                                    <p:anim calcmode="lin" valueType="num">
                                      <p:cBhvr additive="base">
                                        <p:cTn id="41" dur="500" fill="hold"/>
                                        <p:tgtEl>
                                          <p:spTgt spid="4127"/>
                                        </p:tgtEl>
                                        <p:attrNameLst>
                                          <p:attrName>ppt_x</p:attrName>
                                        </p:attrNameLst>
                                      </p:cBhvr>
                                      <p:tavLst>
                                        <p:tav tm="0">
                                          <p:val>
                                            <p:strVal val="#ppt_x"/>
                                          </p:val>
                                        </p:tav>
                                        <p:tav tm="100000">
                                          <p:val>
                                            <p:strVal val="#ppt_x"/>
                                          </p:val>
                                        </p:tav>
                                      </p:tavLst>
                                    </p:anim>
                                    <p:anim calcmode="lin" valueType="num">
                                      <p:cBhvr additive="base">
                                        <p:cTn id="42" dur="500" fill="hold"/>
                                        <p:tgtEl>
                                          <p:spTgt spid="4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24" grpId="0"/>
      <p:bldP spid="4125" grpId="0"/>
      <p:bldP spid="4126" grpId="0"/>
      <p:bldP spid="4127" grpId="0"/>
    </p:bldLst>
  </p:timing>
</p:sld>
</file>

<file path=ppt/tags/tag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6546*3723*879*879"/>
  <p:tag name="KSO_WM_SCREEN_THEME_FLAG" val="Dlrq25wU2PGuGg5bbmjbDJ7z5Ojt7a/LMU3sir2xH9akL4xk6wcj3a4x8npPjaK1IPE8xyvbMQFW/3/eWkMcSpdHc45gBtug8R3vuO532UM="/>
</p:tagLst>
</file>

<file path=ppt/tags/tag10.xml><?xml version="1.0" encoding="utf-8"?>
<p:tagLst xmlns:p="http://schemas.openxmlformats.org/presentationml/2006/main">
  <p:tag name="AS_UNIQUEID" val="1098"/>
  <p:tag name="KSO_WM_SCREEN_THEME_FLAG" val="Dlrq25wU2PGuGg5bbmjbDJ7z5Ojt7a/LMU3sir2xH9akL4xk6wcj3a4x8npPjaK1IPE8xyvbMQFW/3/eWkMcSpdHc45gBtug8R3vuO532UM="/>
</p:tagLst>
</file>

<file path=ppt/tags/tag11.xml><?xml version="1.0" encoding="utf-8"?>
<p:tagLst xmlns:p="http://schemas.openxmlformats.org/presentationml/2006/main">
  <p:tag name="AS_UNIQUEID" val="1100"/>
  <p:tag name="KSO_WM_SCREEN_THEME_FLAG" val="Dlrq25wU2PGuGg5bbmjbDJ7z5Ojt7a/LMU3sir2xH9akL4xk6wcj3a4x8npPjaK1IPE8xyvbMQFW/3/eWkMcSpdHc45gBtug8R3vuO532UM="/>
</p:tagLst>
</file>

<file path=ppt/tags/tag12.xml><?xml version="1.0" encoding="utf-8"?>
<p:tagLst xmlns:p="http://schemas.openxmlformats.org/presentationml/2006/main">
  <p:tag name="AS_UNIQUEID" val="1201"/>
  <p:tag name="KSO_WM_SCREEN_THEME_FLAG" val="Dlrq25wU2PGuGg5bbmjbDJ7z5Ojt7a/LMU3sir2xH9akL4xk6wcj3a4x8npPjaK1IPE8xyvbMQFW/3/eWkMcSpdHc45gBtug8R3vuO532UM="/>
</p:tagLst>
</file>

<file path=ppt/tags/tag13.xml><?xml version="1.0" encoding="utf-8"?>
<p:tagLst xmlns:p="http://schemas.openxmlformats.org/presentationml/2006/main">
  <p:tag name="AS_UNIQUEID" val="1202"/>
  <p:tag name="KSO_WM_SCREEN_THEME_FLAG" val="Dlrq25wU2PGuGg5bbmjbDJ7z5Ojt7a/LMU3sir2xH9akL4xk6wcj3a4x8npPjaK1IPE8xyvbMQFW/3/eWkMcSpdHc45gBtug8R3vuO532UM="/>
</p:tagLst>
</file>

<file path=ppt/tags/tag14.xml><?xml version="1.0" encoding="utf-8"?>
<p:tagLst xmlns:p="http://schemas.openxmlformats.org/presentationml/2006/main">
  <p:tag name="AS_UNIQUEID" val="1203"/>
  <p:tag name="KSO_WM_SCREEN_THEME_FLAG" val="Dlrq25wU2PGuGg5bbmjbDJ7z5Ojt7a/LMU3sir2xH9akL4xk6wcj3a4x8npPjaK1IPE8xyvbMQFW/3/eWkMcSpdHc45gBtug8R3vuO532UM="/>
</p:tagLst>
</file>

<file path=ppt/tags/tag15.xml><?xml version="1.0" encoding="utf-8"?>
<p:tagLst xmlns:p="http://schemas.openxmlformats.org/presentationml/2006/main">
  <p:tag name="AS_UNIQUEID" val="1204"/>
  <p:tag name="KSO_WM_SCREEN_THEME_FLAG" val="Dlrq25wU2PGuGg5bbmjbDJ7z5Ojt7a/LMU3sir2xH9akL4xk6wcj3a4x8npPjaK1IPE8xyvbMQFW/3/eWkMcSpdHc45gBtug8R3vuO532UM="/>
</p:tagLst>
</file>

<file path=ppt/tags/tag16.xml><?xml version="1.0" encoding="utf-8"?>
<p:tagLst xmlns:p="http://schemas.openxmlformats.org/presentationml/2006/main">
  <p:tag name="AS_UNIQUEID" val="1205"/>
  <p:tag name="KSO_WM_SCREEN_THEME_FLAG" val="Dlrq25wU2PGuGg5bbmjbDJ7z5Ojt7a/LMU3sir2xH9akL4xk6wcj3a4x8npPjaK1IPE8xyvbMQFW/3/eWkMcSpdHc45gBtug8R3vuO532UM="/>
</p:tagLst>
</file>

<file path=ppt/tags/tag17.xml><?xml version="1.0" encoding="utf-8"?>
<p:tagLst xmlns:p="http://schemas.openxmlformats.org/presentationml/2006/main">
  <p:tag name="AS_UNIQUEID" val="1206"/>
  <p:tag name="KSO_WM_SCREEN_THEME_FLAG" val="Dlrq25wU2PGuGg5bbmjbDJ7z5Ojt7a/LMU3sir2xH9akL4xk6wcj3a4x8npPjaK1IPE8xyvbMQFW/3/eWkMcSpdHc45gBtug8R3vuO532UM="/>
</p:tagLst>
</file>

<file path=ppt/tags/tag18.xml><?xml version="1.0" encoding="utf-8"?>
<p:tagLst xmlns:p="http://schemas.openxmlformats.org/presentationml/2006/main">
  <p:tag name="KSO_WM_UNIT_TABLE_BEAUTIFY" val="smartTable{5a1f3399-86f4-4cac-a39e-7746826c65c7}"/>
  <p:tag name="TABLE_ENDDRAG_ORIGIN_RECT" val="908*413"/>
  <p:tag name="TABLE_ENDDRAG_RECT" val="28*115*908*413"/>
  <p:tag name="KSO_WM_SCREEN_THEME_FLAG" val="Dlrq25wU2PGuGg5bbmjbDJ7z5Ojt7a/LMU3sir2xH9akL4xk6wcj3a4x8npPjaK1IPE8xyvbMQFW/3/eWkMcSpdHc45gBtug8R3vuO532UM="/>
</p:tagLst>
</file>

<file path=ppt/tags/tag19.xml><?xml version="1.0" encoding="utf-8"?>
<p:tagLst xmlns:p="http://schemas.openxmlformats.org/presentationml/2006/main">
  <p:tag name="AS_UNIQUEID" val="1290"/>
  <p:tag name="KSO_WM_SCREEN_THEME_FLAG" val="Dlrq25wU2PGuGg5bbmjbDJ7z5Ojt7a/LMU3sir2xH9akL4xk6wcj3a4x8npPjaK1IPE8xyvbMQFW/3/eWkMcSpdHc45gBtug8R3vuO532UM="/>
</p:tagLst>
</file>

<file path=ppt/tags/tag2.xml><?xml version="1.0" encoding="utf-8"?>
<p:tagLst xmlns:p="http://schemas.openxmlformats.org/presentationml/2006/main">
  <p:tag name="AS_UNIQUEID" val="824"/>
  <p:tag name="KSO_WM_SCREEN_THEME_FLAG" val="Dlrq25wU2PGuGg5bbmjbDJ7z5Ojt7a/LMU3sir2xH9akL4xk6wcj3a4x8npPjaK1IPE8xyvbMQFW/3/eWkMcSpdHc45gBtug8R3vuO532UM="/>
</p:tagLst>
</file>

<file path=ppt/tags/tag20.xml><?xml version="1.0" encoding="utf-8"?>
<p:tagLst xmlns:p="http://schemas.openxmlformats.org/presentationml/2006/main">
  <p:tag name="AS_UNIQUEID" val="1264"/>
  <p:tag name="KSO_WM_SCREEN_THEME_FLAG" val="Dlrq25wU2PGuGg5bbmjbDJ7z5Ojt7a/LMU3sir2xH9akL4xk6wcj3a4x8npPjaK1IPE8xyvbMQFW/3/eWkMcSpdHc45gBtug8R3vuO532UM="/>
</p:tagLst>
</file>

<file path=ppt/tags/tag21.xml><?xml version="1.0" encoding="utf-8"?>
<p:tagLst xmlns:p="http://schemas.openxmlformats.org/presentationml/2006/main">
  <p:tag name="AS_UNIQUEID" val="1101"/>
  <p:tag name="KSO_WM_SCREEN_THEME_FLAG" val="Dlrq25wU2PGuGg5bbmjbDJ7z5Ojt7a/LMU3sir2xH9akL4xk6wcj3a4x8npPjaK1IPE8xyvbMQFW/3/eWkMcSpdHc45gBtug8R3vuO532UM="/>
</p:tagLst>
</file>

<file path=ppt/tags/tag22.xml><?xml version="1.0" encoding="utf-8"?>
<p:tagLst xmlns:p="http://schemas.openxmlformats.org/presentationml/2006/main">
  <p:tag name="AS_UNIQUEID" val="1102"/>
  <p:tag name="KSO_WM_SCREEN_THEME_FLAG" val="Dlrq25wU2PGuGg5bbmjbDJ7z5Ojt7a/LMU3sir2xH9akL4xk6wcj3a4x8npPjaK1IPE8xyvbMQFW/3/eWkMcSpdHc45gBtug8R3vuO532UM="/>
</p:tagLst>
</file>

<file path=ppt/tags/tag23.xml><?xml version="1.0" encoding="utf-8"?>
<p:tagLst xmlns:p="http://schemas.openxmlformats.org/presentationml/2006/main">
  <p:tag name="AS_UNIQUEID" val="1266"/>
  <p:tag name="KSO_WM_SCREEN_THEME_FLAG" val="Dlrq25wU2PGuGg5bbmjbDJ7z5Ojt7a/LMU3sir2xH9akL4xk6wcj3a4x8npPjaK1IPE8xyvbMQFW/3/eWkMcSpdHc45gBtug8R3vuO532UM="/>
</p:tagLst>
</file>

<file path=ppt/tags/tag24.xml><?xml version="1.0" encoding="utf-8"?>
<p:tagLst xmlns:p="http://schemas.openxmlformats.org/presentationml/2006/main">
  <p:tag name="AS_UNIQUEID" val="1267"/>
  <p:tag name="KSO_WM_SCREEN_THEME_FLAG" val="Dlrq25wU2PGuGg5bbmjbDJ7z5Ojt7a/LMU3sir2xH9akL4xk6wcj3a4x8npPjaK1IPE8xyvbMQFW/3/eWkMcSpdHc45gBtug8R3vuO532UM="/>
</p:tagLst>
</file>

<file path=ppt/tags/tag25.xml><?xml version="1.0" encoding="utf-8"?>
<p:tagLst xmlns:p="http://schemas.openxmlformats.org/presentationml/2006/main">
  <p:tag name="AS_UNIQUEID" val="1268"/>
  <p:tag name="KSO_WM_SCREEN_THEME_FLAG" val="Dlrq25wU2PGuGg5bbmjbDJ7z5Ojt7a/LMU3sir2xH9akL4xk6wcj3a4x8npPjaK1IPE8xyvbMQFW/3/eWkMcSpdHc45gBtug8R3vuO532UM="/>
</p:tagLst>
</file>

<file path=ppt/tags/tag26.xml><?xml version="1.0" encoding="utf-8"?>
<p:tagLst xmlns:p="http://schemas.openxmlformats.org/presentationml/2006/main">
  <p:tag name="AS_UNIQUEID" val="1269"/>
  <p:tag name="KSO_WM_SCREEN_THEME_FLAG" val="Dlrq25wU2PGuGg5bbmjbDJ7z5Ojt7a/LMU3sir2xH9akL4xk6wcj3a4x8npPjaK1IPE8xyvbMQFW/3/eWkMcSpdHc45gBtug8R3vuO532UM="/>
</p:tagLst>
</file>

<file path=ppt/tags/tag27.xml><?xml version="1.0" encoding="utf-8"?>
<p:tagLst xmlns:p="http://schemas.openxmlformats.org/presentationml/2006/main">
  <p:tag name="AS_UNIQUEID" val="1270"/>
  <p:tag name="KSO_WM_SCREEN_THEME_FLAG" val="Dlrq25wU2PGuGg5bbmjbDJ7z5Ojt7a/LMU3sir2xH9akL4xk6wcj3a4x8npPjaK1IPE8xyvbMQFW/3/eWkMcSpdHc45gBtug8R3vuO532UM="/>
</p:tagLst>
</file>

<file path=ppt/tags/tag28.xml><?xml version="1.0" encoding="utf-8"?>
<p:tagLst xmlns:p="http://schemas.openxmlformats.org/presentationml/2006/main">
  <p:tag name="AS_UNIQUEID" val="1271"/>
  <p:tag name="KSO_WM_SCREEN_THEME_FLAG" val="Dlrq25wU2PGuGg5bbmjbDJ7z5Ojt7a/LMU3sir2xH9akL4xk6wcj3a4x8npPjaK1IPE8xyvbMQFW/3/eWkMcSpdHc45gBtug8R3vuO532UM="/>
</p:tagLst>
</file>

<file path=ppt/tags/tag29.xml><?xml version="1.0" encoding="utf-8"?>
<p:tagLst xmlns:p="http://schemas.openxmlformats.org/presentationml/2006/main">
  <p:tag name="AS_UNIQUEID" val="1268"/>
  <p:tag name="KSO_WM_SCREEN_THEME_FLAG" val="Dlrq25wU2PGuGg5bbmjbDJ7z5Ojt7a/LMU3sir2xH9akL4xk6wcj3a4x8npPjaK1IPE8xyvbMQFW/3/eWkMcSpdHc45gBtug8R3vuO532UM="/>
</p:tagLst>
</file>

<file path=ppt/tags/tag3.xml><?xml version="1.0" encoding="utf-8"?>
<p:tagLst xmlns:p="http://schemas.openxmlformats.org/presentationml/2006/main">
  <p:tag name="KSO_WM_UNIT_PLACING_PICTURE_USER_VIEWPORT" val="{&quot;height&quot;:2895,&quot;width&quot;:5175}"/>
  <p:tag name="KSO_WM_SCREEN_THEME_FLAG" val="Dlrq25wU2PGuGg5bbmjbDJ7z5Ojt7a/LMU3sir2xH9akL4xk6wcj3a4x8npPjaK1IPE8xyvbMQFW/3/eWkMcSpdHc45gBtug8R3vuO532UM="/>
</p:tagLst>
</file>

<file path=ppt/tags/tag30.xml><?xml version="1.0" encoding="utf-8"?>
<p:tagLst xmlns:p="http://schemas.openxmlformats.org/presentationml/2006/main">
  <p:tag name="AS_UNIQUEID" val="1275"/>
  <p:tag name="KSO_WM_SCREEN_THEME_FLAG" val="Dlrq25wU2PGuGg5bbmjbDJ7z5Ojt7a/LMU3sir2xH9akL4xk6wcj3a4x8npPjaK1IPE8xyvbMQFW/3/eWkMcSpdHc45gBtug8R3vuO532UM="/>
</p:tagLst>
</file>

<file path=ppt/tags/tag31.xml><?xml version="1.0" encoding="utf-8"?>
<p:tagLst xmlns:p="http://schemas.openxmlformats.org/presentationml/2006/main">
  <p:tag name="AS_UNIQUEID" val="1280"/>
  <p:tag name="KSO_WM_SCREEN_THEME_FLAG" val="Dlrq25wU2PGuGg5bbmjbDJ7z5Ojt7a/LMU3sir2xH9akL4xk6wcj3a4x8npPjaK1IPE8xyvbMQFW/3/eWkMcSpdHc45gBtug8R3vuO532UM="/>
</p:tagLst>
</file>

<file path=ppt/tags/tag32.xml><?xml version="1.0" encoding="utf-8"?>
<p:tagLst xmlns:p="http://schemas.openxmlformats.org/presentationml/2006/main">
  <p:tag name="AS_UNIQUEID" val="1290"/>
  <p:tag name="KSO_WM_SCREEN_THEME_FLAG" val="Dlrq25wU2PGuGg5bbmjbDJ7z5Ojt7a/LMU3sir2xH9akL4xk6wcj3a4x8npPjaK1IPE8xyvbMQFW/3/eWkMcSpdHc45gBtug8R3vuO532UM="/>
</p:tagLst>
</file>

<file path=ppt/tags/tag33.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i*1_1_1"/>
  <p:tag name="KSO_WM_UNIT_INDEX" val="1_1_1"/>
  <p:tag name="KSO_WM_UNIT_LAYERLEVEL" val="1_1_1"/>
  <p:tag name="KSO_WM_UNIT_LINE_FILL_TYPE" val="2"/>
  <p:tag name="KSO_WM_UNIT_LINE_FORE_SCHEMECOLOR_INDEX" val="6"/>
  <p:tag name="KSO_WM_UNIT_TEXT_FILL_FORE_SCHEMECOLOR_INDEX" val="14"/>
  <p:tag name="KSO_WM_UNIT_TEXT_FILL_TYPE" val="1"/>
  <p:tag name="KSO_WM_UNIT_TYPE" val="n_h_i"/>
  <p:tag name="KSO_WM_SCREEN_THEME_FLAG" val="Dlrq25wU2PGuGg5bbmjbDJ7z5Ojt7a/LMU3sir2xH9akL4xk6wcj3a4x8npPjaK1IPE8xyvbMQFW/3/eWkMcSpdHc45gBtug8R3vuO532UM="/>
</p:tagLst>
</file>

<file path=ppt/tags/tag34.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1_1"/>
  <p:tag name="KSO_WM_UNIT_INDEX" val="1_2_1_1"/>
  <p:tag name="KSO_WM_UNIT_LAYERLEVEL" val="1_1_1_1"/>
  <p:tag name="KSO_WM_UNIT_TEXT_FILL_FORE_SCHEMECOLOR_INDEX" val="14"/>
  <p:tag name="KSO_WM_UNIT_TEXT_FILL_TYPE" val="1"/>
  <p:tag name="KSO_WM_UNIT_TYPE" val="n_h_h_i"/>
  <p:tag name="KSO_WM_SCREEN_THEME_FLAG" val="Dlrq25wU2PGuGg5bbmjbDJ7z5Ojt7a/LMU3sir2xH9akL4xk6wcj3a4x8npPjaK1IPE8xyvbMQFW/3/eWkMcSpdHc45gBtug8R3vuO532UM="/>
</p:tagLst>
</file>

<file path=ppt/tags/tag35.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4_1"/>
  <p:tag name="KSO_WM_UNIT_INDEX" val="1_2_4_1"/>
  <p:tag name="KSO_WM_UNIT_LAYERLEVEL" val="1_1_1_1"/>
  <p:tag name="KSO_WM_UNIT_TEXT_FILL_FORE_SCHEMECOLOR_INDEX" val="14"/>
  <p:tag name="KSO_WM_UNIT_TEXT_FILL_TYPE" val="1"/>
  <p:tag name="KSO_WM_UNIT_TYPE" val="n_h_h_i"/>
  <p:tag name="KSO_WM_SCREEN_THEME_FLAG" val="Dlrq25wU2PGuGg5bbmjbDJ7z5Ojt7a/LMU3sir2xH9akL4xk6wcj3a4x8npPjaK1IPE8xyvbMQFW/3/eWkMcSpdHc45gBtug8R3vuO532UM="/>
</p:tagLst>
</file>

<file path=ppt/tags/tag36.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2_1"/>
  <p:tag name="KSO_WM_UNIT_INDEX" val="1_2_2_1"/>
  <p:tag name="KSO_WM_UNIT_LAYERLEVEL" val="1_1_1_1"/>
  <p:tag name="KSO_WM_UNIT_TEXT_FILL_FORE_SCHEMECOLOR_INDEX" val="14"/>
  <p:tag name="KSO_WM_UNIT_TEXT_FILL_TYPE" val="1"/>
  <p:tag name="KSO_WM_UNIT_TYPE" val="n_h_h_i"/>
  <p:tag name="KSO_WM_SCREEN_THEME_FLAG" val="Dlrq25wU2PGuGg5bbmjbDJ7z5Ojt7a/LMU3sir2xH9akL4xk6wcj3a4x8npPjaK1IPE8xyvbMQFW/3/eWkMcSpdHc45gBtug8R3vuO532UM="/>
</p:tagLst>
</file>

<file path=ppt/tags/tag37.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3_1"/>
  <p:tag name="KSO_WM_UNIT_INDEX" val="1_2_3_1"/>
  <p:tag name="KSO_WM_UNIT_LAYERLEVEL" val="1_1_1_1"/>
  <p:tag name="KSO_WM_UNIT_TEXT_FILL_FORE_SCHEMECOLOR_INDEX" val="14"/>
  <p:tag name="KSO_WM_UNIT_TEXT_FILL_TYPE" val="1"/>
  <p:tag name="KSO_WM_UNIT_TYPE" val="n_h_h_i"/>
  <p:tag name="KSO_WM_SCREEN_THEME_FLAG" val="Dlrq25wU2PGuGg5bbmjbDJ7z5Ojt7a/LMU3sir2xH9akL4xk6wcj3a4x8npPjaK1IPE8xyvbMQFW/3/eWkMcSpdHc45gBtug8R3vuO532UM="/>
</p:tagLst>
</file>

<file path=ppt/tags/tag38.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f*1_1_1"/>
  <p:tag name="KSO_WM_UNIT_INDEX" val="1_1_1"/>
  <p:tag name="KSO_WM_UNIT_LAYERLEVEL" val="1_1_1"/>
  <p:tag name="KSO_WM_UNIT_NOCLEAR" val="0"/>
  <p:tag name="KSO_WM_UNIT_PRESET_TEXT" val="重点项目"/>
  <p:tag name="KSO_WM_UNIT_TEXT_FILL_FORE_SCHEMECOLOR_INDEX" val="5"/>
  <p:tag name="KSO_WM_UNIT_TEXT_FILL_TYPE" val="1"/>
  <p:tag name="KSO_WM_UNIT_TYPE" val="n_h_f"/>
  <p:tag name="KSO_WM_UNIT_VALUE" val="4"/>
  <p:tag name="KSO_WM_SCREEN_THEME_FLAG" val="Dlrq25wU2PGuGg5bbmjbDJ7z5Ojt7a/LMU3sir2xH9akL4xk6wcj3a4x8npPjaK1IPE8xyvbMQFW/3/eWkMcSpdHc45gBtug8R3vuO532UM="/>
</p:tagLst>
</file>

<file path=ppt/tags/tag39.xml><?xml version="1.0" encoding="utf-8"?>
<p:tagLst xmlns:p="http://schemas.openxmlformats.org/presentationml/2006/main">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f*1_1_1"/>
  <p:tag name="KSO_WM_UNIT_LAYERLEVEL" val="1_1_1"/>
  <p:tag name="KSO_WM_UNIT_NOCLEAR" val="0"/>
  <p:tag name="KSO_WM_UNIT_PRESET_TEXT" val="重点项目"/>
  <p:tag name="KSO_WM_UNIT_TEXT_FILL_FORE_SCHEMECOLOR_INDEX" val="5"/>
  <p:tag name="KSO_WM_UNIT_TEXT_FILL_TYPE" val="1"/>
  <p:tag name="KSO_WM_UNIT_VALUE" val="4"/>
  <p:tag name="KSO_WM_SCREEN_THEME_FLAG" val="Dlrq25wU2PGuGg5bbmjbDJ7z5Ojt7a/LMU3sir2xH9akL4xk6wcj3a4x8npPjaK1IPE8xyvbMQFW/3/eWkMcSpdHc45gBtug8R3vuO532UM="/>
</p:tagLst>
</file>

<file path=ppt/tags/tag4.xml><?xml version="1.0" encoding="utf-8"?>
<p:tagLst xmlns:p="http://schemas.openxmlformats.org/presentationml/2006/main">
  <p:tag name="MH" val="20171114153230"/>
  <p:tag name="MH_LIBRARY" val="GRAPHIC"/>
  <p:tag name="MH_TYPE" val="Other"/>
  <p:tag name="MH_ORDER" val="3"/>
  <p:tag name="KSO_WM_SCREEN_THEME_FLAG" val="Dlrq25wU2PGuGg5bbmjbDJ7z5Ojt7a/LMU3sir2xH9akL4xk6wcj3a4x8npPjaK1IPE8xyvbMQFW/3/eWkMcSpdHc45gBtug8R3vuO532UM="/>
</p:tagLst>
</file>

<file path=ppt/tags/tag40.xml><?xml version="1.0" encoding="utf-8"?>
<p:tagLst xmlns:p="http://schemas.openxmlformats.org/presentationml/2006/main">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f*1_1_1"/>
  <p:tag name="KSO_WM_UNIT_LAYERLEVEL" val="1_1_1"/>
  <p:tag name="KSO_WM_UNIT_NOCLEAR" val="0"/>
  <p:tag name="KSO_WM_UNIT_PRESET_TEXT" val="重点项目"/>
  <p:tag name="KSO_WM_UNIT_TEXT_FILL_FORE_SCHEMECOLOR_INDEX" val="5"/>
  <p:tag name="KSO_WM_UNIT_TEXT_FILL_TYPE" val="1"/>
  <p:tag name="KSO_WM_UNIT_VALUE" val="4"/>
  <p:tag name="KSO_WM_SCREEN_THEME_FLAG" val="Dlrq25wU2PGuGg5bbmjbDJ7z5Ojt7a/LMU3sir2xH9akL4xk6wcj3a4x8npPjaK1IPE8xyvbMQFW/3/eWkMcSpdHc45gBtug8R3vuO532UM="/>
</p:tagLst>
</file>

<file path=ppt/tags/tag41.xml><?xml version="1.0" encoding="utf-8"?>
<p:tagLst xmlns:p="http://schemas.openxmlformats.org/presentationml/2006/main">
  <p:tag name="AS_UNIQUEID" val="1402"/>
  <p:tag name="KSO_WM_SCREEN_THEME_FLAG" val="Dlrq25wU2PGuGg5bbmjbDJ7z5Ojt7a/LMU3sir2xH9akL4xk6wcj3a4x8npPjaK1IPE8xyvbMQFW/3/eWkMcSpdHc45gBtug8R3vuO532UM="/>
</p:tagLst>
</file>

<file path=ppt/tags/tag42.xml><?xml version="1.0" encoding="utf-8"?>
<p:tagLst xmlns:p="http://schemas.openxmlformats.org/presentationml/2006/main">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f*1_1_1"/>
  <p:tag name="KSO_WM_UNIT_LAYERLEVEL" val="1_1_1"/>
  <p:tag name="KSO_WM_UNIT_NOCLEAR" val="0"/>
  <p:tag name="KSO_WM_UNIT_PRESET_TEXT" val="重点项目"/>
  <p:tag name="KSO_WM_UNIT_TEXT_FILL_FORE_SCHEMECOLOR_INDEX" val="5"/>
  <p:tag name="KSO_WM_UNIT_TEXT_FILL_TYPE" val="1"/>
  <p:tag name="KSO_WM_UNIT_VALUE" val="4"/>
  <p:tag name="KSO_WM_SCREEN_THEME_FLAG" val="Dlrq25wU2PGuGg5bbmjbDJ7z5Ojt7a/LMU3sir2xH9akL4xk6wcj3a4x8npPjaK1IPE8xyvbMQFW/3/eWkMcSpdHc45gBtug8R3vuO532UM="/>
</p:tagLst>
</file>

<file path=ppt/tags/tag43.xml><?xml version="1.0" encoding="utf-8"?>
<p:tagLst xmlns:p="http://schemas.openxmlformats.org/presentationml/2006/main">
  <p:tag name="COMMONDATA" val="eyJoZGlkIjoiOGExYWFmNDgwMjgxMTViZmExOTE2NDUxNWJkODNmMWQifQ=="/>
  <p:tag name="KSO_WM_SCREEN_THEME_FLAG" val="Dlrq25wU2PGuGg5bbmjbDJ7z5Ojt7a/LMU3sir2xH9akL4xk6wcj3a4x8npPjaK1IPE8xyvbMQFW/3/eWkMcSpdHc45gBtug8R3vuO532UM="/>
</p:tagLst>
</file>

<file path=ppt/tags/tag5.xml><?xml version="1.0" encoding="utf-8"?>
<p:tagLst xmlns:p="http://schemas.openxmlformats.org/presentationml/2006/main">
  <p:tag name="AS_UNIQUEID" val="266"/>
  <p:tag name="KSO_WM_UNIT_TABLE_BEAUTIFY" val="smartTable{491c75fb-6663-4d10-b16c-6bf05db88763}"/>
  <p:tag name="KSO_WM_SCREEN_THEME_FLAG" val="Dlrq25wU2PGuGg5bbmjbDJ7z5Ojt7a/LMU3sir2xH9akL4xk6wcj3a4x8npPjaK1IPE8xyvbMQFW/3/eWkMcSpdHc45gBtug8R3vuO532UM="/>
</p:tagLst>
</file>

<file path=ppt/tags/tag6.xml><?xml version="1.0" encoding="utf-8"?>
<p:tagLst xmlns:p="http://schemas.openxmlformats.org/presentationml/2006/main">
  <p:tag name="AS_UNIQUEID" val="1101"/>
  <p:tag name="KSO_WM_SCREEN_THEME_FLAG" val="Dlrq25wU2PGuGg5bbmjbDJ7z5Ojt7a/LMU3sir2xH9akL4xk6wcj3a4x8npPjaK1IPE8xyvbMQFW/3/eWkMcSpdHc45gBtug8R3vuO532UM="/>
</p:tagLst>
</file>

<file path=ppt/tags/tag7.xml><?xml version="1.0" encoding="utf-8"?>
<p:tagLst xmlns:p="http://schemas.openxmlformats.org/presentationml/2006/main">
  <p:tag name="AS_UNIQUEID" val="1095"/>
  <p:tag name="KSO_WM_SCREEN_THEME_FLAG" val="Dlrq25wU2PGuGg5bbmjbDJ7z5Ojt7a/LMU3sir2xH9akL4xk6wcj3a4x8npPjaK1IPE8xyvbMQFW/3/eWkMcSpdHc45gBtug8R3vuO532UM="/>
</p:tagLst>
</file>

<file path=ppt/tags/tag8.xml><?xml version="1.0" encoding="utf-8"?>
<p:tagLst xmlns:p="http://schemas.openxmlformats.org/presentationml/2006/main">
  <p:tag name="AS_UNIQUEID" val="1101"/>
  <p:tag name="KSO_WM_SCREEN_THEME_FLAG" val="Dlrq25wU2PGuGg5bbmjbDJ7z5Ojt7a/LMU3sir2xH9akL4xk6wcj3a4x8npPjaK1IPE8xyvbMQFW/3/eWkMcSpdHc45gBtug8R3vuO532UM="/>
</p:tagLst>
</file>

<file path=ppt/tags/tag9.xml><?xml version="1.0" encoding="utf-8"?>
<p:tagLst xmlns:p="http://schemas.openxmlformats.org/presentationml/2006/main">
  <p:tag name="AS_UNIQUEID" val="1097"/>
  <p:tag name="KSO_WM_SCREEN_THEME_FLAG" val="Dlrq25wU2PGuGg5bbmjbDJ7z5Ojt7a/LMU3sir2xH9akL4xk6wcj3a4x8npPjaK1IPE8xyvbMQFW/3/eWkMcSpdHc45gBtug8R3vuO532U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4144</Words>
  <PresentationFormat>宽屏</PresentationFormat>
  <Paragraphs>398</Paragraphs>
  <Slides>24</Slides>
  <Notes>0</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24</vt:i4>
      </vt:variant>
    </vt:vector>
  </HeadingPairs>
  <TitlesOfParts>
    <vt:vector size="45" baseType="lpstr">
      <vt:lpstr>Arial</vt:lpstr>
      <vt:lpstr>宋体</vt:lpstr>
      <vt:lpstr>Wingdings</vt:lpstr>
      <vt:lpstr>微软雅黑</vt:lpstr>
      <vt:lpstr>黑体</vt:lpstr>
      <vt:lpstr>华文新魏</vt:lpstr>
      <vt:lpstr>方正小标宋_GBK</vt:lpstr>
      <vt:lpstr>Times New Roman</vt:lpstr>
      <vt:lpstr>楷体</vt:lpstr>
      <vt:lpstr>方正小标宋简体</vt:lpstr>
      <vt:lpstr>华文中宋</vt:lpstr>
      <vt:lpstr>Calibri</vt:lpstr>
      <vt:lpstr>等线</vt:lpstr>
      <vt:lpstr>方正粗黑宋简体</vt:lpstr>
      <vt:lpstr>汉仪趣黑简</vt:lpstr>
      <vt:lpstr>Arial Unicode MS</vt:lpstr>
      <vt:lpstr>华文楷体</vt:lpstr>
      <vt:lpstr>MS Mincho</vt:lpstr>
      <vt:lpstr>江西拙楷</vt:lpstr>
      <vt:lpstr>Office 主题</vt:lpstr>
      <vt:lpstr>默认设计模板</vt:lpstr>
      <vt:lpstr>PowerPoint 演示文稿</vt:lpstr>
      <vt:lpstr>PowerPoint 演示文稿</vt:lpstr>
      <vt:lpstr>世界百年变局下的中国担当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2022-05-11T00:56:00Z</dcterms:created>
  <dcterms:modified xsi:type="dcterms:W3CDTF">2022-05-30T07:13:00Z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BE5024CA5C2C4F678521CD2BF0698A90</vt:lpwstr>
  </property>
</Properties>
</file>