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35"/>
  </p:notesMasterIdLst>
  <p:handoutMasterIdLst>
    <p:handoutMasterId r:id="rId36"/>
  </p:handoutMasterIdLst>
  <p:sldIdLst>
    <p:sldId id="260" r:id="rId4"/>
    <p:sldId id="258" r:id="rId5"/>
    <p:sldId id="282" r:id="rId6"/>
    <p:sldId id="280" r:id="rId7"/>
    <p:sldId id="284" r:id="rId8"/>
    <p:sldId id="285" r:id="rId9"/>
    <p:sldId id="286" r:id="rId10"/>
    <p:sldId id="290" r:id="rId11"/>
    <p:sldId id="291" r:id="rId12"/>
    <p:sldId id="288" r:id="rId13"/>
    <p:sldId id="292" r:id="rId14"/>
    <p:sldId id="287" r:id="rId15"/>
    <p:sldId id="343" r:id="rId16"/>
    <p:sldId id="295" r:id="rId17"/>
    <p:sldId id="296" r:id="rId18"/>
    <p:sldId id="347" r:id="rId19"/>
    <p:sldId id="297" r:id="rId20"/>
    <p:sldId id="344" r:id="rId21"/>
    <p:sldId id="346" r:id="rId22"/>
    <p:sldId id="298" r:id="rId23"/>
    <p:sldId id="314" r:id="rId24"/>
    <p:sldId id="320" r:id="rId25"/>
    <p:sldId id="311" r:id="rId26"/>
    <p:sldId id="313" r:id="rId27"/>
    <p:sldId id="307" r:id="rId28"/>
    <p:sldId id="321" r:id="rId29"/>
    <p:sldId id="323" r:id="rId30"/>
    <p:sldId id="325" r:id="rId31"/>
    <p:sldId id="326" r:id="rId32"/>
    <p:sldId id="327" r:id="rId33"/>
    <p:sldId id="335" r:id="rId34"/>
  </p:sldIdLst>
  <p:sldSz cx="12192000" cy="6858000"/>
  <p:notesSz cx="6858000" cy="9144000"/>
  <p:embeddedFontLst>
    <p:embeddedFont>
      <p:font typeface="思源黑体 CN Normal" panose="020B0400000000000000" charset="-122"/>
      <p:regular r:id="rId41"/>
    </p:embeddedFont>
    <p:embeddedFont>
      <p:font typeface="微软雅黑" panose="020B0503020204020204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WEI" initials="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FA410"/>
    <a:srgbClr val="D7EDF5"/>
    <a:srgbClr val="5BBEE8"/>
    <a:srgbClr val="7FCADF"/>
    <a:srgbClr val="C9E212"/>
    <a:srgbClr val="EDF799"/>
    <a:srgbClr val="FFFFFF"/>
    <a:srgbClr val="F6FDFE"/>
    <a:srgbClr val="BF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113.xml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5T12:13:06.068" idx="1">
    <p:pos x="4392" y="2443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5T18:01:51.673" idx="2">
    <p:pos x="3702" y="2835"/>
    <p:text/>
  </p:cm>
  <p:cm authorId="1" dt="2023-07-25T18:01:56.603" idx="3">
    <p:pos x="3858" y="299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思源黑体 CN Normal" panose="020B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思源黑体 CN Normal" panose="020B04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思源黑体 CN Normal" panose="020B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思源黑体 CN Normal" panose="020B04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黑体 CN Normal" panose="020B04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92514" name="Picture 2" descr="幻灯封面no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488017" y="765175"/>
            <a:ext cx="278553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+mn-cs"/>
              </a:rPr>
              <a:t>穿插页面</a:t>
            </a: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49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image" Target="../media/image7.png"/><Relationship Id="rId2" Type="http://schemas.openxmlformats.org/officeDocument/2006/relationships/tags" Target="../tags/tag76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2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7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2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.xml"/><Relationship Id="rId4" Type="http://schemas.openxmlformats.org/officeDocument/2006/relationships/image" Target="../media/image5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image" Target="../media/image6.jpeg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57605" y="936625"/>
            <a:ext cx="10212070" cy="291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“谁赢得了农民，谁就会赢得中国；谁能够解决土地问题，谁就会赢得农民。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</a:rPr>
              <a:t>----</a:t>
            </a:r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毛泽东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0825" y="4445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土地兼并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281" t="3464" r="3159" b="4708"/>
          <a:stretch>
            <a:fillRect/>
          </a:stretch>
        </p:blipFill>
        <p:spPr>
          <a:xfrm>
            <a:off x="379095" y="689610"/>
            <a:ext cx="6184265" cy="3794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9095" y="4484370"/>
            <a:ext cx="5482590" cy="81280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实质：垄断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原因：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①根源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封建地主土地私有制，土地自由买卖。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小农经济的脆弱性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。③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封建地主经济实力不断壮大。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商品经济的发展，商业资本流向土地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1780" y="217805"/>
            <a:ext cx="5433695" cy="1830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概况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东汉和唐朝: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田庄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是最普遍的大土地经营单位。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宋代: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“田制不立”“不抑兼并”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明清: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商品经济繁荣，土地私有进一步发展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63360" y="3044825"/>
            <a:ext cx="5175885" cy="3517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影响：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①使国家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丧失赋税收入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阶级矛盾激化，引发农民起义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地方豪强势力壮大，影响到中央集权的加强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④导致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租佃关系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的出现并日趋普遍化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⑤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不利于民生的改善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⑥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不利于商业资本的积累 ，影响资本主义萌芽的发展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7" grpId="0"/>
      <p:bldP spid="7" grpId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300" y="196850"/>
            <a:ext cx="11540490" cy="5829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宋朝“田制不立”“不抑兼并”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含义：宋代没有国家制定的土地制度，允许土地自由买卖。从唐朝后期“舍人税地”的两税法后，赋税征收对象由人口变为土地，且国家没有了大量控制的土地故无法定立新田制。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1.原因: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①北宋建立在军事政变之上，社会没有经历剧烈动荡，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国家无过多闲置的土地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笼络人心的需要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（如杯酒释兵权，优待功臣)﹔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沿用两税法，基本原则是只要国家租赋增收，即可不限制地主广置田产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是宋代社会经济高度发达的结果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2.影响: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①顺应了土地私有化的发展趋势，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促进了租佃制的繁荣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，释放了社会劳动生产力，使农业生产得到极大提高;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失地农民转入手工业和商业领域，封建人身依附关系减弱，推动了商品经济发展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③土地产权制度变革(对土地这一财产的占有、使用、支配、处置的权利发生了变化)直接推动了土地垦殖数量的增加和面积的扩大，进一步促进农业生产发展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促进了经济契约立法的完善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452120" y="442595"/>
            <a:ext cx="10331450" cy="5429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宋代，有田产的“主户”只占民户总数20%左右，其余大都是四处租种土地的“客户”。导致这种状况的重要因素是（)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A．经济严重衰退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B.土地政策调整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C.坊市制度崩溃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D．政府管理失控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(2013·全国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卷高考·25)汉唐制定土地法规，限制私有大土地的发展,宋代一改此法，“不抑兼并”。据此可知宋代()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A.中央集权弱化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B．流民问题严重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.土地兼并缓和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D．自耕小农衰退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75140" y="109029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50580" y="358076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endParaRPr lang="en-US" altLang="zh-CN" sz="4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24280" y="304165"/>
            <a:ext cx="609600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明代中叶以后，土地押租制流行。而佃农的佃权，即土地经营权，即是有偿取得，遂可以有偿转佃和出典。这反映了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A.小农经济的制度困境            B.土地经营权的商品化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C.资本主义萌芽的成长            D.传统经济政策的动摇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68110" y="287655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7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7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4960" y="21780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中国近代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370" y="862965"/>
            <a:ext cx="11341100" cy="5065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太平天国的《天朝田亩制度》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◆土地问题：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以户为单位，不论男女，按人口和年龄平均分配土地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。目的是废除封建地主土地所有制，建立“有田同耕、有饭同食、的有衣同穿、有钱同使，无处不均匀，无人不饱暖”的理想社会。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◆分配问题：</a:t>
            </a:r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每户留足口粮，其余归圣库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◆实质：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绝对平均主义，小农土地私有制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◆评价：是太平天国的革命纲领，突出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反映了农民阶级要求废除封建土地所有制的强烈愿望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，是几千年以来农民反封建斗争的结晶。《天朝田亩制度》废除封建地主地所有制,按人口和年龄平均分配土地，产品分配，每户留足口粮，其余归圣库。但这种绝对平均分配产品的方案，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违背了社会发展规律，是一种空想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，根本无法实施，也没有一个安定的环境保证分田方案实施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" y="249555"/>
            <a:ext cx="10541635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辛亥革命时期孙中山的“平均地权”（社会革命）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2120" y="884555"/>
            <a:ext cx="11319510" cy="3564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内容：核定全国地价，现有地价归原主所有，革命后因社会进步所增涨的地价归国家所有，由国民共享（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不是把地主土地分给农民；而是将地主土地逐步国有化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），做到“家给人足”。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◆性质：“平均地权”是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资本主义的土地纲领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◆评价：表明资产阶级已开始注意解决农民的土地问题，从根本上触动封建土地所有制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8190" b="14920"/>
          <a:stretch>
            <a:fillRect/>
          </a:stretch>
        </p:blipFill>
        <p:spPr>
          <a:xfrm>
            <a:off x="3376295" y="3165475"/>
            <a:ext cx="7586345" cy="32372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99210" y="844550"/>
            <a:ext cx="10061575" cy="4718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1899年，孙中山在东京与梁启超讨论土地问题时说：“今之耕者，率贡其所获之半于租主而未有已，农之所以困也。土地国有后，必能耕者然后授之田，直纳若干租税于国，而无复有一层地主从中睃削之，则民可以大苏。”由此可见，孙中山在土地问题上的主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A．与罗斯福相似，主张国家干预  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 B．与资本主义一致，主张土地私有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C．与马克思主义相似，主张土地国有 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D．与斯大林模式相似，主张农业集体化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64955" y="330390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endParaRPr lang="zh-CN" altLang="en-US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" y="21336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土地革命时期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58765" y="963295"/>
            <a:ext cx="8255533" cy="5187574"/>
            <a:chOff x="3102" y="458"/>
            <a:chExt cx="13141" cy="9263"/>
          </a:xfrm>
        </p:grpSpPr>
        <p:sp>
          <p:nvSpPr>
            <p:cNvPr id="13316" name="文本框 13315"/>
            <p:cNvSpPr txBox="1"/>
            <p:nvPr>
              <p:custDataLst>
                <p:tags r:id="rId3"/>
              </p:custDataLst>
            </p:nvPr>
          </p:nvSpPr>
          <p:spPr>
            <a:xfrm>
              <a:off x="3102" y="2043"/>
              <a:ext cx="1395" cy="6009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square" anchor="t">
              <a:noAutofit/>
            </a:bodyPr>
            <a:p>
              <a:r>
                <a:rPr lang="zh-CN" alt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土地革命时期</a:t>
              </a:r>
              <a:endPara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18" name="文本框 13317"/>
            <p:cNvSpPr txBox="1"/>
            <p:nvPr>
              <p:custDataLst>
                <p:tags r:id="rId4"/>
              </p:custDataLst>
            </p:nvPr>
          </p:nvSpPr>
          <p:spPr>
            <a:xfrm>
              <a:off x="5310" y="625"/>
              <a:ext cx="2043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时间：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19" name="文本框 13318"/>
            <p:cNvSpPr txBox="1"/>
            <p:nvPr>
              <p:custDataLst>
                <p:tags r:id="rId5"/>
              </p:custDataLst>
            </p:nvPr>
          </p:nvSpPr>
          <p:spPr>
            <a:xfrm>
              <a:off x="5186" y="2289"/>
              <a:ext cx="1815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内容：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0" name="文本框 13319"/>
            <p:cNvSpPr txBox="1"/>
            <p:nvPr>
              <p:custDataLst>
                <p:tags r:id="rId6"/>
              </p:custDataLst>
            </p:nvPr>
          </p:nvSpPr>
          <p:spPr>
            <a:xfrm>
              <a:off x="5244" y="4893"/>
              <a:ext cx="1927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路线</a:t>
              </a:r>
              <a:r>
                <a:rPr lang="zh-CN" altLang="en-US" sz="3200" b="1" dirty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endParaRPr lang="zh-CN" altLang="en-US" sz="32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1" name="文本框 13320"/>
            <p:cNvSpPr txBox="1"/>
            <p:nvPr>
              <p:custDataLst>
                <p:tags r:id="rId7"/>
              </p:custDataLst>
            </p:nvPr>
          </p:nvSpPr>
          <p:spPr>
            <a:xfrm>
              <a:off x="5186" y="7835"/>
              <a:ext cx="2043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成效：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2" name="文本框 13321"/>
            <p:cNvSpPr txBox="1"/>
            <p:nvPr>
              <p:custDataLst>
                <p:tags r:id="rId8"/>
              </p:custDataLst>
            </p:nvPr>
          </p:nvSpPr>
          <p:spPr>
            <a:xfrm>
              <a:off x="7386" y="458"/>
              <a:ext cx="4384" cy="1086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t">
              <a:noAutofit/>
            </a:bodyPr>
            <a:p>
              <a:r>
                <a:rPr lang="en-US" altLang="zh-CN" sz="2800" dirty="0">
                  <a:latin typeface="微软雅黑" panose="020B0503020204020204" charset="-122"/>
                  <a:ea typeface="微软雅黑" panose="020B0503020204020204" charset="-122"/>
                </a:rPr>
                <a:t>1927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sz="2800" dirty="0">
                  <a:latin typeface="微软雅黑" panose="020B0503020204020204" charset="-122"/>
                  <a:ea typeface="微软雅黑" panose="020B0503020204020204" charset="-122"/>
                </a:rPr>
                <a:t>-1937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3" name="文本框 13322"/>
            <p:cNvSpPr txBox="1"/>
            <p:nvPr>
              <p:custDataLst>
                <p:tags r:id="rId9"/>
              </p:custDataLst>
            </p:nvPr>
          </p:nvSpPr>
          <p:spPr>
            <a:xfrm>
              <a:off x="7286" y="2043"/>
              <a:ext cx="8733" cy="1702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打土豪，分田地，废除封建剥削和封建债务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4" name="文本框 13323"/>
            <p:cNvSpPr txBox="1"/>
            <p:nvPr>
              <p:custDataLst>
                <p:tags r:id="rId10"/>
              </p:custDataLst>
            </p:nvPr>
          </p:nvSpPr>
          <p:spPr>
            <a:xfrm>
              <a:off x="7286" y="4311"/>
              <a:ext cx="8957" cy="2471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r>
                <a:rPr lang="zh-CN" altLang="en-US" sz="2800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依靠贫雇农，联合中农，限制富农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，变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封建半封建土地所有制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为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农民土地所有制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25" name="文本框 13324"/>
            <p:cNvSpPr txBox="1"/>
            <p:nvPr>
              <p:custDataLst>
                <p:tags r:id="rId11"/>
              </p:custDataLst>
            </p:nvPr>
          </p:nvSpPr>
          <p:spPr>
            <a:xfrm>
              <a:off x="7258" y="7250"/>
              <a:ext cx="8859" cy="247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p>
              <a:pPr>
                <a:buClrTx/>
                <a:buSzTx/>
                <a:buFontTx/>
              </a:pP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政治上翻了身，经济上生活有保障</a:t>
              </a:r>
              <a:r>
                <a:rPr lang="zh-CN" altLang="en-US" sz="2800" dirty="0">
                  <a:latin typeface="微软雅黑" panose="020B0503020204020204" charset="-122"/>
                  <a:ea typeface="微软雅黑" panose="020B0503020204020204" charset="-122"/>
                </a:rPr>
                <a:t>，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农民积极参军参战，发展生产，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提高反“围剿”的积极性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左大括号 5"/>
            <p:cNvSpPr/>
            <p:nvPr>
              <p:custDataLst>
                <p:tags r:id="rId12"/>
              </p:custDataLst>
            </p:nvPr>
          </p:nvSpPr>
          <p:spPr>
            <a:xfrm>
              <a:off x="4497" y="1030"/>
              <a:ext cx="689" cy="750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4815" y="403860"/>
            <a:ext cx="10512425" cy="5495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“土豪”是今年的网络流行语。在中国近代史上，曾经出现过“打土豪，分田地，废除封建剥削和债务”的土地革命，下列关于土地革命的说法不正确的是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A．出现在抗日战争时期                  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B．调动了广大农民革命和生产的积极性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C．出现在农村革命根据地               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 D．农民在政治上翻了身，生活有了保障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08215" y="217170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</a:t>
            </a:r>
            <a:endParaRPr lang="zh-CN" altLang="en-US" sz="6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688897" y="897255"/>
            <a:ext cx="7272808" cy="468632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思源黑体 CN Normal" panose="020B0400000000000000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世纪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30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年代，中国共产党在土地革命中建立起来的农村土地制度实质是（     ）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、农民土地所有制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B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、苏维埃土地所有制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C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、集体土地所有制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D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、合作社土地所有制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90180" y="264604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A</a:t>
            </a:r>
            <a:endParaRPr lang="en-US" altLang="zh-CN" sz="7200" spc="15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678940" y="1092835"/>
            <a:ext cx="8641080" cy="1799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100">
                <a:gradFill>
                  <a:gsLst>
                    <a:gs pos="69000">
                      <a:srgbClr val="4FA410"/>
                    </a:gs>
                    <a:gs pos="0">
                      <a:srgbClr val="FFFF00"/>
                    </a:gs>
                  </a:gsLst>
                  <a:lin ang="1080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中国土地政策</a:t>
            </a:r>
            <a:endParaRPr lang="zh-CN" altLang="en-US" sz="11100">
              <a:gradFill>
                <a:gsLst>
                  <a:gs pos="69000">
                    <a:srgbClr val="4FA410"/>
                  </a:gs>
                  <a:gs pos="0">
                    <a:srgbClr val="FFFF00"/>
                  </a:gs>
                </a:gsLst>
                <a:lin ang="108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6390" y="1017270"/>
            <a:ext cx="11056620" cy="195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内容：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实行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地主减租减息，农民交租交息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的土地政策。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制定的依据：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社会主要矛盾的变化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，即由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中国人民与大地主大资产阶级的阶级矛盾变为中日民族矛盾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国内形势发生重大变化：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国共两党由内战到和平，由分裂对峙到合作抗日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作用（意义）：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有利于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减轻农民的负担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，改善农民的物质生活，提高农民抗日和生产的积极性；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有利于联合地主阶级一致抗日，巩固了抗日民族统一战线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185" y="238760"/>
            <a:ext cx="9474200" cy="10591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抗日战争时期双减双交政策（1937—1945年）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5755" y="239395"/>
            <a:ext cx="11141075" cy="860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解放战争时的土地改革（</a:t>
            </a:r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1947-1948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b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190" y="840740"/>
            <a:ext cx="11268710" cy="5264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原因：①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社会主要矛盾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决定。解放战争时期，中国社会的主要矛盾是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中国人民同代表大地主大资产阶级的国民党反动派的矛盾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。②革命形势的要求。即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彻底消灭封建剥削制度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，满足解放区广大农民的土地要求，调动广大农民的革命积极性，支援解放战争。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政策内容：制定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《中国土地法大纲》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，大纲规定：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没收地主土地，废除封建剥削的土地制度（前提），实行耕者有其田的土地制度（核心），按农村人口平均分配土地（方法）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土地改革的根本目的：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从根本上消灭封建势力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土地改革总路线：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依靠贫雇农，团结中农，有步骤有分别地消灭封建剥削土地制度，发展农业生产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作用（意义）：①解放区无地少地农民分得土地，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激发了农民革命和生产的积极性，踊跃参军，积极支援前线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农民的支持，成为解放战争迅速取得胜利的一个可靠保证。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4000" y="95885"/>
            <a:ext cx="11468100" cy="1071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1950年初－1952年底的土地改革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800" y="580390"/>
            <a:ext cx="11810365" cy="1838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◆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原因：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①新中国成立后，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封建土地所有制严重阻碍生产力的发展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新解放区的农民无地或少地，要求土地的愿望强烈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政策内容：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颁布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《中华人民共和国土地改革法》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，废除封建剥削的土地所有制，实行农民阶级的土地所有制。（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属民主革命范畴，消灭封建剥削，土地所有权属农民个体，仍然是私有制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特点：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实行保存富农经济，政治上中立富农的政策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。（减少土改的阻力，从而有利于发展生产）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影响：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①连续二千多年的封建剥削的土地制度被彻底废除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，农民翻了身，成为土地的主人；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②解放了农村的生产力，为农业生产的发展和国家工业化开辟了道路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同时也巩固了工农联盟和新生的人民民主专政的政权。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1465" y="248285"/>
            <a:ext cx="9501505" cy="544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农业合作化（三大改造时期，1953-1956年）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035" y="953770"/>
            <a:ext cx="10719435" cy="508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原因：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分散落后的小农经济不适应农村生产力的发展，难以满足国民经济发展的需要。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内容：开展农业生产合作化，建立合作社，把土地等农业生产资料由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私有制变为公有制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，实行集体经营，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变农民土地私有为集体、国家公有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。（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属社会主义革命范畴，把土地等主要生产资料由私有制变为公有制，并实行集体经营。消灭私有制，土地所有权变成公有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步骤：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互助组——初级社——高级社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	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影响：①广大农民走上了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社会主义道路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进一步提高了农业生产力，为社会主义现代化建设奠定了基础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 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3365" y="222885"/>
            <a:ext cx="12167235" cy="1042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社会主义全面建设时期：1958年实行的人民公社化运动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600" y="1264920"/>
            <a:ext cx="10668000" cy="4272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◆原因：党的主要领导人主观认为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农业合作化的规模越大，公有化程度越高，越能促进经济的发展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◆内容：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提高公有化程度，扩大公有化规模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◆特点：一大二公（一“大”指规模大；二“公”指公有化程度高）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◆影响： 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大跃进片面强调生产发展高速度(属违背客观经济规律)，人民公社化片面强调公有化程度(生产关系调整超越生产力实际)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，农村经济走向高度集中。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严重损害了农民的利益，挫伤了生产者的积极性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 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935" y="274320"/>
            <a:ext cx="11697335" cy="5663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改革开放新时期：实行家庭联产承包责任制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◆原因：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过去的人民公社化体制，不利于调动农民的积极性，农业生产发展缓慢。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②党中央正确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总结了合作化和人民公社化的教训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，作出实行经济体制改革的正确决策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◆内容：在坚持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土地公有制的前提下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，改变经营管理方式，实行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分户经营、自负盈亏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◆评价： ①实行家庭联产承包责任制（属生产关系调整，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土地所有权仍然是公有，经营权属农民个体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）；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同时发展乡镇企业和非农产业，农民走上致富道路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（属农村经济结构调整）。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极大地调动了农民的积极性，解放了农村生产力，推动了农业生产的发展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61315" y="894080"/>
            <a:ext cx="11265535" cy="2547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对我国农村生产关系调整的认识：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①一定要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适应生产力</a:t>
            </a: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的发展，促进民族经济的发展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②要从农村经济出发，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实事求是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③要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注意调动农民的积极性，维护农民的利益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④经济政策的制定要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遵循客观经济规律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土地政策调整的一般原因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生产力需要   形势需要   农民需要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土地政策调整的一般作用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对农民   对农业   对国家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5500" y="24883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答题术语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475" y="710565"/>
            <a:ext cx="10833100" cy="495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英国： 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15世纪</a:t>
            </a:r>
            <a:r>
              <a:rPr lang="zh-CN" altLang="en-US" sz="32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开始的圈地运动</a:t>
            </a:r>
            <a:endParaRPr lang="zh-CN" altLang="en-US" sz="32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◆方式：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开始于15世纪末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17世纪在资产阶级政府的公开支持下大规模的进行的消灭小农经济，建立了资本主义的大农、牧场的农业的资本主义改造运动。体现了英国农村土地所有制和经营方式的根本性变化，导致了农村阶级关系的变化。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◆影响：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①圈地运动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促进了资本主义的发展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，在圈地运动中成长起来的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新贵族和资产阶级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一起充当了资产阶级革命的领导，大量失去土地的农民为工场手工业发展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提供了充足的劳动力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，资本主义性质的大农场和大牧场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有利于革新技术和改良推广新品种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等，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有利于工业革命条件的成熟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②圈地运动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对农民而言是一场灾难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795" y="234315"/>
            <a:ext cx="5542915" cy="54419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补充：其他国家的土地政策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165" y="344805"/>
            <a:ext cx="11596370" cy="3552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南北内战期间，1862年林肯政府颁布《宅地法》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规定美国公民只要交付10美元的手续费，就可以在西部获得一块相当于 64公顷的土地，连续耕种五年以上，即可成为自己的私有财产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①使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北方获得广大人民的支持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，很快扭转了战局，为北方战胜南方提供了基础。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满足了人民对于西部土地的需要，它促进了美国西部的开发，促进了美国资本主义经济的发展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165" y="4366895"/>
            <a:ext cx="11545570" cy="1878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1933年罗斯福新政期间：对农业的调整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◆方式：农民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减少耕地面积和产量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，由政府补偿。政府收购剩余农产品。       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消除农业生产相对过剩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稳定了农产品的价格,促进了农业的复苏。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4335" y="272415"/>
            <a:ext cx="11571605" cy="6274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俄国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1861年在农奴制改革时期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◆方式：规定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废除农奴制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农奴在获得人身自由的时候可以得到一块份地，但必须以高出当时实际地价许多的价格出钱赎买，但贵族地主继续保留私有土地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废除了农奴制，有利于资本主义的发展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②但农奴不是无尝得到土地，改革不彻底；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③解放农奴，赎买小块份地，小农经济落后。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2、十月革命时期：苏俄颁布《土地法》，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规定没收地主土地，分配给农民使用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3、社会主义建设时期：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开展农业集体化运动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◆方式：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1929-1933年苏联大规模引导农民参加集体农庄，个体小农经济转变为社会主义大集体经济的运动。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农业集体化消灭了富农阶级，为农业机械化、现代化开辟了道路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91160" y="188595"/>
            <a:ext cx="9105900" cy="23336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altLang="en-US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原始社会</a:t>
            </a:r>
            <a:r>
              <a:rPr lang="en-US" alt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土地公有制</a:t>
            </a:r>
            <a:endParaRPr lang="zh-CN" altLang="en-US" sz="32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土地</a:t>
            </a:r>
            <a:r>
              <a:rPr lang="zh-CN" altLang="en-US" sz="3200" b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归氏族公社所有，集体耕种，平均分配</a:t>
            </a:r>
            <a:endParaRPr lang="zh-CN" altLang="en-US" sz="3200" b="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9" name="图片 108"/>
          <p:cNvPicPr/>
          <p:nvPr>
            <p:custDataLst>
              <p:tags r:id="rId3"/>
            </p:custDataLst>
          </p:nvPr>
        </p:nvPicPr>
        <p:blipFill>
          <a:blip r:embed="rId4"/>
          <a:srcRect t="35000"/>
          <a:stretch>
            <a:fillRect/>
          </a:stretch>
        </p:blipFill>
        <p:spPr>
          <a:xfrm>
            <a:off x="1103630" y="1647190"/>
            <a:ext cx="9607550" cy="4277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06120" y="600710"/>
            <a:ext cx="10779760" cy="5668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日本明治维新改革时期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◆方式：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明治政府颁布法令，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废除买卖土地的禁令，征收地税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。承认土地制度，承认土地私有，允许土地买卖，统一征收地税。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◆影响：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①从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法律上保障了新兴地主的土地所有权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，促进了日本资本主义经济的发展；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②但是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封建领主土地所有制仍然存在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③二战后，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美国对日本进行民主改造，进一步消除了生产关系中的封建落后因素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8" name="文本框 117"/>
          <p:cNvSpPr txBox="1"/>
          <p:nvPr/>
        </p:nvSpPr>
        <p:spPr>
          <a:xfrm>
            <a:off x="1214120" y="388620"/>
            <a:ext cx="8332470" cy="56826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3600" b="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1936年2月美国国会通过了农业部制订的《土壤保持和作物调配法》。该法案通过给予农场主一定的土地撂荒补贴，限制土地播种面积，减少粮食生产。对这一措施的实质认识正确的是A．将保护环境与限制农业生产结合    </a:t>
            </a:r>
            <a:endParaRPr lang="zh-CN" sz="3600" b="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sz="3600" b="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 B．减耕限产以便保障农民的利益C．提高美国农产品的市场竞争力       </a:t>
            </a:r>
            <a:endParaRPr lang="zh-CN" sz="3600" b="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sz="3600" b="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D．国家干预经济以缓解经济危机 </a:t>
            </a:r>
            <a:endParaRPr lang="zh-CN" altLang="en-US" sz="3600" b="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85910" y="2816860"/>
            <a:ext cx="1395730" cy="1097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6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endParaRPr lang="zh-CN" altLang="en-US" sz="6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78905" y="684530"/>
            <a:ext cx="5389880" cy="325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方里而井，井九百亩，其中为公田。八家皆私百亩，同养公田。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----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《孟子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·滕文公上》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翻译：一里见方的土地定为一方井田，每一井田九百亩地，中间一块是公田。八家都有一百亩私田，首先共同耕作公田；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22885" y="18859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奴隶社会</a:t>
            </a:r>
            <a:r>
              <a:rPr lang="en-US" alt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井田制</a:t>
            </a:r>
            <a:endParaRPr lang="zh-CN" altLang="en-US" sz="36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135" y="833755"/>
            <a:ext cx="5979160" cy="3101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教材内容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商和西周的土地是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奴隶主土地国有制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，周天子名义上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占有全国的土地和臣民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土地不能随意买卖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。历史文献中所说的井田制是土地经营的基本方式，</a:t>
            </a:r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因土地整治规则，有沟渠灌溉、道路疆界划分，形似“井”字而得名。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6625" y="4080510"/>
            <a:ext cx="8392160" cy="2613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性质：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奴隶主土地国有制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（土地是国有的，不能随意买卖；土地的所有者名义上是周王，实际上是贵族）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特点：公田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贵族占有，奴隶集体耕作，收获全部归贵族；私田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分授劳动者，只有土地的使用权，没有所有权。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91160" y="4418965"/>
            <a:ext cx="2917190" cy="17595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2" grpId="1" animBg="1"/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5595" y="207010"/>
            <a:ext cx="11551285" cy="3601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形成于商，盛行于西周，瓦解于春秋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井田制的瓦解和封建土地所有制的确立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根本原因是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生产力的发展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春秋时期铁犁牛耕的出现，大量的荒地得到开垦，私田的大量增加，而私田不向国王缴纳赋税。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税制改革：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客观上承认土地私有的合法性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，加速了井田制的瓦解。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effectLst/>
                <a:latin typeface="微软雅黑" panose="020B0503020204020204" charset="-122"/>
                <a:ea typeface="微软雅黑" panose="020B0503020204020204" charset="-122"/>
              </a:rPr>
              <a:t>                 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例如：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①齐国</a:t>
            </a:r>
            <a:r>
              <a:rPr lang="en-US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相地而税征</a:t>
            </a:r>
            <a:r>
              <a:rPr lang="en-US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”②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鲁国：初税亩</a:t>
            </a:r>
            <a:endParaRPr lang="zh-CN" altLang="en-US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各国变法运动：以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法律形式最终确定起土地私有制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effectLst/>
                <a:latin typeface="微软雅黑" panose="020B0503020204020204" charset="-122"/>
                <a:ea typeface="微软雅黑" panose="020B0503020204020204" charset="-122"/>
              </a:rPr>
              <a:t>                  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例如：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秦国商鞅变法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等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" y="4001135"/>
            <a:ext cx="11119485" cy="2414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溥天之下，莫非王土；率土之滨，莫非王臣。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——《诗经·小雅·北山之什·北山》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井田制与分封制的关系：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80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井田制是商周社会的经济基础，分封制是与之相适应的上层建筑，两种制度都适应了当时生产力的发展水平。</a:t>
            </a:r>
            <a:endParaRPr lang="zh-CN" altLang="en-US" sz="280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1" name="文本框 110"/>
          <p:cNvSpPr txBox="1"/>
          <p:nvPr/>
        </p:nvSpPr>
        <p:spPr>
          <a:xfrm>
            <a:off x="266065" y="11303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6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封建社会</a:t>
            </a:r>
            <a:endParaRPr lang="zh-CN" altLang="en-US" sz="36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266065" y="758190"/>
          <a:ext cx="11619230" cy="5876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385"/>
                <a:gridCol w="2680335"/>
                <a:gridCol w="3561080"/>
                <a:gridCol w="4202430"/>
              </a:tblGrid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土地所有制类别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特点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注意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82296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国有土地所有制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所有权属于国家。例如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屯田制、占田制、均田制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不是主要类型，但一直存在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755650">
                <a:tc rowSpan="3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土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地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私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有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君主土地所有制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0070C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主要供君主私人开支</a:t>
                      </a:r>
                      <a:endParaRPr lang="zh-CN" altLang="en-US" sz="2400">
                        <a:solidFill>
                          <a:srgbClr val="0070C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22860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地主土地私有制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主要手段：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土地兼并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占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支配地位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，是封建生产关系的基础。这种土地所有制在中国存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在2000多年，后期严重阻碍了社会生产力的发展，成为中国长期贫困落后的一个重要原因。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55448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自耕农土地私有制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拥有很少土地，或完全没有土地</a:t>
                      </a:r>
                      <a:endParaRPr lang="zh-CN" altLang="en-US" sz="2400">
                        <a:solidFill>
                          <a:schemeClr val="accent4">
                            <a:lumMod val="7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</a:rPr>
                        <a:t>不占主要地位。这种小农经济同地主土地所有制一样，是专制主义中央集权制建立和长期存在的基础。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15620" y="458470"/>
            <a:ext cx="9700895" cy="6172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屯田制实行的背景：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东汉未年，连年战乱，大量人口流亡，社会经济调敝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，建安元年(195)曹操募民干今河南许昌东屯田，成效良好，由此广泛推行。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屯田制内容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兵屯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由军将和大司农派度支校尉、都尉管理；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民屯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由大司衣管理，下设典农中郎将、都尉、屯司马。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（3)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屯田制下的劳动者人身依附性强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。民屯中的农民称“屯田客”、“典农部民”，兵屯中的佃兵称“士”、“田卒”，后者世代相袭。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屯田制的衰亡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(1)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收获按分成制向政府纳租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，年月取久，因</a:t>
            </a:r>
            <a:r>
              <a:rPr lang="zh-CN" altLang="en-US" sz="24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超额剿削和地主豪强对屯田的侵占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，屯田容和佃兵被迫逃亡。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)曹魏末年，屯田制趋于瓦解。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)咸熙元年（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264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）曹魏罢屯田官，民屯取消。兵屯虽存，但也不占主要地位。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）西晋初正式废除。孙吴和蜀汉也曾推行屯田制，但规模和成就都不如曹魏。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6550" y="17526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屯田制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30530" y="407035"/>
            <a:ext cx="11319510" cy="4631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占田制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背景：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西晋建立后，</a:t>
            </a:r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晋武帝司马炎下命废除屯田制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。太康元年公元280年，统一全国后颁布新的土地制度占田制。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规定诸侯和各级官员占有田地额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编户农民占田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，丁男（十六岁至六十岁)一人七十亩，丁女一人三十亩。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目的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抑制土地兼并、恢复和稳定自耕农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从而增加朝廷赋税和保障国家徭役的征发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48335" y="38599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微软雅黑" panose="020B0503020204020204" charset="-122"/>
                <a:ea typeface="微软雅黑" panose="020B0503020204020204" charset="-122"/>
              </a:rPr>
              <a:t>均田制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650" y="1259205"/>
            <a:ext cx="10118090" cy="31896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北魏孝文帝改革至唐中期实行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前提：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政府掌握大批无主荒地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内容：</a:t>
            </a:r>
            <a:r>
              <a:rPr lang="zh-CN" altLang="en-US" sz="32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国家把政府控制的土地分配给农民，农民向政府交租，并承担一定的徭役和兵役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影响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—定程度上使农民获得了土地，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生产积极性提高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，对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农业生产的恢复和发展起了积极作用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抑制了土地兼并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保证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政府赋役来源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巩固封建统治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；      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并未触动封建地主利益，也不能真正阻止土地兼并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6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113.xml><?xml version="1.0" encoding="utf-8"?>
<p:tagLst xmlns:p="http://schemas.openxmlformats.org/presentationml/2006/main">
  <p:tag name="COMMONDATA" val="eyJjb3VudCI6NCwiaGRpZCI6ImE3NmRmYjc2YjQ1ZThlYjllZjNiYTk2NDRiZDY1MmM4IiwidXNlckNvdW50Ijo0fQ=="/>
  <p:tag name="KSO_WPP_MARK_KEY" val="c2dfe4de-41d1-4ae4-b61c-19aaee90b046"/>
  <p:tag name="FULLTEXTBEAUTIFYED" val="1"/>
  <p:tag name="KSO_WM_SCREEN_THEME_FLAG" val="Dlrq25wU2PGuGg5bbmjbDPO/LadXAVcAw4pCKy/KsROjdWrwXdXUPGPJWPE4dRneHVPshYxl8+gLTi5k/0phpPxsK46tO+cotlq+JT40+TA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PO/LadXAVcAw4pCKy/KsROjdWrwXdXUPGPJWPE4dRneHVPshYxl8+gLTi5k/0phpPxsK46tO+cotlq+JT40+TA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PO/LadXAVcAw4pCKy/KsROjdWrwXdXUPGPJWPE4dRneHVPshYxl8+gLTi5k/0phpPxsK46tO+cotlq+JT40+TA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PO/LadXAVcAw4pCKy/KsROjdWrwXdXUPGPJWPE4dRneHVPshYxl8+gLTi5k/0phpPxsK46tO+cotlq+JT40+TA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PO/LadXAVcAw4pCKy/KsROjdWrwXdXUPGPJWPE4dRneHVPshYxl8+gLTi5k/0phpPxsK46tO+cotlq+JT40+TA=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PO/LadXAVcAw4pCKy/KsROjdWrwXdXUPGPJWPE4dRneHVPshYxl8+gLTi5k/0phpPxsK46tO+cotlq+JT40+TA=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PO/LadXAVcAw4pCKy/KsROjdWrwXdXUPGPJWPE4dRneHVPshYxl8+gLTi5k/0phpPxsK46tO+cotlq+JT40+TA="/>
</p:tagLst>
</file>

<file path=ppt/tags/tag65.xml><?xml version="1.0" encoding="utf-8"?>
<p:tagLst xmlns:p="http://schemas.openxmlformats.org/presentationml/2006/main">
  <p:tag name="KSO_WM_UNIT_PLACING_PICTURE_USER_VIEWPORT" val="{&quot;height&quot;:1016,&quot;width&quot;:8000}"/>
  <p:tag name="KSO_WM_BEAUTIFY_FLAG" val=""/>
  <p:tag name="KSO_WM_SCREEN_THEME_FLAG" val="Dlrq25wU2PGuGg5bbmjbDPO/LadXAVcAw4pCKy/KsROjdWrwXdXUPGPJWPE4dRneHVPshYxl8+gLTi5k/0phpPxsK46tO+cotlq+JT40+TA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68.xml><?xml version="1.0" encoding="utf-8"?>
<p:tagLst xmlns:p="http://schemas.openxmlformats.org/presentationml/2006/main">
  <p:tag name="KSO_WM_UNIT_PLACING_PICTURE_USER_VIEWPORT" val="{&quot;height&quot;:1016,&quot;width&quot;:8000}"/>
  <p:tag name="KSO_WM_BEAUTIFY_FLAG" val=""/>
  <p:tag name="KSO_WM_SCREEN_THEME_FLAG" val="Dlrq25wU2PGuGg5bbmjbDPO/LadXAVcAw4pCKy/KsROjdWrwXdXUPGPJWPE4dRneHVPshYxl8+gLTi5k/0phpPxsK46tO+cotlq+JT40+TA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1.xml><?xml version="1.0" encoding="utf-8"?>
<p:tagLst xmlns:p="http://schemas.openxmlformats.org/presentationml/2006/main">
  <p:tag name="KSO_WM_UNIT_TABLE_BEAUTIFY" val="smartTable{2fd4c416-4c60-4bab-b271-107be5d6e1f6}"/>
  <p:tag name="TABLE_ENDDRAG_ORIGIN_RECT" val="914*453"/>
  <p:tag name="TABLE_ENDDRAG_RECT" val="21*67*914*453"/>
  <p:tag name="KSO_WM_SCREEN_THEME_FLAG" val="Dlrq25wU2PGuGg5bbmjbDPO/LadXAVcAw4pCKy/KsROjdWrwXdXUPGPJWPE4dRneHVPshYxl8+gLTi5k/0phpPxsK46tO+cotlq+JT40+TA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6.xml><?xml version="1.0" encoding="utf-8"?>
<p:tagLst xmlns:p="http://schemas.openxmlformats.org/presentationml/2006/main">
  <p:tag name="KSO_WM_UNIT_PLACING_PICTURE_USER_VIEWPORT" val="{&quot;height&quot;:5976,&quot;width&quot;:9739}"/>
  <p:tag name="KSO_WM_SCREEN_THEME_FLAG" val="Dlrq25wU2PGuGg5bbmjbDPO/LadXAVcAw4pCKy/KsROjdWrwXdXUPGPJWPE4dRneHVPshYxl8+gLTi5k/0phpPxsK46tO+cotlq+JT40+TA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83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85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86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87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88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89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1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2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3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4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5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ags/tag98.xml><?xml version="1.0" encoding="utf-8"?>
<p:tagLst xmlns:p="http://schemas.openxmlformats.org/presentationml/2006/main">
  <p:tag name="KSO_WM_BEAUTIFY_FLAG" val=""/>
  <p:tag name="KSO_WM_SCREEN_THEME_FLAG" val="Dlrq25wU2PGuGg5bbmjbDPO/LadXAVcAw4pCKy/KsROjdWrwXdXUPGPJWPE4dRneHVPshYxl8+gLTi5k/0phpPxsK46tO+cotlq+JT40+TA=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PO/LadXAVcAw4pCKy/KsROjdWrwXdXUPGPJWPE4dRneHVPshYxl8+gLTi5k/0phpPxsK46tO+cotlq+JT40+TA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6465</Words>
  <PresentationFormat>宽屏</PresentationFormat>
  <Paragraphs>353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思源黑体 CN Normal</vt:lpstr>
      <vt:lpstr>Wingdings</vt:lpstr>
      <vt:lpstr>Times New Roman</vt:lpstr>
      <vt:lpstr>楷体_GB2312</vt:lpstr>
      <vt:lpstr>新宋体</vt:lpstr>
      <vt:lpstr>黑体</vt:lpstr>
      <vt:lpstr>演示秋鸿楷</vt:lpstr>
      <vt:lpstr>微软雅黑</vt:lpstr>
      <vt:lpstr>Calibri</vt:lpstr>
      <vt:lpstr>Arial Unicode MS</vt:lpstr>
      <vt:lpstr>华文行楷</vt:lpstr>
      <vt:lpstr>幼圆</vt:lpstr>
      <vt:lpstr>Office 主题​​</vt:lpstr>
      <vt:lpstr>4_自定义设计方案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2023-07-28T10:33:10Z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6D9210C7FC584621B57E4EFF6A83A964_11</vt:lpwstr>
  </property>
  <property fmtid="{D5CDD505-2E9C-101B-9397-08002B2CF9AE}" pid="4" name="KSOTemplateUUID">
    <vt:lpwstr>v1.0_mb_7R+VGTw9TdW8rnWhte1HUg==</vt:lpwstr>
  </property>
</Properties>
</file>