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svg" ContentType="image/svg+xml"/>
  <Override PartName="/ppt/media/image40.svg" ContentType="image/svg+xml"/>
  <Override PartName="/ppt/media/image42.svg" ContentType="image/svg+xml"/>
  <Override PartName="/ppt/media/image6.svg" ContentType="image/svg+xml"/>
  <Override PartName="/ppt/media/image65.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9" r:id="rId4"/>
  </p:sldMasterIdLst>
  <p:notesMasterIdLst>
    <p:notesMasterId r:id="rId6"/>
  </p:notesMasterIdLst>
  <p:sldIdLst>
    <p:sldId id="259" r:id="rId5"/>
    <p:sldId id="260" r:id="rId7"/>
    <p:sldId id="273" r:id="rId8"/>
    <p:sldId id="265" r:id="rId9"/>
    <p:sldId id="266" r:id="rId10"/>
    <p:sldId id="267" r:id="rId11"/>
    <p:sldId id="268" r:id="rId12"/>
    <p:sldId id="269" r:id="rId13"/>
    <p:sldId id="275" r:id="rId14"/>
    <p:sldId id="276" r:id="rId15"/>
    <p:sldId id="277" r:id="rId16"/>
    <p:sldId id="278" r:id="rId17"/>
    <p:sldId id="279" r:id="rId18"/>
    <p:sldId id="280" r:id="rId19"/>
    <p:sldId id="337" r:id="rId20"/>
    <p:sldId id="338" r:id="rId21"/>
    <p:sldId id="340" r:id="rId22"/>
    <p:sldId id="285" r:id="rId23"/>
    <p:sldId id="342" r:id="rId24"/>
    <p:sldId id="287" r:id="rId25"/>
    <p:sldId id="288" r:id="rId26"/>
    <p:sldId id="289" r:id="rId27"/>
    <p:sldId id="290" r:id="rId28"/>
    <p:sldId id="345" r:id="rId29"/>
    <p:sldId id="346" r:id="rId30"/>
    <p:sldId id="347" r:id="rId31"/>
    <p:sldId id="291" r:id="rId32"/>
    <p:sldId id="292" r:id="rId33"/>
    <p:sldId id="293" r:id="rId34"/>
    <p:sldId id="294"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81" r:id="rId63"/>
  </p:sldIdLst>
  <p:sldSz cx="12192000" cy="6858000"/>
  <p:notesSz cx="6858000" cy="9144000"/>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userDrawn="1">
          <p15:clr>
            <a:srgbClr val="A4A3A4"/>
          </p15:clr>
        </p15:guide>
        <p15:guide id="2"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пользователь Microsoft Office" initials="п" lastIdx="1" clrIdx="0"/>
  <p:cmAuthor id="0" name="THINK" initials="T" lastIdx="0" clrIdx="0"/>
  <p:cmAuthor id="3" name="CHENYUE" initials="C" lastIdx="0" clrIdx="2"/>
  <p:cmAuthor id="4" name="pc" initials="p" lastIdx="1" clrIdx="0"/>
  <p:cmAuthor id="5" name="宋洁然" initials="宋" lastIdx="0" clrIdx="1"/>
  <p:cmAuthor id="6" name="ming qiu" initials="m" lastIdx="0" clrIdx="1"/>
  <p:cmAuthor id="7" name="1206988966@qq.com" initials="1" lastIdx="0" clrIdx="2"/>
  <p:cmAuthor id="8" name="姜伟光" initials="姜" lastIdx="0" clrIdx="0"/>
  <p:cmAuthor id="9" name="Zhang" initials="Z" lastIdx="0" clrIdx="0"/>
  <p:cmAuthor id="10" name="yyyaogd@126.com" initials="y" lastIdx="0" clrIdx="0"/>
  <p:cmAuthor id="11" name="wucj" initials="w" lastIdx="0" clrIdx="0"/>
  <p:cmAuthor id="12" name="SkyUser" initials="S" lastIdx="0" clrIdx="0"/>
  <p:cmAuthor id="13" name="L" initials="L" lastIdx="0" clrIdx="12"/>
  <p:cmAuthor id="14" name="zq" initials="z" lastIdx="0" clrIdx="0"/>
  <p:cmAuthor id="15" name="viola_yang" initials="v" lastIdx="0" clrIdx="0"/>
  <p:cmAuthor id="16" name="志龙 姜" initials="志" lastIdx="0" clrIdx="0"/>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8" Type="http://schemas.openxmlformats.org/officeDocument/2006/relationships/tags" Target="tags/tag388.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sym typeface="+mn-ea"/>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44DF715-C661-4A4B-BB5A-CE67FF75319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bwMode="auto">
          <a:noFill/>
          <a:ln>
            <a:solidFill>
              <a:srgbClr val="000000"/>
            </a:solidFill>
            <a:miter lim="800000"/>
          </a:ln>
        </p:spPr>
      </p:sp>
      <p:sp>
        <p:nvSpPr>
          <p:cNvPr id="6144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6083"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E1CA3708-4E90-4CEC-A294-83BFD56FCD97}"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2022年高考历史落实立德树人根本任务，依据高校人才选拔要求和普通高中英语课程标准，坚持“方向是核心，平稳是关键”的原则，结合中学</a:t>
            </a:r>
            <a:r>
              <a:rPr lang="zh-CN" altLang="en-US"/>
              <a:t>历史教学和复习备考实际，深化基础性，考查关键能力，进一步加强对学生德智体美劳全面发展的引导，加强教考衔接，服务“双减”工作，发挥高考的育人功能和积极导向作用。</a:t>
            </a:r>
            <a:endParaRPr lang="zh-CN" altLang="en-US"/>
          </a:p>
          <a:p>
            <a:r>
              <a:rPr lang="zh-CN" altLang="en-US">
                <a:sym typeface="+mn-ea"/>
              </a:rPr>
              <a:t>2022年高考历史命题以立德树人为根本目标，积极发挥以史育人导向作用，加强对党史的深入考查，促进教考衔接和引导高中教学减负提质。试卷风格、难度、结构、题型题量等保持稳定，助力考试内容改革稳步推进。</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l"/>
            <a:r>
              <a:rPr lang="en-US" altLang="zh-CN">
                <a:solidFill>
                  <a:schemeClr val="dk1"/>
                </a:solidFill>
                <a:latin typeface="楷体" panose="02010609060101010101" charset="-122"/>
                <a:ea typeface="楷体" panose="02010609060101010101" charset="-122"/>
                <a:cs typeface="楷体" panose="02010609060101010101" charset="-122"/>
                <a:sym typeface="+mn-ea"/>
              </a:rPr>
              <a:t>在日常教学中，</a:t>
            </a:r>
            <a:r>
              <a:rPr lang="zh-CN" altLang="en-US">
                <a:solidFill>
                  <a:schemeClr val="dk1"/>
                </a:solidFill>
                <a:latin typeface="楷体" panose="02010609060101010101" charset="-122"/>
                <a:ea typeface="楷体" panose="02010609060101010101" charset="-122"/>
                <a:cs typeface="楷体" panose="02010609060101010101" charset="-122"/>
                <a:sym typeface="+mn-ea"/>
              </a:rPr>
              <a:t>试题研究</a:t>
            </a:r>
            <a:r>
              <a:rPr lang="en-US" altLang="zh-CN">
                <a:solidFill>
                  <a:schemeClr val="dk1"/>
                </a:solidFill>
                <a:latin typeface="楷体" panose="02010609060101010101" charset="-122"/>
                <a:ea typeface="楷体" panose="02010609060101010101" charset="-122"/>
                <a:cs typeface="楷体" panose="02010609060101010101" charset="-122"/>
                <a:sym typeface="+mn-ea"/>
              </a:rPr>
              <a:t>教师站在出题者角度理解考试要求和培养目标，体察学情让教师站在学生角度让</a:t>
            </a:r>
            <a:r>
              <a:rPr lang="en-US" altLang="zh-CN">
                <a:solidFill>
                  <a:srgbClr val="FF0000"/>
                </a:solidFill>
                <a:latin typeface="楷体" panose="02010609060101010101" charset="-122"/>
                <a:ea typeface="楷体" panose="02010609060101010101" charset="-122"/>
                <a:cs typeface="楷体" panose="02010609060101010101" charset="-122"/>
                <a:sym typeface="+mn-ea"/>
              </a:rPr>
              <a:t>历史学科核心素养落地生根</a:t>
            </a:r>
            <a:r>
              <a:rPr lang="en-US" altLang="zh-CN">
                <a:solidFill>
                  <a:schemeClr val="dk1"/>
                </a:solidFill>
                <a:latin typeface="楷体" panose="02010609060101010101" charset="-122"/>
                <a:ea typeface="楷体" panose="02010609060101010101" charset="-122"/>
                <a:cs typeface="楷体" panose="02010609060101010101" charset="-122"/>
                <a:sym typeface="+mn-ea"/>
              </a:rPr>
              <a:t>。          </a:t>
            </a:r>
            <a:endParaRPr lang="en-US" altLang="zh-CN">
              <a:solidFill>
                <a:schemeClr val="dk1"/>
              </a:solidFill>
              <a:latin typeface="楷体" panose="02010609060101010101" charset="-122"/>
              <a:ea typeface="楷体" panose="02010609060101010101" charset="-122"/>
              <a:cs typeface="楷体" panose="02010609060101010101" charset="-122"/>
            </a:endParaRPr>
          </a:p>
          <a:p>
            <a:pPr algn="l"/>
            <a:r>
              <a:rPr lang="en-US" altLang="zh-CN">
                <a:solidFill>
                  <a:schemeClr val="dk1"/>
                </a:solidFill>
                <a:latin typeface="楷体" panose="02010609060101010101" charset="-122"/>
                <a:ea typeface="楷体" panose="02010609060101010101" charset="-122"/>
                <a:cs typeface="楷体" panose="02010609060101010101" charset="-122"/>
                <a:sym typeface="+mn-ea"/>
              </a:rPr>
              <a:t>   在比较新旧教材变化中，应注意通过历史学习方法的指导，提升解读史料的能力，培养学生通史意识，融入时空观念，深入理解核心概念，</a:t>
            </a:r>
            <a:r>
              <a:rPr lang="en-US" altLang="zh-CN">
                <a:solidFill>
                  <a:srgbClr val="FF0000"/>
                </a:solidFill>
                <a:latin typeface="楷体" panose="02010609060101010101" charset="-122"/>
                <a:ea typeface="楷体" panose="02010609060101010101" charset="-122"/>
                <a:cs typeface="楷体" panose="02010609060101010101" charset="-122"/>
                <a:sym typeface="+mn-ea"/>
              </a:rPr>
              <a:t>关注历史与现实的切合点</a:t>
            </a:r>
            <a:r>
              <a:rPr lang="en-US" altLang="zh-CN">
                <a:solidFill>
                  <a:schemeClr val="dk1"/>
                </a:solidFill>
                <a:latin typeface="楷体" panose="02010609060101010101" charset="-122"/>
                <a:ea typeface="楷体" panose="02010609060101010101" charset="-122"/>
                <a:cs typeface="楷体" panose="02010609060101010101" charset="-122"/>
                <a:sym typeface="+mn-ea"/>
              </a:rPr>
              <a:t>。</a:t>
            </a:r>
            <a:endParaRPr lang="en-US" altLang="zh-CN">
              <a:solidFill>
                <a:schemeClr val="dk1"/>
              </a:solidFill>
              <a:latin typeface="楷体" panose="02010609060101010101" charset="-122"/>
              <a:ea typeface="楷体" panose="02010609060101010101" charset="-122"/>
              <a:cs typeface="楷体" panose="02010609060101010101" charset="-122"/>
            </a:endParaRPr>
          </a:p>
          <a:p>
            <a:pPr algn="l"/>
            <a:r>
              <a:rPr lang="en-US" altLang="zh-CN">
                <a:solidFill>
                  <a:schemeClr val="dk1"/>
                </a:solidFill>
                <a:latin typeface="楷体" panose="02010609060101010101" charset="-122"/>
                <a:ea typeface="楷体" panose="02010609060101010101" charset="-122"/>
                <a:cs typeface="楷体" panose="02010609060101010101" charset="-122"/>
                <a:sym typeface="+mn-ea"/>
              </a:rPr>
              <a:t>   让学生充分认同社会主义核心价值观，</a:t>
            </a:r>
            <a:r>
              <a:rPr lang="en-US" altLang="zh-CN">
                <a:solidFill>
                  <a:srgbClr val="FF0000"/>
                </a:solidFill>
                <a:latin typeface="楷体" panose="02010609060101010101" charset="-122"/>
                <a:ea typeface="楷体" panose="02010609060101010101" charset="-122"/>
                <a:cs typeface="楷体" panose="02010609060101010101" charset="-122"/>
                <a:sym typeface="+mn-ea"/>
              </a:rPr>
              <a:t>树立道路自信、理论自信、制度自信和文化自信</a:t>
            </a:r>
            <a:r>
              <a:rPr lang="en-US" altLang="zh-CN">
                <a:solidFill>
                  <a:schemeClr val="dk1"/>
                </a:solidFill>
                <a:latin typeface="楷体" panose="02010609060101010101" charset="-122"/>
                <a:ea typeface="楷体" panose="02010609060101010101" charset="-122"/>
                <a:cs typeface="楷体" panose="02010609060101010101" charset="-122"/>
                <a:sym typeface="+mn-ea"/>
              </a:rPr>
              <a:t>。始终围绕高考评价体系的基本原则，把握好“立德树人、服务选拔、导向教学”的中心立场，从为什么高考这一问题出发来调整和完善历史备考策略。</a:t>
            </a:r>
            <a:endParaRPr lang="en-US" altLang="zh-CN">
              <a:solidFill>
                <a:schemeClr val="dk1"/>
              </a:solidFill>
              <a:latin typeface="楷体" panose="02010609060101010101" charset="-122"/>
              <a:ea typeface="楷体" panose="02010609060101010101" charset="-122"/>
              <a:cs typeface="楷体" panose="02010609060101010101" charset="-122"/>
            </a:endParaRPr>
          </a:p>
          <a:p>
            <a:pPr algn="l"/>
            <a:r>
              <a:rPr lang="en-US" altLang="zh-CN">
                <a:solidFill>
                  <a:schemeClr val="dk1"/>
                </a:solidFill>
                <a:latin typeface="楷体" panose="02010609060101010101" charset="-122"/>
                <a:ea typeface="楷体" panose="02010609060101010101" charset="-122"/>
                <a:cs typeface="楷体" panose="02010609060101010101" charset="-122"/>
                <a:sym typeface="+mn-ea"/>
              </a:rPr>
              <a:t>   在引领学生进行高考备战的过程中，历史教师应做好方向上的指导，帮助学生能从</a:t>
            </a:r>
            <a:r>
              <a:rPr lang="en-US" altLang="zh-CN">
                <a:solidFill>
                  <a:srgbClr val="FF0000"/>
                </a:solidFill>
                <a:latin typeface="楷体" panose="02010609060101010101" charset="-122"/>
                <a:ea typeface="楷体" panose="02010609060101010101" charset="-122"/>
                <a:cs typeface="楷体" panose="02010609060101010101" charset="-122"/>
                <a:sym typeface="+mn-ea"/>
              </a:rPr>
              <a:t>必备知识、关键能力、历史素养、核心价值四个层面进行强化巩固</a:t>
            </a:r>
            <a:r>
              <a:rPr lang="en-US" altLang="zh-CN">
                <a:solidFill>
                  <a:schemeClr val="dk1"/>
                </a:solidFill>
                <a:latin typeface="楷体" panose="02010609060101010101" charset="-122"/>
                <a:ea typeface="楷体" panose="02010609060101010101" charset="-122"/>
                <a:cs typeface="楷体" panose="02010609060101010101" charset="-122"/>
                <a:sym typeface="+mn-ea"/>
              </a:rPr>
              <a:t>，最终使学生能够具备应对高考的素质能力。</a:t>
            </a:r>
            <a:r>
              <a:rPr lang="en-US" altLang="zh-CN">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重视高中历史课标的研读（现已经没有考纲），重视历史学科核心素养的基本要求。</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党史、国史的考查是历史学科应有的担当。加强党史、国史的的考查，对坚定年轻学子们的共产主义信仰和中国特色社会主义的信念，增强实现民族复习的信心，坚信中国特色社会主义道路有着不可替代的作用。这一做法，配合了党的中心工作，有利于启发学生在，新时代知史爱党、知史爱国的</a:t>
            </a:r>
            <a:r>
              <a:rPr lang="zh-CN" altLang="en-US"/>
              <a:t>自觉性。</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image" Target="../media/image4.svg"/><Relationship Id="rId43" Type="http://schemas.openxmlformats.org/officeDocument/2006/relationships/image" Target="../media/image42.svg"/><Relationship Id="rId42" Type="http://schemas.openxmlformats.org/officeDocument/2006/relationships/image" Target="../media/image41.png"/><Relationship Id="rId41" Type="http://schemas.openxmlformats.org/officeDocument/2006/relationships/image" Target="../media/image40.svg"/><Relationship Id="rId40" Type="http://schemas.openxmlformats.org/officeDocument/2006/relationships/image" Target="../media/image39.png"/><Relationship Id="rId4" Type="http://schemas.openxmlformats.org/officeDocument/2006/relationships/image" Target="../media/image3.png"/><Relationship Id="rId39" Type="http://schemas.openxmlformats.org/officeDocument/2006/relationships/image" Target="../media/image38.svg"/><Relationship Id="rId38" Type="http://schemas.openxmlformats.org/officeDocument/2006/relationships/image" Target="../media/image37.png"/><Relationship Id="rId37" Type="http://schemas.openxmlformats.org/officeDocument/2006/relationships/image" Target="../media/image36.svg"/><Relationship Id="rId36" Type="http://schemas.openxmlformats.org/officeDocument/2006/relationships/image" Target="../media/image35.png"/><Relationship Id="rId35" Type="http://schemas.openxmlformats.org/officeDocument/2006/relationships/image" Target="../media/image34.svg"/><Relationship Id="rId34" Type="http://schemas.openxmlformats.org/officeDocument/2006/relationships/image" Target="../media/image33.png"/><Relationship Id="rId33" Type="http://schemas.openxmlformats.org/officeDocument/2006/relationships/image" Target="../media/image32.svg"/><Relationship Id="rId32" Type="http://schemas.openxmlformats.org/officeDocument/2006/relationships/image" Target="../media/image31.png"/><Relationship Id="rId31" Type="http://schemas.openxmlformats.org/officeDocument/2006/relationships/image" Target="../media/image30.svg"/><Relationship Id="rId30" Type="http://schemas.openxmlformats.org/officeDocument/2006/relationships/image" Target="../media/image29.png"/><Relationship Id="rId3" Type="http://schemas.openxmlformats.org/officeDocument/2006/relationships/image" Target="../media/image2.svg"/><Relationship Id="rId29" Type="http://schemas.openxmlformats.org/officeDocument/2006/relationships/image" Target="../media/image28.svg"/><Relationship Id="rId28" Type="http://schemas.openxmlformats.org/officeDocument/2006/relationships/image" Target="../media/image27.png"/><Relationship Id="rId27" Type="http://schemas.openxmlformats.org/officeDocument/2006/relationships/image" Target="../media/image26.svg"/><Relationship Id="rId26" Type="http://schemas.openxmlformats.org/officeDocument/2006/relationships/image" Target="../media/image25.png"/><Relationship Id="rId25" Type="http://schemas.openxmlformats.org/officeDocument/2006/relationships/image" Target="../media/image24.svg"/><Relationship Id="rId24" Type="http://schemas.openxmlformats.org/officeDocument/2006/relationships/image" Target="../media/image23.png"/><Relationship Id="rId23" Type="http://schemas.openxmlformats.org/officeDocument/2006/relationships/image" Target="../media/image22.svg"/><Relationship Id="rId22" Type="http://schemas.openxmlformats.org/officeDocument/2006/relationships/image" Target="../media/image21.png"/><Relationship Id="rId21" Type="http://schemas.openxmlformats.org/officeDocument/2006/relationships/image" Target="../media/image20.svg"/><Relationship Id="rId20" Type="http://schemas.openxmlformats.org/officeDocument/2006/relationships/image" Target="../media/image19.png"/><Relationship Id="rId2" Type="http://schemas.openxmlformats.org/officeDocument/2006/relationships/image" Target="../media/image1.png"/><Relationship Id="rId19" Type="http://schemas.openxmlformats.org/officeDocument/2006/relationships/image" Target="../media/image18.svg"/><Relationship Id="rId18" Type="http://schemas.openxmlformats.org/officeDocument/2006/relationships/image" Target="../media/image17.png"/><Relationship Id="rId17" Type="http://schemas.openxmlformats.org/officeDocument/2006/relationships/image" Target="../media/image16.svg"/><Relationship Id="rId16" Type="http://schemas.openxmlformats.org/officeDocument/2006/relationships/image" Target="../media/image15.png"/><Relationship Id="rId15" Type="http://schemas.openxmlformats.org/officeDocument/2006/relationships/image" Target="../media/image14.svg"/><Relationship Id="rId14" Type="http://schemas.openxmlformats.org/officeDocument/2006/relationships/image" Target="../media/image13.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svg"/><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162.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3.png"/><Relationship Id="rId2" Type="http://schemas.openxmlformats.org/officeDocument/2006/relationships/tags" Target="../tags/tag16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image" Target="../media/image46.png"/><Relationship Id="rId5" Type="http://schemas.openxmlformats.org/officeDocument/2006/relationships/tags" Target="../tags/tag167.xml"/><Relationship Id="rId4" Type="http://schemas.openxmlformats.org/officeDocument/2006/relationships/image" Target="../media/image45.png"/><Relationship Id="rId3" Type="http://schemas.openxmlformats.org/officeDocument/2006/relationships/tags" Target="../tags/tag166.xml"/><Relationship Id="rId2" Type="http://schemas.openxmlformats.org/officeDocument/2006/relationships/tags" Target="../tags/tag165.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image" Target="../media/image4.svg"/><Relationship Id="rId43" Type="http://schemas.openxmlformats.org/officeDocument/2006/relationships/image" Target="../media/image42.svg"/><Relationship Id="rId42" Type="http://schemas.openxmlformats.org/officeDocument/2006/relationships/image" Target="../media/image41.png"/><Relationship Id="rId41" Type="http://schemas.openxmlformats.org/officeDocument/2006/relationships/image" Target="../media/image40.svg"/><Relationship Id="rId40" Type="http://schemas.openxmlformats.org/officeDocument/2006/relationships/image" Target="../media/image39.png"/><Relationship Id="rId4" Type="http://schemas.openxmlformats.org/officeDocument/2006/relationships/image" Target="../media/image3.png"/><Relationship Id="rId39" Type="http://schemas.openxmlformats.org/officeDocument/2006/relationships/image" Target="../media/image38.svg"/><Relationship Id="rId38" Type="http://schemas.openxmlformats.org/officeDocument/2006/relationships/image" Target="../media/image37.png"/><Relationship Id="rId37" Type="http://schemas.openxmlformats.org/officeDocument/2006/relationships/image" Target="../media/image36.svg"/><Relationship Id="rId36" Type="http://schemas.openxmlformats.org/officeDocument/2006/relationships/image" Target="../media/image35.png"/><Relationship Id="rId35" Type="http://schemas.openxmlformats.org/officeDocument/2006/relationships/image" Target="../media/image34.svg"/><Relationship Id="rId34" Type="http://schemas.openxmlformats.org/officeDocument/2006/relationships/image" Target="../media/image33.png"/><Relationship Id="rId33" Type="http://schemas.openxmlformats.org/officeDocument/2006/relationships/image" Target="../media/image32.svg"/><Relationship Id="rId32" Type="http://schemas.openxmlformats.org/officeDocument/2006/relationships/image" Target="../media/image31.png"/><Relationship Id="rId31" Type="http://schemas.openxmlformats.org/officeDocument/2006/relationships/image" Target="../media/image30.svg"/><Relationship Id="rId30" Type="http://schemas.openxmlformats.org/officeDocument/2006/relationships/image" Target="../media/image29.png"/><Relationship Id="rId3" Type="http://schemas.openxmlformats.org/officeDocument/2006/relationships/image" Target="../media/image2.svg"/><Relationship Id="rId29" Type="http://schemas.openxmlformats.org/officeDocument/2006/relationships/image" Target="../media/image28.svg"/><Relationship Id="rId28" Type="http://schemas.openxmlformats.org/officeDocument/2006/relationships/image" Target="../media/image27.png"/><Relationship Id="rId27" Type="http://schemas.openxmlformats.org/officeDocument/2006/relationships/image" Target="../media/image26.svg"/><Relationship Id="rId26" Type="http://schemas.openxmlformats.org/officeDocument/2006/relationships/image" Target="../media/image25.png"/><Relationship Id="rId25" Type="http://schemas.openxmlformats.org/officeDocument/2006/relationships/image" Target="../media/image24.svg"/><Relationship Id="rId24" Type="http://schemas.openxmlformats.org/officeDocument/2006/relationships/image" Target="../media/image23.png"/><Relationship Id="rId23" Type="http://schemas.openxmlformats.org/officeDocument/2006/relationships/image" Target="../media/image22.svg"/><Relationship Id="rId22" Type="http://schemas.openxmlformats.org/officeDocument/2006/relationships/image" Target="../media/image21.png"/><Relationship Id="rId21" Type="http://schemas.openxmlformats.org/officeDocument/2006/relationships/image" Target="../media/image20.svg"/><Relationship Id="rId20" Type="http://schemas.openxmlformats.org/officeDocument/2006/relationships/image" Target="../media/image19.png"/><Relationship Id="rId2" Type="http://schemas.openxmlformats.org/officeDocument/2006/relationships/image" Target="../media/image1.png"/><Relationship Id="rId19" Type="http://schemas.openxmlformats.org/officeDocument/2006/relationships/image" Target="../media/image18.svg"/><Relationship Id="rId18" Type="http://schemas.openxmlformats.org/officeDocument/2006/relationships/image" Target="../media/image17.png"/><Relationship Id="rId17" Type="http://schemas.openxmlformats.org/officeDocument/2006/relationships/image" Target="../media/image16.svg"/><Relationship Id="rId16" Type="http://schemas.openxmlformats.org/officeDocument/2006/relationships/image" Target="../media/image15.png"/><Relationship Id="rId15" Type="http://schemas.openxmlformats.org/officeDocument/2006/relationships/image" Target="../media/image14.svg"/><Relationship Id="rId14" Type="http://schemas.openxmlformats.org/officeDocument/2006/relationships/image" Target="../media/image13.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svg"/><Relationship Id="rId10"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5" Type="http://schemas.openxmlformats.org/officeDocument/2006/relationships/tags" Target="../tags/tag174.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3.png"/><Relationship Id="rId2" Type="http://schemas.openxmlformats.org/officeDocument/2006/relationships/tags" Target="../tags/tag173.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image" Target="../media/image46.png"/><Relationship Id="rId5" Type="http://schemas.openxmlformats.org/officeDocument/2006/relationships/tags" Target="../tags/tag179.xml"/><Relationship Id="rId4" Type="http://schemas.openxmlformats.org/officeDocument/2006/relationships/image" Target="../media/image45.png"/><Relationship Id="rId3" Type="http://schemas.openxmlformats.org/officeDocument/2006/relationships/tags" Target="../tags/tag178.xml"/><Relationship Id="rId2" Type="http://schemas.openxmlformats.org/officeDocument/2006/relationships/tags" Target="../tags/tag177.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27311" y="5"/>
            <a:ext cx="12429370" cy="2108195"/>
            <a:chOff x="-127311" y="5"/>
            <a:chExt cx="12429370" cy="2108195"/>
          </a:xfrm>
        </p:grpSpPr>
        <p:sp>
          <p:nvSpPr>
            <p:cNvPr id="8" name="任意多边形: 形状 7"/>
            <p:cNvSpPr/>
            <p:nvPr>
              <p:custDataLst>
                <p:tags r:id="rId3"/>
              </p:custDataLst>
            </p:nvPr>
          </p:nvSpPr>
          <p:spPr>
            <a:xfrm rot="4971377">
              <a:off x="5633770" y="-4560088"/>
              <a:ext cx="907207" cy="12429370"/>
            </a:xfrm>
            <a:custGeom>
              <a:avLst/>
              <a:gdLst>
                <a:gd name="connsiteX0" fmla="*/ 0 w 1132861"/>
                <a:gd name="connsiteY0" fmla="*/ 0 h 12429370"/>
                <a:gd name="connsiteX1" fmla="*/ 421422 w 1132861"/>
                <a:gd name="connsiteY1" fmla="*/ 52817 h 12429370"/>
                <a:gd name="connsiteX2" fmla="*/ 1132861 w 1132861"/>
                <a:gd name="connsiteY2" fmla="*/ 12429370 h 12429370"/>
                <a:gd name="connsiteX3" fmla="*/ 0 w 1132861"/>
                <a:gd name="connsiteY3" fmla="*/ 12287388 h 12429370"/>
              </a:gdLst>
              <a:ahLst/>
              <a:cxnLst>
                <a:cxn ang="0">
                  <a:pos x="connsiteX0" y="connsiteY0"/>
                </a:cxn>
                <a:cxn ang="0">
                  <a:pos x="connsiteX1" y="connsiteY1"/>
                </a:cxn>
                <a:cxn ang="0">
                  <a:pos x="connsiteX2" y="connsiteY2"/>
                </a:cxn>
                <a:cxn ang="0">
                  <a:pos x="connsiteX3" y="connsiteY3"/>
                </a:cxn>
              </a:cxnLst>
              <a:rect l="l" t="t" r="r" b="b"/>
              <a:pathLst>
                <a:path w="1132861" h="12429370">
                  <a:moveTo>
                    <a:pt x="0" y="0"/>
                  </a:moveTo>
                  <a:lnTo>
                    <a:pt x="421422" y="52817"/>
                  </a:lnTo>
                  <a:lnTo>
                    <a:pt x="1132861" y="12429370"/>
                  </a:lnTo>
                  <a:lnTo>
                    <a:pt x="0" y="1228738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任意多边形: 形状 8"/>
            <p:cNvSpPr/>
            <p:nvPr>
              <p:custDataLst>
                <p:tags r:id="rId4"/>
              </p:custDataLst>
            </p:nvPr>
          </p:nvSpPr>
          <p:spPr>
            <a:xfrm rot="5400000">
              <a:off x="5215200" y="-5215203"/>
              <a:ext cx="1761592" cy="12192007"/>
            </a:xfrm>
            <a:custGeom>
              <a:avLst/>
              <a:gdLst>
                <a:gd name="connsiteX0" fmla="*/ 0 w 1930397"/>
                <a:gd name="connsiteY0" fmla="*/ 12192007 h 12192007"/>
                <a:gd name="connsiteX1" fmla="*/ 0 w 1930397"/>
                <a:gd name="connsiteY1" fmla="*/ 0 h 12192007"/>
                <a:gd name="connsiteX2" fmla="*/ 758239 w 1930397"/>
                <a:gd name="connsiteY2" fmla="*/ 0 h 12192007"/>
                <a:gd name="connsiteX3" fmla="*/ 1930397 w 1930397"/>
                <a:gd name="connsiteY3" fmla="*/ 12192007 h 12192007"/>
              </a:gdLst>
              <a:ahLst/>
              <a:cxnLst>
                <a:cxn ang="0">
                  <a:pos x="connsiteX0" y="connsiteY0"/>
                </a:cxn>
                <a:cxn ang="0">
                  <a:pos x="connsiteX1" y="connsiteY1"/>
                </a:cxn>
                <a:cxn ang="0">
                  <a:pos x="connsiteX2" y="connsiteY2"/>
                </a:cxn>
                <a:cxn ang="0">
                  <a:pos x="connsiteX3" y="connsiteY3"/>
                </a:cxn>
              </a:cxnLst>
              <a:rect l="l" t="t" r="r" b="b"/>
              <a:pathLst>
                <a:path w="1930397" h="12192007">
                  <a:moveTo>
                    <a:pt x="0" y="12192007"/>
                  </a:moveTo>
                  <a:lnTo>
                    <a:pt x="0" y="0"/>
                  </a:lnTo>
                  <a:lnTo>
                    <a:pt x="758239" y="0"/>
                  </a:lnTo>
                  <a:lnTo>
                    <a:pt x="1930397" y="12192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任意多边形: 形状 9"/>
            <p:cNvSpPr/>
            <p:nvPr>
              <p:custDataLst>
                <p:tags r:id="rId5"/>
              </p:custDataLst>
            </p:nvPr>
          </p:nvSpPr>
          <p:spPr>
            <a:xfrm rot="5107084">
              <a:off x="4552342" y="-3275210"/>
              <a:ext cx="536239" cy="9742831"/>
            </a:xfrm>
            <a:custGeom>
              <a:avLst/>
              <a:gdLst>
                <a:gd name="connsiteX0" fmla="*/ 0 w 587624"/>
                <a:gd name="connsiteY0" fmla="*/ 0 h 9742831"/>
                <a:gd name="connsiteX1" fmla="*/ 587624 w 587624"/>
                <a:gd name="connsiteY1" fmla="*/ 9742831 h 9742831"/>
                <a:gd name="connsiteX2" fmla="*/ 0 w 587624"/>
                <a:gd name="connsiteY2" fmla="*/ 9685968 h 9742831"/>
              </a:gdLst>
              <a:ahLst/>
              <a:cxnLst>
                <a:cxn ang="0">
                  <a:pos x="connsiteX0" y="connsiteY0"/>
                </a:cxn>
                <a:cxn ang="0">
                  <a:pos x="connsiteX1" y="connsiteY1"/>
                </a:cxn>
                <a:cxn ang="0">
                  <a:pos x="connsiteX2" y="connsiteY2"/>
                </a:cxn>
              </a:cxnLst>
              <a:rect l="l" t="t" r="r" b="b"/>
              <a:pathLst>
                <a:path w="587624" h="9742831">
                  <a:moveTo>
                    <a:pt x="0" y="0"/>
                  </a:moveTo>
                  <a:lnTo>
                    <a:pt x="587624" y="9742831"/>
                  </a:lnTo>
                  <a:lnTo>
                    <a:pt x="0" y="96859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任意多边形: 形状 10"/>
            <p:cNvSpPr/>
            <p:nvPr>
              <p:custDataLst>
                <p:tags r:id="rId6"/>
              </p:custDataLst>
            </p:nvPr>
          </p:nvSpPr>
          <p:spPr>
            <a:xfrm rot="15897560">
              <a:off x="9001004" y="-1390393"/>
              <a:ext cx="846410" cy="5663579"/>
            </a:xfrm>
            <a:custGeom>
              <a:avLst/>
              <a:gdLst>
                <a:gd name="connsiteX0" fmla="*/ 927517 w 927517"/>
                <a:gd name="connsiteY0" fmla="*/ 5663579 h 5663579"/>
                <a:gd name="connsiteX1" fmla="*/ 0 w 927517"/>
                <a:gd name="connsiteY1" fmla="*/ 5577535 h 5663579"/>
                <a:gd name="connsiteX2" fmla="*/ 419317 w 927517"/>
                <a:gd name="connsiteY2" fmla="*/ 0 h 5663579"/>
              </a:gdLst>
              <a:ahLst/>
              <a:cxnLst>
                <a:cxn ang="0">
                  <a:pos x="connsiteX0" y="connsiteY0"/>
                </a:cxn>
                <a:cxn ang="0">
                  <a:pos x="connsiteX1" y="connsiteY1"/>
                </a:cxn>
                <a:cxn ang="0">
                  <a:pos x="connsiteX2" y="connsiteY2"/>
                </a:cxn>
              </a:cxnLst>
              <a:rect l="l" t="t" r="r" b="b"/>
              <a:pathLst>
                <a:path w="927517" h="5663579">
                  <a:moveTo>
                    <a:pt x="927517" y="5663579"/>
                  </a:moveTo>
                  <a:lnTo>
                    <a:pt x="0" y="5577535"/>
                  </a:lnTo>
                  <a:lnTo>
                    <a:pt x="41931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2" name="等腰三角形 11"/>
          <p:cNvSpPr/>
          <p:nvPr userDrawn="1">
            <p:custDataLst>
              <p:tags r:id="rId7"/>
            </p:custDataLst>
          </p:nvPr>
        </p:nvSpPr>
        <p:spPr>
          <a:xfrm rot="16200000">
            <a:off x="7826138" y="2492134"/>
            <a:ext cx="997432" cy="7734300"/>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ctrTitle" hasCustomPrompt="1"/>
            <p:custDataLst>
              <p:tags r:id="rId8"/>
            </p:custDataLst>
          </p:nvPr>
        </p:nvSpPr>
        <p:spPr>
          <a:xfrm>
            <a:off x="2730319" y="2702794"/>
            <a:ext cx="7117545" cy="1118535"/>
          </a:xfrm>
        </p:spPr>
        <p:txBody>
          <a:bodyPr lIns="90000" tIns="46800" rIns="90000" bIns="46800" anchor="b" anchorCtr="0">
            <a:normAutofit/>
          </a:bodyPr>
          <a:lstStyle>
            <a:lvl1pPr algn="ctr">
              <a:defRPr sz="66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2730319" y="3886684"/>
            <a:ext cx="7117545" cy="676319"/>
          </a:xfrm>
        </p:spPr>
        <p:txBody>
          <a:bodyPr lIns="90000" tIns="46800" rIns="90000" bIns="46800" anchor="t">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1">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3"/>
            </p:custDataLst>
          </p:nvPr>
        </p:nvSpPr>
        <p:spPr>
          <a:xfrm>
            <a:off x="3630542" y="4681986"/>
            <a:ext cx="2523129" cy="412826"/>
          </a:xfrm>
        </p:spPr>
        <p:txBody>
          <a:bodyPr lIns="90000" tIns="46800" rIns="90000" bIns="46800" anchor="ctr" anchorCtr="0">
            <a:normAutofit/>
          </a:bodyPr>
          <a:lstStyle>
            <a:lvl1pPr marL="0" indent="0" algn="r">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
        <p:nvSpPr>
          <p:cNvPr id="13" name="文本占位符 12"/>
          <p:cNvSpPr>
            <a:spLocks noGrp="1"/>
          </p:cNvSpPr>
          <p:nvPr>
            <p:ph type="body" sz="quarter" idx="14" hasCustomPrompt="1"/>
            <p:custDataLst>
              <p:tags r:id="rId14"/>
            </p:custDataLst>
          </p:nvPr>
        </p:nvSpPr>
        <p:spPr>
          <a:xfrm>
            <a:off x="6402188" y="4681986"/>
            <a:ext cx="2523127" cy="412826"/>
          </a:xfrm>
        </p:spPr>
        <p:txBody>
          <a:bodyPr lIns="90000" tIns="46800" rIns="90000" bIns="46800" anchor="ctr" anchorCtr="0">
            <a:normAutofit/>
          </a:bodyPr>
          <a:lstStyle>
            <a:lvl1pPr marL="0" indent="0" algn="l">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588374" y="2588654"/>
            <a:ext cx="5015250" cy="1519707"/>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lIns="90170" tIns="46990" rIns="90170" bIns="46990">
            <a:normAutofit/>
          </a:body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170" tIns="46990" rIns="90170" bIns="46990">
            <a:normAutofit/>
          </a:bodyPr>
          <a:lstStyle/>
          <a:p>
            <a:endParaRPr lang="zh-CN" altLang="en-US"/>
          </a:p>
        </p:txBody>
      </p:sp>
      <p:sp>
        <p:nvSpPr>
          <p:cNvPr id="5" name="灯片编号占位符 4"/>
          <p:cNvSpPr>
            <a:spLocks noGrp="1"/>
          </p:cNvSpPr>
          <p:nvPr>
            <p:ph type="sldNum" sz="quarter" idx="12"/>
            <p:custDataLst>
              <p:tags r:id="rId5"/>
            </p:custDataLst>
          </p:nvPr>
        </p:nvSpPr>
        <p:spPr/>
        <p:txBody>
          <a:bodyPr lIns="90170" tIns="46990" rIns="90170" bIns="46990">
            <a:normAutofit/>
          </a:bodyPr>
          <a:lstStyle/>
          <a:p>
            <a:fld id="{49AE70B2-8BF9-45C0-BB95-33D1B9D3A854}" type="slidenum">
              <a:rPr lang="zh-CN" altLang="en-US" smtClean="0"/>
            </a:fld>
            <a:endParaRPr lang="zh-CN" altLang="en-US"/>
          </a:p>
        </p:txBody>
      </p:sp>
      <p:grpSp>
        <p:nvGrpSpPr>
          <p:cNvPr id="6" name="组合 5"/>
          <p:cNvGrpSpPr/>
          <p:nvPr userDrawn="1">
            <p:custDataLst>
              <p:tags r:id="rId6"/>
            </p:custDataLst>
          </p:nvPr>
        </p:nvGrpSpPr>
        <p:grpSpPr>
          <a:xfrm flipH="1">
            <a:off x="8603626" y="3112882"/>
            <a:ext cx="436739" cy="542227"/>
            <a:chOff x="10608342" y="5053054"/>
            <a:chExt cx="1583658" cy="1966165"/>
          </a:xfrm>
        </p:grpSpPr>
        <p:sp>
          <p:nvSpPr>
            <p:cNvPr id="7" name="任意多边形: 形状 6"/>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dirty="0"/>
            </a:p>
          </p:txBody>
        </p:sp>
        <p:sp>
          <p:nvSpPr>
            <p:cNvPr id="8" name="等腰三角形 7"/>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grpSp>
        <p:nvGrpSpPr>
          <p:cNvPr id="9" name="组合 8"/>
          <p:cNvGrpSpPr/>
          <p:nvPr userDrawn="1">
            <p:custDataLst>
              <p:tags r:id="rId9"/>
            </p:custDataLst>
          </p:nvPr>
        </p:nvGrpSpPr>
        <p:grpSpPr>
          <a:xfrm>
            <a:off x="3151635" y="3119499"/>
            <a:ext cx="436739" cy="542227"/>
            <a:chOff x="10608342" y="5053054"/>
            <a:chExt cx="1583658" cy="1966165"/>
          </a:xfrm>
        </p:grpSpPr>
        <p:sp>
          <p:nvSpPr>
            <p:cNvPr id="10" name="任意多边形: 形状 9"/>
            <p:cNvSpPr/>
            <p:nvPr>
              <p:custDataLst>
                <p:tags r:id="rId10"/>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a:solidFill>
                  <a:schemeClr val="bg1"/>
                </a:solidFill>
              </a:endParaRPr>
            </a:p>
          </p:txBody>
        </p:sp>
        <p:sp>
          <p:nvSpPr>
            <p:cNvPr id="11" name="等腰三角形 10"/>
            <p:cNvSpPr/>
            <p:nvPr>
              <p:custDataLst>
                <p:tags r:id="rId11"/>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001597" y="6045200"/>
            <a:ext cx="8190403" cy="8128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userDrawn="1">
            <p:ph type="title" hasCustomPrompt="1"/>
            <p:custDataLst>
              <p:tags r:id="rId5"/>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6"/>
            </p:custDataLst>
          </p:nvPr>
        </p:nvSpPr>
        <p:spPr/>
        <p:txBody>
          <a:bodyPr/>
          <a:lstStyle>
            <a:lvl1pPr>
              <a:defRPr baseline="0">
                <a:latin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grpSp>
        <p:nvGrpSpPr>
          <p:cNvPr id="11" name="组合 10"/>
          <p:cNvGrpSpPr/>
          <p:nvPr userDrawn="1">
            <p:custDataLst>
              <p:tags r:id="rId3"/>
            </p:custDataLst>
          </p:nvPr>
        </p:nvGrpSpPr>
        <p:grpSpPr>
          <a:xfrm rot="16200000">
            <a:off x="11009630" y="351790"/>
            <a:ext cx="737870" cy="916305"/>
            <a:chOff x="10608342" y="5053054"/>
            <a:chExt cx="1583658" cy="1966165"/>
          </a:xfrm>
        </p:grpSpPr>
        <p:sp>
          <p:nvSpPr>
            <p:cNvPr id="12" name="任意多边形: 形状 11"/>
            <p:cNvSpPr/>
            <p:nvPr>
              <p:custDataLst>
                <p:tags r:id="rId4"/>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3" name="等腰三角形 12"/>
            <p:cNvSpPr/>
            <p:nvPr>
              <p:custDataLst>
                <p:tags r:id="rId5"/>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grpSp>
        <p:nvGrpSpPr>
          <p:cNvPr id="14" name="组合 13"/>
          <p:cNvGrpSpPr/>
          <p:nvPr userDrawn="1">
            <p:custDataLst>
              <p:tags r:id="rId6"/>
            </p:custDataLst>
          </p:nvPr>
        </p:nvGrpSpPr>
        <p:grpSpPr>
          <a:xfrm rot="5400000">
            <a:off x="443865" y="5584825"/>
            <a:ext cx="737870" cy="916305"/>
            <a:chOff x="10608342" y="5053054"/>
            <a:chExt cx="1583658" cy="1966165"/>
          </a:xfrm>
        </p:grpSpPr>
        <p:sp>
          <p:nvSpPr>
            <p:cNvPr id="16" name="任意多边形: 形状 15"/>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10"/>
            </p:custDataLst>
          </p:nvPr>
        </p:nvSpPr>
        <p:spPr>
          <a:xfrm>
            <a:off x="1281113" y="2163600"/>
            <a:ext cx="9626600" cy="3445200"/>
          </a:xfrm>
        </p:spPr>
        <p:txBody>
          <a:bodyPr>
            <a:normAutofit/>
          </a:bodyPr>
          <a:lstStyle>
            <a:lvl1pPr marL="0" indent="0">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5" name="灯片编号占位符 4"/>
          <p:cNvSpPr>
            <a:spLocks noGrp="1"/>
          </p:cNvSpPr>
          <p:nvPr>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userDrawn="1">
            <p:ph sz="quarter" idx="14"/>
            <p:custDataLst>
              <p:tags r:id="rId8"/>
            </p:custDataLst>
          </p:nvPr>
        </p:nvSpPr>
        <p:spPr>
          <a:xfrm>
            <a:off x="5101200" y="769938"/>
            <a:ext cx="6480000" cy="5087937"/>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grpSp>
        <p:nvGrpSpPr>
          <p:cNvPr id="11" name="组合 10"/>
          <p:cNvGrpSpPr/>
          <p:nvPr userDrawn="1">
            <p:custDataLst>
              <p:tags r:id="rId9"/>
            </p:custDataLst>
          </p:nvPr>
        </p:nvGrpSpPr>
        <p:grpSpPr>
          <a:xfrm>
            <a:off x="-1" y="0"/>
            <a:ext cx="4823460" cy="769938"/>
            <a:chOff x="-1" y="0"/>
            <a:chExt cx="4823460" cy="769938"/>
          </a:xfrm>
        </p:grpSpPr>
        <p:sp>
          <p:nvSpPr>
            <p:cNvPr id="12" name="任意多边形: 形状 11"/>
            <p:cNvSpPr/>
            <p:nvPr>
              <p:custDataLst>
                <p:tags r:id="rId10"/>
              </p:custDataLst>
            </p:nvPr>
          </p:nvSpPr>
          <p:spPr>
            <a:xfrm rot="10800000">
              <a:off x="0" y="0"/>
              <a:ext cx="4823459" cy="769938"/>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14" name="等腰三角形 13"/>
            <p:cNvSpPr/>
            <p:nvPr>
              <p:custDataLst>
                <p:tags r:id="rId11"/>
              </p:custDataLst>
            </p:nvPr>
          </p:nvSpPr>
          <p:spPr>
            <a:xfrm rot="10800000">
              <a:off x="-1" y="0"/>
              <a:ext cx="3754576" cy="562171"/>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a typeface="微软雅黑" panose="020B0503020204020204" charset="-122"/>
              </a:endParaRPr>
            </a:p>
          </p:txBody>
        </p:sp>
      </p:gr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grpSp>
        <p:nvGrpSpPr>
          <p:cNvPr id="12" name="组合 11"/>
          <p:cNvGrpSpPr/>
          <p:nvPr userDrawn="1">
            <p:custDataLst>
              <p:tags r:id="rId9"/>
            </p:custDataLst>
          </p:nvPr>
        </p:nvGrpSpPr>
        <p:grpSpPr>
          <a:xfrm flipV="1">
            <a:off x="5921829" y="0"/>
            <a:ext cx="6270171" cy="812800"/>
            <a:chOff x="4001597" y="5613400"/>
            <a:chExt cx="8190403" cy="1244600"/>
          </a:xfrm>
        </p:grpSpPr>
        <p:sp>
          <p:nvSpPr>
            <p:cNvPr id="14" name="任意多边形: 形状 13"/>
            <p:cNvSpPr/>
            <p:nvPr>
              <p:custDataLst>
                <p:tags r:id="rId10"/>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5" name="等腰三角形 14"/>
            <p:cNvSpPr/>
            <p:nvPr>
              <p:custDataLst>
                <p:tags r:id="rId11"/>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flipV="1">
            <a:off x="5921829" y="0"/>
            <a:ext cx="6270171" cy="812800"/>
            <a:chOff x="4001597" y="5613400"/>
            <a:chExt cx="8190403" cy="1244600"/>
          </a:xfrm>
        </p:grpSpPr>
        <p:sp>
          <p:nvSpPr>
            <p:cNvPr id="14" name="任意多边形: 形状 13"/>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5" name="等腰三角形 14"/>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13" name="矩形 12"/>
          <p:cNvSpPr/>
          <p:nvPr userDrawn="1">
            <p:custDataLst>
              <p:tags r:id="rId5"/>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微软雅黑" panose="020B0503020204020204" charset="-122"/>
              <a:sym typeface="+mn-ea"/>
            </a:endParaRPr>
          </a:p>
        </p:txBody>
      </p:sp>
      <p:sp>
        <p:nvSpPr>
          <p:cNvPr id="2" name="标题 1"/>
          <p:cNvSpPr>
            <a:spLocks noGrp="1"/>
          </p:cNvSpPr>
          <p:nvPr userDrawn="1">
            <p:ph type="title"/>
            <p:custDataLst>
              <p:tags r:id="rId6"/>
            </p:custDataLst>
          </p:nvPr>
        </p:nvSpPr>
        <p:spPr>
          <a:xfrm>
            <a:off x="604520" y="669290"/>
            <a:ext cx="10976610" cy="565150"/>
          </a:xfrm>
        </p:spPr>
        <p:txBody>
          <a:bodyPr anchor="ctr"/>
          <a:lstStyle>
            <a:lvl1pPr algn="ctr">
              <a:lnSpc>
                <a:spcPct val="100000"/>
              </a:lnSpc>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9"/>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0"/>
            </p:custDataLst>
          </p:nvPr>
        </p:nvSpPr>
        <p:spPr>
          <a:xfrm>
            <a:off x="604837" y="1681200"/>
            <a:ext cx="10990800" cy="3211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userDrawn="1">
            <p:ph type="body" sz="quarter" idx="14"/>
            <p:custDataLst>
              <p:tags r:id="rId11"/>
            </p:custDataLst>
          </p:nvPr>
        </p:nvSpPr>
        <p:spPr>
          <a:xfrm>
            <a:off x="594000" y="5180400"/>
            <a:ext cx="11001600" cy="1011600"/>
          </a:xfrm>
        </p:spPr>
        <p:txBody>
          <a:bodyPr>
            <a:normAutofit/>
          </a:bodyPr>
          <a:lstStyle>
            <a:lvl1pPr marL="0" indent="0">
              <a:lnSpc>
                <a:spcPct val="130000"/>
              </a:lnSpc>
              <a:spcBef>
                <a:spcPts val="0"/>
              </a:spcBef>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4001597" y="6045200"/>
            <a:ext cx="8190403" cy="812800"/>
            <a:chOff x="4001597" y="5613400"/>
            <a:chExt cx="8190403" cy="1244600"/>
          </a:xfrm>
        </p:grpSpPr>
        <p:sp>
          <p:nvSpPr>
            <p:cNvPr id="17" name="任意多边形: 形状 16"/>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8" name="等腰三角形 17"/>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sp>
        <p:nvSpPr>
          <p:cNvPr id="15" name="矩形 14"/>
          <p:cNvSpPr/>
          <p:nvPr userDrawn="1">
            <p:custDataLst>
              <p:tags r:id="rId5"/>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bg1"/>
              </a:solidFill>
              <a:latin typeface="Viner Hand ITC" panose="03070502030502020203" charset="0"/>
              <a:ea typeface="微软雅黑" panose="020B0503020204020204" charset="-122"/>
              <a:cs typeface="Viner Hand ITC" panose="03070502030502020203" charset="0"/>
              <a:sym typeface="+mn-ea"/>
            </a:endParaRPr>
          </a:p>
        </p:txBody>
      </p:sp>
      <p:sp>
        <p:nvSpPr>
          <p:cNvPr id="2" name="标题 1"/>
          <p:cNvSpPr>
            <a:spLocks noGrp="1"/>
          </p:cNvSpPr>
          <p:nvPr>
            <p:ph type="title"/>
            <p:custDataLst>
              <p:tags r:id="rId6"/>
            </p:custDataLst>
          </p:nvPr>
        </p:nvSpPr>
        <p:spPr>
          <a:xfrm>
            <a:off x="579600" y="237600"/>
            <a:ext cx="11037600" cy="441964"/>
          </a:xfrm>
        </p:spPr>
        <p:txBody>
          <a:bodyPr>
            <a:noAutofit/>
          </a:bodyPr>
          <a:lstStyle>
            <a:lvl1pPr>
              <a:lnSpc>
                <a:spcPct val="100000"/>
              </a:lnSpc>
              <a:defRPr sz="24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572400" y="4816800"/>
            <a:ext cx="53424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grpSp>
        <p:nvGrpSpPr>
          <p:cNvPr id="15" name="组合 14"/>
          <p:cNvGrpSpPr/>
          <p:nvPr userDrawn="1">
            <p:custDataLst>
              <p:tags r:id="rId3"/>
            </p:custDataLst>
          </p:nvPr>
        </p:nvGrpSpPr>
        <p:grpSpPr>
          <a:xfrm rot="10800000">
            <a:off x="0" y="0"/>
            <a:ext cx="5457825" cy="1529715"/>
            <a:chOff x="4001597" y="5613400"/>
            <a:chExt cx="8190403" cy="1244600"/>
          </a:xfrm>
        </p:grpSpPr>
        <p:sp>
          <p:nvSpPr>
            <p:cNvPr id="16" name="任意多边形: 形状 15"/>
            <p:cNvSpPr/>
            <p:nvPr>
              <p:custDataLst>
                <p:tags r:id="rId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5"/>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18" name="组合 17"/>
          <p:cNvGrpSpPr/>
          <p:nvPr userDrawn="1">
            <p:custDataLst>
              <p:tags r:id="rId6"/>
            </p:custDataLst>
          </p:nvPr>
        </p:nvGrpSpPr>
        <p:grpSpPr>
          <a:xfrm>
            <a:off x="6734175" y="5323840"/>
            <a:ext cx="5457825" cy="1529715"/>
            <a:chOff x="4001597" y="5613400"/>
            <a:chExt cx="8190403" cy="1244600"/>
          </a:xfrm>
        </p:grpSpPr>
        <p:sp>
          <p:nvSpPr>
            <p:cNvPr id="19" name="任意多边形: 形状 18"/>
            <p:cNvSpPr/>
            <p:nvPr>
              <p:custDataLst>
                <p:tags r:id="rId7"/>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20" name="等腰三角形 19"/>
            <p:cNvSpPr/>
            <p:nvPr>
              <p:custDataLst>
                <p:tags r:id="rId8"/>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userDrawn="1">
            <p:ph type="title" hasCustomPrompt="1"/>
            <p:custDataLst>
              <p:tags r:id="rId9"/>
            </p:custDataLst>
          </p:nvPr>
        </p:nvSpPr>
        <p:spPr>
          <a:xfrm>
            <a:off x="1522800" y="1339200"/>
            <a:ext cx="9144000" cy="2386800"/>
          </a:xfrm>
        </p:spPr>
        <p:txBody>
          <a:bodyPr anchor="b"/>
          <a:lstStyle>
            <a:lvl1pPr algn="ctr">
              <a:defRPr sz="60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3"/>
            </p:custDataLst>
          </p:nvPr>
        </p:nvSpPr>
        <p:spPr>
          <a:xfrm>
            <a:off x="1522413" y="3862800"/>
            <a:ext cx="9144000" cy="1656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descr="原子"/>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562" y="6194"/>
            <a:ext cx="2097194" cy="2097194"/>
          </a:xfrm>
          <a:prstGeom prst="rect">
            <a:avLst/>
          </a:prstGeom>
        </p:spPr>
      </p:pic>
      <p:pic>
        <p:nvPicPr>
          <p:cNvPr id="8" name="图形 7" descr="黑板"/>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2242" y="3861337"/>
            <a:ext cx="1765319" cy="1765319"/>
          </a:xfrm>
          <a:prstGeom prst="rect">
            <a:avLst/>
          </a:prstGeom>
        </p:spPr>
      </p:pic>
      <p:pic>
        <p:nvPicPr>
          <p:cNvPr id="9" name="图形 8" descr="合上的书"/>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1129" y="1958213"/>
            <a:ext cx="971780" cy="971780"/>
          </a:xfrm>
          <a:prstGeom prst="rect">
            <a:avLst/>
          </a:prstGeom>
        </p:spPr>
      </p:pic>
      <p:pic>
        <p:nvPicPr>
          <p:cNvPr id="10" name="图形 9" descr="打开的书"/>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05217" y="406360"/>
            <a:ext cx="921744" cy="921744"/>
          </a:xfrm>
          <a:prstGeom prst="rect">
            <a:avLst/>
          </a:prstGeom>
        </p:spPr>
      </p:pic>
      <p:pic>
        <p:nvPicPr>
          <p:cNvPr id="11" name="图形 10" descr="铅笔"/>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61173" y="3832365"/>
            <a:ext cx="700756" cy="700756"/>
          </a:xfrm>
          <a:prstGeom prst="rect">
            <a:avLst/>
          </a:prstGeom>
        </p:spPr>
      </p:pic>
      <p:pic>
        <p:nvPicPr>
          <p:cNvPr id="12" name="图形 11" descr="显微镜"/>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73475" y="186189"/>
            <a:ext cx="947127" cy="947127"/>
          </a:xfrm>
          <a:prstGeom prst="rect">
            <a:avLst/>
          </a:prstGeom>
        </p:spPr>
      </p:pic>
      <p:pic>
        <p:nvPicPr>
          <p:cNvPr id="13" name="图形 12" descr="烧瓶"/>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66950" y="1708648"/>
            <a:ext cx="947127" cy="947127"/>
          </a:xfrm>
          <a:prstGeom prst="rect">
            <a:avLst/>
          </a:prstGeom>
        </p:spPr>
      </p:pic>
      <p:pic>
        <p:nvPicPr>
          <p:cNvPr id="14" name="图形 13" descr="烧杯"/>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82310" y="4417709"/>
            <a:ext cx="888607" cy="888607"/>
          </a:xfrm>
          <a:prstGeom prst="rect">
            <a:avLst/>
          </a:prstGeom>
        </p:spPr>
      </p:pic>
      <p:pic>
        <p:nvPicPr>
          <p:cNvPr id="15" name="图形 14" descr="试管"/>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09423" y="2210070"/>
            <a:ext cx="695794" cy="695794"/>
          </a:xfrm>
          <a:prstGeom prst="rect">
            <a:avLst/>
          </a:prstGeom>
        </p:spPr>
      </p:pic>
      <p:pic>
        <p:nvPicPr>
          <p:cNvPr id="16" name="图形 15" descr="橡皮擦"/>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11841" y="2876583"/>
            <a:ext cx="970469" cy="970469"/>
          </a:xfrm>
          <a:prstGeom prst="rect">
            <a:avLst/>
          </a:prstGeom>
        </p:spPr>
      </p:pic>
      <p:pic>
        <p:nvPicPr>
          <p:cNvPr id="17" name="图形 16" descr="标尺"/>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50444" y="2404409"/>
            <a:ext cx="952715" cy="952715"/>
          </a:xfrm>
          <a:prstGeom prst="rect">
            <a:avLst/>
          </a:prstGeom>
        </p:spPr>
      </p:pic>
      <p:pic>
        <p:nvPicPr>
          <p:cNvPr id="18" name="图形 17" descr="磁体"/>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870336" y="1274099"/>
            <a:ext cx="743634" cy="743634"/>
          </a:xfrm>
          <a:prstGeom prst="rect">
            <a:avLst/>
          </a:prstGeom>
        </p:spPr>
      </p:pic>
      <p:pic>
        <p:nvPicPr>
          <p:cNvPr id="19" name="图形 18" descr="剪刀"/>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710995" y="4533121"/>
            <a:ext cx="894064" cy="894064"/>
          </a:xfrm>
          <a:prstGeom prst="rect">
            <a:avLst/>
          </a:prstGeom>
        </p:spPr>
      </p:pic>
      <p:pic>
        <p:nvPicPr>
          <p:cNvPr id="20" name="图形 19" descr="书架上的书籍"/>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539252" y="3885619"/>
            <a:ext cx="1228296" cy="1228296"/>
          </a:xfrm>
          <a:prstGeom prst="rect">
            <a:avLst/>
          </a:prstGeom>
        </p:spPr>
      </p:pic>
      <p:pic>
        <p:nvPicPr>
          <p:cNvPr id="21" name="图形 20" descr="望远镜"/>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43486" y="4064185"/>
            <a:ext cx="1228296" cy="1228296"/>
          </a:xfrm>
          <a:prstGeom prst="rect">
            <a:avLst/>
          </a:prstGeom>
        </p:spPr>
      </p:pic>
      <p:pic>
        <p:nvPicPr>
          <p:cNvPr id="22" name="图形 21" descr="书籍"/>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513062" y="829391"/>
            <a:ext cx="1245490" cy="1245490"/>
          </a:xfrm>
          <a:prstGeom prst="rect">
            <a:avLst/>
          </a:prstGeom>
        </p:spPr>
      </p:pic>
      <p:pic>
        <p:nvPicPr>
          <p:cNvPr id="23" name="图形 22" descr="行星"/>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598078" y="325128"/>
            <a:ext cx="729663" cy="729663"/>
          </a:xfrm>
          <a:prstGeom prst="rect">
            <a:avLst/>
          </a:prstGeom>
        </p:spPr>
      </p:pic>
      <p:pic>
        <p:nvPicPr>
          <p:cNvPr id="24" name="图形 23" descr="时钟"/>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818201" y="511529"/>
            <a:ext cx="1216826" cy="1216826"/>
          </a:xfrm>
          <a:prstGeom prst="rect">
            <a:avLst/>
          </a:prstGeom>
        </p:spPr>
      </p:pic>
      <p:pic>
        <p:nvPicPr>
          <p:cNvPr id="25" name="图形 24" descr="太阳系"/>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444104" y="3349157"/>
            <a:ext cx="1767274" cy="1767274"/>
          </a:xfrm>
          <a:prstGeom prst="rect">
            <a:avLst/>
          </a:prstGeom>
        </p:spPr>
      </p:pic>
      <p:pic>
        <p:nvPicPr>
          <p:cNvPr id="26" name="图形 25" descr="地球仪"/>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578952" y="54705"/>
            <a:ext cx="1118780" cy="1118780"/>
          </a:xfrm>
          <a:prstGeom prst="rect">
            <a:avLst/>
          </a:prstGeom>
        </p:spPr>
      </p:pic>
      <p:pic>
        <p:nvPicPr>
          <p:cNvPr id="27" name="图形 26" descr="铃"/>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745929" y="2502888"/>
            <a:ext cx="1083892" cy="1083892"/>
          </a:xfrm>
          <a:prstGeom prst="rect">
            <a:avLst/>
          </a:prstGeom>
        </p:spPr>
      </p:pic>
      <p:sp>
        <p:nvSpPr>
          <p:cNvPr id="33" name="矩形 32"/>
          <p:cNvSpPr/>
          <p:nvPr userDrawn="1"/>
        </p:nvSpPr>
        <p:spPr>
          <a:xfrm>
            <a:off x="-61" y="5681687"/>
            <a:ext cx="12192122" cy="753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 name="标题 1"/>
          <p:cNvSpPr>
            <a:spLocks noGrp="1"/>
          </p:cNvSpPr>
          <p:nvPr>
            <p:ph type="ctrTitle"/>
          </p:nvPr>
        </p:nvSpPr>
        <p:spPr>
          <a:xfrm>
            <a:off x="1430796" y="1759254"/>
            <a:ext cx="9144000" cy="1732396"/>
          </a:xfrm>
        </p:spPr>
        <p:txBody>
          <a:bodyPr anchor="ctr" anchorCtr="0">
            <a:normAutofit/>
          </a:bodyPr>
          <a:lstStyle>
            <a:lvl1pPr algn="ctr">
              <a:defRPr sz="4400" b="1"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5" name="内容占位符 34"/>
          <p:cNvSpPr>
            <a:spLocks noGrp="1"/>
          </p:cNvSpPr>
          <p:nvPr>
            <p:ph sz="quarter" idx="13" hasCustomPrompt="1"/>
          </p:nvPr>
        </p:nvSpPr>
        <p:spPr>
          <a:xfrm>
            <a:off x="8018462" y="3522235"/>
            <a:ext cx="1963738" cy="534988"/>
          </a:xfrm>
        </p:spPr>
        <p:txBody>
          <a:bodyPr>
            <a:normAutofit/>
          </a:bodyPr>
          <a:lstStyle>
            <a:lvl1pPr marL="0" indent="0">
              <a:buNone/>
              <a:defRPr sz="1600"/>
            </a:lvl1pPr>
          </a:lstStyle>
          <a:p>
            <a:pPr lvl="0"/>
            <a:r>
              <a:rPr lang="zh-CN" altLang="en-US"/>
              <a:t>单击此处添加教师</a:t>
            </a:r>
            <a:endParaRPr lang="zh-CN" altLang="en-US"/>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34000"/>
            <a:ext cx="10515600" cy="959844"/>
          </a:xfrm>
        </p:spPr>
        <p:txBody>
          <a:bodyPr>
            <a:normAutofit/>
          </a:bodyPr>
          <a:lstStyle>
            <a:lvl1pPr>
              <a:defRPr sz="4000" b="0"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646238"/>
            <a:ext cx="10515600" cy="4530725"/>
          </a:xfrm>
        </p:spPr>
        <p:txBody>
          <a:bodyPr/>
          <a:lstStyle>
            <a:lvl1pPr>
              <a:defRPr b="0" i="0">
                <a:latin typeface="微软雅黑" panose="020B0503020204020204" charset="-122"/>
                <a:ea typeface="微软雅黑" panose="020B0503020204020204" charset="-122"/>
              </a:defRPr>
            </a:lvl1pPr>
            <a:lvl2pPr>
              <a:defRPr b="0" i="0">
                <a:latin typeface="微软雅黑" panose="020B0503020204020204" charset="-122"/>
                <a:ea typeface="微软雅黑" panose="020B0503020204020204" charset="-122"/>
              </a:defRPr>
            </a:lvl2pPr>
            <a:lvl3pPr>
              <a:defRPr b="0" i="0">
                <a:latin typeface="微软雅黑" panose="020B0503020204020204" charset="-122"/>
                <a:ea typeface="微软雅黑" panose="020B0503020204020204" charset="-122"/>
              </a:defRPr>
            </a:lvl3pPr>
            <a:lvl4pPr>
              <a:defRPr b="0" i="0">
                <a:latin typeface="微软雅黑" panose="020B0503020204020204" charset="-122"/>
                <a:ea typeface="微软雅黑" panose="020B0503020204020204" charset="-122"/>
              </a:defRPr>
            </a:lvl4pPr>
            <a:lvl5pPr>
              <a:defRPr b="0" i="0">
                <a:latin typeface="微软雅黑" panose="020B0503020204020204" charset="-122"/>
                <a:ea typeface="微软雅黑" panose="020B050302020402020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grpSp>
        <p:nvGrpSpPr>
          <p:cNvPr id="15" name="组合 14"/>
          <p:cNvGrpSpPr/>
          <p:nvPr userDrawn="1"/>
        </p:nvGrpSpPr>
        <p:grpSpPr>
          <a:xfrm>
            <a:off x="549894" y="1179000"/>
            <a:ext cx="11126106" cy="90000"/>
            <a:chOff x="549894" y="1179000"/>
            <a:chExt cx="11126106" cy="90000"/>
          </a:xfrm>
        </p:grpSpPr>
        <p:sp>
          <p:nvSpPr>
            <p:cNvPr id="16" name="矩形 15"/>
            <p:cNvSpPr/>
            <p:nvPr/>
          </p:nvSpPr>
          <p:spPr>
            <a:xfrm>
              <a:off x="2246314" y="1179000"/>
              <a:ext cx="9429686" cy="9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7" name="矩形 16"/>
            <p:cNvSpPr/>
            <p:nvPr/>
          </p:nvSpPr>
          <p:spPr>
            <a:xfrm>
              <a:off x="549894" y="1179000"/>
              <a:ext cx="2756106"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Tree>
  </p:cSld>
  <p:clrMapOvr>
    <a:masterClrMapping/>
  </p:clrMapOvr>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34000"/>
            <a:ext cx="10515600" cy="959844"/>
          </a:xfrm>
        </p:spPr>
        <p:txBody>
          <a:bodyPr>
            <a:normAutofit/>
          </a:bodyPr>
          <a:lstStyle>
            <a:lvl1pPr>
              <a:defRPr sz="3600" b="0"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646238"/>
            <a:ext cx="10515600" cy="4530725"/>
          </a:xfrm>
        </p:spPr>
        <p:txBody>
          <a:bodyPr/>
          <a:lstStyle>
            <a:lvl1pPr>
              <a:defRPr b="0" i="0">
                <a:latin typeface="微软雅黑" panose="020B0503020204020204" charset="-122"/>
                <a:ea typeface="微软雅黑" panose="020B0503020204020204" charset="-122"/>
              </a:defRPr>
            </a:lvl1pPr>
            <a:lvl2pPr>
              <a:defRPr b="0" i="0">
                <a:latin typeface="微软雅黑" panose="020B0503020204020204" charset="-122"/>
                <a:ea typeface="微软雅黑" panose="020B0503020204020204" charset="-122"/>
              </a:defRPr>
            </a:lvl2pPr>
            <a:lvl3pPr>
              <a:defRPr b="0" i="0">
                <a:latin typeface="微软雅黑" panose="020B0503020204020204" charset="-122"/>
                <a:ea typeface="微软雅黑" panose="020B0503020204020204" charset="-122"/>
              </a:defRPr>
            </a:lvl3pPr>
            <a:lvl4pPr>
              <a:defRPr b="0" i="0">
                <a:latin typeface="微软雅黑" panose="020B0503020204020204" charset="-122"/>
                <a:ea typeface="微软雅黑" panose="020B0503020204020204" charset="-122"/>
              </a:defRPr>
            </a:lvl4pPr>
            <a:lvl5pPr>
              <a:defRPr b="0" i="0">
                <a:latin typeface="微软雅黑" panose="020B0503020204020204" charset="-122"/>
                <a:ea typeface="微软雅黑" panose="020B050302020402020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10259730" y="1397000"/>
            <a:ext cx="1932270" cy="4064000"/>
          </a:xfrm>
          <a:prstGeom prst="rect">
            <a:avLst/>
          </a:prstGeom>
        </p:spPr>
      </p:pic>
      <p:sp>
        <p:nvSpPr>
          <p:cNvPr id="2" name="标题 1"/>
          <p:cNvSpPr>
            <a:spLocks noGrp="1"/>
          </p:cNvSpPr>
          <p:nvPr>
            <p:ph type="title"/>
            <p:custDataLst>
              <p:tags r:id="rId5"/>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615609"/>
            <a:ext cx="5157787" cy="357405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615609"/>
            <a:ext cx="5183188" cy="357405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bg bwMode="auto">
      <p:bgPr>
        <a:blipFill dpi="0"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ocer18_标题幻灯片">
    <p:spTree>
      <p:nvGrpSpPr>
        <p:cNvPr id="1" name=""/>
        <p:cNvGrpSpPr/>
        <p:nvPr/>
      </p:nvGrpSpPr>
      <p:grpSpPr>
        <a:xfrm>
          <a:off x="0" y="0"/>
          <a:ext cx="0" cy="0"/>
          <a:chOff x="0" y="0"/>
          <a:chExt cx="0" cy="0"/>
        </a:xfrm>
      </p:grpSpPr>
      <p:grpSp>
        <p:nvGrpSpPr>
          <p:cNvPr id="4" name="组合 57"/>
          <p:cNvGrpSpPr/>
          <p:nvPr userDrawn="1"/>
        </p:nvGrpSpPr>
        <p:grpSpPr>
          <a:xfrm>
            <a:off x="192088" y="-133350"/>
            <a:ext cx="11999912" cy="6765925"/>
            <a:chOff x="192088" y="-133214"/>
            <a:chExt cx="11999912" cy="6765789"/>
          </a:xfrm>
        </p:grpSpPr>
        <p:sp>
          <p:nvSpPr>
            <p:cNvPr id="5" name="图文框 4"/>
            <p:cNvSpPr/>
            <p:nvPr userDrawn="1"/>
          </p:nvSpPr>
          <p:spPr>
            <a:xfrm>
              <a:off x="192088" y="152530"/>
              <a:ext cx="11807825" cy="6480045"/>
            </a:xfrm>
            <a:prstGeom prst="frame">
              <a:avLst>
                <a:gd name="adj1" fmla="val 12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a typeface="宋体" panose="02010600030101010101" pitchFamily="2" charset="-122"/>
              </a:endParaRPr>
            </a:p>
          </p:txBody>
        </p:sp>
        <p:grpSp>
          <p:nvGrpSpPr>
            <p:cNvPr id="6" name="组合 59"/>
            <p:cNvGrpSpPr/>
            <p:nvPr userDrawn="1"/>
          </p:nvGrpSpPr>
          <p:grpSpPr>
            <a:xfrm flipH="1">
              <a:off x="10836275" y="-133214"/>
              <a:ext cx="1355725" cy="1555720"/>
              <a:chOff x="1" y="-79426"/>
              <a:chExt cx="1507548" cy="1729940"/>
            </a:xfrm>
          </p:grpSpPr>
          <p:sp>
            <p:nvSpPr>
              <p:cNvPr id="7" name="任意多边形: 形状 60"/>
              <p:cNvSpPr/>
              <p:nvPr userDrawn="1"/>
            </p:nvSpPr>
            <p:spPr>
              <a:xfrm rot="6439055">
                <a:off x="556072" y="-104149"/>
                <a:ext cx="926754" cy="976200"/>
              </a:xfrm>
              <a:custGeom>
                <a:avLst/>
                <a:gdLst>
                  <a:gd name="connsiteX0" fmla="*/ 150470 w 925881"/>
                  <a:gd name="connsiteY0" fmla="*/ 774412 h 976318"/>
                  <a:gd name="connsiteX1" fmla="*/ 133735 w 925881"/>
                  <a:gd name="connsiteY1" fmla="*/ 720741 h 976318"/>
                  <a:gd name="connsiteX2" fmla="*/ 148548 w 925881"/>
                  <a:gd name="connsiteY2" fmla="*/ 692199 h 976318"/>
                  <a:gd name="connsiteX3" fmla="*/ 52258 w 925881"/>
                  <a:gd name="connsiteY3" fmla="*/ 455089 h 976318"/>
                  <a:gd name="connsiteX4" fmla="*/ 50810 w 925881"/>
                  <a:gd name="connsiteY4" fmla="*/ 454787 h 976318"/>
                  <a:gd name="connsiteX5" fmla="*/ 24834 w 925881"/>
                  <a:gd name="connsiteY5" fmla="*/ 371477 h 976318"/>
                  <a:gd name="connsiteX6" fmla="*/ 50663 w 925881"/>
                  <a:gd name="connsiteY6" fmla="*/ 384512 h 976318"/>
                  <a:gd name="connsiteX7" fmla="*/ 70252 w 925881"/>
                  <a:gd name="connsiteY7" fmla="*/ 383682 h 976318"/>
                  <a:gd name="connsiteX8" fmla="*/ 0 w 925881"/>
                  <a:gd name="connsiteY8" fmla="*/ 225165 h 976318"/>
                  <a:gd name="connsiteX9" fmla="*/ 36027 w 925881"/>
                  <a:gd name="connsiteY9" fmla="*/ 221563 h 976318"/>
                  <a:gd name="connsiteX10" fmla="*/ 5404 w 925881"/>
                  <a:gd name="connsiteY10" fmla="*/ 165721 h 976318"/>
                  <a:gd name="connsiteX11" fmla="*/ 36027 w 925881"/>
                  <a:gd name="connsiteY11" fmla="*/ 156715 h 976318"/>
                  <a:gd name="connsiteX12" fmla="*/ 28821 w 925881"/>
                  <a:gd name="connsiteY12" fmla="*/ 100874 h 976318"/>
                  <a:gd name="connsiteX13" fmla="*/ 106278 w 925881"/>
                  <a:gd name="connsiteY13" fmla="*/ 187338 h 976318"/>
                  <a:gd name="connsiteX14" fmla="*/ 127894 w 925881"/>
                  <a:gd name="connsiteY14" fmla="*/ 162119 h 976318"/>
                  <a:gd name="connsiteX15" fmla="*/ 127894 w 925881"/>
                  <a:gd name="connsiteY15" fmla="*/ 248583 h 976318"/>
                  <a:gd name="connsiteX16" fmla="*/ 192742 w 925881"/>
                  <a:gd name="connsiteY16" fmla="*/ 230569 h 976318"/>
                  <a:gd name="connsiteX17" fmla="*/ 183735 w 925881"/>
                  <a:gd name="connsiteY17" fmla="*/ 358463 h 976318"/>
                  <a:gd name="connsiteX18" fmla="*/ 225166 w 925881"/>
                  <a:gd name="connsiteY18" fmla="*/ 333245 h 976318"/>
                  <a:gd name="connsiteX19" fmla="*/ 244980 w 925881"/>
                  <a:gd name="connsiteY19" fmla="*/ 567417 h 976318"/>
                  <a:gd name="connsiteX20" fmla="*/ 253987 w 925881"/>
                  <a:gd name="connsiteY20" fmla="*/ 308026 h 976318"/>
                  <a:gd name="connsiteX21" fmla="*/ 282808 w 925881"/>
                  <a:gd name="connsiteY21" fmla="*/ 291814 h 976318"/>
                  <a:gd name="connsiteX22" fmla="*/ 255788 w 925881"/>
                  <a:gd name="connsiteY22" fmla="*/ 255788 h 976318"/>
                  <a:gd name="connsiteX23" fmla="*/ 277404 w 925881"/>
                  <a:gd name="connsiteY23" fmla="*/ 253987 h 976318"/>
                  <a:gd name="connsiteX24" fmla="*/ 248583 w 925881"/>
                  <a:gd name="connsiteY24" fmla="*/ 167523 h 976318"/>
                  <a:gd name="connsiteX25" fmla="*/ 279206 w 925881"/>
                  <a:gd name="connsiteY25" fmla="*/ 181934 h 976318"/>
                  <a:gd name="connsiteX26" fmla="*/ 320636 w 925881"/>
                  <a:gd name="connsiteY26" fmla="*/ 5404 h 976318"/>
                  <a:gd name="connsiteX27" fmla="*/ 360265 w 925881"/>
                  <a:gd name="connsiteY27" fmla="*/ 99072 h 976318"/>
                  <a:gd name="connsiteX28" fmla="*/ 376477 w 925881"/>
                  <a:gd name="connsiteY28" fmla="*/ 57642 h 976318"/>
                  <a:gd name="connsiteX29" fmla="*/ 394490 w 925881"/>
                  <a:gd name="connsiteY29" fmla="*/ 160317 h 976318"/>
                  <a:gd name="connsiteX30" fmla="*/ 428715 w 925881"/>
                  <a:gd name="connsiteY30" fmla="*/ 129695 h 976318"/>
                  <a:gd name="connsiteX31" fmla="*/ 426914 w 925881"/>
                  <a:gd name="connsiteY31" fmla="*/ 315232 h 976318"/>
                  <a:gd name="connsiteX32" fmla="*/ 480954 w 925881"/>
                  <a:gd name="connsiteY32" fmla="*/ 111682 h 976318"/>
                  <a:gd name="connsiteX33" fmla="*/ 502570 w 925881"/>
                  <a:gd name="connsiteY33" fmla="*/ 113483 h 976318"/>
                  <a:gd name="connsiteX34" fmla="*/ 509775 w 925881"/>
                  <a:gd name="connsiteY34" fmla="*/ 61245 h 976318"/>
                  <a:gd name="connsiteX35" fmla="*/ 533192 w 925881"/>
                  <a:gd name="connsiteY35" fmla="*/ 70251 h 976318"/>
                  <a:gd name="connsiteX36" fmla="*/ 567417 w 925881"/>
                  <a:gd name="connsiteY36" fmla="*/ 0 h 976318"/>
                  <a:gd name="connsiteX37" fmla="*/ 567417 w 925881"/>
                  <a:gd name="connsiteY37" fmla="*/ 55841 h 976318"/>
                  <a:gd name="connsiteX38" fmla="*/ 592636 w 925881"/>
                  <a:gd name="connsiteY38" fmla="*/ 50437 h 976318"/>
                  <a:gd name="connsiteX39" fmla="*/ 592636 w 925881"/>
                  <a:gd name="connsiteY39" fmla="*/ 113483 h 976318"/>
                  <a:gd name="connsiteX40" fmla="*/ 670093 w 925881"/>
                  <a:gd name="connsiteY40" fmla="*/ 48636 h 976318"/>
                  <a:gd name="connsiteX41" fmla="*/ 679099 w 925881"/>
                  <a:gd name="connsiteY41" fmla="*/ 72053 h 976318"/>
                  <a:gd name="connsiteX42" fmla="*/ 738543 w 925881"/>
                  <a:gd name="connsiteY42" fmla="*/ 7205 h 976318"/>
                  <a:gd name="connsiteX43" fmla="*/ 749351 w 925881"/>
                  <a:gd name="connsiteY43" fmla="*/ 28821 h 976318"/>
                  <a:gd name="connsiteX44" fmla="*/ 817801 w 925881"/>
                  <a:gd name="connsiteY44" fmla="*/ 0 h 976318"/>
                  <a:gd name="connsiteX45" fmla="*/ 776371 w 925881"/>
                  <a:gd name="connsiteY45" fmla="*/ 90066 h 976318"/>
                  <a:gd name="connsiteX46" fmla="*/ 799788 w 925881"/>
                  <a:gd name="connsiteY46" fmla="*/ 100874 h 976318"/>
                  <a:gd name="connsiteX47" fmla="*/ 743947 w 925881"/>
                  <a:gd name="connsiteY47" fmla="*/ 145907 h 976318"/>
                  <a:gd name="connsiteX48" fmla="*/ 767364 w 925881"/>
                  <a:gd name="connsiteY48" fmla="*/ 160317 h 976318"/>
                  <a:gd name="connsiteX49" fmla="*/ 733139 w 925881"/>
                  <a:gd name="connsiteY49" fmla="*/ 203549 h 976318"/>
                  <a:gd name="connsiteX50" fmla="*/ 785378 w 925881"/>
                  <a:gd name="connsiteY50" fmla="*/ 221563 h 976318"/>
                  <a:gd name="connsiteX51" fmla="*/ 756556 w 925881"/>
                  <a:gd name="connsiteY51" fmla="*/ 248583 h 976318"/>
                  <a:gd name="connsiteX52" fmla="*/ 778172 w 925881"/>
                  <a:gd name="connsiteY52" fmla="*/ 259390 h 976318"/>
                  <a:gd name="connsiteX53" fmla="*/ 702516 w 925881"/>
                  <a:gd name="connsiteY53" fmla="*/ 277404 h 976318"/>
                  <a:gd name="connsiteX54" fmla="*/ 724133 w 925881"/>
                  <a:gd name="connsiteY54" fmla="*/ 293615 h 976318"/>
                  <a:gd name="connsiteX55" fmla="*/ 525987 w 925881"/>
                  <a:gd name="connsiteY55" fmla="*/ 378278 h 976318"/>
                  <a:gd name="connsiteX56" fmla="*/ 634066 w 925881"/>
                  <a:gd name="connsiteY56" fmla="*/ 378278 h 976318"/>
                  <a:gd name="connsiteX57" fmla="*/ 653881 w 925881"/>
                  <a:gd name="connsiteY57" fmla="*/ 398092 h 976318"/>
                  <a:gd name="connsiteX58" fmla="*/ 709722 w 925881"/>
                  <a:gd name="connsiteY58" fmla="*/ 367470 h 976318"/>
                  <a:gd name="connsiteX59" fmla="*/ 709722 w 925881"/>
                  <a:gd name="connsiteY59" fmla="*/ 408900 h 976318"/>
                  <a:gd name="connsiteX60" fmla="*/ 765563 w 925881"/>
                  <a:gd name="connsiteY60" fmla="*/ 389086 h 976318"/>
                  <a:gd name="connsiteX61" fmla="*/ 769166 w 925881"/>
                  <a:gd name="connsiteY61" fmla="*/ 416106 h 976318"/>
                  <a:gd name="connsiteX62" fmla="*/ 823205 w 925881"/>
                  <a:gd name="connsiteY62" fmla="*/ 416106 h 976318"/>
                  <a:gd name="connsiteX63" fmla="*/ 799788 w 925881"/>
                  <a:gd name="connsiteY63" fmla="*/ 464741 h 976318"/>
                  <a:gd name="connsiteX64" fmla="*/ 893457 w 925881"/>
                  <a:gd name="connsiteY64" fmla="*/ 488158 h 976318"/>
                  <a:gd name="connsiteX65" fmla="*/ 925881 w 925881"/>
                  <a:gd name="connsiteY65" fmla="*/ 560212 h 976318"/>
                  <a:gd name="connsiteX66" fmla="*/ 740345 w 925881"/>
                  <a:gd name="connsiteY66" fmla="*/ 531390 h 976318"/>
                  <a:gd name="connsiteX67" fmla="*/ 751152 w 925881"/>
                  <a:gd name="connsiteY67" fmla="*/ 578225 h 976318"/>
                  <a:gd name="connsiteX68" fmla="*/ 689907 w 925881"/>
                  <a:gd name="connsiteY68" fmla="*/ 529589 h 976318"/>
                  <a:gd name="connsiteX69" fmla="*/ 666490 w 925881"/>
                  <a:gd name="connsiteY69" fmla="*/ 571020 h 976318"/>
                  <a:gd name="connsiteX70" fmla="*/ 580026 w 925881"/>
                  <a:gd name="connsiteY70" fmla="*/ 504371 h 976318"/>
                  <a:gd name="connsiteX71" fmla="*/ 562013 w 925881"/>
                  <a:gd name="connsiteY71" fmla="*/ 540397 h 976318"/>
                  <a:gd name="connsiteX72" fmla="*/ 425113 w 925881"/>
                  <a:gd name="connsiteY72" fmla="*/ 524185 h 976318"/>
                  <a:gd name="connsiteX73" fmla="*/ 338649 w 925881"/>
                  <a:gd name="connsiteY73" fmla="*/ 599841 h 976318"/>
                  <a:gd name="connsiteX74" fmla="*/ 529590 w 925881"/>
                  <a:gd name="connsiteY74" fmla="*/ 571020 h 976318"/>
                  <a:gd name="connsiteX75" fmla="*/ 529590 w 925881"/>
                  <a:gd name="connsiteY75" fmla="*/ 592635 h 976318"/>
                  <a:gd name="connsiteX76" fmla="*/ 589034 w 925881"/>
                  <a:gd name="connsiteY76" fmla="*/ 580026 h 976318"/>
                  <a:gd name="connsiteX77" fmla="*/ 589033 w 925881"/>
                  <a:gd name="connsiteY77" fmla="*/ 589033 h 976318"/>
                  <a:gd name="connsiteX78" fmla="*/ 626861 w 925881"/>
                  <a:gd name="connsiteY78" fmla="*/ 589033 h 976318"/>
                  <a:gd name="connsiteX79" fmla="*/ 612450 w 925881"/>
                  <a:gd name="connsiteY79" fmla="*/ 617854 h 976318"/>
                  <a:gd name="connsiteX80" fmla="*/ 673696 w 925881"/>
                  <a:gd name="connsiteY80" fmla="*/ 614251 h 976318"/>
                  <a:gd name="connsiteX81" fmla="*/ 670093 w 925881"/>
                  <a:gd name="connsiteY81" fmla="*/ 639470 h 976318"/>
                  <a:gd name="connsiteX82" fmla="*/ 722331 w 925881"/>
                  <a:gd name="connsiteY82" fmla="*/ 639470 h 976318"/>
                  <a:gd name="connsiteX83" fmla="*/ 722331 w 925881"/>
                  <a:gd name="connsiteY83" fmla="*/ 661086 h 976318"/>
                  <a:gd name="connsiteX84" fmla="*/ 787179 w 925881"/>
                  <a:gd name="connsiteY84" fmla="*/ 689907 h 976318"/>
                  <a:gd name="connsiteX85" fmla="*/ 769166 w 925881"/>
                  <a:gd name="connsiteY85" fmla="*/ 697112 h 976318"/>
                  <a:gd name="connsiteX86" fmla="*/ 805192 w 925881"/>
                  <a:gd name="connsiteY86" fmla="*/ 738543 h 976318"/>
                  <a:gd name="connsiteX87" fmla="*/ 763762 w 925881"/>
                  <a:gd name="connsiteY87" fmla="*/ 743946 h 976318"/>
                  <a:gd name="connsiteX88" fmla="*/ 763762 w 925881"/>
                  <a:gd name="connsiteY88" fmla="*/ 770967 h 976318"/>
                  <a:gd name="connsiteX89" fmla="*/ 691709 w 925881"/>
                  <a:gd name="connsiteY89" fmla="*/ 724132 h 976318"/>
                  <a:gd name="connsiteX90" fmla="*/ 700715 w 925881"/>
                  <a:gd name="connsiteY90" fmla="*/ 767364 h 976318"/>
                  <a:gd name="connsiteX91" fmla="*/ 625060 w 925881"/>
                  <a:gd name="connsiteY91" fmla="*/ 718728 h 976318"/>
                  <a:gd name="connsiteX92" fmla="*/ 625060 w 925881"/>
                  <a:gd name="connsiteY92" fmla="*/ 754755 h 976318"/>
                  <a:gd name="connsiteX93" fmla="*/ 538596 w 925881"/>
                  <a:gd name="connsiteY93" fmla="*/ 702516 h 976318"/>
                  <a:gd name="connsiteX94" fmla="*/ 607047 w 925881"/>
                  <a:gd name="connsiteY94" fmla="*/ 830410 h 976318"/>
                  <a:gd name="connsiteX95" fmla="*/ 536795 w 925881"/>
                  <a:gd name="connsiteY95" fmla="*/ 799787 h 976318"/>
                  <a:gd name="connsiteX96" fmla="*/ 536795 w 925881"/>
                  <a:gd name="connsiteY96" fmla="*/ 848423 h 976318"/>
                  <a:gd name="connsiteX97" fmla="*/ 333245 w 925881"/>
                  <a:gd name="connsiteY97" fmla="*/ 688106 h 976318"/>
                  <a:gd name="connsiteX98" fmla="*/ 360265 w 925881"/>
                  <a:gd name="connsiteY98" fmla="*/ 751152 h 976318"/>
                  <a:gd name="connsiteX99" fmla="*/ 345855 w 925881"/>
                  <a:gd name="connsiteY99" fmla="*/ 774569 h 976318"/>
                  <a:gd name="connsiteX100" fmla="*/ 432318 w 925881"/>
                  <a:gd name="connsiteY100" fmla="*/ 826808 h 976318"/>
                  <a:gd name="connsiteX101" fmla="*/ 408901 w 925881"/>
                  <a:gd name="connsiteY101" fmla="*/ 852026 h 976318"/>
                  <a:gd name="connsiteX102" fmla="*/ 466543 w 925881"/>
                  <a:gd name="connsiteY102" fmla="*/ 884450 h 976318"/>
                  <a:gd name="connsiteX103" fmla="*/ 437722 w 925881"/>
                  <a:gd name="connsiteY103" fmla="*/ 922278 h 976318"/>
                  <a:gd name="connsiteX104" fmla="*/ 444927 w 925881"/>
                  <a:gd name="connsiteY104" fmla="*/ 976318 h 976318"/>
                  <a:gd name="connsiteX105" fmla="*/ 405298 w 925881"/>
                  <a:gd name="connsiteY105" fmla="*/ 925880 h 976318"/>
                  <a:gd name="connsiteX106" fmla="*/ 387285 w 925881"/>
                  <a:gd name="connsiteY106" fmla="*/ 958304 h 976318"/>
                  <a:gd name="connsiteX107" fmla="*/ 362066 w 925881"/>
                  <a:gd name="connsiteY107" fmla="*/ 848423 h 976318"/>
                  <a:gd name="connsiteX108" fmla="*/ 315232 w 925881"/>
                  <a:gd name="connsiteY108" fmla="*/ 922278 h 976318"/>
                  <a:gd name="connsiteX109" fmla="*/ 163921 w 925881"/>
                  <a:gd name="connsiteY109" fmla="*/ 760159 h 97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25881" h="976317">
                    <a:moveTo>
                      <a:pt x="150470" y="774412"/>
                    </a:moveTo>
                    <a:lnTo>
                      <a:pt x="133735" y="720741"/>
                    </a:lnTo>
                    <a:lnTo>
                      <a:pt x="148548" y="692199"/>
                    </a:lnTo>
                    <a:cubicBezTo>
                      <a:pt x="192001" y="580422"/>
                      <a:pt x="143059" y="486314"/>
                      <a:pt x="52258" y="455089"/>
                    </a:cubicBezTo>
                    <a:lnTo>
                      <a:pt x="50810" y="454787"/>
                    </a:lnTo>
                    <a:lnTo>
                      <a:pt x="24834" y="371477"/>
                    </a:lnTo>
                    <a:lnTo>
                      <a:pt x="50663" y="384512"/>
                    </a:lnTo>
                    <a:cubicBezTo>
                      <a:pt x="60232" y="387998"/>
                      <a:pt x="67550" y="388561"/>
                      <a:pt x="70252" y="383682"/>
                    </a:cubicBezTo>
                    <a:cubicBezTo>
                      <a:pt x="81060" y="364167"/>
                      <a:pt x="5704" y="252185"/>
                      <a:pt x="0" y="225165"/>
                    </a:cubicBezTo>
                    <a:cubicBezTo>
                      <a:pt x="12009" y="223964"/>
                      <a:pt x="24018" y="251584"/>
                      <a:pt x="36027" y="221563"/>
                    </a:cubicBezTo>
                    <a:cubicBezTo>
                      <a:pt x="48036" y="191540"/>
                      <a:pt x="5404" y="176529"/>
                      <a:pt x="5404" y="165721"/>
                    </a:cubicBezTo>
                    <a:lnTo>
                      <a:pt x="36027" y="156715"/>
                    </a:lnTo>
                    <a:lnTo>
                      <a:pt x="28821" y="100874"/>
                    </a:lnTo>
                    <a:lnTo>
                      <a:pt x="106278" y="187338"/>
                    </a:lnTo>
                    <a:lnTo>
                      <a:pt x="127894" y="162119"/>
                    </a:lnTo>
                    <a:lnTo>
                      <a:pt x="127894" y="248583"/>
                    </a:lnTo>
                    <a:lnTo>
                      <a:pt x="192742" y="230569"/>
                    </a:lnTo>
                    <a:lnTo>
                      <a:pt x="183735" y="358463"/>
                    </a:lnTo>
                    <a:lnTo>
                      <a:pt x="225166" y="333245"/>
                    </a:lnTo>
                    <a:cubicBezTo>
                      <a:pt x="232971" y="369872"/>
                      <a:pt x="178931" y="607647"/>
                      <a:pt x="244980" y="567417"/>
                    </a:cubicBezTo>
                    <a:cubicBezTo>
                      <a:pt x="311029" y="527188"/>
                      <a:pt x="245280" y="355761"/>
                      <a:pt x="253987" y="308026"/>
                    </a:cubicBezTo>
                    <a:lnTo>
                      <a:pt x="282808" y="291814"/>
                    </a:lnTo>
                    <a:lnTo>
                      <a:pt x="255788" y="255788"/>
                    </a:lnTo>
                    <a:lnTo>
                      <a:pt x="277404" y="253987"/>
                    </a:lnTo>
                    <a:lnTo>
                      <a:pt x="248583" y="167523"/>
                    </a:lnTo>
                    <a:lnTo>
                      <a:pt x="279206" y="181934"/>
                    </a:lnTo>
                    <a:lnTo>
                      <a:pt x="320636" y="5404"/>
                    </a:lnTo>
                    <a:lnTo>
                      <a:pt x="360265" y="99072"/>
                    </a:lnTo>
                    <a:lnTo>
                      <a:pt x="376477" y="57642"/>
                    </a:lnTo>
                    <a:lnTo>
                      <a:pt x="394490" y="160317"/>
                    </a:lnTo>
                    <a:lnTo>
                      <a:pt x="428715" y="129695"/>
                    </a:lnTo>
                    <a:cubicBezTo>
                      <a:pt x="430517" y="153413"/>
                      <a:pt x="385784" y="307426"/>
                      <a:pt x="426914" y="315232"/>
                    </a:cubicBezTo>
                    <a:cubicBezTo>
                      <a:pt x="468045" y="323037"/>
                      <a:pt x="468645" y="144106"/>
                      <a:pt x="480954" y="111682"/>
                    </a:cubicBezTo>
                    <a:lnTo>
                      <a:pt x="502570" y="113483"/>
                    </a:lnTo>
                    <a:lnTo>
                      <a:pt x="509775" y="61245"/>
                    </a:lnTo>
                    <a:lnTo>
                      <a:pt x="533192" y="70251"/>
                    </a:lnTo>
                    <a:lnTo>
                      <a:pt x="567417" y="0"/>
                    </a:lnTo>
                    <a:lnTo>
                      <a:pt x="567417" y="55841"/>
                    </a:lnTo>
                    <a:lnTo>
                      <a:pt x="592636" y="50437"/>
                    </a:lnTo>
                    <a:cubicBezTo>
                      <a:pt x="596839" y="60044"/>
                      <a:pt x="559912" y="111982"/>
                      <a:pt x="592636" y="113483"/>
                    </a:cubicBezTo>
                    <a:cubicBezTo>
                      <a:pt x="625360" y="114985"/>
                      <a:pt x="655682" y="55541"/>
                      <a:pt x="670093" y="48636"/>
                    </a:cubicBezTo>
                    <a:lnTo>
                      <a:pt x="679099" y="72053"/>
                    </a:lnTo>
                    <a:lnTo>
                      <a:pt x="738543" y="7205"/>
                    </a:lnTo>
                    <a:lnTo>
                      <a:pt x="749351" y="28821"/>
                    </a:lnTo>
                    <a:lnTo>
                      <a:pt x="817801" y="0"/>
                    </a:lnTo>
                    <a:lnTo>
                      <a:pt x="776371" y="90066"/>
                    </a:lnTo>
                    <a:lnTo>
                      <a:pt x="799788" y="100874"/>
                    </a:lnTo>
                    <a:lnTo>
                      <a:pt x="743947" y="145907"/>
                    </a:lnTo>
                    <a:lnTo>
                      <a:pt x="767364" y="160317"/>
                    </a:lnTo>
                    <a:lnTo>
                      <a:pt x="733139" y="203549"/>
                    </a:lnTo>
                    <a:lnTo>
                      <a:pt x="785378" y="221563"/>
                    </a:lnTo>
                    <a:lnTo>
                      <a:pt x="756556" y="248583"/>
                    </a:lnTo>
                    <a:lnTo>
                      <a:pt x="778172" y="259390"/>
                    </a:lnTo>
                    <a:lnTo>
                      <a:pt x="702516" y="277404"/>
                    </a:lnTo>
                    <a:lnTo>
                      <a:pt x="724133" y="293615"/>
                    </a:lnTo>
                    <a:cubicBezTo>
                      <a:pt x="694711" y="309227"/>
                      <a:pt x="501369" y="347956"/>
                      <a:pt x="525987" y="378278"/>
                    </a:cubicBezTo>
                    <a:cubicBezTo>
                      <a:pt x="550605" y="408600"/>
                      <a:pt x="612751" y="373775"/>
                      <a:pt x="634066" y="378278"/>
                    </a:cubicBezTo>
                    <a:lnTo>
                      <a:pt x="653881" y="398092"/>
                    </a:lnTo>
                    <a:lnTo>
                      <a:pt x="709722" y="367470"/>
                    </a:lnTo>
                    <a:lnTo>
                      <a:pt x="709722" y="408900"/>
                    </a:lnTo>
                    <a:lnTo>
                      <a:pt x="765563" y="389086"/>
                    </a:lnTo>
                    <a:lnTo>
                      <a:pt x="769166" y="416106"/>
                    </a:lnTo>
                    <a:lnTo>
                      <a:pt x="823205" y="416106"/>
                    </a:lnTo>
                    <a:lnTo>
                      <a:pt x="799788" y="464741"/>
                    </a:lnTo>
                    <a:lnTo>
                      <a:pt x="893457" y="488158"/>
                    </a:lnTo>
                    <a:lnTo>
                      <a:pt x="925881" y="560212"/>
                    </a:lnTo>
                    <a:cubicBezTo>
                      <a:pt x="864036" y="534393"/>
                      <a:pt x="802190" y="540998"/>
                      <a:pt x="740345" y="531390"/>
                    </a:cubicBezTo>
                    <a:lnTo>
                      <a:pt x="751152" y="578225"/>
                    </a:lnTo>
                    <a:lnTo>
                      <a:pt x="689907" y="529589"/>
                    </a:lnTo>
                    <a:lnTo>
                      <a:pt x="666490" y="571020"/>
                    </a:lnTo>
                    <a:lnTo>
                      <a:pt x="580026" y="504371"/>
                    </a:lnTo>
                    <a:lnTo>
                      <a:pt x="562013" y="540397"/>
                    </a:lnTo>
                    <a:cubicBezTo>
                      <a:pt x="536194" y="543699"/>
                      <a:pt x="514578" y="505271"/>
                      <a:pt x="425113" y="524185"/>
                    </a:cubicBezTo>
                    <a:cubicBezTo>
                      <a:pt x="335647" y="543099"/>
                      <a:pt x="321236" y="592035"/>
                      <a:pt x="338649" y="599841"/>
                    </a:cubicBezTo>
                    <a:cubicBezTo>
                      <a:pt x="352460" y="640071"/>
                      <a:pt x="495364" y="594737"/>
                      <a:pt x="529590" y="571020"/>
                    </a:cubicBezTo>
                    <a:lnTo>
                      <a:pt x="529590" y="592635"/>
                    </a:lnTo>
                    <a:lnTo>
                      <a:pt x="589034" y="580026"/>
                    </a:lnTo>
                    <a:lnTo>
                      <a:pt x="589033" y="589033"/>
                    </a:lnTo>
                    <a:lnTo>
                      <a:pt x="626861" y="589033"/>
                    </a:lnTo>
                    <a:lnTo>
                      <a:pt x="612450" y="617854"/>
                    </a:lnTo>
                    <a:lnTo>
                      <a:pt x="673696" y="614251"/>
                    </a:lnTo>
                    <a:lnTo>
                      <a:pt x="670093" y="639470"/>
                    </a:lnTo>
                    <a:lnTo>
                      <a:pt x="722331" y="639470"/>
                    </a:lnTo>
                    <a:lnTo>
                      <a:pt x="722331" y="661086"/>
                    </a:lnTo>
                    <a:lnTo>
                      <a:pt x="787179" y="689907"/>
                    </a:lnTo>
                    <a:lnTo>
                      <a:pt x="769166" y="697112"/>
                    </a:lnTo>
                    <a:lnTo>
                      <a:pt x="805192" y="738543"/>
                    </a:lnTo>
                    <a:lnTo>
                      <a:pt x="763762" y="743946"/>
                    </a:lnTo>
                    <a:lnTo>
                      <a:pt x="763762" y="770967"/>
                    </a:lnTo>
                    <a:lnTo>
                      <a:pt x="691709" y="724132"/>
                    </a:lnTo>
                    <a:lnTo>
                      <a:pt x="700715" y="767364"/>
                    </a:lnTo>
                    <a:lnTo>
                      <a:pt x="625060" y="718728"/>
                    </a:lnTo>
                    <a:lnTo>
                      <a:pt x="625060" y="754755"/>
                    </a:lnTo>
                    <a:cubicBezTo>
                      <a:pt x="610649" y="752053"/>
                      <a:pt x="568618" y="686305"/>
                      <a:pt x="538596" y="702516"/>
                    </a:cubicBezTo>
                    <a:cubicBezTo>
                      <a:pt x="508574" y="718728"/>
                      <a:pt x="607347" y="814198"/>
                      <a:pt x="607047" y="830410"/>
                    </a:cubicBezTo>
                    <a:lnTo>
                      <a:pt x="536795" y="799787"/>
                    </a:lnTo>
                    <a:lnTo>
                      <a:pt x="536795" y="848423"/>
                    </a:lnTo>
                    <a:cubicBezTo>
                      <a:pt x="502870" y="829810"/>
                      <a:pt x="373475" y="643072"/>
                      <a:pt x="333245" y="688106"/>
                    </a:cubicBezTo>
                    <a:cubicBezTo>
                      <a:pt x="293016" y="733139"/>
                      <a:pt x="358164" y="736742"/>
                      <a:pt x="360265" y="751152"/>
                    </a:cubicBezTo>
                    <a:lnTo>
                      <a:pt x="345855" y="774569"/>
                    </a:lnTo>
                    <a:lnTo>
                      <a:pt x="432318" y="826808"/>
                    </a:lnTo>
                    <a:lnTo>
                      <a:pt x="408901" y="852026"/>
                    </a:lnTo>
                    <a:lnTo>
                      <a:pt x="466543" y="884450"/>
                    </a:lnTo>
                    <a:lnTo>
                      <a:pt x="437722" y="922278"/>
                    </a:lnTo>
                    <a:lnTo>
                      <a:pt x="444927" y="976318"/>
                    </a:lnTo>
                    <a:lnTo>
                      <a:pt x="405298" y="925880"/>
                    </a:lnTo>
                    <a:lnTo>
                      <a:pt x="387285" y="958304"/>
                    </a:lnTo>
                    <a:lnTo>
                      <a:pt x="362066" y="848423"/>
                    </a:lnTo>
                    <a:lnTo>
                      <a:pt x="315232" y="922278"/>
                    </a:lnTo>
                    <a:cubicBezTo>
                      <a:pt x="317033" y="835814"/>
                      <a:pt x="309828" y="652079"/>
                      <a:pt x="163921" y="760159"/>
                    </a:cubicBezTo>
                    <a:close/>
                  </a:path>
                </a:pathLst>
              </a:custGeom>
              <a:solidFill>
                <a:schemeClr val="accent1">
                  <a:lumMod val="50000"/>
                </a:schemeClr>
              </a:solidFill>
              <a:ln w="9525"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a typeface="宋体" panose="02010600030101010101" pitchFamily="2" charset="-122"/>
                </a:endParaRPr>
              </a:p>
            </p:txBody>
          </p:sp>
          <p:sp>
            <p:nvSpPr>
              <p:cNvPr id="8" name="任意多边形: 形状 61"/>
              <p:cNvSpPr/>
              <p:nvPr userDrawn="1"/>
            </p:nvSpPr>
            <p:spPr>
              <a:xfrm rot="5400000">
                <a:off x="-105016" y="105028"/>
                <a:ext cx="1650503" cy="1440467"/>
              </a:xfrm>
              <a:custGeom>
                <a:avLst/>
                <a:gdLst>
                  <a:gd name="connsiteX0" fmla="*/ 0 w 1650105"/>
                  <a:gd name="connsiteY0" fmla="*/ 589784 h 1439693"/>
                  <a:gd name="connsiteX1" fmla="*/ 0 w 1650105"/>
                  <a:gd name="connsiteY1" fmla="*/ 589449 h 1439693"/>
                  <a:gd name="connsiteX2" fmla="*/ 10129 w 1650105"/>
                  <a:gd name="connsiteY2" fmla="*/ 590597 h 1439693"/>
                  <a:gd name="connsiteX3" fmla="*/ 176558 w 1650105"/>
                  <a:gd name="connsiteY3" fmla="*/ 660770 h 1439693"/>
                  <a:gd name="connsiteX4" fmla="*/ 55571 w 1650105"/>
                  <a:gd name="connsiteY4" fmla="*/ 387775 h 1439693"/>
                  <a:gd name="connsiteX5" fmla="*/ 117615 w 1650105"/>
                  <a:gd name="connsiteY5" fmla="*/ 381571 h 1439693"/>
                  <a:gd name="connsiteX6" fmla="*/ 64878 w 1650105"/>
                  <a:gd name="connsiteY6" fmla="*/ 285402 h 1439693"/>
                  <a:gd name="connsiteX7" fmla="*/ 117615 w 1650105"/>
                  <a:gd name="connsiteY7" fmla="*/ 269891 h 1439693"/>
                  <a:gd name="connsiteX8" fmla="*/ 105206 w 1650105"/>
                  <a:gd name="connsiteY8" fmla="*/ 173723 h 1439693"/>
                  <a:gd name="connsiteX9" fmla="*/ 238601 w 1650105"/>
                  <a:gd name="connsiteY9" fmla="*/ 322629 h 1439693"/>
                  <a:gd name="connsiteX10" fmla="*/ 275827 w 1650105"/>
                  <a:gd name="connsiteY10" fmla="*/ 279198 h 1439693"/>
                  <a:gd name="connsiteX11" fmla="*/ 275827 w 1650105"/>
                  <a:gd name="connsiteY11" fmla="*/ 428104 h 1439693"/>
                  <a:gd name="connsiteX12" fmla="*/ 387507 w 1650105"/>
                  <a:gd name="connsiteY12" fmla="*/ 397082 h 1439693"/>
                  <a:gd name="connsiteX13" fmla="*/ 371996 w 1650105"/>
                  <a:gd name="connsiteY13" fmla="*/ 617338 h 1439693"/>
                  <a:gd name="connsiteX14" fmla="*/ 443347 w 1650105"/>
                  <a:gd name="connsiteY14" fmla="*/ 573908 h 1439693"/>
                  <a:gd name="connsiteX15" fmla="*/ 477471 w 1650105"/>
                  <a:gd name="connsiteY15" fmla="*/ 977195 h 1439693"/>
                  <a:gd name="connsiteX16" fmla="*/ 492982 w 1650105"/>
                  <a:gd name="connsiteY16" fmla="*/ 530477 h 1439693"/>
                  <a:gd name="connsiteX17" fmla="*/ 542618 w 1650105"/>
                  <a:gd name="connsiteY17" fmla="*/ 502557 h 1439693"/>
                  <a:gd name="connsiteX18" fmla="*/ 496084 w 1650105"/>
                  <a:gd name="connsiteY18" fmla="*/ 440513 h 1439693"/>
                  <a:gd name="connsiteX19" fmla="*/ 533311 w 1650105"/>
                  <a:gd name="connsiteY19" fmla="*/ 437411 h 1439693"/>
                  <a:gd name="connsiteX20" fmla="*/ 483675 w 1650105"/>
                  <a:gd name="connsiteY20" fmla="*/ 288504 h 1439693"/>
                  <a:gd name="connsiteX21" fmla="*/ 536413 w 1650105"/>
                  <a:gd name="connsiteY21" fmla="*/ 313323 h 1439693"/>
                  <a:gd name="connsiteX22" fmla="*/ 607763 w 1650105"/>
                  <a:gd name="connsiteY22" fmla="*/ 9306 h 1439693"/>
                  <a:gd name="connsiteX23" fmla="*/ 676012 w 1650105"/>
                  <a:gd name="connsiteY23" fmla="*/ 170621 h 1439693"/>
                  <a:gd name="connsiteX24" fmla="*/ 703932 w 1650105"/>
                  <a:gd name="connsiteY24" fmla="*/ 99271 h 1439693"/>
                  <a:gd name="connsiteX25" fmla="*/ 734955 w 1650105"/>
                  <a:gd name="connsiteY25" fmla="*/ 276096 h 1439693"/>
                  <a:gd name="connsiteX26" fmla="*/ 793896 w 1650105"/>
                  <a:gd name="connsiteY26" fmla="*/ 223359 h 1439693"/>
                  <a:gd name="connsiteX27" fmla="*/ 790794 w 1650105"/>
                  <a:gd name="connsiteY27" fmla="*/ 542886 h 1439693"/>
                  <a:gd name="connsiteX28" fmla="*/ 883860 w 1650105"/>
                  <a:gd name="connsiteY28" fmla="*/ 192337 h 1439693"/>
                  <a:gd name="connsiteX29" fmla="*/ 921086 w 1650105"/>
                  <a:gd name="connsiteY29" fmla="*/ 195439 h 1439693"/>
                  <a:gd name="connsiteX30" fmla="*/ 933495 w 1650105"/>
                  <a:gd name="connsiteY30" fmla="*/ 105475 h 1439693"/>
                  <a:gd name="connsiteX31" fmla="*/ 973824 w 1650105"/>
                  <a:gd name="connsiteY31" fmla="*/ 120986 h 1439693"/>
                  <a:gd name="connsiteX32" fmla="*/ 1032766 w 1650105"/>
                  <a:gd name="connsiteY32" fmla="*/ 0 h 1439693"/>
                  <a:gd name="connsiteX33" fmla="*/ 1032766 w 1650105"/>
                  <a:gd name="connsiteY33" fmla="*/ 96168 h 1439693"/>
                  <a:gd name="connsiteX34" fmla="*/ 1076197 w 1650105"/>
                  <a:gd name="connsiteY34" fmla="*/ 86862 h 1439693"/>
                  <a:gd name="connsiteX35" fmla="*/ 1076197 w 1650105"/>
                  <a:gd name="connsiteY35" fmla="*/ 195439 h 1439693"/>
                  <a:gd name="connsiteX36" fmla="*/ 1209592 w 1650105"/>
                  <a:gd name="connsiteY36" fmla="*/ 83760 h 1439693"/>
                  <a:gd name="connsiteX37" fmla="*/ 1225103 w 1650105"/>
                  <a:gd name="connsiteY37" fmla="*/ 124088 h 1439693"/>
                  <a:gd name="connsiteX38" fmla="*/ 1327476 w 1650105"/>
                  <a:gd name="connsiteY38" fmla="*/ 12409 h 1439693"/>
                  <a:gd name="connsiteX39" fmla="*/ 1346089 w 1650105"/>
                  <a:gd name="connsiteY39" fmla="*/ 49635 h 1439693"/>
                  <a:gd name="connsiteX40" fmla="*/ 1463973 w 1650105"/>
                  <a:gd name="connsiteY40" fmla="*/ 0 h 1439693"/>
                  <a:gd name="connsiteX41" fmla="*/ 1392622 w 1650105"/>
                  <a:gd name="connsiteY41" fmla="*/ 155110 h 1439693"/>
                  <a:gd name="connsiteX42" fmla="*/ 1432951 w 1650105"/>
                  <a:gd name="connsiteY42" fmla="*/ 173723 h 1439693"/>
                  <a:gd name="connsiteX43" fmla="*/ 1336782 w 1650105"/>
                  <a:gd name="connsiteY43" fmla="*/ 251278 h 1439693"/>
                  <a:gd name="connsiteX44" fmla="*/ 1377111 w 1650105"/>
                  <a:gd name="connsiteY44" fmla="*/ 276096 h 1439693"/>
                  <a:gd name="connsiteX45" fmla="*/ 1318169 w 1650105"/>
                  <a:gd name="connsiteY45" fmla="*/ 350549 h 1439693"/>
                  <a:gd name="connsiteX46" fmla="*/ 1408133 w 1650105"/>
                  <a:gd name="connsiteY46" fmla="*/ 381571 h 1439693"/>
                  <a:gd name="connsiteX47" fmla="*/ 1358498 w 1650105"/>
                  <a:gd name="connsiteY47" fmla="*/ 428104 h 1439693"/>
                  <a:gd name="connsiteX48" fmla="*/ 1395724 w 1650105"/>
                  <a:gd name="connsiteY48" fmla="*/ 446717 h 1439693"/>
                  <a:gd name="connsiteX49" fmla="*/ 1265431 w 1650105"/>
                  <a:gd name="connsiteY49" fmla="*/ 477739 h 1439693"/>
                  <a:gd name="connsiteX50" fmla="*/ 1302658 w 1650105"/>
                  <a:gd name="connsiteY50" fmla="*/ 505659 h 1439693"/>
                  <a:gd name="connsiteX51" fmla="*/ 961416 w 1650105"/>
                  <a:gd name="connsiteY51" fmla="*/ 651463 h 1439693"/>
                  <a:gd name="connsiteX52" fmla="*/ 1147547 w 1650105"/>
                  <a:gd name="connsiteY52" fmla="*/ 651463 h 1439693"/>
                  <a:gd name="connsiteX53" fmla="*/ 1181672 w 1650105"/>
                  <a:gd name="connsiteY53" fmla="*/ 685587 h 1439693"/>
                  <a:gd name="connsiteX54" fmla="*/ 1277840 w 1650105"/>
                  <a:gd name="connsiteY54" fmla="*/ 632850 h 1439693"/>
                  <a:gd name="connsiteX55" fmla="*/ 1277840 w 1650105"/>
                  <a:gd name="connsiteY55" fmla="*/ 704200 h 1439693"/>
                  <a:gd name="connsiteX56" fmla="*/ 1374008 w 1650105"/>
                  <a:gd name="connsiteY56" fmla="*/ 670076 h 1439693"/>
                  <a:gd name="connsiteX57" fmla="*/ 1380213 w 1650105"/>
                  <a:gd name="connsiteY57" fmla="*/ 716609 h 1439693"/>
                  <a:gd name="connsiteX58" fmla="*/ 1473279 w 1650105"/>
                  <a:gd name="connsiteY58" fmla="*/ 716609 h 1439693"/>
                  <a:gd name="connsiteX59" fmla="*/ 1432951 w 1650105"/>
                  <a:gd name="connsiteY59" fmla="*/ 800369 h 1439693"/>
                  <a:gd name="connsiteX60" fmla="*/ 1594265 w 1650105"/>
                  <a:gd name="connsiteY60" fmla="*/ 840697 h 1439693"/>
                  <a:gd name="connsiteX61" fmla="*/ 1650105 w 1650105"/>
                  <a:gd name="connsiteY61" fmla="*/ 964786 h 1439693"/>
                  <a:gd name="connsiteX62" fmla="*/ 1330578 w 1650105"/>
                  <a:gd name="connsiteY62" fmla="*/ 915150 h 1439693"/>
                  <a:gd name="connsiteX63" fmla="*/ 1349191 w 1650105"/>
                  <a:gd name="connsiteY63" fmla="*/ 995808 h 1439693"/>
                  <a:gd name="connsiteX64" fmla="*/ 1243716 w 1650105"/>
                  <a:gd name="connsiteY64" fmla="*/ 912048 h 1439693"/>
                  <a:gd name="connsiteX65" fmla="*/ 1203388 w 1650105"/>
                  <a:gd name="connsiteY65" fmla="*/ 983399 h 1439693"/>
                  <a:gd name="connsiteX66" fmla="*/ 1054481 w 1650105"/>
                  <a:gd name="connsiteY66" fmla="*/ 868617 h 1439693"/>
                  <a:gd name="connsiteX67" fmla="*/ 1023459 w 1650105"/>
                  <a:gd name="connsiteY67" fmla="*/ 930661 h 1439693"/>
                  <a:gd name="connsiteX68" fmla="*/ 787692 w 1650105"/>
                  <a:gd name="connsiteY68" fmla="*/ 902741 h 1439693"/>
                  <a:gd name="connsiteX69" fmla="*/ 638786 w 1650105"/>
                  <a:gd name="connsiteY69" fmla="*/ 1033034 h 1439693"/>
                  <a:gd name="connsiteX70" fmla="*/ 967620 w 1650105"/>
                  <a:gd name="connsiteY70" fmla="*/ 983399 h 1439693"/>
                  <a:gd name="connsiteX71" fmla="*/ 967620 w 1650105"/>
                  <a:gd name="connsiteY71" fmla="*/ 1020625 h 1439693"/>
                  <a:gd name="connsiteX72" fmla="*/ 1069993 w 1650105"/>
                  <a:gd name="connsiteY72" fmla="*/ 998910 h 1439693"/>
                  <a:gd name="connsiteX73" fmla="*/ 1069993 w 1650105"/>
                  <a:gd name="connsiteY73" fmla="*/ 1014421 h 1439693"/>
                  <a:gd name="connsiteX74" fmla="*/ 1135139 w 1650105"/>
                  <a:gd name="connsiteY74" fmla="*/ 1014421 h 1439693"/>
                  <a:gd name="connsiteX75" fmla="*/ 1110321 w 1650105"/>
                  <a:gd name="connsiteY75" fmla="*/ 1064056 h 1439693"/>
                  <a:gd name="connsiteX76" fmla="*/ 1215796 w 1650105"/>
                  <a:gd name="connsiteY76" fmla="*/ 1057851 h 1439693"/>
                  <a:gd name="connsiteX77" fmla="*/ 1209592 w 1650105"/>
                  <a:gd name="connsiteY77" fmla="*/ 1101283 h 1439693"/>
                  <a:gd name="connsiteX78" fmla="*/ 1299556 w 1650105"/>
                  <a:gd name="connsiteY78" fmla="*/ 1101283 h 1439693"/>
                  <a:gd name="connsiteX79" fmla="*/ 1299556 w 1650105"/>
                  <a:gd name="connsiteY79" fmla="*/ 1138509 h 1439693"/>
                  <a:gd name="connsiteX80" fmla="*/ 1411235 w 1650105"/>
                  <a:gd name="connsiteY80" fmla="*/ 1188145 h 1439693"/>
                  <a:gd name="connsiteX81" fmla="*/ 1380213 w 1650105"/>
                  <a:gd name="connsiteY81" fmla="*/ 1200553 h 1439693"/>
                  <a:gd name="connsiteX82" fmla="*/ 1442257 w 1650105"/>
                  <a:gd name="connsiteY82" fmla="*/ 1271904 h 1439693"/>
                  <a:gd name="connsiteX83" fmla="*/ 1370906 w 1650105"/>
                  <a:gd name="connsiteY83" fmla="*/ 1281210 h 1439693"/>
                  <a:gd name="connsiteX84" fmla="*/ 1370906 w 1650105"/>
                  <a:gd name="connsiteY84" fmla="*/ 1327744 h 1439693"/>
                  <a:gd name="connsiteX85" fmla="*/ 1246818 w 1650105"/>
                  <a:gd name="connsiteY85" fmla="*/ 1247086 h 1439693"/>
                  <a:gd name="connsiteX86" fmla="*/ 1262329 w 1650105"/>
                  <a:gd name="connsiteY86" fmla="*/ 1321539 h 1439693"/>
                  <a:gd name="connsiteX87" fmla="*/ 1132037 w 1650105"/>
                  <a:gd name="connsiteY87" fmla="*/ 1237779 h 1439693"/>
                  <a:gd name="connsiteX88" fmla="*/ 1132037 w 1650105"/>
                  <a:gd name="connsiteY88" fmla="*/ 1299824 h 1439693"/>
                  <a:gd name="connsiteX89" fmla="*/ 983131 w 1650105"/>
                  <a:gd name="connsiteY89" fmla="*/ 1209860 h 1439693"/>
                  <a:gd name="connsiteX90" fmla="*/ 1101015 w 1650105"/>
                  <a:gd name="connsiteY90" fmla="*/ 1430116 h 1439693"/>
                  <a:gd name="connsiteX91" fmla="*/ 980029 w 1650105"/>
                  <a:gd name="connsiteY91" fmla="*/ 1377379 h 1439693"/>
                  <a:gd name="connsiteX92" fmla="*/ 980029 w 1650105"/>
                  <a:gd name="connsiteY92" fmla="*/ 1439693 h 1439693"/>
                  <a:gd name="connsiteX93" fmla="*/ 954385 w 1650105"/>
                  <a:gd name="connsiteY93" fmla="*/ 1439693 h 1439693"/>
                  <a:gd name="connsiteX94" fmla="*/ 951033 w 1650105"/>
                  <a:gd name="connsiteY94" fmla="*/ 1436891 h 1439693"/>
                  <a:gd name="connsiteX95" fmla="*/ 629479 w 1650105"/>
                  <a:gd name="connsiteY95" fmla="*/ 1185043 h 1439693"/>
                  <a:gd name="connsiteX96" fmla="*/ 676012 w 1650105"/>
                  <a:gd name="connsiteY96" fmla="*/ 1293620 h 1439693"/>
                  <a:gd name="connsiteX97" fmla="*/ 651195 w 1650105"/>
                  <a:gd name="connsiteY97" fmla="*/ 1333948 h 1439693"/>
                  <a:gd name="connsiteX98" fmla="*/ 800100 w 1650105"/>
                  <a:gd name="connsiteY98" fmla="*/ 1423912 h 1439693"/>
                  <a:gd name="connsiteX99" fmla="*/ 785446 w 1650105"/>
                  <a:gd name="connsiteY99" fmla="*/ 1439693 h 1439693"/>
                  <a:gd name="connsiteX100" fmla="*/ 591931 w 1650105"/>
                  <a:gd name="connsiteY100" fmla="*/ 1439693 h 1439693"/>
                  <a:gd name="connsiteX101" fmla="*/ 583624 w 1650105"/>
                  <a:gd name="connsiteY101" fmla="*/ 1385474 h 1439693"/>
                  <a:gd name="connsiteX102" fmla="*/ 337872 w 1650105"/>
                  <a:gd name="connsiteY102" fmla="*/ 1309131 h 1439693"/>
                  <a:gd name="connsiteX103" fmla="*/ 214665 w 1650105"/>
                  <a:gd name="connsiteY103" fmla="*/ 1439693 h 1439693"/>
                  <a:gd name="connsiteX104" fmla="*/ 152603 w 1650105"/>
                  <a:gd name="connsiteY104" fmla="*/ 1439693 h 1439693"/>
                  <a:gd name="connsiteX105" fmla="*/ 198621 w 1650105"/>
                  <a:gd name="connsiteY105" fmla="*/ 1380312 h 1439693"/>
                  <a:gd name="connsiteX106" fmla="*/ 260316 w 1650105"/>
                  <a:gd name="connsiteY106" fmla="*/ 1290518 h 1439693"/>
                  <a:gd name="connsiteX107" fmla="*/ 61775 w 1650105"/>
                  <a:gd name="connsiteY107" fmla="*/ 766245 h 1439693"/>
                  <a:gd name="connsiteX108" fmla="*/ 102104 w 1650105"/>
                  <a:gd name="connsiteY108" fmla="*/ 729018 h 143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50105" h="1439693">
                    <a:moveTo>
                      <a:pt x="0" y="589784"/>
                    </a:moveTo>
                    <a:lnTo>
                      <a:pt x="0" y="589449"/>
                    </a:lnTo>
                    <a:lnTo>
                      <a:pt x="10129" y="590597"/>
                    </a:lnTo>
                    <a:cubicBezTo>
                      <a:pt x="46604" y="604784"/>
                      <a:pt x="160271" y="690177"/>
                      <a:pt x="176558" y="660770"/>
                    </a:cubicBezTo>
                    <a:cubicBezTo>
                      <a:pt x="195171" y="627162"/>
                      <a:pt x="65394" y="434308"/>
                      <a:pt x="55571" y="387775"/>
                    </a:cubicBezTo>
                    <a:cubicBezTo>
                      <a:pt x="76252" y="385707"/>
                      <a:pt x="96934" y="433274"/>
                      <a:pt x="117615" y="381571"/>
                    </a:cubicBezTo>
                    <a:cubicBezTo>
                      <a:pt x="138297" y="329867"/>
                      <a:pt x="64878" y="304015"/>
                      <a:pt x="64878" y="285402"/>
                    </a:cubicBezTo>
                    <a:lnTo>
                      <a:pt x="117615" y="269891"/>
                    </a:lnTo>
                    <a:lnTo>
                      <a:pt x="105206" y="173723"/>
                    </a:lnTo>
                    <a:lnTo>
                      <a:pt x="238601" y="322629"/>
                    </a:lnTo>
                    <a:lnTo>
                      <a:pt x="275827" y="279198"/>
                    </a:lnTo>
                    <a:lnTo>
                      <a:pt x="275827" y="428104"/>
                    </a:lnTo>
                    <a:lnTo>
                      <a:pt x="387507" y="397082"/>
                    </a:lnTo>
                    <a:lnTo>
                      <a:pt x="371996" y="617338"/>
                    </a:lnTo>
                    <a:lnTo>
                      <a:pt x="443347" y="573908"/>
                    </a:lnTo>
                    <a:cubicBezTo>
                      <a:pt x="456789" y="636986"/>
                      <a:pt x="363722" y="1046477"/>
                      <a:pt x="477471" y="977195"/>
                    </a:cubicBezTo>
                    <a:cubicBezTo>
                      <a:pt x="591220" y="907912"/>
                      <a:pt x="477988" y="612685"/>
                      <a:pt x="492982" y="530477"/>
                    </a:cubicBezTo>
                    <a:lnTo>
                      <a:pt x="542618" y="502557"/>
                    </a:lnTo>
                    <a:lnTo>
                      <a:pt x="496084" y="440513"/>
                    </a:lnTo>
                    <a:lnTo>
                      <a:pt x="533311" y="437411"/>
                    </a:lnTo>
                    <a:lnTo>
                      <a:pt x="483675" y="288504"/>
                    </a:lnTo>
                    <a:lnTo>
                      <a:pt x="536413" y="313323"/>
                    </a:lnTo>
                    <a:lnTo>
                      <a:pt x="607763" y="9306"/>
                    </a:lnTo>
                    <a:lnTo>
                      <a:pt x="676012" y="170621"/>
                    </a:lnTo>
                    <a:lnTo>
                      <a:pt x="703932" y="99271"/>
                    </a:lnTo>
                    <a:lnTo>
                      <a:pt x="734955" y="276096"/>
                    </a:lnTo>
                    <a:lnTo>
                      <a:pt x="793896" y="223359"/>
                    </a:lnTo>
                    <a:cubicBezTo>
                      <a:pt x="796998" y="264205"/>
                      <a:pt x="719960" y="529443"/>
                      <a:pt x="790794" y="542886"/>
                    </a:cubicBezTo>
                    <a:cubicBezTo>
                      <a:pt x="861628" y="556328"/>
                      <a:pt x="862662" y="248177"/>
                      <a:pt x="883860" y="192337"/>
                    </a:cubicBezTo>
                    <a:lnTo>
                      <a:pt x="921086" y="195439"/>
                    </a:lnTo>
                    <a:lnTo>
                      <a:pt x="933495" y="105475"/>
                    </a:lnTo>
                    <a:lnTo>
                      <a:pt x="973824" y="120986"/>
                    </a:lnTo>
                    <a:lnTo>
                      <a:pt x="1032766" y="0"/>
                    </a:lnTo>
                    <a:lnTo>
                      <a:pt x="1032766" y="96168"/>
                    </a:lnTo>
                    <a:lnTo>
                      <a:pt x="1076197" y="86862"/>
                    </a:lnTo>
                    <a:cubicBezTo>
                      <a:pt x="1083435" y="103406"/>
                      <a:pt x="1019841" y="192854"/>
                      <a:pt x="1076197" y="195439"/>
                    </a:cubicBezTo>
                    <a:cubicBezTo>
                      <a:pt x="1132553" y="198024"/>
                      <a:pt x="1184774" y="95651"/>
                      <a:pt x="1209592" y="83760"/>
                    </a:cubicBezTo>
                    <a:lnTo>
                      <a:pt x="1225103" y="124088"/>
                    </a:lnTo>
                    <a:lnTo>
                      <a:pt x="1327476" y="12409"/>
                    </a:lnTo>
                    <a:lnTo>
                      <a:pt x="1346089" y="49635"/>
                    </a:lnTo>
                    <a:lnTo>
                      <a:pt x="1463973" y="0"/>
                    </a:lnTo>
                    <a:lnTo>
                      <a:pt x="1392622" y="155110"/>
                    </a:lnTo>
                    <a:lnTo>
                      <a:pt x="1432951" y="173723"/>
                    </a:lnTo>
                    <a:lnTo>
                      <a:pt x="1336782" y="251278"/>
                    </a:lnTo>
                    <a:lnTo>
                      <a:pt x="1377111" y="276096"/>
                    </a:lnTo>
                    <a:lnTo>
                      <a:pt x="1318169" y="350549"/>
                    </a:lnTo>
                    <a:lnTo>
                      <a:pt x="1408133" y="381571"/>
                    </a:lnTo>
                    <a:lnTo>
                      <a:pt x="1358498" y="428104"/>
                    </a:lnTo>
                    <a:lnTo>
                      <a:pt x="1395724" y="446717"/>
                    </a:lnTo>
                    <a:lnTo>
                      <a:pt x="1265431" y="477739"/>
                    </a:lnTo>
                    <a:lnTo>
                      <a:pt x="1302658" y="505659"/>
                    </a:lnTo>
                    <a:cubicBezTo>
                      <a:pt x="1251989" y="532545"/>
                      <a:pt x="919019" y="599243"/>
                      <a:pt x="961416" y="651463"/>
                    </a:cubicBezTo>
                    <a:cubicBezTo>
                      <a:pt x="1003812" y="703683"/>
                      <a:pt x="1110838" y="643708"/>
                      <a:pt x="1147547" y="651463"/>
                    </a:cubicBezTo>
                    <a:lnTo>
                      <a:pt x="1181672" y="685587"/>
                    </a:lnTo>
                    <a:lnTo>
                      <a:pt x="1277840" y="632850"/>
                    </a:lnTo>
                    <a:lnTo>
                      <a:pt x="1277840" y="704200"/>
                    </a:lnTo>
                    <a:lnTo>
                      <a:pt x="1374008" y="670076"/>
                    </a:lnTo>
                    <a:lnTo>
                      <a:pt x="1380213" y="716609"/>
                    </a:lnTo>
                    <a:lnTo>
                      <a:pt x="1473279" y="716609"/>
                    </a:lnTo>
                    <a:lnTo>
                      <a:pt x="1432951" y="800369"/>
                    </a:lnTo>
                    <a:lnTo>
                      <a:pt x="1594265" y="840697"/>
                    </a:lnTo>
                    <a:lnTo>
                      <a:pt x="1650105" y="964786"/>
                    </a:lnTo>
                    <a:cubicBezTo>
                      <a:pt x="1543596" y="920321"/>
                      <a:pt x="1437087" y="931696"/>
                      <a:pt x="1330578" y="915150"/>
                    </a:cubicBezTo>
                    <a:lnTo>
                      <a:pt x="1349191" y="995808"/>
                    </a:lnTo>
                    <a:lnTo>
                      <a:pt x="1243716" y="912048"/>
                    </a:lnTo>
                    <a:lnTo>
                      <a:pt x="1203388" y="983399"/>
                    </a:lnTo>
                    <a:lnTo>
                      <a:pt x="1054481" y="868617"/>
                    </a:lnTo>
                    <a:lnTo>
                      <a:pt x="1023459" y="930661"/>
                    </a:lnTo>
                    <a:cubicBezTo>
                      <a:pt x="978994" y="936349"/>
                      <a:pt x="941767" y="870168"/>
                      <a:pt x="787692" y="902741"/>
                    </a:cubicBezTo>
                    <a:cubicBezTo>
                      <a:pt x="633616" y="935315"/>
                      <a:pt x="608798" y="1019591"/>
                      <a:pt x="638786" y="1033034"/>
                    </a:cubicBezTo>
                    <a:cubicBezTo>
                      <a:pt x="662570" y="1102318"/>
                      <a:pt x="908678" y="1024244"/>
                      <a:pt x="967620" y="983399"/>
                    </a:cubicBezTo>
                    <a:lnTo>
                      <a:pt x="967620" y="1020625"/>
                    </a:lnTo>
                    <a:lnTo>
                      <a:pt x="1069993" y="998910"/>
                    </a:lnTo>
                    <a:lnTo>
                      <a:pt x="1069993" y="1014421"/>
                    </a:lnTo>
                    <a:lnTo>
                      <a:pt x="1135139" y="1014421"/>
                    </a:lnTo>
                    <a:lnTo>
                      <a:pt x="1110321" y="1064056"/>
                    </a:lnTo>
                    <a:lnTo>
                      <a:pt x="1215796" y="1057851"/>
                    </a:lnTo>
                    <a:lnTo>
                      <a:pt x="1209592" y="1101283"/>
                    </a:lnTo>
                    <a:lnTo>
                      <a:pt x="1299556" y="1101283"/>
                    </a:lnTo>
                    <a:lnTo>
                      <a:pt x="1299556" y="1138509"/>
                    </a:lnTo>
                    <a:lnTo>
                      <a:pt x="1411235" y="1188145"/>
                    </a:lnTo>
                    <a:lnTo>
                      <a:pt x="1380213" y="1200553"/>
                    </a:lnTo>
                    <a:lnTo>
                      <a:pt x="1442257" y="1271904"/>
                    </a:lnTo>
                    <a:lnTo>
                      <a:pt x="1370906" y="1281210"/>
                    </a:lnTo>
                    <a:lnTo>
                      <a:pt x="1370906" y="1327744"/>
                    </a:lnTo>
                    <a:lnTo>
                      <a:pt x="1246818" y="1247086"/>
                    </a:lnTo>
                    <a:lnTo>
                      <a:pt x="1262329" y="1321539"/>
                    </a:lnTo>
                    <a:lnTo>
                      <a:pt x="1132037" y="1237779"/>
                    </a:lnTo>
                    <a:lnTo>
                      <a:pt x="1132037" y="1299824"/>
                    </a:lnTo>
                    <a:cubicBezTo>
                      <a:pt x="1107219" y="1295171"/>
                      <a:pt x="1034834" y="1181940"/>
                      <a:pt x="983131" y="1209860"/>
                    </a:cubicBezTo>
                    <a:cubicBezTo>
                      <a:pt x="931428" y="1237779"/>
                      <a:pt x="1101532" y="1402197"/>
                      <a:pt x="1101015" y="1430116"/>
                    </a:cubicBezTo>
                    <a:lnTo>
                      <a:pt x="980029" y="1377379"/>
                    </a:lnTo>
                    <a:lnTo>
                      <a:pt x="980029" y="1439693"/>
                    </a:lnTo>
                    <a:lnTo>
                      <a:pt x="954385" y="1439693"/>
                    </a:lnTo>
                    <a:lnTo>
                      <a:pt x="951033" y="1436891"/>
                    </a:lnTo>
                    <a:cubicBezTo>
                      <a:pt x="868293" y="1354921"/>
                      <a:pt x="690102" y="1117182"/>
                      <a:pt x="629479" y="1185043"/>
                    </a:cubicBezTo>
                    <a:cubicBezTo>
                      <a:pt x="560197" y="1262598"/>
                      <a:pt x="672393" y="1268802"/>
                      <a:pt x="676012" y="1293620"/>
                    </a:cubicBezTo>
                    <a:lnTo>
                      <a:pt x="651195" y="1333948"/>
                    </a:lnTo>
                    <a:lnTo>
                      <a:pt x="800100" y="1423912"/>
                    </a:lnTo>
                    <a:lnTo>
                      <a:pt x="785446" y="1439693"/>
                    </a:lnTo>
                    <a:lnTo>
                      <a:pt x="591931" y="1439693"/>
                    </a:lnTo>
                    <a:lnTo>
                      <a:pt x="583624" y="1385474"/>
                    </a:lnTo>
                    <a:cubicBezTo>
                      <a:pt x="558661" y="1272776"/>
                      <a:pt x="494921" y="1192798"/>
                      <a:pt x="337872" y="1309131"/>
                    </a:cubicBezTo>
                    <a:lnTo>
                      <a:pt x="214665" y="1439693"/>
                    </a:lnTo>
                    <a:lnTo>
                      <a:pt x="152603" y="1439693"/>
                    </a:lnTo>
                    <a:lnTo>
                      <a:pt x="198621" y="1380312"/>
                    </a:lnTo>
                    <a:cubicBezTo>
                      <a:pt x="218057" y="1353684"/>
                      <a:pt x="238601" y="1323931"/>
                      <a:pt x="260316" y="1290518"/>
                    </a:cubicBezTo>
                    <a:cubicBezTo>
                      <a:pt x="434040" y="1023211"/>
                      <a:pt x="299094" y="786926"/>
                      <a:pt x="61775" y="766245"/>
                    </a:cubicBezTo>
                    <a:lnTo>
                      <a:pt x="102104" y="729018"/>
                    </a:lnTo>
                    <a:close/>
                  </a:path>
                </a:pathLst>
              </a:custGeom>
              <a:solidFill>
                <a:schemeClr val="accent1"/>
              </a:solidFill>
              <a:ln w="9525"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a typeface="宋体" panose="02010600030101010101" pitchFamily="2" charset="-122"/>
                </a:endParaRPr>
              </a:p>
            </p:txBody>
          </p:sp>
        </p:grpSp>
      </p:grpSp>
      <p:sp>
        <p:nvSpPr>
          <p:cNvPr id="14" name="副标题 2"/>
          <p:cNvSpPr>
            <a:spLocks noGrp="1"/>
          </p:cNvSpPr>
          <p:nvPr>
            <p:ph type="subTitle" idx="1"/>
          </p:nvPr>
        </p:nvSpPr>
        <p:spPr>
          <a:xfrm>
            <a:off x="484188" y="1372868"/>
            <a:ext cx="10221022" cy="341632"/>
          </a:xfrm>
          <a:prstGeom prst="rect">
            <a:avLst/>
          </a:prstGeom>
          <a:noFill/>
        </p:spPr>
        <p:txBody>
          <a:bodyPr rtlCol="0">
            <a:spAutoFit/>
          </a:bodyPr>
          <a:lstStyle>
            <a:lvl1pPr marL="0" indent="0" algn="l">
              <a:buNone/>
              <a:defRPr lang="zh-CN" altLang="en-US" sz="1800" b="1" spc="0" baseline="0">
                <a:solidFill>
                  <a:schemeClr val="accent1"/>
                </a:solidFill>
                <a:latin typeface="+mj-lt"/>
                <a:ea typeface="+mj-ea"/>
              </a:defRPr>
            </a:lvl1pPr>
          </a:lstStyle>
          <a:p>
            <a:pPr lvl="0"/>
            <a:r>
              <a:rPr lang="zh-CN" altLang="en-US" noProof="1"/>
              <a:t>单击此处编辑母版副标题样式</a:t>
            </a:r>
            <a:endParaRPr lang="zh-CN" altLang="en-US" noProof="1"/>
          </a:p>
        </p:txBody>
      </p:sp>
      <p:sp>
        <p:nvSpPr>
          <p:cNvPr id="13" name="标题 1"/>
          <p:cNvSpPr>
            <a:spLocks noGrp="1"/>
          </p:cNvSpPr>
          <p:nvPr>
            <p:ph type="ctrTitle"/>
          </p:nvPr>
        </p:nvSpPr>
        <p:spPr>
          <a:xfrm>
            <a:off x="407988" y="404813"/>
            <a:ext cx="10297222" cy="900000"/>
          </a:xfrm>
          <a:prstGeom prst="rect">
            <a:avLst/>
          </a:prstGeom>
        </p:spPr>
        <p:txBody>
          <a:bodyPr anchor="b">
            <a:noAutofit/>
          </a:bodyPr>
          <a:lstStyle>
            <a:lvl1pPr algn="l">
              <a:defRPr sz="4800" b="0">
                <a:solidFill>
                  <a:schemeClr val="tx1"/>
                </a:solidFill>
              </a:defRPr>
            </a:lvl1pPr>
          </a:lstStyle>
          <a:p>
            <a:r>
              <a:rPr lang="zh-CN" altLang="en-US" noProof="1"/>
              <a:t>单击此处编辑母版标题样式</a:t>
            </a:r>
            <a:endParaRPr lang="zh-CN" altLang="en-US" noProof="1"/>
          </a:p>
        </p:txBody>
      </p:sp>
    </p:spTree>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4001597" y="5613400"/>
            <a:ext cx="8190403" cy="1244600"/>
            <a:chOff x="4001597" y="5613400"/>
            <a:chExt cx="8190403" cy="1244600"/>
          </a:xfrm>
        </p:grpSpPr>
        <p:sp>
          <p:nvSpPr>
            <p:cNvPr id="8" name="任意多边形: 形状 7"/>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p>
          </p:txBody>
        </p:sp>
        <p:sp>
          <p:nvSpPr>
            <p:cNvPr id="9" name="等腰三角形 8"/>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grpSp>
        <p:nvGrpSpPr>
          <p:cNvPr id="10" name="组合 9"/>
          <p:cNvGrpSpPr/>
          <p:nvPr userDrawn="1">
            <p:custDataLst>
              <p:tags r:id="rId5"/>
            </p:custDataLst>
          </p:nvPr>
        </p:nvGrpSpPr>
        <p:grpSpPr>
          <a:xfrm>
            <a:off x="5187002" y="2377388"/>
            <a:ext cx="570170" cy="707886"/>
            <a:chOff x="10608342" y="5053054"/>
            <a:chExt cx="1583658" cy="1966165"/>
          </a:xfrm>
        </p:grpSpPr>
        <p:sp>
          <p:nvSpPr>
            <p:cNvPr id="11" name="任意多边形: 形状 10"/>
            <p:cNvSpPr/>
            <p:nvPr>
              <p:custDataLst>
                <p:tags r:id="rId6"/>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2" name="等腰三角形 11"/>
            <p:cNvSpPr/>
            <p:nvPr>
              <p:custDataLst>
                <p:tags r:id="rId7"/>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endParaRPr lang="zh-CN" altLang="en-US"/>
            </a:p>
          </p:txBody>
        </p:sp>
      </p:grpSp>
      <p:grpSp>
        <p:nvGrpSpPr>
          <p:cNvPr id="14" name="组合 13"/>
          <p:cNvGrpSpPr/>
          <p:nvPr userDrawn="1">
            <p:custDataLst>
              <p:tags r:id="rId8"/>
            </p:custDataLst>
          </p:nvPr>
        </p:nvGrpSpPr>
        <p:grpSpPr>
          <a:xfrm rot="10800000">
            <a:off x="-1" y="0"/>
            <a:ext cx="12192000" cy="1244600"/>
            <a:chOff x="4001597" y="5613400"/>
            <a:chExt cx="8190403" cy="1244600"/>
          </a:xfrm>
        </p:grpSpPr>
        <p:sp>
          <p:nvSpPr>
            <p:cNvPr id="15" name="任意多边形: 形状 14"/>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6" name="等腰三角形 15"/>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sp>
        <p:nvSpPr>
          <p:cNvPr id="2" name="标题 1"/>
          <p:cNvSpPr>
            <a:spLocks noGrp="1"/>
          </p:cNvSpPr>
          <p:nvPr>
            <p:ph type="title" hasCustomPrompt="1"/>
            <p:custDataLst>
              <p:tags r:id="rId11"/>
            </p:custDataLst>
          </p:nvPr>
        </p:nvSpPr>
        <p:spPr>
          <a:xfrm>
            <a:off x="3500907" y="3090044"/>
            <a:ext cx="5190185" cy="740727"/>
          </a:xfrm>
        </p:spPr>
        <p:txBody>
          <a:bodyPr lIns="90170" tIns="46990" rIns="90170" bIns="0" anchor="b" anchorCtr="0">
            <a:normAutofit/>
          </a:bodyPr>
          <a:lstStyle>
            <a:lvl1pPr algn="ctr">
              <a:defRPr sz="400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2"/>
            </p:custDataLst>
          </p:nvPr>
        </p:nvSpPr>
        <p:spPr>
          <a:xfrm>
            <a:off x="3500907" y="3883113"/>
            <a:ext cx="5190185" cy="1477027"/>
          </a:xfrm>
        </p:spPr>
        <p:txBody>
          <a:bodyPr lIns="90170" tIns="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3"/>
            </p:custDataLst>
          </p:nvPr>
        </p:nvSpPr>
        <p:spPr/>
        <p:txBody>
          <a:bodyPr>
            <a:normAutofit/>
          </a:body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normAutofit/>
          </a:bodyPr>
          <a:lstStyle/>
          <a:p>
            <a:endParaRPr lang="zh-CN" altLang="en-US"/>
          </a:p>
        </p:txBody>
      </p:sp>
      <p:sp>
        <p:nvSpPr>
          <p:cNvPr id="6" name="灯片编号占位符 5"/>
          <p:cNvSpPr>
            <a:spLocks noGrp="1"/>
          </p:cNvSpPr>
          <p:nvPr>
            <p:ph type="sldNum" sz="quarter" idx="12"/>
            <p:custDataLst>
              <p:tags r:id="rId15"/>
            </p:custDataLst>
          </p:nvPr>
        </p:nvSpPr>
        <p:spPr/>
        <p:txBody>
          <a:bodyPr>
            <a:normAutofit/>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p:random/>
  </p:transition>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9" name="标题 8"/>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Tree>
  </p:cSld>
  <p:clrMapOvr>
    <a:masterClrMapping/>
  </p:clrMapOvr>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相框">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1685109"/>
            <a:ext cx="12053455" cy="5488222"/>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a:spLocks noGrp="1"/>
          </p:cNvSpPr>
          <p:nvPr>
            <p:ph sz="quarter" idx="10"/>
            <p:custDataLst>
              <p:tags r:id="rId3"/>
            </p:custDataLst>
          </p:nvPr>
        </p:nvSpPr>
        <p:spPr>
          <a:xfrm>
            <a:off x="660400" y="580181"/>
            <a:ext cx="10858500" cy="5655519"/>
          </a:xfrm>
          <a:prstGeom prst="rect">
            <a:avLst/>
          </a:prstGeom>
        </p:spPr>
        <p:txBody>
          <a:bodyPr/>
          <a:lstStyle>
            <a:lvl1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ts val="4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ts val="4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ts val="4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内容占位符 2"/>
          <p:cNvSpPr>
            <a:spLocks noGrp="1"/>
          </p:cNvSpPr>
          <p:nvPr>
            <p:ph sz="quarter" idx="10"/>
          </p:nvPr>
        </p:nvSpPr>
        <p:spPr>
          <a:xfrm>
            <a:off x="660400" y="571500"/>
            <a:ext cx="10858500" cy="5664200"/>
          </a:xfrm>
          <a:prstGeom prst="rect">
            <a:avLst/>
          </a:prstGeom>
        </p:spPr>
        <p:txBody>
          <a:bodyPr/>
          <a:lstStyle>
            <a:lvl1pPr marL="0" indent="0" eaLnBrk="1">
              <a:lnSpc>
                <a:spcPct val="150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ct val="150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ct val="150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ct val="150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ct val="150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矩形 5"/>
          <p:cNvSpPr/>
          <p:nvPr userDrawn="1"/>
        </p:nvSpPr>
        <p:spPr>
          <a:xfrm>
            <a:off x="62922" y="0"/>
            <a:ext cx="12053455" cy="6858000"/>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内容页_1">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9" name="直接连接符 8"/>
          <p:cNvCxnSpPr/>
          <p:nvPr userDrawn="1"/>
        </p:nvCxnSpPr>
        <p:spPr>
          <a:xfrm>
            <a:off x="914400" y="809952"/>
            <a:ext cx="10850880" cy="0"/>
          </a:xfrm>
          <a:prstGeom prst="line">
            <a:avLst/>
          </a:prstGeom>
          <a:noFill/>
          <a:ln w="6350" cap="flat" cmpd="sng" algn="ctr">
            <a:solidFill>
              <a:sysClr val="window" lastClr="FFFFFF">
                <a:lumMod val="75000"/>
              </a:sysClr>
            </a:solidFill>
            <a:prstDash val="solid"/>
            <a:miter lim="800000"/>
          </a:ln>
          <a:effectLst/>
        </p:spPr>
      </p:cxnSp>
      <p:sp>
        <p:nvSpPr>
          <p:cNvPr id="10" name="椭圆 9"/>
          <p:cNvSpPr/>
          <p:nvPr userDrawn="1"/>
        </p:nvSpPr>
        <p:spPr>
          <a:xfrm>
            <a:off x="426720" y="348286"/>
            <a:ext cx="461666" cy="461666"/>
          </a:xfrm>
          <a:prstGeom prst="ellipse">
            <a:avLst/>
          </a:prstGeom>
          <a:solidFill>
            <a:srgbClr val="395B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板式1">
    <p:spTree>
      <p:nvGrpSpPr>
        <p:cNvPr id="1" name=""/>
        <p:cNvGrpSpPr/>
        <p:nvPr/>
      </p:nvGrpSpPr>
      <p:grpSpPr>
        <a:xfrm>
          <a:off x="0" y="0"/>
          <a:ext cx="0" cy="0"/>
          <a:chOff x="0" y="0"/>
          <a:chExt cx="0" cy="0"/>
        </a:xfrm>
      </p:grpSpPr>
    </p:spTree>
  </p:cSld>
  <p:clrMapOvr>
    <a:masterClrMapping/>
  </p:clrMapOvr>
  <p:transition spd="slow">
    <p:push dir="u"/>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108" name="图片 107"/>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pic>
        <p:nvPicPr>
          <p:cNvPr id="64" name="图片 63"/>
          <p:cNvPicPr>
            <a:picLocks noChangeAspect="1"/>
          </p:cNvPicPr>
          <p:nvPr>
            <p:custDataLst>
              <p:tags r:id="rId5"/>
            </p:custDataLst>
          </p:nvPr>
        </p:nvPicPr>
        <p:blipFill>
          <a:blip r:embed="rId6"/>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170" tIns="46990" rIns="90170" bIns="46990">
            <a:normAutofit/>
          </a:bodyPr>
          <a:lstStyle/>
          <a:p>
            <a:fld id="{760FBDFE-C587-4B4C-A407-44438C67B59E}" type="datetime1">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170" tIns="46990" rIns="90170" bIns="46990">
            <a:normAutofit/>
          </a:bodyPr>
          <a:lstStyle/>
          <a:p>
            <a:endParaRPr lang="zh-CN" altLang="en-US"/>
          </a:p>
        </p:txBody>
      </p:sp>
      <p:sp>
        <p:nvSpPr>
          <p:cNvPr id="7" name="灯片编号占位符 6"/>
          <p:cNvSpPr>
            <a:spLocks noGrp="1"/>
          </p:cNvSpPr>
          <p:nvPr>
            <p:ph type="sldNum" sz="quarter" idx="12"/>
            <p:custDataLst>
              <p:tags r:id="rId7"/>
            </p:custDataLst>
          </p:nvPr>
        </p:nvSpPr>
        <p:spPr/>
        <p:txBody>
          <a:bodyPr lIns="90170" tIns="46990" rIns="90170" bIns="46990">
            <a:normAutofit/>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descr="原子"/>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562" y="6194"/>
            <a:ext cx="2097194" cy="2097194"/>
          </a:xfrm>
          <a:prstGeom prst="rect">
            <a:avLst/>
          </a:prstGeom>
        </p:spPr>
      </p:pic>
      <p:pic>
        <p:nvPicPr>
          <p:cNvPr id="8" name="图形 7" descr="黑板"/>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2242" y="3861337"/>
            <a:ext cx="1765319" cy="1765319"/>
          </a:xfrm>
          <a:prstGeom prst="rect">
            <a:avLst/>
          </a:prstGeom>
        </p:spPr>
      </p:pic>
      <p:pic>
        <p:nvPicPr>
          <p:cNvPr id="9" name="图形 8" descr="合上的书"/>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1129" y="1958213"/>
            <a:ext cx="971780" cy="971780"/>
          </a:xfrm>
          <a:prstGeom prst="rect">
            <a:avLst/>
          </a:prstGeom>
        </p:spPr>
      </p:pic>
      <p:pic>
        <p:nvPicPr>
          <p:cNvPr id="10" name="图形 9" descr="打开的书"/>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05217" y="406360"/>
            <a:ext cx="921744" cy="921744"/>
          </a:xfrm>
          <a:prstGeom prst="rect">
            <a:avLst/>
          </a:prstGeom>
        </p:spPr>
      </p:pic>
      <p:pic>
        <p:nvPicPr>
          <p:cNvPr id="11" name="图形 10" descr="铅笔"/>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61173" y="3832365"/>
            <a:ext cx="700756" cy="700756"/>
          </a:xfrm>
          <a:prstGeom prst="rect">
            <a:avLst/>
          </a:prstGeom>
        </p:spPr>
      </p:pic>
      <p:pic>
        <p:nvPicPr>
          <p:cNvPr id="12" name="图形 11" descr="显微镜"/>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73475" y="186189"/>
            <a:ext cx="947127" cy="947127"/>
          </a:xfrm>
          <a:prstGeom prst="rect">
            <a:avLst/>
          </a:prstGeom>
        </p:spPr>
      </p:pic>
      <p:pic>
        <p:nvPicPr>
          <p:cNvPr id="13" name="图形 12" descr="烧瓶"/>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66950" y="1708648"/>
            <a:ext cx="947127" cy="947127"/>
          </a:xfrm>
          <a:prstGeom prst="rect">
            <a:avLst/>
          </a:prstGeom>
        </p:spPr>
      </p:pic>
      <p:pic>
        <p:nvPicPr>
          <p:cNvPr id="14" name="图形 13" descr="烧杯"/>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82310" y="4417709"/>
            <a:ext cx="888607" cy="888607"/>
          </a:xfrm>
          <a:prstGeom prst="rect">
            <a:avLst/>
          </a:prstGeom>
        </p:spPr>
      </p:pic>
      <p:pic>
        <p:nvPicPr>
          <p:cNvPr id="15" name="图形 14" descr="试管"/>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09423" y="2210070"/>
            <a:ext cx="695794" cy="695794"/>
          </a:xfrm>
          <a:prstGeom prst="rect">
            <a:avLst/>
          </a:prstGeom>
        </p:spPr>
      </p:pic>
      <p:pic>
        <p:nvPicPr>
          <p:cNvPr id="16" name="图形 15" descr="橡皮擦"/>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11841" y="2876583"/>
            <a:ext cx="970469" cy="970469"/>
          </a:xfrm>
          <a:prstGeom prst="rect">
            <a:avLst/>
          </a:prstGeom>
        </p:spPr>
      </p:pic>
      <p:pic>
        <p:nvPicPr>
          <p:cNvPr id="17" name="图形 16" descr="标尺"/>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50444" y="2404409"/>
            <a:ext cx="952715" cy="952715"/>
          </a:xfrm>
          <a:prstGeom prst="rect">
            <a:avLst/>
          </a:prstGeom>
        </p:spPr>
      </p:pic>
      <p:pic>
        <p:nvPicPr>
          <p:cNvPr id="18" name="图形 17" descr="磁体"/>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870336" y="1274099"/>
            <a:ext cx="743634" cy="743634"/>
          </a:xfrm>
          <a:prstGeom prst="rect">
            <a:avLst/>
          </a:prstGeom>
        </p:spPr>
      </p:pic>
      <p:pic>
        <p:nvPicPr>
          <p:cNvPr id="19" name="图形 18" descr="剪刀"/>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710995" y="4533121"/>
            <a:ext cx="894064" cy="894064"/>
          </a:xfrm>
          <a:prstGeom prst="rect">
            <a:avLst/>
          </a:prstGeom>
        </p:spPr>
      </p:pic>
      <p:pic>
        <p:nvPicPr>
          <p:cNvPr id="20" name="图形 19" descr="书架上的书籍"/>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539252" y="3885619"/>
            <a:ext cx="1228296" cy="1228296"/>
          </a:xfrm>
          <a:prstGeom prst="rect">
            <a:avLst/>
          </a:prstGeom>
        </p:spPr>
      </p:pic>
      <p:pic>
        <p:nvPicPr>
          <p:cNvPr id="21" name="图形 20" descr="望远镜"/>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43486" y="4064185"/>
            <a:ext cx="1228296" cy="1228296"/>
          </a:xfrm>
          <a:prstGeom prst="rect">
            <a:avLst/>
          </a:prstGeom>
        </p:spPr>
      </p:pic>
      <p:pic>
        <p:nvPicPr>
          <p:cNvPr id="22" name="图形 21" descr="书籍"/>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513062" y="829391"/>
            <a:ext cx="1245490" cy="1245490"/>
          </a:xfrm>
          <a:prstGeom prst="rect">
            <a:avLst/>
          </a:prstGeom>
        </p:spPr>
      </p:pic>
      <p:pic>
        <p:nvPicPr>
          <p:cNvPr id="23" name="图形 22" descr="行星"/>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598078" y="325128"/>
            <a:ext cx="729663" cy="729663"/>
          </a:xfrm>
          <a:prstGeom prst="rect">
            <a:avLst/>
          </a:prstGeom>
        </p:spPr>
      </p:pic>
      <p:pic>
        <p:nvPicPr>
          <p:cNvPr id="24" name="图形 23" descr="时钟"/>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818201" y="511529"/>
            <a:ext cx="1216826" cy="1216826"/>
          </a:xfrm>
          <a:prstGeom prst="rect">
            <a:avLst/>
          </a:prstGeom>
        </p:spPr>
      </p:pic>
      <p:pic>
        <p:nvPicPr>
          <p:cNvPr id="25" name="图形 24" descr="太阳系"/>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444104" y="3349157"/>
            <a:ext cx="1767274" cy="1767274"/>
          </a:xfrm>
          <a:prstGeom prst="rect">
            <a:avLst/>
          </a:prstGeom>
        </p:spPr>
      </p:pic>
      <p:pic>
        <p:nvPicPr>
          <p:cNvPr id="26" name="图形 25" descr="地球仪"/>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578952" y="54705"/>
            <a:ext cx="1118780" cy="1118780"/>
          </a:xfrm>
          <a:prstGeom prst="rect">
            <a:avLst/>
          </a:prstGeom>
        </p:spPr>
      </p:pic>
      <p:pic>
        <p:nvPicPr>
          <p:cNvPr id="27" name="图形 26" descr="铃"/>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745929" y="2502888"/>
            <a:ext cx="1083892" cy="1083892"/>
          </a:xfrm>
          <a:prstGeom prst="rect">
            <a:avLst/>
          </a:prstGeom>
        </p:spPr>
      </p:pic>
      <p:sp>
        <p:nvSpPr>
          <p:cNvPr id="33" name="矩形 32"/>
          <p:cNvSpPr/>
          <p:nvPr userDrawn="1"/>
        </p:nvSpPr>
        <p:spPr>
          <a:xfrm>
            <a:off x="-61" y="5681687"/>
            <a:ext cx="12192122" cy="753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 name="标题 1"/>
          <p:cNvSpPr>
            <a:spLocks noGrp="1"/>
          </p:cNvSpPr>
          <p:nvPr>
            <p:ph type="ctrTitle"/>
          </p:nvPr>
        </p:nvSpPr>
        <p:spPr>
          <a:xfrm>
            <a:off x="1430796" y="1759254"/>
            <a:ext cx="9144000" cy="1732396"/>
          </a:xfrm>
        </p:spPr>
        <p:txBody>
          <a:bodyPr anchor="ctr" anchorCtr="0">
            <a:normAutofit/>
          </a:bodyPr>
          <a:lstStyle>
            <a:lvl1pPr algn="ctr">
              <a:defRPr sz="4400" b="1"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5" name="内容占位符 34"/>
          <p:cNvSpPr>
            <a:spLocks noGrp="1"/>
          </p:cNvSpPr>
          <p:nvPr>
            <p:ph sz="quarter" idx="13" hasCustomPrompt="1"/>
          </p:nvPr>
        </p:nvSpPr>
        <p:spPr>
          <a:xfrm>
            <a:off x="8018462" y="3522235"/>
            <a:ext cx="1963738" cy="534988"/>
          </a:xfrm>
        </p:spPr>
        <p:txBody>
          <a:bodyPr>
            <a:normAutofit/>
          </a:bodyPr>
          <a:lstStyle>
            <a:lvl1pPr marL="0" indent="0">
              <a:buNone/>
              <a:defRPr sz="1600"/>
            </a:lvl1pPr>
          </a:lstStyle>
          <a:p>
            <a:pPr lvl="0"/>
            <a:r>
              <a:rPr lang="zh-CN" altLang="en-US"/>
              <a:t>单击此处添加教师</a:t>
            </a:r>
            <a:endParaRPr lang="zh-CN" altLang="en-US"/>
          </a:p>
        </p:txBody>
      </p:sp>
    </p:spTree>
  </p:cSld>
  <p:clrMapOvr>
    <a:masterClrMapping/>
  </p:clrMapOvr>
  <p:transition/>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34000"/>
            <a:ext cx="10515600" cy="959844"/>
          </a:xfrm>
        </p:spPr>
        <p:txBody>
          <a:bodyPr>
            <a:normAutofit/>
          </a:bodyPr>
          <a:lstStyle>
            <a:lvl1pPr>
              <a:defRPr sz="4000" b="0"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646238"/>
            <a:ext cx="10515600" cy="4530725"/>
          </a:xfrm>
        </p:spPr>
        <p:txBody>
          <a:bodyPr/>
          <a:lstStyle>
            <a:lvl1pPr>
              <a:defRPr b="0" i="0">
                <a:latin typeface="微软雅黑" panose="020B0503020204020204" charset="-122"/>
                <a:ea typeface="微软雅黑" panose="020B0503020204020204" charset="-122"/>
              </a:defRPr>
            </a:lvl1pPr>
            <a:lvl2pPr>
              <a:defRPr b="0" i="0">
                <a:latin typeface="微软雅黑" panose="020B0503020204020204" charset="-122"/>
                <a:ea typeface="微软雅黑" panose="020B0503020204020204" charset="-122"/>
              </a:defRPr>
            </a:lvl2pPr>
            <a:lvl3pPr>
              <a:defRPr b="0" i="0">
                <a:latin typeface="微软雅黑" panose="020B0503020204020204" charset="-122"/>
                <a:ea typeface="微软雅黑" panose="020B0503020204020204" charset="-122"/>
              </a:defRPr>
            </a:lvl3pPr>
            <a:lvl4pPr>
              <a:defRPr b="0" i="0">
                <a:latin typeface="微软雅黑" panose="020B0503020204020204" charset="-122"/>
                <a:ea typeface="微软雅黑" panose="020B0503020204020204" charset="-122"/>
              </a:defRPr>
            </a:lvl4pPr>
            <a:lvl5pPr>
              <a:defRPr b="0" i="0">
                <a:latin typeface="微软雅黑" panose="020B0503020204020204" charset="-122"/>
                <a:ea typeface="微软雅黑" panose="020B050302020402020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grpSp>
        <p:nvGrpSpPr>
          <p:cNvPr id="15" name="组合 14"/>
          <p:cNvGrpSpPr/>
          <p:nvPr userDrawn="1"/>
        </p:nvGrpSpPr>
        <p:grpSpPr>
          <a:xfrm>
            <a:off x="549894" y="1179000"/>
            <a:ext cx="11126106" cy="90000"/>
            <a:chOff x="549894" y="1179000"/>
            <a:chExt cx="11126106" cy="90000"/>
          </a:xfrm>
        </p:grpSpPr>
        <p:sp>
          <p:nvSpPr>
            <p:cNvPr id="16" name="矩形 15"/>
            <p:cNvSpPr/>
            <p:nvPr/>
          </p:nvSpPr>
          <p:spPr>
            <a:xfrm>
              <a:off x="2246314" y="1179000"/>
              <a:ext cx="9429686" cy="9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7" name="矩形 16"/>
            <p:cNvSpPr/>
            <p:nvPr/>
          </p:nvSpPr>
          <p:spPr>
            <a:xfrm>
              <a:off x="549894" y="1179000"/>
              <a:ext cx="2756106"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Tree>
  </p:cSld>
  <p:clrMapOvr>
    <a:masterClrMapping/>
  </p:clrMapOvr>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34000"/>
            <a:ext cx="10515600" cy="959844"/>
          </a:xfrm>
        </p:spPr>
        <p:txBody>
          <a:bodyPr>
            <a:normAutofit/>
          </a:bodyPr>
          <a:lstStyle>
            <a:lvl1pPr>
              <a:defRPr sz="3600" b="0"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646238"/>
            <a:ext cx="10515600" cy="4530725"/>
          </a:xfrm>
        </p:spPr>
        <p:txBody>
          <a:bodyPr/>
          <a:lstStyle>
            <a:lvl1pPr>
              <a:defRPr b="0" i="0">
                <a:latin typeface="微软雅黑" panose="020B0503020204020204" charset="-122"/>
                <a:ea typeface="微软雅黑" panose="020B0503020204020204" charset="-122"/>
              </a:defRPr>
            </a:lvl1pPr>
            <a:lvl2pPr>
              <a:defRPr b="0" i="0">
                <a:latin typeface="微软雅黑" panose="020B0503020204020204" charset="-122"/>
                <a:ea typeface="微软雅黑" panose="020B0503020204020204" charset="-122"/>
              </a:defRPr>
            </a:lvl2pPr>
            <a:lvl3pPr>
              <a:defRPr b="0" i="0">
                <a:latin typeface="微软雅黑" panose="020B0503020204020204" charset="-122"/>
                <a:ea typeface="微软雅黑" panose="020B0503020204020204" charset="-122"/>
              </a:defRPr>
            </a:lvl3pPr>
            <a:lvl4pPr>
              <a:defRPr b="0" i="0">
                <a:latin typeface="微软雅黑" panose="020B0503020204020204" charset="-122"/>
                <a:ea typeface="微软雅黑" panose="020B0503020204020204" charset="-122"/>
              </a:defRPr>
            </a:lvl4pPr>
            <a:lvl5pPr>
              <a:defRPr b="0" i="0">
                <a:latin typeface="微软雅黑" panose="020B0503020204020204" charset="-122"/>
                <a:ea typeface="微软雅黑" panose="020B050302020402020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10259730" y="1397000"/>
            <a:ext cx="1932270" cy="4064000"/>
          </a:xfrm>
          <a:prstGeom prst="rect">
            <a:avLst/>
          </a:prstGeom>
        </p:spPr>
      </p:pic>
      <p:sp>
        <p:nvSpPr>
          <p:cNvPr id="2" name="标题 1"/>
          <p:cNvSpPr>
            <a:spLocks noGrp="1"/>
          </p:cNvSpPr>
          <p:nvPr>
            <p:ph type="title"/>
            <p:custDataLst>
              <p:tags r:id="rId5"/>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Tree>
  </p:cSld>
  <p:clrMapOvr>
    <a:masterClrMapping/>
  </p:clrMapOvr>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615609"/>
            <a:ext cx="5157787" cy="357405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615609"/>
            <a:ext cx="5183188" cy="357405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自定义版式">
    <p:bg bwMode="auto">
      <p:bgPr>
        <a:blipFill dpi="0"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1">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ocer18_标题幻灯片">
    <p:spTree>
      <p:nvGrpSpPr>
        <p:cNvPr id="1" name=""/>
        <p:cNvGrpSpPr/>
        <p:nvPr/>
      </p:nvGrpSpPr>
      <p:grpSpPr>
        <a:xfrm>
          <a:off x="0" y="0"/>
          <a:ext cx="0" cy="0"/>
          <a:chOff x="0" y="0"/>
          <a:chExt cx="0" cy="0"/>
        </a:xfrm>
      </p:grpSpPr>
      <p:grpSp>
        <p:nvGrpSpPr>
          <p:cNvPr id="4" name="组合 57"/>
          <p:cNvGrpSpPr/>
          <p:nvPr userDrawn="1"/>
        </p:nvGrpSpPr>
        <p:grpSpPr>
          <a:xfrm>
            <a:off x="192088" y="-133350"/>
            <a:ext cx="11999912" cy="6765925"/>
            <a:chOff x="192088" y="-133214"/>
            <a:chExt cx="11999912" cy="6765789"/>
          </a:xfrm>
        </p:grpSpPr>
        <p:sp>
          <p:nvSpPr>
            <p:cNvPr id="5" name="图文框 4"/>
            <p:cNvSpPr/>
            <p:nvPr userDrawn="1"/>
          </p:nvSpPr>
          <p:spPr>
            <a:xfrm>
              <a:off x="192088" y="152530"/>
              <a:ext cx="11807825" cy="6480045"/>
            </a:xfrm>
            <a:prstGeom prst="frame">
              <a:avLst>
                <a:gd name="adj1" fmla="val 12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a typeface="宋体" panose="02010600030101010101" pitchFamily="2" charset="-122"/>
              </a:endParaRPr>
            </a:p>
          </p:txBody>
        </p:sp>
        <p:grpSp>
          <p:nvGrpSpPr>
            <p:cNvPr id="6" name="组合 59"/>
            <p:cNvGrpSpPr/>
            <p:nvPr userDrawn="1"/>
          </p:nvGrpSpPr>
          <p:grpSpPr>
            <a:xfrm flipH="1">
              <a:off x="10836275" y="-133214"/>
              <a:ext cx="1355725" cy="1555720"/>
              <a:chOff x="1" y="-79426"/>
              <a:chExt cx="1507548" cy="1729940"/>
            </a:xfrm>
          </p:grpSpPr>
          <p:sp>
            <p:nvSpPr>
              <p:cNvPr id="7" name="任意多边形: 形状 60"/>
              <p:cNvSpPr/>
              <p:nvPr userDrawn="1"/>
            </p:nvSpPr>
            <p:spPr>
              <a:xfrm rot="6439055">
                <a:off x="556072" y="-104149"/>
                <a:ext cx="926754" cy="976200"/>
              </a:xfrm>
              <a:custGeom>
                <a:avLst/>
                <a:gdLst>
                  <a:gd name="connsiteX0" fmla="*/ 150470 w 925881"/>
                  <a:gd name="connsiteY0" fmla="*/ 774412 h 976318"/>
                  <a:gd name="connsiteX1" fmla="*/ 133735 w 925881"/>
                  <a:gd name="connsiteY1" fmla="*/ 720741 h 976318"/>
                  <a:gd name="connsiteX2" fmla="*/ 148548 w 925881"/>
                  <a:gd name="connsiteY2" fmla="*/ 692199 h 976318"/>
                  <a:gd name="connsiteX3" fmla="*/ 52258 w 925881"/>
                  <a:gd name="connsiteY3" fmla="*/ 455089 h 976318"/>
                  <a:gd name="connsiteX4" fmla="*/ 50810 w 925881"/>
                  <a:gd name="connsiteY4" fmla="*/ 454787 h 976318"/>
                  <a:gd name="connsiteX5" fmla="*/ 24834 w 925881"/>
                  <a:gd name="connsiteY5" fmla="*/ 371477 h 976318"/>
                  <a:gd name="connsiteX6" fmla="*/ 50663 w 925881"/>
                  <a:gd name="connsiteY6" fmla="*/ 384512 h 976318"/>
                  <a:gd name="connsiteX7" fmla="*/ 70252 w 925881"/>
                  <a:gd name="connsiteY7" fmla="*/ 383682 h 976318"/>
                  <a:gd name="connsiteX8" fmla="*/ 0 w 925881"/>
                  <a:gd name="connsiteY8" fmla="*/ 225165 h 976318"/>
                  <a:gd name="connsiteX9" fmla="*/ 36027 w 925881"/>
                  <a:gd name="connsiteY9" fmla="*/ 221563 h 976318"/>
                  <a:gd name="connsiteX10" fmla="*/ 5404 w 925881"/>
                  <a:gd name="connsiteY10" fmla="*/ 165721 h 976318"/>
                  <a:gd name="connsiteX11" fmla="*/ 36027 w 925881"/>
                  <a:gd name="connsiteY11" fmla="*/ 156715 h 976318"/>
                  <a:gd name="connsiteX12" fmla="*/ 28821 w 925881"/>
                  <a:gd name="connsiteY12" fmla="*/ 100874 h 976318"/>
                  <a:gd name="connsiteX13" fmla="*/ 106278 w 925881"/>
                  <a:gd name="connsiteY13" fmla="*/ 187338 h 976318"/>
                  <a:gd name="connsiteX14" fmla="*/ 127894 w 925881"/>
                  <a:gd name="connsiteY14" fmla="*/ 162119 h 976318"/>
                  <a:gd name="connsiteX15" fmla="*/ 127894 w 925881"/>
                  <a:gd name="connsiteY15" fmla="*/ 248583 h 976318"/>
                  <a:gd name="connsiteX16" fmla="*/ 192742 w 925881"/>
                  <a:gd name="connsiteY16" fmla="*/ 230569 h 976318"/>
                  <a:gd name="connsiteX17" fmla="*/ 183735 w 925881"/>
                  <a:gd name="connsiteY17" fmla="*/ 358463 h 976318"/>
                  <a:gd name="connsiteX18" fmla="*/ 225166 w 925881"/>
                  <a:gd name="connsiteY18" fmla="*/ 333245 h 976318"/>
                  <a:gd name="connsiteX19" fmla="*/ 244980 w 925881"/>
                  <a:gd name="connsiteY19" fmla="*/ 567417 h 976318"/>
                  <a:gd name="connsiteX20" fmla="*/ 253987 w 925881"/>
                  <a:gd name="connsiteY20" fmla="*/ 308026 h 976318"/>
                  <a:gd name="connsiteX21" fmla="*/ 282808 w 925881"/>
                  <a:gd name="connsiteY21" fmla="*/ 291814 h 976318"/>
                  <a:gd name="connsiteX22" fmla="*/ 255788 w 925881"/>
                  <a:gd name="connsiteY22" fmla="*/ 255788 h 976318"/>
                  <a:gd name="connsiteX23" fmla="*/ 277404 w 925881"/>
                  <a:gd name="connsiteY23" fmla="*/ 253987 h 976318"/>
                  <a:gd name="connsiteX24" fmla="*/ 248583 w 925881"/>
                  <a:gd name="connsiteY24" fmla="*/ 167523 h 976318"/>
                  <a:gd name="connsiteX25" fmla="*/ 279206 w 925881"/>
                  <a:gd name="connsiteY25" fmla="*/ 181934 h 976318"/>
                  <a:gd name="connsiteX26" fmla="*/ 320636 w 925881"/>
                  <a:gd name="connsiteY26" fmla="*/ 5404 h 976318"/>
                  <a:gd name="connsiteX27" fmla="*/ 360265 w 925881"/>
                  <a:gd name="connsiteY27" fmla="*/ 99072 h 976318"/>
                  <a:gd name="connsiteX28" fmla="*/ 376477 w 925881"/>
                  <a:gd name="connsiteY28" fmla="*/ 57642 h 976318"/>
                  <a:gd name="connsiteX29" fmla="*/ 394490 w 925881"/>
                  <a:gd name="connsiteY29" fmla="*/ 160317 h 976318"/>
                  <a:gd name="connsiteX30" fmla="*/ 428715 w 925881"/>
                  <a:gd name="connsiteY30" fmla="*/ 129695 h 976318"/>
                  <a:gd name="connsiteX31" fmla="*/ 426914 w 925881"/>
                  <a:gd name="connsiteY31" fmla="*/ 315232 h 976318"/>
                  <a:gd name="connsiteX32" fmla="*/ 480954 w 925881"/>
                  <a:gd name="connsiteY32" fmla="*/ 111682 h 976318"/>
                  <a:gd name="connsiteX33" fmla="*/ 502570 w 925881"/>
                  <a:gd name="connsiteY33" fmla="*/ 113483 h 976318"/>
                  <a:gd name="connsiteX34" fmla="*/ 509775 w 925881"/>
                  <a:gd name="connsiteY34" fmla="*/ 61245 h 976318"/>
                  <a:gd name="connsiteX35" fmla="*/ 533192 w 925881"/>
                  <a:gd name="connsiteY35" fmla="*/ 70251 h 976318"/>
                  <a:gd name="connsiteX36" fmla="*/ 567417 w 925881"/>
                  <a:gd name="connsiteY36" fmla="*/ 0 h 976318"/>
                  <a:gd name="connsiteX37" fmla="*/ 567417 w 925881"/>
                  <a:gd name="connsiteY37" fmla="*/ 55841 h 976318"/>
                  <a:gd name="connsiteX38" fmla="*/ 592636 w 925881"/>
                  <a:gd name="connsiteY38" fmla="*/ 50437 h 976318"/>
                  <a:gd name="connsiteX39" fmla="*/ 592636 w 925881"/>
                  <a:gd name="connsiteY39" fmla="*/ 113483 h 976318"/>
                  <a:gd name="connsiteX40" fmla="*/ 670093 w 925881"/>
                  <a:gd name="connsiteY40" fmla="*/ 48636 h 976318"/>
                  <a:gd name="connsiteX41" fmla="*/ 679099 w 925881"/>
                  <a:gd name="connsiteY41" fmla="*/ 72053 h 976318"/>
                  <a:gd name="connsiteX42" fmla="*/ 738543 w 925881"/>
                  <a:gd name="connsiteY42" fmla="*/ 7205 h 976318"/>
                  <a:gd name="connsiteX43" fmla="*/ 749351 w 925881"/>
                  <a:gd name="connsiteY43" fmla="*/ 28821 h 976318"/>
                  <a:gd name="connsiteX44" fmla="*/ 817801 w 925881"/>
                  <a:gd name="connsiteY44" fmla="*/ 0 h 976318"/>
                  <a:gd name="connsiteX45" fmla="*/ 776371 w 925881"/>
                  <a:gd name="connsiteY45" fmla="*/ 90066 h 976318"/>
                  <a:gd name="connsiteX46" fmla="*/ 799788 w 925881"/>
                  <a:gd name="connsiteY46" fmla="*/ 100874 h 976318"/>
                  <a:gd name="connsiteX47" fmla="*/ 743947 w 925881"/>
                  <a:gd name="connsiteY47" fmla="*/ 145907 h 976318"/>
                  <a:gd name="connsiteX48" fmla="*/ 767364 w 925881"/>
                  <a:gd name="connsiteY48" fmla="*/ 160317 h 976318"/>
                  <a:gd name="connsiteX49" fmla="*/ 733139 w 925881"/>
                  <a:gd name="connsiteY49" fmla="*/ 203549 h 976318"/>
                  <a:gd name="connsiteX50" fmla="*/ 785378 w 925881"/>
                  <a:gd name="connsiteY50" fmla="*/ 221563 h 976318"/>
                  <a:gd name="connsiteX51" fmla="*/ 756556 w 925881"/>
                  <a:gd name="connsiteY51" fmla="*/ 248583 h 976318"/>
                  <a:gd name="connsiteX52" fmla="*/ 778172 w 925881"/>
                  <a:gd name="connsiteY52" fmla="*/ 259390 h 976318"/>
                  <a:gd name="connsiteX53" fmla="*/ 702516 w 925881"/>
                  <a:gd name="connsiteY53" fmla="*/ 277404 h 976318"/>
                  <a:gd name="connsiteX54" fmla="*/ 724133 w 925881"/>
                  <a:gd name="connsiteY54" fmla="*/ 293615 h 976318"/>
                  <a:gd name="connsiteX55" fmla="*/ 525987 w 925881"/>
                  <a:gd name="connsiteY55" fmla="*/ 378278 h 976318"/>
                  <a:gd name="connsiteX56" fmla="*/ 634066 w 925881"/>
                  <a:gd name="connsiteY56" fmla="*/ 378278 h 976318"/>
                  <a:gd name="connsiteX57" fmla="*/ 653881 w 925881"/>
                  <a:gd name="connsiteY57" fmla="*/ 398092 h 976318"/>
                  <a:gd name="connsiteX58" fmla="*/ 709722 w 925881"/>
                  <a:gd name="connsiteY58" fmla="*/ 367470 h 976318"/>
                  <a:gd name="connsiteX59" fmla="*/ 709722 w 925881"/>
                  <a:gd name="connsiteY59" fmla="*/ 408900 h 976318"/>
                  <a:gd name="connsiteX60" fmla="*/ 765563 w 925881"/>
                  <a:gd name="connsiteY60" fmla="*/ 389086 h 976318"/>
                  <a:gd name="connsiteX61" fmla="*/ 769166 w 925881"/>
                  <a:gd name="connsiteY61" fmla="*/ 416106 h 976318"/>
                  <a:gd name="connsiteX62" fmla="*/ 823205 w 925881"/>
                  <a:gd name="connsiteY62" fmla="*/ 416106 h 976318"/>
                  <a:gd name="connsiteX63" fmla="*/ 799788 w 925881"/>
                  <a:gd name="connsiteY63" fmla="*/ 464741 h 976318"/>
                  <a:gd name="connsiteX64" fmla="*/ 893457 w 925881"/>
                  <a:gd name="connsiteY64" fmla="*/ 488158 h 976318"/>
                  <a:gd name="connsiteX65" fmla="*/ 925881 w 925881"/>
                  <a:gd name="connsiteY65" fmla="*/ 560212 h 976318"/>
                  <a:gd name="connsiteX66" fmla="*/ 740345 w 925881"/>
                  <a:gd name="connsiteY66" fmla="*/ 531390 h 976318"/>
                  <a:gd name="connsiteX67" fmla="*/ 751152 w 925881"/>
                  <a:gd name="connsiteY67" fmla="*/ 578225 h 976318"/>
                  <a:gd name="connsiteX68" fmla="*/ 689907 w 925881"/>
                  <a:gd name="connsiteY68" fmla="*/ 529589 h 976318"/>
                  <a:gd name="connsiteX69" fmla="*/ 666490 w 925881"/>
                  <a:gd name="connsiteY69" fmla="*/ 571020 h 976318"/>
                  <a:gd name="connsiteX70" fmla="*/ 580026 w 925881"/>
                  <a:gd name="connsiteY70" fmla="*/ 504371 h 976318"/>
                  <a:gd name="connsiteX71" fmla="*/ 562013 w 925881"/>
                  <a:gd name="connsiteY71" fmla="*/ 540397 h 976318"/>
                  <a:gd name="connsiteX72" fmla="*/ 425113 w 925881"/>
                  <a:gd name="connsiteY72" fmla="*/ 524185 h 976318"/>
                  <a:gd name="connsiteX73" fmla="*/ 338649 w 925881"/>
                  <a:gd name="connsiteY73" fmla="*/ 599841 h 976318"/>
                  <a:gd name="connsiteX74" fmla="*/ 529590 w 925881"/>
                  <a:gd name="connsiteY74" fmla="*/ 571020 h 976318"/>
                  <a:gd name="connsiteX75" fmla="*/ 529590 w 925881"/>
                  <a:gd name="connsiteY75" fmla="*/ 592635 h 976318"/>
                  <a:gd name="connsiteX76" fmla="*/ 589034 w 925881"/>
                  <a:gd name="connsiteY76" fmla="*/ 580026 h 976318"/>
                  <a:gd name="connsiteX77" fmla="*/ 589033 w 925881"/>
                  <a:gd name="connsiteY77" fmla="*/ 589033 h 976318"/>
                  <a:gd name="connsiteX78" fmla="*/ 626861 w 925881"/>
                  <a:gd name="connsiteY78" fmla="*/ 589033 h 976318"/>
                  <a:gd name="connsiteX79" fmla="*/ 612450 w 925881"/>
                  <a:gd name="connsiteY79" fmla="*/ 617854 h 976318"/>
                  <a:gd name="connsiteX80" fmla="*/ 673696 w 925881"/>
                  <a:gd name="connsiteY80" fmla="*/ 614251 h 976318"/>
                  <a:gd name="connsiteX81" fmla="*/ 670093 w 925881"/>
                  <a:gd name="connsiteY81" fmla="*/ 639470 h 976318"/>
                  <a:gd name="connsiteX82" fmla="*/ 722331 w 925881"/>
                  <a:gd name="connsiteY82" fmla="*/ 639470 h 976318"/>
                  <a:gd name="connsiteX83" fmla="*/ 722331 w 925881"/>
                  <a:gd name="connsiteY83" fmla="*/ 661086 h 976318"/>
                  <a:gd name="connsiteX84" fmla="*/ 787179 w 925881"/>
                  <a:gd name="connsiteY84" fmla="*/ 689907 h 976318"/>
                  <a:gd name="connsiteX85" fmla="*/ 769166 w 925881"/>
                  <a:gd name="connsiteY85" fmla="*/ 697112 h 976318"/>
                  <a:gd name="connsiteX86" fmla="*/ 805192 w 925881"/>
                  <a:gd name="connsiteY86" fmla="*/ 738543 h 976318"/>
                  <a:gd name="connsiteX87" fmla="*/ 763762 w 925881"/>
                  <a:gd name="connsiteY87" fmla="*/ 743946 h 976318"/>
                  <a:gd name="connsiteX88" fmla="*/ 763762 w 925881"/>
                  <a:gd name="connsiteY88" fmla="*/ 770967 h 976318"/>
                  <a:gd name="connsiteX89" fmla="*/ 691709 w 925881"/>
                  <a:gd name="connsiteY89" fmla="*/ 724132 h 976318"/>
                  <a:gd name="connsiteX90" fmla="*/ 700715 w 925881"/>
                  <a:gd name="connsiteY90" fmla="*/ 767364 h 976318"/>
                  <a:gd name="connsiteX91" fmla="*/ 625060 w 925881"/>
                  <a:gd name="connsiteY91" fmla="*/ 718728 h 976318"/>
                  <a:gd name="connsiteX92" fmla="*/ 625060 w 925881"/>
                  <a:gd name="connsiteY92" fmla="*/ 754755 h 976318"/>
                  <a:gd name="connsiteX93" fmla="*/ 538596 w 925881"/>
                  <a:gd name="connsiteY93" fmla="*/ 702516 h 976318"/>
                  <a:gd name="connsiteX94" fmla="*/ 607047 w 925881"/>
                  <a:gd name="connsiteY94" fmla="*/ 830410 h 976318"/>
                  <a:gd name="connsiteX95" fmla="*/ 536795 w 925881"/>
                  <a:gd name="connsiteY95" fmla="*/ 799787 h 976318"/>
                  <a:gd name="connsiteX96" fmla="*/ 536795 w 925881"/>
                  <a:gd name="connsiteY96" fmla="*/ 848423 h 976318"/>
                  <a:gd name="connsiteX97" fmla="*/ 333245 w 925881"/>
                  <a:gd name="connsiteY97" fmla="*/ 688106 h 976318"/>
                  <a:gd name="connsiteX98" fmla="*/ 360265 w 925881"/>
                  <a:gd name="connsiteY98" fmla="*/ 751152 h 976318"/>
                  <a:gd name="connsiteX99" fmla="*/ 345855 w 925881"/>
                  <a:gd name="connsiteY99" fmla="*/ 774569 h 976318"/>
                  <a:gd name="connsiteX100" fmla="*/ 432318 w 925881"/>
                  <a:gd name="connsiteY100" fmla="*/ 826808 h 976318"/>
                  <a:gd name="connsiteX101" fmla="*/ 408901 w 925881"/>
                  <a:gd name="connsiteY101" fmla="*/ 852026 h 976318"/>
                  <a:gd name="connsiteX102" fmla="*/ 466543 w 925881"/>
                  <a:gd name="connsiteY102" fmla="*/ 884450 h 976318"/>
                  <a:gd name="connsiteX103" fmla="*/ 437722 w 925881"/>
                  <a:gd name="connsiteY103" fmla="*/ 922278 h 976318"/>
                  <a:gd name="connsiteX104" fmla="*/ 444927 w 925881"/>
                  <a:gd name="connsiteY104" fmla="*/ 976318 h 976318"/>
                  <a:gd name="connsiteX105" fmla="*/ 405298 w 925881"/>
                  <a:gd name="connsiteY105" fmla="*/ 925880 h 976318"/>
                  <a:gd name="connsiteX106" fmla="*/ 387285 w 925881"/>
                  <a:gd name="connsiteY106" fmla="*/ 958304 h 976318"/>
                  <a:gd name="connsiteX107" fmla="*/ 362066 w 925881"/>
                  <a:gd name="connsiteY107" fmla="*/ 848423 h 976318"/>
                  <a:gd name="connsiteX108" fmla="*/ 315232 w 925881"/>
                  <a:gd name="connsiteY108" fmla="*/ 922278 h 976318"/>
                  <a:gd name="connsiteX109" fmla="*/ 163921 w 925881"/>
                  <a:gd name="connsiteY109" fmla="*/ 760159 h 97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25881" h="976317">
                    <a:moveTo>
                      <a:pt x="150470" y="774412"/>
                    </a:moveTo>
                    <a:lnTo>
                      <a:pt x="133735" y="720741"/>
                    </a:lnTo>
                    <a:lnTo>
                      <a:pt x="148548" y="692199"/>
                    </a:lnTo>
                    <a:cubicBezTo>
                      <a:pt x="192001" y="580422"/>
                      <a:pt x="143059" y="486314"/>
                      <a:pt x="52258" y="455089"/>
                    </a:cubicBezTo>
                    <a:lnTo>
                      <a:pt x="50810" y="454787"/>
                    </a:lnTo>
                    <a:lnTo>
                      <a:pt x="24834" y="371477"/>
                    </a:lnTo>
                    <a:lnTo>
                      <a:pt x="50663" y="384512"/>
                    </a:lnTo>
                    <a:cubicBezTo>
                      <a:pt x="60232" y="387998"/>
                      <a:pt x="67550" y="388561"/>
                      <a:pt x="70252" y="383682"/>
                    </a:cubicBezTo>
                    <a:cubicBezTo>
                      <a:pt x="81060" y="364167"/>
                      <a:pt x="5704" y="252185"/>
                      <a:pt x="0" y="225165"/>
                    </a:cubicBezTo>
                    <a:cubicBezTo>
                      <a:pt x="12009" y="223964"/>
                      <a:pt x="24018" y="251584"/>
                      <a:pt x="36027" y="221563"/>
                    </a:cubicBezTo>
                    <a:cubicBezTo>
                      <a:pt x="48036" y="191540"/>
                      <a:pt x="5404" y="176529"/>
                      <a:pt x="5404" y="165721"/>
                    </a:cubicBezTo>
                    <a:lnTo>
                      <a:pt x="36027" y="156715"/>
                    </a:lnTo>
                    <a:lnTo>
                      <a:pt x="28821" y="100874"/>
                    </a:lnTo>
                    <a:lnTo>
                      <a:pt x="106278" y="187338"/>
                    </a:lnTo>
                    <a:lnTo>
                      <a:pt x="127894" y="162119"/>
                    </a:lnTo>
                    <a:lnTo>
                      <a:pt x="127894" y="248583"/>
                    </a:lnTo>
                    <a:lnTo>
                      <a:pt x="192742" y="230569"/>
                    </a:lnTo>
                    <a:lnTo>
                      <a:pt x="183735" y="358463"/>
                    </a:lnTo>
                    <a:lnTo>
                      <a:pt x="225166" y="333245"/>
                    </a:lnTo>
                    <a:cubicBezTo>
                      <a:pt x="232971" y="369872"/>
                      <a:pt x="178931" y="607647"/>
                      <a:pt x="244980" y="567417"/>
                    </a:cubicBezTo>
                    <a:cubicBezTo>
                      <a:pt x="311029" y="527188"/>
                      <a:pt x="245280" y="355761"/>
                      <a:pt x="253987" y="308026"/>
                    </a:cubicBezTo>
                    <a:lnTo>
                      <a:pt x="282808" y="291814"/>
                    </a:lnTo>
                    <a:lnTo>
                      <a:pt x="255788" y="255788"/>
                    </a:lnTo>
                    <a:lnTo>
                      <a:pt x="277404" y="253987"/>
                    </a:lnTo>
                    <a:lnTo>
                      <a:pt x="248583" y="167523"/>
                    </a:lnTo>
                    <a:lnTo>
                      <a:pt x="279206" y="181934"/>
                    </a:lnTo>
                    <a:lnTo>
                      <a:pt x="320636" y="5404"/>
                    </a:lnTo>
                    <a:lnTo>
                      <a:pt x="360265" y="99072"/>
                    </a:lnTo>
                    <a:lnTo>
                      <a:pt x="376477" y="57642"/>
                    </a:lnTo>
                    <a:lnTo>
                      <a:pt x="394490" y="160317"/>
                    </a:lnTo>
                    <a:lnTo>
                      <a:pt x="428715" y="129695"/>
                    </a:lnTo>
                    <a:cubicBezTo>
                      <a:pt x="430517" y="153413"/>
                      <a:pt x="385784" y="307426"/>
                      <a:pt x="426914" y="315232"/>
                    </a:cubicBezTo>
                    <a:cubicBezTo>
                      <a:pt x="468045" y="323037"/>
                      <a:pt x="468645" y="144106"/>
                      <a:pt x="480954" y="111682"/>
                    </a:cubicBezTo>
                    <a:lnTo>
                      <a:pt x="502570" y="113483"/>
                    </a:lnTo>
                    <a:lnTo>
                      <a:pt x="509775" y="61245"/>
                    </a:lnTo>
                    <a:lnTo>
                      <a:pt x="533192" y="70251"/>
                    </a:lnTo>
                    <a:lnTo>
                      <a:pt x="567417" y="0"/>
                    </a:lnTo>
                    <a:lnTo>
                      <a:pt x="567417" y="55841"/>
                    </a:lnTo>
                    <a:lnTo>
                      <a:pt x="592636" y="50437"/>
                    </a:lnTo>
                    <a:cubicBezTo>
                      <a:pt x="596839" y="60044"/>
                      <a:pt x="559912" y="111982"/>
                      <a:pt x="592636" y="113483"/>
                    </a:cubicBezTo>
                    <a:cubicBezTo>
                      <a:pt x="625360" y="114985"/>
                      <a:pt x="655682" y="55541"/>
                      <a:pt x="670093" y="48636"/>
                    </a:cubicBezTo>
                    <a:lnTo>
                      <a:pt x="679099" y="72053"/>
                    </a:lnTo>
                    <a:lnTo>
                      <a:pt x="738543" y="7205"/>
                    </a:lnTo>
                    <a:lnTo>
                      <a:pt x="749351" y="28821"/>
                    </a:lnTo>
                    <a:lnTo>
                      <a:pt x="817801" y="0"/>
                    </a:lnTo>
                    <a:lnTo>
                      <a:pt x="776371" y="90066"/>
                    </a:lnTo>
                    <a:lnTo>
                      <a:pt x="799788" y="100874"/>
                    </a:lnTo>
                    <a:lnTo>
                      <a:pt x="743947" y="145907"/>
                    </a:lnTo>
                    <a:lnTo>
                      <a:pt x="767364" y="160317"/>
                    </a:lnTo>
                    <a:lnTo>
                      <a:pt x="733139" y="203549"/>
                    </a:lnTo>
                    <a:lnTo>
                      <a:pt x="785378" y="221563"/>
                    </a:lnTo>
                    <a:lnTo>
                      <a:pt x="756556" y="248583"/>
                    </a:lnTo>
                    <a:lnTo>
                      <a:pt x="778172" y="259390"/>
                    </a:lnTo>
                    <a:lnTo>
                      <a:pt x="702516" y="277404"/>
                    </a:lnTo>
                    <a:lnTo>
                      <a:pt x="724133" y="293615"/>
                    </a:lnTo>
                    <a:cubicBezTo>
                      <a:pt x="694711" y="309227"/>
                      <a:pt x="501369" y="347956"/>
                      <a:pt x="525987" y="378278"/>
                    </a:cubicBezTo>
                    <a:cubicBezTo>
                      <a:pt x="550605" y="408600"/>
                      <a:pt x="612751" y="373775"/>
                      <a:pt x="634066" y="378278"/>
                    </a:cubicBezTo>
                    <a:lnTo>
                      <a:pt x="653881" y="398092"/>
                    </a:lnTo>
                    <a:lnTo>
                      <a:pt x="709722" y="367470"/>
                    </a:lnTo>
                    <a:lnTo>
                      <a:pt x="709722" y="408900"/>
                    </a:lnTo>
                    <a:lnTo>
                      <a:pt x="765563" y="389086"/>
                    </a:lnTo>
                    <a:lnTo>
                      <a:pt x="769166" y="416106"/>
                    </a:lnTo>
                    <a:lnTo>
                      <a:pt x="823205" y="416106"/>
                    </a:lnTo>
                    <a:lnTo>
                      <a:pt x="799788" y="464741"/>
                    </a:lnTo>
                    <a:lnTo>
                      <a:pt x="893457" y="488158"/>
                    </a:lnTo>
                    <a:lnTo>
                      <a:pt x="925881" y="560212"/>
                    </a:lnTo>
                    <a:cubicBezTo>
                      <a:pt x="864036" y="534393"/>
                      <a:pt x="802190" y="540998"/>
                      <a:pt x="740345" y="531390"/>
                    </a:cubicBezTo>
                    <a:lnTo>
                      <a:pt x="751152" y="578225"/>
                    </a:lnTo>
                    <a:lnTo>
                      <a:pt x="689907" y="529589"/>
                    </a:lnTo>
                    <a:lnTo>
                      <a:pt x="666490" y="571020"/>
                    </a:lnTo>
                    <a:lnTo>
                      <a:pt x="580026" y="504371"/>
                    </a:lnTo>
                    <a:lnTo>
                      <a:pt x="562013" y="540397"/>
                    </a:lnTo>
                    <a:cubicBezTo>
                      <a:pt x="536194" y="543699"/>
                      <a:pt x="514578" y="505271"/>
                      <a:pt x="425113" y="524185"/>
                    </a:cubicBezTo>
                    <a:cubicBezTo>
                      <a:pt x="335647" y="543099"/>
                      <a:pt x="321236" y="592035"/>
                      <a:pt x="338649" y="599841"/>
                    </a:cubicBezTo>
                    <a:cubicBezTo>
                      <a:pt x="352460" y="640071"/>
                      <a:pt x="495364" y="594737"/>
                      <a:pt x="529590" y="571020"/>
                    </a:cubicBezTo>
                    <a:lnTo>
                      <a:pt x="529590" y="592635"/>
                    </a:lnTo>
                    <a:lnTo>
                      <a:pt x="589034" y="580026"/>
                    </a:lnTo>
                    <a:lnTo>
                      <a:pt x="589033" y="589033"/>
                    </a:lnTo>
                    <a:lnTo>
                      <a:pt x="626861" y="589033"/>
                    </a:lnTo>
                    <a:lnTo>
                      <a:pt x="612450" y="617854"/>
                    </a:lnTo>
                    <a:lnTo>
                      <a:pt x="673696" y="614251"/>
                    </a:lnTo>
                    <a:lnTo>
                      <a:pt x="670093" y="639470"/>
                    </a:lnTo>
                    <a:lnTo>
                      <a:pt x="722331" y="639470"/>
                    </a:lnTo>
                    <a:lnTo>
                      <a:pt x="722331" y="661086"/>
                    </a:lnTo>
                    <a:lnTo>
                      <a:pt x="787179" y="689907"/>
                    </a:lnTo>
                    <a:lnTo>
                      <a:pt x="769166" y="697112"/>
                    </a:lnTo>
                    <a:lnTo>
                      <a:pt x="805192" y="738543"/>
                    </a:lnTo>
                    <a:lnTo>
                      <a:pt x="763762" y="743946"/>
                    </a:lnTo>
                    <a:lnTo>
                      <a:pt x="763762" y="770967"/>
                    </a:lnTo>
                    <a:lnTo>
                      <a:pt x="691709" y="724132"/>
                    </a:lnTo>
                    <a:lnTo>
                      <a:pt x="700715" y="767364"/>
                    </a:lnTo>
                    <a:lnTo>
                      <a:pt x="625060" y="718728"/>
                    </a:lnTo>
                    <a:lnTo>
                      <a:pt x="625060" y="754755"/>
                    </a:lnTo>
                    <a:cubicBezTo>
                      <a:pt x="610649" y="752053"/>
                      <a:pt x="568618" y="686305"/>
                      <a:pt x="538596" y="702516"/>
                    </a:cubicBezTo>
                    <a:cubicBezTo>
                      <a:pt x="508574" y="718728"/>
                      <a:pt x="607347" y="814198"/>
                      <a:pt x="607047" y="830410"/>
                    </a:cubicBezTo>
                    <a:lnTo>
                      <a:pt x="536795" y="799787"/>
                    </a:lnTo>
                    <a:lnTo>
                      <a:pt x="536795" y="848423"/>
                    </a:lnTo>
                    <a:cubicBezTo>
                      <a:pt x="502870" y="829810"/>
                      <a:pt x="373475" y="643072"/>
                      <a:pt x="333245" y="688106"/>
                    </a:cubicBezTo>
                    <a:cubicBezTo>
                      <a:pt x="293016" y="733139"/>
                      <a:pt x="358164" y="736742"/>
                      <a:pt x="360265" y="751152"/>
                    </a:cubicBezTo>
                    <a:lnTo>
                      <a:pt x="345855" y="774569"/>
                    </a:lnTo>
                    <a:lnTo>
                      <a:pt x="432318" y="826808"/>
                    </a:lnTo>
                    <a:lnTo>
                      <a:pt x="408901" y="852026"/>
                    </a:lnTo>
                    <a:lnTo>
                      <a:pt x="466543" y="884450"/>
                    </a:lnTo>
                    <a:lnTo>
                      <a:pt x="437722" y="922278"/>
                    </a:lnTo>
                    <a:lnTo>
                      <a:pt x="444927" y="976318"/>
                    </a:lnTo>
                    <a:lnTo>
                      <a:pt x="405298" y="925880"/>
                    </a:lnTo>
                    <a:lnTo>
                      <a:pt x="387285" y="958304"/>
                    </a:lnTo>
                    <a:lnTo>
                      <a:pt x="362066" y="848423"/>
                    </a:lnTo>
                    <a:lnTo>
                      <a:pt x="315232" y="922278"/>
                    </a:lnTo>
                    <a:cubicBezTo>
                      <a:pt x="317033" y="835814"/>
                      <a:pt x="309828" y="652079"/>
                      <a:pt x="163921" y="760159"/>
                    </a:cubicBezTo>
                    <a:close/>
                  </a:path>
                </a:pathLst>
              </a:custGeom>
              <a:solidFill>
                <a:schemeClr val="accent1">
                  <a:lumMod val="50000"/>
                </a:schemeClr>
              </a:solidFill>
              <a:ln w="9525"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a typeface="宋体" panose="02010600030101010101" pitchFamily="2" charset="-122"/>
                </a:endParaRPr>
              </a:p>
            </p:txBody>
          </p:sp>
          <p:sp>
            <p:nvSpPr>
              <p:cNvPr id="8" name="任意多边形: 形状 61"/>
              <p:cNvSpPr/>
              <p:nvPr userDrawn="1"/>
            </p:nvSpPr>
            <p:spPr>
              <a:xfrm rot="5400000">
                <a:off x="-105016" y="105028"/>
                <a:ext cx="1650503" cy="1440467"/>
              </a:xfrm>
              <a:custGeom>
                <a:avLst/>
                <a:gdLst>
                  <a:gd name="connsiteX0" fmla="*/ 0 w 1650105"/>
                  <a:gd name="connsiteY0" fmla="*/ 589784 h 1439693"/>
                  <a:gd name="connsiteX1" fmla="*/ 0 w 1650105"/>
                  <a:gd name="connsiteY1" fmla="*/ 589449 h 1439693"/>
                  <a:gd name="connsiteX2" fmla="*/ 10129 w 1650105"/>
                  <a:gd name="connsiteY2" fmla="*/ 590597 h 1439693"/>
                  <a:gd name="connsiteX3" fmla="*/ 176558 w 1650105"/>
                  <a:gd name="connsiteY3" fmla="*/ 660770 h 1439693"/>
                  <a:gd name="connsiteX4" fmla="*/ 55571 w 1650105"/>
                  <a:gd name="connsiteY4" fmla="*/ 387775 h 1439693"/>
                  <a:gd name="connsiteX5" fmla="*/ 117615 w 1650105"/>
                  <a:gd name="connsiteY5" fmla="*/ 381571 h 1439693"/>
                  <a:gd name="connsiteX6" fmla="*/ 64878 w 1650105"/>
                  <a:gd name="connsiteY6" fmla="*/ 285402 h 1439693"/>
                  <a:gd name="connsiteX7" fmla="*/ 117615 w 1650105"/>
                  <a:gd name="connsiteY7" fmla="*/ 269891 h 1439693"/>
                  <a:gd name="connsiteX8" fmla="*/ 105206 w 1650105"/>
                  <a:gd name="connsiteY8" fmla="*/ 173723 h 1439693"/>
                  <a:gd name="connsiteX9" fmla="*/ 238601 w 1650105"/>
                  <a:gd name="connsiteY9" fmla="*/ 322629 h 1439693"/>
                  <a:gd name="connsiteX10" fmla="*/ 275827 w 1650105"/>
                  <a:gd name="connsiteY10" fmla="*/ 279198 h 1439693"/>
                  <a:gd name="connsiteX11" fmla="*/ 275827 w 1650105"/>
                  <a:gd name="connsiteY11" fmla="*/ 428104 h 1439693"/>
                  <a:gd name="connsiteX12" fmla="*/ 387507 w 1650105"/>
                  <a:gd name="connsiteY12" fmla="*/ 397082 h 1439693"/>
                  <a:gd name="connsiteX13" fmla="*/ 371996 w 1650105"/>
                  <a:gd name="connsiteY13" fmla="*/ 617338 h 1439693"/>
                  <a:gd name="connsiteX14" fmla="*/ 443347 w 1650105"/>
                  <a:gd name="connsiteY14" fmla="*/ 573908 h 1439693"/>
                  <a:gd name="connsiteX15" fmla="*/ 477471 w 1650105"/>
                  <a:gd name="connsiteY15" fmla="*/ 977195 h 1439693"/>
                  <a:gd name="connsiteX16" fmla="*/ 492982 w 1650105"/>
                  <a:gd name="connsiteY16" fmla="*/ 530477 h 1439693"/>
                  <a:gd name="connsiteX17" fmla="*/ 542618 w 1650105"/>
                  <a:gd name="connsiteY17" fmla="*/ 502557 h 1439693"/>
                  <a:gd name="connsiteX18" fmla="*/ 496084 w 1650105"/>
                  <a:gd name="connsiteY18" fmla="*/ 440513 h 1439693"/>
                  <a:gd name="connsiteX19" fmla="*/ 533311 w 1650105"/>
                  <a:gd name="connsiteY19" fmla="*/ 437411 h 1439693"/>
                  <a:gd name="connsiteX20" fmla="*/ 483675 w 1650105"/>
                  <a:gd name="connsiteY20" fmla="*/ 288504 h 1439693"/>
                  <a:gd name="connsiteX21" fmla="*/ 536413 w 1650105"/>
                  <a:gd name="connsiteY21" fmla="*/ 313323 h 1439693"/>
                  <a:gd name="connsiteX22" fmla="*/ 607763 w 1650105"/>
                  <a:gd name="connsiteY22" fmla="*/ 9306 h 1439693"/>
                  <a:gd name="connsiteX23" fmla="*/ 676012 w 1650105"/>
                  <a:gd name="connsiteY23" fmla="*/ 170621 h 1439693"/>
                  <a:gd name="connsiteX24" fmla="*/ 703932 w 1650105"/>
                  <a:gd name="connsiteY24" fmla="*/ 99271 h 1439693"/>
                  <a:gd name="connsiteX25" fmla="*/ 734955 w 1650105"/>
                  <a:gd name="connsiteY25" fmla="*/ 276096 h 1439693"/>
                  <a:gd name="connsiteX26" fmla="*/ 793896 w 1650105"/>
                  <a:gd name="connsiteY26" fmla="*/ 223359 h 1439693"/>
                  <a:gd name="connsiteX27" fmla="*/ 790794 w 1650105"/>
                  <a:gd name="connsiteY27" fmla="*/ 542886 h 1439693"/>
                  <a:gd name="connsiteX28" fmla="*/ 883860 w 1650105"/>
                  <a:gd name="connsiteY28" fmla="*/ 192337 h 1439693"/>
                  <a:gd name="connsiteX29" fmla="*/ 921086 w 1650105"/>
                  <a:gd name="connsiteY29" fmla="*/ 195439 h 1439693"/>
                  <a:gd name="connsiteX30" fmla="*/ 933495 w 1650105"/>
                  <a:gd name="connsiteY30" fmla="*/ 105475 h 1439693"/>
                  <a:gd name="connsiteX31" fmla="*/ 973824 w 1650105"/>
                  <a:gd name="connsiteY31" fmla="*/ 120986 h 1439693"/>
                  <a:gd name="connsiteX32" fmla="*/ 1032766 w 1650105"/>
                  <a:gd name="connsiteY32" fmla="*/ 0 h 1439693"/>
                  <a:gd name="connsiteX33" fmla="*/ 1032766 w 1650105"/>
                  <a:gd name="connsiteY33" fmla="*/ 96168 h 1439693"/>
                  <a:gd name="connsiteX34" fmla="*/ 1076197 w 1650105"/>
                  <a:gd name="connsiteY34" fmla="*/ 86862 h 1439693"/>
                  <a:gd name="connsiteX35" fmla="*/ 1076197 w 1650105"/>
                  <a:gd name="connsiteY35" fmla="*/ 195439 h 1439693"/>
                  <a:gd name="connsiteX36" fmla="*/ 1209592 w 1650105"/>
                  <a:gd name="connsiteY36" fmla="*/ 83760 h 1439693"/>
                  <a:gd name="connsiteX37" fmla="*/ 1225103 w 1650105"/>
                  <a:gd name="connsiteY37" fmla="*/ 124088 h 1439693"/>
                  <a:gd name="connsiteX38" fmla="*/ 1327476 w 1650105"/>
                  <a:gd name="connsiteY38" fmla="*/ 12409 h 1439693"/>
                  <a:gd name="connsiteX39" fmla="*/ 1346089 w 1650105"/>
                  <a:gd name="connsiteY39" fmla="*/ 49635 h 1439693"/>
                  <a:gd name="connsiteX40" fmla="*/ 1463973 w 1650105"/>
                  <a:gd name="connsiteY40" fmla="*/ 0 h 1439693"/>
                  <a:gd name="connsiteX41" fmla="*/ 1392622 w 1650105"/>
                  <a:gd name="connsiteY41" fmla="*/ 155110 h 1439693"/>
                  <a:gd name="connsiteX42" fmla="*/ 1432951 w 1650105"/>
                  <a:gd name="connsiteY42" fmla="*/ 173723 h 1439693"/>
                  <a:gd name="connsiteX43" fmla="*/ 1336782 w 1650105"/>
                  <a:gd name="connsiteY43" fmla="*/ 251278 h 1439693"/>
                  <a:gd name="connsiteX44" fmla="*/ 1377111 w 1650105"/>
                  <a:gd name="connsiteY44" fmla="*/ 276096 h 1439693"/>
                  <a:gd name="connsiteX45" fmla="*/ 1318169 w 1650105"/>
                  <a:gd name="connsiteY45" fmla="*/ 350549 h 1439693"/>
                  <a:gd name="connsiteX46" fmla="*/ 1408133 w 1650105"/>
                  <a:gd name="connsiteY46" fmla="*/ 381571 h 1439693"/>
                  <a:gd name="connsiteX47" fmla="*/ 1358498 w 1650105"/>
                  <a:gd name="connsiteY47" fmla="*/ 428104 h 1439693"/>
                  <a:gd name="connsiteX48" fmla="*/ 1395724 w 1650105"/>
                  <a:gd name="connsiteY48" fmla="*/ 446717 h 1439693"/>
                  <a:gd name="connsiteX49" fmla="*/ 1265431 w 1650105"/>
                  <a:gd name="connsiteY49" fmla="*/ 477739 h 1439693"/>
                  <a:gd name="connsiteX50" fmla="*/ 1302658 w 1650105"/>
                  <a:gd name="connsiteY50" fmla="*/ 505659 h 1439693"/>
                  <a:gd name="connsiteX51" fmla="*/ 961416 w 1650105"/>
                  <a:gd name="connsiteY51" fmla="*/ 651463 h 1439693"/>
                  <a:gd name="connsiteX52" fmla="*/ 1147547 w 1650105"/>
                  <a:gd name="connsiteY52" fmla="*/ 651463 h 1439693"/>
                  <a:gd name="connsiteX53" fmla="*/ 1181672 w 1650105"/>
                  <a:gd name="connsiteY53" fmla="*/ 685587 h 1439693"/>
                  <a:gd name="connsiteX54" fmla="*/ 1277840 w 1650105"/>
                  <a:gd name="connsiteY54" fmla="*/ 632850 h 1439693"/>
                  <a:gd name="connsiteX55" fmla="*/ 1277840 w 1650105"/>
                  <a:gd name="connsiteY55" fmla="*/ 704200 h 1439693"/>
                  <a:gd name="connsiteX56" fmla="*/ 1374008 w 1650105"/>
                  <a:gd name="connsiteY56" fmla="*/ 670076 h 1439693"/>
                  <a:gd name="connsiteX57" fmla="*/ 1380213 w 1650105"/>
                  <a:gd name="connsiteY57" fmla="*/ 716609 h 1439693"/>
                  <a:gd name="connsiteX58" fmla="*/ 1473279 w 1650105"/>
                  <a:gd name="connsiteY58" fmla="*/ 716609 h 1439693"/>
                  <a:gd name="connsiteX59" fmla="*/ 1432951 w 1650105"/>
                  <a:gd name="connsiteY59" fmla="*/ 800369 h 1439693"/>
                  <a:gd name="connsiteX60" fmla="*/ 1594265 w 1650105"/>
                  <a:gd name="connsiteY60" fmla="*/ 840697 h 1439693"/>
                  <a:gd name="connsiteX61" fmla="*/ 1650105 w 1650105"/>
                  <a:gd name="connsiteY61" fmla="*/ 964786 h 1439693"/>
                  <a:gd name="connsiteX62" fmla="*/ 1330578 w 1650105"/>
                  <a:gd name="connsiteY62" fmla="*/ 915150 h 1439693"/>
                  <a:gd name="connsiteX63" fmla="*/ 1349191 w 1650105"/>
                  <a:gd name="connsiteY63" fmla="*/ 995808 h 1439693"/>
                  <a:gd name="connsiteX64" fmla="*/ 1243716 w 1650105"/>
                  <a:gd name="connsiteY64" fmla="*/ 912048 h 1439693"/>
                  <a:gd name="connsiteX65" fmla="*/ 1203388 w 1650105"/>
                  <a:gd name="connsiteY65" fmla="*/ 983399 h 1439693"/>
                  <a:gd name="connsiteX66" fmla="*/ 1054481 w 1650105"/>
                  <a:gd name="connsiteY66" fmla="*/ 868617 h 1439693"/>
                  <a:gd name="connsiteX67" fmla="*/ 1023459 w 1650105"/>
                  <a:gd name="connsiteY67" fmla="*/ 930661 h 1439693"/>
                  <a:gd name="connsiteX68" fmla="*/ 787692 w 1650105"/>
                  <a:gd name="connsiteY68" fmla="*/ 902741 h 1439693"/>
                  <a:gd name="connsiteX69" fmla="*/ 638786 w 1650105"/>
                  <a:gd name="connsiteY69" fmla="*/ 1033034 h 1439693"/>
                  <a:gd name="connsiteX70" fmla="*/ 967620 w 1650105"/>
                  <a:gd name="connsiteY70" fmla="*/ 983399 h 1439693"/>
                  <a:gd name="connsiteX71" fmla="*/ 967620 w 1650105"/>
                  <a:gd name="connsiteY71" fmla="*/ 1020625 h 1439693"/>
                  <a:gd name="connsiteX72" fmla="*/ 1069993 w 1650105"/>
                  <a:gd name="connsiteY72" fmla="*/ 998910 h 1439693"/>
                  <a:gd name="connsiteX73" fmla="*/ 1069993 w 1650105"/>
                  <a:gd name="connsiteY73" fmla="*/ 1014421 h 1439693"/>
                  <a:gd name="connsiteX74" fmla="*/ 1135139 w 1650105"/>
                  <a:gd name="connsiteY74" fmla="*/ 1014421 h 1439693"/>
                  <a:gd name="connsiteX75" fmla="*/ 1110321 w 1650105"/>
                  <a:gd name="connsiteY75" fmla="*/ 1064056 h 1439693"/>
                  <a:gd name="connsiteX76" fmla="*/ 1215796 w 1650105"/>
                  <a:gd name="connsiteY76" fmla="*/ 1057851 h 1439693"/>
                  <a:gd name="connsiteX77" fmla="*/ 1209592 w 1650105"/>
                  <a:gd name="connsiteY77" fmla="*/ 1101283 h 1439693"/>
                  <a:gd name="connsiteX78" fmla="*/ 1299556 w 1650105"/>
                  <a:gd name="connsiteY78" fmla="*/ 1101283 h 1439693"/>
                  <a:gd name="connsiteX79" fmla="*/ 1299556 w 1650105"/>
                  <a:gd name="connsiteY79" fmla="*/ 1138509 h 1439693"/>
                  <a:gd name="connsiteX80" fmla="*/ 1411235 w 1650105"/>
                  <a:gd name="connsiteY80" fmla="*/ 1188145 h 1439693"/>
                  <a:gd name="connsiteX81" fmla="*/ 1380213 w 1650105"/>
                  <a:gd name="connsiteY81" fmla="*/ 1200553 h 1439693"/>
                  <a:gd name="connsiteX82" fmla="*/ 1442257 w 1650105"/>
                  <a:gd name="connsiteY82" fmla="*/ 1271904 h 1439693"/>
                  <a:gd name="connsiteX83" fmla="*/ 1370906 w 1650105"/>
                  <a:gd name="connsiteY83" fmla="*/ 1281210 h 1439693"/>
                  <a:gd name="connsiteX84" fmla="*/ 1370906 w 1650105"/>
                  <a:gd name="connsiteY84" fmla="*/ 1327744 h 1439693"/>
                  <a:gd name="connsiteX85" fmla="*/ 1246818 w 1650105"/>
                  <a:gd name="connsiteY85" fmla="*/ 1247086 h 1439693"/>
                  <a:gd name="connsiteX86" fmla="*/ 1262329 w 1650105"/>
                  <a:gd name="connsiteY86" fmla="*/ 1321539 h 1439693"/>
                  <a:gd name="connsiteX87" fmla="*/ 1132037 w 1650105"/>
                  <a:gd name="connsiteY87" fmla="*/ 1237779 h 1439693"/>
                  <a:gd name="connsiteX88" fmla="*/ 1132037 w 1650105"/>
                  <a:gd name="connsiteY88" fmla="*/ 1299824 h 1439693"/>
                  <a:gd name="connsiteX89" fmla="*/ 983131 w 1650105"/>
                  <a:gd name="connsiteY89" fmla="*/ 1209860 h 1439693"/>
                  <a:gd name="connsiteX90" fmla="*/ 1101015 w 1650105"/>
                  <a:gd name="connsiteY90" fmla="*/ 1430116 h 1439693"/>
                  <a:gd name="connsiteX91" fmla="*/ 980029 w 1650105"/>
                  <a:gd name="connsiteY91" fmla="*/ 1377379 h 1439693"/>
                  <a:gd name="connsiteX92" fmla="*/ 980029 w 1650105"/>
                  <a:gd name="connsiteY92" fmla="*/ 1439693 h 1439693"/>
                  <a:gd name="connsiteX93" fmla="*/ 954385 w 1650105"/>
                  <a:gd name="connsiteY93" fmla="*/ 1439693 h 1439693"/>
                  <a:gd name="connsiteX94" fmla="*/ 951033 w 1650105"/>
                  <a:gd name="connsiteY94" fmla="*/ 1436891 h 1439693"/>
                  <a:gd name="connsiteX95" fmla="*/ 629479 w 1650105"/>
                  <a:gd name="connsiteY95" fmla="*/ 1185043 h 1439693"/>
                  <a:gd name="connsiteX96" fmla="*/ 676012 w 1650105"/>
                  <a:gd name="connsiteY96" fmla="*/ 1293620 h 1439693"/>
                  <a:gd name="connsiteX97" fmla="*/ 651195 w 1650105"/>
                  <a:gd name="connsiteY97" fmla="*/ 1333948 h 1439693"/>
                  <a:gd name="connsiteX98" fmla="*/ 800100 w 1650105"/>
                  <a:gd name="connsiteY98" fmla="*/ 1423912 h 1439693"/>
                  <a:gd name="connsiteX99" fmla="*/ 785446 w 1650105"/>
                  <a:gd name="connsiteY99" fmla="*/ 1439693 h 1439693"/>
                  <a:gd name="connsiteX100" fmla="*/ 591931 w 1650105"/>
                  <a:gd name="connsiteY100" fmla="*/ 1439693 h 1439693"/>
                  <a:gd name="connsiteX101" fmla="*/ 583624 w 1650105"/>
                  <a:gd name="connsiteY101" fmla="*/ 1385474 h 1439693"/>
                  <a:gd name="connsiteX102" fmla="*/ 337872 w 1650105"/>
                  <a:gd name="connsiteY102" fmla="*/ 1309131 h 1439693"/>
                  <a:gd name="connsiteX103" fmla="*/ 214665 w 1650105"/>
                  <a:gd name="connsiteY103" fmla="*/ 1439693 h 1439693"/>
                  <a:gd name="connsiteX104" fmla="*/ 152603 w 1650105"/>
                  <a:gd name="connsiteY104" fmla="*/ 1439693 h 1439693"/>
                  <a:gd name="connsiteX105" fmla="*/ 198621 w 1650105"/>
                  <a:gd name="connsiteY105" fmla="*/ 1380312 h 1439693"/>
                  <a:gd name="connsiteX106" fmla="*/ 260316 w 1650105"/>
                  <a:gd name="connsiteY106" fmla="*/ 1290518 h 1439693"/>
                  <a:gd name="connsiteX107" fmla="*/ 61775 w 1650105"/>
                  <a:gd name="connsiteY107" fmla="*/ 766245 h 1439693"/>
                  <a:gd name="connsiteX108" fmla="*/ 102104 w 1650105"/>
                  <a:gd name="connsiteY108" fmla="*/ 729018 h 143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50105" h="1439693">
                    <a:moveTo>
                      <a:pt x="0" y="589784"/>
                    </a:moveTo>
                    <a:lnTo>
                      <a:pt x="0" y="589449"/>
                    </a:lnTo>
                    <a:lnTo>
                      <a:pt x="10129" y="590597"/>
                    </a:lnTo>
                    <a:cubicBezTo>
                      <a:pt x="46604" y="604784"/>
                      <a:pt x="160271" y="690177"/>
                      <a:pt x="176558" y="660770"/>
                    </a:cubicBezTo>
                    <a:cubicBezTo>
                      <a:pt x="195171" y="627162"/>
                      <a:pt x="65394" y="434308"/>
                      <a:pt x="55571" y="387775"/>
                    </a:cubicBezTo>
                    <a:cubicBezTo>
                      <a:pt x="76252" y="385707"/>
                      <a:pt x="96934" y="433274"/>
                      <a:pt x="117615" y="381571"/>
                    </a:cubicBezTo>
                    <a:cubicBezTo>
                      <a:pt x="138297" y="329867"/>
                      <a:pt x="64878" y="304015"/>
                      <a:pt x="64878" y="285402"/>
                    </a:cubicBezTo>
                    <a:lnTo>
                      <a:pt x="117615" y="269891"/>
                    </a:lnTo>
                    <a:lnTo>
                      <a:pt x="105206" y="173723"/>
                    </a:lnTo>
                    <a:lnTo>
                      <a:pt x="238601" y="322629"/>
                    </a:lnTo>
                    <a:lnTo>
                      <a:pt x="275827" y="279198"/>
                    </a:lnTo>
                    <a:lnTo>
                      <a:pt x="275827" y="428104"/>
                    </a:lnTo>
                    <a:lnTo>
                      <a:pt x="387507" y="397082"/>
                    </a:lnTo>
                    <a:lnTo>
                      <a:pt x="371996" y="617338"/>
                    </a:lnTo>
                    <a:lnTo>
                      <a:pt x="443347" y="573908"/>
                    </a:lnTo>
                    <a:cubicBezTo>
                      <a:pt x="456789" y="636986"/>
                      <a:pt x="363722" y="1046477"/>
                      <a:pt x="477471" y="977195"/>
                    </a:cubicBezTo>
                    <a:cubicBezTo>
                      <a:pt x="591220" y="907912"/>
                      <a:pt x="477988" y="612685"/>
                      <a:pt x="492982" y="530477"/>
                    </a:cubicBezTo>
                    <a:lnTo>
                      <a:pt x="542618" y="502557"/>
                    </a:lnTo>
                    <a:lnTo>
                      <a:pt x="496084" y="440513"/>
                    </a:lnTo>
                    <a:lnTo>
                      <a:pt x="533311" y="437411"/>
                    </a:lnTo>
                    <a:lnTo>
                      <a:pt x="483675" y="288504"/>
                    </a:lnTo>
                    <a:lnTo>
                      <a:pt x="536413" y="313323"/>
                    </a:lnTo>
                    <a:lnTo>
                      <a:pt x="607763" y="9306"/>
                    </a:lnTo>
                    <a:lnTo>
                      <a:pt x="676012" y="170621"/>
                    </a:lnTo>
                    <a:lnTo>
                      <a:pt x="703932" y="99271"/>
                    </a:lnTo>
                    <a:lnTo>
                      <a:pt x="734955" y="276096"/>
                    </a:lnTo>
                    <a:lnTo>
                      <a:pt x="793896" y="223359"/>
                    </a:lnTo>
                    <a:cubicBezTo>
                      <a:pt x="796998" y="264205"/>
                      <a:pt x="719960" y="529443"/>
                      <a:pt x="790794" y="542886"/>
                    </a:cubicBezTo>
                    <a:cubicBezTo>
                      <a:pt x="861628" y="556328"/>
                      <a:pt x="862662" y="248177"/>
                      <a:pt x="883860" y="192337"/>
                    </a:cubicBezTo>
                    <a:lnTo>
                      <a:pt x="921086" y="195439"/>
                    </a:lnTo>
                    <a:lnTo>
                      <a:pt x="933495" y="105475"/>
                    </a:lnTo>
                    <a:lnTo>
                      <a:pt x="973824" y="120986"/>
                    </a:lnTo>
                    <a:lnTo>
                      <a:pt x="1032766" y="0"/>
                    </a:lnTo>
                    <a:lnTo>
                      <a:pt x="1032766" y="96168"/>
                    </a:lnTo>
                    <a:lnTo>
                      <a:pt x="1076197" y="86862"/>
                    </a:lnTo>
                    <a:cubicBezTo>
                      <a:pt x="1083435" y="103406"/>
                      <a:pt x="1019841" y="192854"/>
                      <a:pt x="1076197" y="195439"/>
                    </a:cubicBezTo>
                    <a:cubicBezTo>
                      <a:pt x="1132553" y="198024"/>
                      <a:pt x="1184774" y="95651"/>
                      <a:pt x="1209592" y="83760"/>
                    </a:cubicBezTo>
                    <a:lnTo>
                      <a:pt x="1225103" y="124088"/>
                    </a:lnTo>
                    <a:lnTo>
                      <a:pt x="1327476" y="12409"/>
                    </a:lnTo>
                    <a:lnTo>
                      <a:pt x="1346089" y="49635"/>
                    </a:lnTo>
                    <a:lnTo>
                      <a:pt x="1463973" y="0"/>
                    </a:lnTo>
                    <a:lnTo>
                      <a:pt x="1392622" y="155110"/>
                    </a:lnTo>
                    <a:lnTo>
                      <a:pt x="1432951" y="173723"/>
                    </a:lnTo>
                    <a:lnTo>
                      <a:pt x="1336782" y="251278"/>
                    </a:lnTo>
                    <a:lnTo>
                      <a:pt x="1377111" y="276096"/>
                    </a:lnTo>
                    <a:lnTo>
                      <a:pt x="1318169" y="350549"/>
                    </a:lnTo>
                    <a:lnTo>
                      <a:pt x="1408133" y="381571"/>
                    </a:lnTo>
                    <a:lnTo>
                      <a:pt x="1358498" y="428104"/>
                    </a:lnTo>
                    <a:lnTo>
                      <a:pt x="1395724" y="446717"/>
                    </a:lnTo>
                    <a:lnTo>
                      <a:pt x="1265431" y="477739"/>
                    </a:lnTo>
                    <a:lnTo>
                      <a:pt x="1302658" y="505659"/>
                    </a:lnTo>
                    <a:cubicBezTo>
                      <a:pt x="1251989" y="532545"/>
                      <a:pt x="919019" y="599243"/>
                      <a:pt x="961416" y="651463"/>
                    </a:cubicBezTo>
                    <a:cubicBezTo>
                      <a:pt x="1003812" y="703683"/>
                      <a:pt x="1110838" y="643708"/>
                      <a:pt x="1147547" y="651463"/>
                    </a:cubicBezTo>
                    <a:lnTo>
                      <a:pt x="1181672" y="685587"/>
                    </a:lnTo>
                    <a:lnTo>
                      <a:pt x="1277840" y="632850"/>
                    </a:lnTo>
                    <a:lnTo>
                      <a:pt x="1277840" y="704200"/>
                    </a:lnTo>
                    <a:lnTo>
                      <a:pt x="1374008" y="670076"/>
                    </a:lnTo>
                    <a:lnTo>
                      <a:pt x="1380213" y="716609"/>
                    </a:lnTo>
                    <a:lnTo>
                      <a:pt x="1473279" y="716609"/>
                    </a:lnTo>
                    <a:lnTo>
                      <a:pt x="1432951" y="800369"/>
                    </a:lnTo>
                    <a:lnTo>
                      <a:pt x="1594265" y="840697"/>
                    </a:lnTo>
                    <a:lnTo>
                      <a:pt x="1650105" y="964786"/>
                    </a:lnTo>
                    <a:cubicBezTo>
                      <a:pt x="1543596" y="920321"/>
                      <a:pt x="1437087" y="931696"/>
                      <a:pt x="1330578" y="915150"/>
                    </a:cubicBezTo>
                    <a:lnTo>
                      <a:pt x="1349191" y="995808"/>
                    </a:lnTo>
                    <a:lnTo>
                      <a:pt x="1243716" y="912048"/>
                    </a:lnTo>
                    <a:lnTo>
                      <a:pt x="1203388" y="983399"/>
                    </a:lnTo>
                    <a:lnTo>
                      <a:pt x="1054481" y="868617"/>
                    </a:lnTo>
                    <a:lnTo>
                      <a:pt x="1023459" y="930661"/>
                    </a:lnTo>
                    <a:cubicBezTo>
                      <a:pt x="978994" y="936349"/>
                      <a:pt x="941767" y="870168"/>
                      <a:pt x="787692" y="902741"/>
                    </a:cubicBezTo>
                    <a:cubicBezTo>
                      <a:pt x="633616" y="935315"/>
                      <a:pt x="608798" y="1019591"/>
                      <a:pt x="638786" y="1033034"/>
                    </a:cubicBezTo>
                    <a:cubicBezTo>
                      <a:pt x="662570" y="1102318"/>
                      <a:pt x="908678" y="1024244"/>
                      <a:pt x="967620" y="983399"/>
                    </a:cubicBezTo>
                    <a:lnTo>
                      <a:pt x="967620" y="1020625"/>
                    </a:lnTo>
                    <a:lnTo>
                      <a:pt x="1069993" y="998910"/>
                    </a:lnTo>
                    <a:lnTo>
                      <a:pt x="1069993" y="1014421"/>
                    </a:lnTo>
                    <a:lnTo>
                      <a:pt x="1135139" y="1014421"/>
                    </a:lnTo>
                    <a:lnTo>
                      <a:pt x="1110321" y="1064056"/>
                    </a:lnTo>
                    <a:lnTo>
                      <a:pt x="1215796" y="1057851"/>
                    </a:lnTo>
                    <a:lnTo>
                      <a:pt x="1209592" y="1101283"/>
                    </a:lnTo>
                    <a:lnTo>
                      <a:pt x="1299556" y="1101283"/>
                    </a:lnTo>
                    <a:lnTo>
                      <a:pt x="1299556" y="1138509"/>
                    </a:lnTo>
                    <a:lnTo>
                      <a:pt x="1411235" y="1188145"/>
                    </a:lnTo>
                    <a:lnTo>
                      <a:pt x="1380213" y="1200553"/>
                    </a:lnTo>
                    <a:lnTo>
                      <a:pt x="1442257" y="1271904"/>
                    </a:lnTo>
                    <a:lnTo>
                      <a:pt x="1370906" y="1281210"/>
                    </a:lnTo>
                    <a:lnTo>
                      <a:pt x="1370906" y="1327744"/>
                    </a:lnTo>
                    <a:lnTo>
                      <a:pt x="1246818" y="1247086"/>
                    </a:lnTo>
                    <a:lnTo>
                      <a:pt x="1262329" y="1321539"/>
                    </a:lnTo>
                    <a:lnTo>
                      <a:pt x="1132037" y="1237779"/>
                    </a:lnTo>
                    <a:lnTo>
                      <a:pt x="1132037" y="1299824"/>
                    </a:lnTo>
                    <a:cubicBezTo>
                      <a:pt x="1107219" y="1295171"/>
                      <a:pt x="1034834" y="1181940"/>
                      <a:pt x="983131" y="1209860"/>
                    </a:cubicBezTo>
                    <a:cubicBezTo>
                      <a:pt x="931428" y="1237779"/>
                      <a:pt x="1101532" y="1402197"/>
                      <a:pt x="1101015" y="1430116"/>
                    </a:cubicBezTo>
                    <a:lnTo>
                      <a:pt x="980029" y="1377379"/>
                    </a:lnTo>
                    <a:lnTo>
                      <a:pt x="980029" y="1439693"/>
                    </a:lnTo>
                    <a:lnTo>
                      <a:pt x="954385" y="1439693"/>
                    </a:lnTo>
                    <a:lnTo>
                      <a:pt x="951033" y="1436891"/>
                    </a:lnTo>
                    <a:cubicBezTo>
                      <a:pt x="868293" y="1354921"/>
                      <a:pt x="690102" y="1117182"/>
                      <a:pt x="629479" y="1185043"/>
                    </a:cubicBezTo>
                    <a:cubicBezTo>
                      <a:pt x="560197" y="1262598"/>
                      <a:pt x="672393" y="1268802"/>
                      <a:pt x="676012" y="1293620"/>
                    </a:cubicBezTo>
                    <a:lnTo>
                      <a:pt x="651195" y="1333948"/>
                    </a:lnTo>
                    <a:lnTo>
                      <a:pt x="800100" y="1423912"/>
                    </a:lnTo>
                    <a:lnTo>
                      <a:pt x="785446" y="1439693"/>
                    </a:lnTo>
                    <a:lnTo>
                      <a:pt x="591931" y="1439693"/>
                    </a:lnTo>
                    <a:lnTo>
                      <a:pt x="583624" y="1385474"/>
                    </a:lnTo>
                    <a:cubicBezTo>
                      <a:pt x="558661" y="1272776"/>
                      <a:pt x="494921" y="1192798"/>
                      <a:pt x="337872" y="1309131"/>
                    </a:cubicBezTo>
                    <a:lnTo>
                      <a:pt x="214665" y="1439693"/>
                    </a:lnTo>
                    <a:lnTo>
                      <a:pt x="152603" y="1439693"/>
                    </a:lnTo>
                    <a:lnTo>
                      <a:pt x="198621" y="1380312"/>
                    </a:lnTo>
                    <a:cubicBezTo>
                      <a:pt x="218057" y="1353684"/>
                      <a:pt x="238601" y="1323931"/>
                      <a:pt x="260316" y="1290518"/>
                    </a:cubicBezTo>
                    <a:cubicBezTo>
                      <a:pt x="434040" y="1023211"/>
                      <a:pt x="299094" y="786926"/>
                      <a:pt x="61775" y="766245"/>
                    </a:cubicBezTo>
                    <a:lnTo>
                      <a:pt x="102104" y="729018"/>
                    </a:lnTo>
                    <a:close/>
                  </a:path>
                </a:pathLst>
              </a:custGeom>
              <a:solidFill>
                <a:schemeClr val="accent1"/>
              </a:solidFill>
              <a:ln w="9525"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a typeface="宋体" panose="02010600030101010101" pitchFamily="2" charset="-122"/>
                </a:endParaRPr>
              </a:p>
            </p:txBody>
          </p:sp>
        </p:grpSp>
      </p:grpSp>
      <p:sp>
        <p:nvSpPr>
          <p:cNvPr id="14" name="副标题 2"/>
          <p:cNvSpPr>
            <a:spLocks noGrp="1"/>
          </p:cNvSpPr>
          <p:nvPr>
            <p:ph type="subTitle" idx="1"/>
          </p:nvPr>
        </p:nvSpPr>
        <p:spPr>
          <a:xfrm>
            <a:off x="484188" y="1372868"/>
            <a:ext cx="10221022" cy="341632"/>
          </a:xfrm>
          <a:prstGeom prst="rect">
            <a:avLst/>
          </a:prstGeom>
          <a:noFill/>
        </p:spPr>
        <p:txBody>
          <a:bodyPr rtlCol="0">
            <a:spAutoFit/>
          </a:bodyPr>
          <a:lstStyle>
            <a:lvl1pPr marL="0" indent="0" algn="l">
              <a:buNone/>
              <a:defRPr lang="zh-CN" altLang="en-US" sz="1800" b="1" spc="0" baseline="0">
                <a:solidFill>
                  <a:schemeClr val="accent1"/>
                </a:solidFill>
                <a:latin typeface="+mj-lt"/>
                <a:ea typeface="+mj-ea"/>
              </a:defRPr>
            </a:lvl1pPr>
          </a:lstStyle>
          <a:p>
            <a:pPr lvl="0"/>
            <a:r>
              <a:rPr lang="zh-CN" altLang="en-US" noProof="1"/>
              <a:t>单击此处编辑母版副标题样式</a:t>
            </a:r>
            <a:endParaRPr lang="zh-CN" altLang="en-US" noProof="1"/>
          </a:p>
        </p:txBody>
      </p:sp>
      <p:sp>
        <p:nvSpPr>
          <p:cNvPr id="13" name="标题 1"/>
          <p:cNvSpPr>
            <a:spLocks noGrp="1"/>
          </p:cNvSpPr>
          <p:nvPr>
            <p:ph type="ctrTitle"/>
          </p:nvPr>
        </p:nvSpPr>
        <p:spPr>
          <a:xfrm>
            <a:off x="407988" y="404813"/>
            <a:ext cx="10297222" cy="900000"/>
          </a:xfrm>
          <a:prstGeom prst="rect">
            <a:avLst/>
          </a:prstGeom>
        </p:spPr>
        <p:txBody>
          <a:bodyPr anchor="b">
            <a:noAutofit/>
          </a:bodyPr>
          <a:lstStyle>
            <a:lvl1pPr algn="l">
              <a:defRPr sz="4800" b="0">
                <a:solidFill>
                  <a:schemeClr val="tx1"/>
                </a:solidFill>
              </a:defRPr>
            </a:lvl1pPr>
          </a:lstStyle>
          <a:p>
            <a:r>
              <a:rPr lang="zh-CN" altLang="en-US" noProof="1"/>
              <a:t>单击此处编辑母版标题样式</a:t>
            </a:r>
            <a:endParaRPr lang="zh-CN" altLang="en-US" noProof="1"/>
          </a:p>
        </p:txBody>
      </p:sp>
    </p:spTree>
  </p:cSld>
  <p:clrMapOvr>
    <a:masterClrMapping/>
  </p:clrMapOvr>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p:random/>
  </p:transition>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9" name="标题 8"/>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Tree>
  </p:cSld>
  <p:clrMapOvr>
    <a:masterClrMapping/>
  </p:clrMapOvr>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相框">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1685109"/>
            <a:ext cx="12053455" cy="5488222"/>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a:spLocks noGrp="1"/>
          </p:cNvSpPr>
          <p:nvPr>
            <p:ph sz="quarter" idx="10"/>
            <p:custDataLst>
              <p:tags r:id="rId3"/>
            </p:custDataLst>
          </p:nvPr>
        </p:nvSpPr>
        <p:spPr>
          <a:xfrm>
            <a:off x="660400" y="580181"/>
            <a:ext cx="10858500" cy="5655519"/>
          </a:xfrm>
          <a:prstGeom prst="rect">
            <a:avLst/>
          </a:prstGeom>
        </p:spPr>
        <p:txBody>
          <a:bodyPr/>
          <a:lstStyle>
            <a:lvl1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ts val="4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ts val="4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ts val="4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内容占位符 2"/>
          <p:cNvSpPr>
            <a:spLocks noGrp="1"/>
          </p:cNvSpPr>
          <p:nvPr>
            <p:ph sz="quarter" idx="10"/>
          </p:nvPr>
        </p:nvSpPr>
        <p:spPr>
          <a:xfrm>
            <a:off x="660400" y="571500"/>
            <a:ext cx="10858500" cy="5664200"/>
          </a:xfrm>
          <a:prstGeom prst="rect">
            <a:avLst/>
          </a:prstGeom>
        </p:spPr>
        <p:txBody>
          <a:bodyPr/>
          <a:lstStyle>
            <a:lvl1pPr marL="0" indent="0" eaLnBrk="1">
              <a:lnSpc>
                <a:spcPct val="150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ct val="150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ct val="150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ct val="150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ct val="150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矩形 5"/>
          <p:cNvSpPr/>
          <p:nvPr userDrawn="1"/>
        </p:nvSpPr>
        <p:spPr>
          <a:xfrm>
            <a:off x="62922" y="0"/>
            <a:ext cx="12053455" cy="6858000"/>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内容页_1">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9" name="直接连接符 8"/>
          <p:cNvCxnSpPr/>
          <p:nvPr userDrawn="1"/>
        </p:nvCxnSpPr>
        <p:spPr>
          <a:xfrm>
            <a:off x="914400" y="809952"/>
            <a:ext cx="10850880" cy="0"/>
          </a:xfrm>
          <a:prstGeom prst="line">
            <a:avLst/>
          </a:prstGeom>
          <a:noFill/>
          <a:ln w="6350" cap="flat" cmpd="sng" algn="ctr">
            <a:solidFill>
              <a:sysClr val="window" lastClr="FFFFFF">
                <a:lumMod val="75000"/>
              </a:sysClr>
            </a:solidFill>
            <a:prstDash val="solid"/>
            <a:miter lim="800000"/>
          </a:ln>
          <a:effectLst/>
        </p:spPr>
      </p:cxnSp>
      <p:sp>
        <p:nvSpPr>
          <p:cNvPr id="10" name="椭圆 9"/>
          <p:cNvSpPr/>
          <p:nvPr userDrawn="1"/>
        </p:nvSpPr>
        <p:spPr>
          <a:xfrm>
            <a:off x="426720" y="348286"/>
            <a:ext cx="461666" cy="461666"/>
          </a:xfrm>
          <a:prstGeom prst="ellipse">
            <a:avLst/>
          </a:prstGeom>
          <a:solidFill>
            <a:srgbClr val="395B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内容板式1">
    <p:spTree>
      <p:nvGrpSpPr>
        <p:cNvPr id="1" name=""/>
        <p:cNvGrpSpPr/>
        <p:nvPr/>
      </p:nvGrpSpPr>
      <p:grpSpPr>
        <a:xfrm>
          <a:off x="0" y="0"/>
          <a:ext cx="0" cy="0"/>
          <a:chOff x="0" y="0"/>
          <a:chExt cx="0" cy="0"/>
        </a:xfrm>
      </p:grpSpPr>
    </p:spTree>
  </p:cSld>
  <p:clrMapOvr>
    <a:masterClrMapping/>
  </p:clrMapOvr>
  <p:transition spd="slow">
    <p:push dir="u"/>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0608342" y="5053054"/>
            <a:ext cx="1583658" cy="1966165"/>
            <a:chOff x="10608342" y="5053054"/>
            <a:chExt cx="1583658" cy="1966165"/>
          </a:xfrm>
        </p:grpSpPr>
        <p:sp>
          <p:nvSpPr>
            <p:cNvPr id="10" name="任意多边形: 形状 9"/>
            <p:cNvSpPr/>
            <p:nvPr>
              <p:custDataLst>
                <p:tags r:id="rId3"/>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4"/>
              </p:custDataLst>
            </p:nvPr>
          </p:nvSpPr>
          <p:spPr>
            <a:xfrm>
              <a:off x="10960100" y="5207000"/>
              <a:ext cx="1231900" cy="1651000"/>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108" name="图片 107"/>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pic>
        <p:nvPicPr>
          <p:cNvPr id="64" name="图片 63"/>
          <p:cNvPicPr>
            <a:picLocks noChangeAspect="1"/>
          </p:cNvPicPr>
          <p:nvPr>
            <p:custDataLst>
              <p:tags r:id="rId5"/>
            </p:custDataLst>
          </p:nvPr>
        </p:nvPicPr>
        <p:blipFill>
          <a:blip r:embed="rId6"/>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1">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1">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slideLayout" Target="../slideLayouts/slideLayout2.xml"/><Relationship Id="rId19" Type="http://schemas.openxmlformats.org/officeDocument/2006/relationships/tags" Target="../tags/tag155.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image" Target="NULL" TargetMode="External"/><Relationship Id="rId23" Type="http://schemas.openxmlformats.org/officeDocument/2006/relationships/image" Target="../media/image48.png"/><Relationship Id="rId22" Type="http://schemas.openxmlformats.org/officeDocument/2006/relationships/image" Target="../media/image47.jpeg"/><Relationship Id="rId21" Type="http://schemas.openxmlformats.org/officeDocument/2006/relationships/slideLayout" Target="../slideLayouts/slideLayout39.xml"/><Relationship Id="rId20" Type="http://schemas.openxmlformats.org/officeDocument/2006/relationships/slideLayout" Target="../slideLayouts/slideLayout38.xml"/><Relationship Id="rId2" Type="http://schemas.openxmlformats.org/officeDocument/2006/relationships/slideLayout" Target="../slideLayouts/slideLayout20.xml"/><Relationship Id="rId19" Type="http://schemas.openxmlformats.org/officeDocument/2006/relationships/slideLayout" Target="../slideLayouts/slideLayout37.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5" Type="http://schemas.openxmlformats.org/officeDocument/2006/relationships/theme" Target="../theme/theme3.xml"/><Relationship Id="rId24" Type="http://schemas.openxmlformats.org/officeDocument/2006/relationships/image" Target="NULL" TargetMode="External"/><Relationship Id="rId23" Type="http://schemas.openxmlformats.org/officeDocument/2006/relationships/image" Target="../media/image48.png"/><Relationship Id="rId22" Type="http://schemas.openxmlformats.org/officeDocument/2006/relationships/image" Target="../media/image47.jpeg"/><Relationship Id="rId21" Type="http://schemas.openxmlformats.org/officeDocument/2006/relationships/slideLayout" Target="../slideLayouts/slideLayout60.xml"/><Relationship Id="rId20" Type="http://schemas.openxmlformats.org/officeDocument/2006/relationships/slideLayout" Target="../slideLayouts/slideLayout59.xml"/><Relationship Id="rId2" Type="http://schemas.openxmlformats.org/officeDocument/2006/relationships/slideLayout" Target="../slideLayouts/slideLayout41.xml"/><Relationship Id="rId19" Type="http://schemas.openxmlformats.org/officeDocument/2006/relationships/slideLayout" Target="../slideLayouts/slideLayout58.xml"/><Relationship Id="rId18" Type="http://schemas.openxmlformats.org/officeDocument/2006/relationships/slideLayout" Target="../slideLayouts/slideLayout57.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1">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2">
            <a:alphaModFix amt="4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7" name="图片 1073743875" descr="D:\qq文件\712321467\Image\C2C\Image2\{75232B38-A165-1FB7-499C-2E1C792CACB5}.png"/>
          <p:cNvPicPr>
            <a:picLocks noChangeAspect="1"/>
          </p:cNvPicPr>
          <p:nvPr/>
        </p:nvPicPr>
        <p:blipFill>
          <a:blip r:embed="rId23" r:link="rId2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22">
            <a:alphaModFix amt="4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7" name="图片 1073743875" descr="D:\qq文件\712321467\Image\C2C\Image2\{75232B38-A165-1FB7-499C-2E1C792CACB5}.png"/>
          <p:cNvPicPr>
            <a:picLocks noChangeAspect="1"/>
          </p:cNvPicPr>
          <p:nvPr/>
        </p:nvPicPr>
        <p:blipFill>
          <a:blip r:embed="rId23" r:link="rId2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5.xml"/><Relationship Id="rId2" Type="http://schemas.openxmlformats.org/officeDocument/2006/relationships/tags" Target="../tags/tag205.xml"/><Relationship Id="rId1" Type="http://schemas.openxmlformats.org/officeDocument/2006/relationships/image" Target="../media/image55.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9.xml"/><Relationship Id="rId1" Type="http://schemas.openxmlformats.org/officeDocument/2006/relationships/image" Target="../media/image56.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88.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image" Target="../media/image57.jpeg"/><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86.xml"/><Relationship Id="rId5" Type="http://schemas.openxmlformats.org/officeDocument/2006/relationships/image" Target="../media/image59.jpeg"/><Relationship Id="rId4" Type="http://schemas.openxmlformats.org/officeDocument/2006/relationships/image" Target="../media/image58.jpeg"/><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89.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33.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image" Target="../media/image61.jpeg"/><Relationship Id="rId7" Type="http://schemas.openxmlformats.org/officeDocument/2006/relationships/tags" Target="../tags/tag315.xml"/><Relationship Id="rId6" Type="http://schemas.openxmlformats.org/officeDocument/2006/relationships/image" Target="../media/image60.png"/><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4" Type="http://schemas.openxmlformats.org/officeDocument/2006/relationships/notesSlide" Target="../notesSlides/notesSlide7.xml"/><Relationship Id="rId13" Type="http://schemas.openxmlformats.org/officeDocument/2006/relationships/slideLayout" Target="../slideLayouts/slideLayout7.xml"/><Relationship Id="rId12" Type="http://schemas.openxmlformats.org/officeDocument/2006/relationships/tags" Target="../tags/tag318.xml"/><Relationship Id="rId11" Type="http://schemas.openxmlformats.org/officeDocument/2006/relationships/tags" Target="../tags/tag317.xml"/><Relationship Id="rId10" Type="http://schemas.openxmlformats.org/officeDocument/2006/relationships/image" Target="../media/image62.png"/><Relationship Id="rId1" Type="http://schemas.openxmlformats.org/officeDocument/2006/relationships/tags" Target="../tags/tag310.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5.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6.xml"/><Relationship Id="rId2" Type="http://schemas.openxmlformats.org/officeDocument/2006/relationships/tags" Target="../tags/tag327.xml"/><Relationship Id="rId1" Type="http://schemas.openxmlformats.org/officeDocument/2006/relationships/tags" Target="../tags/tag3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8.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46.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0.xml"/><Relationship Id="rId7" Type="http://schemas.openxmlformats.org/officeDocument/2006/relationships/tags" Target="../tags/tag19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tags" Target="../tags/tag192.xml"/><Relationship Id="rId3" Type="http://schemas.openxmlformats.org/officeDocument/2006/relationships/image" Target="../media/image49.jpeg"/><Relationship Id="rId2" Type="http://schemas.openxmlformats.org/officeDocument/2006/relationships/tags" Target="../tags/tag191.xml"/><Relationship Id="rId1" Type="http://schemas.openxmlformats.org/officeDocument/2006/relationships/tags" Target="../tags/tag190.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46.xml"/><Relationship Id="rId4" Type="http://schemas.openxmlformats.org/officeDocument/2006/relationships/tags" Target="../tags/tag337.xml"/><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image" Target="../media/image63.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339.xml"/><Relationship Id="rId1" Type="http://schemas.openxmlformats.org/officeDocument/2006/relationships/tags" Target="../tags/tag338.xml"/></Relationships>
</file>

<file path=ppt/slides/_rels/slide42.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2" Type="http://schemas.openxmlformats.org/officeDocument/2006/relationships/slideLayout" Target="../slideLayouts/slideLayout43.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tags" Target="../tags/tag340.xml"/></Relationships>
</file>

<file path=ppt/slides/_rels/slide43.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9" Type="http://schemas.openxmlformats.org/officeDocument/2006/relationships/slideLayout" Target="../slideLayouts/slideLayout43.xml"/><Relationship Id="rId18" Type="http://schemas.openxmlformats.org/officeDocument/2006/relationships/tags" Target="../tags/tag367.xml"/><Relationship Id="rId17" Type="http://schemas.openxmlformats.org/officeDocument/2006/relationships/image" Target="../media/image66.jpeg"/><Relationship Id="rId16" Type="http://schemas.openxmlformats.org/officeDocument/2006/relationships/tags" Target="../tags/tag366.xml"/><Relationship Id="rId15" Type="http://schemas.openxmlformats.org/officeDocument/2006/relationships/tags" Target="../tags/tag365.xml"/><Relationship Id="rId14" Type="http://schemas.openxmlformats.org/officeDocument/2006/relationships/tags" Target="../tags/tag364.xml"/><Relationship Id="rId13" Type="http://schemas.openxmlformats.org/officeDocument/2006/relationships/tags" Target="../tags/tag363.xml"/><Relationship Id="rId12" Type="http://schemas.openxmlformats.org/officeDocument/2006/relationships/tags" Target="../tags/tag362.xml"/><Relationship Id="rId11" Type="http://schemas.openxmlformats.org/officeDocument/2006/relationships/tags" Target="../tags/tag361.xml"/><Relationship Id="rId10" Type="http://schemas.openxmlformats.org/officeDocument/2006/relationships/tags" Target="../tags/tag360.xml"/><Relationship Id="rId1" Type="http://schemas.openxmlformats.org/officeDocument/2006/relationships/tags" Target="../tags/tag35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36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36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370.xml"/><Relationship Id="rId1" Type="http://schemas.openxmlformats.org/officeDocument/2006/relationships/image" Target="../media/image67.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71.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46.xml"/><Relationship Id="rId4" Type="http://schemas.openxmlformats.org/officeDocument/2006/relationships/tags" Target="../tags/tag372.xml"/><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374.xml"/><Relationship Id="rId1" Type="http://schemas.openxmlformats.org/officeDocument/2006/relationships/tags" Target="../tags/tag37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9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75.xml"/></Relationships>
</file>

<file path=ppt/slides/_rels/slide51.xml.rels><?xml version="1.0" encoding="UTF-8" standalone="yes"?>
<Relationships xmlns="http://schemas.openxmlformats.org/package/2006/relationships"><Relationship Id="rId7" Type="http://schemas.openxmlformats.org/officeDocument/2006/relationships/slideLayout" Target="../slideLayouts/slideLayout46.xml"/><Relationship Id="rId6" Type="http://schemas.openxmlformats.org/officeDocument/2006/relationships/tags" Target="../tags/tag377.xml"/><Relationship Id="rId5" Type="http://schemas.openxmlformats.org/officeDocument/2006/relationships/image" Target="../media/image74.jpeg"/><Relationship Id="rId4" Type="http://schemas.openxmlformats.org/officeDocument/2006/relationships/image" Target="../media/image73.jpeg"/><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tags" Target="../tags/tag37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7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7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3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60.xml"/><Relationship Id="rId3" Type="http://schemas.openxmlformats.org/officeDocument/2006/relationships/tags" Target="../tags/tag382.xml"/><Relationship Id="rId2" Type="http://schemas.openxmlformats.org/officeDocument/2006/relationships/image" Target="../media/image75.png"/><Relationship Id="rId1" Type="http://schemas.openxmlformats.org/officeDocument/2006/relationships/tags" Target="../tags/tag381.xml"/></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60.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image" Target="../media/image75.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60.xml"/><Relationship Id="rId3" Type="http://schemas.openxmlformats.org/officeDocument/2006/relationships/tags" Target="../tags/tag386.xml"/><Relationship Id="rId2" Type="http://schemas.openxmlformats.org/officeDocument/2006/relationships/image" Target="../media/image75.png"/><Relationship Id="rId1" Type="http://schemas.openxmlformats.org/officeDocument/2006/relationships/tags" Target="../tags/tag38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38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196.xml"/><Relationship Id="rId2" Type="http://schemas.openxmlformats.org/officeDocument/2006/relationships/image" Target="../media/image52.png"/><Relationship Id="rId1" Type="http://schemas.openxmlformats.org/officeDocument/2006/relationships/tags" Target="../tags/tag19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97.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tags" Target="../tags/tag202.xml"/><Relationship Id="rId7" Type="http://schemas.openxmlformats.org/officeDocument/2006/relationships/image" Target="../media/image53.png"/><Relationship Id="rId6" Type="http://schemas.openxmlformats.org/officeDocument/2006/relationships/tags" Target="../tags/tag201.xml"/><Relationship Id="rId5" Type="http://schemas.openxmlformats.org/officeDocument/2006/relationships/image" Target="../media/image49.jpeg"/><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image" Target="../media/image50.png"/><Relationship Id="rId1" Type="http://schemas.openxmlformats.org/officeDocument/2006/relationships/tags" Target="../tags/tag19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04.xml"/><Relationship Id="rId2" Type="http://schemas.openxmlformats.org/officeDocument/2006/relationships/image" Target="../media/image54.jpeg"/><Relationship Id="rId1" Type="http://schemas.openxmlformats.org/officeDocument/2006/relationships/tags" Target="../tags/tag2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219075" y="171450"/>
            <a:ext cx="2960370" cy="603250"/>
          </a:xfrm>
        </p:spPr>
        <p:txBody>
          <a:bodyPr>
            <a:normAutofit/>
          </a:bodyPr>
          <a:p>
            <a:pPr marL="0" indent="0" algn="l">
              <a:lnSpc>
                <a:spcPct val="100000"/>
              </a:lnSpc>
              <a:spcBef>
                <a:spcPts val="0"/>
              </a:spcBef>
              <a:spcAft>
                <a:spcPts val="0"/>
              </a:spcAft>
              <a:buSzPct val="100000"/>
              <a:buNone/>
            </a:pPr>
            <a:r>
              <a:rPr lang="zh-CN" altLang="en-US" sz="2800">
                <a:solidFill>
                  <a:schemeClr val="tx1"/>
                </a:solidFill>
                <a:latin typeface="思源黑体" panose="020B0500000000090000" charset="-122"/>
                <a:ea typeface="思源黑体" panose="020B0500000000090000" charset="-122"/>
              </a:rPr>
              <a:t>历史</a:t>
            </a:r>
            <a:r>
              <a:rPr lang="zh-CN" altLang="en-US" sz="2800">
                <a:solidFill>
                  <a:schemeClr val="tx1"/>
                </a:solidFill>
                <a:latin typeface="思源黑体" panose="020B0500000000090000" charset="-122"/>
                <a:ea typeface="思源黑体" panose="020B0500000000090000" charset="-122"/>
              </a:rPr>
              <a:t>专题研讨</a:t>
            </a:r>
            <a:endParaRPr lang="zh-CN" altLang="en-US" sz="2800">
              <a:solidFill>
                <a:schemeClr val="tx1"/>
              </a:solidFill>
              <a:latin typeface="思源黑体" panose="020B0500000000090000" charset="-122"/>
              <a:ea typeface="思源黑体" panose="020B0500000000090000" charset="-122"/>
            </a:endParaRPr>
          </a:p>
        </p:txBody>
      </p:sp>
      <p:sp>
        <p:nvSpPr>
          <p:cNvPr id="10" name="副标题 9"/>
          <p:cNvSpPr>
            <a:spLocks noGrp="1"/>
          </p:cNvSpPr>
          <p:nvPr>
            <p:ph type="subTitle" idx="1"/>
            <p:custDataLst>
              <p:tags r:id="rId2"/>
            </p:custDataLst>
          </p:nvPr>
        </p:nvSpPr>
        <p:spPr>
          <a:xfrm>
            <a:off x="111760" y="1809115"/>
            <a:ext cx="11913870" cy="2884805"/>
          </a:xfrm>
        </p:spPr>
        <p:txBody>
          <a:bodyPr>
            <a:noAutofit/>
          </a:bodyPr>
          <a:p>
            <a:pPr lvl="0" algn="l" fontAlgn="ctr">
              <a:lnSpc>
                <a:spcPct val="130000"/>
              </a:lnSpc>
              <a:spcBef>
                <a:spcPts val="1000"/>
              </a:spcBef>
              <a:spcAft>
                <a:spcPts val="0"/>
              </a:spcAft>
              <a:buSzPct val="100000"/>
              <a:buFont typeface="Wingdings" panose="05000000000000000000" charset="0"/>
            </a:pPr>
            <a:r>
              <a:rPr lang="en-US" altLang="zh-CN" sz="72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 </a:t>
            </a:r>
            <a:r>
              <a:rPr lang="zh-CN" altLang="en-US" sz="66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探究命题规律，精准复习备考</a:t>
            </a:r>
            <a:endParaRPr lang="zh-CN" altLang="en-US" sz="66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endParaRPr>
          </a:p>
          <a:p>
            <a:pPr marL="285750" lvl="1" indent="0" algn="l">
              <a:lnSpc>
                <a:spcPct val="100000"/>
              </a:lnSpc>
              <a:spcBef>
                <a:spcPts val="0"/>
              </a:spcBef>
              <a:spcAft>
                <a:spcPts val="1000"/>
              </a:spcAft>
              <a:buSzPct val="100000"/>
              <a:buNone/>
            </a:pPr>
            <a:r>
              <a:rPr lang="en-US" altLang="zh-CN" sz="8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       </a:t>
            </a:r>
            <a:r>
              <a:rPr lang="en-US" altLang="zh-CN" sz="4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a:t>
            </a:r>
            <a:r>
              <a:rPr lang="zh-CN" altLang="en-US" sz="4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从近五年</a:t>
            </a:r>
            <a:r>
              <a:rPr lang="zh-CN" altLang="en-US" sz="4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高考民国史考查浅谈</a:t>
            </a:r>
            <a:r>
              <a:rPr lang="zh-CN" altLang="en-US" sz="4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备考策略</a:t>
            </a:r>
            <a:endParaRPr lang="zh-CN" altLang="en-US" sz="4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endParaRPr>
          </a:p>
        </p:txBody>
      </p:sp>
      <p:sp>
        <p:nvSpPr>
          <p:cNvPr id="4" name="文本框 3"/>
          <p:cNvSpPr txBox="1"/>
          <p:nvPr/>
        </p:nvSpPr>
        <p:spPr>
          <a:xfrm>
            <a:off x="6703060" y="171450"/>
            <a:ext cx="5211445" cy="1155065"/>
          </a:xfrm>
          <a:prstGeom prst="rect">
            <a:avLst/>
          </a:prstGeom>
          <a:noFill/>
        </p:spPr>
        <p:txBody>
          <a:bodyPr wrap="square" rtlCol="0" anchor="t">
            <a:noAutofit/>
          </a:bodyPr>
          <a:p>
            <a:r>
              <a:rPr lang="zh-CN" altLang="en-US" sz="8800" b="1">
                <a:solidFill>
                  <a:srgbClr val="FF0000"/>
                </a:solidFill>
                <a:effectLst>
                  <a:reflection blurRad="6350" stA="53000" endA="300" endPos="35500" dir="5400000" sy="-90000" algn="bl" rotWithShape="0"/>
                </a:effectLst>
                <a:latin typeface="华文行楷" panose="02010800040101010101" charset="-122"/>
                <a:ea typeface="华文行楷" panose="02010800040101010101" charset="-122"/>
                <a:cs typeface="华文行楷" panose="02010800040101010101" charset="-122"/>
                <a:sym typeface="+mn-ea"/>
              </a:rPr>
              <a:t>冲刺2023</a:t>
            </a:r>
            <a:endParaRPr lang="zh-CN" altLang="en-US" sz="8800" b="1">
              <a:solidFill>
                <a:srgbClr val="FF0000"/>
              </a:solidFill>
              <a:effectLst>
                <a:reflection blurRad="6350" stA="53000" endA="300" endPos="35500" dir="5400000" sy="-90000" algn="bl" rotWithShape="0"/>
              </a:effectLst>
              <a:latin typeface="华文行楷" panose="02010800040101010101" charset="-122"/>
              <a:ea typeface="华文行楷" panose="02010800040101010101" charset="-122"/>
              <a:cs typeface="华文行楷" panose="02010800040101010101" charset="-122"/>
              <a:sym typeface="+mn-ea"/>
            </a:endParaRPr>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2" name="文本框 1"/>
          <p:cNvSpPr txBox="1"/>
          <p:nvPr/>
        </p:nvSpPr>
        <p:spPr>
          <a:xfrm>
            <a:off x="6967855" y="4757420"/>
            <a:ext cx="4622800" cy="521970"/>
          </a:xfrm>
          <a:prstGeom prst="rect">
            <a:avLst/>
          </a:prstGeom>
          <a:noFill/>
        </p:spPr>
        <p:txBody>
          <a:bodyPr wrap="square" rtlCol="0">
            <a:spAutoFit/>
          </a:bodyPr>
          <a:p>
            <a:r>
              <a:rPr lang="zh-CN" altLang="en-US" sz="2800">
                <a:latin typeface="华文行楷" panose="02010800040101010101" charset="-122"/>
                <a:ea typeface="华文行楷" panose="02010800040101010101" charset="-122"/>
                <a:cs typeface="华文行楷" panose="02010800040101010101" charset="-122"/>
              </a:rPr>
              <a:t>汉中市大河坎中学</a:t>
            </a:r>
            <a:r>
              <a:rPr lang="en-US" altLang="zh-CN" sz="2800">
                <a:latin typeface="华文行楷" panose="02010800040101010101" charset="-122"/>
                <a:ea typeface="华文行楷" panose="02010800040101010101" charset="-122"/>
                <a:cs typeface="华文行楷" panose="02010800040101010101" charset="-122"/>
              </a:rPr>
              <a:t>     </a:t>
            </a:r>
            <a:r>
              <a:rPr lang="zh-CN" altLang="en-US" sz="2800">
                <a:latin typeface="华文行楷" panose="02010800040101010101" charset="-122"/>
                <a:ea typeface="华文行楷" panose="02010800040101010101" charset="-122"/>
                <a:cs typeface="华文行楷" panose="02010800040101010101" charset="-122"/>
              </a:rPr>
              <a:t>尤馨晨</a:t>
            </a:r>
            <a:endParaRPr lang="zh-CN" altLang="en-US" sz="2800">
              <a:latin typeface="华文行楷" panose="02010800040101010101" charset="-122"/>
              <a:ea typeface="华文行楷" panose="02010800040101010101" charset="-122"/>
              <a:cs typeface="华文行楷"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flipH="1">
            <a:off x="1524000" y="5501829"/>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7" name="矩形 86"/>
          <p:cNvSpPr/>
          <p:nvPr/>
        </p:nvSpPr>
        <p:spPr>
          <a:xfrm flipH="1">
            <a:off x="1524000" y="5555394"/>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cxnSp>
        <p:nvCxnSpPr>
          <p:cNvPr id="95" name="直接连接符 94"/>
          <p:cNvCxnSpPr/>
          <p:nvPr/>
        </p:nvCxnSpPr>
        <p:spPr>
          <a:xfrm>
            <a:off x="7067297" y="923878"/>
            <a:ext cx="33483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776347" y="927449"/>
            <a:ext cx="329360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067297" y="966729"/>
            <a:ext cx="334835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776347" y="970300"/>
            <a:ext cx="329360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bwMode="auto">
          <a:xfrm>
            <a:off x="5275873" y="2404630"/>
            <a:ext cx="1640254" cy="1478371"/>
            <a:chOff x="2713211" y="1988840"/>
            <a:chExt cx="1610824" cy="1452335"/>
          </a:xfrm>
        </p:grpSpPr>
        <p:sp>
          <p:nvSpPr>
            <p:cNvPr id="1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E647C"/>
            </a:solidFill>
            <a:ln w="9525" cap="flat">
              <a:noFill/>
              <a:prstDash val="solid"/>
              <a:miter lim="800000"/>
            </a:ln>
            <a:effectLst>
              <a:outerShdw blurRad="431800" dist="88900" dir="2700000" algn="tl" rotWithShape="0">
                <a:prstClr val="black">
                  <a:alpha val="40000"/>
                </a:prstClr>
              </a:outerShdw>
            </a:effectLst>
          </p:spPr>
          <p:txBody>
            <a:bodyPr/>
            <a:lstStyle/>
            <a:p>
              <a:pPr fontAlgn="auto">
                <a:spcBef>
                  <a:spcPts val="0"/>
                </a:spcBef>
                <a:spcAft>
                  <a:spcPts val="0"/>
                </a:spcAft>
                <a:defRPr/>
              </a:pPr>
              <a:endParaRPr lang="zh-CN" altLang="en-US" sz="2100">
                <a:latin typeface="+mn-lt"/>
                <a:ea typeface="+mn-ea"/>
              </a:endParaRPr>
            </a:p>
          </p:txBody>
        </p:sp>
        <p:sp>
          <p:nvSpPr>
            <p:cNvPr id="1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1"/>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2100">
                <a:latin typeface="+mn-lt"/>
                <a:ea typeface="+mn-ea"/>
              </a:endParaRPr>
            </a:p>
          </p:txBody>
        </p:sp>
      </p:grpSp>
      <p:sp>
        <p:nvSpPr>
          <p:cNvPr id="15" name="文本框 26"/>
          <p:cNvSpPr txBox="1">
            <a:spLocks noChangeArrowheads="1"/>
          </p:cNvSpPr>
          <p:nvPr/>
        </p:nvSpPr>
        <p:spPr bwMode="auto">
          <a:xfrm>
            <a:off x="5602019" y="2751012"/>
            <a:ext cx="987961" cy="829945"/>
          </a:xfrm>
          <a:prstGeom prst="rect">
            <a:avLst/>
          </a:prstGeom>
          <a:noFill/>
          <a:ln w="9525">
            <a:noFill/>
            <a:miter lim="800000"/>
          </a:ln>
        </p:spPr>
        <p:txBody>
          <a:bodyPr>
            <a:spAutoFit/>
          </a:bodyPr>
          <a:lstStyle/>
          <a:p>
            <a:pPr algn="ctr"/>
            <a:r>
              <a:rPr lang="zh-CN" altLang="en-US" sz="2400" b="1">
                <a:solidFill>
                  <a:srgbClr val="0E647C"/>
                </a:solidFill>
                <a:latin typeface="微软雅黑" panose="020B0503020204020204" charset="-122"/>
                <a:ea typeface="微软雅黑" panose="020B0503020204020204" charset="-122"/>
              </a:rPr>
              <a:t>研究项目</a:t>
            </a:r>
            <a:endParaRPr lang="en-US" altLang="zh-CN" sz="2400" b="1">
              <a:solidFill>
                <a:srgbClr val="0E647C"/>
              </a:solidFill>
              <a:latin typeface="微软雅黑" panose="020B0503020204020204" charset="-122"/>
              <a:ea typeface="微软雅黑" panose="020B0503020204020204" charset="-122"/>
            </a:endParaRPr>
          </a:p>
        </p:txBody>
      </p:sp>
      <p:sp>
        <p:nvSpPr>
          <p:cNvPr id="36" name="Freeform 5"/>
          <p:cNvSpPr/>
          <p:nvPr/>
        </p:nvSpPr>
        <p:spPr bwMode="auto">
          <a:xfrm>
            <a:off x="5016384" y="2199895"/>
            <a:ext cx="2105668" cy="189855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lumMod val="65000"/>
              </a:schemeClr>
            </a:solidFill>
            <a:prstDash val="solid"/>
            <a:miter lim="800000"/>
          </a:ln>
          <a:effectLst>
            <a:outerShdw blurRad="431800" dist="88900" dir="2700000" algn="tl" rotWithShape="0">
              <a:prstClr val="black">
                <a:alpha val="40000"/>
              </a:prstClr>
            </a:outerShdw>
          </a:effectLst>
        </p:spPr>
        <p:txBody>
          <a:bodyPr/>
          <a:lstStyle/>
          <a:p>
            <a:pPr fontAlgn="auto">
              <a:spcBef>
                <a:spcPts val="0"/>
              </a:spcBef>
              <a:spcAft>
                <a:spcPts val="0"/>
              </a:spcAft>
              <a:defRPr/>
            </a:pPr>
            <a:endParaRPr lang="zh-CN" altLang="en-US" sz="2100">
              <a:latin typeface="+mn-lt"/>
              <a:ea typeface="+mn-ea"/>
            </a:endParaRPr>
          </a:p>
        </p:txBody>
      </p:sp>
      <p:grpSp>
        <p:nvGrpSpPr>
          <p:cNvPr id="38" name="组合 37"/>
          <p:cNvGrpSpPr/>
          <p:nvPr/>
        </p:nvGrpSpPr>
        <p:grpSpPr bwMode="auto">
          <a:xfrm>
            <a:off x="5273412" y="1884462"/>
            <a:ext cx="540919" cy="527309"/>
            <a:chOff x="6204898" y="1158425"/>
            <a:chExt cx="535302" cy="520849"/>
          </a:xfrm>
        </p:grpSpPr>
        <p:grpSp>
          <p:nvGrpSpPr>
            <p:cNvPr id="60451" name="组合 38"/>
            <p:cNvGrpSpPr/>
            <p:nvPr/>
          </p:nvGrpSpPr>
          <p:grpSpPr bwMode="auto">
            <a:xfrm>
              <a:off x="6219351" y="1158425"/>
              <a:ext cx="520849" cy="520849"/>
              <a:chOff x="1705099" y="2564904"/>
              <a:chExt cx="1800200" cy="1800200"/>
            </a:xfrm>
          </p:grpSpPr>
          <p:sp>
            <p:nvSpPr>
              <p:cNvPr id="41" name="椭圆 40"/>
              <p:cNvSpPr/>
              <p:nvPr/>
            </p:nvSpPr>
            <p:spPr>
              <a:xfrm>
                <a:off x="1704276" y="2564904"/>
                <a:ext cx="1799533" cy="1800200"/>
              </a:xfrm>
              <a:prstGeom prst="ellipse">
                <a:avLst/>
              </a:prstGeom>
              <a:solidFill>
                <a:srgbClr val="2DB2A4"/>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2" name="椭圆 41"/>
              <p:cNvSpPr/>
              <p:nvPr/>
            </p:nvSpPr>
            <p:spPr>
              <a:xfrm>
                <a:off x="1850844" y="2711196"/>
                <a:ext cx="1506397" cy="1507616"/>
              </a:xfrm>
              <a:prstGeom prst="ellipse">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60452" name="TextBox 39"/>
            <p:cNvSpPr txBox="1">
              <a:spLocks noChangeArrowheads="1"/>
            </p:cNvSpPr>
            <p:nvPr/>
          </p:nvSpPr>
          <p:spPr bwMode="auto">
            <a:xfrm>
              <a:off x="6204898" y="1219265"/>
              <a:ext cx="493299" cy="393895"/>
            </a:xfrm>
            <a:prstGeom prst="rect">
              <a:avLst/>
            </a:prstGeom>
            <a:noFill/>
            <a:ln w="9525">
              <a:noFill/>
              <a:miter lim="800000"/>
            </a:ln>
          </p:spPr>
          <p:txBody>
            <a:bodyPr wrap="square">
              <a:spAutoFit/>
            </a:bodyPr>
            <a:lstStyle/>
            <a:p>
              <a:pPr algn="ctr"/>
              <a:r>
                <a:rPr lang="en-US" altLang="zh-CN" sz="2000" b="1">
                  <a:solidFill>
                    <a:srgbClr val="2DB2A4"/>
                  </a:solidFill>
                  <a:latin typeface="Impact MT Std"/>
                  <a:ea typeface="微软雅黑" panose="020B0503020204020204" charset="-122"/>
                </a:rPr>
                <a:t>01</a:t>
              </a:r>
              <a:endParaRPr lang="zh-CN" altLang="en-US" sz="2000" b="1">
                <a:solidFill>
                  <a:srgbClr val="2DB2A4"/>
                </a:solidFill>
                <a:latin typeface="Impact MT Std"/>
                <a:ea typeface="微软雅黑" panose="020B0503020204020204" charset="-122"/>
              </a:endParaRPr>
            </a:p>
          </p:txBody>
        </p:sp>
      </p:grpSp>
      <p:grpSp>
        <p:nvGrpSpPr>
          <p:cNvPr id="55" name="组合 54"/>
          <p:cNvGrpSpPr/>
          <p:nvPr/>
        </p:nvGrpSpPr>
        <p:grpSpPr bwMode="auto">
          <a:xfrm>
            <a:off x="6404832" y="1870475"/>
            <a:ext cx="554990" cy="589915"/>
            <a:chOff x="6219351" y="1158425"/>
            <a:chExt cx="549227" cy="582688"/>
          </a:xfrm>
        </p:grpSpPr>
        <p:grpSp>
          <p:nvGrpSpPr>
            <p:cNvPr id="60447" name="组合 55"/>
            <p:cNvGrpSpPr/>
            <p:nvPr/>
          </p:nvGrpSpPr>
          <p:grpSpPr bwMode="auto">
            <a:xfrm>
              <a:off x="6219351" y="1158425"/>
              <a:ext cx="520849" cy="520849"/>
              <a:chOff x="1705099" y="2564904"/>
              <a:chExt cx="1800200" cy="1800200"/>
            </a:xfrm>
          </p:grpSpPr>
          <p:sp>
            <p:nvSpPr>
              <p:cNvPr id="58" name="椭圆 57"/>
              <p:cNvSpPr/>
              <p:nvPr/>
            </p:nvSpPr>
            <p:spPr>
              <a:xfrm>
                <a:off x="1704276" y="2564904"/>
                <a:ext cx="1799533" cy="1800200"/>
              </a:xfrm>
              <a:prstGeom prst="ellipse">
                <a:avLst/>
              </a:prstGeom>
              <a:solidFill>
                <a:srgbClr val="F77A08"/>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9" name="椭圆 58"/>
              <p:cNvSpPr/>
              <p:nvPr/>
            </p:nvSpPr>
            <p:spPr>
              <a:xfrm>
                <a:off x="1850844" y="2711196"/>
                <a:ext cx="1506397" cy="1507616"/>
              </a:xfrm>
              <a:prstGeom prst="ellipse">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60448" name="TextBox 56"/>
            <p:cNvSpPr txBox="1">
              <a:spLocks noChangeArrowheads="1"/>
            </p:cNvSpPr>
            <p:nvPr/>
          </p:nvSpPr>
          <p:spPr bwMode="auto">
            <a:xfrm>
              <a:off x="6261454" y="1236828"/>
              <a:ext cx="507124" cy="504285"/>
            </a:xfrm>
            <a:prstGeom prst="rect">
              <a:avLst/>
            </a:prstGeom>
            <a:noFill/>
            <a:ln w="9525">
              <a:noFill/>
              <a:miter lim="800000"/>
            </a:ln>
          </p:spPr>
          <p:txBody>
            <a:bodyPr>
              <a:noAutofit/>
            </a:bodyPr>
            <a:lstStyle/>
            <a:p>
              <a:pPr algn="ctr"/>
              <a:r>
                <a:rPr lang="en-US" altLang="zh-CN" sz="2000" b="1">
                  <a:solidFill>
                    <a:srgbClr val="F77A08"/>
                  </a:solidFill>
                  <a:latin typeface="Impact MT Std"/>
                  <a:ea typeface="微软雅黑" panose="020B0503020204020204" charset="-122"/>
                </a:rPr>
                <a:t>02</a:t>
              </a:r>
              <a:endParaRPr lang="en-US" altLang="zh-CN" sz="2000" b="1">
                <a:solidFill>
                  <a:srgbClr val="F77A08"/>
                </a:solidFill>
                <a:latin typeface="Impact MT Std"/>
                <a:ea typeface="微软雅黑" panose="020B0503020204020204" charset="-122"/>
              </a:endParaRPr>
            </a:p>
          </p:txBody>
        </p:sp>
      </p:grpSp>
      <p:grpSp>
        <p:nvGrpSpPr>
          <p:cNvPr id="63" name="组合 62"/>
          <p:cNvGrpSpPr/>
          <p:nvPr/>
        </p:nvGrpSpPr>
        <p:grpSpPr bwMode="auto">
          <a:xfrm>
            <a:off x="5238974" y="3828246"/>
            <a:ext cx="533261" cy="526119"/>
            <a:chOff x="6217935" y="1158425"/>
            <a:chExt cx="527724" cy="520849"/>
          </a:xfrm>
        </p:grpSpPr>
        <p:grpSp>
          <p:nvGrpSpPr>
            <p:cNvPr id="60443" name="组合 63"/>
            <p:cNvGrpSpPr/>
            <p:nvPr/>
          </p:nvGrpSpPr>
          <p:grpSpPr bwMode="auto">
            <a:xfrm>
              <a:off x="6219351" y="1158425"/>
              <a:ext cx="520849" cy="520849"/>
              <a:chOff x="1705099" y="2564904"/>
              <a:chExt cx="1800200" cy="1800200"/>
            </a:xfrm>
          </p:grpSpPr>
          <p:sp>
            <p:nvSpPr>
              <p:cNvPr id="66" name="椭圆 65"/>
              <p:cNvSpPr/>
              <p:nvPr/>
            </p:nvSpPr>
            <p:spPr>
              <a:xfrm>
                <a:off x="1704276" y="2564904"/>
                <a:ext cx="1799533" cy="1800200"/>
              </a:xfrm>
              <a:prstGeom prst="ellipse">
                <a:avLst/>
              </a:prstGeom>
              <a:solidFill>
                <a:srgbClr val="92D050"/>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7" name="椭圆 66"/>
              <p:cNvSpPr/>
              <p:nvPr/>
            </p:nvSpPr>
            <p:spPr>
              <a:xfrm>
                <a:off x="1850844" y="2711527"/>
                <a:ext cx="1506397" cy="1506955"/>
              </a:xfrm>
              <a:prstGeom prst="ellipse">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60444" name="TextBox 64"/>
            <p:cNvSpPr txBox="1">
              <a:spLocks noChangeArrowheads="1"/>
            </p:cNvSpPr>
            <p:nvPr/>
          </p:nvSpPr>
          <p:spPr bwMode="auto">
            <a:xfrm>
              <a:off x="6217935" y="1271633"/>
              <a:ext cx="527724" cy="394786"/>
            </a:xfrm>
            <a:prstGeom prst="rect">
              <a:avLst/>
            </a:prstGeom>
            <a:noFill/>
            <a:ln w="9525">
              <a:noFill/>
              <a:miter lim="800000"/>
            </a:ln>
          </p:spPr>
          <p:txBody>
            <a:bodyPr>
              <a:spAutoFit/>
            </a:bodyPr>
            <a:lstStyle/>
            <a:p>
              <a:pPr algn="ctr"/>
              <a:r>
                <a:rPr lang="en-US" altLang="zh-CN" sz="2000" b="1">
                  <a:solidFill>
                    <a:srgbClr val="92D050"/>
                  </a:solidFill>
                  <a:latin typeface="Impact MT Std"/>
                  <a:ea typeface="微软雅黑" panose="020B0503020204020204" charset="-122"/>
                </a:rPr>
                <a:t>03</a:t>
              </a:r>
              <a:endParaRPr lang="zh-CN" altLang="en-US" sz="2000" b="1">
                <a:solidFill>
                  <a:srgbClr val="92D050"/>
                </a:solidFill>
                <a:latin typeface="Impact MT Std"/>
                <a:ea typeface="微软雅黑" panose="020B0503020204020204" charset="-122"/>
              </a:endParaRPr>
            </a:p>
          </p:txBody>
        </p:sp>
      </p:grpSp>
      <p:grpSp>
        <p:nvGrpSpPr>
          <p:cNvPr id="18" name="组合 17"/>
          <p:cNvGrpSpPr/>
          <p:nvPr/>
        </p:nvGrpSpPr>
        <p:grpSpPr bwMode="auto">
          <a:xfrm>
            <a:off x="6419766" y="3828246"/>
            <a:ext cx="533261" cy="527310"/>
            <a:chOff x="6217935" y="1158425"/>
            <a:chExt cx="527724" cy="520849"/>
          </a:xfrm>
        </p:grpSpPr>
        <p:grpSp>
          <p:nvGrpSpPr>
            <p:cNvPr id="60439" name="组合 18"/>
            <p:cNvGrpSpPr/>
            <p:nvPr/>
          </p:nvGrpSpPr>
          <p:grpSpPr bwMode="auto">
            <a:xfrm>
              <a:off x="6219351" y="1158425"/>
              <a:ext cx="520849" cy="520849"/>
              <a:chOff x="1705099" y="2564904"/>
              <a:chExt cx="1800200" cy="1800200"/>
            </a:xfrm>
          </p:grpSpPr>
          <p:sp>
            <p:nvSpPr>
              <p:cNvPr id="21" name="椭圆 20"/>
              <p:cNvSpPr/>
              <p:nvPr/>
            </p:nvSpPr>
            <p:spPr>
              <a:xfrm>
                <a:off x="1704276" y="2564904"/>
                <a:ext cx="1799533" cy="1800200"/>
              </a:xfrm>
              <a:prstGeom prst="ellipse">
                <a:avLst/>
              </a:prstGeom>
              <a:solidFill>
                <a:schemeClr val="accent1">
                  <a:lumMod val="75000"/>
                </a:schemeClr>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2" name="椭圆 21"/>
              <p:cNvSpPr/>
              <p:nvPr/>
            </p:nvSpPr>
            <p:spPr>
              <a:xfrm>
                <a:off x="1850844" y="2711196"/>
                <a:ext cx="1506397" cy="1507617"/>
              </a:xfrm>
              <a:prstGeom prst="ellipse">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20" name="TextBox 19"/>
            <p:cNvSpPr txBox="1"/>
            <p:nvPr/>
          </p:nvSpPr>
          <p:spPr>
            <a:xfrm>
              <a:off x="6217935" y="1271295"/>
              <a:ext cx="527724" cy="393894"/>
            </a:xfrm>
            <a:prstGeom prst="rect">
              <a:avLst/>
            </a:prstGeom>
            <a:noFill/>
          </p:spPr>
          <p:txBody>
            <a:bodyPr>
              <a:spAutoFit/>
            </a:bodyPr>
            <a:lstStyle/>
            <a:p>
              <a:pPr algn="ctr" fontAlgn="auto">
                <a:spcBef>
                  <a:spcPts val="0"/>
                </a:spcBef>
                <a:spcAft>
                  <a:spcPts val="0"/>
                </a:spcAft>
                <a:defRPr/>
              </a:pPr>
              <a:r>
                <a:rPr lang="en-US" altLang="zh-CN" sz="2000" b="1" dirty="0">
                  <a:solidFill>
                    <a:schemeClr val="accent1">
                      <a:lumMod val="75000"/>
                    </a:schemeClr>
                  </a:solidFill>
                  <a:latin typeface="Impact MT Std" pitchFamily="34" charset="0"/>
                  <a:ea typeface="微软雅黑" panose="020B0503020204020204" charset="-122"/>
                </a:rPr>
                <a:t>04</a:t>
              </a:r>
              <a:endParaRPr lang="zh-CN" altLang="en-US" sz="2000" b="1" dirty="0">
                <a:solidFill>
                  <a:schemeClr val="accent1">
                    <a:lumMod val="75000"/>
                  </a:schemeClr>
                </a:solidFill>
                <a:latin typeface="Impact MT Std" pitchFamily="34" charset="0"/>
                <a:ea typeface="微软雅黑" panose="020B0503020204020204" charset="-122"/>
              </a:endParaRPr>
            </a:p>
          </p:txBody>
        </p:sp>
      </p:grpSp>
      <p:sp>
        <p:nvSpPr>
          <p:cNvPr id="106565" name="Rectangle 69"/>
          <p:cNvSpPr>
            <a:spLocks noChangeArrowheads="1"/>
          </p:cNvSpPr>
          <p:nvPr/>
        </p:nvSpPr>
        <p:spPr bwMode="auto">
          <a:xfrm>
            <a:off x="920750" y="1632585"/>
            <a:ext cx="4078605" cy="1383665"/>
          </a:xfrm>
          <a:prstGeom prst="rect">
            <a:avLst/>
          </a:prstGeom>
          <a:noFill/>
          <a:ln w="9525">
            <a:solidFill>
              <a:srgbClr val="006600"/>
            </a:solidFill>
            <a:miter lim="800000"/>
          </a:ln>
        </p:spPr>
        <p:txBody>
          <a:bodyPr wrap="square">
            <a:spAutoFit/>
          </a:bodyPr>
          <a:lstStyle/>
          <a:p>
            <a:r>
              <a:rPr lang="zh-CN" altLang="en-US" sz="2800" b="1">
                <a:solidFill>
                  <a:srgbClr val="000000"/>
                </a:solidFill>
                <a:sym typeface="黑体" panose="02010609060101010101" charset="-122"/>
              </a:rPr>
              <a:t>涉及到教材的哪些知识点（统计、比较、分析，</a:t>
            </a:r>
            <a:endParaRPr lang="zh-CN" altLang="en-US" sz="2800" b="1">
              <a:solidFill>
                <a:srgbClr val="000000"/>
              </a:solidFill>
              <a:sym typeface="黑体" panose="02010609060101010101" charset="-122"/>
            </a:endParaRPr>
          </a:p>
          <a:p>
            <a:r>
              <a:rPr lang="zh-CN" altLang="en-US" sz="2800" b="1">
                <a:solidFill>
                  <a:srgbClr val="000000"/>
                </a:solidFill>
                <a:sym typeface="黑体" panose="02010609060101010101" charset="-122"/>
              </a:rPr>
              <a:t>确定考频与主干知识）</a:t>
            </a:r>
            <a:endParaRPr lang="zh-CN" altLang="en-US" sz="2800" b="1">
              <a:solidFill>
                <a:srgbClr val="000000"/>
              </a:solidFill>
              <a:sym typeface="黑体" panose="02010609060101010101" charset="-122"/>
            </a:endParaRPr>
          </a:p>
        </p:txBody>
      </p:sp>
      <p:sp>
        <p:nvSpPr>
          <p:cNvPr id="106566" name="Rectangle 70"/>
          <p:cNvSpPr>
            <a:spLocks noChangeArrowheads="1"/>
          </p:cNvSpPr>
          <p:nvPr/>
        </p:nvSpPr>
        <p:spPr bwMode="auto">
          <a:xfrm>
            <a:off x="7122160" y="1560830"/>
            <a:ext cx="4674235" cy="1383665"/>
          </a:xfrm>
          <a:prstGeom prst="rect">
            <a:avLst/>
          </a:prstGeom>
          <a:noFill/>
          <a:ln w="9525" algn="ctr">
            <a:solidFill>
              <a:srgbClr val="006600"/>
            </a:solidFill>
            <a:miter lim="800000"/>
          </a:ln>
        </p:spPr>
        <p:txBody>
          <a:bodyPr wrap="square">
            <a:spAutoFit/>
          </a:bodyPr>
          <a:lstStyle/>
          <a:p>
            <a:r>
              <a:rPr lang="zh-CN" altLang="en-US" sz="2800" b="1">
                <a:solidFill>
                  <a:srgbClr val="000000"/>
                </a:solidFill>
                <a:sym typeface="黑体" panose="02010609060101010101" charset="-122"/>
              </a:rPr>
              <a:t>题目是如何设问的（立意：价值取向；情景：呈现方式；</a:t>
            </a:r>
            <a:endParaRPr lang="zh-CN" altLang="en-US" sz="2800" b="1">
              <a:solidFill>
                <a:srgbClr val="000000"/>
              </a:solidFill>
              <a:sym typeface="黑体" panose="02010609060101010101" charset="-122"/>
            </a:endParaRPr>
          </a:p>
          <a:p>
            <a:r>
              <a:rPr lang="zh-CN" altLang="en-US" sz="2800" b="1">
                <a:solidFill>
                  <a:srgbClr val="000000"/>
                </a:solidFill>
                <a:sym typeface="黑体" panose="02010609060101010101" charset="-122"/>
              </a:rPr>
              <a:t>审题：命题角度。）</a:t>
            </a:r>
            <a:endParaRPr lang="zh-CN" altLang="en-US" sz="2800" b="1">
              <a:solidFill>
                <a:srgbClr val="000000"/>
              </a:solidFill>
              <a:sym typeface="黑体" panose="02010609060101010101" charset="-122"/>
            </a:endParaRPr>
          </a:p>
        </p:txBody>
      </p:sp>
      <p:sp>
        <p:nvSpPr>
          <p:cNvPr id="106567" name="Rectangle 71"/>
          <p:cNvSpPr>
            <a:spLocks noChangeArrowheads="1"/>
          </p:cNvSpPr>
          <p:nvPr/>
        </p:nvSpPr>
        <p:spPr bwMode="auto">
          <a:xfrm>
            <a:off x="859790" y="3580765"/>
            <a:ext cx="4111625" cy="953135"/>
          </a:xfrm>
          <a:prstGeom prst="rect">
            <a:avLst/>
          </a:prstGeom>
          <a:noFill/>
          <a:ln w="9525" algn="ctr">
            <a:solidFill>
              <a:srgbClr val="006600"/>
            </a:solidFill>
            <a:miter lim="800000"/>
          </a:ln>
        </p:spPr>
        <p:txBody>
          <a:bodyPr wrap="square">
            <a:spAutoFit/>
          </a:bodyPr>
          <a:lstStyle/>
          <a:p>
            <a:r>
              <a:rPr lang="zh-CN" altLang="en-US" sz="2800" b="1">
                <a:solidFill>
                  <a:srgbClr val="000000"/>
                </a:solidFill>
                <a:sym typeface="黑体" panose="02010609060101010101" charset="-122"/>
              </a:rPr>
              <a:t>答题的基本思路是什么</a:t>
            </a:r>
            <a:endParaRPr lang="zh-CN" altLang="en-US" sz="2800" b="1">
              <a:solidFill>
                <a:srgbClr val="000000"/>
              </a:solidFill>
              <a:sym typeface="黑体" panose="02010609060101010101" charset="-122"/>
            </a:endParaRPr>
          </a:p>
          <a:p>
            <a:r>
              <a:rPr lang="zh-CN" altLang="en-US" sz="2800" b="1">
                <a:solidFill>
                  <a:srgbClr val="000000"/>
                </a:solidFill>
                <a:sym typeface="黑体" panose="02010609060101010101" charset="-122"/>
              </a:rPr>
              <a:t>（思路、方法、程序）</a:t>
            </a:r>
            <a:endParaRPr lang="zh-CN" altLang="en-US" sz="2800" b="1">
              <a:solidFill>
                <a:srgbClr val="000000"/>
              </a:solidFill>
              <a:sym typeface="黑体" panose="02010609060101010101" charset="-122"/>
            </a:endParaRPr>
          </a:p>
        </p:txBody>
      </p:sp>
      <p:sp>
        <p:nvSpPr>
          <p:cNvPr id="106568" name="Rectangle 72"/>
          <p:cNvSpPr>
            <a:spLocks noChangeArrowheads="1"/>
          </p:cNvSpPr>
          <p:nvPr/>
        </p:nvSpPr>
        <p:spPr bwMode="auto">
          <a:xfrm>
            <a:off x="7220585" y="3519170"/>
            <a:ext cx="4617720" cy="953135"/>
          </a:xfrm>
          <a:prstGeom prst="rect">
            <a:avLst/>
          </a:prstGeom>
          <a:noFill/>
          <a:ln w="9525" algn="ctr">
            <a:solidFill>
              <a:srgbClr val="006600"/>
            </a:solidFill>
            <a:miter lim="800000"/>
          </a:ln>
        </p:spPr>
        <p:txBody>
          <a:bodyPr wrap="square">
            <a:spAutoFit/>
          </a:bodyPr>
          <a:lstStyle/>
          <a:p>
            <a:r>
              <a:rPr lang="zh-CN" altLang="en-US" sz="2800" b="1">
                <a:solidFill>
                  <a:srgbClr val="000000"/>
                </a:solidFill>
                <a:sym typeface="黑体" panose="02010609060101010101" charset="-122"/>
              </a:rPr>
              <a:t>如何组织答案要点的（准确、规范、条理）</a:t>
            </a:r>
            <a:endParaRPr lang="zh-CN" altLang="en-US" sz="2800" b="1">
              <a:solidFill>
                <a:srgbClr val="000000"/>
              </a:solidFill>
              <a:sym typeface="黑体" panose="02010609060101010101" charset="-122"/>
            </a:endParaRPr>
          </a:p>
        </p:txBody>
      </p:sp>
      <p:sp>
        <p:nvSpPr>
          <p:cNvPr id="106569" name="Rectangle 73"/>
          <p:cNvSpPr>
            <a:spLocks noChangeArrowheads="1"/>
          </p:cNvSpPr>
          <p:nvPr/>
        </p:nvSpPr>
        <p:spPr bwMode="auto">
          <a:xfrm>
            <a:off x="2315946" y="1092561"/>
            <a:ext cx="1997349" cy="521970"/>
          </a:xfrm>
          <a:prstGeom prst="rect">
            <a:avLst/>
          </a:prstGeom>
          <a:noFill/>
          <a:ln w="9525">
            <a:noFill/>
            <a:miter lim="800000"/>
          </a:ln>
        </p:spPr>
        <p:txBody>
          <a:bodyPr>
            <a:spAutoFit/>
          </a:bodyPr>
          <a:lstStyle/>
          <a:p>
            <a:r>
              <a:rPr lang="zh-CN" altLang="en-US" sz="2800" b="1">
                <a:solidFill>
                  <a:srgbClr val="FF0000"/>
                </a:solidFill>
                <a:ea typeface="黑体" panose="02010609060101010101" charset="-122"/>
                <a:sym typeface="黑体" panose="02010609060101010101" charset="-122"/>
              </a:rPr>
              <a:t>考了些什么</a:t>
            </a:r>
            <a:endParaRPr lang="zh-CN" altLang="en-US" sz="2800" b="1">
              <a:solidFill>
                <a:srgbClr val="FF0000"/>
              </a:solidFill>
              <a:ea typeface="黑体" panose="02010609060101010101" charset="-122"/>
              <a:sym typeface="黑体" panose="02010609060101010101" charset="-122"/>
            </a:endParaRPr>
          </a:p>
        </p:txBody>
      </p:sp>
      <p:sp>
        <p:nvSpPr>
          <p:cNvPr id="106570" name="Rectangle 74"/>
          <p:cNvSpPr>
            <a:spLocks noChangeArrowheads="1"/>
          </p:cNvSpPr>
          <p:nvPr/>
        </p:nvSpPr>
        <p:spPr bwMode="auto">
          <a:xfrm>
            <a:off x="7355840" y="1049655"/>
            <a:ext cx="2854325" cy="521970"/>
          </a:xfrm>
          <a:prstGeom prst="rect">
            <a:avLst/>
          </a:prstGeom>
          <a:noFill/>
          <a:ln w="9525" algn="ctr">
            <a:noFill/>
            <a:miter lim="800000"/>
          </a:ln>
        </p:spPr>
        <p:txBody>
          <a:bodyPr wrap="square">
            <a:spAutoFit/>
          </a:bodyPr>
          <a:lstStyle/>
          <a:p>
            <a:r>
              <a:rPr lang="zh-CN" altLang="en-US" sz="2800" b="1">
                <a:solidFill>
                  <a:srgbClr val="FF0000"/>
                </a:solidFill>
                <a:ea typeface="黑体" panose="02010609060101010101" charset="-122"/>
                <a:sym typeface="黑体" panose="02010609060101010101" charset="-122"/>
              </a:rPr>
              <a:t>怎么样考的</a:t>
            </a:r>
            <a:endParaRPr lang="zh-CN" altLang="en-US" sz="2800" b="1">
              <a:solidFill>
                <a:srgbClr val="FF0000"/>
              </a:solidFill>
              <a:ea typeface="黑体" panose="02010609060101010101" charset="-122"/>
              <a:sym typeface="黑体" panose="02010609060101010101" charset="-122"/>
            </a:endParaRPr>
          </a:p>
        </p:txBody>
      </p:sp>
      <p:sp>
        <p:nvSpPr>
          <p:cNvPr id="106571" name="Rectangle 75"/>
          <p:cNvSpPr>
            <a:spLocks noChangeArrowheads="1"/>
          </p:cNvSpPr>
          <p:nvPr/>
        </p:nvSpPr>
        <p:spPr bwMode="auto">
          <a:xfrm>
            <a:off x="2045970" y="4598670"/>
            <a:ext cx="2208530" cy="521970"/>
          </a:xfrm>
          <a:prstGeom prst="rect">
            <a:avLst/>
          </a:prstGeom>
          <a:noFill/>
          <a:ln w="9525" algn="ctr">
            <a:noFill/>
            <a:miter lim="800000"/>
          </a:ln>
        </p:spPr>
        <p:txBody>
          <a:bodyPr wrap="square">
            <a:spAutoFit/>
          </a:bodyPr>
          <a:lstStyle/>
          <a:p>
            <a:r>
              <a:rPr lang="zh-CN" altLang="en-US" sz="2800" b="1">
                <a:solidFill>
                  <a:srgbClr val="FF0000"/>
                </a:solidFill>
                <a:ea typeface="黑体" panose="02010609060101010101" charset="-122"/>
                <a:sym typeface="黑体" panose="02010609060101010101" charset="-122"/>
              </a:rPr>
              <a:t>怎么解答的</a:t>
            </a:r>
            <a:endParaRPr lang="zh-CN" altLang="en-US" sz="2800" b="1">
              <a:solidFill>
                <a:srgbClr val="FF0000"/>
              </a:solidFill>
              <a:ea typeface="黑体" panose="02010609060101010101" charset="-122"/>
              <a:sym typeface="黑体" panose="02010609060101010101" charset="-122"/>
            </a:endParaRPr>
          </a:p>
        </p:txBody>
      </p:sp>
      <p:sp>
        <p:nvSpPr>
          <p:cNvPr id="106572" name="Rectangle 76"/>
          <p:cNvSpPr>
            <a:spLocks noChangeArrowheads="1"/>
          </p:cNvSpPr>
          <p:nvPr/>
        </p:nvSpPr>
        <p:spPr bwMode="auto">
          <a:xfrm>
            <a:off x="7985760" y="4476750"/>
            <a:ext cx="3117850" cy="521970"/>
          </a:xfrm>
          <a:prstGeom prst="rect">
            <a:avLst/>
          </a:prstGeom>
          <a:noFill/>
          <a:ln w="9525" algn="ctr">
            <a:noFill/>
            <a:miter lim="800000"/>
          </a:ln>
        </p:spPr>
        <p:txBody>
          <a:bodyPr wrap="square">
            <a:spAutoFit/>
          </a:bodyPr>
          <a:lstStyle/>
          <a:p>
            <a:r>
              <a:rPr lang="zh-CN" altLang="en-US" sz="2800" b="1">
                <a:solidFill>
                  <a:srgbClr val="FF0000"/>
                </a:solidFill>
                <a:ea typeface="黑体" panose="02010609060101010101" charset="-122"/>
                <a:sym typeface="黑体" panose="02010609060101010101" charset="-122"/>
              </a:rPr>
              <a:t>怎么赋分的</a:t>
            </a:r>
            <a:endParaRPr lang="zh-CN" altLang="en-US" sz="2800" b="1">
              <a:solidFill>
                <a:srgbClr val="FF0000"/>
              </a:solidFill>
              <a:ea typeface="黑体" panose="02010609060101010101" charset="-122"/>
              <a:sym typeface="黑体" panose="02010609060101010101" charset="-122"/>
            </a:endParaRPr>
          </a:p>
        </p:txBody>
      </p:sp>
      <p:sp>
        <p:nvSpPr>
          <p:cNvPr id="106573" name="TextBox 90"/>
          <p:cNvSpPr txBox="1">
            <a:spLocks noChangeArrowheads="1"/>
          </p:cNvSpPr>
          <p:nvPr/>
        </p:nvSpPr>
        <p:spPr bwMode="auto">
          <a:xfrm>
            <a:off x="3620770" y="278765"/>
            <a:ext cx="5015865" cy="645160"/>
          </a:xfrm>
          <a:prstGeom prst="rect">
            <a:avLst/>
          </a:prstGeom>
          <a:noFill/>
          <a:ln w="9525">
            <a:noFill/>
            <a:miter lim="800000"/>
          </a:ln>
        </p:spPr>
        <p:txBody>
          <a:bodyPr wrap="square">
            <a:spAutoFit/>
          </a:bodyPr>
          <a:lstStyle/>
          <a:p>
            <a:pPr>
              <a:buFont typeface="Arial" panose="020B0604020202020204" pitchFamily="34" charset="0"/>
              <a:buNone/>
            </a:pPr>
            <a:r>
              <a:rPr lang="zh-CN" altLang="en-US" sz="3600" b="1">
                <a:solidFill>
                  <a:srgbClr val="FF0000"/>
                </a:solidFill>
                <a:latin typeface="楷体" panose="02010609060101010101" charset="-122"/>
                <a:ea typeface="楷体" panose="02010609060101010101" charset="-122"/>
                <a:cs typeface="楷体" panose="02010609060101010101" charset="-122"/>
              </a:rPr>
              <a:t>如何研究高考试题</a:t>
            </a:r>
            <a:endParaRPr lang="zh-CN" altLang="en-US" sz="3600" b="1">
              <a:solidFill>
                <a:srgbClr val="FF0000"/>
              </a:solidFill>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par>
                                <p:cTn id="21" presetID="45"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ppt_w</p:attrName>
                                        </p:attrNameLst>
                                      </p:cBhvr>
                                      <p:tavLst>
                                        <p:tav tm="0" fmla="#ppt_w*sin(2.5*pi*$)">
                                          <p:val>
                                            <p:fltVal val="0"/>
                                          </p:val>
                                        </p:tav>
                                        <p:tav tm="100000">
                                          <p:val>
                                            <p:fltVal val="1"/>
                                          </p:val>
                                        </p:tav>
                                      </p:tavLst>
                                    </p:anim>
                                    <p:anim calcmode="lin" valueType="num">
                                      <p:cBhvr>
                                        <p:cTn id="25" dur="750" fill="hold"/>
                                        <p:tgtEl>
                                          <p:spTgt spid="12"/>
                                        </p:tgtEl>
                                        <p:attrNameLst>
                                          <p:attrName>ppt_h</p:attrName>
                                        </p:attrNameLst>
                                      </p:cBhvr>
                                      <p:tavLst>
                                        <p:tav tm="0">
                                          <p:val>
                                            <p:strVal val="#ppt_h"/>
                                          </p:val>
                                        </p:tav>
                                        <p:tav tm="100000">
                                          <p:val>
                                            <p:strVal val="#ppt_h"/>
                                          </p:val>
                                        </p:tav>
                                      </p:tavLst>
                                    </p:anim>
                                  </p:childTnLst>
                                </p:cTn>
                              </p:par>
                            </p:childTnLst>
                          </p:cTn>
                        </p:par>
                        <p:par>
                          <p:cTn id="26" fill="hold">
                            <p:stCondLst>
                              <p:cond delay="750"/>
                            </p:stCondLst>
                            <p:childTnLst>
                              <p:par>
                                <p:cTn id="27" presetID="16" presetClass="entr" presetSubtype="21"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par>
                          <p:cTn id="30" fill="hold">
                            <p:stCondLst>
                              <p:cond delay="125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06573"/>
                                        </p:tgtEl>
                                        <p:attrNameLst>
                                          <p:attrName>style.visibility</p:attrName>
                                        </p:attrNameLst>
                                      </p:cBhvr>
                                      <p:to>
                                        <p:strVal val="visible"/>
                                      </p:to>
                                    </p:set>
                                    <p:anim calcmode="lin" valueType="num">
                                      <p:cBhvr>
                                        <p:cTn id="33" dur="500" fill="hold"/>
                                        <p:tgtEl>
                                          <p:spTgt spid="10657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06573"/>
                                        </p:tgtEl>
                                        <p:attrNameLst>
                                          <p:attrName>ppt_y</p:attrName>
                                        </p:attrNameLst>
                                      </p:cBhvr>
                                      <p:tavLst>
                                        <p:tav tm="0">
                                          <p:val>
                                            <p:strVal val="#ppt_y"/>
                                          </p:val>
                                        </p:tav>
                                        <p:tav tm="100000">
                                          <p:val>
                                            <p:strVal val="#ppt_y"/>
                                          </p:val>
                                        </p:tav>
                                      </p:tavLst>
                                    </p:anim>
                                    <p:anim calcmode="lin" valueType="num">
                                      <p:cBhvr>
                                        <p:cTn id="35" dur="500" fill="hold"/>
                                        <p:tgtEl>
                                          <p:spTgt spid="10657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0657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0657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6565"/>
                                        </p:tgtEl>
                                        <p:attrNameLst>
                                          <p:attrName>style.visibility</p:attrName>
                                        </p:attrNameLst>
                                      </p:cBhvr>
                                      <p:to>
                                        <p:strVal val="visible"/>
                                      </p:to>
                                    </p:set>
                                    <p:animEffect transition="in" filter="dissolve">
                                      <p:cBhvr>
                                        <p:cTn id="42" dur="500"/>
                                        <p:tgtEl>
                                          <p:spTgt spid="10656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06569"/>
                                        </p:tgtEl>
                                        <p:attrNameLst>
                                          <p:attrName>style.visibility</p:attrName>
                                        </p:attrNameLst>
                                      </p:cBhvr>
                                      <p:to>
                                        <p:strVal val="visible"/>
                                      </p:to>
                                    </p:set>
                                    <p:animEffect transition="in" filter="dissolve">
                                      <p:cBhvr>
                                        <p:cTn id="45" dur="500"/>
                                        <p:tgtEl>
                                          <p:spTgt spid="10656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6570"/>
                                        </p:tgtEl>
                                        <p:attrNameLst>
                                          <p:attrName>style.visibility</p:attrName>
                                        </p:attrNameLst>
                                      </p:cBhvr>
                                      <p:to>
                                        <p:strVal val="visible"/>
                                      </p:to>
                                    </p:set>
                                    <p:animEffect transition="in" filter="dissolve">
                                      <p:cBhvr>
                                        <p:cTn id="50" dur="500"/>
                                        <p:tgtEl>
                                          <p:spTgt spid="10657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06566"/>
                                        </p:tgtEl>
                                        <p:attrNameLst>
                                          <p:attrName>style.visibility</p:attrName>
                                        </p:attrNameLst>
                                      </p:cBhvr>
                                      <p:to>
                                        <p:strVal val="visible"/>
                                      </p:to>
                                    </p:set>
                                    <p:animEffect transition="in" filter="dissolve">
                                      <p:cBhvr>
                                        <p:cTn id="53" dur="500"/>
                                        <p:tgtEl>
                                          <p:spTgt spid="106566"/>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06567"/>
                                        </p:tgtEl>
                                        <p:attrNameLst>
                                          <p:attrName>style.visibility</p:attrName>
                                        </p:attrNameLst>
                                      </p:cBhvr>
                                      <p:to>
                                        <p:strVal val="visible"/>
                                      </p:to>
                                    </p:set>
                                    <p:animEffect transition="in" filter="dissolve">
                                      <p:cBhvr>
                                        <p:cTn id="58" dur="500"/>
                                        <p:tgtEl>
                                          <p:spTgt spid="10656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6571"/>
                                        </p:tgtEl>
                                        <p:attrNameLst>
                                          <p:attrName>style.visibility</p:attrName>
                                        </p:attrNameLst>
                                      </p:cBhvr>
                                      <p:to>
                                        <p:strVal val="visible"/>
                                      </p:to>
                                    </p:set>
                                    <p:animEffect transition="in" filter="dissolve">
                                      <p:cBhvr>
                                        <p:cTn id="61" dur="500"/>
                                        <p:tgtEl>
                                          <p:spTgt spid="10657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06568"/>
                                        </p:tgtEl>
                                        <p:attrNameLst>
                                          <p:attrName>style.visibility</p:attrName>
                                        </p:attrNameLst>
                                      </p:cBhvr>
                                      <p:to>
                                        <p:strVal val="visible"/>
                                      </p:to>
                                    </p:set>
                                    <p:animEffect transition="in" filter="dissolve">
                                      <p:cBhvr>
                                        <p:cTn id="66" dur="500"/>
                                        <p:tgtEl>
                                          <p:spTgt spid="10656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06572"/>
                                        </p:tgtEl>
                                        <p:attrNameLst>
                                          <p:attrName>style.visibility</p:attrName>
                                        </p:attrNameLst>
                                      </p:cBhvr>
                                      <p:to>
                                        <p:strVal val="visible"/>
                                      </p:to>
                                    </p:set>
                                    <p:animEffect transition="in" filter="dissolve">
                                      <p:cBhvr>
                                        <p:cTn id="69" dur="500"/>
                                        <p:tgtEl>
                                          <p:spTgt spid="106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65" grpId="0" bldLvl="0" animBg="1"/>
      <p:bldP spid="106566" grpId="0" bldLvl="0" animBg="1"/>
      <p:bldP spid="106567" grpId="0" bldLvl="0" animBg="1"/>
      <p:bldP spid="106568" grpId="0" bldLvl="0" animBg="1"/>
      <p:bldP spid="106569" grpId="0"/>
      <p:bldP spid="106570" grpId="0"/>
      <p:bldP spid="106571" grpId="0"/>
      <p:bldP spid="106572" grpId="0"/>
      <p:bldP spid="1065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8" name="组合 7"/>
          <p:cNvGrpSpPr/>
          <p:nvPr userDrawn="1">
            <p:custDataLst>
              <p:tags r:id="rId1"/>
            </p:custDataLst>
          </p:nvPr>
        </p:nvGrpSpPr>
        <p:grpSpPr>
          <a:xfrm>
            <a:off x="4001597" y="6045200"/>
            <a:ext cx="8190403"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214630" y="114300"/>
            <a:ext cx="10791825"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214630" y="875030"/>
            <a:ext cx="11367770" cy="4461510"/>
          </a:xfrm>
          <a:prstGeom prst="rect">
            <a:avLst/>
          </a:prstGeom>
          <a:noFill/>
        </p:spPr>
        <p:txBody>
          <a:bodyPr wrap="square" rtlCol="0" anchor="t">
            <a:spAutoFit/>
          </a:bodyPr>
          <a:p>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、把握高考命题改革方向</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280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a:solidFill>
                  <a:srgbClr val="000000"/>
                </a:solidFill>
                <a:latin typeface="黑体" panose="02010609060101010101" charset="-122"/>
                <a:ea typeface="黑体" panose="02010609060101010101" charset="-122"/>
                <a:cs typeface="黑体" panose="02010609060101010101" charset="-122"/>
              </a:rPr>
              <a:t> </a:t>
            </a:r>
            <a:r>
              <a:rPr lang="en-US" altLang="zh-CN" sz="2800" b="1">
                <a:solidFill>
                  <a:srgbClr val="FF0000"/>
                </a:solidFill>
                <a:latin typeface="黑体" panose="02010609060101010101" charset="-122"/>
                <a:ea typeface="黑体" panose="02010609060101010101" charset="-122"/>
                <a:cs typeface="黑体" panose="02010609060101010101" charset="-122"/>
              </a:rPr>
              <a:t> </a:t>
            </a:r>
            <a:r>
              <a:rPr lang="zh-CN" altLang="en-US" sz="3200" b="1">
                <a:solidFill>
                  <a:srgbClr val="FF0000"/>
                </a:solidFill>
                <a:latin typeface="黑体" panose="02010609060101010101" charset="-122"/>
                <a:ea typeface="黑体" panose="02010609060101010101" charset="-122"/>
                <a:cs typeface="黑体" panose="02010609060101010101" charset="-122"/>
              </a:rPr>
              <a:t>1.</a:t>
            </a:r>
            <a:r>
              <a:rPr lang="en-US" altLang="zh-CN" sz="3200" b="1">
                <a:solidFill>
                  <a:srgbClr val="FF0000"/>
                </a:solidFill>
                <a:latin typeface="黑体" panose="02010609060101010101" charset="-122"/>
                <a:ea typeface="黑体" panose="02010609060101010101" charset="-122"/>
                <a:cs typeface="黑体" panose="02010609060101010101" charset="-122"/>
              </a:rPr>
              <a:t>1</a:t>
            </a:r>
            <a:r>
              <a:rPr lang="zh-CN" altLang="en-US" sz="3200" b="1">
                <a:solidFill>
                  <a:srgbClr val="FF0000"/>
                </a:solidFill>
                <a:latin typeface="黑体" panose="02010609060101010101" charset="-122"/>
                <a:ea typeface="黑体" panose="02010609060101010101" charset="-122"/>
                <a:cs typeface="黑体" panose="02010609060101010101" charset="-122"/>
              </a:rPr>
              <a:t> 关注近年高考试题评析</a:t>
            </a:r>
            <a:r>
              <a:rPr lang="en-US" altLang="zh-CN" sz="2800">
                <a:solidFill>
                  <a:srgbClr val="000000"/>
                </a:solidFill>
                <a:latin typeface="微软雅黑" panose="020B0503020204020204" charset="-122"/>
                <a:ea typeface="微软雅黑" panose="020B0503020204020204" charset="-122"/>
                <a:cs typeface="微软雅黑" panose="020B0503020204020204" charset="-122"/>
              </a:rPr>
              <a:t>    </a:t>
            </a:r>
            <a:endParaRPr lang="en-US" altLang="zh-CN" sz="2800">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280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2016年以来，教育部考试中心不再组织“高考试题评价”活动，而是在高考结束当天推出各学科的《高考试题评析》。历年来各学科高考试题评析系列文章总字数都是2万多字，减少为1.7万字，其中使用较频繁的词汇有：</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引导</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教学/学生，关键能力，</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德智体美劳</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，选拔/选才，学科素养/核心素养，核心价值/价值，问题情境/情境……</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4001597" y="6045200"/>
            <a:ext cx="8190403"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198755" y="135255"/>
            <a:ext cx="10791825"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custDataLst>
              <p:tags r:id="rId4"/>
            </p:custDataLst>
          </p:nvPr>
        </p:nvSpPr>
        <p:spPr>
          <a:xfrm>
            <a:off x="403860" y="780415"/>
            <a:ext cx="11358245" cy="603250"/>
          </a:xfrm>
          <a:prstGeom prst="rect">
            <a:avLst/>
          </a:prstGeom>
          <a:solidFill>
            <a:schemeClr val="lt1"/>
          </a:solidFill>
          <a:ln w="9525">
            <a:noFill/>
          </a:ln>
        </p:spPr>
        <p:txBody>
          <a:bodyPr wrap="square">
            <a:noAutofit/>
          </a:bodyPr>
          <a:lstStyle/>
          <a:p>
            <a:pPr indent="0" algn="ctr"/>
            <a:r>
              <a:rPr lang="en-US" sz="2400" b="1">
                <a:solidFill>
                  <a:srgbClr val="000000"/>
                </a:solidFill>
                <a:latin typeface="微软雅黑" panose="020B0503020204020204" charset="-122"/>
                <a:ea typeface="微软雅黑" panose="020B0503020204020204" charset="-122"/>
                <a:cs typeface="微软雅黑" panose="020B0503020204020204" charset="-122"/>
              </a:rPr>
              <a:t>2018</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2022</a:t>
            </a:r>
            <a:r>
              <a:rPr lang="zh-CN" sz="2400" b="1">
                <a:solidFill>
                  <a:srgbClr val="000000"/>
                </a:solidFill>
                <a:latin typeface="微软雅黑" panose="020B0503020204020204" charset="-122"/>
                <a:ea typeface="微软雅黑" panose="020B0503020204020204" charset="-122"/>
                <a:cs typeface="微软雅黑" panose="020B0503020204020204" charset="-122"/>
              </a:rPr>
              <a:t>高考试题评析关键词对比</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custDataLst>
              <p:tags r:id="rId5"/>
            </p:custDataLst>
          </p:nvPr>
        </p:nvGraphicFramePr>
        <p:xfrm>
          <a:off x="403860" y="1383665"/>
          <a:ext cx="11358880" cy="5096510"/>
        </p:xfrm>
        <a:graphic>
          <a:graphicData uri="http://schemas.openxmlformats.org/drawingml/2006/table">
            <a:tbl>
              <a:tblPr firstRow="1" bandRow="1">
                <a:tableStyleId>{5940675A-B579-460E-94D1-54222C63F5DA}</a:tableStyleId>
              </a:tblPr>
              <a:tblGrid>
                <a:gridCol w="1367155"/>
                <a:gridCol w="700405"/>
                <a:gridCol w="698500"/>
                <a:gridCol w="741045"/>
                <a:gridCol w="718185"/>
                <a:gridCol w="714375"/>
                <a:gridCol w="645160"/>
                <a:gridCol w="1384300"/>
                <a:gridCol w="744220"/>
                <a:gridCol w="786130"/>
                <a:gridCol w="759460"/>
                <a:gridCol w="735965"/>
                <a:gridCol w="720090"/>
                <a:gridCol w="643890"/>
              </a:tblGrid>
              <a:tr h="550545">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关键词</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2018</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2019</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2020</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2021</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2022</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增减</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关键词</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2018</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2019</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2020</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2021</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2022</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增减</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1640">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一核四层四翼</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6次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latin typeface="微软雅黑" panose="020B0503020204020204" charset="-122"/>
                          <a:ea typeface="微软雅黑" panose="020B0503020204020204" charset="-122"/>
                          <a:cs typeface="Calibri" panose="020F0502020204030204" charset="0"/>
                        </a:rPr>
                        <a:t>0</a:t>
                      </a: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FF0000"/>
                          </a:solidFill>
                          <a:latin typeface="微软雅黑" panose="020B0503020204020204" charset="-122"/>
                          <a:ea typeface="微软雅黑" panose="020B0503020204020204" charset="-122"/>
                          <a:cs typeface="微软雅黑" panose="020B0503020204020204" charset="-122"/>
                        </a:rPr>
                        <a:t>主干内容/知识</a:t>
                      </a:r>
                      <a:endParaRPr lang="en-US" altLang="en-US" sz="12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C00000"/>
                          </a:solidFill>
                          <a:latin typeface="微软雅黑" panose="020B0503020204020204" charset="-122"/>
                          <a:ea typeface="微软雅黑" panose="020B0503020204020204" charset="-122"/>
                          <a:cs typeface="黑体" panose="02010609060101010101" charset="-122"/>
                        </a:rPr>
                        <a:t>+6</a:t>
                      </a:r>
                      <a:endParaRPr lang="en-US" altLang="en-US" sz="1400" b="1">
                        <a:solidFill>
                          <a:srgbClr val="C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19735">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考试内容改革</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-2</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必备知识</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000000"/>
                          </a:solidFill>
                          <a:latin typeface="微软雅黑" panose="020B0503020204020204" charset="-122"/>
                          <a:ea typeface="微软雅黑" panose="020B0503020204020204" charset="-122"/>
                          <a:cs typeface="黑体" panose="02010609060101010101" charset="-122"/>
                        </a:rPr>
                        <a:t>-1</a:t>
                      </a:r>
                      <a:endParaRPr lang="en-US" altLang="en-US" sz="1400" b="1">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1005">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立德树人</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14次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9次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-5</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关键能力/能力</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140次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168次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149</a:t>
                      </a:r>
                      <a:r>
                        <a:rPr lang="zh-CN" altLang="en-US" sz="1400" b="1">
                          <a:solidFill>
                            <a:srgbClr val="C00000"/>
                          </a:solidFill>
                          <a:latin typeface="微软雅黑" panose="020B0503020204020204" charset="-122"/>
                          <a:ea typeface="微软雅黑" panose="020B0503020204020204" charset="-122"/>
                          <a:cs typeface="微软雅黑" panose="020B0503020204020204" charset="-122"/>
                        </a:rPr>
                        <a:t>次</a:t>
                      </a:r>
                      <a:endParaRPr lang="zh-CN"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71次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000000"/>
                          </a:solidFill>
                          <a:latin typeface="微软雅黑" panose="020B0503020204020204" charset="-122"/>
                          <a:ea typeface="微软雅黑" panose="020B0503020204020204" charset="-122"/>
                          <a:cs typeface="黑体" panose="02010609060101010101" charset="-122"/>
                        </a:rPr>
                        <a:t>-78</a:t>
                      </a:r>
                      <a:endParaRPr lang="en-US" altLang="en-US" sz="1400" b="1">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371475">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素质教育</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8次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-1</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学科素养</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17次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000000"/>
                          </a:solidFill>
                          <a:latin typeface="微软雅黑" panose="020B0503020204020204" charset="-122"/>
                          <a:ea typeface="微软雅黑" panose="020B0503020204020204" charset="-122"/>
                          <a:cs typeface="黑体" panose="02010609060101010101" charset="-122"/>
                        </a:rPr>
                        <a:t>-21</a:t>
                      </a:r>
                      <a:endParaRPr lang="en-US" altLang="en-US" sz="1400" b="1">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1005">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德智体美劳</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latin typeface="微软雅黑" panose="020B0503020204020204" charset="-122"/>
                          <a:ea typeface="微软雅黑" panose="020B0503020204020204" charset="-122"/>
                          <a:cs typeface="Calibri" panose="020F0502020204030204" charset="0"/>
                        </a:rPr>
                        <a:t>0</a:t>
                      </a: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核心价值/价值</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19次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23次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000000"/>
                          </a:solidFill>
                          <a:latin typeface="微软雅黑" panose="020B0503020204020204" charset="-122"/>
                          <a:ea typeface="微软雅黑" panose="020B0503020204020204" charset="-122"/>
                          <a:cs typeface="黑体" panose="02010609060101010101" charset="-122"/>
                        </a:rPr>
                        <a:t>-14</a:t>
                      </a:r>
                      <a:endParaRPr lang="en-US" altLang="en-US" sz="1400" b="1">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0370">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选拔/选才功能</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16次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7次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-9</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基础性</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55次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33次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-22</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1005">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引导教学/中学</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16次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14次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18次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黑体" panose="02010609060101010101" charset="-122"/>
                        </a:rPr>
                        <a:t>+4</a:t>
                      </a:r>
                      <a:endParaRPr lang="en-US" altLang="en-US" sz="1400" b="1">
                        <a:solidFill>
                          <a:srgbClr val="C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综合性</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78次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18次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-60</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36880">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引导学生</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72次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88次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68次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43次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60次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黑体" panose="02010609060101010101" charset="-122"/>
                        </a:rPr>
                        <a:t>+17</a:t>
                      </a:r>
                      <a:endParaRPr lang="en-US" altLang="en-US" sz="1400" b="1">
                        <a:solidFill>
                          <a:srgbClr val="C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应用性</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32次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15次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-17 </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0370">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学科核心素养</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11次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-2</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创新性</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26次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26次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C00000"/>
                          </a:solidFill>
                          <a:latin typeface="微软雅黑" panose="020B0503020204020204" charset="-122"/>
                          <a:ea typeface="微软雅黑" panose="020B0503020204020204" charset="-122"/>
                          <a:cs typeface="黑体" panose="02010609060101010101" charset="-122"/>
                        </a:rPr>
                        <a:t>0</a:t>
                      </a:r>
                      <a:endParaRPr lang="en-US" altLang="en-US" sz="1400" b="1">
                        <a:solidFill>
                          <a:srgbClr val="C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371475">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基础知识/概念</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黑体" panose="02010609060101010101" charset="-122"/>
                        </a:rPr>
                        <a:t>+3</a:t>
                      </a:r>
                      <a:endParaRPr lang="en-US" altLang="en-US" sz="1400" b="1">
                        <a:solidFill>
                          <a:srgbClr val="C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问题情境/情境</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56次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48次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77次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43次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-34</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1005">
                <a:tc gridSpan="14">
                  <a:txBody>
                    <a:bodyPr/>
                    <a:lstStyle/>
                    <a:p>
                      <a:pPr indent="0" fontAlgn="auto">
                        <a:lnSpc>
                          <a:spcPct val="135000"/>
                        </a:lnSpc>
                        <a:spcBef>
                          <a:spcPts val="0"/>
                        </a:spcBef>
                        <a:buNone/>
                      </a:pPr>
                      <a:r>
                        <a:rPr lang="en-US" sz="1300" b="1">
                          <a:solidFill>
                            <a:srgbClr val="000000"/>
                          </a:solidFill>
                          <a:latin typeface="微软雅黑" panose="020B0503020204020204" charset="-122"/>
                          <a:ea typeface="微软雅黑" panose="020B0503020204020204" charset="-122"/>
                          <a:cs typeface="微软雅黑" panose="020B0503020204020204" charset="-122"/>
                        </a:rPr>
                        <a:t>2018年总字数25186；2019年总字数23397；2020年总字数23302；2021年总字数25878；2022年总字数17377</a:t>
                      </a:r>
                      <a:r>
                        <a:rPr lang="zh-CN" altLang="en-US" sz="1300" b="1">
                          <a:solidFill>
                            <a:srgbClr val="000000"/>
                          </a:solidFill>
                          <a:latin typeface="微软雅黑" panose="020B0503020204020204" charset="-122"/>
                          <a:ea typeface="微软雅黑" panose="020B0503020204020204" charset="-122"/>
                          <a:cs typeface="微软雅黑" panose="020B0503020204020204" charset="-122"/>
                        </a:rPr>
                        <a:t>，比上年减少</a:t>
                      </a:r>
                      <a:r>
                        <a:rPr lang="en-US" altLang="zh-CN" sz="1300" b="1">
                          <a:solidFill>
                            <a:srgbClr val="000000"/>
                          </a:solidFill>
                          <a:latin typeface="微软雅黑" panose="020B0503020204020204" charset="-122"/>
                          <a:ea typeface="微软雅黑" panose="020B0503020204020204" charset="-122"/>
                          <a:cs typeface="微软雅黑" panose="020B0503020204020204" charset="-122"/>
                        </a:rPr>
                        <a:t>8500</a:t>
                      </a:r>
                      <a:r>
                        <a:rPr lang="zh-CN" altLang="en-US" sz="1300" b="1">
                          <a:solidFill>
                            <a:srgbClr val="000000"/>
                          </a:solidFill>
                          <a:latin typeface="微软雅黑" panose="020B0503020204020204" charset="-122"/>
                          <a:ea typeface="微软雅黑" panose="020B0503020204020204" charset="-122"/>
                          <a:cs typeface="微软雅黑" panose="020B0503020204020204" charset="-122"/>
                        </a:rPr>
                        <a:t>字</a:t>
                      </a:r>
                      <a:endParaRPr lang="zh-CN" altLang="en-US" sz="13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5" name="文本框 4"/>
          <p:cNvSpPr txBox="1"/>
          <p:nvPr/>
        </p:nvSpPr>
        <p:spPr>
          <a:xfrm>
            <a:off x="6666865" y="6489700"/>
            <a:ext cx="4928235" cy="368300"/>
          </a:xfrm>
          <a:prstGeom prst="rect">
            <a:avLst/>
          </a:prstGeom>
          <a:noFill/>
        </p:spPr>
        <p:txBody>
          <a:bodyPr wrap="square" rtlCol="0">
            <a:spAutoFit/>
          </a:bodyPr>
          <a:lstStyle/>
          <a:p>
            <a:r>
              <a:rPr lang="en-US" altLang="zh-CN"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sym typeface="+mn-ea"/>
              </a:rPr>
              <a:t>摘自陈庆军《精准备考复习策略与方法》</a:t>
            </a:r>
            <a:endParaRPr lang="zh-CN" altLang="en-US"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8" name="组合 7"/>
          <p:cNvGrpSpPr/>
          <p:nvPr userDrawn="1">
            <p:custDataLst>
              <p:tags r:id="rId1"/>
            </p:custDataLst>
          </p:nvPr>
        </p:nvGrpSpPr>
        <p:grpSpPr>
          <a:xfrm>
            <a:off x="4001597" y="6045200"/>
            <a:ext cx="8190403"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4" name="文本框 3"/>
          <p:cNvSpPr txBox="1"/>
          <p:nvPr/>
        </p:nvSpPr>
        <p:spPr>
          <a:xfrm>
            <a:off x="201930" y="726440"/>
            <a:ext cx="11755120" cy="5962015"/>
          </a:xfrm>
          <a:prstGeom prst="rect">
            <a:avLst/>
          </a:prstGeom>
          <a:noFill/>
        </p:spPr>
        <p:txBody>
          <a:bodyPr wrap="square" rtlCol="0" anchor="t">
            <a:noAutofit/>
          </a:bodyPr>
          <a:p>
            <a:r>
              <a:rPr lang="en-US" altLang="zh-CN" sz="3200" b="1">
                <a:solidFill>
                  <a:srgbClr val="FF0000"/>
                </a:solidFill>
                <a:latin typeface="黑体" panose="02010609060101010101" charset="-122"/>
                <a:ea typeface="黑体" panose="02010609060101010101" charset="-122"/>
                <a:cs typeface="黑体" panose="02010609060101010101" charset="-122"/>
              </a:rPr>
              <a:t>1.2</a:t>
            </a:r>
            <a:r>
              <a:rPr lang="zh-CN" altLang="en-US" sz="3200" b="1">
                <a:solidFill>
                  <a:srgbClr val="FF0000"/>
                </a:solidFill>
                <a:latin typeface="黑体" panose="02010609060101010101" charset="-122"/>
                <a:ea typeface="黑体" panose="02010609060101010101" charset="-122"/>
                <a:cs typeface="黑体" panose="02010609060101010101" charset="-122"/>
              </a:rPr>
              <a:t> 高考评价体系与命题的关系</a:t>
            </a:r>
            <a:endParaRPr lang="zh-CN" altLang="en-US" sz="3200" b="1">
              <a:solidFill>
                <a:srgbClr val="FF0000"/>
              </a:solidFill>
              <a:latin typeface="黑体" panose="02010609060101010101" charset="-122"/>
              <a:ea typeface="黑体" panose="02010609060101010101" charset="-122"/>
              <a:cs typeface="黑体" panose="02010609060101010101" charset="-122"/>
            </a:endParaRPr>
          </a:p>
          <a:p>
            <a:pPr fontAlgn="auto">
              <a:lnSpc>
                <a:spcPct val="150000"/>
              </a:lnSpc>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考试内容含量不断增加，知识视野日益扩大，无边界。</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德智体美劳的考查，要上升到审美的高度。</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参考答案基本上是相关概念的罗列。</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热点问题：</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a:solidFill>
                  <a:srgbClr val="000000"/>
                </a:solidFill>
                <a:latin typeface="华文楷体" panose="02010600040101010101" charset="-122"/>
                <a:ea typeface="华文楷体" panose="02010600040101010101" charset="-122"/>
                <a:cs typeface="华文楷体" panose="02010600040101010101" charset="-122"/>
              </a:rPr>
              <a:t> </a:t>
            </a:r>
            <a:r>
              <a:rPr lang="zh-CN" altLang="en-US" sz="2800">
                <a:solidFill>
                  <a:srgbClr val="FF0000"/>
                </a:solidFill>
                <a:latin typeface="华文楷体" panose="02010600040101010101" charset="-122"/>
                <a:ea typeface="华文楷体" panose="02010600040101010101" charset="-122"/>
                <a:cs typeface="华文楷体" panose="02010600040101010101" charset="-122"/>
              </a:rPr>
              <a:t>突出正面导向，体现国家意志；文化体验性内容，如流行文化、现代艺术、新农村观感等日益受到关注；中央关于教育改革主张要重视。</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a:p>
            <a:pPr fontAlgn="auto">
              <a:lnSpc>
                <a:spcPct val="150000"/>
              </a:lnSpc>
            </a:pPr>
            <a:r>
              <a:rPr lang="en-US" altLang="zh-CN" sz="2800">
                <a:solidFill>
                  <a:srgbClr val="000000"/>
                </a:solidFill>
                <a:latin typeface="华文楷体" panose="02010600040101010101" charset="-122"/>
                <a:ea typeface="华文楷体" panose="02010600040101010101" charset="-122"/>
                <a:cs typeface="华文楷体" panose="02010600040101010101" charset="-122"/>
              </a:rPr>
              <a:t>    </a:t>
            </a:r>
            <a:r>
              <a:rPr lang="zh-CN" altLang="en-US" sz="3600" b="1">
                <a:solidFill>
                  <a:srgbClr val="FF0000"/>
                </a:solidFill>
                <a:latin typeface="华文楷体" panose="02010600040101010101" charset="-122"/>
                <a:ea typeface="华文楷体" panose="02010600040101010101" charset="-122"/>
                <a:cs typeface="华文楷体" panose="02010600040101010101" charset="-122"/>
              </a:rPr>
              <a:t>主观题突出综合性</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p:txBody>
      </p:sp>
      <p:sp>
        <p:nvSpPr>
          <p:cNvPr id="37" name="TextBox 36"/>
          <p:cNvSpPr txBox="1"/>
          <p:nvPr/>
        </p:nvSpPr>
        <p:spPr>
          <a:xfrm>
            <a:off x="69850" y="81280"/>
            <a:ext cx="10791825"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rPr>
              <a:t>探究规律、细分析</a:t>
            </a:r>
            <a:endPar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0" y="135255"/>
            <a:ext cx="5495925" cy="613410"/>
          </a:xfrm>
          <a:prstGeom prst="rect">
            <a:avLst/>
          </a:prstGeom>
          <a:noFill/>
          <a:extLst>
            <a:ext uri="{909E8E84-426E-40DD-AFC4-6F175D3DCCD1}">
              <a14:hiddenFill xmlns:a14="http://schemas.microsoft.com/office/drawing/2010/main">
                <a:solidFill>
                  <a:schemeClr val="bg1"/>
                </a:solidFill>
              </a14:hiddenFill>
            </a:ext>
          </a:extLst>
        </p:spPr>
        <p:txBody>
          <a:bodyPr wrap="square" rtlCol="0">
            <a:noAutofit/>
          </a:bodyPr>
          <a:lstStyle/>
          <a:p>
            <a:r>
              <a:rPr lang="zh-CN" altLang="en-US" sz="3600" b="1" dirty="0" smtClean="0">
                <a:solidFill>
                  <a:srgbClr val="0070C0"/>
                </a:solidFill>
                <a:latin typeface="微软雅黑" panose="020B0503020204020204" charset="-122"/>
                <a:ea typeface="微软雅黑" panose="020B0503020204020204" charset="-122"/>
                <a:cs typeface="黑体" panose="02010609060101010101" charset="-122"/>
                <a:sym typeface="+mn-ea"/>
              </a:rPr>
              <a:t>探究命题规律</a:t>
            </a:r>
            <a:endParaRPr lang="zh-CN" altLang="en-US" sz="3600" b="1" spc="200" dirty="0" smtClean="0">
              <a:solidFill>
                <a:srgbClr val="0070C0"/>
              </a:solidFill>
              <a:latin typeface="微软雅黑" panose="020B0503020204020204" charset="-122"/>
              <a:ea typeface="微软雅黑" panose="020B0503020204020204" charset="-122"/>
              <a:cs typeface="楷体" panose="02010609060101010101" charset="-122"/>
              <a:sym typeface="+mn-ea"/>
            </a:endParaRPr>
          </a:p>
        </p:txBody>
      </p:sp>
      <p:sp>
        <p:nvSpPr>
          <p:cNvPr id="2" name="文本框 1"/>
          <p:cNvSpPr txBox="1"/>
          <p:nvPr>
            <p:custDataLst>
              <p:tags r:id="rId4"/>
            </p:custDataLst>
          </p:nvPr>
        </p:nvSpPr>
        <p:spPr>
          <a:xfrm>
            <a:off x="517525" y="1333500"/>
            <a:ext cx="11297920" cy="4425315"/>
          </a:xfrm>
          <a:prstGeom prst="rect">
            <a:avLst/>
          </a:prstGeom>
          <a:noFill/>
          <a:ln w="9525">
            <a:solidFill>
              <a:schemeClr val="dk1"/>
            </a:solidFill>
            <a:prstDash val="dashDot"/>
          </a:ln>
        </p:spPr>
        <p:txBody>
          <a:bodyPr wrap="square">
            <a:noAutofit/>
          </a:bodyPr>
          <a:lstStyle/>
          <a:p>
            <a:pPr marL="266700" indent="-266700" fontAlgn="auto">
              <a:lnSpc>
                <a:spcPts val="3380"/>
              </a:lnSpc>
            </a:pPr>
            <a:r>
              <a:rPr lang="zh-CN" sz="2400" b="0" dirty="0">
                <a:solidFill>
                  <a:srgbClr val="000000"/>
                </a:solidFill>
                <a:latin typeface="楷体" panose="02010609060101010101" charset="-122"/>
                <a:ea typeface="楷体" panose="02010609060101010101" charset="-122"/>
                <a:cs typeface="楷体" panose="02010609060101010101" charset="-122"/>
              </a:rPr>
              <a:t>（</a:t>
            </a:r>
            <a:r>
              <a:rPr lang="en-US" sz="2400" b="0" dirty="0">
                <a:solidFill>
                  <a:srgbClr val="000000"/>
                </a:solidFill>
                <a:latin typeface="楷体" panose="02010609060101010101" charset="-122"/>
                <a:ea typeface="楷体" panose="02010609060101010101" charset="-122"/>
                <a:cs typeface="楷体" panose="02010609060101010101" charset="-122"/>
              </a:rPr>
              <a:t>2021</a:t>
            </a:r>
            <a:r>
              <a:rPr lang="zh-CN" sz="2400" b="0" dirty="0">
                <a:solidFill>
                  <a:srgbClr val="000000"/>
                </a:solidFill>
                <a:latin typeface="楷体" panose="02010609060101010101" charset="-122"/>
                <a:ea typeface="楷体" panose="02010609060101010101" charset="-122"/>
                <a:cs typeface="楷体" panose="02010609060101010101" charset="-122"/>
              </a:rPr>
              <a:t>·全国甲卷高考·</a:t>
            </a:r>
            <a:r>
              <a:rPr lang="en-US" sz="2400" b="0" dirty="0">
                <a:solidFill>
                  <a:srgbClr val="000000"/>
                </a:solidFill>
                <a:latin typeface="楷体" panose="02010609060101010101" charset="-122"/>
                <a:ea typeface="楷体" panose="02010609060101010101" charset="-122"/>
                <a:cs typeface="楷体" panose="02010609060101010101" charset="-122"/>
              </a:rPr>
              <a:t>29</a:t>
            </a:r>
            <a:r>
              <a:rPr lang="zh-CN" sz="2400" b="0" dirty="0">
                <a:solidFill>
                  <a:srgbClr val="000000"/>
                </a:solidFill>
                <a:latin typeface="楷体" panose="02010609060101010101" charset="-122"/>
                <a:ea typeface="楷体" panose="02010609060101010101" charset="-122"/>
                <a:cs typeface="楷体" panose="02010609060101010101" charset="-122"/>
              </a:rPr>
              <a:t>）</a:t>
            </a:r>
            <a:r>
              <a:rPr lang="en-US" sz="2800" dirty="0">
                <a:solidFill>
                  <a:srgbClr val="000000"/>
                </a:solidFill>
                <a:latin typeface="楷体" panose="02010609060101010101" charset="-122"/>
                <a:ea typeface="楷体" panose="02010609060101010101" charset="-122"/>
                <a:cs typeface="楷体" panose="02010609060101010101" charset="-122"/>
              </a:rPr>
              <a:t>1921</a:t>
            </a:r>
            <a:r>
              <a:rPr lang="zh-CN" sz="2800" dirty="0">
                <a:solidFill>
                  <a:srgbClr val="000000"/>
                </a:solidFill>
                <a:latin typeface="楷体" panose="02010609060101010101" charset="-122"/>
                <a:ea typeface="楷体" panose="02010609060101010101" charset="-122"/>
                <a:cs typeface="楷体" panose="02010609060101010101" charset="-122"/>
              </a:rPr>
              <a:t>年</a:t>
            </a:r>
            <a:r>
              <a:rPr lang="en-US" sz="2800" dirty="0">
                <a:solidFill>
                  <a:srgbClr val="000000"/>
                </a:solidFill>
                <a:latin typeface="楷体" panose="02010609060101010101" charset="-122"/>
                <a:ea typeface="楷体" panose="02010609060101010101" charset="-122"/>
                <a:cs typeface="楷体" panose="02010609060101010101" charset="-122"/>
              </a:rPr>
              <a:t>2</a:t>
            </a:r>
            <a:r>
              <a:rPr lang="zh-CN" sz="2800" dirty="0">
                <a:solidFill>
                  <a:srgbClr val="000000"/>
                </a:solidFill>
                <a:latin typeface="楷体" panose="02010609060101010101" charset="-122"/>
                <a:ea typeface="楷体" panose="02010609060101010101" charset="-122"/>
                <a:cs typeface="楷体" panose="02010609060101010101" charset="-122"/>
              </a:rPr>
              <a:t>月，蔡和森写信给陈独秀，讨论马克思学说与中国无产阶级的关系时称：“西方大工业国的无产阶级常常受其资本家的贿买、笼络而不自觉……此所以社会革命不发生于资本集中、工业极盛、殖民地极富之英、美、法，而发生于殖民地极少、工业落后之农业国俄罗斯也。”他意在强调（　　）</a:t>
            </a:r>
            <a:endParaRPr lang="en-US" sz="2800" dirty="0">
              <a:solidFill>
                <a:srgbClr val="000000"/>
              </a:solidFill>
              <a:latin typeface="楷体" panose="02010609060101010101" charset="-122"/>
              <a:ea typeface="楷体" panose="02010609060101010101" charset="-122"/>
              <a:cs typeface="楷体" panose="02010609060101010101" charset="-122"/>
            </a:endParaRPr>
          </a:p>
          <a:p>
            <a:pPr fontAlgn="auto">
              <a:lnSpc>
                <a:spcPts val="3380"/>
              </a:lnSpc>
            </a:pPr>
            <a:r>
              <a:rPr lang="en-US" sz="2800" dirty="0">
                <a:solidFill>
                  <a:srgbClr val="000000"/>
                </a:solidFill>
                <a:latin typeface="楷体" panose="02010609060101010101" charset="-122"/>
                <a:ea typeface="楷体" panose="02010609060101010101" charset="-122"/>
                <a:cs typeface="楷体" panose="02010609060101010101" charset="-122"/>
              </a:rPr>
              <a:t>A</a:t>
            </a:r>
            <a:r>
              <a:rPr lang="zh-CN" sz="2800" dirty="0">
                <a:solidFill>
                  <a:srgbClr val="000000"/>
                </a:solidFill>
                <a:latin typeface="楷体" panose="02010609060101010101" charset="-122"/>
                <a:ea typeface="楷体" panose="02010609060101010101" charset="-122"/>
                <a:cs typeface="楷体" panose="02010609060101010101" charset="-122"/>
              </a:rPr>
              <a:t>．社会革命不会发生在发达资本主义国家</a:t>
            </a:r>
            <a:r>
              <a:rPr lang="en-US" altLang="zh-CN" sz="2800" dirty="0">
                <a:solidFill>
                  <a:srgbClr val="000000"/>
                </a:solidFill>
                <a:latin typeface="楷体" panose="02010609060101010101" charset="-122"/>
                <a:ea typeface="楷体" panose="02010609060101010101" charset="-122"/>
                <a:cs typeface="楷体" panose="02010609060101010101" charset="-122"/>
              </a:rPr>
              <a:t>    </a:t>
            </a:r>
            <a:endParaRPr lang="en-US" altLang="zh-CN" sz="2800" dirty="0">
              <a:solidFill>
                <a:srgbClr val="000000"/>
              </a:solidFill>
              <a:latin typeface="楷体" panose="02010609060101010101" charset="-122"/>
              <a:ea typeface="楷体" panose="02010609060101010101" charset="-122"/>
              <a:cs typeface="楷体" panose="02010609060101010101" charset="-122"/>
            </a:endParaRPr>
          </a:p>
          <a:p>
            <a:pPr fontAlgn="auto">
              <a:lnSpc>
                <a:spcPts val="3380"/>
              </a:lnSpc>
            </a:pPr>
            <a:r>
              <a:rPr lang="en-US" sz="2800" dirty="0">
                <a:solidFill>
                  <a:srgbClr val="000000"/>
                </a:solidFill>
                <a:latin typeface="楷体" panose="02010609060101010101" charset="-122"/>
                <a:ea typeface="楷体" panose="02010609060101010101" charset="-122"/>
                <a:cs typeface="楷体" panose="02010609060101010101" charset="-122"/>
              </a:rPr>
              <a:t>B</a:t>
            </a:r>
            <a:r>
              <a:rPr lang="zh-CN" sz="2800" dirty="0">
                <a:solidFill>
                  <a:srgbClr val="000000"/>
                </a:solidFill>
                <a:latin typeface="楷体" panose="02010609060101010101" charset="-122"/>
                <a:ea typeface="楷体" panose="02010609060101010101" charset="-122"/>
                <a:cs typeface="楷体" panose="02010609060101010101" charset="-122"/>
              </a:rPr>
              <a:t>．无产阶级受资本家笼络而失去革命动力</a:t>
            </a:r>
            <a:endParaRPr lang="en-US" sz="2800" dirty="0">
              <a:solidFill>
                <a:srgbClr val="000000"/>
              </a:solidFill>
              <a:latin typeface="楷体" panose="02010609060101010101" charset="-122"/>
              <a:ea typeface="楷体" panose="02010609060101010101" charset="-122"/>
              <a:cs typeface="楷体" panose="02010609060101010101" charset="-122"/>
            </a:endParaRPr>
          </a:p>
          <a:p>
            <a:pPr marL="266700" indent="-266700" fontAlgn="auto">
              <a:lnSpc>
                <a:spcPts val="3380"/>
              </a:lnSpc>
            </a:pPr>
            <a:r>
              <a:rPr lang="en-US" sz="2800" b="1" dirty="0" smtClean="0">
                <a:solidFill>
                  <a:srgbClr val="FF0000"/>
                </a:solidFill>
                <a:latin typeface="楷体" panose="02010609060101010101" charset="-122"/>
                <a:ea typeface="楷体" panose="02010609060101010101" charset="-122"/>
                <a:cs typeface="楷体" panose="02010609060101010101" charset="-122"/>
              </a:rPr>
              <a:t>C</a:t>
            </a:r>
            <a:r>
              <a:rPr lang="zh-CN" sz="2800" b="1" dirty="0">
                <a:solidFill>
                  <a:srgbClr val="FF0000"/>
                </a:solidFill>
                <a:latin typeface="楷体" panose="02010609060101010101" charset="-122"/>
                <a:ea typeface="楷体" panose="02010609060101010101" charset="-122"/>
                <a:cs typeface="楷体" panose="02010609060101010101" charset="-122"/>
              </a:rPr>
              <a:t>．中国已经具备了进行无产阶级革命的客观条件</a:t>
            </a:r>
            <a:endParaRPr lang="zh-CN" sz="2800" dirty="0">
              <a:solidFill>
                <a:srgbClr val="000000"/>
              </a:solidFill>
              <a:latin typeface="楷体" panose="02010609060101010101" charset="-122"/>
              <a:ea typeface="楷体" panose="02010609060101010101" charset="-122"/>
              <a:cs typeface="楷体" panose="02010609060101010101" charset="-122"/>
            </a:endParaRPr>
          </a:p>
          <a:p>
            <a:pPr marL="266700" indent="-266700" fontAlgn="auto">
              <a:lnSpc>
                <a:spcPts val="3380"/>
              </a:lnSpc>
            </a:pPr>
            <a:r>
              <a:rPr lang="en-US" sz="2800" dirty="0">
                <a:solidFill>
                  <a:srgbClr val="000000"/>
                </a:solidFill>
                <a:latin typeface="楷体" panose="02010609060101010101" charset="-122"/>
                <a:ea typeface="楷体" panose="02010609060101010101" charset="-122"/>
                <a:cs typeface="楷体" panose="02010609060101010101" charset="-122"/>
              </a:rPr>
              <a:t>D</a:t>
            </a:r>
            <a:r>
              <a:rPr lang="zh-CN" sz="2800" dirty="0">
                <a:solidFill>
                  <a:srgbClr val="000000"/>
                </a:solidFill>
                <a:latin typeface="楷体" panose="02010609060101010101" charset="-122"/>
                <a:ea typeface="楷体" panose="02010609060101010101" charset="-122"/>
                <a:cs typeface="楷体" panose="02010609060101010101" charset="-122"/>
              </a:rPr>
              <a:t>．俄国以城市为中心的革命道路不适合中国</a:t>
            </a:r>
            <a:r>
              <a:rPr lang="zh-CN" sz="2800" dirty="0" smtClean="0">
                <a:solidFill>
                  <a:srgbClr val="000000"/>
                </a:solidFill>
                <a:latin typeface="楷体" panose="02010609060101010101" charset="-122"/>
                <a:ea typeface="楷体" panose="02010609060101010101" charset="-122"/>
                <a:cs typeface="楷体" panose="02010609060101010101" charset="-122"/>
              </a:rPr>
              <a:t>国情</a:t>
            </a:r>
            <a:endParaRPr lang="en-US" altLang="zh-CN" sz="2800" dirty="0" smtClean="0">
              <a:solidFill>
                <a:srgbClr val="000000"/>
              </a:solidFill>
              <a:latin typeface="楷体" panose="02010609060101010101" charset="-122"/>
              <a:ea typeface="楷体" panose="02010609060101010101" charset="-122"/>
              <a:cs typeface="楷体" panose="02010609060101010101" charset="-122"/>
            </a:endParaRPr>
          </a:p>
          <a:p>
            <a:pPr fontAlgn="auto">
              <a:lnSpc>
                <a:spcPts val="3380"/>
              </a:lnSpc>
            </a:pP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考点</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中国共产党成立的条件</a:t>
            </a:r>
            <a:endParaRPr lang="en-US" altLang="zh-CN" sz="2800" b="0" dirty="0" smtClean="0">
              <a:solidFill>
                <a:srgbClr val="FF0000"/>
              </a:solidFill>
              <a:latin typeface="楷体" panose="02010609060101010101" charset="-122"/>
              <a:ea typeface="楷体" panose="02010609060101010101" charset="-122"/>
              <a:cs typeface="楷体" panose="02010609060101010101" charset="-122"/>
            </a:endParaRPr>
          </a:p>
          <a:p>
            <a:endParaRPr lang="en-US" altLang="zh-CN" sz="2800" b="0" dirty="0" smtClean="0">
              <a:solidFill>
                <a:srgbClr val="FF0000"/>
              </a:solidFill>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5"/>
            </p:custDataLst>
          </p:nvPr>
        </p:nvSpPr>
        <p:spPr>
          <a:xfrm>
            <a:off x="113030" y="749300"/>
            <a:ext cx="10753725" cy="583565"/>
          </a:xfrm>
          <a:prstGeom prst="rect">
            <a:avLst/>
          </a:prstGeom>
          <a:noFill/>
        </p:spPr>
        <p:txBody>
          <a:bodyPr wrap="square" rtlCol="0">
            <a:spAutoFit/>
          </a:bodyPr>
          <a:p>
            <a:r>
              <a:rPr lang="en-US" altLang="zh-CN" sz="3200" b="1" dirty="0" smtClean="0">
                <a:solidFill>
                  <a:schemeClr val="dk2">
                    <a:lumMod val="5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近五年全国各地历史高考试题民国史命题研究及趋势</a:t>
            </a:r>
            <a:endParaRPr lang="en-US" altLang="zh-CN"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4" name="文本框 3"/>
          <p:cNvSpPr txBox="1"/>
          <p:nvPr/>
        </p:nvSpPr>
        <p:spPr>
          <a:xfrm>
            <a:off x="958850" y="659130"/>
            <a:ext cx="10273665" cy="4399915"/>
          </a:xfrm>
          <a:prstGeom prst="rect">
            <a:avLst/>
          </a:prstGeom>
          <a:noFill/>
          <a:ln w="9525">
            <a:solidFill>
              <a:schemeClr val="tx1"/>
            </a:solidFill>
            <a:prstDash val="dashDot"/>
          </a:ln>
        </p:spPr>
        <p:txBody>
          <a:bodyPr wrap="square">
            <a:spAutoFit/>
          </a:bodyPr>
          <a:lstStyle/>
          <a:p>
            <a:pPr marL="266700" indent="-266700"/>
            <a:r>
              <a:rPr lang="zh-CN" sz="2800" b="0" dirty="0">
                <a:solidFill>
                  <a:srgbClr val="FF0000"/>
                </a:solidFill>
                <a:latin typeface="楷体" panose="02010609060101010101" charset="-122"/>
                <a:ea typeface="楷体" panose="02010609060101010101" charset="-122"/>
                <a:cs typeface="楷体" panose="02010609060101010101" charset="-122"/>
              </a:rPr>
              <a:t>（</a:t>
            </a:r>
            <a:r>
              <a:rPr lang="en-US" sz="2800" b="0" dirty="0">
                <a:solidFill>
                  <a:srgbClr val="FF0000"/>
                </a:solidFill>
                <a:latin typeface="楷体" panose="02010609060101010101" charset="-122"/>
                <a:ea typeface="楷体" panose="02010609060101010101" charset="-122"/>
                <a:cs typeface="楷体" panose="02010609060101010101" charset="-122"/>
              </a:rPr>
              <a:t>2020·</a:t>
            </a:r>
            <a:r>
              <a:rPr lang="zh-CN" sz="2800" b="0" dirty="0">
                <a:solidFill>
                  <a:srgbClr val="FF0000"/>
                </a:solidFill>
                <a:latin typeface="楷体" panose="02010609060101010101" charset="-122"/>
                <a:ea typeface="楷体" panose="02010609060101010101" charset="-122"/>
                <a:cs typeface="楷体" panose="02010609060101010101" charset="-122"/>
              </a:rPr>
              <a:t>全国</a:t>
            </a:r>
            <a:r>
              <a:rPr lang="en-US" sz="2800" b="0" dirty="0">
                <a:solidFill>
                  <a:srgbClr val="FF0000"/>
                </a:solidFill>
                <a:latin typeface="楷体" panose="02010609060101010101" charset="-122"/>
                <a:ea typeface="楷体" panose="02010609060101010101" charset="-122"/>
                <a:cs typeface="楷体" panose="02010609060101010101" charset="-122"/>
              </a:rPr>
              <a:t>Ⅱ</a:t>
            </a:r>
            <a:r>
              <a:rPr lang="zh-CN" sz="2800" b="0" dirty="0">
                <a:solidFill>
                  <a:srgbClr val="FF0000"/>
                </a:solidFill>
                <a:latin typeface="楷体" panose="02010609060101010101" charset="-122"/>
                <a:ea typeface="楷体" panose="02010609060101010101" charset="-122"/>
                <a:cs typeface="楷体" panose="02010609060101010101" charset="-122"/>
              </a:rPr>
              <a:t>卷高考</a:t>
            </a:r>
            <a:r>
              <a:rPr lang="en-US" sz="2800" b="0" dirty="0">
                <a:solidFill>
                  <a:srgbClr val="FF0000"/>
                </a:solidFill>
                <a:latin typeface="楷体" panose="02010609060101010101" charset="-122"/>
                <a:ea typeface="楷体" panose="02010609060101010101" charset="-122"/>
                <a:cs typeface="楷体" panose="02010609060101010101" charset="-122"/>
              </a:rPr>
              <a:t>·29</a:t>
            </a:r>
            <a:r>
              <a:rPr lang="zh-CN" sz="2800" b="0" dirty="0">
                <a:solidFill>
                  <a:srgbClr val="FF0000"/>
                </a:solidFill>
                <a:latin typeface="楷体" panose="02010609060101010101" charset="-122"/>
                <a:ea typeface="楷体" panose="02010609060101010101" charset="-122"/>
                <a:cs typeface="楷体" panose="02010609060101010101" charset="-122"/>
              </a:rPr>
              <a:t>）中国共产党的一份告全党党员书指</a:t>
            </a:r>
            <a:r>
              <a:rPr lang="zh-CN" sz="2800" b="0" dirty="0">
                <a:latin typeface="楷体" panose="02010609060101010101" charset="-122"/>
                <a:ea typeface="楷体" panose="02010609060101010101" charset="-122"/>
                <a:cs typeface="楷体" panose="02010609060101010101" charset="-122"/>
              </a:rPr>
              <a:t>出：“</a:t>
            </a:r>
            <a:r>
              <a:rPr lang="zh-CN" sz="2800" b="0" dirty="0">
                <a:solidFill>
                  <a:srgbClr val="FF0000"/>
                </a:solidFill>
                <a:latin typeface="楷体" panose="02010609060101010101" charset="-122"/>
                <a:ea typeface="楷体" panose="02010609060101010101" charset="-122"/>
                <a:cs typeface="楷体" panose="02010609060101010101" charset="-122"/>
              </a:rPr>
              <a:t>国民党中央驱逐军队中的共产党党员</a:t>
            </a:r>
            <a:r>
              <a:rPr lang="zh-CN" sz="2800" b="0" dirty="0">
                <a:latin typeface="楷体" panose="02010609060101010101" charset="-122"/>
                <a:ea typeface="楷体" panose="02010609060101010101" charset="-122"/>
                <a:cs typeface="楷体" panose="02010609060101010101" charset="-122"/>
              </a:rPr>
              <a:t>，我们的党不得不秘密起来……这所谓国民政府是什么？他从革命的政权机关变成了资产阶级之反动的执行机关，变成了军阀的工具。”由此，中国共产党</a:t>
            </a:r>
            <a:endParaRPr lang="en-US" sz="2800" b="0" dirty="0">
              <a:latin typeface="楷体" panose="02010609060101010101" charset="-122"/>
              <a:ea typeface="楷体" panose="02010609060101010101" charset="-122"/>
              <a:cs typeface="楷体" panose="02010609060101010101" charset="-122"/>
            </a:endParaRPr>
          </a:p>
          <a:p>
            <a:r>
              <a:rPr lang="en-US" sz="2800" b="0" dirty="0">
                <a:latin typeface="楷体" panose="02010609060101010101" charset="-122"/>
                <a:ea typeface="楷体" panose="02010609060101010101" charset="-122"/>
                <a:cs typeface="楷体" panose="02010609060101010101" charset="-122"/>
              </a:rPr>
              <a:t>A</a:t>
            </a:r>
            <a:r>
              <a:rPr lang="zh-CN" sz="2800" b="0" dirty="0">
                <a:latin typeface="楷体" panose="02010609060101010101" charset="-122"/>
                <a:ea typeface="楷体" panose="02010609060101010101" charset="-122"/>
                <a:cs typeface="楷体" panose="02010609060101010101" charset="-122"/>
              </a:rPr>
              <a:t>．阐明工农武装割据的必要性     </a:t>
            </a:r>
            <a:r>
              <a:rPr lang="en-US" altLang="zh-CN" sz="2800" b="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    </a:t>
            </a:r>
            <a:endParaRPr lang="zh-CN" sz="2800" b="0" dirty="0">
              <a:latin typeface="楷体" panose="02010609060101010101" charset="-122"/>
              <a:ea typeface="楷体" panose="02010609060101010101" charset="-122"/>
              <a:cs typeface="楷体" panose="02010609060101010101" charset="-122"/>
            </a:endParaRPr>
          </a:p>
          <a:p>
            <a:pPr marL="266700" indent="-266700"/>
            <a:r>
              <a:rPr lang="en-US" sz="2800" b="1" dirty="0" smtClean="0">
                <a:solidFill>
                  <a:srgbClr val="FF0000"/>
                </a:solidFill>
                <a:latin typeface="楷体" panose="02010609060101010101" charset="-122"/>
                <a:ea typeface="楷体" panose="02010609060101010101" charset="-122"/>
                <a:cs typeface="楷体" panose="02010609060101010101" charset="-122"/>
              </a:rPr>
              <a:t>B</a:t>
            </a:r>
            <a:r>
              <a:rPr lang="zh-CN" sz="2800" b="1" dirty="0">
                <a:latin typeface="楷体" panose="02010609060101010101" charset="-122"/>
                <a:ea typeface="楷体" panose="02010609060101010101" charset="-122"/>
                <a:cs typeface="楷体" panose="02010609060101010101" charset="-122"/>
              </a:rPr>
              <a:t>．</a:t>
            </a:r>
            <a:r>
              <a:rPr lang="zh-CN" sz="2800" b="1" dirty="0">
                <a:solidFill>
                  <a:srgbClr val="FF0000"/>
                </a:solidFill>
                <a:latin typeface="楷体" panose="02010609060101010101" charset="-122"/>
                <a:ea typeface="楷体" panose="02010609060101010101" charset="-122"/>
                <a:cs typeface="楷体" panose="02010609060101010101" charset="-122"/>
              </a:rPr>
              <a:t>确定武装反抗国民党统治的方针</a:t>
            </a:r>
            <a:endParaRPr lang="en-US" sz="2800" b="0" dirty="0">
              <a:solidFill>
                <a:srgbClr val="FF0000"/>
              </a:solidFill>
              <a:latin typeface="楷体" panose="02010609060101010101" charset="-122"/>
              <a:ea typeface="楷体" panose="02010609060101010101" charset="-122"/>
              <a:cs typeface="楷体" panose="02010609060101010101" charset="-122"/>
            </a:endParaRPr>
          </a:p>
          <a:p>
            <a:r>
              <a:rPr lang="en-US" sz="2800" b="0" dirty="0">
                <a:latin typeface="楷体" panose="02010609060101010101" charset="-122"/>
                <a:ea typeface="楷体" panose="02010609060101010101" charset="-122"/>
                <a:cs typeface="楷体" panose="02010609060101010101" charset="-122"/>
              </a:rPr>
              <a:t>C</a:t>
            </a:r>
            <a:r>
              <a:rPr lang="zh-CN" sz="2800" b="0" dirty="0">
                <a:latin typeface="楷体" panose="02010609060101010101" charset="-122"/>
                <a:ea typeface="楷体" panose="02010609060101010101" charset="-122"/>
                <a:cs typeface="楷体" panose="02010609060101010101" charset="-122"/>
              </a:rPr>
              <a:t>．批判“左”倾错误的危害性       </a:t>
            </a:r>
            <a:r>
              <a:rPr lang="en-US" altLang="zh-CN" sz="2800" b="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 </a:t>
            </a:r>
            <a:endParaRPr lang="zh-CN" sz="2800" b="0" dirty="0">
              <a:latin typeface="楷体" panose="02010609060101010101" charset="-122"/>
              <a:ea typeface="楷体" panose="02010609060101010101" charset="-122"/>
              <a:cs typeface="楷体" panose="02010609060101010101" charset="-122"/>
            </a:endParaRPr>
          </a:p>
          <a:p>
            <a:pPr marL="266700" indent="-266700"/>
            <a:r>
              <a:rPr lang="en-US" sz="2800" b="0" dirty="0" smtClean="0">
                <a:latin typeface="楷体" panose="02010609060101010101" charset="-122"/>
                <a:ea typeface="楷体" panose="02010609060101010101" charset="-122"/>
                <a:cs typeface="楷体" panose="02010609060101010101" charset="-122"/>
              </a:rPr>
              <a:t>D</a:t>
            </a:r>
            <a:r>
              <a:rPr lang="zh-CN" sz="2800" b="0" dirty="0">
                <a:latin typeface="楷体" panose="02010609060101010101" charset="-122"/>
                <a:ea typeface="楷体" panose="02010609060101010101" charset="-122"/>
                <a:cs typeface="楷体" panose="02010609060101010101" charset="-122"/>
              </a:rPr>
              <a:t>．动员工农红军进行战略性的</a:t>
            </a:r>
            <a:r>
              <a:rPr lang="zh-CN" sz="2800" b="0" dirty="0" smtClean="0">
                <a:latin typeface="楷体" panose="02010609060101010101" charset="-122"/>
                <a:ea typeface="楷体" panose="02010609060101010101" charset="-122"/>
                <a:cs typeface="楷体" panose="02010609060101010101" charset="-122"/>
              </a:rPr>
              <a:t>转移</a:t>
            </a:r>
            <a:endParaRPr lang="en-US" altLang="zh-CN" sz="2800" b="0" dirty="0" smtClean="0">
              <a:latin typeface="楷体" panose="02010609060101010101" charset="-122"/>
              <a:ea typeface="楷体" panose="02010609060101010101" charset="-122"/>
              <a:cs typeface="楷体" panose="02010609060101010101" charset="-122"/>
            </a:endParaRPr>
          </a:p>
          <a:p>
            <a:pPr marL="266700" indent="-266700"/>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考点</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latin typeface="楷体" panose="02010609060101010101" charset="-122"/>
                <a:ea typeface="楷体" panose="02010609060101010101" charset="-122"/>
                <a:cs typeface="楷体" panose="02010609060101010101" charset="-122"/>
              </a:rPr>
              <a:t>中国共产党的革命方针</a:t>
            </a:r>
            <a:endParaRPr lang="zh-CN" altLang="en-US" sz="2800" dirty="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4" name="矩形 3"/>
          <p:cNvSpPr/>
          <p:nvPr/>
        </p:nvSpPr>
        <p:spPr>
          <a:xfrm>
            <a:off x="363220" y="177165"/>
            <a:ext cx="11630025" cy="2676525"/>
          </a:xfrm>
          <a:prstGeom prst="rect">
            <a:avLst/>
          </a:prstGeom>
          <a:ln>
            <a:solidFill>
              <a:schemeClr val="tx1"/>
            </a:solidFill>
            <a:prstDash val="dashDot"/>
          </a:ln>
        </p:spPr>
        <p:txBody>
          <a:bodyPr wrap="square">
            <a:spAutoFit/>
          </a:bodyPr>
          <a:lstStyle/>
          <a:p>
            <a:r>
              <a:rPr lang="zh-CN" altLang="en-US" sz="2800" dirty="0" smtClean="0">
                <a:solidFill>
                  <a:srgbClr val="FF0000"/>
                </a:solidFill>
                <a:latin typeface="楷体" panose="02010609060101010101" charset="-122"/>
                <a:ea typeface="楷体" panose="02010609060101010101" charset="-122"/>
                <a:cs typeface="楷体" panose="02010609060101010101" charset="-122"/>
              </a:rPr>
              <a:t>（</a:t>
            </a:r>
            <a:r>
              <a:rPr lang="en-US" sz="2800" dirty="0" smtClean="0">
                <a:solidFill>
                  <a:srgbClr val="FF0000"/>
                </a:solidFill>
                <a:latin typeface="楷体" panose="02010609060101010101" charset="-122"/>
                <a:ea typeface="楷体" panose="02010609060101010101" charset="-122"/>
                <a:cs typeface="楷体" panose="02010609060101010101" charset="-122"/>
              </a:rPr>
              <a:t>2021</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广东高考</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en-US" sz="2800" dirty="0" smtClean="0">
                <a:solidFill>
                  <a:srgbClr val="FF0000"/>
                </a:solidFill>
                <a:latin typeface="楷体" panose="02010609060101010101" charset="-122"/>
                <a:ea typeface="楷体" panose="02010609060101010101" charset="-122"/>
                <a:cs typeface="楷体" panose="02010609060101010101" charset="-122"/>
              </a:rPr>
              <a:t>8</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latin typeface="楷体" panose="02010609060101010101" charset="-122"/>
                <a:ea typeface="楷体" panose="02010609060101010101" charset="-122"/>
                <a:cs typeface="楷体" panose="02010609060101010101" charset="-122"/>
              </a:rPr>
              <a:t>在广州召开的中国共产党</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第三次全国代表大会</a:t>
            </a:r>
            <a:r>
              <a:rPr lang="zh-CN" altLang="en-US" sz="2800" dirty="0" smtClean="0">
                <a:latin typeface="楷体" panose="02010609060101010101" charset="-122"/>
                <a:ea typeface="楷体" panose="02010609060101010101" charset="-122"/>
                <a:cs typeface="楷体" panose="02010609060101010101" charset="-122"/>
              </a:rPr>
              <a:t>指出，当前中国“资产阶级不能充分发展，因之无产阶级也自然不能充分发展，阶级分化不充分的全国人民，皆受制在资本帝国主义，及本国军阀之下，不能不要求经济发展而行向国民革命”。这说明中国共产党（　　）</a:t>
            </a:r>
            <a:endParaRPr lang="zh-CN" altLang="en-US" sz="2800" dirty="0" smtClean="0">
              <a:latin typeface="楷体" panose="02010609060101010101" charset="-122"/>
              <a:ea typeface="楷体" panose="02010609060101010101" charset="-122"/>
              <a:cs typeface="楷体" panose="02010609060101010101" charset="-122"/>
            </a:endParaRPr>
          </a:p>
          <a:p>
            <a:r>
              <a:rPr lang="en-US" sz="2800" b="1" dirty="0" smtClean="0">
                <a:solidFill>
                  <a:srgbClr val="FF0000"/>
                </a:solidFill>
                <a:latin typeface="楷体" panose="02010609060101010101" charset="-122"/>
                <a:ea typeface="楷体" panose="02010609060101010101" charset="-122"/>
                <a:cs typeface="楷体" panose="02010609060101010101" charset="-122"/>
              </a:rPr>
              <a:t>A</a:t>
            </a:r>
            <a:r>
              <a:rPr lang="zh-CN" altLang="en-US" sz="2800" b="1" dirty="0" smtClean="0">
                <a:solidFill>
                  <a:srgbClr val="FF0000"/>
                </a:solidFill>
                <a:latin typeface="楷体" panose="02010609060101010101" charset="-122"/>
                <a:ea typeface="楷体" panose="02010609060101010101" charset="-122"/>
                <a:cs typeface="楷体" panose="02010609060101010101" charset="-122"/>
              </a:rPr>
              <a:t>．适应国情调整革命策略</a:t>
            </a:r>
            <a:r>
              <a:rPr lang="en-US" sz="2800" b="1" dirty="0" smtClean="0">
                <a:solidFill>
                  <a:srgbClr val="FF0000"/>
                </a:solidFill>
                <a:latin typeface="楷体" panose="02010609060101010101" charset="-122"/>
                <a:ea typeface="楷体" panose="02010609060101010101" charset="-122"/>
                <a:cs typeface="楷体" panose="02010609060101010101" charset="-122"/>
              </a:rPr>
              <a:t> </a:t>
            </a:r>
            <a:r>
              <a:rPr lang="en-US" sz="2800" dirty="0" smtClean="0">
                <a:latin typeface="楷体" panose="02010609060101010101" charset="-122"/>
                <a:ea typeface="楷体" panose="02010609060101010101" charset="-122"/>
                <a:cs typeface="楷体" panose="02010609060101010101" charset="-122"/>
              </a:rPr>
              <a:t>       B</a:t>
            </a:r>
            <a:r>
              <a:rPr lang="zh-CN" altLang="en-US" sz="2800" dirty="0" smtClean="0">
                <a:latin typeface="楷体" panose="02010609060101010101" charset="-122"/>
                <a:ea typeface="楷体" panose="02010609060101010101" charset="-122"/>
                <a:cs typeface="楷体" panose="02010609060101010101" charset="-122"/>
              </a:rPr>
              <a:t>．总结经验教训开展武装斗争</a:t>
            </a:r>
            <a:endParaRPr lang="zh-CN" altLang="en-US" sz="2800" dirty="0" smtClean="0">
              <a:latin typeface="楷体" panose="02010609060101010101" charset="-122"/>
              <a:ea typeface="楷体" panose="02010609060101010101" charset="-122"/>
              <a:cs typeface="楷体" panose="02010609060101010101" charset="-122"/>
            </a:endParaRPr>
          </a:p>
          <a:p>
            <a:r>
              <a:rPr lang="en-US" sz="2800" dirty="0" smtClean="0">
                <a:latin typeface="楷体" panose="02010609060101010101" charset="-122"/>
                <a:ea typeface="楷体" panose="02010609060101010101" charset="-122"/>
                <a:cs typeface="楷体" panose="02010609060101010101" charset="-122"/>
              </a:rPr>
              <a:t>C</a:t>
            </a:r>
            <a:r>
              <a:rPr lang="zh-CN" altLang="en-US" sz="2800" dirty="0" smtClean="0">
                <a:latin typeface="楷体" panose="02010609060101010101" charset="-122"/>
                <a:ea typeface="楷体" panose="02010609060101010101" charset="-122"/>
                <a:cs typeface="楷体" panose="02010609060101010101" charset="-122"/>
              </a:rPr>
              <a:t>．统一认识促进经济发展</a:t>
            </a:r>
            <a:r>
              <a:rPr lang="en-US" sz="2800" dirty="0" smtClean="0">
                <a:latin typeface="楷体" panose="02010609060101010101" charset="-122"/>
                <a:ea typeface="楷体" panose="02010609060101010101" charset="-122"/>
                <a:cs typeface="楷体" panose="02010609060101010101" charset="-122"/>
              </a:rPr>
              <a:t>         D</a:t>
            </a:r>
            <a:r>
              <a:rPr lang="zh-CN" altLang="en-US" sz="2800" dirty="0" smtClean="0">
                <a:latin typeface="楷体" panose="02010609060101010101" charset="-122"/>
                <a:ea typeface="楷体" panose="02010609060101010101" charset="-122"/>
                <a:cs typeface="楷体" panose="02010609060101010101" charset="-122"/>
              </a:rPr>
              <a:t>．根据矛盾变化扩大阶级基础</a:t>
            </a:r>
            <a:endParaRPr lang="zh-CN" altLang="en-US" sz="2800" dirty="0" smtClean="0">
              <a:latin typeface="楷体" panose="02010609060101010101" charset="-122"/>
              <a:ea typeface="楷体" panose="02010609060101010101" charset="-122"/>
              <a:cs typeface="楷体" panose="02010609060101010101" charset="-122"/>
            </a:endParaRPr>
          </a:p>
        </p:txBody>
      </p:sp>
      <p:sp>
        <p:nvSpPr>
          <p:cNvPr id="5" name="矩形 4"/>
          <p:cNvSpPr/>
          <p:nvPr/>
        </p:nvSpPr>
        <p:spPr>
          <a:xfrm>
            <a:off x="363220" y="3284855"/>
            <a:ext cx="11629390" cy="2676525"/>
          </a:xfrm>
          <a:prstGeom prst="rect">
            <a:avLst/>
          </a:prstGeom>
          <a:ln>
            <a:solidFill>
              <a:schemeClr val="tx1"/>
            </a:solidFill>
            <a:prstDash val="dashDot"/>
          </a:ln>
        </p:spPr>
        <p:txBody>
          <a:bodyPr wrap="square">
            <a:spAutoFit/>
          </a:bodyPr>
          <a:lstStyle/>
          <a:p>
            <a:r>
              <a:rPr lang="zh-CN" altLang="en-US" sz="2800" dirty="0" smtClean="0">
                <a:solidFill>
                  <a:srgbClr val="FF0000"/>
                </a:solidFill>
                <a:latin typeface="楷体" panose="02010609060101010101" charset="-122"/>
                <a:ea typeface="楷体" panose="02010609060101010101" charset="-122"/>
                <a:cs typeface="楷体" panose="02010609060101010101" charset="-122"/>
              </a:rPr>
              <a:t>（</a:t>
            </a:r>
            <a:r>
              <a:rPr lang="en-US" altLang="en-US" sz="2800" dirty="0" smtClean="0">
                <a:solidFill>
                  <a:srgbClr val="FF0000"/>
                </a:solidFill>
                <a:latin typeface="楷体" panose="02010609060101010101" charset="-122"/>
                <a:ea typeface="楷体" panose="02010609060101010101" charset="-122"/>
                <a:cs typeface="楷体" panose="02010609060101010101" charset="-122"/>
              </a:rPr>
              <a:t>2021.6</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浙江高考</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en-US" altLang="en-US" sz="2800" dirty="0" smtClean="0">
                <a:solidFill>
                  <a:srgbClr val="FF0000"/>
                </a:solidFill>
                <a:latin typeface="楷体" panose="02010609060101010101" charset="-122"/>
                <a:ea typeface="楷体" panose="02010609060101010101" charset="-122"/>
                <a:cs typeface="楷体" panose="02010609060101010101" charset="-122"/>
              </a:rPr>
              <a:t>12</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latin typeface="楷体" panose="02010609060101010101" charset="-122"/>
                <a:ea typeface="楷体" panose="02010609060101010101" charset="-122"/>
                <a:cs typeface="楷体" panose="02010609060101010101" charset="-122"/>
              </a:rPr>
              <a:t>习近平总书记指出：“</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中国产生了共产党，这是开天辟地的大事变。这一开天辟地的大事变，</a:t>
            </a:r>
            <a:r>
              <a:rPr lang="zh-CN" altLang="en-US" sz="2800" dirty="0" smtClean="0">
                <a:latin typeface="楷体" panose="02010609060101010101" charset="-122"/>
                <a:ea typeface="楷体" panose="02010609060101010101" charset="-122"/>
                <a:cs typeface="楷体" panose="02010609060101010101" charset="-122"/>
              </a:rPr>
              <a:t>深刻改变了近代以后中华民族发展的方向和进程，深刻改变了中国人民和中华民族的前途和命运，深刻改变了世界发展的趋势和格局。”“这开天辟地的大事变”</a:t>
            </a:r>
            <a:endParaRPr lang="zh-CN" altLang="en-US" sz="2800" dirty="0" smtClean="0">
              <a:latin typeface="楷体" panose="02010609060101010101" charset="-122"/>
              <a:ea typeface="楷体" panose="02010609060101010101" charset="-122"/>
              <a:cs typeface="楷体" panose="02010609060101010101" charset="-122"/>
            </a:endParaRPr>
          </a:p>
          <a:p>
            <a:r>
              <a:rPr lang="zh-CN" altLang="en-US" sz="2800" dirty="0" smtClean="0">
                <a:latin typeface="楷体" panose="02010609060101010101" charset="-122"/>
                <a:ea typeface="楷体" panose="02010609060101010101" charset="-122"/>
                <a:cs typeface="楷体" panose="02010609060101010101" charset="-122"/>
              </a:rPr>
              <a:t>发生在（　　）</a:t>
            </a:r>
            <a:endParaRPr lang="zh-CN" altLang="en-US" sz="2800" dirty="0" smtClean="0">
              <a:latin typeface="楷体" panose="02010609060101010101" charset="-122"/>
              <a:ea typeface="楷体" panose="02010609060101010101" charset="-122"/>
              <a:cs typeface="楷体" panose="02010609060101010101" charset="-122"/>
            </a:endParaRPr>
          </a:p>
          <a:p>
            <a:r>
              <a:rPr lang="en-US" altLang="en-US" sz="2800" dirty="0" smtClean="0">
                <a:latin typeface="楷体" panose="02010609060101010101" charset="-122"/>
                <a:ea typeface="楷体" panose="02010609060101010101" charset="-122"/>
                <a:cs typeface="楷体" panose="02010609060101010101" charset="-122"/>
              </a:rPr>
              <a:t>A</a:t>
            </a:r>
            <a:r>
              <a:rPr lang="zh-CN" altLang="en-US" sz="2800" dirty="0" smtClean="0">
                <a:latin typeface="楷体" panose="02010609060101010101" charset="-122"/>
                <a:ea typeface="楷体" panose="02010609060101010101" charset="-122"/>
                <a:cs typeface="楷体" panose="02010609060101010101" charset="-122"/>
              </a:rPr>
              <a:t>．</a:t>
            </a:r>
            <a:r>
              <a:rPr lang="en-US" altLang="en-US" sz="2800" dirty="0" smtClean="0">
                <a:latin typeface="楷体" panose="02010609060101010101" charset="-122"/>
                <a:ea typeface="楷体" panose="02010609060101010101" charset="-122"/>
                <a:cs typeface="楷体" panose="02010609060101010101" charset="-122"/>
              </a:rPr>
              <a:t>1919</a:t>
            </a:r>
            <a:r>
              <a:rPr lang="zh-CN" altLang="en-US" sz="2800" dirty="0" smtClean="0">
                <a:latin typeface="楷体" panose="02010609060101010101" charset="-122"/>
                <a:ea typeface="楷体" panose="02010609060101010101" charset="-122"/>
                <a:cs typeface="楷体" panose="02010609060101010101" charset="-122"/>
              </a:rPr>
              <a:t>年</a:t>
            </a:r>
            <a:r>
              <a:rPr lang="en-US" altLang="en-US" sz="2800" dirty="0" smtClean="0">
                <a:latin typeface="楷体" panose="02010609060101010101" charset="-122"/>
                <a:ea typeface="楷体" panose="02010609060101010101" charset="-122"/>
                <a:cs typeface="楷体" panose="02010609060101010101" charset="-122"/>
              </a:rPr>
              <a:t>         B</a:t>
            </a:r>
            <a:r>
              <a:rPr lang="zh-CN" altLang="en-US" sz="2800" dirty="0" smtClean="0">
                <a:latin typeface="楷体" panose="02010609060101010101" charset="-122"/>
                <a:ea typeface="楷体" panose="02010609060101010101" charset="-122"/>
                <a:cs typeface="楷体" panose="02010609060101010101" charset="-122"/>
              </a:rPr>
              <a:t>．</a:t>
            </a:r>
            <a:r>
              <a:rPr lang="en-US" altLang="en-US" sz="2800" dirty="0" smtClean="0">
                <a:latin typeface="楷体" panose="02010609060101010101" charset="-122"/>
                <a:ea typeface="楷体" panose="02010609060101010101" charset="-122"/>
                <a:cs typeface="楷体" panose="02010609060101010101" charset="-122"/>
              </a:rPr>
              <a:t>1920</a:t>
            </a:r>
            <a:r>
              <a:rPr lang="zh-CN" altLang="en-US" sz="2800" dirty="0" smtClean="0">
                <a:latin typeface="楷体" panose="02010609060101010101" charset="-122"/>
                <a:ea typeface="楷体" panose="02010609060101010101" charset="-122"/>
                <a:cs typeface="楷体" panose="02010609060101010101" charset="-122"/>
              </a:rPr>
              <a:t>年</a:t>
            </a:r>
            <a:r>
              <a:rPr lang="en-US" altLang="en-US" sz="2800" dirty="0" smtClean="0">
                <a:latin typeface="楷体" panose="02010609060101010101" charset="-122"/>
                <a:ea typeface="楷体" panose="02010609060101010101" charset="-122"/>
                <a:cs typeface="楷体" panose="02010609060101010101" charset="-122"/>
              </a:rPr>
              <a:t>         </a:t>
            </a:r>
            <a:r>
              <a:rPr lang="en-US" altLang="en-US" sz="2800" dirty="0" smtClean="0">
                <a:solidFill>
                  <a:srgbClr val="FF0000"/>
                </a:solidFill>
                <a:latin typeface="楷体" panose="02010609060101010101" charset="-122"/>
                <a:ea typeface="楷体" panose="02010609060101010101" charset="-122"/>
                <a:cs typeface="楷体" panose="02010609060101010101" charset="-122"/>
              </a:rPr>
              <a:t>  </a:t>
            </a:r>
            <a:r>
              <a:rPr lang="en-US" altLang="en-US" sz="2800" b="1" dirty="0" smtClean="0">
                <a:solidFill>
                  <a:srgbClr val="FF0000"/>
                </a:solidFill>
                <a:latin typeface="楷体" panose="02010609060101010101" charset="-122"/>
                <a:ea typeface="楷体" panose="02010609060101010101" charset="-122"/>
                <a:cs typeface="楷体" panose="02010609060101010101" charset="-122"/>
              </a:rPr>
              <a:t>C</a:t>
            </a:r>
            <a:r>
              <a:rPr lang="zh-CN" altLang="en-US" sz="2800" b="1" dirty="0" smtClean="0">
                <a:solidFill>
                  <a:srgbClr val="FF0000"/>
                </a:solidFill>
                <a:latin typeface="楷体" panose="02010609060101010101" charset="-122"/>
                <a:ea typeface="楷体" panose="02010609060101010101" charset="-122"/>
                <a:cs typeface="楷体" panose="02010609060101010101" charset="-122"/>
              </a:rPr>
              <a:t>．</a:t>
            </a:r>
            <a:r>
              <a:rPr lang="en-US" altLang="en-US" sz="2800" b="1" dirty="0" smtClean="0">
                <a:solidFill>
                  <a:srgbClr val="FF0000"/>
                </a:solidFill>
                <a:latin typeface="楷体" panose="02010609060101010101" charset="-122"/>
                <a:ea typeface="楷体" panose="02010609060101010101" charset="-122"/>
                <a:cs typeface="楷体" panose="02010609060101010101" charset="-122"/>
              </a:rPr>
              <a:t>1921</a:t>
            </a:r>
            <a:r>
              <a:rPr lang="zh-CN" altLang="en-US" sz="2800" b="1" dirty="0" smtClean="0">
                <a:solidFill>
                  <a:srgbClr val="FF0000"/>
                </a:solidFill>
                <a:latin typeface="楷体" panose="02010609060101010101" charset="-122"/>
                <a:ea typeface="楷体" panose="02010609060101010101" charset="-122"/>
                <a:cs typeface="楷体" panose="02010609060101010101" charset="-122"/>
              </a:rPr>
              <a:t>年</a:t>
            </a:r>
            <a:r>
              <a:rPr lang="en-US" altLang="en-US" sz="2800" b="1" smtClean="0">
                <a:solidFill>
                  <a:srgbClr val="FF0000"/>
                </a:solidFill>
                <a:latin typeface="楷体" panose="02010609060101010101" charset="-122"/>
                <a:ea typeface="楷体" panose="02010609060101010101" charset="-122"/>
                <a:cs typeface="楷体" panose="02010609060101010101" charset="-122"/>
              </a:rPr>
              <a:t>  </a:t>
            </a:r>
            <a:r>
              <a:rPr lang="en-US" altLang="en-US" sz="2800" smtClean="0">
                <a:latin typeface="楷体" panose="02010609060101010101" charset="-122"/>
                <a:ea typeface="楷体" panose="02010609060101010101" charset="-122"/>
                <a:cs typeface="楷体" panose="02010609060101010101" charset="-122"/>
              </a:rPr>
              <a:t>   </a:t>
            </a:r>
            <a:r>
              <a:rPr lang="en-US" altLang="en-US" sz="2800" dirty="0" smtClean="0">
                <a:latin typeface="楷体" panose="02010609060101010101" charset="-122"/>
                <a:ea typeface="楷体" panose="02010609060101010101" charset="-122"/>
                <a:cs typeface="楷体" panose="02010609060101010101" charset="-122"/>
                <a:sym typeface="+mn-ea"/>
              </a:rPr>
              <a:t>D</a:t>
            </a:r>
            <a:r>
              <a:rPr lang="zh-CN" altLang="en-US" sz="2800" dirty="0" smtClean="0">
                <a:latin typeface="楷体" panose="02010609060101010101" charset="-122"/>
                <a:ea typeface="楷体" panose="02010609060101010101" charset="-122"/>
                <a:cs typeface="楷体" panose="02010609060101010101" charset="-122"/>
                <a:sym typeface="+mn-ea"/>
              </a:rPr>
              <a:t>．</a:t>
            </a:r>
            <a:r>
              <a:rPr lang="en-US" altLang="en-US" sz="2800" dirty="0" smtClean="0">
                <a:latin typeface="楷体" panose="02010609060101010101" charset="-122"/>
                <a:ea typeface="楷体" panose="02010609060101010101" charset="-122"/>
                <a:cs typeface="楷体" panose="02010609060101010101" charset="-122"/>
                <a:sym typeface="+mn-ea"/>
              </a:rPr>
              <a:t>1922</a:t>
            </a:r>
            <a:r>
              <a:rPr lang="zh-CN" altLang="en-US" sz="2800" dirty="0" smtClean="0">
                <a:latin typeface="楷体" panose="02010609060101010101" charset="-122"/>
                <a:ea typeface="楷体" panose="02010609060101010101" charset="-122"/>
                <a:cs typeface="楷体" panose="02010609060101010101" charset="-122"/>
                <a:sym typeface="+mn-ea"/>
              </a:rPr>
              <a:t>年</a:t>
            </a:r>
            <a:r>
              <a:rPr lang="en-US" altLang="en-US" sz="2800" smtClean="0">
                <a:latin typeface="楷体" panose="02010609060101010101" charset="-122"/>
                <a:ea typeface="楷体" panose="02010609060101010101" charset="-122"/>
                <a:cs typeface="楷体" panose="02010609060101010101" charset="-122"/>
              </a:rPr>
              <a:t>    </a:t>
            </a:r>
            <a:r>
              <a:rPr lang="en-US" altLang="en-US" sz="2400" smtClean="0">
                <a:latin typeface="楷体" panose="02010609060101010101" charset="-122"/>
                <a:ea typeface="楷体" panose="02010609060101010101" charset="-122"/>
                <a:cs typeface="楷体" panose="02010609060101010101" charset="-122"/>
              </a:rPr>
              <a:t>       </a:t>
            </a:r>
            <a:endParaRPr lang="zh-CN" altLang="en-US" sz="2400" dirty="0" smtClean="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0" name="文本框 99"/>
          <p:cNvSpPr txBox="1"/>
          <p:nvPr/>
        </p:nvSpPr>
        <p:spPr>
          <a:xfrm>
            <a:off x="114300" y="140970"/>
            <a:ext cx="6842125" cy="1245870"/>
          </a:xfrm>
          <a:prstGeom prst="rect">
            <a:avLst/>
          </a:prstGeom>
          <a:noFill/>
          <a:ln w="9525">
            <a:noFill/>
          </a:ln>
        </p:spPr>
        <p:txBody>
          <a:bodyPr wrap="square">
            <a:noAutofit/>
          </a:bodyPr>
          <a:lstStyle/>
          <a:p>
            <a:pPr indent="0"/>
            <a:r>
              <a:rPr lang="zh-CN" sz="2000" b="0">
                <a:solidFill>
                  <a:srgbClr val="FF0000"/>
                </a:solidFill>
                <a:latin typeface="Times New Roman" panose="02020603050405020304" pitchFamily="18" charset="0"/>
                <a:ea typeface="宋体" panose="02010600030101010101" pitchFamily="2" charset="-122"/>
              </a:rPr>
              <a:t>（</a:t>
            </a:r>
            <a:r>
              <a:rPr lang="en-US" sz="2000" b="0">
                <a:solidFill>
                  <a:srgbClr val="FF0000"/>
                </a:solidFill>
                <a:latin typeface="Times New Roman" panose="02020603050405020304" pitchFamily="18" charset="0"/>
                <a:ea typeface="宋体" panose="02010600030101010101" pitchFamily="2" charset="-122"/>
              </a:rPr>
              <a:t>2021</a:t>
            </a:r>
            <a:r>
              <a:rPr lang="zh-CN" sz="2000" b="0">
                <a:solidFill>
                  <a:srgbClr val="FF0000"/>
                </a:solidFill>
                <a:latin typeface="Times New Roman" panose="02020603050405020304" pitchFamily="18" charset="0"/>
                <a:ea typeface="宋体" panose="02010600030101010101" pitchFamily="2" charset="-122"/>
              </a:rPr>
              <a:t>·河北高考·</a:t>
            </a:r>
            <a:r>
              <a:rPr lang="en-US" sz="2000" b="0">
                <a:solidFill>
                  <a:srgbClr val="FF0000"/>
                </a:solidFill>
                <a:latin typeface="Times New Roman" panose="02020603050405020304" pitchFamily="18" charset="0"/>
                <a:ea typeface="宋体" panose="02010600030101010101" pitchFamily="2" charset="-122"/>
              </a:rPr>
              <a:t>17</a:t>
            </a:r>
            <a:r>
              <a:rPr lang="zh-CN" sz="2000" b="0">
                <a:solidFill>
                  <a:srgbClr val="FF0000"/>
                </a:solidFill>
                <a:latin typeface="Times New Roman" panose="02020603050405020304" pitchFamily="18" charset="0"/>
                <a:ea typeface="宋体" panose="02010600030101010101" pitchFamily="2" charset="-122"/>
              </a:rPr>
              <a:t>）</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13</a:t>
            </a:r>
            <a:r>
              <a:rPr lang="zh-CN" sz="2000" b="0">
                <a:latin typeface="Times New Roman" panose="02020603050405020304" pitchFamily="18" charset="0"/>
                <a:ea typeface="宋体" panose="02010600030101010101" pitchFamily="2" charset="-122"/>
              </a:rPr>
              <a:t>分）阅读材料，完成下列要求。</a:t>
            </a:r>
            <a:endParaRPr lang="zh-CN" sz="2000" b="0">
              <a:ea typeface="黑体" panose="02010609060101010101" charset="-122"/>
            </a:endParaRPr>
          </a:p>
          <a:p>
            <a:r>
              <a:rPr lang="zh-CN" sz="2000" b="0">
                <a:ea typeface="黑体" panose="02010609060101010101" charset="-122"/>
              </a:rPr>
              <a:t>材料</a:t>
            </a:r>
            <a:endParaRPr lang="zh-CN" sz="2000" b="0">
              <a:latin typeface="Times New Roman" panose="02020603050405020304" pitchFamily="18" charset="0"/>
              <a:cs typeface="楷体_GB2312" charset="0"/>
            </a:endParaRPr>
          </a:p>
          <a:p>
            <a:r>
              <a:rPr lang="zh-CN" sz="2000" b="0">
                <a:latin typeface="Times New Roman" panose="02020603050405020304" pitchFamily="18" charset="0"/>
                <a:cs typeface="楷体_GB2312" charset="0"/>
              </a:rPr>
              <a:t>下图为河北省部分文物单位分布示意图。</a:t>
            </a:r>
            <a:endParaRPr lang="zh-CN" altLang="en-US" sz="2000"/>
          </a:p>
        </p:txBody>
      </p:sp>
      <p:pic>
        <p:nvPicPr>
          <p:cNvPr id="4" name="图片 3"/>
          <p:cNvPicPr/>
          <p:nvPr/>
        </p:nvPicPr>
        <p:blipFill>
          <a:blip r:embed="rId1"/>
          <a:stretch>
            <a:fillRect/>
          </a:stretch>
        </p:blipFill>
        <p:spPr>
          <a:xfrm>
            <a:off x="819150" y="1386840"/>
            <a:ext cx="5057775" cy="4887595"/>
          </a:xfrm>
          <a:prstGeom prst="rect">
            <a:avLst/>
          </a:prstGeom>
          <a:noFill/>
          <a:ln w="9525">
            <a:noFill/>
          </a:ln>
        </p:spPr>
      </p:pic>
      <p:sp>
        <p:nvSpPr>
          <p:cNvPr id="101" name="文本框 100"/>
          <p:cNvSpPr txBox="1"/>
          <p:nvPr/>
        </p:nvSpPr>
        <p:spPr>
          <a:xfrm>
            <a:off x="6116320" y="2238375"/>
            <a:ext cx="5295900" cy="4107815"/>
          </a:xfrm>
          <a:prstGeom prst="rect">
            <a:avLst/>
          </a:prstGeom>
          <a:noFill/>
          <a:ln w="9525">
            <a:noFill/>
          </a:ln>
        </p:spPr>
        <p:txBody>
          <a:bodyPr wrap="square">
            <a:spAutoFit/>
          </a:bodyPr>
          <a:lstStyle/>
          <a:p>
            <a:pPr indent="0" algn="ctr"/>
            <a:endParaRPr lang="en-US" sz="1050" b="0">
              <a:latin typeface="Times New Roman" panose="02020603050405020304" pitchFamily="18" charset="0"/>
              <a:ea typeface="宋体" panose="02010600030101010101" pitchFamily="2" charset="-122"/>
            </a:endParaRPr>
          </a:p>
          <a:p>
            <a:r>
              <a:rPr lang="en-US" sz="1050" b="0">
                <a:latin typeface="Times New Roman" panose="02020603050405020304" pitchFamily="18" charset="0"/>
                <a:ea typeface="宋体" panose="02010600030101010101" pitchFamily="2" charset="-122"/>
              </a:rPr>
              <a:t> </a:t>
            </a:r>
            <a:endParaRPr lang="zh-CN" sz="1050" b="0">
              <a:latin typeface="Times New Roman" panose="02020603050405020304" pitchFamily="18" charset="0"/>
              <a:ea typeface="宋体" panose="02010600030101010101" pitchFamily="2" charset="-122"/>
            </a:endParaRPr>
          </a:p>
          <a:p>
            <a:pPr indent="0" algn="l"/>
            <a:r>
              <a:rPr lang="zh-CN" sz="2400" b="0">
                <a:latin typeface="楷体" panose="02010609060101010101" charset="-122"/>
                <a:ea typeface="楷体" panose="02010609060101010101" charset="-122"/>
                <a:cs typeface="楷体" panose="02010609060101010101" charset="-122"/>
              </a:rPr>
              <a:t>围绕“</a:t>
            </a:r>
            <a:r>
              <a:rPr lang="zh-CN" sz="2400" b="1">
                <a:solidFill>
                  <a:srgbClr val="FF0000"/>
                </a:solidFill>
                <a:latin typeface="楷体" panose="02010609060101010101" charset="-122"/>
                <a:ea typeface="楷体" panose="02010609060101010101" charset="-122"/>
                <a:cs typeface="楷体" panose="02010609060101010101" charset="-122"/>
              </a:rPr>
              <a:t>中国共产党与中国革命</a:t>
            </a:r>
            <a:r>
              <a:rPr lang="zh-CN" sz="2400" b="0">
                <a:latin typeface="楷体" panose="02010609060101010101" charset="-122"/>
                <a:ea typeface="楷体" panose="02010609060101010101" charset="-122"/>
                <a:cs typeface="楷体" panose="02010609060101010101" charset="-122"/>
              </a:rPr>
              <a:t>”，从上图中任选一处文物单位，结合所学知识，举出一条与该文物单位所蕴含历史信息密切相关的重要史实，并加以阐释。（要求：①写出所选文物单位和与其对应的史实；②阐释须包含所举史实的历史依据以及对该史实的评价；③紧扣主题，持论有据，论证充分，逻辑清晰）</a:t>
            </a:r>
            <a:endParaRPr lang="en-US" sz="2400" b="0">
              <a:latin typeface="楷体" panose="02010609060101010101" charset="-122"/>
              <a:ea typeface="楷体" panose="02010609060101010101" charset="-122"/>
              <a:cs typeface="楷体" panose="02010609060101010101" charset="-122"/>
            </a:endParaRPr>
          </a:p>
          <a:p>
            <a:pPr algn="l"/>
            <a:r>
              <a:rPr lang="en-US" sz="2400" b="0">
                <a:latin typeface="楷体" panose="02010609060101010101" charset="-122"/>
                <a:ea typeface="楷体" panose="02010609060101010101" charset="-122"/>
                <a:cs typeface="楷体" panose="02010609060101010101" charset="-122"/>
              </a:rPr>
              <a:t> </a:t>
            </a:r>
            <a:endParaRPr lang="zh-CN" altLang="en-US" sz="2400">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6772275" y="371475"/>
            <a:ext cx="5156835" cy="521970"/>
          </a:xfrm>
          <a:prstGeom prst="rect">
            <a:avLst/>
          </a:prstGeom>
          <a:solidFill>
            <a:schemeClr val="accent1">
              <a:lumMod val="40000"/>
              <a:lumOff val="60000"/>
            </a:schemeClr>
          </a:solidFill>
        </p:spPr>
        <p:txBody>
          <a:bodyPr wrap="square" rtlCol="0">
            <a:spAutoFit/>
          </a:bodyPr>
          <a:p>
            <a:r>
              <a:rPr lang="zh-CN" altLang="en-US" sz="2800" b="1" dirty="0">
                <a:solidFill>
                  <a:srgbClr val="FF0000"/>
                </a:solidFill>
              </a:rPr>
              <a:t>方向上：</a:t>
            </a:r>
            <a:r>
              <a:rPr lang="en-US" altLang="zh-CN" sz="2800" dirty="0">
                <a:solidFill>
                  <a:srgbClr val="FF0000"/>
                </a:solidFill>
              </a:rPr>
              <a:t> </a:t>
            </a:r>
            <a:r>
              <a:rPr lang="en-US" altLang="zh-CN" sz="2800" b="1" dirty="0">
                <a:solidFill>
                  <a:srgbClr val="FF0000"/>
                </a:solidFill>
              </a:rPr>
              <a:t> </a:t>
            </a:r>
            <a:r>
              <a:rPr lang="zh-CN" altLang="en-US" sz="2800" b="1" dirty="0">
                <a:solidFill>
                  <a:srgbClr val="FF0000"/>
                </a:solidFill>
              </a:rPr>
              <a:t>深化党史考查</a:t>
            </a:r>
            <a:endParaRPr lang="zh-CN" altLang="en-US" sz="2800" b="1" dirty="0">
              <a:solidFill>
                <a:srgbClr val="FF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380271" y="85091"/>
            <a:ext cx="5725887"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sz="3600" b="1" dirty="0" smtClean="0">
                <a:solidFill>
                  <a:srgbClr val="0070C0"/>
                </a:solidFill>
                <a:latin typeface="微软雅黑" panose="020B0503020204020204" charset="-122"/>
                <a:ea typeface="微软雅黑" panose="020B0503020204020204" charset="-122"/>
                <a:cs typeface="黑体" panose="02010609060101010101"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sym typeface="+mn-ea"/>
            </a:endParaRPr>
          </a:p>
        </p:txBody>
      </p:sp>
      <p:sp>
        <p:nvSpPr>
          <p:cNvPr id="4" name="文本框 3"/>
          <p:cNvSpPr txBox="1"/>
          <p:nvPr>
            <p:custDataLst>
              <p:tags r:id="rId4"/>
            </p:custDataLst>
          </p:nvPr>
        </p:nvSpPr>
        <p:spPr>
          <a:xfrm>
            <a:off x="497205" y="815340"/>
            <a:ext cx="11038840" cy="3969385"/>
          </a:xfrm>
          <a:prstGeom prst="rect">
            <a:avLst/>
          </a:prstGeom>
          <a:noFill/>
          <a:ln w="9525">
            <a:solidFill>
              <a:schemeClr val="dk1"/>
            </a:solidFill>
            <a:prstDash val="dashDot"/>
          </a:ln>
        </p:spPr>
        <p:txBody>
          <a:bodyPr wrap="square">
            <a:spAutoFit/>
          </a:bodyPr>
          <a:lstStyle/>
          <a:p>
            <a:pPr marL="266700" indent="-266700"/>
            <a:r>
              <a:rPr lang="zh-CN" sz="2800" b="0" dirty="0">
                <a:solidFill>
                  <a:srgbClr val="000000"/>
                </a:solidFill>
                <a:latin typeface="楷体" panose="02010609060101010101" charset="-122"/>
                <a:ea typeface="楷体" panose="02010609060101010101" charset="-122"/>
                <a:cs typeface="楷体" panose="02010609060101010101" charset="-122"/>
              </a:rPr>
              <a:t>（</a:t>
            </a:r>
            <a:r>
              <a:rPr lang="en-US" sz="2800" b="0" dirty="0">
                <a:solidFill>
                  <a:srgbClr val="000000"/>
                </a:solidFill>
                <a:latin typeface="楷体" panose="02010609060101010101" charset="-122"/>
                <a:ea typeface="楷体" panose="02010609060101010101" charset="-122"/>
                <a:cs typeface="楷体" panose="02010609060101010101" charset="-122"/>
              </a:rPr>
              <a:t>2019·</a:t>
            </a:r>
            <a:r>
              <a:rPr lang="zh-CN" sz="2800" b="0" dirty="0">
                <a:solidFill>
                  <a:srgbClr val="000000"/>
                </a:solidFill>
                <a:latin typeface="楷体" panose="02010609060101010101" charset="-122"/>
                <a:ea typeface="楷体" panose="02010609060101010101" charset="-122"/>
                <a:cs typeface="楷体" panose="02010609060101010101" charset="-122"/>
              </a:rPr>
              <a:t>全国</a:t>
            </a:r>
            <a:r>
              <a:rPr lang="en-US" sz="2800" b="0" dirty="0">
                <a:solidFill>
                  <a:srgbClr val="000000"/>
                </a:solidFill>
                <a:latin typeface="楷体" panose="02010609060101010101" charset="-122"/>
                <a:ea typeface="楷体" panose="02010609060101010101" charset="-122"/>
                <a:cs typeface="楷体" panose="02010609060101010101" charset="-122"/>
              </a:rPr>
              <a:t>Ⅰ</a:t>
            </a:r>
            <a:r>
              <a:rPr lang="zh-CN" sz="2800" b="0" dirty="0">
                <a:solidFill>
                  <a:srgbClr val="000000"/>
                </a:solidFill>
                <a:latin typeface="楷体" panose="02010609060101010101" charset="-122"/>
                <a:ea typeface="楷体" panose="02010609060101010101" charset="-122"/>
                <a:cs typeface="楷体" panose="02010609060101010101" charset="-122"/>
              </a:rPr>
              <a:t>卷高考</a:t>
            </a:r>
            <a:r>
              <a:rPr lang="en-US" sz="2800" b="0" dirty="0">
                <a:solidFill>
                  <a:srgbClr val="000000"/>
                </a:solidFill>
                <a:latin typeface="楷体" panose="02010609060101010101" charset="-122"/>
                <a:ea typeface="楷体" panose="02010609060101010101" charset="-122"/>
                <a:cs typeface="楷体" panose="02010609060101010101" charset="-122"/>
              </a:rPr>
              <a:t>·29</a:t>
            </a:r>
            <a:r>
              <a:rPr lang="zh-CN" sz="2800" b="0" dirty="0">
                <a:solidFill>
                  <a:srgbClr val="000000"/>
                </a:solidFill>
                <a:latin typeface="楷体" panose="02010609060101010101" charset="-122"/>
                <a:ea typeface="楷体" panose="02010609060101010101" charset="-122"/>
                <a:cs typeface="楷体" panose="02010609060101010101" charset="-122"/>
              </a:rPr>
              <a:t>）</a:t>
            </a:r>
            <a:r>
              <a:rPr lang="en-US" sz="2800" b="0" dirty="0">
                <a:solidFill>
                  <a:srgbClr val="000000"/>
                </a:solidFill>
                <a:latin typeface="楷体" panose="02010609060101010101" charset="-122"/>
                <a:ea typeface="楷体" panose="02010609060101010101" charset="-122"/>
                <a:cs typeface="楷体" panose="02010609060101010101" charset="-122"/>
              </a:rPr>
              <a:t>1915</a:t>
            </a:r>
            <a:r>
              <a:rPr lang="zh-CN" sz="2800" b="0" dirty="0">
                <a:solidFill>
                  <a:srgbClr val="000000"/>
                </a:solidFill>
                <a:latin typeface="楷体" panose="02010609060101010101" charset="-122"/>
                <a:ea typeface="楷体" panose="02010609060101010101" charset="-122"/>
                <a:cs typeface="楷体" panose="02010609060101010101" charset="-122"/>
              </a:rPr>
              <a:t>～</a:t>
            </a:r>
            <a:r>
              <a:rPr lang="en-US" sz="2800" b="0" dirty="0">
                <a:solidFill>
                  <a:srgbClr val="000000"/>
                </a:solidFill>
                <a:latin typeface="楷体" panose="02010609060101010101" charset="-122"/>
                <a:ea typeface="楷体" panose="02010609060101010101" charset="-122"/>
                <a:cs typeface="楷体" panose="02010609060101010101" charset="-122"/>
              </a:rPr>
              <a:t>1918</a:t>
            </a:r>
            <a:r>
              <a:rPr lang="zh-CN" sz="2800" b="0" dirty="0">
                <a:solidFill>
                  <a:srgbClr val="000000"/>
                </a:solidFill>
                <a:latin typeface="楷体" panose="02010609060101010101" charset="-122"/>
                <a:ea typeface="楷体" panose="02010609060101010101" charset="-122"/>
                <a:cs typeface="楷体" panose="02010609060101010101" charset="-122"/>
              </a:rPr>
              <a:t>年，《新青年》中“革命”“科学”“平等”“民主”等词出现频次大体相当：</a:t>
            </a:r>
            <a:r>
              <a:rPr lang="en-US" sz="2800" b="0" dirty="0">
                <a:solidFill>
                  <a:srgbClr val="000000"/>
                </a:solidFill>
                <a:latin typeface="楷体" panose="02010609060101010101" charset="-122"/>
                <a:ea typeface="楷体" panose="02010609060101010101" charset="-122"/>
                <a:cs typeface="楷体" panose="02010609060101010101" charset="-122"/>
              </a:rPr>
              <a:t>1919</a:t>
            </a:r>
            <a:r>
              <a:rPr lang="zh-CN" sz="2800" b="0" dirty="0">
                <a:solidFill>
                  <a:srgbClr val="000000"/>
                </a:solidFill>
                <a:latin typeface="楷体" panose="02010609060101010101" charset="-122"/>
                <a:ea typeface="楷体" panose="02010609060101010101" charset="-122"/>
                <a:cs typeface="楷体" panose="02010609060101010101" charset="-122"/>
              </a:rPr>
              <a:t>～</a:t>
            </a:r>
            <a:r>
              <a:rPr lang="en-US" sz="2800" b="0" dirty="0">
                <a:solidFill>
                  <a:srgbClr val="000000"/>
                </a:solidFill>
                <a:latin typeface="楷体" panose="02010609060101010101" charset="-122"/>
                <a:ea typeface="楷体" panose="02010609060101010101" charset="-122"/>
                <a:cs typeface="楷体" panose="02010609060101010101" charset="-122"/>
              </a:rPr>
              <a:t>1922</a:t>
            </a:r>
            <a:r>
              <a:rPr lang="zh-CN" sz="2800" b="0" dirty="0">
                <a:solidFill>
                  <a:srgbClr val="000000"/>
                </a:solidFill>
                <a:latin typeface="楷体" panose="02010609060101010101" charset="-122"/>
                <a:ea typeface="楷体" panose="02010609060101010101" charset="-122"/>
                <a:cs typeface="楷体" panose="02010609060101010101" charset="-122"/>
              </a:rPr>
              <a:t>年，“民主”出现次数不到“科学”的</a:t>
            </a:r>
            <a:r>
              <a:rPr lang="en-US" sz="2800" b="0" dirty="0">
                <a:solidFill>
                  <a:srgbClr val="000000"/>
                </a:solidFill>
                <a:latin typeface="楷体" panose="02010609060101010101" charset="-122"/>
                <a:ea typeface="楷体" panose="02010609060101010101" charset="-122"/>
                <a:cs typeface="楷体" panose="02010609060101010101" charset="-122"/>
              </a:rPr>
              <a:t>1/10</a:t>
            </a:r>
            <a:r>
              <a:rPr lang="zh-CN" sz="2800" b="0" dirty="0">
                <a:solidFill>
                  <a:srgbClr val="000000"/>
                </a:solidFill>
                <a:latin typeface="楷体" panose="02010609060101010101" charset="-122"/>
                <a:ea typeface="楷体" panose="02010609060101010101" charset="-122"/>
                <a:cs typeface="楷体" panose="02010609060101010101" charset="-122"/>
              </a:rPr>
              <a:t>，不及“革命”的</a:t>
            </a:r>
            <a:r>
              <a:rPr lang="en-US" sz="2800" b="0" dirty="0">
                <a:solidFill>
                  <a:srgbClr val="000000"/>
                </a:solidFill>
                <a:latin typeface="楷体" panose="02010609060101010101" charset="-122"/>
                <a:ea typeface="楷体" panose="02010609060101010101" charset="-122"/>
                <a:cs typeface="楷体" panose="02010609060101010101" charset="-122"/>
              </a:rPr>
              <a:t>1/20</a:t>
            </a:r>
            <a:r>
              <a:rPr lang="zh-CN" sz="2800" b="0" dirty="0">
                <a:solidFill>
                  <a:srgbClr val="000000"/>
                </a:solidFill>
                <a:latin typeface="楷体" panose="02010609060101010101" charset="-122"/>
                <a:ea typeface="楷体" panose="02010609060101010101" charset="-122"/>
                <a:cs typeface="楷体" panose="02010609060101010101" charset="-122"/>
              </a:rPr>
              <a:t>。这种变化可说明</a:t>
            </a:r>
            <a:r>
              <a:rPr lang="en-US" sz="2800" b="0" dirty="0">
                <a:solidFill>
                  <a:srgbClr val="000000"/>
                </a:solidFill>
                <a:latin typeface="楷体" panose="02010609060101010101" charset="-122"/>
                <a:ea typeface="楷体" panose="02010609060101010101" charset="-122"/>
                <a:cs typeface="楷体" panose="02010609060101010101" charset="-122"/>
              </a:rPr>
              <a:t>(</a:t>
            </a:r>
            <a:r>
              <a:rPr lang="zh-CN" sz="2800" b="0" dirty="0">
                <a:solidFill>
                  <a:srgbClr val="000000"/>
                </a:solidFill>
                <a:latin typeface="楷体" panose="02010609060101010101" charset="-122"/>
                <a:ea typeface="楷体" panose="02010609060101010101" charset="-122"/>
                <a:cs typeface="楷体" panose="02010609060101010101" charset="-122"/>
              </a:rPr>
              <a:t>　　</a:t>
            </a:r>
            <a:r>
              <a:rPr lang="en-US" sz="2800" b="0" dirty="0">
                <a:solidFill>
                  <a:srgbClr val="000000"/>
                </a:solidFill>
                <a:latin typeface="楷体" panose="02010609060101010101" charset="-122"/>
                <a:ea typeface="楷体" panose="02010609060101010101" charset="-122"/>
                <a:cs typeface="楷体" panose="02010609060101010101" charset="-122"/>
              </a:rPr>
              <a:t>)</a:t>
            </a:r>
            <a:endParaRPr lang="en-US" sz="2800" b="0" dirty="0">
              <a:solidFill>
                <a:srgbClr val="000000"/>
              </a:solidFill>
              <a:latin typeface="楷体" panose="02010609060101010101" charset="-122"/>
              <a:ea typeface="楷体" panose="02010609060101010101" charset="-122"/>
              <a:cs typeface="楷体" panose="02010609060101010101" charset="-122"/>
            </a:endParaRPr>
          </a:p>
          <a:p>
            <a:r>
              <a:rPr lang="en-US" sz="2800" b="0" dirty="0">
                <a:solidFill>
                  <a:srgbClr val="000000"/>
                </a:solidFill>
                <a:latin typeface="楷体" panose="02010609060101010101" charset="-122"/>
                <a:ea typeface="楷体" panose="02010609060101010101" charset="-122"/>
                <a:cs typeface="楷体" panose="02010609060101010101" charset="-122"/>
              </a:rPr>
              <a:t>  </a:t>
            </a:r>
            <a:r>
              <a:rPr lang="en-US" sz="2800" b="1" dirty="0">
                <a:solidFill>
                  <a:srgbClr val="FF0000"/>
                </a:solidFill>
                <a:latin typeface="楷体" panose="02010609060101010101" charset="-122"/>
                <a:ea typeface="楷体" panose="02010609060101010101" charset="-122"/>
                <a:cs typeface="楷体" panose="02010609060101010101" charset="-122"/>
              </a:rPr>
              <a:t>A</a:t>
            </a:r>
            <a:r>
              <a:rPr lang="zh-CN" sz="2800" b="1" dirty="0">
                <a:solidFill>
                  <a:srgbClr val="FF0000"/>
                </a:solidFill>
                <a:latin typeface="楷体" panose="02010609060101010101" charset="-122"/>
                <a:ea typeface="楷体" panose="02010609060101010101" charset="-122"/>
                <a:cs typeface="楷体" panose="02010609060101010101" charset="-122"/>
              </a:rPr>
              <a:t>．新文化运动主流思想发生转变</a:t>
            </a:r>
            <a:r>
              <a:rPr lang="zh-CN" sz="2800" b="0" dirty="0">
                <a:solidFill>
                  <a:srgbClr val="000000"/>
                </a:solidFill>
                <a:latin typeface="楷体" panose="02010609060101010101" charset="-122"/>
                <a:ea typeface="楷体" panose="02010609060101010101" charset="-122"/>
                <a:cs typeface="楷体" panose="02010609060101010101" charset="-122"/>
              </a:rPr>
              <a:t>       </a:t>
            </a:r>
            <a:endParaRPr lang="zh-CN" sz="2800" b="0" dirty="0">
              <a:solidFill>
                <a:srgbClr val="000000"/>
              </a:solidFill>
              <a:latin typeface="楷体" panose="02010609060101010101" charset="-122"/>
              <a:ea typeface="楷体" panose="02010609060101010101" charset="-122"/>
              <a:cs typeface="楷体" panose="02010609060101010101" charset="-122"/>
            </a:endParaRPr>
          </a:p>
          <a:p>
            <a:pPr marL="266700" indent="-266700"/>
            <a:r>
              <a:rPr lang="en-US" sz="2800" b="0" dirty="0">
                <a:solidFill>
                  <a:srgbClr val="000000"/>
                </a:solidFill>
                <a:latin typeface="楷体" panose="02010609060101010101" charset="-122"/>
                <a:ea typeface="楷体" panose="02010609060101010101" charset="-122"/>
                <a:cs typeface="楷体" panose="02010609060101010101" charset="-122"/>
              </a:rPr>
              <a:t>  B</a:t>
            </a:r>
            <a:r>
              <a:rPr lang="zh-CN" sz="2800" b="0" dirty="0">
                <a:solidFill>
                  <a:srgbClr val="000000"/>
                </a:solidFill>
                <a:latin typeface="楷体" panose="02010609060101010101" charset="-122"/>
                <a:ea typeface="楷体" panose="02010609060101010101" charset="-122"/>
                <a:cs typeface="楷体" panose="02010609060101010101" charset="-122"/>
              </a:rPr>
              <a:t>．国民革命运动受到民众普遍拥护</a:t>
            </a:r>
            <a:endParaRPr lang="en-US" sz="2800" b="0" dirty="0">
              <a:solidFill>
                <a:srgbClr val="000000"/>
              </a:solidFill>
              <a:latin typeface="楷体" panose="02010609060101010101" charset="-122"/>
              <a:ea typeface="楷体" panose="02010609060101010101" charset="-122"/>
              <a:cs typeface="楷体" panose="02010609060101010101" charset="-122"/>
            </a:endParaRPr>
          </a:p>
          <a:p>
            <a:r>
              <a:rPr lang="en-US" sz="2800" b="0" dirty="0">
                <a:solidFill>
                  <a:srgbClr val="000000"/>
                </a:solidFill>
                <a:latin typeface="楷体" panose="02010609060101010101" charset="-122"/>
                <a:ea typeface="楷体" panose="02010609060101010101" charset="-122"/>
                <a:cs typeface="楷体" panose="02010609060101010101" charset="-122"/>
              </a:rPr>
              <a:t>  C</a:t>
            </a:r>
            <a:r>
              <a:rPr lang="zh-CN" sz="2800" b="0" dirty="0">
                <a:solidFill>
                  <a:srgbClr val="000000"/>
                </a:solidFill>
                <a:latin typeface="楷体" panose="02010609060101010101" charset="-122"/>
                <a:ea typeface="楷体" panose="02010609060101010101" charset="-122"/>
                <a:cs typeface="楷体" panose="02010609060101010101" charset="-122"/>
              </a:rPr>
              <a:t>．资本主义政体模式被知识界否定     </a:t>
            </a:r>
            <a:endParaRPr lang="zh-CN" sz="2800" b="0" dirty="0">
              <a:solidFill>
                <a:srgbClr val="000000"/>
              </a:solidFill>
              <a:latin typeface="楷体" panose="02010609060101010101" charset="-122"/>
              <a:ea typeface="楷体" panose="02010609060101010101" charset="-122"/>
              <a:cs typeface="楷体" panose="02010609060101010101" charset="-122"/>
            </a:endParaRPr>
          </a:p>
          <a:p>
            <a:pPr marL="266700" indent="-266700"/>
            <a:r>
              <a:rPr lang="en-US" sz="2800" b="0" dirty="0">
                <a:solidFill>
                  <a:srgbClr val="000000"/>
                </a:solidFill>
                <a:latin typeface="楷体" panose="02010609060101010101" charset="-122"/>
                <a:ea typeface="楷体" panose="02010609060101010101" charset="-122"/>
                <a:cs typeface="楷体" panose="02010609060101010101" charset="-122"/>
              </a:rPr>
              <a:t>  D</a:t>
            </a:r>
            <a:r>
              <a:rPr lang="zh-CN" sz="2800" b="0" dirty="0">
                <a:solidFill>
                  <a:srgbClr val="000000"/>
                </a:solidFill>
                <a:latin typeface="楷体" panose="02010609060101010101" charset="-122"/>
                <a:ea typeface="楷体" panose="02010609060101010101" charset="-122"/>
                <a:cs typeface="楷体" panose="02010609060101010101" charset="-122"/>
              </a:rPr>
              <a:t>．中国社会主要矛盾发生改变</a:t>
            </a:r>
            <a:endParaRPr lang="zh-CN" sz="2800" b="0" dirty="0">
              <a:solidFill>
                <a:srgbClr val="000000"/>
              </a:solidFill>
              <a:latin typeface="楷体" panose="02010609060101010101" charset="-122"/>
              <a:ea typeface="楷体" panose="02010609060101010101" charset="-122"/>
              <a:cs typeface="楷体" panose="02010609060101010101" charset="-122"/>
            </a:endParaRPr>
          </a:p>
          <a:p>
            <a:r>
              <a:rPr lang="zh-CN" sz="2800" b="0" dirty="0">
                <a:solidFill>
                  <a:srgbClr val="FF0000"/>
                </a:solidFill>
                <a:latin typeface="楷体" panose="02010609060101010101" charset="-122"/>
                <a:ea typeface="楷体" panose="02010609060101010101" charset="-122"/>
                <a:cs typeface="楷体" panose="02010609060101010101" charset="-122"/>
              </a:rPr>
              <a:t>【考点】新文化运动</a:t>
            </a:r>
            <a:r>
              <a:rPr lang="en-US" sz="2800" b="0" dirty="0">
                <a:solidFill>
                  <a:srgbClr val="FF0000"/>
                </a:solidFill>
                <a:latin typeface="楷体" panose="02010609060101010101" charset="-122"/>
                <a:ea typeface="楷体" panose="02010609060101010101" charset="-122"/>
                <a:cs typeface="楷体" panose="02010609060101010101" charset="-122"/>
              </a:rPr>
              <a:t>——</a:t>
            </a:r>
            <a:r>
              <a:rPr lang="zh-CN" sz="2800" b="0" dirty="0">
                <a:solidFill>
                  <a:srgbClr val="FF0000"/>
                </a:solidFill>
                <a:latin typeface="楷体" panose="02010609060101010101" charset="-122"/>
                <a:ea typeface="楷体" panose="02010609060101010101" charset="-122"/>
                <a:cs typeface="楷体" panose="02010609060101010101" charset="-122"/>
              </a:rPr>
              <a:t>主流思想的转变</a:t>
            </a:r>
            <a:endParaRPr lang="zh-CN" altLang="en-US" sz="2800" b="0" dirty="0">
              <a:solidFill>
                <a:srgbClr val="FF0000"/>
              </a:solidFill>
              <a:latin typeface="楷体" panose="02010609060101010101" charset="-122"/>
              <a:ea typeface="楷体" panose="02010609060101010101" charset="-122"/>
              <a:cs typeface="楷体" panose="02010609060101010101" charset="-122"/>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0" name="文本框 99"/>
          <p:cNvSpPr txBox="1"/>
          <p:nvPr>
            <p:custDataLst>
              <p:tags r:id="rId1"/>
            </p:custDataLst>
          </p:nvPr>
        </p:nvSpPr>
        <p:spPr>
          <a:xfrm>
            <a:off x="241935" y="118110"/>
            <a:ext cx="11683365" cy="3107690"/>
          </a:xfrm>
          <a:prstGeom prst="rect">
            <a:avLst/>
          </a:prstGeom>
          <a:noFill/>
          <a:ln w="9525">
            <a:solidFill>
              <a:schemeClr val="tx1"/>
            </a:solidFill>
            <a:prstDash val="dashDot"/>
          </a:ln>
        </p:spPr>
        <p:txBody>
          <a:bodyPr wrap="square">
            <a:spAutoFit/>
          </a:bodyPr>
          <a:lstStyle/>
          <a:p>
            <a:pPr marL="266700" indent="-266700"/>
            <a:r>
              <a:rPr lang="zh-CN" sz="2800" b="0">
                <a:solidFill>
                  <a:srgbClr val="FF0000"/>
                </a:solidFill>
                <a:latin typeface="楷体" panose="02010609060101010101" charset="-122"/>
                <a:ea typeface="楷体" panose="02010609060101010101" charset="-122"/>
                <a:cs typeface="楷体" panose="02010609060101010101" charset="-122"/>
              </a:rPr>
              <a:t>（</a:t>
            </a:r>
            <a:r>
              <a:rPr lang="en-US" sz="2800" b="0">
                <a:solidFill>
                  <a:srgbClr val="FF0000"/>
                </a:solidFill>
                <a:latin typeface="楷体" panose="02010609060101010101" charset="-122"/>
                <a:ea typeface="楷体" panose="02010609060101010101" charset="-122"/>
                <a:cs typeface="楷体" panose="02010609060101010101" charset="-122"/>
              </a:rPr>
              <a:t>2019·</a:t>
            </a:r>
            <a:r>
              <a:rPr lang="zh-CN" sz="2800" b="0">
                <a:solidFill>
                  <a:srgbClr val="FF0000"/>
                </a:solidFill>
                <a:latin typeface="楷体" panose="02010609060101010101" charset="-122"/>
                <a:ea typeface="楷体" panose="02010609060101010101" charset="-122"/>
                <a:cs typeface="楷体" panose="02010609060101010101" charset="-122"/>
              </a:rPr>
              <a:t>全国</a:t>
            </a:r>
            <a:r>
              <a:rPr lang="en-US" sz="2800" b="0">
                <a:solidFill>
                  <a:srgbClr val="FF0000"/>
                </a:solidFill>
                <a:latin typeface="楷体" panose="02010609060101010101" charset="-122"/>
                <a:ea typeface="楷体" panose="02010609060101010101" charset="-122"/>
                <a:cs typeface="楷体" panose="02010609060101010101" charset="-122"/>
              </a:rPr>
              <a:t>Ⅱ</a:t>
            </a:r>
            <a:r>
              <a:rPr lang="zh-CN" sz="2800" b="0">
                <a:solidFill>
                  <a:srgbClr val="FF0000"/>
                </a:solidFill>
                <a:latin typeface="楷体" panose="02010609060101010101" charset="-122"/>
                <a:ea typeface="楷体" panose="02010609060101010101" charset="-122"/>
                <a:cs typeface="楷体" panose="02010609060101010101" charset="-122"/>
              </a:rPr>
              <a:t>卷高考</a:t>
            </a:r>
            <a:r>
              <a:rPr lang="en-US" sz="2800" b="0">
                <a:solidFill>
                  <a:srgbClr val="FF0000"/>
                </a:solidFill>
                <a:latin typeface="楷体" panose="02010609060101010101" charset="-122"/>
                <a:ea typeface="楷体" panose="02010609060101010101" charset="-122"/>
                <a:cs typeface="楷体" panose="02010609060101010101" charset="-122"/>
              </a:rPr>
              <a:t>·29</a:t>
            </a:r>
            <a:r>
              <a:rPr lang="zh-CN" sz="2800" b="0">
                <a:solidFill>
                  <a:srgbClr val="FF0000"/>
                </a:solidFill>
                <a:latin typeface="楷体" panose="02010609060101010101" charset="-122"/>
                <a:ea typeface="楷体" panose="02010609060101010101" charset="-122"/>
                <a:cs typeface="楷体" panose="02010609060101010101" charset="-122"/>
              </a:rPr>
              <a:t>）</a:t>
            </a:r>
            <a:r>
              <a:rPr lang="en-US" sz="2800" b="0">
                <a:solidFill>
                  <a:srgbClr val="FF0000"/>
                </a:solidFill>
                <a:latin typeface="楷体" panose="02010609060101010101" charset="-122"/>
                <a:ea typeface="楷体" panose="02010609060101010101" charset="-122"/>
                <a:cs typeface="楷体" panose="02010609060101010101" charset="-122"/>
              </a:rPr>
              <a:t>1919</a:t>
            </a:r>
            <a:r>
              <a:rPr lang="zh-CN" sz="2800" b="0">
                <a:solidFill>
                  <a:srgbClr val="FF0000"/>
                </a:solidFill>
                <a:latin typeface="楷体" panose="02010609060101010101" charset="-122"/>
                <a:ea typeface="楷体" panose="02010609060101010101" charset="-122"/>
                <a:cs typeface="楷体" panose="02010609060101010101" charset="-122"/>
              </a:rPr>
              <a:t>年</a:t>
            </a:r>
            <a:r>
              <a:rPr lang="en-US" sz="2800" b="0">
                <a:latin typeface="楷体" panose="02010609060101010101" charset="-122"/>
                <a:ea typeface="楷体" panose="02010609060101010101" charset="-122"/>
                <a:cs typeface="楷体" panose="02010609060101010101" charset="-122"/>
              </a:rPr>
              <a:t>11</a:t>
            </a:r>
            <a:r>
              <a:rPr lang="zh-CN" sz="2800" b="0">
                <a:latin typeface="楷体" panose="02010609060101010101" charset="-122"/>
                <a:ea typeface="楷体" panose="02010609060101010101" charset="-122"/>
                <a:cs typeface="楷体" panose="02010609060101010101" charset="-122"/>
              </a:rPr>
              <a:t>月，全国各界联合会在上海成立，发表宣言：“数月以来，国内之群众运动，风起云涌，虽受种种压迫，而前仆后继，不少顾却；</a:t>
            </a:r>
            <a:r>
              <a:rPr lang="zh-CN" sz="2800" b="0">
                <a:solidFill>
                  <a:srgbClr val="FF0000"/>
                </a:solidFill>
                <a:latin typeface="楷体" panose="02010609060101010101" charset="-122"/>
                <a:ea typeface="楷体" panose="02010609060101010101" charset="-122"/>
                <a:cs typeface="楷体" panose="02010609060101010101" charset="-122"/>
              </a:rPr>
              <a:t>大义当前，绝不退让</a:t>
            </a:r>
            <a:r>
              <a:rPr lang="zh-CN" sz="2800" b="0">
                <a:latin typeface="楷体" panose="02010609060101010101" charset="-122"/>
                <a:ea typeface="楷体" panose="02010609060101010101" charset="-122"/>
                <a:cs typeface="楷体" panose="02010609060101010101" charset="-122"/>
              </a:rPr>
              <a:t>……全国各地，知合群自救为万不可缓之图。”这说明，当时参加联合会的各界团体</a:t>
            </a:r>
            <a:r>
              <a:rPr lang="en-US" sz="2800" b="0">
                <a:latin typeface="楷体" panose="02010609060101010101" charset="-122"/>
                <a:ea typeface="楷体" panose="02010609060101010101" charset="-122"/>
                <a:cs typeface="楷体" panose="02010609060101010101" charset="-122"/>
              </a:rPr>
              <a:t>(</a:t>
            </a:r>
            <a:r>
              <a:rPr lang="zh-CN" sz="2800" b="0">
                <a:latin typeface="楷体" panose="02010609060101010101" charset="-122"/>
                <a:ea typeface="楷体" panose="02010609060101010101" charset="-122"/>
                <a:cs typeface="楷体" panose="02010609060101010101" charset="-122"/>
              </a:rPr>
              <a:t>　　</a:t>
            </a:r>
            <a:r>
              <a:rPr lang="en-US" sz="2800" b="0">
                <a:latin typeface="楷体" panose="02010609060101010101" charset="-122"/>
                <a:ea typeface="楷体" panose="02010609060101010101" charset="-122"/>
                <a:cs typeface="楷体" panose="02010609060101010101" charset="-122"/>
              </a:rPr>
              <a:t>)</a:t>
            </a:r>
            <a:endParaRPr lang="en-US" sz="2800" b="0">
              <a:latin typeface="楷体" panose="02010609060101010101" charset="-122"/>
              <a:ea typeface="楷体" panose="02010609060101010101" charset="-122"/>
              <a:cs typeface="楷体" panose="02010609060101010101" charset="-122"/>
            </a:endParaRPr>
          </a:p>
          <a:p>
            <a:r>
              <a:rPr lang="en-US" sz="2800" b="0">
                <a:latin typeface="楷体" panose="02010609060101010101" charset="-122"/>
                <a:ea typeface="楷体" panose="02010609060101010101" charset="-122"/>
                <a:cs typeface="楷体" panose="02010609060101010101" charset="-122"/>
              </a:rPr>
              <a:t>A</a:t>
            </a:r>
            <a:r>
              <a:rPr lang="zh-CN" sz="2800" b="0">
                <a:latin typeface="楷体" panose="02010609060101010101" charset="-122"/>
                <a:ea typeface="楷体" panose="02010609060101010101" charset="-122"/>
                <a:cs typeface="楷体" panose="02010609060101010101" charset="-122"/>
              </a:rPr>
              <a:t>．对社会改造道路认识趋于一致     </a:t>
            </a:r>
            <a:r>
              <a:rPr lang="en-US" altLang="zh-CN" sz="2800" b="0">
                <a:latin typeface="楷体" panose="02010609060101010101" charset="-122"/>
                <a:ea typeface="楷体" panose="02010609060101010101" charset="-122"/>
                <a:cs typeface="楷体" panose="02010609060101010101" charset="-122"/>
              </a:rPr>
              <a:t>  </a:t>
            </a:r>
            <a:r>
              <a:rPr lang="zh-CN" sz="2800" b="0">
                <a:latin typeface="楷体" panose="02010609060101010101" charset="-122"/>
                <a:ea typeface="楷体" panose="02010609060101010101" charset="-122"/>
                <a:cs typeface="楷体" panose="02010609060101010101" charset="-122"/>
              </a:rPr>
              <a:t> </a:t>
            </a:r>
            <a:r>
              <a:rPr lang="en-US" altLang="zh-CN" sz="2800" b="0">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．爱国觉悟得到提高</a:t>
            </a:r>
            <a:endParaRPr lang="en-US" sz="2800" b="0">
              <a:latin typeface="楷体" panose="02010609060101010101" charset="-122"/>
              <a:ea typeface="楷体" panose="02010609060101010101" charset="-122"/>
              <a:cs typeface="楷体" panose="02010609060101010101" charset="-122"/>
            </a:endParaRPr>
          </a:p>
          <a:p>
            <a:pPr marL="266700" indent="-266700"/>
            <a:r>
              <a:rPr lang="en-US" sz="2800" b="0">
                <a:latin typeface="楷体" panose="02010609060101010101" charset="-122"/>
                <a:ea typeface="楷体" panose="02010609060101010101" charset="-122"/>
                <a:cs typeface="楷体" panose="02010609060101010101" charset="-122"/>
              </a:rPr>
              <a:t>C</a:t>
            </a:r>
            <a:r>
              <a:rPr lang="zh-CN" sz="2800" b="0">
                <a:latin typeface="楷体" panose="02010609060101010101" charset="-122"/>
                <a:ea typeface="楷体" panose="02010609060101010101" charset="-122"/>
                <a:cs typeface="楷体" panose="02010609060101010101" charset="-122"/>
              </a:rPr>
              <a:t>．反思资产阶级个人主义的弊端      </a:t>
            </a:r>
            <a:r>
              <a:rPr lang="en-US" altLang="zh-CN" sz="2800" b="0">
                <a:latin typeface="楷体" panose="02010609060101010101" charset="-122"/>
                <a:ea typeface="楷体" panose="02010609060101010101" charset="-122"/>
                <a:cs typeface="楷体" panose="02010609060101010101" charset="-122"/>
              </a:rPr>
              <a:t>  </a:t>
            </a:r>
            <a:r>
              <a:rPr lang="zh-CN" sz="2800" b="0">
                <a:latin typeface="楷体" panose="02010609060101010101" charset="-122"/>
                <a:ea typeface="楷体" panose="02010609060101010101" charset="-122"/>
                <a:cs typeface="楷体" panose="02010609060101010101" charset="-122"/>
              </a:rPr>
              <a:t> </a:t>
            </a:r>
            <a:r>
              <a:rPr lang="en-US" sz="2800" b="0">
                <a:latin typeface="楷体" panose="02010609060101010101" charset="-122"/>
                <a:ea typeface="楷体" panose="02010609060101010101" charset="-122"/>
                <a:cs typeface="楷体" panose="02010609060101010101" charset="-122"/>
              </a:rPr>
              <a:t>D</a:t>
            </a:r>
            <a:r>
              <a:rPr lang="zh-CN" sz="2800" b="0">
                <a:latin typeface="楷体" panose="02010609060101010101" charset="-122"/>
                <a:ea typeface="楷体" panose="02010609060101010101" charset="-122"/>
                <a:cs typeface="楷体" panose="02010609060101010101" charset="-122"/>
              </a:rPr>
              <a:t>．接受了马克思主义</a:t>
            </a:r>
            <a:endParaRPr lang="zh-CN" sz="2800" b="0">
              <a:solidFill>
                <a:srgbClr val="FF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【考点】</a:t>
            </a:r>
            <a:r>
              <a:rPr lang="zh-CN" sz="2800" b="0">
                <a:latin typeface="楷体" panose="02010609060101010101" charset="-122"/>
                <a:ea typeface="楷体" panose="02010609060101010101" charset="-122"/>
                <a:cs typeface="楷体" panose="02010609060101010101" charset="-122"/>
              </a:rPr>
              <a:t>五四运动</a:t>
            </a:r>
            <a:r>
              <a:rPr lang="en-US" sz="2800" b="0">
                <a:latin typeface="楷体" panose="02010609060101010101" charset="-122"/>
                <a:ea typeface="楷体" panose="02010609060101010101" charset="-122"/>
                <a:cs typeface="楷体" panose="02010609060101010101" charset="-122"/>
              </a:rPr>
              <a:t>——</a:t>
            </a:r>
            <a:r>
              <a:rPr lang="zh-CN" sz="2800" b="0">
                <a:latin typeface="楷体" panose="02010609060101010101" charset="-122"/>
                <a:ea typeface="楷体" panose="02010609060101010101" charset="-122"/>
                <a:cs typeface="楷体" panose="02010609060101010101" charset="-122"/>
              </a:rPr>
              <a:t>爱国主义精神</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2"/>
            </p:custDataLst>
          </p:nvPr>
        </p:nvSpPr>
        <p:spPr>
          <a:xfrm>
            <a:off x="241300" y="3568065"/>
            <a:ext cx="11684635" cy="2676525"/>
          </a:xfrm>
          <a:prstGeom prst="rect">
            <a:avLst/>
          </a:prstGeom>
          <a:noFill/>
          <a:ln w="9525">
            <a:solidFill>
              <a:schemeClr val="tx1"/>
            </a:solidFill>
            <a:prstDash val="dashDot"/>
          </a:ln>
        </p:spPr>
        <p:txBody>
          <a:bodyPr wrap="square">
            <a:spAutoFit/>
          </a:bodyPr>
          <a:lstStyle/>
          <a:p>
            <a:pPr marL="266700" indent="-266700"/>
            <a:r>
              <a:rPr lang="zh-CN" sz="2800" b="0">
                <a:solidFill>
                  <a:srgbClr val="FF0000"/>
                </a:solidFill>
                <a:latin typeface="楷体" panose="02010609060101010101" charset="-122"/>
                <a:ea typeface="楷体" panose="02010609060101010101" charset="-122"/>
                <a:cs typeface="楷体" panose="02010609060101010101" charset="-122"/>
              </a:rPr>
              <a:t>（</a:t>
            </a:r>
            <a:r>
              <a:rPr lang="en-US" sz="2800" b="0">
                <a:solidFill>
                  <a:srgbClr val="FF0000"/>
                </a:solidFill>
                <a:latin typeface="楷体" panose="02010609060101010101" charset="-122"/>
                <a:ea typeface="楷体" panose="02010609060101010101" charset="-122"/>
                <a:cs typeface="楷体" panose="02010609060101010101" charset="-122"/>
              </a:rPr>
              <a:t>2019</a:t>
            </a:r>
            <a:r>
              <a:rPr lang="zh-CN" sz="2800" b="0">
                <a:solidFill>
                  <a:srgbClr val="FF0000"/>
                </a:solidFill>
                <a:latin typeface="楷体" panose="02010609060101010101" charset="-122"/>
                <a:ea typeface="楷体" panose="02010609060101010101" charset="-122"/>
                <a:cs typeface="楷体" panose="02010609060101010101" charset="-122"/>
              </a:rPr>
              <a:t>·江苏高考·</a:t>
            </a:r>
            <a:r>
              <a:rPr lang="en-US" sz="2800" b="0">
                <a:solidFill>
                  <a:srgbClr val="FF0000"/>
                </a:solidFill>
                <a:latin typeface="楷体" panose="02010609060101010101" charset="-122"/>
                <a:ea typeface="楷体" panose="02010609060101010101" charset="-122"/>
                <a:cs typeface="楷体" panose="02010609060101010101" charset="-122"/>
              </a:rPr>
              <a:t>8</a:t>
            </a:r>
            <a:r>
              <a:rPr lang="zh-CN" sz="2800" b="0">
                <a:solidFill>
                  <a:srgbClr val="FF0000"/>
                </a:solidFill>
                <a:latin typeface="楷体" panose="02010609060101010101" charset="-122"/>
                <a:ea typeface="楷体" panose="02010609060101010101" charset="-122"/>
                <a:cs typeface="楷体" panose="02010609060101010101" charset="-122"/>
              </a:rPr>
              <a:t>）</a:t>
            </a:r>
            <a:r>
              <a:rPr lang="zh-CN" sz="2800" b="0">
                <a:latin typeface="楷体" panose="02010609060101010101" charset="-122"/>
                <a:ea typeface="楷体" panose="02010609060101010101" charset="-122"/>
                <a:cs typeface="楷体" panose="02010609060101010101" charset="-122"/>
              </a:rPr>
              <a:t>近代上海报纸刊登《纪苏州一车夫》：昨日经过观前街，见一日本人，正在叫车，大呼：“至盘门（租界）大日本领事馆去！”车夫操吴侬软语道：“</a:t>
            </a:r>
            <a:r>
              <a:rPr lang="zh-CN" sz="2800" b="0">
                <a:solidFill>
                  <a:srgbClr val="FF0000"/>
                </a:solidFill>
                <a:latin typeface="楷体" panose="02010609060101010101" charset="-122"/>
                <a:ea typeface="楷体" panose="02010609060101010101" charset="-122"/>
                <a:cs typeface="楷体" panose="02010609060101010101" charset="-122"/>
              </a:rPr>
              <a:t>只拉我国的大国民，倭奴是不拉的</a:t>
            </a:r>
            <a:r>
              <a:rPr lang="zh-CN" sz="2800" b="0">
                <a:latin typeface="楷体" panose="02010609060101010101" charset="-122"/>
                <a:ea typeface="楷体" panose="02010609060101010101" charset="-122"/>
                <a:cs typeface="楷体" panose="02010609060101010101" charset="-122"/>
              </a:rPr>
              <a:t>。”这一记载可能出现于（　　）</a:t>
            </a:r>
            <a:endParaRPr lang="en-US" sz="2800" b="0">
              <a:latin typeface="楷体" panose="02010609060101010101" charset="-122"/>
              <a:ea typeface="楷体" panose="02010609060101010101" charset="-122"/>
              <a:cs typeface="楷体" panose="02010609060101010101" charset="-122"/>
            </a:endParaRPr>
          </a:p>
          <a:p>
            <a:r>
              <a:rPr lang="en-US" sz="2800" b="0">
                <a:latin typeface="楷体" panose="02010609060101010101" charset="-122"/>
                <a:ea typeface="楷体" panose="02010609060101010101" charset="-122"/>
                <a:cs typeface="楷体" panose="02010609060101010101" charset="-122"/>
              </a:rPr>
              <a:t>A</a:t>
            </a:r>
            <a:r>
              <a:rPr lang="zh-CN" sz="2800" b="0">
                <a:latin typeface="楷体" panose="02010609060101010101" charset="-122"/>
                <a:ea typeface="楷体" panose="02010609060101010101" charset="-122"/>
                <a:cs typeface="楷体" panose="02010609060101010101" charset="-122"/>
              </a:rPr>
              <a:t>．</a:t>
            </a:r>
            <a:r>
              <a:rPr lang="en-US" sz="2800" b="0">
                <a:latin typeface="楷体" panose="02010609060101010101" charset="-122"/>
                <a:ea typeface="楷体" panose="02010609060101010101" charset="-122"/>
                <a:cs typeface="楷体" panose="02010609060101010101" charset="-122"/>
              </a:rPr>
              <a:t>1840—1894</a:t>
            </a:r>
            <a:r>
              <a:rPr lang="zh-CN" sz="2800" b="0">
                <a:latin typeface="楷体" panose="02010609060101010101" charset="-122"/>
                <a:ea typeface="楷体" panose="02010609060101010101" charset="-122"/>
                <a:cs typeface="楷体" panose="02010609060101010101" charset="-122"/>
              </a:rPr>
              <a:t>年 </a:t>
            </a:r>
            <a:r>
              <a:rPr lang="en-US" sz="2800" b="0">
                <a:latin typeface="楷体" panose="02010609060101010101" charset="-122"/>
                <a:ea typeface="楷体" panose="02010609060101010101" charset="-122"/>
                <a:cs typeface="楷体" panose="02010609060101010101" charset="-122"/>
              </a:rPr>
              <a:t>B</a:t>
            </a:r>
            <a:r>
              <a:rPr lang="zh-CN" sz="2800" b="0">
                <a:latin typeface="楷体" panose="02010609060101010101" charset="-122"/>
                <a:ea typeface="楷体" panose="02010609060101010101" charset="-122"/>
                <a:cs typeface="楷体" panose="02010609060101010101" charset="-122"/>
              </a:rPr>
              <a:t>．</a:t>
            </a:r>
            <a:r>
              <a:rPr lang="en-US" sz="2800" b="0">
                <a:latin typeface="楷体" panose="02010609060101010101" charset="-122"/>
                <a:ea typeface="楷体" panose="02010609060101010101" charset="-122"/>
                <a:cs typeface="楷体" panose="02010609060101010101" charset="-122"/>
              </a:rPr>
              <a:t>1895—1911</a:t>
            </a:r>
            <a:r>
              <a:rPr lang="zh-CN" sz="2800" b="0">
                <a:latin typeface="楷体" panose="02010609060101010101" charset="-122"/>
                <a:ea typeface="楷体" panose="02010609060101010101" charset="-122"/>
                <a:cs typeface="楷体" panose="02010609060101010101" charset="-122"/>
              </a:rPr>
              <a:t>年 </a:t>
            </a:r>
            <a:r>
              <a:rPr lang="en-US" sz="2800" b="1">
                <a:solidFill>
                  <a:srgbClr val="FF0000"/>
                </a:solidFill>
                <a:latin typeface="楷体" panose="02010609060101010101" charset="-122"/>
                <a:ea typeface="楷体" panose="02010609060101010101" charset="-122"/>
                <a:cs typeface="楷体" panose="02010609060101010101" charset="-122"/>
              </a:rPr>
              <a:t>C</a:t>
            </a:r>
            <a:r>
              <a:rPr lang="zh-CN" sz="2800" b="1">
                <a:solidFill>
                  <a:srgbClr val="FF0000"/>
                </a:solidFill>
                <a:latin typeface="楷体" panose="02010609060101010101" charset="-122"/>
                <a:ea typeface="楷体" panose="02010609060101010101" charset="-122"/>
                <a:cs typeface="楷体" panose="02010609060101010101" charset="-122"/>
              </a:rPr>
              <a:t>．</a:t>
            </a:r>
            <a:r>
              <a:rPr lang="en-US" sz="2800" b="1">
                <a:solidFill>
                  <a:srgbClr val="FF0000"/>
                </a:solidFill>
                <a:latin typeface="楷体" panose="02010609060101010101" charset="-122"/>
                <a:ea typeface="楷体" panose="02010609060101010101" charset="-122"/>
                <a:cs typeface="楷体" panose="02010609060101010101" charset="-122"/>
              </a:rPr>
              <a:t>1912—1945</a:t>
            </a:r>
            <a:r>
              <a:rPr lang="zh-CN" sz="2800" b="1">
                <a:solidFill>
                  <a:srgbClr val="FF0000"/>
                </a:solidFill>
                <a:latin typeface="楷体" panose="02010609060101010101" charset="-122"/>
                <a:ea typeface="楷体" panose="02010609060101010101" charset="-122"/>
                <a:cs typeface="楷体" panose="02010609060101010101" charset="-122"/>
              </a:rPr>
              <a:t>年 </a:t>
            </a:r>
            <a:r>
              <a:rPr lang="zh-CN" sz="2800" b="0">
                <a:latin typeface="楷体" panose="02010609060101010101" charset="-122"/>
                <a:ea typeface="楷体" panose="02010609060101010101" charset="-122"/>
                <a:cs typeface="楷体" panose="02010609060101010101" charset="-122"/>
              </a:rPr>
              <a:t> </a:t>
            </a:r>
            <a:r>
              <a:rPr lang="en-US" sz="2800" b="0">
                <a:latin typeface="楷体" panose="02010609060101010101" charset="-122"/>
                <a:ea typeface="楷体" panose="02010609060101010101" charset="-122"/>
                <a:cs typeface="楷体" panose="02010609060101010101" charset="-122"/>
              </a:rPr>
              <a:t>D</a:t>
            </a:r>
            <a:r>
              <a:rPr lang="zh-CN" sz="2800" b="0">
                <a:latin typeface="楷体" panose="02010609060101010101" charset="-122"/>
                <a:ea typeface="楷体" panose="02010609060101010101" charset="-122"/>
                <a:cs typeface="楷体" panose="02010609060101010101" charset="-122"/>
              </a:rPr>
              <a:t>．</a:t>
            </a:r>
            <a:r>
              <a:rPr lang="en-US" sz="2800" b="0">
                <a:latin typeface="楷体" panose="02010609060101010101" charset="-122"/>
                <a:ea typeface="楷体" panose="02010609060101010101" charset="-122"/>
                <a:cs typeface="楷体" panose="02010609060101010101" charset="-122"/>
              </a:rPr>
              <a:t>1946—1949</a:t>
            </a:r>
            <a:r>
              <a:rPr lang="zh-CN" sz="2800" b="0">
                <a:latin typeface="楷体" panose="02010609060101010101" charset="-122"/>
                <a:ea typeface="楷体" panose="02010609060101010101" charset="-122"/>
                <a:cs typeface="楷体" panose="02010609060101010101" charset="-122"/>
              </a:rPr>
              <a:t>年</a:t>
            </a:r>
            <a:endParaRPr lang="zh-CN" sz="2800" b="0">
              <a:solidFill>
                <a:srgbClr val="FF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【考点】</a:t>
            </a:r>
            <a:r>
              <a:rPr lang="zh-CN" sz="2800">
                <a:latin typeface="楷体" panose="02010609060101010101" charset="-122"/>
                <a:ea typeface="楷体" panose="02010609060101010101" charset="-122"/>
                <a:cs typeface="楷体" panose="02010609060101010101" charset="-122"/>
                <a:sym typeface="+mn-ea"/>
              </a:rPr>
              <a:t>爱国主义精神</a:t>
            </a:r>
            <a:endParaRPr lang="zh-CN" altLang="en-US" sz="2800">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p:cNvSpPr>
          <p:nvPr>
            <p:ph type="title" idx="4294967295"/>
          </p:nvPr>
        </p:nvSpPr>
        <p:spPr>
          <a:xfrm>
            <a:off x="0" y="548640"/>
            <a:ext cx="8229600" cy="934085"/>
          </a:xfrm>
        </p:spPr>
        <p:txBody>
          <a:bodyPr anchor="ctr" anchorCtr="0">
            <a:normAutofit fontScale="90000"/>
          </a:bodyPr>
          <a:lstStyle/>
          <a:p>
            <a:pPr algn="ctr"/>
            <a:r>
              <a:rPr lang="zh-CN" altLang="en-US" b="1">
                <a:latin typeface="楷体" panose="02010609060101010101" charset="-122"/>
                <a:ea typeface="楷体" panose="02010609060101010101" charset="-122"/>
                <a:cs typeface="楷体" panose="02010609060101010101" charset="-122"/>
                <a:sym typeface="宋体" panose="02010600030101010101" pitchFamily="2" charset="-122"/>
              </a:rPr>
              <a:t>2023年高考试卷种类</a:t>
            </a:r>
            <a:br>
              <a:rPr lang="zh-CN" altLang="en-US" b="1">
                <a:latin typeface="楷体" panose="02010609060101010101" charset="-122"/>
                <a:ea typeface="楷体" panose="02010609060101010101" charset="-122"/>
                <a:cs typeface="楷体" panose="02010609060101010101" charset="-122"/>
              </a:rPr>
            </a:br>
            <a:endParaRPr lang="zh-CN" altLang="en-US" b="1">
              <a:latin typeface="楷体" panose="02010609060101010101" charset="-122"/>
              <a:ea typeface="楷体" panose="02010609060101010101" charset="-122"/>
              <a:cs typeface="楷体" panose="02010609060101010101" charset="-122"/>
            </a:endParaRPr>
          </a:p>
        </p:txBody>
      </p:sp>
      <p:sp>
        <p:nvSpPr>
          <p:cNvPr id="10242" name="内容占位符 2"/>
          <p:cNvSpPr>
            <a:spLocks noGrp="1"/>
          </p:cNvSpPr>
          <p:nvPr>
            <p:ph idx="4294967295"/>
          </p:nvPr>
        </p:nvSpPr>
        <p:spPr>
          <a:xfrm>
            <a:off x="1438275" y="1269365"/>
            <a:ext cx="10753725" cy="5371465"/>
          </a:xfrm>
        </p:spPr>
        <p:txBody>
          <a:bodyPr anchor="t" anchorCtr="0">
            <a:noAutofit/>
          </a:bodyPr>
          <a:lstStyle/>
          <a:p>
            <a:pPr marL="0" indent="0">
              <a:buNone/>
            </a:pPr>
            <a:r>
              <a:rPr lang="zh-CN" altLang="en-US" b="1">
                <a:latin typeface="楷体" panose="02010609060101010101" charset="-122"/>
                <a:ea typeface="楷体" panose="02010609060101010101" charset="-122"/>
                <a:cs typeface="楷体" panose="02010609060101010101" charset="-122"/>
              </a:rPr>
              <a:t>新教材新高考：</a:t>
            </a:r>
            <a:endParaRPr lang="zh-CN" altLang="en-US" b="1">
              <a:latin typeface="楷体" panose="02010609060101010101" charset="-122"/>
              <a:ea typeface="楷体" panose="02010609060101010101" charset="-122"/>
              <a:cs typeface="楷体" panose="02010609060101010101" charset="-122"/>
            </a:endParaRPr>
          </a:p>
          <a:p>
            <a:pPr marL="0" indent="0" algn="l">
              <a:buNone/>
            </a:pPr>
            <a:r>
              <a:rPr lang="zh-CN" altLang="en-US" b="1">
                <a:latin typeface="楷体" panose="02010609060101010101" charset="-122"/>
                <a:ea typeface="楷体" panose="02010609060101010101" charset="-122"/>
                <a:cs typeface="楷体" panose="02010609060101010101" charset="-122"/>
              </a:rPr>
              <a:t>浙江、江苏、河北、湖南、湖北、广东、福建、山东</a:t>
            </a:r>
            <a:r>
              <a:rPr lang="zh-CN" altLang="zh-CN" b="1">
                <a:latin typeface="楷体" panose="02010609060101010101" charset="-122"/>
                <a:ea typeface="楷体" panose="02010609060101010101" charset="-122"/>
                <a:cs typeface="楷体" panose="02010609060101010101" charset="-122"/>
              </a:rPr>
              <a:t>、</a:t>
            </a:r>
            <a:r>
              <a:rPr lang="zh-CN" altLang="en-US" b="1">
                <a:latin typeface="楷体" panose="02010609060101010101" charset="-122"/>
                <a:ea typeface="楷体" panose="02010609060101010101" charset="-122"/>
                <a:cs typeface="楷体" panose="02010609060101010101" charset="-122"/>
                <a:sym typeface="+mn-ea"/>
              </a:rPr>
              <a:t>海南、辽宁、重庆</a:t>
            </a:r>
            <a:r>
              <a:rPr lang="en-US" altLang="zh-CN" b="1">
                <a:latin typeface="楷体" panose="02010609060101010101" charset="-122"/>
                <a:ea typeface="楷体" panose="02010609060101010101" charset="-122"/>
                <a:cs typeface="楷体" panose="02010609060101010101" charset="-122"/>
              </a:rPr>
              <a:t>11</a:t>
            </a:r>
            <a:r>
              <a:rPr lang="zh-CN" altLang="en-US" b="1">
                <a:latin typeface="楷体" panose="02010609060101010101" charset="-122"/>
                <a:ea typeface="楷体" panose="02010609060101010101" charset="-122"/>
                <a:cs typeface="楷体" panose="02010609060101010101" charset="-122"/>
              </a:rPr>
              <a:t>省市。</a:t>
            </a:r>
            <a:endParaRPr lang="zh-CN" altLang="en-US" b="1">
              <a:latin typeface="楷体" panose="02010609060101010101" charset="-122"/>
              <a:ea typeface="楷体" panose="02010609060101010101" charset="-122"/>
              <a:cs typeface="楷体" panose="02010609060101010101" charset="-122"/>
            </a:endParaRPr>
          </a:p>
          <a:p>
            <a:pPr marL="0" indent="0" algn="l" fontAlgn="auto">
              <a:spcBef>
                <a:spcPts val="2200"/>
              </a:spcBef>
              <a:buNone/>
            </a:pPr>
            <a:r>
              <a:rPr lang="zh-CN" altLang="en-US" b="1">
                <a:latin typeface="楷体" panose="02010609060101010101" charset="-122"/>
                <a:ea typeface="楷体" panose="02010609060101010101" charset="-122"/>
                <a:cs typeface="楷体" panose="02010609060101010101" charset="-122"/>
              </a:rPr>
              <a:t>新教材新高考语文数学外语单独命卷：</a:t>
            </a:r>
            <a:endParaRPr lang="zh-CN" altLang="en-US" b="1">
              <a:latin typeface="楷体" panose="02010609060101010101" charset="-122"/>
              <a:ea typeface="楷体" panose="02010609060101010101" charset="-122"/>
              <a:cs typeface="楷体" panose="02010609060101010101" charset="-122"/>
            </a:endParaRPr>
          </a:p>
          <a:p>
            <a:pPr marL="0" indent="0" fontAlgn="auto">
              <a:spcBef>
                <a:spcPts val="1800"/>
              </a:spcBef>
              <a:buNone/>
            </a:pPr>
            <a:r>
              <a:rPr lang="zh-CN" altLang="en-US" b="1">
                <a:latin typeface="楷体" panose="02010609060101010101" charset="-122"/>
                <a:ea typeface="楷体" panose="02010609060101010101" charset="-122"/>
                <a:cs typeface="楷体" panose="02010609060101010101" charset="-122"/>
              </a:rPr>
              <a:t>上海、北京、天津3市。</a:t>
            </a:r>
            <a:endParaRPr lang="zh-CN" altLang="en-US" b="1">
              <a:latin typeface="楷体" panose="02010609060101010101" charset="-122"/>
              <a:ea typeface="楷体" panose="02010609060101010101" charset="-122"/>
              <a:cs typeface="楷体" panose="02010609060101010101" charset="-122"/>
            </a:endParaRPr>
          </a:p>
          <a:p>
            <a:pPr marL="0" indent="0" fontAlgn="auto">
              <a:spcBef>
                <a:spcPts val="2200"/>
              </a:spcBef>
              <a:buNone/>
            </a:pPr>
            <a:r>
              <a:rPr lang="zh-CN" altLang="en-US" b="1">
                <a:latin typeface="楷体" panose="02010609060101010101" charset="-122"/>
                <a:ea typeface="楷体" panose="02010609060101010101" charset="-122"/>
                <a:cs typeface="楷体" panose="02010609060101010101" charset="-122"/>
              </a:rPr>
              <a:t>新教材老高考卷：</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山西、安徽、黑龙江、吉林、云南五省。</a:t>
            </a:r>
            <a:endParaRPr lang="zh-CN" altLang="en-US" b="1">
              <a:latin typeface="楷体" panose="02010609060101010101" charset="-122"/>
              <a:ea typeface="楷体" panose="02010609060101010101" charset="-122"/>
              <a:cs typeface="楷体" panose="02010609060101010101" charset="-122"/>
            </a:endParaRPr>
          </a:p>
          <a:p>
            <a:pPr marL="0" indent="0" fontAlgn="auto">
              <a:spcBef>
                <a:spcPts val="2200"/>
              </a:spcBef>
              <a:buNone/>
            </a:pPr>
            <a:r>
              <a:rPr lang="zh-CN" altLang="en-US" b="1">
                <a:solidFill>
                  <a:schemeClr val="tx1"/>
                </a:solidFill>
                <a:latin typeface="楷体" panose="02010609060101010101" charset="-122"/>
                <a:ea typeface="楷体" panose="02010609060101010101" charset="-122"/>
                <a:cs typeface="楷体" panose="02010609060101010101" charset="-122"/>
              </a:rPr>
              <a:t>老教材老高考全国卷：</a:t>
            </a:r>
            <a:endParaRPr lang="zh-CN" altLang="en-US" b="1">
              <a:solidFill>
                <a:schemeClr val="tx1"/>
              </a:solidFill>
              <a:latin typeface="楷体" panose="02010609060101010101" charset="-122"/>
              <a:ea typeface="楷体" panose="02010609060101010101" charset="-122"/>
              <a:cs typeface="楷体" panose="02010609060101010101" charset="-122"/>
            </a:endParaRPr>
          </a:p>
          <a:p>
            <a:pPr marL="0" indent="0">
              <a:buNone/>
            </a:pPr>
            <a:r>
              <a:rPr lang="zh-CN" altLang="en-US" b="1">
                <a:solidFill>
                  <a:schemeClr val="tx1"/>
                </a:solidFill>
                <a:latin typeface="楷体" panose="02010609060101010101" charset="-122"/>
                <a:ea typeface="楷体" panose="02010609060101010101" charset="-122"/>
                <a:cs typeface="楷体" panose="02010609060101010101" charset="-122"/>
              </a:rPr>
              <a:t>内蒙古、</a:t>
            </a:r>
            <a:r>
              <a:rPr lang="zh-CN" altLang="en-US" b="1" u="sng">
                <a:solidFill>
                  <a:srgbClr val="FF0000"/>
                </a:solidFill>
                <a:latin typeface="黑体" panose="02010609060101010101" charset="-122"/>
                <a:ea typeface="黑体" panose="02010609060101010101" charset="-122"/>
                <a:cs typeface="楷体" panose="02010609060101010101" charset="-122"/>
              </a:rPr>
              <a:t>陕西</a:t>
            </a:r>
            <a:r>
              <a:rPr lang="zh-CN" altLang="en-US" b="1">
                <a:solidFill>
                  <a:schemeClr val="tx1"/>
                </a:solidFill>
                <a:latin typeface="楷体" panose="02010609060101010101" charset="-122"/>
                <a:ea typeface="楷体" panose="02010609060101010101" charset="-122"/>
                <a:cs typeface="楷体" panose="02010609060101010101" charset="-122"/>
              </a:rPr>
              <a:t>、甘肃、青海、宁夏、新疆、江西、</a:t>
            </a:r>
            <a:r>
              <a:rPr lang="zh-CN" altLang="en-US" b="1">
                <a:solidFill>
                  <a:schemeClr val="tx1"/>
                </a:solidFill>
                <a:latin typeface="楷体" panose="02010609060101010101" charset="-122"/>
                <a:ea typeface="楷体" panose="02010609060101010101" charset="-122"/>
                <a:cs typeface="楷体" panose="02010609060101010101" charset="-122"/>
              </a:rPr>
              <a:t>河南、</a:t>
            </a:r>
            <a:r>
              <a:rPr lang="zh-CN" altLang="en-US" b="1">
                <a:latin typeface="楷体" panose="02010609060101010101" charset="-122"/>
                <a:ea typeface="楷体" panose="02010609060101010101" charset="-122"/>
                <a:cs typeface="楷体" panose="02010609060101010101" charset="-122"/>
              </a:rPr>
              <a:t>四川、广西、贵州、西藏</a:t>
            </a:r>
            <a:r>
              <a:rPr lang="en-US" altLang="zh-CN" b="1">
                <a:latin typeface="楷体" panose="02010609060101010101" charset="-122"/>
                <a:ea typeface="楷体" panose="02010609060101010101" charset="-122"/>
                <a:cs typeface="楷体" panose="02010609060101010101" charset="-122"/>
              </a:rPr>
              <a:t>12</a:t>
            </a:r>
            <a:r>
              <a:rPr lang="zh-CN" altLang="en-US" b="1">
                <a:latin typeface="楷体" panose="02010609060101010101" charset="-122"/>
                <a:ea typeface="楷体" panose="02010609060101010101" charset="-122"/>
                <a:cs typeface="楷体" panose="02010609060101010101" charset="-122"/>
              </a:rPr>
              <a:t>省区。</a:t>
            </a:r>
            <a:endParaRPr lang="zh-CN" altLang="en-US" b="1">
              <a:latin typeface="楷体" panose="02010609060101010101" charset="-122"/>
              <a:ea typeface="楷体" panose="02010609060101010101" charset="-122"/>
              <a:cs typeface="楷体" panose="02010609060101010101" charset="-122"/>
            </a:endParaRPr>
          </a:p>
          <a:p>
            <a:endParaRPr lang="zh-CN" altLang="en-US" b="1">
              <a:latin typeface="楷体" panose="02010609060101010101" charset="-122"/>
              <a:ea typeface="楷体" panose="02010609060101010101" charset="-122"/>
              <a:cs typeface="楷体" panose="02010609060101010101" charset="-122"/>
            </a:endParaRPr>
          </a:p>
        </p:txBody>
      </p:sp>
      <p:sp>
        <p:nvSpPr>
          <p:cNvPr id="3" name="矩形 2"/>
          <p:cNvSpPr/>
          <p:nvPr/>
        </p:nvSpPr>
        <p:spPr>
          <a:xfrm>
            <a:off x="830580" y="1403985"/>
            <a:ext cx="229870" cy="266065"/>
          </a:xfrm>
          <a:prstGeom prst="rect">
            <a:avLst/>
          </a:prstGeom>
          <a:solidFill>
            <a:srgbClr val="FF0000"/>
          </a:solidFill>
          <a:effectLst>
            <a:outerShdw blurRad="50800" dist="50800" dir="1800000" algn="ctr" rotWithShape="0">
              <a:srgbClr val="000000">
                <a:alpha val="43000"/>
              </a:srgbClr>
            </a:outerShdw>
          </a:effectLst>
          <a:scene3d>
            <a:camera prst="orthographicFront"/>
            <a:lightRig rig="threePt" dir="t"/>
          </a:scene3d>
          <a:sp3d extrusionH="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86130" y="2933700"/>
            <a:ext cx="229870" cy="266065"/>
          </a:xfrm>
          <a:prstGeom prst="rect">
            <a:avLst/>
          </a:prstGeom>
          <a:solidFill>
            <a:schemeClr val="accent1"/>
          </a:solidFill>
          <a:effectLst>
            <a:outerShdw blurRad="50800" dist="50800" dir="1800000" algn="ctr" rotWithShape="0">
              <a:srgbClr val="000000">
                <a:alpha val="43000"/>
              </a:srgbClr>
            </a:outerShdw>
          </a:effectLst>
          <a:scene3d>
            <a:camera prst="orthographicFront"/>
            <a:lightRig rig="threePt" dir="t"/>
          </a:scene3d>
          <a:sp3d extrusionH="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6130" y="4238625"/>
            <a:ext cx="229870" cy="266065"/>
          </a:xfrm>
          <a:prstGeom prst="rect">
            <a:avLst/>
          </a:prstGeom>
          <a:solidFill>
            <a:srgbClr val="FFC000"/>
          </a:solidFill>
          <a:effectLst>
            <a:outerShdw blurRad="50800" dist="50800" dir="1800000" algn="ctr" rotWithShape="0">
              <a:srgbClr val="000000">
                <a:alpha val="43000"/>
              </a:srgbClr>
            </a:outerShdw>
          </a:effectLst>
          <a:scene3d>
            <a:camera prst="orthographicFront"/>
            <a:lightRig rig="threePt" dir="t"/>
          </a:scene3d>
          <a:sp3d extrusionH="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86130" y="5408930"/>
            <a:ext cx="229870" cy="266065"/>
          </a:xfrm>
          <a:prstGeom prst="rect">
            <a:avLst/>
          </a:prstGeom>
          <a:solidFill>
            <a:srgbClr val="00B050"/>
          </a:solidFill>
          <a:effectLst>
            <a:outerShdw blurRad="50800" dist="50800" dir="1800000" algn="ctr" rotWithShape="0">
              <a:srgbClr val="000000">
                <a:alpha val="43000"/>
              </a:srgbClr>
            </a:outerShdw>
          </a:effectLst>
          <a:scene3d>
            <a:camera prst="orthographicFront"/>
            <a:lightRig rig="threePt" dir="t"/>
          </a:scene3d>
          <a:sp3d extrusionH="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4001597" y="6045200"/>
            <a:ext cx="8190403" cy="812800"/>
            <a:chOff x="4001597" y="5613400"/>
            <a:chExt cx="8190403" cy="1244600"/>
          </a:xfrm>
        </p:grpSpPr>
        <p:sp>
          <p:nvSpPr>
            <p:cNvPr id="11"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4" name="文本框 3"/>
          <p:cNvSpPr txBox="1"/>
          <p:nvPr/>
        </p:nvSpPr>
        <p:spPr>
          <a:xfrm>
            <a:off x="169545" y="65405"/>
            <a:ext cx="12022455" cy="947420"/>
          </a:xfrm>
          <a:prstGeom prst="rect">
            <a:avLst/>
          </a:prstGeom>
          <a:noFill/>
          <a:ln w="9525">
            <a:noFill/>
          </a:ln>
        </p:spPr>
        <p:txBody>
          <a:bodyPr wrap="square">
            <a:noAutofit/>
          </a:bodyPr>
          <a:lstStyle/>
          <a:p>
            <a:pPr indent="0"/>
            <a:r>
              <a:rPr lang="zh-CN" sz="2400" b="0">
                <a:solidFill>
                  <a:srgbClr val="000000"/>
                </a:solidFill>
                <a:latin typeface="微软雅黑" panose="020B0503020204020204" charset="-122"/>
                <a:ea typeface="微软雅黑" panose="020B0503020204020204" charset="-122"/>
                <a:cs typeface="微软雅黑" panose="020B0503020204020204" charset="-122"/>
              </a:rPr>
              <a:t>（</a:t>
            </a:r>
            <a:r>
              <a:rPr lang="en-US" sz="2400" b="0">
                <a:solidFill>
                  <a:srgbClr val="000000"/>
                </a:solidFill>
                <a:latin typeface="微软雅黑" panose="020B0503020204020204" charset="-122"/>
                <a:ea typeface="微软雅黑" panose="020B0503020204020204" charset="-122"/>
                <a:cs typeface="微软雅黑" panose="020B0503020204020204" charset="-122"/>
              </a:rPr>
              <a:t>2022</a:t>
            </a:r>
            <a:r>
              <a:rPr lang="zh-CN" sz="2400" b="0">
                <a:solidFill>
                  <a:srgbClr val="000000"/>
                </a:solidFill>
                <a:latin typeface="微软雅黑" panose="020B0503020204020204" charset="-122"/>
                <a:ea typeface="微软雅黑" panose="020B0503020204020204" charset="-122"/>
                <a:cs typeface="微软雅黑" panose="020B0503020204020204" charset="-122"/>
              </a:rPr>
              <a:t>·湖北高考·）</a:t>
            </a:r>
            <a:r>
              <a:rPr lang="zh-CN" sz="2400" b="1">
                <a:solidFill>
                  <a:srgbClr val="FF0000"/>
                </a:solidFill>
                <a:latin typeface="微软雅黑" panose="020B0503020204020204" charset="-122"/>
                <a:ea typeface="微软雅黑" panose="020B0503020204020204" charset="-122"/>
                <a:cs typeface="微软雅黑" panose="020B0503020204020204" charset="-122"/>
              </a:rPr>
              <a:t>【组织领导与反帝爱国运动】</a:t>
            </a:r>
            <a:r>
              <a:rPr lang="zh-CN" sz="2400" b="0">
                <a:solidFill>
                  <a:srgbClr val="000000"/>
                </a:solidFill>
                <a:latin typeface="微软雅黑" panose="020B0503020204020204" charset="-122"/>
                <a:ea typeface="微软雅黑" panose="020B0503020204020204" charset="-122"/>
                <a:cs typeface="微软雅黑" panose="020B0503020204020204" charset="-122"/>
              </a:rPr>
              <a:t>阅读材料，回答问题。（</a:t>
            </a:r>
            <a:r>
              <a:rPr lang="en-US" sz="2400" b="0">
                <a:solidFill>
                  <a:srgbClr val="000000"/>
                </a:solidFill>
                <a:latin typeface="微软雅黑" panose="020B0503020204020204" charset="-122"/>
                <a:ea typeface="微软雅黑" panose="020B0503020204020204" charset="-122"/>
                <a:cs typeface="微软雅黑" panose="020B0503020204020204" charset="-122"/>
              </a:rPr>
              <a:t>14</a:t>
            </a:r>
            <a:r>
              <a:rPr lang="zh-CN" sz="2400" b="0">
                <a:solidFill>
                  <a:srgbClr val="000000"/>
                </a:solidFill>
                <a:latin typeface="微软雅黑" panose="020B0503020204020204" charset="-122"/>
                <a:ea typeface="微软雅黑" panose="020B0503020204020204" charset="-122"/>
                <a:cs typeface="微软雅黑" panose="020B0503020204020204" charset="-122"/>
              </a:rPr>
              <a:t>分）</a:t>
            </a:r>
            <a:endParaRPr lang="zh-CN" sz="2400" b="0">
              <a:solidFill>
                <a:srgbClr val="000000"/>
              </a:solidFill>
              <a:latin typeface="微软雅黑" panose="020B0503020204020204" charset="-122"/>
              <a:ea typeface="微软雅黑" panose="020B0503020204020204" charset="-122"/>
              <a:cs typeface="微软雅黑" panose="020B0503020204020204" charset="-122"/>
            </a:endParaRPr>
          </a:p>
          <a:p>
            <a:r>
              <a:rPr lang="zh-CN" sz="2400" b="0">
                <a:solidFill>
                  <a:srgbClr val="000000"/>
                </a:solidFill>
                <a:latin typeface="微软雅黑" panose="020B0503020204020204" charset="-122"/>
                <a:ea typeface="微软雅黑" panose="020B0503020204020204" charset="-122"/>
                <a:cs typeface="微软雅黑" panose="020B0503020204020204" charset="-122"/>
              </a:rPr>
              <a:t>材料一</a:t>
            </a:r>
            <a:r>
              <a:rPr lang="en-US" altLang="zh-CN" sz="2400" b="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zh-CN" sz="2400" b="1">
                <a:solidFill>
                  <a:srgbClr val="000000"/>
                </a:solidFill>
                <a:latin typeface="微软雅黑" panose="020B0503020204020204" charset="-122"/>
                <a:ea typeface="微软雅黑" panose="020B0503020204020204" charset="-122"/>
                <a:cs typeface="微软雅黑" panose="020B0503020204020204" charset="-122"/>
              </a:rPr>
              <a:t>下表是</a:t>
            </a:r>
            <a:r>
              <a:rPr lang="en-US" sz="2400" b="1">
                <a:solidFill>
                  <a:srgbClr val="000000"/>
                </a:solidFill>
                <a:latin typeface="微软雅黑" panose="020B0503020204020204" charset="-122"/>
                <a:ea typeface="微软雅黑" panose="020B0503020204020204" charset="-122"/>
                <a:cs typeface="微软雅黑" panose="020B0503020204020204" charset="-122"/>
              </a:rPr>
              <a:t>20</a:t>
            </a:r>
            <a:r>
              <a:rPr lang="zh-CN" sz="2400" b="1">
                <a:solidFill>
                  <a:srgbClr val="000000"/>
                </a:solidFill>
                <a:latin typeface="微软雅黑" panose="020B0503020204020204" charset="-122"/>
                <a:ea typeface="微软雅黑" panose="020B0503020204020204" charset="-122"/>
                <a:cs typeface="微软雅黑" panose="020B0503020204020204" charset="-122"/>
              </a:rPr>
              <a:t>世纪早期中国三次大规模反帝爱国运动的相关情况：</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graphicFrame>
        <p:nvGraphicFramePr>
          <p:cNvPr id="5" name="表格 4"/>
          <p:cNvGraphicFramePr/>
          <p:nvPr>
            <p:custDataLst>
              <p:tags r:id="rId4"/>
            </p:custDataLst>
          </p:nvPr>
        </p:nvGraphicFramePr>
        <p:xfrm>
          <a:off x="920115" y="884555"/>
          <a:ext cx="10351135" cy="3392170"/>
        </p:xfrm>
        <a:graphic>
          <a:graphicData uri="http://schemas.openxmlformats.org/drawingml/2006/table">
            <a:tbl>
              <a:tblPr firstRow="1" bandRow="1">
                <a:tableStyleId>{5940675A-B579-460E-94D1-54222C63F5DA}</a:tableStyleId>
              </a:tblPr>
              <a:tblGrid>
                <a:gridCol w="780415"/>
                <a:gridCol w="2763520"/>
                <a:gridCol w="3336925"/>
                <a:gridCol w="3470275"/>
              </a:tblGrid>
              <a:tr h="311785">
                <a:tc>
                  <a:txBody>
                    <a:bodyPr/>
                    <a:lstStyle/>
                    <a:p>
                      <a:pPr indent="0">
                        <a:buNone/>
                      </a:pPr>
                      <a:r>
                        <a:rPr lang="en-US" sz="1800" b="0">
                          <a:latin typeface="微软雅黑" panose="020B0503020204020204" charset="-122"/>
                          <a:ea typeface="微软雅黑" panose="020B0503020204020204" charset="-122"/>
                          <a:cs typeface="楷体_GB2312" charset="0"/>
                        </a:rPr>
                        <a:t> </a:t>
                      </a:r>
                      <a:endParaRPr lang="en-US" altLang="en-US" sz="1800" b="0">
                        <a:latin typeface="微软雅黑" panose="020B0503020204020204" charset="-122"/>
                        <a:ea typeface="微软雅黑" panose="020B0503020204020204" charset="-122"/>
                        <a:cs typeface="楷体_GB2312" charset="0"/>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1915年反“二十一条”</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1919年五四运动</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1925年五卅运动</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0070">
                <a:tc>
                  <a:txBody>
                    <a:bodyPr/>
                    <a:lstStyle/>
                    <a:p>
                      <a:pPr indent="0">
                        <a:buNone/>
                      </a:pPr>
                      <a:r>
                        <a:rPr lang="en-US" sz="1800" b="0">
                          <a:latin typeface="微软雅黑" panose="020B0503020204020204" charset="-122"/>
                          <a:ea typeface="微软雅黑" panose="020B0503020204020204" charset="-122"/>
                          <a:cs typeface="楷体_GB2312" charset="0"/>
                        </a:rPr>
                        <a:t>组织领导</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自发性，没有政党参与，组织化程度低</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自发性，没有政党参与，具有一定的组织性</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中共组织领导，国民党协助，组织化程度高</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0070">
                <a:tc>
                  <a:txBody>
                    <a:bodyPr/>
                    <a:lstStyle/>
                    <a:p>
                      <a:pPr indent="0">
                        <a:buNone/>
                      </a:pPr>
                      <a:r>
                        <a:rPr lang="en-US" sz="1800" b="0">
                          <a:latin typeface="微软雅黑" panose="020B0503020204020204" charset="-122"/>
                          <a:ea typeface="微软雅黑" panose="020B0503020204020204" charset="-122"/>
                          <a:cs typeface="楷体_GB2312" charset="0"/>
                        </a:rPr>
                        <a:t>参与群体</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城市士绅、商人为主</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青年学生为主，商人、工人声援参与</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学生、商人、工人共同参与，难分主次</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0105">
                <a:tc>
                  <a:txBody>
                    <a:bodyPr/>
                    <a:lstStyle/>
                    <a:p>
                      <a:pPr indent="0">
                        <a:buNone/>
                      </a:pPr>
                      <a:r>
                        <a:rPr lang="en-US" sz="1800" b="0">
                          <a:latin typeface="微软雅黑" panose="020B0503020204020204" charset="-122"/>
                          <a:ea typeface="微软雅黑" panose="020B0503020204020204" charset="-122"/>
                          <a:cs typeface="楷体_GB2312" charset="0"/>
                        </a:rPr>
                        <a:t>基本形式</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集会通电、抵制日货、救国储金</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集会通电、示威游行、抵制日货、罢课、罢市、罢工</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集会通电、示威游行、抵制外货、罢课、罢市、罢工</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0705">
                <a:tc>
                  <a:txBody>
                    <a:bodyPr/>
                    <a:lstStyle/>
                    <a:p>
                      <a:pPr indent="0">
                        <a:buNone/>
                      </a:pPr>
                      <a:r>
                        <a:rPr lang="en-US" sz="1800" b="0">
                          <a:latin typeface="微软雅黑" panose="020B0503020204020204" charset="-122"/>
                          <a:ea typeface="微软雅黑" panose="020B0503020204020204" charset="-122"/>
                          <a:cs typeface="楷体_GB2312" charset="0"/>
                        </a:rPr>
                        <a:t>中心口号</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“救国”“勿忘国耻”</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“外争主权，内除国贼”</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“打倒帝国主义”“废除不平等条约”</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9435">
                <a:tc>
                  <a:txBody>
                    <a:bodyPr/>
                    <a:lstStyle/>
                    <a:p>
                      <a:pPr indent="0">
                        <a:buNone/>
                      </a:pPr>
                      <a:r>
                        <a:rPr lang="en-US" sz="1800" b="0">
                          <a:latin typeface="微软雅黑" panose="020B0503020204020204" charset="-122"/>
                          <a:ea typeface="微软雅黑" panose="020B0503020204020204" charset="-122"/>
                          <a:cs typeface="楷体_GB2312" charset="0"/>
                        </a:rPr>
                        <a:t>运动规模</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波及全国30多个省会城市和商埠</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波及全国200多个大中城市</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波及全国约600个城镇</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custDataLst>
              <p:tags r:id="rId5"/>
            </p:custDataLst>
          </p:nvPr>
        </p:nvSpPr>
        <p:spPr>
          <a:xfrm>
            <a:off x="97790" y="4162425"/>
            <a:ext cx="11997055" cy="2619375"/>
          </a:xfrm>
          <a:prstGeom prst="rect">
            <a:avLst/>
          </a:prstGeom>
          <a:noFill/>
          <a:ln w="9525">
            <a:noFill/>
          </a:ln>
        </p:spPr>
        <p:txBody>
          <a:bodyPr wrap="square">
            <a:noAutofit/>
          </a:bodyPr>
          <a:lstStyle/>
          <a:p>
            <a:pPr indent="0" algn="r"/>
            <a:endParaRPr lang="zh-CN" sz="1050" b="0">
              <a:solidFill>
                <a:schemeClr val="dk1"/>
              </a:solidFill>
              <a:latin typeface="微软雅黑" panose="020B0503020204020204" charset="-122"/>
              <a:ea typeface="微软雅黑" panose="020B0503020204020204" charset="-122"/>
              <a:cs typeface="微软雅黑" panose="020B0503020204020204" charset="-122"/>
            </a:endParaRPr>
          </a:p>
          <a:p>
            <a:pPr indent="0" algn="r"/>
            <a:r>
              <a:rPr lang="zh-CN" b="0">
                <a:solidFill>
                  <a:schemeClr val="dk1"/>
                </a:solidFill>
                <a:latin typeface="微软雅黑" panose="020B0503020204020204" charset="-122"/>
                <a:ea typeface="微软雅黑" panose="020B0503020204020204" charset="-122"/>
                <a:cs typeface="微软雅黑" panose="020B0503020204020204" charset="-122"/>
              </a:rPr>
              <a:t>——摘自王奇生《</a:t>
            </a:r>
            <a:r>
              <a:rPr lang="en-US" b="0">
                <a:solidFill>
                  <a:schemeClr val="dk1"/>
                </a:solidFill>
                <a:latin typeface="微软雅黑" panose="020B0503020204020204" charset="-122"/>
                <a:ea typeface="微软雅黑" panose="020B0503020204020204" charset="-122"/>
                <a:cs typeface="微软雅黑" panose="020B0503020204020204" charset="-122"/>
              </a:rPr>
              <a:t>1915—1925</a:t>
            </a:r>
            <a:r>
              <a:rPr lang="zh-CN" b="0">
                <a:solidFill>
                  <a:schemeClr val="dk1"/>
                </a:solidFill>
                <a:latin typeface="微软雅黑" panose="020B0503020204020204" charset="-122"/>
                <a:ea typeface="微软雅黑" panose="020B0503020204020204" charset="-122"/>
                <a:cs typeface="微软雅黑" panose="020B0503020204020204" charset="-122"/>
              </a:rPr>
              <a:t>年中国民族主义运动之演进》</a:t>
            </a:r>
            <a:endParaRPr lang="zh-CN" b="0">
              <a:solidFill>
                <a:schemeClr val="dk1"/>
              </a:solidFill>
              <a:latin typeface="微软雅黑" panose="020B0503020204020204" charset="-122"/>
              <a:ea typeface="微软雅黑" panose="020B0503020204020204" charset="-122"/>
              <a:cs typeface="微软雅黑" panose="020B0503020204020204" charset="-122"/>
            </a:endParaRPr>
          </a:p>
          <a:p>
            <a:pPr indent="0" algn="l"/>
            <a:r>
              <a:rPr lang="zh-CN" sz="2000" b="0">
                <a:solidFill>
                  <a:schemeClr val="dk1"/>
                </a:solidFill>
                <a:latin typeface="微软雅黑" panose="020B0503020204020204" charset="-122"/>
                <a:ea typeface="微软雅黑" panose="020B0503020204020204" charset="-122"/>
                <a:cs typeface="微软雅黑" panose="020B0503020204020204" charset="-122"/>
              </a:rPr>
              <a:t>材料二</a:t>
            </a:r>
            <a:endParaRPr lang="zh-CN" sz="2000" b="0">
              <a:solidFill>
                <a:schemeClr val="dk1"/>
              </a:solidFill>
              <a:latin typeface="微软雅黑" panose="020B0503020204020204" charset="-122"/>
              <a:ea typeface="微软雅黑" panose="020B0503020204020204" charset="-122"/>
              <a:cs typeface="微软雅黑" panose="020B0503020204020204" charset="-122"/>
            </a:endParaRPr>
          </a:p>
          <a:p>
            <a:pPr indent="0" algn="l"/>
            <a:r>
              <a:rPr lang="en-US" altLang="zh-CN" sz="2000" b="0">
                <a:solidFill>
                  <a:schemeClr val="dk1"/>
                </a:solidFill>
                <a:latin typeface="微软雅黑" panose="020B0503020204020204" charset="-122"/>
                <a:ea typeface="微软雅黑" panose="020B0503020204020204" charset="-122"/>
                <a:cs typeface="微软雅黑" panose="020B0503020204020204" charset="-122"/>
              </a:rPr>
              <a:t>     </a:t>
            </a:r>
            <a:r>
              <a:rPr lang="zh-CN" sz="2000" b="0">
                <a:solidFill>
                  <a:schemeClr val="dk1"/>
                </a:solidFill>
                <a:latin typeface="微软雅黑" panose="020B0503020204020204" charset="-122"/>
                <a:ea typeface="微软雅黑" panose="020B0503020204020204" charset="-122"/>
                <a:cs typeface="微软雅黑" panose="020B0503020204020204" charset="-122"/>
              </a:rPr>
              <a:t>我以为先要组织党——共产党。因为它是革命运动的发动者、宣传者、先锋队、作战部。以中国现在的情形看来，须先组织他，然后工团、合作社，才能发生有力的组织。革命运动、劳动运动，才有神经中枢。</a:t>
            </a:r>
            <a:r>
              <a:rPr lang="en-US" altLang="zh-CN" sz="2000" b="0">
                <a:solidFill>
                  <a:schemeClr val="dk1"/>
                </a:solidFill>
                <a:latin typeface="微软雅黑" panose="020B0503020204020204" charset="-122"/>
                <a:ea typeface="微软雅黑" panose="020B0503020204020204" charset="-122"/>
                <a:cs typeface="微软雅黑" panose="020B0503020204020204" charset="-122"/>
              </a:rPr>
              <a:t>                                                                                </a:t>
            </a:r>
            <a:r>
              <a:rPr lang="zh-CN" sz="2000" b="0">
                <a:solidFill>
                  <a:schemeClr val="dk1"/>
                </a:solidFill>
                <a:latin typeface="微软雅黑" panose="020B0503020204020204" charset="-122"/>
                <a:ea typeface="微软雅黑" panose="020B0503020204020204" charset="-122"/>
                <a:cs typeface="微软雅黑" panose="020B0503020204020204" charset="-122"/>
              </a:rPr>
              <a:t>——蔡和森致毛泽东的信（</a:t>
            </a:r>
            <a:r>
              <a:rPr lang="en-US" sz="2000" b="0">
                <a:solidFill>
                  <a:schemeClr val="dk1"/>
                </a:solidFill>
                <a:latin typeface="微软雅黑" panose="020B0503020204020204" charset="-122"/>
                <a:ea typeface="微软雅黑" panose="020B0503020204020204" charset="-122"/>
                <a:cs typeface="微软雅黑" panose="020B0503020204020204" charset="-122"/>
              </a:rPr>
              <a:t>1920</a:t>
            </a:r>
            <a:r>
              <a:rPr lang="zh-CN" sz="2000" b="0">
                <a:solidFill>
                  <a:schemeClr val="dk1"/>
                </a:solidFill>
                <a:latin typeface="微软雅黑" panose="020B0503020204020204" charset="-122"/>
                <a:ea typeface="微软雅黑" panose="020B0503020204020204" charset="-122"/>
                <a:cs typeface="微软雅黑" panose="020B0503020204020204" charset="-122"/>
              </a:rPr>
              <a:t>年</a:t>
            </a:r>
            <a:r>
              <a:rPr lang="en-US" sz="2000" b="0">
                <a:solidFill>
                  <a:schemeClr val="dk1"/>
                </a:solidFill>
                <a:latin typeface="微软雅黑" panose="020B0503020204020204" charset="-122"/>
                <a:ea typeface="微软雅黑" panose="020B0503020204020204" charset="-122"/>
                <a:cs typeface="微软雅黑" panose="020B0503020204020204" charset="-122"/>
              </a:rPr>
              <a:t>8</a:t>
            </a:r>
            <a:r>
              <a:rPr lang="zh-CN" sz="2000" b="0">
                <a:solidFill>
                  <a:schemeClr val="dk1"/>
                </a:solidFill>
                <a:latin typeface="微软雅黑" panose="020B0503020204020204" charset="-122"/>
                <a:ea typeface="微软雅黑" panose="020B0503020204020204" charset="-122"/>
                <a:cs typeface="微软雅黑" panose="020B0503020204020204" charset="-122"/>
              </a:rPr>
              <a:t>月</a:t>
            </a:r>
            <a:r>
              <a:rPr lang="en-US" sz="2000" b="0">
                <a:solidFill>
                  <a:schemeClr val="dk1"/>
                </a:solidFill>
                <a:latin typeface="微软雅黑" panose="020B0503020204020204" charset="-122"/>
                <a:ea typeface="微软雅黑" panose="020B0503020204020204" charset="-122"/>
                <a:cs typeface="微软雅黑" panose="020B0503020204020204" charset="-122"/>
              </a:rPr>
              <a:t>13</a:t>
            </a:r>
            <a:r>
              <a:rPr lang="zh-CN" sz="2000" b="0">
                <a:solidFill>
                  <a:schemeClr val="dk1"/>
                </a:solidFill>
                <a:latin typeface="微软雅黑" panose="020B0503020204020204" charset="-122"/>
                <a:ea typeface="微软雅黑" panose="020B0503020204020204" charset="-122"/>
                <a:cs typeface="微软雅黑" panose="020B0503020204020204" charset="-122"/>
              </a:rPr>
              <a:t>日）</a:t>
            </a:r>
            <a:endParaRPr lang="zh-CN" sz="2000" b="0">
              <a:solidFill>
                <a:schemeClr val="dk1"/>
              </a:solidFill>
              <a:latin typeface="微软雅黑" panose="020B0503020204020204" charset="-122"/>
              <a:ea typeface="微软雅黑" panose="020B0503020204020204" charset="-122"/>
              <a:cs typeface="微软雅黑" panose="020B0503020204020204" charset="-122"/>
            </a:endParaRPr>
          </a:p>
          <a:p>
            <a:pPr indent="0" algn="l"/>
            <a:r>
              <a:rPr lang="zh-CN" sz="2000" b="0">
                <a:solidFill>
                  <a:schemeClr val="dk1"/>
                </a:solidFill>
                <a:latin typeface="微软雅黑" panose="020B0503020204020204" charset="-122"/>
                <a:ea typeface="微软雅黑" panose="020B0503020204020204" charset="-122"/>
                <a:cs typeface="微软雅黑" panose="020B0503020204020204" charset="-122"/>
              </a:rPr>
              <a:t>（</a:t>
            </a:r>
            <a:r>
              <a:rPr lang="en-US" sz="2000" b="0">
                <a:solidFill>
                  <a:schemeClr val="dk1"/>
                </a:solidFill>
                <a:latin typeface="微软雅黑" panose="020B0503020204020204" charset="-122"/>
                <a:ea typeface="微软雅黑" panose="020B0503020204020204" charset="-122"/>
                <a:cs typeface="微软雅黑" panose="020B0503020204020204" charset="-122"/>
              </a:rPr>
              <a:t>1</a:t>
            </a:r>
            <a:r>
              <a:rPr lang="zh-CN" sz="2000" b="0">
                <a:solidFill>
                  <a:schemeClr val="dk1"/>
                </a:solidFill>
                <a:latin typeface="微软雅黑" panose="020B0503020204020204" charset="-122"/>
                <a:ea typeface="微软雅黑" panose="020B0503020204020204" charset="-122"/>
                <a:cs typeface="微软雅黑" panose="020B0503020204020204" charset="-122"/>
              </a:rPr>
              <a:t>）根据材料并结合所学，概述三次</a:t>
            </a:r>
            <a:r>
              <a:rPr lang="zh-CN" sz="2000" b="0">
                <a:solidFill>
                  <a:srgbClr val="FF0000"/>
                </a:solidFill>
                <a:latin typeface="微软雅黑" panose="020B0503020204020204" charset="-122"/>
                <a:ea typeface="微软雅黑" panose="020B0503020204020204" charset="-122"/>
                <a:cs typeface="微软雅黑" panose="020B0503020204020204" charset="-122"/>
              </a:rPr>
              <a:t>反帝爱国运动</a:t>
            </a:r>
            <a:r>
              <a:rPr lang="zh-CN" sz="2000" b="0">
                <a:solidFill>
                  <a:schemeClr val="dk1"/>
                </a:solidFill>
                <a:latin typeface="微软雅黑" panose="020B0503020204020204" charset="-122"/>
                <a:ea typeface="微软雅黑" panose="020B0503020204020204" charset="-122"/>
                <a:cs typeface="微软雅黑" panose="020B0503020204020204" charset="-122"/>
              </a:rPr>
              <a:t>在组织领导方面的变化，并简述</a:t>
            </a:r>
            <a:r>
              <a:rPr lang="zh-CN" sz="2000" b="0">
                <a:solidFill>
                  <a:srgbClr val="FF0000"/>
                </a:solidFill>
                <a:latin typeface="微软雅黑" panose="020B0503020204020204" charset="-122"/>
                <a:ea typeface="微软雅黑" panose="020B0503020204020204" charset="-122"/>
                <a:cs typeface="微软雅黑" panose="020B0503020204020204" charset="-122"/>
              </a:rPr>
              <a:t>组织领导与反帝爱国运动之间的关系</a:t>
            </a:r>
            <a:r>
              <a:rPr lang="zh-CN" sz="2000" b="0">
                <a:solidFill>
                  <a:schemeClr val="dk1"/>
                </a:solidFill>
                <a:latin typeface="微软雅黑" panose="020B0503020204020204" charset="-122"/>
                <a:ea typeface="微软雅黑" panose="020B0503020204020204" charset="-122"/>
                <a:cs typeface="微软雅黑" panose="020B0503020204020204" charset="-122"/>
              </a:rPr>
              <a:t>。（</a:t>
            </a:r>
            <a:r>
              <a:rPr lang="en-US" sz="2000" b="0">
                <a:solidFill>
                  <a:schemeClr val="dk1"/>
                </a:solidFill>
                <a:latin typeface="微软雅黑" panose="020B0503020204020204" charset="-122"/>
                <a:ea typeface="微软雅黑" panose="020B0503020204020204" charset="-122"/>
                <a:cs typeface="微软雅黑" panose="020B0503020204020204" charset="-122"/>
              </a:rPr>
              <a:t>6</a:t>
            </a:r>
            <a:r>
              <a:rPr lang="zh-CN" sz="2000" b="0">
                <a:solidFill>
                  <a:schemeClr val="dk1"/>
                </a:solidFill>
                <a:latin typeface="微软雅黑" panose="020B0503020204020204" charset="-122"/>
                <a:ea typeface="微软雅黑" panose="020B0503020204020204" charset="-122"/>
                <a:cs typeface="微软雅黑" panose="020B0503020204020204" charset="-122"/>
              </a:rPr>
              <a:t>分）</a:t>
            </a:r>
            <a:endParaRPr lang="zh-CN" sz="2000" b="0">
              <a:solidFill>
                <a:schemeClr val="dk1"/>
              </a:solidFill>
              <a:latin typeface="微软雅黑" panose="020B0503020204020204" charset="-122"/>
              <a:ea typeface="微软雅黑" panose="020B0503020204020204" charset="-122"/>
              <a:cs typeface="微软雅黑" panose="020B0503020204020204" charset="-122"/>
            </a:endParaRPr>
          </a:p>
          <a:p>
            <a:r>
              <a:rPr lang="zh-CN" sz="2000" b="0">
                <a:solidFill>
                  <a:schemeClr val="dk1"/>
                </a:solidFill>
                <a:latin typeface="微软雅黑" panose="020B0503020204020204" charset="-122"/>
                <a:ea typeface="微软雅黑" panose="020B0503020204020204" charset="-122"/>
                <a:cs typeface="微软雅黑" panose="020B0503020204020204" charset="-122"/>
              </a:rPr>
              <a:t>（</a:t>
            </a:r>
            <a:r>
              <a:rPr lang="en-US" sz="2000" b="0">
                <a:solidFill>
                  <a:schemeClr val="dk1"/>
                </a:solidFill>
                <a:latin typeface="微软雅黑" panose="020B0503020204020204" charset="-122"/>
                <a:ea typeface="微软雅黑" panose="020B0503020204020204" charset="-122"/>
                <a:cs typeface="微软雅黑" panose="020B0503020204020204" charset="-122"/>
              </a:rPr>
              <a:t>2</a:t>
            </a:r>
            <a:r>
              <a:rPr lang="zh-CN" sz="2000" b="0">
                <a:solidFill>
                  <a:schemeClr val="dk1"/>
                </a:solidFill>
                <a:latin typeface="微软雅黑" panose="020B0503020204020204" charset="-122"/>
                <a:ea typeface="微软雅黑" panose="020B0503020204020204" charset="-122"/>
                <a:cs typeface="微软雅黑" panose="020B0503020204020204" charset="-122"/>
              </a:rPr>
              <a:t>）根据材料并结合所学，分析三次</a:t>
            </a:r>
            <a:r>
              <a:rPr lang="zh-CN" sz="2000" b="0">
                <a:solidFill>
                  <a:srgbClr val="FF0000"/>
                </a:solidFill>
                <a:latin typeface="微软雅黑" panose="020B0503020204020204" charset="-122"/>
                <a:ea typeface="微软雅黑" panose="020B0503020204020204" charset="-122"/>
                <a:cs typeface="微软雅黑" panose="020B0503020204020204" charset="-122"/>
              </a:rPr>
              <a:t>反帝爱国运动</a:t>
            </a:r>
            <a:r>
              <a:rPr lang="zh-CN" sz="2000" b="0">
                <a:solidFill>
                  <a:schemeClr val="dk1"/>
                </a:solidFill>
                <a:latin typeface="微软雅黑" panose="020B0503020204020204" charset="-122"/>
                <a:ea typeface="微软雅黑" panose="020B0503020204020204" charset="-122"/>
                <a:cs typeface="微软雅黑" panose="020B0503020204020204" charset="-122"/>
              </a:rPr>
              <a:t>规模不断扩大的原因。（</a:t>
            </a:r>
            <a:r>
              <a:rPr lang="en-US" sz="2000" b="0">
                <a:solidFill>
                  <a:schemeClr val="dk1"/>
                </a:solidFill>
                <a:latin typeface="微软雅黑" panose="020B0503020204020204" charset="-122"/>
                <a:ea typeface="微软雅黑" panose="020B0503020204020204" charset="-122"/>
                <a:cs typeface="微软雅黑" panose="020B0503020204020204" charset="-122"/>
              </a:rPr>
              <a:t>8</a:t>
            </a:r>
            <a:r>
              <a:rPr lang="zh-CN" sz="2000" b="0">
                <a:solidFill>
                  <a:schemeClr val="dk1"/>
                </a:solidFill>
                <a:latin typeface="微软雅黑" panose="020B0503020204020204" charset="-122"/>
                <a:ea typeface="微软雅黑" panose="020B0503020204020204" charset="-122"/>
                <a:cs typeface="微软雅黑" panose="020B0503020204020204" charset="-122"/>
              </a:rPr>
              <a:t>分）</a:t>
            </a:r>
            <a:r>
              <a:rPr lang="en-US" sz="2000" b="0">
                <a:solidFill>
                  <a:schemeClr val="dk1"/>
                </a:solidFill>
                <a:latin typeface="微软雅黑" panose="020B0503020204020204" charset="-122"/>
                <a:ea typeface="微软雅黑" panose="020B0503020204020204" charset="-122"/>
                <a:cs typeface="微软雅黑" panose="020B0503020204020204" charset="-122"/>
              </a:rPr>
              <a:t> </a:t>
            </a:r>
            <a:endParaRPr lang="en-US" altLang="en-US" sz="2000" b="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810895" y="856615"/>
            <a:ext cx="9664065" cy="521970"/>
          </a:xfrm>
          <a:prstGeom prst="rect">
            <a:avLst/>
          </a:prstGeom>
          <a:solidFill>
            <a:schemeClr val="accent1">
              <a:lumMod val="40000"/>
              <a:lumOff val="60000"/>
            </a:schemeClr>
          </a:solidFill>
        </p:spPr>
        <p:txBody>
          <a:bodyPr wrap="square" rtlCol="0">
            <a:spAutoFit/>
          </a:bodyPr>
          <a:p>
            <a:r>
              <a:rPr lang="zh-CN" altLang="en-US" sz="2800" b="1">
                <a:solidFill>
                  <a:srgbClr val="FF0000"/>
                </a:solidFill>
              </a:rPr>
              <a:t>价值</a:t>
            </a:r>
            <a:r>
              <a:rPr lang="zh-CN" altLang="en-US" sz="2800" b="1">
                <a:solidFill>
                  <a:srgbClr val="FF0000"/>
                </a:solidFill>
              </a:rPr>
              <a:t>引领上：引导青年牢筑信仰之基和爱国主义情怀</a:t>
            </a:r>
            <a:endParaRPr lang="zh-CN" altLang="en-US" sz="2800" b="1">
              <a:solidFill>
                <a:srgbClr val="FF0000"/>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175166" y="67946"/>
            <a:ext cx="5725887"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sz="3600" b="1" dirty="0" smtClean="0">
                <a:solidFill>
                  <a:srgbClr val="0070C0"/>
                </a:solidFill>
                <a:latin typeface="微软雅黑" panose="020B0503020204020204" charset="-122"/>
                <a:ea typeface="微软雅黑" panose="020B0503020204020204" charset="-122"/>
                <a:cs typeface="黑体" panose="02010609060101010101"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sym typeface="+mn-ea"/>
            </a:endParaRPr>
          </a:p>
        </p:txBody>
      </p:sp>
      <p:sp>
        <p:nvSpPr>
          <p:cNvPr id="100" name="文本框 99"/>
          <p:cNvSpPr txBox="1"/>
          <p:nvPr>
            <p:custDataLst>
              <p:tags r:id="rId4"/>
            </p:custDataLst>
          </p:nvPr>
        </p:nvSpPr>
        <p:spPr>
          <a:xfrm>
            <a:off x="144780" y="648335"/>
            <a:ext cx="12023725" cy="3107690"/>
          </a:xfrm>
          <a:prstGeom prst="rect">
            <a:avLst/>
          </a:prstGeom>
          <a:noFill/>
          <a:ln w="9525">
            <a:solidFill>
              <a:schemeClr val="dk1"/>
            </a:solidFill>
            <a:prstDash val="dashDot"/>
          </a:ln>
        </p:spPr>
        <p:txBody>
          <a:bodyPr wrap="square">
            <a:spAutoFit/>
          </a:bodyPr>
          <a:lstStyle/>
          <a:p>
            <a:pPr marL="200025" indent="-200025"/>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2022·</a:t>
            </a:r>
            <a:r>
              <a:rPr lang="zh-CN" sz="2400" b="0">
                <a:solidFill>
                  <a:srgbClr val="000000"/>
                </a:solidFill>
                <a:latin typeface="楷体" panose="02010609060101010101" charset="-122"/>
                <a:ea typeface="楷体" panose="02010609060101010101" charset="-122"/>
                <a:cs typeface="楷体" panose="02010609060101010101" charset="-122"/>
              </a:rPr>
              <a:t>全国甲卷高考</a:t>
            </a:r>
            <a:r>
              <a:rPr lang="en-US" sz="2400" b="0">
                <a:solidFill>
                  <a:srgbClr val="000000"/>
                </a:solidFill>
                <a:latin typeface="楷体" panose="02010609060101010101" charset="-122"/>
                <a:ea typeface="楷体" panose="02010609060101010101" charset="-122"/>
                <a:cs typeface="楷体" panose="02010609060101010101" charset="-122"/>
              </a:rPr>
              <a:t>·29</a:t>
            </a:r>
            <a:r>
              <a:rPr lang="zh-CN" sz="2400" b="0">
                <a:solidFill>
                  <a:srgbClr val="000000"/>
                </a:solidFill>
                <a:latin typeface="楷体" panose="02010609060101010101" charset="-122"/>
                <a:ea typeface="楷体" panose="02010609060101010101" charset="-122"/>
                <a:cs typeface="楷体" panose="02010609060101010101" charset="-122"/>
              </a:rPr>
              <a:t>）</a:t>
            </a:r>
            <a:r>
              <a:rPr lang="zh-CN" sz="2800" b="0">
                <a:solidFill>
                  <a:srgbClr val="000000"/>
                </a:solidFill>
                <a:latin typeface="楷体" panose="02010609060101010101" charset="-122"/>
                <a:ea typeface="楷体" panose="02010609060101010101" charset="-122"/>
                <a:cs typeface="楷体" panose="02010609060101010101" charset="-122"/>
              </a:rPr>
              <a:t>“百日维新前”，梁启超任教于湖南时务学堂，“所言皆当时一派之民权论”，又窃印《明夷待访录》《扬州十日记》等禁书，“加以案语，秘密分布，传播革命思想，信奉者日众”，于是“湖南新旧派大哄”。这反映出，当时（</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zh-CN" altLang="en-US" sz="2800" b="0">
                <a:solidFill>
                  <a:srgbClr val="000000"/>
                </a:solidFill>
                <a:latin typeface="楷体" panose="02010609060101010101" charset="-122"/>
                <a:ea typeface="楷体" panose="02010609060101010101" charset="-122"/>
                <a:cs typeface="楷体" panose="02010609060101010101" charset="-122"/>
              </a:rPr>
              <a:t>）</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A</a:t>
            </a:r>
            <a:r>
              <a:rPr lang="zh-CN" sz="2800" b="0">
                <a:solidFill>
                  <a:srgbClr val="000000"/>
                </a:solidFill>
                <a:latin typeface="楷体" panose="02010609060101010101" charset="-122"/>
                <a:ea typeface="楷体" panose="02010609060101010101" charset="-122"/>
                <a:cs typeface="楷体" panose="02010609060101010101" charset="-122"/>
              </a:rPr>
              <a:t>．革命已成为主要思潮</a:t>
            </a:r>
            <a:r>
              <a:rPr lang="en-US"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．维新派变法策略未能统一</a:t>
            </a:r>
            <a:endParaRPr lang="en-US" sz="2800" b="1">
              <a:solidFill>
                <a:srgbClr val="FF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C</a:t>
            </a:r>
            <a:r>
              <a:rPr lang="zh-CN" sz="2800" b="0">
                <a:solidFill>
                  <a:srgbClr val="000000"/>
                </a:solidFill>
                <a:latin typeface="楷体" panose="02010609060101010101" charset="-122"/>
                <a:ea typeface="楷体" panose="02010609060101010101" charset="-122"/>
                <a:cs typeface="楷体" panose="02010609060101010101" charset="-122"/>
              </a:rPr>
              <a:t>．变法思想的根本转变</a:t>
            </a:r>
            <a:r>
              <a:rPr lang="en-US" sz="2800" b="0">
                <a:solidFill>
                  <a:srgbClr val="000000"/>
                </a:solidFill>
                <a:latin typeface="楷体" panose="02010609060101010101" charset="-122"/>
                <a:ea typeface="楷体" panose="02010609060101010101" charset="-122"/>
                <a:cs typeface="楷体" panose="02010609060101010101" charset="-122"/>
              </a:rPr>
              <a:t>          D</a:t>
            </a:r>
            <a:r>
              <a:rPr lang="zh-CN" sz="2800" b="0">
                <a:solidFill>
                  <a:srgbClr val="000000"/>
                </a:solidFill>
                <a:latin typeface="楷体" panose="02010609060101010101" charset="-122"/>
                <a:ea typeface="楷体" panose="02010609060101010101" charset="-122"/>
                <a:cs typeface="楷体" panose="02010609060101010101" charset="-122"/>
              </a:rPr>
              <a:t>．维新派侧重动员民众变法</a:t>
            </a:r>
            <a:endParaRPr lang="zh-CN" sz="2800" b="0">
              <a:solidFill>
                <a:srgbClr val="00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【考点】维新变法</a:t>
            </a:r>
            <a:endParaRPr lang="zh-CN" sz="2800" b="0">
              <a:solidFill>
                <a:srgbClr val="FF0000"/>
              </a:solidFill>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5"/>
            </p:custDataLst>
          </p:nvPr>
        </p:nvSpPr>
        <p:spPr>
          <a:xfrm>
            <a:off x="175260" y="3756025"/>
            <a:ext cx="11976735" cy="3101975"/>
          </a:xfrm>
          <a:prstGeom prst="rect">
            <a:avLst/>
          </a:prstGeom>
          <a:noFill/>
          <a:ln w="9525">
            <a:solidFill>
              <a:schemeClr val="dk1"/>
            </a:solidFill>
            <a:prstDash val="dashDot"/>
          </a:ln>
        </p:spPr>
        <p:txBody>
          <a:bodyPr wrap="square">
            <a:noAutofit/>
          </a:bodyPr>
          <a:p>
            <a:pPr marL="266700" indent="-266700"/>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2020</a:t>
            </a:r>
            <a:r>
              <a:rPr lang="zh-CN" sz="2400" b="0">
                <a:solidFill>
                  <a:srgbClr val="000000"/>
                </a:solidFill>
                <a:latin typeface="楷体" panose="02010609060101010101" charset="-122"/>
                <a:ea typeface="楷体" panose="02010609060101010101" charset="-122"/>
                <a:cs typeface="楷体" panose="02010609060101010101" charset="-122"/>
              </a:rPr>
              <a:t>·北京高考·</a:t>
            </a:r>
            <a:r>
              <a:rPr lang="en-US" sz="2400" b="0">
                <a:solidFill>
                  <a:srgbClr val="000000"/>
                </a:solidFill>
                <a:latin typeface="楷体" panose="02010609060101010101" charset="-122"/>
                <a:ea typeface="楷体" panose="02010609060101010101" charset="-122"/>
                <a:cs typeface="楷体" panose="02010609060101010101" charset="-122"/>
              </a:rPr>
              <a:t>8</a:t>
            </a:r>
            <a:r>
              <a:rPr lang="zh-CN" sz="2400" b="0">
                <a:solidFill>
                  <a:srgbClr val="000000"/>
                </a:solidFill>
                <a:latin typeface="楷体" panose="02010609060101010101" charset="-122"/>
                <a:ea typeface="楷体" panose="02010609060101010101" charset="-122"/>
                <a:cs typeface="楷体" panose="02010609060101010101" charset="-122"/>
              </a:rPr>
              <a:t>）</a:t>
            </a:r>
            <a:r>
              <a:rPr lang="zh-CN" sz="2800" b="0">
                <a:solidFill>
                  <a:srgbClr val="000000"/>
                </a:solidFill>
                <a:latin typeface="楷体" panose="02010609060101010101" charset="-122"/>
                <a:ea typeface="楷体" panose="02010609060101010101" charset="-122"/>
                <a:cs typeface="楷体" panose="02010609060101010101" charset="-122"/>
              </a:rPr>
              <a:t>《江西第一次全省农民代表大会宣言》中提到，“几千年来被压迫被剥削被轻视的我们，此次因组织了农民协会，才能在江西政治中心地点——南昌，开我们……第一次代表大会”，“江西农民久受军阀压迫，一旦闻革命军到来，即出死力帮助”。此次大会召开于（　　）</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A</a:t>
            </a:r>
            <a:r>
              <a:rPr lang="zh-CN" sz="2800" b="0">
                <a:solidFill>
                  <a:srgbClr val="000000"/>
                </a:solidFill>
                <a:latin typeface="楷体" panose="02010609060101010101" charset="-122"/>
                <a:ea typeface="楷体" panose="02010609060101010101" charset="-122"/>
                <a:cs typeface="楷体" panose="02010609060101010101" charset="-122"/>
              </a:rPr>
              <a:t>．辛亥革命时期</a:t>
            </a:r>
            <a:r>
              <a:rPr lang="en-US"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．国民革命时期</a:t>
            </a:r>
            <a:endParaRPr lang="en-US" sz="2800" b="1">
              <a:solidFill>
                <a:srgbClr val="FF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C</a:t>
            </a:r>
            <a:r>
              <a:rPr lang="zh-CN" sz="2800" b="0">
                <a:solidFill>
                  <a:srgbClr val="000000"/>
                </a:solidFill>
                <a:latin typeface="楷体" panose="02010609060101010101" charset="-122"/>
                <a:ea typeface="楷体" panose="02010609060101010101" charset="-122"/>
                <a:cs typeface="楷体" panose="02010609060101010101" charset="-122"/>
              </a:rPr>
              <a:t>．抗日战争时期</a:t>
            </a:r>
            <a:r>
              <a:rPr lang="en-US" sz="2800" b="0">
                <a:solidFill>
                  <a:srgbClr val="000000"/>
                </a:solidFill>
                <a:latin typeface="楷体" panose="02010609060101010101" charset="-122"/>
                <a:ea typeface="楷体" panose="02010609060101010101" charset="-122"/>
                <a:cs typeface="楷体" panose="02010609060101010101" charset="-122"/>
              </a:rPr>
              <a:t>                            D</a:t>
            </a:r>
            <a:r>
              <a:rPr lang="zh-CN" sz="2800" b="0">
                <a:solidFill>
                  <a:srgbClr val="000000"/>
                </a:solidFill>
                <a:latin typeface="楷体" panose="02010609060101010101" charset="-122"/>
                <a:ea typeface="楷体" panose="02010609060101010101" charset="-122"/>
                <a:cs typeface="楷体" panose="02010609060101010101" charset="-122"/>
              </a:rPr>
              <a:t>．新中国成立前夕</a:t>
            </a:r>
            <a:endParaRPr lang="zh-CN" sz="2800" b="0">
              <a:solidFill>
                <a:srgbClr val="000000"/>
              </a:solidFill>
              <a:latin typeface="楷体" panose="02010609060101010101" charset="-122"/>
              <a:ea typeface="楷体" panose="02010609060101010101" charset="-122"/>
              <a:cs typeface="楷体" panose="02010609060101010101" charset="-122"/>
            </a:endParaRPr>
          </a:p>
          <a:p>
            <a:pPr marL="266700" indent="-266700"/>
            <a:r>
              <a:rPr lang="zh-CN" sz="2800">
                <a:solidFill>
                  <a:srgbClr val="FF0000"/>
                </a:solidFill>
                <a:latin typeface="楷体" panose="02010609060101010101" charset="-122"/>
                <a:ea typeface="楷体" panose="02010609060101010101" charset="-122"/>
                <a:cs typeface="楷体" panose="02010609060101010101" charset="-122"/>
                <a:sym typeface="+mn-ea"/>
              </a:rPr>
              <a:t>【考点】</a:t>
            </a:r>
            <a:r>
              <a:rPr lang="zh-CN" altLang="en-US" sz="2800">
                <a:solidFill>
                  <a:srgbClr val="FF0000"/>
                </a:solidFill>
                <a:latin typeface="楷体" panose="02010609060101010101" charset="-122"/>
                <a:ea typeface="楷体" panose="02010609060101010101" charset="-122"/>
                <a:cs typeface="楷体" panose="02010609060101010101" charset="-122"/>
                <a:sym typeface="+mn-ea"/>
              </a:rPr>
              <a:t>国民革命运动</a:t>
            </a:r>
            <a:endParaRPr lang="zh-CN" altLang="en-US" sz="280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102" name="文本框 101"/>
          <p:cNvSpPr txBox="1"/>
          <p:nvPr>
            <p:custDataLst>
              <p:tags r:id="rId4"/>
            </p:custDataLst>
          </p:nvPr>
        </p:nvSpPr>
        <p:spPr>
          <a:xfrm>
            <a:off x="107315" y="208280"/>
            <a:ext cx="11976735" cy="3107690"/>
          </a:xfrm>
          <a:prstGeom prst="rect">
            <a:avLst/>
          </a:prstGeom>
          <a:noFill/>
          <a:ln w="9525">
            <a:solidFill>
              <a:schemeClr val="dk1"/>
            </a:solidFill>
            <a:prstDash val="dashDot"/>
          </a:ln>
        </p:spPr>
        <p:txBody>
          <a:bodyPr wrap="square">
            <a:spAutoFit/>
          </a:bodyPr>
          <a:lstStyle/>
          <a:p>
            <a:pPr marL="266700" indent="-266700"/>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2019</a:t>
            </a:r>
            <a:r>
              <a:rPr lang="zh-CN" sz="2400" b="0">
                <a:solidFill>
                  <a:srgbClr val="000000"/>
                </a:solidFill>
                <a:latin typeface="楷体" panose="02010609060101010101" charset="-122"/>
                <a:ea typeface="楷体" panose="02010609060101010101" charset="-122"/>
                <a:cs typeface="楷体" panose="02010609060101010101" charset="-122"/>
              </a:rPr>
              <a:t>·浙江</a:t>
            </a:r>
            <a:r>
              <a:rPr lang="en-US" sz="2400" b="0">
                <a:solidFill>
                  <a:srgbClr val="000000"/>
                </a:solidFill>
                <a:latin typeface="楷体" panose="02010609060101010101" charset="-122"/>
                <a:ea typeface="楷体" panose="02010609060101010101" charset="-122"/>
                <a:cs typeface="楷体" panose="02010609060101010101" charset="-122"/>
              </a:rPr>
              <a:t>4</a:t>
            </a:r>
            <a:r>
              <a:rPr lang="zh-CN" sz="2400" b="0">
                <a:solidFill>
                  <a:srgbClr val="000000"/>
                </a:solidFill>
                <a:latin typeface="楷体" panose="02010609060101010101" charset="-122"/>
                <a:ea typeface="楷体" panose="02010609060101010101" charset="-122"/>
                <a:cs typeface="楷体" panose="02010609060101010101" charset="-122"/>
              </a:rPr>
              <a:t>月高考选考·</a:t>
            </a:r>
            <a:r>
              <a:rPr lang="en-US" sz="2400" b="0">
                <a:solidFill>
                  <a:srgbClr val="000000"/>
                </a:solidFill>
                <a:latin typeface="楷体" panose="02010609060101010101" charset="-122"/>
                <a:ea typeface="楷体" panose="02010609060101010101" charset="-122"/>
                <a:cs typeface="楷体" panose="02010609060101010101" charset="-122"/>
              </a:rPr>
              <a:t>11</a:t>
            </a:r>
            <a:r>
              <a:rPr lang="zh-CN" sz="2400" b="0">
                <a:solidFill>
                  <a:srgbClr val="000000"/>
                </a:solidFill>
                <a:latin typeface="楷体" panose="02010609060101010101" charset="-122"/>
                <a:ea typeface="楷体" panose="02010609060101010101" charset="-122"/>
                <a:cs typeface="楷体" panose="02010609060101010101" charset="-122"/>
              </a:rPr>
              <a:t>）</a:t>
            </a:r>
            <a:r>
              <a:rPr lang="en-US" sz="2800" b="0">
                <a:solidFill>
                  <a:srgbClr val="000000"/>
                </a:solidFill>
                <a:latin typeface="楷体" panose="02010609060101010101" charset="-122"/>
                <a:ea typeface="楷体" panose="02010609060101010101" charset="-122"/>
                <a:cs typeface="楷体" panose="02010609060101010101" charset="-122"/>
              </a:rPr>
              <a:t>1922</a:t>
            </a:r>
            <a:r>
              <a:rPr lang="zh-CN" sz="2800" b="0">
                <a:solidFill>
                  <a:srgbClr val="000000"/>
                </a:solidFill>
                <a:latin typeface="楷体" panose="02010609060101010101" charset="-122"/>
                <a:ea typeface="楷体" panose="02010609060101010101" charset="-122"/>
                <a:cs typeface="楷体" panose="02010609060101010101" charset="-122"/>
              </a:rPr>
              <a:t>年，中国共产党机关刊物《向导》周报的创刊号写道：“现在大多数人民所要求的是什么？我们敢说是要统一与和平……为了要和平要统一而</a:t>
            </a:r>
            <a:r>
              <a:rPr lang="zh-CN" sz="2800" b="0">
                <a:solidFill>
                  <a:srgbClr val="FF0000"/>
                </a:solidFill>
                <a:latin typeface="楷体" panose="02010609060101010101" charset="-122"/>
                <a:ea typeface="楷体" panose="02010609060101010101" charset="-122"/>
                <a:cs typeface="楷体" panose="02010609060101010101" charset="-122"/>
              </a:rPr>
              <a:t>推倒为和平统一之障碍的军阀</a:t>
            </a:r>
            <a:r>
              <a:rPr lang="zh-CN" sz="2800" b="0">
                <a:solidFill>
                  <a:srgbClr val="000000"/>
                </a:solidFill>
                <a:latin typeface="楷体" panose="02010609060101010101" charset="-122"/>
                <a:ea typeface="楷体" panose="02010609060101010101" charset="-122"/>
                <a:cs typeface="楷体" panose="02010609060101010101" charset="-122"/>
              </a:rPr>
              <a:t>，乃是中国大多数人的真正民意。”下列项中与之相关的历史事件是（　　）</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A</a:t>
            </a:r>
            <a:r>
              <a:rPr lang="zh-CN" sz="2800" b="0">
                <a:solidFill>
                  <a:srgbClr val="000000"/>
                </a:solidFill>
                <a:latin typeface="楷体" panose="02010609060101010101" charset="-122"/>
                <a:ea typeface="楷体" panose="02010609060101010101" charset="-122"/>
                <a:cs typeface="楷体" panose="02010609060101010101" charset="-122"/>
              </a:rPr>
              <a:t>．湖北新军起义</a:t>
            </a:r>
            <a:r>
              <a:rPr lang="en-US" sz="2800" b="0">
                <a:solidFill>
                  <a:srgbClr val="000000"/>
                </a:solidFill>
                <a:latin typeface="楷体" panose="02010609060101010101" charset="-122"/>
                <a:ea typeface="楷体" panose="02010609060101010101" charset="-122"/>
                <a:cs typeface="楷体" panose="02010609060101010101" charset="-122"/>
              </a:rPr>
              <a:t>                       B</a:t>
            </a:r>
            <a:r>
              <a:rPr lang="zh-CN" sz="2800" b="0">
                <a:solidFill>
                  <a:srgbClr val="000000"/>
                </a:solidFill>
                <a:latin typeface="楷体" panose="02010609060101010101" charset="-122"/>
                <a:ea typeface="楷体" panose="02010609060101010101" charset="-122"/>
                <a:cs typeface="楷体" panose="02010609060101010101" charset="-122"/>
              </a:rPr>
              <a:t>．护国运动</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C</a:t>
            </a:r>
            <a:r>
              <a:rPr lang="zh-CN" sz="2800" b="0">
                <a:solidFill>
                  <a:srgbClr val="000000"/>
                </a:solidFill>
                <a:latin typeface="楷体" panose="02010609060101010101" charset="-122"/>
                <a:ea typeface="楷体" panose="02010609060101010101" charset="-122"/>
                <a:cs typeface="楷体" panose="02010609060101010101" charset="-122"/>
              </a:rPr>
              <a:t>．“二次革命”                   </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zh-CN" sz="2800" b="0">
                <a:solidFill>
                  <a:srgbClr val="000000"/>
                </a:solidFill>
                <a:latin typeface="楷体" panose="02010609060101010101" charset="-122"/>
                <a:ea typeface="楷体" panose="02010609060101010101" charset="-122"/>
                <a:cs typeface="楷体" panose="02010609060101010101" charset="-122"/>
              </a:rPr>
              <a:t>  </a:t>
            </a:r>
            <a:r>
              <a:rPr lang="zh-CN" sz="2800" b="1">
                <a:solidFill>
                  <a:srgbClr val="FF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D</a:t>
            </a:r>
            <a:r>
              <a:rPr lang="zh-CN" sz="2800" b="1">
                <a:solidFill>
                  <a:srgbClr val="FF0000"/>
                </a:solidFill>
                <a:latin typeface="楷体" panose="02010609060101010101" charset="-122"/>
                <a:ea typeface="楷体" panose="02010609060101010101" charset="-122"/>
                <a:cs typeface="楷体" panose="02010609060101010101" charset="-122"/>
              </a:rPr>
              <a:t>．国民革命军出师北伐</a:t>
            </a:r>
            <a:endParaRPr lang="zh-CN" sz="2800" b="0">
              <a:solidFill>
                <a:srgbClr val="00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【考点】</a:t>
            </a:r>
            <a:r>
              <a:rPr lang="zh-CN" altLang="en-US" sz="2800" b="0">
                <a:solidFill>
                  <a:srgbClr val="FF0000"/>
                </a:solidFill>
                <a:latin typeface="楷体" panose="02010609060101010101" charset="-122"/>
                <a:ea typeface="楷体" panose="02010609060101010101" charset="-122"/>
                <a:cs typeface="楷体" panose="02010609060101010101" charset="-122"/>
              </a:rPr>
              <a:t>国民革命运动</a:t>
            </a:r>
            <a:endParaRPr lang="zh-CN" altLang="en-US" sz="2800" b="0">
              <a:solidFill>
                <a:srgbClr val="FF0000"/>
              </a:solidFill>
              <a:latin typeface="楷体" panose="02010609060101010101" charset="-122"/>
              <a:ea typeface="楷体" panose="02010609060101010101" charset="-122"/>
              <a:cs typeface="楷体" panose="02010609060101010101" charset="-122"/>
            </a:endParaRPr>
          </a:p>
        </p:txBody>
      </p:sp>
      <p:sp>
        <p:nvSpPr>
          <p:cNvPr id="3" name="文本框 2"/>
          <p:cNvSpPr txBox="1"/>
          <p:nvPr>
            <p:custDataLst>
              <p:tags r:id="rId5"/>
            </p:custDataLst>
          </p:nvPr>
        </p:nvSpPr>
        <p:spPr>
          <a:xfrm>
            <a:off x="107315" y="3557905"/>
            <a:ext cx="11930380" cy="2676525"/>
          </a:xfrm>
          <a:prstGeom prst="rect">
            <a:avLst/>
          </a:prstGeom>
          <a:noFill/>
          <a:ln w="9525">
            <a:solidFill>
              <a:schemeClr val="dk1"/>
            </a:solidFill>
            <a:prstDash val="dashDot"/>
          </a:ln>
        </p:spPr>
        <p:txBody>
          <a:bodyPr wrap="square">
            <a:spAutoFit/>
          </a:bodyPr>
          <a:p>
            <a:pPr marL="266700" indent="-266700"/>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2019·</a:t>
            </a:r>
            <a:r>
              <a:rPr lang="zh-CN" sz="2400" b="0">
                <a:solidFill>
                  <a:srgbClr val="000000"/>
                </a:solidFill>
                <a:latin typeface="楷体" panose="02010609060101010101" charset="-122"/>
                <a:ea typeface="楷体" panose="02010609060101010101" charset="-122"/>
                <a:cs typeface="楷体" panose="02010609060101010101" charset="-122"/>
              </a:rPr>
              <a:t>全国</a:t>
            </a:r>
            <a:r>
              <a:rPr lang="en-US" sz="2400" b="0">
                <a:solidFill>
                  <a:srgbClr val="000000"/>
                </a:solidFill>
                <a:latin typeface="楷体" panose="02010609060101010101" charset="-122"/>
                <a:ea typeface="楷体" panose="02010609060101010101" charset="-122"/>
                <a:cs typeface="楷体" panose="02010609060101010101" charset="-122"/>
              </a:rPr>
              <a:t>Ⅲ</a:t>
            </a:r>
            <a:r>
              <a:rPr lang="zh-CN" sz="2400" b="0">
                <a:solidFill>
                  <a:srgbClr val="000000"/>
                </a:solidFill>
                <a:latin typeface="楷体" panose="02010609060101010101" charset="-122"/>
                <a:ea typeface="楷体" panose="02010609060101010101" charset="-122"/>
                <a:cs typeface="楷体" panose="02010609060101010101" charset="-122"/>
              </a:rPr>
              <a:t>卷高考</a:t>
            </a:r>
            <a:r>
              <a:rPr lang="en-US" sz="2400" b="0">
                <a:solidFill>
                  <a:srgbClr val="000000"/>
                </a:solidFill>
                <a:latin typeface="楷体" panose="02010609060101010101" charset="-122"/>
                <a:ea typeface="楷体" panose="02010609060101010101" charset="-122"/>
                <a:cs typeface="楷体" panose="02010609060101010101" charset="-122"/>
              </a:rPr>
              <a:t>·29</a:t>
            </a:r>
            <a:r>
              <a:rPr lang="zh-CN" sz="2400" b="0">
                <a:solidFill>
                  <a:srgbClr val="000000"/>
                </a:solidFill>
                <a:latin typeface="楷体" panose="02010609060101010101" charset="-122"/>
                <a:ea typeface="楷体" panose="02010609060101010101" charset="-122"/>
                <a:cs typeface="楷体" panose="02010609060101010101" charset="-122"/>
              </a:rPr>
              <a:t>）</a:t>
            </a:r>
            <a:r>
              <a:rPr lang="en-US" sz="2800" b="0">
                <a:solidFill>
                  <a:srgbClr val="FF0000"/>
                </a:solidFill>
                <a:latin typeface="楷体" panose="02010609060101010101" charset="-122"/>
                <a:ea typeface="楷体" panose="02010609060101010101" charset="-122"/>
                <a:cs typeface="楷体" panose="02010609060101010101" charset="-122"/>
              </a:rPr>
              <a:t>1916</a:t>
            </a:r>
            <a:r>
              <a:rPr lang="zh-CN" sz="2800" b="0">
                <a:solidFill>
                  <a:srgbClr val="FF0000"/>
                </a:solidFill>
                <a:latin typeface="楷体" panose="02010609060101010101" charset="-122"/>
                <a:ea typeface="楷体" panose="02010609060101010101" charset="-122"/>
                <a:cs typeface="楷体" panose="02010609060101010101" charset="-122"/>
              </a:rPr>
              <a:t>年</a:t>
            </a:r>
            <a:r>
              <a:rPr lang="en-US" sz="2800" b="0">
                <a:solidFill>
                  <a:srgbClr val="FF0000"/>
                </a:solidFill>
                <a:latin typeface="楷体" panose="02010609060101010101" charset="-122"/>
                <a:ea typeface="楷体" panose="02010609060101010101" charset="-122"/>
                <a:cs typeface="楷体" panose="02010609060101010101" charset="-122"/>
              </a:rPr>
              <a:t>1</a:t>
            </a:r>
            <a:r>
              <a:rPr lang="zh-CN" sz="2800" b="0">
                <a:solidFill>
                  <a:srgbClr val="FF0000"/>
                </a:solidFill>
                <a:latin typeface="楷体" panose="02010609060101010101" charset="-122"/>
                <a:ea typeface="楷体" panose="02010609060101010101" charset="-122"/>
                <a:cs typeface="楷体" panose="02010609060101010101" charset="-122"/>
              </a:rPr>
              <a:t>月，陈独秀</a:t>
            </a:r>
            <a:r>
              <a:rPr lang="zh-CN" sz="2800" b="0">
                <a:solidFill>
                  <a:srgbClr val="000000"/>
                </a:solidFill>
                <a:latin typeface="楷体" panose="02010609060101010101" charset="-122"/>
                <a:ea typeface="楷体" panose="02010609060101010101" charset="-122"/>
                <a:cs typeface="楷体" panose="02010609060101010101" charset="-122"/>
              </a:rPr>
              <a:t>在《青年杂志》撰文称：“个人之人格高，斯国家之人格亦高。个人之权巩固，斯国家之权亦巩固。而吾国自古相传之道德政治胥（皆）反乎是。”陈独秀意在</a:t>
            </a:r>
            <a:r>
              <a:rPr lang="en-US" sz="2800" b="0">
                <a:solidFill>
                  <a:srgbClr val="000000"/>
                </a:solidFill>
                <a:latin typeface="楷体" panose="02010609060101010101" charset="-122"/>
                <a:ea typeface="楷体" panose="02010609060101010101" charset="-122"/>
                <a:cs typeface="楷体" panose="02010609060101010101" charset="-122"/>
              </a:rPr>
              <a:t>(</a:t>
            </a:r>
            <a:r>
              <a:rPr lang="zh-CN" sz="2800" b="0">
                <a:solidFill>
                  <a:srgbClr val="000000"/>
                </a:solidFill>
                <a:latin typeface="楷体" panose="02010609060101010101" charset="-122"/>
                <a:ea typeface="楷体" panose="02010609060101010101" charset="-122"/>
                <a:cs typeface="楷体" panose="02010609060101010101" charset="-122"/>
              </a:rPr>
              <a:t>　　</a:t>
            </a:r>
            <a:r>
              <a:rPr lang="en-US" sz="2800" b="0">
                <a:solidFill>
                  <a:srgbClr val="000000"/>
                </a:solidFill>
                <a:latin typeface="楷体" panose="02010609060101010101" charset="-122"/>
                <a:ea typeface="楷体" panose="02010609060101010101" charset="-122"/>
                <a:cs typeface="楷体" panose="02010609060101010101" charset="-122"/>
              </a:rPr>
              <a:t>)</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A.</a:t>
            </a:r>
            <a:r>
              <a:rPr lang="zh-CN" sz="2800" b="0">
                <a:solidFill>
                  <a:srgbClr val="000000"/>
                </a:solidFill>
                <a:latin typeface="楷体" panose="02010609060101010101" charset="-122"/>
                <a:ea typeface="楷体" panose="02010609060101010101" charset="-122"/>
                <a:cs typeface="楷体" panose="02010609060101010101" charset="-122"/>
              </a:rPr>
              <a:t>主张国家至上  </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zh-CN" sz="2800" b="0">
                <a:solidFill>
                  <a:srgbClr val="000000"/>
                </a:solidFill>
                <a:latin typeface="楷体" panose="02010609060101010101" charset="-122"/>
                <a:ea typeface="楷体" panose="02010609060101010101" charset="-122"/>
                <a:cs typeface="楷体" panose="02010609060101010101" charset="-122"/>
              </a:rPr>
              <a:t> </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批判封建伦理</a:t>
            </a:r>
            <a:r>
              <a:rPr lang="en-US" altLang="zh-CN" sz="2800" b="1">
                <a:solidFill>
                  <a:srgbClr val="FF0000"/>
                </a:solidFill>
                <a:latin typeface="楷体" panose="02010609060101010101" charset="-122"/>
                <a:ea typeface="楷体" panose="02010609060101010101" charset="-122"/>
                <a:cs typeface="楷体" panose="02010609060101010101" charset="-122"/>
              </a:rPr>
              <a:t>   </a:t>
            </a:r>
            <a:r>
              <a:rPr lang="en-US" altLang="zh-CN" sz="2800" b="0">
                <a:solidFill>
                  <a:srgbClr val="000000"/>
                </a:solidFill>
                <a:latin typeface="楷体" panose="02010609060101010101" charset="-122"/>
                <a:ea typeface="楷体" panose="02010609060101010101" charset="-122"/>
                <a:cs typeface="楷体" panose="02010609060101010101" charset="-122"/>
              </a:rPr>
              <a:t> </a:t>
            </a:r>
            <a:endParaRPr lang="en-US" altLang="zh-CN"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C.</a:t>
            </a:r>
            <a:r>
              <a:rPr lang="zh-CN" sz="2800" b="0">
                <a:solidFill>
                  <a:srgbClr val="000000"/>
                </a:solidFill>
                <a:latin typeface="楷体" panose="02010609060101010101" charset="-122"/>
                <a:ea typeface="楷体" panose="02010609060101010101" charset="-122"/>
                <a:cs typeface="楷体" panose="02010609060101010101" charset="-122"/>
              </a:rPr>
              <a:t>反对西方民主 </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en-US" sz="2800" b="0">
                <a:solidFill>
                  <a:srgbClr val="000000"/>
                </a:solidFill>
                <a:latin typeface="楷体" panose="02010609060101010101" charset="-122"/>
                <a:ea typeface="楷体" panose="02010609060101010101" charset="-122"/>
                <a:cs typeface="楷体" panose="02010609060101010101" charset="-122"/>
              </a:rPr>
              <a:t>D.</a:t>
            </a:r>
            <a:r>
              <a:rPr lang="zh-CN" sz="2800" b="0">
                <a:solidFill>
                  <a:srgbClr val="000000"/>
                </a:solidFill>
                <a:latin typeface="楷体" panose="02010609060101010101" charset="-122"/>
                <a:ea typeface="楷体" panose="02010609060101010101" charset="-122"/>
                <a:cs typeface="楷体" panose="02010609060101010101" charset="-122"/>
              </a:rPr>
              <a:t>传播马克思主义</a:t>
            </a:r>
            <a:endParaRPr lang="zh-CN" sz="2800" b="0">
              <a:solidFill>
                <a:srgbClr val="00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【考点】新文化运动</a:t>
            </a:r>
            <a:endParaRPr lang="zh-CN" altLang="en-US" sz="2800" b="0">
              <a:solidFill>
                <a:srgbClr val="FF0000"/>
              </a:solidFill>
              <a:latin typeface="楷体" panose="02010609060101010101" charset="-122"/>
              <a:ea typeface="楷体" panose="02010609060101010101" charset="-122"/>
              <a:cs typeface="楷体" panose="02010609060101010101" charset="-122"/>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101" name="文本框 100"/>
          <p:cNvSpPr txBox="1"/>
          <p:nvPr/>
        </p:nvSpPr>
        <p:spPr>
          <a:xfrm>
            <a:off x="638810" y="537845"/>
            <a:ext cx="10914380" cy="1076325"/>
          </a:xfrm>
          <a:prstGeom prst="rect">
            <a:avLst/>
          </a:prstGeom>
          <a:noFill/>
          <a:ln w="9525">
            <a:noFill/>
          </a:ln>
        </p:spPr>
        <p:txBody>
          <a:bodyPr wrap="square">
            <a:spAutoFit/>
          </a:bodyPr>
          <a:lstStyle/>
          <a:p>
            <a:pPr marL="266700" indent="-266700"/>
            <a:r>
              <a:rPr lang="zh-CN" sz="2800" b="0">
                <a:solidFill>
                  <a:srgbClr val="000000"/>
                </a:solidFill>
                <a:latin typeface="楷体" panose="02010609060101010101" charset="-122"/>
                <a:ea typeface="楷体" panose="02010609060101010101" charset="-122"/>
                <a:cs typeface="楷体" panose="02010609060101010101" charset="-122"/>
              </a:rPr>
              <a:t>（</a:t>
            </a:r>
            <a:r>
              <a:rPr lang="en-US" sz="2800" b="0">
                <a:solidFill>
                  <a:srgbClr val="000000"/>
                </a:solidFill>
                <a:latin typeface="楷体" panose="02010609060101010101" charset="-122"/>
                <a:ea typeface="楷体" panose="02010609060101010101" charset="-122"/>
                <a:cs typeface="楷体" panose="02010609060101010101" charset="-122"/>
              </a:rPr>
              <a:t>2020</a:t>
            </a:r>
            <a:r>
              <a:rPr lang="zh-CN" sz="2800" b="0">
                <a:solidFill>
                  <a:srgbClr val="000000"/>
                </a:solidFill>
                <a:latin typeface="楷体" panose="02010609060101010101" charset="-122"/>
                <a:ea typeface="楷体" panose="02010609060101010101" charset="-122"/>
                <a:cs typeface="楷体" panose="02010609060101010101" charset="-122"/>
              </a:rPr>
              <a:t>·山东高考·</a:t>
            </a:r>
            <a:r>
              <a:rPr lang="en-US" sz="2800" b="0">
                <a:solidFill>
                  <a:srgbClr val="000000"/>
                </a:solidFill>
                <a:latin typeface="楷体" panose="02010609060101010101" charset="-122"/>
                <a:ea typeface="楷体" panose="02010609060101010101" charset="-122"/>
                <a:cs typeface="楷体" panose="02010609060101010101" charset="-122"/>
              </a:rPr>
              <a:t>9</a:t>
            </a:r>
            <a:r>
              <a:rPr lang="zh-CN" sz="2800" b="0">
                <a:solidFill>
                  <a:srgbClr val="000000"/>
                </a:solidFill>
                <a:latin typeface="楷体" panose="02010609060101010101" charset="-122"/>
                <a:ea typeface="楷体" panose="02010609060101010101" charset="-122"/>
                <a:cs typeface="楷体" panose="02010609060101010101" charset="-122"/>
              </a:rPr>
              <a:t>）</a:t>
            </a:r>
            <a:r>
              <a:rPr lang="zh-CN" sz="3200" b="0">
                <a:solidFill>
                  <a:srgbClr val="000000"/>
                </a:solidFill>
                <a:latin typeface="楷体" panose="02010609060101010101" charset="-122"/>
                <a:ea typeface="楷体" panose="02010609060101010101" charset="-122"/>
                <a:cs typeface="楷体" panose="02010609060101010101" charset="-122"/>
              </a:rPr>
              <a:t>图</a:t>
            </a:r>
            <a:r>
              <a:rPr lang="en-US" sz="3200" b="0">
                <a:solidFill>
                  <a:srgbClr val="000000"/>
                </a:solidFill>
                <a:latin typeface="楷体" panose="02010609060101010101" charset="-122"/>
                <a:ea typeface="楷体" panose="02010609060101010101" charset="-122"/>
                <a:cs typeface="楷体" panose="02010609060101010101" charset="-122"/>
              </a:rPr>
              <a:t>3</a:t>
            </a:r>
            <a:r>
              <a:rPr lang="zh-CN" sz="3200" b="0">
                <a:solidFill>
                  <a:srgbClr val="000000"/>
                </a:solidFill>
                <a:latin typeface="楷体" panose="02010609060101010101" charset="-122"/>
                <a:ea typeface="楷体" panose="02010609060101010101" charset="-122"/>
                <a:cs typeface="楷体" panose="02010609060101010101" charset="-122"/>
              </a:rPr>
              <a:t>为中国近代某一历史时期农民运动发展形势示意图。图中形势形成的原因是（　　）</a:t>
            </a:r>
            <a:endParaRPr lang="zh-CN" altLang="en-US" sz="3200" b="0">
              <a:solidFill>
                <a:srgbClr val="000000"/>
              </a:solidFill>
              <a:latin typeface="楷体" panose="02010609060101010101" charset="-122"/>
              <a:ea typeface="楷体" panose="02010609060101010101" charset="-122"/>
              <a:cs typeface="楷体" panose="02010609060101010101" charset="-122"/>
            </a:endParaRPr>
          </a:p>
        </p:txBody>
      </p:sp>
      <p:pic>
        <p:nvPicPr>
          <p:cNvPr id="4" name="图片 3"/>
          <p:cNvPicPr/>
          <p:nvPr>
            <p:custDataLst>
              <p:tags r:id="rId4"/>
            </p:custDataLst>
          </p:nvPr>
        </p:nvPicPr>
        <p:blipFill>
          <a:blip r:embed="rId5"/>
          <a:stretch>
            <a:fillRect/>
          </a:stretch>
        </p:blipFill>
        <p:spPr>
          <a:xfrm>
            <a:off x="786130" y="1728470"/>
            <a:ext cx="4966335" cy="3959225"/>
          </a:xfrm>
          <a:prstGeom prst="rect">
            <a:avLst/>
          </a:prstGeom>
          <a:noFill/>
          <a:ln w="9525">
            <a:noFill/>
          </a:ln>
        </p:spPr>
      </p:pic>
      <p:sp>
        <p:nvSpPr>
          <p:cNvPr id="102" name="文本框 101"/>
          <p:cNvSpPr txBox="1"/>
          <p:nvPr/>
        </p:nvSpPr>
        <p:spPr>
          <a:xfrm>
            <a:off x="5947410" y="1915160"/>
            <a:ext cx="5246370" cy="2708910"/>
          </a:xfrm>
          <a:prstGeom prst="rect">
            <a:avLst/>
          </a:prstGeom>
          <a:noFill/>
          <a:ln w="9525">
            <a:noFill/>
          </a:ln>
        </p:spPr>
        <p:txBody>
          <a:bodyPr wrap="square">
            <a:noAutofit/>
          </a:bodyPr>
          <a:lstStyle/>
          <a:p>
            <a:pPr indent="0" algn="l"/>
            <a:r>
              <a:rPr lang="en-US" sz="2800" b="0">
                <a:solidFill>
                  <a:srgbClr val="000000"/>
                </a:solidFill>
                <a:latin typeface="楷体" panose="02010609060101010101" charset="-122"/>
                <a:ea typeface="楷体" panose="02010609060101010101" charset="-122"/>
                <a:cs typeface="楷体" panose="02010609060101010101" charset="-122"/>
              </a:rPr>
              <a:t>A</a:t>
            </a:r>
            <a:r>
              <a:rPr lang="zh-CN" sz="2800" b="0">
                <a:solidFill>
                  <a:srgbClr val="000000"/>
                </a:solidFill>
                <a:latin typeface="楷体" panose="02010609060101010101" charset="-122"/>
                <a:ea typeface="楷体" panose="02010609060101010101" charset="-122"/>
                <a:cs typeface="楷体" panose="02010609060101010101" charset="-122"/>
              </a:rPr>
              <a:t>．辛亥革命得到各地响应</a:t>
            </a:r>
            <a:r>
              <a:rPr lang="en-US"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．国民革命运动的发展</a:t>
            </a:r>
            <a:endParaRPr lang="en-US" sz="2800" b="0">
              <a:solidFill>
                <a:srgbClr val="000000"/>
              </a:solidFill>
              <a:latin typeface="楷体" panose="02010609060101010101" charset="-122"/>
              <a:ea typeface="楷体" panose="02010609060101010101" charset="-122"/>
              <a:cs typeface="楷体" panose="02010609060101010101" charset="-122"/>
            </a:endParaRPr>
          </a:p>
          <a:p>
            <a:pPr algn="l"/>
            <a:r>
              <a:rPr lang="en-US" sz="2800" b="0">
                <a:solidFill>
                  <a:srgbClr val="000000"/>
                </a:solidFill>
                <a:latin typeface="楷体" panose="02010609060101010101" charset="-122"/>
                <a:ea typeface="楷体" panose="02010609060101010101" charset="-122"/>
                <a:cs typeface="楷体" panose="02010609060101010101" charset="-122"/>
              </a:rPr>
              <a:t>C</a:t>
            </a:r>
            <a:r>
              <a:rPr lang="zh-CN" sz="2800" b="0">
                <a:solidFill>
                  <a:srgbClr val="000000"/>
                </a:solidFill>
                <a:latin typeface="楷体" panose="02010609060101010101" charset="-122"/>
                <a:ea typeface="楷体" panose="02010609060101010101" charset="-122"/>
                <a:cs typeface="楷体" panose="02010609060101010101" charset="-122"/>
              </a:rPr>
              <a:t>．农村革命根据地的开辟</a:t>
            </a:r>
            <a:r>
              <a:rPr lang="en-US" sz="2800" b="0">
                <a:solidFill>
                  <a:srgbClr val="000000"/>
                </a:solidFill>
                <a:latin typeface="楷体" panose="02010609060101010101" charset="-122"/>
                <a:ea typeface="楷体" panose="02010609060101010101" charset="-122"/>
                <a:cs typeface="楷体" panose="02010609060101010101" charset="-122"/>
              </a:rPr>
              <a:t>                                     D</a:t>
            </a:r>
            <a:r>
              <a:rPr lang="zh-CN" sz="2800" b="0">
                <a:solidFill>
                  <a:srgbClr val="000000"/>
                </a:solidFill>
                <a:latin typeface="楷体" panose="02010609060101010101" charset="-122"/>
                <a:ea typeface="楷体" panose="02010609060101010101" charset="-122"/>
                <a:cs typeface="楷体" panose="02010609060101010101" charset="-122"/>
              </a:rPr>
              <a:t>．人民解放军展开战略</a:t>
            </a:r>
            <a:endParaRPr lang="zh-CN" sz="2800" b="0">
              <a:solidFill>
                <a:srgbClr val="000000"/>
              </a:solidFill>
              <a:latin typeface="楷体" panose="02010609060101010101" charset="-122"/>
              <a:ea typeface="楷体" panose="02010609060101010101" charset="-122"/>
              <a:cs typeface="楷体" panose="02010609060101010101" charset="-122"/>
            </a:endParaRPr>
          </a:p>
          <a:p>
            <a:pPr indent="0" algn="l"/>
            <a:r>
              <a:rPr lang="zh-CN" sz="2800">
                <a:solidFill>
                  <a:srgbClr val="FF0000"/>
                </a:solidFill>
                <a:latin typeface="楷体" panose="02010609060101010101" charset="-122"/>
                <a:ea typeface="楷体" panose="02010609060101010101" charset="-122"/>
                <a:cs typeface="楷体" panose="02010609060101010101" charset="-122"/>
                <a:sym typeface="+mn-ea"/>
              </a:rPr>
              <a:t>【考点】国民革命运动</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endParaRPr>
          </a:p>
          <a:p>
            <a:pPr indent="0" algn="ctr"/>
            <a:endParaRPr lang="zh-CN" sz="2800" b="0">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sz="2800" b="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6"/>
            </p:custDataLst>
          </p:nvPr>
        </p:nvSpPr>
        <p:spPr>
          <a:xfrm>
            <a:off x="2649220" y="5762625"/>
            <a:ext cx="746760" cy="521970"/>
          </a:xfrm>
          <a:prstGeom prst="rect">
            <a:avLst/>
          </a:prstGeom>
          <a:noFill/>
        </p:spPr>
        <p:txBody>
          <a:bodyPr wrap="none" rtlCol="0" anchor="t">
            <a:spAutoFit/>
          </a:bodyPr>
          <a:lstStyle/>
          <a:p>
            <a:r>
              <a:rPr lang="zh-CN" sz="2800">
                <a:solidFill>
                  <a:schemeClr val="accent1"/>
                </a:solidFill>
                <a:latin typeface="微软雅黑" panose="020B0503020204020204" charset="-122"/>
                <a:ea typeface="微软雅黑" panose="020B0503020204020204" charset="-122"/>
                <a:cs typeface="微软雅黑" panose="020B0503020204020204" charset="-122"/>
                <a:sym typeface="+mn-ea"/>
              </a:rPr>
              <a:t>图</a:t>
            </a:r>
            <a:r>
              <a:rPr lang="en-US" sz="2800">
                <a:solidFill>
                  <a:schemeClr val="accent1"/>
                </a:solidFill>
                <a:latin typeface="微软雅黑" panose="020B0503020204020204" charset="-122"/>
                <a:ea typeface="微软雅黑" panose="020B0503020204020204" charset="-122"/>
                <a:cs typeface="微软雅黑" panose="020B0503020204020204" charset="-122"/>
                <a:sym typeface="+mn-ea"/>
              </a:rPr>
              <a:t>3</a:t>
            </a:r>
            <a:endParaRPr lang="en-US" altLang="en-US" sz="280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5145405" y="107315"/>
            <a:ext cx="6850380" cy="521970"/>
          </a:xfrm>
          <a:prstGeom prst="rect">
            <a:avLst/>
          </a:prstGeom>
          <a:solidFill>
            <a:schemeClr val="accent1">
              <a:lumMod val="40000"/>
              <a:lumOff val="60000"/>
            </a:schemeClr>
          </a:solidFill>
        </p:spPr>
        <p:txBody>
          <a:bodyPr wrap="square" rtlCol="0">
            <a:spAutoFit/>
          </a:bodyPr>
          <a:p>
            <a:r>
              <a:rPr lang="zh-CN" altLang="en-US" sz="2800" b="1">
                <a:solidFill>
                  <a:srgbClr val="FF0000"/>
                </a:solidFill>
              </a:rPr>
              <a:t>内容上：强调主干知识，深化基础性考查</a:t>
            </a:r>
            <a:endParaRPr lang="zh-CN" altLang="en-US" sz="2800" b="1">
              <a:solidFill>
                <a:srgbClr val="FF0000"/>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5" name="文本框 4"/>
          <p:cNvSpPr txBox="1"/>
          <p:nvPr/>
        </p:nvSpPr>
        <p:spPr>
          <a:xfrm>
            <a:off x="625475" y="138430"/>
            <a:ext cx="7091680" cy="583565"/>
          </a:xfrm>
          <a:prstGeom prst="rect">
            <a:avLst/>
          </a:prstGeom>
          <a:noFill/>
        </p:spPr>
        <p:txBody>
          <a:bodyPr wrap="none" rtlCol="0" anchor="t">
            <a:spAutoFit/>
          </a:bodyPr>
          <a:lstStyle/>
          <a:p>
            <a:r>
              <a:rPr lang="zh-CN" altLang="en-US" sz="3200" b="1" dirty="0" smtClean="0">
                <a:solidFill>
                  <a:schemeClr val="accent1"/>
                </a:solidFill>
                <a:latin typeface="微软雅黑" panose="020B0503020204020204" charset="-122"/>
                <a:ea typeface="微软雅黑" panose="020B0503020204020204" charset="-122"/>
                <a:sym typeface="+mn-ea"/>
              </a:rPr>
              <a:t>近五年全国卷高考试题</a:t>
            </a:r>
            <a:r>
              <a:rPr lang="zh-CN" altLang="zh-CN" sz="3200" b="1" dirty="0" smtClean="0">
                <a:solidFill>
                  <a:schemeClr val="accent1"/>
                </a:solidFill>
                <a:latin typeface="微软雅黑" panose="020B0503020204020204" charset="-122"/>
                <a:ea typeface="微软雅黑" panose="020B0503020204020204" charset="-122"/>
                <a:sym typeface="+mn-ea"/>
              </a:rPr>
              <a:t>民国史考点汇总</a:t>
            </a:r>
            <a:endParaRPr lang="zh-CN" altLang="zh-CN" sz="3200" b="1" dirty="0" smtClean="0">
              <a:solidFill>
                <a:schemeClr val="accent1"/>
              </a:solidFill>
              <a:latin typeface="微软雅黑" panose="020B0503020204020204" charset="-122"/>
              <a:ea typeface="微软雅黑" panose="020B0503020204020204" charset="-122"/>
              <a:sym typeface="+mn-ea"/>
            </a:endParaRPr>
          </a:p>
        </p:txBody>
      </p:sp>
      <p:graphicFrame>
        <p:nvGraphicFramePr>
          <p:cNvPr id="9" name="表格 8"/>
          <p:cNvGraphicFramePr/>
          <p:nvPr>
            <p:custDataLst>
              <p:tags r:id="rId4"/>
            </p:custDataLst>
          </p:nvPr>
        </p:nvGraphicFramePr>
        <p:xfrm>
          <a:off x="733425" y="822325"/>
          <a:ext cx="10662285" cy="5303520"/>
        </p:xfrm>
        <a:graphic>
          <a:graphicData uri="http://schemas.openxmlformats.org/drawingml/2006/table">
            <a:tbl>
              <a:tblPr firstRow="1" bandRow="1">
                <a:tableStyleId>{5C22544A-7EE6-4342-B048-85BDC9FD1C3A}</a:tableStyleId>
              </a:tblPr>
              <a:tblGrid>
                <a:gridCol w="824865"/>
                <a:gridCol w="1437640"/>
                <a:gridCol w="3454400"/>
                <a:gridCol w="777875"/>
                <a:gridCol w="1356360"/>
                <a:gridCol w="2811145"/>
              </a:tblGrid>
              <a:tr h="457200">
                <a:tc>
                  <a:txBody>
                    <a:bodyPr/>
                    <a:lstStyle/>
                    <a:p>
                      <a:pPr>
                        <a:buNone/>
                      </a:pPr>
                      <a:r>
                        <a:rPr lang="zh-CN" altLang="en-US">
                          <a:latin typeface="微软雅黑" panose="020B0503020204020204" charset="-122"/>
                          <a:ea typeface="微软雅黑" panose="020B0503020204020204" charset="-122"/>
                        </a:rPr>
                        <a:t>年份</a:t>
                      </a:r>
                      <a:endParaRPr lang="zh-CN" altLang="en-US">
                        <a:latin typeface="微软雅黑" panose="020B0503020204020204" charset="-122"/>
                        <a:ea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试卷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考点</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年份</a:t>
                      </a:r>
                      <a:endParaRPr lang="zh-CN" altLang="en-US">
                        <a:latin typeface="微软雅黑" panose="020B0503020204020204" charset="-122"/>
                        <a:ea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试卷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考点</a:t>
                      </a:r>
                      <a:endParaRPr lang="zh-CN" altLang="en-US">
                        <a:latin typeface="微软雅黑" panose="020B0503020204020204" charset="-122"/>
                        <a:ea typeface="微软雅黑" panose="020B0503020204020204" charset="-122"/>
                        <a:cs typeface="微软雅黑" panose="020B0503020204020204" charset="-122"/>
                      </a:endParaRPr>
                    </a:p>
                  </a:txBody>
                  <a:tcPr/>
                </a:tc>
              </a:tr>
              <a:tr h="822960">
                <a:tc rowSpan="3">
                  <a:txBody>
                    <a:bodyPr/>
                    <a:lstStyle/>
                    <a:p>
                      <a:pPr>
                        <a:buNone/>
                      </a:pPr>
                      <a:endParaRPr lang="en-US" altLang="zh-CN">
                        <a:latin typeface="微软雅黑" panose="020B0503020204020204" charset="-122"/>
                        <a:ea typeface="微软雅黑" panose="020B0503020204020204" charset="-122"/>
                      </a:endParaRPr>
                    </a:p>
                    <a:p>
                      <a:pPr>
                        <a:buNone/>
                      </a:pPr>
                      <a:r>
                        <a:rPr lang="en-US" altLang="zh-CN">
                          <a:latin typeface="微软雅黑" panose="020B0503020204020204" charset="-122"/>
                          <a:ea typeface="微软雅黑" panose="020B0503020204020204" charset="-122"/>
                        </a:rPr>
                        <a:t>2018</a:t>
                      </a:r>
                      <a:endParaRPr lang="en-US" altLang="zh-CN">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全国Ⅰ卷</a:t>
                      </a:r>
                      <a:endParaRPr lang="zh-CN" altLang="en-US">
                        <a:solidFill>
                          <a:srgbClr val="FF0000"/>
                        </a:solidFill>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马克思主义在中国的传播</a:t>
                      </a:r>
                      <a:endParaRPr lang="zh-CN" altLang="en-US">
                        <a:latin typeface="微软雅黑" panose="020B0503020204020204" charset="-122"/>
                        <a:ea typeface="微软雅黑" panose="020B0503020204020204" charset="-122"/>
                      </a:endParaRPr>
                    </a:p>
                  </a:txBody>
                  <a:tcPr/>
                </a:tc>
                <a:tc rowSpan="2">
                  <a:txBody>
                    <a:bodyPr/>
                    <a:lstStyle/>
                    <a:p>
                      <a:pPr>
                        <a:buNone/>
                      </a:pPr>
                      <a:endParaRPr lang="en-US" altLang="zh-CN">
                        <a:latin typeface="微软雅黑" panose="020B0503020204020204" charset="-122"/>
                        <a:ea typeface="微软雅黑" panose="020B0503020204020204" charset="-122"/>
                      </a:endParaRPr>
                    </a:p>
                    <a:p>
                      <a:pPr>
                        <a:buNone/>
                      </a:pPr>
                      <a:r>
                        <a:rPr lang="en-US" altLang="zh-CN">
                          <a:latin typeface="微软雅黑" panose="020B0503020204020204" charset="-122"/>
                          <a:ea typeface="微软雅黑" panose="020B0503020204020204" charset="-122"/>
                        </a:rPr>
                        <a:t>2021</a:t>
                      </a:r>
                      <a:endParaRPr lang="en-US" altLang="zh-CN">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全国甲卷</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马克思主义在中国的传播</a:t>
                      </a:r>
                      <a:endParaRPr lang="zh-CN" altLang="en-US">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全国Ⅱ卷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新三民主义</a:t>
                      </a:r>
                      <a:endParaRPr lang="zh-CN" altLang="en-US">
                        <a:latin typeface="微软雅黑" panose="020B0503020204020204" charset="-122"/>
                        <a:ea typeface="微软雅黑" panose="020B0503020204020204" charset="-122"/>
                      </a:endParaRPr>
                    </a:p>
                  </a:txBody>
                  <a:tcPr/>
                </a:tc>
                <a:tc vMerge="1">
                  <a:tcPr/>
                </a:tc>
                <a:tc>
                  <a:txBody>
                    <a:bodyPr/>
                    <a:lstStyle/>
                    <a:p>
                      <a:pPr>
                        <a:buNone/>
                      </a:pPr>
                      <a:r>
                        <a:rPr lang="zh-CN" altLang="en-US">
                          <a:latin typeface="微软雅黑" panose="020B0503020204020204" charset="-122"/>
                          <a:ea typeface="微软雅黑" panose="020B0503020204020204" charset="-122"/>
                        </a:rPr>
                        <a:t>全国乙卷</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毛泽东思想</a:t>
                      </a:r>
                      <a:endParaRPr lang="zh-CN" altLang="en-US" sz="1800">
                        <a:solidFill>
                          <a:srgbClr val="FF0000"/>
                        </a:solidFill>
                        <a:uFillTx/>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sz="1800">
                          <a:latin typeface="微软雅黑" panose="020B0503020204020204" charset="-122"/>
                          <a:ea typeface="微软雅黑" panose="020B0503020204020204" charset="-122"/>
                          <a:cs typeface="微软雅黑" panose="020B0503020204020204" charset="-122"/>
                          <a:sym typeface="+mn-ea"/>
                        </a:rPr>
                        <a:t>全国Ⅲ卷</a:t>
                      </a:r>
                      <a:endParaRPr lang="zh-CN" altLang="en-US" sz="1800">
                        <a:latin typeface="微软雅黑" panose="020B0503020204020204" charset="-122"/>
                        <a:ea typeface="微软雅黑" panose="020B0503020204020204" charset="-122"/>
                        <a:cs typeface="微软雅黑" panose="020B0503020204020204" charset="-122"/>
                        <a:sym typeface="+mn-ea"/>
                      </a:endParaRPr>
                    </a:p>
                  </a:txBody>
                  <a:tcPr/>
                </a:tc>
                <a:tc>
                  <a:txBody>
                    <a:bodyPr/>
                    <a:lstStyle/>
                    <a:p>
                      <a:pPr>
                        <a:buNone/>
                      </a:pPr>
                      <a:r>
                        <a:rPr lang="zh-CN" altLang="en-US">
                          <a:latin typeface="微软雅黑" panose="020B0503020204020204" charset="-122"/>
                          <a:ea typeface="微软雅黑" panose="020B0503020204020204" charset="-122"/>
                        </a:rPr>
                        <a:t>马克思主义在中国的传播</a:t>
                      </a:r>
                      <a:endParaRPr lang="zh-CN" altLang="en-US">
                        <a:latin typeface="微软雅黑" panose="020B0503020204020204" charset="-122"/>
                        <a:ea typeface="微软雅黑" panose="020B0503020204020204" charset="-122"/>
                      </a:endParaRPr>
                    </a:p>
                  </a:txBody>
                  <a:tcPr/>
                </a:tc>
                <a:tc rowSpan="2">
                  <a:txBody>
                    <a:bodyPr/>
                    <a:lstStyle/>
                    <a:p>
                      <a:pPr>
                        <a:buNone/>
                      </a:pPr>
                      <a:r>
                        <a:rPr lang="en-US" altLang="zh-CN">
                          <a:latin typeface="微软雅黑" panose="020B0503020204020204" charset="-122"/>
                          <a:ea typeface="微软雅黑" panose="020B0503020204020204" charset="-122"/>
                        </a:rPr>
                        <a:t>2022</a:t>
                      </a:r>
                      <a:endParaRPr lang="en-US" altLang="zh-CN">
                        <a:latin typeface="微软雅黑" panose="020B0503020204020204" charset="-122"/>
                        <a:ea typeface="微软雅黑" panose="020B0503020204020204" charset="-122"/>
                      </a:endParaRPr>
                    </a:p>
                  </a:txBody>
                  <a:tcPr/>
                </a:tc>
                <a:tc>
                  <a:txBody>
                    <a:bodyPr/>
                    <a:lstStyle/>
                    <a:p>
                      <a:pPr>
                        <a:buNone/>
                      </a:pPr>
                      <a:r>
                        <a:rPr lang="zh-CN" altLang="en-US" sz="1800">
                          <a:latin typeface="微软雅黑" panose="020B0503020204020204" charset="-122"/>
                          <a:ea typeface="微软雅黑" panose="020B0503020204020204" charset="-122"/>
                          <a:sym typeface="+mn-ea"/>
                        </a:rPr>
                        <a:t>全国甲卷</a:t>
                      </a:r>
                      <a:endParaRPr lang="zh-CN" altLang="en-US" sz="1800">
                        <a:latin typeface="微软雅黑" panose="020B0503020204020204" charset="-122"/>
                        <a:ea typeface="微软雅黑" panose="020B0503020204020204" charset="-122"/>
                        <a:sym typeface="+mn-ea"/>
                      </a:endParaRPr>
                    </a:p>
                  </a:txBody>
                  <a:tcPr/>
                </a:tc>
                <a:tc>
                  <a:txBody>
                    <a:bodyPr/>
                    <a:lstStyle/>
                    <a:p>
                      <a:pPr>
                        <a:buNone/>
                      </a:pPr>
                      <a:r>
                        <a:rPr lang="zh-CN" altLang="en-US">
                          <a:latin typeface="微软雅黑" panose="020B0503020204020204" charset="-122"/>
                          <a:ea typeface="微软雅黑" panose="020B0503020204020204" charset="-122"/>
                        </a:rPr>
                        <a:t>维新思想</a:t>
                      </a:r>
                      <a:endParaRPr lang="zh-CN" altLang="en-US" sz="1800">
                        <a:solidFill>
                          <a:srgbClr val="FF0000"/>
                        </a:solidFill>
                        <a:uFillTx/>
                        <a:latin typeface="微软雅黑" panose="020B0503020204020204" charset="-122"/>
                        <a:ea typeface="微软雅黑" panose="020B0503020204020204" charset="-122"/>
                        <a:sym typeface="+mn-ea"/>
                      </a:endParaRPr>
                    </a:p>
                  </a:txBody>
                  <a:tcPr/>
                </a:tc>
              </a:tr>
              <a:tr h="457200">
                <a:tc rowSpan="3">
                  <a:txBody>
                    <a:bodyPr/>
                    <a:lstStyle/>
                    <a:p>
                      <a:pPr>
                        <a:buNone/>
                      </a:pPr>
                      <a:endParaRPr lang="en-US" altLang="zh-CN">
                        <a:latin typeface="微软雅黑" panose="020B0503020204020204" charset="-122"/>
                        <a:ea typeface="微软雅黑" panose="020B0503020204020204" charset="-122"/>
                      </a:endParaRPr>
                    </a:p>
                    <a:p>
                      <a:pPr>
                        <a:buNone/>
                      </a:pPr>
                      <a:r>
                        <a:rPr lang="en-US" altLang="zh-CN">
                          <a:latin typeface="微软雅黑" panose="020B0503020204020204" charset="-122"/>
                          <a:ea typeface="微软雅黑" panose="020B0503020204020204" charset="-122"/>
                        </a:rPr>
                        <a:t>2019</a:t>
                      </a:r>
                      <a:endParaRPr lang="en-US" altLang="zh-CN">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全国Ⅰ卷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新文化运动</a:t>
                      </a:r>
                      <a:endParaRPr lang="zh-CN" altLang="en-US">
                        <a:latin typeface="微软雅黑" panose="020B0503020204020204" charset="-122"/>
                        <a:ea typeface="微软雅黑" panose="020B0503020204020204" charset="-122"/>
                      </a:endParaRPr>
                    </a:p>
                  </a:txBody>
                  <a:tcPr/>
                </a:tc>
                <a:tc vMerge="1">
                  <a:tcPr/>
                </a:tc>
                <a:tc>
                  <a:txBody>
                    <a:bodyPr/>
                    <a:lstStyle/>
                    <a:p>
                      <a:pPr>
                        <a:buNone/>
                      </a:pPr>
                      <a:r>
                        <a:rPr lang="zh-CN" altLang="en-US">
                          <a:latin typeface="微软雅黑" panose="020B0503020204020204" charset="-122"/>
                          <a:ea typeface="微软雅黑" panose="020B0503020204020204" charset="-122"/>
                        </a:rPr>
                        <a:t>全国乙卷</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新文化运动</a:t>
                      </a:r>
                      <a:endParaRPr lang="zh-CN" altLang="en-US">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全国Ⅱ卷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五四运动</a:t>
                      </a: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全国Ⅲ卷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新文化运动</a:t>
                      </a: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r h="457200">
                <a:tc rowSpan="3">
                  <a:txBody>
                    <a:bodyPr/>
                    <a:lstStyle/>
                    <a:p>
                      <a:pPr>
                        <a:buNone/>
                      </a:pPr>
                      <a:endParaRPr lang="en-US" altLang="zh-CN">
                        <a:latin typeface="微软雅黑" panose="020B0503020204020204" charset="-122"/>
                        <a:ea typeface="微软雅黑" panose="020B0503020204020204" charset="-122"/>
                      </a:endParaRPr>
                    </a:p>
                    <a:p>
                      <a:pPr>
                        <a:buNone/>
                      </a:pPr>
                      <a:endParaRPr lang="en-US" altLang="zh-CN">
                        <a:latin typeface="微软雅黑" panose="020B0503020204020204" charset="-122"/>
                        <a:ea typeface="微软雅黑" panose="020B0503020204020204" charset="-122"/>
                      </a:endParaRPr>
                    </a:p>
                    <a:p>
                      <a:pPr>
                        <a:buNone/>
                      </a:pPr>
                      <a:r>
                        <a:rPr lang="en-US" altLang="zh-CN">
                          <a:latin typeface="微软雅黑" panose="020B0503020204020204" charset="-122"/>
                          <a:ea typeface="微软雅黑" panose="020B0503020204020204" charset="-122"/>
                        </a:rPr>
                        <a:t>2020</a:t>
                      </a:r>
                      <a:endParaRPr lang="en-US" altLang="zh-CN">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全国Ⅰ卷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20世纪20年代度量衡的混乱</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全国Ⅱ卷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国共十年对峙</a:t>
                      </a: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全国Ⅲ卷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辛亥革命</a:t>
                      </a: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bl>
          </a:graphicData>
        </a:graphic>
      </p:graphicFrame>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5" name="文本框 4"/>
          <p:cNvSpPr txBox="1"/>
          <p:nvPr/>
        </p:nvSpPr>
        <p:spPr>
          <a:xfrm>
            <a:off x="473075" y="152400"/>
            <a:ext cx="7904480" cy="583565"/>
          </a:xfrm>
          <a:prstGeom prst="rect">
            <a:avLst/>
          </a:prstGeom>
          <a:noFill/>
        </p:spPr>
        <p:txBody>
          <a:bodyPr wrap="none" rtlCol="0" anchor="t">
            <a:spAutoFit/>
          </a:bodyPr>
          <a:lstStyle/>
          <a:p>
            <a:r>
              <a:rPr lang="zh-CN" altLang="en-US" sz="3200" b="1" dirty="0" smtClean="0">
                <a:solidFill>
                  <a:schemeClr val="accent1"/>
                </a:solidFill>
                <a:latin typeface="微软雅黑" panose="020B0503020204020204" charset="-122"/>
                <a:ea typeface="微软雅黑" panose="020B0503020204020204" charset="-122"/>
                <a:sym typeface="+mn-ea"/>
              </a:rPr>
              <a:t>近五年地方卷历史高考试题</a:t>
            </a:r>
            <a:r>
              <a:rPr lang="zh-CN" altLang="zh-CN" sz="3200" b="1" dirty="0" smtClean="0">
                <a:solidFill>
                  <a:schemeClr val="accent1"/>
                </a:solidFill>
                <a:latin typeface="微软雅黑" panose="020B0503020204020204" charset="-122"/>
                <a:ea typeface="微软雅黑" panose="020B0503020204020204" charset="-122"/>
                <a:sym typeface="+mn-ea"/>
              </a:rPr>
              <a:t>民国史考点汇总</a:t>
            </a:r>
            <a:endParaRPr lang="zh-CN" altLang="zh-CN" sz="3200" b="1" dirty="0" smtClean="0">
              <a:solidFill>
                <a:schemeClr val="accent1"/>
              </a:solidFill>
              <a:latin typeface="微软雅黑" panose="020B0503020204020204" charset="-122"/>
              <a:ea typeface="微软雅黑" panose="020B0503020204020204" charset="-122"/>
              <a:sym typeface="+mn-ea"/>
            </a:endParaRPr>
          </a:p>
        </p:txBody>
      </p:sp>
      <p:graphicFrame>
        <p:nvGraphicFramePr>
          <p:cNvPr id="9" name="表格 8"/>
          <p:cNvGraphicFramePr/>
          <p:nvPr>
            <p:custDataLst>
              <p:tags r:id="rId4"/>
            </p:custDataLst>
          </p:nvPr>
        </p:nvGraphicFramePr>
        <p:xfrm>
          <a:off x="591820" y="869950"/>
          <a:ext cx="11106150" cy="5601335"/>
        </p:xfrm>
        <a:graphic>
          <a:graphicData uri="http://schemas.openxmlformats.org/drawingml/2006/table">
            <a:tbl>
              <a:tblPr firstRow="1" bandRow="1">
                <a:tableStyleId>{5C22544A-7EE6-4342-B048-85BDC9FD1C3A}</a:tableStyleId>
              </a:tblPr>
              <a:tblGrid>
                <a:gridCol w="809625"/>
                <a:gridCol w="1390015"/>
                <a:gridCol w="2802255"/>
                <a:gridCol w="887730"/>
                <a:gridCol w="1499235"/>
                <a:gridCol w="3717290"/>
              </a:tblGrid>
              <a:tr h="457200">
                <a:tc>
                  <a:txBody>
                    <a:bodyPr/>
                    <a:lstStyle/>
                    <a:p>
                      <a:pPr>
                        <a:buNone/>
                      </a:pPr>
                      <a:r>
                        <a:rPr lang="zh-CN" altLang="en-US">
                          <a:latin typeface="微软雅黑" panose="020B0503020204020204" charset="-122"/>
                          <a:ea typeface="微软雅黑" panose="020B0503020204020204" charset="-122"/>
                        </a:rPr>
                        <a:t>年份</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试卷</a:t>
                      </a:r>
                      <a:r>
                        <a:rPr lang="en-US" altLang="zh-CN">
                          <a:latin typeface="微软雅黑" panose="020B0503020204020204" charset="-122"/>
                          <a:ea typeface="微软雅黑" panose="020B0503020204020204" charset="-122"/>
                          <a:cs typeface="微软雅黑" panose="020B0503020204020204" charset="-122"/>
                        </a:rPr>
                        <a:t> </a:t>
                      </a:r>
                      <a:endParaRPr lang="en-US" altLang="zh-CN">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考点</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年份</a:t>
                      </a:r>
                      <a:endParaRPr lang="zh-CN" altLang="en-US" sz="2400">
                        <a:latin typeface="微软雅黑" panose="020B0503020204020204" charset="-122"/>
                        <a:ea typeface="微软雅黑" panose="020B0503020204020204" charset="-122"/>
                        <a:sym typeface="+mn-ea"/>
                      </a:endParaRPr>
                    </a:p>
                  </a:txBody>
                  <a:tcPr/>
                </a:tc>
                <a:tc>
                  <a:txBody>
                    <a:bodyPr/>
                    <a:lstStyle/>
                    <a:p>
                      <a:pPr>
                        <a:buNone/>
                      </a:pPr>
                      <a:r>
                        <a:rPr lang="zh-CN" altLang="en-US" sz="2400">
                          <a:latin typeface="微软雅黑" panose="020B0503020204020204" charset="-122"/>
                          <a:ea typeface="微软雅黑" panose="020B0503020204020204" charset="-122"/>
                          <a:sym typeface="+mn-ea"/>
                        </a:rPr>
                        <a:t>试卷</a:t>
                      </a:r>
                      <a:endParaRPr lang="zh-CN" altLang="en-US" sz="2400">
                        <a:latin typeface="微软雅黑" panose="020B0503020204020204" charset="-122"/>
                        <a:ea typeface="微软雅黑" panose="020B0503020204020204" charset="-122"/>
                        <a:sym typeface="+mn-ea"/>
                      </a:endParaRPr>
                    </a:p>
                  </a:txBody>
                  <a:tcPr/>
                </a:tc>
                <a:tc>
                  <a:txBody>
                    <a:bodyPr/>
                    <a:lstStyle/>
                    <a:p>
                      <a:pPr>
                        <a:buNone/>
                      </a:pPr>
                      <a:r>
                        <a:rPr lang="zh-CN" altLang="en-US" sz="2400">
                          <a:latin typeface="微软雅黑" panose="020B0503020204020204" charset="-122"/>
                          <a:ea typeface="微软雅黑" panose="020B0503020204020204" charset="-122"/>
                          <a:sym typeface="+mn-ea"/>
                        </a:rPr>
                        <a:t>考点</a:t>
                      </a:r>
                      <a:endParaRPr lang="zh-CN" altLang="en-US" sz="2400">
                        <a:latin typeface="微软雅黑" panose="020B0503020204020204" charset="-122"/>
                        <a:ea typeface="微软雅黑" panose="020B0503020204020204" charset="-122"/>
                        <a:sym typeface="+mn-ea"/>
                      </a:endParaRPr>
                    </a:p>
                  </a:txBody>
                  <a:tcPr/>
                </a:tc>
              </a:tr>
              <a:tr h="914400">
                <a:tc rowSpan="4">
                  <a:txBody>
                    <a:bodyPr/>
                    <a:lstStyle/>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r>
                        <a:rPr lang="en-US" altLang="zh-CN" sz="1800">
                          <a:solidFill>
                            <a:schemeClr val="tx1"/>
                          </a:solidFill>
                          <a:uFillTx/>
                          <a:latin typeface="微软雅黑" panose="020B0503020204020204" charset="-122"/>
                          <a:ea typeface="微软雅黑" panose="020B0503020204020204" charset="-122"/>
                        </a:rPr>
                        <a:t>2018</a:t>
                      </a:r>
                      <a:endParaRPr lang="en-US" altLang="zh-CN" sz="1800">
                        <a:solidFill>
                          <a:schemeClr val="tx1"/>
                        </a:solidFill>
                        <a:uFillTx/>
                        <a:latin typeface="微软雅黑" panose="020B0503020204020204" charset="-122"/>
                        <a:ea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海南卷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22</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马克思主义在中国的传播</a:t>
                      </a:r>
                      <a:endParaRPr lang="zh-CN" altLang="en-US" sz="1800">
                        <a:solidFill>
                          <a:schemeClr val="tx1"/>
                        </a:solidFill>
                        <a:uFillTx/>
                        <a:latin typeface="微软雅黑" panose="020B0503020204020204" charset="-122"/>
                        <a:ea typeface="微软雅黑" panose="020B0503020204020204" charset="-122"/>
                      </a:endParaRPr>
                    </a:p>
                  </a:txBody>
                  <a:tcPr/>
                </a:tc>
                <a:tc rowSpan="5">
                  <a:txBody>
                    <a:bodyPr/>
                    <a:lstStyle/>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r>
                        <a:rPr lang="en-US" altLang="zh-CN" sz="1800">
                          <a:solidFill>
                            <a:schemeClr val="tx1"/>
                          </a:solidFill>
                          <a:uFillTx/>
                          <a:latin typeface="微软雅黑" panose="020B0503020204020204" charset="-122"/>
                          <a:ea typeface="微软雅黑" panose="020B0503020204020204" charset="-122"/>
                        </a:rPr>
                        <a:t>2020</a:t>
                      </a:r>
                      <a:endParaRPr lang="en-US" altLang="zh-CN" sz="1800">
                        <a:solidFill>
                          <a:schemeClr val="tx1"/>
                        </a:solidFill>
                        <a:uFillTx/>
                        <a:latin typeface="微软雅黑" panose="020B0503020204020204" charset="-122"/>
                        <a:ea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浙江卷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浙江卷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11</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浙江卷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12</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sym typeface="+mn-ea"/>
                        </a:rPr>
                        <a:t>民族资本主义经济</a:t>
                      </a:r>
                      <a:endParaRPr lang="zh-CN" altLang="en-US" sz="1800">
                        <a:solidFill>
                          <a:schemeClr val="tx1"/>
                        </a:solidFill>
                        <a:uFillTx/>
                        <a:latin typeface="微软雅黑" panose="020B0503020204020204" charset="-122"/>
                        <a:ea typeface="微软雅黑" panose="020B0503020204020204" charset="-122"/>
                        <a:sym typeface="+mn-ea"/>
                      </a:endParaRPr>
                    </a:p>
                    <a:p>
                      <a:pPr>
                        <a:buNone/>
                      </a:pPr>
                      <a:r>
                        <a:rPr lang="zh-CN" altLang="en-US" sz="1800">
                          <a:solidFill>
                            <a:schemeClr val="tx1"/>
                          </a:solidFill>
                          <a:uFillTx/>
                          <a:latin typeface="微软雅黑" panose="020B0503020204020204" charset="-122"/>
                          <a:ea typeface="微软雅黑" panose="020B0503020204020204" charset="-122"/>
                        </a:rPr>
                        <a:t>南京临时政府设立实业部</a:t>
                      </a:r>
                      <a:endParaRPr lang="zh-CN" altLang="en-US" sz="1800">
                        <a:solidFill>
                          <a:schemeClr val="tx1"/>
                        </a:solidFill>
                        <a:uFillTx/>
                        <a:latin typeface="微软雅黑" panose="020B0503020204020204" charset="-122"/>
                        <a:ea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rPr>
                        <a:t>工人运动</a:t>
                      </a:r>
                      <a:endParaRPr lang="zh-CN" altLang="en-US" sz="1800">
                        <a:solidFill>
                          <a:schemeClr val="tx1"/>
                        </a:solidFill>
                        <a:uFillTx/>
                        <a:latin typeface="微软雅黑" panose="020B0503020204020204" charset="-122"/>
                        <a:ea typeface="微软雅黑" panose="020B0503020204020204" charset="-122"/>
                      </a:endParaRPr>
                    </a:p>
                  </a:txBody>
                  <a:tcPr/>
                </a:tc>
              </a:tr>
              <a:tr h="365760">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江苏卷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马克思主义在中国的传播</a:t>
                      </a:r>
                      <a:endParaRPr lang="zh-CN" altLang="en-US" sz="1800">
                        <a:solidFill>
                          <a:schemeClr val="tx1"/>
                        </a:solidFill>
                        <a:uFillTx/>
                        <a:latin typeface="微软雅黑" panose="020B0503020204020204" charset="-122"/>
                        <a:ea typeface="微软雅黑" panose="020B0503020204020204" charset="-122"/>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山东卷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7</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五四运动</a:t>
                      </a:r>
                      <a:endParaRPr lang="zh-CN" altLang="en-US" sz="1800">
                        <a:solidFill>
                          <a:schemeClr val="tx1"/>
                        </a:solidFill>
                        <a:uFillTx/>
                        <a:latin typeface="微软雅黑" panose="020B0503020204020204" charset="-122"/>
                        <a:ea typeface="微软雅黑" panose="020B0503020204020204" charset="-122"/>
                      </a:endParaRPr>
                    </a:p>
                  </a:txBody>
                  <a:tcPr/>
                </a:tc>
              </a:tr>
              <a:tr h="365760">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天津卷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13</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新文化运动</a:t>
                      </a:r>
                      <a:endParaRPr lang="zh-CN" altLang="en-US" sz="1800">
                        <a:solidFill>
                          <a:schemeClr val="tx1"/>
                        </a:solidFill>
                        <a:uFillTx/>
                        <a:latin typeface="微软雅黑" panose="020B0503020204020204" charset="-122"/>
                        <a:ea typeface="微软雅黑" panose="020B0503020204020204" charset="-122"/>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山东卷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国民革命运动</a:t>
                      </a:r>
                      <a:endParaRPr lang="zh-CN" altLang="en-US" sz="1800">
                        <a:solidFill>
                          <a:schemeClr val="tx1"/>
                        </a:solidFill>
                        <a:uFillTx/>
                        <a:latin typeface="微软雅黑" panose="020B0503020204020204" charset="-122"/>
                        <a:ea typeface="微软雅黑" panose="020B0503020204020204" charset="-122"/>
                      </a:endParaRPr>
                    </a:p>
                  </a:txBody>
                  <a:tcPr/>
                </a:tc>
              </a:tr>
              <a:tr h="365760">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浙江卷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10</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中国共产党“一大”</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海南卷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sym typeface="+mn-ea"/>
                        </a:rPr>
                        <a:t>马克思主义在中国的传播</a:t>
                      </a:r>
                      <a:endParaRPr lang="zh-CN" altLang="en-US" sz="1800">
                        <a:solidFill>
                          <a:schemeClr val="tx1"/>
                        </a:solidFill>
                        <a:uFillTx/>
                        <a:latin typeface="微软雅黑" panose="020B0503020204020204" charset="-122"/>
                        <a:ea typeface="微软雅黑" panose="020B0503020204020204" charset="-122"/>
                        <a:sym typeface="+mn-ea"/>
                      </a:endParaRPr>
                    </a:p>
                  </a:txBody>
                  <a:tcPr/>
                </a:tc>
              </a:tr>
              <a:tr h="365760">
                <a:tc rowSpan="7">
                  <a:txBody>
                    <a:bodyPr/>
                    <a:lstStyle/>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r>
                        <a:rPr lang="en-US" altLang="zh-CN" sz="1800">
                          <a:solidFill>
                            <a:schemeClr val="tx1"/>
                          </a:solidFill>
                          <a:uFillTx/>
                          <a:latin typeface="微软雅黑" panose="020B0503020204020204" charset="-122"/>
                          <a:ea typeface="微软雅黑" panose="020B0503020204020204" charset="-122"/>
                        </a:rPr>
                        <a:t>2019</a:t>
                      </a:r>
                      <a:endParaRPr lang="en-US" altLang="zh-CN" sz="1800">
                        <a:solidFill>
                          <a:schemeClr val="tx1"/>
                        </a:solidFill>
                        <a:uFillTx/>
                        <a:latin typeface="微软雅黑" panose="020B0503020204020204" charset="-122"/>
                        <a:ea typeface="微软雅黑" panose="020B0503020204020204" charset="-122"/>
                      </a:endParaRPr>
                    </a:p>
                  </a:txBody>
                  <a:tcPr/>
                </a:tc>
                <a:tc rowSpan="3">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浙江卷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10</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a:buNone/>
                      </a:pP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浙江卷</a:t>
                      </a:r>
                      <a:r>
                        <a:rPr lang="en-US" altLang="zh-CN" sz="1800">
                          <a:latin typeface="微软雅黑" panose="020B0503020204020204" charset="-122"/>
                          <a:ea typeface="微软雅黑" panose="020B0503020204020204" charset="-122"/>
                          <a:cs typeface="微软雅黑" panose="020B0503020204020204" charset="-122"/>
                          <a:sym typeface="宋体" panose="02010600030101010101" pitchFamily="2" charset="-122"/>
                        </a:rPr>
                        <a:t>11</a:t>
                      </a: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题</a:t>
                      </a:r>
                      <a:endPar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a:buNone/>
                      </a:pP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浙江卷</a:t>
                      </a:r>
                      <a:r>
                        <a:rPr lang="en-US" altLang="zh-CN" sz="1800">
                          <a:latin typeface="微软雅黑" panose="020B0503020204020204" charset="-122"/>
                          <a:ea typeface="微软雅黑" panose="020B0503020204020204" charset="-122"/>
                          <a:cs typeface="微软雅黑" panose="020B0503020204020204" charset="-122"/>
                          <a:sym typeface="宋体" panose="02010600030101010101" pitchFamily="2" charset="-122"/>
                        </a:rPr>
                        <a:t>12</a:t>
                      </a: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txBody>
                  <a:tcPr/>
                </a:tc>
                <a:tc rowSpan="3">
                  <a:txBody>
                    <a:bodyPr/>
                    <a:lstStyle/>
                    <a:p>
                      <a:pPr>
                        <a:buNone/>
                      </a:pPr>
                      <a:r>
                        <a:rPr lang="zh-CN" altLang="en-US" sz="1800">
                          <a:solidFill>
                            <a:schemeClr val="tx1"/>
                          </a:solidFill>
                          <a:uFillTx/>
                          <a:latin typeface="微软雅黑" panose="020B0503020204020204" charset="-122"/>
                          <a:ea typeface="微软雅黑" panose="020B0503020204020204" charset="-122"/>
                          <a:sym typeface="+mn-ea"/>
                        </a:rPr>
                        <a:t>新文化运动</a:t>
                      </a:r>
                      <a:endParaRPr lang="zh-CN" altLang="en-US" sz="1800">
                        <a:solidFill>
                          <a:schemeClr val="tx1"/>
                        </a:solidFill>
                        <a:uFillTx/>
                        <a:latin typeface="微软雅黑" panose="020B0503020204020204" charset="-122"/>
                        <a:ea typeface="微软雅黑" panose="020B0503020204020204" charset="-122"/>
                        <a:sym typeface="+mn-ea"/>
                      </a:endParaRPr>
                    </a:p>
                    <a:p>
                      <a:pPr>
                        <a:buNone/>
                      </a:pPr>
                      <a:r>
                        <a:rPr lang="zh-CN" altLang="en-US" sz="1800">
                          <a:latin typeface="微软雅黑" panose="020B0503020204020204" charset="-122"/>
                          <a:ea typeface="微软雅黑" panose="020B0503020204020204" charset="-122"/>
                        </a:rPr>
                        <a:t>国民革命</a:t>
                      </a:r>
                      <a:endParaRPr lang="zh-CN" altLang="en-US" sz="1800">
                        <a:latin typeface="微软雅黑" panose="020B0503020204020204" charset="-122"/>
                        <a:ea typeface="微软雅黑" panose="020B0503020204020204" charset="-122"/>
                      </a:endParaRPr>
                    </a:p>
                    <a:p>
                      <a:pPr>
                        <a:buNone/>
                      </a:pPr>
                      <a:r>
                        <a:rPr lang="zh-CN" altLang="en-US" sz="1800">
                          <a:latin typeface="微软雅黑" panose="020B0503020204020204" charset="-122"/>
                          <a:ea typeface="微软雅黑" panose="020B0503020204020204" charset="-122"/>
                          <a:sym typeface="Arial" panose="020B0604020202020204" pitchFamily="34" charset="0"/>
                        </a:rPr>
                        <a:t>社会生活</a:t>
                      </a:r>
                      <a:endParaRPr lang="zh-CN" altLang="en-US" sz="1800">
                        <a:solidFill>
                          <a:schemeClr val="tx1"/>
                        </a:solidFill>
                        <a:uFillTx/>
                        <a:latin typeface="微软雅黑" panose="020B0503020204020204" charset="-122"/>
                        <a:ea typeface="微软雅黑" panose="020B0503020204020204" charset="-122"/>
                        <a:sym typeface="+mn-ea"/>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北京卷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8</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国民革命</a:t>
                      </a:r>
                      <a:endParaRPr lang="zh-CN" altLang="en-US" sz="1800">
                        <a:solidFill>
                          <a:schemeClr val="tx1"/>
                        </a:solidFill>
                        <a:uFillTx/>
                        <a:latin typeface="微软雅黑" panose="020B0503020204020204" charset="-122"/>
                        <a:ea typeface="微软雅黑" panose="020B0503020204020204" charset="-122"/>
                      </a:endParaRPr>
                    </a:p>
                  </a:txBody>
                  <a:tcPr/>
                </a:tc>
              </a:tr>
              <a:tr h="640080">
                <a:tc vMerge="1">
                  <a:tcPr/>
                </a:tc>
                <a:tc vMerge="1">
                  <a:tcPr/>
                </a:tc>
                <a:tc vMerge="1">
                  <a:tcPr/>
                </a:tc>
                <a:tc rowSpan="6">
                  <a:txBody>
                    <a:bodyPr/>
                    <a:lstStyle/>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r>
                        <a:rPr lang="en-US" altLang="zh-CN" sz="1800">
                          <a:solidFill>
                            <a:schemeClr val="tx1"/>
                          </a:solidFill>
                          <a:uFillTx/>
                          <a:latin typeface="微软雅黑" panose="020B0503020204020204" charset="-122"/>
                          <a:ea typeface="微软雅黑" panose="020B0503020204020204" charset="-122"/>
                        </a:rPr>
                        <a:t>2021</a:t>
                      </a:r>
                      <a:endParaRPr lang="en-US" altLang="zh-CN" sz="1800">
                        <a:solidFill>
                          <a:schemeClr val="tx1"/>
                        </a:solidFill>
                        <a:uFillTx/>
                        <a:latin typeface="微软雅黑" panose="020B0503020204020204" charset="-122"/>
                        <a:ea typeface="微软雅黑" panose="020B0503020204020204" charset="-122"/>
                      </a:endParaRPr>
                    </a:p>
                  </a:txBody>
                  <a:tcPr/>
                </a:tc>
                <a:tc>
                  <a:txBody>
                    <a:bodyPr/>
                    <a:lstStyle/>
                    <a:p>
                      <a:pPr>
                        <a:buNone/>
                      </a:pP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浙江卷</a:t>
                      </a:r>
                      <a:r>
                        <a:rPr lang="en-US" altLang="zh-CN" sz="1800">
                          <a:latin typeface="微软雅黑" panose="020B0503020204020204" charset="-122"/>
                          <a:ea typeface="微软雅黑" panose="020B0503020204020204" charset="-122"/>
                          <a:cs typeface="微软雅黑" panose="020B0503020204020204" charset="-122"/>
                          <a:sym typeface="宋体" panose="02010600030101010101" pitchFamily="2" charset="-122"/>
                        </a:rPr>
                        <a:t>11</a:t>
                      </a: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题</a:t>
                      </a:r>
                      <a:endPar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a:buNone/>
                      </a:pP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浙江卷</a:t>
                      </a:r>
                      <a:r>
                        <a:rPr lang="en-US" altLang="zh-CN" sz="1800">
                          <a:latin typeface="微软雅黑" panose="020B0503020204020204" charset="-122"/>
                          <a:ea typeface="微软雅黑" panose="020B0503020204020204" charset="-122"/>
                          <a:cs typeface="微软雅黑" panose="020B0503020204020204" charset="-122"/>
                          <a:sym typeface="宋体" panose="02010600030101010101" pitchFamily="2" charset="-122"/>
                        </a:rPr>
                        <a:t>12</a:t>
                      </a: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辛亥革命</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中国共产党“一大”</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r>
              <a:tr h="365760">
                <a:tc vMerge="1">
                  <a:tcPr/>
                </a:tc>
                <a:tc vMerge="1">
                  <a:tcPr/>
                </a:tc>
                <a:tc vMerge="1">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广东卷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8</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中国共产党“三大”</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txBody>
                  <a:tcPr/>
                </a:tc>
              </a:tr>
              <a:tr h="365760">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江苏卷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8</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民族意识</a:t>
                      </a:r>
                      <a:endParaRPr lang="zh-CN" altLang="en-US" sz="1800">
                        <a:solidFill>
                          <a:schemeClr val="tx1"/>
                        </a:solidFill>
                        <a:uFillTx/>
                        <a:latin typeface="微软雅黑" panose="020B0503020204020204" charset="-122"/>
                        <a:ea typeface="微软雅黑" panose="020B0503020204020204" charset="-122"/>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山东卷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7</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中国海关税征收</a:t>
                      </a:r>
                      <a:endParaRPr lang="zh-CN" altLang="en-US" sz="1800">
                        <a:solidFill>
                          <a:schemeClr val="tx1"/>
                        </a:solidFill>
                        <a:uFillTx/>
                        <a:latin typeface="微软雅黑" panose="020B0503020204020204" charset="-122"/>
                        <a:ea typeface="微软雅黑" panose="020B0503020204020204" charset="-122"/>
                      </a:endParaRPr>
                    </a:p>
                  </a:txBody>
                  <a:tcPr/>
                </a:tc>
              </a:tr>
              <a:tr h="498475">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江苏卷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10</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民族资本主义经济</a:t>
                      </a:r>
                      <a:endParaRPr lang="zh-CN" altLang="en-US" sz="1800">
                        <a:solidFill>
                          <a:schemeClr val="tx1"/>
                        </a:solidFill>
                        <a:uFillTx/>
                        <a:latin typeface="微软雅黑" panose="020B0503020204020204" charset="-122"/>
                        <a:ea typeface="微软雅黑" panose="020B0503020204020204" charset="-122"/>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湖南卷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8</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湖南卷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民主革命</a:t>
                      </a:r>
                      <a:endParaRPr lang="zh-CN" altLang="en-US" sz="1800">
                        <a:solidFill>
                          <a:schemeClr val="tx1"/>
                        </a:solidFill>
                        <a:uFillTx/>
                        <a:latin typeface="微软雅黑" panose="020B0503020204020204" charset="-122"/>
                        <a:ea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sym typeface="+mn-ea"/>
                        </a:rPr>
                        <a:t>马克思主义在中国的传播</a:t>
                      </a:r>
                      <a:endParaRPr lang="zh-CN" altLang="en-US" sz="1800">
                        <a:solidFill>
                          <a:schemeClr val="tx1"/>
                        </a:solidFill>
                        <a:uFillTx/>
                        <a:latin typeface="微软雅黑" panose="020B0503020204020204" charset="-122"/>
                        <a:ea typeface="微软雅黑" panose="020B0503020204020204" charset="-122"/>
                      </a:endParaRPr>
                    </a:p>
                  </a:txBody>
                  <a:tcPr/>
                </a:tc>
              </a:tr>
              <a:tr h="365760">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天津卷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7</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辛亥革命</a:t>
                      </a:r>
                      <a:endParaRPr lang="zh-CN" altLang="en-US" sz="1800">
                        <a:solidFill>
                          <a:schemeClr val="tx1"/>
                        </a:solidFill>
                        <a:uFillTx/>
                        <a:latin typeface="微软雅黑" panose="020B0503020204020204" charset="-122"/>
                        <a:ea typeface="微软雅黑" panose="020B0503020204020204" charset="-122"/>
                      </a:endParaRPr>
                    </a:p>
                  </a:txBody>
                  <a:tcPr/>
                </a:tc>
                <a:tc vMerge="1">
                  <a:tcPr/>
                </a:tc>
                <a:tc rowSpan="2">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北京卷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7</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北京卷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8</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rowSpan="2">
                  <a:txBody>
                    <a:bodyPr/>
                    <a:lstStyle/>
                    <a:p>
                      <a:pPr>
                        <a:buNone/>
                      </a:pPr>
                      <a:r>
                        <a:rPr lang="zh-CN" altLang="en-US" sz="1800">
                          <a:solidFill>
                            <a:schemeClr val="tx1"/>
                          </a:solidFill>
                          <a:uFillTx/>
                          <a:latin typeface="微软雅黑" panose="020B0503020204020204" charset="-122"/>
                          <a:ea typeface="微软雅黑" panose="020B0503020204020204" charset="-122"/>
                        </a:rPr>
                        <a:t>辛亥革命</a:t>
                      </a:r>
                      <a:endParaRPr lang="zh-CN" altLang="en-US" sz="1800">
                        <a:solidFill>
                          <a:schemeClr val="tx1"/>
                        </a:solidFill>
                        <a:uFillTx/>
                        <a:latin typeface="微软雅黑" panose="020B0503020204020204" charset="-122"/>
                        <a:ea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rPr>
                        <a:t>中共早期革命</a:t>
                      </a:r>
                      <a:endParaRPr lang="zh-CN" altLang="en-US" sz="1800">
                        <a:solidFill>
                          <a:schemeClr val="tx1"/>
                        </a:solidFill>
                        <a:uFillTx/>
                        <a:latin typeface="微软雅黑" panose="020B0503020204020204" charset="-122"/>
                        <a:ea typeface="微软雅黑" panose="020B0503020204020204" charset="-122"/>
                      </a:endParaRPr>
                    </a:p>
                  </a:txBody>
                  <a:tcPr/>
                </a:tc>
              </a:tr>
              <a:tr h="389255">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海南卷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sym typeface="+mn-ea"/>
                        </a:rPr>
                        <a:t>社会生活</a:t>
                      </a:r>
                      <a:endParaRPr lang="zh-CN" altLang="en-US" sz="1800">
                        <a:solidFill>
                          <a:schemeClr val="tx1"/>
                        </a:solidFill>
                        <a:uFillTx/>
                        <a:latin typeface="微软雅黑" panose="020B0503020204020204" charset="-122"/>
                        <a:ea typeface="微软雅黑" panose="020B0503020204020204" charset="-122"/>
                        <a:sym typeface="+mn-ea"/>
                      </a:endParaRPr>
                    </a:p>
                  </a:txBody>
                  <a:tcPr/>
                </a:tc>
                <a:tc vMerge="1">
                  <a:tcPr/>
                </a:tc>
                <a:tc vMerge="1">
                  <a:tcPr/>
                </a:tc>
                <a:tc vMerge="1">
                  <a:tcPr/>
                </a:tc>
              </a:tr>
            </a:tbl>
          </a:graphicData>
        </a:graphic>
      </p:graphicFrame>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4001597" y="6045200"/>
            <a:ext cx="8190403" cy="812800"/>
            <a:chOff x="4001597" y="5613400"/>
            <a:chExt cx="8190403" cy="1244600"/>
          </a:xfrm>
        </p:grpSpPr>
        <p:sp>
          <p:nvSpPr>
            <p:cNvPr id="11"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5" name="文本框 4"/>
          <p:cNvSpPr txBox="1"/>
          <p:nvPr/>
        </p:nvSpPr>
        <p:spPr>
          <a:xfrm>
            <a:off x="386715" y="217170"/>
            <a:ext cx="9530080" cy="583565"/>
          </a:xfrm>
          <a:prstGeom prst="rect">
            <a:avLst/>
          </a:prstGeom>
          <a:noFill/>
        </p:spPr>
        <p:txBody>
          <a:bodyPr wrap="none" rtlCol="0" anchor="t">
            <a:spAutoFit/>
          </a:bodyPr>
          <a:lstStyle/>
          <a:p>
            <a:r>
              <a:rPr lang="zh-CN" altLang="en-US" sz="3200" b="1" dirty="0" smtClean="0">
                <a:solidFill>
                  <a:schemeClr val="accent1"/>
                </a:solidFill>
                <a:latin typeface="微软雅黑" panose="020B0503020204020204" charset="-122"/>
                <a:ea typeface="微软雅黑" panose="020B0503020204020204" charset="-122"/>
                <a:sym typeface="+mn-ea"/>
              </a:rPr>
              <a:t>近五年地方卷历史高考试题</a:t>
            </a:r>
            <a:r>
              <a:rPr lang="zh-CN" altLang="zh-CN" sz="3200" b="1" dirty="0" smtClean="0">
                <a:solidFill>
                  <a:schemeClr val="accent1"/>
                </a:solidFill>
                <a:latin typeface="微软雅黑" panose="020B0503020204020204" charset="-122"/>
                <a:ea typeface="微软雅黑" panose="020B0503020204020204" charset="-122"/>
                <a:sym typeface="+mn-ea"/>
              </a:rPr>
              <a:t>民国史考点汇总（续表）</a:t>
            </a:r>
            <a:endParaRPr lang="zh-CN" altLang="zh-CN" sz="3200" b="1" dirty="0" smtClean="0">
              <a:solidFill>
                <a:schemeClr val="accent1"/>
              </a:solidFill>
              <a:latin typeface="微软雅黑" panose="020B0503020204020204" charset="-122"/>
              <a:ea typeface="微软雅黑" panose="020B0503020204020204" charset="-122"/>
              <a:sym typeface="+mn-ea"/>
            </a:endParaRPr>
          </a:p>
        </p:txBody>
      </p:sp>
      <p:graphicFrame>
        <p:nvGraphicFramePr>
          <p:cNvPr id="2" name="表格 1"/>
          <p:cNvGraphicFramePr/>
          <p:nvPr>
            <p:custDataLst>
              <p:tags r:id="rId4"/>
            </p:custDataLst>
          </p:nvPr>
        </p:nvGraphicFramePr>
        <p:xfrm>
          <a:off x="596265" y="1029335"/>
          <a:ext cx="6977380" cy="5320665"/>
        </p:xfrm>
        <a:graphic>
          <a:graphicData uri="http://schemas.openxmlformats.org/drawingml/2006/table">
            <a:tbl>
              <a:tblPr firstRow="1" bandRow="1">
                <a:tableStyleId>{5C22544A-7EE6-4342-B048-85BDC9FD1C3A}</a:tableStyleId>
              </a:tblPr>
              <a:tblGrid>
                <a:gridCol w="1040765"/>
                <a:gridCol w="2653665"/>
                <a:gridCol w="3282950"/>
              </a:tblGrid>
              <a:tr h="518795">
                <a:tc>
                  <a:txBody>
                    <a:bodyPr/>
                    <a:lstStyle/>
                    <a:p>
                      <a:pPr>
                        <a:buNone/>
                      </a:pPr>
                      <a:r>
                        <a:rPr lang="zh-CN" altLang="en-US" sz="2400">
                          <a:latin typeface="微软雅黑" panose="020B0503020204020204" charset="-122"/>
                          <a:ea typeface="微软雅黑" panose="020B0503020204020204" charset="-122"/>
                          <a:sym typeface="+mn-ea"/>
                        </a:rPr>
                        <a:t>年份</a:t>
                      </a:r>
                      <a:endParaRPr lang="zh-CN" altLang="en-US" sz="2400">
                        <a:latin typeface="微软雅黑" panose="020B0503020204020204" charset="-122"/>
                        <a:ea typeface="微软雅黑" panose="020B0503020204020204" charset="-122"/>
                        <a:sym typeface="+mn-ea"/>
                      </a:endParaRPr>
                    </a:p>
                  </a:txBody>
                  <a:tcPr/>
                </a:tc>
                <a:tc>
                  <a:txBody>
                    <a:bodyPr/>
                    <a:lstStyle/>
                    <a:p>
                      <a:pPr>
                        <a:buNone/>
                      </a:pPr>
                      <a:r>
                        <a:rPr lang="en-US" altLang="zh-CN" sz="2400">
                          <a:latin typeface="微软雅黑" panose="020B0503020204020204" charset="-122"/>
                          <a:ea typeface="微软雅黑" panose="020B0503020204020204" charset="-122"/>
                          <a:cs typeface="微软雅黑" panose="020B0503020204020204" charset="-122"/>
                          <a:sym typeface="+mn-ea"/>
                        </a:rPr>
                        <a:t>              </a:t>
                      </a:r>
                      <a:r>
                        <a:rPr lang="zh-CN" altLang="en-US" sz="2400">
                          <a:latin typeface="微软雅黑" panose="020B0503020204020204" charset="-122"/>
                          <a:ea typeface="微软雅黑" panose="020B0503020204020204" charset="-122"/>
                          <a:cs typeface="微软雅黑" panose="020B0503020204020204" charset="-122"/>
                          <a:sym typeface="+mn-ea"/>
                        </a:rPr>
                        <a:t>试卷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考点</a:t>
                      </a:r>
                      <a:endParaRPr lang="zh-CN" altLang="en-US" sz="2400">
                        <a:latin typeface="微软雅黑" panose="020B0503020204020204" charset="-122"/>
                        <a:ea typeface="微软雅黑" panose="020B0503020204020204" charset="-122"/>
                        <a:sym typeface="+mn-ea"/>
                      </a:endParaRPr>
                    </a:p>
                  </a:txBody>
                  <a:tcPr/>
                </a:tc>
              </a:tr>
              <a:tr h="829945">
                <a:tc rowSpan="4">
                  <a:txBody>
                    <a:bodyPr/>
                    <a:lstStyle/>
                    <a:p>
                      <a:pPr>
                        <a:buNone/>
                      </a:pPr>
                      <a:endParaRPr lang="en-US" altLang="zh-CN" sz="2400">
                        <a:latin typeface="微软雅黑" panose="020B0503020204020204" charset="-122"/>
                        <a:ea typeface="微软雅黑" panose="020B0503020204020204" charset="-122"/>
                        <a:sym typeface="+mn-ea"/>
                      </a:endParaRPr>
                    </a:p>
                    <a:p>
                      <a:pPr>
                        <a:buNone/>
                      </a:pPr>
                      <a:endParaRPr lang="en-US" altLang="zh-CN" sz="2400">
                        <a:latin typeface="微软雅黑" panose="020B0503020204020204" charset="-122"/>
                        <a:ea typeface="微软雅黑" panose="020B0503020204020204" charset="-122"/>
                        <a:sym typeface="+mn-ea"/>
                      </a:endParaRPr>
                    </a:p>
                    <a:p>
                      <a:pPr>
                        <a:buNone/>
                      </a:pPr>
                      <a:r>
                        <a:rPr lang="en-US" altLang="zh-CN" sz="2400">
                          <a:latin typeface="微软雅黑" panose="020B0503020204020204" charset="-122"/>
                          <a:ea typeface="微软雅黑" panose="020B0503020204020204" charset="-122"/>
                          <a:sym typeface="+mn-ea"/>
                        </a:rPr>
                        <a:t>2021</a:t>
                      </a:r>
                      <a:endParaRPr lang="en-US" altLang="zh-CN" sz="2400">
                        <a:latin typeface="微软雅黑" panose="020B0503020204020204" charset="-122"/>
                        <a:ea typeface="微软雅黑" panose="020B0503020204020204" charset="-122"/>
                        <a:sym typeface="+mn-ea"/>
                      </a:endParaRPr>
                    </a:p>
                    <a:p>
                      <a:pPr>
                        <a:buNone/>
                      </a:pPr>
                      <a:endParaRPr lang="zh-CN" altLang="en-US">
                        <a:latin typeface="微软雅黑" panose="020B0503020204020204" charset="-122"/>
                        <a:ea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cs typeface="微软雅黑" panose="020B0503020204020204" charset="-122"/>
                          <a:sym typeface="+mn-ea"/>
                        </a:rPr>
                        <a:t>湖北卷</a:t>
                      </a:r>
                      <a:r>
                        <a:rPr lang="en-US" altLang="zh-CN" sz="2400">
                          <a:latin typeface="微软雅黑" panose="020B0503020204020204" charset="-122"/>
                          <a:ea typeface="微软雅黑" panose="020B0503020204020204" charset="-122"/>
                          <a:cs typeface="微软雅黑" panose="020B0503020204020204" charset="-122"/>
                          <a:sym typeface="+mn-ea"/>
                        </a:rPr>
                        <a:t>7</a:t>
                      </a:r>
                      <a:r>
                        <a:rPr lang="zh-CN" altLang="en-US" sz="2400">
                          <a:latin typeface="微软雅黑" panose="020B0503020204020204" charset="-122"/>
                          <a:ea typeface="微软雅黑" panose="020B0503020204020204" charset="-122"/>
                          <a:cs typeface="微软雅黑" panose="020B0503020204020204" charset="-122"/>
                          <a:sym typeface="+mn-ea"/>
                        </a:rPr>
                        <a:t>题</a:t>
                      </a:r>
                      <a:endParaRPr lang="zh-CN" altLang="en-US" sz="2400">
                        <a:latin typeface="微软雅黑" panose="020B0503020204020204" charset="-122"/>
                        <a:ea typeface="微软雅黑" panose="020B0503020204020204" charset="-122"/>
                        <a:cs typeface="微软雅黑" panose="020B0503020204020204" charset="-122"/>
                        <a:sym typeface="+mn-ea"/>
                      </a:endParaRPr>
                    </a:p>
                    <a:p>
                      <a:pPr>
                        <a:buNone/>
                      </a:pPr>
                      <a:r>
                        <a:rPr lang="zh-CN" altLang="en-US">
                          <a:latin typeface="微软雅黑" panose="020B0503020204020204" charset="-122"/>
                          <a:ea typeface="微软雅黑" panose="020B0503020204020204" charset="-122"/>
                          <a:cs typeface="微软雅黑" panose="020B0503020204020204" charset="-122"/>
                        </a:rPr>
                        <a:t>湖北卷18题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物质文化生活变迁</a:t>
                      </a:r>
                      <a:endParaRPr lang="zh-CN" altLang="en-US" sz="2400">
                        <a:latin typeface="微软雅黑" panose="020B0503020204020204" charset="-122"/>
                        <a:ea typeface="微软雅黑" panose="020B0503020204020204" charset="-122"/>
                        <a:sym typeface="+mn-ea"/>
                      </a:endParaRPr>
                    </a:p>
                    <a:p>
                      <a:pPr>
                        <a:buNone/>
                      </a:pPr>
                      <a:r>
                        <a:rPr lang="zh-CN" altLang="en-US">
                          <a:latin typeface="微软雅黑" panose="020B0503020204020204" charset="-122"/>
                          <a:ea typeface="微软雅黑" panose="020B0503020204020204" charset="-122"/>
                        </a:rPr>
                        <a:t>思想观念与社会生活</a:t>
                      </a:r>
                      <a:endParaRPr lang="zh-CN" altLang="en-US">
                        <a:latin typeface="微软雅黑" panose="020B0503020204020204" charset="-122"/>
                        <a:ea typeface="微软雅黑" panose="020B0503020204020204" charset="-122"/>
                      </a:endParaRPr>
                    </a:p>
                  </a:txBody>
                  <a:tcPr/>
                </a:tc>
              </a:tr>
              <a:tr h="518795">
                <a:tc vMerge="1">
                  <a:tcPr/>
                </a:tc>
                <a:tc>
                  <a:txBody>
                    <a:bodyPr/>
                    <a:lstStyle/>
                    <a:p>
                      <a:pPr>
                        <a:buNone/>
                      </a:pPr>
                      <a:r>
                        <a:rPr lang="zh-CN" altLang="en-US" sz="2400">
                          <a:latin typeface="微软雅黑" panose="020B0503020204020204" charset="-122"/>
                          <a:ea typeface="微软雅黑" panose="020B0503020204020204" charset="-122"/>
                          <a:cs typeface="微软雅黑" panose="020B0503020204020204" charset="-122"/>
                          <a:sym typeface="+mn-ea"/>
                        </a:rPr>
                        <a:t>河北卷</a:t>
                      </a:r>
                      <a:r>
                        <a:rPr lang="en-US" altLang="zh-CN" sz="2400">
                          <a:latin typeface="微软雅黑" panose="020B0503020204020204" charset="-122"/>
                          <a:ea typeface="微软雅黑" panose="020B0503020204020204" charset="-122"/>
                          <a:cs typeface="微软雅黑" panose="020B0503020204020204" charset="-122"/>
                          <a:sym typeface="+mn-ea"/>
                        </a:rPr>
                        <a:t>8</a:t>
                      </a:r>
                      <a:r>
                        <a:rPr lang="zh-CN" altLang="en-US" sz="2400">
                          <a:latin typeface="微软雅黑" panose="020B0503020204020204" charset="-122"/>
                          <a:ea typeface="微软雅黑" panose="020B0503020204020204" charset="-122"/>
                          <a:cs typeface="微软雅黑" panose="020B0503020204020204" charset="-122"/>
                          <a:sym typeface="+mn-ea"/>
                        </a:rPr>
                        <a:t>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辛亥革命</a:t>
                      </a:r>
                      <a:endParaRPr lang="zh-CN" altLang="en-US" sz="2400">
                        <a:latin typeface="微软雅黑" panose="020B0503020204020204" charset="-122"/>
                        <a:ea typeface="微软雅黑" panose="020B0503020204020204" charset="-122"/>
                        <a:sym typeface="+mn-ea"/>
                      </a:endParaRPr>
                    </a:p>
                  </a:txBody>
                  <a:tcPr/>
                </a:tc>
              </a:tr>
              <a:tr h="4826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河北卷17题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中国共产党与中国革命</a:t>
                      </a:r>
                      <a:endParaRPr lang="zh-CN" altLang="en-US">
                        <a:latin typeface="微软雅黑" panose="020B0503020204020204" charset="-122"/>
                        <a:ea typeface="微软雅黑" panose="020B0503020204020204" charset="-122"/>
                      </a:endParaRPr>
                    </a:p>
                  </a:txBody>
                  <a:tcPr/>
                </a:tc>
              </a:tr>
              <a:tr h="483235">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重庆卷16题（</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川汉铁路</a:t>
                      </a:r>
                      <a:endParaRPr lang="zh-CN" altLang="en-US">
                        <a:latin typeface="微软雅黑" panose="020B0503020204020204" charset="-122"/>
                        <a:ea typeface="微软雅黑" panose="020B0503020204020204" charset="-122"/>
                      </a:endParaRPr>
                    </a:p>
                  </a:txBody>
                  <a:tcPr/>
                </a:tc>
              </a:tr>
              <a:tr h="519430">
                <a:tc rowSpan="4">
                  <a:txBody>
                    <a:bodyPr/>
                    <a:lstStyle/>
                    <a:p>
                      <a:pPr>
                        <a:buNone/>
                      </a:pPr>
                      <a:endParaRPr lang="en-US" altLang="zh-CN" sz="2400">
                        <a:latin typeface="微软雅黑" panose="020B0503020204020204" charset="-122"/>
                        <a:ea typeface="微软雅黑" panose="020B0503020204020204" charset="-122"/>
                        <a:sym typeface="+mn-ea"/>
                      </a:endParaRPr>
                    </a:p>
                    <a:p>
                      <a:pPr>
                        <a:buNone/>
                      </a:pPr>
                      <a:endParaRPr lang="en-US" altLang="zh-CN" sz="2400">
                        <a:latin typeface="微软雅黑" panose="020B0503020204020204" charset="-122"/>
                        <a:ea typeface="微软雅黑" panose="020B0503020204020204" charset="-122"/>
                        <a:sym typeface="+mn-ea"/>
                      </a:endParaRPr>
                    </a:p>
                    <a:p>
                      <a:pPr>
                        <a:buNone/>
                      </a:pPr>
                      <a:r>
                        <a:rPr lang="en-US" altLang="zh-CN" sz="2400">
                          <a:latin typeface="微软雅黑" panose="020B0503020204020204" charset="-122"/>
                          <a:ea typeface="微软雅黑" panose="020B0503020204020204" charset="-122"/>
                          <a:sym typeface="+mn-ea"/>
                        </a:rPr>
                        <a:t>2022</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cs typeface="微软雅黑" panose="020B0503020204020204" charset="-122"/>
                          <a:sym typeface="+mn-ea"/>
                        </a:rPr>
                        <a:t>浙江卷</a:t>
                      </a:r>
                      <a:r>
                        <a:rPr lang="en-US" altLang="zh-CN" sz="2400">
                          <a:latin typeface="微软雅黑" panose="020B0503020204020204" charset="-122"/>
                          <a:ea typeface="微软雅黑" panose="020B0503020204020204" charset="-122"/>
                          <a:cs typeface="微软雅黑" panose="020B0503020204020204" charset="-122"/>
                          <a:sym typeface="+mn-ea"/>
                        </a:rPr>
                        <a:t>11</a:t>
                      </a:r>
                      <a:r>
                        <a:rPr lang="zh-CN" altLang="en-US" sz="2400">
                          <a:latin typeface="微软雅黑" panose="020B0503020204020204" charset="-122"/>
                          <a:ea typeface="微软雅黑" panose="020B0503020204020204" charset="-122"/>
                          <a:cs typeface="微软雅黑" panose="020B0503020204020204" charset="-122"/>
                          <a:sym typeface="+mn-ea"/>
                        </a:rPr>
                        <a:t>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民族资本主义经济</a:t>
                      </a:r>
                      <a:endParaRPr lang="zh-CN" altLang="en-US" sz="2400">
                        <a:latin typeface="微软雅黑" panose="020B0503020204020204" charset="-122"/>
                        <a:ea typeface="微软雅黑" panose="020B0503020204020204" charset="-122"/>
                        <a:sym typeface="+mn-ea"/>
                      </a:endParaRPr>
                    </a:p>
                  </a:txBody>
                  <a:tcPr/>
                </a:tc>
              </a:tr>
              <a:tr h="4826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浙江卷26题（</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新文化运动</a:t>
                      </a:r>
                      <a:endParaRPr lang="zh-CN" altLang="en-US">
                        <a:latin typeface="微软雅黑" panose="020B0503020204020204" charset="-122"/>
                        <a:ea typeface="微软雅黑" panose="020B0503020204020204" charset="-122"/>
                      </a:endParaRPr>
                    </a:p>
                  </a:txBody>
                  <a:tcPr/>
                </a:tc>
              </a:tr>
              <a:tr h="518795">
                <a:tc vMerge="1">
                  <a:tcPr/>
                </a:tc>
                <a:tc>
                  <a:txBody>
                    <a:bodyPr/>
                    <a:lstStyle/>
                    <a:p>
                      <a:pPr>
                        <a:buNone/>
                      </a:pPr>
                      <a:r>
                        <a:rPr lang="zh-CN" altLang="en-US" sz="2400">
                          <a:latin typeface="微软雅黑" panose="020B0503020204020204" charset="-122"/>
                          <a:ea typeface="微软雅黑" panose="020B0503020204020204" charset="-122"/>
                          <a:cs typeface="微软雅黑" panose="020B0503020204020204" charset="-122"/>
                          <a:sym typeface="+mn-ea"/>
                        </a:rPr>
                        <a:t>广东卷</a:t>
                      </a:r>
                      <a:r>
                        <a:rPr lang="en-US" altLang="zh-CN" sz="2400">
                          <a:latin typeface="微软雅黑" panose="020B0503020204020204" charset="-122"/>
                          <a:ea typeface="微软雅黑" panose="020B0503020204020204" charset="-122"/>
                          <a:cs typeface="微软雅黑" panose="020B0503020204020204" charset="-122"/>
                          <a:sym typeface="+mn-ea"/>
                        </a:rPr>
                        <a:t>8</a:t>
                      </a:r>
                      <a:r>
                        <a:rPr lang="zh-CN" altLang="en-US" sz="2400">
                          <a:latin typeface="微软雅黑" panose="020B0503020204020204" charset="-122"/>
                          <a:ea typeface="微软雅黑" panose="020B0503020204020204" charset="-122"/>
                          <a:cs typeface="微软雅黑" panose="020B0503020204020204" charset="-122"/>
                          <a:sym typeface="+mn-ea"/>
                        </a:rPr>
                        <a:t>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新文化运动</a:t>
                      </a:r>
                      <a:endParaRPr lang="zh-CN" altLang="en-US" sz="2400">
                        <a:latin typeface="微软雅黑" panose="020B0503020204020204" charset="-122"/>
                        <a:ea typeface="微软雅黑" panose="020B0503020204020204" charset="-122"/>
                        <a:sym typeface="+mn-ea"/>
                      </a:endParaRPr>
                    </a:p>
                  </a:txBody>
                  <a:tcPr/>
                </a:tc>
              </a:tr>
              <a:tr h="483235">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湖北卷18题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反帝爱国运动</a:t>
                      </a:r>
                      <a:endParaRPr lang="zh-CN" altLang="en-US">
                        <a:latin typeface="微软雅黑" panose="020B0503020204020204" charset="-122"/>
                        <a:ea typeface="微软雅黑" panose="020B0503020204020204" charset="-122"/>
                      </a:endParaRPr>
                    </a:p>
                  </a:txBody>
                  <a:tcPr/>
                </a:tc>
              </a:tr>
              <a:tr h="483235">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bl>
          </a:graphicData>
        </a:graphic>
      </p:graphicFrame>
      <p:sp>
        <p:nvSpPr>
          <p:cNvPr id="4" name="文本框 3"/>
          <p:cNvSpPr txBox="1"/>
          <p:nvPr>
            <p:custDataLst>
              <p:tags r:id="rId5"/>
            </p:custDataLst>
          </p:nvPr>
        </p:nvSpPr>
        <p:spPr>
          <a:xfrm>
            <a:off x="7854950" y="1215390"/>
            <a:ext cx="4142105" cy="3707765"/>
          </a:xfrm>
          <a:prstGeom prst="rect">
            <a:avLst/>
          </a:prstGeom>
          <a:noFill/>
          <a:ln w="12700" cmpd="sng">
            <a:solidFill>
              <a:schemeClr val="accent1">
                <a:shade val="50000"/>
              </a:schemeClr>
            </a:solidFill>
            <a:prstDash val="dashDot"/>
          </a:ln>
        </p:spPr>
        <p:txBody>
          <a:bodyPr wrap="square" rtlCol="0">
            <a:noAutofit/>
          </a:bodyPr>
          <a:lstStyle/>
          <a:p>
            <a:r>
              <a:rPr lang="zh-CN" altLang="en-US" sz="2800" b="1">
                <a:solidFill>
                  <a:schemeClr val="dk1"/>
                </a:solidFill>
                <a:latin typeface="微软雅黑" panose="020B0503020204020204" charset="-122"/>
                <a:ea typeface="微软雅黑" panose="020B0503020204020204" charset="-122"/>
              </a:rPr>
              <a:t>高频考点：</a:t>
            </a:r>
            <a:endParaRPr lang="zh-CN" altLang="en-US" sz="2800" b="1">
              <a:solidFill>
                <a:schemeClr val="dk1"/>
              </a:solidFill>
              <a:latin typeface="微软雅黑" panose="020B0503020204020204" charset="-122"/>
              <a:ea typeface="微软雅黑" panose="020B0503020204020204" charset="-122"/>
            </a:endParaRPr>
          </a:p>
          <a:p>
            <a:endParaRPr lang="zh-CN" altLang="en-US" sz="2800">
              <a:solidFill>
                <a:schemeClr val="dk1"/>
              </a:solidFill>
              <a:latin typeface="微软雅黑" panose="020B0503020204020204" charset="-122"/>
              <a:ea typeface="微软雅黑" panose="020B0503020204020204" charset="-122"/>
              <a:sym typeface="+mn-ea"/>
            </a:endParaRPr>
          </a:p>
          <a:p>
            <a:r>
              <a:rPr lang="zh-CN" altLang="en-US" sz="2800">
                <a:solidFill>
                  <a:srgbClr val="FF0000"/>
                </a:solidFill>
                <a:latin typeface="微软雅黑" panose="020B0503020204020204" charset="-122"/>
                <a:ea typeface="微软雅黑" panose="020B0503020204020204" charset="-122"/>
                <a:sym typeface="+mn-ea"/>
              </a:rPr>
              <a:t>马克思主义在中国的传播</a:t>
            </a:r>
            <a:endParaRPr lang="zh-CN" altLang="en-US" sz="2800">
              <a:solidFill>
                <a:srgbClr val="FF0000"/>
              </a:solidFill>
              <a:latin typeface="微软雅黑" panose="020B0503020204020204" charset="-122"/>
              <a:ea typeface="微软雅黑" panose="020B0503020204020204" charset="-122"/>
              <a:sym typeface="+mn-ea"/>
            </a:endParaRPr>
          </a:p>
          <a:p>
            <a:r>
              <a:rPr lang="zh-CN" altLang="en-US" sz="2800">
                <a:solidFill>
                  <a:srgbClr val="FF0000"/>
                </a:solidFill>
                <a:latin typeface="微软雅黑" panose="020B0503020204020204" charset="-122"/>
                <a:ea typeface="微软雅黑" panose="020B0503020204020204" charset="-122"/>
                <a:sym typeface="+mn-ea"/>
              </a:rPr>
              <a:t>中国共产党与中国革命</a:t>
            </a:r>
            <a:endParaRPr lang="zh-CN" altLang="en-US" sz="2800">
              <a:solidFill>
                <a:srgbClr val="FF0000"/>
              </a:solidFill>
              <a:latin typeface="微软雅黑" panose="020B0503020204020204" charset="-122"/>
              <a:ea typeface="微软雅黑" panose="020B0503020204020204" charset="-122"/>
              <a:sym typeface="+mn-ea"/>
            </a:endParaRPr>
          </a:p>
          <a:p>
            <a:r>
              <a:rPr lang="zh-CN" altLang="en-US" sz="2800">
                <a:solidFill>
                  <a:srgbClr val="FF0000"/>
                </a:solidFill>
                <a:latin typeface="微软雅黑" panose="020B0503020204020204" charset="-122"/>
                <a:ea typeface="微软雅黑" panose="020B0503020204020204" charset="-122"/>
                <a:sym typeface="+mn-ea"/>
              </a:rPr>
              <a:t>新文化运动</a:t>
            </a:r>
            <a:endParaRPr lang="zh-CN" altLang="en-US" sz="2800">
              <a:solidFill>
                <a:srgbClr val="FF0000"/>
              </a:solidFill>
              <a:latin typeface="微软雅黑" panose="020B0503020204020204" charset="-122"/>
              <a:ea typeface="微软雅黑" panose="020B0503020204020204" charset="-122"/>
              <a:sym typeface="+mn-ea"/>
            </a:endParaRPr>
          </a:p>
          <a:p>
            <a:r>
              <a:rPr lang="zh-CN" altLang="en-US" sz="2800">
                <a:solidFill>
                  <a:srgbClr val="FF0000"/>
                </a:solidFill>
                <a:uFillTx/>
                <a:latin typeface="微软雅黑" panose="020B0503020204020204" charset="-122"/>
                <a:ea typeface="微软雅黑" panose="020B0503020204020204" charset="-122"/>
                <a:sym typeface="+mn-ea"/>
              </a:rPr>
              <a:t>民族资本主义经济</a:t>
            </a:r>
            <a:endParaRPr lang="zh-CN" altLang="en-US" sz="2800">
              <a:solidFill>
                <a:srgbClr val="FF0000"/>
              </a:solidFill>
              <a:uFillTx/>
              <a:latin typeface="微软雅黑" panose="020B0503020204020204" charset="-122"/>
              <a:ea typeface="微软雅黑" panose="020B0503020204020204" charset="-122"/>
              <a:sym typeface="+mn-ea"/>
            </a:endParaRPr>
          </a:p>
          <a:p>
            <a:r>
              <a:rPr lang="zh-CN" altLang="en-US" sz="2800">
                <a:solidFill>
                  <a:srgbClr val="FF0000"/>
                </a:solidFill>
                <a:uFillTx/>
                <a:latin typeface="微软雅黑" panose="020B0503020204020204" charset="-122"/>
                <a:ea typeface="微软雅黑" panose="020B0503020204020204" charset="-122"/>
                <a:sym typeface="+mn-ea"/>
              </a:rPr>
              <a:t>辛亥革命</a:t>
            </a:r>
            <a:endParaRPr lang="zh-CN" altLang="en-US" sz="2800">
              <a:solidFill>
                <a:srgbClr val="FF0000"/>
              </a:solidFill>
              <a:uFillTx/>
              <a:latin typeface="微软雅黑" panose="020B0503020204020204" charset="-122"/>
              <a:ea typeface="微软雅黑" panose="020B0503020204020204" charset="-122"/>
              <a:sym typeface="+mn-ea"/>
            </a:endParaRPr>
          </a:p>
          <a:p>
            <a:r>
              <a:rPr lang="zh-CN" altLang="en-US" sz="2800">
                <a:solidFill>
                  <a:srgbClr val="FF0000"/>
                </a:solidFill>
                <a:latin typeface="微软雅黑" panose="020B0503020204020204" charset="-122"/>
                <a:ea typeface="微软雅黑" panose="020B0503020204020204" charset="-122"/>
              </a:rPr>
              <a:t>爱国主义精神</a:t>
            </a:r>
            <a:endParaRPr lang="zh-CN" altLang="en-US" sz="2800">
              <a:solidFill>
                <a:srgbClr val="FF0000"/>
              </a:solidFill>
              <a:latin typeface="微软雅黑" panose="020B0503020204020204" charset="-122"/>
              <a:ea typeface="微软雅黑" panose="020B0503020204020204" charset="-122"/>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4001597" y="6045200"/>
            <a:ext cx="8190403"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293911" y="97156"/>
            <a:ext cx="5725887"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sz="3600" b="1" dirty="0" smtClean="0">
                <a:solidFill>
                  <a:srgbClr val="0070C0"/>
                </a:solidFill>
                <a:latin typeface="微软雅黑" panose="020B0503020204020204" charset="-122"/>
                <a:ea typeface="微软雅黑" panose="020B0503020204020204" charset="-122"/>
                <a:cs typeface="黑体" panose="02010609060101010101"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sym typeface="+mn-ea"/>
            </a:endParaRPr>
          </a:p>
        </p:txBody>
      </p:sp>
      <p:sp>
        <p:nvSpPr>
          <p:cNvPr id="102" name="文本框 101"/>
          <p:cNvSpPr txBox="1"/>
          <p:nvPr>
            <p:custDataLst>
              <p:tags r:id="rId4"/>
            </p:custDataLst>
          </p:nvPr>
        </p:nvSpPr>
        <p:spPr>
          <a:xfrm>
            <a:off x="468630" y="975360"/>
            <a:ext cx="11255375" cy="4831080"/>
          </a:xfrm>
          <a:prstGeom prst="rect">
            <a:avLst/>
          </a:prstGeom>
          <a:noFill/>
          <a:ln w="9525">
            <a:solidFill>
              <a:schemeClr val="dk1"/>
            </a:solidFill>
            <a:prstDash val="dashDot"/>
          </a:ln>
        </p:spPr>
        <p:txBody>
          <a:bodyPr wrap="square">
            <a:spAutoFit/>
          </a:bodyPr>
          <a:lstStyle/>
          <a:p>
            <a:pPr marL="200025" indent="-200025"/>
            <a:r>
              <a:rPr lang="zh-CN" sz="2400" b="0">
                <a:solidFill>
                  <a:srgbClr val="000000"/>
                </a:solidFill>
                <a:latin typeface="微软雅黑" panose="020B0503020204020204" charset="-122"/>
                <a:ea typeface="微软雅黑" panose="020B0503020204020204" charset="-122"/>
                <a:cs typeface="微软雅黑" panose="020B0503020204020204" charset="-122"/>
              </a:rPr>
              <a:t>（</a:t>
            </a:r>
            <a:r>
              <a:rPr lang="en-US" sz="2400" b="0">
                <a:solidFill>
                  <a:srgbClr val="000000"/>
                </a:solidFill>
                <a:latin typeface="微软雅黑" panose="020B0503020204020204" charset="-122"/>
                <a:ea typeface="微软雅黑" panose="020B0503020204020204" charset="-122"/>
                <a:cs typeface="微软雅黑" panose="020B0503020204020204" charset="-122"/>
              </a:rPr>
              <a:t>2022·</a:t>
            </a:r>
            <a:r>
              <a:rPr lang="zh-CN" sz="2400" b="0">
                <a:solidFill>
                  <a:srgbClr val="000000"/>
                </a:solidFill>
                <a:latin typeface="微软雅黑" panose="020B0503020204020204" charset="-122"/>
                <a:ea typeface="微软雅黑" panose="020B0503020204020204" charset="-122"/>
                <a:cs typeface="微软雅黑" panose="020B0503020204020204" charset="-122"/>
              </a:rPr>
              <a:t>全国甲卷高考</a:t>
            </a:r>
            <a:r>
              <a:rPr lang="en-US" sz="2400" b="0">
                <a:solidFill>
                  <a:srgbClr val="000000"/>
                </a:solidFill>
                <a:latin typeface="微软雅黑" panose="020B0503020204020204" charset="-122"/>
                <a:ea typeface="微软雅黑" panose="020B0503020204020204" charset="-122"/>
                <a:cs typeface="微软雅黑" panose="020B0503020204020204" charset="-122"/>
              </a:rPr>
              <a:t>·29</a:t>
            </a:r>
            <a:r>
              <a:rPr lang="zh-CN" sz="2400" b="0">
                <a:solidFill>
                  <a:srgbClr val="000000"/>
                </a:solidFill>
                <a:latin typeface="微软雅黑" panose="020B0503020204020204" charset="-122"/>
                <a:ea typeface="微软雅黑" panose="020B0503020204020204" charset="-122"/>
                <a:cs typeface="微软雅黑" panose="020B0503020204020204" charset="-122"/>
              </a:rPr>
              <a:t>）</a:t>
            </a:r>
            <a:r>
              <a:rPr lang="zh-CN" sz="2800" b="0">
                <a:solidFill>
                  <a:srgbClr val="000000"/>
                </a:solidFill>
                <a:latin typeface="楷体" panose="02010609060101010101" charset="-122"/>
                <a:ea typeface="楷体" panose="02010609060101010101" charset="-122"/>
                <a:cs typeface="楷体" panose="02010609060101010101" charset="-122"/>
              </a:rPr>
              <a:t>“百日维新前”，梁启超任教于湖南时务学堂，“所言皆当时一派之民权论”，又窃印《明夷待访录》《扬州十日记》等禁书，“加以案语，秘密分布，传播革命思想，信奉者日众”，于是“湖南新旧派大哄”。这反映出，当时</a:t>
            </a:r>
            <a:r>
              <a:rPr lang="en-US" altLang="zh-CN" sz="2800" b="0">
                <a:solidFill>
                  <a:srgbClr val="000000"/>
                </a:solidFill>
                <a:latin typeface="楷体" panose="02010609060101010101" charset="-122"/>
                <a:ea typeface="楷体" panose="02010609060101010101" charset="-122"/>
                <a:cs typeface="楷体" panose="02010609060101010101" charset="-122"/>
              </a:rPr>
              <a:t>  (       )</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A</a:t>
            </a:r>
            <a:r>
              <a:rPr lang="zh-CN" sz="2800" b="0">
                <a:solidFill>
                  <a:srgbClr val="000000"/>
                </a:solidFill>
                <a:latin typeface="楷体" panose="02010609060101010101" charset="-122"/>
                <a:ea typeface="楷体" panose="02010609060101010101" charset="-122"/>
                <a:cs typeface="楷体" panose="02010609060101010101" charset="-122"/>
              </a:rPr>
              <a:t>．革命已成为主要思潮</a:t>
            </a:r>
            <a:r>
              <a:rPr lang="en-US"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．维新派变法策略未能统一</a:t>
            </a:r>
            <a:endParaRPr lang="en-US" sz="2800" b="1">
              <a:solidFill>
                <a:srgbClr val="FF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C</a:t>
            </a:r>
            <a:r>
              <a:rPr lang="zh-CN" sz="2800" b="0">
                <a:solidFill>
                  <a:srgbClr val="000000"/>
                </a:solidFill>
                <a:latin typeface="楷体" panose="02010609060101010101" charset="-122"/>
                <a:ea typeface="楷体" panose="02010609060101010101" charset="-122"/>
                <a:cs typeface="楷体" panose="02010609060101010101" charset="-122"/>
              </a:rPr>
              <a:t>．变法思想的根本转变</a:t>
            </a:r>
            <a:r>
              <a:rPr lang="en-US" sz="2800" b="0">
                <a:solidFill>
                  <a:srgbClr val="000000"/>
                </a:solidFill>
                <a:latin typeface="楷体" panose="02010609060101010101" charset="-122"/>
                <a:ea typeface="楷体" panose="02010609060101010101" charset="-122"/>
                <a:cs typeface="楷体" panose="02010609060101010101" charset="-122"/>
              </a:rPr>
              <a:t>          D</a:t>
            </a:r>
            <a:r>
              <a:rPr lang="zh-CN" sz="2800" b="0">
                <a:solidFill>
                  <a:srgbClr val="000000"/>
                </a:solidFill>
                <a:latin typeface="楷体" panose="02010609060101010101" charset="-122"/>
                <a:ea typeface="楷体" panose="02010609060101010101" charset="-122"/>
                <a:cs typeface="楷体" panose="02010609060101010101" charset="-122"/>
              </a:rPr>
              <a:t>．维新派侧重动员民众变法</a:t>
            </a:r>
            <a:endParaRPr lang="zh-CN" sz="2800" b="0">
              <a:solidFill>
                <a:srgbClr val="000000"/>
              </a:solidFill>
              <a:latin typeface="楷体" panose="02010609060101010101" charset="-122"/>
              <a:ea typeface="楷体" panose="02010609060101010101" charset="-122"/>
              <a:cs typeface="楷体" panose="02010609060101010101" charset="-122"/>
            </a:endParaRPr>
          </a:p>
          <a:p>
            <a:endParaRPr lang="zh-CN" sz="2800" b="0">
              <a:solidFill>
                <a:srgbClr val="00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【必备知识】</a:t>
            </a:r>
            <a:r>
              <a:rPr lang="zh-CN" altLang="en-US" sz="2800" b="0">
                <a:solidFill>
                  <a:srgbClr val="FF0000"/>
                </a:solidFill>
                <a:latin typeface="楷体" panose="02010609060101010101" charset="-122"/>
                <a:ea typeface="楷体" panose="02010609060101010101" charset="-122"/>
                <a:cs typeface="楷体" panose="02010609060101010101" charset="-122"/>
              </a:rPr>
              <a:t>维新思想的宣传；革命思想；维新变法的评价</a:t>
            </a:r>
            <a:endParaRPr lang="zh-CN" altLang="en-US" sz="2800" b="0">
              <a:solidFill>
                <a:srgbClr val="FF0000"/>
              </a:solidFill>
              <a:latin typeface="楷体" panose="02010609060101010101" charset="-122"/>
              <a:ea typeface="楷体" panose="02010609060101010101" charset="-122"/>
              <a:cs typeface="楷体" panose="02010609060101010101" charset="-122"/>
            </a:endParaRPr>
          </a:p>
          <a:p>
            <a:pPr marL="200025" indent="-200025"/>
            <a:r>
              <a:rPr lang="zh-CN" sz="2800">
                <a:solidFill>
                  <a:srgbClr val="FF0000"/>
                </a:solidFill>
                <a:latin typeface="楷体" panose="02010609060101010101" charset="-122"/>
                <a:ea typeface="楷体" panose="02010609060101010101" charset="-122"/>
                <a:cs typeface="楷体" panose="02010609060101010101" charset="-122"/>
                <a:sym typeface="+mn-ea"/>
              </a:rPr>
              <a:t>【关键能力】整理材料，最大限度获取有效信息；能够将所学知识迁移到新情境，解决新问题，得出新结论；辩证思维能力。</a:t>
            </a:r>
            <a:endParaRPr lang="zh-CN" sz="2800">
              <a:solidFill>
                <a:srgbClr val="FF0000"/>
              </a:solidFill>
              <a:latin typeface="楷体" panose="02010609060101010101" charset="-122"/>
              <a:ea typeface="楷体" panose="02010609060101010101" charset="-122"/>
              <a:cs typeface="楷体" panose="02010609060101010101" charset="-122"/>
              <a:sym typeface="+mn-ea"/>
            </a:endParaRPr>
          </a:p>
          <a:p>
            <a:pPr marL="200025" indent="-200025"/>
            <a:r>
              <a:rPr lang="zh-CN" sz="2800">
                <a:solidFill>
                  <a:srgbClr val="FF0000"/>
                </a:solidFill>
                <a:latin typeface="楷体" panose="02010609060101010101" charset="-122"/>
                <a:ea typeface="楷体" panose="02010609060101010101" charset="-122"/>
                <a:cs typeface="楷体" panose="02010609060101010101" charset="-122"/>
                <a:sym typeface="+mn-ea"/>
              </a:rPr>
              <a:t>【学科素养】时空观念，唯物史观，史料实证，历史解释</a:t>
            </a:r>
            <a:endParaRPr lang="zh-CN" sz="2800" b="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4001597" y="6045200"/>
            <a:ext cx="8190403" cy="812800"/>
            <a:chOff x="4001597" y="5613400"/>
            <a:chExt cx="8190403" cy="1244600"/>
          </a:xfrm>
        </p:grpSpPr>
        <p:sp>
          <p:nvSpPr>
            <p:cNvPr id="11"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102" name="文本框 101"/>
          <p:cNvSpPr txBox="1"/>
          <p:nvPr/>
        </p:nvSpPr>
        <p:spPr>
          <a:xfrm>
            <a:off x="425450" y="326390"/>
            <a:ext cx="10885170" cy="953135"/>
          </a:xfrm>
          <a:prstGeom prst="rect">
            <a:avLst/>
          </a:prstGeom>
          <a:noFill/>
          <a:ln w="9525">
            <a:noFill/>
          </a:ln>
        </p:spPr>
        <p:txBody>
          <a:bodyPr wrap="square">
            <a:spAutoFit/>
          </a:bodyPr>
          <a:lstStyle/>
          <a:p>
            <a:pPr marL="200025" indent="-200025"/>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2021</a:t>
            </a:r>
            <a:r>
              <a:rPr lang="zh-CN" sz="2400" b="0">
                <a:solidFill>
                  <a:srgbClr val="000000"/>
                </a:solidFill>
                <a:latin typeface="楷体" panose="02010609060101010101" charset="-122"/>
                <a:ea typeface="楷体" panose="02010609060101010101" charset="-122"/>
                <a:cs typeface="楷体" panose="02010609060101010101" charset="-122"/>
              </a:rPr>
              <a:t>·山东高考·</a:t>
            </a:r>
            <a:r>
              <a:rPr lang="en-US" sz="2400" b="0">
                <a:solidFill>
                  <a:srgbClr val="000000"/>
                </a:solidFill>
                <a:latin typeface="楷体" panose="02010609060101010101" charset="-122"/>
                <a:ea typeface="楷体" panose="02010609060101010101" charset="-122"/>
                <a:cs typeface="楷体" panose="02010609060101010101" charset="-122"/>
              </a:rPr>
              <a:t>7</a:t>
            </a:r>
            <a:r>
              <a:rPr lang="zh-CN" sz="2400" b="0">
                <a:solidFill>
                  <a:srgbClr val="000000"/>
                </a:solidFill>
                <a:latin typeface="楷体" panose="02010609060101010101" charset="-122"/>
                <a:ea typeface="楷体" panose="02010609060101010101" charset="-122"/>
                <a:cs typeface="楷体" panose="02010609060101010101" charset="-122"/>
              </a:rPr>
              <a:t>）</a:t>
            </a:r>
            <a:r>
              <a:rPr lang="en-US" sz="2800" b="0">
                <a:solidFill>
                  <a:srgbClr val="000000"/>
                </a:solidFill>
                <a:latin typeface="楷体" panose="02010609060101010101" charset="-122"/>
                <a:ea typeface="楷体" panose="02010609060101010101" charset="-122"/>
                <a:cs typeface="楷体" panose="02010609060101010101" charset="-122"/>
              </a:rPr>
              <a:t>1913—1921</a:t>
            </a:r>
            <a:r>
              <a:rPr lang="zh-CN" sz="2800" b="0">
                <a:solidFill>
                  <a:srgbClr val="000000"/>
                </a:solidFill>
                <a:latin typeface="楷体" panose="02010609060101010101" charset="-122"/>
                <a:ea typeface="楷体" panose="02010609060101010101" charset="-122"/>
                <a:cs typeface="楷体" panose="02010609060101010101" charset="-122"/>
              </a:rPr>
              <a:t>年，中国海关税征收额受国际局势影响出现了一定变化。下列各项反映这一时期变化状况的是（　　）</a:t>
            </a:r>
            <a:endParaRPr lang="zh-CN" altLang="en-US" sz="2800" b="0">
              <a:solidFill>
                <a:srgbClr val="000000"/>
              </a:solidFill>
              <a:latin typeface="楷体" panose="02010609060101010101" charset="-122"/>
              <a:ea typeface="楷体" panose="02010609060101010101" charset="-122"/>
              <a:cs typeface="楷体" panose="02010609060101010101" charset="-122"/>
            </a:endParaRPr>
          </a:p>
        </p:txBody>
      </p:sp>
      <p:pic>
        <p:nvPicPr>
          <p:cNvPr id="4" name="图片 3"/>
          <p:cNvPicPr/>
          <p:nvPr/>
        </p:nvPicPr>
        <p:blipFill>
          <a:blip r:embed="rId4"/>
          <a:stretch>
            <a:fillRect/>
          </a:stretch>
        </p:blipFill>
        <p:spPr>
          <a:xfrm>
            <a:off x="760095" y="1652270"/>
            <a:ext cx="5438775" cy="2874645"/>
          </a:xfrm>
          <a:prstGeom prst="rect">
            <a:avLst/>
          </a:prstGeom>
          <a:noFill/>
          <a:ln w="9525">
            <a:noFill/>
          </a:ln>
        </p:spPr>
      </p:pic>
      <p:sp>
        <p:nvSpPr>
          <p:cNvPr id="103" name="文本框 102"/>
          <p:cNvSpPr txBox="1"/>
          <p:nvPr/>
        </p:nvSpPr>
        <p:spPr>
          <a:xfrm>
            <a:off x="1041400" y="4526915"/>
            <a:ext cx="10433050" cy="460375"/>
          </a:xfrm>
          <a:prstGeom prst="rect">
            <a:avLst/>
          </a:prstGeom>
          <a:noFill/>
          <a:ln w="9525">
            <a:noFill/>
          </a:ln>
        </p:spPr>
        <p:txBody>
          <a:bodyPr wrap="square">
            <a:spAutoFit/>
          </a:bodyPr>
          <a:lstStyle/>
          <a:p>
            <a:pPr indent="0" algn="ctr"/>
            <a:r>
              <a:rPr lang="en-US" sz="2400" b="0">
                <a:solidFill>
                  <a:srgbClr val="FF0000"/>
                </a:solidFill>
                <a:latin typeface="微软雅黑" panose="020B0503020204020204" charset="-122"/>
                <a:ea typeface="微软雅黑" panose="020B0503020204020204" charset="-122"/>
              </a:rPr>
              <a:t>A</a:t>
            </a:r>
            <a:r>
              <a:rPr lang="en-US" sz="2400" b="0">
                <a:solidFill>
                  <a:srgbClr val="000000"/>
                </a:solidFill>
                <a:latin typeface="微软雅黑" panose="020B0503020204020204" charset="-122"/>
                <a:ea typeface="微软雅黑" panose="020B0503020204020204" charset="-122"/>
              </a:rPr>
              <a:t>                                   B                               C                        </a:t>
            </a:r>
            <a:r>
              <a:rPr lang="en-US" sz="2400" b="0">
                <a:solidFill>
                  <a:schemeClr val="tx1"/>
                </a:solidFill>
                <a:latin typeface="微软雅黑" panose="020B0503020204020204" charset="-122"/>
                <a:ea typeface="微软雅黑" panose="020B0503020204020204" charset="-122"/>
              </a:rPr>
              <a:t>D</a:t>
            </a:r>
            <a:endParaRPr lang="en-US" altLang="en-US" sz="2400" b="0">
              <a:solidFill>
                <a:schemeClr val="tx1"/>
              </a:solidFill>
              <a:latin typeface="微软雅黑" panose="020B0503020204020204" charset="-122"/>
              <a:ea typeface="微软雅黑" panose="020B0503020204020204" charset="-122"/>
            </a:endParaRPr>
          </a:p>
        </p:txBody>
      </p:sp>
      <p:pic>
        <p:nvPicPr>
          <p:cNvPr id="5" name="图片 4"/>
          <p:cNvPicPr/>
          <p:nvPr/>
        </p:nvPicPr>
        <p:blipFill>
          <a:blip r:embed="rId5"/>
          <a:stretch>
            <a:fillRect/>
          </a:stretch>
        </p:blipFill>
        <p:spPr>
          <a:xfrm>
            <a:off x="6390005" y="1577340"/>
            <a:ext cx="5283200" cy="2882900"/>
          </a:xfrm>
          <a:prstGeom prst="rect">
            <a:avLst/>
          </a:prstGeom>
          <a:noFill/>
          <a:ln w="9525">
            <a:noFill/>
          </a:ln>
        </p:spPr>
      </p:pic>
      <p:sp>
        <p:nvSpPr>
          <p:cNvPr id="6" name="文本框 5"/>
          <p:cNvSpPr txBox="1"/>
          <p:nvPr/>
        </p:nvSpPr>
        <p:spPr>
          <a:xfrm>
            <a:off x="604520" y="4899660"/>
            <a:ext cx="10706100" cy="1568450"/>
          </a:xfrm>
          <a:prstGeom prst="rect">
            <a:avLst/>
          </a:prstGeom>
          <a:noFill/>
          <a:ln w="9525">
            <a:noFill/>
            <a:prstDash val="dashDot"/>
          </a:ln>
        </p:spPr>
        <p:txBody>
          <a:bodyPr wrap="square">
            <a:spAutoFit/>
          </a:bodyPr>
          <a:lstStyle/>
          <a:p>
            <a:pPr marL="200025" indent="-200025"/>
            <a:r>
              <a:rPr lang="zh-CN" sz="2400" b="0">
                <a:solidFill>
                  <a:srgbClr val="FF0000"/>
                </a:solidFill>
                <a:latin typeface="楷体" panose="02010609060101010101" charset="-122"/>
                <a:ea typeface="楷体" panose="02010609060101010101" charset="-122"/>
              </a:rPr>
              <a:t>【必备知识】</a:t>
            </a:r>
            <a:r>
              <a:rPr lang="zh-CN" altLang="en-US" sz="2400" b="0">
                <a:solidFill>
                  <a:srgbClr val="FF0000"/>
                </a:solidFill>
                <a:latin typeface="楷体" panose="02010609060101010101" charset="-122"/>
                <a:ea typeface="楷体" panose="02010609060101010101" charset="-122"/>
              </a:rPr>
              <a:t>第一次世界大战对中国的影响</a:t>
            </a:r>
            <a:endParaRPr lang="zh-CN" altLang="en-US" sz="2400" b="0">
              <a:solidFill>
                <a:srgbClr val="FF0000"/>
              </a:solidFill>
              <a:latin typeface="楷体" panose="02010609060101010101" charset="-122"/>
              <a:ea typeface="楷体" panose="02010609060101010101" charset="-122"/>
            </a:endParaRPr>
          </a:p>
          <a:p>
            <a:pPr marL="200025" indent="-200025"/>
            <a:r>
              <a:rPr lang="zh-CN" sz="2400">
                <a:solidFill>
                  <a:srgbClr val="FF0000"/>
                </a:solidFill>
                <a:latin typeface="楷体" panose="02010609060101010101" charset="-122"/>
                <a:ea typeface="楷体" panose="02010609060101010101" charset="-122"/>
                <a:sym typeface="+mn-ea"/>
              </a:rPr>
              <a:t>【关键能力】数据处理能力；信息转化能力；信息整理能力；能够将所学知识迁移到新情境，解决新问题，得出新结论；归纳概括能力。</a:t>
            </a:r>
            <a:endParaRPr lang="zh-CN" sz="2400">
              <a:solidFill>
                <a:srgbClr val="FF0000"/>
              </a:solidFill>
              <a:latin typeface="楷体" panose="02010609060101010101" charset="-122"/>
              <a:ea typeface="楷体" panose="02010609060101010101" charset="-122"/>
              <a:sym typeface="+mn-ea"/>
            </a:endParaRPr>
          </a:p>
          <a:p>
            <a:pPr marL="200025" indent="-200025"/>
            <a:r>
              <a:rPr lang="zh-CN" sz="2400">
                <a:solidFill>
                  <a:srgbClr val="FF0000"/>
                </a:solidFill>
                <a:latin typeface="楷体" panose="02010609060101010101" charset="-122"/>
                <a:ea typeface="楷体" panose="02010609060101010101" charset="-122"/>
                <a:sym typeface="+mn-ea"/>
              </a:rPr>
              <a:t>【学科素养】时空观念，史料实证，历史解释</a:t>
            </a:r>
            <a:endParaRPr lang="zh-CN" sz="2400" b="0">
              <a:solidFill>
                <a:srgbClr val="FF0000"/>
              </a:solidFill>
              <a:latin typeface="楷体" panose="02010609060101010101" charset="-122"/>
              <a:ea typeface="楷体" panose="02010609060101010101"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163830" y="132715"/>
            <a:ext cx="8909050" cy="521970"/>
          </a:xfrm>
          <a:prstGeom prst="rect">
            <a:avLst/>
          </a:prstGeom>
          <a:solidFill>
            <a:schemeClr val="accent1">
              <a:lumMod val="40000"/>
              <a:lumOff val="60000"/>
            </a:schemeClr>
          </a:solidFill>
        </p:spPr>
        <p:txBody>
          <a:bodyPr wrap="square" rtlCol="0">
            <a:spAutoFit/>
          </a:bodyPr>
          <a:p>
            <a:r>
              <a:rPr lang="zh-CN" altLang="en-US" sz="2800" b="1">
                <a:solidFill>
                  <a:srgbClr val="FF0000"/>
                </a:solidFill>
              </a:rPr>
              <a:t>思维上：突出学科关键能力，注重综合性、应用性</a:t>
            </a:r>
            <a:endParaRPr lang="zh-CN" altLang="en-US" sz="2800" b="1">
              <a:solidFill>
                <a:srgbClr val="FF0000"/>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90711" y="72391"/>
            <a:ext cx="5725887"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sz="3600" b="1" dirty="0" smtClean="0">
                <a:solidFill>
                  <a:srgbClr val="0070C0"/>
                </a:solidFill>
                <a:latin typeface="微软雅黑" panose="020B0503020204020204" charset="-122"/>
                <a:ea typeface="微软雅黑" panose="020B0503020204020204" charset="-122"/>
                <a:cs typeface="黑体" panose="02010609060101010101"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sym typeface="+mn-ea"/>
            </a:endParaRPr>
          </a:p>
        </p:txBody>
      </p:sp>
      <p:sp>
        <p:nvSpPr>
          <p:cNvPr id="2" name="文本框 1"/>
          <p:cNvSpPr txBox="1"/>
          <p:nvPr>
            <p:custDataLst>
              <p:tags r:id="rId4"/>
            </p:custDataLst>
          </p:nvPr>
        </p:nvSpPr>
        <p:spPr>
          <a:xfrm>
            <a:off x="472440" y="860425"/>
            <a:ext cx="11409045" cy="2676525"/>
          </a:xfrm>
          <a:prstGeom prst="rect">
            <a:avLst/>
          </a:prstGeom>
          <a:noFill/>
          <a:ln w="9525">
            <a:solidFill>
              <a:schemeClr val="dk1"/>
            </a:solidFill>
            <a:prstDash val="dashDot"/>
          </a:ln>
        </p:spPr>
        <p:txBody>
          <a:bodyPr wrap="square">
            <a:spAutoFit/>
          </a:bodyPr>
          <a:lstStyle/>
          <a:p>
            <a:pPr marL="200025" indent="-200025"/>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2022·</a:t>
            </a:r>
            <a:r>
              <a:rPr lang="zh-CN" sz="2400" b="0">
                <a:solidFill>
                  <a:srgbClr val="000000"/>
                </a:solidFill>
                <a:latin typeface="楷体" panose="02010609060101010101" charset="-122"/>
                <a:ea typeface="楷体" panose="02010609060101010101" charset="-122"/>
                <a:cs typeface="楷体" panose="02010609060101010101" charset="-122"/>
              </a:rPr>
              <a:t>全国乙卷高考</a:t>
            </a:r>
            <a:r>
              <a:rPr lang="en-US" sz="2400" b="0">
                <a:solidFill>
                  <a:srgbClr val="000000"/>
                </a:solidFill>
                <a:latin typeface="楷体" panose="02010609060101010101" charset="-122"/>
                <a:ea typeface="楷体" panose="02010609060101010101" charset="-122"/>
                <a:cs typeface="楷体" panose="02010609060101010101" charset="-122"/>
              </a:rPr>
              <a:t>·29</a:t>
            </a:r>
            <a:r>
              <a:rPr lang="zh-CN" sz="2400" b="0">
                <a:solidFill>
                  <a:srgbClr val="000000"/>
                </a:solidFill>
                <a:latin typeface="楷体" panose="02010609060101010101" charset="-122"/>
                <a:ea typeface="楷体" panose="02010609060101010101" charset="-122"/>
                <a:cs typeface="楷体" panose="02010609060101010101" charset="-122"/>
              </a:rPr>
              <a:t>）</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zh-CN" sz="2800" b="0">
                <a:solidFill>
                  <a:srgbClr val="000000"/>
                </a:solidFill>
                <a:latin typeface="楷体" panose="02010609060101010101" charset="-122"/>
                <a:ea typeface="楷体" panose="02010609060101010101" charset="-122"/>
                <a:cs typeface="楷体" panose="02010609060101010101" charset="-122"/>
              </a:rPr>
              <a:t>据某位学者回忆，“‘五四’初期，一般人多以新旧分别事物”，中国古来已有的一概称为旧，古来未有或来自外国的一概称为新；不久，有了“更高的判别的准绳……对于古今、中外能够排好恰当的关系”，并不一概否定或肯定。这一转变反映出</a:t>
            </a:r>
            <a:r>
              <a:rPr lang="en-US" altLang="zh-CN" sz="2800" b="0">
                <a:solidFill>
                  <a:srgbClr val="000000"/>
                </a:solidFill>
                <a:latin typeface="楷体" panose="02010609060101010101" charset="-122"/>
                <a:ea typeface="楷体" panose="02010609060101010101" charset="-122"/>
                <a:cs typeface="楷体" panose="02010609060101010101" charset="-122"/>
              </a:rPr>
              <a:t>(    )</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A</a:t>
            </a:r>
            <a:r>
              <a:rPr lang="zh-CN" sz="2800" b="0">
                <a:solidFill>
                  <a:srgbClr val="000000"/>
                </a:solidFill>
                <a:latin typeface="楷体" panose="02010609060101010101" charset="-122"/>
                <a:ea typeface="楷体" panose="02010609060101010101" charset="-122"/>
                <a:cs typeface="楷体" panose="02010609060101010101" charset="-122"/>
              </a:rPr>
              <a:t>．东西方文化论争由此引发</a:t>
            </a:r>
            <a:r>
              <a:rPr lang="en-US" sz="2800" b="0">
                <a:solidFill>
                  <a:srgbClr val="000000"/>
                </a:solidFill>
                <a:latin typeface="楷体" panose="02010609060101010101" charset="-122"/>
                <a:ea typeface="楷体" panose="02010609060101010101" charset="-122"/>
                <a:cs typeface="楷体" panose="02010609060101010101" charset="-122"/>
              </a:rPr>
              <a:t>          B</a:t>
            </a:r>
            <a:r>
              <a:rPr lang="zh-CN" sz="2800" b="0">
                <a:solidFill>
                  <a:srgbClr val="000000"/>
                </a:solidFill>
                <a:latin typeface="楷体" panose="02010609060101010101" charset="-122"/>
                <a:ea typeface="楷体" panose="02010609060101010101" charset="-122"/>
                <a:cs typeface="楷体" panose="02010609060101010101" charset="-122"/>
              </a:rPr>
              <a:t>．传统儒学思想开始受到批判</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C</a:t>
            </a:r>
            <a:r>
              <a:rPr lang="zh-CN" sz="2800" b="0">
                <a:solidFill>
                  <a:srgbClr val="000000"/>
                </a:solidFill>
                <a:latin typeface="楷体" panose="02010609060101010101" charset="-122"/>
                <a:ea typeface="楷体" panose="02010609060101010101" charset="-122"/>
                <a:cs typeface="楷体" panose="02010609060101010101" charset="-122"/>
              </a:rPr>
              <a:t>．全盘西化的思想得以消除</a:t>
            </a:r>
            <a:r>
              <a:rPr lang="en-US"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D</a:t>
            </a:r>
            <a:r>
              <a:rPr lang="zh-CN" sz="2800" b="1">
                <a:solidFill>
                  <a:srgbClr val="FF0000"/>
                </a:solidFill>
                <a:latin typeface="楷体" panose="02010609060101010101" charset="-122"/>
                <a:ea typeface="楷体" panose="02010609060101010101" charset="-122"/>
                <a:cs typeface="楷体" panose="02010609060101010101" charset="-122"/>
              </a:rPr>
              <a:t>．思想解放运动方向发生变化</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472440" y="4116070"/>
            <a:ext cx="11106150" cy="1568450"/>
          </a:xfrm>
          <a:prstGeom prst="rect">
            <a:avLst/>
          </a:prstGeom>
          <a:noFill/>
        </p:spPr>
        <p:txBody>
          <a:bodyPr wrap="square" rtlCol="0" anchor="t">
            <a:spAutoFit/>
          </a:bodyPr>
          <a:lstStyle/>
          <a:p>
            <a:pPr marL="200025" indent="-200025"/>
            <a:r>
              <a:rPr lang="zh-CN" sz="2400">
                <a:solidFill>
                  <a:srgbClr val="FF0000"/>
                </a:solidFill>
                <a:latin typeface="楷体" panose="02010609060101010101" charset="-122"/>
                <a:ea typeface="楷体" panose="02010609060101010101" charset="-122"/>
                <a:sym typeface="+mn-ea"/>
              </a:rPr>
              <a:t>【必备知识】</a:t>
            </a:r>
            <a:r>
              <a:rPr lang="zh-CN" altLang="en-US" sz="2400">
                <a:solidFill>
                  <a:srgbClr val="FF0000"/>
                </a:solidFill>
                <a:latin typeface="楷体" panose="02010609060101010101" charset="-122"/>
                <a:ea typeface="楷体" panose="02010609060101010101" charset="-122"/>
                <a:sym typeface="+mn-ea"/>
              </a:rPr>
              <a:t>新文化运动；五四运动</a:t>
            </a:r>
            <a:endParaRPr lang="zh-CN" altLang="en-US" sz="2400">
              <a:solidFill>
                <a:srgbClr val="FF0000"/>
              </a:solidFill>
              <a:latin typeface="楷体" panose="02010609060101010101" charset="-122"/>
              <a:ea typeface="楷体" panose="02010609060101010101" charset="-122"/>
              <a:sym typeface="+mn-ea"/>
            </a:endParaRPr>
          </a:p>
          <a:p>
            <a:pPr marL="200025" indent="-200025"/>
            <a:r>
              <a:rPr lang="zh-CN" sz="2400">
                <a:solidFill>
                  <a:srgbClr val="FF0000"/>
                </a:solidFill>
                <a:latin typeface="楷体" panose="02010609060101010101" charset="-122"/>
                <a:ea typeface="楷体" panose="02010609060101010101" charset="-122"/>
                <a:sym typeface="+mn-ea"/>
              </a:rPr>
              <a:t>【创设情境】学者回忆</a:t>
            </a:r>
            <a:endParaRPr lang="zh-CN" altLang="en-US" sz="2400" b="0">
              <a:solidFill>
                <a:srgbClr val="FF0000"/>
              </a:solidFill>
              <a:latin typeface="楷体" panose="02010609060101010101" charset="-122"/>
              <a:ea typeface="楷体" panose="02010609060101010101" charset="-122"/>
            </a:endParaRPr>
          </a:p>
          <a:p>
            <a:pPr marL="200025" indent="-200025"/>
            <a:r>
              <a:rPr lang="zh-CN" sz="2400">
                <a:solidFill>
                  <a:srgbClr val="FF0000"/>
                </a:solidFill>
                <a:latin typeface="楷体" panose="02010609060101010101" charset="-122"/>
                <a:ea typeface="楷体" panose="02010609060101010101" charset="-122"/>
                <a:sym typeface="+mn-ea"/>
              </a:rPr>
              <a:t>【关键能力】整理材料，最大限度获取有效信息；能够将所学知识迁移到新情境，解决新问题，得出新结论；辩证思维能力。</a:t>
            </a:r>
            <a:endParaRPr lang="zh-CN" altLang="en-US" sz="2400">
              <a:solidFill>
                <a:srgbClr val="FF0000"/>
              </a:solidFill>
              <a:latin typeface="楷体" panose="02010609060101010101" charset="-122"/>
              <a:ea typeface="楷体" panose="02010609060101010101"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20675" y="657860"/>
            <a:ext cx="9442450" cy="5542915"/>
            <a:chOff x="0" y="1316005"/>
            <a:chExt cx="9442450" cy="4511040"/>
          </a:xfrm>
        </p:grpSpPr>
        <p:cxnSp>
          <p:nvCxnSpPr>
            <p:cNvPr id="37" name="连接符: 肘形 36"/>
            <p:cNvCxnSpPr/>
            <p:nvPr/>
          </p:nvCxnSpPr>
          <p:spPr>
            <a:xfrm>
              <a:off x="0" y="1316005"/>
              <a:ext cx="4632960" cy="4511040"/>
            </a:xfrm>
            <a:prstGeom prst="bentConnector3">
              <a:avLst>
                <a:gd name="adj1" fmla="val 44572"/>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632960" y="5820695"/>
              <a:ext cx="4809490" cy="0"/>
            </a:xfrm>
            <a:prstGeom prst="line">
              <a:avLst/>
            </a:prstGeom>
            <a:ln w="12700">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4318635" y="1643380"/>
            <a:ext cx="5789930" cy="5835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b="1" u="sng" kern="0" noProof="0" dirty="0">
                <a:ln>
                  <a:noFill/>
                </a:ln>
                <a:solidFill>
                  <a:schemeClr val="tx1">
                    <a:lumMod val="75000"/>
                    <a:lumOff val="25000"/>
                  </a:schemeClr>
                </a:solidFill>
                <a:effectLst/>
                <a:uLnTx/>
                <a:uFillTx/>
                <a:cs typeface="+mn-ea"/>
                <a:sym typeface="+mn-lt"/>
              </a:rPr>
              <a:t>明方向（基于政策、</a:t>
            </a:r>
            <a:r>
              <a:rPr lang="zh-CN" altLang="en-US" sz="3200" b="1" u="sng" kern="0" noProof="0" dirty="0">
                <a:ln>
                  <a:noFill/>
                </a:ln>
                <a:solidFill>
                  <a:schemeClr val="tx1">
                    <a:lumMod val="75000"/>
                    <a:lumOff val="25000"/>
                  </a:schemeClr>
                </a:solidFill>
                <a:effectLst/>
                <a:uLnTx/>
                <a:uFillTx/>
                <a:cs typeface="+mn-ea"/>
                <a:sym typeface="+mn-lt"/>
              </a:rPr>
              <a:t>课标）</a:t>
            </a:r>
            <a:endParaRPr kumimoji="0" lang="zh-CN" altLang="en-US" sz="3200" b="1" i="0" u="sng"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 name="椭圆 4"/>
          <p:cNvSpPr/>
          <p:nvPr/>
        </p:nvSpPr>
        <p:spPr>
          <a:xfrm>
            <a:off x="2968625" y="1662430"/>
            <a:ext cx="1092835" cy="612140"/>
          </a:xfrm>
          <a:prstGeom prst="ellipse">
            <a:avLst/>
          </a:prstGeom>
          <a:solidFill>
            <a:srgbClr val="395B8F"/>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150" normalizeH="0" baseline="0" noProof="0">
              <a:ln>
                <a:noFill/>
              </a:ln>
              <a:solidFill>
                <a:prstClr val="white"/>
              </a:solidFill>
              <a:effectLst/>
              <a:uLnTx/>
              <a:uFillTx/>
              <a:ea typeface="微软雅黑" panose="020B0503020204020204" charset="-122"/>
              <a:cs typeface="+mn-ea"/>
              <a:sym typeface="+mn-lt"/>
            </a:endParaRPr>
          </a:p>
        </p:txBody>
      </p:sp>
      <p:sp>
        <p:nvSpPr>
          <p:cNvPr id="15" name="文本框 14"/>
          <p:cNvSpPr txBox="1"/>
          <p:nvPr/>
        </p:nvSpPr>
        <p:spPr>
          <a:xfrm>
            <a:off x="3193654" y="1615867"/>
            <a:ext cx="469900" cy="7067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150" normalizeH="0" baseline="0" noProof="0" dirty="0">
                <a:ln>
                  <a:noFill/>
                </a:ln>
                <a:solidFill>
                  <a:prstClr val="white"/>
                </a:solidFill>
                <a:effectLst/>
                <a:uLnTx/>
                <a:uFillTx/>
                <a:cs typeface="+mn-ea"/>
                <a:sym typeface="+mn-lt"/>
              </a:rPr>
              <a:t>壹</a:t>
            </a:r>
            <a:endParaRPr kumimoji="0" lang="zh-CN" altLang="en-US" sz="4000" b="1" i="0" u="none" strike="noStrike" kern="0" cap="none" spc="-150" normalizeH="0" baseline="0" noProof="0" dirty="0">
              <a:ln>
                <a:noFill/>
              </a:ln>
              <a:solidFill>
                <a:prstClr val="white"/>
              </a:solidFill>
              <a:effectLst/>
              <a:uLnTx/>
              <a:uFillTx/>
              <a:cs typeface="+mn-ea"/>
              <a:sym typeface="+mn-lt"/>
            </a:endParaRPr>
          </a:p>
        </p:txBody>
      </p:sp>
      <p:sp>
        <p:nvSpPr>
          <p:cNvPr id="17" name="文本框 16"/>
          <p:cNvSpPr txBox="1"/>
          <p:nvPr/>
        </p:nvSpPr>
        <p:spPr>
          <a:xfrm>
            <a:off x="4367530" y="4497070"/>
            <a:ext cx="5851525" cy="5835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b="1" u="sng" kern="0" noProof="0" dirty="0">
                <a:ln>
                  <a:noFill/>
                </a:ln>
                <a:solidFill>
                  <a:schemeClr val="tx1">
                    <a:lumMod val="75000"/>
                    <a:lumOff val="25000"/>
                  </a:schemeClr>
                </a:solidFill>
                <a:effectLst/>
                <a:uLnTx/>
                <a:uFillTx/>
                <a:cs typeface="+mn-ea"/>
                <a:sym typeface="+mn-lt"/>
              </a:rPr>
              <a:t>定教学（立足实际、服务高考）</a:t>
            </a:r>
            <a:endParaRPr kumimoji="0" lang="zh-CN" altLang="en-US" sz="3200" b="1" i="0" u="sng"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9" name="文本框 18"/>
          <p:cNvSpPr txBox="1"/>
          <p:nvPr/>
        </p:nvSpPr>
        <p:spPr>
          <a:xfrm>
            <a:off x="4363895" y="3012895"/>
            <a:ext cx="5872480" cy="58356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3200" b="1" u="sng" kern="0" noProof="0" dirty="0">
                <a:ln>
                  <a:noFill/>
                </a:ln>
                <a:solidFill>
                  <a:schemeClr val="tx1">
                    <a:lumMod val="75000"/>
                    <a:lumOff val="25000"/>
                  </a:schemeClr>
                </a:solidFill>
                <a:effectLst/>
                <a:uLnTx/>
                <a:uFillTx/>
                <a:cs typeface="+mn-ea"/>
                <a:sym typeface="+mn-lt"/>
              </a:rPr>
              <a:t>探规律（</a:t>
            </a:r>
            <a:r>
              <a:rPr lang="zh-CN" altLang="en-US" sz="3200" b="1" u="sng" kern="0" noProof="0" dirty="0">
                <a:ln>
                  <a:noFill/>
                </a:ln>
                <a:solidFill>
                  <a:schemeClr val="tx1">
                    <a:lumMod val="75000"/>
                    <a:lumOff val="25000"/>
                  </a:schemeClr>
                </a:solidFill>
                <a:effectLst/>
                <a:uLnTx/>
                <a:uFillTx/>
                <a:cs typeface="+mn-ea"/>
                <a:sym typeface="+mn-lt"/>
              </a:rPr>
              <a:t>研究真题、提升能力）</a:t>
            </a:r>
            <a:endParaRPr kumimoji="0" lang="zh-CN" altLang="en-US" sz="3200" b="1" i="0" u="sng"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23" name="椭圆 22"/>
          <p:cNvSpPr/>
          <p:nvPr/>
        </p:nvSpPr>
        <p:spPr>
          <a:xfrm>
            <a:off x="2968625" y="3028315"/>
            <a:ext cx="1108075" cy="612140"/>
          </a:xfrm>
          <a:prstGeom prst="ellipse">
            <a:avLst/>
          </a:prstGeom>
          <a:solidFill>
            <a:srgbClr val="395B8F"/>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150" normalizeH="0" baseline="0" noProof="0">
              <a:ln>
                <a:noFill/>
              </a:ln>
              <a:solidFill>
                <a:prstClr val="white"/>
              </a:solidFill>
              <a:effectLst/>
              <a:uLnTx/>
              <a:uFillTx/>
              <a:ea typeface="微软雅黑" panose="020B0503020204020204" charset="-122"/>
              <a:cs typeface="+mn-ea"/>
              <a:sym typeface="+mn-lt"/>
            </a:endParaRPr>
          </a:p>
        </p:txBody>
      </p:sp>
      <p:sp>
        <p:nvSpPr>
          <p:cNvPr id="25" name="文本框 24"/>
          <p:cNvSpPr txBox="1"/>
          <p:nvPr/>
        </p:nvSpPr>
        <p:spPr>
          <a:xfrm>
            <a:off x="3193415" y="2982595"/>
            <a:ext cx="909955" cy="7067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150" normalizeH="0" baseline="0" noProof="0" dirty="0">
                <a:ln>
                  <a:noFill/>
                </a:ln>
                <a:solidFill>
                  <a:prstClr val="white"/>
                </a:solidFill>
                <a:effectLst/>
                <a:uLnTx/>
                <a:uFillTx/>
                <a:cs typeface="+mn-ea"/>
                <a:sym typeface="+mn-lt"/>
              </a:rPr>
              <a:t>贰</a:t>
            </a:r>
            <a:endParaRPr kumimoji="0" lang="zh-CN" altLang="en-US" sz="4000" b="1" i="0" u="none" strike="noStrike" kern="0" cap="none" spc="-150" normalizeH="0" baseline="0" noProof="0" dirty="0">
              <a:ln>
                <a:noFill/>
              </a:ln>
              <a:solidFill>
                <a:prstClr val="white"/>
              </a:solidFill>
              <a:effectLst/>
              <a:uLnTx/>
              <a:uFillTx/>
              <a:cs typeface="+mn-ea"/>
              <a:sym typeface="+mn-lt"/>
            </a:endParaRPr>
          </a:p>
        </p:txBody>
      </p:sp>
      <p:sp>
        <p:nvSpPr>
          <p:cNvPr id="27" name="椭圆 26"/>
          <p:cNvSpPr/>
          <p:nvPr/>
        </p:nvSpPr>
        <p:spPr>
          <a:xfrm>
            <a:off x="2968625" y="4515485"/>
            <a:ext cx="1108075" cy="612140"/>
          </a:xfrm>
          <a:prstGeom prst="ellipse">
            <a:avLst/>
          </a:prstGeom>
          <a:solidFill>
            <a:srgbClr val="395B8F"/>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150" normalizeH="0" baseline="0" noProof="0">
              <a:ln>
                <a:noFill/>
              </a:ln>
              <a:solidFill>
                <a:prstClr val="white"/>
              </a:solidFill>
              <a:effectLst/>
              <a:uLnTx/>
              <a:uFillTx/>
              <a:ea typeface="微软雅黑" panose="020B0503020204020204" charset="-122"/>
              <a:cs typeface="+mn-ea"/>
              <a:sym typeface="+mn-lt"/>
            </a:endParaRPr>
          </a:p>
        </p:txBody>
      </p:sp>
      <p:sp>
        <p:nvSpPr>
          <p:cNvPr id="29" name="文本框 28"/>
          <p:cNvSpPr txBox="1"/>
          <p:nvPr/>
        </p:nvSpPr>
        <p:spPr>
          <a:xfrm>
            <a:off x="3148569" y="4452507"/>
            <a:ext cx="674370" cy="7067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150" normalizeH="0" baseline="0" noProof="0" dirty="0">
                <a:ln>
                  <a:noFill/>
                </a:ln>
                <a:solidFill>
                  <a:prstClr val="white"/>
                </a:solidFill>
                <a:effectLst/>
                <a:uLnTx/>
                <a:uFillTx/>
                <a:cs typeface="+mn-ea"/>
                <a:sym typeface="+mn-lt"/>
              </a:rPr>
              <a:t>叁</a:t>
            </a:r>
            <a:endParaRPr kumimoji="0" lang="zh-CN" altLang="en-US" sz="4000" b="1" i="0" u="none" strike="noStrike" kern="0" cap="none" spc="-150" normalizeH="0" baseline="0" noProof="0" dirty="0">
              <a:ln>
                <a:noFill/>
              </a:ln>
              <a:solidFill>
                <a:prstClr val="white"/>
              </a:solidFill>
              <a:effectLst/>
              <a:uLnTx/>
              <a:uFillTx/>
              <a:cs typeface="+mn-ea"/>
              <a:sym typeface="+mn-lt"/>
            </a:endParaRPr>
          </a:p>
        </p:txBody>
      </p:sp>
      <p:sp>
        <p:nvSpPr>
          <p:cNvPr id="22" name="文本框 21"/>
          <p:cNvSpPr txBox="1"/>
          <p:nvPr userDrawn="1"/>
        </p:nvSpPr>
        <p:spPr>
          <a:xfrm>
            <a:off x="2588261" y="612566"/>
            <a:ext cx="1805939" cy="1014730"/>
          </a:xfrm>
          <a:prstGeom prst="rect">
            <a:avLst/>
          </a:prstGeom>
          <a:noFill/>
        </p:spPr>
        <p:txBody>
          <a:bodyPr wrap="square" rtlCol="0">
            <a:spAutoFit/>
          </a:bodyPr>
          <a:lstStyle/>
          <a:p>
            <a:r>
              <a:rPr lang="zh-CN" altLang="en-US" sz="6000" b="1" dirty="0">
                <a:solidFill>
                  <a:srgbClr val="395B8F"/>
                </a:solidFill>
                <a:cs typeface="+mn-ea"/>
                <a:sym typeface="+mn-lt"/>
              </a:rPr>
              <a:t>目录</a:t>
            </a:r>
            <a:endParaRPr lang="zh-CN" altLang="en-US" sz="6000" b="1" dirty="0">
              <a:solidFill>
                <a:srgbClr val="395B8F"/>
              </a:solidFill>
              <a:cs typeface="+mn-ea"/>
              <a:sym typeface="+mn-lt"/>
            </a:endParaRP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100" name="文本框 99"/>
          <p:cNvSpPr txBox="1"/>
          <p:nvPr>
            <p:custDataLst>
              <p:tags r:id="rId4"/>
            </p:custDataLst>
          </p:nvPr>
        </p:nvSpPr>
        <p:spPr>
          <a:xfrm>
            <a:off x="373380" y="349885"/>
            <a:ext cx="11487150" cy="3538220"/>
          </a:xfrm>
          <a:prstGeom prst="rect">
            <a:avLst/>
          </a:prstGeom>
          <a:noFill/>
          <a:ln w="9525">
            <a:solidFill>
              <a:schemeClr val="dk1"/>
            </a:solidFill>
            <a:prstDash val="dashDot"/>
          </a:ln>
        </p:spPr>
        <p:txBody>
          <a:bodyPr wrap="square">
            <a:spAutoFit/>
          </a:bodyPr>
          <a:lstStyle/>
          <a:p>
            <a:pPr marL="200025" indent="-200025"/>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2022</a:t>
            </a:r>
            <a:r>
              <a:rPr lang="zh-CN" sz="2400" b="0">
                <a:solidFill>
                  <a:srgbClr val="000000"/>
                </a:solidFill>
                <a:latin typeface="楷体" panose="02010609060101010101" charset="-122"/>
                <a:ea typeface="楷体" panose="02010609060101010101" charset="-122"/>
                <a:cs typeface="楷体" panose="02010609060101010101" charset="-122"/>
              </a:rPr>
              <a:t>·广东高考·</a:t>
            </a:r>
            <a:r>
              <a:rPr lang="en-US" sz="2400" b="0">
                <a:solidFill>
                  <a:srgbClr val="000000"/>
                </a:solidFill>
                <a:latin typeface="楷体" panose="02010609060101010101" charset="-122"/>
                <a:ea typeface="楷体" panose="02010609060101010101" charset="-122"/>
                <a:cs typeface="楷体" panose="02010609060101010101" charset="-122"/>
              </a:rPr>
              <a:t>8</a:t>
            </a:r>
            <a:r>
              <a:rPr lang="zh-CN" sz="2400" b="0">
                <a:solidFill>
                  <a:srgbClr val="000000"/>
                </a:solidFill>
                <a:latin typeface="楷体" panose="02010609060101010101" charset="-122"/>
                <a:ea typeface="楷体" panose="02010609060101010101" charset="-122"/>
                <a:cs typeface="楷体" panose="02010609060101010101" charset="-122"/>
              </a:rPr>
              <a:t>）</a:t>
            </a:r>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en-US" sz="2800" b="0">
                <a:solidFill>
                  <a:srgbClr val="000000"/>
                </a:solidFill>
                <a:latin typeface="楷体" panose="02010609060101010101" charset="-122"/>
                <a:ea typeface="楷体" panose="02010609060101010101" charset="-122"/>
                <a:cs typeface="楷体" panose="02010609060101010101" charset="-122"/>
              </a:rPr>
              <a:t>1918</a:t>
            </a:r>
            <a:r>
              <a:rPr lang="zh-CN" sz="2800" b="0">
                <a:solidFill>
                  <a:srgbClr val="000000"/>
                </a:solidFill>
                <a:latin typeface="楷体" panose="02010609060101010101" charset="-122"/>
                <a:ea typeface="楷体" panose="02010609060101010101" charset="-122"/>
                <a:cs typeface="楷体" panose="02010609060101010101" charset="-122"/>
              </a:rPr>
              <a:t>年，挪威作家易卜生的名作《娜拉》在中国出版，主人公娜拉不甘心做“丈夫的傀儡”而离家出走的行为被称赞为体现了“女性的自觉”，后来鲁迅发表《娜拉走后怎样》，则作如下比喻：“因为如果是一匹小鸟，则笼子里固然不自由，而一出笼门，外面便又有鹰，有猫，以及别的什么东西之类……也诚然是无路可以走。”以下解释正确的是（　　）</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A</a:t>
            </a:r>
            <a:r>
              <a:rPr lang="zh-CN" sz="2800" b="0">
                <a:solidFill>
                  <a:srgbClr val="000000"/>
                </a:solidFill>
                <a:latin typeface="楷体" panose="02010609060101010101" charset="-122"/>
                <a:ea typeface="楷体" panose="02010609060101010101" charset="-122"/>
                <a:cs typeface="楷体" panose="02010609060101010101" charset="-122"/>
              </a:rPr>
              <a:t>．“小鸟”代表尚未觉醒的女性    </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en-US" sz="2800" b="0">
                <a:solidFill>
                  <a:srgbClr val="000000"/>
                </a:solidFill>
                <a:latin typeface="楷体" panose="02010609060101010101" charset="-122"/>
                <a:ea typeface="楷体" panose="02010609060101010101" charset="-122"/>
                <a:cs typeface="楷体" panose="02010609060101010101" charset="-122"/>
              </a:rPr>
              <a:t>B</a:t>
            </a:r>
            <a:r>
              <a:rPr lang="zh-CN" sz="2800" b="0">
                <a:solidFill>
                  <a:srgbClr val="000000"/>
                </a:solidFill>
                <a:latin typeface="楷体" panose="02010609060101010101" charset="-122"/>
                <a:ea typeface="楷体" panose="02010609060101010101" charset="-122"/>
                <a:cs typeface="楷体" panose="02010609060101010101" charset="-122"/>
              </a:rPr>
              <a:t>．“笼子”是指落后的经济形态</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C</a:t>
            </a:r>
            <a:r>
              <a:rPr lang="zh-CN" sz="2800" b="0">
                <a:solidFill>
                  <a:srgbClr val="000000"/>
                </a:solidFill>
                <a:latin typeface="楷体" panose="02010609060101010101" charset="-122"/>
                <a:ea typeface="楷体" panose="02010609060101010101" charset="-122"/>
                <a:cs typeface="楷体" panose="02010609060101010101" charset="-122"/>
              </a:rPr>
              <a:t>．“无路”源于君主专制的压迫     </a:t>
            </a:r>
            <a:r>
              <a:rPr lang="en-US" sz="2800" b="1">
                <a:solidFill>
                  <a:srgbClr val="FF0000"/>
                </a:solidFill>
                <a:latin typeface="楷体" panose="02010609060101010101" charset="-122"/>
                <a:ea typeface="楷体" panose="02010609060101010101" charset="-122"/>
                <a:cs typeface="楷体" panose="02010609060101010101" charset="-122"/>
              </a:rPr>
              <a:t>D</a:t>
            </a:r>
            <a:r>
              <a:rPr lang="zh-CN" sz="2800" b="1">
                <a:solidFill>
                  <a:srgbClr val="FF0000"/>
                </a:solidFill>
                <a:latin typeface="楷体" panose="02010609060101010101" charset="-122"/>
                <a:ea typeface="楷体" panose="02010609060101010101" charset="-122"/>
                <a:cs typeface="楷体" panose="02010609060101010101" charset="-122"/>
              </a:rPr>
              <a:t>．“鹰”等是指社会上的旧势力</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373380" y="4107180"/>
            <a:ext cx="11106150" cy="1938020"/>
          </a:xfrm>
          <a:prstGeom prst="rect">
            <a:avLst/>
          </a:prstGeom>
          <a:noFill/>
        </p:spPr>
        <p:txBody>
          <a:bodyPr wrap="square" rtlCol="0" anchor="t">
            <a:spAutoFit/>
          </a:bodyPr>
          <a:lstStyle/>
          <a:p>
            <a:pPr marL="200025" indent="-200025"/>
            <a:r>
              <a:rPr lang="zh-CN" sz="2400">
                <a:solidFill>
                  <a:srgbClr val="FF0000"/>
                </a:solidFill>
                <a:latin typeface="楷体" panose="02010609060101010101" charset="-122"/>
                <a:ea typeface="楷体" panose="02010609060101010101" charset="-122"/>
                <a:sym typeface="+mn-ea"/>
              </a:rPr>
              <a:t>【必备知识】</a:t>
            </a:r>
            <a:r>
              <a:rPr lang="zh-CN" altLang="en-US" sz="2400">
                <a:solidFill>
                  <a:srgbClr val="FF0000"/>
                </a:solidFill>
                <a:latin typeface="楷体" panose="02010609060101010101" charset="-122"/>
                <a:ea typeface="楷体" panose="02010609060101010101" charset="-122"/>
                <a:sym typeface="+mn-ea"/>
              </a:rPr>
              <a:t>新文化运动的内容</a:t>
            </a:r>
            <a:endParaRPr lang="zh-CN" altLang="en-US" sz="2400">
              <a:solidFill>
                <a:srgbClr val="FF0000"/>
              </a:solidFill>
              <a:latin typeface="楷体" panose="02010609060101010101" charset="-122"/>
              <a:ea typeface="楷体" panose="02010609060101010101" charset="-122"/>
              <a:sym typeface="+mn-ea"/>
            </a:endParaRPr>
          </a:p>
          <a:p>
            <a:pPr marL="200025" indent="-200025"/>
            <a:r>
              <a:rPr lang="zh-CN" sz="2400">
                <a:solidFill>
                  <a:srgbClr val="FF0000"/>
                </a:solidFill>
                <a:latin typeface="楷体" panose="02010609060101010101" charset="-122"/>
                <a:ea typeface="楷体" panose="02010609060101010101" charset="-122"/>
                <a:sym typeface="+mn-ea"/>
              </a:rPr>
              <a:t>【创设情境】易卜生的名作《娜拉》在中国的反响</a:t>
            </a:r>
            <a:endParaRPr lang="zh-CN" altLang="en-US" sz="2400" b="0">
              <a:solidFill>
                <a:srgbClr val="FF0000"/>
              </a:solidFill>
              <a:latin typeface="楷体" panose="02010609060101010101" charset="-122"/>
              <a:ea typeface="楷体" panose="02010609060101010101" charset="-122"/>
            </a:endParaRPr>
          </a:p>
          <a:p>
            <a:pPr marL="200025" indent="-200025"/>
            <a:r>
              <a:rPr lang="zh-CN" sz="2400">
                <a:solidFill>
                  <a:srgbClr val="FF0000"/>
                </a:solidFill>
                <a:latin typeface="楷体" panose="02010609060101010101" charset="-122"/>
                <a:ea typeface="楷体" panose="02010609060101010101" charset="-122"/>
                <a:sym typeface="+mn-ea"/>
              </a:rPr>
              <a:t>【关键能力】整理材料，最大限度获取有效信息；能够将所学知识迁移到新情境，解决新问题，得出新结论；辩证思维能力</a:t>
            </a:r>
            <a:r>
              <a:rPr lang="zh-CN" sz="2400">
                <a:solidFill>
                  <a:srgbClr val="FF0000"/>
                </a:solidFill>
                <a:latin typeface="微软雅黑" panose="020B0503020204020204" charset="-122"/>
                <a:ea typeface="微软雅黑" panose="020B0503020204020204" charset="-122"/>
                <a:sym typeface="+mn-ea"/>
              </a:rPr>
              <a:t>。</a:t>
            </a:r>
            <a:endParaRPr lang="zh-CN" sz="2400">
              <a:solidFill>
                <a:srgbClr val="FF0000"/>
              </a:solidFill>
              <a:latin typeface="微软雅黑" panose="020B0503020204020204" charset="-122"/>
              <a:ea typeface="微软雅黑" panose="020B0503020204020204" charset="-122"/>
              <a:sym typeface="+mn-ea"/>
            </a:endParaRPr>
          </a:p>
          <a:p>
            <a:pPr marL="200025" indent="-200025"/>
            <a:endParaRPr lang="zh-CN" altLang="en-US" sz="2400">
              <a:solidFill>
                <a:srgbClr val="FF0000"/>
              </a:solidFill>
              <a:latin typeface="微软雅黑" panose="020B0503020204020204" charset="-122"/>
              <a:ea typeface="微软雅黑" panose="020B0503020204020204"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1350010" y="183515"/>
            <a:ext cx="7626350" cy="521970"/>
          </a:xfrm>
          <a:prstGeom prst="rect">
            <a:avLst/>
          </a:prstGeom>
          <a:solidFill>
            <a:schemeClr val="accent1">
              <a:lumMod val="40000"/>
              <a:lumOff val="60000"/>
            </a:schemeClr>
          </a:solidFill>
        </p:spPr>
        <p:txBody>
          <a:bodyPr wrap="square" rtlCol="0">
            <a:spAutoFit/>
          </a:bodyPr>
          <a:p>
            <a:r>
              <a:rPr lang="zh-CN" altLang="en-US" sz="2800" b="1">
                <a:solidFill>
                  <a:srgbClr val="FF0000"/>
                </a:solidFill>
              </a:rPr>
              <a:t>形式上：创设新情境，突出综合性、选拔性</a:t>
            </a:r>
            <a:endParaRPr lang="zh-CN" altLang="en-US" sz="2800" b="1">
              <a:solidFill>
                <a:srgbClr val="FF0000"/>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9" name="组合 8"/>
          <p:cNvGrpSpPr/>
          <p:nvPr userDrawn="1">
            <p:custDataLst>
              <p:tags r:id="rId1"/>
            </p:custDataLst>
          </p:nvPr>
        </p:nvGrpSpPr>
        <p:grpSpPr>
          <a:xfrm>
            <a:off x="4001597" y="6045200"/>
            <a:ext cx="8190403" cy="812800"/>
            <a:chOff x="4001597" y="5613400"/>
            <a:chExt cx="8190403" cy="1244600"/>
          </a:xfrm>
        </p:grpSpPr>
        <p:sp>
          <p:nvSpPr>
            <p:cNvPr id="10"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6" name="文本框 5"/>
          <p:cNvSpPr txBox="1"/>
          <p:nvPr>
            <p:custDataLst>
              <p:tags r:id="rId4"/>
            </p:custDataLst>
          </p:nvPr>
        </p:nvSpPr>
        <p:spPr>
          <a:xfrm>
            <a:off x="315595" y="1971040"/>
            <a:ext cx="11705590" cy="1524000"/>
          </a:xfrm>
          <a:prstGeom prst="rect">
            <a:avLst/>
          </a:prstGeom>
          <a:noFill/>
        </p:spPr>
        <p:txBody>
          <a:bodyPr wrap="square" rtlCol="0">
            <a:noAutofit/>
          </a:bodyPr>
          <a:p>
            <a:pPr algn="l"/>
            <a:r>
              <a:rPr lang="en-US" sz="2800" b="1" dirty="0">
                <a:solidFill>
                  <a:schemeClr val="dk1"/>
                </a:solidFill>
                <a:latin typeface="微软雅黑" panose="020B0503020204020204" charset="-122"/>
                <a:ea typeface="微软雅黑" panose="020B0503020204020204" charset="-122"/>
                <a:cs typeface="微软雅黑" panose="020B0503020204020204" charset="-122"/>
              </a:rPr>
              <a:t> </a:t>
            </a:r>
            <a:r>
              <a:rPr lang="en-US" sz="3200" b="1" dirty="0">
                <a:solidFill>
                  <a:srgbClr val="FF0000"/>
                </a:solidFill>
                <a:latin typeface="华文楷体" panose="02010600040101010101" charset="-122"/>
                <a:ea typeface="华文楷体" panose="02010600040101010101" charset="-122"/>
                <a:cs typeface="华文楷体" panose="02010600040101010101" charset="-122"/>
              </a:rPr>
              <a:t>1</a:t>
            </a:r>
            <a:r>
              <a:rPr lang="zh-CN" altLang="en-US" sz="3200" b="1" dirty="0">
                <a:solidFill>
                  <a:srgbClr val="FF0000"/>
                </a:solidFill>
                <a:latin typeface="华文楷体" panose="02010600040101010101" charset="-122"/>
                <a:ea typeface="华文楷体" panose="02010600040101010101" charset="-122"/>
                <a:cs typeface="华文楷体" panose="02010600040101010101" charset="-122"/>
              </a:rPr>
              <a:t>、方向上：</a:t>
            </a:r>
            <a:r>
              <a:rPr lang="zh-CN" altLang="en-US" sz="3200" b="1" dirty="0">
                <a:solidFill>
                  <a:schemeClr val="tx1"/>
                </a:solidFill>
                <a:latin typeface="华文楷体" panose="02010600040101010101" charset="-122"/>
                <a:ea typeface="华文楷体" panose="02010600040101010101" charset="-122"/>
                <a:cs typeface="华文楷体" panose="02010600040101010101" charset="-122"/>
                <a:sym typeface="+mn-ea"/>
              </a:rPr>
              <a:t>深化党史考查，</a:t>
            </a:r>
            <a:r>
              <a:rPr lang="zh-CN" altLang="en-US" sz="3200" b="1" dirty="0">
                <a:solidFill>
                  <a:schemeClr val="tx1"/>
                </a:solidFill>
                <a:latin typeface="华文楷体" panose="02010600040101010101" charset="-122"/>
                <a:ea typeface="华文楷体" panose="02010600040101010101" charset="-122"/>
                <a:cs typeface="华文楷体" panose="02010600040101010101" charset="-122"/>
              </a:rPr>
              <a:t>发挥学科育人价值，推动立德树人</a:t>
            </a:r>
            <a:r>
              <a:rPr lang="en-US" altLang="zh-CN" sz="3200" b="1" dirty="0">
                <a:solidFill>
                  <a:schemeClr val="tx1"/>
                </a:solidFill>
                <a:latin typeface="华文楷体" panose="02010600040101010101" charset="-122"/>
                <a:ea typeface="华文楷体" panose="02010600040101010101" charset="-122"/>
                <a:cs typeface="华文楷体" panose="02010600040101010101" charset="-122"/>
              </a:rPr>
              <a:t>    </a:t>
            </a:r>
            <a:r>
              <a:rPr lang="zh-CN" altLang="en-US" sz="3200" b="1" dirty="0">
                <a:solidFill>
                  <a:schemeClr val="tx1"/>
                </a:solidFill>
                <a:latin typeface="华文楷体" panose="02010600040101010101" charset="-122"/>
                <a:ea typeface="华文楷体" panose="02010600040101010101" charset="-122"/>
                <a:cs typeface="华文楷体" panose="02010600040101010101" charset="-122"/>
              </a:rPr>
              <a:t>走深走实。</a:t>
            </a:r>
            <a:r>
              <a:rPr lang="en-US" altLang="zh-CN" sz="3200" b="1" dirty="0">
                <a:solidFill>
                  <a:srgbClr val="FF0000"/>
                </a:solidFill>
                <a:latin typeface="华文楷体" panose="02010600040101010101" charset="-122"/>
                <a:ea typeface="华文楷体" panose="02010600040101010101" charset="-122"/>
                <a:cs typeface="华文楷体" panose="02010600040101010101" charset="-122"/>
              </a:rPr>
              <a:t> </a:t>
            </a:r>
            <a:r>
              <a:rPr lang="en-US" altLang="zh-CN" sz="3200" b="1">
                <a:solidFill>
                  <a:srgbClr val="FF0000"/>
                </a:solidFill>
                <a:latin typeface="华文楷体" panose="02010600040101010101" charset="-122"/>
                <a:ea typeface="华文楷体" panose="02010600040101010101" charset="-122"/>
                <a:cs typeface="华文楷体" panose="02010600040101010101" charset="-122"/>
                <a:sym typeface="+mn-ea"/>
              </a:rPr>
              <a:t>  </a:t>
            </a:r>
            <a:endParaRPr lang="en-US" altLang="zh-CN" sz="3200" b="1">
              <a:solidFill>
                <a:srgbClr val="FF0000"/>
              </a:solidFill>
              <a:latin typeface="华文楷体" panose="02010600040101010101" charset="-122"/>
              <a:ea typeface="华文楷体" panose="02010600040101010101" charset="-122"/>
              <a:cs typeface="华文楷体" panose="02010600040101010101" charset="-122"/>
              <a:sym typeface="+mn-ea"/>
            </a:endParaRPr>
          </a:p>
          <a:p>
            <a:r>
              <a:rPr lang="en-US" altLang="zh-CN" sz="3200" b="1">
                <a:solidFill>
                  <a:srgbClr val="FF0000"/>
                </a:solidFill>
                <a:latin typeface="华文楷体" panose="02010600040101010101" charset="-122"/>
                <a:ea typeface="华文楷体" panose="02010600040101010101" charset="-122"/>
                <a:cs typeface="华文楷体" panose="02010600040101010101" charset="-122"/>
                <a:sym typeface="+mn-ea"/>
              </a:rPr>
              <a:t>2</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、价值引领上：</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引导青年牢筑信仰之基和爱国主义情怀</a:t>
            </a:r>
            <a:endParaRPr lang="zh-CN" altLang="en-US" sz="3200" b="1">
              <a:solidFill>
                <a:srgbClr val="FF0000"/>
              </a:solidFill>
              <a:latin typeface="华文楷体" panose="02010600040101010101" charset="-122"/>
              <a:ea typeface="华文楷体" panose="02010600040101010101" charset="-122"/>
              <a:cs typeface="华文楷体" panose="02010600040101010101" charset="-122"/>
            </a:endParaRPr>
          </a:p>
          <a:p>
            <a:endParaRPr lang="zh-CN" altLang="en-US" sz="3200" b="1" dirty="0">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4" name="文本框 3"/>
          <p:cNvSpPr txBox="1"/>
          <p:nvPr>
            <p:custDataLst>
              <p:tags r:id="rId5"/>
            </p:custDataLst>
          </p:nvPr>
        </p:nvSpPr>
        <p:spPr>
          <a:xfrm>
            <a:off x="315595" y="3495040"/>
            <a:ext cx="9470390" cy="583565"/>
          </a:xfrm>
          <a:prstGeom prst="rect">
            <a:avLst/>
          </a:prstGeom>
          <a:noFill/>
        </p:spPr>
        <p:txBody>
          <a:bodyPr wrap="square" rtlCol="0">
            <a:spAutoFit/>
          </a:bodyPr>
          <a:p>
            <a:r>
              <a:rPr lang="en-US" altLang="zh-CN" sz="3200" b="1">
                <a:solidFill>
                  <a:srgbClr val="FF0000"/>
                </a:solidFill>
                <a:latin typeface="华文楷体" panose="02010600040101010101" charset="-122"/>
                <a:ea typeface="华文楷体" panose="02010600040101010101" charset="-122"/>
                <a:cs typeface="华文楷体" panose="02010600040101010101" charset="-122"/>
              </a:rPr>
              <a:t>3</a:t>
            </a:r>
            <a:r>
              <a:rPr lang="zh-CN" altLang="en-US" sz="3200" b="1">
                <a:solidFill>
                  <a:srgbClr val="FF0000"/>
                </a:solidFill>
                <a:latin typeface="华文楷体" panose="02010600040101010101" charset="-122"/>
                <a:ea typeface="华文楷体" panose="02010600040101010101" charset="-122"/>
                <a:cs typeface="华文楷体" panose="02010600040101010101" charset="-122"/>
              </a:rPr>
              <a:t>、内容上：</a:t>
            </a:r>
            <a:r>
              <a:rPr lang="zh-CN" altLang="en-US" sz="3200" b="1">
                <a:solidFill>
                  <a:schemeClr val="tx1"/>
                </a:solidFill>
                <a:latin typeface="华文楷体" panose="02010600040101010101" charset="-122"/>
                <a:ea typeface="华文楷体" panose="02010600040101010101" charset="-122"/>
                <a:cs typeface="华文楷体" panose="02010600040101010101" charset="-122"/>
              </a:rPr>
              <a:t>强调主干知识，深化基础性考查</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custDataLst>
              <p:tags r:id="rId6"/>
            </p:custDataLst>
          </p:nvPr>
        </p:nvSpPr>
        <p:spPr>
          <a:xfrm>
            <a:off x="315595" y="4078605"/>
            <a:ext cx="10407650" cy="583565"/>
          </a:xfrm>
          <a:prstGeom prst="rect">
            <a:avLst/>
          </a:prstGeom>
          <a:noFill/>
        </p:spPr>
        <p:txBody>
          <a:bodyPr wrap="square" rtlCol="0">
            <a:spAutoFit/>
          </a:bodyPr>
          <a:p>
            <a:r>
              <a:rPr lang="en-US" altLang="zh-CN" sz="3200" b="1">
                <a:solidFill>
                  <a:srgbClr val="FF0000"/>
                </a:solidFill>
                <a:latin typeface="华文楷体" panose="02010600040101010101" charset="-122"/>
                <a:ea typeface="华文楷体" panose="02010600040101010101" charset="-122"/>
                <a:cs typeface="华文楷体" panose="02010600040101010101" charset="-122"/>
              </a:rPr>
              <a:t>4</a:t>
            </a:r>
            <a:r>
              <a:rPr lang="zh-CN" altLang="en-US" sz="3200" b="1">
                <a:solidFill>
                  <a:srgbClr val="FF0000"/>
                </a:solidFill>
                <a:latin typeface="华文楷体" panose="02010600040101010101" charset="-122"/>
                <a:ea typeface="华文楷体" panose="02010600040101010101" charset="-122"/>
                <a:cs typeface="华文楷体" panose="02010600040101010101" charset="-122"/>
              </a:rPr>
              <a:t>、思维上：</a:t>
            </a:r>
            <a:r>
              <a:rPr lang="zh-CN" altLang="en-US" sz="3200" b="1">
                <a:solidFill>
                  <a:schemeClr val="tx1"/>
                </a:solidFill>
                <a:latin typeface="华文楷体" panose="02010600040101010101" charset="-122"/>
                <a:ea typeface="华文楷体" panose="02010600040101010101" charset="-122"/>
                <a:cs typeface="华文楷体" panose="02010600040101010101" charset="-122"/>
              </a:rPr>
              <a:t>突出学科关键能力，注重综合性、应用性</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7" name="文本框 6"/>
          <p:cNvSpPr txBox="1"/>
          <p:nvPr>
            <p:custDataLst>
              <p:tags r:id="rId7"/>
            </p:custDataLst>
          </p:nvPr>
        </p:nvSpPr>
        <p:spPr>
          <a:xfrm>
            <a:off x="315595" y="4655820"/>
            <a:ext cx="9664065" cy="583565"/>
          </a:xfrm>
          <a:prstGeom prst="rect">
            <a:avLst/>
          </a:prstGeom>
          <a:noFill/>
        </p:spPr>
        <p:txBody>
          <a:bodyPr wrap="square" rtlCol="0">
            <a:spAutoFit/>
          </a:bodyPr>
          <a:p>
            <a:r>
              <a:rPr lang="en-US" altLang="zh-CN" sz="3200" b="1">
                <a:solidFill>
                  <a:srgbClr val="FF0000"/>
                </a:solidFill>
                <a:latin typeface="华文楷体" panose="02010600040101010101" charset="-122"/>
                <a:ea typeface="华文楷体" panose="02010600040101010101" charset="-122"/>
                <a:cs typeface="华文楷体" panose="02010600040101010101" charset="-122"/>
              </a:rPr>
              <a:t>5</a:t>
            </a:r>
            <a:r>
              <a:rPr lang="zh-CN" altLang="en-US" sz="3200" b="1">
                <a:solidFill>
                  <a:srgbClr val="FF0000"/>
                </a:solidFill>
                <a:latin typeface="华文楷体" panose="02010600040101010101" charset="-122"/>
                <a:ea typeface="华文楷体" panose="02010600040101010101" charset="-122"/>
                <a:cs typeface="华文楷体" panose="02010600040101010101" charset="-122"/>
              </a:rPr>
              <a:t>、形式上：</a:t>
            </a:r>
            <a:r>
              <a:rPr lang="zh-CN" altLang="en-US" sz="3200" b="1">
                <a:solidFill>
                  <a:schemeClr val="tx1"/>
                </a:solidFill>
                <a:latin typeface="华文楷体" panose="02010600040101010101" charset="-122"/>
                <a:ea typeface="华文楷体" panose="02010600040101010101" charset="-122"/>
                <a:cs typeface="华文楷体" panose="02010600040101010101" charset="-122"/>
              </a:rPr>
              <a:t>创设新情境，突出综合性、选拔性</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8" name="文本框 7"/>
          <p:cNvSpPr txBox="1"/>
          <p:nvPr/>
        </p:nvSpPr>
        <p:spPr>
          <a:xfrm>
            <a:off x="169545" y="64135"/>
            <a:ext cx="11852275" cy="1814830"/>
          </a:xfrm>
          <a:prstGeom prst="rect">
            <a:avLst/>
          </a:prstGeom>
          <a:noFill/>
        </p:spPr>
        <p:txBody>
          <a:bodyPr wrap="square" rtlCol="0" anchor="t">
            <a:spAutoFit/>
          </a:bodyPr>
          <a:p>
            <a:r>
              <a:rPr lang="zh-CN" altLang="en-US"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探究命题规律</a:t>
            </a:r>
            <a:r>
              <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近五年全国各地历史高考试题</a:t>
            </a:r>
            <a:r>
              <a:rPr lang="zh-CN" altLang="en-US"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民国史</a:t>
            </a:r>
            <a:r>
              <a:rPr lang="zh-CN" altLang="en-US" sz="24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命题研究及趋势</a:t>
            </a:r>
            <a:endParaRPr lang="zh-CN" altLang="en-US" sz="2400"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r>
              <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r>
              <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总结：</a:t>
            </a:r>
            <a:endPar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3" name="灯片编号占位符 1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8"/>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8" name="组合 7"/>
          <p:cNvGrpSpPr/>
          <p:nvPr userDrawn="1">
            <p:custDataLst>
              <p:tags r:id="rId1"/>
            </p:custDataLst>
          </p:nvPr>
        </p:nvGrpSpPr>
        <p:grpSpPr>
          <a:xfrm>
            <a:off x="4001597" y="6045200"/>
            <a:ext cx="8190403"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128905" y="105410"/>
            <a:ext cx="11181715" cy="101473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6000" b="1" dirty="0" smtClean="0">
                <a:solidFill>
                  <a:schemeClr val="accent1"/>
                </a:solidFill>
                <a:latin typeface="微软雅黑" panose="020B0503020204020204" charset="-122"/>
                <a:ea typeface="微软雅黑" panose="020B0503020204020204" charset="-122"/>
                <a:cs typeface="微软雅黑" panose="020B0503020204020204" charset="-122"/>
              </a:rPr>
              <a:t>叁</a:t>
            </a:r>
            <a:r>
              <a:rPr lang="en-US" altLang="zh-CN" sz="6000" b="1" dirty="0" smtClean="0">
                <a:solidFill>
                  <a:schemeClr val="accent1"/>
                </a:solidFill>
                <a:latin typeface="微软雅黑" panose="020B0503020204020204" charset="-122"/>
                <a:ea typeface="微软雅黑" panose="020B0503020204020204" charset="-122"/>
                <a:cs typeface="微软雅黑" panose="020B0503020204020204" charset="-122"/>
              </a:rPr>
              <a:t> </a:t>
            </a:r>
            <a:r>
              <a:rPr lang="zh-CN" altLang="en-US" sz="3200" b="1" kern="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微软雅黑" panose="020B0503020204020204" charset="-122"/>
                <a:sym typeface="等线" panose="02010600030101010101" charset="-122"/>
              </a:rPr>
              <a:t>定教学</a:t>
            </a:r>
            <a:r>
              <a:rPr lang="en-US" altLang="zh-CN" sz="3200" b="1" dirty="0" smtClean="0">
                <a:solidFill>
                  <a:schemeClr val="accent1"/>
                </a:solidFill>
                <a:latin typeface="微软雅黑" panose="020B0503020204020204" charset="-122"/>
                <a:ea typeface="微软雅黑" panose="020B0503020204020204" charset="-122"/>
              </a:rPr>
              <a:t>   ——</a:t>
            </a:r>
            <a:r>
              <a:rPr lang="zh-CN" altLang="en-US" sz="3200" b="1" dirty="0" smtClean="0">
                <a:solidFill>
                  <a:schemeClr val="accent1"/>
                </a:solidFill>
                <a:latin typeface="华文楷体" panose="02010600040101010101" charset="-122"/>
                <a:ea typeface="华文楷体" panose="02010600040101010101" charset="-122"/>
              </a:rPr>
              <a:t>指导民国史复习备考原则及策略</a:t>
            </a:r>
            <a:endParaRPr lang="zh-CN" altLang="en-US" sz="3200" b="1" dirty="0" smtClean="0">
              <a:solidFill>
                <a:schemeClr val="accent1"/>
              </a:solidFill>
              <a:latin typeface="华文楷体" panose="02010600040101010101" charset="-122"/>
              <a:ea typeface="华文楷体" panose="02010600040101010101" charset="-122"/>
            </a:endParaRPr>
          </a:p>
        </p:txBody>
      </p:sp>
      <p:sp>
        <p:nvSpPr>
          <p:cNvPr id="18" name="文本框 17"/>
          <p:cNvSpPr txBox="1"/>
          <p:nvPr>
            <p:custDataLst>
              <p:tags r:id="rId4"/>
            </p:custDataLst>
          </p:nvPr>
        </p:nvSpPr>
        <p:spPr>
          <a:xfrm>
            <a:off x="499745" y="1245235"/>
            <a:ext cx="11403965" cy="4799965"/>
          </a:xfrm>
          <a:prstGeom prst="rect">
            <a:avLst/>
          </a:prstGeom>
          <a:noFill/>
          <a:ln>
            <a:solidFill>
              <a:schemeClr val="tx1"/>
            </a:solidFill>
            <a:prstDash val="sysDash"/>
          </a:ln>
        </p:spPr>
        <p:txBody>
          <a:bodyPr wrap="square" rtlCol="0" anchor="t">
            <a:spAutoFit/>
          </a:bodyPr>
          <a:p>
            <a:pPr algn="l"/>
            <a:r>
              <a:rPr lang="zh-CN" altLang="en-US" sz="3600">
                <a:solidFill>
                  <a:srgbClr val="FF0000"/>
                </a:solidFill>
                <a:latin typeface="微软雅黑" panose="020B0503020204020204" charset="-122"/>
                <a:ea typeface="微软雅黑" panose="020B0503020204020204" charset="-122"/>
                <a:cs typeface="微软雅黑" panose="020B0503020204020204" charset="-122"/>
              </a:rPr>
              <a:t>原则</a:t>
            </a:r>
            <a:r>
              <a:rPr lang="en-US" altLang="zh-CN" sz="3600">
                <a:solidFill>
                  <a:schemeClr val="dk1"/>
                </a:solidFill>
                <a:latin typeface="楷体" panose="02010609060101010101" charset="-122"/>
                <a:ea typeface="楷体" panose="02010609060101010101" charset="-122"/>
                <a:cs typeface="楷体" panose="02010609060101010101" charset="-122"/>
              </a:rPr>
              <a:t> </a:t>
            </a:r>
            <a:r>
              <a:rPr lang="zh-CN" altLang="en-US" sz="3600">
                <a:solidFill>
                  <a:srgbClr val="FF0000"/>
                </a:solidFill>
                <a:latin typeface="楷体" panose="02010609060101010101" charset="-122"/>
                <a:ea typeface="楷体" panose="02010609060101010101" charset="-122"/>
                <a:cs typeface="楷体" panose="02010609060101010101" charset="-122"/>
              </a:rPr>
              <a:t>：</a:t>
            </a:r>
            <a:endParaRPr lang="en-US" altLang="zh-CN" sz="3600">
              <a:solidFill>
                <a:schemeClr val="dk1"/>
              </a:solidFill>
              <a:latin typeface="楷体" panose="02010609060101010101" charset="-122"/>
              <a:ea typeface="楷体" panose="02010609060101010101" charset="-122"/>
              <a:cs typeface="楷体" panose="02010609060101010101" charset="-122"/>
            </a:endParaRPr>
          </a:p>
          <a:p>
            <a:pPr algn="l" fontAlgn="auto">
              <a:lnSpc>
                <a:spcPct val="150000"/>
              </a:lnSpc>
            </a:pPr>
            <a:r>
              <a:rPr lang="en-US" altLang="zh-CN" sz="2800">
                <a:solidFill>
                  <a:schemeClr val="dk1"/>
                </a:solidFill>
                <a:latin typeface="华文新魏" panose="02010800040101010101" charset="-122"/>
                <a:ea typeface="华文新魏" panose="02010800040101010101" charset="-122"/>
                <a:cs typeface="华文新魏" panose="02010800040101010101" charset="-122"/>
              </a:rPr>
              <a:t>   </a:t>
            </a:r>
            <a:r>
              <a:rPr lang="en-US" altLang="zh-CN" sz="3600">
                <a:solidFill>
                  <a:srgbClr val="FF0000"/>
                </a:solidFill>
                <a:latin typeface="华文新魏" panose="02010800040101010101" charset="-122"/>
                <a:ea typeface="华文新魏" panose="02010800040101010101" charset="-122"/>
                <a:cs typeface="华文新魏" panose="02010800040101010101" charset="-122"/>
              </a:rPr>
              <a:t>1、历史学科核心素养落地生根  </a:t>
            </a:r>
            <a:r>
              <a:rPr lang="en-US" altLang="zh-CN" sz="2800">
                <a:solidFill>
                  <a:srgbClr val="FF0000"/>
                </a:solidFill>
                <a:latin typeface="华文新魏" panose="02010800040101010101" charset="-122"/>
                <a:ea typeface="华文新魏" panose="02010800040101010101" charset="-122"/>
                <a:cs typeface="华文新魏" panose="02010800040101010101" charset="-122"/>
              </a:rPr>
              <a:t>        </a:t>
            </a:r>
            <a:endParaRPr lang="en-US" altLang="zh-CN" sz="2800">
              <a:solidFill>
                <a:srgbClr val="FF0000"/>
              </a:solidFill>
              <a:latin typeface="华文新魏" panose="02010800040101010101" charset="-122"/>
              <a:ea typeface="华文新魏" panose="02010800040101010101" charset="-122"/>
              <a:cs typeface="华文新魏" panose="02010800040101010101" charset="-122"/>
            </a:endParaRPr>
          </a:p>
          <a:p>
            <a:pPr algn="l" fontAlgn="auto">
              <a:lnSpc>
                <a:spcPct val="150000"/>
              </a:lnSpc>
            </a:pPr>
            <a:r>
              <a:rPr lang="zh-CN" altLang="en-US" sz="3600">
                <a:solidFill>
                  <a:srgbClr val="FF0000"/>
                </a:solidFill>
                <a:latin typeface="华文新魏" panose="02010800040101010101" charset="-122"/>
                <a:ea typeface="华文新魏" panose="02010800040101010101" charset="-122"/>
                <a:cs typeface="华文新魏" panose="02010800040101010101" charset="-122"/>
              </a:rPr>
              <a:t>  2、关注历史与现实的切合点</a:t>
            </a:r>
            <a:endParaRPr lang="zh-CN" altLang="en-US" sz="3600">
              <a:solidFill>
                <a:srgbClr val="FF0000"/>
              </a:solidFill>
              <a:latin typeface="华文新魏" panose="02010800040101010101" charset="-122"/>
              <a:ea typeface="华文新魏" panose="02010800040101010101" charset="-122"/>
              <a:cs typeface="华文新魏" panose="02010800040101010101" charset="-122"/>
            </a:endParaRPr>
          </a:p>
          <a:p>
            <a:pPr algn="l" fontAlgn="auto">
              <a:lnSpc>
                <a:spcPct val="150000"/>
              </a:lnSpc>
            </a:pPr>
            <a:r>
              <a:rPr lang="zh-CN" altLang="en-US" sz="3600">
                <a:solidFill>
                  <a:srgbClr val="FF0000"/>
                </a:solidFill>
                <a:latin typeface="华文新魏" panose="02010800040101010101" charset="-122"/>
                <a:ea typeface="华文新魏" panose="02010800040101010101" charset="-122"/>
                <a:cs typeface="华文新魏" panose="02010800040101010101" charset="-122"/>
              </a:rPr>
              <a:t>  3、树立道路自信、理论自信、制度自信和文化自信   </a:t>
            </a:r>
            <a:endParaRPr lang="zh-CN" altLang="en-US" sz="3600">
              <a:solidFill>
                <a:srgbClr val="FF0000"/>
              </a:solidFill>
              <a:latin typeface="华文新魏" panose="02010800040101010101" charset="-122"/>
              <a:ea typeface="华文新魏" panose="02010800040101010101" charset="-122"/>
              <a:cs typeface="华文新魏" panose="02010800040101010101" charset="-122"/>
            </a:endParaRPr>
          </a:p>
          <a:p>
            <a:pPr algn="l" fontAlgn="auto">
              <a:lnSpc>
                <a:spcPct val="150000"/>
              </a:lnSpc>
            </a:pPr>
            <a:r>
              <a:rPr lang="zh-CN" altLang="en-US" sz="3600">
                <a:solidFill>
                  <a:srgbClr val="FF0000"/>
                </a:solidFill>
                <a:latin typeface="华文新魏" panose="02010800040101010101" charset="-122"/>
                <a:ea typeface="华文新魏" panose="02010800040101010101" charset="-122"/>
                <a:cs typeface="华文新魏" panose="02010800040101010101" charset="-122"/>
              </a:rPr>
              <a:t>  4、必备知识、关键能力、历史素养、核心价值四个层面进行强化巩固</a:t>
            </a:r>
            <a:endParaRPr lang="zh-CN" altLang="en-US" sz="3600">
              <a:solidFill>
                <a:srgbClr val="FF0000"/>
              </a:solidFill>
              <a:latin typeface="华文新魏" panose="02010800040101010101" charset="-122"/>
              <a:ea typeface="华文新魏" panose="02010800040101010101" charset="-122"/>
              <a:cs typeface="华文新魏" panose="02010800040101010101" charset="-122"/>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6" name="文本框 5"/>
          <p:cNvSpPr txBox="1"/>
          <p:nvPr>
            <p:custDataLst>
              <p:tags r:id="rId4"/>
            </p:custDataLst>
          </p:nvPr>
        </p:nvSpPr>
        <p:spPr>
          <a:xfrm>
            <a:off x="709930" y="1066165"/>
            <a:ext cx="10772775" cy="1445260"/>
          </a:xfrm>
          <a:prstGeom prst="rect">
            <a:avLst/>
          </a:prstGeom>
          <a:noFill/>
        </p:spPr>
        <p:txBody>
          <a:bodyPr wrap="square" rtlCol="0">
            <a:spAutoFit/>
          </a:bodyPr>
          <a:lstStyle/>
          <a:p>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、教师加强学习，依标施教</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dk1"/>
                </a:solidFill>
                <a:latin typeface="微软雅黑" panose="020B0503020204020204" charset="-122"/>
                <a:ea typeface="微软雅黑" panose="020B0503020204020204" charset="-122"/>
                <a:cs typeface="微软雅黑" panose="020B0503020204020204" charset="-122"/>
              </a:rPr>
              <a:t>     </a:t>
            </a:r>
            <a:r>
              <a:rPr lang="en-US" altLang="zh-CN" sz="280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800">
                <a:solidFill>
                  <a:schemeClr val="dk1"/>
                </a:solidFill>
                <a:latin typeface="微软雅黑" panose="020B0503020204020204" charset="-122"/>
                <a:ea typeface="微软雅黑" panose="020B0503020204020204" charset="-122"/>
                <a:cs typeface="微软雅黑" panose="020B0503020204020204" charset="-122"/>
              </a:rPr>
              <a:t>高考评价体系是高考命题的理论支撑和实践指南，教师必须认真研读。《历史课程标准》</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是确定考试内容和考试要求的重要参考。</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00" name="图片 99"/>
          <p:cNvPicPr/>
          <p:nvPr>
            <p:custDataLst>
              <p:tags r:id="rId5"/>
            </p:custDataLst>
          </p:nvPr>
        </p:nvPicPr>
        <p:blipFill>
          <a:blip r:embed="rId6"/>
          <a:stretch>
            <a:fillRect/>
          </a:stretch>
        </p:blipFill>
        <p:spPr>
          <a:xfrm>
            <a:off x="709930" y="2748280"/>
            <a:ext cx="2962275" cy="3918585"/>
          </a:xfrm>
          <a:prstGeom prst="rect">
            <a:avLst/>
          </a:prstGeom>
          <a:noFill/>
          <a:ln w="9525">
            <a:noFill/>
          </a:ln>
        </p:spPr>
      </p:pic>
      <p:pic>
        <p:nvPicPr>
          <p:cNvPr id="101" name="图片 100"/>
          <p:cNvPicPr/>
          <p:nvPr>
            <p:custDataLst>
              <p:tags r:id="rId7"/>
            </p:custDataLst>
          </p:nvPr>
        </p:nvPicPr>
        <p:blipFill>
          <a:blip r:embed="rId8"/>
          <a:srcRect l="14217" r="14188"/>
          <a:stretch>
            <a:fillRect/>
          </a:stretch>
        </p:blipFill>
        <p:spPr>
          <a:xfrm>
            <a:off x="4881245" y="2862580"/>
            <a:ext cx="2621280" cy="3689350"/>
          </a:xfrm>
          <a:prstGeom prst="rect">
            <a:avLst/>
          </a:prstGeom>
          <a:noFill/>
          <a:ln w="9525">
            <a:noFill/>
          </a:ln>
        </p:spPr>
      </p:pic>
      <p:pic>
        <p:nvPicPr>
          <p:cNvPr id="2" name="图片 1" descr="图片1-removebg-preview"/>
          <p:cNvPicPr>
            <a:picLocks noChangeAspect="1"/>
          </p:cNvPicPr>
          <p:nvPr>
            <p:custDataLst>
              <p:tags r:id="rId9"/>
            </p:custDataLst>
          </p:nvPr>
        </p:nvPicPr>
        <p:blipFill>
          <a:blip r:embed="rId10"/>
          <a:stretch>
            <a:fillRect/>
          </a:stretch>
        </p:blipFill>
        <p:spPr>
          <a:xfrm>
            <a:off x="8343265" y="2862580"/>
            <a:ext cx="2725420" cy="4403725"/>
          </a:xfrm>
          <a:prstGeom prst="rect">
            <a:avLst/>
          </a:prstGeom>
        </p:spPr>
      </p:pic>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TextBox 36"/>
          <p:cNvSpPr txBox="1"/>
          <p:nvPr>
            <p:custDataLst>
              <p:tags r:id="rId11"/>
            </p:custDataLst>
          </p:nvPr>
        </p:nvSpPr>
        <p:spPr>
          <a:xfrm>
            <a:off x="128905" y="105410"/>
            <a:ext cx="11181715" cy="82994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4800" b="1" dirty="0" smtClean="0">
                <a:solidFill>
                  <a:schemeClr val="accent1"/>
                </a:solidFill>
                <a:latin typeface="微软雅黑" panose="020B0503020204020204" charset="-122"/>
                <a:ea typeface="微软雅黑" panose="020B0503020204020204" charset="-122"/>
                <a:cs typeface="微软雅黑" panose="020B0503020204020204" charset="-122"/>
              </a:rPr>
              <a:t>叁</a:t>
            </a:r>
            <a:r>
              <a:rPr lang="en-US" altLang="zh-CN" sz="4800" b="1" dirty="0" smtClean="0">
                <a:solidFill>
                  <a:schemeClr val="accent1"/>
                </a:solidFill>
                <a:latin typeface="微软雅黑" panose="020B0503020204020204" charset="-122"/>
                <a:ea typeface="微软雅黑" panose="020B0503020204020204" charset="-122"/>
                <a:cs typeface="微软雅黑" panose="020B0503020204020204" charset="-122"/>
              </a:rPr>
              <a:t> </a:t>
            </a:r>
            <a:r>
              <a:rPr lang="zh-CN" altLang="en-US" sz="3200" b="1" u="sng" kern="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微软雅黑" panose="020B0503020204020204" charset="-122"/>
                <a:sym typeface="等线" panose="02010600030101010101" charset="-122"/>
              </a:rPr>
              <a:t>定教学</a:t>
            </a:r>
            <a:r>
              <a:rPr lang="en-US" altLang="zh-CN" sz="3200" b="1" dirty="0" smtClean="0">
                <a:solidFill>
                  <a:schemeClr val="accent1"/>
                </a:solidFill>
                <a:latin typeface="微软雅黑" panose="020B0503020204020204" charset="-122"/>
                <a:ea typeface="微软雅黑" panose="020B0503020204020204" charset="-122"/>
              </a:rPr>
              <a:t>   ——</a:t>
            </a:r>
            <a:r>
              <a:rPr lang="zh-CN" altLang="en-US" sz="3200" b="1" dirty="0" smtClean="0">
                <a:solidFill>
                  <a:schemeClr val="accent1"/>
                </a:solidFill>
                <a:latin typeface="华文楷体" panose="02010600040101010101" charset="-122"/>
                <a:ea typeface="华文楷体" panose="02010600040101010101" charset="-122"/>
              </a:rPr>
              <a:t>指导民国史复习备考策略</a:t>
            </a:r>
            <a:endParaRPr lang="zh-CN" altLang="en-US" sz="3200" b="1" dirty="0" smtClean="0">
              <a:solidFill>
                <a:schemeClr val="accent1"/>
              </a:solidFill>
              <a:latin typeface="华文楷体" panose="02010600040101010101" charset="-122"/>
              <a:ea typeface="华文楷体" panose="02010600040101010101"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6" name="文本框 5"/>
          <p:cNvSpPr txBox="1"/>
          <p:nvPr>
            <p:custDataLst>
              <p:tags r:id="rId4"/>
            </p:custDataLst>
          </p:nvPr>
        </p:nvSpPr>
        <p:spPr>
          <a:xfrm>
            <a:off x="537845" y="856615"/>
            <a:ext cx="11192510" cy="627380"/>
          </a:xfrm>
          <a:prstGeom prst="rect">
            <a:avLst/>
          </a:prstGeom>
          <a:noFill/>
        </p:spPr>
        <p:txBody>
          <a:bodyPr wrap="square" rtlCol="0">
            <a:noAutofit/>
          </a:bodyPr>
          <a:lstStyle/>
          <a:p>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、补充拓展主干知识，全方位、多角度构建必备知识体系</a:t>
            </a:r>
            <a:endParaRPr lang="zh-CN" altLang="en-US" sz="320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800">
                <a:solidFill>
                  <a:schemeClr val="dk1"/>
                </a:solidFill>
                <a:latin typeface="微软雅黑" panose="020B0503020204020204" charset="-122"/>
                <a:ea typeface="微软雅黑" panose="020B0503020204020204" charset="-122"/>
                <a:cs typeface="微软雅黑" panose="020B0503020204020204" charset="-122"/>
              </a:rPr>
              <a:t>       </a:t>
            </a:r>
            <a:endParaRPr lang="en-US" altLang="zh-CN" sz="28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510540" y="1417955"/>
            <a:ext cx="11073765" cy="2889885"/>
          </a:xfrm>
          <a:prstGeom prst="rect">
            <a:avLst/>
          </a:prstGeom>
          <a:noFill/>
        </p:spPr>
        <p:txBody>
          <a:bodyPr wrap="square">
            <a:spAutoFit/>
          </a:bodyPr>
          <a:lstStyle/>
          <a:p>
            <a:pPr>
              <a:lnSpc>
                <a:spcPct val="130000"/>
              </a:lnSpc>
            </a:pPr>
            <a:r>
              <a:rPr lang="en-US" altLang="zh-CN" sz="2400" b="0" kern="0" spc="40" dirty="0">
                <a:solidFill>
                  <a:srgbClr val="000000"/>
                </a:solidFill>
                <a:effectLst/>
                <a:latin typeface="微软雅黑" panose="020B0503020204020204" charset="-122"/>
                <a:ea typeface="微软雅黑" panose="020B0503020204020204" charset="-122"/>
                <a:cs typeface="微软雅黑" panose="020B0503020204020204" charset="-122"/>
              </a:rPr>
              <a:t>       </a:t>
            </a:r>
            <a:r>
              <a:rPr lang="en-US" altLang="zh-CN" sz="2400" b="0" kern="0" spc="40" dirty="0">
                <a:solidFill>
                  <a:srgbClr val="000000"/>
                </a:solidFill>
                <a:effectLst/>
                <a:latin typeface="楷体" panose="02010609060101010101" charset="-122"/>
                <a:ea typeface="楷体" panose="02010609060101010101" charset="-122"/>
                <a:cs typeface="楷体" panose="02010609060101010101" charset="-122"/>
              </a:rPr>
              <a:t> </a:t>
            </a:r>
            <a:r>
              <a:rPr lang="zh-CN" altLang="zh-CN" sz="2800" kern="0" spc="40" dirty="0">
                <a:solidFill>
                  <a:srgbClr val="000000"/>
                </a:solidFill>
                <a:effectLst/>
                <a:latin typeface="楷体" panose="02010609060101010101" charset="-122"/>
                <a:ea typeface="楷体" panose="02010609060101010101" charset="-122"/>
                <a:cs typeface="楷体" panose="02010609060101010101" charset="-122"/>
              </a:rPr>
              <a:t>必备知识</a:t>
            </a:r>
            <a:r>
              <a:rPr lang="zh-CN" altLang="zh-CN" sz="2800" b="0" kern="0" spc="40" dirty="0">
                <a:solidFill>
                  <a:srgbClr val="000000"/>
                </a:solidFill>
                <a:effectLst/>
                <a:latin typeface="楷体" panose="02010609060101010101" charset="-122"/>
                <a:ea typeface="楷体" panose="02010609060101010101" charset="-122"/>
                <a:cs typeface="楷体" panose="02010609060101010101" charset="-122"/>
              </a:rPr>
              <a:t>是指即将进入高等学校的学习者在面对与学科相关的生活实践或学习探索问题情境时，高质量地认识问题、分析问题、解决问题所必须具备的知识。它是由人文社会科学和自然科学各学科的基本事实、基本概念、基本技术与基本原理组成的基本知识体系。</a:t>
            </a:r>
            <a:endParaRPr lang="zh-CN" altLang="zh-CN" sz="2800" b="0" kern="0" spc="40" dirty="0">
              <a:solidFill>
                <a:srgbClr val="000000"/>
              </a:solidFill>
              <a:effectLst/>
              <a:latin typeface="楷体" panose="02010609060101010101" charset="-122"/>
              <a:ea typeface="楷体" panose="02010609060101010101" charset="-122"/>
              <a:cs typeface="楷体" panose="02010609060101010101" charset="-122"/>
            </a:endParaRPr>
          </a:p>
          <a:p>
            <a:pPr>
              <a:lnSpc>
                <a:spcPct val="130000"/>
              </a:lnSpc>
            </a:pPr>
            <a:r>
              <a:rPr lang="zh-CN" altLang="zh-CN" sz="2800" b="0" kern="0" spc="40" dirty="0">
                <a:solidFill>
                  <a:srgbClr val="000000"/>
                </a:solidFill>
                <a:effectLst/>
                <a:latin typeface="楷体" panose="02010609060101010101" charset="-122"/>
                <a:ea typeface="楷体" panose="02010609060101010101" charset="-122"/>
                <a:cs typeface="楷体" panose="02010609060101010101" charset="-122"/>
              </a:rPr>
              <a:t> </a:t>
            </a:r>
            <a:r>
              <a:rPr lang="en-US" altLang="zh-CN" sz="2800" b="0" kern="0" spc="40" dirty="0">
                <a:solidFill>
                  <a:srgbClr val="000000"/>
                </a:solidFill>
                <a:effectLst/>
                <a:latin typeface="楷体" panose="02010609060101010101" charset="-122"/>
                <a:ea typeface="楷体" panose="02010609060101010101" charset="-122"/>
                <a:cs typeface="楷体" panose="02010609060101010101" charset="-122"/>
              </a:rPr>
              <a:t>    </a:t>
            </a:r>
            <a:r>
              <a:rPr lang="en-US" altLang="zh-CN" sz="2800" b="0" kern="0" spc="40" dirty="0">
                <a:solidFill>
                  <a:srgbClr val="000000"/>
                </a:solidFill>
                <a:latin typeface="楷体" panose="02010609060101010101" charset="-122"/>
                <a:ea typeface="楷体" panose="02010609060101010101" charset="-122"/>
                <a:cs typeface="楷体" panose="02010609060101010101" charset="-122"/>
              </a:rPr>
              <a:t>                           ——《</a:t>
            </a:r>
            <a:r>
              <a:rPr lang="zh-CN" altLang="en-US" sz="2800" b="0" kern="0" spc="40" dirty="0">
                <a:solidFill>
                  <a:srgbClr val="000000"/>
                </a:solidFill>
                <a:latin typeface="楷体" panose="02010609060101010101" charset="-122"/>
                <a:ea typeface="楷体" panose="02010609060101010101" charset="-122"/>
                <a:cs typeface="楷体" panose="02010609060101010101" charset="-122"/>
              </a:rPr>
              <a:t>中国高考评价体系</a:t>
            </a:r>
            <a:r>
              <a:rPr lang="en-US" altLang="zh-CN" sz="2800" b="0" kern="0" spc="40" dirty="0">
                <a:solidFill>
                  <a:srgbClr val="000000"/>
                </a:solidFill>
                <a:latin typeface="楷体" panose="02010609060101010101" charset="-122"/>
                <a:ea typeface="楷体" panose="02010609060101010101" charset="-122"/>
                <a:cs typeface="楷体" panose="02010609060101010101" charset="-122"/>
              </a:rPr>
              <a:t>》P26</a:t>
            </a:r>
            <a:endParaRPr lang="en-US" altLang="zh-CN" sz="2800" b="0" kern="0" spc="40" dirty="0">
              <a:solidFill>
                <a:srgbClr val="000000"/>
              </a:solidFill>
              <a:latin typeface="楷体" panose="02010609060101010101" charset="-122"/>
              <a:ea typeface="楷体" panose="02010609060101010101" charset="-122"/>
              <a:cs typeface="楷体" panose="02010609060101010101" charset="-122"/>
            </a:endParaRPr>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TextBox 36"/>
          <p:cNvSpPr txBox="1"/>
          <p:nvPr>
            <p:custDataLst>
              <p:tags r:id="rId5"/>
            </p:custDataLst>
          </p:nvPr>
        </p:nvSpPr>
        <p:spPr>
          <a:xfrm>
            <a:off x="128905" y="105410"/>
            <a:ext cx="11181715" cy="82994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4800" b="1" dirty="0" smtClean="0">
                <a:solidFill>
                  <a:schemeClr val="accent1"/>
                </a:solidFill>
                <a:latin typeface="微软雅黑" panose="020B0503020204020204" charset="-122"/>
                <a:ea typeface="微软雅黑" panose="020B0503020204020204" charset="-122"/>
                <a:cs typeface="微软雅黑" panose="020B0503020204020204" charset="-122"/>
              </a:rPr>
              <a:t>叁</a:t>
            </a:r>
            <a:r>
              <a:rPr lang="en-US" altLang="zh-CN" sz="4800" b="1" dirty="0" smtClean="0">
                <a:solidFill>
                  <a:schemeClr val="accent1"/>
                </a:solidFill>
                <a:latin typeface="微软雅黑" panose="020B0503020204020204" charset="-122"/>
                <a:ea typeface="微软雅黑" panose="020B0503020204020204" charset="-122"/>
                <a:cs typeface="微软雅黑" panose="020B0503020204020204" charset="-122"/>
              </a:rPr>
              <a:t> </a:t>
            </a:r>
            <a:r>
              <a:rPr lang="zh-CN" altLang="en-US" sz="3200" b="1" u="sng" kern="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微软雅黑" panose="020B0503020204020204" charset="-122"/>
                <a:sym typeface="等线" panose="02010600030101010101" charset="-122"/>
              </a:rPr>
              <a:t>定教学</a:t>
            </a:r>
            <a:r>
              <a:rPr lang="en-US" altLang="zh-CN" sz="3200" b="1" dirty="0" smtClean="0">
                <a:solidFill>
                  <a:schemeClr val="accent1"/>
                </a:solidFill>
                <a:latin typeface="微软雅黑" panose="020B0503020204020204" charset="-122"/>
                <a:ea typeface="微软雅黑" panose="020B0503020204020204" charset="-122"/>
              </a:rPr>
              <a:t>   ——</a:t>
            </a:r>
            <a:r>
              <a:rPr lang="zh-CN" altLang="en-US" sz="3200" b="1" dirty="0" smtClean="0">
                <a:solidFill>
                  <a:schemeClr val="accent1"/>
                </a:solidFill>
                <a:latin typeface="华文楷体" panose="02010600040101010101" charset="-122"/>
                <a:ea typeface="华文楷体" panose="02010600040101010101" charset="-122"/>
              </a:rPr>
              <a:t>指导民国史复习备考策略</a:t>
            </a:r>
            <a:endParaRPr lang="zh-CN" altLang="en-US" sz="3200" b="1" dirty="0" smtClean="0">
              <a:solidFill>
                <a:schemeClr val="accent1"/>
              </a:solidFill>
              <a:latin typeface="华文楷体" panose="02010600040101010101" charset="-122"/>
              <a:ea typeface="华文楷体" panose="0201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522605" y="348615"/>
            <a:ext cx="11162030" cy="4850765"/>
          </a:xfrm>
          <a:prstGeom prst="rect">
            <a:avLst/>
          </a:prstGeom>
          <a:noFill/>
        </p:spPr>
        <p:txBody>
          <a:bodyPr wrap="square" rtlCol="0" anchor="t">
            <a:noAutofit/>
          </a:bodyPr>
          <a:p>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a:t>
            </a:r>
            <a:r>
              <a:rPr lang="en-US" altLang="zh-CN"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1</a:t>
            </a:r>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）明晰概念、厘清线索，宏观把握知识主干</a:t>
            </a:r>
            <a:r>
              <a:rPr lang="zh-CN" altLang="en-US" sz="2400" b="1" spc="200" dirty="0">
                <a:solidFill>
                  <a:schemeClr val="tx1"/>
                </a:solidFill>
                <a:uFillTx/>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以名词解释形式落实每课核心概念，辅之以单元重大事件整理；从整体出发，从主题出发，让学生把握主体历史脉络，感悟历史走向，明确时空定位）</a:t>
            </a:r>
            <a:endPar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endParaRPr>
          </a:p>
          <a:p>
            <a:r>
              <a:rPr lang="en-US" altLang="zh-CN" sz="2000" spc="200" dirty="0">
                <a:solidFill>
                  <a:schemeClr val="tx1"/>
                </a:solidFill>
                <a:uFillTx/>
                <a:latin typeface="楷体" panose="02010609060101010101" charset="-122"/>
                <a:ea typeface="楷体" panose="02010609060101010101" charset="-122"/>
                <a:cs typeface="楷体" panose="02010609060101010101" charset="-122"/>
                <a:sym typeface="+mn-ea"/>
              </a:rPr>
              <a:t>   </a:t>
            </a:r>
            <a:endParaRPr lang="en-US" altLang="zh-CN" sz="2000" spc="200" dirty="0">
              <a:solidFill>
                <a:schemeClr val="tx1"/>
              </a:solidFill>
              <a:uFillTx/>
              <a:latin typeface="楷体" panose="02010609060101010101" charset="-122"/>
              <a:ea typeface="楷体" panose="02010609060101010101" charset="-122"/>
              <a:cs typeface="楷体" panose="02010609060101010101" charset="-122"/>
              <a:sym typeface="+mn-ea"/>
            </a:endParaRPr>
          </a:p>
          <a:p>
            <a:r>
              <a:rPr lang="en-US" altLang="zh-CN" sz="2000" spc="200" dirty="0">
                <a:solidFill>
                  <a:schemeClr val="tx1"/>
                </a:solidFill>
                <a:uFillTx/>
                <a:latin typeface="楷体" panose="02010609060101010101" charset="-122"/>
                <a:ea typeface="楷体" panose="02010609060101010101" charset="-122"/>
                <a:cs typeface="楷体" panose="02010609060101010101" charset="-122"/>
                <a:sym typeface="+mn-ea"/>
              </a:rPr>
              <a:t>   </a:t>
            </a:r>
            <a:r>
              <a:rPr lang="zh-CN" altLang="en-US" spc="200" dirty="0">
                <a:solidFill>
                  <a:schemeClr val="tx1"/>
                </a:solidFill>
                <a:uFillTx/>
                <a:latin typeface="楷体" panose="02010609060101010101" charset="-122"/>
                <a:ea typeface="楷体" panose="02010609060101010101" charset="-122"/>
                <a:cs typeface="楷体" panose="02010609060101010101" charset="-122"/>
                <a:sym typeface="+mn-ea"/>
              </a:rPr>
              <a:t>（</a:t>
            </a:r>
            <a:r>
              <a:rPr lang="zh-CN" altLang="en-US" spc="200" dirty="0">
                <a:solidFill>
                  <a:srgbClr val="FF0000"/>
                </a:solidFill>
                <a:uFillTx/>
                <a:latin typeface="楷体" panose="02010609060101010101" charset="-122"/>
                <a:ea typeface="楷体" panose="02010609060101010101" charset="-122"/>
                <a:cs typeface="楷体" panose="02010609060101010101" charset="-122"/>
                <a:sym typeface="+mn-ea"/>
              </a:rPr>
              <a:t>当前高中的民国历史教学中存在线索和逻辑不清的问题，干扰学生完整地掌握近现代史知识体系，不利于对民国史知识点精准把握。学生对民国历史的认识存在概念不清晰，线索混乱、无序的问题</a:t>
            </a:r>
            <a:r>
              <a:rPr lang="zh-CN" altLang="en-US" spc="200" dirty="0">
                <a:solidFill>
                  <a:schemeClr val="tx1"/>
                </a:solidFill>
                <a:uFillTx/>
                <a:latin typeface="楷体" panose="02010609060101010101" charset="-122"/>
                <a:ea typeface="楷体" panose="02010609060101010101" charset="-122"/>
                <a:cs typeface="楷体" panose="02010609060101010101" charset="-122"/>
                <a:sym typeface="+mn-ea"/>
              </a:rPr>
              <a:t>。学生知道民国历史是以 1912年</a:t>
            </a:r>
            <a:r>
              <a:rPr lang="en-US" altLang="zh-CN" spc="200" dirty="0">
                <a:solidFill>
                  <a:schemeClr val="tx1"/>
                </a:solidFill>
                <a:uFillTx/>
                <a:latin typeface="楷体" panose="02010609060101010101" charset="-122"/>
                <a:ea typeface="楷体" panose="02010609060101010101" charset="-122"/>
                <a:cs typeface="楷体" panose="02010609060101010101" charset="-122"/>
                <a:sym typeface="+mn-ea"/>
              </a:rPr>
              <a:t>1</a:t>
            </a:r>
            <a:r>
              <a:rPr lang="zh-CN" altLang="en-US" spc="200" dirty="0">
                <a:solidFill>
                  <a:schemeClr val="tx1"/>
                </a:solidFill>
                <a:uFillTx/>
                <a:latin typeface="楷体" panose="02010609060101010101" charset="-122"/>
                <a:ea typeface="楷体" panose="02010609060101010101" charset="-122"/>
                <a:cs typeface="楷体" panose="02010609060101010101" charset="-122"/>
                <a:sym typeface="+mn-ea"/>
              </a:rPr>
              <a:t>月</a:t>
            </a:r>
            <a:r>
              <a:rPr lang="en-US" altLang="zh-CN" spc="200" dirty="0">
                <a:solidFill>
                  <a:schemeClr val="tx1"/>
                </a:solidFill>
                <a:uFillTx/>
                <a:latin typeface="楷体" panose="02010609060101010101" charset="-122"/>
                <a:ea typeface="楷体" panose="02010609060101010101" charset="-122"/>
                <a:cs typeface="楷体" panose="02010609060101010101" charset="-122"/>
                <a:sym typeface="+mn-ea"/>
              </a:rPr>
              <a:t>1</a:t>
            </a:r>
            <a:r>
              <a:rPr lang="zh-CN" altLang="en-US" spc="200" dirty="0">
                <a:solidFill>
                  <a:schemeClr val="tx1"/>
                </a:solidFill>
                <a:uFillTx/>
                <a:latin typeface="楷体" panose="02010609060101010101" charset="-122"/>
                <a:ea typeface="楷体" panose="02010609060101010101" charset="-122"/>
                <a:cs typeface="楷体" panose="02010609060101010101" charset="-122"/>
                <a:sym typeface="+mn-ea"/>
              </a:rPr>
              <a:t>日中华民国的成立为起点，但是对之后出现的政权，如南京临时政府、北洋政府、南京国民政府之间的逻辑关系以及民国历史是否间断等问题则混沌不清，进而导致学生对中国革命发展过程中一些重大事件的来龙去脉含混不清。解决上述问题，需要教师在日常教学中对民国历史进行必要的拓展补充，或以小专题的形式进行线索梳理，才能让学生对民国历史及中国近代史有一个较为清晰的认识。</a:t>
            </a:r>
            <a:r>
              <a:rPr lang="zh-CN" altLang="en-US" b="1" spc="200" dirty="0">
                <a:solidFill>
                  <a:srgbClr val="FF0000"/>
                </a:solidFill>
                <a:uFillTx/>
                <a:latin typeface="思源黑体" panose="020B0500000000090000" charset="-122"/>
                <a:ea typeface="思源黑体" panose="020B0500000000090000" charset="-122"/>
                <a:cs typeface="楷体" panose="02010609060101010101" charset="-122"/>
                <a:sym typeface="+mn-ea"/>
              </a:rPr>
              <a:t>具体做法有三方面，一是教师帮助学生厘清民国历史的时间范畴，可以安排在武昌起义后中华民国政府建立或南京国民政府被推翻部分知识的教学中进行；二是教师与学生以小专题的形式一起梳理清楚民国时期的主要政治力量及更替情况，可以安排在日常中国近代史的复习过程中或一轮复习当中进行；三是解读与民国历史直接相关的几个政府或政权，以及对孙中山领导的革命力量发展情况进行必要地补充，可以安排在日常相关知识的教学中进行，作为概念解读和知识补充。）</a:t>
            </a:r>
            <a:endParaRPr lang="zh-CN" altLang="en-US" b="1" spc="200" dirty="0">
              <a:solidFill>
                <a:srgbClr val="FF0000"/>
              </a:solidFill>
              <a:uFillTx/>
              <a:latin typeface="思源黑体" panose="020B0500000000090000" charset="-122"/>
              <a:ea typeface="思源黑体" panose="020B0500000000090000" charset="-122"/>
              <a:cs typeface="楷体" panose="02010609060101010101" charset="-122"/>
              <a:sym typeface="+mn-ea"/>
            </a:endParaRPr>
          </a:p>
          <a:p>
            <a:endParaRPr lang="zh-CN" altLang="en-US" b="1" spc="200" dirty="0">
              <a:solidFill>
                <a:srgbClr val="FF0000"/>
              </a:solidFill>
              <a:uFillTx/>
              <a:latin typeface="思源黑体" panose="020B0500000000090000" charset="-122"/>
              <a:ea typeface="思源黑体" panose="020B0500000000090000" charset="-122"/>
              <a:cs typeface="楷体" panose="02010609060101010101" charset="-122"/>
              <a:sym typeface="+mn-ea"/>
            </a:endParaRPr>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504825" y="3356610"/>
            <a:ext cx="11261725" cy="2945765"/>
          </a:xfrm>
        </p:spPr>
        <p:txBody>
          <a:bodyPr/>
          <a:p>
            <a:r>
              <a:rPr lang="zh-CN" altLang="en-US">
                <a:solidFill>
                  <a:srgbClr val="FF0000"/>
                </a:solidFill>
              </a:rPr>
              <a:t>（</a:t>
            </a:r>
            <a:r>
              <a:rPr lang="en-US" altLang="zh-CN">
                <a:solidFill>
                  <a:srgbClr val="FF0000"/>
                </a:solidFill>
              </a:rPr>
              <a:t>3</a:t>
            </a:r>
            <a:r>
              <a:rPr>
                <a:solidFill>
                  <a:srgbClr val="FF0000"/>
                </a:solidFill>
              </a:rPr>
              <a:t>）</a:t>
            </a:r>
            <a:r>
              <a:rPr lang="zh-CN" altLang="en-US">
                <a:solidFill>
                  <a:srgbClr val="FF0000"/>
                </a:solidFill>
              </a:rPr>
              <a:t>聚焦百年奋斗重大成就，深化党史复习。</a:t>
            </a:r>
            <a:r>
              <a:rPr lang="zh-CN" altLang="en-US" b="0">
                <a:solidFill>
                  <a:schemeClr val="tx1"/>
                </a:solidFill>
                <a:latin typeface="微软雅黑" panose="020B0503020204020204" charset="-122"/>
                <a:cs typeface="微软雅黑" panose="020B0503020204020204" charset="-122"/>
              </a:rPr>
              <a:t>（发挥学科优势，整合教材及习题中党史、国史、革命史相关内容，强化立德树人</a:t>
            </a:r>
            <a:r>
              <a:rPr lang="en-US" altLang="zh-CN" b="0">
                <a:solidFill>
                  <a:schemeClr val="tx1"/>
                </a:solidFill>
                <a:latin typeface="微软雅黑" panose="020B0503020204020204" charset="-122"/>
                <a:cs typeface="微软雅黑" panose="020B0503020204020204" charset="-122"/>
              </a:rPr>
              <a:t>)</a:t>
            </a:r>
            <a:br>
              <a:rPr lang="zh-CN" altLang="en-US" b="0">
                <a:solidFill>
                  <a:schemeClr val="tx1"/>
                </a:solidFill>
                <a:latin typeface="微软雅黑" panose="020B0503020204020204" charset="-122"/>
                <a:cs typeface="微软雅黑" panose="020B0503020204020204" charset="-122"/>
              </a:rPr>
            </a:br>
            <a:r>
              <a:rPr lang="zh-CN" altLang="en-US">
                <a:solidFill>
                  <a:srgbClr val="FF0000"/>
                </a:solidFill>
              </a:rPr>
              <a:t> </a:t>
            </a:r>
            <a:r>
              <a:rPr lang="en-US" altLang="zh-CN">
                <a:solidFill>
                  <a:srgbClr val="FF0000"/>
                </a:solidFill>
              </a:rPr>
              <a:t>  </a:t>
            </a:r>
            <a:r>
              <a:rPr lang="zh-CN" altLang="en-US" sz="1800" b="0">
                <a:latin typeface="楷体" panose="02010609060101010101" charset="-122"/>
                <a:ea typeface="楷体" panose="02010609060101010101" charset="-122"/>
              </a:rPr>
              <a:t>（</a:t>
            </a:r>
            <a:r>
              <a:rPr lang="zh-CN" altLang="en-US" sz="1800" b="0">
                <a:latin typeface="楷体" panose="02010609060101010101" charset="-122"/>
                <a:ea typeface="楷体" panose="02010609060101010101" charset="-122"/>
                <a:cs typeface="楷体" panose="02010609060101010101" charset="-122"/>
              </a:rPr>
              <a:t>试题通过选取新民主主义革命、社会主义革命和改革开放等历史阶段中的重大史实和重要历史线索，</a:t>
            </a:r>
            <a:r>
              <a:rPr lang="zh-CN" altLang="en-US" sz="1800">
                <a:solidFill>
                  <a:srgbClr val="FF0000"/>
                </a:solidFill>
                <a:latin typeface="思源黑体" panose="020B0500000000090000" charset="-122"/>
                <a:ea typeface="思源黑体" panose="020B0500000000090000" charset="-122"/>
                <a:cs typeface="楷体" panose="02010609060101010101" charset="-122"/>
              </a:rPr>
              <a:t>考查学生对党的百年奋斗重大成就和历史经验的掌握及认识程度，引导学生树立唯物史观和正确党史观，弘扬伟大建党精神。</a:t>
            </a:r>
            <a:r>
              <a:rPr lang="zh-CN" altLang="en-US" sz="1800" b="0">
                <a:latin typeface="楷体" panose="02010609060101010101" charset="-122"/>
                <a:ea typeface="楷体" panose="02010609060101010101" charset="-122"/>
                <a:cs typeface="楷体" panose="02010609060101010101" charset="-122"/>
              </a:rPr>
              <a:t>全国甲卷第41题，呈现我国不同历史时期的海防力量对比，要求学生分析各时期海防特征、概括影响中国海军实力的主要因素，试题旨在通过历史对比和经验总结使学生认识到，坚持党的领导是我国各项事业发展的保障。全国乙卷第41题，呈现二战后中日两国的技术引进情况，考查学生对历史现象分析判断的能力，试题引导学生通过国际比较，认识中国共产党百年奋斗历史经验的伟大意义。）</a:t>
            </a:r>
            <a:br>
              <a:rPr lang="zh-CN" altLang="en-US" sz="1800" b="0">
                <a:latin typeface="楷体" panose="02010609060101010101" charset="-122"/>
                <a:ea typeface="楷体" panose="02010609060101010101" charset="-122"/>
                <a:cs typeface="楷体" panose="02010609060101010101" charset="-122"/>
              </a:rPr>
            </a:br>
            <a:r>
              <a:rPr lang="en-US" altLang="zh-CN" sz="2000" b="0">
                <a:latin typeface="楷体" panose="02010609060101010101" charset="-122"/>
                <a:ea typeface="楷体" panose="02010609060101010101" charset="-122"/>
                <a:cs typeface="楷体" panose="02010609060101010101" charset="-122"/>
              </a:rPr>
              <a:t> </a:t>
            </a:r>
            <a:br>
              <a:rPr lang="en-US" altLang="zh-CN" sz="2000" b="0">
                <a:latin typeface="楷体" panose="02010609060101010101" charset="-122"/>
                <a:ea typeface="楷体" panose="02010609060101010101" charset="-122"/>
                <a:cs typeface="楷体" panose="02010609060101010101" charset="-122"/>
              </a:rPr>
            </a:br>
            <a:endParaRPr sz="1800" b="0">
              <a:latin typeface="楷体" panose="02010609060101010101" charset="-122"/>
              <a:ea typeface="楷体" panose="02010609060101010101" charset="-122"/>
              <a:cs typeface="楷体" panose="02010609060101010101" charset="-122"/>
            </a:endParaRPr>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
        <p:nvSpPr>
          <p:cNvPr id="4" name="文本框 3"/>
          <p:cNvSpPr txBox="1"/>
          <p:nvPr>
            <p:custDataLst>
              <p:tags r:id="rId1"/>
            </p:custDataLst>
          </p:nvPr>
        </p:nvSpPr>
        <p:spPr>
          <a:xfrm>
            <a:off x="504825" y="384810"/>
            <a:ext cx="11332210" cy="2514600"/>
          </a:xfrm>
          <a:prstGeom prst="rect">
            <a:avLst/>
          </a:prstGeom>
          <a:noFill/>
        </p:spPr>
        <p:txBody>
          <a:bodyPr wrap="square" rtlCol="0">
            <a:noAutofit/>
          </a:bodyPr>
          <a:p>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）变通模块，通史串联，加强通史与模块之间</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横纵</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关联</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sym typeface="+mn-ea"/>
              </a:rPr>
              <a:t>知识点要放进时空阶段里去理解，每个时段都包含着进步与局限，承担着历史发展主线的阶段任务，</a:t>
            </a:r>
            <a:r>
              <a:rPr lang="zh-CN" altLang="en-US" sz="2400" dirty="0">
                <a:solidFill>
                  <a:schemeClr val="dk1"/>
                </a:solidFill>
                <a:latin typeface="微软雅黑" panose="020B0503020204020204" charset="-122"/>
                <a:ea typeface="微软雅黑" panose="020B0503020204020204" charset="-122"/>
                <a:cs typeface="微软雅黑" panose="020B0503020204020204" charset="-122"/>
                <a:sym typeface="+mn-ea"/>
              </a:rPr>
              <a:t>学生自主以思维导图的形式整理单元知识体系，和知识的横纵脉络。</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400" dirty="0">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dirty="0">
                <a:solidFill>
                  <a:schemeClr val="tx1"/>
                </a:solidFill>
                <a:latin typeface="华文楷体" panose="02010600040101010101" charset="-122"/>
                <a:ea typeface="华文楷体" panose="02010600040101010101" charset="-122"/>
                <a:cs typeface="华文楷体" panose="02010600040101010101" charset="-122"/>
              </a:rPr>
              <a:t>    </a:t>
            </a:r>
            <a:r>
              <a:rPr lang="zh-CN" altLang="en-US" dirty="0">
                <a:solidFill>
                  <a:schemeClr val="tx1"/>
                </a:solidFill>
                <a:latin typeface="楷体" panose="02010609060101010101" charset="-122"/>
                <a:ea typeface="楷体" panose="02010609060101010101" charset="-122"/>
                <a:cs typeface="楷体" panose="02010609060101010101" charset="-122"/>
              </a:rPr>
              <a:t>（每一个模块(三本必修:政治、经济、思 想文化三个模块)的复习，一定要关注与此相关的历史背景，历史事物的基本特征。一定要突出不同领域(政治、经济、思想文化)人类社会发展的基本内容和特征，加深对不同领域人类社会发展的认识。深刻理解相关三个模块之间的内在联系。</a:t>
            </a:r>
            <a:endParaRPr lang="zh-CN" altLang="en-US" b="1" dirty="0">
              <a:solidFill>
                <a:srgbClr val="FF0000"/>
              </a:solidFill>
              <a:latin typeface="楷体" panose="02010609060101010101" charset="-122"/>
              <a:ea typeface="楷体" panose="02010609060101010101" charset="-122"/>
              <a:cs typeface="楷体" panose="02010609060101010101" charset="-122"/>
            </a:endParaRPr>
          </a:p>
          <a:p>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2000" dirty="0">
              <a:solidFill>
                <a:schemeClr val="tx1"/>
              </a:solidFill>
              <a:latin typeface="楷体" panose="02010609060101010101" charset="-122"/>
              <a:ea typeface="楷体" panose="02010609060101010101" charset="-122"/>
              <a:cs typeface="楷体" panose="02010609060101010101" charset="-122"/>
            </a:endParaRPr>
          </a:p>
          <a:p>
            <a:r>
              <a:rPr lang="en-US" altLang="zh-CN" sz="2000" dirty="0">
                <a:solidFill>
                  <a:schemeClr val="tx1"/>
                </a:solidFill>
                <a:latin typeface="楷体" panose="02010609060101010101" charset="-122"/>
                <a:ea typeface="楷体" panose="02010609060101010101" charset="-122"/>
                <a:cs typeface="楷体" panose="02010609060101010101" charset="-122"/>
              </a:rPr>
              <a:t>       </a:t>
            </a:r>
            <a:endParaRPr lang="en-US" altLang="zh-CN" sz="2000" dirty="0">
              <a:solidFill>
                <a:schemeClr val="tx1"/>
              </a:solidFill>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65760" y="3103880"/>
            <a:ext cx="11471910" cy="3138170"/>
          </a:xfrm>
          <a:prstGeom prst="rect">
            <a:avLst/>
          </a:prstGeom>
          <a:noFill/>
        </p:spPr>
        <p:txBody>
          <a:bodyPr wrap="square" rtlCol="0" anchor="t">
            <a:spAutoFit/>
          </a:bodyPr>
          <a:p>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a:t>
            </a:r>
            <a:r>
              <a:rPr lang="en-US" altLang="zh-CN"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5</a:t>
            </a:r>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a:t>
            </a:r>
            <a:r>
              <a:rPr lang="en-US" altLang="zh-CN"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引导转变学习方式</a:t>
            </a:r>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，鼓励学生独立思考，从不同角度发现和提出问题。</a:t>
            </a:r>
            <a:r>
              <a:rPr lang="zh-CN" altLang="en-US" sz="2400" spc="200" dirty="0">
                <a:solidFill>
                  <a:schemeClr val="tx1"/>
                </a:solidFill>
                <a:uFillTx/>
                <a:latin typeface="微软雅黑" panose="020B0503020204020204" charset="-122"/>
                <a:ea typeface="微软雅黑" panose="020B0503020204020204" charset="-122"/>
                <a:cs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sym typeface="+mn-ea"/>
              </a:rPr>
              <a:t>教师补充阅读材料，在拓展视野的同时，学生自主总结与梳理整合。）</a:t>
            </a:r>
            <a:endParaRPr lang="zh-CN" altLang="en-US" sz="2400" spc="200" dirty="0">
              <a:solidFill>
                <a:schemeClr val="tx1"/>
              </a:solidFill>
              <a:uFillTx/>
              <a:latin typeface="微软雅黑" panose="020B0503020204020204" charset="-122"/>
              <a:ea typeface="微软雅黑" panose="020B0503020204020204" charset="-122"/>
              <a:cs typeface="微软雅黑" panose="020B0503020204020204" charset="-122"/>
              <a:sym typeface="+mn-ea"/>
            </a:endParaRPr>
          </a:p>
          <a:p>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 </a:t>
            </a:r>
            <a:r>
              <a:rPr lang="en-US" altLang="zh-CN"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  </a:t>
            </a:r>
            <a:r>
              <a:rPr lang="zh-CN" altLang="en-US" spc="200" dirty="0">
                <a:solidFill>
                  <a:schemeClr val="tx1"/>
                </a:solidFill>
                <a:uFillTx/>
                <a:latin typeface="楷体" panose="02010609060101010101" charset="-122"/>
                <a:ea typeface="楷体" panose="02010609060101010101" charset="-122"/>
                <a:cs typeface="微软雅黑" panose="020B0503020204020204" charset="-122"/>
                <a:sym typeface="+mn-ea"/>
              </a:rPr>
              <a:t>（</a:t>
            </a:r>
            <a:r>
              <a:rPr lang="zh-CN" altLang="en-US" spc="200" dirty="0">
                <a:solidFill>
                  <a:schemeClr val="tx1"/>
                </a:solidFill>
                <a:uFillTx/>
                <a:latin typeface="楷体" panose="02010609060101010101" charset="-122"/>
                <a:ea typeface="楷体" panose="02010609060101010101" charset="-122"/>
                <a:cs typeface="楷体" panose="02010609060101010101" charset="-122"/>
                <a:sym typeface="+mn-ea"/>
              </a:rPr>
              <a:t>近年高考对“新民主主义革命”的考查概率较高。考查视角比较灵活，可能有以下几个：一是马克思主义与中国共产党的关系；二是中国共产党对革命的领导权；三是中国共产党革命的坚定性；四是中国共产党革命策略的灵活性；五是爱国主义精神。</a:t>
            </a:r>
            <a:r>
              <a:rPr lang="zh-CN" altLang="en-US" spc="200" dirty="0">
                <a:solidFill>
                  <a:srgbClr val="FF0000"/>
                </a:solidFill>
                <a:uFillTx/>
                <a:latin typeface="楷体" panose="02010609060101010101" charset="-122"/>
                <a:ea typeface="楷体" panose="02010609060101010101" charset="-122"/>
                <a:cs typeface="楷体" panose="02010609060101010101" charset="-122"/>
                <a:sym typeface="+mn-ea"/>
              </a:rPr>
              <a:t>全国甲卷第42题，材料来自学者对20世纪特定时期内欧美国家所呈现的发展维度的定义与论述，要求学生提出对国家发展维度的见解，该题对学生深入思考和自主提出观点，宏观认识和把握历史的能力提出了较高要求。全国乙卷第42题，选取《后汉书》等史籍中关于东汉良吏与老虎相关的史事记载，要求学生自选角度发现问题，得出相应的推论，该题材料呈现、设问形式新颖，信息主题集中且思维发散性强，对引导教师转变教学理念、促进学生自主解决问题具有积极意义）</a:t>
            </a:r>
            <a:endParaRPr lang="zh-CN" altLang="en-US" spc="200" dirty="0">
              <a:solidFill>
                <a:srgbClr val="FF0000"/>
              </a:solidFill>
              <a:uFillTx/>
              <a:latin typeface="楷体" panose="02010609060101010101" charset="-122"/>
              <a:ea typeface="楷体" panose="02010609060101010101" charset="-122"/>
              <a:cs typeface="楷体" panose="02010609060101010101" charset="-122"/>
              <a:sym typeface="+mn-ea"/>
            </a:endParaRPr>
          </a:p>
        </p:txBody>
      </p:sp>
      <p:sp>
        <p:nvSpPr>
          <p:cNvPr id="10" name="灯片编号占位符 9"/>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366395" y="360045"/>
            <a:ext cx="11471275" cy="2399665"/>
          </a:xfrm>
          <a:prstGeom prst="rect">
            <a:avLst/>
          </a:prstGeom>
          <a:noFill/>
        </p:spPr>
        <p:txBody>
          <a:bodyPr wrap="square" rtlCol="0" anchor="t">
            <a:spAutoFit/>
          </a:bodyPr>
          <a:p>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(4) </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引导学生增强理论学习，</a:t>
            </a:r>
            <a:r>
              <a:rPr sz="2400" b="1">
                <a:solidFill>
                  <a:srgbClr val="FF0000"/>
                </a:solidFill>
                <a:latin typeface="微软雅黑" panose="020B0503020204020204" charset="-122"/>
                <a:ea typeface="微软雅黑" panose="020B0503020204020204" charset="-122"/>
                <a:cs typeface="微软雅黑" panose="020B0503020204020204" charset="-122"/>
                <a:sym typeface="+mn-ea"/>
              </a:rPr>
              <a:t>树立理论自信</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br>
              <a:rPr lang="zh-CN" altLang="en-US">
                <a:solidFill>
                  <a:srgbClr val="FF0000"/>
                </a:solidFill>
                <a:latin typeface="微软雅黑" panose="020B0503020204020204" charset="-122"/>
                <a:cs typeface="微软雅黑" panose="020B0503020204020204" charset="-122"/>
                <a:sym typeface="+mn-ea"/>
              </a:rPr>
            </a:br>
            <a:r>
              <a:rPr lang="zh-CN" altLang="en-US">
                <a:solidFill>
                  <a:srgbClr val="FF0000"/>
                </a:solidFill>
                <a:latin typeface="微软雅黑" panose="020B0503020204020204" charset="-122"/>
                <a:cs typeface="微软雅黑" panose="020B0503020204020204" charset="-122"/>
                <a:sym typeface="+mn-ea"/>
              </a:rPr>
              <a:t> </a:t>
            </a:r>
            <a:r>
              <a:rPr lang="en-US" altLang="zh-CN">
                <a:solidFill>
                  <a:srgbClr val="FF0000"/>
                </a:solidFill>
                <a:latin typeface="微软雅黑" panose="020B0503020204020204" charset="-122"/>
                <a:cs typeface="微软雅黑" panose="020B0503020204020204" charset="-122"/>
                <a:sym typeface="+mn-ea"/>
              </a:rPr>
              <a:t>   </a:t>
            </a:r>
            <a:r>
              <a:rPr lang="en-US" altLang="zh-CN">
                <a:latin typeface="楷体" panose="02010609060101010101" charset="-122"/>
                <a:ea typeface="楷体" panose="02010609060101010101" charset="-122"/>
                <a:cs typeface="楷体" panose="02010609060101010101" charset="-122"/>
                <a:sym typeface="+mn-ea"/>
              </a:rPr>
              <a:t>(</a:t>
            </a:r>
            <a:r>
              <a:rPr lang="zh-CN" altLang="en-US" b="1">
                <a:solidFill>
                  <a:srgbClr val="FF0000"/>
                </a:solidFill>
                <a:latin typeface="思源黑体" panose="020B0500000000090000" charset="-122"/>
                <a:ea typeface="思源黑体" panose="020B0500000000090000" charset="-122"/>
                <a:cs typeface="思源黑体" panose="020B0500000000090000" charset="-122"/>
                <a:sym typeface="+mn-ea"/>
              </a:rPr>
              <a:t>试题注重选取中国共产党在革命和建设过程中将马克思主义普遍真理与中国实际相结合的典型史实，注重讲故事与讲道理相结合、生动案例与抽象概念相结合，引导学生理解“马克思主义为什么行”，树立理论自信。</a:t>
            </a:r>
            <a:r>
              <a:rPr lang="zh-CN" altLang="en-US">
                <a:latin typeface="楷体" panose="02010609060101010101" charset="-122"/>
                <a:ea typeface="楷体" panose="02010609060101010101" charset="-122"/>
                <a:cs typeface="楷体" panose="02010609060101010101" charset="-122"/>
                <a:sym typeface="+mn-ea"/>
              </a:rPr>
              <a:t>全国甲卷第30题，通过抗战时期毛泽东、朱德对边区政府特点的阐述，启发学生认识边区抗日民主政治建设的新民主主义特征，理解中国共产党在革命斗争中进行的民主建设和制度创新是马克思主义普遍真理与中国实际相结合的范例，引导学生增强理论自信</a:t>
            </a:r>
            <a:r>
              <a:rPr lang="zh-CN" altLang="en-US">
                <a:solidFill>
                  <a:srgbClr val="FF0000"/>
                </a:solidFill>
                <a:latin typeface="楷体" panose="02010609060101010101" charset="-122"/>
                <a:ea typeface="楷体" panose="02010609060101010101" charset="-122"/>
                <a:cs typeface="楷体" panose="02010609060101010101" charset="-122"/>
                <a:sym typeface="+mn-ea"/>
              </a:rPr>
              <a:t>。全国乙卷第29题，阐述了陈望道关于马克思主义的传播使中国社会“新旧”评判标准发生变化，意在引导学生认识到马克思主义是正确认识世界和指导中国救亡图存的真理。</a:t>
            </a:r>
            <a:r>
              <a:rPr lang="en-US" altLang="zh-CN">
                <a:latin typeface="楷体" panose="02010609060101010101" charset="-122"/>
                <a:ea typeface="楷体" panose="02010609060101010101" charset="-122"/>
                <a:cs typeface="楷体" panose="02010609060101010101" charset="-122"/>
                <a:sym typeface="+mn-ea"/>
              </a:rPr>
              <a:t>)</a:t>
            </a:r>
            <a:br>
              <a:rPr lang="en-US" altLang="zh-CN">
                <a:latin typeface="楷体" panose="02010609060101010101" charset="-122"/>
                <a:ea typeface="楷体" panose="02010609060101010101" charset="-122"/>
                <a:cs typeface="楷体" panose="02010609060101010101" charset="-122"/>
                <a:sym typeface="+mn-ea"/>
              </a:rPr>
            </a:br>
            <a:endParaRPr lang="en-US" altLang="zh-CN">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
        <p:nvSpPr>
          <p:cNvPr id="7" name="文本框 6"/>
          <p:cNvSpPr txBox="1"/>
          <p:nvPr>
            <p:custDataLst>
              <p:tags r:id="rId1"/>
            </p:custDataLst>
          </p:nvPr>
        </p:nvSpPr>
        <p:spPr>
          <a:xfrm>
            <a:off x="349885" y="206375"/>
            <a:ext cx="11414125" cy="3907790"/>
          </a:xfrm>
          <a:prstGeom prst="rect">
            <a:avLst/>
          </a:prstGeom>
          <a:noFill/>
        </p:spPr>
        <p:txBody>
          <a:bodyPr wrap="square" rtlCol="0">
            <a:noAutofit/>
          </a:bodyPr>
          <a:p>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6</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）以新型史观为指导，专题专练。</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dirty="0">
                <a:latin typeface="楷体" panose="02010609060101010101" charset="-122"/>
                <a:ea typeface="楷体" panose="02010609060101010101" charset="-122"/>
                <a:cs typeface="楷体" panose="02010609060101010101" charset="-122"/>
                <a:sym typeface="+mn-ea"/>
              </a:rPr>
              <a:t>革命史观:西方侵略，地方反抗，民族矛盾的体现；现代化史观:近代化工业产生地，商业中心；整体史观:加强中国与世界联系；</a:t>
            </a:r>
            <a:r>
              <a:rPr lang="zh-CN" altLang="en-US" b="1" dirty="0">
                <a:solidFill>
                  <a:srgbClr val="FF0000"/>
                </a:solidFill>
                <a:latin typeface="思源黑体" panose="020B0500000000090000" charset="-122"/>
                <a:ea typeface="思源黑体" panose="020B0500000000090000" charset="-122"/>
                <a:cs typeface="楷体" panose="02010609060101010101" charset="-122"/>
                <a:sym typeface="+mn-ea"/>
              </a:rPr>
              <a:t>文明史观</a:t>
            </a:r>
            <a:r>
              <a:rPr lang="zh-CN" altLang="en-US" dirty="0">
                <a:latin typeface="楷体" panose="02010609060101010101" charset="-122"/>
                <a:ea typeface="楷体" panose="02010609060101010101" charset="-122"/>
                <a:cs typeface="楷体" panose="02010609060101010101" charset="-122"/>
                <a:sym typeface="+mn-ea"/>
              </a:rPr>
              <a:t>:介绍西方工业文明， 冲撞中国古代文明。例如：</a:t>
            </a:r>
            <a:r>
              <a:rPr lang="zh-CN" altLang="en-US" dirty="0">
                <a:solidFill>
                  <a:srgbClr val="FF0000"/>
                </a:solidFill>
                <a:latin typeface="楷体" panose="02010609060101010101" charset="-122"/>
                <a:ea typeface="楷体" panose="02010609060101010101" charset="-122"/>
                <a:cs typeface="楷体" panose="02010609060101010101" charset="-122"/>
                <a:sym typeface="+mn-ea"/>
              </a:rPr>
              <a:t>用多种史观评价辛亥革命</a:t>
            </a:r>
            <a:r>
              <a:rPr lang="zh-CN" altLang="en-US" dirty="0">
                <a:latin typeface="楷体" panose="02010609060101010101" charset="-122"/>
                <a:ea typeface="楷体" panose="02010609060101010101" charset="-122"/>
                <a:cs typeface="楷体" panose="02010609060101010101" charset="-122"/>
                <a:sym typeface="+mn-ea"/>
              </a:rPr>
              <a:t>：</a:t>
            </a:r>
            <a:r>
              <a:rPr lang="en-US" altLang="zh-CN" dirty="0">
                <a:latin typeface="楷体" panose="02010609060101010101" charset="-122"/>
                <a:ea typeface="楷体" panose="02010609060101010101" charset="-122"/>
                <a:cs typeface="楷体" panose="02010609060101010101" charset="-122"/>
                <a:sym typeface="+mn-ea"/>
              </a:rPr>
              <a:t>A</a:t>
            </a:r>
            <a:r>
              <a:rPr lang="zh-CN" altLang="en-US">
                <a:latin typeface="楷体" panose="02010609060101010101" charset="-122"/>
                <a:ea typeface="楷体" panose="02010609060101010101" charset="-122"/>
                <a:cs typeface="楷体" panose="02010609060101010101" charset="-122"/>
                <a:sym typeface="+mn-ea"/>
              </a:rPr>
              <a:t>从</a:t>
            </a:r>
            <a:r>
              <a:rPr lang="zh-CN" altLang="en-US">
                <a:solidFill>
                  <a:srgbClr val="FF0000"/>
                </a:solidFill>
                <a:latin typeface="楷体" panose="02010609060101010101" charset="-122"/>
                <a:ea typeface="楷体" panose="02010609060101010101" charset="-122"/>
                <a:cs typeface="楷体" panose="02010609060101010101" charset="-122"/>
                <a:sym typeface="+mn-ea"/>
              </a:rPr>
              <a:t>革命史</a:t>
            </a:r>
            <a:r>
              <a:rPr lang="zh-CN" altLang="en-US">
                <a:latin typeface="楷体" panose="02010609060101010101" charset="-122"/>
                <a:ea typeface="楷体" panose="02010609060101010101" charset="-122"/>
                <a:cs typeface="楷体" panose="02010609060101010101" charset="-122"/>
                <a:sym typeface="+mn-ea"/>
              </a:rPr>
              <a:t>观看，辛亥革命是中国历史上第一次完整意义上的伟大的资产阶级民主革命。孙中山是伟大的民主革命先行者。</a:t>
            </a:r>
            <a:r>
              <a:rPr lang="en-US" altLang="zh-CN">
                <a:latin typeface="楷体" panose="02010609060101010101" charset="-122"/>
                <a:ea typeface="楷体" panose="02010609060101010101" charset="-122"/>
                <a:cs typeface="楷体" panose="02010609060101010101" charset="-122"/>
                <a:sym typeface="+mn-ea"/>
              </a:rPr>
              <a:t>B</a:t>
            </a:r>
            <a:r>
              <a:rPr lang="zh-CN" altLang="en-US">
                <a:latin typeface="楷体" panose="02010609060101010101" charset="-122"/>
                <a:ea typeface="楷体" panose="02010609060101010101" charset="-122"/>
                <a:cs typeface="楷体" panose="02010609060101010101" charset="-122"/>
                <a:sym typeface="+mn-ea"/>
              </a:rPr>
              <a:t>从</a:t>
            </a:r>
            <a:r>
              <a:rPr lang="zh-CN" altLang="en-US">
                <a:solidFill>
                  <a:srgbClr val="FF0000"/>
                </a:solidFill>
                <a:latin typeface="楷体" panose="02010609060101010101" charset="-122"/>
                <a:ea typeface="楷体" panose="02010609060101010101" charset="-122"/>
                <a:cs typeface="楷体" panose="02010609060101010101" charset="-122"/>
                <a:sym typeface="+mn-ea"/>
              </a:rPr>
              <a:t>现代化史</a:t>
            </a:r>
            <a:r>
              <a:rPr lang="zh-CN" altLang="en-US">
                <a:latin typeface="楷体" panose="02010609060101010101" charset="-122"/>
                <a:ea typeface="楷体" panose="02010609060101010101" charset="-122"/>
                <a:cs typeface="楷体" panose="02010609060101010101" charset="-122"/>
                <a:sym typeface="+mn-ea"/>
              </a:rPr>
              <a:t>观看，辛亥革命是一次深刻的现代化运动，它促进了中国政治、经济、思想文化现代化。孙中山是中国现代化的先驱。</a:t>
            </a:r>
            <a:r>
              <a:rPr lang="en-US" altLang="zh-CN">
                <a:latin typeface="楷体" panose="02010609060101010101" charset="-122"/>
                <a:ea typeface="楷体" panose="02010609060101010101" charset="-122"/>
                <a:cs typeface="楷体" panose="02010609060101010101" charset="-122"/>
                <a:sym typeface="+mn-ea"/>
              </a:rPr>
              <a:t>C</a:t>
            </a:r>
            <a:r>
              <a:rPr lang="zh-CN" altLang="en-US">
                <a:latin typeface="楷体" panose="02010609060101010101" charset="-122"/>
                <a:ea typeface="楷体" panose="02010609060101010101" charset="-122"/>
                <a:cs typeface="楷体" panose="02010609060101010101" charset="-122"/>
                <a:sym typeface="+mn-ea"/>
              </a:rPr>
              <a:t>从</a:t>
            </a:r>
            <a:r>
              <a:rPr lang="zh-CN" altLang="en-US">
                <a:solidFill>
                  <a:srgbClr val="FF0000"/>
                </a:solidFill>
                <a:latin typeface="楷体" panose="02010609060101010101" charset="-122"/>
                <a:ea typeface="楷体" panose="02010609060101010101" charset="-122"/>
                <a:cs typeface="楷体" panose="02010609060101010101" charset="-122"/>
                <a:sym typeface="+mn-ea"/>
              </a:rPr>
              <a:t>整体史观</a:t>
            </a:r>
            <a:r>
              <a:rPr lang="zh-CN" altLang="en-US">
                <a:latin typeface="楷体" panose="02010609060101010101" charset="-122"/>
                <a:ea typeface="楷体" panose="02010609060101010101" charset="-122"/>
                <a:cs typeface="楷体" panose="02010609060101010101" charset="-122"/>
                <a:sym typeface="+mn-ea"/>
              </a:rPr>
              <a:t>看，辛亥革命是世界资产阶级革命的组成部分，推动了世界(首先是亚洲)资产阶级革命的发展，中国与世界已紧欠密地相联。孙中山是中国近代放眼看世界的伟大智者。</a:t>
            </a:r>
            <a:r>
              <a:rPr lang="en-US" altLang="zh-CN">
                <a:latin typeface="楷体" panose="02010609060101010101" charset="-122"/>
                <a:ea typeface="楷体" panose="02010609060101010101" charset="-122"/>
                <a:cs typeface="楷体" panose="02010609060101010101" charset="-122"/>
                <a:sym typeface="+mn-ea"/>
              </a:rPr>
              <a:t>D</a:t>
            </a:r>
            <a:r>
              <a:rPr lang="zh-CN" altLang="en-US">
                <a:latin typeface="楷体" panose="02010609060101010101" charset="-122"/>
                <a:ea typeface="楷体" panose="02010609060101010101" charset="-122"/>
                <a:cs typeface="楷体" panose="02010609060101010101" charset="-122"/>
                <a:sym typeface="+mn-ea"/>
              </a:rPr>
              <a:t>从</a:t>
            </a:r>
            <a:r>
              <a:rPr lang="zh-CN" altLang="en-US">
                <a:solidFill>
                  <a:srgbClr val="FF0000"/>
                </a:solidFill>
                <a:latin typeface="楷体" panose="02010609060101010101" charset="-122"/>
                <a:ea typeface="楷体" panose="02010609060101010101" charset="-122"/>
                <a:cs typeface="楷体" panose="02010609060101010101" charset="-122"/>
                <a:sym typeface="+mn-ea"/>
              </a:rPr>
              <a:t>文明史观</a:t>
            </a:r>
            <a:r>
              <a:rPr lang="zh-CN" altLang="en-US">
                <a:latin typeface="楷体" panose="02010609060101010101" charset="-122"/>
                <a:ea typeface="楷体" panose="02010609060101010101" charset="-122"/>
                <a:cs typeface="楷体" panose="02010609060101010101" charset="-122"/>
                <a:sym typeface="+mn-ea"/>
              </a:rPr>
              <a:t>看，辛亥革命促进了中国传统文明向现代文明的转变，在政治文明和精神文明中表现尤为突出。它结束了帝制，建立了共和国，是具有重要意义的制度创新，是政治文明的重大成果;民主共和的观念深入人心，社会风俗习惯发生巨大变化;民主共和的观念深入人心，社会风俗习惯发生巨大变化，在精神文明建设方面取得巨大成果;它促进民族资本主义进一步发展，物质文明也取得重大成果。总之，辛亥革命是中华文明发展史上的一个重要里程碑。孙中山在中华文明发展史上占有重要地。</a:t>
            </a:r>
            <a:r>
              <a:rPr lang="en-US" altLang="zh-CN">
                <a:latin typeface="楷体" panose="02010609060101010101" charset="-122"/>
                <a:ea typeface="楷体" panose="02010609060101010101" charset="-122"/>
                <a:cs typeface="楷体" panose="02010609060101010101" charset="-122"/>
                <a:sym typeface="+mn-ea"/>
              </a:rPr>
              <a:t>E</a:t>
            </a:r>
            <a:r>
              <a:rPr lang="zh-CN" altLang="en-US">
                <a:latin typeface="楷体" panose="02010609060101010101" charset="-122"/>
                <a:ea typeface="楷体" panose="02010609060101010101" charset="-122"/>
                <a:cs typeface="楷体" panose="02010609060101010101" charset="-122"/>
              </a:rPr>
              <a:t>从</a:t>
            </a:r>
            <a:r>
              <a:rPr lang="zh-CN" altLang="en-US">
                <a:solidFill>
                  <a:srgbClr val="FF0000"/>
                </a:solidFill>
                <a:latin typeface="楷体" panose="02010609060101010101" charset="-122"/>
                <a:ea typeface="楷体" panose="02010609060101010101" charset="-122"/>
                <a:cs typeface="楷体" panose="02010609060101010101" charset="-122"/>
              </a:rPr>
              <a:t>社会史观</a:t>
            </a:r>
            <a:r>
              <a:rPr lang="zh-CN" altLang="en-US">
                <a:latin typeface="楷体" panose="02010609060101010101" charset="-122"/>
                <a:ea typeface="楷体" panose="02010609060101010101" charset="-122"/>
                <a:cs typeface="楷体" panose="02010609060101010101" charset="-122"/>
              </a:rPr>
              <a:t>看，以剪发辫、废除跪拜礼和大人老爷等称号的移风易俗举措使得国民面貌为之一新。）</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3200" b="1" dirty="0">
              <a:solidFill>
                <a:srgbClr val="FF0000"/>
              </a:solidFill>
              <a:latin typeface="微软雅黑" panose="020B0503020204020204" charset="-122"/>
              <a:ea typeface="微软雅黑" panose="020B0503020204020204" charset="-122"/>
              <a:cs typeface="微软雅黑" panose="020B0503020204020204" charset="-122"/>
            </a:endParaRPr>
          </a:p>
          <a:p>
            <a:endParaRPr lang="en-US" altLang="zh-CN" sz="28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2"/>
            </p:custDataLst>
          </p:nvPr>
        </p:nvSpPr>
        <p:spPr>
          <a:xfrm>
            <a:off x="349885" y="4250055"/>
            <a:ext cx="11510645" cy="1599565"/>
          </a:xfrm>
          <a:prstGeom prst="rect">
            <a:avLst/>
          </a:prstGeom>
          <a:noFill/>
        </p:spPr>
        <p:txBody>
          <a:bodyPr wrap="square" rtlCol="0" anchor="t">
            <a:spAutoFit/>
          </a:bodyPr>
          <a:p>
            <a:r>
              <a:rPr lang="zh-CN" altLang="en-US" sz="2400" b="1">
                <a:solidFill>
                  <a:srgbClr val="FF0000"/>
                </a:solidFill>
              </a:rPr>
              <a:t>(</a:t>
            </a:r>
            <a:r>
              <a:rPr lang="en-US" altLang="zh-CN" sz="2400" b="1">
                <a:solidFill>
                  <a:srgbClr val="FF0000"/>
                </a:solidFill>
              </a:rPr>
              <a:t>7</a:t>
            </a:r>
            <a:r>
              <a:rPr lang="zh-CN" altLang="en-US" sz="2400" b="1">
                <a:solidFill>
                  <a:srgbClr val="FF0000"/>
                </a:solidFill>
              </a:rPr>
              <a:t>) 关注时政热点，拓展教学视野</a:t>
            </a:r>
            <a:endParaRPr lang="zh-CN" altLang="en-US" sz="2400" b="1">
              <a:solidFill>
                <a:srgbClr val="FF0000"/>
              </a:solidFill>
            </a:endParaRPr>
          </a:p>
          <a:p>
            <a:r>
              <a:rPr lang="en-US" altLang="zh-CN" sz="2000">
                <a:latin typeface="楷体" panose="02010609060101010101" charset="-122"/>
                <a:ea typeface="楷体" panose="02010609060101010101" charset="-122"/>
                <a:cs typeface="楷体" panose="02010609060101010101" charset="-122"/>
              </a:rPr>
              <a:t>   </a:t>
            </a:r>
            <a:r>
              <a:rPr lang="zh-CN" altLang="en-US">
                <a:latin typeface="楷体" panose="02010609060101010101" charset="-122"/>
                <a:ea typeface="楷体" panose="02010609060101010101" charset="-122"/>
                <a:cs typeface="楷体" panose="02010609060101010101" charset="-122"/>
              </a:rPr>
              <a:t>从历史的角度反思现实，从现实的角度探究历史。围绕热点问题和社会现实问题，以新的视角重建新的知识联系，活化历史干知识，达到古为今用、借史鉴今、学以致用的目的。</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rPr>
              <a:t>   </a:t>
            </a:r>
            <a:r>
              <a:rPr lang="zh-CN" altLang="en-US">
                <a:latin typeface="楷体" panose="02010609060101010101" charset="-122"/>
                <a:ea typeface="楷体" panose="02010609060101010101" charset="-122"/>
                <a:cs typeface="楷体" panose="02010609060101010101" charset="-122"/>
              </a:rPr>
              <a:t>选取有关热点方面的史料，设置相关问题，体现“能力引导学生在唯物史观的指导下立意”和“素养立意'应用所知识思考、分析社会热点问题。</a:t>
            </a:r>
            <a:endParaRPr lang="zh-CN" altLang="en-US">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85945" y="368935"/>
            <a:ext cx="4064000" cy="914400"/>
          </a:xfrm>
          <a:prstGeom prst="rect">
            <a:avLst/>
          </a:prstGeom>
          <a:noFill/>
        </p:spPr>
        <p:txBody>
          <a:bodyPr wrap="square" rtlCol="0" anchor="t">
            <a:noAutofit/>
          </a:bodyPr>
          <a:lstStyle/>
          <a:p>
            <a:r>
              <a:rPr lang="zh-CN" altLang="en-US" sz="4800" b="1">
                <a:latin typeface="楷体" panose="02010609060101010101" charset="-122"/>
                <a:ea typeface="楷体" panose="02010609060101010101" charset="-122"/>
              </a:rPr>
              <a:t>热点总结</a:t>
            </a:r>
            <a:endParaRPr lang="zh-CN" altLang="en-US" sz="4800" b="1">
              <a:latin typeface="楷体" panose="02010609060101010101" charset="-122"/>
              <a:ea typeface="楷体" panose="02010609060101010101" charset="-122"/>
            </a:endParaRPr>
          </a:p>
        </p:txBody>
      </p:sp>
      <p:sp>
        <p:nvSpPr>
          <p:cNvPr id="3" name="矩形 2"/>
          <p:cNvSpPr/>
          <p:nvPr>
            <p:custDataLst>
              <p:tags r:id="rId1"/>
            </p:custDataLst>
          </p:nvPr>
        </p:nvSpPr>
        <p:spPr>
          <a:xfrm>
            <a:off x="605790" y="1403985"/>
            <a:ext cx="10842739" cy="583565"/>
          </a:xfrm>
          <a:prstGeom prst="rect">
            <a:avLst/>
          </a:prstGeom>
          <a:solidFill>
            <a:schemeClr val="tx2">
              <a:lumMod val="40000"/>
              <a:lumOff val="60000"/>
            </a:schemeClr>
          </a:solidFill>
        </p:spPr>
        <p:txBody>
          <a:bodyPr wrap="square">
            <a:spAutoFit/>
          </a:bodyPr>
          <a:lstStyle/>
          <a:p>
            <a:pPr algn="ctr"/>
            <a:r>
              <a:rPr lang="en-US" altLang="zh-CN" sz="3200" b="1" dirty="0" smtClean="0">
                <a:solidFill>
                  <a:schemeClr val="bg1"/>
                </a:solidFill>
                <a:latin typeface="Arial" panose="020B0604020202020204" pitchFamily="34" charset="0"/>
                <a:ea typeface="黑体" panose="02010609060101010101" charset="-122"/>
                <a:sym typeface="Arial" panose="020B0604020202020204" pitchFamily="34" charset="0"/>
              </a:rPr>
              <a:t>   </a:t>
            </a:r>
            <a:r>
              <a:rPr lang="en-US" altLang="zh-CN" sz="3200" b="1" dirty="0" smtClean="0">
                <a:solidFill>
                  <a:srgbClr val="FF0000"/>
                </a:solidFill>
                <a:latin typeface="Arial" panose="020B0604020202020204" pitchFamily="34" charset="0"/>
                <a:ea typeface="黑体" panose="02010609060101010101" charset="-122"/>
                <a:sym typeface="Arial" panose="020B0604020202020204" pitchFamily="34" charset="0"/>
              </a:rPr>
              <a:t> </a:t>
            </a:r>
            <a:r>
              <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rPr>
              <a:t>热点一：</a:t>
            </a:r>
            <a:r>
              <a:rPr lang="en-US" altLang="zh-CN" sz="3200" b="1" dirty="0" smtClean="0">
                <a:solidFill>
                  <a:srgbClr val="FF0000"/>
                </a:solidFill>
                <a:latin typeface="Arial" panose="020B0604020202020204" pitchFamily="34" charset="0"/>
                <a:ea typeface="黑体" panose="02010609060101010101" charset="-122"/>
                <a:sym typeface="Arial" panose="020B0604020202020204" pitchFamily="34" charset="0"/>
              </a:rPr>
              <a:t>2023</a:t>
            </a:r>
            <a:r>
              <a:rPr lang="zh-CN" altLang="en-US" sz="3200" b="1" dirty="0">
                <a:solidFill>
                  <a:srgbClr val="FF0000"/>
                </a:solidFill>
                <a:latin typeface="Arial" panose="020B0604020202020204" pitchFamily="34" charset="0"/>
                <a:ea typeface="黑体" panose="02010609060101010101" charset="-122"/>
                <a:sym typeface="Arial" panose="020B0604020202020204" pitchFamily="34" charset="0"/>
              </a:rPr>
              <a:t>央视春</a:t>
            </a:r>
            <a:r>
              <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rPr>
              <a:t>晚高考</a:t>
            </a:r>
            <a:r>
              <a:rPr lang="zh-CN" altLang="en-US" sz="3200" b="1" dirty="0">
                <a:solidFill>
                  <a:srgbClr val="FF0000"/>
                </a:solidFill>
                <a:latin typeface="Arial" panose="020B0604020202020204" pitchFamily="34" charset="0"/>
                <a:ea typeface="黑体" panose="02010609060101010101" charset="-122"/>
                <a:sym typeface="Arial" panose="020B0604020202020204" pitchFamily="34" charset="0"/>
              </a:rPr>
              <a:t>历史考点</a:t>
            </a:r>
            <a:r>
              <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rPr>
              <a:t>汇总</a:t>
            </a:r>
            <a:endPar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endParaRPr>
          </a:p>
        </p:txBody>
      </p:sp>
      <p:sp>
        <p:nvSpPr>
          <p:cNvPr id="4" name="矩形 3"/>
          <p:cNvSpPr/>
          <p:nvPr>
            <p:custDataLst>
              <p:tags r:id="rId2"/>
            </p:custDataLst>
          </p:nvPr>
        </p:nvSpPr>
        <p:spPr>
          <a:xfrm>
            <a:off x="650875" y="2618999"/>
            <a:ext cx="10842739" cy="583565"/>
          </a:xfrm>
          <a:prstGeom prst="rect">
            <a:avLst/>
          </a:prstGeom>
          <a:solidFill>
            <a:schemeClr val="tx2">
              <a:lumMod val="40000"/>
              <a:lumOff val="60000"/>
            </a:schemeClr>
          </a:solidFill>
        </p:spPr>
        <p:txBody>
          <a:bodyPr wrap="square">
            <a:spAutoFit/>
          </a:bodyPr>
          <a:lstStyle/>
          <a:p>
            <a:pPr algn="ctr"/>
            <a:r>
              <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热点二：</a:t>
            </a:r>
            <a:r>
              <a:rPr lang="zh-CN" altLang="en-US" sz="3200" b="1" dirty="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热烈庆祝党的二十大胜利</a:t>
            </a:r>
            <a:r>
              <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召开</a:t>
            </a:r>
            <a:endPar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8" name="矩形 17"/>
          <p:cNvSpPr/>
          <p:nvPr>
            <p:custDataLst>
              <p:tags r:id="rId3"/>
            </p:custDataLst>
          </p:nvPr>
        </p:nvSpPr>
        <p:spPr>
          <a:xfrm>
            <a:off x="695960" y="5363845"/>
            <a:ext cx="10953115" cy="583565"/>
          </a:xfrm>
          <a:prstGeom prst="rect">
            <a:avLst/>
          </a:prstGeom>
          <a:solidFill>
            <a:schemeClr val="tx2">
              <a:lumMod val="40000"/>
              <a:lumOff val="60000"/>
            </a:schemeClr>
          </a:solidFill>
        </p:spPr>
        <p:txBody>
          <a:bodyPr wrap="square">
            <a:spAutoFit/>
          </a:bodyPr>
          <a:lstStyle/>
          <a:p>
            <a:pPr algn="ctr"/>
            <a:r>
              <a:rPr lang="en-US" altLang="zh-CN" sz="3200" b="1" dirty="0" smtClean="0">
                <a:solidFill>
                  <a:schemeClr val="bg1"/>
                </a:solidFill>
                <a:latin typeface="Arial" panose="020B0604020202020204" pitchFamily="34" charset="0"/>
                <a:ea typeface="黑体" panose="02010609060101010101" charset="-122"/>
                <a:sym typeface="Arial" panose="020B0604020202020204" pitchFamily="34" charset="0"/>
              </a:rPr>
              <a:t>    </a:t>
            </a:r>
            <a:r>
              <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rPr>
              <a:t>热点四：中国</a:t>
            </a:r>
            <a:r>
              <a:rPr lang="zh-CN" altLang="en-US" sz="3200" b="1" dirty="0">
                <a:solidFill>
                  <a:srgbClr val="FF0000"/>
                </a:solidFill>
                <a:latin typeface="Arial" panose="020B0604020202020204" pitchFamily="34" charset="0"/>
                <a:ea typeface="黑体" panose="02010609060101010101" charset="-122"/>
                <a:sym typeface="Arial" panose="020B0604020202020204" pitchFamily="34" charset="0"/>
              </a:rPr>
              <a:t>和世界的海洋开发和治理</a:t>
            </a:r>
            <a:r>
              <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rPr>
              <a:t>经略</a:t>
            </a:r>
            <a:endPar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endParaRPr>
          </a:p>
        </p:txBody>
      </p:sp>
      <p:sp>
        <p:nvSpPr>
          <p:cNvPr id="7" name="矩形 6"/>
          <p:cNvSpPr/>
          <p:nvPr>
            <p:custDataLst>
              <p:tags r:id="rId4"/>
            </p:custDataLst>
          </p:nvPr>
        </p:nvSpPr>
        <p:spPr>
          <a:xfrm>
            <a:off x="650968" y="4058751"/>
            <a:ext cx="10842739" cy="583565"/>
          </a:xfrm>
          <a:prstGeom prst="rect">
            <a:avLst/>
          </a:prstGeom>
          <a:solidFill>
            <a:schemeClr val="tx2">
              <a:lumMod val="40000"/>
              <a:lumOff val="60000"/>
            </a:schemeClr>
          </a:solidFill>
        </p:spPr>
        <p:txBody>
          <a:bodyPr wrap="square">
            <a:spAutoFit/>
          </a:bodyPr>
          <a:lstStyle/>
          <a:p>
            <a:pPr algn="l"/>
            <a:r>
              <a:rPr lang="en-US" altLang="zh-CN"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        </a:t>
            </a:r>
            <a:r>
              <a:rPr lang="en-US" altLang="zh-CN"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 </a:t>
            </a:r>
            <a:r>
              <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热点三</a:t>
            </a:r>
            <a:r>
              <a:rPr lang="zh-CN" altLang="en-US" sz="3200" b="1" dirty="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人口问题和人口迁徙</a:t>
            </a:r>
            <a:endPar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Tree>
    <p:custDataLst>
      <p:tags r:id="rId5"/>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立方体 2"/>
          <p:cNvSpPr/>
          <p:nvPr/>
        </p:nvSpPr>
        <p:spPr>
          <a:xfrm>
            <a:off x="3999865" y="4128135"/>
            <a:ext cx="1930400" cy="2438400"/>
          </a:xfrm>
          <a:prstGeom prst="cube">
            <a:avLst>
              <a:gd name="adj" fmla="val 6447"/>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800" b="1" spc="200" dirty="0">
                <a:solidFill>
                  <a:srgbClr val="FF0000"/>
                </a:solidFill>
                <a:latin typeface="思源黑体" panose="020B0500000000090000" charset="-122"/>
                <a:ea typeface="思源黑体" panose="020B0500000000090000" charset="-122"/>
                <a:cs typeface="楷体" panose="02010609060101010101" charset="-122"/>
                <a:sym typeface="+mn-ea"/>
              </a:rPr>
              <a:t>政策文本</a:t>
            </a:r>
            <a:endParaRPr lang="zh-CN" altLang="en-US" sz="4800" b="1" spc="200" dirty="0">
              <a:solidFill>
                <a:srgbClr val="FF0000"/>
              </a:solidFill>
              <a:latin typeface="思源黑体" panose="020B0500000000090000" charset="-122"/>
              <a:ea typeface="思源黑体" panose="020B0500000000090000" charset="-122"/>
              <a:cs typeface="楷体" panose="02010609060101010101" charset="-122"/>
              <a:sym typeface="+mn-ea"/>
            </a:endParaRPr>
          </a:p>
        </p:txBody>
      </p:sp>
      <p:sp>
        <p:nvSpPr>
          <p:cNvPr id="19" name="椭圆 18"/>
          <p:cNvSpPr/>
          <p:nvPr/>
        </p:nvSpPr>
        <p:spPr>
          <a:xfrm>
            <a:off x="926388" y="1794615"/>
            <a:ext cx="2179347" cy="2179347"/>
          </a:xfrm>
          <a:prstGeom prst="ellipse">
            <a:avLst/>
          </a:pr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auto">
              <a:spcBef>
                <a:spcPts val="0"/>
              </a:spcBef>
              <a:spcAft>
                <a:spcPts val="0"/>
              </a:spcAft>
            </a:pPr>
            <a:endParaRPr lang="zh-CN" altLang="en-US" sz="1400">
              <a:solidFill>
                <a:prstClr val="white"/>
              </a:solidFill>
              <a:latin typeface="Arial" panose="020B0604020202020204"/>
              <a:ea typeface="黑体" panose="02010609060101010101" charset="-122"/>
            </a:endParaRPr>
          </a:p>
        </p:txBody>
      </p:sp>
      <p:sp>
        <p:nvSpPr>
          <p:cNvPr id="21" name="TextBox 6"/>
          <p:cNvSpPr txBox="1"/>
          <p:nvPr/>
        </p:nvSpPr>
        <p:spPr>
          <a:xfrm>
            <a:off x="1100774" y="2966418"/>
            <a:ext cx="1727705" cy="492125"/>
          </a:xfrm>
          <a:prstGeom prst="rect">
            <a:avLst/>
          </a:prstGeom>
          <a:noFill/>
        </p:spPr>
        <p:txBody>
          <a:bodyPr vert="horz" wrap="square" lIns="0" tIns="0" rIns="0" bIns="0" rtlCol="0" anchor="ctr">
            <a:spAutoFit/>
          </a:bodyPr>
          <a:lstStyle/>
          <a:p>
            <a:pPr algn="ctr" defTabSz="1219200" fontAlgn="auto">
              <a:spcBef>
                <a:spcPts val="0"/>
              </a:spcBef>
              <a:spcAft>
                <a:spcPts val="0"/>
              </a:spcAft>
            </a:pPr>
            <a:r>
              <a:rPr lang="zh-CN" altLang="en-US" sz="3200" b="1" dirty="0">
                <a:solidFill>
                  <a:srgbClr val="FF0000"/>
                </a:solidFill>
                <a:latin typeface="微软雅黑" panose="020B0503020204020204" charset="-122"/>
                <a:ea typeface="微软雅黑" panose="020B0503020204020204" charset="-122"/>
              </a:rPr>
              <a:t>研读资料</a:t>
            </a:r>
            <a:endParaRPr lang="zh-CN" altLang="en-US" sz="3200" b="1" dirty="0">
              <a:solidFill>
                <a:srgbClr val="FF0000"/>
              </a:solidFill>
              <a:latin typeface="微软雅黑" panose="020B0503020204020204" charset="-122"/>
              <a:ea typeface="微软雅黑" panose="020B0503020204020204" charset="-122"/>
            </a:endParaRPr>
          </a:p>
        </p:txBody>
      </p:sp>
      <p:sp>
        <p:nvSpPr>
          <p:cNvPr id="30" name="Freeform 21"/>
          <p:cNvSpPr>
            <a:spLocks noEditPoints="1"/>
          </p:cNvSpPr>
          <p:nvPr/>
        </p:nvSpPr>
        <p:spPr bwMode="auto">
          <a:xfrm>
            <a:off x="1779857" y="2142807"/>
            <a:ext cx="472409" cy="474369"/>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093B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auto">
              <a:spcBef>
                <a:spcPts val="0"/>
              </a:spcBef>
              <a:spcAft>
                <a:spcPts val="0"/>
              </a:spcAft>
            </a:pPr>
            <a:endParaRPr lang="zh-CN" altLang="en-US" sz="1800">
              <a:solidFill>
                <a:srgbClr val="072063"/>
              </a:solidFill>
              <a:latin typeface="Arial" panose="020B0604020202020204"/>
              <a:ea typeface="黑体" panose="02010609060101010101" charset="-122"/>
            </a:endParaRPr>
          </a:p>
        </p:txBody>
      </p:sp>
      <p:sp>
        <p:nvSpPr>
          <p:cNvPr id="69" name="文本框 61"/>
          <p:cNvSpPr txBox="1"/>
          <p:nvPr>
            <p:custDataLst>
              <p:tags r:id="rId1"/>
            </p:custDataLst>
          </p:nvPr>
        </p:nvSpPr>
        <p:spPr>
          <a:xfrm>
            <a:off x="926465" y="0"/>
            <a:ext cx="10339070" cy="104140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en-US" altLang="zh-CN" sz="4000" b="1" kern="0" noProof="0" dirty="0">
                <a:ln>
                  <a:noFill/>
                </a:ln>
                <a:solidFill>
                  <a:schemeClr val="tx1">
                    <a:lumMod val="75000"/>
                    <a:lumOff val="25000"/>
                  </a:schemeClr>
                </a:solidFill>
                <a:effectLst/>
                <a:uLnTx/>
                <a:uFillTx/>
                <a:cs typeface="+mn-ea"/>
                <a:sym typeface="+mn-lt"/>
              </a:rPr>
              <a:t>          </a:t>
            </a:r>
            <a:r>
              <a:rPr lang="zh-CN" altLang="en-US" sz="6000" b="1" u="sng" kern="0" noProof="0" dirty="0">
                <a:ln>
                  <a:noFill/>
                </a:ln>
                <a:solidFill>
                  <a:schemeClr val="tx1">
                    <a:lumMod val="75000"/>
                    <a:lumOff val="25000"/>
                  </a:schemeClr>
                </a:solidFill>
                <a:effectLst/>
                <a:uLnTx/>
                <a:uFillTx/>
                <a:latin typeface="黑体" panose="02010609060101010101" charset="-122"/>
                <a:ea typeface="黑体" panose="02010609060101010101" charset="-122"/>
                <a:cs typeface="+mn-ea"/>
                <a:sym typeface="+mn-lt"/>
              </a:rPr>
              <a:t>明方向</a:t>
            </a:r>
            <a:r>
              <a:rPr lang="en-US" altLang="zh-CN" sz="6000" b="1" u="sng" kern="0" noProof="0" dirty="0">
                <a:ln>
                  <a:noFill/>
                </a:ln>
                <a:solidFill>
                  <a:schemeClr val="tx1">
                    <a:lumMod val="75000"/>
                    <a:lumOff val="25000"/>
                  </a:schemeClr>
                </a:solidFill>
                <a:effectLst/>
                <a:uLnTx/>
                <a:uFillTx/>
                <a:cs typeface="+mn-ea"/>
                <a:sym typeface="+mn-lt"/>
              </a:rPr>
              <a:t> </a:t>
            </a:r>
            <a:r>
              <a:rPr lang="en-US" altLang="zh-CN" sz="4000" b="1" kern="0" noProof="0" dirty="0">
                <a:ln>
                  <a:noFill/>
                </a:ln>
                <a:solidFill>
                  <a:schemeClr val="tx1">
                    <a:lumMod val="75000"/>
                    <a:lumOff val="25000"/>
                  </a:schemeClr>
                </a:solidFill>
                <a:effectLst/>
                <a:uLnTx/>
                <a:uFillTx/>
                <a:cs typeface="+mn-ea"/>
                <a:sym typeface="+mn-lt"/>
              </a:rPr>
              <a:t>    </a:t>
            </a:r>
            <a:endParaRPr lang="zh-CN" altLang="en-US" sz="4570" b="1" spc="200" dirty="0">
              <a:solidFill>
                <a:srgbClr val="FF0000"/>
              </a:solidFill>
              <a:latin typeface="微软雅黑" panose="020B0503020204020204" charset="-122"/>
              <a:ea typeface="微软雅黑" panose="020B0503020204020204" charset="-122"/>
            </a:endParaRPr>
          </a:p>
        </p:txBody>
      </p:sp>
      <p:sp>
        <p:nvSpPr>
          <p:cNvPr id="11" name="椭圆 10"/>
          <p:cNvSpPr/>
          <p:nvPr/>
        </p:nvSpPr>
        <p:spPr>
          <a:xfrm>
            <a:off x="1101090" y="59055"/>
            <a:ext cx="1266825" cy="898525"/>
          </a:xfrm>
          <a:prstGeom prst="ellipse">
            <a:avLst/>
          </a:prstGeom>
          <a:solidFill>
            <a:srgbClr val="395B8F"/>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5400" b="1" kern="0" spc="-150" noProof="0" dirty="0">
                <a:ln>
                  <a:noFill/>
                </a:ln>
                <a:solidFill>
                  <a:prstClr val="white"/>
                </a:solidFill>
                <a:effectLst/>
                <a:uLnTx/>
                <a:uFillTx/>
                <a:latin typeface="微软雅黑" panose="020B0503020204020204" charset="-122"/>
                <a:ea typeface="微软雅黑" panose="020B0503020204020204" charset="-122"/>
                <a:cs typeface="+mn-ea"/>
                <a:sym typeface="+mn-lt"/>
              </a:rPr>
              <a:t>壹</a:t>
            </a:r>
            <a:endParaRPr kumimoji="0" lang="zh-CN" altLang="en-US" sz="5400" b="1" i="0" u="none" strike="noStrike" kern="0" cap="none" spc="-15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9" name="图片 8" descr="b51388398314a71d64826f8415dea99b"/>
          <p:cNvPicPr>
            <a:picLocks noChangeAspect="1"/>
          </p:cNvPicPr>
          <p:nvPr>
            <p:custDataLst>
              <p:tags r:id="rId2"/>
            </p:custDataLst>
          </p:nvPr>
        </p:nvPicPr>
        <p:blipFill>
          <a:blip r:embed="rId3"/>
          <a:stretch>
            <a:fillRect/>
          </a:stretch>
        </p:blipFill>
        <p:spPr>
          <a:xfrm>
            <a:off x="3999865" y="1328420"/>
            <a:ext cx="3602990" cy="2339340"/>
          </a:xfrm>
          <a:prstGeom prst="rect">
            <a:avLst/>
          </a:prstGeom>
          <a:noFill/>
          <a:ln w="9525">
            <a:noFill/>
          </a:ln>
        </p:spPr>
      </p:pic>
      <p:grpSp>
        <p:nvGrpSpPr>
          <p:cNvPr id="8" name="组合 7"/>
          <p:cNvGrpSpPr/>
          <p:nvPr/>
        </p:nvGrpSpPr>
        <p:grpSpPr>
          <a:xfrm>
            <a:off x="8254365" y="1328420"/>
            <a:ext cx="3472815" cy="2339975"/>
            <a:chOff x="11832" y="3869"/>
            <a:chExt cx="6830" cy="4272"/>
          </a:xfrm>
        </p:grpSpPr>
        <p:pic>
          <p:nvPicPr>
            <p:cNvPr id="4" name="图片 3" descr="[GV~OY0L2{$R$N6F6SJ2UDP"/>
            <p:cNvPicPr>
              <a:picLocks noChangeAspect="1"/>
            </p:cNvPicPr>
            <p:nvPr>
              <p:custDataLst>
                <p:tags r:id="rId4"/>
              </p:custDataLst>
            </p:nvPr>
          </p:nvPicPr>
          <p:blipFill>
            <a:blip r:embed="rId5"/>
            <a:stretch>
              <a:fillRect/>
            </a:stretch>
          </p:blipFill>
          <p:spPr>
            <a:xfrm>
              <a:off x="11832" y="3869"/>
              <a:ext cx="3460" cy="4214"/>
            </a:xfrm>
            <a:prstGeom prst="rect">
              <a:avLst/>
            </a:prstGeom>
          </p:spPr>
        </p:pic>
        <p:pic>
          <p:nvPicPr>
            <p:cNvPr id="14" name="图片 13"/>
            <p:cNvPicPr>
              <a:picLocks noChangeAspect="1"/>
            </p:cNvPicPr>
            <p:nvPr/>
          </p:nvPicPr>
          <p:blipFill>
            <a:blip r:embed="rId6"/>
            <a:stretch>
              <a:fillRect/>
            </a:stretch>
          </p:blipFill>
          <p:spPr>
            <a:xfrm>
              <a:off x="15470" y="3869"/>
              <a:ext cx="3192" cy="4272"/>
            </a:xfrm>
            <a:prstGeom prst="rect">
              <a:avLst/>
            </a:prstGeom>
          </p:spPr>
        </p:pic>
      </p:grpSp>
      <p:sp>
        <p:nvSpPr>
          <p:cNvPr id="5" name="文本框 4"/>
          <p:cNvSpPr txBox="1"/>
          <p:nvPr/>
        </p:nvSpPr>
        <p:spPr>
          <a:xfrm>
            <a:off x="11271885" y="5132070"/>
            <a:ext cx="153035" cy="771525"/>
          </a:xfrm>
          <a:prstGeom prst="rect">
            <a:avLst/>
          </a:prstGeom>
          <a:noFill/>
        </p:spPr>
        <p:txBody>
          <a:bodyPr wrap="square" rtlCol="0" anchor="t">
            <a:noAutofit/>
          </a:bodyPr>
          <a:lstStyle/>
          <a:p>
            <a:endParaRPr lang="zh-CN" altLang="en-US" sz="2800" b="1">
              <a:latin typeface="楷体" panose="02010609060101010101" charset="-122"/>
              <a:ea typeface="楷体" panose="02010609060101010101"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000" y="1150335"/>
            <a:ext cx="7667297" cy="4965065"/>
          </a:xfrm>
          <a:prstGeom prst="rect">
            <a:avLst/>
          </a:prstGeom>
        </p:spPr>
        <p:txBody>
          <a:bodyPr wrap="square">
            <a:spAutoFit/>
          </a:bodyPr>
          <a:lstStyle/>
          <a:p>
            <a:pPr>
              <a:lnSpc>
                <a:spcPct val="120000"/>
              </a:lnSpc>
            </a:pPr>
            <a:r>
              <a:rPr lang="zh-CN" altLang="en-US" sz="2400" dirty="0" smtClean="0">
                <a:solidFill>
                  <a:srgbClr val="222222"/>
                </a:solidFill>
                <a:latin typeface="Arial" panose="020B0604020202020204" pitchFamily="34" charset="0"/>
                <a:ea typeface="黑体" panose="02010609060101010101" charset="-122"/>
                <a:sym typeface="Arial" panose="020B0604020202020204" pitchFamily="34" charset="0"/>
              </a:rPr>
              <a:t>    </a:t>
            </a:r>
            <a:r>
              <a:rPr lang="zh-CN" altLang="en-US" sz="2400" b="1" dirty="0" smtClean="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作为</a:t>
            </a:r>
            <a:r>
              <a:rPr lang="zh-CN" altLang="en-US" sz="2400" b="1" dirty="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全中国收视率最高、最受关注的晚会</a:t>
            </a:r>
            <a:r>
              <a:rPr lang="zh-CN" altLang="en-US" sz="2400" b="1" dirty="0" smtClean="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，是</a:t>
            </a:r>
            <a:r>
              <a:rPr lang="zh-CN" altLang="en-US" sz="2400" b="1" dirty="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凝聚十几亿中国人亲情和乡愁的符号，它已经成为年俗的一部分</a:t>
            </a:r>
            <a:r>
              <a:rPr lang="zh-CN" altLang="en-US" sz="2400" b="1" dirty="0" smtClean="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，是</a:t>
            </a:r>
            <a:r>
              <a:rPr lang="zh-CN" altLang="en-US" sz="2400" b="1" dirty="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各族</a:t>
            </a:r>
            <a:r>
              <a:rPr lang="zh-CN" altLang="en-US" sz="2400" b="1" dirty="0" smtClean="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人民情感寄托；是</a:t>
            </a:r>
            <a:r>
              <a:rPr lang="zh-CN" altLang="en-US" sz="2400" b="1" dirty="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全世界华人共同的精神</a:t>
            </a:r>
            <a:r>
              <a:rPr lang="zh-CN" altLang="en-US" sz="2400" b="1" dirty="0" smtClean="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支柱。</a:t>
            </a:r>
            <a:r>
              <a:rPr lang="en-US"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2023</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年春</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晚</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还</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是</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“时代的眼睛”</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它把过去一年中国在社会、生活、文化等方面发生的大事，把老百姓密切关注的热门话题和焦点新闻，把老百姓过去一年的思想轨迹与情感变化，经过艺术化的提炼重组后，展现在亿万观众面前，反映时代变迁、击中民众内心期许、凝聚了前进的</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动力。</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其中一带一路、踔</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厉奋发</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新气象、航天科技</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防疫</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与</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健康</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传统文化、 家庭</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及教育</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问题</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体育精神等一波考点应该引起高三学生备考注意。</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98021" y="1238988"/>
            <a:ext cx="3390915" cy="2400180"/>
          </a:xfrm>
          <a:prstGeom prst="rect">
            <a:avLst/>
          </a:prstGeom>
        </p:spPr>
      </p:pic>
      <p:sp>
        <p:nvSpPr>
          <p:cNvPr id="5" name="矩形 4"/>
          <p:cNvSpPr/>
          <p:nvPr/>
        </p:nvSpPr>
        <p:spPr>
          <a:xfrm>
            <a:off x="660400" y="323850"/>
            <a:ext cx="10842739" cy="583565"/>
          </a:xfrm>
          <a:prstGeom prst="rect">
            <a:avLst/>
          </a:prstGeom>
          <a:solidFill>
            <a:srgbClr val="FF0000"/>
          </a:solidFill>
        </p:spPr>
        <p:txBody>
          <a:bodyPr wrap="square">
            <a:spAutoFit/>
          </a:bodyPr>
          <a:lstStyle/>
          <a:p>
            <a:pPr algn="ctr"/>
            <a:r>
              <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热点一：</a:t>
            </a:r>
            <a:r>
              <a:rPr lang="en-US" altLang="zh-CN"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2023</a:t>
            </a:r>
            <a:r>
              <a:rPr lang="zh-CN" altLang="en-US" sz="32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央视春</a:t>
            </a:r>
            <a:r>
              <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晚高考</a:t>
            </a:r>
            <a:r>
              <a:rPr lang="zh-CN" altLang="en-US" sz="32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历史考点</a:t>
            </a:r>
            <a:r>
              <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汇总</a:t>
            </a:r>
            <a:endParaRPr lang="zh-CN" altLang="en-US" sz="32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7" name="矩形 6"/>
          <p:cNvSpPr/>
          <p:nvPr/>
        </p:nvSpPr>
        <p:spPr>
          <a:xfrm>
            <a:off x="9617730" y="3909012"/>
            <a:ext cx="1872207" cy="1938992"/>
          </a:xfrm>
          <a:prstGeom prst="rect">
            <a:avLst/>
          </a:prstGeom>
          <a:ln>
            <a:solidFill>
              <a:srgbClr val="00B050"/>
            </a:solidFill>
          </a:ln>
        </p:spPr>
        <p:txBody>
          <a:bodyPr wrap="square">
            <a:spAutoFit/>
          </a:bodyPr>
          <a:lstStyle/>
          <a:p>
            <a:r>
              <a:rPr lang="en-US" altLang="zh-CN" sz="2000" b="1" dirty="0" smtClean="0">
                <a:solidFill>
                  <a:schemeClr val="accent1">
                    <a:lumMod val="50000"/>
                  </a:schemeClr>
                </a:solidFill>
                <a:latin typeface="Arial" panose="020B0604020202020204" pitchFamily="34" charset="0"/>
                <a:ea typeface="黑体" panose="02010609060101010101" charset="-122"/>
                <a:sym typeface="Arial" panose="020B0604020202020204" pitchFamily="34" charset="0"/>
              </a:rPr>
              <a:t>2022</a:t>
            </a:r>
            <a:r>
              <a:rPr lang="zh-CN" altLang="zh-CN" sz="2000" b="1" dirty="0" smtClean="0">
                <a:solidFill>
                  <a:schemeClr val="accent1">
                    <a:lumMod val="50000"/>
                  </a:schemeClr>
                </a:solidFill>
                <a:latin typeface="Arial" panose="020B0604020202020204" pitchFamily="34" charset="0"/>
                <a:ea typeface="黑体" panose="02010609060101010101" charset="-122"/>
                <a:sym typeface="Arial" panose="020B0604020202020204" pitchFamily="34" charset="0"/>
              </a:rPr>
              <a:t>虎年</a:t>
            </a:r>
            <a:r>
              <a:rPr lang="zh-CN" altLang="zh-CN" sz="2000" b="1" dirty="0">
                <a:solidFill>
                  <a:schemeClr val="accent1">
                    <a:lumMod val="50000"/>
                  </a:schemeClr>
                </a:solidFill>
                <a:latin typeface="Arial" panose="020B0604020202020204" pitchFamily="34" charset="0"/>
                <a:ea typeface="黑体" panose="02010609060101010101" charset="-122"/>
                <a:sym typeface="Arial" panose="020B0604020202020204" pitchFamily="34" charset="0"/>
              </a:rPr>
              <a:t>考</a:t>
            </a:r>
            <a:r>
              <a:rPr lang="zh-CN" altLang="zh-CN" sz="2000" b="1" dirty="0" smtClean="0">
                <a:solidFill>
                  <a:schemeClr val="accent1">
                    <a:lumMod val="50000"/>
                  </a:schemeClr>
                </a:solidFill>
                <a:latin typeface="Arial" panose="020B0604020202020204" pitchFamily="34" charset="0"/>
                <a:ea typeface="黑体" panose="02010609060101010101" charset="-122"/>
                <a:sym typeface="Arial" panose="020B0604020202020204" pitchFamily="34" charset="0"/>
              </a:rPr>
              <a:t>虎</a:t>
            </a:r>
            <a:r>
              <a:rPr lang="zh-CN" altLang="en-US" sz="2000" b="1" dirty="0" smtClean="0">
                <a:solidFill>
                  <a:schemeClr val="accent1">
                    <a:lumMod val="50000"/>
                  </a:schemeClr>
                </a:solidFill>
                <a:latin typeface="Arial" panose="020B0604020202020204" pitchFamily="34" charset="0"/>
                <a:ea typeface="黑体" panose="02010609060101010101" charset="-122"/>
                <a:sym typeface="Arial" panose="020B0604020202020204" pitchFamily="34" charset="0"/>
              </a:rPr>
              <a:t>！</a:t>
            </a:r>
            <a:r>
              <a:rPr lang="zh-CN" altLang="en-US" sz="2000" dirty="0" smtClean="0">
                <a:latin typeface="Arial" panose="020B0604020202020204" pitchFamily="34" charset="0"/>
                <a:ea typeface="黑体" panose="02010609060101010101" charset="-122"/>
                <a:sym typeface="Arial" panose="020B0604020202020204" pitchFamily="34" charset="0"/>
              </a:rPr>
              <a:t>东汉时期</a:t>
            </a:r>
            <a:r>
              <a:rPr lang="zh-CN" altLang="en-US" sz="2000" dirty="0" smtClean="0">
                <a:solidFill>
                  <a:srgbClr val="0000CC"/>
                </a:solidFill>
                <a:latin typeface="Arial" panose="020B0604020202020204" pitchFamily="34" charset="0"/>
                <a:ea typeface="黑体" panose="02010609060101010101" charset="-122"/>
                <a:sym typeface="Arial" panose="020B0604020202020204" pitchFamily="34" charset="0"/>
              </a:rPr>
              <a:t>良吏</a:t>
            </a:r>
            <a:r>
              <a:rPr lang="zh-CN" altLang="en-US" sz="2000" dirty="0" smtClean="0">
                <a:latin typeface="Arial" panose="020B0604020202020204" pitchFamily="34" charset="0"/>
                <a:ea typeface="黑体" panose="02010609060101010101" charset="-122"/>
                <a:sym typeface="Arial" panose="020B0604020202020204" pitchFamily="34" charset="0"/>
              </a:rPr>
              <a:t>与</a:t>
            </a:r>
            <a:r>
              <a:rPr lang="zh-CN" altLang="en-US" sz="2000" dirty="0" smtClean="0">
                <a:solidFill>
                  <a:srgbClr val="FF0000"/>
                </a:solidFill>
                <a:latin typeface="Arial" panose="020B0604020202020204" pitchFamily="34" charset="0"/>
                <a:ea typeface="黑体" panose="02010609060101010101" charset="-122"/>
                <a:sym typeface="Arial" panose="020B0604020202020204" pitchFamily="34" charset="0"/>
              </a:rPr>
              <a:t>“虎患”</a:t>
            </a:r>
            <a:endParaRPr lang="en-US" altLang="zh-CN" sz="2000" dirty="0" smtClean="0">
              <a:solidFill>
                <a:srgbClr val="FF0000"/>
              </a:solidFill>
              <a:latin typeface="Arial" panose="020B0604020202020204" pitchFamily="34" charset="0"/>
              <a:ea typeface="黑体" panose="02010609060101010101" charset="-122"/>
              <a:sym typeface="Arial" panose="020B0604020202020204" pitchFamily="34" charset="0"/>
            </a:endParaRPr>
          </a:p>
          <a:p>
            <a:r>
              <a:rPr lang="en-US" altLang="zh-CN" sz="2000" dirty="0" smtClean="0">
                <a:latin typeface="Arial" panose="020B0604020202020204" pitchFamily="34" charset="0"/>
                <a:ea typeface="黑体" panose="02010609060101010101" charset="-122"/>
                <a:sym typeface="Arial" panose="020B0604020202020204" pitchFamily="34" charset="0"/>
              </a:rPr>
              <a:t>——</a:t>
            </a:r>
            <a:r>
              <a:rPr lang="en-US" altLang="zh-CN" sz="2000" dirty="0">
                <a:latin typeface="Arial" panose="020B0604020202020204" pitchFamily="34" charset="0"/>
                <a:ea typeface="黑体" panose="02010609060101010101" charset="-122"/>
                <a:sym typeface="Arial" panose="020B0604020202020204" pitchFamily="34" charset="0"/>
              </a:rPr>
              <a:t>2022</a:t>
            </a:r>
            <a:r>
              <a:rPr lang="zh-CN" altLang="en-US" sz="2000" dirty="0">
                <a:latin typeface="Arial" panose="020B0604020202020204" pitchFamily="34" charset="0"/>
                <a:ea typeface="黑体" panose="02010609060101010101" charset="-122"/>
                <a:sym typeface="Arial" panose="020B0604020202020204" pitchFamily="34" charset="0"/>
              </a:rPr>
              <a:t>高考历史 全国卷乙</a:t>
            </a:r>
            <a:r>
              <a:rPr lang="zh-CN" altLang="en-US" sz="2000" dirty="0" smtClean="0">
                <a:latin typeface="Arial" panose="020B0604020202020204" pitchFamily="34" charset="0"/>
                <a:ea typeface="黑体" panose="02010609060101010101" charset="-122"/>
                <a:sym typeface="Arial" panose="020B0604020202020204" pitchFamily="34" charset="0"/>
              </a:rPr>
              <a:t>卷第</a:t>
            </a:r>
            <a:r>
              <a:rPr lang="en-US" altLang="zh-CN" sz="2000" dirty="0" smtClean="0">
                <a:latin typeface="Arial" panose="020B0604020202020204" pitchFamily="34" charset="0"/>
                <a:ea typeface="黑体" panose="02010609060101010101" charset="-122"/>
                <a:sym typeface="Arial" panose="020B0604020202020204" pitchFamily="34" charset="0"/>
              </a:rPr>
              <a:t>42</a:t>
            </a:r>
            <a:r>
              <a:rPr lang="zh-CN" altLang="en-US" sz="2000" dirty="0" smtClean="0">
                <a:latin typeface="Arial" panose="020B0604020202020204" pitchFamily="34" charset="0"/>
                <a:ea typeface="黑体" panose="02010609060101010101" charset="-122"/>
                <a:sym typeface="Arial" panose="020B0604020202020204" pitchFamily="34" charset="0"/>
              </a:rPr>
              <a:t>题</a:t>
            </a:r>
            <a:endParaRPr lang="zh-CN" altLang="en-US" sz="2000" b="0" i="0" dirty="0">
              <a:effectLst/>
              <a:latin typeface="Arial" panose="020B0604020202020204" pitchFamily="34" charset="0"/>
              <a:ea typeface="黑体" panose="02010609060101010101" charset="-122"/>
              <a:sym typeface="Arial" panose="020B0604020202020204" pitchFamily="34" charset="0"/>
            </a:endParaRPr>
          </a:p>
        </p:txBody>
      </p:sp>
      <p:pic>
        <p:nvPicPr>
          <p:cNvPr id="8" name="图片 7" descr="32313534353839333b32313534353838353bd0a1c0cfbba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0216" y="4146406"/>
            <a:ext cx="1464204" cy="1464204"/>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6480" y="818857"/>
            <a:ext cx="10852237" cy="648000"/>
          </a:xfrm>
          <a:solidFill>
            <a:schemeClr val="bg1"/>
          </a:solidFill>
        </p:spPr>
        <p:txBody>
          <a:bodyPr>
            <a:noAutofit/>
          </a:bodyPr>
          <a:lstStyle/>
          <a:p>
            <a:pPr>
              <a:lnSpc>
                <a:spcPct val="150000"/>
              </a:lnSpc>
            </a:pPr>
            <a:r>
              <a:rPr sz="2800" b="1" dirty="0" err="1" smtClean="0">
                <a:solidFill>
                  <a:srgbClr val="FF0000"/>
                </a:solidFill>
                <a:latin typeface="Arial" panose="020B0604020202020204" pitchFamily="34" charset="0"/>
                <a:ea typeface="黑体" panose="02010609060101010101" charset="-122"/>
                <a:cs typeface="黑体" panose="02010609060101010101" charset="-122"/>
                <a:sym typeface="Arial" panose="020B0604020202020204" pitchFamily="34" charset="0"/>
              </a:rPr>
              <a:t>命题视角</a:t>
            </a:r>
            <a:r>
              <a:rPr lang="zh-CN" altLang="en-US" sz="2800" b="1" dirty="0" smtClean="0">
                <a:solidFill>
                  <a:srgbClr val="FF0000"/>
                </a:solidFill>
                <a:latin typeface="Arial" panose="020B0604020202020204" pitchFamily="34" charset="0"/>
                <a:ea typeface="黑体" panose="02010609060101010101" charset="-122"/>
                <a:cs typeface="黑体" panose="02010609060101010101" charset="-122"/>
                <a:sym typeface="Arial" panose="020B0604020202020204" pitchFamily="34" charset="0"/>
              </a:rPr>
              <a:t>：</a:t>
            </a:r>
            <a:endParaRPr lang="zh-CN" altLang="en-US" sz="2800" b="1" dirty="0" smtClean="0">
              <a:solidFill>
                <a:srgbClr val="FF0000"/>
              </a:solidFill>
              <a:latin typeface="Arial" panose="020B0604020202020204" pitchFamily="34" charset="0"/>
              <a:ea typeface="黑体" panose="02010609060101010101" charset="-122"/>
              <a:cs typeface="黑体" panose="02010609060101010101" charset="-122"/>
              <a:sym typeface="Arial" panose="020B0604020202020204" pitchFamily="34" charset="0"/>
            </a:endParaRPr>
          </a:p>
        </p:txBody>
      </p:sp>
      <p:sp>
        <p:nvSpPr>
          <p:cNvPr id="3" name="内容占位符 2"/>
          <p:cNvSpPr>
            <a:spLocks noGrp="1"/>
          </p:cNvSpPr>
          <p:nvPr>
            <p:ph idx="1"/>
          </p:nvPr>
        </p:nvSpPr>
        <p:spPr>
          <a:xfrm>
            <a:off x="-24130" y="1583690"/>
            <a:ext cx="11663680" cy="4177030"/>
          </a:xfrm>
        </p:spPr>
        <p:txBody>
          <a:bodyPr>
            <a:noAutofit/>
          </a:bodyPr>
          <a:lstStyle/>
          <a:p>
            <a:pPr marL="0" indent="0">
              <a:lnSpc>
                <a:spcPct val="100000"/>
              </a:lnSpc>
              <a:buNone/>
            </a:pPr>
            <a:r>
              <a:rPr lang="zh-CN" altLang="en-US" sz="2500" dirty="0">
                <a:latin typeface="Arial" panose="020B0604020202020204" pitchFamily="34" charset="0"/>
                <a:ea typeface="黑体" panose="02010609060101010101" charset="-122"/>
                <a:cs typeface="黑体" panose="02010609060101010101" charset="-122"/>
                <a:sym typeface="Arial" panose="020B0604020202020204" pitchFamily="34" charset="0"/>
              </a:rPr>
              <a:t> </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1.“一带一路”建设是习总书记提出的战略，是当前的热点问题，</a:t>
            </a:r>
            <a:r>
              <a:rPr sz="2700" b="1" dirty="0">
                <a:latin typeface="楷体" panose="02010609060101010101" charset="-122"/>
                <a:ea typeface="楷体" panose="02010609060101010101" charset="-122"/>
                <a:cs typeface="楷体" panose="02010609060101010101" charset="-122"/>
                <a:sym typeface="Arial" panose="020B0604020202020204" pitchFamily="34" charset="0"/>
              </a:rPr>
              <a:t>本热点涉及历史、政治学科内容</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，是高考备受关注的热点内容之一。</a:t>
            </a:r>
            <a:endPar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endParaRPr>
          </a:p>
          <a:p>
            <a:pPr marL="0" indent="0">
              <a:lnSpc>
                <a:spcPct val="100000"/>
              </a:lnSpc>
              <a:buNone/>
            </a:pPr>
            <a:r>
              <a:rPr lang="en-US" altLang="zh-CN" sz="2700" b="1" dirty="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2.重要命题视角预测</a:t>
            </a:r>
            <a:endPar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00000"/>
              </a:lnSpc>
            </a:pP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1)依据有关材料对比近代东西方文明冲突下的“丝路”与“新航路”</a:t>
            </a: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700" b="1" dirty="0" smtClean="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00000"/>
              </a:lnSpc>
            </a:pP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2）“一带一路”构想与近代西方国家的全球贸易的异同。</a:t>
            </a:r>
            <a:endPar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00000"/>
              </a:lnSpc>
            </a:pP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3) 经济全球化趋势背景下的“一带一路”建设的机遇与挑战</a:t>
            </a: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700" b="1" dirty="0" smtClean="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00000"/>
              </a:lnSpc>
            </a:pP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700" b="1" dirty="0" smtClean="0">
                <a:latin typeface="楷体" panose="02010609060101010101" charset="-122"/>
                <a:ea typeface="楷体" panose="02010609060101010101" charset="-122"/>
                <a:cs typeface="楷体" panose="02010609060101010101" charset="-122"/>
                <a:sym typeface="Arial" panose="020B0604020202020204" pitchFamily="34" charset="0"/>
              </a:rPr>
              <a:t>4</a:t>
            </a: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通过对“丝路”、“新航路”、“一带一路”评价，培养学生辩证统一的历史事实判断和世界眼光、家国情怀等价值取向。</a:t>
            </a:r>
            <a:endPar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endPar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4" name="文本框 3"/>
          <p:cNvSpPr txBox="1"/>
          <p:nvPr>
            <p:custDataLst>
              <p:tags r:id="rId1"/>
            </p:custDataLst>
          </p:nvPr>
        </p:nvSpPr>
        <p:spPr>
          <a:xfrm>
            <a:off x="381000" y="189230"/>
            <a:ext cx="11523345" cy="521970"/>
          </a:xfrm>
          <a:prstGeom prst="rect">
            <a:avLst/>
          </a:prstGeom>
          <a:solidFill>
            <a:schemeClr val="accent2"/>
          </a:solidFill>
        </p:spPr>
        <p:txBody>
          <a:bodyPr wrap="square" rtlCol="0">
            <a:spAutoFit/>
          </a:bodyPr>
          <a:lstStyle/>
          <a:p>
            <a:pPr algn="ctr"/>
            <a:r>
              <a:rPr lang="zh-CN" altLang="en-US" sz="28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主题一、“一带一路“</a:t>
            </a:r>
            <a:r>
              <a:rPr lang="en-US" altLang="zh-CN" sz="28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8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“多彩丝路”</a:t>
            </a:r>
            <a:r>
              <a:rPr lang="zh-CN" altLang="en-US" sz="28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、“大美中国”、“绚烂世界”</a:t>
            </a:r>
            <a:endParaRPr lang="zh-CN" altLang="en-US" sz="28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5522" y="361016"/>
            <a:ext cx="6000115" cy="737235"/>
          </a:xfrm>
          <a:prstGeom prst="rect">
            <a:avLst/>
          </a:prstGeom>
          <a:noFill/>
        </p:spPr>
        <p:txBody>
          <a:bodyPr wrap="square" rtlCol="0">
            <a:spAutoFit/>
          </a:bodyPr>
          <a:lstStyle/>
          <a:p>
            <a:endParaRPr lang="en-US" altLang="zh-CN" b="1" dirty="0" smtClean="0">
              <a:solidFill>
                <a:srgbClr val="FF0000"/>
              </a:solidFill>
              <a:latin typeface="Arial" panose="020B0604020202020204" pitchFamily="34" charset="0"/>
              <a:ea typeface="黑体" panose="02010609060101010101" charset="-122"/>
              <a:sym typeface="Arial" panose="020B0604020202020204" pitchFamily="34" charset="0"/>
            </a:endParaRPr>
          </a:p>
          <a:p>
            <a:r>
              <a:rPr lang="zh-CN" altLang="en-US" sz="2400" b="1" dirty="0" smtClean="0">
                <a:latin typeface="Arial" panose="020B0604020202020204" pitchFamily="34" charset="0"/>
                <a:ea typeface="黑体" panose="02010609060101010101" charset="-122"/>
                <a:sym typeface="Arial" panose="020B0604020202020204" pitchFamily="34" charset="0"/>
              </a:rPr>
              <a:t>一、改革开放</a:t>
            </a:r>
            <a:r>
              <a:rPr lang="zh-CN" altLang="en-US" sz="2400" b="1" dirty="0">
                <a:latin typeface="Arial" panose="020B0604020202020204" pitchFamily="34" charset="0"/>
                <a:ea typeface="黑体" panose="02010609060101010101" charset="-122"/>
                <a:sym typeface="Arial" panose="020B0604020202020204" pitchFamily="34" charset="0"/>
              </a:rPr>
              <a:t>前现代化建设的探索</a:t>
            </a:r>
            <a:endParaRPr lang="zh-CN" altLang="en-US" sz="2400" b="1" dirty="0">
              <a:latin typeface="Arial" panose="020B0604020202020204" pitchFamily="34" charset="0"/>
              <a:ea typeface="黑体" panose="02010609060101010101" charset="-122"/>
              <a:sym typeface="Arial" panose="020B0604020202020204" pitchFamily="34" charset="0"/>
            </a:endParaRPr>
          </a:p>
        </p:txBody>
      </p:sp>
      <p:sp>
        <p:nvSpPr>
          <p:cNvPr id="5" name="下箭头 4"/>
          <p:cNvSpPr/>
          <p:nvPr/>
        </p:nvSpPr>
        <p:spPr>
          <a:xfrm>
            <a:off x="1889492" y="1312570"/>
            <a:ext cx="293370" cy="488188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6" name="减号 5"/>
          <p:cNvSpPr/>
          <p:nvPr/>
        </p:nvSpPr>
        <p:spPr>
          <a:xfrm>
            <a:off x="1719947" y="141099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7" name="减号 6"/>
          <p:cNvSpPr/>
          <p:nvPr>
            <p:custDataLst>
              <p:tags r:id="rId1"/>
            </p:custDataLst>
          </p:nvPr>
        </p:nvSpPr>
        <p:spPr>
          <a:xfrm>
            <a:off x="1723122" y="172849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8" name="减号 7"/>
          <p:cNvSpPr/>
          <p:nvPr>
            <p:custDataLst>
              <p:tags r:id="rId2"/>
            </p:custDataLst>
          </p:nvPr>
        </p:nvSpPr>
        <p:spPr>
          <a:xfrm>
            <a:off x="1707247" y="236984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9" name="减号 8"/>
          <p:cNvSpPr/>
          <p:nvPr>
            <p:custDataLst>
              <p:tags r:id="rId3"/>
            </p:custDataLst>
          </p:nvPr>
        </p:nvSpPr>
        <p:spPr>
          <a:xfrm>
            <a:off x="1700897" y="3782720"/>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0" name="减号 9"/>
          <p:cNvSpPr/>
          <p:nvPr>
            <p:custDataLst>
              <p:tags r:id="rId4"/>
            </p:custDataLst>
          </p:nvPr>
        </p:nvSpPr>
        <p:spPr>
          <a:xfrm>
            <a:off x="1704072" y="273814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1" name="减号 10"/>
          <p:cNvSpPr/>
          <p:nvPr>
            <p:custDataLst>
              <p:tags r:id="rId5"/>
            </p:custDataLst>
          </p:nvPr>
        </p:nvSpPr>
        <p:spPr>
          <a:xfrm>
            <a:off x="1716772" y="336044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2" name="减号 11"/>
          <p:cNvSpPr/>
          <p:nvPr>
            <p:custDataLst>
              <p:tags r:id="rId6"/>
            </p:custDataLst>
          </p:nvPr>
        </p:nvSpPr>
        <p:spPr>
          <a:xfrm>
            <a:off x="1700897" y="455424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3" name="减号 12"/>
          <p:cNvSpPr/>
          <p:nvPr>
            <p:custDataLst>
              <p:tags r:id="rId7"/>
            </p:custDataLst>
          </p:nvPr>
        </p:nvSpPr>
        <p:spPr>
          <a:xfrm>
            <a:off x="1694547" y="4214520"/>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4" name="减号 13"/>
          <p:cNvSpPr/>
          <p:nvPr>
            <p:custDataLst>
              <p:tags r:id="rId8"/>
            </p:custDataLst>
          </p:nvPr>
        </p:nvSpPr>
        <p:spPr>
          <a:xfrm>
            <a:off x="1697722" y="4970170"/>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5" name="减号 14"/>
          <p:cNvSpPr/>
          <p:nvPr>
            <p:custDataLst>
              <p:tags r:id="rId9"/>
            </p:custDataLst>
          </p:nvPr>
        </p:nvSpPr>
        <p:spPr>
          <a:xfrm>
            <a:off x="1710422" y="5847740"/>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6" name="文本框 15"/>
          <p:cNvSpPr txBox="1"/>
          <p:nvPr/>
        </p:nvSpPr>
        <p:spPr>
          <a:xfrm>
            <a:off x="721727" y="1313840"/>
            <a:ext cx="1007745" cy="377825"/>
          </a:xfrm>
          <a:prstGeom prst="rect">
            <a:avLst/>
          </a:prstGeom>
          <a:noFill/>
        </p:spPr>
        <p:txBody>
          <a:bodyPr wrap="square" rtlCol="0">
            <a:noAutofit/>
          </a:bodyPr>
          <a:lstStyle/>
          <a:p>
            <a:r>
              <a:rPr lang="en-US" altLang="zh-CN">
                <a:latin typeface="Arial" panose="020B0604020202020204" pitchFamily="34" charset="0"/>
                <a:ea typeface="黑体" panose="02010609060101010101" charset="-122"/>
                <a:sym typeface="Arial" panose="020B0604020202020204" pitchFamily="34" charset="0"/>
              </a:rPr>
              <a:t>1949</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7" name="文本框 16"/>
          <p:cNvSpPr txBox="1"/>
          <p:nvPr/>
        </p:nvSpPr>
        <p:spPr>
          <a:xfrm>
            <a:off x="705217" y="1628800"/>
            <a:ext cx="99822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1953</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8" name="文本框 17"/>
          <p:cNvSpPr txBox="1"/>
          <p:nvPr/>
        </p:nvSpPr>
        <p:spPr>
          <a:xfrm>
            <a:off x="736332" y="2226970"/>
            <a:ext cx="92075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1954</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9" name="文本框 18"/>
          <p:cNvSpPr txBox="1"/>
          <p:nvPr/>
        </p:nvSpPr>
        <p:spPr>
          <a:xfrm>
            <a:off x="731252" y="2648610"/>
            <a:ext cx="92202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1956</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0" name="文本框 19"/>
          <p:cNvSpPr txBox="1"/>
          <p:nvPr/>
        </p:nvSpPr>
        <p:spPr>
          <a:xfrm>
            <a:off x="2203817" y="1303045"/>
            <a:ext cx="2328545" cy="368300"/>
          </a:xfrm>
          <a:prstGeom prst="rect">
            <a:avLst/>
          </a:prstGeom>
          <a:noFill/>
        </p:spPr>
        <p:txBody>
          <a:bodyPr wrap="square" rtlCol="0">
            <a:spAutoFit/>
          </a:bodyPr>
          <a:lstStyle/>
          <a:p>
            <a:r>
              <a:rPr lang="zh-CN" altLang="en-US">
                <a:latin typeface="Arial" panose="020B0604020202020204" pitchFamily="34" charset="0"/>
                <a:ea typeface="黑体" panose="02010609060101010101" charset="-122"/>
                <a:sym typeface="Arial" panose="020B0604020202020204" pitchFamily="34" charset="0"/>
              </a:rPr>
              <a:t>中华人民共和国成立</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1" name="文本框 20"/>
          <p:cNvSpPr txBox="1"/>
          <p:nvPr/>
        </p:nvSpPr>
        <p:spPr>
          <a:xfrm>
            <a:off x="2222232" y="1665630"/>
            <a:ext cx="2191385" cy="553085"/>
          </a:xfrm>
          <a:prstGeom prst="rect">
            <a:avLst/>
          </a:prstGeom>
          <a:noFill/>
          <a:ln>
            <a:solidFill>
              <a:schemeClr val="tx1"/>
            </a:solidFill>
            <a:prstDash val="sysDot"/>
          </a:ln>
        </p:spPr>
        <p:txBody>
          <a:bodyPr wrap="square" rtlCol="0">
            <a:spAutoFit/>
          </a:bodyPr>
          <a:lstStyle/>
          <a:p>
            <a:r>
              <a:rPr lang="zh-CN" altLang="en-US" sz="1500">
                <a:latin typeface="Arial" panose="020B0604020202020204" pitchFamily="34" charset="0"/>
                <a:ea typeface="黑体" panose="02010609060101010101" charset="-122"/>
                <a:sym typeface="Arial" panose="020B0604020202020204" pitchFamily="34" charset="0"/>
              </a:rPr>
              <a:t>过渡时期总路线、</a:t>
            </a:r>
            <a:r>
              <a:rPr lang="en-US" altLang="zh-CN" sz="1500">
                <a:latin typeface="Arial" panose="020B0604020202020204" pitchFamily="34" charset="0"/>
                <a:ea typeface="黑体" panose="02010609060101010101" charset="-122"/>
                <a:sym typeface="Arial" panose="020B0604020202020204" pitchFamily="34" charset="0"/>
              </a:rPr>
              <a:t>“</a:t>
            </a:r>
            <a:r>
              <a:rPr lang="zh-CN" altLang="en-US" sz="1500">
                <a:latin typeface="Arial" panose="020B0604020202020204" pitchFamily="34" charset="0"/>
                <a:ea typeface="黑体" panose="02010609060101010101" charset="-122"/>
                <a:sym typeface="Arial" panose="020B0604020202020204" pitchFamily="34" charset="0"/>
              </a:rPr>
              <a:t>一五</a:t>
            </a:r>
            <a:r>
              <a:rPr lang="en-US" altLang="zh-CN" sz="1500">
                <a:latin typeface="Arial" panose="020B0604020202020204" pitchFamily="34" charset="0"/>
                <a:ea typeface="黑体" panose="02010609060101010101" charset="-122"/>
                <a:sym typeface="Arial" panose="020B0604020202020204" pitchFamily="34" charset="0"/>
              </a:rPr>
              <a:t>”</a:t>
            </a:r>
            <a:r>
              <a:rPr lang="zh-CN" altLang="en-US" sz="1500">
                <a:latin typeface="Arial" panose="020B0604020202020204" pitchFamily="34" charset="0"/>
                <a:ea typeface="黑体" panose="02010609060101010101" charset="-122"/>
                <a:sym typeface="Arial" panose="020B0604020202020204" pitchFamily="34" charset="0"/>
              </a:rPr>
              <a:t>计划、</a:t>
            </a:r>
            <a:r>
              <a:rPr lang="en-US" altLang="zh-CN" sz="1500">
                <a:latin typeface="Arial" panose="020B0604020202020204" pitchFamily="34" charset="0"/>
                <a:ea typeface="黑体" panose="02010609060101010101" charset="-122"/>
                <a:sym typeface="Arial" panose="020B0604020202020204" pitchFamily="34" charset="0"/>
              </a:rPr>
              <a:t>“</a:t>
            </a:r>
            <a:r>
              <a:rPr lang="zh-CN" altLang="en-US" sz="1500">
                <a:latin typeface="Arial" panose="020B0604020202020204" pitchFamily="34" charset="0"/>
                <a:ea typeface="黑体" panose="02010609060101010101" charset="-122"/>
                <a:sym typeface="Arial" panose="020B0604020202020204" pitchFamily="34" charset="0"/>
              </a:rPr>
              <a:t>三大改造</a:t>
            </a:r>
            <a:r>
              <a:rPr lang="en-US" altLang="zh-CN" sz="1500">
                <a:latin typeface="Arial" panose="020B0604020202020204" pitchFamily="34" charset="0"/>
                <a:ea typeface="黑体" panose="02010609060101010101" charset="-122"/>
                <a:sym typeface="Arial" panose="020B0604020202020204" pitchFamily="34" charset="0"/>
              </a:rPr>
              <a:t>”</a:t>
            </a:r>
            <a:r>
              <a:rPr lang="zh-CN" altLang="en-US" sz="1500">
                <a:latin typeface="Arial" panose="020B0604020202020204" pitchFamily="34" charset="0"/>
                <a:ea typeface="黑体" panose="02010609060101010101" charset="-122"/>
                <a:sym typeface="Arial" panose="020B0604020202020204" pitchFamily="34" charset="0"/>
              </a:rPr>
              <a:t>开始</a:t>
            </a:r>
            <a:endParaRPr lang="zh-CN" altLang="en-US" sz="1500">
              <a:latin typeface="Arial" panose="020B0604020202020204" pitchFamily="34" charset="0"/>
              <a:ea typeface="黑体" panose="02010609060101010101" charset="-122"/>
              <a:sym typeface="Arial" panose="020B0604020202020204" pitchFamily="34" charset="0"/>
            </a:endParaRPr>
          </a:p>
        </p:txBody>
      </p:sp>
      <p:sp>
        <p:nvSpPr>
          <p:cNvPr id="22" name="文本框 21"/>
          <p:cNvSpPr txBox="1"/>
          <p:nvPr/>
        </p:nvSpPr>
        <p:spPr>
          <a:xfrm>
            <a:off x="2203182" y="2292375"/>
            <a:ext cx="303149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一届全国人大召开、</a:t>
            </a:r>
            <a:r>
              <a:rPr lang="en-US" altLang="zh-CN" sz="1600">
                <a:latin typeface="Arial" panose="020B0604020202020204" pitchFamily="34" charset="0"/>
                <a:ea typeface="黑体" panose="02010609060101010101" charset="-122"/>
                <a:sym typeface="Arial" panose="020B0604020202020204" pitchFamily="34" charset="0"/>
              </a:rPr>
              <a:t>54</a:t>
            </a:r>
            <a:r>
              <a:rPr lang="zh-CN" altLang="en-US" sz="1600">
                <a:latin typeface="Arial" panose="020B0604020202020204" pitchFamily="34" charset="0"/>
                <a:ea typeface="黑体" panose="02010609060101010101" charset="-122"/>
                <a:sym typeface="Arial" panose="020B0604020202020204" pitchFamily="34" charset="0"/>
              </a:rPr>
              <a:t>宪法</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3" name="文本框 22"/>
          <p:cNvSpPr txBox="1"/>
          <p:nvPr/>
        </p:nvSpPr>
        <p:spPr>
          <a:xfrm>
            <a:off x="2163177" y="2672105"/>
            <a:ext cx="3414395" cy="574040"/>
          </a:xfrm>
          <a:prstGeom prst="rect">
            <a:avLst/>
          </a:prstGeom>
          <a:noFill/>
          <a:ln>
            <a:solidFill>
              <a:schemeClr val="tx1"/>
            </a:solidFill>
            <a:prstDash val="sysDot"/>
          </a:ln>
        </p:spPr>
        <p:txBody>
          <a:bodyPr wrap="square" rtlCol="0">
            <a:noAutofit/>
          </a:bodyPr>
          <a:lstStyle/>
          <a:p>
            <a:r>
              <a:rPr lang="zh-CN" altLang="en-US" sz="1600">
                <a:latin typeface="Arial" panose="020B0604020202020204" pitchFamily="34" charset="0"/>
                <a:ea typeface="黑体" panose="02010609060101010101" charset="-122"/>
                <a:sym typeface="Arial" panose="020B0604020202020204" pitchFamily="34" charset="0"/>
              </a:rPr>
              <a:t>《论十大关系》、中共八大</a:t>
            </a:r>
            <a:endParaRPr lang="zh-CN" altLang="en-US" sz="1600">
              <a:latin typeface="Arial" panose="020B0604020202020204" pitchFamily="34" charset="0"/>
              <a:ea typeface="黑体" panose="02010609060101010101" charset="-122"/>
              <a:sym typeface="Arial" panose="020B0604020202020204" pitchFamily="34" charset="0"/>
            </a:endParaRPr>
          </a:p>
          <a:p>
            <a:r>
              <a:rPr lang="zh-CN" altLang="en-US" sz="1600">
                <a:latin typeface="Arial" panose="020B0604020202020204" pitchFamily="34" charset="0"/>
                <a:ea typeface="黑体" panose="02010609060101010101" charset="-122"/>
                <a:sym typeface="Arial" panose="020B0604020202020204" pitchFamily="34" charset="0"/>
              </a:rPr>
              <a:t>社会主义基本制度建立、</a:t>
            </a:r>
            <a:endParaRPr lang="zh-CN" altLang="en-US" sz="1600">
              <a:latin typeface="Arial" panose="020B0604020202020204" pitchFamily="34" charset="0"/>
              <a:ea typeface="黑体" panose="02010609060101010101" charset="-122"/>
              <a:sym typeface="Arial" panose="020B0604020202020204" pitchFamily="34" charset="0"/>
            </a:endParaRPr>
          </a:p>
          <a:p>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4" name="文本框 23"/>
          <p:cNvSpPr txBox="1"/>
          <p:nvPr/>
        </p:nvSpPr>
        <p:spPr>
          <a:xfrm>
            <a:off x="722362" y="3289960"/>
            <a:ext cx="97536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1957</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5" name="文本框 24"/>
          <p:cNvSpPr txBox="1"/>
          <p:nvPr/>
        </p:nvSpPr>
        <p:spPr>
          <a:xfrm>
            <a:off x="2126982" y="3290595"/>
            <a:ext cx="4001135"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《关于正确处理人民内部矛盾的问题》</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6" name="文本框 25"/>
          <p:cNvSpPr txBox="1"/>
          <p:nvPr/>
        </p:nvSpPr>
        <p:spPr>
          <a:xfrm>
            <a:off x="742682" y="3683025"/>
            <a:ext cx="930275"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1958</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7" name="文本框 26"/>
          <p:cNvSpPr txBox="1"/>
          <p:nvPr/>
        </p:nvSpPr>
        <p:spPr>
          <a:xfrm>
            <a:off x="2202547" y="3672230"/>
            <a:ext cx="3668395" cy="368300"/>
          </a:xfrm>
          <a:prstGeom prst="rect">
            <a:avLst/>
          </a:prstGeom>
          <a:solidFill>
            <a:srgbClr val="FFFF00"/>
          </a:solid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a:t>
            </a:r>
            <a:r>
              <a:rPr lang="zh-CN" altLang="en-US">
                <a:latin typeface="Arial" panose="020B0604020202020204" pitchFamily="34" charset="0"/>
                <a:ea typeface="黑体" panose="02010609060101010101" charset="-122"/>
                <a:sym typeface="Arial" panose="020B0604020202020204" pitchFamily="34" charset="0"/>
              </a:rPr>
              <a:t>大跃进</a:t>
            </a:r>
            <a:r>
              <a:rPr lang="en-US" altLang="zh-CN">
                <a:latin typeface="Arial" panose="020B0604020202020204" pitchFamily="34" charset="0"/>
                <a:ea typeface="黑体" panose="02010609060101010101" charset="-122"/>
                <a:sym typeface="Arial" panose="020B0604020202020204" pitchFamily="34" charset="0"/>
              </a:rPr>
              <a:t>”</a:t>
            </a:r>
            <a:r>
              <a:rPr lang="zh-CN" altLang="en-US">
                <a:latin typeface="Arial" panose="020B0604020202020204" pitchFamily="34" charset="0"/>
                <a:ea typeface="黑体" panose="02010609060101010101" charset="-122"/>
                <a:sym typeface="Arial" panose="020B0604020202020204" pitchFamily="34" charset="0"/>
              </a:rPr>
              <a:t>、人民公社化运动</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8" name="文本框 27"/>
          <p:cNvSpPr txBox="1"/>
          <p:nvPr/>
        </p:nvSpPr>
        <p:spPr>
          <a:xfrm>
            <a:off x="742682" y="4141495"/>
            <a:ext cx="94107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1960</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9" name="文本框 28"/>
          <p:cNvSpPr txBox="1"/>
          <p:nvPr/>
        </p:nvSpPr>
        <p:spPr>
          <a:xfrm>
            <a:off x="702042" y="4494555"/>
            <a:ext cx="97917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1962</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0" name="文本框 29"/>
          <p:cNvSpPr txBox="1"/>
          <p:nvPr/>
        </p:nvSpPr>
        <p:spPr>
          <a:xfrm>
            <a:off x="747127" y="4885080"/>
            <a:ext cx="1045845"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1964</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1" name="文本框 30"/>
          <p:cNvSpPr txBox="1"/>
          <p:nvPr/>
        </p:nvSpPr>
        <p:spPr>
          <a:xfrm>
            <a:off x="709027" y="5321960"/>
            <a:ext cx="95631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1965</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2" name="减号 31"/>
          <p:cNvSpPr/>
          <p:nvPr>
            <p:custDataLst>
              <p:tags r:id="rId10"/>
            </p:custDataLst>
          </p:nvPr>
        </p:nvSpPr>
        <p:spPr>
          <a:xfrm>
            <a:off x="1710422" y="537339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3" name="文本框 32"/>
          <p:cNvSpPr txBox="1"/>
          <p:nvPr/>
        </p:nvSpPr>
        <p:spPr>
          <a:xfrm>
            <a:off x="2233662" y="4093870"/>
            <a:ext cx="246507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a:t>
            </a:r>
            <a:r>
              <a:rPr lang="zh-CN" altLang="en-US">
                <a:latin typeface="Arial" panose="020B0604020202020204" pitchFamily="34" charset="0"/>
                <a:ea typeface="黑体" panose="02010609060101010101" charset="-122"/>
                <a:sym typeface="Arial" panose="020B0604020202020204" pitchFamily="34" charset="0"/>
              </a:rPr>
              <a:t>八字方针</a:t>
            </a:r>
            <a:r>
              <a:rPr lang="en-US" altLang="zh-CN">
                <a:latin typeface="Arial" panose="020B0604020202020204" pitchFamily="34" charset="0"/>
                <a:ea typeface="黑体" panose="02010609060101010101" charset="-122"/>
                <a:sym typeface="Arial" panose="020B0604020202020204" pitchFamily="34" charset="0"/>
              </a:rPr>
              <a:t>”</a:t>
            </a:r>
            <a:endParaRPr lang="en-US" altLang="zh-CN">
              <a:latin typeface="Arial" panose="020B0604020202020204" pitchFamily="34" charset="0"/>
              <a:ea typeface="黑体" panose="02010609060101010101" charset="-122"/>
              <a:sym typeface="Arial" panose="020B0604020202020204" pitchFamily="34" charset="0"/>
            </a:endParaRPr>
          </a:p>
        </p:txBody>
      </p:sp>
      <p:sp>
        <p:nvSpPr>
          <p:cNvPr id="34" name="文本框 33"/>
          <p:cNvSpPr txBox="1"/>
          <p:nvPr/>
        </p:nvSpPr>
        <p:spPr>
          <a:xfrm>
            <a:off x="2212072" y="4453915"/>
            <a:ext cx="1741805" cy="368300"/>
          </a:xfrm>
          <a:prstGeom prst="rect">
            <a:avLst/>
          </a:prstGeom>
          <a:noFill/>
        </p:spPr>
        <p:txBody>
          <a:bodyPr wrap="square" rtlCol="0">
            <a:spAutoFit/>
          </a:bodyPr>
          <a:lstStyle/>
          <a:p>
            <a:r>
              <a:rPr lang="zh-CN" altLang="en-US">
                <a:latin typeface="Arial" panose="020B0604020202020204" pitchFamily="34" charset="0"/>
                <a:ea typeface="黑体" panose="02010609060101010101" charset="-122"/>
                <a:sym typeface="Arial" panose="020B0604020202020204" pitchFamily="34" charset="0"/>
              </a:rPr>
              <a:t>七千人大会</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5" name="文本框 34"/>
          <p:cNvSpPr txBox="1"/>
          <p:nvPr/>
        </p:nvSpPr>
        <p:spPr>
          <a:xfrm>
            <a:off x="2253347" y="4856505"/>
            <a:ext cx="2047875"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a:t>
            </a:r>
            <a:r>
              <a:rPr lang="zh-CN" altLang="en-US">
                <a:latin typeface="Arial" panose="020B0604020202020204" pitchFamily="34" charset="0"/>
                <a:ea typeface="黑体" panose="02010609060101010101" charset="-122"/>
                <a:sym typeface="Arial" panose="020B0604020202020204" pitchFamily="34" charset="0"/>
              </a:rPr>
              <a:t>四化</a:t>
            </a:r>
            <a:r>
              <a:rPr lang="en-US" altLang="zh-CN">
                <a:latin typeface="Arial" panose="020B0604020202020204" pitchFamily="34" charset="0"/>
                <a:ea typeface="黑体" panose="02010609060101010101" charset="-122"/>
                <a:sym typeface="Arial" panose="020B0604020202020204" pitchFamily="34" charset="0"/>
              </a:rPr>
              <a:t>”</a:t>
            </a:r>
            <a:r>
              <a:rPr lang="zh-CN" altLang="en-US">
                <a:latin typeface="Arial" panose="020B0604020202020204" pitchFamily="34" charset="0"/>
                <a:ea typeface="黑体" panose="02010609060101010101" charset="-122"/>
                <a:sym typeface="Arial" panose="020B0604020202020204" pitchFamily="34" charset="0"/>
              </a:rPr>
              <a:t>目标的提出</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6" name="文本框 35"/>
          <p:cNvSpPr txBox="1"/>
          <p:nvPr/>
        </p:nvSpPr>
        <p:spPr>
          <a:xfrm>
            <a:off x="2222232" y="5276240"/>
            <a:ext cx="2103755" cy="368300"/>
          </a:xfrm>
          <a:prstGeom prst="rect">
            <a:avLst/>
          </a:prstGeom>
          <a:noFill/>
        </p:spPr>
        <p:txBody>
          <a:bodyPr wrap="square" rtlCol="0">
            <a:spAutoFit/>
          </a:bodyPr>
          <a:lstStyle/>
          <a:p>
            <a:r>
              <a:rPr lang="zh-CN" altLang="en-US" dirty="0">
                <a:latin typeface="Arial" panose="020B0604020202020204" pitchFamily="34" charset="0"/>
                <a:ea typeface="黑体" panose="02010609060101010101" charset="-122"/>
                <a:sym typeface="Arial" panose="020B0604020202020204" pitchFamily="34" charset="0"/>
              </a:rPr>
              <a:t>三线建设开始</a:t>
            </a:r>
            <a:endParaRPr lang="zh-CN" altLang="en-US" dirty="0">
              <a:latin typeface="Arial" panose="020B0604020202020204" pitchFamily="34" charset="0"/>
              <a:ea typeface="黑体" panose="02010609060101010101" charset="-122"/>
              <a:sym typeface="Arial" panose="020B0604020202020204" pitchFamily="34" charset="0"/>
            </a:endParaRPr>
          </a:p>
        </p:txBody>
      </p:sp>
      <p:sp>
        <p:nvSpPr>
          <p:cNvPr id="2" name="文本框 1"/>
          <p:cNvSpPr txBox="1"/>
          <p:nvPr/>
        </p:nvSpPr>
        <p:spPr>
          <a:xfrm>
            <a:off x="751572" y="5802020"/>
            <a:ext cx="93091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1978</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 name="文本框 2"/>
          <p:cNvSpPr txBox="1"/>
          <p:nvPr/>
        </p:nvSpPr>
        <p:spPr>
          <a:xfrm>
            <a:off x="6108065" y="1694815"/>
            <a:ext cx="5191760" cy="2245360"/>
          </a:xfrm>
          <a:prstGeom prst="rect">
            <a:avLst/>
          </a:prstGeom>
          <a:noFill/>
          <a:ln>
            <a:solidFill>
              <a:schemeClr val="tx1"/>
            </a:solidFill>
            <a:prstDash val="sysDot"/>
          </a:ln>
        </p:spPr>
        <p:txBody>
          <a:bodyPr wrap="square" rtlCol="0">
            <a:spAutoFit/>
          </a:bodyPr>
          <a:lstStyle/>
          <a:p>
            <a:r>
              <a:rPr lang="en-US" altLang="zh-CN" sz="2000" dirty="0">
                <a:latin typeface="Arial" panose="020B0604020202020204" pitchFamily="34" charset="0"/>
                <a:ea typeface="黑体" panose="02010609060101010101" charset="-122"/>
                <a:sym typeface="Arial" panose="020B0604020202020204" pitchFamily="34" charset="0"/>
              </a:rPr>
              <a:t>    </a:t>
            </a:r>
            <a:r>
              <a:rPr lang="zh-CN" altLang="en-US" sz="2800" b="1" dirty="0">
                <a:latin typeface="楷体" panose="02010609060101010101" charset="-122"/>
                <a:ea typeface="楷体" panose="02010609060101010101" charset="-122"/>
                <a:sym typeface="Arial" panose="020B0604020202020204" pitchFamily="34" charset="0"/>
              </a:rPr>
              <a:t>这些成就在新中国历史上都具有</a:t>
            </a:r>
            <a:r>
              <a:rPr lang="zh-CN" altLang="en-US" sz="2800" b="1" dirty="0">
                <a:highlight>
                  <a:srgbClr val="FF0000"/>
                </a:highlight>
                <a:latin typeface="楷体" panose="02010609060101010101" charset="-122"/>
                <a:ea typeface="楷体" panose="02010609060101010101" charset="-122"/>
                <a:sym typeface="Arial" panose="020B0604020202020204" pitchFamily="34" charset="0"/>
              </a:rPr>
              <a:t>开创性、奠基性</a:t>
            </a:r>
            <a:r>
              <a:rPr lang="zh-CN" altLang="en-US" sz="2800" b="1" dirty="0">
                <a:latin typeface="楷体" panose="02010609060101010101" charset="-122"/>
                <a:ea typeface="楷体" panose="02010609060101010101" charset="-122"/>
                <a:sym typeface="Arial" panose="020B0604020202020204" pitchFamily="34" charset="0"/>
              </a:rPr>
              <a:t>的意义，为新的历史时期开创中国特色社会主义道路提供了</a:t>
            </a:r>
            <a:r>
              <a:rPr lang="zh-CN" altLang="en-US" sz="2800" b="1" dirty="0">
                <a:highlight>
                  <a:srgbClr val="FF0000"/>
                </a:highlight>
                <a:latin typeface="楷体" panose="02010609060101010101" charset="-122"/>
                <a:ea typeface="楷体" panose="02010609060101010101" charset="-122"/>
                <a:sym typeface="Arial" panose="020B0604020202020204" pitchFamily="34" charset="0"/>
              </a:rPr>
              <a:t>物质基础、宝贵经验和理论准备</a:t>
            </a:r>
            <a:r>
              <a:rPr lang="zh-CN" altLang="en-US" sz="2800" b="1" dirty="0">
                <a:latin typeface="楷体" panose="02010609060101010101" charset="-122"/>
                <a:ea typeface="楷体" panose="02010609060101010101" charset="-122"/>
                <a:sym typeface="Arial" panose="020B0604020202020204" pitchFamily="34" charset="0"/>
              </a:rPr>
              <a:t>。</a:t>
            </a:r>
            <a:endParaRPr lang="zh-CN" altLang="en-US" sz="2800" b="1" dirty="0">
              <a:latin typeface="楷体" panose="02010609060101010101" charset="-122"/>
              <a:ea typeface="楷体" panose="02010609060101010101" charset="-122"/>
              <a:sym typeface="Arial" panose="020B0604020202020204" pitchFamily="34" charset="0"/>
            </a:endParaRPr>
          </a:p>
        </p:txBody>
      </p:sp>
      <p:sp>
        <p:nvSpPr>
          <p:cNvPr id="41" name="文本框 40"/>
          <p:cNvSpPr txBox="1"/>
          <p:nvPr/>
        </p:nvSpPr>
        <p:spPr>
          <a:xfrm>
            <a:off x="608623" y="99040"/>
            <a:ext cx="10980216" cy="521970"/>
          </a:xfrm>
          <a:prstGeom prst="rect">
            <a:avLst/>
          </a:prstGeom>
          <a:solidFill>
            <a:schemeClr val="accent2"/>
          </a:solidFill>
        </p:spPr>
        <p:txBody>
          <a:bodyPr wrap="square" rtlCol="0">
            <a:spAutoFit/>
          </a:bodyPr>
          <a:lstStyle/>
          <a:p>
            <a:pPr algn="ct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主题</a:t>
            </a:r>
            <a:r>
              <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rPr>
              <a:t>二、中国式现代化全面推进中华民族伟大</a:t>
            </a: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复兴</a:t>
            </a:r>
            <a:endPar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P spid="21" grpId="1" animBg="1"/>
      <p:bldP spid="22" grpId="1"/>
      <p:bldP spid="23" grpId="1" animBg="1"/>
      <p:bldP spid="25" grpId="1"/>
      <p:bldP spid="27" grpId="1"/>
      <p:bldP spid="33" grpId="1"/>
      <p:bldP spid="34" grpId="1"/>
      <p:bldP spid="35" grpId="1"/>
      <p:bldP spid="36" grpId="1"/>
      <p:bldP spid="3" grpId="0" bldLvl="0" animBg="1"/>
      <p:bldP spid="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700" y="134620"/>
            <a:ext cx="4639310" cy="389255"/>
          </a:xfrm>
          <a:prstGeom prst="rect">
            <a:avLst/>
          </a:prstGeom>
          <a:noFill/>
        </p:spPr>
        <p:txBody>
          <a:bodyPr wrap="square" rtlCol="0">
            <a:noAutofit/>
          </a:bodyPr>
          <a:lstStyle/>
          <a:p>
            <a:r>
              <a:rPr lang="zh-CN" altLang="en-US" sz="2400" b="1" dirty="0" smtClean="0">
                <a:latin typeface="Arial" panose="020B0604020202020204" pitchFamily="34" charset="0"/>
                <a:ea typeface="黑体" panose="02010609060101010101" charset="-122"/>
                <a:sym typeface="Arial" panose="020B0604020202020204" pitchFamily="34" charset="0"/>
              </a:rPr>
              <a:t>二、新时期</a:t>
            </a:r>
            <a:r>
              <a:rPr lang="zh-CN" altLang="en-US" sz="2400" b="1" dirty="0">
                <a:latin typeface="Arial" panose="020B0604020202020204" pitchFamily="34" charset="0"/>
                <a:ea typeface="黑体" panose="02010609060101010101" charset="-122"/>
                <a:sym typeface="Arial" panose="020B0604020202020204" pitchFamily="34" charset="0"/>
              </a:rPr>
              <a:t>的现代化建设</a:t>
            </a:r>
            <a:endParaRPr lang="zh-CN" altLang="en-US" sz="2400" b="1" dirty="0">
              <a:latin typeface="Arial" panose="020B0604020202020204" pitchFamily="34" charset="0"/>
              <a:ea typeface="黑体" panose="02010609060101010101" charset="-122"/>
              <a:sym typeface="Arial" panose="020B0604020202020204" pitchFamily="34" charset="0"/>
            </a:endParaRPr>
          </a:p>
        </p:txBody>
      </p:sp>
      <p:sp>
        <p:nvSpPr>
          <p:cNvPr id="3" name="下箭头 2"/>
          <p:cNvSpPr/>
          <p:nvPr/>
        </p:nvSpPr>
        <p:spPr>
          <a:xfrm>
            <a:off x="1500505" y="769620"/>
            <a:ext cx="267335" cy="598043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4" name="减号 3"/>
          <p:cNvSpPr/>
          <p:nvPr/>
        </p:nvSpPr>
        <p:spPr>
          <a:xfrm>
            <a:off x="1296670" y="82486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5" name="减号 4"/>
          <p:cNvSpPr/>
          <p:nvPr>
            <p:custDataLst>
              <p:tags r:id="rId1"/>
            </p:custDataLst>
          </p:nvPr>
        </p:nvSpPr>
        <p:spPr>
          <a:xfrm>
            <a:off x="1301750" y="109410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6" name="减号 5"/>
          <p:cNvSpPr/>
          <p:nvPr>
            <p:custDataLst>
              <p:tags r:id="rId2"/>
            </p:custDataLst>
          </p:nvPr>
        </p:nvSpPr>
        <p:spPr>
          <a:xfrm>
            <a:off x="1296670" y="147510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7" name="减号 6"/>
          <p:cNvSpPr/>
          <p:nvPr>
            <p:custDataLst>
              <p:tags r:id="rId3"/>
            </p:custDataLst>
          </p:nvPr>
        </p:nvSpPr>
        <p:spPr>
          <a:xfrm>
            <a:off x="1301750" y="186626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8" name="减号 7"/>
          <p:cNvSpPr/>
          <p:nvPr>
            <p:custDataLst>
              <p:tags r:id="rId4"/>
            </p:custDataLst>
          </p:nvPr>
        </p:nvSpPr>
        <p:spPr>
          <a:xfrm>
            <a:off x="1296670" y="219646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9" name="减号 8"/>
          <p:cNvSpPr/>
          <p:nvPr>
            <p:custDataLst>
              <p:tags r:id="rId5"/>
            </p:custDataLst>
          </p:nvPr>
        </p:nvSpPr>
        <p:spPr>
          <a:xfrm>
            <a:off x="1301750" y="264858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0" name="减号 9"/>
          <p:cNvSpPr/>
          <p:nvPr>
            <p:custDataLst>
              <p:tags r:id="rId6"/>
            </p:custDataLst>
          </p:nvPr>
        </p:nvSpPr>
        <p:spPr>
          <a:xfrm>
            <a:off x="1286510" y="304990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1" name="减号 10"/>
          <p:cNvSpPr/>
          <p:nvPr>
            <p:custDataLst>
              <p:tags r:id="rId7"/>
            </p:custDataLst>
          </p:nvPr>
        </p:nvSpPr>
        <p:spPr>
          <a:xfrm>
            <a:off x="1301750" y="343090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2" name="减号 11"/>
          <p:cNvSpPr/>
          <p:nvPr>
            <p:custDataLst>
              <p:tags r:id="rId8"/>
            </p:custDataLst>
          </p:nvPr>
        </p:nvSpPr>
        <p:spPr>
          <a:xfrm>
            <a:off x="1296670" y="376110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3" name="减号 12"/>
          <p:cNvSpPr/>
          <p:nvPr>
            <p:custDataLst>
              <p:tags r:id="rId9"/>
            </p:custDataLst>
          </p:nvPr>
        </p:nvSpPr>
        <p:spPr>
          <a:xfrm>
            <a:off x="1301750" y="412178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4" name="减号 13"/>
          <p:cNvSpPr/>
          <p:nvPr>
            <p:custDataLst>
              <p:tags r:id="rId10"/>
            </p:custDataLst>
          </p:nvPr>
        </p:nvSpPr>
        <p:spPr>
          <a:xfrm>
            <a:off x="1296670" y="449262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5" name="减号 14"/>
          <p:cNvSpPr/>
          <p:nvPr>
            <p:custDataLst>
              <p:tags r:id="rId11"/>
            </p:custDataLst>
          </p:nvPr>
        </p:nvSpPr>
        <p:spPr>
          <a:xfrm>
            <a:off x="1291590" y="483298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6" name="减号 15"/>
          <p:cNvSpPr/>
          <p:nvPr>
            <p:custDataLst>
              <p:tags r:id="rId12"/>
            </p:custDataLst>
          </p:nvPr>
        </p:nvSpPr>
        <p:spPr>
          <a:xfrm>
            <a:off x="1296670" y="517334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7" name="减号 16"/>
          <p:cNvSpPr/>
          <p:nvPr>
            <p:custDataLst>
              <p:tags r:id="rId13"/>
            </p:custDataLst>
          </p:nvPr>
        </p:nvSpPr>
        <p:spPr>
          <a:xfrm>
            <a:off x="1301750" y="548322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8" name="减号 17"/>
          <p:cNvSpPr/>
          <p:nvPr>
            <p:custDataLst>
              <p:tags r:id="rId14"/>
            </p:custDataLst>
          </p:nvPr>
        </p:nvSpPr>
        <p:spPr>
          <a:xfrm>
            <a:off x="1306830" y="602678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9" name="减号 18"/>
          <p:cNvSpPr/>
          <p:nvPr>
            <p:custDataLst>
              <p:tags r:id="rId15"/>
            </p:custDataLst>
          </p:nvPr>
        </p:nvSpPr>
        <p:spPr>
          <a:xfrm>
            <a:off x="1322070" y="631634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0" name="文本框 19"/>
          <p:cNvSpPr txBox="1"/>
          <p:nvPr/>
        </p:nvSpPr>
        <p:spPr>
          <a:xfrm>
            <a:off x="375285" y="694690"/>
            <a:ext cx="94170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1978</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1" name="文本框 20"/>
          <p:cNvSpPr txBox="1"/>
          <p:nvPr/>
        </p:nvSpPr>
        <p:spPr>
          <a:xfrm>
            <a:off x="374650" y="1000125"/>
            <a:ext cx="962025" cy="337185"/>
          </a:xfrm>
          <a:prstGeom prst="rect">
            <a:avLst/>
          </a:prstGeom>
          <a:noFill/>
        </p:spPr>
        <p:txBody>
          <a:bodyPr wrap="square" rtlCol="0">
            <a:spAutoFit/>
          </a:bodyPr>
          <a:lstStyle/>
          <a:p>
            <a:r>
              <a:rPr lang="en-US" altLang="zh-CN" sz="1600" dirty="0">
                <a:latin typeface="Arial" panose="020B0604020202020204" pitchFamily="34" charset="0"/>
                <a:ea typeface="黑体" panose="02010609060101010101" charset="-122"/>
                <a:sym typeface="Arial" panose="020B0604020202020204" pitchFamily="34" charset="0"/>
              </a:rPr>
              <a:t>1980</a:t>
            </a:r>
            <a:r>
              <a:rPr lang="zh-CN" altLang="en-US" sz="1600" dirty="0">
                <a:latin typeface="Arial" panose="020B0604020202020204" pitchFamily="34" charset="0"/>
                <a:ea typeface="黑体" panose="02010609060101010101" charset="-122"/>
                <a:sym typeface="Arial" panose="020B0604020202020204" pitchFamily="34" charset="0"/>
              </a:rPr>
              <a:t>年</a:t>
            </a:r>
            <a:endParaRPr lang="zh-CN" altLang="en-US" sz="1600" dirty="0">
              <a:latin typeface="Arial" panose="020B0604020202020204" pitchFamily="34" charset="0"/>
              <a:ea typeface="黑体" panose="02010609060101010101" charset="-122"/>
              <a:sym typeface="Arial" panose="020B0604020202020204" pitchFamily="34" charset="0"/>
            </a:endParaRPr>
          </a:p>
        </p:txBody>
      </p:sp>
      <p:sp>
        <p:nvSpPr>
          <p:cNvPr id="22" name="文本框 21"/>
          <p:cNvSpPr txBox="1"/>
          <p:nvPr/>
        </p:nvSpPr>
        <p:spPr>
          <a:xfrm>
            <a:off x="344170" y="1361440"/>
            <a:ext cx="91186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1982</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3" name="文本框 22"/>
          <p:cNvSpPr txBox="1"/>
          <p:nvPr/>
        </p:nvSpPr>
        <p:spPr>
          <a:xfrm>
            <a:off x="354330" y="1741170"/>
            <a:ext cx="927100" cy="342900"/>
          </a:xfrm>
          <a:prstGeom prst="rect">
            <a:avLst/>
          </a:prstGeom>
          <a:noFill/>
        </p:spPr>
        <p:txBody>
          <a:bodyPr wrap="square" rtlCol="0">
            <a:noAutofit/>
          </a:bodyPr>
          <a:lstStyle/>
          <a:p>
            <a:r>
              <a:rPr lang="en-US" altLang="zh-CN" sz="1600">
                <a:latin typeface="Arial" panose="020B0604020202020204" pitchFamily="34" charset="0"/>
                <a:ea typeface="黑体" panose="02010609060101010101" charset="-122"/>
                <a:sym typeface="Arial" panose="020B0604020202020204" pitchFamily="34" charset="0"/>
              </a:rPr>
              <a:t>1984</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4" name="文本框 23"/>
          <p:cNvSpPr txBox="1"/>
          <p:nvPr/>
        </p:nvSpPr>
        <p:spPr>
          <a:xfrm>
            <a:off x="347345" y="2102485"/>
            <a:ext cx="89789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1987</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5" name="文本框 24"/>
          <p:cNvSpPr txBox="1"/>
          <p:nvPr/>
        </p:nvSpPr>
        <p:spPr>
          <a:xfrm>
            <a:off x="368300" y="2526665"/>
            <a:ext cx="87693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1992</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6" name="文本框 25"/>
          <p:cNvSpPr txBox="1"/>
          <p:nvPr/>
        </p:nvSpPr>
        <p:spPr>
          <a:xfrm>
            <a:off x="377190" y="2952115"/>
            <a:ext cx="90487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1994</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7" name="文本框 26"/>
          <p:cNvSpPr txBox="1"/>
          <p:nvPr/>
        </p:nvSpPr>
        <p:spPr>
          <a:xfrm>
            <a:off x="358140" y="3319145"/>
            <a:ext cx="92710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1997</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8" name="文本框 27"/>
          <p:cNvSpPr txBox="1"/>
          <p:nvPr/>
        </p:nvSpPr>
        <p:spPr>
          <a:xfrm>
            <a:off x="368935" y="4041775"/>
            <a:ext cx="84010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2001</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9" name="文本框 28"/>
          <p:cNvSpPr txBox="1"/>
          <p:nvPr/>
        </p:nvSpPr>
        <p:spPr>
          <a:xfrm>
            <a:off x="338455" y="3672205"/>
            <a:ext cx="100203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1999</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0" name="文本框 29"/>
          <p:cNvSpPr txBox="1"/>
          <p:nvPr/>
        </p:nvSpPr>
        <p:spPr>
          <a:xfrm>
            <a:off x="364490" y="4406265"/>
            <a:ext cx="88582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2002</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1" name="文本框 30"/>
          <p:cNvSpPr txBox="1"/>
          <p:nvPr/>
        </p:nvSpPr>
        <p:spPr>
          <a:xfrm>
            <a:off x="354330" y="4745355"/>
            <a:ext cx="87884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2007</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2" name="文本框 31"/>
          <p:cNvSpPr txBox="1"/>
          <p:nvPr/>
        </p:nvSpPr>
        <p:spPr>
          <a:xfrm>
            <a:off x="358140" y="5062220"/>
            <a:ext cx="84518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2010</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3" name="文本框 32"/>
          <p:cNvSpPr txBox="1"/>
          <p:nvPr/>
        </p:nvSpPr>
        <p:spPr>
          <a:xfrm>
            <a:off x="367030" y="5920105"/>
            <a:ext cx="90932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2017</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4" name="文本框 33"/>
          <p:cNvSpPr txBox="1"/>
          <p:nvPr/>
        </p:nvSpPr>
        <p:spPr>
          <a:xfrm>
            <a:off x="360680" y="5359400"/>
            <a:ext cx="94170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2012</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5" name="减号 34"/>
          <p:cNvSpPr/>
          <p:nvPr>
            <p:custDataLst>
              <p:tags r:id="rId16"/>
            </p:custDataLst>
          </p:nvPr>
        </p:nvSpPr>
        <p:spPr>
          <a:xfrm>
            <a:off x="1296670" y="571182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6" name="文本框 35"/>
          <p:cNvSpPr txBox="1"/>
          <p:nvPr/>
        </p:nvSpPr>
        <p:spPr>
          <a:xfrm>
            <a:off x="353695" y="5617210"/>
            <a:ext cx="96329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2013</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7" name="文本框 36"/>
          <p:cNvSpPr txBox="1"/>
          <p:nvPr/>
        </p:nvSpPr>
        <p:spPr>
          <a:xfrm>
            <a:off x="337820" y="6252210"/>
            <a:ext cx="91948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2019</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8" name="文本框 37"/>
          <p:cNvSpPr txBox="1"/>
          <p:nvPr/>
        </p:nvSpPr>
        <p:spPr>
          <a:xfrm>
            <a:off x="1821815" y="698500"/>
            <a:ext cx="2568575"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中共十一届三中全会</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9" name="文本框 38"/>
          <p:cNvSpPr txBox="1"/>
          <p:nvPr/>
        </p:nvSpPr>
        <p:spPr>
          <a:xfrm>
            <a:off x="1823720" y="1020445"/>
            <a:ext cx="3883025" cy="321945"/>
          </a:xfrm>
          <a:prstGeom prst="rect">
            <a:avLst/>
          </a:prstGeom>
          <a:noFill/>
        </p:spPr>
        <p:txBody>
          <a:bodyPr wrap="square" rtlCol="0">
            <a:spAutoFit/>
          </a:bodyPr>
          <a:lstStyle/>
          <a:p>
            <a:r>
              <a:rPr lang="zh-CN" altLang="en-US" sz="1500">
                <a:latin typeface="Arial" panose="020B0604020202020204" pitchFamily="34" charset="0"/>
                <a:ea typeface="黑体" panose="02010609060101010101" charset="-122"/>
                <a:sym typeface="Arial" panose="020B0604020202020204" pitchFamily="34" charset="0"/>
              </a:rPr>
              <a:t>设立四个经济特区、个人所得税制度确立</a:t>
            </a:r>
            <a:endParaRPr lang="zh-CN" altLang="en-US" sz="1500">
              <a:latin typeface="Arial" panose="020B0604020202020204" pitchFamily="34" charset="0"/>
              <a:ea typeface="黑体" panose="02010609060101010101" charset="-122"/>
              <a:sym typeface="Arial" panose="020B0604020202020204" pitchFamily="34" charset="0"/>
            </a:endParaRPr>
          </a:p>
        </p:txBody>
      </p:sp>
      <p:sp>
        <p:nvSpPr>
          <p:cNvPr id="40" name="文本框 39"/>
          <p:cNvSpPr txBox="1"/>
          <p:nvPr/>
        </p:nvSpPr>
        <p:spPr>
          <a:xfrm>
            <a:off x="1802765" y="1361440"/>
            <a:ext cx="2899410" cy="398145"/>
          </a:xfrm>
          <a:prstGeom prst="rect">
            <a:avLst/>
          </a:prstGeom>
          <a:noFill/>
        </p:spPr>
        <p:txBody>
          <a:bodyPr wrap="square" rtlCol="0">
            <a:noAutofit/>
          </a:bodyPr>
          <a:lstStyle/>
          <a:p>
            <a:r>
              <a:rPr lang="zh-CN" altLang="en-US" sz="1600">
                <a:latin typeface="Arial" panose="020B0604020202020204" pitchFamily="34" charset="0"/>
                <a:ea typeface="黑体" panose="02010609060101010101" charset="-122"/>
                <a:sym typeface="Arial" panose="020B0604020202020204" pitchFamily="34" charset="0"/>
              </a:rPr>
              <a:t>中共十二大</a:t>
            </a:r>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、八二宪法</a:t>
            </a:r>
            <a:endParaRPr lang="zh-CN" altLang="en-US" sz="1600">
              <a:highlight>
                <a:srgbClr val="00FF00"/>
              </a:highlight>
              <a:latin typeface="Arial" panose="020B0604020202020204" pitchFamily="34" charset="0"/>
              <a:ea typeface="黑体" panose="02010609060101010101" charset="-122"/>
              <a:sym typeface="Arial" panose="020B0604020202020204" pitchFamily="34" charset="0"/>
            </a:endParaRPr>
          </a:p>
        </p:txBody>
      </p:sp>
      <p:sp>
        <p:nvSpPr>
          <p:cNvPr id="41" name="文本框 40"/>
          <p:cNvSpPr txBox="1"/>
          <p:nvPr/>
        </p:nvSpPr>
        <p:spPr>
          <a:xfrm>
            <a:off x="1791970" y="1775460"/>
            <a:ext cx="2931795"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沿海开放城市</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2" name="文本框 41"/>
          <p:cNvSpPr txBox="1"/>
          <p:nvPr/>
        </p:nvSpPr>
        <p:spPr>
          <a:xfrm>
            <a:off x="1772920" y="2120900"/>
            <a:ext cx="2557145"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中共十三大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3" name="文本框 42"/>
          <p:cNvSpPr txBox="1"/>
          <p:nvPr/>
        </p:nvSpPr>
        <p:spPr>
          <a:xfrm>
            <a:off x="1780540" y="2548255"/>
            <a:ext cx="341249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南方谈话、中共十四大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4" name="文本框 43"/>
          <p:cNvSpPr txBox="1"/>
          <p:nvPr/>
        </p:nvSpPr>
        <p:spPr>
          <a:xfrm>
            <a:off x="1778635" y="6228080"/>
            <a:ext cx="317754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中共十九届四中全会</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5" name="文本框 44"/>
          <p:cNvSpPr txBox="1"/>
          <p:nvPr/>
        </p:nvSpPr>
        <p:spPr>
          <a:xfrm>
            <a:off x="1812290" y="5927725"/>
            <a:ext cx="204343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中共十九大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6" name="文本框 45"/>
          <p:cNvSpPr txBox="1"/>
          <p:nvPr/>
        </p:nvSpPr>
        <p:spPr>
          <a:xfrm>
            <a:off x="1812290" y="5648325"/>
            <a:ext cx="2567940" cy="346710"/>
          </a:xfrm>
          <a:prstGeom prst="rect">
            <a:avLst/>
          </a:prstGeom>
          <a:noFill/>
        </p:spPr>
        <p:txBody>
          <a:bodyPr wrap="square" rtlCol="0">
            <a:noAutofit/>
          </a:bodyPr>
          <a:lstStyle/>
          <a:p>
            <a:r>
              <a:rPr lang="zh-CN" altLang="en-US" sz="1600">
                <a:latin typeface="Arial" panose="020B0604020202020204" pitchFamily="34" charset="0"/>
                <a:ea typeface="黑体" panose="02010609060101010101" charset="-122"/>
                <a:sym typeface="Arial" panose="020B0604020202020204" pitchFamily="34" charset="0"/>
              </a:rPr>
              <a:t>中共十八届三中全会</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7" name="文本框 46"/>
          <p:cNvSpPr txBox="1"/>
          <p:nvPr/>
        </p:nvSpPr>
        <p:spPr>
          <a:xfrm>
            <a:off x="1839595" y="5375910"/>
            <a:ext cx="265303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中共十八大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8" name="文本框 47"/>
          <p:cNvSpPr txBox="1"/>
          <p:nvPr/>
        </p:nvSpPr>
        <p:spPr>
          <a:xfrm>
            <a:off x="1746250" y="5105400"/>
            <a:ext cx="3446145" cy="337185"/>
          </a:xfrm>
          <a:prstGeom prst="rect">
            <a:avLst/>
          </a:prstGeom>
          <a:noFill/>
        </p:spPr>
        <p:txBody>
          <a:bodyPr wrap="square" rtlCol="0">
            <a:spAutoFit/>
          </a:bodyPr>
          <a:lstStyle/>
          <a:p>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中国特色社会主义法律体系形成</a:t>
            </a:r>
            <a:endParaRPr lang="zh-CN" altLang="en-US" sz="1600">
              <a:highlight>
                <a:srgbClr val="00FF00"/>
              </a:highlight>
              <a:latin typeface="Arial" panose="020B0604020202020204" pitchFamily="34" charset="0"/>
              <a:ea typeface="黑体" panose="02010609060101010101" charset="-122"/>
              <a:sym typeface="Arial" panose="020B0604020202020204" pitchFamily="34" charset="0"/>
            </a:endParaRPr>
          </a:p>
        </p:txBody>
      </p:sp>
      <p:sp>
        <p:nvSpPr>
          <p:cNvPr id="49" name="文本框 48"/>
          <p:cNvSpPr txBox="1"/>
          <p:nvPr/>
        </p:nvSpPr>
        <p:spPr>
          <a:xfrm>
            <a:off x="1817370" y="4752975"/>
            <a:ext cx="2756535" cy="290830"/>
          </a:xfrm>
          <a:prstGeom prst="rect">
            <a:avLst/>
          </a:prstGeom>
          <a:noFill/>
        </p:spPr>
        <p:txBody>
          <a:bodyPr wrap="square" rtlCol="0">
            <a:noAutofit/>
          </a:bodyPr>
          <a:lstStyle/>
          <a:p>
            <a:r>
              <a:rPr lang="zh-CN" altLang="en-US" sz="1600">
                <a:latin typeface="Arial" panose="020B0604020202020204" pitchFamily="34" charset="0"/>
                <a:ea typeface="黑体" panose="02010609060101010101" charset="-122"/>
                <a:sym typeface="Arial" panose="020B0604020202020204" pitchFamily="34" charset="0"/>
              </a:rPr>
              <a:t>中共十七大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50" name="文本框 49"/>
          <p:cNvSpPr txBox="1"/>
          <p:nvPr/>
        </p:nvSpPr>
        <p:spPr>
          <a:xfrm>
            <a:off x="1859915" y="4389120"/>
            <a:ext cx="151892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中共十六大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51" name="文本框 50"/>
          <p:cNvSpPr txBox="1"/>
          <p:nvPr/>
        </p:nvSpPr>
        <p:spPr>
          <a:xfrm>
            <a:off x="1840865" y="4051935"/>
            <a:ext cx="4025265" cy="351790"/>
          </a:xfrm>
          <a:prstGeom prst="rect">
            <a:avLst/>
          </a:prstGeom>
          <a:noFill/>
        </p:spPr>
        <p:txBody>
          <a:bodyPr wrap="square" rtlCol="0">
            <a:noAutofit/>
          </a:bodyPr>
          <a:lstStyle/>
          <a:p>
            <a:r>
              <a:rPr lang="zh-CN" altLang="en-US" sz="1600">
                <a:latin typeface="Arial" panose="020B0604020202020204" pitchFamily="34" charset="0"/>
                <a:ea typeface="黑体" panose="02010609060101010101" charset="-122"/>
                <a:sym typeface="Arial" panose="020B0604020202020204" pitchFamily="34" charset="0"/>
              </a:rPr>
              <a:t>中国加入</a:t>
            </a:r>
            <a:r>
              <a:rPr lang="en-US" altLang="zh-CN" sz="1600">
                <a:latin typeface="Arial" panose="020B0604020202020204" pitchFamily="34" charset="0"/>
                <a:ea typeface="黑体" panose="02010609060101010101" charset="-122"/>
                <a:sym typeface="Arial" panose="020B0604020202020204" pitchFamily="34" charset="0"/>
              </a:rPr>
              <a:t>WTO</a:t>
            </a:r>
            <a:r>
              <a:rPr lang="zh-CN" altLang="en-US" sz="1600">
                <a:latin typeface="Arial" panose="020B0604020202020204" pitchFamily="34" charset="0"/>
                <a:ea typeface="黑体" panose="02010609060101010101" charset="-122"/>
                <a:sym typeface="Arial" panose="020B0604020202020204" pitchFamily="34" charset="0"/>
              </a:rPr>
              <a:t>、</a:t>
            </a:r>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《公民道德建设实施纲要》</a:t>
            </a:r>
            <a:endParaRPr lang="zh-CN" altLang="en-US" sz="1600">
              <a:highlight>
                <a:srgbClr val="00FF00"/>
              </a:highlight>
              <a:latin typeface="Arial" panose="020B0604020202020204" pitchFamily="34" charset="0"/>
              <a:ea typeface="黑体" panose="02010609060101010101" charset="-122"/>
              <a:sym typeface="Arial" panose="020B0604020202020204" pitchFamily="34" charset="0"/>
            </a:endParaRPr>
          </a:p>
        </p:txBody>
      </p:sp>
      <p:sp>
        <p:nvSpPr>
          <p:cNvPr id="52" name="文本框 51"/>
          <p:cNvSpPr txBox="1"/>
          <p:nvPr/>
        </p:nvSpPr>
        <p:spPr>
          <a:xfrm>
            <a:off x="1823085" y="3359150"/>
            <a:ext cx="176530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中共十五大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53" name="文本框 52"/>
          <p:cNvSpPr txBox="1"/>
          <p:nvPr/>
        </p:nvSpPr>
        <p:spPr>
          <a:xfrm>
            <a:off x="1789430" y="3692525"/>
            <a:ext cx="2418080" cy="337185"/>
          </a:xfrm>
          <a:prstGeom prst="rect">
            <a:avLst/>
          </a:prstGeom>
          <a:noFill/>
        </p:spPr>
        <p:txBody>
          <a:bodyPr wrap="square" rtlCol="0">
            <a:spAutoFit/>
          </a:bodyPr>
          <a:lstStyle/>
          <a:p>
            <a:r>
              <a:rPr lang="en-US" altLang="zh-CN" sz="1600">
                <a:highlight>
                  <a:srgbClr val="00FF00"/>
                </a:highlight>
                <a:latin typeface="Arial" panose="020B0604020202020204" pitchFamily="34" charset="0"/>
                <a:ea typeface="黑体" panose="02010609060101010101" charset="-122"/>
                <a:sym typeface="Arial" panose="020B0604020202020204" pitchFamily="34" charset="0"/>
              </a:rPr>
              <a:t>“</a:t>
            </a:r>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法治国家建设</a:t>
            </a:r>
            <a:r>
              <a:rPr lang="en-US" altLang="zh-CN" sz="1600">
                <a:highlight>
                  <a:srgbClr val="00FF00"/>
                </a:highlight>
                <a:latin typeface="Arial" panose="020B0604020202020204" pitchFamily="34" charset="0"/>
                <a:ea typeface="黑体" panose="02010609060101010101" charset="-122"/>
                <a:sym typeface="Arial" panose="020B0604020202020204" pitchFamily="34" charset="0"/>
              </a:rPr>
              <a:t>”</a:t>
            </a:r>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入宪</a:t>
            </a:r>
            <a:endParaRPr lang="zh-CN" altLang="en-US" sz="1600">
              <a:highlight>
                <a:srgbClr val="00FF00"/>
              </a:highlight>
              <a:latin typeface="Arial" panose="020B0604020202020204" pitchFamily="34" charset="0"/>
              <a:ea typeface="黑体" panose="02010609060101010101" charset="-122"/>
              <a:sym typeface="Arial" panose="020B0604020202020204" pitchFamily="34" charset="0"/>
            </a:endParaRPr>
          </a:p>
        </p:txBody>
      </p:sp>
      <p:sp>
        <p:nvSpPr>
          <p:cNvPr id="54" name="文本框 53"/>
          <p:cNvSpPr txBox="1"/>
          <p:nvPr/>
        </p:nvSpPr>
        <p:spPr>
          <a:xfrm>
            <a:off x="1767840" y="2973705"/>
            <a:ext cx="3424555" cy="337185"/>
          </a:xfrm>
          <a:prstGeom prst="rect">
            <a:avLst/>
          </a:prstGeom>
          <a:noFill/>
        </p:spPr>
        <p:txBody>
          <a:bodyPr wrap="square" rtlCol="0">
            <a:spAutoFit/>
          </a:bodyPr>
          <a:lstStyle/>
          <a:p>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爱国主义教育、学校德育工作</a:t>
            </a:r>
            <a:endParaRPr lang="zh-CN" altLang="en-US" sz="1600">
              <a:highlight>
                <a:srgbClr val="00FF00"/>
              </a:highlight>
              <a:latin typeface="Arial" panose="020B0604020202020204" pitchFamily="34" charset="0"/>
              <a:ea typeface="黑体" panose="02010609060101010101" charset="-122"/>
              <a:sym typeface="Arial" panose="020B0604020202020204" pitchFamily="34" charset="0"/>
            </a:endParaRPr>
          </a:p>
        </p:txBody>
      </p:sp>
      <p:pic>
        <p:nvPicPr>
          <p:cNvPr id="56" name="图片 55" descr="现代化01.webp"/>
          <p:cNvPicPr>
            <a:picLocks noChangeAspect="1"/>
          </p:cNvPicPr>
          <p:nvPr/>
        </p:nvPicPr>
        <p:blipFill>
          <a:blip r:embed="rId17"/>
          <a:stretch>
            <a:fillRect/>
          </a:stretch>
        </p:blipFill>
        <p:spPr>
          <a:xfrm>
            <a:off x="5401310" y="156210"/>
            <a:ext cx="6654800" cy="3601720"/>
          </a:xfrm>
          <a:prstGeom prst="rect">
            <a:avLst/>
          </a:prstGeom>
        </p:spPr>
      </p:pic>
      <p:sp>
        <p:nvSpPr>
          <p:cNvPr id="55" name="文本框 54"/>
          <p:cNvSpPr txBox="1"/>
          <p:nvPr/>
        </p:nvSpPr>
        <p:spPr>
          <a:xfrm>
            <a:off x="6455410" y="3781425"/>
            <a:ext cx="4304030" cy="2245360"/>
          </a:xfrm>
          <a:prstGeom prst="rect">
            <a:avLst/>
          </a:prstGeom>
          <a:noFill/>
          <a:ln>
            <a:solidFill>
              <a:schemeClr val="tx1"/>
            </a:solidFill>
            <a:prstDash val="sysDot"/>
          </a:ln>
        </p:spPr>
        <p:txBody>
          <a:bodyPr wrap="square" rtlCol="0">
            <a:spAutoFit/>
          </a:bodyPr>
          <a:lstStyle/>
          <a:p>
            <a:r>
              <a:rPr lang="en-US" altLang="zh-CN" sz="2000" dirty="0">
                <a:latin typeface="Arial" panose="020B0604020202020204" pitchFamily="34" charset="0"/>
                <a:ea typeface="黑体" panose="02010609060101010101" charset="-122"/>
                <a:sym typeface="Arial" panose="020B0604020202020204" pitchFamily="34" charset="0"/>
              </a:rPr>
              <a:t>   </a:t>
            </a:r>
            <a:r>
              <a:rPr lang="zh-CN" sz="2000" b="1" dirty="0">
                <a:solidFill>
                  <a:srgbClr val="FF0000"/>
                </a:solidFill>
                <a:latin typeface="Arial" panose="020B0604020202020204" pitchFamily="34" charset="0"/>
                <a:ea typeface="黑体" panose="02010609060101010101" charset="-122"/>
                <a:sym typeface="Arial" panose="020B0604020202020204" pitchFamily="34" charset="0"/>
              </a:rPr>
              <a:t>考查方式</a:t>
            </a:r>
            <a:r>
              <a:rPr lang="zh-CN" sz="2000" dirty="0">
                <a:latin typeface="Arial" panose="020B0604020202020204" pitchFamily="34" charset="0"/>
                <a:ea typeface="黑体" panose="02010609060101010101" charset="-122"/>
                <a:sym typeface="Arial" panose="020B0604020202020204" pitchFamily="34" charset="0"/>
              </a:rPr>
              <a:t>：在农业大国和人口大国的中国，如何走现代化的道路探索？</a:t>
            </a:r>
            <a:endParaRPr lang="zh-CN" sz="2000" dirty="0">
              <a:latin typeface="Arial" panose="020B0604020202020204" pitchFamily="34" charset="0"/>
              <a:ea typeface="黑体" panose="02010609060101010101" charset="-122"/>
              <a:sym typeface="Arial" panose="020B0604020202020204" pitchFamily="34" charset="0"/>
            </a:endParaRPr>
          </a:p>
          <a:p>
            <a:r>
              <a:rPr lang="zh-CN" sz="2000" dirty="0">
                <a:latin typeface="Arial" panose="020B0604020202020204" pitchFamily="34" charset="0"/>
                <a:ea typeface="黑体" panose="02010609060101010101" charset="-122"/>
                <a:sym typeface="Arial" panose="020B0604020202020204" pitchFamily="34" charset="0"/>
              </a:rPr>
              <a:t>工业化建设</a:t>
            </a:r>
            <a:endParaRPr lang="zh-CN" sz="2000" dirty="0">
              <a:latin typeface="Arial" panose="020B0604020202020204" pitchFamily="34" charset="0"/>
              <a:ea typeface="黑体" panose="02010609060101010101" charset="-122"/>
              <a:sym typeface="Arial" panose="020B0604020202020204" pitchFamily="34" charset="0"/>
            </a:endParaRPr>
          </a:p>
          <a:p>
            <a:r>
              <a:rPr lang="zh-CN" sz="2000" dirty="0">
                <a:latin typeface="Arial" panose="020B0604020202020204" pitchFamily="34" charset="0"/>
                <a:ea typeface="黑体" panose="02010609060101010101" charset="-122"/>
                <a:sym typeface="Arial" panose="020B0604020202020204" pitchFamily="34" charset="0"/>
              </a:rPr>
              <a:t>法制建设</a:t>
            </a:r>
            <a:endParaRPr lang="zh-CN" sz="2000" dirty="0">
              <a:latin typeface="Arial" panose="020B0604020202020204" pitchFamily="34" charset="0"/>
              <a:ea typeface="黑体" panose="02010609060101010101" charset="-122"/>
              <a:sym typeface="Arial" panose="020B0604020202020204" pitchFamily="34" charset="0"/>
            </a:endParaRPr>
          </a:p>
          <a:p>
            <a:r>
              <a:rPr lang="zh-CN" sz="2000" dirty="0">
                <a:latin typeface="Arial" panose="020B0604020202020204" pitchFamily="34" charset="0"/>
                <a:ea typeface="黑体" panose="02010609060101010101" charset="-122"/>
                <a:sym typeface="Arial" panose="020B0604020202020204" pitchFamily="34" charset="0"/>
              </a:rPr>
              <a:t>民主政治制度建设</a:t>
            </a:r>
            <a:endParaRPr lang="zh-CN" sz="2000" dirty="0">
              <a:latin typeface="Arial" panose="020B0604020202020204" pitchFamily="34" charset="0"/>
              <a:ea typeface="黑体" panose="02010609060101010101" charset="-122"/>
              <a:sym typeface="Arial" panose="020B0604020202020204" pitchFamily="34" charset="0"/>
            </a:endParaRPr>
          </a:p>
          <a:p>
            <a:r>
              <a:rPr lang="zh-CN" sz="2000" dirty="0">
                <a:latin typeface="Arial" panose="020B0604020202020204" pitchFamily="34" charset="0"/>
                <a:ea typeface="黑体" panose="02010609060101010101" charset="-122"/>
                <a:sym typeface="Arial" panose="020B0604020202020204" pitchFamily="34" charset="0"/>
              </a:rPr>
              <a:t>社会保障制度实行等</a:t>
            </a:r>
            <a:endParaRPr lang="zh-CN" sz="2000" dirty="0">
              <a:latin typeface="Arial" panose="020B0604020202020204" pitchFamily="34" charset="0"/>
              <a:ea typeface="黑体" panose="02010609060101010101" charset="-122"/>
              <a:sym typeface="Arial" panose="020B0604020202020204" pitchFamily="34" charset="0"/>
            </a:endParaRPr>
          </a:p>
          <a:p>
            <a:endParaRPr lang="zh-CN" sz="2000" dirty="0">
              <a:latin typeface="Arial" panose="020B0604020202020204" pitchFamily="34" charset="0"/>
              <a:ea typeface="黑体" panose="02010609060101010101" charset="-122"/>
              <a:sym typeface="Arial" panose="020B0604020202020204" pitchFamily="34" charset="0"/>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0642" y="638716"/>
            <a:ext cx="10945425" cy="4176608"/>
          </a:xfrm>
          <a:prstGeom prst="rect">
            <a:avLst/>
          </a:prstGeom>
          <a:noFill/>
        </p:spPr>
        <p:txBody>
          <a:bodyPr wrap="square" rtlCol="0">
            <a:noAutofit/>
          </a:bodyPr>
          <a:lstStyle/>
          <a:p>
            <a:pPr lvl="0" indent="266700" algn="just">
              <a:lnSpc>
                <a:spcPct val="150000"/>
              </a:lnSpc>
            </a:pPr>
            <a:r>
              <a:rPr lang="zh-CN" altLang="en-US" sz="2800" b="1" noProof="1" smtClean="0">
                <a:solidFill>
                  <a:srgbClr val="FF0000"/>
                </a:solidFill>
                <a:latin typeface="Arial" panose="020B0604020202020204" pitchFamily="34" charset="0"/>
                <a:ea typeface="黑体" panose="02010609060101010101" charset="-122"/>
                <a:sym typeface="Arial" panose="020B0604020202020204" pitchFamily="34" charset="0"/>
              </a:rPr>
              <a:t>命题预测：</a:t>
            </a:r>
            <a:endParaRPr lang="zh-CN" altLang="zh-CN" sz="2800" kern="100" dirty="0">
              <a:solidFill>
                <a:prstClr val="black"/>
              </a:solidFill>
              <a:latin typeface="Arial" panose="020B0604020202020204" pitchFamily="34" charset="0"/>
              <a:ea typeface="黑体" panose="02010609060101010101" charset="-122"/>
              <a:cs typeface="Courier New" panose="02070309020205020404"/>
              <a:sym typeface="Arial" panose="020B0604020202020204" pitchFamily="34" charset="0"/>
            </a:endParaRPr>
          </a:p>
          <a:p>
            <a:pPr lvl="0" indent="266700" algn="just">
              <a:lnSpc>
                <a:spcPct val="150000"/>
              </a:lnSpc>
            </a:pPr>
            <a:r>
              <a:rPr lang="zh-CN" altLang="zh-CN" sz="2400" b="1" kern="100" dirty="0">
                <a:solidFill>
                  <a:prstClr val="black"/>
                </a:solidFill>
                <a:latin typeface="楷体" panose="02010609060101010101" charset="-122"/>
                <a:ea typeface="楷体" panose="02010609060101010101" charset="-122"/>
                <a:cs typeface="Times New Roman" panose="02020603050405020304"/>
                <a:sym typeface="Arial" panose="020B0604020202020204" pitchFamily="34" charset="0"/>
              </a:rPr>
              <a:t>从近三年的高考命题点来看：</a:t>
            </a:r>
            <a:r>
              <a:rPr lang="zh-CN" altLang="zh-CN" sz="2400" b="1" kern="100" dirty="0">
                <a:solidFill>
                  <a:srgbClr val="FF0000"/>
                </a:solidFill>
                <a:latin typeface="楷体" panose="02010609060101010101" charset="-122"/>
                <a:ea typeface="楷体" panose="02010609060101010101" charset="-122"/>
                <a:cs typeface="Times New Roman" panose="02020603050405020304"/>
                <a:sym typeface="Arial" panose="020B0604020202020204" pitchFamily="34" charset="0"/>
              </a:rPr>
              <a:t>对后世的思想传承和民族精神的形成产生重大影响的汉代儒学、宋明理学以及蕴含文化意蕴的科技、文艺等是本专题的热考点。</a:t>
            </a:r>
            <a:r>
              <a:rPr lang="zh-CN" altLang="zh-CN" sz="2400" b="1" kern="100" dirty="0">
                <a:solidFill>
                  <a:prstClr val="black"/>
                </a:solidFill>
                <a:latin typeface="楷体" panose="02010609060101010101" charset="-122"/>
                <a:ea typeface="楷体" panose="02010609060101010101" charset="-122"/>
                <a:cs typeface="Times New Roman" panose="02020603050405020304"/>
                <a:sym typeface="Arial" panose="020B0604020202020204" pitchFamily="34" charset="0"/>
              </a:rPr>
              <a:t>复习备考时，既要从弘扬中华优秀传统文化，突出社会主义核心价值观引领的角度掌握儒学的发展对中华文明演进的重大影响，又要认识到多元一体、雅俗共赏的古代艺术，从不同侧面反映了不同历史时期的社会风尚、时代风貌和作者心声，它们是中华民族奉献给世界文化宝库的瑰宝。</a:t>
            </a:r>
            <a:endParaRPr lang="en-US" altLang="zh-CN" sz="2400" b="1" kern="100" dirty="0" smtClean="0">
              <a:latin typeface="楷体" panose="02010609060101010101" charset="-122"/>
              <a:ea typeface="楷体" panose="02010609060101010101" charset="-122"/>
              <a:cs typeface="Courier New" panose="02070309020205020404"/>
              <a:sym typeface="Arial" panose="020B0604020202020204" pitchFamily="34" charset="0"/>
            </a:endParaRPr>
          </a:p>
        </p:txBody>
      </p:sp>
      <p:sp>
        <p:nvSpPr>
          <p:cNvPr id="3" name="文本框 2"/>
          <p:cNvSpPr txBox="1"/>
          <p:nvPr/>
        </p:nvSpPr>
        <p:spPr>
          <a:xfrm>
            <a:off x="608623" y="99040"/>
            <a:ext cx="10980216" cy="521970"/>
          </a:xfrm>
          <a:prstGeom prst="rect">
            <a:avLst/>
          </a:prstGeom>
          <a:solidFill>
            <a:schemeClr val="accent2"/>
          </a:solidFill>
        </p:spPr>
        <p:txBody>
          <a:bodyPr wrap="square" rtlCol="0">
            <a:spAutoFit/>
          </a:bodyPr>
          <a:lstStyle/>
          <a:p>
            <a:pPr algn="ct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主题三、</a:t>
            </a:r>
            <a:r>
              <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rPr>
              <a:t>中国传统文化的传承及文化自信</a:t>
            </a:r>
            <a:endPar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p:cNvSpPr>
            <a:spLocks noGrp="1" noChangeArrowheads="1"/>
          </p:cNvSpPr>
          <p:nvPr>
            <p:ph sz="quarter" idx="10"/>
          </p:nvPr>
        </p:nvSpPr>
        <p:spPr bwMode="auto">
          <a:xfrm>
            <a:off x="695960" y="1404010"/>
            <a:ext cx="1085850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1.</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预计在</a:t>
            </a:r>
            <a:r>
              <a:rPr lang="en-US"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2023</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年高考中</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需要注意在</a:t>
            </a:r>
            <a:r>
              <a:rPr lang="zh-CN" altLang="en-US" sz="2400" b="1" kern="100" dirty="0" smtClean="0">
                <a:latin typeface="楷体" panose="02010609060101010101" charset="-122"/>
                <a:ea typeface="楷体" panose="02010609060101010101" charset="-122"/>
                <a:cs typeface="楷体" panose="02010609060101010101" charset="-122"/>
                <a:sym typeface="Arial" panose="020B0604020202020204" pitchFamily="34" charset="0"/>
              </a:rPr>
              <a:t>弘扬</a:t>
            </a:r>
            <a:r>
              <a:rPr lang="zh-CN" altLang="en-US" sz="2400" b="1" kern="100" dirty="0">
                <a:latin typeface="楷体" panose="02010609060101010101" charset="-122"/>
                <a:ea typeface="楷体" panose="02010609060101010101" charset="-122"/>
                <a:cs typeface="楷体" panose="02010609060101010101" charset="-122"/>
                <a:sym typeface="Arial" panose="020B0604020202020204" pitchFamily="34" charset="0"/>
              </a:rPr>
              <a:t>爱国主义，传承民族</a:t>
            </a:r>
            <a:r>
              <a:rPr lang="zh-CN" altLang="en-US" sz="2400" b="1" kern="100" dirty="0" smtClean="0">
                <a:latin typeface="楷体" panose="02010609060101010101" charset="-122"/>
                <a:ea typeface="楷体" panose="02010609060101010101" charset="-122"/>
                <a:cs typeface="楷体" panose="02010609060101010101" charset="-122"/>
                <a:sym typeface="Arial" panose="020B0604020202020204" pitchFamily="34" charset="0"/>
              </a:rPr>
              <a:t>精神、</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航天</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精神、劳模精神、</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自强不息</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、革新进取</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精神</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方面的命题</a:t>
            </a:r>
            <a:endPar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en-US" altLang="zh-CN" b="1" dirty="0" smtClean="0">
                <a:latin typeface="楷体" panose="02010609060101010101" charset="-122"/>
                <a:ea typeface="楷体" panose="02010609060101010101" charset="-122"/>
                <a:cs typeface="楷体" panose="02010609060101010101" charset="-122"/>
                <a:sym typeface="Arial" panose="020B0604020202020204" pitchFamily="34" charset="0"/>
              </a:rPr>
              <a:t>2.</a:t>
            </a:r>
            <a:r>
              <a:rPr lang="zh-CN" altLang="en-US" b="1" dirty="0" smtClean="0">
                <a:latin typeface="楷体" panose="02010609060101010101" charset="-122"/>
                <a:ea typeface="楷体" panose="02010609060101010101" charset="-122"/>
                <a:cs typeface="楷体" panose="02010609060101010101" charset="-122"/>
                <a:sym typeface="Arial" panose="020B0604020202020204" pitchFamily="34" charset="0"/>
              </a:rPr>
              <a:t>体现</a:t>
            </a:r>
            <a:r>
              <a:rPr lang="zh-CN" altLang="zh-CN" b="1" dirty="0" smtClean="0">
                <a:latin typeface="楷体" panose="02010609060101010101" charset="-122"/>
                <a:ea typeface="楷体" panose="02010609060101010101" charset="-122"/>
                <a:cs typeface="楷体" panose="02010609060101010101" charset="-122"/>
                <a:sym typeface="Arial" panose="020B0604020202020204" pitchFamily="34" charset="0"/>
              </a:rPr>
              <a:t>中国共产党</a:t>
            </a:r>
            <a:r>
              <a:rPr lang="zh-CN" altLang="zh-CN" b="1" dirty="0">
                <a:latin typeface="楷体" panose="02010609060101010101" charset="-122"/>
                <a:ea typeface="楷体" panose="02010609060101010101" charset="-122"/>
                <a:cs typeface="楷体" panose="02010609060101010101" charset="-122"/>
                <a:sym typeface="Arial" panose="020B0604020202020204" pitchFamily="34" charset="0"/>
              </a:rPr>
              <a:t>的坚强领导和英明决策，</a:t>
            </a:r>
            <a:r>
              <a:rPr lang="zh-CN" altLang="zh-CN" b="1" dirty="0" smtClean="0">
                <a:latin typeface="楷体" panose="02010609060101010101" charset="-122"/>
                <a:ea typeface="楷体" panose="02010609060101010101" charset="-122"/>
                <a:cs typeface="楷体" panose="02010609060101010101" charset="-122"/>
                <a:sym typeface="Arial" panose="020B0604020202020204" pitchFamily="34" charset="0"/>
              </a:rPr>
              <a:t>我国</a:t>
            </a:r>
            <a:r>
              <a:rPr lang="zh-CN" altLang="zh-CN" b="1" dirty="0">
                <a:latin typeface="楷体" panose="02010609060101010101" charset="-122"/>
                <a:ea typeface="楷体" panose="02010609060101010101" charset="-122"/>
                <a:cs typeface="楷体" panose="02010609060101010101" charset="-122"/>
                <a:sym typeface="Arial" panose="020B0604020202020204" pitchFamily="34" charset="0"/>
              </a:rPr>
              <a:t>大力实施科教兴国战略、人才强国战略和创新驱动发展战略，自主创新能力不断提高</a:t>
            </a:r>
            <a:r>
              <a:rPr lang="zh-CN" altLang="zh-CN" b="1" dirty="0" smtClean="0">
                <a:latin typeface="楷体" panose="02010609060101010101" charset="-122"/>
                <a:ea typeface="楷体" panose="02010609060101010101" charset="-122"/>
                <a:cs typeface="楷体" panose="02010609060101010101" charset="-122"/>
                <a:sym typeface="Arial" panose="020B0604020202020204" pitchFamily="34" charset="0"/>
              </a:rPr>
              <a:t>，社会主义制度的优越性等。</a:t>
            </a:r>
            <a:endParaRPr lang="en-US" altLang="zh-CN" dirty="0" smtClean="0">
              <a:latin typeface="Arial" panose="020B0604020202020204" pitchFamily="34" charset="0"/>
              <a:ea typeface="黑体" panose="02010609060101010101" charset="-122"/>
              <a:sym typeface="Arial" panose="020B0604020202020204" pitchFamily="34" charset="0"/>
            </a:endParaRPr>
          </a:p>
          <a:p>
            <a:pPr>
              <a:lnSpc>
                <a:spcPct val="150000"/>
              </a:lnSpc>
            </a:pPr>
            <a:r>
              <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3</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将</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从以下方面考查中西方科技的内容：近代西方科技的特点；三次技术革命的特点；中西方科技的比较，并结合历史背景分析其命运不同的原因。</a:t>
            </a:r>
            <a:endPar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4</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高考对</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本</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专题</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的</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考查突出时空观念、历史解释、史料</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实证</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家</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国情怀</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等</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核心素养，题型以非选择题为主。</a:t>
            </a:r>
            <a:endPar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4" name="文本框 1"/>
          <p:cNvSpPr>
            <a:spLocks noChangeArrowheads="1"/>
          </p:cNvSpPr>
          <p:nvPr/>
        </p:nvSpPr>
        <p:spPr bwMode="auto">
          <a:xfrm>
            <a:off x="867400" y="819161"/>
            <a:ext cx="222440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3200" b="1" dirty="0">
                <a:solidFill>
                  <a:srgbClr val="FF0000"/>
                </a:solidFill>
                <a:latin typeface="Arial" panose="020B0604020202020204" pitchFamily="34" charset="0"/>
                <a:ea typeface="黑体" panose="02010609060101010101" charset="-122"/>
                <a:sym typeface="Arial" panose="020B0604020202020204" pitchFamily="34" charset="0"/>
              </a:rPr>
              <a:t>命题预测：</a:t>
            </a:r>
            <a:endParaRPr lang="zh-CN" altLang="en-US" sz="3200" b="1" dirty="0">
              <a:solidFill>
                <a:srgbClr val="FF0000"/>
              </a:solidFill>
              <a:latin typeface="Arial" panose="020B0604020202020204" pitchFamily="34" charset="0"/>
              <a:ea typeface="黑体" panose="02010609060101010101" charset="-122"/>
              <a:sym typeface="Arial" panose="020B0604020202020204" pitchFamily="34" charset="0"/>
            </a:endParaRPr>
          </a:p>
        </p:txBody>
      </p:sp>
      <p:sp>
        <p:nvSpPr>
          <p:cNvPr id="2" name="文本框 1"/>
          <p:cNvSpPr txBox="1"/>
          <p:nvPr/>
        </p:nvSpPr>
        <p:spPr>
          <a:xfrm>
            <a:off x="538684" y="36895"/>
            <a:ext cx="10980216" cy="521970"/>
          </a:xfrm>
          <a:prstGeom prst="rect">
            <a:avLst/>
          </a:prstGeom>
          <a:solidFill>
            <a:schemeClr val="accent2"/>
          </a:solidFill>
        </p:spPr>
        <p:txBody>
          <a:bodyPr wrap="square" rtlCol="0">
            <a:spAutoFit/>
          </a:bodyPr>
          <a:lstStyle/>
          <a:p>
            <a:pPr algn="ct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主题</a:t>
            </a:r>
            <a:r>
              <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rPr>
              <a:t>四</a:t>
            </a: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a:t>
            </a:r>
            <a:r>
              <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rPr>
              <a:t>航天</a:t>
            </a: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科技</a:t>
            </a:r>
            <a:endPar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5620" y="188854"/>
            <a:ext cx="10842739" cy="583565"/>
          </a:xfrm>
          <a:prstGeom prst="rect">
            <a:avLst/>
          </a:prstGeom>
          <a:solidFill>
            <a:srgbClr val="FF0000"/>
          </a:solidFill>
        </p:spPr>
        <p:txBody>
          <a:bodyPr wrap="square">
            <a:spAutoFit/>
          </a:bodyPr>
          <a:lstStyle/>
          <a:p>
            <a:pPr algn="ctr"/>
            <a:r>
              <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rPr>
              <a:t>热点二：</a:t>
            </a:r>
            <a:r>
              <a:rPr lang="zh-CN" altLang="en-US" sz="3200" b="1" dirty="0">
                <a:solidFill>
                  <a:schemeClr val="bg1"/>
                </a:solidFill>
                <a:latin typeface="Arial" panose="020B0604020202020204" pitchFamily="34" charset="0"/>
                <a:ea typeface="黑体" panose="02010609060101010101" charset="-122"/>
                <a:sym typeface="Arial" panose="020B0604020202020204" pitchFamily="34" charset="0"/>
              </a:rPr>
              <a:t>热烈庆祝党的二十大胜利</a:t>
            </a:r>
            <a:r>
              <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rPr>
              <a:t>召开</a:t>
            </a:r>
            <a:endPar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endParaRPr>
          </a:p>
        </p:txBody>
      </p:sp>
      <p:sp>
        <p:nvSpPr>
          <p:cNvPr id="6" name="矩形 5"/>
          <p:cNvSpPr/>
          <p:nvPr/>
        </p:nvSpPr>
        <p:spPr>
          <a:xfrm>
            <a:off x="5753735" y="1320800"/>
            <a:ext cx="6064885" cy="4965065"/>
          </a:xfrm>
          <a:prstGeom prst="rect">
            <a:avLst/>
          </a:prstGeom>
        </p:spPr>
        <p:txBody>
          <a:bodyPr wrap="square">
            <a:spAutoFit/>
          </a:bodyPr>
          <a:lstStyle/>
          <a:p>
            <a:pPr>
              <a:lnSpc>
                <a:spcPct val="120000"/>
              </a:lnSpc>
            </a:pPr>
            <a:r>
              <a:rPr lang="en-US" altLang="zh-CN" sz="2400" dirty="0" smtClean="0">
                <a:solidFill>
                  <a:srgbClr val="333333"/>
                </a:solidFill>
                <a:latin typeface="Arial" panose="020B0604020202020204" pitchFamily="34" charset="0"/>
                <a:ea typeface="黑体" panose="02010609060101010101" charset="-122"/>
                <a:sym typeface="Arial" panose="020B0604020202020204" pitchFamily="34" charset="0"/>
              </a:rPr>
              <a:t>       </a:t>
            </a:r>
            <a:r>
              <a:rPr lang="en-US" altLang="zh-CN" sz="2400" b="1" dirty="0" smtClean="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2022</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年</a:t>
            </a:r>
            <a:r>
              <a:rPr lang="en-US" altLang="zh-CN"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10</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月</a:t>
            </a:r>
            <a:r>
              <a:rPr lang="en-US" altLang="zh-CN"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22</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日上午，人民大会堂万人大礼堂灯光璀璨、气氛热烈，党的二十大在这里胜利闭幕</a:t>
            </a:r>
            <a:r>
              <a:rPr lang="zh-CN" altLang="en-US" sz="2400" b="1" dirty="0" smtClean="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。大会</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通过了关于</a:t>
            </a:r>
            <a:r>
              <a:rPr lang="en-US" altLang="zh-CN"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中国共产党章程（修正案）</a:t>
            </a:r>
            <a:r>
              <a:rPr lang="en-US" altLang="zh-CN"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的决议，一致同意把党的十九大以来</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习近平新时代中国特色社会主义思想</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新发展写入党章</a:t>
            </a:r>
            <a:r>
              <a:rPr lang="zh-CN" altLang="en-US" sz="2400" b="1" dirty="0" smtClean="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。习近平</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新时代中国特色社会主义思想，是当代中国马克思主义、二十一世纪马克思主义，是中华文化和中国精神的时代精华，实现了马克思主义中国化时代化新的飞跃，为新时代党和国家事业发展提供了根本遵循。</a:t>
            </a:r>
            <a:endParaRPr lang="zh-CN" altLang="en-US" sz="2400" b="1" i="0" dirty="0">
              <a:solidFill>
                <a:srgbClr val="333333"/>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5833" y="1853466"/>
            <a:ext cx="5084980" cy="3691847"/>
          </a:xfrm>
          <a:prstGeom prst="rect">
            <a:avLst/>
          </a:prstGeom>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50">
        <p15:prstTrans prst="airplan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765" y="774065"/>
            <a:ext cx="11264900" cy="5631180"/>
          </a:xfrm>
          <a:prstGeom prst="rect">
            <a:avLst/>
          </a:prstGeom>
        </p:spPr>
        <p:txBody>
          <a:bodyPr wrap="square">
            <a:spAutoFit/>
          </a:bodyPr>
          <a:lstStyle/>
          <a:p>
            <a:pPr>
              <a:lnSpc>
                <a:spcPct val="150000"/>
              </a:lnSpc>
            </a:pPr>
            <a:r>
              <a:rPr lang="zh-CN" altLang="en-US" sz="2400" dirty="0">
                <a:latin typeface="Arial" panose="020B0604020202020204" pitchFamily="34" charset="0"/>
                <a:ea typeface="黑体" panose="02010609060101010101" charset="-122"/>
                <a:sym typeface="Arial" panose="020B0604020202020204" pitchFamily="34" charset="0"/>
              </a:rPr>
              <a:t> </a:t>
            </a:r>
            <a:r>
              <a:rPr lang="zh-CN" altLang="en-US" sz="2400" dirty="0" smtClean="0">
                <a:latin typeface="Arial" panose="020B0604020202020204" pitchFamily="34" charset="0"/>
                <a:ea typeface="黑体" panose="02010609060101010101" charset="-122"/>
                <a:sym typeface="Arial" panose="020B0604020202020204" pitchFamily="34" charset="0"/>
              </a:rPr>
              <a:t>    高考</a:t>
            </a:r>
            <a:r>
              <a:rPr lang="zh-CN" altLang="en-US" sz="2400" dirty="0">
                <a:latin typeface="Arial" panose="020B0604020202020204" pitchFamily="34" charset="0"/>
                <a:ea typeface="黑体" panose="02010609060101010101" charset="-122"/>
                <a:sym typeface="Arial" panose="020B0604020202020204" pitchFamily="34" charset="0"/>
              </a:rPr>
              <a:t>命题坚持以社会主义核心价值观滋养学生，以新时代中国特色社会主义伟大成就激励学生，助力培养担当民族复兴大任的时代</a:t>
            </a:r>
            <a:r>
              <a:rPr lang="zh-CN" altLang="en-US" sz="2400" dirty="0" smtClean="0">
                <a:latin typeface="Arial" panose="020B0604020202020204" pitchFamily="34" charset="0"/>
                <a:ea typeface="黑体" panose="02010609060101010101" charset="-122"/>
                <a:sym typeface="Arial" panose="020B0604020202020204" pitchFamily="34" charset="0"/>
              </a:rPr>
              <a:t>新人。</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近年来高考历史重视考查</a:t>
            </a:r>
            <a:r>
              <a:rPr lang="zh-CN" altLang="zh-CN" sz="2400" kern="100" dirty="0">
                <a:solidFill>
                  <a:srgbClr val="FF0000"/>
                </a:solidFill>
                <a:latin typeface="Arial" panose="020B0604020202020204" pitchFamily="34" charset="0"/>
                <a:ea typeface="黑体" panose="02010609060101010101" charset="-122"/>
                <a:cs typeface="Times New Roman" panose="02020603050405020304"/>
                <a:sym typeface="Arial" panose="020B0604020202020204" pitchFamily="34" charset="0"/>
              </a:rPr>
              <a:t>党史、新中国史、改革开放史、社会主义发展史</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的相关内容，以展现中国共产党带领人民在革命、建设、改革中取得的</a:t>
            </a:r>
            <a:r>
              <a:rPr lang="zh-CN" altLang="zh-CN" sz="2400" kern="100" dirty="0">
                <a:solidFill>
                  <a:srgbClr val="FF0000"/>
                </a:solidFill>
                <a:latin typeface="Arial" panose="020B0604020202020204" pitchFamily="34" charset="0"/>
                <a:ea typeface="黑体" panose="02010609060101010101" charset="-122"/>
                <a:cs typeface="Times New Roman" panose="02020603050405020304"/>
                <a:sym typeface="Arial" panose="020B0604020202020204" pitchFamily="34" charset="0"/>
              </a:rPr>
              <a:t>辉煌成就</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，引导考生关心国家命运，增强考生的历史使命感，使考生树立为新时代中国特色社会主义建设、中华民族伟大复兴作贡献的信念</a:t>
            </a:r>
            <a:r>
              <a:rPr lang="zh-CN"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a:t>
            </a:r>
            <a:endParaRPr lang="en-US"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endParaRPr>
          </a:p>
          <a:p>
            <a:pPr>
              <a:lnSpc>
                <a:spcPct val="150000"/>
              </a:lnSpc>
            </a:pPr>
            <a:r>
              <a:rPr lang="en-US"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     </a:t>
            </a:r>
            <a:r>
              <a:rPr lang="zh-CN"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在</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复习备考中，我们应该在教材的基础上对</a:t>
            </a:r>
            <a:r>
              <a:rPr lang="zh-CN" altLang="zh-CN" sz="2400" u="sng" kern="100" dirty="0">
                <a:solidFill>
                  <a:srgbClr val="FF0000"/>
                </a:solidFill>
                <a:latin typeface="Arial" panose="020B0604020202020204" pitchFamily="34" charset="0"/>
                <a:ea typeface="黑体" panose="02010609060101010101" charset="-122"/>
                <a:cs typeface="Times New Roman" panose="02020603050405020304"/>
                <a:sym typeface="Arial" panose="020B0604020202020204" pitchFamily="34" charset="0"/>
              </a:rPr>
              <a:t>中国共产党党史、中华人民共和国史、改革开放史、社会主义发展史</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的</a:t>
            </a:r>
            <a:r>
              <a:rPr lang="en-US"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四史</a:t>
            </a:r>
            <a:r>
              <a:rPr lang="en-US"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进行简要</a:t>
            </a:r>
            <a:r>
              <a:rPr lang="zh-CN"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梳理</a:t>
            </a:r>
            <a:r>
              <a:rPr lang="zh-CN" altLang="en-US"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a:t>
            </a:r>
            <a:r>
              <a:rPr lang="zh-CN" altLang="zh-CN" sz="2400" dirty="0" smtClean="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是</a:t>
            </a:r>
            <a:r>
              <a:rPr lang="zh-CN" altLang="zh-CN" sz="2400" dirty="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高考</a:t>
            </a:r>
            <a:r>
              <a:rPr lang="zh-CN" altLang="zh-CN" sz="2400" dirty="0" smtClean="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考</a:t>
            </a:r>
            <a:r>
              <a:rPr lang="zh-CN" altLang="en-US" sz="2400" dirty="0" smtClean="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查</a:t>
            </a:r>
            <a:r>
              <a:rPr lang="zh-CN" altLang="zh-CN" sz="2400" dirty="0" smtClean="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的</a:t>
            </a:r>
            <a:r>
              <a:rPr lang="zh-CN" altLang="zh-CN" sz="2400" dirty="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热点和必考内容。</a:t>
            </a:r>
            <a:endParaRPr lang="en-US" altLang="zh-CN" sz="2400" dirty="0">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p>
            <a:pPr>
              <a:lnSpc>
                <a:spcPct val="150000"/>
              </a:lnSpc>
            </a:pPr>
            <a:endParaRPr lang="zh-CN" altLang="zh-CN" sz="2400" kern="100" dirty="0">
              <a:latin typeface="Arial" panose="020B0604020202020204" pitchFamily="34" charset="0"/>
              <a:ea typeface="黑体" panose="02010609060101010101" charset="-122"/>
              <a:cs typeface="Courier New" panose="02070309020205020404"/>
              <a:sym typeface="Arial" panose="020B0604020202020204" pitchFamily="34" charset="0"/>
            </a:endParaRPr>
          </a:p>
        </p:txBody>
      </p:sp>
      <p:sp>
        <p:nvSpPr>
          <p:cNvPr id="3" name="TextBox 1"/>
          <p:cNvSpPr txBox="1"/>
          <p:nvPr/>
        </p:nvSpPr>
        <p:spPr>
          <a:xfrm>
            <a:off x="4655840" y="109835"/>
            <a:ext cx="2304256" cy="523220"/>
          </a:xfrm>
          <a:prstGeom prst="rect">
            <a:avLst/>
          </a:prstGeom>
          <a:solidFill>
            <a:srgbClr val="FFC000"/>
          </a:solidFill>
        </p:spPr>
        <p:txBody>
          <a:bodyPr wrap="square" rtlCol="0">
            <a:spAutoFit/>
          </a:bodyPr>
          <a:lstStyle/>
          <a:p>
            <a:pPr algn="ctr"/>
            <a:r>
              <a:rPr lang="zh-CN" altLang="en-US" sz="2800" b="1" dirty="0" smtClean="0">
                <a:latin typeface="Arial" panose="020B0604020202020204" pitchFamily="34" charset="0"/>
                <a:ea typeface="黑体" panose="02010609060101010101" charset="-122"/>
                <a:sym typeface="Arial" panose="020B0604020202020204" pitchFamily="34" charset="0"/>
              </a:rPr>
              <a:t>备考提示</a:t>
            </a:r>
            <a:endParaRPr lang="zh-CN" altLang="en-US" sz="2800" b="1" dirty="0">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5547" y="881029"/>
            <a:ext cx="5579616" cy="3416320"/>
          </a:xfrm>
          <a:prstGeom prst="rect">
            <a:avLst/>
          </a:prstGeom>
          <a:ln>
            <a:solidFill>
              <a:srgbClr val="00B050"/>
            </a:solidFill>
          </a:ln>
        </p:spPr>
        <p:txBody>
          <a:bodyPr wrap="square">
            <a:spAutoFit/>
          </a:bodyPr>
          <a:lstStyle/>
          <a:p>
            <a:pPr>
              <a:lnSpc>
                <a:spcPct val="150000"/>
              </a:lnSpc>
            </a:pPr>
            <a:r>
              <a:rPr lang="en-US" altLang="zh-CN" sz="2400" dirty="0" smtClean="0">
                <a:solidFill>
                  <a:srgbClr val="222222"/>
                </a:solidFill>
                <a:latin typeface="Arial" panose="020B0604020202020204" pitchFamily="34" charset="0"/>
                <a:ea typeface="黑体" panose="02010609060101010101" charset="-122"/>
                <a:sym typeface="Arial" panose="020B0604020202020204" pitchFamily="34" charset="0"/>
              </a:rPr>
              <a:t>     2023</a:t>
            </a:r>
            <a:r>
              <a:rPr lang="zh-CN" altLang="en-US" sz="2400" dirty="0" smtClean="0">
                <a:solidFill>
                  <a:srgbClr val="222222"/>
                </a:solidFill>
                <a:latin typeface="Arial" panose="020B0604020202020204" pitchFamily="34" charset="0"/>
                <a:ea typeface="黑体" panose="02010609060101010101" charset="-122"/>
                <a:sym typeface="Arial" panose="020B0604020202020204" pitchFamily="34" charset="0"/>
              </a:rPr>
              <a:t>年</a:t>
            </a:r>
            <a:r>
              <a:rPr lang="en-US" altLang="zh-CN" sz="2400" dirty="0" smtClean="0">
                <a:solidFill>
                  <a:srgbClr val="222222"/>
                </a:solidFill>
                <a:latin typeface="Arial" panose="020B0604020202020204" pitchFamily="34" charset="0"/>
                <a:ea typeface="黑体" panose="02010609060101010101" charset="-122"/>
                <a:sym typeface="Arial" panose="020B0604020202020204" pitchFamily="34" charset="0"/>
              </a:rPr>
              <a:t>1</a:t>
            </a:r>
            <a:r>
              <a:rPr lang="zh-CN" altLang="en-US" sz="2400" dirty="0">
                <a:solidFill>
                  <a:srgbClr val="222222"/>
                </a:solidFill>
                <a:latin typeface="Arial" panose="020B0604020202020204" pitchFamily="34" charset="0"/>
                <a:ea typeface="黑体" panose="02010609060101010101" charset="-122"/>
                <a:sym typeface="Arial" panose="020B0604020202020204" pitchFamily="34" charset="0"/>
              </a:rPr>
              <a:t>月</a:t>
            </a:r>
            <a:r>
              <a:rPr lang="en-US" altLang="zh-CN" sz="2400" dirty="0">
                <a:solidFill>
                  <a:srgbClr val="222222"/>
                </a:solidFill>
                <a:latin typeface="Arial" panose="020B0604020202020204" pitchFamily="34" charset="0"/>
                <a:ea typeface="黑体" panose="02010609060101010101" charset="-122"/>
                <a:sym typeface="Arial" panose="020B0604020202020204" pitchFamily="34" charset="0"/>
              </a:rPr>
              <a:t>17</a:t>
            </a:r>
            <a:r>
              <a:rPr lang="zh-CN" altLang="en-US" sz="2400" dirty="0">
                <a:solidFill>
                  <a:srgbClr val="222222"/>
                </a:solidFill>
                <a:latin typeface="Arial" panose="020B0604020202020204" pitchFamily="34" charset="0"/>
                <a:ea typeface="黑体" panose="02010609060101010101" charset="-122"/>
                <a:sym typeface="Arial" panose="020B0604020202020204" pitchFamily="34" charset="0"/>
              </a:rPr>
              <a:t>日，在国务院新闻办举行的</a:t>
            </a:r>
            <a:r>
              <a:rPr lang="en-US" altLang="zh-CN" sz="2400" dirty="0">
                <a:solidFill>
                  <a:srgbClr val="222222"/>
                </a:solidFill>
                <a:latin typeface="Arial" panose="020B0604020202020204" pitchFamily="34" charset="0"/>
                <a:ea typeface="黑体" panose="02010609060101010101" charset="-122"/>
                <a:sym typeface="Arial" panose="020B0604020202020204" pitchFamily="34" charset="0"/>
              </a:rPr>
              <a:t>2022</a:t>
            </a:r>
            <a:r>
              <a:rPr lang="zh-CN" altLang="en-US" sz="2400" dirty="0">
                <a:solidFill>
                  <a:srgbClr val="222222"/>
                </a:solidFill>
                <a:latin typeface="Arial" panose="020B0604020202020204" pitchFamily="34" charset="0"/>
                <a:ea typeface="黑体" panose="02010609060101010101" charset="-122"/>
                <a:sym typeface="Arial" panose="020B0604020202020204" pitchFamily="34" charset="0"/>
              </a:rPr>
              <a:t>年国民经济运行情况新闻发布会上，国家统计局局长康义介绍了</a:t>
            </a:r>
            <a:r>
              <a:rPr lang="en-US" altLang="zh-CN" sz="2400" dirty="0">
                <a:solidFill>
                  <a:srgbClr val="222222"/>
                </a:solidFill>
                <a:latin typeface="Arial" panose="020B0604020202020204" pitchFamily="34" charset="0"/>
                <a:ea typeface="黑体" panose="02010609060101010101" charset="-122"/>
                <a:sym typeface="Arial" panose="020B0604020202020204" pitchFamily="34" charset="0"/>
              </a:rPr>
              <a:t>2022</a:t>
            </a:r>
            <a:r>
              <a:rPr lang="zh-CN" altLang="en-US" sz="2400" dirty="0">
                <a:solidFill>
                  <a:srgbClr val="222222"/>
                </a:solidFill>
                <a:latin typeface="Arial" panose="020B0604020202020204" pitchFamily="34" charset="0"/>
                <a:ea typeface="黑体" panose="02010609060101010101" charset="-122"/>
                <a:sym typeface="Arial" panose="020B0604020202020204" pitchFamily="34" charset="0"/>
              </a:rPr>
              <a:t>年国民经济运行情况。他表示，去年末全国人口</a:t>
            </a:r>
            <a:r>
              <a:rPr lang="en-US" altLang="zh-CN" sz="2400" dirty="0">
                <a:solidFill>
                  <a:srgbClr val="222222"/>
                </a:solidFill>
                <a:latin typeface="Arial" panose="020B0604020202020204" pitchFamily="34" charset="0"/>
                <a:ea typeface="黑体" panose="02010609060101010101" charset="-122"/>
                <a:sym typeface="Arial" panose="020B0604020202020204" pitchFamily="34" charset="0"/>
              </a:rPr>
              <a:t>141175</a:t>
            </a:r>
            <a:r>
              <a:rPr lang="zh-CN" altLang="en-US" sz="2400" dirty="0">
                <a:solidFill>
                  <a:srgbClr val="222222"/>
                </a:solidFill>
                <a:latin typeface="Arial" panose="020B0604020202020204" pitchFamily="34" charset="0"/>
                <a:ea typeface="黑体" panose="02010609060101010101" charset="-122"/>
                <a:sym typeface="Arial" panose="020B0604020202020204" pitchFamily="34" charset="0"/>
              </a:rPr>
              <a:t>万人，</a:t>
            </a:r>
            <a:r>
              <a:rPr lang="zh-CN" altLang="en-US" sz="2400" dirty="0">
                <a:solidFill>
                  <a:srgbClr val="FF0000"/>
                </a:solidFill>
                <a:latin typeface="Arial" panose="020B0604020202020204" pitchFamily="34" charset="0"/>
                <a:ea typeface="黑体" panose="02010609060101010101" charset="-122"/>
                <a:sym typeface="Arial" panose="020B0604020202020204" pitchFamily="34" charset="0"/>
              </a:rPr>
              <a:t>比上年末减少</a:t>
            </a:r>
            <a:r>
              <a:rPr lang="en-US" altLang="zh-CN" sz="2400" dirty="0">
                <a:solidFill>
                  <a:srgbClr val="FF0000"/>
                </a:solidFill>
                <a:latin typeface="Arial" panose="020B0604020202020204" pitchFamily="34" charset="0"/>
                <a:ea typeface="黑体" panose="02010609060101010101" charset="-122"/>
                <a:sym typeface="Arial" panose="020B0604020202020204" pitchFamily="34" charset="0"/>
              </a:rPr>
              <a:t>85</a:t>
            </a:r>
            <a:r>
              <a:rPr lang="zh-CN" altLang="en-US" sz="2400" dirty="0">
                <a:solidFill>
                  <a:srgbClr val="FF0000"/>
                </a:solidFill>
                <a:latin typeface="Arial" panose="020B0604020202020204" pitchFamily="34" charset="0"/>
                <a:ea typeface="黑体" panose="02010609060101010101" charset="-122"/>
                <a:sym typeface="Arial" panose="020B0604020202020204" pitchFamily="34" charset="0"/>
              </a:rPr>
              <a:t>万人。人口增长</a:t>
            </a:r>
            <a:r>
              <a:rPr lang="en-US" altLang="zh-CN" sz="2400" dirty="0">
                <a:solidFill>
                  <a:srgbClr val="FF0000"/>
                </a:solidFill>
                <a:latin typeface="Arial" panose="020B0604020202020204" pitchFamily="34" charset="0"/>
                <a:ea typeface="黑体" panose="02010609060101010101" charset="-122"/>
                <a:sym typeface="Arial" panose="020B0604020202020204" pitchFamily="34" charset="0"/>
              </a:rPr>
              <a:t>61</a:t>
            </a:r>
            <a:r>
              <a:rPr lang="zh-CN" altLang="en-US" sz="2400" dirty="0">
                <a:solidFill>
                  <a:srgbClr val="FF0000"/>
                </a:solidFill>
                <a:latin typeface="Arial" panose="020B0604020202020204" pitchFamily="34" charset="0"/>
                <a:ea typeface="黑体" panose="02010609060101010101" charset="-122"/>
                <a:sym typeface="Arial" panose="020B0604020202020204" pitchFamily="34" charset="0"/>
              </a:rPr>
              <a:t>年来第一次由正转负</a:t>
            </a:r>
            <a:r>
              <a:rPr lang="zh-CN" altLang="en-US" sz="2400" dirty="0" smtClean="0">
                <a:solidFill>
                  <a:srgbClr val="FF0000"/>
                </a:solidFill>
                <a:latin typeface="Arial" panose="020B0604020202020204" pitchFamily="34" charset="0"/>
                <a:ea typeface="黑体" panose="02010609060101010101" charset="-122"/>
                <a:sym typeface="Arial" panose="020B0604020202020204" pitchFamily="34" charset="0"/>
              </a:rPr>
              <a:t>。</a:t>
            </a:r>
            <a:endParaRPr lang="zh-CN" altLang="en-US" sz="2400" dirty="0">
              <a:solidFill>
                <a:srgbClr val="FF0000"/>
              </a:solidFill>
              <a:latin typeface="Arial" panose="020B0604020202020204" pitchFamily="34" charset="0"/>
              <a:ea typeface="黑体" panose="02010609060101010101" charset="-122"/>
              <a:sym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0306" y="4419084"/>
            <a:ext cx="5112568" cy="2412925"/>
          </a:xfrm>
          <a:prstGeom prst="rect">
            <a:avLst/>
          </a:prstGeom>
        </p:spPr>
      </p:pic>
      <p:sp>
        <p:nvSpPr>
          <p:cNvPr id="4" name="矩形 3"/>
          <p:cNvSpPr/>
          <p:nvPr/>
        </p:nvSpPr>
        <p:spPr>
          <a:xfrm>
            <a:off x="925245" y="6405195"/>
            <a:ext cx="5081174" cy="338554"/>
          </a:xfrm>
          <a:prstGeom prst="rect">
            <a:avLst/>
          </a:prstGeom>
          <a:solidFill>
            <a:schemeClr val="bg1"/>
          </a:solidFill>
        </p:spPr>
        <p:txBody>
          <a:bodyPr wrap="square">
            <a:spAutoFit/>
          </a:bodyPr>
          <a:lstStyle/>
          <a:p>
            <a:r>
              <a:rPr lang="en-US" altLang="zh-CN" sz="1600" dirty="0">
                <a:latin typeface="Arial" panose="020B0604020202020204" pitchFamily="34" charset="0"/>
                <a:ea typeface="黑体" panose="02010609060101010101" charset="-122"/>
                <a:sym typeface="Arial" panose="020B0604020202020204" pitchFamily="34" charset="0"/>
              </a:rPr>
              <a:t>《</a:t>
            </a:r>
            <a:r>
              <a:rPr lang="zh-CN" altLang="en-US" sz="1600" dirty="0">
                <a:latin typeface="Arial" panose="020B0604020202020204" pitchFamily="34" charset="0"/>
                <a:ea typeface="黑体" panose="02010609060101010101" charset="-122"/>
                <a:sym typeface="Arial" panose="020B0604020202020204" pitchFamily="34" charset="0"/>
              </a:rPr>
              <a:t>世界人口展望</a:t>
            </a:r>
            <a:r>
              <a:rPr lang="en-US" altLang="zh-CN" sz="1600" dirty="0" smtClean="0">
                <a:latin typeface="Arial" panose="020B0604020202020204" pitchFamily="34" charset="0"/>
                <a:ea typeface="黑体" panose="02010609060101010101" charset="-122"/>
                <a:sym typeface="Arial" panose="020B0604020202020204" pitchFamily="34" charset="0"/>
              </a:rPr>
              <a:t>2022》</a:t>
            </a:r>
            <a:r>
              <a:rPr lang="zh-CN" altLang="en-US" sz="1600" dirty="0" smtClean="0">
                <a:latin typeface="Arial" panose="020B0604020202020204" pitchFamily="34" charset="0"/>
                <a:ea typeface="黑体" panose="02010609060101010101" charset="-122"/>
                <a:sym typeface="Arial" panose="020B0604020202020204" pitchFamily="34" charset="0"/>
              </a:rPr>
              <a:t>中国</a:t>
            </a:r>
            <a:r>
              <a:rPr lang="en-US" altLang="zh-CN" sz="1600" dirty="0" smtClean="0">
                <a:latin typeface="Arial" panose="020B0604020202020204" pitchFamily="34" charset="0"/>
                <a:ea typeface="黑体" panose="02010609060101010101" charset="-122"/>
                <a:sym typeface="Arial" panose="020B0604020202020204" pitchFamily="34" charset="0"/>
              </a:rPr>
              <a:t>2022</a:t>
            </a:r>
            <a:r>
              <a:rPr lang="zh-CN" altLang="en-US" sz="1600" dirty="0" smtClean="0">
                <a:latin typeface="Arial" panose="020B0604020202020204" pitchFamily="34" charset="0"/>
                <a:ea typeface="黑体" panose="02010609060101010101" charset="-122"/>
                <a:sym typeface="Arial" panose="020B0604020202020204" pitchFamily="34" charset="0"/>
              </a:rPr>
              <a:t>年</a:t>
            </a:r>
            <a:r>
              <a:rPr lang="zh-CN" altLang="en-US" sz="1600" dirty="0">
                <a:latin typeface="Arial" panose="020B0604020202020204" pitchFamily="34" charset="0"/>
                <a:ea typeface="黑体" panose="02010609060101010101" charset="-122"/>
                <a:sym typeface="Arial" panose="020B0604020202020204" pitchFamily="34" charset="0"/>
              </a:rPr>
              <a:t>出现人口负增长</a:t>
            </a:r>
            <a:endParaRPr lang="zh-CN" altLang="en-US" sz="1600" dirty="0">
              <a:latin typeface="Arial" panose="020B0604020202020204" pitchFamily="34" charset="0"/>
              <a:ea typeface="黑体" panose="02010609060101010101" charset="-122"/>
              <a:sym typeface="Arial" panose="020B0604020202020204" pitchFamily="34"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337" y="764703"/>
            <a:ext cx="5081247" cy="5904657"/>
          </a:xfrm>
          <a:prstGeom prst="rect">
            <a:avLst/>
          </a:prstGeom>
        </p:spPr>
      </p:pic>
      <p:sp>
        <p:nvSpPr>
          <p:cNvPr id="7" name="矩形 6"/>
          <p:cNvSpPr/>
          <p:nvPr/>
        </p:nvSpPr>
        <p:spPr>
          <a:xfrm>
            <a:off x="650968" y="98891"/>
            <a:ext cx="10842739" cy="583565"/>
          </a:xfrm>
          <a:prstGeom prst="rect">
            <a:avLst/>
          </a:prstGeom>
          <a:solidFill>
            <a:srgbClr val="FF0000"/>
          </a:solidFill>
        </p:spPr>
        <p:txBody>
          <a:bodyPr wrap="square">
            <a:spAutoFit/>
          </a:bodyPr>
          <a:lstStyle/>
          <a:p>
            <a:pPr algn="ctr"/>
            <a:r>
              <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热点三</a:t>
            </a:r>
            <a:r>
              <a:rPr lang="zh-CN" altLang="en-US" sz="32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人口问题和人口迁徙</a:t>
            </a:r>
            <a:endPar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747" y="2420888"/>
            <a:ext cx="3400425" cy="4248472"/>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696546" y="764704"/>
          <a:ext cx="10751493" cy="5085977"/>
        </p:xfrm>
        <a:graphic>
          <a:graphicData uri="http://schemas.openxmlformats.org/drawingml/2006/table">
            <a:tbl>
              <a:tblPr firstRow="1" firstCol="1" bandRow="1"/>
              <a:tblGrid>
                <a:gridCol w="1187128"/>
                <a:gridCol w="2592288"/>
                <a:gridCol w="6972077"/>
              </a:tblGrid>
              <a:tr h="289930">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年份</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试卷</a:t>
                      </a:r>
                      <a:endParaRPr lang="zh-CN"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考点</a:t>
                      </a:r>
                      <a:endParaRPr lang="zh-CN"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64">
                <a:tc rowSpan="4">
                  <a:txBody>
                    <a:bodyPr/>
                    <a:lstStyle/>
                    <a:p>
                      <a:pPr algn="just">
                        <a:spcAft>
                          <a:spcPts val="0"/>
                        </a:spcAft>
                      </a:pPr>
                      <a:endParaRPr lang="en-US" alt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p>
                      <a:pPr algn="just">
                        <a:spcAft>
                          <a:spcPts val="0"/>
                        </a:spcAft>
                      </a:pPr>
                      <a:endParaRPr lang="en-US" alt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p>
                      <a:pPr algn="just">
                        <a:spcAft>
                          <a:spcPts val="0"/>
                        </a:spcAft>
                      </a:pPr>
                      <a:r>
                        <a:rPr lang="en-US" alt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2022</a:t>
                      </a:r>
                      <a:endParaRPr lang="en-US" alt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北京高考·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2</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经济发展（图）与</a:t>
                      </a:r>
                      <a:r>
                        <a:rPr lang="zh-CN" alt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人口变化</a:t>
                      </a:r>
                      <a:endParaRPr 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04">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辽宁高考·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10</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人口迁徙的原因</a:t>
                      </a:r>
                      <a:r>
                        <a:rPr lang="en-US" alt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抗美援朝）</a:t>
                      </a:r>
                      <a:endParaRPr 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北京高考·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20</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华工出国</a:t>
                      </a:r>
                      <a:endPar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山东高考·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19</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人口迁徙与文明发展</a:t>
                      </a:r>
                      <a:endPar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96">
                <a:tc rowSpan="4">
                  <a:txBody>
                    <a:bodyPr/>
                    <a:lstStyle/>
                    <a:p>
                      <a:pPr algn="just">
                        <a:spcAft>
                          <a:spcPts val="0"/>
                        </a:spcAft>
                      </a:pPr>
                      <a:endPar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p>
                      <a:pPr algn="just">
                        <a:spcAft>
                          <a:spcPts val="0"/>
                        </a:spcAft>
                      </a:pPr>
                      <a:endPar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p>
                      <a:pPr algn="just">
                        <a:spcAft>
                          <a:spcPts val="0"/>
                        </a:spcAft>
                      </a:pPr>
                      <a:r>
                        <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2021</a:t>
                      </a:r>
                      <a:endPar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全国乙</a:t>
                      </a:r>
                      <a:r>
                        <a:rPr 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卷</a:t>
                      </a:r>
                      <a:r>
                        <a:rPr lang="en-US"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25</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西汉末、东汉中期部分地区民户变化</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江南开发</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湖南高考</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·17</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新中国城市化进程。</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天津高考·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10</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三角贸易</a:t>
                      </a:r>
                      <a:endPar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重庆高考·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5</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清朝东北封禁政策</a:t>
                      </a:r>
                      <a:endPar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rowSpan="2">
                  <a:txBody>
                    <a:bodyPr/>
                    <a:lstStyle/>
                    <a:p>
                      <a:pPr algn="just">
                        <a:spcAft>
                          <a:spcPts val="0"/>
                        </a:spcAft>
                      </a:pPr>
                      <a:r>
                        <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2020</a:t>
                      </a:r>
                      <a:endPar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海南高考</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·21</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中国古代和现代人口变化</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山东高考</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·16</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人口密度图</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古代中国经济发展</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57">
                <a:tc rowSpan="2">
                  <a:txBody>
                    <a:bodyPr/>
                    <a:lstStyle/>
                    <a:p>
                      <a:pPr algn="just">
                        <a:spcAft>
                          <a:spcPts val="0"/>
                        </a:spcAft>
                      </a:pPr>
                      <a:r>
                        <a:rPr lang="en-US"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2019</a:t>
                      </a:r>
                      <a:endParaRPr lang="en-US"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上海</a:t>
                      </a:r>
                      <a:r>
                        <a:rPr lang="zh-CN" altLang="en-US"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高考</a:t>
                      </a:r>
                      <a:r>
                        <a:rPr lang="en-US" alt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en-US"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22</a:t>
                      </a:r>
                      <a:endParaRPr 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人口变化与城市化</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898">
                <a:tc vMerge="1">
                  <a:tcPr/>
                </a:tc>
                <a:tc>
                  <a:txBody>
                    <a:bodyPr/>
                    <a:lstStyle/>
                    <a:p>
                      <a:pPr algn="just">
                        <a:spcAft>
                          <a:spcPts val="0"/>
                        </a:spcAft>
                      </a:pPr>
                      <a:r>
                        <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江苏高考</a:t>
                      </a:r>
                      <a:r>
                        <a:rPr lang="en-US"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·23</a:t>
                      </a:r>
                      <a:endPar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新航路的开辟</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物种交换和人口迁移</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rowSpan="2">
                  <a:txBody>
                    <a:bodyPr/>
                    <a:lstStyle/>
                    <a:p>
                      <a:pPr algn="just">
                        <a:spcAft>
                          <a:spcPts val="0"/>
                        </a:spcAft>
                      </a:pPr>
                      <a:r>
                        <a:rPr lang="en-US"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2018</a:t>
                      </a:r>
                      <a:endParaRPr lang="en-US"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浙江高考</a:t>
                      </a:r>
                      <a:r>
                        <a:rPr lang="en-US"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·22</a:t>
                      </a:r>
                      <a:endPar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人口增长、迁移与城市化进程</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a:tc>
                <a:tc>
                  <a:txBody>
                    <a:bodyPr/>
                    <a:lstStyle/>
                    <a:p>
                      <a:pPr algn="just">
                        <a:spcAft>
                          <a:spcPts val="0"/>
                        </a:spcAft>
                      </a:pPr>
                      <a:r>
                        <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海南高考</a:t>
                      </a:r>
                      <a:r>
                        <a:rPr lang="en-US"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·13</a:t>
                      </a:r>
                      <a:endPar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人口迁移与城市化进程</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1"/>
          <p:cNvSpPr txBox="1"/>
          <p:nvPr/>
        </p:nvSpPr>
        <p:spPr>
          <a:xfrm>
            <a:off x="4655840" y="109835"/>
            <a:ext cx="2304256" cy="523220"/>
          </a:xfrm>
          <a:prstGeom prst="rect">
            <a:avLst/>
          </a:prstGeom>
          <a:solidFill>
            <a:srgbClr val="FFC000"/>
          </a:solidFill>
        </p:spPr>
        <p:txBody>
          <a:bodyPr wrap="square" rtlCol="0">
            <a:spAutoFit/>
          </a:bodyPr>
          <a:lstStyle/>
          <a:p>
            <a:pPr algn="ctr"/>
            <a:r>
              <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rPr>
              <a:t>考情分析</a:t>
            </a:r>
            <a:endPar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txBox="1">
            <a:spLocks noGrp="1"/>
          </p:cNvSpPr>
          <p:nvPr>
            <p:ph sz="half" idx="2"/>
          </p:nvPr>
        </p:nvSpPr>
        <p:spPr>
          <a:xfrm>
            <a:off x="200660" y="1539240"/>
            <a:ext cx="11892915" cy="4768215"/>
          </a:xfrm>
          <a:prstGeom prst="rect">
            <a:avLst/>
          </a:prstGeom>
          <a:noFill/>
          <a:ln w="0">
            <a:noFill/>
          </a:ln>
        </p:spPr>
        <p:txBody>
          <a:bodyPr vert="horz" wrap="square" lIns="68580" tIns="34290" rIns="68580" bIns="34290" numCol="1" anchor="t">
            <a:noAutofit/>
          </a:bodyPr>
          <a:lstStyle/>
          <a:p>
            <a:pPr marL="0" indent="0" algn="l" defTabSz="914400" latinLnBrk="0">
              <a:lnSpc>
                <a:spcPct val="100000"/>
              </a:lnSpc>
              <a:spcBef>
                <a:spcPts val="500"/>
              </a:spcBef>
              <a:spcAft>
                <a:spcPts val="0"/>
              </a:spcAft>
              <a:buFontTx/>
              <a:buNone/>
            </a:pPr>
            <a:r>
              <a:rPr lang="en-US" altLang="ko-KR" sz="2400" b="1" strike="noStrike" cap="none" dirty="0" smtClean="0">
                <a:latin typeface="Arial" panose="020B0604020202020204" pitchFamily="34" charset="0"/>
                <a:ea typeface="Arial" panose="020B0604020202020204" pitchFamily="34" charset="0"/>
              </a:rPr>
              <a:t>         </a:t>
            </a:r>
            <a:r>
              <a:rPr lang="zh-CN" altLang="en-US" sz="3200" b="1" strike="noStrike" cap="none" dirty="0" smtClean="0">
                <a:latin typeface="楷体" panose="02010609060101010101" charset="-122"/>
                <a:ea typeface="楷体" panose="02010609060101010101" charset="-122"/>
                <a:cs typeface="楷体" panose="02010609060101010101" charset="-122"/>
              </a:rPr>
              <a:t>要努力构建</a:t>
            </a:r>
            <a:r>
              <a:rPr lang="zh-CN" altLang="en-US" sz="3200" b="1" u="sng" strike="noStrike" cap="none" dirty="0" smtClean="0">
                <a:solidFill>
                  <a:srgbClr val="FF0000"/>
                </a:solidFill>
                <a:latin typeface="楷体" panose="02010609060101010101" charset="-122"/>
                <a:ea typeface="楷体" panose="02010609060101010101" charset="-122"/>
                <a:cs typeface="楷体" panose="02010609060101010101" charset="-122"/>
              </a:rPr>
              <a:t>德智体美劳</a:t>
            </a:r>
            <a:r>
              <a:rPr lang="zh-CN" altLang="en-US" sz="3200" b="1" strike="noStrike" cap="none" dirty="0" smtClean="0">
                <a:latin typeface="楷体" panose="02010609060101010101" charset="-122"/>
                <a:ea typeface="楷体" panose="02010609060101010101" charset="-122"/>
                <a:cs typeface="楷体" panose="02010609060101010101" charset="-122"/>
              </a:rPr>
              <a:t>全面培养的教育体系，形成更高水平的人才培养体系；</a:t>
            </a:r>
            <a:endParaRPr lang="zh-CN" altLang="en-US" sz="3200" b="1" strike="noStrike" cap="none" dirty="0" smtClean="0">
              <a:latin typeface="楷体" panose="02010609060101010101" charset="-122"/>
              <a:ea typeface="楷体" panose="02010609060101010101" charset="-122"/>
              <a:cs typeface="楷体" panose="02010609060101010101" charset="-122"/>
            </a:endParaRPr>
          </a:p>
          <a:p>
            <a:pPr marL="0" indent="0" algn="l" defTabSz="914400" latinLnBrk="0">
              <a:lnSpc>
                <a:spcPct val="100000"/>
              </a:lnSpc>
              <a:spcBef>
                <a:spcPts val="500"/>
              </a:spcBef>
              <a:spcAft>
                <a:spcPts val="0"/>
              </a:spcAft>
              <a:buFontTx/>
              <a:buNone/>
            </a:pPr>
            <a:r>
              <a:rPr lang="en-US" altLang="zh-CN" sz="3200" b="1" strike="noStrike" cap="none" dirty="0" smtClean="0">
                <a:latin typeface="楷体" panose="02010609060101010101" charset="-122"/>
                <a:ea typeface="楷体" panose="02010609060101010101" charset="-122"/>
                <a:cs typeface="楷体" panose="02010609060101010101" charset="-122"/>
              </a:rPr>
              <a:t>    </a:t>
            </a:r>
            <a:r>
              <a:rPr lang="zh-CN" altLang="en-US" sz="3200" b="1" strike="noStrike" cap="none" dirty="0" smtClean="0">
                <a:latin typeface="楷体" panose="02010609060101010101" charset="-122"/>
                <a:ea typeface="楷体" panose="02010609060101010101" charset="-122"/>
                <a:cs typeface="楷体" panose="02010609060101010101" charset="-122"/>
              </a:rPr>
              <a:t>要把</a:t>
            </a:r>
            <a:r>
              <a:rPr lang="zh-CN" altLang="en-US" sz="3200" b="1" u="sng" strike="noStrike" cap="none" dirty="0" smtClean="0">
                <a:solidFill>
                  <a:srgbClr val="FF0000"/>
                </a:solidFill>
                <a:latin typeface="楷体" panose="02010609060101010101" charset="-122"/>
                <a:ea typeface="楷体" panose="02010609060101010101" charset="-122"/>
                <a:cs typeface="楷体" panose="02010609060101010101" charset="-122"/>
              </a:rPr>
              <a:t>立德树人</a:t>
            </a:r>
            <a:r>
              <a:rPr lang="zh-CN" altLang="en-US" sz="3200" b="1" strike="noStrike" cap="none" dirty="0" smtClean="0">
                <a:latin typeface="楷体" panose="02010609060101010101" charset="-122"/>
                <a:ea typeface="楷体" panose="02010609060101010101" charset="-122"/>
                <a:cs typeface="楷体" panose="02010609060101010101" charset="-122"/>
              </a:rPr>
              <a:t>融入教育各环节，贯串教育各领域；</a:t>
            </a:r>
            <a:endParaRPr lang="ko-KR" altLang="en-US" sz="3200" b="1" strike="noStrike" cap="none" dirty="0" smtClean="0">
              <a:latin typeface="楷体" panose="02010609060101010101" charset="-122"/>
              <a:ea typeface="楷体" panose="02010609060101010101" charset="-122"/>
              <a:cs typeface="楷体" panose="02010609060101010101" charset="-122"/>
            </a:endParaRPr>
          </a:p>
          <a:p>
            <a:pPr marL="0" indent="0" algn="l" defTabSz="914400" latinLnBrk="0">
              <a:lnSpc>
                <a:spcPct val="100000"/>
              </a:lnSpc>
              <a:spcBef>
                <a:spcPts val="500"/>
              </a:spcBef>
              <a:spcAft>
                <a:spcPts val="0"/>
              </a:spcAft>
              <a:buFontTx/>
              <a:buNone/>
            </a:pPr>
            <a:r>
              <a:rPr lang="en-US" altLang="ko-KR" sz="3200" b="1" strike="noStrike" cap="none" dirty="0" smtClean="0">
                <a:latin typeface="楷体" panose="02010609060101010101" charset="-122"/>
                <a:ea typeface="楷体" panose="02010609060101010101" charset="-122"/>
                <a:cs typeface="楷体" panose="02010609060101010101" charset="-122"/>
              </a:rPr>
              <a:t>    完善包括机会公平在内的社会公平保障体系，</a:t>
            </a:r>
            <a:r>
              <a:rPr lang="en-US" altLang="ko-KR" sz="3200" b="1" strike="noStrike" cap="none" dirty="0" smtClean="0">
                <a:solidFill>
                  <a:srgbClr val="FF0000"/>
                </a:solidFill>
                <a:latin typeface="楷体" panose="02010609060101010101" charset="-122"/>
                <a:ea typeface="楷体" panose="02010609060101010101" charset="-122"/>
                <a:cs typeface="楷体" panose="02010609060101010101" charset="-122"/>
              </a:rPr>
              <a:t>包括</a:t>
            </a:r>
            <a:r>
              <a:rPr lang="en-US" altLang="ko-KR" sz="3200" b="1" u="sng" strike="noStrike" cap="none" dirty="0" smtClean="0">
                <a:solidFill>
                  <a:srgbClr val="FF0000"/>
                </a:solidFill>
                <a:latin typeface="楷体" panose="02010609060101010101" charset="-122"/>
                <a:ea typeface="楷体" panose="02010609060101010101" charset="-122"/>
                <a:cs typeface="楷体" panose="02010609060101010101" charset="-122"/>
              </a:rPr>
              <a:t>深化考试招生制度改革</a:t>
            </a:r>
            <a:r>
              <a:rPr lang="en-US" altLang="ko-KR" sz="3200" b="1" strike="noStrike" cap="none" dirty="0" smtClean="0">
                <a:latin typeface="楷体" panose="02010609060101010101" charset="-122"/>
                <a:ea typeface="楷体" panose="02010609060101010101" charset="-122"/>
                <a:cs typeface="楷体" panose="02010609060101010101" charset="-122"/>
              </a:rPr>
              <a:t>，维护和增强全国统一高考在人才选拔培养中的核心地位。</a:t>
            </a:r>
            <a:endParaRPr lang="ko-KR" altLang="en-US" sz="3200" b="1" strike="noStrike" cap="none" dirty="0" smtClean="0">
              <a:latin typeface="楷体" panose="02010609060101010101" charset="-122"/>
              <a:ea typeface="楷体" panose="02010609060101010101" charset="-122"/>
              <a:cs typeface="楷体" panose="02010609060101010101" charset="-122"/>
            </a:endParaRPr>
          </a:p>
          <a:p>
            <a:pPr marL="0" indent="0" algn="l" defTabSz="914400" latinLnBrk="0">
              <a:lnSpc>
                <a:spcPct val="100000"/>
              </a:lnSpc>
              <a:spcBef>
                <a:spcPts val="500"/>
              </a:spcBef>
              <a:spcAft>
                <a:spcPts val="0"/>
              </a:spcAft>
              <a:buFontTx/>
              <a:buNone/>
            </a:pPr>
            <a:r>
              <a:rPr lang="en-US" altLang="ko-KR" sz="3200" b="1" strike="noStrike" cap="none" dirty="0" smtClean="0">
                <a:latin typeface="楷体" panose="02010609060101010101" charset="-122"/>
                <a:ea typeface="楷体" panose="02010609060101010101" charset="-122"/>
                <a:cs typeface="楷体" panose="02010609060101010101" charset="-122"/>
              </a:rPr>
              <a:t>    要在</a:t>
            </a:r>
            <a:r>
              <a:rPr lang="en-US" altLang="ko-KR" sz="3200" b="1" u="sng" strike="noStrike" cap="none" dirty="0" smtClean="0">
                <a:solidFill>
                  <a:srgbClr val="FF0000"/>
                </a:solidFill>
                <a:latin typeface="楷体" panose="02010609060101010101" charset="-122"/>
                <a:ea typeface="楷体" panose="02010609060101010101" charset="-122"/>
                <a:cs typeface="楷体" panose="02010609060101010101" charset="-122"/>
              </a:rPr>
              <a:t>厚植爱国主义情怀</a:t>
            </a:r>
            <a:r>
              <a:rPr lang="en-US" altLang="ko-KR" sz="3200" b="1" strike="noStrike" cap="none" dirty="0" smtClean="0">
                <a:latin typeface="楷体" panose="02010609060101010101" charset="-122"/>
                <a:ea typeface="楷体" panose="02010609060101010101" charset="-122"/>
                <a:cs typeface="楷体" panose="02010609060101010101" charset="-122"/>
              </a:rPr>
              <a:t>上下功夫，让爱国主义精神在学生心中牢牢扎根，</a:t>
            </a:r>
            <a:r>
              <a:rPr lang="en-US" altLang="ko-KR" sz="3200" b="1" strike="noStrike" cap="none" dirty="0" smtClean="0">
                <a:solidFill>
                  <a:schemeClr val="tx1"/>
                </a:solidFill>
                <a:latin typeface="楷体" panose="02010609060101010101" charset="-122"/>
                <a:ea typeface="楷体" panose="02010609060101010101" charset="-122"/>
                <a:cs typeface="楷体" panose="02010609060101010101" charset="-122"/>
              </a:rPr>
              <a:t>教育引导</a:t>
            </a:r>
            <a:r>
              <a:rPr lang="en-US" altLang="ko-KR" sz="3200" b="1" strike="noStrike" cap="none" dirty="0" smtClean="0">
                <a:latin typeface="楷体" panose="02010609060101010101" charset="-122"/>
                <a:ea typeface="楷体" panose="02010609060101010101" charset="-122"/>
                <a:cs typeface="楷体" panose="02010609060101010101" charset="-122"/>
              </a:rPr>
              <a:t>学生热爱和拥护中国共产党，立志</a:t>
            </a:r>
            <a:r>
              <a:rPr lang="en-US" altLang="ko-KR" sz="3200" b="1" u="sng" strike="noStrike" cap="none" dirty="0" smtClean="0">
                <a:solidFill>
                  <a:srgbClr val="FF0000"/>
                </a:solidFill>
                <a:latin typeface="楷体" panose="02010609060101010101" charset="-122"/>
                <a:ea typeface="楷体" panose="02010609060101010101" charset="-122"/>
                <a:cs typeface="楷体" panose="02010609060101010101" charset="-122"/>
              </a:rPr>
              <a:t>听党话、跟党走</a:t>
            </a:r>
            <a:r>
              <a:rPr lang="en-US" altLang="ko-KR" sz="3200" b="1" strike="noStrike" cap="none" dirty="0" smtClean="0">
                <a:latin typeface="楷体" panose="02010609060101010101" charset="-122"/>
                <a:ea typeface="楷体" panose="02010609060101010101" charset="-122"/>
                <a:cs typeface="楷体" panose="02010609060101010101" charset="-122"/>
              </a:rPr>
              <a:t>，立志扎根人民、奉献国家。</a:t>
            </a:r>
            <a:endParaRPr lang="ko-KR" altLang="en-US" sz="3200" b="1" strike="noStrike" cap="none" dirty="0" smtClean="0">
              <a:latin typeface="楷体" panose="02010609060101010101" charset="-122"/>
              <a:ea typeface="楷体" panose="02010609060101010101" charset="-122"/>
              <a:cs typeface="楷体" panose="02010609060101010101" charset="-122"/>
            </a:endParaRPr>
          </a:p>
          <a:p>
            <a:pPr marL="0" indent="0" algn="l" defTabSz="914400" latinLnBrk="0">
              <a:lnSpc>
                <a:spcPct val="130000"/>
              </a:lnSpc>
              <a:spcBef>
                <a:spcPts val="500"/>
              </a:spcBef>
              <a:spcAft>
                <a:spcPts val="0"/>
              </a:spcAft>
              <a:buFontTx/>
              <a:buNone/>
            </a:pPr>
            <a:endParaRPr lang="ko-KR" altLang="en-US" sz="3200" b="1" strike="noStrike" cap="none" dirty="0" smtClean="0">
              <a:latin typeface="Arial" panose="020B0604020202020204" pitchFamily="34" charset="0"/>
              <a:ea typeface="Arial" panose="020B0604020202020204" pitchFamily="34" charset="0"/>
            </a:endParaRPr>
          </a:p>
          <a:p>
            <a:pPr marL="0" indent="0" algn="l" defTabSz="914400" eaLnBrk="0" fontAlgn="base">
              <a:lnSpc>
                <a:spcPct val="150000"/>
              </a:lnSpc>
              <a:spcBef>
                <a:spcPts val="500"/>
              </a:spcBef>
              <a:spcAft>
                <a:spcPts val="0"/>
              </a:spcAft>
              <a:buFontTx/>
              <a:buNone/>
            </a:pPr>
            <a:endParaRPr lang="ko-KR" altLang="en-US" sz="3200" b="1" strike="noStrike" cap="none" dirty="0" smtClean="0">
              <a:latin typeface="Arial" panose="020B0604020202020204" pitchFamily="34" charset="0"/>
              <a:ea typeface="Arial" panose="020B0604020202020204" pitchFamily="34" charset="0"/>
            </a:endParaRPr>
          </a:p>
        </p:txBody>
      </p:sp>
      <p:sp>
        <p:nvSpPr>
          <p:cNvPr id="2" name="文本框 1"/>
          <p:cNvSpPr txBox="1"/>
          <p:nvPr/>
        </p:nvSpPr>
        <p:spPr>
          <a:xfrm>
            <a:off x="426085" y="67310"/>
            <a:ext cx="9780270" cy="706755"/>
          </a:xfrm>
          <a:prstGeom prst="rect">
            <a:avLst/>
          </a:prstGeom>
          <a:noFill/>
        </p:spPr>
        <p:txBody>
          <a:bodyPr wrap="square" rtlCol="0" anchor="t">
            <a:spAutoFit/>
          </a:bodyPr>
          <a:lstStyle/>
          <a:p>
            <a:r>
              <a:rPr lang="zh-CN" altLang="en-US" sz="4000" b="1" spc="200" dirty="0">
                <a:solidFill>
                  <a:srgbClr val="FF0000"/>
                </a:solidFill>
                <a:latin typeface="楷体" panose="02010609060101010101" charset="-122"/>
                <a:ea typeface="楷体" panose="02010609060101010101" charset="-122"/>
                <a:cs typeface="楷体" panose="02010609060101010101" charset="-122"/>
                <a:sym typeface="+mn-ea"/>
              </a:rPr>
              <a:t>研究相关政策文本</a:t>
            </a:r>
            <a:r>
              <a:rPr lang="en-US" altLang="zh-CN" sz="4000" b="1" spc="200"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4000" b="1" spc="200" dirty="0">
                <a:solidFill>
                  <a:srgbClr val="FF0000"/>
                </a:solidFill>
                <a:latin typeface="楷体" panose="02010609060101010101" charset="-122"/>
                <a:ea typeface="楷体" panose="02010609060101010101" charset="-122"/>
                <a:cs typeface="楷体" panose="02010609060101010101" charset="-122"/>
                <a:sym typeface="+mn-ea"/>
              </a:rPr>
              <a:t>悟精神</a:t>
            </a:r>
            <a:endParaRPr lang="zh-CN" altLang="en-US" sz="4000" b="1" spc="200" dirty="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335915" y="774065"/>
            <a:ext cx="11083925" cy="645160"/>
          </a:xfrm>
          <a:prstGeom prst="rect">
            <a:avLst/>
          </a:prstGeom>
          <a:noFill/>
        </p:spPr>
        <p:txBody>
          <a:bodyPr wrap="square" rtlCol="0" anchor="t">
            <a:spAutoFit/>
          </a:bodyPr>
          <a:lstStyle/>
          <a:p>
            <a:pPr marL="0" indent="0" algn="l" defTabSz="914400" eaLnBrk="0" fontAlgn="base" latinLnBrk="0">
              <a:lnSpc>
                <a:spcPct val="100000"/>
              </a:lnSpc>
              <a:spcBef>
                <a:spcPts val="500"/>
              </a:spcBef>
              <a:spcAft>
                <a:spcPts val="0"/>
              </a:spcAft>
              <a:buFontTx/>
              <a:buNone/>
            </a:pPr>
            <a:r>
              <a:rPr lang="en-US" altLang="zh-CN" sz="3600" b="1" spc="200" dirty="0">
                <a:solidFill>
                  <a:schemeClr val="tx1"/>
                </a:solidFill>
                <a:latin typeface="楷体" panose="02010609060101010101" charset="-122"/>
                <a:ea typeface="楷体" panose="02010609060101010101" charset="-122"/>
                <a:cs typeface="楷体" panose="02010609060101010101" charset="-122"/>
                <a:sym typeface="+mn-ea"/>
              </a:rPr>
              <a:t>1.</a:t>
            </a:r>
            <a:r>
              <a:rPr lang="en-US" altLang="ko-KR" sz="3600" b="1" dirty="0" smtClean="0">
                <a:solidFill>
                  <a:schemeClr val="tx1"/>
                </a:solidFill>
                <a:latin typeface="楷体" panose="02010609060101010101" charset="-122"/>
                <a:ea typeface="楷体" panose="02010609060101010101" charset="-122"/>
                <a:cs typeface="楷体" panose="02010609060101010101" charset="-122"/>
                <a:sym typeface="+mn-ea"/>
              </a:rPr>
              <a:t>2018</a:t>
            </a:r>
            <a:r>
              <a:rPr lang="zh-CN" altLang="en-US" sz="3600" b="1" dirty="0" smtClean="0">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3600" b="1" dirty="0" smtClean="0">
                <a:solidFill>
                  <a:schemeClr val="tx1"/>
                </a:solidFill>
                <a:latin typeface="楷体" panose="02010609060101010101" charset="-122"/>
                <a:ea typeface="楷体" panose="02010609060101010101" charset="-122"/>
                <a:cs typeface="楷体" panose="02010609060101010101" charset="-122"/>
                <a:sym typeface="+mn-ea"/>
              </a:rPr>
              <a:t>9</a:t>
            </a:r>
            <a:r>
              <a:rPr lang="zh-CN" altLang="en-US" sz="3600" b="1" dirty="0" smtClean="0">
                <a:solidFill>
                  <a:schemeClr val="tx1"/>
                </a:solidFill>
                <a:latin typeface="楷体" panose="02010609060101010101" charset="-122"/>
                <a:ea typeface="楷体" panose="02010609060101010101" charset="-122"/>
                <a:cs typeface="楷体" panose="02010609060101010101" charset="-122"/>
                <a:sym typeface="+mn-ea"/>
              </a:rPr>
              <a:t>月</a:t>
            </a:r>
            <a:r>
              <a:rPr lang="en-US" altLang="ko-KR" sz="3600" b="1" dirty="0" smtClean="0">
                <a:solidFill>
                  <a:schemeClr val="tx1"/>
                </a:solidFill>
                <a:latin typeface="楷体" panose="02010609060101010101" charset="-122"/>
                <a:ea typeface="楷体" panose="02010609060101010101" charset="-122"/>
                <a:cs typeface="楷体" panose="02010609060101010101" charset="-122"/>
                <a:sym typeface="+mn-ea"/>
              </a:rPr>
              <a:t>习近平</a:t>
            </a:r>
            <a:r>
              <a:rPr lang="zh-CN" altLang="en-US" sz="3600" b="1" dirty="0" smtClean="0">
                <a:solidFill>
                  <a:schemeClr val="tx1"/>
                </a:solidFill>
                <a:latin typeface="楷体" panose="02010609060101010101" charset="-122"/>
                <a:ea typeface="楷体" panose="02010609060101010101" charset="-122"/>
                <a:cs typeface="楷体" panose="02010609060101010101" charset="-122"/>
                <a:sym typeface="+mn-ea"/>
              </a:rPr>
              <a:t>总书记</a:t>
            </a:r>
            <a:r>
              <a:rPr lang="en-US" altLang="ko-KR" sz="3600" b="1" dirty="0" smtClean="0">
                <a:solidFill>
                  <a:schemeClr val="tx1"/>
                </a:solidFill>
                <a:latin typeface="楷体" panose="02010609060101010101" charset="-122"/>
                <a:ea typeface="楷体" panose="02010609060101010101" charset="-122"/>
                <a:cs typeface="楷体" panose="02010609060101010101" charset="-122"/>
                <a:sym typeface="+mn-ea"/>
              </a:rPr>
              <a:t>在全国教育大会上的讲话</a:t>
            </a:r>
            <a:endParaRPr lang="en-US" altLang="ko-KR" sz="3600" b="1" spc="200" dirty="0" smtClean="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ox(in)">
                                      <p:cBhvr>
                                        <p:cTn id="13" dur="2000"/>
                                        <p:tgtEl>
                                          <p:spTgt spid="4">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ox(in)">
                                      <p:cBhvr>
                                        <p:cTn id="16" dur="2000"/>
                                        <p:tgtEl>
                                          <p:spTgt spid="4">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ox(in)">
                                      <p:cBhvr>
                                        <p:cTn id="19" dur="2000"/>
                                        <p:tgtEl>
                                          <p:spTgt spid="4">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384" y="764704"/>
            <a:ext cx="10910739" cy="5631180"/>
          </a:xfrm>
          <a:prstGeom prst="rect">
            <a:avLst/>
          </a:prstGeom>
        </p:spPr>
        <p:txBody>
          <a:bodyPr wrap="square">
            <a:spAutoFit/>
          </a:bodyPr>
          <a:lstStyle/>
          <a:p>
            <a:pPr>
              <a:lnSpc>
                <a:spcPct val="150000"/>
              </a:lnSpc>
            </a:pPr>
            <a:r>
              <a:rPr lang="en-US" altLang="zh-CN" sz="2400" dirty="0" smtClean="0">
                <a:latin typeface="Arial" panose="020B0604020202020204" pitchFamily="34" charset="0"/>
                <a:ea typeface="黑体" panose="02010609060101010101" charset="-122"/>
                <a:sym typeface="Arial" panose="020B0604020202020204" pitchFamily="34" charset="0"/>
              </a:rPr>
              <a:t>   </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近年来</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高考不回避热点</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人口问题是当代人类面临的一个重大课题</a:t>
            </a:r>
            <a:r>
              <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也是高考命题的热点</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特别</a:t>
            </a:r>
            <a:r>
              <a:rPr lang="en-US" altLang="zh-CN"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2022</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年我国</a:t>
            </a:r>
            <a:r>
              <a:rPr lang="zh-CN" altLang="zh-CN"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人口负增长</a:t>
            </a:r>
            <a:r>
              <a:rPr lang="zh-CN" altLang="zh-CN"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作为年度</a:t>
            </a:r>
            <a:r>
              <a:rPr lang="zh-CN" altLang="zh-CN"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热点引起</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了社会各方的关注，因此也成为高考考查的热点</a:t>
            </a:r>
            <a:r>
              <a:rPr lang="en-US" altLang="zh-CN"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我们</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在复习时应给与更多</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关注</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命题热点：</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人口</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问题一直</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是历年高考热点话题之一</a:t>
            </a:r>
            <a:endPar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历史考查：</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人口问题历年考查多数集中在人口迁移和人口增长的原因和影响上</a:t>
            </a:r>
            <a:endPar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考查内容：</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中国不同时期人口迁移方向、原因以及对经济文化交流、文化认同的影响；中西人口迁移比较</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近代以来全球人口</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迁移</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、华工</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流动原因以及影响等</a:t>
            </a:r>
            <a:endPar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复习建议：</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关注时事热点（</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当今俄乌冲突世界</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难民问题、我国三孩开放</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政策，我国人口负增长等</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），掌握人口迁移对区域文化形成与转型、文化重构和认同的影响</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3" name="TextBox 1"/>
          <p:cNvSpPr txBox="1"/>
          <p:nvPr/>
        </p:nvSpPr>
        <p:spPr>
          <a:xfrm>
            <a:off x="4655840" y="109835"/>
            <a:ext cx="2304256" cy="523220"/>
          </a:xfrm>
          <a:prstGeom prst="rect">
            <a:avLst/>
          </a:prstGeom>
          <a:solidFill>
            <a:srgbClr val="FFC000"/>
          </a:solidFill>
        </p:spPr>
        <p:txBody>
          <a:bodyPr wrap="square" rtlCol="0">
            <a:spAutoFit/>
          </a:bodyPr>
          <a:lstStyle/>
          <a:p>
            <a:pPr algn="ctr"/>
            <a:r>
              <a:rPr lang="zh-CN" altLang="en-US" sz="2800" b="1" dirty="0" smtClean="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rPr>
              <a:t>备考提示</a:t>
            </a:r>
            <a:endPar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2"/>
          <a:stretch>
            <a:fillRect/>
          </a:stretch>
        </p:blipFill>
        <p:spPr>
          <a:xfrm>
            <a:off x="47328" y="18474"/>
            <a:ext cx="12193057" cy="6858000"/>
          </a:xfrm>
          <a:prstGeom prst="rect">
            <a:avLst/>
          </a:prstGeom>
        </p:spPr>
      </p:pic>
      <p:sp>
        <p:nvSpPr>
          <p:cNvPr id="18" name="矩形 17"/>
          <p:cNvSpPr/>
          <p:nvPr/>
        </p:nvSpPr>
        <p:spPr>
          <a:xfrm>
            <a:off x="-234" y="99255"/>
            <a:ext cx="12186519" cy="583565"/>
          </a:xfrm>
          <a:prstGeom prst="rect">
            <a:avLst/>
          </a:prstGeom>
          <a:solidFill>
            <a:srgbClr val="FF0000"/>
          </a:solidFill>
        </p:spPr>
        <p:txBody>
          <a:bodyPr wrap="square">
            <a:spAutoFit/>
          </a:bodyPr>
          <a:lstStyle/>
          <a:p>
            <a:pPr algn="ctr"/>
            <a:r>
              <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rPr>
              <a:t>热点四：中国</a:t>
            </a:r>
            <a:r>
              <a:rPr lang="zh-CN" altLang="en-US" sz="3200" b="1" dirty="0">
                <a:solidFill>
                  <a:schemeClr val="bg1"/>
                </a:solidFill>
                <a:latin typeface="Arial" panose="020B0604020202020204" pitchFamily="34" charset="0"/>
                <a:ea typeface="黑体" panose="02010609060101010101" charset="-122"/>
                <a:sym typeface="Arial" panose="020B0604020202020204" pitchFamily="34" charset="0"/>
              </a:rPr>
              <a:t>和世界的海洋开发和治理</a:t>
            </a:r>
            <a:r>
              <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rPr>
              <a:t>经略</a:t>
            </a:r>
            <a:endPar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endParaRPr>
          </a:p>
        </p:txBody>
      </p:sp>
      <p:sp>
        <p:nvSpPr>
          <p:cNvPr id="19" name="内容占位符 1"/>
          <p:cNvSpPr txBox="1"/>
          <p:nvPr/>
        </p:nvSpPr>
        <p:spPr>
          <a:xfrm>
            <a:off x="230433" y="794671"/>
            <a:ext cx="6128313" cy="5707619"/>
          </a:xfrm>
          <a:prstGeom prst="rect">
            <a:avLst/>
          </a:prstGeom>
          <a:ln>
            <a:solidFill>
              <a:schemeClr val="tx1"/>
            </a:solidFill>
            <a:prstDash val="dash"/>
          </a:ln>
        </p:spPr>
        <p:txBody>
          <a:bodyPr rtlCol="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713740">
              <a:lnSpc>
                <a:spcPct val="130000"/>
              </a:lnSpc>
              <a:tabLst>
                <a:tab pos="2743200" algn="l"/>
              </a:tabLst>
            </a:pPr>
            <a:r>
              <a:rPr lang="zh-CN" altLang="zh-CN"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海洋是人类赖以生存的重要载体，是人类生存和发展的重要资源和空间，是各国经贸文化交流的天然纽带。</a:t>
            </a:r>
            <a:r>
              <a:rPr lang="zh-CN" altLang="zh-CN" kern="100" dirty="0" smtClean="0">
                <a:solidFill>
                  <a:srgbClr val="FF0000"/>
                </a:solidFill>
                <a:latin typeface="Arial" panose="020B0604020202020204" pitchFamily="34" charset="0"/>
                <a:ea typeface="黑体" panose="02010609060101010101" charset="-122"/>
                <a:cs typeface="Times New Roman" panose="02020603050405020304"/>
                <a:sym typeface="Arial" panose="020B0604020202020204" pitchFamily="34" charset="0"/>
              </a:rPr>
              <a:t>一个国家、民族对海洋的开发、利用和对海洋权益的争取和维护的能力，即反映了一个国家的整体实力，在很大程度上表现了他们对海洋价值的认识程度</a:t>
            </a:r>
            <a:r>
              <a:rPr lang="zh-CN" altLang="zh-CN"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a:t>
            </a:r>
            <a:r>
              <a:rPr lang="en-US" altLang="zh-CN" kern="100" dirty="0" smtClean="0">
                <a:solidFill>
                  <a:srgbClr val="000000"/>
                </a:solidFill>
                <a:latin typeface="Arial" panose="020B0604020202020204" pitchFamily="34" charset="0"/>
                <a:ea typeface="黑体" panose="02010609060101010101" charset="-122"/>
                <a:cs typeface="Courier New" panose="02070309020205020404"/>
                <a:sym typeface="Arial" panose="020B0604020202020204" pitchFamily="34" charset="0"/>
              </a:rPr>
              <a:t>21</a:t>
            </a:r>
            <a:r>
              <a:rPr lang="zh-CN" altLang="zh-CN"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世纪被世界各国公认为是海洋世纪，中国与周边邻国领海仍有摩擦，诸如中日钓鱼岛问题，中菲、中越南海问题等，保障海权成为我们的重要共识。</a:t>
            </a:r>
            <a:r>
              <a:rPr lang="zh-CN" altLang="zh-CN"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因此，海洋史的研究成为高考命题的关注领域</a:t>
            </a:r>
            <a:endParaRPr lang="zh-CN" altLang="zh-CN" kern="100" dirty="0">
              <a:latin typeface="Arial" panose="020B0604020202020204" pitchFamily="34" charset="0"/>
              <a:ea typeface="黑体" panose="02010609060101010101" charset="-122"/>
              <a:cs typeface="Courier New" panose="02070309020205020404"/>
              <a:sym typeface="Arial" panose="020B0604020202020204" pitchFamily="34" charset="0"/>
            </a:endParaRPr>
          </a:p>
        </p:txBody>
      </p:sp>
      <p:grpSp>
        <p:nvGrpSpPr>
          <p:cNvPr id="28" name="组合 27"/>
          <p:cNvGrpSpPr/>
          <p:nvPr/>
        </p:nvGrpSpPr>
        <p:grpSpPr>
          <a:xfrm>
            <a:off x="6807520" y="936523"/>
            <a:ext cx="4687715" cy="2752948"/>
            <a:chOff x="6807520" y="936523"/>
            <a:chExt cx="4687715" cy="2752948"/>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520" y="936523"/>
              <a:ext cx="4687715" cy="2698846"/>
            </a:xfrm>
            <a:prstGeom prst="rect">
              <a:avLst/>
            </a:prstGeom>
          </p:spPr>
        </p:pic>
        <p:sp>
          <p:nvSpPr>
            <p:cNvPr id="23" name="矩形 22"/>
            <p:cNvSpPr/>
            <p:nvPr/>
          </p:nvSpPr>
          <p:spPr>
            <a:xfrm>
              <a:off x="8688288" y="3321171"/>
              <a:ext cx="1325880" cy="368300"/>
            </a:xfrm>
            <a:prstGeom prst="rect">
              <a:avLst/>
            </a:prstGeom>
          </p:spPr>
          <p:txBody>
            <a:bodyPr wrap="none">
              <a:spAutoFit/>
            </a:bodyPr>
            <a:lstStyle/>
            <a:p>
              <a:r>
                <a:rPr lang="zh-CN" altLang="en-US" dirty="0" smtClean="0">
                  <a:solidFill>
                    <a:schemeClr val="tx1"/>
                  </a:solidFill>
                  <a:latin typeface="Arial" panose="020B0604020202020204" pitchFamily="34" charset="0"/>
                  <a:ea typeface="黑体" panose="02010609060101010101" charset="-122"/>
                  <a:sym typeface="Arial" panose="020B0604020202020204" pitchFamily="34" charset="0"/>
                </a:rPr>
                <a:t>郑</a:t>
              </a:r>
              <a:r>
                <a:rPr lang="zh-CN" altLang="en-US" dirty="0">
                  <a:solidFill>
                    <a:schemeClr val="tx1"/>
                  </a:solidFill>
                  <a:latin typeface="Arial" panose="020B0604020202020204" pitchFamily="34" charset="0"/>
                  <a:ea typeface="黑体" panose="02010609060101010101" charset="-122"/>
                  <a:sym typeface="Arial" panose="020B0604020202020204" pitchFamily="34" charset="0"/>
                </a:rPr>
                <a:t>和</a:t>
              </a:r>
              <a:r>
                <a:rPr lang="zh-CN" altLang="en-US" dirty="0" smtClean="0">
                  <a:solidFill>
                    <a:schemeClr val="tx1"/>
                  </a:solidFill>
                  <a:latin typeface="Arial" panose="020B0604020202020204" pitchFamily="34" charset="0"/>
                  <a:ea typeface="黑体" panose="02010609060101010101" charset="-122"/>
                  <a:sym typeface="Arial" panose="020B0604020202020204" pitchFamily="34" charset="0"/>
                </a:rPr>
                <a:t>下</a:t>
              </a:r>
              <a:r>
                <a:rPr lang="zh-CN" altLang="en-US" dirty="0">
                  <a:solidFill>
                    <a:schemeClr val="tx1"/>
                  </a:solidFill>
                  <a:latin typeface="Arial" panose="020B0604020202020204" pitchFamily="34" charset="0"/>
                  <a:ea typeface="黑体" panose="02010609060101010101" charset="-122"/>
                  <a:sym typeface="Arial" panose="020B0604020202020204" pitchFamily="34" charset="0"/>
                </a:rPr>
                <a:t>西</a:t>
              </a:r>
              <a:r>
                <a:rPr lang="zh-CN" altLang="en-US" dirty="0" smtClean="0">
                  <a:solidFill>
                    <a:schemeClr val="tx1"/>
                  </a:solidFill>
                  <a:latin typeface="Arial" panose="020B0604020202020204" pitchFamily="34" charset="0"/>
                  <a:ea typeface="黑体" panose="02010609060101010101" charset="-122"/>
                  <a:sym typeface="Arial" panose="020B0604020202020204" pitchFamily="34" charset="0"/>
                </a:rPr>
                <a:t>洋</a:t>
              </a:r>
              <a:endParaRPr lang="zh-CN" altLang="en-US" dirty="0" smtClean="0">
                <a:solidFill>
                  <a:schemeClr val="tx1"/>
                </a:solidFill>
                <a:latin typeface="Arial" panose="020B0604020202020204" pitchFamily="34" charset="0"/>
                <a:ea typeface="黑体" panose="02010609060101010101" charset="-122"/>
                <a:sym typeface="Arial" panose="020B0604020202020204" pitchFamily="34" charset="0"/>
              </a:endParaRPr>
            </a:p>
          </p:txBody>
        </p:sp>
      </p:grpSp>
      <p:grpSp>
        <p:nvGrpSpPr>
          <p:cNvPr id="29" name="组合 28"/>
          <p:cNvGrpSpPr/>
          <p:nvPr/>
        </p:nvGrpSpPr>
        <p:grpSpPr>
          <a:xfrm>
            <a:off x="6757687" y="3668778"/>
            <a:ext cx="4761214" cy="2581190"/>
            <a:chOff x="6759568" y="3668778"/>
            <a:chExt cx="4173160" cy="2581190"/>
          </a:xfrm>
        </p:grpSpPr>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922" y="3668778"/>
              <a:ext cx="4159806" cy="2530481"/>
            </a:xfrm>
            <a:prstGeom prst="rect">
              <a:avLst/>
            </a:prstGeom>
          </p:spPr>
        </p:pic>
        <p:sp>
          <p:nvSpPr>
            <p:cNvPr id="25" name="矩形 24"/>
            <p:cNvSpPr/>
            <p:nvPr/>
          </p:nvSpPr>
          <p:spPr>
            <a:xfrm>
              <a:off x="6759568" y="5881668"/>
              <a:ext cx="3182610" cy="368300"/>
            </a:xfrm>
            <a:prstGeom prst="rect">
              <a:avLst/>
            </a:prstGeom>
          </p:spPr>
          <p:txBody>
            <a:bodyPr wrap="square">
              <a:spAutoFit/>
            </a:bodyPr>
            <a:lstStyle/>
            <a:p>
              <a:r>
                <a:rPr lang="zh-CN" altLang="en-US" b="1" dirty="0" smtClean="0">
                  <a:solidFill>
                    <a:schemeClr val="tx1"/>
                  </a:solidFill>
                  <a:latin typeface="Arial" panose="020B0604020202020204" pitchFamily="34" charset="0"/>
                  <a:ea typeface="黑体" panose="02010609060101010101" charset="-122"/>
                  <a:sym typeface="Arial" panose="020B0604020202020204" pitchFamily="34" charset="0"/>
                </a:rPr>
                <a:t>一战期间英国海军</a:t>
              </a:r>
              <a:r>
                <a:rPr lang="en-US" altLang="zh-CN" b="1" dirty="0" smtClean="0">
                  <a:solidFill>
                    <a:schemeClr val="tx1"/>
                  </a:solidFill>
                  <a:latin typeface="Arial" panose="020B0604020202020204" pitchFamily="34" charset="0"/>
                  <a:ea typeface="黑体" panose="02010609060101010101" charset="-122"/>
                  <a:sym typeface="Arial" panose="020B0604020202020204" pitchFamily="34" charset="0"/>
                </a:rPr>
                <a:t>-</a:t>
              </a:r>
              <a:r>
                <a:rPr lang="zh-CN" altLang="en-US" b="1" dirty="0" smtClean="0">
                  <a:solidFill>
                    <a:schemeClr val="tx1"/>
                  </a:solidFill>
                  <a:latin typeface="Arial" panose="020B0604020202020204" pitchFamily="34" charset="0"/>
                  <a:ea typeface="黑体" panose="02010609060101010101" charset="-122"/>
                  <a:sym typeface="Arial" panose="020B0604020202020204" pitchFamily="34" charset="0"/>
                </a:rPr>
                <a:t>大舰队</a:t>
              </a:r>
              <a:endParaRPr lang="zh-CN" altLang="en-US" b="1" dirty="0" smtClean="0">
                <a:solidFill>
                  <a:schemeClr val="tx1"/>
                </a:solidFill>
                <a:latin typeface="Arial" panose="020B0604020202020204" pitchFamily="34" charset="0"/>
                <a:ea typeface="黑体" panose="02010609060101010101" charset="-122"/>
                <a:sym typeface="Arial" panose="020B0604020202020204" pitchFamily="34" charset="0"/>
              </a:endParaRPr>
            </a:p>
          </p:txBody>
        </p:sp>
      </p:grpSp>
      <p:grpSp>
        <p:nvGrpSpPr>
          <p:cNvPr id="30" name="组合 29"/>
          <p:cNvGrpSpPr/>
          <p:nvPr/>
        </p:nvGrpSpPr>
        <p:grpSpPr>
          <a:xfrm>
            <a:off x="7392073" y="3669202"/>
            <a:ext cx="4263473" cy="2641032"/>
            <a:chOff x="7124004" y="3648399"/>
            <a:chExt cx="4603734" cy="2641032"/>
          </a:xfrm>
        </p:grpSpPr>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004" y="3648399"/>
              <a:ext cx="4467395" cy="2571238"/>
            </a:xfrm>
            <a:prstGeom prst="rect">
              <a:avLst/>
            </a:prstGeom>
          </p:spPr>
        </p:pic>
        <p:sp>
          <p:nvSpPr>
            <p:cNvPr id="27" name="矩形 26"/>
            <p:cNvSpPr/>
            <p:nvPr/>
          </p:nvSpPr>
          <p:spPr>
            <a:xfrm>
              <a:off x="8799891" y="5921131"/>
              <a:ext cx="2927847" cy="368300"/>
            </a:xfrm>
            <a:prstGeom prst="rect">
              <a:avLst/>
            </a:prstGeom>
          </p:spPr>
          <p:txBody>
            <a:bodyPr wrap="none">
              <a:spAutoFit/>
            </a:bodyPr>
            <a:lstStyle/>
            <a:p>
              <a:r>
                <a:rPr lang="zh-CN" altLang="en-US" b="1" dirty="0">
                  <a:solidFill>
                    <a:schemeClr val="tx1"/>
                  </a:solidFill>
                  <a:latin typeface="Arial" panose="020B0604020202020204" pitchFamily="34" charset="0"/>
                  <a:ea typeface="黑体" panose="02010609060101010101" charset="-122"/>
                  <a:sym typeface="Arial" panose="020B0604020202020204" pitchFamily="34" charset="0"/>
                </a:rPr>
                <a:t>美国双航母舰队现身</a:t>
              </a:r>
              <a:r>
                <a:rPr lang="zh-CN" altLang="en-US" b="1" dirty="0" smtClean="0">
                  <a:solidFill>
                    <a:schemeClr val="tx1"/>
                  </a:solidFill>
                  <a:latin typeface="Arial" panose="020B0604020202020204" pitchFamily="34" charset="0"/>
                  <a:ea typeface="黑体" panose="02010609060101010101" charset="-122"/>
                  <a:sym typeface="Arial" panose="020B0604020202020204" pitchFamily="34" charset="0"/>
                </a:rPr>
                <a:t>南海</a:t>
              </a:r>
              <a:endParaRPr lang="zh-CN" altLang="en-US" b="1" dirty="0" smtClean="0">
                <a:solidFill>
                  <a:schemeClr val="tx1"/>
                </a:solidFill>
                <a:latin typeface="Arial" panose="020B0604020202020204" pitchFamily="34" charset="0"/>
                <a:ea typeface="黑体" panose="02010609060101010101" charset="-122"/>
                <a:sym typeface="Arial" panose="020B0604020202020204" pitchFamily="34" charset="0"/>
              </a:endParaRPr>
            </a:p>
          </p:txBody>
        </p:sp>
      </p:grpSp>
    </p:spTree>
    <p:custDataLst>
      <p:tags r:id="rId6"/>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500" fill="hold"/>
                                        <p:tgtEl>
                                          <p:spTgt spid="29"/>
                                        </p:tgtEl>
                                        <p:attrNameLst>
                                          <p:attrName>ppt_x</p:attrName>
                                        </p:attrNameLst>
                                      </p:cBhvr>
                                      <p:tavLst>
                                        <p:tav tm="0">
                                          <p:val>
                                            <p:strVal val="0-#ppt_w/2"/>
                                          </p:val>
                                        </p:tav>
                                        <p:tav tm="100000">
                                          <p:val>
                                            <p:strVal val="#ppt_x"/>
                                          </p:val>
                                        </p:tav>
                                      </p:tavLst>
                                    </p:anim>
                                    <p:anim calcmode="lin" valueType="num">
                                      <p:cBhvr additive="base">
                                        <p:cTn id="15" dur="1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1500" fill="hold"/>
                                        <p:tgtEl>
                                          <p:spTgt spid="30"/>
                                        </p:tgtEl>
                                        <p:attrNameLst>
                                          <p:attrName>ppt_x</p:attrName>
                                        </p:attrNameLst>
                                      </p:cBhvr>
                                      <p:tavLst>
                                        <p:tav tm="0">
                                          <p:val>
                                            <p:strVal val="1+#ppt_w/2"/>
                                          </p:val>
                                        </p:tav>
                                        <p:tav tm="100000">
                                          <p:val>
                                            <p:strVal val="#ppt_x"/>
                                          </p:val>
                                        </p:tav>
                                      </p:tavLst>
                                    </p:anim>
                                    <p:anim calcmode="lin" valueType="num">
                                      <p:cBhvr additive="base">
                                        <p:cTn id="21" dur="1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67407" y="908720"/>
          <a:ext cx="10751493" cy="5486400"/>
        </p:xfrm>
        <a:graphic>
          <a:graphicData uri="http://schemas.openxmlformats.org/drawingml/2006/table">
            <a:tbl>
              <a:tblPr firstRow="1" firstCol="1" bandRow="1"/>
              <a:tblGrid>
                <a:gridCol w="1187128"/>
                <a:gridCol w="2592288"/>
                <a:gridCol w="6972077"/>
              </a:tblGrid>
              <a:tr h="289930">
                <a:tc>
                  <a:txBody>
                    <a:bodyPr/>
                    <a:lstStyle/>
                    <a:p>
                      <a:pPr algn="just">
                        <a:lnSpc>
                          <a:spcPct val="150000"/>
                        </a:lnSpc>
                        <a:spcAft>
                          <a:spcPts val="0"/>
                        </a:spcAft>
                      </a:pPr>
                      <a:r>
                        <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年份</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试卷</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考点</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64">
                <a:tc rowSpan="5">
                  <a:txBody>
                    <a:bodyPr/>
                    <a:lstStyle/>
                    <a:p>
                      <a:pPr algn="just">
                        <a:lnSpc>
                          <a:spcPct val="150000"/>
                        </a:lnSpc>
                        <a:spcAft>
                          <a:spcPts val="0"/>
                        </a:spcAft>
                      </a:pPr>
                      <a:endParaRPr lang="en-US" altLang="zh-CN"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p>
                      <a:pPr algn="just">
                        <a:lnSpc>
                          <a:spcPct val="150000"/>
                        </a:lnSpc>
                        <a:spcAft>
                          <a:spcPts val="0"/>
                        </a:spcAft>
                      </a:pPr>
                      <a:endParaRPr lang="en-US" altLang="zh-CN"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p>
                      <a:pPr algn="just">
                        <a:lnSpc>
                          <a:spcPct val="150000"/>
                        </a:lnSpc>
                        <a:spcAft>
                          <a:spcPts val="0"/>
                        </a:spcAft>
                      </a:pPr>
                      <a:r>
                        <a:rPr lang="en-US" altLang="zh-CN"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2022</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天津高考·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10</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印度洋贸易</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04">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浙江高考·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8</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近代中国反侵略战争</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全国甲卷·</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26</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宋朝海外贸易</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广东高考·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12</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17</a:t>
                      </a: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世纪荷兰海上贸易</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全国乙卷·</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34</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德国的航运业发展</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96">
                <a:tc rowSpan="2">
                  <a:txBody>
                    <a:bodyPr/>
                    <a:lstStyle/>
                    <a:p>
                      <a:pPr algn="just">
                        <a:lnSpc>
                          <a:spcPct val="150000"/>
                        </a:lnSpc>
                        <a:spcAft>
                          <a:spcPts val="0"/>
                        </a:spcAft>
                      </a:pPr>
                      <a:r>
                        <a:rPr lang="en-US"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2021</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全国乙</a:t>
                      </a:r>
                      <a:r>
                        <a:rPr lang="zh-CN"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卷</a:t>
                      </a:r>
                      <a:r>
                        <a:rPr lang="en-US"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·32</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早期</a:t>
                      </a: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殖民扩张</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672">
                <a:tc vMerge="1">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浙江高考·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6</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宋</a:t>
                      </a: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市舶司监官</a:t>
                      </a:r>
                      <a:r>
                        <a:rPr lang="zh-CN" altLang="en-US"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设置</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rowSpan="2">
                  <a:txBody>
                    <a:bodyPr/>
                    <a:lstStyle/>
                    <a:p>
                      <a:pPr algn="just">
                        <a:lnSpc>
                          <a:spcPct val="150000"/>
                        </a:lnSpc>
                        <a:spcAft>
                          <a:spcPts val="0"/>
                        </a:spcAft>
                      </a:pPr>
                      <a:r>
                        <a:rPr lang="en-US"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2020</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天津高考·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5</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甲午战争</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海南高考·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20</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美苏争霸</a:t>
                      </a:r>
                      <a:r>
                        <a:rPr lang="zh-CN" altLang="en-US"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，古巴导弹危机</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1"/>
          <p:cNvSpPr txBox="1"/>
          <p:nvPr/>
        </p:nvSpPr>
        <p:spPr>
          <a:xfrm>
            <a:off x="4655840" y="109835"/>
            <a:ext cx="2304256" cy="523220"/>
          </a:xfrm>
          <a:prstGeom prst="rect">
            <a:avLst/>
          </a:prstGeom>
          <a:solidFill>
            <a:srgbClr val="FFC000"/>
          </a:solidFill>
        </p:spPr>
        <p:txBody>
          <a:bodyPr wrap="square" rtlCol="0">
            <a:spAutoFit/>
          </a:bodyPr>
          <a:lstStyle/>
          <a:p>
            <a:pPr algn="ctr"/>
            <a:r>
              <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rPr>
              <a:t>考情分析</a:t>
            </a:r>
            <a:endPar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2585" y="818425"/>
            <a:ext cx="11072340" cy="5775960"/>
          </a:xfrm>
          <a:prstGeom prst="rect">
            <a:avLst/>
          </a:prstGeom>
        </p:spPr>
        <p:txBody>
          <a:bodyPr wrap="square">
            <a:spAutoFit/>
          </a:bodyPr>
          <a:lstStyle/>
          <a:p>
            <a:pPr>
              <a:lnSpc>
                <a:spcPct val="140000"/>
              </a:lnSpc>
            </a:pPr>
            <a:r>
              <a:rPr lang="en-US"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      </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我</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国是一个海洋大国，海洋意识的树立日益得到关注，因此，特别要关注以下视角</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40000"/>
              </a:lnSpc>
            </a:pPr>
            <a:r>
              <a:rPr lang="en-US" altLang="zh-CN" sz="2400" b="1" kern="100"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1)</a:t>
            </a:r>
            <a:r>
              <a:rPr lang="zh-CN" altLang="zh-CN"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海防体系与制度研究</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，尤其是明清时期对倭寇、海盗活动的防控，相关制度和体系的</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建立对</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当前海洋战略仍具有启迪与</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现实意义</a:t>
            </a:r>
            <a:r>
              <a:rPr lang="zh-CN" altLang="en-US"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中国古代海权意识的淡薄</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晚清政府的</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海防</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与</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塞防</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之争</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中国近代的海权观及海权保障的失败</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中国共产党的军队建设</a:t>
            </a:r>
            <a:r>
              <a:rPr lang="zh-CN" altLang="en-US"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40000"/>
              </a:lnSpc>
            </a:pPr>
            <a:r>
              <a:rPr lang="en-US" altLang="zh-CN" sz="2400" b="1" kern="100"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2)</a:t>
            </a:r>
            <a:r>
              <a:rPr lang="zh-CN" altLang="zh-CN"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海上贸易研究</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，包括</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对</a:t>
            </a:r>
            <a:r>
              <a:rPr lang="zh-CN" altLang="en-US"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海上丝绸之路，</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海</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商群体的研究，对中国与欧洲及东南亚国家的商品贸易的研究，从海洋的视角反映中国与世界各国关系的发展及演变</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40000"/>
              </a:lnSpc>
            </a:pPr>
            <a:r>
              <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3)</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运用相关理论、视角、方法对</a:t>
            </a:r>
            <a:r>
              <a:rPr lang="zh-CN" altLang="zh-CN"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海洋社会的人群行为及历史文化进行分析和研究</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40000"/>
              </a:lnSpc>
            </a:pPr>
            <a:r>
              <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4)</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从国际地缘政治视角对海洋经济、海洋管辖权、海洋开发、海疆治理等多领域进行深入</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探索。</a:t>
            </a:r>
            <a:endParaRPr lang="zh-CN" altLang="zh-CN" sz="2400" b="1" kern="100"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3" name="TextBox 1"/>
          <p:cNvSpPr txBox="1"/>
          <p:nvPr/>
        </p:nvSpPr>
        <p:spPr>
          <a:xfrm>
            <a:off x="4655840" y="109835"/>
            <a:ext cx="2304256" cy="523220"/>
          </a:xfrm>
          <a:prstGeom prst="rect">
            <a:avLst/>
          </a:prstGeom>
          <a:solidFill>
            <a:srgbClr val="FFC000"/>
          </a:solidFill>
        </p:spPr>
        <p:txBody>
          <a:bodyPr wrap="square" rtlCol="0">
            <a:spAutoFit/>
          </a:bodyPr>
          <a:lstStyle/>
          <a:p>
            <a:pPr algn="ctr"/>
            <a:r>
              <a:rPr lang="zh-CN" altLang="en-US" sz="2800" b="1" dirty="0" smtClean="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rPr>
              <a:t>备考提示</a:t>
            </a:r>
            <a:endPar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395980" y="278765"/>
            <a:ext cx="5080000" cy="583565"/>
          </a:xfrm>
          <a:prstGeom prst="rect">
            <a:avLst/>
          </a:prstGeom>
          <a:noFill/>
          <a:ln w="9525">
            <a:noFill/>
          </a:ln>
        </p:spPr>
        <p:txBody>
          <a:bodyPr>
            <a:spAutoFit/>
          </a:bodyPr>
          <a:lstStyle/>
          <a:p>
            <a:pPr indent="266700" algn="ctr"/>
            <a:r>
              <a:rPr lang="en-US" sz="3200" b="1">
                <a:latin typeface="Times New Roman" panose="02020603050405020304" pitchFamily="18" charset="0"/>
                <a:ea typeface="宋体" panose="02010600030101010101" pitchFamily="2" charset="-122"/>
              </a:rPr>
              <a:t>2022</a:t>
            </a:r>
            <a:r>
              <a:rPr lang="zh-CN" sz="3200" b="1">
                <a:ea typeface="宋体" panose="02010600030101010101" pitchFamily="2" charset="-122"/>
              </a:rPr>
              <a:t>十大学术热点</a:t>
            </a:r>
            <a:endParaRPr lang="zh-CN" altLang="en-US" sz="3200" b="1">
              <a:ea typeface="宋体" panose="02010600030101010101" pitchFamily="2" charset="-122"/>
            </a:endParaRPr>
          </a:p>
        </p:txBody>
      </p:sp>
      <p:sp>
        <p:nvSpPr>
          <p:cNvPr id="22" name="矩形 21"/>
          <p:cNvSpPr/>
          <p:nvPr/>
        </p:nvSpPr>
        <p:spPr>
          <a:xfrm>
            <a:off x="2720975" y="864235"/>
            <a:ext cx="7656195" cy="5016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171190" y="887095"/>
            <a:ext cx="7331075" cy="460375"/>
          </a:xfrm>
          <a:prstGeom prst="rect">
            <a:avLst/>
          </a:prstGeom>
          <a:noFill/>
          <a:ln w="9525">
            <a:noFill/>
          </a:ln>
        </p:spPr>
        <p:txBody>
          <a:bodyPr wrap="square">
            <a:spAutoFit/>
          </a:bodyPr>
          <a:lstStyle/>
          <a:p>
            <a:pPr indent="0"/>
            <a:r>
              <a:rPr lang="en-US" sz="2400" b="1">
                <a:latin typeface="宋体" panose="02010600030101010101" pitchFamily="2" charset="-122"/>
                <a:ea typeface="宋体" panose="02010600030101010101" pitchFamily="2" charset="-122"/>
              </a:rPr>
              <a:t>“</a:t>
            </a:r>
            <a:r>
              <a:rPr lang="zh-CN" sz="2400" b="1">
                <a:ea typeface="宋体" panose="02010600030101010101" pitchFamily="2" charset="-122"/>
              </a:rPr>
              <a:t>两个结合</a:t>
            </a:r>
            <a:r>
              <a:rPr lang="en-US" sz="2400" b="1">
                <a:latin typeface="宋体" panose="02010600030101010101" pitchFamily="2" charset="-122"/>
                <a:ea typeface="宋体" panose="02010600030101010101" pitchFamily="2" charset="-122"/>
              </a:rPr>
              <a:t>”</a:t>
            </a:r>
            <a:r>
              <a:rPr lang="zh-CN" sz="2400" b="1">
                <a:ea typeface="宋体" panose="02010600030101010101" pitchFamily="2" charset="-122"/>
              </a:rPr>
              <a:t>与马克思主义中国化时代化</a:t>
            </a:r>
            <a:endParaRPr lang="zh-CN" altLang="en-US" sz="2400" b="1">
              <a:ea typeface="宋体" panose="02010600030101010101" pitchFamily="2" charset="-122"/>
            </a:endParaRPr>
          </a:p>
        </p:txBody>
      </p:sp>
      <p:sp>
        <p:nvSpPr>
          <p:cNvPr id="24" name="矩形 23"/>
          <p:cNvSpPr/>
          <p:nvPr/>
        </p:nvSpPr>
        <p:spPr>
          <a:xfrm>
            <a:off x="2720975" y="1449070"/>
            <a:ext cx="7656195" cy="5359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720975" y="2065020"/>
            <a:ext cx="7656195" cy="5467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720975" y="2671445"/>
            <a:ext cx="7656195" cy="47879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720975" y="3225800"/>
            <a:ext cx="7656195" cy="5270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720975" y="3799840"/>
            <a:ext cx="7656195" cy="5086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305810" y="1505585"/>
            <a:ext cx="5080000" cy="460375"/>
          </a:xfrm>
          <a:prstGeom prst="rect">
            <a:avLst/>
          </a:prstGeom>
          <a:noFill/>
          <a:ln w="9525">
            <a:noFill/>
          </a:ln>
        </p:spPr>
        <p:txBody>
          <a:bodyPr>
            <a:spAutoFit/>
          </a:bodyPr>
          <a:lstStyle/>
          <a:p>
            <a:pPr indent="0"/>
            <a:r>
              <a:rPr lang="en-US" altLang="zh-CN" sz="2400" b="1">
                <a:ea typeface="宋体" panose="02010600030101010101" pitchFamily="2" charset="-122"/>
              </a:rPr>
              <a:t> </a:t>
            </a:r>
            <a:r>
              <a:rPr lang="zh-CN" sz="2400" b="1">
                <a:ea typeface="宋体" panose="02010600030101010101" pitchFamily="2" charset="-122"/>
              </a:rPr>
              <a:t>中国式现代化研究</a:t>
            </a:r>
            <a:endParaRPr lang="zh-CN" altLang="en-US" sz="2400" b="1">
              <a:ea typeface="宋体" panose="02010600030101010101" pitchFamily="2" charset="-122"/>
            </a:endParaRPr>
          </a:p>
        </p:txBody>
      </p:sp>
      <p:sp>
        <p:nvSpPr>
          <p:cNvPr id="30" name="文本框 29"/>
          <p:cNvSpPr txBox="1"/>
          <p:nvPr/>
        </p:nvSpPr>
        <p:spPr>
          <a:xfrm>
            <a:off x="2855595" y="2129790"/>
            <a:ext cx="7068820" cy="460375"/>
          </a:xfrm>
          <a:prstGeom prst="rect">
            <a:avLst/>
          </a:prstGeom>
          <a:noFill/>
          <a:ln w="9525">
            <a:noFill/>
          </a:ln>
        </p:spPr>
        <p:txBody>
          <a:bodyPr wrap="square">
            <a:spAutoFit/>
          </a:bodyPr>
          <a:lstStyle/>
          <a:p>
            <a:pPr indent="0"/>
            <a:r>
              <a:rPr lang="en-US" altLang="zh-CN" sz="2400" b="1">
                <a:ea typeface="宋体" panose="02010600030101010101" pitchFamily="2" charset="-122"/>
              </a:rPr>
              <a:t>   </a:t>
            </a:r>
            <a:r>
              <a:rPr lang="zh-CN" sz="2400" b="1">
                <a:ea typeface="宋体" panose="02010600030101010101" pitchFamily="2" charset="-122"/>
              </a:rPr>
              <a:t>全过程人民民主的科学内涵与制度体现</a:t>
            </a:r>
            <a:endParaRPr lang="zh-CN" altLang="en-US" sz="2400" b="1">
              <a:ea typeface="宋体" panose="02010600030101010101" pitchFamily="2" charset="-122"/>
            </a:endParaRPr>
          </a:p>
        </p:txBody>
      </p:sp>
      <p:sp>
        <p:nvSpPr>
          <p:cNvPr id="31" name="文本框 30"/>
          <p:cNvSpPr txBox="1"/>
          <p:nvPr/>
        </p:nvSpPr>
        <p:spPr>
          <a:xfrm>
            <a:off x="2990850" y="2677795"/>
            <a:ext cx="6443980" cy="460375"/>
          </a:xfrm>
          <a:prstGeom prst="rect">
            <a:avLst/>
          </a:prstGeom>
          <a:noFill/>
          <a:ln w="9525">
            <a:noFill/>
          </a:ln>
        </p:spPr>
        <p:txBody>
          <a:bodyPr wrap="square">
            <a:spAutoFit/>
          </a:bodyPr>
          <a:lstStyle/>
          <a:p>
            <a:pPr indent="0"/>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sz="2400" b="1">
                <a:latin typeface="宋体" panose="02010600030101010101" pitchFamily="2" charset="-122"/>
                <a:ea typeface="宋体" panose="02010600030101010101" pitchFamily="2" charset="-122"/>
                <a:cs typeface="宋体" panose="02010600030101010101" pitchFamily="2" charset="-122"/>
              </a:rPr>
              <a:t>多学科视域中的共同富裕研究</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32" name="文本框 31"/>
          <p:cNvSpPr txBox="1"/>
          <p:nvPr/>
        </p:nvSpPr>
        <p:spPr>
          <a:xfrm>
            <a:off x="3171190" y="3267710"/>
            <a:ext cx="5080000" cy="460375"/>
          </a:xfrm>
          <a:prstGeom prst="rect">
            <a:avLst/>
          </a:prstGeom>
          <a:noFill/>
          <a:ln w="9525">
            <a:noFill/>
          </a:ln>
        </p:spPr>
        <p:txBody>
          <a:bodyPr>
            <a:spAutoFit/>
          </a:bodyPr>
          <a:lstStyle/>
          <a:p>
            <a:pPr indent="0"/>
            <a:r>
              <a:rPr lang="en-US" altLang="zh-CN" sz="2400" b="1">
                <a:ea typeface="宋体" panose="02010600030101010101" pitchFamily="2" charset="-122"/>
              </a:rPr>
              <a:t> </a:t>
            </a:r>
            <a:r>
              <a:rPr lang="zh-CN" sz="2400" b="1">
                <a:ea typeface="宋体" panose="02010600030101010101" pitchFamily="2" charset="-122"/>
              </a:rPr>
              <a:t>百年变局下的国际经济体系重构</a:t>
            </a:r>
            <a:endParaRPr lang="zh-CN" altLang="en-US" sz="2400" b="1">
              <a:ea typeface="宋体" panose="02010600030101010101" pitchFamily="2" charset="-122"/>
            </a:endParaRPr>
          </a:p>
        </p:txBody>
      </p:sp>
      <p:sp>
        <p:nvSpPr>
          <p:cNvPr id="33" name="文本框 32"/>
          <p:cNvSpPr txBox="1"/>
          <p:nvPr/>
        </p:nvSpPr>
        <p:spPr>
          <a:xfrm>
            <a:off x="3305810" y="3847465"/>
            <a:ext cx="5080000" cy="460375"/>
          </a:xfrm>
          <a:prstGeom prst="rect">
            <a:avLst/>
          </a:prstGeom>
          <a:noFill/>
          <a:ln w="9525">
            <a:noFill/>
          </a:ln>
        </p:spPr>
        <p:txBody>
          <a:bodyPr>
            <a:spAutoFit/>
          </a:bodyPr>
          <a:lstStyle/>
          <a:p>
            <a:pPr indent="0"/>
            <a:r>
              <a:rPr lang="zh-CN" sz="2400" b="1">
                <a:ea typeface="宋体" panose="02010600030101010101" pitchFamily="2" charset="-122"/>
              </a:rPr>
              <a:t>秦汉基层社会研究</a:t>
            </a:r>
            <a:endParaRPr lang="zh-CN" altLang="en-US" sz="2400" b="1">
              <a:ea typeface="宋体" panose="02010600030101010101" pitchFamily="2" charset="-122"/>
            </a:endParaRPr>
          </a:p>
        </p:txBody>
      </p:sp>
      <p:sp>
        <p:nvSpPr>
          <p:cNvPr id="34" name="矩形 33"/>
          <p:cNvSpPr/>
          <p:nvPr/>
        </p:nvSpPr>
        <p:spPr>
          <a:xfrm>
            <a:off x="2720975" y="4366895"/>
            <a:ext cx="7656195" cy="5270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720975" y="4953000"/>
            <a:ext cx="7656195" cy="5270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720975" y="5507990"/>
            <a:ext cx="7656195" cy="5270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720975" y="6068695"/>
            <a:ext cx="7656195" cy="5270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215640" y="4384040"/>
            <a:ext cx="5080000" cy="460375"/>
          </a:xfrm>
          <a:prstGeom prst="rect">
            <a:avLst/>
          </a:prstGeom>
          <a:noFill/>
          <a:ln w="9525">
            <a:noFill/>
          </a:ln>
        </p:spPr>
        <p:txBody>
          <a:bodyPr>
            <a:spAutoFit/>
          </a:bodyPr>
          <a:lstStyle/>
          <a:p>
            <a:pPr indent="0"/>
            <a:r>
              <a:rPr lang="zh-CN" sz="2400" b="1">
                <a:ea typeface="宋体" panose="02010600030101010101" pitchFamily="2" charset="-122"/>
              </a:rPr>
              <a:t>中国现当代文学史料的整理与运用点</a:t>
            </a:r>
            <a:endParaRPr lang="zh-CN" altLang="en-US" sz="2400" b="1">
              <a:ea typeface="宋体" panose="02010600030101010101" pitchFamily="2" charset="-122"/>
            </a:endParaRPr>
          </a:p>
        </p:txBody>
      </p:sp>
      <p:sp>
        <p:nvSpPr>
          <p:cNvPr id="39" name="文本框 38"/>
          <p:cNvSpPr txBox="1"/>
          <p:nvPr/>
        </p:nvSpPr>
        <p:spPr>
          <a:xfrm>
            <a:off x="3215640" y="4998085"/>
            <a:ext cx="5080000" cy="460375"/>
          </a:xfrm>
          <a:prstGeom prst="rect">
            <a:avLst/>
          </a:prstGeom>
          <a:noFill/>
          <a:ln w="9525">
            <a:noFill/>
          </a:ln>
        </p:spPr>
        <p:txBody>
          <a:bodyPr>
            <a:spAutoFit/>
          </a:bodyPr>
          <a:lstStyle/>
          <a:p>
            <a:pPr indent="0"/>
            <a:r>
              <a:rPr lang="zh-CN" sz="2400" b="1">
                <a:solidFill>
                  <a:schemeClr val="tx1"/>
                </a:solidFill>
                <a:ea typeface="宋体" panose="02010600030101010101" pitchFamily="2" charset="-122"/>
              </a:rPr>
              <a:t>区域国别学的跨学科建构</a:t>
            </a:r>
            <a:endParaRPr lang="zh-CN" altLang="en-US" sz="2400" b="1">
              <a:solidFill>
                <a:schemeClr val="tx1"/>
              </a:solidFill>
              <a:ea typeface="宋体" panose="02010600030101010101" pitchFamily="2" charset="-122"/>
            </a:endParaRPr>
          </a:p>
        </p:txBody>
      </p:sp>
      <p:sp>
        <p:nvSpPr>
          <p:cNvPr id="40" name="文本框 39"/>
          <p:cNvSpPr txBox="1"/>
          <p:nvPr/>
        </p:nvSpPr>
        <p:spPr>
          <a:xfrm>
            <a:off x="3126105" y="5544185"/>
            <a:ext cx="5080000" cy="460375"/>
          </a:xfrm>
          <a:prstGeom prst="rect">
            <a:avLst/>
          </a:prstGeom>
          <a:noFill/>
          <a:ln w="9525">
            <a:noFill/>
          </a:ln>
        </p:spPr>
        <p:txBody>
          <a:bodyPr>
            <a:spAutoFit/>
          </a:bodyPr>
          <a:lstStyle/>
          <a:p>
            <a:pPr indent="0"/>
            <a:r>
              <a:rPr lang="zh-CN" sz="2400" b="1">
                <a:solidFill>
                  <a:schemeClr val="tx1"/>
                </a:solidFill>
                <a:ea typeface="宋体" panose="02010600030101010101" pitchFamily="2" charset="-122"/>
              </a:rPr>
              <a:t>新发展阶段的社会治理创新点</a:t>
            </a:r>
            <a:endParaRPr lang="zh-CN" altLang="en-US" sz="2400" b="1">
              <a:solidFill>
                <a:schemeClr val="tx1"/>
              </a:solidFill>
              <a:ea typeface="宋体" panose="02010600030101010101" pitchFamily="2" charset="-122"/>
            </a:endParaRPr>
          </a:p>
        </p:txBody>
      </p:sp>
      <p:sp>
        <p:nvSpPr>
          <p:cNvPr id="41" name="文本框 40"/>
          <p:cNvSpPr txBox="1"/>
          <p:nvPr/>
        </p:nvSpPr>
        <p:spPr>
          <a:xfrm>
            <a:off x="3126105" y="6116320"/>
            <a:ext cx="5080000" cy="460375"/>
          </a:xfrm>
          <a:prstGeom prst="rect">
            <a:avLst/>
          </a:prstGeom>
          <a:noFill/>
          <a:ln w="9525">
            <a:noFill/>
          </a:ln>
        </p:spPr>
        <p:txBody>
          <a:bodyPr>
            <a:spAutoFit/>
          </a:bodyPr>
          <a:lstStyle/>
          <a:p>
            <a:pPr indent="0"/>
            <a:r>
              <a:rPr lang="zh-CN" sz="2400" b="1">
                <a:solidFill>
                  <a:schemeClr val="tx1"/>
                </a:solidFill>
                <a:ea typeface="宋体" panose="02010600030101010101" pitchFamily="2" charset="-122"/>
              </a:rPr>
              <a:t>元宇宙与数字化生存新叙事</a:t>
            </a:r>
            <a:endParaRPr lang="zh-CN" altLang="en-US" sz="2400" b="1">
              <a:solidFill>
                <a:schemeClr val="tx1"/>
              </a:solidFill>
              <a:ea typeface="宋体" panose="0201060003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3"/>
          <p:cNvGraphicFramePr/>
          <p:nvPr>
            <p:custDataLst>
              <p:tags r:id="rId1"/>
            </p:custDataLst>
          </p:nvPr>
        </p:nvGraphicFramePr>
        <p:xfrm>
          <a:off x="534670" y="960120"/>
          <a:ext cx="10913110" cy="5934710"/>
        </p:xfrm>
        <a:graphic>
          <a:graphicData uri="http://schemas.openxmlformats.org/drawingml/2006/table">
            <a:tbl>
              <a:tblPr firstRow="1" bandRow="1">
                <a:effectLst/>
              </a:tblPr>
              <a:tblGrid>
                <a:gridCol w="1381760"/>
                <a:gridCol w="5446395"/>
                <a:gridCol w="4084955"/>
              </a:tblGrid>
              <a:tr h="544830">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年份</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595959"/>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事件</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98638"/>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考察知识点</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FB829"/>
                    </a:solidFill>
                  </a:tcPr>
                </a:tc>
              </a:tr>
              <a:tr h="58928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1903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楷体" panose="02010609060101010101" charset="-122"/>
                        </a:rPr>
                        <a:t>美国莱特兄弟“飞行者号”飞机试飞成功</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第二次工业革命、近现代交通运输</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544830">
                <a:tc>
                  <a:txBody>
                    <a:bodyPr/>
                    <a:lstStyle/>
                    <a:p>
                      <a:pPr indent="0" algn="l" fontAlgn="auto">
                        <a:lnSpc>
                          <a:spcPct val="120000"/>
                        </a:lnSpc>
                        <a:spcBef>
                          <a:spcPts val="0"/>
                        </a:spcBef>
                        <a:spcAft>
                          <a:spcPts val="0"/>
                        </a:spcAft>
                        <a:buNone/>
                      </a:pPr>
                      <a:r>
                        <a:rPr lang="en-US" sz="1800" b="1" spc="120">
                          <a:solidFill>
                            <a:srgbClr val="404040"/>
                          </a:solidFill>
                          <a:latin typeface="楷体" panose="02010609060101010101" charset="-122"/>
                          <a:ea typeface="楷体" panose="02010609060101010101" charset="-122"/>
                          <a:cs typeface="楷体" panose="02010609060101010101" charset="-122"/>
                        </a:rPr>
                        <a:t>1913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楷体" panose="02010609060101010101" charset="-122"/>
                        </a:rPr>
                        <a:t>袁世凯刺杀宋教仁、孙中山领导“二次革命”                         </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孙中山的革命活动</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87376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sz="1800" b="1" spc="120">
                          <a:solidFill>
                            <a:srgbClr val="404040"/>
                          </a:solidFill>
                          <a:latin typeface="楷体" panose="02010609060101010101" charset="-122"/>
                          <a:ea typeface="楷体" panose="02010609060101010101" charset="-122"/>
                        </a:rPr>
                        <a:t>北洋政府颁布了《典试委员会编制法草案》《文官考试法草案》，文官考试制度建立</a:t>
                      </a:r>
                      <a:endParaRPr lang="zh-CN" sz="1800" b="1" spc="120">
                        <a:solidFill>
                          <a:srgbClr val="404040"/>
                        </a:solidFill>
                        <a:latin typeface="楷体" panose="02010609060101010101" charset="-122"/>
                        <a:ea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中国近代文官制度的确立</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54483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rPr>
                        <a:t>美国福特汽车公司发明流水线作业</a:t>
                      </a:r>
                      <a:endParaRPr lang="zh-CN" altLang="en-US" sz="18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近代工厂制度</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54483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1923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rPr>
                        <a:t>京汉铁路工人大罢工、</a:t>
                      </a:r>
                      <a:r>
                        <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rPr>
                        <a:t>二七惨案</a:t>
                      </a:r>
                      <a:endPar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近代工人运动</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54483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1923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rPr>
                        <a:t>中共三大确定国共合作方针</a:t>
                      </a:r>
                      <a:endPar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国共两次合作的联系与区别</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87376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1933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楷体" panose="02010609060101010101" charset="-122"/>
                        </a:rPr>
                        <a:t>宋哲元率长城抗战；冯玉祥、吉鸿昌组织察哈尔民众抗日同盟军         </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局部抗战（东北抗战史实）</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87376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1933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w="19050">
                      <a:solidFill>
                        <a:srgbClr val="595959"/>
                      </a:solidFill>
                      <a:prstDash val="solid"/>
                    </a:lnB>
                    <a:solidFill>
                      <a:srgbClr val="F2F2F2"/>
                    </a:solidFill>
                  </a:tcPr>
                </a:tc>
                <a:tc>
                  <a:txBody>
                    <a:bodyPr/>
                    <a:lstStyle/>
                    <a:p>
                      <a:pPr indent="0" algn="l" fontAlgn="auto">
                        <a:lnSpc>
                          <a:spcPct val="120000"/>
                        </a:lnSpc>
                        <a:spcBef>
                          <a:spcPts val="0"/>
                        </a:spcBef>
                        <a:spcAft>
                          <a:spcPts val="0"/>
                        </a:spcAft>
                        <a:buNone/>
                      </a:pPr>
                      <a:r>
                        <a:rPr lang="zh-CN" sz="1800" b="1" spc="120">
                          <a:solidFill>
                            <a:srgbClr val="404040"/>
                          </a:solidFill>
                          <a:latin typeface="楷体" panose="02010609060101010101" charset="-122"/>
                          <a:ea typeface="楷体" panose="02010609060101010101" charset="-122"/>
                        </a:rPr>
                        <a:t>南京国民政府颁布《公务员任用法》，标志着公务员制度的建立</a:t>
                      </a:r>
                      <a:endParaRPr lang="zh-CN" sz="1800" b="1" spc="120">
                        <a:solidFill>
                          <a:srgbClr val="404040"/>
                        </a:solidFill>
                        <a:latin typeface="楷体" panose="02010609060101010101" charset="-122"/>
                        <a:ea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w="19050">
                      <a:solidFill>
                        <a:srgbClr val="595959"/>
                      </a:solidFill>
                      <a:prstDash val="solid"/>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中国近代文官制度的确立</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w="19050">
                      <a:solidFill>
                        <a:srgbClr val="595959"/>
                      </a:solidFill>
                      <a:prstDash val="solid"/>
                    </a:lnB>
                    <a:solidFill>
                      <a:srgbClr val="F2F2F2"/>
                    </a:solidFill>
                  </a:tcPr>
                </a:tc>
              </a:tr>
            </a:tbl>
          </a:graphicData>
        </a:graphic>
      </p:graphicFrame>
      <p:pic>
        <p:nvPicPr>
          <p:cNvPr id="3" name="图片 1" descr="组48325同意"/>
          <p:cNvPicPr>
            <a:picLocks noChangeAspect="1"/>
          </p:cNvPicPr>
          <p:nvPr/>
        </p:nvPicPr>
        <p:blipFill>
          <a:blip r:embed="rId2"/>
          <a:stretch>
            <a:fillRect/>
          </a:stretch>
        </p:blipFill>
        <p:spPr>
          <a:xfrm>
            <a:off x="471170" y="233680"/>
            <a:ext cx="9218930" cy="607695"/>
          </a:xfrm>
          <a:prstGeom prst="rect">
            <a:avLst/>
          </a:prstGeom>
          <a:noFill/>
          <a:ln w="9525">
            <a:noFill/>
          </a:ln>
        </p:spPr>
      </p:pic>
      <p:sp>
        <p:nvSpPr>
          <p:cNvPr id="4" name="文本框 7"/>
          <p:cNvSpPr txBox="1"/>
          <p:nvPr/>
        </p:nvSpPr>
        <p:spPr>
          <a:xfrm>
            <a:off x="2660650" y="278765"/>
            <a:ext cx="5496560" cy="583565"/>
          </a:xfrm>
          <a:prstGeom prst="rect">
            <a:avLst/>
          </a:prstGeom>
          <a:noFill/>
          <a:ln w="9525">
            <a:noFill/>
          </a:ln>
        </p:spPr>
        <p:txBody>
          <a:bodyPr wrap="none" anchor="t" anchorCtr="0">
            <a:spAutoFit/>
          </a:bodyPr>
          <a:lstStyle/>
          <a:p>
            <a:pPr algn="ctr" eaLnBrk="0" hangingPunct="0"/>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2023</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年逢</a:t>
            </a:r>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10</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周年历史大事年表</a:t>
            </a:r>
            <a:endParaRPr lang="zh-CN" altLang="en-US" sz="32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图片 1" descr="组48325同意"/>
          <p:cNvPicPr>
            <a:picLocks noChangeAspect="1"/>
          </p:cNvPicPr>
          <p:nvPr/>
        </p:nvPicPr>
        <p:blipFill>
          <a:blip r:embed="rId1"/>
          <a:stretch>
            <a:fillRect/>
          </a:stretch>
        </p:blipFill>
        <p:spPr>
          <a:xfrm>
            <a:off x="471170" y="233680"/>
            <a:ext cx="9218930" cy="607695"/>
          </a:xfrm>
          <a:prstGeom prst="rect">
            <a:avLst/>
          </a:prstGeom>
          <a:noFill/>
          <a:ln w="9525">
            <a:noFill/>
          </a:ln>
        </p:spPr>
      </p:pic>
      <p:graphicFrame>
        <p:nvGraphicFramePr>
          <p:cNvPr id="13" name="表格 3"/>
          <p:cNvGraphicFramePr/>
          <p:nvPr>
            <p:custDataLst>
              <p:tags r:id="rId2"/>
            </p:custDataLst>
          </p:nvPr>
        </p:nvGraphicFramePr>
        <p:xfrm>
          <a:off x="830580" y="953770"/>
          <a:ext cx="11122025" cy="5993130"/>
        </p:xfrm>
        <a:graphic>
          <a:graphicData uri="http://schemas.openxmlformats.org/drawingml/2006/table">
            <a:tbl>
              <a:tblPr firstRow="1" bandRow="1">
                <a:effectLst/>
              </a:tblPr>
              <a:tblGrid>
                <a:gridCol w="1437640"/>
                <a:gridCol w="4830445"/>
                <a:gridCol w="3923665"/>
              </a:tblGrid>
              <a:tr h="544830">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年份</a:t>
                      </a:r>
                      <a:endParaRPr lang="en-US" altLang="zh-CN"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595959"/>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事件</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98638"/>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考察知识点</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FB829"/>
                    </a:solidFill>
                  </a:tcPr>
                </a:tc>
              </a:tr>
              <a:tr h="686435">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1943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微软雅黑" panose="020B0503020204020204" charset="-122"/>
                        </a:rPr>
                        <a:t>斯大林格勒战役胜利；北非战事结束；开罗会议；德黑兰会议</a:t>
                      </a:r>
                      <a:endParaRPr lang="zh-CN" altLang="en-US" sz="16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二战重要的战役与会议</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800100">
                <a:tc>
                  <a:txBody>
                    <a:bodyPr/>
                    <a:lstStyle/>
                    <a:p>
                      <a:pPr indent="0" algn="l" fontAlgn="auto">
                        <a:lnSpc>
                          <a:spcPct val="120000"/>
                        </a:lnSpc>
                        <a:spcBef>
                          <a:spcPts val="0"/>
                        </a:spcBef>
                        <a:spcAft>
                          <a:spcPts val="0"/>
                        </a:spcAft>
                        <a:buNone/>
                      </a:pPr>
                      <a:r>
                        <a:rPr lang="en-US" sz="1600" b="1" spc="120">
                          <a:solidFill>
                            <a:srgbClr val="404040"/>
                          </a:solidFill>
                          <a:latin typeface="楷体" panose="02010609060101010101" charset="-122"/>
                          <a:ea typeface="楷体" panose="02010609060101010101" charset="-122"/>
                          <a:cs typeface="楷体" panose="02010609060101010101" charset="-122"/>
                        </a:rPr>
                        <a:t>1953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微软雅黑" panose="020B0503020204020204" charset="-122"/>
                        </a:rPr>
                        <a:t>过渡时期总路线提出；一五计划；三大改造（私有制改变为公有制）</a:t>
                      </a:r>
                      <a:endParaRPr lang="zh-CN" altLang="en-US" sz="16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一化三改造、一体两翼</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5080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1953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sz="1600" b="1" spc="120">
                          <a:solidFill>
                            <a:srgbClr val="404040"/>
                          </a:solidFill>
                          <a:latin typeface="楷体" panose="02010609060101010101" charset="-122"/>
                          <a:ea typeface="楷体" panose="02010609060101010101" charset="-122"/>
                        </a:rPr>
                        <a:t>和平共处五项原则提出</a:t>
                      </a:r>
                      <a:endParaRPr lang="zh-CN" sz="1600" b="1" spc="120">
                        <a:solidFill>
                          <a:srgbClr val="404040"/>
                        </a:solidFill>
                        <a:latin typeface="楷体" panose="02010609060101010101" charset="-122"/>
                        <a:ea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建国初期的外交政策</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5080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1953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微软雅黑" panose="020B0503020204020204" charset="-122"/>
                        </a:rPr>
                        <a:t>《朝鲜停战协定》</a:t>
                      </a:r>
                      <a:endParaRPr lang="zh-CN" altLang="en-US" sz="16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朝鲜战争</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5080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1953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微软雅黑" panose="020B0503020204020204" charset="-122"/>
                        </a:rPr>
                        <a:t>斯大林逝世</a:t>
                      </a:r>
                      <a:endParaRPr lang="zh-CN" altLang="en-US" sz="16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斯大林体制</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8001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1963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楷体" panose="02010609060101010101" charset="-122"/>
                        </a:rPr>
                        <a:t>马丁·路德·金在华盛顿林肯纪念堂前发表了著名的演讲《我有一个梦想》</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黑人民权运动</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5080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1973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微软雅黑" panose="020B0503020204020204" charset="-122"/>
                          <a:sym typeface="+mn-ea"/>
                        </a:rPr>
                        <a:t>第二次绿色革命：</a:t>
                      </a:r>
                      <a:r>
                        <a:rPr lang="zh-CN" altLang="en-US" sz="1600" b="1" spc="120">
                          <a:solidFill>
                            <a:srgbClr val="404040"/>
                          </a:solidFill>
                          <a:latin typeface="楷体" panose="02010609060101010101" charset="-122"/>
                          <a:ea typeface="楷体" panose="02010609060101010101" charset="-122"/>
                          <a:cs typeface="微软雅黑" panose="020B0503020204020204" charset="-122"/>
                        </a:rPr>
                        <a:t>袁隆平培育出籼型杂交水稻</a:t>
                      </a:r>
                      <a:endParaRPr lang="zh-CN" altLang="en-US" sz="16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社会主义探索时期的科学技术</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5080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1973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w="19050">
                      <a:solidFill>
                        <a:srgbClr val="595959"/>
                      </a:solidFill>
                      <a:prstDash val="solid"/>
                    </a:lnB>
                    <a:solidFill>
                      <a:srgbClr val="F2F2F2"/>
                    </a:solidFill>
                  </a:tcPr>
                </a:tc>
                <a:tc>
                  <a:txBody>
                    <a:bodyPr/>
                    <a:lstStyle/>
                    <a:p>
                      <a:pPr indent="0" algn="l" fontAlgn="auto">
                        <a:lnSpc>
                          <a:spcPct val="120000"/>
                        </a:lnSpc>
                        <a:spcBef>
                          <a:spcPts val="0"/>
                        </a:spcBef>
                        <a:spcAft>
                          <a:spcPts val="0"/>
                        </a:spcAft>
                        <a:buNone/>
                      </a:pPr>
                      <a:r>
                        <a:rPr sz="1600" b="1" spc="120">
                          <a:solidFill>
                            <a:srgbClr val="404040"/>
                          </a:solidFill>
                          <a:latin typeface="楷体" panose="02010609060101010101" charset="-122"/>
                          <a:ea typeface="楷体" panose="02010609060101010101" charset="-122"/>
                        </a:rPr>
                        <a:t>布雷顿森林体系瓦解；越南战争结束</a:t>
                      </a:r>
                      <a:endParaRPr sz="1600" b="1" spc="120">
                        <a:solidFill>
                          <a:srgbClr val="404040"/>
                        </a:solidFill>
                        <a:latin typeface="楷体" panose="02010609060101010101" charset="-122"/>
                        <a:ea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w="19050">
                      <a:solidFill>
                        <a:srgbClr val="595959"/>
                      </a:solidFill>
                      <a:prstDash val="solid"/>
                    </a:lnB>
                    <a:solidFill>
                      <a:srgbClr val="F2F2F2"/>
                    </a:solidFill>
                  </a:tcPr>
                </a:tc>
                <a:tc>
                  <a:txBody>
                    <a:bodyPr/>
                    <a:lstStyle/>
                    <a:p>
                      <a:pPr indent="0" algn="l" fontAlgn="auto">
                        <a:lnSpc>
                          <a:spcPct val="120000"/>
                        </a:lnSpc>
                        <a:spcBef>
                          <a:spcPts val="0"/>
                        </a:spcBef>
                        <a:spcAft>
                          <a:spcPts val="0"/>
                        </a:spcAft>
                        <a:buNone/>
                      </a:pPr>
                      <a:r>
                        <a:rPr sz="1600" b="1" spc="120">
                          <a:solidFill>
                            <a:srgbClr val="404040"/>
                          </a:solidFill>
                          <a:latin typeface="楷体" panose="02010609060101010101" charset="-122"/>
                          <a:ea typeface="楷体" panose="02010609060101010101" charset="-122"/>
                          <a:sym typeface="+mn-ea"/>
                        </a:rPr>
                        <a:t>布雷顿森林体系</a:t>
                      </a:r>
                      <a:r>
                        <a:rPr lang="zh-CN" sz="1600" b="1" spc="120">
                          <a:solidFill>
                            <a:srgbClr val="404040"/>
                          </a:solidFill>
                          <a:latin typeface="楷体" panose="02010609060101010101" charset="-122"/>
                          <a:ea typeface="楷体" panose="02010609060101010101" charset="-122"/>
                          <a:sym typeface="+mn-ea"/>
                        </a:rPr>
                        <a:t>、世界货币体系</a:t>
                      </a:r>
                      <a:endParaRPr lang="zh-CN" sz="1600" b="1" spc="120">
                        <a:solidFill>
                          <a:srgbClr val="404040"/>
                        </a:solidFill>
                        <a:latin typeface="楷体" panose="02010609060101010101" charset="-122"/>
                        <a:ea typeface="楷体" panose="02010609060101010101" charset="-122"/>
                        <a:sym typeface="+mn-ea"/>
                      </a:endParaRPr>
                    </a:p>
                  </a:txBody>
                  <a:tcPr marL="177800" marR="177800" marT="107950" marB="107950" anchor="ctr">
                    <a:lnL w="6350">
                      <a:solidFill>
                        <a:srgbClr val="D9D9D9"/>
                      </a:solidFill>
                      <a:prstDash val="solid"/>
                    </a:lnL>
                    <a:lnR>
                      <a:noFill/>
                    </a:lnR>
                    <a:lnT>
                      <a:noFill/>
                    </a:lnT>
                    <a:lnB w="19050">
                      <a:solidFill>
                        <a:srgbClr val="595959"/>
                      </a:solidFill>
                      <a:prstDash val="solid"/>
                    </a:lnB>
                    <a:solidFill>
                      <a:srgbClr val="F2F2F2"/>
                    </a:solidFill>
                  </a:tcPr>
                </a:tc>
              </a:tr>
            </a:tbl>
          </a:graphicData>
        </a:graphic>
      </p:graphicFrame>
      <p:sp>
        <p:nvSpPr>
          <p:cNvPr id="1048627" name="文本框 7"/>
          <p:cNvSpPr txBox="1"/>
          <p:nvPr/>
        </p:nvSpPr>
        <p:spPr>
          <a:xfrm>
            <a:off x="2660650" y="278765"/>
            <a:ext cx="5496560" cy="583565"/>
          </a:xfrm>
          <a:prstGeom prst="rect">
            <a:avLst/>
          </a:prstGeom>
          <a:noFill/>
          <a:ln w="9525">
            <a:noFill/>
          </a:ln>
        </p:spPr>
        <p:txBody>
          <a:bodyPr wrap="none" anchor="t" anchorCtr="0">
            <a:spAutoFit/>
          </a:bodyPr>
          <a:lstStyle/>
          <a:p>
            <a:pPr algn="ctr" eaLnBrk="0" hangingPunct="0"/>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2023</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年逢</a:t>
            </a:r>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10</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周年历史大事年表</a:t>
            </a:r>
            <a:endParaRPr lang="zh-CN" altLang="en-US" sz="32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3"/>
          <p:cNvGraphicFramePr/>
          <p:nvPr>
            <p:custDataLst>
              <p:tags r:id="rId1"/>
            </p:custDataLst>
          </p:nvPr>
        </p:nvGraphicFramePr>
        <p:xfrm>
          <a:off x="534670" y="1066800"/>
          <a:ext cx="10191750" cy="2068830"/>
        </p:xfrm>
        <a:graphic>
          <a:graphicData uri="http://schemas.openxmlformats.org/drawingml/2006/table">
            <a:tbl>
              <a:tblPr firstRow="1" bandRow="1">
                <a:effectLst/>
              </a:tblPr>
              <a:tblGrid>
                <a:gridCol w="1437640"/>
                <a:gridCol w="4956810"/>
                <a:gridCol w="3797300"/>
              </a:tblGrid>
              <a:tr h="485775">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年份</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595959"/>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事件</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98638"/>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考察知识点</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FB829"/>
                    </a:solidFill>
                  </a:tcPr>
                </a:tc>
              </a:tr>
              <a:tr h="50800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2013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rPr>
                        <a:t>习近平在莫斯科首次提出人类命运共同体</a:t>
                      </a:r>
                      <a:endParaRPr lang="zh-CN" altLang="en-US" sz="18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rPr>
                        <a:t>人类命运共同体</a:t>
                      </a:r>
                      <a:endPar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endParaRPr>
                    </a:p>
                  </a:txBody>
                  <a:tcPr marL="177800" marR="177800" marT="107950" marB="107950" anchor="ctr">
                    <a:lnL w="6350">
                      <a:solidFill>
                        <a:srgbClr val="D9D9D9"/>
                      </a:solidFill>
                      <a:prstDash val="solid"/>
                    </a:lnL>
                    <a:lnR>
                      <a:noFill/>
                    </a:lnR>
                    <a:lnT>
                      <a:noFill/>
                    </a:lnT>
                    <a:lnB>
                      <a:noFill/>
                    </a:lnB>
                    <a:solidFill>
                      <a:srgbClr val="FFFFFF"/>
                    </a:solidFill>
                  </a:tcPr>
                </a:tc>
              </a:tr>
              <a:tr h="50800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2013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rPr>
                        <a:t>习近平在哈萨克斯坦首次提出丝绸之路经济带</a:t>
                      </a:r>
                      <a:endParaRPr lang="zh-CN" altLang="en-US" sz="18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一带一路</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508000">
                <a:tc>
                  <a:txBody>
                    <a:bodyPr/>
                    <a:lstStyle/>
                    <a:p>
                      <a:pPr indent="0" algn="l" fontAlgn="auto">
                        <a:lnSpc>
                          <a:spcPct val="120000"/>
                        </a:lnSpc>
                        <a:spcBef>
                          <a:spcPts val="0"/>
                        </a:spcBef>
                        <a:spcAft>
                          <a:spcPts val="0"/>
                        </a:spcAft>
                        <a:buNone/>
                      </a:pPr>
                      <a:r>
                        <a:rPr lang="en-US" sz="1800" b="1" spc="120">
                          <a:solidFill>
                            <a:srgbClr val="404040"/>
                          </a:solidFill>
                          <a:latin typeface="楷体" panose="02010609060101010101" charset="-122"/>
                          <a:ea typeface="楷体" panose="02010609060101010101" charset="-122"/>
                          <a:cs typeface="楷体" panose="02010609060101010101" charset="-122"/>
                        </a:rPr>
                        <a:t>2013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w="19050">
                      <a:solidFill>
                        <a:srgbClr val="595959"/>
                      </a:solidFill>
                      <a:prstDash val="solid"/>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楷体" panose="02010609060101010101" charset="-122"/>
                        </a:rPr>
                        <a:t>中共十八届三中全会提出全面深化改革总目标 </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w="19050">
                      <a:solidFill>
                        <a:srgbClr val="595959"/>
                      </a:solidFill>
                      <a:prstDash val="solid"/>
                    </a:lnB>
                    <a:solidFill>
                      <a:srgbClr val="FFFFFF"/>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改革开放</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w="19050">
                      <a:solidFill>
                        <a:srgbClr val="595959"/>
                      </a:solidFill>
                      <a:prstDash val="solid"/>
                    </a:lnB>
                    <a:solidFill>
                      <a:srgbClr val="FFFFFF"/>
                    </a:solidFill>
                  </a:tcPr>
                </a:tc>
              </a:tr>
            </a:tbl>
          </a:graphicData>
        </a:graphic>
      </p:graphicFrame>
      <p:pic>
        <p:nvPicPr>
          <p:cNvPr id="2" name="图片 1" descr="组48325同意"/>
          <p:cNvPicPr>
            <a:picLocks noChangeAspect="1"/>
          </p:cNvPicPr>
          <p:nvPr/>
        </p:nvPicPr>
        <p:blipFill>
          <a:blip r:embed="rId2"/>
          <a:stretch>
            <a:fillRect/>
          </a:stretch>
        </p:blipFill>
        <p:spPr>
          <a:xfrm>
            <a:off x="471170" y="233680"/>
            <a:ext cx="9218930" cy="607695"/>
          </a:xfrm>
          <a:prstGeom prst="rect">
            <a:avLst/>
          </a:prstGeom>
          <a:noFill/>
          <a:ln w="9525">
            <a:noFill/>
          </a:ln>
        </p:spPr>
      </p:pic>
      <p:sp>
        <p:nvSpPr>
          <p:cNvPr id="3" name="文本框 7"/>
          <p:cNvSpPr txBox="1"/>
          <p:nvPr/>
        </p:nvSpPr>
        <p:spPr>
          <a:xfrm>
            <a:off x="2660650" y="278765"/>
            <a:ext cx="5496560" cy="583565"/>
          </a:xfrm>
          <a:prstGeom prst="rect">
            <a:avLst/>
          </a:prstGeom>
          <a:noFill/>
          <a:ln w="9525">
            <a:noFill/>
          </a:ln>
        </p:spPr>
        <p:txBody>
          <a:bodyPr wrap="none" anchor="t" anchorCtr="0">
            <a:spAutoFit/>
          </a:bodyPr>
          <a:lstStyle/>
          <a:p>
            <a:pPr algn="ctr" eaLnBrk="0" hangingPunct="0"/>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2023</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年逢</a:t>
            </a:r>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10</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周年历史大事年表</a:t>
            </a:r>
            <a:endParaRPr lang="zh-CN" altLang="en-US" sz="32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92400" y="1245870"/>
            <a:ext cx="7106285" cy="3917950"/>
          </a:xfrm>
          <a:prstGeom prst="rect">
            <a:avLst/>
          </a:prstGeom>
          <a:noFill/>
        </p:spPr>
        <p:txBody>
          <a:bodyPr wrap="square" rtlCol="0" anchor="t">
            <a:noAutofit/>
          </a:bodyPr>
          <a:p>
            <a:r>
              <a:rPr lang="zh-CN" altLang="en-US" sz="9600" b="1">
                <a:ln w="6600">
                  <a:solidFill>
                    <a:schemeClr val="accent2"/>
                  </a:solidFill>
                  <a:prstDash val="solid"/>
                </a:ln>
                <a:solidFill>
                  <a:srgbClr val="FFFFFF"/>
                </a:solidFill>
                <a:effectLst>
                  <a:outerShdw dist="38100" dir="2700000" algn="tl" rotWithShape="0">
                    <a:schemeClr val="accent2"/>
                  </a:outerShdw>
                </a:effectLst>
                <a:latin typeface="华文楷体" panose="02010600040101010101" charset="-122"/>
                <a:ea typeface="华文楷体" panose="02010600040101010101" charset="-122"/>
                <a:sym typeface="+mn-ea"/>
              </a:rPr>
              <a:t>谢谢聆听！</a:t>
            </a:r>
            <a:endParaRPr lang="zh-CN" altLang="en-US" sz="9600" b="1">
              <a:ln w="6600">
                <a:solidFill>
                  <a:schemeClr val="accent2"/>
                </a:solidFill>
                <a:prstDash val="solid"/>
              </a:ln>
              <a:solidFill>
                <a:srgbClr val="FFFFFF"/>
              </a:solidFill>
              <a:effectLst>
                <a:outerShdw dist="38100" dir="2700000" algn="tl" rotWithShape="0">
                  <a:schemeClr val="accent2"/>
                </a:outerShdw>
              </a:effectLst>
              <a:latin typeface="华文楷体" panose="02010600040101010101" charset="-122"/>
              <a:ea typeface="华文楷体" panose="02010600040101010101" charset="-122"/>
              <a:sym typeface="+mn-ea"/>
            </a:endParaRPr>
          </a:p>
          <a:p>
            <a:r>
              <a:rPr lang="en-US" altLang="zh-CN" sz="3600" b="1">
                <a:ln w="6600">
                  <a:solidFill>
                    <a:schemeClr val="accent2"/>
                  </a:solidFill>
                  <a:prstDash val="solid"/>
                </a:ln>
                <a:solidFill>
                  <a:srgbClr val="FFFFFF"/>
                </a:solidFill>
                <a:effectLst>
                  <a:outerShdw dist="38100" dir="2700000" algn="tl" rotWithShape="0">
                    <a:schemeClr val="accent2"/>
                  </a:outerShdw>
                </a:effectLst>
                <a:latin typeface="华文楷体" panose="02010600040101010101" charset="-122"/>
                <a:ea typeface="华文楷体" panose="02010600040101010101" charset="-122"/>
                <a:sym typeface="+mn-ea"/>
              </a:rPr>
              <a:t> </a:t>
            </a:r>
            <a:endParaRPr lang="en-US" altLang="zh-CN" sz="3600" b="1">
              <a:ln w="6600">
                <a:solidFill>
                  <a:schemeClr val="accent2"/>
                </a:solidFill>
                <a:prstDash val="solid"/>
              </a:ln>
              <a:solidFill>
                <a:srgbClr val="FFFFFF"/>
              </a:solidFill>
              <a:effectLst>
                <a:outerShdw dist="38100" dir="2700000" algn="tl" rotWithShape="0">
                  <a:schemeClr val="accent2"/>
                </a:outerShdw>
              </a:effectLst>
              <a:latin typeface="华文楷体" panose="02010600040101010101" charset="-122"/>
              <a:ea typeface="华文楷体" panose="02010600040101010101" charset="-122"/>
              <a:sym typeface="+mn-ea"/>
            </a:endParaRPr>
          </a:p>
          <a:p>
            <a:r>
              <a:rPr lang="en-US" altLang="zh-CN" sz="3600" b="1">
                <a:ln w="6600">
                  <a:solidFill>
                    <a:schemeClr val="accent2"/>
                  </a:solidFill>
                  <a:prstDash val="solid"/>
                </a:ln>
                <a:solidFill>
                  <a:srgbClr val="FFFFFF"/>
                </a:solidFill>
                <a:effectLst>
                  <a:outerShdw dist="38100" dir="2700000" algn="tl" rotWithShape="0">
                    <a:schemeClr val="accent2"/>
                  </a:outerShdw>
                </a:effectLst>
                <a:latin typeface="华文楷体" panose="02010600040101010101" charset="-122"/>
                <a:ea typeface="华文楷体" panose="02010600040101010101" charset="-122"/>
                <a:sym typeface="+mn-ea"/>
              </a:rPr>
              <a:t>     </a:t>
            </a:r>
            <a:endParaRPr lang="zh-CN" altLang="en-US" sz="360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3000"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3"/>
          </p:nvPr>
        </p:nvSpPr>
        <p:spPr/>
        <p:txBody>
          <a:bodyPr/>
          <a:lstStyle/>
          <a:p>
            <a:endParaRPr lang="zh-CN" altLang="en-US"/>
          </a:p>
        </p:txBody>
      </p:sp>
      <p:pic>
        <p:nvPicPr>
          <p:cNvPr id="7" name="图片 6" descr="_NGR9GS@ZU`XKRYUO%KB`8D"/>
          <p:cNvPicPr>
            <a:picLocks noChangeAspect="1"/>
          </p:cNvPicPr>
          <p:nvPr>
            <p:custDataLst>
              <p:tags r:id="rId1"/>
            </p:custDataLst>
          </p:nvPr>
        </p:nvPicPr>
        <p:blipFill>
          <a:blip r:embed="rId2"/>
          <a:stretch>
            <a:fillRect/>
          </a:stretch>
        </p:blipFill>
        <p:spPr>
          <a:xfrm>
            <a:off x="965835" y="998855"/>
            <a:ext cx="9974580" cy="5585460"/>
          </a:xfrm>
          <a:prstGeom prst="rect">
            <a:avLst/>
          </a:prstGeom>
        </p:spPr>
      </p:pic>
      <p:sp>
        <p:nvSpPr>
          <p:cNvPr id="8" name="文本框 7"/>
          <p:cNvSpPr txBox="1"/>
          <p:nvPr/>
        </p:nvSpPr>
        <p:spPr>
          <a:xfrm>
            <a:off x="290830" y="144145"/>
            <a:ext cx="11553190" cy="645160"/>
          </a:xfrm>
          <a:prstGeom prst="rect">
            <a:avLst/>
          </a:prstGeom>
          <a:noFill/>
        </p:spPr>
        <p:txBody>
          <a:bodyPr wrap="square" rtlCol="0" anchor="t">
            <a:spAutoFit/>
          </a:bodyPr>
          <a:lstStyle/>
          <a:p>
            <a:pPr marL="0" indent="0" algn="l" defTabSz="914400" eaLnBrk="0" fontAlgn="base" latinLnBrk="0">
              <a:lnSpc>
                <a:spcPct val="100000"/>
              </a:lnSpc>
              <a:spcBef>
                <a:spcPts val="500"/>
              </a:spcBef>
              <a:spcAft>
                <a:spcPts val="0"/>
              </a:spcAft>
              <a:buFontTx/>
              <a:buNone/>
            </a:pPr>
            <a:r>
              <a:rPr lang="en-US" altLang="zh-CN" sz="3600" b="1" spc="200" dirty="0">
                <a:latin typeface="楷体" panose="02010609060101010101" charset="-122"/>
                <a:ea typeface="楷体" panose="02010609060101010101" charset="-122"/>
                <a:cs typeface="楷体" panose="02010609060101010101" charset="-122"/>
                <a:sym typeface="+mn-ea"/>
              </a:rPr>
              <a:t>2.</a:t>
            </a:r>
            <a:r>
              <a:rPr lang="zh-CN" sz="3600" b="1" dirty="0" smtClean="0">
                <a:latin typeface="楷体" panose="02010609060101010101" charset="-122"/>
                <a:ea typeface="楷体" panose="02010609060101010101" charset="-122"/>
                <a:cs typeface="楷体" panose="02010609060101010101" charset="-122"/>
                <a:sym typeface="+mn-ea"/>
              </a:rPr>
              <a:t>教育部关于做好</a:t>
            </a:r>
            <a:r>
              <a:rPr lang="en-US" altLang="zh-CN" sz="3600" b="1" dirty="0" smtClean="0">
                <a:latin typeface="楷体" panose="02010609060101010101" charset="-122"/>
                <a:ea typeface="楷体" panose="02010609060101010101" charset="-122"/>
                <a:cs typeface="楷体" panose="02010609060101010101" charset="-122"/>
                <a:sym typeface="+mn-ea"/>
              </a:rPr>
              <a:t>2023</a:t>
            </a:r>
            <a:r>
              <a:rPr lang="zh-CN" altLang="en-US" sz="3600" b="1" dirty="0" smtClean="0">
                <a:latin typeface="楷体" panose="02010609060101010101" charset="-122"/>
                <a:ea typeface="楷体" panose="02010609060101010101" charset="-122"/>
                <a:cs typeface="楷体" panose="02010609060101010101" charset="-122"/>
                <a:sym typeface="+mn-ea"/>
              </a:rPr>
              <a:t>年普通高校招生工作的通知</a:t>
            </a:r>
            <a:endParaRPr lang="zh-CN" altLang="en-US" sz="3600" b="1" dirty="0" smtClean="0">
              <a:latin typeface="楷体" panose="02010609060101010101" charset="-122"/>
              <a:ea typeface="楷体" panose="02010609060101010101" charset="-122"/>
              <a:cs typeface="楷体" panose="02010609060101010101" charset="-122"/>
              <a:sym typeface="+mn-ea"/>
            </a:endParaRPr>
          </a:p>
        </p:txBody>
      </p:sp>
      <p:sp>
        <p:nvSpPr>
          <p:cNvPr id="10" name="椭圆 9"/>
          <p:cNvSpPr/>
          <p:nvPr/>
        </p:nvSpPr>
        <p:spPr>
          <a:xfrm>
            <a:off x="6771005" y="5634355"/>
            <a:ext cx="1884680" cy="52514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2102485" y="3670935"/>
            <a:ext cx="1306195" cy="554990"/>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ransition/>
  <p:timing>
    <p:tnLst>
      <p:par>
        <p:cTn id="1" dur="indefinite" restart="never" nodeType="tmRoot"/>
      </p:par>
    </p:tnLst>
    <p:bldLst>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4775" y="312420"/>
            <a:ext cx="12135485" cy="735330"/>
          </a:xfrm>
          <a:prstGeom prst="rect">
            <a:avLst/>
          </a:prstGeom>
          <a:noFill/>
          <a:ln w="9525">
            <a:noFill/>
          </a:ln>
        </p:spPr>
        <p:txBody>
          <a:bodyPr wrap="square">
            <a:noAutofit/>
          </a:bodyPr>
          <a:lstStyle/>
          <a:p>
            <a:pPr indent="0" algn="ctr"/>
            <a:r>
              <a:rPr lang="zh-CN" sz="3200" b="1">
                <a:solidFill>
                  <a:srgbClr val="000000"/>
                </a:solidFill>
                <a:latin typeface="微软雅黑" panose="020B0503020204020204" charset="-122"/>
                <a:ea typeface="微软雅黑" panose="020B0503020204020204" charset="-122"/>
                <a:cs typeface="微软雅黑" panose="020B0503020204020204" charset="-122"/>
              </a:rPr>
              <a:t>关于深化考试内容改革</a:t>
            </a:r>
            <a:endParaRPr lang="zh-CN" sz="32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a:solidFill>
                  <a:srgbClr val="000000"/>
                </a:solidFill>
                <a:latin typeface="楷体" panose="02010609060101010101" charset="-122"/>
                <a:ea typeface="楷体" panose="02010609060101010101" charset="-122"/>
                <a:cs typeface="楷体" panose="02010609060101010101" charset="-122"/>
              </a:rPr>
              <a:t> </a:t>
            </a:r>
            <a:endPar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
        <p:nvSpPr>
          <p:cNvPr id="4" name="流程图: 可选过程 3"/>
          <p:cNvSpPr/>
          <p:nvPr/>
        </p:nvSpPr>
        <p:spPr>
          <a:xfrm>
            <a:off x="458470" y="1145540"/>
            <a:ext cx="11008360" cy="2267585"/>
          </a:xfrm>
          <a:prstGeom prst="flowChartAlternateProcess">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05790" y="1478280"/>
            <a:ext cx="10928350" cy="1814830"/>
          </a:xfrm>
          <a:prstGeom prst="rect">
            <a:avLst/>
          </a:prstGeom>
          <a:noFill/>
        </p:spPr>
        <p:txBody>
          <a:bodyPr wrap="square" rtlCol="0" anchor="t">
            <a:spAutoFit/>
          </a:bodyPr>
          <a:lstStyle/>
          <a:p>
            <a:pPr indent="0"/>
            <a:r>
              <a:rPr lang="zh-CN" sz="2800" b="1">
                <a:solidFill>
                  <a:srgbClr val="FF0000"/>
                </a:solidFill>
                <a:latin typeface="楷体" panose="02010609060101010101" charset="-122"/>
                <a:ea typeface="楷体" panose="02010609060101010101" charset="-122"/>
                <a:cs typeface="楷体" panose="02010609060101010101" charset="-122"/>
                <a:sym typeface="+mn-ea"/>
              </a:rPr>
              <a:t>2021年：</a:t>
            </a:r>
            <a:r>
              <a:rPr lang="zh-CN" sz="2800" b="1">
                <a:solidFill>
                  <a:srgbClr val="000000"/>
                </a:solidFill>
                <a:latin typeface="楷体" panose="02010609060101010101" charset="-122"/>
                <a:ea typeface="楷体" panose="02010609060101010101" charset="-122"/>
                <a:cs typeface="楷体" panose="02010609060101010101" charset="-122"/>
                <a:sym typeface="+mn-ea"/>
              </a:rPr>
              <a:t>高考命题要坚持</a:t>
            </a:r>
            <a:r>
              <a:rPr lang="zh-CN" sz="2800" b="1" u="sng">
                <a:solidFill>
                  <a:srgbClr val="FF0000"/>
                </a:solidFill>
                <a:latin typeface="楷体" panose="02010609060101010101" charset="-122"/>
                <a:ea typeface="楷体" panose="02010609060101010101" charset="-122"/>
                <a:cs typeface="楷体" panose="02010609060101010101" charset="-122"/>
                <a:sym typeface="+mn-ea"/>
              </a:rPr>
              <a:t>立德树人</a:t>
            </a:r>
            <a:r>
              <a:rPr lang="zh-CN" sz="2800" b="1">
                <a:solidFill>
                  <a:srgbClr val="000000"/>
                </a:solidFill>
                <a:latin typeface="楷体" panose="02010609060101010101" charset="-122"/>
                <a:ea typeface="楷体" panose="02010609060101010101" charset="-122"/>
                <a:cs typeface="楷体" panose="02010609060101010101" charset="-122"/>
                <a:sym typeface="+mn-ea"/>
              </a:rPr>
              <a:t>，加强对学生</a:t>
            </a:r>
            <a:r>
              <a:rPr lang="zh-CN" sz="2800" b="1" u="sng">
                <a:solidFill>
                  <a:srgbClr val="FF0000"/>
                </a:solidFill>
                <a:latin typeface="楷体" panose="02010609060101010101" charset="-122"/>
                <a:ea typeface="楷体" panose="02010609060101010101" charset="-122"/>
                <a:cs typeface="楷体" panose="02010609060101010101" charset="-122"/>
                <a:sym typeface="+mn-ea"/>
              </a:rPr>
              <a:t>德智体美劳全面发展</a:t>
            </a:r>
            <a:r>
              <a:rPr lang="zh-CN" sz="2800" b="1">
                <a:solidFill>
                  <a:srgbClr val="000000"/>
                </a:solidFill>
                <a:latin typeface="楷体" panose="02010609060101010101" charset="-122"/>
                <a:ea typeface="楷体" panose="02010609060101010101" charset="-122"/>
                <a:cs typeface="楷体" panose="02010609060101010101" charset="-122"/>
                <a:sym typeface="+mn-ea"/>
              </a:rPr>
              <a:t>的考查和引导。要优化情境设计，增强试题开放性、灵活性，充分发挥高考命题的育人功能和积极导向作用，引导减少死记硬背和“机械刷题”现象。</a:t>
            </a:r>
            <a:endParaRPr lang="zh-CN" altLang="en-US" sz="2800" b="1">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11" name="流程图: 可选过程 10"/>
          <p:cNvSpPr/>
          <p:nvPr/>
        </p:nvSpPr>
        <p:spPr>
          <a:xfrm>
            <a:off x="650875" y="2078990"/>
            <a:ext cx="11092180" cy="3061335"/>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r>
              <a:rPr lang="zh-CN" sz="2800" b="1">
                <a:solidFill>
                  <a:srgbClr val="FF0000"/>
                </a:solidFill>
                <a:latin typeface="楷体" panose="02010609060101010101" charset="-122"/>
                <a:ea typeface="楷体" panose="02010609060101010101" charset="-122"/>
                <a:cs typeface="楷体" panose="02010609060101010101" charset="-122"/>
                <a:sym typeface="+mn-ea"/>
              </a:rPr>
              <a:t>2022年：</a:t>
            </a:r>
            <a:r>
              <a:rPr lang="zh-CN" sz="2800" b="1">
                <a:solidFill>
                  <a:srgbClr val="000000"/>
                </a:solidFill>
                <a:latin typeface="楷体" panose="02010609060101010101" charset="-122"/>
                <a:ea typeface="楷体" panose="02010609060101010101" charset="-122"/>
                <a:cs typeface="楷体" panose="02010609060101010101" charset="-122"/>
                <a:sym typeface="+mn-ea"/>
              </a:rPr>
              <a:t>高考命题</a:t>
            </a:r>
            <a:r>
              <a:rPr lang="zh-CN" sz="2800" b="1" u="sng">
                <a:solidFill>
                  <a:srgbClr val="FF0000"/>
                </a:solidFill>
                <a:effectLst/>
                <a:latin typeface="楷体" panose="02010609060101010101" charset="-122"/>
                <a:ea typeface="楷体" panose="02010609060101010101" charset="-122"/>
                <a:cs typeface="楷体" panose="02010609060101010101" charset="-122"/>
                <a:sym typeface="+mn-ea"/>
              </a:rPr>
              <a:t>坚持以习近平新时代中国特色社会主义思想</a:t>
            </a:r>
            <a:r>
              <a:rPr 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为指导，</a:t>
            </a:r>
            <a:r>
              <a:rPr lang="zh-CN" sz="2800" b="1">
                <a:solidFill>
                  <a:srgbClr val="000000"/>
                </a:solidFill>
                <a:latin typeface="楷体" panose="02010609060101010101" charset="-122"/>
                <a:ea typeface="楷体" panose="02010609060101010101" charset="-122"/>
                <a:cs typeface="楷体" panose="02010609060101010101" charset="-122"/>
                <a:sym typeface="+mn-ea"/>
              </a:rPr>
              <a:t>贯彻党的教育方针，落实</a:t>
            </a:r>
            <a:r>
              <a:rPr lang="zh-CN" sz="2800" b="1" u="sng">
                <a:solidFill>
                  <a:srgbClr val="FF0000"/>
                </a:solidFill>
                <a:latin typeface="楷体" panose="02010609060101010101" charset="-122"/>
                <a:ea typeface="楷体" panose="02010609060101010101" charset="-122"/>
                <a:cs typeface="楷体" panose="02010609060101010101" charset="-122"/>
                <a:sym typeface="+mn-ea"/>
              </a:rPr>
              <a:t>立德树人</a:t>
            </a:r>
            <a:r>
              <a:rPr lang="zh-CN" sz="2800" b="1">
                <a:solidFill>
                  <a:srgbClr val="000000"/>
                </a:solidFill>
                <a:latin typeface="楷体" panose="02010609060101010101" charset="-122"/>
                <a:ea typeface="楷体" panose="02010609060101010101" charset="-122"/>
                <a:cs typeface="楷体" panose="02010609060101010101" charset="-122"/>
                <a:sym typeface="+mn-ea"/>
              </a:rPr>
              <a:t>根本任务，充分发挥高考命题的育人功能和积极导向作用，</a:t>
            </a:r>
            <a:r>
              <a:rPr lang="zh-CN" sz="2800" b="1">
                <a:solidFill>
                  <a:schemeClr val="tx1"/>
                </a:solidFill>
                <a:effectLst/>
                <a:latin typeface="楷体" panose="02010609060101010101" charset="-122"/>
                <a:ea typeface="楷体" panose="02010609060101010101" charset="-122"/>
                <a:cs typeface="楷体" panose="02010609060101010101" charset="-122"/>
                <a:sym typeface="+mn-ea"/>
              </a:rPr>
              <a:t>构建引导学生</a:t>
            </a:r>
            <a:r>
              <a:rPr lang="zh-CN" sz="2800" b="1" u="sng">
                <a:solidFill>
                  <a:srgbClr val="FF0000"/>
                </a:solidFill>
                <a:effectLst/>
                <a:latin typeface="楷体" panose="02010609060101010101" charset="-122"/>
                <a:ea typeface="楷体" panose="02010609060101010101" charset="-122"/>
                <a:cs typeface="楷体" panose="02010609060101010101" charset="-122"/>
                <a:sym typeface="+mn-ea"/>
              </a:rPr>
              <a:t>德智体美劳全面发展</a:t>
            </a:r>
            <a:r>
              <a:rPr lang="zh-CN" sz="2800" b="1">
                <a:solidFill>
                  <a:schemeClr val="tx1"/>
                </a:solidFill>
                <a:effectLst/>
                <a:latin typeface="楷体" panose="02010609060101010101" charset="-122"/>
                <a:ea typeface="楷体" panose="02010609060101010101" charset="-122"/>
                <a:cs typeface="楷体" panose="02010609060101010101" charset="-122"/>
                <a:sym typeface="+mn-ea"/>
              </a:rPr>
              <a:t>的考试内容体系。依据高校人才选拔要求和国家课程标准，优化试题呈现方式，加强对</a:t>
            </a:r>
            <a:r>
              <a:rPr lang="zh-CN" sz="2800" b="1" u="sng">
                <a:solidFill>
                  <a:srgbClr val="FF0000"/>
                </a:solidFill>
                <a:effectLst/>
                <a:latin typeface="楷体" panose="02010609060101010101" charset="-122"/>
                <a:ea typeface="楷体" panose="02010609060101010101" charset="-122"/>
                <a:cs typeface="楷体" panose="02010609060101010101" charset="-122"/>
                <a:sym typeface="+mn-ea"/>
              </a:rPr>
              <a:t>关键能力和学科素养</a:t>
            </a:r>
            <a:r>
              <a:rPr lang="zh-CN" sz="2800" b="1">
                <a:solidFill>
                  <a:schemeClr val="tx1"/>
                </a:solidFill>
                <a:effectLst/>
                <a:latin typeface="楷体" panose="02010609060101010101" charset="-122"/>
                <a:ea typeface="楷体" panose="02010609060101010101" charset="-122"/>
                <a:cs typeface="楷体" panose="02010609060101010101" charset="-122"/>
                <a:sym typeface="+mn-ea"/>
              </a:rPr>
              <a:t>的考查</a:t>
            </a:r>
            <a:r>
              <a:rPr lang="zh-CN" sz="2800" b="1">
                <a:solidFill>
                  <a:srgbClr val="000000"/>
                </a:solidFill>
                <a:effectLst/>
                <a:latin typeface="楷体" panose="02010609060101010101" charset="-122"/>
                <a:ea typeface="楷体" panose="02010609060101010101" charset="-122"/>
                <a:cs typeface="楷体" panose="02010609060101010101" charset="-122"/>
                <a:sym typeface="+mn-ea"/>
              </a:rPr>
              <a:t>，</a:t>
            </a:r>
            <a:r>
              <a:rPr lang="zh-CN" sz="2800" b="1">
                <a:solidFill>
                  <a:srgbClr val="000000"/>
                </a:solidFill>
                <a:latin typeface="楷体" panose="02010609060101010101" charset="-122"/>
                <a:ea typeface="楷体" panose="02010609060101010101" charset="-122"/>
                <a:cs typeface="楷体" panose="02010609060101010101" charset="-122"/>
                <a:sym typeface="+mn-ea"/>
              </a:rPr>
              <a:t>引导减少死记硬背和“机械刷题”现象。</a:t>
            </a:r>
            <a:endParaRPr lang="zh-CN" altLang="en-US" sz="2800"/>
          </a:p>
        </p:txBody>
      </p:sp>
      <p:sp>
        <p:nvSpPr>
          <p:cNvPr id="13" name="圆角矩形 12"/>
          <p:cNvSpPr/>
          <p:nvPr/>
        </p:nvSpPr>
        <p:spPr>
          <a:xfrm>
            <a:off x="979805" y="3564255"/>
            <a:ext cx="11159490" cy="28638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r>
              <a:rPr lang="zh-CN" sz="2800" b="1">
                <a:solidFill>
                  <a:srgbClr val="FF0000"/>
                </a:solidFill>
                <a:latin typeface="楷体" panose="02010609060101010101" charset="-122"/>
                <a:ea typeface="楷体" panose="02010609060101010101" charset="-122"/>
                <a:cs typeface="楷体" panose="02010609060101010101" charset="-122"/>
                <a:sym typeface="+mn-ea"/>
              </a:rPr>
              <a:t>2023年：</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高考命题坚持以</a:t>
            </a:r>
            <a:r>
              <a:rPr lang="zh-CN" altLang="en-US" sz="2800" b="1" u="sng">
                <a:solidFill>
                  <a:srgbClr val="FF0000"/>
                </a:solidFill>
                <a:effectLst/>
                <a:latin typeface="楷体" panose="02010609060101010101" charset="-122"/>
                <a:ea typeface="楷体" panose="02010609060101010101" charset="-122"/>
                <a:cs typeface="楷体" panose="02010609060101010101" charset="-122"/>
                <a:sym typeface="+mn-ea"/>
              </a:rPr>
              <a:t>习近平新时代中国特色社会主义思想</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为指导</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，全面贯彻党的教育方针，落实</a:t>
            </a:r>
            <a:r>
              <a:rPr lang="zh-CN" altLang="en-US" sz="2800" b="1" u="sng">
                <a:solidFill>
                  <a:srgbClr val="FF0000"/>
                </a:solidFill>
                <a:effectLst/>
                <a:latin typeface="楷体" panose="02010609060101010101" charset="-122"/>
                <a:ea typeface="楷体" panose="02010609060101010101" charset="-122"/>
                <a:cs typeface="楷体" panose="02010609060101010101" charset="-122"/>
                <a:sym typeface="+mn-ea"/>
              </a:rPr>
              <a:t>立德树人</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根本任务，服务人才培养质量提升和现代化建设人才选拔，引导学生</a:t>
            </a:r>
            <a:r>
              <a:rPr lang="zh-CN" altLang="en-US" sz="2800" b="1">
                <a:solidFill>
                  <a:srgbClr val="FF0000"/>
                </a:solidFill>
                <a:effectLst/>
                <a:latin typeface="楷体" panose="02010609060101010101" charset="-122"/>
                <a:ea typeface="楷体" panose="02010609060101010101" charset="-122"/>
                <a:cs typeface="楷体" panose="02010609060101010101" charset="-122"/>
                <a:sym typeface="+mn-ea"/>
              </a:rPr>
              <a:t>德智体美劳全面发展</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。高考命题体现</a:t>
            </a:r>
            <a:r>
              <a:rPr lang="zh-CN" altLang="en-US" sz="2800" b="1" u="sng">
                <a:solidFill>
                  <a:srgbClr val="FF0000"/>
                </a:solidFill>
                <a:effectLst/>
                <a:latin typeface="楷体" panose="02010609060101010101" charset="-122"/>
                <a:ea typeface="楷体" panose="02010609060101010101" charset="-122"/>
                <a:cs typeface="楷体" panose="02010609060101010101" charset="-122"/>
                <a:sym typeface="+mn-ea"/>
              </a:rPr>
              <a:t>基础性、综合性、应用性和创新性</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，注重考查</a:t>
            </a:r>
            <a:r>
              <a:rPr lang="zh-CN" altLang="en-US" sz="2800" b="1" u="sng">
                <a:solidFill>
                  <a:srgbClr val="FF0000"/>
                </a:solidFill>
                <a:effectLst/>
                <a:latin typeface="楷体" panose="02010609060101010101" charset="-122"/>
                <a:ea typeface="楷体" panose="02010609060101010101" charset="-122"/>
                <a:cs typeface="楷体" panose="02010609060101010101" charset="-122"/>
                <a:sym typeface="+mn-ea"/>
              </a:rPr>
              <a:t>关键能力、学科素养和思维品质</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，注重考查学生对所学知识的融会贯通和灵活运用。</a:t>
            </a:r>
            <a:endParaRPr lang="zh-CN" altLang="en-US" sz="2800">
              <a:effectLs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500"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noRot="1"/>
          </p:cNvSpPr>
          <p:nvPr>
            <p:ph type="title" idx="4294967295"/>
          </p:nvPr>
        </p:nvSpPr>
        <p:spPr>
          <a:xfrm>
            <a:off x="290830" y="144145"/>
            <a:ext cx="2900680" cy="568325"/>
          </a:xfrm>
        </p:spPr>
        <p:txBody>
          <a:bodyPr anchor="ctr" anchorCtr="0">
            <a:normAutofit fontScale="90000"/>
          </a:bodyPr>
          <a:lstStyle/>
          <a:p>
            <a:pPr algn="l"/>
            <a:r>
              <a:rPr lang="en-US" altLang="zh-CN" b="1">
                <a:latin typeface="楷体" panose="02010609060101010101" charset="-122"/>
                <a:ea typeface="楷体" panose="02010609060101010101" charset="-122"/>
                <a:cs typeface="楷体" panose="02010609060101010101" charset="-122"/>
                <a:sym typeface="宋体" panose="02010600030101010101" pitchFamily="2" charset="-122"/>
              </a:rPr>
              <a:t>3.</a:t>
            </a:r>
            <a:r>
              <a:rPr lang="zh-CN" altLang="en-US" b="1">
                <a:latin typeface="楷体" panose="02010609060101010101" charset="-122"/>
                <a:ea typeface="楷体" panose="02010609060101010101" charset="-122"/>
                <a:cs typeface="楷体" panose="02010609060101010101" charset="-122"/>
                <a:sym typeface="宋体" panose="02010600030101010101" pitchFamily="2" charset="-122"/>
              </a:rPr>
              <a:t>课程标准</a:t>
            </a:r>
            <a:endParaRPr lang="zh-CN" altLang="en-US" b="1">
              <a:latin typeface="楷体" panose="02010609060101010101" charset="-122"/>
              <a:ea typeface="楷体" panose="02010609060101010101" charset="-122"/>
              <a:cs typeface="楷体" panose="02010609060101010101" charset="-122"/>
            </a:endParaRPr>
          </a:p>
        </p:txBody>
      </p:sp>
      <p:pic>
        <p:nvPicPr>
          <p:cNvPr id="4" name="图片 3" descr="[GV~OY0L2{$R$N6F6SJ2UDP"/>
          <p:cNvPicPr>
            <a:picLocks noChangeAspect="1"/>
          </p:cNvPicPr>
          <p:nvPr>
            <p:custDataLst>
              <p:tags r:id="rId1"/>
            </p:custDataLst>
          </p:nvPr>
        </p:nvPicPr>
        <p:blipFill>
          <a:blip r:embed="rId2"/>
          <a:stretch>
            <a:fillRect/>
          </a:stretch>
        </p:blipFill>
        <p:spPr>
          <a:xfrm>
            <a:off x="290830" y="1125220"/>
            <a:ext cx="2609850" cy="3423920"/>
          </a:xfrm>
          <a:prstGeom prst="rect">
            <a:avLst/>
          </a:prstGeom>
        </p:spPr>
      </p:pic>
      <p:sp>
        <p:nvSpPr>
          <p:cNvPr id="15370" name="文本框 9"/>
          <p:cNvSpPr/>
          <p:nvPr>
            <p:custDataLst>
              <p:tags r:id="rId3"/>
            </p:custDataLst>
          </p:nvPr>
        </p:nvSpPr>
        <p:spPr>
          <a:xfrm>
            <a:off x="4381500" y="67310"/>
            <a:ext cx="6394450" cy="517525"/>
          </a:xfrm>
          <a:prstGeom prst="rect">
            <a:avLst/>
          </a:prstGeom>
          <a:noFill/>
          <a:ln w="9525">
            <a:noFill/>
          </a:ln>
        </p:spPr>
        <p:txBody>
          <a:bodyPr wrap="square">
            <a:noAutofit/>
          </a:bodyPr>
          <a:p>
            <a:r>
              <a:rPr lang="en-US" altLang="zh-CN" sz="3600" b="1">
                <a:solidFill>
                  <a:schemeClr val="tx1"/>
                </a:solidFill>
                <a:latin typeface="楷体" panose="02010609060101010101" charset="-122"/>
                <a:ea typeface="楷体" panose="02010609060101010101" charset="-122"/>
                <a:cs typeface="楷体" panose="02010609060101010101" charset="-122"/>
                <a:sym typeface="微软雅黑" panose="020B0503020204020204" charset="-122"/>
              </a:rPr>
              <a:t>4.</a:t>
            </a:r>
            <a:r>
              <a:rPr lang="zh-CN" altLang="en-US" sz="3600" b="1">
                <a:solidFill>
                  <a:schemeClr val="tx1"/>
                </a:solidFill>
                <a:latin typeface="楷体" panose="02010609060101010101" charset="-122"/>
                <a:ea typeface="楷体" panose="02010609060101010101" charset="-122"/>
                <a:cs typeface="楷体" panose="02010609060101010101" charset="-122"/>
                <a:sym typeface="微软雅黑" panose="020B0503020204020204" charset="-122"/>
              </a:rPr>
              <a:t>中国高考评价体系及说明</a:t>
            </a:r>
            <a:endParaRPr lang="zh-CN" altLang="en-US" sz="3600" b="1">
              <a:solidFill>
                <a:schemeClr val="tx1"/>
              </a:solidFill>
              <a:latin typeface="楷体" panose="02010609060101010101" charset="-122"/>
              <a:ea typeface="楷体" panose="02010609060101010101" charset="-122"/>
              <a:cs typeface="楷体" panose="02010609060101010101" charset="-122"/>
              <a:sym typeface="微软雅黑" panose="020B0503020204020204" charset="-122"/>
            </a:endParaRPr>
          </a:p>
        </p:txBody>
      </p:sp>
      <p:pic>
        <p:nvPicPr>
          <p:cNvPr id="2" name="图片 8" descr="b51388398314a71d64826f8415dea99b"/>
          <p:cNvPicPr>
            <a:picLocks noChangeAspect="1"/>
          </p:cNvPicPr>
          <p:nvPr>
            <p:custDataLst>
              <p:tags r:id="rId4"/>
            </p:custDataLst>
          </p:nvPr>
        </p:nvPicPr>
        <p:blipFill>
          <a:blip r:embed="rId5"/>
          <a:srcRect l="51428" r="1834"/>
          <a:stretch>
            <a:fillRect/>
          </a:stretch>
        </p:blipFill>
        <p:spPr>
          <a:xfrm>
            <a:off x="3874770" y="862965"/>
            <a:ext cx="3010535" cy="4227195"/>
          </a:xfrm>
          <a:prstGeom prst="rect">
            <a:avLst/>
          </a:prstGeom>
          <a:noFill/>
          <a:ln w="9525">
            <a:noFill/>
          </a:ln>
        </p:spPr>
      </p:pic>
      <p:pic>
        <p:nvPicPr>
          <p:cNvPr id="5" name="图片 8" descr="b51388398314a71d64826f8415dea99b"/>
          <p:cNvPicPr>
            <a:picLocks noChangeAspect="1"/>
          </p:cNvPicPr>
          <p:nvPr>
            <p:custDataLst>
              <p:tags r:id="rId6"/>
            </p:custDataLst>
          </p:nvPr>
        </p:nvPicPr>
        <p:blipFill>
          <a:blip r:embed="rId5"/>
          <a:srcRect l="2535" r="50443"/>
          <a:stretch>
            <a:fillRect/>
          </a:stretch>
        </p:blipFill>
        <p:spPr>
          <a:xfrm>
            <a:off x="4605020" y="1962785"/>
            <a:ext cx="3041015" cy="4227195"/>
          </a:xfrm>
          <a:prstGeom prst="rect">
            <a:avLst/>
          </a:prstGeom>
          <a:noFill/>
          <a:ln w="9525">
            <a:noFill/>
          </a:ln>
        </p:spPr>
      </p:pic>
      <p:pic>
        <p:nvPicPr>
          <p:cNvPr id="41990" name="图片 12" descr="目录2"/>
          <p:cNvPicPr>
            <a:picLocks noChangeAspect="1"/>
          </p:cNvPicPr>
          <p:nvPr/>
        </p:nvPicPr>
        <p:blipFill>
          <a:blip r:embed="rId7"/>
          <a:srcRect l="29331" t="11989"/>
          <a:stretch>
            <a:fillRect/>
          </a:stretch>
        </p:blipFill>
        <p:spPr>
          <a:xfrm>
            <a:off x="7646035" y="862965"/>
            <a:ext cx="4545965" cy="5183505"/>
          </a:xfrm>
          <a:prstGeom prst="rect">
            <a:avLst/>
          </a:prstGeom>
          <a:noFill/>
          <a:ln w="9525">
            <a:noFill/>
          </a:ln>
        </p:spPr>
      </p:pic>
    </p:spTree>
    <p:custDataLst>
      <p:tags r:id="rId8"/>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0"/>
                                        </p:tgtEl>
                                        <p:attrNameLst>
                                          <p:attrName>style.visibility</p:attrName>
                                        </p:attrNameLst>
                                      </p:cBhvr>
                                      <p:to>
                                        <p:strVal val="visible"/>
                                      </p:to>
                                    </p:set>
                                    <p:anim calcmode="lin" valueType="num">
                                      <p:cBhvr additive="base">
                                        <p:cTn id="13" dur="500" fill="hold"/>
                                        <p:tgtEl>
                                          <p:spTgt spid="15370"/>
                                        </p:tgtEl>
                                        <p:attrNameLst>
                                          <p:attrName>ppt_x</p:attrName>
                                        </p:attrNameLst>
                                      </p:cBhvr>
                                      <p:tavLst>
                                        <p:tav tm="0">
                                          <p:val>
                                            <p:strVal val="#ppt_x"/>
                                          </p:val>
                                        </p:tav>
                                        <p:tav tm="100000">
                                          <p:val>
                                            <p:strVal val="#ppt_x"/>
                                          </p:val>
                                        </p:tav>
                                      </p:tavLst>
                                    </p:anim>
                                    <p:anim calcmode="lin" valueType="num">
                                      <p:cBhvr additive="base">
                                        <p:cTn id="14" dur="500" fill="hold"/>
                                        <p:tgtEl>
                                          <p:spTgt spid="1537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990"/>
                                        </p:tgtEl>
                                        <p:attrNameLst>
                                          <p:attrName>style.visibility</p:attrName>
                                        </p:attrNameLst>
                                      </p:cBhvr>
                                      <p:to>
                                        <p:strVal val="visible"/>
                                      </p:to>
                                    </p:set>
                                    <p:anim calcmode="lin" valueType="num">
                                      <p:cBhvr additive="base">
                                        <p:cTn id="25" dur="500" fill="hold"/>
                                        <p:tgtEl>
                                          <p:spTgt spid="41990"/>
                                        </p:tgtEl>
                                        <p:attrNameLst>
                                          <p:attrName>ppt_x</p:attrName>
                                        </p:attrNameLst>
                                      </p:cBhvr>
                                      <p:tavLst>
                                        <p:tav tm="0">
                                          <p:val>
                                            <p:strVal val="#ppt_x"/>
                                          </p:val>
                                        </p:tav>
                                        <p:tav tm="100000">
                                          <p:val>
                                            <p:strVal val="#ppt_x"/>
                                          </p:val>
                                        </p:tav>
                                      </p:tavLst>
                                    </p:anim>
                                    <p:anim calcmode="lin" valueType="num">
                                      <p:cBhvr additive="base">
                                        <p:cTn id="26"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7"/>
          <p:cNvSpPr txBox="1">
            <a:spLocks noChangeArrowheads="1"/>
          </p:cNvSpPr>
          <p:nvPr/>
        </p:nvSpPr>
        <p:spPr bwMode="auto">
          <a:xfrm>
            <a:off x="155575" y="1115060"/>
            <a:ext cx="9479915" cy="5726430"/>
          </a:xfrm>
          <a:prstGeom prst="rect">
            <a:avLst/>
          </a:prstGeom>
          <a:solidFill>
            <a:srgbClr val="FFFFFF"/>
          </a:solidFill>
          <a:ln w="9525" algn="ctr">
            <a:solidFill>
              <a:srgbClr val="006600"/>
            </a:solidFill>
            <a:prstDash val="dash"/>
            <a:miter lim="800000"/>
          </a:ln>
        </p:spPr>
        <p:txBody>
          <a:bodyPr wrap="square">
            <a:noAutofit/>
          </a:bodyPr>
          <a:lstStyle/>
          <a:p>
            <a:pPr>
              <a:lnSpc>
                <a:spcPts val="3580"/>
              </a:lnSpc>
            </a:pPr>
            <a:r>
              <a:rPr lang="zh-CN" altLang="en-US" sz="2800" b="1">
                <a:noFill/>
                <a:latin typeface="楷体" panose="02010609060101010101" charset="-122"/>
                <a:ea typeface="楷体" panose="02010609060101010101" charset="-122"/>
                <a:cs typeface="楷体" panose="02010609060101010101" charset="-122"/>
              </a:rPr>
              <a:t>只</a:t>
            </a:r>
            <a:r>
              <a:rPr lang="zh-CN" altLang="en-US" sz="2400" b="1">
                <a:latin typeface="楷体" panose="02010609060101010101" charset="-122"/>
                <a:ea typeface="楷体" panose="02010609060101010101" charset="-122"/>
                <a:cs typeface="楷体" panose="02010609060101010101" charset="-122"/>
                <a:sym typeface="+mn-ea"/>
              </a:rPr>
              <a:t>我们不要以为考过的高考试题都是应该被埋没的、已经被枪毙的、无用的僵化的横躺的“死尸”，恰恰相反，它们都是一张张</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可以说话的嘴，都是跳动着生命的活体</a:t>
            </a:r>
            <a:r>
              <a:rPr lang="zh-CN" altLang="en-US" sz="2400" b="1">
                <a:latin typeface="楷体" panose="02010609060101010101" charset="-122"/>
                <a:ea typeface="楷体" panose="02010609060101010101" charset="-122"/>
                <a:cs typeface="楷体" panose="02010609060101010101" charset="-122"/>
                <a:sym typeface="+mn-ea"/>
              </a:rPr>
              <a:t>，只要我们会问，他们就会什么都告诉你？</a:t>
            </a:r>
            <a:endParaRPr lang="zh-CN" altLang="en-US" sz="2400" b="1">
              <a:latin typeface="楷体" panose="02010609060101010101" charset="-122"/>
              <a:ea typeface="楷体" panose="02010609060101010101" charset="-122"/>
              <a:cs typeface="楷体" panose="02010609060101010101" charset="-122"/>
            </a:endParaRPr>
          </a:p>
          <a:p>
            <a:pPr>
              <a:lnSpc>
                <a:spcPts val="3580"/>
              </a:lnSpc>
            </a:pPr>
            <a:r>
              <a:rPr lang="zh-CN" altLang="en-US" sz="2400" b="1">
                <a:latin typeface="楷体" panose="02010609060101010101" charset="-122"/>
                <a:ea typeface="楷体" panose="02010609060101010101" charset="-122"/>
                <a:cs typeface="楷体" panose="02010609060101010101" charset="-122"/>
                <a:sym typeface="+mn-ea"/>
              </a:rPr>
              <a:t>  你想知道的这些东西，它都可以给你提供相应的</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参考信息</a:t>
            </a:r>
            <a:r>
              <a:rPr lang="zh-CN" altLang="en-US" sz="2400" b="1">
                <a:latin typeface="楷体" panose="02010609060101010101" charset="-122"/>
                <a:ea typeface="楷体" panose="02010609060101010101" charset="-122"/>
                <a:cs typeface="楷体" panose="02010609060101010101" charset="-122"/>
                <a:sym typeface="+mn-ea"/>
              </a:rPr>
              <a:t>，如果我们把历年的题，仔仔细细的研究了一遍，通过每道题，仔仔细细的分析，提炼出这道题里面</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要求的是什么东西，反映的是什么东西</a:t>
            </a:r>
            <a:r>
              <a:rPr lang="zh-CN" altLang="en-US" sz="2400" b="1">
                <a:latin typeface="楷体" panose="02010609060101010101" charset="-122"/>
                <a:ea typeface="楷体" panose="02010609060101010101" charset="-122"/>
                <a:cs typeface="楷体" panose="02010609060101010101" charset="-122"/>
                <a:sym typeface="+mn-ea"/>
              </a:rPr>
              <a:t>，这对我们备考，对我们理解新课标，理解高考的要求，意义就大了去了，所以你不用问，不用见到据说是命题的老师，你就去问明年的方向是什么呀，明年考什么呀。</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所有的答案都在历年的考卷中表示的很清楚。”</a:t>
            </a:r>
            <a:endParaRPr lang="zh-CN" altLang="en-US" sz="2400" b="1">
              <a:solidFill>
                <a:srgbClr val="0044FF"/>
              </a:solidFill>
              <a:latin typeface="楷体" panose="02010609060101010101" charset="-122"/>
              <a:ea typeface="楷体" panose="02010609060101010101" charset="-122"/>
              <a:cs typeface="楷体" panose="02010609060101010101" charset="-122"/>
            </a:endParaRPr>
          </a:p>
          <a:p>
            <a:pPr>
              <a:lnSpc>
                <a:spcPts val="3580"/>
              </a:lnSpc>
            </a:pP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考试中心历史学科命题组长</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吴伟</a:t>
            </a:r>
            <a:r>
              <a:rPr lang="zh-CN" altLang="en-US" sz="2400" b="1">
                <a:latin typeface="楷体" panose="02010609060101010101" charset="-122"/>
                <a:ea typeface="楷体" panose="02010609060101010101" charset="-122"/>
                <a:cs typeface="楷体" panose="02010609060101010101" charset="-122"/>
                <a:sym typeface="+mn-ea"/>
              </a:rPr>
              <a:t>教授</a:t>
            </a:r>
            <a:r>
              <a:rPr lang="zh-CN" altLang="en-US" sz="2800" b="1">
                <a:latin typeface="楷体" panose="02010609060101010101" charset="-122"/>
                <a:ea typeface="楷体" panose="02010609060101010101" charset="-122"/>
                <a:cs typeface="楷体" panose="02010609060101010101" charset="-122"/>
                <a:sym typeface="+mn-ea"/>
              </a:rPr>
              <a:t> </a:t>
            </a:r>
            <a:r>
              <a:rPr lang="zh-CN" altLang="en-US" sz="2800" b="1">
                <a:noFill/>
                <a:latin typeface="楷体" panose="02010609060101010101" charset="-122"/>
                <a:ea typeface="楷体" panose="02010609060101010101" charset="-122"/>
                <a:cs typeface="楷体" panose="02010609060101010101" charset="-122"/>
              </a:rPr>
              <a:t>要我们会问，他们就会什么都告诉你？</a:t>
            </a:r>
            <a:endParaRPr lang="zh-CN" altLang="en-US" sz="2800" b="1">
              <a:noFill/>
              <a:latin typeface="楷体" panose="02010609060101010101" charset="-122"/>
              <a:ea typeface="楷体" panose="02010609060101010101" charset="-122"/>
              <a:cs typeface="楷体" panose="02010609060101010101" charset="-122"/>
            </a:endParaRPr>
          </a:p>
          <a:p>
            <a:pPr>
              <a:lnSpc>
                <a:spcPts val="3580"/>
              </a:lnSpc>
            </a:pPr>
            <a:r>
              <a:rPr lang="zh-CN" altLang="en-US" sz="2800" b="1">
                <a:noFill/>
                <a:latin typeface="楷体" panose="02010609060101010101" charset="-122"/>
                <a:ea typeface="楷体" panose="02010609060101010101" charset="-122"/>
                <a:cs typeface="楷体" panose="02010609060101010101" charset="-122"/>
              </a:rPr>
              <a:t>    你想知道的这些东西，它都可以给你提供相应的参考信息，如果我们把历年的题，仔仔细细的研究了一遍，通过每道题，仔仔细细的分析，提炼出这道题里面要求的是什么东西，反映的是什么东西，这对我们备考，对我们理解新课标，理解高考的要求，意义就大了去了，所以你不用问，不用见到据说是命题的老师，你就去问明年的方向是什么呀，明年考什么呀。所有的答案都在历年的考卷中表示的很清楚。”</a:t>
            </a:r>
            <a:r>
              <a:rPr lang="en-US" altLang="zh-CN" sz="2400" b="1">
                <a:noFill/>
                <a:latin typeface="楷体" panose="02010609060101010101" charset="-122"/>
                <a:ea typeface="楷体" panose="02010609060101010101" charset="-122"/>
                <a:cs typeface="楷体" panose="02010609060101010101" charset="-122"/>
                <a:sym typeface="+mn-ea"/>
              </a:rPr>
              <a:t>—</a:t>
            </a:r>
            <a:r>
              <a:rPr lang="zh-CN" altLang="en-US" sz="2400" b="1">
                <a:noFill/>
                <a:latin typeface="楷体" panose="02010609060101010101" charset="-122"/>
                <a:ea typeface="楷体" panose="02010609060101010101" charset="-122"/>
                <a:cs typeface="楷体" panose="02010609060101010101" charset="-122"/>
                <a:sym typeface="+mn-ea"/>
              </a:rPr>
              <a:t>中国社会科学院研究员、考试中心历史学科命题组长吴伟教授 </a:t>
            </a:r>
            <a:endParaRPr lang="en-US" altLang="zh-CN" sz="2400" b="1">
              <a:noFill/>
              <a:latin typeface="楷体" panose="02010609060101010101" charset="-122"/>
              <a:ea typeface="楷体" panose="02010609060101010101" charset="-122"/>
              <a:cs typeface="楷体" panose="02010609060101010101" charset="-122"/>
            </a:endParaRPr>
          </a:p>
          <a:p>
            <a:endParaRPr lang="en-US" altLang="zh-CN" sz="2400" b="1">
              <a:noFill/>
              <a:latin typeface="楷体" panose="02010609060101010101" charset="-122"/>
              <a:ea typeface="楷体" panose="02010609060101010101" charset="-122"/>
              <a:cs typeface="楷体" panose="02010609060101010101" charset="-122"/>
            </a:endParaRPr>
          </a:p>
        </p:txBody>
      </p:sp>
      <p:sp>
        <p:nvSpPr>
          <p:cNvPr id="101400" name="Rectangle 24"/>
          <p:cNvSpPr>
            <a:spLocks noChangeArrowheads="1"/>
          </p:cNvSpPr>
          <p:nvPr/>
        </p:nvSpPr>
        <p:spPr bwMode="auto">
          <a:xfrm>
            <a:off x="155575" y="-36195"/>
            <a:ext cx="7639050" cy="989965"/>
          </a:xfrm>
          <a:prstGeom prst="rect">
            <a:avLst/>
          </a:prstGeom>
          <a:noFill/>
          <a:ln w="9525" algn="ctr">
            <a:noFill/>
            <a:miter lim="800000"/>
          </a:ln>
        </p:spPr>
        <p:txBody>
          <a:bodyPr wrap="square" lIns="0" tIns="0" rIns="0" bIns="0">
            <a:noAutofit/>
          </a:bodyPr>
          <a:lstStyle/>
          <a:p>
            <a:pPr marL="342900" indent="-342900"/>
            <a:r>
              <a:rPr lang="zh-CN" altLang="en-US" sz="7200" b="1" dirty="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sym typeface="+mn-ea"/>
              </a:rPr>
              <a:t>贰</a:t>
            </a:r>
            <a:r>
              <a:rPr lang="en-US" altLang="zh-CN" sz="72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40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研究高考真题</a:t>
            </a:r>
            <a:r>
              <a:rPr lang="en-US" altLang="zh-CN" sz="40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40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楷体" panose="02010609060101010101" charset="-122"/>
                <a:sym typeface="+mn-ea"/>
              </a:rPr>
              <a:t>探规律</a:t>
            </a:r>
            <a:endParaRPr lang="zh-CN" altLang="en-US" sz="40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342900" indent="-342900"/>
            <a:endParaRPr lang="en-US" altLang="zh-CN" sz="4000" b="1" spc="2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楷体" panose="02010609060101010101" charset="-122"/>
              <a:sym typeface="+mn-ea"/>
            </a:endParaRPr>
          </a:p>
        </p:txBody>
      </p:sp>
      <p:sp>
        <p:nvSpPr>
          <p:cNvPr id="57345" name="AutoShape 6" descr="图片5"/>
          <p:cNvSpPr>
            <a:spLocks noChangeArrowheads="1"/>
          </p:cNvSpPr>
          <p:nvPr>
            <p:custDataLst>
              <p:tags r:id="rId1"/>
            </p:custDataLst>
          </p:nvPr>
        </p:nvSpPr>
        <p:spPr bwMode="auto">
          <a:xfrm>
            <a:off x="9636125" y="208915"/>
            <a:ext cx="2555875" cy="2724150"/>
          </a:xfrm>
          <a:prstGeom prst="diamond">
            <a:avLst/>
          </a:prstGeom>
          <a:blipFill dpi="0" rotWithShape="1">
            <a:blip r:embed="rId2"/>
            <a:srcRect/>
            <a:stretch>
              <a:fillRect/>
            </a:stretch>
          </a:blipFill>
          <a:ln w="9525">
            <a:solidFill>
              <a:schemeClr val="tx1"/>
            </a:solidFill>
            <a:miter lim="800000"/>
          </a:ln>
        </p:spPr>
        <p:txBody>
          <a:bodyPr wrap="none" anchor="ctr"/>
          <a:lstStyle/>
          <a:p>
            <a:endParaRPr lang="zh-CN" altLang="en-US" sz="135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1400"/>
                                        </p:tgtEl>
                                        <p:attrNameLst>
                                          <p:attrName>style.visibility</p:attrName>
                                        </p:attrNameLst>
                                      </p:cBhvr>
                                      <p:to>
                                        <p:strVal val="visible"/>
                                      </p:to>
                                    </p:set>
                                    <p:animEffect transition="in" filter="dissolve">
                                      <p:cBhvr>
                                        <p:cTn id="7" dur="500"/>
                                        <p:tgtEl>
                                          <p:spTgt spid="1014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2"/>
                                        </p:tgtEl>
                                        <p:attrNameLst>
                                          <p:attrName>style.visibility</p:attrName>
                                        </p:attrNameLst>
                                      </p:cBhvr>
                                      <p:to>
                                        <p:strVal val="visible"/>
                                      </p:to>
                                    </p:set>
                                    <p:animEffect transition="in" filter="dissolve">
                                      <p:cBhvr>
                                        <p:cTn id="12"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ldLvl="0" animBg="1"/>
      <p:bldP spid="101400" grpId="0"/>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1"/>
  <p:tag name="KSO_WM_UNIT_TYPE" val="i"/>
  <p:tag name="KSO_WM_UNIT_INDEX" val="2"/>
</p:tagLst>
</file>

<file path=ppt/tags/tag14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1"/>
  <p:tag name="KSO_WM_UNIT_TYPE" val="i"/>
  <p:tag name="KSO_WM_UNIT_INDEX" val="1"/>
</p:tagLst>
</file>

<file path=ppt/tags/tag14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 name="KSO_WM_SCREEN_THEME_FLAG" val="Dlrq25wU2PGuGg5bbmjbDIQGlDpJsgTGmvl532GA7Rwdz0yUS9i/6Cf9a2GtPUUTSyafheIqYhG83v0V0zynxiIVTm93R+Vas9p+rMkJkLs="/>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 name="KSO_WM_SCREEN_THEME_FLAG" val="Dlrq25wU2PGuGg5bbmjbDIQGlDpJsgTGmvl532GA7Rwdz0yUS9i/6Cf9a2GtPUUTSyafheIqYhG83v0V0zynxiIVTm93R+Vas9p+rMkJkLs="/>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QGlDpJsgTGmvl532GA7Rwdz0yUS9i/6Cf9a2GtPUUTSyafheIqYhG83v0V0zynxiIVTm93R+Vas9p+rMkJkLs="/>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QGlDpJsgTGmvl532GA7Rwdz0yUS9i/6Cf9a2GtPUUTSyafheIqYhG83v0V0zynxiIVTm93R+Vas9p+rMkJkLs="/>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QGlDpJsgTGmvl532GA7Rwdz0yUS9i/6Cf9a2GtPUUTSyafheIqYhG83v0V0zynxiIVTm93R+Vas9p+rMkJkLs="/>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2、3、11、14"/>
  <p:tag name="KSO_WM_TAG_VERSION" val="1.0"/>
  <p:tag name="KSO_WM_BEAUTIFY_FLAG" val="#wm#"/>
  <p:tag name="KSO_WM_TEMPLATE_CATEGORY" val="custom"/>
  <p:tag name="KSO_WM_TEMPLATE_INDEX" val="20202545"/>
  <p:tag name="KSO_WM_TEMPLATE_MASTER_TYPE" val="1"/>
  <p:tag name="KSO_WM_SCREEN_THEME_FLAG" val="Dlrq25wU2PGuGg5bbmjbDIQGlDpJsgTGmvl532GA7Rwdz0yUS9i/6Cf9a2GtPUUTSyafheIqYhG83v0V0zynxiIVTm93R+Vas9p+rMkJkLs="/>
</p:tagLst>
</file>

<file path=ppt/tags/tag1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3.xml><?xml version="1.0" encoding="utf-8"?>
<p:tagLst xmlns:p="http://schemas.openxmlformats.org/presentationml/2006/main">
  <p:tag name="AS_UNIQUEID" val="3936"/>
</p:tagLst>
</file>

<file path=ppt/tags/tag164.xml><?xml version="1.0" encoding="utf-8"?>
<p:tagLst xmlns:p="http://schemas.openxmlformats.org/presentationml/2006/main">
  <p:tag name="AS_UNIQUEID" val="3937"/>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431_5*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8"/>
  <p:tag name="KSO_WM_UNIT_DEC_AREA_ID" val="8daa89ea601d44d9b62c782e3b0e44cd"/>
  <p:tag name="KSO_WM_UNIT_DECORATE_INFO" val=""/>
  <p:tag name="KSO_WM_UNIT_SM_LIMIT_TYPE" val=""/>
  <p:tag name="KSO_WM_CHIP_FILLAREA_FILL_RULE" val="{&quot;fill_align&quot;:&quot;cm&quot;,&quot;fill_effect&quot;:[],&quot;fill_mode&quot;:&quot;full&quot;,&quot;sacle_strategy&quot;:&quot;stretch&quot;}"/>
  <p:tag name="KSO_WM_ASSEMBLE_CHIP_INDEX" val="11d4b9c69e5f4d93b02561b2e51cfee1"/>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431_3*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6"/>
  <p:tag name="KSO_WM_UNIT_DEC_AREA_ID" val="5ddcf067b67b4dff8535de17eab75cc5"/>
  <p:tag name="KSO_WM_UNIT_DECORATE_INFO" val=""/>
  <p:tag name="KSO_WM_UNIT_SM_LIMIT_TYPE" val=""/>
  <p:tag name="KSO_WM_CHIP_FILLAREA_FILL_RULE" val="{&quot;fill_align&quot;:&quot;cm&quot;,&quot;fill_effect&quot;:[],&quot;fill_mode&quot;:&quot;full&quot;,&quot;sacle_strategy&quot;:&quot;stretch&quot;}"/>
  <p:tag name="KSO_WM_ASSEMBLE_CHIP_INDEX" val="e48dd592d1d64f56b5ea0ac6bad60ed2"/>
  <p:tag name="KSO_WM_SLIDE_BACKGROUND_TYPE" val="navigation"/>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431_4*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7"/>
  <p:tag name="KSO_WM_UNIT_DEC_AREA_ID" val="c97136aaaa2346d591bd601aba8e0ae0"/>
  <p:tag name="KSO_WM_UNIT_DECORATE_INFO" val=""/>
  <p:tag name="KSO_WM_UNIT_SM_LIMIT_TYPE" val=""/>
  <p:tag name="KSO_WM_CHIP_FILLAREA_FILL_RULE" val="{&quot;fill_align&quot;:&quot;cm&quot;,&quot;fill_effect&quot;:[],&quot;fill_mode&quot;:&quot;full&quot;,&quot;sacle_strategy&quot;:&quot;stretch&quot;}"/>
  <p:tag name="KSO_WM_ASSEMBLE_CHIP_INDEX" val="a615f87b6cf94e6ca4089d25337001c7"/>
  <p:tag name="KSO_WM_SLIDE_BACKGROUND_TYPE" val="navigation"/>
</p:tagLst>
</file>

<file path=ppt/tags/tag168.xml><?xml version="1.0" encoding="utf-8"?>
<p:tagLst xmlns:p="http://schemas.openxmlformats.org/presentationml/2006/main">
  <p:tag name="KSO_WM_SLIDE_BACKGROUND_TYPE" val="navigation"/>
</p:tagLst>
</file>

<file path=ppt/tags/tag169.xml><?xml version="1.0" encoding="utf-8"?>
<p:tagLst xmlns:p="http://schemas.openxmlformats.org/presentationml/2006/main">
  <p:tag name="KSO_WM_SLIDE_BACKGROUND_TYPE" val="navigation"/>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navigation"/>
</p:tagLst>
</file>

<file path=ppt/tags/tag171.xml><?xml version="1.0" encoding="utf-8"?>
<p:tagLst xmlns:p="http://schemas.openxmlformats.org/presentationml/2006/main">
  <p:tag name="KSO_WM_SLIDE_BACKGROUND_TYPE" val="navigation"/>
</p:tagLst>
</file>

<file path=ppt/tags/tag172.xml><?xml version="1.0" encoding="utf-8"?>
<p:tagLst xmlns:p="http://schemas.openxmlformats.org/presentationml/2006/main">
  <p:tag name="KSO_WM_SLIDE_BACKGROUND_TYPE" val="navigation"/>
</p:tagLst>
</file>

<file path=ppt/tags/tag17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5.xml><?xml version="1.0" encoding="utf-8"?>
<p:tagLst xmlns:p="http://schemas.openxmlformats.org/presentationml/2006/main">
  <p:tag name="AS_UNIQUEID" val="3936"/>
</p:tagLst>
</file>

<file path=ppt/tags/tag176.xml><?xml version="1.0" encoding="utf-8"?>
<p:tagLst xmlns:p="http://schemas.openxmlformats.org/presentationml/2006/main">
  <p:tag name="AS_UNIQUEID" val="3937"/>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431_5*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8"/>
  <p:tag name="KSO_WM_UNIT_DEC_AREA_ID" val="8daa89ea601d44d9b62c782e3b0e44cd"/>
  <p:tag name="KSO_WM_UNIT_DECORATE_INFO" val=""/>
  <p:tag name="KSO_WM_UNIT_SM_LIMIT_TYPE" val=""/>
  <p:tag name="KSO_WM_CHIP_FILLAREA_FILL_RULE" val="{&quot;fill_align&quot;:&quot;cm&quot;,&quot;fill_effect&quot;:[],&quot;fill_mode&quot;:&quot;full&quot;,&quot;sacle_strategy&quot;:&quot;stretch&quot;}"/>
  <p:tag name="KSO_WM_ASSEMBLE_CHIP_INDEX" val="11d4b9c69e5f4d93b02561b2e51cfee1"/>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431_3*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6"/>
  <p:tag name="KSO_WM_UNIT_DEC_AREA_ID" val="5ddcf067b67b4dff8535de17eab75cc5"/>
  <p:tag name="KSO_WM_UNIT_DECORATE_INFO" val=""/>
  <p:tag name="KSO_WM_UNIT_SM_LIMIT_TYPE" val=""/>
  <p:tag name="KSO_WM_CHIP_FILLAREA_FILL_RULE" val="{&quot;fill_align&quot;:&quot;cm&quot;,&quot;fill_effect&quot;:[],&quot;fill_mode&quot;:&quot;full&quot;,&quot;sacle_strategy&quot;:&quot;stretch&quot;}"/>
  <p:tag name="KSO_WM_ASSEMBLE_CHIP_INDEX" val="e48dd592d1d64f56b5ea0ac6bad60ed2"/>
  <p:tag name="KSO_WM_SLIDE_BACKGROUND_TYPE" val="navigation"/>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431_4*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7"/>
  <p:tag name="KSO_WM_UNIT_DEC_AREA_ID" val="c97136aaaa2346d591bd601aba8e0ae0"/>
  <p:tag name="KSO_WM_UNIT_DECORATE_INFO" val=""/>
  <p:tag name="KSO_WM_UNIT_SM_LIMIT_TYPE" val=""/>
  <p:tag name="KSO_WM_CHIP_FILLAREA_FILL_RULE" val="{&quot;fill_align&quot;:&quot;cm&quot;,&quot;fill_effect&quot;:[],&quot;fill_mode&quot;:&quot;full&quot;,&quot;sacle_strategy&quot;:&quot;stretch&quot;}"/>
  <p:tag name="KSO_WM_ASSEMBLE_CHIP_INDEX" val="a615f87b6cf94e6ca4089d25337001c7"/>
  <p:tag name="KSO_WM_SLIDE_BACKGROUND_TYPE" val="navigation"/>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navigation"/>
</p:tagLst>
</file>

<file path=ppt/tags/tag181.xml><?xml version="1.0" encoding="utf-8"?>
<p:tagLst xmlns:p="http://schemas.openxmlformats.org/presentationml/2006/main">
  <p:tag name="KSO_WM_SLIDE_BACKGROUND_TYPE" val="navigation"/>
</p:tagLst>
</file>

<file path=ppt/tags/tag182.xml><?xml version="1.0" encoding="utf-8"?>
<p:tagLst xmlns:p="http://schemas.openxmlformats.org/presentationml/2006/main">
  <p:tag name="KSO_WM_SLIDE_BACKGROUND_TYPE" val="navigation"/>
</p:tagLst>
</file>

<file path=ppt/tags/tag183.xml><?xml version="1.0" encoding="utf-8"?>
<p:tagLst xmlns:p="http://schemas.openxmlformats.org/presentationml/2006/main">
  <p:tag name="KSO_WM_SLIDE_BACKGROUND_TYPE" val="navigation"/>
</p:tagLst>
</file>

<file path=ppt/tags/tag184.xml><?xml version="1.0" encoding="utf-8"?>
<p:tagLst xmlns:p="http://schemas.openxmlformats.org/presentationml/2006/main">
  <p:tag name="KSO_WM_SLIDE_BACKGROUND_TYPE" val="navigation"/>
</p:tagLst>
</file>

<file path=ppt/tags/tag185.xml><?xml version="1.0" encoding="utf-8"?>
<p:tagLst xmlns:p="http://schemas.openxmlformats.org/presentationml/2006/main">
  <p:tag name="KSO_WM_UNIT_ISCONTENTSTITLE" val="0"/>
  <p:tag name="KSO_WM_UNIT_ISNUMDGMTITLE" val="0"/>
  <p:tag name="KSO_WM_UNIT_PRESET_TEXT" val="极简大气通用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545_1*a*1"/>
  <p:tag name="KSO_WM_TEMPLATE_CATEGORY" val="custom"/>
  <p:tag name="KSO_WM_TEMPLATE_INDEX" val="20202545"/>
  <p:tag name="KSO_WM_UNIT_LAYERLEVEL" val="1"/>
  <p:tag name="KSO_WM_TAG_VERSION" val="1.0"/>
  <p:tag name="KSO_WM_BEAUTIFY_FLAG" val="#wm#"/>
  <p:tag name="KSO_WM_SCREEN_THEME_FLAG" val="Dlrq25wU2PGuGg5bbmjbDIQGlDpJsgTGmvl532GA7Rwdz0yUS9i/6Cf9a2GtPUUTSyafheIqYhG83v0V0zynxiIVTm93R+Vas9p+rMkJkLs="/>
</p:tagLst>
</file>

<file path=ppt/tags/tag186.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22"/>
  <p:tag name="KSO_WM_UNIT_HIGHLIGHT" val="0"/>
  <p:tag name="KSO_WM_UNIT_COMPATIBLE" val="0"/>
  <p:tag name="KSO_WM_UNIT_DIAGRAM_ISNUMVISUAL" val="0"/>
  <p:tag name="KSO_WM_UNIT_DIAGRAM_ISREFERUNIT" val="0"/>
  <p:tag name="KSO_WM_UNIT_TYPE" val="b"/>
  <p:tag name="KSO_WM_UNIT_INDEX" val="1"/>
  <p:tag name="KSO_WM_UNIT_ID" val="custom20202545_1*b*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 name="KSO_WM_SCREEN_THEME_FLAG" val="Dlrq25wU2PGuGg5bbmjbDIQGlDpJsgTGmvl532GA7Rwdz0yUS9i/6Cf9a2GtPUUTSyafheIqYhG83v0V0zynxiIVTm93R+Vas9p+rMkJkLs="/>
</p:tagLst>
</file>

<file path=ppt/tags/tag187.xml><?xml version="1.0" encoding="utf-8"?>
<p:tagLst xmlns:p="http://schemas.openxmlformats.org/presentationml/2006/main">
  <p:tag name="KSO_WM_TEMPLATE_THUMBS_INDEX" val="1、2、6、7、9、11、14、15"/>
  <p:tag name="KSO_WM_SLIDE_ID" val="custom2020254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545"/>
  <p:tag name="KSO_WM_SLIDE_LAYOUT" val="a_b"/>
  <p:tag name="KSO_WM_SLIDE_LAYOUT_CNT" val="1_3"/>
  <p:tag name="KSO_WM_SPECIAL_SOURCE" val="bdnull"/>
  <p:tag name="KSO_WM_SCREEN_THEME_FLAG" val="Dlrq25wU2PGuGg5bbmjbDIQGlDpJsgTGmvl532GA7Rwdz0yUS9i/6Cf9a2GtPUUTSyafheIqYhG83v0V0zynxiIVTm93R+Vas9p+rMkJkLs="/>
</p:tagLst>
</file>

<file path=ppt/tags/tag188.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189.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SUBTYPE" val="a"/>
  <p:tag name="KSO_WM_UNIT_PRESET_TEXT" val="单击此处添加文本"/>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6922_1*l_h_f*1_1_1"/>
  <p:tag name="KSO_WM_TEMPLATE_CATEGORY" val="diagram"/>
  <p:tag name="KSO_WM_TEMPLATE_INDEX" val="20216922"/>
  <p:tag name="KSO_WM_UNIT_LAYERLEVEL" val="1_1_1"/>
  <p:tag name="KSO_WM_TAG_VERSION" val="1.0"/>
  <p:tag name="KSO_WM_BEAUTIFY_FLAG" val=""/>
  <p:tag name="KSO_WM_UNIT_TEXT_FILL_FORE_SCHEMECOLOR_INDEX_BRIGHTNESS" val="0.25"/>
  <p:tag name="KSO_WM_UNIT_TEXT_FILL_FORE_SCHEMECOLOR_INDEX" val="13"/>
  <p:tag name="KSO_WM_UNIT_TEXT_FILL_TYPE" val="1"/>
  <p:tag name="KSO_WM_UNIT_USESOURCEFORMAT_APPLY" val="1"/>
  <p:tag name="KSO_WM_SCREEN_THEME_FLAG" val="Dlrq25wU2PGuGg5bbmjbDIQGlDpJsgTGmvl532GA7Rwdz0yUS9i/6Cf9a2GtPUUTSyafheIqYhG83v0V0zynxiIVTm93R+Vas9p+rMkJkLs="/>
</p:tagLst>
</file>

<file path=ppt/tags/tag191.xml><?xml version="1.0" encoding="utf-8"?>
<p:tagLst xmlns:p="http://schemas.openxmlformats.org/presentationml/2006/main">
  <p:tag name="AS_UNIQUEID" val="196"/>
  <p:tag name="KSO_WM_FULL_TEXT_BEAUTIFY_COPY_ID" val="9"/>
  <p:tag name="KSO_WM_UNIT_PLACING_PICTURE_USER_VIEWPORT" val="{&quot;height&quot;:4213,&quot;width&quot;:6490}"/>
  <p:tag name="KSO_WM_SCREEN_THEME_FLAG" val="Dlrq25wU2PGuGg5bbmjbDIQGlDpJsgTGmvl532GA7Rwdz0yUS9i/6Cf9a2GtPUUTSyafheIqYhG83v0V0zynxiIVTm93R+Vas9p+rMkJkLs="/>
</p:tagLst>
</file>

<file path=ppt/tags/tag192.xml><?xml version="1.0" encoding="utf-8"?>
<p:tagLst xmlns:p="http://schemas.openxmlformats.org/presentationml/2006/main">
  <p:tag name="KSO_WM_UNIT_PLACING_PICTURE_USER_VIEWPORT" val="{&quot;height&quot;:4002,&quot;width&quot;:3244}"/>
  <p:tag name="KSO_WM_SCREEN_THEME_FLAG" val="Dlrq25wU2PGuGg5bbmjbDIQGlDpJsgTGmvl532GA7Rwdz0yUS9i/6Cf9a2GtPUUTSyafheIqYhG83v0V0zynxiIVTm93R+Vas9p+rMkJkLs="/>
</p:tagLst>
</file>

<file path=ppt/tags/tag193.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194.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195.xml><?xml version="1.0" encoding="utf-8"?>
<p:tagLst xmlns:p="http://schemas.openxmlformats.org/presentationml/2006/main">
  <p:tag name="KSO_WM_UNIT_PLACING_PICTURE_USER_VIEWPORT" val="{&quot;height&quot;:10455,&quot;width&quot;:16125}"/>
  <p:tag name="KSO_WM_SCREEN_THEME_FLAG" val="Dlrq25wU2PGuGg5bbmjbDIQGlDpJsgTGmvl532GA7Rwdz0yUS9i/6Cf9a2GtPUUTSyafheIqYhG83v0V0zynxiIVTm93R+Vas9p+rMkJkLs="/>
</p:tagLst>
</file>

<file path=ppt/tags/tag196.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197.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198.xml><?xml version="1.0" encoding="utf-8"?>
<p:tagLst xmlns:p="http://schemas.openxmlformats.org/presentationml/2006/main">
  <p:tag name="KSO_WM_UNIT_PLACING_PICTURE_USER_VIEWPORT" val="{&quot;height&quot;:4002,&quot;width&quot;:3244}"/>
  <p:tag name="KSO_WM_SCREEN_THEME_FLAG" val="Dlrq25wU2PGuGg5bbmjbDIQGlDpJsgTGmvl532GA7Rwdz0yUS9i/6Cf9a2GtPUUTSyafheIqYhG83v0V0zynxiIVTm93R+Vas9p+rMkJkLs="/>
</p:tagLst>
</file>

<file path=ppt/tags/tag199.xml><?xml version="1.0" encoding="utf-8"?>
<p:tagLst xmlns:p="http://schemas.openxmlformats.org/presentationml/2006/main">
  <p:tag name="AS_UNIQUEID" val="197"/>
  <p:tag name="KSO_WM_FULL_TEXT_BEAUTIFY_COPY_ID" val="10"/>
  <p:tag name="KSO_WM_SCREEN_THEME_FLAG" val="Dlrq25wU2PGuGg5bbmjbDIQGlDpJsgTGmvl532GA7Rwdz0yUS9i/6Cf9a2GtPUUTSyafheIqYhG83v0V0zynxiIVTm93R+Vas9p+rMkJkLs="/>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AS_UNIQUEID" val="196"/>
  <p:tag name="KSO_WM_FULL_TEXT_BEAUTIFY_COPY_ID" val="9"/>
  <p:tag name="KSO_WM_UNIT_PLACING_PICTURE_USER_VIEWPORT" val="{&quot;height&quot;:6657,&quot;width&quot;:4741}"/>
  <p:tag name="KSO_WM_SCREEN_THEME_FLAG" val="Dlrq25wU2PGuGg5bbmjbDIQGlDpJsgTGmvl532GA7Rwdz0yUS9i/6Cf9a2GtPUUTSyafheIqYhG83v0V0zynxiIVTm93R+Vas9p+rMkJkLs="/>
</p:tagLst>
</file>

<file path=ppt/tags/tag201.xml><?xml version="1.0" encoding="utf-8"?>
<p:tagLst xmlns:p="http://schemas.openxmlformats.org/presentationml/2006/main">
  <p:tag name="AS_UNIQUEID" val="196"/>
  <p:tag name="KSO_WM_FULL_TEXT_BEAUTIFY_COPY_ID" val="9"/>
  <p:tag name="KSO_WM_UNIT_PLACING_PICTURE_USER_VIEWPORT" val="{&quot;height&quot;:6657,&quot;width&quot;:4789}"/>
  <p:tag name="KSO_WM_SCREEN_THEME_FLAG" val="Dlrq25wU2PGuGg5bbmjbDIQGlDpJsgTGmvl532GA7Rwdz0yUS9i/6Cf9a2GtPUUTSyafheIqYhG83v0V0zynxiIVTm93R+Vas9p+rMkJkLs="/>
</p:tagLst>
</file>

<file path=ppt/tags/tag202.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203.xml><?xml version="1.0" encoding="utf-8"?>
<p:tagLst xmlns:p="http://schemas.openxmlformats.org/presentationml/2006/main">
  <p:tag name="KSO_WM_BEAUTIFY_FLAG" val=""/>
  <p:tag name="KSO_WM_UNIT_PLACING_PICTURE_USER_VIEWPORT" val="{&quot;height&quot;:4290,&quot;width&quot;:4025}"/>
  <p:tag name="KSO_WM_SCREEN_THEME_FLAG" val="Dlrq25wU2PGuGg5bbmjbDIQGlDpJsgTGmvl532GA7Rwdz0yUS9i/6Cf9a2GtPUUTSyafheIqYhG83v0V0zynxiIVTm93R+Vas9p+rMkJkLs="/>
</p:tagLst>
</file>

<file path=ppt/tags/tag204.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205.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2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bf0dd94-5f5f-4a7c-a9af-79924df2ed5e}"/>
  <p:tag name="KSO_WM_UNIT_TYPE" val="i"/>
  <p:tag name="KSO_WM_SCREEN_THEME_FLAG" val="Dlrq25wU2PGuGg5bbmjbDIQGlDpJsgTGmvl532GA7Rwdz0yUS9i/6Cf9a2GtPUUTSyafheIqYhG83v0V0zynxiIVTm93R+Vas9p+rMkJkLs="/>
</p:tagLst>
</file>

<file path=ppt/tags/tag2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09.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 name="KSO_WM_SCREEN_THEME_FLAG" val="Dlrq25wU2PGuGg5bbmjbDIQGlDpJsgTGmvl532GA7Rwdz0yUS9i/6Cf9a2GtPUUTSyafheIqYhG83v0V0zynxiIVTm93R+Vas9p+rMkJkLs="/>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bf0dd94-5f5f-4a7c-a9af-79924df2ed5e}"/>
  <p:tag name="KSO_WM_UNIT_TYPE" val="i"/>
  <p:tag name="KSO_WM_SCREEN_THEME_FLAG" val="Dlrq25wU2PGuGg5bbmjbDIQGlDpJsgTGmvl532GA7Rwdz0yUS9i/6Cf9a2GtPUUTSyafheIqYhG83v0V0zynxiIVTm93R+Vas9p+rMkJkLs="/>
</p:tagLst>
</file>

<file path=ppt/tags/tag2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14.xml><?xml version="1.0" encoding="utf-8"?>
<p:tagLst xmlns:p="http://schemas.openxmlformats.org/presentationml/2006/main">
  <p:tag name="KSO_WM_UNIT_FILL_FORE_SCHEMECOLOR_INDEX_BRIGHTNESS" val="0"/>
  <p:tag name="KSO_WM_UNIT_FILL_FORE_SCHEMECOLOR_INDEX" val="14"/>
  <p:tag name="KSO_WM_UNIT_FILL_TYPE" val="1"/>
  <p:tag name="KSO_WM_SCREEN_THEME_FLAG" val="Dlrq25wU2PGuGg5bbmjbDIQGlDpJsgTGmvl532GA7Rwdz0yUS9i/6Cf9a2GtPUUTSyafheIqYhG83v0V0zynxiIVTm93R+Vas9p+rMkJkLs="/>
</p:tagLst>
</file>

<file path=ppt/tags/tag215.xml><?xml version="1.0" encoding="utf-8"?>
<p:tagLst xmlns:p="http://schemas.openxmlformats.org/presentationml/2006/main">
  <p:tag name="KSO_WM_UNIT_TABLE_BEAUTIFY" val="smartTable{70d2b3f4-75bc-493d-99fc-e2e7486bf719}"/>
  <p:tag name="TABLE_ENDDRAG_ORIGIN_RECT" val="894*401"/>
  <p:tag name="TABLE_ENDDRAG_RECT" val="31*108*894*401"/>
  <p:tag name="KSO_WM_SCREEN_THEME_FLAG" val="Dlrq25wU2PGuGg5bbmjbDIQGlDpJsgTGmvl532GA7Rwdz0yUS9i/6Cf9a2GtPUUTSyafheIqYhG83v0V0zynxiIVTm93R+Vas9p+rMkJkLs="/>
</p:tagLst>
</file>

<file path=ppt/tags/tag216.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bf0dd94-5f5f-4a7c-a9af-79924df2ed5e}"/>
  <p:tag name="KSO_WM_UNIT_TYPE" val="i"/>
  <p:tag name="KSO_WM_SCREEN_THEME_FLAG" val="Dlrq25wU2PGuGg5bbmjbDIQGlDpJsgTGmvl532GA7Rwdz0yUS9i/6Cf9a2GtPUUTSyafheIqYhG83v0V0zynxiIVTm93R+Vas9p+rMkJkLs="/>
</p:tagLst>
</file>

<file path=ppt/tags/tag2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2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24.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IQGlDpJsgTGmvl532GA7Rwdz0yUS9i/6Cf9a2GtPUUTSyafheIqYhG83v0V0zynxiIVTm93R+Vas9p+rMkJkLs="/>
</p:tagLst>
</file>

<file path=ppt/tags/tag225.xml><?xml version="1.0" encoding="utf-8"?>
<p:tagLst xmlns:p="http://schemas.openxmlformats.org/presentationml/2006/main">
  <p:tag name="KSO_WM_UNIT_TEXT_FILL_FORE_SCHEMECOLOR_INDEX_BRIGHTNESS" val="-0.5"/>
  <p:tag name="KSO_WM_UNIT_TEXT_FILL_FORE_SCHEMECOLOR_INDEX" val="15"/>
  <p:tag name="KSO_WM_UNIT_TEXT_FILL_TYPE" val="1"/>
  <p:tag name="KSO_WM_SCREEN_THEME_FLAG" val="Dlrq25wU2PGuGg5bbmjbDIQGlDpJsgTGmvl532GA7Rwdz0yUS9i/6Cf9a2GtPUUTSyafheIqYhG83v0V0zynxiIVTm93R+Vas9p+rMkJkLs="/>
</p:tagLst>
</file>

<file path=ppt/tags/tag226.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27.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228.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229.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33.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IQGlDpJsgTGmvl532GA7Rwdz0yUS9i/6Cf9a2GtPUUTSyafheIqYhG83v0V0zynxiIVTm93R+Vas9p+rMkJkLs="/>
</p:tagLst>
</file>

<file path=ppt/tags/tag234.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35.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 name="KSO_WM_SCREEN_THEME_FLAG" val="Dlrq25wU2PGuGg5bbmjbDIQGlDpJsgTGmvl532GA7Rwdz0yUS9i/6Cf9a2GtPUUTSyafheIqYhG83v0V0zynxiIVTm93R+Vas9p+rMkJkLs="/>
</p:tagLst>
</file>

<file path=ppt/tags/tag236.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SCREEN_THEME_FLAG" val="Dlrq25wU2PGuGg5bbmjbDIQGlDpJsgTGmvl532GA7Rwdz0yUS9i/6Cf9a2GtPUUTSyafheIqYhG83v0V0zynxiIVTm93R+Vas9p+rMkJkLs="/>
</p:tagLst>
</file>

<file path=ppt/tags/tag237.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2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41.xml><?xml version="1.0" encoding="utf-8"?>
<p:tagLst xmlns:p="http://schemas.openxmlformats.org/presentationml/2006/main">
  <p:tag name="KSO_WM_UNIT_TABLE_BEAUTIFY" val="smartTable{f68f37d0-8408-4a62-b4fc-3f84537e059f}"/>
  <p:tag name="TABLE_ENDDRAG_ORIGIN_RECT" val="799*264"/>
  <p:tag name="TABLE_ENDDRAG_RECT" val="72*128*799*264"/>
  <p:tag name="KSO_WM_SCREEN_THEME_FLAG" val="Dlrq25wU2PGuGg5bbmjbDIQGlDpJsgTGmvl532GA7Rwdz0yUS9i/6Cf9a2GtPUUTSyafheIqYhG83v0V0zynxiIVTm93R+Vas9p+rMkJkLs="/>
</p:tagLst>
</file>

<file path=ppt/tags/tag24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243.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47.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IQGlDpJsgTGmvl532GA7Rwdz0yUS9i/6Cf9a2GtPUUTSyafheIqYhG83v0V0zynxiIVTm93R+Vas9p+rMkJkLs="/>
</p:tagLst>
</file>

<file path=ppt/tags/tag248.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IQGlDpJsgTGmvl532GA7Rwdz0yUS9i/6Cf9a2GtPUUTSyafheIqYhG83v0V0zynxiIVTm93R+Vas9p+rMkJkLs="/>
</p:tagLst>
</file>

<file path=ppt/tags/tag249.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53.xml><?xml version="1.0" encoding="utf-8"?>
<p:tagLst xmlns:p="http://schemas.openxmlformats.org/presentationml/2006/main">
  <p:tag name="KSO_WM_UNIT_LINE_FORE_SCHEMECOLOR_INDEX_BRIGHTNESS" val="0"/>
  <p:tag name="KSO_WM_UNIT_LINE_FORE_SCHEMECOLOR_INDEX" val="13"/>
  <p:tag name="KSO_WM_UNIT_LINE_FILL_TYPE" val="2"/>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 name="KSO_WM_SCREEN_THEME_FLAG" val="Dlrq25wU2PGuGg5bbmjbDIQGlDpJsgTGmvl532GA7Rwdz0yUS9i/6Cf9a2GtPUUTSyafheIqYhG83v0V0zynxiIVTm93R+Vas9p+rMkJkLs="/>
</p:tagLst>
</file>

<file path=ppt/tags/tag254.xml><?xml version="1.0" encoding="utf-8"?>
<p:tagLst xmlns:p="http://schemas.openxmlformats.org/presentationml/2006/main">
  <p:tag name="KSO_WM_UNIT_LINE_FORE_SCHEMECOLOR_INDEX_BRIGHTNESS" val="0"/>
  <p:tag name="KSO_WM_UNIT_LINE_FORE_SCHEMECOLOR_INDEX" val="13"/>
  <p:tag name="KSO_WM_UNIT_LINE_FILL_TYPE" val="2"/>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SCREEN_THEME_FLAG" val="Dlrq25wU2PGuGg5bbmjbDIQGlDpJsgTGmvl532GA7Rwdz0yUS9i/6Cf9a2GtPUUTSyafheIqYhG83v0V0zynxiIVTm93R+Vas9p+rMkJkLs="/>
</p:tagLst>
</file>

<file path=ppt/tags/tag255.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59.xml><?xml version="1.0" encoding="utf-8"?>
<p:tagLst xmlns:p="http://schemas.openxmlformats.org/presentationml/2006/main">
  <p:tag name="KSO_WM_UNIT_PLACING_PICTURE_USER_VIEWPORT" val="{&quot;height&quot;:3480,&quot;width&quot;:4920}"/>
  <p:tag name="KSO_WM_SCREEN_THEME_FLAG" val="Dlrq25wU2PGuGg5bbmjbDIQGlDpJsgTGmvl532GA7Rwdz0yUS9i/6Cf9a2GtPUUTSyafheIqYhG83v0V0zynxiIVTm93R+Vas9p+rMkJkLs="/>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5"/>
  <p:tag name="KSO_WM_UNIT_TEXT_FILL_TYPE" val="1"/>
  <p:tag name="KSO_WM_SCREEN_THEME_FLAG" val="Dlrq25wU2PGuGg5bbmjbDIQGlDpJsgTGmvl532GA7Rwdz0yUS9i/6Cf9a2GtPUUTSyafheIqYhG83v0V0zynxiIVTm93R+Vas9p+rMkJkLs="/>
</p:tagLst>
</file>

<file path=ppt/tags/tag261.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65.xml><?xml version="1.0" encoding="utf-8"?>
<p:tagLst xmlns:p="http://schemas.openxmlformats.org/presentationml/2006/main">
  <p:tag name="KSO_WM_UNIT_TABLE_BEAUTIFY" val="smartTable{d60be6cb-afe8-4de9-ad5d-424b31de0349}"/>
  <p:tag name="TABLE_ENDDRAG_ORIGIN_RECT" val="834*462"/>
  <p:tag name="TABLE_ENDDRAG_RECT" val="67*60*834*462"/>
  <p:tag name="KSO_WM_SCREEN_THEME_FLAG" val="Dlrq25wU2PGuGg5bbmjbDIQGlDpJsgTGmvl532GA7Rwdz0yUS9i/6Cf9a2GtPUUTSyafheIqYhG83v0V0zynxiIVTm93R+Vas9p+rMkJkLs="/>
</p:tagLst>
</file>

<file path=ppt/tags/tag266.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TABLE_BEAUTIFY" val="smartTable{d60be6cb-afe8-4de9-ad5d-424b31de0349}"/>
  <p:tag name="TABLE_ENDDRAG_ORIGIN_RECT" val="834*448"/>
  <p:tag name="TABLE_ENDDRAG_RECT" val="62*68*834*448"/>
  <p:tag name="KSO_WM_SCREEN_THEME_FLAG" val="Dlrq25wU2PGuGg5bbmjbDIQGlDpJsgTGmvl532GA7Rwdz0yUS9i/6Cf9a2GtPUUTSyafheIqYhG83v0V0zynxiIVTm93R+Vas9p+rMkJkLs="/>
</p:tagLst>
</file>

<file path=ppt/tags/tag271.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75.xml><?xml version="1.0" encoding="utf-8"?>
<p:tagLst xmlns:p="http://schemas.openxmlformats.org/presentationml/2006/main">
  <p:tag name="KSO_WM_UNIT_TABLE_BEAUTIFY" val="smartTable{60b700c0-a8fb-453e-888f-53125e893a43}"/>
  <p:tag name="TABLE_ENDDRAG_ORIGIN_RECT" val="549*418"/>
  <p:tag name="TABLE_ENDDRAG_RECT" val="74*74*549*418"/>
  <p:tag name="KSO_WM_SCREEN_THEME_FLAG" val="Dlrq25wU2PGuGg5bbmjbDIQGlDpJsgTGmvl532GA7Rwdz0yUS9i/6Cf9a2GtPUUTSyafheIqYhG83v0V0zynxiIVTm93R+Vas9p+rMkJkLs="/>
</p:tagLst>
</file>

<file path=ppt/tags/tag27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277.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81.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IQGlDpJsgTGmvl532GA7Rwdz0yUS9i/6Cf9a2GtPUUTSyafheIqYhG83v0V0zynxiIVTm93R+Vas9p+rMkJkLs="/>
</p:tagLst>
</file>

<file path=ppt/tags/tag282.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86.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IQGlDpJsgTGmvl532GA7Rwdz0yUS9i/6Cf9a2GtPUUTSyafheIqYhG83v0V0zynxiIVTm93R+Vas9p+rMkJkLs="/>
</p:tagLst>
</file>

<file path=ppt/tags/tag291.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95.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IQGlDpJsgTGmvl532GA7Rwdz0yUS9i/6Cf9a2GtPUUTSyafheIqYhG83v0V0zynxiIVTm93R+Vas9p+rMkJkLs="/>
</p:tagLst>
</file>

<file path=ppt/tags/tag296.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2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2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2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30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30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304.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3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3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3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30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309.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3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3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31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314.xml><?xml version="1.0" encoding="utf-8"?>
<p:tagLst xmlns:p="http://schemas.openxmlformats.org/presentationml/2006/main">
  <p:tag name="KSO_WM_UNIT_PLACING_PICTURE_USER_VIEWPORT" val="{&quot;height&quot;:6171,&quot;width&quot;:4665}"/>
  <p:tag name="KSO_WM_SCREEN_THEME_FLAG" val="Dlrq25wU2PGuGg5bbmjbDIQGlDpJsgTGmvl532GA7Rwdz0yUS9i/6Cf9a2GtPUUTSyafheIqYhG83v0V0zynxiIVTm93R+Vas9p+rMkJkLs="/>
</p:tagLst>
</file>

<file path=ppt/tags/tag315.xml><?xml version="1.0" encoding="utf-8"?>
<p:tagLst xmlns:p="http://schemas.openxmlformats.org/presentationml/2006/main">
  <p:tag name="KSO_WM_UNIT_PLACING_PICTURE_USER_VIEWPORT" val="{&quot;height&quot;:5810,&quot;width&quot;:4128}"/>
  <p:tag name="KSO_WM_SCREEN_THEME_FLAG" val="Dlrq25wU2PGuGg5bbmjbDIQGlDpJsgTGmvl532GA7Rwdz0yUS9i/6Cf9a2GtPUUTSyafheIqYhG83v0V0zynxiIVTm93R+Vas9p+rMkJkLs="/>
</p:tagLst>
</file>

<file path=ppt/tags/tag316.xml><?xml version="1.0" encoding="utf-8"?>
<p:tagLst xmlns:p="http://schemas.openxmlformats.org/presentationml/2006/main">
  <p:tag name="KSO_WM_UNIT_PLACING_PICTURE_USER_VIEWPORT" val="{&quot;height&quot;:6096,&quot;width&quot;:3773}"/>
  <p:tag name="KSO_WM_SCREEN_THEME_FLAG" val="Dlrq25wU2PGuGg5bbmjbDIQGlDpJsgTGmvl532GA7Rwdz0yUS9i/6Cf9a2GtPUUTSyafheIqYhG83v0V0zynxiIVTm93R+Vas9p+rMkJkLs="/>
</p:tagLst>
</file>

<file path=ppt/tags/tag317.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18.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3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IQGlDpJsgTGmvl532GA7Rwdz0yUS9i/6Cf9a2GtPUUTSyafheIqYhG83v0V0zynxiIVTm93R+Vas9p+rMkJkLs="/>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3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IQGlDpJsgTGmvl532GA7Rwdz0yUS9i/6Cf9a2GtPUUTSyafheIqYhG83v0V0zynxiIVTm93R+Vas9p+rMkJkLs="/>
</p:tagLst>
</file>

<file path=ppt/tags/tag32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323.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24.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IQGlDpJsgTGmvl532GA7Rwdz0yUS9i/6Cf9a2GtPUUTSyafheIqYhG83v0V0zynxiIVTm93R+Vas9p+rMkJkLs="/>
</p:tagLst>
</file>

<file path=ppt/tags/tag325.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327.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28.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2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IQGlDpJsgTGmvl532GA7Rwdz0yUS9i/6Cf9a2GtPUUTSyafheIqYhG83v0V0zynxiIVTm93R+Vas9p+rMkJkLs="/>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31.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32.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33.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34.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35.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36.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37.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38.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39.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41.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42.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43.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44.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45.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46.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47.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48.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49.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TEMPLATE_CATEGORY" val="custom"/>
  <p:tag name="KSO_WM_TEMPLATE_INDEX" val="20205176"/>
  <p:tag name="KSO_WM_SPECIAL_SOURCE" val="bdnull"/>
  <p:tag name="KSO_WM_SCREEN_THEME_FLAG" val="Dlrq25wU2PGuGg5bbmjbDIQGlDpJsgTGmvl532GA7Rwdz0yUS9i/6Cf9a2GtPUUTSyafheIqYhG83v0V0zynxiIVTm93R+Vas9p+rMkJkLs="/>
</p:tagLst>
</file>

<file path=ppt/tags/tag351.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52.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53.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54.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55.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56.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57.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58.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59.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61.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62.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63.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64.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65.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66.xml><?xml version="1.0" encoding="utf-8"?>
<p:tagLst xmlns:p="http://schemas.openxmlformats.org/presentationml/2006/main">
  <p:tag name="KSO_WM_BEAUTIFY_FLAG" val=""/>
  <p:tag name="KSO_WM_SCREEN_THEME_FLAG" val="Dlrq25wU2PGuGg5bbmjbDIQGlDpJsgTGmvl532GA7Rwdz0yUS9i/6Cf9a2GtPUUTSyafheIqYhG83v0V0zynxiIVTm93R+Vas9p+rMkJkLs="/>
</p:tagLst>
</file>

<file path=ppt/tags/tag367.xml><?xml version="1.0" encoding="utf-8"?>
<p:tagLst xmlns:p="http://schemas.openxmlformats.org/presentationml/2006/main">
  <p:tag name="KSO_WM_BEAUTIFY_FLAG" val="#wm#"/>
  <p:tag name="KSO_WM_TEMPLATE_CATEGORY" val="custom"/>
  <p:tag name="KSO_WM_TEMPLATE_INDEX" val="20205176"/>
  <p:tag name="KSO_WM_SPECIAL_SOURCE" val="bdnull"/>
  <p:tag name="KSO_WM_SCREEN_THEME_FLAG" val="Dlrq25wU2PGuGg5bbmjbDIQGlDpJsgTGmvl532GA7Rwdz0yUS9i/6Cf9a2GtPUUTSyafheIqYhG83v0V0zynxiIVTm93R+Vas9p+rMkJkLs="/>
</p:tagLst>
</file>

<file path=ppt/tags/tag368.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69.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71.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72.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73.xml><?xml version="1.0" encoding="utf-8"?>
<p:tagLst xmlns:p="http://schemas.openxmlformats.org/presentationml/2006/main">
  <p:tag name="KSO_WM_UNIT_TABLE_BEAUTIFY" val="smartTable{b34dcc92-6b81-4154-b29b-320e83e48558}"/>
  <p:tag name="KSO_WM_SCREEN_THEME_FLAG" val="Dlrq25wU2PGuGg5bbmjbDIQGlDpJsgTGmvl532GA7Rwdz0yUS9i/6Cf9a2GtPUUTSyafheIqYhG83v0V0zynxiIVTm93R+Vas9p+rMkJkLs="/>
</p:tagLst>
</file>

<file path=ppt/tags/tag374.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75.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76.xml><?xml version="1.0" encoding="utf-8"?>
<p:tagLst xmlns:p="http://schemas.openxmlformats.org/presentationml/2006/main">
  <p:tag name="AS_UNIQUEID" val="3127"/>
  <p:tag name="KSO_WM_SCREEN_THEME_FLAG" val="Dlrq25wU2PGuGg5bbmjbDIQGlDpJsgTGmvl532GA7Rwdz0yUS9i/6Cf9a2GtPUUTSyafheIqYhG83v0V0zynxiIVTm93R+Vas9p+rMkJkLs="/>
</p:tagLst>
</file>

<file path=ppt/tags/tag377.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78.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79.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81.xml><?xml version="1.0" encoding="utf-8"?>
<p:tagLst xmlns:p="http://schemas.openxmlformats.org/presentationml/2006/main">
  <p:tag name="KSO_WM_UNIT_TABLE_BEAUTIFY" val="smartTable{d970db79-ec75-41d5-9eed-2b62caa5e35d}"/>
  <p:tag name="TABLE_ENDDRAG_ORIGIN_RECT" val="859*457"/>
  <p:tag name="TABLE_ENDDRAG_RECT" val="42*75*859*457"/>
  <p:tag name="TABLE_SKINIDX" val="3"/>
  <p:tag name="TABLE_COLORIDX" val="7"/>
  <p:tag name="TABLE_EMPHASIZE_COLOR" val="16352824"/>
  <p:tag name="TABLE_COLOR_RGB" val="0x000000*0xFFFFFF*0x212121*0xFFFFFF*0xF98638*0xFFB829*0x37BECC*0x1687A5*0x3A3A47*0xC7DADD"/>
  <p:tag name="TABLE_RECT" val="42.75*79.1923*874.5*421.5"/>
  <p:tag name="TABLE_ONEKEY_SKIN_IDX" val="0"/>
  <p:tag name="KSO_WM_SCREEN_THEME_FLAG" val="Dlrq25wU2PGuGg5bbmjbDIQGlDpJsgTGmvl532GA7Rwdz0yUS9i/6Cf9a2GtPUUTSyafheIqYhG83v0V0zynxiIVTm93R+Vas9p+rMkJkLs="/>
</p:tagLst>
</file>

<file path=ppt/tags/tag382.xml><?xml version="1.0" encoding="utf-8"?>
<p:tagLst xmlns:p="http://schemas.openxmlformats.org/presentationml/2006/main">
  <p:tag name="KSO_WM_BEAUTIFY_FLAG" val="#wm#"/>
  <p:tag name="KSO_WM_TEMPLATE_CATEGORY" val="custom"/>
  <p:tag name="KSO_WM_TEMPLATE_INDEX" val="20204975"/>
  <p:tag name="KSO_WM_SPECIAL_SOURCE" val="bdnull"/>
  <p:tag name="KSO_WM_SLIDE_BK_DARK_LIGHT" val="2"/>
  <p:tag name="KSO_WM_SLIDE_BACKGROUND_TYPE" val="general"/>
  <p:tag name="KSO_WM_SCREEN_THEME_FLAG" val="Dlrq25wU2PGuGg5bbmjbDIQGlDpJsgTGmvl532GA7Rwdz0yUS9i/6Cf9a2GtPUUTSyafheIqYhG83v0V0zynxiIVTm93R+Vas9p+rMkJkLs="/>
</p:tagLst>
</file>

<file path=ppt/tags/tag383.xml><?xml version="1.0" encoding="utf-8"?>
<p:tagLst xmlns:p="http://schemas.openxmlformats.org/presentationml/2006/main">
  <p:tag name="KSO_WM_UNIT_TABLE_BEAUTIFY" val="smartTable{d970db79-ec75-41d5-9eed-2b62caa5e35d}"/>
  <p:tag name="TABLE_ENDDRAG_ORIGIN_RECT" val="875*455"/>
  <p:tag name="TABLE_ENDDRAG_RECT" val="42*84*875*456"/>
  <p:tag name="TABLE_SKINIDX" val="3"/>
  <p:tag name="TABLE_COLORIDX" val="7"/>
  <p:tag name="TABLE_EMPHASIZE_COLOR" val="16352824"/>
  <p:tag name="TABLE_COLOR_RGB" val="0x000000*0xFFFFFF*0x212121*0xFFFFFF*0xF98638*0xFFB829*0x37BECC*0x1687A5*0x3A3A47*0xC7DADD"/>
  <p:tag name="TABLE_RECT" val="42.75*79.1923*874.5*421.5"/>
  <p:tag name="TABLE_ONEKEY_SKIN_IDX" val="0"/>
  <p:tag name="KSO_WM_SCREEN_THEME_FLAG" val="Dlrq25wU2PGuGg5bbmjbDIQGlDpJsgTGmvl532GA7Rwdz0yUS9i/6Cf9a2GtPUUTSyafheIqYhG83v0V0zynxiIVTm93R+Vas9p+rMkJkLs="/>
</p:tagLst>
</file>

<file path=ppt/tags/tag384.xml><?xml version="1.0" encoding="utf-8"?>
<p:tagLst xmlns:p="http://schemas.openxmlformats.org/presentationml/2006/main">
  <p:tag name="KSO_WM_BEAUTIFY_FLAG" val="#wm#"/>
  <p:tag name="KSO_WM_TEMPLATE_CATEGORY" val="custom"/>
  <p:tag name="KSO_WM_TEMPLATE_INDEX" val="20204975"/>
  <p:tag name="KSO_WM_SPECIAL_SOURCE" val="bdnull"/>
  <p:tag name="KSO_WM_SLIDE_BK_DARK_LIGHT" val="2"/>
  <p:tag name="KSO_WM_SLIDE_BACKGROUND_TYPE" val="general"/>
  <p:tag name="KSO_WM_SCREEN_THEME_FLAG" val="Dlrq25wU2PGuGg5bbmjbDIQGlDpJsgTGmvl532GA7Rwdz0yUS9i/6Cf9a2GtPUUTSyafheIqYhG83v0V0zynxiIVTm93R+Vas9p+rMkJkLs="/>
</p:tagLst>
</file>

<file path=ppt/tags/tag385.xml><?xml version="1.0" encoding="utf-8"?>
<p:tagLst xmlns:p="http://schemas.openxmlformats.org/presentationml/2006/main">
  <p:tag name="KSO_WM_UNIT_TABLE_BEAUTIFY" val="smartTable{d970db79-ec75-41d5-9eed-2b62caa5e35d}"/>
  <p:tag name="TABLE_ENDDRAG_ORIGIN_RECT" val="875*419"/>
  <p:tag name="TABLE_ENDDRAG_RECT" val="42*78*875*419"/>
  <p:tag name="TABLE_SKINIDX" val="3"/>
  <p:tag name="TABLE_COLORIDX" val="7"/>
  <p:tag name="TABLE_EMPHASIZE_COLOR" val="16352824"/>
  <p:tag name="TABLE_COLOR_RGB" val="0x000000*0xFFFFFF*0x212121*0xFFFFFF*0xF98638*0xFFB829*0x37BECC*0x1687A5*0x3A3A47*0xC7DADD"/>
  <p:tag name="TABLE_RECT" val="42.75*79.1923*874.5*421.5"/>
  <p:tag name="TABLE_ONEKEY_SKIN_IDX" val="0"/>
  <p:tag name="KSO_WM_SCREEN_THEME_FLAG" val="Dlrq25wU2PGuGg5bbmjbDIQGlDpJsgTGmvl532GA7Rwdz0yUS9i/6Cf9a2GtPUUTSyafheIqYhG83v0V0zynxiIVTm93R+Vas9p+rMkJkLs="/>
</p:tagLst>
</file>

<file path=ppt/tags/tag386.xml><?xml version="1.0" encoding="utf-8"?>
<p:tagLst xmlns:p="http://schemas.openxmlformats.org/presentationml/2006/main">
  <p:tag name="KSO_WM_BEAUTIFY_FLAG" val="#wm#"/>
  <p:tag name="KSO_WM_TEMPLATE_CATEGORY" val="custom"/>
  <p:tag name="KSO_WM_TEMPLATE_INDEX" val="20204975"/>
  <p:tag name="KSO_WM_SPECIAL_SOURCE" val="bdnull"/>
  <p:tag name="KSO_WM_SLIDE_BK_DARK_LIGHT" val="2"/>
  <p:tag name="KSO_WM_SLIDE_BACKGROUND_TYPE" val="general"/>
  <p:tag name="KSO_WM_SCREEN_THEME_FLAG" val="Dlrq25wU2PGuGg5bbmjbDIQGlDpJsgTGmvl532GA7Rwdz0yUS9i/6Cf9a2GtPUUTSyafheIqYhG83v0V0zynxiIVTm93R+Vas9p+rMkJkLs="/>
</p:tagLst>
</file>

<file path=ppt/tags/tag387.xml><?xml version="1.0" encoding="utf-8"?>
<p:tagLst xmlns:p="http://schemas.openxmlformats.org/presentationml/2006/main">
  <p:tag name="KSO_WM_SPECIAL_SOURCE" val="bdnull"/>
  <p:tag name="KSO_WM_SCREEN_THEME_FLAG" val="Dlrq25wU2PGuGg5bbmjbDIQGlDpJsgTGmvl532GA7Rwdz0yUS9i/6Cf9a2GtPUUTSyafheIqYhG83v0V0zynxiIVTm93R+Vas9p+rMkJkLs="/>
</p:tagLst>
</file>

<file path=ppt/tags/tag388.xml><?xml version="1.0" encoding="utf-8"?>
<p:tagLst xmlns:p="http://schemas.openxmlformats.org/presentationml/2006/main">
  <p:tag name="COMMONDATA" val="eyJoZGlkIjoiMzllYzRiNzdmMzc5MGI1MjFiN2NhZWUzMTFkNzdjOGMifQ=="/>
  <p:tag name="KSO_WPP_MARK_KEY" val="0e69d012-4165-4dcd-8e16-2ff031ca865c"/>
  <p:tag name="KSO_WM_SCREEN_THEME_FLAG" val="Dlrq25wU2PGuGg5bbmjbDIQGlDpJsgTGmvl532GA7Rwdz0yUS9i/6Cf9a2GtPUUTSyafheIqYhG83v0V0zynxiIVTm93R+Vas9p+rMkJkLs="/>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bf0dd94-5f5f-4a7c-a9af-79924df2ed5e}"/>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4.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44">
      <a:dk1>
        <a:srgbClr val="000000"/>
      </a:dk1>
      <a:lt1>
        <a:srgbClr val="FFFFFF"/>
      </a:lt1>
      <a:dk2>
        <a:srgbClr val="333333"/>
      </a:dk2>
      <a:lt2>
        <a:srgbClr val="FFFFFF"/>
      </a:lt2>
      <a:accent1>
        <a:srgbClr val="5C8FC7"/>
      </a:accent1>
      <a:accent2>
        <a:srgbClr val="6E82BA"/>
      </a:accent2>
      <a:accent3>
        <a:srgbClr val="8376B0"/>
      </a:accent3>
      <a:accent4>
        <a:srgbClr val="9868A3"/>
      </a:accent4>
      <a:accent5>
        <a:srgbClr val="AE5B97"/>
      </a:accent5>
      <a:accent6>
        <a:srgbClr val="C44B8A"/>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noAutofit/>
      </a:bodyPr>
      <a:lstStyle>
        <a:defPPr>
          <a:defRPr lang="zh-CN" altLang="en-US" sz="2800" b="1">
            <a:latin typeface="楷体" panose="02010609060101010101" charset="-122"/>
            <a:ea typeface="楷体" panose="0201060906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noAutofit/>
      </a:bodyPr>
      <a:lstStyle>
        <a:defPPr>
          <a:defRPr lang="zh-CN" altLang="en-US" sz="2800" b="1">
            <a:latin typeface="楷体" panose="02010609060101010101" charset="-122"/>
            <a:ea typeface="楷体" panose="0201060906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17457</Words>
  <PresentationFormat>宽屏</PresentationFormat>
  <Paragraphs>1732</Paragraphs>
  <Slides>58</Slides>
  <Notes>4</Notes>
  <HiddenSlides>0</HiddenSlides>
  <MMClips>0</MMClips>
  <ScaleCrop>false</ScaleCrop>
  <HeadingPairs>
    <vt:vector size="6" baseType="variant">
      <vt:variant>
        <vt:lpstr>已用的字体</vt:lpstr>
      </vt:variant>
      <vt:variant>
        <vt:i4>27</vt:i4>
      </vt:variant>
      <vt:variant>
        <vt:lpstr>主题</vt:lpstr>
      </vt:variant>
      <vt:variant>
        <vt:i4>3</vt:i4>
      </vt:variant>
      <vt:variant>
        <vt:lpstr>幻灯片标题</vt:lpstr>
      </vt:variant>
      <vt:variant>
        <vt:i4>58</vt:i4>
      </vt:variant>
    </vt:vector>
  </HeadingPairs>
  <TitlesOfParts>
    <vt:vector size="88" baseType="lpstr">
      <vt:lpstr>Arial</vt:lpstr>
      <vt:lpstr>宋体</vt:lpstr>
      <vt:lpstr>Wingdings</vt:lpstr>
      <vt:lpstr>微软雅黑</vt:lpstr>
      <vt:lpstr>汉仪旗黑-85S</vt:lpstr>
      <vt:lpstr>黑体</vt:lpstr>
      <vt:lpstr>Viner Hand ITC</vt:lpstr>
      <vt:lpstr>楷体</vt:lpstr>
      <vt:lpstr>Times New Roman</vt:lpstr>
      <vt:lpstr>Arial</vt:lpstr>
      <vt:lpstr>思源黑体</vt:lpstr>
      <vt:lpstr>Wingdings</vt:lpstr>
      <vt:lpstr>华文行楷</vt:lpstr>
      <vt:lpstr>Calibri</vt:lpstr>
      <vt:lpstr>Impact MT Std</vt:lpstr>
      <vt:lpstr>Impact MT Std</vt:lpstr>
      <vt:lpstr>Arial Unicode MS</vt:lpstr>
      <vt:lpstr>Calibri</vt:lpstr>
      <vt:lpstr>华文楷体</vt:lpstr>
      <vt:lpstr>楷体_GB2312</vt:lpstr>
      <vt:lpstr>新宋体</vt:lpstr>
      <vt:lpstr>等线</vt:lpstr>
      <vt:lpstr>华文新魏</vt:lpstr>
      <vt:lpstr>Courier New</vt:lpstr>
      <vt:lpstr>Times New Roman</vt:lpstr>
      <vt:lpstr>等线 Light</vt:lpstr>
      <vt:lpstr>Malgun Gothic</vt:lpstr>
      <vt:lpstr>1_Office 主题​​</vt:lpstr>
      <vt:lpstr>2_Office 主题​​</vt:lpstr>
      <vt:lpstr>4_Office 主题​​</vt:lpstr>
      <vt:lpstr>历史专题研讨</vt:lpstr>
      <vt:lpstr>2023年高考试卷种类 </vt:lpstr>
      <vt:lpstr>PowerPoint 演示文稿</vt:lpstr>
      <vt:lpstr>PowerPoint 演示文稿</vt:lpstr>
      <vt:lpstr>PowerPoint 演示文稿</vt:lpstr>
      <vt:lpstr>PowerPoint 演示文稿</vt:lpstr>
      <vt:lpstr>PowerPoint 演示文稿</vt:lpstr>
      <vt:lpstr>3.课程标准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（3）聚焦百年奋斗重大成就，深化党史复习。（发挥学科优势，整合教材及习题中党史、国史、革命史相关内容，强化立德树人)    （试题通过选取新民主主义革命、社会主义革命和改革开放等历史阶段中的重大史实和重要历史线索，考查学生对党的百年奋斗重大成就和历史经验的掌握及认识程度，引导学生树立唯物史观和正确党史观，弘扬伟大建党精神。全国甲卷第41题，呈现我国不同历史时期的海防力量对比，要求学生分析各时期海防特征、概括影响中国海军实力的主要因素，试题旨在通过历史对比和经验总结使学生认识到，坚持党的领导是我国各项事业发展的保障。全国乙卷第41题，呈现二战后中日两国的技术引进情况，考查学生对历史现象分析判断的能力，试题引导学生通过国际比较，认识中国共产党百年奋斗历史经验的伟大意义。）   </vt:lpstr>
      <vt:lpstr>PowerPoint 演示文稿</vt:lpstr>
      <vt:lpstr>PowerPoint 演示文稿</vt:lpstr>
      <vt:lpstr>PowerPoint 演示文稿</vt:lpstr>
      <vt:lpstr>PowerPoint 演示文稿</vt:lpstr>
      <vt:lpstr>命题视角：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2023-04-21T11:54:54Z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2714BC2042754196817988410A36725A</vt:lpwstr>
  </property>
</Properties>
</file>