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87" r:id="rId3"/>
    <p:sldId id="318" r:id="rId4"/>
    <p:sldId id="328" r:id="rId5"/>
    <p:sldId id="256" r:id="rId6"/>
    <p:sldId id="308" r:id="rId7"/>
    <p:sldId id="329" r:id="rId8"/>
    <p:sldId id="330" r:id="rId9"/>
    <p:sldId id="331" r:id="rId10"/>
    <p:sldId id="332" r:id="rId11"/>
    <p:sldId id="350" r:id="rId12"/>
    <p:sldId id="333" r:id="rId13"/>
    <p:sldId id="334" r:id="rId14"/>
    <p:sldId id="319" r:id="rId15"/>
    <p:sldId id="310" r:id="rId17"/>
    <p:sldId id="320" r:id="rId18"/>
    <p:sldId id="336" r:id="rId19"/>
    <p:sldId id="335" r:id="rId20"/>
    <p:sldId id="337" r:id="rId21"/>
    <p:sldId id="321" r:id="rId22"/>
    <p:sldId id="338" r:id="rId23"/>
    <p:sldId id="322" r:id="rId24"/>
    <p:sldId id="340" r:id="rId25"/>
    <p:sldId id="351" r:id="rId26"/>
    <p:sldId id="339" r:id="rId27"/>
    <p:sldId id="323" r:id="rId28"/>
  </p:sldIdLst>
  <p:sldSz cx="9144000" cy="6858000" type="screen4x3"/>
  <p:notesSz cx="6858000" cy="9144000"/>
  <p:embeddedFontLst>
    <p:embeddedFont>
      <p:font typeface="方正清楷 简" panose="02000500000000000000" charset="-122"/>
      <p:regular r:id="rId33"/>
    </p:embeddedFont>
    <p:embeddedFont>
      <p:font typeface="微软雅黑" panose="020B0503020204020204" charset="-122"/>
      <p:regular r:id="rId34"/>
    </p:embeddedFont>
    <p:embeddedFont>
      <p:font typeface="黑体" panose="02010609060101010101" pitchFamily="49" charset="-122"/>
      <p:regular r:id="rId35"/>
    </p:embeddedFont>
    <p:embeddedFont>
      <p:font typeface="楷体" panose="02010609060101010101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微软雅黑 Light" panose="020B0502040204020203" charset="-122"/>
      <p:regular r:id="rId41"/>
    </p:embeddedFont>
  </p:embeddedFontLst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姜伟光" initials="姜" lastIdx="0" clrIdx="0"/>
  <p:cmAuthor id="2" name="PPTer_Tang" initials="P" lastIdx="0" clrIdx="0"/>
  <p:cmAuthor id="3" name="Vagun Vagun" initials="V" lastIdx="1" clrIdx="0"/>
  <p:cmAuthor id="4" name="宋洁然" initials="宋" lastIdx="0" clrIdx="1"/>
  <p:cmAuthor id="5" name="作者" initials="作" lastIdx="0" clrIdx="1"/>
  <p:cmAuthor id="6" name="ming qiu" initials="m" lastIdx="0" clrIdx="1"/>
  <p:cmAuthor id="7" name="黄超" initials="黄" lastIdx="0" clrIdx="1"/>
  <p:cmAuthor id="8" name="86136" initials="8" lastIdx="0" clrIdx="9"/>
  <p:cmAuthor id="9" name="易" initials="易" lastIdx="0" clrIdx="2"/>
  <p:cmAuthor id="10" name="王习习" initials="王" lastIdx="0" clrIdx="0"/>
  <p:cmAuthor id="11" name="1206988966@qq.com" initials="1" lastIdx="0" clrIdx="2"/>
  <p:cmAuthor id="0" name="Mia Vida Villanueva" initials="MVV" lastIdx="0" clrIdx="0"/>
  <p:cmAuthor id="12" name="Administrator" initials="A" lastIdx="0" clrIdx="11"/>
  <p:cmAuthor id="13" name="ycadmin" initials="y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085"/>
        <p:guide pos="282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05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919EF-8579-46C5-ADA8-1673A5B540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628292" y="342851"/>
            <a:ext cx="3943709" cy="464820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rgbClr val="7A553F"/>
                </a:solidFill>
                <a:latin typeface="汉仪仿宋S" panose="00020600040101010101" pitchFamily="18" charset="-122"/>
                <a:ea typeface="汉仪仿宋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4" Type="http://schemas.openxmlformats.org/officeDocument/2006/relationships/image" Target="../media/image1.svg"/><Relationship Id="rId3" Type="http://schemas.openxmlformats.org/officeDocument/2006/relationships/image" Target="../media/image14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image" Target="../media/image15.png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image" Target="../media/image17.png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16.png"/><Relationship Id="rId2" Type="http://schemas.openxmlformats.org/officeDocument/2006/relationships/tags" Target="../tags/tag5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image" Target="../media/image18.jpeg"/><Relationship Id="rId10" Type="http://schemas.openxmlformats.org/officeDocument/2006/relationships/tags" Target="../tags/tag65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slide" Target="slide1.xml"/><Relationship Id="rId5" Type="http://schemas.openxmlformats.org/officeDocument/2006/relationships/slide" Target="slide2.xml"/><Relationship Id="rId4" Type="http://schemas.openxmlformats.org/officeDocument/2006/relationships/slide" Target="slide13.xml"/><Relationship Id="rId3" Type="http://schemas.openxmlformats.org/officeDocument/2006/relationships/slide" Target="slide14.xml"/><Relationship Id="rId2" Type="http://schemas.microsoft.com/office/2007/relationships/hdphoto" Target="../media/image20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72.xml"/><Relationship Id="rId7" Type="http://schemas.openxmlformats.org/officeDocument/2006/relationships/image" Target="../media/image27.png"/><Relationship Id="rId6" Type="http://schemas.openxmlformats.org/officeDocument/2006/relationships/tags" Target="../tags/tag71.xml"/><Relationship Id="rId5" Type="http://schemas.openxmlformats.org/officeDocument/2006/relationships/image" Target="../media/image26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7.wdp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image4.wdp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4" Type="http://schemas.openxmlformats.org/officeDocument/2006/relationships/image" Target="../media/image32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png"/><Relationship Id="rId6" Type="http://schemas.openxmlformats.org/officeDocument/2006/relationships/tags" Target="../tags/tag88.xml"/><Relationship Id="rId5" Type="http://schemas.openxmlformats.org/officeDocument/2006/relationships/image" Target="../media/image34.png"/><Relationship Id="rId4" Type="http://schemas.openxmlformats.org/officeDocument/2006/relationships/tags" Target="../tags/tag87.xml"/><Relationship Id="rId3" Type="http://schemas.openxmlformats.org/officeDocument/2006/relationships/image" Target="../media/image33.jpeg"/><Relationship Id="rId2" Type="http://schemas.openxmlformats.org/officeDocument/2006/relationships/tags" Target="../tags/tag8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tags" Target="../tags/tag9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image" Target="../media/image39.jpe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image" Target="../media/image40.png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11.jpe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2.png"/><Relationship Id="rId3" Type="http://schemas.openxmlformats.org/officeDocument/2006/relationships/tags" Target="../tags/tag16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3" Type="http://schemas.openxmlformats.org/officeDocument/2006/relationships/image" Target="../media/image13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5765" y="332740"/>
            <a:ext cx="8424545" cy="5600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新民主主义革命史（</a:t>
            </a:r>
            <a:r>
              <a:rPr lang="en-US" altLang="zh-CN" sz="32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1919-1949)</a:t>
            </a:r>
            <a:r>
              <a:rPr lang="en-US" altLang="en-US" sz="32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 </a:t>
            </a:r>
            <a:endParaRPr lang="en-US" altLang="en-US" sz="32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endParaRPr lang="en-US" altLang="en-US" sz="32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一、五四运动与中国共产党的早期探索（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1919-1924)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二、国民革命时期（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1924-1927)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三、土地革命时期／国共十年对峙时期（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1927--1937)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四、抗日战争时期（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1931--1945)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（一）日本局部侵华与局部抗战（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1931--1937)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（二）日本全面侵华与全民族抗战（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1937--1945)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4214" y="450109"/>
            <a:ext cx="8226900" cy="529200"/>
          </a:xfrm>
        </p:spPr>
        <p:txBody>
          <a:bodyPr/>
          <a:lstStyle/>
          <a:p>
            <a:r>
              <a:rPr lang="zh-CN" altLang="en-US"/>
              <a:t>链接高考</a:t>
            </a:r>
            <a:endParaRPr lang="zh-CN" altLang="en-US"/>
          </a:p>
        </p:txBody>
      </p:sp>
      <p:sp>
        <p:nvSpPr>
          <p:cNvPr id="1048599" name="文本框 99"/>
          <p:cNvSpPr txBox="1"/>
          <p:nvPr>
            <p:custDataLst>
              <p:tags r:id="rId2"/>
            </p:custDataLst>
          </p:nvPr>
        </p:nvSpPr>
        <p:spPr>
          <a:xfrm>
            <a:off x="274479" y="1115060"/>
            <a:ext cx="8417719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(2024·湖南卷,9)下表为1930年毛泽东对江西寻乌人口成分的调查情况统计。该调查(　　)</a:t>
            </a:r>
            <a:endParaRPr lang="zh-CN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580" y="5459730"/>
            <a:ext cx="7813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A.阐明了中国革命的性质        B.有助于粉碎国民党的“围剿”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C.明确了革命的领导力量        D.有利于制定正确的斗争策略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756920" y="2177415"/>
          <a:ext cx="6769735" cy="3034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1940"/>
                <a:gridCol w="2691130"/>
                <a:gridCol w="2526665"/>
              </a:tblGrid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职业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人口数(单位:人)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百分比(单位:%)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农民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1 620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60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手工业者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297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11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游民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270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商人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135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政府机关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100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地主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78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其他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184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共计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2 684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100</a:t>
                      </a:r>
                      <a:endParaRPr lang="en-US" altLang="en-US" sz="200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图片 3" descr="469628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6580" y="-28575"/>
            <a:ext cx="914400" cy="914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5896" y="1992418"/>
            <a:ext cx="4274344" cy="3525679"/>
          </a:xfrm>
          <a:prstGeom prst="rect">
            <a:avLst/>
          </a:prstGeom>
        </p:spPr>
      </p:pic>
      <p:grpSp>
        <p:nvGrpSpPr>
          <p:cNvPr id="73" name="组合 2"/>
          <p:cNvGrpSpPr/>
          <p:nvPr>
            <p:custDataLst>
              <p:tags r:id="rId3"/>
            </p:custDataLst>
          </p:nvPr>
        </p:nvGrpSpPr>
        <p:grpSpPr>
          <a:xfrm>
            <a:off x="4425791" y="1908598"/>
            <a:ext cx="4909196" cy="3749985"/>
            <a:chOff x="680" y="1658"/>
            <a:chExt cx="12675" cy="9160"/>
          </a:xfrm>
        </p:grpSpPr>
        <p:sp>
          <p:nvSpPr>
            <p:cNvPr id="1048642" name="矩形 186373"/>
            <p:cNvSpPr/>
            <p:nvPr>
              <p:custDataLst>
                <p:tags r:id="rId4"/>
              </p:custDataLst>
            </p:nvPr>
          </p:nvSpPr>
          <p:spPr>
            <a:xfrm>
              <a:off x="1815" y="2225"/>
              <a:ext cx="3178" cy="73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>
                <a:spcBef>
                  <a:spcPct val="50000"/>
                </a:spcBef>
              </a:pPr>
              <a:endParaRPr lang="zh-CN" altLang="en-US" sz="1350"/>
            </a:p>
          </p:txBody>
        </p:sp>
        <p:sp>
          <p:nvSpPr>
            <p:cNvPr id="1048643" name="文本框 34"/>
            <p:cNvSpPr/>
            <p:nvPr>
              <p:custDataLst>
                <p:tags r:id="rId5"/>
              </p:custDataLst>
            </p:nvPr>
          </p:nvSpPr>
          <p:spPr>
            <a:xfrm>
              <a:off x="680" y="1773"/>
              <a:ext cx="2580" cy="842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、原因：</a:t>
              </a:r>
              <a:endParaRPr lang="zh-CN" altLang="en-US" sz="165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4" name="文本框 3"/>
            <p:cNvSpPr/>
            <p:nvPr>
              <p:custDataLst>
                <p:tags r:id="rId6"/>
              </p:custDataLst>
            </p:nvPr>
          </p:nvSpPr>
          <p:spPr>
            <a:xfrm>
              <a:off x="680" y="4040"/>
              <a:ext cx="2580" cy="8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、转折：</a:t>
              </a:r>
              <a:endParaRPr lang="zh-CN" altLang="en-US" sz="165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5" name="文本框 4"/>
            <p:cNvSpPr/>
            <p:nvPr>
              <p:custDataLst>
                <p:tags r:id="rId7"/>
              </p:custDataLst>
            </p:nvPr>
          </p:nvSpPr>
          <p:spPr>
            <a:xfrm>
              <a:off x="3290" y="4040"/>
              <a:ext cx="5281" cy="9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solidFill>
                    <a:srgbClr val="C00000"/>
                  </a:solidFill>
                  <a:latin typeface="华文中宋" panose="02010600040101010101" pitchFamily="2" charset="-122"/>
                  <a:ea typeface="微软雅黑" panose="020B0503020204020204" charset="-122"/>
                </a:rPr>
                <a:t>遵义会议</a:t>
              </a:r>
              <a:endParaRPr lang="zh-CN" altLang="en-US" b="1">
                <a:solidFill>
                  <a:srgbClr val="C00000"/>
                </a:solidFill>
                <a:latin typeface="华文中宋" panose="02010600040101010101" pitchFamily="2" charset="-122"/>
                <a:ea typeface="微软雅黑" panose="020B0503020204020204" charset="-122"/>
              </a:endParaRPr>
            </a:p>
          </p:txBody>
        </p:sp>
        <p:sp>
          <p:nvSpPr>
            <p:cNvPr id="1048646" name="文本框 5"/>
            <p:cNvSpPr/>
            <p:nvPr>
              <p:custDataLst>
                <p:tags r:id="rId8"/>
              </p:custDataLst>
            </p:nvPr>
          </p:nvSpPr>
          <p:spPr>
            <a:xfrm>
              <a:off x="1135" y="4833"/>
              <a:ext cx="2495" cy="8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sz="1650" b="1">
                  <a:latin typeface="微软雅黑" panose="020B0503020204020204" charset="-122"/>
                  <a:ea typeface="微软雅黑" panose="020B0503020204020204" charset="-122"/>
                </a:rPr>
                <a:t>①时间：</a:t>
              </a:r>
              <a:endParaRPr lang="zh-CN" altLang="en-US" sz="16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7" name="文本框 6"/>
            <p:cNvSpPr/>
            <p:nvPr>
              <p:custDataLst>
                <p:tags r:id="rId9"/>
              </p:custDataLst>
            </p:nvPr>
          </p:nvSpPr>
          <p:spPr>
            <a:xfrm>
              <a:off x="3515" y="4720"/>
              <a:ext cx="3178" cy="900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b="1">
                  <a:latin typeface="楷体" panose="02010609060101010101" charset="-122"/>
                  <a:ea typeface="楷体" panose="02010609060101010101" charset="-122"/>
                </a:rPr>
                <a:t>1935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</a:rPr>
                <a:t>年</a:t>
              </a:r>
              <a:r>
                <a:rPr lang="en-US" altLang="zh-CN" b="1">
                  <a:latin typeface="楷体" panose="02010609060101010101" charset="-122"/>
                  <a:ea typeface="楷体" panose="02010609060101010101" charset="-122"/>
                </a:rPr>
                <a:t>1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</a:rPr>
                <a:t>月</a:t>
              </a:r>
              <a:endParaRPr lang="zh-CN" altLang="en-US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8648" name="文本框 7"/>
            <p:cNvSpPr/>
            <p:nvPr>
              <p:custDataLst>
                <p:tags r:id="rId10"/>
              </p:custDataLst>
            </p:nvPr>
          </p:nvSpPr>
          <p:spPr>
            <a:xfrm>
              <a:off x="1135" y="5628"/>
              <a:ext cx="2383" cy="842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sz="1650" b="1">
                  <a:latin typeface="微软雅黑" panose="020B0503020204020204" charset="-122"/>
                  <a:ea typeface="微软雅黑" panose="020B0503020204020204" charset="-122"/>
                </a:rPr>
                <a:t>②内容：</a:t>
              </a:r>
              <a:endParaRPr lang="zh-CN" altLang="en-US" sz="16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49" name="文本框 8"/>
            <p:cNvSpPr/>
            <p:nvPr>
              <p:custDataLst>
                <p:tags r:id="rId11"/>
              </p:custDataLst>
            </p:nvPr>
          </p:nvSpPr>
          <p:spPr>
            <a:xfrm>
              <a:off x="3259" y="5703"/>
              <a:ext cx="8298" cy="1576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latin typeface="华文中宋" panose="02010600040101010101" pitchFamily="2" charset="-122"/>
                  <a:ea typeface="楷体" panose="02010609060101010101" charset="-122"/>
                </a:rPr>
                <a:t>确立了毛泽东在党中央的领导地位；</a:t>
              </a:r>
              <a:endParaRPr lang="zh-CN" altLang="en-US" b="1">
                <a:latin typeface="华文中宋" panose="02010600040101010101" pitchFamily="2" charset="-122"/>
                <a:ea typeface="楷体" panose="02010609060101010101" charset="-122"/>
              </a:endParaRPr>
            </a:p>
          </p:txBody>
        </p:sp>
        <p:sp>
          <p:nvSpPr>
            <p:cNvPr id="1048650" name="文本框 10"/>
            <p:cNvSpPr/>
            <p:nvPr>
              <p:custDataLst>
                <p:tags r:id="rId12"/>
              </p:custDataLst>
            </p:nvPr>
          </p:nvSpPr>
          <p:spPr>
            <a:xfrm>
              <a:off x="1248" y="7440"/>
              <a:ext cx="2382" cy="842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sz="1650" b="1">
                  <a:latin typeface="微软雅黑" panose="020B0503020204020204" charset="-122"/>
                  <a:ea typeface="微软雅黑" panose="020B0503020204020204" charset="-122"/>
                </a:rPr>
                <a:t>③意义：</a:t>
              </a:r>
              <a:endParaRPr lang="zh-CN" altLang="en-US" sz="16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1" name="文本框 11"/>
            <p:cNvSpPr/>
            <p:nvPr>
              <p:custDataLst>
                <p:tags r:id="rId13"/>
              </p:custDataLst>
            </p:nvPr>
          </p:nvSpPr>
          <p:spPr>
            <a:xfrm>
              <a:off x="3290" y="7440"/>
              <a:ext cx="8298" cy="900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latin typeface="华文中宋" panose="02010600040101010101" pitchFamily="2" charset="-122"/>
                  <a:ea typeface="楷体" panose="02010609060101010101" charset="-122"/>
                </a:rPr>
                <a:t>是党和红军生死攸关的转折点；</a:t>
              </a:r>
              <a:endParaRPr lang="zh-CN" altLang="en-US" b="1">
                <a:latin typeface="华文中宋" panose="02010600040101010101" pitchFamily="2" charset="-122"/>
                <a:ea typeface="楷体" panose="02010609060101010101" charset="-122"/>
              </a:endParaRPr>
            </a:p>
          </p:txBody>
        </p:sp>
        <p:sp>
          <p:nvSpPr>
            <p:cNvPr id="1048652" name="圆角矩形 12"/>
            <p:cNvSpPr/>
            <p:nvPr>
              <p:custDataLst>
                <p:tags r:id="rId14"/>
              </p:custDataLst>
            </p:nvPr>
          </p:nvSpPr>
          <p:spPr>
            <a:xfrm>
              <a:off x="4992" y="6454"/>
              <a:ext cx="6780" cy="945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>
              <a:noFill/>
              <a:miter lim="800000"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/>
              <a:r>
                <a:rPr lang="zh-CN" alt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纠正了</a:t>
              </a:r>
              <a:r>
                <a:rPr lang="en-US" altLang="zh-CN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</a:t>
              </a:r>
              <a:r>
                <a:rPr lang="zh-CN" alt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左</a:t>
              </a:r>
              <a:r>
                <a:rPr lang="en-US" altLang="zh-CN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”</a:t>
              </a:r>
              <a:r>
                <a:rPr lang="zh-CN" alt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倾错误</a:t>
              </a:r>
              <a:endParaRPr lang="zh-CN" alt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653" name="文本框 11"/>
            <p:cNvSpPr/>
            <p:nvPr>
              <p:custDataLst>
                <p:tags r:id="rId15"/>
              </p:custDataLst>
            </p:nvPr>
          </p:nvSpPr>
          <p:spPr>
            <a:xfrm>
              <a:off x="2042" y="8291"/>
              <a:ext cx="10101" cy="900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latin typeface="华文中宋" panose="02010600040101010101" pitchFamily="2" charset="-122"/>
                  <a:ea typeface="楷体" panose="02010609060101010101" charset="-122"/>
                </a:rPr>
                <a:t>是中国共产党从</a:t>
              </a:r>
              <a:r>
                <a:rPr lang="zh-CN" altLang="en-US" b="1">
                  <a:solidFill>
                    <a:srgbClr val="0000FF"/>
                  </a:solidFill>
                  <a:latin typeface="华文中宋" panose="02010600040101010101" pitchFamily="2" charset="-122"/>
                  <a:ea typeface="楷体" panose="02010609060101010101" charset="-122"/>
                </a:rPr>
                <a:t>幼稚</a:t>
              </a:r>
              <a:r>
                <a:rPr lang="zh-CN" altLang="en-US" b="1">
                  <a:latin typeface="华文中宋" panose="02010600040101010101" pitchFamily="2" charset="-122"/>
                  <a:ea typeface="楷体" panose="02010609060101010101" charset="-122"/>
                </a:rPr>
                <a:t>走向</a:t>
              </a:r>
              <a:r>
                <a:rPr lang="zh-CN" altLang="en-US" b="1">
                  <a:solidFill>
                    <a:srgbClr val="FF0000"/>
                  </a:solidFill>
                  <a:latin typeface="华文中宋" panose="02010600040101010101" pitchFamily="2" charset="-122"/>
                  <a:ea typeface="楷体" panose="02010609060101010101" charset="-122"/>
                </a:rPr>
                <a:t>成熟</a:t>
              </a:r>
              <a:r>
                <a:rPr lang="zh-CN" altLang="en-US" b="1">
                  <a:latin typeface="华文中宋" panose="02010600040101010101" pitchFamily="2" charset="-122"/>
                  <a:ea typeface="楷体" panose="02010609060101010101" charset="-122"/>
                </a:rPr>
                <a:t>的标志；</a:t>
              </a:r>
              <a:endParaRPr lang="zh-CN" altLang="en-US" b="1">
                <a:latin typeface="华文中宋" panose="02010600040101010101" pitchFamily="2" charset="-122"/>
                <a:ea typeface="楷体" panose="02010609060101010101" charset="-122"/>
              </a:endParaRPr>
            </a:p>
          </p:txBody>
        </p:sp>
        <p:sp>
          <p:nvSpPr>
            <p:cNvPr id="1048654" name="文本框 3"/>
            <p:cNvSpPr/>
            <p:nvPr>
              <p:custDataLst>
                <p:tags r:id="rId16"/>
              </p:custDataLst>
            </p:nvPr>
          </p:nvSpPr>
          <p:spPr>
            <a:xfrm>
              <a:off x="795" y="9143"/>
              <a:ext cx="2580" cy="8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、意义：</a:t>
              </a:r>
              <a:endParaRPr lang="zh-CN" altLang="en-US" sz="165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5" name="文本框 3"/>
            <p:cNvSpPr/>
            <p:nvPr>
              <p:custDataLst>
                <p:tags r:id="rId17"/>
              </p:custDataLst>
            </p:nvPr>
          </p:nvSpPr>
          <p:spPr>
            <a:xfrm>
              <a:off x="680" y="3018"/>
              <a:ext cx="2580" cy="8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en-US" altLang="zh-CN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16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、过程：</a:t>
              </a:r>
              <a:endParaRPr lang="zh-CN" altLang="en-US" sz="165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8656" name="文本框 14"/>
            <p:cNvSpPr/>
            <p:nvPr>
              <p:custDataLst>
                <p:tags r:id="rId18"/>
              </p:custDataLst>
            </p:nvPr>
          </p:nvSpPr>
          <p:spPr>
            <a:xfrm>
              <a:off x="2871" y="1658"/>
              <a:ext cx="10484" cy="15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根本原因</a:t>
              </a:r>
              <a:r>
                <a:rPr lang="en-US" altLang="zh-CN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——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中共左倾错误，</a:t>
              </a:r>
              <a:endParaRPr lang="zh-CN" altLang="en-US" b="1">
                <a:latin typeface="楷体" panose="02010609060101010101" charset="-122"/>
                <a:ea typeface="楷体" panose="02010609060101010101" charset="-122"/>
                <a:sym typeface="方正苏新诗柳楷简体"/>
              </a:endParaRPr>
            </a:p>
            <a:p>
              <a:pPr marL="0" lvl="0" indent="0"/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直接原因</a:t>
              </a:r>
              <a:r>
                <a:rPr lang="en-US" altLang="zh-CN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——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第五次</a:t>
              </a:r>
              <a:r>
                <a:rPr lang="en-US" altLang="zh-CN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“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反围剿</a:t>
              </a:r>
              <a:r>
                <a:rPr lang="en-US" altLang="zh-CN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”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失败</a:t>
              </a:r>
              <a:endParaRPr lang="zh-CN" altLang="en-US" b="1">
                <a:latin typeface="楷体" panose="02010609060101010101" charset="-122"/>
                <a:ea typeface="楷体" panose="02010609060101010101" charset="-122"/>
                <a:sym typeface="方正苏新诗柳楷简体"/>
              </a:endParaRPr>
            </a:p>
          </p:txBody>
        </p:sp>
        <p:sp>
          <p:nvSpPr>
            <p:cNvPr id="1048657" name="文本框 14"/>
            <p:cNvSpPr/>
            <p:nvPr>
              <p:custDataLst>
                <p:tags r:id="rId19"/>
              </p:custDataLst>
            </p:nvPr>
          </p:nvSpPr>
          <p:spPr>
            <a:xfrm>
              <a:off x="3376" y="9242"/>
              <a:ext cx="8181" cy="15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/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实现了红军战略转移；</a:t>
              </a:r>
              <a:endParaRPr lang="zh-CN" altLang="en-US" sz="1350"/>
            </a:p>
            <a:p>
              <a:pPr marL="0" lvl="0" indent="0"/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打开了中国革命的</a:t>
              </a:r>
              <a:r>
                <a:rPr lang="zh-CN" altLang="en-US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新局面</a:t>
              </a:r>
              <a:r>
                <a:rPr lang="zh-CN" altLang="en-US" b="1">
                  <a:latin typeface="楷体" panose="02010609060101010101" charset="-122"/>
                  <a:ea typeface="楷体" panose="02010609060101010101" charset="-122"/>
                  <a:sym typeface="方正苏新诗柳楷简体"/>
                </a:rPr>
                <a:t>。</a:t>
              </a:r>
              <a:endParaRPr lang="zh-CN" altLang="en-US" b="1">
                <a:latin typeface="楷体" panose="02010609060101010101" charset="-122"/>
                <a:ea typeface="楷体" panose="02010609060101010101" charset="-122"/>
                <a:sym typeface="方正苏新诗柳楷简体"/>
              </a:endParaRPr>
            </a:p>
          </p:txBody>
        </p:sp>
        <p:sp>
          <p:nvSpPr>
            <p:cNvPr id="1048658" name="矩形 186426"/>
            <p:cNvSpPr/>
            <p:nvPr>
              <p:custDataLst>
                <p:tags r:id="rId20"/>
              </p:custDataLst>
            </p:nvPr>
          </p:nvSpPr>
          <p:spPr>
            <a:xfrm>
              <a:off x="2871" y="3011"/>
              <a:ext cx="6101" cy="9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/>
                <a:t>1934.10——1936.10</a:t>
              </a:r>
              <a:endParaRPr lang="zh-CN" altLang="en-US" b="1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23850" y="188595"/>
            <a:ext cx="83121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三、土地革命时期／国共十年对峙时期（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1927--1937)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文本框 1"/>
          <p:cNvSpPr txBox="1"/>
          <p:nvPr>
            <p:custDataLst>
              <p:tags r:id="rId1"/>
            </p:custDataLst>
          </p:nvPr>
        </p:nvSpPr>
        <p:spPr>
          <a:xfrm>
            <a:off x="361950" y="1213485"/>
            <a:ext cx="871537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40000"/>
              </a:lnSpc>
            </a:pPr>
            <a:r>
              <a:rPr lang="en-US" sz="2000" b="1"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1935年发表“</a:t>
            </a:r>
            <a:r>
              <a:rPr lang="en-US" sz="20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八一宣言</a:t>
            </a:r>
            <a:r>
              <a:rPr 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”号召“停止内战，一致抗日”（中共政策转变）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40000"/>
              </a:lnSpc>
            </a:pPr>
            <a:r>
              <a:rPr lang="en-US" altLang="zh-CN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en-US" sz="2000" b="1">
                <a:latin typeface="宋体" panose="02010600030101010101" pitchFamily="2" charset="-122"/>
                <a:cs typeface="宋体" panose="02010600030101010101" pitchFamily="2" charset="-122"/>
              </a:rPr>
              <a:t>1935</a:t>
            </a: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年瓦窑堡会议，制定了</a:t>
            </a:r>
            <a:r>
              <a:rPr lang="zh-CN" sz="20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建立抗日民族统一战线的方针</a:t>
            </a:r>
            <a:r>
              <a:rPr 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40000"/>
              </a:lnSpc>
            </a:pPr>
            <a:r>
              <a:rPr lang="en-US" altLang="zh-CN" sz="2000" b="1"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</a:rPr>
              <a:t>主张和平解决西安事变；</a:t>
            </a:r>
            <a:endParaRPr lang="zh-CN" sz="20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40000"/>
              </a:lnSpc>
            </a:pPr>
            <a:r>
              <a:rPr 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4.1937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年，</a:t>
            </a:r>
            <a:r>
              <a:rPr lang="en-US" sz="2000" b="1" err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中共提交合作宣言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40000"/>
              </a:lnSpc>
            </a:pPr>
            <a:r>
              <a:rPr lang="en-US" altLang="zh-CN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5.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1937年</a:t>
            </a:r>
            <a:r>
              <a:rPr lang="en-US" altLang="zh-CN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，洛川会议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097158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3865" y="3898106"/>
            <a:ext cx="2392680" cy="1703070"/>
          </a:xfrm>
          <a:prstGeom prst="rect">
            <a:avLst/>
          </a:prstGeom>
        </p:spPr>
      </p:pic>
      <p:sp>
        <p:nvSpPr>
          <p:cNvPr id="1048662" name="文本框 13"/>
          <p:cNvSpPr txBox="1"/>
          <p:nvPr>
            <p:custDataLst>
              <p:tags r:id="rId4"/>
            </p:custDataLst>
          </p:nvPr>
        </p:nvSpPr>
        <p:spPr>
          <a:xfrm>
            <a:off x="904336" y="5601265"/>
            <a:ext cx="133350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rgbClr val="00206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《</a:t>
            </a:r>
            <a:r>
              <a:rPr lang="zh-CN" altLang="en-US" sz="1500" b="1">
                <a:solidFill>
                  <a:srgbClr val="00206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八一宣言</a:t>
            </a:r>
            <a:r>
              <a:rPr lang="en-US" altLang="zh-CN" sz="1500" b="1">
                <a:solidFill>
                  <a:srgbClr val="00206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》</a:t>
            </a:r>
            <a:endParaRPr lang="zh-CN" altLang="en-US" sz="1500" b="1">
              <a:solidFill>
                <a:srgbClr val="00206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</p:txBody>
      </p:sp>
      <p:pic>
        <p:nvPicPr>
          <p:cNvPr id="2097159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97012" y="2675818"/>
            <a:ext cx="2400508" cy="1572905"/>
          </a:xfrm>
          <a:prstGeom prst="rect">
            <a:avLst/>
          </a:prstGeom>
        </p:spPr>
      </p:pic>
      <p:sp>
        <p:nvSpPr>
          <p:cNvPr id="1048663" name="文本框 2"/>
          <p:cNvSpPr txBox="1"/>
          <p:nvPr>
            <p:custDataLst>
              <p:tags r:id="rId7"/>
            </p:custDataLst>
          </p:nvPr>
        </p:nvSpPr>
        <p:spPr>
          <a:xfrm>
            <a:off x="3021806" y="4243864"/>
            <a:ext cx="2816034" cy="1513523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marR="0" indent="0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500" noProof="0">
              <a:latin typeface="方正宋黑简体" panose="02000000000000000000" charset="-122"/>
              <a:ea typeface="方正宋黑简体" panose="02000000000000000000" charset="-122"/>
              <a:cs typeface="方正宋黑简体" panose="02000000000000000000" charset="-122"/>
              <a:sym typeface="微软雅黑 Light" panose="020B0502040204020203" charset="-122"/>
            </a:endParaRPr>
          </a:p>
          <a:p>
            <a:pPr marR="0" indent="0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毛泽东根据会议精神，在党的活动分子会议上作了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《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论反对日本帝国主义的策略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》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的报告</a:t>
            </a:r>
            <a:r>
              <a:rPr lang="zh-CN" altLang="en-US" sz="1500" noProof="0">
                <a:solidFill>
                  <a:srgbClr val="FF0000"/>
                </a:solidFill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确定了建立抗日民族统一战线的方针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，统一了党内思想。</a:t>
            </a:r>
            <a:endParaRPr lang="zh-CN" altLang="en-US" sz="1500" noProof="0">
              <a:latin typeface="方正宋黑简体" panose="02000000000000000000" charset="-122"/>
              <a:ea typeface="方正宋黑简体" panose="02000000000000000000" charset="-122"/>
              <a:cs typeface="方正宋黑简体" panose="02000000000000000000" charset="-122"/>
              <a:sym typeface="微软雅黑 Light" panose="020B0502040204020203" charset="-122"/>
            </a:endParaRPr>
          </a:p>
        </p:txBody>
      </p:sp>
      <p:sp>
        <p:nvSpPr>
          <p:cNvPr id="1048664" name="文本框 14"/>
          <p:cNvSpPr txBox="1"/>
          <p:nvPr>
            <p:custDataLst>
              <p:tags r:id="rId8"/>
            </p:custDataLst>
          </p:nvPr>
        </p:nvSpPr>
        <p:spPr>
          <a:xfrm>
            <a:off x="3884993" y="4248501"/>
            <a:ext cx="114173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>
                <a:solidFill>
                  <a:srgbClr val="00206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瓦窑堡会议</a:t>
            </a:r>
            <a:endParaRPr lang="zh-CN" altLang="en-US" sz="1500" b="1">
              <a:solidFill>
                <a:srgbClr val="00206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</p:txBody>
      </p:sp>
      <p:sp>
        <p:nvSpPr>
          <p:cNvPr id="1048665" name="文本框 4"/>
          <p:cNvSpPr txBox="1"/>
          <p:nvPr>
            <p:custDataLst>
              <p:tags r:id="rId9"/>
            </p:custDataLst>
          </p:nvPr>
        </p:nvSpPr>
        <p:spPr>
          <a:xfrm>
            <a:off x="6065520" y="2931319"/>
            <a:ext cx="2634139" cy="12811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 anchor="t">
            <a:noAutofit/>
          </a:bodyPr>
          <a:lstStyle/>
          <a:p>
            <a:pPr marR="0" indent="0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  </a:t>
            </a:r>
            <a:endParaRPr lang="zh-CN" altLang="en-US" sz="1500" noProof="0">
              <a:latin typeface="方正宋黑简体" panose="02000000000000000000" charset="-122"/>
              <a:ea typeface="方正宋黑简体" panose="02000000000000000000" charset="-122"/>
              <a:cs typeface="方正宋黑简体" panose="02000000000000000000" charset="-122"/>
              <a:sym typeface="微软雅黑 Light" panose="020B0502040204020203" charset="-122"/>
            </a:endParaRPr>
          </a:p>
          <a:p>
            <a:pPr marR="0" indent="0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 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  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会议通过了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《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关于目前形势与党的任务的决定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》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和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《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抗日救国十大纲领</a:t>
            </a:r>
            <a:r>
              <a:rPr lang="en-US" altLang="zh-CN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》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，</a:t>
            </a:r>
            <a:r>
              <a:rPr lang="zh-CN" altLang="en-US" sz="1500" noProof="0">
                <a:solidFill>
                  <a:srgbClr val="FF0000"/>
                </a:solidFill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标志着中国共产党全面抗战路线</a:t>
            </a:r>
            <a:r>
              <a:rPr lang="zh-CN" altLang="en-US" sz="1500" noProof="0">
                <a:latin typeface="方正宋黑简体" panose="02000000000000000000" charset="-122"/>
                <a:ea typeface="方正宋黑简体" panose="02000000000000000000" charset="-122"/>
                <a:cs typeface="方正宋黑简体" panose="02000000000000000000" charset="-122"/>
                <a:sym typeface="微软雅黑 Light" panose="020B0502040204020203" charset="-122"/>
              </a:rPr>
              <a:t>的形成。</a:t>
            </a:r>
            <a:endParaRPr lang="zh-CN" altLang="en-US" sz="1500" noProof="0">
              <a:latin typeface="方正宋黑简体" panose="02000000000000000000" charset="-122"/>
              <a:ea typeface="方正宋黑简体" panose="02000000000000000000" charset="-122"/>
              <a:cs typeface="方正宋黑简体" panose="02000000000000000000" charset="-122"/>
              <a:sym typeface="微软雅黑 Light" panose="020B0502040204020203" charset="-122"/>
            </a:endParaRPr>
          </a:p>
        </p:txBody>
      </p:sp>
      <p:pic>
        <p:nvPicPr>
          <p:cNvPr id="2097160" name="图片 6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65520" y="4243864"/>
            <a:ext cx="2633663" cy="15706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66" name="文本框 7"/>
          <p:cNvSpPr txBox="1"/>
          <p:nvPr>
            <p:custDataLst>
              <p:tags r:id="rId12"/>
            </p:custDataLst>
          </p:nvPr>
        </p:nvSpPr>
        <p:spPr>
          <a:xfrm>
            <a:off x="6932771" y="2918936"/>
            <a:ext cx="94996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>
                <a:solidFill>
                  <a:srgbClr val="002060"/>
                </a:solidFill>
                <a:latin typeface="方正颜真卿楷书 简繁" panose="02000500000000000000" pitchFamily="2" charset="-122"/>
                <a:ea typeface="方正颜真卿楷书 简繁" panose="02000500000000000000" pitchFamily="2" charset="-122"/>
              </a:rPr>
              <a:t>洛川会议</a:t>
            </a:r>
            <a:endParaRPr lang="zh-CN" altLang="en-US" sz="1500" b="1">
              <a:solidFill>
                <a:srgbClr val="002060"/>
              </a:solidFill>
              <a:latin typeface="方正颜真卿楷书 简繁" panose="02000500000000000000" pitchFamily="2" charset="-122"/>
              <a:ea typeface="方正颜真卿楷书 简繁" panose="02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4945" y="387985"/>
            <a:ext cx="84226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（一）日本局部侵华与局部抗战（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1931--1937)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4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2" grpId="0"/>
      <p:bldP spid="1048664" grpId="0"/>
      <p:bldP spid="10486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9400" r="13756" b="1699"/>
          <a:stretch>
            <a:fillRect/>
          </a:stretch>
        </p:blipFill>
        <p:spPr>
          <a:xfrm>
            <a:off x="0" y="857250"/>
            <a:ext cx="6309360" cy="51838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337457" y="857250"/>
            <a:ext cx="2427515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>
                <a:latin typeface="黑体" panose="02010609060101010101" pitchFamily="49" charset="-122"/>
                <a:ea typeface="黑体" panose="02010609060101010101" pitchFamily="49" charset="-122"/>
              </a:rPr>
              <a:t>中华民国全图</a:t>
            </a:r>
            <a:endParaRPr lang="en-US" altLang="zh-CN" sz="15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中华民国二十五年（</a:t>
            </a:r>
            <a:r>
              <a:rPr lang="en-US" altLang="zh-CN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1936</a:t>
            </a:r>
            <a:r>
              <a:rPr lang="zh-CN" altLang="en-US" sz="1050" b="1" dirty="0"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  <a:endParaRPr lang="zh-CN" altLang="en-US" sz="10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4462066" y="1521278"/>
            <a:ext cx="1198506" cy="1458686"/>
          </a:xfrm>
          <a:custGeom>
            <a:avLst/>
            <a:gdLst>
              <a:gd name="connsiteX0" fmla="*/ 44979 w 1598008"/>
              <a:gd name="connsiteY0" fmla="*/ 0 h 1944915"/>
              <a:gd name="connsiteX1" fmla="*/ 1436 w 1598008"/>
              <a:gd name="connsiteY1" fmla="*/ 87086 h 1944915"/>
              <a:gd name="connsiteX2" fmla="*/ 30465 w 1598008"/>
              <a:gd name="connsiteY2" fmla="*/ 130629 h 1944915"/>
              <a:gd name="connsiteX3" fmla="*/ 44979 w 1598008"/>
              <a:gd name="connsiteY3" fmla="*/ 174172 h 1944915"/>
              <a:gd name="connsiteX4" fmla="*/ 30465 w 1598008"/>
              <a:gd name="connsiteY4" fmla="*/ 275772 h 1944915"/>
              <a:gd name="connsiteX5" fmla="*/ 15950 w 1598008"/>
              <a:gd name="connsiteY5" fmla="*/ 377372 h 1944915"/>
              <a:gd name="connsiteX6" fmla="*/ 74008 w 1598008"/>
              <a:gd name="connsiteY6" fmla="*/ 420915 h 1944915"/>
              <a:gd name="connsiteX7" fmla="*/ 248179 w 1598008"/>
              <a:gd name="connsiteY7" fmla="*/ 406400 h 1944915"/>
              <a:gd name="connsiteX8" fmla="*/ 306236 w 1598008"/>
              <a:gd name="connsiteY8" fmla="*/ 319315 h 1944915"/>
              <a:gd name="connsiteX9" fmla="*/ 349779 w 1598008"/>
              <a:gd name="connsiteY9" fmla="*/ 304800 h 1944915"/>
              <a:gd name="connsiteX10" fmla="*/ 436865 w 1598008"/>
              <a:gd name="connsiteY10" fmla="*/ 348343 h 1944915"/>
              <a:gd name="connsiteX11" fmla="*/ 465893 w 1598008"/>
              <a:gd name="connsiteY11" fmla="*/ 391886 h 1944915"/>
              <a:gd name="connsiteX12" fmla="*/ 480408 w 1598008"/>
              <a:gd name="connsiteY12" fmla="*/ 449943 h 1944915"/>
              <a:gd name="connsiteX13" fmla="*/ 494922 w 1598008"/>
              <a:gd name="connsiteY13" fmla="*/ 493486 h 1944915"/>
              <a:gd name="connsiteX14" fmla="*/ 596522 w 1598008"/>
              <a:gd name="connsiteY14" fmla="*/ 522515 h 1944915"/>
              <a:gd name="connsiteX15" fmla="*/ 625550 w 1598008"/>
              <a:gd name="connsiteY15" fmla="*/ 624115 h 1944915"/>
              <a:gd name="connsiteX16" fmla="*/ 582008 w 1598008"/>
              <a:gd name="connsiteY16" fmla="*/ 711200 h 1944915"/>
              <a:gd name="connsiteX17" fmla="*/ 596522 w 1598008"/>
              <a:gd name="connsiteY17" fmla="*/ 798286 h 1944915"/>
              <a:gd name="connsiteX18" fmla="*/ 785208 w 1598008"/>
              <a:gd name="connsiteY18" fmla="*/ 812800 h 1944915"/>
              <a:gd name="connsiteX19" fmla="*/ 843265 w 1598008"/>
              <a:gd name="connsiteY19" fmla="*/ 827315 h 1944915"/>
              <a:gd name="connsiteX20" fmla="*/ 857779 w 1598008"/>
              <a:gd name="connsiteY20" fmla="*/ 870858 h 1944915"/>
              <a:gd name="connsiteX21" fmla="*/ 944865 w 1598008"/>
              <a:gd name="connsiteY21" fmla="*/ 943429 h 1944915"/>
              <a:gd name="connsiteX22" fmla="*/ 843265 w 1598008"/>
              <a:gd name="connsiteY22" fmla="*/ 1016000 h 1944915"/>
              <a:gd name="connsiteX23" fmla="*/ 872293 w 1598008"/>
              <a:gd name="connsiteY23" fmla="*/ 1059543 h 1944915"/>
              <a:gd name="connsiteX24" fmla="*/ 959379 w 1598008"/>
              <a:gd name="connsiteY24" fmla="*/ 1088572 h 1944915"/>
              <a:gd name="connsiteX25" fmla="*/ 1002922 w 1598008"/>
              <a:gd name="connsiteY25" fmla="*/ 1291772 h 1944915"/>
              <a:gd name="connsiteX26" fmla="*/ 973893 w 1598008"/>
              <a:gd name="connsiteY26" fmla="*/ 1335315 h 1944915"/>
              <a:gd name="connsiteX27" fmla="*/ 915836 w 1598008"/>
              <a:gd name="connsiteY27" fmla="*/ 1349829 h 1944915"/>
              <a:gd name="connsiteX28" fmla="*/ 857779 w 1598008"/>
              <a:gd name="connsiteY28" fmla="*/ 1378858 h 1944915"/>
              <a:gd name="connsiteX29" fmla="*/ 814236 w 1598008"/>
              <a:gd name="connsiteY29" fmla="*/ 1407886 h 1944915"/>
              <a:gd name="connsiteX30" fmla="*/ 756179 w 1598008"/>
              <a:gd name="connsiteY30" fmla="*/ 1422400 h 1944915"/>
              <a:gd name="connsiteX31" fmla="*/ 741665 w 1598008"/>
              <a:gd name="connsiteY31" fmla="*/ 1465943 h 1944915"/>
              <a:gd name="connsiteX32" fmla="*/ 799722 w 1598008"/>
              <a:gd name="connsiteY32" fmla="*/ 1480458 h 1944915"/>
              <a:gd name="connsiteX33" fmla="*/ 915836 w 1598008"/>
              <a:gd name="connsiteY33" fmla="*/ 1465943 h 1944915"/>
              <a:gd name="connsiteX34" fmla="*/ 886808 w 1598008"/>
              <a:gd name="connsiteY34" fmla="*/ 1509486 h 1944915"/>
              <a:gd name="connsiteX35" fmla="*/ 828750 w 1598008"/>
              <a:gd name="connsiteY35" fmla="*/ 1524000 h 1944915"/>
              <a:gd name="connsiteX36" fmla="*/ 785208 w 1598008"/>
              <a:gd name="connsiteY36" fmla="*/ 1538515 h 1944915"/>
              <a:gd name="connsiteX37" fmla="*/ 770693 w 1598008"/>
              <a:gd name="connsiteY37" fmla="*/ 1582058 h 1944915"/>
              <a:gd name="connsiteX38" fmla="*/ 799722 w 1598008"/>
              <a:gd name="connsiteY38" fmla="*/ 1741715 h 1944915"/>
              <a:gd name="connsiteX39" fmla="*/ 814236 w 1598008"/>
              <a:gd name="connsiteY39" fmla="*/ 1698172 h 1944915"/>
              <a:gd name="connsiteX40" fmla="*/ 843265 w 1598008"/>
              <a:gd name="connsiteY40" fmla="*/ 1654629 h 1944915"/>
              <a:gd name="connsiteX41" fmla="*/ 886808 w 1598008"/>
              <a:gd name="connsiteY41" fmla="*/ 1640115 h 1944915"/>
              <a:gd name="connsiteX42" fmla="*/ 988408 w 1598008"/>
              <a:gd name="connsiteY42" fmla="*/ 1625600 h 1944915"/>
              <a:gd name="connsiteX43" fmla="*/ 1017436 w 1598008"/>
              <a:gd name="connsiteY43" fmla="*/ 1582058 h 1944915"/>
              <a:gd name="connsiteX44" fmla="*/ 1046465 w 1598008"/>
              <a:gd name="connsiteY44" fmla="*/ 1582058 h 1944915"/>
              <a:gd name="connsiteX45" fmla="*/ 1060979 w 1598008"/>
              <a:gd name="connsiteY45" fmla="*/ 1640115 h 1944915"/>
              <a:gd name="connsiteX46" fmla="*/ 1090008 w 1598008"/>
              <a:gd name="connsiteY46" fmla="*/ 1683658 h 1944915"/>
              <a:gd name="connsiteX47" fmla="*/ 1046465 w 1598008"/>
              <a:gd name="connsiteY47" fmla="*/ 1785258 h 1944915"/>
              <a:gd name="connsiteX48" fmla="*/ 1060979 w 1598008"/>
              <a:gd name="connsiteY48" fmla="*/ 1872343 h 1944915"/>
              <a:gd name="connsiteX49" fmla="*/ 1075493 w 1598008"/>
              <a:gd name="connsiteY49" fmla="*/ 1930400 h 1944915"/>
              <a:gd name="connsiteX50" fmla="*/ 1133550 w 1598008"/>
              <a:gd name="connsiteY50" fmla="*/ 1944915 h 1944915"/>
              <a:gd name="connsiteX51" fmla="*/ 1177093 w 1598008"/>
              <a:gd name="connsiteY51" fmla="*/ 1915886 h 1944915"/>
              <a:gd name="connsiteX52" fmla="*/ 1206122 w 1598008"/>
              <a:gd name="connsiteY52" fmla="*/ 1828800 h 1944915"/>
              <a:gd name="connsiteX53" fmla="*/ 1278693 w 1598008"/>
              <a:gd name="connsiteY53" fmla="*/ 1799772 h 1944915"/>
              <a:gd name="connsiteX54" fmla="*/ 1409322 w 1598008"/>
              <a:gd name="connsiteY54" fmla="*/ 1727200 h 1944915"/>
              <a:gd name="connsiteX55" fmla="*/ 1409322 w 1598008"/>
              <a:gd name="connsiteY55" fmla="*/ 1698172 h 1944915"/>
              <a:gd name="connsiteX56" fmla="*/ 1264179 w 1598008"/>
              <a:gd name="connsiteY56" fmla="*/ 1712686 h 1944915"/>
              <a:gd name="connsiteX57" fmla="*/ 1365779 w 1598008"/>
              <a:gd name="connsiteY57" fmla="*/ 1698172 h 1944915"/>
              <a:gd name="connsiteX58" fmla="*/ 1452865 w 1598008"/>
              <a:gd name="connsiteY58" fmla="*/ 1582058 h 1944915"/>
              <a:gd name="connsiteX59" fmla="*/ 1539950 w 1598008"/>
              <a:gd name="connsiteY59" fmla="*/ 1553029 h 1944915"/>
              <a:gd name="connsiteX60" fmla="*/ 1568979 w 1598008"/>
              <a:gd name="connsiteY60" fmla="*/ 1451429 h 1944915"/>
              <a:gd name="connsiteX61" fmla="*/ 1598008 w 1598008"/>
              <a:gd name="connsiteY61" fmla="*/ 1422400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98008" h="1944915">
                <a:moveTo>
                  <a:pt x="44979" y="0"/>
                </a:moveTo>
                <a:cubicBezTo>
                  <a:pt x="30465" y="29029"/>
                  <a:pt x="5020" y="54829"/>
                  <a:pt x="1436" y="87086"/>
                </a:cubicBezTo>
                <a:cubicBezTo>
                  <a:pt x="-490" y="104423"/>
                  <a:pt x="22664" y="115027"/>
                  <a:pt x="30465" y="130629"/>
                </a:cubicBezTo>
                <a:cubicBezTo>
                  <a:pt x="37307" y="144313"/>
                  <a:pt x="40141" y="159658"/>
                  <a:pt x="44979" y="174172"/>
                </a:cubicBezTo>
                <a:cubicBezTo>
                  <a:pt x="40141" y="208039"/>
                  <a:pt x="39466" y="242767"/>
                  <a:pt x="30465" y="275772"/>
                </a:cubicBezTo>
                <a:cubicBezTo>
                  <a:pt x="18050" y="321294"/>
                  <a:pt x="-21992" y="331842"/>
                  <a:pt x="15950" y="377372"/>
                </a:cubicBezTo>
                <a:cubicBezTo>
                  <a:pt x="31437" y="395956"/>
                  <a:pt x="54655" y="406401"/>
                  <a:pt x="74008" y="420915"/>
                </a:cubicBezTo>
                <a:cubicBezTo>
                  <a:pt x="132065" y="416077"/>
                  <a:pt x="191888" y="421411"/>
                  <a:pt x="248179" y="406400"/>
                </a:cubicBezTo>
                <a:cubicBezTo>
                  <a:pt x="325038" y="385904"/>
                  <a:pt x="268462" y="357090"/>
                  <a:pt x="306236" y="319315"/>
                </a:cubicBezTo>
                <a:cubicBezTo>
                  <a:pt x="317054" y="308497"/>
                  <a:pt x="335265" y="309638"/>
                  <a:pt x="349779" y="304800"/>
                </a:cubicBezTo>
                <a:cubicBezTo>
                  <a:pt x="385191" y="316605"/>
                  <a:pt x="408730" y="320208"/>
                  <a:pt x="436865" y="348343"/>
                </a:cubicBezTo>
                <a:cubicBezTo>
                  <a:pt x="449200" y="360678"/>
                  <a:pt x="456217" y="377372"/>
                  <a:pt x="465893" y="391886"/>
                </a:cubicBezTo>
                <a:cubicBezTo>
                  <a:pt x="470731" y="411238"/>
                  <a:pt x="474928" y="430763"/>
                  <a:pt x="480408" y="449943"/>
                </a:cubicBezTo>
                <a:cubicBezTo>
                  <a:pt x="484611" y="464654"/>
                  <a:pt x="481948" y="485377"/>
                  <a:pt x="494922" y="493486"/>
                </a:cubicBezTo>
                <a:cubicBezTo>
                  <a:pt x="524790" y="512154"/>
                  <a:pt x="562655" y="512839"/>
                  <a:pt x="596522" y="522515"/>
                </a:cubicBezTo>
                <a:cubicBezTo>
                  <a:pt x="603366" y="543048"/>
                  <a:pt x="625550" y="605890"/>
                  <a:pt x="625550" y="624115"/>
                </a:cubicBezTo>
                <a:cubicBezTo>
                  <a:pt x="625550" y="654161"/>
                  <a:pt x="596685" y="689184"/>
                  <a:pt x="582008" y="711200"/>
                </a:cubicBezTo>
                <a:cubicBezTo>
                  <a:pt x="586846" y="740229"/>
                  <a:pt x="570200" y="785125"/>
                  <a:pt x="596522" y="798286"/>
                </a:cubicBezTo>
                <a:cubicBezTo>
                  <a:pt x="652943" y="826497"/>
                  <a:pt x="722559" y="805429"/>
                  <a:pt x="785208" y="812800"/>
                </a:cubicBezTo>
                <a:cubicBezTo>
                  <a:pt x="805019" y="815131"/>
                  <a:pt x="823913" y="822477"/>
                  <a:pt x="843265" y="827315"/>
                </a:cubicBezTo>
                <a:cubicBezTo>
                  <a:pt x="848103" y="841829"/>
                  <a:pt x="849292" y="858128"/>
                  <a:pt x="857779" y="870858"/>
                </a:cubicBezTo>
                <a:cubicBezTo>
                  <a:pt x="880129" y="904382"/>
                  <a:pt x="912737" y="922010"/>
                  <a:pt x="944865" y="943429"/>
                </a:cubicBezTo>
                <a:cubicBezTo>
                  <a:pt x="924836" y="953444"/>
                  <a:pt x="848614" y="983906"/>
                  <a:pt x="843265" y="1016000"/>
                </a:cubicBezTo>
                <a:cubicBezTo>
                  <a:pt x="840397" y="1033207"/>
                  <a:pt x="857501" y="1050298"/>
                  <a:pt x="872293" y="1059543"/>
                </a:cubicBezTo>
                <a:cubicBezTo>
                  <a:pt x="898241" y="1075761"/>
                  <a:pt x="959379" y="1088572"/>
                  <a:pt x="959379" y="1088572"/>
                </a:cubicBezTo>
                <a:cubicBezTo>
                  <a:pt x="998780" y="1167373"/>
                  <a:pt x="1011812" y="1176212"/>
                  <a:pt x="1002922" y="1291772"/>
                </a:cubicBezTo>
                <a:cubicBezTo>
                  <a:pt x="1001584" y="1309165"/>
                  <a:pt x="988407" y="1325639"/>
                  <a:pt x="973893" y="1335315"/>
                </a:cubicBezTo>
                <a:cubicBezTo>
                  <a:pt x="957295" y="1346380"/>
                  <a:pt x="935188" y="1344991"/>
                  <a:pt x="915836" y="1349829"/>
                </a:cubicBezTo>
                <a:cubicBezTo>
                  <a:pt x="896484" y="1359505"/>
                  <a:pt x="876565" y="1368123"/>
                  <a:pt x="857779" y="1378858"/>
                </a:cubicBezTo>
                <a:cubicBezTo>
                  <a:pt x="842633" y="1387513"/>
                  <a:pt x="830270" y="1401015"/>
                  <a:pt x="814236" y="1407886"/>
                </a:cubicBezTo>
                <a:cubicBezTo>
                  <a:pt x="795901" y="1415744"/>
                  <a:pt x="775531" y="1417562"/>
                  <a:pt x="756179" y="1422400"/>
                </a:cubicBezTo>
                <a:cubicBezTo>
                  <a:pt x="751341" y="1436914"/>
                  <a:pt x="732485" y="1453703"/>
                  <a:pt x="741665" y="1465943"/>
                </a:cubicBezTo>
                <a:cubicBezTo>
                  <a:pt x="753634" y="1481901"/>
                  <a:pt x="779774" y="1480458"/>
                  <a:pt x="799722" y="1480458"/>
                </a:cubicBezTo>
                <a:cubicBezTo>
                  <a:pt x="838728" y="1480458"/>
                  <a:pt x="877131" y="1470781"/>
                  <a:pt x="915836" y="1465943"/>
                </a:cubicBezTo>
                <a:cubicBezTo>
                  <a:pt x="906160" y="1480457"/>
                  <a:pt x="901322" y="1499810"/>
                  <a:pt x="886808" y="1509486"/>
                </a:cubicBezTo>
                <a:cubicBezTo>
                  <a:pt x="870210" y="1520551"/>
                  <a:pt x="847931" y="1518520"/>
                  <a:pt x="828750" y="1524000"/>
                </a:cubicBezTo>
                <a:cubicBezTo>
                  <a:pt x="814039" y="1528203"/>
                  <a:pt x="799722" y="1533677"/>
                  <a:pt x="785208" y="1538515"/>
                </a:cubicBezTo>
                <a:cubicBezTo>
                  <a:pt x="780370" y="1553029"/>
                  <a:pt x="770693" y="1566758"/>
                  <a:pt x="770693" y="1582058"/>
                </a:cubicBezTo>
                <a:cubicBezTo>
                  <a:pt x="770693" y="1664114"/>
                  <a:pt x="779311" y="1680481"/>
                  <a:pt x="799722" y="1741715"/>
                </a:cubicBezTo>
                <a:cubicBezTo>
                  <a:pt x="804560" y="1727201"/>
                  <a:pt x="807394" y="1711856"/>
                  <a:pt x="814236" y="1698172"/>
                </a:cubicBezTo>
                <a:cubicBezTo>
                  <a:pt x="822037" y="1682570"/>
                  <a:pt x="829643" y="1665526"/>
                  <a:pt x="843265" y="1654629"/>
                </a:cubicBezTo>
                <a:cubicBezTo>
                  <a:pt x="855212" y="1645072"/>
                  <a:pt x="871806" y="1643116"/>
                  <a:pt x="886808" y="1640115"/>
                </a:cubicBezTo>
                <a:cubicBezTo>
                  <a:pt x="920354" y="1633406"/>
                  <a:pt x="954541" y="1630438"/>
                  <a:pt x="988408" y="1625600"/>
                </a:cubicBezTo>
                <a:cubicBezTo>
                  <a:pt x="998084" y="1611086"/>
                  <a:pt x="1014568" y="1599264"/>
                  <a:pt x="1017436" y="1582058"/>
                </a:cubicBezTo>
                <a:cubicBezTo>
                  <a:pt x="1023438" y="1546048"/>
                  <a:pt x="955871" y="1491464"/>
                  <a:pt x="1046465" y="1582058"/>
                </a:cubicBezTo>
                <a:cubicBezTo>
                  <a:pt x="1051303" y="1601410"/>
                  <a:pt x="1053121" y="1621780"/>
                  <a:pt x="1060979" y="1640115"/>
                </a:cubicBezTo>
                <a:cubicBezTo>
                  <a:pt x="1067851" y="1656149"/>
                  <a:pt x="1087541" y="1666389"/>
                  <a:pt x="1090008" y="1683658"/>
                </a:cubicBezTo>
                <a:cubicBezTo>
                  <a:pt x="1095521" y="1722249"/>
                  <a:pt x="1065344" y="1756938"/>
                  <a:pt x="1046465" y="1785258"/>
                </a:cubicBezTo>
                <a:cubicBezTo>
                  <a:pt x="1051303" y="1814286"/>
                  <a:pt x="1055208" y="1843486"/>
                  <a:pt x="1060979" y="1872343"/>
                </a:cubicBezTo>
                <a:cubicBezTo>
                  <a:pt x="1064891" y="1891904"/>
                  <a:pt x="1061388" y="1916295"/>
                  <a:pt x="1075493" y="1930400"/>
                </a:cubicBezTo>
                <a:cubicBezTo>
                  <a:pt x="1089598" y="1944505"/>
                  <a:pt x="1114198" y="1940077"/>
                  <a:pt x="1133550" y="1944915"/>
                </a:cubicBezTo>
                <a:cubicBezTo>
                  <a:pt x="1148064" y="1935239"/>
                  <a:pt x="1167848" y="1930679"/>
                  <a:pt x="1177093" y="1915886"/>
                </a:cubicBezTo>
                <a:cubicBezTo>
                  <a:pt x="1193310" y="1889938"/>
                  <a:pt x="1177712" y="1840164"/>
                  <a:pt x="1206122" y="1828800"/>
                </a:cubicBezTo>
                <a:cubicBezTo>
                  <a:pt x="1230312" y="1819124"/>
                  <a:pt x="1255821" y="1812248"/>
                  <a:pt x="1278693" y="1799772"/>
                </a:cubicBezTo>
                <a:cubicBezTo>
                  <a:pt x="1435552" y="1714213"/>
                  <a:pt x="1307666" y="1761087"/>
                  <a:pt x="1409322" y="1727200"/>
                </a:cubicBezTo>
                <a:cubicBezTo>
                  <a:pt x="1481617" y="1654907"/>
                  <a:pt x="1458971" y="1690534"/>
                  <a:pt x="1409322" y="1698172"/>
                </a:cubicBezTo>
                <a:cubicBezTo>
                  <a:pt x="1361265" y="1705565"/>
                  <a:pt x="1312801" y="1712686"/>
                  <a:pt x="1264179" y="1712686"/>
                </a:cubicBezTo>
                <a:cubicBezTo>
                  <a:pt x="1229969" y="1712686"/>
                  <a:pt x="1331912" y="1703010"/>
                  <a:pt x="1365779" y="1698172"/>
                </a:cubicBezTo>
                <a:cubicBezTo>
                  <a:pt x="1397004" y="1604498"/>
                  <a:pt x="1370725" y="1614914"/>
                  <a:pt x="1452865" y="1582058"/>
                </a:cubicBezTo>
                <a:cubicBezTo>
                  <a:pt x="1481275" y="1570694"/>
                  <a:pt x="1510922" y="1562705"/>
                  <a:pt x="1539950" y="1553029"/>
                </a:cubicBezTo>
                <a:cubicBezTo>
                  <a:pt x="1542660" y="1542189"/>
                  <a:pt x="1560057" y="1466299"/>
                  <a:pt x="1568979" y="1451429"/>
                </a:cubicBezTo>
                <a:cubicBezTo>
                  <a:pt x="1576020" y="1439695"/>
                  <a:pt x="1588332" y="1432076"/>
                  <a:pt x="1598008" y="142240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5" name="组合 4"/>
          <p:cNvGrpSpPr/>
          <p:nvPr/>
        </p:nvGrpSpPr>
        <p:grpSpPr>
          <a:xfrm>
            <a:off x="4691743" y="934905"/>
            <a:ext cx="1445894" cy="1990631"/>
            <a:chOff x="6255657" y="103540"/>
            <a:chExt cx="1927859" cy="2654174"/>
          </a:xfrm>
        </p:grpSpPr>
        <p:cxnSp>
          <p:nvCxnSpPr>
            <p:cNvPr id="6" name="直接连接符 5"/>
            <p:cNvCxnSpPr>
              <a:endCxn id="4" idx="8"/>
            </p:cNvCxnSpPr>
            <p:nvPr/>
          </p:nvCxnSpPr>
          <p:spPr>
            <a:xfrm flipH="1">
              <a:off x="6255657" y="103540"/>
              <a:ext cx="492770" cy="110114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6502040" y="103540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6688182" y="436399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6951985" y="705883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>
              <a:endCxn id="4" idx="48"/>
            </p:cNvCxnSpPr>
            <p:nvPr/>
          </p:nvCxnSpPr>
          <p:spPr>
            <a:xfrm flipH="1">
              <a:off x="7010400" y="827314"/>
              <a:ext cx="773430" cy="193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7601213" y="705883"/>
              <a:ext cx="582303" cy="14304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7"/>
          <p:cNvSpPr/>
          <p:nvPr/>
        </p:nvSpPr>
        <p:spPr bwMode="auto">
          <a:xfrm>
            <a:off x="5257800" y="3878036"/>
            <a:ext cx="260201" cy="176097"/>
          </a:xfrm>
          <a:custGeom>
            <a:avLst/>
            <a:gdLst>
              <a:gd name="T0" fmla="*/ 11 w 18"/>
              <a:gd name="T1" fmla="*/ 1 h 18"/>
              <a:gd name="T2" fmla="*/ 17 w 18"/>
              <a:gd name="T3" fmla="*/ 11 h 18"/>
              <a:gd name="T4" fmla="*/ 7 w 18"/>
              <a:gd name="T5" fmla="*/ 16 h 18"/>
              <a:gd name="T6" fmla="*/ 2 w 18"/>
              <a:gd name="T7" fmla="*/ 7 h 18"/>
              <a:gd name="T8" fmla="*/ 11 w 18"/>
              <a:gd name="T9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1" y="1"/>
                </a:moveTo>
                <a:cubicBezTo>
                  <a:pt x="16" y="2"/>
                  <a:pt x="18" y="7"/>
                  <a:pt x="17" y="11"/>
                </a:cubicBezTo>
                <a:cubicBezTo>
                  <a:pt x="16" y="15"/>
                  <a:pt x="11" y="18"/>
                  <a:pt x="7" y="16"/>
                </a:cubicBezTo>
                <a:cubicBezTo>
                  <a:pt x="3" y="15"/>
                  <a:pt x="0" y="11"/>
                  <a:pt x="2" y="7"/>
                </a:cubicBezTo>
                <a:cubicBezTo>
                  <a:pt x="3" y="2"/>
                  <a:pt x="7" y="0"/>
                  <a:pt x="1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sp>
        <p:nvSpPr>
          <p:cNvPr id="13" name="对话气泡: 圆角矩形 12">
            <a:hlinkClick r:id="rId3" action="ppaction://hlinksldjump"/>
          </p:cNvPr>
          <p:cNvSpPr/>
          <p:nvPr/>
        </p:nvSpPr>
        <p:spPr>
          <a:xfrm>
            <a:off x="6523196" y="981551"/>
            <a:ext cx="2074069" cy="609124"/>
          </a:xfrm>
          <a:prstGeom prst="wedgeRoundRectCallout">
            <a:avLst>
              <a:gd name="adj1" fmla="val -101510"/>
              <a:gd name="adj2" fmla="val 477108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1937.8-11 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中旬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淞沪会战</a:t>
            </a:r>
            <a:endParaRPr lang="zh-CN" altLang="en-US" sz="1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Freeform 7"/>
          <p:cNvSpPr/>
          <p:nvPr/>
        </p:nvSpPr>
        <p:spPr bwMode="auto">
          <a:xfrm>
            <a:off x="4309853" y="3164084"/>
            <a:ext cx="152213" cy="156440"/>
          </a:xfrm>
          <a:custGeom>
            <a:avLst/>
            <a:gdLst>
              <a:gd name="T0" fmla="*/ 11 w 18"/>
              <a:gd name="T1" fmla="*/ 1 h 18"/>
              <a:gd name="T2" fmla="*/ 17 w 18"/>
              <a:gd name="T3" fmla="*/ 11 h 18"/>
              <a:gd name="T4" fmla="*/ 7 w 18"/>
              <a:gd name="T5" fmla="*/ 16 h 18"/>
              <a:gd name="T6" fmla="*/ 2 w 18"/>
              <a:gd name="T7" fmla="*/ 7 h 18"/>
              <a:gd name="T8" fmla="*/ 11 w 18"/>
              <a:gd name="T9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1" y="1"/>
                </a:moveTo>
                <a:cubicBezTo>
                  <a:pt x="16" y="2"/>
                  <a:pt x="18" y="7"/>
                  <a:pt x="17" y="11"/>
                </a:cubicBezTo>
                <a:cubicBezTo>
                  <a:pt x="16" y="15"/>
                  <a:pt x="11" y="18"/>
                  <a:pt x="7" y="16"/>
                </a:cubicBezTo>
                <a:cubicBezTo>
                  <a:pt x="3" y="15"/>
                  <a:pt x="0" y="11"/>
                  <a:pt x="2" y="7"/>
                </a:cubicBezTo>
                <a:cubicBezTo>
                  <a:pt x="3" y="2"/>
                  <a:pt x="7" y="0"/>
                  <a:pt x="1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sp>
        <p:nvSpPr>
          <p:cNvPr id="15" name="对话气泡: 圆角矩形 14">
            <a:hlinkClick r:id="rId4" action="ppaction://hlinksldjump"/>
          </p:cNvPr>
          <p:cNvSpPr/>
          <p:nvPr/>
        </p:nvSpPr>
        <p:spPr>
          <a:xfrm>
            <a:off x="6647021" y="2211229"/>
            <a:ext cx="2343626" cy="985838"/>
          </a:xfrm>
          <a:prstGeom prst="wedgeRoundRectCallout">
            <a:avLst>
              <a:gd name="adj1" fmla="val -165606"/>
              <a:gd name="adj2" fmla="val 57751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1937.9-11 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初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太原会战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500" b="1" dirty="0">
                <a:latin typeface="微软雅黑" panose="020B0503020204020204" charset="-122"/>
                <a:ea typeface="微软雅黑" panose="020B0503020204020204" charset="-122"/>
              </a:rPr>
              <a:t>（平型关大捷、忻口会战）</a:t>
            </a:r>
            <a:endParaRPr lang="zh-CN" altLang="en-US" sz="15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对话气泡: 圆角矩形 15">
            <a:hlinkClick r:id="rId5" action="ppaction://hlinksldjump"/>
          </p:cNvPr>
          <p:cNvSpPr/>
          <p:nvPr/>
        </p:nvSpPr>
        <p:spPr>
          <a:xfrm>
            <a:off x="6821329" y="3223736"/>
            <a:ext cx="2074069" cy="894874"/>
          </a:xfrm>
          <a:prstGeom prst="wedgeRoundRectCallout">
            <a:avLst>
              <a:gd name="adj1" fmla="val -135087"/>
              <a:gd name="adj2" fmla="val -20411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1938.1-5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徐州会战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（台儿庄大捷）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Freeform 7"/>
          <p:cNvSpPr/>
          <p:nvPr/>
        </p:nvSpPr>
        <p:spPr bwMode="auto">
          <a:xfrm rot="18284865">
            <a:off x="4875176" y="3462515"/>
            <a:ext cx="281920" cy="207645"/>
          </a:xfrm>
          <a:custGeom>
            <a:avLst/>
            <a:gdLst>
              <a:gd name="T0" fmla="*/ 11 w 18"/>
              <a:gd name="T1" fmla="*/ 1 h 18"/>
              <a:gd name="T2" fmla="*/ 17 w 18"/>
              <a:gd name="T3" fmla="*/ 11 h 18"/>
              <a:gd name="T4" fmla="*/ 7 w 18"/>
              <a:gd name="T5" fmla="*/ 16 h 18"/>
              <a:gd name="T6" fmla="*/ 2 w 18"/>
              <a:gd name="T7" fmla="*/ 7 h 18"/>
              <a:gd name="T8" fmla="*/ 11 w 18"/>
              <a:gd name="T9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1" y="1"/>
                </a:moveTo>
                <a:cubicBezTo>
                  <a:pt x="16" y="2"/>
                  <a:pt x="18" y="7"/>
                  <a:pt x="17" y="11"/>
                </a:cubicBezTo>
                <a:cubicBezTo>
                  <a:pt x="16" y="15"/>
                  <a:pt x="11" y="18"/>
                  <a:pt x="7" y="16"/>
                </a:cubicBezTo>
                <a:cubicBezTo>
                  <a:pt x="3" y="15"/>
                  <a:pt x="0" y="11"/>
                  <a:pt x="2" y="7"/>
                </a:cubicBezTo>
                <a:cubicBezTo>
                  <a:pt x="3" y="2"/>
                  <a:pt x="7" y="0"/>
                  <a:pt x="1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sp>
        <p:nvSpPr>
          <p:cNvPr id="18" name="Freeform 7"/>
          <p:cNvSpPr/>
          <p:nvPr/>
        </p:nvSpPr>
        <p:spPr bwMode="auto">
          <a:xfrm>
            <a:off x="4539530" y="4129810"/>
            <a:ext cx="152213" cy="156440"/>
          </a:xfrm>
          <a:custGeom>
            <a:avLst/>
            <a:gdLst>
              <a:gd name="T0" fmla="*/ 11 w 18"/>
              <a:gd name="T1" fmla="*/ 1 h 18"/>
              <a:gd name="T2" fmla="*/ 17 w 18"/>
              <a:gd name="T3" fmla="*/ 11 h 18"/>
              <a:gd name="T4" fmla="*/ 7 w 18"/>
              <a:gd name="T5" fmla="*/ 16 h 18"/>
              <a:gd name="T6" fmla="*/ 2 w 18"/>
              <a:gd name="T7" fmla="*/ 7 h 18"/>
              <a:gd name="T8" fmla="*/ 11 w 18"/>
              <a:gd name="T9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1" y="1"/>
                </a:moveTo>
                <a:cubicBezTo>
                  <a:pt x="16" y="2"/>
                  <a:pt x="18" y="7"/>
                  <a:pt x="17" y="11"/>
                </a:cubicBezTo>
                <a:cubicBezTo>
                  <a:pt x="16" y="15"/>
                  <a:pt x="11" y="18"/>
                  <a:pt x="7" y="16"/>
                </a:cubicBezTo>
                <a:cubicBezTo>
                  <a:pt x="3" y="15"/>
                  <a:pt x="0" y="11"/>
                  <a:pt x="2" y="7"/>
                </a:cubicBezTo>
                <a:cubicBezTo>
                  <a:pt x="3" y="2"/>
                  <a:pt x="7" y="0"/>
                  <a:pt x="1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sp>
        <p:nvSpPr>
          <p:cNvPr id="19" name="对话气泡: 圆角矩形 18">
            <a:hlinkClick r:id="rId4" action="ppaction://hlinksldjump"/>
          </p:cNvPr>
          <p:cNvSpPr/>
          <p:nvPr/>
        </p:nvSpPr>
        <p:spPr>
          <a:xfrm>
            <a:off x="6647021" y="4148614"/>
            <a:ext cx="2001679" cy="551498"/>
          </a:xfrm>
          <a:prstGeom prst="wedgeRoundRectCallout">
            <a:avLst>
              <a:gd name="adj1" fmla="val -179108"/>
              <a:gd name="adj2" fmla="val -49136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1938.6-10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武汉会战</a:t>
            </a:r>
            <a:endParaRPr lang="zh-CN" altLang="en-US" sz="1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4463424" y="4524384"/>
            <a:ext cx="152213" cy="156440"/>
          </a:xfrm>
          <a:custGeom>
            <a:avLst/>
            <a:gdLst>
              <a:gd name="T0" fmla="*/ 11 w 18"/>
              <a:gd name="T1" fmla="*/ 1 h 18"/>
              <a:gd name="T2" fmla="*/ 17 w 18"/>
              <a:gd name="T3" fmla="*/ 11 h 18"/>
              <a:gd name="T4" fmla="*/ 7 w 18"/>
              <a:gd name="T5" fmla="*/ 16 h 18"/>
              <a:gd name="T6" fmla="*/ 2 w 18"/>
              <a:gd name="T7" fmla="*/ 7 h 18"/>
              <a:gd name="T8" fmla="*/ 11 w 18"/>
              <a:gd name="T9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1" y="1"/>
                </a:moveTo>
                <a:cubicBezTo>
                  <a:pt x="16" y="2"/>
                  <a:pt x="18" y="7"/>
                  <a:pt x="17" y="11"/>
                </a:cubicBezTo>
                <a:cubicBezTo>
                  <a:pt x="16" y="15"/>
                  <a:pt x="11" y="18"/>
                  <a:pt x="7" y="16"/>
                </a:cubicBezTo>
                <a:cubicBezTo>
                  <a:pt x="3" y="15"/>
                  <a:pt x="0" y="11"/>
                  <a:pt x="2" y="7"/>
                </a:cubicBezTo>
                <a:cubicBezTo>
                  <a:pt x="3" y="2"/>
                  <a:pt x="7" y="0"/>
                  <a:pt x="11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sp>
        <p:nvSpPr>
          <p:cNvPr id="21" name="对话气泡: 圆角矩形 20">
            <a:hlinkClick r:id="rId6" action="ppaction://hlinksldjump"/>
          </p:cNvPr>
          <p:cNvSpPr/>
          <p:nvPr/>
        </p:nvSpPr>
        <p:spPr>
          <a:xfrm>
            <a:off x="6690360" y="4832509"/>
            <a:ext cx="2204561" cy="634841"/>
          </a:xfrm>
          <a:prstGeom prst="wedgeRoundRectCallout">
            <a:avLst>
              <a:gd name="adj1" fmla="val -164337"/>
              <a:gd name="adj2" fmla="val -8659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1941.12-1942.1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第三次长沙会战</a:t>
            </a:r>
            <a:endParaRPr lang="zh-CN" altLang="en-US" sz="1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35" y="2024561"/>
            <a:ext cx="587138" cy="36430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2" y="3114026"/>
            <a:ext cx="252125" cy="1564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54" y="3489957"/>
            <a:ext cx="252125" cy="1564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84" y="3889273"/>
            <a:ext cx="252125" cy="1564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01" y="4144127"/>
            <a:ext cx="252125" cy="1564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68" y="5201417"/>
            <a:ext cx="252125" cy="1564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15" y="4529203"/>
            <a:ext cx="306083" cy="19736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782196" y="1563036"/>
            <a:ext cx="4441781" cy="3743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粉碎日军“三个月亡华”的狂妄企图</a:t>
            </a:r>
            <a:endParaRPr lang="zh-CN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70953" y="4932470"/>
            <a:ext cx="3688703" cy="44341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胜利，在国内外产生积极影响</a:t>
            </a:r>
            <a:endParaRPr lang="zh-CN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4125351" y="1965081"/>
            <a:ext cx="738554" cy="1085848"/>
          </a:xfrm>
          <a:custGeom>
            <a:avLst/>
            <a:gdLst>
              <a:gd name="connsiteX0" fmla="*/ 984738 w 984738"/>
              <a:gd name="connsiteY0" fmla="*/ 0 h 1447797"/>
              <a:gd name="connsiteX1" fmla="*/ 759655 w 984738"/>
              <a:gd name="connsiteY1" fmla="*/ 14067 h 1447797"/>
              <a:gd name="connsiteX2" fmla="*/ 703384 w 984738"/>
              <a:gd name="connsiteY2" fmla="*/ 70338 h 1447797"/>
              <a:gd name="connsiteX3" fmla="*/ 661181 w 984738"/>
              <a:gd name="connsiteY3" fmla="*/ 84406 h 1447797"/>
              <a:gd name="connsiteX4" fmla="*/ 576775 w 984738"/>
              <a:gd name="connsiteY4" fmla="*/ 126609 h 1447797"/>
              <a:gd name="connsiteX5" fmla="*/ 548640 w 984738"/>
              <a:gd name="connsiteY5" fmla="*/ 168812 h 1447797"/>
              <a:gd name="connsiteX6" fmla="*/ 450166 w 984738"/>
              <a:gd name="connsiteY6" fmla="*/ 267286 h 1447797"/>
              <a:gd name="connsiteX7" fmla="*/ 407963 w 984738"/>
              <a:gd name="connsiteY7" fmla="*/ 309489 h 1447797"/>
              <a:gd name="connsiteX8" fmla="*/ 351692 w 984738"/>
              <a:gd name="connsiteY8" fmla="*/ 323557 h 1447797"/>
              <a:gd name="connsiteX9" fmla="*/ 253218 w 984738"/>
              <a:gd name="connsiteY9" fmla="*/ 351692 h 1447797"/>
              <a:gd name="connsiteX10" fmla="*/ 112541 w 984738"/>
              <a:gd name="connsiteY10" fmla="*/ 365760 h 1447797"/>
              <a:gd name="connsiteX11" fmla="*/ 70338 w 984738"/>
              <a:gd name="connsiteY11" fmla="*/ 379827 h 1447797"/>
              <a:gd name="connsiteX12" fmla="*/ 14067 w 984738"/>
              <a:gd name="connsiteY12" fmla="*/ 450166 h 1447797"/>
              <a:gd name="connsiteX13" fmla="*/ 56270 w 984738"/>
              <a:gd name="connsiteY13" fmla="*/ 534572 h 1447797"/>
              <a:gd name="connsiteX14" fmla="*/ 70338 w 984738"/>
              <a:gd name="connsiteY14" fmla="*/ 576775 h 1447797"/>
              <a:gd name="connsiteX15" fmla="*/ 56270 w 984738"/>
              <a:gd name="connsiteY15" fmla="*/ 633046 h 1447797"/>
              <a:gd name="connsiteX16" fmla="*/ 14067 w 984738"/>
              <a:gd name="connsiteY16" fmla="*/ 647114 h 1447797"/>
              <a:gd name="connsiteX17" fmla="*/ 0 w 984738"/>
              <a:gd name="connsiteY17" fmla="*/ 689317 h 1447797"/>
              <a:gd name="connsiteX18" fmla="*/ 84406 w 984738"/>
              <a:gd name="connsiteY18" fmla="*/ 801858 h 1447797"/>
              <a:gd name="connsiteX19" fmla="*/ 112541 w 984738"/>
              <a:gd name="connsiteY19" fmla="*/ 829994 h 1447797"/>
              <a:gd name="connsiteX20" fmla="*/ 253218 w 984738"/>
              <a:gd name="connsiteY20" fmla="*/ 858129 h 1447797"/>
              <a:gd name="connsiteX21" fmla="*/ 337624 w 984738"/>
              <a:gd name="connsiteY21" fmla="*/ 956603 h 1447797"/>
              <a:gd name="connsiteX22" fmla="*/ 365760 w 984738"/>
              <a:gd name="connsiteY22" fmla="*/ 1041009 h 1447797"/>
              <a:gd name="connsiteX23" fmla="*/ 393895 w 984738"/>
              <a:gd name="connsiteY23" fmla="*/ 1083212 h 1447797"/>
              <a:gd name="connsiteX24" fmla="*/ 436098 w 984738"/>
              <a:gd name="connsiteY24" fmla="*/ 1167618 h 1447797"/>
              <a:gd name="connsiteX25" fmla="*/ 478301 w 984738"/>
              <a:gd name="connsiteY25" fmla="*/ 1195754 h 1447797"/>
              <a:gd name="connsiteX26" fmla="*/ 506437 w 984738"/>
              <a:gd name="connsiteY26" fmla="*/ 1223889 h 1447797"/>
              <a:gd name="connsiteX27" fmla="*/ 604910 w 984738"/>
              <a:gd name="connsiteY27" fmla="*/ 1237957 h 1447797"/>
              <a:gd name="connsiteX28" fmla="*/ 787790 w 984738"/>
              <a:gd name="connsiteY28" fmla="*/ 1237957 h 1447797"/>
              <a:gd name="connsiteX29" fmla="*/ 773723 w 984738"/>
              <a:gd name="connsiteY29" fmla="*/ 1195754 h 1447797"/>
              <a:gd name="connsiteX30" fmla="*/ 858129 w 984738"/>
              <a:gd name="connsiteY30" fmla="*/ 1195754 h 1447797"/>
              <a:gd name="connsiteX31" fmla="*/ 886264 w 984738"/>
              <a:gd name="connsiteY31" fmla="*/ 1434904 h 1447797"/>
              <a:gd name="connsiteX32" fmla="*/ 984738 w 984738"/>
              <a:gd name="connsiteY32" fmla="*/ 1434904 h 144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84738" h="1447797">
                <a:moveTo>
                  <a:pt x="984738" y="0"/>
                </a:moveTo>
                <a:cubicBezTo>
                  <a:pt x="909710" y="4689"/>
                  <a:pt x="832585" y="-4165"/>
                  <a:pt x="759655" y="14067"/>
                </a:cubicBezTo>
                <a:cubicBezTo>
                  <a:pt x="733921" y="20501"/>
                  <a:pt x="728549" y="61949"/>
                  <a:pt x="703384" y="70338"/>
                </a:cubicBezTo>
                <a:cubicBezTo>
                  <a:pt x="689316" y="75027"/>
                  <a:pt x="674444" y="77774"/>
                  <a:pt x="661181" y="84406"/>
                </a:cubicBezTo>
                <a:cubicBezTo>
                  <a:pt x="552099" y="138947"/>
                  <a:pt x="682854" y="91249"/>
                  <a:pt x="576775" y="126609"/>
                </a:cubicBezTo>
                <a:cubicBezTo>
                  <a:pt x="567397" y="140677"/>
                  <a:pt x="559643" y="155975"/>
                  <a:pt x="548640" y="168812"/>
                </a:cubicBezTo>
                <a:lnTo>
                  <a:pt x="450166" y="267286"/>
                </a:lnTo>
                <a:cubicBezTo>
                  <a:pt x="436098" y="281354"/>
                  <a:pt x="427264" y="304664"/>
                  <a:pt x="407963" y="309489"/>
                </a:cubicBezTo>
                <a:cubicBezTo>
                  <a:pt x="389206" y="314178"/>
                  <a:pt x="370282" y="318246"/>
                  <a:pt x="351692" y="323557"/>
                </a:cubicBezTo>
                <a:cubicBezTo>
                  <a:pt x="311615" y="335008"/>
                  <a:pt x="297188" y="345410"/>
                  <a:pt x="253218" y="351692"/>
                </a:cubicBezTo>
                <a:cubicBezTo>
                  <a:pt x="206565" y="358357"/>
                  <a:pt x="159433" y="361071"/>
                  <a:pt x="112541" y="365760"/>
                </a:cubicBezTo>
                <a:cubicBezTo>
                  <a:pt x="98473" y="370449"/>
                  <a:pt x="83053" y="372198"/>
                  <a:pt x="70338" y="379827"/>
                </a:cubicBezTo>
                <a:cubicBezTo>
                  <a:pt x="48068" y="393189"/>
                  <a:pt x="26844" y="431001"/>
                  <a:pt x="14067" y="450166"/>
                </a:cubicBezTo>
                <a:cubicBezTo>
                  <a:pt x="49427" y="556245"/>
                  <a:pt x="1729" y="425490"/>
                  <a:pt x="56270" y="534572"/>
                </a:cubicBezTo>
                <a:cubicBezTo>
                  <a:pt x="62902" y="547835"/>
                  <a:pt x="65649" y="562707"/>
                  <a:pt x="70338" y="576775"/>
                </a:cubicBezTo>
                <a:cubicBezTo>
                  <a:pt x="65649" y="595532"/>
                  <a:pt x="68348" y="617948"/>
                  <a:pt x="56270" y="633046"/>
                </a:cubicBezTo>
                <a:cubicBezTo>
                  <a:pt x="47007" y="644625"/>
                  <a:pt x="24552" y="636628"/>
                  <a:pt x="14067" y="647114"/>
                </a:cubicBezTo>
                <a:cubicBezTo>
                  <a:pt x="3582" y="657599"/>
                  <a:pt x="4689" y="675249"/>
                  <a:pt x="0" y="689317"/>
                </a:cubicBezTo>
                <a:cubicBezTo>
                  <a:pt x="39999" y="769314"/>
                  <a:pt x="13306" y="730757"/>
                  <a:pt x="84406" y="801858"/>
                </a:cubicBezTo>
                <a:cubicBezTo>
                  <a:pt x="93784" y="811237"/>
                  <a:pt x="99535" y="827393"/>
                  <a:pt x="112541" y="829994"/>
                </a:cubicBezTo>
                <a:lnTo>
                  <a:pt x="253218" y="858129"/>
                </a:lnTo>
                <a:cubicBezTo>
                  <a:pt x="281109" y="886020"/>
                  <a:pt x="320484" y="918037"/>
                  <a:pt x="337624" y="956603"/>
                </a:cubicBezTo>
                <a:cubicBezTo>
                  <a:pt x="349669" y="983704"/>
                  <a:pt x="349309" y="1016333"/>
                  <a:pt x="365760" y="1041009"/>
                </a:cubicBezTo>
                <a:cubicBezTo>
                  <a:pt x="375138" y="1055077"/>
                  <a:pt x="386334" y="1068090"/>
                  <a:pt x="393895" y="1083212"/>
                </a:cubicBezTo>
                <a:cubicBezTo>
                  <a:pt x="416778" y="1128977"/>
                  <a:pt x="395783" y="1127303"/>
                  <a:pt x="436098" y="1167618"/>
                </a:cubicBezTo>
                <a:cubicBezTo>
                  <a:pt x="448053" y="1179573"/>
                  <a:pt x="465099" y="1185192"/>
                  <a:pt x="478301" y="1195754"/>
                </a:cubicBezTo>
                <a:cubicBezTo>
                  <a:pt x="488658" y="1204039"/>
                  <a:pt x="493854" y="1219695"/>
                  <a:pt x="506437" y="1223889"/>
                </a:cubicBezTo>
                <a:cubicBezTo>
                  <a:pt x="537893" y="1234374"/>
                  <a:pt x="572086" y="1233268"/>
                  <a:pt x="604910" y="1237957"/>
                </a:cubicBezTo>
                <a:cubicBezTo>
                  <a:pt x="670161" y="1259706"/>
                  <a:pt x="701195" y="1276443"/>
                  <a:pt x="787790" y="1237957"/>
                </a:cubicBezTo>
                <a:cubicBezTo>
                  <a:pt x="801341" y="1231935"/>
                  <a:pt x="778412" y="1209822"/>
                  <a:pt x="773723" y="1195754"/>
                </a:cubicBezTo>
                <a:cubicBezTo>
                  <a:pt x="789108" y="1180368"/>
                  <a:pt x="833600" y="1118080"/>
                  <a:pt x="858129" y="1195754"/>
                </a:cubicBezTo>
                <a:cubicBezTo>
                  <a:pt x="882300" y="1272295"/>
                  <a:pt x="848708" y="1363966"/>
                  <a:pt x="886264" y="1434904"/>
                </a:cubicBezTo>
                <a:cubicBezTo>
                  <a:pt x="901622" y="1463914"/>
                  <a:pt x="951913" y="1434904"/>
                  <a:pt x="984738" y="1434904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38" name="组合 37"/>
          <p:cNvGrpSpPr/>
          <p:nvPr/>
        </p:nvGrpSpPr>
        <p:grpSpPr>
          <a:xfrm>
            <a:off x="4316138" y="1997090"/>
            <a:ext cx="769940" cy="1014569"/>
            <a:chOff x="6255657" y="103540"/>
            <a:chExt cx="1189098" cy="1807029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6255657" y="103540"/>
              <a:ext cx="492770" cy="110114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6502040" y="103540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688182" y="436399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951985" y="705883"/>
              <a:ext cx="492770" cy="1204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4054344" y="2587577"/>
            <a:ext cx="1212756" cy="836375"/>
            <a:chOff x="5405792" y="2307102"/>
            <a:chExt cx="1617008" cy="1115167"/>
          </a:xfrm>
        </p:grpSpPr>
        <p:cxnSp>
          <p:nvCxnSpPr>
            <p:cNvPr id="45" name="直接连接符 44"/>
            <p:cNvCxnSpPr>
              <a:stCxn id="28" idx="19"/>
            </p:cNvCxnSpPr>
            <p:nvPr/>
          </p:nvCxnSpPr>
          <p:spPr>
            <a:xfrm flipH="1">
              <a:off x="5405792" y="2307102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5562123" y="2393441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5707685" y="2582027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6029451" y="2842697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5594017" y="2887875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6204121" y="2914790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6596048" y="3106811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5869170" y="2785862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6345095" y="3032473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6815583" y="3061557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5954239" y="3119469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5091179" y="3805861"/>
            <a:ext cx="454688" cy="401252"/>
            <a:chOff x="6788239" y="3931481"/>
            <a:chExt cx="606251" cy="535003"/>
          </a:xfrm>
        </p:grpSpPr>
        <p:cxnSp>
          <p:nvCxnSpPr>
            <p:cNvPr id="57" name="直接连接符 56"/>
            <p:cNvCxnSpPr/>
            <p:nvPr/>
          </p:nvCxnSpPr>
          <p:spPr>
            <a:xfrm flipH="1">
              <a:off x="6788239" y="3972369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7187273" y="4163684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7054838" y="4042697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6956297" y="3931481"/>
              <a:ext cx="207217" cy="302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任意多边形: 形状 60"/>
          <p:cNvSpPr/>
          <p:nvPr/>
        </p:nvSpPr>
        <p:spPr>
          <a:xfrm>
            <a:off x="5519057" y="4808765"/>
            <a:ext cx="211861" cy="478971"/>
          </a:xfrm>
          <a:custGeom>
            <a:avLst/>
            <a:gdLst>
              <a:gd name="connsiteX0" fmla="*/ 101600 w 282481"/>
              <a:gd name="connsiteY0" fmla="*/ 58057 h 638628"/>
              <a:gd name="connsiteX1" fmla="*/ 72571 w 282481"/>
              <a:gd name="connsiteY1" fmla="*/ 145143 h 638628"/>
              <a:gd name="connsiteX2" fmla="*/ 43543 w 282481"/>
              <a:gd name="connsiteY2" fmla="*/ 188685 h 638628"/>
              <a:gd name="connsiteX3" fmla="*/ 14514 w 282481"/>
              <a:gd name="connsiteY3" fmla="*/ 275771 h 638628"/>
              <a:gd name="connsiteX4" fmla="*/ 0 w 282481"/>
              <a:gd name="connsiteY4" fmla="*/ 319314 h 638628"/>
              <a:gd name="connsiteX5" fmla="*/ 43543 w 282481"/>
              <a:gd name="connsiteY5" fmla="*/ 522514 h 638628"/>
              <a:gd name="connsiteX6" fmla="*/ 87086 w 282481"/>
              <a:gd name="connsiteY6" fmla="*/ 537028 h 638628"/>
              <a:gd name="connsiteX7" fmla="*/ 130628 w 282481"/>
              <a:gd name="connsiteY7" fmla="*/ 566057 h 638628"/>
              <a:gd name="connsiteX8" fmla="*/ 174171 w 282481"/>
              <a:gd name="connsiteY8" fmla="*/ 624114 h 638628"/>
              <a:gd name="connsiteX9" fmla="*/ 217714 w 282481"/>
              <a:gd name="connsiteY9" fmla="*/ 638628 h 638628"/>
              <a:gd name="connsiteX10" fmla="*/ 203200 w 282481"/>
              <a:gd name="connsiteY10" fmla="*/ 580571 h 638628"/>
              <a:gd name="connsiteX11" fmla="*/ 203200 w 282481"/>
              <a:gd name="connsiteY11" fmla="*/ 464457 h 638628"/>
              <a:gd name="connsiteX12" fmla="*/ 261257 w 282481"/>
              <a:gd name="connsiteY12" fmla="*/ 377371 h 638628"/>
              <a:gd name="connsiteX13" fmla="*/ 261257 w 282481"/>
              <a:gd name="connsiteY13" fmla="*/ 58057 h 638628"/>
              <a:gd name="connsiteX14" fmla="*/ 232228 w 282481"/>
              <a:gd name="connsiteY14" fmla="*/ 14514 h 638628"/>
              <a:gd name="connsiteX15" fmla="*/ 174171 w 282481"/>
              <a:gd name="connsiteY15" fmla="*/ 0 h 638628"/>
              <a:gd name="connsiteX16" fmla="*/ 101600 w 282481"/>
              <a:gd name="connsiteY16" fmla="*/ 58057 h 63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481" h="638628">
                <a:moveTo>
                  <a:pt x="101600" y="58057"/>
                </a:moveTo>
                <a:cubicBezTo>
                  <a:pt x="84667" y="82247"/>
                  <a:pt x="84998" y="117181"/>
                  <a:pt x="72571" y="145143"/>
                </a:cubicBezTo>
                <a:cubicBezTo>
                  <a:pt x="65486" y="161083"/>
                  <a:pt x="50628" y="172745"/>
                  <a:pt x="43543" y="188685"/>
                </a:cubicBezTo>
                <a:cubicBezTo>
                  <a:pt x="31116" y="216647"/>
                  <a:pt x="24190" y="246742"/>
                  <a:pt x="14514" y="275771"/>
                </a:cubicBezTo>
                <a:lnTo>
                  <a:pt x="0" y="319314"/>
                </a:lnTo>
                <a:cubicBezTo>
                  <a:pt x="7417" y="356399"/>
                  <a:pt x="37812" y="511051"/>
                  <a:pt x="43543" y="522514"/>
                </a:cubicBezTo>
                <a:cubicBezTo>
                  <a:pt x="50385" y="536198"/>
                  <a:pt x="72572" y="532190"/>
                  <a:pt x="87086" y="537028"/>
                </a:cubicBezTo>
                <a:cubicBezTo>
                  <a:pt x="101600" y="546704"/>
                  <a:pt x="118293" y="553722"/>
                  <a:pt x="130628" y="566057"/>
                </a:cubicBezTo>
                <a:cubicBezTo>
                  <a:pt x="147733" y="583162"/>
                  <a:pt x="155587" y="608628"/>
                  <a:pt x="174171" y="624114"/>
                </a:cubicBezTo>
                <a:cubicBezTo>
                  <a:pt x="185924" y="633908"/>
                  <a:pt x="203200" y="633790"/>
                  <a:pt x="217714" y="638628"/>
                </a:cubicBezTo>
                <a:cubicBezTo>
                  <a:pt x="212876" y="619276"/>
                  <a:pt x="207527" y="600044"/>
                  <a:pt x="203200" y="580571"/>
                </a:cubicBezTo>
                <a:cubicBezTo>
                  <a:pt x="191149" y="526342"/>
                  <a:pt x="177496" y="510724"/>
                  <a:pt x="203200" y="464457"/>
                </a:cubicBezTo>
                <a:cubicBezTo>
                  <a:pt x="220143" y="433959"/>
                  <a:pt x="261257" y="377371"/>
                  <a:pt x="261257" y="377371"/>
                </a:cubicBezTo>
                <a:cubicBezTo>
                  <a:pt x="287695" y="245178"/>
                  <a:pt x="291358" y="258732"/>
                  <a:pt x="261257" y="58057"/>
                </a:cubicBezTo>
                <a:cubicBezTo>
                  <a:pt x="258669" y="40806"/>
                  <a:pt x="246742" y="24190"/>
                  <a:pt x="232228" y="14514"/>
                </a:cubicBezTo>
                <a:cubicBezTo>
                  <a:pt x="215630" y="3449"/>
                  <a:pt x="193523" y="4838"/>
                  <a:pt x="174171" y="0"/>
                </a:cubicBezTo>
                <a:cubicBezTo>
                  <a:pt x="111420" y="15687"/>
                  <a:pt x="118533" y="33867"/>
                  <a:pt x="101600" y="5805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12" name="组合 111"/>
          <p:cNvGrpSpPr/>
          <p:nvPr/>
        </p:nvGrpSpPr>
        <p:grpSpPr>
          <a:xfrm>
            <a:off x="5547281" y="4905724"/>
            <a:ext cx="167877" cy="258623"/>
            <a:chOff x="7396375" y="5397965"/>
            <a:chExt cx="223836" cy="344830"/>
          </a:xfrm>
        </p:grpSpPr>
        <p:cxnSp>
          <p:nvCxnSpPr>
            <p:cNvPr id="62" name="直接连接符 61"/>
            <p:cNvCxnSpPr/>
            <p:nvPr/>
          </p:nvCxnSpPr>
          <p:spPr>
            <a:xfrm flipH="1">
              <a:off x="7396375" y="5397965"/>
              <a:ext cx="151054" cy="220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7469157" y="5522063"/>
              <a:ext cx="151054" cy="220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79" y="4900482"/>
            <a:ext cx="201986" cy="125329"/>
          </a:xfrm>
          <a:prstGeom prst="rect">
            <a:avLst/>
          </a:prstGeom>
        </p:spPr>
      </p:pic>
      <p:grpSp>
        <p:nvGrpSpPr>
          <p:cNvPr id="85" name="组合 84"/>
          <p:cNvGrpSpPr/>
          <p:nvPr/>
        </p:nvGrpSpPr>
        <p:grpSpPr>
          <a:xfrm>
            <a:off x="4176646" y="3277899"/>
            <a:ext cx="1126664" cy="611663"/>
            <a:chOff x="5568861" y="3227532"/>
            <a:chExt cx="1502218" cy="815550"/>
          </a:xfrm>
        </p:grpSpPr>
        <p:cxnSp>
          <p:nvCxnSpPr>
            <p:cNvPr id="69" name="直接连接符 68"/>
            <p:cNvCxnSpPr/>
            <p:nvPr/>
          </p:nvCxnSpPr>
          <p:spPr>
            <a:xfrm flipH="1">
              <a:off x="5568861" y="3227532"/>
              <a:ext cx="125271" cy="26156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5672195" y="3327647"/>
              <a:ext cx="125271" cy="26156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5788797" y="3415522"/>
              <a:ext cx="125271" cy="26156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6150512" y="3400652"/>
              <a:ext cx="216315" cy="3150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6038563" y="3385177"/>
              <a:ext cx="125271" cy="26156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6305561" y="3489241"/>
              <a:ext cx="216315" cy="3150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6659920" y="3511509"/>
              <a:ext cx="62370" cy="3561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6821083" y="3595783"/>
              <a:ext cx="62370" cy="3561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7008709" y="3685769"/>
              <a:ext cx="62370" cy="3561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6529943" y="3686940"/>
              <a:ext cx="62370" cy="3561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/>
          <p:cNvGrpSpPr/>
          <p:nvPr/>
        </p:nvGrpSpPr>
        <p:grpSpPr>
          <a:xfrm>
            <a:off x="4560013" y="3936675"/>
            <a:ext cx="482044" cy="450580"/>
            <a:chOff x="6080017" y="4105900"/>
            <a:chExt cx="642725" cy="600773"/>
          </a:xfrm>
        </p:grpSpPr>
        <p:cxnSp>
          <p:nvCxnSpPr>
            <p:cNvPr id="87" name="直接连接符 86"/>
            <p:cNvCxnSpPr/>
            <p:nvPr/>
          </p:nvCxnSpPr>
          <p:spPr>
            <a:xfrm flipH="1">
              <a:off x="6695170" y="4105900"/>
              <a:ext cx="27572" cy="2395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471908" y="4214206"/>
              <a:ext cx="13878" cy="2625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6606748" y="4119342"/>
              <a:ext cx="15443" cy="2962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340975" y="4194097"/>
              <a:ext cx="18664" cy="4991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6220582" y="4210056"/>
              <a:ext cx="24300" cy="496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6080017" y="4175471"/>
              <a:ext cx="0" cy="4931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/>
          <p:cNvGrpSpPr/>
          <p:nvPr/>
        </p:nvGrpSpPr>
        <p:grpSpPr>
          <a:xfrm>
            <a:off x="4523074" y="5145412"/>
            <a:ext cx="327411" cy="241271"/>
            <a:chOff x="6030765" y="5717549"/>
            <a:chExt cx="436548" cy="321694"/>
          </a:xfrm>
        </p:grpSpPr>
        <p:cxnSp>
          <p:nvCxnSpPr>
            <p:cNvPr id="105" name="直接连接符 104"/>
            <p:cNvCxnSpPr/>
            <p:nvPr/>
          </p:nvCxnSpPr>
          <p:spPr>
            <a:xfrm>
              <a:off x="6030765" y="5858653"/>
              <a:ext cx="210616" cy="1805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6115323" y="5758550"/>
              <a:ext cx="210616" cy="1805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6256697" y="5717549"/>
              <a:ext cx="210616" cy="1805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33"/>
          <p:cNvSpPr/>
          <p:nvPr/>
        </p:nvSpPr>
        <p:spPr>
          <a:xfrm>
            <a:off x="2678124" y="2485929"/>
            <a:ext cx="4485444" cy="40661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首次大捷，粉碎日军不可战胜的神话</a:t>
            </a:r>
            <a:endParaRPr lang="zh-CN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155656" y="3642125"/>
            <a:ext cx="3090507" cy="4077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取得抗战以来的最大胜利</a:t>
            </a:r>
            <a:endParaRPr lang="zh-CN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668206" y="4085254"/>
            <a:ext cx="2683752" cy="42698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将日军拖入持久作战</a:t>
            </a:r>
            <a:endParaRPr lang="zh-CN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345" y="44450"/>
            <a:ext cx="8422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（二）日本全面侵华与全民族抗战（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1937--1945)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33" grpId="0" bldLvl="0" animBg="1"/>
      <p:bldP spid="37" grpId="0" bldLvl="0" animBg="1"/>
      <p:bldP spid="34" grpId="0" bldLvl="0" animBg="1"/>
      <p:bldP spid="35" grpId="0" bldLvl="0" animBg="1"/>
      <p:bldP spid="3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" y="1484630"/>
            <a:ext cx="4032250" cy="40557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3345" y="44450"/>
            <a:ext cx="8422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（二）日本全面侵华与全民族抗战（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1937--1945)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484630"/>
            <a:ext cx="3965575" cy="40557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文本框 21"/>
          <p:cNvSpPr txBox="1"/>
          <p:nvPr/>
        </p:nvSpPr>
        <p:spPr>
          <a:xfrm>
            <a:off x="93345" y="44450"/>
            <a:ext cx="8422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（二）日本全面侵华与全民族抗战（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1937--1945)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823688" y="-23246"/>
            <a:ext cx="4905606" cy="3268360"/>
            <a:chOff x="6730187" y="1688161"/>
            <a:chExt cx="4877223" cy="324945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187" y="1688161"/>
              <a:ext cx="4877223" cy="324945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837714" y="2413337"/>
              <a:ext cx="1219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贫农、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无产阶级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占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1/3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154282" y="2579672"/>
              <a:ext cx="1465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小资产阶级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占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1/3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360230" y="3746195"/>
              <a:ext cx="18578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民族资产阶级、开明绅士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占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1/3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48689" name="文本框 1"/>
          <p:cNvSpPr txBox="1"/>
          <p:nvPr>
            <p:custDataLst>
              <p:tags r:id="rId2"/>
            </p:custDataLst>
          </p:nvPr>
        </p:nvSpPr>
        <p:spPr>
          <a:xfrm>
            <a:off x="468221" y="960121"/>
            <a:ext cx="3230880" cy="497839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敌后战场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政权建设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194305" name="表格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23568" y="2779960"/>
          <a:ext cx="8380095" cy="3687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035"/>
                <a:gridCol w="7465060"/>
              </a:tblGrid>
              <a:tr h="15538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err="1">
                          <a:latin typeface="方正粗黑宋简体" panose="02000000000000000000" charset="-122"/>
                          <a:ea typeface="方正粗黑宋简体" panose="02000000000000000000" charset="-122"/>
                          <a:cs typeface="宋体" panose="02010600030101010101" pitchFamily="2" charset="-122"/>
                        </a:rPr>
                        <a:t>政治</a:t>
                      </a:r>
                      <a:endParaRPr lang="en-US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zh-CN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方正粗黑宋简体" panose="02000000000000000000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2421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方正粗黑宋简体" panose="02000000000000000000" charset="-122"/>
                          <a:ea typeface="方正粗黑宋简体" panose="02000000000000000000" charset="-122"/>
                          <a:cs typeface="宋体" panose="02010600030101010101" pitchFamily="2" charset="-122"/>
                        </a:rPr>
                        <a:t>经济</a:t>
                      </a:r>
                      <a:endParaRPr lang="en-US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20000"/>
                        </a:lnSpc>
                        <a:buNone/>
                      </a:pPr>
                      <a:endParaRPr lang="en-US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方正粗黑宋简体" panose="02000000000000000000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911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 err="1">
                          <a:latin typeface="方正粗黑宋简体" panose="02000000000000000000" charset="-122"/>
                          <a:ea typeface="方正粗黑宋简体" panose="02000000000000000000" charset="-122"/>
                          <a:cs typeface="宋体" panose="02010600030101010101" pitchFamily="2" charset="-122"/>
                        </a:rPr>
                        <a:t>军事</a:t>
                      </a:r>
                      <a:endParaRPr lang="en-US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2000" b="0">
                        <a:latin typeface="方正粗黑宋简体" panose="02000000000000000000" charset="-122"/>
                        <a:ea typeface="方正粗黑宋简体" panose="020000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3793" y="3089151"/>
            <a:ext cx="6419644" cy="12680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2263" y="4503787"/>
            <a:ext cx="7687722" cy="12680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95538" y="5930990"/>
            <a:ext cx="6925656" cy="5364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4199" y="432964"/>
            <a:ext cx="8226900" cy="529200"/>
          </a:xfrm>
        </p:spPr>
        <p:txBody>
          <a:bodyPr/>
          <a:lstStyle/>
          <a:p>
            <a:r>
              <a:rPr lang="zh-CN" altLang="en-US"/>
              <a:t>链接高考</a:t>
            </a:r>
            <a:endParaRPr lang="zh-CN" altLang="en-US"/>
          </a:p>
        </p:txBody>
      </p:sp>
      <p:sp>
        <p:nvSpPr>
          <p:cNvPr id="1048698" name="文本框 99"/>
          <p:cNvSpPr txBox="1"/>
          <p:nvPr>
            <p:custDataLst>
              <p:tags r:id="rId2"/>
            </p:custDataLst>
          </p:nvPr>
        </p:nvSpPr>
        <p:spPr>
          <a:xfrm>
            <a:off x="268764" y="1187926"/>
            <a:ext cx="8417719" cy="4521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.(2024·甘肃卷,8)大生产运动中,陕甘宁边区政府动员妇女参加纺织生产。当时有报道称:白三老婆参加纺织组解决了全家穿衣的困难,丈夫更尊敬她了。参加纺织组的妇女身上都有几十块钱,有了财产使用权,不像以前完全依赖公婆丈夫。根据以上材料可知,妇女在大生产运动中(　　)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A.家庭经济地位得到提高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B.实现性别平等同工同酬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C.成为边区劳动生产主力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D.物质需求达到高度自足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文本框 21"/>
          <p:cNvSpPr txBox="1"/>
          <p:nvPr/>
        </p:nvSpPr>
        <p:spPr>
          <a:xfrm>
            <a:off x="93345" y="44450"/>
            <a:ext cx="8422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（二）日本全面侵华与全民族抗战（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1937--1945)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6140" y="1577975"/>
            <a:ext cx="4327525" cy="300863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95" name="文本框 1"/>
          <p:cNvSpPr txBox="1"/>
          <p:nvPr>
            <p:custDataLst>
              <p:tags r:id="rId2"/>
            </p:custDataLst>
          </p:nvPr>
        </p:nvSpPr>
        <p:spPr>
          <a:xfrm>
            <a:off x="368808" y="928776"/>
            <a:ext cx="3764281" cy="497839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抗战胜利的准备：中共七大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96" name="文本框 2"/>
          <p:cNvSpPr txBox="1"/>
          <p:nvPr>
            <p:custDataLst>
              <p:tags r:id="rId3"/>
            </p:custDataLst>
          </p:nvPr>
        </p:nvSpPr>
        <p:spPr>
          <a:xfrm>
            <a:off x="93345" y="1426845"/>
            <a:ext cx="4750435" cy="4789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1945</a:t>
            </a: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年4至6月，在</a:t>
            </a:r>
            <a:r>
              <a:rPr lang="zh-CN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延安</a:t>
            </a: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举行，毛泽东作了</a:t>
            </a:r>
            <a:r>
              <a:rPr lang="zh-CN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《论联合政府》</a:t>
            </a: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的政治报告。</a:t>
            </a:r>
            <a:endParaRPr lang="zh-CN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内容：</a:t>
            </a:r>
            <a:endParaRPr lang="zh-CN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①</a:t>
            </a:r>
            <a:r>
              <a:rPr lang="zh-CN" altLang="en-US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打败日本侵略者，解放全国人民，</a:t>
            </a:r>
            <a:r>
              <a:rPr lang="zh-CN" altLang="en-US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建立一个新民主主义的中国</a:t>
            </a:r>
            <a:r>
              <a:rPr lang="zh-CN" altLang="en-US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②</a:t>
            </a:r>
            <a:r>
              <a:rPr lang="zh-CN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确立毛泽东思想为中国共产党的指导思想</a:t>
            </a: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285750" indent="-285750" algn="just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意义：使全党空前团结</a:t>
            </a:r>
            <a:r>
              <a:rPr lang="zh-CN" altLang="en-US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，</a:t>
            </a:r>
            <a:r>
              <a:rPr lang="zh-CN" altLang="en-US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为抗日战争和新民主主义革命的胜利奠定了思想基础和政治基础</a:t>
            </a:r>
            <a:r>
              <a:rPr lang="zh-CN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889" y="262784"/>
            <a:ext cx="8226900" cy="529200"/>
          </a:xfrm>
        </p:spPr>
        <p:txBody>
          <a:bodyPr/>
          <a:lstStyle/>
          <a:p>
            <a:r>
              <a:rPr lang="zh-CN" altLang="en-US"/>
              <a:t>链接高考</a:t>
            </a:r>
            <a:endParaRPr lang="zh-CN" altLang="en-US"/>
          </a:p>
        </p:txBody>
      </p:sp>
      <p:sp>
        <p:nvSpPr>
          <p:cNvPr id="1048702" name="文本框 99"/>
          <p:cNvSpPr txBox="1"/>
          <p:nvPr>
            <p:custDataLst>
              <p:tags r:id="rId2"/>
            </p:custDataLst>
          </p:nvPr>
        </p:nvSpPr>
        <p:spPr>
          <a:xfrm>
            <a:off x="311309" y="1247616"/>
            <a:ext cx="8417719" cy="3636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sz="2400" b="1">
                <a:latin typeface="宋体" panose="02010600030101010101" pitchFamily="2" charset="-122"/>
                <a:cs typeface="宋体" panose="02010600030101010101" pitchFamily="2" charset="-122"/>
              </a:rPr>
              <a:t>（2022·全国·高考真题）1939年，朱德指出，“在中国，由议会选举政府，决定施政方针，边区是第一个”。1940年，毛泽东再次强调，这种政权“是一切赞成抗日又赞成民主的人们的政权，是几个革命阶级联合起来对于汉奸和反动派的民主专政”。这说明，边区政府（    ）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 err="1">
                <a:latin typeface="宋体" panose="02010600030101010101" pitchFamily="2" charset="-122"/>
                <a:cs typeface="宋体" panose="02010600030101010101" pitchFamily="2" charset="-122"/>
              </a:rPr>
              <a:t>A．具备了新民主主义的特征	B．脱离了国民政府管辖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sz="2400" b="1" err="1">
                <a:latin typeface="宋体" panose="02010600030101010101" pitchFamily="2" charset="-122"/>
                <a:cs typeface="宋体" panose="02010600030101010101" pitchFamily="2" charset="-122"/>
              </a:rPr>
              <a:t>C．代表根据地社会全体意志	D．仿行苏联的政治制度</a:t>
            </a:r>
            <a:endParaRPr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7360" y="188595"/>
            <a:ext cx="6688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pic>
        <p:nvPicPr>
          <p:cNvPr id="21" name="图片 8" descr="W0201008314736419968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8" y="1700954"/>
            <a:ext cx="3490973" cy="27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W020060726489471836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1628775"/>
            <a:ext cx="3730625" cy="3516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79705" y="44450"/>
            <a:ext cx="85528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一、五四运动与中国共产党的早期探索（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1919-1924)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8978" y="5670709"/>
            <a:ext cx="2005489" cy="106680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zh-CN" altLang="en-US" sz="10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D3F0FB"/>
              </a:clrFrom>
              <a:clrTo>
                <a:srgbClr val="D3F0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2538959" cy="51435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884439" y="1873676"/>
            <a:ext cx="594000" cy="37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椭圆 13"/>
          <p:cNvSpPr/>
          <p:nvPr/>
        </p:nvSpPr>
        <p:spPr>
          <a:xfrm>
            <a:off x="2095746" y="3585704"/>
            <a:ext cx="540000" cy="35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1409954" y="2219540"/>
            <a:ext cx="702000" cy="1377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24990" y="1097449"/>
            <a:ext cx="1916430" cy="78359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5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月</a:t>
            </a:r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4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日</a:t>
            </a:r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-6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月</a:t>
            </a:r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4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日</a:t>
            </a:r>
            <a:endParaRPr lang="en-US" altLang="zh-CN" sz="2100" dirty="0">
              <a:latin typeface="方正苏新诗柳楷简体" panose="02000000000000000000" charset="-122"/>
              <a:ea typeface="方正苏新诗柳楷简体" panose="02000000000000000000" charset="-122"/>
              <a:cs typeface="方正苏新诗柳楷简体" panose="02000000000000000000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学生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游行罢课</a:t>
            </a:r>
            <a:endParaRPr lang="zh-CN" altLang="en-US" sz="2100" dirty="0">
              <a:latin typeface="方正苏新诗柳楷简体" panose="02000000000000000000" charset="-122"/>
              <a:ea typeface="方正苏新诗柳楷简体" panose="02000000000000000000" charset="-122"/>
              <a:cs typeface="方正苏新诗柳楷简体" panose="020000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8559" y="3507581"/>
            <a:ext cx="1783080" cy="110680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6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月</a:t>
            </a:r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5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日</a:t>
            </a:r>
            <a:r>
              <a:rPr lang="en-US" altLang="zh-CN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-12</a:t>
            </a:r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日</a:t>
            </a:r>
            <a:endParaRPr lang="en-US" altLang="zh-CN" sz="2100" dirty="0">
              <a:latin typeface="方正苏新诗柳楷简体" panose="02000000000000000000" charset="-122"/>
              <a:ea typeface="方正苏新诗柳楷简体" panose="02000000000000000000" charset="-122"/>
              <a:cs typeface="方正苏新诗柳楷简体" panose="02000000000000000000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工人阶级</a:t>
            </a:r>
            <a:endParaRPr lang="en-US" altLang="zh-CN" sz="2400" dirty="0">
              <a:solidFill>
                <a:srgbClr val="FF0000"/>
              </a:solidFill>
              <a:latin typeface="方正苏新诗柳楷简体" panose="02000000000000000000" charset="-122"/>
              <a:ea typeface="方正苏新诗柳楷简体" panose="02000000000000000000" charset="-122"/>
              <a:cs typeface="方正苏新诗柳楷简体" panose="02000000000000000000" charset="-122"/>
            </a:endParaRPr>
          </a:p>
          <a:p>
            <a:r>
              <a:rPr lang="zh-CN" altLang="en-US" sz="2100" dirty="0">
                <a:latin typeface="方正苏新诗柳楷简体" panose="02000000000000000000" charset="-122"/>
                <a:ea typeface="方正苏新诗柳楷简体" panose="02000000000000000000" charset="-122"/>
                <a:cs typeface="方正苏新诗柳楷简体" panose="02000000000000000000" charset="-122"/>
              </a:rPr>
              <a:t>罢工罢课罢市</a:t>
            </a:r>
            <a:endParaRPr lang="zh-CN" altLang="en-US" sz="2100" dirty="0">
              <a:latin typeface="方正苏新诗柳楷简体" panose="02000000000000000000" charset="-122"/>
              <a:ea typeface="方正苏新诗柳楷简体" panose="02000000000000000000" charset="-122"/>
              <a:cs typeface="方正苏新诗柳楷简体" panose="02000000000000000000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44450"/>
            <a:ext cx="3708400" cy="24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65031"/>
            <a:ext cx="3708400" cy="14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6700"/>
            <a:ext cx="3708400" cy="278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0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0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0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4" grpId="0" bldLvl="0" animBg="1"/>
      <p:bldP spid="15" grpId="0" bldLvl="0" animBg="1"/>
      <p:bldP spid="1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文本框 1"/>
          <p:cNvSpPr txBox="1"/>
          <p:nvPr>
            <p:custDataLst>
              <p:tags r:id="rId1"/>
            </p:custDataLst>
          </p:nvPr>
        </p:nvSpPr>
        <p:spPr>
          <a:xfrm>
            <a:off x="245745" y="1094740"/>
            <a:ext cx="85356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）战略防御阶段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(1946.6-1947.6)：粉碎全面进攻，打退重点进攻</a:t>
            </a:r>
            <a:endParaRPr lang="en-US" altLang="zh-CN" sz="24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4194307" name="表格 2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434256" y="2598261"/>
          <a:ext cx="4524375" cy="315404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8140"/>
                <a:gridCol w="867410"/>
                <a:gridCol w="1765300"/>
                <a:gridCol w="1533525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国民党进攻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cPr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共产党应对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结果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775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全面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中原解放区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自力更生、</a:t>
                      </a:r>
                      <a:endParaRPr lang="en-US" altLang="zh-CN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自卫抗敌。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026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歼敌</a:t>
                      </a:r>
                      <a:r>
                        <a:rPr lang="en-US" altLang="zh-CN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</a:t>
                      </a: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万，粉碎全面进攻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236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重点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陕北解放区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1026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  <a:sym typeface="+mn-ea"/>
                        </a:rPr>
                        <a:t>中共中央撤出延安，转战陕北；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ctr" defTabSz="81026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西北野战军</a:t>
                      </a:r>
                      <a:r>
                        <a:rPr lang="en-US" altLang="zh-CN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→</a:t>
                      </a: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青化砭、沙家店战役。</a:t>
                      </a:r>
                      <a:endParaRPr lang="zh-CN" altLang="en-US" sz="1500" b="1">
                        <a:noFill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1026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粉碎敌人的进攻</a:t>
                      </a:r>
                      <a:endParaRPr lang="zh-CN" altLang="en-US" sz="1500" b="1">
                        <a:noFill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876935">
                <a:tc vMerge="1">
                  <a:tcPr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B w="19050">
                      <a:solidFill>
                        <a:srgbClr val="C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山东解放区</a:t>
                      </a:r>
                      <a:endParaRPr lang="zh-CN" altLang="en-US" sz="1500" b="1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026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华东野战军</a:t>
                      </a:r>
                      <a:r>
                        <a:rPr lang="en-US" altLang="zh-CN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→</a:t>
                      </a:r>
                      <a:r>
                        <a:rPr lang="zh-CN" altLang="en-US" sz="15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孟良崮战役</a:t>
                      </a: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，消灭国民党王牌主力</a:t>
                      </a:r>
                      <a:r>
                        <a:rPr lang="en-US" altLang="zh-CN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74</a:t>
                      </a: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师。</a:t>
                      </a:r>
                      <a:endParaRPr lang="zh-CN" altLang="en-US" sz="1500" b="1">
                        <a:noFill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b="1"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打退敌人的进攻</a:t>
                      </a:r>
                      <a:endParaRPr lang="zh-CN" altLang="en-US" sz="1500" b="1">
                        <a:noFill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9716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85252" y="2558891"/>
            <a:ext cx="4175760" cy="329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文本框 3"/>
          <p:cNvSpPr txBox="1"/>
          <p:nvPr/>
        </p:nvSpPr>
        <p:spPr>
          <a:xfrm>
            <a:off x="467360" y="188595"/>
            <a:ext cx="6688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9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4" name="组合 12"/>
          <p:cNvGrpSpPr/>
          <p:nvPr>
            <p:custDataLst>
              <p:tags r:id="rId1"/>
            </p:custDataLst>
          </p:nvPr>
        </p:nvGrpSpPr>
        <p:grpSpPr>
          <a:xfrm>
            <a:off x="868045" y="2182495"/>
            <a:ext cx="3258185" cy="2966720"/>
            <a:chOff x="6154220" y="852755"/>
            <a:chExt cx="5861818" cy="5849039"/>
          </a:xfrm>
        </p:grpSpPr>
        <p:pic>
          <p:nvPicPr>
            <p:cNvPr id="2097167" name="Picture 2" descr="00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lum bright="-18000" contrast="36000"/>
            </a:blip>
            <a:srcRect r="60" b="1437"/>
            <a:stretch>
              <a:fillRect/>
            </a:stretch>
          </p:blipFill>
          <p:spPr bwMode="auto">
            <a:xfrm>
              <a:off x="6154220" y="852755"/>
              <a:ext cx="5861818" cy="584903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097168" name="图片 17" descr="arrow10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2000"/>
            </a:blip>
            <a:stretch>
              <a:fillRect/>
            </a:stretch>
          </p:blipFill>
          <p:spPr>
            <a:xfrm rot="1434088">
              <a:off x="8371488" y="4271786"/>
              <a:ext cx="1867907" cy="1489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97169" name="图片 18" descr="arrow10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66000"/>
            </a:blip>
            <a:stretch>
              <a:fillRect/>
            </a:stretch>
          </p:blipFill>
          <p:spPr>
            <a:xfrm rot="393422">
              <a:off x="8094866" y="2601588"/>
              <a:ext cx="1595853" cy="131473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394970" y="18415"/>
            <a:ext cx="6688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pic>
        <p:nvPicPr>
          <p:cNvPr id="3" name="图片 2" descr="t01fb4a6c8cb93c94a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845" y="1872615"/>
            <a:ext cx="3387090" cy="4356100"/>
          </a:xfrm>
          <a:prstGeom prst="rect">
            <a:avLst/>
          </a:prstGeom>
        </p:spPr>
      </p:pic>
      <p:pic>
        <p:nvPicPr>
          <p:cNvPr id="5" name="图片 4" descr="OIP-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970" y="1793240"/>
            <a:ext cx="4514850" cy="4514850"/>
          </a:xfrm>
          <a:prstGeom prst="rect">
            <a:avLst/>
          </a:prstGeom>
        </p:spPr>
      </p:pic>
      <p:sp>
        <p:nvSpPr>
          <p:cNvPr id="1048714" name="文本框 1"/>
          <p:cNvSpPr txBox="1"/>
          <p:nvPr>
            <p:custDataLst>
              <p:tags r:id="rId10"/>
            </p:custDataLst>
          </p:nvPr>
        </p:nvSpPr>
        <p:spPr>
          <a:xfrm>
            <a:off x="133985" y="925830"/>
            <a:ext cx="9858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战略反攻阶段（1947.6～1948.9）</a:t>
            </a:r>
            <a:r>
              <a:rPr 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：千里跃进大别山</a:t>
            </a:r>
            <a:endParaRPr lang="zh-CN" sz="24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985" y="1386205"/>
            <a:ext cx="53949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sz="24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战略决战阶段（1948.9-1949.1）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48720" name="Text Box 31"/>
          <p:cNvSpPr txBox="1"/>
          <p:nvPr>
            <p:custDataLst>
              <p:tags r:id="rId11"/>
            </p:custDataLst>
          </p:nvPr>
        </p:nvSpPr>
        <p:spPr>
          <a:xfrm>
            <a:off x="5032375" y="4598670"/>
            <a:ext cx="3942715" cy="163004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意义：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三大战役共歼灭或改编国民党军队一百五十四万余人，基本摧毁了国民党的主要军事力量，为中国革命在全国的胜利奠定了基础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4" grpId="0"/>
      <p:bldP spid="1048714" grpId="1"/>
      <p:bldP spid="6" grpId="0"/>
      <p:bldP spid="6" grpId="1"/>
      <p:bldP spid="1048720" grpId="0" animBg="1"/>
      <p:bldP spid="10487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4984" y="1420758"/>
            <a:ext cx="884045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6.(2024·广东卷,9)1943年3月,中国国民党以蒋介石的名义抛出《中国之命运》一书,公开提出共产主义和英美式的自由主义都不适合中国,声称:“中国之命运,完全寄托于中国国民党。”这说明(　　)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A.民族统一战线初现裂痕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B.中国的国际地位未见改善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C.民族矛盾成为主要矛盾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D.国民党试图独占抗战成果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70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889" y="262784"/>
            <a:ext cx="8226900" cy="529200"/>
          </a:xfrm>
        </p:spPr>
        <p:txBody>
          <a:bodyPr/>
          <a:p>
            <a:r>
              <a:rPr lang="zh-CN" altLang="en-US"/>
              <a:t>链接高考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4984" y="1420758"/>
            <a:ext cx="8840453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2.(2023·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天津卷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,8)1945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9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陕甘宁边区参议会和政府决定将乡参议会改为乡人民代表会议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,1946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又规定边区、县、乡人民代表会议或参议会为人民管理政权机关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;1947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与土地改革运动相呼应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中共中央要求解放区政权自下而上地实行人民代表会议制。这反映了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社会主要矛盾的变化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国家最高权力的重组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民族民主革命的胜利</a:t>
            </a: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	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24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民主联合政府的建立</a:t>
            </a:r>
            <a:endParaRPr lang="zh-CN" altLang="en-US" sz="24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70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889" y="262784"/>
            <a:ext cx="8226900" cy="529200"/>
          </a:xfrm>
        </p:spPr>
        <p:txBody>
          <a:bodyPr/>
          <a:p>
            <a:r>
              <a:rPr lang="zh-CN" altLang="en-US"/>
              <a:t>链接高考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0" y="5621655"/>
            <a:ext cx="1228725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34965" y="19209"/>
            <a:ext cx="3662363" cy="20974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7" name="组合 10"/>
          <p:cNvGrpSpPr/>
          <p:nvPr>
            <p:custDataLst>
              <p:tags r:id="rId3"/>
            </p:custDataLst>
          </p:nvPr>
        </p:nvGrpSpPr>
        <p:grpSpPr>
          <a:xfrm>
            <a:off x="179229" y="1700901"/>
            <a:ext cx="5929570" cy="3455591"/>
            <a:chOff x="0" y="839"/>
            <a:chExt cx="14161" cy="11496"/>
          </a:xfrm>
        </p:grpSpPr>
        <p:sp>
          <p:nvSpPr>
            <p:cNvPr id="1048724" name="文本框 41"/>
            <p:cNvSpPr txBox="1"/>
            <p:nvPr>
              <p:custDataLst>
                <p:tags r:id="rId4"/>
              </p:custDataLst>
            </p:nvPr>
          </p:nvSpPr>
          <p:spPr>
            <a:xfrm>
              <a:off x="0" y="839"/>
              <a:ext cx="6499" cy="7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000" b="1">
                  <a:solidFill>
                    <a:srgbClr val="C00000"/>
                  </a:solidFill>
                  <a:effectLst/>
                  <a:latin typeface="+mn-ea"/>
                  <a:cs typeface="华文中宋" panose="02010600040101010101" pitchFamily="2" charset="-122"/>
                </a:rPr>
                <a:t>中共七届二中全会：</a:t>
              </a:r>
              <a:endParaRPr lang="zh-CN" altLang="en-US" sz="2000" b="1">
                <a:solidFill>
                  <a:srgbClr val="C00000"/>
                </a:solidFill>
                <a:effectLst/>
                <a:latin typeface="+mn-ea"/>
                <a:cs typeface="华文中宋" panose="02010600040101010101" pitchFamily="2" charset="-122"/>
              </a:endParaRPr>
            </a:p>
          </p:txBody>
        </p:sp>
        <p:sp>
          <p:nvSpPr>
            <p:cNvPr id="1048725" name="文本框 41"/>
            <p:cNvSpPr txBox="1"/>
            <p:nvPr>
              <p:custDataLst>
                <p:tags r:id="rId5"/>
              </p:custDataLst>
            </p:nvPr>
          </p:nvSpPr>
          <p:spPr>
            <a:xfrm>
              <a:off x="0" y="2123"/>
              <a:ext cx="3032" cy="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effectLst/>
                  <a:latin typeface="+mn-ea"/>
                  <a:cs typeface="华文中宋" panose="02010600040101010101" pitchFamily="2" charset="-122"/>
                </a:rPr>
                <a:t>①时间：</a:t>
              </a:r>
              <a:endParaRPr lang="zh-CN" altLang="en-US" sz="2000" b="1">
                <a:effectLst/>
                <a:latin typeface="+mn-ea"/>
                <a:cs typeface="华文中宋" panose="02010600040101010101" pitchFamily="2" charset="-122"/>
              </a:endParaRPr>
            </a:p>
          </p:txBody>
        </p:sp>
        <p:sp>
          <p:nvSpPr>
            <p:cNvPr id="1048726" name="文本框 41"/>
            <p:cNvSpPr txBox="1"/>
            <p:nvPr>
              <p:custDataLst>
                <p:tags r:id="rId6"/>
              </p:custDataLst>
            </p:nvPr>
          </p:nvSpPr>
          <p:spPr>
            <a:xfrm>
              <a:off x="2542" y="2122"/>
              <a:ext cx="6571" cy="6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000" b="1">
                  <a:effectLst/>
                  <a:latin typeface="+mn-ea"/>
                  <a:cs typeface="+mn-ea"/>
                </a:rPr>
                <a:t>1949</a:t>
              </a:r>
              <a:r>
                <a:rPr lang="zh-CN" altLang="en-US" sz="2000" b="1">
                  <a:effectLst/>
                  <a:latin typeface="+mn-ea"/>
                  <a:cs typeface="+mn-ea"/>
                </a:rPr>
                <a:t>年春</a:t>
              </a:r>
              <a:endParaRPr lang="zh-CN" altLang="en-US" sz="2000" b="1">
                <a:effectLst/>
                <a:latin typeface="+mn-ea"/>
                <a:cs typeface="+mn-ea"/>
              </a:endParaRPr>
            </a:p>
          </p:txBody>
        </p:sp>
        <p:sp>
          <p:nvSpPr>
            <p:cNvPr id="1048727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0" y="3123"/>
              <a:ext cx="3032" cy="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effectLst/>
                  <a:latin typeface="+mn-ea"/>
                  <a:cs typeface="华文中宋" panose="02010600040101010101" pitchFamily="2" charset="-122"/>
                </a:rPr>
                <a:t>②背景：</a:t>
              </a:r>
              <a:endParaRPr lang="zh-CN" altLang="en-US" sz="2000" b="1">
                <a:effectLst/>
                <a:latin typeface="+mn-ea"/>
                <a:cs typeface="华文中宋" panose="02010600040101010101" pitchFamily="2" charset="-122"/>
              </a:endParaRPr>
            </a:p>
          </p:txBody>
        </p:sp>
        <p:sp>
          <p:nvSpPr>
            <p:cNvPr id="104872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2542" y="3094"/>
              <a:ext cx="11619" cy="10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>
                  <a:effectLst/>
                  <a:latin typeface="+mn-ea"/>
                </a:rPr>
                <a:t>三大战役胜利后，革命即将取得全国胜利。</a:t>
              </a:r>
              <a:endParaRPr lang="zh-CN" altLang="en-US" sz="2000" b="1">
                <a:effectLst/>
                <a:latin typeface="+mn-ea"/>
              </a:endParaRPr>
            </a:p>
          </p:txBody>
        </p:sp>
        <p:sp>
          <p:nvSpPr>
            <p:cNvPr id="1048729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0" y="4124"/>
              <a:ext cx="4537" cy="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effectLst/>
                  <a:latin typeface="+mn-ea"/>
                  <a:cs typeface="华文中宋" panose="02010600040101010101" pitchFamily="2" charset="-122"/>
                </a:rPr>
                <a:t>③主要内容：</a:t>
              </a:r>
              <a:endParaRPr lang="zh-CN" altLang="en-US" sz="2000" b="1">
                <a:effectLst/>
                <a:latin typeface="+mn-ea"/>
                <a:cs typeface="华文中宋" panose="02010600040101010101" pitchFamily="2" charset="-122"/>
              </a:endParaRPr>
            </a:p>
          </p:txBody>
        </p:sp>
        <p:sp>
          <p:nvSpPr>
            <p:cNvPr id="104873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0" y="4991"/>
              <a:ext cx="13529" cy="734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 </a:t>
              </a:r>
              <a:r>
                <a:rPr lang="en-US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A.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提出了促进革命取得全国胜利的基本方针，</a:t>
              </a:r>
              <a:r>
                <a:rPr lang="zh-CN" altLang="en-US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指出了中国由农业国转变为工业国、由新民主主义社会转变为社会主义社会的发展方向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。</a:t>
              </a:r>
              <a:endParaRPr lang="zh-CN" altLang="zh-CN" sz="2000" b="1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 </a:t>
              </a:r>
              <a:r>
                <a:rPr lang="en-US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B.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指出党的工作重心必须</a:t>
              </a:r>
              <a:r>
                <a:rPr lang="zh-CN" altLang="zh-CN" sz="2000" b="1">
                  <a:solidFill>
                    <a:srgbClr val="FF0000"/>
                  </a:solidFill>
                  <a:effectLst/>
                  <a:latin typeface="+mn-ea"/>
                  <a:cs typeface="+mn-ea"/>
                  <a:sym typeface="+mn-ea"/>
                </a:rPr>
                <a:t>由乡村转移到城市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。</a:t>
              </a:r>
              <a:endParaRPr lang="zh-CN" altLang="zh-CN" sz="2000" b="1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endParaRPr>
            </a:p>
            <a:p>
              <a:pPr fontAlgn="auto">
                <a:lnSpc>
                  <a:spcPct val="120000"/>
                </a:lnSpc>
              </a:pP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 </a:t>
              </a:r>
              <a:r>
                <a:rPr lang="en-US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C.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提出了革命胜利后党在各方面的基本政策。</a:t>
              </a:r>
              <a:endParaRPr lang="zh-CN" altLang="zh-CN" sz="2000" b="1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endParaRPr>
            </a:p>
            <a:p>
              <a:pPr fontAlgn="auto">
                <a:lnSpc>
                  <a:spcPct val="120000"/>
                </a:lnSpc>
              </a:pPr>
              <a:r>
                <a:rPr lang="en-US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 D.</a:t>
              </a:r>
              <a:r>
                <a:rPr lang="zh-CN" altLang="zh-CN" sz="2000" b="1">
                  <a:solidFill>
                    <a:schemeClr val="tx1"/>
                  </a:solidFill>
                  <a:effectLst/>
                  <a:latin typeface="+mn-ea"/>
                  <a:cs typeface="+mn-ea"/>
                  <a:sym typeface="+mn-ea"/>
                </a:rPr>
                <a:t>两个务必：“务必使同志们继续地保持谦虚、谨慎、不骄、不躁的作风，务必使同志们继续地保持艰苦奋斗的作风。”</a:t>
              </a:r>
              <a:endParaRPr lang="zh-CN" altLang="zh-CN" sz="2000" b="1">
                <a:solidFill>
                  <a:schemeClr val="tx1"/>
                </a:solidFill>
                <a:effectLst/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2097173" name="图片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5158105" y="3993991"/>
            <a:ext cx="685800" cy="685800"/>
          </a:xfrm>
          <a:prstGeom prst="rect">
            <a:avLst/>
          </a:prstGeom>
          <a:effectLst>
            <a:outerShdw blurRad="50800" dist="50800" dir="18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1048731" name="文本框 11"/>
          <p:cNvSpPr txBox="1"/>
          <p:nvPr>
            <p:custDataLst>
              <p:tags r:id="rId13"/>
            </p:custDataLst>
          </p:nvPr>
        </p:nvSpPr>
        <p:spPr>
          <a:xfrm>
            <a:off x="5792629" y="4034473"/>
            <a:ext cx="29484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有利于接管城市后恢复发展生产</a:t>
            </a:r>
            <a:endParaRPr lang="zh-CN" altLang="en-US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4970" y="19050"/>
            <a:ext cx="6688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7360" y="188595"/>
            <a:ext cx="6688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五、解放战争时期（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1945-1949)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988820"/>
            <a:ext cx="3029585" cy="3634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55" y="1988820"/>
            <a:ext cx="2872740" cy="3629025"/>
          </a:xfrm>
          <a:prstGeom prst="rect">
            <a:avLst/>
          </a:prstGeom>
          <a:ln w="317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39750" y="92583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smtClean="0">
                <a:sym typeface="+mn-ea"/>
              </a:rPr>
              <a:t>国民党政权的统治危机</a:t>
            </a:r>
            <a:endParaRPr lang="zh-CN" altLang="en-US" sz="2400" smtClean="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文本框 5"/>
          <p:cNvSpPr txBox="1"/>
          <p:nvPr>
            <p:custDataLst>
              <p:tags r:id="rId1"/>
            </p:custDataLst>
          </p:nvPr>
        </p:nvSpPr>
        <p:spPr>
          <a:xfrm>
            <a:off x="261938" y="875189"/>
            <a:ext cx="5483066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（一）早期的斗争实践(1921～192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年)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194304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74333" y="1467485"/>
          <a:ext cx="8162925" cy="38011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6705"/>
                <a:gridCol w="6586220"/>
              </a:tblGrid>
              <a:tr h="274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50" b="1"/>
                        <a:t>时间</a:t>
                      </a:r>
                      <a:endParaRPr lang="zh-CN" altLang="en-US" sz="1350" b="1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350" b="1"/>
                        <a:t>内容</a:t>
                      </a:r>
                      <a:endParaRPr lang="zh-CN" altLang="en-US" sz="1350" b="1"/>
                    </a:p>
                  </a:txBody>
                  <a:tcPr marL="68580" marR="68580" marT="34290" marB="34290" anchor="ctr"/>
                </a:tc>
              </a:tr>
              <a:tr h="15767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1921.7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中共一大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确定党名（中国共产党）；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通过党纲</a:t>
                      </a:r>
                      <a:r>
                        <a:rPr lang="zh-CN" altLang="en-US" sz="18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（最高纲领）：推翻资产阶级政权、建立无产阶级专政，实现社会主义和共产主义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中心工作（领导和组织工人运动）；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选举中央（成立中央局，陈独秀任书记）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</a:tr>
              <a:tr h="127825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1922年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中共二大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党的最高纲领是实现共产主义；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8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最低纲领即民主革命纲领是打倒军阀，推翻国际帝国主义的压迫，统一中国为真正的民主共和国；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fontAlgn="auto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决定加入共产国际，确认中共是共产国际的一个支部。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</a:tr>
              <a:tr h="6718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1923年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中共三大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确定了与中国国民党合作的方针。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79705" y="44450"/>
            <a:ext cx="85528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一、五四运动与中国共产党的早期探索（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1919-1924)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-126852" y="1052305"/>
            <a:ext cx="6102452" cy="3867145"/>
            <a:chOff x="98111" y="-149750"/>
            <a:chExt cx="6102452" cy="386714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2" y="-149750"/>
              <a:ext cx="4912530" cy="3782648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98111" y="3194175"/>
              <a:ext cx="6102452" cy="523220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李大钊</a:t>
              </a:r>
              <a:r>
                <a:rPr lang="zh-CN" altLang="en-US" sz="2800" dirty="0">
                  <a:effectLst>
                    <a:glow rad="190500">
                      <a:schemeClr val="bg1"/>
                    </a:glo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和</a:t>
              </a:r>
              <a:r>
                <a:rPr lang="zh-CN" altLang="en-US" sz="2800" dirty="0"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孙中山</a:t>
              </a:r>
              <a:r>
                <a:rPr lang="zh-CN" altLang="en-US" sz="2800" dirty="0">
                  <a:effectLst>
                    <a:glow rad="190500">
                      <a:schemeClr val="bg1"/>
                    </a:glo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走出国民党一大会场</a:t>
              </a:r>
              <a:endParaRPr lang="zh-CN" altLang="en-US" sz="2800" dirty="0">
                <a:effectLst>
                  <a:glow rad="190500">
                    <a:schemeClr val="bg1"/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32113" y="125500"/>
            <a:ext cx="4682859" cy="6603595"/>
            <a:chOff x="5828677" y="227771"/>
            <a:chExt cx="4682859" cy="66035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5828677" y="939074"/>
              <a:ext cx="3948344" cy="589229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1230063">
              <a:off x="8603321" y="544886"/>
              <a:ext cx="1908215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FW筑紫A老明朝 简 D" panose="02000700000000000000" pitchFamily="2" charset="-122"/>
                  <a:ea typeface="方正FW筑紫A老明朝 简 D" panose="02000700000000000000" pitchFamily="2" charset="-122"/>
                </a:defRPr>
              </a:lvl1pPr>
            </a:lstStyle>
            <a:p>
              <a:r>
                <a:rPr lang="zh-CN" altLang="en-US" spc="-150" dirty="0">
                  <a:effectLst>
                    <a:glow rad="190500">
                      <a:schemeClr val="bg1"/>
                    </a:glow>
                    <a:outerShdw sx="1000" sy="1000" algn="tl">
                      <a:srgbClr val="00000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农工兵商学大联合</a:t>
              </a:r>
              <a:endParaRPr lang="zh-CN" altLang="en-US" spc="-150" dirty="0">
                <a:effectLst>
                  <a:glow rad="190500">
                    <a:schemeClr val="bg1"/>
                  </a:glow>
                  <a:outerShdw sx="1000" sy="1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rot="20563822">
              <a:off x="6613103" y="227771"/>
              <a:ext cx="1908215" cy="15233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  <a:outerShdw sx="1000" sy="1000" algn="tl">
                      <a:srgbClr val="000000"/>
                    </a:outerShdw>
                  </a:effectLst>
                  <a:latin typeface="方正FW筑紫A老明朝 简 D" panose="02000700000000000000" pitchFamily="2" charset="-122"/>
                  <a:ea typeface="方正FW筑紫A老明朝 简 D" panose="02000700000000000000" pitchFamily="2" charset="-122"/>
                </a:defRPr>
              </a:lvl1pPr>
            </a:lstStyle>
            <a:p>
              <a:r>
                <a:rPr lang="zh-CN" altLang="en-US" spc="-150" dirty="0">
                  <a:effectLst>
                    <a:glow rad="254000">
                      <a:schemeClr val="bg1"/>
                    </a:glow>
                    <a:outerShdw sx="1000" sy="1000" algn="tl">
                      <a:srgbClr val="00000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联合起来打倒军阀及一切帝国主义</a:t>
              </a:r>
              <a:endParaRPr lang="zh-CN" altLang="en-US" spc="-150" dirty="0">
                <a:effectLst>
                  <a:glow rad="254000">
                    <a:schemeClr val="bg1"/>
                  </a:glow>
                  <a:outerShdw sx="1000" sy="1000" algn="tl">
                    <a:srgbClr val="00000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237476" y="4640038"/>
              <a:ext cx="94449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dk1"/>
                  </a:solidFill>
                  <a:latin typeface="方正FW筑紫A老明朝 简 D" panose="02000700000000000000" pitchFamily="2" charset="-122"/>
                  <a:ea typeface="方正FW筑紫A老明朝 简 D" panose="02000700000000000000" pitchFamily="2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pc="-150" dirty="0">
                  <a:solidFill>
                    <a:schemeClr val="tx1"/>
                  </a:solidFill>
                  <a:effectLst>
                    <a:glow rad="165100">
                      <a:schemeClr val="bg1"/>
                    </a:glo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军阀</a:t>
              </a:r>
              <a:endParaRPr lang="zh-CN" altLang="en-US" spc="-150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92314" y="5128411"/>
              <a:ext cx="166036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dk1"/>
                  </a:solidFill>
                  <a:latin typeface="方正FW筑紫A老明朝 简 D" panose="02000700000000000000" pitchFamily="2" charset="-122"/>
                  <a:ea typeface="方正FW筑紫A老明朝 简 D" panose="02000700000000000000" pitchFamily="2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pc="-150" dirty="0">
                  <a:solidFill>
                    <a:schemeClr val="tx1"/>
                  </a:solidFill>
                  <a:effectLst>
                    <a:glow rad="165100">
                      <a:schemeClr val="bg1"/>
                    </a:glo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帝国主义</a:t>
              </a:r>
              <a:endParaRPr lang="zh-CN" altLang="en-US" spc="-150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79705" y="44450"/>
            <a:ext cx="85528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一、五四运动与中国共产党的早期探索（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1919-1924)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902"/>
          <a:stretch>
            <a:fillRect/>
          </a:stretch>
        </p:blipFill>
        <p:spPr>
          <a:xfrm>
            <a:off x="5088255" y="1233170"/>
            <a:ext cx="3877945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107315" y="116840"/>
            <a:ext cx="70643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二、国民革命时期（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1924-1927)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1048597" name="文本框 4"/>
          <p:cNvSpPr txBox="1"/>
          <p:nvPr>
            <p:custDataLst>
              <p:tags r:id="rId2"/>
            </p:custDataLst>
          </p:nvPr>
        </p:nvSpPr>
        <p:spPr>
          <a:xfrm>
            <a:off x="520065" y="1065530"/>
            <a:ext cx="4257675" cy="486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准备：1925年，国民政府在广州成立。</a:t>
            </a:r>
            <a:endParaRPr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高潮：1926年，国共合作开始</a:t>
            </a:r>
            <a:r>
              <a:rPr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北伐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，革命势力发展到长江流域，</a:t>
            </a:r>
            <a:r>
              <a:rPr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基本推翻北洋军阀的反动统治</a:t>
            </a:r>
            <a:r>
              <a:rPr 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结果：失败 </a:t>
            </a:r>
            <a:endParaRPr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①原因：</a:t>
            </a:r>
            <a:r>
              <a:rPr lang="zh-CN" sz="2000" b="1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国民党右派叛变革命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/>
          </a:p>
          <a:p>
            <a:pPr algn="l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②标志：1927年4月12日，蒋介石在上海发动反革命政变。7月15日，汪精卫集团在武汉“分共”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3089" y="347874"/>
            <a:ext cx="8226900" cy="529200"/>
          </a:xfrm>
        </p:spPr>
        <p:txBody>
          <a:bodyPr/>
          <a:lstStyle/>
          <a:p>
            <a:r>
              <a:rPr lang="zh-CN" altLang="en-US"/>
              <a:t>链接高考</a:t>
            </a:r>
            <a:endParaRPr lang="zh-CN" altLang="en-US"/>
          </a:p>
        </p:txBody>
      </p:sp>
      <p:sp>
        <p:nvSpPr>
          <p:cNvPr id="1048599" name="文本框 99"/>
          <p:cNvSpPr txBox="1"/>
          <p:nvPr>
            <p:custDataLst>
              <p:tags r:id="rId2"/>
            </p:custDataLst>
          </p:nvPr>
        </p:nvSpPr>
        <p:spPr>
          <a:xfrm>
            <a:off x="363379" y="1073150"/>
            <a:ext cx="8417719" cy="4078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1.(2024·山东卷,6)1926年1月,吴玉章在广州国民党二大期间的一次答词中说:民国元年的革命虽然成功,但所主张的不过是18世纪法国式的革命,“拿百年前的旧方法,应付现在的新环境,当然是走不通的”。他强调的是(　　)</a:t>
            </a:r>
            <a:endParaRPr lang="zh-CN"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endParaRPr lang="zh-CN"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A.工农群众的革命主力军作用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B.创新革命理论的紧迫性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C.需要吸取法国大革命的教训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D.推进国民革命的必要性</a:t>
            </a:r>
            <a:endParaRPr lang="zh-CN" altLang="en-US" sz="24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1832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18000" contrast="30000"/>
          </a:blip>
          <a:srcRect l="3694" r="9197"/>
          <a:stretch>
            <a:fillRect/>
          </a:stretch>
        </p:blipFill>
        <p:spPr>
          <a:xfrm>
            <a:off x="5356225" y="1813560"/>
            <a:ext cx="3357880" cy="378333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048605" name="矩形 183300"/>
          <p:cNvSpPr/>
          <p:nvPr>
            <p:custDataLst>
              <p:tags r:id="rId3"/>
            </p:custDataLst>
          </p:nvPr>
        </p:nvSpPr>
        <p:spPr>
          <a:xfrm>
            <a:off x="602615" y="1261110"/>
            <a:ext cx="4550410" cy="922020"/>
          </a:xfrm>
          <a:prstGeom prst="rect">
            <a:avLst/>
          </a:prstGeom>
          <a:solidFill>
            <a:srgbClr val="FBDFE3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1927.8.1 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南昌起义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领导：周恩来、贺龙、朱德等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</a:t>
            </a:r>
            <a:r>
              <a:rPr lang="zh-CN" altLang="en-US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：打响武装反抗国民党反动派的第一枪。</a:t>
            </a:r>
            <a:endParaRPr lang="zh-CN" altLang="en-US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08" name="矩形 183307"/>
          <p:cNvSpPr/>
          <p:nvPr>
            <p:custDataLst>
              <p:tags r:id="rId4"/>
            </p:custDataLst>
          </p:nvPr>
        </p:nvSpPr>
        <p:spPr>
          <a:xfrm>
            <a:off x="602615" y="2435860"/>
            <a:ext cx="4551045" cy="1417320"/>
          </a:xfrm>
          <a:prstGeom prst="rect">
            <a:avLst/>
          </a:prstGeom>
          <a:solidFill>
            <a:srgbClr val="FBDFE3"/>
          </a:solidFill>
          <a:ln>
            <a:noFill/>
            <a:miter lim="800000"/>
          </a:ln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1927.8.7 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八七会议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：总结教训，纠正陈独秀右倾错误，确定实行</a:t>
            </a:r>
            <a:r>
              <a:rPr lang="zh-CN" altLang="en-US" b="1">
                <a:solidFill>
                  <a:srgbClr val="2D2D8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土地革命和武装反抗国民党反动派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的总方针，毛泽东提出</a:t>
            </a:r>
            <a:r>
              <a:rPr lang="en-US" altLang="zh-CN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政权是由枪杆子中取得的</a:t>
            </a:r>
            <a:r>
              <a:rPr lang="en-US" altLang="zh-CN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重要思想。</a:t>
            </a:r>
            <a:endParaRPr lang="zh-CN" altLang="en-US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10" name="矩形 183308"/>
          <p:cNvSpPr/>
          <p:nvPr>
            <p:custDataLst>
              <p:tags r:id="rId5"/>
            </p:custDataLst>
          </p:nvPr>
        </p:nvSpPr>
        <p:spPr>
          <a:xfrm>
            <a:off x="679450" y="4030345"/>
            <a:ext cx="4473575" cy="922020"/>
          </a:xfrm>
          <a:prstGeom prst="rect">
            <a:avLst/>
          </a:prstGeom>
          <a:solidFill>
            <a:srgbClr val="FBDFE3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1927.9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湘赣边秋收起义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领导：毛泽东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概况：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攻打长沙受挫，改向山区进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军。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188595"/>
            <a:ext cx="83121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三、土地革命时期／国共十年对峙时期（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1927--1937)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  <p:sp>
        <p:nvSpPr>
          <p:cNvPr id="2" name="矩形 183308"/>
          <p:cNvSpPr/>
          <p:nvPr>
            <p:custDataLst>
              <p:tags r:id="rId6"/>
            </p:custDataLst>
          </p:nvPr>
        </p:nvSpPr>
        <p:spPr>
          <a:xfrm>
            <a:off x="602615" y="5394960"/>
            <a:ext cx="4472305" cy="922020"/>
          </a:xfrm>
          <a:prstGeom prst="rect">
            <a:avLst/>
          </a:prstGeom>
          <a:solidFill>
            <a:srgbClr val="FBDFE3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1929.12 </a:t>
            </a:r>
            <a:r>
              <a:rPr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古田会议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内容：确立思想建党、政治建军的原则，重申党对军队的绝对领导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486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486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animBg="1"/>
      <p:bldP spid="1048605" grpId="1" animBg="1"/>
      <p:bldP spid="1048608" grpId="0" animBg="1"/>
      <p:bldP spid="1048608" grpId="1" animBg="1"/>
      <p:bldP spid="1048610" grpId="0" animBg="1"/>
      <p:bldP spid="1048610" grpId="1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文本框 20"/>
          <p:cNvSpPr txBox="1"/>
          <p:nvPr>
            <p:custDataLst>
              <p:tags r:id="rId1"/>
            </p:custDataLst>
          </p:nvPr>
        </p:nvSpPr>
        <p:spPr>
          <a:xfrm>
            <a:off x="544036" y="1242695"/>
            <a:ext cx="2485073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“工农武装割据”思想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25" name="文本框 1"/>
          <p:cNvSpPr txBox="1"/>
          <p:nvPr>
            <p:custDataLst>
              <p:tags r:id="rId2"/>
            </p:custDataLst>
          </p:nvPr>
        </p:nvSpPr>
        <p:spPr>
          <a:xfrm>
            <a:off x="385763" y="2047081"/>
            <a:ext cx="8187690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  <a:cs typeface="华光楷体_CNKI" panose="02000500000000000000" charset="-122"/>
              </a:rPr>
              <a:t>“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华光楷体_CNKI" panose="02000500000000000000" charset="-122"/>
              </a:rPr>
              <a:t>工农武装割据</a:t>
            </a:r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  <a:cs typeface="华光楷体_CNKI" panose="02000500000000000000" charset="-122"/>
              </a:rPr>
              <a:t>”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华光楷体_CNKI" panose="02000500000000000000" charset="-122"/>
              </a:rPr>
              <a:t>道路是指在中国共产党的领导下，将土地革命、武装斗争和根据地建设三者结合起来的道路。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cs typeface="华光楷体_CNKI" panose="02000500000000000000" charset="-122"/>
            </a:endParaRPr>
          </a:p>
        </p:txBody>
      </p:sp>
      <p:pic>
        <p:nvPicPr>
          <p:cNvPr id="2097156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 rot="1980000">
            <a:off x="3102134" y="1469073"/>
            <a:ext cx="685800" cy="685800"/>
          </a:xfrm>
          <a:prstGeom prst="rect">
            <a:avLst/>
          </a:prstGeom>
        </p:spPr>
      </p:pic>
      <p:grpSp>
        <p:nvGrpSpPr>
          <p:cNvPr id="71" name="组合 4"/>
          <p:cNvGrpSpPr/>
          <p:nvPr>
            <p:custDataLst>
              <p:tags r:id="rId5"/>
            </p:custDataLst>
          </p:nvPr>
        </p:nvGrpSpPr>
        <p:grpSpPr>
          <a:xfrm>
            <a:off x="595471" y="2972278"/>
            <a:ext cx="7929599" cy="2588839"/>
            <a:chOff x="2364" y="5548"/>
            <a:chExt cx="15175" cy="4296"/>
          </a:xfrm>
        </p:grpSpPr>
        <p:sp>
          <p:nvSpPr>
            <p:cNvPr id="1048626" name="流程图: 联系 10"/>
            <p:cNvSpPr/>
            <p:nvPr>
              <p:custDataLst>
                <p:tags r:id="rId6"/>
              </p:custDataLst>
            </p:nvPr>
          </p:nvSpPr>
          <p:spPr>
            <a:xfrm>
              <a:off x="9784" y="8196"/>
              <a:ext cx="1801" cy="1612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27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9627" y="5548"/>
              <a:ext cx="7912" cy="180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内容：</a:t>
              </a:r>
              <a:r>
                <a:rPr lang="zh-CN" altLang="en-US" sz="1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打土豪、分田地、废除封建剥削制度</a:t>
              </a:r>
              <a:r>
                <a:rPr lang="zh-CN" altLang="en-US" sz="18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。变封建半封建的土地所有制为</a:t>
              </a:r>
              <a:r>
                <a:rPr lang="zh-CN" altLang="en-US" sz="1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农民土地所有制</a:t>
              </a:r>
              <a:r>
                <a:rPr lang="zh-CN" altLang="en-US" sz="1800" b="1"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  <a:endParaRPr lang="zh-CN" altLang="en-US" sz="1800" b="1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1048628" name="文本框 45"/>
            <p:cNvSpPr txBox="1"/>
            <p:nvPr>
              <p:custDataLst>
                <p:tags r:id="rId8"/>
              </p:custDataLst>
            </p:nvPr>
          </p:nvSpPr>
          <p:spPr>
            <a:xfrm>
              <a:off x="2364" y="8314"/>
              <a:ext cx="4024" cy="15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开展</a:t>
              </a:r>
              <a:r>
                <a:rPr lang="zh-CN" altLang="en-US" sz="1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游击战争</a:t>
              </a:r>
              <a:r>
                <a:rPr lang="zh-CN" altLang="en-US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，打退国民党军队的</a:t>
              </a:r>
              <a:r>
                <a:rPr lang="en-US" altLang="zh-CN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</a:t>
              </a:r>
              <a:r>
                <a:rPr lang="zh-CN" altLang="en-US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围剿</a:t>
              </a:r>
              <a:r>
                <a:rPr lang="en-US" altLang="zh-CN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”</a:t>
              </a:r>
              <a:endParaRPr lang="en-US" altLang="zh-CN" sz="1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048629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11632" y="8498"/>
              <a:ext cx="5714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华光楷体_CNKI" panose="02000500000000000000" charset="-122"/>
                  <a:sym typeface="+mn-ea"/>
                </a:rPr>
                <a:t>建立农村革命根据地，成立</a:t>
              </a:r>
              <a:r>
                <a:rPr lang="zh-CN" altLang="en-US" sz="1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华光楷体_CNKI" panose="02000500000000000000" charset="-122"/>
                  <a:sym typeface="+mn-ea"/>
                </a:rPr>
                <a:t>中华苏维埃共和国</a:t>
              </a:r>
              <a:endParaRPr lang="zh-CN" altLang="en-US" sz="1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华光楷体_CNKI" panose="02000500000000000000" charset="-122"/>
                <a:sym typeface="+mn-ea"/>
              </a:endParaRPr>
            </a:p>
          </p:txBody>
        </p:sp>
        <p:sp>
          <p:nvSpPr>
            <p:cNvPr id="1048630" name="流程图: 联系 9"/>
            <p:cNvSpPr/>
            <p:nvPr>
              <p:custDataLst>
                <p:tags r:id="rId10"/>
              </p:custDataLst>
            </p:nvPr>
          </p:nvSpPr>
          <p:spPr>
            <a:xfrm>
              <a:off x="5961" y="8096"/>
              <a:ext cx="1766" cy="159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31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6237" y="8385"/>
              <a:ext cx="1646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武装</a:t>
              </a:r>
              <a:endParaRPr lang="zh-CN" altLang="en-US" sz="18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  <a:p>
              <a:r>
                <a:rPr lang="zh-CN" altLang="en-US" sz="18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斗争</a:t>
              </a:r>
              <a:endParaRPr lang="zh-CN" altLang="en-US" sz="18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sp>
          <p:nvSpPr>
            <p:cNvPr id="1048632" name="文本框 26"/>
            <p:cNvSpPr txBox="1"/>
            <p:nvPr>
              <p:custDataLst>
                <p:tags r:id="rId12"/>
              </p:custDataLst>
            </p:nvPr>
          </p:nvSpPr>
          <p:spPr>
            <a:xfrm>
              <a:off x="9688" y="8498"/>
              <a:ext cx="1944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根据地建设</a:t>
              </a:r>
              <a:endParaRPr lang="zh-CN" altLang="en-US" sz="18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sp>
          <p:nvSpPr>
            <p:cNvPr id="1048633" name="椭圆 7"/>
            <p:cNvSpPr/>
            <p:nvPr>
              <p:custDataLst>
                <p:tags r:id="rId13"/>
              </p:custDataLst>
            </p:nvPr>
          </p:nvSpPr>
          <p:spPr>
            <a:xfrm>
              <a:off x="8009" y="7316"/>
              <a:ext cx="1491" cy="13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35" name="流程图: 联系 8"/>
            <p:cNvSpPr/>
            <p:nvPr>
              <p:custDataLst>
                <p:tags r:id="rId14"/>
              </p:custDataLst>
            </p:nvPr>
          </p:nvSpPr>
          <p:spPr>
            <a:xfrm>
              <a:off x="8097" y="5700"/>
              <a:ext cx="1488" cy="1355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36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8218" y="5771"/>
              <a:ext cx="1388" cy="10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8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土地革命</a:t>
              </a:r>
              <a:endParaRPr lang="zh-CN" altLang="en-US" sz="18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sp>
          <p:nvSpPr>
            <p:cNvPr id="1048637" name="左右箭头 25"/>
            <p:cNvSpPr/>
            <p:nvPr>
              <p:custDataLst>
                <p:tags r:id="rId16"/>
              </p:custDataLst>
            </p:nvPr>
          </p:nvSpPr>
          <p:spPr>
            <a:xfrm rot="18360000">
              <a:off x="6942" y="7321"/>
              <a:ext cx="1486" cy="354"/>
            </a:xfrm>
            <a:prstGeom prst="left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38" name="左右箭头 23"/>
            <p:cNvSpPr/>
            <p:nvPr>
              <p:custDataLst>
                <p:tags r:id="rId17"/>
              </p:custDataLst>
            </p:nvPr>
          </p:nvSpPr>
          <p:spPr>
            <a:xfrm rot="3300000">
              <a:off x="9217" y="7440"/>
              <a:ext cx="1486" cy="354"/>
            </a:xfrm>
            <a:prstGeom prst="left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  <p:sp>
          <p:nvSpPr>
            <p:cNvPr id="1048639" name="左右箭头 24"/>
            <p:cNvSpPr/>
            <p:nvPr>
              <p:custDataLst>
                <p:tags r:id="rId18"/>
              </p:custDataLst>
            </p:nvPr>
          </p:nvSpPr>
          <p:spPr>
            <a:xfrm rot="10800000">
              <a:off x="7953" y="8742"/>
              <a:ext cx="1605" cy="327"/>
            </a:xfrm>
            <a:prstGeom prst="left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23850" y="188595"/>
            <a:ext cx="83121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三、土地革命时期／国共十年对峙时期（</a:t>
            </a:r>
            <a:r>
              <a:rPr lang="en-US" altLang="zh-CN" sz="2800" b="1">
                <a:latin typeface="方正清楷 简" panose="02000500000000000000" charset="-122"/>
                <a:ea typeface="方正清楷 简" panose="02000500000000000000" charset="-122"/>
                <a:cs typeface="方正清楷 简" panose="02000500000000000000" charset="-122"/>
                <a:sym typeface="+mn-ea"/>
              </a:rPr>
              <a:t>1927--1937)</a:t>
            </a:r>
            <a:endParaRPr lang="en-US" altLang="zh-CN" sz="2800" b="1">
              <a:latin typeface="方正清楷 简" panose="02000500000000000000" charset="-122"/>
              <a:ea typeface="方正清楷 简" panose="02000500000000000000" charset="-122"/>
              <a:cs typeface="方正清楷 简" panose="02000500000000000000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9715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486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/>
      <p:bldP spid="10486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4214" y="450109"/>
            <a:ext cx="8226900" cy="529200"/>
          </a:xfrm>
        </p:spPr>
        <p:txBody>
          <a:bodyPr/>
          <a:lstStyle/>
          <a:p>
            <a:r>
              <a:rPr lang="zh-CN" altLang="en-US"/>
              <a:t>链接高考</a:t>
            </a:r>
            <a:endParaRPr lang="zh-CN" altLang="en-US"/>
          </a:p>
        </p:txBody>
      </p:sp>
      <p:sp>
        <p:nvSpPr>
          <p:cNvPr id="1048599" name="文本框 99"/>
          <p:cNvSpPr txBox="1"/>
          <p:nvPr>
            <p:custDataLst>
              <p:tags r:id="rId2"/>
            </p:custDataLst>
          </p:nvPr>
        </p:nvSpPr>
        <p:spPr>
          <a:xfrm>
            <a:off x="274479" y="1115060"/>
            <a:ext cx="8417719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. （</a:t>
            </a:r>
            <a:r>
              <a:rPr lang="en-US" altLang="zh-CN" sz="2400" b="1">
                <a:latin typeface="宋体" panose="02010600030101010101" pitchFamily="2" charset="-122"/>
                <a:cs typeface="宋体" panose="02010600030101010101" pitchFamily="2" charset="-122"/>
              </a:rPr>
              <a:t>2025·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广东</a:t>
            </a:r>
            <a:r>
              <a:rPr lang="zh-CN" altLang="en-US" sz="2400" b="1">
                <a:latin typeface="宋体" panose="02010600030101010101" pitchFamily="2" charset="-122"/>
                <a:cs typeface="宋体" panose="02010600030101010101" pitchFamily="2" charset="-122"/>
              </a:rPr>
              <a:t>）如图为1934年1月《红星画报》上的一幅漫画，其所示变化（   ）</a:t>
            </a:r>
            <a:r>
              <a:rPr lang="zh-CN" sz="1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
</a:t>
            </a:r>
            <a:endParaRPr lang="zh-CN" altLang="en-US" sz="15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13200" y="3125470"/>
            <a:ext cx="47301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A. 为红军的战略转移进行了准备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B. 反映了“左”倾错误得到纠正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C. 加速了抗日民族统一战线的形成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0000"/>
              </a:lnSpc>
            </a:pPr>
            <a:r>
              <a:rPr lang="zh-CN" altLang="en-US" sz="2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D. 推动了“工农武装割据”的发展</a:t>
            </a:r>
            <a:endParaRPr lang="zh-CN" altLang="en-US" sz="20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00003" name="图片 100003" descr="学科网(www.zxxk.com)--教育资源门户，提供试卷、教案、课件、论文、素材以及各类教学资源下载，还有大量而丰富的教学相关资讯！ 7dcLGjOi3JbNAx1ODbqMbQ=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" y="2507615"/>
            <a:ext cx="2400300" cy="3086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5487"/>
  <p:tag name="KSO_WM_SCREEN_THEME_FLAG" val="Dlrq25wU2PGuGg5bbmjbDLsVUjvk17i2zQxA7x8suKMlTTOa3Bi9gIATef642vU/3WHUgCEwBunrEod1P3+ZTV6bN1QqXVgoPulcPFwFfCI="/>
</p:tagLst>
</file>

<file path=ppt/tags/tag10.xml><?xml version="1.0" encoding="utf-8"?>
<p:tagLst xmlns:p="http://schemas.openxmlformats.org/presentationml/2006/main">
  <p:tag name="AS_UNIQUEID" val="1206"/>
  <p:tag name="KSO_WM_BEAUTIFY_FLAG" val=""/>
  <p:tag name="KSO_WM_SCREEN_THEME_FLAG" val="Dlrq25wU2PGuGg5bbmjbDLsVUjvk17i2zQxA7x8suKMlTTOa3Bi9gIATef642vU/3WHUgCEwBunrEod1P3+ZTV6bN1QqXVgoPulcPFwFfCI="/>
</p:tagLst>
</file>

<file path=ppt/tags/tag100.xml><?xml version="1.0" encoding="utf-8"?>
<p:tagLst xmlns:p="http://schemas.openxmlformats.org/presentationml/2006/main">
  <p:tag name="AS_UNIQUEID" val="5331"/>
  <p:tag name="KSO_WM_BEAUTIFY_FLAG" val=""/>
  <p:tag name="KSO_WM_SCREEN_THEME_FLAG" val="Dlrq25wU2PGuGg5bbmjbDLsVUjvk17i2zQxA7x8suKMlTTOa3Bi9gIATef642vU/3WHUgCEwBunrEod1P3+ZTV6bN1QqXVgoPulcPFwFfCI="/>
</p:tagLst>
</file>

<file path=ppt/tags/tag101.xml><?xml version="1.0" encoding="utf-8"?>
<p:tagLst xmlns:p="http://schemas.openxmlformats.org/presentationml/2006/main">
  <p:tag name="AS_UNIQUEID" val="4933"/>
  <p:tag name="KSO_WM_BEAUTIFY_FLAG" val=""/>
  <p:tag name="KSO_WM_SCREEN_THEME_FLAG" val="Dlrq25wU2PGuGg5bbmjbDLsVUjvk17i2zQxA7x8suKMlTTOa3Bi9gIATef642vU/3WHUgCEwBunrEod1P3+ZTV6bN1QqXVgoPulcPFwFfCI="/>
</p:tagLst>
</file>

<file path=ppt/tags/tag102.xml><?xml version="1.0" encoding="utf-8"?>
<p:tagLst xmlns:p="http://schemas.openxmlformats.org/presentationml/2006/main">
  <p:tag name="AS_UNIQUEID" val="5332"/>
  <p:tag name="KSO_WM_BEAUTIFY_FLAG" val=""/>
  <p:tag name="KSO_WM_SCREEN_THEME_FLAG" val="Dlrq25wU2PGuGg5bbmjbDLsVUjvk17i2zQxA7x8suKMlTTOa3Bi9gIATef642vU/3WHUgCEwBunrEod1P3+ZTV6bN1QqXVgoPulcPFwFfCI="/>
</p:tagLst>
</file>

<file path=ppt/tags/tag103.xml><?xml version="1.0" encoding="utf-8"?>
<p:tagLst xmlns:p="http://schemas.openxmlformats.org/presentationml/2006/main">
  <p:tag name="AS_UNIQUEID" val="5333"/>
  <p:tag name="KSO_WM_BEAUTIFY_FLAG" val=""/>
  <p:tag name="KSO_WM_SCREEN_THEME_FLAG" val="Dlrq25wU2PGuGg5bbmjbDLsVUjvk17i2zQxA7x8suKMlTTOa3Bi9gIATef642vU/3WHUgCEwBunrEod1P3+ZTV6bN1QqXVgoPulcPFwFfCI=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105.xml><?xml version="1.0" encoding="utf-8"?>
<p:tagLst xmlns:p="http://schemas.openxmlformats.org/presentationml/2006/main">
  <p:tag name="resource_record_key" val="{&quot;10&quot;:[20211683]}"/>
  <p:tag name="KSO_WM_SCREEN_THEME_FLAG" val="Dlrq25wU2PGuGg5bbmjbDLsVUjvk17i2zQxA7x8suKMlTTOa3Bi9gIATef642vU/3WHUgCEwBunrEod1P3+ZTV6bN1QqXVgoPulcPFwFfCI="/>
</p:tagLst>
</file>

<file path=ppt/tags/tag11.xml><?xml version="1.0" encoding="utf-8"?>
<p:tagLst xmlns:p="http://schemas.openxmlformats.org/presentationml/2006/main">
  <p:tag name="AS_UNIQUEID" val="1207"/>
  <p:tag name="KSO_WM_BEAUTIFY_FLAG" val=""/>
  <p:tag name="KSO_WM_SCREEN_THEME_FLAG" val="Dlrq25wU2PGuGg5bbmjbDLsVUjvk17i2zQxA7x8suKMlTTOa3Bi9gIATef642vU/3WHUgCEwBunrEod1P3+ZTV6bN1QqXVgoPulcPFwFfCI="/>
</p:tagLst>
</file>

<file path=ppt/tags/tag12.xml><?xml version="1.0" encoding="utf-8"?>
<p:tagLst xmlns:p="http://schemas.openxmlformats.org/presentationml/2006/main">
  <p:tag name="AS_UNIQUEID" val="1207"/>
  <p:tag name="KSO_WM_BEAUTIFY_FLAG" val=""/>
  <p:tag name="KSO_WM_SCREEN_THEME_FLAG" val="Dlrq25wU2PGuGg5bbmjbDLsVUjvk17i2zQxA7x8suKMlTTOa3Bi9gIATef642vU/3WHUgCEwBunrEod1P3+ZTV6bN1QqXVgoPulcPFwFfCI=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14.xml><?xml version="1.0" encoding="utf-8"?>
<p:tagLst xmlns:p="http://schemas.openxmlformats.org/presentationml/2006/main">
  <p:tag name="AS_UNIQUEID" val="3648"/>
  <p:tag name="KSO_WM_BEAUTIFY_FLAG" val=""/>
  <p:tag name="KSO_WM_SCREEN_THEME_FLAG" val="Dlrq25wU2PGuGg5bbmjbDLsVUjvk17i2zQxA7x8suKMlTTOa3Bi9gIATef642vU/3WHUgCEwBunrEod1P3+ZTV6bN1QqXVgoPulcPFwFfCI="/>
</p:tagLst>
</file>

<file path=ppt/tags/tag15.xml><?xml version="1.0" encoding="utf-8"?>
<p:tagLst xmlns:p="http://schemas.openxmlformats.org/presentationml/2006/main">
  <p:tag name="AS_UNIQUEID" val="3656"/>
  <p:tag name="KSO_WM_BEAUTIFY_FLAG" val=""/>
  <p:tag name="KSO_WM_SCREEN_THEME_FLAG" val="Dlrq25wU2PGuGg5bbmjbDLsVUjvk17i2zQxA7x8suKMlTTOa3Bi9gIATef642vU/3WHUgCEwBunrEod1P3+ZTV6bN1QqXVgoPulcPFwFfCI="/>
</p:tagLst>
</file>

<file path=ppt/tags/tag16.xml><?xml version="1.0" encoding="utf-8"?>
<p:tagLst xmlns:p="http://schemas.openxmlformats.org/presentationml/2006/main">
  <p:tag name="AS_UNIQUEID" val="5506"/>
  <p:tag name="KSO_WM_SCREEN_THEME_FLAG" val="Dlrq25wU2PGuGg5bbmjbDLsVUjvk17i2zQxA7x8suKMlTTOa3Bi9gIATef642vU/3WHUgCEwBunrEod1P3+ZTV6bN1QqXVgoPulcPFwFfCI="/>
</p:tagLst>
</file>

<file path=ppt/tags/tag17.xml><?xml version="1.0" encoding="utf-8"?>
<p:tagLst xmlns:p="http://schemas.openxmlformats.org/presentationml/2006/main">
  <p:tag name="AS_UNIQUEID" val="5507"/>
  <p:tag name="KSO_WM_SCREEN_THEME_FLAG" val="Dlrq25wU2PGuGg5bbmjbDLsVUjvk17i2zQxA7x8suKMlTTOa3Bi9gIATef642vU/3WHUgCEwBunrEod1P3+ZTV6bN1QqXVgoPulcPFwFfCI="/>
</p:tagLst>
</file>

<file path=ppt/tags/tag18.xml><?xml version="1.0" encoding="utf-8"?>
<p:tagLst xmlns:p="http://schemas.openxmlformats.org/presentationml/2006/main">
  <p:tag name="AS_UNIQUEID" val="5508"/>
  <p:tag name="KSO_WM_BEAUTIFY_FLAG" val=""/>
  <p:tag name="KSO_WM_SCREEN_THEME_FLAG" val="Dlrq25wU2PGuGg5bbmjbDLsVUjvk17i2zQxA7x8suKMlTTOa3Bi9gIATef642vU/3WHUgCEwBunrEod1P3+ZTV6bN1QqXVgoPulcPFwFfCI="/>
</p:tagLst>
</file>

<file path=ppt/tags/tag19.xml><?xml version="1.0" encoding="utf-8"?>
<p:tagLst xmlns:p="http://schemas.openxmlformats.org/presentationml/2006/main">
  <p:tag name="AS_UNIQUEID" val="5509"/>
  <p:tag name="KSO_WM_BEAUTIFY_FLAG" val=""/>
  <p:tag name="KSO_WM_SCREEN_THEME_FLAG" val="Dlrq25wU2PGuGg5bbmjbDLsVUjvk17i2zQxA7x8suKMlTTOa3Bi9gIATef642vU/3WHUgCEwBunrEod1P3+ZTV6bN1QqXVgoPulcPFwFfCI="/>
</p:tagLst>
</file>

<file path=ppt/tags/tag2.xml><?xml version="1.0" encoding="utf-8"?>
<p:tagLst xmlns:p="http://schemas.openxmlformats.org/presentationml/2006/main">
  <p:tag name="AS_UNIQUEID" val="5488"/>
  <p:tag name="KSO_WM_UNIT_TABLE_BEAUTIFY" val="smartTable{b4ef97ab-2dcc-4c5f-b8b3-70c3eda799b1}"/>
  <p:tag name="TABLE_ENDDRAG_ORIGIN_RECT" val="857*382"/>
  <p:tag name="TABLE_ENDDRAG_RECT" val="57*116*857*382"/>
  <p:tag name="KSO_WM_SCREEN_THEME_FLAG" val="Dlrq25wU2PGuGg5bbmjbDLsVUjvk17i2zQxA7x8suKMlTTOa3Bi9gIATef642vU/3WHUgCEwBunrEod1P3+ZTV6bN1QqXVgoPulcPFwFfCI="/>
</p:tagLst>
</file>

<file path=ppt/tags/tag20.xml><?xml version="1.0" encoding="utf-8"?>
<p:tagLst xmlns:p="http://schemas.openxmlformats.org/presentationml/2006/main">
  <p:tag name="AS_UNIQUEID" val="3652"/>
  <p:tag name="KSO_WM_BEAUTIFY_FLAG" val=""/>
  <p:tag name="KSO_WM_SCREEN_THEME_FLAG" val="Dlrq25wU2PGuGg5bbmjbDLsVUjvk17i2zQxA7x8suKMlTTOa3Bi9gIATef642vU/3WHUgCEwBunrEod1P3+ZTV6bN1QqXVgoPulcPFwFfCI="/>
</p:tagLst>
</file>

<file path=ppt/tags/tag21.xml><?xml version="1.0" encoding="utf-8"?>
<p:tagLst xmlns:p="http://schemas.openxmlformats.org/presentationml/2006/main">
  <p:tag name="AS_UNIQUEID" val="5510"/>
  <p:tag name="KSO_WM_BEAUTIFY_FLAG" val=""/>
  <p:tag name="KSO_WM_SCREEN_THEME_FLAG" val="Dlrq25wU2PGuGg5bbmjbDLsVUjvk17i2zQxA7x8suKMlTTOa3Bi9gIATef642vU/3WHUgCEwBunrEod1P3+ZTV6bN1QqXVgoPulcPFwFfCI="/>
</p:tagLst>
</file>

<file path=ppt/tags/tag22.xml><?xml version="1.0" encoding="utf-8"?>
<p:tagLst xmlns:p="http://schemas.openxmlformats.org/presentationml/2006/main">
  <p:tag name="AS_UNIQUEID" val="5511"/>
  <p:tag name="KSO_WM_BEAUTIFY_FLAG" val=""/>
  <p:tag name="KSO_WM_SCREEN_THEME_FLAG" val="Dlrq25wU2PGuGg5bbmjbDLsVUjvk17i2zQxA7x8suKMlTTOa3Bi9gIATef642vU/3WHUgCEwBunrEod1P3+ZTV6bN1QqXVgoPulcPFwFfCI="/>
</p:tagLst>
</file>

<file path=ppt/tags/tag23.xml><?xml version="1.0" encoding="utf-8"?>
<p:tagLst xmlns:p="http://schemas.openxmlformats.org/presentationml/2006/main">
  <p:tag name="AS_UNIQUEID" val="5512"/>
  <p:tag name="KSO_WM_BEAUTIFY_FLAG" val=""/>
  <p:tag name="KSO_WM_SCREEN_THEME_FLAG" val="Dlrq25wU2PGuGg5bbmjbDLsVUjvk17i2zQxA7x8suKMlTTOa3Bi9gIATef642vU/3WHUgCEwBunrEod1P3+ZTV6bN1QqXVgoPulcPFwFfCI="/>
</p:tagLst>
</file>

<file path=ppt/tags/tag24.xml><?xml version="1.0" encoding="utf-8"?>
<p:tagLst xmlns:p="http://schemas.openxmlformats.org/presentationml/2006/main">
  <p:tag name="AS_UNIQUEID" val="5513"/>
  <p:tag name="KSO_WM_BEAUTIFY_FLAG" val=""/>
  <p:tag name="KSO_WM_SCREEN_THEME_FLAG" val="Dlrq25wU2PGuGg5bbmjbDLsVUjvk17i2zQxA7x8suKMlTTOa3Bi9gIATef642vU/3WHUgCEwBunrEod1P3+ZTV6bN1QqXVgoPulcPFwFfCI="/>
</p:tagLst>
</file>

<file path=ppt/tags/tag25.xml><?xml version="1.0" encoding="utf-8"?>
<p:tagLst xmlns:p="http://schemas.openxmlformats.org/presentationml/2006/main">
  <p:tag name="AS_UNIQUEID" val="5514"/>
  <p:tag name="KSO_WM_BEAUTIFY_FLAG" val=""/>
  <p:tag name="KSO_WM_SCREEN_THEME_FLAG" val="Dlrq25wU2PGuGg5bbmjbDLsVUjvk17i2zQxA7x8suKMlTTOa3Bi9gIATef642vU/3WHUgCEwBunrEod1P3+ZTV6bN1QqXVgoPulcPFwFfCI="/>
</p:tagLst>
</file>

<file path=ppt/tags/tag26.xml><?xml version="1.0" encoding="utf-8"?>
<p:tagLst xmlns:p="http://schemas.openxmlformats.org/presentationml/2006/main">
  <p:tag name="AS_UNIQUEID" val="5516"/>
  <p:tag name="KSO_WM_BEAUTIFY_FLAG" val=""/>
  <p:tag name="KSO_WM_SCREEN_THEME_FLAG" val="Dlrq25wU2PGuGg5bbmjbDLsVUjvk17i2zQxA7x8suKMlTTOa3Bi9gIATef642vU/3WHUgCEwBunrEod1P3+ZTV6bN1QqXVgoPulcPFwFfCI="/>
</p:tagLst>
</file>

<file path=ppt/tags/tag27.xml><?xml version="1.0" encoding="utf-8"?>
<p:tagLst xmlns:p="http://schemas.openxmlformats.org/presentationml/2006/main">
  <p:tag name="AS_UNIQUEID" val="5517"/>
  <p:tag name="KSO_WM_BEAUTIFY_FLAG" val=""/>
  <p:tag name="KSO_WM_SCREEN_THEME_FLAG" val="Dlrq25wU2PGuGg5bbmjbDLsVUjvk17i2zQxA7x8suKMlTTOa3Bi9gIATef642vU/3WHUgCEwBunrEod1P3+ZTV6bN1QqXVgoPulcPFwFfCI="/>
</p:tagLst>
</file>

<file path=ppt/tags/tag28.xml><?xml version="1.0" encoding="utf-8"?>
<p:tagLst xmlns:p="http://schemas.openxmlformats.org/presentationml/2006/main">
  <p:tag name="AS_UNIQUEID" val="5518"/>
  <p:tag name="KSO_WM_BEAUTIFY_FLAG" val=""/>
  <p:tag name="KSO_WM_SCREEN_THEME_FLAG" val="Dlrq25wU2PGuGg5bbmjbDLsVUjvk17i2zQxA7x8suKMlTTOa3Bi9gIATef642vU/3WHUgCEwBunrEod1P3+ZTV6bN1QqXVgoPulcPFwFfCI="/>
</p:tagLst>
</file>

<file path=ppt/tags/tag29.xml><?xml version="1.0" encoding="utf-8"?>
<p:tagLst xmlns:p="http://schemas.openxmlformats.org/presentationml/2006/main">
  <p:tag name="AS_UNIQUEID" val="5519"/>
  <p:tag name="KSO_WM_BEAUTIFY_FLAG" val=""/>
  <p:tag name="KSO_WM_SCREEN_THEME_FLAG" val="Dlrq25wU2PGuGg5bbmjbDLsVUjvk17i2zQxA7x8suKMlTTOa3Bi9gIATef642vU/3WHUgCEwBunrEod1P3+ZTV6bN1QqXVgoPulcPFwFfCI=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30.xml><?xml version="1.0" encoding="utf-8"?>
<p:tagLst xmlns:p="http://schemas.openxmlformats.org/presentationml/2006/main">
  <p:tag name="AS_UNIQUEID" val="5520"/>
  <p:tag name="KSO_WM_BEAUTIFY_FLAG" val=""/>
  <p:tag name="KSO_WM_SCREEN_THEME_FLAG" val="Dlrq25wU2PGuGg5bbmjbDLsVUjvk17i2zQxA7x8suKMlTTOa3Bi9gIATef642vU/3WHUgCEwBunrEod1P3+ZTV6bN1QqXVgoPulcPFwFfCI=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32.xml><?xml version="1.0" encoding="utf-8"?>
<p:tagLst xmlns:p="http://schemas.openxmlformats.org/presentationml/2006/main">
  <p:tag name="AS_UNIQUEID" val="5495"/>
  <p:tag name="KSO_WM_SCREEN_THEME_FLAG" val="Dlrq25wU2PGuGg5bbmjbDLsVUjvk17i2zQxA7x8suKMlTTOa3Bi9gIATef642vU/3WHUgCEwBunrEod1P3+ZTV6bN1QqXVgoPulcPFwFfCI="/>
</p:tagLst>
</file>

<file path=ppt/tags/tag33.xml><?xml version="1.0" encoding="utf-8"?>
<p:tagLst xmlns:p="http://schemas.openxmlformats.org/presentationml/2006/main">
  <p:tag name="AS_UNIQUEID" val="5496"/>
  <p:tag name="KSO_WM_SCREEN_THEME_FLAG" val="Dlrq25wU2PGuGg5bbmjbDLsVUjvk17i2zQxA7x8suKMlTTOa3Bi9gIATef642vU/3WHUgCEwBunrEod1P3+ZTV6bN1QqXVgoPulcPFwFfCI=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35.xml><?xml version="1.0" encoding="utf-8"?>
<p:tagLst xmlns:p="http://schemas.openxmlformats.org/presentationml/2006/main">
  <p:tag name="AS_UNIQUEID" val="5495"/>
  <p:tag name="KSO_WM_SCREEN_THEME_FLAG" val="Dlrq25wU2PGuGg5bbmjbDLsVUjvk17i2zQxA7x8suKMlTTOa3Bi9gIATef642vU/3WHUgCEwBunrEod1P3+ZTV6bN1QqXVgoPulcPFwFfCI="/>
</p:tagLst>
</file>

<file path=ppt/tags/tag36.xml><?xml version="1.0" encoding="utf-8"?>
<p:tagLst xmlns:p="http://schemas.openxmlformats.org/presentationml/2006/main">
  <p:tag name="AS_UNIQUEID" val="5496"/>
  <p:tag name="KSO_WM_SCREEN_THEME_FLAG" val="Dlrq25wU2PGuGg5bbmjbDLsVUjvk17i2zQxA7x8suKMlTTOa3Bi9gIATef642vU/3WHUgCEwBunrEod1P3+ZTV6bN1QqXVgoPulcPFwFfCI=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38.xml><?xml version="1.0" encoding="utf-8"?>
<p:tagLst xmlns:p="http://schemas.openxmlformats.org/presentationml/2006/main">
  <p:tag name="AS_UNIQUEID" val="5524"/>
  <p:tag name="KSO_WM_BEAUTIFY_FLAG" val=""/>
  <p:tag name="KSO_WM_SCREEN_THEME_FLAG" val="Dlrq25wU2PGuGg5bbmjbDLsVUjvk17i2zQxA7x8suKMlTTOa3Bi9gIATef642vU/3WHUgCEwBunrEod1P3+ZTV6bN1QqXVgoPulcPFwFfCI="/>
</p:tagLst>
</file>

<file path=ppt/tags/tag39.xml><?xml version="1.0" encoding="utf-8"?>
<p:tagLst xmlns:p="http://schemas.openxmlformats.org/presentationml/2006/main">
  <p:tag name="AS_UNIQUEID" val="5525"/>
  <p:tag name="KSO_WM_SCREEN_THEME_FLAG" val="Dlrq25wU2PGuGg5bbmjbDLsVUjvk17i2zQxA7x8suKMlTTOa3Bi9gIATef642vU/3WHUgCEwBunrEod1P3+ZTV6bN1QqXVgoPulcPFwFfCI="/>
</p:tagLst>
</file>

<file path=ppt/tags/tag4.xml><?xml version="1.0" encoding="utf-8"?>
<p:tagLst xmlns:p="http://schemas.openxmlformats.org/presentationml/2006/main">
  <p:tag name="AS_UNIQUEID" val="5492"/>
  <p:tag name="KSO_WM_BEAUTIFY_FLAG" val=""/>
  <p:tag name="KSO_WM_SCREEN_THEME_FLAG" val="Dlrq25wU2PGuGg5bbmjbDLsVUjvk17i2zQxA7x8suKMlTTOa3Bi9gIATef642vU/3WHUgCEwBunrEod1P3+ZTV6bN1QqXVgoPulcPFwFfCI="/>
</p:tagLst>
</file>

<file path=ppt/tags/tag40.xml><?xml version="1.0" encoding="utf-8"?>
<p:tagLst xmlns:p="http://schemas.openxmlformats.org/presentationml/2006/main">
  <p:tag name="AS_UNIQUEID" val="1329"/>
  <p:tag name="KSO_WM_BEAUTIFY_FLAG" val=""/>
  <p:tag name="KSO_WM_SCREEN_THEME_FLAG" val="Dlrq25wU2PGuGg5bbmjbDLsVUjvk17i2zQxA7x8suKMlTTOa3Bi9gIATef642vU/3WHUgCEwBunrEod1P3+ZTV6bN1QqXVgoPulcPFwFfCI="/>
</p:tagLst>
</file>

<file path=ppt/tags/tag41.xml><?xml version="1.0" encoding="utf-8"?>
<p:tagLst xmlns:p="http://schemas.openxmlformats.org/presentationml/2006/main">
  <p:tag name="AS_UNIQUEID" val="898"/>
  <p:tag name="KSO_WM_BEAUTIFY_FLAG" val=""/>
  <p:tag name="KSO_WM_SCREEN_THEME_FLAG" val="Dlrq25wU2PGuGg5bbmjbDLsVUjvk17i2zQxA7x8suKMlTTOa3Bi9gIATef642vU/3WHUgCEwBunrEod1P3+ZTV6bN1QqXVgoPulcPFwFfCI="/>
</p:tagLst>
</file>

<file path=ppt/tags/tag42.xml><?xml version="1.0" encoding="utf-8"?>
<p:tagLst xmlns:p="http://schemas.openxmlformats.org/presentationml/2006/main">
  <p:tag name="AS_UNIQUEID" val="900"/>
  <p:tag name="KSO_WM_BEAUTIFY_FLAG" val=""/>
  <p:tag name="KSO_WM_SCREEN_THEME_FLAG" val="Dlrq25wU2PGuGg5bbmjbDLsVUjvk17i2zQxA7x8suKMlTTOa3Bi9gIATef642vU/3WHUgCEwBunrEod1P3+ZTV6bN1QqXVgoPulcPFwFfCI="/>
</p:tagLst>
</file>

<file path=ppt/tags/tag43.xml><?xml version="1.0" encoding="utf-8"?>
<p:tagLst xmlns:p="http://schemas.openxmlformats.org/presentationml/2006/main">
  <p:tag name="AS_UNIQUEID" val="901"/>
  <p:tag name="KSO_WM_BEAUTIFY_FLAG" val=""/>
  <p:tag name="KSO_WM_SCREEN_THEME_FLAG" val="Dlrq25wU2PGuGg5bbmjbDLsVUjvk17i2zQxA7x8suKMlTTOa3Bi9gIATef642vU/3WHUgCEwBunrEod1P3+ZTV6bN1QqXVgoPulcPFwFfCI="/>
</p:tagLst>
</file>

<file path=ppt/tags/tag44.xml><?xml version="1.0" encoding="utf-8"?>
<p:tagLst xmlns:p="http://schemas.openxmlformats.org/presentationml/2006/main">
  <p:tag name="AS_UNIQUEID" val="902"/>
  <p:tag name="KSO_WM_BEAUTIFY_FLAG" val=""/>
  <p:tag name="KSO_WM_SCREEN_THEME_FLAG" val="Dlrq25wU2PGuGg5bbmjbDLsVUjvk17i2zQxA7x8suKMlTTOa3Bi9gIATef642vU/3WHUgCEwBunrEod1P3+ZTV6bN1QqXVgoPulcPFwFfCI="/>
</p:tagLst>
</file>

<file path=ppt/tags/tag45.xml><?xml version="1.0" encoding="utf-8"?>
<p:tagLst xmlns:p="http://schemas.openxmlformats.org/presentationml/2006/main">
  <p:tag name="AS_UNIQUEID" val="903"/>
  <p:tag name="KSO_WM_BEAUTIFY_FLAG" val=""/>
  <p:tag name="KSO_WM_SCREEN_THEME_FLAG" val="Dlrq25wU2PGuGg5bbmjbDLsVUjvk17i2zQxA7x8suKMlTTOa3Bi9gIATef642vU/3WHUgCEwBunrEod1P3+ZTV6bN1QqXVgoPulcPFwFfCI="/>
</p:tagLst>
</file>

<file path=ppt/tags/tag46.xml><?xml version="1.0" encoding="utf-8"?>
<p:tagLst xmlns:p="http://schemas.openxmlformats.org/presentationml/2006/main">
  <p:tag name="AS_UNIQUEID" val="904"/>
  <p:tag name="KSO_WM_BEAUTIFY_FLAG" val=""/>
  <p:tag name="KSO_WM_SCREEN_THEME_FLAG" val="Dlrq25wU2PGuGg5bbmjbDLsVUjvk17i2zQxA7x8suKMlTTOa3Bi9gIATef642vU/3WHUgCEwBunrEod1P3+ZTV6bN1QqXVgoPulcPFwFfCI="/>
</p:tagLst>
</file>

<file path=ppt/tags/tag47.xml><?xml version="1.0" encoding="utf-8"?>
<p:tagLst xmlns:p="http://schemas.openxmlformats.org/presentationml/2006/main">
  <p:tag name="AS_UNIQUEID" val="905"/>
  <p:tag name="KSO_WM_BEAUTIFY_FLAG" val=""/>
  <p:tag name="KSO_WM_SCREEN_THEME_FLAG" val="Dlrq25wU2PGuGg5bbmjbDLsVUjvk17i2zQxA7x8suKMlTTOa3Bi9gIATef642vU/3WHUgCEwBunrEod1P3+ZTV6bN1QqXVgoPulcPFwFfCI="/>
</p:tagLst>
</file>

<file path=ppt/tags/tag48.xml><?xml version="1.0" encoding="utf-8"?>
<p:tagLst xmlns:p="http://schemas.openxmlformats.org/presentationml/2006/main">
  <p:tag name="AS_UNIQUEID" val="909"/>
  <p:tag name="KSO_WM_BEAUTIFY_FLAG" val=""/>
  <p:tag name="KSO_WM_SCREEN_THEME_FLAG" val="Dlrq25wU2PGuGg5bbmjbDLsVUjvk17i2zQxA7x8suKMlTTOa3Bi9gIATef642vU/3WHUgCEwBunrEod1P3+ZTV6bN1QqXVgoPulcPFwFfCI="/>
</p:tagLst>
</file>

<file path=ppt/tags/tag49.xml><?xml version="1.0" encoding="utf-8"?>
<p:tagLst xmlns:p="http://schemas.openxmlformats.org/presentationml/2006/main">
  <p:tag name="AS_UNIQUEID" val="910"/>
  <p:tag name="KSO_WM_BEAUTIFY_FLAG" val=""/>
  <p:tag name="KSO_WM_SCREEN_THEME_FLAG" val="Dlrq25wU2PGuGg5bbmjbDLsVUjvk17i2zQxA7x8suKMlTTOa3Bi9gIATef642vU/3WHUgCEwBunrEod1P3+ZTV6bN1QqXVgoPulcPFwFfCI="/>
</p:tagLst>
</file>

<file path=ppt/tags/tag5.xml><?xml version="1.0" encoding="utf-8"?>
<p:tagLst xmlns:p="http://schemas.openxmlformats.org/presentationml/2006/main">
  <p:tag name="AS_UNIQUEID" val="5495"/>
  <p:tag name="KSO_WM_SCREEN_THEME_FLAG" val="Dlrq25wU2PGuGg5bbmjbDLsVUjvk17i2zQxA7x8suKMlTTOa3Bi9gIATef642vU/3WHUgCEwBunrEod1P3+ZTV6bN1QqXVgoPulcPFwFfCI="/>
</p:tagLst>
</file>

<file path=ppt/tags/tag50.xml><?xml version="1.0" encoding="utf-8"?>
<p:tagLst xmlns:p="http://schemas.openxmlformats.org/presentationml/2006/main">
  <p:tag name="AS_UNIQUEID" val="911"/>
  <p:tag name="KSO_WM_BEAUTIFY_FLAG" val=""/>
  <p:tag name="KSO_WM_SCREEN_THEME_FLAG" val="Dlrq25wU2PGuGg5bbmjbDLsVUjvk17i2zQxA7x8suKMlTTOa3Bi9gIATef642vU/3WHUgCEwBunrEod1P3+ZTV6bN1QqXVgoPulcPFwFfCI="/>
</p:tagLst>
</file>

<file path=ppt/tags/tag51.xml><?xml version="1.0" encoding="utf-8"?>
<p:tagLst xmlns:p="http://schemas.openxmlformats.org/presentationml/2006/main">
  <p:tag name="AS_UNIQUEID" val="910"/>
  <p:tag name="KSO_WM_BEAUTIFY_FLAG" val=""/>
  <p:tag name="KSO_WM_SCREEN_THEME_FLAG" val="Dlrq25wU2PGuGg5bbmjbDLsVUjvk17i2zQxA7x8suKMlTTOa3Bi9gIATef642vU/3WHUgCEwBunrEod1P3+ZTV6bN1QqXVgoPulcPFwFfCI="/>
</p:tagLst>
</file>

<file path=ppt/tags/tag52.xml><?xml version="1.0" encoding="utf-8"?>
<p:tagLst xmlns:p="http://schemas.openxmlformats.org/presentationml/2006/main">
  <p:tag name="AS_UNIQUEID" val="900"/>
  <p:tag name="KSO_WM_BEAUTIFY_FLAG" val=""/>
  <p:tag name="KSO_WM_SCREEN_THEME_FLAG" val="Dlrq25wU2PGuGg5bbmjbDLsVUjvk17i2zQxA7x8suKMlTTOa3Bi9gIATef642vU/3WHUgCEwBunrEod1P3+ZTV6bN1QqXVgoPulcPFwFfCI="/>
</p:tagLst>
</file>

<file path=ppt/tags/tag53.xml><?xml version="1.0" encoding="utf-8"?>
<p:tagLst xmlns:p="http://schemas.openxmlformats.org/presentationml/2006/main">
  <p:tag name="AS_UNIQUEID" val="900"/>
  <p:tag name="KSO_WM_BEAUTIFY_FLAG" val=""/>
  <p:tag name="KSO_WM_SCREEN_THEME_FLAG" val="Dlrq25wU2PGuGg5bbmjbDLsVUjvk17i2zQxA7x8suKMlTTOa3Bi9gIATef642vU/3WHUgCEwBunrEod1P3+ZTV6bN1QqXVgoPulcPFwFfCI="/>
</p:tagLst>
</file>

<file path=ppt/tags/tag54.xml><?xml version="1.0" encoding="utf-8"?>
<p:tagLst xmlns:p="http://schemas.openxmlformats.org/presentationml/2006/main">
  <p:tag name="AS_UNIQUEID" val="1333"/>
  <p:tag name="KSO_WM_BEAUTIFY_FLAG" val=""/>
  <p:tag name="KSO_WM_SCREEN_THEME_FLAG" val="Dlrq25wU2PGuGg5bbmjbDLsVUjvk17i2zQxA7x8suKMlTTOa3Bi9gIATef642vU/3WHUgCEwBunrEod1P3+ZTV6bN1QqXVgoPulcPFwFfCI="/>
</p:tagLst>
</file>

<file path=ppt/tags/tag55.xml><?xml version="1.0" encoding="utf-8"?>
<p:tagLst xmlns:p="http://schemas.openxmlformats.org/presentationml/2006/main">
  <p:tag name="AS_UNIQUEID" val="1334"/>
  <p:tag name="KSO_WM_BEAUTIFY_FLAG" val=""/>
  <p:tag name="KSO_WM_SCREEN_THEME_FLAG" val="Dlrq25wU2PGuGg5bbmjbDLsVUjvk17i2zQxA7x8suKMlTTOa3Bi9gIATef642vU/3WHUgCEwBunrEod1P3+ZTV6bN1QqXVgoPulcPFwFfCI="/>
</p:tagLst>
</file>

<file path=ppt/tags/tag56.xml><?xml version="1.0" encoding="utf-8"?>
<p:tagLst xmlns:p="http://schemas.openxmlformats.org/presentationml/2006/main">
  <p:tag name="AS_UNIQUEID" val="1335"/>
  <p:tag name="KSO_WM_BEAUTIFY_FLAG" val=""/>
  <p:tag name="KSO_WM_SCREEN_THEME_FLAG" val="Dlrq25wU2PGuGg5bbmjbDLsVUjvk17i2zQxA7x8suKMlTTOa3Bi9gIATef642vU/3WHUgCEwBunrEod1P3+ZTV6bN1QqXVgoPulcPFwFfCI=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58.xml><?xml version="1.0" encoding="utf-8"?>
<p:tagLst xmlns:p="http://schemas.openxmlformats.org/presentationml/2006/main">
  <p:tag name="AS_UNIQUEID" val="5529"/>
  <p:tag name="KSO_WM_SCREEN_THEME_FLAG" val="Dlrq25wU2PGuGg5bbmjbDLsVUjvk17i2zQxA7x8suKMlTTOa3Bi9gIATef642vU/3WHUgCEwBunrEod1P3+ZTV6bN1QqXVgoPulcPFwFfCI="/>
</p:tagLst>
</file>

<file path=ppt/tags/tag59.xml><?xml version="1.0" encoding="utf-8"?>
<p:tagLst xmlns:p="http://schemas.openxmlformats.org/presentationml/2006/main">
  <p:tag name="AS_UNIQUEID" val="1808"/>
  <p:tag name="KSO_WM_BEAUTIFY_FLAG" val=""/>
  <p:tag name="KSO_WM_SCREEN_THEME_FLAG" val="Dlrq25wU2PGuGg5bbmjbDLsVUjvk17i2zQxA7x8suKMlTTOa3Bi9gIATef642vU/3WHUgCEwBunrEod1P3+ZTV6bN1QqXVgoPulcPFwFfCI="/>
</p:tagLst>
</file>

<file path=ppt/tags/tag6.xml><?xml version="1.0" encoding="utf-8"?>
<p:tagLst xmlns:p="http://schemas.openxmlformats.org/presentationml/2006/main">
  <p:tag name="AS_UNIQUEID" val="5496"/>
  <p:tag name="KSO_WM_SCREEN_THEME_FLAG" val="Dlrq25wU2PGuGg5bbmjbDLsVUjvk17i2zQxA7x8suKMlTTOa3Bi9gIATef642vU/3WHUgCEwBunrEod1P3+ZTV6bN1QqXVgoPulcPFwFfCI="/>
</p:tagLst>
</file>

<file path=ppt/tags/tag60.xml><?xml version="1.0" encoding="utf-8"?>
<p:tagLst xmlns:p="http://schemas.openxmlformats.org/presentationml/2006/main">
  <p:tag name="AS_UNIQUEID" val="1810"/>
  <p:tag name="KSO_WM_BEAUTIFY_FLAG" val=""/>
  <p:tag name="KSO_WM_SCREEN_THEME_FLAG" val="Dlrq25wU2PGuGg5bbmjbDLsVUjvk17i2zQxA7x8suKMlTTOa3Bi9gIATef642vU/3WHUgCEwBunrEod1P3+ZTV6bN1QqXVgoPulcPFwFfCI="/>
</p:tagLst>
</file>

<file path=ppt/tags/tag61.xml><?xml version="1.0" encoding="utf-8"?>
<p:tagLst xmlns:p="http://schemas.openxmlformats.org/presentationml/2006/main">
  <p:tag name="AS_UNIQUEID" val="1809"/>
  <p:tag name="KSO_WM_BEAUTIFY_FLAG" val=""/>
  <p:tag name="KSO_WM_SCREEN_THEME_FLAG" val="Dlrq25wU2PGuGg5bbmjbDLsVUjvk17i2zQxA7x8suKMlTTOa3Bi9gIATef642vU/3WHUgCEwBunrEod1P3+ZTV6bN1QqXVgoPulcPFwFfCI="/>
</p:tagLst>
</file>

<file path=ppt/tags/tag62.xml><?xml version="1.0" encoding="utf-8"?>
<p:tagLst xmlns:p="http://schemas.openxmlformats.org/presentationml/2006/main">
  <p:tag name="AS_UNIQUEID" val="5530"/>
  <p:tag name="KSO_WM_SCREEN_THEME_FLAG" val="Dlrq25wU2PGuGg5bbmjbDLsVUjvk17i2zQxA7x8suKMlTTOa3Bi9gIATef642vU/3WHUgCEwBunrEod1P3+ZTV6bN1QqXVgoPulcPFwFfCI="/>
</p:tagLst>
</file>

<file path=ppt/tags/tag63.xml><?xml version="1.0" encoding="utf-8"?>
<p:tagLst xmlns:p="http://schemas.openxmlformats.org/presentationml/2006/main">
  <p:tag name="AS_UNIQUEID" val="1811"/>
  <p:tag name="KSO_WM_BEAUTIFY_FLAG" val=""/>
  <p:tag name="KSO_WM_SCREEN_THEME_FLAG" val="Dlrq25wU2PGuGg5bbmjbDLsVUjvk17i2zQxA7x8suKMlTTOa3Bi9gIATef642vU/3WHUgCEwBunrEod1P3+ZTV6bN1QqXVgoPulcPFwFfCI="/>
</p:tagLst>
</file>

<file path=ppt/tags/tag64.xml><?xml version="1.0" encoding="utf-8"?>
<p:tagLst xmlns:p="http://schemas.openxmlformats.org/presentationml/2006/main">
  <p:tag name="AS_UNIQUEID" val="5531"/>
  <p:tag name="KSO_WM_SCREEN_THEME_FLAG" val="Dlrq25wU2PGuGg5bbmjbDLsVUjvk17i2zQxA7x8suKMlTTOa3Bi9gIATef642vU/3WHUgCEwBunrEod1P3+ZTV6bN1QqXVgoPulcPFwFfCI="/>
</p:tagLst>
</file>

<file path=ppt/tags/tag65.xml><?xml version="1.0" encoding="utf-8"?>
<p:tagLst xmlns:p="http://schemas.openxmlformats.org/presentationml/2006/main">
  <p:tag name="AS_UNIQUEID" val="5532"/>
  <p:tag name="KSO_WM_SCREEN_THEME_FLAG" val="Dlrq25wU2PGuGg5bbmjbDLsVUjvk17i2zQxA7x8suKMlTTOa3Bi9gIATef642vU/3WHUgCEwBunrEod1P3+ZTV6bN1QqXVgoPulcPFwFfCI="/>
</p:tagLst>
</file>

<file path=ppt/tags/tag66.xml><?xml version="1.0" encoding="utf-8"?>
<p:tagLst xmlns:p="http://schemas.openxmlformats.org/presentationml/2006/main">
  <p:tag name="AS_UNIQUEID" val="1811"/>
  <p:tag name="KSO_WM_BEAUTIFY_FLAG" val=""/>
  <p:tag name="KSO_WM_SCREEN_THEME_FLAG" val="Dlrq25wU2PGuGg5bbmjbDLsVUjvk17i2zQxA7x8suKMlTTOa3Bi9gIATef642vU/3WHUgCEwBunrEod1P3+ZTV6bN1QqXVgoPulcPFwFfCI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68.xml><?xml version="1.0" encoding="utf-8"?>
<p:tagLst xmlns:p="http://schemas.openxmlformats.org/presentationml/2006/main">
  <p:tag name="AS_UNIQUEID" val="1987"/>
  <p:tag name="KSO_WM_BEAUTIFY_FLAG" val=""/>
  <p:tag name="KSO_WM_SCREEN_THEME_FLAG" val="Dlrq25wU2PGuGg5bbmjbDLsVUjvk17i2zQxA7x8suKMlTTOa3Bi9gIATef642vU/3WHUgCEwBunrEod1P3+ZTV6bN1QqXVgoPulcPFwFfCI="/>
</p:tagLst>
</file>

<file path=ppt/tags/tag69.xml><?xml version="1.0" encoding="utf-8"?>
<p:tagLst xmlns:p="http://schemas.openxmlformats.org/presentationml/2006/main">
  <p:tag name="AS_UNIQUEID" val="5539"/>
  <p:tag name="KSO_WM_UNIT_TABLE_BEAUTIFY" val="smartTable{79308158-1bcf-4b92-bcf6-c00240a18de9}"/>
  <p:tag name="TABLE_ENDDRAG_ORIGIN_RECT" val="659*337"/>
  <p:tag name="TABLE_ENDDRAG_RECT" val="49*162*659*337"/>
  <p:tag name="KSO_WM_SCREEN_THEME_FLAG" val="Dlrq25wU2PGuGg5bbmjbDLsVUjvk17i2zQxA7x8suKMlTTOa3Bi9gIATef642vU/3WHUgCEwBunrEod1P3+ZTV6bN1QqXVgoPulcPFwFfCI=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70.xml><?xml version="1.0" encoding="utf-8"?>
<p:tagLst xmlns:p="http://schemas.openxmlformats.org/presentationml/2006/main">
  <p:tag name="AS_UNIQUEID" val="5801"/>
  <p:tag name="KSO_WM_SCREEN_THEME_FLAG" val="Dlrq25wU2PGuGg5bbmjbDLsVUjvk17i2zQxA7x8suKMlTTOa3Bi9gIATef642vU/3WHUgCEwBunrEod1P3+ZTV6bN1QqXVgoPulcPFwFfCI="/>
</p:tagLst>
</file>

<file path=ppt/tags/tag71.xml><?xml version="1.0" encoding="utf-8"?>
<p:tagLst xmlns:p="http://schemas.openxmlformats.org/presentationml/2006/main">
  <p:tag name="AS_UNIQUEID" val="5802"/>
  <p:tag name="KSO_WM_SCREEN_THEME_FLAG" val="Dlrq25wU2PGuGg5bbmjbDLsVUjvk17i2zQxA7x8suKMlTTOa3Bi9gIATef642vU/3WHUgCEwBunrEod1P3+ZTV6bN1QqXVgoPulcPFwFfCI="/>
</p:tagLst>
</file>

<file path=ppt/tags/tag72.xml><?xml version="1.0" encoding="utf-8"?>
<p:tagLst xmlns:p="http://schemas.openxmlformats.org/presentationml/2006/main">
  <p:tag name="AS_UNIQUEID" val="5803"/>
  <p:tag name="KSO_WM_SCREEN_THEME_FLAG" val="Dlrq25wU2PGuGg5bbmjbDLsVUjvk17i2zQxA7x8suKMlTTOa3Bi9gIATef642vU/3WHUgCEwBunrEod1P3+ZTV6bN1QqXVgoPulcPFwFfCI="/>
</p:tagLst>
</file>

<file path=ppt/tags/tag73.xml><?xml version="1.0" encoding="utf-8"?>
<p:tagLst xmlns:p="http://schemas.openxmlformats.org/presentationml/2006/main">
  <p:tag name="AS_UNIQUEID" val="5544"/>
  <p:tag name="KSO_WM_SCREEN_THEME_FLAG" val="Dlrq25wU2PGuGg5bbmjbDLsVUjvk17i2zQxA7x8suKMlTTOa3Bi9gIATef642vU/3WHUgCEwBunrEod1P3+ZTV6bN1QqXVgoPulcPFwFfCI="/>
</p:tagLst>
</file>

<file path=ppt/tags/tag74.xml><?xml version="1.0" encoding="utf-8"?>
<p:tagLst xmlns:p="http://schemas.openxmlformats.org/presentationml/2006/main">
  <p:tag name="AS_UNIQUEID" val="5545"/>
  <p:tag name="KSO_WM_SCREEN_THEME_FLAG" val="Dlrq25wU2PGuGg5bbmjbDLsVUjvk17i2zQxA7x8suKMlTTOa3Bi9gIATef642vU/3WHUgCEwBunrEod1P3+ZTV6bN1QqXVgoPulcPFwFfCI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76.xml><?xml version="1.0" encoding="utf-8"?>
<p:tagLst xmlns:p="http://schemas.openxmlformats.org/presentationml/2006/main">
  <p:tag name="AS_UNIQUEID" val="1987"/>
  <p:tag name="KSO_WM_BEAUTIFY_FLAG" val=""/>
  <p:tag name="KSO_WM_SCREEN_THEME_FLAG" val="Dlrq25wU2PGuGg5bbmjbDLsVUjvk17i2zQxA7x8suKMlTTOa3Bi9gIATef642vU/3WHUgCEwBunrEod1P3+ZTV6bN1QqXVgoPulcPFwFfCI="/>
</p:tagLst>
</file>

<file path=ppt/tags/tag77.xml><?xml version="1.0" encoding="utf-8"?>
<p:tagLst xmlns:p="http://schemas.openxmlformats.org/presentationml/2006/main">
  <p:tag name="AS_UNIQUEID" val="5253"/>
  <p:tag name="KSO_WM_BEAUTIFY_FLAG" val=""/>
  <p:tag name="KSO_WM_SCREEN_THEME_FLAG" val="Dlrq25wU2PGuGg5bbmjbDLsVUjvk17i2zQxA7x8suKMlTTOa3Bi9gIATef642vU/3WHUgCEwBunrEod1P3+ZTV6bN1QqXVgoPulcPFwFfCI="/>
</p:tagLst>
</file>

<file path=ppt/tags/tag78.xml><?xml version="1.0" encoding="utf-8"?>
<p:tagLst xmlns:p="http://schemas.openxmlformats.org/presentationml/2006/main">
  <p:tag name="AS_UNIQUEID" val="5549"/>
  <p:tag name="KSO_WM_SCREEN_THEME_FLAG" val="Dlrq25wU2PGuGg5bbmjbDLsVUjvk17i2zQxA7x8suKMlTTOa3Bi9gIATef642vU/3WHUgCEwBunrEod1P3+ZTV6bN1QqXVgoPulcPFwFfCI="/>
</p:tagLst>
</file>

<file path=ppt/tags/tag79.xml><?xml version="1.0" encoding="utf-8"?>
<p:tagLst xmlns:p="http://schemas.openxmlformats.org/presentationml/2006/main">
  <p:tag name="AS_UNIQUEID" val="5550"/>
  <p:tag name="KSO_WM_SCREEN_THEME_FLAG" val="Dlrq25wU2PGuGg5bbmjbDLsVUjvk17i2zQxA7x8suKMlTTOa3Bi9gIATef642vU/3WHUgCEwBunrEod1P3+ZTV6bN1QqXVgoPulcPFwFfCI="/>
</p:tagLst>
</file>

<file path=ppt/tags/tag8.xml><?xml version="1.0" encoding="utf-8"?>
<p:tagLst xmlns:p="http://schemas.openxmlformats.org/presentationml/2006/main">
  <p:tag name="AS_UNIQUEID" val="1199"/>
  <p:tag name="KSO_WM_BEAUTIFY_FLAG" val=""/>
  <p:tag name="KSO_WM_UNIT_PLACING_PICTURE_USER_VIEWPORT" val="{&quot;height&quot;:8219,&quot;width&quot;:7365.2078699999265}"/>
  <p:tag name="KSO_WM_SCREEN_THEME_FLAG" val="Dlrq25wU2PGuGg5bbmjbDLsVUjvk17i2zQxA7x8suKMlTTOa3Bi9gIATef642vU/3WHUgCEwBunrEod1P3+ZTV6bN1QqXVgoPulcPFwFfCI=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81.xml><?xml version="1.0" encoding="utf-8"?>
<p:tagLst xmlns:p="http://schemas.openxmlformats.org/presentationml/2006/main">
  <p:tag name="AS_UNIQUEID" val="5561"/>
  <p:tag name="KSO_WM_SCREEN_THEME_FLAG" val="Dlrq25wU2PGuGg5bbmjbDLsVUjvk17i2zQxA7x8suKMlTTOa3Bi9gIATef642vU/3WHUgCEwBunrEod1P3+ZTV6bN1QqXVgoPulcPFwFfCI="/>
</p:tagLst>
</file>

<file path=ppt/tags/tag82.xml><?xml version="1.0" encoding="utf-8"?>
<p:tagLst xmlns:p="http://schemas.openxmlformats.org/presentationml/2006/main">
  <p:tag name="AS_UNIQUEID" val="5562"/>
  <p:tag name="KSO_WM_UNIT_TABLE_BEAUTIFY" val="smartTable{07a81ab3-75e4-4492-a88d-d01a579b661c}"/>
  <p:tag name="KSO_WM_SCREEN_THEME_FLAG" val="Dlrq25wU2PGuGg5bbmjbDLsVUjvk17i2zQxA7x8suKMlTTOa3Bi9gIATef642vU/3WHUgCEwBunrEod1P3+ZTV6bN1QqXVgoPulcPFwFfCI="/>
</p:tagLst>
</file>

<file path=ppt/tags/tag83.xml><?xml version="1.0" encoding="utf-8"?>
<p:tagLst xmlns:p="http://schemas.openxmlformats.org/presentationml/2006/main">
  <p:tag name="AS_UNIQUEID" val="1112"/>
  <p:tag name="KSO_WM_SCREEN_THEME_FLAG" val="Dlrq25wU2PGuGg5bbmjbDLsVUjvk17i2zQxA7x8suKMlTTOa3Bi9gIATef642vU/3WHUgCEwBunrEod1P3+ZTV6bN1QqXVgoPulcPFwFfCI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CREEN_THEME_FLAG" val="Dlrq25wU2PGuGg5bbmjbDLsVUjvk17i2zQxA7x8suKMlTTOa3Bi9gIATef642vU/3WHUgCEwBunrEod1P3+ZTV6bN1QqXVgoPulcPFwFfCI="/>
</p:tagLst>
</file>

<file path=ppt/tags/tag85.xml><?xml version="1.0" encoding="utf-8"?>
<p:tagLst xmlns:p="http://schemas.openxmlformats.org/presentationml/2006/main">
  <p:tag name="AS_UNIQUEID" val="5295"/>
  <p:tag name="KSO_WM_SCREEN_THEME_FLAG" val="Dlrq25wU2PGuGg5bbmjbDLsVUjvk17i2zQxA7x8suKMlTTOa3Bi9gIATef642vU/3WHUgCEwBunrEod1P3+ZTV6bN1QqXVgoPulcPFwFfCI="/>
</p:tagLst>
</file>

<file path=ppt/tags/tag86.xml><?xml version="1.0" encoding="utf-8"?>
<p:tagLst xmlns:p="http://schemas.openxmlformats.org/presentationml/2006/main">
  <p:tag name="AS_UNIQUEID" val="5296"/>
  <p:tag name="KSO_WM_BEAUTIFY_FLAG" val=""/>
  <p:tag name="KSO_WM_SCREEN_THEME_FLAG" val="Dlrq25wU2PGuGg5bbmjbDLsVUjvk17i2zQxA7x8suKMlTTOa3Bi9gIATef642vU/3WHUgCEwBunrEod1P3+ZTV6bN1QqXVgoPulcPFwFfCI="/>
</p:tagLst>
</file>

<file path=ppt/tags/tag87.xml><?xml version="1.0" encoding="utf-8"?>
<p:tagLst xmlns:p="http://schemas.openxmlformats.org/presentationml/2006/main">
  <p:tag name="AS_UNIQUEID" val="5297"/>
  <p:tag name="KSO_WM_BEAUTIFY_FLAG" val=""/>
  <p:tag name="KSO_WM_SCREEN_THEME_FLAG" val="Dlrq25wU2PGuGg5bbmjbDLsVUjvk17i2zQxA7x8suKMlTTOa3Bi9gIATef642vU/3WHUgCEwBunrEod1P3+ZTV6bN1QqXVgoPulcPFwFfCI="/>
</p:tagLst>
</file>

<file path=ppt/tags/tag88.xml><?xml version="1.0" encoding="utf-8"?>
<p:tagLst xmlns:p="http://schemas.openxmlformats.org/presentationml/2006/main">
  <p:tag name="AS_UNIQUEID" val="5298"/>
  <p:tag name="KSO_WM_BEAUTIFY_FLAG" val=""/>
  <p:tag name="KSO_WM_SCREEN_THEME_FLAG" val="Dlrq25wU2PGuGg5bbmjbDLsVUjvk17i2zQxA7x8suKMlTTOa3Bi9gIATef642vU/3WHUgCEwBunrEod1P3+ZTV6bN1QqXVgoPulcPFwFfCI="/>
</p:tagLst>
</file>

<file path=ppt/tags/tag89.xml><?xml version="1.0" encoding="utf-8"?>
<p:tagLst xmlns:p="http://schemas.openxmlformats.org/presentationml/2006/main">
  <p:tag name="AS_UNIQUEID" val="5566"/>
  <p:tag name="KSO_WM_BEAUTIFY_FLAG" val=""/>
  <p:tag name="KSO_WM_SCREEN_THEME_FLAG" val="Dlrq25wU2PGuGg5bbmjbDLsVUjvk17i2zQxA7x8suKMlTTOa3Bi9gIATef642vU/3WHUgCEwBunrEod1P3+ZTV6bN1QqXVgoPulcPFwFfCI="/>
</p:tagLst>
</file>

<file path=ppt/tags/tag9.xml><?xml version="1.0" encoding="utf-8"?>
<p:tagLst xmlns:p="http://schemas.openxmlformats.org/presentationml/2006/main">
  <p:tag name="AS_UNIQUEID" val="1200"/>
  <p:tag name="KSO_WM_BEAUTIFY_FLAG" val=""/>
  <p:tag name="KSO_WM_SCREEN_THEME_FLAG" val="Dlrq25wU2PGuGg5bbmjbDLsVUjvk17i2zQxA7x8suKMlTTOa3Bi9gIATef642vU/3WHUgCEwBunrEod1P3+ZTV6bN1QqXVgoPulcPFwFfCI="/>
</p:tagLst>
</file>

<file path=ppt/tags/tag90.xml><?xml version="1.0" encoding="utf-8"?>
<p:tagLst xmlns:p="http://schemas.openxmlformats.org/presentationml/2006/main">
  <p:tag name="AS_UNIQUEID" val="5573"/>
  <p:tag name="KSO_WM_SCREEN_THEME_FLAG" val="Dlrq25wU2PGuGg5bbmjbDLsVUjvk17i2zQxA7x8suKMlTTOa3Bi9gIATef642vU/3WHUgCEwBunrEod1P3+ZTV6bN1QqXVgoPulcPFwFfCI="/>
</p:tagLst>
</file>

<file path=ppt/tags/tag91.xml><?xml version="1.0" encoding="utf-8"?>
<p:tagLst xmlns:p="http://schemas.openxmlformats.org/presentationml/2006/main">
  <p:tag name="AS_UNIQUEID" val="5549"/>
  <p:tag name="KSO_WM_SCREEN_THEME_FLAG" val="Dlrq25wU2PGuGg5bbmjbDLsVUjvk17i2zQxA7x8suKMlTTOa3Bi9gIATef642vU/3WHUgCEwBunrEod1P3+ZTV6bN1QqXVgoPulcPFwFfCI="/>
</p:tagLst>
</file>

<file path=ppt/tags/tag92.xml><?xml version="1.0" encoding="utf-8"?>
<p:tagLst xmlns:p="http://schemas.openxmlformats.org/presentationml/2006/main">
  <p:tag name="AS_UNIQUEID" val="5549"/>
  <p:tag name="KSO_WM_SCREEN_THEME_FLAG" val="Dlrq25wU2PGuGg5bbmjbDLsVUjvk17i2zQxA7x8suKMlTTOa3Bi9gIATef642vU/3WHUgCEwBunrEod1P3+ZTV6bN1QqXVgoPulcPFwFfCI="/>
</p:tagLst>
</file>

<file path=ppt/tags/tag93.xml><?xml version="1.0" encoding="utf-8"?>
<p:tagLst xmlns:p="http://schemas.openxmlformats.org/presentationml/2006/main">
  <p:tag name="AS_UNIQUEID" val="5329"/>
  <p:tag name="KSO_WM_BEAUTIFY_FLAG" val=""/>
  <p:tag name="KSO_WM_SCREEN_THEME_FLAG" val="Dlrq25wU2PGuGg5bbmjbDLsVUjvk17i2zQxA7x8suKMlTTOa3Bi9gIATef642vU/3WHUgCEwBunrEod1P3+ZTV6bN1QqXVgoPulcPFwFfCI="/>
</p:tagLst>
</file>

<file path=ppt/tags/tag94.xml><?xml version="1.0" encoding="utf-8"?>
<p:tagLst xmlns:p="http://schemas.openxmlformats.org/presentationml/2006/main">
  <p:tag name="AS_UNIQUEID" val="5578"/>
  <p:tag name="KSO_WM_SCREEN_THEME_FLAG" val="Dlrq25wU2PGuGg5bbmjbDLsVUjvk17i2zQxA7x8suKMlTTOa3Bi9gIATef642vU/3WHUgCEwBunrEod1P3+ZTV6bN1QqXVgoPulcPFwFfCI="/>
</p:tagLst>
</file>

<file path=ppt/tags/tag95.xml><?xml version="1.0" encoding="utf-8"?>
<p:tagLst xmlns:p="http://schemas.openxmlformats.org/presentationml/2006/main">
  <p:tag name="AS_UNIQUEID" val="5326"/>
  <p:tag name="KSO_WM_BEAUTIFY_FLAG" val=""/>
  <p:tag name="KSO_WM_SCREEN_THEME_FLAG" val="Dlrq25wU2PGuGg5bbmjbDLsVUjvk17i2zQxA7x8suKMlTTOa3Bi9gIATef642vU/3WHUgCEwBunrEod1P3+ZTV6bN1QqXVgoPulcPFwFfCI="/>
</p:tagLst>
</file>

<file path=ppt/tags/tag96.xml><?xml version="1.0" encoding="utf-8"?>
<p:tagLst xmlns:p="http://schemas.openxmlformats.org/presentationml/2006/main">
  <p:tag name="AS_UNIQUEID" val="5327"/>
  <p:tag name="KSO_WM_BEAUTIFY_FLAG" val=""/>
  <p:tag name="KSO_WM_SCREEN_THEME_FLAG" val="Dlrq25wU2PGuGg5bbmjbDLsVUjvk17i2zQxA7x8suKMlTTOa3Bi9gIATef642vU/3WHUgCEwBunrEod1P3+ZTV6bN1QqXVgoPulcPFwFfCI="/>
</p:tagLst>
</file>

<file path=ppt/tags/tag97.xml><?xml version="1.0" encoding="utf-8"?>
<p:tagLst xmlns:p="http://schemas.openxmlformats.org/presentationml/2006/main">
  <p:tag name="AS_UNIQUEID" val="5328"/>
  <p:tag name="KSO_WM_BEAUTIFY_FLAG" val=""/>
  <p:tag name="KSO_WM_SCREEN_THEME_FLAG" val="Dlrq25wU2PGuGg5bbmjbDLsVUjvk17i2zQxA7x8suKMlTTOa3Bi9gIATef642vU/3WHUgCEwBunrEod1P3+ZTV6bN1QqXVgoPulcPFwFfCI="/>
</p:tagLst>
</file>

<file path=ppt/tags/tag98.xml><?xml version="1.0" encoding="utf-8"?>
<p:tagLst xmlns:p="http://schemas.openxmlformats.org/presentationml/2006/main">
  <p:tag name="AS_UNIQUEID" val="5330"/>
  <p:tag name="KSO_WM_BEAUTIFY_FLAG" val=""/>
  <p:tag name="KSO_WM_SCREEN_THEME_FLAG" val="Dlrq25wU2PGuGg5bbmjbDLsVUjvk17i2zQxA7x8suKMlTTOa3Bi9gIATef642vU/3WHUgCEwBunrEod1P3+ZTV6bN1QqXVgoPulcPFwFfCI="/>
</p:tagLst>
</file>

<file path=ppt/tags/tag99.xml><?xml version="1.0" encoding="utf-8"?>
<p:tagLst xmlns:p="http://schemas.openxmlformats.org/presentationml/2006/main">
  <p:tag name="AS_UNIQUEID" val="4931"/>
  <p:tag name="KSO_WM_BEAUTIFY_FLAG" val=""/>
  <p:tag name="KSO_WM_SCREEN_THEME_FLAG" val="Dlrq25wU2PGuGg5bbmjbDLsVUjvk17i2zQxA7x8suKMlTTOa3Bi9gIATef642vU/3WHUgCEwBunrEod1P3+ZTV6bN1QqXVgoPulcPFwFfCI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3929</Words>
  <PresentationFormat/>
  <Paragraphs>407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宋体</vt:lpstr>
      <vt:lpstr>Wingdings</vt:lpstr>
      <vt:lpstr>汉仪仿宋S</vt:lpstr>
      <vt:lpstr>方正清楷 简</vt:lpstr>
      <vt:lpstr>方正苏新诗柳楷简体</vt:lpstr>
      <vt:lpstr>微软雅黑</vt:lpstr>
      <vt:lpstr>黑体</vt:lpstr>
      <vt:lpstr>方正FW筑紫A老明朝 简 D</vt:lpstr>
      <vt:lpstr>方正清刻本悦宋简体</vt:lpstr>
      <vt:lpstr>华光楷体_CNKI</vt:lpstr>
      <vt:lpstr>楷体</vt:lpstr>
      <vt:lpstr>华文楷体</vt:lpstr>
      <vt:lpstr>华文中宋</vt:lpstr>
      <vt:lpstr>方正苏新诗柳楷简体</vt:lpstr>
      <vt:lpstr>Arial Unicode MS</vt:lpstr>
      <vt:lpstr>Calibri</vt:lpstr>
      <vt:lpstr>方正颜真卿楷书 简繁</vt:lpstr>
      <vt:lpstr>方正宋黑简体</vt:lpstr>
      <vt:lpstr>微软雅黑 Light</vt:lpstr>
      <vt:lpstr>方正粗黑宋简体</vt:lpstr>
      <vt:lpstr>Wingdings</vt:lpstr>
      <vt:lpstr>仿宋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链接高考</vt:lpstr>
      <vt:lpstr>PowerPoint 演示文稿</vt:lpstr>
      <vt:lpstr>PowerPoint 演示文稿</vt:lpstr>
      <vt:lpstr>链接高考</vt:lpstr>
      <vt:lpstr>链接高考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链接高考</vt:lpstr>
      <vt:lpstr>PowerPoint 演示文稿</vt:lpstr>
      <vt:lpstr>链接高考</vt:lpstr>
      <vt:lpstr>PowerPoint 演示文稿</vt:lpstr>
      <vt:lpstr>PowerPoint 演示文稿</vt:lpstr>
      <vt:lpstr>PowerPoint 演示文稿</vt:lpstr>
      <vt:lpstr>链接高考</vt:lpstr>
      <vt:lpstr>链接高考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2024-12-22T14:13:00Z</dcterms:created>
  <dcterms:modified xsi:type="dcterms:W3CDTF">2025-07-02T03:32:53Z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3FB31BA137EB47CF9B5CA9F84050E306_12</vt:lpwstr>
  </property>
</Properties>
</file>