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2" r:id="rId3"/>
    <p:sldId id="496" r:id="rId5"/>
    <p:sldId id="438" r:id="rId6"/>
    <p:sldId id="440" r:id="rId7"/>
    <p:sldId id="439" r:id="rId8"/>
    <p:sldId id="410" r:id="rId9"/>
    <p:sldId id="349" r:id="rId10"/>
    <p:sldId id="418" r:id="rId11"/>
    <p:sldId id="448" r:id="rId12"/>
    <p:sldId id="497" r:id="rId13"/>
    <p:sldId id="368" r:id="rId14"/>
    <p:sldId id="417" r:id="rId15"/>
    <p:sldId id="412" r:id="rId16"/>
    <p:sldId id="414" r:id="rId17"/>
    <p:sldId id="415" r:id="rId18"/>
    <p:sldId id="432" r:id="rId19"/>
    <p:sldId id="434" r:id="rId20"/>
    <p:sldId id="424" r:id="rId21"/>
    <p:sldId id="433" r:id="rId22"/>
    <p:sldId id="425" r:id="rId23"/>
    <p:sldId id="426" r:id="rId24"/>
    <p:sldId id="422" r:id="rId25"/>
    <p:sldId id="288" r:id="rId26"/>
  </p:sldIdLst>
  <p:sldSz cx="9144000" cy="5715000" type="screen16x10"/>
  <p:notesSz cx="6858000" cy="9144000"/>
  <p:defaultTextStyle>
    <a:defPPr>
      <a:defRPr lang="zh-CN"/>
    </a:defPPr>
    <a:lvl1pPr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55600" indent="10160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713105" indent="20193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68705" indent="30353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425575" indent="403225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A50023"/>
    <a:srgbClr val="990099"/>
    <a:srgbClr val="FB2D17"/>
    <a:srgbClr val="E8E9E1"/>
    <a:srgbClr val="A50021"/>
    <a:srgbClr val="990033"/>
    <a:srgbClr val="404040"/>
    <a:srgbClr val="9F0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82" y="-96"/>
      </p:cViewPr>
      <p:guideLst>
        <p:guide orient="horz" pos="1818"/>
        <p:guide pos="276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6" cy="72006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commentAuthors" Target="commentAuthors.xml" Id="rId30" /><Relationship Type="http://schemas.openxmlformats.org/officeDocument/2006/relationships/slide" Target="slides/slide1.xml" Id="rId3" /><Relationship Type="http://schemas.openxmlformats.org/officeDocument/2006/relationships/tableStyles" Target="tableStyles.xml" Id="rId29" /><Relationship Type="http://schemas.openxmlformats.org/officeDocument/2006/relationships/viewProps" Target="viewProps.xml" Id="rId28" /><Relationship Type="http://schemas.openxmlformats.org/officeDocument/2006/relationships/presProps" Target="presProps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1.xml" Id="R79999683464e4bda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fld id="{5C259454-ACB7-4319-A1CB-C813578B4A5F}" type="datetimeFigureOut">
              <a:rPr lang="zh-CN" altLang="en-US"/>
            </a:fld>
            <a:endParaRPr lang="zh-CN" altLang="en-US"/>
          </a:p>
        </p:txBody>
      </p:sp>
      <p:sp>
        <p:nvSpPr>
          <p:cNvPr id="614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40AD7B28-0F5C-4F36-B2D9-20339CFD246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194" name="文本占位符 2"/>
          <p:cNvSpPr>
            <a:spLocks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81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84190C2-CED8-4E4B-A97A-096EF25B0C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02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AC8003-CDE8-48A0-8185-44365A8639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43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37F7607-D417-4BAD-88D5-4104608E10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2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909F0B8-697D-4692-A748-2501F0FEAE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3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BACAA3F-0E65-4A9E-B311-86AE1C8B02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97BFA-229F-40A7-9ED4-F5BFB2F9DD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768D-1C3D-4EA3-9C73-C1B6449C8B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37344-A1DA-4B4D-BFAD-E7B871DBFA5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 userDrawn="1"/>
        </p:nvSpPr>
        <p:spPr>
          <a:xfrm>
            <a:off x="198438" y="161925"/>
            <a:ext cx="8747125" cy="5391150"/>
          </a:xfrm>
          <a:prstGeom prst="roundRect">
            <a:avLst>
              <a:gd name="adj" fmla="val 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endParaRPr lang="zh-CN" altLang="en-US" noProof="1"/>
          </a:p>
        </p:txBody>
      </p:sp>
      <p:pic>
        <p:nvPicPr>
          <p:cNvPr id="3" name="图片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矩形 3"/>
          <p:cNvSpPr/>
          <p:nvPr userDrawn="1"/>
        </p:nvSpPr>
        <p:spPr>
          <a:xfrm>
            <a:off x="198438" y="804863"/>
            <a:ext cx="8747125" cy="49212"/>
          </a:xfrm>
          <a:prstGeom prst="rect">
            <a:avLst/>
          </a:prstGeom>
          <a:ln w="19050" cap="flat" cmpd="sng" algn="ctr">
            <a:noFill/>
            <a:prstDash val="solid"/>
          </a:ln>
          <a:effectLst/>
        </p:spPr>
        <p:txBody>
          <a:bodyPr lIns="95098" tIns="47549" rIns="95098" bIns="47549" anchor="ctr"/>
          <a:lstStyle/>
          <a:p>
            <a:pPr algn="ctr" defTabSz="95059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kern="0" dirty="0">
              <a:solidFill>
                <a:srgbClr val="FFFFFF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863"/>
            <a:ext cx="1778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 userDrawn="1"/>
        </p:nvSpPr>
        <p:spPr>
          <a:xfrm>
            <a:off x="198438" y="161925"/>
            <a:ext cx="8747125" cy="5391150"/>
          </a:xfrm>
          <a:prstGeom prst="roundRect">
            <a:avLst>
              <a:gd name="adj" fmla="val 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endParaRPr lang="zh-CN" altLang="en-US" noProof="1"/>
          </a:p>
        </p:txBody>
      </p:sp>
      <p:sp useBgFill="1">
        <p:nvSpPr>
          <p:cNvPr id="3" name="矩形 2"/>
          <p:cNvSpPr/>
          <p:nvPr userDrawn="1"/>
        </p:nvSpPr>
        <p:spPr>
          <a:xfrm>
            <a:off x="198438" y="804863"/>
            <a:ext cx="8747125" cy="49212"/>
          </a:xfrm>
          <a:prstGeom prst="rect">
            <a:avLst/>
          </a:prstGeom>
          <a:ln w="19050" cap="flat" cmpd="sng" algn="ctr">
            <a:noFill/>
            <a:prstDash val="solid"/>
          </a:ln>
          <a:effectLst/>
        </p:spPr>
        <p:txBody>
          <a:bodyPr lIns="95098" tIns="47549" rIns="95098" bIns="47549" anchor="ctr"/>
          <a:lstStyle/>
          <a:p>
            <a:pPr algn="ctr" defTabSz="95059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kern="0" dirty="0">
              <a:solidFill>
                <a:srgbClr val="FFFFFF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863"/>
            <a:ext cx="1778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7280B-D9A1-4115-9231-586DB84395F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3C01-1C18-45A9-B1B4-2DA294ECA0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772DD-9D53-45E5-AF71-1080D8A82F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2B512-970A-47CB-88C4-1E28AE6B2E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EC5A9-B8AB-43A4-8668-E6B6238C87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F7EB6-FAA6-49FC-8677-80B59DA238C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DE1DC-5151-4260-B7DE-31BF005CD6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D2A36-47E1-41F1-9480-B7B00F1857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28650" y="1520825"/>
            <a:ext cx="78867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13105" eaLnBrk="1" fontAlgn="auto" hangingPunct="1">
              <a:spcBef>
                <a:spcPts val="0"/>
              </a:spcBef>
              <a:spcAft>
                <a:spcPts val="0"/>
              </a:spcAft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13105" eaLnBrk="1" fontAlgn="auto" hangingPunct="1">
              <a:spcBef>
                <a:spcPts val="0"/>
              </a:spcBef>
              <a:spcAft>
                <a:spcPts val="0"/>
              </a:spcAft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16280DC-3019-4A64-BCAD-271F17F45AD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wip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7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6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audio" Target="../media/audio4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30.jpeg"/><Relationship Id="rId4" Type="http://schemas.openxmlformats.org/officeDocument/2006/relationships/image" Target="../media/image40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4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5.jpe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6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7.jpeg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2.wav"/><Relationship Id="rId2" Type="http://schemas.openxmlformats.org/officeDocument/2006/relationships/image" Target="../media/image23.GIF"/><Relationship Id="rId1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media" Target="file:///F:\360MoveData\Users\st\Desktop\&#31532;1&#35838;%20&#20013;&#21326;&#20154;&#27665;&#20849;&#21644;&#22269;&#25104;&#31435;&#35838;&#20214;\&#19996;&#26041;&#32418;%20.mp3" TargetMode="External"/><Relationship Id="rId3" Type="http://schemas.openxmlformats.org/officeDocument/2006/relationships/audio" Target="file:///F:\360MoveData\Users\st\Desktop\&#31532;1&#35838;%20&#20013;&#21326;&#20154;&#27665;&#20849;&#21644;&#22269;&#25104;&#31435;&#35838;&#20214;\&#19996;&#26041;&#32418;%20.mp3" TargetMode="External"/><Relationship Id="rId2" Type="http://schemas.openxmlformats.org/officeDocument/2006/relationships/image" Target="../media/image8.png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14.jpeg"/><Relationship Id="rId19" Type="http://schemas.openxmlformats.org/officeDocument/2006/relationships/slideLayout" Target="../slideLayouts/slideLayout14.xml"/><Relationship Id="rId18" Type="http://schemas.openxmlformats.org/officeDocument/2006/relationships/audio" Target="../media/audio3.wav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../media/image26.jpeg"/><Relationship Id="rId14" Type="http://schemas.openxmlformats.org/officeDocument/2006/relationships/image" Target="../media/image25.GIF"/><Relationship Id="rId13" Type="http://schemas.openxmlformats.org/officeDocument/2006/relationships/hyperlink" Target="&#20154;&#27665;&#33521;&#38596;&#32426;&#24565;&#30865;&#30865;&#25991;.pps" TargetMode="External"/><Relationship Id="rId12" Type="http://schemas.openxmlformats.org/officeDocument/2006/relationships/image" Target="../media/image24.png"/><Relationship Id="rId11" Type="http://schemas.openxmlformats.org/officeDocument/2006/relationships/image" Target="../media/image23.GIF"/><Relationship Id="rId10" Type="http://schemas.openxmlformats.org/officeDocument/2006/relationships/image" Target="../media/image22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04775"/>
            <a:ext cx="21224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本框 3"/>
          <p:cNvSpPr txBox="1">
            <a:spLocks noChangeArrowheads="1"/>
          </p:cNvSpPr>
          <p:nvPr/>
        </p:nvSpPr>
        <p:spPr bwMode="auto">
          <a:xfrm>
            <a:off x="2722563" y="463550"/>
            <a:ext cx="619125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中国现代史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是从1949年10月1日中华人民共和国成立至今的历史。是一部中国人民建立和巩固人民政权，探索发展社会主义的历史，是一部中华民族实现独立、富强、民主，走向伟大复兴的历史。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17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962275"/>
            <a:ext cx="8662987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106045"/>
            <a:ext cx="8852535" cy="43580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7190" y="268605"/>
            <a:ext cx="502920" cy="240030"/>
          </a:xfrm>
          <a:prstGeom prst="rect">
            <a:avLst/>
          </a:prstGeom>
          <a:solidFill>
            <a:srgbClr val="A50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17525" y="83185"/>
            <a:ext cx="7519988" cy="8229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（</a:t>
            </a:r>
            <a:r>
              <a:rPr lang="zh-CN" altLang="en-US" sz="1600">
                <a:solidFill>
                  <a:srgbClr val="FF0000"/>
                </a:solidFill>
                <a:ea typeface="叶根友刀锋黑草" pitchFamily="2" charset="-122"/>
              </a:rPr>
              <a:t>中央人民政府委员会第一次会议）</a:t>
            </a:r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grpSp>
        <p:nvGrpSpPr>
          <p:cNvPr id="36" name="Group 16"/>
          <p:cNvGrpSpPr/>
          <p:nvPr/>
        </p:nvGrpSpPr>
        <p:grpSpPr bwMode="auto">
          <a:xfrm>
            <a:off x="550863" y="912813"/>
            <a:ext cx="2898775" cy="542925"/>
            <a:chOff x="251" y="1323"/>
            <a:chExt cx="1826" cy="342"/>
          </a:xfrm>
        </p:grpSpPr>
        <p:pic>
          <p:nvPicPr>
            <p:cNvPr id="20484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1323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720" y="1360"/>
              <a:ext cx="13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chemeClr val="hlink"/>
                  </a:solidFill>
                  <a:ea typeface="华文琥珀" panose="02010800040101010101" pitchFamily="2" charset="-122"/>
                </a:rPr>
                <a:t>选举政府领导人</a:t>
              </a:r>
              <a:endParaRPr lang="zh-CN" altLang="en-US" sz="24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39" name="Group 19"/>
          <p:cNvGrpSpPr/>
          <p:nvPr/>
        </p:nvGrpSpPr>
        <p:grpSpPr bwMode="auto">
          <a:xfrm>
            <a:off x="5922963" y="1239838"/>
            <a:ext cx="2555875" cy="3883025"/>
            <a:chOff x="3911" y="1744"/>
            <a:chExt cx="1610" cy="2446"/>
          </a:xfrm>
        </p:grpSpPr>
        <p:pic>
          <p:nvPicPr>
            <p:cNvPr id="20487" name="Picture 20" descr="F20040531153601000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" y="1744"/>
              <a:ext cx="1610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21"/>
            <p:cNvSpPr>
              <a:spLocks noChangeArrowheads="1"/>
            </p:cNvSpPr>
            <p:nvPr/>
          </p:nvSpPr>
          <p:spPr bwMode="auto">
            <a:xfrm>
              <a:off x="4070" y="4035"/>
              <a:ext cx="129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中国人民解放军总司令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42" name="Group 22"/>
          <p:cNvGrpSpPr/>
          <p:nvPr/>
        </p:nvGrpSpPr>
        <p:grpSpPr bwMode="auto">
          <a:xfrm>
            <a:off x="280988" y="1479550"/>
            <a:ext cx="2524125" cy="3894138"/>
            <a:chOff x="207" y="1737"/>
            <a:chExt cx="1590" cy="2453"/>
          </a:xfrm>
        </p:grpSpPr>
        <p:sp>
          <p:nvSpPr>
            <p:cNvPr id="20490" name="Rectangle 23"/>
            <p:cNvSpPr>
              <a:spLocks noChangeArrowheads="1"/>
            </p:cNvSpPr>
            <p:nvPr/>
          </p:nvSpPr>
          <p:spPr bwMode="auto">
            <a:xfrm>
              <a:off x="356" y="4035"/>
              <a:ext cx="129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政务院总理兼外交部长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20491" name="Picture 24" descr="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1737"/>
              <a:ext cx="1590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5"/>
          <p:cNvGrpSpPr/>
          <p:nvPr/>
        </p:nvGrpSpPr>
        <p:grpSpPr bwMode="auto">
          <a:xfrm>
            <a:off x="2928938" y="1389063"/>
            <a:ext cx="2713037" cy="3884612"/>
            <a:chOff x="2025" y="1743"/>
            <a:chExt cx="1709" cy="2447"/>
          </a:xfrm>
        </p:grpSpPr>
        <p:sp>
          <p:nvSpPr>
            <p:cNvPr id="20493" name="Rectangle 26"/>
            <p:cNvSpPr>
              <a:spLocks noChangeArrowheads="1"/>
            </p:cNvSpPr>
            <p:nvPr/>
          </p:nvSpPr>
          <p:spPr bwMode="auto">
            <a:xfrm>
              <a:off x="2169" y="4035"/>
              <a:ext cx="142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人民革命军事委员会主席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20494" name="Picture 27" descr="毛泽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" y="1743"/>
              <a:ext cx="1709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28"/>
          <p:cNvGrpSpPr/>
          <p:nvPr/>
        </p:nvGrpSpPr>
        <p:grpSpPr bwMode="auto">
          <a:xfrm>
            <a:off x="187325" y="3005138"/>
            <a:ext cx="5976938" cy="542925"/>
            <a:chOff x="251" y="2493"/>
            <a:chExt cx="3765" cy="342"/>
          </a:xfrm>
        </p:grpSpPr>
        <p:pic>
          <p:nvPicPr>
            <p:cNvPr id="20496" name="Picture 29" descr="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2493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720" y="2516"/>
              <a:ext cx="32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990099"/>
                  </a:solidFill>
                  <a:ea typeface="华文琥珀" panose="02010800040101010101" pitchFamily="2" charset="-122"/>
                </a:rPr>
                <a:t>宣布中央人民政府是中国唯一合法政府</a:t>
              </a:r>
              <a:endParaRPr lang="zh-CN" altLang="en-US" sz="2400">
                <a:solidFill>
                  <a:srgbClr val="990099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51" name="Group 31"/>
          <p:cNvGrpSpPr/>
          <p:nvPr/>
        </p:nvGrpSpPr>
        <p:grpSpPr bwMode="auto">
          <a:xfrm>
            <a:off x="187325" y="4859338"/>
            <a:ext cx="6592888" cy="542925"/>
            <a:chOff x="251" y="3661"/>
            <a:chExt cx="4153" cy="342"/>
          </a:xfrm>
        </p:grpSpPr>
        <p:pic>
          <p:nvPicPr>
            <p:cNvPr id="20499" name="Picture 32" descr="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3661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720" y="3672"/>
              <a:ext cx="36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FF0000"/>
                  </a:solidFill>
                  <a:ea typeface="华文琥珀" panose="02010800040101010101" pitchFamily="2" charset="-122"/>
                </a:rPr>
                <a:t>外交政策（平等互利、互相尊重领土主权）</a:t>
              </a:r>
              <a:endParaRPr lang="zh-CN" altLang="en-US" sz="2400">
                <a:solidFill>
                  <a:srgbClr val="FF0000"/>
                </a:solidFill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95338" y="2762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       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7340600" y="2520950"/>
            <a:ext cx="154781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毛泽东、刘少奇、刘伯承、陈毅等在天安门城楼上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2532" name="Picture 3" descr="毛泽东、刘少奇、刘伯承、陈毅等在天安门城楼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131888"/>
            <a:ext cx="674052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90975" y="288290"/>
          <a:ext cx="1196340" cy="69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3" imgW="1244600" imgH="723900" progId="Package">
                  <p:embed/>
                </p:oleObj>
              </mc:Choice>
              <mc:Fallback>
                <p:oleObj name="" r:id="rId3" imgW="1244600" imgH="723900" progId="Package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0975" y="288290"/>
                        <a:ext cx="1196340" cy="695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8000" y="176213"/>
            <a:ext cx="7519988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r>
              <a:rPr lang="en-US" altLang="zh-CN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标志着中华人民共和国正式成立      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422650" y="5305425"/>
            <a:ext cx="336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油画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开国大典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（董希文）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3556" name="Picture 6" descr="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754063"/>
            <a:ext cx="7264400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000125" y="1565275"/>
            <a:ext cx="7145338" cy="852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800">
                <a:ea typeface="黑体" panose="02010609060101010101" pitchFamily="49" charset="-122"/>
              </a:rPr>
              <a:t>毛泽东主席向全世界庄严宣告中华人民共和国中央人民政府成立</a:t>
            </a:r>
            <a:endParaRPr lang="zh-CN" altLang="en-US" sz="280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44525" y="288925"/>
            <a:ext cx="75199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开国大典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24579" name="Picture 3" descr="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09650"/>
            <a:ext cx="70897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本框 1"/>
          <p:cNvSpPr txBox="1">
            <a:spLocks noChangeArrowheads="1"/>
          </p:cNvSpPr>
          <p:nvPr/>
        </p:nvSpPr>
        <p:spPr bwMode="auto">
          <a:xfrm>
            <a:off x="7770813" y="1905000"/>
            <a:ext cx="800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开国大典时聚会在天安门广场的人民群众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08063" y="276225"/>
            <a:ext cx="7519987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r>
              <a:rPr lang="en-US" altLang="zh-CN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——</a:t>
            </a:r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新民主主义革命取得胜利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grpSp>
        <p:nvGrpSpPr>
          <p:cNvPr id="14" name="Group 30"/>
          <p:cNvGrpSpPr/>
          <p:nvPr/>
        </p:nvGrpSpPr>
        <p:grpSpPr bwMode="auto">
          <a:xfrm>
            <a:off x="107950" y="2493963"/>
            <a:ext cx="1951038" cy="542925"/>
            <a:chOff x="192" y="1996"/>
            <a:chExt cx="1229" cy="342"/>
          </a:xfrm>
        </p:grpSpPr>
        <p:pic>
          <p:nvPicPr>
            <p:cNvPr id="25604" name="Picture 7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96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Rectangle 8"/>
            <p:cNvSpPr>
              <a:spLocks noChangeArrowheads="1"/>
            </p:cNvSpPr>
            <p:nvPr/>
          </p:nvSpPr>
          <p:spPr bwMode="auto">
            <a:xfrm>
              <a:off x="516" y="2046"/>
              <a:ext cx="90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历史意义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17" name="Group 31"/>
          <p:cNvGrpSpPr/>
          <p:nvPr/>
        </p:nvGrpSpPr>
        <p:grpSpPr bwMode="auto">
          <a:xfrm>
            <a:off x="107950" y="3613150"/>
            <a:ext cx="1951038" cy="542925"/>
            <a:chOff x="192" y="3016"/>
            <a:chExt cx="1229" cy="342"/>
          </a:xfrm>
        </p:grpSpPr>
        <p:pic>
          <p:nvPicPr>
            <p:cNvPr id="25607" name="Picture 10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016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Rectangle 11"/>
            <p:cNvSpPr>
              <a:spLocks noChangeArrowheads="1"/>
            </p:cNvSpPr>
            <p:nvPr/>
          </p:nvSpPr>
          <p:spPr bwMode="auto">
            <a:xfrm>
              <a:off x="516" y="3042"/>
              <a:ext cx="90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胜利原因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Group 32"/>
          <p:cNvGrpSpPr/>
          <p:nvPr/>
        </p:nvGrpSpPr>
        <p:grpSpPr bwMode="auto">
          <a:xfrm>
            <a:off x="107950" y="5014913"/>
            <a:ext cx="1223963" cy="542925"/>
            <a:chOff x="161" y="3772"/>
            <a:chExt cx="771" cy="342"/>
          </a:xfrm>
        </p:grpSpPr>
        <p:pic>
          <p:nvPicPr>
            <p:cNvPr id="25610" name="Picture 13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3772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1" name="Rectangle 14"/>
            <p:cNvSpPr>
              <a:spLocks noChangeArrowheads="1"/>
            </p:cNvSpPr>
            <p:nvPr/>
          </p:nvSpPr>
          <p:spPr bwMode="auto">
            <a:xfrm>
              <a:off x="480" y="3799"/>
              <a:ext cx="45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结论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23" name="Group 29"/>
          <p:cNvGrpSpPr/>
          <p:nvPr/>
        </p:nvGrpSpPr>
        <p:grpSpPr bwMode="auto">
          <a:xfrm>
            <a:off x="133350" y="1293813"/>
            <a:ext cx="1797050" cy="542925"/>
            <a:chOff x="192" y="1102"/>
            <a:chExt cx="1132" cy="342"/>
          </a:xfrm>
        </p:grpSpPr>
        <p:sp>
          <p:nvSpPr>
            <p:cNvPr id="25613" name="Rectangle 5"/>
            <p:cNvSpPr>
              <a:spLocks noChangeArrowheads="1"/>
            </p:cNvSpPr>
            <p:nvPr/>
          </p:nvSpPr>
          <p:spPr bwMode="auto">
            <a:xfrm>
              <a:off x="456" y="1115"/>
              <a:ext cx="86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“</a:t>
              </a:r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新</a:t>
              </a:r>
              <a:r>
                <a:rPr lang="en-US" altLang="zh-CN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”</a:t>
              </a:r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纪元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  <p:pic>
          <p:nvPicPr>
            <p:cNvPr id="25614" name="Picture 28" descr="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2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AutoShape 33"/>
          <p:cNvSpPr>
            <a:spLocks noChangeArrowheads="1"/>
          </p:cNvSpPr>
          <p:nvPr/>
        </p:nvSpPr>
        <p:spPr bwMode="auto">
          <a:xfrm>
            <a:off x="1903095" y="903605"/>
            <a:ext cx="6986270" cy="1190625"/>
          </a:xfrm>
          <a:prstGeom prst="wedgeRectCallout">
            <a:avLst>
              <a:gd name="adj1" fmla="val -57880"/>
              <a:gd name="adj2" fmla="val -11505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社会性质新：半殖民地半封建社会</a:t>
            </a:r>
            <a:r>
              <a:rPr lang="en-US" altLang="zh-CN" sz="2400">
                <a:solidFill>
                  <a:srgbClr val="FF0000"/>
                </a:solidFill>
                <a:ea typeface="华文琥珀" panose="02010800040101010101" pitchFamily="2" charset="-122"/>
              </a:rPr>
              <a:t>—</a:t>
            </a:r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新民主主义社会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人民地位新：中国人民当家作主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国家地位新：独立自主的国家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2362200" y="2171700"/>
            <a:ext cx="5970588" cy="3316288"/>
          </a:xfrm>
          <a:prstGeom prst="wedgeRectCallout">
            <a:avLst>
              <a:gd name="adj1" fmla="val -55361"/>
              <a:gd name="adj2" fmla="val -29157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　　国内意义：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中国人民通过一百多年的英勇斗争，推翻了帝国主义、封建主义和官僚资本主义的统治；中国真正成为独立自主的国家，</a:t>
            </a:r>
            <a:r>
              <a:rPr lang="zh-CN" altLang="zh-CN" sz="2000">
                <a:solidFill>
                  <a:srgbClr val="0000FF"/>
                </a:solidFill>
                <a:ea typeface="华文琥珀" panose="02010800040101010101" pitchFamily="2" charset="-122"/>
              </a:rPr>
              <a:t>占人类总数四分之一的中国人从此站起来了</a:t>
            </a: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。</a:t>
            </a:r>
            <a:endParaRPr lang="zh-CN" altLang="en-US" sz="20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　　国际意义：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壮大了世界和平民主和社会主义的力量，鼓舞了世界被压迫民族和被压迫人民争取解放的斗争。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2403475" y="2201863"/>
            <a:ext cx="6450013" cy="2927350"/>
          </a:xfrm>
          <a:prstGeom prst="wedgeRectCallout">
            <a:avLst>
              <a:gd name="adj1" fmla="val -52556"/>
              <a:gd name="adj2" fmla="val 8569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　　①是中国共产党领导全国人民经过</a:t>
            </a:r>
            <a:r>
              <a:rPr lang="en-US" altLang="zh-CN" sz="2000">
                <a:solidFill>
                  <a:srgbClr val="0000FF"/>
                </a:solidFill>
                <a:ea typeface="华文琥珀" panose="02010800040101010101" pitchFamily="2" charset="-122"/>
              </a:rPr>
              <a:t>28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年英勇斗争的结果；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　　②是中国共产党坚持武装斗争的道路和坚持统一战线的结果。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12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1800">
              <a:solidFill>
                <a:srgbClr val="0000FF"/>
              </a:solidFill>
              <a:ea typeface="华文琥珀" panose="02010800040101010101" pitchFamily="2" charset="-122"/>
            </a:endParaRPr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 flipV="1">
            <a:off x="3503613" y="2809875"/>
            <a:ext cx="17637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>
            <a:off x="5267325" y="3756025"/>
            <a:ext cx="96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7277100" y="3749675"/>
            <a:ext cx="1190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3860800" y="4683125"/>
            <a:ext cx="462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/>
          <a:p>
            <a:pPr algn="ctr" eaLnBrk="0" hangingPunct="0"/>
            <a:r>
              <a:rPr lang="zh-CN" altLang="en-US" sz="2400">
                <a:solidFill>
                  <a:schemeClr val="hlink"/>
                </a:solidFill>
                <a:ea typeface="华文琥珀" panose="02010800040101010101" pitchFamily="2" charset="-122"/>
              </a:rPr>
              <a:t>中国革命取得胜利的三大法宝</a:t>
            </a:r>
            <a:endParaRPr lang="zh-CN" altLang="en-US" sz="2400">
              <a:solidFill>
                <a:schemeClr val="hlink"/>
              </a:solidFill>
              <a:ea typeface="华文琥珀" panose="02010800040101010101" pitchFamily="2" charset="-122"/>
            </a:endParaRPr>
          </a:p>
        </p:txBody>
      </p:sp>
      <p:grpSp>
        <p:nvGrpSpPr>
          <p:cNvPr id="36" name="Group 41"/>
          <p:cNvGrpSpPr/>
          <p:nvPr/>
        </p:nvGrpSpPr>
        <p:grpSpPr bwMode="auto">
          <a:xfrm>
            <a:off x="3860800" y="2886075"/>
            <a:ext cx="2573338" cy="1835150"/>
            <a:chOff x="2746" y="2188"/>
            <a:chExt cx="1621" cy="1156"/>
          </a:xfrm>
        </p:grpSpPr>
        <p:sp>
          <p:nvSpPr>
            <p:cNvPr id="25623" name="Line 42"/>
            <p:cNvSpPr>
              <a:spLocks noChangeShapeType="1"/>
            </p:cNvSpPr>
            <p:nvPr/>
          </p:nvSpPr>
          <p:spPr bwMode="auto">
            <a:xfrm>
              <a:off x="3382" y="2188"/>
              <a:ext cx="107" cy="11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  <p:sp>
          <p:nvSpPr>
            <p:cNvPr id="25624" name="Line 43"/>
            <p:cNvSpPr>
              <a:spLocks noChangeShapeType="1"/>
            </p:cNvSpPr>
            <p:nvPr/>
          </p:nvSpPr>
          <p:spPr bwMode="auto">
            <a:xfrm>
              <a:off x="2746" y="3208"/>
              <a:ext cx="737" cy="1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  <p:sp>
          <p:nvSpPr>
            <p:cNvPr id="25625" name="Line 44"/>
            <p:cNvSpPr>
              <a:spLocks noChangeShapeType="1"/>
            </p:cNvSpPr>
            <p:nvPr/>
          </p:nvSpPr>
          <p:spPr bwMode="auto">
            <a:xfrm flipH="1">
              <a:off x="3496" y="2867"/>
              <a:ext cx="871" cy="4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</p:grpSp>
      <p:sp>
        <p:nvSpPr>
          <p:cNvPr id="40" name="Rectangle 45"/>
          <p:cNvSpPr>
            <a:spLocks noChangeArrowheads="1"/>
          </p:cNvSpPr>
          <p:nvPr/>
        </p:nvSpPr>
        <p:spPr bwMode="auto">
          <a:xfrm>
            <a:off x="2033588" y="5168900"/>
            <a:ext cx="548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/>
          <a:p>
            <a:pPr algn="ctr" eaLnBrk="0" hangingPunct="0"/>
            <a:r>
              <a:rPr lang="zh-CN" altLang="en-US" sz="3200">
                <a:solidFill>
                  <a:srgbClr val="FF0000"/>
                </a:solidFill>
                <a:ea typeface="华文隶书" panose="02010800040101010101" pitchFamily="2" charset="-122"/>
              </a:rPr>
              <a:t>没有共产党　就没有新中国</a:t>
            </a:r>
            <a:endParaRPr lang="zh-CN" altLang="en-US" sz="3200">
              <a:solidFill>
                <a:srgbClr val="FF0000"/>
              </a:solidFill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30" grpId="0" animBg="1"/>
      <p:bldP spid="30" grpId="1" animBg="1"/>
      <p:bldP spid="31" grpId="0" animBg="1" uiExpand="1" build="allAtOnce"/>
      <p:bldP spid="3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4513" y="2524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 flipV="1">
            <a:off x="-160020" y="6495650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100" noProof="1">
              <a:ln>
                <a:solidFill>
                  <a:srgbClr val="660033"/>
                </a:solidFill>
              </a:ln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20650" y="3068638"/>
            <a:ext cx="207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ea typeface="华文新魏" panose="02010800040101010101" pitchFamily="2" charset="-122"/>
              </a:rPr>
              <a:t>③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清朝：</a:t>
            </a:r>
            <a:endParaRPr lang="zh-CN" altLang="en-US" sz="2400"/>
          </a:p>
        </p:txBody>
      </p:sp>
      <p:pic>
        <p:nvPicPr>
          <p:cNvPr id="26629" name="图片 15" descr="rd060109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28750"/>
            <a:ext cx="33353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16" descr="01300543364049146113544305455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4"/>
          <a:stretch>
            <a:fillRect/>
          </a:stretch>
        </p:blipFill>
        <p:spPr bwMode="auto">
          <a:xfrm>
            <a:off x="6953250" y="1390650"/>
            <a:ext cx="2082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17" descr="00123f3c4787097ce5c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5000" r="13554" b="53000"/>
          <a:stretch>
            <a:fillRect/>
          </a:stretch>
        </p:blipFill>
        <p:spPr bwMode="auto">
          <a:xfrm>
            <a:off x="3519488" y="3425825"/>
            <a:ext cx="28860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18" descr="00123f3c4787097ce5c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51500" r="15953" b="6500"/>
          <a:stretch>
            <a:fillRect/>
          </a:stretch>
        </p:blipFill>
        <p:spPr bwMode="auto">
          <a:xfrm>
            <a:off x="6399213" y="3479800"/>
            <a:ext cx="27178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26"/>
          <p:cNvGrpSpPr/>
          <p:nvPr/>
        </p:nvGrpSpPr>
        <p:grpSpPr bwMode="auto">
          <a:xfrm>
            <a:off x="4510088" y="1489075"/>
            <a:ext cx="3200400" cy="3335338"/>
            <a:chOff x="0" y="0"/>
            <a:chExt cx="2183141" cy="2016125"/>
          </a:xfrm>
        </p:grpSpPr>
        <p:sp>
          <p:nvSpPr>
            <p:cNvPr id="26634" name="直接连接符​​ 33"/>
            <p:cNvSpPr>
              <a:spLocks noChangeShapeType="1"/>
            </p:cNvSpPr>
            <p:nvPr/>
          </p:nvSpPr>
          <p:spPr bwMode="auto">
            <a:xfrm>
              <a:off x="583302" y="51772"/>
              <a:ext cx="1400720" cy="1"/>
            </a:xfrm>
            <a:prstGeom prst="line">
              <a:avLst/>
            </a:prstGeom>
            <a:noFill/>
            <a:ln w="6350">
              <a:solidFill>
                <a:srgbClr val="A5A5A5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5" name="圆角矩形​​ 2"/>
            <p:cNvSpPr>
              <a:spLocks noChangeArrowheads="1"/>
            </p:cNvSpPr>
            <p:nvPr/>
          </p:nvSpPr>
          <p:spPr bwMode="auto">
            <a:xfrm rot="-316478">
              <a:off x="31017" y="789748"/>
              <a:ext cx="2152124" cy="12263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36" name="直接连接符​​ 11"/>
            <p:cNvSpPr>
              <a:spLocks noChangeShapeType="1"/>
            </p:cNvSpPr>
            <p:nvPr/>
          </p:nvSpPr>
          <p:spPr bwMode="auto">
            <a:xfrm flipV="1">
              <a:off x="351927" y="122876"/>
              <a:ext cx="880414" cy="756345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7" name="直接连接符​​ 13"/>
            <p:cNvSpPr>
              <a:spLocks noChangeShapeType="1"/>
            </p:cNvSpPr>
            <p:nvPr/>
          </p:nvSpPr>
          <p:spPr bwMode="auto">
            <a:xfrm>
              <a:off x="1476901" y="122876"/>
              <a:ext cx="336419" cy="621539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8" name="椭圆​​ 4"/>
            <p:cNvSpPr>
              <a:spLocks noChangeArrowheads="1"/>
            </p:cNvSpPr>
            <p:nvPr/>
          </p:nvSpPr>
          <p:spPr bwMode="auto">
            <a:xfrm>
              <a:off x="1232341" y="0"/>
              <a:ext cx="244560" cy="244560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39" name="椭圆​​ 6"/>
            <p:cNvSpPr>
              <a:spLocks noChangeArrowheads="1"/>
            </p:cNvSpPr>
            <p:nvPr/>
          </p:nvSpPr>
          <p:spPr bwMode="auto">
            <a:xfrm>
              <a:off x="1283662" y="51772"/>
              <a:ext cx="141070" cy="141075"/>
            </a:xfrm>
            <a:prstGeom prst="ellipse">
              <a:avLst/>
            </a:prstGeom>
            <a:solidFill>
              <a:srgbClr val="D8D8D8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40" name="同侧圆角矩形 30"/>
            <p:cNvSpPr>
              <a:spLocks noChangeArrowheads="1"/>
            </p:cNvSpPr>
            <p:nvPr/>
          </p:nvSpPr>
          <p:spPr bwMode="auto">
            <a:xfrm rot="-304808">
              <a:off x="0" y="798100"/>
              <a:ext cx="2143772" cy="595293"/>
            </a:xfrm>
            <a:custGeom>
              <a:avLst/>
              <a:gdLst>
                <a:gd name="T0" fmla="*/ 16200 w 21600"/>
                <a:gd name="T1" fmla="*/ 10800 h 21600"/>
                <a:gd name="T2" fmla="*/ 10800 w 21600"/>
                <a:gd name="T3" fmla="*/ 5400 h 21600"/>
                <a:gd name="T4" fmla="*/ 5400 w 21600"/>
                <a:gd name="T5" fmla="*/ 10800 h 21600"/>
                <a:gd name="T6" fmla="*/ 0 w 21600"/>
                <a:gd name="T7" fmla="*/ 10800 h 21600"/>
                <a:gd name="T8" fmla="*/ 10800 w 21600"/>
                <a:gd name="T9" fmla="*/ 0 h 21600"/>
                <a:gd name="T10" fmla="*/ 21600 w 21600"/>
                <a:gd name="T11" fmla="*/ 10799 h 21600"/>
                <a:gd name="T12" fmla="*/ 21600 w 21600"/>
                <a:gd name="T13" fmla="*/ 10800 h 21600"/>
                <a:gd name="T14" fmla="*/ 24300 w 21600"/>
                <a:gd name="T15" fmla="*/ 10800 h 21600"/>
                <a:gd name="T16" fmla="*/ 18900 w 21600"/>
                <a:gd name="T17" fmla="*/ 16200 h 21600"/>
                <a:gd name="T18" fmla="*/ 13500 w 21600"/>
                <a:gd name="T19" fmla="*/ 10800 h 21600"/>
                <a:gd name="T20" fmla="*/ 16200 w 21600"/>
                <a:gd name="T2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31" name="圆角矩形​​ 3"/>
            <p:cNvSpPr>
              <a:spLocks noChangeArrowheads="1"/>
            </p:cNvSpPr>
            <p:nvPr/>
          </p:nvSpPr>
          <p:spPr bwMode="auto">
            <a:xfrm rot="-316478">
              <a:off x="125262" y="909046"/>
              <a:ext cx="1969599" cy="1011642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5000"/>
              </a:schemeClr>
            </a:solidFill>
            <a:ln w="19050">
              <a:solidFill>
                <a:srgbClr val="D8D8D8"/>
              </a:solidFill>
              <a:rou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342900" indent="-342900" algn="ctr"/>
              <a:r>
                <a:rPr lang="zh-CN" altLang="en-US" sz="1800" noProof="1">
                  <a:solidFill>
                    <a:srgbClr val="76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Calibri" panose="020F0502020204030204" pitchFamily="34" charset="0"/>
                </a:rPr>
                <a:t>        </a:t>
              </a:r>
              <a:endParaRPr lang="en-US" altLang="zh-CN" sz="1800" noProof="1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26642" name="椭圆​​ 8"/>
            <p:cNvSpPr>
              <a:spLocks noChangeArrowheads="1"/>
            </p:cNvSpPr>
            <p:nvPr/>
          </p:nvSpPr>
          <p:spPr bwMode="auto">
            <a:xfrm rot="-316478">
              <a:off x="310917" y="878978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43" name="椭圆​​ 9"/>
            <p:cNvSpPr>
              <a:spLocks noChangeArrowheads="1"/>
            </p:cNvSpPr>
            <p:nvPr/>
          </p:nvSpPr>
          <p:spPr bwMode="auto">
            <a:xfrm rot="-316478">
              <a:off x="1772360" y="744052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4" name="矩形 33"/>
          <p:cNvSpPr>
            <a:spLocks noChangeArrowheads="1"/>
          </p:cNvSpPr>
          <p:nvPr/>
        </p:nvSpPr>
        <p:spPr bwMode="auto">
          <a:xfrm rot="-338949">
            <a:off x="4719638" y="3249613"/>
            <a:ext cx="2705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用所学知识说明西藏自古以来就是中国领土的一部分。</a:t>
            </a:r>
            <a:endParaRPr lang="zh-CN" altLang="en-US" sz="240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98425" y="1301750"/>
            <a:ext cx="4002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2400">
                <a:solidFill>
                  <a:srgbClr val="000000"/>
                </a:solidFill>
                <a:ea typeface="华文新魏" panose="02010800040101010101" pitchFamily="2" charset="-122"/>
              </a:rPr>
              <a:t>①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唐朝：</a:t>
            </a:r>
            <a:endParaRPr lang="zh-CN" altLang="en-US" sz="2400"/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98425" y="217805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ea typeface="华文新魏" panose="02010800040101010101" pitchFamily="2" charset="-122"/>
              </a:rPr>
              <a:t>②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元朝：</a:t>
            </a:r>
            <a:endParaRPr lang="zh-CN" altLang="en-US" sz="2400"/>
          </a:p>
        </p:txBody>
      </p:sp>
      <p:sp>
        <p:nvSpPr>
          <p:cNvPr id="37" name="圆角矩形 58"/>
          <p:cNvSpPr/>
          <p:nvPr/>
        </p:nvSpPr>
        <p:spPr>
          <a:xfrm>
            <a:off x="121056" y="3720004"/>
            <a:ext cx="1643074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顺治帝：</a:t>
            </a:r>
            <a:endParaRPr lang="zh-CN" altLang="en-US" sz="200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8" name="圆角矩形 59"/>
          <p:cNvSpPr/>
          <p:nvPr/>
        </p:nvSpPr>
        <p:spPr>
          <a:xfrm>
            <a:off x="121056" y="4577260"/>
            <a:ext cx="1357322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2000" noProof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雍正帝：</a:t>
            </a:r>
            <a:endParaRPr lang="zh-CN" altLang="en-US" sz="200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圆角矩形 60"/>
          <p:cNvSpPr/>
          <p:nvPr/>
        </p:nvSpPr>
        <p:spPr>
          <a:xfrm>
            <a:off x="121056" y="4148632"/>
            <a:ext cx="1428760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noProof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康熙帝</a:t>
            </a:r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endParaRPr lang="zh-CN" altLang="en-US" sz="2000" noProof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85875" y="4195763"/>
            <a:ext cx="22367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册封班禅额尔德尼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285875" y="4646613"/>
            <a:ext cx="1724025" cy="40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设置驻藏大臣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352425" y="2660650"/>
            <a:ext cx="380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设宣政院管理西藏。</a:t>
            </a:r>
            <a:endParaRPr lang="zh-CN" altLang="en-US" sz="1100"/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352425" y="1741488"/>
            <a:ext cx="371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文成公主入吐蕃。</a:t>
            </a:r>
            <a:endParaRPr lang="zh-CN" altLang="en-US" sz="1100"/>
          </a:p>
        </p:txBody>
      </p:sp>
      <p:sp>
        <p:nvSpPr>
          <p:cNvPr id="44" name="矩形 43"/>
          <p:cNvSpPr/>
          <p:nvPr/>
        </p:nvSpPr>
        <p:spPr>
          <a:xfrm>
            <a:off x="1285875" y="3767138"/>
            <a:ext cx="1724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册封达赖喇嘛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33438" y="276225"/>
            <a:ext cx="751998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7651" name="矩形 1"/>
          <p:cNvSpPr>
            <a:spLocks noChangeArrowheads="1"/>
          </p:cNvSpPr>
          <p:nvPr/>
        </p:nvSpPr>
        <p:spPr bwMode="auto">
          <a:xfrm>
            <a:off x="3578225" y="2343150"/>
            <a:ext cx="51768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中华人民共和国成立时，</a:t>
            </a:r>
            <a:r>
              <a:rPr lang="zh-CN" altLang="en-US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十世班禅额尔德尼</a:t>
            </a:r>
            <a:r>
              <a:rPr lang="en-US" altLang="zh-CN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确吉坚赞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致电毛泽东和朱德，衷心拥护中央人民政府。</a:t>
            </a:r>
            <a:endParaRPr lang="en-US" altLang="zh-CN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eaLnBrk="0" hangingPunct="0"/>
            <a:r>
              <a: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中央复电班禅：“希望先生和西藏爱国人士一致努力，为西藏的解放和汉藏人民团结而奋斗。”</a:t>
            </a:r>
            <a:endParaRPr lang="zh-CN" altLang="en-US" sz="2000"/>
          </a:p>
        </p:txBody>
      </p:sp>
      <p:pic>
        <p:nvPicPr>
          <p:cNvPr id="27652" name="图片 11" descr="157783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941388"/>
            <a:ext cx="25955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矩形 12"/>
          <p:cNvSpPr>
            <a:spLocks noChangeArrowheads="1"/>
          </p:cNvSpPr>
          <p:nvPr/>
        </p:nvSpPr>
        <p:spPr bwMode="auto">
          <a:xfrm>
            <a:off x="279400" y="4391025"/>
            <a:ext cx="3578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班禅额尔德尼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确吉坚赞（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1938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－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1989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r>
              <a:rPr lang="zh-CN" altLang="en-US" sz="1800">
                <a:latin typeface="华文新魏" panose="02010800040101010101" pitchFamily="2" charset="-122"/>
                <a:ea typeface="华文新魏" panose="02010800040101010101" pitchFamily="2" charset="-122"/>
              </a:rPr>
              <a:t> １９４９年８月１０日在青海塔尔寺举行坐床大典</a:t>
            </a:r>
            <a:endParaRPr lang="zh-CN" altLang="en-US" sz="180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7654" name="矩形 13"/>
          <p:cNvSpPr>
            <a:spLocks noChangeArrowheads="1"/>
          </p:cNvSpPr>
          <p:nvPr/>
        </p:nvSpPr>
        <p:spPr bwMode="auto">
          <a:xfrm>
            <a:off x="3394075" y="1658938"/>
            <a:ext cx="291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背景：</a:t>
            </a:r>
            <a:endParaRPr lang="zh-CN" altLang="en-US" sz="240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207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29699" name="Picture 3" descr="xin_db3edd10317e11d88bc600e04cb20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068388"/>
            <a:ext cx="70929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38375" y="1881188"/>
            <a:ext cx="3079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阿沛</a:t>
            </a:r>
            <a:r>
              <a:rPr lang="en-US" altLang="zh-CN" sz="2000">
                <a:solidFill>
                  <a:schemeClr val="bg1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阿旺晋美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697288" y="1765300"/>
            <a:ext cx="3079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毛泽东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718175" y="1809750"/>
            <a:ext cx="923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十世班禅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额尔德尼</a:t>
            </a:r>
            <a:r>
              <a:rPr lang="en-US" altLang="zh-CN" sz="2000">
                <a:solidFill>
                  <a:schemeClr val="bg1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确吉坚赞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3" name="文本框 1"/>
          <p:cNvSpPr txBox="1">
            <a:spLocks noChangeArrowheads="1"/>
          </p:cNvSpPr>
          <p:nvPr/>
        </p:nvSpPr>
        <p:spPr bwMode="auto">
          <a:xfrm>
            <a:off x="7723188" y="1522413"/>
            <a:ext cx="830262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 eaLnBrk="0" hangingPunct="0"/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毛泽东在庆祝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关于和平解放西藏办法的协议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endParaRPr lang="en-US" altLang="zh-CN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签订的宴会上致辞（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5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24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日）</a:t>
            </a:r>
            <a:endParaRPr lang="zh-CN" altLang="en-US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eaLnBrk="0" hangingPunct="0"/>
            <a:endParaRPr lang="zh-CN" altLang="en-US"/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1813" y="2397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530225" y="5175250"/>
            <a:ext cx="785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中央人民政府和西藏地方政府关于和平解放西藏办法的协议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文本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8676" name="Picture 3" descr="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89000"/>
            <a:ext cx="67595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240030"/>
            <a:ext cx="8778875" cy="49752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080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130300" y="5114925"/>
            <a:ext cx="7132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10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26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日中国人民解放军在张国华、谭冠三率领下进驻西藏拉萨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0724" name="Picture 3" descr="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976313"/>
            <a:ext cx="74803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699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54075" y="4897438"/>
            <a:ext cx="71691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1954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9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月毛泽东在北京接见西藏两大宗教领袖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十四世达赖喇嘛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丹增嘉措（右）和十世班禅额尔德尼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确吉坚赞（左）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1748" name="Picture 3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000125"/>
            <a:ext cx="3101975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957263"/>
            <a:ext cx="26066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2600" y="288925"/>
            <a:ext cx="751998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31800" y="4986338"/>
            <a:ext cx="7929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中央人民政府和西藏地方政府关于和平解放西藏办法的协议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签订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5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23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日下午）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2771" name="Picture 4" descr="签订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939800"/>
            <a:ext cx="67183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1"/>
          <p:cNvSpPr>
            <a:spLocks noChangeArrowheads="1" noChangeShapeType="1" noTextEdit="1"/>
          </p:cNvSpPr>
          <p:nvPr/>
        </p:nvSpPr>
        <p:spPr bwMode="auto">
          <a:xfrm>
            <a:off x="1266825" y="3130550"/>
            <a:ext cx="6375400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800" b="1" kern="10">
                <a:ln w="19050">
                  <a:solidFill>
                    <a:srgbClr val="FFFF00"/>
                  </a:solidFill>
                  <a:rou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标志着祖国大陆实现了统一</a:t>
            </a:r>
            <a:endParaRPr lang="zh-CN" altLang="en-US" sz="4800" b="1" kern="10">
              <a:ln w="19050">
                <a:solidFill>
                  <a:srgbClr val="FFFF00"/>
                </a:solidFill>
                <a:rou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12800" y="222250"/>
            <a:ext cx="49053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课堂小结</a:t>
            </a:r>
            <a:endParaRPr lang="zh-CN" altLang="en-US" sz="2400" b="1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33463" y="1546225"/>
            <a:ext cx="1538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中国人民政治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协商会议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16063" y="3148013"/>
            <a:ext cx="102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开国大典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41400" y="4583113"/>
            <a:ext cx="153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西藏和平解放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6" name="AutoShape 6"/>
          <p:cNvSpPr/>
          <p:nvPr/>
        </p:nvSpPr>
        <p:spPr bwMode="auto">
          <a:xfrm>
            <a:off x="2714625" y="1454150"/>
            <a:ext cx="139700" cy="773113"/>
          </a:xfrm>
          <a:prstGeom prst="leftBrace">
            <a:avLst>
              <a:gd name="adj1" fmla="val 39097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7" name="AutoShape 7"/>
          <p:cNvSpPr/>
          <p:nvPr/>
        </p:nvSpPr>
        <p:spPr bwMode="auto">
          <a:xfrm>
            <a:off x="2638425" y="2774950"/>
            <a:ext cx="215900" cy="1122363"/>
          </a:xfrm>
          <a:prstGeom prst="leftBrace">
            <a:avLst>
              <a:gd name="adj1" fmla="val 55571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8" name="AutoShape 8"/>
          <p:cNvSpPr/>
          <p:nvPr/>
        </p:nvSpPr>
        <p:spPr bwMode="auto">
          <a:xfrm>
            <a:off x="2676525" y="4548188"/>
            <a:ext cx="139700" cy="455612"/>
          </a:xfrm>
          <a:prstGeom prst="leftBrace">
            <a:avLst>
              <a:gd name="adj1" fmla="val 39106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014663" y="2676525"/>
            <a:ext cx="43465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中央人民政府委员会第一次会议的举行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开国大典的隆重举行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中华人民共和国成立的历史意义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4.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历史结论</a:t>
            </a:r>
            <a:r>
              <a:rPr lang="en-US" altLang="zh-CN" sz="1800">
                <a:solidFill>
                  <a:srgbClr val="663300"/>
                </a:solidFill>
                <a:latin typeface="Arial" panose="020B0604020202020204" pitchFamily="34" charset="0"/>
                <a:ea typeface="楷体_GB2312" pitchFamily="49" charset="-122"/>
              </a:rPr>
              <a:t>——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没有共产党，就没有新中国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89263" y="4424363"/>
            <a:ext cx="41148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西藏的和平解放（时间、达成的协议）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西藏和平解放的重要意义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997200" y="1373188"/>
            <a:ext cx="3200400" cy="9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新政协第一届全体会议的召开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新政协召开的目的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新政协会议的主要内容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trength Of A Thousand Men(1)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-327025"/>
            <a:ext cx="3190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23"/>
          <p:cNvSpPr txBox="1">
            <a:spLocks noChangeArrowheads="1"/>
          </p:cNvSpPr>
          <p:nvPr/>
        </p:nvSpPr>
        <p:spPr bwMode="auto">
          <a:xfrm>
            <a:off x="338138" y="2159000"/>
            <a:ext cx="86010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72000" rIns="36000" bIns="36000">
            <a:spAutoFit/>
          </a:bodyPr>
          <a:lstStyle/>
          <a:p>
            <a:pPr algn="ctr" eaLnBrk="0" hangingPunct="0"/>
            <a:r>
              <a:rPr lang="zh-CN" altLang="en-US" sz="4800">
                <a:solidFill>
                  <a:srgbClr val="FFFF00"/>
                </a:solidFill>
                <a:sym typeface="Arial" panose="020B0604020202020204" pitchFamily="34" charset="0"/>
              </a:rPr>
              <a:t>第一课   中华人民共和国成立</a:t>
            </a:r>
            <a:endParaRPr lang="zh-CN" altLang="zh-CN" sz="4800">
              <a:solidFill>
                <a:srgbClr val="FFFF00"/>
              </a:solidFill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2570" y="651256"/>
            <a:ext cx="81644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3600" b="1" noProof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sym typeface="Arial" panose="020B0604020202020204" pitchFamily="34" charset="0"/>
              </a:rPr>
              <a:t>第一单元 中华人民共和国的成立和巩固</a:t>
            </a:r>
            <a:endParaRPr lang="zh-CN" altLang="en-US" sz="3600" b="1" noProof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东方红 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3838575"/>
            <a:ext cx="217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20700"/>
            <a:ext cx="8613775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0"/>
            <a:ext cx="142081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4" t="-233" b="75790"/>
          <a:stretch>
            <a:fillRect/>
          </a:stretch>
        </p:blipFill>
        <p:spPr bwMode="auto">
          <a:xfrm>
            <a:off x="6135688" y="-25400"/>
            <a:ext cx="300831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矩形 6"/>
          <p:cNvSpPr>
            <a:spLocks noChangeArrowheads="1"/>
          </p:cNvSpPr>
          <p:nvPr/>
        </p:nvSpPr>
        <p:spPr bwMode="auto">
          <a:xfrm>
            <a:off x="898525" y="214313"/>
            <a:ext cx="35988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 eaLnBrk="0" hangingPunct="0"/>
            <a:r>
              <a:rPr lang="zh-CN" altLang="en-US" sz="4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学习目标：</a:t>
            </a:r>
            <a:endParaRPr lang="zh-CN" altLang="en-US" sz="4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266" name="文本框 2"/>
          <p:cNvSpPr txBox="1">
            <a:spLocks noChangeArrowheads="1"/>
          </p:cNvSpPr>
          <p:nvPr/>
        </p:nvSpPr>
        <p:spPr bwMode="auto">
          <a:xfrm>
            <a:off x="546100" y="1243013"/>
            <a:ext cx="81168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知道第一届中国人民政治协商会议和《中国人民政治协商会议共同纲领》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了解中华人民共和国开国大典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3.理解新中国成立的意义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知道西藏和平解放的史实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84263" y="2762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中国人民政治协商会议   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09563" y="1473200"/>
            <a:ext cx="92392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/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背景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时间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地点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代表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</p:txBody>
      </p:sp>
      <p:grpSp>
        <p:nvGrpSpPr>
          <p:cNvPr id="423" name="Group 7"/>
          <p:cNvGrpSpPr/>
          <p:nvPr/>
        </p:nvGrpSpPr>
        <p:grpSpPr bwMode="auto">
          <a:xfrm>
            <a:off x="1641475" y="1477963"/>
            <a:ext cx="5676900" cy="3998912"/>
            <a:chOff x="1093" y="1257"/>
            <a:chExt cx="3576" cy="2773"/>
          </a:xfrm>
        </p:grpSpPr>
        <p:sp>
          <p:nvSpPr>
            <p:cNvPr id="15365" name="AutoShape 8"/>
            <p:cNvSpPr>
              <a:spLocks noChangeArrowheads="1"/>
            </p:cNvSpPr>
            <p:nvPr/>
          </p:nvSpPr>
          <p:spPr bwMode="auto">
            <a:xfrm>
              <a:off x="1093" y="1257"/>
              <a:ext cx="3576" cy="2773"/>
            </a:xfrm>
            <a:prstGeom prst="wedgeRectCallout">
              <a:avLst>
                <a:gd name="adj1" fmla="val -56505"/>
                <a:gd name="adj2" fmla="val -42852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66" name="Picture 9" descr="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1279"/>
              <a:ext cx="3536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1317" y="3579"/>
              <a:ext cx="312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1949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23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　人民解放军占领南京</a:t>
              </a:r>
              <a:r>
                <a:rPr lang="zh-CN" altLang="en-US" sz="1800">
                  <a:solidFill>
                    <a:schemeClr val="bg1"/>
                  </a:solidFill>
                  <a:latin typeface="华文细黑" panose="02010600040101010101" pitchFamily="2" charset="-122"/>
                  <a:ea typeface="黑体" panose="02010609060101010101" pitchFamily="49" charset="-122"/>
                </a:rPr>
                <a:t>“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总统府</a:t>
              </a:r>
              <a:r>
                <a:rPr lang="zh-CN" altLang="en-US" sz="1800">
                  <a:solidFill>
                    <a:schemeClr val="bg1"/>
                  </a:solidFill>
                  <a:latin typeface="华文细黑" panose="02010600040101010101" pitchFamily="2" charset="-122"/>
                  <a:ea typeface="黑体" panose="02010609060101010101" pitchFamily="49" charset="-122"/>
                </a:rPr>
                <a:t>”</a:t>
              </a:r>
              <a:endParaRPr lang="zh-CN" altLang="en-US" sz="1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宣告国民党在大陆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22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年统治的覆灭</a:t>
              </a:r>
              <a:endParaRPr lang="zh-CN" altLang="en-US" sz="1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368" name="Text Box 11"/>
            <p:cNvSpPr txBox="1">
              <a:spLocks noChangeArrowheads="1"/>
            </p:cNvSpPr>
            <p:nvPr/>
          </p:nvSpPr>
          <p:spPr bwMode="auto">
            <a:xfrm>
              <a:off x="1588" y="1448"/>
              <a:ext cx="2585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3200">
                  <a:solidFill>
                    <a:srgbClr val="FF0000"/>
                  </a:solidFill>
                  <a:ea typeface="华文隶书" panose="02010800040101010101" pitchFamily="2" charset="-122"/>
                </a:rPr>
                <a:t>国民党反动政权被推翻</a:t>
              </a:r>
              <a:endParaRPr lang="zh-CN" altLang="en-US" sz="32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28" name="Group 64"/>
          <p:cNvGrpSpPr/>
          <p:nvPr/>
        </p:nvGrpSpPr>
        <p:grpSpPr bwMode="auto">
          <a:xfrm>
            <a:off x="2144713" y="1277938"/>
            <a:ext cx="4662487" cy="4346575"/>
            <a:chOff x="1410" y="1109"/>
            <a:chExt cx="2937" cy="3014"/>
          </a:xfrm>
        </p:grpSpPr>
        <p:sp>
          <p:nvSpPr>
            <p:cNvPr id="15370" name="AutoShape 65"/>
            <p:cNvSpPr>
              <a:spLocks noChangeArrowheads="1"/>
            </p:cNvSpPr>
            <p:nvPr/>
          </p:nvSpPr>
          <p:spPr bwMode="auto">
            <a:xfrm>
              <a:off x="1410" y="1109"/>
              <a:ext cx="2937" cy="3014"/>
            </a:xfrm>
            <a:prstGeom prst="wedgeRectCallout">
              <a:avLst>
                <a:gd name="adj1" fmla="val -69389"/>
                <a:gd name="adj2" fmla="val -13227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1" name="Picture 66" descr="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" y="1130"/>
              <a:ext cx="2899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Rectangle 67"/>
            <p:cNvSpPr>
              <a:spLocks noChangeArrowheads="1"/>
            </p:cNvSpPr>
            <p:nvPr/>
          </p:nvSpPr>
          <p:spPr bwMode="auto">
            <a:xfrm>
              <a:off x="1928" y="3657"/>
              <a:ext cx="19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algn="ctr" eaLnBrk="0" hangingPunct="0"/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1949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年</a:t>
              </a:r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9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月</a:t>
              </a:r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21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日</a:t>
              </a:r>
              <a:endParaRPr lang="zh-CN" altLang="en-US" sz="36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32" name="Group 68"/>
          <p:cNvGrpSpPr/>
          <p:nvPr/>
        </p:nvGrpSpPr>
        <p:grpSpPr bwMode="auto">
          <a:xfrm>
            <a:off x="2640013" y="1284288"/>
            <a:ext cx="3668712" cy="4337050"/>
            <a:chOff x="1722" y="1113"/>
            <a:chExt cx="2311" cy="3008"/>
          </a:xfrm>
        </p:grpSpPr>
        <p:sp>
          <p:nvSpPr>
            <p:cNvPr id="15374" name="AutoShape 69"/>
            <p:cNvSpPr>
              <a:spLocks noChangeArrowheads="1"/>
            </p:cNvSpPr>
            <p:nvPr/>
          </p:nvSpPr>
          <p:spPr bwMode="auto">
            <a:xfrm>
              <a:off x="1722" y="1113"/>
              <a:ext cx="2311" cy="3008"/>
            </a:xfrm>
            <a:prstGeom prst="wedgeRectCallout">
              <a:avLst>
                <a:gd name="adj1" fmla="val -88519"/>
                <a:gd name="adj2" fmla="val 10750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5" name="Picture 70" descr="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" y="1129"/>
              <a:ext cx="2280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Rectangle 71"/>
            <p:cNvSpPr>
              <a:spLocks noChangeArrowheads="1"/>
            </p:cNvSpPr>
            <p:nvPr/>
          </p:nvSpPr>
          <p:spPr bwMode="auto">
            <a:xfrm>
              <a:off x="1975" y="3717"/>
              <a:ext cx="180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北平中南海怀仁堂</a:t>
              </a:r>
              <a:endParaRPr lang="zh-CN" altLang="en-US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36" name="Group 72"/>
          <p:cNvGrpSpPr/>
          <p:nvPr/>
        </p:nvGrpSpPr>
        <p:grpSpPr bwMode="auto">
          <a:xfrm>
            <a:off x="1565275" y="1692275"/>
            <a:ext cx="5826125" cy="3744913"/>
            <a:chOff x="1045" y="1408"/>
            <a:chExt cx="3670" cy="2597"/>
          </a:xfrm>
        </p:grpSpPr>
        <p:sp>
          <p:nvSpPr>
            <p:cNvPr id="15378" name="AutoShape 73"/>
            <p:cNvSpPr>
              <a:spLocks noChangeArrowheads="1"/>
            </p:cNvSpPr>
            <p:nvPr/>
          </p:nvSpPr>
          <p:spPr bwMode="auto">
            <a:xfrm>
              <a:off x="1045" y="1408"/>
              <a:ext cx="3670" cy="2597"/>
            </a:xfrm>
            <a:prstGeom prst="wedgeRectCallout">
              <a:avLst>
                <a:gd name="adj1" fmla="val -55819"/>
                <a:gd name="adj2" fmla="val 39315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9" name="Picture 74" descr="20061013161257518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" y="1423"/>
              <a:ext cx="3638" cy="2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0" name="Rectangle 75"/>
            <p:cNvSpPr>
              <a:spLocks noChangeArrowheads="1"/>
            </p:cNvSpPr>
            <p:nvPr/>
          </p:nvSpPr>
          <p:spPr bwMode="auto">
            <a:xfrm>
              <a:off x="1507" y="3289"/>
              <a:ext cx="274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中国共产党、各民主党派、无党派人士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各人民团体、各地区、各民族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人民解放军和华侨代表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</p:txBody>
        </p:sp>
      </p:grpSp>
      <p:grpSp>
        <p:nvGrpSpPr>
          <p:cNvPr id="440" name="Group 76"/>
          <p:cNvGrpSpPr/>
          <p:nvPr/>
        </p:nvGrpSpPr>
        <p:grpSpPr bwMode="auto">
          <a:xfrm>
            <a:off x="1639888" y="1581150"/>
            <a:ext cx="5676900" cy="3744913"/>
            <a:chOff x="1092" y="1338"/>
            <a:chExt cx="3576" cy="2597"/>
          </a:xfrm>
        </p:grpSpPr>
        <p:sp>
          <p:nvSpPr>
            <p:cNvPr id="15382" name="AutoShape 77"/>
            <p:cNvSpPr>
              <a:spLocks noChangeArrowheads="1"/>
            </p:cNvSpPr>
            <p:nvPr/>
          </p:nvSpPr>
          <p:spPr bwMode="auto">
            <a:xfrm>
              <a:off x="1092" y="1338"/>
              <a:ext cx="3576" cy="2597"/>
            </a:xfrm>
            <a:prstGeom prst="wedgeRectCallout">
              <a:avLst>
                <a:gd name="adj1" fmla="val 55759"/>
                <a:gd name="adj2" fmla="val -41602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83" name="Picture 78" descr="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" y="1357"/>
              <a:ext cx="3539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4" name="Rectangle 79"/>
            <p:cNvSpPr>
              <a:spLocks noChangeArrowheads="1"/>
            </p:cNvSpPr>
            <p:nvPr/>
          </p:nvSpPr>
          <p:spPr bwMode="auto">
            <a:xfrm>
              <a:off x="1789" y="3701"/>
              <a:ext cx="21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第一届政协会议全体妇女代表合影</a:t>
              </a:r>
              <a:endParaRPr lang="zh-CN" altLang="en-US" sz="18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385" name="Rectangle 80"/>
            <p:cNvSpPr>
              <a:spLocks noChangeArrowheads="1"/>
            </p:cNvSpPr>
            <p:nvPr/>
          </p:nvSpPr>
          <p:spPr bwMode="auto">
            <a:xfrm>
              <a:off x="1636" y="1376"/>
              <a:ext cx="2488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rgbClr val="FF0000"/>
                  </a:solidFill>
                  <a:ea typeface="华文隶书" panose="02010800040101010101" pitchFamily="2" charset="-122"/>
                </a:rPr>
                <a:t>会议参加者的广泛性</a:t>
              </a:r>
              <a:endParaRPr lang="zh-CN" altLang="en-US" sz="2800">
                <a:solidFill>
                  <a:srgbClr val="FF0000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rgbClr val="FF0000"/>
                  </a:solidFill>
                  <a:ea typeface="华文隶书" panose="02010800040101010101" pitchFamily="2" charset="-122"/>
                </a:rPr>
                <a:t>具有代表全国人民的性质</a:t>
              </a:r>
              <a:endParaRPr lang="zh-CN" altLang="en-US" sz="28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45" name="Group 81"/>
          <p:cNvGrpSpPr/>
          <p:nvPr/>
        </p:nvGrpSpPr>
        <p:grpSpPr bwMode="auto">
          <a:xfrm>
            <a:off x="1641475" y="1706563"/>
            <a:ext cx="5676900" cy="3502025"/>
            <a:chOff x="1093" y="1432"/>
            <a:chExt cx="3576" cy="2429"/>
          </a:xfrm>
        </p:grpSpPr>
        <p:sp>
          <p:nvSpPr>
            <p:cNvPr id="15387" name="AutoShape 82"/>
            <p:cNvSpPr>
              <a:spLocks noChangeArrowheads="1"/>
            </p:cNvSpPr>
            <p:nvPr/>
          </p:nvSpPr>
          <p:spPr bwMode="auto">
            <a:xfrm>
              <a:off x="1093" y="1432"/>
              <a:ext cx="3576" cy="2429"/>
            </a:xfrm>
            <a:prstGeom prst="wedgeRectCallout">
              <a:avLst>
                <a:gd name="adj1" fmla="val 56741"/>
                <a:gd name="adj2" fmla="val -16278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88" name="Picture 83" descr="z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" y="1448"/>
              <a:ext cx="3539" cy="2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Rectangle 84"/>
            <p:cNvSpPr>
              <a:spLocks noChangeArrowheads="1"/>
            </p:cNvSpPr>
            <p:nvPr/>
          </p:nvSpPr>
          <p:spPr bwMode="auto">
            <a:xfrm>
              <a:off x="1862" y="3596"/>
              <a:ext cx="20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代表们以举手表决方式通过议案</a:t>
              </a:r>
              <a:endParaRPr lang="zh-CN" altLang="en-US" sz="18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390" name="Rectangle 85"/>
            <p:cNvSpPr>
              <a:spLocks noChangeArrowheads="1"/>
            </p:cNvSpPr>
            <p:nvPr/>
          </p:nvSpPr>
          <p:spPr bwMode="auto">
            <a:xfrm>
              <a:off x="1329" y="1496"/>
              <a:ext cx="3102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3200">
                  <a:solidFill>
                    <a:srgbClr val="FF0000"/>
                  </a:solidFill>
                  <a:ea typeface="华文隶书" panose="02010800040101010101" pitchFamily="2" charset="-122"/>
                </a:rPr>
                <a:t>代行全国人民代表大会职权</a:t>
              </a:r>
              <a:endParaRPr lang="zh-CN" altLang="en-US" sz="32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50" name="Group 86"/>
          <p:cNvGrpSpPr/>
          <p:nvPr/>
        </p:nvGrpSpPr>
        <p:grpSpPr bwMode="auto">
          <a:xfrm>
            <a:off x="2557463" y="1068388"/>
            <a:ext cx="3848100" cy="4452937"/>
            <a:chOff x="1669" y="1090"/>
            <a:chExt cx="2424" cy="3088"/>
          </a:xfrm>
        </p:grpSpPr>
        <p:sp>
          <p:nvSpPr>
            <p:cNvPr id="15392" name="AutoShape 87"/>
            <p:cNvSpPr>
              <a:spLocks noChangeArrowheads="1"/>
            </p:cNvSpPr>
            <p:nvPr/>
          </p:nvSpPr>
          <p:spPr bwMode="auto">
            <a:xfrm>
              <a:off x="1669" y="1090"/>
              <a:ext cx="2424" cy="3088"/>
            </a:xfrm>
            <a:prstGeom prst="wedgeRectCallout">
              <a:avLst>
                <a:gd name="adj1" fmla="val 81685"/>
                <a:gd name="adj2" fmla="val 15833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93" name="Picture 88" descr="fx00400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" y="1107"/>
              <a:ext cx="2394" cy="3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4" name="Rectangle 89"/>
            <p:cNvSpPr>
              <a:spLocks noChangeArrowheads="1"/>
            </p:cNvSpPr>
            <p:nvPr/>
          </p:nvSpPr>
          <p:spPr bwMode="auto">
            <a:xfrm>
              <a:off x="1975" y="1133"/>
              <a:ext cx="1809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内容之一</a:t>
              </a:r>
              <a:endParaRPr lang="zh-CN" altLang="en-US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制定</a:t>
              </a:r>
              <a:r>
                <a:rPr lang="en-US" altLang="zh-CN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《</a:t>
              </a:r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共同纲领</a:t>
              </a:r>
              <a:r>
                <a:rPr lang="en-US" altLang="zh-CN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》</a:t>
              </a:r>
              <a:endParaRPr lang="en-US" altLang="zh-CN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</p:grpSp>
      <p:sp>
        <p:nvSpPr>
          <p:cNvPr id="454" name="Rectangle 90"/>
          <p:cNvSpPr>
            <a:spLocks noChangeArrowheads="1"/>
          </p:cNvSpPr>
          <p:nvPr/>
        </p:nvSpPr>
        <p:spPr bwMode="auto">
          <a:xfrm>
            <a:off x="2751138" y="2085975"/>
            <a:ext cx="345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zh-CN">
                <a:solidFill>
                  <a:schemeClr val="bg1"/>
                </a:solidFill>
                <a:ea typeface="黑体" panose="02010609060101010101" pitchFamily="49" charset="-122"/>
              </a:rPr>
              <a:t>1.</a:t>
            </a:r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规定了中华人民共和国的性质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1600">
                <a:solidFill>
                  <a:schemeClr val="bg1"/>
                </a:solidFill>
                <a:ea typeface="华文细黑" panose="02010600040101010101" pitchFamily="2" charset="-122"/>
              </a:rPr>
              <a:t>（工人阶级领导的人民民主专政国家）</a:t>
            </a:r>
            <a:endParaRPr lang="zh-CN" altLang="en-US" sz="1600">
              <a:solidFill>
                <a:schemeClr val="bg1"/>
              </a:solidFill>
              <a:ea typeface="华文细黑" panose="02010600040101010101" pitchFamily="2" charset="-122"/>
            </a:endParaRPr>
          </a:p>
          <a:p>
            <a:pPr algn="ctr" eaLnBrk="0" hangingPunct="0"/>
            <a:r>
              <a:rPr lang="zh-CN" altLang="en-US" sz="1600">
                <a:solidFill>
                  <a:schemeClr val="bg1"/>
                </a:solidFill>
                <a:ea typeface="华文细黑" panose="02010600040101010101" pitchFamily="2" charset="-122"/>
              </a:rPr>
              <a:t>明确指出人民是国家的主人</a:t>
            </a:r>
            <a:endParaRPr lang="zh-CN" altLang="en-US" sz="1600">
              <a:solidFill>
                <a:schemeClr val="bg1"/>
              </a:solidFill>
              <a:ea typeface="华文细黑" panose="02010600040101010101" pitchFamily="2" charset="-122"/>
            </a:endParaRPr>
          </a:p>
        </p:txBody>
      </p:sp>
      <p:sp>
        <p:nvSpPr>
          <p:cNvPr id="455" name="Rectangle 91"/>
          <p:cNvSpPr>
            <a:spLocks noChangeArrowheads="1"/>
          </p:cNvSpPr>
          <p:nvPr/>
        </p:nvSpPr>
        <p:spPr bwMode="auto">
          <a:xfrm>
            <a:off x="2990850" y="3047683"/>
            <a:ext cx="2689225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altLang="zh-CN" sz="1600">
                <a:solidFill>
                  <a:schemeClr val="bg1"/>
                </a:solidFill>
                <a:ea typeface="黑体" panose="02010609060101010101" pitchFamily="49" charset="-122"/>
              </a:rPr>
              <a:t>2.</a:t>
            </a:r>
            <a:r>
              <a:rPr lang="zh-CN" altLang="zh-CN" sz="1600">
                <a:solidFill>
                  <a:schemeClr val="bg1"/>
                </a:solidFill>
                <a:ea typeface="黑体" panose="02010609060101010101" pitchFamily="49" charset="-122"/>
              </a:rPr>
              <a:t>规定了国家政权组织原则</a:t>
            </a:r>
            <a:endParaRPr lang="zh-CN" altLang="zh-CN" sz="160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1600">
                <a:solidFill>
                  <a:schemeClr val="bg1"/>
                </a:solidFill>
                <a:ea typeface="黑体" panose="02010609060101010101" pitchFamily="49" charset="-122"/>
              </a:rPr>
              <a:t>各级政权机关一律实行民主集中制</a:t>
            </a:r>
            <a:endParaRPr lang="zh-CN" altLang="en-US" sz="16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56" name="Rectangle 92"/>
          <p:cNvSpPr>
            <a:spLocks noChangeArrowheads="1"/>
          </p:cNvSpPr>
          <p:nvPr/>
        </p:nvSpPr>
        <p:spPr bwMode="auto">
          <a:xfrm>
            <a:off x="3036888" y="5118100"/>
            <a:ext cx="276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400">
                <a:solidFill>
                  <a:schemeClr val="accent1"/>
                </a:solidFill>
                <a:ea typeface="华文琥珀" panose="02010800040101010101" pitchFamily="2" charset="-122"/>
              </a:rPr>
              <a:t>具有临时宪法的作用</a:t>
            </a:r>
            <a:endParaRPr lang="zh-CN" altLang="en-US" sz="2400">
              <a:solidFill>
                <a:schemeClr val="accent1"/>
              </a:solidFill>
              <a:ea typeface="华文琥珀" panose="02010800040101010101" pitchFamily="2" charset="-122"/>
            </a:endParaRPr>
          </a:p>
        </p:txBody>
      </p:sp>
      <p:grpSp>
        <p:nvGrpSpPr>
          <p:cNvPr id="457" name="Group 93"/>
          <p:cNvGrpSpPr/>
          <p:nvPr/>
        </p:nvGrpSpPr>
        <p:grpSpPr bwMode="auto">
          <a:xfrm>
            <a:off x="1391285" y="816610"/>
            <a:ext cx="5686425" cy="3957638"/>
            <a:chOff x="1082" y="855"/>
            <a:chExt cx="3582" cy="2745"/>
          </a:xfrm>
        </p:grpSpPr>
        <p:sp>
          <p:nvSpPr>
            <p:cNvPr id="15399" name="AutoShape 94"/>
            <p:cNvSpPr>
              <a:spLocks noChangeArrowheads="1"/>
            </p:cNvSpPr>
            <p:nvPr/>
          </p:nvSpPr>
          <p:spPr bwMode="auto">
            <a:xfrm>
              <a:off x="1082" y="855"/>
              <a:ext cx="3582" cy="2745"/>
            </a:xfrm>
            <a:prstGeom prst="wedgeRectCallout">
              <a:avLst>
                <a:gd name="adj1" fmla="val 54940"/>
                <a:gd name="adj2" fmla="val 16486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00" name="Picture 95" descr="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881"/>
              <a:ext cx="3546" cy="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1" name="Rectangle 96"/>
            <p:cNvSpPr>
              <a:spLocks noChangeArrowheads="1"/>
            </p:cNvSpPr>
            <p:nvPr/>
          </p:nvSpPr>
          <p:spPr bwMode="auto">
            <a:xfrm>
              <a:off x="1651" y="1418"/>
              <a:ext cx="2488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内容之二</a:t>
              </a:r>
              <a:endParaRPr lang="en-US" altLang="zh-CN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选举中央人民政府委员会</a:t>
              </a:r>
              <a:endParaRPr lang="en-US" altLang="zh-CN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endParaRPr lang="en-US" altLang="zh-CN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  选举中央人民政府领导人</a:t>
              </a:r>
              <a:endParaRPr lang="zh-CN" altLang="en-US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endParaRPr lang="zh-CN" altLang="en-US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  <p:sp>
          <p:nvSpPr>
            <p:cNvPr id="15402" name="Rectangle 97"/>
            <p:cNvSpPr>
              <a:spLocks noChangeArrowheads="1"/>
            </p:cNvSpPr>
            <p:nvPr/>
          </p:nvSpPr>
          <p:spPr bwMode="auto">
            <a:xfrm>
              <a:off x="1781" y="2540"/>
              <a:ext cx="218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主　席：</a:t>
              </a:r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毛泽东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副主席：</a:t>
              </a:r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朱　德、刘少奇、宋庆龄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　　　　李济深、张　澜、高　岗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</p:txBody>
        </p:sp>
      </p:grpSp>
      <p:grpSp>
        <p:nvGrpSpPr>
          <p:cNvPr id="462" name="Group 98"/>
          <p:cNvGrpSpPr/>
          <p:nvPr/>
        </p:nvGrpSpPr>
        <p:grpSpPr bwMode="auto">
          <a:xfrm>
            <a:off x="1500188" y="677545"/>
            <a:ext cx="5694362" cy="4440238"/>
            <a:chOff x="1081" y="1114"/>
            <a:chExt cx="3587" cy="3080"/>
          </a:xfrm>
        </p:grpSpPr>
        <p:sp>
          <p:nvSpPr>
            <p:cNvPr id="15404" name="AutoShape 99"/>
            <p:cNvSpPr>
              <a:spLocks noChangeArrowheads="1"/>
            </p:cNvSpPr>
            <p:nvPr/>
          </p:nvSpPr>
          <p:spPr bwMode="auto">
            <a:xfrm>
              <a:off x="1092" y="1114"/>
              <a:ext cx="3576" cy="3080"/>
            </a:xfrm>
            <a:prstGeom prst="wedgeRectCallout">
              <a:avLst>
                <a:gd name="adj1" fmla="val 55931"/>
                <a:gd name="adj2" fmla="val 20810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05" name="Picture 100" descr="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" y="1162"/>
              <a:ext cx="2364" cy="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101" descr="1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81" y="1186"/>
              <a:ext cx="117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7" name="Rectangle 102"/>
            <p:cNvSpPr>
              <a:spLocks noChangeArrowheads="1"/>
            </p:cNvSpPr>
            <p:nvPr/>
          </p:nvSpPr>
          <p:spPr bwMode="auto">
            <a:xfrm>
              <a:off x="1355" y="2079"/>
              <a:ext cx="76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rgbClr val="663300"/>
                  </a:solidFill>
                  <a:ea typeface="华文隶书" panose="02010800040101010101" pitchFamily="2" charset="-122"/>
                </a:rPr>
                <a:t>内容之三</a:t>
              </a:r>
              <a:endParaRPr lang="zh-CN" altLang="en-US" sz="2400">
                <a:solidFill>
                  <a:srgbClr val="663300"/>
                </a:solidFill>
                <a:ea typeface="华文隶书" panose="02010800040101010101" pitchFamily="2" charset="-122"/>
              </a:endParaRPr>
            </a:p>
            <a:p>
              <a:pPr algn="ctr" eaLnBrk="0" hangingPunct="0">
                <a:lnSpc>
                  <a:spcPct val="130000"/>
                </a:lnSpc>
              </a:pPr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决定公元纪年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首都、国旗、代国歌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67" name="Group 104"/>
          <p:cNvGrpSpPr/>
          <p:nvPr/>
        </p:nvGrpSpPr>
        <p:grpSpPr bwMode="auto">
          <a:xfrm>
            <a:off x="1829435" y="624205"/>
            <a:ext cx="5676900" cy="6543675"/>
            <a:chOff x="2116" y="-423"/>
            <a:chExt cx="3576" cy="4537"/>
          </a:xfrm>
        </p:grpSpPr>
        <p:sp>
          <p:nvSpPr>
            <p:cNvPr id="15409" name="AutoShape 105"/>
            <p:cNvSpPr>
              <a:spLocks noChangeArrowheads="1"/>
            </p:cNvSpPr>
            <p:nvPr/>
          </p:nvSpPr>
          <p:spPr bwMode="auto">
            <a:xfrm>
              <a:off x="2116" y="-423"/>
              <a:ext cx="3576" cy="3101"/>
            </a:xfrm>
            <a:prstGeom prst="wedgeRectCallout">
              <a:avLst>
                <a:gd name="adj1" fmla="val 55796"/>
                <a:gd name="adj2" fmla="val 20509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10" name="Picture 106" descr="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" y="-371"/>
              <a:ext cx="2236" cy="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1" name="Rectangle 107"/>
            <p:cNvSpPr>
              <a:spLocks noChangeArrowheads="1"/>
            </p:cNvSpPr>
            <p:nvPr/>
          </p:nvSpPr>
          <p:spPr bwMode="auto">
            <a:xfrm>
              <a:off x="5058" y="-45"/>
              <a:ext cx="517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rgbClr val="663300"/>
                  </a:solidFill>
                  <a:ea typeface="华文隶书" panose="02010800040101010101" pitchFamily="2" charset="-122"/>
                </a:rPr>
                <a:t>内容之四</a:t>
              </a:r>
              <a:endParaRPr lang="zh-CN" altLang="en-US" sz="2400">
                <a:solidFill>
                  <a:srgbClr val="663300"/>
                </a:solidFill>
                <a:ea typeface="华文隶书" panose="02010800040101010101" pitchFamily="2" charset="-122"/>
              </a:endParaRPr>
            </a:p>
            <a:p>
              <a:pPr algn="ctr" eaLnBrk="0" hangingPunct="0">
                <a:lnSpc>
                  <a:spcPct val="130000"/>
                </a:lnSpc>
              </a:pPr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决定建立人民英雄纪念碑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  <p:sp>
          <p:nvSpPr>
            <p:cNvPr id="15412" name="Rectangle 108"/>
            <p:cNvSpPr>
              <a:spLocks noChangeArrowheads="1"/>
            </p:cNvSpPr>
            <p:nvPr/>
          </p:nvSpPr>
          <p:spPr bwMode="auto">
            <a:xfrm>
              <a:off x="2185" y="-365"/>
              <a:ext cx="1086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tIns="0" rIns="0" bIns="0">
              <a:spAutoFit/>
            </a:bodyPr>
            <a:lstStyle/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三年以来，在人民解放战争和人民革命中牺牲的人民英雄们永垂不朽！（解放战争时期）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三十年以来，在人民解放战争和人民革命中牺牲的人民英雄们永垂不朽！（以五四运动为起点的新民主主义革命时期）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由此上溯到一千八百四十年，从那时起，为了反对内外敌人，争取民族独立和人民自由幸福，在历次斗争中牺牲的人民英雄们永垂不朽！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</p:txBody>
        </p:sp>
        <p:sp>
          <p:nvSpPr>
            <p:cNvPr id="15413" name="Rectangle 109"/>
            <p:cNvSpPr>
              <a:spLocks noChangeArrowheads="1"/>
            </p:cNvSpPr>
            <p:nvPr/>
          </p:nvSpPr>
          <p:spPr bwMode="auto">
            <a:xfrm>
              <a:off x="2682" y="3815"/>
              <a:ext cx="164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1952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年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8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日正式动工修建</a:t>
              </a: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1958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年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4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22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日落成　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5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日揭幕</a:t>
              </a: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</p:grpSp>
      <p:pic>
        <p:nvPicPr>
          <p:cNvPr id="473" name="Picture 110" descr="m">
            <a:hlinkClick r:id="rId13" tooltip="点击播放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7350" y="893763"/>
            <a:ext cx="5127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4" name="Group 111"/>
          <p:cNvGrpSpPr/>
          <p:nvPr/>
        </p:nvGrpSpPr>
        <p:grpSpPr bwMode="auto">
          <a:xfrm>
            <a:off x="1898968" y="827405"/>
            <a:ext cx="5070475" cy="4356100"/>
            <a:chOff x="1218" y="1114"/>
            <a:chExt cx="3194" cy="3021"/>
          </a:xfrm>
        </p:grpSpPr>
        <p:sp>
          <p:nvSpPr>
            <p:cNvPr id="15416" name="AutoShape 112"/>
            <p:cNvSpPr>
              <a:spLocks noChangeArrowheads="1"/>
            </p:cNvSpPr>
            <p:nvPr/>
          </p:nvSpPr>
          <p:spPr bwMode="auto">
            <a:xfrm>
              <a:off x="1218" y="1114"/>
              <a:ext cx="3194" cy="3021"/>
            </a:xfrm>
            <a:prstGeom prst="wedgeRectCallout">
              <a:avLst>
                <a:gd name="adj1" fmla="val 65120"/>
                <a:gd name="adj2" fmla="val 36343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17" name="Picture 113" descr="出席政协会议的部分女代表(前排左起为何香凝、宋庆龄、邓颖超)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" y="1210"/>
              <a:ext cx="2197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8" name="Rectangle 114"/>
            <p:cNvSpPr>
              <a:spLocks noChangeArrowheads="1"/>
            </p:cNvSpPr>
            <p:nvPr/>
          </p:nvSpPr>
          <p:spPr bwMode="auto">
            <a:xfrm>
              <a:off x="2325" y="3669"/>
              <a:ext cx="180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rgbClr val="FF0000"/>
                  </a:solidFill>
                  <a:ea typeface="黑体" panose="02010609060101010101" pitchFamily="49" charset="-122"/>
                </a:rPr>
                <a:t>出席政协会议的部分女代表</a:t>
              </a:r>
              <a:endParaRPr lang="en-US" altLang="zh-CN" sz="1800">
                <a:solidFill>
                  <a:srgbClr val="FF0000"/>
                </a:solidFill>
                <a:ea typeface="黑体" panose="02010609060101010101" pitchFamily="49" charset="-122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zh-CN" altLang="en-US" b="1">
                  <a:solidFill>
                    <a:schemeClr val="hlink"/>
                  </a:solidFill>
                  <a:ea typeface="黑体" panose="02010609060101010101" pitchFamily="49" charset="-122"/>
                </a:rPr>
                <a:t>前排左起为何香凝、宋庆龄、邓颖超</a:t>
              </a:r>
              <a:endParaRPr lang="zh-CN" altLang="en-US" b="1">
                <a:solidFill>
                  <a:schemeClr val="hlink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419" name="Rectangle 115"/>
            <p:cNvSpPr>
              <a:spLocks noChangeArrowheads="1"/>
            </p:cNvSpPr>
            <p:nvPr/>
          </p:nvSpPr>
          <p:spPr bwMode="auto">
            <a:xfrm>
              <a:off x="1317" y="1139"/>
              <a:ext cx="698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tIns="0" rIns="0" bIns="0">
              <a:spAutoFit/>
            </a:bodyPr>
            <a:lstStyle/>
            <a:p>
              <a:pPr eaLnBrk="0" hangingPunct="0"/>
              <a:r>
                <a:rPr lang="zh-CN" altLang="en-US" sz="1800">
                  <a:solidFill>
                    <a:srgbClr val="663300"/>
                  </a:solidFill>
                  <a:ea typeface="华文新魏" panose="02010800040101010101" pitchFamily="2" charset="-122"/>
                </a:rPr>
                <a:t>　　第一届中国人民政治协商会议的成功召开，标志着中国共产党领导的多党合作和政治协商制度正式形成，也为新中国的正式成立做了多方面的准备。</a:t>
              </a:r>
              <a:endParaRPr lang="zh-CN" altLang="en-US" sz="1800">
                <a:solidFill>
                  <a:srgbClr val="663300"/>
                </a:solidFill>
                <a:ea typeface="华文新魏" panose="02010800040101010101" pitchFamily="2" charset="-122"/>
              </a:endParaRPr>
            </a:p>
          </p:txBody>
        </p:sp>
      </p:grpSp>
      <p:sp>
        <p:nvSpPr>
          <p:cNvPr id="15420" name="Rectangle 5"/>
          <p:cNvSpPr>
            <a:spLocks noChangeArrowheads="1"/>
          </p:cNvSpPr>
          <p:nvPr/>
        </p:nvSpPr>
        <p:spPr bwMode="auto">
          <a:xfrm>
            <a:off x="7686675" y="1477963"/>
            <a:ext cx="92392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/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性质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职权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决议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作用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bldLvl="0" animBg="1"/>
      <p:bldP spid="454" grpId="1" bldLvl="0" animBg="1"/>
      <p:bldP spid="455" grpId="0" bldLvl="0" animBg="1"/>
      <p:bldP spid="455" grpId="1" bldLvl="0" animBg="1"/>
      <p:bldP spid="456" grpId="0" bldLvl="0" animBg="1"/>
      <p:bldP spid="45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82638" y="2889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中国人民政治协商会议   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82575" y="4183063"/>
            <a:ext cx="4527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中国人民政治协商会议第一届（政协一届）全体会议的全体代表通过决议案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17412" name="Picture 3" descr="政协一届全体会议的全体代表通过决议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89038"/>
            <a:ext cx="50561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11775" y="1085850"/>
            <a:ext cx="35972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/>
          <a:p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中国人民政治协商会议     （简称人民政协）</a:t>
            </a:r>
            <a:endParaRPr lang="zh-CN" altLang="en-US" sz="24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noProof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是中国人民爱国统一战线的组织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noProof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是中国共产党领导多党合作和政治协商的重要机构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是中国政治生活中发扬社会主义民主的一种重要形式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中国人民政治协商会议又称“新政协”，以别于</a:t>
            </a:r>
            <a:r>
              <a:rPr lang="en-US" altLang="zh-CN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1946</a:t>
            </a:r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月召开的“旧政协”。</a:t>
            </a:r>
            <a:endParaRPr lang="zh-CN" altLang="en-US" sz="20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6163" y="265113"/>
            <a:ext cx="75199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人民纪念碑碑文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12" name="Picture 2" descr="图片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06500"/>
            <a:ext cx="38369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4488" y="1120775"/>
            <a:ext cx="43211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三年以来</a:t>
            </a:r>
            <a:r>
              <a:rPr lang="zh-CN" altLang="en-US" sz="2400" b="1">
                <a:latin typeface="宋体" panose="02010600030101010101" pitchFamily="2" charset="-122"/>
              </a:rPr>
              <a:t>，在人民解放战争和人民革命中牺牲的人民英雄们永垂不朽！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  <a:p>
            <a:pPr eaLnBrk="0" hangingPunct="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三十年以来</a:t>
            </a:r>
            <a:r>
              <a:rPr lang="zh-CN" altLang="en-US" sz="2400" b="1">
                <a:latin typeface="宋体" panose="02010600030101010101" pitchFamily="2" charset="-122"/>
              </a:rPr>
              <a:t>，在人民解放战争和人民革命中牺牲的人民英雄们永垂不朽！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  <a:p>
            <a:pPr eaLnBrk="0" hangingPunct="0"/>
            <a:r>
              <a:rPr lang="zh-CN" altLang="en-US" sz="2400" b="1">
                <a:latin typeface="宋体" panose="02010600030101010101" pitchFamily="2" charset="-122"/>
              </a:rPr>
              <a:t>由此上溯到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一千八百四十年</a:t>
            </a:r>
            <a:r>
              <a:rPr lang="zh-CN" altLang="en-US" sz="2400" b="1">
                <a:latin typeface="宋体" panose="02010600030101010101" pitchFamily="2" charset="-122"/>
              </a:rPr>
              <a:t>，从那时起，为了反对内外敌人，争取民族独立和人民自由幸福，在历次斗争中牺牲的人民英雄们永垂不朽！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6163" y="265113"/>
            <a:ext cx="75199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人民纪念碑碑文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1688" y="925513"/>
            <a:ext cx="7816850" cy="43402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（1）“三年以来”指什么时期以来？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解放战争以来 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（2）“三十年以来”指什么事件以来？它标志着什么?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五四运动以来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   无产阶级开始登上历史舞台，是中国新民主主义的开端</a:t>
            </a:r>
            <a:endParaRPr lang="zh-CN" altLang="en-US" sz="24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400" b="1" noProof="1">
                <a:solidFill>
                  <a:srgbClr val="003399"/>
                </a:solidFill>
                <a:latin typeface="Arial" panose="020B0604020202020204"/>
                <a:ea typeface="黑体" panose="02010609060101010101" pitchFamily="49" charset="-122"/>
              </a:rPr>
              <a:t>“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上溯到一千八百四十年</a:t>
            </a:r>
            <a:r>
              <a:rPr lang="zh-CN" altLang="en-US" sz="2400" b="1" noProof="1">
                <a:solidFill>
                  <a:srgbClr val="003399"/>
                </a:solidFill>
                <a:latin typeface="Arial" panose="020B0604020202020204"/>
                <a:ea typeface="黑体" panose="02010609060101010101" pitchFamily="49" charset="-122"/>
              </a:rPr>
              <a:t>”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指什么事件？标志着什么？从那时起，中国人民的内外敌人是谁？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鸦片战争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中国开始沦为半殖民地半封建社会，是中国近代史的开端。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外国资本主义和本国封建主义</a:t>
            </a:r>
            <a:r>
              <a: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zh-CN" altLang="en-US" sz="2400" noProof="1">
              <a:solidFill>
                <a:srgbClr val="66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tFTWRW/tZ2W6hsGq80OXfkZo6EV1SvrW1aKowdCQdYKTB+277LNxpM6irjRu12PW7V4RwpJPXPbtFyxXU1sAI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2660</Words>
  <PresentationFormat>全屏显示(16:10)</PresentationFormat>
  <Paragraphs>271</Paragraphs>
  <Slides>23</Slides>
  <Notes>5</Notes>
  <HiddenSlides>0</HiddenSlides>
  <MMClips>3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Calibri Light</vt:lpstr>
      <vt:lpstr>Calibri</vt:lpstr>
      <vt:lpstr>微软雅黑</vt:lpstr>
      <vt:lpstr>黑体</vt:lpstr>
      <vt:lpstr>叶根友刀锋黑草</vt:lpstr>
      <vt:lpstr>华文隶书</vt:lpstr>
      <vt:lpstr>华文细黑</vt:lpstr>
      <vt:lpstr>华文琥珀</vt:lpstr>
      <vt:lpstr>仿宋_GB2312</vt:lpstr>
      <vt:lpstr>华文新魏</vt:lpstr>
      <vt:lpstr>华文楷体</vt:lpstr>
      <vt:lpstr>Arial</vt:lpstr>
      <vt:lpstr>Arial Unicode MS</vt:lpstr>
      <vt:lpstr>华文行楷</vt:lpstr>
      <vt:lpstr>楷体_GB2312</vt:lpstr>
      <vt:lpstr>仿宋</vt:lpstr>
      <vt:lpstr>新宋体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2013-10-06T13:29:00Z</dcterms:created>
  <dcterms:modified xsi:type="dcterms:W3CDTF">2022-02-16T08:28:07Z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