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3"/>
    <p:sldId id="264" r:id="rId4"/>
    <p:sldId id="258" r:id="rId5"/>
    <p:sldId id="257" r:id="rId6"/>
    <p:sldId id="263" r:id="rId8"/>
    <p:sldId id="260" r:id="rId9"/>
    <p:sldId id="268" r:id="rId10"/>
    <p:sldId id="270" r:id="rId11"/>
    <p:sldId id="265" r:id="rId12"/>
    <p:sldId id="266" r:id="rId13"/>
    <p:sldId id="261" r:id="rId14"/>
    <p:sldId id="267" r:id="rId15"/>
    <p:sldId id="262" r:id="rId16"/>
    <p:sldId id="269" r:id="rId17"/>
  </p:sldIdLst>
  <p:sldSz cx="12192000" cy="6858000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C" initials="" lastIdx="0" clrIdx="0"/>
  <p:cmAuthor id="1" name="王 怡莹" initials="王" lastIdx="1" clrIdx="0"/>
  <p:cmAuthor id="2" name="陆" initials="qllu" lastIdx="1" clrIdx="1"/>
  <p:cmAuthor id="75" name="作者" initials="A" lastIdx="0" clrIdx="24"/>
  <p:cmAuthor id="7" name="hdzhang9" initials="h" lastIdx="7" clrIdx="6"/>
  <p:cmAuthor id="4" name="www.xkb1.com" initials="w" lastIdx="0" clrIdx="1"/>
  <p:cmAuthor id="5" name="lenovo" initials="l" lastIdx="0" clrIdx="0"/>
  <p:cmAuthor id="6" name="TangFei" initials="T" lastIdx="1" clrIdx="5"/>
  <p:cmAuthor id="8" name="xiaoxuan Zeng" initials="x" lastIdx="0" clrIdx="0"/>
  <p:cmAuthor id="9" name="dongyu" initials="d" lastIdx="0" clrIdx="8"/>
  <p:cmAuthor id="10" name="houyanan21" initials="h" lastIdx="0" clrIdx="9"/>
  <p:cmAuthor id="3" name="新课标第一网" initials="新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ABF6"/>
    <a:srgbClr val="4242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tags" Target="tags/tag4.xml"/><Relationship Id="rId21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zh-CN" altLang="en-US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哈罗德·拉斯基：英国工党主要领导人，民主社会主义理论的奠基者</a:t>
            </a:r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hdphoto" Target="../media/image4.wdp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rcRect t="3109" b="6841"/>
          <a:stretch>
            <a:fillRect/>
          </a:stretch>
        </p:blipFill>
        <p:spPr>
          <a:xfrm>
            <a:off x="0" y="0"/>
            <a:ext cx="12191365" cy="7154545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-19050" y="-51435"/>
            <a:ext cx="12210415" cy="7215505"/>
          </a:xfrm>
          <a:prstGeom prst="rect">
            <a:avLst/>
          </a:prstGeom>
          <a:solidFill>
            <a:schemeClr val="tx1">
              <a:lumMod val="65000"/>
              <a:lumOff val="35000"/>
              <a:alpha val="54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2540" y="2680335"/>
            <a:ext cx="12188190" cy="1383030"/>
          </a:xfrm>
          <a:prstGeom prst="rect">
            <a:avLst/>
          </a:prstGeom>
          <a:solidFill>
            <a:schemeClr val="bg1">
              <a:alpha val="79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508250"/>
            <a:ext cx="9144000" cy="18415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398145" y="141605"/>
            <a:ext cx="9027160" cy="12604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chemeClr val="tx1"/>
                </a:solidFill>
                <a:latin typeface="华文仿宋" panose="02010600040101010101" charset="-122"/>
                <a:ea typeface="华文仿宋" panose="02010600040101010101" charset="-122"/>
              </a:rPr>
              <a:t>一、亚洲民族民主运动的新高潮</a:t>
            </a:r>
            <a:endParaRPr lang="zh-CN" altLang="en-US" sz="2400" b="1">
              <a:solidFill>
                <a:schemeClr val="tx1"/>
              </a:solidFill>
              <a:latin typeface="华文仿宋" panose="02010600040101010101" charset="-122"/>
              <a:ea typeface="华文仿宋" panose="02010600040101010101" charset="-122"/>
            </a:endParaRPr>
          </a:p>
          <a:p>
            <a:r>
              <a:rPr lang="zh-CN" altLang="en-US" sz="2400" b="1">
                <a:solidFill>
                  <a:schemeClr val="tx1"/>
                </a:solidFill>
                <a:latin typeface="华文仿宋" panose="02010600040101010101" charset="-122"/>
                <a:ea typeface="华文仿宋" panose="02010600040101010101" charset="-122"/>
              </a:rPr>
              <a:t>二、非洲独立意识的觉醒</a:t>
            </a:r>
            <a:endParaRPr lang="zh-CN" altLang="en-US" sz="2400" b="1">
              <a:solidFill>
                <a:schemeClr val="tx1"/>
              </a:solidFill>
              <a:latin typeface="华文仿宋" panose="02010600040101010101" charset="-122"/>
              <a:ea typeface="华文仿宋" panose="02010600040101010101" charset="-122"/>
            </a:endParaRPr>
          </a:p>
          <a:p>
            <a:r>
              <a:rPr lang="zh-CN" altLang="en-US" sz="2800" b="1">
                <a:solidFill>
                  <a:srgbClr val="FF0000"/>
                </a:solidFill>
                <a:latin typeface="华文仿宋" panose="02010600040101010101" charset="-122"/>
                <a:ea typeface="华文仿宋" panose="02010600040101010101" charset="-122"/>
              </a:rPr>
              <a:t>三、拉丁美洲的民族民主革命与改革</a:t>
            </a:r>
            <a:endParaRPr lang="zh-CN" altLang="en-US" sz="2800" b="1">
              <a:solidFill>
                <a:srgbClr val="FF0000"/>
              </a:solidFill>
              <a:latin typeface="华文仿宋" panose="02010600040101010101" charset="-122"/>
              <a:ea typeface="华文仿宋" panose="02010600040101010101" charset="-122"/>
            </a:endParaRPr>
          </a:p>
        </p:txBody>
      </p:sp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6440170" y="141605"/>
            <a:ext cx="4944110" cy="607250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410" y="1696720"/>
            <a:ext cx="6096000" cy="95885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86410" y="2655570"/>
            <a:ext cx="6178550" cy="3928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400" b="1" dirty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历史原因：</a:t>
            </a:r>
            <a:r>
              <a:rPr lang="zh-CN" altLang="en-US" sz="2400" b="1" dirty="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殖民统治时间长，影响深刻；</a:t>
            </a:r>
            <a:endParaRPr lang="zh-CN" altLang="en-US" sz="2400" b="1" dirty="0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400" b="1" dirty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政治原因：</a:t>
            </a:r>
            <a:r>
              <a:rPr lang="zh-CN" altLang="en-US" sz="2400" b="1" dirty="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独立后拉美国家建立高度集权的军事独裁统治，代表大地主、大商人利益的寡头威权主义盛行；</a:t>
            </a:r>
            <a:endParaRPr lang="zh-CN" altLang="en-US" sz="2400" b="1" dirty="0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400" b="1" dirty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经济原因：</a:t>
            </a:r>
            <a:r>
              <a:rPr lang="zh-CN" altLang="en-US" sz="2400" b="1" dirty="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以农矿出口为主要特征，经济结构单一、半封建土地所有制和超经济剥削；</a:t>
            </a:r>
            <a:endParaRPr lang="zh-CN" altLang="en-US" sz="2400" b="1" dirty="0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400" b="1" dirty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外部原因：</a:t>
            </a:r>
            <a:r>
              <a:rPr lang="zh-CN" altLang="en-US" sz="2400" b="1" dirty="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美国对拉丁美洲进行殖民侵略扩张，政治经济渗透。</a:t>
            </a:r>
            <a:endParaRPr lang="zh-CN" altLang="en-US" sz="2400" b="1" dirty="0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" name="图片 -2147482623" descr="C:\Users\赵锋\AppData\Roaming\Tencent\Users\653246957\QQ\WinTemp\RichOle\PKL3TUL(EO@]C6~O61}D2S6.png"/>
          <p:cNvPicPr>
            <a:picLocks noChangeAspect="1"/>
          </p:cNvPicPr>
          <p:nvPr/>
        </p:nvPicPr>
        <p:blipFill>
          <a:blip r:embed="rId1">
            <a:lum bright="-12000" contrast="4000"/>
          </a:blip>
          <a:srcRect t="3036" r="370" b="1822"/>
          <a:stretch>
            <a:fillRect/>
          </a:stretch>
        </p:blipFill>
        <p:spPr>
          <a:xfrm>
            <a:off x="483312" y="4620076"/>
            <a:ext cx="11535256" cy="223746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object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71700" y="152400"/>
            <a:ext cx="7849235" cy="42989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85875"/>
            <a:ext cx="12192000" cy="958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59105" y="1389380"/>
            <a:ext cx="4113530" cy="3784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CN" altLang="en-US" sz="2400" b="1" dirty="0"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分析“运动”的角度</a:t>
            </a:r>
            <a:endParaRPr lang="zh-CN" altLang="en-US" sz="2400" b="1" dirty="0">
              <a:latin typeface="新宋体" panose="02010609030101010101" charset="-122"/>
              <a:ea typeface="新宋体" panose="02010609030101010101" charset="-122"/>
              <a:cs typeface="新宋体" panose="02010609030101010101" charset="-122"/>
            </a:endParaRPr>
          </a:p>
          <a:p>
            <a:pPr algn="l"/>
            <a:r>
              <a:rPr lang="en-US" altLang="zh-CN" sz="2400" b="1" dirty="0"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·</a:t>
            </a:r>
            <a:r>
              <a:rPr lang="zh-CN" altLang="en-US" sz="2400" b="1" dirty="0" smtClean="0"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地域</a:t>
            </a:r>
            <a:endParaRPr lang="en-US" altLang="zh-CN" sz="2400" b="1" dirty="0" smtClean="0">
              <a:latin typeface="新宋体" panose="02010609030101010101" charset="-122"/>
              <a:ea typeface="新宋体" panose="02010609030101010101" charset="-122"/>
              <a:cs typeface="新宋体" panose="02010609030101010101" charset="-122"/>
            </a:endParaRPr>
          </a:p>
          <a:p>
            <a:pPr algn="l"/>
            <a:r>
              <a:rPr lang="en-US" altLang="zh-CN" sz="2400" b="1" dirty="0" smtClean="0"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·</a:t>
            </a:r>
            <a:r>
              <a:rPr lang="zh-CN" altLang="en-US" sz="2400" b="1" dirty="0" smtClean="0"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时间</a:t>
            </a:r>
            <a:endParaRPr lang="en-US" altLang="zh-CN" sz="2400" b="1" dirty="0" smtClean="0">
              <a:latin typeface="新宋体" panose="02010609030101010101" charset="-122"/>
              <a:ea typeface="新宋体" panose="02010609030101010101" charset="-122"/>
              <a:cs typeface="新宋体" panose="02010609030101010101" charset="-122"/>
            </a:endParaRPr>
          </a:p>
          <a:p>
            <a:pPr algn="l"/>
            <a:r>
              <a:rPr lang="en-US" altLang="zh-CN" sz="2400" b="1" dirty="0" smtClean="0"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·</a:t>
            </a:r>
            <a:r>
              <a:rPr lang="zh-CN" altLang="en-US" sz="2400" b="1" dirty="0"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背景</a:t>
            </a:r>
            <a:endParaRPr lang="zh-CN" altLang="en-US" sz="2400" b="1" dirty="0">
              <a:latin typeface="新宋体" panose="02010609030101010101" charset="-122"/>
              <a:ea typeface="新宋体" panose="02010609030101010101" charset="-122"/>
              <a:cs typeface="新宋体" panose="02010609030101010101" charset="-122"/>
            </a:endParaRPr>
          </a:p>
          <a:p>
            <a:pPr algn="l"/>
            <a:r>
              <a:rPr lang="en-US" altLang="zh-CN" sz="2400" b="1" dirty="0" smtClean="0"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·</a:t>
            </a:r>
            <a:r>
              <a:rPr lang="zh-CN" altLang="en-US" sz="2400" b="1" dirty="0" smtClean="0"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目标</a:t>
            </a:r>
            <a:endParaRPr lang="en-US" altLang="zh-CN" sz="2400" b="1" dirty="0" smtClean="0">
              <a:latin typeface="新宋体" panose="02010609030101010101" charset="-122"/>
              <a:ea typeface="新宋体" panose="02010609030101010101" charset="-122"/>
              <a:cs typeface="新宋体" panose="02010609030101010101" charset="-122"/>
            </a:endParaRPr>
          </a:p>
          <a:p>
            <a:pPr algn="l"/>
            <a:r>
              <a:rPr lang="en-US" altLang="zh-CN" sz="2400" b="1" dirty="0" smtClean="0"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·</a:t>
            </a:r>
            <a:r>
              <a:rPr lang="zh-CN" altLang="en-US" sz="2400" b="1" dirty="0" smtClean="0"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领导者</a:t>
            </a:r>
            <a:endParaRPr lang="en-US" altLang="zh-CN" sz="2400" b="1" dirty="0" smtClean="0">
              <a:latin typeface="新宋体" panose="02010609030101010101" charset="-122"/>
              <a:ea typeface="新宋体" panose="02010609030101010101" charset="-122"/>
              <a:cs typeface="新宋体" panose="02010609030101010101" charset="-122"/>
            </a:endParaRPr>
          </a:p>
          <a:p>
            <a:pPr algn="l"/>
            <a:r>
              <a:rPr lang="en-US" altLang="zh-CN" sz="2400" b="1" dirty="0" smtClean="0"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·</a:t>
            </a:r>
            <a:r>
              <a:rPr lang="zh-CN" altLang="en-US" sz="2400" b="1" dirty="0" smtClean="0"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参与者：群众基础</a:t>
            </a:r>
            <a:endParaRPr lang="en-US" altLang="zh-CN" sz="2400" b="1" dirty="0" smtClean="0">
              <a:latin typeface="新宋体" panose="02010609030101010101" charset="-122"/>
              <a:ea typeface="新宋体" panose="02010609030101010101" charset="-122"/>
              <a:cs typeface="新宋体" panose="02010609030101010101" charset="-122"/>
            </a:endParaRPr>
          </a:p>
          <a:p>
            <a:pPr algn="l"/>
            <a:r>
              <a:rPr lang="en-US" altLang="zh-CN" sz="2400" b="1" dirty="0" smtClean="0"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·</a:t>
            </a:r>
            <a:r>
              <a:rPr lang="zh-CN" altLang="en-US" sz="2400" b="1" dirty="0" smtClean="0"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性质</a:t>
            </a:r>
            <a:endParaRPr lang="zh-CN" altLang="en-US" sz="2400" b="1" dirty="0" smtClean="0">
              <a:latin typeface="新宋体" panose="02010609030101010101" charset="-122"/>
              <a:ea typeface="新宋体" panose="02010609030101010101" charset="-122"/>
              <a:cs typeface="新宋体" panose="02010609030101010101" charset="-122"/>
            </a:endParaRPr>
          </a:p>
          <a:p>
            <a:pPr algn="l"/>
            <a:r>
              <a:rPr lang="en-US" altLang="zh-CN" sz="2400" b="1" dirty="0" smtClean="0"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·</a:t>
            </a:r>
            <a:r>
              <a:rPr lang="zh-CN" altLang="en-US" sz="2400" b="1" dirty="0" smtClean="0"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方式</a:t>
            </a:r>
            <a:endParaRPr lang="zh-CN" altLang="en-US" sz="2400" b="1" dirty="0">
              <a:latin typeface="新宋体" panose="02010609030101010101" charset="-122"/>
              <a:ea typeface="新宋体" panose="02010609030101010101" charset="-122"/>
              <a:cs typeface="新宋体" panose="02010609030101010101" charset="-122"/>
            </a:endParaRPr>
          </a:p>
          <a:p>
            <a:pPr algn="l"/>
            <a:r>
              <a:rPr lang="en-US" altLang="zh-CN" sz="2400" b="1" dirty="0" smtClean="0"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·</a:t>
            </a:r>
            <a:r>
              <a:rPr lang="zh-CN" altLang="en-US" sz="2400" b="1" dirty="0"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结果、</a:t>
            </a:r>
            <a:r>
              <a:rPr lang="zh-CN" altLang="en-US" sz="2400" b="1" dirty="0" smtClean="0"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影响</a:t>
            </a:r>
            <a:endParaRPr lang="zh-CN" altLang="en-US" sz="2400" b="1" dirty="0" smtClean="0">
              <a:latin typeface="新宋体" panose="02010609030101010101" charset="-122"/>
              <a:ea typeface="新宋体" panose="02010609030101010101" charset="-122"/>
              <a:cs typeface="新宋体" panose="0201060903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570605" y="393700"/>
            <a:ext cx="8263890" cy="57759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0000"/>
              </a:lnSpc>
            </a:pPr>
            <a:r>
              <a:rPr lang="en-US" altLang="zh-CN" sz="2800" b="1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1.</a:t>
            </a:r>
            <a:r>
              <a:rPr lang="zh-CN" altLang="en-US" sz="2800" b="1" dirty="0" smtClean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具有普遍性和持续性；</a:t>
            </a:r>
            <a:endParaRPr lang="zh-CN" altLang="en-US" sz="2800" b="1" dirty="0" smtClean="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 algn="just">
              <a:lnSpc>
                <a:spcPct val="120000"/>
              </a:lnSpc>
            </a:pPr>
            <a:r>
              <a:rPr lang="en-US" altLang="zh-CN" sz="2800" b="1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2.</a:t>
            </a:r>
            <a:r>
              <a:rPr lang="zh-CN" altLang="en-US" sz="2800" b="1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很多国家民族运动和民主运动同时进行，</a:t>
            </a:r>
            <a:r>
              <a:rPr lang="zh-CN" altLang="en-US" sz="2800" b="1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争取民族独立和建立民主政府的目标更明确；</a:t>
            </a:r>
            <a:endParaRPr lang="zh-CN" altLang="en-US" sz="2800" b="1" dirty="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algn="just">
              <a:lnSpc>
                <a:spcPct val="120000"/>
              </a:lnSpc>
            </a:pPr>
            <a:r>
              <a:rPr lang="en-US" altLang="zh-CN" sz="2800" b="1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3.</a:t>
            </a:r>
            <a:r>
              <a:rPr lang="zh-CN" altLang="en-US" sz="2800" b="1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各国民族资产阶级和无产阶级壮大，领导能力明显上升；</a:t>
            </a:r>
            <a:endParaRPr lang="zh-CN" altLang="en-US" sz="2800" b="1" dirty="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algn="just">
              <a:lnSpc>
                <a:spcPct val="120000"/>
              </a:lnSpc>
            </a:pPr>
            <a:r>
              <a:rPr lang="en-US" altLang="zh-CN" sz="2800" b="1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4.</a:t>
            </a:r>
            <a:r>
              <a:rPr lang="zh-CN" altLang="en-US" sz="2800" b="1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受社会主义运动的影响，部分国家出现了无产阶级领导的民族民主运动；</a:t>
            </a:r>
            <a:endParaRPr lang="zh-CN" altLang="en-US" sz="2800" b="1" dirty="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algn="just">
              <a:lnSpc>
                <a:spcPct val="120000"/>
              </a:lnSpc>
            </a:pPr>
            <a:r>
              <a:rPr lang="en-US" altLang="zh-CN" sz="2800" b="1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5.</a:t>
            </a:r>
            <a:r>
              <a:rPr lang="zh-CN" altLang="en-US" sz="2800" b="1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参加者广泛性，社会各阶层都参与，改变了以往主要是下层人民自发起义或民族资产阶级改良运动；</a:t>
            </a:r>
            <a:r>
              <a:rPr lang="en-US" sz="2800" b="1" dirty="0" smtClean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6</a:t>
            </a:r>
            <a:r>
              <a:rPr lang="en-US" sz="2800" b="1" dirty="0" smtClean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.</a:t>
            </a:r>
            <a:r>
              <a:rPr lang="zh-CN" altLang="en-US" sz="2800" b="1" dirty="0" smtClean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部分国家的民族民主运动带有反法西斯斗争性质；    </a:t>
            </a:r>
            <a:endParaRPr lang="en-US" altLang="zh-CN" sz="2800" b="1" dirty="0" smtClean="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algn="just">
              <a:lnSpc>
                <a:spcPct val="120000"/>
              </a:lnSpc>
            </a:pPr>
            <a:r>
              <a:rPr lang="en-US" altLang="zh-CN" sz="2800" b="1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7.</a:t>
            </a:r>
            <a:r>
              <a:rPr lang="zh-CN" altLang="en-US" sz="2800" b="1" dirty="0" smtClean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影响</a:t>
            </a:r>
            <a:r>
              <a:rPr lang="zh-CN" altLang="en-US" sz="2800" b="1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深远，加速了世界殖民体系的</a:t>
            </a:r>
            <a:r>
              <a:rPr lang="zh-CN" altLang="en-US" sz="2800" b="1" dirty="0" smtClean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崩溃。</a:t>
            </a:r>
            <a:endParaRPr lang="zh-CN" altLang="en-US" sz="2800" b="1" dirty="0" smtClean="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2" name="表格 1"/>
          <p:cNvGraphicFramePr/>
          <p:nvPr>
            <p:custDataLst>
              <p:tags r:id="rId1"/>
            </p:custDataLst>
          </p:nvPr>
        </p:nvGraphicFramePr>
        <p:xfrm>
          <a:off x="454087" y="448076"/>
          <a:ext cx="5271135" cy="5933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26665"/>
                <a:gridCol w="2744470"/>
              </a:tblGrid>
              <a:tr h="716280">
                <a:tc gridSpan="2">
                  <a:txBody>
                    <a:bodyPr/>
                    <a:p>
                      <a:pPr algn="ctr">
                        <a:lnSpc>
                          <a:spcPct val="12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en-US" sz="24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1942.1《联合国家宣言》26个发起国</a:t>
                      </a:r>
                      <a:endParaRPr lang="en-US" sz="24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71" marR="68571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36576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美国</a:t>
                      </a:r>
                      <a:endParaRPr lang="en-US" altLang="en-US" sz="24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71" marR="68571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1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中国</a:t>
                      </a:r>
                      <a:endParaRPr lang="en-US" altLang="en-US" sz="2400" b="1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  <a:sym typeface="+mn-ea"/>
                      </a:endParaRPr>
                    </a:p>
                  </a:txBody>
                  <a:tcPr marL="68571" marR="68571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6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英国</a:t>
                      </a:r>
                      <a:endParaRPr lang="en-US" altLang="en-US" sz="24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71" marR="68571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1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印度</a:t>
                      </a:r>
                      <a:endParaRPr lang="en-US" altLang="en-US" sz="2400" b="1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  <a:sym typeface="+mn-ea"/>
                      </a:endParaRPr>
                    </a:p>
                  </a:txBody>
                  <a:tcPr marL="68571" marR="68571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6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苏联</a:t>
                      </a:r>
                      <a:endParaRPr lang="en-US" altLang="en-US" sz="24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71" marR="68571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2400" b="1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南非联邦</a:t>
                      </a:r>
                      <a:endParaRPr lang="zh-CN" altLang="en-US" sz="2400" b="1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  <a:sym typeface="+mn-ea"/>
                      </a:endParaRPr>
                    </a:p>
                  </a:txBody>
                  <a:tcPr marL="68571" marR="68571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6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澳大利亚</a:t>
                      </a:r>
                      <a:endParaRPr lang="en-US" altLang="en-US" sz="24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71" marR="68571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1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海地</a:t>
                      </a:r>
                      <a:endParaRPr lang="en-US" altLang="en-US" sz="2400" b="1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  <a:sym typeface="+mn-ea"/>
                      </a:endParaRPr>
                    </a:p>
                  </a:txBody>
                  <a:tcPr marL="68571" marR="68571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6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比利时</a:t>
                      </a:r>
                      <a:endParaRPr lang="en-US" altLang="en-US" sz="24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71" marR="68571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1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洪都拉斯</a:t>
                      </a:r>
                      <a:endParaRPr lang="en-US" altLang="en-US" sz="2400" b="1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  <a:sym typeface="+mn-ea"/>
                      </a:endParaRPr>
                    </a:p>
                  </a:txBody>
                  <a:tcPr marL="68571" marR="68571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690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加拿大</a:t>
                      </a:r>
                      <a:endParaRPr lang="en-US" altLang="en-US" sz="24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71" marR="68571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1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多米尼加共和国</a:t>
                      </a:r>
                      <a:endParaRPr lang="en-US" altLang="en-US" sz="2400" b="1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  <a:sym typeface="+mn-ea"/>
                      </a:endParaRPr>
                    </a:p>
                  </a:txBody>
                  <a:tcPr marL="68571" marR="68571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6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新西兰</a:t>
                      </a:r>
                      <a:endParaRPr lang="en-US" altLang="en-US" sz="24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  <a:sym typeface="+mn-ea"/>
                      </a:endParaRPr>
                    </a:p>
                  </a:txBody>
                  <a:tcPr marL="68571" marR="68571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1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哥斯达黎加</a:t>
                      </a:r>
                      <a:endParaRPr lang="en-US" altLang="en-US" sz="2400" b="1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71" marR="68571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6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荷兰</a:t>
                      </a:r>
                      <a:endParaRPr lang="en-US" altLang="en-US" sz="2400" b="1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  <a:sym typeface="+mn-ea"/>
                      </a:endParaRPr>
                    </a:p>
                  </a:txBody>
                  <a:tcPr marL="68571" marR="68571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1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古巴</a:t>
                      </a:r>
                      <a:endParaRPr lang="en-US" altLang="en-US" sz="2400" b="1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71" marR="68571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6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挪威</a:t>
                      </a:r>
                      <a:endParaRPr lang="en-US" altLang="en-US" sz="2400" b="1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  <a:sym typeface="+mn-ea"/>
                      </a:endParaRPr>
                    </a:p>
                  </a:txBody>
                  <a:tcPr marL="68571" marR="68571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1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尼加拉瓜</a:t>
                      </a:r>
                      <a:endParaRPr lang="en-US" altLang="en-US" sz="2400" b="1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71" marR="68571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690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捷克斯洛伐克</a:t>
                      </a:r>
                      <a:endParaRPr lang="en-US" altLang="en-US" sz="24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71" marR="68571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1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巴拿马</a:t>
                      </a:r>
                      <a:endParaRPr lang="en-US" altLang="en-US" sz="2400" b="1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71" marR="68571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6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波兰</a:t>
                      </a:r>
                      <a:endParaRPr lang="en-US" altLang="en-US" sz="2400" b="1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  <a:sym typeface="+mn-ea"/>
                      </a:endParaRPr>
                    </a:p>
                  </a:txBody>
                  <a:tcPr marL="68571" marR="68571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1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萨尔瓦多</a:t>
                      </a:r>
                      <a:endParaRPr lang="en-US" altLang="en-US" sz="2400" b="1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  <a:sym typeface="+mn-ea"/>
                      </a:endParaRPr>
                    </a:p>
                  </a:txBody>
                  <a:tcPr marL="68571" marR="68571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6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卢森堡</a:t>
                      </a:r>
                      <a:endParaRPr lang="en-US" altLang="en-US" sz="2400" b="1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  <a:sym typeface="+mn-ea"/>
                      </a:endParaRPr>
                    </a:p>
                  </a:txBody>
                  <a:tcPr marL="68571" marR="68571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1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危地马拉</a:t>
                      </a:r>
                      <a:endParaRPr lang="en-US" altLang="en-US" sz="2400" b="1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  <a:sym typeface="+mn-ea"/>
                      </a:endParaRPr>
                    </a:p>
                  </a:txBody>
                  <a:tcPr marL="68571" marR="68571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6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希腊</a:t>
                      </a:r>
                      <a:endParaRPr lang="en-US" altLang="en-US" sz="24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71" marR="68571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南斯拉夫</a:t>
                      </a:r>
                      <a:endParaRPr lang="en-US" altLang="en-US" sz="2400" b="1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  <a:sym typeface="+mn-ea"/>
                      </a:endParaRPr>
                    </a:p>
                  </a:txBody>
                  <a:tcPr marL="68571" marR="68571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6219175" y="3213170"/>
            <a:ext cx="5537151" cy="18637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20000"/>
              </a:lnSpc>
            </a:pP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《联合国宪章》第一条第二款规定：“发展国家间以尊重人民平等权利及</a:t>
            </a:r>
            <a:r>
              <a:rPr lang="zh-CN" altLang="en-US" sz="2400" b="1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自决原则</a:t>
            </a: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为根据之友好关系”，并将其作为联合国的宗旨之一。</a:t>
            </a:r>
            <a:endParaRPr lang="zh-CN" altLang="en-US" sz="24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  <p:graphicFrame>
        <p:nvGraphicFramePr>
          <p:cNvPr id="6" name="表格 5"/>
          <p:cNvGraphicFramePr/>
          <p:nvPr>
            <p:custDataLst>
              <p:tags r:id="rId2"/>
            </p:custDataLst>
          </p:nvPr>
        </p:nvGraphicFramePr>
        <p:xfrm>
          <a:off x="6219175" y="466490"/>
          <a:ext cx="5535295" cy="27463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53795"/>
                <a:gridCol w="4381500"/>
              </a:tblGrid>
              <a:tr h="549275">
                <a:tc gridSpan="2">
                  <a:txBody>
                    <a:bodyPr/>
                    <a:p>
                      <a:pPr algn="ctr">
                        <a:lnSpc>
                          <a:spcPct val="12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en-US" sz="24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1945 联合国创始成员国（部分）</a:t>
                      </a:r>
                      <a:endParaRPr lang="en-US" sz="24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71" marR="68571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45783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24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亚洲</a:t>
                      </a:r>
                      <a:endParaRPr lang="zh-CN" altLang="en-US" sz="24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71" marR="68571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1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中国</a:t>
                      </a:r>
                      <a:r>
                        <a:rPr lang="zh-CN" altLang="en-US" sz="2400" b="1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、伊拉克、叙利亚等</a:t>
                      </a:r>
                      <a:r>
                        <a:rPr lang="en-US" altLang="zh-CN" sz="2400" b="1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9</a:t>
                      </a:r>
                      <a:r>
                        <a:rPr lang="zh-CN" altLang="en-US" sz="2400" b="1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国</a:t>
                      </a:r>
                      <a:endParaRPr lang="zh-CN" altLang="en-US" sz="2400" b="1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  <a:sym typeface="+mn-ea"/>
                      </a:endParaRPr>
                    </a:p>
                  </a:txBody>
                  <a:tcPr marL="68571" marR="68571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83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24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非洲</a:t>
                      </a:r>
                      <a:endParaRPr lang="zh-CN" altLang="en-US" sz="24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71" marR="68571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2400" b="1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埃及、南非、埃塞俄比亚等</a:t>
                      </a:r>
                      <a:r>
                        <a:rPr lang="en-US" altLang="zh-CN" sz="2400" b="1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4</a:t>
                      </a:r>
                      <a:r>
                        <a:rPr lang="zh-CN" altLang="en-US" sz="2400" b="1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国</a:t>
                      </a:r>
                      <a:endParaRPr lang="zh-CN" altLang="en-US" sz="2400" b="1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  <a:sym typeface="+mn-ea"/>
                      </a:endParaRPr>
                    </a:p>
                  </a:txBody>
                  <a:tcPr marL="68571" marR="68571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83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24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美洲</a:t>
                      </a:r>
                      <a:endParaRPr lang="zh-CN" altLang="en-US" sz="24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71" marR="68571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2400" b="1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墨西哥、阿根廷、智利等</a:t>
                      </a:r>
                      <a:r>
                        <a:rPr lang="en-US" altLang="zh-CN" sz="2400" b="1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22</a:t>
                      </a:r>
                      <a:r>
                        <a:rPr lang="zh-CN" altLang="en-US" sz="2400" b="1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国</a:t>
                      </a:r>
                      <a:endParaRPr lang="zh-CN" altLang="en-US" sz="2400" b="1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  <a:sym typeface="+mn-ea"/>
                      </a:endParaRPr>
                    </a:p>
                  </a:txBody>
                  <a:tcPr marL="68571" marR="68571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6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24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欧洲</a:t>
                      </a:r>
                      <a:endParaRPr lang="zh-CN" altLang="en-US" sz="24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71" marR="68571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2400" b="1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略</a:t>
                      </a:r>
                      <a:endParaRPr lang="zh-CN" altLang="en-US" sz="2400" b="1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  <a:sym typeface="+mn-ea"/>
                      </a:endParaRPr>
                    </a:p>
                  </a:txBody>
                  <a:tcPr marL="68571" marR="68571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83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24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大洋洲</a:t>
                      </a:r>
                      <a:endParaRPr lang="zh-CN" altLang="en-US" sz="24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71" marR="68571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2400" b="1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略</a:t>
                      </a:r>
                      <a:endParaRPr lang="zh-CN" altLang="en-US" sz="2400" b="1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  <a:sym typeface="+mn-ea"/>
                      </a:endParaRPr>
                    </a:p>
                  </a:txBody>
                  <a:tcPr marL="68571" marR="68571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文本框 3"/>
          <p:cNvSpPr txBox="1"/>
          <p:nvPr/>
        </p:nvSpPr>
        <p:spPr>
          <a:xfrm>
            <a:off x="6174740" y="5379085"/>
            <a:ext cx="557974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sz="24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华康标题宋W9" panose="02020909000000000000" charset="-122"/>
              </a:rPr>
              <a:t>第三世界崛起，国际关系调整</a:t>
            </a:r>
            <a:r>
              <a:rPr lang="zh-CN" altLang="en-US" sz="24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华康标题宋W9" panose="02020909000000000000" charset="-122"/>
              </a:rPr>
              <a:t>→冲击国际秩序</a:t>
            </a:r>
            <a:endParaRPr lang="zh-CN" altLang="en-US" sz="2400" b="1">
              <a:solidFill>
                <a:srgbClr val="FF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华康标题宋W9" panose="02020909000000000000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  <p:bldP spid="4" grpId="0"/>
      <p:bldP spid="4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4" name="表格 3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2165985" y="102235"/>
          <a:ext cx="9916795" cy="49523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2060"/>
                <a:gridCol w="1736725"/>
                <a:gridCol w="2112645"/>
                <a:gridCol w="1585595"/>
                <a:gridCol w="1969770"/>
              </a:tblGrid>
              <a:tr h="457200">
                <a:tc rowSpan="2"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拉丁美洲</a:t>
                      </a:r>
                      <a:endParaRPr lang="zh-CN" altLang="en-US" sz="2400" dirty="0" smtClean="0">
                        <a:solidFill>
                          <a:schemeClr val="tx1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gridSpan="3"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亚洲</a:t>
                      </a:r>
                      <a:endParaRPr lang="zh-CN" altLang="en-US" sz="2400" dirty="0" smtClean="0">
                        <a:solidFill>
                          <a:schemeClr val="tx1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cPr anchor="ctr" anchorCtr="0">
                    <a:lnL w="12700">
                      <a:solidFill>
                        <a:schemeClr val="tx1"/>
                      </a:solidFill>
                      <a:prstDash val="sysDash"/>
                    </a:lnL>
                    <a:lnR w="12700">
                      <a:solidFill>
                        <a:schemeClr val="tx1"/>
                      </a:solidFill>
                      <a:prstDash val="sysDash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cPr anchor="ctr" anchorCtr="0">
                    <a:lnL w="12700">
                      <a:solidFill>
                        <a:schemeClr val="tx1"/>
                      </a:solidFill>
                      <a:prstDash val="sysDash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rowSpan="2"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非洲</a:t>
                      </a:r>
                      <a:endParaRPr lang="zh-CN" altLang="en-US" sz="2400" dirty="0" smtClean="0">
                        <a:solidFill>
                          <a:schemeClr val="tx1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457200">
                <a:tc vMerge="1"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中国</a:t>
                      </a:r>
                      <a:endParaRPr lang="zh-CN" altLang="en-US" sz="2400" dirty="0" smtClean="0">
                        <a:solidFill>
                          <a:schemeClr val="tx1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ysDash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印度</a:t>
                      </a:r>
                      <a:endParaRPr lang="zh-CN" altLang="en-US" sz="2400" dirty="0" smtClean="0">
                        <a:solidFill>
                          <a:schemeClr val="tx1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ysDash"/>
                    </a:lnL>
                    <a:lnR w="12700">
                      <a:solidFill>
                        <a:schemeClr val="tx1"/>
                      </a:solidFill>
                      <a:prstDash val="sysDash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其他</a:t>
                      </a:r>
                      <a:endParaRPr lang="zh-CN" altLang="en-US" sz="2400" dirty="0" smtClean="0">
                        <a:solidFill>
                          <a:schemeClr val="tx1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ysDash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vMerge="1"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1027430">
                <a:tc>
                  <a:txBody>
                    <a:bodyPr/>
                    <a:p>
                      <a:pPr algn="l"/>
                      <a:r>
                        <a:rPr lang="zh-CN" altLang="en-US" sz="2000" dirty="0" smtClean="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大部分地区实现独立</a:t>
                      </a:r>
                      <a:endParaRPr lang="zh-CN" altLang="en-US" sz="2000" dirty="0" smtClean="0">
                        <a:solidFill>
                          <a:schemeClr val="tx1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zh-CN" altLang="en-US" sz="2000" dirty="0" smtClean="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辛亥革命</a:t>
                      </a:r>
                      <a:endParaRPr lang="zh-CN" altLang="en-US" sz="2000" dirty="0" smtClean="0">
                        <a:solidFill>
                          <a:schemeClr val="tx1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ysDash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l"/>
                      <a:r>
                        <a:rPr lang="zh-CN" altLang="en-US" sz="2000" dirty="0" smtClean="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提拉克领导国大党的斗争；孟买工人大罢工</a:t>
                      </a:r>
                      <a:endParaRPr lang="zh-CN" altLang="en-US" sz="2000" dirty="0" smtClean="0">
                        <a:solidFill>
                          <a:schemeClr val="tx1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ysDash"/>
                    </a:lnL>
                    <a:lnR w="12700">
                      <a:solidFill>
                        <a:schemeClr val="tx1"/>
                      </a:solidFill>
                      <a:prstDash val="sysDash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l"/>
                      <a:r>
                        <a:rPr lang="zh-CN" altLang="en-US" sz="2000" dirty="0" smtClean="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伊朗立宪革命</a:t>
                      </a:r>
                      <a:endParaRPr lang="zh-CN" altLang="en-US" sz="2000" dirty="0" smtClean="0">
                        <a:solidFill>
                          <a:schemeClr val="tx1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ysDash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l"/>
                      <a:r>
                        <a:rPr lang="zh-CN" altLang="en-US" sz="2000" dirty="0" smtClean="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埃及抗英；苏丹马赫迪起义；埃塞俄比亚抗意</a:t>
                      </a:r>
                      <a:endParaRPr lang="zh-CN" altLang="en-US" sz="2000" dirty="0" smtClean="0">
                        <a:solidFill>
                          <a:schemeClr val="tx1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572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 b="0" dirty="0" smtClean="0">
                          <a:solidFill>
                            <a:schemeClr val="tx1"/>
                          </a:solidFill>
                          <a:latin typeface="+mn-ea"/>
                        </a:rPr>
                        <a:t>民族独立</a:t>
                      </a:r>
                      <a:endParaRPr lang="zh-CN" altLang="en-US" sz="2400" b="0" dirty="0" smtClean="0">
                        <a:solidFill>
                          <a:schemeClr val="tx1"/>
                        </a:solidFill>
                        <a:latin typeface="+mn-ea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 b="0" dirty="0" smtClean="0">
                          <a:solidFill>
                            <a:schemeClr val="tx1"/>
                          </a:solidFill>
                          <a:latin typeface="+mn-ea"/>
                        </a:rPr>
                        <a:t>觉醒</a:t>
                      </a:r>
                      <a:endParaRPr lang="zh-CN" altLang="en-US" sz="2400" b="0" dirty="0" smtClean="0">
                        <a:solidFill>
                          <a:schemeClr val="tx1"/>
                        </a:solidFill>
                        <a:latin typeface="+mn-ea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cPr anchor="ctr" anchorCtr="0">
                    <a:lnL w="12700">
                      <a:solidFill>
                        <a:schemeClr val="tx1"/>
                      </a:solidFill>
                      <a:prstDash val="sysDash"/>
                    </a:lnL>
                    <a:lnR w="12700">
                      <a:solidFill>
                        <a:schemeClr val="tx1"/>
                      </a:solidFill>
                      <a:prstDash val="sysDash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>
                      <a:noFill/>
                    </a:lnB>
                    <a:noFill/>
                  </a:tcPr>
                </a:tc>
                <a:tc hMerge="1">
                  <a:tcPr anchor="ctr" anchorCtr="0">
                    <a:lnL w="12700">
                      <a:solidFill>
                        <a:schemeClr val="tx1"/>
                      </a:solidFill>
                      <a:prstDash val="sysDash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 b="0" dirty="0" smtClean="0">
                          <a:solidFill>
                            <a:schemeClr val="tx1"/>
                          </a:solidFill>
                          <a:latin typeface="+mn-ea"/>
                        </a:rPr>
                        <a:t>抗争</a:t>
                      </a:r>
                      <a:endParaRPr lang="zh-CN" altLang="en-US" sz="2400" b="0" dirty="0" smtClean="0">
                        <a:solidFill>
                          <a:schemeClr val="tx1"/>
                        </a:solidFill>
                        <a:latin typeface="+mn-ea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63309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ea"/>
                        </a:rPr>
                        <a:t>革命与改革</a:t>
                      </a:r>
                      <a:endParaRPr lang="zh-CN" altLang="en-US" sz="2400" b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ea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>
                      <a:noFill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 b="1" dirty="0" smtClean="0">
                          <a:solidFill>
                            <a:srgbClr val="C00000"/>
                          </a:solidFill>
                          <a:effectLst/>
                          <a:latin typeface="+mn-ea"/>
                        </a:rPr>
                        <a:t>新高潮</a:t>
                      </a:r>
                      <a:endParaRPr lang="zh-CN" altLang="en-US" sz="2400" b="1" dirty="0" smtClean="0">
                        <a:solidFill>
                          <a:srgbClr val="C00000"/>
                        </a:solidFill>
                        <a:effectLst/>
                        <a:latin typeface="+mn-ea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>
                      <a:noFill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cPr anchor="ctr" anchorCtr="0">
                    <a:lnL w="12700">
                      <a:solidFill>
                        <a:schemeClr val="tx1"/>
                      </a:solidFill>
                      <a:prstDash val="sysDash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>
                      <a:noFill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cPr anchor="ctr" anchorCtr="0">
                    <a:lnL w="12700">
                      <a:solidFill>
                        <a:schemeClr val="tx1"/>
                      </a:solidFill>
                      <a:prstDash val="sysDash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>
                      <a:noFill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</a:rPr>
                        <a:t>觉醒</a:t>
                      </a:r>
                      <a:endParaRPr lang="zh-CN" altLang="en-US" sz="2400" b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ea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>
                      <a:noFill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920240"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  <a:sym typeface="+mn-ea"/>
                        </a:rPr>
                        <a:t>尼加拉瓜的桑地诺抗美斗争；</a:t>
                      </a:r>
                      <a:endParaRPr lang="zh-CN" altLang="en-US" sz="2400" dirty="0" smtClean="0">
                        <a:solidFill>
                          <a:schemeClr val="tx1"/>
                        </a:solidFill>
                        <a:latin typeface="黑体" panose="02010609060101010101" charset="-122"/>
                        <a:ea typeface="黑体" panose="02010609060101010101" charset="-122"/>
                        <a:sym typeface="+mn-ea"/>
                      </a:endParaRPr>
                    </a:p>
                    <a:p>
                      <a:pPr algn="l">
                        <a:buNone/>
                      </a:pP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  <a:sym typeface="+mn-ea"/>
                        </a:rPr>
                        <a:t>墨西哥卡德纳斯改革；</a:t>
                      </a:r>
                      <a:endParaRPr lang="zh-CN" altLang="en-US" sz="2400" dirty="0" smtClean="0">
                        <a:solidFill>
                          <a:schemeClr val="tx1"/>
                        </a:solidFill>
                        <a:latin typeface="黑体" panose="02010609060101010101" charset="-122"/>
                        <a:ea typeface="黑体" panose="02010609060101010101" charset="-122"/>
                        <a:sym typeface="+mn-ea"/>
                      </a:endParaRPr>
                    </a:p>
                    <a:p>
                      <a:pPr algn="l">
                        <a:buNone/>
                      </a:pP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  <a:sym typeface="+mn-ea"/>
                        </a:rPr>
                        <a:t>共产党广泛建立</a:t>
                      </a:r>
                      <a:endParaRPr lang="zh-CN" altLang="en-US" sz="2400" dirty="0" smtClean="0">
                        <a:solidFill>
                          <a:schemeClr val="tx1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中国共产党成立；国民革命，收回英租界</a:t>
                      </a:r>
                      <a:endParaRPr lang="zh-CN" altLang="en-US" sz="2400" dirty="0" smtClean="0">
                        <a:solidFill>
                          <a:schemeClr val="tx1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ysDash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甘地和国大党领导非暴力不合作运动</a:t>
                      </a:r>
                      <a:endParaRPr lang="zh-CN" altLang="en-US" sz="2400" dirty="0" smtClean="0">
                        <a:solidFill>
                          <a:schemeClr val="tx1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ysDash"/>
                    </a:lnL>
                    <a:lnR w="12700">
                      <a:solidFill>
                        <a:schemeClr val="tx1"/>
                      </a:solidFill>
                      <a:prstDash val="sysDash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印尼共产党领导反荷起义；苏加诺不合作政策</a:t>
                      </a:r>
                      <a:endParaRPr lang="zh-CN" altLang="en-US" sz="2400" dirty="0" smtClean="0">
                        <a:solidFill>
                          <a:schemeClr val="tx1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l"/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  <a:sym typeface="+mn-ea"/>
                        </a:rPr>
                        <a:t>埃及扎克鲁尔领导华夫托运动；</a:t>
                      </a:r>
                      <a:endParaRPr lang="zh-CN" altLang="en-US" sz="2400" dirty="0" smtClean="0">
                        <a:solidFill>
                          <a:schemeClr val="tx1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  <a:p>
                      <a:pPr algn="l"/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  <a:sym typeface="+mn-ea"/>
                        </a:rPr>
                        <a:t>摩洛哥、埃塞俄比亚</a:t>
                      </a:r>
                      <a:endParaRPr lang="zh-CN" altLang="en-US" sz="2400" dirty="0" smtClean="0">
                        <a:solidFill>
                          <a:schemeClr val="tx1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五边形 2"/>
          <p:cNvSpPr/>
          <p:nvPr/>
        </p:nvSpPr>
        <p:spPr>
          <a:xfrm>
            <a:off x="99060" y="803910"/>
            <a:ext cx="2066925" cy="3416300"/>
          </a:xfrm>
          <a:prstGeom prst="homePlate">
            <a:avLst>
              <a:gd name="adj" fmla="val 12241"/>
            </a:avLst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l"/>
            <a:r>
              <a:rPr lang="zh-CN" altLang="en-US" sz="2400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一战及战后国际秩序；</a:t>
            </a:r>
            <a:endParaRPr lang="zh-CN" altLang="en-US" sz="2400" b="1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  <a:p>
            <a:pPr algn="l"/>
            <a:endParaRPr lang="zh-CN" altLang="en-US" sz="2400" b="1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</a:endParaRPr>
          </a:p>
          <a:p>
            <a:pPr algn="l"/>
            <a:r>
              <a:rPr lang="zh-CN" altLang="en-US" sz="2400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十月革命；</a:t>
            </a:r>
            <a:endParaRPr lang="zh-CN" altLang="en-US" sz="2400" b="1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  <a:p>
            <a:pPr algn="l"/>
            <a:endParaRPr lang="zh-CN" altLang="en-US" sz="2400" b="1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</a:endParaRPr>
          </a:p>
          <a:p>
            <a:pPr algn="l"/>
            <a:r>
              <a:rPr lang="zh-CN" altLang="en-US" sz="2400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殖民地半殖民地发展</a:t>
            </a:r>
            <a:endParaRPr lang="zh-CN" altLang="en-US" sz="2400" b="1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6" name="燕尾形箭头 5"/>
          <p:cNvSpPr/>
          <p:nvPr/>
        </p:nvSpPr>
        <p:spPr>
          <a:xfrm rot="1860000">
            <a:off x="4075430" y="5493385"/>
            <a:ext cx="1384300" cy="130175"/>
          </a:xfrm>
          <a:prstGeom prst="notched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燕尾形箭头 6"/>
          <p:cNvSpPr/>
          <p:nvPr/>
        </p:nvSpPr>
        <p:spPr>
          <a:xfrm rot="19740000" flipH="1">
            <a:off x="9534525" y="5452745"/>
            <a:ext cx="1384300" cy="130175"/>
          </a:xfrm>
          <a:prstGeom prst="notched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燕尾形箭头 7"/>
          <p:cNvSpPr/>
          <p:nvPr/>
        </p:nvSpPr>
        <p:spPr>
          <a:xfrm rot="16200000" flipH="1">
            <a:off x="6968437" y="5492842"/>
            <a:ext cx="828000" cy="144000"/>
          </a:xfrm>
          <a:prstGeom prst="notchedRightArrow">
            <a:avLst>
              <a:gd name="adj1" fmla="val 50731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3175635" y="5887085"/>
            <a:ext cx="8112760" cy="9772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lnSpc>
                <a:spcPct val="120000"/>
              </a:lnSpc>
            </a:pPr>
            <a:r>
              <a:rPr lang="zh-CN" altLang="en-US" sz="2400" b="1" dirty="0" smtClean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沉重打击了帝国主义和殖民主义，动摇了世界殖民体系，</a:t>
            </a:r>
            <a:endParaRPr lang="zh-CN" altLang="en-US" sz="2400" b="1" dirty="0" smtClean="0">
              <a:solidFill>
                <a:srgbClr val="FF0000"/>
              </a:solidFill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  <a:p>
            <a:pPr algn="ctr">
              <a:lnSpc>
                <a:spcPct val="120000"/>
              </a:lnSpc>
            </a:pPr>
            <a:r>
              <a:rPr lang="zh-CN" altLang="en-US" sz="2400" b="1" dirty="0" smtClean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成为影响国际秩序的重要因素</a:t>
            </a:r>
            <a:endParaRPr lang="zh-CN" altLang="en-US" sz="2400" b="1" dirty="0" smtClean="0">
              <a:solidFill>
                <a:srgbClr val="FF0000"/>
              </a:solidFill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/>
      <p:bldP spid="6" grpId="1" animBg="1"/>
      <p:bldP spid="7" grpId="1" animBg="1"/>
      <p:bldP spid="8" grpId="1" animBg="1"/>
      <p:bldP spid="10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4940934" y="4690110"/>
            <a:ext cx="2640332" cy="95410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1440" tIns="45720" rIns="91440" bIns="45720">
            <a:spAutoFit/>
          </a:bodyPr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民族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民主革命高涨</a:t>
            </a:r>
            <a:endParaRPr lang="zh-CN" altLang="en-US" sz="2800" b="1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cxnSp>
        <p:nvCxnSpPr>
          <p:cNvPr id="3" name="直接箭头连接符 2"/>
          <p:cNvCxnSpPr/>
          <p:nvPr/>
        </p:nvCxnSpPr>
        <p:spPr>
          <a:xfrm flipV="1">
            <a:off x="553721" y="5664201"/>
            <a:ext cx="11004551" cy="1428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12"/>
          <p:cNvSpPr txBox="1">
            <a:spLocks noChangeArrowheads="1"/>
          </p:cNvSpPr>
          <p:nvPr/>
        </p:nvSpPr>
        <p:spPr bwMode="auto">
          <a:xfrm>
            <a:off x="3444240" y="5227320"/>
            <a:ext cx="6719571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1440" tIns="45720" rIns="91440" bIns="45720">
            <a:spAutoFit/>
          </a:bodyPr>
          <a:p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</a:rPr>
              <a:t>1914                     1945</a:t>
            </a:r>
            <a:endParaRPr lang="en-US" altLang="zh-CN" sz="28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518160" y="4668520"/>
            <a:ext cx="2545080" cy="95410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1440" tIns="45720" rIns="91440" bIns="45720">
            <a:spAutoFit/>
          </a:bodyPr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民族独立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运动兴起</a:t>
            </a:r>
            <a:endParaRPr lang="zh-CN" altLang="en-US" sz="2800" b="1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6" name="TextBox 7"/>
          <p:cNvSpPr txBox="1"/>
          <p:nvPr/>
        </p:nvSpPr>
        <p:spPr>
          <a:xfrm>
            <a:off x="9001760" y="4729883"/>
            <a:ext cx="2367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民族解放运动进一步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发展</a:t>
            </a:r>
            <a:endParaRPr lang="zh-CN" altLang="en-US" sz="2800" b="1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7" name="TextBox 12"/>
          <p:cNvSpPr txBox="1"/>
          <p:nvPr/>
        </p:nvSpPr>
        <p:spPr>
          <a:xfrm>
            <a:off x="4424680" y="5867401"/>
            <a:ext cx="3057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800" b="1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两次世界大战之间</a:t>
            </a:r>
            <a:endParaRPr lang="zh-CN" altLang="en-US" sz="2800" b="1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TextBox 12"/>
          <p:cNvSpPr txBox="1"/>
          <p:nvPr/>
        </p:nvSpPr>
        <p:spPr>
          <a:xfrm>
            <a:off x="1010920" y="5867401"/>
            <a:ext cx="12496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800" b="1" dirty="0">
                <a:latin typeface="+mn-ea"/>
              </a:rPr>
              <a:t>一战前</a:t>
            </a:r>
            <a:endParaRPr lang="zh-CN" altLang="en-US" sz="2800" b="1" dirty="0">
              <a:latin typeface="+mn-ea"/>
            </a:endParaRPr>
          </a:p>
        </p:txBody>
      </p:sp>
      <p:sp>
        <p:nvSpPr>
          <p:cNvPr id="9" name="TextBox 12"/>
          <p:cNvSpPr txBox="1"/>
          <p:nvPr/>
        </p:nvSpPr>
        <p:spPr>
          <a:xfrm>
            <a:off x="9088120" y="5867401"/>
            <a:ext cx="12496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</a:rPr>
              <a:t>二战后</a:t>
            </a:r>
            <a:endParaRPr lang="zh-CN" altLang="en-US" sz="28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圆角矩形 1"/>
          <p:cNvSpPr/>
          <p:nvPr/>
        </p:nvSpPr>
        <p:spPr>
          <a:xfrm>
            <a:off x="91440" y="3553413"/>
            <a:ext cx="3574156" cy="11151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>
              <a:lnSpc>
                <a:spcPct val="120000"/>
              </a:lnSpc>
            </a:pP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第</a:t>
            </a:r>
            <a:r>
              <a:rPr lang="en-US" altLang="zh-CN" sz="2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13</a:t>
            </a: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课</a:t>
            </a:r>
            <a:endParaRPr lang="en-US" altLang="zh-CN" sz="24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亚非拉民族独立运动</a:t>
            </a:r>
            <a:endParaRPr lang="zh-CN" altLang="en-US" sz="24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圆角矩形 12"/>
          <p:cNvSpPr/>
          <p:nvPr/>
        </p:nvSpPr>
        <p:spPr>
          <a:xfrm>
            <a:off x="3909060" y="3535277"/>
            <a:ext cx="4293703" cy="11151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>
              <a:lnSpc>
                <a:spcPct val="120000"/>
              </a:lnSpc>
            </a:pP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第</a:t>
            </a:r>
            <a:r>
              <a:rPr lang="en-US" altLang="zh-CN" sz="2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16</a:t>
            </a: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课</a:t>
            </a:r>
            <a:endParaRPr lang="en-US" altLang="zh-CN" sz="24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亚非拉民族民主运动高涨</a:t>
            </a:r>
            <a:endParaRPr lang="zh-CN" altLang="en-US" sz="24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圆角矩形 13"/>
          <p:cNvSpPr/>
          <p:nvPr/>
        </p:nvSpPr>
        <p:spPr>
          <a:xfrm>
            <a:off x="8264704" y="3149704"/>
            <a:ext cx="3744416" cy="151977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>
              <a:lnSpc>
                <a:spcPct val="120000"/>
              </a:lnSpc>
            </a:pP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第</a:t>
            </a:r>
            <a:r>
              <a:rPr lang="en-US" altLang="zh-CN" sz="2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20</a:t>
            </a: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课</a:t>
            </a:r>
            <a:endParaRPr lang="en-US" altLang="zh-CN" sz="24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世界殖民体系的瓦解与新兴国家的发展</a:t>
            </a:r>
            <a:endParaRPr lang="zh-CN" altLang="en-US" sz="24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733040" y="1118870"/>
            <a:ext cx="7055485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lnSpc>
                <a:spcPct val="150000"/>
              </a:lnSpc>
            </a:pPr>
            <a:r>
              <a:rPr lang="zh-CN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黑体" panose="02010609060101010101" charset="-122"/>
                <a:sym typeface="+mn-ea"/>
              </a:rPr>
              <a:t>民族革命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：抵抗外来殖民侵略，争取民族独立</a:t>
            </a:r>
            <a:endParaRPr lang="zh-CN" altLang="en-US" sz="2400" b="1"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pPr algn="ctr">
              <a:lnSpc>
                <a:spcPct val="150000"/>
              </a:lnSpc>
            </a:pPr>
            <a:r>
              <a:rPr lang="zh-CN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黑体" panose="02010609060101010101" charset="-122"/>
                <a:sym typeface="+mn-ea"/>
              </a:rPr>
              <a:t>民主革命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：反对本国专制统治，争取政治民主</a:t>
            </a:r>
            <a:endParaRPr lang="zh-CN" altLang="en-US" sz="2400" b="1"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02" t="19260" b="6765"/>
          <a:stretch>
            <a:fillRect/>
          </a:stretch>
        </p:blipFill>
        <p:spPr>
          <a:xfrm rot="60000">
            <a:off x="120111" y="27458"/>
            <a:ext cx="12021075" cy="6764303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115820" y="500380"/>
            <a:ext cx="8029575" cy="2141220"/>
          </a:xfrm>
          <a:prstGeom prst="rect">
            <a:avLst/>
          </a:prstGeom>
          <a:solidFill>
            <a:schemeClr val="tx1">
              <a:alpha val="74000"/>
            </a:schemeClr>
          </a:solidFill>
        </p:spPr>
        <p:txBody>
          <a:bodyPr wrap="square" rtlCol="0">
            <a:noAutofit/>
          </a:bodyPr>
          <a:p>
            <a:pPr algn="l">
              <a:lnSpc>
                <a:spcPct val="150000"/>
              </a:lnSpc>
            </a:pPr>
            <a:r>
              <a:rPr lang="en-US" altLang="zh-CN" sz="2800" b="1">
                <a:solidFill>
                  <a:schemeClr val="bg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·</a:t>
            </a:r>
            <a:r>
              <a:rPr lang="zh-CN" altLang="en-US" sz="2800" b="1">
                <a:solidFill>
                  <a:schemeClr val="bg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帝国主义国家间的矛盾</a:t>
            </a:r>
            <a:r>
              <a:rPr lang="en-US" altLang="zh-CN" sz="2800" b="1">
                <a:solidFill>
                  <a:schemeClr val="bg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          </a:t>
            </a:r>
            <a:endParaRPr lang="zh-CN" altLang="en-US" sz="2800" b="1">
              <a:solidFill>
                <a:srgbClr val="FFFF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algn="l">
              <a:lnSpc>
                <a:spcPct val="150000"/>
              </a:lnSpc>
            </a:pPr>
            <a:r>
              <a:rPr lang="en-US" altLang="zh-CN" sz="2800" b="1">
                <a:solidFill>
                  <a:schemeClr val="bg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·</a:t>
            </a:r>
            <a:r>
              <a:rPr lang="zh-CN" altLang="en-US" sz="2800" b="1">
                <a:solidFill>
                  <a:schemeClr val="bg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资本主义和社会主义的矛盾</a:t>
            </a:r>
            <a:r>
              <a:rPr lang="en-US" altLang="zh-CN" sz="2800" b="1">
                <a:solidFill>
                  <a:schemeClr val="bg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    </a:t>
            </a:r>
            <a:endParaRPr lang="zh-CN" altLang="en-US" sz="2800" b="1">
              <a:solidFill>
                <a:srgbClr val="FFFF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algn="l">
              <a:lnSpc>
                <a:spcPct val="150000"/>
              </a:lnSpc>
            </a:pPr>
            <a:r>
              <a:rPr lang="en-US" altLang="zh-CN" sz="2800" b="1">
                <a:solidFill>
                  <a:srgbClr val="FFFF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·</a:t>
            </a:r>
            <a:r>
              <a:rPr lang="zh-CN" altLang="en-US" sz="2800" b="1">
                <a:solidFill>
                  <a:srgbClr val="FFFF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帝国主义国家</a:t>
            </a:r>
            <a:r>
              <a:rPr lang="zh-CN" altLang="en-US" sz="2800" b="1">
                <a:solidFill>
                  <a:srgbClr val="FFFF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和殖民地半殖民地国家的矛盾</a:t>
            </a:r>
            <a:endParaRPr lang="zh-CN" altLang="en-US" sz="2800" b="1">
              <a:solidFill>
                <a:srgbClr val="FFFF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8" name="右大括号 7"/>
          <p:cNvSpPr/>
          <p:nvPr/>
        </p:nvSpPr>
        <p:spPr>
          <a:xfrm>
            <a:off x="7039610" y="853440"/>
            <a:ext cx="75565" cy="767715"/>
          </a:xfrm>
          <a:prstGeom prst="rightBrace">
            <a:avLst/>
          </a:prstGeom>
          <a:ln w="19050"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7252970" y="760730"/>
            <a:ext cx="2892425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>
                <a:solidFill>
                  <a:srgbClr val="FFFF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殖民力量削弱</a:t>
            </a:r>
            <a:endParaRPr lang="zh-CN" altLang="en-US" sz="2800" b="1">
              <a:solidFill>
                <a:srgbClr val="FFFF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r>
              <a:rPr lang="zh-CN" altLang="en-US" sz="2800" b="1">
                <a:solidFill>
                  <a:srgbClr val="FFFF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反殖民力量增强</a:t>
            </a:r>
            <a:endParaRPr lang="zh-CN" altLang="en-US" sz="2800" b="1">
              <a:solidFill>
                <a:srgbClr val="FFFF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2230" y="4372610"/>
            <a:ext cx="12078335" cy="2306955"/>
          </a:xfrm>
          <a:prstGeom prst="rect">
            <a:avLst/>
          </a:prstGeom>
          <a:solidFill>
            <a:schemeClr val="bg1">
              <a:alpha val="81000"/>
            </a:schemeClr>
          </a:solidFill>
        </p:spPr>
        <p:txBody>
          <a:bodyPr wrap="square" rtlCol="0" anchor="t">
            <a:spAutoFit/>
          </a:bodyPr>
          <a:p>
            <a:pPr indent="609600" fontAlgn="auto"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lang="zh-CN" altLang="en-US" sz="2400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英国下属的澳大利亚、加拿大、新西兰和南非都在</a:t>
            </a:r>
            <a:r>
              <a:rPr lang="en-US" altLang="zh-CN" sz="2400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1914</a:t>
            </a:r>
            <a:r>
              <a:rPr lang="zh-CN" altLang="en-US" sz="2400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年</a:t>
            </a:r>
            <a:r>
              <a:rPr lang="en-US" altLang="zh-CN" sz="2400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8</a:t>
            </a:r>
            <a:r>
              <a:rPr lang="zh-CN" altLang="en-US" sz="2400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月跟随英国加入了战争。非洲人和印度人被征召入伍去为欧洲人的事业作战，许多人命丧沙场。</a:t>
            </a:r>
            <a:r>
              <a:rPr lang="en-US" altLang="zh-CN" sz="2400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100</a:t>
            </a:r>
            <a:r>
              <a:rPr lang="zh-CN" altLang="en-US" sz="2400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万印度人参加了协约国一方的作战，其中很多人被派往非洲和中东战场。法国从自己的殖民地，主要是西非和北非，征召了</a:t>
            </a:r>
            <a:r>
              <a:rPr lang="en-US" altLang="zh-CN" sz="2400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60</a:t>
            </a:r>
            <a:r>
              <a:rPr lang="zh-CN" altLang="en-US" sz="2400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多万人。</a:t>
            </a:r>
            <a:r>
              <a:rPr lang="en-US" altLang="zh-CN" sz="2400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200</a:t>
            </a:r>
            <a:r>
              <a:rPr lang="zh-CN" altLang="en-US" sz="2400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多万非洲人或者应召入伍，或者充当劳工；约</a:t>
            </a:r>
            <a:r>
              <a:rPr lang="en-US" altLang="zh-CN" sz="2400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10%</a:t>
            </a:r>
            <a:r>
              <a:rPr lang="zh-CN" altLang="en-US" sz="2400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的人没能活下来。</a:t>
            </a:r>
            <a:endParaRPr lang="zh-CN" altLang="en-US" sz="2400" b="1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indent="609600" algn="r" fontAlgn="auto"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lang="en-US" altLang="zh-CN" sz="2400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——</a:t>
            </a:r>
            <a:r>
              <a:rPr lang="zh-CN" altLang="en-US" sz="2400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伊恩</a:t>
            </a:r>
            <a:r>
              <a:rPr lang="en-US" altLang="zh-CN" sz="2400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400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克肖</a:t>
            </a:r>
            <a:r>
              <a:rPr lang="en-US" altLang="zh-CN" sz="2400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《</a:t>
            </a:r>
            <a:r>
              <a:rPr lang="zh-CN" altLang="en-US" sz="2400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地狱之行</a:t>
            </a:r>
            <a:r>
              <a:rPr lang="en-US" altLang="zh-CN" sz="2400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1914—1918》</a:t>
            </a:r>
            <a:endParaRPr lang="en-US" altLang="zh-CN" sz="2400" b="1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2" grpId="1" animBg="1"/>
      <p:bldP spid="8" grpId="0" bldLvl="0" animBg="1"/>
      <p:bldP spid="8" grpId="1" animBg="1"/>
      <p:bldP spid="14" grpId="0"/>
      <p:bldP spid="1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文本框 5"/>
          <p:cNvSpPr txBox="1"/>
          <p:nvPr/>
        </p:nvSpPr>
        <p:spPr>
          <a:xfrm>
            <a:off x="754380" y="991235"/>
            <a:ext cx="10670540" cy="18637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609600" algn="just" fontAlgn="auto">
              <a:lnSpc>
                <a:spcPct val="120000"/>
              </a:lnSpc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lang="zh-CN" altLang="en-US" sz="2400" b="1" dirty="0" smtClean="0">
                <a:latin typeface="楷体" panose="02010609060101010101" charset="-122"/>
                <a:ea typeface="楷体" panose="02010609060101010101" charset="-122"/>
                <a:sym typeface="+mn-ea"/>
              </a:rPr>
              <a:t>英国</a:t>
            </a: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为了战争的需要，向埃及订货，从而促进了纺织、制糖、酒精、制革、榨油、面粉、砖瓦、造纸等轻工业的发展。埃及的资本家随之加快了经营商业、参加外国股份公司及土地买卖和集中资本的过程</a:t>
            </a:r>
            <a:r>
              <a:rPr lang="zh-CN" altLang="en-US" sz="2400" b="1" dirty="0" smtClean="0">
                <a:latin typeface="楷体" panose="02010609060101010101" charset="-122"/>
                <a:ea typeface="楷体" panose="02010609060101010101" charset="-122"/>
                <a:sym typeface="+mn-ea"/>
              </a:rPr>
              <a:t>。</a:t>
            </a:r>
            <a:endParaRPr lang="en-US" altLang="zh-CN" sz="2400" b="1" dirty="0" smtClean="0">
              <a:latin typeface="楷体" panose="02010609060101010101" charset="-122"/>
              <a:ea typeface="楷体" panose="02010609060101010101" charset="-122"/>
            </a:endParaRPr>
          </a:p>
          <a:p>
            <a:pPr algn="r">
              <a:lnSpc>
                <a:spcPct val="120000"/>
              </a:lnSpc>
            </a:pPr>
            <a:r>
              <a:rPr lang="en-US" altLang="zh-CN" sz="2400" b="1" dirty="0" smtClean="0">
                <a:latin typeface="楷体" panose="02010609060101010101" charset="-122"/>
                <a:ea typeface="楷体" panose="02010609060101010101" charset="-122"/>
                <a:sym typeface="+mn-ea"/>
              </a:rPr>
              <a:t>——</a:t>
            </a: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摘编自吴于廑、齐世荣</a:t>
            </a:r>
            <a:r>
              <a:rPr lang="en-US" altLang="zh-CN" sz="24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《</a:t>
            </a: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世界史</a:t>
            </a:r>
            <a:r>
              <a:rPr lang="en-US" altLang="zh-CN" sz="24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·</a:t>
            </a: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现代史编</a:t>
            </a:r>
            <a:r>
              <a:rPr lang="en-US" altLang="zh-CN" sz="24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》</a:t>
            </a:r>
            <a:endParaRPr lang="zh-CN" altLang="en-US" sz="2400" b="1" smtClean="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54380" y="3581400"/>
            <a:ext cx="10670540" cy="24892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lvl="0" indent="609600" algn="l">
              <a:lnSpc>
                <a:spcPct val="120000"/>
              </a:lnSpc>
              <a:buClrTx/>
              <a:buSzTx/>
              <a:buFontTx/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lang="zh-CN" altLang="en-US" sz="24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（一战后）“民族自决”这一革命术语已不仅在欧洲而且在殖民地世界留下了印记。同样具有影响的是社会主义和共产主义的思想体系。第一次世界大战之前，亚洲的知识分子已为西方的自由主义和民族主义所激励……但现在，他们的后裔很可能引用马克思、列宁或哈罗德·拉斯基的话。</a:t>
            </a:r>
            <a:endParaRPr lang="zh-CN" altLang="en-US" sz="2400" b="1" smtClean="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lvl="0" indent="609600" algn="r">
              <a:lnSpc>
                <a:spcPct val="120000"/>
              </a:lnSpc>
              <a:buClrTx/>
              <a:buSzTx/>
              <a:buFontTx/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lang="zh-CN" altLang="en-US" sz="24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——斯塔夫里阿诺斯《全球通史》</a:t>
            </a:r>
            <a:endParaRPr lang="zh-CN" altLang="en-US" sz="2400" b="1" smtClean="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文本框 9"/>
          <p:cNvSpPr txBox="1"/>
          <p:nvPr/>
        </p:nvSpPr>
        <p:spPr>
          <a:xfrm>
            <a:off x="1535430" y="1210945"/>
            <a:ext cx="9120505" cy="40093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altLang="zh-CN" sz="2800" b="1" dirty="0">
                <a:solidFill>
                  <a:schemeClr val="tx1"/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·</a:t>
            </a:r>
            <a:r>
              <a:rPr lang="zh-CN" altLang="en-US" sz="2800" b="1" dirty="0">
                <a:solidFill>
                  <a:schemeClr val="tx1"/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第一次世界大战削弱了帝国主义和殖民主义力量，动摇了欧洲的世界优势地位，促进了殖民地半殖民地国家的民族觉醒。</a:t>
            </a:r>
            <a:endParaRPr lang="zh-CN" altLang="en-US" sz="2800" b="1" dirty="0">
              <a:solidFill>
                <a:schemeClr val="tx1"/>
              </a:solidFill>
              <a:effectLst/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altLang="zh-CN" sz="2800" b="1" dirty="0">
                <a:solidFill>
                  <a:schemeClr val="tx1"/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·</a:t>
            </a:r>
            <a:r>
              <a:rPr lang="zh-CN" altLang="en-US" sz="2800" b="1" dirty="0">
                <a:solidFill>
                  <a:schemeClr val="tx1"/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十月革命沉重打击了帝国主义对世界的统治，极大地鼓舞了殖民地半殖民地人民的解放斗争。</a:t>
            </a:r>
            <a:endParaRPr lang="zh-CN" altLang="en-US" sz="2800" b="1" dirty="0">
              <a:solidFill>
                <a:schemeClr val="tx1"/>
              </a:solidFill>
              <a:effectLst/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altLang="zh-CN" sz="2800" b="1" dirty="0">
                <a:solidFill>
                  <a:schemeClr val="tx1"/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·</a:t>
            </a:r>
            <a:r>
              <a:rPr lang="zh-CN" altLang="en-US" sz="2800" b="1" dirty="0">
                <a:solidFill>
                  <a:schemeClr val="tx1"/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亚非拉民族资本主义在一战期间迅速发展，资产阶级和无产阶级力量壮大。</a:t>
            </a:r>
            <a:endParaRPr lang="zh-CN" altLang="en-US" sz="2800" b="1" dirty="0">
              <a:solidFill>
                <a:schemeClr val="tx1"/>
              </a:solidFill>
              <a:effectLst/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  <p:bldLst>
      <p:bldP spid="10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398145" y="141605"/>
            <a:ext cx="90271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FF0000"/>
                </a:solidFill>
                <a:latin typeface="华文仿宋" panose="02010600040101010101" charset="-122"/>
                <a:ea typeface="华文仿宋" panose="02010600040101010101" charset="-122"/>
              </a:rPr>
              <a:t>一、亚洲民族民主运动的新高潮</a:t>
            </a:r>
            <a:endParaRPr lang="en-US" altLang="zh-CN" sz="2800" b="1">
              <a:solidFill>
                <a:srgbClr val="FF0000"/>
              </a:solidFill>
              <a:latin typeface="华文仿宋" panose="02010600040101010101" charset="-122"/>
              <a:ea typeface="华文仿宋" panose="02010600040101010101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398145" y="549275"/>
            <a:ext cx="11586845" cy="6151245"/>
            <a:chOff x="627" y="808"/>
            <a:chExt cx="18247" cy="9687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949" y="808"/>
              <a:ext cx="9603" cy="8362"/>
            </a:xfrm>
            <a:prstGeom prst="rect">
              <a:avLst/>
            </a:prstGeom>
          </p:spPr>
        </p:pic>
        <p:sp>
          <p:nvSpPr>
            <p:cNvPr id="4" name="线形标注 2 3"/>
            <p:cNvSpPr/>
            <p:nvPr/>
          </p:nvSpPr>
          <p:spPr>
            <a:xfrm>
              <a:off x="13808" y="1124"/>
              <a:ext cx="4023" cy="1747"/>
            </a:xfrm>
            <a:prstGeom prst="borderCallout2">
              <a:avLst>
                <a:gd name="adj1" fmla="val 77447"/>
                <a:gd name="adj2" fmla="val -5891"/>
                <a:gd name="adj3" fmla="val 77332"/>
                <a:gd name="adj4" fmla="val -26447"/>
                <a:gd name="adj5" fmla="val 275443"/>
                <a:gd name="adj6" fmla="val -63136"/>
              </a:avLst>
            </a:prstGeom>
            <a:noFill/>
            <a:ln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13808" y="1124"/>
              <a:ext cx="4029" cy="1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400" b="1">
                  <a:latin typeface="新宋体" panose="02010609030101010101" charset="-122"/>
                  <a:ea typeface="新宋体" panose="02010609030101010101" charset="-122"/>
                </a:rPr>
                <a:t>中国共产党成立；国民革命，收回英租界</a:t>
              </a:r>
              <a:endParaRPr lang="zh-CN" altLang="en-US" sz="2400" b="1">
                <a:latin typeface="新宋体" panose="02010609030101010101" charset="-122"/>
                <a:ea typeface="新宋体" panose="02010609030101010101" charset="-122"/>
              </a:endParaRPr>
            </a:p>
          </p:txBody>
        </p:sp>
        <p:sp>
          <p:nvSpPr>
            <p:cNvPr id="7" name="线形标注 2 6"/>
            <p:cNvSpPr/>
            <p:nvPr/>
          </p:nvSpPr>
          <p:spPr>
            <a:xfrm>
              <a:off x="14198" y="7329"/>
              <a:ext cx="4675" cy="3165"/>
            </a:xfrm>
            <a:prstGeom prst="borderCallout2">
              <a:avLst>
                <a:gd name="adj1" fmla="val 60389"/>
                <a:gd name="adj2" fmla="val -8327"/>
                <a:gd name="adj3" fmla="val 59977"/>
                <a:gd name="adj4" fmla="val -35520"/>
                <a:gd name="adj5" fmla="val 31184"/>
                <a:gd name="adj6" fmla="val -55272"/>
              </a:avLst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4198" y="7443"/>
              <a:ext cx="4676" cy="30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lvl="0" algn="l">
                <a:buClrTx/>
                <a:buSzTx/>
                <a:buFontTx/>
              </a:pPr>
              <a:r>
                <a:rPr lang="zh-CN" altLang="en-US" sz="2400" b="1">
                  <a:latin typeface="新宋体" panose="02010609030101010101" charset="-122"/>
                  <a:ea typeface="新宋体" panose="02010609030101010101" charset="-122"/>
                  <a:sym typeface="+mn-ea"/>
                </a:rPr>
                <a:t>印尼共产党成立，领导反对荷兰殖民统治的武装起义；</a:t>
              </a:r>
              <a:endParaRPr lang="zh-CN" altLang="en-US" sz="2400" b="1">
                <a:latin typeface="新宋体" panose="02010609030101010101" charset="-122"/>
                <a:ea typeface="新宋体" panose="02010609030101010101" charset="-122"/>
                <a:sym typeface="+mn-ea"/>
              </a:endParaRPr>
            </a:p>
            <a:p>
              <a:pPr lvl="0" algn="l">
                <a:buClrTx/>
                <a:buSzTx/>
                <a:buFontTx/>
              </a:pPr>
              <a:r>
                <a:rPr lang="zh-CN" altLang="en-US" sz="2400" b="1">
                  <a:latin typeface="新宋体" panose="02010609030101010101" charset="-122"/>
                  <a:ea typeface="新宋体" panose="02010609030101010101" charset="-122"/>
                  <a:sym typeface="+mn-ea"/>
                </a:rPr>
                <a:t>苏加诺成立印尼民族党，采取不合作政策</a:t>
              </a:r>
              <a:endParaRPr lang="zh-CN" altLang="en-US" sz="2400" b="1">
                <a:latin typeface="新宋体" panose="02010609030101010101" charset="-122"/>
                <a:ea typeface="新宋体" panose="02010609030101010101" charset="-122"/>
                <a:sym typeface="+mn-ea"/>
              </a:endParaRPr>
            </a:p>
          </p:txBody>
        </p:sp>
        <p:sp>
          <p:nvSpPr>
            <p:cNvPr id="9" name="线形标注 2 8"/>
            <p:cNvSpPr/>
            <p:nvPr/>
          </p:nvSpPr>
          <p:spPr>
            <a:xfrm>
              <a:off x="13814" y="5657"/>
              <a:ext cx="3113" cy="727"/>
            </a:xfrm>
            <a:prstGeom prst="borderCallout2">
              <a:avLst>
                <a:gd name="adj1" fmla="val 56954"/>
                <a:gd name="adj2" fmla="val -7109"/>
                <a:gd name="adj3" fmla="val 128473"/>
                <a:gd name="adj4" fmla="val -31320"/>
                <a:gd name="adj5" fmla="val 144429"/>
                <a:gd name="adj6" fmla="val -104818"/>
              </a:avLst>
            </a:prstGeom>
            <a:noFill/>
            <a:ln>
              <a:solidFill>
                <a:srgbClr val="00B05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13802" y="5658"/>
              <a:ext cx="3752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400" b="1">
                  <a:latin typeface="新宋体" panose="02010609030101010101" charset="-122"/>
                  <a:ea typeface="新宋体" panose="02010609030101010101" charset="-122"/>
                </a:rPr>
                <a:t>越南反法斗争</a:t>
              </a:r>
              <a:endParaRPr lang="zh-CN" altLang="en-US" sz="2400" b="1">
                <a:latin typeface="新宋体" panose="02010609030101010101" charset="-122"/>
                <a:ea typeface="新宋体" panose="02010609030101010101" charset="-122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1564" y="1014"/>
              <a:ext cx="3901" cy="24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400" b="1">
                  <a:latin typeface="新宋体" panose="02010609030101010101" charset="-122"/>
                  <a:ea typeface="新宋体" panose="02010609030101010101" charset="-122"/>
                </a:rPr>
                <a:t>伊拉克、叙利亚和黎巴嫩等地：反法、英占领的斗争</a:t>
              </a:r>
              <a:endParaRPr lang="zh-CN" altLang="en-US" sz="2400" b="1">
                <a:latin typeface="新宋体" panose="02010609030101010101" charset="-122"/>
                <a:ea typeface="新宋体" panose="02010609030101010101" charset="-122"/>
              </a:endParaRPr>
            </a:p>
          </p:txBody>
        </p:sp>
        <p:sp>
          <p:nvSpPr>
            <p:cNvPr id="14" name="线形标注 2 13"/>
            <p:cNvSpPr/>
            <p:nvPr/>
          </p:nvSpPr>
          <p:spPr>
            <a:xfrm rot="10800000">
              <a:off x="1565" y="1014"/>
              <a:ext cx="4023" cy="2300"/>
            </a:xfrm>
            <a:prstGeom prst="borderCallout2">
              <a:avLst>
                <a:gd name="adj1" fmla="val 77447"/>
                <a:gd name="adj2" fmla="val -5891"/>
                <a:gd name="adj3" fmla="val 77347"/>
                <a:gd name="adj4" fmla="val -12304"/>
                <a:gd name="adj5" fmla="val -69608"/>
                <a:gd name="adj6" fmla="val -10986"/>
              </a:avLst>
            </a:prstGeom>
            <a:noFill/>
            <a:ln>
              <a:solidFill>
                <a:schemeClr val="accent3">
                  <a:lumMod val="7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15" name="肘形连接符 14"/>
            <p:cNvCxnSpPr/>
            <p:nvPr/>
          </p:nvCxnSpPr>
          <p:spPr>
            <a:xfrm>
              <a:off x="3467" y="3420"/>
              <a:ext cx="2119" cy="1166"/>
            </a:xfrm>
            <a:prstGeom prst="bentConnector3">
              <a:avLst>
                <a:gd name="adj1" fmla="val 94"/>
              </a:avLst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6" name="肘形连接符 15"/>
            <p:cNvCxnSpPr/>
            <p:nvPr/>
          </p:nvCxnSpPr>
          <p:spPr>
            <a:xfrm>
              <a:off x="3465" y="3314"/>
              <a:ext cx="2300" cy="1337"/>
            </a:xfrm>
            <a:prstGeom prst="bentConnector3">
              <a:avLst>
                <a:gd name="adj1" fmla="val 565"/>
              </a:avLst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sp>
          <p:nvSpPr>
            <p:cNvPr id="20" name="线形标注 2 19"/>
            <p:cNvSpPr/>
            <p:nvPr/>
          </p:nvSpPr>
          <p:spPr>
            <a:xfrm rot="10800000">
              <a:off x="627" y="7812"/>
              <a:ext cx="4675" cy="1889"/>
            </a:xfrm>
            <a:prstGeom prst="borderCallout2">
              <a:avLst>
                <a:gd name="adj1" fmla="val 60389"/>
                <a:gd name="adj2" fmla="val -8327"/>
                <a:gd name="adj3" fmla="val 59977"/>
                <a:gd name="adj4" fmla="val -35520"/>
                <a:gd name="adj5" fmla="val 146532"/>
                <a:gd name="adj6" fmla="val -62930"/>
              </a:avLst>
            </a:prstGeom>
            <a:solidFill>
              <a:schemeClr val="bg1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7" name="线形标注 2 16"/>
            <p:cNvSpPr/>
            <p:nvPr/>
          </p:nvSpPr>
          <p:spPr>
            <a:xfrm rot="10800000">
              <a:off x="627" y="5418"/>
              <a:ext cx="3520" cy="724"/>
            </a:xfrm>
            <a:prstGeom prst="borderCallout2">
              <a:avLst>
                <a:gd name="adj1" fmla="val 77447"/>
                <a:gd name="adj2" fmla="val -5891"/>
                <a:gd name="adj3" fmla="val 77347"/>
                <a:gd name="adj4" fmla="val -12304"/>
                <a:gd name="adj5" fmla="val 67403"/>
                <a:gd name="adj6" fmla="val -90482"/>
              </a:avLst>
            </a:prstGeom>
            <a:noFill/>
            <a:ln>
              <a:solidFill>
                <a:schemeClr val="accent3">
                  <a:lumMod val="7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627" y="5417"/>
              <a:ext cx="3901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400" b="1">
                  <a:latin typeface="新宋体" panose="02010609030101010101" charset="-122"/>
                  <a:ea typeface="新宋体" panose="02010609030101010101" charset="-122"/>
                </a:rPr>
                <a:t>阿富汗抗英斗争</a:t>
              </a:r>
              <a:endParaRPr lang="zh-CN" altLang="en-US" sz="2400" b="1">
                <a:latin typeface="新宋体" panose="02010609030101010101" charset="-122"/>
                <a:ea typeface="新宋体" panose="02010609030101010101" charset="-122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803" y="7813"/>
              <a:ext cx="4322" cy="1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400" b="1">
                  <a:latin typeface="新宋体" panose="02010609030101010101" charset="-122"/>
                  <a:ea typeface="新宋体" panose="02010609030101010101" charset="-122"/>
                </a:rPr>
                <a:t>印度：甘地和国大党领导的</a:t>
              </a:r>
              <a:r>
                <a:rPr lang="en-US" altLang="zh-CN" sz="2400" b="1">
                  <a:latin typeface="新宋体" panose="02010609030101010101" charset="-122"/>
                  <a:ea typeface="新宋体" panose="02010609030101010101" charset="-122"/>
                </a:rPr>
                <a:t>“</a:t>
              </a:r>
              <a:r>
                <a:rPr lang="zh-CN" altLang="en-US" sz="2400" b="1">
                  <a:latin typeface="新宋体" panose="02010609030101010101" charset="-122"/>
                  <a:ea typeface="新宋体" panose="02010609030101010101" charset="-122"/>
                </a:rPr>
                <a:t>非暴力不合作</a:t>
              </a:r>
              <a:r>
                <a:rPr lang="en-US" altLang="zh-CN" sz="2400" b="1">
                  <a:latin typeface="新宋体" panose="02010609030101010101" charset="-122"/>
                  <a:ea typeface="新宋体" panose="02010609030101010101" charset="-122"/>
                </a:rPr>
                <a:t>”</a:t>
              </a:r>
              <a:r>
                <a:rPr lang="zh-CN" altLang="en-US" sz="2400" b="1">
                  <a:latin typeface="新宋体" panose="02010609030101010101" charset="-122"/>
                  <a:ea typeface="新宋体" panose="02010609030101010101" charset="-122"/>
                </a:rPr>
                <a:t>运动</a:t>
              </a:r>
              <a:endParaRPr lang="zh-CN" altLang="en-US" sz="2400" b="1">
                <a:latin typeface="新宋体" panose="02010609030101010101" charset="-122"/>
                <a:ea typeface="新宋体" panose="02010609030101010101" charset="-122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6146" name="表格 6145"/>
          <p:cNvGraphicFramePr/>
          <p:nvPr/>
        </p:nvGraphicFramePr>
        <p:xfrm>
          <a:off x="420370" y="133350"/>
          <a:ext cx="11483340" cy="5019675"/>
        </p:xfrm>
        <a:graphic>
          <a:graphicData uri="http://schemas.openxmlformats.org/drawingml/2006/table">
            <a:tbl>
              <a:tblPr/>
              <a:tblGrid>
                <a:gridCol w="2348230"/>
                <a:gridCol w="1519555"/>
                <a:gridCol w="3980815"/>
                <a:gridCol w="3634740"/>
              </a:tblGrid>
              <a:tr h="60452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marL="0" lvl="0" indent="0" algn="ctr" eaLnBrk="1" hangingPunct="1">
                        <a:buNone/>
                      </a:pPr>
                      <a:r>
                        <a:rPr lang="zh-CN" altLang="en-US" sz="24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阶段</a:t>
                      </a:r>
                      <a:endParaRPr lang="zh-CN" altLang="en-US" sz="2400" b="1">
                        <a:solidFill>
                          <a:schemeClr val="tx1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68579" marR="68579" marT="0" marB="0" anchor="ctr" anchorCtr="0">
                    <a:lnL w="12700" cap="flat" cmpd="sng">
                      <a:solidFill>
                        <a:srgbClr val="666666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666666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666666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66666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marL="0" lvl="0" algn="ctr" eaLnBrk="1" hangingPunct="1">
                        <a:buClrTx/>
                        <a:buSzTx/>
                        <a:buFontTx/>
                        <a:buNone/>
                      </a:pPr>
                      <a:r>
                        <a:rPr lang="zh-CN" altLang="en-US" sz="24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  <a:sym typeface="+mn-ea"/>
                        </a:rPr>
                        <a:t>背景</a:t>
                      </a:r>
                      <a:endParaRPr lang="zh-CN" altLang="en-US" sz="2400" b="1">
                        <a:solidFill>
                          <a:schemeClr val="tx1"/>
                        </a:solidFill>
                        <a:latin typeface="黑体" panose="02010609060101010101" charset="-122"/>
                        <a:ea typeface="黑体" panose="02010609060101010101" charset="-122"/>
                        <a:sym typeface="+mn-ea"/>
                      </a:endParaRPr>
                    </a:p>
                  </a:txBody>
                  <a:tcPr marL="68579" marR="68579" marT="0" marB="0" anchor="ctr" anchorCtr="0">
                    <a:lnL w="12700" cap="flat" cmpd="sng">
                      <a:solidFill>
                        <a:srgbClr val="666666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666666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666666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66666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marL="0" lvl="0" algn="ctr" eaLnBrk="1" hangingPunct="1">
                        <a:buClrTx/>
                        <a:buSzTx/>
                        <a:buFontTx/>
                        <a:buNone/>
                      </a:pPr>
                      <a:r>
                        <a:rPr lang="zh-CN" altLang="en-US" sz="24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  <a:sym typeface="+mn-ea"/>
                        </a:rPr>
                        <a:t>斗争手段</a:t>
                      </a:r>
                      <a:endParaRPr lang="zh-CN" altLang="en-US" sz="2400" b="1">
                        <a:solidFill>
                          <a:schemeClr val="tx1"/>
                        </a:solidFill>
                        <a:latin typeface="黑体" panose="02010609060101010101" charset="-122"/>
                        <a:ea typeface="黑体" panose="02010609060101010101" charset="-122"/>
                        <a:sym typeface="+mn-ea"/>
                      </a:endParaRPr>
                    </a:p>
                  </a:txBody>
                  <a:tcPr marL="68579" marR="68579" marT="0" marB="0" anchor="ctr" anchorCtr="0">
                    <a:lnL w="12700" cap="flat" cmpd="sng">
                      <a:solidFill>
                        <a:srgbClr val="666666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666666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666666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66666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marL="0" lvl="0" indent="0" algn="ctr" eaLnBrk="1" hangingPunct="1">
                        <a:buNone/>
                      </a:pPr>
                      <a:r>
                        <a:rPr lang="zh-CN" altLang="en-US" sz="24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斗争结果</a:t>
                      </a:r>
                      <a:endParaRPr lang="zh-CN" altLang="en-US" sz="2400" b="1">
                        <a:solidFill>
                          <a:schemeClr val="tx1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68579" marR="68579" marT="0" marB="0" anchor="ctr" anchorCtr="0">
                    <a:lnL w="12700" cap="flat" cmpd="sng">
                      <a:solidFill>
                        <a:srgbClr val="666666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666666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666666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66666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42494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marL="0" lvl="0" indent="0" algn="ctr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zh-CN" altLang="en-US" sz="2400" b="1">
                          <a:latin typeface="华文楷体" panose="02010600040101010101" charset="-122"/>
                          <a:ea typeface="华文楷体" panose="02010600040101010101" charset="-122"/>
                          <a:cs typeface="华文楷体" panose="02010600040101010101" charset="-122"/>
                          <a:sym typeface="+mn-ea"/>
                        </a:rPr>
                        <a:t>第一阶段</a:t>
                      </a:r>
                      <a:endParaRPr lang="zh-CN" altLang="en-US" sz="2400" b="1">
                        <a:latin typeface="华文楷体" panose="02010600040101010101" charset="-122"/>
                        <a:ea typeface="华文楷体" panose="02010600040101010101" charset="-122"/>
                        <a:cs typeface="华文楷体" panose="02010600040101010101" charset="-122"/>
                        <a:sym typeface="+mn-ea"/>
                      </a:endParaRPr>
                    </a:p>
                    <a:p>
                      <a:pPr marL="0" lvl="0" indent="0" algn="ctr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altLang="zh-CN" sz="2400" b="1">
                          <a:latin typeface="华文楷体" panose="02010600040101010101" charset="-122"/>
                          <a:ea typeface="华文楷体" panose="02010600040101010101" charset="-122"/>
                          <a:cs typeface="华文楷体" panose="02010600040101010101" charset="-122"/>
                          <a:sym typeface="+mn-ea"/>
                        </a:rPr>
                        <a:t>(1920—1922年)</a:t>
                      </a:r>
                      <a:endParaRPr lang="zh-CN" altLang="en-US" sz="2400" b="1">
                        <a:solidFill>
                          <a:srgbClr val="FF0000"/>
                        </a:solidFill>
                        <a:latin typeface="华文楷体" panose="02010600040101010101" charset="-122"/>
                        <a:ea typeface="华文楷体" panose="02010600040101010101" charset="-122"/>
                        <a:cs typeface="华文楷体" panose="02010600040101010101" charset="-122"/>
                        <a:sym typeface="+mn-ea"/>
                      </a:endParaRPr>
                    </a:p>
                  </a:txBody>
                  <a:tcPr marL="68579" marR="68579" marT="0" marB="0" anchor="ctr" anchorCtr="0">
                    <a:lnL w="12700" cap="flat" cmpd="sng">
                      <a:solidFill>
                        <a:srgbClr val="666666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666666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666666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66666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marL="0" lvl="0" indent="0" algn="ctr" eaLnBrk="1" hangingPunct="1">
                        <a:buNone/>
                      </a:pPr>
                      <a:r>
                        <a:rPr lang="zh-CN" altLang="en-US" sz="24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楷体" panose="02010600040101010101" charset="-122"/>
                          <a:ea typeface="华文楷体" panose="02010600040101010101" charset="-122"/>
                          <a:cs typeface="Times New Roman" panose="02020603050405020304" pitchFamily="18" charset="0"/>
                          <a:sym typeface="+mn-ea"/>
                        </a:rPr>
                        <a:t>阿姆利则惨案</a:t>
                      </a:r>
                      <a:endParaRPr lang="zh-CN" altLang="en-US" sz="2400" b="1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楷体" panose="02010600040101010101" charset="-122"/>
                        <a:ea typeface="华文楷体" panose="02010600040101010101" charset="-122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 marL="68579" marR="68579" marT="0" marB="0" anchor="ctr" anchorCtr="0">
                    <a:lnL w="12700" cap="flat" cmpd="sng">
                      <a:solidFill>
                        <a:srgbClr val="666666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666666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666666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66666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marL="0" lvl="0" indent="0" algn="l" eaLnBrk="1" hangingPunct="1">
                        <a:buNone/>
                      </a:pPr>
                      <a:r>
                        <a:rPr lang="zh-CN" altLang="en-US" sz="24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楷体" panose="02010600040101010101" charset="-122"/>
                          <a:ea typeface="华文楷体" panose="02010600040101010101" charset="-122"/>
                          <a:cs typeface="Times New Roman" panose="02020603050405020304" pitchFamily="18" charset="0"/>
                          <a:sym typeface="+mn-ea"/>
                        </a:rPr>
                        <a:t>放弃英国人授予的爵位、封号和名誉职位；</a:t>
                      </a:r>
                      <a:endParaRPr lang="zh-CN" altLang="en-US" sz="2400" b="1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楷体" panose="02010600040101010101" charset="-122"/>
                        <a:ea typeface="华文楷体" panose="02010600040101010101" charset="-122"/>
                        <a:cs typeface="Times New Roman" panose="02020603050405020304" pitchFamily="18" charset="0"/>
                        <a:sym typeface="+mn-ea"/>
                      </a:endParaRPr>
                    </a:p>
                    <a:p>
                      <a:pPr marL="0" lvl="0" indent="0" algn="l" eaLnBrk="1" hangingPunct="1">
                        <a:buNone/>
                      </a:pPr>
                      <a:r>
                        <a:rPr lang="zh-CN" altLang="en-US" sz="24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楷体" panose="02010600040101010101" charset="-122"/>
                          <a:ea typeface="华文楷体" panose="02010600040101010101" charset="-122"/>
                          <a:cs typeface="Times New Roman" panose="02020603050405020304" pitchFamily="18" charset="0"/>
                          <a:sym typeface="+mn-ea"/>
                        </a:rPr>
                        <a:t>罢课、离职、抵制法院和立法机关；</a:t>
                      </a:r>
                      <a:endParaRPr lang="zh-CN" altLang="en-US" sz="2400" b="1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楷体" panose="02010600040101010101" charset="-122"/>
                        <a:ea typeface="华文楷体" panose="02010600040101010101" charset="-122"/>
                        <a:cs typeface="Times New Roman" panose="02020603050405020304" pitchFamily="18" charset="0"/>
                        <a:sym typeface="+mn-ea"/>
                      </a:endParaRPr>
                    </a:p>
                    <a:p>
                      <a:pPr marL="0" lvl="0" indent="0" algn="l" eaLnBrk="1" hangingPunct="1">
                        <a:buNone/>
                      </a:pPr>
                      <a:r>
                        <a:rPr lang="zh-CN" altLang="en-US" sz="24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楷体" panose="02010600040101010101" charset="-122"/>
                          <a:ea typeface="华文楷体" panose="02010600040101010101" charset="-122"/>
                          <a:cs typeface="Times New Roman" panose="02020603050405020304" pitchFamily="18" charset="0"/>
                          <a:sym typeface="+mn-ea"/>
                        </a:rPr>
                        <a:t>恢复手工纺织和不买英国布及抗税</a:t>
                      </a:r>
                      <a:endParaRPr lang="zh-CN" altLang="en-US" sz="2400" b="1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楷体" panose="02010600040101010101" charset="-122"/>
                        <a:ea typeface="华文楷体" panose="02010600040101010101" charset="-122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 marL="68579" marR="68579" marT="0" marB="0" anchor="ctr" anchorCtr="0">
                    <a:lnL w="12700" cap="flat" cmpd="sng">
                      <a:solidFill>
                        <a:srgbClr val="666666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666666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666666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66666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229100" algn="l"/>
                          <a:tab pos="7429500" algn="l"/>
                        </a:tabLst>
                        <a:defRPr/>
                      </a:pPr>
                      <a:r>
                        <a:rPr lang="zh-CN" altLang="en-US" sz="2400" b="1" dirty="0">
                          <a:solidFill>
                            <a:schemeClr val="tx1"/>
                          </a:solidFill>
                          <a:latin typeface="华文楷体" panose="02010600040101010101" charset="-122"/>
                          <a:ea typeface="华文楷体" panose="02010600040101010101" charset="-122"/>
                          <a:cs typeface="黑体" panose="02010609060101010101" charset="-122"/>
                          <a:sym typeface="+mn-ea"/>
                        </a:rPr>
                        <a:t>白衣帽一时成为民族服装；打击了英国殖民统治，抵制了英国经济侵略</a:t>
                      </a:r>
                      <a:endParaRPr lang="zh-CN" altLang="en-US" sz="2400" b="1" dirty="0">
                        <a:solidFill>
                          <a:schemeClr val="tx1"/>
                        </a:solidFill>
                        <a:latin typeface="华文楷体" panose="02010600040101010101" charset="-122"/>
                        <a:ea typeface="华文楷体" panose="02010600040101010101" charset="-122"/>
                        <a:cs typeface="黑体" panose="02010609060101010101" charset="-122"/>
                        <a:sym typeface="+mn-ea"/>
                      </a:endParaRPr>
                    </a:p>
                  </a:txBody>
                  <a:tcPr marL="68579" marR="68579" marT="0" marB="0" anchor="ctr" anchorCtr="0">
                    <a:lnL w="12700" cap="flat" cmpd="sng">
                      <a:solidFill>
                        <a:srgbClr val="666666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666666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666666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66666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12331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marL="0" lvl="0" indent="0" algn="ctr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zh-CN" altLang="en-US" sz="2400" b="1">
                          <a:latin typeface="华文楷体" panose="02010600040101010101" charset="-122"/>
                          <a:ea typeface="华文楷体" panose="02010600040101010101" charset="-122"/>
                          <a:cs typeface="华文楷体" panose="02010600040101010101" charset="-122"/>
                          <a:sym typeface="+mn-ea"/>
                        </a:rPr>
                        <a:t>第二阶段</a:t>
                      </a:r>
                      <a:endParaRPr lang="zh-CN" altLang="en-US" sz="2400" b="1">
                        <a:latin typeface="华文楷体" panose="02010600040101010101" charset="-122"/>
                        <a:ea typeface="华文楷体" panose="02010600040101010101" charset="-122"/>
                        <a:cs typeface="华文楷体" panose="02010600040101010101" charset="-122"/>
                        <a:sym typeface="+mn-ea"/>
                      </a:endParaRPr>
                    </a:p>
                    <a:p>
                      <a:pPr marL="0" lvl="0" indent="0" algn="ctr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zh-CN" altLang="en-US" sz="2400" b="1">
                          <a:latin typeface="华文楷体" panose="02010600040101010101" charset="-122"/>
                          <a:ea typeface="华文楷体" panose="02010600040101010101" charset="-122"/>
                          <a:cs typeface="华文楷体" panose="02010600040101010101" charset="-122"/>
                          <a:sym typeface="+mn-ea"/>
                        </a:rPr>
                        <a:t>（</a:t>
                      </a:r>
                      <a:r>
                        <a:rPr lang="en-US" altLang="zh-CN" sz="2400" b="1">
                          <a:latin typeface="华文楷体" panose="02010600040101010101" charset="-122"/>
                          <a:ea typeface="华文楷体" panose="02010600040101010101" charset="-122"/>
                          <a:cs typeface="华文楷体" panose="02010600040101010101" charset="-122"/>
                          <a:sym typeface="+mn-ea"/>
                        </a:rPr>
                        <a:t>1930—1934年</a:t>
                      </a:r>
                      <a:r>
                        <a:rPr lang="zh-CN" altLang="en-US" sz="2400" b="1">
                          <a:latin typeface="华文楷体" panose="02010600040101010101" charset="-122"/>
                          <a:ea typeface="华文楷体" panose="02010600040101010101" charset="-122"/>
                          <a:cs typeface="华文楷体" panose="02010600040101010101" charset="-122"/>
                          <a:sym typeface="+mn-ea"/>
                        </a:rPr>
                        <a:t>）</a:t>
                      </a:r>
                      <a:endParaRPr lang="zh-CN" altLang="en-US" sz="2400" b="1">
                        <a:latin typeface="华文楷体" panose="02010600040101010101" charset="-122"/>
                        <a:ea typeface="华文楷体" panose="02010600040101010101" charset="-122"/>
                        <a:cs typeface="华文楷体" panose="02010600040101010101" charset="-122"/>
                        <a:sym typeface="+mn-ea"/>
                      </a:endParaRPr>
                    </a:p>
                    <a:p>
                      <a:pPr marL="0" lvl="0" indent="0" algn="ctr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endParaRPr lang="zh-CN" altLang="en-US" sz="2400" b="1">
                        <a:solidFill>
                          <a:srgbClr val="FF0000"/>
                        </a:solidFill>
                        <a:latin typeface="华文楷体" panose="02010600040101010101" charset="-122"/>
                        <a:ea typeface="华文楷体" panose="02010600040101010101" charset="-122"/>
                        <a:cs typeface="华文楷体" panose="02010600040101010101" charset="-122"/>
                        <a:sym typeface="+mn-ea"/>
                      </a:endParaRPr>
                    </a:p>
                  </a:txBody>
                  <a:tcPr marL="68579" marR="68579" marT="0" marB="0" anchor="ctr" anchorCtr="0">
                    <a:lnL w="12700" cap="flat" cmpd="sng">
                      <a:solidFill>
                        <a:srgbClr val="666666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666666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666666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66666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marL="0" lvl="0" indent="0" algn="ctr" eaLnBrk="1" hangingPunct="1">
                        <a:buNone/>
                      </a:pPr>
                      <a:r>
                        <a:rPr lang="zh-CN" altLang="en-US" sz="24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楷体" panose="02010600040101010101" charset="-122"/>
                          <a:ea typeface="华文楷体" panose="02010600040101010101" charset="-122"/>
                          <a:cs typeface="Times New Roman" panose="02020603050405020304" pitchFamily="18" charset="0"/>
                          <a:sym typeface="+mn-ea"/>
                        </a:rPr>
                        <a:t>食盐专卖</a:t>
                      </a:r>
                      <a:endParaRPr lang="zh-CN" altLang="en-US" sz="2400" b="1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楷体" panose="02010600040101010101" charset="-122"/>
                        <a:ea typeface="华文楷体" panose="02010600040101010101" charset="-122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 marL="68579" marR="68579" marT="0" marB="0" anchor="ctr" anchorCtr="0">
                    <a:lnL w="12700" cap="flat" cmpd="sng">
                      <a:solidFill>
                        <a:srgbClr val="666666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666666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666666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66666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marL="0" lvl="0" indent="0" algn="l" eaLnBrk="1" hangingPunct="1">
                        <a:buNone/>
                      </a:pPr>
                      <a:r>
                        <a:rPr lang="zh-CN" altLang="en-US" sz="24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楷体" panose="02010600040101010101" charset="-122"/>
                          <a:ea typeface="华文楷体" panose="02010600040101010101" charset="-122"/>
                          <a:cs typeface="华文楷体" panose="02010600040101010101" charset="-122"/>
                          <a:sym typeface="+mn-ea"/>
                        </a:rPr>
                        <a:t>进行</a:t>
                      </a:r>
                      <a:r>
                        <a:rPr lang="en-US" altLang="zh-CN" sz="24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楷体" panose="02010600040101010101" charset="-122"/>
                          <a:ea typeface="华文楷体" panose="02010600040101010101" charset="-122"/>
                          <a:cs typeface="华文楷体" panose="02010600040101010101" charset="-122"/>
                          <a:sym typeface="+mn-ea"/>
                        </a:rPr>
                        <a:t>“</a:t>
                      </a:r>
                      <a:r>
                        <a:rPr lang="zh-CN" altLang="en-US" sz="24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楷体" panose="02010600040101010101" charset="-122"/>
                          <a:ea typeface="华文楷体" panose="02010600040101010101" charset="-122"/>
                          <a:cs typeface="华文楷体" panose="02010600040101010101" charset="-122"/>
                          <a:sym typeface="+mn-ea"/>
                        </a:rPr>
                        <a:t>食盐进军</a:t>
                      </a:r>
                      <a:r>
                        <a:rPr lang="en-US" altLang="zh-CN" sz="24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楷体" panose="02010600040101010101" charset="-122"/>
                          <a:ea typeface="华文楷体" panose="02010600040101010101" charset="-122"/>
                          <a:cs typeface="华文楷体" panose="02010600040101010101" charset="-122"/>
                          <a:sym typeface="+mn-ea"/>
                        </a:rPr>
                        <a:t>”</a:t>
                      </a:r>
                      <a:r>
                        <a:rPr lang="zh-CN" altLang="en-US" sz="24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楷体" panose="02010600040101010101" charset="-122"/>
                          <a:ea typeface="华文楷体" panose="02010600040101010101" charset="-122"/>
                          <a:cs typeface="华文楷体" panose="02010600040101010101" charset="-122"/>
                          <a:sym typeface="+mn-ea"/>
                        </a:rPr>
                        <a:t>，亲自到海滨取海水制盐</a:t>
                      </a:r>
                      <a:endParaRPr lang="zh-CN" altLang="en-US" sz="2400" b="1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楷体" panose="02010600040101010101" charset="-122"/>
                        <a:ea typeface="华文楷体" panose="02010600040101010101" charset="-122"/>
                        <a:cs typeface="华文楷体" panose="02010600040101010101" charset="-122"/>
                        <a:sym typeface="+mn-ea"/>
                      </a:endParaRPr>
                    </a:p>
                  </a:txBody>
                  <a:tcPr marL="68579" marR="68579" marT="0" marB="0" anchor="ctr" anchorCtr="0">
                    <a:lnL w="12700" cap="flat" cmpd="sng">
                      <a:solidFill>
                        <a:srgbClr val="666666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666666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666666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66666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marL="0" lvl="0" indent="0" algn="l" eaLnBrk="1" hangingPunct="1">
                        <a:buNone/>
                      </a:pPr>
                      <a:r>
                        <a:rPr lang="zh-CN" altLang="en-US" sz="24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楷体" panose="02010600040101010101" charset="-122"/>
                          <a:ea typeface="华文楷体" panose="02010600040101010101" charset="-122"/>
                          <a:cs typeface="Times New Roman" panose="02020603050405020304" pitchFamily="18" charset="0"/>
                          <a:sym typeface="+mn-ea"/>
                        </a:rPr>
                        <a:t>引发各地抗税斗争；</a:t>
                      </a:r>
                      <a:endParaRPr lang="zh-CN" altLang="en-US" sz="2400" b="1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楷体" panose="02010600040101010101" charset="-122"/>
                        <a:ea typeface="华文楷体" panose="02010600040101010101" charset="-122"/>
                        <a:cs typeface="Times New Roman" panose="02020603050405020304" pitchFamily="18" charset="0"/>
                        <a:sym typeface="+mn-ea"/>
                      </a:endParaRPr>
                    </a:p>
                    <a:p>
                      <a:pPr marL="0" lvl="0" indent="0" algn="l" eaLnBrk="1" hangingPunct="1">
                        <a:buNone/>
                      </a:pPr>
                      <a:r>
                        <a:rPr lang="zh-CN" altLang="zh-CN" sz="24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楷体" panose="02010600040101010101" charset="-122"/>
                          <a:ea typeface="华文楷体" panose="02010600040101010101" charset="-122"/>
                          <a:cs typeface="Times New Roman" panose="02020603050405020304" pitchFamily="18" charset="0"/>
                          <a:sym typeface="+mn-ea"/>
                        </a:rPr>
                        <a:t>迫使当局答应部分要求</a:t>
                      </a:r>
                      <a:endParaRPr lang="zh-CN" altLang="zh-CN" sz="2400" b="1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楷体" panose="02010600040101010101" charset="-122"/>
                        <a:ea typeface="华文楷体" panose="02010600040101010101" charset="-122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 marL="68579" marR="68579" marT="0" marB="0" anchor="ctr" anchorCtr="0">
                    <a:lnL w="12700" cap="flat" cmpd="sng">
                      <a:solidFill>
                        <a:srgbClr val="666666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666666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666666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66666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763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marL="0" lvl="0" indent="0" algn="ctr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zh-CN" altLang="en-US" sz="2400" b="1">
                          <a:latin typeface="华文楷体" panose="02010600040101010101" charset="-122"/>
                          <a:ea typeface="华文楷体" panose="02010600040101010101" charset="-122"/>
                          <a:cs typeface="华文楷体" panose="02010600040101010101" charset="-122"/>
                          <a:sym typeface="+mn-ea"/>
                        </a:rPr>
                        <a:t>第三阶段</a:t>
                      </a:r>
                      <a:endParaRPr lang="zh-CN" altLang="en-US" sz="2400" b="1">
                        <a:latin typeface="华文楷体" panose="02010600040101010101" charset="-122"/>
                        <a:ea typeface="华文楷体" panose="02010600040101010101" charset="-122"/>
                        <a:cs typeface="华文楷体" panose="02010600040101010101" charset="-122"/>
                        <a:sym typeface="+mn-ea"/>
                      </a:endParaRPr>
                    </a:p>
                    <a:p>
                      <a:pPr marL="0" lvl="0" indent="0" algn="ctr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altLang="zh-CN" sz="2400" b="1">
                          <a:latin typeface="华文楷体" panose="02010600040101010101" charset="-122"/>
                          <a:ea typeface="华文楷体" panose="02010600040101010101" charset="-122"/>
                          <a:cs typeface="华文楷体" panose="02010600040101010101" charset="-122"/>
                          <a:sym typeface="+mn-ea"/>
                        </a:rPr>
                        <a:t>(1940—1942年) </a:t>
                      </a:r>
                      <a:endParaRPr lang="en-US" altLang="zh-CN" sz="2400" b="1">
                        <a:solidFill>
                          <a:srgbClr val="FF0000"/>
                        </a:solidFill>
                        <a:latin typeface="华文楷体" panose="02010600040101010101" charset="-122"/>
                        <a:ea typeface="华文楷体" panose="02010600040101010101" charset="-122"/>
                        <a:cs typeface="华文楷体" panose="02010600040101010101" charset="-122"/>
                        <a:sym typeface="+mn-ea"/>
                      </a:endParaRPr>
                    </a:p>
                  </a:txBody>
                  <a:tcPr marL="68579" marR="68579" marT="0" marB="0" anchor="ctr" anchorCtr="0">
                    <a:lnL w="12700" cap="flat" cmpd="sng">
                      <a:solidFill>
                        <a:srgbClr val="666666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666666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666666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66666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marL="0" lvl="0" indent="0" algn="ctr" eaLnBrk="1" hangingPunct="1">
                        <a:buNone/>
                      </a:pPr>
                      <a:r>
                        <a:rPr lang="zh-CN" altLang="en-US" sz="2400" b="1" dirty="0">
                          <a:solidFill>
                            <a:schemeClr val="tx1"/>
                          </a:solidFill>
                          <a:latin typeface="华文楷体" panose="02010600040101010101" charset="-122"/>
                          <a:ea typeface="华文楷体" panose="02010600040101010101" charset="-122"/>
                          <a:cs typeface="Times New Roman" panose="02020603050405020304" pitchFamily="18" charset="0"/>
                        </a:rPr>
                        <a:t>二战</a:t>
                      </a:r>
                      <a:endParaRPr lang="zh-CN" altLang="en-US" sz="2400" b="1" dirty="0">
                        <a:solidFill>
                          <a:schemeClr val="tx1"/>
                        </a:solidFill>
                        <a:latin typeface="华文楷体" panose="02010600040101010101" charset="-122"/>
                        <a:ea typeface="华文楷体" panose="02010600040101010101" charset="-122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 anchorCtr="0">
                    <a:lnL w="12700" cap="flat" cmpd="sng">
                      <a:solidFill>
                        <a:srgbClr val="666666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666666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666666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66666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marL="0" lvl="0" indent="0" algn="l" eaLnBrk="1" hangingPunct="1">
                        <a:buNone/>
                      </a:pPr>
                      <a:r>
                        <a:rPr lang="zh-CN" altLang="zh-CN" sz="2400" b="1" dirty="0">
                          <a:solidFill>
                            <a:schemeClr val="tx1"/>
                          </a:solidFill>
                          <a:latin typeface="华文楷体" panose="02010600040101010101" charset="-122"/>
                          <a:ea typeface="华文楷体" panose="02010600040101010101" charset="-122"/>
                          <a:cs typeface="华文楷体" panose="02010600040101010101" charset="-122"/>
                          <a:sym typeface="+mn-ea"/>
                        </a:rPr>
                        <a:t>发动要求英国立即撤离的</a:t>
                      </a:r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华文楷体" panose="02010600040101010101" charset="-122"/>
                          <a:ea typeface="华文楷体" panose="02010600040101010101" charset="-122"/>
                          <a:cs typeface="华文楷体" panose="02010600040101010101" charset="-122"/>
                          <a:sym typeface="+mn-ea"/>
                        </a:rPr>
                        <a:t>“</a:t>
                      </a:r>
                      <a:r>
                        <a:rPr lang="zh-CN" altLang="en-US" sz="2400" b="1" dirty="0">
                          <a:solidFill>
                            <a:schemeClr val="tx1"/>
                          </a:solidFill>
                          <a:latin typeface="华文楷体" panose="02010600040101010101" charset="-122"/>
                          <a:ea typeface="华文楷体" panose="02010600040101010101" charset="-122"/>
                          <a:cs typeface="华文楷体" panose="02010600040101010101" charset="-122"/>
                          <a:sym typeface="+mn-ea"/>
                        </a:rPr>
                        <a:t>退出印度</a:t>
                      </a:r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华文楷体" panose="02010600040101010101" charset="-122"/>
                          <a:ea typeface="华文楷体" panose="02010600040101010101" charset="-122"/>
                          <a:cs typeface="华文楷体" panose="02010600040101010101" charset="-122"/>
                          <a:sym typeface="+mn-ea"/>
                        </a:rPr>
                        <a:t>”</a:t>
                      </a:r>
                      <a:r>
                        <a:rPr lang="zh-CN" altLang="en-US" sz="2400" b="1" dirty="0">
                          <a:solidFill>
                            <a:schemeClr val="tx1"/>
                          </a:solidFill>
                          <a:latin typeface="华文楷体" panose="02010600040101010101" charset="-122"/>
                          <a:ea typeface="华文楷体" panose="02010600040101010101" charset="-122"/>
                          <a:cs typeface="华文楷体" panose="02010600040101010101" charset="-122"/>
                          <a:sym typeface="+mn-ea"/>
                        </a:rPr>
                        <a:t>行动</a:t>
                      </a:r>
                      <a:endParaRPr lang="en-US" altLang="zh-CN" sz="2400" b="1" dirty="0">
                        <a:solidFill>
                          <a:schemeClr val="tx1"/>
                        </a:solidFill>
                        <a:latin typeface="华文楷体" panose="02010600040101010101" charset="-122"/>
                        <a:ea typeface="华文楷体" panose="02010600040101010101" charset="-122"/>
                        <a:cs typeface="华文楷体" panose="02010600040101010101" charset="-122"/>
                      </a:endParaRPr>
                    </a:p>
                    <a:p>
                      <a:pPr marL="0" lvl="0" indent="0" algn="l" eaLnBrk="1" hangingPunct="1">
                        <a:buNone/>
                      </a:pPr>
                      <a:endParaRPr lang="en-US" altLang="zh-CN" sz="2400" b="1" dirty="0">
                        <a:solidFill>
                          <a:schemeClr val="tx1"/>
                        </a:solidFill>
                        <a:latin typeface="华文楷体" panose="02010600040101010101" charset="-122"/>
                        <a:ea typeface="华文楷体" panose="02010600040101010101" charset="-122"/>
                        <a:cs typeface="华文楷体" panose="02010600040101010101" charset="-122"/>
                      </a:endParaRPr>
                    </a:p>
                  </a:txBody>
                  <a:tcPr marL="68579" marR="68579" marT="0" marB="0" anchor="ctr" anchorCtr="0">
                    <a:lnL w="12700" cap="flat" cmpd="sng">
                      <a:solidFill>
                        <a:srgbClr val="666666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666666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666666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66666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marL="0" lvl="0" indent="0" algn="l" eaLnBrk="1" hangingPunct="1">
                        <a:buNone/>
                      </a:pPr>
                      <a:r>
                        <a:rPr lang="zh-CN" altLang="en-US" sz="2400" b="1" dirty="0">
                          <a:solidFill>
                            <a:schemeClr val="tx1"/>
                          </a:solidFill>
                          <a:latin typeface="华文楷体" panose="02010600040101010101" charset="-122"/>
                          <a:ea typeface="华文楷体" panose="02010600040101010101" charset="-122"/>
                          <a:cs typeface="Times New Roman" panose="02020603050405020304" pitchFamily="18" charset="0"/>
                          <a:sym typeface="+mn-ea"/>
                        </a:rPr>
                        <a:t>殖民当局逮捕了甘地和国大党重要领导人，非暴力不合作运动陷入低谷</a:t>
                      </a:r>
                      <a:endParaRPr lang="zh-CN" altLang="en-US" sz="2400" b="1" dirty="0">
                        <a:solidFill>
                          <a:schemeClr val="tx1"/>
                        </a:solidFill>
                        <a:latin typeface="华文楷体" panose="02010600040101010101" charset="-122"/>
                        <a:ea typeface="华文楷体" panose="02010600040101010101" charset="-122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 marL="68579" marR="68579" marT="0" marB="0" anchor="ctr" anchorCtr="0">
                    <a:lnL w="12700" cap="flat" cmpd="sng">
                      <a:solidFill>
                        <a:srgbClr val="666666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666666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666666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66666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文本框 1"/>
          <p:cNvSpPr txBox="1"/>
          <p:nvPr/>
        </p:nvSpPr>
        <p:spPr>
          <a:xfrm>
            <a:off x="420370" y="5273040"/>
            <a:ext cx="11483340" cy="1568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00000"/>
              </a:lnSpc>
            </a:pPr>
            <a:r>
              <a:rPr lang="zh-CN" altLang="en-US" sz="2400" b="1" dirty="0" smtClean="0">
                <a:latin typeface="楷体" panose="02010609060101010101" charset="-122"/>
                <a:ea typeface="楷体" panose="02010609060101010101" charset="-122"/>
                <a:sym typeface="+mn-ea"/>
              </a:rPr>
              <a:t>    非暴力</a:t>
            </a: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和真理是交织在一起的，实际上这两者不可分离</a:t>
            </a:r>
            <a:r>
              <a:rPr lang="zh-CN" altLang="en-US" sz="2400" b="1" dirty="0" smtClean="0">
                <a:latin typeface="楷体" panose="02010609060101010101" charset="-122"/>
                <a:ea typeface="楷体" panose="02010609060101010101" charset="-122"/>
                <a:sym typeface="+mn-ea"/>
              </a:rPr>
              <a:t>。</a:t>
            </a:r>
            <a:endParaRPr lang="en-US" altLang="zh-CN" sz="2400" b="1" dirty="0" smtClean="0">
              <a:latin typeface="楷体" panose="02010609060101010101" charset="-122"/>
              <a:ea typeface="楷体" panose="02010609060101010101" charset="-122"/>
            </a:endParaRPr>
          </a:p>
          <a:p>
            <a:pPr algn="just">
              <a:lnSpc>
                <a:spcPct val="100000"/>
              </a:lnSpc>
            </a:pPr>
            <a:r>
              <a:rPr lang="en-US" altLang="zh-CN" sz="24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 </a:t>
            </a:r>
            <a:r>
              <a:rPr lang="en-US" altLang="zh-CN" sz="2400" b="1" dirty="0" smtClean="0">
                <a:latin typeface="楷体" panose="02010609060101010101" charset="-122"/>
                <a:ea typeface="楷体" panose="02010609060101010101" charset="-122"/>
                <a:sym typeface="+mn-ea"/>
              </a:rPr>
              <a:t>   </a:t>
            </a:r>
            <a:r>
              <a:rPr lang="zh-CN" altLang="en-US" sz="2400" b="1" dirty="0" smtClean="0">
                <a:latin typeface="楷体" panose="02010609060101010101" charset="-122"/>
                <a:ea typeface="楷体" panose="02010609060101010101" charset="-122"/>
                <a:sym typeface="+mn-ea"/>
              </a:rPr>
              <a:t>人</a:t>
            </a: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有许多属性，以爱为最大，人而无爱，虽然拜信上帝也是空的。简单来说，爱是所有宗教的根本</a:t>
            </a:r>
            <a:r>
              <a:rPr lang="zh-CN" altLang="en-US" sz="2400" b="1" dirty="0" smtClean="0">
                <a:latin typeface="楷体" panose="02010609060101010101" charset="-122"/>
                <a:ea typeface="楷体" panose="02010609060101010101" charset="-122"/>
                <a:sym typeface="+mn-ea"/>
              </a:rPr>
              <a:t>。</a:t>
            </a:r>
            <a:endParaRPr lang="en-US" altLang="zh-CN" sz="2400" b="1" dirty="0" smtClean="0">
              <a:latin typeface="楷体" panose="02010609060101010101" charset="-122"/>
              <a:ea typeface="楷体" panose="02010609060101010101" charset="-122"/>
            </a:endParaRPr>
          </a:p>
          <a:p>
            <a:pPr algn="r">
              <a:lnSpc>
                <a:spcPct val="100000"/>
              </a:lnSpc>
            </a:pPr>
            <a:r>
              <a:rPr lang="en-US" altLang="zh-CN" sz="2400" b="1" dirty="0" smtClean="0">
                <a:latin typeface="楷体" panose="02010609060101010101" charset="-122"/>
                <a:ea typeface="楷体" panose="02010609060101010101" charset="-122"/>
                <a:sym typeface="+mn-ea"/>
              </a:rPr>
              <a:t>——</a:t>
            </a:r>
            <a:r>
              <a:rPr lang="zh-CN" altLang="en-US" sz="2400" b="1" dirty="0" smtClean="0">
                <a:latin typeface="楷体" panose="02010609060101010101" charset="-122"/>
                <a:ea typeface="楷体" panose="02010609060101010101" charset="-122"/>
                <a:sym typeface="+mn-ea"/>
              </a:rPr>
              <a:t>甘地</a:t>
            </a:r>
            <a:endParaRPr lang="zh-CN" altLang="en-US" sz="2400" b="1" dirty="0" smtClean="0"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1664970" y="1814195"/>
            <a:ext cx="8429625" cy="41503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609600" algn="just">
              <a:lnSpc>
                <a:spcPct val="110000"/>
              </a:lnSpc>
              <a:buSzPct val="100000"/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lang="zh-CN" altLang="en-US" sz="2400" b="1" dirty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亚洲国家中，中国选择了</a:t>
            </a:r>
            <a:r>
              <a:rPr lang="zh-CN" altLang="en-US" sz="2400" b="1" dirty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“武装夺取政权”的道路，而印度却选择了“非暴力不合作”运动。</a:t>
            </a:r>
            <a:endParaRPr lang="zh-CN" altLang="en-US" sz="2400" b="1" dirty="0">
              <a:solidFill>
                <a:schemeClr val="tx1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+mn-ea"/>
            </a:endParaRPr>
          </a:p>
          <a:p>
            <a:pPr indent="609600" algn="just">
              <a:lnSpc>
                <a:spcPct val="110000"/>
              </a:lnSpc>
              <a:buSzPct val="100000"/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sz="2400" b="1" dirty="0" err="1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印度“非暴力”思想</a:t>
            </a:r>
            <a:r>
              <a:rPr lang="zh-CN" altLang="en-US" sz="2400" b="1" dirty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源于</a:t>
            </a:r>
            <a:r>
              <a:rPr sz="2400" b="1" dirty="0" err="1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印度的宗教文化与客观国情</a:t>
            </a:r>
            <a:r>
              <a:rPr sz="2400" b="1" dirty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。</a:t>
            </a:r>
            <a:r>
              <a:rPr lang="zh-CN" altLang="en-US" sz="2400" b="1" dirty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而当时中国先进的知识分子接受马克思主义思想，成立了中国共产党，中国人民在中国共产党的领导下选择了</a:t>
            </a:r>
            <a:r>
              <a:rPr lang="en-US" altLang="zh-CN" sz="2400" b="1" dirty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“</a:t>
            </a:r>
            <a:r>
              <a:rPr lang="zh-CN" altLang="en-US" sz="2400" b="1" dirty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武装夺取政权的道路</a:t>
            </a:r>
            <a:r>
              <a:rPr lang="en-US" altLang="zh-CN" sz="2400" b="1" dirty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”</a:t>
            </a:r>
            <a:r>
              <a:rPr lang="zh-CN" altLang="en-US" sz="2400" b="1" dirty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。</a:t>
            </a:r>
            <a:endParaRPr lang="zh-CN" altLang="en-US" sz="2400" b="1" dirty="0">
              <a:solidFill>
                <a:schemeClr val="tx1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+mn-ea"/>
            </a:endParaRPr>
          </a:p>
          <a:p>
            <a:pPr indent="609600" algn="just">
              <a:lnSpc>
                <a:spcPct val="110000"/>
              </a:lnSpc>
              <a:buSzPct val="100000"/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sz="2400" b="1" dirty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由此</a:t>
            </a:r>
            <a:r>
              <a:rPr lang="zh-CN" altLang="en-US" sz="2400" b="1" dirty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可知</a:t>
            </a:r>
            <a:r>
              <a:rPr sz="2400" b="1" dirty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中印两国斗争方式的差异来源于两国文化、民族、历史、环境等因素的不同。但是中印两国的解放运动仍能找到许多共通之处：根植独立民主诉求、汲取民族文化精神、发动广大人民群众</a:t>
            </a:r>
            <a:r>
              <a:rPr lang="zh-CN" altLang="en-US" sz="2400" b="1" dirty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等。</a:t>
            </a:r>
            <a:endParaRPr lang="zh-CN" altLang="en-US" sz="2400" b="1" dirty="0">
              <a:solidFill>
                <a:schemeClr val="tx1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69490" y="892810"/>
            <a:ext cx="7219950" cy="527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755" y="1441450"/>
            <a:ext cx="8001000" cy="46355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98145" y="141605"/>
            <a:ext cx="9027160" cy="8915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chemeClr val="tx1"/>
                </a:solidFill>
                <a:latin typeface="华文仿宋" panose="02010600040101010101" charset="-122"/>
                <a:ea typeface="华文仿宋" panose="02010600040101010101" charset="-122"/>
              </a:rPr>
              <a:t>一、亚洲民族民主运动的新高潮</a:t>
            </a:r>
            <a:endParaRPr lang="zh-CN" altLang="en-US" sz="2400" b="1">
              <a:solidFill>
                <a:schemeClr val="tx1"/>
              </a:solidFill>
              <a:latin typeface="华文仿宋" panose="02010600040101010101" charset="-122"/>
              <a:ea typeface="华文仿宋" panose="02010600040101010101" charset="-122"/>
            </a:endParaRPr>
          </a:p>
          <a:p>
            <a:r>
              <a:rPr lang="zh-CN" altLang="en-US" sz="2800" b="1">
                <a:solidFill>
                  <a:srgbClr val="FF0000"/>
                </a:solidFill>
                <a:latin typeface="华文仿宋" panose="02010600040101010101" charset="-122"/>
                <a:ea typeface="华文仿宋" panose="02010600040101010101" charset="-122"/>
              </a:rPr>
              <a:t>二、非洲独立意识的觉醒</a:t>
            </a:r>
            <a:endParaRPr lang="zh-CN" altLang="en-US" sz="2800" b="1">
              <a:solidFill>
                <a:srgbClr val="FF0000"/>
              </a:solidFill>
              <a:latin typeface="华文仿宋" panose="02010600040101010101" charset="-122"/>
              <a:ea typeface="华文仿宋" panose="02010600040101010101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460105" y="1577340"/>
            <a:ext cx="3296285" cy="3415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400" b="1">
                <a:latin typeface="华文中宋" panose="02010600040101010101" charset="-122"/>
                <a:ea typeface="华文中宋" panose="02010600040101010101" charset="-122"/>
                <a:sym typeface="+mn-ea"/>
              </a:rPr>
              <a:t>·</a:t>
            </a:r>
            <a:r>
              <a:rPr lang="zh-CN" altLang="en-US" sz="2400" b="1">
                <a:latin typeface="华文中宋" panose="02010600040101010101" charset="-122"/>
                <a:ea typeface="华文中宋" panose="02010600040101010101" charset="-122"/>
                <a:sym typeface="+mn-ea"/>
              </a:rPr>
              <a:t>北非、东非的民族意识觉醒</a:t>
            </a:r>
            <a:endParaRPr lang="zh-CN" altLang="en-US" sz="2400" b="1"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  <a:p>
            <a:endParaRPr lang="zh-CN" altLang="en-US" sz="2400" b="1"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  <a:p>
            <a:r>
              <a:rPr lang="en-US" altLang="zh-CN" sz="2400" b="1">
                <a:latin typeface="华文中宋" panose="02010600040101010101" charset="-122"/>
                <a:ea typeface="华文中宋" panose="02010600040101010101" charset="-122"/>
                <a:sym typeface="+mn-ea"/>
              </a:rPr>
              <a:t>·</a:t>
            </a:r>
            <a:r>
              <a:rPr lang="zh-CN" altLang="en-US" sz="2400" b="1">
                <a:latin typeface="华文中宋" panose="02010600040101010101" charset="-122"/>
                <a:ea typeface="华文中宋" panose="02010600040101010101" charset="-122"/>
                <a:sym typeface="+mn-ea"/>
              </a:rPr>
              <a:t>民族主义政党成为埃及的新生领导力量</a:t>
            </a:r>
            <a:endParaRPr lang="zh-CN" altLang="en-US" sz="2400" b="1"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  <a:p>
            <a:endParaRPr lang="zh-CN" altLang="en-US" sz="2400" b="1"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  <a:p>
            <a:r>
              <a:rPr lang="en-US" altLang="zh-CN" sz="2400" b="1">
                <a:latin typeface="华文中宋" panose="02010600040101010101" charset="-122"/>
                <a:ea typeface="华文中宋" panose="02010600040101010101" charset="-122"/>
                <a:sym typeface="+mn-ea"/>
              </a:rPr>
              <a:t>·</a:t>
            </a:r>
            <a:r>
              <a:rPr lang="zh-CN" altLang="en-US" sz="2400" b="1">
                <a:latin typeface="华文中宋" panose="02010600040101010101" charset="-122"/>
                <a:ea typeface="华文中宋" panose="02010600040101010101" charset="-122"/>
                <a:sym typeface="+mn-ea"/>
              </a:rPr>
              <a:t>埃塞俄比亚的抗意斗争属于世界反法西斯战争的一部分</a:t>
            </a:r>
            <a:endParaRPr lang="zh-CN" altLang="en-US" sz="2400" b="1"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tags/tag1.xml><?xml version="1.0" encoding="utf-8"?>
<p:tagLst xmlns:p="http://schemas.openxmlformats.org/presentationml/2006/main">
  <p:tag name="KSO_WM_UNIT_TABLE_BEAUTIFY" val="smartTable{5fb66fdd-17cf-4d1e-9117-23aad1773846}"/>
  <p:tag name="TABLE_ENDDRAG_ORIGIN_RECT" val="415*396"/>
  <p:tag name="TABLE_ENDDRAG_RECT" val="31*130*415*396"/>
  <p:tag name="KSO_WM_SCREEN_THEME_FLAG" val="Dlrq25wU2PGuGg5bbmjbDBVD0JpKnB0bLCahQOghwLHK9ZS31fvGWFoT9Jd2Am6a5vlxgDxC2f2Uh8BL7IOKv22pn+1HEwThzTYshkqQdQg="/>
</p:tagLst>
</file>

<file path=ppt/tags/tag2.xml><?xml version="1.0" encoding="utf-8"?>
<p:tagLst xmlns:p="http://schemas.openxmlformats.org/presentationml/2006/main">
  <p:tag name="KSO_WM_UNIT_TABLE_BEAUTIFY" val="smartTable{788f238b-7b7b-41b0-bb78-1fd1587bebfe}"/>
  <p:tag name="TABLE_ENDDRAG_ORIGIN_RECT" val="435*204"/>
  <p:tag name="TABLE_ENDDRAG_RECT" val="489*130*435*204"/>
  <p:tag name="KSO_WM_SCREEN_THEME_FLAG" val="Dlrq25wU2PGuGg5bbmjbDBVD0JpKnB0bLCahQOghwLHK9ZS31fvGWFoT9Jd2Am6a5vlxgDxC2f2Uh8BL7IOKv22pn+1HEwThzTYshkqQdQg="/>
</p:tagLst>
</file>

<file path=ppt/tags/tag3.xml><?xml version="1.0" encoding="utf-8"?>
<p:tagLst xmlns:p="http://schemas.openxmlformats.org/presentationml/2006/main">
  <p:tag name="TABLE_ENDDRAG_ORIGIN_RECT" val="780*365"/>
  <p:tag name="TABLE_ENDDRAG_RECT" val="99*21*780*365"/>
  <p:tag name="KSO_WM_SCREEN_THEME_FLAG" val="Dlrq25wU2PGuGg5bbmjbDBVD0JpKnB0bLCahQOghwLHK9ZS31fvGWFoT9Jd2Am6a5vlxgDxC2f2Uh8BL7IOKv22pn+1HEwThzTYshkqQdQg="/>
</p:tagLst>
</file>

<file path=ppt/tags/tag4.xml><?xml version="1.0" encoding="utf-8"?>
<p:tagLst xmlns:p="http://schemas.openxmlformats.org/presentationml/2006/main">
  <p:tag name="commondata" val="eyJoZGlkIjoiZGE3Y2I3OTRlNTA1NjUwZGY1NGI3NTM4NWZhMGI4N2IifQ=="/>
  <p:tag name="KSO_WM_SCREEN_THEME_FLAG" val="Dlrq25wU2PGuGg5bbmjbDBVD0JpKnB0bLCahQOghwLHK9ZS31fvGWFoT9Jd2Am6a5vlxgDxC2f2Uh8BL7IOKv22pn+1HEwThzTYshkqQdQg=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2547</Words>
  <PresentationFormat>宽屏</PresentationFormat>
  <Paragraphs>301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30" baseType="lpstr">
      <vt:lpstr>Arial</vt:lpstr>
      <vt:lpstr>宋体</vt:lpstr>
      <vt:lpstr>Wingdings</vt:lpstr>
      <vt:lpstr>楷体</vt:lpstr>
      <vt:lpstr>微软雅黑</vt:lpstr>
      <vt:lpstr>黑体</vt:lpstr>
      <vt:lpstr>华文中宋</vt:lpstr>
      <vt:lpstr>华文仿宋</vt:lpstr>
      <vt:lpstr>新宋体</vt:lpstr>
      <vt:lpstr>Calibri</vt:lpstr>
      <vt:lpstr>华文楷体</vt:lpstr>
      <vt:lpstr>Times New Roman</vt:lpstr>
      <vt:lpstr>仿宋</vt:lpstr>
      <vt:lpstr>华康标题宋W9</vt:lpstr>
      <vt:lpstr>Arial Unicode MS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2023-08-09T12:44:00Z</dcterms:created>
  <dcterms:modified xsi:type="dcterms:W3CDTF">2024-04-11T04:20:16Z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3B0086CAF875411CACBDA13AB9801EF4_13</vt:lpwstr>
  </property>
  <property fmtid="{D5CDD505-2E9C-101B-9397-08002B2CF9AE}" pid="3" name="KSOProductBuildVer">
    <vt:lpwstr>2052-12.1.0.16417</vt:lpwstr>
  </property>
</Properties>
</file>