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38" r:id="rId4"/>
    <p:sldId id="330" r:id="rId5"/>
    <p:sldId id="358" r:id="rId6"/>
    <p:sldId id="359" r:id="rId7"/>
    <p:sldId id="360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379" r:id="rId25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3399"/>
    <a:srgbClr val="FFC1FF"/>
    <a:srgbClr val="FFCDFF"/>
    <a:srgbClr val="CAF65C"/>
    <a:srgbClr val="DAEBB3"/>
    <a:srgbClr val="000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6"/>
    <p:restoredTop sz="93428"/>
  </p:normalViewPr>
  <p:slideViewPr>
    <p:cSldViewPr showGuides="1">
      <p:cViewPr varScale="1">
        <p:scale>
          <a:sx n="66" d="100"/>
          <a:sy n="66" d="100"/>
        </p:scale>
        <p:origin x="-1494" y="-108"/>
      </p:cViewPr>
      <p:guideLst>
        <p:guide orient="horz" pos="2122"/>
        <p:guide pos="28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9" /><Relationship Type="http://schemas.openxmlformats.org/officeDocument/2006/relationships/slide" Target="slides/slide6.xml" Id="rId8" /><Relationship Type="http://schemas.openxmlformats.org/officeDocument/2006/relationships/slide" Target="slides/slide5.xml" Id="rId7" /><Relationship Type="http://schemas.openxmlformats.org/officeDocument/2006/relationships/slide" Target="slides/slide4.xml" Id="rId6" /><Relationship Type="http://schemas.openxmlformats.org/officeDocument/2006/relationships/slide" Target="slides/slide3.xml" Id="rId5" /><Relationship Type="http://schemas.openxmlformats.org/officeDocument/2006/relationships/slide" Target="slides/slide2.xml" Id="rId4" /><Relationship Type="http://schemas.openxmlformats.org/officeDocument/2006/relationships/slide" Target="slides/slide1.xml" Id="rId3" /><Relationship Type="http://schemas.openxmlformats.org/officeDocument/2006/relationships/commentAuthors" Target="commentAuthors.xml" Id="rId29" /><Relationship Type="http://schemas.openxmlformats.org/officeDocument/2006/relationships/tableStyles" Target="tableStyles.xml" Id="rId28" /><Relationship Type="http://schemas.openxmlformats.org/officeDocument/2006/relationships/viewProps" Target="viewProps.xml" Id="rId27" /><Relationship Type="http://schemas.openxmlformats.org/officeDocument/2006/relationships/presProps" Target="presProps.xml" Id="rId26" /><Relationship Type="http://schemas.openxmlformats.org/officeDocument/2006/relationships/slide" Target="slides/slide23.xml" Id="rId25" /><Relationship Type="http://schemas.openxmlformats.org/officeDocument/2006/relationships/slide" Target="slides/slide22.xml" Id="rId24" /><Relationship Type="http://schemas.openxmlformats.org/officeDocument/2006/relationships/slide" Target="slides/slide21.xml" Id="rId23" /><Relationship Type="http://schemas.openxmlformats.org/officeDocument/2006/relationships/slide" Target="slides/slide20.xml" Id="rId22" /><Relationship Type="http://schemas.openxmlformats.org/officeDocument/2006/relationships/slide" Target="slides/slide19.xml" Id="rId21" /><Relationship Type="http://schemas.openxmlformats.org/officeDocument/2006/relationships/slide" Target="slides/slide18.xml" Id="rId20" /><Relationship Type="http://schemas.openxmlformats.org/officeDocument/2006/relationships/theme" Target="theme/theme1.xml" Id="rId2" /><Relationship Type="http://schemas.openxmlformats.org/officeDocument/2006/relationships/slide" Target="slides/slide17.xml" Id="rId19" /><Relationship Type="http://schemas.openxmlformats.org/officeDocument/2006/relationships/slide" Target="slides/slide16.xml" Id="rId18" /><Relationship Type="http://schemas.openxmlformats.org/officeDocument/2006/relationships/slide" Target="slides/slide15.xml" Id="rId17" /><Relationship Type="http://schemas.openxmlformats.org/officeDocument/2006/relationships/slide" Target="slides/slide14.xml" Id="rId16" /><Relationship Type="http://schemas.openxmlformats.org/officeDocument/2006/relationships/slide" Target="slides/slide13.xml" Id="rId15" /><Relationship Type="http://schemas.openxmlformats.org/officeDocument/2006/relationships/slide" Target="slides/slide12.xml" Id="rId14" /><Relationship Type="http://schemas.openxmlformats.org/officeDocument/2006/relationships/slide" Target="slides/slide11.xml" Id="rId13" /><Relationship Type="http://schemas.openxmlformats.org/officeDocument/2006/relationships/slide" Target="slides/slide10.xml" Id="rId12" /><Relationship Type="http://schemas.openxmlformats.org/officeDocument/2006/relationships/slide" Target="slides/slide9.xml" Id="rId11" /><Relationship Type="http://schemas.openxmlformats.org/officeDocument/2006/relationships/slide" Target="slides/slide8.xml" Id="rId10" /><Relationship Type="http://schemas.openxmlformats.org/officeDocument/2006/relationships/slideMaster" Target="slideMasters/slideMaster1.xml" Id="rId1" /><Relationship Type="http://schemas.openxmlformats.org/officeDocument/2006/relationships/tags" Target="/ppt/tags/tag3.xml" Id="R82e9505f03f7491a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60770" name="标题 160769"/>
          <p:cNvSpPr>
            <a:spLocks noGrp="1" noRot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lvl="0">
              <a:buClrTx/>
              <a:buSzTx/>
              <a:buFontTx/>
              <a:defRPr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60771" name="副标题 160770"/>
          <p:cNvSpPr>
            <a:spLocks noGrp="1" noRot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marL="0" lvl="0" indent="0" algn="ctr">
              <a:buClr>
                <a:schemeClr val="hlink"/>
              </a:buClr>
              <a:buSzPct val="75000"/>
              <a:buFont typeface="Wingdings" panose="05000000000000000000" pitchFamily="2" charset="2"/>
              <a:buNone/>
              <a:defRPr/>
            </a:lvl1pPr>
            <a:lvl2pPr marL="457200" lvl="1" indent="0" algn="ctr">
              <a:buClr>
                <a:schemeClr val="accent2"/>
              </a:buClr>
              <a:buSzPct val="85000"/>
              <a:buFont typeface="Wingdings" panose="05000000000000000000" pitchFamily="2" charset="2"/>
              <a:buNone/>
              <a:defRPr/>
            </a:lvl2pPr>
            <a:lvl3pPr marL="914400" lvl="2" indent="0" algn="ctr">
              <a:buClr>
                <a:schemeClr val="hlink"/>
              </a:buClr>
              <a:buSzPct val="85000"/>
              <a:buFont typeface="Wingdings" panose="05000000000000000000" pitchFamily="2" charset="2"/>
              <a:buNone/>
              <a:defRPr/>
            </a:lvl3pPr>
            <a:lvl4pPr marL="1371600" lvl="3" indent="0" algn="ctr">
              <a:buClr>
                <a:schemeClr val="accent2"/>
              </a:buClr>
              <a:buSzPct val="90000"/>
              <a:buFont typeface="Wingdings" panose="05000000000000000000" pitchFamily="2" charset="2"/>
              <a:buNone/>
              <a:defRPr/>
            </a:lvl4pPr>
            <a:lvl5pPr marL="1828800" lvl="4" indent="0" algn="ctr">
              <a:buClr>
                <a:schemeClr val="hlink"/>
              </a:buClr>
              <a:buSzPct val="85000"/>
              <a:buFont typeface="Wingdings" panose="05000000000000000000" pitchFamily="2" charset="2"/>
              <a:buNone/>
              <a:defRPr/>
            </a:lvl5pPr>
          </a:lstStyle>
          <a:p>
            <a:pPr lvl="0"/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0772" name="日期占位符 160771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>
              <a:defRPr sz="1400"/>
            </a:lvl1pPr>
          </a:lstStyle>
          <a:p>
            <a:pPr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160773" name="页脚占位符 160772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ctr">
              <a:defRPr sz="1400"/>
            </a:lvl1pPr>
          </a:lstStyle>
          <a:p>
            <a:pPr eaLnBrk="1" hangingPunct="1"/>
            <a:endParaRPr lang="zh-CN" altLang="en-US" dirty="0"/>
          </a:p>
        </p:txBody>
      </p:sp>
      <p:sp>
        <p:nvSpPr>
          <p:cNvPr id="160774" name="灯片编号占位符 160773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>
            <a:lvl1pPr algn="r">
              <a:defRPr sz="1400"/>
            </a:lvl1pPr>
          </a:lstStyle>
          <a:p>
            <a:pPr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0771">
                                            <p:txEl>
                                              <p:charRg st="0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  <p:bldP spid="160771" grpId="0" build="p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8" cy="54895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81784" cy="54895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905000"/>
            <a:ext cx="4184968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7408" y="1905000"/>
            <a:ext cx="4184968" cy="41941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  <p:transition spd="med">
    <p:push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59746" name="标题 159745"/>
          <p:cNvSpPr>
            <a:spLocks noGrp="1" noRot="1"/>
          </p:cNvSpPr>
          <p:nvPr>
            <p:ph type="title"/>
          </p:nvPr>
        </p:nvSpPr>
        <p:spPr>
          <a:xfrm>
            <a:off x="301625" y="609600"/>
            <a:ext cx="854075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59747" name="文本占位符 159746"/>
          <p:cNvSpPr>
            <a:spLocks noGrp="1" noRot="1"/>
          </p:cNvSpPr>
          <p:nvPr>
            <p:ph type="body" idx="1"/>
          </p:nvPr>
        </p:nvSpPr>
        <p:spPr>
          <a:xfrm>
            <a:off x="301625" y="1905000"/>
            <a:ext cx="8540750" cy="41941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59748" name="日期占位符 159747"/>
          <p:cNvSpPr>
            <a:spLocks noGrp="1"/>
          </p:cNvSpPr>
          <p:nvPr>
            <p:ph type="dt" sz="half" idx="2"/>
          </p:nvPr>
        </p:nvSpPr>
        <p:spPr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eaLnBrk="1" hangingPunct="1"/>
            <a:fld id="{BB962C8B-B14F-4D97-AF65-F5344CB8AC3E}" type="datetimeFigureOut">
              <a:rPr lang="zh-CN" altLang="en-US" dirty="0"/>
            </a:fld>
            <a:endParaRPr lang="zh-CN" altLang="en-US" dirty="0"/>
          </a:p>
        </p:txBody>
      </p:sp>
      <p:sp>
        <p:nvSpPr>
          <p:cNvPr id="159749" name="页脚占位符 15974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eaLnBrk="1" hangingPunct="1"/>
            <a:endParaRPr lang="zh-CN" altLang="en-US" dirty="0"/>
          </a:p>
        </p:txBody>
      </p:sp>
      <p:sp>
        <p:nvSpPr>
          <p:cNvPr id="159750" name="灯片编号占位符 15974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9747">
                                            <p:txEl>
                                              <p:charRg st="0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9747">
                                            <p:txEl>
                                              <p:charRg st="13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9747">
                                            <p:txEl>
                                              <p:charRg st="17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9747">
                                            <p:txEl>
                                              <p:charRg st="21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59747">
                                            <p:txEl>
                                              <p:charRg st="25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/>
      <p:bldP spid="159747" grpId="0" build="p"/>
    </p:bldLst>
  </p:timing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2053" name="文本框 2052"/>
          <p:cNvSpPr txBox="1"/>
          <p:nvPr/>
        </p:nvSpPr>
        <p:spPr>
          <a:xfrm>
            <a:off x="-396875" y="2348865"/>
            <a:ext cx="9084945" cy="3815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论文题常见类型及方法指导</a:t>
            </a:r>
            <a:endParaRPr lang="zh-CN" altLang="en-US" sz="4400" b="1" dirty="0"/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</a:t>
            </a:r>
            <a:endParaRPr lang="zh-CN" altLang="en-US" sz="4400" b="1" dirty="0">
              <a:solidFill>
                <a:srgbClr val="FF3399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                 </a:t>
            </a:r>
            <a:endParaRPr lang="zh-CN" altLang="en-US" sz="4400" b="1" dirty="0"/>
          </a:p>
          <a:p>
            <a:pPr eaLnBrk="1" hangingPunct="1">
              <a:spcBef>
                <a:spcPct val="50000"/>
              </a:spcBef>
            </a:pPr>
            <a:r>
              <a:rPr lang="zh-CN" altLang="en-US" sz="4400" b="1" dirty="0"/>
              <a:t>                               </a:t>
            </a:r>
            <a:endParaRPr lang="zh-CN" altLang="en-US" sz="2400" b="1" dirty="0"/>
          </a:p>
        </p:txBody>
      </p:sp>
    </p:spTree>
  </p:cSld>
  <p:clrMapOvr>
    <a:masterClrMapping/>
  </p:clrMapOvr>
  <p:transition spd="med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48310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人民订立契约建立国家，他们是国家的主人，人民主权不可转让，也不可代表。议员不能是人民的代表，只能充当人民的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办事员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。英国人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只有在选举国会议员的期间，才是自由的；议员一旦选出之后，他们就是奴隶，他们就等于零了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。人民主权不可分割，否则主权者将被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弄成一个支离破碎拼凑起来的怪物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                                                ----</a:t>
            </a:r>
            <a:r>
              <a:rPr lang="zh-CN" altLang="en-US" sz="2800" dirty="0">
                <a:solidFill>
                  <a:schemeClr val="tx2"/>
                </a:solidFill>
              </a:rPr>
              <a:t>据卢梭《社会契约论》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结合材料与所学</a:t>
            </a:r>
            <a:r>
              <a:rPr lang="zh-CN" altLang="en-US" sz="2800" b="1" dirty="0">
                <a:solidFill>
                  <a:srgbClr val="FF0000"/>
                </a:solidFill>
              </a:rPr>
              <a:t>世界史</a:t>
            </a:r>
            <a:r>
              <a:rPr lang="zh-CN" altLang="en-US" sz="2800" dirty="0">
                <a:solidFill>
                  <a:schemeClr val="tx2"/>
                </a:solidFill>
              </a:rPr>
              <a:t>的相关知识，</a:t>
            </a:r>
            <a:r>
              <a:rPr lang="zh-CN" altLang="en-US" sz="2800" b="1" dirty="0">
                <a:solidFill>
                  <a:srgbClr val="FF0000"/>
                </a:solidFill>
              </a:rPr>
              <a:t>围绕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制度构想与实践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</a:rPr>
              <a:t>自行拟定一个具体的论题</a:t>
            </a:r>
            <a:r>
              <a:rPr lang="zh-CN" altLang="en-US" sz="2800" dirty="0">
                <a:solidFill>
                  <a:schemeClr val="tx2"/>
                </a:solidFill>
              </a:rPr>
              <a:t>，并就所拟论题进行简要阐述。（要求：明确写出所拟论题，阐述须有史实依据。）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042670" y="18859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、自拟论题类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5560" y="191706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）题型特点：题目中给出文字材料或表格，围绕材料，自拟论题，或根据材料，围绕</a:t>
            </a:r>
            <a:r>
              <a:rPr lang="en-US" altLang="zh-CN" sz="3200" b="1" dirty="0"/>
              <a:t>“</a:t>
            </a:r>
            <a:r>
              <a:rPr lang="zh-CN" altLang="en-US" sz="3200" b="1" dirty="0">
                <a:solidFill>
                  <a:srgbClr val="FF0000"/>
                </a:solidFill>
              </a:rPr>
              <a:t>改革与发展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自拟论题。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5560" y="3429000"/>
            <a:ext cx="867664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</a:t>
            </a:r>
            <a:r>
              <a:rPr lang="zh-CN" altLang="en-US" sz="3200" b="1" dirty="0">
                <a:solidFill>
                  <a:srgbClr val="FF0000"/>
                </a:solidFill>
              </a:rPr>
              <a:t>：卢梭共和制构想在法国大革命中的实践</a:t>
            </a:r>
            <a:endParaRPr lang="zh-CN" altLang="en-US" sz="3200" b="1" dirty="0">
              <a:solidFill>
                <a:srgbClr val="FF0000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（3）</a:t>
            </a:r>
            <a:r>
              <a:rPr lang="zh-CN" altLang="en-US" sz="3200" b="1" dirty="0">
                <a:sym typeface="+mn-ea"/>
              </a:rPr>
              <a:t>格式方法：格式：论题/阐述/总之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方法：找到关键词与时间范围，如：制度构想与实践，具体的论题，世界史相关知识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4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、关系探讨类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1772920"/>
            <a:ext cx="910463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）题型特点：题目中给出文字材料或图形，对材料中的公式或图形中各个要素之间的关系，进行论证。也可以对公式或要素进行修改、补充、否定或提出新看法。</a:t>
            </a: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41846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有历史学者为说明近代以来科学技术在生产力发展中的作用，引用了如下公式：</a:t>
            </a:r>
            <a:r>
              <a:rPr lang="zh-CN" altLang="en-US" sz="2800" b="1" dirty="0">
                <a:solidFill>
                  <a:srgbClr val="FF0000"/>
                </a:solidFill>
              </a:rPr>
              <a:t>生产力</a:t>
            </a:r>
            <a:r>
              <a:rPr lang="en-US" altLang="zh-CN" sz="2800" b="1" dirty="0">
                <a:solidFill>
                  <a:srgbClr val="FF0000"/>
                </a:solidFill>
              </a:rPr>
              <a:t>=</a:t>
            </a:r>
            <a:r>
              <a:rPr lang="zh-CN" altLang="en-US" sz="2800" b="1" dirty="0">
                <a:solidFill>
                  <a:srgbClr val="FF0000"/>
                </a:solidFill>
              </a:rPr>
              <a:t>科学技术×（劳动力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劳动工具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劳动对象</a:t>
            </a:r>
            <a:r>
              <a:rPr lang="en-US" altLang="zh-CN" sz="2800" b="1" dirty="0">
                <a:solidFill>
                  <a:srgbClr val="FF0000"/>
                </a:solidFill>
              </a:rPr>
              <a:t>+</a:t>
            </a:r>
            <a:r>
              <a:rPr lang="zh-CN" altLang="en-US" sz="2800" b="1" dirty="0">
                <a:solidFill>
                  <a:srgbClr val="FF0000"/>
                </a:solidFill>
              </a:rPr>
              <a:t>生产管理）</a:t>
            </a:r>
            <a:r>
              <a:rPr lang="zh-CN" altLang="en-US" sz="2800" dirty="0">
                <a:solidFill>
                  <a:schemeClr val="tx2"/>
                </a:solidFill>
              </a:rPr>
              <a:t>这一公式表明，科学技术有乘法效应，它能放大生产力诸要素。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</a:t>
            </a:r>
            <a:r>
              <a:rPr lang="zh-CN" altLang="en-US" sz="2800" dirty="0">
                <a:solidFill>
                  <a:schemeClr val="tx2"/>
                </a:solidFill>
              </a:rPr>
              <a:t>运用</a:t>
            </a:r>
            <a:r>
              <a:rPr lang="zh-CN" altLang="en-US" sz="2800" b="1" dirty="0">
                <a:solidFill>
                  <a:srgbClr val="FF0000"/>
                </a:solidFill>
              </a:rPr>
              <a:t>世界近现代史</a:t>
            </a:r>
            <a:r>
              <a:rPr lang="zh-CN" altLang="en-US" sz="2800" dirty="0">
                <a:solidFill>
                  <a:schemeClr val="tx2"/>
                </a:solidFill>
              </a:rPr>
              <a:t>的史实，对上述公式进行探讨。（说明：</a:t>
            </a:r>
            <a:r>
              <a:rPr lang="zh-CN" altLang="en-US" sz="2800" b="1" dirty="0">
                <a:solidFill>
                  <a:srgbClr val="FF0000"/>
                </a:solidFill>
              </a:rPr>
              <a:t>可以就科学技术与公式中一个或者多个要素之间的关系进行论证，也可以对公式进行修改、补充、否定或提出新公式，</a:t>
            </a:r>
            <a:r>
              <a:rPr lang="zh-CN" altLang="en-US" sz="2800" dirty="0">
                <a:solidFill>
                  <a:schemeClr val="tx2"/>
                </a:solidFill>
              </a:rPr>
              <a:t>并加以论述。要求观点明确、史论结合、史实准确。）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68522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4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、关系探讨类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19685" y="1052830"/>
            <a:ext cx="9104630" cy="20612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）题型特点：题目中给出文字材料或图形，对材料中的公式或图形中各个要素之间的关系，进行论证。也可以对公式或要素进行修改、补充、否定或提出新看法。</a:t>
            </a: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3284855"/>
            <a:ext cx="8676640" cy="64928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）例题展示：科学技术与生产管理具有相互促进的作用；科学技术在生产力发展中具有乘法效应，能放大生产力诸要素作用。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（3）格式方法：格式：观点/论述/总之、综上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方法：一个或多个要素，修改、补充、否定等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5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、图表信息类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2060575"/>
            <a:ext cx="91046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）题型特点：题目中给出图表，对图表中的内容提出看法，并加以说明。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50463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东汉史学家班固所撰《汉书</a:t>
            </a:r>
            <a:r>
              <a:rPr lang="en-US" altLang="zh-CN" sz="2800" dirty="0">
                <a:solidFill>
                  <a:schemeClr val="tx2"/>
                </a:solidFill>
              </a:rPr>
              <a:t>·</a:t>
            </a:r>
            <a:r>
              <a:rPr lang="zh-CN" altLang="en-US" sz="2800" dirty="0">
                <a:solidFill>
                  <a:schemeClr val="tx2"/>
                </a:solidFill>
              </a:rPr>
              <a:t>古今人表》中的部分人物及相应等级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根据材料并结合所学</a:t>
            </a:r>
            <a:r>
              <a:rPr lang="zh-CN" altLang="en-US" sz="2800" b="1" dirty="0">
                <a:solidFill>
                  <a:srgbClr val="FF0000"/>
                </a:solidFill>
              </a:rPr>
              <a:t>中国古代史</a:t>
            </a:r>
            <a:r>
              <a:rPr lang="zh-CN" altLang="en-US" sz="2800" dirty="0">
                <a:solidFill>
                  <a:schemeClr val="tx2"/>
                </a:solidFill>
              </a:rPr>
              <a:t>知识，对上表的内容提出自己的</a:t>
            </a:r>
            <a:r>
              <a:rPr lang="zh-CN" altLang="en-US" sz="2800" b="1" dirty="0">
                <a:solidFill>
                  <a:srgbClr val="FF0000"/>
                </a:solidFill>
              </a:rPr>
              <a:t>看法，并予以说明</a:t>
            </a:r>
            <a:r>
              <a:rPr lang="zh-CN" altLang="en-US" sz="2800" dirty="0">
                <a:solidFill>
                  <a:schemeClr val="tx2"/>
                </a:solidFill>
              </a:rPr>
              <a:t>。（要求：看法具体明确，说明须史论结合。）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-36830" y="2060575"/>
          <a:ext cx="9218295" cy="1922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9830"/>
                <a:gridCol w="1249680"/>
                <a:gridCol w="1123315"/>
                <a:gridCol w="911225"/>
                <a:gridCol w="1066800"/>
                <a:gridCol w="1094105"/>
                <a:gridCol w="544830"/>
                <a:gridCol w="1024255"/>
                <a:gridCol w="1024255"/>
              </a:tblGrid>
              <a:tr h="7340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（圣人）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（仁人）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上下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（智人）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中下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下上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下中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下下（愚人）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5852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尧、舜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周文王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孔子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孟子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屈原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荀子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子贡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范蠡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廉颇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老子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商鞅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韩非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齐桓公吕不韦荆轲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秦始皇李斯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陈胜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宋襄公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夏桀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商纣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5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、图表信息类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78105" y="1700530"/>
            <a:ext cx="9104630" cy="1076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）题型特点：题目中给出图表，对图表中的内容提出看法，并加以说明。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2780665"/>
            <a:ext cx="8676640" cy="77241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）例题展示：东汉史学深受儒家思想的影响；汉代班固评价人物等级的标准是儒家思想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</a:t>
            </a:r>
            <a:r>
              <a:rPr lang="zh-CN" altLang="en-US" sz="3200" b="1" dirty="0">
                <a:sym typeface="+mn-ea"/>
              </a:rPr>
              <a:t>格式方法：格式：看法/说明/总之、综上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</a:t>
            </a:r>
            <a:r>
              <a:rPr lang="zh-CN" altLang="en-US" sz="3200" b="1" dirty="0">
                <a:solidFill>
                  <a:srgbClr val="FF0000"/>
                </a:solidFill>
                <a:sym typeface="+mn-ea"/>
              </a:rPr>
              <a:t>结合时代找出考察的主要内容，通过眉头或第一句提示找到关键信息</a:t>
            </a:r>
            <a:r>
              <a:rPr lang="zh-CN" altLang="en-US" sz="3200" b="1" dirty="0">
                <a:sym typeface="+mn-ea"/>
              </a:rPr>
              <a:t>。东汉儒学，古代中国对外交往等关键词。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6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、主题比较类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39370" y="2060575"/>
            <a:ext cx="910463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）题型特点：题目中给出两个对比类材料，比如不同的目录，不同书籍的版本，不同作者的不同观点，进行比较，指出差异和原因。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937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985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36195" y="0"/>
            <a:ext cx="9104630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  <p:graphicFrame>
        <p:nvGraphicFramePr>
          <p:cNvPr id="2" name="表格 1"/>
          <p:cNvGraphicFramePr/>
          <p:nvPr>
            <p:custDataLst>
              <p:tags r:id="rId1"/>
            </p:custDataLst>
          </p:nvPr>
        </p:nvGraphicFramePr>
        <p:xfrm>
          <a:off x="35560" y="620395"/>
          <a:ext cx="8891270" cy="4014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265"/>
                <a:gridCol w="3146425"/>
                <a:gridCol w="4513580"/>
              </a:tblGrid>
              <a:tr h="41275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时间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作品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主要观点</a:t>
                      </a:r>
                      <a:endParaRPr lang="zh-CN" altLang="en-US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6527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706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崔融《则天大圣皇后哀册文》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仗义当责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忘躯济厄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使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四海慕化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南宋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朱熹《通鉴纲目》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“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乘唐中衰，攘窃神器，任用酷吏，屠害宗支，毒流缙绅，其祸惨矣！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”</a:t>
                      </a:r>
                      <a:endParaRPr lang="en-US" altLang="zh-CN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1929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振之《我国女权运动者</a:t>
                      </a: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--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武则天》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她冲破男性为主导的社会束缚，成为一代女皇，对于唐代整个女性意识的复苏和地位的提高作出了巨大贡献。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1974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梁效《有作为的女政治家武则天》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在广大人民群众支持下，以武则天为首的法家革新派战胜士族地主守旧派。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73723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1993</a:t>
                      </a: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年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杨剑虹《武则天新传》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b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她操纵全局，巩固唐朝的封建政治；她重视生产发展，能用人所长。但她也穷奢极欲，增加了人民的负担。</a:t>
                      </a:r>
                      <a:endParaRPr lang="zh-CN" altLang="en-US" b="1">
                        <a:solidFill>
                          <a:schemeClr val="tx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-41910" y="5156835"/>
            <a:ext cx="89687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chemeClr val="tx1">
                    <a:lumMod val="50000"/>
                  </a:schemeClr>
                </a:solidFill>
              </a:rPr>
              <a:t>上表为不同时期对武则天的评价表。任选表中两个时段，指出对武则天评价的差异并分析形成差异的原因。（要求：观点明确，史论结合，史实准确，逻辑清晰。）</a:t>
            </a:r>
            <a:endParaRPr lang="zh-CN" altLang="en-US" sz="2400" b="1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827405" y="476885"/>
            <a:ext cx="7056438" cy="57543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一、论文题常见类型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、观点评析类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观点提炼类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自拟论题类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、关系探讨类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5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图表信息类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6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主题比较类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683895" y="50165"/>
            <a:ext cx="7893050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6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、主题比较类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36195" y="908685"/>
            <a:ext cx="910463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）题型特点：题目中给出两个对比类材料，比如不同的目录，不同书籍的版本，不同作者的不同观点，进行比较，指出差异和原因。</a:t>
            </a:r>
            <a:endParaRPr lang="en-US" altLang="zh-CN" sz="3200" b="1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2564765"/>
            <a:ext cx="8676640" cy="77241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）例题展示：南宋朱熹认为武则天是一位篡权的暴君；民国时期振之认为武则天是一位突破传统束缚的伟大女性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（</a:t>
            </a:r>
            <a:r>
              <a:rPr lang="en-US" altLang="zh-CN" sz="3200" b="1" dirty="0">
                <a:sym typeface="+mn-ea"/>
              </a:rPr>
              <a:t>3</a:t>
            </a:r>
            <a:r>
              <a:rPr lang="zh-CN" altLang="en-US" sz="3200" b="1" dirty="0">
                <a:sym typeface="+mn-ea"/>
              </a:rPr>
              <a:t>）</a:t>
            </a:r>
            <a:r>
              <a:rPr lang="zh-CN" altLang="en-US" sz="3200" b="1" dirty="0">
                <a:sym typeface="+mn-ea"/>
              </a:rPr>
              <a:t>格式方法：格式：差异/原因/所以</a:t>
            </a:r>
            <a:endParaRPr lang="zh-CN" altLang="en-US" sz="3200" b="1" dirty="0">
              <a:sym typeface="+mn-ea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方法：结合时代找出不同，从背景，内容，影响等方面去分析。</a:t>
            </a:r>
            <a:endParaRPr lang="zh-CN" altLang="en-US" sz="3200" b="1" dirty="0">
              <a:sym typeface="+mn-ea"/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827405" y="476885"/>
            <a:ext cx="7056438" cy="60007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二、论文题常见问题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、格式不准确：看设问，论题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信息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看法等，论证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说明，总之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综上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/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所以。提取两项相互关联信息：信息，论题，论证，总之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、论题不精练：口语化、语句复杂、不通顺、不是完整的句子、跑题等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、论证不充分：过少、不符合论题、不符合时间限定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、结论：简单重复论点，未升华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36830" y="0"/>
            <a:ext cx="9055100" cy="67392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三、论文题方法指导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、格式：审题定格式，关键词，时间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、论题：（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1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）从【】或眉头中找论点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）从设问中找论点，例如围绕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“××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与××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”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拟定论题（高考题）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）材料无观点，自己总结，方法见笔记本笔记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（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）材料有观点，选择自己好论证的观点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3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、论证：三个例子，</a:t>
            </a: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200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字左右，切合主题、时间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4</a:t>
            </a: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、结论：升华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8482" name="文本框 148481"/>
          <p:cNvSpPr txBox="1"/>
          <p:nvPr/>
        </p:nvSpPr>
        <p:spPr>
          <a:xfrm>
            <a:off x="1619885" y="2708910"/>
            <a:ext cx="612965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</a:rPr>
              <a:t>四、论文题实战演练</a:t>
            </a: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eaLnBrk="1" hangingPunct="1">
              <a:spcBef>
                <a:spcPct val="50000"/>
              </a:spcBef>
            </a:pPr>
            <a:endParaRPr lang="zh-CN" altLang="en-US" sz="32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1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、观点评析类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）题型特点：材料中已给出一至三个观点，选择其中一个观点展开评论，观点明确，史论结合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95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“</a:t>
            </a:r>
            <a:r>
              <a:rPr lang="zh-CN" altLang="en-US" sz="2800" dirty="0">
                <a:solidFill>
                  <a:schemeClr val="tx2"/>
                </a:solidFill>
              </a:rPr>
              <a:t>工业革命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是一个颇有争议的概念，</a:t>
            </a:r>
            <a:r>
              <a:rPr lang="zh-CN" altLang="en-US" sz="2800" b="1" dirty="0">
                <a:solidFill>
                  <a:srgbClr val="FF0000"/>
                </a:solidFill>
              </a:rPr>
              <a:t>传统的观点认为工业革命是一场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突变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dirty="0">
                <a:solidFill>
                  <a:srgbClr val="FF0000"/>
                </a:solidFill>
              </a:rPr>
              <a:t>，</a:t>
            </a:r>
            <a:r>
              <a:rPr lang="en-US" altLang="zh-CN" sz="2800" dirty="0">
                <a:solidFill>
                  <a:schemeClr val="tx2"/>
                </a:solidFill>
              </a:rPr>
              <a:t>20</a:t>
            </a:r>
            <a:r>
              <a:rPr lang="zh-CN" altLang="en-US" sz="2800" dirty="0">
                <a:solidFill>
                  <a:schemeClr val="tx2"/>
                </a:solidFill>
              </a:rPr>
              <a:t>世纪二三十年代，</a:t>
            </a:r>
            <a:r>
              <a:rPr lang="zh-CN" altLang="en-US" sz="2800" b="1" dirty="0">
                <a:solidFill>
                  <a:srgbClr val="FF0000"/>
                </a:solidFill>
              </a:rPr>
              <a:t>工业革命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渐进论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b="1" dirty="0">
                <a:solidFill>
                  <a:srgbClr val="FF0000"/>
                </a:solidFill>
              </a:rPr>
              <a:t>兴起</a:t>
            </a:r>
            <a:r>
              <a:rPr lang="zh-CN" altLang="en-US" sz="2800" dirty="0">
                <a:solidFill>
                  <a:schemeClr val="tx2"/>
                </a:solidFill>
              </a:rPr>
              <a:t>，概念之争论体现的是对工业革命总体认识的分歧，这场争论势必还将延续。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有学者对此进行了比较研究，认为经济发展存在渐进性和延续性，工业革命时期的技术及生产组织形式的辩论，突破了传统的生产方式，是社会生产力的一次空前飞跃。</a:t>
            </a:r>
            <a:r>
              <a:rPr lang="zh-CN" altLang="en-US" sz="2800" b="1" dirty="0">
                <a:solidFill>
                  <a:srgbClr val="FF0000"/>
                </a:solidFill>
              </a:rPr>
              <a:t>工业革命实际上是突变和渐进的结合</a:t>
            </a:r>
            <a:r>
              <a:rPr lang="zh-CN" altLang="en-US" sz="2800" dirty="0">
                <a:solidFill>
                  <a:schemeClr val="tx2"/>
                </a:solidFill>
              </a:rPr>
              <a:t>，它不同于政治革命，但其意义绝不亚于后者。所以，开始于经济领域，继而发展到社会和政治领域的这场重要变革，完全可以称作是一场革命。</a:t>
            </a:r>
            <a:r>
              <a:rPr lang="en-US" altLang="zh-CN" sz="2800" dirty="0">
                <a:solidFill>
                  <a:schemeClr val="tx2"/>
                </a:solidFill>
              </a:rPr>
              <a:t>    ------</a:t>
            </a:r>
            <a:r>
              <a:rPr lang="zh-CN" altLang="en-US" sz="2800" dirty="0">
                <a:solidFill>
                  <a:schemeClr val="tx2"/>
                </a:solidFill>
              </a:rPr>
              <a:t>杨宁一《世界近代史之学术动态》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结合材料和所学知识，</a:t>
            </a:r>
            <a:r>
              <a:rPr lang="zh-CN" altLang="en-US" sz="2800" b="1" dirty="0">
                <a:solidFill>
                  <a:srgbClr val="FF0000"/>
                </a:solidFill>
              </a:rPr>
              <a:t>就材料中的一个观点进行论述</a:t>
            </a:r>
            <a:r>
              <a:rPr lang="zh-CN" altLang="en-US" sz="2800" dirty="0">
                <a:solidFill>
                  <a:schemeClr val="tx2"/>
                </a:solidFill>
              </a:rPr>
              <a:t>。</a:t>
            </a:r>
            <a:r>
              <a:rPr lang="en-US" altLang="zh-CN" sz="2800" dirty="0">
                <a:solidFill>
                  <a:schemeClr val="tx2"/>
                </a:solidFill>
              </a:rPr>
              <a:t>(</a:t>
            </a:r>
            <a:r>
              <a:rPr lang="zh-CN" altLang="en-US" sz="2800" dirty="0">
                <a:solidFill>
                  <a:schemeClr val="tx2"/>
                </a:solidFill>
              </a:rPr>
              <a:t>要求：写出观点，观点合理、明确，史论结合。</a:t>
            </a:r>
            <a:r>
              <a:rPr lang="en-US" altLang="zh-CN" sz="2800" dirty="0">
                <a:solidFill>
                  <a:schemeClr val="tx2"/>
                </a:solidFill>
              </a:rPr>
              <a:t>)</a:t>
            </a:r>
            <a:endParaRPr lang="en-US" altLang="zh-CN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1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、观点评析类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0916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）题型特点：材料中已给出一至三个观点，选择其中一个观点展开评论，观点明确，史论结合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3356610"/>
            <a:ext cx="8676640" cy="57543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）例题展示：工业革命是</a:t>
            </a:r>
            <a:r>
              <a:rPr lang="en-US" altLang="zh-CN" sz="3200" b="1" dirty="0"/>
              <a:t>“</a:t>
            </a:r>
            <a:r>
              <a:rPr lang="zh-CN" altLang="en-US" sz="3200" b="1" dirty="0"/>
              <a:t>突变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和</a:t>
            </a:r>
            <a:r>
              <a:rPr lang="en-US" altLang="zh-CN" sz="3200" b="1" dirty="0"/>
              <a:t>“</a:t>
            </a:r>
            <a:r>
              <a:rPr lang="zh-CN" altLang="en-US" sz="3200" b="1" dirty="0"/>
              <a:t>渐进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的结合，是一个持续的发展过程。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）格式方法：格式：观点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论述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方法：一定要明确的写出自己选择的观点，审题后确定时间范围，举例论证。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、观点提炼类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）题型特点：材料中给出文字材料或者图片、地图，围绕材料提炼一个主题或者观点，并加以阐述。观点明确，史论结合。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950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-106045" y="548640"/>
            <a:ext cx="9104630" cy="61239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</a:t>
            </a:r>
            <a:r>
              <a:rPr lang="en-US" altLang="zh-CN" sz="2800" dirty="0">
                <a:solidFill>
                  <a:schemeClr val="tx2"/>
                </a:solidFill>
              </a:rPr>
              <a:t>  </a:t>
            </a:r>
            <a:r>
              <a:rPr lang="zh-CN" altLang="en-US" sz="2800" dirty="0">
                <a:solidFill>
                  <a:schemeClr val="tx2"/>
                </a:solidFill>
              </a:rPr>
              <a:t>危机爆发后，胡佛政府通过斯姆特</a:t>
            </a:r>
            <a:r>
              <a:rPr lang="en-US" altLang="zh-CN" sz="2800" dirty="0">
                <a:solidFill>
                  <a:schemeClr val="tx2"/>
                </a:solidFill>
              </a:rPr>
              <a:t>--</a:t>
            </a:r>
            <a:r>
              <a:rPr lang="zh-CN" altLang="en-US" sz="2800" dirty="0">
                <a:solidFill>
                  <a:schemeClr val="tx2"/>
                </a:solidFill>
              </a:rPr>
              <a:t>霍利法，将进口商品的关税大幅度提高，但很快遭到其他国家报复性措施，以致国内经济形式持续恶化。上台后的罗斯福推出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三</a:t>
            </a:r>
            <a:r>
              <a:rPr lang="en-US" altLang="zh-CN" sz="2800" dirty="0">
                <a:solidFill>
                  <a:schemeClr val="tx2"/>
                </a:solidFill>
              </a:rPr>
              <a:t>R”</a:t>
            </a:r>
            <a:r>
              <a:rPr lang="zh-CN" altLang="en-US" sz="2800" dirty="0">
                <a:solidFill>
                  <a:schemeClr val="tx2"/>
                </a:solidFill>
              </a:rPr>
              <a:t>新政即复兴、救济、改革。为保障《工业复兴法》《农业调整法》等</a:t>
            </a:r>
            <a:r>
              <a:rPr lang="zh-CN" altLang="en-US" sz="2800" b="1" dirty="0">
                <a:solidFill>
                  <a:srgbClr val="FF0000"/>
                </a:solidFill>
              </a:rPr>
              <a:t>政策的落实</a:t>
            </a:r>
            <a:r>
              <a:rPr lang="zh-CN" altLang="en-US" sz="2800" dirty="0">
                <a:solidFill>
                  <a:schemeClr val="tx2"/>
                </a:solidFill>
              </a:rPr>
              <a:t>，罗斯福通过</a:t>
            </a:r>
            <a:r>
              <a:rPr lang="en-US" altLang="zh-CN" sz="2800" dirty="0">
                <a:solidFill>
                  <a:schemeClr val="tx2"/>
                </a:solidFill>
              </a:rPr>
              <a:t>“</a:t>
            </a:r>
            <a:r>
              <a:rPr lang="zh-CN" altLang="en-US" sz="2800" dirty="0">
                <a:solidFill>
                  <a:schemeClr val="tx2"/>
                </a:solidFill>
              </a:rPr>
              <a:t>炉边谈话</a:t>
            </a:r>
            <a:r>
              <a:rPr lang="en-US" altLang="zh-CN" sz="2800" dirty="0">
                <a:solidFill>
                  <a:schemeClr val="tx2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不断</a:t>
            </a:r>
            <a:r>
              <a:rPr lang="zh-CN" altLang="en-US" sz="2800" b="1" dirty="0">
                <a:solidFill>
                  <a:srgbClr val="FF0000"/>
                </a:solidFill>
              </a:rPr>
              <a:t>宣传和解释</a:t>
            </a:r>
            <a:r>
              <a:rPr lang="en-US" altLang="zh-CN" sz="2800" b="1" dirty="0">
                <a:solidFill>
                  <a:srgbClr val="FF0000"/>
                </a:solidFill>
              </a:rPr>
              <a:t>“</a:t>
            </a:r>
            <a:r>
              <a:rPr lang="zh-CN" altLang="en-US" sz="2800" b="1" dirty="0">
                <a:solidFill>
                  <a:srgbClr val="FF0000"/>
                </a:solidFill>
              </a:rPr>
              <a:t>新政</a:t>
            </a:r>
            <a:r>
              <a:rPr lang="en-US" altLang="zh-CN" sz="2800" b="1" dirty="0">
                <a:solidFill>
                  <a:srgbClr val="FF0000"/>
                </a:solidFill>
              </a:rPr>
              <a:t>”</a:t>
            </a:r>
            <a:r>
              <a:rPr lang="zh-CN" altLang="en-US" sz="2800" dirty="0">
                <a:solidFill>
                  <a:schemeClr val="tx2"/>
                </a:solidFill>
              </a:rPr>
              <a:t>，逐渐</a:t>
            </a:r>
            <a:r>
              <a:rPr lang="zh-CN" altLang="en-US" sz="2800" b="1" dirty="0">
                <a:solidFill>
                  <a:srgbClr val="FF0000"/>
                </a:solidFill>
              </a:rPr>
              <a:t>破除了传统自由主义的束缚</a:t>
            </a:r>
            <a:r>
              <a:rPr lang="zh-CN" altLang="en-US" sz="2800" dirty="0">
                <a:solidFill>
                  <a:schemeClr val="tx2"/>
                </a:solidFill>
              </a:rPr>
              <a:t>，为美国政府缓解危机走出困境起到了积极作用，还造成了战后美国经济长期上升的总趋势。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altLang="zh-CN" sz="2800" dirty="0">
                <a:solidFill>
                  <a:schemeClr val="tx2"/>
                </a:solidFill>
              </a:rPr>
              <a:t>                          ----</a:t>
            </a:r>
            <a:r>
              <a:rPr lang="zh-CN" altLang="en-US" sz="2800" dirty="0">
                <a:solidFill>
                  <a:schemeClr val="tx2"/>
                </a:solidFill>
              </a:rPr>
              <a:t>摘编自康拉德</a:t>
            </a:r>
            <a:r>
              <a:rPr lang="en-US" altLang="zh-CN" sz="2800" dirty="0">
                <a:solidFill>
                  <a:schemeClr val="tx2"/>
                </a:solidFill>
              </a:rPr>
              <a:t>·</a:t>
            </a:r>
            <a:r>
              <a:rPr lang="zh-CN" altLang="en-US" sz="2800" dirty="0">
                <a:solidFill>
                  <a:schemeClr val="tx2"/>
                </a:solidFill>
              </a:rPr>
              <a:t>布莱克《罗斯福传》等</a:t>
            </a:r>
            <a:endParaRPr lang="zh-CN" altLang="en-US" sz="2800" dirty="0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r>
              <a:rPr lang="zh-CN" altLang="en-US" sz="2800" dirty="0">
                <a:solidFill>
                  <a:schemeClr val="tx2"/>
                </a:solidFill>
              </a:rPr>
              <a:t>材料提供了罗斯福新政的案例，蕴含了</a:t>
            </a:r>
            <a:r>
              <a:rPr lang="zh-CN" altLang="en-US" sz="2800" b="1" dirty="0">
                <a:solidFill>
                  <a:srgbClr val="FF0000"/>
                </a:solidFill>
              </a:rPr>
              <a:t>国家应对危机和改革复兴的诸多启示</a:t>
            </a:r>
            <a:r>
              <a:rPr lang="zh-CN" altLang="en-US" sz="2800" dirty="0">
                <a:solidFill>
                  <a:schemeClr val="tx2"/>
                </a:solidFill>
              </a:rPr>
              <a:t>。从材料中</a:t>
            </a:r>
            <a:r>
              <a:rPr lang="zh-CN" altLang="en-US" sz="2800" b="1" dirty="0">
                <a:solidFill>
                  <a:srgbClr val="FF0000"/>
                </a:solidFill>
              </a:rPr>
              <a:t>提炼一个启示</a:t>
            </a:r>
            <a:r>
              <a:rPr lang="zh-CN" altLang="en-US" sz="2800" dirty="0">
                <a:solidFill>
                  <a:schemeClr val="tx2"/>
                </a:solidFill>
              </a:rPr>
              <a:t>，并结合所学的</a:t>
            </a:r>
            <a:r>
              <a:rPr lang="zh-CN" altLang="en-US" sz="2800" b="1" dirty="0">
                <a:solidFill>
                  <a:srgbClr val="FF0000"/>
                </a:solidFill>
              </a:rPr>
              <a:t>世界史</a:t>
            </a:r>
            <a:r>
              <a:rPr lang="zh-CN" altLang="en-US" sz="2800" dirty="0">
                <a:solidFill>
                  <a:schemeClr val="tx2"/>
                </a:solidFill>
              </a:rPr>
              <a:t>知识予以说明。（要求：观点明确，史论结合，言之成理。）</a:t>
            </a:r>
            <a:endParaRPr lang="zh-CN" alt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221105" y="476885"/>
            <a:ext cx="6661785" cy="147637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36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2</a:t>
            </a:r>
            <a:r>
              <a:rPr lang="zh-CN" altLang="en-US" sz="36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、观点提炼类</a:t>
            </a:r>
            <a:endParaRPr lang="zh-CN" altLang="en-US" sz="36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36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1700530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）题型特点：材料中给出文字材料或者图片、地图，围绕材料提炼一个主题或者观点，并加以阐述。观点明确，史论结合。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35560" y="3429000"/>
            <a:ext cx="8676640" cy="4061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）例题展示：思想引领与民众思想观念的解放推动社会变革与进步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</a:t>
            </a:r>
            <a:r>
              <a:rPr lang="zh-CN" altLang="en-US" sz="3200" b="1" dirty="0">
                <a:sym typeface="+mn-ea"/>
              </a:rPr>
              <a:t>格式方法：格式：启示</a:t>
            </a:r>
            <a:r>
              <a:rPr lang="en-US" altLang="zh-CN" sz="3200" b="1" dirty="0">
                <a:sym typeface="+mn-ea"/>
              </a:rPr>
              <a:t>/</a:t>
            </a:r>
            <a:r>
              <a:rPr lang="zh-CN" altLang="en-US" sz="3200" b="1" dirty="0">
                <a:sym typeface="+mn-ea"/>
              </a:rPr>
              <a:t>说明</a:t>
            </a:r>
            <a:r>
              <a:rPr lang="en-US" altLang="zh-CN" sz="3200" b="1" dirty="0">
                <a:sym typeface="+mn-ea"/>
              </a:rPr>
              <a:t>/</a:t>
            </a:r>
            <a:r>
              <a:rPr lang="zh-CN" altLang="en-US" sz="3200" b="1" dirty="0">
                <a:sym typeface="+mn-ea"/>
              </a:rPr>
              <a:t>总之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>
                <a:sym typeface="+mn-ea"/>
              </a:rPr>
              <a:t>方法：找到限定语与时间范围，如：国家应对危机和改革复兴的诸多启示，世界史论证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9818" name="文本框 119817"/>
          <p:cNvSpPr txBox="1"/>
          <p:nvPr/>
        </p:nvSpPr>
        <p:spPr>
          <a:xfrm>
            <a:off x="1462405" y="476885"/>
            <a:ext cx="6661785" cy="1783715"/>
          </a:xfrm>
          <a:prstGeom prst="rect">
            <a:avLst/>
          </a:prstGeom>
          <a:solidFill>
            <a:srgbClr val="FFCC99"/>
          </a:solidFill>
          <a:ln w="9525">
            <a:noFill/>
          </a:ln>
        </p:spPr>
        <p:txBody>
          <a:bodyPr wrap="square"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zh-CN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4400" dirty="0">
                <a:effectLst>
                  <a:outerShdw blurRad="38100" dist="38100" dir="2700000">
                    <a:srgbClr val="000000"/>
                  </a:outerShdw>
                </a:effectLst>
                <a:ea typeface="黑体" panose="02010609060101010101" pitchFamily="49" charset="-122"/>
                <a:sym typeface="+mn-ea"/>
              </a:rPr>
              <a:t>、自拟论题类</a:t>
            </a:r>
            <a:endParaRPr lang="zh-CN" altLang="en-US" sz="4400" dirty="0">
              <a:effectLst>
                <a:outerShdw blurRad="38100" dist="38100" dir="2700000">
                  <a:srgbClr val="000000"/>
                </a:outerShdw>
              </a:effectLst>
              <a:ea typeface="黑体" panose="02010609060101010101" pitchFamily="49" charset="-122"/>
            </a:endParaRPr>
          </a:p>
          <a:p>
            <a:pPr algn="ctr" eaLnBrk="1" hangingPunct="1">
              <a:spcBef>
                <a:spcPct val="50000"/>
              </a:spcBef>
            </a:pPr>
            <a:endParaRPr lang="zh-CN" altLang="en-US" sz="4400" b="1" dirty="0"/>
          </a:p>
        </p:txBody>
      </p:sp>
      <p:sp>
        <p:nvSpPr>
          <p:cNvPr id="119819" name="文本框 119818"/>
          <p:cNvSpPr txBox="1"/>
          <p:nvPr/>
        </p:nvSpPr>
        <p:spPr>
          <a:xfrm>
            <a:off x="1403350" y="5516563"/>
            <a:ext cx="453707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0" name="文本框 119819"/>
          <p:cNvSpPr txBox="1"/>
          <p:nvPr/>
        </p:nvSpPr>
        <p:spPr>
          <a:xfrm>
            <a:off x="0" y="2383155"/>
            <a:ext cx="9104630" cy="2584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/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）题型特点：题目中给出文字材料或表格，围绕材料，自拟论题，或根据材料，围绕</a:t>
            </a:r>
            <a:r>
              <a:rPr lang="en-US" altLang="zh-CN" sz="3200" b="1" dirty="0"/>
              <a:t>“</a:t>
            </a:r>
            <a:r>
              <a:rPr lang="zh-CN" altLang="en-US" sz="3200" b="1" dirty="0">
                <a:solidFill>
                  <a:srgbClr val="FF0000"/>
                </a:solidFill>
              </a:rPr>
              <a:t>改革与发展</a:t>
            </a:r>
            <a:r>
              <a:rPr lang="en-US" altLang="zh-CN" sz="3200" b="1" dirty="0"/>
              <a:t>”</a:t>
            </a:r>
            <a:r>
              <a:rPr lang="zh-CN" altLang="en-US" sz="3200" b="1" dirty="0"/>
              <a:t>自拟论题。</a:t>
            </a:r>
            <a:endParaRPr lang="en-US" altLang="zh-CN" sz="4400" b="1"/>
          </a:p>
          <a:p>
            <a:pPr algn="ctr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  <p:sp>
        <p:nvSpPr>
          <p:cNvPr id="119821" name="文本框 119820"/>
          <p:cNvSpPr txBox="1"/>
          <p:nvPr/>
        </p:nvSpPr>
        <p:spPr>
          <a:xfrm>
            <a:off x="107315" y="4004945"/>
            <a:ext cx="8676640" cy="32918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algn="l" eaLnBrk="1" hangingPunct="1">
              <a:spcBef>
                <a:spcPct val="50000"/>
              </a:spcBef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）例题展示：</a:t>
            </a:r>
            <a:endParaRPr lang="zh-CN" altLang="en-US" sz="3200" b="1" dirty="0"/>
          </a:p>
          <a:p>
            <a:pPr algn="l" eaLnBrk="1" hangingPunct="1">
              <a:spcBef>
                <a:spcPct val="50000"/>
              </a:spcBef>
            </a:pPr>
            <a:endParaRPr lang="zh-CN" altLang="en-US" sz="4400" b="1" dirty="0"/>
          </a:p>
          <a:p>
            <a:pPr algn="l" eaLnBrk="1" hangingPunct="1"/>
            <a:endParaRPr lang="en-US" altLang="zh-CN" sz="4400" b="1">
              <a:solidFill>
                <a:schemeClr val="tx2"/>
              </a:solidFill>
            </a:endParaRPr>
          </a:p>
          <a:p>
            <a:pPr algn="l" eaLnBrk="1" hangingPunct="1">
              <a:spcBef>
                <a:spcPct val="50000"/>
              </a:spcBef>
            </a:pPr>
            <a:endParaRPr lang="zh-CN" altLang="en-US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>
    <p:push/>
  </p:transition>
</p:sld>
</file>

<file path=ppt/tags/tag1.xml><?xml version="1.0" encoding="utf-8"?>
<p:tagLst xmlns:p="http://schemas.openxmlformats.org/presentationml/2006/main">
  <p:tag name="KSO_WM_UNIT_TABLE_BEAUTIFY" val="smartTable{a9379024-8ec1-419f-ba7a-769c82e9e826}"/>
  <p:tag name="TABLE_ENDDRAG_ORIGIN_RECT" val="725*229"/>
  <p:tag name="TABLE_ENDDRAG_RECT" val="7*284*725*229"/>
  <p:tag name="KSO_WM_SCREEN_THEME_FLAG" val="Dlrq25wU2PGuGg5bbmjbDCdDoNL/JjIoA+A4AqTCqn1fSODkVAIiFjp+vAShxurBl3Q8i2bTYqxv+S1iHjHeLvpdYugQ6yJWru/Ipe1nRKQ="/>
</p:tagLst>
</file>

<file path=ppt/tags/tag2.xml><?xml version="1.0" encoding="utf-8"?>
<p:tagLst xmlns:p="http://schemas.openxmlformats.org/presentationml/2006/main">
  <p:tag name="KSO_WM_UNIT_TABLE_BEAUTIFY" val="smartTable{e81c2ad1-59f7-4b0a-8bde-af0244ff267b}"/>
  <p:tag name="TABLE_ENDDRAG_ORIGIN_RECT" val="700*348"/>
  <p:tag name="TABLE_ENDDRAG_RECT" val="8*82*700*348"/>
  <p:tag name="KSO_WM_SCREEN_THEME_FLAG" val="Dlrq25wU2PGuGg5bbmjbDCdDoNL/JjIoA+A4AqTCqn1fSODkVAIiFjp+vAShxurBl3Q8i2bTYqxv+S1iHjHeLvpdYugQ6yJWru/Ipe1nRKQ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CdDoNL/JjIoA+A4AqTCqn1fSODkVAIiFjp+vAShxurBl3Q8i2bTYqxv+S1iHjHeLvpdYugQ6yJWru/Ipe1nRKQ="/>
</p:tagLst>
</file>

<file path=ppt/theme/theme1.xml><?xml version="1.0" encoding="utf-8"?>
<a:theme xmlns:a="http://schemas.openxmlformats.org/drawingml/2006/main" name="诗情画意">
  <a:themeElements>
    <a:clrScheme name="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866"/>
      </a:accent4>
      <a:accent5>
        <a:srgbClr val="F3FAFF"/>
      </a:accent5>
      <a:accent6>
        <a:srgbClr val="2D5BE5"/>
      </a:accent6>
      <a:hlink>
        <a:srgbClr val="DC5900"/>
      </a:hlink>
      <a:folHlink>
        <a:srgbClr val="7979A5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866"/>
        </a:accent4>
        <a:accent5>
          <a:srgbClr val="F3FAFF"/>
        </a:accent5>
        <a:accent6>
          <a:srgbClr val="2D5BE5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1A3"/>
        </a:accent4>
        <a:accent5>
          <a:srgbClr val="F2FAFF"/>
        </a:accent5>
        <a:accent6>
          <a:srgbClr val="DE84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9F2EB"/>
        </a:accent3>
        <a:accent4>
          <a:srgbClr val="4F4F77"/>
        </a:accent4>
        <a:accent5>
          <a:srgbClr val="FFFFEB"/>
        </a:accent5>
        <a:accent6>
          <a:srgbClr val="2D89E5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757"/>
        </a:accent4>
        <a:accent5>
          <a:srgbClr val="FFFFE2"/>
        </a:accent5>
        <a:accent6>
          <a:srgbClr val="E55B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F"/>
        </a:accent4>
        <a:accent5>
          <a:srgbClr val="E6EFEA"/>
        </a:accent5>
        <a:accent6>
          <a:srgbClr val="2D5BE5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783"/>
        </a:accent4>
        <a:accent5>
          <a:srgbClr val="EFEFEF"/>
        </a:accent5>
        <a:accent6>
          <a:srgbClr val="2D89E5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EFEFFF"/>
        </a:accent3>
        <a:accent4>
          <a:srgbClr val="AF2A00"/>
        </a:accent4>
        <a:accent5>
          <a:srgbClr val="F0EFF4"/>
        </a:accent5>
        <a:accent6>
          <a:srgbClr val="005BB7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E"/>
        </a:accent3>
        <a:accent4>
          <a:srgbClr val="000083"/>
        </a:accent4>
        <a:accent5>
          <a:srgbClr val="F2F2F2"/>
        </a:accent5>
        <a:accent6>
          <a:srgbClr val="9F62A1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3414</Words>
  <PresentationFormat>在屏幕上显示</PresentationFormat>
  <Paragraphs>284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诗情画意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2011-04-19T01:18:00Z</dcterms:created>
  <dcterms:modified xsi:type="dcterms:W3CDTF">2021-10-17T07:07:13Z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50243BB5285F46C4A26443C9824D2520</vt:lpwstr>
  </property>
  <property fmtid="{D5CDD505-2E9C-101B-9397-08002B2CF9AE}" pid="3" name="KSOProductBuildVer">
    <vt:lpwstr>2052-11.1.0.10723</vt:lpwstr>
  </property>
</Properties>
</file>