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63" r:id="rId4"/>
  </p:sldMasterIdLst>
  <p:notesMasterIdLst>
    <p:notesMasterId r:id="rId17"/>
  </p:notesMasterIdLst>
  <p:handoutMasterIdLst>
    <p:handoutMasterId r:id="rId38"/>
  </p:handoutMasterIdLst>
  <p:sldIdLst>
    <p:sldId id="29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03" r:id="rId13"/>
    <p:sldId id="265" r:id="rId14"/>
    <p:sldId id="266" r:id="rId15"/>
    <p:sldId id="267" r:id="rId16"/>
    <p:sldId id="272" r:id="rId18"/>
    <p:sldId id="268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304" r:id="rId29"/>
    <p:sldId id="286" r:id="rId30"/>
    <p:sldId id="287" r:id="rId31"/>
    <p:sldId id="280" r:id="rId32"/>
    <p:sldId id="281" r:id="rId33"/>
    <p:sldId id="282" r:id="rId34"/>
    <p:sldId id="298" r:id="rId35"/>
    <p:sldId id="306" r:id="rId36"/>
    <p:sldId id="296" r:id="rId37"/>
  </p:sldIdLst>
  <p:sldSz cx="12192000" cy="6858000"/>
  <p:notesSz cx="6858000" cy="9144000"/>
  <p:embeddedFontLst>
    <p:embeddedFont>
      <p:font typeface="楷体" panose="02010609060101010101" pitchFamily="49" charset="-122"/>
      <p:regular r:id="rId43"/>
    </p:embeddedFont>
    <p:embeddedFont>
      <p:font typeface="微软雅黑" panose="020B0503020204020204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阿里巴巴和七个小矮人" panose="00000500000000000000" charset="-122"/>
      <p:regular r:id="rId49"/>
    </p:embeddedFont>
    <p:embeddedFont>
      <p:font typeface="华文楷体" panose="02010600040101010101" charset="-122"/>
      <p:regular r:id="rId50"/>
    </p:embeddedFont>
  </p:embeddedFontLst>
  <p:custDataLst>
    <p:tags r:id="rId51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绝 王" initials="绝王" lastIdx="1" clrIdx="0"/>
  <p:cmAuthor id="2" name="作者" initials="A" lastIdx="0" clrIdx="1"/>
  <p:cmAuthor id="1483810881" name="WPS_1679281038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53"/>
        <p:guide pos="3826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1" Type="http://schemas.openxmlformats.org/officeDocument/2006/relationships/tags" Target="tags/tag91.xml"/><Relationship Id="rId50" Type="http://schemas.openxmlformats.org/officeDocument/2006/relationships/font" Target="fonts/font8.fntdata"/><Relationship Id="rId5" Type="http://schemas.openxmlformats.org/officeDocument/2006/relationships/slide" Target="slides/slide1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0" Type="http://schemas.openxmlformats.org/officeDocument/2006/relationships/tags" Target="../tags/tag29.xml"/><Relationship Id="rId2" Type="http://schemas.openxmlformats.org/officeDocument/2006/relationships/tags" Target="../tags/tag12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tags" Target="../tags/tag26.xml"/><Relationship Id="rId16" Type="http://schemas.openxmlformats.org/officeDocument/2006/relationships/tags" Target="../tags/tag25.xml"/><Relationship Id="rId15" Type="http://schemas.openxmlformats.org/officeDocument/2006/relationships/tags" Target="../tags/tag24.xml"/><Relationship Id="rId14" Type="http://schemas.openxmlformats.org/officeDocument/2006/relationships/tags" Target="../tags/tag23.xml"/><Relationship Id="rId13" Type="http://schemas.openxmlformats.org/officeDocument/2006/relationships/tags" Target="../tags/tag22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lum bright="12000" contrast="30000"/>
          </a:blip>
          <a:srcRect t="586" r="671" b="-1"/>
          <a:stretch>
            <a:fillRect/>
          </a:stretch>
        </p:blipFill>
        <p:spPr>
          <a:xfrm>
            <a:off x="0" y="-14831"/>
            <a:ext cx="12192000" cy="68728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838200" y="2162810"/>
            <a:ext cx="7202805" cy="126619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838200" y="1164371"/>
            <a:ext cx="10515600" cy="97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838200" y="3435631"/>
            <a:ext cx="2743200" cy="504000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lumOff val="10000"/>
                </a:schemeClr>
              </a:gs>
              <a:gs pos="100000">
                <a:srgbClr val="000815"/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3" name="矩形 2"/>
          <p:cNvSpPr/>
          <p:nvPr userDrawn="1">
            <p:custDataLst>
              <p:tags r:id="rId3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70000"/>
                </a:schemeClr>
              </a:gs>
              <a:gs pos="74000">
                <a:srgbClr val="000815">
                  <a:alpha val="90000"/>
                </a:srgbClr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pic>
        <p:nvPicPr>
          <p:cNvPr id="28" name="图片 2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duotone>
              <a:prstClr val="black"/>
              <a:schemeClr val="accent1">
                <a:lumMod val="75000"/>
                <a:tint val="45000"/>
                <a:satMod val="400000"/>
              </a:schemeClr>
            </a:duotone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"/>
            <a:ext cx="12192000" cy="6858635"/>
          </a:xfrm>
          <a:prstGeom prst="rect">
            <a:avLst/>
          </a:prstGeom>
        </p:spPr>
      </p:pic>
      <p:sp>
        <p:nvSpPr>
          <p:cNvPr id="18" name="椭圆 17"/>
          <p:cNvSpPr/>
          <p:nvPr userDrawn="1">
            <p:custDataLst>
              <p:tags r:id="rId6"/>
            </p:custDataLst>
          </p:nvPr>
        </p:nvSpPr>
        <p:spPr>
          <a:xfrm rot="10800000">
            <a:off x="744855" y="4264660"/>
            <a:ext cx="379730" cy="37973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89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endParaRPr lang="zh-CN" altLang="en-US" sz="1800" dirty="0">
              <a:cs typeface="MiSans Heavy" panose="00000A00000000000000" charset="-122"/>
            </a:endParaRPr>
          </a:p>
        </p:txBody>
      </p:sp>
      <p:sp>
        <p:nvSpPr>
          <p:cNvPr id="19" name="箭头: V 形 18"/>
          <p:cNvSpPr/>
          <p:nvPr userDrawn="1">
            <p:custDataLst>
              <p:tags r:id="rId7"/>
            </p:custDataLst>
          </p:nvPr>
        </p:nvSpPr>
        <p:spPr>
          <a:xfrm rot="10800000" flipH="1">
            <a:off x="875665" y="4384040"/>
            <a:ext cx="97790" cy="133350"/>
          </a:xfrm>
          <a:prstGeom prst="chevron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>
              <a:solidFill>
                <a:schemeClr val="tx1"/>
              </a:solidFill>
              <a:cs typeface="MiSans Heavy" panose="00000A00000000000000" charset="-122"/>
            </a:endParaRPr>
          </a:p>
        </p:txBody>
      </p:sp>
      <p:cxnSp>
        <p:nvCxnSpPr>
          <p:cNvPr id="17" name="直接连接符 16"/>
          <p:cNvCxnSpPr/>
          <p:nvPr userDrawn="1">
            <p:custDataLst>
              <p:tags r:id="rId8"/>
            </p:custDataLst>
          </p:nvPr>
        </p:nvCxnSpPr>
        <p:spPr>
          <a:xfrm>
            <a:off x="745106" y="872671"/>
            <a:ext cx="6961505" cy="0"/>
          </a:xfrm>
          <a:prstGeom prst="line">
            <a:avLst/>
          </a:prstGeom>
          <a:ln w="12700">
            <a:solidFill>
              <a:schemeClr val="accent2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直接连接符 1032"/>
          <p:cNvCxnSpPr/>
          <p:nvPr userDrawn="1">
            <p:custDataLst>
              <p:tags r:id="rId9"/>
            </p:custDataLst>
          </p:nvPr>
        </p:nvCxnSpPr>
        <p:spPr>
          <a:xfrm>
            <a:off x="9860280" y="872671"/>
            <a:ext cx="1661160" cy="0"/>
          </a:xfrm>
          <a:prstGeom prst="line">
            <a:avLst/>
          </a:prstGeom>
          <a:ln w="12700">
            <a:solidFill>
              <a:schemeClr val="accent2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署名"/>
          <p:cNvSpPr txBox="1">
            <a:spLocks noGrp="1"/>
          </p:cNvSpPr>
          <p:nvPr>
            <p:ph type="body" idx="8" hasCustomPrompt="1"/>
            <p:custDataLst>
              <p:tags r:id="rId10"/>
            </p:custDataLst>
          </p:nvPr>
        </p:nvSpPr>
        <p:spPr>
          <a:xfrm>
            <a:off x="1250315" y="4306570"/>
            <a:ext cx="5524500" cy="3378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400" b="0" i="0" u="none" strike="noStrike" kern="1200" cap="none" spc="0" normalizeH="0" baseline="0" noProof="1" dirty="0">
                <a:solidFill>
                  <a:srgbClr val="FFFFFF"/>
                </a:solidFill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署名</a:t>
            </a:r>
            <a:endParaRPr dirty="0">
              <a:sym typeface="+mn-ea"/>
            </a:endParaRPr>
          </a:p>
        </p:txBody>
      </p:sp>
      <p:sp>
        <p:nvSpPr>
          <p:cNvPr id="10" name="平行四边形 9"/>
          <p:cNvSpPr/>
          <p:nvPr userDrawn="1">
            <p:custDataLst>
              <p:tags r:id="rId11"/>
            </p:custDataLst>
          </p:nvPr>
        </p:nvSpPr>
        <p:spPr>
          <a:xfrm>
            <a:off x="913765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8" name="平行四边形 7"/>
          <p:cNvSpPr/>
          <p:nvPr userDrawn="1">
            <p:custDataLst>
              <p:tags r:id="rId12"/>
            </p:custDataLst>
          </p:nvPr>
        </p:nvSpPr>
        <p:spPr>
          <a:xfrm>
            <a:off x="104140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9" name="平行四边形 8"/>
          <p:cNvSpPr/>
          <p:nvPr userDrawn="1">
            <p:custDataLst>
              <p:tags r:id="rId13"/>
            </p:custDataLst>
          </p:nvPr>
        </p:nvSpPr>
        <p:spPr>
          <a:xfrm>
            <a:off x="116840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22" name="平行四边形 21"/>
          <p:cNvSpPr/>
          <p:nvPr userDrawn="1">
            <p:custDataLst>
              <p:tags r:id="rId14"/>
            </p:custDataLst>
          </p:nvPr>
        </p:nvSpPr>
        <p:spPr>
          <a:xfrm>
            <a:off x="1296035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23" name="平行四边形 22"/>
          <p:cNvSpPr/>
          <p:nvPr userDrawn="1">
            <p:custDataLst>
              <p:tags r:id="rId15"/>
            </p:custDataLst>
          </p:nvPr>
        </p:nvSpPr>
        <p:spPr>
          <a:xfrm>
            <a:off x="142367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24" name="平行四边形 23"/>
          <p:cNvSpPr/>
          <p:nvPr userDrawn="1">
            <p:custDataLst>
              <p:tags r:id="rId16"/>
            </p:custDataLst>
          </p:nvPr>
        </p:nvSpPr>
        <p:spPr>
          <a:xfrm>
            <a:off x="1551940" y="561340"/>
            <a:ext cx="127635" cy="144145"/>
          </a:xfrm>
          <a:prstGeom prst="parallelogram">
            <a:avLst>
              <a:gd name="adj" fmla="val 61736"/>
            </a:avLst>
          </a:prstGeom>
          <a:solidFill>
            <a:schemeClr val="accent1"/>
          </a:solidFill>
          <a:ln>
            <a:noFill/>
            <a:prstDash val="solid"/>
          </a:ln>
          <a:effectLst>
            <a:outerShdw blurRad="1397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MiSans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7"/>
            </p:custDataLst>
          </p:nvPr>
        </p:nvSpPr>
        <p:spPr>
          <a:xfrm>
            <a:off x="744855" y="1696720"/>
            <a:ext cx="6029960" cy="19494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solidFill>
                  <a:srgbClr val="FFFFFF"/>
                </a:solidFill>
                <a:effectLst/>
                <a:latin typeface="+mj-ea"/>
                <a:ea typeface="+mj-ea"/>
                <a:cs typeface="MiSans Heavy" panose="00000A00000000000000" charset="-122"/>
                <a:sym typeface="+mn-ea"/>
              </a:defRPr>
            </a:lvl1pPr>
          </a:lstStyle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2" Type="http://schemas.openxmlformats.org/officeDocument/2006/relationships/theme" Target="../theme/theme3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76415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FFFFFF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rgbClr val="FFFFFF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rgbClr val="FFFFFF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900" kern="1200">
          <a:solidFill>
            <a:srgbClr val="FFFFFF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 userDrawn="1">
            <p:custDataLst>
              <p:tags r:id="rId2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lumOff val="10000"/>
                </a:schemeClr>
              </a:gs>
              <a:gs pos="100000">
                <a:srgbClr val="000815"/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6" name="矩形 25"/>
          <p:cNvSpPr/>
          <p:nvPr userDrawn="1">
            <p:custDataLst>
              <p:tags r:id="rId3"/>
            </p:custDataLst>
          </p:nvPr>
        </p:nvSpPr>
        <p:spPr>
          <a:xfrm rot="16200000">
            <a:off x="2647315" y="-2647315"/>
            <a:ext cx="6897370" cy="1219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70000"/>
                </a:schemeClr>
              </a:gs>
              <a:gs pos="74000">
                <a:srgbClr val="000815">
                  <a:alpha val="90000"/>
                </a:srgbClr>
              </a:gs>
            </a:gsLst>
            <a:lin ang="54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椭圆 13"/>
          <p:cNvSpPr/>
          <p:nvPr userDrawn="1">
            <p:custDataLst>
              <p:tags r:id="rId4"/>
            </p:custDataLst>
          </p:nvPr>
        </p:nvSpPr>
        <p:spPr>
          <a:xfrm>
            <a:off x="10974070" y="523875"/>
            <a:ext cx="379730" cy="37973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89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endParaRPr lang="zh-CN" altLang="en-US" sz="1800" dirty="0">
              <a:cs typeface="MiSans Heavy" panose="00000A00000000000000" charset="-122"/>
            </a:endParaRPr>
          </a:p>
        </p:txBody>
      </p:sp>
      <p:sp>
        <p:nvSpPr>
          <p:cNvPr id="15" name="箭头: V 形 7"/>
          <p:cNvSpPr/>
          <p:nvPr userDrawn="1">
            <p:custDataLst>
              <p:tags r:id="rId5"/>
            </p:custDataLst>
          </p:nvPr>
        </p:nvSpPr>
        <p:spPr>
          <a:xfrm>
            <a:off x="11125200" y="650875"/>
            <a:ext cx="97790" cy="133350"/>
          </a:xfrm>
          <a:prstGeom prst="chevron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sz="1800">
              <a:solidFill>
                <a:schemeClr val="tx1"/>
              </a:solidFill>
              <a:cs typeface="MiSans Heavy" panose="00000A00000000000000" charset="-122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2" name="KSO_TEMPLATE" hidden="1"/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smtClean="0"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effectLst>
            <a:outerShdw blurRad="139700" dist="38100" sx="102000" sy="102000" algn="tl">
              <a:schemeClr val="accent2">
                <a:alpha val="34000"/>
              </a:schemeClr>
            </a:outerShdw>
          </a:effectLst>
          <a:latin typeface="+mj-ea"/>
          <a:ea typeface="+mj-ea"/>
          <a:cs typeface="MiSans Heavy" panose="00000A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>
          <a:ln>
            <a:noFill/>
            <a:prstDash val="sysDot"/>
          </a:ln>
          <a:solidFill>
            <a:srgbClr val="FFFFFF"/>
          </a:solidFill>
          <a:uFillTx/>
          <a:latin typeface="+mn-ea"/>
          <a:ea typeface="+mn-ea"/>
          <a:cs typeface="MiSans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noProof="1">
          <a:solidFill>
            <a:srgbClr val="FFFFFF"/>
          </a:solidFill>
          <a:uFillTx/>
          <a:latin typeface="+mn-ea"/>
          <a:ea typeface="+mn-ea"/>
          <a:cs typeface="MiSans Heavy" panose="00000A00000000000000" charset="-122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3" Type="http://schemas.openxmlformats.org/officeDocument/2006/relationships/hyperlink" Target="file:///D:\&#30740;&#31350;\&#20154;&#24037;&#26234;&#33021;&#19982;&#26234;&#24935;&#25945;&#32946;\AIGC\&#25945;&#23398;&#35838;&#20363;\AI&#39640;&#20013;&#35821;&#25991;-&#26790;&#28216;&#22825;&#23013;&#21535;&#30041;&#21035;-&#35828;&#35838;&#29305;&#31561;&#22870;\&#23398;&#29983;&#19982;&#26446;&#30333;&#23545;&#35805;-&#26790;&#28216;&#22825;&#23013;&#21535;&#30041;&#21035;.mp4" TargetMode="External"/><Relationship Id="rId2" Type="http://schemas.openxmlformats.org/officeDocument/2006/relationships/image" Target="../media/image72.png"/><Relationship Id="rId1" Type="http://schemas.openxmlformats.org/officeDocument/2006/relationships/hyperlink" Target="file:///D:\&#30740;&#31350;\&#20154;&#24037;&#26234;&#33021;&#19982;&#26234;&#24935;&#25945;&#32946;\AIGC\&#25945;&#23398;&#35838;&#20363;\AI&#39640;&#20013;&#35821;&#25991;-&#26790;&#28216;&#22825;&#23013;&#21535;&#30041;&#21035;-&#35828;&#35838;&#29305;&#31561;&#22870;\&#23380;&#23376;&#19982;&#33487;&#26684;&#25289;&#24213;&#30340;&#23545;&#35805;.mp4" TargetMode="Externa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hyperlink" Target="file:///D:\&#30740;&#31350;\&#20154;&#24037;&#26234;&#33021;&#19982;&#26234;&#24935;&#25945;&#32946;\AIGC\&#22810;&#27169;&#24577;\&#25968;&#23383;&#20154;\&#29031;&#29255;&#35828;&#35805;\&#26460;&#29995;\&#26460;&#29995;-&#30331;&#39640;-&#21363;&#26790;-&#29983;&#21160;.mp4" TargetMode="External"/><Relationship Id="rId4" Type="http://schemas.openxmlformats.org/officeDocument/2006/relationships/image" Target="../media/image76.png"/><Relationship Id="rId3" Type="http://schemas.openxmlformats.org/officeDocument/2006/relationships/hyperlink" Target="file:///D:\&#30740;&#31350;\&#20154;&#24037;&#26234;&#33021;&#19982;&#26234;&#24935;&#25945;&#32946;\AIGC\&#22810;&#27169;&#24577;\&#25968;&#23383;&#20154;\&#29031;&#29255;&#35828;&#35805;\&#26460;&#29995;\&#26460;&#29995;-&#30331;&#39640;-&#21363;&#26790;-&#26631;&#20934;.mp4" TargetMode="Externa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hyperlink" Target="file:///D:\&#30740;&#31350;\&#20154;&#24037;&#26234;&#33021;&#19982;&#26234;&#24935;&#25945;&#32946;\AIGC\&#22810;&#27169;&#24577;\&#25968;&#23383;&#20154;\&#29031;&#29255;&#35828;&#35805;\&#33521;&#35821;&#25945;&#26448;&#20154;&#29289;-&#24494;&#20449;&#36890;&#35805;-&#29031;&#29255;&#35828;&#35805;.mp4" TargetMode="External"/><Relationship Id="rId4" Type="http://schemas.openxmlformats.org/officeDocument/2006/relationships/image" Target="../media/image79.png"/><Relationship Id="rId3" Type="http://schemas.openxmlformats.org/officeDocument/2006/relationships/hyperlink" Target="file:///D:\&#30740;&#31350;\&#20154;&#24037;&#26234;&#33021;&#19982;&#26234;&#24935;&#25945;&#32946;\AIGC\&#22810;&#27169;&#24577;\&#25968;&#23383;&#20154;\&#25968;&#23383;&#20154;+&#29031;&#29255;&#35828;&#35805;-&#37319;&#35775;DNA&#21457;&#26126;&#32773;&#27779;&#26862;.mp4" TargetMode="External"/><Relationship Id="rId2" Type="http://schemas.openxmlformats.org/officeDocument/2006/relationships/image" Target="../media/image78.png"/><Relationship Id="rId1" Type="http://schemas.openxmlformats.org/officeDocument/2006/relationships/hyperlink" Target="file:///D:\&#30740;&#31350;\&#20154;&#24037;&#26234;&#33021;&#19982;&#26234;&#24935;&#25945;&#32946;\AIGC\&#22810;&#27169;&#24577;\&#25968;&#23383;&#20154;\&#25968;&#23383;&#20154;+&#29031;&#29255;&#35828;&#35805;-&#19982;&#26446;&#30333;&#23545;&#35805;.mp4" TargetMode="Externa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88.xml"/><Relationship Id="rId4" Type="http://schemas.openxmlformats.org/officeDocument/2006/relationships/image" Target="../media/image93.jpeg"/><Relationship Id="rId3" Type="http://schemas.openxmlformats.org/officeDocument/2006/relationships/tags" Target="../tags/tag87.xml"/><Relationship Id="rId2" Type="http://schemas.openxmlformats.org/officeDocument/2006/relationships/image" Target="../media/image92.jpeg"/><Relationship Id="rId1" Type="http://schemas.openxmlformats.org/officeDocument/2006/relationships/tags" Target="../tags/tag86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28.png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9" Type="http://schemas.openxmlformats.org/officeDocument/2006/relationships/slideLayout" Target="../slideLayouts/slideLayout6.xml"/><Relationship Id="rId38" Type="http://schemas.openxmlformats.org/officeDocument/2006/relationships/tags" Target="../tags/tag69.xml"/><Relationship Id="rId37" Type="http://schemas.openxmlformats.org/officeDocument/2006/relationships/tags" Target="../tags/tag68.xml"/><Relationship Id="rId36" Type="http://schemas.openxmlformats.org/officeDocument/2006/relationships/tags" Target="../tags/tag67.xml"/><Relationship Id="rId35" Type="http://schemas.openxmlformats.org/officeDocument/2006/relationships/tags" Target="../tags/tag66.xml"/><Relationship Id="rId34" Type="http://schemas.openxmlformats.org/officeDocument/2006/relationships/tags" Target="../tags/tag65.xml"/><Relationship Id="rId33" Type="http://schemas.openxmlformats.org/officeDocument/2006/relationships/tags" Target="../tags/tag64.xml"/><Relationship Id="rId32" Type="http://schemas.openxmlformats.org/officeDocument/2006/relationships/tags" Target="../tags/tag63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46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image" Target="../media/image39.svg"/><Relationship Id="rId24" Type="http://schemas.openxmlformats.org/officeDocument/2006/relationships/image" Target="../media/image38.png"/><Relationship Id="rId23" Type="http://schemas.openxmlformats.org/officeDocument/2006/relationships/tags" Target="../tags/tag56.xml"/><Relationship Id="rId22" Type="http://schemas.openxmlformats.org/officeDocument/2006/relationships/image" Target="../media/image37.svg"/><Relationship Id="rId21" Type="http://schemas.openxmlformats.org/officeDocument/2006/relationships/image" Target="../media/image36.png"/><Relationship Id="rId20" Type="http://schemas.openxmlformats.org/officeDocument/2006/relationships/tags" Target="../tags/tag55.xml"/><Relationship Id="rId2" Type="http://schemas.openxmlformats.org/officeDocument/2006/relationships/tags" Target="../tags/tag45.xml"/><Relationship Id="rId19" Type="http://schemas.openxmlformats.org/officeDocument/2006/relationships/image" Target="../media/image35.svg"/><Relationship Id="rId18" Type="http://schemas.openxmlformats.org/officeDocument/2006/relationships/image" Target="../media/image34.png"/><Relationship Id="rId17" Type="http://schemas.openxmlformats.org/officeDocument/2006/relationships/tags" Target="../tags/tag54.xml"/><Relationship Id="rId16" Type="http://schemas.openxmlformats.org/officeDocument/2006/relationships/image" Target="../media/image33.svg"/><Relationship Id="rId15" Type="http://schemas.openxmlformats.org/officeDocument/2006/relationships/image" Target="../media/image32.png"/><Relationship Id="rId14" Type="http://schemas.openxmlformats.org/officeDocument/2006/relationships/tags" Target="../tags/tag53.xml"/><Relationship Id="rId13" Type="http://schemas.openxmlformats.org/officeDocument/2006/relationships/image" Target="../media/image31.svg"/><Relationship Id="rId12" Type="http://schemas.openxmlformats.org/officeDocument/2006/relationships/image" Target="../media/image30.png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055370" y="1412875"/>
            <a:ext cx="10618470" cy="141414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历史教师的AI“智囊团”
——从备课助手到学术伙伴的进化</a:t>
            </a:r>
            <a:endParaRPr lang="zh-CN" altLang="en-US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135505" y="3573145"/>
            <a:ext cx="3375025" cy="715010"/>
          </a:xfrm>
        </p:spPr>
        <p:txBody>
          <a:bodyPr/>
          <a:lstStyle/>
          <a:p>
            <a:r>
              <a:rPr lang="zh-CN" altLang="en-US" sz="2800" b="1"/>
              <a:t>南海一中 顾强强</a:t>
            </a:r>
            <a:endParaRPr lang="zh-CN" altLang="en-US" sz="2800" b="1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1135" y="2616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/>
            <a:r>
              <a:rPr lang="zh-CN" altLang="en-US" sz="3200" b="1" dirty="0">
                <a:sym typeface="+mn-ea"/>
              </a:rPr>
              <a:t>（一）寻求教学设计思路</a:t>
            </a:r>
            <a:endParaRPr lang="zh-CN" altLang="en-US" sz="3200" b="1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280" y="1917065"/>
            <a:ext cx="2270125" cy="19951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问情境创设</a:t>
            </a:r>
            <a:r>
              <a:rPr lang="en-US" altLang="zh-CN" sz="3200">
                <a:solidFill>
                  <a:srgbClr val="FF0000"/>
                </a:solidFill>
                <a:sym typeface="+mn-ea"/>
              </a:rPr>
              <a:t> </a:t>
            </a:r>
            <a:endParaRPr lang="en-US" altLang="zh-CN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思维冲突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学术争鸣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  <a:p>
            <a:r>
              <a:rPr lang="zh-CN" altLang="en-US" sz="3200">
                <a:solidFill>
                  <a:srgbClr val="FF0000"/>
                </a:solidFill>
                <a:sym typeface="+mn-ea"/>
              </a:rPr>
              <a:t>学生活动</a:t>
            </a:r>
            <a:endParaRPr lang="zh-CN" altLang="en-US" sz="32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5595" y="1268730"/>
            <a:ext cx="8970010" cy="112585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30" y="2564765"/>
            <a:ext cx="7954010" cy="27051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116840"/>
            <a:ext cx="10388600" cy="10826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435" y="1350645"/>
            <a:ext cx="3189605" cy="63182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610" y="2061210"/>
            <a:ext cx="5641340" cy="458343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1412875"/>
            <a:ext cx="5422265" cy="473583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670" y="44133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（二）提炼名师教学设计亮点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052830"/>
            <a:ext cx="9342755" cy="2241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3285490"/>
            <a:ext cx="5055235" cy="3474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730616" y="3501502"/>
            <a:ext cx="5577775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400" b="1" i="0" dirty="0">
                <a:effectLst/>
                <a:latin typeface="+mn-ea"/>
                <a:ea typeface="+mn-ea"/>
                <a:cs typeface="+mn-ea"/>
              </a:rPr>
              <a:t>【Step1】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请你根据附件中的文档，提炼出</a:t>
            </a:r>
            <a:r>
              <a:rPr lang="en-US" altLang="zh-CN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XXX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名师的教学经验，包括：教学结构、教学流程、教学艺术、教学特色等。</a:t>
            </a:r>
            <a:endParaRPr lang="zh-CN" alt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+mn-ea"/>
              <a:ea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80735" y="5276850"/>
            <a:ext cx="559054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400" b="1" i="0" dirty="0">
                <a:effectLst/>
                <a:latin typeface="+mn-ea"/>
                <a:ea typeface="+mn-ea"/>
                <a:cs typeface="+mn-ea"/>
              </a:rPr>
              <a:t>【Step2】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请你根据以上名师的教学经验，对附件中的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XXX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+mn-ea"/>
              </a:rPr>
              <a:t>教</a:t>
            </a:r>
            <a:r>
              <a:rPr lang="zh-CN" altLang="en-US" sz="2400" b="1" i="0" dirty="0">
                <a:solidFill>
                  <a:schemeClr val="accent2">
                    <a:lumMod val="75000"/>
                  </a:schemeClr>
                </a:solidFill>
                <a:effectLst/>
                <a:latin typeface="+mn-ea"/>
                <a:ea typeface="+mn-ea"/>
                <a:cs typeface="+mn-ea"/>
              </a:rPr>
              <a:t>学设计方案进行改进。</a:t>
            </a:r>
            <a:endParaRPr lang="zh-CN" alt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525" y="-317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（三）解答突然产生的问题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0" y="1052830"/>
            <a:ext cx="4837430" cy="81407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81075"/>
            <a:ext cx="6626860" cy="11855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2348865"/>
            <a:ext cx="3255645" cy="7937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965" y="2277110"/>
            <a:ext cx="5829300" cy="14097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5" y="3575050"/>
            <a:ext cx="4321175" cy="49022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220845"/>
            <a:ext cx="3403600" cy="257365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4364990"/>
            <a:ext cx="5099050" cy="188468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44768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（四）生成简单的教学设计</a:t>
            </a:r>
            <a:endParaRPr lang="zh-CN" altLang="en-US" sz="3200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1" y="1845545"/>
            <a:ext cx="8590914" cy="48504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83345" y="1772920"/>
            <a:ext cx="29565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生成长文，可达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1~2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万字，可直接下载调整好格式的文档。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8607" y="908402"/>
            <a:ext cx="11531064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zh-CN" altLang="en-US" sz="2400" b="1" dirty="0">
                <a:solidFill>
                  <a:srgbClr val="FF0000"/>
                </a:solidFill>
              </a:rPr>
              <a:t>我是中</a:t>
            </a:r>
            <a:r>
              <a:rPr lang="en-US" altLang="zh-CN" sz="2400" b="1" dirty="0">
                <a:solidFill>
                  <a:srgbClr val="FF0000"/>
                </a:solidFill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</a:rPr>
              <a:t>小（</a:t>
            </a:r>
            <a:r>
              <a:rPr lang="en-US" altLang="zh-CN" sz="2400" b="1" dirty="0">
                <a:solidFill>
                  <a:srgbClr val="FF0000"/>
                </a:solidFill>
              </a:rPr>
              <a:t>XX</a:t>
            </a:r>
            <a:r>
              <a:rPr lang="zh-CN" altLang="en-US" sz="2400" b="1" dirty="0">
                <a:solidFill>
                  <a:srgbClr val="FF0000"/>
                </a:solidFill>
              </a:rPr>
              <a:t>级别）学校</a:t>
            </a:r>
            <a:r>
              <a:rPr lang="en-US" altLang="zh-CN" sz="2400" b="1" dirty="0">
                <a:solidFill>
                  <a:srgbClr val="FF0000"/>
                </a:solidFill>
              </a:rPr>
              <a:t>XX</a:t>
            </a:r>
            <a:r>
              <a:rPr lang="zh-CN" altLang="en-US" sz="2400" b="1" dirty="0">
                <a:solidFill>
                  <a:srgbClr val="FF0000"/>
                </a:solidFill>
              </a:rPr>
              <a:t>年级</a:t>
            </a:r>
            <a:r>
              <a:rPr lang="en-US" altLang="zh-CN" sz="2400" b="1" dirty="0">
                <a:solidFill>
                  <a:srgbClr val="FF0000"/>
                </a:solidFill>
              </a:rPr>
              <a:t>XXX</a:t>
            </a:r>
            <a:r>
              <a:rPr lang="zh-CN" altLang="en-US" sz="2400" b="1" dirty="0">
                <a:solidFill>
                  <a:srgbClr val="FF0000"/>
                </a:solidFill>
              </a:rPr>
              <a:t>学科教师，请以</a:t>
            </a:r>
            <a:r>
              <a:rPr lang="en-US" altLang="zh-CN" sz="2400" b="1" dirty="0">
                <a:solidFill>
                  <a:srgbClr val="FF0000"/>
                </a:solidFill>
              </a:rPr>
              <a:t>XXXX</a:t>
            </a:r>
            <a:r>
              <a:rPr lang="zh-CN" altLang="en-US" sz="2400" b="1" dirty="0">
                <a:solidFill>
                  <a:srgbClr val="FF0000"/>
                </a:solidFill>
              </a:rPr>
              <a:t>为主题生成教学设计详案， 要求达到逐字稿水平。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815" y="-27622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（五）生成初代</a:t>
            </a:r>
            <a:r>
              <a:rPr lang="en-US" altLang="zh-CN" sz="3200" b="1"/>
              <a:t>ppt</a:t>
            </a:r>
            <a:endParaRPr lang="en-US" altLang="zh-CN" sz="3200" b="1"/>
          </a:p>
        </p:txBody>
      </p:sp>
      <p:sp>
        <p:nvSpPr>
          <p:cNvPr id="10" name="textbox 182"/>
          <p:cNvSpPr/>
          <p:nvPr/>
        </p:nvSpPr>
        <p:spPr>
          <a:xfrm>
            <a:off x="-201881" y="6230108"/>
            <a:ext cx="6490579" cy="6278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Deepseek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端生成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大纲，并修改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252095" algn="ctr" defTabSz="914400" rtl="0" eaLnBrk="0" fontAlgn="auto" latinLnBrk="0" hangingPunct="1">
              <a:lnSpc>
                <a:spcPct val="132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10600030101010101" charset="-122"/>
              <a:ea typeface="思源宋体 CN Heavy" panose="02010600030101010101" charset="-122"/>
              <a:cs typeface="+mn-cs"/>
            </a:endParaRPr>
          </a:p>
        </p:txBody>
      </p:sp>
      <p:sp>
        <p:nvSpPr>
          <p:cNvPr id="17" name="textbox 182"/>
          <p:cNvSpPr/>
          <p:nvPr/>
        </p:nvSpPr>
        <p:spPr>
          <a:xfrm>
            <a:off x="5407231" y="6249255"/>
            <a:ext cx="6490579" cy="6278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Kimi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+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生成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252095" algn="ctr" defTabSz="914400" rtl="0" eaLnBrk="0" fontAlgn="auto" latinLnBrk="0" hangingPunct="1">
              <a:lnSpc>
                <a:spcPct val="132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10600030101010101" charset="-122"/>
              <a:ea typeface="思源宋体 CN Heavy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7710" y="1412875"/>
            <a:ext cx="5887720" cy="3275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1412875"/>
            <a:ext cx="5226050" cy="389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textbox 182"/>
          <p:cNvSpPr/>
          <p:nvPr/>
        </p:nvSpPr>
        <p:spPr>
          <a:xfrm>
            <a:off x="119616" y="4796615"/>
            <a:ext cx="10900833" cy="62789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AI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制作的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PPT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其优缺点都比较突出：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出色的逻辑图示和完整切闭环的结构，但是图片不配套，且没有史料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252095" algn="ctr" defTabSz="914400" rtl="0" eaLnBrk="0" fontAlgn="auto" latinLnBrk="0" hangingPunct="1">
              <a:lnSpc>
                <a:spcPct val="132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 panose="02010600030101010101" charset="-122"/>
              <a:ea typeface="思源宋体 CN Heavy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24470" y="836295"/>
            <a:ext cx="4159250" cy="276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pPr indent="457200"/>
            <a:r>
              <a:rPr lang="zh-CN" altLang="en-US" sz="2400"/>
              <a:t>因为历史教学需要具备</a:t>
            </a:r>
            <a:r>
              <a:rPr lang="en-US" altLang="zh-CN" sz="2400"/>
              <a:t>“</a:t>
            </a:r>
            <a:r>
              <a:rPr lang="zh-CN" altLang="en-US" sz="2400"/>
              <a:t>史料实证</a:t>
            </a:r>
            <a:r>
              <a:rPr lang="en-US" altLang="zh-CN" sz="2400"/>
              <a:t>”</a:t>
            </a:r>
            <a:r>
              <a:rPr lang="zh-CN" altLang="en-US" sz="2400"/>
              <a:t>的特性，所以</a:t>
            </a:r>
            <a:r>
              <a:rPr lang="en-US" altLang="zh-CN" sz="2400"/>
              <a:t>AI</a:t>
            </a:r>
            <a:r>
              <a:rPr lang="zh-CN" altLang="en-US" sz="2400"/>
              <a:t>暂时不能代替我们生成，直接能够给学生使用的教学设计、学案、</a:t>
            </a:r>
            <a:r>
              <a:rPr lang="en-US" altLang="zh-CN" sz="2400"/>
              <a:t>ppt</a:t>
            </a:r>
            <a:r>
              <a:rPr lang="zh-CN" altLang="en-US" sz="2400"/>
              <a:t>。</a:t>
            </a:r>
            <a:endParaRPr lang="zh-CN" altLang="en-US" sz="2400"/>
          </a:p>
          <a:p>
            <a:pPr indent="457200"/>
            <a:r>
              <a:rPr lang="zh-CN" altLang="en-US" sz="2400"/>
              <a:t>但是</a:t>
            </a:r>
            <a:r>
              <a:rPr lang="en-US" altLang="zh-CN" sz="2400"/>
              <a:t>AI</a:t>
            </a:r>
            <a:r>
              <a:rPr lang="zh-CN" altLang="en-US" sz="2400"/>
              <a:t>绝对是一个好朋友，可以出你想不到的</a:t>
            </a:r>
            <a:r>
              <a:rPr lang="en-US" altLang="zh-CN" sz="2400">
                <a:solidFill>
                  <a:srgbClr val="FF0000"/>
                </a:solidFill>
              </a:rPr>
              <a:t>Idea</a:t>
            </a:r>
            <a:endParaRPr lang="en-US" altLang="zh-CN" sz="24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548640"/>
            <a:ext cx="6852920" cy="381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-317"/>
            <a:ext cx="10972800" cy="1143000"/>
          </a:xfrm>
        </p:spPr>
        <p:txBody>
          <a:bodyPr/>
          <a:p>
            <a:pPr algn="l"/>
            <a:r>
              <a:rPr lang="zh-CN" altLang="en-US" sz="3200" b="1">
                <a:sym typeface="+mn-ea"/>
              </a:rPr>
              <a:t>（六）生成表格或思维导图</a:t>
            </a:r>
            <a:endParaRPr lang="zh-CN" altLang="en-US" sz="3200" b="1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1052195"/>
            <a:ext cx="7940040" cy="10845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2204720"/>
            <a:ext cx="608203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5" y="2348865"/>
            <a:ext cx="4180840" cy="42265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335" y="2060575"/>
            <a:ext cx="4627880" cy="785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25" y="-27622"/>
            <a:ext cx="10972800" cy="1143000"/>
          </a:xfrm>
        </p:spPr>
        <p:txBody>
          <a:bodyPr/>
          <a:p>
            <a:pPr algn="l"/>
            <a:r>
              <a:rPr lang="zh-CN" altLang="en-US" sz="3200" b="1"/>
              <a:t>（七）创建个人智能体</a:t>
            </a:r>
            <a:endParaRPr lang="zh-CN" altLang="en-US" sz="32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1052195"/>
            <a:ext cx="5918835" cy="4103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80" y="980440"/>
            <a:ext cx="4202430" cy="39604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0" y="260985"/>
            <a:ext cx="5046345" cy="4839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55" y="405130"/>
            <a:ext cx="3864610" cy="46234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570" y="-27622"/>
            <a:ext cx="10972800" cy="1143000"/>
          </a:xfrm>
        </p:spPr>
        <p:txBody>
          <a:bodyPr/>
          <a:p>
            <a:r>
              <a:rPr lang="zh-CN" altLang="en-US" sz="3600" b="1"/>
              <a:t>一、</a:t>
            </a:r>
            <a:r>
              <a:rPr lang="en-US" altLang="zh-CN" sz="3600" b="1"/>
              <a:t>AI</a:t>
            </a:r>
            <a:r>
              <a:rPr lang="zh-CN" altLang="en-US" sz="3600" b="1"/>
              <a:t>实用工具介绍</a:t>
            </a:r>
            <a:endParaRPr lang="zh-CN" altLang="en-US" sz="36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4595" y="908685"/>
            <a:ext cx="4637405" cy="211709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544560" y="134112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00B0F0"/>
                </a:solidFill>
              </a:rPr>
              <a:t>腾讯元宝</a:t>
            </a:r>
            <a:endParaRPr lang="zh-CN" altLang="en-US" sz="3600">
              <a:solidFill>
                <a:srgbClr val="00B0F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600" y="4941570"/>
            <a:ext cx="3479800" cy="175133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256270" y="5657215"/>
            <a:ext cx="4077335" cy="452755"/>
          </a:xfrm>
          <a:prstGeom prst="rect">
            <a:avLst/>
          </a:prstGeom>
          <a:solidFill>
            <a:schemeClr val="bg1">
              <a:lumMod val="95000"/>
              <a:alpha val="44000"/>
            </a:schemeClr>
          </a:solidFill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0070C0"/>
                </a:solidFill>
              </a:rPr>
              <a:t>据说很强大</a:t>
            </a:r>
            <a:endParaRPr lang="zh-CN" altLang="en-US" sz="3200" b="1">
              <a:solidFill>
                <a:srgbClr val="0070C0"/>
              </a:solidFill>
            </a:endParaRPr>
          </a:p>
          <a:p>
            <a:r>
              <a:rPr lang="zh-CN" altLang="en-US" sz="3200" b="1">
                <a:solidFill>
                  <a:srgbClr val="0070C0"/>
                </a:solidFill>
              </a:rPr>
              <a:t>开发中</a:t>
            </a:r>
            <a:r>
              <a:rPr lang="en-US" altLang="zh-CN" sz="3200" b="1">
                <a:solidFill>
                  <a:srgbClr val="0070C0"/>
                </a:solidFill>
              </a:rPr>
              <a:t>……</a:t>
            </a:r>
            <a:endParaRPr lang="en-US" altLang="zh-CN" sz="3200" b="1">
              <a:solidFill>
                <a:srgbClr val="0070C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765175"/>
            <a:ext cx="3662045" cy="1602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503170"/>
            <a:ext cx="4089400" cy="17360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" y="4365625"/>
            <a:ext cx="4939030" cy="21463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79425" y="1640840"/>
            <a:ext cx="4666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应用最广泛，但服务器容易宕机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3570" y="3573145"/>
            <a:ext cx="46666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搜图片巨好用，但不能上传文档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5325" y="5516880"/>
            <a:ext cx="4666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学术搜索神器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96450" y="1844675"/>
            <a:ext cx="27101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公众号文章是它强大的知识库，但问的太多就不回答了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775" y="908685"/>
            <a:ext cx="2647950" cy="2978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95" y="3246120"/>
            <a:ext cx="5160010" cy="14338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60645" y="2060575"/>
            <a:ext cx="1783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很成熟，功能比较全，有智能体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04195" y="3314065"/>
            <a:ext cx="1310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可直接导出文档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>
            <a:fillRect/>
          </a:stretch>
        </p:blipFill>
        <p:spPr>
          <a:xfrm>
            <a:off x="4008317" y="1412649"/>
            <a:ext cx="2376954" cy="4939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>
            <a:fillRect/>
          </a:stretch>
        </p:blipFill>
        <p:spPr>
          <a:xfrm>
            <a:off x="6600441" y="1412647"/>
            <a:ext cx="2376954" cy="49395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/>
          <a:stretch>
            <a:fillRect/>
          </a:stretch>
        </p:blipFill>
        <p:spPr>
          <a:xfrm>
            <a:off x="9254946" y="1412647"/>
            <a:ext cx="2376954" cy="50049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7800" y="307842"/>
            <a:ext cx="37456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/>
              <a:t>创建简单</a:t>
            </a:r>
            <a:r>
              <a:rPr lang="en-US" altLang="zh-CN" sz="2400" b="1" dirty="0"/>
              <a:t>AI</a:t>
            </a:r>
            <a:r>
              <a:rPr lang="zh-CN" altLang="en-US" sz="2400" b="1" dirty="0"/>
              <a:t>智能体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550" y="260985"/>
            <a:ext cx="2102485" cy="983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3" y="1197208"/>
            <a:ext cx="3745679" cy="45711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rcRect l="22913" r="26909"/>
          <a:stretch>
            <a:fillRect/>
          </a:stretch>
        </p:blipFill>
        <p:spPr>
          <a:xfrm>
            <a:off x="1080301" y="1353639"/>
            <a:ext cx="4410394" cy="43370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515" y="404495"/>
            <a:ext cx="9001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【AI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视频创作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制造激动人心、富有创意的“虚拟真实”情境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966" y="1353640"/>
            <a:ext cx="4236846" cy="433704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188595"/>
            <a:ext cx="2593975" cy="880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22" y="1170079"/>
            <a:ext cx="3504762" cy="5257143"/>
          </a:xfrm>
          <a:prstGeom prst="rect">
            <a:avLst/>
          </a:prstGeom>
        </p:spPr>
      </p:pic>
      <p:pic>
        <p:nvPicPr>
          <p:cNvPr id="9" name="图片 8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353" y="1889478"/>
            <a:ext cx="3300336" cy="3468720"/>
          </a:xfrm>
          <a:prstGeom prst="rect">
            <a:avLst/>
          </a:prstGeom>
        </p:spPr>
      </p:pic>
      <p:pic>
        <p:nvPicPr>
          <p:cNvPr id="11" name="图片 10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619" y="1889478"/>
            <a:ext cx="3106081" cy="34687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640" y="1689825"/>
            <a:ext cx="4030897" cy="2386716"/>
          </a:xfrm>
          <a:prstGeom prst="rect">
            <a:avLst/>
          </a:prstGeom>
        </p:spPr>
      </p:pic>
      <p:sp>
        <p:nvSpPr>
          <p:cNvPr id="6" name="爆炸形: 8 pt  5"/>
          <p:cNvSpPr/>
          <p:nvPr/>
        </p:nvSpPr>
        <p:spPr>
          <a:xfrm>
            <a:off x="4934539" y="4233095"/>
            <a:ext cx="3214034" cy="1556425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数字人采访古人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4" name="图片 1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38" y="1689825"/>
            <a:ext cx="3832682" cy="2386716"/>
          </a:xfrm>
          <a:prstGeom prst="rect">
            <a:avLst/>
          </a:prstGeom>
        </p:spPr>
      </p:pic>
      <p:sp>
        <p:nvSpPr>
          <p:cNvPr id="15" name="爆炸形: 8 pt  14"/>
          <p:cNvSpPr/>
          <p:nvPr/>
        </p:nvSpPr>
        <p:spPr>
          <a:xfrm>
            <a:off x="830571" y="4233094"/>
            <a:ext cx="3214034" cy="1556425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“当事人”讲述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" name="图片 3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rcRect l="6105"/>
          <a:stretch>
            <a:fillRect/>
          </a:stretch>
        </p:blipFill>
        <p:spPr>
          <a:xfrm>
            <a:off x="8919613" y="1068480"/>
            <a:ext cx="2906249" cy="3857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爆炸形: 8 pt  6"/>
          <p:cNvSpPr/>
          <p:nvPr/>
        </p:nvSpPr>
        <p:spPr>
          <a:xfrm>
            <a:off x="8125917" y="4834226"/>
            <a:ext cx="4100208" cy="145540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和课本人物视频通话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293422"/>
            <a:ext cx="39212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多媒体情境创设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照片说话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3600" b="1"/>
              <a:t>四、助力教师教研发展</a:t>
            </a:r>
            <a:endParaRPr lang="zh-CN" altLang="en-US" sz="3600" b="1"/>
          </a:p>
        </p:txBody>
      </p:sp>
      <p:sp>
        <p:nvSpPr>
          <p:cNvPr id="2" name="对象2"/>
          <p:cNvSpPr/>
          <p:nvPr>
            <p:custDataLst>
              <p:tags r:id="rId2"/>
            </p:custDataLst>
          </p:nvPr>
        </p:nvSpPr>
        <p:spPr>
          <a:xfrm>
            <a:off x="695222" y="2047218"/>
            <a:ext cx="10800715" cy="124120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/>
          </a:p>
        </p:txBody>
      </p:sp>
      <p:sp>
        <p:nvSpPr>
          <p:cNvPr id="4" name="对象2"/>
          <p:cNvSpPr/>
          <p:nvPr>
            <p:custDataLst>
              <p:tags r:id="rId3"/>
            </p:custDataLst>
          </p:nvPr>
        </p:nvSpPr>
        <p:spPr>
          <a:xfrm>
            <a:off x="695222" y="2047218"/>
            <a:ext cx="10800715" cy="2539377"/>
          </a:xfrm>
          <a:prstGeom prst="roundRect">
            <a:avLst>
              <a:gd name="adj" fmla="val 25001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/>
          </a:p>
        </p:txBody>
      </p:sp>
      <p:sp>
        <p:nvSpPr>
          <p:cNvPr id="5" name="对象2"/>
          <p:cNvSpPr/>
          <p:nvPr>
            <p:custDataLst>
              <p:tags r:id="rId4"/>
            </p:custDataLst>
          </p:nvPr>
        </p:nvSpPr>
        <p:spPr>
          <a:xfrm>
            <a:off x="695222" y="2047218"/>
            <a:ext cx="10800715" cy="3941505"/>
          </a:xfrm>
          <a:prstGeom prst="roundRect">
            <a:avLst>
              <a:gd name="adj" fmla="val 15703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txBody>
          <a:bodyPr wrap="square"/>
          <a:p>
            <a:pPr algn="just"/>
            <a:endParaRPr lang="zh-CN" altLang="en-US"/>
          </a:p>
        </p:txBody>
      </p:sp>
      <p:sp>
        <p:nvSpPr>
          <p:cNvPr id="51" name="对象18"/>
          <p:cNvSpPr/>
          <p:nvPr>
            <p:custDataLst>
              <p:tags r:id="rId5"/>
            </p:custDataLst>
          </p:nvPr>
        </p:nvSpPr>
        <p:spPr>
          <a:xfrm>
            <a:off x="3581807" y="1625504"/>
            <a:ext cx="4950698" cy="841523"/>
          </a:xfrm>
          <a:prstGeom prst="roundRect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（一）试题命制</a:t>
            </a:r>
            <a:endParaRPr lang="zh-CN" altLang="en-US" sz="28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对象4"/>
          <p:cNvSpPr/>
          <p:nvPr>
            <p:custDataLst>
              <p:tags r:id="rId6"/>
            </p:custDataLst>
          </p:nvPr>
        </p:nvSpPr>
        <p:spPr>
          <a:xfrm>
            <a:off x="1035642" y="2860162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1.给AI喂资料(史料、经典例题)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8" name="对象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1160124" y="3053871"/>
            <a:ext cx="500468" cy="50046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对象7"/>
          <p:cNvSpPr/>
          <p:nvPr>
            <p:custDataLst>
              <p:tags r:id="rId8"/>
            </p:custDataLst>
          </p:nvPr>
        </p:nvSpPr>
        <p:spPr>
          <a:xfrm>
            <a:off x="6216886" y="2851270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4.多个AI工具同时进行,为自己服务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对象8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341368" y="3044344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对象10"/>
          <p:cNvSpPr/>
          <p:nvPr>
            <p:custDataLst>
              <p:tags r:id="rId10"/>
            </p:custDataLst>
          </p:nvPr>
        </p:nvSpPr>
        <p:spPr>
          <a:xfrm>
            <a:off x="1035642" y="4140547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2.让AI帮精简题干,命制选项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4" name="对象11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1160124" y="4334257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对象13"/>
          <p:cNvSpPr/>
          <p:nvPr>
            <p:custDataLst>
              <p:tags r:id="rId12"/>
            </p:custDataLst>
          </p:nvPr>
        </p:nvSpPr>
        <p:spPr>
          <a:xfrm>
            <a:off x="6216886" y="4122129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5.依据教学实际对试题进行最终修正</a:t>
            </a:r>
            <a:endParaRPr lang="zh-CN" altLang="en-US" sz="280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对象14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6341368" y="4315203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5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9" name="对象16"/>
          <p:cNvSpPr/>
          <p:nvPr>
            <p:custDataLst>
              <p:tags r:id="rId14"/>
            </p:custDataLst>
          </p:nvPr>
        </p:nvSpPr>
        <p:spPr>
          <a:xfrm>
            <a:off x="1035642" y="5215830"/>
            <a:ext cx="4950698" cy="88725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791845" rIns="108000" numCol="1" spcCol="0" rtlCol="0" fromWordArt="0" anchor="ctr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dirty="0">
                <a:solidFill>
                  <a:srgbClr val="262626"/>
                </a:solidFill>
                <a:latin typeface="+mn-ea"/>
                <a:cs typeface="+mn-ea"/>
                <a:sym typeface="+mn-ea"/>
              </a:rPr>
              <a:t>3.连续对话,修正试题</a:t>
            </a:r>
            <a:endParaRPr lang="zh-CN" altLang="en-US" sz="2800" dirty="0">
              <a:solidFill>
                <a:srgbClr val="26262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0" name="对象17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1127739" y="5301589"/>
            <a:ext cx="500488" cy="500488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 sz="16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242596"/>
            <a:ext cx="41894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00000"/>
                </a:solidFill>
              </a:rPr>
              <a:t>腾讯</a:t>
            </a:r>
            <a:r>
              <a:rPr lang="en-US" altLang="zh-CN" b="1" dirty="0" err="1">
                <a:solidFill>
                  <a:srgbClr val="C00000"/>
                </a:solidFill>
              </a:rPr>
              <a:t>ima</a:t>
            </a:r>
            <a:r>
              <a:rPr lang="zh-CN" altLang="en-US" dirty="0"/>
              <a:t>：基于个人知识库出题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907902" y="242596"/>
            <a:ext cx="26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ima.qq.com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844040"/>
            <a:ext cx="3626485" cy="34429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20" y="1845310"/>
            <a:ext cx="8197215" cy="349123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42596"/>
            <a:ext cx="418944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C00000"/>
                </a:solidFill>
              </a:rPr>
              <a:t>腾讯</a:t>
            </a:r>
            <a:r>
              <a:rPr lang="en-US" altLang="zh-CN" b="1" dirty="0" err="1">
                <a:solidFill>
                  <a:srgbClr val="C00000"/>
                </a:solidFill>
              </a:rPr>
              <a:t>ima</a:t>
            </a:r>
            <a:r>
              <a:rPr lang="zh-CN" altLang="en-US" dirty="0"/>
              <a:t>：基于个人知识库出题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907902" y="242596"/>
            <a:ext cx="26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ima.qq.com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2825" y="5300980"/>
            <a:ext cx="999617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我是一名高中历史教师，请根据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知识库内容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，命制一道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关于《文化交流与传播》》中国史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主观题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，要有分值，要求符合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广东高考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特点和难度</a:t>
            </a:r>
            <a:endParaRPr lang="zh-CN" altLang="en-US" b="1" dirty="0">
              <a:solidFill>
                <a:schemeClr val="accent2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692785"/>
            <a:ext cx="9838055" cy="427482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7035" y="40449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（二）试卷分析</a:t>
            </a:r>
            <a:endParaRPr lang="zh-CN" altLang="en-US" sz="32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8390" y="3429000"/>
            <a:ext cx="5969000" cy="10820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35280" y="1125220"/>
            <a:ext cx="6038850" cy="45192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44335" y="1701165"/>
            <a:ext cx="5306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写文章最缺的是好的</a:t>
            </a:r>
            <a:r>
              <a:rPr lang="en-US" altLang="zh-CN" sz="3200">
                <a:solidFill>
                  <a:srgbClr val="FF0000"/>
                </a:solidFill>
              </a:rPr>
              <a:t>Idea</a:t>
            </a:r>
            <a:endParaRPr lang="en-US" altLang="zh-CN" sz="3200">
              <a:solidFill>
                <a:srgbClr val="FF0000"/>
              </a:solidFill>
            </a:endParaRPr>
          </a:p>
          <a:p>
            <a:endParaRPr lang="en-US" altLang="zh-CN"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35280" y="332740"/>
            <a:ext cx="4848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（三）论文选题及</a:t>
            </a:r>
            <a:r>
              <a:rPr lang="zh-CN" altLang="en-US" sz="3200" b="1"/>
              <a:t>思路</a:t>
            </a:r>
            <a:endParaRPr lang="zh-CN" altLang="en-US" sz="3200" b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278" y="1019403"/>
            <a:ext cx="1574682" cy="36338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95551" y="1016186"/>
            <a:ext cx="3633592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https://metaso.cn</a:t>
            </a:r>
            <a:endParaRPr lang="zh-CN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09" y="1484368"/>
            <a:ext cx="7304762" cy="50190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515" y="188595"/>
            <a:ext cx="3592830" cy="63544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79095" y="567055"/>
            <a:ext cx="6996430" cy="120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【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提示词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】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我打算以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XXXX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为主题写一篇学术论文，请你对这个选题进行严格的评估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，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包括当前选题的背景是什么？选题的重要性如何？创新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点有哪些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？是否具有迫切性？有何现实意义与价值？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3525" y="2492693"/>
            <a:ext cx="6219825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【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提示词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】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请为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XXX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论文写作论文大纲，大纲应紧密围绕上述研究问题、研究目标与研究方法，内容全面、逻辑结构清晰，且至少提供三级目录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9380" y="4520248"/>
            <a:ext cx="6434455" cy="17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【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提示词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】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请针对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论文的第</a:t>
            </a:r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X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章、第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节（具体名称），按照论文大纲撰写具体内容，不低于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XXXX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字</a:t>
            </a:r>
            <a:endParaRPr kumimoji="0" lang="zh-CN" altLang="en-US" sz="24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4425" y="-27305"/>
            <a:ext cx="3812540" cy="68560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32700" y="3426460"/>
            <a:ext cx="3534410" cy="109410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noAutofit/>
          </a:bodyPr>
          <a:p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479425" y="6093460"/>
            <a:ext cx="9160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AI</a:t>
            </a:r>
            <a:r>
              <a:rPr lang="zh-CN" altLang="en-US" sz="2800">
                <a:solidFill>
                  <a:srgbClr val="FF0000"/>
                </a:solidFill>
              </a:rPr>
              <a:t>只提供</a:t>
            </a:r>
            <a:r>
              <a:rPr lang="en-US" altLang="zh-CN" sz="2800">
                <a:solidFill>
                  <a:srgbClr val="FF0000"/>
                </a:solidFill>
              </a:rPr>
              <a:t>Idea</a:t>
            </a:r>
            <a:r>
              <a:rPr lang="zh-CN" altLang="en-US" sz="2800">
                <a:solidFill>
                  <a:srgbClr val="FF0000"/>
                </a:solidFill>
              </a:rPr>
              <a:t>、综述、文献出处、文章还是要自己写的好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52305" y="4149090"/>
            <a:ext cx="1591945" cy="398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</a:rPr>
              <a:t>严禁</a:t>
            </a:r>
            <a:r>
              <a:rPr lang="en-US" altLang="zh-CN" sz="2000">
                <a:solidFill>
                  <a:srgbClr val="FF0000"/>
                </a:solidFill>
              </a:rPr>
              <a:t>AI</a:t>
            </a:r>
            <a:r>
              <a:rPr lang="zh-CN" altLang="en-US" sz="2000">
                <a:solidFill>
                  <a:srgbClr val="FF0000"/>
                </a:solidFill>
              </a:rPr>
              <a:t>代写</a:t>
            </a:r>
            <a:endParaRPr lang="zh-CN" altLang="en-US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-27622"/>
            <a:ext cx="10972800" cy="1143000"/>
          </a:xfrm>
        </p:spPr>
        <p:txBody>
          <a:bodyPr/>
          <a:p>
            <a:r>
              <a:rPr lang="zh-CN" altLang="en-US"/>
              <a:t>二、</a:t>
            </a:r>
            <a:r>
              <a:rPr lang="en-US" altLang="zh-CN"/>
              <a:t>AI</a:t>
            </a:r>
            <a:r>
              <a:rPr lang="zh-CN" altLang="en-US"/>
              <a:t>应用</a:t>
            </a:r>
            <a:r>
              <a:rPr lang="zh-CN" altLang="en-US"/>
              <a:t>问技巧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1" y="1115456"/>
            <a:ext cx="3506597" cy="474559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11" y="1115455"/>
            <a:ext cx="3506598" cy="47455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12" y="1115455"/>
            <a:ext cx="3506598" cy="4745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08120" y="6021070"/>
            <a:ext cx="4911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提示词，决定</a:t>
            </a:r>
            <a:r>
              <a:rPr lang="en-US" altLang="zh-CN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AI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文本生成质量！</a:t>
            </a:r>
            <a:endParaRPr lang="zh-CN" altLang="en-US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-317"/>
            <a:ext cx="10972800" cy="1143000"/>
          </a:xfrm>
        </p:spPr>
        <p:txBody>
          <a:bodyPr/>
          <a:p>
            <a:r>
              <a:rPr lang="zh-CN" altLang="en-US" sz="3600" b="1" dirty="0">
                <a:solidFill>
                  <a:schemeClr val="accent2">
                    <a:lumMod val="75000"/>
                  </a:schemeClr>
                </a:solidFill>
                <a:sym typeface="+mn-ea"/>
              </a:rPr>
              <a:t>五、处理事务性工作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052830"/>
            <a:ext cx="7302500" cy="2247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" y="3429000"/>
            <a:ext cx="2822575" cy="3293110"/>
          </a:xfrm>
          <a:prstGeom prst="rect">
            <a:avLst/>
          </a:prstGeom>
        </p:spPr>
      </p:pic>
      <p:sp>
        <p:nvSpPr>
          <p:cNvPr id="5" name="textbox 182"/>
          <p:cNvSpPr/>
          <p:nvPr/>
        </p:nvSpPr>
        <p:spPr>
          <a:xfrm>
            <a:off x="3791585" y="3429000"/>
            <a:ext cx="8103870" cy="6280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可以帮助教师快速处理好信息采集、表格统计等事务性工作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7EC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63340" y="3861435"/>
            <a:ext cx="4064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类似的还有：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编排座位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随机点名系统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查询接龙结果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生成宣传文案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考后分析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写规章制度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文本框 130"/>
          <p:cNvSpPr txBox="1"/>
          <p:nvPr/>
        </p:nvSpPr>
        <p:spPr>
          <a:xfrm>
            <a:off x="187325" y="200025"/>
            <a:ext cx="11772900" cy="643699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32" name="图片 131" descr="E:/设计图片素材/7900403_.jpg7900403_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361" r="11361"/>
          <a:stretch>
            <a:fillRect/>
          </a:stretch>
        </p:blipFill>
        <p:spPr>
          <a:xfrm>
            <a:off x="335280" y="332740"/>
            <a:ext cx="1612900" cy="1475740"/>
          </a:xfrm>
          <a:prstGeom prst="parallelogram">
            <a:avLst>
              <a:gd name="adj" fmla="val 14054"/>
            </a:avLst>
          </a:prstGeom>
          <a:solidFill>
            <a:schemeClr val="accent1"/>
          </a:solidFill>
          <a:ln w="6350" cmpd="sng">
            <a:gradFill>
              <a:gsLst>
                <a:gs pos="24000">
                  <a:schemeClr val="accent1">
                    <a:alpha val="0"/>
                  </a:schemeClr>
                </a:gs>
                <a:gs pos="94000">
                  <a:schemeClr val="accent1">
                    <a:alpha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</p:pic>
      <p:pic>
        <p:nvPicPr>
          <p:cNvPr id="133" name="图片 132" descr="E:/设计图片素材/7900721_.jpg7900721_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554" r="13554"/>
          <a:stretch>
            <a:fillRect/>
          </a:stretch>
        </p:blipFill>
        <p:spPr>
          <a:xfrm>
            <a:off x="10272395" y="5085080"/>
            <a:ext cx="1613535" cy="14757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70" h="3630">
                <a:moveTo>
                  <a:pt x="0" y="0"/>
                </a:moveTo>
                <a:lnTo>
                  <a:pt x="3465" y="0"/>
                </a:lnTo>
                <a:lnTo>
                  <a:pt x="3970" y="3630"/>
                </a:lnTo>
                <a:lnTo>
                  <a:pt x="505" y="36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gradFill>
              <a:gsLst>
                <a:gs pos="24000">
                  <a:schemeClr val="accent1">
                    <a:alpha val="0"/>
                  </a:schemeClr>
                </a:gs>
                <a:gs pos="94000">
                  <a:schemeClr val="accent1">
                    <a:alpha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</p:pic>
      <p:sp>
        <p:nvSpPr>
          <p:cNvPr id="134" name="文本框 133"/>
          <p:cNvSpPr txBox="1"/>
          <p:nvPr/>
        </p:nvSpPr>
        <p:spPr>
          <a:xfrm>
            <a:off x="2783205" y="405130"/>
            <a:ext cx="8172450" cy="757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b="1">
                <a:solidFill>
                  <a:schemeClr val="tx1"/>
                </a:solidFill>
                <a:sym typeface="+mn-ea"/>
              </a:rPr>
              <a:t>工具理性与人文温度的终极平衡</a:t>
            </a:r>
            <a:endParaRPr lang="zh-CN" altLang="en-US" sz="4400" b="1">
              <a:solidFill>
                <a:schemeClr val="tx1"/>
              </a:solidFill>
            </a:endParaRPr>
          </a:p>
          <a:p>
            <a:endParaRPr lang="en-US" altLang="zh-CN" sz="2400">
              <a:solidFill>
                <a:schemeClr val="tx1"/>
              </a:solidFill>
            </a:endParaRPr>
          </a:p>
          <a:p>
            <a:endParaRPr lang="en-US" altLang="zh-CN" sz="2400">
              <a:solidFill>
                <a:schemeClr val="tx1"/>
              </a:solidFill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1948180" y="1271905"/>
            <a:ext cx="779145" cy="361696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36" name="文本框 135"/>
          <p:cNvSpPr txBox="1"/>
          <p:nvPr/>
        </p:nvSpPr>
        <p:spPr>
          <a:xfrm>
            <a:off x="10272395" y="1271905"/>
            <a:ext cx="1052830" cy="345122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38" name="文本框 137"/>
          <p:cNvSpPr txBox="1"/>
          <p:nvPr/>
        </p:nvSpPr>
        <p:spPr>
          <a:xfrm>
            <a:off x="1775460" y="1701165"/>
            <a:ext cx="1036955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技术裂变重塑知识传递效率</a:t>
            </a:r>
            <a:endParaRPr lang="zh-CN" altLang="en-US" sz="44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+mn-ea"/>
            </a:endParaRPr>
          </a:p>
          <a:p>
            <a:r>
              <a:rPr lang="en-US" altLang="zh-CN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       </a:t>
            </a:r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师者匠心守护思维启迪本质</a:t>
            </a:r>
            <a:endParaRPr lang="zh-CN" altLang="en-US" sz="44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+mn-ea"/>
            </a:endParaRPr>
          </a:p>
          <a:p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 </a:t>
            </a:r>
            <a:r>
              <a:rPr lang="en-US" altLang="zh-CN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             </a:t>
            </a:r>
            <a:r>
              <a:rPr lang="zh-CN" altLang="en-US" sz="4400" b="1">
                <a:solidFill>
                  <a:srgbClr val="0070C0"/>
                </a:solidFill>
                <a:latin typeface="阿里巴巴和七个小矮人" panose="00000500000000000000" charset="-122"/>
                <a:ea typeface="阿里巴巴和七个小矮人" panose="00000500000000000000" charset="-122"/>
                <a:cs typeface="阿里巴巴和七个小矮人" panose="00000500000000000000" charset="-122"/>
                <a:sym typeface="+mn-ea"/>
              </a:rPr>
              <a:t>以敬畏之心打开教育未来</a:t>
            </a:r>
            <a:endParaRPr lang="zh-CN" altLang="en-US" sz="44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站酷文艺体" panose="02000603000000000000" charset="-122"/>
            </a:endParaRPr>
          </a:p>
          <a:p>
            <a:endParaRPr lang="zh-CN" altLang="en-US" sz="32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站酷文艺体" panose="02000603000000000000" charset="-122"/>
            </a:endParaRPr>
          </a:p>
          <a:p>
            <a:endParaRPr lang="zh-CN" altLang="en-US" sz="3200" b="1">
              <a:solidFill>
                <a:srgbClr val="0070C0"/>
              </a:solidFill>
              <a:latin typeface="阿里巴巴和七个小矮人" panose="00000500000000000000" charset="-122"/>
              <a:ea typeface="阿里巴巴和七个小矮人" panose="00000500000000000000" charset="-122"/>
              <a:cs typeface="阿里巴巴和七个小矮人" panose="00000500000000000000" charset="-122"/>
              <a:sym typeface="站酷文艺体" panose="02000603000000000000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551815" y="4149090"/>
            <a:ext cx="92538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技术终将回归工具本质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师者之道，重在点燃好奇之火，锤炼思辨之刃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教育的圣殿永远矗立在，人类对智慧的永恒求索之中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en-US" altLang="zh-CN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>
          <a:xfrm>
            <a:off x="1343660" y="2565400"/>
            <a:ext cx="10297160" cy="3745865"/>
          </a:xfrm>
        </p:spPr>
        <p:txBody>
          <a:bodyPr>
            <a:normAutofit fontScale="90000"/>
          </a:bodyPr>
          <a:lstStyle/>
          <a:p>
            <a:br>
              <a:rPr lang="zh-CN" altLang="en-US"/>
            </a:br>
            <a:br>
              <a:rPr lang="zh-CN" altLang="en-US"/>
            </a:br>
            <a:br>
              <a:rPr lang="zh-CN" altLang="en-US"/>
            </a:br>
            <a:r>
              <a:rPr lang="zh-CN" altLang="en-US"/>
              <a:t>感谢各位同仁</a:t>
            </a:r>
            <a:br>
              <a:rPr lang="zh-CN" altLang="en-US"/>
            </a:br>
            <a:br>
              <a:rPr lang="zh-CN" altLang="en-US"/>
            </a:br>
            <a:r>
              <a:rPr lang="en-US" altLang="zh-CN"/>
              <a:t>          </a:t>
            </a:r>
            <a:br>
              <a:rPr lang="en-US" altLang="zh-CN"/>
            </a:br>
            <a:br>
              <a:rPr lang="en-US" altLang="zh-CN"/>
            </a:br>
            <a:endParaRPr sz="2700"/>
          </a:p>
        </p:txBody>
      </p:sp>
      <p:sp>
        <p:nvSpPr>
          <p:cNvPr id="2" name="文本框 1"/>
          <p:cNvSpPr txBox="1"/>
          <p:nvPr/>
        </p:nvSpPr>
        <p:spPr>
          <a:xfrm>
            <a:off x="1199515" y="4221480"/>
            <a:ext cx="61391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本课程特别鸣谢，王珏教授在</a:t>
            </a:r>
            <a:r>
              <a:rPr lang="en-US" altLang="zh-CN" sz="2400">
                <a:sym typeface="+mn-ea"/>
              </a:rPr>
              <a:t>“AI</a:t>
            </a:r>
            <a:r>
              <a:rPr sz="2400">
                <a:sym typeface="+mn-ea"/>
              </a:rPr>
              <a:t>时代教师必备技能</a:t>
            </a:r>
            <a:r>
              <a:rPr lang="en-US" altLang="zh-CN" sz="2400">
                <a:sym typeface="+mn-ea"/>
              </a:rPr>
              <a:t>”</a:t>
            </a:r>
            <a:r>
              <a:rPr sz="2400">
                <a:sym typeface="+mn-ea"/>
              </a:rPr>
              <a:t>专题训练营上的</a:t>
            </a:r>
            <a:r>
              <a:rPr lang="zh-CN" sz="2400">
                <a:sym typeface="+mn-ea"/>
              </a:rPr>
              <a:t>传授的技能</a:t>
            </a:r>
            <a:r>
              <a:rPr sz="2400">
                <a:sym typeface="+mn-ea"/>
              </a:rPr>
              <a:t>和相关资料</a:t>
            </a:r>
            <a:r>
              <a:rPr lang="zh-CN" sz="2400">
                <a:sym typeface="+mn-ea"/>
              </a:rPr>
              <a:t>，为保证课件的的流畅性，个别直接引用的资料未逐一标出，望周知。</a:t>
            </a:r>
            <a:endParaRPr sz="2400"/>
          </a:p>
          <a:p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557020"/>
            <a:ext cx="7493000" cy="1644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175" y="3429000"/>
            <a:ext cx="5739130" cy="2923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6521"/>
          <a:stretch>
            <a:fillRect/>
          </a:stretch>
        </p:blipFill>
        <p:spPr>
          <a:xfrm>
            <a:off x="911225" y="3201670"/>
            <a:ext cx="4001135" cy="13633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25" y="332740"/>
            <a:ext cx="10996295" cy="11201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68615" y="2420620"/>
            <a:ext cx="3746500" cy="645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提示词</a:t>
            </a:r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持续对话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380" y="5516880"/>
            <a:ext cx="4869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持续对话，可以完善提问细节，基于已生成结果重新优化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7715" y="274955"/>
            <a:ext cx="8521700" cy="21520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493010"/>
            <a:ext cx="10685780" cy="34201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370" y="3717290"/>
            <a:ext cx="2641600" cy="9569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840" y="4941570"/>
            <a:ext cx="9127490" cy="155511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3525" y="980440"/>
            <a:ext cx="3230245" cy="312547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40" y="188595"/>
            <a:ext cx="2840355" cy="532384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190" y="260985"/>
            <a:ext cx="5527040" cy="195961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945" y="2277110"/>
            <a:ext cx="5417820" cy="167132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94475" y="4076700"/>
            <a:ext cx="4886960" cy="5410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p>
            <a:r>
              <a:rPr lang="zh-CN" altLang="en-US" sz="32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提示词</a:t>
            </a: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持续对话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喂资料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27800" y="4941570"/>
            <a:ext cx="5010785" cy="8216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喂资料，可以为</a:t>
            </a:r>
            <a:r>
              <a:rPr lang="en-US" altLang="zh-CN" sz="2400" b="1">
                <a:solidFill>
                  <a:srgbClr val="FF0000"/>
                </a:solidFill>
              </a:rPr>
              <a:t>AI</a:t>
            </a:r>
            <a:r>
              <a:rPr lang="zh-CN" altLang="en-US" sz="2400" b="1">
                <a:solidFill>
                  <a:srgbClr val="FF0000"/>
                </a:solidFill>
              </a:rPr>
              <a:t>提供模板、格式，做到有据可依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如何找资料</a:t>
            </a:r>
            <a:endParaRPr lang="zh-CN" altLang="en-US" b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1180" y="1341120"/>
            <a:ext cx="10972800" cy="4525963"/>
          </a:xfrm>
        </p:spPr>
        <p:txBody>
          <a:bodyPr/>
          <a:p>
            <a:pPr marL="0" indent="0">
              <a:buNone/>
            </a:pPr>
            <a:r>
              <a:rPr lang="zh-CN" altLang="en-US" b="1"/>
              <a:t>数据库</a:t>
            </a:r>
            <a:endParaRPr lang="zh-CN" altLang="en-US" b="1"/>
          </a:p>
          <a:p>
            <a:pPr marL="0" indent="0">
              <a:buNone/>
            </a:pP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2061210"/>
            <a:ext cx="4038600" cy="11620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" y="3789045"/>
            <a:ext cx="4017645" cy="1165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3573145"/>
            <a:ext cx="7668895" cy="21056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15865" y="213296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</a:rPr>
              <a:t>手机注册即可登录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88255" y="586740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70C0"/>
                </a:solidFill>
              </a:rPr>
              <a:t>办张卡即可登录</a:t>
            </a:r>
            <a:endParaRPr lang="zh-CN" altLang="en-US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3525" y="261073"/>
            <a:ext cx="365759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en-US" altLang="zh-CN" dirty="0" err="1"/>
              <a:t>DeepSeek</a:t>
            </a:r>
            <a:r>
              <a:rPr lang="zh-CN" altLang="en-US" dirty="0"/>
              <a:t>四种工作模式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5280" y="836930"/>
          <a:ext cx="11487785" cy="5770245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78610"/>
                <a:gridCol w="4854575"/>
                <a:gridCol w="5054600"/>
              </a:tblGrid>
              <a:tr h="1076960">
                <a:tc>
                  <a:txBody>
                    <a:bodyPr/>
                    <a:lstStyle/>
                    <a:p>
                      <a:pPr algn="ctr"/>
                      <a:endParaRPr lang="zh-CN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rgbClr val="0070C0"/>
                          </a:solidFill>
                        </a:rPr>
                        <a:t>不联网</a:t>
                      </a:r>
                      <a:endParaRPr lang="zh-CN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rgbClr val="0070C0"/>
                          </a:solidFill>
                        </a:rPr>
                        <a:t>联网</a:t>
                      </a:r>
                      <a:endParaRPr lang="zh-CN" alt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普通模式</a:t>
                      </a:r>
                      <a:endParaRPr lang="zh-CN" alt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完全依托语言概率网络自行生成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速度极快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幻觉显著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依托于联网检索资料整理后生成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速度较快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幻觉极轻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9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深度思考</a:t>
                      </a:r>
                      <a:endParaRPr lang="zh-CN" altLang="en-US" sz="2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先思考、后生成，理解更准确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速度很慢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幻觉相对较少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先检索、依托于资料思考、最后生成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速度很慢</a:t>
                      </a:r>
                      <a:endParaRPr lang="en-US" altLang="zh-CN" sz="2400" dirty="0"/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2400" dirty="0"/>
                        <a:t>幻觉极少</a:t>
                      </a:r>
                      <a:endParaRPr lang="zh-CN" alt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z="3600" b="1"/>
              <a:t>三、助力教师备课教学</a:t>
            </a:r>
            <a:endParaRPr lang="zh-CN" altLang="en-US" sz="3600" b="1"/>
          </a:p>
        </p:txBody>
      </p:sp>
      <p:sp>
        <p:nvSpPr>
          <p:cNvPr id="2" name="六边形 1"/>
          <p:cNvSpPr/>
          <p:nvPr>
            <p:custDataLst>
              <p:tags r:id="rId2"/>
            </p:custDataLst>
          </p:nvPr>
        </p:nvSpPr>
        <p:spPr>
          <a:xfrm rot="16200000">
            <a:off x="6039486" y="324135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3" name="六边形 2"/>
          <p:cNvSpPr/>
          <p:nvPr>
            <p:custDataLst>
              <p:tags r:id="rId3"/>
            </p:custDataLst>
          </p:nvPr>
        </p:nvSpPr>
        <p:spPr>
          <a:xfrm rot="16200000">
            <a:off x="4066541" y="2090102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9" name="六边形 8"/>
          <p:cNvSpPr/>
          <p:nvPr>
            <p:custDataLst>
              <p:tags r:id="rId4"/>
            </p:custDataLst>
          </p:nvPr>
        </p:nvSpPr>
        <p:spPr>
          <a:xfrm rot="16200000">
            <a:off x="5374006" y="2090102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10" name="六边形 9"/>
          <p:cNvSpPr/>
          <p:nvPr>
            <p:custDataLst>
              <p:tags r:id="rId5"/>
            </p:custDataLst>
          </p:nvPr>
        </p:nvSpPr>
        <p:spPr>
          <a:xfrm rot="16200000">
            <a:off x="4714241" y="324135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11" name="六边形 10"/>
          <p:cNvSpPr/>
          <p:nvPr>
            <p:custDataLst>
              <p:tags r:id="rId6"/>
            </p:custDataLst>
          </p:nvPr>
        </p:nvSpPr>
        <p:spPr>
          <a:xfrm rot="16200000">
            <a:off x="6701156" y="439324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4" name="图形 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-13197" r="-1508" b="-13033"/>
          <a:stretch>
            <a:fillRect/>
          </a:stretch>
        </p:blipFill>
        <p:spPr>
          <a:xfrm>
            <a:off x="6515736" y="3636645"/>
            <a:ext cx="468000" cy="46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74" h="770">
                <a:moveTo>
                  <a:pt x="4" y="0"/>
                </a:moveTo>
                <a:lnTo>
                  <a:pt x="774" y="0"/>
                </a:lnTo>
                <a:lnTo>
                  <a:pt x="774" y="770"/>
                </a:lnTo>
                <a:lnTo>
                  <a:pt x="4" y="770"/>
                </a:lnTo>
                <a:lnTo>
                  <a:pt x="4" y="690"/>
                </a:lnTo>
                <a:lnTo>
                  <a:pt x="0" y="690"/>
                </a:lnTo>
                <a:lnTo>
                  <a:pt x="0" y="80"/>
                </a:lnTo>
                <a:lnTo>
                  <a:pt x="4" y="80"/>
                </a:lnTo>
                <a:lnTo>
                  <a:pt x="4" y="0"/>
                </a:lnTo>
                <a:close/>
              </a:path>
            </a:pathLst>
          </a:custGeom>
        </p:spPr>
      </p:pic>
      <p:sp>
        <p:nvSpPr>
          <p:cNvPr id="12" name="六边形 11"/>
          <p:cNvSpPr/>
          <p:nvPr>
            <p:custDataLst>
              <p:tags r:id="rId10"/>
            </p:custDataLst>
          </p:nvPr>
        </p:nvSpPr>
        <p:spPr>
          <a:xfrm rot="16200000">
            <a:off x="5374006" y="4393247"/>
            <a:ext cx="1417955" cy="1259840"/>
          </a:xfrm>
          <a:prstGeom prst="hexagon">
            <a:avLst>
              <a:gd name="adj" fmla="val 24450"/>
              <a:gd name="vf" fmla="val 115470"/>
            </a:avLst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en-IN" dirty="0">
              <a:latin typeface="+mn-ea"/>
              <a:sym typeface="Arial" panose="020B0604020202020204" pitchFamily="34" charset="0"/>
            </a:endParaRPr>
          </a:p>
        </p:txBody>
      </p:sp>
      <p:pic>
        <p:nvPicPr>
          <p:cNvPr id="32" name="图形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-9859" t="-2575" r="-15677" b="-3775"/>
          <a:stretch>
            <a:fillRect/>
          </a:stretch>
        </p:blipFill>
        <p:spPr>
          <a:xfrm>
            <a:off x="5880100" y="2536190"/>
            <a:ext cx="432000" cy="432000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10427" y="4799012"/>
            <a:ext cx="432000" cy="432000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14620" y="3663632"/>
            <a:ext cx="432000" cy="429139"/>
          </a:xfrm>
          <a:prstGeom prst="rect">
            <a:avLst/>
          </a:prstGeom>
          <a:effectLst/>
        </p:spPr>
      </p:pic>
      <p:pic>
        <p:nvPicPr>
          <p:cNvPr id="6" name="图形 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80101" y="4819332"/>
            <a:ext cx="396000" cy="396000"/>
          </a:xfrm>
          <a:prstGeom prst="rect">
            <a:avLst/>
          </a:prstGeom>
        </p:spPr>
      </p:pic>
      <p:pic>
        <p:nvPicPr>
          <p:cNvPr id="30" name="图形 2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54856" y="2502853"/>
            <a:ext cx="432000" cy="432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6"/>
            </p:custDataLst>
          </p:nvPr>
        </p:nvSpPr>
        <p:spPr>
          <a:xfrm>
            <a:off x="706120" y="213487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寻求教学设计思路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27"/>
            </p:custDataLst>
          </p:nvPr>
        </p:nvSpPr>
        <p:spPr>
          <a:xfrm>
            <a:off x="1336040" y="357505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解答突然产生的问题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28"/>
            </p:custDataLst>
          </p:nvPr>
        </p:nvSpPr>
        <p:spPr>
          <a:xfrm>
            <a:off x="2011045" y="505968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生成初代ppt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9"/>
            </p:custDataLst>
          </p:nvPr>
        </p:nvSpPr>
        <p:spPr>
          <a:xfrm>
            <a:off x="7172325" y="2111375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辅助制作教学方案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30"/>
            </p:custDataLst>
          </p:nvPr>
        </p:nvSpPr>
        <p:spPr>
          <a:xfrm>
            <a:off x="7835265" y="3534410"/>
            <a:ext cx="303022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生成简单的教学设计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31"/>
            </p:custDataLst>
          </p:nvPr>
        </p:nvSpPr>
        <p:spPr>
          <a:xfrm>
            <a:off x="8480425" y="5059680"/>
            <a:ext cx="3439160" cy="85153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生成表格或思维导图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marL="0" lv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创建智能体及情境生成</a:t>
            </a:r>
            <a:endParaRPr lang="zh-CN" altLang="en-US" sz="2400" b="1">
              <a:ln>
                <a:noFill/>
                <a:prstDash val="sysDot"/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32"/>
            </p:custDataLst>
          </p:nvPr>
        </p:nvSpPr>
        <p:spPr>
          <a:xfrm>
            <a:off x="7835260" y="3112702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4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4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33"/>
            </p:custDataLst>
          </p:nvPr>
        </p:nvSpPr>
        <p:spPr>
          <a:xfrm>
            <a:off x="8480432" y="4643325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6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6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34"/>
            </p:custDataLst>
          </p:nvPr>
        </p:nvSpPr>
        <p:spPr>
          <a:xfrm>
            <a:off x="7172326" y="1689352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2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35"/>
            </p:custDataLst>
          </p:nvPr>
        </p:nvSpPr>
        <p:spPr>
          <a:xfrm>
            <a:off x="1336095" y="3158787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3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3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6"/>
            </p:custDataLst>
          </p:nvPr>
        </p:nvSpPr>
        <p:spPr>
          <a:xfrm>
            <a:off x="1988747" y="4643325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5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5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37"/>
            </p:custDataLst>
          </p:nvPr>
        </p:nvSpPr>
        <p:spPr>
          <a:xfrm>
            <a:off x="695325" y="1713029"/>
            <a:ext cx="3031200" cy="4165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此处添加标题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3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SCREEN_THEME_FLAG" val="Dlrq25wU2PGuGg5bbmjbDH7UVVGn1WAjdd7wcnDRWibamXqy0ViLpW61SUfoiKfDre4TOVw+VRHOHfvEZsCuccqxUzmWs+dg8NmX0lFoioA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11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212"/>
  <p:tag name="KSO_WM_TEMPLATE_THUMBS_INDEX" val="1、9"/>
  <p:tag name="KSO_WM_SCREEN_THEME_FLAG" val="Dlrq25wU2PGuGg5bbmjbDH7UVVGn1WAjdd7wcnDRWibamXqy0ViLpW61SUfoiKfDre4TOVw+VRHOHfvEZsCuccqxUzmWs+dg8NmX0lFoioA="/>
</p:tagLst>
</file>

<file path=ppt/tags/tag1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  <p:tag name="KSO_WM_SCREEN_THEME_FLAG" val="Dlrq25wU2PGuGg5bbmjbDH7UVVGn1WAjdd7wcnDRWibamXqy0ViLpW61SUfoiKfDre4TOVw+VRHOHfvEZsCuccqxUzmWs+dg8NmX0lFoioA="/>
</p:tagLst>
</file>

<file path=ppt/tags/tag1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  <p:tag name="KSO_WM_SCREEN_THEME_FLAG" val="Dlrq25wU2PGuGg5bbmjbDH7UVVGn1WAjdd7wcnDRWibamXqy0ViLpW61SUfoiKfDre4TOVw+VRHOHfvEZsCuccqxUzmWs+dg8NmX0lFoioA="/>
</p:tagLst>
</file>

<file path=ppt/tags/tag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3.0"/>
  <p:tag name="KSO_WM_UNIT_TYPE" val="i"/>
  <p:tag name="KSO_WM_UNIT_INDEX" val="13"/>
  <p:tag name="KSO_WM_SCREEN_THEME_FLAG" val="Dlrq25wU2PGuGg5bbmjbDH7UVVGn1WAjdd7wcnDRWibamXqy0ViLpW61SUfoiKfDre4TOVw+VRHOHfvEZsCuccqxUzmWs+dg8NmX0lFoioA=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4"/>
  <p:tag name="KSO_WM_UNIT_ID" val="_11*i*4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CONTENT_GROUP_TYPE" val="contentchip"/>
  <p:tag name="KSO_WM_UNIT_TYPE" val="i"/>
  <p:tag name="KSO_WM_UNIT_INDEX" val="5"/>
  <p:tag name="KSO_WM_UNIT_ID" val="_11*i*5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19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3.0"/>
  <p:tag name="KSO_WM_BEAUTIFY_FLAG" val="#wm#"/>
  <p:tag name="KSO_WM_UNIT_CONTENT_GROUP_TYPE" val="contentchip"/>
  <p:tag name="KSO_WM_SCREEN_THEME_FLAG" val="Dlrq25wU2PGuGg5bbmjbDH7UVVGn1WAjdd7wcnDRWibamXqy0ViLpW61SUfoiKfDre4TOVw+VRHOHfvEZsCuccqxUzmWs+dg8NmX0lFoioA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SCREEN_THEME_FLAG" val="Dlrq25wU2PGuGg5bbmjbDH7UVVGn1WAjdd7wcnDRWibamXqy0ViLpW61SUfoiKfDre4TOVw+VRHOHfvEZsCuccqxUzmWs+dg8NmX0lFoioA=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1*i*8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1*i*12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1*i*13"/>
  <p:tag name="KSO_WM_UNIT_LAYERLEVEL" val="1"/>
  <p:tag name="KSO_WM_TAG_VERSION" val="3.0"/>
  <p:tag name="KSO_WM_SCREEN_THEME_FLAG" val="Dlrq25wU2PGuGg5bbmjbDH7UVVGn1WAjdd7wcnDRWibamXqy0ViLpW61SUfoiKfDre4TOVw+VRHOHfvEZsCuccqxUzmWs+dg8NmX0lFoioA="/>
</p:tagLst>
</file>

<file path=ppt/tags/tag26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  <p:tag name="KSO_WM_SCREEN_THEME_FLAG" val="Dlrq25wU2PGuGg5bbmjbDH7UVVGn1WAjdd7wcnDRWibamXqy0ViLpW61SUfoiKfDre4TOVw+VRHOHfvEZsCuccqxUzmWs+dg8NmX0lFoioA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  <p:tag name="KSO_WM_SCREEN_THEME_FLAG" val="Dlrq25wU2PGuGg5bbmjbDH7UVVGn1WAjdd7wcnDRWibamXqy0ViLpW61SUfoiKfDre4TOVw+VRHOHfvEZsCuccqxUzmWs+dg8NmX0lFoioA="/>
</p:tagLst>
</file>

<file path=ppt/tags/tag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  <p:tag name="KSO_WM_SCREEN_THEME_FLAG" val="Dlrq25wU2PGuGg5bbmjbDH7UVVGn1WAjdd7wcnDRWibamXqy0ViLpW61SUfoiKfDre4TOVw+VRHOHfvEZsCuccqxUzmWs+dg8NmX0lFoioA=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  <p:tag name="KSO_WM_SCREEN_THEME_FLAG" val="Dlrq25wU2PGuGg5bbmjbDH7UVVGn1WAjdd7wcnDRWibamXqy0ViLpW61SUfoiKfDre4TOVw+VRHOHfvEZsCuccqxUzmWs+dg8NmX0lFoioA=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UNIT_CONTENT_GROUP_TYPE" val="titlestyle"/>
  <p:tag name="KSO_WM_UNIT_TYPE" val="i"/>
  <p:tag name="KSO_WM_UNIT_INDEX" val="3"/>
  <p:tag name="KSO_WM_SCREEN_THEME_FLAG" val="Dlrq25wU2PGuGg5bbmjbDH7UVVGn1WAjdd7wcnDRWibamXqy0ViLpW61SUfoiKfDre4TOVw+VRHOHfvEZsCuccqxUzmWs+dg8NmX0lFoioA=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3.0"/>
  <p:tag name="KSO_WM_UNIT_CONTENT_GROUP_TYPE" val="titlestyle"/>
  <p:tag name="KSO_WM_UNIT_TYPE" val="i"/>
  <p:tag name="KSO_WM_UNIT_INDEX" val="4"/>
  <p:tag name="KSO_WM_SCREEN_THEME_FLAG" val="Dlrq25wU2PGuGg5bbmjbDH7UVVGn1WAjdd7wcnDRWibamXqy0ViLpW61SUfoiKfDre4TOVw+VRHOHfvEZsCuccqxUzmWs+dg8NmX0lFoioA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INDEX" val="20230251"/>
  <p:tag name="KSO_WM_TEMPLATE_CATEGORY" val="custom"/>
  <p:tag name="KSO_WM_SCREEN_THEME_FLAG" val="Dlrq25wU2PGuGg5bbmjbDH7UVVGn1WAjdd7wcnDRWibamXqy0ViLpW61SUfoiKfDre4TOVw+VRHOHfvEZsCuccqxUzmWs+dg8NmX0lFoioA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INDEX" val="20230251"/>
  <p:tag name="KSO_WM_TEMPLATE_CATEGORY" val="custom"/>
  <p:tag name="KSO_WM_SCREEN_THEME_FLAG" val="Dlrq25wU2PGuGg5bbmjbDH7UVVGn1WAjdd7wcnDRWibamXqy0ViLpW61SUfoiKfDre4TOVw+VRHOHfvEZsCuccqxUzmWs+dg8NmX0lFoioA="/>
</p:tagLst>
</file>

<file path=ppt/tags/tag39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251"/>
  <p:tag name="KSO_WM_SPECIAL_SOURCE" val="bdnull"/>
  <p:tag name="KSO_WM_TEMPLATE_THUMBS_INDEX" val="1、9"/>
  <p:tag name="KSO_WM_SCREEN_THEME_FLAG" val="Dlrq25wU2PGuGg5bbmjbDH7UVVGn1WAjdd7wcnDRWibamXqy0ViLpW61SUfoiKfDre4TOVw+VRHOHfvEZsCuccqxUzmWs+dg8NmX0lFoioA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SCREEN_THEME_FLAG" val="Dlrq25wU2PGuGg5bbmjbDH7UVVGn1WAjdd7wcnDRWibamXqy0ViLpW61SUfoiKfDre4TOVw+VRHOHfvEZsCuccqxUzmWs+dg8NmX0lFoioA=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212_1*a*1"/>
  <p:tag name="KSO_WM_TEMPLATE_CATEGORY" val="custom"/>
  <p:tag name="KSO_WM_TEMPLATE_INDEX" val="20231212"/>
  <p:tag name="KSO_WM_UNIT_LAYERLEVEL" val="1"/>
  <p:tag name="KSO_WM_TAG_VERSION" val="3.0"/>
  <p:tag name="KSO_WM_BEAUTIFY_FLAG" val="#wm#"/>
  <p:tag name="KSO_WM_UNIT_PRESET_TEXT" val="单击添加文档标题"/>
  <p:tag name="KSO_WM_UNIT_TEXT_TYPE" val="1"/>
  <p:tag name="KSO_WM_SCREEN_THEME_FLAG" val="Dlrq25wU2PGuGg5bbmjbDH7UVVGn1WAjdd7wcnDRWibamXqy0ViLpW61SUfoiKfDre4TOVw+VRHOHfvEZsCuccqxUzmWs+dg8NmX0lFoioA="/>
</p:tagLst>
</file>

<file path=ppt/tags/tag41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1212_1*f*4"/>
  <p:tag name="KSO_WM_TEMPLATE_CATEGORY" val="custom"/>
  <p:tag name="KSO_WM_TEMPLATE_INDEX" val="20231212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42.xml><?xml version="1.0" encoding="utf-8"?>
<p:tagLst xmlns:p="http://schemas.openxmlformats.org/presentationml/2006/main">
  <p:tag name="KSO_WM_SLIDE_ID" val="custom20231212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12"/>
  <p:tag name="KSO_WM_SLIDE_LAYOUT" val="a_b_f"/>
  <p:tag name="KSO_WM_SLIDE_LAYOUT_CNT" val="1_1_1"/>
  <p:tag name="KSO_WM_SLIDE_TYPE" val="title"/>
  <p:tag name="KSO_WM_SLIDE_SUBTYPE" val="pureTxt"/>
  <p:tag name="KSO_WM_TEMPLATE_THUMBS_INDEX" val="1、9"/>
  <p:tag name="KSO_WM_SCREEN_THEME_FLAG" val="Dlrq25wU2PGuGg5bbmjbDH7UVVGn1WAjdd7wcnDRWibamXqy0ViLpW61SUfoiKfDre4TOVw+VRHOHfvEZsCuccqxUzmWs+dg8NmX0lFoioA="/>
</p:tagLst>
</file>

<file path=ppt/tags/tag43.xml><?xml version="1.0" encoding="utf-8"?>
<p:tagLst xmlns:p="http://schemas.openxmlformats.org/presentationml/2006/main">
  <p:tag name="TABLE_ENDDRAG_ORIGIN_RECT" val="904*454"/>
  <p:tag name="TABLE_ENDDRAG_RECT" val="27*76*904*454"/>
  <p:tag name="KSO_WM_SCREEN_THEME_FLAG" val="Dlrq25wU2PGuGg5bbmjbDH7UVVGn1WAjdd7wcnDRWibamXqy0ViLpW61SUfoiKfDre4TOVw+VRHOHfvEZsCuccqxUzmWs+dg8NmX0lFoioA=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300_5*a*1"/>
  <p:tag name="KSO_WM_TEMPLATE_CATEGORY" val="diagram"/>
  <p:tag name="KSO_WM_TEMPLATE_INDEX" val="2023130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1300_5*l_h_i*1_4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8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300_5*l_h_i*1_1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300_5*l_h_i*1_2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300_5*l_h_i*1_3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7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20231300_5*l_h_i*1_6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10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50.xml><?xml version="1.0" encoding="utf-8"?>
<p:tagLst xmlns:p="http://schemas.openxmlformats.org/presentationml/2006/main">
  <p:tag name="KSO_WM_UNIT_VALUE" val="107*13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1300_5*l_h_x*1_4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H7UVVGn1WAjdd7wcnDRWibamXqy0ViLpW61SUfoiKfDre4TOVw+VRHOHfvEZsCuccqxUzmWs+dg8NmX0lFoioA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31300_5*l_h_i*1_5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9"/>
  <p:tag name="KSO_WM_UNI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52.xml><?xml version="1.0" encoding="utf-8"?>
<p:tagLst xmlns:p="http://schemas.openxmlformats.org/presentationml/2006/main">
  <p:tag name="KSO_WM_UNIT_VALUE" val="103*8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1300_5*l_h_x*1_2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H7UVVGn1WAjdd7wcnDRWibamXqy0ViLpW61SUfoiKfDre4TOVw+VRHOHfvEZsCuccqxUzmWs+dg8NmX0lFoioA="/>
</p:tagLst>
</file>

<file path=ppt/tags/tag53.xml><?xml version="1.0" encoding="utf-8"?>
<p:tagLst xmlns:p="http://schemas.openxmlformats.org/presentationml/2006/main">
  <p:tag name="KSO_WM_UNIT_VALUE" val="135*13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6_1"/>
  <p:tag name="KSO_WM_UNIT_ID" val="diagram20231300_5*l_h_x*1_6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H7UVVGn1WAjdd7wcnDRWibamXqy0ViLpW61SUfoiKfDre4TOVw+VRHOHfvEZsCuccqxUzmWs+dg8NmX0lFoioA="/>
</p:tagLst>
</file>

<file path=ppt/tags/tag54.xml><?xml version="1.0" encoding="utf-8"?>
<p:tagLst xmlns:p="http://schemas.openxmlformats.org/presentationml/2006/main">
  <p:tag name="KSO_WM_UNIT_VALUE" val="115*1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1300_5*l_h_x*1_3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H7UVVGn1WAjdd7wcnDRWibamXqy0ViLpW61SUfoiKfDre4TOVw+VRHOHfvEZsCuccqxUzmWs+dg8NmX0lFoioA="/>
</p:tagLst>
</file>

<file path=ppt/tags/tag55.xml><?xml version="1.0" encoding="utf-8"?>
<p:tagLst xmlns:p="http://schemas.openxmlformats.org/presentationml/2006/main">
  <p:tag name="KSO_WM_UNIT_VALUE" val="113*1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5_1"/>
  <p:tag name="KSO_WM_UNIT_ID" val="diagram20231300_5*l_h_x*1_5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H7UVVGn1WAjdd7wcnDRWibamXqy0ViLpW61SUfoiKfDre4TOVw+VRHOHfvEZsCuccqxUzmWs+dg8NmX0lFoioA="/>
</p:tagLst>
</file>

<file path=ppt/tags/tag56.xml><?xml version="1.0" encoding="utf-8"?>
<p:tagLst xmlns:p="http://schemas.openxmlformats.org/presentationml/2006/main">
  <p:tag name="KSO_WM_UNIT_VALUE" val="121*1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1300_5*l_h_x*1_1_1"/>
  <p:tag name="KSO_WM_TEMPLATE_CATEGORY" val="diagram"/>
  <p:tag name="KSO_WM_TEMPLATE_INDEX" val="2023130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USESOURCEFORMAT_APPLY" val="1"/>
  <p:tag name="KSO_WM_SCREEN_THEME_FLAG" val="Dlrq25wU2PGuGg5bbmjbDH7UVVGn1WAjdd7wcnDRWibamXqy0ViLpW61SUfoiKfDre4TOVw+VRHOHfvEZsCuccqxUzmWs+dg8NmX0lFoioA="/>
</p:tagLst>
</file>

<file path=ppt/tags/tag5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00_5*l_h_f*1_1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58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00_5*l_h_f*1_3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6"/>
  <p:tag name="KSO_WM_UNIT_TEXT_TYPE" val="1"/>
  <p:tag name="KSO_WM_UNIT_TEXT_LAYER_COUNT" val="1"/>
  <p:tag name="KSO_WM_BEAUTIFY_FLAG" val="#wm#"/>
  <p:tag name="KSO_WM_UNIT_PRESET_TEXT" val="单击此处添加文本内容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5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20231300_5*l_h_f*1_5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1212"/>
  <p:tag name="KSO_WM_SCREEN_THEME_FLAG" val="Dlrq25wU2PGuGg5bbmjbDH7UVVGn1WAjdd7wcnDRWibamXqy0ViLpW61SUfoiKfDre4TOVw+VRHOHfvEZsCuccqxUzmWs+dg8NmX0lFoioA="/>
</p:tagLst>
</file>

<file path=ppt/tags/tag6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00_5*l_h_f*1_2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内容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1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1300_5*l_h_f*1_4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VALUE" val="26"/>
  <p:tag name="KSO_WM_BEAUTIFY_FLAG" val="#wm#"/>
  <p:tag name="KSO_WM_UNIT_PRESET_TEXT" val="单击此处添加文本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20231300_5*l_h_f*1_6_1"/>
  <p:tag name="KSO_WM_TEMPLATE_CATEGORY" val="diagram"/>
  <p:tag name="KSO_WM_TEMPLATE_INDEX" val="20231300"/>
  <p:tag name="KSO_WM_UNIT_LAYERLEVEL" val="1_1_1"/>
  <p:tag name="KSO_WM_TAG_VERSION" val="3.0"/>
  <p:tag name="KSO_WM_UNIT_SUBTYPE" val="a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6"/>
  <p:tag name="KSO_WM_UNIT_TEXT_TYPE" val="1"/>
  <p:tag name="KSO_WM_UNIT_TEXT_LAYER_COUNT" val="1"/>
  <p:tag name="KSO_WM_BEAUTIFY_FLAG" val="#wm#"/>
  <p:tag name="KSO_WM_UNIT_PRESET_TEXT" val="单击此处添加文本内容，简明扼要地阐述您内容的观点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300_5*l_h_a*1_4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6_1"/>
  <p:tag name="KSO_WM_UNIT_ID" val="diagram20231300_5*l_h_a*1_6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0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300_5*l_h_a*1_2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300_5*l_h_a*1_3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300_5*l_h_a*1_5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300_5*l_h_a*1_1_1"/>
  <p:tag name="KSO_WM_TEMPLATE_CATEGORY" val="diagram"/>
  <p:tag name="KSO_WM_TEMPLATE_INDEX" val="20231300"/>
  <p:tag name="KSO_WM_UNIT_LAYERLEVEL" val="1_1_1"/>
  <p:tag name="KSO_WM_TAG_VERSION" val="3.0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7.8999938964844,&quot;left&quot;:54.749991080216475,&quot;top&quot;:125.28492431160029,&quot;width&quot;:883.800008919783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此处添加标题"/>
  <p:tag name="KSO_WM_UNIT_TEXT_FILL_FORE_SCHEMECOLOR_INDEX" val="1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69.xml><?xml version="1.0" encoding="utf-8"?>
<p:tagLst xmlns:p="http://schemas.openxmlformats.org/presentationml/2006/main">
  <p:tag name="KSO_WM_SLIDE_ID" val="diagram20231300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1300"/>
  <p:tag name="KSO_WM_SLIDE_TYPE" val="text"/>
  <p:tag name="KSO_WM_SLIDE_SUBTYPE" val="diag"/>
  <p:tag name="KSO_WM_SLIDE_SIZE" val="850.75*300.875"/>
  <p:tag name="KSO_WM_SLIDE_POSITION" val="55.6*164.57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CREEN_THEME_FLAG" val="Dlrq25wU2PGuGg5bbmjbDH7UVVGn1WAjdd7wcnDRWibamXqy0ViLpW61SUfoiKfDre4TOVw+VRHOHfvEZsCuccqxUzmWs+dg8NmX0lFoioA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1212"/>
  <p:tag name="KSO_WM_SCREEN_THEME_FLAG" val="Dlrq25wU2PGuGg5bbmjbDH7UVVGn1WAjdd7wcnDRWibamXqy0ViLpW61SUfoiKfDre4TOVw+VRHOHfvEZsCuccqxUzmWs+dg8NmX0lFoioA=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1643_5*a*1"/>
  <p:tag name="KSO_WM_TEMPLATE_CATEGORY" val="diagram"/>
  <p:tag name="KSO_WM_TEMPLATE_INDEX" val="20231643"/>
  <p:tag name="KSO_WM_UNIT_LAYERLEVEL" val="1"/>
  <p:tag name="KSO_WM_TAG_VERSION" val="3.0"/>
  <p:tag name="KSO_WM_BEAUTIFY_FLAG" val="#wm#"/>
  <p:tag name="KSO_WM_DIAGRAM_GROUP_CODE" val="n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4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4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4*n_h_i*1_2_4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UNIT_LINE_FILL_TYPE" val="2"/>
  <p:tag name="KSO_WM_UNIT_TEXT_FILL_FORE_SCHEMECOLOR_INDEX" val="13"/>
  <p:tag name="KSO_WM_UNIT_TEXT_FILL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4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标题"/>
  <p:tag name="KSO_WM_UNIT_FILL_TYPE" val="3"/>
  <p:tag name="KSO_WM_UNIT_TEXT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643_4*n_h_h_f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3_4*n_h_h_i*1_2_1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H7UVVGn1WAjdd7wcnDRWibamXqy0ViLpW61SUfoiKfDre4TOVw+VRHOHfvEZsCuccqxUzmWs+dg8NmX0lFoioA=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1643_4*n_h_h_f*1_2_4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H7UVVGn1WAjdd7wcnDRWibamXqy0ViLpW61SUfoiKfDre4TOVw+VRHOHfvEZsCuccqxUzmWs+dg8NmX0lFoioA=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4_1"/>
  <p:tag name="KSO_WM_UNIT_ID" val="diagram20231643_4*n_h_h_i*1_2_4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H7UVVGn1WAjdd7wcnDRWibamXqy0ViLpW61SUfoiKfDre4TOVw+VRHOHfvEZsCuccqxUzmWs+dg8NmX0lFoioA="/>
</p:tagLst>
</file>

<file path=ppt/tags/tag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643_4*n_h_h_f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H7UVVGn1WAjdd7wcnDRWibamXqy0ViLpW61SUfoiKfDre4TOVw+VRHOHfvEZsCuccqxUzmWs+dg8NmX0lFoioA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3_4*n_h_h_i*1_2_2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H7UVVGn1WAjdd7wcnDRWibamXqy0ViLpW61SUfoiKfDre4TOVw+VRHOHfvEZsCuccqxUzmWs+dg8NmX0lFoioA="/>
</p:tagLst>
</file>

<file path=ppt/tags/tag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1643_4*n_h_h_f*1_2_5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H7UVVGn1WAjdd7wcnDRWibamXqy0ViLpW61SUfoiKfDre4TOVw+VRHOHfvEZsCuccqxUzmWs+dg8NmX0lFoioA=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5_1"/>
  <p:tag name="KSO_WM_UNIT_ID" val="diagram20231643_4*n_h_h_i*1_2_5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H7UVVGn1WAjdd7wcnDRWibamXqy0ViLpW61SUfoiKfDre4TOVw+VRHOHfvEZsCuccqxUzmWs+dg8NmX0lFoioA="/>
</p:tagLst>
</file>

<file path=ppt/tags/tag8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643_4*n_h_h_f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UNIT_USESOURCEFORMAT_APPLY" val="1"/>
  <p:tag name="KSO_WM_SCREEN_THEME_FLAG" val="Dlrq25wU2PGuGg5bbmjbDH7UVVGn1WAjdd7wcnDRWibamXqy0ViLpW61SUfoiKfDre4TOVw+VRHOHfvEZsCuccqxUzmWs+dg8NmX0lFoioA=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3_4*n_h_h_i*1_2_3_1"/>
  <p:tag name="KSO_WM_TEMPLATE_CATEGORY" val="diagram"/>
  <p:tag name="KSO_WM_TEMPLATE_INDEX" val="20231643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74188366026392,&quot;top&quot;:118.17504547359431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FILL_TYPE" val="3"/>
  <p:tag name="KSO_WM_UNIT_USESOURCEFORMAT_APPLY" val="1"/>
  <p:tag name="KSO_WM_SCREEN_THEME_FLAG" val="Dlrq25wU2PGuGg5bbmjbDH7UVVGn1WAjdd7wcnDRWibamXqy0ViLpW61SUfoiKfDre4TOVw+VRHOHfvEZsCuccqxUzmWs+dg8NmX0lFoioA="/>
</p:tagLst>
</file>

<file path=ppt/tags/tag85.xml><?xml version="1.0" encoding="utf-8"?>
<p:tagLst xmlns:p="http://schemas.openxmlformats.org/presentationml/2006/main">
  <p:tag name="KSO_WM_SLIDE_ID" val="diagram20231643_5"/>
  <p:tag name="KSO_WM_TEMPLATE_SUBCATEGORY" val="0"/>
  <p:tag name="KSO_WM_TEMPLATE_MASTER_TYPE" val="0"/>
  <p:tag name="KSO_WM_TEMPLATE_COLOR_TYPE" val="0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1643"/>
  <p:tag name="KSO_WM_SLIDE_TYPE" val="text"/>
  <p:tag name="KSO_WM_SLIDE_SUBTYPE" val="diag"/>
  <p:tag name="KSO_WM_SLIDE_SIZE" val="850.3*336.9"/>
  <p:tag name="KSO_WM_SLIDE_POSITION" val="54.8169*160.45"/>
  <p:tag name="KSO_WM_SLIDE_LAYOUT" val="a_n"/>
  <p:tag name="KSO_WM_SLIDE_LAYOUT_CNT" val="1_1"/>
  <p:tag name="KSO_WM_SPECIAL_SOURCE" val="bdnull"/>
  <p:tag name="KSO_WM_DIAGRAM_GROUP_CODE" val="n1-1"/>
  <p:tag name="KSO_WM_SLIDE_DIAGTYPE" val="n"/>
  <p:tag name="KSO_WM_SCREEN_THEME_FLAG" val="Dlrq25wU2PGuGg5bbmjbDH7UVVGn1WAjdd7wcnDRWibamXqy0ViLpW61SUfoiKfDre4TOVw+VRHOHfvEZsCuccqxUzmWs+dg8NmX0lFoioA=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4863"/>
  <p:tag name="KSO_WM_UNIT_LAYERLEVEL" val="1_1_1"/>
  <p:tag name="KSO_WM_TAG_VERSION" val="3.0"/>
  <p:tag name="KSO_WM_UNIT_VALUE" val="640*700"/>
  <p:tag name="KSO_WM_UNIT_TYPE" val="l_h_d"/>
  <p:tag name="KSO_WM_DIAGRAM_VERSION" val="3"/>
  <p:tag name="KSO_WM_DIAGRAM_COLOR_TRICK" val="1"/>
  <p:tag name="KSO_WM_DIAGRAM_COLOR_TEXT_CAN_REMOVE" val="n"/>
  <p:tag name="KSO_WM_DIAGRAM_MAX_ITEMCNT" val="2"/>
  <p:tag name="KSO_WM_DIAGRAM_MIN_ITEMCNT" val="2"/>
  <p:tag name="KSO_WM_DIAGRAM_VIRTUALLY_FRAME" val="{&quot;height&quot;:387.95001220703125,&quot;left&quot;:80.34999389648438,&quot;top&quot;:113.3749545264056,&quot;width&quot;:797.20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4863_1*l_h_d*1_2_1"/>
  <p:tag name="KSO_WM_UNIT_INDEX" val="1_2_1"/>
  <p:tag name="KSO_WM_DIAGRAM_GROUP_CODE" val="l1-1"/>
  <p:tag name="KSO_WM_UNIT_FILL_TYPE" val="1"/>
  <p:tag name="KSO_WM_UNIT_FILL_FORE_SCHEMECOLOR_INDEX" val="5"/>
  <p:tag name="KSO_WM_UNIT_FILL_FORE_SCHEMECOLOR_INDEX_BRIGHTNESS" val="0"/>
  <p:tag name="KSO_WM_UNIT_PICTURE_SUBTYPE" val="b"/>
  <p:tag name="KSO_WM_UNIT_LINE_FORE_SCHEMECOLOR_INDEX" val="5"/>
  <p:tag name="KSO_WM_UNIT_USESOURCEFORMAT_APPLY" val="1"/>
  <p:tag name="KSO_WM_SCREEN_THEME_FLAG" val="Dlrq25wU2PGuGg5bbmjbDH7UVVGn1WAjdd7wcnDRWibamXqy0ViLpW61SUfoiKfDre4TOVw+VRHOHfvEZsCuccqxUzmWs+dg8NmX0lFoioA="/>
</p:tagLst>
</file>

<file path=ppt/tags/tag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0*7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863_1*l_h_d*1_1_1"/>
  <p:tag name="KSO_WM_TEMPLATE_CATEGORY" val="diagram"/>
  <p:tag name="KSO_WM_TEMPLATE_INDEX" val="20234863"/>
  <p:tag name="KSO_WM_UNIT_LAYERLEVEL" val="1_1_1"/>
  <p:tag name="KSO_WM_TAG_VERSION" val="3.0"/>
  <p:tag name="KSO_WM_UNIT_FILL_TYPE" val="1"/>
  <p:tag name="KSO_WM_UNIT_FILL_FORE_SCHEMECOLOR_INDEX" val="5"/>
  <p:tag name="KSO_WM_UNIT_FILL_FORE_SCHEMECOLOR_INDEX_BRIGHTNESS" val="0"/>
  <p:tag name="KSO_WM_DIAGRAM_MAX_ITEMCNT" val="2"/>
  <p:tag name="KSO_WM_DIAGRAM_MIN_ITEMCNT" val="2"/>
  <p:tag name="KSO_WM_DIAGRAM_VIRTUALLY_FRAME" val="{&quot;height&quot;:387.95001220703125,&quot;left&quot;:80.34999389648438,&quot;top&quot;:113.3749545264056,&quot;width&quot;:797.2000122070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5"/>
  <p:tag name="KSO_WM_UNIT_USESOURCEFORMAT_APPLY" val="1"/>
  <p:tag name="KSO_WM_SCREEN_THEME_FLAG" val="Dlrq25wU2PGuGg5bbmjbDH7UVVGn1WAjdd7wcnDRWibamXqy0ViLpW61SUfoiKfDre4TOVw+VRHOHfvEZsCuccqxUzmWs+dg8NmX0lFoioA="/>
</p:tagLst>
</file>

<file path=ppt/tags/tag88.xml><?xml version="1.0" encoding="utf-8"?>
<p:tagLst xmlns:p="http://schemas.openxmlformats.org/presentationml/2006/main">
  <p:tag name="KSO_WM_SLIDE_ID" val="diagram20234863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4863"/>
  <p:tag name="KSO_WM_SLIDE_TYPE" val="text"/>
  <p:tag name="KSO_WM_SLIDE_SUBTYPE" val="diag"/>
  <p:tag name="KSO_WM_SLIDE_SIZE" val="797.2*387.95"/>
  <p:tag name="KSO_WM_SLIDE_POSITION" val="80.35*113.3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CREEN_THEME_FLAG" val="Dlrq25wU2PGuGg5bbmjbDH7UVVGn1WAjdd7wcnDRWibamXqy0ViLpW61SUfoiKfDre4TOVw+VRHOHfvEZsCuccqxUzmWs+dg8NmX0lFoioA=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251_9*a*1"/>
  <p:tag name="KSO_WM_TEMPLATE_CATEGORY" val="custom"/>
  <p:tag name="KSO_WM_TEMPLATE_INDEX" val="20230251"/>
  <p:tag name="KSO_WM_UNIT_LAYERLEVEL" val="1"/>
  <p:tag name="KSO_WM_TAG_VERSION" val="3.0"/>
  <p:tag name="KSO_WM_BEAUTIFY_FLAG" val="#wm#"/>
  <p:tag name="KSO_WM_UNIT_CONTENT_GROUP_TYPE" val="contentchip"/>
  <p:tag name="KSO_WM_SCREEN_THEME_FLAG" val="Dlrq25wU2PGuGg5bbmjbDH7UVVGn1WAjdd7wcnDRWibamXqy0ViLpW61SUfoiKfDre4TOVw+VRHOHfvEZsCuccqxUzmWs+dg8NmX0lFoioA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SCREEN_THEME_FLAG" val="Dlrq25wU2PGuGg5bbmjbDH7UVVGn1WAjdd7wcnDRWibamXqy0ViLpW61SUfoiKfDre4TOVw+VRHOHfvEZsCuccqxUzmWs+dg8NmX0lFoioA="/>
</p:tagLst>
</file>

<file path=ppt/tags/tag90.xml><?xml version="1.0" encoding="utf-8"?>
<p:tagLst xmlns:p="http://schemas.openxmlformats.org/presentationml/2006/main">
  <p:tag name="KSO_WM_SLIDE_ID" val="custom20230251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0251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TEMPLATE_THUMBS_INDEX" val="1、19"/>
  <p:tag name="KSO_WM_SLIDE_CONTENT_AREA" val="{&quot;left&quot;:&quot;32.85&quot;,&quot;top&quot;:&quot;119.55&quot;,&quot;width&quot;:&quot;539.75&quot;,&quot;height&quot;:&quot;310.35&quot;}"/>
  <p:tag name="KSO_WM_SCREEN_THEME_FLAG" val="Dlrq25wU2PGuGg5bbmjbDH7UVVGn1WAjdd7wcnDRWibamXqy0ViLpW61SUfoiKfDre4TOVw+VRHOHfvEZsCuccqxUzmWs+dg8NmX0lFoioA="/>
</p:tagLst>
</file>

<file path=ppt/tags/tag91.xml><?xml version="1.0" encoding="utf-8"?>
<p:tagLst xmlns:p="http://schemas.openxmlformats.org/presentationml/2006/main">
  <p:tag name="resource_record_key" val="{&quot;13&quot;:[4364878]}"/>
  <p:tag name="KSO_WM_SCREEN_THEME_FLAG" val="Dlrq25wU2PGuGg5bbmjbDH7UVVGn1WAjdd7wcnDRWibamXqy0ViLpW61SUfoiKfDre4TOVw+VRHOHfvEZsCuccqxUzmWs+dg8NmX0lFoioA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60">
      <a:dk1>
        <a:srgbClr val="000000"/>
      </a:dk1>
      <a:lt1>
        <a:srgbClr val="FFFFFF"/>
      </a:lt1>
      <a:dk2>
        <a:srgbClr val="001548"/>
      </a:dk2>
      <a:lt2>
        <a:srgbClr val="F5F7FF"/>
      </a:lt2>
      <a:accent1>
        <a:srgbClr val="00A7FF"/>
      </a:accent1>
      <a:accent2>
        <a:srgbClr val="3386ED"/>
      </a:accent2>
      <a:accent3>
        <a:srgbClr val="33F0FF"/>
      </a:accent3>
      <a:accent4>
        <a:srgbClr val="FA406C"/>
      </a:accent4>
      <a:accent5>
        <a:srgbClr val="C933FE"/>
      </a:accent5>
      <a:accent6>
        <a:srgbClr val="FF00A7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noFill/>
        <a:ln w="12700">
          <a:solidFill>
            <a:schemeClr val="tx1">
              <a:alpha val="70000"/>
            </a:schemeClr>
          </a:solidFill>
          <a:prstDash val="solid"/>
        </a:ln>
      </a:spPr>
      <a:bodyPr/>
      <a:lstStyle/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9">
      <a:dk1>
        <a:srgbClr val="000000"/>
      </a:dk1>
      <a:lt1>
        <a:srgbClr val="FFFFFF"/>
      </a:lt1>
      <a:dk2>
        <a:srgbClr val="00175A"/>
      </a:dk2>
      <a:lt2>
        <a:srgbClr val="F0F0F0"/>
      </a:lt2>
      <a:accent1>
        <a:srgbClr val="5DC8FD"/>
      </a:accent1>
      <a:accent2>
        <a:srgbClr val="62CFE9"/>
      </a:accent2>
      <a:accent3>
        <a:srgbClr val="67D6D5"/>
      </a:accent3>
      <a:accent4>
        <a:srgbClr val="6BDCC1"/>
      </a:accent4>
      <a:accent5>
        <a:srgbClr val="70E3AD"/>
      </a:accent5>
      <a:accent6>
        <a:srgbClr val="75EA99"/>
      </a:accent6>
      <a:hlink>
        <a:srgbClr val="4472C4"/>
      </a:hlink>
      <a:folHlink>
        <a:srgbClr val="F67FFF"/>
      </a:folHlink>
    </a:clrScheme>
    <a:fontScheme name="稻壳儿-黑体常规2">
      <a:majorFont>
        <a:latin typeface="MiSans Heavy"/>
        <a:ea typeface="MiSans Heavy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1F6E8E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1767</Words>
  <PresentationFormat/>
  <Paragraphs>236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</vt:lpstr>
      <vt:lpstr>宋体</vt:lpstr>
      <vt:lpstr>Wingdings</vt:lpstr>
      <vt:lpstr>MiSans Heavy</vt:lpstr>
      <vt:lpstr>MiSans</vt:lpstr>
      <vt:lpstr>楷体</vt:lpstr>
      <vt:lpstr>微软雅黑</vt:lpstr>
      <vt:lpstr>Arial Unicode MS</vt:lpstr>
      <vt:lpstr>Calibri</vt:lpstr>
      <vt:lpstr>思源宋体 CN Heavy</vt:lpstr>
      <vt:lpstr>Arial</vt:lpstr>
      <vt:lpstr>阿里巴巴和七个小矮人</vt:lpstr>
      <vt:lpstr>站酷文艺体</vt:lpstr>
      <vt:lpstr>华文楷体</vt:lpstr>
      <vt:lpstr>MiSans Heavy</vt:lpstr>
      <vt:lpstr>Segoe Print</vt:lpstr>
      <vt:lpstr>默认设计模板</vt:lpstr>
      <vt:lpstr>Office 主题​​</vt:lpstr>
      <vt:lpstr>Office 主题</vt:lpstr>
      <vt:lpstr>历史教师的AI“智囊团”
——从备课助手到学术伙伴的进化</vt:lpstr>
      <vt:lpstr>一、AI实用工具介绍</vt:lpstr>
      <vt:lpstr>二、AI应用问技巧</vt:lpstr>
      <vt:lpstr>PowerPoint 演示文稿</vt:lpstr>
      <vt:lpstr>PowerPoint 演示文稿</vt:lpstr>
      <vt:lpstr>PowerPoint 演示文稿</vt:lpstr>
      <vt:lpstr>如何找资料</vt:lpstr>
      <vt:lpstr>PowerPoint 演示文稿</vt:lpstr>
      <vt:lpstr>三、助力教师备课教学</vt:lpstr>
      <vt:lpstr>PowerPoint 演示文稿</vt:lpstr>
      <vt:lpstr>PowerPoint 演示文稿</vt:lpstr>
      <vt:lpstr>（二）提炼名师教学设计亮点</vt:lpstr>
      <vt:lpstr>（三）解答突然产生的问题</vt:lpstr>
      <vt:lpstr>（四）生成简单的教学设计</vt:lpstr>
      <vt:lpstr>（五）生成初代ppt</vt:lpstr>
      <vt:lpstr>PowerPoint 演示文稿</vt:lpstr>
      <vt:lpstr>（六）生成表格或思维导图</vt:lpstr>
      <vt:lpstr>（七）创建个人智能体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四、助力教师教研发展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五、处理事务性工作</vt:lpstr>
      <vt:lpstr>PowerPoint 演示文稿</vt:lpstr>
      <vt:lpstr>感谢各位同仁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2025-04-08T03:52:00Z</dcterms:created>
  <dcterms:modified xsi:type="dcterms:W3CDTF">2025-04-15T01:57:18Z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4AFC7982987742328678851D80653C28_12</vt:lpwstr>
  </property>
</Properties>
</file>