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7" r:id="rId2"/>
    <p:sldId id="349" r:id="rId3"/>
    <p:sldId id="358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9" r:id="rId12"/>
    <p:sldId id="360" r:id="rId13"/>
    <p:sldId id="361" r:id="rId14"/>
    <p:sldId id="362" r:id="rId15"/>
    <p:sldId id="363" r:id="rId16"/>
    <p:sldId id="364" r:id="rId17"/>
    <p:sldId id="366" r:id="rId18"/>
    <p:sldId id="367" r:id="rId19"/>
    <p:sldId id="368" r:id="rId20"/>
    <p:sldId id="369" r:id="rId21"/>
    <p:sldId id="370" r:id="rId22"/>
    <p:sldId id="37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4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viewProps" Target="viewProps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presProps" Target="presProps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notesMaster" Target="notesMasters/notesMaster1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tableStyles" Target="tableStyles.xml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theme" Target="theme/theme1.xml" Id="rId27" /><Relationship Type="http://schemas.openxmlformats.org/officeDocument/2006/relationships/tags" Target="/ppt/tags/tag1.xml" Id="R1a597165898444e4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2BD39-28C3-45D2-9DD4-5CE98C4FF058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908D6-DDAC-4D01-A6F3-F7FA9CA2D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72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50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45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5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62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4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05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83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969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54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2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82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76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549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24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1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76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41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46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3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22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8F93EC-0E6A-4CE5-8C51-AEC14718A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CBBA7C-0B42-466C-A792-6951C917F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5F3B60-9D10-4B83-A9C0-597E01E2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4933BB-42E4-4C8D-B087-51817BF7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555F7A-6ECD-4B0B-9D82-1022BCC2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3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70FB1-CEE5-46E0-BCAE-2E0156F7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6B5924-F576-41AD-95C4-EEC2DDC86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88E77-C298-4286-8EBD-4078E840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A0C4BE-1CCF-45BA-8557-0A00DF4D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B1B42A-0F5C-4968-A657-1B4A423C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6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890BBC0-79BE-47C7-8791-D9B15CF14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8F168B-C40F-48AA-98AA-F79BE3AA8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3B38D8-E2A2-4DF2-9EBA-F470FC1A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E6EAA7-C2EF-42EF-9CA1-97986451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96E5D3-F85D-4A2A-8E60-E13F8571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7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25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5168FA-80C7-45DB-8444-4F8805CB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8F532A-B5B0-4E66-B682-126F2F15B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69C80-3F07-4814-99CE-6FA46A31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970029-6E0C-488E-8CD0-8BC65020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14C38E-69A2-4EC7-A6AB-68C07CB8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176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D0FAF-06FC-41D3-BF84-0A90206C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53705F-A3DC-41F6-BA96-9AD12DCD6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81F1B9-C00A-4EC0-88DD-9F1C0377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9341C-974E-4784-B73F-540DAA79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3B3A8-8113-4C53-BD9C-FC5E1170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33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84914B-7B09-4E0F-8F03-AAD6B238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40D313-94D7-41C6-BD51-139F2589B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06B7D6-F357-4D37-8E92-0BCE7F03F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94E8A8-5AF6-48EF-A846-4DF68C23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A83778-2896-47CE-97FD-E7C5D277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E805A3-3ABA-45EE-89F5-A0D72FC8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89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666C7D-A2A1-4230-9A99-DD9E02F3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485BF-5E26-4D52-80BC-C92B3978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91CDBD-CD07-474D-A83A-95FE316EB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142FEC-0140-4FDD-BA00-9DB58F15C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359B8E-10BA-4FC9-93FE-4FC4A9286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D198A-4F02-4BE6-8636-8DF20F2B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140A3B-5C65-4291-9B06-24E44AF0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00EE1B-BD1D-47DE-B99E-56D0382A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07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F5D293-0C30-4C9D-A868-CD2BCBE0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DF9605-4473-4FCF-883C-39C50124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62FC36-DC57-41F6-BC46-F11277E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DA5103-7F61-4CEC-9ADA-9E982E9A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944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1C42B48-4195-4D58-8773-3190C0DC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8ACACA-82AA-4788-A47C-C355FA4D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18992D-216D-4CAE-819A-89ADEAE3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5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083FD-0CB6-4C7C-B33C-7E0631A4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E52D9E-1DAB-48E7-B55D-5D5EB7C8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170A9F-2F95-441D-89AF-F0B98E7FA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23E77D-0DB4-4FA6-9360-19CF1F7C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8A8746-6801-487C-9F0C-F9624E6C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9CEBFB-0988-4472-A340-F418406A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029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D210AA-B6D3-48B5-8D18-4BAFFD9B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641B218-9A73-4110-B3B1-66D9B7EE9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579065-B3E3-4A0F-81AA-A81739A40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94BE3A-FE08-4FDF-B9FC-B0A2318D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C018E5-869A-4F56-A1AE-7EED96CB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837DCB-378E-4925-A669-0340DC5A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04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E5B2E9-64E7-48F0-A210-4EBD479B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C4970B-6CDB-44C1-95F3-A4A901AD4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59EC8C-2DF1-43E1-973B-D25DAC0F7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BFAC29-3969-4258-B382-5C302A75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23E53-44D5-421E-9401-7FECB1D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58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虎年">
            <a:extLst>
              <a:ext uri="{FF2B5EF4-FFF2-40B4-BE49-F238E27FC236}">
                <a16:creationId xmlns:a16="http://schemas.microsoft.com/office/drawing/2014/main" id="{E10468B6-B898-4C22-95CF-D578E9A0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89" y="0"/>
            <a:ext cx="66849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1E8C6C1-4326-4BBB-B05C-20960FC8F1C7}"/>
              </a:ext>
            </a:extLst>
          </p:cNvPr>
          <p:cNvSpPr txBox="1"/>
          <p:nvPr/>
        </p:nvSpPr>
        <p:spPr>
          <a:xfrm>
            <a:off x="546754" y="216816"/>
            <a:ext cx="603822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n w="180975">
                  <a:noFill/>
                </a:ln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sym typeface="微软雅黑" panose="020B0503020204020204" pitchFamily="34" charset="-122"/>
              </a:rPr>
              <a:t>新的一年，</a:t>
            </a:r>
            <a:endParaRPr lang="en-US" altLang="zh-CN" sz="6000" dirty="0">
              <a:ln w="180975">
                <a:noFill/>
              </a:ln>
              <a:solidFill>
                <a:srgbClr val="C0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sym typeface="微软雅黑" panose="020B0503020204020204" pitchFamily="34" charset="-122"/>
            </a:endParaRPr>
          </a:p>
          <a:p>
            <a:r>
              <a:rPr lang="zh-CN" altLang="en-US" sz="6000" dirty="0">
                <a:ln w="180975">
                  <a:noFill/>
                </a:ln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sym typeface="微软雅黑" panose="020B0503020204020204" pitchFamily="34" charset="-122"/>
              </a:rPr>
              <a:t>祝同学们：</a:t>
            </a:r>
          </a:p>
        </p:txBody>
      </p:sp>
      <p:pic>
        <p:nvPicPr>
          <p:cNvPr id="1028" name="Picture 4" descr="虎年">
            <a:extLst>
              <a:ext uri="{FF2B5EF4-FFF2-40B4-BE49-F238E27FC236}">
                <a16:creationId xmlns:a16="http://schemas.microsoft.com/office/drawing/2014/main" id="{7D6D167D-CF28-40A2-BFF1-EF6A4F5A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5" b="99700" l="10000" r="90000">
                        <a14:foregroundMark x1="46800" y1="86207" x2="46800" y2="86207"/>
                        <a14:foregroundMark x1="50200" y1="81784" x2="50200" y2="81784"/>
                        <a14:foregroundMark x1="50200" y1="81784" x2="52000" y2="95127"/>
                        <a14:foregroundMark x1="52000" y1="95127" x2="60300" y2="84258"/>
                        <a14:foregroundMark x1="60300" y1="84258" x2="43500" y2="94828"/>
                        <a14:foregroundMark x1="43500" y1="94828" x2="63900" y2="95727"/>
                        <a14:foregroundMark x1="63900" y1="95727" x2="70200" y2="94978"/>
                        <a14:foregroundMark x1="59600" y1="71214" x2="44700" y2="69565"/>
                        <a14:foregroundMark x1="38300" y1="36132" x2="54200" y2="37556"/>
                        <a14:foregroundMark x1="54200" y1="37556" x2="61200" y2="36432"/>
                        <a14:foregroundMark x1="59400" y1="39055" x2="63100" y2="35982"/>
                        <a14:foregroundMark x1="34700" y1="35307" x2="34700" y2="35307"/>
                        <a14:foregroundMark x1="46900" y1="38456" x2="44400" y2="38756"/>
                        <a14:foregroundMark x1="51000" y1="37631" x2="54800" y2="36807"/>
                        <a14:foregroundMark x1="34100" y1="98801" x2="62300" y2="99700"/>
                        <a14:foregroundMark x1="62300" y1="99700" x2="66000" y2="9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2" y="1448214"/>
            <a:ext cx="4054835" cy="5409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西晋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B62BD5-2237-4047-9AFB-D18DAB4B9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92" y="147577"/>
            <a:ext cx="9502014" cy="66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67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东晋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45018D-1DE0-4CB9-9685-EEE4E7F0B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75" y="155197"/>
            <a:ext cx="9463324" cy="65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226075" y="3729404"/>
            <a:ext cx="2084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南北朝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218280-215E-44A6-96ED-DB09CADA8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21" y="126312"/>
            <a:ext cx="9443347" cy="65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74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28" y="4403209"/>
            <a:ext cx="2755105" cy="2763209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350601" y="523790"/>
            <a:ext cx="3454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七年级下册：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8D647FAE-D049-40AF-B67C-E4826D1CF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5" b="92085" l="10000" r="90000">
                        <a14:foregroundMark x1="15949" y1="7529" x2="16456" y2="24324"/>
                        <a14:foregroundMark x1="16456" y1="24324" x2="41646" y2="58784"/>
                        <a14:foregroundMark x1="41646" y1="58784" x2="67595" y2="50579"/>
                        <a14:foregroundMark x1="67595" y1="50579" x2="51392" y2="24228"/>
                        <a14:foregroundMark x1="51392" y1="24228" x2="21139" y2="35714"/>
                        <a14:foregroundMark x1="21139" y1="35714" x2="20380" y2="42954"/>
                        <a14:foregroundMark x1="39241" y1="19015" x2="27089" y2="33301"/>
                        <a14:foregroundMark x1="27089" y1="33301" x2="43291" y2="71332"/>
                        <a14:foregroundMark x1="43291" y1="71332" x2="72532" y2="23456"/>
                        <a14:foregroundMark x1="72532" y1="23456" x2="32025" y2="41602"/>
                        <a14:foregroundMark x1="32025" y1="41602" x2="33291" y2="61390"/>
                        <a14:foregroundMark x1="33291" y1="61390" x2="33418" y2="61873"/>
                        <a14:foregroundMark x1="74177" y1="10714" x2="43418" y2="30792"/>
                        <a14:foregroundMark x1="43418" y1="30792" x2="8481" y2="74324"/>
                        <a14:foregroundMark x1="8481" y1="74324" x2="37089" y2="92085"/>
                        <a14:foregroundMark x1="37089" y1="92085" x2="64557" y2="61873"/>
                        <a14:foregroundMark x1="64557" y1="61873" x2="50000" y2="42085"/>
                        <a14:foregroundMark x1="50000" y1="42085" x2="44304" y2="40927"/>
                        <a14:foregroundMark x1="21899" y1="8494" x2="42658" y2="9846"/>
                        <a14:foregroundMark x1="42658" y1="9846" x2="64051" y2="9556"/>
                        <a14:foregroundMark x1="64051" y1="9556" x2="66709" y2="9556"/>
                        <a14:foregroundMark x1="17089" y1="6371" x2="39114" y2="8108"/>
                        <a14:foregroundMark x1="39114" y1="8108" x2="70380" y2="5695"/>
                        <a14:foregroundMark x1="70380" y1="5695" x2="85696" y2="7046"/>
                        <a14:foregroundMark x1="34810" y1="11004" x2="44937" y2="10907"/>
                        <a14:foregroundMark x1="44937" y1="10907" x2="32405" y2="12741"/>
                        <a14:foregroundMark x1="32405" y1="12741" x2="41646" y2="15637"/>
                        <a14:foregroundMark x1="41646" y1="15637" x2="35443" y2="12355"/>
                        <a14:foregroundMark x1="10000" y1="9073" x2="10000" y2="9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37" r="23331" b="40688"/>
          <a:stretch/>
        </p:blipFill>
        <p:spPr bwMode="auto">
          <a:xfrm>
            <a:off x="7771946" y="-11234"/>
            <a:ext cx="3909141" cy="464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A0B4277-8540-4E7D-A1C5-D55F6E23A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9" b="94511" l="10000" r="92152">
                        <a14:foregroundMark x1="51899" y1="25986" x2="54051" y2="92796"/>
                        <a14:foregroundMark x1="50380" y1="22985" x2="39873" y2="32333"/>
                        <a14:foregroundMark x1="39873" y1="32333" x2="34557" y2="67753"/>
                        <a14:foregroundMark x1="34557" y1="67753" x2="56582" y2="87221"/>
                        <a14:foregroundMark x1="56582" y1="87221" x2="82278" y2="59091"/>
                        <a14:foregroundMark x1="82278" y1="59091" x2="65570" y2="26587"/>
                        <a14:foregroundMark x1="65570" y1="26587" x2="56076" y2="22813"/>
                        <a14:foregroundMark x1="56076" y1="22813" x2="54051" y2="22813"/>
                        <a14:foregroundMark x1="38608" y1="16381" x2="31519" y2="29674"/>
                        <a14:foregroundMark x1="31519" y1="29674" x2="32405" y2="77187"/>
                        <a14:foregroundMark x1="32405" y1="77187" x2="47089" y2="89966"/>
                        <a14:foregroundMark x1="47089" y1="89966" x2="72025" y2="87479"/>
                        <a14:foregroundMark x1="72025" y1="87479" x2="81772" y2="78216"/>
                        <a14:foregroundMark x1="81772" y1="78216" x2="81266" y2="76587"/>
                        <a14:foregroundMark x1="58101" y1="48628" x2="68734" y2="68010"/>
                        <a14:foregroundMark x1="34937" y1="76415" x2="35190" y2="85163"/>
                        <a14:foregroundMark x1="35190" y1="85163" x2="63291" y2="89108"/>
                        <a14:foregroundMark x1="63291" y1="89108" x2="78354" y2="86278"/>
                        <a14:foregroundMark x1="78354" y1="86278" x2="85823" y2="79245"/>
                        <a14:foregroundMark x1="85823" y1="79245" x2="79241" y2="38593"/>
                        <a14:foregroundMark x1="79241" y1="38593" x2="61899" y2="22556"/>
                        <a14:foregroundMark x1="61899" y1="22556" x2="48608" y2="15609"/>
                        <a14:foregroundMark x1="48608" y1="15609" x2="44430" y2="15866"/>
                        <a14:foregroundMark x1="91820" y1="76502" x2="91860" y2="76837"/>
                        <a14:foregroundMark x1="86962" y1="35935" x2="91266" y2="71879"/>
                        <a14:foregroundMark x1="90569" y1="83877" x2="84684" y2="91852"/>
                        <a14:foregroundMark x1="91902" y1="82070" x2="91329" y2="82847"/>
                        <a14:foregroundMark x1="21646" y1="88937" x2="68228" y2="93482"/>
                        <a14:foregroundMark x1="21013" y1="94340" x2="69873" y2="93739"/>
                        <a14:foregroundMark x1="69873" y1="93739" x2="88987" y2="94511"/>
                        <a14:backgroundMark x1="7468" y1="10635" x2="41139" y2="9863"/>
                        <a14:backgroundMark x1="41139" y1="9863" x2="95190" y2="13551"/>
                        <a14:backgroundMark x1="95190" y1="13551" x2="95949" y2="31904"/>
                        <a14:backgroundMark x1="25696" y1="6775" x2="76456" y2="10635"/>
                        <a14:backgroundMark x1="92152" y1="80617" x2="92152" y2="80617"/>
                        <a14:backgroundMark x1="92025" y1="80703" x2="92025" y2="80703"/>
                        <a14:backgroundMark x1="92025" y1="81732" x2="92025" y2="78902"/>
                        <a14:backgroundMark x1="92532" y1="82847" x2="91646" y2="76072"/>
                        <a14:backgroundMark x1="91646" y1="76072" x2="92405" y2="74099"/>
                        <a14:backgroundMark x1="92405" y1="83019" x2="92532" y2="76844"/>
                        <a14:backgroundMark x1="92532" y1="76844" x2="92405" y2="82075"/>
                        <a14:backgroundMark x1="92405" y1="82075" x2="91772" y2="82247"/>
                        <a14:backgroundMark x1="91646" y1="76244" x2="91139" y2="73156"/>
                        <a14:backgroundMark x1="92025" y1="75300" x2="91646" y2="72727"/>
                        <a14:backgroundMark x1="91646" y1="82847" x2="91646" y2="83877"/>
                        <a14:backgroundMark x1="91646" y1="71870" x2="91899" y2="76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0" t="23022" r="5144" b="8435"/>
          <a:stretch/>
        </p:blipFill>
        <p:spPr bwMode="auto">
          <a:xfrm>
            <a:off x="3617484" y="147577"/>
            <a:ext cx="4446120" cy="6646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人教版 初一七7年级下册中国历史 教材教科书 人民教育出版社 中国历史7年级下册历史课本初中七年级下册中国历史书新版教材课本">
            <a:extLst>
              <a:ext uri="{FF2B5EF4-FFF2-40B4-BE49-F238E27FC236}">
                <a16:creationId xmlns:a16="http://schemas.microsoft.com/office/drawing/2014/main" id="{37A6EC1F-55C2-473F-85D7-9BF1AEF26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233" l="10000" r="90000">
                        <a14:foregroundMark x1="45349" y1="36047" x2="41860" y2="54419"/>
                        <a14:foregroundMark x1="41860" y1="54419" x2="41163" y2="54651"/>
                        <a14:foregroundMark x1="28837" y1="40000" x2="38605" y2="51163"/>
                        <a14:foregroundMark x1="38605" y1="51163" x2="39302" y2="38140"/>
                        <a14:foregroundMark x1="39302" y1="38140" x2="43488" y2="60465"/>
                        <a14:foregroundMark x1="43488" y1="60465" x2="51395" y2="43953"/>
                        <a14:foregroundMark x1="36512" y1="40000" x2="48372" y2="41860"/>
                        <a14:foregroundMark x1="48372" y1="41860" x2="23488" y2="48372"/>
                        <a14:foregroundMark x1="23488" y1="48372" x2="45349" y2="50233"/>
                        <a14:foregroundMark x1="28605" y1="40000" x2="39302" y2="34884"/>
                        <a14:foregroundMark x1="39302" y1="34884" x2="44651" y2="50930"/>
                        <a14:foregroundMark x1="44651" y1="50930" x2="33953" y2="41860"/>
                        <a14:foregroundMark x1="33953" y1="41860" x2="42558" y2="51163"/>
                        <a14:foregroundMark x1="42558" y1="51163" x2="30698" y2="54186"/>
                        <a14:foregroundMark x1="32093" y1="54651" x2="39070" y2="54651"/>
                        <a14:foregroundMark x1="28605" y1="49535" x2="39302" y2="56047"/>
                        <a14:foregroundMark x1="39302" y1="56047" x2="39302" y2="56047"/>
                        <a14:foregroundMark x1="53023" y1="38140" x2="53953" y2="43721"/>
                        <a14:foregroundMark x1="50698" y1="43721" x2="44186" y2="47209"/>
                        <a14:foregroundMark x1="25581" y1="14651" x2="36512" y2="20000"/>
                        <a14:foregroundMark x1="36512" y1="20000" x2="36512" y2="20000"/>
                        <a14:foregroundMark x1="32558" y1="14419" x2="33488" y2="14419"/>
                        <a14:foregroundMark x1="26977" y1="11860" x2="32791" y2="15349"/>
                        <a14:foregroundMark x1="31163" y1="89535" x2="39535" y2="90233"/>
                        <a14:backgroundMark x1="12791" y1="19767" x2="12791" y2="19767"/>
                        <a14:backgroundMark x1="10233" y1="7442" x2="14884" y2="64884"/>
                        <a14:backgroundMark x1="84186" y1="15349" x2="90930" y2="28837"/>
                        <a14:backgroundMark x1="90930" y1="28837" x2="93256" y2="8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29" y="1462411"/>
            <a:ext cx="4237978" cy="423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84992" y="3781215"/>
            <a:ext cx="2084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隋朝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3B50F2-6945-46CA-9508-5BA67EBCC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43" y="159293"/>
            <a:ext cx="9422392" cy="65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84992" y="3717461"/>
            <a:ext cx="2084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唐朝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071E1B-A9D2-44B4-84CF-29D6D6F13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49" y="147577"/>
            <a:ext cx="9488164" cy="66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03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216192" y="3733800"/>
            <a:ext cx="2428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五代十国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575000-DFEC-47D9-A3FE-F899095B7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59" y="226243"/>
            <a:ext cx="9066834" cy="63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6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595" y="4361647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216192" y="3733800"/>
            <a:ext cx="2428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辽宋夏金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28A16FA-6EA1-4612-A910-A4A39714D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08" y="147578"/>
            <a:ext cx="9275671" cy="6481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7ED4E2-10E3-4FA3-AFF2-724371F8D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30" y="123870"/>
            <a:ext cx="4706424" cy="328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44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47011" y="3736034"/>
            <a:ext cx="1609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元朝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2614DC-6F73-4294-A2B8-9D3EC3133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13" y="120713"/>
            <a:ext cx="9348171" cy="65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47011" y="3736034"/>
            <a:ext cx="1609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明朝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7CA7E1B-842F-421F-9207-2CD2EA64F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64" y="275752"/>
            <a:ext cx="9202965" cy="64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5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954" y="1429116"/>
            <a:ext cx="12190730" cy="3999768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4138" y="2547060"/>
            <a:ext cx="1219073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  <a:cs typeface="方正字迹-龙吟体 简" panose="02000500000000000000" charset="-122"/>
              </a:rPr>
              <a:t>盛世</a:t>
            </a:r>
            <a:r>
              <a:rPr lang="zh-CN" altLang="en-US" sz="11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  <a:cs typeface="方正字迹-龙吟体 简" panose="02000500000000000000" charset="-122"/>
              </a:rPr>
              <a:t>的</a:t>
            </a:r>
            <a:r>
              <a: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  <a:cs typeface="方正字迹-龙吟体 简" panose="02000500000000000000" charset="-122"/>
              </a:rPr>
              <a:t>低吟</a:t>
            </a:r>
            <a:endParaRPr lang="en-US" altLang="zh-CN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  <a:cs typeface="方正字迹-龙吟体 简" panose="02000500000000000000" charset="-122"/>
            </a:endParaRPr>
          </a:p>
          <a:p>
            <a:pPr algn="r"/>
            <a:endParaRPr lang="en-US" altLang="zh-C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  <a:cs typeface="方正字迹-龙吟体 简" panose="0200050000000000000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315546" y="1572590"/>
            <a:ext cx="576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部编版历史七年级下册 </a:t>
            </a:r>
            <a:endParaRPr lang="en-US" altLang="zh-CN" sz="24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制作者：邓明婷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3FD2579-EF0D-437E-9BE1-348B5217D02D}"/>
              </a:ext>
            </a:extLst>
          </p:cNvPr>
          <p:cNvSpPr txBox="1"/>
          <p:nvPr/>
        </p:nvSpPr>
        <p:spPr>
          <a:xfrm>
            <a:off x="4175761" y="4227208"/>
            <a:ext cx="772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6600" dirty="0">
                <a:solidFill>
                  <a:schemeClr val="bg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——</a:t>
            </a:r>
            <a:r>
              <a:rPr lang="zh-CN" altLang="en-US" sz="6600" dirty="0">
                <a:solidFill>
                  <a:schemeClr val="bg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七下导言课</a:t>
            </a:r>
          </a:p>
        </p:txBody>
      </p:sp>
    </p:spTree>
    <p:extLst>
      <p:ext uri="{BB962C8B-B14F-4D97-AF65-F5344CB8AC3E}">
        <p14:creationId xmlns:p14="http://schemas.microsoft.com/office/powerpoint/2010/main" val="26464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47011" y="3736034"/>
            <a:ext cx="1609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清朝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24712ED-98A4-4DCB-A62C-7F06341749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82" y="105567"/>
            <a:ext cx="9576507" cy="66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0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960" y="3515958"/>
            <a:ext cx="3790207" cy="3801356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B101886-46B8-4719-9CF5-DCC459650933}"/>
              </a:ext>
            </a:extLst>
          </p:cNvPr>
          <p:cNvGrpSpPr/>
          <p:nvPr/>
        </p:nvGrpSpPr>
        <p:grpSpPr>
          <a:xfrm>
            <a:off x="-20954" y="219175"/>
            <a:ext cx="11784204" cy="889064"/>
            <a:chOff x="590" y="696"/>
            <a:chExt cx="3536" cy="934"/>
          </a:xfrm>
        </p:grpSpPr>
        <p:pic>
          <p:nvPicPr>
            <p:cNvPr id="15" name="图片 14" descr="千库网_中国风矢量长方形标题框海报边框透明png_元素编号11771757 (1)">
              <a:extLst>
                <a:ext uri="{FF2B5EF4-FFF2-40B4-BE49-F238E27FC236}">
                  <a16:creationId xmlns:a16="http://schemas.microsoft.com/office/drawing/2014/main" id="{E4368714-FDED-488F-AF46-AFD797591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01" y="696"/>
              <a:ext cx="3208" cy="934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2D02FFB-5B30-4BB6-93D1-19B90BC96B3E}"/>
                </a:ext>
              </a:extLst>
            </p:cNvPr>
            <p:cNvSpPr txBox="1"/>
            <p:nvPr/>
          </p:nvSpPr>
          <p:spPr>
            <a:xfrm>
              <a:off x="590" y="799"/>
              <a:ext cx="3536" cy="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小组讨论：学习中国古代史的意义？</a:t>
              </a:r>
              <a:endParaRPr lang="en-US" altLang="zh-CN" sz="44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280F82D5-F8B8-4015-9BD6-AF48B60840B9}"/>
              </a:ext>
            </a:extLst>
          </p:cNvPr>
          <p:cNvSpPr/>
          <p:nvPr/>
        </p:nvSpPr>
        <p:spPr>
          <a:xfrm>
            <a:off x="3029498" y="1827273"/>
            <a:ext cx="6960808" cy="417806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以史为鉴，古为今用</a:t>
            </a:r>
            <a:endParaRPr lang="en-US" altLang="zh-CN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2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获得历史传承和认同感</a:t>
            </a:r>
            <a:endParaRPr lang="en-US" altLang="zh-CN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3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增强文化自信和文化自觉</a:t>
            </a:r>
            <a:endParaRPr lang="en-US" altLang="zh-CN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4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进行爱国主义，道德建设</a:t>
            </a:r>
            <a:endParaRPr lang="en-US" altLang="zh-CN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5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……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80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954" y="1429116"/>
            <a:ext cx="12190730" cy="3999768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6D9ED7D-A540-4D26-B282-23A9710D2CAA}"/>
              </a:ext>
            </a:extLst>
          </p:cNvPr>
          <p:cNvSpPr/>
          <p:nvPr/>
        </p:nvSpPr>
        <p:spPr>
          <a:xfrm>
            <a:off x="3645092" y="1973005"/>
            <a:ext cx="657103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6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9955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21" name="TextBox 85">
            <a:extLst>
              <a:ext uri="{FF2B5EF4-FFF2-40B4-BE49-F238E27FC236}">
                <a16:creationId xmlns:a16="http://schemas.microsoft.com/office/drawing/2014/main" id="{38033C61-0EED-44D6-B2AD-9F900FE7E276}"/>
              </a:ext>
            </a:extLst>
          </p:cNvPr>
          <p:cNvSpPr txBox="1"/>
          <p:nvPr/>
        </p:nvSpPr>
        <p:spPr>
          <a:xfrm>
            <a:off x="182897" y="269145"/>
            <a:ext cx="11739850" cy="76944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看完视频，谈谈你心中的中国古代盛世景象？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366" y="2387362"/>
            <a:ext cx="2578992" cy="2586578"/>
          </a:xfrm>
          <a:prstGeom prst="rect">
            <a:avLst/>
          </a:prstGeom>
        </p:spPr>
      </p:pic>
      <p:pic>
        <p:nvPicPr>
          <p:cNvPr id="2" name="唐">
            <a:hlinkClick r:id="" action="ppaction://media"/>
            <a:extLst>
              <a:ext uri="{FF2B5EF4-FFF2-40B4-BE49-F238E27FC236}">
                <a16:creationId xmlns:a16="http://schemas.microsoft.com/office/drawing/2014/main" id="{E065FA77-AB61-4F41-83A8-3909B1738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2734" y="1185008"/>
            <a:ext cx="9529823" cy="5360526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3" name="动作按钮: 声音 2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184BFF53-5F2C-48A0-8D79-71812192EDEE}"/>
              </a:ext>
            </a:extLst>
          </p:cNvPr>
          <p:cNvSpPr/>
          <p:nvPr/>
        </p:nvSpPr>
        <p:spPr>
          <a:xfrm>
            <a:off x="2419109" y="5668426"/>
            <a:ext cx="833377" cy="697650"/>
          </a:xfrm>
          <a:prstGeom prst="actionButtonSou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86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C8765C4-01FF-40AB-9E62-F29DEC96E83F}"/>
              </a:ext>
            </a:extLst>
          </p:cNvPr>
          <p:cNvSpPr txBox="1"/>
          <p:nvPr/>
        </p:nvSpPr>
        <p:spPr>
          <a:xfrm>
            <a:off x="4434962" y="2573417"/>
            <a:ext cx="2695043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文景之治</a:t>
            </a:r>
            <a:endParaRPr lang="en-US" altLang="zh-CN" sz="4000" b="1" dirty="0"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zh-CN" altLang="en-US" sz="40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开皇之治</a:t>
            </a:r>
            <a:endParaRPr lang="en-US" altLang="zh-CN" sz="4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zh-CN" altLang="en-US" sz="40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贞观之治</a:t>
            </a:r>
            <a:endParaRPr lang="en-US" altLang="zh-CN" sz="4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zh-CN" altLang="en-US" sz="40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开元盛世</a:t>
            </a:r>
            <a:endParaRPr lang="en-US" altLang="zh-CN" sz="4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zh-CN" altLang="en-US" sz="40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康乾盛世</a:t>
            </a:r>
            <a:endParaRPr lang="en-US" altLang="zh-CN" sz="4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en-US" altLang="zh-CN" sz="4000" b="1" dirty="0"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……</a:t>
            </a:r>
            <a:endParaRPr lang="zh-CN" altLang="en-US" sz="4000" b="1" dirty="0"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05" y="3429000"/>
            <a:ext cx="3851840" cy="3863169"/>
          </a:xfrm>
          <a:prstGeom prst="rect">
            <a:avLst/>
          </a:prstGeom>
        </p:spPr>
      </p:pic>
      <p:sp>
        <p:nvSpPr>
          <p:cNvPr id="23" name="TextBox 85">
            <a:extLst>
              <a:ext uri="{FF2B5EF4-FFF2-40B4-BE49-F238E27FC236}">
                <a16:creationId xmlns:a16="http://schemas.microsoft.com/office/drawing/2014/main" id="{A3920466-DA11-431D-AFE4-2C5925997384}"/>
              </a:ext>
            </a:extLst>
          </p:cNvPr>
          <p:cNvSpPr txBox="1"/>
          <p:nvPr/>
        </p:nvSpPr>
        <p:spPr>
          <a:xfrm>
            <a:off x="182897" y="975777"/>
            <a:ext cx="11739850" cy="76944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看完视频，谈谈你心中的中国古代盛世景象？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422D035-B500-4888-93A4-5A1D7C969769}"/>
              </a:ext>
            </a:extLst>
          </p:cNvPr>
          <p:cNvGrpSpPr/>
          <p:nvPr/>
        </p:nvGrpSpPr>
        <p:grpSpPr>
          <a:xfrm>
            <a:off x="5789644" y="3429000"/>
            <a:ext cx="7771362" cy="1261153"/>
            <a:chOff x="5789644" y="3429000"/>
            <a:chExt cx="7771362" cy="1261153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96C9181-9DFB-4D30-A9A9-4630067B3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5789644" y="3429000"/>
              <a:ext cx="7771362" cy="1261153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D437D2E-9E10-42DD-B28D-034593DBD918}"/>
                </a:ext>
              </a:extLst>
            </p:cNvPr>
            <p:cNvSpPr txBox="1"/>
            <p:nvPr/>
          </p:nvSpPr>
          <p:spPr>
            <a:xfrm>
              <a:off x="7318585" y="3768562"/>
              <a:ext cx="58365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600" b="1" kern="100" dirty="0">
                  <a:solidFill>
                    <a:schemeClr val="bg1"/>
                  </a:solidFill>
                  <a:effectLst/>
                  <a:latin typeface="方正粗黑宋简体" panose="02000000000000000000" pitchFamily="2" charset="-122"/>
                  <a:ea typeface="方正粗黑宋简体" panose="02000000000000000000" pitchFamily="2" charset="-122"/>
                  <a:cs typeface="Times New Roman" panose="02020603050405020304" pitchFamily="18" charset="0"/>
                </a:rPr>
                <a:t>盛世中蕴含的危机？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43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331" y="3536922"/>
            <a:ext cx="3704398" cy="371529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8A5E90F-7E37-4733-B35A-B7D14F78E7E1}"/>
              </a:ext>
            </a:extLst>
          </p:cNvPr>
          <p:cNvGrpSpPr/>
          <p:nvPr/>
        </p:nvGrpSpPr>
        <p:grpSpPr>
          <a:xfrm>
            <a:off x="664460" y="293464"/>
            <a:ext cx="1670590" cy="9407086"/>
            <a:chOff x="634" y="696"/>
            <a:chExt cx="3426" cy="2857"/>
          </a:xfrm>
        </p:grpSpPr>
        <p:pic>
          <p:nvPicPr>
            <p:cNvPr id="10" name="图片 9" descr="千库网_中国风矢量长方形标题框海报边框透明png_元素编号11771757 (1)">
              <a:extLst>
                <a:ext uri="{FF2B5EF4-FFF2-40B4-BE49-F238E27FC236}">
                  <a16:creationId xmlns:a16="http://schemas.microsoft.com/office/drawing/2014/main" id="{541CE862-6D58-4079-9220-EE24FF12B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01" y="696"/>
              <a:ext cx="3208" cy="93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D065CB5-CD5F-43BF-9E48-77B360B63834}"/>
                </a:ext>
              </a:extLst>
            </p:cNvPr>
            <p:cNvSpPr txBox="1"/>
            <p:nvPr/>
          </p:nvSpPr>
          <p:spPr>
            <a:xfrm>
              <a:off x="634" y="810"/>
              <a:ext cx="3426" cy="2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温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故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知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新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483702-810C-4F89-80CF-9B0A20A2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08" y="147576"/>
            <a:ext cx="8987372" cy="656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8A5E90F-7E37-4733-B35A-B7D14F78E7E1}"/>
              </a:ext>
            </a:extLst>
          </p:cNvPr>
          <p:cNvGrpSpPr/>
          <p:nvPr/>
        </p:nvGrpSpPr>
        <p:grpSpPr>
          <a:xfrm>
            <a:off x="595760" y="395579"/>
            <a:ext cx="1251326" cy="3053960"/>
            <a:chOff x="634" y="696"/>
            <a:chExt cx="3426" cy="934"/>
          </a:xfrm>
        </p:grpSpPr>
        <p:pic>
          <p:nvPicPr>
            <p:cNvPr id="10" name="图片 9" descr="千库网_中国风矢量长方形标题框海报边框透明png_元素编号11771757 (1)">
              <a:extLst>
                <a:ext uri="{FF2B5EF4-FFF2-40B4-BE49-F238E27FC236}">
                  <a16:creationId xmlns:a16="http://schemas.microsoft.com/office/drawing/2014/main" id="{541CE862-6D58-4079-9220-EE24FF12B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01" y="696"/>
              <a:ext cx="3208" cy="93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D065CB5-CD5F-43BF-9E48-77B360B63834}"/>
                </a:ext>
              </a:extLst>
            </p:cNvPr>
            <p:cNvSpPr txBox="1"/>
            <p:nvPr/>
          </p:nvSpPr>
          <p:spPr>
            <a:xfrm>
              <a:off x="634" y="810"/>
              <a:ext cx="3426" cy="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地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图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说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史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</p:txBody>
        </p:sp>
      </p:grpSp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秦朝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9227D55-E174-4D10-B416-989697393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73" y="152400"/>
            <a:ext cx="9441927" cy="658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4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西汉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FFC3D1-7F45-4EF9-8F73-44D071355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25" y="122418"/>
            <a:ext cx="9644484" cy="672434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690F9D2-08AC-478C-B6DC-A99B4CFD472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667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东汉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1D1916-9DF1-4ED8-9390-444BFBB34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19" y="177191"/>
            <a:ext cx="9327897" cy="650361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AB92C02-11CC-4F60-B28A-7EA8965BBFB8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66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三国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609E81-EC7E-4E6D-994A-BC6F2AFAE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60" y="206033"/>
            <a:ext cx="9477544" cy="66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7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kvPtOnm/fBz2MHfyUq6cX22lzJE/DvwraCSbl427ZXoqu/ahZcfwCy/1wyUFL0WAuDRQY3Vsl/UaxhXnaeHT8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262</Words>
  <PresentationFormat>宽屏</PresentationFormat>
  <Paragraphs>139</Paragraphs>
  <Slides>22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方正粗黑宋简体</vt:lpstr>
      <vt:lpstr>汉仪尚巍手书W</vt:lpstr>
      <vt:lpstr>华光淡古印_CNKI</vt:lpstr>
      <vt:lpstr>华文新魏</vt:lpstr>
      <vt:lpstr>华文中宋</vt:lpstr>
      <vt:lpstr>楷体</vt:lpstr>
      <vt:lpstr>微软雅黑 Light</vt:lpstr>
      <vt:lpstr>Arial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2022-02-14T08:59:14Z</dcterms:created>
  <dcterms:modified xsi:type="dcterms:W3CDTF">2022-02-16T10:06:48Z</dcterms:modified>
</cp:coreProperties>
</file>