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8"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91"/>
    <p:restoredTop sz="94635"/>
  </p:normalViewPr>
  <p:slideViewPr>
    <p:cSldViewPr snapToGrid="0">
      <p:cViewPr varScale="1">
        <p:scale>
          <a:sx n="106" d="100"/>
          <a:sy n="106" d="100"/>
        </p:scale>
        <p:origin x="192" y="256"/>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presProps" Target="presProps.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tableStyles" Target="tableStyles.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theme" Target="theme/theme1.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viewProps" Target="viewProps.xml" Id="rId27" /><Relationship Type="http://schemas.openxmlformats.org/officeDocument/2006/relationships/tags" Target="/ppt/tags/tag1.xml" Id="R86f55e6fbb8c4a66"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160EA64-D806-43AC-9DF2-F8C432F32B4C}" type="datetimeFigureOut">
              <a:rPr lang="en-US" smtClean="0"/>
              <a:t>5/21/25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445473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5/21/25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715412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5/21/25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1791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5/21/25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82115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160EA64-D806-43AC-9DF2-F8C432F32B4C}" type="datetimeFigureOut">
              <a:rPr lang="en-US" smtClean="0"/>
              <a:t>5/21/25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24802234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5/21/25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573808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5/21/25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9916266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5/21/25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196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5/21/25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4334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zh-CN" altLang="en-US"/>
              <a:t>单击此处编辑母版标题样式</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p>
            <a:fld id="{D1BE4249-C0D0-4B06-8692-E8BB871AF643}" type="datetimeFigureOut">
              <a:rPr lang="en-US" smtClean="0"/>
              <a:t>5/21/25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8A7A6979-0714-4377-B894-6BE4C2D6E202}" type="slidenum">
              <a:rPr lang="en-US" smtClean="0"/>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8761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042B0DB6-F5C7-45FB-8CF3-31B45F9C2DAC}" type="datetimeFigureOut">
              <a:rPr lang="en-US" smtClean="0"/>
              <a:t>5/21/25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8A7A6979-0714-4377-B894-6BE4C2D6E202}" type="slidenum">
              <a:rPr lang="en-US" smtClean="0"/>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276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160EA64-D806-43AC-9DF2-F8C432F32B4C}" type="datetimeFigureOut">
              <a:rPr lang="en-US" smtClean="0"/>
              <a:t>5/21/25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9813354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AC00F4-B084-FB97-F9E6-1F17DA65FFE5}"/>
              </a:ext>
            </a:extLst>
          </p:cNvPr>
          <p:cNvSpPr>
            <a:spLocks noGrp="1"/>
          </p:cNvSpPr>
          <p:nvPr>
            <p:ph type="ctrTitle"/>
          </p:nvPr>
        </p:nvSpPr>
        <p:spPr/>
        <p:txBody>
          <a:bodyPr/>
          <a:lstStyle/>
          <a:p>
            <a:r>
              <a:rPr lang="en-US" altLang="zh-CN" sz="6600" b="1" dirty="0"/>
              <a:t>2025</a:t>
            </a:r>
            <a:r>
              <a:rPr lang="zh-CN" altLang="en-US" sz="6600" b="1" dirty="0"/>
              <a:t>高考历史周年热点</a:t>
            </a:r>
            <a:endParaRPr kumimoji="1" lang="zh-CN" altLang="en-US" sz="6600" b="1" dirty="0"/>
          </a:p>
        </p:txBody>
      </p:sp>
      <p:sp>
        <p:nvSpPr>
          <p:cNvPr id="3" name="副标题 2">
            <a:extLst>
              <a:ext uri="{FF2B5EF4-FFF2-40B4-BE49-F238E27FC236}">
                <a16:creationId xmlns:a16="http://schemas.microsoft.com/office/drawing/2014/main" id="{1B8133E1-12E8-1E6C-EA40-A08096E0980E}"/>
              </a:ext>
            </a:extLst>
          </p:cNvPr>
          <p:cNvSpPr>
            <a:spLocks noGrp="1"/>
          </p:cNvSpPr>
          <p:nvPr>
            <p:ph type="subTitle" idx="1"/>
          </p:nvPr>
        </p:nvSpPr>
        <p:spPr/>
        <p:txBody>
          <a:bodyPr/>
          <a:lstStyle/>
          <a:p>
            <a:endParaRPr kumimoji="1" lang="zh-CN" altLang="en-US"/>
          </a:p>
        </p:txBody>
      </p:sp>
    </p:spTree>
    <p:extLst>
      <p:ext uri="{BB962C8B-B14F-4D97-AF65-F5344CB8AC3E}">
        <p14:creationId xmlns:p14="http://schemas.microsoft.com/office/powerpoint/2010/main" val="350880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B942E4C-6C4B-291D-F42D-E1E2CB0A12CE}"/>
              </a:ext>
            </a:extLst>
          </p:cNvPr>
          <p:cNvSpPr>
            <a:spLocks noGrp="1"/>
          </p:cNvSpPr>
          <p:nvPr>
            <p:ph idx="1"/>
          </p:nvPr>
        </p:nvSpPr>
        <p:spPr>
          <a:xfrm>
            <a:off x="332509" y="322118"/>
            <a:ext cx="11668991" cy="6286500"/>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a:t>
            </a:r>
            <a:r>
              <a:rPr lang="en-US" altLang="zh-CN" sz="2400" b="1" i="0" dirty="0">
                <a:effectLst/>
                <a:highlight>
                  <a:srgbClr val="FFFF00"/>
                </a:highlight>
                <a:latin typeface="宋体" panose="02010600030101010101" pitchFamily="2" charset="-122"/>
                <a:ea typeface="宋体" panose="02010600030101010101" pitchFamily="2" charset="-122"/>
              </a:rPr>
              <a:t>2</a:t>
            </a:r>
            <a:r>
              <a:rPr lang="zh-CN" altLang="en-US" sz="2400" b="1" i="0" dirty="0">
                <a:effectLst/>
                <a:highlight>
                  <a:srgbClr val="FFFF00"/>
                </a:highlight>
                <a:latin typeface="宋体" panose="02010600030101010101" pitchFamily="2" charset="-122"/>
                <a:ea typeface="宋体" panose="02010600030101010101" pitchFamily="2" charset="-122"/>
              </a:rPr>
              <a:t>）抗日战争胜利（</a:t>
            </a:r>
            <a:r>
              <a:rPr lang="en-US" altLang="zh-CN" sz="2400" b="1" i="0" dirty="0">
                <a:effectLst/>
                <a:highlight>
                  <a:srgbClr val="FFFF00"/>
                </a:highlight>
                <a:latin typeface="宋体" panose="02010600030101010101" pitchFamily="2" charset="-122"/>
                <a:ea typeface="宋体" panose="02010600030101010101" pitchFamily="2" charset="-122"/>
              </a:rPr>
              <a:t>1945</a:t>
            </a:r>
            <a:r>
              <a:rPr lang="zh-CN" altLang="en-US" sz="2400" b="1" i="0" dirty="0">
                <a:effectLst/>
                <a:highlight>
                  <a:srgbClr val="FFFF00"/>
                </a:highlight>
                <a:latin typeface="宋体" panose="02010600030101010101" pitchFamily="2" charset="-122"/>
                <a:ea typeface="宋体" panose="02010600030101010101" pitchFamily="2" charset="-122"/>
              </a:rPr>
              <a:t>年</a:t>
            </a:r>
            <a:r>
              <a:rPr lang="en-US" altLang="zh-CN" sz="2400" b="1" i="0" dirty="0">
                <a:effectLst/>
                <a:highlight>
                  <a:srgbClr val="FFFF00"/>
                </a:highlight>
                <a:latin typeface="宋体" panose="02010600030101010101" pitchFamily="2" charset="-122"/>
                <a:ea typeface="宋体" panose="02010600030101010101" pitchFamily="2" charset="-122"/>
              </a:rPr>
              <a:t>8</a:t>
            </a:r>
            <a:r>
              <a:rPr lang="zh-CN" altLang="en-US" sz="2400" b="1" i="0" dirty="0">
                <a:effectLst/>
                <a:highlight>
                  <a:srgbClr val="FFFF00"/>
                </a:highlight>
                <a:latin typeface="宋体" panose="02010600030101010101" pitchFamily="2" charset="-122"/>
                <a:ea typeface="宋体" panose="02010600030101010101" pitchFamily="2" charset="-122"/>
              </a:rPr>
              <a:t>月）</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）抗日战争胜利进程：</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月，德国无条件投降。</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日和</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日，美国先后在日本广岛、长崎投下两枚原子弹。</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日，苏联对日宣战。</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日，苏军进入中国东北，与中国军民一道，迅速消灭日本关东军。同日，毛泽东发表</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对日寇的最后一战</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的声明，解放区战场展开全面反攻。</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日，日本天皇发布无条件投降诏书。</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日，在东京湾的美国军舰“密苏里”号上举行日本投降签字仪式。中国抗日战争和世界反法西斯战争胜利结束。</a:t>
            </a:r>
            <a:r>
              <a:rPr lang="en-US" altLang="zh-CN" sz="2400" b="1" i="0" dirty="0">
                <a:effectLst/>
                <a:latin typeface="宋体" panose="02010600030101010101" pitchFamily="2" charset="-122"/>
                <a:ea typeface="宋体" panose="02010600030101010101" pitchFamily="2" charset="-122"/>
              </a:rPr>
              <a:t>10</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25</a:t>
            </a:r>
            <a:r>
              <a:rPr lang="zh-CN" altLang="en-US" sz="2400" b="1" i="0" dirty="0">
                <a:effectLst/>
                <a:latin typeface="宋体" panose="02010600030101010101" pitchFamily="2" charset="-122"/>
                <a:ea typeface="宋体" panose="02010600030101010101" pitchFamily="2" charset="-122"/>
              </a:rPr>
              <a:t>日，陈仪在台北代表中国政府庄严宣布台湾光复。从此，台湾作为中国的一个省，回到祖国怀抱。</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抗战胜利意义：抗日战争的胜利，是近代以来中国抗击外敌入侵所取得的第一次完全胜利，对维护世界和平的伟大事业产生了重要影响，重新确立了中国在世界上的大国地位，使中国人民赢得了世界爱好和平人民的尊敬。这一伟大胜利，开辟了中华民族伟大复兴的光明前景，开启了古老中国凤凰涅槃、浴火重生的新征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）抗战胜利原因：全民族团结抗战，中国共产党发挥中流砥柱作用，正面战场与敌后战场相互配合，抗日民族统一战线，国际社会的支持以及日本自身战争资源匮乏、陷入战争泥潭等因素。</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4813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72BE6B4-1E3A-2CCA-817E-C86A6E0EA447}"/>
              </a:ext>
            </a:extLst>
          </p:cNvPr>
          <p:cNvSpPr>
            <a:spLocks noGrp="1"/>
          </p:cNvSpPr>
          <p:nvPr>
            <p:ph idx="1"/>
          </p:nvPr>
        </p:nvSpPr>
        <p:spPr>
          <a:xfrm>
            <a:off x="311727" y="311727"/>
            <a:ext cx="11606646" cy="6307282"/>
          </a:xfrm>
        </p:spPr>
        <p:txBody>
          <a:bodyPr>
            <a:normAutofit/>
          </a:bodyPr>
          <a:lstStyle/>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中国共产党在抗日战争中起中流砥柱作用，体现在：最早高举抗日旗帜，积极促成抗日民族统一战线；提出全面抗战路线和持久战方针；开辟敌后战场，建立抗日根据地；坚持抗战，维护统一战线团结；加强党的建设，党员发挥先锋模范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5</a:t>
            </a:r>
            <a:r>
              <a:rPr lang="zh-CN" altLang="en-US" sz="1800" b="1" i="0" dirty="0">
                <a:effectLst/>
                <a:latin typeface="宋体" panose="02010600030101010101" pitchFamily="2" charset="-122"/>
                <a:ea typeface="宋体" panose="02010600030101010101" pitchFamily="2" charset="-122"/>
              </a:rPr>
              <a:t>）抗日战争从多维度积累现代化因素：</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政治民主化：根据地 “三三制” 政权实践民主，各阶层参与政治，推动民主化；</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国家统一：抗日民族统一战线凝聚全民族力量，增强国家统一意识。</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经济上：沿海工业内迁优化布局；战时经济体制提升国家调控能力；中共减租减息，巩固抗日个根据地。</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④</a:t>
            </a:r>
            <a:r>
              <a:rPr lang="zh-CN" altLang="en-US" sz="1800" b="1" i="0" dirty="0">
                <a:effectLst/>
                <a:latin typeface="宋体" panose="02010600030101010101" pitchFamily="2" charset="-122"/>
                <a:ea typeface="宋体" panose="02010600030101010101" pitchFamily="2" charset="-122"/>
              </a:rPr>
              <a:t>民族精神：促进全体中国人民的觉醒，全民族抗战激发爱国热情与民族凝聚力。</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⑤</a:t>
            </a:r>
            <a:r>
              <a:rPr lang="zh-CN" altLang="en-US" sz="1800" b="1" i="0" dirty="0">
                <a:effectLst/>
                <a:latin typeface="宋体" panose="02010600030101010101" pitchFamily="2" charset="-122"/>
                <a:ea typeface="宋体" panose="02010600030101010101" pitchFamily="2" charset="-122"/>
              </a:rPr>
              <a:t>国家主权：为中国赢得国际地位和大国声望，收回台湾主权。废除部分不平等条约，国际地位提高。</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⑥</a:t>
            </a:r>
            <a:r>
              <a:rPr lang="zh-CN" altLang="en-US" sz="1800" b="1" i="0" dirty="0">
                <a:effectLst/>
                <a:latin typeface="宋体" panose="02010600030101010101" pitchFamily="2" charset="-122"/>
                <a:ea typeface="宋体" panose="02010600030101010101" pitchFamily="2" charset="-122"/>
              </a:rPr>
              <a:t>社会领域：人口迁移使社会结构变动，工人阶级壮大，妇女地位因广泛参与抗战而提高，高校内迁保存教育力量，抗日文化运动传播进步思想，培养了人才。</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中共在抗战中的中流砥柱作用、世界反法西斯战争东方主战场、战后国际秩序（如</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开罗宣言</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）；考查局部到全面抗战进程，如九一八事变到七七事变；聚焦全民族抗战，剖析抗日民族统一战线形成；探究中共中流砥柱作用；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从国际视角审视中国战场对世界反法西斯战争的贡献；或从经济、文化等方面多元考查抗日战争对近代中国的影响。</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240680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additive="base">
                                        <p:cTn id="7"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8" end="8"/>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anim calcmode="lin" valueType="num">
                                      <p:cBhvr additive="base">
                                        <p:cTn id="11" dur="500"/>
                                        <p:tgtEl>
                                          <p:spTgt spid="3">
                                            <p:txEl>
                                              <p:pRg st="9" end="9"/>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9" end="9"/>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anim calcmode="lin" valueType="num">
                                      <p:cBhvr additive="base">
                                        <p:cTn id="15" dur="500"/>
                                        <p:tgtEl>
                                          <p:spTgt spid="3">
                                            <p:txEl>
                                              <p:pRg st="10" end="1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5E7ABDE-0BD4-BB12-2F11-29C874F233AD}"/>
              </a:ext>
            </a:extLst>
          </p:cNvPr>
          <p:cNvSpPr>
            <a:spLocks noGrp="1"/>
          </p:cNvSpPr>
          <p:nvPr>
            <p:ph idx="1"/>
          </p:nvPr>
        </p:nvSpPr>
        <p:spPr>
          <a:xfrm>
            <a:off x="301336" y="290945"/>
            <a:ext cx="11461173" cy="6431973"/>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8 </a:t>
            </a:r>
            <a:r>
              <a:rPr lang="zh-CN" altLang="en-US" sz="2800" b="1" i="0" dirty="0">
                <a:effectLst/>
                <a:highlight>
                  <a:srgbClr val="FFFF00"/>
                </a:highlight>
                <a:latin typeface="宋体" panose="02010600030101010101" pitchFamily="2" charset="-122"/>
                <a:ea typeface="宋体" panose="02010600030101010101" pitchFamily="2" charset="-122"/>
              </a:rPr>
              <a:t>台湾光复（</a:t>
            </a:r>
            <a:r>
              <a:rPr lang="en-US" altLang="zh-CN" sz="2800" b="1" i="0" dirty="0">
                <a:effectLst/>
                <a:highlight>
                  <a:srgbClr val="FFFF00"/>
                </a:highlight>
                <a:latin typeface="宋体" panose="02010600030101010101" pitchFamily="2" charset="-122"/>
                <a:ea typeface="宋体" panose="02010600030101010101" pitchFamily="2" charset="-122"/>
              </a:rPr>
              <a:t>1945</a:t>
            </a:r>
            <a:r>
              <a:rPr lang="zh-CN" altLang="en-US" sz="2800" b="1" i="0" dirty="0">
                <a:effectLst/>
                <a:highlight>
                  <a:srgbClr val="FFFF00"/>
                </a:highlight>
                <a:latin typeface="宋体" panose="02010600030101010101" pitchFamily="2" charset="-122"/>
                <a:ea typeface="宋体" panose="02010600030101010101" pitchFamily="2" charset="-122"/>
              </a:rPr>
              <a:t>年</a:t>
            </a:r>
            <a:r>
              <a:rPr lang="en-US" altLang="zh-CN" sz="2800" b="1" i="0" dirty="0">
                <a:effectLst/>
                <a:highlight>
                  <a:srgbClr val="FFFF00"/>
                </a:highlight>
                <a:latin typeface="宋体" panose="02010600030101010101" pitchFamily="2" charset="-122"/>
                <a:ea typeface="宋体" panose="02010600030101010101" pitchFamily="2" charset="-122"/>
              </a:rPr>
              <a:t>10</a:t>
            </a:r>
            <a:r>
              <a:rPr lang="zh-CN" altLang="en-US" sz="2800" b="1" i="0" dirty="0">
                <a:effectLst/>
                <a:highlight>
                  <a:srgbClr val="FFFF00"/>
                </a:highlight>
                <a:latin typeface="宋体" panose="02010600030101010101" pitchFamily="2" charset="-122"/>
                <a:ea typeface="宋体" panose="02010600030101010101" pitchFamily="2" charset="-122"/>
              </a:rPr>
              <a:t>月</a:t>
            </a:r>
            <a:r>
              <a:rPr lang="en-US" altLang="zh-CN" sz="2800" b="1" i="0" dirty="0">
                <a:effectLst/>
                <a:highlight>
                  <a:srgbClr val="FFFF00"/>
                </a:highlight>
                <a:latin typeface="宋体" panose="02010600030101010101" pitchFamily="2" charset="-122"/>
                <a:ea typeface="宋体" panose="02010600030101010101" pitchFamily="2" charset="-122"/>
              </a:rPr>
              <a:t>25</a:t>
            </a:r>
            <a:r>
              <a:rPr lang="zh-CN" altLang="en-US" sz="2800" b="1" i="0" dirty="0">
                <a:effectLst/>
                <a:highlight>
                  <a:srgbClr val="FFFF00"/>
                </a:highlight>
                <a:latin typeface="宋体" panose="02010600030101010101" pitchFamily="2" charset="-122"/>
                <a:ea typeface="宋体" panose="02010600030101010101" pitchFamily="2" charset="-122"/>
              </a:rPr>
              <a:t>日）</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）历代管理台湾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三国时期：孙权派卫温率船队到达夷洲，这是大陆与台湾联系的最早记录。◦</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元朝：设置澎湖巡检司，负责管辖澎湖和琉球（今台湾），这是中央政府首次在台湾地区正式建立的行政机构。◦</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明朝：郑成功收复台湾，赶走荷兰殖民者。◦</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④</a:t>
            </a:r>
            <a:r>
              <a:rPr lang="zh-CN" altLang="en-US" sz="1800" b="1" i="0" dirty="0">
                <a:effectLst/>
                <a:latin typeface="宋体" panose="02010600030101010101" pitchFamily="2" charset="-122"/>
                <a:ea typeface="宋体" panose="02010600030101010101" pitchFamily="2" charset="-122"/>
              </a:rPr>
              <a:t>清朝：</a:t>
            </a:r>
            <a:r>
              <a:rPr lang="en-US" altLang="zh-CN" sz="1800" b="1" i="0" dirty="0">
                <a:effectLst/>
                <a:latin typeface="宋体" panose="02010600030101010101" pitchFamily="2" charset="-122"/>
                <a:ea typeface="宋体" panose="02010600030101010101" pitchFamily="2" charset="-122"/>
              </a:rPr>
              <a:t>1684</a:t>
            </a:r>
            <a:r>
              <a:rPr lang="zh-CN" altLang="en-US" sz="1800" b="1" i="0" dirty="0">
                <a:effectLst/>
                <a:latin typeface="宋体" panose="02010600030101010101" pitchFamily="2" charset="-122"/>
                <a:ea typeface="宋体" panose="02010600030101010101" pitchFamily="2" charset="-122"/>
              </a:rPr>
              <a:t>年，设置台湾府，隶属福建省，加强了中央对台湾的管辖；</a:t>
            </a:r>
            <a:r>
              <a:rPr lang="en-US" altLang="zh-CN" sz="1800" b="1" i="0" dirty="0">
                <a:effectLst/>
                <a:latin typeface="宋体" panose="02010600030101010101" pitchFamily="2" charset="-122"/>
                <a:ea typeface="宋体" panose="02010600030101010101" pitchFamily="2" charset="-122"/>
              </a:rPr>
              <a:t>1885 </a:t>
            </a:r>
            <a:r>
              <a:rPr lang="zh-CN" altLang="en-US" sz="1800" b="1" i="0" dirty="0">
                <a:effectLst/>
                <a:latin typeface="宋体" panose="02010600030101010101" pitchFamily="2" charset="-122"/>
                <a:ea typeface="宋体" panose="02010600030101010101" pitchFamily="2" charset="-122"/>
              </a:rPr>
              <a:t>年，台湾正式建省，成为中国的一个行省。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）日本殖民：</a:t>
            </a:r>
            <a:r>
              <a:rPr lang="en-US" altLang="zh-CN" sz="1800" b="1" i="0" dirty="0">
                <a:effectLst/>
                <a:latin typeface="宋体" panose="02010600030101010101" pitchFamily="2" charset="-122"/>
                <a:ea typeface="宋体" panose="02010600030101010101" pitchFamily="2" charset="-122"/>
              </a:rPr>
              <a:t>1895</a:t>
            </a:r>
            <a:r>
              <a:rPr lang="zh-CN" altLang="en-US" sz="1800" b="1" i="0" dirty="0">
                <a:effectLst/>
                <a:latin typeface="宋体" panose="02010600030101010101" pitchFamily="2" charset="-122"/>
                <a:ea typeface="宋体" panose="02010600030101010101" pitchFamily="2" charset="-122"/>
              </a:rPr>
              <a:t>年，甲午中日战争中国战败签订</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马关条约</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，割让台湾及其附属岛屿给日本。日本对台湾实行殖民统治，进行经济掠夺、文化压迫等，台湾人民不断进行反抗斗争。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）台湾光复：</a:t>
            </a:r>
            <a:r>
              <a:rPr lang="en-US" altLang="zh-CN" sz="1800" b="1" i="0" dirty="0">
                <a:effectLst/>
                <a:latin typeface="宋体" panose="02010600030101010101" pitchFamily="2" charset="-122"/>
                <a:ea typeface="宋体" panose="02010600030101010101" pitchFamily="2" charset="-122"/>
              </a:rPr>
              <a:t>1945</a:t>
            </a:r>
            <a:r>
              <a:rPr lang="zh-CN" altLang="en-US" sz="1800" b="1" i="0" dirty="0">
                <a:effectLst/>
                <a:latin typeface="宋体" panose="02010600030101010101" pitchFamily="2" charset="-122"/>
                <a:ea typeface="宋体" panose="02010600030101010101" pitchFamily="2" charset="-122"/>
              </a:rPr>
              <a:t>年，日本在二战中战败投降，根据</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开罗宣言</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和</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波茨坦公告</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等国际文件，台湾回归中国，结束了日本长达</a:t>
            </a:r>
            <a:r>
              <a:rPr lang="en-US" altLang="zh-CN" sz="1800" b="1" i="0" dirty="0">
                <a:effectLst/>
                <a:latin typeface="宋体" panose="02010600030101010101" pitchFamily="2" charset="-122"/>
                <a:ea typeface="宋体" panose="02010600030101010101" pitchFamily="2" charset="-122"/>
              </a:rPr>
              <a:t>50</a:t>
            </a:r>
            <a:r>
              <a:rPr lang="zh-CN" altLang="en-US" sz="1800" b="1" i="0" dirty="0">
                <a:effectLst/>
                <a:latin typeface="宋体" panose="02010600030101010101" pitchFamily="2" charset="-122"/>
                <a:ea typeface="宋体" panose="02010600030101010101" pitchFamily="2" charset="-122"/>
              </a:rPr>
              <a:t>年的殖民统治。</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聚焦历代台湾管理的制度演变，考查中央政府主权管辖的历史依据；以日本殖民史实为切入点，考查侵略本质与台湾人民反抗；</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围绕台湾光复，结合国际文件，考查其回归的正义性与历史意义。</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16669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3" dur="500"/>
                                        <p:tgtEl>
                                          <p:spTgt spid="3">
                                            <p:txEl>
                                              <p:pRg st="1" end="1"/>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6" dur="500"/>
                                        <p:tgtEl>
                                          <p:spTgt spid="3">
                                            <p:txEl>
                                              <p:pRg st="2" end="2"/>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9" dur="500"/>
                                        <p:tgtEl>
                                          <p:spTgt spid="3">
                                            <p:txEl>
                                              <p:pRg st="3" end="3"/>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5" dur="500"/>
                                        <p:tgtEl>
                                          <p:spTgt spid="3">
                                            <p:txEl>
                                              <p:pRg st="5" end="5"/>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8" dur="500"/>
                                        <p:tgtEl>
                                          <p:spTgt spid="3">
                                            <p:txEl>
                                              <p:pRg st="6" end="6"/>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1" dur="500"/>
                                        <p:tgtEl>
                                          <p:spTgt spid="3">
                                            <p:txEl>
                                              <p:pRg st="7" end="7"/>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4" dur="500"/>
                                        <p:tgtEl>
                                          <p:spTgt spid="3">
                                            <p:txEl>
                                              <p:pRg st="8" end="8"/>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7" dur="500"/>
                                        <p:tgtEl>
                                          <p:spTgt spid="3">
                                            <p:txEl>
                                              <p:pRg st="9" end="9"/>
                                            </p:txEl>
                                          </p:spTgt>
                                        </p:tgtEl>
                                      </p:cBhvr>
                                    </p:animEffect>
                                  </p:childTnLst>
                                </p:cTn>
                              </p:par>
                              <p:par>
                                <p:cTn id="38" presetID="14" presetClass="entr" presetSubtype="10" fill="hold" nodeType="with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40" dur="500"/>
                                        <p:tgtEl>
                                          <p:spTgt spid="3">
                                            <p:txEl>
                                              <p:pRg st="10" end="10"/>
                                            </p:txEl>
                                          </p:spTgt>
                                        </p:tgtEl>
                                      </p:cBhvr>
                                    </p:animEffect>
                                  </p:childTnLst>
                                </p:cTn>
                              </p:par>
                              <p:par>
                                <p:cTn id="41" presetID="14" presetClass="entr" presetSubtype="10"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43"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A55ED02-646B-71AA-395D-47B0C5364CF3}"/>
              </a:ext>
            </a:extLst>
          </p:cNvPr>
          <p:cNvSpPr>
            <a:spLocks noGrp="1"/>
          </p:cNvSpPr>
          <p:nvPr>
            <p:ph idx="1"/>
          </p:nvPr>
        </p:nvSpPr>
        <p:spPr>
          <a:xfrm>
            <a:off x="280555" y="259773"/>
            <a:ext cx="11700163" cy="6380018"/>
          </a:xfrm>
        </p:spPr>
        <p:txBody>
          <a:bodyPr>
            <a:normAutofit lnSpcReduction="10000"/>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9 </a:t>
            </a:r>
            <a:r>
              <a:rPr lang="zh-CN" altLang="en-US" sz="2800" b="1" i="0" dirty="0">
                <a:effectLst/>
                <a:highlight>
                  <a:srgbClr val="FFFF00"/>
                </a:highlight>
                <a:latin typeface="宋体" panose="02010600030101010101" pitchFamily="2" charset="-122"/>
                <a:ea typeface="宋体" panose="02010600030101010101" pitchFamily="2" charset="-122"/>
              </a:rPr>
              <a:t>重庆谈判（</a:t>
            </a:r>
            <a:r>
              <a:rPr lang="en-US" altLang="zh-CN" sz="2800" b="1" i="0" dirty="0">
                <a:effectLst/>
                <a:highlight>
                  <a:srgbClr val="FFFF00"/>
                </a:highlight>
                <a:latin typeface="宋体" panose="02010600030101010101" pitchFamily="2" charset="-122"/>
                <a:ea typeface="宋体" panose="02010600030101010101" pitchFamily="2" charset="-122"/>
              </a:rPr>
              <a:t>1945</a:t>
            </a:r>
            <a:r>
              <a:rPr lang="zh-CN" altLang="en-US" sz="2800" b="1" i="0" dirty="0">
                <a:effectLst/>
                <a:highlight>
                  <a:srgbClr val="FFFF00"/>
                </a:highlight>
                <a:latin typeface="宋体" panose="02010600030101010101" pitchFamily="2" charset="-122"/>
                <a:ea typeface="宋体" panose="02010600030101010101" pitchFamily="2" charset="-122"/>
              </a:rPr>
              <a:t>年</a:t>
            </a:r>
            <a:r>
              <a:rPr lang="en-US" altLang="zh-CN" sz="2800" b="1" i="0" dirty="0">
                <a:effectLst/>
                <a:highlight>
                  <a:srgbClr val="FFFF00"/>
                </a:highlight>
                <a:latin typeface="宋体" panose="02010600030101010101" pitchFamily="2" charset="-122"/>
                <a:ea typeface="宋体" panose="02010600030101010101" pitchFamily="2" charset="-122"/>
              </a:rPr>
              <a:t>10</a:t>
            </a:r>
            <a:r>
              <a:rPr lang="zh-CN" altLang="en-US" sz="2800" b="1" i="0" dirty="0">
                <a:effectLst/>
                <a:highlight>
                  <a:srgbClr val="FFFF00"/>
                </a:highlight>
                <a:latin typeface="宋体" panose="02010600030101010101" pitchFamily="2" charset="-122"/>
                <a:ea typeface="宋体" panose="02010600030101010101" pitchFamily="2" charset="-122"/>
              </a:rPr>
              <a:t>月）</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）背景：抗战胜利后，国民党在美国支持下，企图把中国建成大地主大资产阶级专政的国家；中国共产党则主张建立独立、民主、统一、富强的新民主主义国家。</a:t>
            </a:r>
            <a:r>
              <a:rPr lang="en-US" altLang="zh-CN" sz="2000" b="1" i="0" dirty="0">
                <a:effectLst/>
                <a:latin typeface="宋体" panose="02010600030101010101" pitchFamily="2" charset="-122"/>
                <a:ea typeface="宋体" panose="02010600030101010101" pitchFamily="2" charset="-122"/>
              </a:rPr>
              <a:t>1945</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8</a:t>
            </a:r>
            <a:r>
              <a:rPr lang="zh-CN" altLang="en-US" sz="2000" b="1" i="0" dirty="0">
                <a:effectLst/>
                <a:latin typeface="宋体" panose="02010600030101010101" pitchFamily="2" charset="-122"/>
                <a:ea typeface="宋体" panose="02010600030101010101" pitchFamily="2" charset="-122"/>
              </a:rPr>
              <a:t>月，蒋介石接连三次电邀毛泽东到重庆举行和平谈判。一方面若毛泽东拒绝，可给共产党安上拒绝谈判、蓄意内战的罪名；另一方面利用谈判争取时间调兵遣将部署内战。中共中央决定接受邀请，争取 和平民主新局面。</a:t>
            </a:r>
            <a:r>
              <a:rPr lang="en-US" altLang="zh-CN" sz="2000" b="1" i="0" dirty="0">
                <a:effectLst/>
                <a:latin typeface="宋体" panose="02010600030101010101" pitchFamily="2" charset="-122"/>
                <a:ea typeface="宋体" panose="02010600030101010101" pitchFamily="2" charset="-122"/>
              </a:rPr>
              <a:t>8</a:t>
            </a:r>
            <a:r>
              <a:rPr lang="zh-CN" altLang="en-US" sz="2000" b="1" i="0" dirty="0">
                <a:effectLst/>
                <a:latin typeface="宋体" panose="02010600030101010101" pitchFamily="2" charset="-122"/>
                <a:ea typeface="宋体" panose="02010600030101010101" pitchFamily="2" charset="-122"/>
              </a:rPr>
              <a:t>月底，毛泽东、周恩来、王若飞等乘专机抵达重庆。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）内容：</a:t>
            </a:r>
            <a:r>
              <a:rPr lang="en-US" altLang="zh-CN" sz="2000" b="1" i="0" dirty="0">
                <a:effectLst/>
                <a:latin typeface="宋体" panose="02010600030101010101" pitchFamily="2" charset="-122"/>
                <a:ea typeface="宋体" panose="02010600030101010101" pitchFamily="2" charset="-122"/>
              </a:rPr>
              <a:t>1945</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日，国共双方代表签署了</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政府与中共代表会谈纪要</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即“双十协定”。国民党政府接受中共提出的和平建国基本方针；确定召开各党派代表及无党派人士参加的政治协商会议，共商和平建国大计。不过，军队和解放区政权问题是谈判中双方争执的焦点，未能达成协议，留待继续商谈。</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）意义：重庆谈判的举行和双十协定的签订，表明国民党方面承认了中共的地位，承认了各党派的会议，使中国共产党关于和平建设新中国的政治主张被全国人民所了解，从而推动了全国和平民主运动的发展。</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重庆谈判、解放战争、近代国共关系演变；从背景出发，结合抗战后国际国内形势，分析蒋介石“假和平” 邀谈与中共赴渝的战略考量；</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从意义切入，探讨</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双十协定</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对民主进程的推动及中共展现的政治智慧；</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03</a:t>
            </a:r>
            <a:r>
              <a:rPr lang="zh-CN" altLang="en-US" sz="2000" b="1" i="0" dirty="0">
                <a:effectLst/>
                <a:latin typeface="宋体" panose="02010600030101010101" pitchFamily="2" charset="-122"/>
                <a:ea typeface="宋体" panose="02010600030101010101" pitchFamily="2" charset="-122"/>
              </a:rPr>
              <a:t>从现实延伸，思考其对当代矛盾处理的借鉴意义。‌</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49897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F2BD61F-BAC7-E93B-4C84-50A591FA6DB8}"/>
              </a:ext>
            </a:extLst>
          </p:cNvPr>
          <p:cNvSpPr>
            <a:spLocks noGrp="1"/>
          </p:cNvSpPr>
          <p:nvPr>
            <p:ph idx="1"/>
          </p:nvPr>
        </p:nvSpPr>
        <p:spPr>
          <a:xfrm>
            <a:off x="259773" y="270163"/>
            <a:ext cx="11710554" cy="6411191"/>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10 </a:t>
            </a:r>
            <a:r>
              <a:rPr lang="zh-CN" altLang="en-US" sz="2400" b="1" i="0" dirty="0">
                <a:effectLst/>
                <a:highlight>
                  <a:srgbClr val="FFFF00"/>
                </a:highlight>
                <a:latin typeface="宋体" panose="02010600030101010101" pitchFamily="2" charset="-122"/>
                <a:ea typeface="宋体" panose="02010600030101010101" pitchFamily="2" charset="-122"/>
              </a:rPr>
              <a:t>朝鲜战争爆发</a:t>
            </a:r>
            <a:r>
              <a:rPr lang="en-US" altLang="zh-CN" sz="2400" b="1" i="0" dirty="0">
                <a:effectLst/>
                <a:highlight>
                  <a:srgbClr val="FFFF00"/>
                </a:highlight>
                <a:latin typeface="宋体" panose="02010600030101010101" pitchFamily="2" charset="-122"/>
                <a:ea typeface="宋体" panose="02010600030101010101" pitchFamily="2" charset="-122"/>
              </a:rPr>
              <a:t>75</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1950-2025</a:t>
            </a:r>
            <a:r>
              <a:rPr lang="zh-CN" altLang="en-US" sz="2400" b="1" i="0" dirty="0">
                <a:effectLst/>
                <a:highlight>
                  <a:srgbClr val="FFFF00"/>
                </a:highlight>
                <a:latin typeface="宋体" panose="02010600030101010101" pitchFamily="2" charset="-122"/>
                <a:ea typeface="宋体" panose="02010600030101010101" pitchFamily="2" charset="-122"/>
              </a:rPr>
              <a:t>） </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a:t>
            </a:r>
            <a:r>
              <a:rPr lang="en-US" altLang="zh-CN" sz="1800" b="1" i="0" dirty="0">
                <a:effectLst/>
                <a:latin typeface="宋体" panose="02010600030101010101" pitchFamily="2" charset="-122"/>
                <a:ea typeface="宋体" panose="02010600030101010101" pitchFamily="2" charset="-122"/>
              </a:rPr>
              <a:t>1950</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25</a:t>
            </a:r>
            <a:r>
              <a:rPr lang="zh-CN" altLang="en-US" sz="1800" b="1" i="0" dirty="0">
                <a:effectLst/>
                <a:latin typeface="宋体" panose="02010600030101010101" pitchFamily="2" charset="-122"/>
                <a:ea typeface="宋体" panose="02010600030101010101" pitchFamily="2" charset="-122"/>
              </a:rPr>
              <a:t>日，朝鲜内战爆发。美国政府从其全球战略和和冷战思维出发，作出武装干涉朝鲜内战的决定，并派遣第七舰队侵入台湾海峡，阻挠中国的统一大业。美国还操纵联合国安理会通过决议，组成以美国为首的“联合国军”，越过“三八线”，直逼中朝边境的鸭绿江和图们江，扩大侵朝战争，严重威胁中国国家安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）经过：</a:t>
            </a:r>
            <a:r>
              <a:rPr lang="en-US" altLang="zh-CN" sz="1800" b="1" i="0" dirty="0">
                <a:effectLst/>
                <a:latin typeface="宋体" panose="02010600030101010101" pitchFamily="2" charset="-122"/>
                <a:ea typeface="宋体" panose="02010600030101010101" pitchFamily="2" charset="-122"/>
              </a:rPr>
              <a:t>1950</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25</a:t>
            </a:r>
            <a:r>
              <a:rPr lang="zh-CN" altLang="en-US" sz="1800" b="1" i="0" dirty="0">
                <a:effectLst/>
                <a:latin typeface="宋体" panose="02010600030101010101" pitchFamily="2" charset="-122"/>
                <a:ea typeface="宋体" panose="02010600030101010101" pitchFamily="2" charset="-122"/>
              </a:rPr>
              <a:t>日朝鲜内战爆发，朝鲜人民军迅速南进。美国立即武装干涉，组成 “联合国军” 仁川登陆，将战火烧至中朝边境。</a:t>
            </a:r>
            <a:r>
              <a:rPr lang="en-US" altLang="zh-CN" sz="1800" b="1" i="0" dirty="0">
                <a:effectLst/>
                <a:latin typeface="宋体" panose="02010600030101010101" pitchFamily="2" charset="-122"/>
                <a:ea typeface="宋体" panose="02010600030101010101" pitchFamily="2" charset="-122"/>
              </a:rPr>
              <a:t>10 </a:t>
            </a:r>
            <a:r>
              <a:rPr lang="zh-CN" altLang="en-US" sz="1800" b="1" i="0" dirty="0">
                <a:effectLst/>
                <a:latin typeface="宋体" panose="02010600030101010101" pitchFamily="2" charset="-122"/>
                <a:ea typeface="宋体" panose="02010600030101010101" pitchFamily="2" charset="-122"/>
              </a:rPr>
              <a:t>月，中国人民志愿军赴朝作战，经五次大规模战役稳定战线在三八线附近，之后进入边打边谈阶段，</a:t>
            </a:r>
            <a:r>
              <a:rPr lang="en-US" altLang="zh-CN" sz="1800" b="1" i="0" dirty="0">
                <a:effectLst/>
                <a:latin typeface="宋体" panose="02010600030101010101" pitchFamily="2" charset="-122"/>
                <a:ea typeface="宋体" panose="02010600030101010101" pitchFamily="2" charset="-122"/>
              </a:rPr>
              <a:t>1953</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7</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27</a:t>
            </a:r>
            <a:r>
              <a:rPr lang="zh-CN" altLang="en-US" sz="1800" b="1" i="0" dirty="0">
                <a:effectLst/>
                <a:latin typeface="宋体" panose="02010600030101010101" pitchFamily="2" charset="-122"/>
                <a:ea typeface="宋体" panose="02010600030101010101" pitchFamily="2" charset="-122"/>
              </a:rPr>
              <a:t>日，各方签署</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朝鲜停战协定</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，战争结束。</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抗美援朝战争打出了国威和军威，提高了新中国的国际地位。志愿军英雄事迹汇成强大的民族凝聚力，锻造了伟大抗美援朝精神，极大地鼓舞着全国人民为保卫和建设祖国而团结奋斗。抗美援朝战争伟大胜利，是中国人民站起来后屹立于世界东方的宣言书，是中华民族走向伟大复兴的重要里程碑；朝鲜战争维护了亚洲和世界和平，稳定了亚洲局势，为中国国内建设赢得和平环境；促进了中国国防和军队现代化建设。</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朝鲜战争、冷战、新中国初期巩固政权措施、中美关系、战后国际关系；考查朝鲜战争背景，涉及美苏分区占领与冷战对峙；战争经过，像志愿军入朝作战关键战役等及意义；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如对东北亚局势、中国国际地位及国防建设的影响，多与国际关系、民族精</a:t>
            </a:r>
            <a:r>
              <a:rPr lang="zh-CN" altLang="en-US" b="1" dirty="0"/>
              <a:t>神等考点关联 。</a:t>
            </a:r>
            <a:endParaRPr kumimoji="1" lang="zh-CN" altLang="en-US" b="1" dirty="0"/>
          </a:p>
        </p:txBody>
      </p:sp>
    </p:spTree>
    <p:extLst>
      <p:ext uri="{BB962C8B-B14F-4D97-AF65-F5344CB8AC3E}">
        <p14:creationId xmlns:p14="http://schemas.microsoft.com/office/powerpoint/2010/main" val="371938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A40913D-060E-CD1E-0425-C132A0860E50}"/>
              </a:ext>
            </a:extLst>
          </p:cNvPr>
          <p:cNvSpPr>
            <a:spLocks noGrp="1"/>
          </p:cNvSpPr>
          <p:nvPr>
            <p:ph idx="1"/>
          </p:nvPr>
        </p:nvSpPr>
        <p:spPr>
          <a:xfrm>
            <a:off x="290945" y="238991"/>
            <a:ext cx="11544300" cy="6452754"/>
          </a:xfrm>
        </p:spPr>
        <p:txBody>
          <a:bodyPr>
            <a:normAutofit lnSpcReduction="10000"/>
          </a:bodyPr>
          <a:lstStyle/>
          <a:p>
            <a:pPr marL="0" indent="0" algn="just">
              <a:lnSpc>
                <a:spcPct val="120000"/>
              </a:lnSpc>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11 </a:t>
            </a:r>
            <a:r>
              <a:rPr lang="zh-CN" altLang="en-US" sz="2400" b="1" i="0" dirty="0">
                <a:effectLst/>
                <a:highlight>
                  <a:srgbClr val="FFFF00"/>
                </a:highlight>
                <a:latin typeface="宋体" panose="02010600030101010101" pitchFamily="2" charset="-122"/>
                <a:ea typeface="宋体" panose="02010600030101010101" pitchFamily="2" charset="-122"/>
              </a:rPr>
              <a:t>万隆会议</a:t>
            </a:r>
            <a:r>
              <a:rPr lang="en-US" altLang="zh-CN" sz="2400" b="1" i="0" dirty="0">
                <a:effectLst/>
                <a:highlight>
                  <a:srgbClr val="FFFF00"/>
                </a:highlight>
                <a:latin typeface="宋体" panose="02010600030101010101" pitchFamily="2" charset="-122"/>
                <a:ea typeface="宋体" panose="02010600030101010101" pitchFamily="2" charset="-122"/>
              </a:rPr>
              <a:t>70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1955-2025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）背景：二战后，亚非民族解放运动蓬勃发展，众多国家相继独立。</a:t>
            </a:r>
            <a:r>
              <a:rPr lang="en-US" altLang="zh-CN" sz="1800" b="1" i="0" dirty="0">
                <a:effectLst/>
                <a:latin typeface="宋体" panose="02010600030101010101" pitchFamily="2" charset="-122"/>
                <a:ea typeface="宋体" panose="02010600030101010101" pitchFamily="2" charset="-122"/>
              </a:rPr>
              <a:t>1955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月，亚非会议在印度尼西亚万隆举行。这是战后第一次没有西方殖民国家参加的国际会议。</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）内容：</a:t>
            </a:r>
            <a:r>
              <a:rPr lang="en-US" altLang="zh-CN" sz="1800" b="1" i="0" dirty="0">
                <a:effectLst/>
                <a:latin typeface="宋体" panose="02010600030101010101" pitchFamily="2" charset="-122"/>
                <a:ea typeface="宋体" panose="02010600030101010101" pitchFamily="2" charset="-122"/>
              </a:rPr>
              <a:t>1955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29</a:t>
            </a:r>
            <a:r>
              <a:rPr lang="zh-CN" altLang="en-US" sz="1800" b="1" i="0" dirty="0">
                <a:effectLst/>
                <a:latin typeface="宋体" panose="02010600030101010101" pitchFamily="2" charset="-122"/>
                <a:ea typeface="宋体" panose="02010600030101010101" pitchFamily="2" charset="-122"/>
              </a:rPr>
              <a:t>个亚非国家在印尼万隆召开会议。会上，各国代表讨论了保卫和平、争取民族独立、发展民族经济等问题。针对会议中出现的分歧与矛盾，周恩来提出 “求同存异” 方针，强调亚非国家虽社会制度和意识形态不同，但有着共同的历史遭遇和现实要求，推动会议圆满成功。会议通过了</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亚非会议最后公报</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，确定了指导国际关系的十项原则。亚非会议后，中国独立自主的和平外交取得了新进展。从</a:t>
            </a:r>
            <a:r>
              <a:rPr lang="en-US" altLang="zh-CN" sz="1800" b="1" i="0" dirty="0">
                <a:effectLst/>
                <a:latin typeface="宋体" panose="02010600030101010101" pitchFamily="2" charset="-122"/>
                <a:ea typeface="宋体" panose="02010600030101010101" pitchFamily="2" charset="-122"/>
              </a:rPr>
              <a:t>1954</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9</a:t>
            </a:r>
            <a:r>
              <a:rPr lang="zh-CN" altLang="en-US" sz="1800" b="1" i="0" dirty="0">
                <a:effectLst/>
                <a:latin typeface="宋体" panose="02010600030101010101" pitchFamily="2" charset="-122"/>
                <a:ea typeface="宋体" panose="02010600030101010101" pitchFamily="2" charset="-122"/>
              </a:rPr>
              <a:t>月至</a:t>
            </a:r>
            <a:r>
              <a:rPr lang="en-US" altLang="zh-CN" sz="1800" b="1" i="0" dirty="0">
                <a:effectLst/>
                <a:latin typeface="宋体" panose="02010600030101010101" pitchFamily="2" charset="-122"/>
                <a:ea typeface="宋体" panose="02010600030101010101" pitchFamily="2" charset="-122"/>
              </a:rPr>
              <a:t>1956</a:t>
            </a:r>
            <a:r>
              <a:rPr lang="zh-CN" altLang="en-US" sz="1800" b="1" i="0" dirty="0">
                <a:effectLst/>
                <a:latin typeface="宋体" panose="02010600030101010101" pitchFamily="2" charset="-122"/>
                <a:ea typeface="宋体" panose="02010600030101010101" pitchFamily="2" charset="-122"/>
              </a:rPr>
              <a:t>年，中国与挪威、南斯拉夫、阿富汗、尼泊尔、埃及、叙利亚、也门等国建交，同英国、荷兰建立了代办级外交关系。</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它标志着亚非国家作为一支新兴独立的政治力量登上国际舞台；会议所体现的亚非国家团结合作、友好相处，共同反对帝国主义和殖民主义，争取和维护民族独立，保卫世界和平的精神，被称为“万隆精神”，促进了亚非国家之间的团结与合作，对国际关系的发展产生了深远影响。</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求同存异”方针提出的背景与意义、亚非国家共同诉求的时代内涵，以及会议对新兴民族国家崛起、国际格局演变的影响，多与外交史、民族解放运动结合命题、发展中国家团结合作、中国参与全球南南合作；</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求同存异”原则与不结盟运动的兴起，体现发展中国家争取国际话语权；“一带一路”倡议与亚非拉国家合作；各个时期中国外交延伸。</a:t>
            </a:r>
            <a:endParaRPr lang="zh-CN" altLang="en-US" b="1" i="0" dirty="0">
              <a:effectLst/>
              <a:latin typeface="PingFang SC" panose="020B0400000000000000" pitchFamily="34" charset="-122"/>
              <a:ea typeface="PingFang SC" panose="020B0400000000000000" pitchFamily="34" charset="-122"/>
            </a:endParaRPr>
          </a:p>
          <a:p>
            <a:pPr marL="0" indent="0">
              <a:lnSpc>
                <a:spcPct val="120000"/>
              </a:lnSpc>
              <a:buNone/>
            </a:pPr>
            <a:endParaRPr kumimoji="1" lang="zh-CN" altLang="en-US" b="1" dirty="0"/>
          </a:p>
        </p:txBody>
      </p:sp>
    </p:spTree>
    <p:extLst>
      <p:ext uri="{BB962C8B-B14F-4D97-AF65-F5344CB8AC3E}">
        <p14:creationId xmlns:p14="http://schemas.microsoft.com/office/powerpoint/2010/main" val="636480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4216621-37EA-1A9C-B0D5-858BA3DB7405}"/>
              </a:ext>
            </a:extLst>
          </p:cNvPr>
          <p:cNvSpPr>
            <a:spLocks noGrp="1"/>
          </p:cNvSpPr>
          <p:nvPr>
            <p:ph idx="1"/>
          </p:nvPr>
        </p:nvSpPr>
        <p:spPr>
          <a:xfrm>
            <a:off x="228600" y="259773"/>
            <a:ext cx="11752118" cy="6411191"/>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12</a:t>
            </a:r>
            <a:r>
              <a:rPr lang="zh-CN" altLang="en-US" sz="2400" b="1" i="0" dirty="0">
                <a:effectLst/>
                <a:highlight>
                  <a:srgbClr val="FFFF00"/>
                </a:highlight>
                <a:latin typeface="宋体" panose="02010600030101010101" pitchFamily="2" charset="-122"/>
                <a:ea typeface="宋体" panose="02010600030101010101" pitchFamily="2" charset="-122"/>
              </a:rPr>
              <a:t> 经济特区设立</a:t>
            </a:r>
            <a:r>
              <a:rPr lang="en-US" altLang="zh-CN" sz="2400" b="1" i="0" dirty="0">
                <a:effectLst/>
                <a:highlight>
                  <a:srgbClr val="FFFF00"/>
                </a:highlight>
                <a:latin typeface="宋体" panose="02010600030101010101" pitchFamily="2" charset="-122"/>
                <a:ea typeface="宋体" panose="02010600030101010101" pitchFamily="2" charset="-122"/>
              </a:rPr>
              <a:t>45</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1980-2025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a:t>
            </a:r>
            <a:r>
              <a:rPr lang="en-US" altLang="zh-CN" sz="1800" b="1" i="0" dirty="0">
                <a:effectLst/>
                <a:latin typeface="宋体" panose="02010600030101010101" pitchFamily="2" charset="-122"/>
                <a:ea typeface="宋体" panose="02010600030101010101" pitchFamily="2" charset="-122"/>
              </a:rPr>
              <a:t>20</a:t>
            </a:r>
            <a:r>
              <a:rPr lang="zh-CN" altLang="en-US" sz="1800" b="1" i="0" dirty="0">
                <a:effectLst/>
                <a:latin typeface="宋体" panose="02010600030101010101" pitchFamily="2" charset="-122"/>
                <a:ea typeface="宋体" panose="02010600030101010101" pitchFamily="2" charset="-122"/>
              </a:rPr>
              <a:t>世纪</a:t>
            </a:r>
            <a:r>
              <a:rPr lang="en-US" altLang="zh-CN" sz="1800" b="1" i="0" dirty="0">
                <a:effectLst/>
                <a:latin typeface="宋体" panose="02010600030101010101" pitchFamily="2" charset="-122"/>
                <a:ea typeface="宋体" panose="02010600030101010101" pitchFamily="2" charset="-122"/>
              </a:rPr>
              <a:t>70</a:t>
            </a:r>
            <a:r>
              <a:rPr lang="zh-CN" altLang="en-US" sz="1800" b="1" i="0" dirty="0">
                <a:effectLst/>
                <a:latin typeface="宋体" panose="02010600030101010101" pitchFamily="2" charset="-122"/>
                <a:ea typeface="宋体" panose="02010600030101010101" pitchFamily="2" charset="-122"/>
              </a:rPr>
              <a:t>年代末，国际形势走向缓和，和平与发展成为时代主题，为我国对外开放提供外部环境。国内经历 “文革”，经济发展面临困境，急需通过改革打破僵局，借鉴国际经验发展经济；党中央总结历史经验，认识到闭关自守不利于国家发展，决定实行对外开放政策，经济特区应运而生。</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）进程：</a:t>
            </a:r>
            <a:r>
              <a:rPr lang="en-US" altLang="zh-CN" sz="1800" b="1" i="0" dirty="0">
                <a:effectLst/>
                <a:latin typeface="宋体" panose="02010600030101010101" pitchFamily="2" charset="-122"/>
                <a:ea typeface="宋体" panose="02010600030101010101" pitchFamily="2" charset="-122"/>
              </a:rPr>
              <a:t>1979</a:t>
            </a:r>
            <a:r>
              <a:rPr lang="zh-CN" altLang="en-US" sz="1800" b="1" i="0" dirty="0">
                <a:effectLst/>
                <a:latin typeface="宋体" panose="02010600030101010101" pitchFamily="2" charset="-122"/>
                <a:ea typeface="宋体" panose="02010600030101010101" pitchFamily="2" charset="-122"/>
              </a:rPr>
              <a:t>年，中央决定在广东、福建两省试办出口特区；</a:t>
            </a:r>
            <a:r>
              <a:rPr lang="en-US" altLang="zh-CN" sz="1800" b="1" i="0" dirty="0">
                <a:effectLst/>
                <a:latin typeface="宋体" panose="02010600030101010101" pitchFamily="2" charset="-122"/>
                <a:ea typeface="宋体" panose="02010600030101010101" pitchFamily="2" charset="-122"/>
              </a:rPr>
              <a:t>1980</a:t>
            </a:r>
            <a:r>
              <a:rPr lang="zh-CN" altLang="en-US" sz="1800" b="1" i="0" dirty="0">
                <a:effectLst/>
                <a:latin typeface="宋体" panose="02010600030101010101" pitchFamily="2" charset="-122"/>
                <a:ea typeface="宋体" panose="02010600030101010101" pitchFamily="2" charset="-122"/>
              </a:rPr>
              <a:t>年，深圳、珠海、汕头、厦门四个经济特区正式设立。特区实行特殊的经济政策和经济管理体制，以吸引外资、引进技术和管理经验。</a:t>
            </a:r>
            <a:r>
              <a:rPr lang="en-US" altLang="zh-CN" sz="1800" b="1" i="0" dirty="0">
                <a:effectLst/>
                <a:latin typeface="宋体" panose="02010600030101010101" pitchFamily="2" charset="-122"/>
                <a:ea typeface="宋体" panose="02010600030101010101" pitchFamily="2" charset="-122"/>
              </a:rPr>
              <a:t>1988</a:t>
            </a:r>
            <a:r>
              <a:rPr lang="zh-CN" altLang="en-US" sz="1800" b="1" i="0" dirty="0">
                <a:effectLst/>
                <a:latin typeface="宋体" panose="02010600030101010101" pitchFamily="2" charset="-122"/>
                <a:ea typeface="宋体" panose="02010600030101010101" pitchFamily="2" charset="-122"/>
              </a:rPr>
              <a:t>年，海南岛被划为经济特区，是当时中国面积最大的经济特区。此后，经济特区不断发展，在经济建设、制度创新等方面持续探索，发挥引领示范作用。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经济特区是我国对外开放的窗口和试验田，对中国经济发展产生深远影响。它推动了对外贸易和投资增长，促进了产业结构优化升级；为全国改革开放积累了宝贵经验，如在市场经济体制建设、政府职能转变等方面提供借鉴；促进了思想解放，打破传统观念束缚，推动人们对社会主义建设规律的认识；提升了中国的国际影响力，展示了中国改革开放的决心和成就。</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经济特区设立的时代背景与政策创新，如特殊经济管理体制的实践；</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结合改革开放进程，考查其作为试验田对市场经济体制探索、对外开放格局构建的意义；</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关联国际经济形势分析其战略价值；改革开放历程；唯物史观分析中国在经济全球化中的角色和贡献；经济特区和加入</a:t>
            </a:r>
            <a:r>
              <a:rPr lang="en" altLang="zh-CN" sz="1800" b="1" i="0" dirty="0">
                <a:effectLst/>
                <a:latin typeface="宋体" panose="02010600030101010101" pitchFamily="2" charset="-122"/>
                <a:ea typeface="宋体" panose="02010600030101010101" pitchFamily="2" charset="-122"/>
              </a:rPr>
              <a:t>WTO</a:t>
            </a:r>
            <a:r>
              <a:rPr lang="zh-CN" altLang="en" sz="1800" b="1" i="0" dirty="0">
                <a:effectLst/>
                <a:latin typeface="宋体" panose="02010600030101010101" pitchFamily="2" charset="-122"/>
                <a:ea typeface="宋体" panose="02010600030101010101" pitchFamily="2" charset="-122"/>
              </a:rPr>
              <a:t>。</a:t>
            </a:r>
            <a:endParaRPr lang="en" altLang="zh-CN"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15753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788143B8-8E53-617C-E84C-3679778ACBBC}"/>
              </a:ext>
            </a:extLst>
          </p:cNvPr>
          <p:cNvSpPr>
            <a:spLocks noGrp="1"/>
          </p:cNvSpPr>
          <p:nvPr>
            <p:ph idx="1"/>
          </p:nvPr>
        </p:nvSpPr>
        <p:spPr>
          <a:xfrm>
            <a:off x="290945" y="311727"/>
            <a:ext cx="11617037" cy="6296891"/>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13 </a:t>
            </a:r>
            <a:r>
              <a:rPr lang="zh-CN" altLang="en-US" sz="2400" b="1" i="0" dirty="0">
                <a:effectLst/>
                <a:highlight>
                  <a:srgbClr val="FFFF00"/>
                </a:highlight>
                <a:latin typeface="宋体" panose="02010600030101010101" pitchFamily="2" charset="-122"/>
                <a:ea typeface="宋体" panose="02010600030101010101" pitchFamily="2" charset="-122"/>
              </a:rPr>
              <a:t>科教兴国</a:t>
            </a:r>
            <a:r>
              <a:rPr lang="en-US" altLang="zh-CN" sz="2400" b="1" i="0" dirty="0">
                <a:effectLst/>
                <a:highlight>
                  <a:srgbClr val="FFFF00"/>
                </a:highlight>
                <a:latin typeface="宋体" panose="02010600030101010101" pitchFamily="2" charset="-122"/>
                <a:ea typeface="宋体" panose="02010600030101010101" pitchFamily="2" charset="-122"/>
              </a:rPr>
              <a:t>30</a:t>
            </a:r>
            <a:r>
              <a:rPr lang="zh-CN" altLang="en-US" sz="2400" b="1" i="0" dirty="0">
                <a:effectLst/>
                <a:highlight>
                  <a:srgbClr val="FFFF00"/>
                </a:highlight>
                <a:latin typeface="宋体" panose="02010600030101010101" pitchFamily="2" charset="-122"/>
                <a:ea typeface="宋体" panose="02010600030101010101" pitchFamily="2" charset="-122"/>
              </a:rPr>
              <a:t>周年与现代化建设（</a:t>
            </a:r>
            <a:r>
              <a:rPr lang="en-US" altLang="zh-CN" sz="2400" b="1" i="0" dirty="0">
                <a:effectLst/>
                <a:highlight>
                  <a:srgbClr val="FFFF00"/>
                </a:highlight>
                <a:latin typeface="宋体" panose="02010600030101010101" pitchFamily="2" charset="-122"/>
                <a:ea typeface="宋体" panose="02010600030101010101" pitchFamily="2" charset="-122"/>
              </a:rPr>
              <a:t>1995-2025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）背景：</a:t>
            </a:r>
            <a:r>
              <a:rPr lang="en-US" altLang="zh-CN" sz="2400" b="1" i="0" dirty="0">
                <a:effectLst/>
                <a:latin typeface="宋体" panose="02010600030101010101" pitchFamily="2" charset="-122"/>
                <a:ea typeface="宋体" panose="02010600030101010101" pitchFamily="2" charset="-122"/>
              </a:rPr>
              <a:t>20</a:t>
            </a:r>
            <a:r>
              <a:rPr lang="zh-CN" altLang="en-US" sz="2400" b="1" i="0" dirty="0">
                <a:effectLst/>
                <a:latin typeface="宋体" panose="02010600030101010101" pitchFamily="2" charset="-122"/>
                <a:ea typeface="宋体" panose="02010600030101010101" pitchFamily="2" charset="-122"/>
              </a:rPr>
              <a:t>世纪</a:t>
            </a:r>
            <a:r>
              <a:rPr lang="en-US" altLang="zh-CN" sz="2400" b="1" i="0" dirty="0">
                <a:effectLst/>
                <a:latin typeface="宋体" panose="02010600030101010101" pitchFamily="2" charset="-122"/>
                <a:ea typeface="宋体" panose="02010600030101010101" pitchFamily="2" charset="-122"/>
              </a:rPr>
              <a:t>90</a:t>
            </a:r>
            <a:r>
              <a:rPr lang="zh-CN" altLang="en-US" sz="2400" b="1" i="0" dirty="0">
                <a:effectLst/>
                <a:latin typeface="宋体" panose="02010600030101010101" pitchFamily="2" charset="-122"/>
                <a:ea typeface="宋体" panose="02010600030101010101" pitchFamily="2" charset="-122"/>
              </a:rPr>
              <a:t>年代，新科技革命兴起，国际竞争聚焦科教领域。国内改革开放后经济发展，但存在产业升级慢、创新不足等问题，教育质量与发展需求有差距，亟需协同发展科技与教育。</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）进程：科教兴国战略落实“科学技术是第一生产力”，以教育为本。教育上深化改革、推进素质教育、育创新人才；科技上加大投入、鼓励创新、促成果转化，推动经济建设依靠科技与劳动者素质提升。</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）意义：推动教育体制创新，助力教育现代化，实现高等教育跨越发展，培育大量人才。宏观上提升国家创新力，优化产业结构，增强综合国力，为民族复兴提供智力与人才支撑。</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围绕科教兴国战略提出时国内外科技、教育与经济发展的矛盾背景设题；</a:t>
            </a:r>
            <a:endParaRPr lang="zh-CN" altLang="en-US" sz="2400" b="1" i="0" dirty="0">
              <a:effectLst/>
              <a:latin typeface="PingFang SC" panose="020B0400000000000000" pitchFamily="34" charset="-122"/>
              <a:ea typeface="PingFang SC" panose="020B0400000000000000" pitchFamily="34" charset="-122"/>
            </a:endParaRPr>
          </a:p>
          <a:p>
            <a:pPr marL="0" indent="0" algn="just">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聚焦战略中教育改革与科技创新的联动内容；考查其对中国教育转型、科技突破及综合国力提升的深远意义。</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341614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D98AF71-F63E-A768-68BD-C7C635EA5A24}"/>
              </a:ext>
            </a:extLst>
          </p:cNvPr>
          <p:cNvSpPr>
            <a:spLocks noGrp="1"/>
          </p:cNvSpPr>
          <p:nvPr>
            <p:ph idx="1"/>
          </p:nvPr>
        </p:nvSpPr>
        <p:spPr>
          <a:xfrm>
            <a:off x="301336" y="270164"/>
            <a:ext cx="11606646" cy="6317672"/>
          </a:xfrm>
        </p:spPr>
        <p:txBody>
          <a:bodyPr>
            <a:normAutofit fontScale="92500"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14 </a:t>
            </a:r>
            <a:r>
              <a:rPr lang="zh-CN" altLang="en-US" sz="2400" b="1" i="0" dirty="0">
                <a:effectLst/>
                <a:highlight>
                  <a:srgbClr val="FFFF00"/>
                </a:highlight>
                <a:latin typeface="宋体" panose="02010600030101010101" pitchFamily="2" charset="-122"/>
                <a:ea typeface="宋体" panose="02010600030101010101" pitchFamily="2" charset="-122"/>
              </a:rPr>
              <a:t>世界反法西斯战争胜利</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）（时政热点）</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）二战背景：为摆脱经济危机危机，德、意、日等国走上了法西斯道路，企图通过对外侵略扩张转嫁国内矛盾；德国纳粹党利用民众对</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凡尔赛和约</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的不满，煽动民族复仇情绪，希特勒上台后建立了法西斯独裁统治。意大利墨索里尼建立了法西斯政权，日本军国主义势力也不断膨胀，形成了欧亚两个战争策源地；英法等国为了维护自身利益，对德意日的侵略行为采取绥靖政策。</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）二战经过：</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①</a:t>
            </a:r>
            <a:r>
              <a:rPr lang="zh-CN" altLang="en-US" sz="2400" b="1" i="0" dirty="0">
                <a:effectLst/>
                <a:latin typeface="宋体" panose="02010600030101010101" pitchFamily="2" charset="-122"/>
                <a:ea typeface="宋体" panose="02010600030101010101" pitchFamily="2" charset="-122"/>
              </a:rPr>
              <a:t>局部战争爆发：</a:t>
            </a:r>
            <a:r>
              <a:rPr lang="en-US" altLang="zh-CN" sz="2400" b="1" i="0" dirty="0">
                <a:effectLst/>
                <a:latin typeface="宋体" panose="02010600030101010101" pitchFamily="2" charset="-122"/>
                <a:ea typeface="宋体" panose="02010600030101010101" pitchFamily="2" charset="-122"/>
              </a:rPr>
              <a:t>1931</a:t>
            </a:r>
            <a:r>
              <a:rPr lang="zh-CN" altLang="en-US" sz="2400" b="1" i="0" dirty="0">
                <a:effectLst/>
                <a:latin typeface="宋体" panose="02010600030101010101" pitchFamily="2" charset="-122"/>
                <a:ea typeface="宋体" panose="02010600030101010101" pitchFamily="2" charset="-122"/>
              </a:rPr>
              <a:t>年，日本发动九一八事变，开始侵华战争，中国人民奋起抵抗，揭开了世界反法西斯战争的序幕。</a:t>
            </a:r>
            <a:r>
              <a:rPr lang="en-US" altLang="zh-CN" sz="2400" b="1" i="0" dirty="0">
                <a:effectLst/>
                <a:latin typeface="宋体" panose="02010600030101010101" pitchFamily="2" charset="-122"/>
                <a:ea typeface="宋体" panose="02010600030101010101" pitchFamily="2" charset="-122"/>
              </a:rPr>
              <a:t>1935</a:t>
            </a:r>
            <a:r>
              <a:rPr lang="zh-CN" altLang="en-US" sz="2400" b="1" i="0" dirty="0">
                <a:effectLst/>
                <a:latin typeface="宋体" panose="02010600030101010101" pitchFamily="2" charset="-122"/>
                <a:ea typeface="宋体" panose="02010600030101010101" pitchFamily="2" charset="-122"/>
              </a:rPr>
              <a:t>年，意大利入侵埃塞俄比亚。</a:t>
            </a:r>
            <a:r>
              <a:rPr lang="en-US" altLang="zh-CN" sz="2400" b="1" i="0" dirty="0">
                <a:effectLst/>
                <a:latin typeface="宋体" panose="02010600030101010101" pitchFamily="2" charset="-122"/>
                <a:ea typeface="宋体" panose="02010600030101010101" pitchFamily="2" charset="-122"/>
              </a:rPr>
              <a:t>1936</a:t>
            </a:r>
            <a:r>
              <a:rPr lang="zh-CN" altLang="en-US" sz="2400" b="1" i="0" dirty="0">
                <a:effectLst/>
                <a:latin typeface="宋体" panose="02010600030101010101" pitchFamily="2" charset="-122"/>
                <a:ea typeface="宋体" panose="02010600030101010101" pitchFamily="2" charset="-122"/>
              </a:rPr>
              <a:t>年，德意武装干涉西班牙内战。这些局部战争逐渐演变为全面战争的前奏。</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②</a:t>
            </a:r>
            <a:r>
              <a:rPr lang="zh-CN" altLang="en-US" sz="2400" b="1" i="0" dirty="0">
                <a:effectLst/>
                <a:latin typeface="宋体" panose="02010600030101010101" pitchFamily="2" charset="-122"/>
                <a:ea typeface="宋体" panose="02010600030101010101" pitchFamily="2" charset="-122"/>
              </a:rPr>
              <a:t>全面战争爆发：</a:t>
            </a:r>
            <a:r>
              <a:rPr lang="en-US" altLang="zh-CN" sz="2400" b="1" i="0" dirty="0">
                <a:effectLst/>
                <a:latin typeface="宋体" panose="02010600030101010101" pitchFamily="2" charset="-122"/>
                <a:ea typeface="宋体" panose="02010600030101010101" pitchFamily="2" charset="-122"/>
              </a:rPr>
              <a:t>1939</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月，德国入侵波兰，英法对德宣战，第二次世界大战全面爆发。德国迅速占领了欧洲大部分地区，法国投降，英国则坚持抵抗。</a:t>
            </a:r>
            <a:r>
              <a:rPr lang="en-US" altLang="zh-CN" sz="2400" b="1" i="0" dirty="0">
                <a:effectLst/>
                <a:latin typeface="宋体" panose="02010600030101010101" pitchFamily="2" charset="-122"/>
                <a:ea typeface="宋体" panose="02010600030101010101" pitchFamily="2" charset="-122"/>
              </a:rPr>
              <a:t>1941</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月，德国入侵苏联，苏德战争爆发，战争规模进一步扩大。同年</a:t>
            </a:r>
            <a:r>
              <a:rPr lang="en-US" altLang="zh-CN" sz="2400" b="1" i="0" dirty="0">
                <a:effectLst/>
                <a:latin typeface="宋体" panose="02010600030101010101" pitchFamily="2" charset="-122"/>
                <a:ea typeface="宋体" panose="02010600030101010101" pitchFamily="2" charset="-122"/>
              </a:rPr>
              <a:t>12</a:t>
            </a:r>
            <a:r>
              <a:rPr lang="zh-CN" altLang="en-US" sz="2400" b="1" i="0" dirty="0">
                <a:effectLst/>
                <a:latin typeface="宋体" panose="02010600030101010101" pitchFamily="2" charset="-122"/>
                <a:ea typeface="宋体" panose="02010600030101010101" pitchFamily="2" charset="-122"/>
              </a:rPr>
              <a:t>月，日本偷袭珍珠港，太平洋战争爆发，美国正式卷入战争，第二次世界大战达到最大规模。</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③</a:t>
            </a:r>
            <a:r>
              <a:rPr lang="zh-CN" altLang="en-US" sz="2400" b="1" i="0" dirty="0">
                <a:effectLst/>
                <a:latin typeface="宋体" panose="02010600030101010101" pitchFamily="2" charset="-122"/>
                <a:ea typeface="宋体" panose="02010600030101010101" pitchFamily="2" charset="-122"/>
              </a:rPr>
              <a:t>反法西斯联盟形成：</a:t>
            </a:r>
            <a:r>
              <a:rPr lang="en-US" altLang="zh-CN" sz="2400" b="1" i="0" dirty="0">
                <a:effectLst/>
                <a:latin typeface="宋体" panose="02010600030101010101" pitchFamily="2" charset="-122"/>
                <a:ea typeface="宋体" panose="02010600030101010101" pitchFamily="2" charset="-122"/>
              </a:rPr>
              <a:t>1942</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月，美、英、苏、中等 </a:t>
            </a:r>
            <a:r>
              <a:rPr lang="en-US" altLang="zh-CN" sz="2400" b="1" i="0" dirty="0">
                <a:effectLst/>
                <a:latin typeface="宋体" panose="02010600030101010101" pitchFamily="2" charset="-122"/>
                <a:ea typeface="宋体" panose="02010600030101010101" pitchFamily="2" charset="-122"/>
              </a:rPr>
              <a:t>26 </a:t>
            </a:r>
            <a:r>
              <a:rPr lang="zh-CN" altLang="en-US" sz="2400" b="1" i="0" dirty="0">
                <a:effectLst/>
                <a:latin typeface="宋体" panose="02010600030101010101" pitchFamily="2" charset="-122"/>
                <a:ea typeface="宋体" panose="02010600030101010101" pitchFamily="2" charset="-122"/>
              </a:rPr>
              <a:t>个国家签署了</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联合国家宣言</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，标志着世界反法西斯联盟的正式形成。从此，反法西斯国家在政治、军事和经济上相互合作，共同对抗法西斯势力。</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1594177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F38434A-CE9C-A673-25FE-F22CB53F64CE}"/>
              </a:ext>
            </a:extLst>
          </p:cNvPr>
          <p:cNvSpPr>
            <a:spLocks noGrp="1"/>
          </p:cNvSpPr>
          <p:nvPr>
            <p:ph idx="1"/>
          </p:nvPr>
        </p:nvSpPr>
        <p:spPr>
          <a:xfrm>
            <a:off x="259773" y="384464"/>
            <a:ext cx="11533909" cy="6224154"/>
          </a:xfrm>
        </p:spPr>
        <p:txBody>
          <a:bodyPr>
            <a:normAutofit/>
          </a:bodyPr>
          <a:lstStyle/>
          <a:p>
            <a:pPr marL="0" indent="0" algn="just" fontAlgn="ctr">
              <a:buNone/>
            </a:pPr>
            <a:r>
              <a:rPr lang="en-US" altLang="zh-CN" sz="2400" b="1" i="0" dirty="0">
                <a:effectLst/>
                <a:latin typeface="宋体" panose="02010600030101010101" pitchFamily="2" charset="-122"/>
                <a:ea typeface="宋体" panose="02010600030101010101" pitchFamily="2" charset="-122"/>
              </a:rPr>
              <a:t>④</a:t>
            </a:r>
            <a:r>
              <a:rPr lang="zh-CN" altLang="en-US" sz="2400" b="1" i="0" dirty="0">
                <a:effectLst/>
                <a:latin typeface="宋体" panose="02010600030101010101" pitchFamily="2" charset="-122"/>
                <a:ea typeface="宋体" panose="02010600030101010101" pitchFamily="2" charset="-122"/>
              </a:rPr>
              <a:t>战争转折与反攻：</a:t>
            </a:r>
            <a:r>
              <a:rPr lang="en-US" altLang="zh-CN" sz="2400" b="1" i="0" dirty="0">
                <a:effectLst/>
                <a:latin typeface="宋体" panose="02010600030101010101" pitchFamily="2" charset="-122"/>
                <a:ea typeface="宋体" panose="02010600030101010101" pitchFamily="2" charset="-122"/>
              </a:rPr>
              <a:t>1942 </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—1943 </a:t>
            </a:r>
            <a:r>
              <a:rPr lang="zh-CN" altLang="en-US" sz="2400" b="1" i="0" dirty="0">
                <a:effectLst/>
                <a:latin typeface="宋体" panose="02010600030101010101" pitchFamily="2" charset="-122"/>
                <a:ea typeface="宋体" panose="02010600030101010101" pitchFamily="2" charset="-122"/>
              </a:rPr>
              <a:t>年，斯大林格勒保卫战的胜利是第二次世界大战的转折点，此后，苏军开始转入反攻。在太平洋战场上，中途岛海战使日本海军遭受重创，美军也开始由防御转为进攻。</a:t>
            </a:r>
            <a:r>
              <a:rPr lang="en-US" altLang="zh-CN" sz="2400" b="1" i="0" dirty="0">
                <a:effectLst/>
                <a:latin typeface="宋体" panose="02010600030101010101" pitchFamily="2" charset="-122"/>
                <a:ea typeface="宋体" panose="02010600030101010101" pitchFamily="2" charset="-122"/>
              </a:rPr>
              <a:t>1944 </a:t>
            </a:r>
            <a:r>
              <a:rPr lang="zh-CN" altLang="en-US" sz="2400" b="1" i="0" dirty="0">
                <a:effectLst/>
                <a:latin typeface="宋体" panose="02010600030101010101" pitchFamily="2" charset="-122"/>
                <a:ea typeface="宋体" panose="02010600030101010101" pitchFamily="2" charset="-122"/>
              </a:rPr>
              <a:t>年，盟军在诺曼底登陆，开辟了欧洲第二战场，加速了德国法西斯的灭亡。</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⑤</a:t>
            </a:r>
            <a:r>
              <a:rPr lang="zh-CN" altLang="en-US" sz="2400" b="1" i="0" dirty="0">
                <a:effectLst/>
                <a:latin typeface="宋体" panose="02010600030101010101" pitchFamily="2" charset="-122"/>
                <a:ea typeface="宋体" panose="02010600030101010101" pitchFamily="2" charset="-122"/>
              </a:rPr>
              <a:t>战争尾声：</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日，德国正式签署无条件投降书，欧洲战场的战事结束。</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月，美国向日本广岛和长崎投掷原子弹，苏联出兵中国东北，中国军队也发起全面反攻。</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日，日本天皇发布诏书，宣布无条件投降。</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日，日本正式签署投降书，标志着世界反法西斯战争的最终胜利。</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）二战结果：</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日，德国投降，</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日，日本签署无条件投降书，第二次世界大战结束。中国抗战为赢得世界反法西斯战争的胜利作出了重大贡献。雅尔塔体系形成两极格局；联合国成立与集体安全机制尝试。</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348465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1D1F5C1-1020-998B-3CFF-0F437BE1F100}"/>
              </a:ext>
            </a:extLst>
          </p:cNvPr>
          <p:cNvSpPr>
            <a:spLocks noGrp="1"/>
          </p:cNvSpPr>
          <p:nvPr>
            <p:ph idx="1"/>
          </p:nvPr>
        </p:nvSpPr>
        <p:spPr>
          <a:xfrm>
            <a:off x="270165" y="218209"/>
            <a:ext cx="11679380" cy="6535882"/>
          </a:xfrm>
        </p:spPr>
        <p:txBody>
          <a:bodyPr>
            <a:normAutofit fontScale="92500"/>
          </a:bodyPr>
          <a:lstStyle/>
          <a:p>
            <a:pPr marL="0" indent="0" algn="just">
              <a:lnSpc>
                <a:spcPct val="110000"/>
              </a:lnSpc>
              <a:buNone/>
            </a:pPr>
            <a:r>
              <a:rPr lang="zh-CN" altLang="en-US" sz="2600" b="1" i="0" dirty="0">
                <a:effectLst/>
                <a:highlight>
                  <a:srgbClr val="FFFF00"/>
                </a:highlight>
                <a:latin typeface="宋体" panose="02010600030101010101" pitchFamily="2" charset="-122"/>
                <a:ea typeface="宋体" panose="02010600030101010101" pitchFamily="2" charset="-122"/>
              </a:rPr>
              <a:t>热点</a:t>
            </a:r>
            <a:r>
              <a:rPr lang="en-US" altLang="zh-CN" sz="2600" b="1" i="0" dirty="0">
                <a:effectLst/>
                <a:highlight>
                  <a:srgbClr val="FFFF00"/>
                </a:highlight>
                <a:latin typeface="宋体" panose="02010600030101010101" pitchFamily="2" charset="-122"/>
                <a:ea typeface="宋体" panose="02010600030101010101" pitchFamily="2" charset="-122"/>
              </a:rPr>
              <a:t>1 </a:t>
            </a:r>
            <a:r>
              <a:rPr lang="zh-CN" altLang="en-US" sz="2600" b="1" i="0" dirty="0">
                <a:effectLst/>
                <a:highlight>
                  <a:srgbClr val="FFFF00"/>
                </a:highlight>
                <a:latin typeface="宋体" panose="02010600030101010101" pitchFamily="2" charset="-122"/>
                <a:ea typeface="宋体" panose="02010600030101010101" pitchFamily="2" charset="-122"/>
              </a:rPr>
              <a:t>郑和下西洋</a:t>
            </a:r>
            <a:r>
              <a:rPr lang="en-US" altLang="zh-CN" sz="2600" b="1" i="0" dirty="0">
                <a:effectLst/>
                <a:highlight>
                  <a:srgbClr val="FFFF00"/>
                </a:highlight>
                <a:latin typeface="宋体" panose="02010600030101010101" pitchFamily="2" charset="-122"/>
                <a:ea typeface="宋体" panose="02010600030101010101" pitchFamily="2" charset="-122"/>
              </a:rPr>
              <a:t>620</a:t>
            </a:r>
            <a:r>
              <a:rPr lang="zh-CN" altLang="en-US" sz="2600" b="1" i="0" dirty="0">
                <a:effectLst/>
                <a:highlight>
                  <a:srgbClr val="FFFF00"/>
                </a:highlight>
                <a:latin typeface="宋体" panose="02010600030101010101" pitchFamily="2" charset="-122"/>
                <a:ea typeface="宋体" panose="02010600030101010101" pitchFamily="2" charset="-122"/>
              </a:rPr>
              <a:t>周年（</a:t>
            </a:r>
            <a:r>
              <a:rPr lang="en-US" altLang="zh-CN" sz="2600" b="1" i="0" dirty="0">
                <a:effectLst/>
                <a:highlight>
                  <a:srgbClr val="FFFF00"/>
                </a:highlight>
                <a:latin typeface="宋体" panose="02010600030101010101" pitchFamily="2" charset="-122"/>
                <a:ea typeface="宋体" panose="02010600030101010101" pitchFamily="2" charset="-122"/>
              </a:rPr>
              <a:t>1405—2025</a:t>
            </a:r>
            <a:r>
              <a:rPr lang="zh-CN" altLang="en-US" sz="2600" b="1" i="0" dirty="0">
                <a:effectLst/>
                <a:highlight>
                  <a:srgbClr val="FFFF00"/>
                </a:highlight>
                <a:latin typeface="宋体" panose="02010600030101010101" pitchFamily="2" charset="-122"/>
                <a:ea typeface="宋体" panose="02010600030101010101" pitchFamily="2" charset="-122"/>
              </a:rPr>
              <a:t>）</a:t>
            </a:r>
            <a:endParaRPr lang="zh-CN" altLang="en-US" sz="26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）表现：</a:t>
            </a:r>
            <a:r>
              <a:rPr lang="en-US" altLang="zh-CN" sz="2400" b="1" i="0" dirty="0">
                <a:effectLst/>
                <a:latin typeface="宋体" panose="02010600030101010101" pitchFamily="2" charset="-122"/>
                <a:ea typeface="宋体" panose="02010600030101010101" pitchFamily="2" charset="-122"/>
              </a:rPr>
              <a:t>1405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—1433</a:t>
            </a:r>
            <a:r>
              <a:rPr lang="zh-CN" altLang="en-US" sz="2400" b="1" i="0" dirty="0">
                <a:effectLst/>
                <a:latin typeface="宋体" panose="02010600030101010101" pitchFamily="2" charset="-122"/>
                <a:ea typeface="宋体" panose="02010600030101010101" pitchFamily="2" charset="-122"/>
              </a:rPr>
              <a:t>年，郑和七次 “下西洋”。</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世纪前期，明成祖派遣宦官郑和远航海外。郑和先后七次率领船队出海，访问了亚非</a:t>
            </a:r>
            <a:r>
              <a:rPr lang="en-US" altLang="zh-CN" sz="2400" b="1" i="0" dirty="0">
                <a:effectLst/>
                <a:latin typeface="宋体" panose="02010600030101010101" pitchFamily="2" charset="-122"/>
                <a:ea typeface="宋体" panose="02010600030101010101" pitchFamily="2" charset="-122"/>
              </a:rPr>
              <a:t>30</a:t>
            </a:r>
            <a:r>
              <a:rPr lang="zh-CN" altLang="en-US" sz="2400" b="1" i="0" dirty="0">
                <a:effectLst/>
                <a:latin typeface="宋体" panose="02010600030101010101" pitchFamily="2" charset="-122"/>
                <a:ea typeface="宋体" panose="02010600030101010101" pitchFamily="2" charset="-122"/>
              </a:rPr>
              <a:t>多个国家和地区，最远到达非洲东海岸和红海沿岸，史称“郑和下西洋”。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评价：郑和下西洋是世界历史上规模空前的远洋航行，在资金、装备、技术等方面大大领先于半个多世纪之后欧洲远洋航海家的航行。但是，其目的主要是，此次航海以宣扬国威、厚往薄来的朝贡贸易为主“耀兵异域，示中国富强”，不计经济利益，随着明朝国力衰退，庞大的开支难以为继，最终未能持续。这一活动既展现了明朝初期的强盛，也反映出传统朝贡贸易体系的局限性，为后世研究古代中外交流与国家发展战略提供重要范例。</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将郑和下西洋与西方大航海时代对比，从航海技术、目的、影响等方面，考查学生对不同航海活动背后政治、经济、文化差异的理解，呼应全球史观与文明交流互鉴；</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结合当下 “一带一路” 倡议，探讨郑和下西洋时期中国与沿线国家友好往来、贸易互通对当代构建人类命运共同体、促进国际合作的历史启示 。</a:t>
            </a:r>
            <a:endParaRPr lang="zh-CN" altLang="en-US" sz="24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205865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402DAFA-7690-4A4B-0C0B-ABC6463837E3}"/>
              </a:ext>
            </a:extLst>
          </p:cNvPr>
          <p:cNvSpPr>
            <a:spLocks noGrp="1"/>
          </p:cNvSpPr>
          <p:nvPr>
            <p:ph idx="1"/>
          </p:nvPr>
        </p:nvSpPr>
        <p:spPr>
          <a:xfrm>
            <a:off x="280555" y="1257301"/>
            <a:ext cx="11606645" cy="4738254"/>
          </a:xfrm>
        </p:spPr>
        <p:txBody>
          <a:bodyPr>
            <a:normAutofit/>
          </a:bodyPr>
          <a:lstStyle/>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 对比凡尔赛</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华盛顿体系与雅尔塔体系的稳定性；二战对殖民体系瓦解的推动；</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02 2025 </a:t>
            </a:r>
            <a:r>
              <a:rPr lang="zh-CN" altLang="en-US" sz="2400" b="1" i="0" dirty="0">
                <a:effectLst/>
                <a:latin typeface="宋体" panose="02010600030101010101" pitchFamily="2" charset="-122"/>
                <a:ea typeface="宋体" panose="02010600030101010101" pitchFamily="2" charset="-122"/>
              </a:rPr>
              <a:t>年高考可能会从二战胜利原因、影响等角度命题。如考查反法西斯联盟合作细节，或是借战后国际秩序变动，考查对国际格局演变的理解；</a:t>
            </a:r>
            <a:r>
              <a:rPr lang="en-US" altLang="zh-CN" sz="2400" b="1" i="0" dirty="0">
                <a:effectLst/>
                <a:latin typeface="宋体" panose="02010600030101010101" pitchFamily="2" charset="-122"/>
                <a:ea typeface="宋体" panose="02010600030101010101" pitchFamily="2" charset="-122"/>
              </a:rPr>
              <a:t>2025</a:t>
            </a:r>
            <a:r>
              <a:rPr lang="zh-CN" altLang="en-US" sz="2400" b="1" i="0" dirty="0">
                <a:effectLst/>
                <a:latin typeface="宋体" panose="02010600030101010101" pitchFamily="2" charset="-122"/>
                <a:ea typeface="宋体" panose="02010600030101010101" pitchFamily="2" charset="-122"/>
              </a:rPr>
              <a:t>年是中国抗战胜利</a:t>
            </a:r>
            <a:r>
              <a:rPr lang="en-US" altLang="zh-CN" sz="2400" b="1" i="0" dirty="0">
                <a:effectLst/>
                <a:latin typeface="宋体" panose="02010600030101010101" pitchFamily="2" charset="-122"/>
                <a:ea typeface="宋体" panose="02010600030101010101" pitchFamily="2" charset="-122"/>
              </a:rPr>
              <a:t>80</a:t>
            </a:r>
            <a:r>
              <a:rPr lang="zh-CN" altLang="en-US" sz="2400" b="1" i="0" dirty="0">
                <a:effectLst/>
                <a:latin typeface="宋体" panose="02010600030101010101" pitchFamily="2" charset="-122"/>
                <a:ea typeface="宋体" panose="02010600030101010101" pitchFamily="2" charset="-122"/>
              </a:rPr>
              <a:t>周年。高考或聚焦中国战场贡献，如考中国牵制日军兵力对战局影响；结合当下国际合作，考查构建人类命运共同体与抗战时国际协作的关联，以史为鉴，洞察未来走向。（时政热点）</a:t>
            </a:r>
            <a:endParaRPr lang="zh-CN" altLang="en-US" sz="2400" b="1" i="0" dirty="0">
              <a:effectLst/>
              <a:latin typeface="PingFang SC" panose="020B0400000000000000" pitchFamily="34" charset="-122"/>
              <a:ea typeface="PingFang SC" panose="020B0400000000000000" pitchFamily="34" charset="-122"/>
            </a:endParaRPr>
          </a:p>
          <a:p>
            <a:pPr marL="0" indent="0">
              <a:lnSpc>
                <a:spcPct val="150000"/>
              </a:lnSpc>
              <a:buNone/>
            </a:pPr>
            <a:endParaRPr kumimoji="1" lang="zh-CN" altLang="en-US" sz="2400" b="1" dirty="0"/>
          </a:p>
        </p:txBody>
      </p:sp>
    </p:spTree>
    <p:extLst>
      <p:ext uri="{BB962C8B-B14F-4D97-AF65-F5344CB8AC3E}">
        <p14:creationId xmlns:p14="http://schemas.microsoft.com/office/powerpoint/2010/main" val="220585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C5DDA5B-4F47-7887-B72A-8EE29D025FE3}"/>
              </a:ext>
            </a:extLst>
          </p:cNvPr>
          <p:cNvSpPr>
            <a:spLocks noGrp="1"/>
          </p:cNvSpPr>
          <p:nvPr>
            <p:ph idx="1"/>
          </p:nvPr>
        </p:nvSpPr>
        <p:spPr>
          <a:xfrm>
            <a:off x="270163" y="322117"/>
            <a:ext cx="11668991" cy="6276109"/>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15 </a:t>
            </a:r>
            <a:r>
              <a:rPr lang="zh-CN" altLang="en-US" sz="2400" b="1" i="0" dirty="0">
                <a:effectLst/>
                <a:highlight>
                  <a:srgbClr val="FFFF00"/>
                </a:highlight>
                <a:latin typeface="宋体" panose="02010600030101010101" pitchFamily="2" charset="-122"/>
                <a:ea typeface="宋体" panose="02010600030101010101" pitchFamily="2" charset="-122"/>
              </a:rPr>
              <a:t>联合国成立与国际法的完善</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）（时政热点）</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背景：第二次世界大战给人类带来了巨大灾难，国际社会意识到需要建立一个更有效的国际组织来维护世界和平与安全，避免战争的再次发生；二战后，原有的国际秩序瓦解，需要新的规则和机制来规范国家行为，处理国际关系，国际法的发展也迫切需要一个强有力的国际机构来推动和保障。</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）内容：</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①</a:t>
            </a:r>
            <a:r>
              <a:rPr lang="zh-CN" altLang="en-US" sz="2400" b="1" i="0" dirty="0">
                <a:effectLst/>
                <a:latin typeface="宋体" panose="02010600030101010101" pitchFamily="2" charset="-122"/>
                <a:ea typeface="宋体" panose="02010600030101010101" pitchFamily="2" charset="-122"/>
              </a:rPr>
              <a:t>建立：</a:t>
            </a:r>
            <a:r>
              <a:rPr lang="en-US" altLang="zh-CN" sz="2400" b="1" i="0" dirty="0">
                <a:effectLst/>
                <a:latin typeface="宋体" panose="02010600030101010101" pitchFamily="2" charset="-122"/>
                <a:ea typeface="宋体" panose="02010600030101010101" pitchFamily="2" charset="-122"/>
              </a:rPr>
              <a:t>1942</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26 </a:t>
            </a:r>
            <a:r>
              <a:rPr lang="zh-CN" altLang="en-US" sz="2400" b="1" i="0" dirty="0">
                <a:effectLst/>
                <a:latin typeface="宋体" panose="02010600030101010101" pitchFamily="2" charset="-122"/>
                <a:ea typeface="宋体" panose="02010600030101010101" pitchFamily="2" charset="-122"/>
              </a:rPr>
              <a:t>个国家签署</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联合国家宣言</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，标志着“联合国家”的概念形成。</a:t>
            </a:r>
            <a:r>
              <a:rPr lang="en-US" altLang="zh-CN" sz="2400" b="1" i="0" dirty="0">
                <a:effectLst/>
                <a:latin typeface="宋体" panose="02010600030101010101" pitchFamily="2" charset="-122"/>
                <a:ea typeface="宋体" panose="02010600030101010101" pitchFamily="2" charset="-122"/>
              </a:rPr>
              <a:t>1944</a:t>
            </a:r>
            <a:r>
              <a:rPr lang="zh-CN" altLang="en-US" sz="2400" b="1" i="0" dirty="0">
                <a:effectLst/>
                <a:latin typeface="宋体" panose="02010600030101010101" pitchFamily="2" charset="-122"/>
                <a:ea typeface="宋体" panose="02010600030101010101" pitchFamily="2" charset="-122"/>
              </a:rPr>
              <a:t>年，敦巴顿橡树园会议初步规划了联合国的组织架构和职能。</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4</a:t>
            </a:r>
            <a:r>
              <a:rPr lang="zh-CN" altLang="en-US" sz="2400" b="1" i="0" dirty="0">
                <a:effectLst/>
                <a:latin typeface="宋体" panose="02010600030101010101" pitchFamily="2" charset="-122"/>
                <a:ea typeface="宋体" panose="02010600030101010101" pitchFamily="2" charset="-122"/>
              </a:rPr>
              <a:t>月至 </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月，在旧金山召开的联合国成立大会上，通过</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联合国宪章</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，宪章规定了联合国的宗旨、原则、组织架构及各机构的职责等，为联合国的运作和国际法的发展奠定了基础。</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10</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24 </a:t>
            </a:r>
            <a:r>
              <a:rPr lang="zh-CN" altLang="en-US" sz="2400" b="1" i="0" dirty="0">
                <a:effectLst/>
                <a:latin typeface="宋体" panose="02010600030101010101" pitchFamily="2" charset="-122"/>
                <a:ea typeface="宋体" panose="02010600030101010101" pitchFamily="2" charset="-122"/>
              </a:rPr>
              <a:t>日</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联合国宪章</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生效，联合国正式成立。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②</a:t>
            </a:r>
            <a:r>
              <a:rPr lang="zh-CN" altLang="en-US" sz="2400" b="1" i="0" dirty="0">
                <a:effectLst/>
                <a:latin typeface="宋体" panose="02010600030101010101" pitchFamily="2" charset="-122"/>
                <a:ea typeface="宋体" panose="02010600030101010101" pitchFamily="2" charset="-122"/>
              </a:rPr>
              <a:t>职能：作为由主权国家组成的国际组织，体现了第二次世界大战后的国际政治秩序，其宗旨是维护国际和平与安全，加强国际合作，促进全球经济社会发展。联合国吸取国联的教训，将制裁侵略的权力集中于安理会，实行形成实质性事项的决议需要五个任理事国一致同意的“大国一致”原则，使和平解决争端和制裁侵略具有更强的可操作性。</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22261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446D98F-3A34-B55D-CA8A-095F032067FB}"/>
              </a:ext>
            </a:extLst>
          </p:cNvPr>
          <p:cNvSpPr>
            <a:spLocks noGrp="1"/>
          </p:cNvSpPr>
          <p:nvPr>
            <p:ph idx="1"/>
          </p:nvPr>
        </p:nvSpPr>
        <p:spPr>
          <a:xfrm>
            <a:off x="384463" y="322118"/>
            <a:ext cx="11471563" cy="6234546"/>
          </a:xfrm>
        </p:spPr>
        <p:txBody>
          <a:bodyPr>
            <a:normAutofit/>
          </a:bodyPr>
          <a:lstStyle/>
          <a:p>
            <a:pPr marL="0" indent="0" algn="just" fontAlgn="ctr">
              <a:buNone/>
            </a:pPr>
            <a:r>
              <a:rPr lang="en-US" altLang="zh-CN" sz="2400" b="1" i="0" dirty="0">
                <a:effectLst/>
                <a:latin typeface="宋体" panose="02010600030101010101" pitchFamily="2" charset="-122"/>
                <a:ea typeface="宋体" panose="02010600030101010101" pitchFamily="2" charset="-122"/>
              </a:rPr>
              <a:t>③</a:t>
            </a:r>
            <a:r>
              <a:rPr lang="zh-CN" altLang="en-US" sz="2400" b="1" i="0" dirty="0">
                <a:effectLst/>
                <a:latin typeface="宋体" panose="02010600030101010101" pitchFamily="2" charset="-122"/>
                <a:ea typeface="宋体" panose="02010600030101010101" pitchFamily="2" charset="-122"/>
              </a:rPr>
              <a:t>推动国际法：联合国成立后，通过一系列国际公约和决议推动国际法的发展。例如，纽伦堡审判和东京审判，丰富了国际法中关于战争法和国际刑法的内容；主持制定了许多关于人权、国际贸易、海洋法等领域的公约，进一步完善了国际法体系。在联合国的推动下，国际法在二战后得到了快速发展和完善，其调整范围不断扩大，涵盖了国际关系的各个领域，成为规范国家行为、解决国际争端、维护国际秩序的重要准则。同时，联合国的司法机构国际法院也为国际法的解释和适用提供了权威的平台，确保国际法的有效实施。</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④</a:t>
            </a:r>
            <a:r>
              <a:rPr lang="zh-CN" altLang="en-US" sz="2400" b="1" i="0" dirty="0">
                <a:effectLst/>
                <a:latin typeface="宋体" panose="02010600030101010101" pitchFamily="2" charset="-122"/>
                <a:ea typeface="宋体" panose="02010600030101010101" pitchFamily="2" charset="-122"/>
              </a:rPr>
              <a:t>作用：它是集体安全核心，有利于维护世界和平安全；为国际合作提供平台，推动多领域发展；促进国际法发展实施，保障人权；推动非殖民化进程；推动解决难民问题等。</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战后国际组织的作用、中国与联合国关系（如恢复合法席位</a:t>
            </a:r>
            <a:r>
              <a:rPr lang="en-US" altLang="zh-CN" sz="2400" b="1" i="0" dirty="0">
                <a:effectLst/>
                <a:latin typeface="宋体" panose="02010600030101010101" pitchFamily="2" charset="-122"/>
                <a:ea typeface="宋体" panose="02010600030101010101" pitchFamily="2" charset="-122"/>
              </a:rPr>
              <a:t>50</a:t>
            </a:r>
            <a:r>
              <a:rPr lang="zh-CN" altLang="en-US" sz="2400" b="1" i="0" dirty="0">
                <a:effectLst/>
                <a:latin typeface="宋体" panose="02010600030101010101" pitchFamily="2" charset="-122"/>
                <a:ea typeface="宋体" panose="02010600030101010101" pitchFamily="2" charset="-122"/>
              </a:rPr>
              <a:t>周年为</a:t>
            </a:r>
            <a:r>
              <a:rPr lang="en-US" altLang="zh-CN" sz="2400" b="1" i="0" dirty="0">
                <a:effectLst/>
                <a:latin typeface="宋体" panose="02010600030101010101" pitchFamily="2" charset="-122"/>
                <a:ea typeface="宋体" panose="02010600030101010101" pitchFamily="2" charset="-122"/>
              </a:rPr>
              <a:t>1971</a:t>
            </a:r>
            <a:r>
              <a:rPr lang="zh-CN" altLang="en-US" sz="2400" b="1" i="0" dirty="0">
                <a:effectLst/>
                <a:latin typeface="宋体" panose="02010600030101010101" pitchFamily="2" charset="-122"/>
                <a:ea typeface="宋体" panose="02010600030101010101" pitchFamily="2" charset="-122"/>
              </a:rPr>
              <a:t>年）；</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结合安理会涉乌决议气候变化等全球性问题，考查国际冲突解决机制；</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03</a:t>
            </a:r>
            <a:r>
              <a:rPr lang="zh-CN" altLang="en-US" sz="2400" b="1" i="0" dirty="0">
                <a:effectLst/>
                <a:latin typeface="宋体" panose="02010600030101010101" pitchFamily="2" charset="-122"/>
                <a:ea typeface="宋体" panose="02010600030101010101" pitchFamily="2" charset="-122"/>
              </a:rPr>
              <a:t>借中国召集联合国会议反制美国单边主义，考联合国在维护多边贸易秩序、提升发展中国家话语权方面的作用 。</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154978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BB86FD4-8ED2-2F1F-89AB-B9B420FBECB7}"/>
              </a:ext>
            </a:extLst>
          </p:cNvPr>
          <p:cNvSpPr>
            <a:spLocks noGrp="1"/>
          </p:cNvSpPr>
          <p:nvPr>
            <p:ph idx="1"/>
          </p:nvPr>
        </p:nvSpPr>
        <p:spPr>
          <a:xfrm>
            <a:off x="353291" y="290945"/>
            <a:ext cx="11430000" cy="6369628"/>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16 “</a:t>
            </a:r>
            <a:r>
              <a:rPr lang="zh-CN" altLang="en-US" sz="2400" b="1" i="0" dirty="0">
                <a:effectLst/>
                <a:highlight>
                  <a:srgbClr val="FFFF00"/>
                </a:highlight>
                <a:latin typeface="宋体" panose="02010600030101010101" pitchFamily="2" charset="-122"/>
                <a:ea typeface="宋体" panose="02010600030101010101" pitchFamily="2" charset="-122"/>
              </a:rPr>
              <a:t>非洲独立年”</a:t>
            </a:r>
            <a:r>
              <a:rPr lang="en-US" altLang="zh-CN" sz="2400" b="1" i="0" dirty="0">
                <a:effectLst/>
                <a:highlight>
                  <a:srgbClr val="FFFF00"/>
                </a:highlight>
                <a:latin typeface="宋体" panose="02010600030101010101" pitchFamily="2" charset="-122"/>
                <a:ea typeface="宋体" panose="02010600030101010101" pitchFamily="2" charset="-122"/>
              </a:rPr>
              <a:t>65</a:t>
            </a:r>
            <a:r>
              <a:rPr lang="zh-CN" altLang="en-US" sz="2400" b="1" i="0" dirty="0">
                <a:effectLst/>
                <a:highlight>
                  <a:srgbClr val="FFFF00"/>
                </a:highlight>
                <a:latin typeface="宋体" panose="02010600030101010101" pitchFamily="2" charset="-122"/>
                <a:ea typeface="宋体" panose="02010600030101010101" pitchFamily="2" charset="-122"/>
              </a:rPr>
              <a:t>周年与世界殖民体系瓦解 （</a:t>
            </a:r>
            <a:r>
              <a:rPr lang="en-US" altLang="zh-CN" sz="2400" b="1" i="0" dirty="0">
                <a:effectLst/>
                <a:highlight>
                  <a:srgbClr val="FFFF00"/>
                </a:highlight>
                <a:latin typeface="宋体" panose="02010600030101010101" pitchFamily="2" charset="-122"/>
                <a:ea typeface="宋体" panose="02010600030101010101" pitchFamily="2" charset="-122"/>
              </a:rPr>
              <a:t>1960-2025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）时间：“非洲独立年” 指 </a:t>
            </a:r>
            <a:r>
              <a:rPr lang="en-US" altLang="zh-CN" sz="2000" b="1" i="0" dirty="0">
                <a:effectLst/>
                <a:latin typeface="宋体" panose="02010600030101010101" pitchFamily="2" charset="-122"/>
                <a:ea typeface="宋体" panose="02010600030101010101" pitchFamily="2" charset="-122"/>
              </a:rPr>
              <a:t>1960 </a:t>
            </a:r>
            <a:r>
              <a:rPr lang="zh-CN" altLang="en-US" sz="2000" b="1" i="0" dirty="0">
                <a:effectLst/>
                <a:latin typeface="宋体" panose="02010600030101010101" pitchFamily="2" charset="-122"/>
                <a:ea typeface="宋体" panose="02010600030101010101" pitchFamily="2" charset="-122"/>
              </a:rPr>
              <a:t>年，这一年有 </a:t>
            </a:r>
            <a:r>
              <a:rPr lang="en-US" altLang="zh-CN" sz="2000" b="1" i="0" dirty="0">
                <a:effectLst/>
                <a:latin typeface="宋体" panose="02010600030101010101" pitchFamily="2" charset="-122"/>
                <a:ea typeface="宋体" panose="02010600030101010101" pitchFamily="2" charset="-122"/>
              </a:rPr>
              <a:t>17 </a:t>
            </a:r>
            <a:r>
              <a:rPr lang="zh-CN" altLang="en-US" sz="2000" b="1" i="0" dirty="0">
                <a:effectLst/>
                <a:latin typeface="宋体" panose="02010600030101010101" pitchFamily="2" charset="-122"/>
                <a:ea typeface="宋体" panose="02010600030101010101" pitchFamily="2" charset="-122"/>
              </a:rPr>
              <a:t>个非洲国家获得独立。</a:t>
            </a:r>
            <a:r>
              <a:rPr lang="en-US" altLang="zh-CN" sz="2000" b="1" i="0" dirty="0">
                <a:effectLst/>
                <a:latin typeface="宋体" panose="02010600030101010101" pitchFamily="2" charset="-122"/>
                <a:ea typeface="宋体" panose="02010600030101010101" pitchFamily="2" charset="-122"/>
              </a:rPr>
              <a:t>1990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3 </a:t>
            </a:r>
            <a:r>
              <a:rPr lang="zh-CN" altLang="en-US" sz="2000" b="1" i="0" dirty="0">
                <a:effectLst/>
                <a:latin typeface="宋体" panose="02010600030101010101" pitchFamily="2" charset="-122"/>
                <a:ea typeface="宋体" panose="02010600030101010101" pitchFamily="2" charset="-122"/>
              </a:rPr>
              <a:t>月，纳米比亚独立，标志着世界殖民体系最终瓦解。</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）内容：二战后，非洲独立浪潮兴起，首先在北非展开，</a:t>
            </a:r>
            <a:r>
              <a:rPr lang="en-US" altLang="zh-CN" sz="2000" b="1" i="0" dirty="0">
                <a:effectLst/>
                <a:latin typeface="宋体" panose="02010600030101010101" pitchFamily="2" charset="-122"/>
                <a:ea typeface="宋体" panose="02010600030101010101" pitchFamily="2" charset="-122"/>
              </a:rPr>
              <a:t>1952 </a:t>
            </a:r>
            <a:r>
              <a:rPr lang="zh-CN" altLang="en-US" sz="2000" b="1" i="0" dirty="0">
                <a:effectLst/>
                <a:latin typeface="宋体" panose="02010600030101010101" pitchFamily="2" charset="-122"/>
                <a:ea typeface="宋体" panose="02010600030101010101" pitchFamily="2" charset="-122"/>
              </a:rPr>
              <a:t>年埃及独立，</a:t>
            </a:r>
            <a:r>
              <a:rPr lang="en-US" altLang="zh-CN" sz="2000" b="1" i="0" dirty="0">
                <a:effectLst/>
                <a:latin typeface="宋体" panose="02010600030101010101" pitchFamily="2" charset="-122"/>
                <a:ea typeface="宋体" panose="02010600030101010101" pitchFamily="2" charset="-122"/>
              </a:rPr>
              <a:t>1956 </a:t>
            </a:r>
            <a:r>
              <a:rPr lang="zh-CN" altLang="en-US" sz="2000" b="1" i="0" dirty="0">
                <a:effectLst/>
                <a:latin typeface="宋体" panose="02010600030101010101" pitchFamily="2" charset="-122"/>
                <a:ea typeface="宋体" panose="02010600030101010101" pitchFamily="2" charset="-122"/>
              </a:rPr>
              <a:t>年收回苏伊士运河主权，</a:t>
            </a:r>
            <a:r>
              <a:rPr lang="en-US" altLang="zh-CN" sz="2000" b="1" i="0" dirty="0">
                <a:effectLst/>
                <a:latin typeface="宋体" panose="02010600030101010101" pitchFamily="2" charset="-122"/>
                <a:ea typeface="宋体" panose="02010600030101010101" pitchFamily="2" charset="-122"/>
              </a:rPr>
              <a:t>1962 </a:t>
            </a:r>
            <a:r>
              <a:rPr lang="zh-CN" altLang="en-US" sz="2000" b="1" i="0" dirty="0">
                <a:effectLst/>
                <a:latin typeface="宋体" panose="02010600030101010101" pitchFamily="2" charset="-122"/>
                <a:ea typeface="宋体" panose="02010600030101010101" pitchFamily="2" charset="-122"/>
              </a:rPr>
              <a:t>年阿尔及利亚独立。在其影响下，撒哈拉沙漠以南非洲独立运动高涨，</a:t>
            </a:r>
            <a:r>
              <a:rPr lang="en-US" altLang="zh-CN" sz="2000" b="1" i="0" dirty="0">
                <a:effectLst/>
                <a:latin typeface="宋体" panose="02010600030101010101" pitchFamily="2" charset="-122"/>
                <a:ea typeface="宋体" panose="02010600030101010101" pitchFamily="2" charset="-122"/>
              </a:rPr>
              <a:t>1960 </a:t>
            </a:r>
            <a:r>
              <a:rPr lang="zh-CN" altLang="en-US" sz="2000" b="1" i="0" dirty="0">
                <a:effectLst/>
                <a:latin typeface="宋体" panose="02010600030101010101" pitchFamily="2" charset="-122"/>
                <a:ea typeface="宋体" panose="02010600030101010101" pitchFamily="2" charset="-122"/>
              </a:rPr>
              <a:t>年 “非洲独立年” 出现。此后非洲独立国家不断增加，到 </a:t>
            </a:r>
            <a:r>
              <a:rPr lang="en-US" altLang="zh-CN" sz="2000" b="1" i="0" dirty="0">
                <a:effectLst/>
                <a:latin typeface="宋体" panose="02010600030101010101" pitchFamily="2" charset="-122"/>
                <a:ea typeface="宋体" panose="02010600030101010101" pitchFamily="2" charset="-122"/>
              </a:rPr>
              <a:t>20 </a:t>
            </a:r>
            <a:r>
              <a:rPr lang="zh-CN" altLang="en-US" sz="2000" b="1" i="0" dirty="0">
                <a:effectLst/>
                <a:latin typeface="宋体" panose="02010600030101010101" pitchFamily="2" charset="-122"/>
                <a:ea typeface="宋体" panose="02010600030101010101" pitchFamily="2" charset="-122"/>
              </a:rPr>
              <a:t>世纪 </a:t>
            </a:r>
            <a:r>
              <a:rPr lang="en-US" altLang="zh-CN" sz="2000" b="1" i="0" dirty="0">
                <a:effectLst/>
                <a:latin typeface="宋体" panose="02010600030101010101" pitchFamily="2" charset="-122"/>
                <a:ea typeface="宋体" panose="02010600030101010101" pitchFamily="2" charset="-122"/>
              </a:rPr>
              <a:t>60 </a:t>
            </a:r>
            <a:r>
              <a:rPr lang="zh-CN" altLang="en-US" sz="2000" b="1" i="0" dirty="0">
                <a:effectLst/>
                <a:latin typeface="宋体" panose="02010600030101010101" pitchFamily="2" charset="-122"/>
                <a:ea typeface="宋体" panose="02010600030101010101" pitchFamily="2" charset="-122"/>
              </a:rPr>
              <a:t>年代末，英、法、比、葡等在非洲的殖民帝国彻底崩溃。</a:t>
            </a:r>
            <a:r>
              <a:rPr lang="en-US" altLang="zh-CN" sz="2000" b="1" i="0" dirty="0">
                <a:effectLst/>
                <a:latin typeface="宋体" panose="02010600030101010101" pitchFamily="2" charset="-122"/>
                <a:ea typeface="宋体" panose="02010600030101010101" pitchFamily="2" charset="-122"/>
              </a:rPr>
              <a:t>1990 </a:t>
            </a:r>
            <a:r>
              <a:rPr lang="zh-CN" altLang="en-US" sz="2000" b="1" i="0" dirty="0">
                <a:effectLst/>
                <a:latin typeface="宋体" panose="02010600030101010101" pitchFamily="2" charset="-122"/>
                <a:ea typeface="宋体" panose="02010600030101010101" pitchFamily="2" charset="-122"/>
              </a:rPr>
              <a:t>年纳米比亚独立，终结了欧洲殖民者入侵和奴役非洲的历史。</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意义：对于非洲而言，实现了民族解放和国家独立，为非洲国家的发展进步奠定了基础。对世界来说，冲击了两极格局，推动了世界多极化趋势发展，有利于建立公正、合理的国际政治经济新秩序，促进了世界的和平与发展。</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非洲独立年、纳米比亚独立、世界殖民体系瓦解、非洲独立浪潮、民族解放、两极格局、世界多极化；亚非拉国家发展的机遇与挑战；</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非洲国家抵制西方干涉，考“非洲独立年”推动世界殖民体系瓦解的意义；</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03</a:t>
            </a:r>
            <a:r>
              <a:rPr lang="zh-CN" altLang="en-US" sz="2000" b="1" i="0" dirty="0">
                <a:effectLst/>
                <a:latin typeface="宋体" panose="02010600030101010101" pitchFamily="2" charset="-122"/>
                <a:ea typeface="宋体" panose="02010600030101010101" pitchFamily="2" charset="-122"/>
              </a:rPr>
              <a:t>结合全球南方崛起，考查其对当今国际格局重塑的影响 。</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sz="2000" b="1" dirty="0"/>
          </a:p>
        </p:txBody>
      </p:sp>
    </p:spTree>
    <p:extLst>
      <p:ext uri="{BB962C8B-B14F-4D97-AF65-F5344CB8AC3E}">
        <p14:creationId xmlns:p14="http://schemas.microsoft.com/office/powerpoint/2010/main" val="272662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6C54C5-EAA1-DF22-EAFA-F6819B4800A5}"/>
              </a:ext>
            </a:extLst>
          </p:cNvPr>
          <p:cNvSpPr>
            <a:spLocks noGrp="1"/>
          </p:cNvSpPr>
          <p:nvPr>
            <p:ph type="title"/>
          </p:nvPr>
        </p:nvSpPr>
        <p:spPr/>
        <p:txBody>
          <a:bodyPr/>
          <a:lstStyle/>
          <a:p>
            <a:endParaRPr kumimoji="1" lang="zh-CN" altLang="en-US"/>
          </a:p>
        </p:txBody>
      </p:sp>
      <p:sp>
        <p:nvSpPr>
          <p:cNvPr id="3" name="内容占位符 2">
            <a:extLst>
              <a:ext uri="{FF2B5EF4-FFF2-40B4-BE49-F238E27FC236}">
                <a16:creationId xmlns:a16="http://schemas.microsoft.com/office/drawing/2014/main" id="{7AA63FF9-DE84-6D3B-1F50-568A3D46D648}"/>
              </a:ext>
            </a:extLst>
          </p:cNvPr>
          <p:cNvSpPr>
            <a:spLocks noGrp="1"/>
          </p:cNvSpPr>
          <p:nvPr>
            <p:ph idx="1"/>
          </p:nvPr>
        </p:nvSpPr>
        <p:spPr/>
        <p:txBody>
          <a:bodyPr/>
          <a:lstStyle/>
          <a:p>
            <a:endParaRPr kumimoji="1" lang="zh-CN" altLang="en-US"/>
          </a:p>
        </p:txBody>
      </p:sp>
    </p:spTree>
    <p:extLst>
      <p:ext uri="{BB962C8B-B14F-4D97-AF65-F5344CB8AC3E}">
        <p14:creationId xmlns:p14="http://schemas.microsoft.com/office/powerpoint/2010/main" val="133234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EE931DD0-F99F-DF3C-A38F-EE2059D03F2D}"/>
              </a:ext>
            </a:extLst>
          </p:cNvPr>
          <p:cNvSpPr>
            <a:spLocks noGrp="1"/>
          </p:cNvSpPr>
          <p:nvPr>
            <p:ph idx="1"/>
          </p:nvPr>
        </p:nvSpPr>
        <p:spPr>
          <a:xfrm>
            <a:off x="280555" y="249382"/>
            <a:ext cx="11731336" cy="6380018"/>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2 </a:t>
            </a:r>
            <a:r>
              <a:rPr lang="zh-CN" altLang="en-US" sz="2800" b="1" i="0" dirty="0">
                <a:effectLst/>
                <a:highlight>
                  <a:srgbClr val="FFFF00"/>
                </a:highlight>
                <a:latin typeface="宋体" panose="02010600030101010101" pitchFamily="2" charset="-122"/>
                <a:ea typeface="宋体" panose="02010600030101010101" pitchFamily="2" charset="-122"/>
              </a:rPr>
              <a:t>左宗棠收复新疆（新疆治理）</a:t>
            </a:r>
            <a:r>
              <a:rPr lang="en-US" altLang="zh-CN" sz="2800" b="1" i="0" dirty="0">
                <a:effectLst/>
                <a:highlight>
                  <a:srgbClr val="FFFF00"/>
                </a:highlight>
                <a:latin typeface="宋体" panose="02010600030101010101" pitchFamily="2" charset="-122"/>
                <a:ea typeface="宋体" panose="02010600030101010101" pitchFamily="2" charset="-122"/>
              </a:rPr>
              <a:t>150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1875—2025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）西汉：张骞出使西域后，西域与内地联系加强。公元前</a:t>
            </a:r>
            <a:r>
              <a:rPr lang="en-US" altLang="zh-CN" sz="2000" b="1" i="0" dirty="0">
                <a:effectLst/>
                <a:latin typeface="宋体" panose="02010600030101010101" pitchFamily="2" charset="-122"/>
                <a:ea typeface="宋体" panose="02010600030101010101" pitchFamily="2" charset="-122"/>
              </a:rPr>
              <a:t>60 </a:t>
            </a:r>
            <a:r>
              <a:rPr lang="zh-CN" altLang="en-US" sz="2000" b="1" i="0" dirty="0">
                <a:effectLst/>
                <a:latin typeface="宋体" panose="02010600030101010101" pitchFamily="2" charset="-122"/>
                <a:ea typeface="宋体" panose="02010600030101010101" pitchFamily="2" charset="-122"/>
              </a:rPr>
              <a:t>年，设西域都护府，标志着西域正式归属中央政府管辖。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）东汉：</a:t>
            </a:r>
            <a:r>
              <a:rPr lang="en-US" altLang="zh-CN" sz="2000" b="1" i="0" dirty="0">
                <a:effectLst/>
                <a:latin typeface="宋体" panose="02010600030101010101" pitchFamily="2" charset="-122"/>
                <a:ea typeface="宋体" panose="02010600030101010101" pitchFamily="2" charset="-122"/>
              </a:rPr>
              <a:t>74 </a:t>
            </a:r>
            <a:r>
              <a:rPr lang="zh-CN" altLang="en-US" sz="2000" b="1" i="0" dirty="0">
                <a:effectLst/>
                <a:latin typeface="宋体" panose="02010600030101010101" pitchFamily="2" charset="-122"/>
                <a:ea typeface="宋体" panose="02010600030101010101" pitchFamily="2" charset="-122"/>
              </a:rPr>
              <a:t>年重设西域都护，后又设西域长史府，班超、甘英、班勇等经营西域。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）唐朝：唐太宗灭东突厥汗国，打败西突厥汗国。先后设安西都护府、北庭都护府进行有效管辖。</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4</a:t>
            </a:r>
            <a:r>
              <a:rPr lang="zh-CN" altLang="en-US" sz="2000" b="1" i="0" dirty="0">
                <a:effectLst/>
                <a:latin typeface="宋体" panose="02010600030101010101" pitchFamily="2" charset="-122"/>
                <a:ea typeface="宋体" panose="02010600030101010101" pitchFamily="2" charset="-122"/>
              </a:rPr>
              <a:t>）清朝：康熙时期平定准噶尔叛乱，乾隆时期平定新疆大、小和卓叛乱。</a:t>
            </a:r>
            <a:r>
              <a:rPr lang="en-US" altLang="zh-CN" sz="2000" b="1" i="0" dirty="0">
                <a:effectLst/>
                <a:latin typeface="宋体" panose="02010600030101010101" pitchFamily="2" charset="-122"/>
                <a:ea typeface="宋体" panose="02010600030101010101" pitchFamily="2" charset="-122"/>
              </a:rPr>
              <a:t>1762 </a:t>
            </a:r>
            <a:r>
              <a:rPr lang="zh-CN" altLang="en-US" sz="2000" b="1" i="0" dirty="0">
                <a:effectLst/>
                <a:latin typeface="宋体" panose="02010600030101010101" pitchFamily="2" charset="-122"/>
                <a:ea typeface="宋体" panose="02010600030101010101" pitchFamily="2" charset="-122"/>
              </a:rPr>
              <a:t>年设伊犁将军，加强对西北地区的管辖。</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5</a:t>
            </a:r>
            <a:r>
              <a:rPr lang="zh-CN" altLang="en-US" sz="2000" b="1" i="0" dirty="0">
                <a:effectLst/>
                <a:latin typeface="宋体" panose="02010600030101010101" pitchFamily="2" charset="-122"/>
                <a:ea typeface="宋体" panose="02010600030101010101" pitchFamily="2" charset="-122"/>
              </a:rPr>
              <a:t>）晚清：</a:t>
            </a:r>
            <a:r>
              <a:rPr lang="en-US" altLang="zh-CN" sz="2000" b="1" i="0" dirty="0">
                <a:effectLst/>
                <a:latin typeface="宋体" panose="02010600030101010101" pitchFamily="2" charset="-122"/>
                <a:ea typeface="宋体" panose="02010600030101010101" pitchFamily="2" charset="-122"/>
              </a:rPr>
              <a:t>1875</a:t>
            </a:r>
            <a:r>
              <a:rPr lang="zh-CN" altLang="en-US" sz="2000" b="1" i="0" dirty="0">
                <a:effectLst/>
                <a:latin typeface="宋体" panose="02010600030101010101" pitchFamily="2" charset="-122"/>
                <a:ea typeface="宋体" panose="02010600030101010101" pitchFamily="2" charset="-122"/>
              </a:rPr>
              <a:t>年，左宗棠任钦差大臣，采取“先北后南，缓进急战”策略，</a:t>
            </a:r>
            <a:r>
              <a:rPr lang="en-US" altLang="zh-CN" sz="2000" b="1" i="0" dirty="0">
                <a:effectLst/>
                <a:latin typeface="宋体" panose="02010600030101010101" pitchFamily="2" charset="-122"/>
                <a:ea typeface="宋体" panose="02010600030101010101" pitchFamily="2" charset="-122"/>
              </a:rPr>
              <a:t>1878 </a:t>
            </a:r>
            <a:r>
              <a:rPr lang="zh-CN" altLang="en-US" sz="2000" b="1" i="0" dirty="0">
                <a:effectLst/>
                <a:latin typeface="宋体" panose="02010600030101010101" pitchFamily="2" charset="-122"/>
                <a:ea typeface="宋体" panose="02010600030101010101" pitchFamily="2" charset="-122"/>
              </a:rPr>
              <a:t>年收复除伊犁外的新疆地区。</a:t>
            </a:r>
            <a:r>
              <a:rPr lang="en-US" altLang="zh-CN" sz="2000" b="1" i="0" dirty="0">
                <a:effectLst/>
                <a:latin typeface="宋体" panose="02010600030101010101" pitchFamily="2" charset="-122"/>
                <a:ea typeface="宋体" panose="02010600030101010101" pitchFamily="2" charset="-122"/>
              </a:rPr>
              <a:t>1881</a:t>
            </a:r>
            <a:r>
              <a:rPr lang="zh-CN" altLang="en-US" sz="2000" b="1" i="0" dirty="0">
                <a:effectLst/>
                <a:latin typeface="宋体" panose="02010600030101010101" pitchFamily="2" charset="-122"/>
                <a:ea typeface="宋体" panose="02010600030101010101" pitchFamily="2" charset="-122"/>
              </a:rPr>
              <a:t>年，中俄签订</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伊犁条约</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，伊犁回归。</a:t>
            </a:r>
            <a:r>
              <a:rPr lang="en-US" altLang="zh-CN" sz="2000" b="1" i="0" dirty="0">
                <a:effectLst/>
                <a:latin typeface="宋体" panose="02010600030101010101" pitchFamily="2" charset="-122"/>
                <a:ea typeface="宋体" panose="02010600030101010101" pitchFamily="2" charset="-122"/>
              </a:rPr>
              <a:t>1884</a:t>
            </a:r>
            <a:r>
              <a:rPr lang="zh-CN" altLang="en-US" sz="2000" b="1" i="0" dirty="0">
                <a:effectLst/>
                <a:latin typeface="宋体" panose="02010600030101010101" pitchFamily="2" charset="-122"/>
                <a:ea typeface="宋体" panose="02010600030101010101" pitchFamily="2" charset="-122"/>
              </a:rPr>
              <a:t>年，清政府在新疆建省，刘锦棠为首任巡抚。左宗棠收复新疆意义重大，维护了国家统一和边疆安全稳定，巩固了西北边疆 。同时，新疆建省加强了中央对新疆的管理，推动了新疆经济社会发展，促进了各民族交流交融。</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近代中国边疆危机；第二次鸦片战争；新疆置省；边疆治理；</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02 </a:t>
            </a:r>
            <a:r>
              <a:rPr lang="zh-CN" altLang="en-US" sz="2000" b="1" i="0" dirty="0">
                <a:effectLst/>
                <a:latin typeface="宋体" panose="02010600030101010101" pitchFamily="2" charset="-122"/>
                <a:ea typeface="宋体" panose="02010600030101010101" pitchFamily="2" charset="-122"/>
              </a:rPr>
              <a:t>结合当下民族团结、边疆治理热点，考查近代边疆危机下左宗棠收复新疆决策过程；借收复策略探究其军事智慧；以战后治理措施，分析对新疆稳定、开发及国家统一的深远意义。</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sz="2000" b="1" dirty="0"/>
          </a:p>
        </p:txBody>
      </p:sp>
    </p:spTree>
    <p:extLst>
      <p:ext uri="{BB962C8B-B14F-4D97-AF65-F5344CB8AC3E}">
        <p14:creationId xmlns:p14="http://schemas.microsoft.com/office/powerpoint/2010/main" val="140426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6706E0F-958D-FEE9-3D41-DDFE23D3815D}"/>
              </a:ext>
            </a:extLst>
          </p:cNvPr>
          <p:cNvSpPr>
            <a:spLocks noGrp="1"/>
          </p:cNvSpPr>
          <p:nvPr>
            <p:ph idx="1"/>
          </p:nvPr>
        </p:nvSpPr>
        <p:spPr>
          <a:xfrm>
            <a:off x="301335" y="353291"/>
            <a:ext cx="11554691" cy="6286500"/>
          </a:xfrm>
        </p:spPr>
        <p:txBody>
          <a:bodyPr>
            <a:normAutofit fontScale="92500" lnSpcReduction="10000"/>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3 </a:t>
            </a:r>
            <a:r>
              <a:rPr lang="zh-CN" altLang="en-US" sz="2800" b="1" i="0" dirty="0">
                <a:effectLst/>
                <a:highlight>
                  <a:srgbClr val="FFFF00"/>
                </a:highlight>
                <a:latin typeface="宋体" panose="02010600030101010101" pitchFamily="2" charset="-122"/>
                <a:ea typeface="宋体" panose="02010600030101010101" pitchFamily="2" charset="-122"/>
              </a:rPr>
              <a:t>科举制废除</a:t>
            </a:r>
            <a:r>
              <a:rPr lang="en-US" altLang="zh-CN" sz="2800" b="1" i="0" dirty="0">
                <a:effectLst/>
                <a:highlight>
                  <a:srgbClr val="FFFF00"/>
                </a:highlight>
                <a:latin typeface="宋体" panose="02010600030101010101" pitchFamily="2" charset="-122"/>
                <a:ea typeface="宋体" panose="02010600030101010101" pitchFamily="2" charset="-122"/>
              </a:rPr>
              <a:t>120</a:t>
            </a:r>
            <a:r>
              <a:rPr lang="zh-CN" altLang="en-US" sz="2800" b="1" i="0" dirty="0">
                <a:effectLst/>
                <a:highlight>
                  <a:srgbClr val="FFFF00"/>
                </a:highlight>
                <a:latin typeface="宋体" panose="02010600030101010101" pitchFamily="2" charset="-122"/>
                <a:ea typeface="宋体" panose="02010600030101010101" pitchFamily="2" charset="-122"/>
              </a:rPr>
              <a:t>周年与社会转型</a:t>
            </a:r>
            <a:r>
              <a:rPr lang="en-US" altLang="zh-CN" sz="2800" b="1" i="0" dirty="0">
                <a:effectLst/>
                <a:highlight>
                  <a:srgbClr val="FFFF00"/>
                </a:highlight>
                <a:latin typeface="宋体" panose="02010600030101010101" pitchFamily="2" charset="-122"/>
                <a:ea typeface="宋体" panose="02010600030101010101" pitchFamily="2" charset="-122"/>
              </a:rPr>
              <a:t>|</a:t>
            </a:r>
            <a:r>
              <a:rPr lang="zh-CN" altLang="en-US" sz="2800" b="1" i="0" dirty="0">
                <a:effectLst/>
                <a:highlight>
                  <a:srgbClr val="FFFF00"/>
                </a:highlight>
                <a:latin typeface="宋体" panose="02010600030101010101" pitchFamily="2" charset="-122"/>
                <a:ea typeface="宋体" panose="02010600030101010101" pitchFamily="2" charset="-122"/>
              </a:rPr>
              <a:t>近代选官制度（</a:t>
            </a:r>
            <a:r>
              <a:rPr lang="en-US" altLang="zh-CN" sz="2800" b="1" i="0" dirty="0">
                <a:effectLst/>
                <a:highlight>
                  <a:srgbClr val="FFFF00"/>
                </a:highlight>
                <a:latin typeface="宋体" panose="02010600030101010101" pitchFamily="2" charset="-122"/>
                <a:ea typeface="宋体" panose="02010600030101010101" pitchFamily="2" charset="-122"/>
              </a:rPr>
              <a:t>1905-2025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考点梳理</a:t>
            </a:r>
            <a:r>
              <a:rPr lang="en-US" altLang="zh-CN" sz="2800" b="1" i="0" dirty="0">
                <a:effectLst/>
                <a:latin typeface="宋体" panose="02010600030101010101" pitchFamily="2" charset="-122"/>
                <a:ea typeface="宋体" panose="02010600030101010101" pitchFamily="2" charset="-122"/>
              </a:rPr>
              <a:t>】</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1</a:t>
            </a:r>
            <a:r>
              <a:rPr lang="zh-CN" altLang="en-US" sz="2800" b="1" i="0" dirty="0">
                <a:effectLst/>
                <a:latin typeface="宋体" panose="02010600030101010101" pitchFamily="2" charset="-122"/>
                <a:ea typeface="宋体" panose="02010600030101010101" pitchFamily="2" charset="-122"/>
              </a:rPr>
              <a:t>）背景：西学冲击下科举人才难适近代需求，民族危机凸显其选拔机制弊端，新式学堂兴起分流人才，加之八股取士僵化，科举制难以为继。</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2</a:t>
            </a:r>
            <a:r>
              <a:rPr lang="zh-CN" altLang="en-US" sz="2800" b="1" i="0" dirty="0">
                <a:effectLst/>
                <a:latin typeface="宋体" panose="02010600030101010101" pitchFamily="2" charset="-122"/>
                <a:ea typeface="宋体" panose="02010600030101010101" pitchFamily="2" charset="-122"/>
              </a:rPr>
              <a:t>）内容：</a:t>
            </a:r>
            <a:r>
              <a:rPr lang="en-US" altLang="zh-CN" sz="2800" b="1" i="0" dirty="0">
                <a:effectLst/>
                <a:latin typeface="宋体" panose="02010600030101010101" pitchFamily="2" charset="-122"/>
                <a:ea typeface="宋体" panose="02010600030101010101" pitchFamily="2" charset="-122"/>
              </a:rPr>
              <a:t>1905 </a:t>
            </a:r>
            <a:r>
              <a:rPr lang="zh-CN" altLang="en-US" sz="2800" b="1" i="0" dirty="0">
                <a:effectLst/>
                <a:latin typeface="宋体" panose="02010600030101010101" pitchFamily="2" charset="-122"/>
                <a:ea typeface="宋体" panose="02010600030101010101" pitchFamily="2" charset="-122"/>
              </a:rPr>
              <a:t>年清政府废除科举，停办乡会试与岁科考试；推行</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奏定学堂章程</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，构建涵盖小学到大学的新式教育体系，以学堂考试、留学毕业生考核等作为新选官途径。</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3</a:t>
            </a:r>
            <a:r>
              <a:rPr lang="zh-CN" altLang="en-US" sz="2800" b="1" i="0" dirty="0">
                <a:effectLst/>
                <a:latin typeface="宋体" panose="02010600030101010101" pitchFamily="2" charset="-122"/>
                <a:ea typeface="宋体" panose="02010600030101010101" pitchFamily="2" charset="-122"/>
              </a:rPr>
              <a:t>）影响：加速教育与思想近代化，促进社会阶层流动，推动政治制度向近代文官体系转型；引发传统文化传承断裂、士人群体心理动荡，短期内加大社会转型的阵痛与适应难度。</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考点方向</a:t>
            </a:r>
            <a:r>
              <a:rPr lang="en-US" altLang="zh-CN" sz="2800" b="1" i="0" dirty="0">
                <a:effectLst/>
                <a:latin typeface="宋体" panose="02010600030101010101" pitchFamily="2" charset="-122"/>
                <a:ea typeface="宋体" panose="02010600030101010101" pitchFamily="2" charset="-122"/>
              </a:rPr>
              <a:t>】</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01 </a:t>
            </a:r>
            <a:r>
              <a:rPr lang="zh-CN" altLang="en-US" sz="2800" b="1" i="0" dirty="0">
                <a:effectLst/>
                <a:latin typeface="宋体" panose="02010600030101010101" pitchFamily="2" charset="-122"/>
                <a:ea typeface="宋体" panose="02010600030101010101" pitchFamily="2" charset="-122"/>
              </a:rPr>
              <a:t>选择题考查废除背景，如西学冲击、自身弊端等；</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02</a:t>
            </a:r>
            <a:r>
              <a:rPr lang="zh-CN" altLang="en-US" sz="2800" b="1" i="0" dirty="0">
                <a:effectLst/>
                <a:latin typeface="宋体" panose="02010600030101010101" pitchFamily="2" charset="-122"/>
                <a:ea typeface="宋体" panose="02010600030101010101" pitchFamily="2" charset="-122"/>
              </a:rPr>
              <a:t>材料题要求结合</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奏定学堂章程</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，分析其对近代选官、教育及社会转型的影响，像推动新式教育发展、促进社会阶层流动等 。</a:t>
            </a:r>
            <a:endParaRPr lang="zh-CN" altLang="en-US" sz="28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221287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2299FF3-4778-640F-745B-3955D92372C8}"/>
              </a:ext>
            </a:extLst>
          </p:cNvPr>
          <p:cNvSpPr>
            <a:spLocks noGrp="1"/>
          </p:cNvSpPr>
          <p:nvPr>
            <p:ph idx="1"/>
          </p:nvPr>
        </p:nvSpPr>
        <p:spPr>
          <a:xfrm>
            <a:off x="290945" y="280555"/>
            <a:ext cx="11658600" cy="6307281"/>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4 </a:t>
            </a:r>
            <a:r>
              <a:rPr lang="zh-CN" altLang="en-US" sz="2800" b="1" i="0" dirty="0">
                <a:effectLst/>
                <a:highlight>
                  <a:srgbClr val="FFFF00"/>
                </a:highlight>
                <a:latin typeface="宋体" panose="02010600030101010101" pitchFamily="2" charset="-122"/>
                <a:ea typeface="宋体" panose="02010600030101010101" pitchFamily="2" charset="-122"/>
              </a:rPr>
              <a:t>新文化运动</a:t>
            </a:r>
            <a:r>
              <a:rPr lang="en-US" altLang="zh-CN" sz="2800" b="1" i="0" dirty="0">
                <a:effectLst/>
                <a:highlight>
                  <a:srgbClr val="FFFF00"/>
                </a:highlight>
                <a:latin typeface="宋体" panose="02010600030101010101" pitchFamily="2" charset="-122"/>
                <a:ea typeface="宋体" panose="02010600030101010101" pitchFamily="2" charset="-122"/>
              </a:rPr>
              <a:t>110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1915-2025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政治，北洋军阀统治黑暗，袁世凯尊孔复古为复辟帝制造势；经济，一战期间民族资本主义发展，民族资产阶级渴望民主政治；思想文化，西方启蒙思想传播与封建礼教冲突加剧，先进知识分子意识到需从思想层面革新救亡。</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内容：提倡民主，反对独裁专制：倡导资产阶级的民主制度和民主思想，反对封建君主专制和军阀独裁统治；提倡科学，反对迷信盲从；提倡新道德，反对旧道德：猛烈抨击以孔子提倡新文学，反对旧文学，白话文。</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）影响：</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进步性：</a:t>
            </a: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思想解放：是一次伟大思想解放运动，动摇封建道德礼教的统治地位，使中国人民接受了一次民主与科学的洗礼，为马克思主义传播创造有利条件，为五四运动起了思想宣传和铺垫的作用。</a:t>
            </a: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文化革新：推动了中国现代文化的发展，白话文逐渐普及，新文学蓬勃兴起。</a:t>
            </a: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社会变革：冲击了封建传统的家族制度、婚姻观念、性别角色等，提高了女性地位，促进了社会风俗的变革，对传统的封建礼教形成了有力冲击。</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局限性：新文化运动对于中国传统文化的看法带有一定的片面性，存在全盘否定传统文化的倾向。同时，对西方文化的吸收也存在一定程度的盲目性，有全盘肯定西方文化的趋势。</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考查运动背景，如民族资本主义发展与思想冲突；借白话文运动等内容，考文化转型与社会变革；</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从马克思主义传播角度，探究其对中国革命道路选择及近代化进程的影响 。</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3106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par>
                                <p:cTn id="34" presetID="14"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3505B23-5DC6-7B41-65F2-DDA0F8C63562}"/>
              </a:ext>
            </a:extLst>
          </p:cNvPr>
          <p:cNvSpPr>
            <a:spLocks noGrp="1"/>
          </p:cNvSpPr>
          <p:nvPr>
            <p:ph idx="1"/>
          </p:nvPr>
        </p:nvSpPr>
        <p:spPr>
          <a:xfrm>
            <a:off x="280555" y="311727"/>
            <a:ext cx="11648209" cy="6380018"/>
          </a:xfrm>
        </p:spPr>
        <p:txBody>
          <a:bodyPr>
            <a:normAutofit/>
          </a:bodyPr>
          <a:lstStyle/>
          <a:p>
            <a:pPr marL="0" indent="0" algn="just">
              <a:lnSpc>
                <a:spcPct val="120000"/>
              </a:lnSpc>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5 </a:t>
            </a:r>
            <a:r>
              <a:rPr lang="zh-CN" altLang="en-US" sz="2800" b="1" i="0" dirty="0">
                <a:effectLst/>
                <a:highlight>
                  <a:srgbClr val="FFFF00"/>
                </a:highlight>
                <a:latin typeface="宋体" panose="02010600030101010101" pitchFamily="2" charset="-122"/>
                <a:ea typeface="宋体" panose="02010600030101010101" pitchFamily="2" charset="-122"/>
              </a:rPr>
              <a:t>孙中山逝世</a:t>
            </a:r>
            <a:r>
              <a:rPr lang="en-US" altLang="zh-CN" sz="2800" b="1" i="0" dirty="0">
                <a:effectLst/>
                <a:highlight>
                  <a:srgbClr val="FFFF00"/>
                </a:highlight>
                <a:latin typeface="宋体" panose="02010600030101010101" pitchFamily="2" charset="-122"/>
                <a:ea typeface="宋体" panose="02010600030101010101" pitchFamily="2" charset="-122"/>
              </a:rPr>
              <a:t>100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1925-2025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）早期经历与思想形成：孙中山出生于广东香山，早年接受西方教育，目睹民族危机和社会动荡，逐渐形成反清革命思想。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）主要革命活动：</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①</a:t>
            </a:r>
            <a:r>
              <a:rPr lang="zh-CN" altLang="en-US" sz="2000" b="1" i="0" dirty="0">
                <a:effectLst/>
                <a:latin typeface="宋体" panose="02010600030101010101" pitchFamily="2" charset="-122"/>
                <a:ea typeface="宋体" panose="02010600030101010101" pitchFamily="2" charset="-122"/>
              </a:rPr>
              <a:t>创立革命团体与政党：</a:t>
            </a:r>
            <a:r>
              <a:rPr lang="en-US" altLang="zh-CN" sz="2000" b="1" i="0" dirty="0">
                <a:effectLst/>
                <a:latin typeface="宋体" panose="02010600030101010101" pitchFamily="2" charset="-122"/>
                <a:ea typeface="宋体" panose="02010600030101010101" pitchFamily="2" charset="-122"/>
              </a:rPr>
              <a:t>1894 </a:t>
            </a:r>
            <a:r>
              <a:rPr lang="zh-CN" altLang="en-US" sz="2000" b="1" i="0" dirty="0">
                <a:effectLst/>
                <a:latin typeface="宋体" panose="02010600030101010101" pitchFamily="2" charset="-122"/>
                <a:ea typeface="宋体" panose="02010600030101010101" pitchFamily="2" charset="-122"/>
              </a:rPr>
              <a:t>年创立兴中会，提出 “振兴中华” 的口号；</a:t>
            </a:r>
            <a:r>
              <a:rPr lang="en-US" altLang="zh-CN" sz="2000" b="1" i="0" dirty="0">
                <a:effectLst/>
                <a:latin typeface="宋体" panose="02010600030101010101" pitchFamily="2" charset="-122"/>
                <a:ea typeface="宋体" panose="02010600030101010101" pitchFamily="2" charset="-122"/>
              </a:rPr>
              <a:t>1905 </a:t>
            </a:r>
            <a:r>
              <a:rPr lang="zh-CN" altLang="en-US" sz="2000" b="1" i="0" dirty="0">
                <a:effectLst/>
                <a:latin typeface="宋体" panose="02010600030101010101" pitchFamily="2" charset="-122"/>
                <a:ea typeface="宋体" panose="02010600030101010101" pitchFamily="2" charset="-122"/>
              </a:rPr>
              <a:t>年在日本东京成立中国同盟会，以 “驱除鞑虏，恢复中华，创立民国，平均地权” 为政治纲领，后将其阐发为三民主义，成为辛亥革命的指导思想。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②</a:t>
            </a:r>
            <a:r>
              <a:rPr lang="zh-CN" altLang="en-US" sz="2000" b="1" i="0" dirty="0">
                <a:effectLst/>
                <a:latin typeface="宋体" panose="02010600030101010101" pitchFamily="2" charset="-122"/>
                <a:ea typeface="宋体" panose="02010600030101010101" pitchFamily="2" charset="-122"/>
              </a:rPr>
              <a:t>领导武装起义：多次组织反清武装起义，如黄花岗起义等，虽起义大多失败，但极大地鼓舞了革命士气，为辛亥革命的爆发奠定了基础。</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③</a:t>
            </a:r>
            <a:r>
              <a:rPr lang="zh-CN" altLang="en-US" sz="2000" b="1" i="0" dirty="0">
                <a:effectLst/>
                <a:latin typeface="宋体" panose="02010600030101010101" pitchFamily="2" charset="-122"/>
                <a:ea typeface="宋体" panose="02010600030101010101" pitchFamily="2" charset="-122"/>
              </a:rPr>
              <a:t>推翻封建帝制：</a:t>
            </a:r>
            <a:r>
              <a:rPr lang="en-US" altLang="zh-CN" sz="2000" b="1" i="0" dirty="0">
                <a:effectLst/>
                <a:latin typeface="宋体" panose="02010600030101010101" pitchFamily="2" charset="-122"/>
                <a:ea typeface="宋体" panose="02010600030101010101" pitchFamily="2" charset="-122"/>
              </a:rPr>
              <a:t>1911 </a:t>
            </a:r>
            <a:r>
              <a:rPr lang="zh-CN" altLang="en-US" sz="2000" b="1" i="0" dirty="0">
                <a:effectLst/>
                <a:latin typeface="宋体" panose="02010600030101010101" pitchFamily="2" charset="-122"/>
                <a:ea typeface="宋体" panose="02010600030101010101" pitchFamily="2" charset="-122"/>
              </a:rPr>
              <a:t>年辛亥革命爆发，</a:t>
            </a:r>
            <a:r>
              <a:rPr lang="en-US" altLang="zh-CN" sz="2000" b="1" i="0" dirty="0">
                <a:effectLst/>
                <a:latin typeface="宋体" panose="02010600030101010101" pitchFamily="2" charset="-122"/>
                <a:ea typeface="宋体" panose="02010600030101010101" pitchFamily="2" charset="-122"/>
              </a:rPr>
              <a:t>1912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月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日，中华民国成立，孙中山当选为临时大总统。同年 </a:t>
            </a:r>
            <a:r>
              <a:rPr lang="en-US" altLang="zh-CN" sz="2000" b="1" i="0" dirty="0">
                <a:effectLst/>
                <a:latin typeface="宋体" panose="02010600030101010101" pitchFamily="2" charset="-122"/>
                <a:ea typeface="宋体" panose="02010600030101010101" pitchFamily="2" charset="-122"/>
              </a:rPr>
              <a:t>2 </a:t>
            </a:r>
            <a:r>
              <a:rPr lang="zh-CN" altLang="en-US" sz="2000" b="1" i="0" dirty="0">
                <a:effectLst/>
                <a:latin typeface="宋体" panose="02010600030101010101" pitchFamily="2" charset="-122"/>
                <a:ea typeface="宋体" panose="02010600030101010101" pitchFamily="2" charset="-122"/>
              </a:rPr>
              <a:t>月 </a:t>
            </a:r>
            <a:r>
              <a:rPr lang="en-US" altLang="zh-CN" sz="2000" b="1" i="0" dirty="0">
                <a:effectLst/>
                <a:latin typeface="宋体" panose="02010600030101010101" pitchFamily="2" charset="-122"/>
                <a:ea typeface="宋体" panose="02010600030101010101" pitchFamily="2" charset="-122"/>
              </a:rPr>
              <a:t>12 </a:t>
            </a:r>
            <a:r>
              <a:rPr lang="zh-CN" altLang="en-US" sz="2000" b="1" i="0" dirty="0">
                <a:effectLst/>
                <a:latin typeface="宋体" panose="02010600030101010101" pitchFamily="2" charset="-122"/>
                <a:ea typeface="宋体" panose="02010600030101010101" pitchFamily="2" charset="-122"/>
              </a:rPr>
              <a:t>日，清帝退位，结束了中国两千多年的封建君主专制制度。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④</a:t>
            </a:r>
            <a:r>
              <a:rPr lang="zh-CN" altLang="en-US" sz="2000" b="1" i="0" dirty="0">
                <a:effectLst/>
                <a:latin typeface="宋体" panose="02010600030101010101" pitchFamily="2" charset="-122"/>
                <a:ea typeface="宋体" panose="02010600030101010101" pitchFamily="2" charset="-122"/>
              </a:rPr>
              <a:t>维护民主共和：袁世凯就任临时大总统后，孙中山为维护民主共和，领导了二次革命、护国运动、护法运动等，但这些斗争在当时的历史条件下未能完全实现革命目标。  </a:t>
            </a:r>
            <a:endParaRPr lang="zh-CN" altLang="en-US" sz="2000" b="1" i="0" dirty="0">
              <a:effectLst/>
              <a:latin typeface="PingFang SC" panose="020B0400000000000000" pitchFamily="34" charset="-122"/>
              <a:ea typeface="PingFang SC" panose="020B0400000000000000" pitchFamily="34" charset="-122"/>
            </a:endParaRPr>
          </a:p>
          <a:p>
            <a:pPr marL="0" indent="0">
              <a:lnSpc>
                <a:spcPct val="120000"/>
              </a:lnSpc>
              <a:buNone/>
            </a:pPr>
            <a:endParaRPr kumimoji="1" lang="zh-CN" altLang="en-US" sz="1600" b="1" dirty="0"/>
          </a:p>
        </p:txBody>
      </p:sp>
    </p:spTree>
    <p:extLst>
      <p:ext uri="{BB962C8B-B14F-4D97-AF65-F5344CB8AC3E}">
        <p14:creationId xmlns:p14="http://schemas.microsoft.com/office/powerpoint/2010/main" val="250381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782D6FB-4658-B433-55A8-F846EEC03403}"/>
              </a:ext>
            </a:extLst>
          </p:cNvPr>
          <p:cNvSpPr>
            <a:spLocks noGrp="1"/>
          </p:cNvSpPr>
          <p:nvPr>
            <p:ph idx="1"/>
          </p:nvPr>
        </p:nvSpPr>
        <p:spPr>
          <a:xfrm>
            <a:off x="904009" y="623455"/>
            <a:ext cx="10221191" cy="5411585"/>
          </a:xfrm>
        </p:spPr>
        <p:txBody>
          <a:bodyPr>
            <a:normAutofit fontScale="92500" lnSpcReduction="10000"/>
          </a:bodyPr>
          <a:lstStyle/>
          <a:p>
            <a:pPr marL="0" indent="0" algn="just">
              <a:lnSpc>
                <a:spcPct val="110000"/>
              </a:lnSpc>
              <a:buNone/>
            </a:pPr>
            <a:endParaRPr lang="en-US" altLang="zh-CN" sz="1800" b="1" i="0" dirty="0">
              <a:effectLst/>
              <a:latin typeface="宋体" panose="02010600030101010101" pitchFamily="2" charset="-122"/>
              <a:ea typeface="宋体" panose="02010600030101010101" pitchFamily="2" charset="-122"/>
            </a:endParaRPr>
          </a:p>
          <a:p>
            <a:pPr marL="0" indent="0" algn="just">
              <a:lnSpc>
                <a:spcPct val="11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历史贡献：孙中山领导的辛亥革命，是近代中国一次比较完全意义上的资产阶级民主革命。它推翻了清王朝的统治，结束了封建君主专制制度，建立了资产阶级共和国，使民主共和的观念深入人心；为民族资本主义的发展扫除了一些障碍，推动了中国近代化的进程，包括政治、经济、文化等多个方面。  </a:t>
            </a:r>
            <a:endParaRPr lang="zh-CN" altLang="en-US" sz="18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晚年转变：孙中山在多次革命斗争失败后，认识到依靠军阀无法实现革命理想。在共产国际和中国共产党的帮助下，他决定改组国民党，实行联俄、联共、扶助农工三大政策，重新解释三民主义，将旧三民主义发展为新三民主义，推动了第一次国共合作的形成和国民大革命的兴起。孙中山先生为中华民族建立的历史功绩彪炳千秋，他的革命精神和崇高品德，永远值得中国人民纪念和学习。</a:t>
            </a:r>
            <a:endParaRPr lang="zh-CN" altLang="en-US" sz="1800" b="1" i="0" dirty="0">
              <a:effectLst/>
              <a:latin typeface="PingFang SC" panose="020B0400000000000000" pitchFamily="34" charset="-122"/>
              <a:ea typeface="PingFang SC" panose="020B0400000000000000" pitchFamily="34" charset="-122"/>
            </a:endParaRPr>
          </a:p>
          <a:p>
            <a:pPr marL="0" indent="0" algn="just">
              <a:lnSpc>
                <a:spcPct val="110000"/>
              </a:lnSpc>
              <a:buNone/>
            </a:pPr>
            <a:endParaRPr lang="en-US" altLang="zh-CN" sz="1800" b="1" i="0" dirty="0">
              <a:effectLst/>
              <a:latin typeface="宋体" panose="02010600030101010101" pitchFamily="2" charset="-122"/>
              <a:ea typeface="宋体" panose="02010600030101010101" pitchFamily="2"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辛亥革命；三民主义；国共合作基础（新三民主义）、国民革命运动、孙中山的历史地位；聚焦孙中山思想演变，如从改良到革命的转变及时代背景；</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借其领导的辛亥革命，考查对中国政治、经济、社会变革的推动；</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结合当下两岸关系，探讨其国家统一理念的现实意义，从多维度考查考生对历史人物与时代关联的理解。</a:t>
            </a:r>
            <a:endParaRPr lang="zh-CN" altLang="en-US" b="1" i="0" dirty="0">
              <a:effectLst/>
              <a:latin typeface="PingFang SC" panose="020B0400000000000000" pitchFamily="34" charset="-122"/>
              <a:ea typeface="PingFang SC" panose="020B0400000000000000" pitchFamily="34" charset="-122"/>
            </a:endParaRPr>
          </a:p>
          <a:p>
            <a:pPr>
              <a:lnSpc>
                <a:spcPct val="110000"/>
              </a:lnSpc>
            </a:pPr>
            <a:endParaRPr kumimoji="1" lang="zh-CN" altLang="en-US" b="1" dirty="0"/>
          </a:p>
        </p:txBody>
      </p:sp>
    </p:spTree>
    <p:extLst>
      <p:ext uri="{BB962C8B-B14F-4D97-AF65-F5344CB8AC3E}">
        <p14:creationId xmlns:p14="http://schemas.microsoft.com/office/powerpoint/2010/main" val="1289942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6" dur="500"/>
                                        <p:tgtEl>
                                          <p:spTgt spid="3">
                                            <p:txEl>
                                              <p:pRg st="5" end="5"/>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9" dur="500"/>
                                        <p:tgtEl>
                                          <p:spTgt spid="3">
                                            <p:txEl>
                                              <p:pRg st="6" end="6"/>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1A9763F-28B7-9198-0474-1BC862C36015}"/>
              </a:ext>
            </a:extLst>
          </p:cNvPr>
          <p:cNvSpPr>
            <a:spLocks noGrp="1"/>
          </p:cNvSpPr>
          <p:nvPr>
            <p:ph idx="1"/>
          </p:nvPr>
        </p:nvSpPr>
        <p:spPr>
          <a:xfrm>
            <a:off x="270164" y="290945"/>
            <a:ext cx="11731336" cy="6276110"/>
          </a:xfrm>
        </p:spPr>
        <p:txBody>
          <a:bodyPr>
            <a:normAutofit fontScale="92500" lnSpcReduction="20000"/>
          </a:bodyPr>
          <a:lstStyle/>
          <a:p>
            <a:pPr marL="0" indent="0" algn="just">
              <a:lnSpc>
                <a:spcPct val="110000"/>
              </a:lnSpc>
              <a:buNone/>
            </a:pPr>
            <a:r>
              <a:rPr lang="zh-CN" altLang="en-US" sz="3000" b="1" i="0" dirty="0">
                <a:effectLst/>
                <a:highlight>
                  <a:srgbClr val="FFFF00"/>
                </a:highlight>
                <a:latin typeface="宋体" panose="02010600030101010101" pitchFamily="2" charset="-122"/>
                <a:ea typeface="宋体" panose="02010600030101010101" pitchFamily="2" charset="-122"/>
              </a:rPr>
              <a:t>热点</a:t>
            </a:r>
            <a:r>
              <a:rPr lang="en-US" altLang="zh-CN" sz="3000" b="1" i="0" dirty="0">
                <a:effectLst/>
                <a:highlight>
                  <a:srgbClr val="FFFF00"/>
                </a:highlight>
                <a:latin typeface="宋体" panose="02010600030101010101" pitchFamily="2" charset="-122"/>
                <a:ea typeface="宋体" panose="02010600030101010101" pitchFamily="2" charset="-122"/>
              </a:rPr>
              <a:t>6 </a:t>
            </a:r>
            <a:r>
              <a:rPr lang="zh-CN" altLang="en-US" sz="3000" b="1" i="0" dirty="0">
                <a:effectLst/>
                <a:highlight>
                  <a:srgbClr val="FFFF00"/>
                </a:highlight>
                <a:latin typeface="宋体" panose="02010600030101010101" pitchFamily="2" charset="-122"/>
                <a:ea typeface="宋体" panose="02010600030101010101" pitchFamily="2" charset="-122"/>
              </a:rPr>
              <a:t>遵义会议</a:t>
            </a:r>
            <a:r>
              <a:rPr lang="en-US" altLang="zh-CN" sz="3000" b="1" i="0" dirty="0">
                <a:effectLst/>
                <a:highlight>
                  <a:srgbClr val="FFFF00"/>
                </a:highlight>
                <a:latin typeface="宋体" panose="02010600030101010101" pitchFamily="2" charset="-122"/>
                <a:ea typeface="宋体" panose="02010600030101010101" pitchFamily="2" charset="-122"/>
              </a:rPr>
              <a:t>90</a:t>
            </a:r>
            <a:r>
              <a:rPr lang="zh-CN" altLang="en-US" sz="3000" b="1" i="0" dirty="0">
                <a:effectLst/>
                <a:highlight>
                  <a:srgbClr val="FFFF00"/>
                </a:highlight>
                <a:latin typeface="宋体" panose="02010600030101010101" pitchFamily="2" charset="-122"/>
                <a:ea typeface="宋体" panose="02010600030101010101" pitchFamily="2" charset="-122"/>
              </a:rPr>
              <a:t>周年（</a:t>
            </a:r>
            <a:r>
              <a:rPr lang="en-US" altLang="zh-CN" sz="3000" b="1" i="0" dirty="0">
                <a:effectLst/>
                <a:highlight>
                  <a:srgbClr val="FFFF00"/>
                </a:highlight>
                <a:latin typeface="宋体" panose="02010600030101010101" pitchFamily="2" charset="-122"/>
                <a:ea typeface="宋体" panose="02010600030101010101" pitchFamily="2" charset="-122"/>
              </a:rPr>
              <a:t>1935-2025</a:t>
            </a:r>
            <a:r>
              <a:rPr lang="zh-CN" altLang="en-US" sz="3000" b="1" i="0" dirty="0">
                <a:effectLst/>
                <a:highlight>
                  <a:srgbClr val="FFFF00"/>
                </a:highlight>
                <a:latin typeface="宋体" panose="02010600030101010101" pitchFamily="2" charset="-122"/>
                <a:ea typeface="宋体" panose="02010600030101010101" pitchFamily="2" charset="-122"/>
              </a:rPr>
              <a:t>）与长征精神（中共党史</a:t>
            </a:r>
            <a:r>
              <a:rPr lang="en-US" altLang="zh-CN" sz="3000" b="1" i="0" dirty="0">
                <a:effectLst/>
                <a:highlight>
                  <a:srgbClr val="FFFF00"/>
                </a:highlight>
                <a:latin typeface="宋体" panose="02010600030101010101" pitchFamily="2" charset="-122"/>
                <a:ea typeface="宋体" panose="02010600030101010101" pitchFamily="2" charset="-122"/>
              </a:rPr>
              <a:t>+</a:t>
            </a:r>
            <a:r>
              <a:rPr lang="zh-CN" altLang="en-US" sz="3000" b="1" i="0" dirty="0">
                <a:effectLst/>
                <a:highlight>
                  <a:srgbClr val="FFFF00"/>
                </a:highlight>
                <a:latin typeface="宋体" panose="02010600030101010101" pitchFamily="2" charset="-122"/>
                <a:ea typeface="宋体" panose="02010600030101010101" pitchFamily="2" charset="-122"/>
              </a:rPr>
              <a:t>时政热点）</a:t>
            </a:r>
            <a:endParaRPr lang="zh-CN" altLang="en-US" sz="30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）背景：红军第五次反“围剿” 失败，被迫长征。长征初期，红军损失惨重，中国革命处于危急关头。</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）时间地点：</a:t>
            </a:r>
            <a:r>
              <a:rPr lang="en-US" altLang="zh-CN" sz="2000" b="1" i="0" dirty="0">
                <a:effectLst/>
                <a:latin typeface="宋体" panose="02010600030101010101" pitchFamily="2" charset="-122"/>
                <a:ea typeface="宋体" panose="02010600030101010101" pitchFamily="2" charset="-122"/>
              </a:rPr>
              <a:t>1935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月，在贵州遵义召开。</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）内容：纠正了博古等人在军事上和组织上“左” 的错误，肯定了毛泽东的正确军事主张，选举毛泽东为中央政治局常委，取消了博古、李德的军事最高指挥权。</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4</a:t>
            </a:r>
            <a:r>
              <a:rPr lang="zh-CN" altLang="en-US" sz="2000" b="1" i="0" dirty="0">
                <a:effectLst/>
                <a:latin typeface="宋体" panose="02010600030101010101" pitchFamily="2" charset="-122"/>
                <a:ea typeface="宋体" panose="02010600030101010101" pitchFamily="2" charset="-122"/>
              </a:rPr>
              <a:t>）意义：遵义会议确立了以毛泽东为核心的党中央的正确领导，在极端危急的历史关头，挽救了党，挽救了红军，挽救了中国革命，是中国共产党历史上一个生死攸关的转折点，标志着中国共产党从幼年走向成熟。</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5</a:t>
            </a:r>
            <a:r>
              <a:rPr lang="zh-CN" altLang="en-US" sz="2000" b="1" i="0" dirty="0">
                <a:effectLst/>
                <a:latin typeface="宋体" panose="02010600030101010101" pitchFamily="2" charset="-122"/>
                <a:ea typeface="宋体" panose="02010600030101010101" pitchFamily="2" charset="-122"/>
              </a:rPr>
              <a:t>）长征精神：长征从</a:t>
            </a:r>
            <a:r>
              <a:rPr lang="en-US" altLang="zh-CN" sz="2000" b="1" i="0" dirty="0">
                <a:effectLst/>
                <a:latin typeface="宋体" panose="02010600030101010101" pitchFamily="2" charset="-122"/>
                <a:ea typeface="宋体" panose="02010600030101010101" pitchFamily="2" charset="-122"/>
              </a:rPr>
              <a:t>1934</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月至</a:t>
            </a:r>
            <a:r>
              <a:rPr lang="en-US" altLang="zh-CN" sz="2000" b="1" i="0" dirty="0">
                <a:effectLst/>
                <a:latin typeface="宋体" panose="02010600030101010101" pitchFamily="2" charset="-122"/>
                <a:ea typeface="宋体" panose="02010600030101010101" pitchFamily="2" charset="-122"/>
              </a:rPr>
              <a:t>1936</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月。长征精神内涵丰富，包括坚定的革命理想信念、不怕艰难险阻的顽强意志、顾全大局的团结精神以及紧密依靠人民的优良作风等。</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中共党史上的转折点（确立毛泽东领导地位）、马克思主义中国化、党的建设经验。延伸角度：对比“古田会议”“延安整风”等党史关键事件；</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围绕历史逻辑与现实意义展开：从唯物史观视角，考查“左”倾错误危害与会议必然性；以史料实证为核心，剖析会议对军事指挥权、组织架构的调整；从时空观念切入，探究会议如何扭转革命危局，推动长征战略转折；结合家国情怀，强调其作为党独立自主解决问题、实现从幼年走向成熟的关键节点的历史价值；分析长征精神对中共革命道路和中华民族伟大复兴的影响。</a:t>
            </a:r>
            <a:endParaRPr lang="zh-CN" altLang="en-US" sz="20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424082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542E78D-7020-859C-0F87-F94A69E958D4}"/>
              </a:ext>
            </a:extLst>
          </p:cNvPr>
          <p:cNvSpPr>
            <a:spLocks noGrp="1"/>
          </p:cNvSpPr>
          <p:nvPr>
            <p:ph idx="1"/>
          </p:nvPr>
        </p:nvSpPr>
        <p:spPr>
          <a:xfrm>
            <a:off x="238990" y="290944"/>
            <a:ext cx="11720945" cy="6338455"/>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7 </a:t>
            </a:r>
            <a:r>
              <a:rPr lang="zh-CN" altLang="en-US" sz="2400" b="1" i="0" dirty="0">
                <a:effectLst/>
                <a:highlight>
                  <a:srgbClr val="FFFF00"/>
                </a:highlight>
                <a:latin typeface="宋体" panose="02010600030101010101" pitchFamily="2" charset="-122"/>
                <a:ea typeface="宋体" panose="02010600030101010101" pitchFamily="2" charset="-122"/>
              </a:rPr>
              <a:t>抗日战争暨世界反法西斯战争胜利</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a:buNone/>
            </a:pPr>
            <a:r>
              <a:rPr lang="zh-CN" altLang="en-US" sz="1800" b="1" i="0" dirty="0">
                <a:effectLst/>
                <a:highlight>
                  <a:srgbClr val="FFFF00"/>
                </a:highlight>
                <a:latin typeface="宋体" panose="02010600030101010101" pitchFamily="2" charset="-122"/>
                <a:ea typeface="宋体" panose="02010600030101010101" pitchFamily="2" charset="-122"/>
              </a:rPr>
              <a:t>（</a:t>
            </a:r>
            <a:r>
              <a:rPr lang="en-US" altLang="zh-CN" sz="1800" b="1" i="0" dirty="0">
                <a:effectLst/>
                <a:highlight>
                  <a:srgbClr val="FFFF00"/>
                </a:highlight>
                <a:latin typeface="宋体" panose="02010600030101010101" pitchFamily="2" charset="-122"/>
                <a:ea typeface="宋体" panose="02010600030101010101" pitchFamily="2" charset="-122"/>
              </a:rPr>
              <a:t>1</a:t>
            </a:r>
            <a:r>
              <a:rPr lang="zh-CN" altLang="en-US" sz="1800" b="1" i="0" dirty="0">
                <a:effectLst/>
                <a:highlight>
                  <a:srgbClr val="FFFF00"/>
                </a:highlight>
                <a:latin typeface="宋体" panose="02010600030101010101" pitchFamily="2" charset="-122"/>
                <a:ea typeface="宋体" panose="02010600030101010101" pitchFamily="2" charset="-122"/>
              </a:rPr>
              <a:t>）中共七大（</a:t>
            </a:r>
            <a:r>
              <a:rPr lang="en-US" altLang="zh-CN" sz="1800" b="1" i="0" dirty="0">
                <a:effectLst/>
                <a:highlight>
                  <a:srgbClr val="FFFF00"/>
                </a:highlight>
                <a:latin typeface="宋体" panose="02010600030101010101" pitchFamily="2" charset="-122"/>
                <a:ea typeface="宋体" panose="02010600030101010101" pitchFamily="2" charset="-122"/>
              </a:rPr>
              <a:t>1945</a:t>
            </a:r>
            <a:r>
              <a:rPr lang="zh-CN" altLang="en-US" sz="1800" b="1" i="0" dirty="0">
                <a:effectLst/>
                <a:highlight>
                  <a:srgbClr val="FFFF00"/>
                </a:highlight>
                <a:latin typeface="宋体" panose="02010600030101010101" pitchFamily="2" charset="-122"/>
                <a:ea typeface="宋体" panose="02010600030101010101" pitchFamily="2" charset="-122"/>
              </a:rPr>
              <a:t>年春）</a:t>
            </a:r>
            <a:endParaRPr lang="zh-CN" altLang="en-US"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）背景：在抗日战争胜利的前夜，为了系统地总结中国革命的基本经验，为彻底打败日本侵略者、建设新中国作准备，</a:t>
            </a:r>
            <a:r>
              <a:rPr lang="en-US" altLang="zh-CN" sz="1800" b="1" i="0" dirty="0">
                <a:effectLst/>
                <a:latin typeface="宋体" panose="02010600030101010101" pitchFamily="2" charset="-122"/>
                <a:ea typeface="宋体" panose="02010600030101010101" pitchFamily="2" charset="-122"/>
              </a:rPr>
              <a:t>1945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4 </a:t>
            </a:r>
            <a:r>
              <a:rPr lang="zh-CN" altLang="en-US" sz="1800" b="1" i="0" dirty="0">
                <a:effectLst/>
                <a:latin typeface="宋体" panose="02010600030101010101" pitchFamily="2" charset="-122"/>
                <a:ea typeface="宋体" panose="02010600030101010101" pitchFamily="2" charset="-122"/>
              </a:rPr>
              <a:t>至 </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月，中国共产党第七次全国代表大会在延安隆重举行。毛泽东在会上作</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论联合政府</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的政治报告。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内容：中共七大提出了党的政治路线：放手发动群众，壮大人民力量，在中国共产党的领导下，打败日本侵略者，解放全国人民，建立一个新民主主义的中国。中共七大确立毛泽东思想为党的指导思想，选举产生新的中央委员会，选举毛泽东为中央委员会主席。大会通过的新党章规定，以马克思列宁主义的理论与中国革命的实践之统一的思想</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毛泽东思想，作为党的一切工作的指针。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中共七大为中国共产党和中国人民指明了抗战胜利后的奋斗方向，使全党在思想上、政治上、组织上达到空前的统一和团结。它为中国共产党领导人民争取抗日战争的胜利和新民主主义革命在全国的胜利奠定了坚实的基础。</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从抗战胜利前夕的国内外局势切入，考查会议召开的必要性；</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聚焦毛泽东思想确立、党的政治路线制定等核心内容；</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从历史意义出发，探究其对凝聚全党力量、指引新民主主义革命胜利及理论</a:t>
            </a:r>
            <a:r>
              <a:rPr lang="zh-CN" altLang="en-US" b="1" dirty="0"/>
              <a:t>建设的深远价值。</a:t>
            </a:r>
            <a:endParaRPr kumimoji="1" lang="zh-CN" altLang="en-US" b="1" dirty="0"/>
          </a:p>
        </p:txBody>
      </p:sp>
    </p:spTree>
    <p:extLst>
      <p:ext uri="{BB962C8B-B14F-4D97-AF65-F5344CB8AC3E}">
        <p14:creationId xmlns:p14="http://schemas.microsoft.com/office/powerpoint/2010/main" val="60198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F4/zxZsnfWBjykJZSZGAsvfNVoVMxOzO4vFehezFjqlMAF/jfLunw7PQ425GPZC5/aM35H1r8xz5f2z8fhFcl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肥皂">
  <a:themeElements>
    <a:clrScheme name="肥皂">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肥皂">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肥皂">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30</TotalTime>
  <Words>6585</Words>
  <PresentationFormat>宽屏</PresentationFormat>
  <Paragraphs>176</Paragraphs>
  <Slides>24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24</vt:i4>
      </vt:variant>
    </vt:vector>
  </HeadingPairs>
  <TitlesOfParts>
    <vt:vector size="29" baseType="lpstr">
      <vt:lpstr>宋体</vt:lpstr>
      <vt:lpstr>PingFang SC</vt:lpstr>
      <vt:lpstr>Century Gothic</vt:lpstr>
      <vt:lpstr>Garamond</vt:lpstr>
      <vt:lpstr>肥皂</vt:lpstr>
      <vt:lpstr>2025高考历史周年热点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2025-05-21T02:13:17Z</dcterms:created>
  <dcterms:modified xsi:type="dcterms:W3CDTF">2025-05-21T02:43:39Z</dcterms:modified>
</cp:coreProperties>
</file>