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tags/tag1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6" r:id="rId3"/>
    <p:sldId id="267" r:id="rId4"/>
    <p:sldId id="259" r:id="rId5"/>
    <p:sldId id="260" r:id="rId6"/>
    <p:sldId id="268" r:id="rId7"/>
    <p:sldId id="265" r:id="rId8"/>
  </p:sldIdLst>
  <p:sldSz cx="12192000" cy="6858000"/>
  <p:notesSz cx="7104063" cy="10234613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8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9" d="100"/>
          <a:sy n="69" d="100"/>
        </p:scale>
        <p:origin x="-126" y="-1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" Target="slides/slide7.xml" Id="rId8" /><Relationship Type="http://schemas.openxmlformats.org/officeDocument/2006/relationships/slide" Target="slides/slide2.xml" Id="rId3" /><Relationship Type="http://schemas.openxmlformats.org/officeDocument/2006/relationships/slide" Target="slides/slide6.xml" Id="rId7" /><Relationship Type="http://schemas.openxmlformats.org/officeDocument/2006/relationships/tableStyles" Target="tableStyles.xml" Id="rId12" /><Relationship Type="http://schemas.openxmlformats.org/officeDocument/2006/relationships/slide" Target="slides/slide1.xml" Id="rId2" /><Relationship Type="http://schemas.openxmlformats.org/officeDocument/2006/relationships/slideMaster" Target="slideMasters/slideMaster1.xml" Id="rId1" /><Relationship Type="http://schemas.openxmlformats.org/officeDocument/2006/relationships/slide" Target="slides/slide5.xml" Id="rId6" /><Relationship Type="http://schemas.openxmlformats.org/officeDocument/2006/relationships/theme" Target="theme/theme1.xml" Id="rId11" /><Relationship Type="http://schemas.openxmlformats.org/officeDocument/2006/relationships/slide" Target="slides/slide4.xml" Id="rId5" /><Relationship Type="http://schemas.openxmlformats.org/officeDocument/2006/relationships/viewProps" Target="viewProps.xml" Id="rId10" /><Relationship Type="http://schemas.openxmlformats.org/officeDocument/2006/relationships/slide" Target="slides/slide3.xml" Id="rId4" /><Relationship Type="http://schemas.openxmlformats.org/officeDocument/2006/relationships/presProps" Target="presProps.xml" Id="rId9" /><Relationship Type="http://schemas.openxmlformats.org/officeDocument/2006/relationships/tags" Target="/ppt/tags/tag1.xml" Id="R5b907bd5336445f9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F0155A-370B-427E-874B-99BEF6B7BB1D}" type="datetimeFigureOut">
              <a:rPr lang="zh-CN" altLang="en-US"/>
              <a:pPr>
                <a:defRPr/>
              </a:pPr>
              <a:t>2017/8/25 Friday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CCB592-C8DE-44BC-A541-7379A698C41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AB8BFE-6CC0-4B64-9A65-6A4AA513249E}" type="datetimeFigureOut">
              <a:rPr lang="zh-CN" altLang="en-US"/>
              <a:pPr>
                <a:defRPr/>
              </a:pPr>
              <a:t>2017/8/25 Friday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900323-9EA3-42AB-AC96-39418539E63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CFF596-D925-4979-B1C1-76A1B637D346}" type="datetimeFigureOut">
              <a:rPr lang="zh-CN" altLang="en-US"/>
              <a:pPr>
                <a:defRPr/>
              </a:pPr>
              <a:t>2017/8/25 Friday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71947C-E545-46DA-835D-C031079E5836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7AAC70-2C46-424D-9F2C-7838612A8081}" type="datetimeFigureOut">
              <a:rPr lang="zh-CN" altLang="en-US"/>
              <a:pPr>
                <a:defRPr/>
              </a:pPr>
              <a:t>2017/8/25 Friday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384DAD-BB46-4EAE-A251-F5B61061A3D0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AC9A6F-6B01-4285-9DDB-E7C4C2D2607C}" type="datetimeFigureOut">
              <a:rPr lang="zh-CN" altLang="en-US"/>
              <a:pPr>
                <a:defRPr/>
              </a:pPr>
              <a:t>2017/8/25 Friday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754661-7EC5-41EE-B45E-A84AA7F1AEB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86774" y="1778438"/>
            <a:ext cx="4873574" cy="823912"/>
          </a:xfrm>
        </p:spPr>
        <p:txBody>
          <a:bodyPr anchor="ctr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186774" y="2665379"/>
            <a:ext cx="4873574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6938" y="1778438"/>
            <a:ext cx="4897576" cy="823912"/>
          </a:xfrm>
        </p:spPr>
        <p:txBody>
          <a:bodyPr anchor="ctr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6938" y="2665379"/>
            <a:ext cx="4897576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22B6A-1ECB-4F9F-BDB5-914CD042A2F2}" type="datetimeFigureOut">
              <a:rPr lang="zh-CN" altLang="en-US"/>
              <a:pPr>
                <a:defRPr/>
              </a:pPr>
              <a:t>2017/8/25 Friday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C8DC03-D826-4E1C-9C27-E87B4C2CEA62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B69D42-A1E7-4C6A-BD4E-C2E6E171382B}" type="datetimeFigureOut">
              <a:rPr lang="zh-CN" altLang="en-US"/>
              <a:pPr>
                <a:defRPr/>
              </a:pPr>
              <a:t>2017/8/25 Friday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3607AB-3562-4165-8555-3132AAC0FB9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098706-5E22-44CD-94C8-DE8E777F91DC}" type="datetimeFigureOut">
              <a:rPr lang="zh-CN" altLang="en-US"/>
              <a:pPr>
                <a:defRPr/>
              </a:pPr>
              <a:t>2017/8/25 Friday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3FC111-0C65-4ED9-96E6-B0747DD368F0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16534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165349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EA4D99-59C5-4717-A724-358234D0F103}" type="datetimeFigureOut">
              <a:rPr lang="zh-CN" altLang="en-US"/>
              <a:pPr>
                <a:defRPr/>
              </a:pPr>
              <a:t>2017/8/25 Friday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F46E08-71CA-4FFD-8418-C0C639F7A89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DAF908-D5BE-43E1-9810-3BD531B20A30}" type="datetimeFigureOut">
              <a:rPr lang="zh-CN" altLang="en-US"/>
              <a:pPr>
                <a:defRPr/>
              </a:pPr>
              <a:t>2017/8/25 Friday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927DA7-FB35-4F60-93AE-9CBA678FB3E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88B787B0-E204-424B-9466-735BEDD3EFB4}" type="datetimeFigureOut">
              <a:rPr lang="zh-CN" altLang="en-US"/>
              <a:pPr>
                <a:defRPr/>
              </a:pPr>
              <a:t>2017/8/25 Friday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CA17164F-E2AD-4576-9593-45D31BEF317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charset="-122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charset="-122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charset="-122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charset="-122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zh-CN" altLang="en-US" smtClean="0"/>
          </a:p>
        </p:txBody>
      </p:sp>
      <p:pic>
        <p:nvPicPr>
          <p:cNvPr id="12290" name="内容占位符 3" descr="背景_"/>
          <p:cNvPicPr>
            <a:picLocks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-12700"/>
            <a:ext cx="12212638" cy="6870700"/>
          </a:xfrm>
        </p:spPr>
      </p:pic>
      <p:sp>
        <p:nvSpPr>
          <p:cNvPr id="5" name="文本框 4"/>
          <p:cNvSpPr txBox="1"/>
          <p:nvPr/>
        </p:nvSpPr>
        <p:spPr>
          <a:xfrm>
            <a:off x="2127250" y="2192338"/>
            <a:ext cx="8029575" cy="76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zh-CN" altLang="en-US" sz="4400" b="1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经典中宋简"/>
                <a:ea typeface="经典中宋简"/>
                <a:cs typeface="经典中宋简"/>
              </a:rPr>
              <a:t>高效阅读，合理推断，提取信息</a:t>
            </a:r>
          </a:p>
        </p:txBody>
      </p:sp>
      <p:sp>
        <p:nvSpPr>
          <p:cNvPr id="12292" name="文本框 5"/>
          <p:cNvSpPr txBox="1">
            <a:spLocks noChangeArrowheads="1"/>
          </p:cNvSpPr>
          <p:nvPr/>
        </p:nvSpPr>
        <p:spPr bwMode="auto">
          <a:xfrm>
            <a:off x="4462463" y="3475038"/>
            <a:ext cx="28638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CN" altLang="en-US" sz="3200">
                <a:solidFill>
                  <a:srgbClr val="800000"/>
                </a:solidFill>
                <a:latin typeface="微软雅黑" pitchFamily="34" charset="-122"/>
                <a:ea typeface="微软雅黑" pitchFamily="34" charset="-122"/>
              </a:rPr>
              <a:t>制作人  李瑞连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2"/>
          <p:cNvSpPr>
            <a:spLocks noChangeArrowheads="1"/>
          </p:cNvSpPr>
          <p:nvPr/>
        </p:nvSpPr>
        <p:spPr bwMode="auto">
          <a:xfrm>
            <a:off x="0" y="644525"/>
            <a:ext cx="12192000" cy="545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zh-CN" altLang="en-US" sz="3200" b="1">
                <a:solidFill>
                  <a:srgbClr val="000000"/>
                </a:solidFill>
              </a:rPr>
              <a:t>材料一  </a:t>
            </a:r>
            <a:r>
              <a:rPr lang="en-US" altLang="zh-CN" sz="3200" b="1">
                <a:solidFill>
                  <a:srgbClr val="000000"/>
                </a:solidFill>
              </a:rPr>
              <a:t>1921</a:t>
            </a:r>
            <a:r>
              <a:rPr lang="zh-CN" altLang="en-US" sz="3200" b="1">
                <a:solidFill>
                  <a:srgbClr val="000000"/>
                </a:solidFill>
              </a:rPr>
              <a:t>年，一位来自堪萨斯州诺顿的家庭主妇拉斯洛普女士，写信给爱迪生，感谢他发明电力以及种种省时的电器用品。</a:t>
            </a:r>
          </a:p>
          <a:p>
            <a:r>
              <a:rPr lang="zh-CN" altLang="en-US" sz="3200" b="1">
                <a:solidFill>
                  <a:srgbClr val="000000"/>
                </a:solidFill>
              </a:rPr>
              <a:t>       “</a:t>
            </a:r>
            <a:r>
              <a:rPr lang="en-US" altLang="zh-CN" sz="3200" b="1">
                <a:solidFill>
                  <a:srgbClr val="000000"/>
                </a:solidFill>
              </a:rPr>
              <a:t>……</a:t>
            </a:r>
            <a:r>
              <a:rPr lang="zh-CN" altLang="en-US" sz="3200" b="1">
                <a:solidFill>
                  <a:srgbClr val="000000"/>
                </a:solidFill>
              </a:rPr>
              <a:t>我是一位大学毕业生，我先生很可能是托皮卡与丹佛两地区间最著名的外科医生之一。我是地区妇女会干部，以及小镇社团主席。</a:t>
            </a:r>
          </a:p>
          <a:p>
            <a:r>
              <a:rPr lang="zh-CN" altLang="en-US" sz="3200" b="1">
                <a:solidFill>
                  <a:srgbClr val="000000"/>
                </a:solidFill>
              </a:rPr>
              <a:t>        我们有四个孩子。我们有一栋大房子，所以你能了解当我得做几乎所有家务的时候，我要做的事情很多且活动种类繁复，然而我享受劳动，并不觉得我完全不能从生活中得到乐趣</a:t>
            </a:r>
            <a:r>
              <a:rPr lang="en-US" altLang="zh-CN" sz="3200" b="1">
                <a:solidFill>
                  <a:srgbClr val="000000"/>
                </a:solidFill>
              </a:rPr>
              <a:t>……</a:t>
            </a:r>
            <a:r>
              <a:rPr lang="zh-CN" altLang="en-US" sz="3200" b="1">
                <a:solidFill>
                  <a:srgbClr val="000000"/>
                </a:solidFill>
              </a:rPr>
              <a:t>我们的住家由电力照亮。我在西屋牌电炉上烹饪，用电动洗碗机洗碗。电扇将凉风传布到住家各处</a:t>
            </a:r>
            <a:r>
              <a:rPr lang="en-US" altLang="zh-CN" sz="3200" b="1">
                <a:solidFill>
                  <a:srgbClr val="000000"/>
                </a:solidFill>
              </a:rPr>
              <a:t>……</a:t>
            </a:r>
            <a:r>
              <a:rPr lang="zh-CN" altLang="en-US" sz="3200" b="1">
                <a:solidFill>
                  <a:srgbClr val="000000"/>
                </a:solidFill>
              </a:rPr>
              <a:t>。我用一台洗衣机洗衣服，并用电熨斗烫衣服，以电动吸尘器打扫房子。</a:t>
            </a:r>
          </a:p>
        </p:txBody>
      </p:sp>
      <p:sp>
        <p:nvSpPr>
          <p:cNvPr id="21507" name="Line 3"/>
          <p:cNvSpPr>
            <a:spLocks noChangeShapeType="1"/>
          </p:cNvSpPr>
          <p:nvPr/>
        </p:nvSpPr>
        <p:spPr bwMode="auto">
          <a:xfrm>
            <a:off x="1520825" y="1222375"/>
            <a:ext cx="1536700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1508" name="Line 4"/>
          <p:cNvSpPr>
            <a:spLocks noChangeShapeType="1"/>
          </p:cNvSpPr>
          <p:nvPr/>
        </p:nvSpPr>
        <p:spPr bwMode="auto">
          <a:xfrm>
            <a:off x="5019675" y="1208088"/>
            <a:ext cx="2303463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1509" name="Line 5"/>
          <p:cNvSpPr>
            <a:spLocks noChangeShapeType="1"/>
          </p:cNvSpPr>
          <p:nvPr/>
        </p:nvSpPr>
        <p:spPr bwMode="auto">
          <a:xfrm>
            <a:off x="3616325" y="2125663"/>
            <a:ext cx="1985963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1510" name="Line 6"/>
          <p:cNvSpPr>
            <a:spLocks noChangeShapeType="1"/>
          </p:cNvSpPr>
          <p:nvPr/>
        </p:nvSpPr>
        <p:spPr bwMode="auto">
          <a:xfrm>
            <a:off x="6367463" y="2678113"/>
            <a:ext cx="5824537" cy="39687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1511" name="Line 7"/>
          <p:cNvSpPr>
            <a:spLocks noChangeShapeType="1"/>
          </p:cNvSpPr>
          <p:nvPr/>
        </p:nvSpPr>
        <p:spPr bwMode="auto">
          <a:xfrm flipV="1">
            <a:off x="195263" y="4116388"/>
            <a:ext cx="1544637" cy="14287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1512" name="Line 8"/>
          <p:cNvSpPr>
            <a:spLocks noChangeShapeType="1"/>
          </p:cNvSpPr>
          <p:nvPr/>
        </p:nvSpPr>
        <p:spPr bwMode="auto">
          <a:xfrm flipV="1">
            <a:off x="509588" y="5049838"/>
            <a:ext cx="1617662" cy="2857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1513" name="Line 9"/>
          <p:cNvSpPr>
            <a:spLocks noChangeShapeType="1"/>
          </p:cNvSpPr>
          <p:nvPr/>
        </p:nvSpPr>
        <p:spPr bwMode="auto">
          <a:xfrm flipV="1">
            <a:off x="4522788" y="5087938"/>
            <a:ext cx="806450" cy="26987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1514" name="Line 10"/>
          <p:cNvSpPr>
            <a:spLocks noChangeShapeType="1"/>
          </p:cNvSpPr>
          <p:nvPr/>
        </p:nvSpPr>
        <p:spPr bwMode="auto">
          <a:xfrm flipV="1">
            <a:off x="7454900" y="5089525"/>
            <a:ext cx="1992313" cy="1588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1515" name="Line 11"/>
          <p:cNvSpPr>
            <a:spLocks noChangeShapeType="1"/>
          </p:cNvSpPr>
          <p:nvPr/>
        </p:nvSpPr>
        <p:spPr bwMode="auto">
          <a:xfrm flipV="1">
            <a:off x="10801350" y="5111750"/>
            <a:ext cx="709613" cy="1588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1516" name="Line 12"/>
          <p:cNvSpPr>
            <a:spLocks noChangeShapeType="1"/>
          </p:cNvSpPr>
          <p:nvPr/>
        </p:nvSpPr>
        <p:spPr bwMode="auto">
          <a:xfrm flipV="1">
            <a:off x="6699250" y="5605463"/>
            <a:ext cx="1096963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1517" name="Line 13"/>
          <p:cNvSpPr>
            <a:spLocks noChangeShapeType="1"/>
          </p:cNvSpPr>
          <p:nvPr/>
        </p:nvSpPr>
        <p:spPr bwMode="auto">
          <a:xfrm flipV="1">
            <a:off x="10375900" y="5564188"/>
            <a:ext cx="1081088" cy="1587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1518" name="Line 14"/>
          <p:cNvSpPr>
            <a:spLocks noChangeShapeType="1"/>
          </p:cNvSpPr>
          <p:nvPr/>
        </p:nvSpPr>
        <p:spPr bwMode="auto">
          <a:xfrm>
            <a:off x="1862138" y="6076950"/>
            <a:ext cx="1912937" cy="11113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1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1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1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1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1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animBg="1"/>
      <p:bldP spid="21508" grpId="0" animBg="1"/>
      <p:bldP spid="21509" grpId="0" animBg="1"/>
      <p:bldP spid="21510" grpId="0" animBg="1"/>
      <p:bldP spid="21511" grpId="0" animBg="1"/>
      <p:bldP spid="21512" grpId="0" animBg="1"/>
      <p:bldP spid="21513" grpId="0" animBg="1"/>
      <p:bldP spid="21514" grpId="0" animBg="1"/>
      <p:bldP spid="21515" grpId="0" animBg="1"/>
      <p:bldP spid="21516" grpId="0" animBg="1"/>
      <p:bldP spid="21517" grpId="0" animBg="1"/>
      <p:bldP spid="2151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ChangeArrowheads="1"/>
          </p:cNvSpPr>
          <p:nvPr/>
        </p:nvSpPr>
        <p:spPr bwMode="auto">
          <a:xfrm>
            <a:off x="0" y="919163"/>
            <a:ext cx="12192000" cy="30162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zh-CN" altLang="en-US" sz="3200" b="1">
                <a:solidFill>
                  <a:srgbClr val="000000"/>
                </a:solidFill>
              </a:rPr>
              <a:t>休息时，我使用电动按摩器，并且用电动发卷烫头发。穿着一件由电动缝纫机缝制的长裙，然后打开维克多牌电唱机，或者学一会儿西班牙文，或者聆听克莱斯勒、格鲁克和加利</a:t>
            </a:r>
            <a:r>
              <a:rPr lang="en-US" altLang="zh-CN" sz="3200" b="1">
                <a:solidFill>
                  <a:srgbClr val="000000"/>
                </a:solidFill>
              </a:rPr>
              <a:t>……</a:t>
            </a:r>
            <a:r>
              <a:rPr lang="zh-CN" altLang="en-US" sz="3200" b="1">
                <a:solidFill>
                  <a:srgbClr val="000000"/>
                </a:solidFill>
              </a:rPr>
              <a:t>。爱迪生先生请接受一位心怀最诚挚感激之意的女人的致谢。我知道我只是众多承恩且感激你的人之一。”</a:t>
            </a:r>
          </a:p>
          <a:p>
            <a:r>
              <a:rPr lang="zh-CN" altLang="en-US" sz="3200" b="1">
                <a:solidFill>
                  <a:srgbClr val="000000"/>
                </a:solidFill>
              </a:rPr>
              <a:t>           </a:t>
            </a:r>
            <a:r>
              <a:rPr lang="en-US" altLang="zh-CN" sz="3200" b="1">
                <a:solidFill>
                  <a:srgbClr val="000000"/>
                </a:solidFill>
              </a:rPr>
              <a:t>——</a:t>
            </a:r>
            <a:r>
              <a:rPr lang="zh-CN" altLang="en-US" sz="3200" b="1">
                <a:solidFill>
                  <a:srgbClr val="000000"/>
                </a:solidFill>
              </a:rPr>
              <a:t>摘录自拉斯洛普女士在</a:t>
            </a:r>
            <a:r>
              <a:rPr lang="en-US" altLang="zh-CN" sz="3200" b="1">
                <a:solidFill>
                  <a:srgbClr val="000000"/>
                </a:solidFill>
              </a:rPr>
              <a:t>1921</a:t>
            </a:r>
            <a:r>
              <a:rPr lang="zh-CN" altLang="en-US" sz="3200" b="1">
                <a:solidFill>
                  <a:srgbClr val="000000"/>
                </a:solidFill>
              </a:rPr>
              <a:t>年</a:t>
            </a:r>
            <a:r>
              <a:rPr lang="en-US" altLang="zh-CN" sz="3200" b="1">
                <a:solidFill>
                  <a:srgbClr val="000000"/>
                </a:solidFill>
              </a:rPr>
              <a:t>3</a:t>
            </a:r>
            <a:r>
              <a:rPr lang="zh-CN" altLang="en-US" sz="3200" b="1">
                <a:solidFill>
                  <a:srgbClr val="000000"/>
                </a:solidFill>
              </a:rPr>
              <a:t>月</a:t>
            </a:r>
            <a:r>
              <a:rPr lang="en-US" altLang="zh-CN" sz="3200" b="1">
                <a:solidFill>
                  <a:srgbClr val="000000"/>
                </a:solidFill>
              </a:rPr>
              <a:t>5</a:t>
            </a:r>
            <a:r>
              <a:rPr lang="zh-CN" altLang="en-US" sz="3200" b="1">
                <a:solidFill>
                  <a:srgbClr val="000000"/>
                </a:solidFill>
              </a:rPr>
              <a:t>日写给爱迪生的信</a:t>
            </a:r>
          </a:p>
        </p:txBody>
      </p:sp>
      <p:sp>
        <p:nvSpPr>
          <p:cNvPr id="22532" name="Line 4"/>
          <p:cNvSpPr>
            <a:spLocks noChangeShapeType="1"/>
          </p:cNvSpPr>
          <p:nvPr/>
        </p:nvSpPr>
        <p:spPr bwMode="auto">
          <a:xfrm flipV="1">
            <a:off x="3040063" y="1468438"/>
            <a:ext cx="1958975" cy="26987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2533" name="Line 5"/>
          <p:cNvSpPr>
            <a:spLocks noChangeShapeType="1"/>
          </p:cNvSpPr>
          <p:nvPr/>
        </p:nvSpPr>
        <p:spPr bwMode="auto">
          <a:xfrm>
            <a:off x="6648450" y="1482725"/>
            <a:ext cx="1582738" cy="2857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2534" name="Line 6"/>
          <p:cNvSpPr>
            <a:spLocks noChangeShapeType="1"/>
          </p:cNvSpPr>
          <p:nvPr/>
        </p:nvSpPr>
        <p:spPr bwMode="auto">
          <a:xfrm>
            <a:off x="166688" y="1917700"/>
            <a:ext cx="4224337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2535" name="Line 7"/>
          <p:cNvSpPr>
            <a:spLocks noChangeShapeType="1"/>
          </p:cNvSpPr>
          <p:nvPr/>
        </p:nvSpPr>
        <p:spPr bwMode="auto">
          <a:xfrm>
            <a:off x="7888288" y="1949450"/>
            <a:ext cx="1138237" cy="14288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2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2" grpId="0" animBg="1"/>
      <p:bldP spid="22533" grpId="0" animBg="1"/>
      <p:bldP spid="22534" grpId="0" animBg="1"/>
      <p:bldP spid="2253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233363" y="244475"/>
            <a:ext cx="1171098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zh-CN" altLang="en-US" sz="3200" b="1">
                <a:latin typeface="Times New Roman" pitchFamily="18" charset="0"/>
                <a:cs typeface="Times New Roman" pitchFamily="18" charset="0"/>
              </a:rPr>
              <a:t>材料二 </a:t>
            </a:r>
            <a:r>
              <a:rPr lang="en-US" altLang="zh-CN" sz="3200" b="1">
                <a:latin typeface="Times New Roman" pitchFamily="18" charset="0"/>
                <a:cs typeface="Times New Roman" pitchFamily="18" charset="0"/>
              </a:rPr>
              <a:t>1921</a:t>
            </a:r>
            <a:r>
              <a:rPr lang="zh-CN" altLang="en-US" sz="3200" b="1">
                <a:latin typeface="Times New Roman" pitchFamily="18" charset="0"/>
                <a:cs typeface="Times New Roman" pitchFamily="18" charset="0"/>
              </a:rPr>
              <a:t>年费城地区</a:t>
            </a:r>
            <a:r>
              <a:rPr lang="en-US" altLang="zh-CN" sz="3200" b="1">
                <a:latin typeface="Times New Roman" pitchFamily="18" charset="0"/>
                <a:cs typeface="Times New Roman" pitchFamily="18" charset="0"/>
              </a:rPr>
              <a:t>1300</a:t>
            </a:r>
            <a:r>
              <a:rPr lang="zh-CN" altLang="en-US" sz="3200" b="1">
                <a:latin typeface="Times New Roman" pitchFamily="18" charset="0"/>
                <a:cs typeface="Times New Roman" pitchFamily="18" charset="0"/>
              </a:rPr>
              <a:t>个电气化家庭拥有的电器分布</a:t>
            </a:r>
          </a:p>
        </p:txBody>
      </p:sp>
      <p:graphicFrame>
        <p:nvGraphicFramePr>
          <p:cNvPr id="14645" name="Group 309"/>
          <p:cNvGraphicFramePr>
            <a:graphicFrameLocks noGrp="1"/>
          </p:cNvGraphicFramePr>
          <p:nvPr/>
        </p:nvGraphicFramePr>
        <p:xfrm>
          <a:off x="360363" y="827088"/>
          <a:ext cx="11299825" cy="5211762"/>
        </p:xfrm>
        <a:graphic>
          <a:graphicData uri="http://schemas.openxmlformats.org/drawingml/2006/table">
            <a:tbl>
              <a:tblPr/>
              <a:tblGrid>
                <a:gridCol w="2620962"/>
                <a:gridCol w="2208213"/>
                <a:gridCol w="1912937"/>
                <a:gridCol w="1843088"/>
                <a:gridCol w="2714625"/>
              </a:tblGrid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charset="-122"/>
                          <a:cs typeface="Times New Roman" pitchFamily="18" charset="0"/>
                        </a:rPr>
                        <a:t>类别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charset="-122"/>
                          <a:cs typeface="Times New Roman" pitchFamily="18" charset="0"/>
                        </a:rPr>
                        <a:t>贫户</a:t>
                      </a:r>
                      <a:endParaRPr kumimoji="0" lang="zh-CN" alt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charset="-122"/>
                          <a:cs typeface="Times New Roman" pitchFamily="18" charset="0"/>
                        </a:rPr>
                        <a:t>一般家庭</a:t>
                      </a:r>
                      <a:endParaRPr kumimoji="0" lang="zh-CN" alt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charset="-122"/>
                          <a:cs typeface="Times New Roman" pitchFamily="18" charset="0"/>
                        </a:rPr>
                        <a:t>新家庭</a:t>
                      </a:r>
                      <a:endParaRPr kumimoji="0" lang="zh-CN" alt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charset="-122"/>
                          <a:cs typeface="Times New Roman" pitchFamily="18" charset="0"/>
                        </a:rPr>
                        <a:t>较为富裕家庭</a:t>
                      </a:r>
                      <a:endParaRPr kumimoji="0" lang="zh-CN" alt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charset="-122"/>
                          <a:cs typeface="Times New Roman" pitchFamily="18" charset="0"/>
                        </a:rPr>
                        <a:t>电熨斗</a:t>
                      </a:r>
                      <a:endParaRPr kumimoji="0" lang="zh-CN" alt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charset="-122"/>
                          <a:cs typeface="Times New Roman" pitchFamily="18" charset="0"/>
                        </a:rPr>
                        <a:t>64%</a:t>
                      </a:r>
                      <a:endParaRPr kumimoji="0" lang="en-US" altLang="zh-CN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charset="-122"/>
                          <a:cs typeface="Times New Roman" pitchFamily="18" charset="0"/>
                        </a:rPr>
                        <a:t>60%</a:t>
                      </a:r>
                      <a:endParaRPr kumimoji="0" lang="en-US" altLang="zh-CN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charset="-122"/>
                          <a:cs typeface="Times New Roman" pitchFamily="18" charset="0"/>
                        </a:rPr>
                        <a:t>87%</a:t>
                      </a:r>
                      <a:endParaRPr kumimoji="0" lang="en-US" altLang="zh-CN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charset="-122"/>
                          <a:cs typeface="Times New Roman" pitchFamily="18" charset="0"/>
                        </a:rPr>
                        <a:t>90%</a:t>
                      </a:r>
                      <a:endParaRPr kumimoji="0" lang="en-US" altLang="zh-CN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charset="-122"/>
                          <a:cs typeface="Times New Roman" pitchFamily="18" charset="0"/>
                        </a:rPr>
                        <a:t>吸尘器</a:t>
                      </a:r>
                      <a:endParaRPr kumimoji="0" lang="zh-CN" alt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charset="-122"/>
                          <a:cs typeface="Times New Roman" pitchFamily="18" charset="0"/>
                        </a:rPr>
                        <a:t>33%</a:t>
                      </a:r>
                      <a:endParaRPr kumimoji="0" lang="en-US" altLang="zh-CN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charset="-122"/>
                          <a:cs typeface="Times New Roman" pitchFamily="18" charset="0"/>
                        </a:rPr>
                        <a:t>40%</a:t>
                      </a:r>
                      <a:endParaRPr kumimoji="0" lang="en-US" altLang="zh-CN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charset="-122"/>
                          <a:cs typeface="Times New Roman" pitchFamily="18" charset="0"/>
                        </a:rPr>
                        <a:t>83%</a:t>
                      </a:r>
                      <a:endParaRPr kumimoji="0" lang="en-US" altLang="zh-CN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charset="-122"/>
                          <a:cs typeface="Times New Roman" pitchFamily="18" charset="0"/>
                        </a:rPr>
                        <a:t>84%</a:t>
                      </a:r>
                      <a:endParaRPr kumimoji="0" lang="en-US" altLang="zh-CN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charset="-122"/>
                          <a:cs typeface="Times New Roman" pitchFamily="18" charset="0"/>
                        </a:rPr>
                        <a:t>洗衣机</a:t>
                      </a:r>
                      <a:endParaRPr kumimoji="0" lang="zh-CN" alt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charset="-122"/>
                          <a:cs typeface="Times New Roman" pitchFamily="18" charset="0"/>
                        </a:rPr>
                        <a:t>11%</a:t>
                      </a:r>
                      <a:endParaRPr kumimoji="0" lang="en-US" altLang="zh-CN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charset="-122"/>
                          <a:cs typeface="Times New Roman" pitchFamily="18" charset="0"/>
                        </a:rPr>
                        <a:t>5%</a:t>
                      </a:r>
                      <a:endParaRPr kumimoji="0" lang="en-US" altLang="zh-CN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charset="-122"/>
                          <a:cs typeface="Times New Roman" pitchFamily="18" charset="0"/>
                        </a:rPr>
                        <a:t>28%</a:t>
                      </a:r>
                      <a:endParaRPr kumimoji="0" lang="en-US" altLang="zh-CN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charset="-122"/>
                          <a:cs typeface="Times New Roman" pitchFamily="18" charset="0"/>
                        </a:rPr>
                        <a:t>32%</a:t>
                      </a:r>
                      <a:endParaRPr kumimoji="0" lang="en-US" altLang="zh-CN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charset="-122"/>
                          <a:cs typeface="Times New Roman" pitchFamily="18" charset="0"/>
                        </a:rPr>
                        <a:t>风扇</a:t>
                      </a:r>
                      <a:endParaRPr kumimoji="0" lang="zh-CN" alt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charset="-122"/>
                          <a:cs typeface="Times New Roman" pitchFamily="18" charset="0"/>
                        </a:rPr>
                        <a:t>2%</a:t>
                      </a:r>
                      <a:endParaRPr kumimoji="0" lang="en-US" altLang="zh-CN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charset="-122"/>
                          <a:cs typeface="Times New Roman" pitchFamily="18" charset="0"/>
                        </a:rPr>
                        <a:t>6%</a:t>
                      </a:r>
                      <a:endParaRPr kumimoji="0" lang="en-US" altLang="zh-CN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charset="-122"/>
                          <a:cs typeface="Times New Roman" pitchFamily="18" charset="0"/>
                        </a:rPr>
                        <a:t>10%</a:t>
                      </a:r>
                      <a:endParaRPr kumimoji="0" lang="en-US" altLang="zh-CN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charset="-122"/>
                          <a:cs typeface="Times New Roman" pitchFamily="18" charset="0"/>
                        </a:rPr>
                        <a:t>36%</a:t>
                      </a:r>
                      <a:endParaRPr kumimoji="0" lang="en-US" altLang="zh-CN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charset="-122"/>
                          <a:cs typeface="Times New Roman" pitchFamily="18" charset="0"/>
                        </a:rPr>
                        <a:t>咖啡壶</a:t>
                      </a:r>
                      <a:endParaRPr kumimoji="0" lang="zh-CN" alt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charset="-122"/>
                          <a:cs typeface="Times New Roman" pitchFamily="18" charset="0"/>
                        </a:rPr>
                        <a:t>1%</a:t>
                      </a:r>
                      <a:endParaRPr kumimoji="0" lang="en-US" altLang="zh-CN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charset="-122"/>
                          <a:cs typeface="Times New Roman" pitchFamily="18" charset="0"/>
                        </a:rPr>
                        <a:t>4%</a:t>
                      </a:r>
                      <a:endParaRPr kumimoji="0" lang="en-US" altLang="zh-CN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charset="-122"/>
                          <a:cs typeface="Times New Roman" pitchFamily="18" charset="0"/>
                        </a:rPr>
                        <a:t>6%</a:t>
                      </a:r>
                      <a:endParaRPr kumimoji="0" lang="en-US" altLang="zh-CN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charset="-122"/>
                          <a:cs typeface="Times New Roman" pitchFamily="18" charset="0"/>
                        </a:rPr>
                        <a:t>19%</a:t>
                      </a:r>
                      <a:endParaRPr kumimoji="0" lang="en-US" altLang="zh-CN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charset="-122"/>
                          <a:cs typeface="Times New Roman" pitchFamily="18" charset="0"/>
                        </a:rPr>
                        <a:t>电炉</a:t>
                      </a:r>
                      <a:endParaRPr kumimoji="0" lang="zh-CN" alt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charset="-122"/>
                          <a:cs typeface="Times New Roman" pitchFamily="18" charset="0"/>
                        </a:rPr>
                        <a:t>—</a:t>
                      </a:r>
                      <a:endParaRPr kumimoji="0" lang="en-US" altLang="zh-CN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charset="-122"/>
                          <a:cs typeface="Times New Roman" pitchFamily="18" charset="0"/>
                        </a:rPr>
                        <a:t>—</a:t>
                      </a:r>
                      <a:endParaRPr kumimoji="0" lang="en-US" altLang="zh-CN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charset="-122"/>
                          <a:cs typeface="Times New Roman" pitchFamily="18" charset="0"/>
                        </a:rPr>
                        <a:t>—</a:t>
                      </a:r>
                      <a:endParaRPr kumimoji="0" lang="en-US" altLang="zh-CN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charset="-122"/>
                          <a:cs typeface="Times New Roman" pitchFamily="18" charset="0"/>
                        </a:rPr>
                        <a:t>3.4%</a:t>
                      </a:r>
                      <a:endParaRPr kumimoji="0" lang="en-US" altLang="zh-CN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charset="-122"/>
                          <a:cs typeface="Times New Roman" pitchFamily="18" charset="0"/>
                        </a:rPr>
                        <a:t>电冰箱</a:t>
                      </a:r>
                      <a:endParaRPr kumimoji="0" lang="zh-CN" alt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charset="-122"/>
                          <a:cs typeface="Times New Roman" pitchFamily="18" charset="0"/>
                        </a:rPr>
                        <a:t>—</a:t>
                      </a:r>
                      <a:endParaRPr kumimoji="0" lang="en-US" altLang="zh-CN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charset="-122"/>
                          <a:cs typeface="Times New Roman" pitchFamily="18" charset="0"/>
                        </a:rPr>
                        <a:t>—</a:t>
                      </a:r>
                      <a:endParaRPr kumimoji="0" lang="en-US" altLang="zh-CN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charset="-122"/>
                          <a:cs typeface="Times New Roman" pitchFamily="18" charset="0"/>
                        </a:rPr>
                        <a:t>—</a:t>
                      </a:r>
                      <a:endParaRPr kumimoji="0" lang="en-US" altLang="zh-CN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charset="-122"/>
                          <a:cs typeface="Times New Roman" pitchFamily="18" charset="0"/>
                        </a:rPr>
                        <a:t>—</a:t>
                      </a:r>
                      <a:endParaRPr kumimoji="0" lang="en-US" altLang="zh-CN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charset="-122"/>
                          <a:cs typeface="Times New Roman" pitchFamily="18" charset="0"/>
                        </a:rPr>
                        <a:t>收音机</a:t>
                      </a:r>
                      <a:endParaRPr kumimoji="0" lang="zh-CN" alt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charset="-122"/>
                          <a:cs typeface="Times New Roman" pitchFamily="18" charset="0"/>
                        </a:rPr>
                        <a:t>—</a:t>
                      </a:r>
                      <a:endParaRPr kumimoji="0" lang="en-US" altLang="zh-CN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charset="-122"/>
                          <a:cs typeface="Times New Roman" pitchFamily="18" charset="0"/>
                        </a:rPr>
                        <a:t>—</a:t>
                      </a:r>
                      <a:endParaRPr kumimoji="0" lang="en-US" altLang="zh-CN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charset="-122"/>
                          <a:cs typeface="Times New Roman" pitchFamily="18" charset="0"/>
                        </a:rPr>
                        <a:t>—</a:t>
                      </a:r>
                      <a:endParaRPr kumimoji="0" lang="en-US" altLang="zh-CN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charset="-122"/>
                          <a:cs typeface="Times New Roman" pitchFamily="18" charset="0"/>
                        </a:rPr>
                        <a:t>—</a:t>
                      </a:r>
                      <a:endParaRPr kumimoji="0" lang="en-US" altLang="zh-CN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5424" name="Rectangle 310"/>
          <p:cNvSpPr>
            <a:spLocks noChangeArrowheads="1"/>
          </p:cNvSpPr>
          <p:nvPr/>
        </p:nvSpPr>
        <p:spPr bwMode="auto">
          <a:xfrm>
            <a:off x="0" y="6064250"/>
            <a:ext cx="12192000" cy="85407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zh-CN" altLang="en-US" sz="2000" b="1"/>
              <a:t>注：</a:t>
            </a:r>
            <a:r>
              <a:rPr lang="en-US" altLang="zh-CN" sz="2000" b="1"/>
              <a:t>1920</a:t>
            </a:r>
            <a:r>
              <a:rPr lang="zh-CN" altLang="en-US" sz="2000" b="1"/>
              <a:t>年，</a:t>
            </a:r>
            <a:r>
              <a:rPr lang="en-US" altLang="zh-CN" sz="2000" b="1"/>
              <a:t>35%</a:t>
            </a:r>
            <a:r>
              <a:rPr lang="zh-CN" altLang="en-US" sz="2000" b="1"/>
              <a:t>的美国家庭拥有电力。其中，大多数为城市与郊区家庭。</a:t>
            </a:r>
          </a:p>
          <a:p>
            <a:pPr eaLnBrk="0" hangingPunct="0">
              <a:spcBef>
                <a:spcPct val="50000"/>
              </a:spcBef>
            </a:pPr>
            <a:r>
              <a:rPr lang="en-US" altLang="zh-CN" sz="2000" b="1"/>
              <a:t>——</a:t>
            </a:r>
            <a:r>
              <a:rPr lang="zh-CN" altLang="en-US" sz="2000" b="1"/>
              <a:t>来源纽约爱迪生联合电器公司图书馆藏本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ChangeArrowheads="1"/>
          </p:cNvSpPr>
          <p:nvPr/>
        </p:nvSpPr>
        <p:spPr bwMode="auto">
          <a:xfrm>
            <a:off x="309563" y="309563"/>
            <a:ext cx="1137602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buFontTx/>
              <a:buAutoNum type="arabicPeriod"/>
              <a:tabLst>
                <a:tab pos="228600" algn="l"/>
              </a:tabLst>
            </a:pPr>
            <a:r>
              <a:rPr lang="zh-CN" altLang="en-US" sz="3200" b="1">
                <a:solidFill>
                  <a:srgbClr val="FF0000"/>
                </a:solidFill>
              </a:rPr>
              <a:t>拉斯洛普女士有多大代表性呢？我们能从这两段材料推论出多少信息呢？</a:t>
            </a:r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250825" y="1585913"/>
            <a:ext cx="11666538" cy="496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tabLst>
                <a:tab pos="228600" algn="l"/>
              </a:tabLst>
            </a:pPr>
            <a:r>
              <a:rPr lang="en-US" altLang="zh-CN" sz="3200" b="1"/>
              <a:t>1</a:t>
            </a:r>
            <a:r>
              <a:rPr lang="zh-CN" altLang="en-US" sz="3200" b="1"/>
              <a:t>、拉斯洛普女士只是当时美国极少数人（受过高等教育的享有特殊地位的富有妇女）的一个缩影，并不能代表整个美国的情况。</a:t>
            </a:r>
          </a:p>
          <a:p>
            <a:pPr>
              <a:tabLst>
                <a:tab pos="228600" algn="l"/>
              </a:tabLst>
            </a:pPr>
            <a:r>
              <a:rPr lang="en-US" altLang="zh-CN" sz="3200" b="1"/>
              <a:t>2</a:t>
            </a:r>
            <a:r>
              <a:rPr lang="zh-CN" altLang="en-US" sz="3200" b="1"/>
              <a:t>、推论：</a:t>
            </a:r>
          </a:p>
          <a:p>
            <a:pPr>
              <a:tabLst>
                <a:tab pos="228600" algn="l"/>
              </a:tabLst>
            </a:pPr>
            <a:r>
              <a:rPr lang="zh-CN" altLang="en-US" sz="3200" b="1"/>
              <a:t>一、虽然拉斯洛普女士有很多电器，但并不代表富裕家庭妇女做家务的时间减少了。本来富裕家庭会雇佣工人来做家务，女主人并不需要做，但由于电器的问世，家务劳动变得轻松，就由女主人亲自完成，也减少了家庭工人的雇佣。如随着洗衣机的问世，原来用人工手洗一周洗一次的衣服，变成每天都用洗衣机洗衣服，家庭妇女花在家务上的时间总量并不比电器应用前的少。 </a:t>
            </a:r>
          </a:p>
          <a:p>
            <a:pPr>
              <a:tabLst>
                <a:tab pos="228600" algn="l"/>
              </a:tabLst>
            </a:pPr>
            <a:endParaRPr lang="zh-CN" altLang="en-US" sz="32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2000"/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2000"/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/>
          </p:cNvSpPr>
          <p:nvPr>
            <p:ph type="body" idx="1"/>
          </p:nvPr>
        </p:nvSpPr>
        <p:spPr>
          <a:xfrm>
            <a:off x="769938" y="730250"/>
            <a:ext cx="10847387" cy="4351338"/>
          </a:xfrm>
        </p:spPr>
        <p:txBody>
          <a:bodyPr/>
          <a:lstStyle/>
          <a:p>
            <a:endParaRPr lang="zh-CN" altLang="en-US" sz="3200" b="1" smtClean="0"/>
          </a:p>
          <a:p>
            <a:r>
              <a:rPr lang="zh-CN" altLang="en-US" sz="3200" b="1" smtClean="0"/>
              <a:t>二、</a:t>
            </a:r>
            <a:r>
              <a:rPr lang="en-US" altLang="zh-CN" sz="3200" b="1" smtClean="0"/>
              <a:t>20</a:t>
            </a:r>
            <a:r>
              <a:rPr lang="zh-CN" altLang="en-US" sz="3200" b="1" smtClean="0"/>
              <a:t>世纪</a:t>
            </a:r>
            <a:r>
              <a:rPr lang="en-US" altLang="zh-CN" sz="3200" b="1" smtClean="0"/>
              <a:t>20</a:t>
            </a:r>
            <a:r>
              <a:rPr lang="zh-CN" altLang="en-US" sz="3200" b="1" smtClean="0"/>
              <a:t>年代的美国，像拉斯洛普女士这样的受过高等教育的妇女占的比例不多，而她们大学毕业后并没有走向社会工作，而是在家里照顾家庭和从事义工。</a:t>
            </a:r>
          </a:p>
          <a:p>
            <a:r>
              <a:rPr lang="zh-CN" altLang="en-US" sz="3200" b="1" smtClean="0"/>
              <a:t>三、电器的应用存在区域和阶级的差异，大多数美国人要在二战后才感受到电器对减轻家务负担的帮助。而随着二战后家务电器的普及，更多的普通家庭妇女可以从繁重的家务劳动中解脱出来，参与社会的工作，促进妇女地位的提高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20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zh-CN" altLang="en-US" smtClean="0"/>
          </a:p>
        </p:txBody>
      </p:sp>
      <p:pic>
        <p:nvPicPr>
          <p:cNvPr id="17410" name="内容占位符 3" descr="03"/>
          <p:cNvPicPr>
            <a:picLocks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-23813" y="-4763"/>
            <a:ext cx="12228513" cy="6838951"/>
          </a:xfrm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中国风建筑历史企业商务文化PPT模板"/>
  <p:tag name="KSO_WPP_MARK_KEY" val="552adfeb-cfc1-4af0-b60a-855b82f8a713"/>
  <p:tag name="KSO_WM_SCREEN_THEME_FLAG" val="Dlrq25wU2PGuGg5bbmjbDEpelOaPv08CFMwTaHKdwLDxAKtr8HmjtHrxYcD1yUlOxiaxJj7+P8qGq5w2hNijS3KAKfokrfTOJ6ZsjrQEQzg=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926</Words>
  <Application>WPS 演示</Application>
  <PresentationFormat>自定义</PresentationFormat>
  <Paragraphs>62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演示文稿设计模板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5" baseType="lpstr">
      <vt:lpstr>Arial</vt:lpstr>
      <vt:lpstr>宋体</vt:lpstr>
      <vt:lpstr>Calibri Light</vt:lpstr>
      <vt:lpstr>Calibri</vt:lpstr>
      <vt:lpstr>经典中宋简</vt:lpstr>
      <vt:lpstr>微软雅黑</vt:lpstr>
      <vt:lpstr>Times New Roman</vt:lpstr>
      <vt:lpstr>Office 主题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zhangxiaomin</dc:creator>
  <cp:lastModifiedBy>AutoBVT</cp:lastModifiedBy>
  <cp:revision>27</cp:revision>
  <dcterms:created xsi:type="dcterms:W3CDTF">2017-06-05T01:52:00Z</dcterms:created>
  <dcterms:modified xsi:type="dcterms:W3CDTF">2017-08-25T13:44:16Z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2052-10.1.0.6489</vt:lpwstr>
  </property>
</Properties>
</file>