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7" r:id="rId2"/>
    <p:sldId id="278" r:id="rId3"/>
    <p:sldId id="264" r:id="rId4"/>
    <p:sldId id="281" r:id="rId5"/>
    <p:sldId id="282" r:id="rId6"/>
    <p:sldId id="283" r:id="rId7"/>
    <p:sldId id="293" r:id="rId8"/>
    <p:sldId id="284" r:id="rId9"/>
    <p:sldId id="268" r:id="rId10"/>
    <p:sldId id="285" r:id="rId11"/>
    <p:sldId id="294" r:id="rId12"/>
    <p:sldId id="299" r:id="rId13"/>
    <p:sldId id="298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0EC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263" autoAdjust="0"/>
    <p:restoredTop sz="94660"/>
  </p:normalViewPr>
  <p:slideViewPr>
    <p:cSldViewPr>
      <p:cViewPr varScale="1">
        <p:scale>
          <a:sx n="59" d="100"/>
          <a:sy n="59" d="100"/>
        </p:scale>
        <p:origin x="-7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theme" Target="theme/theme1.xml" Id="rId1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viewProps" Target="viewProps.xml" Id="rId17" /><Relationship Type="http://schemas.openxmlformats.org/officeDocument/2006/relationships/slide" Target="slides/slide1.xml" Id="rId2" /><Relationship Type="http://schemas.openxmlformats.org/officeDocument/2006/relationships/presProps" Target="presProps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notesMaster" Target="notesMasters/notesMaster1.xml" Id="rId15" /><Relationship Type="http://schemas.openxmlformats.org/officeDocument/2006/relationships/slide" Target="slides/slide9.xml" Id="rId10" /><Relationship Type="http://schemas.openxmlformats.org/officeDocument/2006/relationships/tableStyles" Target="tableStyle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tags" Target="/ppt/tags/tag1.xml" Id="Rf82f7d06ec9a4492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E2BC2-5E79-41EA-B539-653309CAA352}" type="datetimeFigureOut">
              <a:rPr lang="zh-CN" altLang="en-US" smtClean="0"/>
              <a:pPr/>
              <a:t>2017/8/4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EEFC9-CE28-47B9-BC5D-1722559BD9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EEFC9-CE28-47B9-BC5D-1722559BD9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EEFC9-CE28-47B9-BC5D-1722559BD9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2017/8/4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3" descr="背景_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55" y="-37465"/>
            <a:ext cx="9152255" cy="6870700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1928794" y="2159493"/>
            <a:ext cx="5319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经典中宋简" panose="02010609000101010101" charset="-122"/>
                <a:ea typeface="经典中宋简" panose="02010609000101010101" charset="-122"/>
              </a:rPr>
              <a:t>美苏“冷战”</a:t>
            </a:r>
            <a:r>
              <a:rPr lang="zh-CN" altLang="en-US" sz="44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经典中宋简" panose="02010609000101010101" charset="-122"/>
                <a:ea typeface="经典中宋简" panose="02010609000101010101" charset="-122"/>
              </a:rPr>
              <a:t>的形成</a:t>
            </a:r>
            <a:endParaRPr lang="zh-CN" altLang="en-US" sz="44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经典中宋简" panose="02010609000101010101" charset="-122"/>
              <a:ea typeface="经典中宋简" panose="02010609000101010101" charset="-122"/>
            </a:endParaRPr>
          </a:p>
        </p:txBody>
      </p:sp>
      <p:sp>
        <p:nvSpPr>
          <p:cNvPr id="7" name="文本框 5"/>
          <p:cNvSpPr txBox="1"/>
          <p:nvPr/>
        </p:nvSpPr>
        <p:spPr>
          <a:xfrm>
            <a:off x="3000364" y="3357562"/>
            <a:ext cx="380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</a:rPr>
              <a:t>制作人  </a:t>
            </a:r>
            <a:r>
              <a:rPr lang="zh-CN" altLang="en-US" sz="3200" dirty="0" smtClean="0">
                <a:solidFill>
                  <a:srgbClr val="800000"/>
                </a:solidFill>
                <a:latin typeface="微软雅黑" panose="020B0503020204020204" charset="-122"/>
                <a:ea typeface="微软雅黑" panose="020B0503020204020204" charset="-122"/>
              </a:rPr>
              <a:t>初金辉</a:t>
            </a:r>
            <a:endParaRPr lang="zh-CN" altLang="en-US" sz="3200" dirty="0">
              <a:solidFill>
                <a:srgbClr val="8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3568" y="1427026"/>
            <a:ext cx="8064896" cy="5502436"/>
            <a:chOff x="-36481" y="-74612"/>
            <a:chExt cx="9488059" cy="7423286"/>
          </a:xfrm>
        </p:grpSpPr>
        <p:sp>
          <p:nvSpPr>
            <p:cNvPr id="3" name="Text Box 23"/>
            <p:cNvSpPr txBox="1">
              <a:spLocks noChangeArrowheads="1"/>
            </p:cNvSpPr>
            <p:nvPr/>
          </p:nvSpPr>
          <p:spPr bwMode="auto">
            <a:xfrm>
              <a:off x="1371600" y="-74612"/>
              <a:ext cx="685801" cy="961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>
                  <a:solidFill>
                    <a:srgbClr val="FFFF00"/>
                  </a:solidFill>
                  <a:ea typeface="华文新魏" pitchFamily="2" charset="-122"/>
                </a:rPr>
                <a:t>冰岛</a:t>
              </a:r>
            </a:p>
          </p:txBody>
        </p:sp>
        <p:pic>
          <p:nvPicPr>
            <p:cNvPr id="4" name="Picture 2" descr="图片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6481" y="1"/>
              <a:ext cx="9144013" cy="6915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6629409" y="2362201"/>
              <a:ext cx="1981203" cy="54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800" b="1" dirty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苏  联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876806" y="3047999"/>
              <a:ext cx="1371601" cy="54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800" b="1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波  兰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289263" y="2899769"/>
              <a:ext cx="463473" cy="1620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b="1" dirty="0" smtClean="0">
                  <a:solidFill>
                    <a:srgbClr val="FFFF00"/>
                  </a:solidFill>
                  <a:ea typeface="华文新魏" pitchFamily="2" charset="-122"/>
                </a:rPr>
                <a:t>民主德国</a:t>
              </a:r>
              <a:endParaRPr lang="zh-CN" altLang="en-US" sz="1200" b="1" dirty="0">
                <a:solidFill>
                  <a:srgbClr val="FFFF00"/>
                </a:solidFill>
                <a:ea typeface="华文新魏" pitchFamily="2" charset="-122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715472">
              <a:off x="5643571" y="4449801"/>
              <a:ext cx="1981203" cy="54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800" b="1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罗马尼亚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21124755">
              <a:off x="6172209" y="5143133"/>
              <a:ext cx="1219202" cy="41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 dirty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保加利亚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1800295">
              <a:off x="4648206" y="4921810"/>
              <a:ext cx="1981203" cy="45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400" b="1" dirty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南斯拉夫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 rot="20511266">
              <a:off x="4953007" y="4320014"/>
              <a:ext cx="1371601" cy="41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 dirty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匈牙利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 rot="742144">
              <a:off x="4114804" y="3801696"/>
              <a:ext cx="2209804" cy="41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1200" b="1" dirty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捷克斯洛伐克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668381" y="3047999"/>
              <a:ext cx="502096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400" b="1" dirty="0">
                  <a:solidFill>
                    <a:srgbClr val="FFFF00"/>
                  </a:solidFill>
                  <a:ea typeface="华文新魏" pitchFamily="2" charset="-122"/>
                </a:rPr>
                <a:t>联邦德国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 rot="20718160">
              <a:off x="4395646" y="4241731"/>
              <a:ext cx="1143002" cy="366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000" b="1" dirty="0">
                  <a:ea typeface="华文新魏" pitchFamily="2" charset="-122"/>
                </a:rPr>
                <a:t>奥地利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429004" y="4343399"/>
              <a:ext cx="838201" cy="32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800" b="1">
                  <a:ea typeface="华文新魏" pitchFamily="2" charset="-122"/>
                </a:rPr>
                <a:t>瑞士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 rot="668597">
              <a:off x="4701410" y="448119"/>
              <a:ext cx="579341" cy="190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latin typeface="华文新魏" pitchFamily="2" charset="-122"/>
                  <a:ea typeface="华文新魏" pitchFamily="2" charset="-122"/>
                </a:rPr>
                <a:t>瑞   </a:t>
              </a:r>
              <a:r>
                <a:rPr lang="zh-CN" altLang="en-US" sz="1800" b="1" dirty="0" smtClean="0">
                  <a:latin typeface="华文新魏" pitchFamily="2" charset="-122"/>
                  <a:ea typeface="华文新魏" pitchFamily="2" charset="-122"/>
                </a:rPr>
                <a:t>典</a:t>
              </a:r>
              <a:endParaRPr lang="zh-CN" altLang="en-US" sz="1800" b="1" dirty="0"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 rot="21162870">
              <a:off x="5938894" y="152401"/>
              <a:ext cx="579341" cy="137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ea typeface="华文新魏" pitchFamily="2" charset="-122"/>
                </a:rPr>
                <a:t>芬    兰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2387142" y="4114799"/>
              <a:ext cx="1371601" cy="54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solidFill>
                    <a:srgbClr val="FFFF00"/>
                  </a:solidFill>
                  <a:ea typeface="华文新魏" pitchFamily="2" charset="-122"/>
                </a:rPr>
                <a:t>法  国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 rot="19327500">
              <a:off x="4357260" y="4438394"/>
              <a:ext cx="579341" cy="2521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意  大  利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7391408" y="5756274"/>
              <a:ext cx="2060170" cy="54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土 </a:t>
              </a:r>
              <a:r>
                <a:rPr lang="zh-CN" altLang="en-US" sz="1800" b="1" dirty="0" smtClean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耳 其</a:t>
              </a:r>
              <a:endParaRPr lang="zh-CN" altLang="en-US" sz="18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79304" y="5253735"/>
              <a:ext cx="1524002" cy="549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西 班 牙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 rot="20761298">
              <a:off x="6250495" y="5849834"/>
              <a:ext cx="579341" cy="1498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希 </a:t>
              </a:r>
              <a:r>
                <a:rPr lang="zh-CN" altLang="en-US" sz="1800" b="1" dirty="0" smtClean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腊</a:t>
              </a:r>
              <a:endParaRPr lang="zh-CN" altLang="en-US" sz="18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879936" y="2286001"/>
              <a:ext cx="463473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b="1" dirty="0">
                  <a:solidFill>
                    <a:srgbClr val="FFFF00"/>
                  </a:solidFill>
                  <a:ea typeface="华文新魏" pitchFamily="2" charset="-122"/>
                </a:rPr>
                <a:t>丹麦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2087667" y="2057401"/>
              <a:ext cx="579341" cy="1904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 dirty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英  </a:t>
              </a:r>
              <a:r>
                <a:rPr lang="zh-CN" altLang="en-US" sz="1800" b="1" dirty="0" smtClean="0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国 </a:t>
              </a:r>
              <a:endParaRPr lang="zh-CN" altLang="en-US" sz="1800" b="1" dirty="0">
                <a:solidFill>
                  <a:srgbClr val="FFFF00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  <p:sp>
          <p:nvSpPr>
            <p:cNvPr id="25" name="Text Box 24"/>
            <p:cNvSpPr txBox="1">
              <a:spLocks noChangeArrowheads="1"/>
            </p:cNvSpPr>
            <p:nvPr/>
          </p:nvSpPr>
          <p:spPr bwMode="auto">
            <a:xfrm>
              <a:off x="3918056" y="1066800"/>
              <a:ext cx="579341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800" b="1">
                  <a:solidFill>
                    <a:srgbClr val="FFFF00"/>
                  </a:solidFill>
                  <a:latin typeface="华文新魏" pitchFamily="2" charset="-122"/>
                  <a:ea typeface="华文新魏" pitchFamily="2" charset="-122"/>
                </a:rPr>
                <a:t>挪 威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 rot="21008051">
              <a:off x="3200404" y="3101608"/>
              <a:ext cx="685801" cy="41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b="1" dirty="0">
                  <a:solidFill>
                    <a:srgbClr val="FFFF00"/>
                  </a:solidFill>
                  <a:ea typeface="华文新魏" pitchFamily="2" charset="-122"/>
                </a:rPr>
                <a:t>荷兰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 rot="1955258">
              <a:off x="2906716" y="3527852"/>
              <a:ext cx="1066801" cy="41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b="1" dirty="0">
                  <a:solidFill>
                    <a:srgbClr val="FFFF00"/>
                  </a:solidFill>
                  <a:ea typeface="华文新魏" pitchFamily="2" charset="-122"/>
                </a:rPr>
                <a:t>比利时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 rot="1053329">
              <a:off x="285789" y="5105399"/>
              <a:ext cx="463473" cy="914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b="1">
                  <a:solidFill>
                    <a:srgbClr val="FFFF00"/>
                  </a:solidFill>
                  <a:ea typeface="华文新魏" pitchFamily="2" charset="-122"/>
                </a:rPr>
                <a:t>葡萄牙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 rot="19958000">
              <a:off x="1066801" y="2568207"/>
              <a:ext cx="990601" cy="41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b="1" dirty="0">
                  <a:ea typeface="华文新魏" pitchFamily="2" charset="-122"/>
                </a:rPr>
                <a:t>爱尔兰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5481728" y="5486399"/>
              <a:ext cx="463473" cy="1450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200" b="1" dirty="0">
                  <a:solidFill>
                    <a:srgbClr val="FFFF00"/>
                  </a:solidFill>
                  <a:ea typeface="华文新魏" pitchFamily="2" charset="-122"/>
                </a:rPr>
                <a:t>阿尔巴尼亚</a:t>
              </a: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115616" y="1102797"/>
            <a:ext cx="6786610" cy="1588"/>
          </a:xfrm>
          <a:prstGeom prst="line">
            <a:avLst/>
          </a:prstGeom>
          <a:ln>
            <a:solidFill>
              <a:srgbClr val="3820E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555776" y="376734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“北约”与“华约”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22755" y="1766372"/>
            <a:ext cx="8050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16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中立国</a:t>
            </a:r>
            <a:endParaRPr lang="zh-CN" altLang="en-US" sz="16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25205" y="2104926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16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北约成员国</a:t>
            </a:r>
            <a:endParaRPr lang="zh-CN" altLang="en-US" sz="16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625205" y="2414444"/>
            <a:ext cx="12186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1600" b="1" dirty="0" smtClean="0">
                <a:solidFill>
                  <a:prstClr val="black"/>
                </a:solidFill>
                <a:latin typeface="楷体" pitchFamily="49" charset="-122"/>
                <a:ea typeface="楷体" pitchFamily="49" charset="-122"/>
              </a:rPr>
              <a:t>华约成员国</a:t>
            </a:r>
            <a:endParaRPr lang="zh-CN" altLang="en-US" sz="1600" b="1" dirty="0">
              <a:solidFill>
                <a:prstClr val="black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/>
        </p:nvCxnSpPr>
        <p:spPr>
          <a:xfrm>
            <a:off x="1115616" y="1111409"/>
            <a:ext cx="6786610" cy="1588"/>
          </a:xfrm>
          <a:prstGeom prst="line">
            <a:avLst/>
          </a:prstGeom>
          <a:ln>
            <a:solidFill>
              <a:srgbClr val="3820E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2555776" y="385346"/>
            <a:ext cx="3892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“北约”与“华约”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90616" y="1465466"/>
            <a:ext cx="88472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●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“北约”和“华约”两个军事集团内部各成员国是平等的吗？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7544" y="3583315"/>
            <a:ext cx="544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●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“北约”和“华约”的实质是什么？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71600" y="1969522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不平等</a:t>
            </a:r>
            <a:endParaRPr lang="zh-CN" altLang="en-US" sz="2400" b="1" dirty="0">
              <a:solidFill>
                <a:srgbClr val="3820E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27584" y="2431187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“北约”由美国控制</a:t>
            </a:r>
            <a:endParaRPr lang="zh-CN" altLang="en-US" sz="2400" b="1" dirty="0">
              <a:solidFill>
                <a:srgbClr val="3820E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39552" y="4120470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  </a:t>
            </a:r>
            <a:r>
              <a:rPr lang="zh-CN" altLang="zh-CN" sz="2400" b="1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“北约”和“华约”是两大阵营内部分别由一个大国控制的军事政治集团。</a:t>
            </a:r>
            <a:endParaRPr lang="zh-CN" altLang="en-US" sz="2400" dirty="0">
              <a:solidFill>
                <a:srgbClr val="3820E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827584" y="2905626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“华约”由苏联控制</a:t>
            </a:r>
            <a:endParaRPr lang="zh-CN" altLang="en-US" sz="2400" b="1" dirty="0">
              <a:solidFill>
                <a:srgbClr val="3820E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74388" y="5455523"/>
            <a:ext cx="51347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两大军事政治集团在欧洲的全面对峙</a:t>
            </a:r>
            <a:endParaRPr lang="en-US" altLang="zh-CN" sz="2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标志着两极格局的正式形成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3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28596" y="1095213"/>
          <a:ext cx="8358246" cy="51198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24095"/>
                <a:gridCol w="3160169"/>
                <a:gridCol w="3073982"/>
              </a:tblGrid>
              <a:tr h="690713">
                <a:tc>
                  <a:txBody>
                    <a:bodyPr/>
                    <a:lstStyle/>
                    <a:p>
                      <a:pPr indent="2247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1" kern="100" dirty="0" smtClean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苏联</a:t>
                      </a:r>
                      <a:endParaRPr lang="zh-CN" sz="24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3833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政</a:t>
                      </a: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治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</a:tr>
              <a:tr h="1476563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经</a:t>
                      </a: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济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493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军</a:t>
                      </a: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事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714612" y="2143116"/>
            <a:ext cx="2928958" cy="817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杜鲁门主义</a:t>
            </a:r>
            <a:endParaRPr lang="en-US" altLang="zh-CN" sz="24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1947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月）</a:t>
            </a:r>
            <a:endParaRPr lang="zh-CN" altLang="en-US" sz="2400" b="1" kern="1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0343" y="118138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美国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43652" y="1928802"/>
            <a:ext cx="228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欧洲共产党</a:t>
            </a:r>
            <a:endParaRPr lang="zh-CN" altLang="en-US" sz="2400" b="1" kern="100" dirty="0" smtClean="0">
              <a:solidFill>
                <a:srgbClr val="3820EC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工人党情报局（</a:t>
            </a:r>
            <a:r>
              <a:rPr 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1947</a:t>
            </a: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月）</a:t>
            </a:r>
            <a:endParaRPr lang="zh-CN" altLang="en-US" b="1" dirty="0">
              <a:solidFill>
                <a:srgbClr val="3820E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14612" y="3611601"/>
            <a:ext cx="29289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马歇尔计划</a:t>
            </a:r>
            <a:endParaRPr lang="en-US" altLang="zh-CN" sz="24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1947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月）</a:t>
            </a:r>
            <a:endParaRPr lang="zh-CN" altLang="en-US" sz="2400" b="1" kern="1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7884" y="3611601"/>
            <a:ext cx="29289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经济互助委员会</a:t>
            </a:r>
            <a:endParaRPr lang="en-US" altLang="zh-CN" sz="2400" b="1" kern="0" dirty="0" smtClean="0">
              <a:solidFill>
                <a:srgbClr val="3820EC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1949</a:t>
            </a: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月）</a:t>
            </a:r>
            <a:endParaRPr lang="zh-CN" altLang="en-US" sz="2400" b="1" kern="100" dirty="0">
              <a:solidFill>
                <a:srgbClr val="3820EC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14612" y="5067556"/>
            <a:ext cx="2928958" cy="817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1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“北约”</a:t>
            </a:r>
            <a:endParaRPr lang="en-US" altLang="zh-CN" sz="2400" b="1" kern="1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1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（</a:t>
            </a:r>
            <a:r>
              <a:rPr lang="en-US" altLang="zh-CN" sz="2400" b="1" kern="1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1949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年）</a:t>
            </a:r>
            <a:endParaRPr lang="zh-CN" altLang="en-US" sz="2400" b="1" kern="1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15008" y="5072074"/>
            <a:ext cx="2928958" cy="817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10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  <a:cs typeface="Times New Roman"/>
              </a:rPr>
              <a:t>“华约</a:t>
            </a:r>
            <a:r>
              <a:rPr lang="en-US" altLang="zh-CN" sz="2400" b="1" kern="10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  <a:cs typeface="Times New Roman"/>
              </a:rPr>
              <a:t>”</a:t>
            </a:r>
          </a:p>
          <a:p>
            <a:pPr lvl="0" algn="ctr">
              <a:lnSpc>
                <a:spcPts val="3000"/>
              </a:lnSpc>
            </a:pPr>
            <a:r>
              <a:rPr lang="en-US" altLang="zh-CN" sz="2400" b="1" kern="10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  <a:cs typeface="Times New Roman"/>
              </a:rPr>
              <a:t>(1955</a:t>
            </a:r>
            <a:r>
              <a:rPr lang="zh-CN" altLang="en-US" sz="2400" b="1" kern="10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年</a:t>
            </a:r>
            <a:r>
              <a:rPr lang="en-US" altLang="zh-CN" sz="2400" b="1" kern="10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  <a:cs typeface="Times New Roman"/>
              </a:rPr>
              <a:t>)</a:t>
            </a:r>
            <a:endParaRPr lang="zh-CN" altLang="en-US" sz="2400" b="1" kern="100" dirty="0">
              <a:solidFill>
                <a:srgbClr val="3820EC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5720" y="428604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●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美苏“冷战”的表现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0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097" y="-5080"/>
            <a:ext cx="9172099" cy="683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572132" y="2772136"/>
            <a:ext cx="19732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经济封锁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52504" y="2772136"/>
            <a:ext cx="23050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建立军事集团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862661" y="4172324"/>
            <a:ext cx="1995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军备竞赛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087964" y="5672522"/>
            <a:ext cx="3270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攻击对方社会制度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000100" y="4172324"/>
            <a:ext cx="2159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外交对抗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85786" y="5672522"/>
            <a:ext cx="30241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攻击对方价值观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2860678" y="2824540"/>
            <a:ext cx="3211520" cy="3090868"/>
            <a:chOff x="2432050" y="1989138"/>
            <a:chExt cx="4038600" cy="3744912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invGray">
            <a:xfrm rot="17973186">
              <a:off x="4634707" y="2672556"/>
              <a:ext cx="792162" cy="288925"/>
            </a:xfrm>
            <a:prstGeom prst="rightArrow">
              <a:avLst>
                <a:gd name="adj1" fmla="val 35167"/>
                <a:gd name="adj2" fmla="val 111028"/>
              </a:avLst>
            </a:prstGeom>
            <a:solidFill>
              <a:schemeClr val="tx2">
                <a:alpha val="8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invGray">
            <a:xfrm rot="3465783">
              <a:off x="4685506" y="4782344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tx2">
                <a:alpha val="8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invGray">
            <a:xfrm rot="14369022">
              <a:off x="3466307" y="2694781"/>
              <a:ext cx="792162" cy="288925"/>
            </a:xfrm>
            <a:prstGeom prst="rightArrow">
              <a:avLst>
                <a:gd name="adj1" fmla="val 35167"/>
                <a:gd name="adj2" fmla="val 111028"/>
              </a:avLst>
            </a:prstGeom>
            <a:solidFill>
              <a:schemeClr val="tx2">
                <a:alpha val="8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invGray">
            <a:xfrm rot="7535209">
              <a:off x="3428207" y="4749006"/>
              <a:ext cx="792162" cy="288925"/>
            </a:xfrm>
            <a:prstGeom prst="rightArrow">
              <a:avLst>
                <a:gd name="adj1" fmla="val 35167"/>
                <a:gd name="adj2" fmla="val 111028"/>
              </a:avLst>
            </a:prstGeom>
            <a:solidFill>
              <a:schemeClr val="tx2">
                <a:alpha val="8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invGray">
            <a:xfrm>
              <a:off x="5264150" y="3746500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solidFill>
              <a:schemeClr val="tx2">
                <a:alpha val="8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invGray">
            <a:xfrm rot="10800000">
              <a:off x="2854325" y="3740150"/>
              <a:ext cx="863600" cy="288925"/>
            </a:xfrm>
            <a:prstGeom prst="rightArrow">
              <a:avLst>
                <a:gd name="adj1" fmla="val 35167"/>
                <a:gd name="adj2" fmla="val 121041"/>
              </a:avLst>
            </a:prstGeom>
            <a:solidFill>
              <a:schemeClr val="tx2">
                <a:alpha val="80000"/>
              </a:schemeClr>
            </a:soli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574925" y="1989138"/>
              <a:ext cx="3743325" cy="3744912"/>
            </a:xfrm>
            <a:prstGeom prst="ellipse">
              <a:avLst/>
            </a:prstGeom>
            <a:noFill/>
            <a:ln w="38100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432050" y="3767138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3346450" y="2116138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gray">
            <a:xfrm>
              <a:off x="5251450" y="2116138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gray">
            <a:xfrm>
              <a:off x="3270250" y="5316538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5251450" y="5316538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gray">
            <a:xfrm>
              <a:off x="6165850" y="3754438"/>
              <a:ext cx="304800" cy="30480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gray">
            <a:xfrm>
              <a:off x="3614738" y="3019425"/>
              <a:ext cx="1703387" cy="1687513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3619500" y="3017838"/>
              <a:ext cx="1703388" cy="16875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4" name="Oval 24"/>
            <p:cNvSpPr>
              <a:spLocks noChangeArrowheads="1"/>
            </p:cNvSpPr>
            <p:nvPr/>
          </p:nvSpPr>
          <p:spPr bwMode="gray">
            <a:xfrm>
              <a:off x="3725863" y="3128963"/>
              <a:ext cx="1481137" cy="14668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5" name="Oval 25"/>
            <p:cNvSpPr>
              <a:spLocks noChangeArrowheads="1"/>
            </p:cNvSpPr>
            <p:nvPr/>
          </p:nvSpPr>
          <p:spPr bwMode="gray">
            <a:xfrm>
              <a:off x="3722688" y="3132138"/>
              <a:ext cx="1481137" cy="14668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3800475" y="3203575"/>
              <a:ext cx="1333500" cy="132080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zh-CN" altLang="en-US"/>
            </a:p>
          </p:txBody>
        </p: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3821113" y="3222625"/>
              <a:ext cx="1290637" cy="1277938"/>
              <a:chOff x="4166" y="1706"/>
              <a:chExt cx="1252" cy="1252"/>
            </a:xfrm>
          </p:grpSpPr>
          <p:sp>
            <p:nvSpPr>
              <p:cNvPr id="28" name="Oval 28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9" name="Oval 29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0" name="Oval 30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31" name="Oval 31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2" name="Text Box 32"/>
            <p:cNvSpPr txBox="1">
              <a:spLocks noChangeArrowheads="1"/>
            </p:cNvSpPr>
            <p:nvPr/>
          </p:nvSpPr>
          <p:spPr bwMode="gray">
            <a:xfrm>
              <a:off x="3506068" y="3519068"/>
              <a:ext cx="1900688" cy="6339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2800" b="1" dirty="0" smtClean="0">
                  <a:solidFill>
                    <a:srgbClr val="000000"/>
                  </a:solidFill>
                  <a:latin typeface="华文中宋" pitchFamily="2" charset="-122"/>
                  <a:ea typeface="华文中宋" pitchFamily="2" charset="-122"/>
                </a:rPr>
                <a:t>方式</a:t>
              </a:r>
              <a:endParaRPr lang="zh-CN" altLang="en-US" sz="2800" b="1" dirty="0">
                <a:solidFill>
                  <a:srgbClr val="000000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461086" y="1214422"/>
            <a:ext cx="8215370" cy="124649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3000"/>
              </a:lnSpc>
            </a:pP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   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美苏冷战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是指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美苏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两国以及分别以它们为首的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两大集团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之间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除了直接交战以外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，在政治、经济、军事、外交、文化、意识形态等方面的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紧张对峙和对抗</a:t>
            </a:r>
            <a:r>
              <a:rPr kumimoji="0" lang="zh-CN" alt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。</a:t>
            </a:r>
            <a:endParaRPr kumimoji="0" lang="zh-CN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41216" y="571480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●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什么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是美苏“冷战”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？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37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357554" y="343895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zh-CN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“铁幕演说”</a:t>
            </a:r>
            <a:endParaRPr kumimoji="0" 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21508" name="Picture 4" descr="http://stuweb.zjhzyg.net/2011/07/110733/images/10.gif"/>
          <p:cNvPicPr>
            <a:picLocks noChangeAspect="1" noChangeArrowheads="1"/>
          </p:cNvPicPr>
          <p:nvPr/>
        </p:nvPicPr>
        <p:blipFill>
          <a:blip r:embed="rId2" cstate="print"/>
          <a:srcRect l="3448" r="6897"/>
          <a:stretch>
            <a:fillRect/>
          </a:stretch>
        </p:blipFill>
        <p:spPr bwMode="auto">
          <a:xfrm>
            <a:off x="554527" y="1500174"/>
            <a:ext cx="3588845" cy="4357719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500562" y="2171351"/>
            <a:ext cx="4214842" cy="2400657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</a:pP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   从波罗的海的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什切青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（波兰西北部城市）到亚德里亚海边的</a:t>
            </a:r>
            <a:r>
              <a:rPr lang="zh-CN" altLang="en-US" sz="2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的里亚斯特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（意大利东北部城市），一幅横贯欧洲大陆的铁幕已经降落下来。</a:t>
            </a:r>
            <a:endParaRPr lang="zh-CN" altLang="en-US" sz="2200" dirty="0" smtClean="0">
              <a:latin typeface="黑体" pitchFamily="49" charset="-122"/>
              <a:ea typeface="黑体" pitchFamily="49" charset="-122"/>
            </a:endParaRPr>
          </a:p>
          <a:p>
            <a:pPr algn="just">
              <a:lnSpc>
                <a:spcPts val="3000"/>
              </a:lnSpc>
            </a:pPr>
            <a:r>
              <a:rPr lang="en-US" altLang="zh-CN" sz="2200" b="1" dirty="0" smtClean="0">
                <a:latin typeface="黑体" pitchFamily="49" charset="-122"/>
                <a:ea typeface="黑体" pitchFamily="49" charset="-122"/>
              </a:rPr>
              <a:t>      ——</a:t>
            </a:r>
            <a:r>
              <a:rPr lang="zh-CN" altLang="en-US" sz="2200" b="1" dirty="0" smtClean="0">
                <a:latin typeface="黑体" pitchFamily="49" charset="-122"/>
                <a:ea typeface="黑体" pitchFamily="49" charset="-122"/>
              </a:rPr>
              <a:t>丘吉尔“铁幕演说”</a:t>
            </a:r>
            <a:endParaRPr lang="zh-CN" altLang="en-US" sz="2200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75043" y="6182045"/>
            <a:ext cx="38972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揭开了美苏“冷战”的序幕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214414" y="1071546"/>
            <a:ext cx="6786610" cy="1588"/>
          </a:xfrm>
          <a:prstGeom prst="line">
            <a:avLst/>
          </a:prstGeom>
          <a:ln>
            <a:solidFill>
              <a:srgbClr val="3820E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364088" y="3712859"/>
            <a:ext cx="33123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499992" y="4072899"/>
            <a:ext cx="18722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28596" y="1166651"/>
          <a:ext cx="8358246" cy="51198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24095"/>
                <a:gridCol w="3160169"/>
                <a:gridCol w="3073982"/>
              </a:tblGrid>
              <a:tr h="690713">
                <a:tc>
                  <a:txBody>
                    <a:bodyPr/>
                    <a:lstStyle/>
                    <a:p>
                      <a:pPr indent="2247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1" kern="100" dirty="0" smtClean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苏联</a:t>
                      </a:r>
                      <a:endParaRPr lang="zh-CN" sz="24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3833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政</a:t>
                      </a: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治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</a:tr>
              <a:tr h="1476563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经</a:t>
                      </a: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济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493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军</a:t>
                      </a: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事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3700343" y="125282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美国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14612" y="2214554"/>
            <a:ext cx="2928958" cy="817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杜鲁门主义</a:t>
            </a:r>
            <a:endParaRPr lang="en-US" altLang="zh-CN" sz="24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1947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月）</a:t>
            </a:r>
            <a:endParaRPr lang="zh-CN" altLang="en-US" sz="2400" b="1" kern="1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5720" y="428604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●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美苏“冷战”的表现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57158" y="1285860"/>
            <a:ext cx="8429684" cy="20159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04800" algn="just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  <a:cs typeface="Times New Roman" pitchFamily="18" charset="0"/>
              </a:rPr>
              <a:t> </a:t>
            </a:r>
            <a:r>
              <a:rPr kumimoji="0" lang="zh-CN" alt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世界已经分成两个敌对的营垒，一边是“极权政体”，一边是“自由国家”</a:t>
            </a:r>
            <a:r>
              <a:rPr kumimoji="0" lang="en-US" altLang="zh-CN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……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美国必须支持自由民族抵抗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一小撮武装分子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或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外部压力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进行颠覆的企图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</a:rPr>
              <a:t>……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美国要承担“自由世界”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抗拒共产主义的使命，充当世界警察的角色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 lvl="0" indent="304800" algn="just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                                       ——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Times New Roman" pitchFamily="18" charset="0"/>
              </a:rPr>
              <a:t>杜鲁门</a:t>
            </a:r>
            <a:endParaRPr kumimoji="0" 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071538" y="1071546"/>
            <a:ext cx="6786610" cy="1588"/>
          </a:xfrm>
          <a:prstGeom prst="line">
            <a:avLst/>
          </a:prstGeom>
          <a:ln>
            <a:solidFill>
              <a:srgbClr val="3820E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3399045" y="357166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杜鲁门主义</a:t>
            </a:r>
            <a:endParaRPr lang="zh-CN" altLang="en-US" sz="3200" dirty="0"/>
          </a:p>
        </p:txBody>
      </p:sp>
      <p:sp>
        <p:nvSpPr>
          <p:cNvPr id="9" name="矩形 8"/>
          <p:cNvSpPr/>
          <p:nvPr/>
        </p:nvSpPr>
        <p:spPr>
          <a:xfrm>
            <a:off x="2556350" y="6253483"/>
            <a:ext cx="4515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标志着美苏“冷战”的正式开始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6182" y="3429000"/>
            <a:ext cx="7300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●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材料中美国要抵抗的“一小撮武装分子”指什么？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2910" y="3855369"/>
            <a:ext cx="300595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希腊和土耳其的共产党</a:t>
            </a:r>
            <a:endParaRPr lang="zh-CN" altLang="en-US" sz="2200" b="1" dirty="0">
              <a:solidFill>
                <a:srgbClr val="3820E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20" y="4286256"/>
            <a:ext cx="63722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●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材料中美国要抵抗的“外部压力”指什么？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5720" y="5181913"/>
            <a:ext cx="7300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●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从材料中可以看出“杜鲁门主义”的实质是什么？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2910" y="4712625"/>
            <a:ext cx="752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苏联</a:t>
            </a:r>
            <a:endParaRPr lang="zh-CN" altLang="en-US" sz="2200" b="1" dirty="0">
              <a:solidFill>
                <a:srgbClr val="3820E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2910" y="5641319"/>
            <a:ext cx="30219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200" b="1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反苏、反共，称霸世界</a:t>
            </a:r>
            <a:endParaRPr lang="zh-CN" altLang="en-US" sz="2200" b="1" dirty="0">
              <a:solidFill>
                <a:srgbClr val="3820EC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28596" y="1142984"/>
          <a:ext cx="8358246" cy="51198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24095"/>
                <a:gridCol w="3160169"/>
                <a:gridCol w="3073982"/>
              </a:tblGrid>
              <a:tr h="690713">
                <a:tc>
                  <a:txBody>
                    <a:bodyPr/>
                    <a:lstStyle/>
                    <a:p>
                      <a:pPr indent="2247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1" kern="100" dirty="0" smtClean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苏联</a:t>
                      </a:r>
                      <a:endParaRPr lang="zh-CN" sz="24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3833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政</a:t>
                      </a: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治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</a:tr>
              <a:tr h="1476563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经</a:t>
                      </a: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济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493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军</a:t>
                      </a: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事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714612" y="2190887"/>
            <a:ext cx="2928958" cy="817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杜鲁门主义</a:t>
            </a:r>
            <a:endParaRPr lang="en-US" altLang="zh-CN" sz="24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1947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月）</a:t>
            </a:r>
            <a:endParaRPr lang="zh-CN" altLang="en-US" sz="2400" b="1" kern="1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00343" y="122915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美国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43652" y="1976573"/>
            <a:ext cx="228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欧洲共产党</a:t>
            </a:r>
            <a:endParaRPr lang="zh-CN" altLang="en-US" sz="2400" b="1" kern="100" dirty="0" smtClean="0">
              <a:solidFill>
                <a:srgbClr val="3820EC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工人党情报局（</a:t>
            </a:r>
            <a:r>
              <a:rPr 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1947</a:t>
            </a: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月）</a:t>
            </a:r>
            <a:endParaRPr lang="zh-CN" altLang="en-US" b="1" dirty="0">
              <a:solidFill>
                <a:srgbClr val="3820EC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14612" y="3659372"/>
            <a:ext cx="29289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马歇尔计划</a:t>
            </a:r>
            <a:endParaRPr lang="en-US" altLang="zh-CN" sz="24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1947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月）</a:t>
            </a:r>
            <a:endParaRPr lang="zh-CN" altLang="en-US" sz="2400" b="1" kern="1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428604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●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美苏“冷战”的表现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1071538" y="1195164"/>
            <a:ext cx="6786610" cy="1588"/>
          </a:xfrm>
          <a:prstGeom prst="line">
            <a:avLst/>
          </a:prstGeom>
          <a:ln>
            <a:solidFill>
              <a:srgbClr val="3820E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256169" y="48078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马歇尔计划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2" descr="http://a0.att.hudong.com/03/51/01300000176284121578519068333.jpg"/>
          <p:cNvPicPr>
            <a:picLocks noChangeAspect="1" noChangeArrowheads="1"/>
          </p:cNvPicPr>
          <p:nvPr/>
        </p:nvPicPr>
        <p:blipFill>
          <a:blip r:embed="rId2" cstate="print"/>
          <a:srcRect b="6428"/>
          <a:stretch>
            <a:fillRect/>
          </a:stretch>
        </p:blipFill>
        <p:spPr bwMode="auto">
          <a:xfrm>
            <a:off x="4785600" y="1484784"/>
            <a:ext cx="3286862" cy="4231942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5048126" y="5949280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马歇尔计划的宣传海报</a:t>
            </a:r>
            <a:endParaRPr lang="zh-CN" altLang="en-US" sz="2000" b="1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1026" name="Picture 2" descr="http://imgsrc.baidu.com/baike/pic/item/7ab514d15ddd2385572c84f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3312368" cy="4267142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901872" y="5889466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马歇尔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在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哈佛大学发表演讲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            </a:t>
            </a:r>
          </a:p>
          <a:p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1947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000" b="1" dirty="0" smtClean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zh-CN" sz="2000" b="1" dirty="0" smtClean="0">
                <a:latin typeface="楷体" pitchFamily="49" charset="-122"/>
                <a:ea typeface="楷体" pitchFamily="49" charset="-122"/>
              </a:rPr>
              <a:t>月</a:t>
            </a:r>
            <a:r>
              <a:rPr lang="zh-CN" altLang="en-US" sz="2000" b="1" dirty="0" smtClean="0">
                <a:latin typeface="楷体" pitchFamily="49" charset="-122"/>
                <a:ea typeface="楷体" pitchFamily="49" charset="-122"/>
              </a:rPr>
              <a:t>）</a:t>
            </a:r>
            <a:endParaRPr lang="zh-CN" altLang="en-US" sz="2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1071538" y="1195164"/>
            <a:ext cx="6786610" cy="1588"/>
          </a:xfrm>
          <a:prstGeom prst="line">
            <a:avLst/>
          </a:prstGeom>
          <a:ln>
            <a:solidFill>
              <a:srgbClr val="3820E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256169" y="48078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latin typeface="黑体" pitchFamily="49" charset="-122"/>
                <a:ea typeface="黑体" pitchFamily="49" charset="-122"/>
              </a:rPr>
              <a:t>马歇尔计划</a:t>
            </a:r>
            <a:endParaRPr lang="zh-CN" altLang="en-US" sz="32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7544" y="1724759"/>
            <a:ext cx="8280920" cy="201593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 美国要想在世界范围内遏制苏联和社会主义，首先要得到西欧主要资本主义国家的支持，防止他们与苏联接近。然而，此时的西欧由于第二次世界大战的浩劫，经济一片凋敝，自顾不暇。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  <a:p>
            <a:pPr marL="0" marR="0" lvl="0" indent="304800" algn="just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latin typeface="黑体" pitchFamily="49" charset="-122"/>
                <a:ea typeface="黑体" pitchFamily="49" charset="-122"/>
                <a:cs typeface="宋体" pitchFamily="2" charset="-122"/>
              </a:rPr>
              <a:t>                  ——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  <a:cs typeface="宋体" pitchFamily="2" charset="-122"/>
              </a:rPr>
              <a:t>岳麓版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  <a:cs typeface="宋体" pitchFamily="2" charset="-122"/>
              </a:rPr>
              <a:t>《20</a:t>
            </a:r>
            <a:r>
              <a:rPr lang="zh-CN" altLang="en-US" sz="2400" b="1" dirty="0" smtClean="0">
                <a:latin typeface="黑体" pitchFamily="49" charset="-122"/>
                <a:ea typeface="黑体" pitchFamily="49" charset="-122"/>
                <a:cs typeface="宋体" pitchFamily="2" charset="-122"/>
              </a:rPr>
              <a:t>世纪的战争与和平</a:t>
            </a:r>
            <a:r>
              <a:rPr lang="en-US" altLang="zh-CN" sz="2400" b="1" dirty="0" smtClean="0">
                <a:latin typeface="黑体" pitchFamily="49" charset="-122"/>
                <a:ea typeface="黑体" pitchFamily="49" charset="-122"/>
                <a:cs typeface="宋体" pitchFamily="2" charset="-122"/>
              </a:rPr>
              <a:t>》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27784" y="5559623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杜鲁门主义的一次大规模运用</a:t>
            </a:r>
            <a:endParaRPr lang="zh-CN" altLang="en-US" sz="2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42976" y="4714884"/>
            <a:ext cx="6991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援助西欧，遏制苏联和社会主义，为称霸世界服务</a:t>
            </a:r>
            <a:endParaRPr lang="zh-CN" altLang="en-US" sz="2400" b="1" dirty="0">
              <a:solidFill>
                <a:srgbClr val="3820E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5913" y="4005064"/>
            <a:ext cx="82285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●根据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材料，分析美国实施马歇尔计划的主要目的是什么？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28596" y="1095213"/>
          <a:ext cx="8358246" cy="511986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24095"/>
                <a:gridCol w="3160169"/>
                <a:gridCol w="3073982"/>
              </a:tblGrid>
              <a:tr h="690713">
                <a:tc>
                  <a:txBody>
                    <a:bodyPr/>
                    <a:lstStyle/>
                    <a:p>
                      <a:pPr indent="22479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altLang="zh-CN" sz="2400" b="1" kern="100" dirty="0" smtClean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1" kern="100" dirty="0" smtClean="0">
                          <a:latin typeface="黑体" pitchFamily="49" charset="-122"/>
                          <a:ea typeface="黑体" pitchFamily="49" charset="-122"/>
                          <a:cs typeface="Times New Roman"/>
                        </a:rPr>
                        <a:t>苏联</a:t>
                      </a:r>
                      <a:endParaRPr lang="zh-CN" sz="24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3833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政</a:t>
                      </a: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治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 marT="0" marB="0"/>
                </a:tc>
              </a:tr>
              <a:tr h="1476563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经</a:t>
                      </a: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济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7493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28760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军</a:t>
                      </a:r>
                      <a:endParaRPr lang="en-US" altLang="zh-CN" sz="2800" b="1" kern="0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CN" sz="2800" b="1" kern="0" dirty="0" smtClean="0">
                          <a:latin typeface="黑体" pitchFamily="49" charset="-122"/>
                          <a:ea typeface="黑体" pitchFamily="49" charset="-122"/>
                        </a:rPr>
                        <a:t>事</a:t>
                      </a:r>
                      <a:endParaRPr lang="zh-CN" sz="2800" b="1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latin typeface="黑体" pitchFamily="49" charset="-122"/>
                        <a:ea typeface="黑体" pitchFamily="49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714612" y="2143116"/>
            <a:ext cx="2928958" cy="817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杜鲁门主义</a:t>
            </a:r>
            <a:endParaRPr lang="en-US" altLang="zh-CN" sz="24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1947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月）</a:t>
            </a:r>
            <a:endParaRPr lang="zh-CN" altLang="en-US" sz="2400" b="1" kern="1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00343" y="118138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latin typeface="黑体" pitchFamily="49" charset="-122"/>
                <a:ea typeface="黑体" pitchFamily="49" charset="-122"/>
              </a:rPr>
              <a:t>美国</a:t>
            </a:r>
            <a:endParaRPr lang="zh-CN" altLang="en-US" sz="24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43652" y="1928802"/>
            <a:ext cx="228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欧洲共产党</a:t>
            </a:r>
            <a:endParaRPr lang="zh-CN" altLang="en-US" sz="2400" b="1" kern="100" dirty="0" smtClean="0">
              <a:solidFill>
                <a:srgbClr val="3820EC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工人党情报局（</a:t>
            </a:r>
            <a:r>
              <a:rPr 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1947</a:t>
            </a: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月）</a:t>
            </a:r>
            <a:endParaRPr lang="zh-CN" altLang="en-US" b="1" dirty="0">
              <a:solidFill>
                <a:srgbClr val="3820E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14612" y="3611601"/>
            <a:ext cx="29289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马歇尔计划</a:t>
            </a:r>
            <a:endParaRPr lang="en-US" altLang="zh-CN" sz="2400" b="1" kern="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1947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400" b="1" kern="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月）</a:t>
            </a:r>
            <a:endParaRPr lang="zh-CN" altLang="en-US" sz="2400" b="1" kern="1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57884" y="3611601"/>
            <a:ext cx="29289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经济互助委员会</a:t>
            </a:r>
            <a:endParaRPr lang="en-US" altLang="zh-CN" sz="2400" b="1" kern="0" dirty="0" smtClean="0">
              <a:solidFill>
                <a:srgbClr val="3820EC"/>
              </a:solidFill>
              <a:latin typeface="黑体" pitchFamily="49" charset="-122"/>
              <a:ea typeface="黑体" pitchFamily="49" charset="-122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（</a:t>
            </a:r>
            <a:r>
              <a:rPr 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1949</a:t>
            </a: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400" b="1" kern="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</a:rPr>
              <a:t>月）</a:t>
            </a:r>
            <a:endParaRPr lang="zh-CN" altLang="en-US" sz="2400" b="1" kern="100" dirty="0">
              <a:solidFill>
                <a:srgbClr val="3820EC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14612" y="5067556"/>
            <a:ext cx="2928958" cy="817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1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“北约”</a:t>
            </a:r>
            <a:endParaRPr lang="en-US" altLang="zh-CN" sz="2400" b="1" kern="100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  <a:p>
            <a:pPr lvl="0" algn="ctr">
              <a:lnSpc>
                <a:spcPts val="3000"/>
              </a:lnSpc>
            </a:pPr>
            <a:r>
              <a:rPr lang="zh-CN" altLang="en-US" sz="2400" b="1" kern="1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（</a:t>
            </a:r>
            <a:r>
              <a:rPr lang="en-US" altLang="zh-CN" sz="2400" b="1" kern="1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1949</a:t>
            </a:r>
            <a:r>
              <a:rPr lang="zh-CN" altLang="en-US" sz="2400" b="1" kern="1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年）</a:t>
            </a:r>
            <a:endParaRPr lang="zh-CN" altLang="en-US" sz="2400" b="1" kern="100" dirty="0">
              <a:solidFill>
                <a:srgbClr val="FF0000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715008" y="5072074"/>
            <a:ext cx="2928958" cy="817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000"/>
              </a:lnSpc>
            </a:pPr>
            <a:r>
              <a:rPr lang="zh-CN" altLang="en-US" sz="2400" b="1" kern="10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  <a:cs typeface="Times New Roman"/>
              </a:rPr>
              <a:t>“华约</a:t>
            </a:r>
            <a:r>
              <a:rPr lang="en-US" altLang="zh-CN" sz="2400" b="1" kern="10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  <a:cs typeface="Times New Roman"/>
              </a:rPr>
              <a:t>”</a:t>
            </a:r>
          </a:p>
          <a:p>
            <a:pPr lvl="0" algn="ctr">
              <a:lnSpc>
                <a:spcPts val="3000"/>
              </a:lnSpc>
            </a:pPr>
            <a:r>
              <a:rPr lang="en-US" altLang="zh-CN" sz="2400" b="1" kern="10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  <a:cs typeface="Times New Roman"/>
              </a:rPr>
              <a:t>(1955</a:t>
            </a:r>
            <a:r>
              <a:rPr lang="zh-CN" altLang="en-US" sz="2400" b="1" kern="10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  <a:cs typeface="Times New Roman"/>
              </a:rPr>
              <a:t>年</a:t>
            </a:r>
            <a:r>
              <a:rPr lang="en-US" altLang="zh-CN" sz="2400" b="1" kern="100" dirty="0" smtClean="0">
                <a:solidFill>
                  <a:srgbClr val="3820EC"/>
                </a:solidFill>
                <a:latin typeface="黑体" pitchFamily="49" charset="-122"/>
                <a:ea typeface="黑体" pitchFamily="49" charset="-122"/>
                <a:cs typeface="Times New Roman"/>
              </a:rPr>
              <a:t>)</a:t>
            </a:r>
            <a:endParaRPr lang="zh-CN" altLang="en-US" sz="2400" b="1" kern="100" dirty="0">
              <a:solidFill>
                <a:srgbClr val="3820EC"/>
              </a:solidFill>
              <a:latin typeface="黑体" pitchFamily="49" charset="-122"/>
              <a:ea typeface="黑体" pitchFamily="49" charset="-122"/>
              <a:cs typeface="Times New Roman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5720" y="428604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●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美苏“冷战”的表现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K/HkHpwJDqbOGQHfeSL9JZ/tQqrpzrNIr1NO9/4Y+ZDZNYuR9yllq9MBXroBID9drOc5Ly3k+odMJBH9GjIjng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2191</TotalTime>
  <Words>658</Words>
  <Application>Microsoft Office PowerPoint</Application>
  <PresentationFormat>全屏显示(4:3)</PresentationFormat>
  <Paragraphs>161</Paragraphs>
  <Slides>13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231</cp:revision>
  <dcterms:created xsi:type="dcterms:W3CDTF">2014-11-28T05:38:48Z</dcterms:created>
  <dcterms:modified xsi:type="dcterms:W3CDTF">2017-08-04T06:15:16Z</dcterms:modified>
</cp:coreProperties>
</file>