
<file path=[Content_Types].xml><?xml version="1.0" encoding="utf-8"?>
<Types xmlns="http://schemas.openxmlformats.org/package/2006/content-types">
  <Default Extension="png" ContentType="image/png"/>
  <Default Extension="com&amp;app=2002&amp;size=f9999,10000&amp;q=a80&amp;n=0&amp;g=0n&amp;fmt=jpeg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2" r:id="rId2"/>
    <p:sldId id="259" r:id="rId3"/>
    <p:sldId id="260" r:id="rId4"/>
    <p:sldId id="256" r:id="rId5"/>
    <p:sldId id="261" r:id="rId6"/>
    <p:sldId id="264" r:id="rId7"/>
    <p:sldId id="265" r:id="rId8"/>
    <p:sldId id="257" r:id="rId9"/>
    <p:sldId id="262" r:id="rId10"/>
    <p:sldId id="266" r:id="rId11"/>
    <p:sldId id="267" r:id="rId12"/>
    <p:sldId id="268" r:id="rId13"/>
    <p:sldId id="269" r:id="rId14"/>
    <p:sldId id="270" r:id="rId15"/>
    <p:sldId id="258" r:id="rId16"/>
    <p:sldId id="263" r:id="rId17"/>
    <p:sldId id="271" r:id="rId18"/>
    <p:sldId id="273" r:id="rId19"/>
    <p:sldId id="274" r:id="rId20"/>
    <p:sldId id="275" r:id="rId21"/>
    <p:sldId id="276" r:id="rId22"/>
    <p:sldId id="278" r:id="rId23"/>
    <p:sldId id="277" r:id="rId24"/>
    <p:sldId id="279" r:id="rId25"/>
  </p:sldIdLst>
  <p:sldSz cx="12192000" cy="6858000"/>
  <p:notesSz cx="6858000" cy="9144000"/>
  <p:embeddedFontLst>
    <p:embeddedFont>
      <p:font typeface="Aa叹书体 (非商业使用)" panose="02010600010101010101" pitchFamily="2" charset="-122"/>
      <p:regular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方正刻本仿宋简体" panose="02000000000000000000" pitchFamily="2" charset="-122"/>
      <p:regular r:id="rId31"/>
    </p:embeddedFont>
    <p:embeddedFont>
      <p:font typeface="方正柳公权楷书 简" panose="02000500000000000000" pitchFamily="2" charset="-122"/>
      <p:regular r:id="rId32"/>
    </p:embeddedFont>
    <p:embeddedFont>
      <p:font typeface="方正启体简体" panose="02000000000000000000" pitchFamily="2" charset="-122"/>
      <p:regular r:id="rId33"/>
    </p:embeddedFont>
    <p:embeddedFont>
      <p:font typeface="方正宋刻本秀楷简体" panose="02000000000000000000" pitchFamily="2" charset="-122"/>
      <p:regular r:id="rId34"/>
    </p:embeddedFont>
    <p:embeddedFont>
      <p:font typeface="方正小标宋简体" panose="02000000000000000000" pitchFamily="2" charset="-122"/>
      <p:regular r:id="rId35"/>
    </p:embeddedFont>
    <p:embeddedFont>
      <p:font typeface="方正字迹-海体正楷 简" panose="02000500000000000000" pitchFamily="2" charset="-122"/>
      <p:regular r:id="rId36"/>
    </p:embeddedFont>
    <p:embeddedFont>
      <p:font typeface="仿宋" panose="02010609060101010101" pitchFamily="49" charset="-122"/>
      <p:regular r:id="rId37"/>
    </p:embeddedFont>
    <p:embeddedFont>
      <p:font typeface="汉仪北魏写经W" panose="00020600040101010101" pitchFamily="18" charset="-122"/>
      <p:regular r:id="rId38"/>
    </p:embeddedFont>
    <p:embeddedFont>
      <p:font typeface="汉仪程行简" panose="00020600040101010101" pitchFamily="18" charset="-122"/>
      <p:regular r:id="rId39"/>
    </p:embeddedFont>
    <p:embeddedFont>
      <p:font typeface="汉仪劲楷简" panose="00020600040101010101" pitchFamily="18" charset="-122"/>
      <p:regular r:id="rId40"/>
    </p:embeddedFont>
    <p:embeddedFont>
      <p:font typeface="华光隶变_CNKI" panose="02000500000000000000" pitchFamily="2" charset="-122"/>
      <p:regular r:id="rId41"/>
    </p:embeddedFont>
    <p:embeddedFont>
      <p:font typeface="华文楷体" panose="02010600040101010101" pitchFamily="2" charset="-122"/>
      <p:regular r:id="rId42"/>
    </p:embeddedFont>
    <p:embeddedFont>
      <p:font typeface="楷体" panose="02010609060101010101" pitchFamily="49" charset="-122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7058"/>
    <a:srgbClr val="6A127C"/>
    <a:srgbClr val="623A32"/>
    <a:srgbClr val="916F49"/>
    <a:srgbClr val="423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notesMaster" Target="notesMasters/notesMaster1.xml" Id="rId26" /><Relationship Type="http://schemas.openxmlformats.org/officeDocument/2006/relationships/font" Target="fonts/font13.fntdata" Id="rId39" /><Relationship Type="http://schemas.openxmlformats.org/officeDocument/2006/relationships/slide" Target="slides/slide20.xml" Id="rId21" /><Relationship Type="http://schemas.openxmlformats.org/officeDocument/2006/relationships/font" Target="fonts/font8.fntdata" Id="rId34" /><Relationship Type="http://schemas.openxmlformats.org/officeDocument/2006/relationships/font" Target="fonts/font16.fntdata" Id="rId42" /><Relationship Type="http://schemas.openxmlformats.org/officeDocument/2006/relationships/tableStyles" Target="tableStyles.xml" Id="rId47" /><Relationship Type="http://schemas.openxmlformats.org/officeDocument/2006/relationships/slide" Target="slides/slide6.xml" Id="rId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font" Target="fonts/font3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font" Target="fonts/font6.fntdata" Id="rId32" /><Relationship Type="http://schemas.openxmlformats.org/officeDocument/2006/relationships/font" Target="fonts/font11.fntdata" Id="rId37" /><Relationship Type="http://schemas.openxmlformats.org/officeDocument/2006/relationships/font" Target="fonts/font14.fntdata" Id="rId40" /><Relationship Type="http://schemas.openxmlformats.org/officeDocument/2006/relationships/viewProps" Target="viewProps.xml" Id="rId45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font" Target="fonts/font2.fntdata" Id="rId28" /><Relationship Type="http://schemas.openxmlformats.org/officeDocument/2006/relationships/font" Target="fonts/font10.fntdata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font" Target="fonts/font5.fntdata" Id="rId31" /><Relationship Type="http://schemas.openxmlformats.org/officeDocument/2006/relationships/presProps" Target="presProps.xml" Id="rId44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font" Target="fonts/font1.fntdata" Id="rId27" /><Relationship Type="http://schemas.openxmlformats.org/officeDocument/2006/relationships/font" Target="fonts/font4.fntdata" Id="rId30" /><Relationship Type="http://schemas.openxmlformats.org/officeDocument/2006/relationships/font" Target="fonts/font9.fntdata" Id="rId35" /><Relationship Type="http://schemas.openxmlformats.org/officeDocument/2006/relationships/font" Target="fonts/font17.fntdata" Id="rId43" /><Relationship Type="http://schemas.openxmlformats.org/officeDocument/2006/relationships/slide" Target="slides/slide7.xml" Id="rId8" /><Relationship Type="http://schemas.openxmlformats.org/officeDocument/2006/relationships/slide" Target="slides/slide2.xml" Id="rId3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font" Target="fonts/font7.fntdata" Id="rId33" /><Relationship Type="http://schemas.openxmlformats.org/officeDocument/2006/relationships/font" Target="fonts/font12.fntdata" Id="rId38" /><Relationship Type="http://schemas.openxmlformats.org/officeDocument/2006/relationships/theme" Target="theme/theme1.xml" Id="rId46" /><Relationship Type="http://schemas.openxmlformats.org/officeDocument/2006/relationships/slide" Target="slides/slide19.xml" Id="rId20" /><Relationship Type="http://schemas.openxmlformats.org/officeDocument/2006/relationships/font" Target="fonts/font15.fntdata" Id="rId41" /><Relationship Type="http://schemas.openxmlformats.org/officeDocument/2006/relationships/tags" Target="/ppt/tags/tag1.xml" Id="R595e687e28464301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D66AE-E43D-48AF-922A-5C743BE9A79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201E7-1976-4B2F-83E7-0868844E77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822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以前秦为前车之鉴，防止民族矛盾导致的覆亡   冯太后  </a:t>
            </a:r>
            <a:endParaRPr lang="en-US" altLang="zh-CN" dirty="0"/>
          </a:p>
          <a:p>
            <a:r>
              <a:rPr lang="zh-CN" altLang="en-US" dirty="0"/>
              <a:t>鲜卑拓拔族最早活动于大兴安岭北段，后向西南迁徙，直至北魏建立前夕，拓跋鲜卑还是一个氏族社会尚未解体的游牧民族；后解散部落组织，开始向农业经济过渡。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9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与西晋相比，东晋宗室凋零，皇帝孑孑孤立于南北士族之间，主要是作为汉族政权的象征收到推戴，具有“先天不足”的弱点，在较长时间里保持着“君弱臣强”的格局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84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与西晋相比，东晋宗室凋零，皇帝孑孑孤立于南北士族之间，主要是作为汉族政权的象征收到推戴，具有“先天不足”的弱点，在较长时间里保持着“君弱臣强”的格局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86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与西晋相比，东晋宗室凋零，皇帝孑孑孤立于南北士族之间，主要是作为汉族政权的象征收到推戴，具有“先天不足”的弱点，在较长时间里保持着“君弱臣强”的格局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84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北伐   斜阳草树，寻常巷陌，人道寄奴曾住，想当年，金戈铁马，气吞万里如虎。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31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稔拼音是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rěn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0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开垦荒地，耕地面积不断增加</a:t>
            </a:r>
            <a:r>
              <a:rPr lang="en-US" altLang="zh-CN" dirty="0"/>
              <a:t>;</a:t>
            </a:r>
            <a:r>
              <a:rPr lang="zh-CN" altLang="en-US" dirty="0"/>
              <a:t>兴修很多水利。改进、推广犁耕，施用粪肥，精耕细作</a:t>
            </a:r>
            <a:r>
              <a:rPr lang="en-US" altLang="zh-CN" dirty="0"/>
              <a:t>;</a:t>
            </a:r>
            <a:r>
              <a:rPr lang="zh-CN" altLang="en-US" dirty="0"/>
              <a:t>改进种植技术。</a:t>
            </a:r>
            <a:r>
              <a:rPr lang="en-US" altLang="zh-CN" dirty="0"/>
              <a:t>(</a:t>
            </a:r>
            <a:r>
              <a:rPr lang="zh-CN" altLang="en-US" dirty="0"/>
              <a:t>育 秧移栽、麦稻兼作、双季稻</a:t>
            </a:r>
            <a:r>
              <a:rPr lang="en-US" altLang="zh-CN" dirty="0"/>
              <a:t>)</a:t>
            </a:r>
            <a:r>
              <a:rPr lang="zh-CN" altLang="en-US" dirty="0"/>
              <a:t>实行农业的多种经营，发展种桑养蚕、培植果木、种植药材等。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8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落后的民族征服了先进的民族，但又被先进民族的文化所征服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089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不论是君主专制还是民族交融，都在动荡和曲折中发展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AA656-776E-4E18-A2CB-E016ACBC6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4A9D17F-90E6-497C-9FF0-41B92172B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FF7D8C-1307-439F-9D2F-1DB16AFD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CE3D6-022C-4815-AFE0-39582D6B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F5A394-851F-4FC8-991F-9F7BF481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8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8A76-9EF4-467D-9E2C-7738A194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FD2836-756A-454C-BD8A-52BD33E4E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5DB3D-A460-436C-B68C-CABBD05A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8AE5D9-5D77-4664-8536-D50C5683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272537-4030-4461-AF1F-29035A4F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9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FFF2A3-CFEF-4CCC-861D-4B2C07AFA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333A03-B738-4505-BF9E-EBFD90E8D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796A9E-E9EF-4EB2-BDEC-5A24A7A8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C2F71D-EB6E-44E0-8C4B-61038E43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12581C-682D-405F-85C7-9F3F6D01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73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B5C51-9E55-4D96-9D53-B7DD17FA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0DBEA8-F15D-42F6-8A04-649834E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F479C0-86C1-4821-A30B-DC1903BE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AB51F-8A5F-405D-892A-5D1380AC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AEBADD-C5EC-4E5B-95BB-7754312E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2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FC64B-3FCC-42E2-84FA-377E2805B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47AAF8-F1AA-47B0-8216-B87659AB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28AF8C-8910-4459-9477-EDA78F27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8FF114-A979-416C-9D08-42944209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8A5214-3132-4094-B8FF-BBFED1FB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8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ACF5F-C9B7-42EA-853F-EA445412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8EE391-BEB9-495B-B6A7-8B1891C54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4BBD60-870F-41D0-9A83-0CED50EDB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5D02E8-D73F-4A71-A249-0541E6EC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CC7B54-04E0-48C0-B2CD-5C070234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2A5161-3A12-4BE8-8A1A-2A8F2B81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26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B8159-7309-4B47-8002-9F98C3B5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5A7AB9-F3ED-43EC-812F-3F9FD44D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2D637-37E4-491F-B4F2-01FADEDAC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5D1829-F504-4965-870E-1A648C927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93FA0CF-3EE6-407A-AFFF-6271F7F27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6C78E27-5772-4421-866D-33F222F8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261C14B-B2C9-4535-A356-74E3F14D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F01166-5A9A-47BB-8919-B1AFEC06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8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AAC70-1377-45BD-A214-11D1D420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55CA0F-9523-416A-981F-F49FFDD2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9B40EDA-9456-4709-8F64-33FAF4E4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2B684D-CBF8-4E33-AF23-410B804E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4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0546C8-F1D6-405A-B08C-988C3D08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84CF9-ED26-4C8E-83B9-41FDD107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46BF8D-D8D5-4425-AD8B-053B212F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4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7A680A-D878-40F3-8850-657420B2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4CD1E9-6F2C-416E-BDA9-5A6DF979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BC01E-AA43-472B-B6E1-3DA07539F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1F2C00-0F80-42B5-A42A-A6DACE32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CA49E2-254F-4531-B19D-F499058F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C56DA9-2EC6-43EF-AC85-9189156A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F0F05F-7025-4789-8209-416B156C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49F2B2A-C99D-472C-B148-E0E164E3A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CBE506-B8DC-4C07-88C1-AAE7D876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FF4596-C6C1-4CB6-BE0E-9EAB1B1B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3C175B-948D-41EB-9474-C1DE3DEE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48669-A758-43C8-81AC-3511507A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71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676A1C6-F14C-4960-BA04-3D82A6AF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9DE587-4F6F-4802-89F2-87B863B73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F17D2B-6A9A-4326-8816-2F3C3EB66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6663FB-F7A7-46F2-A4BF-A869ED0D8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8F353B-3787-48AD-9952-D0524928B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15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om&amp;app=2002&amp;size=f9999,10000&amp;q=a80&amp;n=0&amp;g=0n&amp;fmt=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om&amp;app=2002&amp;size=f9999,10000&amp;q=a80&amp;n=0&amp;g=0n&amp;fmt=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om&amp;app=2002&amp;size=f9999,10000&amp;q=a80&amp;n=0&amp;g=0n&amp;fmt=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16E91E-58B0-4FD1-B397-CD8AF8A56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7821D8-3D0D-44D4-9FA0-5151186680C3}"/>
              </a:ext>
            </a:extLst>
          </p:cNvPr>
          <p:cNvSpPr/>
          <p:nvPr/>
        </p:nvSpPr>
        <p:spPr>
          <a:xfrm>
            <a:off x="1" y="953865"/>
            <a:ext cx="12191999" cy="48915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E62812-4F9F-46CD-87DE-94EA983E33E4}"/>
              </a:ext>
            </a:extLst>
          </p:cNvPr>
          <p:cNvSpPr txBox="1"/>
          <p:nvPr/>
        </p:nvSpPr>
        <p:spPr>
          <a:xfrm>
            <a:off x="454241" y="1491448"/>
            <a:ext cx="112835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魏晋，是最混乱的时代，也是最辉煌的时代；是最虚伪的时代，也是最真诚的时代；是最黑暗的时代，也是最令人向往的时代。</a:t>
            </a:r>
            <a:endParaRPr lang="en-US" altLang="zh-CN" sz="4800" dirty="0">
              <a:latin typeface="方正启体简体" panose="02000000000000000000" pitchFamily="2" charset="-122"/>
              <a:ea typeface="方正启体简体" panose="02000000000000000000" pitchFamily="2" charset="-122"/>
            </a:endParaRPr>
          </a:p>
          <a:p>
            <a:pPr algn="r">
              <a:lnSpc>
                <a:spcPct val="125000"/>
              </a:lnSpc>
              <a:spcBef>
                <a:spcPts val="600"/>
              </a:spcBef>
            </a:pPr>
            <a:r>
              <a:rPr lang="en-US" altLang="zh-CN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——《</a:t>
            </a:r>
            <a:r>
              <a:rPr lang="zh-CN" altLang="en-US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悬崖边的名士</a:t>
            </a:r>
            <a:r>
              <a:rPr lang="en-US" altLang="zh-CN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》</a:t>
            </a:r>
            <a:endParaRPr lang="zh-CN" altLang="en-US" sz="4800" dirty="0">
              <a:latin typeface="方正启体简体" panose="02000000000000000000" pitchFamily="2" charset="-122"/>
              <a:ea typeface="方正启体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07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E3C48D-B08A-4DCE-90CC-3C8F74A6B2F0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23567EF-12EC-46DC-8C9F-F32212C3A09A}"/>
              </a:ext>
            </a:extLst>
          </p:cNvPr>
          <p:cNvSpPr/>
          <p:nvPr/>
        </p:nvSpPr>
        <p:spPr>
          <a:xfrm>
            <a:off x="88776" y="1544753"/>
            <a:ext cx="1010453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背景：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曹丕颁行 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九品中正制 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以选拔人才。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1BD7226-4596-4A90-87AB-F47B36F627AE}"/>
              </a:ext>
            </a:extLst>
          </p:cNvPr>
          <p:cNvSpPr/>
          <p:nvPr/>
        </p:nvSpPr>
        <p:spPr>
          <a:xfrm>
            <a:off x="2983044" y="2580233"/>
            <a:ext cx="7824864" cy="65248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</a:t>
            </a:r>
            <a:r>
              <a:rPr lang="zh-CN" altLang="en-US" sz="3200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家世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、道德、才能评定资品，分为九等。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7F29C82-993A-42BF-9654-FE8A53AA2309}"/>
              </a:ext>
            </a:extLst>
          </p:cNvPr>
          <p:cNvCxnSpPr>
            <a:cxnSpLocks/>
          </p:cNvCxnSpPr>
          <p:nvPr/>
        </p:nvCxnSpPr>
        <p:spPr>
          <a:xfrm flipH="1" flipV="1">
            <a:off x="4586990" y="2154725"/>
            <a:ext cx="404735" cy="3786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49DCBFE-2861-491E-BCA7-D07FA32A775C}"/>
              </a:ext>
            </a:extLst>
          </p:cNvPr>
          <p:cNvSpPr txBox="1"/>
          <p:nvPr/>
        </p:nvSpPr>
        <p:spPr>
          <a:xfrm>
            <a:off x="3433371" y="706670"/>
            <a:ext cx="938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6">
                    <a:lumMod val="50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“上品无寒门，下品无势族”“门地二品”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93B1F81-CF65-44E3-9175-EB89F2CC97B9}"/>
              </a:ext>
            </a:extLst>
          </p:cNvPr>
          <p:cNvSpPr/>
          <p:nvPr/>
        </p:nvSpPr>
        <p:spPr>
          <a:xfrm>
            <a:off x="54964" y="3607761"/>
            <a:ext cx="12082072" cy="311995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材料一：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“士族的发展似乎可以从两方面来推测，一方面是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强宗大姓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的士族化，另一方面是士人在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政治上得势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后，再转而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扩张家族的财势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。这两方面在多数情形下是互为因果的社会循环。所谓士族化‘便是一般原有的强宗大族使子弟读书，因而转变为士族’”。                            </a:t>
            </a:r>
            <a:endParaRPr lang="en-US" altLang="zh-CN" sz="3200" dirty="0"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余英时《士与中国文化》</a:t>
            </a:r>
          </a:p>
        </p:txBody>
      </p:sp>
    </p:spTree>
    <p:extLst>
      <p:ext uri="{BB962C8B-B14F-4D97-AF65-F5344CB8AC3E}">
        <p14:creationId xmlns:p14="http://schemas.microsoft.com/office/powerpoint/2010/main" val="22282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E3C48D-B08A-4DCE-90CC-3C8F74A6B2F0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23567EF-12EC-46DC-8C9F-F32212C3A09A}"/>
              </a:ext>
            </a:extLst>
          </p:cNvPr>
          <p:cNvSpPr/>
          <p:nvPr/>
        </p:nvSpPr>
        <p:spPr>
          <a:xfrm>
            <a:off x="88776" y="1544753"/>
            <a:ext cx="1010453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背景：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曹丕颁行 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九品中正制 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以选拔人才。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2429A7-159D-4264-9C4B-D21E88F444B0}"/>
              </a:ext>
            </a:extLst>
          </p:cNvPr>
          <p:cNvSpPr/>
          <p:nvPr/>
        </p:nvSpPr>
        <p:spPr>
          <a:xfrm>
            <a:off x="88775" y="2385914"/>
            <a:ext cx="858365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发展：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东晋时期，士族成为政权的主要支柱。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620F97-FCE1-4C31-97F0-B56EB6E70BF6}"/>
              </a:ext>
            </a:extLst>
          </p:cNvPr>
          <p:cNvSpPr/>
          <p:nvPr/>
        </p:nvSpPr>
        <p:spPr>
          <a:xfrm>
            <a:off x="8672431" y="2453625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门阀政治</a:t>
            </a:r>
            <a:endParaRPr lang="zh-CN" altLang="en-US" dirty="0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E6CB4B01-8575-4E8E-9C7E-CC2C69597DB6}"/>
              </a:ext>
            </a:extLst>
          </p:cNvPr>
          <p:cNvSpPr/>
          <p:nvPr/>
        </p:nvSpPr>
        <p:spPr>
          <a:xfrm rot="16200000" flipV="1">
            <a:off x="9393407" y="1947635"/>
            <a:ext cx="390601" cy="327584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49124BD-04C1-427F-AFE3-F199E0801970}"/>
              </a:ext>
            </a:extLst>
          </p:cNvPr>
          <p:cNvSpPr/>
          <p:nvPr/>
        </p:nvSpPr>
        <p:spPr>
          <a:xfrm>
            <a:off x="8364654" y="1097822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君弱臣强</a:t>
            </a:r>
            <a:endParaRPr lang="zh-CN" altLang="en-US" sz="28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BAC24FD-35C4-40FC-AC4A-08D009F80729}"/>
              </a:ext>
            </a:extLst>
          </p:cNvPr>
          <p:cNvSpPr/>
          <p:nvPr/>
        </p:nvSpPr>
        <p:spPr>
          <a:xfrm>
            <a:off x="88773" y="3185297"/>
            <a:ext cx="11753456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代表：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琅琊王氏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（王导、王敦）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；陈郡谢氏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（谢安、谢玄）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；颍川庾氏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（庾亮）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；谯国桓氏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（桓温、桓冲）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00091AB-8B86-4464-BC58-F5B0927C35DC}"/>
              </a:ext>
            </a:extLst>
          </p:cNvPr>
          <p:cNvSpPr/>
          <p:nvPr/>
        </p:nvSpPr>
        <p:spPr>
          <a:xfrm>
            <a:off x="3619436" y="655712"/>
            <a:ext cx="47452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“王与马共天下”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方正柳公权楷书 简" panose="02000500000000000000" pitchFamily="2" charset="-122"/>
              <a:ea typeface="方正柳公权楷书 简" panose="020005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87EE8BD-08B4-4949-8174-7FA1481C6CE3}"/>
              </a:ext>
            </a:extLst>
          </p:cNvPr>
          <p:cNvSpPr/>
          <p:nvPr/>
        </p:nvSpPr>
        <p:spPr>
          <a:xfrm>
            <a:off x="88773" y="4481166"/>
            <a:ext cx="1175345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衰落：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争权夺利、人才凋零，皇帝排抑士族势力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9794D8-8A57-4A28-98EF-CF470DE325BD}"/>
              </a:ext>
            </a:extLst>
          </p:cNvPr>
          <p:cNvSpPr/>
          <p:nvPr/>
        </p:nvSpPr>
        <p:spPr>
          <a:xfrm>
            <a:off x="108405" y="5432979"/>
            <a:ext cx="11767277" cy="112569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材料：“熏衣剃面，傅粉施朱”，“及侯景之乱，肤脆骨柔，不堪行步，体羸气弱，不耐寒暑，坐死仓猝者，往往而然”。</a:t>
            </a:r>
            <a:endParaRPr lang="zh-CN" altLang="en-US" sz="28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0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 animBg="1"/>
      <p:bldP spid="18" grpId="0"/>
      <p:bldP spid="19" grpId="0"/>
      <p:bldP spid="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550DE78-E7AB-4724-8F0E-3BAD45D70EBA}"/>
              </a:ext>
            </a:extLst>
          </p:cNvPr>
          <p:cNvSpPr/>
          <p:nvPr/>
        </p:nvSpPr>
        <p:spPr>
          <a:xfrm>
            <a:off x="88776" y="1544753"/>
            <a:ext cx="12191999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420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年，出身</a:t>
            </a:r>
            <a:r>
              <a:rPr lang="zh-CN" altLang="en-US" sz="3200" b="1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低级士族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的武将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刘裕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夺取皇位，改国号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宋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E96E1C-CA99-4FEF-858F-E84754303F3D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6DDA44F-B6DE-42C3-8505-182204E39D7B}"/>
              </a:ext>
            </a:extLst>
          </p:cNvPr>
          <p:cNvSpPr/>
          <p:nvPr/>
        </p:nvSpPr>
        <p:spPr>
          <a:xfrm>
            <a:off x="5426441" y="892267"/>
            <a:ext cx="2773179" cy="65248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高门士族衰败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9E33DEC-5682-47A0-8719-C89C5C7FE5C3}"/>
              </a:ext>
            </a:extLst>
          </p:cNvPr>
          <p:cNvCxnSpPr>
            <a:cxnSpLocks/>
          </p:cNvCxnSpPr>
          <p:nvPr/>
        </p:nvCxnSpPr>
        <p:spPr>
          <a:xfrm flipH="1">
            <a:off x="4586990" y="1353001"/>
            <a:ext cx="750677" cy="325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5DFFE46F-3857-4DDF-9FFF-F9C56638E5C1}"/>
              </a:ext>
            </a:extLst>
          </p:cNvPr>
          <p:cNvSpPr/>
          <p:nvPr/>
        </p:nvSpPr>
        <p:spPr>
          <a:xfrm>
            <a:off x="2633337" y="2574588"/>
            <a:ext cx="4307375" cy="1600514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CA1FC49-378B-4377-8B0E-C71F99F4BC2F}"/>
              </a:ext>
            </a:extLst>
          </p:cNvPr>
          <p:cNvSpPr/>
          <p:nvPr/>
        </p:nvSpPr>
        <p:spPr>
          <a:xfrm>
            <a:off x="98377" y="2843573"/>
            <a:ext cx="23500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endParaRPr lang="en-US" altLang="zh-CN" sz="32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</a:t>
            </a:r>
            <a:r>
              <a:rPr lang="en-US" altLang="zh-CN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317-420</a:t>
            </a: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年）</a:t>
            </a:r>
            <a:endParaRPr lang="zh-CN" altLang="en-US" b="1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33921F4-0F7C-4262-A8A7-3A80EAB12E5A}"/>
              </a:ext>
            </a:extLst>
          </p:cNvPr>
          <p:cNvCxnSpPr/>
          <p:nvPr/>
        </p:nvCxnSpPr>
        <p:spPr>
          <a:xfrm>
            <a:off x="2193601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8B2E42A9-4948-451A-A130-0BF983EDCD23}"/>
              </a:ext>
            </a:extLst>
          </p:cNvPr>
          <p:cNvSpPr/>
          <p:nvPr/>
        </p:nvSpPr>
        <p:spPr>
          <a:xfrm>
            <a:off x="2730082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宋</a:t>
            </a:r>
            <a:endParaRPr lang="zh-CN" altLang="en-US" sz="2000" b="1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AA862D9-D1B7-4DF9-AE70-C143C3ADDA3A}"/>
              </a:ext>
            </a:extLst>
          </p:cNvPr>
          <p:cNvCxnSpPr/>
          <p:nvPr/>
        </p:nvCxnSpPr>
        <p:spPr>
          <a:xfrm>
            <a:off x="3404786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6CE2C5D2-F07E-4CD2-8570-079F1C006070}"/>
              </a:ext>
            </a:extLst>
          </p:cNvPr>
          <p:cNvSpPr/>
          <p:nvPr/>
        </p:nvSpPr>
        <p:spPr>
          <a:xfrm>
            <a:off x="3777292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齐</a:t>
            </a:r>
            <a:endParaRPr lang="zh-CN" altLang="en-US" sz="2000" b="1" dirty="0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A00ADC8E-D590-4F03-9EB0-F2FA8E87B9A7}"/>
              </a:ext>
            </a:extLst>
          </p:cNvPr>
          <p:cNvCxnSpPr/>
          <p:nvPr/>
        </p:nvCxnSpPr>
        <p:spPr>
          <a:xfrm>
            <a:off x="4451996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CAC494D-6730-484B-B089-3E78A8988CA1}"/>
              </a:ext>
            </a:extLst>
          </p:cNvPr>
          <p:cNvSpPr/>
          <p:nvPr/>
        </p:nvSpPr>
        <p:spPr>
          <a:xfrm>
            <a:off x="4824502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梁</a:t>
            </a:r>
            <a:endParaRPr lang="zh-CN" altLang="en-US" sz="2000" b="1" dirty="0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1089FFE-CD61-46AA-A5EA-A8EA54DD92AF}"/>
              </a:ext>
            </a:extLst>
          </p:cNvPr>
          <p:cNvCxnSpPr/>
          <p:nvPr/>
        </p:nvCxnSpPr>
        <p:spPr>
          <a:xfrm>
            <a:off x="5499206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764F182E-F2F4-42C8-99B5-4D0E0F27DE37}"/>
              </a:ext>
            </a:extLst>
          </p:cNvPr>
          <p:cNvSpPr/>
          <p:nvPr/>
        </p:nvSpPr>
        <p:spPr>
          <a:xfrm>
            <a:off x="5879004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陈</a:t>
            </a:r>
            <a:endParaRPr lang="zh-CN" altLang="en-US" sz="2000" b="1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4C6B685-C7E8-4219-AA08-A10DE7C0DA20}"/>
              </a:ext>
            </a:extLst>
          </p:cNvPr>
          <p:cNvSpPr txBox="1"/>
          <p:nvPr/>
        </p:nvSpPr>
        <p:spPr>
          <a:xfrm>
            <a:off x="2729399" y="3610227"/>
            <a:ext cx="4190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南朝（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420—589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F688FA0B-656D-436A-9049-3AB0F9765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1" b="95951" l="838" r="98074">
                        <a14:foregroundMark x1="6951" y1="79755" x2="3936" y2="89448"/>
                        <a14:foregroundMark x1="3936" y1="89448" x2="8291" y2="94356"/>
                        <a14:foregroundMark x1="8291" y1="94356" x2="54020" y2="95092"/>
                        <a14:foregroundMark x1="54020" y1="95092" x2="68677" y2="92883"/>
                        <a14:foregroundMark x1="68677" y1="92883" x2="74707" y2="92883"/>
                        <a14:foregroundMark x1="74707" y1="92883" x2="81156" y2="92761"/>
                        <a14:foregroundMark x1="81156" y1="92761" x2="86348" y2="89571"/>
                        <a14:foregroundMark x1="86348" y1="89571" x2="90620" y2="79141"/>
                        <a14:foregroundMark x1="90620" y1="79141" x2="94640" y2="52883"/>
                        <a14:foregroundMark x1="97069" y1="40000" x2="97069" y2="91288"/>
                        <a14:foregroundMark x1="97069" y1="91288" x2="91709" y2="95951"/>
                        <a14:foregroundMark x1="91709" y1="95951" x2="62898" y2="95092"/>
                        <a14:foregroundMark x1="98074" y1="37423" x2="98074" y2="53742"/>
                        <a14:foregroundMark x1="96734" y1="35583" x2="95561" y2="40491"/>
                        <a14:foregroundMark x1="19598" y1="48957" x2="23953" y2="47607"/>
                        <a14:foregroundMark x1="25712" y1="45031" x2="23953" y2="46748"/>
                        <a14:foregroundMark x1="7538" y1="71656" x2="1759" y2="88466"/>
                        <a14:foregroundMark x1="1759" y1="88466" x2="1005" y2="92883"/>
                        <a14:foregroundMark x1="21524" y1="65767" x2="19430" y2="65521"/>
                        <a14:foregroundMark x1="71943" y1="13988" x2="71943" y2="18528"/>
                        <a14:foregroundMark x1="72446" y1="6748" x2="72446" y2="6748"/>
                        <a14:foregroundMark x1="72446" y1="11166" x2="72446" y2="11166"/>
                        <a14:foregroundMark x1="72446" y1="8344" x2="72446" y2="12025"/>
                        <a14:foregroundMark x1="72446" y1="5031" x2="72446" y2="5031"/>
                        <a14:foregroundMark x1="71357" y1="7239" x2="71943" y2="7239"/>
                        <a14:foregroundMark x1="73283" y1="6748" x2="73283" y2="6748"/>
                        <a14:foregroundMark x1="73283" y1="6994" x2="73283" y2="6994"/>
                        <a14:foregroundMark x1="69430" y1="16196" x2="69430" y2="16196"/>
                        <a14:foregroundMark x1="75879" y1="16564" x2="75879" y2="16564"/>
                        <a14:foregroundMark x1="66499" y1="18528" x2="66499" y2="18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47" y="1897327"/>
            <a:ext cx="7345240" cy="5013711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CAD66FCC-1DA5-43A2-BA2C-A6EBBBB31A61}"/>
              </a:ext>
            </a:extLst>
          </p:cNvPr>
          <p:cNvSpPr/>
          <p:nvPr/>
        </p:nvSpPr>
        <p:spPr>
          <a:xfrm>
            <a:off x="3613411" y="4531760"/>
            <a:ext cx="992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>
                <a:solidFill>
                  <a:prstClr val="black"/>
                </a:solidFill>
                <a:latin typeface="Aa叹书体 (非商业使用)" panose="02010600010101010101" pitchFamily="2" charset="-122"/>
                <a:ea typeface="Aa叹书体 (非商业使用)" panose="02010600010101010101" pitchFamily="2" charset="-122"/>
              </a:rPr>
              <a:t>南京</a:t>
            </a:r>
            <a:endParaRPr lang="zh-CN" altLang="en-US" sz="4800" dirty="0">
              <a:latin typeface="Aa叹书体 (非商业使用)" panose="02010600010101010101" pitchFamily="2" charset="-122"/>
              <a:ea typeface="Aa叹书体 (非商业使用)" panose="02010600010101010101" pitchFamily="2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C18A3DA-FA62-4392-9434-4BDCF6DEAAE1}"/>
              </a:ext>
            </a:extLst>
          </p:cNvPr>
          <p:cNvSpPr/>
          <p:nvPr/>
        </p:nvSpPr>
        <p:spPr>
          <a:xfrm>
            <a:off x="721329" y="4557955"/>
            <a:ext cx="2135470" cy="1938992"/>
          </a:xfrm>
          <a:prstGeom prst="rect">
            <a:avLst/>
          </a:prstGeom>
          <a:ln w="57150">
            <a:solidFill>
              <a:srgbClr val="C0000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6000" b="1" spc="700" dirty="0">
                <a:solidFill>
                  <a:srgbClr val="C00000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</a:rPr>
              <a:t>六朝古都</a:t>
            </a:r>
            <a:endParaRPr lang="en-US" altLang="zh-CN" sz="6000" b="1" spc="700" dirty="0">
              <a:solidFill>
                <a:srgbClr val="C00000"/>
              </a:solidFill>
              <a:latin typeface="华光隶变_CNKI" panose="02000500000000000000" pitchFamily="2" charset="-122"/>
              <a:ea typeface="华光隶变_CNKI" panose="02000500000000000000" pitchFamily="2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B5B836A-668D-4369-B532-EA0D0B02F935}"/>
              </a:ext>
            </a:extLst>
          </p:cNvPr>
          <p:cNvSpPr/>
          <p:nvPr/>
        </p:nvSpPr>
        <p:spPr>
          <a:xfrm>
            <a:off x="7320510" y="281157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+mn-ea"/>
              </a:rPr>
              <a:t>＋</a:t>
            </a:r>
            <a:endParaRPr lang="zh-CN" altLang="en-US" sz="2800" dirty="0">
              <a:latin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1245843-7A90-4E91-9772-8107A26C3815}"/>
              </a:ext>
            </a:extLst>
          </p:cNvPr>
          <p:cNvSpPr/>
          <p:nvPr/>
        </p:nvSpPr>
        <p:spPr>
          <a:xfrm>
            <a:off x="8240572" y="2856172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吴国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5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32" grpId="0" animBg="1"/>
      <p:bldP spid="33" grpId="0"/>
      <p:bldP spid="35" grpId="0"/>
      <p:bldP spid="37" grpId="0"/>
      <p:bldP spid="39" grpId="0"/>
      <p:bldP spid="41" grpId="0"/>
      <p:bldP spid="42" grpId="0"/>
      <p:bldP spid="45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91E1C4-5F90-49EC-999E-D2AEF947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3B07945-2D7B-4BEF-AB61-2F1EF3AFB26A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48A4C8-6543-4C86-AAF2-FE92FBCCFD66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2F5404-084F-412B-9BBF-C967B2DC0FCA}"/>
              </a:ext>
            </a:extLst>
          </p:cNvPr>
          <p:cNvSpPr/>
          <p:nvPr/>
        </p:nvSpPr>
        <p:spPr>
          <a:xfrm>
            <a:off x="212359" y="719757"/>
            <a:ext cx="11767278" cy="250440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材料二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：（江南）</a:t>
            </a: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 </a:t>
            </a:r>
            <a:r>
              <a:rPr lang="zh-CN" altLang="en-US" sz="3200" dirty="0">
                <a:solidFill>
                  <a:srgbClr val="FF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地域过阔而人烟稀少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；稻米和鱼是主要食物，人们还可以从山泽中采集植物果实和贝类为食；</a:t>
            </a:r>
            <a:r>
              <a:rPr lang="zh-CN" altLang="en-US" sz="3200" dirty="0">
                <a:solidFill>
                  <a:srgbClr val="FF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放火烧荒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，耕种水田；不需要商人贩卖货物，</a:t>
            </a:r>
            <a:r>
              <a:rPr lang="zh-CN" altLang="en-US" sz="3200" dirty="0">
                <a:solidFill>
                  <a:srgbClr val="FF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没有非常富裕的人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。</a:t>
            </a:r>
            <a:endParaRPr lang="en-US" altLang="zh-CN" sz="3200" dirty="0"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——《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史记</a:t>
            </a: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对江南地区的描述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0A92F4-5184-4147-95F3-AB5F7E29FBDA}"/>
              </a:ext>
            </a:extLst>
          </p:cNvPr>
          <p:cNvSpPr/>
          <p:nvPr/>
        </p:nvSpPr>
        <p:spPr>
          <a:xfrm>
            <a:off x="212359" y="5448424"/>
            <a:ext cx="117672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思考：阅读上述材料和教材中的相关内容，思考江南地区出现了什么变化？出现这些变化的原因有哪些？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55D0647-E329-4263-BC36-6E504512B869}"/>
              </a:ext>
            </a:extLst>
          </p:cNvPr>
          <p:cNvSpPr/>
          <p:nvPr/>
        </p:nvSpPr>
        <p:spPr>
          <a:xfrm>
            <a:off x="212359" y="3425284"/>
            <a:ext cx="11767277" cy="18888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材料三：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江南之国为盛矣。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……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地广野丰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，民勤本业，一岁或稔（丰收），则数郡忘饥。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……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丝棉布帛之饶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，覆衣天下。</a:t>
            </a:r>
            <a:endParaRPr lang="en-US" altLang="zh-CN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 algn="r">
              <a:lnSpc>
                <a:spcPct val="125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宋书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endParaRPr lang="zh-CN" altLang="en-US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931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91E1C4-5F90-49EC-999E-D2AEF947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3B07945-2D7B-4BEF-AB61-2F1EF3AFB26A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48A4C8-6543-4C86-AAF2-FE92FBCCFD66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7DD941-2FA3-498C-A34C-16997BD43398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经济重心南移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E10DDA-5EF2-4AFB-A826-F5C70CFEFE74}"/>
              </a:ext>
            </a:extLst>
          </p:cNvPr>
          <p:cNvSpPr/>
          <p:nvPr/>
        </p:nvSpPr>
        <p:spPr>
          <a:xfrm>
            <a:off x="228203" y="1494851"/>
            <a:ext cx="3493873" cy="65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江南开发的原因：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9207E3-75B2-4EDE-A123-53862BCB3DB5}"/>
              </a:ext>
            </a:extLst>
          </p:cNvPr>
          <p:cNvSpPr/>
          <p:nvPr/>
        </p:nvSpPr>
        <p:spPr>
          <a:xfrm>
            <a:off x="228203" y="2180643"/>
            <a:ext cx="11963797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自然环境优越，适合发展农业。</a:t>
            </a:r>
            <a:endParaRPr lang="en-US" altLang="zh-CN" sz="16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江南地区战争相对较少，社会秩序较安定。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北人南迁，带来先进的生产工具和技术，充实了劳动力资源。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ECF39C-44C9-4117-8D34-98CE9EA02876}"/>
              </a:ext>
            </a:extLst>
          </p:cNvPr>
          <p:cNvSpPr/>
          <p:nvPr/>
        </p:nvSpPr>
        <p:spPr>
          <a:xfrm>
            <a:off x="228203" y="4591465"/>
            <a:ext cx="3493873" cy="65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江南开发的成果：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943BE06-C64F-4DF3-AA07-B85FE21FCFDA}"/>
              </a:ext>
            </a:extLst>
          </p:cNvPr>
          <p:cNvSpPr/>
          <p:nvPr/>
        </p:nvSpPr>
        <p:spPr>
          <a:xfrm>
            <a:off x="228203" y="5230432"/>
            <a:ext cx="10443885" cy="1483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农业：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南方土地大量开垦，农作物品种增加，产量提高。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手工业：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纺织、矿冶、陶瓷、造船、造纸等有明显进步。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F414A18-BB9A-4913-A7C4-4468E471CA8D}"/>
              </a:ext>
            </a:extLst>
          </p:cNvPr>
          <p:cNvGrpSpPr/>
          <p:nvPr/>
        </p:nvGrpSpPr>
        <p:grpSpPr>
          <a:xfrm>
            <a:off x="4522514" y="803895"/>
            <a:ext cx="7441283" cy="1268039"/>
            <a:chOff x="465563" y="4571113"/>
            <a:chExt cx="3126004" cy="126803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7E88B65-6BCD-4DE6-B017-0E973F1AEF93}"/>
                </a:ext>
              </a:extLst>
            </p:cNvPr>
            <p:cNvSpPr/>
            <p:nvPr/>
          </p:nvSpPr>
          <p:spPr>
            <a:xfrm>
              <a:off x="465563" y="4571113"/>
              <a:ext cx="3126004" cy="126243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C299C31-DE46-46C3-8727-0AE6114CC183}"/>
                </a:ext>
              </a:extLst>
            </p:cNvPr>
            <p:cNvSpPr txBox="1"/>
            <p:nvPr/>
          </p:nvSpPr>
          <p:spPr>
            <a:xfrm>
              <a:off x="465563" y="4571113"/>
              <a:ext cx="3126004" cy="1268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b="1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影响：促进商业交流与城市繁荣；民族交融，为经济重心南移奠定基础。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3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B2DD9E-4C4A-4B42-974C-AC55245CE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D9EF476-2427-4961-B641-EE43B0B162F0}"/>
              </a:ext>
            </a:extLst>
          </p:cNvPr>
          <p:cNvSpPr/>
          <p:nvPr/>
        </p:nvSpPr>
        <p:spPr>
          <a:xfrm>
            <a:off x="0" y="2108446"/>
            <a:ext cx="12192000" cy="2641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1A3DC0-FCDA-4FC6-ACC2-456B9020C69A}"/>
              </a:ext>
            </a:extLst>
          </p:cNvPr>
          <p:cNvSpPr txBox="1"/>
          <p:nvPr/>
        </p:nvSpPr>
        <p:spPr>
          <a:xfrm>
            <a:off x="527851" y="2321003"/>
            <a:ext cx="11136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623A32"/>
                </a:solidFill>
                <a:latin typeface="汉仪北魏写经W" panose="00020600040101010101" pitchFamily="18" charset="-122"/>
                <a:ea typeface="汉仪北魏写经W" panose="00020600040101010101" pitchFamily="18" charset="-122"/>
              </a:rPr>
              <a:t>十六国与北朝</a:t>
            </a:r>
          </a:p>
        </p:txBody>
      </p:sp>
    </p:spTree>
    <p:extLst>
      <p:ext uri="{BB962C8B-B14F-4D97-AF65-F5344CB8AC3E}">
        <p14:creationId xmlns:p14="http://schemas.microsoft.com/office/powerpoint/2010/main" val="2441223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1E3BE-1AC7-457A-BF43-D3B4A13F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E2D523-F31E-44B7-A128-061AFB752912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080955-E206-438C-9941-DC47C7914AEC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6E5B32-853C-4F69-B2E3-81B1C444C73E}"/>
              </a:ext>
            </a:extLst>
          </p:cNvPr>
          <p:cNvSpPr/>
          <p:nvPr/>
        </p:nvSpPr>
        <p:spPr>
          <a:xfrm>
            <a:off x="2474" y="1252162"/>
            <a:ext cx="199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endParaRPr lang="zh-CN" altLang="en-US" sz="24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67F3F4F-034D-4841-B30D-4C86031808E1}"/>
              </a:ext>
            </a:extLst>
          </p:cNvPr>
          <p:cNvCxnSpPr/>
          <p:nvPr/>
        </p:nvCxnSpPr>
        <p:spPr>
          <a:xfrm>
            <a:off x="1919978" y="1576126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5CE85BD-47E6-42DD-A9CA-83C75939D3C6}"/>
              </a:ext>
            </a:extLst>
          </p:cNvPr>
          <p:cNvSpPr/>
          <p:nvPr/>
        </p:nvSpPr>
        <p:spPr>
          <a:xfrm>
            <a:off x="2337228" y="1252162"/>
            <a:ext cx="335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前秦统一北方</a:t>
            </a:r>
            <a:endParaRPr lang="zh-CN" altLang="en-US" sz="24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54941E-AF69-4003-95FC-3A68D42ED1C4}"/>
              </a:ext>
            </a:extLst>
          </p:cNvPr>
          <p:cNvSpPr/>
          <p:nvPr/>
        </p:nvSpPr>
        <p:spPr>
          <a:xfrm>
            <a:off x="0" y="2435355"/>
            <a:ext cx="5579397" cy="249914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建立者：内迁少数民族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采用中原模式的国号、年号，学习汉族的典章制度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打破原有民族布局，缩小差异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2F51345-069B-42CF-9FF7-909E1B7EE9B1}"/>
              </a:ext>
            </a:extLst>
          </p:cNvPr>
          <p:cNvCxnSpPr>
            <a:cxnSpLocks/>
          </p:cNvCxnSpPr>
          <p:nvPr/>
        </p:nvCxnSpPr>
        <p:spPr>
          <a:xfrm>
            <a:off x="1001260" y="1898493"/>
            <a:ext cx="745094" cy="497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箭头: 右 14">
            <a:extLst>
              <a:ext uri="{FF2B5EF4-FFF2-40B4-BE49-F238E27FC236}">
                <a16:creationId xmlns:a16="http://schemas.microsoft.com/office/drawing/2014/main" id="{DC615F7F-9042-4C98-A306-10D49BE39492}"/>
              </a:ext>
            </a:extLst>
          </p:cNvPr>
          <p:cNvSpPr/>
          <p:nvPr/>
        </p:nvSpPr>
        <p:spPr>
          <a:xfrm rot="5400000">
            <a:off x="2517191" y="5242212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74E20C6-6CC4-40E3-8F53-31239BEA4DBB}"/>
              </a:ext>
            </a:extLst>
          </p:cNvPr>
          <p:cNvSpPr/>
          <p:nvPr/>
        </p:nvSpPr>
        <p:spPr>
          <a:xfrm>
            <a:off x="1546891" y="5850015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民族交融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50F6F5-DB3E-4DE5-8114-11EBE8D1D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09" y="0"/>
            <a:ext cx="663149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36853899-13DC-4ED1-B80E-9A35D165AD4A}"/>
              </a:ext>
            </a:extLst>
          </p:cNvPr>
          <p:cNvSpPr/>
          <p:nvPr/>
        </p:nvSpPr>
        <p:spPr>
          <a:xfrm>
            <a:off x="7701226" y="2334827"/>
            <a:ext cx="887767" cy="44388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C871F163-D277-490F-B4C6-4B5926D43C1C}"/>
              </a:ext>
            </a:extLst>
          </p:cNvPr>
          <p:cNvSpPr/>
          <p:nvPr/>
        </p:nvSpPr>
        <p:spPr>
          <a:xfrm>
            <a:off x="7809152" y="3702730"/>
            <a:ext cx="4344779" cy="1834709"/>
          </a:xfrm>
          <a:prstGeom prst="wedgeRoundRectCallout">
            <a:avLst>
              <a:gd name="adj1" fmla="val -48797"/>
              <a:gd name="adj2" fmla="val -970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世纪下半叶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氐族建立的前秦统一北方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（苻健称帝建立前秦，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苻坚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时期进入鼎盛）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A1D879-61BB-48E4-9854-819BC7C1A43C}"/>
              </a:ext>
            </a:extLst>
          </p:cNvPr>
          <p:cNvSpPr txBox="1"/>
          <p:nvPr/>
        </p:nvSpPr>
        <p:spPr>
          <a:xfrm>
            <a:off x="88776" y="638029"/>
            <a:ext cx="191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1.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十六国</a:t>
            </a:r>
          </a:p>
        </p:txBody>
      </p:sp>
    </p:spTree>
    <p:extLst>
      <p:ext uri="{BB962C8B-B14F-4D97-AF65-F5344CB8AC3E}">
        <p14:creationId xmlns:p14="http://schemas.microsoft.com/office/powerpoint/2010/main" val="9722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 animBg="1"/>
      <p:bldP spid="16" grpId="0"/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1E3BE-1AC7-457A-BF43-D3B4A13F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E2D523-F31E-44B7-A128-061AFB752912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080955-E206-438C-9941-DC47C7914AEC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6E5B32-853C-4F69-B2E3-81B1C444C73E}"/>
              </a:ext>
            </a:extLst>
          </p:cNvPr>
          <p:cNvSpPr/>
          <p:nvPr/>
        </p:nvSpPr>
        <p:spPr>
          <a:xfrm>
            <a:off x="2474" y="1198897"/>
            <a:ext cx="199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endParaRPr lang="zh-CN" altLang="en-US" sz="24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67F3F4F-034D-4841-B30D-4C86031808E1}"/>
              </a:ext>
            </a:extLst>
          </p:cNvPr>
          <p:cNvCxnSpPr/>
          <p:nvPr/>
        </p:nvCxnSpPr>
        <p:spPr>
          <a:xfrm>
            <a:off x="1919978" y="15228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5CE85BD-47E6-42DD-A9CA-83C75939D3C6}"/>
              </a:ext>
            </a:extLst>
          </p:cNvPr>
          <p:cNvSpPr/>
          <p:nvPr/>
        </p:nvSpPr>
        <p:spPr>
          <a:xfrm>
            <a:off x="2337228" y="1198897"/>
            <a:ext cx="335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前秦统一北方</a:t>
            </a:r>
            <a:endParaRPr lang="zh-CN" altLang="en-US" sz="24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54941E-AF69-4003-95FC-3A68D42ED1C4}"/>
              </a:ext>
            </a:extLst>
          </p:cNvPr>
          <p:cNvSpPr/>
          <p:nvPr/>
        </p:nvSpPr>
        <p:spPr>
          <a:xfrm>
            <a:off x="-1" y="2363006"/>
            <a:ext cx="5559263" cy="249914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建立者：内迁少数民族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采用中原模式的国号、年号，学习汉族的典章制度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打破原有民族布局，缩小差异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2F51345-069B-42CF-9FF7-909E1B7EE9B1}"/>
              </a:ext>
            </a:extLst>
          </p:cNvPr>
          <p:cNvCxnSpPr>
            <a:cxnSpLocks/>
          </p:cNvCxnSpPr>
          <p:nvPr/>
        </p:nvCxnSpPr>
        <p:spPr>
          <a:xfrm>
            <a:off x="1001260" y="1845228"/>
            <a:ext cx="745094" cy="497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箭头: 右 14">
            <a:extLst>
              <a:ext uri="{FF2B5EF4-FFF2-40B4-BE49-F238E27FC236}">
                <a16:creationId xmlns:a16="http://schemas.microsoft.com/office/drawing/2014/main" id="{DC615F7F-9042-4C98-A306-10D49BE39492}"/>
              </a:ext>
            </a:extLst>
          </p:cNvPr>
          <p:cNvSpPr/>
          <p:nvPr/>
        </p:nvSpPr>
        <p:spPr>
          <a:xfrm rot="5400000">
            <a:off x="2724399" y="5162091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74E20C6-6CC4-40E3-8F53-31239BEA4DBB}"/>
              </a:ext>
            </a:extLst>
          </p:cNvPr>
          <p:cNvSpPr/>
          <p:nvPr/>
        </p:nvSpPr>
        <p:spPr>
          <a:xfrm>
            <a:off x="1725943" y="5915361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民族交融</a:t>
            </a:r>
            <a:endParaRPr lang="zh-CN" altLang="en-US" sz="28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FC0C3CD-1782-464B-A76A-EE7793A67AD5}"/>
              </a:ext>
            </a:extLst>
          </p:cNvPr>
          <p:cNvGrpSpPr/>
          <p:nvPr/>
        </p:nvGrpSpPr>
        <p:grpSpPr>
          <a:xfrm>
            <a:off x="7699593" y="826032"/>
            <a:ext cx="2155179" cy="646331"/>
            <a:chOff x="6422102" y="1190181"/>
            <a:chExt cx="2155179" cy="64633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6CFAE21-831B-4371-BB78-8EC4E7FD3722}"/>
                </a:ext>
              </a:extLst>
            </p:cNvPr>
            <p:cNvSpPr/>
            <p:nvPr/>
          </p:nvSpPr>
          <p:spPr>
            <a:xfrm>
              <a:off x="6480824" y="1190181"/>
              <a:ext cx="20377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C00000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淝水之战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B8EE940-8A81-4CC6-BFF6-812A50EBD9ED}"/>
                </a:ext>
              </a:extLst>
            </p:cNvPr>
            <p:cNvSpPr/>
            <p:nvPr/>
          </p:nvSpPr>
          <p:spPr>
            <a:xfrm>
              <a:off x="6422102" y="1190181"/>
              <a:ext cx="2155179" cy="56436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70B79273-17DC-419C-9A63-E504A33A62E9}"/>
              </a:ext>
            </a:extLst>
          </p:cNvPr>
          <p:cNvSpPr/>
          <p:nvPr/>
        </p:nvSpPr>
        <p:spPr>
          <a:xfrm>
            <a:off x="6321242" y="1814852"/>
            <a:ext cx="1111202" cy="129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8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ECA7D7C-5A4D-492B-A1F9-525A09A444DA}"/>
              </a:ext>
            </a:extLst>
          </p:cNvPr>
          <p:cNvSpPr/>
          <p:nvPr/>
        </p:nvSpPr>
        <p:spPr>
          <a:xfrm>
            <a:off x="8891775" y="1814852"/>
            <a:ext cx="3504486" cy="129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80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万（实际</a:t>
            </a:r>
            <a:r>
              <a:rPr lang="en-US" altLang="zh-CN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20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万）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1FCEA25-D89D-41B2-A0A5-CE4B2BF72784}"/>
              </a:ext>
            </a:extLst>
          </p:cNvPr>
          <p:cNvSpPr/>
          <p:nvPr/>
        </p:nvSpPr>
        <p:spPr>
          <a:xfrm>
            <a:off x="7828524" y="2344228"/>
            <a:ext cx="667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vs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316E0CB-30D9-468A-89C9-386CFDC2BCD7}"/>
              </a:ext>
            </a:extLst>
          </p:cNvPr>
          <p:cNvSpPr/>
          <p:nvPr/>
        </p:nvSpPr>
        <p:spPr>
          <a:xfrm>
            <a:off x="7864111" y="1763682"/>
            <a:ext cx="1826141" cy="5847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以少胜多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56EC73-557F-4CE6-8851-0F48A779F71A}"/>
              </a:ext>
            </a:extLst>
          </p:cNvPr>
          <p:cNvSpPr/>
          <p:nvPr/>
        </p:nvSpPr>
        <p:spPr>
          <a:xfrm>
            <a:off x="6392039" y="3221625"/>
            <a:ext cx="2944143" cy="65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以少胜多原因：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956AE47-4F97-4CAB-B79E-04B8975A8F9E}"/>
              </a:ext>
            </a:extLst>
          </p:cNvPr>
          <p:cNvSpPr/>
          <p:nvPr/>
        </p:nvSpPr>
        <p:spPr>
          <a:xfrm>
            <a:off x="6315108" y="3981357"/>
            <a:ext cx="5853792" cy="2736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前秦：</a:t>
            </a: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军队民族成分复杂，统治不稳，部分民族希望其战败以摆脱统治；指挥不当，战线过长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东晋：</a:t>
            </a: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保卫江南，恢复中原的思想激励，士气高昂；指挥得当。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73FB745-24D9-4957-9E14-981ED9404AE4}"/>
              </a:ext>
            </a:extLst>
          </p:cNvPr>
          <p:cNvSpPr txBox="1"/>
          <p:nvPr/>
        </p:nvSpPr>
        <p:spPr>
          <a:xfrm>
            <a:off x="88776" y="638029"/>
            <a:ext cx="191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1.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十六国</a:t>
            </a:r>
          </a:p>
        </p:txBody>
      </p:sp>
    </p:spTree>
    <p:extLst>
      <p:ext uri="{BB962C8B-B14F-4D97-AF65-F5344CB8AC3E}">
        <p14:creationId xmlns:p14="http://schemas.microsoft.com/office/powerpoint/2010/main" val="39105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14" grpId="0"/>
      <p:bldP spid="23" grpId="0" animBg="1"/>
      <p:bldP spid="25" grpId="0" animBg="1"/>
      <p:bldP spid="2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168484-889A-464F-A61D-011648B74D51}"/>
              </a:ext>
            </a:extLst>
          </p:cNvPr>
          <p:cNvSpPr/>
          <p:nvPr/>
        </p:nvSpPr>
        <p:spPr>
          <a:xfrm>
            <a:off x="44387" y="1161249"/>
            <a:ext cx="12103224" cy="188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世纪末，鲜卑拓跋部建立的北魏强大起来，</a:t>
            </a: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439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年统一北方（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拓跋焘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5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世纪后期，北魏孝文帝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拓跋宏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在位，实行汉化改革。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8683F8-9855-4F93-9F9B-880662EF029E}"/>
              </a:ext>
            </a:extLst>
          </p:cNvPr>
          <p:cNvSpPr txBox="1"/>
          <p:nvPr/>
        </p:nvSpPr>
        <p:spPr>
          <a:xfrm>
            <a:off x="88775" y="3170443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58049F7-078B-4EDD-A0AD-6F45DDEDB390}"/>
              </a:ext>
            </a:extLst>
          </p:cNvPr>
          <p:cNvSpPr/>
          <p:nvPr/>
        </p:nvSpPr>
        <p:spPr>
          <a:xfrm>
            <a:off x="216482" y="4043191"/>
            <a:ext cx="8852567" cy="250440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材料四：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帝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……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雅好读书，手不释卷。“五经”之义，览之便讲，学不师受，探其精奥。史传百家，无不该涉。善谈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庄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老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，尤精释义。                                                  </a:t>
            </a:r>
            <a:endParaRPr lang="en-US" altLang="zh-CN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 algn="r">
              <a:lnSpc>
                <a:spcPct val="125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魏书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endParaRPr lang="zh-CN" altLang="en-US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  <p:pic>
        <p:nvPicPr>
          <p:cNvPr id="1026" name="Picture 2" descr="https://bkimg.cdn.bcebos.com/pic/a9d3fd1f4134970a304e88b07a82c6c8a786c917f751?x-bce-process=image/watermark,image_d2F0ZXIvYmFpa2UxODA=,g_7,xp_5,yp_5/format,f_auto">
            <a:extLst>
              <a:ext uri="{FF2B5EF4-FFF2-40B4-BE49-F238E27FC236}">
                <a16:creationId xmlns:a16="http://schemas.microsoft.com/office/drawing/2014/main" id="{B1DBF859-6093-4618-9A7F-C1C512E1F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8" b="96389" l="10000" r="90000">
                        <a14:foregroundMark x1="30208" y1="93981" x2="43056" y2="96111"/>
                        <a14:foregroundMark x1="43056" y1="96111" x2="43472" y2="96389"/>
                        <a14:foregroundMark x1="25139" y1="71944" x2="24514" y2="76944"/>
                        <a14:foregroundMark x1="52708" y1="44815" x2="52708" y2="50093"/>
                        <a14:foregroundMark x1="52500" y1="41574" x2="52500" y2="41574"/>
                        <a14:foregroundMark x1="53194" y1="51389" x2="52153" y2="58333"/>
                        <a14:foregroundMark x1="38611" y1="5278" x2="38403" y2="13333"/>
                        <a14:foregroundMark x1="38403" y1="13333" x2="38750" y2="14630"/>
                        <a14:foregroundMark x1="36458" y1="20370" x2="36458" y2="21204"/>
                        <a14:foregroundMark x1="36458" y1="16574" x2="36458" y2="16574"/>
                        <a14:foregroundMark x1="47778" y1="32130" x2="47778" y2="32130"/>
                        <a14:foregroundMark x1="50556" y1="35833" x2="50556" y2="35833"/>
                        <a14:foregroundMark x1="53194" y1="42870" x2="53194" y2="42870"/>
                        <a14:foregroundMark x1="54653" y1="64074" x2="53819" y2="73704"/>
                        <a14:backgroundMark x1="65486" y1="67500" x2="62708" y2="83889"/>
                        <a14:backgroundMark x1="55139" y1="81944" x2="55139" y2="89167"/>
                        <a14:backgroundMark x1="56250" y1="61667" x2="56250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40877"/>
          <a:stretch/>
        </p:blipFill>
        <p:spPr bwMode="auto">
          <a:xfrm flipH="1">
            <a:off x="9717455" y="2693582"/>
            <a:ext cx="2563319" cy="41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3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3134FA-7E99-40E9-A155-088C23F8E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29" y="1243520"/>
            <a:ext cx="5562600" cy="39338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691226B-609B-47EE-8244-04E14123793E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21F089-37ED-47BA-B2F2-467696894935}"/>
              </a:ext>
            </a:extLst>
          </p:cNvPr>
          <p:cNvSpPr/>
          <p:nvPr/>
        </p:nvSpPr>
        <p:spPr>
          <a:xfrm>
            <a:off x="106805" y="199933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内容：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44CEA1-210F-4DDA-87B3-F0DF4E8EB414}"/>
              </a:ext>
            </a:extLst>
          </p:cNvPr>
          <p:cNvSpPr/>
          <p:nvPr/>
        </p:nvSpPr>
        <p:spPr>
          <a:xfrm>
            <a:off x="106805" y="2637680"/>
            <a:ext cx="652259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迁都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（将都城从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平城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迁到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洛阳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79F9828-9FCF-48D7-A1CC-C76ED1619D57}"/>
              </a:ext>
            </a:extLst>
          </p:cNvPr>
          <p:cNvSpPr/>
          <p:nvPr/>
        </p:nvSpPr>
        <p:spPr>
          <a:xfrm>
            <a:off x="237615" y="3513043"/>
            <a:ext cx="6279005" cy="166430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材料五：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悲平城，驱马入云中。阴山常晦雪，荒松无罢风。                                                 </a:t>
            </a:r>
            <a:endParaRPr lang="en-US" altLang="zh-CN" sz="28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 algn="r">
              <a:lnSpc>
                <a:spcPct val="125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魏晋</a:t>
            </a: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·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王肃</a:t>
            </a: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《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悲平城诗</a:t>
            </a: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endParaRPr lang="zh-CN" altLang="en-US" sz="28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B54198-20BA-42A1-9229-9C1DB532B282}"/>
              </a:ext>
            </a:extLst>
          </p:cNvPr>
          <p:cNvSpPr/>
          <p:nvPr/>
        </p:nvSpPr>
        <p:spPr>
          <a:xfrm>
            <a:off x="106805" y="5145062"/>
            <a:ext cx="11981430" cy="165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迁都原因：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①平城气候干旱，环境较恶劣，不利于经济发展；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②位置偏北，不利于对中原地区的统治，也不利于学习和接受汉族先进文化。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0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5075183-2030-40E0-81E7-2AD8B8598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357878-D241-4425-96C5-7C30536C8611}"/>
              </a:ext>
            </a:extLst>
          </p:cNvPr>
          <p:cNvSpPr txBox="1"/>
          <p:nvPr/>
        </p:nvSpPr>
        <p:spPr>
          <a:xfrm>
            <a:off x="0" y="16414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第二单元  三国两晋南北朝的民族交融与隋唐统一多民族封建国家的发展  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 </a:t>
            </a:r>
            <a:r>
              <a:rPr lang="en-US" altLang="zh-CN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5 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304E08-C71D-43F1-B40D-5CAF37485765}"/>
              </a:ext>
            </a:extLst>
          </p:cNvPr>
          <p:cNvSpPr txBox="1"/>
          <p:nvPr/>
        </p:nvSpPr>
        <p:spPr>
          <a:xfrm>
            <a:off x="203702" y="1138877"/>
            <a:ext cx="11784594" cy="369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</a:rPr>
              <a:t>三国两晋南北朝的</a:t>
            </a:r>
            <a:endParaRPr lang="en-US" altLang="zh-CN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汉仪程行简" panose="00020600040101010101" pitchFamily="18" charset="-122"/>
              <a:ea typeface="汉仪程行简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</a:rPr>
              <a:t>政权更迭与民族交融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61FBDF-DE20-4C99-AF91-4887DE0F9706}"/>
              </a:ext>
            </a:extLst>
          </p:cNvPr>
          <p:cNvSpPr txBox="1"/>
          <p:nvPr/>
        </p:nvSpPr>
        <p:spPr>
          <a:xfrm>
            <a:off x="275759" y="5473005"/>
            <a:ext cx="11640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课程标准：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通过把握三国至唐前期分合更迭的历史脉络，认识这一时期民族交融、区域开发、制度创新及中外交流的历史意义，以及思想文化领域中的新成就</a:t>
            </a: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244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D5C63C-A895-4CB3-99DC-36294784AB43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1DF600-3261-4805-85CA-19C1E0DB0C88}"/>
              </a:ext>
            </a:extLst>
          </p:cNvPr>
          <p:cNvSpPr/>
          <p:nvPr/>
        </p:nvSpPr>
        <p:spPr>
          <a:xfrm>
            <a:off x="106805" y="199933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内容：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C4BA9A-AC89-4421-B9E4-9999E98B678A}"/>
              </a:ext>
            </a:extLst>
          </p:cNvPr>
          <p:cNvSpPr/>
          <p:nvPr/>
        </p:nvSpPr>
        <p:spPr>
          <a:xfrm>
            <a:off x="106805" y="2637680"/>
            <a:ext cx="652259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迁都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（将都城从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平城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迁到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洛阳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045995-1AF4-4148-A282-18FDB25C1D71}"/>
              </a:ext>
            </a:extLst>
          </p:cNvPr>
          <p:cNvSpPr/>
          <p:nvPr/>
        </p:nvSpPr>
        <p:spPr>
          <a:xfrm>
            <a:off x="86996" y="3346454"/>
            <a:ext cx="7572978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改籍贯为洛阳，死后不得归葬平城；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穿汉服、说汉语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改汉姓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定门第等级，鼓励通汉婚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用汉官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AEF1B6E-01B2-4FB7-9F3B-F3125101B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991137"/>
              </p:ext>
            </p:extLst>
          </p:nvPr>
        </p:nvGraphicFramePr>
        <p:xfrm>
          <a:off x="7878642" y="899639"/>
          <a:ext cx="3357796" cy="518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898">
                  <a:extLst>
                    <a:ext uri="{9D8B030D-6E8A-4147-A177-3AD203B41FA5}">
                      <a16:colId xmlns:a16="http://schemas.microsoft.com/office/drawing/2014/main" val="3017005084"/>
                    </a:ext>
                  </a:extLst>
                </a:gridCol>
                <a:gridCol w="1678898">
                  <a:extLst>
                    <a:ext uri="{9D8B030D-6E8A-4147-A177-3AD203B41FA5}">
                      <a16:colId xmlns:a16="http://schemas.microsoft.com/office/drawing/2014/main" val="3237087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鲜卑姓氏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汉族姓氏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9954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拓跋氏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元氏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327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丘穆陵氏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928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步陆孤氏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209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贺赖氏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5363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独孤氏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93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贺楼氏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79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切忸氏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97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纥奚氏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嵇氏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50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尉迟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68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7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5C6DC1-866A-4526-A59A-43E0F4F042A5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99390D-750F-4944-95E2-64052434C27D}"/>
              </a:ext>
            </a:extLst>
          </p:cNvPr>
          <p:cNvSpPr/>
          <p:nvPr/>
        </p:nvSpPr>
        <p:spPr>
          <a:xfrm>
            <a:off x="3231744" y="116124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评价：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8378D3-F0A5-4113-A2F1-26D27C95C031}"/>
              </a:ext>
            </a:extLst>
          </p:cNvPr>
          <p:cNvSpPr/>
          <p:nvPr/>
        </p:nvSpPr>
        <p:spPr>
          <a:xfrm>
            <a:off x="88775" y="1833644"/>
            <a:ext cx="12085196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积极性：</a:t>
            </a:r>
            <a:endParaRPr lang="en-US" altLang="zh-CN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顺应了北方民族交往交流交融的历史趋势，大大缓解了民族矛盾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促进了北魏的经济发展和社会繁荣，为以后北方统一南方以及隋唐盛世的出现打下了基础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FB07C6-E3CC-41A3-B2D0-750220CD23B8}"/>
              </a:ext>
            </a:extLst>
          </p:cNvPr>
          <p:cNvSpPr/>
          <p:nvPr/>
        </p:nvSpPr>
        <p:spPr>
          <a:xfrm>
            <a:off x="260526" y="4358854"/>
            <a:ext cx="11830860" cy="220291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材料五：南朝梁武帝派大臣陈庆之出使北魏：“魏朝甚盛，犹曰五胡。正朔相承，当在江左。”</a:t>
            </a:r>
            <a:endParaRPr lang="en-US" altLang="zh-CN" sz="2800" b="1" dirty="0">
              <a:solidFill>
                <a:schemeClr val="accent2">
                  <a:lumMod val="50000"/>
                </a:schemeClr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但是当他亲眼目睹洛阳旧貌换新颜，一派欣欣向荣的景象，回到梁朝后观点大变：“昨至洛阳，始知衣冠士族，并在中原，礼仪富盛，人物殷阜。”</a:t>
            </a:r>
            <a:endParaRPr lang="en-US" altLang="zh-CN" sz="2800" b="1" dirty="0">
              <a:solidFill>
                <a:schemeClr val="accent2">
                  <a:lumMod val="50000"/>
                </a:schemeClr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331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5C6DC1-866A-4526-A59A-43E0F4F042A5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8378D3-F0A5-4113-A2F1-26D27C95C031}"/>
              </a:ext>
            </a:extLst>
          </p:cNvPr>
          <p:cNvSpPr/>
          <p:nvPr/>
        </p:nvSpPr>
        <p:spPr>
          <a:xfrm>
            <a:off x="374477" y="1976245"/>
            <a:ext cx="11443044" cy="43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局限性：</a:t>
            </a:r>
            <a:endParaRPr lang="en-US" altLang="zh-CN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全面汉化，使鲜卑族丧失了一个民族的独立性和主体性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摒弃了本民族勇武质朴的尚武精神，削弱北魏的军事实力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移植门阀士族制度，严重腐化了尚无文化积淀的鲜卑贵族，销蚀了北魏统治者的锐气与活力，激化社会矛盾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改革中利益受损的少数民族军人（六镇）掀起暴动，导致了北魏灭亡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20F654-EAAC-4AA4-B875-78022BFE21E5}"/>
              </a:ext>
            </a:extLst>
          </p:cNvPr>
          <p:cNvSpPr/>
          <p:nvPr/>
        </p:nvSpPr>
        <p:spPr>
          <a:xfrm>
            <a:off x="3231744" y="116124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评价：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01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D32337-DF85-4EAE-85F0-76337C6292FD}"/>
              </a:ext>
            </a:extLst>
          </p:cNvPr>
          <p:cNvSpPr/>
          <p:nvPr/>
        </p:nvSpPr>
        <p:spPr>
          <a:xfrm>
            <a:off x="230870" y="1387742"/>
            <a:ext cx="5104609" cy="2624965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3F78A9-7C51-4BAB-9DFF-503777169B82}"/>
              </a:ext>
            </a:extLst>
          </p:cNvPr>
          <p:cNvSpPr/>
          <p:nvPr/>
        </p:nvSpPr>
        <p:spPr>
          <a:xfrm>
            <a:off x="308774" y="2319814"/>
            <a:ext cx="674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北魏</a:t>
            </a:r>
            <a:endParaRPr lang="zh-CN" altLang="en-US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E3BB3CA-94E0-43DC-BB0C-10DFDFC3C966}"/>
              </a:ext>
            </a:extLst>
          </p:cNvPr>
          <p:cNvCxnSpPr/>
          <p:nvPr/>
        </p:nvCxnSpPr>
        <p:spPr>
          <a:xfrm>
            <a:off x="938734" y="279686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左中括号 9">
            <a:extLst>
              <a:ext uri="{FF2B5EF4-FFF2-40B4-BE49-F238E27FC236}">
                <a16:creationId xmlns:a16="http://schemas.microsoft.com/office/drawing/2014/main" id="{E189F832-8777-4CB7-A041-BFC8B4EFCDAA}"/>
              </a:ext>
            </a:extLst>
          </p:cNvPr>
          <p:cNvSpPr/>
          <p:nvPr/>
        </p:nvSpPr>
        <p:spPr>
          <a:xfrm>
            <a:off x="1495108" y="2337611"/>
            <a:ext cx="215116" cy="954107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FD2AAF-38A4-4EA5-9CFE-2921A76D26B3}"/>
              </a:ext>
            </a:extLst>
          </p:cNvPr>
          <p:cNvSpPr/>
          <p:nvPr/>
        </p:nvSpPr>
        <p:spPr>
          <a:xfrm>
            <a:off x="1572202" y="2057692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东魏</a:t>
            </a:r>
            <a:endParaRPr lang="zh-CN" altLang="en-US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BE83E1-E81B-4053-AAEF-8BF44CF9BE97}"/>
              </a:ext>
            </a:extLst>
          </p:cNvPr>
          <p:cNvSpPr/>
          <p:nvPr/>
        </p:nvSpPr>
        <p:spPr>
          <a:xfrm>
            <a:off x="1577113" y="299703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西魏</a:t>
            </a:r>
            <a:endParaRPr lang="zh-CN" altLang="en-US" b="1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87F5BE3-F8FB-4A71-8B08-F52F3A8304FA}"/>
              </a:ext>
            </a:extLst>
          </p:cNvPr>
          <p:cNvCxnSpPr/>
          <p:nvPr/>
        </p:nvCxnSpPr>
        <p:spPr>
          <a:xfrm>
            <a:off x="2639700" y="231667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C8AE0B9-18CF-485A-86BA-3F969D7041E1}"/>
              </a:ext>
            </a:extLst>
          </p:cNvPr>
          <p:cNvCxnSpPr/>
          <p:nvPr/>
        </p:nvCxnSpPr>
        <p:spPr>
          <a:xfrm>
            <a:off x="2639700" y="325864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C2D0E1C0-A664-4178-9A7F-48168C417F36}"/>
              </a:ext>
            </a:extLst>
          </p:cNvPr>
          <p:cNvSpPr/>
          <p:nvPr/>
        </p:nvSpPr>
        <p:spPr>
          <a:xfrm>
            <a:off x="3222165" y="2055061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北齐</a:t>
            </a:r>
            <a:endParaRPr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B0C0BD-6F3D-4548-9530-FD5A5477E4F0}"/>
              </a:ext>
            </a:extLst>
          </p:cNvPr>
          <p:cNvSpPr/>
          <p:nvPr/>
        </p:nvSpPr>
        <p:spPr>
          <a:xfrm>
            <a:off x="3222165" y="301906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北周</a:t>
            </a:r>
            <a:endParaRPr lang="zh-CN" altLang="en-US" b="1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772808C-B5E8-4F8D-A17B-8189D61B8281}"/>
              </a:ext>
            </a:extLst>
          </p:cNvPr>
          <p:cNvCxnSpPr>
            <a:cxnSpLocks/>
          </p:cNvCxnSpPr>
          <p:nvPr/>
        </p:nvCxnSpPr>
        <p:spPr>
          <a:xfrm rot="5400000">
            <a:off x="3547289" y="2779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5783284-66CA-4C7E-9E1F-81D3F6B17AEB}"/>
              </a:ext>
            </a:extLst>
          </p:cNvPr>
          <p:cNvSpPr txBox="1"/>
          <p:nvPr/>
        </p:nvSpPr>
        <p:spPr>
          <a:xfrm>
            <a:off x="230871" y="1387742"/>
            <a:ext cx="341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北朝（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439—581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DDB7579-08CE-4298-8227-68B58AA5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12" y="1"/>
            <a:ext cx="6770687" cy="6858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D5FB519-A2AB-4684-BEA1-17A71F58BBE3}"/>
              </a:ext>
            </a:extLst>
          </p:cNvPr>
          <p:cNvSpPr txBox="1"/>
          <p:nvPr/>
        </p:nvSpPr>
        <p:spPr>
          <a:xfrm>
            <a:off x="1612859" y="2447950"/>
            <a:ext cx="100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高欢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8AC78DA-4150-4130-8E39-7F5A2BF2DCF2}"/>
              </a:ext>
            </a:extLst>
          </p:cNvPr>
          <p:cNvSpPr txBox="1"/>
          <p:nvPr/>
        </p:nvSpPr>
        <p:spPr>
          <a:xfrm>
            <a:off x="1549072" y="3389925"/>
            <a:ext cx="111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宇文泰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F81DF61-129A-457C-BF21-F1E9F3461E50}"/>
              </a:ext>
            </a:extLst>
          </p:cNvPr>
          <p:cNvSpPr txBox="1"/>
          <p:nvPr/>
        </p:nvSpPr>
        <p:spPr>
          <a:xfrm>
            <a:off x="4074852" y="2083399"/>
            <a:ext cx="100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E12F132-8688-4369-8A27-044734A079D6}"/>
              </a:ext>
            </a:extLst>
          </p:cNvPr>
          <p:cNvSpPr txBox="1"/>
          <p:nvPr/>
        </p:nvSpPr>
        <p:spPr>
          <a:xfrm>
            <a:off x="4074852" y="3043088"/>
            <a:ext cx="111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宇文觉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33C7DD1-3D72-40F9-899B-6776DB9EE6BF}"/>
              </a:ext>
            </a:extLst>
          </p:cNvPr>
          <p:cNvCxnSpPr>
            <a:cxnSpLocks/>
          </p:cNvCxnSpPr>
          <p:nvPr/>
        </p:nvCxnSpPr>
        <p:spPr>
          <a:xfrm>
            <a:off x="3755913" y="3542287"/>
            <a:ext cx="0" cy="8166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12201877-9A87-42D1-AFC4-9665BDCA9035}"/>
              </a:ext>
            </a:extLst>
          </p:cNvPr>
          <p:cNvSpPr/>
          <p:nvPr/>
        </p:nvSpPr>
        <p:spPr>
          <a:xfrm>
            <a:off x="3110780" y="4461897"/>
            <a:ext cx="1290266" cy="584775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隋朝</a:t>
            </a:r>
            <a:endParaRPr lang="zh-CN" altLang="en-US" sz="2000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862E712-708A-421B-8E09-90056E0C47CE}"/>
              </a:ext>
            </a:extLst>
          </p:cNvPr>
          <p:cNvSpPr txBox="1"/>
          <p:nvPr/>
        </p:nvSpPr>
        <p:spPr>
          <a:xfrm>
            <a:off x="4221722" y="4479376"/>
            <a:ext cx="111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杨坚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0011F39-FE03-4FA1-AAC9-C7B61D1D4CCD}"/>
              </a:ext>
            </a:extLst>
          </p:cNvPr>
          <p:cNvSpPr/>
          <p:nvPr/>
        </p:nvSpPr>
        <p:spPr>
          <a:xfrm>
            <a:off x="228671" y="4461897"/>
            <a:ext cx="1290266" cy="584775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秦汉</a:t>
            </a:r>
            <a:endParaRPr lang="zh-CN" altLang="en-US" sz="2000" b="1" dirty="0"/>
          </a:p>
        </p:txBody>
      </p:sp>
      <p:sp>
        <p:nvSpPr>
          <p:cNvPr id="32" name="箭头: 燕尾形 31">
            <a:extLst>
              <a:ext uri="{FF2B5EF4-FFF2-40B4-BE49-F238E27FC236}">
                <a16:creationId xmlns:a16="http://schemas.microsoft.com/office/drawing/2014/main" id="{6D878BE8-EF77-4376-8DC6-A917DF8EC757}"/>
              </a:ext>
            </a:extLst>
          </p:cNvPr>
          <p:cNvSpPr/>
          <p:nvPr/>
        </p:nvSpPr>
        <p:spPr>
          <a:xfrm>
            <a:off x="1739044" y="4583909"/>
            <a:ext cx="1062982" cy="260264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83D5103-1A39-4A8D-9CC8-89E729D6C889}"/>
              </a:ext>
            </a:extLst>
          </p:cNvPr>
          <p:cNvSpPr/>
          <p:nvPr/>
        </p:nvSpPr>
        <p:spPr>
          <a:xfrm>
            <a:off x="557341" y="5170753"/>
            <a:ext cx="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统一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242A2B-F903-4F43-BC9C-33821AE974C3}"/>
              </a:ext>
            </a:extLst>
          </p:cNvPr>
          <p:cNvSpPr/>
          <p:nvPr/>
        </p:nvSpPr>
        <p:spPr>
          <a:xfrm>
            <a:off x="1989814" y="5170753"/>
            <a:ext cx="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分裂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54BD13-E8F7-4AD7-89E5-1012EFB6901D}"/>
              </a:ext>
            </a:extLst>
          </p:cNvPr>
          <p:cNvSpPr/>
          <p:nvPr/>
        </p:nvSpPr>
        <p:spPr>
          <a:xfrm>
            <a:off x="3471786" y="5170753"/>
            <a:ext cx="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统一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18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0" grpId="0" animBg="1"/>
      <p:bldP spid="32" grpId="0" animBg="1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-1" y="653283"/>
            <a:ext cx="3480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民族交融整理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432044F-239A-4293-BA9E-7A81BA6F25D4}"/>
              </a:ext>
            </a:extLst>
          </p:cNvPr>
          <p:cNvSpPr/>
          <p:nvPr/>
        </p:nvSpPr>
        <p:spPr>
          <a:xfrm>
            <a:off x="106804" y="1238058"/>
            <a:ext cx="12085196" cy="43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三国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时期，蜀、吴两国加强了对南方少数民族地区的治理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（南中、山越）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西晋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时期，西北少数民族内迁（五胡乱华）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至南朝，山区少数民族逐渐与汉族交融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政权大部分由内迁少数民族建立，采用中原模式的国号、年号，学习汉族典章制度，打破了原有的民族布局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北魏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孝文帝汉化改革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784B186-4AB4-4C06-BC42-F2F8D0117DBD}"/>
              </a:ext>
            </a:extLst>
          </p:cNvPr>
          <p:cNvSpPr/>
          <p:nvPr/>
        </p:nvSpPr>
        <p:spPr>
          <a:xfrm>
            <a:off x="53401" y="5682322"/>
            <a:ext cx="12085196" cy="1077218"/>
          </a:xfrm>
          <a:prstGeom prst="rect">
            <a:avLst/>
          </a:prstGeom>
          <a:solidFill>
            <a:schemeClr val="accent6">
              <a:alpha val="26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prstClr val="black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民族交融方式：民族迁徙、战争、友好交往、汉化改革、和亲会盟、边境贸易、国家统一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45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C7C79C-545A-4F10-BB90-D4F6FCC1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D063D21-1350-4F66-A672-0CC9D64798DE}"/>
              </a:ext>
            </a:extLst>
          </p:cNvPr>
          <p:cNvSpPr/>
          <p:nvPr/>
        </p:nvSpPr>
        <p:spPr>
          <a:xfrm>
            <a:off x="0" y="588363"/>
            <a:ext cx="12192000" cy="568127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D08C923-24AC-40BC-943A-98E5352BAEA3}"/>
              </a:ext>
            </a:extLst>
          </p:cNvPr>
          <p:cNvSpPr/>
          <p:nvPr/>
        </p:nvSpPr>
        <p:spPr>
          <a:xfrm>
            <a:off x="7072768" y="4236693"/>
            <a:ext cx="4009086" cy="1419447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83E7ACD2-4836-41AF-BA63-7CCC22373846}"/>
              </a:ext>
            </a:extLst>
          </p:cNvPr>
          <p:cNvSpPr/>
          <p:nvPr/>
        </p:nvSpPr>
        <p:spPr>
          <a:xfrm>
            <a:off x="7082398" y="1056212"/>
            <a:ext cx="4009086" cy="2132515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B12CE0-BC74-4CA6-BB73-9A4C9C06882D}"/>
              </a:ext>
            </a:extLst>
          </p:cNvPr>
          <p:cNvSpPr/>
          <p:nvPr/>
        </p:nvSpPr>
        <p:spPr>
          <a:xfrm>
            <a:off x="139820" y="3048592"/>
            <a:ext cx="674704" cy="107721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东汉</a:t>
            </a:r>
            <a:endParaRPr lang="zh-CN" altLang="en-US" sz="20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488A7F6-C826-44A1-8276-4CD5D06BE7F6}"/>
              </a:ext>
            </a:extLst>
          </p:cNvPr>
          <p:cNvCxnSpPr/>
          <p:nvPr/>
        </p:nvCxnSpPr>
        <p:spPr>
          <a:xfrm>
            <a:off x="797273" y="3585023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EB86227-490F-465A-A320-9CE515732D4E}"/>
              </a:ext>
            </a:extLst>
          </p:cNvPr>
          <p:cNvSpPr/>
          <p:nvPr/>
        </p:nvSpPr>
        <p:spPr>
          <a:xfrm>
            <a:off x="1949677" y="2617178"/>
            <a:ext cx="9228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魏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220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C1E8CF9-6F73-4356-B6D3-FE472736EA56}"/>
              </a:ext>
            </a:extLst>
          </p:cNvPr>
          <p:cNvSpPr/>
          <p:nvPr/>
        </p:nvSpPr>
        <p:spPr>
          <a:xfrm>
            <a:off x="996806" y="3464092"/>
            <a:ext cx="10396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蜀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221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53AA88D-2BAF-4BAA-B6AB-F581712BC3B6}"/>
              </a:ext>
            </a:extLst>
          </p:cNvPr>
          <p:cNvSpPr/>
          <p:nvPr/>
        </p:nvSpPr>
        <p:spPr>
          <a:xfrm>
            <a:off x="2079167" y="3623431"/>
            <a:ext cx="9228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吴</a:t>
            </a:r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222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86B3EE8-E189-4DA2-B8F8-47E1A29AAADD}"/>
              </a:ext>
            </a:extLst>
          </p:cNvPr>
          <p:cNvGrpSpPr/>
          <p:nvPr/>
        </p:nvGrpSpPr>
        <p:grpSpPr>
          <a:xfrm>
            <a:off x="1503548" y="3177155"/>
            <a:ext cx="1572643" cy="1179489"/>
            <a:chOff x="1810754" y="3018951"/>
            <a:chExt cx="1572643" cy="1179489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38360C3E-85C0-4EB5-B1AF-7078A3CE5C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0754" y="3018951"/>
              <a:ext cx="658244" cy="410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C2EC4F1-D921-4C9F-9AB6-EA587513A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8997" y="3428997"/>
              <a:ext cx="914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EE4D040-4153-4B11-94FB-2273A7678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4567" y="3428998"/>
              <a:ext cx="244431" cy="7694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8898DA2-B968-41B7-A14C-C0AD7638C18A}"/>
              </a:ext>
            </a:extLst>
          </p:cNvPr>
          <p:cNvCxnSpPr>
            <a:cxnSpLocks/>
          </p:cNvCxnSpPr>
          <p:nvPr/>
        </p:nvCxnSpPr>
        <p:spPr>
          <a:xfrm>
            <a:off x="2725521" y="2954560"/>
            <a:ext cx="871119" cy="5913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EA1F1FED-159A-4AE4-8E34-95240501879A}"/>
              </a:ext>
            </a:extLst>
          </p:cNvPr>
          <p:cNvSpPr/>
          <p:nvPr/>
        </p:nvSpPr>
        <p:spPr>
          <a:xfrm>
            <a:off x="3596640" y="3048592"/>
            <a:ext cx="674704" cy="107721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西晋</a:t>
            </a:r>
            <a:endParaRPr lang="zh-CN" altLang="en-US" sz="2000" b="1" dirty="0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A688518-7615-4BF4-BED4-44FE69223B5B}"/>
              </a:ext>
            </a:extLst>
          </p:cNvPr>
          <p:cNvCxnSpPr/>
          <p:nvPr/>
        </p:nvCxnSpPr>
        <p:spPr>
          <a:xfrm>
            <a:off x="4271344" y="3585023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左中括号 31">
            <a:extLst>
              <a:ext uri="{FF2B5EF4-FFF2-40B4-BE49-F238E27FC236}">
                <a16:creationId xmlns:a16="http://schemas.microsoft.com/office/drawing/2014/main" id="{07DA8C09-CDDD-4BF0-8F84-360747D50516}"/>
              </a:ext>
            </a:extLst>
          </p:cNvPr>
          <p:cNvSpPr/>
          <p:nvPr/>
        </p:nvSpPr>
        <p:spPr>
          <a:xfrm>
            <a:off x="4862405" y="2483133"/>
            <a:ext cx="205987" cy="2172315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394385C-CCF7-472E-95AC-AC710E9BBC9E}"/>
              </a:ext>
            </a:extLst>
          </p:cNvPr>
          <p:cNvSpPr/>
          <p:nvPr/>
        </p:nvSpPr>
        <p:spPr>
          <a:xfrm>
            <a:off x="5010479" y="1755424"/>
            <a:ext cx="8097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endParaRPr lang="zh-CN" altLang="en-US" b="1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0E6FDA6-1F1B-49A5-89D9-807014D7E5E9}"/>
              </a:ext>
            </a:extLst>
          </p:cNvPr>
          <p:cNvSpPr/>
          <p:nvPr/>
        </p:nvSpPr>
        <p:spPr>
          <a:xfrm>
            <a:off x="5043034" y="4393839"/>
            <a:ext cx="18640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</a:t>
            </a:r>
            <a:r>
              <a:rPr lang="en-US" altLang="zh-CN" sz="24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317-420</a:t>
            </a:r>
            <a:r>
              <a:rPr lang="zh-CN" altLang="en-US" sz="24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年）</a:t>
            </a:r>
            <a:endParaRPr lang="zh-CN" altLang="en-US" sz="1600" b="1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42D4B45-2B57-4171-B720-ACEC18D97DEC}"/>
              </a:ext>
            </a:extLst>
          </p:cNvPr>
          <p:cNvCxnSpPr/>
          <p:nvPr/>
        </p:nvCxnSpPr>
        <p:spPr>
          <a:xfrm>
            <a:off x="5678750" y="2447922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ABE08969-F020-445A-A4AA-EBFF3C9FD3B5}"/>
              </a:ext>
            </a:extLst>
          </p:cNvPr>
          <p:cNvSpPr/>
          <p:nvPr/>
        </p:nvSpPr>
        <p:spPr>
          <a:xfrm>
            <a:off x="5966838" y="1970867"/>
            <a:ext cx="809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</a:t>
            </a:r>
            <a:endParaRPr lang="zh-CN" altLang="en-US" b="1" dirty="0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C9289979-2453-41CC-971D-4D7F321447D3}"/>
              </a:ext>
            </a:extLst>
          </p:cNvPr>
          <p:cNvCxnSpPr/>
          <p:nvPr/>
        </p:nvCxnSpPr>
        <p:spPr>
          <a:xfrm>
            <a:off x="6623820" y="2465338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08BF969A-8E47-44BE-8FAF-9329D9C24E7A}"/>
              </a:ext>
            </a:extLst>
          </p:cNvPr>
          <p:cNvCxnSpPr/>
          <p:nvPr/>
        </p:nvCxnSpPr>
        <p:spPr>
          <a:xfrm>
            <a:off x="6585720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2192C5DB-4410-497F-AE78-4ACC5E735AD8}"/>
              </a:ext>
            </a:extLst>
          </p:cNvPr>
          <p:cNvSpPr/>
          <p:nvPr/>
        </p:nvSpPr>
        <p:spPr>
          <a:xfrm>
            <a:off x="7122201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宋</a:t>
            </a:r>
            <a:endParaRPr lang="zh-CN" altLang="en-US" b="1" dirty="0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00B9DF7-53ED-4499-909D-4A1C6836F06B}"/>
              </a:ext>
            </a:extLst>
          </p:cNvPr>
          <p:cNvCxnSpPr/>
          <p:nvPr/>
        </p:nvCxnSpPr>
        <p:spPr>
          <a:xfrm>
            <a:off x="7796905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1297C9A7-57A7-42A1-9518-F5E27DDEEAEC}"/>
              </a:ext>
            </a:extLst>
          </p:cNvPr>
          <p:cNvSpPr/>
          <p:nvPr/>
        </p:nvSpPr>
        <p:spPr>
          <a:xfrm>
            <a:off x="8169411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齐</a:t>
            </a:r>
            <a:endParaRPr lang="zh-CN" altLang="en-US" b="1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13CD2429-33E4-4032-8F6A-331716EF2DCD}"/>
              </a:ext>
            </a:extLst>
          </p:cNvPr>
          <p:cNvCxnSpPr/>
          <p:nvPr/>
        </p:nvCxnSpPr>
        <p:spPr>
          <a:xfrm>
            <a:off x="8844115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1ADE84A2-E64C-43B7-9218-7499C10473EF}"/>
              </a:ext>
            </a:extLst>
          </p:cNvPr>
          <p:cNvSpPr/>
          <p:nvPr/>
        </p:nvSpPr>
        <p:spPr>
          <a:xfrm>
            <a:off x="9216621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梁</a:t>
            </a:r>
            <a:endParaRPr lang="zh-CN" altLang="en-US" b="1" dirty="0"/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A8CFBA01-6A71-4AED-98EA-3FE43F81509C}"/>
              </a:ext>
            </a:extLst>
          </p:cNvPr>
          <p:cNvCxnSpPr/>
          <p:nvPr/>
        </p:nvCxnSpPr>
        <p:spPr>
          <a:xfrm>
            <a:off x="9891325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32F7D3F7-DA92-420B-AAE7-CA1681282205}"/>
              </a:ext>
            </a:extLst>
          </p:cNvPr>
          <p:cNvSpPr/>
          <p:nvPr/>
        </p:nvSpPr>
        <p:spPr>
          <a:xfrm>
            <a:off x="10271123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陈</a:t>
            </a:r>
            <a:endParaRPr lang="zh-CN" altLang="en-US" b="1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B05205D-FAC3-41D7-AB38-E7911B373177}"/>
              </a:ext>
            </a:extLst>
          </p:cNvPr>
          <p:cNvSpPr/>
          <p:nvPr/>
        </p:nvSpPr>
        <p:spPr>
          <a:xfrm>
            <a:off x="7160301" y="1988284"/>
            <a:ext cx="674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北魏</a:t>
            </a:r>
            <a:endParaRPr lang="zh-CN" altLang="en-US" b="1" dirty="0"/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FCB5FACC-F650-4C15-9905-BB7DEF4FEB2B}"/>
              </a:ext>
            </a:extLst>
          </p:cNvPr>
          <p:cNvCxnSpPr/>
          <p:nvPr/>
        </p:nvCxnSpPr>
        <p:spPr>
          <a:xfrm>
            <a:off x="7790261" y="246533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左中括号 55">
            <a:extLst>
              <a:ext uri="{FF2B5EF4-FFF2-40B4-BE49-F238E27FC236}">
                <a16:creationId xmlns:a16="http://schemas.microsoft.com/office/drawing/2014/main" id="{E1CEF0D7-113E-448F-8C70-E838D9B331DC}"/>
              </a:ext>
            </a:extLst>
          </p:cNvPr>
          <p:cNvSpPr/>
          <p:nvPr/>
        </p:nvSpPr>
        <p:spPr>
          <a:xfrm>
            <a:off x="8346635" y="2006081"/>
            <a:ext cx="215116" cy="954107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1A325AE-AA56-44E0-A2A1-8878292671AC}"/>
              </a:ext>
            </a:extLst>
          </p:cNvPr>
          <p:cNvSpPr/>
          <p:nvPr/>
        </p:nvSpPr>
        <p:spPr>
          <a:xfrm>
            <a:off x="8423729" y="1726162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东魏</a:t>
            </a:r>
            <a:endParaRPr lang="zh-CN" altLang="en-US" b="1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6AAC24-F22F-4DC1-85F1-616405A30B39}"/>
              </a:ext>
            </a:extLst>
          </p:cNvPr>
          <p:cNvSpPr/>
          <p:nvPr/>
        </p:nvSpPr>
        <p:spPr>
          <a:xfrm>
            <a:off x="8428640" y="266550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西魏</a:t>
            </a:r>
            <a:endParaRPr lang="zh-CN" altLang="en-US" b="1" dirty="0"/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7BB65C38-980A-47FA-8219-D20C1575D742}"/>
              </a:ext>
            </a:extLst>
          </p:cNvPr>
          <p:cNvCxnSpPr/>
          <p:nvPr/>
        </p:nvCxnSpPr>
        <p:spPr>
          <a:xfrm>
            <a:off x="9491227" y="198514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039BB891-7FDE-4D7D-83F6-FEE0C6533B0E}"/>
              </a:ext>
            </a:extLst>
          </p:cNvPr>
          <p:cNvCxnSpPr/>
          <p:nvPr/>
        </p:nvCxnSpPr>
        <p:spPr>
          <a:xfrm>
            <a:off x="9491227" y="292711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DEF2C935-EAE4-41C3-887A-2F76ECF4E98F}"/>
              </a:ext>
            </a:extLst>
          </p:cNvPr>
          <p:cNvSpPr/>
          <p:nvPr/>
        </p:nvSpPr>
        <p:spPr>
          <a:xfrm>
            <a:off x="9887263" y="1723531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北齐</a:t>
            </a:r>
            <a:endParaRPr lang="zh-CN" altLang="en-US" b="1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81756D6-B341-4CEE-B1C4-13758A321AE3}"/>
              </a:ext>
            </a:extLst>
          </p:cNvPr>
          <p:cNvSpPr/>
          <p:nvPr/>
        </p:nvSpPr>
        <p:spPr>
          <a:xfrm>
            <a:off x="9887263" y="268753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北周</a:t>
            </a:r>
            <a:endParaRPr lang="zh-CN" altLang="en-US" b="1" dirty="0"/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66054E18-8A5B-447A-91B7-F7BBA9008BA6}"/>
              </a:ext>
            </a:extLst>
          </p:cNvPr>
          <p:cNvCxnSpPr>
            <a:cxnSpLocks/>
          </p:cNvCxnSpPr>
          <p:nvPr/>
        </p:nvCxnSpPr>
        <p:spPr>
          <a:xfrm rot="5400000">
            <a:off x="10212387" y="244791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E29B1FD9-F936-4989-B0A4-68F9540B92C2}"/>
              </a:ext>
            </a:extLst>
          </p:cNvPr>
          <p:cNvCxnSpPr>
            <a:cxnSpLocks/>
          </p:cNvCxnSpPr>
          <p:nvPr/>
        </p:nvCxnSpPr>
        <p:spPr>
          <a:xfrm>
            <a:off x="10917695" y="2954560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左中括号 64">
            <a:extLst>
              <a:ext uri="{FF2B5EF4-FFF2-40B4-BE49-F238E27FC236}">
                <a16:creationId xmlns:a16="http://schemas.microsoft.com/office/drawing/2014/main" id="{E08A56D0-F735-4B7D-85A0-EB4CBCA7ADF7}"/>
              </a:ext>
            </a:extLst>
          </p:cNvPr>
          <p:cNvSpPr/>
          <p:nvPr/>
        </p:nvSpPr>
        <p:spPr>
          <a:xfrm flipH="1">
            <a:off x="10876365" y="1970867"/>
            <a:ext cx="205483" cy="2684571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A8D05207-66A2-4ED6-ADD8-FE6CBB38BF18}"/>
              </a:ext>
            </a:extLst>
          </p:cNvPr>
          <p:cNvSpPr/>
          <p:nvPr/>
        </p:nvSpPr>
        <p:spPr>
          <a:xfrm>
            <a:off x="11363722" y="2542244"/>
            <a:ext cx="674704" cy="107721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隋朝</a:t>
            </a:r>
            <a:endParaRPr lang="zh-CN" altLang="en-US" sz="2000" b="1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10021D3-CDF9-48E5-958B-515C3A126036}"/>
              </a:ext>
            </a:extLst>
          </p:cNvPr>
          <p:cNvSpPr txBox="1"/>
          <p:nvPr/>
        </p:nvSpPr>
        <p:spPr>
          <a:xfrm>
            <a:off x="7082398" y="1056212"/>
            <a:ext cx="341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北朝（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439—581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7AE559B-D74A-45AC-96F9-BA6B5EBF0CC1}"/>
              </a:ext>
            </a:extLst>
          </p:cNvPr>
          <p:cNvSpPr txBox="1"/>
          <p:nvPr/>
        </p:nvSpPr>
        <p:spPr>
          <a:xfrm>
            <a:off x="7082398" y="5132920"/>
            <a:ext cx="341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南朝（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420—589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63309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82BC20-2F27-4C51-9138-9686261F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C143F17-FBB5-40E5-AACA-20BAAB84108C}"/>
              </a:ext>
            </a:extLst>
          </p:cNvPr>
          <p:cNvSpPr/>
          <p:nvPr/>
        </p:nvSpPr>
        <p:spPr>
          <a:xfrm>
            <a:off x="0" y="2108446"/>
            <a:ext cx="12192000" cy="2641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58AA6C-1BDC-4D12-8FCD-A2A54DB3ED04}"/>
              </a:ext>
            </a:extLst>
          </p:cNvPr>
          <p:cNvSpPr txBox="1"/>
          <p:nvPr/>
        </p:nvSpPr>
        <p:spPr>
          <a:xfrm>
            <a:off x="1363462" y="2321003"/>
            <a:ext cx="94650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423F37"/>
                </a:solidFill>
                <a:latin typeface="汉仪北魏写经W" panose="00020600040101010101" pitchFamily="18" charset="-122"/>
                <a:ea typeface="汉仪北魏写经W" panose="00020600040101010101" pitchFamily="18" charset="-122"/>
              </a:rPr>
              <a:t>三国与西晋</a:t>
            </a:r>
          </a:p>
        </p:txBody>
      </p:sp>
    </p:spTree>
    <p:extLst>
      <p:ext uri="{BB962C8B-B14F-4D97-AF65-F5344CB8AC3E}">
        <p14:creationId xmlns:p14="http://schemas.microsoft.com/office/powerpoint/2010/main" val="6957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FB172-B087-4132-B9C1-FD88271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338462-B901-45D2-85A1-531A389090AF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64E8AC-1CBE-40D5-97F8-5521666D5A4A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一、三国与西晋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B40AA-94EE-4627-86D6-C2A87FEC8844}"/>
              </a:ext>
            </a:extLst>
          </p:cNvPr>
          <p:cNvSpPr txBox="1"/>
          <p:nvPr/>
        </p:nvSpPr>
        <p:spPr>
          <a:xfrm>
            <a:off x="88776" y="714973"/>
            <a:ext cx="14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1.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三国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6938495-346A-4D38-B23A-A7CA3CDA6F6E}"/>
              </a:ext>
            </a:extLst>
          </p:cNvPr>
          <p:cNvGrpSpPr/>
          <p:nvPr/>
        </p:nvGrpSpPr>
        <p:grpSpPr>
          <a:xfrm>
            <a:off x="88776" y="1297390"/>
            <a:ext cx="4222898" cy="2731563"/>
            <a:chOff x="2644090" y="1198704"/>
            <a:chExt cx="4222898" cy="273156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7ED55FE-1FDD-4A68-A37D-881D13A9C5AC}"/>
                </a:ext>
              </a:extLst>
            </p:cNvPr>
            <p:cNvSpPr/>
            <p:nvPr/>
          </p:nvSpPr>
          <p:spPr>
            <a:xfrm>
              <a:off x="3252866" y="1888761"/>
              <a:ext cx="3282565" cy="204150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36430EB-2227-4BE7-86EB-F427BBD30072}"/>
                </a:ext>
              </a:extLst>
            </p:cNvPr>
            <p:cNvSpPr txBox="1"/>
            <p:nvPr/>
          </p:nvSpPr>
          <p:spPr>
            <a:xfrm>
              <a:off x="3644175" y="2046674"/>
              <a:ext cx="3222813" cy="18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时   间：</a:t>
              </a:r>
              <a:r>
                <a:rPr lang="en-US" altLang="zh-CN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220</a:t>
              </a: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年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建立者：曹丕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定   都：洛阳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4F85ED7-C3EE-4B16-9F42-5C72ED21835C}"/>
                </a:ext>
              </a:extLst>
            </p:cNvPr>
            <p:cNvSpPr/>
            <p:nvPr/>
          </p:nvSpPr>
          <p:spPr>
            <a:xfrm>
              <a:off x="2644090" y="1198704"/>
              <a:ext cx="1185242" cy="118524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600" dirty="0">
                  <a:latin typeface="方正字迹-海体正楷 简" panose="02000500000000000000" pitchFamily="2" charset="-122"/>
                  <a:ea typeface="方正字迹-海体正楷 简" panose="02000500000000000000" pitchFamily="2" charset="-122"/>
                </a:rPr>
                <a:t>魏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BEFB4AA-CFD6-446A-89BF-AFB8EA786AEE}"/>
              </a:ext>
            </a:extLst>
          </p:cNvPr>
          <p:cNvGrpSpPr/>
          <p:nvPr/>
        </p:nvGrpSpPr>
        <p:grpSpPr>
          <a:xfrm>
            <a:off x="3980117" y="1297390"/>
            <a:ext cx="4222898" cy="2731563"/>
            <a:chOff x="2644090" y="1198704"/>
            <a:chExt cx="4222898" cy="2731563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6C3D145-DCF0-4A1C-AAC1-F6CBBD447EC5}"/>
                </a:ext>
              </a:extLst>
            </p:cNvPr>
            <p:cNvSpPr/>
            <p:nvPr/>
          </p:nvSpPr>
          <p:spPr>
            <a:xfrm>
              <a:off x="3252866" y="1888761"/>
              <a:ext cx="3282565" cy="204150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CBB3FE4-225E-454B-B1CD-9EE7348FBDA1}"/>
                </a:ext>
              </a:extLst>
            </p:cNvPr>
            <p:cNvSpPr txBox="1"/>
            <p:nvPr/>
          </p:nvSpPr>
          <p:spPr>
            <a:xfrm>
              <a:off x="3644175" y="2046674"/>
              <a:ext cx="3222813" cy="18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时   间：</a:t>
              </a:r>
              <a:r>
                <a:rPr lang="en-US" altLang="zh-CN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221</a:t>
              </a: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年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建立者：刘备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定   都：成都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FE330D5-266B-47D3-85C5-6993D7BE4A93}"/>
                </a:ext>
              </a:extLst>
            </p:cNvPr>
            <p:cNvSpPr/>
            <p:nvPr/>
          </p:nvSpPr>
          <p:spPr>
            <a:xfrm>
              <a:off x="2644090" y="1198704"/>
              <a:ext cx="1185242" cy="118524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600" dirty="0">
                  <a:latin typeface="方正字迹-海体正楷 简" panose="02000500000000000000" pitchFamily="2" charset="-122"/>
                  <a:ea typeface="方正字迹-海体正楷 简" panose="02000500000000000000" pitchFamily="2" charset="-122"/>
                </a:rPr>
                <a:t>蜀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208419C-C179-4E2C-9817-42F5DC2E95C1}"/>
              </a:ext>
            </a:extLst>
          </p:cNvPr>
          <p:cNvGrpSpPr/>
          <p:nvPr/>
        </p:nvGrpSpPr>
        <p:grpSpPr>
          <a:xfrm>
            <a:off x="7871458" y="1297390"/>
            <a:ext cx="4222898" cy="2731563"/>
            <a:chOff x="2644090" y="1198704"/>
            <a:chExt cx="4222898" cy="273156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747B5BF-13E3-493D-A898-3999FB99982D}"/>
                </a:ext>
              </a:extLst>
            </p:cNvPr>
            <p:cNvSpPr/>
            <p:nvPr/>
          </p:nvSpPr>
          <p:spPr>
            <a:xfrm>
              <a:off x="3252866" y="1888761"/>
              <a:ext cx="3282565" cy="204150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EF4C605-48F6-41D3-A07D-D1A19C76921F}"/>
                </a:ext>
              </a:extLst>
            </p:cNvPr>
            <p:cNvSpPr txBox="1"/>
            <p:nvPr/>
          </p:nvSpPr>
          <p:spPr>
            <a:xfrm>
              <a:off x="3644175" y="2046674"/>
              <a:ext cx="3222813" cy="18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时   间：</a:t>
              </a:r>
              <a:r>
                <a:rPr lang="en-US" altLang="zh-CN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222</a:t>
              </a: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年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建立者：孙权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定   都：建业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6016B4F-2F61-4A48-AFB6-350BA6319BD3}"/>
                </a:ext>
              </a:extLst>
            </p:cNvPr>
            <p:cNvSpPr/>
            <p:nvPr/>
          </p:nvSpPr>
          <p:spPr>
            <a:xfrm>
              <a:off x="2644090" y="1198704"/>
              <a:ext cx="1185242" cy="1185242"/>
            </a:xfrm>
            <a:prstGeom prst="ellipse">
              <a:avLst/>
            </a:prstGeom>
            <a:solidFill>
              <a:srgbClr val="6A12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600" dirty="0">
                  <a:latin typeface="方正字迹-海体正楷 简" panose="02000500000000000000" pitchFamily="2" charset="-122"/>
                  <a:ea typeface="方正字迹-海体正楷 简" panose="02000500000000000000" pitchFamily="2" charset="-122"/>
                </a:rPr>
                <a:t>吴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C0824C07-88B9-470C-897D-3091180D71E4}"/>
              </a:ext>
            </a:extLst>
          </p:cNvPr>
          <p:cNvSpPr txBox="1"/>
          <p:nvPr/>
        </p:nvSpPr>
        <p:spPr>
          <a:xfrm>
            <a:off x="681397" y="4791869"/>
            <a:ext cx="328256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263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 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曹魏权臣司马昭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发兵灭蜀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40325B3-943D-4624-955E-471D64BDB9C4}"/>
              </a:ext>
            </a:extLst>
          </p:cNvPr>
          <p:cNvCxnSpPr>
            <a:cxnSpLocks/>
          </p:cNvCxnSpPr>
          <p:nvPr/>
        </p:nvCxnSpPr>
        <p:spPr>
          <a:xfrm>
            <a:off x="681397" y="4629070"/>
            <a:ext cx="11081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7812FE1B-2195-4275-84A0-01F560F9CE16}"/>
              </a:ext>
            </a:extLst>
          </p:cNvPr>
          <p:cNvSpPr txBox="1"/>
          <p:nvPr/>
        </p:nvSpPr>
        <p:spPr>
          <a:xfrm>
            <a:off x="4588893" y="4791868"/>
            <a:ext cx="328256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266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 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司马炎代魏称帝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建立西晋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39CFF70-CCB5-4C51-9D99-98348ABC8B9B}"/>
              </a:ext>
            </a:extLst>
          </p:cNvPr>
          <p:cNvSpPr txBox="1"/>
          <p:nvPr/>
        </p:nvSpPr>
        <p:spPr>
          <a:xfrm>
            <a:off x="8203015" y="4791867"/>
            <a:ext cx="328256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280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 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西晋灭吴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完成统一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74DAD58D-467D-4963-B35E-3D9C9C6332A3}"/>
              </a:ext>
            </a:extLst>
          </p:cNvPr>
          <p:cNvSpPr/>
          <p:nvPr/>
        </p:nvSpPr>
        <p:spPr>
          <a:xfrm>
            <a:off x="2202758" y="4509149"/>
            <a:ext cx="239842" cy="23984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574705AE-FB43-4513-9D08-69A73D06BD39}"/>
              </a:ext>
            </a:extLst>
          </p:cNvPr>
          <p:cNvSpPr/>
          <p:nvPr/>
        </p:nvSpPr>
        <p:spPr>
          <a:xfrm>
            <a:off x="6021971" y="4509149"/>
            <a:ext cx="239842" cy="23984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F3DC33B-54EB-4740-A608-E351E73AD23A}"/>
              </a:ext>
            </a:extLst>
          </p:cNvPr>
          <p:cNvSpPr/>
          <p:nvPr/>
        </p:nvSpPr>
        <p:spPr>
          <a:xfrm>
            <a:off x="9721263" y="4509149"/>
            <a:ext cx="239842" cy="23984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3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FB172-B087-4132-B9C1-FD88271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338462-B901-45D2-85A1-531A389090AF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64E8AC-1CBE-40D5-97F8-5521666D5A4A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一、三国与西晋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B40AA-94EE-4627-86D6-C2A87FEC8844}"/>
              </a:ext>
            </a:extLst>
          </p:cNvPr>
          <p:cNvSpPr txBox="1"/>
          <p:nvPr/>
        </p:nvSpPr>
        <p:spPr>
          <a:xfrm>
            <a:off x="88776" y="714973"/>
            <a:ext cx="14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西晋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6AD793-7055-428E-965E-863049514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1808"/>
            <a:ext cx="12192001" cy="560920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B67070C-E90C-4646-ACEB-12EBEDB711C8}"/>
              </a:ext>
            </a:extLst>
          </p:cNvPr>
          <p:cNvSpPr/>
          <p:nvPr/>
        </p:nvSpPr>
        <p:spPr>
          <a:xfrm>
            <a:off x="2893101" y="1089890"/>
            <a:ext cx="1723869" cy="576112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AB0728C-5721-40B3-9637-3D7EB90D957B}"/>
              </a:ext>
            </a:extLst>
          </p:cNvPr>
          <p:cNvSpPr/>
          <p:nvPr/>
        </p:nvSpPr>
        <p:spPr>
          <a:xfrm>
            <a:off x="4955524" y="585976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我国古代史上第一个寒冷期</a:t>
            </a:r>
          </a:p>
        </p:txBody>
      </p:sp>
    </p:spTree>
    <p:extLst>
      <p:ext uri="{BB962C8B-B14F-4D97-AF65-F5344CB8AC3E}">
        <p14:creationId xmlns:p14="http://schemas.microsoft.com/office/powerpoint/2010/main" val="40927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FB172-B087-4132-B9C1-FD88271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338462-B901-45D2-85A1-531A389090AF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2C046E3-6A37-4338-98CE-727B098B75C1}"/>
              </a:ext>
            </a:extLst>
          </p:cNvPr>
          <p:cNvSpPr/>
          <p:nvPr/>
        </p:nvSpPr>
        <p:spPr>
          <a:xfrm>
            <a:off x="0" y="1275555"/>
            <a:ext cx="12191999" cy="28942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64E8AC-1CBE-40D5-97F8-5521666D5A4A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一、三国与西晋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B40AA-94EE-4627-86D6-C2A87FEC8844}"/>
              </a:ext>
            </a:extLst>
          </p:cNvPr>
          <p:cNvSpPr txBox="1"/>
          <p:nvPr/>
        </p:nvSpPr>
        <p:spPr>
          <a:xfrm>
            <a:off x="88776" y="714973"/>
            <a:ext cx="14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西晋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BC101F-545E-47CF-8C47-49EE1DB3076F}"/>
              </a:ext>
            </a:extLst>
          </p:cNvPr>
          <p:cNvSpPr/>
          <p:nvPr/>
        </p:nvSpPr>
        <p:spPr>
          <a:xfrm>
            <a:off x="540034" y="1300148"/>
            <a:ext cx="183255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气候变冷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106B5DE5-0EAD-43DB-9882-EE8E72BD5920}"/>
              </a:ext>
            </a:extLst>
          </p:cNvPr>
          <p:cNvSpPr/>
          <p:nvPr/>
        </p:nvSpPr>
        <p:spPr>
          <a:xfrm>
            <a:off x="3000650" y="2515450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2406523-FB5F-4006-9DEC-6475A48FB2EF}"/>
              </a:ext>
            </a:extLst>
          </p:cNvPr>
          <p:cNvSpPr/>
          <p:nvPr/>
        </p:nvSpPr>
        <p:spPr>
          <a:xfrm>
            <a:off x="275207" y="2088639"/>
            <a:ext cx="2450237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北方割据者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需要劳动力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540353-1E1F-43B8-BE52-D33D7EE13E8E}"/>
              </a:ext>
            </a:extLst>
          </p:cNvPr>
          <p:cNvSpPr/>
          <p:nvPr/>
        </p:nvSpPr>
        <p:spPr>
          <a:xfrm>
            <a:off x="962546" y="3492100"/>
            <a:ext cx="1008609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……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57740D2-3C0D-41C5-B07B-250A94D0CF86}"/>
              </a:ext>
            </a:extLst>
          </p:cNvPr>
          <p:cNvSpPr/>
          <p:nvPr/>
        </p:nvSpPr>
        <p:spPr>
          <a:xfrm>
            <a:off x="3949153" y="2015156"/>
            <a:ext cx="3101569" cy="141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西北边陲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少数民族内迁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003FB5D-2A27-4C25-AF81-15B0F8044B4D}"/>
              </a:ext>
            </a:extLst>
          </p:cNvPr>
          <p:cNvSpPr/>
          <p:nvPr/>
        </p:nvSpPr>
        <p:spPr>
          <a:xfrm>
            <a:off x="7254577" y="2704192"/>
            <a:ext cx="473356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匈奴、羯、氐、羌、鲜卑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AF3886-536C-40C5-B39B-14F7CB9E3DAD}"/>
              </a:ext>
            </a:extLst>
          </p:cNvPr>
          <p:cNvSpPr txBox="1"/>
          <p:nvPr/>
        </p:nvSpPr>
        <p:spPr>
          <a:xfrm>
            <a:off x="9005601" y="1947596"/>
            <a:ext cx="1231519" cy="646331"/>
          </a:xfrm>
          <a:prstGeom prst="rect">
            <a:avLst/>
          </a:prstGeom>
          <a:solidFill>
            <a:srgbClr val="697058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五胡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A84446-D033-47A2-B231-BCF2752FC6E0}"/>
              </a:ext>
            </a:extLst>
          </p:cNvPr>
          <p:cNvSpPr/>
          <p:nvPr/>
        </p:nvSpPr>
        <p:spPr>
          <a:xfrm>
            <a:off x="48282" y="4444074"/>
            <a:ext cx="2244525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统治者压迫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8E35F80-0954-4B4F-A822-BCAB4F25BB24}"/>
              </a:ext>
            </a:extLst>
          </p:cNvPr>
          <p:cNvSpPr/>
          <p:nvPr/>
        </p:nvSpPr>
        <p:spPr>
          <a:xfrm>
            <a:off x="254267" y="5231982"/>
            <a:ext cx="1832553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天灾不断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A1069B48-AF12-402C-A1F1-9B3390C246AD}"/>
              </a:ext>
            </a:extLst>
          </p:cNvPr>
          <p:cNvSpPr/>
          <p:nvPr/>
        </p:nvSpPr>
        <p:spPr>
          <a:xfrm>
            <a:off x="2465606" y="4908456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00F3A9-D55C-4C6E-A563-C3E44B940ED9}"/>
              </a:ext>
            </a:extLst>
          </p:cNvPr>
          <p:cNvSpPr/>
          <p:nvPr/>
        </p:nvSpPr>
        <p:spPr>
          <a:xfrm>
            <a:off x="3263507" y="4735305"/>
            <a:ext cx="2964273" cy="722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民族矛盾加深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C89EADD-6BCC-40CE-AB89-90512601F841}"/>
              </a:ext>
            </a:extLst>
          </p:cNvPr>
          <p:cNvSpPr txBox="1"/>
          <p:nvPr/>
        </p:nvSpPr>
        <p:spPr>
          <a:xfrm>
            <a:off x="3662393" y="5972728"/>
            <a:ext cx="216412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八王之乱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FE934DF-8580-4C7C-9FBD-48F9D164B1E0}"/>
              </a:ext>
            </a:extLst>
          </p:cNvPr>
          <p:cNvSpPr/>
          <p:nvPr/>
        </p:nvSpPr>
        <p:spPr>
          <a:xfrm>
            <a:off x="4344345" y="523198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+mn-ea"/>
              </a:rPr>
              <a:t>＋</a:t>
            </a:r>
            <a:endParaRPr lang="zh-CN" altLang="en-US" sz="2800" dirty="0">
              <a:latin typeface="+mn-ea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B58081B5-F309-47AD-8249-4B3235573F19}"/>
              </a:ext>
            </a:extLst>
          </p:cNvPr>
          <p:cNvSpPr/>
          <p:nvPr/>
        </p:nvSpPr>
        <p:spPr>
          <a:xfrm>
            <a:off x="6587860" y="4889352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C2B87B3-F6FF-4F68-97DB-2F762FEB391A}"/>
              </a:ext>
            </a:extLst>
          </p:cNvPr>
          <p:cNvSpPr/>
          <p:nvPr/>
        </p:nvSpPr>
        <p:spPr>
          <a:xfrm>
            <a:off x="7128654" y="4462539"/>
            <a:ext cx="4734754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流民、内迁民族反晋，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卷入内乱并逐渐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主导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局势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B0BF58D-67E7-4EA1-8CB4-23EA2BB66E22}"/>
              </a:ext>
            </a:extLst>
          </p:cNvPr>
          <p:cNvSpPr/>
          <p:nvPr/>
        </p:nvSpPr>
        <p:spPr>
          <a:xfrm>
            <a:off x="6630544" y="5971123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永嘉之乱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BD91C78-0DE7-44DC-81B8-2961B5F7077C}"/>
              </a:ext>
            </a:extLst>
          </p:cNvPr>
          <p:cNvSpPr/>
          <p:nvPr/>
        </p:nvSpPr>
        <p:spPr>
          <a:xfrm>
            <a:off x="9472310" y="5971123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衣冠南渡</a:t>
            </a:r>
            <a:endParaRPr lang="zh-CN" altLang="en-US" dirty="0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6AA51094-8EFB-40D3-9519-B79806E2BBEB}"/>
              </a:ext>
            </a:extLst>
          </p:cNvPr>
          <p:cNvSpPr/>
          <p:nvPr/>
        </p:nvSpPr>
        <p:spPr>
          <a:xfrm>
            <a:off x="6047067" y="6087080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11846CBC-0E5B-497D-A170-1B7E9578B6CA}"/>
              </a:ext>
            </a:extLst>
          </p:cNvPr>
          <p:cNvSpPr/>
          <p:nvPr/>
        </p:nvSpPr>
        <p:spPr>
          <a:xfrm>
            <a:off x="8887476" y="6087080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28AF0CA-6D00-44AC-9EF9-A47FB8745A67}"/>
              </a:ext>
            </a:extLst>
          </p:cNvPr>
          <p:cNvSpPr/>
          <p:nvPr/>
        </p:nvSpPr>
        <p:spPr>
          <a:xfrm>
            <a:off x="4142259" y="546360"/>
            <a:ext cx="55563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民族交融 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+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民族矛盾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方正柳公权楷书 简" panose="02000500000000000000" pitchFamily="2" charset="-122"/>
              <a:ea typeface="方正柳公权楷书 简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55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6" grpId="0"/>
      <p:bldP spid="17" grpId="0"/>
      <p:bldP spid="6" grpId="0" animBg="1"/>
      <p:bldP spid="18" grpId="0"/>
      <p:bldP spid="19" grpId="0"/>
      <p:bldP spid="21" grpId="0" animBg="1"/>
      <p:bldP spid="8" grpId="0"/>
      <p:bldP spid="23" grpId="0" animBg="1"/>
      <p:bldP spid="25" grpId="0"/>
      <p:bldP spid="26" grpId="0" animBg="1"/>
      <p:bldP spid="27" grpId="0"/>
      <p:bldP spid="13" grpId="0"/>
      <p:bldP spid="24" grpId="0"/>
      <p:bldP spid="28" grpId="0" animBg="1"/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238896B-F6C9-46E9-A848-6423A0490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FFD5B4-524A-4A9D-96AC-A941F9614127}"/>
              </a:ext>
            </a:extLst>
          </p:cNvPr>
          <p:cNvSpPr/>
          <p:nvPr/>
        </p:nvSpPr>
        <p:spPr>
          <a:xfrm>
            <a:off x="0" y="2108446"/>
            <a:ext cx="12192000" cy="2641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FF47A2-3FB7-4E85-AF17-4EAE4B78FA07}"/>
              </a:ext>
            </a:extLst>
          </p:cNvPr>
          <p:cNvSpPr txBox="1"/>
          <p:nvPr/>
        </p:nvSpPr>
        <p:spPr>
          <a:xfrm>
            <a:off x="1363462" y="2321003"/>
            <a:ext cx="94650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916F49"/>
                </a:solidFill>
                <a:latin typeface="汉仪北魏写经W" panose="00020600040101010101" pitchFamily="18" charset="-122"/>
                <a:ea typeface="汉仪北魏写经W" panose="00020600040101010101" pitchFamily="18" charset="-122"/>
              </a:rPr>
              <a:t>东晋与南朝</a:t>
            </a:r>
          </a:p>
        </p:txBody>
      </p:sp>
    </p:spTree>
    <p:extLst>
      <p:ext uri="{BB962C8B-B14F-4D97-AF65-F5344CB8AC3E}">
        <p14:creationId xmlns:p14="http://schemas.microsoft.com/office/powerpoint/2010/main" val="391649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6454FB-3558-4E7B-9129-C5DD218A0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7" b="99437" l="3750" r="97813">
                        <a14:foregroundMark x1="45156" y1="13944" x2="53125" y2="11972"/>
                        <a14:foregroundMark x1="53125" y1="11972" x2="58750" y2="11972"/>
                        <a14:foregroundMark x1="22031" y1="84225" x2="32500" y2="88451"/>
                        <a14:foregroundMark x1="32500" y1="88451" x2="66250" y2="88592"/>
                        <a14:foregroundMark x1="66250" y1="88592" x2="74219" y2="88028"/>
                        <a14:foregroundMark x1="74219" y1="88028" x2="74219" y2="87465"/>
                        <a14:foregroundMark x1="80313" y1="78873" x2="80469" y2="96338"/>
                        <a14:foregroundMark x1="80469" y1="96338" x2="80156" y2="97465"/>
                        <a14:foregroundMark x1="10469" y1="73521" x2="8281" y2="91127"/>
                        <a14:foregroundMark x1="89844" y1="88169" x2="90469" y2="98873"/>
                        <a14:foregroundMark x1="4844" y1="90423" x2="3906" y2="99437"/>
                        <a14:foregroundMark x1="97813" y1="91972" x2="97344" y2="99859"/>
                        <a14:foregroundMark x1="58125" y1="16338" x2="54531" y2="18732"/>
                        <a14:foregroundMark x1="63438" y1="10000" x2="63438" y2="10000"/>
                        <a14:foregroundMark x1="63125" y1="9296" x2="63125" y2="9296"/>
                        <a14:foregroundMark x1="59688" y1="7465" x2="59688" y2="7465"/>
                        <a14:foregroundMark x1="56719" y1="7465" x2="56719" y2="7465"/>
                        <a14:foregroundMark x1="52344" y1="6197" x2="52344" y2="6197"/>
                        <a14:foregroundMark x1="35781" y1="8451" x2="35781" y2="8451"/>
                        <a14:foregroundMark x1="27031" y1="11972" x2="27031" y2="11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80"/>
          <a:stretch/>
        </p:blipFill>
        <p:spPr>
          <a:xfrm>
            <a:off x="0" y="976583"/>
            <a:ext cx="4227226" cy="48941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167644-81CB-443E-AFF4-715B82DE2F10}"/>
              </a:ext>
            </a:extLst>
          </p:cNvPr>
          <p:cNvSpPr/>
          <p:nvPr/>
        </p:nvSpPr>
        <p:spPr>
          <a:xfrm>
            <a:off x="0" y="6070809"/>
            <a:ext cx="3057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▲东晋元帝司马睿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ACADF5-8787-44DA-A244-00E942E08B02}"/>
              </a:ext>
            </a:extLst>
          </p:cNvPr>
          <p:cNvSpPr/>
          <p:nvPr/>
        </p:nvSpPr>
        <p:spPr>
          <a:xfrm>
            <a:off x="3882451" y="856663"/>
            <a:ext cx="8124669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317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年，西晋宗室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司马睿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在建康（今南京）重建晋朝，史称东晋。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32373D-5F64-4FF4-8636-ACDBEF958AAF}"/>
              </a:ext>
            </a:extLst>
          </p:cNvPr>
          <p:cNvSpPr txBox="1"/>
          <p:nvPr/>
        </p:nvSpPr>
        <p:spPr>
          <a:xfrm>
            <a:off x="4726695" y="2554952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51AC023-FCC4-4489-96A7-70F117D0A270}"/>
              </a:ext>
            </a:extLst>
          </p:cNvPr>
          <p:cNvSpPr/>
          <p:nvPr/>
        </p:nvSpPr>
        <p:spPr>
          <a:xfrm>
            <a:off x="6055924" y="2319270"/>
            <a:ext cx="1114269" cy="107841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0C45FA8-81F3-4477-A5FF-3A521B950843}"/>
              </a:ext>
            </a:extLst>
          </p:cNvPr>
          <p:cNvSpPr/>
          <p:nvPr/>
        </p:nvSpPr>
        <p:spPr>
          <a:xfrm>
            <a:off x="4569400" y="3592249"/>
            <a:ext cx="7280425" cy="3017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士族：</a:t>
            </a:r>
            <a:r>
              <a:rPr lang="zh-CN" altLang="en-US" sz="36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自三国、西晋以来，一些声名显赫的士大夫家族</a:t>
            </a:r>
            <a:r>
              <a:rPr lang="zh-CN" altLang="en-US" sz="3600" u="sng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世代把持官位</a:t>
            </a:r>
            <a:r>
              <a:rPr lang="zh-CN" altLang="en-US" sz="36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，享受政治、经济等方面特权，形成一个特殊的社会阶层。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2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5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JFKhYSV6+rYZOqIHnVkhXNnE2ZtCF6ktnWnB2eiMBNkyqQ/BW5KxOMCvEDNio9L4zsLFDzzkD2aNMGGXN3hAiQ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2081</Words>
  <PresentationFormat>宽屏</PresentationFormat>
  <Paragraphs>271</Paragraphs>
  <Slides>24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Aa叹书体 (非商业使用)</vt:lpstr>
      <vt:lpstr>汉仪程行简</vt:lpstr>
      <vt:lpstr>方正刻本仿宋简体</vt:lpstr>
      <vt:lpstr>仿宋</vt:lpstr>
      <vt:lpstr>Arial</vt:lpstr>
      <vt:lpstr>华文楷体</vt:lpstr>
      <vt:lpstr>方正柳公权楷书 简</vt:lpstr>
      <vt:lpstr>华光隶变_CNKI</vt:lpstr>
      <vt:lpstr>方正字迹-海体正楷 简</vt:lpstr>
      <vt:lpstr>汉仪北魏写经W</vt:lpstr>
      <vt:lpstr>Wingdings</vt:lpstr>
      <vt:lpstr>方正宋刻本秀楷简体</vt:lpstr>
      <vt:lpstr>汉仪劲楷简</vt:lpstr>
      <vt:lpstr>楷体</vt:lpstr>
      <vt:lpstr>等线</vt:lpstr>
      <vt:lpstr>方正启体简体</vt:lpstr>
      <vt:lpstr>等线 Light</vt:lpstr>
      <vt:lpstr>方正小标宋简体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2021-09-14T08:25:08Z</dcterms:created>
  <dcterms:modified xsi:type="dcterms:W3CDTF">2021-09-27T03:00:36Z</dcterms:modified>
</cp:coreProperties>
</file>