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png" ContentType="image/png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2" r:id="rId2"/>
    <p:sldId id="256" r:id="rId3"/>
    <p:sldId id="257" r:id="rId4"/>
    <p:sldId id="260" r:id="rId5"/>
    <p:sldId id="278" r:id="rId6"/>
    <p:sldId id="258" r:id="rId7"/>
    <p:sldId id="261" r:id="rId8"/>
    <p:sldId id="263" r:id="rId9"/>
    <p:sldId id="264" r:id="rId10"/>
    <p:sldId id="277" r:id="rId11"/>
    <p:sldId id="267" r:id="rId12"/>
    <p:sldId id="268" r:id="rId13"/>
    <p:sldId id="269" r:id="rId14"/>
    <p:sldId id="273" r:id="rId15"/>
    <p:sldId id="270" r:id="rId16"/>
    <p:sldId id="259" r:id="rId17"/>
    <p:sldId id="271" r:id="rId18"/>
    <p:sldId id="276" r:id="rId19"/>
    <p:sldId id="274" r:id="rId20"/>
    <p:sldId id="275" r:id="rId21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2F3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724" autoAdjust="0"/>
  </p:normalViewPr>
  <p:slideViewPr>
    <p:cSldViewPr snapToObjects="1">
      <p:cViewPr varScale="1">
        <p:scale>
          <a:sx n="55" d="100"/>
          <a:sy n="55" d="100"/>
        </p:scale>
        <p:origin x="-90" y="-4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tableStyles" Target="tableStyles.xml" Id="rId26" /><Relationship Type="http://schemas.openxmlformats.org/officeDocument/2006/relationships/slide" Target="slides/slide2.xml" Id="rId3" /><Relationship Type="http://schemas.openxmlformats.org/officeDocument/2006/relationships/slide" Target="slides/slide20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slide" Target="slides/slide16.xml" Id="rId17" /><Relationship Type="http://schemas.openxmlformats.org/officeDocument/2006/relationships/theme" Target="theme/theme1.xml" Id="rId25" /><Relationship Type="http://schemas.openxmlformats.org/officeDocument/2006/relationships/slide" Target="slides/slide1.xml" Id="rId2" /><Relationship Type="http://schemas.openxmlformats.org/officeDocument/2006/relationships/slide" Target="slides/slide15.xml" Id="rId16" /><Relationship Type="http://schemas.openxmlformats.org/officeDocument/2006/relationships/slide" Target="slides/slide19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viewProps" Target="viewProps.xml" Id="rId24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presProps" Target="presProps.xml" Id="rId23" /><Relationship Type="http://schemas.openxmlformats.org/officeDocument/2006/relationships/slide" Target="slides/slide9.xml" Id="rId10" /><Relationship Type="http://schemas.openxmlformats.org/officeDocument/2006/relationships/slide" Target="slides/slide18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notesMaster" Target="notesMasters/notesMaster1.xml" Id="rId22" /><Relationship Type="http://schemas.openxmlformats.org/officeDocument/2006/relationships/tags" Target="/ppt/tags/tag1.xml" Id="R2a0220112cfb47ee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AF56E-A535-487F-965E-1DD8AF167D83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D2D12-7360-4AAE-9898-11A23FE7E67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从汉到唐经历了几个世纪的政权更迭，为何依然“大致相同”？又为何众多“胡风现象”可以“弥漫长安城”？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 smtClean="0">
                <a:latin typeface="+mn-ea"/>
                <a:cs typeface="+mn-ea"/>
                <a:sym typeface="+mn-ea"/>
              </a:rPr>
              <a:t>为什么中国能够在分裂中走向统一？</a:t>
            </a:r>
            <a:endParaRPr lang="en-US" altLang="zh-CN" sz="1200" dirty="0" smtClean="0">
              <a:latin typeface="+mn-ea"/>
              <a:cs typeface="+mn-ea"/>
              <a:sym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>
              <a:latin typeface="+mn-ea"/>
              <a:cs typeface="+mn-ea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 smtClean="0">
                <a:latin typeface="+mn-ea"/>
                <a:cs typeface="+mn-ea"/>
                <a:sym typeface="+mn-ea"/>
              </a:rPr>
              <a:t>为什么中国能够在分裂中走向统一？</a:t>
            </a:r>
            <a:endParaRPr lang="en-US" altLang="zh-CN" sz="1200" dirty="0" smtClean="0">
              <a:latin typeface="+mn-ea"/>
              <a:cs typeface="+mn-ea"/>
              <a:sym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>
              <a:latin typeface="+mn-ea"/>
              <a:cs typeface="+mn-ea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大家看后的感受是不是感觉很散很乱，我们能不能找到一些规律性的东西呢？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从横向空间来看，从纵向时间来看，从本质内涵来看，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什么是民族交融？</a:t>
            </a:r>
            <a:endParaRPr lang="en-US" altLang="zh-CN" dirty="0" smtClean="0"/>
          </a:p>
          <a:p>
            <a:r>
              <a:rPr lang="zh-CN" altLang="en-US" dirty="0" smtClean="0"/>
              <a:t>民族交融有哪些表现？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4282" y="1071552"/>
            <a:ext cx="857256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    一个生活在公元前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世纪的西汉人在公元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8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世纪的盛唐复活，他会发觉当时的唐朝与过去的汉朝大致相同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: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两朝民族相同、语言相同以及行政管理相同，但他也一定会因弥漫长安城的各类胡风现象感到惊奇和不满。</a:t>
            </a:r>
            <a:endParaRPr lang="en-US" altLang="zh-CN" sz="2200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200" dirty="0" smtClean="0"/>
              <a:t>                                                   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---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摘编自斯塔夫里阿诺斯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全球通史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》</a:t>
            </a:r>
            <a:endParaRPr lang="zh-CN" altLang="en-US" sz="22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三国两晋南北朝的民族交融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的民族交融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835713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、民族交融的影响（不同角度，由近及远）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文本框 4">
            <a:extLst>
              <a:ext uri="{FF2B5EF4-FFF2-40B4-BE49-F238E27FC236}">
                <a16:creationId xmlns="" xmlns:a16="http://schemas.microsoft.com/office/drawing/2014/main" id="{4733EBE5-395E-4962-B1F6-4B9956B3D44F}"/>
              </a:ext>
            </a:extLst>
          </p:cNvPr>
          <p:cNvSpPr txBox="1"/>
          <p:nvPr/>
        </p:nvSpPr>
        <p:spPr>
          <a:xfrm>
            <a:off x="285721" y="1703340"/>
            <a:ext cx="5643602" cy="11012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itchFamily="2" charset="2"/>
              </a:rPr>
              <a:t>（北魏）南迁，革夷从夏。于是中朝江左，南北混淆，华攘边民，虏汉相杂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 hangingPunct="0">
              <a:lnSpc>
                <a:spcPct val="125000"/>
              </a:lnSpc>
            </a:pP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   ——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刘知己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文本框 4">
            <a:extLst>
              <a:ext uri="{FF2B5EF4-FFF2-40B4-BE49-F238E27FC236}">
                <a16:creationId xmlns="" xmlns:a16="http://schemas.microsoft.com/office/drawing/2014/main" id="{4733EBE5-395E-4962-B1F6-4B9956B3D44F}"/>
              </a:ext>
            </a:extLst>
          </p:cNvPr>
          <p:cNvSpPr txBox="1"/>
          <p:nvPr/>
        </p:nvSpPr>
        <p:spPr>
          <a:xfrm>
            <a:off x="285721" y="3011532"/>
            <a:ext cx="5643602" cy="15388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：李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唐一族之所以崛兴，盖取塞外野蛮精悍之精血，注入中华文化颓废之躯，旧染既除、新机重启，扩大恢张，遂能别创空前之世局。</a:t>
            </a:r>
            <a:endParaRPr lang="en-US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 hangingPunct="0">
              <a:lnSpc>
                <a:spcPct val="125000"/>
              </a:lnSpc>
            </a:pP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陈寅恪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金明馆丛稿二编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1026" name="Picture 2" descr="C:\Users\Administrator\Desktop\OIP-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1371253"/>
            <a:ext cx="2031834" cy="2972498"/>
          </a:xfrm>
          <a:prstGeom prst="rect">
            <a:avLst/>
          </a:prstGeom>
          <a:noFill/>
        </p:spPr>
      </p:pic>
      <p:sp>
        <p:nvSpPr>
          <p:cNvPr id="16" name="文本框 4">
            <a:extLst>
              <a:ext uri="{FF2B5EF4-FFF2-40B4-BE49-F238E27FC236}">
                <a16:creationId xmlns="" xmlns:a16="http://schemas.microsoft.com/office/drawing/2014/main" id="{4733EBE5-395E-4962-B1F6-4B9956B3D44F}"/>
              </a:ext>
            </a:extLst>
          </p:cNvPr>
          <p:cNvSpPr txBox="1"/>
          <p:nvPr/>
        </p:nvSpPr>
        <p:spPr>
          <a:xfrm>
            <a:off x="6469256" y="4440079"/>
            <a:ext cx="2603338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北齐仰覆莲六系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青瓷尊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" grpId="0"/>
      <p:bldP spid="14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三国两晋南北朝的民族交融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的民族交融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、民族交融的影响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文本框 9"/>
          <p:cNvSpPr txBox="1"/>
          <p:nvPr/>
        </p:nvSpPr>
        <p:spPr>
          <a:xfrm>
            <a:off x="571472" y="1577053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①</a:t>
            </a:r>
            <a:r>
              <a:rPr lang="zh-CN" altLang="en-US" sz="2200" dirty="0" smtClean="0">
                <a:latin typeface="+mn-ea"/>
              </a:rPr>
              <a:t>有利于民族交流、文化认同；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0" name="文本框 9"/>
          <p:cNvSpPr txBox="1"/>
          <p:nvPr/>
        </p:nvSpPr>
        <p:spPr>
          <a:xfrm>
            <a:off x="571472" y="1967209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②</a:t>
            </a:r>
            <a:r>
              <a:rPr lang="zh-CN" altLang="en-US" sz="2200" dirty="0" smtClean="0">
                <a:latin typeface="+mn-ea"/>
              </a:rPr>
              <a:t>推动各民族、各地区间经济发展，社会的进步；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4" name="文本框 9"/>
          <p:cNvSpPr txBox="1"/>
          <p:nvPr/>
        </p:nvSpPr>
        <p:spPr>
          <a:xfrm>
            <a:off x="571472" y="2778218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④</a:t>
            </a:r>
            <a:r>
              <a:rPr lang="zh-CN" altLang="en-US" sz="2200" dirty="0" smtClean="0">
                <a:latin typeface="+mn-ea"/>
              </a:rPr>
              <a:t>局部发展为全国统一准备了条件；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2" name="文本框 9"/>
          <p:cNvSpPr txBox="1"/>
          <p:nvPr/>
        </p:nvSpPr>
        <p:spPr>
          <a:xfrm>
            <a:off x="571472" y="3206846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zh-CN" altLang="en-US" sz="2200" dirty="0" smtClean="0">
                <a:latin typeface="+mn-ea"/>
              </a:rPr>
              <a:t>⑤为中华文化的传承与发展注入新的活力；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3" name="文本框 9"/>
          <p:cNvSpPr txBox="1"/>
          <p:nvPr/>
        </p:nvSpPr>
        <p:spPr>
          <a:xfrm>
            <a:off x="571472" y="2357436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③</a:t>
            </a:r>
            <a:r>
              <a:rPr lang="zh-CN" altLang="en-US" sz="2200" dirty="0" smtClean="0">
                <a:latin typeface="+mn-ea"/>
              </a:rPr>
              <a:t>有利于思想文化的交流；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571472" y="3571882"/>
            <a:ext cx="7215238" cy="3650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zh-CN" altLang="en-US" sz="2200" dirty="0" smtClean="0">
                <a:latin typeface="+mn-ea"/>
              </a:rPr>
              <a:t>⑥造成局部冲突等不安定现象。</a:t>
            </a:r>
            <a:endParaRPr lang="zh-CN" altLang="en-US" sz="22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4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三国两晋南北朝的区域开发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的区域发展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、东晋以来南方初步开发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文本框 5">
            <a:extLst>
              <a:ext uri="{FF2B5EF4-FFF2-40B4-BE49-F238E27FC236}">
                <a16:creationId xmlns="" xmlns:a16="http://schemas.microsoft.com/office/drawing/2014/main" id="{59FEFF3F-4169-D9E4-41D8-B5EEB0DEFB54}"/>
              </a:ext>
            </a:extLst>
          </p:cNvPr>
          <p:cNvSpPr txBox="1"/>
          <p:nvPr/>
        </p:nvSpPr>
        <p:spPr>
          <a:xfrm>
            <a:off x="142844" y="1500180"/>
            <a:ext cx="8786842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至于元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嘉末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兵车勿用，民不外劳，役宽务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简，氓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庶繁息，至余粮栖亩，户不夜扃，盖东西之极盛也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地广野丰，民勤本业，一岁或稔，则数郡忘饥。会土（会稽郡）带海傍湖，良畴亦数十万顷，膏腴上地，亩直一金，鄠、杜（鄠县、杜县，在今陕西）之间，不能比也。荆城（荆州）跨南楚之富，扬部（扬州）有全吴之沃，鱼盐杞梓之利，充仞八方，丝绵布帛之饶，覆衣天下。</a:t>
            </a:r>
            <a:endParaRPr lang="en-US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                  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——《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宋书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（记录南朝刘宋历史的史书） </a:t>
            </a:r>
          </a:p>
        </p:txBody>
      </p:sp>
      <p:sp>
        <p:nvSpPr>
          <p:cNvPr id="10" name="矩形 9"/>
          <p:cNvSpPr/>
          <p:nvPr/>
        </p:nvSpPr>
        <p:spPr>
          <a:xfrm>
            <a:off x="285720" y="3929072"/>
            <a:ext cx="8640000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+mn-ea"/>
              </a:rPr>
              <a:t>任务</a:t>
            </a:r>
            <a:r>
              <a:rPr lang="en-US" altLang="zh-CN" sz="2000" dirty="0" smtClean="0">
                <a:latin typeface="+mn-ea"/>
              </a:rPr>
              <a:t>5</a:t>
            </a:r>
            <a:r>
              <a:rPr lang="zh-CN" altLang="en-US" sz="2000" dirty="0" smtClean="0">
                <a:latin typeface="+mn-ea"/>
              </a:rPr>
              <a:t>：据上述材料及所学，概述东晋南朝时期江南开发的表现及原因。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三国两晋南北朝的区域开发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的区域发展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、东晋以来南方初步开发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文本框 9"/>
          <p:cNvSpPr txBox="1"/>
          <p:nvPr/>
        </p:nvSpPr>
        <p:spPr>
          <a:xfrm>
            <a:off x="500034" y="1571618"/>
            <a:ext cx="92869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zh-CN" altLang="en-US" sz="2400" dirty="0" smtClean="0">
                <a:latin typeface="+mn-ea"/>
              </a:rPr>
              <a:t>表现：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2" name="文本框 9"/>
          <p:cNvSpPr txBox="1"/>
          <p:nvPr/>
        </p:nvSpPr>
        <p:spPr>
          <a:xfrm>
            <a:off x="1285852" y="1571618"/>
            <a:ext cx="814393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zh-CN" altLang="en-US" sz="2200" dirty="0" smtClean="0">
                <a:latin typeface="+mn-ea"/>
              </a:rPr>
              <a:t>社会安定；百姓富足；农业、渔业、手工业都有较大发展。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500034" y="2059542"/>
            <a:ext cx="92869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zh-CN" altLang="en-US" sz="2400" dirty="0" smtClean="0">
                <a:latin typeface="+mn-ea"/>
              </a:rPr>
              <a:t>原因：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="" xmlns:a16="http://schemas.microsoft.com/office/drawing/2014/main" id="{70D1A189-6B51-1642-C226-93C0DFF0C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52" y="2061150"/>
            <a:ext cx="6881216" cy="2653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lnSpc>
                <a:spcPct val="110000"/>
              </a:lnSpc>
            </a:pPr>
            <a:r>
              <a:rPr lang="zh-CN" altLang="en-US" sz="2200" b="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①</a:t>
            </a: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北民南迁带来劳动力、生产工具和技术 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②南方社会环境相对稳定 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③政治重心南移，统治者重视</a:t>
            </a:r>
            <a:r>
              <a:rPr lang="en-US" altLang="zh-CN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,</a:t>
            </a: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轻徭薄赋；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④南方自然资源丰富，蕴涵农耕经济潜力；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⑤劳动人民的辛勤劳动；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latin typeface="仿宋" panose="02010609060101010101" pitchFamily="49" charset="-122"/>
                <a:ea typeface="仿宋" panose="02010609060101010101" pitchFamily="49" charset="-122"/>
              </a:rPr>
              <a:t>⑥民族交融，共同开发；</a:t>
            </a:r>
            <a:endParaRPr lang="en-US" altLang="zh-CN" sz="2200" b="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en-US" altLang="zh-CN" sz="2200" b="0" dirty="0">
                <a:latin typeface="仿宋" panose="02010609060101010101" pitchFamily="49" charset="-122"/>
                <a:ea typeface="仿宋" panose="02010609060101010101" pitchFamily="49" charset="-122"/>
              </a:rPr>
              <a:t>……</a:t>
            </a:r>
            <a:endParaRPr lang="zh-CN" altLang="en-US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三国两晋南北朝的区域开发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3" name="文本框 5">
            <a:extLst>
              <a:ext uri="{FF2B5EF4-FFF2-40B4-BE49-F238E27FC236}">
                <a16:creationId xmlns="" xmlns:a16="http://schemas.microsoft.com/office/drawing/2014/main" id="{59FEFF3F-4169-D9E4-41D8-B5EEB0DEFB54}"/>
              </a:ext>
            </a:extLst>
          </p:cNvPr>
          <p:cNvSpPr txBox="1"/>
          <p:nvPr/>
        </p:nvSpPr>
        <p:spPr>
          <a:xfrm>
            <a:off x="142844" y="1500180"/>
            <a:ext cx="878684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：自晋、宋以来，号洛阳为荒土，此中谓长江以北，尽是夷狄。作至洛阳，始知衣冠士族，并在中原，礼仪富盛，人物殷阜，目所不识，口不能传。</a:t>
            </a:r>
            <a:endParaRPr lang="en-US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                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——《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洛阳伽蓝记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三国两晋南北朝的区域开发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的区域发展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、东晋以来南方初步开发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57833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、北魏时期北方恢复发展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9"/>
          <p:cNvSpPr txBox="1"/>
          <p:nvPr/>
        </p:nvSpPr>
        <p:spPr>
          <a:xfrm>
            <a:off x="785786" y="2059542"/>
            <a:ext cx="928694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zh-CN" altLang="en-US" sz="2200" dirty="0" smtClean="0">
                <a:latin typeface="+mn-ea"/>
              </a:rPr>
              <a:t>原因：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7" name="TextBox 6">
            <a:extLst>
              <a:ext uri="{FF2B5EF4-FFF2-40B4-BE49-F238E27FC236}">
                <a16:creationId xmlns="" xmlns:a16="http://schemas.microsoft.com/office/drawing/2014/main" id="{70D1A189-6B51-1642-C226-93C0DFF0C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98" y="2042645"/>
            <a:ext cx="7572396" cy="158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lnSpc>
                <a:spcPct val="110000"/>
              </a:lnSpc>
            </a:pPr>
            <a:r>
              <a:rPr lang="zh-CN" altLang="en-US" sz="2200" b="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①北魏王朝实现了局部统一，提供稳定政治环境；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②北魏孝文帝改革（均田制），促进北魏经济发展；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2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③（汉化政策）长期的民族交融，民族认同感增强，缓和了民族矛盾。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">
            <a:extLst>
              <a:ext uri="{FF2B5EF4-FFF2-40B4-BE49-F238E27FC236}">
                <a16:creationId xmlns="" xmlns:a16="http://schemas.microsoft.com/office/drawing/2014/main" id="{F73B5BEB-8A26-14D5-0C76-BFD98727D8AB}"/>
              </a:ext>
            </a:extLst>
          </p:cNvPr>
          <p:cNvSpPr txBox="1"/>
          <p:nvPr/>
        </p:nvSpPr>
        <p:spPr>
          <a:xfrm>
            <a:off x="214282" y="1142990"/>
            <a:ext cx="852463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三国</a:t>
            </a:r>
            <a:r>
              <a:rPr lang="zh-CN" altLang="en-US" sz="2400" b="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两晋南北朝</a:t>
            </a:r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时期，虽经分裂</a:t>
            </a:r>
            <a:r>
              <a:rPr lang="zh-CN" altLang="en-US" sz="240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对峙，但“华夏认同”的民族观念，联系着各民族，使民族在分裂中也有</a:t>
            </a:r>
            <a:r>
              <a:rPr lang="zh-CN" altLang="en-US" sz="2400" b="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短暂和局部统一</a:t>
            </a:r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。各民族的交融也推动了南北方的发展，同时在制度、文化、科技等领域也取得了新的突破，为</a:t>
            </a:r>
            <a:r>
              <a:rPr lang="zh-CN" altLang="en-US" sz="2400" b="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隋唐时期统一多民族国家</a:t>
            </a:r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的发展</a:t>
            </a:r>
            <a:r>
              <a:rPr lang="zh-CN" altLang="en-US" sz="2400" b="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奠定基础</a:t>
            </a:r>
            <a:r>
              <a:rPr lang="zh-CN" altLang="en-US" sz="240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400" dirty="0" smtClean="0">
              <a:solidFill>
                <a:srgbClr val="201B1D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/>
            <a:r>
              <a:rPr lang="en-US" altLang="zh-CN" sz="240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40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所以唐朝复活的西汉人不会感到陌生，甚至会被各民族的大融合所惊吓！</a:t>
            </a:r>
            <a:r>
              <a:rPr lang="zh-CN" altLang="en-US" sz="2400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因为中华民族的历史就是各民族共同书写的历史，各民族在交融中互相学习，互相</a:t>
            </a:r>
            <a:r>
              <a:rPr lang="zh-CN" altLang="en-US" sz="240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认同，共同进步。</a:t>
            </a:r>
            <a:endParaRPr lang="zh-CN" altLang="en-US" sz="2400" dirty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\Desktop\R-C_副本.jpg"/>
          <p:cNvPicPr>
            <a:picLocks noChangeAspect="1" noChangeArrowheads="1"/>
          </p:cNvPicPr>
          <p:nvPr/>
        </p:nvPicPr>
        <p:blipFill>
          <a:blip r:embed="rId2"/>
          <a:srcRect b="15186"/>
          <a:stretch>
            <a:fillRect/>
          </a:stretch>
        </p:blipFill>
        <p:spPr bwMode="auto">
          <a:xfrm>
            <a:off x="-32" y="47881"/>
            <a:ext cx="4572032" cy="5167075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4572000" y="869942"/>
            <a:ext cx="45005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    我们辽阔的疆域是各民族共同开拓的，我们悠久的历史是各民族共同书写的，我们灿烂的文化是各民族共同创造的，我们伟大的精神是各民族共同培育的。</a:t>
            </a:r>
            <a:r>
              <a:rPr lang="en-US" altLang="zh-CN" sz="2400" dirty="0" smtClean="0"/>
              <a:t>                      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楷体" pitchFamily="49" charset="-122"/>
                <a:ea typeface="楷体" pitchFamily="49" charset="-122"/>
              </a:rPr>
              <a:t>                ---</a:t>
            </a:r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习近平</a:t>
            </a:r>
            <a:endParaRPr lang="zh-CN" altLang="en-US" sz="24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43122"/>
            <a:ext cx="8229600" cy="857250"/>
          </a:xfrm>
        </p:spPr>
        <p:txBody>
          <a:bodyPr>
            <a:noAutofit/>
          </a:bodyPr>
          <a:lstStyle/>
          <a:p>
            <a:r>
              <a:rPr lang="zh-CN" altLang="en-US" sz="9600" dirty="0" smtClean="0">
                <a:solidFill>
                  <a:srgbClr val="C00000"/>
                </a:solidFill>
                <a:latin typeface="华文行楷" pitchFamily="2" charset="-122"/>
                <a:ea typeface="华文行楷" pitchFamily="2" charset="-122"/>
              </a:rPr>
              <a:t>谢    谢</a:t>
            </a:r>
            <a:endParaRPr lang="zh-CN" altLang="en-US" sz="9600" dirty="0">
              <a:solidFill>
                <a:srgbClr val="C00000"/>
              </a:solidFill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问题探究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75016" y="2959382"/>
            <a:ext cx="8568530" cy="3981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400" dirty="0" smtClean="0">
                <a:latin typeface="+mn-ea"/>
              </a:rPr>
              <a:t>思考：从文化角度分析，为何中国能够在分裂中逐渐走向统一？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1" name="文本框 9"/>
          <p:cNvSpPr txBox="1"/>
          <p:nvPr/>
        </p:nvSpPr>
        <p:spPr>
          <a:xfrm>
            <a:off x="357158" y="1285866"/>
            <a:ext cx="8386388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罗马帝国在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世纪尚能抵御周边部落和邻国入侵。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世纪以后，罗马帝国日渐衰败，日耳曼人逐渐深入</a:t>
            </a:r>
            <a:r>
              <a:rPr 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世纪后期，日耳曼人最终消灭了西罗马帝国，欧洲开始进入封建社会。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</a:t>
            </a:r>
          </a:p>
          <a:p>
            <a:pPr algn="l"/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 ---《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中外历史纲要下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页</a:t>
            </a:r>
            <a:endParaRPr lang="zh-CN" sz="2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85866"/>
            <a:ext cx="7772400" cy="1102519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316945"/>
            <a:ext cx="6400800" cy="1314450"/>
          </a:xfrm>
        </p:spPr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Users\Administrator\Desktop\4af45da93363ef3e1eb92183ada87ce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36381" cy="51435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-500098" y="-214332"/>
            <a:ext cx="10787138" cy="5572164"/>
          </a:xfrm>
          <a:prstGeom prst="rect">
            <a:avLst/>
          </a:prstGeom>
          <a:solidFill>
            <a:schemeClr val="bg1"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6">
            <a:extLst>
              <a:ext uri="{FF2B5EF4-FFF2-40B4-BE49-F238E27FC236}">
                <a16:creationId xmlns:a16="http://schemas.microsoft.com/office/drawing/2014/main" xmlns="" id="{1854AB60-65E0-4D75-962E-E628677F1C43}"/>
              </a:ext>
            </a:extLst>
          </p:cNvPr>
          <p:cNvSpPr txBox="1"/>
          <p:nvPr/>
        </p:nvSpPr>
        <p:spPr>
          <a:xfrm>
            <a:off x="3929058" y="857238"/>
            <a:ext cx="91691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第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5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课</a:t>
            </a: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xmlns="" id="{792521B1-E06D-48BF-8778-B3A07223C303}"/>
              </a:ext>
            </a:extLst>
          </p:cNvPr>
          <p:cNvSpPr txBox="1"/>
          <p:nvPr/>
        </p:nvSpPr>
        <p:spPr>
          <a:xfrm>
            <a:off x="1214414" y="1357304"/>
            <a:ext cx="6286544" cy="1415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4600" b="1" dirty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</a:t>
            </a:r>
            <a:endParaRPr lang="en-US" altLang="zh-CN" sz="4600" b="1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/>
            <a:r>
              <a:rPr lang="zh-CN" altLang="en-US" sz="4600" b="1" dirty="0">
                <a:latin typeface="华文细黑" panose="02010600040101010101" pitchFamily="2" charset="-122"/>
                <a:ea typeface="华文细黑" panose="02010600040101010101" pitchFamily="2" charset="-122"/>
              </a:rPr>
              <a:t>政权更迭与民族交融</a:t>
            </a:r>
          </a:p>
        </p:txBody>
      </p:sp>
      <p:sp>
        <p:nvSpPr>
          <p:cNvPr id="8" name="文本框 9">
            <a:extLst>
              <a:ext uri="{FF2B5EF4-FFF2-40B4-BE49-F238E27FC236}">
                <a16:creationId xmlns:a16="http://schemas.microsoft.com/office/drawing/2014/main" xmlns="" id="{6E80A822-FF6B-45E0-B13E-B45F40364146}"/>
              </a:ext>
            </a:extLst>
          </p:cNvPr>
          <p:cNvSpPr txBox="1"/>
          <p:nvPr/>
        </p:nvSpPr>
        <p:spPr>
          <a:xfrm>
            <a:off x="3500430" y="2928940"/>
            <a:ext cx="218008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耿洪孝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/ 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顺德一中</a:t>
            </a:r>
          </a:p>
        </p:txBody>
      </p:sp>
      <p:sp>
        <p:nvSpPr>
          <p:cNvPr id="10" name="文本框 21">
            <a:extLst>
              <a:ext uri="{FF2B5EF4-FFF2-40B4-BE49-F238E27FC236}">
                <a16:creationId xmlns:a16="http://schemas.microsoft.com/office/drawing/2014/main" xmlns="" id="{766B2E6B-0CCC-7C65-966A-CDB7130A400C}"/>
              </a:ext>
            </a:extLst>
          </p:cNvPr>
          <p:cNvSpPr txBox="1"/>
          <p:nvPr/>
        </p:nvSpPr>
        <p:spPr>
          <a:xfrm>
            <a:off x="285720" y="3500444"/>
            <a:ext cx="857256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just">
              <a:lnSpc>
                <a:spcPct val="130000"/>
              </a:lnSpc>
            </a:pPr>
            <a:r>
              <a:rPr lang="zh-CN" altLang="zh-CN" sz="2000" b="0" kern="1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通过</a:t>
            </a:r>
            <a:r>
              <a:rPr lang="zh-CN" altLang="zh-CN" sz="2000" b="0" kern="100" dirty="0">
                <a:latin typeface="楷体" panose="02010609060101010101" pitchFamily="49" charset="-122"/>
                <a:ea typeface="楷体" panose="02010609060101010101" pitchFamily="49" charset="-122"/>
              </a:rPr>
              <a:t>了解三国两晋南北朝政权更迭的历史脉络，隋唐时期封建社会的高度繁荣，认识三国两晋南北朝至隋唐时期的制度变化与创新、民族交融、区域开发和思想文化领</a:t>
            </a:r>
            <a:r>
              <a:rPr lang="zh-CN" altLang="en-US" sz="2000" b="0" kern="100" dirty="0">
                <a:latin typeface="楷体" panose="02010609060101010101" pitchFamily="49" charset="-122"/>
                <a:ea typeface="楷体" panose="02010609060101010101" pitchFamily="49" charset="-122"/>
              </a:rPr>
              <a:t>域</a:t>
            </a:r>
            <a:r>
              <a:rPr lang="zh-CN" altLang="zh-CN" sz="2000" b="0" kern="100" dirty="0">
                <a:latin typeface="楷体" panose="02010609060101010101" pitchFamily="49" charset="-122"/>
                <a:ea typeface="楷体" panose="02010609060101010101" pitchFamily="49" charset="-122"/>
              </a:rPr>
              <a:t>的新成就。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问题探究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文本框 9"/>
          <p:cNvSpPr txBox="1"/>
          <p:nvPr/>
        </p:nvSpPr>
        <p:spPr>
          <a:xfrm>
            <a:off x="339436" y="3027767"/>
            <a:ext cx="830453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罗马人征服了外国人，便要他们做奴隶；中国人打垮了匈奴，请他进长城以内入住。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---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钱穆讲授，叶龙整理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中国通史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，天地出版社，第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84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页</a:t>
            </a:r>
            <a:endParaRPr 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文本框 9"/>
          <p:cNvSpPr txBox="1"/>
          <p:nvPr/>
        </p:nvSpPr>
        <p:spPr>
          <a:xfrm>
            <a:off x="339436" y="701091"/>
            <a:ext cx="8304530" cy="5847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人不是“血统”的，是“文化”的。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l"/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---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钱穆讲授，叶龙整理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中国通史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，天地出版社，第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88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页</a:t>
            </a:r>
            <a:endParaRPr 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8" name="文本框 9"/>
          <p:cNvSpPr txBox="1"/>
          <p:nvPr/>
        </p:nvSpPr>
        <p:spPr>
          <a:xfrm>
            <a:off x="354566" y="4500576"/>
            <a:ext cx="5360443" cy="42319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③</a:t>
            </a:r>
            <a:r>
              <a:rPr lang="zh-CN" altLang="en-US" sz="2200" dirty="0" smtClean="0">
                <a:latin typeface="+mn-ea"/>
              </a:rPr>
              <a:t>中华民族的包容性，不断壮大华夏族群。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9" name="文本框 9"/>
          <p:cNvSpPr txBox="1"/>
          <p:nvPr/>
        </p:nvSpPr>
        <p:spPr>
          <a:xfrm>
            <a:off x="357158" y="4143386"/>
            <a:ext cx="578647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②</a:t>
            </a:r>
            <a:r>
              <a:rPr lang="zh-CN" altLang="en-US" sz="2200" dirty="0" smtClean="0">
                <a:latin typeface="+mn-ea"/>
              </a:rPr>
              <a:t>各民族相互交融，民族认同感增强；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3" name="文本框 9"/>
          <p:cNvSpPr txBox="1"/>
          <p:nvPr/>
        </p:nvSpPr>
        <p:spPr>
          <a:xfrm>
            <a:off x="357158" y="3778350"/>
            <a:ext cx="9018910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①</a:t>
            </a:r>
            <a:r>
              <a:rPr lang="zh-CN" altLang="en-US" sz="2200" dirty="0" smtClean="0">
                <a:latin typeface="+mn-ea"/>
              </a:rPr>
              <a:t>多元一体的文化特性拥有共同的文化基因，成为维系各民族的纽带；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339436" y="1428742"/>
            <a:ext cx="8304530" cy="14055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华民族在长期的交往中形成许多共同的文化基因，“文化基因作为一个民族或族群储存遗传信息的功能单位，有同类凝聚的作用，即认同的力量。”这些文化基因在中华民族从“多元”走向“一体”的过程中发挥着非常重要的作用。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---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摘编自徐杰舜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从多元走向一体［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M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］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桂林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广西师范大学出版社，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2008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107.</a:t>
            </a:r>
            <a:endParaRPr lang="zh-CN" altLang="en-US" sz="1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课堂任务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61156" y="1181391"/>
            <a:ext cx="8640000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4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任务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：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浏览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课本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，用几个关键词概括本节课的核心内容。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" name="文本框 9"/>
          <p:cNvSpPr txBox="1"/>
          <p:nvPr/>
        </p:nvSpPr>
        <p:spPr>
          <a:xfrm>
            <a:off x="1405656" y="2643188"/>
            <a:ext cx="1237518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zh-CN" altLang="en-US" sz="2400" b="1" dirty="0" smtClean="0">
                <a:solidFill>
                  <a:srgbClr val="C00000"/>
                </a:solidFill>
                <a:latin typeface="华光仿宋_CNKI" pitchFamily="2" charset="-122"/>
                <a:ea typeface="华光仿宋_CNKI" pitchFamily="2" charset="-122"/>
              </a:rPr>
              <a:t>政权更迭</a:t>
            </a:r>
            <a:endParaRPr lang="zh-CN" altLang="en-US" sz="2400" b="1" dirty="0">
              <a:solidFill>
                <a:srgbClr val="C00000"/>
              </a:solidFill>
              <a:latin typeface="华光仿宋_CNKI" pitchFamily="2" charset="-122"/>
              <a:ea typeface="华光仿宋_CNKI" pitchFamily="2" charset="-122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3668600" y="2643188"/>
            <a:ext cx="1237518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zh-CN" altLang="en-US" sz="2400" b="1" dirty="0" smtClean="0">
                <a:solidFill>
                  <a:srgbClr val="C00000"/>
                </a:solidFill>
                <a:latin typeface="华光仿宋_CNKI" pitchFamily="2" charset="-122"/>
                <a:ea typeface="华光仿宋_CNKI" pitchFamily="2" charset="-122"/>
              </a:rPr>
              <a:t>民族交融</a:t>
            </a:r>
            <a:endParaRPr lang="zh-CN" altLang="en-US" sz="2400" b="1" dirty="0">
              <a:solidFill>
                <a:srgbClr val="C00000"/>
              </a:solidFill>
              <a:latin typeface="华光仿宋_CNKI" pitchFamily="2" charset="-122"/>
              <a:ea typeface="华光仿宋_CNKI" pitchFamily="2" charset="-122"/>
            </a:endParaRPr>
          </a:p>
        </p:txBody>
      </p:sp>
      <p:sp>
        <p:nvSpPr>
          <p:cNvPr id="15" name="文本框 9"/>
          <p:cNvSpPr txBox="1"/>
          <p:nvPr/>
        </p:nvSpPr>
        <p:spPr>
          <a:xfrm>
            <a:off x="5834812" y="2643188"/>
            <a:ext cx="1237518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zh-CN" altLang="en-US" sz="2400" b="1" dirty="0" smtClean="0">
                <a:solidFill>
                  <a:srgbClr val="C00000"/>
                </a:solidFill>
                <a:latin typeface="华光仿宋_CNKI" pitchFamily="2" charset="-122"/>
                <a:ea typeface="华光仿宋_CNKI" pitchFamily="2" charset="-122"/>
              </a:rPr>
              <a:t>区域开发</a:t>
            </a:r>
            <a:endParaRPr lang="zh-CN" altLang="en-US" sz="2400" b="1" dirty="0">
              <a:solidFill>
                <a:srgbClr val="C00000"/>
              </a:solidFill>
              <a:latin typeface="华光仿宋_CNKI" pitchFamily="2" charset="-122"/>
              <a:ea typeface="华光仿宋_CNKI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左中括号 58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60" name="右中括号 59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1" name="直接连接符 60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/>
          <p:cNvCxnSpPr>
            <a:stCxn id="60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三国两晋南北朝时间轴</a:t>
            </a:r>
          </a:p>
        </p:txBody>
      </p:sp>
      <p:sp>
        <p:nvSpPr>
          <p:cNvPr id="41" name="任意多边形: 形状 40"/>
          <p:cNvSpPr/>
          <p:nvPr/>
        </p:nvSpPr>
        <p:spPr>
          <a:xfrm flipH="1">
            <a:off x="7954492" y="1994321"/>
            <a:ext cx="765812" cy="534573"/>
          </a:xfrm>
          <a:custGeom>
            <a:avLst/>
            <a:gdLst>
              <a:gd name="connsiteX0" fmla="*/ 94867 w 1995716"/>
              <a:gd name="connsiteY0" fmla="*/ 0 h 534573"/>
              <a:gd name="connsiteX1" fmla="*/ 1995716 w 1995716"/>
              <a:gd name="connsiteY1" fmla="*/ 0 h 534573"/>
              <a:gd name="connsiteX2" fmla="*/ 1995716 w 1995716"/>
              <a:gd name="connsiteY2" fmla="*/ 534573 h 534573"/>
              <a:gd name="connsiteX3" fmla="*/ 102212 w 1995716"/>
              <a:gd name="connsiteY3" fmla="*/ 534573 h 534573"/>
              <a:gd name="connsiteX4" fmla="*/ 111138 w 1995716"/>
              <a:gd name="connsiteY4" fmla="*/ 471724 h 534573"/>
              <a:gd name="connsiteX5" fmla="*/ 101881 w 1995716"/>
              <a:gd name="connsiteY5" fmla="*/ 447280 h 534573"/>
              <a:gd name="connsiteX6" fmla="*/ 74105 w 1995716"/>
              <a:gd name="connsiteY6" fmla="*/ 430985 h 534573"/>
              <a:gd name="connsiteX7" fmla="*/ 46330 w 1995716"/>
              <a:gd name="connsiteY7" fmla="*/ 422837 h 534573"/>
              <a:gd name="connsiteX8" fmla="*/ 9296 w 1995716"/>
              <a:gd name="connsiteY8" fmla="*/ 357654 h 534573"/>
              <a:gd name="connsiteX9" fmla="*/ 18555 w 1995716"/>
              <a:gd name="connsiteY9" fmla="*/ 333210 h 534573"/>
              <a:gd name="connsiteX10" fmla="*/ 55588 w 1995716"/>
              <a:gd name="connsiteY10" fmla="*/ 292470 h 534573"/>
              <a:gd name="connsiteX11" fmla="*/ 111138 w 1995716"/>
              <a:gd name="connsiteY11" fmla="*/ 276175 h 534573"/>
              <a:gd name="connsiteX12" fmla="*/ 120397 w 1995716"/>
              <a:gd name="connsiteY12" fmla="*/ 235435 h 534573"/>
              <a:gd name="connsiteX13" fmla="*/ 101881 w 1995716"/>
              <a:gd name="connsiteY13" fmla="*/ 210991 h 534573"/>
              <a:gd name="connsiteX14" fmla="*/ 74105 w 1995716"/>
              <a:gd name="connsiteY14" fmla="*/ 194696 h 534573"/>
              <a:gd name="connsiteX15" fmla="*/ 55588 w 1995716"/>
              <a:gd name="connsiteY15" fmla="*/ 178400 h 534573"/>
              <a:gd name="connsiteX16" fmla="*/ 27813 w 1995716"/>
              <a:gd name="connsiteY16" fmla="*/ 170252 h 534573"/>
              <a:gd name="connsiteX17" fmla="*/ 9296 w 1995716"/>
              <a:gd name="connsiteY17" fmla="*/ 145808 h 534573"/>
              <a:gd name="connsiteX18" fmla="*/ 18555 w 1995716"/>
              <a:gd name="connsiteY18" fmla="*/ 72477 h 534573"/>
              <a:gd name="connsiteX19" fmla="*/ 46330 w 1995716"/>
              <a:gd name="connsiteY19" fmla="*/ 64329 h 534573"/>
              <a:gd name="connsiteX20" fmla="*/ 64847 w 1995716"/>
              <a:gd name="connsiteY20" fmla="*/ 39886 h 534573"/>
              <a:gd name="connsiteX21" fmla="*/ 94900 w 1995716"/>
              <a:gd name="connsiteY21" fmla="*/ 1010 h 534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95716" h="534573">
                <a:moveTo>
                  <a:pt x="94867" y="0"/>
                </a:moveTo>
                <a:lnTo>
                  <a:pt x="1995716" y="0"/>
                </a:lnTo>
                <a:lnTo>
                  <a:pt x="1995716" y="534573"/>
                </a:lnTo>
                <a:lnTo>
                  <a:pt x="102212" y="534573"/>
                </a:lnTo>
                <a:lnTo>
                  <a:pt x="111138" y="471724"/>
                </a:lnTo>
                <a:cubicBezTo>
                  <a:pt x="111138" y="463135"/>
                  <a:pt x="104967" y="455428"/>
                  <a:pt x="101881" y="447280"/>
                </a:cubicBezTo>
                <a:cubicBezTo>
                  <a:pt x="92622" y="441849"/>
                  <a:pt x="84058" y="435364"/>
                  <a:pt x="74105" y="430985"/>
                </a:cubicBezTo>
                <a:cubicBezTo>
                  <a:pt x="65377" y="427144"/>
                  <a:pt x="53951" y="428202"/>
                  <a:pt x="46330" y="422837"/>
                </a:cubicBezTo>
                <a:cubicBezTo>
                  <a:pt x="30014" y="411350"/>
                  <a:pt x="14889" y="369958"/>
                  <a:pt x="9296" y="357654"/>
                </a:cubicBezTo>
                <a:cubicBezTo>
                  <a:pt x="12382" y="349506"/>
                  <a:pt x="14190" y="340892"/>
                  <a:pt x="18555" y="333210"/>
                </a:cubicBezTo>
                <a:cubicBezTo>
                  <a:pt x="30234" y="312653"/>
                  <a:pt x="38365" y="307628"/>
                  <a:pt x="55588" y="292470"/>
                </a:cubicBezTo>
                <a:cubicBezTo>
                  <a:pt x="55588" y="292470"/>
                  <a:pt x="97337" y="288321"/>
                  <a:pt x="111138" y="276175"/>
                </a:cubicBezTo>
                <a:cubicBezTo>
                  <a:pt x="122266" y="266382"/>
                  <a:pt x="117311" y="249015"/>
                  <a:pt x="120397" y="235435"/>
                </a:cubicBezTo>
                <a:cubicBezTo>
                  <a:pt x="114225" y="227287"/>
                  <a:pt x="109749" y="217915"/>
                  <a:pt x="101881" y="210991"/>
                </a:cubicBezTo>
                <a:cubicBezTo>
                  <a:pt x="94012" y="204067"/>
                  <a:pt x="82794" y="200813"/>
                  <a:pt x="74105" y="194696"/>
                </a:cubicBezTo>
                <a:cubicBezTo>
                  <a:pt x="67289" y="189897"/>
                  <a:pt x="61761" y="183832"/>
                  <a:pt x="55588" y="178400"/>
                </a:cubicBezTo>
                <a:cubicBezTo>
                  <a:pt x="46330" y="175684"/>
                  <a:pt x="35433" y="175617"/>
                  <a:pt x="27813" y="170252"/>
                </a:cubicBezTo>
                <a:cubicBezTo>
                  <a:pt x="19124" y="164135"/>
                  <a:pt x="14273" y="154567"/>
                  <a:pt x="9296" y="145808"/>
                </a:cubicBezTo>
                <a:cubicBezTo>
                  <a:pt x="-9221" y="113217"/>
                  <a:pt x="3124" y="113218"/>
                  <a:pt x="18555" y="72477"/>
                </a:cubicBezTo>
                <a:cubicBezTo>
                  <a:pt x="27814" y="69762"/>
                  <a:pt x="38710" y="69694"/>
                  <a:pt x="46330" y="64329"/>
                </a:cubicBezTo>
                <a:cubicBezTo>
                  <a:pt x="55019" y="58212"/>
                  <a:pt x="57896" y="47532"/>
                  <a:pt x="64847" y="39886"/>
                </a:cubicBezTo>
                <a:cubicBezTo>
                  <a:pt x="85162" y="17537"/>
                  <a:pt x="94372" y="23713"/>
                  <a:pt x="94900" y="101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7442436" y="2642519"/>
            <a:ext cx="420619" cy="53457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43" name="矩形 42"/>
          <p:cNvSpPr/>
          <p:nvPr/>
        </p:nvSpPr>
        <p:spPr>
          <a:xfrm>
            <a:off x="5157955" y="1994322"/>
            <a:ext cx="2057400" cy="53457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7540760" y="3358188"/>
            <a:ext cx="512795" cy="36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6725223" y="3358188"/>
            <a:ext cx="817792" cy="36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6331435" y="3358188"/>
            <a:ext cx="396240" cy="36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3048552" y="3358188"/>
            <a:ext cx="779028" cy="360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 51"/>
          <p:cNvSpPr/>
          <p:nvPr/>
        </p:nvSpPr>
        <p:spPr>
          <a:xfrm>
            <a:off x="2352874" y="3358188"/>
            <a:ext cx="69567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任意多边形: 形状 70"/>
          <p:cNvSpPr/>
          <p:nvPr/>
        </p:nvSpPr>
        <p:spPr>
          <a:xfrm>
            <a:off x="357158" y="3358188"/>
            <a:ext cx="1995716" cy="360000"/>
          </a:xfrm>
          <a:custGeom>
            <a:avLst/>
            <a:gdLst>
              <a:gd name="connsiteX0" fmla="*/ 94867 w 1995716"/>
              <a:gd name="connsiteY0" fmla="*/ 0 h 534573"/>
              <a:gd name="connsiteX1" fmla="*/ 1995716 w 1995716"/>
              <a:gd name="connsiteY1" fmla="*/ 0 h 534573"/>
              <a:gd name="connsiteX2" fmla="*/ 1995716 w 1995716"/>
              <a:gd name="connsiteY2" fmla="*/ 534573 h 534573"/>
              <a:gd name="connsiteX3" fmla="*/ 102212 w 1995716"/>
              <a:gd name="connsiteY3" fmla="*/ 534573 h 534573"/>
              <a:gd name="connsiteX4" fmla="*/ 111138 w 1995716"/>
              <a:gd name="connsiteY4" fmla="*/ 471724 h 534573"/>
              <a:gd name="connsiteX5" fmla="*/ 101881 w 1995716"/>
              <a:gd name="connsiteY5" fmla="*/ 447280 h 534573"/>
              <a:gd name="connsiteX6" fmla="*/ 74105 w 1995716"/>
              <a:gd name="connsiteY6" fmla="*/ 430985 h 534573"/>
              <a:gd name="connsiteX7" fmla="*/ 46330 w 1995716"/>
              <a:gd name="connsiteY7" fmla="*/ 422837 h 534573"/>
              <a:gd name="connsiteX8" fmla="*/ 9296 w 1995716"/>
              <a:gd name="connsiteY8" fmla="*/ 357654 h 534573"/>
              <a:gd name="connsiteX9" fmla="*/ 18555 w 1995716"/>
              <a:gd name="connsiteY9" fmla="*/ 333210 h 534573"/>
              <a:gd name="connsiteX10" fmla="*/ 55588 w 1995716"/>
              <a:gd name="connsiteY10" fmla="*/ 292470 h 534573"/>
              <a:gd name="connsiteX11" fmla="*/ 111138 w 1995716"/>
              <a:gd name="connsiteY11" fmla="*/ 276175 h 534573"/>
              <a:gd name="connsiteX12" fmla="*/ 120397 w 1995716"/>
              <a:gd name="connsiteY12" fmla="*/ 235435 h 534573"/>
              <a:gd name="connsiteX13" fmla="*/ 101881 w 1995716"/>
              <a:gd name="connsiteY13" fmla="*/ 210991 h 534573"/>
              <a:gd name="connsiteX14" fmla="*/ 74105 w 1995716"/>
              <a:gd name="connsiteY14" fmla="*/ 194696 h 534573"/>
              <a:gd name="connsiteX15" fmla="*/ 55588 w 1995716"/>
              <a:gd name="connsiteY15" fmla="*/ 178400 h 534573"/>
              <a:gd name="connsiteX16" fmla="*/ 27813 w 1995716"/>
              <a:gd name="connsiteY16" fmla="*/ 170252 h 534573"/>
              <a:gd name="connsiteX17" fmla="*/ 9296 w 1995716"/>
              <a:gd name="connsiteY17" fmla="*/ 145808 h 534573"/>
              <a:gd name="connsiteX18" fmla="*/ 18555 w 1995716"/>
              <a:gd name="connsiteY18" fmla="*/ 72477 h 534573"/>
              <a:gd name="connsiteX19" fmla="*/ 46330 w 1995716"/>
              <a:gd name="connsiteY19" fmla="*/ 64329 h 534573"/>
              <a:gd name="connsiteX20" fmla="*/ 64847 w 1995716"/>
              <a:gd name="connsiteY20" fmla="*/ 39886 h 534573"/>
              <a:gd name="connsiteX21" fmla="*/ 94900 w 1995716"/>
              <a:gd name="connsiteY21" fmla="*/ 1010 h 534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95716" h="534573">
                <a:moveTo>
                  <a:pt x="94867" y="0"/>
                </a:moveTo>
                <a:lnTo>
                  <a:pt x="1995716" y="0"/>
                </a:lnTo>
                <a:lnTo>
                  <a:pt x="1995716" y="534573"/>
                </a:lnTo>
                <a:lnTo>
                  <a:pt x="102212" y="534573"/>
                </a:lnTo>
                <a:lnTo>
                  <a:pt x="111138" y="471724"/>
                </a:lnTo>
                <a:cubicBezTo>
                  <a:pt x="111138" y="463135"/>
                  <a:pt x="104967" y="455428"/>
                  <a:pt x="101881" y="447280"/>
                </a:cubicBezTo>
                <a:cubicBezTo>
                  <a:pt x="92622" y="441849"/>
                  <a:pt x="84058" y="435364"/>
                  <a:pt x="74105" y="430985"/>
                </a:cubicBezTo>
                <a:cubicBezTo>
                  <a:pt x="65377" y="427144"/>
                  <a:pt x="53951" y="428202"/>
                  <a:pt x="46330" y="422837"/>
                </a:cubicBezTo>
                <a:cubicBezTo>
                  <a:pt x="30014" y="411350"/>
                  <a:pt x="14889" y="369958"/>
                  <a:pt x="9296" y="357654"/>
                </a:cubicBezTo>
                <a:cubicBezTo>
                  <a:pt x="12382" y="349506"/>
                  <a:pt x="14190" y="340892"/>
                  <a:pt x="18555" y="333210"/>
                </a:cubicBezTo>
                <a:cubicBezTo>
                  <a:pt x="30234" y="312653"/>
                  <a:pt x="38365" y="307628"/>
                  <a:pt x="55588" y="292470"/>
                </a:cubicBezTo>
                <a:cubicBezTo>
                  <a:pt x="55588" y="292470"/>
                  <a:pt x="97337" y="288321"/>
                  <a:pt x="111138" y="276175"/>
                </a:cubicBezTo>
                <a:cubicBezTo>
                  <a:pt x="122266" y="266382"/>
                  <a:pt x="117311" y="249015"/>
                  <a:pt x="120397" y="235435"/>
                </a:cubicBezTo>
                <a:cubicBezTo>
                  <a:pt x="114225" y="227287"/>
                  <a:pt x="109749" y="217915"/>
                  <a:pt x="101881" y="210991"/>
                </a:cubicBezTo>
                <a:cubicBezTo>
                  <a:pt x="94012" y="204067"/>
                  <a:pt x="82794" y="200813"/>
                  <a:pt x="74105" y="194696"/>
                </a:cubicBezTo>
                <a:cubicBezTo>
                  <a:pt x="67289" y="189897"/>
                  <a:pt x="61761" y="183832"/>
                  <a:pt x="55588" y="178400"/>
                </a:cubicBezTo>
                <a:cubicBezTo>
                  <a:pt x="46330" y="175684"/>
                  <a:pt x="35433" y="175617"/>
                  <a:pt x="27813" y="170252"/>
                </a:cubicBezTo>
                <a:cubicBezTo>
                  <a:pt x="19124" y="164135"/>
                  <a:pt x="14273" y="154567"/>
                  <a:pt x="9296" y="145808"/>
                </a:cubicBezTo>
                <a:cubicBezTo>
                  <a:pt x="-9221" y="113217"/>
                  <a:pt x="3124" y="113218"/>
                  <a:pt x="18555" y="72477"/>
                </a:cubicBezTo>
                <a:cubicBezTo>
                  <a:pt x="27814" y="69762"/>
                  <a:pt x="38710" y="69694"/>
                  <a:pt x="46330" y="64329"/>
                </a:cubicBezTo>
                <a:cubicBezTo>
                  <a:pt x="55019" y="58212"/>
                  <a:pt x="57896" y="47532"/>
                  <a:pt x="64847" y="39886"/>
                </a:cubicBezTo>
                <a:cubicBezTo>
                  <a:pt x="85162" y="17537"/>
                  <a:pt x="94372" y="23713"/>
                  <a:pt x="94900" y="101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75" name="直接连接符 74"/>
          <p:cNvCxnSpPr/>
          <p:nvPr/>
        </p:nvCxnSpPr>
        <p:spPr>
          <a:xfrm rot="5400000">
            <a:off x="519059" y="3191119"/>
            <a:ext cx="3667630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 rot="5400000">
            <a:off x="6148302" y="3119681"/>
            <a:ext cx="381050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1233330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汉</a:t>
            </a:r>
          </a:p>
        </p:txBody>
      </p:sp>
      <p:sp>
        <p:nvSpPr>
          <p:cNvPr id="78" name="矩形 77"/>
          <p:cNvSpPr/>
          <p:nvPr/>
        </p:nvSpPr>
        <p:spPr>
          <a:xfrm>
            <a:off x="2380038" y="3829874"/>
            <a:ext cx="641350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矩形 78"/>
          <p:cNvSpPr/>
          <p:nvPr/>
        </p:nvSpPr>
        <p:spPr>
          <a:xfrm>
            <a:off x="2478255" y="4283812"/>
            <a:ext cx="799994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矩形 79"/>
          <p:cNvSpPr/>
          <p:nvPr/>
        </p:nvSpPr>
        <p:spPr>
          <a:xfrm>
            <a:off x="5442599" y="3358188"/>
            <a:ext cx="888836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矩形 80"/>
          <p:cNvSpPr/>
          <p:nvPr/>
        </p:nvSpPr>
        <p:spPr>
          <a:xfrm>
            <a:off x="7215355" y="1994322"/>
            <a:ext cx="308452" cy="53457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矩形 81"/>
          <p:cNvSpPr/>
          <p:nvPr/>
        </p:nvSpPr>
        <p:spPr>
          <a:xfrm>
            <a:off x="7523815" y="1994322"/>
            <a:ext cx="430679" cy="53457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矩形 82"/>
          <p:cNvSpPr/>
          <p:nvPr/>
        </p:nvSpPr>
        <p:spPr>
          <a:xfrm>
            <a:off x="7215355" y="2642519"/>
            <a:ext cx="227069" cy="5345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84" name="文本框 83"/>
          <p:cNvSpPr txBox="1"/>
          <p:nvPr/>
        </p:nvSpPr>
        <p:spPr>
          <a:xfrm>
            <a:off x="2469779" y="3399689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曹魏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2468278" y="3871375"/>
            <a:ext cx="46487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蜀汉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2645817" y="4325313"/>
            <a:ext cx="46487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东吴</a:t>
            </a:r>
          </a:p>
        </p:txBody>
      </p:sp>
      <p:sp>
        <p:nvSpPr>
          <p:cNvPr id="87" name="矩形 86"/>
          <p:cNvSpPr/>
          <p:nvPr/>
        </p:nvSpPr>
        <p:spPr>
          <a:xfrm>
            <a:off x="3819701" y="3358188"/>
            <a:ext cx="1622891" cy="360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文本框 87"/>
          <p:cNvSpPr txBox="1"/>
          <p:nvPr/>
        </p:nvSpPr>
        <p:spPr>
          <a:xfrm>
            <a:off x="3207234" y="3399689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西晋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4400314" y="3399689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东晋</a:t>
            </a:r>
          </a:p>
        </p:txBody>
      </p:sp>
      <p:cxnSp>
        <p:nvCxnSpPr>
          <p:cNvPr id="90" name="直接连接符 89"/>
          <p:cNvCxnSpPr/>
          <p:nvPr/>
        </p:nvCxnSpPr>
        <p:spPr>
          <a:xfrm>
            <a:off x="3827579" y="3358188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文本框 90"/>
          <p:cNvSpPr txBox="1"/>
          <p:nvPr/>
        </p:nvSpPr>
        <p:spPr>
          <a:xfrm>
            <a:off x="5771601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宋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6414139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齐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7018703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梁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7681741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陈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5830093" y="2123109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北魏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279813" y="2046165"/>
            <a:ext cx="17953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西</a:t>
            </a:r>
            <a:endParaRPr lang="en-US" altLang="zh-CN" sz="1400" b="1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魏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533970" y="2138498"/>
            <a:ext cx="41036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北周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7239121" y="2694362"/>
            <a:ext cx="17953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东</a:t>
            </a:r>
            <a:endParaRPr lang="en-US" altLang="zh-CN" sz="1400" b="1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魏</a:t>
            </a:r>
          </a:p>
        </p:txBody>
      </p:sp>
      <p:sp>
        <p:nvSpPr>
          <p:cNvPr id="99" name="文本框 98"/>
          <p:cNvSpPr txBox="1"/>
          <p:nvPr/>
        </p:nvSpPr>
        <p:spPr>
          <a:xfrm>
            <a:off x="7442423" y="2786695"/>
            <a:ext cx="41036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1600" b="1" dirty="0">
                <a:latin typeface="楷体" panose="02010609060101010101" pitchFamily="49" charset="-122"/>
                <a:ea typeface="楷体" panose="02010609060101010101" pitchFamily="49" charset="-122"/>
              </a:rPr>
              <a:t>北齐</a:t>
            </a:r>
          </a:p>
        </p:txBody>
      </p:sp>
      <p:cxnSp>
        <p:nvCxnSpPr>
          <p:cNvPr id="100" name="直接连接符 99"/>
          <p:cNvCxnSpPr/>
          <p:nvPr/>
        </p:nvCxnSpPr>
        <p:spPr>
          <a:xfrm rot="5400000">
            <a:off x="3573062" y="3155397"/>
            <a:ext cx="3739068" cy="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文本框 100"/>
          <p:cNvSpPr txBox="1"/>
          <p:nvPr/>
        </p:nvSpPr>
        <p:spPr>
          <a:xfrm>
            <a:off x="3436068" y="972767"/>
            <a:ext cx="923330" cy="3130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</a:t>
            </a:r>
          </a:p>
        </p:txBody>
      </p:sp>
      <p:sp>
        <p:nvSpPr>
          <p:cNvPr id="102" name="文本框 101"/>
          <p:cNvSpPr txBox="1"/>
          <p:nvPr/>
        </p:nvSpPr>
        <p:spPr>
          <a:xfrm>
            <a:off x="6665585" y="857238"/>
            <a:ext cx="692497" cy="3130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南北朝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179749" y="987258"/>
            <a:ext cx="346249" cy="2986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220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5269467" y="915820"/>
            <a:ext cx="346249" cy="2986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420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5" name="文本框 104"/>
          <p:cNvSpPr txBox="1"/>
          <p:nvPr/>
        </p:nvSpPr>
        <p:spPr>
          <a:xfrm>
            <a:off x="7880430" y="857238"/>
            <a:ext cx="346249" cy="2986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589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2" name="文本框 111"/>
          <p:cNvSpPr txBox="1"/>
          <p:nvPr/>
        </p:nvSpPr>
        <p:spPr>
          <a:xfrm>
            <a:off x="8106566" y="2123108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隋唐</a:t>
            </a:r>
          </a:p>
        </p:txBody>
      </p:sp>
      <p:cxnSp>
        <p:nvCxnSpPr>
          <p:cNvPr id="113" name="直接连接符 112"/>
          <p:cNvCxnSpPr/>
          <p:nvPr/>
        </p:nvCxnSpPr>
        <p:spPr>
          <a:xfrm>
            <a:off x="3654831" y="2536212"/>
            <a:ext cx="0" cy="180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接连接符 113"/>
          <p:cNvCxnSpPr/>
          <p:nvPr/>
        </p:nvCxnSpPr>
        <p:spPr>
          <a:xfrm>
            <a:off x="5673424" y="2536212"/>
            <a:ext cx="0" cy="180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接箭头连接符 114"/>
          <p:cNvCxnSpPr/>
          <p:nvPr/>
        </p:nvCxnSpPr>
        <p:spPr>
          <a:xfrm>
            <a:off x="3696054" y="2626212"/>
            <a:ext cx="1944000" cy="0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接箭头连接符 116"/>
          <p:cNvCxnSpPr/>
          <p:nvPr/>
        </p:nvCxnSpPr>
        <p:spPr>
          <a:xfrm>
            <a:off x="5673424" y="1723443"/>
            <a:ext cx="0" cy="269289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文本框 117"/>
          <p:cNvSpPr txBox="1"/>
          <p:nvPr/>
        </p:nvSpPr>
        <p:spPr>
          <a:xfrm>
            <a:off x="5341228" y="1139601"/>
            <a:ext cx="802408" cy="5386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北魏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统一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北方</a:t>
            </a:r>
          </a:p>
        </p:txBody>
      </p:sp>
      <p:cxnSp>
        <p:nvCxnSpPr>
          <p:cNvPr id="119" name="直接箭头连接符 118"/>
          <p:cNvCxnSpPr/>
          <p:nvPr/>
        </p:nvCxnSpPr>
        <p:spPr>
          <a:xfrm>
            <a:off x="6260513" y="1723443"/>
            <a:ext cx="0" cy="269289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文本框 119"/>
          <p:cNvSpPr txBox="1"/>
          <p:nvPr/>
        </p:nvSpPr>
        <p:spPr>
          <a:xfrm>
            <a:off x="5871429" y="1139601"/>
            <a:ext cx="920012" cy="5386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孝文帝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开始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改革</a:t>
            </a:r>
          </a:p>
        </p:txBody>
      </p:sp>
      <p:sp>
        <p:nvSpPr>
          <p:cNvPr id="121" name="文本框 120"/>
          <p:cNvSpPr txBox="1"/>
          <p:nvPr/>
        </p:nvSpPr>
        <p:spPr>
          <a:xfrm>
            <a:off x="7735137" y="1754143"/>
            <a:ext cx="412028" cy="2323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581</a:t>
            </a:r>
            <a:endParaRPr lang="zh-CN" altLang="en-US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2" name="文本框 121"/>
          <p:cNvSpPr txBox="1"/>
          <p:nvPr/>
        </p:nvSpPr>
        <p:spPr>
          <a:xfrm>
            <a:off x="5486028" y="1962724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439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3" name="文本框 122"/>
          <p:cNvSpPr txBox="1"/>
          <p:nvPr/>
        </p:nvSpPr>
        <p:spPr>
          <a:xfrm>
            <a:off x="6071192" y="1962724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472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6" name="文本框 115"/>
          <p:cNvSpPr txBox="1"/>
          <p:nvPr/>
        </p:nvSpPr>
        <p:spPr>
          <a:xfrm>
            <a:off x="3386949" y="2696437"/>
            <a:ext cx="1994075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西晋末年到北魏统一北方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/>
            <a:r>
              <a:rPr lang="zh-CN" altLang="en-US" sz="14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北方民族纷纷建立政权</a:t>
            </a:r>
            <a:endParaRPr lang="en-US" altLang="zh-CN" sz="1400" b="1" dirty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/>
            <a:r>
              <a:rPr lang="zh-CN" altLang="en-US" sz="14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统称五胡十六国</a:t>
            </a:r>
          </a:p>
        </p:txBody>
      </p:sp>
      <p:sp>
        <p:nvSpPr>
          <p:cNvPr id="124" name="文本框 123"/>
          <p:cNvSpPr txBox="1"/>
          <p:nvPr/>
        </p:nvSpPr>
        <p:spPr>
          <a:xfrm>
            <a:off x="3062634" y="3574598"/>
            <a:ext cx="2132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0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266</a:t>
            </a:r>
            <a:endParaRPr lang="zh-CN" altLang="en-US" sz="1000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5" name="文本框 124"/>
          <p:cNvSpPr txBox="1"/>
          <p:nvPr/>
        </p:nvSpPr>
        <p:spPr>
          <a:xfrm>
            <a:off x="3604880" y="3574598"/>
            <a:ext cx="20447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zh-CN" sz="10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316</a:t>
            </a:r>
            <a:endParaRPr lang="zh-CN" altLang="en-US" sz="1000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6" name="文本框 125"/>
          <p:cNvSpPr txBox="1"/>
          <p:nvPr/>
        </p:nvSpPr>
        <p:spPr>
          <a:xfrm>
            <a:off x="3841104" y="3323053"/>
            <a:ext cx="20398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0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317</a:t>
            </a:r>
            <a:endParaRPr lang="zh-CN" altLang="en-US" sz="1000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7" name="文本框 126"/>
          <p:cNvSpPr txBox="1"/>
          <p:nvPr/>
        </p:nvSpPr>
        <p:spPr>
          <a:xfrm>
            <a:off x="2813113" y="4643452"/>
            <a:ext cx="92001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西晋灭吴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完成统一</a:t>
            </a:r>
          </a:p>
        </p:txBody>
      </p:sp>
      <p:cxnSp>
        <p:nvCxnSpPr>
          <p:cNvPr id="128" name="直接连接符 127"/>
          <p:cNvCxnSpPr/>
          <p:nvPr/>
        </p:nvCxnSpPr>
        <p:spPr>
          <a:xfrm>
            <a:off x="3276243" y="4212770"/>
            <a:ext cx="0" cy="50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文本框 128"/>
          <p:cNvSpPr txBox="1"/>
          <p:nvPr/>
        </p:nvSpPr>
        <p:spPr>
          <a:xfrm>
            <a:off x="3088105" y="4022320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280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4970559" y="1801785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386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7027767" y="1801785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534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0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0048"/>
            <a:ext cx="5328592" cy="4219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一、三国两晋南北朝时期的政权更迭</a:t>
            </a:r>
          </a:p>
        </p:txBody>
      </p:sp>
      <p:sp>
        <p:nvSpPr>
          <p:cNvPr id="72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928676"/>
            <a:ext cx="1542378" cy="35157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、政权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更迭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8" grpId="0" animBg="1"/>
      <p:bldP spid="52" grpId="0" animBg="1"/>
      <p:bldP spid="71" grpId="0" animBg="1"/>
      <p:bldP spid="77" grpId="0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/>
      <p:bldP spid="85" grpId="0"/>
      <p:bldP spid="86" grpId="0"/>
      <p:bldP spid="87" grpId="0" animBg="1"/>
      <p:bldP spid="88" grpId="0"/>
      <p:bldP spid="89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1" grpId="0"/>
      <p:bldP spid="102" grpId="0"/>
      <p:bldP spid="103" grpId="0"/>
      <p:bldP spid="104" grpId="0"/>
      <p:bldP spid="105" grpId="0"/>
      <p:bldP spid="112" grpId="0"/>
      <p:bldP spid="118" grpId="0"/>
      <p:bldP spid="120" grpId="0"/>
      <p:bldP spid="121" grpId="0"/>
      <p:bldP spid="122" grpId="0"/>
      <p:bldP spid="123" grpId="0"/>
      <p:bldP spid="116" grpId="0"/>
      <p:bldP spid="124" grpId="0"/>
      <p:bldP spid="125" grpId="0"/>
      <p:bldP spid="126" grpId="0"/>
      <p:bldP spid="127" grpId="0"/>
      <p:bldP spid="129" grpId="0"/>
      <p:bldP spid="65" grpId="0"/>
      <p:bldP spid="66" grpId="0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地图&#10;&#10;描述已自动生成">
            <a:extLst>
              <a:ext uri="{FF2B5EF4-FFF2-40B4-BE49-F238E27FC236}">
                <a16:creationId xmlns:a16="http://schemas.microsoft.com/office/drawing/2014/main" xmlns="" id="{66F9737A-ED04-2C8B-D995-EDE85FF8A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218"/>
          <a:stretch>
            <a:fillRect/>
          </a:stretch>
        </p:blipFill>
        <p:spPr>
          <a:xfrm>
            <a:off x="1071538" y="2652597"/>
            <a:ext cx="2857520" cy="2453706"/>
          </a:xfrm>
          <a:prstGeom prst="rect">
            <a:avLst/>
          </a:prstGeom>
        </p:spPr>
      </p:pic>
      <p:pic>
        <p:nvPicPr>
          <p:cNvPr id="11" name="图片 10" descr="地图&#10;&#10;描述已自动生成">
            <a:extLst>
              <a:ext uri="{FF2B5EF4-FFF2-40B4-BE49-F238E27FC236}">
                <a16:creationId xmlns:a16="http://schemas.microsoft.com/office/drawing/2014/main" xmlns="" id="{4E5EF40A-DE4F-ADB7-F891-140A58A638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714"/>
          <a:stretch>
            <a:fillRect/>
          </a:stretch>
        </p:blipFill>
        <p:spPr>
          <a:xfrm>
            <a:off x="1071538" y="71420"/>
            <a:ext cx="2857520" cy="2534552"/>
          </a:xfrm>
          <a:prstGeom prst="rect">
            <a:avLst/>
          </a:prstGeom>
        </p:spPr>
      </p:pic>
      <p:pic>
        <p:nvPicPr>
          <p:cNvPr id="12" name="图片 11" descr="地图&#10;&#10;描述已自动生成">
            <a:extLst>
              <a:ext uri="{FF2B5EF4-FFF2-40B4-BE49-F238E27FC236}">
                <a16:creationId xmlns:a16="http://schemas.microsoft.com/office/drawing/2014/main" xmlns="" id="{42197526-7218-759A-2B5F-E885113C78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218"/>
          <a:stretch>
            <a:fillRect/>
          </a:stretch>
        </p:blipFill>
        <p:spPr>
          <a:xfrm>
            <a:off x="5009640" y="2652597"/>
            <a:ext cx="2919946" cy="2453706"/>
          </a:xfrm>
          <a:prstGeom prst="rect">
            <a:avLst/>
          </a:prstGeom>
        </p:spPr>
      </p:pic>
      <p:pic>
        <p:nvPicPr>
          <p:cNvPr id="13" name="图片 12" descr="地图&#10;&#10;描述已自动生成">
            <a:extLst>
              <a:ext uri="{FF2B5EF4-FFF2-40B4-BE49-F238E27FC236}">
                <a16:creationId xmlns:a16="http://schemas.microsoft.com/office/drawing/2014/main" xmlns="" id="{DF00DA28-B74E-0E48-1879-9C1447051C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796"/>
          <a:stretch>
            <a:fillRect/>
          </a:stretch>
        </p:blipFill>
        <p:spPr>
          <a:xfrm>
            <a:off x="5009638" y="-18"/>
            <a:ext cx="2919948" cy="2605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课堂任务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0048"/>
            <a:ext cx="5328592" cy="4219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一、三国两晋南北朝时期的政权更迭</a:t>
            </a:r>
          </a:p>
        </p:txBody>
      </p:sp>
      <p:pic>
        <p:nvPicPr>
          <p:cNvPr id="10" name="图片 9" descr="地图&#10;&#10;描述已自动生成">
            <a:extLst>
              <a:ext uri="{FF2B5EF4-FFF2-40B4-BE49-F238E27FC236}">
                <a16:creationId xmlns:a16="http://schemas.microsoft.com/office/drawing/2014/main" xmlns="" id="{66F9737A-ED04-2C8B-D995-EDE85FF8A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740" y="1857370"/>
            <a:ext cx="2710336" cy="2286016"/>
          </a:xfrm>
          <a:prstGeom prst="rect">
            <a:avLst/>
          </a:prstGeom>
        </p:spPr>
      </p:pic>
      <p:pic>
        <p:nvPicPr>
          <p:cNvPr id="11" name="图片 10" descr="地图&#10;&#10;描述已自动生成">
            <a:extLst>
              <a:ext uri="{FF2B5EF4-FFF2-40B4-BE49-F238E27FC236}">
                <a16:creationId xmlns:a16="http://schemas.microsoft.com/office/drawing/2014/main" xmlns="" id="{4E5EF40A-DE4F-ADB7-F891-140A58A638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10946" y="1857370"/>
            <a:ext cx="1976939" cy="2286016"/>
          </a:xfrm>
          <a:prstGeom prst="rect">
            <a:avLst/>
          </a:prstGeom>
        </p:spPr>
      </p:pic>
      <p:pic>
        <p:nvPicPr>
          <p:cNvPr id="12" name="图片 11" descr="地图&#10;&#10;描述已自动生成">
            <a:extLst>
              <a:ext uri="{FF2B5EF4-FFF2-40B4-BE49-F238E27FC236}">
                <a16:creationId xmlns:a16="http://schemas.microsoft.com/office/drawing/2014/main" xmlns="" id="{42197526-7218-759A-2B5F-E885113C78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39772" y="1857370"/>
            <a:ext cx="2155817" cy="2286016"/>
          </a:xfrm>
          <a:prstGeom prst="rect">
            <a:avLst/>
          </a:prstGeom>
        </p:spPr>
      </p:pic>
      <p:pic>
        <p:nvPicPr>
          <p:cNvPr id="13" name="图片 12" descr="地图&#10;&#10;描述已自动生成">
            <a:extLst>
              <a:ext uri="{FF2B5EF4-FFF2-40B4-BE49-F238E27FC236}">
                <a16:creationId xmlns:a16="http://schemas.microsoft.com/office/drawing/2014/main" xmlns="" id="{DF00DA28-B74E-0E48-1879-9C1447051C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11474" y="1857370"/>
            <a:ext cx="2361120" cy="2286016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428596" y="1357304"/>
            <a:ext cx="6929454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+mn-ea"/>
              </a:rPr>
              <a:t>任务</a:t>
            </a:r>
            <a:r>
              <a:rPr lang="en-US" altLang="zh-CN" sz="2000" dirty="0" smtClean="0">
                <a:latin typeface="+mn-ea"/>
              </a:rPr>
              <a:t>2</a:t>
            </a:r>
            <a:r>
              <a:rPr lang="zh-CN" altLang="en-US" sz="2000" dirty="0" smtClean="0">
                <a:latin typeface="+mn-ea"/>
              </a:rPr>
              <a:t>：将下面历史事件与地图关联起来。</a:t>
            </a:r>
            <a:endParaRPr lang="zh-CN" altLang="en-US" sz="2000" dirty="0">
              <a:latin typeface="+mn-ea"/>
            </a:endParaRP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928676"/>
            <a:ext cx="5328592" cy="4219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、政权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更迭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282" y="4500576"/>
            <a:ext cx="8953258" cy="3847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淝水之战     孝文帝改革       三足鼎立      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永嘉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之乱衣      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衣冠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南渡（士人南迁）   </a:t>
            </a:r>
            <a:endParaRPr lang="zh-CN" altLang="en-US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三国两晋南北朝政权更迭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78204"/>
            <a:ext cx="5328592" cy="4219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一、三国两晋南北朝时期的政权更迭</a:t>
            </a:r>
          </a:p>
        </p:txBody>
      </p:sp>
      <p:sp>
        <p:nvSpPr>
          <p:cNvPr id="15" name="文本框 9"/>
          <p:cNvSpPr txBox="1"/>
          <p:nvPr/>
        </p:nvSpPr>
        <p:spPr>
          <a:xfrm>
            <a:off x="571472" y="2566315"/>
            <a:ext cx="9144064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②</a:t>
            </a:r>
            <a:r>
              <a:rPr lang="zh-CN" altLang="en-US" sz="2200" dirty="0" smtClean="0">
                <a:latin typeface="+mn-ea"/>
              </a:rPr>
              <a:t>空间上：政权涉及范围广，少数民族政权多，呈现民族交融趋势；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181391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、政权更迭特点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文本框 9"/>
          <p:cNvSpPr txBox="1"/>
          <p:nvPr/>
        </p:nvSpPr>
        <p:spPr>
          <a:xfrm>
            <a:off x="571472" y="1931525"/>
            <a:ext cx="6771084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①</a:t>
            </a:r>
            <a:r>
              <a:rPr lang="zh-CN" altLang="en-US" sz="2200" dirty="0" smtClean="0">
                <a:latin typeface="+mn-ea"/>
              </a:rPr>
              <a:t>时间上：政权更迭频繁，分裂中逐渐走向局部统一。</a:t>
            </a:r>
            <a:endParaRPr lang="zh-CN" altLang="en-US" sz="22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三国两晋南北朝的民族交融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的民族交融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7" name="文本框 9"/>
          <p:cNvSpPr txBox="1"/>
          <p:nvPr/>
        </p:nvSpPr>
        <p:spPr>
          <a:xfrm>
            <a:off x="500034" y="2214560"/>
            <a:ext cx="5360442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①</a:t>
            </a:r>
            <a:r>
              <a:rPr lang="zh-CN" altLang="en-US" sz="2200" dirty="0" smtClean="0">
                <a:latin typeface="+mn-ea"/>
              </a:rPr>
              <a:t>蜀、吴加强对南方少数民族地区的管理；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14282" y="968401"/>
            <a:ext cx="867556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  <a:defRPr/>
            </a:pP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民族交融：不同民族在交往交流中共同性因素增加，共同的心理认同逐渐产生的现象。</a:t>
            </a:r>
          </a:p>
        </p:txBody>
      </p:sp>
      <p:sp>
        <p:nvSpPr>
          <p:cNvPr id="19" name="文本框 9"/>
          <p:cNvSpPr txBox="1"/>
          <p:nvPr/>
        </p:nvSpPr>
        <p:spPr>
          <a:xfrm>
            <a:off x="500034" y="2571750"/>
            <a:ext cx="7335341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②</a:t>
            </a:r>
            <a:r>
              <a:rPr lang="zh-CN" altLang="en-US" sz="2200" dirty="0" smtClean="0">
                <a:latin typeface="+mn-ea"/>
              </a:rPr>
              <a:t>东汉以来，西、北边陲的一些少数民族不断向内地迁徙；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0" name="文本框 9"/>
          <p:cNvSpPr txBox="1"/>
          <p:nvPr/>
        </p:nvSpPr>
        <p:spPr>
          <a:xfrm>
            <a:off x="500034" y="2921094"/>
            <a:ext cx="3667671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③</a:t>
            </a:r>
            <a:r>
              <a:rPr lang="zh-CN" altLang="en-US" sz="2200" dirty="0" smtClean="0">
                <a:latin typeface="+mn-ea"/>
              </a:rPr>
              <a:t>西晋被内迁匈奴贵族所灭；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1" name="文本框 9"/>
          <p:cNvSpPr txBox="1"/>
          <p:nvPr/>
        </p:nvSpPr>
        <p:spPr>
          <a:xfrm>
            <a:off x="500034" y="3286130"/>
            <a:ext cx="6206827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④</a:t>
            </a:r>
            <a:r>
              <a:rPr lang="zh-CN" altLang="en-US" sz="2200" dirty="0" smtClean="0">
                <a:latin typeface="+mn-ea"/>
              </a:rPr>
              <a:t>东晋南朝北民南迁，与南方各族共同开发江南；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2" name="文本框 9"/>
          <p:cNvSpPr txBox="1"/>
          <p:nvPr/>
        </p:nvSpPr>
        <p:spPr>
          <a:xfrm>
            <a:off x="500034" y="3643320"/>
            <a:ext cx="7617470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⑤</a:t>
            </a:r>
            <a:r>
              <a:rPr lang="zh-CN" altLang="en-US" sz="2200" dirty="0" smtClean="0">
                <a:latin typeface="+mn-ea"/>
              </a:rPr>
              <a:t>十六国与北朝部分政权汉化其中以北魏孝文帝改革为典型。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596" y="1785932"/>
            <a:ext cx="5328592" cy="38677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、民族交融表现（史实）</a:t>
            </a:r>
            <a:endParaRPr lang="zh-CN" altLang="en-US" sz="22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32594" y="4071948"/>
            <a:ext cx="8640000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+mn-ea"/>
              </a:rPr>
              <a:t>任务</a:t>
            </a:r>
            <a:r>
              <a:rPr lang="en-US" altLang="zh-CN" sz="2000" dirty="0" smtClean="0">
                <a:latin typeface="+mn-ea"/>
              </a:rPr>
              <a:t>4</a:t>
            </a:r>
            <a:r>
              <a:rPr lang="zh-CN" altLang="en-US" sz="2000" dirty="0" smtClean="0">
                <a:latin typeface="+mn-ea"/>
              </a:rPr>
              <a:t>：阅读书本</a:t>
            </a:r>
            <a:r>
              <a:rPr lang="en-US" altLang="zh-CN" sz="2000" dirty="0" smtClean="0">
                <a:latin typeface="+mn-ea"/>
              </a:rPr>
              <a:t>31-32</a:t>
            </a:r>
            <a:r>
              <a:rPr lang="zh-CN" altLang="en-US" sz="2000" dirty="0" smtClean="0">
                <a:latin typeface="+mn-ea"/>
              </a:rPr>
              <a:t>页，以孝文帝改革为例总结民族交融的</a:t>
            </a:r>
            <a:r>
              <a:rPr lang="zh-CN" altLang="en-US" sz="2000" dirty="0" smtClean="0">
                <a:latin typeface="+mn-ea"/>
              </a:rPr>
              <a:t>特点。</a:t>
            </a:r>
            <a:endParaRPr lang="en-US" altLang="zh-CN" sz="2000" dirty="0" smtClean="0">
              <a:latin typeface="+mn-ea"/>
            </a:endParaRPr>
          </a:p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+mn-ea"/>
              </a:rPr>
              <a:t>（提示：可以从交融态度、形式、群体、历程、范围、影响等角度思考）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三国两晋南北朝的民族交融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的民族交融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7" name="文本框 9"/>
          <p:cNvSpPr txBox="1"/>
          <p:nvPr/>
        </p:nvSpPr>
        <p:spPr>
          <a:xfrm>
            <a:off x="501169" y="1500180"/>
            <a:ext cx="410368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①</a:t>
            </a:r>
            <a:r>
              <a:rPr lang="zh-CN" altLang="en-US" sz="2000" dirty="0" smtClean="0">
                <a:latin typeface="+mn-ea"/>
              </a:rPr>
              <a:t>交融态度多样，主动与被动并存；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19" name="文本框 9"/>
          <p:cNvSpPr txBox="1"/>
          <p:nvPr/>
        </p:nvSpPr>
        <p:spPr>
          <a:xfrm>
            <a:off x="500034" y="1829839"/>
            <a:ext cx="5386091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②</a:t>
            </a:r>
            <a:r>
              <a:rPr lang="zh-CN" altLang="en-US" sz="2000" dirty="0" smtClean="0">
                <a:latin typeface="+mn-ea"/>
              </a:rPr>
              <a:t>交融形式多样，战争、迁徙、改革、管理等；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21" name="文本框 9"/>
          <p:cNvSpPr txBox="1"/>
          <p:nvPr/>
        </p:nvSpPr>
        <p:spPr>
          <a:xfrm>
            <a:off x="500034" y="2739994"/>
            <a:ext cx="3334246" cy="3318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④</a:t>
            </a:r>
            <a:r>
              <a:rPr lang="zh-CN" altLang="en-US" sz="2000" dirty="0" smtClean="0">
                <a:latin typeface="+mn-ea"/>
              </a:rPr>
              <a:t>曲折、复杂、渐进的历程；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22" name="文本框 9"/>
          <p:cNvSpPr txBox="1"/>
          <p:nvPr/>
        </p:nvSpPr>
        <p:spPr>
          <a:xfrm>
            <a:off x="500034" y="3071816"/>
            <a:ext cx="2051844" cy="3318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⑤</a:t>
            </a:r>
            <a:r>
              <a:rPr lang="zh-CN" altLang="en-US" sz="2000" dirty="0" smtClean="0">
                <a:latin typeface="+mn-ea"/>
              </a:rPr>
              <a:t>交融范围广泛；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34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、民族交融特点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5" name="文本框 9"/>
          <p:cNvSpPr txBox="1"/>
          <p:nvPr/>
        </p:nvSpPr>
        <p:spPr>
          <a:xfrm>
            <a:off x="548455" y="2159499"/>
            <a:ext cx="7952635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en-US" altLang="zh-CN" sz="2000" dirty="0" smtClean="0">
                <a:latin typeface="+mn-ea"/>
              </a:rPr>
              <a:t>③</a:t>
            </a:r>
            <a:r>
              <a:rPr lang="zh-CN" altLang="en-US" sz="2000" dirty="0" smtClean="0">
                <a:latin typeface="+mn-ea"/>
              </a:rPr>
              <a:t>交融群体多样，“汉化”、“胡化”、少数民族间的交融、南方少数民族与汉人 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16" name="文本框 9"/>
          <p:cNvSpPr txBox="1"/>
          <p:nvPr/>
        </p:nvSpPr>
        <p:spPr>
          <a:xfrm>
            <a:off x="500034" y="3382936"/>
            <a:ext cx="1538883" cy="3318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⑥</a:t>
            </a:r>
            <a:r>
              <a:rPr lang="zh-CN" altLang="en-US" sz="2000" dirty="0" smtClean="0">
                <a:latin typeface="+mn-ea"/>
              </a:rPr>
              <a:t>影响深远。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  <p:bldP spid="22" grpId="0"/>
      <p:bldP spid="23" grpId="0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H14SJttjaKLFzpvCRIxqdzDZ2e5MlH3UWglBkTFRYoW39czw8t691g6LrzuwKnXCh+8gVb+/5lBGW+YyGoUlgo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</TotalTime>
  <Words>1783</Words>
  <PresentationFormat>全屏显示(16:9)</PresentationFormat>
  <Paragraphs>174</Paragraphs>
  <Slides>20</Slides>
  <Notes>13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谢    谢</vt:lpstr>
      <vt:lpstr>幻灯片 19</vt:lpstr>
      <vt:lpstr>幻灯片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2022-09-22T06:38:44Z</dcterms:created>
  <dcterms:modified xsi:type="dcterms:W3CDTF">2022-09-27T00:36:48Z</dcterms:modified>
</cp:coreProperties>
</file>