
<file path=[Content_Types].xml><?xml version="1.0" encoding="utf-8"?>
<Types xmlns="http://schemas.openxmlformats.org/package/2006/content-types">
  <Default Extension="com&amp;app=2002&amp;size=f9999,10000&amp;q=a80&amp;n=0&amp;g=0n&amp;fmt=jpeg" ContentType="image/jpeg"/>
  <Default Extension="png" ContentType="image/png"/>
  <Default Extension="jpeg" ContentType="image/jpeg"/>
  <Default Extension="13d99e85a2d67988cad8154849e0b823"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Default Extension="cn&amp;app=2002&amp;size=f9999,10000&amp;q=a80&amp;n=0&amp;g=0n&amp;fmt=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25.jpg" ContentType="image/png"/>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80" r:id="rId2"/>
    <p:sldId id="260" r:id="rId3"/>
    <p:sldId id="262" r:id="rId4"/>
    <p:sldId id="269" r:id="rId5"/>
    <p:sldId id="279" r:id="rId6"/>
    <p:sldId id="281" r:id="rId7"/>
    <p:sldId id="270" r:id="rId8"/>
    <p:sldId id="283" r:id="rId9"/>
    <p:sldId id="284" r:id="rId10"/>
    <p:sldId id="257" r:id="rId11"/>
    <p:sldId id="266" r:id="rId12"/>
    <p:sldId id="285" r:id="rId13"/>
    <p:sldId id="287" r:id="rId14"/>
    <p:sldId id="272" r:id="rId15"/>
    <p:sldId id="288" r:id="rId16"/>
    <p:sldId id="289" r:id="rId17"/>
    <p:sldId id="271" r:id="rId18"/>
    <p:sldId id="273" r:id="rId19"/>
    <p:sldId id="291" r:id="rId20"/>
    <p:sldId id="292" r:id="rId21"/>
    <p:sldId id="293" r:id="rId22"/>
    <p:sldId id="294" r:id="rId23"/>
    <p:sldId id="290" r:id="rId24"/>
    <p:sldId id="295" r:id="rId25"/>
    <p:sldId id="298" r:id="rId26"/>
    <p:sldId id="297" r:id="rId27"/>
    <p:sldId id="299" r:id="rId28"/>
    <p:sldId id="256" r:id="rId29"/>
    <p:sldId id="267" r:id="rId30"/>
    <p:sldId id="300" r:id="rId31"/>
    <p:sldId id="274" r:id="rId32"/>
    <p:sldId id="275" r:id="rId33"/>
    <p:sldId id="301" r:id="rId34"/>
    <p:sldId id="302" r:id="rId35"/>
    <p:sldId id="303" r:id="rId36"/>
    <p:sldId id="263" r:id="rId37"/>
    <p:sldId id="268" r:id="rId38"/>
    <p:sldId id="306" r:id="rId39"/>
    <p:sldId id="282" r:id="rId40"/>
  </p:sldIdLst>
  <p:sldSz cx="12192000" cy="6858000"/>
  <p:notesSz cx="6858000" cy="9144000"/>
  <p:embeddedFontLst>
    <p:embeddedFont>
      <p:font typeface="仓耳今楷05-6763 W05" panose="02010600030101010101" charset="-122"/>
      <p:regular r:id="rId42"/>
    </p:embeddedFont>
    <p:embeddedFont>
      <p:font typeface="Aa叹书体 (非商业使用)" panose="02010600010101010101" pitchFamily="2" charset="-122"/>
      <p:regular r:id="rId43"/>
    </p:embeddedFont>
    <p:embeddedFont>
      <p:font typeface="等线" panose="02010600030101010101" pitchFamily="2" charset="-122"/>
      <p:regular r:id="rId44"/>
      <p:bold r:id="rId45"/>
    </p:embeddedFont>
    <p:embeddedFont>
      <p:font typeface="等线 Light" panose="02010600030101010101" pitchFamily="2" charset="-122"/>
      <p:regular r:id="rId46"/>
    </p:embeddedFont>
    <p:embeddedFont>
      <p:font typeface="方正刻本仿宋简体" panose="02000000000000000000" pitchFamily="2" charset="-122"/>
      <p:regular r:id="rId47"/>
    </p:embeddedFont>
    <p:embeddedFont>
      <p:font typeface="方正宋刻本秀楷简体" panose="02000000000000000000" pitchFamily="2" charset="-122"/>
      <p:regular r:id="rId48"/>
    </p:embeddedFont>
    <p:embeddedFont>
      <p:font typeface="汉仪劲楷简" panose="00020600040101010101" pitchFamily="18" charset="-122"/>
      <p:regular r:id="rId49"/>
    </p:embeddedFont>
    <p:embeddedFont>
      <p:font typeface="黑体" panose="02010609060101010101" pitchFamily="49" charset="-122"/>
      <p:regular r:id="rId50"/>
    </p:embeddedFont>
    <p:embeddedFont>
      <p:font typeface="华光淡古印_CNKI" panose="02000500000000000000" pitchFamily="2" charset="-122"/>
      <p:regular r:id="rId51"/>
    </p:embeddedFont>
    <p:embeddedFont>
      <p:font typeface="华光隶变_CNKI" panose="02000500000000000000" pitchFamily="2" charset="-122"/>
      <p:regular r:id="rId52"/>
    </p:embeddedFont>
    <p:embeddedFont>
      <p:font typeface="华文楷体" panose="02010600040101010101" pitchFamily="2" charset="-122"/>
      <p:regular r:id="rId53"/>
    </p:embeddedFont>
    <p:embeddedFont>
      <p:font typeface="华文隶书" panose="02010800040101010101" pitchFamily="2" charset="-122"/>
      <p:regular r:id="rId54"/>
    </p:embeddedFont>
    <p:embeddedFont>
      <p:font typeface="华文细黑" panose="02010600040101010101" pitchFamily="2" charset="-122"/>
      <p:regular r:id="rId55"/>
    </p:embeddedFont>
    <p:embeddedFont>
      <p:font typeface="楷体" panose="02010609060101010101" pitchFamily="49" charset="-122"/>
      <p:regular r:id="rId56"/>
    </p:embeddedFont>
    <p:embeddedFont>
      <p:font typeface="字体视界-云梦深几许" panose="02000503000000000000" pitchFamily="2" charset="-122"/>
      <p:regular r:id="rId5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EBEBEB"/>
    <a:srgbClr val="EBF1E9"/>
    <a:srgbClr val="D5E3CF"/>
    <a:srgbClr val="F3F1ED"/>
    <a:srgbClr val="F5F4F1"/>
    <a:srgbClr val="C5BB9F"/>
    <a:srgbClr val="726D67"/>
    <a:srgbClr val="AD8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6357" autoAdjust="0"/>
  </p:normalViewPr>
  <p:slideViewPr>
    <p:cSldViewPr snapToGrid="0">
      <p:cViewPr varScale="1">
        <p:scale>
          <a:sx n="110" d="100"/>
          <a:sy n="110" d="100"/>
        </p:scale>
        <p:origin x="516" y="96"/>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font" Target="fonts/font1.fntdata" Id="rId42" /><Relationship Type="http://schemas.openxmlformats.org/officeDocument/2006/relationships/font" Target="fonts/font6.fntdata" Id="rId47" /><Relationship Type="http://schemas.openxmlformats.org/officeDocument/2006/relationships/font" Target="fonts/font9.fntdata" Id="rId50" /><Relationship Type="http://schemas.openxmlformats.org/officeDocument/2006/relationships/font" Target="fonts/font14.fntdata" Id="rId55"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28.xml" Id="rId29"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font" Target="fonts/font4.fntdata" Id="rId45" /><Relationship Type="http://schemas.openxmlformats.org/officeDocument/2006/relationships/font" Target="fonts/font12.fntdata" Id="rId53" /><Relationship Type="http://schemas.openxmlformats.org/officeDocument/2006/relationships/presProps" Target="presProps.xml" Id="rId58" /><Relationship Type="http://schemas.openxmlformats.org/officeDocument/2006/relationships/slide" Target="slides/slide4.xml" Id="rId5" /><Relationship Type="http://schemas.openxmlformats.org/officeDocument/2006/relationships/tableStyles" Target="tableStyles.xml" Id="rId61" /><Relationship Type="http://schemas.openxmlformats.org/officeDocument/2006/relationships/slide" Target="slides/slide18.xml" Id="rId1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font" Target="fonts/font2.fntdata" Id="rId43" /><Relationship Type="http://schemas.openxmlformats.org/officeDocument/2006/relationships/font" Target="fonts/font7.fntdata" Id="rId48" /><Relationship Type="http://schemas.openxmlformats.org/officeDocument/2006/relationships/font" Target="fonts/font15.fntdata" Id="rId56" /><Relationship Type="http://schemas.openxmlformats.org/officeDocument/2006/relationships/slide" Target="slides/slide7.xml" Id="rId8" /><Relationship Type="http://schemas.openxmlformats.org/officeDocument/2006/relationships/font" Target="fonts/font10.fntdata" Id="rId51"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font" Target="fonts/font5.fntdata" Id="rId46" /><Relationship Type="http://schemas.openxmlformats.org/officeDocument/2006/relationships/viewProps" Target="viewProps.xml" Id="rId59" /><Relationship Type="http://schemas.openxmlformats.org/officeDocument/2006/relationships/slide" Target="slides/slide19.xml" Id="rId20" /><Relationship Type="http://schemas.openxmlformats.org/officeDocument/2006/relationships/notesMaster" Target="notesMasters/notesMaster1.xml" Id="rId41" /><Relationship Type="http://schemas.openxmlformats.org/officeDocument/2006/relationships/font" Target="fonts/font13.fntdata" Id="rId54"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font" Target="fonts/font8.fntdata" Id="rId49" /><Relationship Type="http://schemas.openxmlformats.org/officeDocument/2006/relationships/font" Target="fonts/font16.fntdata" Id="rId57" /><Relationship Type="http://schemas.openxmlformats.org/officeDocument/2006/relationships/slide" Target="slides/slide9.xml" Id="rId10" /><Relationship Type="http://schemas.openxmlformats.org/officeDocument/2006/relationships/slide" Target="slides/slide30.xml" Id="rId31" /><Relationship Type="http://schemas.openxmlformats.org/officeDocument/2006/relationships/font" Target="fonts/font3.fntdata" Id="rId44" /><Relationship Type="http://schemas.openxmlformats.org/officeDocument/2006/relationships/font" Target="fonts/font11.fntdata" Id="rId52" /><Relationship Type="http://schemas.openxmlformats.org/officeDocument/2006/relationships/theme" Target="theme/theme1.xml" Id="rId60"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tags" Target="/ppt/tags/tag1.xml" Id="Rec35adc802334558"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151253091198325E-2"/>
          <c:y val="6.9781780832616741E-2"/>
          <c:w val="0.74255632895751122"/>
          <c:h val="0.89034291583445946"/>
        </c:manualLayout>
      </c:layout>
      <c:pieChart>
        <c:varyColors val="1"/>
        <c:ser>
          <c:idx val="0"/>
          <c:order val="0"/>
          <c:tx>
            <c:strRef>
              <c:f>Sheet1!$B$1</c:f>
              <c:strCache>
                <c:ptCount val="1"/>
                <c:pt idx="0">
                  <c:v>郡县</c:v>
                </c:pt>
              </c:strCache>
            </c:strRef>
          </c:tx>
          <c:dPt>
            <c:idx val="0"/>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c:ext xmlns:c16="http://schemas.microsoft.com/office/drawing/2014/chart" uri="{C3380CC4-5D6E-409C-BE32-E72D297353CC}">
                <c16:uniqueId val="{00000002-9818-4692-B64A-733A0D15FAB3}"/>
              </c:ext>
            </c:extLst>
          </c:dPt>
          <c:dPt>
            <c:idx val="1"/>
            <c:bubble3D val="0"/>
            <c:explosion val="17"/>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3-9818-4692-B64A-733A0D15FAB3}"/>
              </c:ext>
            </c:extLst>
          </c:dPt>
          <c:dPt>
            <c:idx val="2"/>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5-DEE9-4D94-9B14-AF012EC0CD25}"/>
              </c:ext>
            </c:extLst>
          </c:dPt>
          <c:dPt>
            <c:idx val="3"/>
            <c:bubble3D val="0"/>
            <c:spPr>
              <a:pattFill prst="ltUpDiag">
                <a:fgClr>
                  <a:schemeClr val="accent6">
                    <a:lumMod val="60000"/>
                  </a:schemeClr>
                </a:fgClr>
                <a:bgClr>
                  <a:schemeClr val="accent6">
                    <a:lumMod val="60000"/>
                    <a:lumMod val="20000"/>
                    <a:lumOff val="80000"/>
                  </a:schemeClr>
                </a:bgClr>
              </a:pattFill>
              <a:ln w="19050">
                <a:solidFill>
                  <a:schemeClr val="lt1"/>
                </a:solidFill>
              </a:ln>
              <a:effectLst>
                <a:innerShdw blurRad="114300">
                  <a:schemeClr val="accent6">
                    <a:lumMod val="60000"/>
                  </a:schemeClr>
                </a:innerShdw>
              </a:effectLst>
            </c:spPr>
            <c:extLst>
              <c:ext xmlns:c16="http://schemas.microsoft.com/office/drawing/2014/chart" uri="{C3380CC4-5D6E-409C-BE32-E72D297353CC}">
                <c16:uniqueId val="{00000007-DEE9-4D94-9B14-AF012EC0CD25}"/>
              </c:ext>
            </c:extLst>
          </c:dPt>
          <c:cat>
            <c:strRef>
              <c:f>Sheet1!$A$2:$A$5</c:f>
              <c:strCache>
                <c:ptCount val="2"/>
                <c:pt idx="0">
                  <c:v>中央管辖</c:v>
                </c:pt>
                <c:pt idx="1">
                  <c:v>诸侯国</c:v>
                </c:pt>
              </c:strCache>
            </c:strRef>
          </c:cat>
          <c:val>
            <c:numRef>
              <c:f>Sheet1!$B$2:$B$5</c:f>
              <c:numCache>
                <c:formatCode>General</c:formatCode>
                <c:ptCount val="4"/>
                <c:pt idx="0">
                  <c:v>15</c:v>
                </c:pt>
                <c:pt idx="1">
                  <c:v>39</c:v>
                </c:pt>
              </c:numCache>
            </c:numRef>
          </c:val>
          <c:extLst>
            <c:ext xmlns:c16="http://schemas.microsoft.com/office/drawing/2014/chart" uri="{C3380CC4-5D6E-409C-BE32-E72D297353CC}">
              <c16:uniqueId val="{00000000-9818-4692-B64A-733A0D15FAB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explosion val="9"/>
          <c:dPt>
            <c:idx val="0"/>
            <c:bubble3D val="0"/>
            <c:explosion val="8"/>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c:ext xmlns:c16="http://schemas.microsoft.com/office/drawing/2014/chart" uri="{C3380CC4-5D6E-409C-BE32-E72D297353CC}">
                <c16:uniqueId val="{00000001-3A85-464E-A249-6CB4F5924EF9}"/>
              </c:ext>
            </c:extLst>
          </c:dPt>
          <c:dPt>
            <c:idx val="1"/>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3-D951-46E5-B873-4244646F2C86}"/>
              </c:ext>
            </c:extLst>
          </c:dPt>
          <c:dPt>
            <c:idx val="2"/>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5-D951-46E5-B873-4244646F2C86}"/>
              </c:ext>
            </c:extLst>
          </c:dPt>
          <c:dPt>
            <c:idx val="3"/>
            <c:bubble3D val="0"/>
            <c:spPr>
              <a:pattFill prst="ltUpDiag">
                <a:fgClr>
                  <a:schemeClr val="accent6">
                    <a:lumMod val="60000"/>
                  </a:schemeClr>
                </a:fgClr>
                <a:bgClr>
                  <a:schemeClr val="accent6">
                    <a:lumMod val="60000"/>
                    <a:lumMod val="20000"/>
                    <a:lumOff val="80000"/>
                  </a:schemeClr>
                </a:bgClr>
              </a:pattFill>
              <a:ln w="19050">
                <a:solidFill>
                  <a:schemeClr val="lt1"/>
                </a:solidFill>
              </a:ln>
              <a:effectLst>
                <a:innerShdw blurRad="114300">
                  <a:schemeClr val="accent6">
                    <a:lumMod val="60000"/>
                  </a:schemeClr>
                </a:innerShdw>
              </a:effectLst>
            </c:spPr>
            <c:extLst>
              <c:ext xmlns:c16="http://schemas.microsoft.com/office/drawing/2014/chart" uri="{C3380CC4-5D6E-409C-BE32-E72D297353CC}">
                <c16:uniqueId val="{00000007-D951-46E5-B873-4244646F2C86}"/>
              </c:ext>
            </c:extLst>
          </c:dPt>
          <c:cat>
            <c:strRef>
              <c:f>Sheet1!$A$2:$A$5</c:f>
              <c:strCache>
                <c:ptCount val="2"/>
                <c:pt idx="0">
                  <c:v>第一季度</c:v>
                </c:pt>
                <c:pt idx="1">
                  <c:v>第二季度</c:v>
                </c:pt>
              </c:strCache>
            </c:strRef>
          </c:cat>
          <c:val>
            <c:numRef>
              <c:f>Sheet1!$B$2:$B$5</c:f>
              <c:numCache>
                <c:formatCode>General</c:formatCode>
                <c:ptCount val="4"/>
                <c:pt idx="0">
                  <c:v>450</c:v>
                </c:pt>
                <c:pt idx="1">
                  <c:v>1300</c:v>
                </c:pt>
              </c:numCache>
            </c:numRef>
          </c:val>
          <c:extLst>
            <c:ext xmlns:c16="http://schemas.microsoft.com/office/drawing/2014/chart" uri="{C3380CC4-5D6E-409C-BE32-E72D297353CC}">
              <c16:uniqueId val="{00000000-3A85-464E-A249-6CB4F5924EF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FE8A-1015-4BB7-8E98-85A2F0FD9D3A}"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07923-3BFC-41FC-92BD-368A8618D80B}" type="slidenum">
              <a:rPr lang="zh-CN" altLang="en-US" smtClean="0"/>
              <a:t>‹#›</a:t>
            </a:fld>
            <a:endParaRPr lang="zh-CN" altLang="en-US"/>
          </a:p>
        </p:txBody>
      </p:sp>
    </p:spTree>
    <p:extLst>
      <p:ext uri="{BB962C8B-B14F-4D97-AF65-F5344CB8AC3E}">
        <p14:creationId xmlns:p14="http://schemas.microsoft.com/office/powerpoint/2010/main" val="4232291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zy.zwbk.org/index.php?title=%E8%AF%97%E7%BB%8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zy.zwbk.org/index.php?title=%E5%84%92%E5%AE%B6" TargetMode="External"/><Relationship Id="rId4" Type="http://schemas.openxmlformats.org/officeDocument/2006/relationships/hyperlink" Target="http://zy.zwbk.org/index.php?title=%E5%B0%9A%E4%B9%A6"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aike.baidu.com/item/%E5%B7%A6%E5%AE%98%E5%BE%8B/8647574"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baike.baidu.com/item/%E9%85%8E%E9%87%91%E5%BE%8B/1383800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aike.baidu.com/item/%E6%98%93/15969903" TargetMode="External"/><Relationship Id="rId7" Type="http://schemas.openxmlformats.org/officeDocument/2006/relationships/hyperlink" Target="https://baike.baidu.com/item/%E6%98%A5%E7%A7%8B/98282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baike.baidu.com/item/%E7%A4%BC/15970498" TargetMode="External"/><Relationship Id="rId5" Type="http://schemas.openxmlformats.org/officeDocument/2006/relationships/hyperlink" Target="https://baike.baidu.com/item/%E8%AF%97/9066319" TargetMode="External"/><Relationship Id="rId4" Type="http://schemas.openxmlformats.org/officeDocument/2006/relationships/hyperlink" Target="https://baike.baidu.com/item/%E4%B9%A6/159701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楚汉之争中，刘邦成为最后的赢家。夺得天下后，他手下的陆贾（</a:t>
            </a:r>
            <a:r>
              <a:rPr lang="en-US" altLang="zh-CN" sz="1200" b="0" i="0" kern="1200" dirty="0" err="1">
                <a:solidFill>
                  <a:schemeClr val="tx1"/>
                </a:solidFill>
                <a:effectLst/>
                <a:latin typeface="+mn-lt"/>
                <a:ea typeface="+mn-ea"/>
                <a:cs typeface="+mn-cs"/>
              </a:rPr>
              <a:t>jia</a:t>
            </a:r>
            <a:r>
              <a:rPr lang="zh-CN" altLang="en-US" sz="1200" b="0" i="0" kern="1200" dirty="0">
                <a:solidFill>
                  <a:schemeClr val="tx1"/>
                </a:solidFill>
                <a:effectLst/>
                <a:latin typeface="+mn-lt"/>
                <a:ea typeface="+mn-ea"/>
                <a:cs typeface="+mn-cs"/>
              </a:rPr>
              <a:t>）经常在他面前说起</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3" tooltip="诗经"/>
              </a:rPr>
              <a:t>诗经</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4" tooltip="尚书"/>
              </a:rPr>
              <a:t>尚书</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等</a:t>
            </a:r>
            <a:r>
              <a:rPr lang="zh-CN" altLang="en-US" sz="1200" b="0" i="0" u="none" strike="noStrike" kern="1200" dirty="0">
                <a:solidFill>
                  <a:schemeClr val="tx1"/>
                </a:solidFill>
                <a:effectLst/>
                <a:latin typeface="+mn-lt"/>
                <a:ea typeface="+mn-ea"/>
                <a:cs typeface="+mn-cs"/>
                <a:hlinkClick r:id="rId5" tooltip="儒家"/>
              </a:rPr>
              <a:t>儒家</a:t>
            </a:r>
            <a:r>
              <a:rPr lang="zh-CN" altLang="en-US" sz="1200" b="0" i="0" kern="1200" dirty="0">
                <a:solidFill>
                  <a:schemeClr val="tx1"/>
                </a:solidFill>
                <a:effectLst/>
                <a:latin typeface="+mn-lt"/>
                <a:ea typeface="+mn-ea"/>
                <a:cs typeface="+mn-cs"/>
              </a:rPr>
              <a:t>典籍，刘邦讨厌儒生，高声斥责：“</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zh-CN" altLang="en-US" dirty="0"/>
              <a:t>马上得天下，马上能治天下吗？ 汉朝统治者是如何巩固这辽阔的统一多民族封建国家？ 汉朝又为何在中国历史乃至世界历史上有着如此深远而伟大的影响？</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1</a:t>
            </a:fld>
            <a:endParaRPr lang="zh-CN" altLang="en-US"/>
          </a:p>
        </p:txBody>
      </p:sp>
    </p:spTree>
    <p:extLst>
      <p:ext uri="{BB962C8B-B14F-4D97-AF65-F5344CB8AC3E}">
        <p14:creationId xmlns:p14="http://schemas.microsoft.com/office/powerpoint/2010/main" val="56470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在汉武帝初期，</a:t>
            </a:r>
            <a:r>
              <a:rPr lang="zh-CN" altLang="en-US" sz="1200" b="0" i="0" kern="1200" dirty="0">
                <a:solidFill>
                  <a:schemeClr val="tx1"/>
                </a:solidFill>
                <a:effectLst/>
                <a:latin typeface="+mn-lt"/>
                <a:ea typeface="+mn-ea"/>
                <a:cs typeface="+mn-cs"/>
              </a:rPr>
              <a:t>诸侯国面积广大且领有军队，严重威胁着汉朝的中央集权。面对着先辈给他留下的巨大隐患，汉武帝采取了主父偃提供的一个巧妙办法</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推恩令，</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解释）。这一操作不仅不费一兵一卒就化解了棘手的王国问题，使得汉武帝后，封地面积和郡县无异，对中央再也没有了威胁，并且汉武帝还得到了宅心仁厚的美名，这一招春风化雨不动声色，便化解了无数的腥风血雨，可以说是非常高明。</a:t>
            </a:r>
            <a:endParaRPr lang="en-US" altLang="zh-CN" sz="1200" b="0" i="0" kern="1200" dirty="0">
              <a:solidFill>
                <a:schemeClr val="tx1"/>
              </a:solidFill>
              <a:effectLst/>
              <a:latin typeface="+mn-lt"/>
              <a:ea typeface="+mn-ea"/>
              <a:cs typeface="+mn-cs"/>
            </a:endParaRPr>
          </a:p>
          <a:p>
            <a:r>
              <a:rPr lang="zh-CN" altLang="en-US" sz="1200" b="1" i="0" u="none" strike="noStrike" kern="1200" dirty="0">
                <a:solidFill>
                  <a:schemeClr val="tx1"/>
                </a:solidFill>
                <a:effectLst/>
                <a:latin typeface="+mn-lt"/>
                <a:ea typeface="+mn-ea"/>
                <a:cs typeface="+mn-cs"/>
                <a:hlinkClick r:id="rId3"/>
              </a:rPr>
              <a:t>左官律</a:t>
            </a:r>
            <a:r>
              <a:rPr lang="zh-CN" altLang="en-US" sz="1200" b="0" i="0" kern="1200" dirty="0">
                <a:solidFill>
                  <a:schemeClr val="tx1"/>
                </a:solidFill>
                <a:effectLst/>
                <a:latin typeface="+mn-lt"/>
                <a:ea typeface="+mn-ea"/>
                <a:cs typeface="+mn-cs"/>
              </a:rPr>
              <a:t>。所谓</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左官</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，是在诸侯手下当官。在诸侯手下当官要受诸多限制，比如不能住在首都，不能提升，诸侯犯罪跟着连坐等等，把诸侯的手下往受气包方向培养。</a:t>
            </a:r>
            <a:endParaRPr lang="en-US" altLang="zh-CN"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附益法</a:t>
            </a:r>
            <a:r>
              <a:rPr lang="zh-CN" altLang="en-US" sz="1200" b="0" i="0" kern="1200" dirty="0">
                <a:solidFill>
                  <a:schemeClr val="tx1"/>
                </a:solidFill>
                <a:effectLst/>
                <a:latin typeface="+mn-lt"/>
                <a:ea typeface="+mn-ea"/>
                <a:cs typeface="+mn-cs"/>
              </a:rPr>
              <a:t>。诸侯也知道</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朝里无人莫做官</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的道理，往往贿赂中央大臣，让他们在皇帝面前说几句好话，附益法就是针对这个情况制定的。朝廷大臣交结诸侯，帮助其获得不正当的利益，或者自己受贿，为附益，重者也至于弃市。</a:t>
            </a:r>
            <a:endParaRPr lang="en-US" altLang="zh-CN" sz="1200" b="0" i="0" kern="1200" dirty="0">
              <a:solidFill>
                <a:schemeClr val="tx1"/>
              </a:solidFill>
              <a:effectLst/>
              <a:latin typeface="+mn-lt"/>
              <a:ea typeface="+mn-ea"/>
              <a:cs typeface="+mn-cs"/>
            </a:endParaRPr>
          </a:p>
          <a:p>
            <a:r>
              <a:rPr lang="zh-CN" altLang="en-US" sz="1200" b="1" i="0" u="none" strike="noStrike" kern="1200" dirty="0">
                <a:solidFill>
                  <a:schemeClr val="tx1"/>
                </a:solidFill>
                <a:effectLst/>
                <a:latin typeface="+mn-lt"/>
                <a:ea typeface="+mn-ea"/>
                <a:cs typeface="+mn-cs"/>
                <a:hlinkClick r:id="rId4"/>
              </a:rPr>
              <a:t>酎（</a:t>
            </a:r>
            <a:r>
              <a:rPr lang="en-US" altLang="zh-CN" sz="1200" b="1" i="0" u="none" strike="noStrike" kern="1200" dirty="0" err="1">
                <a:solidFill>
                  <a:schemeClr val="tx1"/>
                </a:solidFill>
                <a:effectLst/>
                <a:latin typeface="+mn-lt"/>
                <a:ea typeface="+mn-ea"/>
                <a:cs typeface="+mn-cs"/>
                <a:hlinkClick r:id="rId4"/>
              </a:rPr>
              <a:t>zhòu</a:t>
            </a:r>
            <a:r>
              <a:rPr lang="zh-CN" altLang="en-US" sz="1200" b="1" i="0" u="none" strike="noStrike" kern="1200" dirty="0">
                <a:solidFill>
                  <a:schemeClr val="tx1"/>
                </a:solidFill>
                <a:effectLst/>
                <a:latin typeface="+mn-lt"/>
                <a:ea typeface="+mn-ea"/>
                <a:cs typeface="+mn-cs"/>
                <a:hlinkClick r:id="rId4"/>
              </a:rPr>
              <a:t>）金律</a:t>
            </a:r>
            <a:r>
              <a:rPr lang="zh-CN" altLang="en-US" sz="1200" b="0" i="0" kern="1200" dirty="0">
                <a:solidFill>
                  <a:schemeClr val="tx1"/>
                </a:solidFill>
                <a:effectLst/>
                <a:latin typeface="+mn-lt"/>
                <a:ea typeface="+mn-ea"/>
                <a:cs typeface="+mn-cs"/>
              </a:rPr>
              <a:t>。所谓酎金，是每年春节祭祖的时候，诸侯要献上贡金，助天子祭。此法本来是汉文帝所订，没有特别的含义。武帝时候，为了收回权力，本着欲加之罪何患无词的精神，于元鼎五年（前</a:t>
            </a:r>
            <a:r>
              <a:rPr lang="en-US" altLang="zh-CN" sz="1200" b="0" i="0" kern="1200" dirty="0">
                <a:solidFill>
                  <a:schemeClr val="tx1"/>
                </a:solidFill>
                <a:effectLst/>
                <a:latin typeface="+mn-lt"/>
                <a:ea typeface="+mn-ea"/>
                <a:cs typeface="+mn-cs"/>
              </a:rPr>
              <a:t>112</a:t>
            </a:r>
            <a:r>
              <a:rPr lang="zh-CN" altLang="en-US" sz="1200" b="0" i="0" kern="1200" dirty="0">
                <a:solidFill>
                  <a:schemeClr val="tx1"/>
                </a:solidFill>
                <a:effectLst/>
                <a:latin typeface="+mn-lt"/>
                <a:ea typeface="+mn-ea"/>
                <a:cs typeface="+mn-cs"/>
              </a:rPr>
              <a:t>年）忽然宣布检查贡金的成色，</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不如斤两，色恶，王削县，侯免国</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，结果一连免了一百多个倒霉的侯爵，此法遂成定制。不过估计这种鸡蛋里挑骨头的法律，最多只能施行一次。</a:t>
            </a:r>
            <a:endParaRPr lang="en-US" altLang="zh-CN"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非正与乱妻妾位之律</a:t>
            </a:r>
            <a:r>
              <a:rPr lang="zh-CN" altLang="en-US" sz="1200" b="0" i="0" kern="1200" dirty="0">
                <a:solidFill>
                  <a:schemeClr val="tx1"/>
                </a:solidFill>
                <a:effectLst/>
                <a:latin typeface="+mn-lt"/>
                <a:ea typeface="+mn-ea"/>
                <a:cs typeface="+mn-cs"/>
              </a:rPr>
              <a:t>。汉律却只允许嫡子也就是正妻之子为嗣。如果正妻无子，则除国为郡，庶子再多也不能继承。</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A407923-3BFC-41FC-92BD-368A8618D80B}" type="slidenum">
              <a:rPr lang="zh-CN" altLang="en-US" smtClean="0"/>
              <a:t>11</a:t>
            </a:fld>
            <a:endParaRPr lang="zh-CN" altLang="en-US"/>
          </a:p>
        </p:txBody>
      </p:sp>
    </p:spTree>
    <p:extLst>
      <p:ext uri="{BB962C8B-B14F-4D97-AF65-F5344CB8AC3E}">
        <p14:creationId xmlns:p14="http://schemas.microsoft.com/office/powerpoint/2010/main" val="1165941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田蚡（</a:t>
            </a:r>
            <a:r>
              <a:rPr lang="en-US" altLang="zh-CN" sz="1200" b="0" i="0" kern="1200" dirty="0" err="1">
                <a:solidFill>
                  <a:schemeClr val="tx1"/>
                </a:solidFill>
                <a:effectLst/>
                <a:latin typeface="+mn-lt"/>
                <a:ea typeface="+mn-ea"/>
                <a:cs typeface="+mn-cs"/>
              </a:rPr>
              <a:t>fén</a:t>
            </a:r>
            <a:r>
              <a:rPr lang="zh-CN" altLang="en-US" sz="1200" b="0" i="0" kern="1200" dirty="0">
                <a:solidFill>
                  <a:schemeClr val="tx1"/>
                </a:solidFill>
                <a:effectLst/>
                <a:latin typeface="+mn-lt"/>
                <a:ea typeface="+mn-ea"/>
                <a:cs typeface="+mn-cs"/>
              </a:rPr>
              <a:t>）入朝廷奏事，往往一坐就是大半天，他所说的话汉武帝都听，他所推荐的人有的从闲居一下子提拨到二千石级（郡守级别），把汉武帝的权力转移到自己手上。汉武帝于是说：“你要任命的官吏已经任命完了没有？朕也想任命几个官呢。”</a:t>
            </a:r>
          </a:p>
          <a:p>
            <a:r>
              <a:rPr lang="zh-CN" altLang="en-US" sz="1200" b="0" i="0" kern="1200" dirty="0">
                <a:solidFill>
                  <a:schemeClr val="tx1"/>
                </a:solidFill>
                <a:effectLst/>
                <a:latin typeface="+mn-lt"/>
                <a:ea typeface="+mn-ea"/>
                <a:cs typeface="+mn-cs"/>
              </a:rPr>
              <a:t>田蚡曾经要求把考工官署（政府机关）的地盘划给自己扩建住宅，汉武帝生气地说：“你何不把武器库也取走！”</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他修建住宅，其规模、豪华超过了所有的贵族的府第。田地庄园都极其肥沃，他派到各郡县去购买器物的人，在大道上络绎不绝。前堂摆投着钟鼓，竖立着曲柄长幡，在后房的美女数以百计。诸侯奉送给他的珍宝金玉、狗马和玩好器物，数也数不清</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征辟（</a:t>
            </a:r>
            <a:r>
              <a:rPr lang="en-US" altLang="zh-CN" sz="1200" b="0" i="0" kern="1200" dirty="0">
                <a:solidFill>
                  <a:schemeClr val="tx1"/>
                </a:solidFill>
                <a:effectLst/>
                <a:latin typeface="+mn-lt"/>
                <a:ea typeface="+mn-ea"/>
                <a:cs typeface="+mn-cs"/>
              </a:rPr>
              <a:t>bi</a:t>
            </a:r>
            <a:r>
              <a:rPr lang="zh-CN" altLang="en-US" sz="1200" b="0" i="0" kern="1200" dirty="0">
                <a:solidFill>
                  <a:schemeClr val="tx1"/>
                </a:solidFill>
                <a:effectLst/>
                <a:latin typeface="+mn-lt"/>
                <a:ea typeface="+mn-ea"/>
                <a:cs typeface="+mn-cs"/>
              </a:rPr>
              <a:t>）</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12</a:t>
            </a:fld>
            <a:endParaRPr lang="zh-CN" altLang="en-US"/>
          </a:p>
        </p:txBody>
      </p:sp>
    </p:spTree>
    <p:extLst>
      <p:ext uri="{BB962C8B-B14F-4D97-AF65-F5344CB8AC3E}">
        <p14:creationId xmlns:p14="http://schemas.microsoft.com/office/powerpoint/2010/main" val="2358948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游侠：以义气信用相标榜，横行郡县，蔑视法律，擅生杀之柄。严重扰乱社会治安，威胁统治秩序的稳定。</a:t>
            </a:r>
            <a:endParaRPr lang="en-US" altLang="zh-CN" dirty="0"/>
          </a:p>
          <a:p>
            <a:r>
              <a:rPr lang="zh-CN" altLang="en-US" dirty="0"/>
              <a:t>豪强：依仗财力，结党营私，武断乡曲，欺压平民。</a:t>
            </a:r>
            <a:endParaRPr lang="en-US" altLang="zh-CN" dirty="0"/>
          </a:p>
          <a:p>
            <a:r>
              <a:rPr lang="zh-CN" altLang="en-US" dirty="0"/>
              <a:t>汉武帝在政治上不断加强中央集权和君主专制，由此巩固西汉大一统封建统治，除此之外，他在思想上同样希望实现思想的大一统。</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13</a:t>
            </a:fld>
            <a:endParaRPr lang="zh-CN" altLang="en-US"/>
          </a:p>
        </p:txBody>
      </p:sp>
    </p:spTree>
    <p:extLst>
      <p:ext uri="{BB962C8B-B14F-4D97-AF65-F5344CB8AC3E}">
        <p14:creationId xmlns:p14="http://schemas.microsoft.com/office/powerpoint/2010/main" val="1754341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以儒家伦理道德为中心，以法家严刑峻法为辅助，以道家权术政治为治国模式</a:t>
            </a:r>
            <a:endParaRPr lang="en-US" altLang="zh-CN" dirty="0"/>
          </a:p>
          <a:p>
            <a:r>
              <a:rPr lang="zh-CN" altLang="en-US" dirty="0"/>
              <a:t>三纲：</a:t>
            </a:r>
            <a:r>
              <a:rPr lang="zh-CN" altLang="en-US" sz="1200" b="0" i="0" kern="1200" dirty="0">
                <a:solidFill>
                  <a:schemeClr val="tx1"/>
                </a:solidFill>
                <a:effectLst/>
                <a:latin typeface="+mn-lt"/>
                <a:ea typeface="+mn-ea"/>
                <a:cs typeface="+mn-cs"/>
              </a:rPr>
              <a:t>君为臣纲，父为子纲，夫为妻纲</a:t>
            </a:r>
            <a:endParaRPr lang="en-US" altLang="zh-CN" dirty="0"/>
          </a:p>
          <a:p>
            <a:r>
              <a:rPr lang="zh-CN" altLang="en-US" dirty="0"/>
              <a:t>五常：</a:t>
            </a:r>
            <a:r>
              <a:rPr lang="zh-CN" altLang="en-US" sz="1200" b="0" i="0" kern="1200" dirty="0">
                <a:solidFill>
                  <a:schemeClr val="tx1"/>
                </a:solidFill>
                <a:effectLst/>
                <a:latin typeface="+mn-lt"/>
                <a:ea typeface="+mn-ea"/>
                <a:cs typeface="+mn-cs"/>
              </a:rPr>
              <a:t>仁、义、礼、知、信</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君道无为</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道家</a:t>
            </a:r>
            <a:endParaRPr lang="en-US" altLang="zh-CN"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14</a:t>
            </a:fld>
            <a:endParaRPr lang="zh-CN" altLang="en-US"/>
          </a:p>
        </p:txBody>
      </p:sp>
    </p:spTree>
    <p:extLst>
      <p:ext uri="{BB962C8B-B14F-4D97-AF65-F5344CB8AC3E}">
        <p14:creationId xmlns:p14="http://schemas.microsoft.com/office/powerpoint/2010/main" val="4038297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博士的职务主要是掌管图书，通古今以备顾问。</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3"/>
              </a:rPr>
              <a:t>易</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4"/>
              </a:rPr>
              <a:t>书</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5"/>
              </a:rPr>
              <a:t>诗</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6"/>
              </a:rPr>
              <a:t>礼</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7"/>
              </a:rPr>
              <a:t>春秋</a:t>
            </a:r>
            <a:r>
              <a:rPr lang="en-US" altLang="zh-CN" sz="1200" b="0" i="0" kern="1200" dirty="0">
                <a:solidFill>
                  <a:schemeClr val="tx1"/>
                </a:solidFill>
                <a:effectLst/>
                <a:latin typeface="+mn-lt"/>
                <a:ea typeface="+mn-ea"/>
                <a:cs typeface="+mn-cs"/>
              </a:rPr>
              <a:t>》</a:t>
            </a:r>
            <a:endParaRPr lang="en-US" altLang="zh-CN"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15</a:t>
            </a:fld>
            <a:endParaRPr lang="zh-CN" altLang="en-US"/>
          </a:p>
        </p:txBody>
      </p:sp>
    </p:spTree>
    <p:extLst>
      <p:ext uri="{BB962C8B-B14F-4D97-AF65-F5344CB8AC3E}">
        <p14:creationId xmlns:p14="http://schemas.microsoft.com/office/powerpoint/2010/main" val="2751860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16</a:t>
            </a:fld>
            <a:endParaRPr lang="zh-CN" altLang="en-US"/>
          </a:p>
        </p:txBody>
      </p:sp>
    </p:spTree>
    <p:extLst>
      <p:ext uri="{BB962C8B-B14F-4D97-AF65-F5344CB8AC3E}">
        <p14:creationId xmlns:p14="http://schemas.microsoft.com/office/powerpoint/2010/main" val="2216875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盐的重要性：食物储存时间短，开始使用食盐后，一方面食物保质期延长，另一方面，人们身体的微量元素得到补充，身体和智力得到了较大发展。</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管仲给齐桓公算了一笔账：十口之家就是十人吃盐，百口之家就是百人吃盐。一个月，成年男子吃盐近五升半，成年女子近三升半，小男小女近二升半。盐一百升为一釜，使盐的价格每升增加半钱，一釜可收入五十钱。一个万乘的大国，征人口税的当征为数为一百万人，每月每人征税三十钱，总数才不过三千万。向盐征税，每月就有六千万钱的税收，相当于两个大国的人口税。</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17</a:t>
            </a:fld>
            <a:endParaRPr lang="zh-CN" altLang="en-US"/>
          </a:p>
        </p:txBody>
      </p:sp>
    </p:spTree>
    <p:extLst>
      <p:ext uri="{BB962C8B-B14F-4D97-AF65-F5344CB8AC3E}">
        <p14:creationId xmlns:p14="http://schemas.microsoft.com/office/powerpoint/2010/main" val="345895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桑弘羊出身商人家庭</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19</a:t>
            </a:fld>
            <a:endParaRPr lang="zh-CN" altLang="en-US"/>
          </a:p>
        </p:txBody>
      </p:sp>
    </p:spTree>
    <p:extLst>
      <p:ext uri="{BB962C8B-B14F-4D97-AF65-F5344CB8AC3E}">
        <p14:creationId xmlns:p14="http://schemas.microsoft.com/office/powerpoint/2010/main" val="37222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均输官负责将各郡国应缴贡物统一折价征收当地土特产品，一部分运往京师，</a:t>
            </a:r>
            <a:r>
              <a:rPr lang="en-US" altLang="zh-CN" dirty="0"/>
              <a:t>—</a:t>
            </a:r>
            <a:r>
              <a:rPr lang="zh-CN" altLang="en-US" dirty="0"/>
              <a:t>部分运至价贵地区出售，有时还在出售地将出售所得继续收购特产，易地辗转贩卖。此举在保证朝廷得到所需贡纳物品的基础上，节省了某些不必要的贡品远程运往京师的耗费，又从贩运贸易中获取大量利润，加强了各地经济联系以及与边疆民族的贸易，可谓一举多得。</a:t>
            </a:r>
            <a:endParaRPr lang="en-US" altLang="zh-CN" dirty="0"/>
          </a:p>
          <a:p>
            <a:r>
              <a:rPr lang="zh-CN" altLang="en-US" dirty="0"/>
              <a:t>同时又实施平准法，在京师设平准官，集中管理各地运至均输货物和大农所掌握其余物资，根据市场价格涨落卖出或买进，达到调剂供需、平抑物价的目的。西汉朝廷通过均输</a:t>
            </a:r>
            <a:r>
              <a:rPr lang="en-US" altLang="zh-CN" dirty="0"/>
              <a:t>.</a:t>
            </a:r>
            <a:r>
              <a:rPr lang="zh-CN" altLang="en-US" dirty="0"/>
              <a:t>平准控制了许多商品的购销，增加了财政收入，并大夺商人之利。</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20</a:t>
            </a:fld>
            <a:endParaRPr lang="zh-CN" altLang="en-US"/>
          </a:p>
        </p:txBody>
      </p:sp>
    </p:spTree>
    <p:extLst>
      <p:ext uri="{BB962C8B-B14F-4D97-AF65-F5344CB8AC3E}">
        <p14:creationId xmlns:p14="http://schemas.microsoft.com/office/powerpoint/2010/main" val="8546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算缗与告缗</a:t>
            </a:r>
            <a:r>
              <a:rPr lang="en-US" altLang="zh-CN" dirty="0"/>
              <a:t>——</a:t>
            </a:r>
            <a:r>
              <a:rPr lang="zh-CN" altLang="en-US" dirty="0"/>
              <a:t>算缗是主要针对商人征收的财产</a:t>
            </a:r>
            <a:r>
              <a:rPr lang="en-US" altLang="zh-CN" dirty="0"/>
              <a:t>(</a:t>
            </a:r>
            <a:r>
              <a:rPr lang="zh-CN" altLang="en-US" dirty="0"/>
              <a:t>动产</a:t>
            </a:r>
            <a:r>
              <a:rPr lang="en-US" altLang="zh-CN" dirty="0"/>
              <a:t>)</a:t>
            </a:r>
            <a:r>
              <a:rPr lang="zh-CN" altLang="en-US" dirty="0"/>
              <a:t>税，汉初即曾征收，但未严格执行。元狩四年</a:t>
            </a:r>
            <a:r>
              <a:rPr lang="en-US" altLang="zh-CN" dirty="0"/>
              <a:t>(</a:t>
            </a:r>
            <a:r>
              <a:rPr lang="zh-CN" altLang="en-US" dirty="0"/>
              <a:t>前</a:t>
            </a:r>
            <a:r>
              <a:rPr lang="en-US" altLang="zh-CN" dirty="0"/>
              <a:t>119)</a:t>
            </a:r>
            <a:r>
              <a:rPr lang="zh-CN" altLang="en-US" dirty="0"/>
              <a:t>，武帝下诏算缗，规定商人、手工业者、高利贷者必须向朝廷申报现金财产，每</a:t>
            </a:r>
            <a:r>
              <a:rPr lang="en-US" altLang="zh-CN" dirty="0"/>
              <a:t>2000</a:t>
            </a:r>
            <a:r>
              <a:rPr lang="zh-CN" altLang="en-US" dirty="0"/>
              <a:t>钱纳税一算</a:t>
            </a:r>
            <a:r>
              <a:rPr lang="en-US" altLang="zh-CN" dirty="0"/>
              <a:t>(120</a:t>
            </a:r>
            <a:r>
              <a:rPr lang="zh-CN" altLang="en-US" dirty="0"/>
              <a:t>钱</a:t>
            </a:r>
            <a:r>
              <a:rPr lang="en-US" altLang="zh-CN" dirty="0"/>
              <a:t>)</a:t>
            </a:r>
            <a:r>
              <a:rPr lang="zh-CN" altLang="en-US" dirty="0"/>
              <a:t>，车、船等亦相应纳税。有产不报或少报，罚戍边一年，财产没收。元鼎三年</a:t>
            </a:r>
            <a:r>
              <a:rPr lang="en-US" altLang="zh-CN" dirty="0"/>
              <a:t>(</a:t>
            </a:r>
            <a:r>
              <a:rPr lang="zh-CN" altLang="en-US" dirty="0"/>
              <a:t>前</a:t>
            </a:r>
            <a:r>
              <a:rPr lang="en-US" altLang="zh-CN" dirty="0"/>
              <a:t>114)</a:t>
            </a:r>
            <a:r>
              <a:rPr lang="zh-CN" altLang="en-US" dirty="0"/>
              <a:t>又实行告缗，即鼓励告发算缗不实，告发者可得到没收财产的一半作为奖赏。其时“告缗遍天下”，没收资产“财物以亿计，奴婢以干万数，田大县数百顷，小县百余顷，宅亦如之，于是商贾中家以上大抵破”。</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21</a:t>
            </a:fld>
            <a:endParaRPr lang="zh-CN" altLang="en-US"/>
          </a:p>
        </p:txBody>
      </p:sp>
    </p:spTree>
    <p:extLst>
      <p:ext uri="{BB962C8B-B14F-4D97-AF65-F5344CB8AC3E}">
        <p14:creationId xmlns:p14="http://schemas.microsoft.com/office/powerpoint/2010/main" val="344599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a:t>
            </a:fld>
            <a:endParaRPr lang="zh-CN" altLang="en-US"/>
          </a:p>
        </p:txBody>
      </p:sp>
    </p:spTree>
    <p:extLst>
      <p:ext uri="{BB962C8B-B14F-4D97-AF65-F5344CB8AC3E}">
        <p14:creationId xmlns:p14="http://schemas.microsoft.com/office/powerpoint/2010/main" val="3040347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前面讲到汉武帝之所以要加强对经济的管控和干预，一方面是因为不满商人掌控国家经济命脉却无所贡献，另一方面也是因为他急于用钱，促使他急迫地需要增加财政收入。我们说汉武帝是个会攒钱的皇帝，更是一个会花钱的皇帝，特别是在军事和对外方面。</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22</a:t>
            </a:fld>
            <a:endParaRPr lang="zh-CN" altLang="en-US"/>
          </a:p>
        </p:txBody>
      </p:sp>
    </p:spTree>
    <p:extLst>
      <p:ext uri="{BB962C8B-B14F-4D97-AF65-F5344CB8AC3E}">
        <p14:creationId xmlns:p14="http://schemas.microsoft.com/office/powerpoint/2010/main" val="1253928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强盛时期的西汉曾有言：犯我强汉者，虽远必诛。如此的霸气威武，令来犯者莫不胆寒。但如此的强大却也终究走向没落。</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27</a:t>
            </a:fld>
            <a:endParaRPr lang="zh-CN" altLang="en-US"/>
          </a:p>
        </p:txBody>
      </p:sp>
    </p:spTree>
    <p:extLst>
      <p:ext uri="{BB962C8B-B14F-4D97-AF65-F5344CB8AC3E}">
        <p14:creationId xmlns:p14="http://schemas.microsoft.com/office/powerpoint/2010/main" val="639239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强盛时期的西汉曾有言：犯我强汉者，虽远必诛。如此的霸气威武，令来犯者莫不胆寒。但如此的强大却也终究走向没落。西汉后期</a:t>
            </a:r>
            <a:r>
              <a:rPr lang="en-US" altLang="zh-CN" sz="12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28</a:t>
            </a:fld>
            <a:endParaRPr lang="zh-CN" altLang="en-US"/>
          </a:p>
        </p:txBody>
      </p:sp>
    </p:spTree>
    <p:extLst>
      <p:ext uri="{BB962C8B-B14F-4D97-AF65-F5344CB8AC3E}">
        <p14:creationId xmlns:p14="http://schemas.microsoft.com/office/powerpoint/2010/main" val="1424413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出现如此严重的土地兼并问题时，难道皇帝中央无法阻止吗？由于当时的外戚王氏长期把持政权，生活奢侈腐朽，他们自己就广占土地，使得大小官僚纷纷效仿，因此限制土地兼并的计划和行为往往因损害了他们的利益而搁置不行。</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29</a:t>
            </a:fld>
            <a:endParaRPr lang="zh-CN" altLang="en-US"/>
          </a:p>
        </p:txBody>
      </p:sp>
    </p:spTree>
    <p:extLst>
      <p:ext uri="{BB962C8B-B14F-4D97-AF65-F5344CB8AC3E}">
        <p14:creationId xmlns:p14="http://schemas.microsoft.com/office/powerpoint/2010/main" val="1618332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王莽其人，是汉元帝皇后的侄子，当时外戚王氏权倾一时，王莽在一堆嚣张跋扈的亲戚中，显得颇有几分出淤泥而不染的味道。他为人礼贤下士，恭俭好学。而且他这个人很善于笼络人心，制造舆论，经常把土地财物分给穷人，并且很喜欢复古，讲究礼制。因此当时有很大一批人寄希望于王莽身上，希望他能够解决西汉末年的问题。但是王莽作出的举措很多事流于空想，不切实际的，又经常朝令夕改，急功近利，加之当时的国家机构已经非常腐朽，所以最后，王莽不仅没能解决问题，反而被问题所解决。</a:t>
            </a:r>
            <a:endParaRPr lang="en-US" altLang="zh-CN" dirty="0"/>
          </a:p>
          <a:p>
            <a:r>
              <a:rPr lang="zh-CN" altLang="en-US" dirty="0"/>
              <a:t>例如：改革币制</a:t>
            </a:r>
            <a:r>
              <a:rPr lang="en-US" altLang="zh-CN" dirty="0"/>
              <a:t>——</a:t>
            </a:r>
            <a:r>
              <a:rPr lang="zh-CN" altLang="en-US" dirty="0"/>
              <a:t>停用五铢钱，铸造各种新币，还将贝壳、布匹重新当成货币，使得货币换算极其复杂。</a:t>
            </a:r>
            <a:endParaRPr lang="en-US" altLang="zh-CN" dirty="0"/>
          </a:p>
          <a:p>
            <a:r>
              <a:rPr lang="zh-CN" altLang="en-US" dirty="0"/>
              <a:t>大规模改动官名和地名，就追求好听，有时候一个郡连改</a:t>
            </a:r>
            <a:r>
              <a:rPr lang="en-US" altLang="zh-CN" dirty="0"/>
              <a:t>5</a:t>
            </a:r>
            <a:r>
              <a:rPr lang="zh-CN" altLang="en-US" dirty="0"/>
              <a:t>次名，最后用回到原来的名字。</a:t>
            </a:r>
            <a:endParaRPr lang="en-US" altLang="zh-CN" dirty="0"/>
          </a:p>
          <a:p>
            <a:r>
              <a:rPr lang="zh-CN" altLang="en-US" dirty="0"/>
              <a:t>民族关系紧张，本来王昭君出塞带来的西汉匈奴和平局面被打破，王莽的一系列歧视政策迫使匈奴等周边各国掀起反叛。</a:t>
            </a:r>
            <a:endParaRPr lang="en-US" altLang="zh-CN" dirty="0"/>
          </a:p>
          <a:p>
            <a:r>
              <a:rPr lang="zh-CN" altLang="en-US" dirty="0"/>
              <a:t>私议：</a:t>
            </a:r>
            <a:r>
              <a:rPr lang="zh-CN" altLang="en-US" sz="1200" b="0" i="0" kern="1200" dirty="0">
                <a:solidFill>
                  <a:schemeClr val="tx1"/>
                </a:solidFill>
                <a:effectLst/>
                <a:latin typeface="+mn-lt"/>
                <a:ea typeface="+mn-ea"/>
                <a:cs typeface="+mn-cs"/>
              </a:rPr>
              <a:t>个人的看法或主张   </a:t>
            </a:r>
            <a:r>
              <a:rPr lang="zh-CN" altLang="en-US" dirty="0"/>
              <a:t>文：修饰   奸言：</a:t>
            </a:r>
            <a:r>
              <a:rPr lang="zh-CN" altLang="en-US" sz="1200" b="0" i="0" kern="1200" dirty="0">
                <a:solidFill>
                  <a:schemeClr val="tx1"/>
                </a:solidFill>
                <a:effectLst/>
                <a:latin typeface="+mn-lt"/>
                <a:ea typeface="+mn-ea"/>
                <a:cs typeface="+mn-cs"/>
              </a:rPr>
              <a:t>奸邪之言</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30</a:t>
            </a:fld>
            <a:endParaRPr lang="zh-CN" altLang="en-US"/>
          </a:p>
        </p:txBody>
      </p:sp>
    </p:spTree>
    <p:extLst>
      <p:ext uri="{BB962C8B-B14F-4D97-AF65-F5344CB8AC3E}">
        <p14:creationId xmlns:p14="http://schemas.microsoft.com/office/powerpoint/2010/main" val="2583136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刘秀原本也是绿林军中人，后独立发展，脱离其控制，建立起东汉；而绿林军进入长安后生活腐败，最终被赤眉军大败，但赤眉军同样缺乏建设国家的能力，最后被刘秀平定，统一全国。</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31</a:t>
            </a:fld>
            <a:endParaRPr lang="zh-CN" altLang="en-US"/>
          </a:p>
        </p:txBody>
      </p:sp>
    </p:spTree>
    <p:extLst>
      <p:ext uri="{BB962C8B-B14F-4D97-AF65-F5344CB8AC3E}">
        <p14:creationId xmlns:p14="http://schemas.microsoft.com/office/powerpoint/2010/main" val="1998495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实际上，外戚也好，宦官也罢，他们不过是皇权的寄生虫，他们依附于皇帝，狐假虎威，只要出现强势皇帝，宦官和外戚都会灰飞烟灭。          </a:t>
            </a:r>
            <a:endParaRPr lang="en-US" altLang="zh-CN" sz="1200" b="0" i="0" kern="1200" dirty="0">
              <a:solidFill>
                <a:schemeClr val="tx1"/>
              </a:solidFill>
              <a:effectLst/>
              <a:latin typeface="+mn-lt"/>
              <a:ea typeface="+mn-ea"/>
              <a:cs typeface="+mn-cs"/>
            </a:endParaRPr>
          </a:p>
          <a:p>
            <a:r>
              <a:rPr lang="zh-CN" altLang="en-US" dirty="0"/>
              <a:t>“党人”“禁锢终身”     桓帝：清议、第一次党锢；灵帝：第二次党锢</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33</a:t>
            </a:fld>
            <a:endParaRPr lang="zh-CN" altLang="en-US"/>
          </a:p>
        </p:txBody>
      </p:sp>
    </p:spTree>
    <p:extLst>
      <p:ext uri="{BB962C8B-B14F-4D97-AF65-F5344CB8AC3E}">
        <p14:creationId xmlns:p14="http://schemas.microsoft.com/office/powerpoint/2010/main" val="2053311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刘秀外祖父樊氏</a:t>
            </a:r>
            <a:endParaRPr lang="en-US" altLang="zh-CN"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为了解决流民问题，刘秀经常将国有土地借给或者赐给他们耕种。刘秀之后的汉明帝，继承了他父亲的执政风格，待民宽容轻徭薄赋。但是，就是这样的宽容，却在时间的推演过程当中变成了一种纵容。尤其是给流民赐田一事，更成为了豪强土地兼并的绿色通道。</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实际上，土地兼并最大的问题便是流民问题。流民多了，就会造成社会的大难题，同时国家财政也会出现赤字。而东汉的统治者绕过了土地兼并问题去解决流民问题，那得到的结果只能是这些赐给流民的田地，最终落到了豪强的名下。</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34</a:t>
            </a:fld>
            <a:endParaRPr lang="zh-CN" altLang="en-US"/>
          </a:p>
        </p:txBody>
      </p:sp>
    </p:spTree>
    <p:extLst>
      <p:ext uri="{BB962C8B-B14F-4D97-AF65-F5344CB8AC3E}">
        <p14:creationId xmlns:p14="http://schemas.microsoft.com/office/powerpoint/2010/main" val="4005297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刘秀外祖父樊氏</a:t>
            </a:r>
            <a:endParaRPr lang="en-US" altLang="zh-CN"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为了解决流民问题，刘秀经常将国有土地借给或者赐给他们耕种。刘秀之后的汉明帝，继承了他父亲的执政风格，待民宽容轻徭薄赋。但是，就是这样的宽容，却在时间的推演过程当中变成了一种纵容。尤其是给流民赐田一事，更成为了豪强土地兼并的绿色通道。</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实际上，土地兼并最大的问题便是流民问题。流民多了，就会造成社会的大难题，同时国家财政也会出现赤字。而东汉的统治者绕过了土地兼并问题去解决流民问题，那得到的结果只能是这些赐给流民的田地，最终落到了豪强的名下。</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35</a:t>
            </a:fld>
            <a:endParaRPr lang="zh-CN" altLang="en-US"/>
          </a:p>
        </p:txBody>
      </p:sp>
    </p:spTree>
    <p:extLst>
      <p:ext uri="{BB962C8B-B14F-4D97-AF65-F5344CB8AC3E}">
        <p14:creationId xmlns:p14="http://schemas.microsoft.com/office/powerpoint/2010/main" val="1245978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37</a:t>
            </a:fld>
            <a:endParaRPr lang="zh-CN" altLang="en-US"/>
          </a:p>
        </p:txBody>
      </p:sp>
    </p:spTree>
    <p:extLst>
      <p:ext uri="{BB962C8B-B14F-4D97-AF65-F5344CB8AC3E}">
        <p14:creationId xmlns:p14="http://schemas.microsoft.com/office/powerpoint/2010/main" val="3661551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醇驷，</a:t>
            </a:r>
            <a:r>
              <a:rPr lang="en-US" altLang="zh-CN" sz="1200" b="0" i="0" kern="1200" dirty="0" err="1">
                <a:solidFill>
                  <a:schemeClr val="tx1"/>
                </a:solidFill>
                <a:effectLst/>
                <a:latin typeface="+mn-lt"/>
                <a:ea typeface="+mn-ea"/>
                <a:cs typeface="+mn-cs"/>
              </a:rPr>
              <a:t>chún</a:t>
            </a:r>
            <a:r>
              <a:rPr lang="en-US" altLang="zh-CN"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sì</a:t>
            </a:r>
            <a:r>
              <a:rPr lang="zh-CN" altLang="en-US" sz="1200" b="0" i="0" kern="1200" dirty="0">
                <a:solidFill>
                  <a:schemeClr val="tx1"/>
                </a:solidFill>
                <a:effectLst/>
                <a:latin typeface="+mn-lt"/>
                <a:ea typeface="+mn-ea"/>
                <a:cs typeface="+mn-cs"/>
              </a:rPr>
              <a:t>，意思是谓四匹马的毛色一样，纯一无杂毛。  “能吃的马，早就被吃的差不多了。”</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4</a:t>
            </a:fld>
            <a:endParaRPr lang="zh-CN" altLang="en-US"/>
          </a:p>
        </p:txBody>
      </p:sp>
    </p:spTree>
    <p:extLst>
      <p:ext uri="{BB962C8B-B14F-4D97-AF65-F5344CB8AC3E}">
        <p14:creationId xmlns:p14="http://schemas.microsoft.com/office/powerpoint/2010/main" val="428826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楷体" panose="02010609060101010101" pitchFamily="49" charset="-122"/>
                <a:ea typeface="楷体" panose="02010609060101010101" pitchFamily="49" charset="-122"/>
              </a:rPr>
              <a:t>氾（</a:t>
            </a:r>
            <a:r>
              <a:rPr lang="en-US" altLang="zh-CN" sz="1200" dirty="0" err="1">
                <a:latin typeface="楷体" panose="02010609060101010101" pitchFamily="49" charset="-122"/>
                <a:ea typeface="楷体" panose="02010609060101010101" pitchFamily="49" charset="-122"/>
              </a:rPr>
              <a:t>fán</a:t>
            </a:r>
            <a:r>
              <a:rPr lang="zh-CN" altLang="en-US" sz="1200" dirty="0">
                <a:latin typeface="楷体" panose="02010609060101010101" pitchFamily="49" charset="-122"/>
                <a:ea typeface="楷体" panose="02010609060101010101" pitchFamily="49" charset="-122"/>
              </a:rPr>
              <a:t>）寔（</a:t>
            </a:r>
            <a:r>
              <a:rPr lang="en-US" altLang="zh-CN" sz="1200" dirty="0" err="1">
                <a:latin typeface="楷体" panose="02010609060101010101" pitchFamily="49" charset="-122"/>
                <a:ea typeface="楷体" panose="02010609060101010101" pitchFamily="49" charset="-122"/>
              </a:rPr>
              <a:t>shí</a:t>
            </a:r>
            <a:r>
              <a:rPr lang="zh-CN" altLang="en-US" sz="1200" dirty="0">
                <a:latin typeface="楷体" panose="02010609060101010101" pitchFamily="49" charset="-122"/>
                <a:ea typeface="楷体" panose="02010609060101010101" pitchFamily="49" charset="-122"/>
              </a:rPr>
              <a:t>）</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38</a:t>
            </a:fld>
            <a:endParaRPr lang="zh-CN" altLang="en-US"/>
          </a:p>
        </p:txBody>
      </p:sp>
    </p:spTree>
    <p:extLst>
      <p:ext uri="{BB962C8B-B14F-4D97-AF65-F5344CB8AC3E}">
        <p14:creationId xmlns:p14="http://schemas.microsoft.com/office/powerpoint/2010/main" val="8149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蒙恬征讨叛乱在外，李斯处理法在国内。事情越多天下越乱，法越滋长，坏人更旺，兵马增设而敌人越多。秦国不是不想治理国家，但错在，举止措施过于频繁暴虐而用刑过于极端的原因。</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5</a:t>
            </a:fld>
            <a:endParaRPr lang="zh-CN" altLang="en-US"/>
          </a:p>
        </p:txBody>
      </p:sp>
    </p:spTree>
    <p:extLst>
      <p:ext uri="{BB962C8B-B14F-4D97-AF65-F5344CB8AC3E}">
        <p14:creationId xmlns:p14="http://schemas.microsoft.com/office/powerpoint/2010/main" val="343214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6</a:t>
            </a:fld>
            <a:endParaRPr lang="zh-CN" altLang="en-US"/>
          </a:p>
        </p:txBody>
      </p:sp>
    </p:spTree>
    <p:extLst>
      <p:ext uri="{BB962C8B-B14F-4D97-AF65-F5344CB8AC3E}">
        <p14:creationId xmlns:p14="http://schemas.microsoft.com/office/powerpoint/2010/main" val="82349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西汉初年基本延续了秦朝的制度，我们称之为“汉承秦制”，但在此同时，汉初统治者也从秦亡的教训中寻找新的解决之道，汉高祖刘邦就认为，“亡秦之弊”在于“同姓寡少”，楚汉争霸过程中，刘邦秉持的是“得人得天下”的观念，为了笼络人心，奖赏功臣，他分封了七个异姓王，其中就包括我们非常熟悉的楚王韩信等。因此我们发现汉初实行的地方行政制度是</a:t>
            </a:r>
            <a:r>
              <a:rPr lang="en-US" altLang="zh-CN" dirty="0"/>
              <a:t>——</a:t>
            </a:r>
            <a:r>
              <a:rPr lang="zh-CN" altLang="en-US" dirty="0"/>
              <a:t>郡国并行制，也就是郡县制和诸侯国的结合。之后刘邦又认为这些异姓王都将会是汉王朝不稳定的因素，因此逐渐剪除异性诸侯王，转而分封与自己同姓的刘姓诸侯王，希望能够凭借血缘关系维系汉王朝的统治，避免秦朝短暂统治的结局。我们比较熟悉的“白马之盟”就是</a:t>
            </a:r>
            <a:r>
              <a:rPr lang="zh-CN" altLang="en-US" sz="1200" b="0" i="0" kern="1200" dirty="0">
                <a:solidFill>
                  <a:schemeClr val="tx1"/>
                </a:solidFill>
                <a:effectLst/>
                <a:latin typeface="+mn-lt"/>
                <a:ea typeface="+mn-ea"/>
                <a:cs typeface="+mn-cs"/>
              </a:rPr>
              <a:t>刘邦杀白马为盟，与诸将订下誓约：“非刘氏而王者，天下共击之。”那么，我们想一想，同姓诸侯王会成为汉王朝社会稳定保障还是威胁呢？</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首先随着一代一代的继承，诸侯王与天子之间的血缘关系淡薄，其次，由于汉初统治者奉行黄老之道的“无为而治”，就更加导致诸侯势力日益壮大，逐渐骄纵。汉高祖刘邦给他的后代子孙留下了一个不小的隐患。</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7</a:t>
            </a:fld>
            <a:endParaRPr lang="zh-CN" altLang="en-US"/>
          </a:p>
        </p:txBody>
      </p:sp>
    </p:spTree>
    <p:extLst>
      <p:ext uri="{BB962C8B-B14F-4D97-AF65-F5344CB8AC3E}">
        <p14:creationId xmlns:p14="http://schemas.microsoft.com/office/powerpoint/2010/main" val="229808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8</a:t>
            </a:fld>
            <a:endParaRPr lang="zh-CN" altLang="en-US"/>
          </a:p>
        </p:txBody>
      </p:sp>
    </p:spTree>
    <p:extLst>
      <p:ext uri="{BB962C8B-B14F-4D97-AF65-F5344CB8AC3E}">
        <p14:creationId xmlns:p14="http://schemas.microsoft.com/office/powerpoint/2010/main" val="417526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平定七国之乱后，诸侯国的隐患是否彻底消除？汉朝统治者还会继续沿用郡国并行制吗？“削藩”失败后，汉朝统治者又将会如何处理这王国问题？ 这里我们就要提到汉景帝之后，西汉强盛时期一位有雄才大略的帝王</a:t>
            </a:r>
            <a:r>
              <a:rPr lang="en-US" altLang="zh-CN" dirty="0"/>
              <a:t>——</a:t>
            </a:r>
            <a:r>
              <a:rPr lang="zh-CN" altLang="en-US" dirty="0"/>
              <a:t>汉武帝刘彻。</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9</a:t>
            </a:fld>
            <a:endParaRPr lang="zh-CN" altLang="en-US"/>
          </a:p>
        </p:txBody>
      </p:sp>
    </p:spTree>
    <p:extLst>
      <p:ext uri="{BB962C8B-B14F-4D97-AF65-F5344CB8AC3E}">
        <p14:creationId xmlns:p14="http://schemas.microsoft.com/office/powerpoint/2010/main" val="3401270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在经过汉初以来</a:t>
            </a:r>
            <a:r>
              <a:rPr lang="en-US" altLang="zh-CN" sz="1200" b="0" i="0" kern="1200" dirty="0">
                <a:solidFill>
                  <a:schemeClr val="tx1"/>
                </a:solidFill>
                <a:effectLst/>
                <a:latin typeface="+mn-lt"/>
                <a:ea typeface="+mn-ea"/>
                <a:cs typeface="+mn-cs"/>
              </a:rPr>
              <a:t>60</a:t>
            </a:r>
            <a:r>
              <a:rPr lang="zh-CN" altLang="en-US" sz="1200" b="0" i="0" kern="1200" dirty="0">
                <a:solidFill>
                  <a:schemeClr val="tx1"/>
                </a:solidFill>
                <a:effectLst/>
                <a:latin typeface="+mn-lt"/>
                <a:ea typeface="+mn-ea"/>
                <a:cs typeface="+mn-cs"/>
              </a:rPr>
              <a:t>多年的休养生息，西汉国力强盛，人民自给自足，粮仓丰盛的繁荣景象，这给即将一展宏图的汉武帝刘彻提供了一个极佳的舞台。但同时，西汉王朝依然存在一些未被解决的遗留问题和矛盾。</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10</a:t>
            </a:fld>
            <a:endParaRPr lang="zh-CN" altLang="en-US"/>
          </a:p>
        </p:txBody>
      </p:sp>
    </p:spTree>
    <p:extLst>
      <p:ext uri="{BB962C8B-B14F-4D97-AF65-F5344CB8AC3E}">
        <p14:creationId xmlns:p14="http://schemas.microsoft.com/office/powerpoint/2010/main" val="3334171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B15CC2-183E-4CD6-9A29-0672ED479F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78DDC3-8777-4A80-82E1-A157312739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A9AC7E3-E865-4F29-AD0C-330B3FCC3A9F}"/>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746ED4F1-2CEF-43DC-95D0-465266B35D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41F1FD6-E0CA-4CCE-A917-2524B9DDDBFC}"/>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37082429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3DEC1D-3F11-47DC-8376-131B71B2AB2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D7B9C66-4650-40B3-9316-EAE8659D319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2CD7B13-142F-4940-A70F-54584C031B68}"/>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E458E23B-6A56-4E2F-BE8E-F542AF532E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F6427E-5EE3-4A95-AABF-F9D2A3B91217}"/>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2222777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F33657-53B9-4F40-A93E-3BE16B26F6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FBEBB0-1411-41E7-9091-665F933163B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A60FA70-352C-46A2-B5DE-B6FE603FDF26}"/>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C19C2854-448B-4C63-B244-C54A78C11A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047738-749B-4BA8-8ABC-FBB534FEE03C}"/>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17672476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FCDEDE-A90A-412B-A7BE-1AD35904F4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AADD59-A706-45BA-A465-316E1D5FA8D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F306F8-9361-45E4-B935-EC8C0AC8FF95}"/>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A83BB3C1-027D-4367-93F4-434BC20AFD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5B9D77-2BE1-42C8-80C0-45299CA07580}"/>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6197221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F5CB00-C8C3-4A0A-8817-16478FBC48F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5CD296-02E7-4FC7-904B-0493833B24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0B033FF-3498-4F8D-A2EA-AE891BF3CC5A}"/>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981DD620-D62F-4C7A-8516-E677E73C00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6CB992-F7DD-4C56-B376-F44E4DB86C9B}"/>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15784154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B00838-9EC9-486C-B15C-F7B20C0196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B0094D-6DA1-4B10-BF03-9A3E7A15212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538C70-AE58-42B3-8279-136829CD0B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F3680DC-F651-4019-AE00-52C1D40D8777}"/>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01A9AEE6-222D-4AFA-B658-E100666922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3140CF-D598-48B5-94B6-84EDE8BFBC40}"/>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10913787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C20C4-0213-4443-8690-C674FE57EC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9271D3B-D3B2-4C8F-9A54-64D1B397B8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35220A0-E20E-4755-A712-860504AC690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36E5D14-5E6F-4076-80F6-37539D16CE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6532105-3783-48EC-9684-8281A05F4B2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BEBCCB4-6445-44C9-8417-D11249543E33}"/>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8" name="页脚占位符 7">
            <a:extLst>
              <a:ext uri="{FF2B5EF4-FFF2-40B4-BE49-F238E27FC236}">
                <a16:creationId xmlns:a16="http://schemas.microsoft.com/office/drawing/2014/main" id="{DDFD1A83-0276-4F89-812C-74FA3B2CC32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DD89294-DC2C-4E68-876D-65A88CAF558B}"/>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27738915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4F451A-CA18-4A8E-B005-06D8A4F8AF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688EE9A-A008-4270-B576-2E99D7F5D588}"/>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4" name="页脚占位符 3">
            <a:extLst>
              <a:ext uri="{FF2B5EF4-FFF2-40B4-BE49-F238E27FC236}">
                <a16:creationId xmlns:a16="http://schemas.microsoft.com/office/drawing/2014/main" id="{A5915B2F-CD84-4D75-89F8-50067B07856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2E00C8E-3611-45B8-A8AD-2E0788FF9136}"/>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4186609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C03A025-BA1A-414A-98DE-1C5F364E51E9}"/>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3" name="页脚占位符 2">
            <a:extLst>
              <a:ext uri="{FF2B5EF4-FFF2-40B4-BE49-F238E27FC236}">
                <a16:creationId xmlns:a16="http://schemas.microsoft.com/office/drawing/2014/main" id="{6B6BB411-B291-41DE-92B7-A72115EFA22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B90470B-A168-4232-A82B-177C15364EAB}"/>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39190732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709B2-E989-4913-BA3B-21D95C3616A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83CDD0B-7B48-4239-A6AC-0C16F6B35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ED1D445-E73F-43DA-9B1D-C3FB22E54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8ACC57C-3C09-4E15-9013-482763C874A9}"/>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99149ADA-4986-43A7-9870-3421E8D5C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3A3352-4132-4C03-8CD6-6D01050CA722}"/>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19745167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E9115-C0D1-48C7-8837-198B0FF511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850722-AFD3-4851-854E-4822F6CAE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3D63EB1-6752-4686-A79F-A9790B1E0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DDB06-D58E-4BD7-8229-B3975CD7A404}"/>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63063FAA-B34E-41C4-805E-BE30683046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1FD3BB-E7C9-443B-8CCB-EA0BD1463CAF}"/>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8032266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86928B1-9F25-4252-B417-6402844C13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FB3DC49-96D6-4ABB-BEEC-FD279FA95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21D4C5A-6359-46C3-8DC2-B243B61A68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FD5B8AA3-8A2C-4A3E-B581-7936AF1EAD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8B3451F-747B-4F18-9737-1994E7A19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3878928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com&amp;app=2002&amp;size=f9999,10000&amp;q=a80&amp;n=0&amp;g=0n&amp;fmt=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13d99e85a2d67988cad8154849e0b823"/><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7.pn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cn&amp;app=2002&amp;size=f9999,10000&amp;q=a80&amp;n=0&amp;g=0n&amp;fmt=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com&amp;app=2002&amp;size=f9999,10000&amp;q=a80&amp;n=0&amp;g=0n&amp;fmt=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1.com&amp;app=2002&amp;size=f9999,10000&amp;q=a80&amp;n=0&amp;g=0n&amp;fmt=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jp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6E9A12E-2999-43C9-9B67-D14B6F455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6" name="图片 5">
            <a:extLst>
              <a:ext uri="{FF2B5EF4-FFF2-40B4-BE49-F238E27FC236}">
                <a16:creationId xmlns:a16="http://schemas.microsoft.com/office/drawing/2014/main" id="{DAC6DA53-058E-476E-8888-58422E52C57C}"/>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32B526DA-55B9-473E-B834-997AFBE4A43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a:off x="-1" y="630426"/>
            <a:ext cx="5436633" cy="6253315"/>
          </a:xfrm>
          <a:prstGeom prst="rect">
            <a:avLst/>
          </a:prstGeom>
        </p:spPr>
      </p:pic>
      <p:grpSp>
        <p:nvGrpSpPr>
          <p:cNvPr id="17" name="组合 16">
            <a:extLst>
              <a:ext uri="{FF2B5EF4-FFF2-40B4-BE49-F238E27FC236}">
                <a16:creationId xmlns:a16="http://schemas.microsoft.com/office/drawing/2014/main" id="{2B8AFA78-F060-41F9-8BA7-4DB71E6C728B}"/>
              </a:ext>
            </a:extLst>
          </p:cNvPr>
          <p:cNvGrpSpPr/>
          <p:nvPr/>
        </p:nvGrpSpPr>
        <p:grpSpPr>
          <a:xfrm>
            <a:off x="3424492" y="658314"/>
            <a:ext cx="7836006" cy="1102268"/>
            <a:chOff x="3406877" y="439287"/>
            <a:chExt cx="7836006" cy="1102268"/>
          </a:xfrm>
        </p:grpSpPr>
        <p:sp>
          <p:nvSpPr>
            <p:cNvPr id="9" name="对话气泡: 圆角矩形 8">
              <a:extLst>
                <a:ext uri="{FF2B5EF4-FFF2-40B4-BE49-F238E27FC236}">
                  <a16:creationId xmlns:a16="http://schemas.microsoft.com/office/drawing/2014/main" id="{1927A9D0-D6CF-43C0-A4BE-EE1E850872D7}"/>
                </a:ext>
              </a:extLst>
            </p:cNvPr>
            <p:cNvSpPr/>
            <p:nvPr/>
          </p:nvSpPr>
          <p:spPr>
            <a:xfrm>
              <a:off x="3406877" y="439287"/>
              <a:ext cx="7836006" cy="1102268"/>
            </a:xfrm>
            <a:prstGeom prst="wedgeRoundRectCallout">
              <a:avLst>
                <a:gd name="adj1" fmla="val -44265"/>
                <a:gd name="adj2" fmla="val 109735"/>
                <a:gd name="adj3" fmla="val 16667"/>
              </a:avLst>
            </a:prstGeom>
            <a:solidFill>
              <a:srgbClr val="AD8049">
                <a:alpha val="63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387B4FE3-530B-4A86-81F2-6332FFCFF374}"/>
                </a:ext>
              </a:extLst>
            </p:cNvPr>
            <p:cNvSpPr/>
            <p:nvPr/>
          </p:nvSpPr>
          <p:spPr>
            <a:xfrm>
              <a:off x="3509572" y="728811"/>
              <a:ext cx="7630615" cy="523220"/>
            </a:xfrm>
            <a:prstGeom prst="rect">
              <a:avLst/>
            </a:prstGeom>
          </p:spPr>
          <p:txBody>
            <a:bodyPr wrap="none">
              <a:spAutoFit/>
            </a:bodyPr>
            <a:lstStyle/>
            <a:p>
              <a:r>
                <a:rPr lang="zh-CN" altLang="en-US" sz="2800" b="1" dirty="0">
                  <a:solidFill>
                    <a:prstClr val="black"/>
                  </a:solidFill>
                  <a:latin typeface="方正刻本仿宋简体" panose="02000000000000000000" pitchFamily="2" charset="-122"/>
                  <a:ea typeface="方正刻本仿宋简体" panose="02000000000000000000" pitchFamily="2" charset="-122"/>
                </a:rPr>
                <a:t>“乃公居马上而得之，安事</a:t>
              </a:r>
              <a:r>
                <a:rPr lang="en-US" altLang="zh-CN" sz="2800" b="1" dirty="0">
                  <a:solidFill>
                    <a:prstClr val="black"/>
                  </a:solidFill>
                  <a:latin typeface="方正刻本仿宋简体" panose="02000000000000000000" pitchFamily="2" charset="-122"/>
                  <a:ea typeface="方正刻本仿宋简体" panose="02000000000000000000" pitchFamily="2" charset="-122"/>
                </a:rPr>
                <a:t>《</a:t>
              </a:r>
              <a:r>
                <a:rPr lang="zh-CN" altLang="en-US" sz="2800" b="1" dirty="0">
                  <a:solidFill>
                    <a:prstClr val="black"/>
                  </a:solidFill>
                  <a:latin typeface="方正刻本仿宋简体" panose="02000000000000000000" pitchFamily="2" charset="-122"/>
                  <a:ea typeface="方正刻本仿宋简体" panose="02000000000000000000" pitchFamily="2" charset="-122"/>
                </a:rPr>
                <a:t>诗</a:t>
              </a:r>
              <a:r>
                <a:rPr lang="en-US" altLang="zh-CN" sz="2800" b="1" dirty="0">
                  <a:solidFill>
                    <a:prstClr val="black"/>
                  </a:solidFill>
                  <a:latin typeface="方正刻本仿宋简体" panose="02000000000000000000" pitchFamily="2" charset="-122"/>
                  <a:ea typeface="方正刻本仿宋简体" panose="02000000000000000000" pitchFamily="2" charset="-122"/>
                </a:rPr>
                <a:t>》</a:t>
              </a:r>
              <a:r>
                <a:rPr lang="zh-CN" altLang="en-US" sz="2800" b="1" dirty="0">
                  <a:solidFill>
                    <a:prstClr val="black"/>
                  </a:solidFill>
                  <a:latin typeface="方正刻本仿宋简体" panose="02000000000000000000" pitchFamily="2" charset="-122"/>
                  <a:ea typeface="方正刻本仿宋简体" panose="02000000000000000000" pitchFamily="2" charset="-122"/>
                </a:rPr>
                <a:t>、</a:t>
              </a:r>
              <a:r>
                <a:rPr lang="en-US" altLang="zh-CN" sz="2800" b="1" dirty="0">
                  <a:solidFill>
                    <a:prstClr val="black"/>
                  </a:solidFill>
                  <a:latin typeface="方正刻本仿宋简体" panose="02000000000000000000" pitchFamily="2" charset="-122"/>
                  <a:ea typeface="方正刻本仿宋简体" panose="02000000000000000000" pitchFamily="2" charset="-122"/>
                </a:rPr>
                <a:t>《</a:t>
              </a:r>
              <a:r>
                <a:rPr lang="zh-CN" altLang="en-US" sz="2800" b="1" dirty="0">
                  <a:solidFill>
                    <a:prstClr val="black"/>
                  </a:solidFill>
                  <a:latin typeface="方正刻本仿宋简体" panose="02000000000000000000" pitchFamily="2" charset="-122"/>
                  <a:ea typeface="方正刻本仿宋简体" panose="02000000000000000000" pitchFamily="2" charset="-122"/>
                </a:rPr>
                <a:t>书</a:t>
              </a:r>
              <a:r>
                <a:rPr lang="en-US" altLang="zh-CN" sz="2800" b="1" dirty="0">
                  <a:solidFill>
                    <a:prstClr val="black"/>
                  </a:solidFill>
                  <a:latin typeface="方正刻本仿宋简体" panose="02000000000000000000" pitchFamily="2" charset="-122"/>
                  <a:ea typeface="方正刻本仿宋简体" panose="02000000000000000000" pitchFamily="2" charset="-122"/>
                </a:rPr>
                <a:t>》</a:t>
              </a:r>
              <a:r>
                <a:rPr lang="zh-CN" altLang="en-US" sz="2800" b="1" dirty="0">
                  <a:solidFill>
                    <a:prstClr val="black"/>
                  </a:solidFill>
                  <a:latin typeface="方正刻本仿宋简体" panose="02000000000000000000" pitchFamily="2" charset="-122"/>
                  <a:ea typeface="方正刻本仿宋简体" panose="02000000000000000000" pitchFamily="2" charset="-122"/>
                </a:rPr>
                <a:t>？</a:t>
              </a:r>
              <a:r>
                <a:rPr lang="zh-CN" altLang="en-US" b="1" dirty="0">
                  <a:solidFill>
                    <a:prstClr val="black"/>
                  </a:solidFill>
                  <a:latin typeface="方正刻本仿宋简体" panose="02000000000000000000" pitchFamily="2" charset="-122"/>
                  <a:ea typeface="方正刻本仿宋简体" panose="02000000000000000000" pitchFamily="2" charset="-122"/>
                </a:rPr>
                <a:t>”</a:t>
              </a:r>
              <a:endParaRPr lang="zh-CN" altLang="en-US" b="1" dirty="0"/>
            </a:p>
          </p:txBody>
        </p:sp>
      </p:grpSp>
      <p:sp>
        <p:nvSpPr>
          <p:cNvPr id="13" name="矩形 12">
            <a:extLst>
              <a:ext uri="{FF2B5EF4-FFF2-40B4-BE49-F238E27FC236}">
                <a16:creationId xmlns:a16="http://schemas.microsoft.com/office/drawing/2014/main" id="{107AA059-392F-4430-B9D4-40E34302D52E}"/>
              </a:ext>
            </a:extLst>
          </p:cNvPr>
          <p:cNvSpPr/>
          <p:nvPr/>
        </p:nvSpPr>
        <p:spPr>
          <a:xfrm>
            <a:off x="5157281" y="6359719"/>
            <a:ext cx="2185214"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 汉高祖刘邦</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15" name="矩形 14">
            <a:extLst>
              <a:ext uri="{FF2B5EF4-FFF2-40B4-BE49-F238E27FC236}">
                <a16:creationId xmlns:a16="http://schemas.microsoft.com/office/drawing/2014/main" id="{466AC113-AC32-4E10-8372-33953B3767F3}"/>
              </a:ext>
            </a:extLst>
          </p:cNvPr>
          <p:cNvSpPr/>
          <p:nvPr/>
        </p:nvSpPr>
        <p:spPr>
          <a:xfrm>
            <a:off x="4551610" y="2693243"/>
            <a:ext cx="6185215" cy="1200329"/>
          </a:xfrm>
          <a:prstGeom prst="rect">
            <a:avLst/>
          </a:prstGeom>
        </p:spPr>
        <p:txBody>
          <a:bodyPr wrap="square">
            <a:spAutoFit/>
          </a:bodyPr>
          <a:lstStyle/>
          <a:p>
            <a:r>
              <a:rPr lang="zh-CN" altLang="en-US" sz="7200" b="1" dirty="0">
                <a:solidFill>
                  <a:srgbClr val="C00000"/>
                </a:solidFill>
                <a:latin typeface="Aa叹书体 (非商业使用)" panose="02010600010101010101" pitchFamily="2" charset="-122"/>
                <a:ea typeface="Aa叹书体 (非商业使用)" panose="02010600010101010101" pitchFamily="2" charset="-122"/>
              </a:rPr>
              <a:t>马上得天下，</a:t>
            </a:r>
            <a:endParaRPr lang="zh-CN" altLang="en-US" sz="5400" dirty="0">
              <a:solidFill>
                <a:srgbClr val="C00000"/>
              </a:solidFill>
              <a:latin typeface="Aa叹书体 (非商业使用)" panose="02010600010101010101" pitchFamily="2" charset="-122"/>
              <a:ea typeface="Aa叹书体 (非商业使用)" panose="02010600010101010101" pitchFamily="2" charset="-122"/>
            </a:endParaRPr>
          </a:p>
        </p:txBody>
      </p:sp>
      <p:sp>
        <p:nvSpPr>
          <p:cNvPr id="16" name="矩形 15">
            <a:extLst>
              <a:ext uri="{FF2B5EF4-FFF2-40B4-BE49-F238E27FC236}">
                <a16:creationId xmlns:a16="http://schemas.microsoft.com/office/drawing/2014/main" id="{E777B0A5-1F03-466A-AF30-749B7A1AC88E}"/>
              </a:ext>
            </a:extLst>
          </p:cNvPr>
          <p:cNvSpPr/>
          <p:nvPr/>
        </p:nvSpPr>
        <p:spPr>
          <a:xfrm>
            <a:off x="5436632" y="4332164"/>
            <a:ext cx="6349815" cy="1323439"/>
          </a:xfrm>
          <a:prstGeom prst="rect">
            <a:avLst/>
          </a:prstGeom>
        </p:spPr>
        <p:txBody>
          <a:bodyPr wrap="none">
            <a:spAutoFit/>
          </a:bodyPr>
          <a:lstStyle/>
          <a:p>
            <a:r>
              <a:rPr lang="zh-CN" altLang="en-US" sz="8000" b="1" dirty="0">
                <a:solidFill>
                  <a:srgbClr val="C00000"/>
                </a:solidFill>
                <a:latin typeface="Aa叹书体 (非商业使用)" panose="02010600010101010101" pitchFamily="2" charset="-122"/>
                <a:ea typeface="Aa叹书体 (非商业使用)" panose="02010600010101010101" pitchFamily="2" charset="-122"/>
              </a:rPr>
              <a:t>马上治天下？</a:t>
            </a:r>
            <a:endParaRPr lang="zh-CN" altLang="en-US" sz="6000" dirty="0">
              <a:solidFill>
                <a:srgbClr val="C00000"/>
              </a:solidFill>
              <a:latin typeface="Aa叹书体 (非商业使用)" panose="02010600010101010101" pitchFamily="2" charset="-122"/>
              <a:ea typeface="Aa叹书体 (非商业使用)" panose="02010600010101010101" pitchFamily="2" charset="-122"/>
            </a:endParaRPr>
          </a:p>
        </p:txBody>
      </p:sp>
    </p:spTree>
    <p:extLst>
      <p:ext uri="{BB962C8B-B14F-4D97-AF65-F5344CB8AC3E}">
        <p14:creationId xmlns:p14="http://schemas.microsoft.com/office/powerpoint/2010/main" val="14129506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A3F1E3A0-EFF9-4B1F-8F78-707B0345C869}"/>
              </a:ext>
            </a:extLst>
          </p:cNvPr>
          <p:cNvPicPr>
            <a:picLocks noChangeAspect="1"/>
          </p:cNvPicPr>
          <p:nvPr/>
        </p:nvPicPr>
        <p:blipFill rotWithShape="1">
          <a:blip r:embed="rId4"/>
          <a:srcRect t="7912" b="7912"/>
          <a:stretch/>
        </p:blipFill>
        <p:spPr>
          <a:xfrm>
            <a:off x="2048652" y="-1"/>
            <a:ext cx="8086264" cy="6858001"/>
          </a:xfrm>
          <a:prstGeom prst="rect">
            <a:avLst/>
          </a:prstGeom>
          <a:effectLst>
            <a:outerShdw blurRad="63500" sx="102000" sy="102000" algn="ctr" rotWithShape="0">
              <a:prstClr val="black">
                <a:alpha val="40000"/>
              </a:prstClr>
            </a:outerShdw>
          </a:effectLst>
        </p:spPr>
      </p:pic>
      <p:sp>
        <p:nvSpPr>
          <p:cNvPr id="5" name="文本框 4">
            <a:extLst>
              <a:ext uri="{FF2B5EF4-FFF2-40B4-BE49-F238E27FC236}">
                <a16:creationId xmlns:a16="http://schemas.microsoft.com/office/drawing/2014/main" id="{54864196-E73B-4854-9132-E332A7FAB1F1}"/>
              </a:ext>
            </a:extLst>
          </p:cNvPr>
          <p:cNvSpPr txBox="1"/>
          <p:nvPr/>
        </p:nvSpPr>
        <p:spPr>
          <a:xfrm>
            <a:off x="2048652" y="3172534"/>
            <a:ext cx="8094689" cy="1862048"/>
          </a:xfrm>
          <a:prstGeom prst="rect">
            <a:avLst/>
          </a:prstGeom>
          <a:noFill/>
        </p:spPr>
        <p:txBody>
          <a:bodyPr wrap="square" rtlCol="0">
            <a:spAutoFit/>
          </a:bodyPr>
          <a:lstStyle/>
          <a:p>
            <a:pPr algn="ctr"/>
            <a:r>
              <a:rPr lang="zh-CN" altLang="en-US" sz="11500" b="1" dirty="0">
                <a:latin typeface="华光隶变_CNKI" panose="02000500000000000000" pitchFamily="2" charset="-122"/>
                <a:ea typeface="华光隶变_CNKI" panose="02000500000000000000" pitchFamily="2" charset="-122"/>
              </a:rPr>
              <a:t>西汉的强盛</a:t>
            </a:r>
          </a:p>
        </p:txBody>
      </p:sp>
      <p:sp>
        <p:nvSpPr>
          <p:cNvPr id="6" name="矩形 5">
            <a:extLst>
              <a:ext uri="{FF2B5EF4-FFF2-40B4-BE49-F238E27FC236}">
                <a16:creationId xmlns:a16="http://schemas.microsoft.com/office/drawing/2014/main" id="{1F06C46B-077E-4A7E-A3A3-CDC5173A0289}"/>
              </a:ext>
            </a:extLst>
          </p:cNvPr>
          <p:cNvSpPr/>
          <p:nvPr/>
        </p:nvSpPr>
        <p:spPr>
          <a:xfrm>
            <a:off x="5263075" y="1310485"/>
            <a:ext cx="1665841" cy="1862048"/>
          </a:xfrm>
          <a:prstGeom prst="rect">
            <a:avLst/>
          </a:prstGeom>
        </p:spPr>
        <p:txBody>
          <a:bodyPr wrap="none">
            <a:spAutoFit/>
          </a:bodyPr>
          <a:lstStyle/>
          <a:p>
            <a:r>
              <a:rPr lang="zh-CN" altLang="en-US" sz="11500" dirty="0">
                <a:solidFill>
                  <a:srgbClr val="C00000"/>
                </a:solidFill>
                <a:latin typeface="华文隶书" panose="02010800040101010101" pitchFamily="2" charset="-122"/>
                <a:ea typeface="华文隶书" panose="02010800040101010101" pitchFamily="2" charset="-122"/>
              </a:rPr>
              <a:t>贰</a:t>
            </a:r>
            <a:endParaRPr lang="zh-CN" altLang="en-US" sz="2000" dirty="0">
              <a:solidFill>
                <a:srgbClr val="C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7223318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政治上</a:t>
            </a:r>
            <a:endParaRPr lang="zh-CN" altLang="en-US" dirty="0"/>
          </a:p>
        </p:txBody>
      </p:sp>
      <p:sp>
        <p:nvSpPr>
          <p:cNvPr id="3" name="矩形 2">
            <a:extLst>
              <a:ext uri="{FF2B5EF4-FFF2-40B4-BE49-F238E27FC236}">
                <a16:creationId xmlns:a16="http://schemas.microsoft.com/office/drawing/2014/main" id="{5A2D56A9-5812-4FD3-AE96-8623E7C6A26D}"/>
              </a:ext>
            </a:extLst>
          </p:cNvPr>
          <p:cNvSpPr/>
          <p:nvPr/>
        </p:nvSpPr>
        <p:spPr>
          <a:xfrm>
            <a:off x="3792105" y="754443"/>
            <a:ext cx="360387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① 颁布“推恩令”</a:t>
            </a:r>
            <a:endParaRPr lang="zh-CN" altLang="en-US" dirty="0">
              <a:solidFill>
                <a:srgbClr val="C00000"/>
              </a:solidFill>
            </a:endParaRPr>
          </a:p>
        </p:txBody>
      </p:sp>
      <p:pic>
        <p:nvPicPr>
          <p:cNvPr id="6" name="图片 5">
            <a:extLst>
              <a:ext uri="{FF2B5EF4-FFF2-40B4-BE49-F238E27FC236}">
                <a16:creationId xmlns:a16="http://schemas.microsoft.com/office/drawing/2014/main" id="{2EEB5416-EB49-4B26-BB25-54295E6A6C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533" b="89867" l="9917" r="89917">
                        <a14:foregroundMark x1="28595" y1="8533" x2="28595" y2="14133"/>
                      </a14:backgroundRemoval>
                    </a14:imgEffect>
                  </a14:imgLayer>
                </a14:imgProps>
              </a:ext>
              <a:ext uri="{28A0092B-C50C-407E-A947-70E740481C1C}">
                <a14:useLocalDpi xmlns:a14="http://schemas.microsoft.com/office/drawing/2010/main" val="0"/>
              </a:ext>
            </a:extLst>
          </a:blip>
          <a:srcRect l="13400" r="56385" b="31240"/>
          <a:stretch/>
        </p:blipFill>
        <p:spPr>
          <a:xfrm>
            <a:off x="0" y="1123998"/>
            <a:ext cx="2297103" cy="3240176"/>
          </a:xfrm>
          <a:prstGeom prst="rect">
            <a:avLst/>
          </a:prstGeom>
        </p:spPr>
      </p:pic>
      <p:pic>
        <p:nvPicPr>
          <p:cNvPr id="11" name="图片 10">
            <a:extLst>
              <a:ext uri="{FF2B5EF4-FFF2-40B4-BE49-F238E27FC236}">
                <a16:creationId xmlns:a16="http://schemas.microsoft.com/office/drawing/2014/main" id="{C89A734E-5AC1-4000-84DB-B86836A925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867" b="94933" l="9917" r="89917">
                        <a14:foregroundMark x1="63140" y1="45600" x2="64793" y2="58933"/>
                        <a14:foregroundMark x1="64793" y1="58933" x2="65455" y2="60533"/>
                        <a14:foregroundMark x1="83967" y1="50133" x2="82149" y2="59733"/>
                        <a14:foregroundMark x1="79835" y1="82933" x2="79835" y2="89600"/>
                        <a14:foregroundMark x1="65785" y1="83200" x2="61818" y2="88000"/>
                        <a14:foregroundMark x1="81322" y1="92800" x2="80826" y2="94933"/>
                        <a14:foregroundMark x1="84463" y1="41600" x2="83636" y2="45600"/>
                        <a14:backgroundMark x1="31074" y1="22933" x2="27769" y2="46400"/>
                        <a14:backgroundMark x1="34050" y1="33867" x2="34380" y2="49067"/>
                        <a14:backgroundMark x1="34380" y1="49067" x2="33223" y2="53067"/>
                      </a14:backgroundRemoval>
                    </a14:imgEffect>
                  </a14:imgLayer>
                </a14:imgProps>
              </a:ext>
              <a:ext uri="{28A0092B-C50C-407E-A947-70E740481C1C}">
                <a14:useLocalDpi xmlns:a14="http://schemas.microsoft.com/office/drawing/2010/main" val="0"/>
              </a:ext>
            </a:extLst>
          </a:blip>
          <a:srcRect l="49692" t="31240" r="5046"/>
          <a:stretch/>
        </p:blipFill>
        <p:spPr>
          <a:xfrm>
            <a:off x="2457226" y="4083219"/>
            <a:ext cx="2906580" cy="2736903"/>
          </a:xfrm>
          <a:prstGeom prst="rect">
            <a:avLst/>
          </a:prstGeom>
        </p:spPr>
      </p:pic>
      <p:sp>
        <p:nvSpPr>
          <p:cNvPr id="12" name="箭头: 右 11">
            <a:extLst>
              <a:ext uri="{FF2B5EF4-FFF2-40B4-BE49-F238E27FC236}">
                <a16:creationId xmlns:a16="http://schemas.microsoft.com/office/drawing/2014/main" id="{5B603C58-122A-4722-8E89-BDB955F10709}"/>
              </a:ext>
            </a:extLst>
          </p:cNvPr>
          <p:cNvSpPr/>
          <p:nvPr/>
        </p:nvSpPr>
        <p:spPr>
          <a:xfrm rot="3060691">
            <a:off x="1941954" y="4156966"/>
            <a:ext cx="900209"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4B06C60-5DB5-4DF4-8970-B4854885A2A8}"/>
              </a:ext>
            </a:extLst>
          </p:cNvPr>
          <p:cNvSpPr/>
          <p:nvPr/>
        </p:nvSpPr>
        <p:spPr>
          <a:xfrm>
            <a:off x="3792105" y="1392467"/>
            <a:ext cx="7855252" cy="1659685"/>
          </a:xfrm>
          <a:prstGeom prst="rect">
            <a:avLst/>
          </a:prstGeom>
        </p:spPr>
        <p:txBody>
          <a:bodyPr wrap="square">
            <a:spAutoFit/>
          </a:bodyPr>
          <a:lstStyle/>
          <a:p>
            <a:pPr>
              <a:lnSpc>
                <a:spcPct val="125000"/>
              </a:lnSpc>
            </a:pPr>
            <a:r>
              <a:rPr lang="zh-CN" altLang="en-US" sz="2800" dirty="0">
                <a:latin typeface="方正宋刻本秀楷简体" panose="02000000000000000000" pitchFamily="2" charset="-122"/>
                <a:ea typeface="方正宋刻本秀楷简体" panose="02000000000000000000" pitchFamily="2" charset="-122"/>
              </a:rPr>
              <a:t>诸侯王死后，由嫡长子继承王位，其他子弟分割王国部分土地为列侯，由皇帝制定这些侯国的名号。按照汉制，</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侯国隶属于郡，地位与县相当</a:t>
            </a:r>
            <a:r>
              <a:rPr lang="zh-CN" altLang="en-US" sz="2800" dirty="0">
                <a:latin typeface="方正宋刻本秀楷简体" panose="02000000000000000000" pitchFamily="2" charset="-122"/>
                <a:ea typeface="方正宋刻本秀楷简体" panose="02000000000000000000" pitchFamily="2" charset="-122"/>
              </a:rPr>
              <a:t>。</a:t>
            </a:r>
          </a:p>
        </p:txBody>
      </p:sp>
      <p:grpSp>
        <p:nvGrpSpPr>
          <p:cNvPr id="13" name="组合 12">
            <a:extLst>
              <a:ext uri="{FF2B5EF4-FFF2-40B4-BE49-F238E27FC236}">
                <a16:creationId xmlns:a16="http://schemas.microsoft.com/office/drawing/2014/main" id="{2D31BF77-3F9F-4ADE-B7E8-2C2988A4A55B}"/>
              </a:ext>
            </a:extLst>
          </p:cNvPr>
          <p:cNvGrpSpPr/>
          <p:nvPr/>
        </p:nvGrpSpPr>
        <p:grpSpPr>
          <a:xfrm>
            <a:off x="5880307" y="5157525"/>
            <a:ext cx="4859736" cy="1268039"/>
            <a:chOff x="465563" y="4565510"/>
            <a:chExt cx="3126004" cy="1268039"/>
          </a:xfrm>
        </p:grpSpPr>
        <p:sp>
          <p:nvSpPr>
            <p:cNvPr id="14" name="矩形 13">
              <a:extLst>
                <a:ext uri="{FF2B5EF4-FFF2-40B4-BE49-F238E27FC236}">
                  <a16:creationId xmlns:a16="http://schemas.microsoft.com/office/drawing/2014/main" id="{B2D0048C-C529-4CA8-AFD6-EA585C032221}"/>
                </a:ext>
              </a:extLst>
            </p:cNvPr>
            <p:cNvSpPr/>
            <p:nvPr/>
          </p:nvSpPr>
          <p:spPr>
            <a:xfrm>
              <a:off x="465563" y="4571113"/>
              <a:ext cx="3126004" cy="1262436"/>
            </a:xfrm>
            <a:prstGeom prst="rect">
              <a:avLst/>
            </a:prstGeom>
            <a:solidFill>
              <a:schemeClr val="accent4">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7FCE7E35-2340-4E08-B519-F026435D99B6}"/>
                </a:ext>
              </a:extLst>
            </p:cNvPr>
            <p:cNvSpPr txBox="1"/>
            <p:nvPr/>
          </p:nvSpPr>
          <p:spPr>
            <a:xfrm>
              <a:off x="501388" y="4565510"/>
              <a:ext cx="3054354" cy="1268039"/>
            </a:xfrm>
            <a:prstGeom prst="rect">
              <a:avLst/>
            </a:prstGeom>
            <a:noFill/>
          </p:spPr>
          <p:txBody>
            <a:bodyPr wrap="square" rtlCol="0">
              <a:spAutoFit/>
            </a:bodyPr>
            <a:lstStyle/>
            <a:p>
              <a:pPr>
                <a:lnSpc>
                  <a:spcPct val="125000"/>
                </a:lnSpc>
              </a:pPr>
              <a:r>
                <a:rPr lang="zh-CN" altLang="en-US" sz="3200" b="1" dirty="0">
                  <a:latin typeface="方正宋刻本秀楷简体" panose="02000000000000000000" pitchFamily="2" charset="-122"/>
                  <a:ea typeface="方正宋刻本秀楷简体" panose="02000000000000000000" pitchFamily="2" charset="-122"/>
                </a:rPr>
                <a:t>影响：削弱了诸侯王的势力，加强中央集权</a:t>
              </a:r>
            </a:p>
          </p:txBody>
        </p:sp>
      </p:grpSp>
      <p:sp>
        <p:nvSpPr>
          <p:cNvPr id="17" name="矩形 16">
            <a:extLst>
              <a:ext uri="{FF2B5EF4-FFF2-40B4-BE49-F238E27FC236}">
                <a16:creationId xmlns:a16="http://schemas.microsoft.com/office/drawing/2014/main" id="{7CEB1C0E-A18A-425A-AD3D-FA77938A47FF}"/>
              </a:ext>
            </a:extLst>
          </p:cNvPr>
          <p:cNvSpPr/>
          <p:nvPr/>
        </p:nvSpPr>
        <p:spPr>
          <a:xfrm>
            <a:off x="2882512" y="3280057"/>
            <a:ext cx="9222396" cy="769441"/>
          </a:xfrm>
          <a:prstGeom prst="rect">
            <a:avLst/>
          </a:prstGeom>
        </p:spPr>
        <p:txBody>
          <a:bodyPr wrap="none">
            <a:spAutoFit/>
          </a:bodyPr>
          <a:lstStyle/>
          <a:p>
            <a:r>
              <a:rPr lang="zh-CN" altLang="en-US" sz="4400" b="1" dirty="0">
                <a:latin typeface="仓耳今楷05-6763 W05" panose="02020400000000000000" pitchFamily="18" charset="-122"/>
                <a:ea typeface="仓耳今楷05-6763 W05" panose="02020400000000000000" pitchFamily="18" charset="-122"/>
              </a:rPr>
              <a:t>“大国不过十余城，小侯不过十余里”</a:t>
            </a:r>
            <a:endParaRPr lang="zh-CN" altLang="en-US" sz="1050" dirty="0">
              <a:latin typeface="仓耳今楷05-6763 W05" panose="02020400000000000000" pitchFamily="18" charset="-122"/>
              <a:ea typeface="仓耳今楷05-6763 W05" panose="02020400000000000000" pitchFamily="18" charset="-122"/>
            </a:endParaRPr>
          </a:p>
        </p:txBody>
      </p:sp>
      <p:sp>
        <p:nvSpPr>
          <p:cNvPr id="4" name="矩形 3">
            <a:extLst>
              <a:ext uri="{FF2B5EF4-FFF2-40B4-BE49-F238E27FC236}">
                <a16:creationId xmlns:a16="http://schemas.microsoft.com/office/drawing/2014/main" id="{A80B5D7A-3796-48B5-ABC2-35773E6ED2C5}"/>
              </a:ext>
            </a:extLst>
          </p:cNvPr>
          <p:cNvSpPr/>
          <p:nvPr/>
        </p:nvSpPr>
        <p:spPr>
          <a:xfrm>
            <a:off x="5218624" y="4311124"/>
            <a:ext cx="6183103" cy="584775"/>
          </a:xfrm>
          <a:prstGeom prst="rect">
            <a:avLst/>
          </a:prstGeom>
        </p:spPr>
        <p:txBody>
          <a:bodyPr wrap="none">
            <a:spAutoFit/>
          </a:bodyPr>
          <a:lstStyle/>
          <a:p>
            <a:r>
              <a:rPr lang="en-US" altLang="zh-CN" sz="3200" b="1" dirty="0">
                <a:solidFill>
                  <a:srgbClr val="C00000"/>
                </a:solidFill>
                <a:latin typeface="方正宋刻本秀楷简体" panose="02000000000000000000" pitchFamily="2" charset="-122"/>
                <a:ea typeface="方正宋刻本秀楷简体" panose="02000000000000000000" pitchFamily="2" charset="-122"/>
              </a:rPr>
              <a:t>+</a:t>
            </a: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左官律、附益法、酎金夺爵</a:t>
            </a:r>
            <a:r>
              <a:rPr lang="en-US" altLang="zh-CN" sz="3200" b="1" dirty="0">
                <a:solidFill>
                  <a:srgbClr val="C00000"/>
                </a:solidFill>
                <a:latin typeface="方正宋刻本秀楷简体" panose="02000000000000000000" pitchFamily="2" charset="-122"/>
                <a:ea typeface="方正宋刻本秀楷简体" panose="02000000000000000000" pitchFamily="2" charset="-122"/>
              </a:rPr>
              <a:t>……</a:t>
            </a:r>
            <a:endParaRPr lang="zh-CN" altLang="en-US" dirty="0"/>
          </a:p>
        </p:txBody>
      </p:sp>
    </p:spTree>
    <p:extLst>
      <p:ext uri="{BB962C8B-B14F-4D97-AF65-F5344CB8AC3E}">
        <p14:creationId xmlns:p14="http://schemas.microsoft.com/office/powerpoint/2010/main" val="23752769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7" grpId="0"/>
      <p:bldP spid="1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政治上</a:t>
            </a:r>
            <a:endParaRPr lang="zh-CN" altLang="en-US" dirty="0"/>
          </a:p>
        </p:txBody>
      </p:sp>
      <p:sp>
        <p:nvSpPr>
          <p:cNvPr id="3" name="矩形 2">
            <a:extLst>
              <a:ext uri="{FF2B5EF4-FFF2-40B4-BE49-F238E27FC236}">
                <a16:creationId xmlns:a16="http://schemas.microsoft.com/office/drawing/2014/main" id="{5A2D56A9-5812-4FD3-AE96-8623E7C6A26D}"/>
              </a:ext>
            </a:extLst>
          </p:cNvPr>
          <p:cNvSpPr/>
          <p:nvPr/>
        </p:nvSpPr>
        <p:spPr>
          <a:xfrm>
            <a:off x="797687" y="1432962"/>
            <a:ext cx="4427815"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② 设立“中外朝制度”</a:t>
            </a:r>
            <a:endParaRPr lang="zh-CN" altLang="en-US" dirty="0">
              <a:solidFill>
                <a:srgbClr val="C00000"/>
              </a:solidFill>
            </a:endParaRPr>
          </a:p>
        </p:txBody>
      </p:sp>
      <p:sp>
        <p:nvSpPr>
          <p:cNvPr id="7" name="矩形 6">
            <a:extLst>
              <a:ext uri="{FF2B5EF4-FFF2-40B4-BE49-F238E27FC236}">
                <a16:creationId xmlns:a16="http://schemas.microsoft.com/office/drawing/2014/main" id="{BDC18792-D0EA-4487-BD4D-34D5D9BD5AF8}"/>
              </a:ext>
            </a:extLst>
          </p:cNvPr>
          <p:cNvSpPr/>
          <p:nvPr/>
        </p:nvSpPr>
        <p:spPr>
          <a:xfrm>
            <a:off x="2333522" y="2182857"/>
            <a:ext cx="1356144" cy="584775"/>
          </a:xfrm>
          <a:prstGeom prst="rect">
            <a:avLst/>
          </a:prstGeom>
          <a:solidFill>
            <a:schemeClr val="accent4">
              <a:alpha val="69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皇 帝</a:t>
            </a:r>
            <a:endParaRPr lang="zh-CN" altLang="en-US" sz="2000" b="1" dirty="0"/>
          </a:p>
        </p:txBody>
      </p:sp>
      <p:sp>
        <p:nvSpPr>
          <p:cNvPr id="8" name="左大括号 7">
            <a:extLst>
              <a:ext uri="{FF2B5EF4-FFF2-40B4-BE49-F238E27FC236}">
                <a16:creationId xmlns:a16="http://schemas.microsoft.com/office/drawing/2014/main" id="{B8FB8DBE-3800-4CA5-93CB-06C155209B98}"/>
              </a:ext>
            </a:extLst>
          </p:cNvPr>
          <p:cNvSpPr/>
          <p:nvPr/>
        </p:nvSpPr>
        <p:spPr>
          <a:xfrm rot="5400000">
            <a:off x="2904002" y="1833534"/>
            <a:ext cx="215182" cy="2383639"/>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A698F259-3338-4999-8144-D7DFFC6E08BC}"/>
              </a:ext>
            </a:extLst>
          </p:cNvPr>
          <p:cNvSpPr/>
          <p:nvPr/>
        </p:nvSpPr>
        <p:spPr>
          <a:xfrm>
            <a:off x="1141701" y="3283075"/>
            <a:ext cx="1356144" cy="584775"/>
          </a:xfrm>
          <a:prstGeom prst="rect">
            <a:avLst/>
          </a:prstGeom>
          <a:solidFill>
            <a:schemeClr val="accent1">
              <a:alpha val="50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外朝</a:t>
            </a:r>
            <a:endParaRPr lang="zh-CN" altLang="en-US" sz="2000" b="1" dirty="0"/>
          </a:p>
        </p:txBody>
      </p:sp>
      <p:sp>
        <p:nvSpPr>
          <p:cNvPr id="12" name="矩形 11">
            <a:extLst>
              <a:ext uri="{FF2B5EF4-FFF2-40B4-BE49-F238E27FC236}">
                <a16:creationId xmlns:a16="http://schemas.microsoft.com/office/drawing/2014/main" id="{0A8F958D-937E-4B7C-805C-8D903DC862AE}"/>
              </a:ext>
            </a:extLst>
          </p:cNvPr>
          <p:cNvSpPr/>
          <p:nvPr/>
        </p:nvSpPr>
        <p:spPr>
          <a:xfrm>
            <a:off x="3525341" y="3277824"/>
            <a:ext cx="1356144" cy="584775"/>
          </a:xfrm>
          <a:prstGeom prst="rect">
            <a:avLst/>
          </a:prstGeom>
          <a:solidFill>
            <a:schemeClr val="accent1">
              <a:alpha val="50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中朝</a:t>
            </a:r>
            <a:endParaRPr lang="zh-CN" altLang="en-US" sz="2000" b="1" dirty="0"/>
          </a:p>
        </p:txBody>
      </p:sp>
      <p:sp>
        <p:nvSpPr>
          <p:cNvPr id="13" name="矩形 12">
            <a:extLst>
              <a:ext uri="{FF2B5EF4-FFF2-40B4-BE49-F238E27FC236}">
                <a16:creationId xmlns:a16="http://schemas.microsoft.com/office/drawing/2014/main" id="{46C8B02D-FDCC-45E1-A16A-4E073E499E8F}"/>
              </a:ext>
            </a:extLst>
          </p:cNvPr>
          <p:cNvSpPr/>
          <p:nvPr/>
        </p:nvSpPr>
        <p:spPr>
          <a:xfrm>
            <a:off x="902511" y="4180539"/>
            <a:ext cx="1834523" cy="584775"/>
          </a:xfrm>
          <a:prstGeom prst="rect">
            <a:avLst/>
          </a:prstGeom>
          <a:solidFill>
            <a:schemeClr val="accent6">
              <a:lumMod val="60000"/>
              <a:lumOff val="40000"/>
              <a:alpha val="50000"/>
            </a:schemeClr>
          </a:solidFill>
        </p:spPr>
        <p:txBody>
          <a:bodyPr wrap="square">
            <a:spAutoFit/>
          </a:bodyPr>
          <a:lstStyle/>
          <a:p>
            <a:r>
              <a:rPr lang="zh-CN" altLang="en-US" sz="3200" b="1" dirty="0">
                <a:solidFill>
                  <a:prstClr val="black"/>
                </a:solidFill>
                <a:latin typeface="方正宋刻本秀楷简体" panose="02000000000000000000" pitchFamily="2" charset="-122"/>
                <a:ea typeface="方正宋刻本秀楷简体" panose="02000000000000000000" pitchFamily="2" charset="-122"/>
              </a:rPr>
              <a:t>三公九卿</a:t>
            </a:r>
            <a:endParaRPr lang="zh-CN" altLang="en-US" sz="2000" b="1" dirty="0"/>
          </a:p>
        </p:txBody>
      </p:sp>
      <p:sp>
        <p:nvSpPr>
          <p:cNvPr id="14" name="矩形 13">
            <a:extLst>
              <a:ext uri="{FF2B5EF4-FFF2-40B4-BE49-F238E27FC236}">
                <a16:creationId xmlns:a16="http://schemas.microsoft.com/office/drawing/2014/main" id="{9AF426DC-1812-40BA-9702-2B69313FEF97}"/>
              </a:ext>
            </a:extLst>
          </p:cNvPr>
          <p:cNvSpPr/>
          <p:nvPr/>
        </p:nvSpPr>
        <p:spPr>
          <a:xfrm>
            <a:off x="998800" y="5481771"/>
            <a:ext cx="1641943" cy="523220"/>
          </a:xfrm>
          <a:prstGeom prst="rect">
            <a:avLst/>
          </a:prstGeom>
        </p:spPr>
        <p:txBody>
          <a:bodyPr wrap="square">
            <a:spAutoFit/>
          </a:bodyPr>
          <a:lstStyle/>
          <a:p>
            <a:pPr algn="ct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（执行）</a:t>
            </a:r>
            <a:endParaRPr lang="zh-CN" altLang="en-US" sz="1600" dirty="0"/>
          </a:p>
        </p:txBody>
      </p:sp>
      <p:sp>
        <p:nvSpPr>
          <p:cNvPr id="17" name="矩形 16">
            <a:extLst>
              <a:ext uri="{FF2B5EF4-FFF2-40B4-BE49-F238E27FC236}">
                <a16:creationId xmlns:a16="http://schemas.microsoft.com/office/drawing/2014/main" id="{936FB418-4AEA-4CEB-A527-C1EC7B7A5F8D}"/>
              </a:ext>
            </a:extLst>
          </p:cNvPr>
          <p:cNvSpPr/>
          <p:nvPr/>
        </p:nvSpPr>
        <p:spPr>
          <a:xfrm>
            <a:off x="3382441" y="5481771"/>
            <a:ext cx="1641943" cy="523220"/>
          </a:xfrm>
          <a:prstGeom prst="rect">
            <a:avLst/>
          </a:prstGeom>
        </p:spPr>
        <p:txBody>
          <a:bodyPr wrap="square">
            <a:spAutoFit/>
          </a:bodyPr>
          <a:lstStyle/>
          <a:p>
            <a:pPr algn="ct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决策</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a:t>
            </a:r>
            <a:endParaRPr lang="zh-CN" altLang="en-US" sz="1600" dirty="0"/>
          </a:p>
        </p:txBody>
      </p:sp>
      <p:sp>
        <p:nvSpPr>
          <p:cNvPr id="19" name="矩形 18">
            <a:extLst>
              <a:ext uri="{FF2B5EF4-FFF2-40B4-BE49-F238E27FC236}">
                <a16:creationId xmlns:a16="http://schemas.microsoft.com/office/drawing/2014/main" id="{88129694-9D45-4B2D-A54F-A119DE6AF1EB}"/>
              </a:ext>
            </a:extLst>
          </p:cNvPr>
          <p:cNvSpPr/>
          <p:nvPr/>
        </p:nvSpPr>
        <p:spPr>
          <a:xfrm>
            <a:off x="3261564" y="4180539"/>
            <a:ext cx="2308899" cy="584775"/>
          </a:xfrm>
          <a:prstGeom prst="rect">
            <a:avLst/>
          </a:prstGeom>
          <a:solidFill>
            <a:schemeClr val="accent6">
              <a:lumMod val="60000"/>
              <a:lumOff val="40000"/>
              <a:alpha val="50000"/>
            </a:schemeClr>
          </a:solidFill>
        </p:spPr>
        <p:txBody>
          <a:bodyPr wrap="square">
            <a:spAutoFit/>
          </a:bodyPr>
          <a:lstStyle/>
          <a:p>
            <a:r>
              <a:rPr lang="zh-CN" altLang="en-US" sz="3200" b="1" dirty="0">
                <a:solidFill>
                  <a:prstClr val="black"/>
                </a:solidFill>
                <a:latin typeface="方正宋刻本秀楷简体" panose="02000000000000000000" pitchFamily="2" charset="-122"/>
                <a:ea typeface="方正宋刻本秀楷简体" panose="02000000000000000000" pitchFamily="2" charset="-122"/>
              </a:rPr>
              <a:t>尚书令</a:t>
            </a:r>
            <a:r>
              <a:rPr lang="en-US" altLang="zh-CN" sz="3200" b="1" dirty="0">
                <a:solidFill>
                  <a:prstClr val="black"/>
                </a:solidFill>
                <a:latin typeface="方正宋刻本秀楷简体" panose="02000000000000000000" pitchFamily="2" charset="-122"/>
                <a:ea typeface="方正宋刻本秀楷简体" panose="02000000000000000000" pitchFamily="2" charset="-122"/>
              </a:rPr>
              <a:t>……</a:t>
            </a:r>
            <a:endParaRPr lang="zh-CN" altLang="en-US" sz="2000" b="1" dirty="0"/>
          </a:p>
        </p:txBody>
      </p:sp>
      <p:sp>
        <p:nvSpPr>
          <p:cNvPr id="20" name="矩形 19">
            <a:extLst>
              <a:ext uri="{FF2B5EF4-FFF2-40B4-BE49-F238E27FC236}">
                <a16:creationId xmlns:a16="http://schemas.microsoft.com/office/drawing/2014/main" id="{1DEC0BB4-D1F2-418B-A7E1-58C37A20E859}"/>
              </a:ext>
            </a:extLst>
          </p:cNvPr>
          <p:cNvSpPr/>
          <p:nvPr/>
        </p:nvSpPr>
        <p:spPr>
          <a:xfrm>
            <a:off x="1475475" y="6131241"/>
            <a:ext cx="4094988" cy="523220"/>
          </a:xfrm>
          <a:prstGeom prst="rect">
            <a:avLst/>
          </a:prstGeom>
          <a:ln>
            <a:solidFill>
              <a:schemeClr val="tx1"/>
            </a:solidFill>
          </a:ln>
        </p:spPr>
        <p:txBody>
          <a:bodyPr wrap="square">
            <a:spAutoFit/>
          </a:bodyPr>
          <a:lstStyle/>
          <a:p>
            <a:r>
              <a:rPr lang="zh-CN" altLang="en-US" sz="2800" dirty="0">
                <a:solidFill>
                  <a:srgbClr val="C00000"/>
                </a:solidFill>
                <a:latin typeface="方正宋刻本秀楷简体" panose="02000000000000000000" pitchFamily="2" charset="-122"/>
                <a:ea typeface="方正宋刻本秀楷简体" panose="02000000000000000000" pitchFamily="2" charset="-122"/>
              </a:rPr>
              <a:t>资历较浅但有才能的官员</a:t>
            </a:r>
            <a:endParaRPr lang="zh-CN" altLang="en-US" sz="1600" dirty="0">
              <a:solidFill>
                <a:srgbClr val="C00000"/>
              </a:solidFill>
            </a:endParaRPr>
          </a:p>
        </p:txBody>
      </p:sp>
      <p:sp>
        <p:nvSpPr>
          <p:cNvPr id="21" name="箭头: 右 20">
            <a:extLst>
              <a:ext uri="{FF2B5EF4-FFF2-40B4-BE49-F238E27FC236}">
                <a16:creationId xmlns:a16="http://schemas.microsoft.com/office/drawing/2014/main" id="{CA7A0CA5-2FD5-4CDB-A787-A83AF5522D7E}"/>
              </a:ext>
            </a:extLst>
          </p:cNvPr>
          <p:cNvSpPr/>
          <p:nvPr/>
        </p:nvSpPr>
        <p:spPr>
          <a:xfrm rot="5400000">
            <a:off x="1528528" y="4916335"/>
            <a:ext cx="582485" cy="414416"/>
          </a:xfrm>
          <a:prstGeom prst="rightArrow">
            <a:avLst/>
          </a:prstGeom>
          <a:solidFill>
            <a:schemeClr val="accent6">
              <a:lumMod val="50000"/>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a:extLst>
              <a:ext uri="{FF2B5EF4-FFF2-40B4-BE49-F238E27FC236}">
                <a16:creationId xmlns:a16="http://schemas.microsoft.com/office/drawing/2014/main" id="{E35A0F07-82E3-4395-896C-F8AC71299174}"/>
              </a:ext>
            </a:extLst>
          </p:cNvPr>
          <p:cNvSpPr/>
          <p:nvPr/>
        </p:nvSpPr>
        <p:spPr>
          <a:xfrm rot="5400000">
            <a:off x="3938135" y="4916336"/>
            <a:ext cx="582485" cy="414416"/>
          </a:xfrm>
          <a:prstGeom prst="rightArrow">
            <a:avLst/>
          </a:prstGeom>
          <a:solidFill>
            <a:schemeClr val="accent6">
              <a:lumMod val="50000"/>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连接符: 曲线 3">
            <a:extLst>
              <a:ext uri="{FF2B5EF4-FFF2-40B4-BE49-F238E27FC236}">
                <a16:creationId xmlns:a16="http://schemas.microsoft.com/office/drawing/2014/main" id="{A4859CC1-BED6-4C07-AEB8-18C2321D63A7}"/>
              </a:ext>
            </a:extLst>
          </p:cNvPr>
          <p:cNvCxnSpPr>
            <a:cxnSpLocks/>
          </p:cNvCxnSpPr>
          <p:nvPr/>
        </p:nvCxnSpPr>
        <p:spPr>
          <a:xfrm rot="5400000">
            <a:off x="2771208" y="5005702"/>
            <a:ext cx="1306659" cy="82588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26" name="矩形 25">
            <a:extLst>
              <a:ext uri="{FF2B5EF4-FFF2-40B4-BE49-F238E27FC236}">
                <a16:creationId xmlns:a16="http://schemas.microsoft.com/office/drawing/2014/main" id="{0EE0E081-9E61-4E1A-AC1B-69CED9B90CAB}"/>
              </a:ext>
            </a:extLst>
          </p:cNvPr>
          <p:cNvSpPr/>
          <p:nvPr/>
        </p:nvSpPr>
        <p:spPr>
          <a:xfrm>
            <a:off x="6955030" y="363904"/>
            <a:ext cx="360387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③ 确立“察举制”</a:t>
            </a:r>
            <a:endParaRPr lang="zh-CN" altLang="en-US" dirty="0">
              <a:solidFill>
                <a:srgbClr val="C00000"/>
              </a:solidFill>
            </a:endParaRPr>
          </a:p>
        </p:txBody>
      </p:sp>
      <p:cxnSp>
        <p:nvCxnSpPr>
          <p:cNvPr id="27" name="直接连接符 26">
            <a:extLst>
              <a:ext uri="{FF2B5EF4-FFF2-40B4-BE49-F238E27FC236}">
                <a16:creationId xmlns:a16="http://schemas.microsoft.com/office/drawing/2014/main" id="{6BB3F636-EE1F-4548-B867-FA70F0FBF0A1}"/>
              </a:ext>
            </a:extLst>
          </p:cNvPr>
          <p:cNvCxnSpPr>
            <a:stCxn id="11" idx="2"/>
            <a:endCxn id="13" idx="0"/>
          </p:cNvCxnSpPr>
          <p:nvPr/>
        </p:nvCxnSpPr>
        <p:spPr>
          <a:xfrm>
            <a:off x="1819773" y="3867850"/>
            <a:ext cx="0" cy="312689"/>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9" name="直接连接符 28">
            <a:extLst>
              <a:ext uri="{FF2B5EF4-FFF2-40B4-BE49-F238E27FC236}">
                <a16:creationId xmlns:a16="http://schemas.microsoft.com/office/drawing/2014/main" id="{C7C5F7B1-9B69-4B97-9A39-9920F75AD0E0}"/>
              </a:ext>
            </a:extLst>
          </p:cNvPr>
          <p:cNvCxnSpPr/>
          <p:nvPr/>
        </p:nvCxnSpPr>
        <p:spPr>
          <a:xfrm>
            <a:off x="4229377" y="3862599"/>
            <a:ext cx="0" cy="312689"/>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30" name="矩形 29">
            <a:extLst>
              <a:ext uri="{FF2B5EF4-FFF2-40B4-BE49-F238E27FC236}">
                <a16:creationId xmlns:a16="http://schemas.microsoft.com/office/drawing/2014/main" id="{4B91BC79-CC9F-40DC-A216-FC4BEC1811EF}"/>
              </a:ext>
            </a:extLst>
          </p:cNvPr>
          <p:cNvSpPr/>
          <p:nvPr/>
        </p:nvSpPr>
        <p:spPr>
          <a:xfrm>
            <a:off x="6096000" y="948679"/>
            <a:ext cx="5624171" cy="1659685"/>
          </a:xfrm>
          <a:prstGeom prst="rect">
            <a:avLst/>
          </a:prstGeom>
        </p:spPr>
        <p:txBody>
          <a:bodyPr wrap="square">
            <a:spAutoFit/>
          </a:bodyPr>
          <a:lstStyle/>
          <a:p>
            <a:pPr>
              <a:lnSpc>
                <a:spcPct val="125000"/>
              </a:lnSpc>
            </a:pPr>
            <a:r>
              <a:rPr lang="zh-CN" altLang="en-US" sz="2800" dirty="0">
                <a:latin typeface="方正宋刻本秀楷简体" panose="02000000000000000000" pitchFamily="2" charset="-122"/>
                <a:ea typeface="方正宋刻本秀楷简体" panose="02000000000000000000" pitchFamily="2" charset="-122"/>
              </a:rPr>
              <a:t>汉武帝令各郡举孝、廉各一人。自此，确立了以“察举制”为代表的新的管理选拔制度。</a:t>
            </a:r>
          </a:p>
        </p:txBody>
      </p:sp>
      <p:sp>
        <p:nvSpPr>
          <p:cNvPr id="31" name="矩形 30">
            <a:extLst>
              <a:ext uri="{FF2B5EF4-FFF2-40B4-BE49-F238E27FC236}">
                <a16:creationId xmlns:a16="http://schemas.microsoft.com/office/drawing/2014/main" id="{2ABAF372-441D-4DE7-8954-7EB1A0596196}"/>
              </a:ext>
            </a:extLst>
          </p:cNvPr>
          <p:cNvSpPr/>
          <p:nvPr/>
        </p:nvSpPr>
        <p:spPr>
          <a:xfrm>
            <a:off x="6632445" y="2775326"/>
            <a:ext cx="1356144" cy="584775"/>
          </a:xfrm>
          <a:prstGeom prst="rect">
            <a:avLst/>
          </a:prstGeom>
          <a:solidFill>
            <a:schemeClr val="accent2">
              <a:alpha val="69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中央</a:t>
            </a:r>
            <a:endParaRPr lang="zh-CN" altLang="en-US" sz="2000" b="1" dirty="0"/>
          </a:p>
        </p:txBody>
      </p:sp>
      <p:sp>
        <p:nvSpPr>
          <p:cNvPr id="32" name="矩形 31">
            <a:extLst>
              <a:ext uri="{FF2B5EF4-FFF2-40B4-BE49-F238E27FC236}">
                <a16:creationId xmlns:a16="http://schemas.microsoft.com/office/drawing/2014/main" id="{55103DB0-9316-4706-9F4F-EF714EC20FD9}"/>
              </a:ext>
            </a:extLst>
          </p:cNvPr>
          <p:cNvSpPr/>
          <p:nvPr/>
        </p:nvSpPr>
        <p:spPr>
          <a:xfrm>
            <a:off x="6632445" y="4344394"/>
            <a:ext cx="1356144" cy="584775"/>
          </a:xfrm>
          <a:prstGeom prst="rect">
            <a:avLst/>
          </a:prstGeom>
          <a:solidFill>
            <a:schemeClr val="accent2">
              <a:lumMod val="60000"/>
              <a:lumOff val="40000"/>
              <a:alpha val="50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各郡</a:t>
            </a:r>
            <a:endParaRPr lang="zh-CN" altLang="en-US" sz="2000" b="1" dirty="0"/>
          </a:p>
        </p:txBody>
      </p:sp>
      <p:sp>
        <p:nvSpPr>
          <p:cNvPr id="33" name="箭头: 右 32">
            <a:extLst>
              <a:ext uri="{FF2B5EF4-FFF2-40B4-BE49-F238E27FC236}">
                <a16:creationId xmlns:a16="http://schemas.microsoft.com/office/drawing/2014/main" id="{D1500201-2792-44B5-9095-3055FE05C392}"/>
              </a:ext>
            </a:extLst>
          </p:cNvPr>
          <p:cNvSpPr/>
          <p:nvPr/>
        </p:nvSpPr>
        <p:spPr>
          <a:xfrm rot="16200000" flipV="1">
            <a:off x="6843502" y="3669463"/>
            <a:ext cx="976455" cy="373403"/>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761C1C2D-6A93-4DF5-B79C-CCA3B1131FB0}"/>
              </a:ext>
            </a:extLst>
          </p:cNvPr>
          <p:cNvSpPr/>
          <p:nvPr/>
        </p:nvSpPr>
        <p:spPr>
          <a:xfrm>
            <a:off x="7487503" y="3641332"/>
            <a:ext cx="142058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察举制</a:t>
            </a:r>
            <a:endParaRPr lang="zh-CN" altLang="en-US" dirty="0"/>
          </a:p>
        </p:txBody>
      </p:sp>
      <p:sp>
        <p:nvSpPr>
          <p:cNvPr id="37" name="矩形 36">
            <a:extLst>
              <a:ext uri="{FF2B5EF4-FFF2-40B4-BE49-F238E27FC236}">
                <a16:creationId xmlns:a16="http://schemas.microsoft.com/office/drawing/2014/main" id="{43B6F50D-F4CD-4397-B3A4-AE1FD7E88DA8}"/>
              </a:ext>
            </a:extLst>
          </p:cNvPr>
          <p:cNvSpPr/>
          <p:nvPr/>
        </p:nvSpPr>
        <p:spPr>
          <a:xfrm>
            <a:off x="8809799" y="2775326"/>
            <a:ext cx="2397758" cy="584775"/>
          </a:xfrm>
          <a:prstGeom prst="rect">
            <a:avLst/>
          </a:prstGeom>
          <a:solidFill>
            <a:schemeClr val="accent2">
              <a:alpha val="69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中央、地方</a:t>
            </a:r>
            <a:endParaRPr lang="zh-CN" altLang="en-US" sz="2000" b="1" dirty="0"/>
          </a:p>
        </p:txBody>
      </p:sp>
      <p:sp>
        <p:nvSpPr>
          <p:cNvPr id="38" name="矩形 37">
            <a:extLst>
              <a:ext uri="{FF2B5EF4-FFF2-40B4-BE49-F238E27FC236}">
                <a16:creationId xmlns:a16="http://schemas.microsoft.com/office/drawing/2014/main" id="{6A1619E8-1150-4CFE-8756-34C53F162960}"/>
              </a:ext>
            </a:extLst>
          </p:cNvPr>
          <p:cNvSpPr/>
          <p:nvPr/>
        </p:nvSpPr>
        <p:spPr>
          <a:xfrm>
            <a:off x="9401150" y="4344394"/>
            <a:ext cx="1356144" cy="584775"/>
          </a:xfrm>
          <a:prstGeom prst="rect">
            <a:avLst/>
          </a:prstGeom>
          <a:solidFill>
            <a:schemeClr val="accent2">
              <a:lumMod val="60000"/>
              <a:lumOff val="40000"/>
              <a:alpha val="50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社会</a:t>
            </a:r>
            <a:endParaRPr lang="zh-CN" altLang="en-US" sz="2000" b="1" dirty="0"/>
          </a:p>
        </p:txBody>
      </p:sp>
      <p:sp>
        <p:nvSpPr>
          <p:cNvPr id="39" name="箭头: 右 38">
            <a:extLst>
              <a:ext uri="{FF2B5EF4-FFF2-40B4-BE49-F238E27FC236}">
                <a16:creationId xmlns:a16="http://schemas.microsoft.com/office/drawing/2014/main" id="{759C5251-C583-4287-ABEF-D4B18A3A000B}"/>
              </a:ext>
            </a:extLst>
          </p:cNvPr>
          <p:cNvSpPr/>
          <p:nvPr/>
        </p:nvSpPr>
        <p:spPr>
          <a:xfrm rot="5400000">
            <a:off x="9590994" y="3673832"/>
            <a:ext cx="976455" cy="373403"/>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A3A04DEB-5E2B-4AF1-9E31-E7E5D5A4255A}"/>
              </a:ext>
            </a:extLst>
          </p:cNvPr>
          <p:cNvSpPr/>
          <p:nvPr/>
        </p:nvSpPr>
        <p:spPr>
          <a:xfrm>
            <a:off x="10306813" y="3641332"/>
            <a:ext cx="142058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征辟制</a:t>
            </a:r>
            <a:endParaRPr lang="zh-CN" altLang="en-US" dirty="0"/>
          </a:p>
        </p:txBody>
      </p:sp>
      <p:grpSp>
        <p:nvGrpSpPr>
          <p:cNvPr id="41" name="组合 40">
            <a:extLst>
              <a:ext uri="{FF2B5EF4-FFF2-40B4-BE49-F238E27FC236}">
                <a16:creationId xmlns:a16="http://schemas.microsoft.com/office/drawing/2014/main" id="{B91FD6E7-0B9B-4427-B4F6-7BE02CEBB7B3}"/>
              </a:ext>
            </a:extLst>
          </p:cNvPr>
          <p:cNvGrpSpPr/>
          <p:nvPr/>
        </p:nvGrpSpPr>
        <p:grpSpPr>
          <a:xfrm>
            <a:off x="6213026" y="5293265"/>
            <a:ext cx="4859736" cy="1268039"/>
            <a:chOff x="465563" y="4565510"/>
            <a:chExt cx="3126004" cy="1268039"/>
          </a:xfrm>
        </p:grpSpPr>
        <p:sp>
          <p:nvSpPr>
            <p:cNvPr id="42" name="矩形 41">
              <a:extLst>
                <a:ext uri="{FF2B5EF4-FFF2-40B4-BE49-F238E27FC236}">
                  <a16:creationId xmlns:a16="http://schemas.microsoft.com/office/drawing/2014/main" id="{7D7892A0-0771-4C5C-9EAD-54B7A706364C}"/>
                </a:ext>
              </a:extLst>
            </p:cNvPr>
            <p:cNvSpPr/>
            <p:nvPr/>
          </p:nvSpPr>
          <p:spPr>
            <a:xfrm>
              <a:off x="465563" y="4571113"/>
              <a:ext cx="3126004" cy="1262436"/>
            </a:xfrm>
            <a:prstGeom prst="rect">
              <a:avLst/>
            </a:prstGeom>
            <a:solidFill>
              <a:schemeClr val="accent4">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87B1684B-3EC7-4EF8-9267-CFC5C7B924A9}"/>
                </a:ext>
              </a:extLst>
            </p:cNvPr>
            <p:cNvSpPr txBox="1"/>
            <p:nvPr/>
          </p:nvSpPr>
          <p:spPr>
            <a:xfrm>
              <a:off x="501388" y="4565510"/>
              <a:ext cx="3054354" cy="1268039"/>
            </a:xfrm>
            <a:prstGeom prst="rect">
              <a:avLst/>
            </a:prstGeom>
            <a:noFill/>
          </p:spPr>
          <p:txBody>
            <a:bodyPr wrap="square" rtlCol="0">
              <a:spAutoFit/>
            </a:bodyPr>
            <a:lstStyle/>
            <a:p>
              <a:pPr>
                <a:lnSpc>
                  <a:spcPct val="125000"/>
                </a:lnSpc>
              </a:pPr>
              <a:r>
                <a:rPr lang="zh-CN" altLang="en-US" sz="3200" b="1" dirty="0">
                  <a:latin typeface="方正宋刻本秀楷简体" panose="02000000000000000000" pitchFamily="2" charset="-122"/>
                  <a:ea typeface="方正宋刻本秀楷简体" panose="02000000000000000000" pitchFamily="2" charset="-122"/>
                </a:rPr>
                <a:t>影响：维护中央集权、加强君主专制。</a:t>
              </a:r>
            </a:p>
          </p:txBody>
        </p:sp>
      </p:grpSp>
    </p:spTree>
    <p:extLst>
      <p:ext uri="{BB962C8B-B14F-4D97-AF65-F5344CB8AC3E}">
        <p14:creationId xmlns:p14="http://schemas.microsoft.com/office/powerpoint/2010/main" val="16939478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500"/>
                                        <p:tgtEl>
                                          <p:spTgt spid="3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fade">
                                      <p:cBhvr>
                                        <p:cTn id="108" dur="500"/>
                                        <p:tgtEl>
                                          <p:spTgt spid="3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fade">
                                      <p:cBhvr>
                                        <p:cTn id="113" dur="500"/>
                                        <p:tgtEl>
                                          <p:spTgt spid="38"/>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500"/>
                                        <p:tgtEl>
                                          <p:spTgt spid="3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fade">
                                      <p:cBhvr>
                                        <p:cTn id="123" dur="500"/>
                                        <p:tgtEl>
                                          <p:spTgt spid="40"/>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fade">
                                      <p:cBhvr>
                                        <p:cTn id="1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animBg="1"/>
      <p:bldP spid="12" grpId="0" animBg="1"/>
      <p:bldP spid="13" grpId="0" animBg="1"/>
      <p:bldP spid="14" grpId="0"/>
      <p:bldP spid="17" grpId="0"/>
      <p:bldP spid="19" grpId="0" animBg="1"/>
      <p:bldP spid="20" grpId="0" animBg="1"/>
      <p:bldP spid="21" grpId="0" animBg="1"/>
      <p:bldP spid="22" grpId="0" animBg="1"/>
      <p:bldP spid="26" grpId="0"/>
      <p:bldP spid="30" grpId="0"/>
      <p:bldP spid="31" grpId="0" animBg="1"/>
      <p:bldP spid="32" grpId="0" animBg="1"/>
      <p:bldP spid="33" grpId="0" animBg="1"/>
      <p:bldP spid="35" grpId="0"/>
      <p:bldP spid="37" grpId="0" animBg="1"/>
      <p:bldP spid="38" grpId="0" animBg="1"/>
      <p:bldP spid="39"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政治上</a:t>
            </a:r>
            <a:endParaRPr lang="zh-CN" altLang="en-US" dirty="0"/>
          </a:p>
        </p:txBody>
      </p:sp>
      <p:sp>
        <p:nvSpPr>
          <p:cNvPr id="3" name="矩形 2">
            <a:extLst>
              <a:ext uri="{FF2B5EF4-FFF2-40B4-BE49-F238E27FC236}">
                <a16:creationId xmlns:a16="http://schemas.microsoft.com/office/drawing/2014/main" id="{5A2D56A9-5812-4FD3-AE96-8623E7C6A26D}"/>
              </a:ext>
            </a:extLst>
          </p:cNvPr>
          <p:cNvSpPr/>
          <p:nvPr/>
        </p:nvSpPr>
        <p:spPr>
          <a:xfrm>
            <a:off x="3792105" y="754443"/>
            <a:ext cx="4839786"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④ 设立州刺史，任用</a:t>
            </a:r>
            <a:r>
              <a:rPr lang="zh-CN" altLang="en-US" sz="3200" b="1" u="sng" dirty="0">
                <a:solidFill>
                  <a:srgbClr val="C00000"/>
                </a:solidFill>
                <a:latin typeface="方正宋刻本秀楷简体" panose="02000000000000000000" pitchFamily="2" charset="-122"/>
                <a:ea typeface="方正宋刻本秀楷简体" panose="02000000000000000000" pitchFamily="2" charset="-122"/>
              </a:rPr>
              <a:t>酷吏</a:t>
            </a:r>
            <a:endParaRPr lang="zh-CN" altLang="en-US" u="sng" dirty="0">
              <a:solidFill>
                <a:srgbClr val="C00000"/>
              </a:solidFill>
            </a:endParaRPr>
          </a:p>
        </p:txBody>
      </p:sp>
      <p:pic>
        <p:nvPicPr>
          <p:cNvPr id="4" name="图片 3">
            <a:extLst>
              <a:ext uri="{FF2B5EF4-FFF2-40B4-BE49-F238E27FC236}">
                <a16:creationId xmlns:a16="http://schemas.microsoft.com/office/drawing/2014/main" id="{6B17ECD7-BC90-4A91-9484-9E74BCEFB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105" y="1379657"/>
            <a:ext cx="8399895" cy="5478343"/>
          </a:xfrm>
          <a:prstGeom prst="rect">
            <a:avLst/>
          </a:prstGeom>
        </p:spPr>
      </p:pic>
      <p:sp>
        <p:nvSpPr>
          <p:cNvPr id="11" name="矩形 10">
            <a:extLst>
              <a:ext uri="{FF2B5EF4-FFF2-40B4-BE49-F238E27FC236}">
                <a16:creationId xmlns:a16="http://schemas.microsoft.com/office/drawing/2014/main" id="{0FFA6107-8462-4823-A9D0-D94F3CFFDE69}"/>
              </a:ext>
            </a:extLst>
          </p:cNvPr>
          <p:cNvSpPr/>
          <p:nvPr/>
        </p:nvSpPr>
        <p:spPr>
          <a:xfrm>
            <a:off x="997542" y="2600751"/>
            <a:ext cx="658767" cy="1384995"/>
          </a:xfrm>
          <a:prstGeom prst="rect">
            <a:avLst/>
          </a:prstGeom>
        </p:spPr>
        <p:txBody>
          <a:bodyPr wrap="square">
            <a:spAutoFit/>
          </a:bodyPr>
          <a:lstStyle/>
          <a:p>
            <a:pPr algn="ctr"/>
            <a:r>
              <a:rPr lang="zh-CN" altLang="en-US" sz="2800" b="1" dirty="0">
                <a:latin typeface="方正宋刻本秀楷简体" panose="02000000000000000000" pitchFamily="2" charset="-122"/>
                <a:ea typeface="方正宋刻本秀楷简体" panose="02000000000000000000" pitchFamily="2" charset="-122"/>
              </a:rPr>
              <a:t>州刺史</a:t>
            </a:r>
            <a:endParaRPr lang="zh-CN" altLang="en-US" sz="1600" dirty="0"/>
          </a:p>
        </p:txBody>
      </p:sp>
      <p:sp>
        <p:nvSpPr>
          <p:cNvPr id="12" name="矩形 11">
            <a:extLst>
              <a:ext uri="{FF2B5EF4-FFF2-40B4-BE49-F238E27FC236}">
                <a16:creationId xmlns:a16="http://schemas.microsoft.com/office/drawing/2014/main" id="{DE6A9E86-1254-43DD-9153-6FCB0DD9FD7B}"/>
              </a:ext>
            </a:extLst>
          </p:cNvPr>
          <p:cNvSpPr/>
          <p:nvPr/>
        </p:nvSpPr>
        <p:spPr>
          <a:xfrm>
            <a:off x="2413166" y="2600751"/>
            <a:ext cx="658767" cy="1815882"/>
          </a:xfrm>
          <a:prstGeom prst="rect">
            <a:avLst/>
          </a:prstGeom>
        </p:spPr>
        <p:txBody>
          <a:bodyPr wrap="square">
            <a:spAutoFit/>
          </a:bodyPr>
          <a:lstStyle/>
          <a:p>
            <a:pPr algn="ctr"/>
            <a:r>
              <a:rPr lang="zh-CN" altLang="en-US" sz="2800" b="1" dirty="0">
                <a:latin typeface="方正宋刻本秀楷简体" panose="02000000000000000000" pitchFamily="2" charset="-122"/>
                <a:ea typeface="方正宋刻本秀楷简体" panose="02000000000000000000" pitchFamily="2" charset="-122"/>
              </a:rPr>
              <a:t>司隶校尉</a:t>
            </a:r>
            <a:endParaRPr lang="zh-CN" altLang="en-US" sz="1600" dirty="0"/>
          </a:p>
        </p:txBody>
      </p:sp>
      <p:sp>
        <p:nvSpPr>
          <p:cNvPr id="13" name="左大括号 12">
            <a:extLst>
              <a:ext uri="{FF2B5EF4-FFF2-40B4-BE49-F238E27FC236}">
                <a16:creationId xmlns:a16="http://schemas.microsoft.com/office/drawing/2014/main" id="{D171279D-4530-4AB1-B8B6-52BB46D63026}"/>
              </a:ext>
            </a:extLst>
          </p:cNvPr>
          <p:cNvSpPr/>
          <p:nvPr/>
        </p:nvSpPr>
        <p:spPr>
          <a:xfrm rot="5400000">
            <a:off x="1903252" y="1659189"/>
            <a:ext cx="259534" cy="1419062"/>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B577DD4-4CE9-4A78-946D-2DBD51E4E654}"/>
              </a:ext>
            </a:extLst>
          </p:cNvPr>
          <p:cNvSpPr/>
          <p:nvPr/>
        </p:nvSpPr>
        <p:spPr>
          <a:xfrm>
            <a:off x="1490146" y="1522335"/>
            <a:ext cx="1085747" cy="584775"/>
          </a:xfrm>
          <a:prstGeom prst="rect">
            <a:avLst/>
          </a:prstGeom>
        </p:spPr>
        <p:txBody>
          <a:bodyPr wrap="square">
            <a:spAutoFit/>
          </a:bodyPr>
          <a:lstStyle/>
          <a:p>
            <a:pPr algn="ct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监察</a:t>
            </a:r>
            <a:endParaRPr lang="zh-CN" altLang="en-US" dirty="0"/>
          </a:p>
        </p:txBody>
      </p:sp>
      <p:sp>
        <p:nvSpPr>
          <p:cNvPr id="15" name="矩形 14">
            <a:extLst>
              <a:ext uri="{FF2B5EF4-FFF2-40B4-BE49-F238E27FC236}">
                <a16:creationId xmlns:a16="http://schemas.microsoft.com/office/drawing/2014/main" id="{521EC0ED-FF9E-4DCD-8E75-B90C632E5280}"/>
              </a:ext>
            </a:extLst>
          </p:cNvPr>
          <p:cNvSpPr/>
          <p:nvPr/>
        </p:nvSpPr>
        <p:spPr>
          <a:xfrm>
            <a:off x="446756" y="2600751"/>
            <a:ext cx="658767" cy="1384995"/>
          </a:xfrm>
          <a:prstGeom prst="rect">
            <a:avLst/>
          </a:prstGeom>
        </p:spPr>
        <p:txBody>
          <a:bodyPr wrap="square">
            <a:spAutoFit/>
          </a:bodyPr>
          <a:lstStyle/>
          <a:p>
            <a:pPr algn="ctr"/>
            <a:r>
              <a:rPr lang="zh-CN" altLang="en-US" sz="2800" dirty="0">
                <a:solidFill>
                  <a:srgbClr val="C00000"/>
                </a:solidFill>
                <a:latin typeface="方正宋刻本秀楷简体" panose="02000000000000000000" pitchFamily="2" charset="-122"/>
                <a:ea typeface="方正宋刻本秀楷简体" panose="02000000000000000000" pitchFamily="2" charset="-122"/>
              </a:rPr>
              <a:t>十三个</a:t>
            </a:r>
            <a:endParaRPr lang="zh-CN" altLang="en-US" sz="1600" dirty="0">
              <a:solidFill>
                <a:srgbClr val="C00000"/>
              </a:solidFill>
            </a:endParaRPr>
          </a:p>
        </p:txBody>
      </p:sp>
      <p:sp>
        <p:nvSpPr>
          <p:cNvPr id="16" name="矩形 15">
            <a:extLst>
              <a:ext uri="{FF2B5EF4-FFF2-40B4-BE49-F238E27FC236}">
                <a16:creationId xmlns:a16="http://schemas.microsoft.com/office/drawing/2014/main" id="{6310B6B8-A6C8-4997-A2E8-A16C71FA82DE}"/>
              </a:ext>
            </a:extLst>
          </p:cNvPr>
          <p:cNvSpPr/>
          <p:nvPr/>
        </p:nvSpPr>
        <p:spPr>
          <a:xfrm>
            <a:off x="2963952" y="2600751"/>
            <a:ext cx="836709" cy="1815882"/>
          </a:xfrm>
          <a:prstGeom prst="rect">
            <a:avLst/>
          </a:prstGeom>
        </p:spPr>
        <p:txBody>
          <a:bodyPr wrap="square">
            <a:spAutoFit/>
          </a:bodyPr>
          <a:lstStyle/>
          <a:p>
            <a:pPr algn="ctr"/>
            <a:r>
              <a:rPr lang="zh-CN" altLang="en-US" sz="2800" dirty="0">
                <a:solidFill>
                  <a:srgbClr val="C00000"/>
                </a:solidFill>
                <a:latin typeface="方正宋刻本秀楷简体" panose="02000000000000000000" pitchFamily="2" charset="-122"/>
                <a:ea typeface="方正宋刻本秀楷简体" panose="02000000000000000000" pitchFamily="2" charset="-122"/>
              </a:rPr>
              <a:t>近畿七郡</a:t>
            </a:r>
            <a:endParaRPr lang="zh-CN" altLang="en-US" sz="1600" dirty="0">
              <a:solidFill>
                <a:srgbClr val="C00000"/>
              </a:solidFill>
            </a:endParaRPr>
          </a:p>
        </p:txBody>
      </p:sp>
      <p:sp>
        <p:nvSpPr>
          <p:cNvPr id="17" name="箭头: 右 16">
            <a:extLst>
              <a:ext uri="{FF2B5EF4-FFF2-40B4-BE49-F238E27FC236}">
                <a16:creationId xmlns:a16="http://schemas.microsoft.com/office/drawing/2014/main" id="{19AF9CB2-4128-4DBA-ACFA-EB07C329BDFE}"/>
              </a:ext>
            </a:extLst>
          </p:cNvPr>
          <p:cNvSpPr/>
          <p:nvPr/>
        </p:nvSpPr>
        <p:spPr>
          <a:xfrm rot="5400000">
            <a:off x="1032245" y="4168006"/>
            <a:ext cx="582485" cy="217965"/>
          </a:xfrm>
          <a:prstGeom prst="rightArrow">
            <a:avLst/>
          </a:prstGeom>
          <a:solidFill>
            <a:schemeClr val="accent6">
              <a:lumMod val="50000"/>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9C5B09E6-1ADE-44EB-A0CA-AD760097CA82}"/>
              </a:ext>
            </a:extLst>
          </p:cNvPr>
          <p:cNvSpPr/>
          <p:nvPr/>
        </p:nvSpPr>
        <p:spPr>
          <a:xfrm>
            <a:off x="776139" y="4608670"/>
            <a:ext cx="3015966" cy="1667316"/>
          </a:xfrm>
          <a:prstGeom prst="rect">
            <a:avLst/>
          </a:prstGeom>
        </p:spPr>
        <p:txBody>
          <a:bodyPr wrap="square">
            <a:spAutoFit/>
          </a:bodyPr>
          <a:lstStyle/>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巡查监视郡级</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官员</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、子弟；弹压不法</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豪强</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a:t>
            </a:r>
            <a:endParaRPr lang="zh-CN" altLang="en-US" dirty="0"/>
          </a:p>
        </p:txBody>
      </p:sp>
      <p:sp>
        <p:nvSpPr>
          <p:cNvPr id="20" name="矩形 19">
            <a:extLst>
              <a:ext uri="{FF2B5EF4-FFF2-40B4-BE49-F238E27FC236}">
                <a16:creationId xmlns:a16="http://schemas.microsoft.com/office/drawing/2014/main" id="{913D276E-DA37-47A9-91B2-9D53C4DA5FEB}"/>
              </a:ext>
            </a:extLst>
          </p:cNvPr>
          <p:cNvSpPr/>
          <p:nvPr/>
        </p:nvSpPr>
        <p:spPr>
          <a:xfrm>
            <a:off x="9421931" y="785221"/>
            <a:ext cx="1980029" cy="523220"/>
          </a:xfrm>
          <a:prstGeom prst="rect">
            <a:avLst/>
          </a:prstGeom>
        </p:spPr>
        <p:txBody>
          <a:bodyPr wrap="none">
            <a:spAutoFit/>
          </a:bodyPr>
          <a:lstStyle/>
          <a:p>
            <a:r>
              <a:rPr lang="zh-CN" altLang="en-US" sz="2800" dirty="0">
                <a:solidFill>
                  <a:prstClr val="black"/>
                </a:solidFill>
                <a:latin typeface="方正宋刻本秀楷简体" panose="02000000000000000000" pitchFamily="2" charset="-122"/>
                <a:ea typeface="方正宋刻本秀楷简体" panose="02000000000000000000" pitchFamily="2" charset="-122"/>
              </a:rPr>
              <a:t>豪强、游侠</a:t>
            </a:r>
            <a:endParaRPr lang="zh-CN" altLang="en-US" dirty="0"/>
          </a:p>
        </p:txBody>
      </p:sp>
      <p:sp>
        <p:nvSpPr>
          <p:cNvPr id="22" name="箭头: 右 21">
            <a:extLst>
              <a:ext uri="{FF2B5EF4-FFF2-40B4-BE49-F238E27FC236}">
                <a16:creationId xmlns:a16="http://schemas.microsoft.com/office/drawing/2014/main" id="{8828E2DE-770A-48D7-93DF-238ACF79F480}"/>
              </a:ext>
            </a:extLst>
          </p:cNvPr>
          <p:cNvSpPr/>
          <p:nvPr/>
        </p:nvSpPr>
        <p:spPr>
          <a:xfrm>
            <a:off x="8735668" y="937847"/>
            <a:ext cx="582485" cy="217965"/>
          </a:xfrm>
          <a:prstGeom prst="rightArrow">
            <a:avLst/>
          </a:prstGeom>
          <a:solidFill>
            <a:schemeClr val="accent6">
              <a:lumMod val="50000"/>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7657A2B6-E4EB-4984-A466-8F5194574BB6}"/>
              </a:ext>
            </a:extLst>
          </p:cNvPr>
          <p:cNvGrpSpPr/>
          <p:nvPr/>
        </p:nvGrpSpPr>
        <p:grpSpPr>
          <a:xfrm>
            <a:off x="5324423" y="4994626"/>
            <a:ext cx="6077537" cy="1268039"/>
            <a:chOff x="465563" y="4565510"/>
            <a:chExt cx="3126004" cy="1268039"/>
          </a:xfrm>
        </p:grpSpPr>
        <p:sp>
          <p:nvSpPr>
            <p:cNvPr id="24" name="矩形 23">
              <a:extLst>
                <a:ext uri="{FF2B5EF4-FFF2-40B4-BE49-F238E27FC236}">
                  <a16:creationId xmlns:a16="http://schemas.microsoft.com/office/drawing/2014/main" id="{CC5A6B03-75D6-46F8-90E8-28FBA295AD10}"/>
                </a:ext>
              </a:extLst>
            </p:cNvPr>
            <p:cNvSpPr/>
            <p:nvPr/>
          </p:nvSpPr>
          <p:spPr>
            <a:xfrm>
              <a:off x="465563" y="4571113"/>
              <a:ext cx="3126004" cy="1262436"/>
            </a:xfrm>
            <a:prstGeom prst="rect">
              <a:avLst/>
            </a:prstGeom>
            <a:solidFill>
              <a:schemeClr val="accent4">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D687757F-11EF-43ED-8C8C-5F08003AF943}"/>
                </a:ext>
              </a:extLst>
            </p:cNvPr>
            <p:cNvSpPr txBox="1"/>
            <p:nvPr/>
          </p:nvSpPr>
          <p:spPr>
            <a:xfrm>
              <a:off x="501388" y="4565510"/>
              <a:ext cx="3054354" cy="1268039"/>
            </a:xfrm>
            <a:prstGeom prst="rect">
              <a:avLst/>
            </a:prstGeom>
            <a:noFill/>
          </p:spPr>
          <p:txBody>
            <a:bodyPr wrap="square" rtlCol="0">
              <a:spAutoFit/>
            </a:bodyPr>
            <a:lstStyle/>
            <a:p>
              <a:pPr>
                <a:lnSpc>
                  <a:spcPct val="125000"/>
                </a:lnSpc>
              </a:pPr>
              <a:r>
                <a:rPr lang="zh-CN" altLang="en-US" sz="3200" b="1" dirty="0">
                  <a:latin typeface="方正宋刻本秀楷简体" panose="02000000000000000000" pitchFamily="2" charset="-122"/>
                  <a:ea typeface="方正宋刻本秀楷简体" panose="02000000000000000000" pitchFamily="2" charset="-122"/>
                </a:rPr>
                <a:t>影响：促进地方监察，强化地方管理，加强中央集权</a:t>
              </a:r>
            </a:p>
          </p:txBody>
        </p:sp>
      </p:grpSp>
    </p:spTree>
    <p:extLst>
      <p:ext uri="{BB962C8B-B14F-4D97-AF65-F5344CB8AC3E}">
        <p14:creationId xmlns:p14="http://schemas.microsoft.com/office/powerpoint/2010/main" val="12305980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animBg="1"/>
      <p:bldP spid="8" grpId="0"/>
      <p:bldP spid="15" grpId="0"/>
      <p:bldP spid="16" grpId="0"/>
      <p:bldP spid="17" grpId="0" animBg="1"/>
      <p:bldP spid="18" grpId="0"/>
      <p:bldP spid="20"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思想上</a:t>
            </a:r>
            <a:endParaRPr lang="zh-CN" altLang="en-US" dirty="0"/>
          </a:p>
        </p:txBody>
      </p:sp>
      <p:sp>
        <p:nvSpPr>
          <p:cNvPr id="3" name="矩形 2">
            <a:extLst>
              <a:ext uri="{FF2B5EF4-FFF2-40B4-BE49-F238E27FC236}">
                <a16:creationId xmlns:a16="http://schemas.microsoft.com/office/drawing/2014/main" id="{234DD0E7-1A4C-44A2-9486-C55FAED60082}"/>
              </a:ext>
            </a:extLst>
          </p:cNvPr>
          <p:cNvSpPr/>
          <p:nvPr/>
        </p:nvSpPr>
        <p:spPr>
          <a:xfrm>
            <a:off x="3349782" y="757943"/>
            <a:ext cx="389241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罢黜百家，独尊儒术</a:t>
            </a:r>
            <a:endParaRPr lang="zh-CN" altLang="en-US" dirty="0"/>
          </a:p>
        </p:txBody>
      </p:sp>
      <p:sp>
        <p:nvSpPr>
          <p:cNvPr id="6" name="矩形: 圆角 5">
            <a:extLst>
              <a:ext uri="{FF2B5EF4-FFF2-40B4-BE49-F238E27FC236}">
                <a16:creationId xmlns:a16="http://schemas.microsoft.com/office/drawing/2014/main" id="{CBC6A79F-42B1-44F3-8661-BCE78E78F0E6}"/>
              </a:ext>
            </a:extLst>
          </p:cNvPr>
          <p:cNvSpPr/>
          <p:nvPr/>
        </p:nvSpPr>
        <p:spPr>
          <a:xfrm>
            <a:off x="593983" y="1514391"/>
            <a:ext cx="1023079" cy="573822"/>
          </a:xfrm>
          <a:prstGeom prst="roundRect">
            <a:avLst>
              <a:gd name="adj" fmla="val 15727"/>
            </a:avLst>
          </a:prstGeom>
          <a:solidFill>
            <a:schemeClr val="accent2">
              <a:lumMod val="60000"/>
              <a:lumOff val="40000"/>
              <a:alpha val="43000"/>
            </a:schemeClr>
          </a:solidFill>
        </p:spPr>
        <p:txBody>
          <a:bodyPr wrap="square">
            <a:spAutoFit/>
          </a:bodyPr>
          <a:lstStyle/>
          <a:p>
            <a:pPr algn="ctr"/>
            <a:r>
              <a:rPr lang="zh-CN" altLang="en-US" sz="2800" dirty="0">
                <a:solidFill>
                  <a:prstClr val="black"/>
                </a:solidFill>
                <a:latin typeface="汉仪劲楷简" panose="00020600040101010101" pitchFamily="18" charset="-122"/>
                <a:ea typeface="汉仪劲楷简" panose="00020600040101010101" pitchFamily="18" charset="-122"/>
              </a:rPr>
              <a:t>背景</a:t>
            </a:r>
            <a:endParaRPr lang="zh-CN" altLang="en-US" dirty="0"/>
          </a:p>
        </p:txBody>
      </p:sp>
      <p:sp>
        <p:nvSpPr>
          <p:cNvPr id="12" name="矩形: 圆角 11">
            <a:extLst>
              <a:ext uri="{FF2B5EF4-FFF2-40B4-BE49-F238E27FC236}">
                <a16:creationId xmlns:a16="http://schemas.microsoft.com/office/drawing/2014/main" id="{A4DA2181-8498-4C48-A8A6-12F6FE969DA9}"/>
              </a:ext>
            </a:extLst>
          </p:cNvPr>
          <p:cNvSpPr/>
          <p:nvPr/>
        </p:nvSpPr>
        <p:spPr>
          <a:xfrm>
            <a:off x="593982" y="3458600"/>
            <a:ext cx="1023079" cy="573822"/>
          </a:xfrm>
          <a:prstGeom prst="roundRect">
            <a:avLst>
              <a:gd name="adj" fmla="val 15727"/>
            </a:avLst>
          </a:prstGeom>
          <a:solidFill>
            <a:schemeClr val="accent2">
              <a:lumMod val="60000"/>
              <a:lumOff val="40000"/>
              <a:alpha val="43000"/>
            </a:schemeClr>
          </a:solidFill>
        </p:spPr>
        <p:txBody>
          <a:bodyPr wrap="square">
            <a:spAutoFit/>
          </a:bodyPr>
          <a:lstStyle/>
          <a:p>
            <a:pPr algn="ctr"/>
            <a:r>
              <a:rPr lang="zh-CN" altLang="en-US" sz="2800" dirty="0">
                <a:solidFill>
                  <a:prstClr val="black"/>
                </a:solidFill>
                <a:latin typeface="汉仪劲楷简" panose="00020600040101010101" pitchFamily="18" charset="-122"/>
                <a:ea typeface="汉仪劲楷简" panose="00020600040101010101" pitchFamily="18" charset="-122"/>
              </a:rPr>
              <a:t>内容</a:t>
            </a:r>
            <a:endParaRPr lang="zh-CN" altLang="en-US" dirty="0"/>
          </a:p>
        </p:txBody>
      </p:sp>
      <p:sp>
        <p:nvSpPr>
          <p:cNvPr id="8" name="矩形 7">
            <a:extLst>
              <a:ext uri="{FF2B5EF4-FFF2-40B4-BE49-F238E27FC236}">
                <a16:creationId xmlns:a16="http://schemas.microsoft.com/office/drawing/2014/main" id="{F31AEEDB-5399-4E49-ABCF-D47C73B08285}"/>
              </a:ext>
            </a:extLst>
          </p:cNvPr>
          <p:cNvSpPr/>
          <p:nvPr/>
        </p:nvSpPr>
        <p:spPr>
          <a:xfrm flipH="1">
            <a:off x="1617062" y="1478028"/>
            <a:ext cx="10271875" cy="1813573"/>
          </a:xfrm>
          <a:prstGeom prst="rect">
            <a:avLst/>
          </a:prstGeom>
        </p:spPr>
        <p:txBody>
          <a:bodyPr wrap="square">
            <a:spAutoFit/>
          </a:bodyPr>
          <a:lstStyle/>
          <a:p>
            <a:pPr marL="457200" indent="-457200">
              <a:lnSpc>
                <a:spcPct val="125000"/>
              </a:lnSpc>
              <a:spcBef>
                <a:spcPts val="600"/>
              </a:spcBef>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汉武帝时期，国力强盛，但也面临土地兼并、商贾膨胀、匈奴威胁、王国问题等矛盾，</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无为思想已不能适应新形势的需要。</a:t>
            </a:r>
            <a:endParaRPr lang="en-US" altLang="zh-CN" sz="2800" dirty="0">
              <a:solidFill>
                <a:srgbClr val="C00000"/>
              </a:solidFill>
              <a:latin typeface="方正宋刻本秀楷简体" panose="02000000000000000000" pitchFamily="2" charset="-122"/>
              <a:ea typeface="方正宋刻本秀楷简体" panose="02000000000000000000" pitchFamily="2" charset="-122"/>
            </a:endParaRPr>
          </a:p>
          <a:p>
            <a:pPr marL="457200" indent="-457200">
              <a:lnSpc>
                <a:spcPct val="125000"/>
              </a:lnSpc>
              <a:spcBef>
                <a:spcPts val="600"/>
              </a:spcBef>
              <a:spcAft>
                <a:spcPts val="600"/>
              </a:spcAft>
              <a:buFont typeface="Wingdings" panose="05000000000000000000" pitchFamily="2" charset="2"/>
              <a:buChar char="Ø"/>
            </a:pPr>
            <a:r>
              <a:rPr lang="zh-CN" altLang="en-US" sz="2800" dirty="0">
                <a:solidFill>
                  <a:srgbClr val="C00000"/>
                </a:solidFill>
                <a:latin typeface="方正宋刻本秀楷简体" panose="02000000000000000000" pitchFamily="2" charset="-122"/>
                <a:ea typeface="方正宋刻本秀楷简体" panose="02000000000000000000" pitchFamily="2" charset="-122"/>
              </a:rPr>
              <a:t>董仲舒</a:t>
            </a:r>
            <a:r>
              <a:rPr lang="zh-CN" altLang="en-US" sz="2800" dirty="0">
                <a:latin typeface="方正宋刻本秀楷简体" panose="02000000000000000000" pitchFamily="2" charset="-122"/>
                <a:ea typeface="方正宋刻本秀楷简体" panose="02000000000000000000" pitchFamily="2" charset="-122"/>
              </a:rPr>
              <a:t>提出“罢黜百家，独尊儒术”，得到汉武帝的认可。</a:t>
            </a:r>
          </a:p>
        </p:txBody>
      </p:sp>
      <p:sp>
        <p:nvSpPr>
          <p:cNvPr id="15" name="矩形 14">
            <a:extLst>
              <a:ext uri="{FF2B5EF4-FFF2-40B4-BE49-F238E27FC236}">
                <a16:creationId xmlns:a16="http://schemas.microsoft.com/office/drawing/2014/main" id="{E2A5BC57-2952-4901-A813-86CC804CFB5C}"/>
              </a:ext>
            </a:extLst>
          </p:cNvPr>
          <p:cNvSpPr/>
          <p:nvPr/>
        </p:nvSpPr>
        <p:spPr>
          <a:xfrm flipH="1">
            <a:off x="1617059" y="3458600"/>
            <a:ext cx="9280789" cy="2429127"/>
          </a:xfrm>
          <a:prstGeom prst="rect">
            <a:avLst/>
          </a:prstGeom>
        </p:spPr>
        <p:txBody>
          <a:bodyPr wrap="square">
            <a:spAutoFit/>
          </a:bodyPr>
          <a:lstStyle/>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加强中央集权：“罢黜百家，独尊儒术”</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加强君权：“君权神授”、 “天人感应”</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缓和阶级矛盾：“施行仁政”</a:t>
            </a:r>
          </a:p>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稳定秩序：“三纲五常”的伦理道德、德主刑辅</a:t>
            </a:r>
            <a:endParaRPr lang="en-US" altLang="zh-CN" sz="2800" dirty="0">
              <a:latin typeface="方正宋刻本秀楷简体" panose="02000000000000000000" pitchFamily="2" charset="-122"/>
              <a:ea typeface="方正宋刻本秀楷简体" panose="02000000000000000000" pitchFamily="2" charset="-122"/>
            </a:endParaRPr>
          </a:p>
        </p:txBody>
      </p:sp>
      <p:sp>
        <p:nvSpPr>
          <p:cNvPr id="16" name="矩形 15">
            <a:extLst>
              <a:ext uri="{FF2B5EF4-FFF2-40B4-BE49-F238E27FC236}">
                <a16:creationId xmlns:a16="http://schemas.microsoft.com/office/drawing/2014/main" id="{E6326B70-7421-4E46-B8E0-F745CF3D4F14}"/>
              </a:ext>
            </a:extLst>
          </p:cNvPr>
          <p:cNvSpPr/>
          <p:nvPr/>
        </p:nvSpPr>
        <p:spPr>
          <a:xfrm>
            <a:off x="1765085" y="5959186"/>
            <a:ext cx="5859296" cy="707886"/>
          </a:xfrm>
          <a:prstGeom prst="rect">
            <a:avLst/>
          </a:prstGeom>
        </p:spPr>
        <p:txBody>
          <a:bodyPr wrap="none">
            <a:spAutoFit/>
          </a:bodyPr>
          <a:lstStyle/>
          <a:p>
            <a:r>
              <a:rPr lang="zh-CN" altLang="en-US" sz="4000" dirty="0">
                <a:solidFill>
                  <a:srgbClr val="C00000"/>
                </a:solidFill>
                <a:latin typeface="仓耳今楷05-6763 W05" panose="02020400000000000000" pitchFamily="18" charset="-122"/>
                <a:ea typeface="仓耳今楷05-6763 W05" panose="02020400000000000000" pitchFamily="18" charset="-122"/>
              </a:rPr>
              <a:t>儒 </a:t>
            </a:r>
            <a:r>
              <a:rPr lang="en-US" altLang="zh-CN" sz="4000" dirty="0">
                <a:solidFill>
                  <a:srgbClr val="C00000"/>
                </a:solidFill>
                <a:latin typeface="仓耳今楷05-6763 W05" panose="02020400000000000000" pitchFamily="18" charset="-122"/>
                <a:ea typeface="仓耳今楷05-6763 W05" panose="02020400000000000000" pitchFamily="18" charset="-122"/>
              </a:rPr>
              <a:t>+ </a:t>
            </a:r>
            <a:r>
              <a:rPr lang="zh-CN" altLang="en-US" sz="4000" dirty="0">
                <a:solidFill>
                  <a:srgbClr val="C00000"/>
                </a:solidFill>
                <a:latin typeface="仓耳今楷05-6763 W05" panose="02020400000000000000" pitchFamily="18" charset="-122"/>
                <a:ea typeface="仓耳今楷05-6763 W05" panose="02020400000000000000" pitchFamily="18" charset="-122"/>
              </a:rPr>
              <a:t>法 </a:t>
            </a:r>
            <a:r>
              <a:rPr lang="en-US" altLang="zh-CN" sz="4000" dirty="0">
                <a:solidFill>
                  <a:srgbClr val="C00000"/>
                </a:solidFill>
                <a:latin typeface="仓耳今楷05-6763 W05" panose="02020400000000000000" pitchFamily="18" charset="-122"/>
                <a:ea typeface="仓耳今楷05-6763 W05" panose="02020400000000000000" pitchFamily="18" charset="-122"/>
              </a:rPr>
              <a:t>+ </a:t>
            </a:r>
            <a:r>
              <a:rPr lang="zh-CN" altLang="en-US" sz="4000" dirty="0">
                <a:solidFill>
                  <a:srgbClr val="C00000"/>
                </a:solidFill>
                <a:latin typeface="仓耳今楷05-6763 W05" panose="02020400000000000000" pitchFamily="18" charset="-122"/>
                <a:ea typeface="仓耳今楷05-6763 W05" panose="02020400000000000000" pitchFamily="18" charset="-122"/>
              </a:rPr>
              <a:t>道 </a:t>
            </a:r>
            <a:r>
              <a:rPr lang="en-US" altLang="zh-CN" sz="4000" dirty="0">
                <a:solidFill>
                  <a:srgbClr val="C00000"/>
                </a:solidFill>
                <a:latin typeface="仓耳今楷05-6763 W05" panose="02020400000000000000" pitchFamily="18" charset="-122"/>
                <a:ea typeface="仓耳今楷05-6763 W05" panose="02020400000000000000" pitchFamily="18" charset="-122"/>
              </a:rPr>
              <a:t>+ </a:t>
            </a:r>
            <a:r>
              <a:rPr lang="zh-CN" altLang="en-US" sz="4000" dirty="0">
                <a:solidFill>
                  <a:srgbClr val="C00000"/>
                </a:solidFill>
                <a:latin typeface="仓耳今楷05-6763 W05" panose="02020400000000000000" pitchFamily="18" charset="-122"/>
                <a:ea typeface="仓耳今楷05-6763 W05" panose="02020400000000000000" pitchFamily="18" charset="-122"/>
              </a:rPr>
              <a:t>阴阳 </a:t>
            </a:r>
            <a:r>
              <a:rPr lang="en-US" altLang="zh-CN" sz="4000" dirty="0">
                <a:solidFill>
                  <a:srgbClr val="C00000"/>
                </a:solidFill>
                <a:latin typeface="仓耳今楷05-6763 W05" panose="02020400000000000000" pitchFamily="18" charset="-122"/>
                <a:ea typeface="仓耳今楷05-6763 W05" panose="02020400000000000000" pitchFamily="18" charset="-122"/>
              </a:rPr>
              <a:t>+ ……</a:t>
            </a:r>
            <a:endParaRPr lang="zh-CN" altLang="en-US" sz="1400" dirty="0">
              <a:latin typeface="仓耳今楷05-6763 W05" panose="02020400000000000000" pitchFamily="18" charset="-122"/>
              <a:ea typeface="仓耳今楷05-6763 W05" panose="02020400000000000000" pitchFamily="18" charset="-122"/>
            </a:endParaRPr>
          </a:p>
        </p:txBody>
      </p:sp>
      <p:sp>
        <p:nvSpPr>
          <p:cNvPr id="20" name="箭头: 右 19">
            <a:extLst>
              <a:ext uri="{FF2B5EF4-FFF2-40B4-BE49-F238E27FC236}">
                <a16:creationId xmlns:a16="http://schemas.microsoft.com/office/drawing/2014/main" id="{B0D3991C-5259-4AE6-919F-480586381E4D}"/>
              </a:ext>
            </a:extLst>
          </p:cNvPr>
          <p:cNvSpPr/>
          <p:nvPr/>
        </p:nvSpPr>
        <p:spPr>
          <a:xfrm>
            <a:off x="7624381" y="6080131"/>
            <a:ext cx="815078" cy="465995"/>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A482AB08-6050-4D24-A014-9286AF333F1C}"/>
              </a:ext>
            </a:extLst>
          </p:cNvPr>
          <p:cNvSpPr/>
          <p:nvPr/>
        </p:nvSpPr>
        <p:spPr>
          <a:xfrm>
            <a:off x="8619845" y="5959185"/>
            <a:ext cx="1723549" cy="707886"/>
          </a:xfrm>
          <a:prstGeom prst="rect">
            <a:avLst/>
          </a:prstGeom>
        </p:spPr>
        <p:txBody>
          <a:bodyPr wrap="none">
            <a:spAutoFit/>
          </a:bodyPr>
          <a:lstStyle/>
          <a:p>
            <a:r>
              <a:rPr lang="zh-CN" altLang="en-US" sz="4000" dirty="0">
                <a:solidFill>
                  <a:srgbClr val="C00000"/>
                </a:solidFill>
                <a:latin typeface="仓耳今楷05-6763 W05" panose="02020400000000000000" pitchFamily="18" charset="-122"/>
                <a:ea typeface="仓耳今楷05-6763 W05" panose="02020400000000000000" pitchFamily="18" charset="-122"/>
              </a:rPr>
              <a:t>新儒学</a:t>
            </a:r>
            <a:endParaRPr lang="zh-CN" altLang="en-US" dirty="0"/>
          </a:p>
        </p:txBody>
      </p:sp>
      <p:grpSp>
        <p:nvGrpSpPr>
          <p:cNvPr id="25" name="组合 24">
            <a:extLst>
              <a:ext uri="{FF2B5EF4-FFF2-40B4-BE49-F238E27FC236}">
                <a16:creationId xmlns:a16="http://schemas.microsoft.com/office/drawing/2014/main" id="{C8264700-DE3A-4D4C-9EAC-F28391A88600}"/>
              </a:ext>
            </a:extLst>
          </p:cNvPr>
          <p:cNvGrpSpPr/>
          <p:nvPr/>
        </p:nvGrpSpPr>
        <p:grpSpPr>
          <a:xfrm>
            <a:off x="4741579" y="2880628"/>
            <a:ext cx="6580681" cy="1494137"/>
            <a:chOff x="4317167" y="1342718"/>
            <a:chExt cx="6580681" cy="1494137"/>
          </a:xfrm>
        </p:grpSpPr>
        <p:sp>
          <p:nvSpPr>
            <p:cNvPr id="22" name="对话气泡: 圆角矩形 21">
              <a:extLst>
                <a:ext uri="{FF2B5EF4-FFF2-40B4-BE49-F238E27FC236}">
                  <a16:creationId xmlns:a16="http://schemas.microsoft.com/office/drawing/2014/main" id="{256AE089-3DFF-404F-9B17-8537B2DE6D98}"/>
                </a:ext>
              </a:extLst>
            </p:cNvPr>
            <p:cNvSpPr/>
            <p:nvPr/>
          </p:nvSpPr>
          <p:spPr>
            <a:xfrm>
              <a:off x="4317167" y="1342718"/>
              <a:ext cx="6580681" cy="1494137"/>
            </a:xfrm>
            <a:prstGeom prst="wedgeRoundRectCallout">
              <a:avLst>
                <a:gd name="adj1" fmla="val -51098"/>
                <a:gd name="adj2" fmla="val 155172"/>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D8411AAA-2B35-4748-A5FD-EE908CB65E08}"/>
                </a:ext>
              </a:extLst>
            </p:cNvPr>
            <p:cNvSpPr/>
            <p:nvPr/>
          </p:nvSpPr>
          <p:spPr>
            <a:xfrm>
              <a:off x="4469223" y="1343113"/>
              <a:ext cx="6310315" cy="1493742"/>
            </a:xfrm>
            <a:prstGeom prst="rect">
              <a:avLst/>
            </a:prstGeom>
          </p:spPr>
          <p:txBody>
            <a:bodyPr wrap="square">
              <a:spAutoFit/>
            </a:bodyPr>
            <a:lstStyle/>
            <a:p>
              <a:pPr>
                <a:lnSpc>
                  <a:spcPct val="150000"/>
                </a:lnSpc>
              </a:pPr>
              <a:r>
                <a:rPr lang="zh-CN" altLang="en-US" sz="3200" dirty="0">
                  <a:solidFill>
                    <a:prstClr val="black"/>
                  </a:solidFill>
                  <a:latin typeface="仓耳今楷05-6763 W05" panose="02020400000000000000" pitchFamily="18" charset="-122"/>
                  <a:ea typeface="仓耳今楷05-6763 W05" panose="02020400000000000000" pitchFamily="18" charset="-122"/>
                </a:rPr>
                <a:t>儒家思想的基本内容，适应了封建统治者巩固专制统治的需要。</a:t>
              </a:r>
              <a:endParaRPr lang="zh-CN" altLang="en-US" dirty="0"/>
            </a:p>
          </p:txBody>
        </p:sp>
      </p:grpSp>
    </p:spTree>
    <p:extLst>
      <p:ext uri="{BB962C8B-B14F-4D97-AF65-F5344CB8AC3E}">
        <p14:creationId xmlns:p14="http://schemas.microsoft.com/office/powerpoint/2010/main" val="6297217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fade">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fade">
                                      <p:cBhvr>
                                        <p:cTn id="37" dur="500"/>
                                        <p:tgtEl>
                                          <p:spTgt spid="1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xEl>
                                              <p:pRg st="3" end="3"/>
                                            </p:txEl>
                                          </p:spTgt>
                                        </p:tgtEl>
                                        <p:attrNameLst>
                                          <p:attrName>style.visibility</p:attrName>
                                        </p:attrNameLst>
                                      </p:cBhvr>
                                      <p:to>
                                        <p:strVal val="visible"/>
                                      </p:to>
                                    </p:set>
                                    <p:animEffect transition="in" filter="fade">
                                      <p:cBhvr>
                                        <p:cTn id="42" dur="500"/>
                                        <p:tgtEl>
                                          <p:spTgt spid="1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8" grpId="0" build="p"/>
      <p:bldP spid="15" grpId="0" build="p"/>
      <p:bldP spid="16" grpId="0"/>
      <p:bldP spid="2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35" name="矩形 34">
            <a:extLst>
              <a:ext uri="{FF2B5EF4-FFF2-40B4-BE49-F238E27FC236}">
                <a16:creationId xmlns:a16="http://schemas.microsoft.com/office/drawing/2014/main" id="{2E936610-7068-424D-B68C-938F34C269B6}"/>
              </a:ext>
            </a:extLst>
          </p:cNvPr>
          <p:cNvSpPr/>
          <p:nvPr/>
        </p:nvSpPr>
        <p:spPr>
          <a:xfrm>
            <a:off x="1273330" y="3343451"/>
            <a:ext cx="9645339" cy="2000158"/>
          </a:xfrm>
          <a:prstGeom prst="rect">
            <a:avLst/>
          </a:prstGeom>
          <a:solidFill>
            <a:schemeClr val="accent6">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思想上</a:t>
            </a:r>
            <a:endParaRPr lang="zh-CN" altLang="en-US" dirty="0"/>
          </a:p>
        </p:txBody>
      </p:sp>
      <p:sp>
        <p:nvSpPr>
          <p:cNvPr id="3" name="矩形 2">
            <a:extLst>
              <a:ext uri="{FF2B5EF4-FFF2-40B4-BE49-F238E27FC236}">
                <a16:creationId xmlns:a16="http://schemas.microsoft.com/office/drawing/2014/main" id="{234DD0E7-1A4C-44A2-9486-C55FAED60082}"/>
              </a:ext>
            </a:extLst>
          </p:cNvPr>
          <p:cNvSpPr/>
          <p:nvPr/>
        </p:nvSpPr>
        <p:spPr>
          <a:xfrm>
            <a:off x="3349782" y="757943"/>
            <a:ext cx="389241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罢黜百家，独尊儒术</a:t>
            </a:r>
            <a:endParaRPr lang="zh-CN" altLang="en-US" dirty="0"/>
          </a:p>
        </p:txBody>
      </p:sp>
      <p:sp>
        <p:nvSpPr>
          <p:cNvPr id="6" name="矩形: 圆角 5">
            <a:extLst>
              <a:ext uri="{FF2B5EF4-FFF2-40B4-BE49-F238E27FC236}">
                <a16:creationId xmlns:a16="http://schemas.microsoft.com/office/drawing/2014/main" id="{CBC6A79F-42B1-44F3-8661-BCE78E78F0E6}"/>
              </a:ext>
            </a:extLst>
          </p:cNvPr>
          <p:cNvSpPr/>
          <p:nvPr/>
        </p:nvSpPr>
        <p:spPr>
          <a:xfrm>
            <a:off x="593983" y="1514391"/>
            <a:ext cx="1023079" cy="573822"/>
          </a:xfrm>
          <a:prstGeom prst="roundRect">
            <a:avLst>
              <a:gd name="adj" fmla="val 15727"/>
            </a:avLst>
          </a:prstGeom>
          <a:solidFill>
            <a:schemeClr val="accent2">
              <a:lumMod val="60000"/>
              <a:lumOff val="40000"/>
              <a:alpha val="43000"/>
            </a:schemeClr>
          </a:solidFill>
        </p:spPr>
        <p:txBody>
          <a:bodyPr wrap="square">
            <a:spAutoFit/>
          </a:bodyPr>
          <a:lstStyle/>
          <a:p>
            <a:pPr algn="ctr"/>
            <a:r>
              <a:rPr lang="zh-CN" altLang="en-US" sz="2800" dirty="0">
                <a:solidFill>
                  <a:prstClr val="black"/>
                </a:solidFill>
                <a:latin typeface="汉仪劲楷简" panose="00020600040101010101" pitchFamily="18" charset="-122"/>
                <a:ea typeface="汉仪劲楷简" panose="00020600040101010101" pitchFamily="18" charset="-122"/>
              </a:rPr>
              <a:t>措施</a:t>
            </a:r>
            <a:endParaRPr lang="zh-CN" altLang="en-US" dirty="0"/>
          </a:p>
        </p:txBody>
      </p:sp>
      <p:sp>
        <p:nvSpPr>
          <p:cNvPr id="12" name="矩形: 圆角 11">
            <a:extLst>
              <a:ext uri="{FF2B5EF4-FFF2-40B4-BE49-F238E27FC236}">
                <a16:creationId xmlns:a16="http://schemas.microsoft.com/office/drawing/2014/main" id="{A4DA2181-8498-4C48-A8A6-12F6FE969DA9}"/>
              </a:ext>
            </a:extLst>
          </p:cNvPr>
          <p:cNvSpPr/>
          <p:nvPr/>
        </p:nvSpPr>
        <p:spPr>
          <a:xfrm>
            <a:off x="593983" y="5479836"/>
            <a:ext cx="1023079" cy="573822"/>
          </a:xfrm>
          <a:prstGeom prst="roundRect">
            <a:avLst>
              <a:gd name="adj" fmla="val 15727"/>
            </a:avLst>
          </a:prstGeom>
          <a:solidFill>
            <a:schemeClr val="accent2">
              <a:lumMod val="60000"/>
              <a:lumOff val="40000"/>
              <a:alpha val="43000"/>
            </a:schemeClr>
          </a:solidFill>
        </p:spPr>
        <p:txBody>
          <a:bodyPr wrap="square">
            <a:spAutoFit/>
          </a:bodyPr>
          <a:lstStyle/>
          <a:p>
            <a:pPr algn="ctr"/>
            <a:r>
              <a:rPr lang="zh-CN" altLang="en-US" sz="2800" dirty="0">
                <a:solidFill>
                  <a:prstClr val="black"/>
                </a:solidFill>
                <a:latin typeface="汉仪劲楷简" panose="00020600040101010101" pitchFamily="18" charset="-122"/>
                <a:ea typeface="汉仪劲楷简" panose="00020600040101010101" pitchFamily="18" charset="-122"/>
              </a:rPr>
              <a:t>影响</a:t>
            </a:r>
            <a:endParaRPr lang="zh-CN" altLang="en-US" dirty="0"/>
          </a:p>
        </p:txBody>
      </p:sp>
      <p:sp>
        <p:nvSpPr>
          <p:cNvPr id="8" name="矩形 7">
            <a:extLst>
              <a:ext uri="{FF2B5EF4-FFF2-40B4-BE49-F238E27FC236}">
                <a16:creationId xmlns:a16="http://schemas.microsoft.com/office/drawing/2014/main" id="{F31AEEDB-5399-4E49-ABCF-D47C73B08285}"/>
              </a:ext>
            </a:extLst>
          </p:cNvPr>
          <p:cNvSpPr/>
          <p:nvPr/>
        </p:nvSpPr>
        <p:spPr>
          <a:xfrm flipH="1">
            <a:off x="1617062" y="1478028"/>
            <a:ext cx="10271875" cy="1813573"/>
          </a:xfrm>
          <a:prstGeom prst="rect">
            <a:avLst/>
          </a:prstGeom>
        </p:spPr>
        <p:txBody>
          <a:bodyPr wrap="square">
            <a:spAutoFit/>
          </a:bodyPr>
          <a:lstStyle/>
          <a:p>
            <a:pPr marL="457200" indent="-457200">
              <a:lnSpc>
                <a:spcPct val="125000"/>
              </a:lnSpc>
              <a:spcBef>
                <a:spcPts val="600"/>
              </a:spcBef>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设“五经博士”</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nSpc>
                <a:spcPct val="125000"/>
              </a:lnSpc>
              <a:spcBef>
                <a:spcPts val="600"/>
              </a:spcBef>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在长安设立</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太学</a:t>
            </a:r>
            <a:r>
              <a:rPr lang="zh-CN" altLang="en-US" sz="2800" dirty="0">
                <a:latin typeface="方正宋刻本秀楷简体" panose="02000000000000000000" pitchFamily="2" charset="-122"/>
                <a:ea typeface="方正宋刻本秀楷简体" panose="02000000000000000000" pitchFamily="2" charset="-122"/>
              </a:rPr>
              <a:t>，在地方设官学，由“五经博士” 负责教学，以“经学”为主要教育内容，大力提倡儒学</a:t>
            </a:r>
          </a:p>
        </p:txBody>
      </p:sp>
      <p:sp>
        <p:nvSpPr>
          <p:cNvPr id="15" name="矩形 14">
            <a:extLst>
              <a:ext uri="{FF2B5EF4-FFF2-40B4-BE49-F238E27FC236}">
                <a16:creationId xmlns:a16="http://schemas.microsoft.com/office/drawing/2014/main" id="{E2A5BC57-2952-4901-A813-86CC804CFB5C}"/>
              </a:ext>
            </a:extLst>
          </p:cNvPr>
          <p:cNvSpPr/>
          <p:nvPr/>
        </p:nvSpPr>
        <p:spPr>
          <a:xfrm flipH="1">
            <a:off x="1617061" y="5468187"/>
            <a:ext cx="9445679" cy="1198020"/>
          </a:xfrm>
          <a:prstGeom prst="rect">
            <a:avLst/>
          </a:prstGeom>
        </p:spPr>
        <p:txBody>
          <a:bodyPr wrap="square">
            <a:spAutoFit/>
          </a:bodyPr>
          <a:lstStyle/>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加强中央集权和君主专制，思想大一统，维护统治；</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确立儒学独尊，儒学成为我国封建社会的主流意识形态。</a:t>
            </a:r>
            <a:endParaRPr lang="en-US" altLang="zh-CN" sz="2800" dirty="0">
              <a:latin typeface="方正宋刻本秀楷简体" panose="02000000000000000000" pitchFamily="2" charset="-122"/>
              <a:ea typeface="方正宋刻本秀楷简体" panose="02000000000000000000" pitchFamily="2" charset="-122"/>
            </a:endParaRPr>
          </a:p>
        </p:txBody>
      </p:sp>
      <p:sp>
        <p:nvSpPr>
          <p:cNvPr id="4" name="矩形 3">
            <a:extLst>
              <a:ext uri="{FF2B5EF4-FFF2-40B4-BE49-F238E27FC236}">
                <a16:creationId xmlns:a16="http://schemas.microsoft.com/office/drawing/2014/main" id="{AF544368-FD4D-4020-A8D9-652EF084C7F4}"/>
              </a:ext>
            </a:extLst>
          </p:cNvPr>
          <p:cNvSpPr/>
          <p:nvPr/>
        </p:nvSpPr>
        <p:spPr>
          <a:xfrm>
            <a:off x="5940146" y="1505746"/>
            <a:ext cx="3159839" cy="582467"/>
          </a:xfrm>
          <a:prstGeom prst="rect">
            <a:avLst/>
          </a:prstGeom>
        </p:spPr>
        <p:txBody>
          <a:bodyPr wrap="none">
            <a:spAutoFit/>
          </a:bodyPr>
          <a:lstStyle/>
          <a:p>
            <a:pPr marL="457200" lvl="0" indent="-457200">
              <a:lnSpc>
                <a:spcPct val="125000"/>
              </a:lnSpc>
              <a:spcBef>
                <a:spcPts val="600"/>
              </a:spcBef>
              <a:spcAft>
                <a:spcPts val="600"/>
              </a:spcAft>
              <a:buFont typeface="Wingdings" panose="05000000000000000000" pitchFamily="2" charset="2"/>
              <a:buChar char="Ø"/>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起用儒学家参政</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22" name="矩形 21">
            <a:extLst>
              <a:ext uri="{FF2B5EF4-FFF2-40B4-BE49-F238E27FC236}">
                <a16:creationId xmlns:a16="http://schemas.microsoft.com/office/drawing/2014/main" id="{DA86263B-8FFB-44C1-A36C-66DAE7AB8E77}"/>
              </a:ext>
            </a:extLst>
          </p:cNvPr>
          <p:cNvSpPr/>
          <p:nvPr/>
        </p:nvSpPr>
        <p:spPr>
          <a:xfrm>
            <a:off x="2920240" y="3788885"/>
            <a:ext cx="1054209" cy="523220"/>
          </a:xfrm>
          <a:prstGeom prst="rect">
            <a:avLst/>
          </a:prstGeom>
        </p:spPr>
        <p:txBody>
          <a:bodyPr wrap="square">
            <a:spAutoFit/>
          </a:bodyPr>
          <a:lstStyle/>
          <a:p>
            <a:pPr algn="ctr"/>
            <a:r>
              <a:rPr lang="zh-CN" altLang="en-US" sz="2800" b="1" dirty="0">
                <a:latin typeface="方正宋刻本秀楷简体" panose="02000000000000000000" pitchFamily="2" charset="-122"/>
                <a:ea typeface="方正宋刻本秀楷简体" panose="02000000000000000000" pitchFamily="2" charset="-122"/>
              </a:rPr>
              <a:t>官学</a:t>
            </a:r>
            <a:endParaRPr lang="zh-CN" altLang="en-US" sz="1600" dirty="0"/>
          </a:p>
        </p:txBody>
      </p:sp>
      <p:sp>
        <p:nvSpPr>
          <p:cNvPr id="23" name="矩形 22">
            <a:extLst>
              <a:ext uri="{FF2B5EF4-FFF2-40B4-BE49-F238E27FC236}">
                <a16:creationId xmlns:a16="http://schemas.microsoft.com/office/drawing/2014/main" id="{AA7E82FD-3FDF-4AC6-9745-B7F4C03455D0}"/>
              </a:ext>
            </a:extLst>
          </p:cNvPr>
          <p:cNvSpPr/>
          <p:nvPr/>
        </p:nvSpPr>
        <p:spPr>
          <a:xfrm>
            <a:off x="2950476" y="4703583"/>
            <a:ext cx="1054208" cy="523220"/>
          </a:xfrm>
          <a:prstGeom prst="rect">
            <a:avLst/>
          </a:prstGeom>
        </p:spPr>
        <p:txBody>
          <a:bodyPr wrap="square">
            <a:spAutoFit/>
          </a:bodyPr>
          <a:lstStyle/>
          <a:p>
            <a:pPr algn="ctr"/>
            <a:r>
              <a:rPr lang="zh-CN" altLang="en-US" sz="2800" b="1" dirty="0">
                <a:latin typeface="方正宋刻本秀楷简体" panose="02000000000000000000" pitchFamily="2" charset="-122"/>
                <a:ea typeface="方正宋刻本秀楷简体" panose="02000000000000000000" pitchFamily="2" charset="-122"/>
              </a:rPr>
              <a:t>私学</a:t>
            </a:r>
            <a:endParaRPr lang="zh-CN" altLang="en-US" sz="1600" dirty="0"/>
          </a:p>
        </p:txBody>
      </p:sp>
      <p:sp>
        <p:nvSpPr>
          <p:cNvPr id="24" name="左大括号 23">
            <a:extLst>
              <a:ext uri="{FF2B5EF4-FFF2-40B4-BE49-F238E27FC236}">
                <a16:creationId xmlns:a16="http://schemas.microsoft.com/office/drawing/2014/main" id="{5833FAE1-E845-4334-98B0-2E3A51A38B09}"/>
              </a:ext>
            </a:extLst>
          </p:cNvPr>
          <p:cNvSpPr/>
          <p:nvPr/>
        </p:nvSpPr>
        <p:spPr>
          <a:xfrm>
            <a:off x="2682569" y="4050496"/>
            <a:ext cx="209193" cy="915036"/>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443AE2E1-86D7-4F81-A081-96FDE0C8FA8D}"/>
              </a:ext>
            </a:extLst>
          </p:cNvPr>
          <p:cNvSpPr/>
          <p:nvPr/>
        </p:nvSpPr>
        <p:spPr>
          <a:xfrm>
            <a:off x="1544909" y="3815516"/>
            <a:ext cx="1085747" cy="1384995"/>
          </a:xfrm>
          <a:prstGeom prst="rect">
            <a:avLst/>
          </a:prstGeom>
        </p:spPr>
        <p:txBody>
          <a:bodyPr wrap="square">
            <a:spAutoFit/>
          </a:bodyPr>
          <a:lstStyle/>
          <a:p>
            <a:pPr algn="ctr"/>
            <a:r>
              <a:rPr lang="zh-CN" altLang="en-US" sz="2800" b="1" dirty="0">
                <a:latin typeface="方正宋刻本秀楷简体" panose="02000000000000000000" pitchFamily="2" charset="-122"/>
                <a:ea typeface="方正宋刻本秀楷简体" panose="02000000000000000000" pitchFamily="2" charset="-122"/>
              </a:rPr>
              <a:t>汉代学校系统</a:t>
            </a:r>
            <a:endParaRPr lang="zh-CN" altLang="en-US" sz="1600" dirty="0"/>
          </a:p>
        </p:txBody>
      </p:sp>
      <p:sp>
        <p:nvSpPr>
          <p:cNvPr id="26" name="左大括号 25">
            <a:extLst>
              <a:ext uri="{FF2B5EF4-FFF2-40B4-BE49-F238E27FC236}">
                <a16:creationId xmlns:a16="http://schemas.microsoft.com/office/drawing/2014/main" id="{53B7EA6F-1E3C-4189-B22F-6E945AC3524D}"/>
              </a:ext>
            </a:extLst>
          </p:cNvPr>
          <p:cNvSpPr/>
          <p:nvPr/>
        </p:nvSpPr>
        <p:spPr>
          <a:xfrm>
            <a:off x="4002927" y="3672112"/>
            <a:ext cx="209193" cy="746562"/>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BA54A4E-F385-4919-83AB-D79661D75662}"/>
              </a:ext>
            </a:extLst>
          </p:cNvPr>
          <p:cNvSpPr/>
          <p:nvPr/>
        </p:nvSpPr>
        <p:spPr>
          <a:xfrm>
            <a:off x="4212120" y="3420032"/>
            <a:ext cx="3297619" cy="523220"/>
          </a:xfrm>
          <a:prstGeom prst="rect">
            <a:avLst/>
          </a:prstGeom>
        </p:spPr>
        <p:txBody>
          <a:bodyPr wrap="square">
            <a:spAutoFit/>
          </a:bodyPr>
          <a:lstStyle/>
          <a:p>
            <a:r>
              <a:rPr lang="zh-CN" altLang="en-US" sz="2800" b="1" dirty="0">
                <a:latin typeface="方正宋刻本秀楷简体" panose="02000000000000000000" pitchFamily="2" charset="-122"/>
                <a:ea typeface="方正宋刻本秀楷简体" panose="02000000000000000000" pitchFamily="2" charset="-122"/>
              </a:rPr>
              <a:t>中央官学</a:t>
            </a:r>
            <a:r>
              <a:rPr lang="en-US" altLang="zh-CN" sz="2800" b="1" dirty="0">
                <a:latin typeface="方正宋刻本秀楷简体" panose="02000000000000000000" pitchFamily="2" charset="-122"/>
                <a:ea typeface="方正宋刻本秀楷简体" panose="02000000000000000000" pitchFamily="2" charset="-122"/>
              </a:rPr>
              <a:t>——</a:t>
            </a:r>
            <a:r>
              <a:rPr lang="zh-CN" altLang="en-US" sz="2800" b="1" dirty="0">
                <a:latin typeface="方正宋刻本秀楷简体" panose="02000000000000000000" pitchFamily="2" charset="-122"/>
                <a:ea typeface="方正宋刻本秀楷简体" panose="02000000000000000000" pitchFamily="2" charset="-122"/>
              </a:rPr>
              <a:t>太学</a:t>
            </a:r>
            <a:endParaRPr lang="zh-CN" altLang="en-US" sz="1600" dirty="0"/>
          </a:p>
        </p:txBody>
      </p:sp>
      <p:sp>
        <p:nvSpPr>
          <p:cNvPr id="28" name="矩形 27">
            <a:extLst>
              <a:ext uri="{FF2B5EF4-FFF2-40B4-BE49-F238E27FC236}">
                <a16:creationId xmlns:a16="http://schemas.microsoft.com/office/drawing/2014/main" id="{4A7DBA8A-A84A-47F4-901A-22E28016CEBF}"/>
              </a:ext>
            </a:extLst>
          </p:cNvPr>
          <p:cNvSpPr/>
          <p:nvPr/>
        </p:nvSpPr>
        <p:spPr>
          <a:xfrm>
            <a:off x="4324144" y="4157064"/>
            <a:ext cx="3500723" cy="523220"/>
          </a:xfrm>
          <a:prstGeom prst="rect">
            <a:avLst/>
          </a:prstGeom>
        </p:spPr>
        <p:txBody>
          <a:bodyPr wrap="square">
            <a:spAutoFit/>
          </a:bodyPr>
          <a:lstStyle/>
          <a:p>
            <a:r>
              <a:rPr lang="zh-CN" altLang="en-US" sz="2800" b="1" dirty="0">
                <a:latin typeface="方正宋刻本秀楷简体" panose="02000000000000000000" pitchFamily="2" charset="-122"/>
                <a:ea typeface="方正宋刻本秀楷简体" panose="02000000000000000000" pitchFamily="2" charset="-122"/>
              </a:rPr>
              <a:t>地方官学</a:t>
            </a:r>
            <a:r>
              <a:rPr lang="en-US" altLang="zh-CN" sz="2800" b="1" dirty="0">
                <a:latin typeface="方正宋刻本秀楷简体" panose="02000000000000000000" pitchFamily="2" charset="-122"/>
                <a:ea typeface="方正宋刻本秀楷简体" panose="02000000000000000000" pitchFamily="2" charset="-122"/>
              </a:rPr>
              <a:t>——</a:t>
            </a:r>
            <a:r>
              <a:rPr lang="zh-CN" altLang="en-US" sz="2800" b="1" dirty="0">
                <a:latin typeface="方正宋刻本秀楷简体" panose="02000000000000000000" pitchFamily="2" charset="-122"/>
                <a:ea typeface="方正宋刻本秀楷简体" panose="02000000000000000000" pitchFamily="2" charset="-122"/>
              </a:rPr>
              <a:t>郡国学</a:t>
            </a:r>
            <a:endParaRPr lang="zh-CN" altLang="en-US" sz="1600" dirty="0"/>
          </a:p>
        </p:txBody>
      </p:sp>
      <p:cxnSp>
        <p:nvCxnSpPr>
          <p:cNvPr id="14" name="直接箭头连接符 13">
            <a:extLst>
              <a:ext uri="{FF2B5EF4-FFF2-40B4-BE49-F238E27FC236}">
                <a16:creationId xmlns:a16="http://schemas.microsoft.com/office/drawing/2014/main" id="{D3B234F2-ACCF-40E5-883A-C7D4FE7EFCEF}"/>
              </a:ext>
            </a:extLst>
          </p:cNvPr>
          <p:cNvCxnSpPr/>
          <p:nvPr/>
        </p:nvCxnSpPr>
        <p:spPr>
          <a:xfrm>
            <a:off x="7285221" y="3672112"/>
            <a:ext cx="689548" cy="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0" name="矩形 29">
            <a:extLst>
              <a:ext uri="{FF2B5EF4-FFF2-40B4-BE49-F238E27FC236}">
                <a16:creationId xmlns:a16="http://schemas.microsoft.com/office/drawing/2014/main" id="{D698139F-C660-4E7D-B412-55971B37F2DF}"/>
              </a:ext>
            </a:extLst>
          </p:cNvPr>
          <p:cNvSpPr/>
          <p:nvPr/>
        </p:nvSpPr>
        <p:spPr>
          <a:xfrm>
            <a:off x="7974769" y="3420032"/>
            <a:ext cx="2348720" cy="523220"/>
          </a:xfrm>
          <a:prstGeom prst="rect">
            <a:avLst/>
          </a:prstGeom>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政治管理人才</a:t>
            </a:r>
            <a:endParaRPr lang="zh-CN" altLang="en-US" dirty="0"/>
          </a:p>
        </p:txBody>
      </p:sp>
      <p:sp>
        <p:nvSpPr>
          <p:cNvPr id="32" name="左大括号 31">
            <a:extLst>
              <a:ext uri="{FF2B5EF4-FFF2-40B4-BE49-F238E27FC236}">
                <a16:creationId xmlns:a16="http://schemas.microsoft.com/office/drawing/2014/main" id="{D3FBEF64-3815-48EE-A85C-47BB31F8D7AC}"/>
              </a:ext>
            </a:extLst>
          </p:cNvPr>
          <p:cNvSpPr/>
          <p:nvPr/>
        </p:nvSpPr>
        <p:spPr>
          <a:xfrm flipH="1">
            <a:off x="7738579" y="4307003"/>
            <a:ext cx="198312" cy="653554"/>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6B3AC42E-1FCD-4554-A73C-BC4D34B0150B}"/>
              </a:ext>
            </a:extLst>
          </p:cNvPr>
          <p:cNvSpPr/>
          <p:nvPr/>
        </p:nvSpPr>
        <p:spPr>
          <a:xfrm>
            <a:off x="8082889" y="4372170"/>
            <a:ext cx="2709396" cy="523220"/>
          </a:xfrm>
          <a:prstGeom prst="rect">
            <a:avLst/>
          </a:prstGeom>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察举制（孝廉）</a:t>
            </a:r>
            <a:endParaRPr lang="zh-CN" altLang="en-US" dirty="0"/>
          </a:p>
        </p:txBody>
      </p:sp>
      <p:cxnSp>
        <p:nvCxnSpPr>
          <p:cNvPr id="34" name="直接箭头连接符 33">
            <a:extLst>
              <a:ext uri="{FF2B5EF4-FFF2-40B4-BE49-F238E27FC236}">
                <a16:creationId xmlns:a16="http://schemas.microsoft.com/office/drawing/2014/main" id="{D6D3ED3B-0057-420D-B26F-46B33A22FB91}"/>
              </a:ext>
            </a:extLst>
          </p:cNvPr>
          <p:cNvCxnSpPr>
            <a:cxnSpLocks/>
          </p:cNvCxnSpPr>
          <p:nvPr/>
        </p:nvCxnSpPr>
        <p:spPr>
          <a:xfrm flipV="1">
            <a:off x="9149129" y="3897063"/>
            <a:ext cx="0" cy="40994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84175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500"/>
                                        <p:tgtEl>
                                          <p:spTgt spid="1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5">
                                            <p:txEl>
                                              <p:pRg st="0" end="0"/>
                                            </p:txEl>
                                          </p:spTgt>
                                        </p:tgtEl>
                                        <p:attrNameLst>
                                          <p:attrName>style.visibility</p:attrName>
                                        </p:attrNameLst>
                                      </p:cBhvr>
                                      <p:to>
                                        <p:strVal val="visible"/>
                                      </p:to>
                                    </p:set>
                                    <p:animEffect transition="in" filter="fade">
                                      <p:cBhvr>
                                        <p:cTn id="94" dur="500"/>
                                        <p:tgtEl>
                                          <p:spTgt spid="15">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5">
                                            <p:txEl>
                                              <p:pRg st="1" end="1"/>
                                            </p:txEl>
                                          </p:spTgt>
                                        </p:tgtEl>
                                        <p:attrNameLst>
                                          <p:attrName>style.visibility</p:attrName>
                                        </p:attrNameLst>
                                      </p:cBhvr>
                                      <p:to>
                                        <p:strVal val="visible"/>
                                      </p:to>
                                    </p:set>
                                    <p:animEffect transition="in" filter="fade">
                                      <p:cBhvr>
                                        <p:cTn id="9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6" grpId="0" animBg="1"/>
      <p:bldP spid="12" grpId="0" animBg="1"/>
      <p:bldP spid="8" grpId="0" uiExpand="1" build="p"/>
      <p:bldP spid="15" grpId="0" build="p"/>
      <p:bldP spid="4" grpId="0" build="p"/>
      <p:bldP spid="22" grpId="0"/>
      <p:bldP spid="23" grpId="0"/>
      <p:bldP spid="24" grpId="0" animBg="1"/>
      <p:bldP spid="25" grpId="0"/>
      <p:bldP spid="26" grpId="0" animBg="1"/>
      <p:bldP spid="27" grpId="0"/>
      <p:bldP spid="28" grpId="0"/>
      <p:bldP spid="30" grpId="0"/>
      <p:bldP spid="32" grpId="0" animBg="1"/>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思想上</a:t>
            </a:r>
            <a:endParaRPr lang="zh-CN" altLang="en-US" dirty="0"/>
          </a:p>
        </p:txBody>
      </p:sp>
      <p:sp>
        <p:nvSpPr>
          <p:cNvPr id="3" name="矩形 2">
            <a:extLst>
              <a:ext uri="{FF2B5EF4-FFF2-40B4-BE49-F238E27FC236}">
                <a16:creationId xmlns:a16="http://schemas.microsoft.com/office/drawing/2014/main" id="{234DD0E7-1A4C-44A2-9486-C55FAED60082}"/>
              </a:ext>
            </a:extLst>
          </p:cNvPr>
          <p:cNvSpPr/>
          <p:nvPr/>
        </p:nvSpPr>
        <p:spPr>
          <a:xfrm>
            <a:off x="3349782" y="757943"/>
            <a:ext cx="389241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罢黜百家，独尊儒术</a:t>
            </a:r>
            <a:endParaRPr lang="zh-CN" altLang="en-US" dirty="0"/>
          </a:p>
        </p:txBody>
      </p:sp>
      <p:sp>
        <p:nvSpPr>
          <p:cNvPr id="7" name="矩形 6">
            <a:extLst>
              <a:ext uri="{FF2B5EF4-FFF2-40B4-BE49-F238E27FC236}">
                <a16:creationId xmlns:a16="http://schemas.microsoft.com/office/drawing/2014/main" id="{1C81F714-1621-4BD2-A8E2-2D14C6A7BD6C}"/>
              </a:ext>
            </a:extLst>
          </p:cNvPr>
          <p:cNvSpPr/>
          <p:nvPr/>
        </p:nvSpPr>
        <p:spPr>
          <a:xfrm>
            <a:off x="593531" y="3906838"/>
            <a:ext cx="11004936" cy="523220"/>
          </a:xfrm>
          <a:prstGeom prst="rect">
            <a:avLst/>
          </a:prstGeom>
          <a:solidFill>
            <a:schemeClr val="accent2">
              <a:alpha val="33000"/>
            </a:schemeClr>
          </a:solidFill>
        </p:spPr>
        <p:txBody>
          <a:bodyPr wrap="none">
            <a:spAutoFit/>
          </a:bodyPr>
          <a:lstStyle/>
          <a:p>
            <a:pPr algn="ctr"/>
            <a:r>
              <a:rPr lang="zh-CN" altLang="en-US" sz="2800" dirty="0">
                <a:solidFill>
                  <a:prstClr val="black"/>
                </a:solidFill>
                <a:latin typeface="汉仪劲楷简" panose="00020600040101010101" pitchFamily="18" charset="-122"/>
                <a:ea typeface="汉仪劲楷简" panose="00020600040101010101" pitchFamily="18" charset="-122"/>
              </a:rPr>
              <a:t>为什么汉武帝的“罢黜百家”成功，而秦始皇的“焚书坑儒”失败？</a:t>
            </a:r>
            <a:endParaRPr lang="zh-CN" altLang="en-US" dirty="0">
              <a:latin typeface="汉仪劲楷简" panose="00020600040101010101" pitchFamily="18" charset="-122"/>
              <a:ea typeface="汉仪劲楷简" panose="00020600040101010101" pitchFamily="18" charset="-122"/>
            </a:endParaRPr>
          </a:p>
        </p:txBody>
      </p:sp>
      <p:graphicFrame>
        <p:nvGraphicFramePr>
          <p:cNvPr id="2" name="表格 1">
            <a:extLst>
              <a:ext uri="{FF2B5EF4-FFF2-40B4-BE49-F238E27FC236}">
                <a16:creationId xmlns:a16="http://schemas.microsoft.com/office/drawing/2014/main" id="{FC8457DD-6A9D-4942-8EAF-2FB11D9D7987}"/>
              </a:ext>
            </a:extLst>
          </p:cNvPr>
          <p:cNvGraphicFramePr>
            <a:graphicFrameLocks noGrp="1"/>
          </p:cNvGraphicFramePr>
          <p:nvPr>
            <p:extLst>
              <p:ext uri="{D42A27DB-BD31-4B8C-83A1-F6EECF244321}">
                <p14:modId xmlns:p14="http://schemas.microsoft.com/office/powerpoint/2010/main" val="1285057875"/>
              </p:ext>
            </p:extLst>
          </p:nvPr>
        </p:nvGraphicFramePr>
        <p:xfrm>
          <a:off x="656026" y="1446440"/>
          <a:ext cx="10879946" cy="2169723"/>
        </p:xfrm>
        <a:graphic>
          <a:graphicData uri="http://schemas.openxmlformats.org/drawingml/2006/table">
            <a:tbl>
              <a:tblPr firstRow="1" bandRow="1">
                <a:tableStyleId>{93296810-A885-4BE3-A3E7-6D5BEEA58F35}</a:tableStyleId>
              </a:tblPr>
              <a:tblGrid>
                <a:gridCol w="1448676">
                  <a:extLst>
                    <a:ext uri="{9D8B030D-6E8A-4147-A177-3AD203B41FA5}">
                      <a16:colId xmlns:a16="http://schemas.microsoft.com/office/drawing/2014/main" val="4097915686"/>
                    </a:ext>
                  </a:extLst>
                </a:gridCol>
                <a:gridCol w="4715635">
                  <a:extLst>
                    <a:ext uri="{9D8B030D-6E8A-4147-A177-3AD203B41FA5}">
                      <a16:colId xmlns:a16="http://schemas.microsoft.com/office/drawing/2014/main" val="906111795"/>
                    </a:ext>
                  </a:extLst>
                </a:gridCol>
                <a:gridCol w="4715635">
                  <a:extLst>
                    <a:ext uri="{9D8B030D-6E8A-4147-A177-3AD203B41FA5}">
                      <a16:colId xmlns:a16="http://schemas.microsoft.com/office/drawing/2014/main" val="1172108821"/>
                    </a:ext>
                  </a:extLst>
                </a:gridCol>
              </a:tblGrid>
              <a:tr h="723241">
                <a:tc>
                  <a:txBody>
                    <a:bodyPr/>
                    <a:lstStyle/>
                    <a:p>
                      <a:endParaRPr lang="zh-CN" altLang="en-US"/>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2736511964"/>
                  </a:ext>
                </a:extLst>
              </a:tr>
              <a:tr h="723241">
                <a:tc>
                  <a:txBody>
                    <a:bodyPr/>
                    <a:lstStyle/>
                    <a:p>
                      <a:endParaRPr lang="zh-CN" altLang="en-US" dirty="0"/>
                    </a:p>
                  </a:txBody>
                  <a:tcPr/>
                </a:tc>
                <a:tc gridSpan="2">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107237635"/>
                  </a:ext>
                </a:extLst>
              </a:tr>
              <a:tr h="723241">
                <a:tc>
                  <a:txBody>
                    <a:bodyPr/>
                    <a:lstStyle/>
                    <a:p>
                      <a:endParaRPr lang="zh-CN" altLang="en-US"/>
                    </a:p>
                  </a:txBody>
                  <a:tcPr/>
                </a:tc>
                <a:tc gridSpan="2">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622671531"/>
                  </a:ext>
                </a:extLst>
              </a:tr>
            </a:tbl>
          </a:graphicData>
        </a:graphic>
      </p:graphicFrame>
      <p:sp>
        <p:nvSpPr>
          <p:cNvPr id="12" name="矩形 11">
            <a:extLst>
              <a:ext uri="{FF2B5EF4-FFF2-40B4-BE49-F238E27FC236}">
                <a16:creationId xmlns:a16="http://schemas.microsoft.com/office/drawing/2014/main" id="{D438E76A-F45B-46A9-B028-58354EAEC1D1}"/>
              </a:ext>
            </a:extLst>
          </p:cNvPr>
          <p:cNvSpPr/>
          <p:nvPr/>
        </p:nvSpPr>
        <p:spPr>
          <a:xfrm>
            <a:off x="2587074" y="1510517"/>
            <a:ext cx="3877985" cy="584775"/>
          </a:xfrm>
          <a:prstGeom prst="rect">
            <a:avLst/>
          </a:prstGeom>
        </p:spPr>
        <p:txBody>
          <a:bodyPr wrap="square">
            <a:spAutoFit/>
          </a:bodyPr>
          <a:lstStyle/>
          <a:p>
            <a:pPr algn="ctr"/>
            <a:r>
              <a:rPr lang="zh-CN" altLang="en-US" sz="3200" b="1" dirty="0">
                <a:solidFill>
                  <a:schemeClr val="bg1"/>
                </a:solidFill>
                <a:latin typeface="方正宋刻本秀楷简体" panose="02000000000000000000" pitchFamily="2" charset="-122"/>
                <a:ea typeface="方正宋刻本秀楷简体" panose="02000000000000000000" pitchFamily="2" charset="-122"/>
              </a:rPr>
              <a:t>秦始皇“焚书坑儒”</a:t>
            </a:r>
            <a:endParaRPr lang="zh-CN" altLang="en-US" b="1" dirty="0">
              <a:solidFill>
                <a:schemeClr val="bg1"/>
              </a:solidFill>
            </a:endParaRPr>
          </a:p>
        </p:txBody>
      </p:sp>
      <p:sp>
        <p:nvSpPr>
          <p:cNvPr id="11" name="矩形 10">
            <a:extLst>
              <a:ext uri="{FF2B5EF4-FFF2-40B4-BE49-F238E27FC236}">
                <a16:creationId xmlns:a16="http://schemas.microsoft.com/office/drawing/2014/main" id="{DD30478D-A445-4661-BE06-5E8A4EB3BD78}"/>
              </a:ext>
            </a:extLst>
          </p:cNvPr>
          <p:cNvSpPr/>
          <p:nvPr/>
        </p:nvSpPr>
        <p:spPr>
          <a:xfrm>
            <a:off x="7324690" y="1513826"/>
            <a:ext cx="3892412" cy="584775"/>
          </a:xfrm>
          <a:prstGeom prst="rect">
            <a:avLst/>
          </a:prstGeom>
        </p:spPr>
        <p:txBody>
          <a:bodyPr wrap="none">
            <a:spAutoFit/>
          </a:bodyPr>
          <a:lstStyle/>
          <a:p>
            <a:r>
              <a:rPr lang="zh-CN" altLang="en-US" sz="3200" b="1" dirty="0">
                <a:solidFill>
                  <a:schemeClr val="bg1"/>
                </a:solidFill>
                <a:latin typeface="方正宋刻本秀楷简体" panose="02000000000000000000" pitchFamily="2" charset="-122"/>
                <a:ea typeface="方正宋刻本秀楷简体" panose="02000000000000000000" pitchFamily="2" charset="-122"/>
              </a:rPr>
              <a:t>汉武帝“罢黜百家”</a:t>
            </a:r>
            <a:endParaRPr lang="zh-CN" altLang="en-US" b="1" dirty="0">
              <a:solidFill>
                <a:schemeClr val="bg1"/>
              </a:solidFill>
            </a:endParaRPr>
          </a:p>
        </p:txBody>
      </p:sp>
      <p:sp>
        <p:nvSpPr>
          <p:cNvPr id="6" name="矩形 5">
            <a:extLst>
              <a:ext uri="{FF2B5EF4-FFF2-40B4-BE49-F238E27FC236}">
                <a16:creationId xmlns:a16="http://schemas.microsoft.com/office/drawing/2014/main" id="{74752281-A0CF-4759-B36B-197C89E19950}"/>
              </a:ext>
            </a:extLst>
          </p:cNvPr>
          <p:cNvSpPr/>
          <p:nvPr/>
        </p:nvSpPr>
        <p:spPr>
          <a:xfrm>
            <a:off x="894554" y="2275961"/>
            <a:ext cx="1081557" cy="584775"/>
          </a:xfrm>
          <a:prstGeom prst="rect">
            <a:avLst/>
          </a:prstGeom>
        </p:spPr>
        <p:txBody>
          <a:bodyPr wrap="square">
            <a:spAutoFit/>
          </a:bodyPr>
          <a:lstStyle/>
          <a:p>
            <a:r>
              <a:rPr lang="zh-CN" altLang="en-US" sz="3200" b="1" dirty="0">
                <a:latin typeface="方正宋刻本秀楷简体" panose="02000000000000000000" pitchFamily="2" charset="-122"/>
                <a:ea typeface="方正宋刻本秀楷简体" panose="02000000000000000000" pitchFamily="2" charset="-122"/>
              </a:rPr>
              <a:t>目的</a:t>
            </a:r>
            <a:endParaRPr lang="zh-CN" altLang="en-US" dirty="0"/>
          </a:p>
        </p:txBody>
      </p:sp>
      <p:sp>
        <p:nvSpPr>
          <p:cNvPr id="14" name="矩形 13">
            <a:extLst>
              <a:ext uri="{FF2B5EF4-FFF2-40B4-BE49-F238E27FC236}">
                <a16:creationId xmlns:a16="http://schemas.microsoft.com/office/drawing/2014/main" id="{15CCB012-57EE-4020-AABE-62CE22208B66}"/>
              </a:ext>
            </a:extLst>
          </p:cNvPr>
          <p:cNvSpPr/>
          <p:nvPr/>
        </p:nvSpPr>
        <p:spPr>
          <a:xfrm>
            <a:off x="894554" y="2994334"/>
            <a:ext cx="1081557" cy="584775"/>
          </a:xfrm>
          <a:prstGeom prst="rect">
            <a:avLst/>
          </a:prstGeom>
        </p:spPr>
        <p:txBody>
          <a:bodyPr wrap="square">
            <a:spAutoFit/>
          </a:bodyPr>
          <a:lstStyle/>
          <a:p>
            <a:r>
              <a:rPr lang="zh-CN" altLang="en-US" sz="3200" b="1" dirty="0">
                <a:latin typeface="方正宋刻本秀楷简体" panose="02000000000000000000" pitchFamily="2" charset="-122"/>
                <a:ea typeface="方正宋刻本秀楷简体" panose="02000000000000000000" pitchFamily="2" charset="-122"/>
              </a:rPr>
              <a:t>实质</a:t>
            </a:r>
            <a:endParaRPr lang="zh-CN" altLang="en-US" dirty="0"/>
          </a:p>
        </p:txBody>
      </p:sp>
      <p:sp>
        <p:nvSpPr>
          <p:cNvPr id="15" name="矩形 14">
            <a:extLst>
              <a:ext uri="{FF2B5EF4-FFF2-40B4-BE49-F238E27FC236}">
                <a16:creationId xmlns:a16="http://schemas.microsoft.com/office/drawing/2014/main" id="{CADEC8DC-917D-413E-A69D-CC2FBE22CEE1}"/>
              </a:ext>
            </a:extLst>
          </p:cNvPr>
          <p:cNvSpPr/>
          <p:nvPr/>
        </p:nvSpPr>
        <p:spPr>
          <a:xfrm>
            <a:off x="4261166" y="2275961"/>
            <a:ext cx="4989749" cy="584775"/>
          </a:xfrm>
          <a:prstGeom prst="rect">
            <a:avLst/>
          </a:prstGeom>
        </p:spPr>
        <p:txBody>
          <a:bodyPr wrap="square">
            <a:spAutoFit/>
          </a:bodyPr>
          <a:lstStyle/>
          <a:p>
            <a:pPr algn="ct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控制思想、实行文化专制</a:t>
            </a:r>
            <a:endParaRPr lang="zh-CN" altLang="en-US" dirty="0">
              <a:solidFill>
                <a:srgbClr val="C00000"/>
              </a:solidFill>
            </a:endParaRPr>
          </a:p>
        </p:txBody>
      </p:sp>
      <p:sp>
        <p:nvSpPr>
          <p:cNvPr id="16" name="矩形 15">
            <a:extLst>
              <a:ext uri="{FF2B5EF4-FFF2-40B4-BE49-F238E27FC236}">
                <a16:creationId xmlns:a16="http://schemas.microsoft.com/office/drawing/2014/main" id="{270CEF12-046C-473F-BF22-794F8EB77E6A}"/>
              </a:ext>
            </a:extLst>
          </p:cNvPr>
          <p:cNvSpPr/>
          <p:nvPr/>
        </p:nvSpPr>
        <p:spPr>
          <a:xfrm>
            <a:off x="4150200" y="2994333"/>
            <a:ext cx="5211682" cy="584775"/>
          </a:xfrm>
          <a:prstGeom prst="rect">
            <a:avLst/>
          </a:prstGeom>
        </p:spPr>
        <p:txBody>
          <a:bodyPr wrap="square">
            <a:spAutoFit/>
          </a:bodyPr>
          <a:lstStyle/>
          <a:p>
            <a:pPr algn="ct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加强中央集权、君主专制</a:t>
            </a:r>
            <a:endParaRPr lang="zh-CN" altLang="en-US" dirty="0">
              <a:solidFill>
                <a:srgbClr val="C00000"/>
              </a:solidFill>
            </a:endParaRPr>
          </a:p>
        </p:txBody>
      </p:sp>
      <p:sp>
        <p:nvSpPr>
          <p:cNvPr id="17" name="矩形 16">
            <a:extLst>
              <a:ext uri="{FF2B5EF4-FFF2-40B4-BE49-F238E27FC236}">
                <a16:creationId xmlns:a16="http://schemas.microsoft.com/office/drawing/2014/main" id="{90F7F689-DA08-4A36-B777-7BC67B511EA5}"/>
              </a:ext>
            </a:extLst>
          </p:cNvPr>
          <p:cNvSpPr/>
          <p:nvPr/>
        </p:nvSpPr>
        <p:spPr>
          <a:xfrm>
            <a:off x="593531" y="4720734"/>
            <a:ext cx="11004936" cy="1664302"/>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材料二：</a:t>
            </a:r>
            <a:r>
              <a:rPr lang="zh-CN" altLang="en-US" sz="2800" dirty="0">
                <a:latin typeface="方正刻本仿宋简体" panose="02000000000000000000" pitchFamily="2" charset="-122"/>
                <a:ea typeface="方正刻本仿宋简体" panose="02000000000000000000" pitchFamily="2" charset="-122"/>
              </a:rPr>
              <a:t>秦始皇的统一思想是不要人民读书，他的手段是</a:t>
            </a:r>
            <a:r>
              <a:rPr lang="zh-CN" altLang="en-US" sz="2800" dirty="0">
                <a:solidFill>
                  <a:srgbClr val="C00000"/>
                </a:solidFill>
                <a:latin typeface="方正刻本仿宋简体" panose="02000000000000000000" pitchFamily="2" charset="-122"/>
                <a:ea typeface="方正刻本仿宋简体" panose="02000000000000000000" pitchFamily="2" charset="-122"/>
              </a:rPr>
              <a:t>刑罚的制裁</a:t>
            </a:r>
            <a:r>
              <a:rPr lang="zh-CN" altLang="en-US" sz="2800" dirty="0">
                <a:latin typeface="方正刻本仿宋简体" panose="02000000000000000000" pitchFamily="2" charset="-122"/>
                <a:ea typeface="方正刻本仿宋简体" panose="02000000000000000000" pitchFamily="2" charset="-122"/>
              </a:rPr>
              <a:t>；汉武帝的统一思想是要人民只读一种书，他的手段是</a:t>
            </a:r>
            <a:r>
              <a:rPr lang="zh-CN" altLang="en-US" sz="2800" dirty="0">
                <a:solidFill>
                  <a:srgbClr val="C00000"/>
                </a:solidFill>
                <a:latin typeface="方正刻本仿宋简体" panose="02000000000000000000" pitchFamily="2" charset="-122"/>
                <a:ea typeface="方正刻本仿宋简体" panose="02000000000000000000" pitchFamily="2" charset="-122"/>
              </a:rPr>
              <a:t>利禄的引诱</a:t>
            </a:r>
            <a:r>
              <a:rPr lang="zh-CN" altLang="en-US" sz="2800" dirty="0">
                <a:latin typeface="方正刻本仿宋简体" panose="02000000000000000000" pitchFamily="2" charset="-122"/>
                <a:ea typeface="方正刻本仿宋简体" panose="02000000000000000000" pitchFamily="2" charset="-122"/>
              </a:rPr>
              <a:t>。</a:t>
            </a:r>
            <a:endParaRPr lang="en-US" altLang="zh-CN" sz="2800" dirty="0">
              <a:latin typeface="方正刻本仿宋简体" panose="02000000000000000000" pitchFamily="2" charset="-122"/>
              <a:ea typeface="方正刻本仿宋简体" panose="02000000000000000000" pitchFamily="2" charset="-122"/>
            </a:endParaRPr>
          </a:p>
          <a:p>
            <a:pPr>
              <a:lnSpc>
                <a:spcPct val="125000"/>
              </a:lnSpc>
            </a:pPr>
            <a:r>
              <a:rPr lang="en-US" altLang="zh-CN" sz="2800" dirty="0">
                <a:latin typeface="方正刻本仿宋简体" panose="02000000000000000000" pitchFamily="2" charset="-122"/>
                <a:ea typeface="方正刻本仿宋简体" panose="02000000000000000000" pitchFamily="2" charset="-122"/>
              </a:rPr>
              <a:t>                                                               ——</a:t>
            </a:r>
            <a:r>
              <a:rPr lang="zh-CN" altLang="en-US" sz="2800" dirty="0">
                <a:latin typeface="方正刻本仿宋简体" panose="02000000000000000000" pitchFamily="2" charset="-122"/>
                <a:ea typeface="方正刻本仿宋简体" panose="02000000000000000000" pitchFamily="2" charset="-122"/>
              </a:rPr>
              <a:t>历史学家顾颉刚</a:t>
            </a:r>
          </a:p>
        </p:txBody>
      </p:sp>
    </p:spTree>
    <p:extLst>
      <p:ext uri="{BB962C8B-B14F-4D97-AF65-F5344CB8AC3E}">
        <p14:creationId xmlns:p14="http://schemas.microsoft.com/office/powerpoint/2010/main" val="12924802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6" name="矩形 5">
            <a:extLst>
              <a:ext uri="{FF2B5EF4-FFF2-40B4-BE49-F238E27FC236}">
                <a16:creationId xmlns:a16="http://schemas.microsoft.com/office/drawing/2014/main" id="{19C5A545-2642-4B34-9190-0981DEFA7863}"/>
              </a:ext>
            </a:extLst>
          </p:cNvPr>
          <p:cNvSpPr/>
          <p:nvPr/>
        </p:nvSpPr>
        <p:spPr>
          <a:xfrm>
            <a:off x="1058224" y="1439441"/>
            <a:ext cx="4008449" cy="2741520"/>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材料三：</a:t>
            </a:r>
            <a:r>
              <a:rPr lang="zh-CN" altLang="en-US" sz="2800" dirty="0">
                <a:latin typeface="方正刻本仿宋简体" panose="02000000000000000000" pitchFamily="2" charset="-122"/>
                <a:ea typeface="方正刻本仿宋简体" panose="02000000000000000000" pitchFamily="2" charset="-122"/>
              </a:rPr>
              <a:t>富商大贾</a:t>
            </a:r>
            <a:r>
              <a:rPr lang="en-US" altLang="zh-CN" sz="2800" dirty="0">
                <a:latin typeface="方正刻本仿宋简体" panose="02000000000000000000" pitchFamily="2" charset="-122"/>
                <a:ea typeface="方正刻本仿宋简体" panose="02000000000000000000" pitchFamily="2" charset="-122"/>
              </a:rPr>
              <a:t>……</a:t>
            </a:r>
            <a:r>
              <a:rPr lang="zh-CN" altLang="en-US" sz="2800" b="1" dirty="0">
                <a:solidFill>
                  <a:srgbClr val="C00000"/>
                </a:solidFill>
                <a:latin typeface="方正刻本仿宋简体" panose="02000000000000000000" pitchFamily="2" charset="-122"/>
                <a:ea typeface="方正刻本仿宋简体" panose="02000000000000000000" pitchFamily="2" charset="-122"/>
              </a:rPr>
              <a:t>冶铸煮盐</a:t>
            </a:r>
            <a:r>
              <a:rPr lang="zh-CN" altLang="en-US" sz="2800" dirty="0">
                <a:latin typeface="方正刻本仿宋简体" panose="02000000000000000000" pitchFamily="2" charset="-122"/>
                <a:ea typeface="方正刻本仿宋简体" panose="02000000000000000000" pitchFamily="2" charset="-122"/>
              </a:rPr>
              <a:t>，财或累万金，而不佐国家之</a:t>
            </a:r>
            <a:r>
              <a:rPr lang="zh-CN" altLang="en-US" sz="2800" b="1" dirty="0">
                <a:solidFill>
                  <a:srgbClr val="C00000"/>
                </a:solidFill>
                <a:latin typeface="方正刻本仿宋简体" panose="02000000000000000000" pitchFamily="2" charset="-122"/>
                <a:ea typeface="方正刻本仿宋简体" panose="02000000000000000000" pitchFamily="2" charset="-122"/>
              </a:rPr>
              <a:t>急</a:t>
            </a:r>
            <a:r>
              <a:rPr lang="zh-CN" altLang="en-US" sz="2800" dirty="0">
                <a:latin typeface="方正刻本仿宋简体" panose="02000000000000000000" pitchFamily="2" charset="-122"/>
                <a:ea typeface="方正刻本仿宋简体" panose="02000000000000000000" pitchFamily="2" charset="-122"/>
              </a:rPr>
              <a:t>，黎民重困。</a:t>
            </a:r>
            <a:r>
              <a:rPr lang="en-US" altLang="zh-CN" sz="2800" dirty="0">
                <a:latin typeface="方正刻本仿宋简体" panose="02000000000000000000" pitchFamily="2" charset="-122"/>
                <a:ea typeface="方正刻本仿宋简体" panose="02000000000000000000" pitchFamily="2" charset="-122"/>
              </a:rPr>
              <a:t>               </a:t>
            </a:r>
          </a:p>
          <a:p>
            <a:pPr>
              <a:lnSpc>
                <a:spcPct val="125000"/>
              </a:lnSpc>
            </a:pP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史记</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平淮书</a:t>
            </a:r>
            <a:r>
              <a:rPr lang="en-US" altLang="zh-CN" sz="2800" dirty="0">
                <a:latin typeface="方正刻本仿宋简体" panose="02000000000000000000" pitchFamily="2" charset="-122"/>
                <a:ea typeface="方正刻本仿宋简体" panose="02000000000000000000" pitchFamily="2" charset="-122"/>
              </a:rPr>
              <a:t>》</a:t>
            </a:r>
            <a:endParaRPr lang="zh-CN" altLang="en-US" sz="2800" dirty="0">
              <a:latin typeface="方正刻本仿宋简体" panose="02000000000000000000" pitchFamily="2" charset="-122"/>
              <a:ea typeface="方正刻本仿宋简体" panose="02000000000000000000" pitchFamily="2" charset="-122"/>
            </a:endParaRPr>
          </a:p>
        </p:txBody>
      </p:sp>
      <p:cxnSp>
        <p:nvCxnSpPr>
          <p:cNvPr id="3" name="直接箭头连接符 2">
            <a:extLst>
              <a:ext uri="{FF2B5EF4-FFF2-40B4-BE49-F238E27FC236}">
                <a16:creationId xmlns:a16="http://schemas.microsoft.com/office/drawing/2014/main" id="{8DD5D235-02C9-4C2B-A3D3-853CC46DA13D}"/>
              </a:ext>
            </a:extLst>
          </p:cNvPr>
          <p:cNvCxnSpPr>
            <a:cxnSpLocks/>
          </p:cNvCxnSpPr>
          <p:nvPr/>
        </p:nvCxnSpPr>
        <p:spPr>
          <a:xfrm flipV="1">
            <a:off x="4302177" y="1986948"/>
            <a:ext cx="1756557" cy="3067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A7DA1A37-5E38-4B06-AE85-251AE4723F34}"/>
              </a:ext>
            </a:extLst>
          </p:cNvPr>
          <p:cNvCxnSpPr>
            <a:cxnSpLocks/>
          </p:cNvCxnSpPr>
          <p:nvPr/>
        </p:nvCxnSpPr>
        <p:spPr>
          <a:xfrm>
            <a:off x="4703903" y="2772168"/>
            <a:ext cx="1522782" cy="3860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矩形 13">
            <a:extLst>
              <a:ext uri="{FF2B5EF4-FFF2-40B4-BE49-F238E27FC236}">
                <a16:creationId xmlns:a16="http://schemas.microsoft.com/office/drawing/2014/main" id="{339AEAA2-5020-4F50-9619-52BCE2B08718}"/>
              </a:ext>
            </a:extLst>
          </p:cNvPr>
          <p:cNvSpPr/>
          <p:nvPr/>
        </p:nvSpPr>
        <p:spPr>
          <a:xfrm>
            <a:off x="6096000" y="1505303"/>
            <a:ext cx="3775393" cy="1134926"/>
          </a:xfrm>
          <a:prstGeom prst="rect">
            <a:avLst/>
          </a:prstGeom>
        </p:spPr>
        <p:txBody>
          <a:bodyPr wrap="none">
            <a:spAutoFit/>
          </a:bodyPr>
          <a:lstStyle/>
          <a:p>
            <a:pPr lvl="0">
              <a:lnSpc>
                <a:spcPct val="125000"/>
              </a:lnSpc>
            </a:pPr>
            <a:r>
              <a:rPr lang="zh-CN" altLang="en-US" sz="2800" dirty="0">
                <a:solidFill>
                  <a:srgbClr val="C00000"/>
                </a:solidFill>
                <a:latin typeface="华文楷体" panose="02010600040101010101" pitchFamily="2" charset="-122"/>
                <a:ea typeface="华文楷体" panose="02010600040101010101" pitchFamily="2" charset="-122"/>
              </a:rPr>
              <a:t>商人控制冶铁铸币卖盐</a:t>
            </a:r>
            <a:endParaRPr lang="en-US" altLang="zh-CN" sz="2800" dirty="0">
              <a:solidFill>
                <a:srgbClr val="C00000"/>
              </a:solidFill>
              <a:latin typeface="华文楷体" panose="02010600040101010101" pitchFamily="2" charset="-122"/>
              <a:ea typeface="华文楷体" panose="02010600040101010101" pitchFamily="2" charset="-122"/>
            </a:endParaRPr>
          </a:p>
          <a:p>
            <a:pPr lvl="0">
              <a:lnSpc>
                <a:spcPct val="125000"/>
              </a:lnSpc>
            </a:pPr>
            <a:r>
              <a:rPr lang="zh-CN" altLang="en-US" sz="2800" dirty="0">
                <a:solidFill>
                  <a:srgbClr val="C00000"/>
                </a:solidFill>
                <a:latin typeface="华文楷体" panose="02010600040101010101" pitchFamily="2" charset="-122"/>
                <a:ea typeface="华文楷体" panose="02010600040101010101" pitchFamily="2" charset="-122"/>
              </a:rPr>
              <a:t>（控制国家经济命脉）</a:t>
            </a:r>
            <a:endParaRPr lang="en-US" altLang="zh-CN" sz="2800" dirty="0">
              <a:solidFill>
                <a:srgbClr val="C00000"/>
              </a:solidFill>
              <a:latin typeface="华文楷体" panose="02010600040101010101" pitchFamily="2" charset="-122"/>
              <a:ea typeface="华文楷体" panose="02010600040101010101" pitchFamily="2" charset="-122"/>
            </a:endParaRPr>
          </a:p>
        </p:txBody>
      </p:sp>
      <p:sp>
        <p:nvSpPr>
          <p:cNvPr id="16" name="矩形 15">
            <a:extLst>
              <a:ext uri="{FF2B5EF4-FFF2-40B4-BE49-F238E27FC236}">
                <a16:creationId xmlns:a16="http://schemas.microsoft.com/office/drawing/2014/main" id="{72CBF424-8801-4DAE-8E9A-201FE84E7FDA}"/>
              </a:ext>
            </a:extLst>
          </p:cNvPr>
          <p:cNvSpPr/>
          <p:nvPr/>
        </p:nvSpPr>
        <p:spPr>
          <a:xfrm>
            <a:off x="6226685" y="2860013"/>
            <a:ext cx="2548634" cy="1134926"/>
          </a:xfrm>
          <a:prstGeom prst="rect">
            <a:avLst/>
          </a:prstGeom>
        </p:spPr>
        <p:txBody>
          <a:bodyPr wrap="square">
            <a:spAutoFit/>
          </a:bodyPr>
          <a:lstStyle/>
          <a:p>
            <a:pPr lvl="0">
              <a:lnSpc>
                <a:spcPct val="125000"/>
              </a:lnSpc>
            </a:pPr>
            <a:r>
              <a:rPr lang="zh-CN" altLang="en-US" sz="2800" dirty="0">
                <a:solidFill>
                  <a:srgbClr val="C00000"/>
                </a:solidFill>
                <a:latin typeface="华文楷体" panose="02010600040101010101" pitchFamily="2" charset="-122"/>
                <a:ea typeface="华文楷体" panose="02010600040101010101" pitchFamily="2" charset="-122"/>
              </a:rPr>
              <a:t>商人唯利是图，不关心国事</a:t>
            </a:r>
            <a:endParaRPr lang="en-US" altLang="zh-CN" sz="2800" dirty="0">
              <a:solidFill>
                <a:srgbClr val="C00000"/>
              </a:solidFill>
              <a:latin typeface="华文楷体" panose="02010600040101010101" pitchFamily="2" charset="-122"/>
              <a:ea typeface="华文楷体" panose="02010600040101010101" pitchFamily="2" charset="-122"/>
            </a:endParaRPr>
          </a:p>
        </p:txBody>
      </p:sp>
      <p:pic>
        <p:nvPicPr>
          <p:cNvPr id="19" name="图片 18">
            <a:extLst>
              <a:ext uri="{FF2B5EF4-FFF2-40B4-BE49-F238E27FC236}">
                <a16:creationId xmlns:a16="http://schemas.microsoft.com/office/drawing/2014/main" id="{10F11E53-2339-435E-9EEB-C96433CCB2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750" b="92250" l="10000" r="90000">
                        <a14:foregroundMark x1="44688" y1="41500" x2="47813" y2="38750"/>
                        <a14:foregroundMark x1="55469" y1="55500" x2="57188" y2="45750"/>
                        <a14:foregroundMark x1="59219" y1="43750" x2="54063" y2="45750"/>
                        <a14:foregroundMark x1="44375" y1="92250" x2="50625" y2="90500"/>
                        <a14:foregroundMark x1="49063" y1="68500" x2="43750" y2="74000"/>
                        <a14:foregroundMark x1="54531" y1="61500" x2="57656" y2="59250"/>
                        <a14:foregroundMark x1="42031" y1="32000" x2="46094" y2="36250"/>
                        <a14:foregroundMark x1="53594" y1="39000" x2="53750" y2="41500"/>
                        <a14:foregroundMark x1="45469" y1="8750" x2="45469" y2="15500"/>
                      </a14:backgroundRemoval>
                    </a14:imgEffect>
                  </a14:imgLayer>
                </a14:imgProps>
              </a:ext>
              <a:ext uri="{28A0092B-C50C-407E-A947-70E740481C1C}">
                <a14:useLocalDpi xmlns:a14="http://schemas.microsoft.com/office/drawing/2010/main" val="0"/>
              </a:ext>
            </a:extLst>
          </a:blip>
          <a:srcRect l="16274" r="31493" b="4687"/>
          <a:stretch/>
        </p:blipFill>
        <p:spPr>
          <a:xfrm>
            <a:off x="8775319" y="586359"/>
            <a:ext cx="3184120" cy="3631413"/>
          </a:xfrm>
          <a:prstGeom prst="rect">
            <a:avLst/>
          </a:prstGeom>
        </p:spPr>
      </p:pic>
      <p:sp>
        <p:nvSpPr>
          <p:cNvPr id="12" name="矩形 11">
            <a:extLst>
              <a:ext uri="{FF2B5EF4-FFF2-40B4-BE49-F238E27FC236}">
                <a16:creationId xmlns:a16="http://schemas.microsoft.com/office/drawing/2014/main" id="{F42C3A8E-F7BD-4654-BF57-AD8FAF396BD0}"/>
              </a:ext>
            </a:extLst>
          </p:cNvPr>
          <p:cNvSpPr/>
          <p:nvPr/>
        </p:nvSpPr>
        <p:spPr>
          <a:xfrm>
            <a:off x="257699" y="4524656"/>
            <a:ext cx="4136817" cy="584775"/>
          </a:xfrm>
          <a:prstGeom prst="rect">
            <a:avLst/>
          </a:prstGeom>
        </p:spPr>
        <p:txBody>
          <a:bodyPr wrap="square">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放任自流的经济政策</a:t>
            </a:r>
            <a:endParaRPr lang="zh-CN" altLang="en-US" dirty="0"/>
          </a:p>
        </p:txBody>
      </p:sp>
      <p:sp>
        <p:nvSpPr>
          <p:cNvPr id="13" name="箭头: 右 12">
            <a:extLst>
              <a:ext uri="{FF2B5EF4-FFF2-40B4-BE49-F238E27FC236}">
                <a16:creationId xmlns:a16="http://schemas.microsoft.com/office/drawing/2014/main" id="{B9951E68-B883-49ED-85BA-F029EA34F57E}"/>
              </a:ext>
            </a:extLst>
          </p:cNvPr>
          <p:cNvSpPr/>
          <p:nvPr/>
        </p:nvSpPr>
        <p:spPr>
          <a:xfrm>
            <a:off x="4537760" y="4584046"/>
            <a:ext cx="815078" cy="465995"/>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1AE000C0-9EC4-4DBD-8DA2-60C6B8D23F05}"/>
              </a:ext>
            </a:extLst>
          </p:cNvPr>
          <p:cNvSpPr/>
          <p:nvPr/>
        </p:nvSpPr>
        <p:spPr>
          <a:xfrm>
            <a:off x="5496082" y="4524656"/>
            <a:ext cx="6375351" cy="584775"/>
          </a:xfrm>
          <a:prstGeom prst="rect">
            <a:avLst/>
          </a:prstGeom>
        </p:spPr>
        <p:txBody>
          <a:bodyPr wrap="square">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加强</a:t>
            </a: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专制政权</a:t>
            </a:r>
            <a:r>
              <a:rPr lang="zh-CN" altLang="en-US" sz="3200" b="1" dirty="0">
                <a:latin typeface="方正宋刻本秀楷简体" panose="02000000000000000000" pitchFamily="2" charset="-122"/>
                <a:ea typeface="方正宋刻本秀楷简体" panose="02000000000000000000" pitchFamily="2" charset="-122"/>
              </a:rPr>
              <a:t>对经济的干预和控制</a:t>
            </a:r>
            <a:endParaRPr lang="zh-CN" altLang="en-US" dirty="0"/>
          </a:p>
        </p:txBody>
      </p:sp>
      <p:sp>
        <p:nvSpPr>
          <p:cNvPr id="17" name="矩形 16">
            <a:extLst>
              <a:ext uri="{FF2B5EF4-FFF2-40B4-BE49-F238E27FC236}">
                <a16:creationId xmlns:a16="http://schemas.microsoft.com/office/drawing/2014/main" id="{FF75E3B8-3D80-4C7F-839B-08A2B546D680}"/>
              </a:ext>
            </a:extLst>
          </p:cNvPr>
          <p:cNvSpPr/>
          <p:nvPr/>
        </p:nvSpPr>
        <p:spPr>
          <a:xfrm>
            <a:off x="857860" y="5513378"/>
            <a:ext cx="2236510" cy="707886"/>
          </a:xfrm>
          <a:prstGeom prst="rect">
            <a:avLst/>
          </a:prstGeom>
          <a:solidFill>
            <a:schemeClr val="accent2">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改革币制</a:t>
            </a:r>
            <a:endParaRPr lang="zh-CN" altLang="en-US" sz="2800" dirty="0">
              <a:latin typeface="仓耳今楷05-6763 W05" panose="02020400000000000000" pitchFamily="18" charset="-122"/>
              <a:ea typeface="仓耳今楷05-6763 W05" panose="02020400000000000000" pitchFamily="18" charset="-122"/>
            </a:endParaRPr>
          </a:p>
        </p:txBody>
      </p:sp>
      <p:sp>
        <p:nvSpPr>
          <p:cNvPr id="18" name="矩形 17">
            <a:extLst>
              <a:ext uri="{FF2B5EF4-FFF2-40B4-BE49-F238E27FC236}">
                <a16:creationId xmlns:a16="http://schemas.microsoft.com/office/drawing/2014/main" id="{7969E9CF-0AD4-4AE3-9E09-B6278C758046}"/>
              </a:ext>
            </a:extLst>
          </p:cNvPr>
          <p:cNvSpPr/>
          <p:nvPr/>
        </p:nvSpPr>
        <p:spPr>
          <a:xfrm>
            <a:off x="3604449" y="5513378"/>
            <a:ext cx="2236510" cy="707886"/>
          </a:xfrm>
          <a:prstGeom prst="rect">
            <a:avLst/>
          </a:prstGeom>
          <a:solidFill>
            <a:schemeClr val="accent6">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盐铁官营</a:t>
            </a:r>
            <a:endParaRPr lang="zh-CN" altLang="en-US" sz="2800" dirty="0">
              <a:latin typeface="仓耳今楷05-6763 W05" panose="02020400000000000000" pitchFamily="18" charset="-122"/>
              <a:ea typeface="仓耳今楷05-6763 W05" panose="02020400000000000000" pitchFamily="18" charset="-122"/>
            </a:endParaRPr>
          </a:p>
        </p:txBody>
      </p:sp>
      <p:sp>
        <p:nvSpPr>
          <p:cNvPr id="20" name="矩形 19">
            <a:extLst>
              <a:ext uri="{FF2B5EF4-FFF2-40B4-BE49-F238E27FC236}">
                <a16:creationId xmlns:a16="http://schemas.microsoft.com/office/drawing/2014/main" id="{40AE54DA-1323-49C3-A1D8-A7BC9CA5A9BF}"/>
              </a:ext>
            </a:extLst>
          </p:cNvPr>
          <p:cNvSpPr/>
          <p:nvPr/>
        </p:nvSpPr>
        <p:spPr>
          <a:xfrm>
            <a:off x="6351039" y="5513378"/>
            <a:ext cx="2236510" cy="707886"/>
          </a:xfrm>
          <a:prstGeom prst="rect">
            <a:avLst/>
          </a:prstGeom>
          <a:solidFill>
            <a:schemeClr val="accent5">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均输平准</a:t>
            </a:r>
            <a:endParaRPr lang="zh-CN" altLang="en-US" sz="2800" dirty="0">
              <a:latin typeface="仓耳今楷05-6763 W05" panose="02020400000000000000" pitchFamily="18" charset="-122"/>
              <a:ea typeface="仓耳今楷05-6763 W05" panose="02020400000000000000" pitchFamily="18" charset="-122"/>
            </a:endParaRPr>
          </a:p>
        </p:txBody>
      </p:sp>
      <p:sp>
        <p:nvSpPr>
          <p:cNvPr id="21" name="矩形 20">
            <a:extLst>
              <a:ext uri="{FF2B5EF4-FFF2-40B4-BE49-F238E27FC236}">
                <a16:creationId xmlns:a16="http://schemas.microsoft.com/office/drawing/2014/main" id="{2BF4F69C-7E8A-4AC7-A4D8-B41E38C208ED}"/>
              </a:ext>
            </a:extLst>
          </p:cNvPr>
          <p:cNvSpPr/>
          <p:nvPr/>
        </p:nvSpPr>
        <p:spPr>
          <a:xfrm>
            <a:off x="9097630" y="5513378"/>
            <a:ext cx="2236510" cy="707886"/>
          </a:xfrm>
          <a:prstGeom prst="rect">
            <a:avLst/>
          </a:prstGeom>
          <a:solidFill>
            <a:schemeClr val="accent4">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算缗告缗</a:t>
            </a:r>
            <a:endParaRPr lang="zh-CN" altLang="en-US" sz="2800" dirty="0">
              <a:latin typeface="仓耳今楷05-6763 W05" panose="02020400000000000000" pitchFamily="18" charset="-122"/>
              <a:ea typeface="仓耳今楷05-6763 W05" panose="02020400000000000000" pitchFamily="18" charset="-122"/>
            </a:endParaRPr>
          </a:p>
        </p:txBody>
      </p:sp>
      <p:sp>
        <p:nvSpPr>
          <p:cNvPr id="2" name="矩形 1">
            <a:extLst>
              <a:ext uri="{FF2B5EF4-FFF2-40B4-BE49-F238E27FC236}">
                <a16:creationId xmlns:a16="http://schemas.microsoft.com/office/drawing/2014/main" id="{6CFA2EFC-27B3-43EA-8D4C-11D3C8A0D4FD}"/>
              </a:ext>
            </a:extLst>
          </p:cNvPr>
          <p:cNvSpPr/>
          <p:nvPr/>
        </p:nvSpPr>
        <p:spPr>
          <a:xfrm>
            <a:off x="3094370" y="3116220"/>
            <a:ext cx="800219" cy="461665"/>
          </a:xfrm>
          <a:prstGeom prst="rect">
            <a:avLst/>
          </a:prstGeom>
        </p:spPr>
        <p:txBody>
          <a:bodyPr wrap="none">
            <a:spAutoFit/>
          </a:bodyPr>
          <a:lstStyle/>
          <a:p>
            <a:r>
              <a:rPr lang="zh-CN" altLang="en-US" sz="2400" dirty="0">
                <a:solidFill>
                  <a:srgbClr val="C00000"/>
                </a:solidFill>
                <a:latin typeface="华文楷体" panose="02010600040101010101" pitchFamily="2" charset="-122"/>
                <a:ea typeface="华文楷体" panose="02010600040101010101" pitchFamily="2" charset="-122"/>
              </a:rPr>
              <a:t>军费</a:t>
            </a:r>
            <a:endParaRPr lang="zh-CN" altLang="en-US" sz="1600" dirty="0"/>
          </a:p>
        </p:txBody>
      </p:sp>
    </p:spTree>
    <p:extLst>
      <p:ext uri="{BB962C8B-B14F-4D97-AF65-F5344CB8AC3E}">
        <p14:creationId xmlns:p14="http://schemas.microsoft.com/office/powerpoint/2010/main" val="17711820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2" grpId="0"/>
      <p:bldP spid="13" grpId="0" animBg="1"/>
      <p:bldP spid="15" grpId="0"/>
      <p:bldP spid="17" grpId="0" animBg="1"/>
      <p:bldP spid="18" grpId="0" animBg="1"/>
      <p:bldP spid="20" grpId="0" animBg="1"/>
      <p:bldP spid="21"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3"/>
          <a:srcRect t="21556" b="21556"/>
          <a:stretch/>
        </p:blipFill>
        <p:spPr>
          <a:xfrm>
            <a:off x="0" y="0"/>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6" name="矩形 5">
            <a:extLst>
              <a:ext uri="{FF2B5EF4-FFF2-40B4-BE49-F238E27FC236}">
                <a16:creationId xmlns:a16="http://schemas.microsoft.com/office/drawing/2014/main" id="{FDB5C810-3F3E-4604-81AF-21D0B190B11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7" name="矩形 6">
            <a:extLst>
              <a:ext uri="{FF2B5EF4-FFF2-40B4-BE49-F238E27FC236}">
                <a16:creationId xmlns:a16="http://schemas.microsoft.com/office/drawing/2014/main" id="{32A52E8B-0190-464F-A0B1-22FD9E57C5F8}"/>
              </a:ext>
            </a:extLst>
          </p:cNvPr>
          <p:cNvSpPr/>
          <p:nvPr/>
        </p:nvSpPr>
        <p:spPr>
          <a:xfrm>
            <a:off x="1105523" y="1439441"/>
            <a:ext cx="2236510" cy="707886"/>
          </a:xfrm>
          <a:prstGeom prst="rect">
            <a:avLst/>
          </a:prstGeom>
          <a:solidFill>
            <a:schemeClr val="accent2">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改革币制</a:t>
            </a:r>
            <a:endParaRPr lang="zh-CN" altLang="en-US" sz="2800" dirty="0">
              <a:latin typeface="仓耳今楷05-6763 W05" panose="02020400000000000000" pitchFamily="18" charset="-122"/>
              <a:ea typeface="仓耳今楷05-6763 W05" panose="02020400000000000000" pitchFamily="18" charset="-122"/>
            </a:endParaRPr>
          </a:p>
        </p:txBody>
      </p:sp>
      <p:sp>
        <p:nvSpPr>
          <p:cNvPr id="3" name="矩形 2">
            <a:extLst>
              <a:ext uri="{FF2B5EF4-FFF2-40B4-BE49-F238E27FC236}">
                <a16:creationId xmlns:a16="http://schemas.microsoft.com/office/drawing/2014/main" id="{DD0F610F-A0A1-4D0C-B67E-A58C26432B78}"/>
              </a:ext>
            </a:extLst>
          </p:cNvPr>
          <p:cNvSpPr/>
          <p:nvPr/>
        </p:nvSpPr>
        <p:spPr>
          <a:xfrm>
            <a:off x="1105523" y="2409327"/>
            <a:ext cx="2348720" cy="523220"/>
          </a:xfrm>
          <a:prstGeom prst="rect">
            <a:avLst/>
          </a:prstGeom>
        </p:spPr>
        <p:txBody>
          <a:bodyPr wrap="none">
            <a:spAutoFit/>
          </a:bodyPr>
          <a:lstStyle/>
          <a:p>
            <a:r>
              <a:rPr lang="zh-CN" altLang="en-US" sz="2800" b="1" dirty="0">
                <a:solidFill>
                  <a:schemeClr val="tx2"/>
                </a:solidFill>
                <a:latin typeface="方正宋刻本秀楷简体" panose="02000000000000000000" pitchFamily="2" charset="-122"/>
                <a:ea typeface="方正宋刻本秀楷简体" panose="02000000000000000000" pitchFamily="2" charset="-122"/>
              </a:rPr>
              <a:t>官商私造牟利</a:t>
            </a:r>
            <a:endParaRPr lang="zh-CN" altLang="en-US" sz="1600" dirty="0">
              <a:solidFill>
                <a:schemeClr val="tx2"/>
              </a:solidFill>
            </a:endParaRPr>
          </a:p>
        </p:txBody>
      </p:sp>
      <p:sp>
        <p:nvSpPr>
          <p:cNvPr id="11" name="矩形 10">
            <a:extLst>
              <a:ext uri="{FF2B5EF4-FFF2-40B4-BE49-F238E27FC236}">
                <a16:creationId xmlns:a16="http://schemas.microsoft.com/office/drawing/2014/main" id="{BDE4B11F-65DB-4223-85D8-E8516848244B}"/>
              </a:ext>
            </a:extLst>
          </p:cNvPr>
          <p:cNvSpPr/>
          <p:nvPr/>
        </p:nvSpPr>
        <p:spPr>
          <a:xfrm>
            <a:off x="1105523" y="3194547"/>
            <a:ext cx="2348720" cy="523220"/>
          </a:xfrm>
          <a:prstGeom prst="rect">
            <a:avLst/>
          </a:prstGeom>
        </p:spPr>
        <p:txBody>
          <a:bodyPr wrap="none">
            <a:spAutoFit/>
          </a:bodyPr>
          <a:lstStyle/>
          <a:p>
            <a:r>
              <a:rPr lang="zh-CN" altLang="en-US" sz="2800" b="1" dirty="0">
                <a:solidFill>
                  <a:schemeClr val="tx2"/>
                </a:solidFill>
                <a:latin typeface="方正宋刻本秀楷简体" panose="02000000000000000000" pitchFamily="2" charset="-122"/>
                <a:ea typeface="方正宋刻本秀楷简体" panose="02000000000000000000" pitchFamily="2" charset="-122"/>
              </a:rPr>
              <a:t>大小轻重不一</a:t>
            </a:r>
            <a:endParaRPr lang="zh-CN" altLang="en-US" sz="1600" dirty="0">
              <a:solidFill>
                <a:schemeClr val="tx2"/>
              </a:solidFill>
            </a:endParaRPr>
          </a:p>
        </p:txBody>
      </p:sp>
      <p:sp>
        <p:nvSpPr>
          <p:cNvPr id="12" name="箭头: 右 11">
            <a:extLst>
              <a:ext uri="{FF2B5EF4-FFF2-40B4-BE49-F238E27FC236}">
                <a16:creationId xmlns:a16="http://schemas.microsoft.com/office/drawing/2014/main" id="{46A4BDB0-2FDD-446A-BDA7-4EE94C67FD0D}"/>
              </a:ext>
            </a:extLst>
          </p:cNvPr>
          <p:cNvSpPr/>
          <p:nvPr/>
        </p:nvSpPr>
        <p:spPr>
          <a:xfrm>
            <a:off x="3638350" y="2865106"/>
            <a:ext cx="543906" cy="329441"/>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8" name="矩形 7">
            <a:extLst>
              <a:ext uri="{FF2B5EF4-FFF2-40B4-BE49-F238E27FC236}">
                <a16:creationId xmlns:a16="http://schemas.microsoft.com/office/drawing/2014/main" id="{A9EE5205-6A43-46C9-9F3B-B1DF29F3D9F1}"/>
              </a:ext>
            </a:extLst>
          </p:cNvPr>
          <p:cNvSpPr/>
          <p:nvPr/>
        </p:nvSpPr>
        <p:spPr>
          <a:xfrm>
            <a:off x="4478922" y="2768216"/>
            <a:ext cx="5227342" cy="523220"/>
          </a:xfrm>
          <a:prstGeom prst="rect">
            <a:avLst/>
          </a:prstGeom>
        </p:spPr>
        <p:txBody>
          <a:bodyPr wrap="square">
            <a:spAutoFit/>
          </a:bodyPr>
          <a:lstStyle/>
          <a:p>
            <a:r>
              <a:rPr lang="zh-CN" altLang="en-US" sz="2800" b="1" dirty="0">
                <a:solidFill>
                  <a:schemeClr val="tx2"/>
                </a:solidFill>
                <a:latin typeface="方正宋刻本秀楷简体" panose="02000000000000000000" pitchFamily="2" charset="-122"/>
                <a:ea typeface="方正宋刻本秀楷简体" panose="02000000000000000000" pitchFamily="2" charset="-122"/>
              </a:rPr>
              <a:t>折算困难、交易不便、社会混乱</a:t>
            </a:r>
            <a:endParaRPr lang="en-US" altLang="zh-CN" sz="2800" b="1" dirty="0">
              <a:solidFill>
                <a:schemeClr val="tx2"/>
              </a:solidFill>
              <a:latin typeface="方正宋刻本秀楷简体" panose="02000000000000000000" pitchFamily="2" charset="-122"/>
              <a:ea typeface="方正宋刻本秀楷简体" panose="02000000000000000000" pitchFamily="2" charset="-122"/>
            </a:endParaRPr>
          </a:p>
        </p:txBody>
      </p:sp>
      <p:sp>
        <p:nvSpPr>
          <p:cNvPr id="14" name="矩形 13">
            <a:extLst>
              <a:ext uri="{FF2B5EF4-FFF2-40B4-BE49-F238E27FC236}">
                <a16:creationId xmlns:a16="http://schemas.microsoft.com/office/drawing/2014/main" id="{871288B9-306F-4FA0-8694-E88073CA260A}"/>
              </a:ext>
            </a:extLst>
          </p:cNvPr>
          <p:cNvSpPr/>
          <p:nvPr/>
        </p:nvSpPr>
        <p:spPr>
          <a:xfrm>
            <a:off x="1105523" y="4077591"/>
            <a:ext cx="9252680" cy="646331"/>
          </a:xfrm>
          <a:prstGeom prst="rect">
            <a:avLst/>
          </a:prstGeom>
        </p:spPr>
        <p:txBody>
          <a:bodyPr wrap="square">
            <a:spAutoFit/>
          </a:bodyPr>
          <a:lstStyle/>
          <a:p>
            <a:pPr marL="457200" indent="-457200">
              <a:buFont typeface="Wingdings" panose="05000000000000000000" pitchFamily="2" charset="2"/>
              <a:buChar char="n"/>
            </a:pPr>
            <a:r>
              <a:rPr lang="zh-CN" altLang="en-US" sz="3600" dirty="0">
                <a:solidFill>
                  <a:prstClr val="black"/>
                </a:solidFill>
                <a:latin typeface="仓耳今楷05-6763 W05" panose="02020400000000000000" pitchFamily="18" charset="-122"/>
                <a:ea typeface="仓耳今楷05-6763 W05" panose="02020400000000000000" pitchFamily="18" charset="-122"/>
              </a:rPr>
              <a:t>汉武帝</a:t>
            </a:r>
            <a:r>
              <a:rPr lang="zh-CN" altLang="en-US" sz="3600" dirty="0">
                <a:solidFill>
                  <a:srgbClr val="C00000"/>
                </a:solidFill>
                <a:latin typeface="仓耳今楷05-6763 W05" panose="02020400000000000000" pitchFamily="18" charset="-122"/>
                <a:ea typeface="仓耳今楷05-6763 W05" panose="02020400000000000000" pitchFamily="18" charset="-122"/>
              </a:rPr>
              <a:t>改革币制</a:t>
            </a:r>
            <a:r>
              <a:rPr lang="zh-CN" altLang="en-US" sz="3600" dirty="0">
                <a:solidFill>
                  <a:prstClr val="black"/>
                </a:solidFill>
                <a:latin typeface="仓耳今楷05-6763 W05" panose="02020400000000000000" pitchFamily="18" charset="-122"/>
                <a:ea typeface="仓耳今楷05-6763 W05" panose="02020400000000000000" pitchFamily="18" charset="-122"/>
              </a:rPr>
              <a:t>，铸币权收归中央</a:t>
            </a:r>
            <a:endParaRPr lang="en-US" altLang="zh-CN" sz="3600" dirty="0">
              <a:solidFill>
                <a:prstClr val="black"/>
              </a:solidFill>
              <a:latin typeface="仓耳今楷05-6763 W05" panose="02020400000000000000" pitchFamily="18" charset="-122"/>
              <a:ea typeface="仓耳今楷05-6763 W05" panose="02020400000000000000" pitchFamily="18" charset="-122"/>
            </a:endParaRPr>
          </a:p>
        </p:txBody>
      </p:sp>
      <p:sp>
        <p:nvSpPr>
          <p:cNvPr id="15" name="矩形 14">
            <a:extLst>
              <a:ext uri="{FF2B5EF4-FFF2-40B4-BE49-F238E27FC236}">
                <a16:creationId xmlns:a16="http://schemas.microsoft.com/office/drawing/2014/main" id="{3CD866FE-BAE9-436D-95E1-E16BE41C3372}"/>
              </a:ext>
            </a:extLst>
          </p:cNvPr>
          <p:cNvSpPr/>
          <p:nvPr/>
        </p:nvSpPr>
        <p:spPr>
          <a:xfrm>
            <a:off x="1976114" y="5046542"/>
            <a:ext cx="4568078" cy="1121076"/>
          </a:xfrm>
          <a:prstGeom prst="rect">
            <a:avLst/>
          </a:prstGeom>
          <a:solidFill>
            <a:schemeClr val="accent6">
              <a:alpha val="31000"/>
            </a:schemeClr>
          </a:solidFill>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改铸</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五铢钱</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，严禁私人盗铸，销毁旧币以铸新币</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p:txBody>
      </p:sp>
      <p:cxnSp>
        <p:nvCxnSpPr>
          <p:cNvPr id="16" name="直接箭头连接符 15">
            <a:extLst>
              <a:ext uri="{FF2B5EF4-FFF2-40B4-BE49-F238E27FC236}">
                <a16:creationId xmlns:a16="http://schemas.microsoft.com/office/drawing/2014/main" id="{38D7A1C1-6FFB-4412-BF89-846EEBA54DAD}"/>
              </a:ext>
            </a:extLst>
          </p:cNvPr>
          <p:cNvCxnSpPr>
            <a:cxnSpLocks/>
          </p:cNvCxnSpPr>
          <p:nvPr/>
        </p:nvCxnSpPr>
        <p:spPr>
          <a:xfrm flipH="1">
            <a:off x="3882453" y="4557010"/>
            <a:ext cx="179881" cy="48953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9" name="图片 18">
            <a:extLst>
              <a:ext uri="{FF2B5EF4-FFF2-40B4-BE49-F238E27FC236}">
                <a16:creationId xmlns:a16="http://schemas.microsoft.com/office/drawing/2014/main" id="{6E8BAAEA-61F3-4697-89CD-CFED8FA4ED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810500" y="3530185"/>
            <a:ext cx="4381500" cy="3810000"/>
          </a:xfrm>
          <a:prstGeom prst="rect">
            <a:avLst/>
          </a:prstGeom>
        </p:spPr>
      </p:pic>
      <p:sp>
        <p:nvSpPr>
          <p:cNvPr id="21" name="矩形 20">
            <a:extLst>
              <a:ext uri="{FF2B5EF4-FFF2-40B4-BE49-F238E27FC236}">
                <a16:creationId xmlns:a16="http://schemas.microsoft.com/office/drawing/2014/main" id="{09BB8B7E-E992-4CB2-BD48-79015CD0D352}"/>
              </a:ext>
            </a:extLst>
          </p:cNvPr>
          <p:cNvSpPr/>
          <p:nvPr/>
        </p:nvSpPr>
        <p:spPr>
          <a:xfrm>
            <a:off x="7673358" y="6326813"/>
            <a:ext cx="1569660"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五铢钱▲ </a:t>
            </a:r>
          </a:p>
        </p:txBody>
      </p:sp>
      <p:pic>
        <p:nvPicPr>
          <p:cNvPr id="20" name="图片 19">
            <a:extLst>
              <a:ext uri="{FF2B5EF4-FFF2-40B4-BE49-F238E27FC236}">
                <a16:creationId xmlns:a16="http://schemas.microsoft.com/office/drawing/2014/main" id="{906BB8A1-AC7E-472F-AD32-4C569FB976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3241" y1="22794" x2="31852" y2="24816"/>
                        <a14:foregroundMark x1="37963" y1="39338" x2="39074" y2="50919"/>
                        <a14:foregroundMark x1="16389" y1="21691" x2="16389" y2="21691"/>
                        <a14:foregroundMark x1="15093" y1="23162" x2="15093" y2="23162"/>
                        <a14:foregroundMark x1="18148" y1="66360" x2="18148" y2="71691"/>
                        <a14:foregroundMark x1="22778" y1="68934" x2="29167" y2="68934"/>
                        <a14:backgroundMark x1="67130" y1="26103" x2="77963" y2="22794"/>
                        <a14:backgroundMark x1="77963" y1="22794" x2="83611" y2="22794"/>
                        <a14:backgroundMark x1="83611" y1="22794" x2="84167" y2="23529"/>
                      </a14:backgroundRemoval>
                    </a14:imgEffect>
                  </a14:imgLayer>
                </a14:imgProps>
              </a:ext>
            </a:extLst>
          </a:blip>
          <a:srcRect l="4079" r="53328"/>
          <a:stretch/>
        </p:blipFill>
        <p:spPr>
          <a:xfrm>
            <a:off x="7956805" y="-199766"/>
            <a:ext cx="2509691" cy="2967982"/>
          </a:xfrm>
          <a:prstGeom prst="rect">
            <a:avLst/>
          </a:prstGeom>
        </p:spPr>
      </p:pic>
      <p:pic>
        <p:nvPicPr>
          <p:cNvPr id="23" name="图片 22">
            <a:extLst>
              <a:ext uri="{FF2B5EF4-FFF2-40B4-BE49-F238E27FC236}">
                <a16:creationId xmlns:a16="http://schemas.microsoft.com/office/drawing/2014/main" id="{74FAAF8D-F670-481C-97E3-47EA7D36080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72" b="94771" l="9961" r="94824">
                        <a14:foregroundMark x1="48730" y1="9178" x2="54492" y2="9178"/>
                        <a14:foregroundMark x1="86133" y1="59552" x2="76074" y2="77375"/>
                        <a14:foregroundMark x1="76074" y1="77375" x2="76074" y2="77375"/>
                        <a14:foregroundMark x1="84277" y1="76948" x2="75586" y2="86873"/>
                        <a14:foregroundMark x1="55469" y1="92102" x2="55469" y2="92102"/>
                        <a14:foregroundMark x1="49219" y1="92102" x2="59277" y2="94771"/>
                        <a14:foregroundMark x1="94824" y1="49626" x2="89551" y2="51227"/>
                      </a14:backgroundRemoval>
                    </a14:imgEffect>
                  </a14:imgLayer>
                </a14:imgProps>
              </a:ext>
              <a:ext uri="{28A0092B-C50C-407E-A947-70E740481C1C}">
                <a14:useLocalDpi xmlns:a14="http://schemas.microsoft.com/office/drawing/2010/main" val="0"/>
              </a:ext>
            </a:extLst>
          </a:blip>
          <a:stretch>
            <a:fillRect/>
          </a:stretch>
        </p:blipFill>
        <p:spPr>
          <a:xfrm>
            <a:off x="4130776" y="131002"/>
            <a:ext cx="2621162" cy="2398466"/>
          </a:xfrm>
          <a:prstGeom prst="rect">
            <a:avLst/>
          </a:prstGeom>
        </p:spPr>
      </p:pic>
      <p:sp>
        <p:nvSpPr>
          <p:cNvPr id="25" name="矩形 24">
            <a:extLst>
              <a:ext uri="{FF2B5EF4-FFF2-40B4-BE49-F238E27FC236}">
                <a16:creationId xmlns:a16="http://schemas.microsoft.com/office/drawing/2014/main" id="{BF6563B9-FED2-4E61-BDA5-CE8B9821414D}"/>
              </a:ext>
            </a:extLst>
          </p:cNvPr>
          <p:cNvSpPr/>
          <p:nvPr/>
        </p:nvSpPr>
        <p:spPr>
          <a:xfrm>
            <a:off x="6479496" y="1956344"/>
            <a:ext cx="1415772"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▲秦半两</a:t>
            </a:r>
          </a:p>
        </p:txBody>
      </p:sp>
      <p:sp>
        <p:nvSpPr>
          <p:cNvPr id="26" name="矩形 25">
            <a:extLst>
              <a:ext uri="{FF2B5EF4-FFF2-40B4-BE49-F238E27FC236}">
                <a16:creationId xmlns:a16="http://schemas.microsoft.com/office/drawing/2014/main" id="{C7EBD066-ED38-4D4D-A256-46EADF1EA45F}"/>
              </a:ext>
            </a:extLst>
          </p:cNvPr>
          <p:cNvSpPr/>
          <p:nvPr/>
        </p:nvSpPr>
        <p:spPr>
          <a:xfrm>
            <a:off x="9926300" y="1943513"/>
            <a:ext cx="2339102"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▲汉初“荚钱”</a:t>
            </a:r>
          </a:p>
        </p:txBody>
      </p:sp>
    </p:spTree>
    <p:extLst>
      <p:ext uri="{BB962C8B-B14F-4D97-AF65-F5344CB8AC3E}">
        <p14:creationId xmlns:p14="http://schemas.microsoft.com/office/powerpoint/2010/main" val="4734066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animBg="1"/>
      <p:bldP spid="8" grpId="0"/>
      <p:bldP spid="14" grpId="0"/>
      <p:bldP spid="15" grpId="0" animBg="1"/>
      <p:bldP spid="21"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6" name="矩形 5">
            <a:extLst>
              <a:ext uri="{FF2B5EF4-FFF2-40B4-BE49-F238E27FC236}">
                <a16:creationId xmlns:a16="http://schemas.microsoft.com/office/drawing/2014/main" id="{FDB5C810-3F3E-4604-81AF-21D0B190B11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7" name="矩形 6">
            <a:extLst>
              <a:ext uri="{FF2B5EF4-FFF2-40B4-BE49-F238E27FC236}">
                <a16:creationId xmlns:a16="http://schemas.microsoft.com/office/drawing/2014/main" id="{095AB88D-38B3-4D52-9AAC-29DF8BC63769}"/>
              </a:ext>
            </a:extLst>
          </p:cNvPr>
          <p:cNvSpPr/>
          <p:nvPr/>
        </p:nvSpPr>
        <p:spPr>
          <a:xfrm>
            <a:off x="1105523" y="1439441"/>
            <a:ext cx="2236510" cy="707886"/>
          </a:xfrm>
          <a:prstGeom prst="rect">
            <a:avLst/>
          </a:prstGeom>
          <a:solidFill>
            <a:schemeClr val="accent6">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盐铁官营</a:t>
            </a:r>
            <a:endParaRPr lang="zh-CN" altLang="en-US" sz="2800" dirty="0">
              <a:latin typeface="仓耳今楷05-6763 W05" panose="02020400000000000000" pitchFamily="18" charset="-122"/>
              <a:ea typeface="仓耳今楷05-6763 W05" panose="02020400000000000000" pitchFamily="18" charset="-122"/>
            </a:endParaRPr>
          </a:p>
        </p:txBody>
      </p:sp>
      <p:sp>
        <p:nvSpPr>
          <p:cNvPr id="11" name="矩形 10">
            <a:extLst>
              <a:ext uri="{FF2B5EF4-FFF2-40B4-BE49-F238E27FC236}">
                <a16:creationId xmlns:a16="http://schemas.microsoft.com/office/drawing/2014/main" id="{C3CBBB45-EA85-4936-A4CF-481B5233E07D}"/>
              </a:ext>
            </a:extLst>
          </p:cNvPr>
          <p:cNvSpPr/>
          <p:nvPr/>
        </p:nvSpPr>
        <p:spPr>
          <a:xfrm>
            <a:off x="1105522" y="2363226"/>
            <a:ext cx="10212051" cy="646331"/>
          </a:xfrm>
          <a:prstGeom prst="rect">
            <a:avLst/>
          </a:prstGeom>
        </p:spPr>
        <p:txBody>
          <a:bodyPr wrap="square">
            <a:spAutoFit/>
          </a:bodyPr>
          <a:lstStyle/>
          <a:p>
            <a:pPr marL="457200" indent="-457200">
              <a:buFont typeface="Wingdings" panose="05000000000000000000" pitchFamily="2" charset="2"/>
              <a:buChar char="n"/>
            </a:pPr>
            <a:r>
              <a:rPr lang="zh-CN" altLang="en-US" sz="3600" dirty="0">
                <a:solidFill>
                  <a:prstClr val="black"/>
                </a:solidFill>
                <a:latin typeface="仓耳今楷05-6763 W05" panose="02020400000000000000" pitchFamily="18" charset="-122"/>
                <a:ea typeface="仓耳今楷05-6763 W05" panose="02020400000000000000" pitchFamily="18" charset="-122"/>
              </a:rPr>
              <a:t>实行盐铁官营，由政府</a:t>
            </a:r>
            <a:r>
              <a:rPr lang="zh-CN" altLang="en-US" sz="3600" dirty="0">
                <a:solidFill>
                  <a:srgbClr val="C00000"/>
                </a:solidFill>
                <a:latin typeface="仓耳今楷05-6763 W05" panose="02020400000000000000" pitchFamily="18" charset="-122"/>
                <a:ea typeface="仓耳今楷05-6763 W05" panose="02020400000000000000" pitchFamily="18" charset="-122"/>
              </a:rPr>
              <a:t>垄断</a:t>
            </a:r>
            <a:r>
              <a:rPr lang="zh-CN" altLang="en-US" sz="3600" dirty="0">
                <a:solidFill>
                  <a:prstClr val="black"/>
                </a:solidFill>
                <a:latin typeface="仓耳今楷05-6763 W05" panose="02020400000000000000" pitchFamily="18" charset="-122"/>
                <a:ea typeface="仓耳今楷05-6763 W05" panose="02020400000000000000" pitchFamily="18" charset="-122"/>
              </a:rPr>
              <a:t>盐、铁的生产和销售</a:t>
            </a:r>
            <a:endParaRPr lang="en-US" altLang="zh-CN" sz="3600" dirty="0">
              <a:solidFill>
                <a:prstClr val="black"/>
              </a:solidFill>
              <a:latin typeface="仓耳今楷05-6763 W05" panose="02020400000000000000" pitchFamily="18" charset="-122"/>
              <a:ea typeface="仓耳今楷05-6763 W05" panose="02020400000000000000" pitchFamily="18" charset="-122"/>
            </a:endParaRPr>
          </a:p>
        </p:txBody>
      </p:sp>
      <p:sp>
        <p:nvSpPr>
          <p:cNvPr id="12" name="矩形 11">
            <a:extLst>
              <a:ext uri="{FF2B5EF4-FFF2-40B4-BE49-F238E27FC236}">
                <a16:creationId xmlns:a16="http://schemas.microsoft.com/office/drawing/2014/main" id="{7094F73B-2957-479E-9699-BB7E82C2738B}"/>
              </a:ext>
            </a:extLst>
          </p:cNvPr>
          <p:cNvSpPr/>
          <p:nvPr/>
        </p:nvSpPr>
        <p:spPr>
          <a:xfrm>
            <a:off x="1597395" y="3419780"/>
            <a:ext cx="3430747" cy="523220"/>
          </a:xfrm>
          <a:prstGeom prst="rect">
            <a:avLst/>
          </a:prstGeom>
        </p:spPr>
        <p:txBody>
          <a:bodyPr wrap="none">
            <a:spAutoFit/>
          </a:bodyPr>
          <a:lstStyle/>
          <a:p>
            <a:r>
              <a:rPr lang="zh-CN" altLang="en-US" sz="2800" b="1" dirty="0">
                <a:solidFill>
                  <a:schemeClr val="tx2"/>
                </a:solidFill>
                <a:latin typeface="方正宋刻本秀楷简体" panose="02000000000000000000" pitchFamily="2" charset="-122"/>
                <a:ea typeface="方正宋刻本秀楷简体" panose="02000000000000000000" pitchFamily="2" charset="-122"/>
              </a:rPr>
              <a:t>设立盐官，募民制盐</a:t>
            </a:r>
            <a:endParaRPr lang="zh-CN" altLang="en-US" sz="1600" dirty="0">
              <a:solidFill>
                <a:schemeClr val="tx2"/>
              </a:solidFill>
            </a:endParaRPr>
          </a:p>
        </p:txBody>
      </p:sp>
      <p:sp>
        <p:nvSpPr>
          <p:cNvPr id="13" name="箭头: 右 12">
            <a:extLst>
              <a:ext uri="{FF2B5EF4-FFF2-40B4-BE49-F238E27FC236}">
                <a16:creationId xmlns:a16="http://schemas.microsoft.com/office/drawing/2014/main" id="{20135803-E552-4E9D-8C03-D32242D6D763}"/>
              </a:ext>
            </a:extLst>
          </p:cNvPr>
          <p:cNvSpPr/>
          <p:nvPr/>
        </p:nvSpPr>
        <p:spPr>
          <a:xfrm>
            <a:off x="5227707" y="3579618"/>
            <a:ext cx="399847" cy="203543"/>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4" name="矩形 13">
            <a:extLst>
              <a:ext uri="{FF2B5EF4-FFF2-40B4-BE49-F238E27FC236}">
                <a16:creationId xmlns:a16="http://schemas.microsoft.com/office/drawing/2014/main" id="{7E6F863B-8669-474B-A9C7-32598F89051C}"/>
              </a:ext>
            </a:extLst>
          </p:cNvPr>
          <p:cNvSpPr/>
          <p:nvPr/>
        </p:nvSpPr>
        <p:spPr>
          <a:xfrm>
            <a:off x="5827119" y="3419780"/>
            <a:ext cx="2348720" cy="523220"/>
          </a:xfrm>
          <a:prstGeom prst="rect">
            <a:avLst/>
          </a:prstGeom>
        </p:spPr>
        <p:txBody>
          <a:bodyPr wrap="none">
            <a:spAutoFit/>
          </a:bodyPr>
          <a:lstStyle/>
          <a:p>
            <a:r>
              <a:rPr lang="zh-CN" altLang="en-US" sz="2800" b="1" dirty="0">
                <a:solidFill>
                  <a:schemeClr val="tx2"/>
                </a:solidFill>
                <a:latin typeface="方正宋刻本秀楷简体" panose="02000000000000000000" pitchFamily="2" charset="-122"/>
                <a:ea typeface="方正宋刻本秀楷简体" panose="02000000000000000000" pitchFamily="2" charset="-122"/>
              </a:rPr>
              <a:t>统一收购发卖</a:t>
            </a:r>
            <a:endParaRPr lang="zh-CN" altLang="en-US" sz="1600" dirty="0">
              <a:solidFill>
                <a:schemeClr val="tx2"/>
              </a:solidFill>
            </a:endParaRPr>
          </a:p>
        </p:txBody>
      </p:sp>
      <p:sp>
        <p:nvSpPr>
          <p:cNvPr id="16" name="矩形 15">
            <a:extLst>
              <a:ext uri="{FF2B5EF4-FFF2-40B4-BE49-F238E27FC236}">
                <a16:creationId xmlns:a16="http://schemas.microsoft.com/office/drawing/2014/main" id="{E729AE7B-71F0-49CF-B332-5106A2213876}"/>
              </a:ext>
            </a:extLst>
          </p:cNvPr>
          <p:cNvSpPr/>
          <p:nvPr/>
        </p:nvSpPr>
        <p:spPr>
          <a:xfrm>
            <a:off x="1597395" y="4355071"/>
            <a:ext cx="1130816" cy="590098"/>
          </a:xfrm>
          <a:prstGeom prst="rect">
            <a:avLst/>
          </a:prstGeom>
        </p:spPr>
        <p:txBody>
          <a:bodyPr wrap="square">
            <a:spAutoFit/>
          </a:bodyPr>
          <a:lstStyle/>
          <a:p>
            <a:pPr>
              <a:lnSpc>
                <a:spcPct val="125000"/>
              </a:lnSpc>
            </a:pPr>
            <a:r>
              <a:rPr lang="zh-CN" altLang="en-US" sz="2800" b="1" dirty="0">
                <a:latin typeface="方正宋刻本秀楷简体" panose="02000000000000000000" pitchFamily="2" charset="-122"/>
                <a:ea typeface="方正宋刻本秀楷简体" panose="02000000000000000000" pitchFamily="2" charset="-122"/>
              </a:rPr>
              <a:t>影响：</a:t>
            </a:r>
            <a:endParaRPr lang="zh-CN" altLang="en-US" sz="1600" dirty="0"/>
          </a:p>
        </p:txBody>
      </p:sp>
      <p:sp>
        <p:nvSpPr>
          <p:cNvPr id="17" name="矩形 16">
            <a:extLst>
              <a:ext uri="{FF2B5EF4-FFF2-40B4-BE49-F238E27FC236}">
                <a16:creationId xmlns:a16="http://schemas.microsoft.com/office/drawing/2014/main" id="{F7DA786C-1820-403A-BD28-80ECFA6E778C}"/>
              </a:ext>
            </a:extLst>
          </p:cNvPr>
          <p:cNvSpPr/>
          <p:nvPr/>
        </p:nvSpPr>
        <p:spPr>
          <a:xfrm>
            <a:off x="2698231" y="4355071"/>
            <a:ext cx="8619341" cy="1659685"/>
          </a:xfrm>
          <a:prstGeom prst="rect">
            <a:avLst/>
          </a:prstGeom>
        </p:spPr>
        <p:txBody>
          <a:bodyPr wrap="square">
            <a:spAutoFit/>
          </a:bodyPr>
          <a:lstStyle/>
          <a:p>
            <a:pPr marL="51435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使朝廷获得重利；</a:t>
            </a:r>
            <a:endParaRPr lang="en-US" altLang="zh-CN" sz="1600" b="1" dirty="0">
              <a:latin typeface="方正宋刻本秀楷简体" panose="02000000000000000000" pitchFamily="2" charset="-122"/>
              <a:ea typeface="方正宋刻本秀楷简体" panose="02000000000000000000" pitchFamily="2" charset="-122"/>
            </a:endParaRPr>
          </a:p>
          <a:p>
            <a:pPr marL="51435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打击了富商大贾和大手工业者；</a:t>
            </a:r>
            <a:endParaRPr lang="en-US" altLang="zh-CN" sz="2800" b="1" dirty="0">
              <a:latin typeface="方正宋刻本秀楷简体" panose="02000000000000000000" pitchFamily="2" charset="-122"/>
              <a:ea typeface="方正宋刻本秀楷简体" panose="02000000000000000000" pitchFamily="2" charset="-122"/>
            </a:endParaRPr>
          </a:p>
          <a:p>
            <a:pPr marL="51435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但产品有质次价高之弊，损及百姓。</a:t>
            </a:r>
            <a:endParaRPr lang="en-US" altLang="zh-CN" sz="2800" b="1" dirty="0">
              <a:latin typeface="方正宋刻本秀楷简体" panose="02000000000000000000" pitchFamily="2" charset="-122"/>
              <a:ea typeface="方正宋刻本秀楷简体" panose="02000000000000000000" pitchFamily="2" charset="-122"/>
            </a:endParaRPr>
          </a:p>
        </p:txBody>
      </p:sp>
      <p:pic>
        <p:nvPicPr>
          <p:cNvPr id="4" name="图片 3">
            <a:extLst>
              <a:ext uri="{FF2B5EF4-FFF2-40B4-BE49-F238E27FC236}">
                <a16:creationId xmlns:a16="http://schemas.microsoft.com/office/drawing/2014/main" id="{5FC98E58-A27E-4817-A167-D049CE97A97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14" b="98309" l="0" r="96809">
                        <a14:foregroundMark x1="37234" y1="65962" x2="23759" y2="76956"/>
                        <a14:foregroundMark x1="23759" y1="76956" x2="21277" y2="88161"/>
                        <a14:foregroundMark x1="21277" y1="88161" x2="62057" y2="98520"/>
                        <a14:foregroundMark x1="62057" y1="98520" x2="79787" y2="89641"/>
                        <a14:foregroundMark x1="79787" y1="89641" x2="82979" y2="85412"/>
                        <a14:foregroundMark x1="85461" y1="80127" x2="97163" y2="88584"/>
                        <a14:foregroundMark x1="28014" y1="76744" x2="40071" y2="73996"/>
                        <a14:foregroundMark x1="47518" y1="9514" x2="47518" y2="9514"/>
                        <a14:foregroundMark x1="9929" y1="79704" x2="6738" y2="93023"/>
                        <a14:foregroundMark x1="2837" y1="94080" x2="0" y2="95772"/>
                      </a14:backgroundRemoval>
                    </a14:imgEffect>
                  </a14:imgLayer>
                </a14:imgProps>
              </a:ext>
              <a:ext uri="{28A0092B-C50C-407E-A947-70E740481C1C}">
                <a14:useLocalDpi xmlns:a14="http://schemas.microsoft.com/office/drawing/2010/main" val="0"/>
              </a:ext>
            </a:extLst>
          </a:blip>
          <a:stretch>
            <a:fillRect/>
          </a:stretch>
        </p:blipFill>
        <p:spPr>
          <a:xfrm>
            <a:off x="9676220" y="2638269"/>
            <a:ext cx="2515780" cy="4219730"/>
          </a:xfrm>
          <a:prstGeom prst="rect">
            <a:avLst/>
          </a:prstGeom>
        </p:spPr>
      </p:pic>
      <p:sp>
        <p:nvSpPr>
          <p:cNvPr id="18" name="矩形 17">
            <a:extLst>
              <a:ext uri="{FF2B5EF4-FFF2-40B4-BE49-F238E27FC236}">
                <a16:creationId xmlns:a16="http://schemas.microsoft.com/office/drawing/2014/main" id="{B86C1EF9-5332-4FC5-A9C1-655CC2FB9CC1}"/>
              </a:ext>
            </a:extLst>
          </p:cNvPr>
          <p:cNvSpPr/>
          <p:nvPr/>
        </p:nvSpPr>
        <p:spPr>
          <a:xfrm>
            <a:off x="8106560" y="6350435"/>
            <a:ext cx="1569660"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桑弘羊▲ </a:t>
            </a:r>
          </a:p>
        </p:txBody>
      </p:sp>
    </p:spTree>
    <p:extLst>
      <p:ext uri="{BB962C8B-B14F-4D97-AF65-F5344CB8AC3E}">
        <p14:creationId xmlns:p14="http://schemas.microsoft.com/office/powerpoint/2010/main" val="32084780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xEl>
                                              <p:pRg st="1" end="1"/>
                                            </p:txEl>
                                          </p:spTgt>
                                        </p:tgtEl>
                                        <p:attrNameLst>
                                          <p:attrName>style.visibility</p:attrName>
                                        </p:attrNameLst>
                                      </p:cBhvr>
                                      <p:to>
                                        <p:strVal val="visible"/>
                                      </p:to>
                                    </p:set>
                                    <p:animEffect transition="in" filter="fade">
                                      <p:cBhvr>
                                        <p:cTn id="36" dur="500"/>
                                        <p:tgtEl>
                                          <p:spTgt spid="17">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xEl>
                                              <p:pRg st="2" end="2"/>
                                            </p:txEl>
                                          </p:spTgt>
                                        </p:tgtEl>
                                        <p:attrNameLst>
                                          <p:attrName>style.visibility</p:attrName>
                                        </p:attrNameLst>
                                      </p:cBhvr>
                                      <p:to>
                                        <p:strVal val="visible"/>
                                      </p:to>
                                    </p:set>
                                    <p:animEffect transition="in" filter="fade">
                                      <p:cBhvr>
                                        <p:cTn id="41"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p:bldP spid="16" grpId="0"/>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E65CC2-DC39-4C99-A598-C0050DA17B63}"/>
              </a:ext>
            </a:extLst>
          </p:cNvPr>
          <p:cNvPicPr>
            <a:picLocks noChangeAspect="1"/>
          </p:cNvPicPr>
          <p:nvPr/>
        </p:nvPicPr>
        <p:blipFill rotWithShape="1">
          <a:blip r:embed="rId2">
            <a:extLst>
              <a:ext uri="{28A0092B-C50C-407E-A947-70E740481C1C}">
                <a14:useLocalDpi xmlns:a14="http://schemas.microsoft.com/office/drawing/2010/main" val="0"/>
              </a:ext>
            </a:extLst>
          </a:blip>
          <a:srcRect l="6762" b="1897"/>
          <a:stretch/>
        </p:blipFill>
        <p:spPr>
          <a:xfrm>
            <a:off x="0" y="1201408"/>
            <a:ext cx="11367542" cy="5656592"/>
          </a:xfrm>
          <a:prstGeom prst="rect">
            <a:avLst/>
          </a:prstGeom>
        </p:spPr>
      </p:pic>
      <p:sp>
        <p:nvSpPr>
          <p:cNvPr id="4" name="文本框 3">
            <a:extLst>
              <a:ext uri="{FF2B5EF4-FFF2-40B4-BE49-F238E27FC236}">
                <a16:creationId xmlns:a16="http://schemas.microsoft.com/office/drawing/2014/main" id="{BE359C57-C182-4B9F-ADE5-E21640A6A4DE}"/>
              </a:ext>
            </a:extLst>
          </p:cNvPr>
          <p:cNvSpPr txBox="1"/>
          <p:nvPr/>
        </p:nvSpPr>
        <p:spPr>
          <a:xfrm>
            <a:off x="0" y="146037"/>
            <a:ext cx="12192000" cy="523220"/>
          </a:xfrm>
          <a:prstGeom prst="rect">
            <a:avLst/>
          </a:prstGeom>
          <a:noFill/>
        </p:spPr>
        <p:txBody>
          <a:bodyPr wrap="square" rtlCol="0">
            <a:spAutoFit/>
          </a:bodyPr>
          <a:lstStyle/>
          <a:p>
            <a:r>
              <a:rPr lang="zh-CN" altLang="en-US" sz="2800" dirty="0">
                <a:latin typeface="方正宋刻本秀楷简体" panose="02000000000000000000" pitchFamily="2" charset="-122"/>
                <a:ea typeface="方正宋刻本秀楷简体" panose="02000000000000000000" pitchFamily="2" charset="-122"/>
              </a:rPr>
              <a:t>第一单元  从中华文明起源到秦汉统一多民族封建国家的建立与巩固  </a:t>
            </a:r>
            <a:r>
              <a:rPr lang="zh-CN" altLang="en-US" sz="2800" b="1" dirty="0">
                <a:latin typeface="方正宋刻本秀楷简体" panose="02000000000000000000" pitchFamily="2" charset="-122"/>
                <a:ea typeface="方正宋刻本秀楷简体" panose="02000000000000000000" pitchFamily="2" charset="-122"/>
              </a:rPr>
              <a:t>第 </a:t>
            </a:r>
            <a:r>
              <a:rPr lang="en-US" altLang="zh-CN" sz="2800" b="1" dirty="0">
                <a:latin typeface="方正宋刻本秀楷简体" panose="02000000000000000000" pitchFamily="2" charset="-122"/>
                <a:ea typeface="方正宋刻本秀楷简体" panose="02000000000000000000" pitchFamily="2" charset="-122"/>
              </a:rPr>
              <a:t>4 </a:t>
            </a:r>
            <a:r>
              <a:rPr lang="zh-CN" altLang="en-US" sz="2800" b="1" dirty="0">
                <a:latin typeface="方正宋刻本秀楷简体" panose="02000000000000000000" pitchFamily="2" charset="-122"/>
                <a:ea typeface="方正宋刻本秀楷简体" panose="02000000000000000000" pitchFamily="2" charset="-122"/>
              </a:rPr>
              <a:t>课</a:t>
            </a:r>
          </a:p>
        </p:txBody>
      </p:sp>
      <p:sp>
        <p:nvSpPr>
          <p:cNvPr id="2" name="文本框 1">
            <a:extLst>
              <a:ext uri="{FF2B5EF4-FFF2-40B4-BE49-F238E27FC236}">
                <a16:creationId xmlns:a16="http://schemas.microsoft.com/office/drawing/2014/main" id="{5E172754-518F-4DCE-85F4-54D7B685421B}"/>
              </a:ext>
            </a:extLst>
          </p:cNvPr>
          <p:cNvSpPr txBox="1"/>
          <p:nvPr/>
        </p:nvSpPr>
        <p:spPr>
          <a:xfrm>
            <a:off x="4324662" y="841105"/>
            <a:ext cx="7972269" cy="1862048"/>
          </a:xfrm>
          <a:prstGeom prst="rect">
            <a:avLst/>
          </a:prstGeom>
          <a:noFill/>
        </p:spPr>
        <p:txBody>
          <a:bodyPr wrap="square" rtlCol="0">
            <a:spAutoFit/>
          </a:bodyPr>
          <a:lstStyle/>
          <a:p>
            <a:pPr algn="ctr"/>
            <a:r>
              <a:rPr lang="zh-CN" altLang="en-US" sz="11500" b="1" dirty="0">
                <a:ln>
                  <a:solidFill>
                    <a:schemeClr val="bg1"/>
                  </a:solidFill>
                </a:ln>
                <a:solidFill>
                  <a:srgbClr val="C00000"/>
                </a:solidFill>
                <a:latin typeface="华文隶书" panose="02010800040101010101" pitchFamily="2" charset="-122"/>
                <a:ea typeface="华文隶书" panose="02010800040101010101" pitchFamily="2" charset="-122"/>
              </a:rPr>
              <a:t>西汉与东汉</a:t>
            </a:r>
          </a:p>
        </p:txBody>
      </p:sp>
      <p:sp>
        <p:nvSpPr>
          <p:cNvPr id="5" name="文本框 4">
            <a:extLst>
              <a:ext uri="{FF2B5EF4-FFF2-40B4-BE49-F238E27FC236}">
                <a16:creationId xmlns:a16="http://schemas.microsoft.com/office/drawing/2014/main" id="{0C8EC33E-E78A-4F41-BA59-41E37C64F051}"/>
              </a:ext>
            </a:extLst>
          </p:cNvPr>
          <p:cNvSpPr txBox="1"/>
          <p:nvPr/>
        </p:nvSpPr>
        <p:spPr>
          <a:xfrm>
            <a:off x="1334124" y="2703153"/>
            <a:ext cx="10857876" cy="1107996"/>
          </a:xfrm>
          <a:prstGeom prst="rect">
            <a:avLst/>
          </a:prstGeom>
          <a:noFill/>
        </p:spPr>
        <p:txBody>
          <a:bodyPr wrap="square" rtlCol="0">
            <a:spAutoFit/>
          </a:bodyPr>
          <a:lstStyle/>
          <a:p>
            <a:pPr algn="r"/>
            <a:r>
              <a:rPr lang="zh-CN" altLang="en-US" sz="6600" b="1" dirty="0">
                <a:ln>
                  <a:solidFill>
                    <a:schemeClr val="bg1"/>
                  </a:solidFill>
                </a:ln>
                <a:latin typeface="华光隶变_CNKI" panose="02000500000000000000" pitchFamily="2" charset="-122"/>
                <a:ea typeface="华光隶变_CNKI" panose="02000500000000000000" pitchFamily="2" charset="-122"/>
              </a:rPr>
              <a:t>统一多民族封建国家的巩固</a:t>
            </a:r>
          </a:p>
        </p:txBody>
      </p:sp>
      <p:sp>
        <p:nvSpPr>
          <p:cNvPr id="6" name="文本框 5">
            <a:extLst>
              <a:ext uri="{FF2B5EF4-FFF2-40B4-BE49-F238E27FC236}">
                <a16:creationId xmlns:a16="http://schemas.microsoft.com/office/drawing/2014/main" id="{F3D9ABAA-300B-4BAD-A2A5-B7C7CDA15D3A}"/>
              </a:ext>
            </a:extLst>
          </p:cNvPr>
          <p:cNvSpPr txBox="1"/>
          <p:nvPr/>
        </p:nvSpPr>
        <p:spPr>
          <a:xfrm>
            <a:off x="4711910" y="4029704"/>
            <a:ext cx="7480090" cy="1015663"/>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rPr>
              <a:t>课程标准：</a:t>
            </a:r>
            <a:r>
              <a:rPr lang="zh-CN" altLang="en-US" sz="2000" dirty="0">
                <a:latin typeface="楷体" panose="02010609060101010101" pitchFamily="49" charset="-122"/>
                <a:ea typeface="楷体" panose="02010609060101010101" pitchFamily="49" charset="-122"/>
              </a:rPr>
              <a:t>通过秦朝的统一业绩和</a:t>
            </a:r>
            <a:r>
              <a:rPr lang="zh-CN" altLang="en-US" sz="2000" dirty="0">
                <a:solidFill>
                  <a:srgbClr val="C00000"/>
                </a:solidFill>
                <a:latin typeface="楷体" panose="02010609060101010101" pitchFamily="49" charset="-122"/>
                <a:ea typeface="楷体" panose="02010609060101010101" pitchFamily="49" charset="-122"/>
              </a:rPr>
              <a:t>汉朝削藩、开疆拓土、尊崇儒术</a:t>
            </a:r>
            <a:r>
              <a:rPr lang="zh-CN" altLang="en-US" sz="2000" dirty="0">
                <a:latin typeface="楷体" panose="02010609060101010101" pitchFamily="49" charset="-122"/>
                <a:ea typeface="楷体" panose="02010609060101010101" pitchFamily="49" charset="-122"/>
              </a:rPr>
              <a:t>等举措，认识大一统国家的建立及巩固在中国历史上的意义；通过了解秦汉时期的</a:t>
            </a:r>
            <a:r>
              <a:rPr lang="zh-CN" altLang="en-US" sz="2000" dirty="0">
                <a:solidFill>
                  <a:srgbClr val="C00000"/>
                </a:solidFill>
                <a:latin typeface="楷体" panose="02010609060101010101" pitchFamily="49" charset="-122"/>
                <a:ea typeface="楷体" panose="02010609060101010101" pitchFamily="49" charset="-122"/>
              </a:rPr>
              <a:t>社会矛盾</a:t>
            </a:r>
            <a:r>
              <a:rPr lang="zh-CN" altLang="en-US" sz="2000" dirty="0">
                <a:latin typeface="楷体" panose="02010609060101010101" pitchFamily="49" charset="-122"/>
                <a:ea typeface="楷体" panose="02010609060101010101" pitchFamily="49" charset="-122"/>
              </a:rPr>
              <a:t>，认识秦朝崩溃和</a:t>
            </a:r>
            <a:r>
              <a:rPr lang="zh-CN" altLang="en-US" sz="2000" dirty="0">
                <a:solidFill>
                  <a:srgbClr val="C00000"/>
                </a:solidFill>
                <a:latin typeface="楷体" panose="02010609060101010101" pitchFamily="49" charset="-122"/>
                <a:ea typeface="楷体" panose="02010609060101010101" pitchFamily="49" charset="-122"/>
              </a:rPr>
              <a:t>两汉衰亡</a:t>
            </a:r>
            <a:r>
              <a:rPr lang="zh-CN" altLang="en-US" sz="2000" dirty="0">
                <a:latin typeface="楷体" panose="02010609060101010101" pitchFamily="49" charset="-122"/>
                <a:ea typeface="楷体" panose="02010609060101010101" pitchFamily="49" charset="-122"/>
              </a:rPr>
              <a:t>的原因。</a:t>
            </a:r>
            <a:endParaRPr lang="zh-CN" altLang="en-US" sz="20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5184114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0"/>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6" name="矩形 5">
            <a:extLst>
              <a:ext uri="{FF2B5EF4-FFF2-40B4-BE49-F238E27FC236}">
                <a16:creationId xmlns:a16="http://schemas.microsoft.com/office/drawing/2014/main" id="{FDB5C810-3F3E-4604-81AF-21D0B190B11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8" name="矩形 7">
            <a:extLst>
              <a:ext uri="{FF2B5EF4-FFF2-40B4-BE49-F238E27FC236}">
                <a16:creationId xmlns:a16="http://schemas.microsoft.com/office/drawing/2014/main" id="{37242018-DE1F-43F4-B7FF-F5FDFBE9674C}"/>
              </a:ext>
            </a:extLst>
          </p:cNvPr>
          <p:cNvSpPr/>
          <p:nvPr/>
        </p:nvSpPr>
        <p:spPr>
          <a:xfrm>
            <a:off x="1105522" y="1439441"/>
            <a:ext cx="2236511" cy="707886"/>
          </a:xfrm>
          <a:prstGeom prst="rect">
            <a:avLst/>
          </a:prstGeom>
          <a:solidFill>
            <a:schemeClr val="accent5">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均输平准</a:t>
            </a:r>
            <a:endParaRPr lang="zh-CN" altLang="en-US" sz="2800" dirty="0">
              <a:latin typeface="仓耳今楷05-6763 W05" panose="02020400000000000000" pitchFamily="18" charset="-122"/>
              <a:ea typeface="仓耳今楷05-6763 W05" panose="02020400000000000000" pitchFamily="18" charset="-122"/>
            </a:endParaRPr>
          </a:p>
        </p:txBody>
      </p:sp>
      <p:grpSp>
        <p:nvGrpSpPr>
          <p:cNvPr id="17" name="组合 16">
            <a:extLst>
              <a:ext uri="{FF2B5EF4-FFF2-40B4-BE49-F238E27FC236}">
                <a16:creationId xmlns:a16="http://schemas.microsoft.com/office/drawing/2014/main" id="{E254C5F0-8DF2-4B7F-A3B3-8BE8E6F0160B}"/>
              </a:ext>
            </a:extLst>
          </p:cNvPr>
          <p:cNvGrpSpPr/>
          <p:nvPr/>
        </p:nvGrpSpPr>
        <p:grpSpPr>
          <a:xfrm>
            <a:off x="3175660" y="2318410"/>
            <a:ext cx="1110590" cy="1110590"/>
            <a:chOff x="775360" y="2555356"/>
            <a:chExt cx="1110590" cy="1110590"/>
          </a:xfrm>
        </p:grpSpPr>
        <p:sp>
          <p:nvSpPr>
            <p:cNvPr id="2" name="椭圆 1">
              <a:extLst>
                <a:ext uri="{FF2B5EF4-FFF2-40B4-BE49-F238E27FC236}">
                  <a16:creationId xmlns:a16="http://schemas.microsoft.com/office/drawing/2014/main" id="{04D43525-8AF7-40B4-A029-E065534398BD}"/>
                </a:ext>
              </a:extLst>
            </p:cNvPr>
            <p:cNvSpPr/>
            <p:nvPr/>
          </p:nvSpPr>
          <p:spPr>
            <a:xfrm>
              <a:off x="775360" y="2555356"/>
              <a:ext cx="1110590" cy="1110590"/>
            </a:xfrm>
            <a:prstGeom prst="ellipse">
              <a:avLst/>
            </a:prstGeom>
            <a:solidFill>
              <a:schemeClr val="accent4">
                <a:alpha val="3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 name="矩形 3">
              <a:extLst>
                <a:ext uri="{FF2B5EF4-FFF2-40B4-BE49-F238E27FC236}">
                  <a16:creationId xmlns:a16="http://schemas.microsoft.com/office/drawing/2014/main" id="{6F55BE1B-74AF-422A-9D8B-8DCE65DC628F}"/>
                </a:ext>
              </a:extLst>
            </p:cNvPr>
            <p:cNvSpPr/>
            <p:nvPr/>
          </p:nvSpPr>
          <p:spPr>
            <a:xfrm>
              <a:off x="915316" y="2827023"/>
              <a:ext cx="830677" cy="584775"/>
            </a:xfrm>
            <a:prstGeom prst="rect">
              <a:avLst/>
            </a:prstGeom>
          </p:spPr>
          <p:txBody>
            <a:bodyPr wrap="none">
              <a:spAutoFit/>
            </a:bodyPr>
            <a:lstStyle/>
            <a:p>
              <a:pPr algn="ctr"/>
              <a:r>
                <a:rPr lang="en-US" altLang="zh-CN" sz="3200" dirty="0">
                  <a:solidFill>
                    <a:prstClr val="black"/>
                  </a:solidFill>
                  <a:latin typeface="仓耳今楷05-6763 W05" panose="02020400000000000000" pitchFamily="18" charset="-122"/>
                  <a:ea typeface="仓耳今楷05-6763 W05" panose="02020400000000000000" pitchFamily="18" charset="-122"/>
                </a:rPr>
                <a:t>A</a:t>
              </a:r>
              <a:r>
                <a:rPr lang="zh-CN" altLang="en-US" sz="3200" dirty="0">
                  <a:solidFill>
                    <a:prstClr val="black"/>
                  </a:solidFill>
                  <a:latin typeface="仓耳今楷05-6763 W05" panose="02020400000000000000" pitchFamily="18" charset="-122"/>
                  <a:ea typeface="仓耳今楷05-6763 W05" panose="02020400000000000000" pitchFamily="18" charset="-122"/>
                </a:rPr>
                <a:t>地</a:t>
              </a:r>
              <a:endParaRPr lang="zh-CN" altLang="en-US" sz="1400" dirty="0"/>
            </a:p>
          </p:txBody>
        </p:sp>
      </p:grpSp>
      <p:grpSp>
        <p:nvGrpSpPr>
          <p:cNvPr id="7" name="组合 6">
            <a:extLst>
              <a:ext uri="{FF2B5EF4-FFF2-40B4-BE49-F238E27FC236}">
                <a16:creationId xmlns:a16="http://schemas.microsoft.com/office/drawing/2014/main" id="{A21F45FA-6E33-4A95-BAA4-35D4338FC08E}"/>
              </a:ext>
            </a:extLst>
          </p:cNvPr>
          <p:cNvGrpSpPr/>
          <p:nvPr/>
        </p:nvGrpSpPr>
        <p:grpSpPr>
          <a:xfrm>
            <a:off x="4745635" y="2565843"/>
            <a:ext cx="1860046" cy="615724"/>
            <a:chOff x="2595655" y="2756708"/>
            <a:chExt cx="1860046" cy="615724"/>
          </a:xfrm>
        </p:grpSpPr>
        <p:sp>
          <p:nvSpPr>
            <p:cNvPr id="5" name="矩形 4">
              <a:extLst>
                <a:ext uri="{FF2B5EF4-FFF2-40B4-BE49-F238E27FC236}">
                  <a16:creationId xmlns:a16="http://schemas.microsoft.com/office/drawing/2014/main" id="{C3E4B823-CAD2-4EB5-BA9C-D16DDB66CD64}"/>
                </a:ext>
              </a:extLst>
            </p:cNvPr>
            <p:cNvSpPr/>
            <p:nvPr/>
          </p:nvSpPr>
          <p:spPr>
            <a:xfrm>
              <a:off x="2595655" y="2756708"/>
              <a:ext cx="1860046" cy="615724"/>
            </a:xfrm>
            <a:prstGeom prst="rect">
              <a:avLst/>
            </a:prstGeom>
            <a:solidFill>
              <a:schemeClr val="accent4">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5DAB28A2-F9AC-4BEA-B37C-E2DD206E71CE}"/>
                </a:ext>
              </a:extLst>
            </p:cNvPr>
            <p:cNvSpPr/>
            <p:nvPr/>
          </p:nvSpPr>
          <p:spPr>
            <a:xfrm>
              <a:off x="2736485" y="2756708"/>
              <a:ext cx="1624163" cy="584775"/>
            </a:xfrm>
            <a:prstGeom prst="rect">
              <a:avLst/>
            </a:prstGeom>
          </p:spPr>
          <p:txBody>
            <a:bodyPr wrap="none">
              <a:spAutoFit/>
            </a:bodyPr>
            <a:lstStyle/>
            <a:p>
              <a:r>
                <a:rPr lang="zh-CN" altLang="en-US" sz="3200" dirty="0">
                  <a:solidFill>
                    <a:prstClr val="black"/>
                  </a:solidFill>
                  <a:latin typeface="仓耳今楷05-6763 W05" panose="02020400000000000000" pitchFamily="18" charset="-122"/>
                  <a:ea typeface="仓耳今楷05-6763 W05" panose="02020400000000000000" pitchFamily="18" charset="-122"/>
                </a:rPr>
                <a:t>土特产</a:t>
              </a:r>
              <a:r>
                <a:rPr lang="en-US" altLang="zh-CN" sz="3200" dirty="0">
                  <a:solidFill>
                    <a:prstClr val="black"/>
                  </a:solidFill>
                  <a:latin typeface="仓耳今楷05-6763 W05" panose="02020400000000000000" pitchFamily="18" charset="-122"/>
                  <a:ea typeface="仓耳今楷05-6763 W05" panose="02020400000000000000" pitchFamily="18" charset="-122"/>
                </a:rPr>
                <a:t>a</a:t>
              </a:r>
              <a:endParaRPr lang="zh-CN" altLang="en-US" sz="1400" dirty="0"/>
            </a:p>
          </p:txBody>
        </p:sp>
      </p:grpSp>
      <p:cxnSp>
        <p:nvCxnSpPr>
          <p:cNvPr id="13" name="直接连接符 12">
            <a:extLst>
              <a:ext uri="{FF2B5EF4-FFF2-40B4-BE49-F238E27FC236}">
                <a16:creationId xmlns:a16="http://schemas.microsoft.com/office/drawing/2014/main" id="{CF62F411-5373-4B5A-BBBA-67FDB19F2E99}"/>
              </a:ext>
            </a:extLst>
          </p:cNvPr>
          <p:cNvCxnSpPr>
            <a:stCxn id="2" idx="6"/>
            <a:endCxn id="5" idx="1"/>
          </p:cNvCxnSpPr>
          <p:nvPr/>
        </p:nvCxnSpPr>
        <p:spPr>
          <a:xfrm>
            <a:off x="4286250" y="2873705"/>
            <a:ext cx="45938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7B1906ED-B0ED-470D-BD2B-F21F6AA6FB82}"/>
              </a:ext>
            </a:extLst>
          </p:cNvPr>
          <p:cNvGrpSpPr/>
          <p:nvPr/>
        </p:nvGrpSpPr>
        <p:grpSpPr>
          <a:xfrm>
            <a:off x="7467600" y="2309650"/>
            <a:ext cx="2902894" cy="1133352"/>
            <a:chOff x="5067300" y="2546596"/>
            <a:chExt cx="2902894" cy="1133352"/>
          </a:xfrm>
        </p:grpSpPr>
        <p:sp>
          <p:nvSpPr>
            <p:cNvPr id="18" name="矩形 17">
              <a:extLst>
                <a:ext uri="{FF2B5EF4-FFF2-40B4-BE49-F238E27FC236}">
                  <a16:creationId xmlns:a16="http://schemas.microsoft.com/office/drawing/2014/main" id="{C33C574C-1516-4512-8B42-28BBF50B4C60}"/>
                </a:ext>
              </a:extLst>
            </p:cNvPr>
            <p:cNvSpPr/>
            <p:nvPr/>
          </p:nvSpPr>
          <p:spPr>
            <a:xfrm>
              <a:off x="5622593" y="2555356"/>
              <a:ext cx="2347601" cy="1110590"/>
            </a:xfrm>
            <a:prstGeom prst="rect">
              <a:avLst/>
            </a:prstGeom>
            <a:solidFill>
              <a:schemeClr val="accent2">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68985C6E-44A5-4330-915B-979BDB7163AA}"/>
                </a:ext>
              </a:extLst>
            </p:cNvPr>
            <p:cNvSpPr/>
            <p:nvPr/>
          </p:nvSpPr>
          <p:spPr>
            <a:xfrm>
              <a:off x="5067300" y="2546596"/>
              <a:ext cx="1110586" cy="1110586"/>
            </a:xfrm>
            <a:prstGeom prst="ellipse">
              <a:avLst/>
            </a:prstGeom>
            <a:solidFill>
              <a:srgbClr val="F5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47B0BF1A-61D8-4F8B-9E7B-12DBBBA8C5EF}"/>
                </a:ext>
              </a:extLst>
            </p:cNvPr>
            <p:cNvSpPr/>
            <p:nvPr/>
          </p:nvSpPr>
          <p:spPr>
            <a:xfrm>
              <a:off x="6196936" y="2558872"/>
              <a:ext cx="1773258" cy="1121076"/>
            </a:xfrm>
            <a:prstGeom prst="rect">
              <a:avLst/>
            </a:prstGeom>
            <a:noFill/>
          </p:spPr>
          <p:txBody>
            <a:bodyPr wrap="square">
              <a:spAutoFit/>
            </a:bodyPr>
            <a:lstStyle/>
            <a:p>
              <a:pPr algn="ct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土特产</a:t>
              </a:r>
              <a:r>
                <a:rPr lang="en-US" altLang="zh-CN" sz="2800" b="1" dirty="0">
                  <a:solidFill>
                    <a:prstClr val="black"/>
                  </a:solidFill>
                  <a:latin typeface="方正宋刻本秀楷简体" panose="02000000000000000000" pitchFamily="2" charset="-122"/>
                  <a:ea typeface="方正宋刻本秀楷简体" panose="02000000000000000000" pitchFamily="2" charset="-122"/>
                </a:rPr>
                <a:t>a</a:t>
              </a:r>
            </a:p>
            <a:p>
              <a:pPr algn="ct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物稀价高</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19" name="组合 18">
            <a:extLst>
              <a:ext uri="{FF2B5EF4-FFF2-40B4-BE49-F238E27FC236}">
                <a16:creationId xmlns:a16="http://schemas.microsoft.com/office/drawing/2014/main" id="{7DBF03C7-DC06-438A-A0A1-7773B4146CEC}"/>
              </a:ext>
            </a:extLst>
          </p:cNvPr>
          <p:cNvGrpSpPr/>
          <p:nvPr/>
        </p:nvGrpSpPr>
        <p:grpSpPr>
          <a:xfrm>
            <a:off x="7486650" y="2325120"/>
            <a:ext cx="1110590" cy="1110590"/>
            <a:chOff x="775360" y="2555356"/>
            <a:chExt cx="1110590" cy="1110590"/>
          </a:xfrm>
        </p:grpSpPr>
        <p:sp>
          <p:nvSpPr>
            <p:cNvPr id="20" name="椭圆 19">
              <a:extLst>
                <a:ext uri="{FF2B5EF4-FFF2-40B4-BE49-F238E27FC236}">
                  <a16:creationId xmlns:a16="http://schemas.microsoft.com/office/drawing/2014/main" id="{E154808E-BE81-4CB9-B5D8-D782A1439311}"/>
                </a:ext>
              </a:extLst>
            </p:cNvPr>
            <p:cNvSpPr/>
            <p:nvPr/>
          </p:nvSpPr>
          <p:spPr>
            <a:xfrm>
              <a:off x="775360" y="2555356"/>
              <a:ext cx="1110590" cy="1110590"/>
            </a:xfrm>
            <a:prstGeom prst="ellipse">
              <a:avLst/>
            </a:prstGeom>
            <a:solidFill>
              <a:schemeClr val="accent2">
                <a:alpha val="3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1" name="矩形 20">
              <a:extLst>
                <a:ext uri="{FF2B5EF4-FFF2-40B4-BE49-F238E27FC236}">
                  <a16:creationId xmlns:a16="http://schemas.microsoft.com/office/drawing/2014/main" id="{C81395F0-66CA-4CDD-82C0-5CA5FC8E72F1}"/>
                </a:ext>
              </a:extLst>
            </p:cNvPr>
            <p:cNvSpPr/>
            <p:nvPr/>
          </p:nvSpPr>
          <p:spPr>
            <a:xfrm>
              <a:off x="915316" y="2827023"/>
              <a:ext cx="830677" cy="584775"/>
            </a:xfrm>
            <a:prstGeom prst="rect">
              <a:avLst/>
            </a:prstGeom>
          </p:spPr>
          <p:txBody>
            <a:bodyPr wrap="none">
              <a:spAutoFit/>
            </a:bodyPr>
            <a:lstStyle/>
            <a:p>
              <a:pPr algn="ctr"/>
              <a:r>
                <a:rPr lang="en-US" altLang="zh-CN" sz="3200" dirty="0">
                  <a:solidFill>
                    <a:prstClr val="black"/>
                  </a:solidFill>
                  <a:latin typeface="仓耳今楷05-6763 W05" panose="02020400000000000000" pitchFamily="18" charset="-122"/>
                  <a:ea typeface="仓耳今楷05-6763 W05" panose="02020400000000000000" pitchFamily="18" charset="-122"/>
                </a:rPr>
                <a:t>B</a:t>
              </a:r>
              <a:r>
                <a:rPr lang="zh-CN" altLang="en-US" sz="3200" dirty="0">
                  <a:solidFill>
                    <a:prstClr val="black"/>
                  </a:solidFill>
                  <a:latin typeface="仓耳今楷05-6763 W05" panose="02020400000000000000" pitchFamily="18" charset="-122"/>
                  <a:ea typeface="仓耳今楷05-6763 W05" panose="02020400000000000000" pitchFamily="18" charset="-122"/>
                </a:rPr>
                <a:t>地</a:t>
              </a:r>
              <a:endParaRPr lang="zh-CN" altLang="en-US" sz="1400" dirty="0"/>
            </a:p>
          </p:txBody>
        </p:sp>
      </p:grpSp>
      <p:sp>
        <p:nvSpPr>
          <p:cNvPr id="35" name="箭头: 右 34">
            <a:extLst>
              <a:ext uri="{FF2B5EF4-FFF2-40B4-BE49-F238E27FC236}">
                <a16:creationId xmlns:a16="http://schemas.microsoft.com/office/drawing/2014/main" id="{4A36859A-F457-4FB4-889D-ACE46660FD88}"/>
              </a:ext>
            </a:extLst>
          </p:cNvPr>
          <p:cNvSpPr/>
          <p:nvPr/>
        </p:nvSpPr>
        <p:spPr>
          <a:xfrm>
            <a:off x="6746853" y="2672438"/>
            <a:ext cx="665596" cy="43347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箭头: 右 35">
            <a:extLst>
              <a:ext uri="{FF2B5EF4-FFF2-40B4-BE49-F238E27FC236}">
                <a16:creationId xmlns:a16="http://schemas.microsoft.com/office/drawing/2014/main" id="{E739F403-8BA7-496C-8929-2D5C093456F5}"/>
              </a:ext>
            </a:extLst>
          </p:cNvPr>
          <p:cNvSpPr/>
          <p:nvPr/>
        </p:nvSpPr>
        <p:spPr>
          <a:xfrm rot="5400000">
            <a:off x="5361548" y="3413388"/>
            <a:ext cx="665596" cy="43347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E7E82B88-79A9-4F82-97DA-BDFE178344C2}"/>
              </a:ext>
            </a:extLst>
          </p:cNvPr>
          <p:cNvGrpSpPr/>
          <p:nvPr/>
        </p:nvGrpSpPr>
        <p:grpSpPr>
          <a:xfrm>
            <a:off x="3752003" y="4067883"/>
            <a:ext cx="3898760" cy="2250324"/>
            <a:chOff x="5065391" y="2534171"/>
            <a:chExt cx="3173600" cy="1831770"/>
          </a:xfrm>
        </p:grpSpPr>
        <p:sp>
          <p:nvSpPr>
            <p:cNvPr id="41" name="矩形 40">
              <a:extLst>
                <a:ext uri="{FF2B5EF4-FFF2-40B4-BE49-F238E27FC236}">
                  <a16:creationId xmlns:a16="http://schemas.microsoft.com/office/drawing/2014/main" id="{EA6AF0BF-440D-4A04-B58B-9B65AB614DAE}"/>
                </a:ext>
              </a:extLst>
            </p:cNvPr>
            <p:cNvSpPr/>
            <p:nvPr/>
          </p:nvSpPr>
          <p:spPr>
            <a:xfrm>
              <a:off x="5065391" y="2534171"/>
              <a:ext cx="3173600" cy="1831770"/>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73BC6192-C53A-4326-9FD8-0C0732FF806B}"/>
                </a:ext>
              </a:extLst>
            </p:cNvPr>
            <p:cNvSpPr/>
            <p:nvPr/>
          </p:nvSpPr>
          <p:spPr>
            <a:xfrm>
              <a:off x="6091169" y="2536824"/>
              <a:ext cx="1110586" cy="1110586"/>
            </a:xfrm>
            <a:prstGeom prst="ellipse">
              <a:avLst/>
            </a:prstGeom>
            <a:solidFill>
              <a:srgbClr val="F5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D6A24532-D9F6-4F36-BC8E-2D50CC30256B}"/>
              </a:ext>
            </a:extLst>
          </p:cNvPr>
          <p:cNvGrpSpPr/>
          <p:nvPr/>
        </p:nvGrpSpPr>
        <p:grpSpPr>
          <a:xfrm>
            <a:off x="4998186" y="4078680"/>
            <a:ext cx="1392320" cy="1392320"/>
            <a:chOff x="634495" y="2414491"/>
            <a:chExt cx="1392320" cy="1392320"/>
          </a:xfrm>
        </p:grpSpPr>
        <p:sp>
          <p:nvSpPr>
            <p:cNvPr id="38" name="椭圆 37">
              <a:extLst>
                <a:ext uri="{FF2B5EF4-FFF2-40B4-BE49-F238E27FC236}">
                  <a16:creationId xmlns:a16="http://schemas.microsoft.com/office/drawing/2014/main" id="{B5049833-3478-4C16-AC69-821C275D0083}"/>
                </a:ext>
              </a:extLst>
            </p:cNvPr>
            <p:cNvSpPr/>
            <p:nvPr/>
          </p:nvSpPr>
          <p:spPr>
            <a:xfrm>
              <a:off x="634495" y="2414491"/>
              <a:ext cx="1392320" cy="1392320"/>
            </a:xfrm>
            <a:prstGeom prst="ellipse">
              <a:avLst/>
            </a:prstGeom>
            <a:solidFill>
              <a:srgbClr val="C00000">
                <a:alpha val="3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矩形 38">
              <a:extLst>
                <a:ext uri="{FF2B5EF4-FFF2-40B4-BE49-F238E27FC236}">
                  <a16:creationId xmlns:a16="http://schemas.microsoft.com/office/drawing/2014/main" id="{F9E1F0E0-FCA3-4DCA-A58C-D27618310567}"/>
                </a:ext>
              </a:extLst>
            </p:cNvPr>
            <p:cNvSpPr/>
            <p:nvPr/>
          </p:nvSpPr>
          <p:spPr>
            <a:xfrm>
              <a:off x="827953" y="2584595"/>
              <a:ext cx="1005403" cy="1077218"/>
            </a:xfrm>
            <a:prstGeom prst="rect">
              <a:avLst/>
            </a:prstGeom>
          </p:spPr>
          <p:txBody>
            <a:bodyPr wrap="none">
              <a:spAutoFit/>
            </a:bodyPr>
            <a:lstStyle/>
            <a:p>
              <a:pPr algn="ctr"/>
              <a:r>
                <a:rPr lang="zh-CN" altLang="en-US" sz="3200" dirty="0">
                  <a:solidFill>
                    <a:prstClr val="black"/>
                  </a:solidFill>
                  <a:latin typeface="仓耳今楷05-6763 W05" panose="02020400000000000000" pitchFamily="18" charset="-122"/>
                  <a:ea typeface="仓耳今楷05-6763 W05" panose="02020400000000000000" pitchFamily="18" charset="-122"/>
                </a:rPr>
                <a:t>中央</a:t>
              </a:r>
              <a:endParaRPr lang="en-US" altLang="zh-CN" sz="3200" dirty="0">
                <a:solidFill>
                  <a:prstClr val="black"/>
                </a:solidFill>
                <a:latin typeface="仓耳今楷05-6763 W05" panose="02020400000000000000" pitchFamily="18" charset="-122"/>
                <a:ea typeface="仓耳今楷05-6763 W05" panose="02020400000000000000" pitchFamily="18" charset="-122"/>
              </a:endParaRPr>
            </a:p>
            <a:p>
              <a:pPr algn="ctr"/>
              <a:r>
                <a:rPr lang="zh-CN" altLang="en-US" sz="3200" dirty="0">
                  <a:solidFill>
                    <a:prstClr val="black"/>
                  </a:solidFill>
                  <a:latin typeface="仓耳今楷05-6763 W05" panose="02020400000000000000" pitchFamily="18" charset="-122"/>
                  <a:ea typeface="仓耳今楷05-6763 W05" panose="02020400000000000000" pitchFamily="18" charset="-122"/>
                </a:rPr>
                <a:t>京师</a:t>
              </a:r>
              <a:endParaRPr lang="zh-CN" altLang="en-US" sz="1400" dirty="0"/>
            </a:p>
          </p:txBody>
        </p:sp>
      </p:grpSp>
      <p:sp>
        <p:nvSpPr>
          <p:cNvPr id="44" name="矩形 43">
            <a:extLst>
              <a:ext uri="{FF2B5EF4-FFF2-40B4-BE49-F238E27FC236}">
                <a16:creationId xmlns:a16="http://schemas.microsoft.com/office/drawing/2014/main" id="{56A78CF4-4206-4CC5-960A-0636B58CE2FD}"/>
              </a:ext>
            </a:extLst>
          </p:cNvPr>
          <p:cNvSpPr/>
          <p:nvPr/>
        </p:nvSpPr>
        <p:spPr>
          <a:xfrm>
            <a:off x="3757334" y="4291653"/>
            <a:ext cx="1263487" cy="461665"/>
          </a:xfrm>
          <a:prstGeom prst="rect">
            <a:avLst/>
          </a:prstGeom>
        </p:spPr>
        <p:txBody>
          <a:bodyPr wrap="none">
            <a:spAutoFit/>
          </a:bodyPr>
          <a:lstStyle/>
          <a:p>
            <a:r>
              <a:rPr lang="zh-CN" altLang="en-US" sz="2400" dirty="0">
                <a:solidFill>
                  <a:prstClr val="black"/>
                </a:solidFill>
                <a:latin typeface="仓耳今楷05-6763 W05" panose="02020400000000000000" pitchFamily="18" charset="-122"/>
                <a:ea typeface="仓耳今楷05-6763 W05" panose="02020400000000000000" pitchFamily="18" charset="-122"/>
              </a:rPr>
              <a:t>土特产</a:t>
            </a:r>
            <a:r>
              <a:rPr lang="en-US" altLang="zh-CN" sz="2400" dirty="0">
                <a:solidFill>
                  <a:prstClr val="black"/>
                </a:solidFill>
                <a:latin typeface="仓耳今楷05-6763 W05" panose="02020400000000000000" pitchFamily="18" charset="-122"/>
                <a:ea typeface="仓耳今楷05-6763 W05" panose="02020400000000000000" pitchFamily="18" charset="-122"/>
              </a:rPr>
              <a:t>c</a:t>
            </a:r>
            <a:endParaRPr lang="zh-CN" altLang="en-US" sz="1100" dirty="0"/>
          </a:p>
        </p:txBody>
      </p:sp>
      <p:sp>
        <p:nvSpPr>
          <p:cNvPr id="45" name="矩形 44">
            <a:extLst>
              <a:ext uri="{FF2B5EF4-FFF2-40B4-BE49-F238E27FC236}">
                <a16:creationId xmlns:a16="http://schemas.microsoft.com/office/drawing/2014/main" id="{49B0D966-9384-4A32-8940-2DC133CA6BC7}"/>
              </a:ext>
            </a:extLst>
          </p:cNvPr>
          <p:cNvSpPr/>
          <p:nvPr/>
        </p:nvSpPr>
        <p:spPr>
          <a:xfrm>
            <a:off x="3888502" y="5094015"/>
            <a:ext cx="1263487" cy="461665"/>
          </a:xfrm>
          <a:prstGeom prst="rect">
            <a:avLst/>
          </a:prstGeom>
        </p:spPr>
        <p:txBody>
          <a:bodyPr wrap="none">
            <a:spAutoFit/>
          </a:bodyPr>
          <a:lstStyle/>
          <a:p>
            <a:r>
              <a:rPr lang="zh-CN" altLang="en-US" sz="2400" dirty="0">
                <a:solidFill>
                  <a:prstClr val="black"/>
                </a:solidFill>
                <a:latin typeface="仓耳今楷05-6763 W05" panose="02020400000000000000" pitchFamily="18" charset="-122"/>
                <a:ea typeface="仓耳今楷05-6763 W05" panose="02020400000000000000" pitchFamily="18" charset="-122"/>
              </a:rPr>
              <a:t>土特产</a:t>
            </a:r>
            <a:r>
              <a:rPr lang="en-US" altLang="zh-CN" sz="2400" dirty="0">
                <a:solidFill>
                  <a:prstClr val="black"/>
                </a:solidFill>
                <a:latin typeface="仓耳今楷05-6763 W05" panose="02020400000000000000" pitchFamily="18" charset="-122"/>
                <a:ea typeface="仓耳今楷05-6763 W05" panose="02020400000000000000" pitchFamily="18" charset="-122"/>
              </a:rPr>
              <a:t>b</a:t>
            </a:r>
            <a:endParaRPr lang="zh-CN" altLang="en-US" sz="1100" dirty="0"/>
          </a:p>
        </p:txBody>
      </p:sp>
      <p:sp>
        <p:nvSpPr>
          <p:cNvPr id="46" name="矩形 45">
            <a:extLst>
              <a:ext uri="{FF2B5EF4-FFF2-40B4-BE49-F238E27FC236}">
                <a16:creationId xmlns:a16="http://schemas.microsoft.com/office/drawing/2014/main" id="{4CC9F56F-9D07-4D85-805B-43F374A238DE}"/>
              </a:ext>
            </a:extLst>
          </p:cNvPr>
          <p:cNvSpPr/>
          <p:nvPr/>
        </p:nvSpPr>
        <p:spPr>
          <a:xfrm>
            <a:off x="4559900" y="5769155"/>
            <a:ext cx="1263487" cy="461665"/>
          </a:xfrm>
          <a:prstGeom prst="rect">
            <a:avLst/>
          </a:prstGeom>
        </p:spPr>
        <p:txBody>
          <a:bodyPr wrap="none">
            <a:spAutoFit/>
          </a:bodyPr>
          <a:lstStyle/>
          <a:p>
            <a:r>
              <a:rPr lang="zh-CN" altLang="en-US" sz="2400" dirty="0">
                <a:solidFill>
                  <a:prstClr val="black"/>
                </a:solidFill>
                <a:latin typeface="仓耳今楷05-6763 W05" panose="02020400000000000000" pitchFamily="18" charset="-122"/>
                <a:ea typeface="仓耳今楷05-6763 W05" panose="02020400000000000000" pitchFamily="18" charset="-122"/>
              </a:rPr>
              <a:t>土特产</a:t>
            </a:r>
            <a:r>
              <a:rPr lang="en-US" altLang="zh-CN" sz="2400" dirty="0">
                <a:solidFill>
                  <a:prstClr val="black"/>
                </a:solidFill>
                <a:latin typeface="仓耳今楷05-6763 W05" panose="02020400000000000000" pitchFamily="18" charset="-122"/>
                <a:ea typeface="仓耳今楷05-6763 W05" panose="02020400000000000000" pitchFamily="18" charset="-122"/>
              </a:rPr>
              <a:t>a</a:t>
            </a:r>
            <a:endParaRPr lang="zh-CN" altLang="en-US" sz="1100" dirty="0"/>
          </a:p>
        </p:txBody>
      </p:sp>
      <p:sp>
        <p:nvSpPr>
          <p:cNvPr id="47" name="矩形 46">
            <a:extLst>
              <a:ext uri="{FF2B5EF4-FFF2-40B4-BE49-F238E27FC236}">
                <a16:creationId xmlns:a16="http://schemas.microsoft.com/office/drawing/2014/main" id="{BAEED801-AB8E-4A5A-A937-18CC0751A06C}"/>
              </a:ext>
            </a:extLst>
          </p:cNvPr>
          <p:cNvSpPr/>
          <p:nvPr/>
        </p:nvSpPr>
        <p:spPr>
          <a:xfrm>
            <a:off x="6105203" y="5475499"/>
            <a:ext cx="1263487" cy="461665"/>
          </a:xfrm>
          <a:prstGeom prst="rect">
            <a:avLst/>
          </a:prstGeom>
        </p:spPr>
        <p:txBody>
          <a:bodyPr wrap="none">
            <a:spAutoFit/>
          </a:bodyPr>
          <a:lstStyle/>
          <a:p>
            <a:r>
              <a:rPr lang="zh-CN" altLang="en-US" sz="2400" dirty="0">
                <a:solidFill>
                  <a:prstClr val="black"/>
                </a:solidFill>
                <a:latin typeface="仓耳今楷05-6763 W05" panose="02020400000000000000" pitchFamily="18" charset="-122"/>
                <a:ea typeface="仓耳今楷05-6763 W05" panose="02020400000000000000" pitchFamily="18" charset="-122"/>
              </a:rPr>
              <a:t>土特产</a:t>
            </a:r>
            <a:r>
              <a:rPr lang="en-US" altLang="zh-CN" sz="2400" dirty="0">
                <a:solidFill>
                  <a:prstClr val="black"/>
                </a:solidFill>
                <a:latin typeface="仓耳今楷05-6763 W05" panose="02020400000000000000" pitchFamily="18" charset="-122"/>
                <a:ea typeface="仓耳今楷05-6763 W05" panose="02020400000000000000" pitchFamily="18" charset="-122"/>
              </a:rPr>
              <a:t>d</a:t>
            </a:r>
            <a:endParaRPr lang="zh-CN" altLang="en-US" sz="1100" dirty="0"/>
          </a:p>
        </p:txBody>
      </p:sp>
      <p:sp>
        <p:nvSpPr>
          <p:cNvPr id="48" name="矩形 47">
            <a:extLst>
              <a:ext uri="{FF2B5EF4-FFF2-40B4-BE49-F238E27FC236}">
                <a16:creationId xmlns:a16="http://schemas.microsoft.com/office/drawing/2014/main" id="{F6E681D1-1824-4B4A-974C-B6484EE4EF9C}"/>
              </a:ext>
            </a:extLst>
          </p:cNvPr>
          <p:cNvSpPr/>
          <p:nvPr/>
        </p:nvSpPr>
        <p:spPr>
          <a:xfrm>
            <a:off x="6452695" y="4412353"/>
            <a:ext cx="1107996" cy="830997"/>
          </a:xfrm>
          <a:prstGeom prst="rect">
            <a:avLst/>
          </a:prstGeom>
        </p:spPr>
        <p:txBody>
          <a:bodyPr wrap="none">
            <a:spAutoFit/>
          </a:bodyPr>
          <a:lstStyle/>
          <a:p>
            <a:pPr algn="ctr"/>
            <a:r>
              <a:rPr lang="zh-CN" altLang="en-US" sz="2400" dirty="0">
                <a:solidFill>
                  <a:prstClr val="black"/>
                </a:solidFill>
                <a:latin typeface="仓耳今楷05-6763 W05" panose="02020400000000000000" pitchFamily="18" charset="-122"/>
                <a:ea typeface="仓耳今楷05-6763 W05" panose="02020400000000000000" pitchFamily="18" charset="-122"/>
              </a:rPr>
              <a:t>土特产</a:t>
            </a:r>
            <a:endParaRPr lang="en-US" altLang="zh-CN" sz="2400" dirty="0">
              <a:solidFill>
                <a:prstClr val="black"/>
              </a:solidFill>
              <a:latin typeface="仓耳今楷05-6763 W05" panose="02020400000000000000" pitchFamily="18" charset="-122"/>
              <a:ea typeface="仓耳今楷05-6763 W05" panose="02020400000000000000" pitchFamily="18" charset="-122"/>
            </a:endParaRPr>
          </a:p>
          <a:p>
            <a:pPr algn="ctr"/>
            <a:r>
              <a:rPr lang="en-US" altLang="zh-CN" sz="2400" dirty="0">
                <a:solidFill>
                  <a:prstClr val="black"/>
                </a:solidFill>
                <a:latin typeface="仓耳今楷05-6763 W05" panose="02020400000000000000" pitchFamily="18" charset="-122"/>
                <a:ea typeface="仓耳今楷05-6763 W05" panose="02020400000000000000" pitchFamily="18" charset="-122"/>
              </a:rPr>
              <a:t>……</a:t>
            </a:r>
            <a:endParaRPr lang="zh-CN" altLang="en-US" sz="1100" dirty="0"/>
          </a:p>
        </p:txBody>
      </p:sp>
      <p:sp>
        <p:nvSpPr>
          <p:cNvPr id="49" name="箭头: 右 48">
            <a:extLst>
              <a:ext uri="{FF2B5EF4-FFF2-40B4-BE49-F238E27FC236}">
                <a16:creationId xmlns:a16="http://schemas.microsoft.com/office/drawing/2014/main" id="{5B5B8238-7270-4AA8-B28C-AA506C5BE85A}"/>
              </a:ext>
            </a:extLst>
          </p:cNvPr>
          <p:cNvSpPr/>
          <p:nvPr/>
        </p:nvSpPr>
        <p:spPr>
          <a:xfrm rot="13051365">
            <a:off x="4129344" y="3651645"/>
            <a:ext cx="665596" cy="170435"/>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箭头: 右 49">
            <a:extLst>
              <a:ext uri="{FF2B5EF4-FFF2-40B4-BE49-F238E27FC236}">
                <a16:creationId xmlns:a16="http://schemas.microsoft.com/office/drawing/2014/main" id="{D97FEBCC-8443-4194-97C6-43EA0DB1906B}"/>
              </a:ext>
            </a:extLst>
          </p:cNvPr>
          <p:cNvSpPr/>
          <p:nvPr/>
        </p:nvSpPr>
        <p:spPr>
          <a:xfrm rot="18916943">
            <a:off x="7079651" y="3577329"/>
            <a:ext cx="665596" cy="170435"/>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a:extLst>
              <a:ext uri="{FF2B5EF4-FFF2-40B4-BE49-F238E27FC236}">
                <a16:creationId xmlns:a16="http://schemas.microsoft.com/office/drawing/2014/main" id="{4497964E-A38D-4271-98CD-12E5614D7244}"/>
              </a:ext>
            </a:extLst>
          </p:cNvPr>
          <p:cNvGrpSpPr/>
          <p:nvPr/>
        </p:nvGrpSpPr>
        <p:grpSpPr>
          <a:xfrm>
            <a:off x="8022893" y="5992917"/>
            <a:ext cx="826180" cy="826180"/>
            <a:chOff x="846688" y="2626684"/>
            <a:chExt cx="967934" cy="967934"/>
          </a:xfrm>
        </p:grpSpPr>
        <p:sp>
          <p:nvSpPr>
            <p:cNvPr id="52" name="椭圆 51">
              <a:extLst>
                <a:ext uri="{FF2B5EF4-FFF2-40B4-BE49-F238E27FC236}">
                  <a16:creationId xmlns:a16="http://schemas.microsoft.com/office/drawing/2014/main" id="{5D4035E0-56E4-43AD-BC67-4632848D02C5}"/>
                </a:ext>
              </a:extLst>
            </p:cNvPr>
            <p:cNvSpPr/>
            <p:nvPr/>
          </p:nvSpPr>
          <p:spPr>
            <a:xfrm>
              <a:off x="846688" y="2626684"/>
              <a:ext cx="967934" cy="967934"/>
            </a:xfrm>
            <a:prstGeom prst="ellipse">
              <a:avLst/>
            </a:prstGeom>
            <a:solidFill>
              <a:schemeClr val="tx2">
                <a:alpha val="3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3" name="矩形 52">
              <a:extLst>
                <a:ext uri="{FF2B5EF4-FFF2-40B4-BE49-F238E27FC236}">
                  <a16:creationId xmlns:a16="http://schemas.microsoft.com/office/drawing/2014/main" id="{A77D978D-8D18-49DE-BE04-1C6EC179E8D5}"/>
                </a:ext>
              </a:extLst>
            </p:cNvPr>
            <p:cNvSpPr/>
            <p:nvPr/>
          </p:nvSpPr>
          <p:spPr>
            <a:xfrm>
              <a:off x="937017" y="2827023"/>
              <a:ext cx="787276" cy="540876"/>
            </a:xfrm>
            <a:prstGeom prst="rect">
              <a:avLst/>
            </a:prstGeom>
          </p:spPr>
          <p:txBody>
            <a:bodyPr wrap="none">
              <a:spAutoFit/>
            </a:bodyPr>
            <a:lstStyle/>
            <a:p>
              <a:pPr algn="ctr"/>
              <a:r>
                <a:rPr lang="en-US" altLang="zh-CN" sz="2400" dirty="0">
                  <a:solidFill>
                    <a:prstClr val="black"/>
                  </a:solidFill>
                  <a:latin typeface="仓耳今楷05-6763 W05" panose="02020400000000000000" pitchFamily="18" charset="-122"/>
                  <a:ea typeface="仓耳今楷05-6763 W05" panose="02020400000000000000" pitchFamily="18" charset="-122"/>
                </a:rPr>
                <a:t>C</a:t>
              </a:r>
              <a:r>
                <a:rPr lang="zh-CN" altLang="en-US" sz="2400" dirty="0">
                  <a:solidFill>
                    <a:prstClr val="black"/>
                  </a:solidFill>
                  <a:latin typeface="仓耳今楷05-6763 W05" panose="02020400000000000000" pitchFamily="18" charset="-122"/>
                  <a:ea typeface="仓耳今楷05-6763 W05" panose="02020400000000000000" pitchFamily="18" charset="-122"/>
                </a:rPr>
                <a:t>地</a:t>
              </a:r>
              <a:endParaRPr lang="zh-CN" altLang="en-US" sz="1100" dirty="0"/>
            </a:p>
          </p:txBody>
        </p:sp>
      </p:grpSp>
      <p:sp>
        <p:nvSpPr>
          <p:cNvPr id="54" name="箭头: 右 53">
            <a:extLst>
              <a:ext uri="{FF2B5EF4-FFF2-40B4-BE49-F238E27FC236}">
                <a16:creationId xmlns:a16="http://schemas.microsoft.com/office/drawing/2014/main" id="{6CF7C37F-D2F3-4307-8046-14C47331D779}"/>
              </a:ext>
            </a:extLst>
          </p:cNvPr>
          <p:cNvSpPr/>
          <p:nvPr/>
        </p:nvSpPr>
        <p:spPr>
          <a:xfrm rot="2206583">
            <a:off x="7353474" y="5957607"/>
            <a:ext cx="665596" cy="170435"/>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741D00E2-D38B-40D5-8E38-2382A78CAD3D}"/>
              </a:ext>
            </a:extLst>
          </p:cNvPr>
          <p:cNvGrpSpPr/>
          <p:nvPr/>
        </p:nvGrpSpPr>
        <p:grpSpPr>
          <a:xfrm>
            <a:off x="2925823" y="5937358"/>
            <a:ext cx="826180" cy="826180"/>
            <a:chOff x="846688" y="2626684"/>
            <a:chExt cx="967934" cy="967934"/>
          </a:xfrm>
        </p:grpSpPr>
        <p:sp>
          <p:nvSpPr>
            <p:cNvPr id="56" name="椭圆 55">
              <a:extLst>
                <a:ext uri="{FF2B5EF4-FFF2-40B4-BE49-F238E27FC236}">
                  <a16:creationId xmlns:a16="http://schemas.microsoft.com/office/drawing/2014/main" id="{E068056F-FF46-4657-9DC4-18356D45ECA0}"/>
                </a:ext>
              </a:extLst>
            </p:cNvPr>
            <p:cNvSpPr/>
            <p:nvPr/>
          </p:nvSpPr>
          <p:spPr>
            <a:xfrm>
              <a:off x="846688" y="2626684"/>
              <a:ext cx="967934" cy="967934"/>
            </a:xfrm>
            <a:prstGeom prst="ellipse">
              <a:avLst/>
            </a:prstGeom>
            <a:solidFill>
              <a:schemeClr val="accent1">
                <a:alpha val="3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7" name="矩形 56">
              <a:extLst>
                <a:ext uri="{FF2B5EF4-FFF2-40B4-BE49-F238E27FC236}">
                  <a16:creationId xmlns:a16="http://schemas.microsoft.com/office/drawing/2014/main" id="{B87EF244-8FE8-43C2-B442-76119C3184A1}"/>
                </a:ext>
              </a:extLst>
            </p:cNvPr>
            <p:cNvSpPr/>
            <p:nvPr/>
          </p:nvSpPr>
          <p:spPr>
            <a:xfrm>
              <a:off x="937017" y="2827023"/>
              <a:ext cx="787276" cy="540876"/>
            </a:xfrm>
            <a:prstGeom prst="rect">
              <a:avLst/>
            </a:prstGeom>
          </p:spPr>
          <p:txBody>
            <a:bodyPr wrap="none">
              <a:spAutoFit/>
            </a:bodyPr>
            <a:lstStyle/>
            <a:p>
              <a:pPr algn="ctr"/>
              <a:r>
                <a:rPr lang="en-US" altLang="zh-CN" sz="2400" dirty="0">
                  <a:solidFill>
                    <a:prstClr val="black"/>
                  </a:solidFill>
                  <a:latin typeface="仓耳今楷05-6763 W05" panose="02020400000000000000" pitchFamily="18" charset="-122"/>
                  <a:ea typeface="仓耳今楷05-6763 W05" panose="02020400000000000000" pitchFamily="18" charset="-122"/>
                </a:rPr>
                <a:t>D</a:t>
              </a:r>
              <a:r>
                <a:rPr lang="zh-CN" altLang="en-US" sz="2400" dirty="0">
                  <a:solidFill>
                    <a:prstClr val="black"/>
                  </a:solidFill>
                  <a:latin typeface="仓耳今楷05-6763 W05" panose="02020400000000000000" pitchFamily="18" charset="-122"/>
                  <a:ea typeface="仓耳今楷05-6763 W05" panose="02020400000000000000" pitchFamily="18" charset="-122"/>
                </a:rPr>
                <a:t>地</a:t>
              </a:r>
              <a:endParaRPr lang="zh-CN" altLang="en-US" sz="1100" dirty="0"/>
            </a:p>
          </p:txBody>
        </p:sp>
      </p:grpSp>
      <p:sp>
        <p:nvSpPr>
          <p:cNvPr id="58" name="箭头: 右 57">
            <a:extLst>
              <a:ext uri="{FF2B5EF4-FFF2-40B4-BE49-F238E27FC236}">
                <a16:creationId xmlns:a16="http://schemas.microsoft.com/office/drawing/2014/main" id="{BDB01382-D5B8-4780-97EA-C0DDBCC42D12}"/>
              </a:ext>
            </a:extLst>
          </p:cNvPr>
          <p:cNvSpPr/>
          <p:nvPr/>
        </p:nvSpPr>
        <p:spPr>
          <a:xfrm rot="8345105">
            <a:off x="3705458" y="5733924"/>
            <a:ext cx="665596" cy="170435"/>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D09BD5CD-FB8E-4F1F-8913-3239B50E4677}"/>
              </a:ext>
            </a:extLst>
          </p:cNvPr>
          <p:cNvSpPr/>
          <p:nvPr/>
        </p:nvSpPr>
        <p:spPr>
          <a:xfrm>
            <a:off x="1101759" y="2519762"/>
            <a:ext cx="1210588" cy="707886"/>
          </a:xfrm>
          <a:prstGeom prst="rect">
            <a:avLst/>
          </a:prstGeom>
          <a:solidFill>
            <a:schemeClr val="tx1"/>
          </a:solidFill>
        </p:spPr>
        <p:txBody>
          <a:bodyPr wrap="none">
            <a:spAutoFit/>
          </a:bodyPr>
          <a:lstStyle/>
          <a:p>
            <a:pPr algn="ctr"/>
            <a:r>
              <a:rPr lang="zh-CN" altLang="en-US" sz="4000" dirty="0">
                <a:solidFill>
                  <a:schemeClr val="bg1"/>
                </a:solidFill>
                <a:latin typeface="仓耳今楷05-6763 W05" panose="02020400000000000000" pitchFamily="18" charset="-122"/>
                <a:ea typeface="仓耳今楷05-6763 W05" panose="02020400000000000000" pitchFamily="18" charset="-122"/>
              </a:rPr>
              <a:t>均输</a:t>
            </a:r>
            <a:endParaRPr lang="zh-CN" altLang="en-US" sz="2800" dirty="0">
              <a:solidFill>
                <a:schemeClr val="bg1"/>
              </a:solidFill>
              <a:latin typeface="仓耳今楷05-6763 W05" panose="02020400000000000000" pitchFamily="18" charset="-122"/>
              <a:ea typeface="仓耳今楷05-6763 W05" panose="02020400000000000000" pitchFamily="18" charset="-122"/>
            </a:endParaRPr>
          </a:p>
        </p:txBody>
      </p:sp>
      <p:sp>
        <p:nvSpPr>
          <p:cNvPr id="60" name="矩形 59">
            <a:extLst>
              <a:ext uri="{FF2B5EF4-FFF2-40B4-BE49-F238E27FC236}">
                <a16:creationId xmlns:a16="http://schemas.microsoft.com/office/drawing/2014/main" id="{38A6F680-F97E-4284-8710-87AD2035EC21}"/>
              </a:ext>
            </a:extLst>
          </p:cNvPr>
          <p:cNvSpPr/>
          <p:nvPr/>
        </p:nvSpPr>
        <p:spPr>
          <a:xfrm>
            <a:off x="1101759" y="4473908"/>
            <a:ext cx="1210588" cy="707886"/>
          </a:xfrm>
          <a:prstGeom prst="rect">
            <a:avLst/>
          </a:prstGeom>
          <a:solidFill>
            <a:schemeClr val="tx1"/>
          </a:solidFill>
        </p:spPr>
        <p:txBody>
          <a:bodyPr wrap="none">
            <a:spAutoFit/>
          </a:bodyPr>
          <a:lstStyle/>
          <a:p>
            <a:pPr algn="ctr"/>
            <a:r>
              <a:rPr lang="zh-CN" altLang="en-US" sz="4000" dirty="0">
                <a:solidFill>
                  <a:schemeClr val="bg1"/>
                </a:solidFill>
                <a:latin typeface="仓耳今楷05-6763 W05" panose="02020400000000000000" pitchFamily="18" charset="-122"/>
                <a:ea typeface="仓耳今楷05-6763 W05" panose="02020400000000000000" pitchFamily="18" charset="-122"/>
              </a:rPr>
              <a:t>平准</a:t>
            </a:r>
            <a:endParaRPr lang="zh-CN" altLang="en-US" sz="2800" dirty="0">
              <a:solidFill>
                <a:schemeClr val="bg1"/>
              </a:solidFill>
              <a:latin typeface="仓耳今楷05-6763 W05" panose="02020400000000000000" pitchFamily="18" charset="-122"/>
              <a:ea typeface="仓耳今楷05-6763 W05" panose="02020400000000000000" pitchFamily="18" charset="-122"/>
            </a:endParaRPr>
          </a:p>
        </p:txBody>
      </p:sp>
      <p:grpSp>
        <p:nvGrpSpPr>
          <p:cNvPr id="61" name="组合 60">
            <a:extLst>
              <a:ext uri="{FF2B5EF4-FFF2-40B4-BE49-F238E27FC236}">
                <a16:creationId xmlns:a16="http://schemas.microsoft.com/office/drawing/2014/main" id="{E227783B-7503-4D62-982D-0E60EF3BBE14}"/>
              </a:ext>
            </a:extLst>
          </p:cNvPr>
          <p:cNvGrpSpPr/>
          <p:nvPr/>
        </p:nvGrpSpPr>
        <p:grpSpPr>
          <a:xfrm>
            <a:off x="4492982" y="435859"/>
            <a:ext cx="6077537" cy="1268039"/>
            <a:chOff x="465563" y="4565510"/>
            <a:chExt cx="3126004" cy="1268039"/>
          </a:xfrm>
        </p:grpSpPr>
        <p:sp>
          <p:nvSpPr>
            <p:cNvPr id="62" name="矩形 61">
              <a:extLst>
                <a:ext uri="{FF2B5EF4-FFF2-40B4-BE49-F238E27FC236}">
                  <a16:creationId xmlns:a16="http://schemas.microsoft.com/office/drawing/2014/main" id="{24D9CB6B-E85D-4523-8C5D-E2D9E416DB37}"/>
                </a:ext>
              </a:extLst>
            </p:cNvPr>
            <p:cNvSpPr/>
            <p:nvPr/>
          </p:nvSpPr>
          <p:spPr>
            <a:xfrm>
              <a:off x="465563" y="4571113"/>
              <a:ext cx="3126004" cy="1262436"/>
            </a:xfrm>
            <a:prstGeom prst="rect">
              <a:avLst/>
            </a:prstGeom>
            <a:solidFill>
              <a:schemeClr val="accent4">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91E4E164-717B-4E13-8C3E-0AE5BC2251C0}"/>
                </a:ext>
              </a:extLst>
            </p:cNvPr>
            <p:cNvSpPr txBox="1"/>
            <p:nvPr/>
          </p:nvSpPr>
          <p:spPr>
            <a:xfrm>
              <a:off x="501388" y="4565510"/>
              <a:ext cx="3054354" cy="1268039"/>
            </a:xfrm>
            <a:prstGeom prst="rect">
              <a:avLst/>
            </a:prstGeom>
            <a:noFill/>
          </p:spPr>
          <p:txBody>
            <a:bodyPr wrap="square" rtlCol="0">
              <a:spAutoFit/>
            </a:bodyPr>
            <a:lstStyle/>
            <a:p>
              <a:pPr>
                <a:lnSpc>
                  <a:spcPct val="125000"/>
                </a:lnSpc>
              </a:pPr>
              <a:r>
                <a:rPr lang="zh-CN" altLang="en-US" sz="3200" b="1" dirty="0">
                  <a:latin typeface="方正宋刻本秀楷简体" panose="02000000000000000000" pitchFamily="2" charset="-122"/>
                  <a:ea typeface="方正宋刻本秀楷简体" panose="02000000000000000000" pitchFamily="2" charset="-122"/>
                </a:rPr>
                <a:t>影响：增加财政收入，调剂供需，平抑物价，大夺商人之利。</a:t>
              </a:r>
            </a:p>
          </p:txBody>
        </p:sp>
      </p:grpSp>
      <p:sp>
        <p:nvSpPr>
          <p:cNvPr id="68" name="矩形 67">
            <a:extLst>
              <a:ext uri="{FF2B5EF4-FFF2-40B4-BE49-F238E27FC236}">
                <a16:creationId xmlns:a16="http://schemas.microsoft.com/office/drawing/2014/main" id="{6C023252-5647-49AF-A312-D6BEB429ED4E}"/>
              </a:ext>
            </a:extLst>
          </p:cNvPr>
          <p:cNvSpPr/>
          <p:nvPr/>
        </p:nvSpPr>
        <p:spPr>
          <a:xfrm>
            <a:off x="8355782" y="4226855"/>
            <a:ext cx="3131198" cy="1121076"/>
          </a:xfrm>
          <a:prstGeom prst="rect">
            <a:avLst/>
          </a:prstGeom>
          <a:noFill/>
          <a:ln w="19050">
            <a:solidFill>
              <a:schemeClr val="tx1"/>
            </a:solidFill>
          </a:ln>
        </p:spPr>
        <p:txBody>
          <a:bodyPr wrap="square">
            <a:spAutoFit/>
          </a:bodyPr>
          <a:lstStyle/>
          <a:p>
            <a:pPr algn="ct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根据市场价格涨落卖出或买进</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11367232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500"/>
                                        <p:tgtEl>
                                          <p:spTgt spid="6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500"/>
                                        <p:tgtEl>
                                          <p:spTgt spid="5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1"/>
                                        </p:tgtEl>
                                        <p:attrNameLst>
                                          <p:attrName>style.visibility</p:attrName>
                                        </p:attrNameLst>
                                      </p:cBhvr>
                                      <p:to>
                                        <p:strVal val="visible"/>
                                      </p:to>
                                    </p:set>
                                    <p:animEffect transition="in" filter="fade">
                                      <p:cBhvr>
                                        <p:cTn id="9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4" grpId="0"/>
      <p:bldP spid="45" grpId="0"/>
      <p:bldP spid="46" grpId="0"/>
      <p:bldP spid="47" grpId="0"/>
      <p:bldP spid="48" grpId="0"/>
      <p:bldP spid="49" grpId="0" animBg="1"/>
      <p:bldP spid="50" grpId="0" animBg="1"/>
      <p:bldP spid="54" grpId="0" animBg="1"/>
      <p:bldP spid="58" grpId="0" animBg="1"/>
      <p:bldP spid="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6" name="矩形 5">
            <a:extLst>
              <a:ext uri="{FF2B5EF4-FFF2-40B4-BE49-F238E27FC236}">
                <a16:creationId xmlns:a16="http://schemas.microsoft.com/office/drawing/2014/main" id="{FDB5C810-3F3E-4604-81AF-21D0B190B11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7" name="矩形 6">
            <a:extLst>
              <a:ext uri="{FF2B5EF4-FFF2-40B4-BE49-F238E27FC236}">
                <a16:creationId xmlns:a16="http://schemas.microsoft.com/office/drawing/2014/main" id="{62AE3840-0062-4D98-93AA-023743DBFC73}"/>
              </a:ext>
            </a:extLst>
          </p:cNvPr>
          <p:cNvSpPr/>
          <p:nvPr/>
        </p:nvSpPr>
        <p:spPr>
          <a:xfrm>
            <a:off x="1105523" y="1439441"/>
            <a:ext cx="2236510" cy="707886"/>
          </a:xfrm>
          <a:prstGeom prst="rect">
            <a:avLst/>
          </a:prstGeom>
          <a:solidFill>
            <a:schemeClr val="accent4">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算缗告缗</a:t>
            </a:r>
            <a:endParaRPr lang="zh-CN" altLang="en-US" sz="2800" dirty="0">
              <a:latin typeface="仓耳今楷05-6763 W05" panose="02020400000000000000" pitchFamily="18" charset="-122"/>
              <a:ea typeface="仓耳今楷05-6763 W05" panose="02020400000000000000" pitchFamily="18" charset="-122"/>
            </a:endParaRPr>
          </a:p>
        </p:txBody>
      </p:sp>
      <p:sp>
        <p:nvSpPr>
          <p:cNvPr id="8" name="矩形 7">
            <a:extLst>
              <a:ext uri="{FF2B5EF4-FFF2-40B4-BE49-F238E27FC236}">
                <a16:creationId xmlns:a16="http://schemas.microsoft.com/office/drawing/2014/main" id="{EC385B47-5EE7-4C42-A1E8-96E34B13C4E4}"/>
              </a:ext>
            </a:extLst>
          </p:cNvPr>
          <p:cNvSpPr/>
          <p:nvPr/>
        </p:nvSpPr>
        <p:spPr>
          <a:xfrm>
            <a:off x="1101759" y="2367362"/>
            <a:ext cx="1210588" cy="707886"/>
          </a:xfrm>
          <a:prstGeom prst="rect">
            <a:avLst/>
          </a:prstGeom>
          <a:solidFill>
            <a:schemeClr val="tx1"/>
          </a:solidFill>
        </p:spPr>
        <p:txBody>
          <a:bodyPr wrap="none">
            <a:spAutoFit/>
          </a:bodyPr>
          <a:lstStyle/>
          <a:p>
            <a:pPr algn="ctr"/>
            <a:r>
              <a:rPr lang="zh-CN" altLang="en-US" sz="4000" dirty="0">
                <a:solidFill>
                  <a:schemeClr val="bg1"/>
                </a:solidFill>
                <a:latin typeface="仓耳今楷05-6763 W05" panose="02020400000000000000" pitchFamily="18" charset="-122"/>
                <a:ea typeface="仓耳今楷05-6763 W05" panose="02020400000000000000" pitchFamily="18" charset="-122"/>
              </a:rPr>
              <a:t>算缗</a:t>
            </a:r>
            <a:endParaRPr lang="zh-CN" altLang="en-US" sz="2800" dirty="0">
              <a:solidFill>
                <a:schemeClr val="bg1"/>
              </a:solidFill>
              <a:latin typeface="仓耳今楷05-6763 W05" panose="02020400000000000000" pitchFamily="18" charset="-122"/>
              <a:ea typeface="仓耳今楷05-6763 W05" panose="02020400000000000000" pitchFamily="18" charset="-122"/>
            </a:endParaRPr>
          </a:p>
        </p:txBody>
      </p:sp>
      <p:sp>
        <p:nvSpPr>
          <p:cNvPr id="11" name="矩形 10">
            <a:extLst>
              <a:ext uri="{FF2B5EF4-FFF2-40B4-BE49-F238E27FC236}">
                <a16:creationId xmlns:a16="http://schemas.microsoft.com/office/drawing/2014/main" id="{FF11013F-6926-4317-971E-E39E577477B7}"/>
              </a:ext>
            </a:extLst>
          </p:cNvPr>
          <p:cNvSpPr/>
          <p:nvPr/>
        </p:nvSpPr>
        <p:spPr>
          <a:xfrm>
            <a:off x="2560827" y="2367362"/>
            <a:ext cx="8529414" cy="652486"/>
          </a:xfrm>
          <a:prstGeom prst="rect">
            <a:avLst/>
          </a:prstGeom>
          <a:noFill/>
          <a:ln w="19050">
            <a:noFill/>
          </a:ln>
        </p:spPr>
        <p:txBody>
          <a:bodyPr wrap="square">
            <a:spAutoFit/>
          </a:bodyPr>
          <a:lstStyle/>
          <a:p>
            <a:pPr>
              <a:lnSpc>
                <a:spcPct val="125000"/>
              </a:lnSpc>
            </a:pP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向商人、手工业者、高利贷者征收财产税</a:t>
            </a:r>
            <a:endParaRPr lang="en-US" altLang="zh-CN" sz="32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12" name="矩形 11">
            <a:extLst>
              <a:ext uri="{FF2B5EF4-FFF2-40B4-BE49-F238E27FC236}">
                <a16:creationId xmlns:a16="http://schemas.microsoft.com/office/drawing/2014/main" id="{2AD7EF59-1082-438A-B9A4-391F752318F7}"/>
              </a:ext>
            </a:extLst>
          </p:cNvPr>
          <p:cNvSpPr/>
          <p:nvPr/>
        </p:nvSpPr>
        <p:spPr>
          <a:xfrm>
            <a:off x="6096000" y="1444563"/>
            <a:ext cx="4568078" cy="556884"/>
          </a:xfrm>
          <a:prstGeom prst="rect">
            <a:avLst/>
          </a:prstGeom>
          <a:solidFill>
            <a:schemeClr val="bg1"/>
          </a:solidFill>
        </p:spPr>
        <p:txBody>
          <a:bodyPr wrap="square">
            <a:spAutoFit/>
          </a:bodyPr>
          <a:lstStyle/>
          <a:p>
            <a:pPr>
              <a:lnSpc>
                <a:spcPct val="125000"/>
              </a:lnSpc>
            </a:pPr>
            <a:r>
              <a:rPr lang="zh-CN" altLang="en-US" sz="2800" b="1" u="sng" dirty="0">
                <a:solidFill>
                  <a:prstClr val="black"/>
                </a:solidFill>
                <a:latin typeface="楷体" panose="02010609060101010101" pitchFamily="49" charset="-122"/>
                <a:ea typeface="楷体" panose="02010609060101010101" pitchFamily="49" charset="-122"/>
              </a:rPr>
              <a:t>每</a:t>
            </a:r>
            <a:r>
              <a:rPr lang="en-US" altLang="zh-CN" sz="2800" b="1" u="sng" dirty="0">
                <a:solidFill>
                  <a:prstClr val="black"/>
                </a:solidFill>
                <a:latin typeface="楷体" panose="02010609060101010101" pitchFamily="49" charset="-122"/>
                <a:ea typeface="楷体" panose="02010609060101010101" pitchFamily="49" charset="-122"/>
              </a:rPr>
              <a:t>2000</a:t>
            </a:r>
            <a:r>
              <a:rPr lang="zh-CN" altLang="en-US" sz="2800" b="1" u="sng" dirty="0">
                <a:solidFill>
                  <a:prstClr val="black"/>
                </a:solidFill>
                <a:latin typeface="楷体" panose="02010609060101010101" pitchFamily="49" charset="-122"/>
                <a:ea typeface="楷体" panose="02010609060101010101" pitchFamily="49" charset="-122"/>
              </a:rPr>
              <a:t>钱纳税</a:t>
            </a:r>
            <a:r>
              <a:rPr lang="en-US" altLang="zh-CN" sz="2800" b="1" u="sng" dirty="0">
                <a:solidFill>
                  <a:prstClr val="black"/>
                </a:solidFill>
                <a:latin typeface="楷体" panose="02010609060101010101" pitchFamily="49" charset="-122"/>
                <a:ea typeface="楷体" panose="02010609060101010101" pitchFamily="49" charset="-122"/>
              </a:rPr>
              <a:t>120</a:t>
            </a:r>
            <a:r>
              <a:rPr lang="zh-CN" altLang="en-US" sz="2800" b="1" u="sng" dirty="0">
                <a:solidFill>
                  <a:prstClr val="black"/>
                </a:solidFill>
                <a:latin typeface="楷体" panose="02010609060101010101" pitchFamily="49" charset="-122"/>
                <a:ea typeface="楷体" panose="02010609060101010101" pitchFamily="49" charset="-122"/>
              </a:rPr>
              <a:t>钱（</a:t>
            </a:r>
            <a:r>
              <a:rPr lang="en-US" altLang="zh-CN" sz="2800" b="1" u="sng" dirty="0">
                <a:solidFill>
                  <a:prstClr val="black"/>
                </a:solidFill>
                <a:latin typeface="楷体" panose="02010609060101010101" pitchFamily="49" charset="-122"/>
                <a:ea typeface="楷体" panose="02010609060101010101" pitchFamily="49" charset="-122"/>
              </a:rPr>
              <a:t>6%</a:t>
            </a:r>
            <a:r>
              <a:rPr lang="zh-CN" altLang="en-US" sz="2800" b="1" u="sng" dirty="0">
                <a:solidFill>
                  <a:prstClr val="black"/>
                </a:solidFill>
                <a:latin typeface="楷体" panose="02010609060101010101" pitchFamily="49" charset="-122"/>
                <a:ea typeface="楷体" panose="02010609060101010101" pitchFamily="49" charset="-122"/>
              </a:rPr>
              <a:t>）</a:t>
            </a:r>
            <a:endParaRPr lang="en-US" altLang="zh-CN" sz="2800" b="1" u="sng" dirty="0">
              <a:solidFill>
                <a:prstClr val="black"/>
              </a:solidFill>
              <a:latin typeface="楷体" panose="02010609060101010101" pitchFamily="49" charset="-122"/>
              <a:ea typeface="楷体" panose="02010609060101010101" pitchFamily="49" charset="-122"/>
            </a:endParaRPr>
          </a:p>
        </p:txBody>
      </p:sp>
      <p:cxnSp>
        <p:nvCxnSpPr>
          <p:cNvPr id="13" name="直接箭头连接符 12">
            <a:extLst>
              <a:ext uri="{FF2B5EF4-FFF2-40B4-BE49-F238E27FC236}">
                <a16:creationId xmlns:a16="http://schemas.microsoft.com/office/drawing/2014/main" id="{C2382148-0AD9-45FD-B463-1D1743F9A7B8}"/>
              </a:ext>
            </a:extLst>
          </p:cNvPr>
          <p:cNvCxnSpPr>
            <a:cxnSpLocks/>
          </p:cNvCxnSpPr>
          <p:nvPr/>
        </p:nvCxnSpPr>
        <p:spPr>
          <a:xfrm flipH="1" flipV="1">
            <a:off x="8867908" y="2001448"/>
            <a:ext cx="352292" cy="365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 name="矩形 13">
            <a:extLst>
              <a:ext uri="{FF2B5EF4-FFF2-40B4-BE49-F238E27FC236}">
                <a16:creationId xmlns:a16="http://schemas.microsoft.com/office/drawing/2014/main" id="{FC232487-5218-414A-9D1C-7DBAF8D6C51F}"/>
              </a:ext>
            </a:extLst>
          </p:cNvPr>
          <p:cNvSpPr/>
          <p:nvPr/>
        </p:nvSpPr>
        <p:spPr>
          <a:xfrm>
            <a:off x="5139172" y="3113841"/>
            <a:ext cx="6919478" cy="556884"/>
          </a:xfrm>
          <a:prstGeom prst="rect">
            <a:avLst/>
          </a:prstGeom>
          <a:solidFill>
            <a:schemeClr val="bg1"/>
          </a:solidFill>
        </p:spPr>
        <p:txBody>
          <a:bodyPr wrap="square">
            <a:spAutoFit/>
          </a:bodyPr>
          <a:lstStyle/>
          <a:p>
            <a:pPr>
              <a:lnSpc>
                <a:spcPct val="125000"/>
              </a:lnSpc>
            </a:pPr>
            <a:r>
              <a:rPr lang="zh-CN" altLang="en-US" sz="2800" b="1" u="sng" dirty="0">
                <a:solidFill>
                  <a:prstClr val="black"/>
                </a:solidFill>
                <a:latin typeface="楷体" panose="02010609060101010101" pitchFamily="49" charset="-122"/>
                <a:ea typeface="楷体" panose="02010609060101010101" pitchFamily="49" charset="-122"/>
              </a:rPr>
              <a:t>有产不报或少报，罚戍边一年，财产没收</a:t>
            </a:r>
          </a:p>
        </p:txBody>
      </p:sp>
      <p:sp>
        <p:nvSpPr>
          <p:cNvPr id="15" name="矩形 14">
            <a:extLst>
              <a:ext uri="{FF2B5EF4-FFF2-40B4-BE49-F238E27FC236}">
                <a16:creationId xmlns:a16="http://schemas.microsoft.com/office/drawing/2014/main" id="{AB085B5D-99FE-4773-B9C7-95760E5925A0}"/>
              </a:ext>
            </a:extLst>
          </p:cNvPr>
          <p:cNvSpPr/>
          <p:nvPr/>
        </p:nvSpPr>
        <p:spPr>
          <a:xfrm>
            <a:off x="1101760" y="3948927"/>
            <a:ext cx="1210588" cy="707886"/>
          </a:xfrm>
          <a:prstGeom prst="rect">
            <a:avLst/>
          </a:prstGeom>
          <a:solidFill>
            <a:schemeClr val="tx1"/>
          </a:solidFill>
        </p:spPr>
        <p:txBody>
          <a:bodyPr wrap="none">
            <a:spAutoFit/>
          </a:bodyPr>
          <a:lstStyle/>
          <a:p>
            <a:pPr algn="ctr"/>
            <a:r>
              <a:rPr lang="zh-CN" altLang="en-US" sz="4000" dirty="0">
                <a:solidFill>
                  <a:schemeClr val="bg1"/>
                </a:solidFill>
                <a:latin typeface="仓耳今楷05-6763 W05" panose="02020400000000000000" pitchFamily="18" charset="-122"/>
                <a:ea typeface="仓耳今楷05-6763 W05" panose="02020400000000000000" pitchFamily="18" charset="-122"/>
              </a:rPr>
              <a:t>告缗</a:t>
            </a:r>
            <a:endParaRPr lang="zh-CN" altLang="en-US" sz="2800" dirty="0">
              <a:solidFill>
                <a:schemeClr val="bg1"/>
              </a:solidFill>
              <a:latin typeface="仓耳今楷05-6763 W05" panose="02020400000000000000" pitchFamily="18" charset="-122"/>
              <a:ea typeface="仓耳今楷05-6763 W05" panose="02020400000000000000" pitchFamily="18" charset="-122"/>
            </a:endParaRPr>
          </a:p>
        </p:txBody>
      </p:sp>
      <p:sp>
        <p:nvSpPr>
          <p:cNvPr id="16" name="矩形 15">
            <a:extLst>
              <a:ext uri="{FF2B5EF4-FFF2-40B4-BE49-F238E27FC236}">
                <a16:creationId xmlns:a16="http://schemas.microsoft.com/office/drawing/2014/main" id="{628009FA-34F1-448B-91C2-C6AE297DFCEE}"/>
              </a:ext>
            </a:extLst>
          </p:cNvPr>
          <p:cNvSpPr/>
          <p:nvPr/>
        </p:nvSpPr>
        <p:spPr>
          <a:xfrm>
            <a:off x="2560827" y="3917671"/>
            <a:ext cx="9707373" cy="652486"/>
          </a:xfrm>
          <a:prstGeom prst="rect">
            <a:avLst/>
          </a:prstGeom>
          <a:noFill/>
          <a:ln w="19050">
            <a:noFill/>
          </a:ln>
        </p:spPr>
        <p:txBody>
          <a:bodyPr wrap="square">
            <a:spAutoFit/>
          </a:bodyPr>
          <a:lstStyle/>
          <a:p>
            <a:pPr>
              <a:lnSpc>
                <a:spcPct val="125000"/>
              </a:lnSpc>
            </a:pP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鼓励告发算缗不实，告发者可得没收财产的一半为奖</a:t>
            </a:r>
            <a:endParaRPr lang="en-US" altLang="zh-CN" sz="32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17" name="矩形 16">
            <a:extLst>
              <a:ext uri="{FF2B5EF4-FFF2-40B4-BE49-F238E27FC236}">
                <a16:creationId xmlns:a16="http://schemas.microsoft.com/office/drawing/2014/main" id="{159BE7E7-08BE-490A-A9D4-A7E3B28FE52E}"/>
              </a:ext>
            </a:extLst>
          </p:cNvPr>
          <p:cNvSpPr/>
          <p:nvPr/>
        </p:nvSpPr>
        <p:spPr>
          <a:xfrm>
            <a:off x="525366" y="5183540"/>
            <a:ext cx="11447559" cy="1664302"/>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材料三：</a:t>
            </a:r>
            <a:r>
              <a:rPr lang="zh-CN" altLang="en-US" sz="2800" dirty="0">
                <a:latin typeface="方正刻本仿宋简体" panose="02000000000000000000" pitchFamily="2" charset="-122"/>
                <a:ea typeface="方正刻本仿宋简体" panose="02000000000000000000" pitchFamily="2" charset="-122"/>
              </a:rPr>
              <a:t>其时“告缗遍天下”，没收资产“财物以亿计，奴婢以干万数，田大县数百顷，小县百余顷，宅亦如之，于是</a:t>
            </a:r>
            <a:r>
              <a:rPr lang="zh-CN" altLang="en-US" sz="2800" dirty="0">
                <a:solidFill>
                  <a:srgbClr val="C00000"/>
                </a:solidFill>
                <a:latin typeface="方正刻本仿宋简体" panose="02000000000000000000" pitchFamily="2" charset="-122"/>
                <a:ea typeface="方正刻本仿宋简体" panose="02000000000000000000" pitchFamily="2" charset="-122"/>
              </a:rPr>
              <a:t>商贾中家以上大抵破</a:t>
            </a:r>
            <a:r>
              <a:rPr lang="zh-CN" altLang="en-US" sz="2800" dirty="0">
                <a:latin typeface="方正刻本仿宋简体" panose="02000000000000000000" pitchFamily="2" charset="-122"/>
                <a:ea typeface="方正刻本仿宋简体" panose="02000000000000000000" pitchFamily="2" charset="-122"/>
              </a:rPr>
              <a:t>”。</a:t>
            </a:r>
            <a:endParaRPr lang="en-US" altLang="zh-CN" sz="2800" dirty="0">
              <a:latin typeface="方正刻本仿宋简体" panose="02000000000000000000" pitchFamily="2" charset="-122"/>
              <a:ea typeface="方正刻本仿宋简体" panose="02000000000000000000" pitchFamily="2" charset="-122"/>
            </a:endParaRPr>
          </a:p>
          <a:p>
            <a:pPr>
              <a:lnSpc>
                <a:spcPct val="125000"/>
              </a:lnSpc>
            </a:pPr>
            <a:r>
              <a:rPr lang="en-US" altLang="zh-CN" sz="2800" dirty="0">
                <a:latin typeface="方正刻本仿宋简体" panose="02000000000000000000" pitchFamily="2" charset="-122"/>
                <a:ea typeface="方正刻本仿宋简体" panose="02000000000000000000" pitchFamily="2" charset="-122"/>
              </a:rPr>
              <a:t>                                                         ——《</a:t>
            </a:r>
            <a:r>
              <a:rPr lang="zh-CN" altLang="en-US" sz="2800" dirty="0">
                <a:latin typeface="方正刻本仿宋简体" panose="02000000000000000000" pitchFamily="2" charset="-122"/>
                <a:ea typeface="方正刻本仿宋简体" panose="02000000000000000000" pitchFamily="2" charset="-122"/>
              </a:rPr>
              <a:t>中国古代简史</a:t>
            </a:r>
            <a:r>
              <a:rPr lang="en-US" altLang="zh-CN" sz="2800" dirty="0">
                <a:latin typeface="方正刻本仿宋简体" panose="02000000000000000000" pitchFamily="2" charset="-122"/>
                <a:ea typeface="方正刻本仿宋简体" panose="02000000000000000000" pitchFamily="2" charset="-122"/>
              </a:rPr>
              <a:t>》</a:t>
            </a:r>
            <a:endParaRPr lang="zh-CN" altLang="en-US" sz="2800" dirty="0">
              <a:latin typeface="方正刻本仿宋简体" panose="02000000000000000000" pitchFamily="2" charset="-122"/>
              <a:ea typeface="方正刻本仿宋简体" panose="02000000000000000000" pitchFamily="2" charset="-122"/>
            </a:endParaRPr>
          </a:p>
        </p:txBody>
      </p:sp>
    </p:spTree>
    <p:extLst>
      <p:ext uri="{BB962C8B-B14F-4D97-AF65-F5344CB8AC3E}">
        <p14:creationId xmlns:p14="http://schemas.microsoft.com/office/powerpoint/2010/main" val="40738187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4" grpId="0" animBg="1"/>
      <p:bldP spid="15" grpId="0" animBg="1"/>
      <p:bldP spid="16"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6" name="矩形 5">
            <a:extLst>
              <a:ext uri="{FF2B5EF4-FFF2-40B4-BE49-F238E27FC236}">
                <a16:creationId xmlns:a16="http://schemas.microsoft.com/office/drawing/2014/main" id="{FDB5C810-3F3E-4604-81AF-21D0B190B11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18" name="文本框 17">
            <a:extLst>
              <a:ext uri="{FF2B5EF4-FFF2-40B4-BE49-F238E27FC236}">
                <a16:creationId xmlns:a16="http://schemas.microsoft.com/office/drawing/2014/main" id="{871B2970-D5F0-48FE-849C-1F391A383116}"/>
              </a:ext>
            </a:extLst>
          </p:cNvPr>
          <p:cNvSpPr txBox="1"/>
          <p:nvPr/>
        </p:nvSpPr>
        <p:spPr>
          <a:xfrm>
            <a:off x="672176" y="3554662"/>
            <a:ext cx="1171575" cy="582467"/>
          </a:xfrm>
          <a:prstGeom prst="rect">
            <a:avLst/>
          </a:prstGeom>
          <a:noFill/>
        </p:spPr>
        <p:txBody>
          <a:bodyPr wrap="square" rtlCol="0">
            <a:spAutoFit/>
          </a:bodyPr>
          <a:lstStyle/>
          <a:p>
            <a:pPr>
              <a:lnSpc>
                <a:spcPct val="125000"/>
              </a:lnSpc>
            </a:pPr>
            <a:r>
              <a:rPr lang="zh-CN" altLang="en-US" sz="2800" b="1" dirty="0">
                <a:latin typeface="方正宋刻本秀楷简体" panose="02000000000000000000" pitchFamily="2" charset="-122"/>
                <a:ea typeface="方正宋刻本秀楷简体" panose="02000000000000000000" pitchFamily="2" charset="-122"/>
              </a:rPr>
              <a:t>影响：</a:t>
            </a:r>
            <a:endParaRPr lang="en-US" altLang="zh-CN" sz="2800" b="1" dirty="0">
              <a:latin typeface="方正宋刻本秀楷简体" panose="02000000000000000000" pitchFamily="2" charset="-122"/>
              <a:ea typeface="方正宋刻本秀楷简体" panose="02000000000000000000" pitchFamily="2" charset="-122"/>
            </a:endParaRPr>
          </a:p>
        </p:txBody>
      </p:sp>
      <p:sp>
        <p:nvSpPr>
          <p:cNvPr id="19" name="矩形 18">
            <a:extLst>
              <a:ext uri="{FF2B5EF4-FFF2-40B4-BE49-F238E27FC236}">
                <a16:creationId xmlns:a16="http://schemas.microsoft.com/office/drawing/2014/main" id="{CDE31749-9CDB-43EA-A657-58A4512F8E26}"/>
              </a:ext>
            </a:extLst>
          </p:cNvPr>
          <p:cNvSpPr/>
          <p:nvPr/>
        </p:nvSpPr>
        <p:spPr>
          <a:xfrm>
            <a:off x="286274" y="1625612"/>
            <a:ext cx="4136817" cy="584775"/>
          </a:xfrm>
          <a:prstGeom prst="rect">
            <a:avLst/>
          </a:prstGeom>
        </p:spPr>
        <p:txBody>
          <a:bodyPr wrap="square">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放任自流的经济政策</a:t>
            </a:r>
            <a:endParaRPr lang="zh-CN" altLang="en-US" dirty="0"/>
          </a:p>
        </p:txBody>
      </p:sp>
      <p:sp>
        <p:nvSpPr>
          <p:cNvPr id="20" name="箭头: 右 19">
            <a:extLst>
              <a:ext uri="{FF2B5EF4-FFF2-40B4-BE49-F238E27FC236}">
                <a16:creationId xmlns:a16="http://schemas.microsoft.com/office/drawing/2014/main" id="{326DB402-1CA1-4B25-9482-AA01F3BA8849}"/>
              </a:ext>
            </a:extLst>
          </p:cNvPr>
          <p:cNvSpPr/>
          <p:nvPr/>
        </p:nvSpPr>
        <p:spPr>
          <a:xfrm>
            <a:off x="4566335" y="1685002"/>
            <a:ext cx="815078" cy="465995"/>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302C1B92-FBD4-4B74-ABDD-AF0F197515EF}"/>
              </a:ext>
            </a:extLst>
          </p:cNvPr>
          <p:cNvSpPr/>
          <p:nvPr/>
        </p:nvSpPr>
        <p:spPr>
          <a:xfrm>
            <a:off x="5524657" y="1625612"/>
            <a:ext cx="6375351" cy="584775"/>
          </a:xfrm>
          <a:prstGeom prst="rect">
            <a:avLst/>
          </a:prstGeom>
        </p:spPr>
        <p:txBody>
          <a:bodyPr wrap="square">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加强</a:t>
            </a: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专制政权</a:t>
            </a:r>
            <a:r>
              <a:rPr lang="zh-CN" altLang="en-US" sz="3200" b="1" dirty="0">
                <a:latin typeface="方正宋刻本秀楷简体" panose="02000000000000000000" pitchFamily="2" charset="-122"/>
                <a:ea typeface="方正宋刻本秀楷简体" panose="02000000000000000000" pitchFamily="2" charset="-122"/>
              </a:rPr>
              <a:t>对经济的干预和控制</a:t>
            </a:r>
            <a:endParaRPr lang="zh-CN" altLang="en-US" dirty="0"/>
          </a:p>
        </p:txBody>
      </p:sp>
      <p:sp>
        <p:nvSpPr>
          <p:cNvPr id="22" name="矩形 21">
            <a:extLst>
              <a:ext uri="{FF2B5EF4-FFF2-40B4-BE49-F238E27FC236}">
                <a16:creationId xmlns:a16="http://schemas.microsoft.com/office/drawing/2014/main" id="{CF6363BC-3313-43C6-92C1-94BFE2CCC08F}"/>
              </a:ext>
            </a:extLst>
          </p:cNvPr>
          <p:cNvSpPr/>
          <p:nvPr/>
        </p:nvSpPr>
        <p:spPr>
          <a:xfrm>
            <a:off x="886435" y="2614334"/>
            <a:ext cx="2236510" cy="707886"/>
          </a:xfrm>
          <a:prstGeom prst="rect">
            <a:avLst/>
          </a:prstGeom>
          <a:solidFill>
            <a:schemeClr val="accent2">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改革币制</a:t>
            </a:r>
            <a:endParaRPr lang="zh-CN" altLang="en-US" sz="2800" dirty="0">
              <a:latin typeface="仓耳今楷05-6763 W05" panose="02020400000000000000" pitchFamily="18" charset="-122"/>
              <a:ea typeface="仓耳今楷05-6763 W05" panose="02020400000000000000" pitchFamily="18" charset="-122"/>
            </a:endParaRPr>
          </a:p>
        </p:txBody>
      </p:sp>
      <p:sp>
        <p:nvSpPr>
          <p:cNvPr id="23" name="矩形 22">
            <a:extLst>
              <a:ext uri="{FF2B5EF4-FFF2-40B4-BE49-F238E27FC236}">
                <a16:creationId xmlns:a16="http://schemas.microsoft.com/office/drawing/2014/main" id="{396C1365-8251-4D10-8E63-254F8F313DCE}"/>
              </a:ext>
            </a:extLst>
          </p:cNvPr>
          <p:cNvSpPr/>
          <p:nvPr/>
        </p:nvSpPr>
        <p:spPr>
          <a:xfrm>
            <a:off x="3633024" y="2614334"/>
            <a:ext cx="2236510" cy="707886"/>
          </a:xfrm>
          <a:prstGeom prst="rect">
            <a:avLst/>
          </a:prstGeom>
          <a:solidFill>
            <a:schemeClr val="accent6">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盐铁官营</a:t>
            </a:r>
            <a:endParaRPr lang="zh-CN" altLang="en-US" sz="2800" dirty="0">
              <a:latin typeface="仓耳今楷05-6763 W05" panose="02020400000000000000" pitchFamily="18" charset="-122"/>
              <a:ea typeface="仓耳今楷05-6763 W05" panose="02020400000000000000" pitchFamily="18" charset="-122"/>
            </a:endParaRPr>
          </a:p>
        </p:txBody>
      </p:sp>
      <p:sp>
        <p:nvSpPr>
          <p:cNvPr id="24" name="矩形 23">
            <a:extLst>
              <a:ext uri="{FF2B5EF4-FFF2-40B4-BE49-F238E27FC236}">
                <a16:creationId xmlns:a16="http://schemas.microsoft.com/office/drawing/2014/main" id="{EDD9A685-BB0E-4DA6-9DBF-D0F85B4B76EA}"/>
              </a:ext>
            </a:extLst>
          </p:cNvPr>
          <p:cNvSpPr/>
          <p:nvPr/>
        </p:nvSpPr>
        <p:spPr>
          <a:xfrm>
            <a:off x="6379614" y="2614334"/>
            <a:ext cx="2236510" cy="707886"/>
          </a:xfrm>
          <a:prstGeom prst="rect">
            <a:avLst/>
          </a:prstGeom>
          <a:solidFill>
            <a:schemeClr val="accent5">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均输平准</a:t>
            </a:r>
            <a:endParaRPr lang="zh-CN" altLang="en-US" sz="2800" dirty="0">
              <a:latin typeface="仓耳今楷05-6763 W05" panose="02020400000000000000" pitchFamily="18" charset="-122"/>
              <a:ea typeface="仓耳今楷05-6763 W05" panose="02020400000000000000" pitchFamily="18" charset="-122"/>
            </a:endParaRPr>
          </a:p>
        </p:txBody>
      </p:sp>
      <p:sp>
        <p:nvSpPr>
          <p:cNvPr id="25" name="矩形 24">
            <a:extLst>
              <a:ext uri="{FF2B5EF4-FFF2-40B4-BE49-F238E27FC236}">
                <a16:creationId xmlns:a16="http://schemas.microsoft.com/office/drawing/2014/main" id="{3D41137D-AB37-4FC2-8182-4FCF28A81819}"/>
              </a:ext>
            </a:extLst>
          </p:cNvPr>
          <p:cNvSpPr/>
          <p:nvPr/>
        </p:nvSpPr>
        <p:spPr>
          <a:xfrm>
            <a:off x="9126205" y="2614334"/>
            <a:ext cx="2236510" cy="707886"/>
          </a:xfrm>
          <a:prstGeom prst="rect">
            <a:avLst/>
          </a:prstGeom>
          <a:solidFill>
            <a:schemeClr val="accent4">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算缗告缗</a:t>
            </a:r>
            <a:endParaRPr lang="zh-CN" altLang="en-US" sz="2800" dirty="0">
              <a:latin typeface="仓耳今楷05-6763 W05" panose="02020400000000000000" pitchFamily="18" charset="-122"/>
              <a:ea typeface="仓耳今楷05-6763 W05" panose="02020400000000000000" pitchFamily="18" charset="-122"/>
            </a:endParaRPr>
          </a:p>
        </p:txBody>
      </p:sp>
      <p:sp>
        <p:nvSpPr>
          <p:cNvPr id="3" name="矩形 2">
            <a:extLst>
              <a:ext uri="{FF2B5EF4-FFF2-40B4-BE49-F238E27FC236}">
                <a16:creationId xmlns:a16="http://schemas.microsoft.com/office/drawing/2014/main" id="{2ED1FAB3-9BC1-454C-A259-A3B3CB123EB5}"/>
              </a:ext>
            </a:extLst>
          </p:cNvPr>
          <p:cNvSpPr/>
          <p:nvPr/>
        </p:nvSpPr>
        <p:spPr>
          <a:xfrm>
            <a:off x="1843751" y="3554663"/>
            <a:ext cx="9518964" cy="2736903"/>
          </a:xfrm>
          <a:prstGeom prst="rect">
            <a:avLst/>
          </a:prstGeom>
        </p:spPr>
        <p:txBody>
          <a:bodyPr wrap="square">
            <a:spAutoFit/>
          </a:bodyPr>
          <a:lstStyle/>
          <a:p>
            <a:pPr marL="514350" lvl="0" indent="-514350">
              <a:lnSpc>
                <a:spcPct val="125000"/>
              </a:lnSpc>
              <a:buFont typeface="+mj-ea"/>
              <a:buAutoNum type="circleNumDbPlain"/>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增加了政府的</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财政收入</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，为打败匈奴和加强中央集权提供了物质基础；</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抑制工商业者，</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平抑物价</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，有利于社会稳定。</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但过度垄断经营和干预经济生活，导致侵害私营工商业正常发展，与民争利，增加</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人民负担</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，引起社会不满。</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9963301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2B7DFAB2-5854-474C-A658-C961C8AB7EF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4. </a:t>
            </a:r>
            <a:r>
              <a:rPr lang="zh-CN" altLang="en-US" sz="2800" dirty="0">
                <a:latin typeface="汉仪劲楷简" panose="00020600040101010101" pitchFamily="18" charset="-122"/>
                <a:ea typeface="汉仪劲楷简" panose="00020600040101010101" pitchFamily="18" charset="-122"/>
              </a:rPr>
              <a:t>军事上</a:t>
            </a:r>
            <a:endParaRPr lang="zh-CN" altLang="en-US" dirty="0"/>
          </a:p>
        </p:txBody>
      </p:sp>
      <p:sp>
        <p:nvSpPr>
          <p:cNvPr id="3" name="矩形 2">
            <a:extLst>
              <a:ext uri="{FF2B5EF4-FFF2-40B4-BE49-F238E27FC236}">
                <a16:creationId xmlns:a16="http://schemas.microsoft.com/office/drawing/2014/main" id="{95F5E196-2A98-4AE2-A535-412930AC9C08}"/>
              </a:ext>
            </a:extLst>
          </p:cNvPr>
          <p:cNvSpPr/>
          <p:nvPr/>
        </p:nvSpPr>
        <p:spPr>
          <a:xfrm>
            <a:off x="1000593" y="1919128"/>
            <a:ext cx="3068469" cy="584775"/>
          </a:xfrm>
          <a:prstGeom prst="rect">
            <a:avLst/>
          </a:prstGeom>
        </p:spPr>
        <p:txBody>
          <a:bodyPr wrap="none">
            <a:spAutoFit/>
          </a:bodyPr>
          <a:lstStyle/>
          <a:p>
            <a:r>
              <a:rPr lang="zh-CN" altLang="en-US" sz="3200" b="1" dirty="0">
                <a:solidFill>
                  <a:prstClr val="black"/>
                </a:solidFill>
                <a:latin typeface="方正宋刻本秀楷简体" panose="02000000000000000000" pitchFamily="2" charset="-122"/>
                <a:ea typeface="方正宋刻本秀楷简体" panose="02000000000000000000" pitchFamily="2" charset="-122"/>
              </a:rPr>
              <a:t>汉初：汉弱匈强</a:t>
            </a:r>
            <a:endParaRPr lang="zh-CN" altLang="en-US" sz="2000" dirty="0">
              <a:solidFill>
                <a:srgbClr val="C00000"/>
              </a:solidFill>
            </a:endParaRPr>
          </a:p>
        </p:txBody>
      </p:sp>
      <p:cxnSp>
        <p:nvCxnSpPr>
          <p:cNvPr id="8" name="直接箭头连接符 7">
            <a:extLst>
              <a:ext uri="{FF2B5EF4-FFF2-40B4-BE49-F238E27FC236}">
                <a16:creationId xmlns:a16="http://schemas.microsoft.com/office/drawing/2014/main" id="{B3BF4C5B-15ED-40D3-A3FA-B0CAE8B2089B}"/>
              </a:ext>
            </a:extLst>
          </p:cNvPr>
          <p:cNvCxnSpPr>
            <a:cxnSpLocks/>
          </p:cNvCxnSpPr>
          <p:nvPr/>
        </p:nvCxnSpPr>
        <p:spPr>
          <a:xfrm>
            <a:off x="4383854" y="2211515"/>
            <a:ext cx="73970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2" name="矩形 11">
            <a:extLst>
              <a:ext uri="{FF2B5EF4-FFF2-40B4-BE49-F238E27FC236}">
                <a16:creationId xmlns:a16="http://schemas.microsoft.com/office/drawing/2014/main" id="{E7544926-774C-4B6F-8A9A-9B561AA365EE}"/>
              </a:ext>
            </a:extLst>
          </p:cNvPr>
          <p:cNvSpPr/>
          <p:nvPr/>
        </p:nvSpPr>
        <p:spPr>
          <a:xfrm>
            <a:off x="5237661" y="1796016"/>
            <a:ext cx="1422184" cy="830997"/>
          </a:xfrm>
          <a:prstGeom prst="rect">
            <a:avLst/>
          </a:prstGeom>
        </p:spPr>
        <p:txBody>
          <a:bodyPr wrap="none">
            <a:spAutoFit/>
          </a:bodyPr>
          <a:lstStyle/>
          <a:p>
            <a:r>
              <a:rPr lang="zh-CN" altLang="en-US" sz="4800" b="1" dirty="0">
                <a:solidFill>
                  <a:srgbClr val="C00000"/>
                </a:solidFill>
                <a:latin typeface="方正宋刻本秀楷简体" panose="02000000000000000000" pitchFamily="2" charset="-122"/>
                <a:ea typeface="方正宋刻本秀楷简体" panose="02000000000000000000" pitchFamily="2" charset="-122"/>
              </a:rPr>
              <a:t>和亲</a:t>
            </a:r>
            <a:endParaRPr lang="zh-CN" altLang="en-US" sz="2400" dirty="0"/>
          </a:p>
        </p:txBody>
      </p:sp>
      <p:cxnSp>
        <p:nvCxnSpPr>
          <p:cNvPr id="15" name="直接箭头连接符 14">
            <a:extLst>
              <a:ext uri="{FF2B5EF4-FFF2-40B4-BE49-F238E27FC236}">
                <a16:creationId xmlns:a16="http://schemas.microsoft.com/office/drawing/2014/main" id="{6F17D08A-6F82-4548-9CEC-27B479AEF7BE}"/>
              </a:ext>
            </a:extLst>
          </p:cNvPr>
          <p:cNvCxnSpPr>
            <a:cxnSpLocks/>
          </p:cNvCxnSpPr>
          <p:nvPr/>
        </p:nvCxnSpPr>
        <p:spPr>
          <a:xfrm>
            <a:off x="6776502" y="2211515"/>
            <a:ext cx="73970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F2C25EE7-C7A3-42C0-B2F3-1AECCEE90987}"/>
              </a:ext>
            </a:extLst>
          </p:cNvPr>
          <p:cNvSpPr/>
          <p:nvPr/>
        </p:nvSpPr>
        <p:spPr>
          <a:xfrm>
            <a:off x="7694744" y="1919128"/>
            <a:ext cx="3981248" cy="584775"/>
          </a:xfrm>
          <a:prstGeom prst="rect">
            <a:avLst/>
          </a:prstGeom>
        </p:spPr>
        <p:txBody>
          <a:bodyPr wrap="square">
            <a:spAutoFit/>
          </a:bodyPr>
          <a:lstStyle/>
          <a:p>
            <a:r>
              <a:rPr lang="zh-CN" altLang="en-US" sz="3200" b="1" dirty="0">
                <a:solidFill>
                  <a:prstClr val="black"/>
                </a:solidFill>
                <a:latin typeface="方正宋刻本秀楷简体" panose="02000000000000000000" pitchFamily="2" charset="-122"/>
                <a:ea typeface="方正宋刻本秀楷简体" panose="02000000000000000000" pitchFamily="2" charset="-122"/>
              </a:rPr>
              <a:t>和而不亲，政治平衡</a:t>
            </a:r>
            <a:endParaRPr lang="zh-CN" altLang="en-US" dirty="0"/>
          </a:p>
        </p:txBody>
      </p:sp>
      <p:sp>
        <p:nvSpPr>
          <p:cNvPr id="18" name="箭头: 右 17">
            <a:extLst>
              <a:ext uri="{FF2B5EF4-FFF2-40B4-BE49-F238E27FC236}">
                <a16:creationId xmlns:a16="http://schemas.microsoft.com/office/drawing/2014/main" id="{637FCB82-CE9A-4FDE-AA6E-F70DF7AED190}"/>
              </a:ext>
            </a:extLst>
          </p:cNvPr>
          <p:cNvSpPr/>
          <p:nvPr/>
        </p:nvSpPr>
        <p:spPr>
          <a:xfrm rot="5400000">
            <a:off x="1967872" y="2958575"/>
            <a:ext cx="1133909" cy="537986"/>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9" name="矩形 18">
            <a:extLst>
              <a:ext uri="{FF2B5EF4-FFF2-40B4-BE49-F238E27FC236}">
                <a16:creationId xmlns:a16="http://schemas.microsoft.com/office/drawing/2014/main" id="{21EEC1CD-4AB1-4EE1-AD2A-7706D1FA42D5}"/>
              </a:ext>
            </a:extLst>
          </p:cNvPr>
          <p:cNvSpPr/>
          <p:nvPr/>
        </p:nvSpPr>
        <p:spPr>
          <a:xfrm>
            <a:off x="2236509" y="3900522"/>
            <a:ext cx="1832553" cy="1276696"/>
          </a:xfrm>
          <a:prstGeom prst="rect">
            <a:avLst/>
          </a:prstGeom>
        </p:spPr>
        <p:txBody>
          <a:bodyPr wrap="none">
            <a:spAutoFit/>
          </a:bodyPr>
          <a:lstStyle/>
          <a:p>
            <a:pPr>
              <a:lnSpc>
                <a:spcPct val="125000"/>
              </a:lnSpc>
            </a:pP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由守转攻</a:t>
            </a:r>
            <a:endParaRPr lang="en-US" altLang="zh-CN" sz="3200" b="1" dirty="0">
              <a:solidFill>
                <a:prstClr val="black"/>
              </a:solidFill>
              <a:latin typeface="方正宋刻本秀楷简体" panose="02000000000000000000" pitchFamily="2" charset="-122"/>
              <a:ea typeface="方正宋刻本秀楷简体" panose="02000000000000000000" pitchFamily="2" charset="-122"/>
            </a:endParaRPr>
          </a:p>
          <a:p>
            <a:pPr>
              <a:lnSpc>
                <a:spcPct val="125000"/>
              </a:lnSpc>
            </a:pP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开拓进取</a:t>
            </a:r>
            <a:endParaRPr lang="zh-CN" altLang="en-US" sz="2000" dirty="0">
              <a:solidFill>
                <a:srgbClr val="C00000"/>
              </a:solidFill>
            </a:endParaRPr>
          </a:p>
        </p:txBody>
      </p:sp>
      <p:sp>
        <p:nvSpPr>
          <p:cNvPr id="20" name="矩形 19">
            <a:extLst>
              <a:ext uri="{FF2B5EF4-FFF2-40B4-BE49-F238E27FC236}">
                <a16:creationId xmlns:a16="http://schemas.microsoft.com/office/drawing/2014/main" id="{29779A39-B1CF-41CD-AC04-3E85ED8B331B}"/>
              </a:ext>
            </a:extLst>
          </p:cNvPr>
          <p:cNvSpPr/>
          <p:nvPr/>
        </p:nvSpPr>
        <p:spPr>
          <a:xfrm>
            <a:off x="537552" y="4246482"/>
            <a:ext cx="1832553" cy="584775"/>
          </a:xfrm>
          <a:prstGeom prst="rect">
            <a:avLst/>
          </a:prstGeom>
        </p:spPr>
        <p:txBody>
          <a:bodyPr wrap="none">
            <a:spAutoFit/>
          </a:bodyPr>
          <a:lstStyle/>
          <a:p>
            <a:r>
              <a:rPr lang="zh-CN" altLang="en-US" sz="3200" b="1" dirty="0">
                <a:solidFill>
                  <a:prstClr val="black"/>
                </a:solidFill>
                <a:latin typeface="方正宋刻本秀楷简体" panose="02000000000000000000" pitchFamily="2" charset="-122"/>
                <a:ea typeface="方正宋刻本秀楷简体" panose="02000000000000000000" pitchFamily="2" charset="-122"/>
              </a:rPr>
              <a:t>汉武帝：</a:t>
            </a:r>
            <a:endParaRPr lang="zh-CN" altLang="en-US" dirty="0"/>
          </a:p>
        </p:txBody>
      </p:sp>
      <p:cxnSp>
        <p:nvCxnSpPr>
          <p:cNvPr id="22" name="直接箭头连接符 21">
            <a:extLst>
              <a:ext uri="{FF2B5EF4-FFF2-40B4-BE49-F238E27FC236}">
                <a16:creationId xmlns:a16="http://schemas.microsoft.com/office/drawing/2014/main" id="{D57FD147-E01E-4264-B965-71C8DA53BF41}"/>
              </a:ext>
            </a:extLst>
          </p:cNvPr>
          <p:cNvCxnSpPr>
            <a:cxnSpLocks/>
          </p:cNvCxnSpPr>
          <p:nvPr/>
        </p:nvCxnSpPr>
        <p:spPr>
          <a:xfrm>
            <a:off x="4383854" y="4531185"/>
            <a:ext cx="73970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3" name="矩形 22">
            <a:extLst>
              <a:ext uri="{FF2B5EF4-FFF2-40B4-BE49-F238E27FC236}">
                <a16:creationId xmlns:a16="http://schemas.microsoft.com/office/drawing/2014/main" id="{662DC254-2E37-43B4-82BA-97F20F3A54F2}"/>
              </a:ext>
            </a:extLst>
          </p:cNvPr>
          <p:cNvSpPr/>
          <p:nvPr/>
        </p:nvSpPr>
        <p:spPr>
          <a:xfrm>
            <a:off x="5237661" y="4115686"/>
            <a:ext cx="1422184" cy="830997"/>
          </a:xfrm>
          <a:prstGeom prst="rect">
            <a:avLst/>
          </a:prstGeom>
        </p:spPr>
        <p:txBody>
          <a:bodyPr wrap="none">
            <a:spAutoFit/>
          </a:bodyPr>
          <a:lstStyle/>
          <a:p>
            <a:r>
              <a:rPr lang="zh-CN" altLang="en-US" sz="4800" b="1" dirty="0">
                <a:solidFill>
                  <a:srgbClr val="C00000"/>
                </a:solidFill>
                <a:latin typeface="方正宋刻本秀楷简体" panose="02000000000000000000" pitchFamily="2" charset="-122"/>
                <a:ea typeface="方正宋刻本秀楷简体" panose="02000000000000000000" pitchFamily="2" charset="-122"/>
              </a:rPr>
              <a:t>抗击</a:t>
            </a:r>
            <a:endParaRPr lang="zh-CN" altLang="en-US" sz="2400" dirty="0"/>
          </a:p>
        </p:txBody>
      </p:sp>
      <p:cxnSp>
        <p:nvCxnSpPr>
          <p:cNvPr id="25" name="直接箭头连接符 24">
            <a:extLst>
              <a:ext uri="{FF2B5EF4-FFF2-40B4-BE49-F238E27FC236}">
                <a16:creationId xmlns:a16="http://schemas.microsoft.com/office/drawing/2014/main" id="{2B847DC1-7337-4527-9E1A-2FEE00E306D6}"/>
              </a:ext>
            </a:extLst>
          </p:cNvPr>
          <p:cNvCxnSpPr>
            <a:cxnSpLocks/>
          </p:cNvCxnSpPr>
          <p:nvPr/>
        </p:nvCxnSpPr>
        <p:spPr>
          <a:xfrm>
            <a:off x="6776502" y="4538869"/>
            <a:ext cx="73970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6" name="矩形 25">
            <a:extLst>
              <a:ext uri="{FF2B5EF4-FFF2-40B4-BE49-F238E27FC236}">
                <a16:creationId xmlns:a16="http://schemas.microsoft.com/office/drawing/2014/main" id="{13ADE441-F43A-4421-B19B-4F366AD9A2AF}"/>
              </a:ext>
            </a:extLst>
          </p:cNvPr>
          <p:cNvSpPr/>
          <p:nvPr/>
        </p:nvSpPr>
        <p:spPr>
          <a:xfrm>
            <a:off x="7392072" y="3979198"/>
            <a:ext cx="4707118" cy="1198020"/>
          </a:xfrm>
          <a:prstGeom prst="rect">
            <a:avLst/>
          </a:prstGeom>
        </p:spPr>
        <p:txBody>
          <a:bodyPr wrap="square">
            <a:spAutoFit/>
          </a:bodyPr>
          <a:lstStyle/>
          <a:p>
            <a:pPr algn="ctr">
              <a:lnSpc>
                <a:spcPct val="125000"/>
              </a:lnSpc>
            </a:pP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设立河西四郡</a:t>
            </a:r>
            <a:endParaRPr lang="en-US" altLang="zh-CN" sz="3200" b="1" dirty="0">
              <a:solidFill>
                <a:prstClr val="black"/>
              </a:solidFill>
              <a:latin typeface="方正宋刻本秀楷简体" panose="02000000000000000000" pitchFamily="2" charset="-122"/>
              <a:ea typeface="方正宋刻本秀楷简体" panose="02000000000000000000" pitchFamily="2" charset="-122"/>
            </a:endParaRPr>
          </a:p>
          <a:p>
            <a:pPr algn="ctr">
              <a:lnSpc>
                <a:spcPct val="125000"/>
              </a:lnSpc>
            </a:pPr>
            <a:r>
              <a:rPr lang="zh-CN" altLang="en-US" sz="2800" b="1" dirty="0">
                <a:solidFill>
                  <a:schemeClr val="accent6">
                    <a:lumMod val="75000"/>
                  </a:schemeClr>
                </a:solidFill>
                <a:latin typeface="方正宋刻本秀楷简体" panose="02000000000000000000" pitchFamily="2" charset="-122"/>
                <a:ea typeface="方正宋刻本秀楷简体" panose="02000000000000000000" pitchFamily="2" charset="-122"/>
              </a:rPr>
              <a:t>（武威、张掖、酒泉、敦煌）</a:t>
            </a:r>
            <a:endParaRPr lang="en-US" altLang="zh-CN" sz="2800" b="1" dirty="0">
              <a:solidFill>
                <a:schemeClr val="accent6">
                  <a:lumMod val="75000"/>
                </a:schemeClr>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36237213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animBg="1"/>
      <p:bldP spid="19" grpId="0"/>
      <p:bldP spid="20" grpId="0"/>
      <p:bldP spid="23"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E57A629-42AD-4CC7-B8C1-83D07D65DD52}"/>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4. </a:t>
            </a:r>
            <a:r>
              <a:rPr lang="zh-CN" altLang="en-US" sz="2800" dirty="0">
                <a:latin typeface="汉仪劲楷简" panose="00020600040101010101" pitchFamily="18" charset="-122"/>
                <a:ea typeface="汉仪劲楷简" panose="00020600040101010101" pitchFamily="18" charset="-122"/>
              </a:rPr>
              <a:t>军事上</a:t>
            </a:r>
            <a:endParaRPr lang="zh-CN" altLang="en-US" dirty="0"/>
          </a:p>
        </p:txBody>
      </p:sp>
      <p:sp>
        <p:nvSpPr>
          <p:cNvPr id="6" name="Rectangle 2">
            <a:extLst>
              <a:ext uri="{FF2B5EF4-FFF2-40B4-BE49-F238E27FC236}">
                <a16:creationId xmlns:a16="http://schemas.microsoft.com/office/drawing/2014/main" id="{3A27C2E7-369B-4197-93C4-80CC0038EFF0}"/>
              </a:ext>
            </a:extLst>
          </p:cNvPr>
          <p:cNvSpPr>
            <a:spLocks noChangeArrowheads="1"/>
          </p:cNvSpPr>
          <p:nvPr/>
        </p:nvSpPr>
        <p:spPr bwMode="auto">
          <a:xfrm>
            <a:off x="4278312" y="-3176"/>
            <a:ext cx="7899400" cy="6858000"/>
          </a:xfrm>
          <a:prstGeom prst="rect">
            <a:avLst/>
          </a:prstGeom>
          <a:solidFill>
            <a:srgbClr val="FFFFB7"/>
          </a:solidFill>
          <a:ln w="9525">
            <a:solidFill>
              <a:schemeClr val="tx1"/>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7" name="Freeform 3">
            <a:extLst>
              <a:ext uri="{FF2B5EF4-FFF2-40B4-BE49-F238E27FC236}">
                <a16:creationId xmlns:a16="http://schemas.microsoft.com/office/drawing/2014/main" id="{252B6A31-0AAF-4C6C-8269-78343DA50E9A}"/>
              </a:ext>
            </a:extLst>
          </p:cNvPr>
          <p:cNvSpPr>
            <a:spLocks/>
          </p:cNvSpPr>
          <p:nvPr/>
        </p:nvSpPr>
        <p:spPr bwMode="auto">
          <a:xfrm>
            <a:off x="5594350" y="2784474"/>
            <a:ext cx="6597650" cy="4070350"/>
          </a:xfrm>
          <a:custGeom>
            <a:avLst/>
            <a:gdLst>
              <a:gd name="T0" fmla="*/ 2147483646 w 4156"/>
              <a:gd name="T1" fmla="*/ 1675904700 h 2564"/>
              <a:gd name="T2" fmla="*/ 2147483646 w 4156"/>
              <a:gd name="T3" fmla="*/ 1743948125 h 2564"/>
              <a:gd name="T4" fmla="*/ 2147483646 w 4156"/>
              <a:gd name="T5" fmla="*/ 1985883125 h 2564"/>
              <a:gd name="T6" fmla="*/ 2147483646 w 4156"/>
              <a:gd name="T7" fmla="*/ 2147483646 h 2564"/>
              <a:gd name="T8" fmla="*/ 2147483646 w 4156"/>
              <a:gd name="T9" fmla="*/ 2147483646 h 2564"/>
              <a:gd name="T10" fmla="*/ 2147483646 w 4156"/>
              <a:gd name="T11" fmla="*/ 2147483646 h 2564"/>
              <a:gd name="T12" fmla="*/ 2147483646 w 4156"/>
              <a:gd name="T13" fmla="*/ 2147483646 h 2564"/>
              <a:gd name="T14" fmla="*/ 2147483646 w 4156"/>
              <a:gd name="T15" fmla="*/ 2147483646 h 2564"/>
              <a:gd name="T16" fmla="*/ 2147483646 w 4156"/>
              <a:gd name="T17" fmla="*/ 2147483646 h 2564"/>
              <a:gd name="T18" fmla="*/ 2147483646 w 4156"/>
              <a:gd name="T19" fmla="*/ 2147483646 h 2564"/>
              <a:gd name="T20" fmla="*/ 2147483646 w 4156"/>
              <a:gd name="T21" fmla="*/ 2147483646 h 2564"/>
              <a:gd name="T22" fmla="*/ 2081649063 w 4156"/>
              <a:gd name="T23" fmla="*/ 2147483646 h 2564"/>
              <a:gd name="T24" fmla="*/ 1953121888 w 4156"/>
              <a:gd name="T25" fmla="*/ 2147483646 h 2564"/>
              <a:gd name="T26" fmla="*/ 1900197813 w 4156"/>
              <a:gd name="T27" fmla="*/ 2147483646 h 2564"/>
              <a:gd name="T28" fmla="*/ 1945560625 w 4156"/>
              <a:gd name="T29" fmla="*/ 2147483646 h 2564"/>
              <a:gd name="T30" fmla="*/ 1877517200 w 4156"/>
              <a:gd name="T31" fmla="*/ 2147483646 h 2564"/>
              <a:gd name="T32" fmla="*/ 1743948125 w 4156"/>
              <a:gd name="T33" fmla="*/ 2147483646 h 2564"/>
              <a:gd name="T34" fmla="*/ 1519655013 w 4156"/>
              <a:gd name="T35" fmla="*/ 2147483646 h 2564"/>
              <a:gd name="T36" fmla="*/ 1459171263 w 4156"/>
              <a:gd name="T37" fmla="*/ 2147483646 h 2564"/>
              <a:gd name="T38" fmla="*/ 2147483646 w 4156"/>
              <a:gd name="T39" fmla="*/ 2147483646 h 2564"/>
              <a:gd name="T40" fmla="*/ 2147483646 w 4156"/>
              <a:gd name="T41" fmla="*/ 2147483646 h 2564"/>
              <a:gd name="T42" fmla="*/ 2147483646 w 4156"/>
              <a:gd name="T43" fmla="*/ 2147483646 h 2564"/>
              <a:gd name="T44" fmla="*/ 2147483646 w 4156"/>
              <a:gd name="T45" fmla="*/ 2147483646 h 2564"/>
              <a:gd name="T46" fmla="*/ 2147483646 w 4156"/>
              <a:gd name="T47" fmla="*/ 2147483646 h 2564"/>
              <a:gd name="T48" fmla="*/ 2147483646 w 4156"/>
              <a:gd name="T49" fmla="*/ 2147483646 h 2564"/>
              <a:gd name="T50" fmla="*/ 2147483646 w 4156"/>
              <a:gd name="T51" fmla="*/ 2147483646 h 2564"/>
              <a:gd name="T52" fmla="*/ 2147483646 w 4156"/>
              <a:gd name="T53" fmla="*/ 2147483646 h 2564"/>
              <a:gd name="T54" fmla="*/ 2147483646 w 4156"/>
              <a:gd name="T55" fmla="*/ 2147483646 h 2564"/>
              <a:gd name="T56" fmla="*/ 2147483646 w 4156"/>
              <a:gd name="T57" fmla="*/ 1945560625 h 2564"/>
              <a:gd name="T58" fmla="*/ 2147483646 w 4156"/>
              <a:gd name="T59" fmla="*/ 1280239375 h 2564"/>
              <a:gd name="T60" fmla="*/ 2147483646 w 4156"/>
              <a:gd name="T61" fmla="*/ 2147483646 h 2564"/>
              <a:gd name="T62" fmla="*/ 2147483646 w 4156"/>
              <a:gd name="T63" fmla="*/ 2147483646 h 2564"/>
              <a:gd name="T64" fmla="*/ 2147483646 w 4156"/>
              <a:gd name="T65" fmla="*/ 1570058138 h 2564"/>
              <a:gd name="T66" fmla="*/ 2147483646 w 4156"/>
              <a:gd name="T67" fmla="*/ 27722513 h 2564"/>
              <a:gd name="T68" fmla="*/ 2147483646 w 4156"/>
              <a:gd name="T69" fmla="*/ 32762825 h 2564"/>
              <a:gd name="T70" fmla="*/ 2147483646 w 4156"/>
              <a:gd name="T71" fmla="*/ 10080625 h 2564"/>
              <a:gd name="T72" fmla="*/ 2147483646 w 4156"/>
              <a:gd name="T73" fmla="*/ 88206263 h 2564"/>
              <a:gd name="T74" fmla="*/ 2147483646 w 4156"/>
              <a:gd name="T75" fmla="*/ 239415638 h 2564"/>
              <a:gd name="T76" fmla="*/ 2147483646 w 4156"/>
              <a:gd name="T77" fmla="*/ 315020325 h 2564"/>
              <a:gd name="T78" fmla="*/ 2147483646 w 4156"/>
              <a:gd name="T79" fmla="*/ 297378438 h 2564"/>
              <a:gd name="T80" fmla="*/ 2147483646 w 4156"/>
              <a:gd name="T81" fmla="*/ 274697825 h 2564"/>
              <a:gd name="T82" fmla="*/ 2147483646 w 4156"/>
              <a:gd name="T83" fmla="*/ 231854375 h 2564"/>
              <a:gd name="T84" fmla="*/ 2147483646 w 4156"/>
              <a:gd name="T85" fmla="*/ 315020325 h 2564"/>
              <a:gd name="T86" fmla="*/ 2147483646 w 4156"/>
              <a:gd name="T87" fmla="*/ 312499375 h 2564"/>
              <a:gd name="T88" fmla="*/ 2147483646 w 4156"/>
              <a:gd name="T89" fmla="*/ 388104063 h 2564"/>
              <a:gd name="T90" fmla="*/ 2147483646 w 4156"/>
              <a:gd name="T91" fmla="*/ 539313438 h 2564"/>
              <a:gd name="T92" fmla="*/ 2147483646 w 4156"/>
              <a:gd name="T93" fmla="*/ 554434375 h 2564"/>
              <a:gd name="T94" fmla="*/ 2147483646 w 4156"/>
              <a:gd name="T95" fmla="*/ 572076263 h 2564"/>
              <a:gd name="T96" fmla="*/ 2147483646 w 4156"/>
              <a:gd name="T97" fmla="*/ 640119688 h 2564"/>
              <a:gd name="T98" fmla="*/ 2147483646 w 4156"/>
              <a:gd name="T99" fmla="*/ 677922825 h 2564"/>
              <a:gd name="T100" fmla="*/ 2147483646 w 4156"/>
              <a:gd name="T101" fmla="*/ 781248438 h 2564"/>
              <a:gd name="T102" fmla="*/ 2147483646 w 4156"/>
              <a:gd name="T103" fmla="*/ 814011263 h 2564"/>
              <a:gd name="T104" fmla="*/ 2147483646 w 4156"/>
              <a:gd name="T105" fmla="*/ 791329063 h 2564"/>
              <a:gd name="T106" fmla="*/ 2147483646 w 4156"/>
              <a:gd name="T107" fmla="*/ 856853125 h 2564"/>
              <a:gd name="T108" fmla="*/ 2147483646 w 4156"/>
              <a:gd name="T109" fmla="*/ 917336875 h 2564"/>
              <a:gd name="T110" fmla="*/ 2147483646 w 4156"/>
              <a:gd name="T111" fmla="*/ 1166833138 h 2564"/>
              <a:gd name="T112" fmla="*/ 2147483646 w 4156"/>
              <a:gd name="T113" fmla="*/ 1348284388 h 2564"/>
              <a:gd name="T114" fmla="*/ 2147483646 w 4156"/>
              <a:gd name="T115" fmla="*/ 1363405325 h 2564"/>
              <a:gd name="T116" fmla="*/ 2147483646 w 4156"/>
              <a:gd name="T117" fmla="*/ 1242437825 h 2564"/>
              <a:gd name="T118" fmla="*/ 2147483646 w 4156"/>
              <a:gd name="T119" fmla="*/ 1282760325 h 2564"/>
              <a:gd name="T120" fmla="*/ 2147483646 w 4156"/>
              <a:gd name="T121" fmla="*/ 1486892188 h 2564"/>
              <a:gd name="T122" fmla="*/ 2147483646 w 4156"/>
              <a:gd name="T123" fmla="*/ 1675904700 h 25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56" h="2564">
                <a:moveTo>
                  <a:pt x="1979" y="665"/>
                </a:moveTo>
                <a:cubicBezTo>
                  <a:pt x="1995" y="682"/>
                  <a:pt x="2041" y="672"/>
                  <a:pt x="2068" y="692"/>
                </a:cubicBezTo>
                <a:cubicBezTo>
                  <a:pt x="2095" y="712"/>
                  <a:pt x="2133" y="758"/>
                  <a:pt x="2143" y="788"/>
                </a:cubicBezTo>
                <a:cubicBezTo>
                  <a:pt x="2153" y="818"/>
                  <a:pt x="2151" y="838"/>
                  <a:pt x="2131" y="872"/>
                </a:cubicBezTo>
                <a:cubicBezTo>
                  <a:pt x="2111" y="906"/>
                  <a:pt x="2067" y="945"/>
                  <a:pt x="2026" y="992"/>
                </a:cubicBezTo>
                <a:cubicBezTo>
                  <a:pt x="1985" y="1039"/>
                  <a:pt x="1965" y="1077"/>
                  <a:pt x="1886" y="1156"/>
                </a:cubicBezTo>
                <a:cubicBezTo>
                  <a:pt x="1807" y="1235"/>
                  <a:pt x="1652" y="1398"/>
                  <a:pt x="1555" y="1465"/>
                </a:cubicBezTo>
                <a:cubicBezTo>
                  <a:pt x="1458" y="1532"/>
                  <a:pt x="1393" y="1548"/>
                  <a:pt x="1306" y="1559"/>
                </a:cubicBezTo>
                <a:cubicBezTo>
                  <a:pt x="1219" y="1570"/>
                  <a:pt x="1097" y="1527"/>
                  <a:pt x="1033" y="1534"/>
                </a:cubicBezTo>
                <a:cubicBezTo>
                  <a:pt x="969" y="1541"/>
                  <a:pt x="945" y="1585"/>
                  <a:pt x="920" y="1603"/>
                </a:cubicBezTo>
                <a:cubicBezTo>
                  <a:pt x="895" y="1621"/>
                  <a:pt x="899" y="1639"/>
                  <a:pt x="883" y="1643"/>
                </a:cubicBezTo>
                <a:cubicBezTo>
                  <a:pt x="867" y="1647"/>
                  <a:pt x="844" y="1632"/>
                  <a:pt x="826" y="1630"/>
                </a:cubicBezTo>
                <a:cubicBezTo>
                  <a:pt x="808" y="1628"/>
                  <a:pt x="787" y="1630"/>
                  <a:pt x="775" y="1634"/>
                </a:cubicBezTo>
                <a:cubicBezTo>
                  <a:pt x="763" y="1638"/>
                  <a:pt x="754" y="1644"/>
                  <a:pt x="754" y="1652"/>
                </a:cubicBezTo>
                <a:cubicBezTo>
                  <a:pt x="754" y="1660"/>
                  <a:pt x="773" y="1677"/>
                  <a:pt x="772" y="1685"/>
                </a:cubicBezTo>
                <a:cubicBezTo>
                  <a:pt x="771" y="1693"/>
                  <a:pt x="758" y="1694"/>
                  <a:pt x="745" y="1702"/>
                </a:cubicBezTo>
                <a:cubicBezTo>
                  <a:pt x="732" y="1710"/>
                  <a:pt x="716" y="1706"/>
                  <a:pt x="692" y="1736"/>
                </a:cubicBezTo>
                <a:cubicBezTo>
                  <a:pt x="668" y="1766"/>
                  <a:pt x="622" y="1746"/>
                  <a:pt x="603" y="1884"/>
                </a:cubicBezTo>
                <a:cubicBezTo>
                  <a:pt x="584" y="2022"/>
                  <a:pt x="0" y="2451"/>
                  <a:pt x="579" y="2564"/>
                </a:cubicBezTo>
                <a:lnTo>
                  <a:pt x="4075" y="2564"/>
                </a:lnTo>
                <a:lnTo>
                  <a:pt x="3955" y="2068"/>
                </a:lnTo>
                <a:cubicBezTo>
                  <a:pt x="3919" y="1944"/>
                  <a:pt x="3862" y="1888"/>
                  <a:pt x="3859" y="1820"/>
                </a:cubicBezTo>
                <a:cubicBezTo>
                  <a:pt x="3856" y="1752"/>
                  <a:pt x="3906" y="1723"/>
                  <a:pt x="3939" y="1660"/>
                </a:cubicBezTo>
                <a:cubicBezTo>
                  <a:pt x="3972" y="1597"/>
                  <a:pt x="4031" y="1533"/>
                  <a:pt x="4059" y="1444"/>
                </a:cubicBezTo>
                <a:cubicBezTo>
                  <a:pt x="4087" y="1355"/>
                  <a:pt x="4156" y="1185"/>
                  <a:pt x="4107" y="1124"/>
                </a:cubicBezTo>
                <a:cubicBezTo>
                  <a:pt x="4058" y="1063"/>
                  <a:pt x="3882" y="1069"/>
                  <a:pt x="3763" y="1076"/>
                </a:cubicBezTo>
                <a:cubicBezTo>
                  <a:pt x="3644" y="1083"/>
                  <a:pt x="3471" y="1192"/>
                  <a:pt x="3395" y="1164"/>
                </a:cubicBezTo>
                <a:cubicBezTo>
                  <a:pt x="3319" y="1136"/>
                  <a:pt x="3275" y="973"/>
                  <a:pt x="3307" y="908"/>
                </a:cubicBezTo>
                <a:cubicBezTo>
                  <a:pt x="3339" y="843"/>
                  <a:pt x="3510" y="839"/>
                  <a:pt x="3587" y="772"/>
                </a:cubicBezTo>
                <a:cubicBezTo>
                  <a:pt x="3664" y="705"/>
                  <a:pt x="3748" y="489"/>
                  <a:pt x="3771" y="508"/>
                </a:cubicBezTo>
                <a:cubicBezTo>
                  <a:pt x="3794" y="527"/>
                  <a:pt x="3701" y="820"/>
                  <a:pt x="3723" y="884"/>
                </a:cubicBezTo>
                <a:cubicBezTo>
                  <a:pt x="3745" y="948"/>
                  <a:pt x="3832" y="938"/>
                  <a:pt x="3902" y="895"/>
                </a:cubicBezTo>
                <a:cubicBezTo>
                  <a:pt x="3972" y="852"/>
                  <a:pt x="4104" y="770"/>
                  <a:pt x="4144" y="623"/>
                </a:cubicBezTo>
                <a:lnTo>
                  <a:pt x="4144" y="11"/>
                </a:lnTo>
                <a:lnTo>
                  <a:pt x="4141" y="13"/>
                </a:lnTo>
                <a:cubicBezTo>
                  <a:pt x="4134" y="12"/>
                  <a:pt x="4120" y="0"/>
                  <a:pt x="4099" y="4"/>
                </a:cubicBezTo>
                <a:cubicBezTo>
                  <a:pt x="4078" y="8"/>
                  <a:pt x="4043" y="20"/>
                  <a:pt x="4015" y="35"/>
                </a:cubicBezTo>
                <a:cubicBezTo>
                  <a:pt x="3987" y="50"/>
                  <a:pt x="3963" y="80"/>
                  <a:pt x="3929" y="95"/>
                </a:cubicBezTo>
                <a:cubicBezTo>
                  <a:pt x="3895" y="110"/>
                  <a:pt x="3847" y="121"/>
                  <a:pt x="3812" y="125"/>
                </a:cubicBezTo>
                <a:cubicBezTo>
                  <a:pt x="3777" y="129"/>
                  <a:pt x="3754" y="121"/>
                  <a:pt x="3719" y="118"/>
                </a:cubicBezTo>
                <a:cubicBezTo>
                  <a:pt x="3684" y="115"/>
                  <a:pt x="3641" y="113"/>
                  <a:pt x="3602" y="109"/>
                </a:cubicBezTo>
                <a:cubicBezTo>
                  <a:pt x="3563" y="105"/>
                  <a:pt x="3528" y="89"/>
                  <a:pt x="3487" y="92"/>
                </a:cubicBezTo>
                <a:cubicBezTo>
                  <a:pt x="3446" y="95"/>
                  <a:pt x="3393" y="120"/>
                  <a:pt x="3358" y="125"/>
                </a:cubicBezTo>
                <a:cubicBezTo>
                  <a:pt x="3323" y="130"/>
                  <a:pt x="3298" y="119"/>
                  <a:pt x="3278" y="124"/>
                </a:cubicBezTo>
                <a:cubicBezTo>
                  <a:pt x="3258" y="129"/>
                  <a:pt x="3253" y="139"/>
                  <a:pt x="3239" y="154"/>
                </a:cubicBezTo>
                <a:cubicBezTo>
                  <a:pt x="3225" y="169"/>
                  <a:pt x="3209" y="203"/>
                  <a:pt x="3194" y="214"/>
                </a:cubicBezTo>
                <a:cubicBezTo>
                  <a:pt x="3179" y="225"/>
                  <a:pt x="3165" y="218"/>
                  <a:pt x="3146" y="220"/>
                </a:cubicBezTo>
                <a:cubicBezTo>
                  <a:pt x="3127" y="222"/>
                  <a:pt x="3106" y="221"/>
                  <a:pt x="3082" y="227"/>
                </a:cubicBezTo>
                <a:cubicBezTo>
                  <a:pt x="3058" y="233"/>
                  <a:pt x="3040" y="247"/>
                  <a:pt x="3001" y="254"/>
                </a:cubicBezTo>
                <a:cubicBezTo>
                  <a:pt x="2962" y="261"/>
                  <a:pt x="2883" y="260"/>
                  <a:pt x="2845" y="269"/>
                </a:cubicBezTo>
                <a:cubicBezTo>
                  <a:pt x="2807" y="278"/>
                  <a:pt x="2801" y="301"/>
                  <a:pt x="2774" y="310"/>
                </a:cubicBezTo>
                <a:cubicBezTo>
                  <a:pt x="2747" y="319"/>
                  <a:pt x="2718" y="322"/>
                  <a:pt x="2684" y="323"/>
                </a:cubicBezTo>
                <a:cubicBezTo>
                  <a:pt x="2650" y="324"/>
                  <a:pt x="2605" y="311"/>
                  <a:pt x="2569" y="314"/>
                </a:cubicBezTo>
                <a:cubicBezTo>
                  <a:pt x="2533" y="317"/>
                  <a:pt x="2495" y="332"/>
                  <a:pt x="2465" y="340"/>
                </a:cubicBezTo>
                <a:cubicBezTo>
                  <a:pt x="2435" y="348"/>
                  <a:pt x="2409" y="344"/>
                  <a:pt x="2390" y="364"/>
                </a:cubicBezTo>
                <a:cubicBezTo>
                  <a:pt x="2371" y="384"/>
                  <a:pt x="2364" y="434"/>
                  <a:pt x="2351" y="463"/>
                </a:cubicBezTo>
                <a:cubicBezTo>
                  <a:pt x="2338" y="492"/>
                  <a:pt x="2327" y="522"/>
                  <a:pt x="2312" y="535"/>
                </a:cubicBezTo>
                <a:cubicBezTo>
                  <a:pt x="2297" y="548"/>
                  <a:pt x="2297" y="548"/>
                  <a:pt x="2258" y="541"/>
                </a:cubicBezTo>
                <a:cubicBezTo>
                  <a:pt x="2219" y="534"/>
                  <a:pt x="2120" y="498"/>
                  <a:pt x="2081" y="493"/>
                </a:cubicBezTo>
                <a:cubicBezTo>
                  <a:pt x="2042" y="488"/>
                  <a:pt x="2040" y="493"/>
                  <a:pt x="2021" y="509"/>
                </a:cubicBezTo>
                <a:cubicBezTo>
                  <a:pt x="2002" y="525"/>
                  <a:pt x="1976" y="564"/>
                  <a:pt x="1969" y="590"/>
                </a:cubicBezTo>
                <a:cubicBezTo>
                  <a:pt x="1962" y="616"/>
                  <a:pt x="1963" y="648"/>
                  <a:pt x="1979" y="665"/>
                </a:cubicBezTo>
                <a:close/>
              </a:path>
            </a:pathLst>
          </a:custGeom>
          <a:solidFill>
            <a:srgbClr val="FFCC99">
              <a:alpha val="73000"/>
            </a:srgbClr>
          </a:solidFill>
          <a:ln>
            <a:noFill/>
          </a:ln>
          <a:effectLst/>
        </p:spPr>
        <p:txBody>
          <a:bodyPr/>
          <a:lstStyle/>
          <a:p>
            <a:endParaRPr lang="zh-CN" altLang="en-US"/>
          </a:p>
        </p:txBody>
      </p:sp>
      <p:sp>
        <p:nvSpPr>
          <p:cNvPr id="8" name="Freeform 4">
            <a:extLst>
              <a:ext uri="{FF2B5EF4-FFF2-40B4-BE49-F238E27FC236}">
                <a16:creationId xmlns:a16="http://schemas.microsoft.com/office/drawing/2014/main" id="{6DB2BFD8-73F0-400B-92BF-4D98C7C15F8B}"/>
              </a:ext>
            </a:extLst>
          </p:cNvPr>
          <p:cNvSpPr>
            <a:spLocks/>
          </p:cNvSpPr>
          <p:nvPr/>
        </p:nvSpPr>
        <p:spPr bwMode="auto">
          <a:xfrm>
            <a:off x="10515600" y="3327399"/>
            <a:ext cx="1657350" cy="3527425"/>
          </a:xfrm>
          <a:custGeom>
            <a:avLst/>
            <a:gdLst>
              <a:gd name="T0" fmla="*/ 2520950 w 1044"/>
              <a:gd name="T1" fmla="*/ 1287800638 h 2222"/>
              <a:gd name="T2" fmla="*/ 55443438 w 1044"/>
              <a:gd name="T3" fmla="*/ 1494453450 h 2222"/>
              <a:gd name="T4" fmla="*/ 153730325 w 1044"/>
              <a:gd name="T5" fmla="*/ 1726307825 h 2222"/>
              <a:gd name="T6" fmla="*/ 400705638 w 1044"/>
              <a:gd name="T7" fmla="*/ 2013605638 h 2222"/>
              <a:gd name="T8" fmla="*/ 682963138 w 1044"/>
              <a:gd name="T9" fmla="*/ 2147483646 h 2222"/>
              <a:gd name="T10" fmla="*/ 584676250 w 1044"/>
              <a:gd name="T11" fmla="*/ 2147483646 h 2222"/>
              <a:gd name="T12" fmla="*/ 622479388 w 1044"/>
              <a:gd name="T13" fmla="*/ 2147483646 h 2222"/>
              <a:gd name="T14" fmla="*/ 796369375 w 1044"/>
              <a:gd name="T15" fmla="*/ 2147483646 h 2222"/>
              <a:gd name="T16" fmla="*/ 960180325 w 1044"/>
              <a:gd name="T17" fmla="*/ 2147483646 h 2222"/>
              <a:gd name="T18" fmla="*/ 1345763438 w 1044"/>
              <a:gd name="T19" fmla="*/ 2147483646 h 2222"/>
              <a:gd name="T20" fmla="*/ 1489413138 w 1044"/>
              <a:gd name="T21" fmla="*/ 2111890938 h 2222"/>
              <a:gd name="T22" fmla="*/ 1582658125 w 1044"/>
              <a:gd name="T23" fmla="*/ 2013605638 h 2222"/>
              <a:gd name="T24" fmla="*/ 1912799388 w 1044"/>
              <a:gd name="T25" fmla="*/ 2111890938 h 2222"/>
              <a:gd name="T26" fmla="*/ 2147483646 w 1044"/>
              <a:gd name="T27" fmla="*/ 2069049075 h 2222"/>
              <a:gd name="T28" fmla="*/ 2147483646 w 1044"/>
              <a:gd name="T29" fmla="*/ 2084170013 h 2222"/>
              <a:gd name="T30" fmla="*/ 2147483646 w 1044"/>
              <a:gd name="T31" fmla="*/ 2147483646 h 2222"/>
              <a:gd name="T32" fmla="*/ 2147483646 w 1044"/>
              <a:gd name="T33" fmla="*/ 2147483646 h 2222"/>
              <a:gd name="T34" fmla="*/ 2147483646 w 1044"/>
              <a:gd name="T35" fmla="*/ 2147483646 h 2222"/>
              <a:gd name="T36" fmla="*/ 2147483646 w 1044"/>
              <a:gd name="T37" fmla="*/ 2147483646 h 2222"/>
              <a:gd name="T38" fmla="*/ 2147483646 w 1044"/>
              <a:gd name="T39" fmla="*/ 2147483646 h 2222"/>
              <a:gd name="T40" fmla="*/ 2147483646 w 1044"/>
              <a:gd name="T41" fmla="*/ 2147483646 h 2222"/>
              <a:gd name="T42" fmla="*/ 1920359063 w 1044"/>
              <a:gd name="T43" fmla="*/ 2147483646 h 2222"/>
              <a:gd name="T44" fmla="*/ 1847275325 w 1044"/>
              <a:gd name="T45" fmla="*/ 2147483646 h 2222"/>
              <a:gd name="T46" fmla="*/ 1794351250 w 1044"/>
              <a:gd name="T47" fmla="*/ 2147483646 h 2222"/>
              <a:gd name="T48" fmla="*/ 1701106263 w 1044"/>
              <a:gd name="T49" fmla="*/ 2147483646 h 2222"/>
              <a:gd name="T50" fmla="*/ 1557456563 w 1044"/>
              <a:gd name="T51" fmla="*/ 2147483646 h 2222"/>
              <a:gd name="T52" fmla="*/ 1549896888 w 1044"/>
              <a:gd name="T53" fmla="*/ 2147483646 h 2222"/>
              <a:gd name="T54" fmla="*/ 1217236263 w 1044"/>
              <a:gd name="T55" fmla="*/ 2147483646 h 2222"/>
              <a:gd name="T56" fmla="*/ 1416327813 w 1044"/>
              <a:gd name="T57" fmla="*/ 2147483646 h 2222"/>
              <a:gd name="T58" fmla="*/ 1832154388 w 1044"/>
              <a:gd name="T59" fmla="*/ 2147483646 h 2222"/>
              <a:gd name="T60" fmla="*/ 2043847513 w 1044"/>
              <a:gd name="T61" fmla="*/ 2147483646 h 2222"/>
              <a:gd name="T62" fmla="*/ 1701106263 w 1044"/>
              <a:gd name="T63" fmla="*/ 2147483646 h 2222"/>
              <a:gd name="T64" fmla="*/ 1655743450 w 1044"/>
              <a:gd name="T65" fmla="*/ 2147483646 h 2222"/>
              <a:gd name="T66" fmla="*/ 1912799388 w 1044"/>
              <a:gd name="T67" fmla="*/ 2147483646 h 2222"/>
              <a:gd name="T68" fmla="*/ 2147483646 w 1044"/>
              <a:gd name="T69" fmla="*/ 2147483646 h 2222"/>
              <a:gd name="T70" fmla="*/ 2147483646 w 1044"/>
              <a:gd name="T71" fmla="*/ 2147483646 h 2222"/>
              <a:gd name="T72" fmla="*/ 2147483646 w 1044"/>
              <a:gd name="T73" fmla="*/ 713205013 h 2222"/>
              <a:gd name="T74" fmla="*/ 2147483646 w 1044"/>
              <a:gd name="T75" fmla="*/ 698084075 h 2222"/>
              <a:gd name="T76" fmla="*/ 2147483646 w 1044"/>
              <a:gd name="T77" fmla="*/ 806450000 h 2222"/>
              <a:gd name="T78" fmla="*/ 2147483646 w 1044"/>
              <a:gd name="T79" fmla="*/ 980341575 h 2222"/>
              <a:gd name="T80" fmla="*/ 2074089388 w 1044"/>
              <a:gd name="T81" fmla="*/ 1234876563 h 2222"/>
              <a:gd name="T82" fmla="*/ 1945560625 w 1044"/>
              <a:gd name="T83" fmla="*/ 1249997500 h 2222"/>
              <a:gd name="T84" fmla="*/ 1824593125 w 1044"/>
              <a:gd name="T85" fmla="*/ 1416327813 h 2222"/>
              <a:gd name="T86" fmla="*/ 1726307825 w 1044"/>
              <a:gd name="T87" fmla="*/ 1373485950 h 2222"/>
              <a:gd name="T88" fmla="*/ 1905238125 w 1044"/>
              <a:gd name="T89" fmla="*/ 1244957188 h 2222"/>
              <a:gd name="T90" fmla="*/ 1897678450 w 1044"/>
              <a:gd name="T91" fmla="*/ 1144150938 h 2222"/>
              <a:gd name="T92" fmla="*/ 1824593125 w 1044"/>
              <a:gd name="T93" fmla="*/ 1053425313 h 2222"/>
              <a:gd name="T94" fmla="*/ 1822073763 w 1044"/>
              <a:gd name="T95" fmla="*/ 819051575 h 2222"/>
              <a:gd name="T96" fmla="*/ 2086689375 w 1044"/>
              <a:gd name="T97" fmla="*/ 410786263 h 2222"/>
              <a:gd name="T98" fmla="*/ 1691025638 w 1044"/>
              <a:gd name="T99" fmla="*/ 156249688 h 2222"/>
              <a:gd name="T100" fmla="*/ 1340723125 w 1044"/>
              <a:gd name="T101" fmla="*/ 647680950 h 2222"/>
              <a:gd name="T102" fmla="*/ 922377188 w 1044"/>
              <a:gd name="T103" fmla="*/ 940019075 h 2222"/>
              <a:gd name="T104" fmla="*/ 801409688 w 1044"/>
              <a:gd name="T105" fmla="*/ 1159271875 h 2222"/>
              <a:gd name="T106" fmla="*/ 453628125 w 1044"/>
              <a:gd name="T107" fmla="*/ 1184473438 h 2222"/>
              <a:gd name="T108" fmla="*/ 249496263 w 1044"/>
              <a:gd name="T109" fmla="*/ 1033264063 h 2222"/>
              <a:gd name="T110" fmla="*/ 37803138 w 1044"/>
              <a:gd name="T111" fmla="*/ 1164312188 h 22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44" h="2222">
                <a:moveTo>
                  <a:pt x="15" y="462"/>
                </a:moveTo>
                <a:cubicBezTo>
                  <a:pt x="6" y="477"/>
                  <a:pt x="0" y="495"/>
                  <a:pt x="1" y="511"/>
                </a:cubicBezTo>
                <a:cubicBezTo>
                  <a:pt x="2" y="527"/>
                  <a:pt x="17" y="542"/>
                  <a:pt x="21" y="556"/>
                </a:cubicBezTo>
                <a:cubicBezTo>
                  <a:pt x="25" y="570"/>
                  <a:pt x="23" y="580"/>
                  <a:pt x="22" y="593"/>
                </a:cubicBezTo>
                <a:cubicBezTo>
                  <a:pt x="21" y="606"/>
                  <a:pt x="6" y="619"/>
                  <a:pt x="12" y="634"/>
                </a:cubicBezTo>
                <a:cubicBezTo>
                  <a:pt x="18" y="649"/>
                  <a:pt x="49" y="668"/>
                  <a:pt x="61" y="685"/>
                </a:cubicBezTo>
                <a:cubicBezTo>
                  <a:pt x="73" y="702"/>
                  <a:pt x="66" y="717"/>
                  <a:pt x="82" y="736"/>
                </a:cubicBezTo>
                <a:cubicBezTo>
                  <a:pt x="98" y="755"/>
                  <a:pt x="140" y="778"/>
                  <a:pt x="159" y="799"/>
                </a:cubicBezTo>
                <a:cubicBezTo>
                  <a:pt x="178" y="820"/>
                  <a:pt x="176" y="848"/>
                  <a:pt x="195" y="865"/>
                </a:cubicBezTo>
                <a:cubicBezTo>
                  <a:pt x="214" y="882"/>
                  <a:pt x="259" y="888"/>
                  <a:pt x="271" y="898"/>
                </a:cubicBezTo>
                <a:cubicBezTo>
                  <a:pt x="283" y="908"/>
                  <a:pt x="273" y="917"/>
                  <a:pt x="267" y="925"/>
                </a:cubicBezTo>
                <a:cubicBezTo>
                  <a:pt x="261" y="933"/>
                  <a:pt x="240" y="940"/>
                  <a:pt x="232" y="949"/>
                </a:cubicBezTo>
                <a:cubicBezTo>
                  <a:pt x="224" y="958"/>
                  <a:pt x="215" y="974"/>
                  <a:pt x="217" y="979"/>
                </a:cubicBezTo>
                <a:cubicBezTo>
                  <a:pt x="219" y="984"/>
                  <a:pt x="236" y="980"/>
                  <a:pt x="247" y="977"/>
                </a:cubicBezTo>
                <a:cubicBezTo>
                  <a:pt x="258" y="974"/>
                  <a:pt x="271" y="967"/>
                  <a:pt x="282" y="961"/>
                </a:cubicBezTo>
                <a:cubicBezTo>
                  <a:pt x="293" y="955"/>
                  <a:pt x="307" y="938"/>
                  <a:pt x="316" y="938"/>
                </a:cubicBezTo>
                <a:cubicBezTo>
                  <a:pt x="325" y="938"/>
                  <a:pt x="326" y="951"/>
                  <a:pt x="337" y="959"/>
                </a:cubicBezTo>
                <a:cubicBezTo>
                  <a:pt x="348" y="967"/>
                  <a:pt x="362" y="982"/>
                  <a:pt x="381" y="986"/>
                </a:cubicBezTo>
                <a:cubicBezTo>
                  <a:pt x="400" y="990"/>
                  <a:pt x="426" y="999"/>
                  <a:pt x="451" y="986"/>
                </a:cubicBezTo>
                <a:cubicBezTo>
                  <a:pt x="476" y="973"/>
                  <a:pt x="515" y="928"/>
                  <a:pt x="534" y="908"/>
                </a:cubicBezTo>
                <a:cubicBezTo>
                  <a:pt x="553" y="888"/>
                  <a:pt x="555" y="880"/>
                  <a:pt x="564" y="868"/>
                </a:cubicBezTo>
                <a:cubicBezTo>
                  <a:pt x="573" y="856"/>
                  <a:pt x="587" y="846"/>
                  <a:pt x="591" y="838"/>
                </a:cubicBezTo>
                <a:cubicBezTo>
                  <a:pt x="595" y="830"/>
                  <a:pt x="580" y="824"/>
                  <a:pt x="586" y="818"/>
                </a:cubicBezTo>
                <a:cubicBezTo>
                  <a:pt x="592" y="812"/>
                  <a:pt x="611" y="802"/>
                  <a:pt x="628" y="799"/>
                </a:cubicBezTo>
                <a:cubicBezTo>
                  <a:pt x="645" y="796"/>
                  <a:pt x="669" y="792"/>
                  <a:pt x="691" y="799"/>
                </a:cubicBezTo>
                <a:cubicBezTo>
                  <a:pt x="713" y="806"/>
                  <a:pt x="737" y="831"/>
                  <a:pt x="759" y="838"/>
                </a:cubicBezTo>
                <a:cubicBezTo>
                  <a:pt x="781" y="845"/>
                  <a:pt x="808" y="847"/>
                  <a:pt x="826" y="844"/>
                </a:cubicBezTo>
                <a:cubicBezTo>
                  <a:pt x="844" y="841"/>
                  <a:pt x="856" y="827"/>
                  <a:pt x="870" y="821"/>
                </a:cubicBezTo>
                <a:cubicBezTo>
                  <a:pt x="884" y="815"/>
                  <a:pt x="899" y="808"/>
                  <a:pt x="909" y="809"/>
                </a:cubicBezTo>
                <a:cubicBezTo>
                  <a:pt x="919" y="810"/>
                  <a:pt x="915" y="826"/>
                  <a:pt x="931" y="827"/>
                </a:cubicBezTo>
                <a:cubicBezTo>
                  <a:pt x="947" y="828"/>
                  <a:pt x="996" y="813"/>
                  <a:pt x="1006" y="818"/>
                </a:cubicBezTo>
                <a:cubicBezTo>
                  <a:pt x="1016" y="823"/>
                  <a:pt x="997" y="846"/>
                  <a:pt x="993" y="857"/>
                </a:cubicBezTo>
                <a:cubicBezTo>
                  <a:pt x="989" y="868"/>
                  <a:pt x="990" y="876"/>
                  <a:pt x="984" y="883"/>
                </a:cubicBezTo>
                <a:cubicBezTo>
                  <a:pt x="978" y="890"/>
                  <a:pt x="961" y="896"/>
                  <a:pt x="957" y="901"/>
                </a:cubicBezTo>
                <a:cubicBezTo>
                  <a:pt x="953" y="906"/>
                  <a:pt x="952" y="912"/>
                  <a:pt x="957" y="916"/>
                </a:cubicBezTo>
                <a:cubicBezTo>
                  <a:pt x="962" y="920"/>
                  <a:pt x="984" y="917"/>
                  <a:pt x="988" y="923"/>
                </a:cubicBezTo>
                <a:cubicBezTo>
                  <a:pt x="992" y="929"/>
                  <a:pt x="989" y="943"/>
                  <a:pt x="979" y="950"/>
                </a:cubicBezTo>
                <a:cubicBezTo>
                  <a:pt x="969" y="957"/>
                  <a:pt x="938" y="969"/>
                  <a:pt x="928" y="967"/>
                </a:cubicBezTo>
                <a:cubicBezTo>
                  <a:pt x="918" y="965"/>
                  <a:pt x="923" y="941"/>
                  <a:pt x="919" y="938"/>
                </a:cubicBezTo>
                <a:cubicBezTo>
                  <a:pt x="915" y="935"/>
                  <a:pt x="907" y="947"/>
                  <a:pt x="901" y="950"/>
                </a:cubicBezTo>
                <a:cubicBezTo>
                  <a:pt x="895" y="953"/>
                  <a:pt x="887" y="951"/>
                  <a:pt x="880" y="956"/>
                </a:cubicBezTo>
                <a:cubicBezTo>
                  <a:pt x="873" y="961"/>
                  <a:pt x="869" y="972"/>
                  <a:pt x="861" y="980"/>
                </a:cubicBezTo>
                <a:cubicBezTo>
                  <a:pt x="853" y="988"/>
                  <a:pt x="847" y="997"/>
                  <a:pt x="831" y="1007"/>
                </a:cubicBezTo>
                <a:cubicBezTo>
                  <a:pt x="815" y="1017"/>
                  <a:pt x="784" y="1031"/>
                  <a:pt x="762" y="1039"/>
                </a:cubicBezTo>
                <a:cubicBezTo>
                  <a:pt x="740" y="1047"/>
                  <a:pt x="704" y="1050"/>
                  <a:pt x="699" y="1057"/>
                </a:cubicBezTo>
                <a:cubicBezTo>
                  <a:pt x="694" y="1064"/>
                  <a:pt x="727" y="1076"/>
                  <a:pt x="733" y="1082"/>
                </a:cubicBezTo>
                <a:cubicBezTo>
                  <a:pt x="739" y="1088"/>
                  <a:pt x="738" y="1092"/>
                  <a:pt x="735" y="1094"/>
                </a:cubicBezTo>
                <a:cubicBezTo>
                  <a:pt x="732" y="1096"/>
                  <a:pt x="722" y="1093"/>
                  <a:pt x="712" y="1097"/>
                </a:cubicBezTo>
                <a:cubicBezTo>
                  <a:pt x="702" y="1101"/>
                  <a:pt x="681" y="1106"/>
                  <a:pt x="675" y="1118"/>
                </a:cubicBezTo>
                <a:cubicBezTo>
                  <a:pt x="669" y="1130"/>
                  <a:pt x="678" y="1158"/>
                  <a:pt x="675" y="1169"/>
                </a:cubicBezTo>
                <a:cubicBezTo>
                  <a:pt x="672" y="1180"/>
                  <a:pt x="663" y="1186"/>
                  <a:pt x="654" y="1183"/>
                </a:cubicBezTo>
                <a:cubicBezTo>
                  <a:pt x="645" y="1180"/>
                  <a:pt x="629" y="1153"/>
                  <a:pt x="618" y="1150"/>
                </a:cubicBezTo>
                <a:cubicBezTo>
                  <a:pt x="607" y="1147"/>
                  <a:pt x="589" y="1153"/>
                  <a:pt x="589" y="1165"/>
                </a:cubicBezTo>
                <a:cubicBezTo>
                  <a:pt x="589" y="1177"/>
                  <a:pt x="620" y="1201"/>
                  <a:pt x="615" y="1223"/>
                </a:cubicBezTo>
                <a:cubicBezTo>
                  <a:pt x="610" y="1245"/>
                  <a:pt x="581" y="1268"/>
                  <a:pt x="559" y="1300"/>
                </a:cubicBezTo>
                <a:cubicBezTo>
                  <a:pt x="537" y="1332"/>
                  <a:pt x="498" y="1376"/>
                  <a:pt x="483" y="1415"/>
                </a:cubicBezTo>
                <a:cubicBezTo>
                  <a:pt x="468" y="1454"/>
                  <a:pt x="458" y="1490"/>
                  <a:pt x="471" y="1535"/>
                </a:cubicBezTo>
                <a:cubicBezTo>
                  <a:pt x="484" y="1580"/>
                  <a:pt x="529" y="1644"/>
                  <a:pt x="562" y="1684"/>
                </a:cubicBezTo>
                <a:cubicBezTo>
                  <a:pt x="595" y="1724"/>
                  <a:pt x="642" y="1747"/>
                  <a:pt x="669" y="1777"/>
                </a:cubicBezTo>
                <a:cubicBezTo>
                  <a:pt x="696" y="1807"/>
                  <a:pt x="715" y="1837"/>
                  <a:pt x="727" y="1862"/>
                </a:cubicBezTo>
                <a:cubicBezTo>
                  <a:pt x="739" y="1887"/>
                  <a:pt x="728" y="1910"/>
                  <a:pt x="742" y="1927"/>
                </a:cubicBezTo>
                <a:cubicBezTo>
                  <a:pt x="756" y="1944"/>
                  <a:pt x="807" y="1946"/>
                  <a:pt x="811" y="1967"/>
                </a:cubicBezTo>
                <a:cubicBezTo>
                  <a:pt x="815" y="1988"/>
                  <a:pt x="788" y="2044"/>
                  <a:pt x="765" y="2056"/>
                </a:cubicBezTo>
                <a:cubicBezTo>
                  <a:pt x="742" y="2068"/>
                  <a:pt x="696" y="2042"/>
                  <a:pt x="675" y="2042"/>
                </a:cubicBezTo>
                <a:cubicBezTo>
                  <a:pt x="654" y="2042"/>
                  <a:pt x="640" y="2051"/>
                  <a:pt x="637" y="2057"/>
                </a:cubicBezTo>
                <a:cubicBezTo>
                  <a:pt x="634" y="2063"/>
                  <a:pt x="648" y="2069"/>
                  <a:pt x="657" y="2080"/>
                </a:cubicBezTo>
                <a:cubicBezTo>
                  <a:pt x="666" y="2091"/>
                  <a:pt x="676" y="2120"/>
                  <a:pt x="693" y="2125"/>
                </a:cubicBezTo>
                <a:cubicBezTo>
                  <a:pt x="710" y="2130"/>
                  <a:pt x="735" y="2112"/>
                  <a:pt x="759" y="2110"/>
                </a:cubicBezTo>
                <a:cubicBezTo>
                  <a:pt x="783" y="2108"/>
                  <a:pt x="810" y="2108"/>
                  <a:pt x="837" y="2116"/>
                </a:cubicBezTo>
                <a:cubicBezTo>
                  <a:pt x="864" y="2124"/>
                  <a:pt x="901" y="2143"/>
                  <a:pt x="919" y="2161"/>
                </a:cubicBezTo>
                <a:cubicBezTo>
                  <a:pt x="937" y="2179"/>
                  <a:pt x="941" y="2212"/>
                  <a:pt x="945" y="2222"/>
                </a:cubicBezTo>
                <a:lnTo>
                  <a:pt x="942" y="2222"/>
                </a:lnTo>
                <a:lnTo>
                  <a:pt x="1044" y="2222"/>
                </a:lnTo>
                <a:lnTo>
                  <a:pt x="1044" y="283"/>
                </a:lnTo>
                <a:lnTo>
                  <a:pt x="1042" y="283"/>
                </a:lnTo>
                <a:cubicBezTo>
                  <a:pt x="1038" y="282"/>
                  <a:pt x="1026" y="273"/>
                  <a:pt x="1021" y="277"/>
                </a:cubicBezTo>
                <a:cubicBezTo>
                  <a:pt x="1016" y="281"/>
                  <a:pt x="1015" y="300"/>
                  <a:pt x="1009" y="307"/>
                </a:cubicBezTo>
                <a:cubicBezTo>
                  <a:pt x="1003" y="314"/>
                  <a:pt x="996" y="312"/>
                  <a:pt x="985" y="320"/>
                </a:cubicBezTo>
                <a:cubicBezTo>
                  <a:pt x="974" y="328"/>
                  <a:pt x="957" y="342"/>
                  <a:pt x="940" y="353"/>
                </a:cubicBezTo>
                <a:cubicBezTo>
                  <a:pt x="923" y="364"/>
                  <a:pt x="901" y="371"/>
                  <a:pt x="885" y="389"/>
                </a:cubicBezTo>
                <a:cubicBezTo>
                  <a:pt x="869" y="407"/>
                  <a:pt x="857" y="443"/>
                  <a:pt x="847" y="460"/>
                </a:cubicBezTo>
                <a:cubicBezTo>
                  <a:pt x="837" y="477"/>
                  <a:pt x="833" y="485"/>
                  <a:pt x="823" y="490"/>
                </a:cubicBezTo>
                <a:cubicBezTo>
                  <a:pt x="813" y="495"/>
                  <a:pt x="795" y="489"/>
                  <a:pt x="787" y="490"/>
                </a:cubicBezTo>
                <a:cubicBezTo>
                  <a:pt x="779" y="491"/>
                  <a:pt x="775" y="490"/>
                  <a:pt x="772" y="496"/>
                </a:cubicBezTo>
                <a:cubicBezTo>
                  <a:pt x="769" y="502"/>
                  <a:pt x="777" y="516"/>
                  <a:pt x="769" y="527"/>
                </a:cubicBezTo>
                <a:cubicBezTo>
                  <a:pt x="761" y="538"/>
                  <a:pt x="738" y="556"/>
                  <a:pt x="724" y="562"/>
                </a:cubicBezTo>
                <a:cubicBezTo>
                  <a:pt x="710" y="568"/>
                  <a:pt x="691" y="568"/>
                  <a:pt x="685" y="565"/>
                </a:cubicBezTo>
                <a:cubicBezTo>
                  <a:pt x="679" y="562"/>
                  <a:pt x="681" y="553"/>
                  <a:pt x="685" y="545"/>
                </a:cubicBezTo>
                <a:cubicBezTo>
                  <a:pt x="689" y="537"/>
                  <a:pt x="700" y="522"/>
                  <a:pt x="712" y="514"/>
                </a:cubicBezTo>
                <a:cubicBezTo>
                  <a:pt x="724" y="506"/>
                  <a:pt x="748" y="499"/>
                  <a:pt x="756" y="494"/>
                </a:cubicBezTo>
                <a:cubicBezTo>
                  <a:pt x="764" y="489"/>
                  <a:pt x="761" y="488"/>
                  <a:pt x="760" y="481"/>
                </a:cubicBezTo>
                <a:cubicBezTo>
                  <a:pt x="759" y="474"/>
                  <a:pt x="747" y="466"/>
                  <a:pt x="753" y="454"/>
                </a:cubicBezTo>
                <a:cubicBezTo>
                  <a:pt x="759" y="442"/>
                  <a:pt x="798" y="415"/>
                  <a:pt x="793" y="409"/>
                </a:cubicBezTo>
                <a:cubicBezTo>
                  <a:pt x="788" y="403"/>
                  <a:pt x="734" y="423"/>
                  <a:pt x="724" y="418"/>
                </a:cubicBezTo>
                <a:cubicBezTo>
                  <a:pt x="714" y="413"/>
                  <a:pt x="735" y="394"/>
                  <a:pt x="735" y="379"/>
                </a:cubicBezTo>
                <a:cubicBezTo>
                  <a:pt x="735" y="364"/>
                  <a:pt x="719" y="341"/>
                  <a:pt x="723" y="325"/>
                </a:cubicBezTo>
                <a:cubicBezTo>
                  <a:pt x="727" y="309"/>
                  <a:pt x="745" y="307"/>
                  <a:pt x="762" y="280"/>
                </a:cubicBezTo>
                <a:cubicBezTo>
                  <a:pt x="779" y="253"/>
                  <a:pt x="828" y="207"/>
                  <a:pt x="828" y="163"/>
                </a:cubicBezTo>
                <a:cubicBezTo>
                  <a:pt x="828" y="119"/>
                  <a:pt x="786" y="34"/>
                  <a:pt x="760" y="17"/>
                </a:cubicBezTo>
                <a:cubicBezTo>
                  <a:pt x="734" y="0"/>
                  <a:pt x="697" y="44"/>
                  <a:pt x="671" y="62"/>
                </a:cubicBezTo>
                <a:cubicBezTo>
                  <a:pt x="645" y="80"/>
                  <a:pt x="626" y="92"/>
                  <a:pt x="603" y="125"/>
                </a:cubicBezTo>
                <a:cubicBezTo>
                  <a:pt x="580" y="158"/>
                  <a:pt x="559" y="224"/>
                  <a:pt x="532" y="257"/>
                </a:cubicBezTo>
                <a:cubicBezTo>
                  <a:pt x="505" y="290"/>
                  <a:pt x="469" y="304"/>
                  <a:pt x="441" y="323"/>
                </a:cubicBezTo>
                <a:cubicBezTo>
                  <a:pt x="413" y="342"/>
                  <a:pt x="381" y="356"/>
                  <a:pt x="366" y="373"/>
                </a:cubicBezTo>
                <a:cubicBezTo>
                  <a:pt x="351" y="390"/>
                  <a:pt x="357" y="410"/>
                  <a:pt x="349" y="424"/>
                </a:cubicBezTo>
                <a:cubicBezTo>
                  <a:pt x="341" y="438"/>
                  <a:pt x="338" y="455"/>
                  <a:pt x="318" y="460"/>
                </a:cubicBezTo>
                <a:cubicBezTo>
                  <a:pt x="298" y="465"/>
                  <a:pt x="251" y="453"/>
                  <a:pt x="228" y="455"/>
                </a:cubicBezTo>
                <a:cubicBezTo>
                  <a:pt x="205" y="457"/>
                  <a:pt x="194" y="470"/>
                  <a:pt x="180" y="470"/>
                </a:cubicBezTo>
                <a:cubicBezTo>
                  <a:pt x="166" y="470"/>
                  <a:pt x="157" y="468"/>
                  <a:pt x="144" y="458"/>
                </a:cubicBezTo>
                <a:cubicBezTo>
                  <a:pt x="131" y="448"/>
                  <a:pt x="114" y="416"/>
                  <a:pt x="99" y="410"/>
                </a:cubicBezTo>
                <a:cubicBezTo>
                  <a:pt x="84" y="404"/>
                  <a:pt x="66" y="413"/>
                  <a:pt x="52" y="422"/>
                </a:cubicBezTo>
                <a:cubicBezTo>
                  <a:pt x="38" y="431"/>
                  <a:pt x="23" y="454"/>
                  <a:pt x="15" y="462"/>
                </a:cubicBezTo>
                <a:close/>
              </a:path>
            </a:pathLst>
          </a:custGeom>
          <a:solidFill>
            <a:schemeClr val="accent1">
              <a:alpha val="86000"/>
            </a:schemeClr>
          </a:solidFill>
          <a:ln w="3175" cmpd="sng">
            <a:solidFill>
              <a:srgbClr val="3399FF"/>
            </a:solidFill>
            <a:round/>
            <a:headEnd/>
            <a:tailEnd/>
          </a:ln>
          <a:effectLst/>
        </p:spPr>
        <p:txBody>
          <a:bodyPr/>
          <a:lstStyle/>
          <a:p>
            <a:endParaRPr lang="zh-CN" altLang="en-US"/>
          </a:p>
        </p:txBody>
      </p:sp>
      <p:sp>
        <p:nvSpPr>
          <p:cNvPr id="11" name="Freeform 5">
            <a:extLst>
              <a:ext uri="{FF2B5EF4-FFF2-40B4-BE49-F238E27FC236}">
                <a16:creationId xmlns:a16="http://schemas.microsoft.com/office/drawing/2014/main" id="{F75C32AA-2C3F-4233-AE9A-21D13AD0E2C0}"/>
              </a:ext>
            </a:extLst>
          </p:cNvPr>
          <p:cNvSpPr>
            <a:spLocks/>
          </p:cNvSpPr>
          <p:nvPr/>
        </p:nvSpPr>
        <p:spPr bwMode="auto">
          <a:xfrm>
            <a:off x="6464300" y="-3176"/>
            <a:ext cx="1389062" cy="1590675"/>
          </a:xfrm>
          <a:custGeom>
            <a:avLst/>
            <a:gdLst>
              <a:gd name="T0" fmla="*/ 0 w 875"/>
              <a:gd name="T1" fmla="*/ 2147483646 h 1002"/>
              <a:gd name="T2" fmla="*/ 141128699 w 875"/>
              <a:gd name="T3" fmla="*/ 2147483646 h 1002"/>
              <a:gd name="T4" fmla="*/ 340220178 w 875"/>
              <a:gd name="T5" fmla="*/ 2147483646 h 1002"/>
              <a:gd name="T6" fmla="*/ 430945770 w 875"/>
              <a:gd name="T7" fmla="*/ 2147483646 h 1002"/>
              <a:gd name="T8" fmla="*/ 574595418 w 875"/>
              <a:gd name="T9" fmla="*/ 2147483646 h 1002"/>
              <a:gd name="T10" fmla="*/ 536792294 w 875"/>
              <a:gd name="T11" fmla="*/ 1811993138 h 1002"/>
              <a:gd name="T12" fmla="*/ 612396955 w 875"/>
              <a:gd name="T13" fmla="*/ 1502013125 h 1002"/>
              <a:gd name="T14" fmla="*/ 814009382 w 875"/>
              <a:gd name="T15" fmla="*/ 1532255000 h 1002"/>
              <a:gd name="T16" fmla="*/ 919855906 w 875"/>
              <a:gd name="T17" fmla="*/ 1486892188 h 1002"/>
              <a:gd name="T18" fmla="*/ 1040823363 w 875"/>
              <a:gd name="T19" fmla="*/ 1459171263 h 1002"/>
              <a:gd name="T20" fmla="*/ 1134069904 w 875"/>
              <a:gd name="T21" fmla="*/ 1502013125 h 1002"/>
              <a:gd name="T22" fmla="*/ 1244956739 w 875"/>
              <a:gd name="T23" fmla="*/ 1433969700 h 1002"/>
              <a:gd name="T24" fmla="*/ 1418846664 w 875"/>
              <a:gd name="T25" fmla="*/ 1323082825 h 1002"/>
              <a:gd name="T26" fmla="*/ 1486891652 w 875"/>
              <a:gd name="T27" fmla="*/ 1247478138 h 1002"/>
              <a:gd name="T28" fmla="*/ 1640620334 w 875"/>
              <a:gd name="T29" fmla="*/ 1118949375 h 1002"/>
              <a:gd name="T30" fmla="*/ 1852313383 w 875"/>
              <a:gd name="T31" fmla="*/ 370463763 h 1002"/>
              <a:gd name="T32" fmla="*/ 1973280840 w 875"/>
              <a:gd name="T33" fmla="*/ 231854375 h 1002"/>
              <a:gd name="T34" fmla="*/ 2147483646 w 875"/>
              <a:gd name="T35" fmla="*/ 0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5" h="1002">
                <a:moveTo>
                  <a:pt x="0" y="980"/>
                </a:moveTo>
                <a:cubicBezTo>
                  <a:pt x="9" y="983"/>
                  <a:pt x="33" y="1002"/>
                  <a:pt x="56" y="999"/>
                </a:cubicBezTo>
                <a:cubicBezTo>
                  <a:pt x="79" y="996"/>
                  <a:pt x="116" y="973"/>
                  <a:pt x="135" y="965"/>
                </a:cubicBezTo>
                <a:cubicBezTo>
                  <a:pt x="154" y="957"/>
                  <a:pt x="155" y="956"/>
                  <a:pt x="171" y="948"/>
                </a:cubicBezTo>
                <a:cubicBezTo>
                  <a:pt x="187" y="940"/>
                  <a:pt x="221" y="958"/>
                  <a:pt x="228" y="920"/>
                </a:cubicBezTo>
                <a:cubicBezTo>
                  <a:pt x="235" y="882"/>
                  <a:pt x="211" y="773"/>
                  <a:pt x="213" y="719"/>
                </a:cubicBezTo>
                <a:cubicBezTo>
                  <a:pt x="215" y="665"/>
                  <a:pt x="225" y="614"/>
                  <a:pt x="243" y="596"/>
                </a:cubicBezTo>
                <a:cubicBezTo>
                  <a:pt x="261" y="578"/>
                  <a:pt x="303" y="609"/>
                  <a:pt x="323" y="608"/>
                </a:cubicBezTo>
                <a:cubicBezTo>
                  <a:pt x="343" y="607"/>
                  <a:pt x="350" y="595"/>
                  <a:pt x="365" y="590"/>
                </a:cubicBezTo>
                <a:cubicBezTo>
                  <a:pt x="380" y="585"/>
                  <a:pt x="399" y="578"/>
                  <a:pt x="413" y="579"/>
                </a:cubicBezTo>
                <a:cubicBezTo>
                  <a:pt x="427" y="580"/>
                  <a:pt x="437" y="598"/>
                  <a:pt x="450" y="596"/>
                </a:cubicBezTo>
                <a:cubicBezTo>
                  <a:pt x="463" y="594"/>
                  <a:pt x="475" y="581"/>
                  <a:pt x="494" y="569"/>
                </a:cubicBezTo>
                <a:cubicBezTo>
                  <a:pt x="513" y="557"/>
                  <a:pt x="547" y="537"/>
                  <a:pt x="563" y="525"/>
                </a:cubicBezTo>
                <a:cubicBezTo>
                  <a:pt x="579" y="513"/>
                  <a:pt x="575" y="508"/>
                  <a:pt x="590" y="495"/>
                </a:cubicBezTo>
                <a:cubicBezTo>
                  <a:pt x="605" y="482"/>
                  <a:pt x="627" y="502"/>
                  <a:pt x="651" y="444"/>
                </a:cubicBezTo>
                <a:cubicBezTo>
                  <a:pt x="675" y="386"/>
                  <a:pt x="713" y="206"/>
                  <a:pt x="735" y="147"/>
                </a:cubicBezTo>
                <a:cubicBezTo>
                  <a:pt x="757" y="88"/>
                  <a:pt x="760" y="116"/>
                  <a:pt x="783" y="92"/>
                </a:cubicBezTo>
                <a:cubicBezTo>
                  <a:pt x="806" y="68"/>
                  <a:pt x="856" y="19"/>
                  <a:pt x="875" y="0"/>
                </a:cubicBezTo>
              </a:path>
            </a:pathLst>
          </a:custGeom>
          <a:noFill/>
          <a:ln w="1333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 name="Freeform 6">
            <a:extLst>
              <a:ext uri="{FF2B5EF4-FFF2-40B4-BE49-F238E27FC236}">
                <a16:creationId xmlns:a16="http://schemas.microsoft.com/office/drawing/2014/main" id="{82F3FCAD-D849-488C-A09A-0766F0C63FEA}"/>
              </a:ext>
            </a:extLst>
          </p:cNvPr>
          <p:cNvSpPr>
            <a:spLocks/>
          </p:cNvSpPr>
          <p:nvPr/>
        </p:nvSpPr>
        <p:spPr bwMode="auto">
          <a:xfrm>
            <a:off x="10306050" y="711199"/>
            <a:ext cx="401637" cy="536575"/>
          </a:xfrm>
          <a:custGeom>
            <a:avLst/>
            <a:gdLst>
              <a:gd name="T0" fmla="*/ 0 w 253"/>
              <a:gd name="T1" fmla="*/ 0 h 338"/>
              <a:gd name="T2" fmla="*/ 123486709 w 253"/>
              <a:gd name="T3" fmla="*/ 136088438 h 338"/>
              <a:gd name="T4" fmla="*/ 83164259 w 253"/>
              <a:gd name="T5" fmla="*/ 413305625 h 338"/>
              <a:gd name="T6" fmla="*/ 108365790 w 253"/>
              <a:gd name="T7" fmla="*/ 521673138 h 338"/>
              <a:gd name="T8" fmla="*/ 176410718 w 253"/>
              <a:gd name="T9" fmla="*/ 579635938 h 338"/>
              <a:gd name="T10" fmla="*/ 274695896 w 253"/>
              <a:gd name="T11" fmla="*/ 544353750 h 338"/>
              <a:gd name="T12" fmla="*/ 395663245 w 253"/>
              <a:gd name="T13" fmla="*/ 551915013 h 338"/>
              <a:gd name="T14" fmla="*/ 476308145 w 253"/>
              <a:gd name="T15" fmla="*/ 604837500 h 338"/>
              <a:gd name="T16" fmla="*/ 514111235 w 253"/>
              <a:gd name="T17" fmla="*/ 740925938 h 338"/>
              <a:gd name="T18" fmla="*/ 637597944 w 253"/>
              <a:gd name="T19" fmla="*/ 851812813 h 3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3" h="338">
                <a:moveTo>
                  <a:pt x="0" y="0"/>
                </a:moveTo>
                <a:cubicBezTo>
                  <a:pt x="8" y="9"/>
                  <a:pt x="44" y="27"/>
                  <a:pt x="49" y="54"/>
                </a:cubicBezTo>
                <a:cubicBezTo>
                  <a:pt x="54" y="81"/>
                  <a:pt x="34" y="139"/>
                  <a:pt x="33" y="164"/>
                </a:cubicBezTo>
                <a:cubicBezTo>
                  <a:pt x="32" y="189"/>
                  <a:pt x="37" y="196"/>
                  <a:pt x="43" y="207"/>
                </a:cubicBezTo>
                <a:cubicBezTo>
                  <a:pt x="49" y="218"/>
                  <a:pt x="59" y="228"/>
                  <a:pt x="70" y="230"/>
                </a:cubicBezTo>
                <a:cubicBezTo>
                  <a:pt x="81" y="232"/>
                  <a:pt x="95" y="218"/>
                  <a:pt x="109" y="216"/>
                </a:cubicBezTo>
                <a:cubicBezTo>
                  <a:pt x="123" y="214"/>
                  <a:pt x="144" y="215"/>
                  <a:pt x="157" y="219"/>
                </a:cubicBezTo>
                <a:cubicBezTo>
                  <a:pt x="170" y="223"/>
                  <a:pt x="181" y="228"/>
                  <a:pt x="189" y="240"/>
                </a:cubicBezTo>
                <a:cubicBezTo>
                  <a:pt x="197" y="252"/>
                  <a:pt x="193" y="278"/>
                  <a:pt x="204" y="294"/>
                </a:cubicBezTo>
                <a:cubicBezTo>
                  <a:pt x="215" y="310"/>
                  <a:pt x="243" y="329"/>
                  <a:pt x="253" y="338"/>
                </a:cubicBezTo>
              </a:path>
            </a:pathLst>
          </a:custGeom>
          <a:noFill/>
          <a:ln w="12700" cmpd="sng">
            <a:solidFill>
              <a:schemeClr val="bg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Freeform 7">
            <a:extLst>
              <a:ext uri="{FF2B5EF4-FFF2-40B4-BE49-F238E27FC236}">
                <a16:creationId xmlns:a16="http://schemas.microsoft.com/office/drawing/2014/main" id="{6DA79E88-4383-4819-9A85-6110120F3E27}"/>
              </a:ext>
            </a:extLst>
          </p:cNvPr>
          <p:cNvSpPr>
            <a:spLocks/>
          </p:cNvSpPr>
          <p:nvPr/>
        </p:nvSpPr>
        <p:spPr bwMode="auto">
          <a:xfrm>
            <a:off x="10345737" y="273049"/>
            <a:ext cx="993775" cy="336550"/>
          </a:xfrm>
          <a:custGeom>
            <a:avLst/>
            <a:gdLst>
              <a:gd name="T0" fmla="*/ 0 w 626"/>
              <a:gd name="T1" fmla="*/ 435987825 h 212"/>
              <a:gd name="T2" fmla="*/ 75604688 w 626"/>
              <a:gd name="T3" fmla="*/ 496471575 h 212"/>
              <a:gd name="T4" fmla="*/ 178931888 w 626"/>
              <a:gd name="T5" fmla="*/ 415826575 h 212"/>
              <a:gd name="T6" fmla="*/ 224294700 w 626"/>
              <a:gd name="T7" fmla="*/ 428426563 h 212"/>
              <a:gd name="T8" fmla="*/ 287297813 w 626"/>
              <a:gd name="T9" fmla="*/ 511592513 h 212"/>
              <a:gd name="T10" fmla="*/ 375504075 w 626"/>
              <a:gd name="T11" fmla="*/ 519152188 h 212"/>
              <a:gd name="T12" fmla="*/ 491431263 w 626"/>
              <a:gd name="T13" fmla="*/ 526713450 h 212"/>
              <a:gd name="T14" fmla="*/ 574595625 w 626"/>
              <a:gd name="T15" fmla="*/ 476310325 h 212"/>
              <a:gd name="T16" fmla="*/ 672882513 w 626"/>
              <a:gd name="T17" fmla="*/ 458668438 h 212"/>
              <a:gd name="T18" fmla="*/ 740925938 w 626"/>
              <a:gd name="T19" fmla="*/ 438507188 h 212"/>
              <a:gd name="T20" fmla="*/ 884575638 w 626"/>
              <a:gd name="T21" fmla="*/ 488910313 h 212"/>
              <a:gd name="T22" fmla="*/ 1003022188 w 626"/>
              <a:gd name="T23" fmla="*/ 405745950 h 212"/>
              <a:gd name="T24" fmla="*/ 1086188138 w 626"/>
              <a:gd name="T25" fmla="*/ 370463763 h 212"/>
              <a:gd name="T26" fmla="*/ 1270158750 w 626"/>
              <a:gd name="T27" fmla="*/ 241935000 h 212"/>
              <a:gd name="T28" fmla="*/ 1489413138 w 626"/>
              <a:gd name="T29" fmla="*/ 113407825 h 212"/>
              <a:gd name="T30" fmla="*/ 1577617813 w 626"/>
              <a:gd name="T31" fmla="*/ 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6" h="212">
                <a:moveTo>
                  <a:pt x="0" y="173"/>
                </a:moveTo>
                <a:cubicBezTo>
                  <a:pt x="5" y="177"/>
                  <a:pt x="18" y="198"/>
                  <a:pt x="30" y="197"/>
                </a:cubicBezTo>
                <a:cubicBezTo>
                  <a:pt x="42" y="196"/>
                  <a:pt x="61" y="169"/>
                  <a:pt x="71" y="165"/>
                </a:cubicBezTo>
                <a:cubicBezTo>
                  <a:pt x="81" y="161"/>
                  <a:pt x="82" y="164"/>
                  <a:pt x="89" y="170"/>
                </a:cubicBezTo>
                <a:cubicBezTo>
                  <a:pt x="96" y="176"/>
                  <a:pt x="104" y="197"/>
                  <a:pt x="114" y="203"/>
                </a:cubicBezTo>
                <a:cubicBezTo>
                  <a:pt x="124" y="209"/>
                  <a:pt x="136" y="205"/>
                  <a:pt x="149" y="206"/>
                </a:cubicBezTo>
                <a:cubicBezTo>
                  <a:pt x="162" y="207"/>
                  <a:pt x="182" y="212"/>
                  <a:pt x="195" y="209"/>
                </a:cubicBezTo>
                <a:cubicBezTo>
                  <a:pt x="208" y="206"/>
                  <a:pt x="216" y="193"/>
                  <a:pt x="228" y="189"/>
                </a:cubicBezTo>
                <a:cubicBezTo>
                  <a:pt x="240" y="185"/>
                  <a:pt x="256" y="184"/>
                  <a:pt x="267" y="182"/>
                </a:cubicBezTo>
                <a:cubicBezTo>
                  <a:pt x="278" y="180"/>
                  <a:pt x="280" y="172"/>
                  <a:pt x="294" y="174"/>
                </a:cubicBezTo>
                <a:cubicBezTo>
                  <a:pt x="308" y="176"/>
                  <a:pt x="334" y="196"/>
                  <a:pt x="351" y="194"/>
                </a:cubicBezTo>
                <a:cubicBezTo>
                  <a:pt x="368" y="192"/>
                  <a:pt x="385" y="169"/>
                  <a:pt x="398" y="161"/>
                </a:cubicBezTo>
                <a:cubicBezTo>
                  <a:pt x="411" y="153"/>
                  <a:pt x="413" y="158"/>
                  <a:pt x="431" y="147"/>
                </a:cubicBezTo>
                <a:cubicBezTo>
                  <a:pt x="449" y="136"/>
                  <a:pt x="477" y="113"/>
                  <a:pt x="504" y="96"/>
                </a:cubicBezTo>
                <a:cubicBezTo>
                  <a:pt x="531" y="79"/>
                  <a:pt x="571" y="61"/>
                  <a:pt x="591" y="45"/>
                </a:cubicBezTo>
                <a:cubicBezTo>
                  <a:pt x="611" y="29"/>
                  <a:pt x="619" y="10"/>
                  <a:pt x="626" y="0"/>
                </a:cubicBezTo>
              </a:path>
            </a:pathLst>
          </a:custGeom>
          <a:noFill/>
          <a:ln w="12700" cmpd="sng">
            <a:solidFill>
              <a:schemeClr val="bg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Freeform 8">
            <a:extLst>
              <a:ext uri="{FF2B5EF4-FFF2-40B4-BE49-F238E27FC236}">
                <a16:creationId xmlns:a16="http://schemas.microsoft.com/office/drawing/2014/main" id="{D30F0141-9322-4207-8FD0-B831B2A174E4}"/>
              </a:ext>
            </a:extLst>
          </p:cNvPr>
          <p:cNvSpPr>
            <a:spLocks/>
          </p:cNvSpPr>
          <p:nvPr/>
        </p:nvSpPr>
        <p:spPr bwMode="auto">
          <a:xfrm>
            <a:off x="10656887" y="4033837"/>
            <a:ext cx="601663" cy="841375"/>
          </a:xfrm>
          <a:custGeom>
            <a:avLst/>
            <a:gdLst>
              <a:gd name="T0" fmla="*/ 637600855 w 379"/>
              <a:gd name="T1" fmla="*/ 0 h 530"/>
              <a:gd name="T2" fmla="*/ 647681488 w 379"/>
              <a:gd name="T3" fmla="*/ 25201563 h 530"/>
              <a:gd name="T4" fmla="*/ 630039586 w 379"/>
              <a:gd name="T5" fmla="*/ 93246575 h 530"/>
              <a:gd name="T6" fmla="*/ 579636419 w 379"/>
              <a:gd name="T7" fmla="*/ 168851263 h 530"/>
              <a:gd name="T8" fmla="*/ 335181854 w 379"/>
              <a:gd name="T9" fmla="*/ 279738138 h 530"/>
              <a:gd name="T10" fmla="*/ 224294886 w 379"/>
              <a:gd name="T11" fmla="*/ 204133450 h 530"/>
              <a:gd name="T12" fmla="*/ 110886967 w 379"/>
              <a:gd name="T13" fmla="*/ 257055938 h 530"/>
              <a:gd name="T14" fmla="*/ 55443484 w 379"/>
              <a:gd name="T15" fmla="*/ 365423450 h 530"/>
              <a:gd name="T16" fmla="*/ 5040317 w 379"/>
              <a:gd name="T17" fmla="*/ 536794075 h 530"/>
              <a:gd name="T18" fmla="*/ 93246652 w 379"/>
              <a:gd name="T19" fmla="*/ 705643750 h 530"/>
              <a:gd name="T20" fmla="*/ 183972353 w 379"/>
              <a:gd name="T21" fmla="*/ 854333763 h 530"/>
              <a:gd name="T22" fmla="*/ 221773934 w 379"/>
              <a:gd name="T23" fmla="*/ 846772500 h 530"/>
              <a:gd name="T24" fmla="*/ 269657737 w 379"/>
              <a:gd name="T25" fmla="*/ 909777200 h 530"/>
              <a:gd name="T26" fmla="*/ 360383437 w 379"/>
              <a:gd name="T27" fmla="*/ 819051575 h 530"/>
              <a:gd name="T28" fmla="*/ 486391354 w 379"/>
              <a:gd name="T29" fmla="*/ 877014375 h 530"/>
              <a:gd name="T30" fmla="*/ 579636419 w 379"/>
              <a:gd name="T31" fmla="*/ 879535325 h 530"/>
              <a:gd name="T32" fmla="*/ 617439588 w 379"/>
              <a:gd name="T33" fmla="*/ 929938450 h 530"/>
              <a:gd name="T34" fmla="*/ 682963705 w 379"/>
              <a:gd name="T35" fmla="*/ 1030744700 h 530"/>
              <a:gd name="T36" fmla="*/ 667842755 w 379"/>
              <a:gd name="T37" fmla="*/ 1068546250 h 530"/>
              <a:gd name="T38" fmla="*/ 677923388 w 379"/>
              <a:gd name="T39" fmla="*/ 1129030000 h 530"/>
              <a:gd name="T40" fmla="*/ 624999269 w 379"/>
              <a:gd name="T41" fmla="*/ 1209675000 h 530"/>
              <a:gd name="T42" fmla="*/ 758568455 w 379"/>
              <a:gd name="T43" fmla="*/ 1315521563 h 530"/>
              <a:gd name="T44" fmla="*/ 955140806 w 379"/>
              <a:gd name="T45" fmla="*/ 1325602188 h 5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9" h="530">
                <a:moveTo>
                  <a:pt x="253" y="0"/>
                </a:moveTo>
                <a:cubicBezTo>
                  <a:pt x="254" y="1"/>
                  <a:pt x="257" y="4"/>
                  <a:pt x="257" y="10"/>
                </a:cubicBezTo>
                <a:cubicBezTo>
                  <a:pt x="257" y="16"/>
                  <a:pt x="255" y="27"/>
                  <a:pt x="250" y="37"/>
                </a:cubicBezTo>
                <a:cubicBezTo>
                  <a:pt x="245" y="47"/>
                  <a:pt x="249" y="55"/>
                  <a:pt x="230" y="67"/>
                </a:cubicBezTo>
                <a:cubicBezTo>
                  <a:pt x="211" y="79"/>
                  <a:pt x="156" y="109"/>
                  <a:pt x="133" y="111"/>
                </a:cubicBezTo>
                <a:cubicBezTo>
                  <a:pt x="110" y="113"/>
                  <a:pt x="104" y="82"/>
                  <a:pt x="89" y="81"/>
                </a:cubicBezTo>
                <a:cubicBezTo>
                  <a:pt x="74" y="80"/>
                  <a:pt x="55" y="91"/>
                  <a:pt x="44" y="102"/>
                </a:cubicBezTo>
                <a:cubicBezTo>
                  <a:pt x="33" y="113"/>
                  <a:pt x="29" y="127"/>
                  <a:pt x="22" y="145"/>
                </a:cubicBezTo>
                <a:cubicBezTo>
                  <a:pt x="15" y="163"/>
                  <a:pt x="0" y="191"/>
                  <a:pt x="2" y="213"/>
                </a:cubicBezTo>
                <a:cubicBezTo>
                  <a:pt x="4" y="235"/>
                  <a:pt x="25" y="259"/>
                  <a:pt x="37" y="280"/>
                </a:cubicBezTo>
                <a:cubicBezTo>
                  <a:pt x="49" y="301"/>
                  <a:pt x="65" y="330"/>
                  <a:pt x="73" y="339"/>
                </a:cubicBezTo>
                <a:cubicBezTo>
                  <a:pt x="81" y="348"/>
                  <a:pt x="82" y="332"/>
                  <a:pt x="88" y="336"/>
                </a:cubicBezTo>
                <a:cubicBezTo>
                  <a:pt x="94" y="340"/>
                  <a:pt x="98" y="363"/>
                  <a:pt x="107" y="361"/>
                </a:cubicBezTo>
                <a:cubicBezTo>
                  <a:pt x="116" y="359"/>
                  <a:pt x="129" y="327"/>
                  <a:pt x="143" y="325"/>
                </a:cubicBezTo>
                <a:cubicBezTo>
                  <a:pt x="157" y="323"/>
                  <a:pt x="179" y="344"/>
                  <a:pt x="193" y="348"/>
                </a:cubicBezTo>
                <a:cubicBezTo>
                  <a:pt x="207" y="352"/>
                  <a:pt x="221" y="345"/>
                  <a:pt x="230" y="349"/>
                </a:cubicBezTo>
                <a:cubicBezTo>
                  <a:pt x="239" y="353"/>
                  <a:pt x="238" y="359"/>
                  <a:pt x="245" y="369"/>
                </a:cubicBezTo>
                <a:cubicBezTo>
                  <a:pt x="252" y="379"/>
                  <a:pt x="268" y="400"/>
                  <a:pt x="271" y="409"/>
                </a:cubicBezTo>
                <a:cubicBezTo>
                  <a:pt x="274" y="418"/>
                  <a:pt x="265" y="418"/>
                  <a:pt x="265" y="424"/>
                </a:cubicBezTo>
                <a:cubicBezTo>
                  <a:pt x="265" y="430"/>
                  <a:pt x="272" y="439"/>
                  <a:pt x="269" y="448"/>
                </a:cubicBezTo>
                <a:cubicBezTo>
                  <a:pt x="266" y="457"/>
                  <a:pt x="243" y="468"/>
                  <a:pt x="248" y="480"/>
                </a:cubicBezTo>
                <a:cubicBezTo>
                  <a:pt x="253" y="492"/>
                  <a:pt x="279" y="514"/>
                  <a:pt x="301" y="522"/>
                </a:cubicBezTo>
                <a:cubicBezTo>
                  <a:pt x="323" y="530"/>
                  <a:pt x="363" y="525"/>
                  <a:pt x="379" y="526"/>
                </a:cubicBezTo>
              </a:path>
            </a:pathLst>
          </a:custGeom>
          <a:noFill/>
          <a:ln w="31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Freeform 9">
            <a:extLst>
              <a:ext uri="{FF2B5EF4-FFF2-40B4-BE49-F238E27FC236}">
                <a16:creationId xmlns:a16="http://schemas.microsoft.com/office/drawing/2014/main" id="{72D62A9B-0731-4B31-8525-894EF63BF3C2}"/>
              </a:ext>
            </a:extLst>
          </p:cNvPr>
          <p:cNvSpPr>
            <a:spLocks/>
          </p:cNvSpPr>
          <p:nvPr/>
        </p:nvSpPr>
        <p:spPr bwMode="auto">
          <a:xfrm>
            <a:off x="10442575" y="2362199"/>
            <a:ext cx="1692275" cy="1128713"/>
          </a:xfrm>
          <a:custGeom>
            <a:avLst/>
            <a:gdLst>
              <a:gd name="T0" fmla="*/ 103327200 w 1066"/>
              <a:gd name="T1" fmla="*/ 864414770 h 711"/>
              <a:gd name="T2" fmla="*/ 2520950 w 1066"/>
              <a:gd name="T3" fmla="*/ 778729420 h 711"/>
              <a:gd name="T4" fmla="*/ 85685313 w 1066"/>
              <a:gd name="T5" fmla="*/ 667842496 h 711"/>
              <a:gd name="T6" fmla="*/ 312499375 w 1066"/>
              <a:gd name="T7" fmla="*/ 584676509 h 711"/>
              <a:gd name="T8" fmla="*/ 428426563 w 1066"/>
              <a:gd name="T9" fmla="*/ 529233047 h 711"/>
              <a:gd name="T10" fmla="*/ 632560013 w 1066"/>
              <a:gd name="T11" fmla="*/ 554434621 h 711"/>
              <a:gd name="T12" fmla="*/ 1003022188 w 1066"/>
              <a:gd name="T13" fmla="*/ 461189592 h 711"/>
              <a:gd name="T14" fmla="*/ 1071067200 w 1066"/>
              <a:gd name="T15" fmla="*/ 403225179 h 711"/>
              <a:gd name="T16" fmla="*/ 1260078125 w 1066"/>
              <a:gd name="T17" fmla="*/ 372983290 h 711"/>
              <a:gd name="T18" fmla="*/ 1544856575 w 1066"/>
              <a:gd name="T19" fmla="*/ 236894792 h 711"/>
              <a:gd name="T20" fmla="*/ 1779230313 w 1066"/>
              <a:gd name="T21" fmla="*/ 272176996 h 711"/>
              <a:gd name="T22" fmla="*/ 1945560625 w 1066"/>
              <a:gd name="T23" fmla="*/ 105846609 h 711"/>
              <a:gd name="T24" fmla="*/ 2127011875 w 1066"/>
              <a:gd name="T25" fmla="*/ 2520951 h 711"/>
              <a:gd name="T26" fmla="*/ 2147483646 w 1066"/>
              <a:gd name="T27" fmla="*/ 93246616 h 711"/>
              <a:gd name="T28" fmla="*/ 2147483646 w 1066"/>
              <a:gd name="T29" fmla="*/ 325101094 h 711"/>
              <a:gd name="T30" fmla="*/ 2147483646 w 1066"/>
              <a:gd name="T31" fmla="*/ 524192732 h 711"/>
              <a:gd name="T32" fmla="*/ 2147483646 w 1066"/>
              <a:gd name="T33" fmla="*/ 652721552 h 711"/>
              <a:gd name="T34" fmla="*/ 2147483646 w 1066"/>
              <a:gd name="T35" fmla="*/ 758568161 h 711"/>
              <a:gd name="T36" fmla="*/ 2147483646 w 1066"/>
              <a:gd name="T37" fmla="*/ 985382324 h 711"/>
              <a:gd name="T38" fmla="*/ 2147483646 w 1066"/>
              <a:gd name="T39" fmla="*/ 1156753025 h 711"/>
              <a:gd name="T40" fmla="*/ 2147483646 w 1066"/>
              <a:gd name="T41" fmla="*/ 1323083411 h 711"/>
              <a:gd name="T42" fmla="*/ 2147483646 w 1066"/>
              <a:gd name="T43" fmla="*/ 1436489699 h 711"/>
              <a:gd name="T44" fmla="*/ 2147483646 w 1066"/>
              <a:gd name="T45" fmla="*/ 1559978204 h 711"/>
              <a:gd name="T46" fmla="*/ 2147483646 w 1066"/>
              <a:gd name="T47" fmla="*/ 1643142603 h 711"/>
              <a:gd name="T48" fmla="*/ 2147483646 w 1066"/>
              <a:gd name="T49" fmla="*/ 1791832681 h 7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66" h="711">
                <a:moveTo>
                  <a:pt x="41" y="343"/>
                </a:moveTo>
                <a:cubicBezTo>
                  <a:pt x="34" y="337"/>
                  <a:pt x="2" y="322"/>
                  <a:pt x="1" y="309"/>
                </a:cubicBezTo>
                <a:cubicBezTo>
                  <a:pt x="0" y="296"/>
                  <a:pt x="13" y="278"/>
                  <a:pt x="34" y="265"/>
                </a:cubicBezTo>
                <a:cubicBezTo>
                  <a:pt x="55" y="252"/>
                  <a:pt x="101" y="241"/>
                  <a:pt x="124" y="232"/>
                </a:cubicBezTo>
                <a:cubicBezTo>
                  <a:pt x="147" y="223"/>
                  <a:pt x="149" y="212"/>
                  <a:pt x="170" y="210"/>
                </a:cubicBezTo>
                <a:cubicBezTo>
                  <a:pt x="191" y="208"/>
                  <a:pt x="213" y="224"/>
                  <a:pt x="251" y="220"/>
                </a:cubicBezTo>
                <a:cubicBezTo>
                  <a:pt x="289" y="216"/>
                  <a:pt x="369" y="193"/>
                  <a:pt x="398" y="183"/>
                </a:cubicBezTo>
                <a:cubicBezTo>
                  <a:pt x="427" y="173"/>
                  <a:pt x="408" y="166"/>
                  <a:pt x="425" y="160"/>
                </a:cubicBezTo>
                <a:cubicBezTo>
                  <a:pt x="442" y="154"/>
                  <a:pt x="469" y="159"/>
                  <a:pt x="500" y="148"/>
                </a:cubicBezTo>
                <a:cubicBezTo>
                  <a:pt x="531" y="137"/>
                  <a:pt x="579" y="101"/>
                  <a:pt x="613" y="94"/>
                </a:cubicBezTo>
                <a:cubicBezTo>
                  <a:pt x="647" y="87"/>
                  <a:pt x="680" y="117"/>
                  <a:pt x="706" y="108"/>
                </a:cubicBezTo>
                <a:cubicBezTo>
                  <a:pt x="732" y="99"/>
                  <a:pt x="749" y="60"/>
                  <a:pt x="772" y="42"/>
                </a:cubicBezTo>
                <a:cubicBezTo>
                  <a:pt x="795" y="24"/>
                  <a:pt x="814" y="2"/>
                  <a:pt x="844" y="1"/>
                </a:cubicBezTo>
                <a:cubicBezTo>
                  <a:pt x="874" y="0"/>
                  <a:pt x="930" y="16"/>
                  <a:pt x="955" y="37"/>
                </a:cubicBezTo>
                <a:cubicBezTo>
                  <a:pt x="980" y="58"/>
                  <a:pt x="985" y="101"/>
                  <a:pt x="991" y="129"/>
                </a:cubicBezTo>
                <a:cubicBezTo>
                  <a:pt x="997" y="157"/>
                  <a:pt x="980" y="186"/>
                  <a:pt x="989" y="208"/>
                </a:cubicBezTo>
                <a:cubicBezTo>
                  <a:pt x="998" y="230"/>
                  <a:pt x="1037" y="244"/>
                  <a:pt x="1046" y="259"/>
                </a:cubicBezTo>
                <a:cubicBezTo>
                  <a:pt x="1055" y="274"/>
                  <a:pt x="1066" y="279"/>
                  <a:pt x="1046" y="301"/>
                </a:cubicBezTo>
                <a:cubicBezTo>
                  <a:pt x="1026" y="323"/>
                  <a:pt x="944" y="365"/>
                  <a:pt x="926" y="391"/>
                </a:cubicBezTo>
                <a:cubicBezTo>
                  <a:pt x="908" y="417"/>
                  <a:pt x="934" y="437"/>
                  <a:pt x="935" y="459"/>
                </a:cubicBezTo>
                <a:cubicBezTo>
                  <a:pt x="936" y="481"/>
                  <a:pt x="936" y="507"/>
                  <a:pt x="932" y="525"/>
                </a:cubicBezTo>
                <a:cubicBezTo>
                  <a:pt x="928" y="543"/>
                  <a:pt x="912" y="554"/>
                  <a:pt x="908" y="570"/>
                </a:cubicBezTo>
                <a:cubicBezTo>
                  <a:pt x="904" y="586"/>
                  <a:pt x="913" y="605"/>
                  <a:pt x="905" y="619"/>
                </a:cubicBezTo>
                <a:cubicBezTo>
                  <a:pt x="897" y="633"/>
                  <a:pt x="871" y="637"/>
                  <a:pt x="863" y="652"/>
                </a:cubicBezTo>
                <a:cubicBezTo>
                  <a:pt x="855" y="667"/>
                  <a:pt x="856" y="699"/>
                  <a:pt x="854" y="711"/>
                </a:cubicBezTo>
              </a:path>
            </a:pathLst>
          </a:custGeom>
          <a:noFill/>
          <a:ln w="1333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Freeform 10">
            <a:extLst>
              <a:ext uri="{FF2B5EF4-FFF2-40B4-BE49-F238E27FC236}">
                <a16:creationId xmlns:a16="http://schemas.microsoft.com/office/drawing/2014/main" id="{6B41207F-3CB2-4887-A7D1-A38BA8C90BDB}"/>
              </a:ext>
            </a:extLst>
          </p:cNvPr>
          <p:cNvSpPr>
            <a:spLocks/>
          </p:cNvSpPr>
          <p:nvPr/>
        </p:nvSpPr>
        <p:spPr bwMode="auto">
          <a:xfrm>
            <a:off x="11525250" y="3405187"/>
            <a:ext cx="309562" cy="180975"/>
          </a:xfrm>
          <a:custGeom>
            <a:avLst/>
            <a:gdLst>
              <a:gd name="T0" fmla="*/ 0 w 195"/>
              <a:gd name="T1" fmla="*/ 98286888 h 114"/>
              <a:gd name="T2" fmla="*/ 168849402 w 195"/>
              <a:gd name="T3" fmla="*/ 100806250 h 114"/>
              <a:gd name="T4" fmla="*/ 206652479 w 195"/>
              <a:gd name="T5" fmla="*/ 40322500 h 114"/>
              <a:gd name="T6" fmla="*/ 257055522 w 195"/>
              <a:gd name="T7" fmla="*/ 17641888 h 114"/>
              <a:gd name="T8" fmla="*/ 340219750 w 195"/>
              <a:gd name="T9" fmla="*/ 151209375 h 114"/>
              <a:gd name="T10" fmla="*/ 403224349 w 195"/>
              <a:gd name="T11" fmla="*/ 191531875 h 114"/>
              <a:gd name="T12" fmla="*/ 433466175 w 195"/>
              <a:gd name="T13" fmla="*/ 259576888 h 114"/>
              <a:gd name="T14" fmla="*/ 491428881 w 195"/>
              <a:gd name="T15" fmla="*/ 287297813 h 1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 h="114">
                <a:moveTo>
                  <a:pt x="0" y="39"/>
                </a:moveTo>
                <a:cubicBezTo>
                  <a:pt x="11" y="39"/>
                  <a:pt x="53" y="44"/>
                  <a:pt x="67" y="40"/>
                </a:cubicBezTo>
                <a:cubicBezTo>
                  <a:pt x="81" y="36"/>
                  <a:pt x="76" y="21"/>
                  <a:pt x="82" y="16"/>
                </a:cubicBezTo>
                <a:cubicBezTo>
                  <a:pt x="88" y="11"/>
                  <a:pt x="93" y="0"/>
                  <a:pt x="102" y="7"/>
                </a:cubicBezTo>
                <a:cubicBezTo>
                  <a:pt x="111" y="14"/>
                  <a:pt x="125" y="49"/>
                  <a:pt x="135" y="60"/>
                </a:cubicBezTo>
                <a:cubicBezTo>
                  <a:pt x="145" y="71"/>
                  <a:pt x="154" y="69"/>
                  <a:pt x="160" y="76"/>
                </a:cubicBezTo>
                <a:cubicBezTo>
                  <a:pt x="166" y="83"/>
                  <a:pt x="166" y="97"/>
                  <a:pt x="172" y="103"/>
                </a:cubicBezTo>
                <a:cubicBezTo>
                  <a:pt x="178" y="109"/>
                  <a:pt x="191" y="112"/>
                  <a:pt x="195" y="114"/>
                </a:cubicBezTo>
              </a:path>
            </a:pathLst>
          </a:custGeom>
          <a:noFill/>
          <a:ln w="31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Freeform 11">
            <a:extLst>
              <a:ext uri="{FF2B5EF4-FFF2-40B4-BE49-F238E27FC236}">
                <a16:creationId xmlns:a16="http://schemas.microsoft.com/office/drawing/2014/main" id="{331652C0-B8FD-4C33-81AF-151374BE7CA8}"/>
              </a:ext>
            </a:extLst>
          </p:cNvPr>
          <p:cNvSpPr>
            <a:spLocks/>
          </p:cNvSpPr>
          <p:nvPr/>
        </p:nvSpPr>
        <p:spPr bwMode="auto">
          <a:xfrm>
            <a:off x="4281487" y="1904999"/>
            <a:ext cx="2784475" cy="4953000"/>
          </a:xfrm>
          <a:custGeom>
            <a:avLst/>
            <a:gdLst>
              <a:gd name="T0" fmla="*/ 0 w 1754"/>
              <a:gd name="T1" fmla="*/ 0 h 3120"/>
              <a:gd name="T2" fmla="*/ 2520950 w 1754"/>
              <a:gd name="T3" fmla="*/ 2147483646 h 3120"/>
              <a:gd name="T4" fmla="*/ 2147483646 w 1754"/>
              <a:gd name="T5" fmla="*/ 2147483646 h 3120"/>
              <a:gd name="T6" fmla="*/ 2147483646 w 1754"/>
              <a:gd name="T7" fmla="*/ 2147483646 h 3120"/>
              <a:gd name="T8" fmla="*/ 2147483646 w 1754"/>
              <a:gd name="T9" fmla="*/ 2147483646 h 3120"/>
              <a:gd name="T10" fmla="*/ 2147483646 w 1754"/>
              <a:gd name="T11" fmla="*/ 2147483646 h 3120"/>
              <a:gd name="T12" fmla="*/ 2147483646 w 1754"/>
              <a:gd name="T13" fmla="*/ 2147483646 h 3120"/>
              <a:gd name="T14" fmla="*/ 2147483646 w 1754"/>
              <a:gd name="T15" fmla="*/ 2147483646 h 3120"/>
              <a:gd name="T16" fmla="*/ 2147483646 w 1754"/>
              <a:gd name="T17" fmla="*/ 2147483646 h 3120"/>
              <a:gd name="T18" fmla="*/ 2147483646 w 1754"/>
              <a:gd name="T19" fmla="*/ 2147483646 h 3120"/>
              <a:gd name="T20" fmla="*/ 2147483646 w 1754"/>
              <a:gd name="T21" fmla="*/ 2147483646 h 3120"/>
              <a:gd name="T22" fmla="*/ 2147483646 w 1754"/>
              <a:gd name="T23" fmla="*/ 2147483646 h 3120"/>
              <a:gd name="T24" fmla="*/ 2147483646 w 1754"/>
              <a:gd name="T25" fmla="*/ 2147483646 h 3120"/>
              <a:gd name="T26" fmla="*/ 2147483646 w 1754"/>
              <a:gd name="T27" fmla="*/ 2147483646 h 3120"/>
              <a:gd name="T28" fmla="*/ 2147483646 w 1754"/>
              <a:gd name="T29" fmla="*/ 2147483646 h 3120"/>
              <a:gd name="T30" fmla="*/ 2147483646 w 1754"/>
              <a:gd name="T31" fmla="*/ 2147483646 h 3120"/>
              <a:gd name="T32" fmla="*/ 2147483646 w 1754"/>
              <a:gd name="T33" fmla="*/ 2147483646 h 3120"/>
              <a:gd name="T34" fmla="*/ 1847275325 w 1754"/>
              <a:gd name="T35" fmla="*/ 2147483646 h 3120"/>
              <a:gd name="T36" fmla="*/ 1643141875 w 1754"/>
              <a:gd name="T37" fmla="*/ 2147483646 h 3120"/>
              <a:gd name="T38" fmla="*/ 1126510638 w 1754"/>
              <a:gd name="T39" fmla="*/ 2147483646 h 3120"/>
              <a:gd name="T40" fmla="*/ 778729075 w 1754"/>
              <a:gd name="T41" fmla="*/ 2147483646 h 3120"/>
              <a:gd name="T42" fmla="*/ 650200313 w 1754"/>
              <a:gd name="T43" fmla="*/ 2147483646 h 3120"/>
              <a:gd name="T44" fmla="*/ 335181575 w 1754"/>
              <a:gd name="T45" fmla="*/ 2147483646 h 3120"/>
              <a:gd name="T46" fmla="*/ 259576888 w 1754"/>
              <a:gd name="T47" fmla="*/ 2147483646 h 3120"/>
              <a:gd name="T48" fmla="*/ 642640638 w 1754"/>
              <a:gd name="T49" fmla="*/ 2096770000 h 3120"/>
              <a:gd name="T50" fmla="*/ 1224795938 w 1754"/>
              <a:gd name="T51" fmla="*/ 1748988438 h 3120"/>
              <a:gd name="T52" fmla="*/ 1323082825 w 1754"/>
              <a:gd name="T53" fmla="*/ 1474292200 h 3120"/>
              <a:gd name="T54" fmla="*/ 1474292200 w 1754"/>
              <a:gd name="T55" fmla="*/ 1194554063 h 3120"/>
              <a:gd name="T56" fmla="*/ 1454130950 w 1754"/>
              <a:gd name="T57" fmla="*/ 748487200 h 3120"/>
              <a:gd name="T58" fmla="*/ 1310481250 w 1754"/>
              <a:gd name="T59" fmla="*/ 486390950 h 3120"/>
              <a:gd name="T60" fmla="*/ 1121470325 w 1754"/>
              <a:gd name="T61" fmla="*/ 370463763 h 3120"/>
              <a:gd name="T62" fmla="*/ 861893438 w 1754"/>
              <a:gd name="T63" fmla="*/ 204133450 h 3120"/>
              <a:gd name="T64" fmla="*/ 680442188 w 1754"/>
              <a:gd name="T65" fmla="*/ 158770638 h 3120"/>
              <a:gd name="T66" fmla="*/ 433466875 w 1754"/>
              <a:gd name="T67" fmla="*/ 131048125 h 3120"/>
              <a:gd name="T68" fmla="*/ 236894688 w 1754"/>
              <a:gd name="T69" fmla="*/ 55443438 h 3120"/>
              <a:gd name="T70" fmla="*/ 115927188 w 1754"/>
              <a:gd name="T71" fmla="*/ 25201563 h 3120"/>
              <a:gd name="T72" fmla="*/ 0 w 1754"/>
              <a:gd name="T73" fmla="*/ 0 h 3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54" h="3120">
                <a:moveTo>
                  <a:pt x="0" y="0"/>
                </a:moveTo>
                <a:lnTo>
                  <a:pt x="1" y="3117"/>
                </a:lnTo>
                <a:lnTo>
                  <a:pt x="1452" y="3118"/>
                </a:lnTo>
                <a:lnTo>
                  <a:pt x="1453" y="3120"/>
                </a:lnTo>
                <a:cubicBezTo>
                  <a:pt x="1468" y="3086"/>
                  <a:pt x="1505" y="2945"/>
                  <a:pt x="1545" y="2913"/>
                </a:cubicBezTo>
                <a:cubicBezTo>
                  <a:pt x="1585" y="2881"/>
                  <a:pt x="1660" y="2950"/>
                  <a:pt x="1693" y="2926"/>
                </a:cubicBezTo>
                <a:cubicBezTo>
                  <a:pt x="1726" y="2902"/>
                  <a:pt x="1740" y="2816"/>
                  <a:pt x="1746" y="2770"/>
                </a:cubicBezTo>
                <a:cubicBezTo>
                  <a:pt x="1752" y="2724"/>
                  <a:pt x="1754" y="2696"/>
                  <a:pt x="1726" y="2652"/>
                </a:cubicBezTo>
                <a:cubicBezTo>
                  <a:pt x="1698" y="2608"/>
                  <a:pt x="1605" y="2586"/>
                  <a:pt x="1575" y="2505"/>
                </a:cubicBezTo>
                <a:cubicBezTo>
                  <a:pt x="1545" y="2424"/>
                  <a:pt x="1572" y="2266"/>
                  <a:pt x="1548" y="2169"/>
                </a:cubicBezTo>
                <a:cubicBezTo>
                  <a:pt x="1524" y="2072"/>
                  <a:pt x="1474" y="1980"/>
                  <a:pt x="1429" y="1921"/>
                </a:cubicBezTo>
                <a:cubicBezTo>
                  <a:pt x="1384" y="1862"/>
                  <a:pt x="1318" y="1846"/>
                  <a:pt x="1278" y="1816"/>
                </a:cubicBezTo>
                <a:cubicBezTo>
                  <a:pt x="1238" y="1786"/>
                  <a:pt x="1219" y="1764"/>
                  <a:pt x="1191" y="1740"/>
                </a:cubicBezTo>
                <a:cubicBezTo>
                  <a:pt x="1163" y="1716"/>
                  <a:pt x="1132" y="1688"/>
                  <a:pt x="1110" y="1674"/>
                </a:cubicBezTo>
                <a:cubicBezTo>
                  <a:pt x="1088" y="1660"/>
                  <a:pt x="1082" y="1674"/>
                  <a:pt x="1056" y="1656"/>
                </a:cubicBezTo>
                <a:cubicBezTo>
                  <a:pt x="1030" y="1638"/>
                  <a:pt x="987" y="1595"/>
                  <a:pt x="954" y="1563"/>
                </a:cubicBezTo>
                <a:cubicBezTo>
                  <a:pt x="921" y="1531"/>
                  <a:pt x="893" y="1478"/>
                  <a:pt x="856" y="1461"/>
                </a:cubicBezTo>
                <a:cubicBezTo>
                  <a:pt x="819" y="1444"/>
                  <a:pt x="767" y="1459"/>
                  <a:pt x="733" y="1458"/>
                </a:cubicBezTo>
                <a:cubicBezTo>
                  <a:pt x="699" y="1457"/>
                  <a:pt x="700" y="1475"/>
                  <a:pt x="652" y="1455"/>
                </a:cubicBezTo>
                <a:cubicBezTo>
                  <a:pt x="604" y="1435"/>
                  <a:pt x="504" y="1362"/>
                  <a:pt x="447" y="1336"/>
                </a:cubicBezTo>
                <a:cubicBezTo>
                  <a:pt x="390" y="1310"/>
                  <a:pt x="340" y="1306"/>
                  <a:pt x="309" y="1300"/>
                </a:cubicBezTo>
                <a:cubicBezTo>
                  <a:pt x="278" y="1294"/>
                  <a:pt x="287" y="1298"/>
                  <a:pt x="258" y="1297"/>
                </a:cubicBezTo>
                <a:cubicBezTo>
                  <a:pt x="229" y="1296"/>
                  <a:pt x="159" y="1342"/>
                  <a:pt x="133" y="1294"/>
                </a:cubicBezTo>
                <a:cubicBezTo>
                  <a:pt x="107" y="1246"/>
                  <a:pt x="83" y="1085"/>
                  <a:pt x="103" y="1008"/>
                </a:cubicBezTo>
                <a:cubicBezTo>
                  <a:pt x="123" y="931"/>
                  <a:pt x="191" y="884"/>
                  <a:pt x="255" y="832"/>
                </a:cubicBezTo>
                <a:cubicBezTo>
                  <a:pt x="319" y="780"/>
                  <a:pt x="441" y="735"/>
                  <a:pt x="486" y="694"/>
                </a:cubicBezTo>
                <a:cubicBezTo>
                  <a:pt x="531" y="653"/>
                  <a:pt x="508" y="622"/>
                  <a:pt x="525" y="585"/>
                </a:cubicBezTo>
                <a:cubicBezTo>
                  <a:pt x="542" y="548"/>
                  <a:pt x="576" y="522"/>
                  <a:pt x="585" y="474"/>
                </a:cubicBezTo>
                <a:cubicBezTo>
                  <a:pt x="594" y="426"/>
                  <a:pt x="588" y="344"/>
                  <a:pt x="577" y="297"/>
                </a:cubicBezTo>
                <a:cubicBezTo>
                  <a:pt x="566" y="250"/>
                  <a:pt x="542" y="218"/>
                  <a:pt x="520" y="193"/>
                </a:cubicBezTo>
                <a:cubicBezTo>
                  <a:pt x="498" y="168"/>
                  <a:pt x="474" y="166"/>
                  <a:pt x="445" y="147"/>
                </a:cubicBezTo>
                <a:cubicBezTo>
                  <a:pt x="416" y="128"/>
                  <a:pt x="371" y="95"/>
                  <a:pt x="342" y="81"/>
                </a:cubicBezTo>
                <a:cubicBezTo>
                  <a:pt x="313" y="67"/>
                  <a:pt x="298" y="68"/>
                  <a:pt x="270" y="63"/>
                </a:cubicBezTo>
                <a:cubicBezTo>
                  <a:pt x="242" y="58"/>
                  <a:pt x="201" y="59"/>
                  <a:pt x="172" y="52"/>
                </a:cubicBezTo>
                <a:cubicBezTo>
                  <a:pt x="143" y="45"/>
                  <a:pt x="115" y="29"/>
                  <a:pt x="94" y="22"/>
                </a:cubicBezTo>
                <a:cubicBezTo>
                  <a:pt x="73" y="15"/>
                  <a:pt x="62" y="14"/>
                  <a:pt x="46" y="10"/>
                </a:cubicBezTo>
                <a:cubicBezTo>
                  <a:pt x="30" y="6"/>
                  <a:pt x="0" y="0"/>
                  <a:pt x="0" y="0"/>
                </a:cubicBezTo>
                <a:close/>
              </a:path>
            </a:pathLst>
          </a:custGeom>
          <a:solidFill>
            <a:srgbClr val="CC99FF">
              <a:alpha val="64000"/>
            </a:srgbClr>
          </a:solidFill>
          <a:ln>
            <a:noFill/>
          </a:ln>
          <a:effectLst/>
        </p:spPr>
        <p:txBody>
          <a:bodyPr/>
          <a:lstStyle/>
          <a:p>
            <a:endParaRPr lang="zh-CN" altLang="en-US"/>
          </a:p>
        </p:txBody>
      </p:sp>
      <p:sp>
        <p:nvSpPr>
          <p:cNvPr id="18" name="Freeform 12">
            <a:extLst>
              <a:ext uri="{FF2B5EF4-FFF2-40B4-BE49-F238E27FC236}">
                <a16:creationId xmlns:a16="http://schemas.microsoft.com/office/drawing/2014/main" id="{6AE7A7A7-F098-46A3-BE23-75A09F324C47}"/>
              </a:ext>
            </a:extLst>
          </p:cNvPr>
          <p:cNvSpPr>
            <a:spLocks/>
          </p:cNvSpPr>
          <p:nvPr/>
        </p:nvSpPr>
        <p:spPr bwMode="auto">
          <a:xfrm>
            <a:off x="4811712" y="3709987"/>
            <a:ext cx="5813425" cy="2660650"/>
          </a:xfrm>
          <a:custGeom>
            <a:avLst/>
            <a:gdLst>
              <a:gd name="T0" fmla="*/ 151209375 w 3662"/>
              <a:gd name="T1" fmla="*/ 2147483646 h 1676"/>
              <a:gd name="T2" fmla="*/ 400705638 w 3662"/>
              <a:gd name="T3" fmla="*/ 2147483646 h 1676"/>
              <a:gd name="T4" fmla="*/ 708164700 w 3662"/>
              <a:gd name="T5" fmla="*/ 2147483646 h 1676"/>
              <a:gd name="T6" fmla="*/ 884575638 w 3662"/>
              <a:gd name="T7" fmla="*/ 2147483646 h 1676"/>
              <a:gd name="T8" fmla="*/ 980341575 w 3662"/>
              <a:gd name="T9" fmla="*/ 2147483646 h 1676"/>
              <a:gd name="T10" fmla="*/ 1199594375 w 3662"/>
              <a:gd name="T11" fmla="*/ 2147483646 h 1676"/>
              <a:gd name="T12" fmla="*/ 1244957188 w 3662"/>
              <a:gd name="T13" fmla="*/ 2147483646 h 1676"/>
              <a:gd name="T14" fmla="*/ 1338203763 w 3662"/>
              <a:gd name="T15" fmla="*/ 2147483646 h 1676"/>
              <a:gd name="T16" fmla="*/ 1509574388 w 3662"/>
              <a:gd name="T17" fmla="*/ 2147483646 h 1676"/>
              <a:gd name="T18" fmla="*/ 1663303125 w 3662"/>
              <a:gd name="T19" fmla="*/ 2147483646 h 1676"/>
              <a:gd name="T20" fmla="*/ 1766630325 w 3662"/>
              <a:gd name="T21" fmla="*/ 2147483646 h 1676"/>
              <a:gd name="T22" fmla="*/ 1993444388 w 3662"/>
              <a:gd name="T23" fmla="*/ 2147483646 h 1676"/>
              <a:gd name="T24" fmla="*/ 2086689375 w 3662"/>
              <a:gd name="T25" fmla="*/ 2147483646 h 1676"/>
              <a:gd name="T26" fmla="*/ 2147483646 w 3662"/>
              <a:gd name="T27" fmla="*/ 2147483646 h 1676"/>
              <a:gd name="T28" fmla="*/ 2147483646 w 3662"/>
              <a:gd name="T29" fmla="*/ 2147483646 h 1676"/>
              <a:gd name="T30" fmla="*/ 2147483646 w 3662"/>
              <a:gd name="T31" fmla="*/ 2147483646 h 1676"/>
              <a:gd name="T32" fmla="*/ 2147483646 w 3662"/>
              <a:gd name="T33" fmla="*/ 2147483646 h 1676"/>
              <a:gd name="T34" fmla="*/ 2094250638 w 3662"/>
              <a:gd name="T35" fmla="*/ 2147483646 h 1676"/>
              <a:gd name="T36" fmla="*/ 1920359063 w 3662"/>
              <a:gd name="T37" fmla="*/ 2147483646 h 1676"/>
              <a:gd name="T38" fmla="*/ 1806952825 w 3662"/>
              <a:gd name="T39" fmla="*/ 2147483646 h 1676"/>
              <a:gd name="T40" fmla="*/ 2114411888 w 3662"/>
              <a:gd name="T41" fmla="*/ 2147483646 h 1676"/>
              <a:gd name="T42" fmla="*/ 2147483646 w 3662"/>
              <a:gd name="T43" fmla="*/ 2147483646 h 1676"/>
              <a:gd name="T44" fmla="*/ 2147483646 w 3662"/>
              <a:gd name="T45" fmla="*/ 2147483646 h 1676"/>
              <a:gd name="T46" fmla="*/ 2147483646 w 3662"/>
              <a:gd name="T47" fmla="*/ 2147483646 h 1676"/>
              <a:gd name="T48" fmla="*/ 2147483646 w 3662"/>
              <a:gd name="T49" fmla="*/ 2147483646 h 1676"/>
              <a:gd name="T50" fmla="*/ 2147483646 w 3662"/>
              <a:gd name="T51" fmla="*/ 2147483646 h 1676"/>
              <a:gd name="T52" fmla="*/ 2147483646 w 3662"/>
              <a:gd name="T53" fmla="*/ 2147483646 h 1676"/>
              <a:gd name="T54" fmla="*/ 2147483646 w 3662"/>
              <a:gd name="T55" fmla="*/ 2147483646 h 1676"/>
              <a:gd name="T56" fmla="*/ 2147483646 w 3662"/>
              <a:gd name="T57" fmla="*/ 2079129700 h 1676"/>
              <a:gd name="T58" fmla="*/ 2147483646 w 3662"/>
              <a:gd name="T59" fmla="*/ 1935480000 h 1676"/>
              <a:gd name="T60" fmla="*/ 2147483646 w 3662"/>
              <a:gd name="T61" fmla="*/ 1741428763 h 1676"/>
              <a:gd name="T62" fmla="*/ 2147483646 w 3662"/>
              <a:gd name="T63" fmla="*/ 1217236263 h 1676"/>
              <a:gd name="T64" fmla="*/ 2147483646 w 3662"/>
              <a:gd name="T65" fmla="*/ 589716563 h 1676"/>
              <a:gd name="T66" fmla="*/ 2147483646 w 3662"/>
              <a:gd name="T67" fmla="*/ 100806250 h 1676"/>
              <a:gd name="T68" fmla="*/ 2147483646 w 3662"/>
              <a:gd name="T69" fmla="*/ 85685313 h 1676"/>
              <a:gd name="T70" fmla="*/ 2147483646 w 3662"/>
              <a:gd name="T71" fmla="*/ 166330313 h 1676"/>
              <a:gd name="T72" fmla="*/ 2147483646 w 3662"/>
              <a:gd name="T73" fmla="*/ 206652813 h 1676"/>
              <a:gd name="T74" fmla="*/ 2147483646 w 3662"/>
              <a:gd name="T75" fmla="*/ 297378438 h 1676"/>
              <a:gd name="T76" fmla="*/ 2147483646 w 3662"/>
              <a:gd name="T77" fmla="*/ 713205013 h 1676"/>
              <a:gd name="T78" fmla="*/ 2147483646 w 3662"/>
              <a:gd name="T79" fmla="*/ 947578750 h 1676"/>
              <a:gd name="T80" fmla="*/ 2147483646 w 3662"/>
              <a:gd name="T81" fmla="*/ 1345763438 h 1676"/>
              <a:gd name="T82" fmla="*/ 2147483646 w 3662"/>
              <a:gd name="T83" fmla="*/ 1648182188 h 1676"/>
              <a:gd name="T84" fmla="*/ 2147483646 w 3662"/>
              <a:gd name="T85" fmla="*/ 2071568438 h 1676"/>
              <a:gd name="T86" fmla="*/ 2147483646 w 3662"/>
              <a:gd name="T87" fmla="*/ 2147483646 h 1676"/>
              <a:gd name="T88" fmla="*/ 2147483646 w 3662"/>
              <a:gd name="T89" fmla="*/ 2147483646 h 1676"/>
              <a:gd name="T90" fmla="*/ 2147483646 w 3662"/>
              <a:gd name="T91" fmla="*/ 2147483646 h 1676"/>
              <a:gd name="T92" fmla="*/ 2147483646 w 3662"/>
              <a:gd name="T93" fmla="*/ 2147483646 h 1676"/>
              <a:gd name="T94" fmla="*/ 2147483646 w 3662"/>
              <a:gd name="T95" fmla="*/ 2147483646 h 1676"/>
              <a:gd name="T96" fmla="*/ 2147483646 w 3662"/>
              <a:gd name="T97" fmla="*/ 2147483646 h 1676"/>
              <a:gd name="T98" fmla="*/ 2147483646 w 3662"/>
              <a:gd name="T99" fmla="*/ 2147483646 h 1676"/>
              <a:gd name="T100" fmla="*/ 2147483646 w 3662"/>
              <a:gd name="T101" fmla="*/ 2147483646 h 1676"/>
              <a:gd name="T102" fmla="*/ 2147483646 w 3662"/>
              <a:gd name="T103" fmla="*/ 2147483646 h 1676"/>
              <a:gd name="T104" fmla="*/ 2147483646 w 3662"/>
              <a:gd name="T105" fmla="*/ 2147483646 h 1676"/>
              <a:gd name="T106" fmla="*/ 2147483646 w 3662"/>
              <a:gd name="T107" fmla="*/ 2147483646 h 1676"/>
              <a:gd name="T108" fmla="*/ 2147483646 w 3662"/>
              <a:gd name="T109" fmla="*/ 1255037813 h 16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62" h="1676">
                <a:moveTo>
                  <a:pt x="0" y="1182"/>
                </a:moveTo>
                <a:cubicBezTo>
                  <a:pt x="10" y="1185"/>
                  <a:pt x="37" y="1191"/>
                  <a:pt x="60" y="1197"/>
                </a:cubicBezTo>
                <a:cubicBezTo>
                  <a:pt x="83" y="1203"/>
                  <a:pt x="123" y="1208"/>
                  <a:pt x="140" y="1218"/>
                </a:cubicBezTo>
                <a:cubicBezTo>
                  <a:pt x="157" y="1228"/>
                  <a:pt x="141" y="1251"/>
                  <a:pt x="159" y="1258"/>
                </a:cubicBezTo>
                <a:cubicBezTo>
                  <a:pt x="177" y="1265"/>
                  <a:pt x="231" y="1269"/>
                  <a:pt x="251" y="1263"/>
                </a:cubicBezTo>
                <a:cubicBezTo>
                  <a:pt x="271" y="1257"/>
                  <a:pt x="271" y="1228"/>
                  <a:pt x="281" y="1222"/>
                </a:cubicBezTo>
                <a:cubicBezTo>
                  <a:pt x="291" y="1216"/>
                  <a:pt x="299" y="1216"/>
                  <a:pt x="311" y="1225"/>
                </a:cubicBezTo>
                <a:cubicBezTo>
                  <a:pt x="323" y="1234"/>
                  <a:pt x="339" y="1267"/>
                  <a:pt x="351" y="1278"/>
                </a:cubicBezTo>
                <a:cubicBezTo>
                  <a:pt x="363" y="1289"/>
                  <a:pt x="378" y="1278"/>
                  <a:pt x="384" y="1291"/>
                </a:cubicBezTo>
                <a:cubicBezTo>
                  <a:pt x="390" y="1304"/>
                  <a:pt x="380" y="1340"/>
                  <a:pt x="389" y="1356"/>
                </a:cubicBezTo>
                <a:cubicBezTo>
                  <a:pt x="398" y="1372"/>
                  <a:pt x="424" y="1386"/>
                  <a:pt x="438" y="1389"/>
                </a:cubicBezTo>
                <a:cubicBezTo>
                  <a:pt x="452" y="1392"/>
                  <a:pt x="465" y="1372"/>
                  <a:pt x="476" y="1372"/>
                </a:cubicBezTo>
                <a:cubicBezTo>
                  <a:pt x="487" y="1372"/>
                  <a:pt x="500" y="1376"/>
                  <a:pt x="503" y="1387"/>
                </a:cubicBezTo>
                <a:cubicBezTo>
                  <a:pt x="506" y="1398"/>
                  <a:pt x="494" y="1424"/>
                  <a:pt x="494" y="1441"/>
                </a:cubicBezTo>
                <a:cubicBezTo>
                  <a:pt x="494" y="1458"/>
                  <a:pt x="495" y="1476"/>
                  <a:pt x="501" y="1491"/>
                </a:cubicBezTo>
                <a:cubicBezTo>
                  <a:pt x="507" y="1506"/>
                  <a:pt x="521" y="1523"/>
                  <a:pt x="531" y="1530"/>
                </a:cubicBezTo>
                <a:cubicBezTo>
                  <a:pt x="541" y="1537"/>
                  <a:pt x="553" y="1528"/>
                  <a:pt x="564" y="1531"/>
                </a:cubicBezTo>
                <a:cubicBezTo>
                  <a:pt x="575" y="1534"/>
                  <a:pt x="586" y="1546"/>
                  <a:pt x="599" y="1551"/>
                </a:cubicBezTo>
                <a:cubicBezTo>
                  <a:pt x="612" y="1556"/>
                  <a:pt x="632" y="1558"/>
                  <a:pt x="642" y="1564"/>
                </a:cubicBezTo>
                <a:cubicBezTo>
                  <a:pt x="652" y="1570"/>
                  <a:pt x="652" y="1583"/>
                  <a:pt x="660" y="1587"/>
                </a:cubicBezTo>
                <a:cubicBezTo>
                  <a:pt x="668" y="1591"/>
                  <a:pt x="682" y="1594"/>
                  <a:pt x="689" y="1588"/>
                </a:cubicBezTo>
                <a:cubicBezTo>
                  <a:pt x="696" y="1582"/>
                  <a:pt x="695" y="1558"/>
                  <a:pt x="701" y="1551"/>
                </a:cubicBezTo>
                <a:cubicBezTo>
                  <a:pt x="707" y="1544"/>
                  <a:pt x="710" y="1548"/>
                  <a:pt x="725" y="1543"/>
                </a:cubicBezTo>
                <a:cubicBezTo>
                  <a:pt x="740" y="1538"/>
                  <a:pt x="777" y="1518"/>
                  <a:pt x="791" y="1519"/>
                </a:cubicBezTo>
                <a:cubicBezTo>
                  <a:pt x="805" y="1520"/>
                  <a:pt x="803" y="1544"/>
                  <a:pt x="809" y="1551"/>
                </a:cubicBezTo>
                <a:cubicBezTo>
                  <a:pt x="815" y="1558"/>
                  <a:pt x="822" y="1565"/>
                  <a:pt x="828" y="1563"/>
                </a:cubicBezTo>
                <a:cubicBezTo>
                  <a:pt x="834" y="1561"/>
                  <a:pt x="839" y="1534"/>
                  <a:pt x="848" y="1536"/>
                </a:cubicBezTo>
                <a:cubicBezTo>
                  <a:pt x="857" y="1538"/>
                  <a:pt x="866" y="1569"/>
                  <a:pt x="881" y="1576"/>
                </a:cubicBezTo>
                <a:cubicBezTo>
                  <a:pt x="896" y="1583"/>
                  <a:pt x="923" y="1576"/>
                  <a:pt x="938" y="1581"/>
                </a:cubicBezTo>
                <a:cubicBezTo>
                  <a:pt x="953" y="1586"/>
                  <a:pt x="957" y="1591"/>
                  <a:pt x="969" y="1605"/>
                </a:cubicBezTo>
                <a:cubicBezTo>
                  <a:pt x="981" y="1619"/>
                  <a:pt x="993" y="1660"/>
                  <a:pt x="1011" y="1668"/>
                </a:cubicBezTo>
                <a:cubicBezTo>
                  <a:pt x="1029" y="1676"/>
                  <a:pt x="1069" y="1663"/>
                  <a:pt x="1080" y="1653"/>
                </a:cubicBezTo>
                <a:cubicBezTo>
                  <a:pt x="1091" y="1643"/>
                  <a:pt x="1087" y="1627"/>
                  <a:pt x="1079" y="1606"/>
                </a:cubicBezTo>
                <a:cubicBezTo>
                  <a:pt x="1071" y="1585"/>
                  <a:pt x="1063" y="1548"/>
                  <a:pt x="1032" y="1524"/>
                </a:cubicBezTo>
                <a:cubicBezTo>
                  <a:pt x="1001" y="1500"/>
                  <a:pt x="927" y="1482"/>
                  <a:pt x="894" y="1459"/>
                </a:cubicBezTo>
                <a:cubicBezTo>
                  <a:pt x="861" y="1436"/>
                  <a:pt x="843" y="1401"/>
                  <a:pt x="831" y="1384"/>
                </a:cubicBezTo>
                <a:cubicBezTo>
                  <a:pt x="819" y="1367"/>
                  <a:pt x="833" y="1361"/>
                  <a:pt x="822" y="1354"/>
                </a:cubicBezTo>
                <a:cubicBezTo>
                  <a:pt x="811" y="1347"/>
                  <a:pt x="780" y="1352"/>
                  <a:pt x="762" y="1341"/>
                </a:cubicBezTo>
                <a:cubicBezTo>
                  <a:pt x="744" y="1330"/>
                  <a:pt x="723" y="1308"/>
                  <a:pt x="716" y="1287"/>
                </a:cubicBezTo>
                <a:cubicBezTo>
                  <a:pt x="709" y="1266"/>
                  <a:pt x="717" y="1236"/>
                  <a:pt x="717" y="1212"/>
                </a:cubicBezTo>
                <a:cubicBezTo>
                  <a:pt x="717" y="1188"/>
                  <a:pt x="694" y="1169"/>
                  <a:pt x="714" y="1141"/>
                </a:cubicBezTo>
                <a:cubicBezTo>
                  <a:pt x="734" y="1113"/>
                  <a:pt x="802" y="1058"/>
                  <a:pt x="839" y="1044"/>
                </a:cubicBezTo>
                <a:cubicBezTo>
                  <a:pt x="876" y="1030"/>
                  <a:pt x="909" y="1058"/>
                  <a:pt x="938" y="1057"/>
                </a:cubicBezTo>
                <a:cubicBezTo>
                  <a:pt x="967" y="1056"/>
                  <a:pt x="993" y="1033"/>
                  <a:pt x="1013" y="1039"/>
                </a:cubicBezTo>
                <a:cubicBezTo>
                  <a:pt x="1033" y="1045"/>
                  <a:pt x="1039" y="1085"/>
                  <a:pt x="1056" y="1096"/>
                </a:cubicBezTo>
                <a:cubicBezTo>
                  <a:pt x="1073" y="1107"/>
                  <a:pt x="1090" y="1103"/>
                  <a:pt x="1115" y="1107"/>
                </a:cubicBezTo>
                <a:cubicBezTo>
                  <a:pt x="1140" y="1111"/>
                  <a:pt x="1178" y="1119"/>
                  <a:pt x="1203" y="1119"/>
                </a:cubicBezTo>
                <a:cubicBezTo>
                  <a:pt x="1228" y="1119"/>
                  <a:pt x="1255" y="1117"/>
                  <a:pt x="1263" y="1107"/>
                </a:cubicBezTo>
                <a:cubicBezTo>
                  <a:pt x="1271" y="1097"/>
                  <a:pt x="1241" y="1070"/>
                  <a:pt x="1250" y="1060"/>
                </a:cubicBezTo>
                <a:cubicBezTo>
                  <a:pt x="1259" y="1050"/>
                  <a:pt x="1295" y="1047"/>
                  <a:pt x="1316" y="1047"/>
                </a:cubicBezTo>
                <a:cubicBezTo>
                  <a:pt x="1337" y="1047"/>
                  <a:pt x="1360" y="1063"/>
                  <a:pt x="1374" y="1060"/>
                </a:cubicBezTo>
                <a:cubicBezTo>
                  <a:pt x="1388" y="1057"/>
                  <a:pt x="1393" y="1037"/>
                  <a:pt x="1403" y="1027"/>
                </a:cubicBezTo>
                <a:cubicBezTo>
                  <a:pt x="1413" y="1017"/>
                  <a:pt x="1425" y="1010"/>
                  <a:pt x="1434" y="1002"/>
                </a:cubicBezTo>
                <a:cubicBezTo>
                  <a:pt x="1443" y="994"/>
                  <a:pt x="1452" y="983"/>
                  <a:pt x="1460" y="976"/>
                </a:cubicBezTo>
                <a:cubicBezTo>
                  <a:pt x="1468" y="969"/>
                  <a:pt x="1480" y="968"/>
                  <a:pt x="1485" y="957"/>
                </a:cubicBezTo>
                <a:cubicBezTo>
                  <a:pt x="1490" y="946"/>
                  <a:pt x="1496" y="923"/>
                  <a:pt x="1488" y="907"/>
                </a:cubicBezTo>
                <a:cubicBezTo>
                  <a:pt x="1480" y="891"/>
                  <a:pt x="1442" y="876"/>
                  <a:pt x="1434" y="862"/>
                </a:cubicBezTo>
                <a:cubicBezTo>
                  <a:pt x="1426" y="848"/>
                  <a:pt x="1431" y="836"/>
                  <a:pt x="1443" y="825"/>
                </a:cubicBezTo>
                <a:cubicBezTo>
                  <a:pt x="1455" y="814"/>
                  <a:pt x="1488" y="802"/>
                  <a:pt x="1509" y="793"/>
                </a:cubicBezTo>
                <a:cubicBezTo>
                  <a:pt x="1530" y="784"/>
                  <a:pt x="1544" y="769"/>
                  <a:pt x="1569" y="768"/>
                </a:cubicBezTo>
                <a:cubicBezTo>
                  <a:pt x="1594" y="767"/>
                  <a:pt x="1639" y="800"/>
                  <a:pt x="1662" y="787"/>
                </a:cubicBezTo>
                <a:cubicBezTo>
                  <a:pt x="1685" y="774"/>
                  <a:pt x="1688" y="727"/>
                  <a:pt x="1710" y="691"/>
                </a:cubicBezTo>
                <a:cubicBezTo>
                  <a:pt x="1732" y="655"/>
                  <a:pt x="1772" y="605"/>
                  <a:pt x="1793" y="570"/>
                </a:cubicBezTo>
                <a:cubicBezTo>
                  <a:pt x="1814" y="535"/>
                  <a:pt x="1822" y="517"/>
                  <a:pt x="1835" y="483"/>
                </a:cubicBezTo>
                <a:cubicBezTo>
                  <a:pt x="1848" y="449"/>
                  <a:pt x="1869" y="408"/>
                  <a:pt x="1871" y="367"/>
                </a:cubicBezTo>
                <a:cubicBezTo>
                  <a:pt x="1873" y="326"/>
                  <a:pt x="1844" y="273"/>
                  <a:pt x="1847" y="234"/>
                </a:cubicBezTo>
                <a:cubicBezTo>
                  <a:pt x="1850" y="195"/>
                  <a:pt x="1874" y="162"/>
                  <a:pt x="1889" y="130"/>
                </a:cubicBezTo>
                <a:cubicBezTo>
                  <a:pt x="1904" y="98"/>
                  <a:pt x="1907" y="61"/>
                  <a:pt x="1938" y="40"/>
                </a:cubicBezTo>
                <a:cubicBezTo>
                  <a:pt x="1969" y="19"/>
                  <a:pt x="2037" y="2"/>
                  <a:pt x="2073" y="1"/>
                </a:cubicBezTo>
                <a:cubicBezTo>
                  <a:pt x="2109" y="0"/>
                  <a:pt x="2131" y="26"/>
                  <a:pt x="2156" y="34"/>
                </a:cubicBezTo>
                <a:cubicBezTo>
                  <a:pt x="2181" y="42"/>
                  <a:pt x="2203" y="44"/>
                  <a:pt x="2226" y="49"/>
                </a:cubicBezTo>
                <a:cubicBezTo>
                  <a:pt x="2249" y="54"/>
                  <a:pt x="2271" y="63"/>
                  <a:pt x="2297" y="66"/>
                </a:cubicBezTo>
                <a:cubicBezTo>
                  <a:pt x="2323" y="69"/>
                  <a:pt x="2362" y="64"/>
                  <a:pt x="2385" y="67"/>
                </a:cubicBezTo>
                <a:cubicBezTo>
                  <a:pt x="2408" y="70"/>
                  <a:pt x="2416" y="78"/>
                  <a:pt x="2436" y="82"/>
                </a:cubicBezTo>
                <a:cubicBezTo>
                  <a:pt x="2456" y="86"/>
                  <a:pt x="2483" y="85"/>
                  <a:pt x="2505" y="91"/>
                </a:cubicBezTo>
                <a:cubicBezTo>
                  <a:pt x="2527" y="97"/>
                  <a:pt x="2547" y="101"/>
                  <a:pt x="2568" y="118"/>
                </a:cubicBezTo>
                <a:cubicBezTo>
                  <a:pt x="2589" y="135"/>
                  <a:pt x="2622" y="169"/>
                  <a:pt x="2633" y="196"/>
                </a:cubicBezTo>
                <a:cubicBezTo>
                  <a:pt x="2644" y="223"/>
                  <a:pt x="2640" y="262"/>
                  <a:pt x="2636" y="283"/>
                </a:cubicBezTo>
                <a:cubicBezTo>
                  <a:pt x="2632" y="304"/>
                  <a:pt x="2612" y="307"/>
                  <a:pt x="2606" y="322"/>
                </a:cubicBezTo>
                <a:cubicBezTo>
                  <a:pt x="2600" y="337"/>
                  <a:pt x="2602" y="358"/>
                  <a:pt x="2598" y="376"/>
                </a:cubicBezTo>
                <a:cubicBezTo>
                  <a:pt x="2594" y="394"/>
                  <a:pt x="2588" y="407"/>
                  <a:pt x="2580" y="433"/>
                </a:cubicBezTo>
                <a:cubicBezTo>
                  <a:pt x="2572" y="459"/>
                  <a:pt x="2563" y="512"/>
                  <a:pt x="2553" y="534"/>
                </a:cubicBezTo>
                <a:cubicBezTo>
                  <a:pt x="2543" y="556"/>
                  <a:pt x="2526" y="545"/>
                  <a:pt x="2517" y="565"/>
                </a:cubicBezTo>
                <a:cubicBezTo>
                  <a:pt x="2508" y="585"/>
                  <a:pt x="2494" y="630"/>
                  <a:pt x="2499" y="654"/>
                </a:cubicBezTo>
                <a:cubicBezTo>
                  <a:pt x="2504" y="678"/>
                  <a:pt x="2541" y="683"/>
                  <a:pt x="2544" y="711"/>
                </a:cubicBezTo>
                <a:cubicBezTo>
                  <a:pt x="2547" y="739"/>
                  <a:pt x="2527" y="797"/>
                  <a:pt x="2519" y="822"/>
                </a:cubicBezTo>
                <a:cubicBezTo>
                  <a:pt x="2511" y="847"/>
                  <a:pt x="2496" y="832"/>
                  <a:pt x="2495" y="864"/>
                </a:cubicBezTo>
                <a:cubicBezTo>
                  <a:pt x="2494" y="896"/>
                  <a:pt x="2511" y="976"/>
                  <a:pt x="2513" y="1014"/>
                </a:cubicBezTo>
                <a:cubicBezTo>
                  <a:pt x="2515" y="1052"/>
                  <a:pt x="2507" y="1065"/>
                  <a:pt x="2510" y="1093"/>
                </a:cubicBezTo>
                <a:cubicBezTo>
                  <a:pt x="2513" y="1121"/>
                  <a:pt x="2534" y="1153"/>
                  <a:pt x="2532" y="1183"/>
                </a:cubicBezTo>
                <a:cubicBezTo>
                  <a:pt x="2530" y="1213"/>
                  <a:pt x="2506" y="1248"/>
                  <a:pt x="2499" y="1272"/>
                </a:cubicBezTo>
                <a:cubicBezTo>
                  <a:pt x="2492" y="1296"/>
                  <a:pt x="2493" y="1310"/>
                  <a:pt x="2487" y="1329"/>
                </a:cubicBezTo>
                <a:cubicBezTo>
                  <a:pt x="2481" y="1348"/>
                  <a:pt x="2463" y="1375"/>
                  <a:pt x="2463" y="1387"/>
                </a:cubicBezTo>
                <a:cubicBezTo>
                  <a:pt x="2463" y="1399"/>
                  <a:pt x="2470" y="1403"/>
                  <a:pt x="2489" y="1404"/>
                </a:cubicBezTo>
                <a:cubicBezTo>
                  <a:pt x="2508" y="1405"/>
                  <a:pt x="2552" y="1403"/>
                  <a:pt x="2579" y="1395"/>
                </a:cubicBezTo>
                <a:cubicBezTo>
                  <a:pt x="2606" y="1387"/>
                  <a:pt x="2629" y="1365"/>
                  <a:pt x="2651" y="1356"/>
                </a:cubicBezTo>
                <a:cubicBezTo>
                  <a:pt x="2673" y="1347"/>
                  <a:pt x="2689" y="1353"/>
                  <a:pt x="2709" y="1342"/>
                </a:cubicBezTo>
                <a:cubicBezTo>
                  <a:pt x="2729" y="1331"/>
                  <a:pt x="2746" y="1296"/>
                  <a:pt x="2771" y="1293"/>
                </a:cubicBezTo>
                <a:cubicBezTo>
                  <a:pt x="2796" y="1290"/>
                  <a:pt x="2825" y="1319"/>
                  <a:pt x="2858" y="1326"/>
                </a:cubicBezTo>
                <a:cubicBezTo>
                  <a:pt x="2891" y="1333"/>
                  <a:pt x="2928" y="1348"/>
                  <a:pt x="2969" y="1338"/>
                </a:cubicBezTo>
                <a:cubicBezTo>
                  <a:pt x="3010" y="1328"/>
                  <a:pt x="3053" y="1293"/>
                  <a:pt x="3102" y="1264"/>
                </a:cubicBezTo>
                <a:cubicBezTo>
                  <a:pt x="3151" y="1235"/>
                  <a:pt x="3229" y="1193"/>
                  <a:pt x="3266" y="1162"/>
                </a:cubicBezTo>
                <a:cubicBezTo>
                  <a:pt x="3303" y="1131"/>
                  <a:pt x="3316" y="1099"/>
                  <a:pt x="3327" y="1075"/>
                </a:cubicBezTo>
                <a:cubicBezTo>
                  <a:pt x="3338" y="1051"/>
                  <a:pt x="3327" y="1029"/>
                  <a:pt x="3330" y="1017"/>
                </a:cubicBezTo>
                <a:cubicBezTo>
                  <a:pt x="3333" y="1005"/>
                  <a:pt x="3344" y="1008"/>
                  <a:pt x="3347" y="1000"/>
                </a:cubicBezTo>
                <a:cubicBezTo>
                  <a:pt x="3350" y="992"/>
                  <a:pt x="3343" y="986"/>
                  <a:pt x="3350" y="970"/>
                </a:cubicBezTo>
                <a:cubicBezTo>
                  <a:pt x="3357" y="954"/>
                  <a:pt x="3365" y="924"/>
                  <a:pt x="3392" y="906"/>
                </a:cubicBezTo>
                <a:cubicBezTo>
                  <a:pt x="3419" y="888"/>
                  <a:pt x="3492" y="911"/>
                  <a:pt x="3512" y="864"/>
                </a:cubicBezTo>
                <a:cubicBezTo>
                  <a:pt x="3532" y="817"/>
                  <a:pt x="3497" y="683"/>
                  <a:pt x="3512" y="622"/>
                </a:cubicBezTo>
                <a:cubicBezTo>
                  <a:pt x="3527" y="561"/>
                  <a:pt x="3577" y="523"/>
                  <a:pt x="3602" y="498"/>
                </a:cubicBezTo>
                <a:cubicBezTo>
                  <a:pt x="3627" y="473"/>
                  <a:pt x="3650" y="479"/>
                  <a:pt x="3662" y="474"/>
                </a:cubicBezTo>
              </a:path>
            </a:pathLst>
          </a:custGeom>
          <a:noFill/>
          <a:ln w="158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Freeform 13">
            <a:extLst>
              <a:ext uri="{FF2B5EF4-FFF2-40B4-BE49-F238E27FC236}">
                <a16:creationId xmlns:a16="http://schemas.microsoft.com/office/drawing/2014/main" id="{A9225E1F-A01B-4162-ADB1-E89FCBC2F8EF}"/>
              </a:ext>
            </a:extLst>
          </p:cNvPr>
          <p:cNvSpPr>
            <a:spLocks/>
          </p:cNvSpPr>
          <p:nvPr/>
        </p:nvSpPr>
        <p:spPr bwMode="auto">
          <a:xfrm>
            <a:off x="10339387" y="1033462"/>
            <a:ext cx="87313" cy="157162"/>
          </a:xfrm>
          <a:custGeom>
            <a:avLst/>
            <a:gdLst>
              <a:gd name="T0" fmla="*/ 7561306 w 55"/>
              <a:gd name="T1" fmla="*/ 143647655 h 99"/>
              <a:gd name="T2" fmla="*/ 70564779 w 55"/>
              <a:gd name="T3" fmla="*/ 241934230 h 99"/>
              <a:gd name="T4" fmla="*/ 138610181 w 55"/>
              <a:gd name="T5" fmla="*/ 100805929 h 99"/>
              <a:gd name="T6" fmla="*/ 68045402 w 55"/>
              <a:gd name="T7" fmla="*/ 2519354 h 99"/>
              <a:gd name="T8" fmla="*/ 25201707 w 55"/>
              <a:gd name="T9" fmla="*/ 83164098 h 99"/>
              <a:gd name="T10" fmla="*/ 7561306 w 55"/>
              <a:gd name="T11" fmla="*/ 143647655 h 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99">
                <a:moveTo>
                  <a:pt x="3" y="57"/>
                </a:moveTo>
                <a:cubicBezTo>
                  <a:pt x="6" y="67"/>
                  <a:pt x="19" y="99"/>
                  <a:pt x="28" y="96"/>
                </a:cubicBezTo>
                <a:cubicBezTo>
                  <a:pt x="37" y="93"/>
                  <a:pt x="55" y="56"/>
                  <a:pt x="55" y="40"/>
                </a:cubicBezTo>
                <a:cubicBezTo>
                  <a:pt x="55" y="24"/>
                  <a:pt x="34" y="2"/>
                  <a:pt x="27" y="1"/>
                </a:cubicBezTo>
                <a:cubicBezTo>
                  <a:pt x="20" y="0"/>
                  <a:pt x="14" y="24"/>
                  <a:pt x="10" y="33"/>
                </a:cubicBezTo>
                <a:cubicBezTo>
                  <a:pt x="6" y="42"/>
                  <a:pt x="0" y="47"/>
                  <a:pt x="3" y="57"/>
                </a:cubicBezTo>
                <a:close/>
              </a:path>
            </a:pathLst>
          </a:custGeom>
          <a:solidFill>
            <a:schemeClr val="bg2">
              <a:alpha val="21960"/>
            </a:schemeClr>
          </a:solidFill>
          <a:ln w="3175" cmpd="sng">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 name="Freeform 14">
            <a:extLst>
              <a:ext uri="{FF2B5EF4-FFF2-40B4-BE49-F238E27FC236}">
                <a16:creationId xmlns:a16="http://schemas.microsoft.com/office/drawing/2014/main" id="{10829B1C-BA33-43F9-A11F-CB051A8B28E5}"/>
              </a:ext>
            </a:extLst>
          </p:cNvPr>
          <p:cNvSpPr>
            <a:spLocks/>
          </p:cNvSpPr>
          <p:nvPr/>
        </p:nvSpPr>
        <p:spPr bwMode="auto">
          <a:xfrm>
            <a:off x="4545012" y="311149"/>
            <a:ext cx="6386513" cy="3106738"/>
          </a:xfrm>
          <a:custGeom>
            <a:avLst/>
            <a:gdLst>
              <a:gd name="T0" fmla="*/ 0 w 4023"/>
              <a:gd name="T1" fmla="*/ 2147483646 h 1957"/>
              <a:gd name="T2" fmla="*/ 128528773 w 4023"/>
              <a:gd name="T3" fmla="*/ 2147483646 h 1957"/>
              <a:gd name="T4" fmla="*/ 257055958 w 4023"/>
              <a:gd name="T5" fmla="*/ 2147483646 h 1957"/>
              <a:gd name="T6" fmla="*/ 393144406 w 4023"/>
              <a:gd name="T7" fmla="*/ 2147483646 h 1957"/>
              <a:gd name="T8" fmla="*/ 446068485 w 4023"/>
              <a:gd name="T9" fmla="*/ 2147483646 h 1957"/>
              <a:gd name="T10" fmla="*/ 443547535 w 4023"/>
              <a:gd name="T11" fmla="*/ 2147483646 h 1957"/>
              <a:gd name="T12" fmla="*/ 564515044 w 4023"/>
              <a:gd name="T13" fmla="*/ 2147483646 h 1957"/>
              <a:gd name="T14" fmla="*/ 745966308 w 4023"/>
              <a:gd name="T15" fmla="*/ 2147483646 h 1957"/>
              <a:gd name="T16" fmla="*/ 1330642604 w 4023"/>
              <a:gd name="T17" fmla="*/ 2147483646 h 1957"/>
              <a:gd name="T18" fmla="*/ 1784270765 w 4023"/>
              <a:gd name="T19" fmla="*/ 2147483646 h 1957"/>
              <a:gd name="T20" fmla="*/ 2147483646 w 4023"/>
              <a:gd name="T21" fmla="*/ 2147483646 h 1957"/>
              <a:gd name="T22" fmla="*/ 2147483646 w 4023"/>
              <a:gd name="T23" fmla="*/ 2147483646 h 1957"/>
              <a:gd name="T24" fmla="*/ 2147483646 w 4023"/>
              <a:gd name="T25" fmla="*/ 2147483646 h 1957"/>
              <a:gd name="T26" fmla="*/ 2147483646 w 4023"/>
              <a:gd name="T27" fmla="*/ 2147483646 h 1957"/>
              <a:gd name="T28" fmla="*/ 2147483646 w 4023"/>
              <a:gd name="T29" fmla="*/ 2147483646 h 1957"/>
              <a:gd name="T30" fmla="*/ 2147483646 w 4023"/>
              <a:gd name="T31" fmla="*/ 2147483646 h 1957"/>
              <a:gd name="T32" fmla="*/ 2147483646 w 4023"/>
              <a:gd name="T33" fmla="*/ 2147483646 h 1957"/>
              <a:gd name="T34" fmla="*/ 2147483646 w 4023"/>
              <a:gd name="T35" fmla="*/ 2147483646 h 1957"/>
              <a:gd name="T36" fmla="*/ 2147483646 w 4023"/>
              <a:gd name="T37" fmla="*/ 2147483646 h 1957"/>
              <a:gd name="T38" fmla="*/ 2147483646 w 4023"/>
              <a:gd name="T39" fmla="*/ 2147483646 h 1957"/>
              <a:gd name="T40" fmla="*/ 2147483646 w 4023"/>
              <a:gd name="T41" fmla="*/ 2147483646 h 1957"/>
              <a:gd name="T42" fmla="*/ 2147483646 w 4023"/>
              <a:gd name="T43" fmla="*/ 2147483646 h 1957"/>
              <a:gd name="T44" fmla="*/ 2147483646 w 4023"/>
              <a:gd name="T45" fmla="*/ 2147483646 h 1957"/>
              <a:gd name="T46" fmla="*/ 2147483646 w 4023"/>
              <a:gd name="T47" fmla="*/ 2147483646 h 1957"/>
              <a:gd name="T48" fmla="*/ 2147483646 w 4023"/>
              <a:gd name="T49" fmla="*/ 2147483646 h 1957"/>
              <a:gd name="T50" fmla="*/ 2147483646 w 4023"/>
              <a:gd name="T51" fmla="*/ 2147483646 h 1957"/>
              <a:gd name="T52" fmla="*/ 2147483646 w 4023"/>
              <a:gd name="T53" fmla="*/ 2147483646 h 1957"/>
              <a:gd name="T54" fmla="*/ 2147483646 w 4023"/>
              <a:gd name="T55" fmla="*/ 2147483646 h 1957"/>
              <a:gd name="T56" fmla="*/ 2147483646 w 4023"/>
              <a:gd name="T57" fmla="*/ 2147483646 h 1957"/>
              <a:gd name="T58" fmla="*/ 2147483646 w 4023"/>
              <a:gd name="T59" fmla="*/ 2147483646 h 1957"/>
              <a:gd name="T60" fmla="*/ 2147483646 w 4023"/>
              <a:gd name="T61" fmla="*/ 2147483646 h 1957"/>
              <a:gd name="T62" fmla="*/ 2147483646 w 4023"/>
              <a:gd name="T63" fmla="*/ 2147483646 h 1957"/>
              <a:gd name="T64" fmla="*/ 2147483646 w 4023"/>
              <a:gd name="T65" fmla="*/ 2147483646 h 1957"/>
              <a:gd name="T66" fmla="*/ 2147483646 w 4023"/>
              <a:gd name="T67" fmla="*/ 2147483646 h 1957"/>
              <a:gd name="T68" fmla="*/ 2147483646 w 4023"/>
              <a:gd name="T69" fmla="*/ 2147483646 h 1957"/>
              <a:gd name="T70" fmla="*/ 2147483646 w 4023"/>
              <a:gd name="T71" fmla="*/ 2147483646 h 1957"/>
              <a:gd name="T72" fmla="*/ 2147483646 w 4023"/>
              <a:gd name="T73" fmla="*/ 2086689711 h 1957"/>
              <a:gd name="T74" fmla="*/ 2147483646 w 4023"/>
              <a:gd name="T75" fmla="*/ 2038807528 h 1957"/>
              <a:gd name="T76" fmla="*/ 2147483646 w 4023"/>
              <a:gd name="T77" fmla="*/ 1958162515 h 1957"/>
              <a:gd name="T78" fmla="*/ 2147483646 w 4023"/>
              <a:gd name="T79" fmla="*/ 1917840009 h 1957"/>
              <a:gd name="T80" fmla="*/ 2147483646 w 4023"/>
              <a:gd name="T81" fmla="*/ 1683464646 h 1957"/>
              <a:gd name="T82" fmla="*/ 2147483646 w 4023"/>
              <a:gd name="T83" fmla="*/ 1471771487 h 1957"/>
              <a:gd name="T84" fmla="*/ 2147483646 w 4023"/>
              <a:gd name="T85" fmla="*/ 1262599278 h 1957"/>
              <a:gd name="T86" fmla="*/ 2147483646 w 4023"/>
              <a:gd name="T87" fmla="*/ 1255038014 h 1957"/>
              <a:gd name="T88" fmla="*/ 2147483646 w 4023"/>
              <a:gd name="T89" fmla="*/ 1406247414 h 1957"/>
              <a:gd name="T90" fmla="*/ 2147483646 w 4023"/>
              <a:gd name="T91" fmla="*/ 1350803967 h 1957"/>
              <a:gd name="T92" fmla="*/ 2147483646 w 4023"/>
              <a:gd name="T93" fmla="*/ 1406247414 h 1957"/>
              <a:gd name="T94" fmla="*/ 2147483646 w 4023"/>
              <a:gd name="T95" fmla="*/ 1413808678 h 1957"/>
              <a:gd name="T96" fmla="*/ 2147483646 w 4023"/>
              <a:gd name="T97" fmla="*/ 1078627049 h 1957"/>
              <a:gd name="T98" fmla="*/ 2147483646 w 4023"/>
              <a:gd name="T99" fmla="*/ 889616093 h 1957"/>
              <a:gd name="T100" fmla="*/ 2147483646 w 4023"/>
              <a:gd name="T101" fmla="*/ 612398861 h 1957"/>
              <a:gd name="T102" fmla="*/ 2147483646 w 4023"/>
              <a:gd name="T103" fmla="*/ 272176919 h 1957"/>
              <a:gd name="T104" fmla="*/ 2147483646 w 4023"/>
              <a:gd name="T105" fmla="*/ 279738183 h 1957"/>
              <a:gd name="T106" fmla="*/ 2147483646 w 4023"/>
              <a:gd name="T107" fmla="*/ 156249713 h 1957"/>
              <a:gd name="T108" fmla="*/ 2147483646 w 4023"/>
              <a:gd name="T109" fmla="*/ 0 h 19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23" h="1957">
                <a:moveTo>
                  <a:pt x="0" y="1067"/>
                </a:moveTo>
                <a:cubicBezTo>
                  <a:pt x="8" y="1081"/>
                  <a:pt x="34" y="1123"/>
                  <a:pt x="51" y="1151"/>
                </a:cubicBezTo>
                <a:cubicBezTo>
                  <a:pt x="68" y="1179"/>
                  <a:pt x="85" y="1221"/>
                  <a:pt x="102" y="1233"/>
                </a:cubicBezTo>
                <a:cubicBezTo>
                  <a:pt x="119" y="1245"/>
                  <a:pt x="144" y="1223"/>
                  <a:pt x="156" y="1224"/>
                </a:cubicBezTo>
                <a:cubicBezTo>
                  <a:pt x="168" y="1225"/>
                  <a:pt x="174" y="1226"/>
                  <a:pt x="177" y="1239"/>
                </a:cubicBezTo>
                <a:cubicBezTo>
                  <a:pt x="180" y="1252"/>
                  <a:pt x="168" y="1277"/>
                  <a:pt x="176" y="1301"/>
                </a:cubicBezTo>
                <a:cubicBezTo>
                  <a:pt x="184" y="1325"/>
                  <a:pt x="204" y="1339"/>
                  <a:pt x="224" y="1382"/>
                </a:cubicBezTo>
                <a:cubicBezTo>
                  <a:pt x="244" y="1425"/>
                  <a:pt x="245" y="1518"/>
                  <a:pt x="296" y="1557"/>
                </a:cubicBezTo>
                <a:cubicBezTo>
                  <a:pt x="347" y="1596"/>
                  <a:pt x="459" y="1596"/>
                  <a:pt x="528" y="1613"/>
                </a:cubicBezTo>
                <a:cubicBezTo>
                  <a:pt x="597" y="1630"/>
                  <a:pt x="650" y="1648"/>
                  <a:pt x="708" y="1658"/>
                </a:cubicBezTo>
                <a:cubicBezTo>
                  <a:pt x="766" y="1668"/>
                  <a:pt x="821" y="1665"/>
                  <a:pt x="876" y="1671"/>
                </a:cubicBezTo>
                <a:cubicBezTo>
                  <a:pt x="931" y="1677"/>
                  <a:pt x="981" y="1680"/>
                  <a:pt x="1040" y="1692"/>
                </a:cubicBezTo>
                <a:cubicBezTo>
                  <a:pt x="1099" y="1704"/>
                  <a:pt x="1180" y="1717"/>
                  <a:pt x="1232" y="1745"/>
                </a:cubicBezTo>
                <a:cubicBezTo>
                  <a:pt x="1284" y="1773"/>
                  <a:pt x="1306" y="1831"/>
                  <a:pt x="1352" y="1859"/>
                </a:cubicBezTo>
                <a:cubicBezTo>
                  <a:pt x="1398" y="1887"/>
                  <a:pt x="1468" y="1908"/>
                  <a:pt x="1505" y="1914"/>
                </a:cubicBezTo>
                <a:cubicBezTo>
                  <a:pt x="1542" y="1920"/>
                  <a:pt x="1561" y="1899"/>
                  <a:pt x="1577" y="1898"/>
                </a:cubicBezTo>
                <a:cubicBezTo>
                  <a:pt x="1593" y="1897"/>
                  <a:pt x="1601" y="1897"/>
                  <a:pt x="1604" y="1905"/>
                </a:cubicBezTo>
                <a:cubicBezTo>
                  <a:pt x="1607" y="1913"/>
                  <a:pt x="1593" y="1939"/>
                  <a:pt x="1596" y="1947"/>
                </a:cubicBezTo>
                <a:cubicBezTo>
                  <a:pt x="1599" y="1955"/>
                  <a:pt x="1609" y="1951"/>
                  <a:pt x="1622" y="1952"/>
                </a:cubicBezTo>
                <a:cubicBezTo>
                  <a:pt x="1635" y="1953"/>
                  <a:pt x="1655" y="1957"/>
                  <a:pt x="1676" y="1952"/>
                </a:cubicBezTo>
                <a:cubicBezTo>
                  <a:pt x="1697" y="1947"/>
                  <a:pt x="1714" y="1939"/>
                  <a:pt x="1748" y="1923"/>
                </a:cubicBezTo>
                <a:cubicBezTo>
                  <a:pt x="1782" y="1907"/>
                  <a:pt x="1833" y="1874"/>
                  <a:pt x="1881" y="1854"/>
                </a:cubicBezTo>
                <a:cubicBezTo>
                  <a:pt x="1929" y="1834"/>
                  <a:pt x="1981" y="1814"/>
                  <a:pt x="2034" y="1802"/>
                </a:cubicBezTo>
                <a:cubicBezTo>
                  <a:pt x="2087" y="1790"/>
                  <a:pt x="2143" y="1784"/>
                  <a:pt x="2198" y="1781"/>
                </a:cubicBezTo>
                <a:cubicBezTo>
                  <a:pt x="2253" y="1778"/>
                  <a:pt x="2306" y="1791"/>
                  <a:pt x="2364" y="1781"/>
                </a:cubicBezTo>
                <a:cubicBezTo>
                  <a:pt x="2422" y="1771"/>
                  <a:pt x="2487" y="1756"/>
                  <a:pt x="2544" y="1721"/>
                </a:cubicBezTo>
                <a:cubicBezTo>
                  <a:pt x="2601" y="1686"/>
                  <a:pt x="2662" y="1608"/>
                  <a:pt x="2708" y="1568"/>
                </a:cubicBezTo>
                <a:cubicBezTo>
                  <a:pt x="2754" y="1528"/>
                  <a:pt x="2818" y="1515"/>
                  <a:pt x="2819" y="1479"/>
                </a:cubicBezTo>
                <a:cubicBezTo>
                  <a:pt x="2820" y="1443"/>
                  <a:pt x="2720" y="1399"/>
                  <a:pt x="2717" y="1352"/>
                </a:cubicBezTo>
                <a:cubicBezTo>
                  <a:pt x="2714" y="1305"/>
                  <a:pt x="2747" y="1209"/>
                  <a:pt x="2801" y="1194"/>
                </a:cubicBezTo>
                <a:cubicBezTo>
                  <a:pt x="2855" y="1179"/>
                  <a:pt x="2960" y="1276"/>
                  <a:pt x="3039" y="1260"/>
                </a:cubicBezTo>
                <a:cubicBezTo>
                  <a:pt x="3118" y="1244"/>
                  <a:pt x="3208" y="1132"/>
                  <a:pt x="3273" y="1100"/>
                </a:cubicBezTo>
                <a:cubicBezTo>
                  <a:pt x="3338" y="1068"/>
                  <a:pt x="3393" y="1091"/>
                  <a:pt x="3431" y="1068"/>
                </a:cubicBezTo>
                <a:cubicBezTo>
                  <a:pt x="3469" y="1045"/>
                  <a:pt x="3482" y="992"/>
                  <a:pt x="3503" y="962"/>
                </a:cubicBezTo>
                <a:cubicBezTo>
                  <a:pt x="3524" y="932"/>
                  <a:pt x="3536" y="908"/>
                  <a:pt x="3554" y="890"/>
                </a:cubicBezTo>
                <a:cubicBezTo>
                  <a:pt x="3572" y="872"/>
                  <a:pt x="3598" y="865"/>
                  <a:pt x="3614" y="855"/>
                </a:cubicBezTo>
                <a:cubicBezTo>
                  <a:pt x="3630" y="845"/>
                  <a:pt x="3631" y="836"/>
                  <a:pt x="3650" y="828"/>
                </a:cubicBezTo>
                <a:cubicBezTo>
                  <a:pt x="3669" y="820"/>
                  <a:pt x="3704" y="817"/>
                  <a:pt x="3731" y="809"/>
                </a:cubicBezTo>
                <a:cubicBezTo>
                  <a:pt x="3758" y="801"/>
                  <a:pt x="3770" y="785"/>
                  <a:pt x="3813" y="777"/>
                </a:cubicBezTo>
                <a:cubicBezTo>
                  <a:pt x="3856" y="769"/>
                  <a:pt x="3961" y="779"/>
                  <a:pt x="3992" y="761"/>
                </a:cubicBezTo>
                <a:cubicBezTo>
                  <a:pt x="4023" y="743"/>
                  <a:pt x="4016" y="698"/>
                  <a:pt x="3999" y="668"/>
                </a:cubicBezTo>
                <a:cubicBezTo>
                  <a:pt x="3982" y="638"/>
                  <a:pt x="3924" y="612"/>
                  <a:pt x="3891" y="584"/>
                </a:cubicBezTo>
                <a:cubicBezTo>
                  <a:pt x="3858" y="556"/>
                  <a:pt x="3833" y="515"/>
                  <a:pt x="3800" y="501"/>
                </a:cubicBezTo>
                <a:cubicBezTo>
                  <a:pt x="3767" y="487"/>
                  <a:pt x="3723" y="489"/>
                  <a:pt x="3695" y="498"/>
                </a:cubicBezTo>
                <a:cubicBezTo>
                  <a:pt x="3667" y="507"/>
                  <a:pt x="3651" y="552"/>
                  <a:pt x="3629" y="558"/>
                </a:cubicBezTo>
                <a:cubicBezTo>
                  <a:pt x="3607" y="564"/>
                  <a:pt x="3590" y="536"/>
                  <a:pt x="3560" y="536"/>
                </a:cubicBezTo>
                <a:cubicBezTo>
                  <a:pt x="3530" y="536"/>
                  <a:pt x="3480" y="554"/>
                  <a:pt x="3449" y="558"/>
                </a:cubicBezTo>
                <a:cubicBezTo>
                  <a:pt x="3418" y="562"/>
                  <a:pt x="3387" y="583"/>
                  <a:pt x="3371" y="561"/>
                </a:cubicBezTo>
                <a:cubicBezTo>
                  <a:pt x="3355" y="539"/>
                  <a:pt x="3346" y="463"/>
                  <a:pt x="3354" y="428"/>
                </a:cubicBezTo>
                <a:cubicBezTo>
                  <a:pt x="3362" y="393"/>
                  <a:pt x="3405" y="384"/>
                  <a:pt x="3417" y="353"/>
                </a:cubicBezTo>
                <a:cubicBezTo>
                  <a:pt x="3429" y="322"/>
                  <a:pt x="3418" y="284"/>
                  <a:pt x="3428" y="243"/>
                </a:cubicBezTo>
                <a:cubicBezTo>
                  <a:pt x="3438" y="202"/>
                  <a:pt x="3448" y="130"/>
                  <a:pt x="3479" y="108"/>
                </a:cubicBezTo>
                <a:cubicBezTo>
                  <a:pt x="3510" y="86"/>
                  <a:pt x="3576" y="119"/>
                  <a:pt x="3612" y="111"/>
                </a:cubicBezTo>
                <a:cubicBezTo>
                  <a:pt x="3648" y="103"/>
                  <a:pt x="3662" y="80"/>
                  <a:pt x="3693" y="62"/>
                </a:cubicBezTo>
                <a:cubicBezTo>
                  <a:pt x="3724" y="44"/>
                  <a:pt x="3775" y="13"/>
                  <a:pt x="3797" y="0"/>
                </a:cubicBezTo>
              </a:path>
            </a:pathLst>
          </a:custGeom>
          <a:noFill/>
          <a:ln w="3175" cap="flat" cmpd="sng">
            <a:solidFill>
              <a:schemeClr val="bg2"/>
            </a:solidFill>
            <a:prstDash val="lgDash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Freeform 15">
            <a:extLst>
              <a:ext uri="{FF2B5EF4-FFF2-40B4-BE49-F238E27FC236}">
                <a16:creationId xmlns:a16="http://schemas.microsoft.com/office/drawing/2014/main" id="{BCE07687-2151-4525-A404-61091E49A670}"/>
              </a:ext>
            </a:extLst>
          </p:cNvPr>
          <p:cNvSpPr>
            <a:spLocks/>
          </p:cNvSpPr>
          <p:nvPr/>
        </p:nvSpPr>
        <p:spPr bwMode="auto">
          <a:xfrm>
            <a:off x="8158162" y="-1"/>
            <a:ext cx="2519363" cy="1573213"/>
          </a:xfrm>
          <a:custGeom>
            <a:avLst/>
            <a:gdLst>
              <a:gd name="T0" fmla="*/ 309980074 w 1587"/>
              <a:gd name="T1" fmla="*/ 1504534553 h 991"/>
              <a:gd name="T2" fmla="*/ 211693167 w 1587"/>
              <a:gd name="T3" fmla="*/ 1527215173 h 991"/>
              <a:gd name="T4" fmla="*/ 153730356 w 1587"/>
              <a:gd name="T5" fmla="*/ 1612900513 h 991"/>
              <a:gd name="T6" fmla="*/ 108367534 w 1587"/>
              <a:gd name="T7" fmla="*/ 1754029307 h 991"/>
              <a:gd name="T8" fmla="*/ 75604703 w 1587"/>
              <a:gd name="T9" fmla="*/ 1869956532 h 991"/>
              <a:gd name="T10" fmla="*/ 63004713 w 1587"/>
              <a:gd name="T11" fmla="*/ 1983364393 h 991"/>
              <a:gd name="T12" fmla="*/ 10080627 w 1587"/>
              <a:gd name="T13" fmla="*/ 2124493188 h 991"/>
              <a:gd name="T14" fmla="*/ 128528788 w 1587"/>
              <a:gd name="T15" fmla="*/ 2147483646 h 991"/>
              <a:gd name="T16" fmla="*/ 146169092 w 1587"/>
              <a:gd name="T17" fmla="*/ 2147483646 h 991"/>
              <a:gd name="T18" fmla="*/ 199093177 w 1587"/>
              <a:gd name="T19" fmla="*/ 2147483646 h 991"/>
              <a:gd name="T20" fmla="*/ 350302582 w 1587"/>
              <a:gd name="T21" fmla="*/ 2147483646 h 991"/>
              <a:gd name="T22" fmla="*/ 546874809 w 1587"/>
              <a:gd name="T23" fmla="*/ 2147483646 h 991"/>
              <a:gd name="T24" fmla="*/ 690522950 w 1587"/>
              <a:gd name="T25" fmla="*/ 2147483646 h 991"/>
              <a:gd name="T26" fmla="*/ 854333932 w 1587"/>
              <a:gd name="T27" fmla="*/ 2147483646 h 991"/>
              <a:gd name="T28" fmla="*/ 940019262 w 1587"/>
              <a:gd name="T29" fmla="*/ 2147483646 h 991"/>
              <a:gd name="T30" fmla="*/ 1073586776 w 1587"/>
              <a:gd name="T31" fmla="*/ 2134573816 h 991"/>
              <a:gd name="T32" fmla="*/ 1179433359 w 1587"/>
              <a:gd name="T33" fmla="*/ 2079130361 h 991"/>
              <a:gd name="T34" fmla="*/ 1242438072 w 1587"/>
              <a:gd name="T35" fmla="*/ 2071569096 h 991"/>
              <a:gd name="T36" fmla="*/ 1323083088 w 1587"/>
              <a:gd name="T37" fmla="*/ 2013606277 h 991"/>
              <a:gd name="T38" fmla="*/ 1466731229 w 1587"/>
              <a:gd name="T39" fmla="*/ 1935480615 h 991"/>
              <a:gd name="T40" fmla="*/ 1572577812 w 1587"/>
              <a:gd name="T41" fmla="*/ 1927920938 h 991"/>
              <a:gd name="T42" fmla="*/ 1635582525 w 1587"/>
              <a:gd name="T43" fmla="*/ 1927920938 h 991"/>
              <a:gd name="T44" fmla="*/ 1771670989 w 1587"/>
              <a:gd name="T45" fmla="*/ 1817034027 h 991"/>
              <a:gd name="T46" fmla="*/ 1922880394 w 1587"/>
              <a:gd name="T47" fmla="*/ 1794351820 h 991"/>
              <a:gd name="T48" fmla="*/ 1995964146 w 1587"/>
              <a:gd name="T49" fmla="*/ 1779230878 h 991"/>
              <a:gd name="T50" fmla="*/ 2071568849 w 1587"/>
              <a:gd name="T51" fmla="*/ 1779230878 h 991"/>
              <a:gd name="T52" fmla="*/ 2147483646 w 1587"/>
              <a:gd name="T53" fmla="*/ 1786792143 h 991"/>
              <a:gd name="T54" fmla="*/ 2147483646 w 1587"/>
              <a:gd name="T55" fmla="*/ 1665824604 h 991"/>
              <a:gd name="T56" fmla="*/ 2147483646 w 1587"/>
              <a:gd name="T57" fmla="*/ 1595260207 h 991"/>
              <a:gd name="T58" fmla="*/ 2147483646 w 1587"/>
              <a:gd name="T59" fmla="*/ 1444050784 h 991"/>
              <a:gd name="T60" fmla="*/ 2147483646 w 1587"/>
              <a:gd name="T61" fmla="*/ 1431449205 h 991"/>
              <a:gd name="T62" fmla="*/ 2147483646 w 1587"/>
              <a:gd name="T63" fmla="*/ 1670864919 h 991"/>
              <a:gd name="T64" fmla="*/ 2147483646 w 1587"/>
              <a:gd name="T65" fmla="*/ 1633061769 h 991"/>
              <a:gd name="T66" fmla="*/ 2147483646 w 1587"/>
              <a:gd name="T67" fmla="*/ 1461691090 h 991"/>
              <a:gd name="T68" fmla="*/ 2147483646 w 1587"/>
              <a:gd name="T69" fmla="*/ 1408768585 h 991"/>
              <a:gd name="T70" fmla="*/ 2147483646 w 1587"/>
              <a:gd name="T71" fmla="*/ 1398687957 h 991"/>
              <a:gd name="T72" fmla="*/ 2147483646 w 1587"/>
              <a:gd name="T73" fmla="*/ 1340723551 h 991"/>
              <a:gd name="T74" fmla="*/ 2147483646 w 1587"/>
              <a:gd name="T75" fmla="*/ 1330642923 h 991"/>
              <a:gd name="T76" fmla="*/ 2147483646 w 1587"/>
              <a:gd name="T77" fmla="*/ 1255038211 h 991"/>
              <a:gd name="T78" fmla="*/ 2147483646 w 1587"/>
              <a:gd name="T79" fmla="*/ 871974340 h 991"/>
              <a:gd name="T80" fmla="*/ 2147483646 w 1587"/>
              <a:gd name="T81" fmla="*/ 773689008 h 991"/>
              <a:gd name="T82" fmla="*/ 2147483646 w 1587"/>
              <a:gd name="T83" fmla="*/ 720764917 h 991"/>
              <a:gd name="T84" fmla="*/ 2147483646 w 1587"/>
              <a:gd name="T85" fmla="*/ 642640842 h 991"/>
              <a:gd name="T86" fmla="*/ 2147483646 w 1587"/>
              <a:gd name="T87" fmla="*/ 559474865 h 991"/>
              <a:gd name="T88" fmla="*/ 2147483646 w 1587"/>
              <a:gd name="T89" fmla="*/ 501512047 h 991"/>
              <a:gd name="T90" fmla="*/ 2147483646 w 1587"/>
              <a:gd name="T91" fmla="*/ 395665451 h 991"/>
              <a:gd name="T92" fmla="*/ 2147483646 w 1587"/>
              <a:gd name="T93" fmla="*/ 327620417 h 991"/>
              <a:gd name="T94" fmla="*/ 2147483646 w 1587"/>
              <a:gd name="T95" fmla="*/ 272176962 h 991"/>
              <a:gd name="T96" fmla="*/ 2147483646 w 1587"/>
              <a:gd name="T97" fmla="*/ 113407861 h 991"/>
              <a:gd name="T98" fmla="*/ 2147483646 w 1587"/>
              <a:gd name="T99" fmla="*/ 0 h 9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87" h="991">
                <a:moveTo>
                  <a:pt x="123" y="597"/>
                </a:moveTo>
                <a:cubicBezTo>
                  <a:pt x="117" y="598"/>
                  <a:pt x="94" y="599"/>
                  <a:pt x="84" y="606"/>
                </a:cubicBezTo>
                <a:cubicBezTo>
                  <a:pt x="74" y="613"/>
                  <a:pt x="68" y="625"/>
                  <a:pt x="61" y="640"/>
                </a:cubicBezTo>
                <a:cubicBezTo>
                  <a:pt x="54" y="655"/>
                  <a:pt x="48" y="679"/>
                  <a:pt x="43" y="696"/>
                </a:cubicBezTo>
                <a:cubicBezTo>
                  <a:pt x="38" y="713"/>
                  <a:pt x="33" y="727"/>
                  <a:pt x="30" y="742"/>
                </a:cubicBezTo>
                <a:cubicBezTo>
                  <a:pt x="27" y="757"/>
                  <a:pt x="29" y="770"/>
                  <a:pt x="25" y="787"/>
                </a:cubicBezTo>
                <a:cubicBezTo>
                  <a:pt x="21" y="804"/>
                  <a:pt x="0" y="821"/>
                  <a:pt x="4" y="843"/>
                </a:cubicBezTo>
                <a:cubicBezTo>
                  <a:pt x="8" y="865"/>
                  <a:pt x="42" y="900"/>
                  <a:pt x="51" y="918"/>
                </a:cubicBezTo>
                <a:cubicBezTo>
                  <a:pt x="60" y="936"/>
                  <a:pt x="53" y="945"/>
                  <a:pt x="58" y="954"/>
                </a:cubicBezTo>
                <a:cubicBezTo>
                  <a:pt x="63" y="963"/>
                  <a:pt x="66" y="969"/>
                  <a:pt x="79" y="970"/>
                </a:cubicBezTo>
                <a:cubicBezTo>
                  <a:pt x="92" y="971"/>
                  <a:pt x="116" y="960"/>
                  <a:pt x="139" y="963"/>
                </a:cubicBezTo>
                <a:cubicBezTo>
                  <a:pt x="162" y="966"/>
                  <a:pt x="195" y="991"/>
                  <a:pt x="217" y="987"/>
                </a:cubicBezTo>
                <a:cubicBezTo>
                  <a:pt x="239" y="983"/>
                  <a:pt x="254" y="950"/>
                  <a:pt x="274" y="939"/>
                </a:cubicBezTo>
                <a:cubicBezTo>
                  <a:pt x="294" y="928"/>
                  <a:pt x="322" y="934"/>
                  <a:pt x="339" y="921"/>
                </a:cubicBezTo>
                <a:cubicBezTo>
                  <a:pt x="356" y="908"/>
                  <a:pt x="359" y="876"/>
                  <a:pt x="373" y="864"/>
                </a:cubicBezTo>
                <a:cubicBezTo>
                  <a:pt x="387" y="852"/>
                  <a:pt x="410" y="853"/>
                  <a:pt x="426" y="847"/>
                </a:cubicBezTo>
                <a:cubicBezTo>
                  <a:pt x="442" y="841"/>
                  <a:pt x="457" y="829"/>
                  <a:pt x="468" y="825"/>
                </a:cubicBezTo>
                <a:cubicBezTo>
                  <a:pt x="479" y="821"/>
                  <a:pt x="484" y="826"/>
                  <a:pt x="493" y="822"/>
                </a:cubicBezTo>
                <a:cubicBezTo>
                  <a:pt x="502" y="818"/>
                  <a:pt x="510" y="808"/>
                  <a:pt x="525" y="799"/>
                </a:cubicBezTo>
                <a:cubicBezTo>
                  <a:pt x="540" y="790"/>
                  <a:pt x="566" y="774"/>
                  <a:pt x="582" y="768"/>
                </a:cubicBezTo>
                <a:cubicBezTo>
                  <a:pt x="598" y="762"/>
                  <a:pt x="613" y="765"/>
                  <a:pt x="624" y="765"/>
                </a:cubicBezTo>
                <a:cubicBezTo>
                  <a:pt x="635" y="765"/>
                  <a:pt x="636" y="772"/>
                  <a:pt x="649" y="765"/>
                </a:cubicBezTo>
                <a:cubicBezTo>
                  <a:pt x="662" y="758"/>
                  <a:pt x="684" y="730"/>
                  <a:pt x="703" y="721"/>
                </a:cubicBezTo>
                <a:cubicBezTo>
                  <a:pt x="722" y="712"/>
                  <a:pt x="748" y="714"/>
                  <a:pt x="763" y="712"/>
                </a:cubicBezTo>
                <a:cubicBezTo>
                  <a:pt x="778" y="710"/>
                  <a:pt x="782" y="707"/>
                  <a:pt x="792" y="706"/>
                </a:cubicBezTo>
                <a:cubicBezTo>
                  <a:pt x="802" y="705"/>
                  <a:pt x="809" y="706"/>
                  <a:pt x="822" y="706"/>
                </a:cubicBezTo>
                <a:cubicBezTo>
                  <a:pt x="835" y="706"/>
                  <a:pt x="851" y="716"/>
                  <a:pt x="873" y="709"/>
                </a:cubicBezTo>
                <a:cubicBezTo>
                  <a:pt x="895" y="702"/>
                  <a:pt x="936" y="674"/>
                  <a:pt x="955" y="661"/>
                </a:cubicBezTo>
                <a:cubicBezTo>
                  <a:pt x="974" y="648"/>
                  <a:pt x="975" y="648"/>
                  <a:pt x="985" y="633"/>
                </a:cubicBezTo>
                <a:cubicBezTo>
                  <a:pt x="995" y="618"/>
                  <a:pt x="1006" y="584"/>
                  <a:pt x="1014" y="573"/>
                </a:cubicBezTo>
                <a:cubicBezTo>
                  <a:pt x="1022" y="562"/>
                  <a:pt x="1029" y="553"/>
                  <a:pt x="1036" y="568"/>
                </a:cubicBezTo>
                <a:cubicBezTo>
                  <a:pt x="1043" y="583"/>
                  <a:pt x="1040" y="650"/>
                  <a:pt x="1056" y="663"/>
                </a:cubicBezTo>
                <a:cubicBezTo>
                  <a:pt x="1072" y="676"/>
                  <a:pt x="1112" y="662"/>
                  <a:pt x="1131" y="648"/>
                </a:cubicBezTo>
                <a:cubicBezTo>
                  <a:pt x="1150" y="634"/>
                  <a:pt x="1162" y="595"/>
                  <a:pt x="1173" y="580"/>
                </a:cubicBezTo>
                <a:cubicBezTo>
                  <a:pt x="1184" y="565"/>
                  <a:pt x="1190" y="563"/>
                  <a:pt x="1197" y="559"/>
                </a:cubicBezTo>
                <a:cubicBezTo>
                  <a:pt x="1204" y="555"/>
                  <a:pt x="1208" y="559"/>
                  <a:pt x="1216" y="555"/>
                </a:cubicBezTo>
                <a:cubicBezTo>
                  <a:pt x="1224" y="551"/>
                  <a:pt x="1235" y="536"/>
                  <a:pt x="1245" y="532"/>
                </a:cubicBezTo>
                <a:cubicBezTo>
                  <a:pt x="1255" y="528"/>
                  <a:pt x="1268" y="534"/>
                  <a:pt x="1278" y="528"/>
                </a:cubicBezTo>
                <a:cubicBezTo>
                  <a:pt x="1288" y="522"/>
                  <a:pt x="1292" y="528"/>
                  <a:pt x="1308" y="498"/>
                </a:cubicBezTo>
                <a:cubicBezTo>
                  <a:pt x="1324" y="468"/>
                  <a:pt x="1364" y="378"/>
                  <a:pt x="1377" y="346"/>
                </a:cubicBezTo>
                <a:cubicBezTo>
                  <a:pt x="1390" y="314"/>
                  <a:pt x="1377" y="317"/>
                  <a:pt x="1384" y="307"/>
                </a:cubicBezTo>
                <a:cubicBezTo>
                  <a:pt x="1391" y="297"/>
                  <a:pt x="1408" y="295"/>
                  <a:pt x="1420" y="286"/>
                </a:cubicBezTo>
                <a:cubicBezTo>
                  <a:pt x="1432" y="277"/>
                  <a:pt x="1444" y="266"/>
                  <a:pt x="1455" y="255"/>
                </a:cubicBezTo>
                <a:cubicBezTo>
                  <a:pt x="1466" y="244"/>
                  <a:pt x="1474" y="231"/>
                  <a:pt x="1488" y="222"/>
                </a:cubicBezTo>
                <a:cubicBezTo>
                  <a:pt x="1502" y="213"/>
                  <a:pt x="1523" y="210"/>
                  <a:pt x="1537" y="199"/>
                </a:cubicBezTo>
                <a:cubicBezTo>
                  <a:pt x="1551" y="188"/>
                  <a:pt x="1567" y="168"/>
                  <a:pt x="1572" y="157"/>
                </a:cubicBezTo>
                <a:cubicBezTo>
                  <a:pt x="1577" y="146"/>
                  <a:pt x="1572" y="138"/>
                  <a:pt x="1567" y="130"/>
                </a:cubicBezTo>
                <a:cubicBezTo>
                  <a:pt x="1562" y="122"/>
                  <a:pt x="1540" y="122"/>
                  <a:pt x="1540" y="108"/>
                </a:cubicBezTo>
                <a:cubicBezTo>
                  <a:pt x="1540" y="94"/>
                  <a:pt x="1559" y="63"/>
                  <a:pt x="1567" y="45"/>
                </a:cubicBezTo>
                <a:cubicBezTo>
                  <a:pt x="1575" y="27"/>
                  <a:pt x="1583" y="9"/>
                  <a:pt x="1587" y="0"/>
                </a:cubicBezTo>
              </a:path>
            </a:pathLst>
          </a:custGeom>
          <a:noFill/>
          <a:ln w="1333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Freeform 16">
            <a:extLst>
              <a:ext uri="{FF2B5EF4-FFF2-40B4-BE49-F238E27FC236}">
                <a16:creationId xmlns:a16="http://schemas.microsoft.com/office/drawing/2014/main" id="{B4B3F1C9-B026-4A98-BEF9-BA2B3E73C0EB}"/>
              </a:ext>
            </a:extLst>
          </p:cNvPr>
          <p:cNvSpPr>
            <a:spLocks/>
          </p:cNvSpPr>
          <p:nvPr/>
        </p:nvSpPr>
        <p:spPr bwMode="auto">
          <a:xfrm>
            <a:off x="10191750" y="573087"/>
            <a:ext cx="142875" cy="276225"/>
          </a:xfrm>
          <a:custGeom>
            <a:avLst/>
            <a:gdLst>
              <a:gd name="T0" fmla="*/ 30241875 w 90"/>
              <a:gd name="T1" fmla="*/ 216733438 h 174"/>
              <a:gd name="T2" fmla="*/ 17641888 w 90"/>
              <a:gd name="T3" fmla="*/ 398184688 h 174"/>
              <a:gd name="T4" fmla="*/ 75604688 w 90"/>
              <a:gd name="T5" fmla="*/ 430947513 h 174"/>
              <a:gd name="T6" fmla="*/ 108367513 w 90"/>
              <a:gd name="T7" fmla="*/ 352821875 h 174"/>
              <a:gd name="T8" fmla="*/ 173891575 w 90"/>
              <a:gd name="T9" fmla="*/ 269657513 h 174"/>
              <a:gd name="T10" fmla="*/ 214214075 w 90"/>
              <a:gd name="T11" fmla="*/ 171370625 h 174"/>
              <a:gd name="T12" fmla="*/ 196572188 w 90"/>
              <a:gd name="T13" fmla="*/ 7561263 h 174"/>
              <a:gd name="T14" fmla="*/ 30241875 w 90"/>
              <a:gd name="T15" fmla="*/ 216733438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174">
                <a:moveTo>
                  <a:pt x="12" y="86"/>
                </a:moveTo>
                <a:cubicBezTo>
                  <a:pt x="0" y="112"/>
                  <a:pt x="4" y="144"/>
                  <a:pt x="7" y="158"/>
                </a:cubicBezTo>
                <a:cubicBezTo>
                  <a:pt x="10" y="172"/>
                  <a:pt x="24" y="174"/>
                  <a:pt x="30" y="171"/>
                </a:cubicBezTo>
                <a:cubicBezTo>
                  <a:pt x="36" y="168"/>
                  <a:pt x="37" y="151"/>
                  <a:pt x="43" y="140"/>
                </a:cubicBezTo>
                <a:cubicBezTo>
                  <a:pt x="49" y="129"/>
                  <a:pt x="62" y="119"/>
                  <a:pt x="69" y="107"/>
                </a:cubicBezTo>
                <a:cubicBezTo>
                  <a:pt x="76" y="95"/>
                  <a:pt x="83" y="85"/>
                  <a:pt x="85" y="68"/>
                </a:cubicBezTo>
                <a:cubicBezTo>
                  <a:pt x="87" y="51"/>
                  <a:pt x="90" y="0"/>
                  <a:pt x="78" y="3"/>
                </a:cubicBezTo>
                <a:cubicBezTo>
                  <a:pt x="66" y="6"/>
                  <a:pt x="24" y="60"/>
                  <a:pt x="12" y="86"/>
                </a:cubicBezTo>
                <a:close/>
              </a:path>
            </a:pathLst>
          </a:custGeom>
          <a:solidFill>
            <a:schemeClr val="accent1"/>
          </a:solidFill>
          <a:ln w="3175" cmpd="sng">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Freeform 17">
            <a:extLst>
              <a:ext uri="{FF2B5EF4-FFF2-40B4-BE49-F238E27FC236}">
                <a16:creationId xmlns:a16="http://schemas.microsoft.com/office/drawing/2014/main" id="{1EF53FAC-C9B8-4111-958D-19A64059E0D5}"/>
              </a:ext>
            </a:extLst>
          </p:cNvPr>
          <p:cNvSpPr>
            <a:spLocks/>
          </p:cNvSpPr>
          <p:nvPr/>
        </p:nvSpPr>
        <p:spPr bwMode="auto">
          <a:xfrm>
            <a:off x="11258550" y="5716587"/>
            <a:ext cx="914400" cy="952500"/>
          </a:xfrm>
          <a:custGeom>
            <a:avLst/>
            <a:gdLst>
              <a:gd name="T0" fmla="*/ 1451610000 w 576"/>
              <a:gd name="T1" fmla="*/ 1512093750 h 600"/>
              <a:gd name="T2" fmla="*/ 1413808450 w 576"/>
              <a:gd name="T3" fmla="*/ 1459171263 h 600"/>
              <a:gd name="T4" fmla="*/ 1383566575 w 576"/>
              <a:gd name="T5" fmla="*/ 1418848763 h 600"/>
              <a:gd name="T6" fmla="*/ 1217236263 w 576"/>
              <a:gd name="T7" fmla="*/ 1365924688 h 600"/>
              <a:gd name="T8" fmla="*/ 1141631575 w 576"/>
              <a:gd name="T9" fmla="*/ 1217236263 h 600"/>
              <a:gd name="T10" fmla="*/ 937498125 w 576"/>
              <a:gd name="T11" fmla="*/ 1156752513 h 600"/>
              <a:gd name="T12" fmla="*/ 932457813 w 576"/>
              <a:gd name="T13" fmla="*/ 1073586563 h 600"/>
              <a:gd name="T14" fmla="*/ 899696575 w 576"/>
              <a:gd name="T15" fmla="*/ 1025704388 h 600"/>
              <a:gd name="T16" fmla="*/ 902215938 w 576"/>
              <a:gd name="T17" fmla="*/ 965220638 h 600"/>
              <a:gd name="T18" fmla="*/ 816530625 w 576"/>
              <a:gd name="T19" fmla="*/ 851812813 h 600"/>
              <a:gd name="T20" fmla="*/ 743446888 w 576"/>
              <a:gd name="T21" fmla="*/ 723285638 h 600"/>
              <a:gd name="T22" fmla="*/ 725805000 w 576"/>
              <a:gd name="T23" fmla="*/ 662801888 h 600"/>
              <a:gd name="T24" fmla="*/ 688003450 w 576"/>
              <a:gd name="T25" fmla="*/ 609877813 h 600"/>
              <a:gd name="T26" fmla="*/ 690522813 w 576"/>
              <a:gd name="T27" fmla="*/ 541834388 h 600"/>
              <a:gd name="T28" fmla="*/ 546874700 w 576"/>
              <a:gd name="T29" fmla="*/ 302418750 h 600"/>
              <a:gd name="T30" fmla="*/ 463708750 w 576"/>
              <a:gd name="T31" fmla="*/ 186491563 h 600"/>
              <a:gd name="T32" fmla="*/ 297378438 w 576"/>
              <a:gd name="T33" fmla="*/ 133569075 h 600"/>
              <a:gd name="T34" fmla="*/ 206652813 w 576"/>
              <a:gd name="T35" fmla="*/ 88206263 h 600"/>
              <a:gd name="T36" fmla="*/ 0 w 576"/>
              <a:gd name="T37" fmla="*/ 0 h 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6" h="600">
                <a:moveTo>
                  <a:pt x="576" y="600"/>
                </a:moveTo>
                <a:cubicBezTo>
                  <a:pt x="574" y="597"/>
                  <a:pt x="566" y="585"/>
                  <a:pt x="561" y="579"/>
                </a:cubicBezTo>
                <a:cubicBezTo>
                  <a:pt x="556" y="573"/>
                  <a:pt x="562" y="569"/>
                  <a:pt x="549" y="563"/>
                </a:cubicBezTo>
                <a:cubicBezTo>
                  <a:pt x="536" y="557"/>
                  <a:pt x="499" y="555"/>
                  <a:pt x="483" y="542"/>
                </a:cubicBezTo>
                <a:cubicBezTo>
                  <a:pt x="467" y="529"/>
                  <a:pt x="471" y="497"/>
                  <a:pt x="453" y="483"/>
                </a:cubicBezTo>
                <a:cubicBezTo>
                  <a:pt x="435" y="469"/>
                  <a:pt x="386" y="469"/>
                  <a:pt x="372" y="459"/>
                </a:cubicBezTo>
                <a:cubicBezTo>
                  <a:pt x="358" y="449"/>
                  <a:pt x="373" y="435"/>
                  <a:pt x="370" y="426"/>
                </a:cubicBezTo>
                <a:cubicBezTo>
                  <a:pt x="367" y="417"/>
                  <a:pt x="359" y="414"/>
                  <a:pt x="357" y="407"/>
                </a:cubicBezTo>
                <a:cubicBezTo>
                  <a:pt x="355" y="400"/>
                  <a:pt x="363" y="394"/>
                  <a:pt x="358" y="383"/>
                </a:cubicBezTo>
                <a:cubicBezTo>
                  <a:pt x="353" y="372"/>
                  <a:pt x="334" y="354"/>
                  <a:pt x="324" y="338"/>
                </a:cubicBezTo>
                <a:cubicBezTo>
                  <a:pt x="314" y="322"/>
                  <a:pt x="301" y="300"/>
                  <a:pt x="295" y="287"/>
                </a:cubicBezTo>
                <a:cubicBezTo>
                  <a:pt x="289" y="274"/>
                  <a:pt x="292" y="270"/>
                  <a:pt x="288" y="263"/>
                </a:cubicBezTo>
                <a:cubicBezTo>
                  <a:pt x="284" y="256"/>
                  <a:pt x="275" y="250"/>
                  <a:pt x="273" y="242"/>
                </a:cubicBezTo>
                <a:cubicBezTo>
                  <a:pt x="271" y="234"/>
                  <a:pt x="283" y="235"/>
                  <a:pt x="274" y="215"/>
                </a:cubicBezTo>
                <a:cubicBezTo>
                  <a:pt x="265" y="195"/>
                  <a:pt x="232" y="143"/>
                  <a:pt x="217" y="120"/>
                </a:cubicBezTo>
                <a:cubicBezTo>
                  <a:pt x="202" y="97"/>
                  <a:pt x="201" y="85"/>
                  <a:pt x="184" y="74"/>
                </a:cubicBezTo>
                <a:cubicBezTo>
                  <a:pt x="167" y="63"/>
                  <a:pt x="135" y="59"/>
                  <a:pt x="118" y="53"/>
                </a:cubicBezTo>
                <a:cubicBezTo>
                  <a:pt x="101" y="47"/>
                  <a:pt x="102" y="44"/>
                  <a:pt x="82" y="35"/>
                </a:cubicBezTo>
                <a:cubicBezTo>
                  <a:pt x="62" y="26"/>
                  <a:pt x="17" y="7"/>
                  <a:pt x="0" y="0"/>
                </a:cubicBezTo>
              </a:path>
            </a:pathLst>
          </a:custGeom>
          <a:noFill/>
          <a:ln w="31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Freeform 18">
            <a:extLst>
              <a:ext uri="{FF2B5EF4-FFF2-40B4-BE49-F238E27FC236}">
                <a16:creationId xmlns:a16="http://schemas.microsoft.com/office/drawing/2014/main" id="{56F09A1A-3239-4675-BE4D-8F296A282CB0}"/>
              </a:ext>
            </a:extLst>
          </p:cNvPr>
          <p:cNvSpPr>
            <a:spLocks/>
          </p:cNvSpPr>
          <p:nvPr/>
        </p:nvSpPr>
        <p:spPr bwMode="auto">
          <a:xfrm>
            <a:off x="11688762" y="6619874"/>
            <a:ext cx="481013" cy="228600"/>
          </a:xfrm>
          <a:custGeom>
            <a:avLst/>
            <a:gdLst>
              <a:gd name="T0" fmla="*/ 763608931 w 303"/>
              <a:gd name="T1" fmla="*/ 362902500 h 144"/>
              <a:gd name="T2" fmla="*/ 672883212 w 303"/>
              <a:gd name="T3" fmla="*/ 312499375 h 144"/>
              <a:gd name="T4" fmla="*/ 506552727 w 303"/>
              <a:gd name="T5" fmla="*/ 234375325 h 144"/>
              <a:gd name="T6" fmla="*/ 345262559 w 303"/>
              <a:gd name="T7" fmla="*/ 146169063 h 144"/>
              <a:gd name="T8" fmla="*/ 257056205 w 303"/>
              <a:gd name="T9" fmla="*/ 113407825 h 144"/>
              <a:gd name="T10" fmla="*/ 209173980 w 303"/>
              <a:gd name="T11" fmla="*/ 100806250 h 144"/>
              <a:gd name="T12" fmla="*/ 141128897 w 303"/>
              <a:gd name="T13" fmla="*/ 68045013 h 144"/>
              <a:gd name="T14" fmla="*/ 15120953 w 303"/>
              <a:gd name="T15" fmla="*/ 105846563 h 144"/>
              <a:gd name="T16" fmla="*/ 42843495 w 303"/>
              <a:gd name="T17" fmla="*/ 75604688 h 144"/>
              <a:gd name="T18" fmla="*/ 156249850 w 303"/>
              <a:gd name="T19" fmla="*/ 7561263 h 144"/>
              <a:gd name="T20" fmla="*/ 347781924 w 303"/>
              <a:gd name="T21" fmla="*/ 120967500 h 144"/>
              <a:gd name="T22" fmla="*/ 498991456 w 303"/>
              <a:gd name="T23" fmla="*/ 98286888 h 144"/>
              <a:gd name="T24" fmla="*/ 619959082 w 303"/>
              <a:gd name="T25" fmla="*/ 138609388 h 144"/>
              <a:gd name="T26" fmla="*/ 723286389 w 303"/>
              <a:gd name="T27" fmla="*/ 173891575 h 144"/>
              <a:gd name="T28" fmla="*/ 763608931 w 303"/>
              <a:gd name="T29" fmla="*/ 166330313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3" h="144">
                <a:moveTo>
                  <a:pt x="303" y="144"/>
                </a:moveTo>
                <a:cubicBezTo>
                  <a:pt x="297" y="141"/>
                  <a:pt x="284" y="132"/>
                  <a:pt x="267" y="124"/>
                </a:cubicBezTo>
                <a:cubicBezTo>
                  <a:pt x="250" y="116"/>
                  <a:pt x="223" y="104"/>
                  <a:pt x="201" y="93"/>
                </a:cubicBezTo>
                <a:cubicBezTo>
                  <a:pt x="179" y="82"/>
                  <a:pt x="153" y="66"/>
                  <a:pt x="137" y="58"/>
                </a:cubicBezTo>
                <a:cubicBezTo>
                  <a:pt x="121" y="50"/>
                  <a:pt x="111" y="48"/>
                  <a:pt x="102" y="45"/>
                </a:cubicBezTo>
                <a:cubicBezTo>
                  <a:pt x="93" y="42"/>
                  <a:pt x="91" y="43"/>
                  <a:pt x="83" y="40"/>
                </a:cubicBezTo>
                <a:cubicBezTo>
                  <a:pt x="75" y="37"/>
                  <a:pt x="69" y="27"/>
                  <a:pt x="56" y="27"/>
                </a:cubicBezTo>
                <a:cubicBezTo>
                  <a:pt x="43" y="27"/>
                  <a:pt x="12" y="42"/>
                  <a:pt x="6" y="42"/>
                </a:cubicBezTo>
                <a:cubicBezTo>
                  <a:pt x="0" y="42"/>
                  <a:pt x="8" y="36"/>
                  <a:pt x="17" y="30"/>
                </a:cubicBezTo>
                <a:cubicBezTo>
                  <a:pt x="26" y="24"/>
                  <a:pt x="42" y="0"/>
                  <a:pt x="62" y="3"/>
                </a:cubicBezTo>
                <a:cubicBezTo>
                  <a:pt x="82" y="6"/>
                  <a:pt x="115" y="42"/>
                  <a:pt x="138" y="48"/>
                </a:cubicBezTo>
                <a:cubicBezTo>
                  <a:pt x="161" y="54"/>
                  <a:pt x="180" y="38"/>
                  <a:pt x="198" y="39"/>
                </a:cubicBezTo>
                <a:cubicBezTo>
                  <a:pt x="216" y="40"/>
                  <a:pt x="231" y="50"/>
                  <a:pt x="246" y="55"/>
                </a:cubicBezTo>
                <a:cubicBezTo>
                  <a:pt x="261" y="60"/>
                  <a:pt x="278" y="67"/>
                  <a:pt x="287" y="69"/>
                </a:cubicBezTo>
                <a:cubicBezTo>
                  <a:pt x="296" y="71"/>
                  <a:pt x="300" y="67"/>
                  <a:pt x="303" y="66"/>
                </a:cubicBezTo>
              </a:path>
            </a:pathLst>
          </a:custGeom>
          <a:noFill/>
          <a:ln w="31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Freeform 19">
            <a:extLst>
              <a:ext uri="{FF2B5EF4-FFF2-40B4-BE49-F238E27FC236}">
                <a16:creationId xmlns:a16="http://schemas.microsoft.com/office/drawing/2014/main" id="{10FABDE3-5B53-49D4-A313-A89118A99AE2}"/>
              </a:ext>
            </a:extLst>
          </p:cNvPr>
          <p:cNvSpPr>
            <a:spLocks/>
          </p:cNvSpPr>
          <p:nvPr/>
        </p:nvSpPr>
        <p:spPr bwMode="auto">
          <a:xfrm>
            <a:off x="11969750" y="6700837"/>
            <a:ext cx="203200" cy="119062"/>
          </a:xfrm>
          <a:custGeom>
            <a:avLst/>
            <a:gdLst>
              <a:gd name="T0" fmla="*/ 322580000 w 128"/>
              <a:gd name="T1" fmla="*/ 189010131 h 75"/>
              <a:gd name="T2" fmla="*/ 257055938 w 128"/>
              <a:gd name="T3" fmla="*/ 153728092 h 75"/>
              <a:gd name="T4" fmla="*/ 37803138 w 128"/>
              <a:gd name="T5" fmla="*/ 47881974 h 75"/>
              <a:gd name="T6" fmla="*/ 35282188 w 128"/>
              <a:gd name="T7" fmla="*/ 0 h 75"/>
              <a:gd name="T8" fmla="*/ 163810950 w 128"/>
              <a:gd name="T9" fmla="*/ 47881974 h 75"/>
              <a:gd name="T10" fmla="*/ 322580000 w 128"/>
              <a:gd name="T11" fmla="*/ 115926701 h 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75">
                <a:moveTo>
                  <a:pt x="128" y="75"/>
                </a:moveTo>
                <a:cubicBezTo>
                  <a:pt x="124" y="73"/>
                  <a:pt x="121" y="70"/>
                  <a:pt x="102" y="61"/>
                </a:cubicBezTo>
                <a:cubicBezTo>
                  <a:pt x="83" y="52"/>
                  <a:pt x="30" y="29"/>
                  <a:pt x="15" y="19"/>
                </a:cubicBezTo>
                <a:cubicBezTo>
                  <a:pt x="0" y="9"/>
                  <a:pt x="6" y="0"/>
                  <a:pt x="14" y="0"/>
                </a:cubicBezTo>
                <a:cubicBezTo>
                  <a:pt x="22" y="0"/>
                  <a:pt x="46" y="11"/>
                  <a:pt x="65" y="19"/>
                </a:cubicBezTo>
                <a:cubicBezTo>
                  <a:pt x="84" y="27"/>
                  <a:pt x="115" y="41"/>
                  <a:pt x="128" y="46"/>
                </a:cubicBezTo>
              </a:path>
            </a:pathLst>
          </a:custGeom>
          <a:noFill/>
          <a:ln w="31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Freeform 20">
            <a:extLst>
              <a:ext uri="{FF2B5EF4-FFF2-40B4-BE49-F238E27FC236}">
                <a16:creationId xmlns:a16="http://schemas.microsoft.com/office/drawing/2014/main" id="{DDB51666-D59B-4BB5-86FB-A191DBA4302D}"/>
              </a:ext>
            </a:extLst>
          </p:cNvPr>
          <p:cNvSpPr>
            <a:spLocks/>
          </p:cNvSpPr>
          <p:nvPr/>
        </p:nvSpPr>
        <p:spPr bwMode="auto">
          <a:xfrm>
            <a:off x="11149012" y="6592887"/>
            <a:ext cx="377825" cy="255587"/>
          </a:xfrm>
          <a:custGeom>
            <a:avLst/>
            <a:gdLst>
              <a:gd name="T0" fmla="*/ 0 w 238"/>
              <a:gd name="T1" fmla="*/ 405743569 h 161"/>
              <a:gd name="T2" fmla="*/ 153730325 w 238"/>
              <a:gd name="T3" fmla="*/ 113406016 h 161"/>
              <a:gd name="T4" fmla="*/ 448587813 w 238"/>
              <a:gd name="T5" fmla="*/ 35282118 h 161"/>
              <a:gd name="T6" fmla="*/ 599797188 w 238"/>
              <a:gd name="T7" fmla="*/ 0 h 1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 h="161">
                <a:moveTo>
                  <a:pt x="0" y="161"/>
                </a:moveTo>
                <a:cubicBezTo>
                  <a:pt x="10" y="142"/>
                  <a:pt x="31" y="69"/>
                  <a:pt x="61" y="45"/>
                </a:cubicBezTo>
                <a:cubicBezTo>
                  <a:pt x="91" y="21"/>
                  <a:pt x="149" y="21"/>
                  <a:pt x="178" y="14"/>
                </a:cubicBezTo>
                <a:cubicBezTo>
                  <a:pt x="207" y="7"/>
                  <a:pt x="226" y="3"/>
                  <a:pt x="238" y="0"/>
                </a:cubicBezTo>
              </a:path>
            </a:pathLst>
          </a:custGeom>
          <a:noFill/>
          <a:ln w="15875">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Freeform 21">
            <a:extLst>
              <a:ext uri="{FF2B5EF4-FFF2-40B4-BE49-F238E27FC236}">
                <a16:creationId xmlns:a16="http://schemas.microsoft.com/office/drawing/2014/main" id="{08F657A6-617F-4CAC-9CB2-22C80E2ED2D2}"/>
              </a:ext>
            </a:extLst>
          </p:cNvPr>
          <p:cNvSpPr>
            <a:spLocks/>
          </p:cNvSpPr>
          <p:nvPr/>
        </p:nvSpPr>
        <p:spPr bwMode="auto">
          <a:xfrm>
            <a:off x="7016750" y="5740399"/>
            <a:ext cx="1700212" cy="361950"/>
          </a:xfrm>
          <a:custGeom>
            <a:avLst/>
            <a:gdLst>
              <a:gd name="T0" fmla="*/ 0 w 1071"/>
              <a:gd name="T1" fmla="*/ 12601575 h 228"/>
              <a:gd name="T2" fmla="*/ 156249642 w 1071"/>
              <a:gd name="T3" fmla="*/ 35282188 h 228"/>
              <a:gd name="T4" fmla="*/ 302418661 w 1071"/>
              <a:gd name="T5" fmla="*/ 219254388 h 228"/>
              <a:gd name="T6" fmla="*/ 498990791 w 1071"/>
              <a:gd name="T7" fmla="*/ 226814063 h 228"/>
              <a:gd name="T8" fmla="*/ 635079188 w 1071"/>
              <a:gd name="T9" fmla="*/ 272176875 h 228"/>
              <a:gd name="T10" fmla="*/ 821570696 w 1071"/>
              <a:gd name="T11" fmla="*/ 375504075 h 228"/>
              <a:gd name="T12" fmla="*/ 950097833 w 1071"/>
              <a:gd name="T13" fmla="*/ 360383138 h 228"/>
              <a:gd name="T14" fmla="*/ 1116428097 w 1071"/>
              <a:gd name="T15" fmla="*/ 446068450 h 228"/>
              <a:gd name="T16" fmla="*/ 1282758360 w 1071"/>
              <a:gd name="T17" fmla="*/ 466229700 h 228"/>
              <a:gd name="T18" fmla="*/ 1874995699 w 1071"/>
              <a:gd name="T19" fmla="*/ 574595625 h 228"/>
              <a:gd name="T20" fmla="*/ 2147483646 w 1071"/>
              <a:gd name="T21" fmla="*/ 461189388 h 228"/>
              <a:gd name="T22" fmla="*/ 2147483646 w 1071"/>
              <a:gd name="T23" fmla="*/ 393144375 h 228"/>
              <a:gd name="T24" fmla="*/ 2147483646 w 1071"/>
              <a:gd name="T25" fmla="*/ 375504075 h 228"/>
              <a:gd name="T26" fmla="*/ 2147483646 w 1071"/>
              <a:gd name="T27" fmla="*/ 284778450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1" h="228">
                <a:moveTo>
                  <a:pt x="0" y="5"/>
                </a:moveTo>
                <a:cubicBezTo>
                  <a:pt x="10" y="6"/>
                  <a:pt x="42" y="0"/>
                  <a:pt x="62" y="14"/>
                </a:cubicBezTo>
                <a:cubicBezTo>
                  <a:pt x="82" y="28"/>
                  <a:pt x="97" y="74"/>
                  <a:pt x="120" y="87"/>
                </a:cubicBezTo>
                <a:cubicBezTo>
                  <a:pt x="143" y="100"/>
                  <a:pt x="176" y="87"/>
                  <a:pt x="198" y="90"/>
                </a:cubicBezTo>
                <a:cubicBezTo>
                  <a:pt x="220" y="93"/>
                  <a:pt x="231" y="98"/>
                  <a:pt x="252" y="108"/>
                </a:cubicBezTo>
                <a:cubicBezTo>
                  <a:pt x="273" y="118"/>
                  <a:pt x="305" y="143"/>
                  <a:pt x="326" y="149"/>
                </a:cubicBezTo>
                <a:cubicBezTo>
                  <a:pt x="347" y="155"/>
                  <a:pt x="358" y="138"/>
                  <a:pt x="377" y="143"/>
                </a:cubicBezTo>
                <a:cubicBezTo>
                  <a:pt x="396" y="148"/>
                  <a:pt x="421" y="170"/>
                  <a:pt x="443" y="177"/>
                </a:cubicBezTo>
                <a:cubicBezTo>
                  <a:pt x="465" y="184"/>
                  <a:pt x="459" y="177"/>
                  <a:pt x="509" y="185"/>
                </a:cubicBezTo>
                <a:cubicBezTo>
                  <a:pt x="559" y="193"/>
                  <a:pt x="686" y="228"/>
                  <a:pt x="744" y="228"/>
                </a:cubicBezTo>
                <a:cubicBezTo>
                  <a:pt x="802" y="228"/>
                  <a:pt x="828" y="195"/>
                  <a:pt x="860" y="183"/>
                </a:cubicBezTo>
                <a:cubicBezTo>
                  <a:pt x="892" y="171"/>
                  <a:pt x="914" y="162"/>
                  <a:pt x="935" y="156"/>
                </a:cubicBezTo>
                <a:cubicBezTo>
                  <a:pt x="956" y="150"/>
                  <a:pt x="964" y="156"/>
                  <a:pt x="986" y="149"/>
                </a:cubicBezTo>
                <a:cubicBezTo>
                  <a:pt x="1008" y="142"/>
                  <a:pt x="1053" y="121"/>
                  <a:pt x="1071" y="113"/>
                </a:cubicBezTo>
              </a:path>
            </a:pathLst>
          </a:custGeom>
          <a:noFill/>
          <a:ln w="1333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Freeform 22">
            <a:extLst>
              <a:ext uri="{FF2B5EF4-FFF2-40B4-BE49-F238E27FC236}">
                <a16:creationId xmlns:a16="http://schemas.microsoft.com/office/drawing/2014/main" id="{9F862FD2-3057-4A71-ADA5-9206F7DEA10A}"/>
              </a:ext>
            </a:extLst>
          </p:cNvPr>
          <p:cNvSpPr>
            <a:spLocks/>
          </p:cNvSpPr>
          <p:nvPr/>
        </p:nvSpPr>
        <p:spPr bwMode="auto">
          <a:xfrm>
            <a:off x="4287837" y="3957637"/>
            <a:ext cx="2778125" cy="2900362"/>
          </a:xfrm>
          <a:custGeom>
            <a:avLst/>
            <a:gdLst>
              <a:gd name="T0" fmla="*/ 2147483646 w 1750"/>
              <a:gd name="T1" fmla="*/ 2147483646 h 1827"/>
              <a:gd name="T2" fmla="*/ 2147483646 w 1750"/>
              <a:gd name="T3" fmla="*/ 2147483646 h 1827"/>
              <a:gd name="T4" fmla="*/ 2147483646 w 1750"/>
              <a:gd name="T5" fmla="*/ 2147483646 h 1827"/>
              <a:gd name="T6" fmla="*/ 2147483646 w 1750"/>
              <a:gd name="T7" fmla="*/ 2147483646 h 1827"/>
              <a:gd name="T8" fmla="*/ 2147483646 w 1750"/>
              <a:gd name="T9" fmla="*/ 2147483646 h 1827"/>
              <a:gd name="T10" fmla="*/ 2147483646 w 1750"/>
              <a:gd name="T11" fmla="*/ 2147483646 h 1827"/>
              <a:gd name="T12" fmla="*/ 2147483646 w 1750"/>
              <a:gd name="T13" fmla="*/ 2147483646 h 1827"/>
              <a:gd name="T14" fmla="*/ 2147483646 w 1750"/>
              <a:gd name="T15" fmla="*/ 2147483646 h 1827"/>
              <a:gd name="T16" fmla="*/ 2147483646 w 1750"/>
              <a:gd name="T17" fmla="*/ 1582657852 h 1827"/>
              <a:gd name="T18" fmla="*/ 2147483646 w 1750"/>
              <a:gd name="T19" fmla="*/ 1318040698 h 1827"/>
              <a:gd name="T20" fmla="*/ 2147483646 w 1750"/>
              <a:gd name="T21" fmla="*/ 1126508856 h 1827"/>
              <a:gd name="T22" fmla="*/ 2147483646 w 1750"/>
              <a:gd name="T23" fmla="*/ 960178572 h 1827"/>
              <a:gd name="T24" fmla="*/ 2147483646 w 1750"/>
              <a:gd name="T25" fmla="*/ 914815767 h 1827"/>
              <a:gd name="T26" fmla="*/ 2147483646 w 1750"/>
              <a:gd name="T27" fmla="*/ 680442070 h 1827"/>
              <a:gd name="T28" fmla="*/ 2147173125 w 1750"/>
              <a:gd name="T29" fmla="*/ 423386177 h 1827"/>
              <a:gd name="T30" fmla="*/ 1837194700 w 1750"/>
              <a:gd name="T31" fmla="*/ 415824916 h 1827"/>
              <a:gd name="T32" fmla="*/ 1633061250 w 1750"/>
              <a:gd name="T33" fmla="*/ 408265242 h 1827"/>
              <a:gd name="T34" fmla="*/ 1139110625 w 1750"/>
              <a:gd name="T35" fmla="*/ 120967479 h 1827"/>
              <a:gd name="T36" fmla="*/ 919857825 w 1750"/>
              <a:gd name="T37" fmla="*/ 45362805 h 1827"/>
              <a:gd name="T38" fmla="*/ 768648450 w 1750"/>
              <a:gd name="T39" fmla="*/ 17640297 h 1827"/>
              <a:gd name="T40" fmla="*/ 619958438 w 1750"/>
              <a:gd name="T41" fmla="*/ 10080623 h 1827"/>
              <a:gd name="T42" fmla="*/ 322580000 w 1750"/>
              <a:gd name="T43" fmla="*/ 85685298 h 1827"/>
              <a:gd name="T44" fmla="*/ 103327200 w 1750"/>
              <a:gd name="T45" fmla="*/ 45362805 h 1827"/>
              <a:gd name="T46" fmla="*/ 0 w 1750"/>
              <a:gd name="T47" fmla="*/ 78124037 h 18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50" h="1827">
                <a:moveTo>
                  <a:pt x="1448" y="1825"/>
                </a:moveTo>
                <a:lnTo>
                  <a:pt x="1449" y="1827"/>
                </a:lnTo>
                <a:cubicBezTo>
                  <a:pt x="1464" y="1793"/>
                  <a:pt x="1501" y="1652"/>
                  <a:pt x="1541" y="1620"/>
                </a:cubicBezTo>
                <a:cubicBezTo>
                  <a:pt x="1581" y="1588"/>
                  <a:pt x="1656" y="1657"/>
                  <a:pt x="1689" y="1633"/>
                </a:cubicBezTo>
                <a:cubicBezTo>
                  <a:pt x="1722" y="1609"/>
                  <a:pt x="1736" y="1523"/>
                  <a:pt x="1742" y="1477"/>
                </a:cubicBezTo>
                <a:cubicBezTo>
                  <a:pt x="1748" y="1431"/>
                  <a:pt x="1750" y="1403"/>
                  <a:pt x="1722" y="1359"/>
                </a:cubicBezTo>
                <a:cubicBezTo>
                  <a:pt x="1694" y="1315"/>
                  <a:pt x="1601" y="1293"/>
                  <a:pt x="1571" y="1212"/>
                </a:cubicBezTo>
                <a:cubicBezTo>
                  <a:pt x="1541" y="1131"/>
                  <a:pt x="1568" y="973"/>
                  <a:pt x="1544" y="876"/>
                </a:cubicBezTo>
                <a:cubicBezTo>
                  <a:pt x="1520" y="779"/>
                  <a:pt x="1470" y="687"/>
                  <a:pt x="1425" y="628"/>
                </a:cubicBezTo>
                <a:cubicBezTo>
                  <a:pt x="1380" y="569"/>
                  <a:pt x="1314" y="553"/>
                  <a:pt x="1274" y="523"/>
                </a:cubicBezTo>
                <a:cubicBezTo>
                  <a:pt x="1234" y="493"/>
                  <a:pt x="1215" y="471"/>
                  <a:pt x="1187" y="447"/>
                </a:cubicBezTo>
                <a:cubicBezTo>
                  <a:pt x="1159" y="423"/>
                  <a:pt x="1128" y="395"/>
                  <a:pt x="1106" y="381"/>
                </a:cubicBezTo>
                <a:cubicBezTo>
                  <a:pt x="1084" y="367"/>
                  <a:pt x="1078" y="381"/>
                  <a:pt x="1052" y="363"/>
                </a:cubicBezTo>
                <a:cubicBezTo>
                  <a:pt x="1026" y="345"/>
                  <a:pt x="983" y="302"/>
                  <a:pt x="950" y="270"/>
                </a:cubicBezTo>
                <a:cubicBezTo>
                  <a:pt x="917" y="238"/>
                  <a:pt x="889" y="185"/>
                  <a:pt x="852" y="168"/>
                </a:cubicBezTo>
                <a:cubicBezTo>
                  <a:pt x="815" y="151"/>
                  <a:pt x="763" y="166"/>
                  <a:pt x="729" y="165"/>
                </a:cubicBezTo>
                <a:cubicBezTo>
                  <a:pt x="695" y="164"/>
                  <a:pt x="694" y="181"/>
                  <a:pt x="648" y="162"/>
                </a:cubicBezTo>
                <a:cubicBezTo>
                  <a:pt x="602" y="143"/>
                  <a:pt x="499" y="72"/>
                  <a:pt x="452" y="48"/>
                </a:cubicBezTo>
                <a:cubicBezTo>
                  <a:pt x="405" y="24"/>
                  <a:pt x="389" y="25"/>
                  <a:pt x="365" y="18"/>
                </a:cubicBezTo>
                <a:cubicBezTo>
                  <a:pt x="341" y="11"/>
                  <a:pt x="325" y="9"/>
                  <a:pt x="305" y="7"/>
                </a:cubicBezTo>
                <a:cubicBezTo>
                  <a:pt x="285" y="5"/>
                  <a:pt x="275" y="0"/>
                  <a:pt x="246" y="4"/>
                </a:cubicBezTo>
                <a:cubicBezTo>
                  <a:pt x="217" y="8"/>
                  <a:pt x="162" y="32"/>
                  <a:pt x="128" y="34"/>
                </a:cubicBezTo>
                <a:cubicBezTo>
                  <a:pt x="94" y="36"/>
                  <a:pt x="62" y="19"/>
                  <a:pt x="41" y="18"/>
                </a:cubicBezTo>
                <a:cubicBezTo>
                  <a:pt x="20" y="17"/>
                  <a:pt x="9" y="28"/>
                  <a:pt x="0" y="31"/>
                </a:cubicBezTo>
              </a:path>
            </a:pathLst>
          </a:custGeom>
          <a:noFill/>
          <a:ln w="28575" cap="flat" cmpd="sng">
            <a:solidFill>
              <a:srgbClr val="CC66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 name="Freeform 23">
            <a:extLst>
              <a:ext uri="{FF2B5EF4-FFF2-40B4-BE49-F238E27FC236}">
                <a16:creationId xmlns:a16="http://schemas.microsoft.com/office/drawing/2014/main" id="{AA4D3C74-3732-4659-83D3-8ADA1F04A75F}"/>
              </a:ext>
            </a:extLst>
          </p:cNvPr>
          <p:cNvSpPr>
            <a:spLocks/>
          </p:cNvSpPr>
          <p:nvPr/>
        </p:nvSpPr>
        <p:spPr bwMode="auto">
          <a:xfrm>
            <a:off x="5635625" y="3244849"/>
            <a:ext cx="822325" cy="1322388"/>
          </a:xfrm>
          <a:custGeom>
            <a:avLst/>
            <a:gdLst>
              <a:gd name="T0" fmla="*/ 0 w 518"/>
              <a:gd name="T1" fmla="*/ 1572578095 h 833"/>
              <a:gd name="T2" fmla="*/ 118448138 w 518"/>
              <a:gd name="T3" fmla="*/ 1774190671 h 833"/>
              <a:gd name="T4" fmla="*/ 367942813 w 518"/>
              <a:gd name="T5" fmla="*/ 1978324198 h 833"/>
              <a:gd name="T6" fmla="*/ 498990938 w 518"/>
              <a:gd name="T7" fmla="*/ 2084170801 h 833"/>
              <a:gd name="T8" fmla="*/ 579635938 w 518"/>
              <a:gd name="T9" fmla="*/ 2069049857 h 833"/>
              <a:gd name="T10" fmla="*/ 534273125 w 518"/>
              <a:gd name="T11" fmla="*/ 1910279160 h 833"/>
              <a:gd name="T12" fmla="*/ 551915013 w 518"/>
              <a:gd name="T13" fmla="*/ 1811993823 h 833"/>
              <a:gd name="T14" fmla="*/ 627519700 w 518"/>
              <a:gd name="T15" fmla="*/ 1776711622 h 833"/>
              <a:gd name="T16" fmla="*/ 680442188 w 518"/>
              <a:gd name="T17" fmla="*/ 1668344068 h 833"/>
              <a:gd name="T18" fmla="*/ 695563125 w 518"/>
              <a:gd name="T19" fmla="*/ 1527215265 h 833"/>
              <a:gd name="T20" fmla="*/ 481350638 w 518"/>
              <a:gd name="T21" fmla="*/ 1441529920 h 833"/>
              <a:gd name="T22" fmla="*/ 420866888 w 518"/>
              <a:gd name="T23" fmla="*/ 1320562374 h 833"/>
              <a:gd name="T24" fmla="*/ 337700938 w 518"/>
              <a:gd name="T25" fmla="*/ 1078627283 h 833"/>
              <a:gd name="T26" fmla="*/ 443547500 w 518"/>
              <a:gd name="T27" fmla="*/ 899696915 h 833"/>
              <a:gd name="T28" fmla="*/ 556955325 w 518"/>
              <a:gd name="T29" fmla="*/ 808971256 h 833"/>
              <a:gd name="T30" fmla="*/ 700603438 w 518"/>
              <a:gd name="T31" fmla="*/ 602318365 h 833"/>
              <a:gd name="T32" fmla="*/ 874495013 w 518"/>
              <a:gd name="T33" fmla="*/ 390625160 h 833"/>
              <a:gd name="T34" fmla="*/ 1018143125 w 518"/>
              <a:gd name="T35" fmla="*/ 158770698 h 833"/>
              <a:gd name="T36" fmla="*/ 1116430013 w 518"/>
              <a:gd name="T37" fmla="*/ 90725659 h 833"/>
              <a:gd name="T38" fmla="*/ 1192034700 w 518"/>
              <a:gd name="T39" fmla="*/ 35282201 h 833"/>
              <a:gd name="T40" fmla="*/ 1305440938 w 518"/>
              <a:gd name="T41" fmla="*/ 0 h 8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8" h="833">
                <a:moveTo>
                  <a:pt x="0" y="624"/>
                </a:moveTo>
                <a:cubicBezTo>
                  <a:pt x="8" y="637"/>
                  <a:pt x="23" y="677"/>
                  <a:pt x="47" y="704"/>
                </a:cubicBezTo>
                <a:cubicBezTo>
                  <a:pt x="71" y="731"/>
                  <a:pt x="121" y="764"/>
                  <a:pt x="146" y="785"/>
                </a:cubicBezTo>
                <a:cubicBezTo>
                  <a:pt x="171" y="806"/>
                  <a:pt x="184" y="821"/>
                  <a:pt x="198" y="827"/>
                </a:cubicBezTo>
                <a:cubicBezTo>
                  <a:pt x="212" y="833"/>
                  <a:pt x="228" y="832"/>
                  <a:pt x="230" y="821"/>
                </a:cubicBezTo>
                <a:cubicBezTo>
                  <a:pt x="232" y="810"/>
                  <a:pt x="214" y="775"/>
                  <a:pt x="212" y="758"/>
                </a:cubicBezTo>
                <a:cubicBezTo>
                  <a:pt x="210" y="741"/>
                  <a:pt x="213" y="728"/>
                  <a:pt x="219" y="719"/>
                </a:cubicBezTo>
                <a:cubicBezTo>
                  <a:pt x="225" y="710"/>
                  <a:pt x="241" y="714"/>
                  <a:pt x="249" y="705"/>
                </a:cubicBezTo>
                <a:cubicBezTo>
                  <a:pt x="257" y="696"/>
                  <a:pt x="266" y="678"/>
                  <a:pt x="270" y="662"/>
                </a:cubicBezTo>
                <a:cubicBezTo>
                  <a:pt x="274" y="646"/>
                  <a:pt x="289" y="621"/>
                  <a:pt x="276" y="606"/>
                </a:cubicBezTo>
                <a:cubicBezTo>
                  <a:pt x="263" y="591"/>
                  <a:pt x="209" y="586"/>
                  <a:pt x="191" y="572"/>
                </a:cubicBezTo>
                <a:cubicBezTo>
                  <a:pt x="173" y="558"/>
                  <a:pt x="176" y="548"/>
                  <a:pt x="167" y="524"/>
                </a:cubicBezTo>
                <a:cubicBezTo>
                  <a:pt x="158" y="500"/>
                  <a:pt x="133" y="456"/>
                  <a:pt x="134" y="428"/>
                </a:cubicBezTo>
                <a:cubicBezTo>
                  <a:pt x="135" y="400"/>
                  <a:pt x="162" y="375"/>
                  <a:pt x="176" y="357"/>
                </a:cubicBezTo>
                <a:cubicBezTo>
                  <a:pt x="190" y="339"/>
                  <a:pt x="204" y="341"/>
                  <a:pt x="221" y="321"/>
                </a:cubicBezTo>
                <a:cubicBezTo>
                  <a:pt x="238" y="301"/>
                  <a:pt x="257" y="267"/>
                  <a:pt x="278" y="239"/>
                </a:cubicBezTo>
                <a:cubicBezTo>
                  <a:pt x="299" y="211"/>
                  <a:pt x="326" y="184"/>
                  <a:pt x="347" y="155"/>
                </a:cubicBezTo>
                <a:cubicBezTo>
                  <a:pt x="368" y="126"/>
                  <a:pt x="388" y="83"/>
                  <a:pt x="404" y="63"/>
                </a:cubicBezTo>
                <a:cubicBezTo>
                  <a:pt x="420" y="43"/>
                  <a:pt x="432" y="44"/>
                  <a:pt x="443" y="36"/>
                </a:cubicBezTo>
                <a:cubicBezTo>
                  <a:pt x="454" y="28"/>
                  <a:pt x="460" y="20"/>
                  <a:pt x="473" y="14"/>
                </a:cubicBezTo>
                <a:cubicBezTo>
                  <a:pt x="486" y="8"/>
                  <a:pt x="509" y="3"/>
                  <a:pt x="518" y="0"/>
                </a:cubicBezTo>
              </a:path>
            </a:pathLst>
          </a:custGeom>
          <a:noFill/>
          <a:ln w="1333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Freeform 24">
            <a:extLst>
              <a:ext uri="{FF2B5EF4-FFF2-40B4-BE49-F238E27FC236}">
                <a16:creationId xmlns:a16="http://schemas.microsoft.com/office/drawing/2014/main" id="{A97D479C-531B-4FE4-BBF0-E54AAB9F2894}"/>
              </a:ext>
            </a:extLst>
          </p:cNvPr>
          <p:cNvSpPr>
            <a:spLocks/>
          </p:cNvSpPr>
          <p:nvPr/>
        </p:nvSpPr>
        <p:spPr bwMode="auto">
          <a:xfrm>
            <a:off x="6407150" y="3200399"/>
            <a:ext cx="144462" cy="198438"/>
          </a:xfrm>
          <a:custGeom>
            <a:avLst/>
            <a:gdLst>
              <a:gd name="T0" fmla="*/ 20161180 w 91"/>
              <a:gd name="T1" fmla="*/ 161290406 h 125"/>
              <a:gd name="T2" fmla="*/ 5040295 w 91"/>
              <a:gd name="T3" fmla="*/ 294859818 h 125"/>
              <a:gd name="T4" fmla="*/ 52922304 w 91"/>
              <a:gd name="T5" fmla="*/ 289819493 h 125"/>
              <a:gd name="T6" fmla="*/ 105846196 w 91"/>
              <a:gd name="T7" fmla="*/ 219254940 h 125"/>
              <a:gd name="T8" fmla="*/ 148687910 w 91"/>
              <a:gd name="T9" fmla="*/ 176411382 h 125"/>
              <a:gd name="T10" fmla="*/ 209171451 w 91"/>
              <a:gd name="T11" fmla="*/ 158771038 h 125"/>
              <a:gd name="T12" fmla="*/ 204131156 w 91"/>
              <a:gd name="T13" fmla="*/ 60483902 h 125"/>
              <a:gd name="T14" fmla="*/ 57962599 w 91"/>
              <a:gd name="T15" fmla="*/ 2520956 h 125"/>
              <a:gd name="T16" fmla="*/ 83164075 w 91"/>
              <a:gd name="T17" fmla="*/ 70564553 h 125"/>
              <a:gd name="T18" fmla="*/ 98284960 w 91"/>
              <a:gd name="T19" fmla="*/ 128529086 h 125"/>
              <a:gd name="T20" fmla="*/ 83164075 w 91"/>
              <a:gd name="T21" fmla="*/ 166330732 h 125"/>
              <a:gd name="T22" fmla="*/ 20161180 w 91"/>
              <a:gd name="T23" fmla="*/ 161290406 h 1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25">
                <a:moveTo>
                  <a:pt x="8" y="64"/>
                </a:moveTo>
                <a:cubicBezTo>
                  <a:pt x="3" y="72"/>
                  <a:pt x="0" y="109"/>
                  <a:pt x="2" y="117"/>
                </a:cubicBezTo>
                <a:cubicBezTo>
                  <a:pt x="4" y="125"/>
                  <a:pt x="14" y="120"/>
                  <a:pt x="21" y="115"/>
                </a:cubicBezTo>
                <a:cubicBezTo>
                  <a:pt x="28" y="110"/>
                  <a:pt x="36" y="95"/>
                  <a:pt x="42" y="87"/>
                </a:cubicBezTo>
                <a:cubicBezTo>
                  <a:pt x="48" y="79"/>
                  <a:pt x="52" y="74"/>
                  <a:pt x="59" y="70"/>
                </a:cubicBezTo>
                <a:cubicBezTo>
                  <a:pt x="66" y="66"/>
                  <a:pt x="79" y="70"/>
                  <a:pt x="83" y="63"/>
                </a:cubicBezTo>
                <a:cubicBezTo>
                  <a:pt x="87" y="56"/>
                  <a:pt x="91" y="34"/>
                  <a:pt x="81" y="24"/>
                </a:cubicBezTo>
                <a:cubicBezTo>
                  <a:pt x="71" y="14"/>
                  <a:pt x="31" y="0"/>
                  <a:pt x="23" y="1"/>
                </a:cubicBezTo>
                <a:cubicBezTo>
                  <a:pt x="15" y="2"/>
                  <a:pt x="30" y="20"/>
                  <a:pt x="33" y="28"/>
                </a:cubicBezTo>
                <a:cubicBezTo>
                  <a:pt x="36" y="36"/>
                  <a:pt x="39" y="45"/>
                  <a:pt x="39" y="51"/>
                </a:cubicBezTo>
                <a:cubicBezTo>
                  <a:pt x="39" y="57"/>
                  <a:pt x="38" y="64"/>
                  <a:pt x="33" y="66"/>
                </a:cubicBezTo>
                <a:cubicBezTo>
                  <a:pt x="28" y="68"/>
                  <a:pt x="13" y="55"/>
                  <a:pt x="8" y="64"/>
                </a:cubicBezTo>
                <a:close/>
              </a:path>
            </a:pathLst>
          </a:custGeom>
          <a:solidFill>
            <a:schemeClr val="accent1"/>
          </a:solidFill>
          <a:ln w="3175" cmpd="sng">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Freeform 25">
            <a:extLst>
              <a:ext uri="{FF2B5EF4-FFF2-40B4-BE49-F238E27FC236}">
                <a16:creationId xmlns:a16="http://schemas.microsoft.com/office/drawing/2014/main" id="{62F65AD5-7BD8-442D-AD74-CFF281E569B3}"/>
              </a:ext>
            </a:extLst>
          </p:cNvPr>
          <p:cNvSpPr>
            <a:spLocks/>
          </p:cNvSpPr>
          <p:nvPr/>
        </p:nvSpPr>
        <p:spPr bwMode="auto">
          <a:xfrm>
            <a:off x="7818437" y="3570287"/>
            <a:ext cx="503238" cy="241300"/>
          </a:xfrm>
          <a:custGeom>
            <a:avLst/>
            <a:gdLst>
              <a:gd name="T0" fmla="*/ 47883810 w 317"/>
              <a:gd name="T1" fmla="*/ 383063750 h 152"/>
              <a:gd name="T2" fmla="*/ 20161270 w 317"/>
              <a:gd name="T3" fmla="*/ 239415638 h 152"/>
              <a:gd name="T4" fmla="*/ 35282223 w 317"/>
              <a:gd name="T5" fmla="*/ 70564375 h 152"/>
              <a:gd name="T6" fmla="*/ 239415875 w 317"/>
              <a:gd name="T7" fmla="*/ 5040313 h 152"/>
              <a:gd name="T8" fmla="*/ 720765404 w 317"/>
              <a:gd name="T9" fmla="*/ 95765938 h 152"/>
              <a:gd name="T10" fmla="*/ 713205721 w 317"/>
              <a:gd name="T11" fmla="*/ 231854375 h 152"/>
              <a:gd name="T12" fmla="*/ 698084769 w 317"/>
              <a:gd name="T13" fmla="*/ 312499375 h 1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7" h="152">
                <a:moveTo>
                  <a:pt x="19" y="152"/>
                </a:moveTo>
                <a:cubicBezTo>
                  <a:pt x="17" y="143"/>
                  <a:pt x="9" y="116"/>
                  <a:pt x="8" y="95"/>
                </a:cubicBezTo>
                <a:cubicBezTo>
                  <a:pt x="7" y="74"/>
                  <a:pt x="0" y="43"/>
                  <a:pt x="14" y="28"/>
                </a:cubicBezTo>
                <a:cubicBezTo>
                  <a:pt x="28" y="13"/>
                  <a:pt x="50" y="0"/>
                  <a:pt x="95" y="2"/>
                </a:cubicBezTo>
                <a:cubicBezTo>
                  <a:pt x="140" y="4"/>
                  <a:pt x="255" y="23"/>
                  <a:pt x="286" y="38"/>
                </a:cubicBezTo>
                <a:cubicBezTo>
                  <a:pt x="317" y="53"/>
                  <a:pt x="284" y="78"/>
                  <a:pt x="283" y="92"/>
                </a:cubicBezTo>
                <a:cubicBezTo>
                  <a:pt x="282" y="106"/>
                  <a:pt x="278" y="117"/>
                  <a:pt x="277" y="124"/>
                </a:cubicBezTo>
              </a:path>
            </a:pathLst>
          </a:custGeom>
          <a:noFill/>
          <a:ln w="158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2" name="Freeform 26">
            <a:extLst>
              <a:ext uri="{FF2B5EF4-FFF2-40B4-BE49-F238E27FC236}">
                <a16:creationId xmlns:a16="http://schemas.microsoft.com/office/drawing/2014/main" id="{6030D0DF-0E09-420E-8A5A-986FFD7C90D2}"/>
              </a:ext>
            </a:extLst>
          </p:cNvPr>
          <p:cNvSpPr>
            <a:spLocks/>
          </p:cNvSpPr>
          <p:nvPr/>
        </p:nvSpPr>
        <p:spPr bwMode="auto">
          <a:xfrm>
            <a:off x="11301412" y="5713412"/>
            <a:ext cx="49213" cy="76200"/>
          </a:xfrm>
          <a:custGeom>
            <a:avLst/>
            <a:gdLst>
              <a:gd name="T0" fmla="*/ 17642067 w 31"/>
              <a:gd name="T1" fmla="*/ 40322500 h 48"/>
              <a:gd name="T2" fmla="*/ 2520976 w 31"/>
              <a:gd name="T3" fmla="*/ 103327200 h 48"/>
              <a:gd name="T4" fmla="*/ 32763158 w 31"/>
              <a:gd name="T5" fmla="*/ 115927188 h 48"/>
              <a:gd name="T6" fmla="*/ 60484365 w 31"/>
              <a:gd name="T7" fmla="*/ 70564375 h 48"/>
              <a:gd name="T8" fmla="*/ 70565092 w 31"/>
              <a:gd name="T9" fmla="*/ 5040313 h 48"/>
              <a:gd name="T10" fmla="*/ 17642067 w 31"/>
              <a:gd name="T11" fmla="*/ 4032250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48">
                <a:moveTo>
                  <a:pt x="7" y="16"/>
                </a:moveTo>
                <a:cubicBezTo>
                  <a:pt x="2" y="23"/>
                  <a:pt x="0" y="36"/>
                  <a:pt x="1" y="41"/>
                </a:cubicBezTo>
                <a:cubicBezTo>
                  <a:pt x="2" y="46"/>
                  <a:pt x="9" y="48"/>
                  <a:pt x="13" y="46"/>
                </a:cubicBezTo>
                <a:cubicBezTo>
                  <a:pt x="17" y="44"/>
                  <a:pt x="22" y="35"/>
                  <a:pt x="24" y="28"/>
                </a:cubicBezTo>
                <a:cubicBezTo>
                  <a:pt x="26" y="21"/>
                  <a:pt x="31" y="4"/>
                  <a:pt x="28" y="2"/>
                </a:cubicBezTo>
                <a:cubicBezTo>
                  <a:pt x="25" y="0"/>
                  <a:pt x="11" y="10"/>
                  <a:pt x="7" y="16"/>
                </a:cubicBezTo>
                <a:close/>
              </a:path>
            </a:pathLst>
          </a:custGeom>
          <a:solidFill>
            <a:srgbClr val="FFCC99"/>
          </a:solidFill>
          <a:ln w="3175" cmpd="sng">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3" name="Freeform 27">
            <a:extLst>
              <a:ext uri="{FF2B5EF4-FFF2-40B4-BE49-F238E27FC236}">
                <a16:creationId xmlns:a16="http://schemas.microsoft.com/office/drawing/2014/main" id="{BFBDB212-1E91-43CE-88E5-675F80E019B1}"/>
              </a:ext>
            </a:extLst>
          </p:cNvPr>
          <p:cNvSpPr>
            <a:spLocks/>
          </p:cNvSpPr>
          <p:nvPr/>
        </p:nvSpPr>
        <p:spPr bwMode="auto">
          <a:xfrm>
            <a:off x="11814175" y="6502399"/>
            <a:ext cx="131762" cy="74613"/>
          </a:xfrm>
          <a:custGeom>
            <a:avLst/>
            <a:gdLst>
              <a:gd name="T0" fmla="*/ 12599940 w 83"/>
              <a:gd name="T1" fmla="*/ 27722698 h 47"/>
              <a:gd name="T2" fmla="*/ 35282054 w 83"/>
              <a:gd name="T3" fmla="*/ 80645540 h 47"/>
              <a:gd name="T4" fmla="*/ 110886454 w 83"/>
              <a:gd name="T5" fmla="*/ 118448931 h 47"/>
              <a:gd name="T6" fmla="*/ 163808741 w 83"/>
              <a:gd name="T7" fmla="*/ 83166507 h 47"/>
              <a:gd name="T8" fmla="*/ 201611735 w 83"/>
              <a:gd name="T9" fmla="*/ 12601659 h 47"/>
              <a:gd name="T10" fmla="*/ 115926748 w 83"/>
              <a:gd name="T11" fmla="*/ 7561313 h 47"/>
              <a:gd name="T12" fmla="*/ 12599940 w 83"/>
              <a:gd name="T13" fmla="*/ 27722698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47">
                <a:moveTo>
                  <a:pt x="5" y="11"/>
                </a:moveTo>
                <a:cubicBezTo>
                  <a:pt x="0" y="16"/>
                  <a:pt x="7" y="26"/>
                  <a:pt x="14" y="32"/>
                </a:cubicBezTo>
                <a:cubicBezTo>
                  <a:pt x="21" y="38"/>
                  <a:pt x="36" y="47"/>
                  <a:pt x="44" y="47"/>
                </a:cubicBezTo>
                <a:cubicBezTo>
                  <a:pt x="52" y="47"/>
                  <a:pt x="59" y="40"/>
                  <a:pt x="65" y="33"/>
                </a:cubicBezTo>
                <a:cubicBezTo>
                  <a:pt x="71" y="26"/>
                  <a:pt x="83" y="10"/>
                  <a:pt x="80" y="5"/>
                </a:cubicBezTo>
                <a:cubicBezTo>
                  <a:pt x="77" y="0"/>
                  <a:pt x="58" y="2"/>
                  <a:pt x="46" y="3"/>
                </a:cubicBezTo>
                <a:cubicBezTo>
                  <a:pt x="34" y="4"/>
                  <a:pt x="10" y="7"/>
                  <a:pt x="5" y="11"/>
                </a:cubicBezTo>
                <a:close/>
              </a:path>
            </a:pathLst>
          </a:custGeom>
          <a:solidFill>
            <a:srgbClr val="FFCC99"/>
          </a:solidFill>
          <a:ln w="3175" cmpd="sng">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4" name="Group 28">
            <a:extLst>
              <a:ext uri="{FF2B5EF4-FFF2-40B4-BE49-F238E27FC236}">
                <a16:creationId xmlns:a16="http://schemas.microsoft.com/office/drawing/2014/main" id="{A147C291-EEFC-4BF5-93EB-4268F4C95E4A}"/>
              </a:ext>
            </a:extLst>
          </p:cNvPr>
          <p:cNvGrpSpPr>
            <a:grpSpLocks/>
          </p:cNvGrpSpPr>
          <p:nvPr/>
        </p:nvGrpSpPr>
        <p:grpSpPr bwMode="auto">
          <a:xfrm>
            <a:off x="8275637" y="6113462"/>
            <a:ext cx="142875" cy="142875"/>
            <a:chOff x="2464" y="2414"/>
            <a:chExt cx="90" cy="90"/>
          </a:xfrm>
        </p:grpSpPr>
        <p:sp>
          <p:nvSpPr>
            <p:cNvPr id="35" name="Oval 29">
              <a:extLst>
                <a:ext uri="{FF2B5EF4-FFF2-40B4-BE49-F238E27FC236}">
                  <a16:creationId xmlns:a16="http://schemas.microsoft.com/office/drawing/2014/main" id="{612D1B04-E1A8-42D1-9982-26CC1634011B}"/>
                </a:ext>
              </a:extLst>
            </p:cNvPr>
            <p:cNvSpPr>
              <a:spLocks noChangeArrowheads="1"/>
            </p:cNvSpPr>
            <p:nvPr/>
          </p:nvSpPr>
          <p:spPr bwMode="auto">
            <a:xfrm>
              <a:off x="2464" y="2414"/>
              <a:ext cx="90" cy="90"/>
            </a:xfrm>
            <a:prstGeom prst="ellipse">
              <a:avLst/>
            </a:prstGeom>
            <a:solidFill>
              <a:schemeClr val="accent1">
                <a:alpha val="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36" name="Oval 30">
              <a:extLst>
                <a:ext uri="{FF2B5EF4-FFF2-40B4-BE49-F238E27FC236}">
                  <a16:creationId xmlns:a16="http://schemas.microsoft.com/office/drawing/2014/main" id="{3BA4F0E8-EF51-4E65-9C4C-8C1027D338BA}"/>
                </a:ext>
              </a:extLst>
            </p:cNvPr>
            <p:cNvSpPr>
              <a:spLocks noChangeArrowheads="1"/>
            </p:cNvSpPr>
            <p:nvPr/>
          </p:nvSpPr>
          <p:spPr bwMode="auto">
            <a:xfrm>
              <a:off x="2486" y="2437"/>
              <a:ext cx="45" cy="45"/>
            </a:xfrm>
            <a:prstGeom prst="ellipse">
              <a:avLst/>
            </a:prstGeom>
            <a:solidFill>
              <a:schemeClr val="accent1">
                <a:alpha val="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grpSp>
      <p:grpSp>
        <p:nvGrpSpPr>
          <p:cNvPr id="37" name="Group 31">
            <a:extLst>
              <a:ext uri="{FF2B5EF4-FFF2-40B4-BE49-F238E27FC236}">
                <a16:creationId xmlns:a16="http://schemas.microsoft.com/office/drawing/2014/main" id="{E3A89C61-7500-44C5-A830-291B35C076B9}"/>
              </a:ext>
            </a:extLst>
          </p:cNvPr>
          <p:cNvGrpSpPr>
            <a:grpSpLocks/>
          </p:cNvGrpSpPr>
          <p:nvPr/>
        </p:nvGrpSpPr>
        <p:grpSpPr bwMode="auto">
          <a:xfrm>
            <a:off x="8185150" y="3806824"/>
            <a:ext cx="107950" cy="107950"/>
            <a:chOff x="2323" y="2180"/>
            <a:chExt cx="68" cy="68"/>
          </a:xfrm>
        </p:grpSpPr>
        <p:sp>
          <p:nvSpPr>
            <p:cNvPr id="38" name="Oval 32">
              <a:extLst>
                <a:ext uri="{FF2B5EF4-FFF2-40B4-BE49-F238E27FC236}">
                  <a16:creationId xmlns:a16="http://schemas.microsoft.com/office/drawing/2014/main" id="{A980D6DC-F594-4173-AB16-274A24570972}"/>
                </a:ext>
              </a:extLst>
            </p:cNvPr>
            <p:cNvSpPr>
              <a:spLocks noChangeArrowheads="1"/>
            </p:cNvSpPr>
            <p:nvPr/>
          </p:nvSpPr>
          <p:spPr bwMode="auto">
            <a:xfrm>
              <a:off x="2323" y="2180"/>
              <a:ext cx="68" cy="68"/>
            </a:xfrm>
            <a:prstGeom prst="ellipse">
              <a:avLst/>
            </a:prstGeom>
            <a:solidFill>
              <a:schemeClr val="accent1">
                <a:alpha val="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39" name="Oval 33">
              <a:extLst>
                <a:ext uri="{FF2B5EF4-FFF2-40B4-BE49-F238E27FC236}">
                  <a16:creationId xmlns:a16="http://schemas.microsoft.com/office/drawing/2014/main" id="{A1CAC95F-D9F6-484A-8E4F-CB2A98DCB96B}"/>
                </a:ext>
              </a:extLst>
            </p:cNvPr>
            <p:cNvSpPr>
              <a:spLocks noChangeArrowheads="1"/>
            </p:cNvSpPr>
            <p:nvPr/>
          </p:nvSpPr>
          <p:spPr bwMode="auto">
            <a:xfrm>
              <a:off x="2348" y="2205"/>
              <a:ext cx="16" cy="1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grpSp>
      <p:grpSp>
        <p:nvGrpSpPr>
          <p:cNvPr id="40" name="Group 34">
            <a:extLst>
              <a:ext uri="{FF2B5EF4-FFF2-40B4-BE49-F238E27FC236}">
                <a16:creationId xmlns:a16="http://schemas.microsoft.com/office/drawing/2014/main" id="{92CC26CA-FAE8-47E3-9CA5-F8E8C421D1B6}"/>
              </a:ext>
            </a:extLst>
          </p:cNvPr>
          <p:cNvGrpSpPr>
            <a:grpSpLocks/>
          </p:cNvGrpSpPr>
          <p:nvPr/>
        </p:nvGrpSpPr>
        <p:grpSpPr bwMode="auto">
          <a:xfrm>
            <a:off x="6923087" y="5632449"/>
            <a:ext cx="107950" cy="107950"/>
            <a:chOff x="2323" y="2180"/>
            <a:chExt cx="68" cy="68"/>
          </a:xfrm>
        </p:grpSpPr>
        <p:sp>
          <p:nvSpPr>
            <p:cNvPr id="41" name="Oval 35">
              <a:extLst>
                <a:ext uri="{FF2B5EF4-FFF2-40B4-BE49-F238E27FC236}">
                  <a16:creationId xmlns:a16="http://schemas.microsoft.com/office/drawing/2014/main" id="{35E05FC6-DFEC-4BDE-8AD1-99D73633C652}"/>
                </a:ext>
              </a:extLst>
            </p:cNvPr>
            <p:cNvSpPr>
              <a:spLocks noChangeArrowheads="1"/>
            </p:cNvSpPr>
            <p:nvPr/>
          </p:nvSpPr>
          <p:spPr bwMode="auto">
            <a:xfrm>
              <a:off x="2323" y="2180"/>
              <a:ext cx="68" cy="68"/>
            </a:xfrm>
            <a:prstGeom prst="ellipse">
              <a:avLst/>
            </a:prstGeom>
            <a:solidFill>
              <a:schemeClr val="accent1">
                <a:alpha val="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42" name="Oval 36">
              <a:extLst>
                <a:ext uri="{FF2B5EF4-FFF2-40B4-BE49-F238E27FC236}">
                  <a16:creationId xmlns:a16="http://schemas.microsoft.com/office/drawing/2014/main" id="{26FC0065-897B-4985-8E9E-3E2F56A5B0A9}"/>
                </a:ext>
              </a:extLst>
            </p:cNvPr>
            <p:cNvSpPr>
              <a:spLocks noChangeArrowheads="1"/>
            </p:cNvSpPr>
            <p:nvPr/>
          </p:nvSpPr>
          <p:spPr bwMode="auto">
            <a:xfrm>
              <a:off x="2348" y="2205"/>
              <a:ext cx="16" cy="1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grpSp>
      <p:grpSp>
        <p:nvGrpSpPr>
          <p:cNvPr id="43" name="Group 37">
            <a:extLst>
              <a:ext uri="{FF2B5EF4-FFF2-40B4-BE49-F238E27FC236}">
                <a16:creationId xmlns:a16="http://schemas.microsoft.com/office/drawing/2014/main" id="{7FE16EF9-7469-4E99-A27D-DE37A9D5A1D8}"/>
              </a:ext>
            </a:extLst>
          </p:cNvPr>
          <p:cNvGrpSpPr>
            <a:grpSpLocks/>
          </p:cNvGrpSpPr>
          <p:nvPr/>
        </p:nvGrpSpPr>
        <p:grpSpPr bwMode="auto">
          <a:xfrm>
            <a:off x="7988300" y="5368924"/>
            <a:ext cx="107950" cy="107950"/>
            <a:chOff x="2323" y="2180"/>
            <a:chExt cx="68" cy="68"/>
          </a:xfrm>
        </p:grpSpPr>
        <p:sp>
          <p:nvSpPr>
            <p:cNvPr id="44" name="Oval 38">
              <a:extLst>
                <a:ext uri="{FF2B5EF4-FFF2-40B4-BE49-F238E27FC236}">
                  <a16:creationId xmlns:a16="http://schemas.microsoft.com/office/drawing/2014/main" id="{2AC8CA42-F083-4C92-8AA3-68E4F8233F15}"/>
                </a:ext>
              </a:extLst>
            </p:cNvPr>
            <p:cNvSpPr>
              <a:spLocks noChangeArrowheads="1"/>
            </p:cNvSpPr>
            <p:nvPr/>
          </p:nvSpPr>
          <p:spPr bwMode="auto">
            <a:xfrm>
              <a:off x="2323" y="2180"/>
              <a:ext cx="68" cy="68"/>
            </a:xfrm>
            <a:prstGeom prst="ellipse">
              <a:avLst/>
            </a:prstGeom>
            <a:solidFill>
              <a:schemeClr val="accent1">
                <a:alpha val="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45" name="Oval 39">
              <a:extLst>
                <a:ext uri="{FF2B5EF4-FFF2-40B4-BE49-F238E27FC236}">
                  <a16:creationId xmlns:a16="http://schemas.microsoft.com/office/drawing/2014/main" id="{29CCAB83-C4DC-4F89-8A9B-CB7EE4299094}"/>
                </a:ext>
              </a:extLst>
            </p:cNvPr>
            <p:cNvSpPr>
              <a:spLocks noChangeArrowheads="1"/>
            </p:cNvSpPr>
            <p:nvPr/>
          </p:nvSpPr>
          <p:spPr bwMode="auto">
            <a:xfrm>
              <a:off x="2348" y="2205"/>
              <a:ext cx="16" cy="1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grpSp>
      <p:sp>
        <p:nvSpPr>
          <p:cNvPr id="46" name="Oval 40">
            <a:extLst>
              <a:ext uri="{FF2B5EF4-FFF2-40B4-BE49-F238E27FC236}">
                <a16:creationId xmlns:a16="http://schemas.microsoft.com/office/drawing/2014/main" id="{F5E2B685-9D4B-4E1D-8A12-2BEFF7BFC24F}"/>
              </a:ext>
            </a:extLst>
          </p:cNvPr>
          <p:cNvSpPr>
            <a:spLocks noChangeAspect="1" noChangeArrowheads="1"/>
          </p:cNvSpPr>
          <p:nvPr/>
        </p:nvSpPr>
        <p:spPr bwMode="auto">
          <a:xfrm>
            <a:off x="9505950" y="3865562"/>
            <a:ext cx="90487" cy="9048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47" name="Oval 41">
            <a:extLst>
              <a:ext uri="{FF2B5EF4-FFF2-40B4-BE49-F238E27FC236}">
                <a16:creationId xmlns:a16="http://schemas.microsoft.com/office/drawing/2014/main" id="{EDD7E535-2FC9-4DB8-9FF2-C9F6EBA9D763}"/>
              </a:ext>
            </a:extLst>
          </p:cNvPr>
          <p:cNvSpPr>
            <a:spLocks noChangeAspect="1" noChangeArrowheads="1"/>
          </p:cNvSpPr>
          <p:nvPr/>
        </p:nvSpPr>
        <p:spPr bwMode="auto">
          <a:xfrm>
            <a:off x="6392862" y="1597024"/>
            <a:ext cx="90488" cy="904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48" name="Oval 42">
            <a:extLst>
              <a:ext uri="{FF2B5EF4-FFF2-40B4-BE49-F238E27FC236}">
                <a16:creationId xmlns:a16="http://schemas.microsoft.com/office/drawing/2014/main" id="{95F28476-2DBC-4240-BE9A-437705164641}"/>
              </a:ext>
            </a:extLst>
          </p:cNvPr>
          <p:cNvSpPr>
            <a:spLocks noChangeAspect="1" noChangeArrowheads="1"/>
          </p:cNvSpPr>
          <p:nvPr/>
        </p:nvSpPr>
        <p:spPr bwMode="auto">
          <a:xfrm>
            <a:off x="6640512" y="4638674"/>
            <a:ext cx="119063" cy="119063"/>
          </a:xfrm>
          <a:prstGeom prst="ellipse">
            <a:avLst/>
          </a:prstGeom>
          <a:gradFill rotWithShape="1">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49" name="Oval 43">
            <a:extLst>
              <a:ext uri="{FF2B5EF4-FFF2-40B4-BE49-F238E27FC236}">
                <a16:creationId xmlns:a16="http://schemas.microsoft.com/office/drawing/2014/main" id="{181EDE64-1C3F-4F3E-98AC-21102B61E1E1}"/>
              </a:ext>
            </a:extLst>
          </p:cNvPr>
          <p:cNvSpPr>
            <a:spLocks noChangeAspect="1" noChangeArrowheads="1"/>
          </p:cNvSpPr>
          <p:nvPr/>
        </p:nvSpPr>
        <p:spPr bwMode="auto">
          <a:xfrm>
            <a:off x="5954712" y="4246562"/>
            <a:ext cx="119063" cy="119062"/>
          </a:xfrm>
          <a:prstGeom prst="ellipse">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50" name="Oval 44">
            <a:extLst>
              <a:ext uri="{FF2B5EF4-FFF2-40B4-BE49-F238E27FC236}">
                <a16:creationId xmlns:a16="http://schemas.microsoft.com/office/drawing/2014/main" id="{89FE8BBF-568E-4A31-800E-0A9E03907F79}"/>
              </a:ext>
            </a:extLst>
          </p:cNvPr>
          <p:cNvSpPr>
            <a:spLocks noChangeAspect="1" noChangeArrowheads="1"/>
          </p:cNvSpPr>
          <p:nvPr/>
        </p:nvSpPr>
        <p:spPr bwMode="auto">
          <a:xfrm>
            <a:off x="5554662" y="3968749"/>
            <a:ext cx="119063" cy="119063"/>
          </a:xfrm>
          <a:prstGeom prst="ellipse">
            <a:avLst/>
          </a:prstGeom>
          <a:gradFill rotWithShape="1">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51" name="Oval 45">
            <a:extLst>
              <a:ext uri="{FF2B5EF4-FFF2-40B4-BE49-F238E27FC236}">
                <a16:creationId xmlns:a16="http://schemas.microsoft.com/office/drawing/2014/main" id="{61C5275E-3279-41A1-8EA1-655E10A3E08D}"/>
              </a:ext>
            </a:extLst>
          </p:cNvPr>
          <p:cNvSpPr>
            <a:spLocks noChangeAspect="1" noChangeArrowheads="1"/>
          </p:cNvSpPr>
          <p:nvPr/>
        </p:nvSpPr>
        <p:spPr bwMode="auto">
          <a:xfrm>
            <a:off x="4506912" y="3616324"/>
            <a:ext cx="119063" cy="119063"/>
          </a:xfrm>
          <a:prstGeom prst="ellipse">
            <a:avLst/>
          </a:prstGeom>
          <a:gradFill rotWithShape="1">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52" name="Freeform 46">
            <a:extLst>
              <a:ext uri="{FF2B5EF4-FFF2-40B4-BE49-F238E27FC236}">
                <a16:creationId xmlns:a16="http://schemas.microsoft.com/office/drawing/2014/main" id="{494622D4-BD5F-4B68-9FB6-3CBD4551102D}"/>
              </a:ext>
            </a:extLst>
          </p:cNvPr>
          <p:cNvSpPr>
            <a:spLocks/>
          </p:cNvSpPr>
          <p:nvPr/>
        </p:nvSpPr>
        <p:spPr bwMode="auto">
          <a:xfrm>
            <a:off x="7534275" y="5168899"/>
            <a:ext cx="457200" cy="517525"/>
          </a:xfrm>
          <a:custGeom>
            <a:avLst/>
            <a:gdLst>
              <a:gd name="T0" fmla="*/ 0 w 288"/>
              <a:gd name="T1" fmla="*/ 330141263 h 326"/>
              <a:gd name="T2" fmla="*/ 350302513 w 288"/>
              <a:gd name="T3" fmla="*/ 430947513 h 326"/>
              <a:gd name="T4" fmla="*/ 597277825 w 288"/>
              <a:gd name="T5" fmla="*/ 677922825 h 326"/>
              <a:gd name="T6" fmla="*/ 491431263 w 288"/>
              <a:gd name="T7" fmla="*/ 685482500 h 326"/>
              <a:gd name="T8" fmla="*/ 725805000 w 288"/>
              <a:gd name="T9" fmla="*/ 821570938 h 326"/>
              <a:gd name="T10" fmla="*/ 680442188 w 288"/>
              <a:gd name="T11" fmla="*/ 559474688 h 326"/>
              <a:gd name="T12" fmla="*/ 637600325 w 288"/>
              <a:gd name="T13" fmla="*/ 650200313 h 326"/>
              <a:gd name="T14" fmla="*/ 524192500 w 288"/>
              <a:gd name="T15" fmla="*/ 307459063 h 326"/>
              <a:gd name="T16" fmla="*/ 554434375 w 288"/>
              <a:gd name="T17" fmla="*/ 0 h 326"/>
              <a:gd name="T18" fmla="*/ 551915013 w 288"/>
              <a:gd name="T19" fmla="*/ 5040313 h 326"/>
              <a:gd name="T20" fmla="*/ 365423450 w 288"/>
              <a:gd name="T21" fmla="*/ 98286888 h 326"/>
              <a:gd name="T22" fmla="*/ 176410938 w 288"/>
              <a:gd name="T23" fmla="*/ 209173763 h 326"/>
              <a:gd name="T24" fmla="*/ 0 w 288"/>
              <a:gd name="T25" fmla="*/ 330141263 h 326"/>
              <a:gd name="T26" fmla="*/ 0 w 288"/>
              <a:gd name="T27" fmla="*/ 330141263 h 3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8" h="326">
                <a:moveTo>
                  <a:pt x="0" y="131"/>
                </a:moveTo>
                <a:cubicBezTo>
                  <a:pt x="23" y="138"/>
                  <a:pt x="100" y="148"/>
                  <a:pt x="139" y="171"/>
                </a:cubicBezTo>
                <a:cubicBezTo>
                  <a:pt x="178" y="194"/>
                  <a:pt x="228" y="252"/>
                  <a:pt x="237" y="269"/>
                </a:cubicBezTo>
                <a:lnTo>
                  <a:pt x="195" y="272"/>
                </a:lnTo>
                <a:lnTo>
                  <a:pt x="288" y="326"/>
                </a:lnTo>
                <a:lnTo>
                  <a:pt x="270" y="222"/>
                </a:lnTo>
                <a:lnTo>
                  <a:pt x="253" y="258"/>
                </a:lnTo>
                <a:cubicBezTo>
                  <a:pt x="243" y="241"/>
                  <a:pt x="213" y="165"/>
                  <a:pt x="208" y="122"/>
                </a:cubicBezTo>
                <a:cubicBezTo>
                  <a:pt x="203" y="79"/>
                  <a:pt x="218" y="20"/>
                  <a:pt x="220" y="0"/>
                </a:cubicBezTo>
                <a:lnTo>
                  <a:pt x="219" y="2"/>
                </a:lnTo>
                <a:cubicBezTo>
                  <a:pt x="207" y="8"/>
                  <a:pt x="170" y="26"/>
                  <a:pt x="145" y="39"/>
                </a:cubicBezTo>
                <a:cubicBezTo>
                  <a:pt x="120" y="52"/>
                  <a:pt x="94" y="68"/>
                  <a:pt x="70" y="83"/>
                </a:cubicBezTo>
                <a:cubicBezTo>
                  <a:pt x="46" y="98"/>
                  <a:pt x="12" y="123"/>
                  <a:pt x="0" y="131"/>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3" name="Freeform 47">
            <a:extLst>
              <a:ext uri="{FF2B5EF4-FFF2-40B4-BE49-F238E27FC236}">
                <a16:creationId xmlns:a16="http://schemas.microsoft.com/office/drawing/2014/main" id="{E15824BA-6483-413A-BB1D-FB682B936C22}"/>
              </a:ext>
            </a:extLst>
          </p:cNvPr>
          <p:cNvSpPr>
            <a:spLocks/>
          </p:cNvSpPr>
          <p:nvPr/>
        </p:nvSpPr>
        <p:spPr bwMode="auto">
          <a:xfrm>
            <a:off x="8078787" y="4256087"/>
            <a:ext cx="733425" cy="852487"/>
          </a:xfrm>
          <a:custGeom>
            <a:avLst/>
            <a:gdLst>
              <a:gd name="T0" fmla="*/ 476310325 w 462"/>
              <a:gd name="T1" fmla="*/ 360381339 h 537"/>
              <a:gd name="T2" fmla="*/ 158770638 w 462"/>
              <a:gd name="T3" fmla="*/ 819049507 h 537"/>
              <a:gd name="T4" fmla="*/ 20161250 w 462"/>
              <a:gd name="T5" fmla="*/ 1272677366 h 537"/>
              <a:gd name="T6" fmla="*/ 37803138 w 462"/>
              <a:gd name="T7" fmla="*/ 1310480481 h 537"/>
              <a:gd name="T8" fmla="*/ 166330313 w 462"/>
              <a:gd name="T9" fmla="*/ 1161790556 h 537"/>
              <a:gd name="T10" fmla="*/ 325100950 w 462"/>
              <a:gd name="T11" fmla="*/ 985379722 h 537"/>
              <a:gd name="T12" fmla="*/ 504031250 w 462"/>
              <a:gd name="T13" fmla="*/ 866933242 h 537"/>
              <a:gd name="T14" fmla="*/ 806450000 w 462"/>
              <a:gd name="T15" fmla="*/ 927416956 h 537"/>
              <a:gd name="T16" fmla="*/ 725805000 w 462"/>
              <a:gd name="T17" fmla="*/ 965218484 h 537"/>
              <a:gd name="T18" fmla="*/ 987901250 w 462"/>
              <a:gd name="T19" fmla="*/ 1038303766 h 537"/>
              <a:gd name="T20" fmla="*/ 869454700 w 462"/>
              <a:gd name="T21" fmla="*/ 783767340 h 537"/>
              <a:gd name="T22" fmla="*/ 846772500 w 462"/>
              <a:gd name="T23" fmla="*/ 887094480 h 537"/>
              <a:gd name="T24" fmla="*/ 733366263 w 462"/>
              <a:gd name="T25" fmla="*/ 577114649 h 537"/>
              <a:gd name="T26" fmla="*/ 816530625 w 462"/>
              <a:gd name="T27" fmla="*/ 327620120 h 537"/>
              <a:gd name="T28" fmla="*/ 997981875 w 462"/>
              <a:gd name="T29" fmla="*/ 110886810 h 537"/>
              <a:gd name="T30" fmla="*/ 1134070313 w 462"/>
              <a:gd name="T31" fmla="*/ 2519361 h 537"/>
              <a:gd name="T32" fmla="*/ 814011263 w 462"/>
              <a:gd name="T33" fmla="*/ 88204623 h 537"/>
              <a:gd name="T34" fmla="*/ 476310325 w 462"/>
              <a:gd name="T35" fmla="*/ 360381339 h 5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2" h="537">
                <a:moveTo>
                  <a:pt x="189" y="143"/>
                </a:moveTo>
                <a:cubicBezTo>
                  <a:pt x="146" y="191"/>
                  <a:pt x="93" y="265"/>
                  <a:pt x="63" y="325"/>
                </a:cubicBezTo>
                <a:cubicBezTo>
                  <a:pt x="33" y="385"/>
                  <a:pt x="16" y="473"/>
                  <a:pt x="8" y="505"/>
                </a:cubicBezTo>
                <a:cubicBezTo>
                  <a:pt x="0" y="537"/>
                  <a:pt x="5" y="527"/>
                  <a:pt x="15" y="520"/>
                </a:cubicBezTo>
                <a:cubicBezTo>
                  <a:pt x="25" y="513"/>
                  <a:pt x="47" y="482"/>
                  <a:pt x="66" y="461"/>
                </a:cubicBezTo>
                <a:cubicBezTo>
                  <a:pt x="85" y="440"/>
                  <a:pt x="107" y="410"/>
                  <a:pt x="129" y="391"/>
                </a:cubicBezTo>
                <a:cubicBezTo>
                  <a:pt x="151" y="372"/>
                  <a:pt x="168" y="348"/>
                  <a:pt x="200" y="344"/>
                </a:cubicBezTo>
                <a:cubicBezTo>
                  <a:pt x="232" y="340"/>
                  <a:pt x="305" y="361"/>
                  <a:pt x="320" y="368"/>
                </a:cubicBezTo>
                <a:lnTo>
                  <a:pt x="288" y="383"/>
                </a:lnTo>
                <a:lnTo>
                  <a:pt x="392" y="412"/>
                </a:lnTo>
                <a:lnTo>
                  <a:pt x="345" y="311"/>
                </a:lnTo>
                <a:lnTo>
                  <a:pt x="336" y="352"/>
                </a:lnTo>
                <a:cubicBezTo>
                  <a:pt x="327" y="338"/>
                  <a:pt x="293" y="266"/>
                  <a:pt x="291" y="229"/>
                </a:cubicBezTo>
                <a:cubicBezTo>
                  <a:pt x="289" y="192"/>
                  <a:pt x="306" y="161"/>
                  <a:pt x="324" y="130"/>
                </a:cubicBezTo>
                <a:cubicBezTo>
                  <a:pt x="342" y="99"/>
                  <a:pt x="375" y="65"/>
                  <a:pt x="396" y="44"/>
                </a:cubicBezTo>
                <a:cubicBezTo>
                  <a:pt x="417" y="23"/>
                  <a:pt x="462" y="2"/>
                  <a:pt x="450" y="1"/>
                </a:cubicBezTo>
                <a:cubicBezTo>
                  <a:pt x="438" y="0"/>
                  <a:pt x="367" y="11"/>
                  <a:pt x="323" y="35"/>
                </a:cubicBezTo>
                <a:cubicBezTo>
                  <a:pt x="279" y="59"/>
                  <a:pt x="233" y="96"/>
                  <a:pt x="189" y="143"/>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4" name="Freeform 49">
            <a:extLst>
              <a:ext uri="{FF2B5EF4-FFF2-40B4-BE49-F238E27FC236}">
                <a16:creationId xmlns:a16="http://schemas.microsoft.com/office/drawing/2014/main" id="{09043188-4C37-401F-9AF1-AD5674614351}"/>
              </a:ext>
            </a:extLst>
          </p:cNvPr>
          <p:cNvSpPr>
            <a:spLocks/>
          </p:cNvSpPr>
          <p:nvPr/>
        </p:nvSpPr>
        <p:spPr bwMode="auto">
          <a:xfrm>
            <a:off x="9540875" y="3287712"/>
            <a:ext cx="307975" cy="536575"/>
          </a:xfrm>
          <a:custGeom>
            <a:avLst/>
            <a:gdLst>
              <a:gd name="T0" fmla="*/ 0 w 194"/>
              <a:gd name="T1" fmla="*/ 20161250 h 338"/>
              <a:gd name="T2" fmla="*/ 0 w 194"/>
              <a:gd name="T3" fmla="*/ 27722513 h 338"/>
              <a:gd name="T4" fmla="*/ 68045013 w 194"/>
              <a:gd name="T5" fmla="*/ 231854375 h 338"/>
              <a:gd name="T6" fmla="*/ 90725625 w 194"/>
              <a:gd name="T7" fmla="*/ 398184688 h 338"/>
              <a:gd name="T8" fmla="*/ 68045013 w 194"/>
              <a:gd name="T9" fmla="*/ 609877813 h 338"/>
              <a:gd name="T10" fmla="*/ 7561263 w 194"/>
              <a:gd name="T11" fmla="*/ 514111875 h 338"/>
              <a:gd name="T12" fmla="*/ 45362813 w 194"/>
              <a:gd name="T13" fmla="*/ 851812813 h 338"/>
              <a:gd name="T14" fmla="*/ 239415638 w 194"/>
              <a:gd name="T15" fmla="*/ 551915013 h 338"/>
              <a:gd name="T16" fmla="*/ 128528763 w 194"/>
              <a:gd name="T17" fmla="*/ 619958438 h 338"/>
              <a:gd name="T18" fmla="*/ 287297813 w 194"/>
              <a:gd name="T19" fmla="*/ 307459063 h 338"/>
              <a:gd name="T20" fmla="*/ 488910313 w 194"/>
              <a:gd name="T21" fmla="*/ 98286888 h 338"/>
              <a:gd name="T22" fmla="*/ 488910313 w 194"/>
              <a:gd name="T23" fmla="*/ 90725625 h 338"/>
              <a:gd name="T24" fmla="*/ 345262200 w 194"/>
              <a:gd name="T25" fmla="*/ 27722513 h 338"/>
              <a:gd name="T26" fmla="*/ 163810950 w 194"/>
              <a:gd name="T27" fmla="*/ 0 h 338"/>
              <a:gd name="T28" fmla="*/ 0 w 194"/>
              <a:gd name="T29" fmla="*/ 20161250 h 3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4" h="338">
                <a:moveTo>
                  <a:pt x="0" y="8"/>
                </a:moveTo>
                <a:lnTo>
                  <a:pt x="0" y="11"/>
                </a:lnTo>
                <a:cubicBezTo>
                  <a:pt x="5" y="25"/>
                  <a:pt x="21" y="68"/>
                  <a:pt x="27" y="92"/>
                </a:cubicBezTo>
                <a:cubicBezTo>
                  <a:pt x="33" y="116"/>
                  <a:pt x="36" y="133"/>
                  <a:pt x="36" y="158"/>
                </a:cubicBezTo>
                <a:cubicBezTo>
                  <a:pt x="36" y="183"/>
                  <a:pt x="32" y="234"/>
                  <a:pt x="27" y="242"/>
                </a:cubicBezTo>
                <a:lnTo>
                  <a:pt x="3" y="204"/>
                </a:lnTo>
                <a:lnTo>
                  <a:pt x="18" y="338"/>
                </a:lnTo>
                <a:lnTo>
                  <a:pt x="95" y="219"/>
                </a:lnTo>
                <a:lnTo>
                  <a:pt x="51" y="246"/>
                </a:lnTo>
                <a:cubicBezTo>
                  <a:pt x="54" y="230"/>
                  <a:pt x="90" y="157"/>
                  <a:pt x="114" y="122"/>
                </a:cubicBezTo>
                <a:cubicBezTo>
                  <a:pt x="138" y="87"/>
                  <a:pt x="181" y="53"/>
                  <a:pt x="194" y="39"/>
                </a:cubicBezTo>
                <a:lnTo>
                  <a:pt x="194" y="36"/>
                </a:lnTo>
                <a:cubicBezTo>
                  <a:pt x="185" y="31"/>
                  <a:pt x="158" y="17"/>
                  <a:pt x="137" y="11"/>
                </a:cubicBezTo>
                <a:cubicBezTo>
                  <a:pt x="116" y="5"/>
                  <a:pt x="88" y="0"/>
                  <a:pt x="65" y="0"/>
                </a:cubicBezTo>
                <a:cubicBezTo>
                  <a:pt x="42" y="0"/>
                  <a:pt x="14" y="6"/>
                  <a:pt x="0" y="8"/>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5" name="Freeform 50">
            <a:extLst>
              <a:ext uri="{FF2B5EF4-FFF2-40B4-BE49-F238E27FC236}">
                <a16:creationId xmlns:a16="http://schemas.microsoft.com/office/drawing/2014/main" id="{33856BB3-DE7B-4C61-94E0-90C22C15676F}"/>
              </a:ext>
            </a:extLst>
          </p:cNvPr>
          <p:cNvSpPr>
            <a:spLocks/>
          </p:cNvSpPr>
          <p:nvPr/>
        </p:nvSpPr>
        <p:spPr bwMode="auto">
          <a:xfrm>
            <a:off x="9369425" y="3962399"/>
            <a:ext cx="193675" cy="514350"/>
          </a:xfrm>
          <a:custGeom>
            <a:avLst/>
            <a:gdLst>
              <a:gd name="T0" fmla="*/ 68045013 w 122"/>
              <a:gd name="T1" fmla="*/ 554434375 h 324"/>
              <a:gd name="T2" fmla="*/ 0 w 122"/>
              <a:gd name="T3" fmla="*/ 486390950 h 324"/>
              <a:gd name="T4" fmla="*/ 27722513 w 122"/>
              <a:gd name="T5" fmla="*/ 816530625 h 324"/>
              <a:gd name="T6" fmla="*/ 231854375 w 122"/>
              <a:gd name="T7" fmla="*/ 536794075 h 324"/>
              <a:gd name="T8" fmla="*/ 136088438 w 122"/>
              <a:gd name="T9" fmla="*/ 567035950 h 324"/>
              <a:gd name="T10" fmla="*/ 307459063 w 122"/>
              <a:gd name="T11" fmla="*/ 32762825 h 324"/>
              <a:gd name="T12" fmla="*/ 302418750 w 122"/>
              <a:gd name="T13" fmla="*/ 30241875 h 324"/>
              <a:gd name="T14" fmla="*/ 186491563 w 122"/>
              <a:gd name="T15" fmla="*/ 0 h 324"/>
              <a:gd name="T16" fmla="*/ 181451250 w 122"/>
              <a:gd name="T17" fmla="*/ 2520950 h 324"/>
              <a:gd name="T18" fmla="*/ 68045013 w 122"/>
              <a:gd name="T19" fmla="*/ 554434375 h 3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 h="324">
                <a:moveTo>
                  <a:pt x="27" y="220"/>
                </a:moveTo>
                <a:lnTo>
                  <a:pt x="0" y="193"/>
                </a:lnTo>
                <a:lnTo>
                  <a:pt x="11" y="324"/>
                </a:lnTo>
                <a:lnTo>
                  <a:pt x="92" y="213"/>
                </a:lnTo>
                <a:lnTo>
                  <a:pt x="54" y="225"/>
                </a:lnTo>
                <a:cubicBezTo>
                  <a:pt x="59" y="192"/>
                  <a:pt x="111" y="48"/>
                  <a:pt x="122" y="13"/>
                </a:cubicBezTo>
                <a:lnTo>
                  <a:pt x="120" y="12"/>
                </a:lnTo>
                <a:lnTo>
                  <a:pt x="74" y="0"/>
                </a:lnTo>
                <a:lnTo>
                  <a:pt x="72" y="1"/>
                </a:lnTo>
                <a:cubicBezTo>
                  <a:pt x="64" y="38"/>
                  <a:pt x="36" y="175"/>
                  <a:pt x="27" y="220"/>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 name="Freeform 51">
            <a:extLst>
              <a:ext uri="{FF2B5EF4-FFF2-40B4-BE49-F238E27FC236}">
                <a16:creationId xmlns:a16="http://schemas.microsoft.com/office/drawing/2014/main" id="{8B46CF04-5CF3-414D-AE81-E4C1FED6CF72}"/>
              </a:ext>
            </a:extLst>
          </p:cNvPr>
          <p:cNvSpPr>
            <a:spLocks/>
          </p:cNvSpPr>
          <p:nvPr/>
        </p:nvSpPr>
        <p:spPr bwMode="auto">
          <a:xfrm>
            <a:off x="9939337" y="3057524"/>
            <a:ext cx="569913" cy="573088"/>
          </a:xfrm>
          <a:custGeom>
            <a:avLst/>
            <a:gdLst>
              <a:gd name="T0" fmla="*/ 17641903 w 359"/>
              <a:gd name="T1" fmla="*/ 236894894 h 361"/>
              <a:gd name="T2" fmla="*/ 176411092 w 359"/>
              <a:gd name="T3" fmla="*/ 259577114 h 361"/>
              <a:gd name="T4" fmla="*/ 365423771 w 359"/>
              <a:gd name="T5" fmla="*/ 357862500 h 361"/>
              <a:gd name="T6" fmla="*/ 506552644 w 359"/>
              <a:gd name="T7" fmla="*/ 650200880 h 361"/>
              <a:gd name="T8" fmla="*/ 410786623 w 359"/>
              <a:gd name="T9" fmla="*/ 604838028 h 361"/>
              <a:gd name="T10" fmla="*/ 569555812 w 359"/>
              <a:gd name="T11" fmla="*/ 909777994 h 361"/>
              <a:gd name="T12" fmla="*/ 652721835 w 359"/>
              <a:gd name="T13" fmla="*/ 559475176 h 361"/>
              <a:gd name="T14" fmla="*/ 561996131 w 359"/>
              <a:gd name="T15" fmla="*/ 642641198 h 361"/>
              <a:gd name="T16" fmla="*/ 607358983 w 359"/>
              <a:gd name="T17" fmla="*/ 325101234 h 361"/>
              <a:gd name="T18" fmla="*/ 705644369 w 359"/>
              <a:gd name="T19" fmla="*/ 151209507 h 361"/>
              <a:gd name="T20" fmla="*/ 808971660 w 359"/>
              <a:gd name="T21" fmla="*/ 55443486 h 361"/>
              <a:gd name="T22" fmla="*/ 864415146 w 359"/>
              <a:gd name="T23" fmla="*/ 15120951 h 361"/>
              <a:gd name="T24" fmla="*/ 559475178 w 359"/>
              <a:gd name="T25" fmla="*/ 15120951 h 361"/>
              <a:gd name="T26" fmla="*/ 259577115 w 359"/>
              <a:gd name="T27" fmla="*/ 100806338 h 361"/>
              <a:gd name="T28" fmla="*/ 17641903 w 359"/>
              <a:gd name="T29" fmla="*/ 236894894 h 3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9" h="361">
                <a:moveTo>
                  <a:pt x="7" y="94"/>
                </a:moveTo>
                <a:cubicBezTo>
                  <a:pt x="0" y="105"/>
                  <a:pt x="47" y="95"/>
                  <a:pt x="70" y="103"/>
                </a:cubicBezTo>
                <a:cubicBezTo>
                  <a:pt x="93" y="111"/>
                  <a:pt x="123" y="116"/>
                  <a:pt x="145" y="142"/>
                </a:cubicBezTo>
                <a:cubicBezTo>
                  <a:pt x="167" y="168"/>
                  <a:pt x="198" y="242"/>
                  <a:pt x="201" y="258"/>
                </a:cubicBezTo>
                <a:lnTo>
                  <a:pt x="163" y="240"/>
                </a:lnTo>
                <a:lnTo>
                  <a:pt x="226" y="361"/>
                </a:lnTo>
                <a:lnTo>
                  <a:pt x="259" y="222"/>
                </a:lnTo>
                <a:lnTo>
                  <a:pt x="223" y="255"/>
                </a:lnTo>
                <a:cubicBezTo>
                  <a:pt x="220" y="240"/>
                  <a:pt x="232" y="161"/>
                  <a:pt x="241" y="129"/>
                </a:cubicBezTo>
                <a:cubicBezTo>
                  <a:pt x="250" y="97"/>
                  <a:pt x="267" y="78"/>
                  <a:pt x="280" y="60"/>
                </a:cubicBezTo>
                <a:cubicBezTo>
                  <a:pt x="293" y="42"/>
                  <a:pt x="311" y="31"/>
                  <a:pt x="321" y="22"/>
                </a:cubicBezTo>
                <a:cubicBezTo>
                  <a:pt x="331" y="13"/>
                  <a:pt x="359" y="9"/>
                  <a:pt x="343" y="6"/>
                </a:cubicBezTo>
                <a:cubicBezTo>
                  <a:pt x="327" y="3"/>
                  <a:pt x="262" y="0"/>
                  <a:pt x="222" y="6"/>
                </a:cubicBezTo>
                <a:cubicBezTo>
                  <a:pt x="182" y="12"/>
                  <a:pt x="139" y="25"/>
                  <a:pt x="103" y="40"/>
                </a:cubicBezTo>
                <a:cubicBezTo>
                  <a:pt x="67" y="55"/>
                  <a:pt x="27" y="83"/>
                  <a:pt x="7" y="94"/>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7" name="Freeform 52">
            <a:extLst>
              <a:ext uri="{FF2B5EF4-FFF2-40B4-BE49-F238E27FC236}">
                <a16:creationId xmlns:a16="http://schemas.microsoft.com/office/drawing/2014/main" id="{B9BF7CA5-1221-438C-AD9D-86E99BD94F7D}"/>
              </a:ext>
            </a:extLst>
          </p:cNvPr>
          <p:cNvSpPr>
            <a:spLocks/>
          </p:cNvSpPr>
          <p:nvPr/>
        </p:nvSpPr>
        <p:spPr bwMode="auto">
          <a:xfrm>
            <a:off x="10845800" y="2832099"/>
            <a:ext cx="481012" cy="450850"/>
          </a:xfrm>
          <a:custGeom>
            <a:avLst/>
            <a:gdLst>
              <a:gd name="T0" fmla="*/ 5040307 w 303"/>
              <a:gd name="T1" fmla="*/ 78125638 h 284"/>
              <a:gd name="T2" fmla="*/ 0 w 303"/>
              <a:gd name="T3" fmla="*/ 80645000 h 284"/>
              <a:gd name="T4" fmla="*/ 181451061 w 303"/>
              <a:gd name="T5" fmla="*/ 178931888 h 284"/>
              <a:gd name="T6" fmla="*/ 315018410 w 303"/>
              <a:gd name="T7" fmla="*/ 307459063 h 284"/>
              <a:gd name="T8" fmla="*/ 390623019 w 303"/>
              <a:gd name="T9" fmla="*/ 486390950 h 284"/>
              <a:gd name="T10" fmla="*/ 299897488 w 303"/>
              <a:gd name="T11" fmla="*/ 448587813 h 284"/>
              <a:gd name="T12" fmla="*/ 438506732 w 303"/>
              <a:gd name="T13" fmla="*/ 715724375 h 284"/>
              <a:gd name="T14" fmla="*/ 541832237 w 303"/>
              <a:gd name="T15" fmla="*/ 435987825 h 284"/>
              <a:gd name="T16" fmla="*/ 458667961 w 303"/>
              <a:gd name="T17" fmla="*/ 488910313 h 284"/>
              <a:gd name="T18" fmla="*/ 488909804 w 303"/>
              <a:gd name="T19" fmla="*/ 330141263 h 284"/>
              <a:gd name="T20" fmla="*/ 589715950 w 303"/>
              <a:gd name="T21" fmla="*/ 138609388 h 284"/>
              <a:gd name="T22" fmla="*/ 738404220 w 303"/>
              <a:gd name="T23" fmla="*/ 20161250 h 284"/>
              <a:gd name="T24" fmla="*/ 740925167 w 303"/>
              <a:gd name="T25" fmla="*/ 20161250 h 284"/>
              <a:gd name="T26" fmla="*/ 740925167 w 303"/>
              <a:gd name="T27" fmla="*/ 17641888 h 284"/>
              <a:gd name="T28" fmla="*/ 5040307 w 303"/>
              <a:gd name="T29" fmla="*/ 78125638 h 2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3" h="284">
                <a:moveTo>
                  <a:pt x="2" y="31"/>
                </a:moveTo>
                <a:lnTo>
                  <a:pt x="0" y="32"/>
                </a:lnTo>
                <a:cubicBezTo>
                  <a:pt x="12" y="39"/>
                  <a:pt x="51" y="56"/>
                  <a:pt x="72" y="71"/>
                </a:cubicBezTo>
                <a:cubicBezTo>
                  <a:pt x="93" y="86"/>
                  <a:pt x="111" y="102"/>
                  <a:pt x="125" y="122"/>
                </a:cubicBezTo>
                <a:cubicBezTo>
                  <a:pt x="139" y="142"/>
                  <a:pt x="156" y="184"/>
                  <a:pt x="155" y="193"/>
                </a:cubicBezTo>
                <a:lnTo>
                  <a:pt x="119" y="178"/>
                </a:lnTo>
                <a:lnTo>
                  <a:pt x="174" y="284"/>
                </a:lnTo>
                <a:lnTo>
                  <a:pt x="215" y="173"/>
                </a:lnTo>
                <a:lnTo>
                  <a:pt x="182" y="194"/>
                </a:lnTo>
                <a:cubicBezTo>
                  <a:pt x="179" y="187"/>
                  <a:pt x="185" y="154"/>
                  <a:pt x="194" y="131"/>
                </a:cubicBezTo>
                <a:cubicBezTo>
                  <a:pt x="203" y="108"/>
                  <a:pt x="218" y="75"/>
                  <a:pt x="234" y="55"/>
                </a:cubicBezTo>
                <a:cubicBezTo>
                  <a:pt x="250" y="35"/>
                  <a:pt x="283" y="16"/>
                  <a:pt x="293" y="8"/>
                </a:cubicBezTo>
                <a:cubicBezTo>
                  <a:pt x="303" y="0"/>
                  <a:pt x="294" y="8"/>
                  <a:pt x="294" y="8"/>
                </a:cubicBezTo>
                <a:lnTo>
                  <a:pt x="294" y="7"/>
                </a:lnTo>
                <a:cubicBezTo>
                  <a:pt x="245" y="11"/>
                  <a:pt x="63" y="26"/>
                  <a:pt x="2" y="31"/>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 name="Freeform 53">
            <a:extLst>
              <a:ext uri="{FF2B5EF4-FFF2-40B4-BE49-F238E27FC236}">
                <a16:creationId xmlns:a16="http://schemas.microsoft.com/office/drawing/2014/main" id="{C890B85D-96A7-431C-8647-30F4981CFCD4}"/>
              </a:ext>
            </a:extLst>
          </p:cNvPr>
          <p:cNvSpPr>
            <a:spLocks/>
          </p:cNvSpPr>
          <p:nvPr/>
        </p:nvSpPr>
        <p:spPr bwMode="auto">
          <a:xfrm>
            <a:off x="7739062" y="3535362"/>
            <a:ext cx="1035050" cy="250825"/>
          </a:xfrm>
          <a:custGeom>
            <a:avLst/>
            <a:gdLst>
              <a:gd name="T0" fmla="*/ 211693125 w 652"/>
              <a:gd name="T1" fmla="*/ 103327200 h 158"/>
              <a:gd name="T2" fmla="*/ 0 w 652"/>
              <a:gd name="T3" fmla="*/ 224294700 h 158"/>
              <a:gd name="T4" fmla="*/ 10080625 w 652"/>
              <a:gd name="T5" fmla="*/ 216733438 h 158"/>
              <a:gd name="T6" fmla="*/ 120967500 w 652"/>
              <a:gd name="T7" fmla="*/ 385584700 h 158"/>
              <a:gd name="T8" fmla="*/ 128528763 w 652"/>
              <a:gd name="T9" fmla="*/ 398184688 h 158"/>
              <a:gd name="T10" fmla="*/ 408265313 w 652"/>
              <a:gd name="T11" fmla="*/ 264617200 h 158"/>
              <a:gd name="T12" fmla="*/ 856853125 w 652"/>
              <a:gd name="T13" fmla="*/ 216733438 h 158"/>
              <a:gd name="T14" fmla="*/ 1595259700 w 652"/>
              <a:gd name="T15" fmla="*/ 337700938 h 158"/>
              <a:gd name="T16" fmla="*/ 1590219388 w 652"/>
              <a:gd name="T17" fmla="*/ 340221888 h 158"/>
              <a:gd name="T18" fmla="*/ 1640622513 w 652"/>
              <a:gd name="T19" fmla="*/ 136088438 h 158"/>
              <a:gd name="T20" fmla="*/ 1643141875 w 652"/>
              <a:gd name="T21" fmla="*/ 133569075 h 158"/>
              <a:gd name="T22" fmla="*/ 1262599075 w 652"/>
              <a:gd name="T23" fmla="*/ 52924075 h 158"/>
              <a:gd name="T24" fmla="*/ 667842200 w 652"/>
              <a:gd name="T25" fmla="*/ 7561263 h 158"/>
              <a:gd name="T26" fmla="*/ 211693125 w 652"/>
              <a:gd name="T27" fmla="*/ 103327200 h 1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52" h="158">
                <a:moveTo>
                  <a:pt x="84" y="41"/>
                </a:moveTo>
                <a:cubicBezTo>
                  <a:pt x="40" y="55"/>
                  <a:pt x="13" y="81"/>
                  <a:pt x="0" y="89"/>
                </a:cubicBezTo>
                <a:lnTo>
                  <a:pt x="4" y="86"/>
                </a:lnTo>
                <a:lnTo>
                  <a:pt x="48" y="153"/>
                </a:lnTo>
                <a:lnTo>
                  <a:pt x="51" y="158"/>
                </a:lnTo>
                <a:cubicBezTo>
                  <a:pt x="70" y="150"/>
                  <a:pt x="114" y="117"/>
                  <a:pt x="162" y="105"/>
                </a:cubicBezTo>
                <a:cubicBezTo>
                  <a:pt x="210" y="93"/>
                  <a:pt x="262" y="81"/>
                  <a:pt x="340" y="86"/>
                </a:cubicBezTo>
                <a:cubicBezTo>
                  <a:pt x="418" y="91"/>
                  <a:pt x="585" y="126"/>
                  <a:pt x="633" y="134"/>
                </a:cubicBezTo>
                <a:lnTo>
                  <a:pt x="631" y="135"/>
                </a:lnTo>
                <a:lnTo>
                  <a:pt x="651" y="54"/>
                </a:lnTo>
                <a:lnTo>
                  <a:pt x="652" y="53"/>
                </a:lnTo>
                <a:cubicBezTo>
                  <a:pt x="627" y="48"/>
                  <a:pt x="565" y="29"/>
                  <a:pt x="501" y="21"/>
                </a:cubicBezTo>
                <a:cubicBezTo>
                  <a:pt x="437" y="13"/>
                  <a:pt x="334" y="0"/>
                  <a:pt x="265" y="3"/>
                </a:cubicBezTo>
                <a:cubicBezTo>
                  <a:pt x="196" y="6"/>
                  <a:pt x="128" y="26"/>
                  <a:pt x="84" y="41"/>
                </a:cubicBezTo>
                <a:close/>
              </a:path>
            </a:pathLst>
          </a:custGeom>
          <a:solidFill>
            <a:srgbClr val="FF3399"/>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 name="Freeform 54">
            <a:extLst>
              <a:ext uri="{FF2B5EF4-FFF2-40B4-BE49-F238E27FC236}">
                <a16:creationId xmlns:a16="http://schemas.microsoft.com/office/drawing/2014/main" id="{F7E7A414-21DD-429E-87AD-E7FB5BE961B6}"/>
              </a:ext>
            </a:extLst>
          </p:cNvPr>
          <p:cNvSpPr>
            <a:spLocks/>
          </p:cNvSpPr>
          <p:nvPr/>
        </p:nvSpPr>
        <p:spPr bwMode="auto">
          <a:xfrm>
            <a:off x="7635875" y="3490912"/>
            <a:ext cx="1628775" cy="330200"/>
          </a:xfrm>
          <a:custGeom>
            <a:avLst/>
            <a:gdLst>
              <a:gd name="T0" fmla="*/ 2147483646 w 1026"/>
              <a:gd name="T1" fmla="*/ 267136563 h 208"/>
              <a:gd name="T2" fmla="*/ 2147483646 w 1026"/>
              <a:gd name="T3" fmla="*/ 347781563 h 208"/>
              <a:gd name="T4" fmla="*/ 2147483646 w 1026"/>
              <a:gd name="T5" fmla="*/ 221773750 h 208"/>
              <a:gd name="T6" fmla="*/ 2147483646 w 1026"/>
              <a:gd name="T7" fmla="*/ 229335013 h 208"/>
              <a:gd name="T8" fmla="*/ 2147483646 w 1026"/>
              <a:gd name="T9" fmla="*/ 335181575 h 208"/>
              <a:gd name="T10" fmla="*/ 2147483646 w 1026"/>
              <a:gd name="T11" fmla="*/ 304939700 h 208"/>
              <a:gd name="T12" fmla="*/ 2147483646 w 1026"/>
              <a:gd name="T13" fmla="*/ 204133450 h 208"/>
              <a:gd name="T14" fmla="*/ 2147483646 w 1026"/>
              <a:gd name="T15" fmla="*/ 166330313 h 208"/>
              <a:gd name="T16" fmla="*/ 2147483646 w 1026"/>
              <a:gd name="T17" fmla="*/ 264617200 h 208"/>
              <a:gd name="T18" fmla="*/ 2064008763 w 1026"/>
              <a:gd name="T19" fmla="*/ 236894688 h 208"/>
              <a:gd name="T20" fmla="*/ 2091729688 w 1026"/>
              <a:gd name="T21" fmla="*/ 123488450 h 208"/>
              <a:gd name="T22" fmla="*/ 1980842813 w 1026"/>
              <a:gd name="T23" fmla="*/ 98286888 h 208"/>
              <a:gd name="T24" fmla="*/ 1965721875 w 1026"/>
              <a:gd name="T25" fmla="*/ 204133450 h 208"/>
              <a:gd name="T26" fmla="*/ 1859875313 w 1026"/>
              <a:gd name="T27" fmla="*/ 211693125 h 208"/>
              <a:gd name="T28" fmla="*/ 1844754375 w 1026"/>
              <a:gd name="T29" fmla="*/ 93246575 h 208"/>
              <a:gd name="T30" fmla="*/ 1731348138 w 1026"/>
              <a:gd name="T31" fmla="*/ 113407825 h 208"/>
              <a:gd name="T32" fmla="*/ 1759069063 w 1026"/>
              <a:gd name="T33" fmla="*/ 219254388 h 208"/>
              <a:gd name="T34" fmla="*/ 1633061250 w 1026"/>
              <a:gd name="T35" fmla="*/ 234375325 h 208"/>
              <a:gd name="T36" fmla="*/ 1617940313 w 1026"/>
              <a:gd name="T37" fmla="*/ 131048125 h 208"/>
              <a:gd name="T38" fmla="*/ 1517134063 w 1026"/>
              <a:gd name="T39" fmla="*/ 136088438 h 208"/>
              <a:gd name="T40" fmla="*/ 1519655013 w 1026"/>
              <a:gd name="T41" fmla="*/ 241935000 h 208"/>
              <a:gd name="T42" fmla="*/ 1398687513 w 1026"/>
              <a:gd name="T43" fmla="*/ 241935000 h 208"/>
              <a:gd name="T44" fmla="*/ 1398687513 w 1026"/>
              <a:gd name="T45" fmla="*/ 128528763 h 208"/>
              <a:gd name="T46" fmla="*/ 1292840950 w 1026"/>
              <a:gd name="T47" fmla="*/ 128528763 h 208"/>
              <a:gd name="T48" fmla="*/ 1275199063 w 1026"/>
              <a:gd name="T49" fmla="*/ 241935000 h 208"/>
              <a:gd name="T50" fmla="*/ 1169352500 w 1026"/>
              <a:gd name="T51" fmla="*/ 221773750 h 208"/>
              <a:gd name="T52" fmla="*/ 1192034700 w 1026"/>
              <a:gd name="T53" fmla="*/ 120967500 h 208"/>
              <a:gd name="T54" fmla="*/ 1086188138 w 1026"/>
              <a:gd name="T55" fmla="*/ 98286888 h 208"/>
              <a:gd name="T56" fmla="*/ 1050905950 w 1026"/>
              <a:gd name="T57" fmla="*/ 211693125 h 208"/>
              <a:gd name="T58" fmla="*/ 945059388 w 1026"/>
              <a:gd name="T59" fmla="*/ 183972200 h 208"/>
              <a:gd name="T60" fmla="*/ 967740000 w 1026"/>
              <a:gd name="T61" fmla="*/ 75604688 h 208"/>
              <a:gd name="T62" fmla="*/ 859374075 w 1026"/>
              <a:gd name="T63" fmla="*/ 55443438 h 208"/>
              <a:gd name="T64" fmla="*/ 831651563 w 1026"/>
              <a:gd name="T65" fmla="*/ 173891575 h 208"/>
              <a:gd name="T66" fmla="*/ 723285638 w 1026"/>
              <a:gd name="T67" fmla="*/ 146169063 h 208"/>
              <a:gd name="T68" fmla="*/ 740925938 w 1026"/>
              <a:gd name="T69" fmla="*/ 40322500 h 208"/>
              <a:gd name="T70" fmla="*/ 627519700 w 1026"/>
              <a:gd name="T71" fmla="*/ 15120938 h 208"/>
              <a:gd name="T72" fmla="*/ 604837500 w 1026"/>
              <a:gd name="T73" fmla="*/ 120967500 h 208"/>
              <a:gd name="T74" fmla="*/ 504031250 w 1026"/>
              <a:gd name="T75" fmla="*/ 108367513 h 208"/>
              <a:gd name="T76" fmla="*/ 511592513 w 1026"/>
              <a:gd name="T77" fmla="*/ 0 h 208"/>
              <a:gd name="T78" fmla="*/ 378023438 w 1026"/>
              <a:gd name="T79" fmla="*/ 15120938 h 208"/>
              <a:gd name="T80" fmla="*/ 415826575 w 1026"/>
              <a:gd name="T81" fmla="*/ 115927188 h 208"/>
              <a:gd name="T82" fmla="*/ 337700938 w 1026"/>
              <a:gd name="T83" fmla="*/ 158770638 h 208"/>
              <a:gd name="T84" fmla="*/ 262096250 w 1026"/>
              <a:gd name="T85" fmla="*/ 90725625 h 208"/>
              <a:gd name="T86" fmla="*/ 186491563 w 1026"/>
              <a:gd name="T87" fmla="*/ 173891575 h 208"/>
              <a:gd name="T88" fmla="*/ 269657513 w 1026"/>
              <a:gd name="T89" fmla="*/ 244455950 h 208"/>
              <a:gd name="T90" fmla="*/ 211693125 w 1026"/>
              <a:gd name="T91" fmla="*/ 325100950 h 208"/>
              <a:gd name="T92" fmla="*/ 118448138 w 1026"/>
              <a:gd name="T93" fmla="*/ 267136563 h 208"/>
              <a:gd name="T94" fmla="*/ 60483750 w 1026"/>
              <a:gd name="T95" fmla="*/ 378023438 h 208"/>
              <a:gd name="T96" fmla="*/ 156249688 w 1026"/>
              <a:gd name="T97" fmla="*/ 430947513 h 208"/>
              <a:gd name="T98" fmla="*/ 113407825 w 1026"/>
              <a:gd name="T99" fmla="*/ 524192500 h 208"/>
              <a:gd name="T100" fmla="*/ 0 w 1026"/>
              <a:gd name="T101" fmla="*/ 478829688 h 2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26" h="208">
                <a:moveTo>
                  <a:pt x="1026" y="106"/>
                </a:moveTo>
                <a:lnTo>
                  <a:pt x="1001" y="138"/>
                </a:lnTo>
                <a:lnTo>
                  <a:pt x="993" y="88"/>
                </a:lnTo>
                <a:lnTo>
                  <a:pt x="954" y="91"/>
                </a:lnTo>
                <a:lnTo>
                  <a:pt x="944" y="133"/>
                </a:lnTo>
                <a:lnTo>
                  <a:pt x="903" y="121"/>
                </a:lnTo>
                <a:lnTo>
                  <a:pt x="914" y="81"/>
                </a:lnTo>
                <a:lnTo>
                  <a:pt x="875" y="66"/>
                </a:lnTo>
                <a:lnTo>
                  <a:pt x="858" y="105"/>
                </a:lnTo>
                <a:lnTo>
                  <a:pt x="819" y="94"/>
                </a:lnTo>
                <a:lnTo>
                  <a:pt x="830" y="49"/>
                </a:lnTo>
                <a:lnTo>
                  <a:pt x="786" y="39"/>
                </a:lnTo>
                <a:lnTo>
                  <a:pt x="780" y="81"/>
                </a:lnTo>
                <a:lnTo>
                  <a:pt x="738" y="84"/>
                </a:lnTo>
                <a:lnTo>
                  <a:pt x="732" y="37"/>
                </a:lnTo>
                <a:lnTo>
                  <a:pt x="687" y="45"/>
                </a:lnTo>
                <a:lnTo>
                  <a:pt x="698" y="87"/>
                </a:lnTo>
                <a:lnTo>
                  <a:pt x="648" y="93"/>
                </a:lnTo>
                <a:lnTo>
                  <a:pt x="642" y="52"/>
                </a:lnTo>
                <a:lnTo>
                  <a:pt x="602" y="54"/>
                </a:lnTo>
                <a:lnTo>
                  <a:pt x="603" y="96"/>
                </a:lnTo>
                <a:lnTo>
                  <a:pt x="555" y="96"/>
                </a:lnTo>
                <a:lnTo>
                  <a:pt x="555" y="51"/>
                </a:lnTo>
                <a:lnTo>
                  <a:pt x="513" y="51"/>
                </a:lnTo>
                <a:lnTo>
                  <a:pt x="506" y="96"/>
                </a:lnTo>
                <a:lnTo>
                  <a:pt x="464" y="88"/>
                </a:lnTo>
                <a:lnTo>
                  <a:pt x="473" y="48"/>
                </a:lnTo>
                <a:lnTo>
                  <a:pt x="431" y="39"/>
                </a:lnTo>
                <a:lnTo>
                  <a:pt x="417" y="84"/>
                </a:lnTo>
                <a:lnTo>
                  <a:pt x="375" y="73"/>
                </a:lnTo>
                <a:lnTo>
                  <a:pt x="384" y="30"/>
                </a:lnTo>
                <a:lnTo>
                  <a:pt x="341" y="22"/>
                </a:lnTo>
                <a:lnTo>
                  <a:pt x="330" y="69"/>
                </a:lnTo>
                <a:lnTo>
                  <a:pt x="287" y="58"/>
                </a:lnTo>
                <a:lnTo>
                  <a:pt x="294" y="16"/>
                </a:lnTo>
                <a:lnTo>
                  <a:pt x="249" y="6"/>
                </a:lnTo>
                <a:lnTo>
                  <a:pt x="240" y="48"/>
                </a:lnTo>
                <a:lnTo>
                  <a:pt x="200" y="43"/>
                </a:lnTo>
                <a:lnTo>
                  <a:pt x="203" y="0"/>
                </a:lnTo>
                <a:lnTo>
                  <a:pt x="150" y="6"/>
                </a:lnTo>
                <a:lnTo>
                  <a:pt x="165" y="46"/>
                </a:lnTo>
                <a:lnTo>
                  <a:pt x="134" y="63"/>
                </a:lnTo>
                <a:lnTo>
                  <a:pt x="104" y="36"/>
                </a:lnTo>
                <a:lnTo>
                  <a:pt x="74" y="69"/>
                </a:lnTo>
                <a:lnTo>
                  <a:pt x="107" y="97"/>
                </a:lnTo>
                <a:lnTo>
                  <a:pt x="84" y="129"/>
                </a:lnTo>
                <a:lnTo>
                  <a:pt x="47" y="106"/>
                </a:lnTo>
                <a:lnTo>
                  <a:pt x="24" y="150"/>
                </a:lnTo>
                <a:lnTo>
                  <a:pt x="62" y="171"/>
                </a:lnTo>
                <a:lnTo>
                  <a:pt x="45" y="208"/>
                </a:lnTo>
                <a:lnTo>
                  <a:pt x="0" y="190"/>
                </a:lnTo>
              </a:path>
            </a:pathLst>
          </a:custGeom>
          <a:noFill/>
          <a:ln w="158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0" name="Freeform 55">
            <a:extLst>
              <a:ext uri="{FF2B5EF4-FFF2-40B4-BE49-F238E27FC236}">
                <a16:creationId xmlns:a16="http://schemas.microsoft.com/office/drawing/2014/main" id="{6AC919F1-F4BF-4300-8930-416723F01CA7}"/>
              </a:ext>
            </a:extLst>
          </p:cNvPr>
          <p:cNvSpPr>
            <a:spLocks/>
          </p:cNvSpPr>
          <p:nvPr/>
        </p:nvSpPr>
        <p:spPr bwMode="auto">
          <a:xfrm>
            <a:off x="9483725" y="2782887"/>
            <a:ext cx="2686050" cy="603250"/>
          </a:xfrm>
          <a:custGeom>
            <a:avLst/>
            <a:gdLst>
              <a:gd name="T0" fmla="*/ 37803138 w 1692"/>
              <a:gd name="T1" fmla="*/ 957659375 h 380"/>
              <a:gd name="T2" fmla="*/ 103327200 w 1692"/>
              <a:gd name="T3" fmla="*/ 816530625 h 380"/>
              <a:gd name="T4" fmla="*/ 246975313 w 1692"/>
              <a:gd name="T5" fmla="*/ 897175625 h 380"/>
              <a:gd name="T6" fmla="*/ 352821875 w 1692"/>
              <a:gd name="T7" fmla="*/ 776208125 h 380"/>
              <a:gd name="T8" fmla="*/ 446068450 w 1692"/>
              <a:gd name="T9" fmla="*/ 907256250 h 380"/>
              <a:gd name="T10" fmla="*/ 572076263 w 1692"/>
              <a:gd name="T11" fmla="*/ 808970950 h 380"/>
              <a:gd name="T12" fmla="*/ 672882513 w 1692"/>
              <a:gd name="T13" fmla="*/ 922377188 h 380"/>
              <a:gd name="T14" fmla="*/ 771167813 w 1692"/>
              <a:gd name="T15" fmla="*/ 783769388 h 380"/>
              <a:gd name="T16" fmla="*/ 919857825 w 1692"/>
              <a:gd name="T17" fmla="*/ 821570938 h 380"/>
              <a:gd name="T18" fmla="*/ 960180325 w 1692"/>
              <a:gd name="T19" fmla="*/ 672882513 h 380"/>
              <a:gd name="T20" fmla="*/ 1096268763 w 1692"/>
              <a:gd name="T21" fmla="*/ 738406575 h 380"/>
              <a:gd name="T22" fmla="*/ 1209675000 w 1692"/>
              <a:gd name="T23" fmla="*/ 619958438 h 380"/>
              <a:gd name="T24" fmla="*/ 1315521563 w 1692"/>
              <a:gd name="T25" fmla="*/ 740925938 h 380"/>
              <a:gd name="T26" fmla="*/ 1421368125 w 1692"/>
              <a:gd name="T27" fmla="*/ 624998750 h 380"/>
              <a:gd name="T28" fmla="*/ 1562496875 w 1692"/>
              <a:gd name="T29" fmla="*/ 703124388 h 380"/>
              <a:gd name="T30" fmla="*/ 1610380638 w 1692"/>
              <a:gd name="T31" fmla="*/ 556955325 h 380"/>
              <a:gd name="T32" fmla="*/ 1731348138 w 1692"/>
              <a:gd name="T33" fmla="*/ 647680950 h 380"/>
              <a:gd name="T34" fmla="*/ 1844754375 w 1692"/>
              <a:gd name="T35" fmla="*/ 544353750 h 380"/>
              <a:gd name="T36" fmla="*/ 1985883125 w 1692"/>
              <a:gd name="T37" fmla="*/ 567035950 h 380"/>
              <a:gd name="T38" fmla="*/ 1948081575 w 1692"/>
              <a:gd name="T39" fmla="*/ 405745950 h 380"/>
              <a:gd name="T40" fmla="*/ 2091729688 w 1692"/>
              <a:gd name="T41" fmla="*/ 415826575 h 380"/>
              <a:gd name="T42" fmla="*/ 2147483646 w 1692"/>
              <a:gd name="T43" fmla="*/ 302418750 h 380"/>
              <a:gd name="T44" fmla="*/ 2147483646 w 1692"/>
              <a:gd name="T45" fmla="*/ 413305625 h 380"/>
              <a:gd name="T46" fmla="*/ 2147483646 w 1692"/>
              <a:gd name="T47" fmla="*/ 284778450 h 380"/>
              <a:gd name="T48" fmla="*/ 2147483646 w 1692"/>
              <a:gd name="T49" fmla="*/ 347781563 h 380"/>
              <a:gd name="T50" fmla="*/ 2147483646 w 1692"/>
              <a:gd name="T51" fmla="*/ 216733438 h 380"/>
              <a:gd name="T52" fmla="*/ 2147483646 w 1692"/>
              <a:gd name="T53" fmla="*/ 330141263 h 380"/>
              <a:gd name="T54" fmla="*/ 2147483646 w 1692"/>
              <a:gd name="T55" fmla="*/ 254536575 h 380"/>
              <a:gd name="T56" fmla="*/ 2147483646 w 1692"/>
              <a:gd name="T57" fmla="*/ 385584700 h 380"/>
              <a:gd name="T58" fmla="*/ 2147483646 w 1692"/>
              <a:gd name="T59" fmla="*/ 272176875 h 380"/>
              <a:gd name="T60" fmla="*/ 2147483646 w 1692"/>
              <a:gd name="T61" fmla="*/ 393144375 h 380"/>
              <a:gd name="T62" fmla="*/ 2147483646 w 1692"/>
              <a:gd name="T63" fmla="*/ 292338125 h 380"/>
              <a:gd name="T64" fmla="*/ 2147483646 w 1692"/>
              <a:gd name="T65" fmla="*/ 420866888 h 380"/>
              <a:gd name="T66" fmla="*/ 2147483646 w 1692"/>
              <a:gd name="T67" fmla="*/ 299899388 h 380"/>
              <a:gd name="T68" fmla="*/ 2147483646 w 1692"/>
              <a:gd name="T69" fmla="*/ 385584700 h 380"/>
              <a:gd name="T70" fmla="*/ 2147483646 w 1692"/>
              <a:gd name="T71" fmla="*/ 246975313 h 380"/>
              <a:gd name="T72" fmla="*/ 2147483646 w 1692"/>
              <a:gd name="T73" fmla="*/ 272176875 h 380"/>
              <a:gd name="T74" fmla="*/ 2147483646 w 1692"/>
              <a:gd name="T75" fmla="*/ 118448138 h 380"/>
              <a:gd name="T76" fmla="*/ 2147483646 w 1692"/>
              <a:gd name="T77" fmla="*/ 163810950 h 380"/>
              <a:gd name="T78" fmla="*/ 2147483646 w 1692"/>
              <a:gd name="T79" fmla="*/ 12601575 h 380"/>
              <a:gd name="T80" fmla="*/ 2147483646 w 1692"/>
              <a:gd name="T81" fmla="*/ 103327200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92" h="380">
                <a:moveTo>
                  <a:pt x="0" y="341"/>
                </a:moveTo>
                <a:lnTo>
                  <a:pt x="15" y="380"/>
                </a:lnTo>
                <a:lnTo>
                  <a:pt x="56" y="368"/>
                </a:lnTo>
                <a:lnTo>
                  <a:pt x="41" y="324"/>
                </a:lnTo>
                <a:lnTo>
                  <a:pt x="84" y="311"/>
                </a:lnTo>
                <a:lnTo>
                  <a:pt x="98" y="356"/>
                </a:lnTo>
                <a:lnTo>
                  <a:pt x="137" y="350"/>
                </a:lnTo>
                <a:lnTo>
                  <a:pt x="140" y="308"/>
                </a:lnTo>
                <a:lnTo>
                  <a:pt x="188" y="320"/>
                </a:lnTo>
                <a:lnTo>
                  <a:pt x="177" y="360"/>
                </a:lnTo>
                <a:lnTo>
                  <a:pt x="225" y="366"/>
                </a:lnTo>
                <a:lnTo>
                  <a:pt x="227" y="321"/>
                </a:lnTo>
                <a:lnTo>
                  <a:pt x="266" y="320"/>
                </a:lnTo>
                <a:lnTo>
                  <a:pt x="267" y="366"/>
                </a:lnTo>
                <a:lnTo>
                  <a:pt x="318" y="353"/>
                </a:lnTo>
                <a:lnTo>
                  <a:pt x="306" y="311"/>
                </a:lnTo>
                <a:lnTo>
                  <a:pt x="335" y="294"/>
                </a:lnTo>
                <a:lnTo>
                  <a:pt x="365" y="326"/>
                </a:lnTo>
                <a:lnTo>
                  <a:pt x="401" y="306"/>
                </a:lnTo>
                <a:lnTo>
                  <a:pt x="381" y="267"/>
                </a:lnTo>
                <a:lnTo>
                  <a:pt x="426" y="254"/>
                </a:lnTo>
                <a:lnTo>
                  <a:pt x="435" y="293"/>
                </a:lnTo>
                <a:lnTo>
                  <a:pt x="476" y="290"/>
                </a:lnTo>
                <a:lnTo>
                  <a:pt x="480" y="246"/>
                </a:lnTo>
                <a:lnTo>
                  <a:pt x="524" y="248"/>
                </a:lnTo>
                <a:lnTo>
                  <a:pt x="522" y="294"/>
                </a:lnTo>
                <a:lnTo>
                  <a:pt x="569" y="294"/>
                </a:lnTo>
                <a:lnTo>
                  <a:pt x="564" y="248"/>
                </a:lnTo>
                <a:lnTo>
                  <a:pt x="597" y="240"/>
                </a:lnTo>
                <a:lnTo>
                  <a:pt x="620" y="279"/>
                </a:lnTo>
                <a:lnTo>
                  <a:pt x="659" y="261"/>
                </a:lnTo>
                <a:lnTo>
                  <a:pt x="639" y="221"/>
                </a:lnTo>
                <a:lnTo>
                  <a:pt x="689" y="215"/>
                </a:lnTo>
                <a:lnTo>
                  <a:pt x="687" y="257"/>
                </a:lnTo>
                <a:lnTo>
                  <a:pt x="737" y="261"/>
                </a:lnTo>
                <a:lnTo>
                  <a:pt x="732" y="216"/>
                </a:lnTo>
                <a:lnTo>
                  <a:pt x="756" y="204"/>
                </a:lnTo>
                <a:lnTo>
                  <a:pt x="788" y="225"/>
                </a:lnTo>
                <a:lnTo>
                  <a:pt x="806" y="188"/>
                </a:lnTo>
                <a:lnTo>
                  <a:pt x="773" y="161"/>
                </a:lnTo>
                <a:lnTo>
                  <a:pt x="815" y="123"/>
                </a:lnTo>
                <a:lnTo>
                  <a:pt x="830" y="165"/>
                </a:lnTo>
                <a:lnTo>
                  <a:pt x="863" y="162"/>
                </a:lnTo>
                <a:lnTo>
                  <a:pt x="869" y="120"/>
                </a:lnTo>
                <a:lnTo>
                  <a:pt x="908" y="119"/>
                </a:lnTo>
                <a:lnTo>
                  <a:pt x="912" y="164"/>
                </a:lnTo>
                <a:lnTo>
                  <a:pt x="960" y="153"/>
                </a:lnTo>
                <a:lnTo>
                  <a:pt x="950" y="113"/>
                </a:lnTo>
                <a:lnTo>
                  <a:pt x="986" y="101"/>
                </a:lnTo>
                <a:lnTo>
                  <a:pt x="1007" y="138"/>
                </a:lnTo>
                <a:lnTo>
                  <a:pt x="1043" y="128"/>
                </a:lnTo>
                <a:lnTo>
                  <a:pt x="1037" y="86"/>
                </a:lnTo>
                <a:lnTo>
                  <a:pt x="1085" y="86"/>
                </a:lnTo>
                <a:lnTo>
                  <a:pt x="1082" y="131"/>
                </a:lnTo>
                <a:lnTo>
                  <a:pt x="1115" y="141"/>
                </a:lnTo>
                <a:lnTo>
                  <a:pt x="1136" y="101"/>
                </a:lnTo>
                <a:lnTo>
                  <a:pt x="1172" y="111"/>
                </a:lnTo>
                <a:lnTo>
                  <a:pt x="1170" y="153"/>
                </a:lnTo>
                <a:lnTo>
                  <a:pt x="1212" y="155"/>
                </a:lnTo>
                <a:lnTo>
                  <a:pt x="1215" y="108"/>
                </a:lnTo>
                <a:lnTo>
                  <a:pt x="1259" y="110"/>
                </a:lnTo>
                <a:lnTo>
                  <a:pt x="1259" y="156"/>
                </a:lnTo>
                <a:lnTo>
                  <a:pt x="1302" y="159"/>
                </a:lnTo>
                <a:lnTo>
                  <a:pt x="1308" y="116"/>
                </a:lnTo>
                <a:lnTo>
                  <a:pt x="1349" y="122"/>
                </a:lnTo>
                <a:lnTo>
                  <a:pt x="1344" y="167"/>
                </a:lnTo>
                <a:lnTo>
                  <a:pt x="1394" y="165"/>
                </a:lnTo>
                <a:lnTo>
                  <a:pt x="1389" y="119"/>
                </a:lnTo>
                <a:lnTo>
                  <a:pt x="1431" y="114"/>
                </a:lnTo>
                <a:lnTo>
                  <a:pt x="1443" y="153"/>
                </a:lnTo>
                <a:lnTo>
                  <a:pt x="1487" y="137"/>
                </a:lnTo>
                <a:lnTo>
                  <a:pt x="1466" y="98"/>
                </a:lnTo>
                <a:lnTo>
                  <a:pt x="1500" y="75"/>
                </a:lnTo>
                <a:lnTo>
                  <a:pt x="1527" y="108"/>
                </a:lnTo>
                <a:lnTo>
                  <a:pt x="1562" y="86"/>
                </a:lnTo>
                <a:lnTo>
                  <a:pt x="1539" y="47"/>
                </a:lnTo>
                <a:lnTo>
                  <a:pt x="1580" y="24"/>
                </a:lnTo>
                <a:lnTo>
                  <a:pt x="1601" y="65"/>
                </a:lnTo>
                <a:lnTo>
                  <a:pt x="1641" y="44"/>
                </a:lnTo>
                <a:lnTo>
                  <a:pt x="1625" y="5"/>
                </a:lnTo>
                <a:lnTo>
                  <a:pt x="1683" y="0"/>
                </a:lnTo>
                <a:lnTo>
                  <a:pt x="1668" y="41"/>
                </a:lnTo>
                <a:lnTo>
                  <a:pt x="1692" y="56"/>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1" name="Freeform 56">
            <a:extLst>
              <a:ext uri="{FF2B5EF4-FFF2-40B4-BE49-F238E27FC236}">
                <a16:creationId xmlns:a16="http://schemas.microsoft.com/office/drawing/2014/main" id="{500F4390-B289-4A8C-9A16-AA11920BA4F6}"/>
              </a:ext>
            </a:extLst>
          </p:cNvPr>
          <p:cNvSpPr>
            <a:spLocks/>
          </p:cNvSpPr>
          <p:nvPr/>
        </p:nvSpPr>
        <p:spPr bwMode="auto">
          <a:xfrm>
            <a:off x="7011987" y="5019674"/>
            <a:ext cx="522288" cy="582613"/>
          </a:xfrm>
          <a:custGeom>
            <a:avLst/>
            <a:gdLst>
              <a:gd name="T0" fmla="*/ 693044426 w 329"/>
              <a:gd name="T1" fmla="*/ 0 h 367"/>
              <a:gd name="T2" fmla="*/ 476310781 w 329"/>
              <a:gd name="T3" fmla="*/ 372983445 h 367"/>
              <a:gd name="T4" fmla="*/ 226814280 w 329"/>
              <a:gd name="T5" fmla="*/ 690523405 h 367"/>
              <a:gd name="T6" fmla="*/ 239415867 w 329"/>
              <a:gd name="T7" fmla="*/ 539313900 h 367"/>
              <a:gd name="T8" fmla="*/ 0 w 329"/>
              <a:gd name="T9" fmla="*/ 924898931 h 367"/>
              <a:gd name="T10" fmla="*/ 413306021 w 329"/>
              <a:gd name="T11" fmla="*/ 766128157 h 367"/>
              <a:gd name="T12" fmla="*/ 277217453 w 329"/>
              <a:gd name="T13" fmla="*/ 751007207 h 367"/>
              <a:gd name="T14" fmla="*/ 279738405 w 329"/>
              <a:gd name="T15" fmla="*/ 751007207 h 367"/>
              <a:gd name="T16" fmla="*/ 534273636 w 329"/>
              <a:gd name="T17" fmla="*/ 506552635 h 367"/>
              <a:gd name="T18" fmla="*/ 829132994 w 329"/>
              <a:gd name="T19" fmla="*/ 105846653 h 367"/>
              <a:gd name="T20" fmla="*/ 829132994 w 329"/>
              <a:gd name="T21" fmla="*/ 100806337 h 367"/>
              <a:gd name="T22" fmla="*/ 695563791 w 329"/>
              <a:gd name="T23" fmla="*/ 2520952 h 367"/>
              <a:gd name="T24" fmla="*/ 693044426 w 329"/>
              <a:gd name="T25" fmla="*/ 0 h 3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367">
                <a:moveTo>
                  <a:pt x="275" y="0"/>
                </a:moveTo>
                <a:cubicBezTo>
                  <a:pt x="262" y="24"/>
                  <a:pt x="220" y="102"/>
                  <a:pt x="189" y="148"/>
                </a:cubicBezTo>
                <a:cubicBezTo>
                  <a:pt x="158" y="194"/>
                  <a:pt x="106" y="263"/>
                  <a:pt x="90" y="274"/>
                </a:cubicBezTo>
                <a:lnTo>
                  <a:pt x="95" y="214"/>
                </a:lnTo>
                <a:lnTo>
                  <a:pt x="0" y="367"/>
                </a:lnTo>
                <a:lnTo>
                  <a:pt x="164" y="304"/>
                </a:lnTo>
                <a:lnTo>
                  <a:pt x="110" y="298"/>
                </a:lnTo>
                <a:lnTo>
                  <a:pt x="111" y="298"/>
                </a:lnTo>
                <a:cubicBezTo>
                  <a:pt x="128" y="282"/>
                  <a:pt x="176" y="244"/>
                  <a:pt x="212" y="201"/>
                </a:cubicBezTo>
                <a:cubicBezTo>
                  <a:pt x="248" y="158"/>
                  <a:pt x="309" y="69"/>
                  <a:pt x="329" y="42"/>
                </a:cubicBezTo>
                <a:lnTo>
                  <a:pt x="329" y="40"/>
                </a:lnTo>
                <a:lnTo>
                  <a:pt x="276" y="1"/>
                </a:lnTo>
                <a:lnTo>
                  <a:pt x="275" y="0"/>
                </a:lnTo>
                <a:close/>
              </a:path>
            </a:pathLst>
          </a:custGeom>
          <a:solidFill>
            <a:srgbClr val="FF3399"/>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 name="Freeform 57">
            <a:extLst>
              <a:ext uri="{FF2B5EF4-FFF2-40B4-BE49-F238E27FC236}">
                <a16:creationId xmlns:a16="http://schemas.microsoft.com/office/drawing/2014/main" id="{AC32CD74-8F0F-41A8-A3AE-2A0C3A7F9054}"/>
              </a:ext>
            </a:extLst>
          </p:cNvPr>
          <p:cNvSpPr>
            <a:spLocks/>
          </p:cNvSpPr>
          <p:nvPr/>
        </p:nvSpPr>
        <p:spPr bwMode="auto">
          <a:xfrm>
            <a:off x="6764337" y="4714874"/>
            <a:ext cx="1298575" cy="690563"/>
          </a:xfrm>
          <a:custGeom>
            <a:avLst/>
            <a:gdLst>
              <a:gd name="T0" fmla="*/ 0 w 818"/>
              <a:gd name="T1" fmla="*/ 85685375 h 435"/>
              <a:gd name="T2" fmla="*/ 383063750 w 818"/>
              <a:gd name="T3" fmla="*/ 287298021 h 435"/>
              <a:gd name="T4" fmla="*/ 330141263 w 818"/>
              <a:gd name="T5" fmla="*/ 176411065 h 435"/>
              <a:gd name="T6" fmla="*/ 330141263 w 818"/>
              <a:gd name="T7" fmla="*/ 176411065 h 435"/>
              <a:gd name="T8" fmla="*/ 597277825 w 818"/>
              <a:gd name="T9" fmla="*/ 236894859 h 435"/>
              <a:gd name="T10" fmla="*/ 965220638 w 818"/>
              <a:gd name="T11" fmla="*/ 415826876 h 435"/>
              <a:gd name="T12" fmla="*/ 1481851875 w 818"/>
              <a:gd name="T13" fmla="*/ 766128055 h 435"/>
              <a:gd name="T14" fmla="*/ 1882557513 w 818"/>
              <a:gd name="T15" fmla="*/ 1096269556 h 435"/>
              <a:gd name="T16" fmla="*/ 1890117188 w 818"/>
              <a:gd name="T17" fmla="*/ 1096269556 h 435"/>
              <a:gd name="T18" fmla="*/ 2056447500 w 818"/>
              <a:gd name="T19" fmla="*/ 917337539 h 435"/>
              <a:gd name="T20" fmla="*/ 2061487813 w 818"/>
              <a:gd name="T21" fmla="*/ 924898807 h 435"/>
              <a:gd name="T22" fmla="*/ 1517134063 w 818"/>
              <a:gd name="T23" fmla="*/ 531754148 h 435"/>
              <a:gd name="T24" fmla="*/ 859374075 w 818"/>
              <a:gd name="T25" fmla="*/ 189012649 h 435"/>
              <a:gd name="T26" fmla="*/ 315020325 w 818"/>
              <a:gd name="T27" fmla="*/ 93246643 h 435"/>
              <a:gd name="T28" fmla="*/ 317539688 w 818"/>
              <a:gd name="T29" fmla="*/ 90725691 h 435"/>
              <a:gd name="T30" fmla="*/ 408265313 w 818"/>
              <a:gd name="T31" fmla="*/ 0 h 435"/>
              <a:gd name="T32" fmla="*/ 0 w 818"/>
              <a:gd name="T33" fmla="*/ 85685375 h 4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8" h="435">
                <a:moveTo>
                  <a:pt x="0" y="34"/>
                </a:moveTo>
                <a:lnTo>
                  <a:pt x="152" y="114"/>
                </a:lnTo>
                <a:lnTo>
                  <a:pt x="131" y="70"/>
                </a:lnTo>
                <a:cubicBezTo>
                  <a:pt x="149" y="74"/>
                  <a:pt x="195" y="78"/>
                  <a:pt x="237" y="94"/>
                </a:cubicBezTo>
                <a:cubicBezTo>
                  <a:pt x="279" y="110"/>
                  <a:pt x="325" y="130"/>
                  <a:pt x="383" y="165"/>
                </a:cubicBezTo>
                <a:cubicBezTo>
                  <a:pt x="441" y="200"/>
                  <a:pt x="527" y="259"/>
                  <a:pt x="588" y="304"/>
                </a:cubicBezTo>
                <a:cubicBezTo>
                  <a:pt x="649" y="349"/>
                  <a:pt x="720" y="413"/>
                  <a:pt x="747" y="435"/>
                </a:cubicBezTo>
                <a:lnTo>
                  <a:pt x="750" y="435"/>
                </a:lnTo>
                <a:lnTo>
                  <a:pt x="816" y="364"/>
                </a:lnTo>
                <a:lnTo>
                  <a:pt x="818" y="367"/>
                </a:lnTo>
                <a:cubicBezTo>
                  <a:pt x="782" y="342"/>
                  <a:pt x="681" y="260"/>
                  <a:pt x="602" y="211"/>
                </a:cubicBezTo>
                <a:cubicBezTo>
                  <a:pt x="523" y="162"/>
                  <a:pt x="420" y="104"/>
                  <a:pt x="341" y="75"/>
                </a:cubicBezTo>
                <a:cubicBezTo>
                  <a:pt x="262" y="46"/>
                  <a:pt x="161" y="43"/>
                  <a:pt x="125" y="37"/>
                </a:cubicBezTo>
                <a:lnTo>
                  <a:pt x="126" y="36"/>
                </a:lnTo>
                <a:lnTo>
                  <a:pt x="162" y="0"/>
                </a:lnTo>
                <a:lnTo>
                  <a:pt x="0" y="34"/>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 name="Freeform 58">
            <a:extLst>
              <a:ext uri="{FF2B5EF4-FFF2-40B4-BE49-F238E27FC236}">
                <a16:creationId xmlns:a16="http://schemas.microsoft.com/office/drawing/2014/main" id="{21831D50-0240-4666-848B-F933689A88F7}"/>
              </a:ext>
            </a:extLst>
          </p:cNvPr>
          <p:cNvSpPr>
            <a:spLocks/>
          </p:cNvSpPr>
          <p:nvPr/>
        </p:nvSpPr>
        <p:spPr bwMode="auto">
          <a:xfrm>
            <a:off x="6267450" y="3281362"/>
            <a:ext cx="404812" cy="1400175"/>
          </a:xfrm>
          <a:custGeom>
            <a:avLst/>
            <a:gdLst>
              <a:gd name="T0" fmla="*/ 108365791 w 255"/>
              <a:gd name="T1" fmla="*/ 304939700 h 882"/>
              <a:gd name="T2" fmla="*/ 55443369 w 255"/>
              <a:gd name="T3" fmla="*/ 574595625 h 882"/>
              <a:gd name="T4" fmla="*/ 55443369 w 255"/>
              <a:gd name="T5" fmla="*/ 970260950 h 882"/>
              <a:gd name="T6" fmla="*/ 176410720 w 255"/>
              <a:gd name="T7" fmla="*/ 1507053438 h 882"/>
              <a:gd name="T8" fmla="*/ 483869402 w 255"/>
              <a:gd name="T9" fmla="*/ 2147483646 h 882"/>
              <a:gd name="T10" fmla="*/ 491429068 w 255"/>
              <a:gd name="T11" fmla="*/ 2147483646 h 882"/>
              <a:gd name="T12" fmla="*/ 642638256 w 255"/>
              <a:gd name="T13" fmla="*/ 2124492513 h 882"/>
              <a:gd name="T14" fmla="*/ 642638256 w 255"/>
              <a:gd name="T15" fmla="*/ 2119452200 h 882"/>
              <a:gd name="T16" fmla="*/ 327619908 w 255"/>
              <a:gd name="T17" fmla="*/ 1393647200 h 882"/>
              <a:gd name="T18" fmla="*/ 189010692 w 255"/>
              <a:gd name="T19" fmla="*/ 929938450 h 882"/>
              <a:gd name="T20" fmla="*/ 158768854 w 255"/>
              <a:gd name="T21" fmla="*/ 577116575 h 882"/>
              <a:gd name="T22" fmla="*/ 181451026 w 255"/>
              <a:gd name="T23" fmla="*/ 309980013 h 882"/>
              <a:gd name="T24" fmla="*/ 181451026 w 255"/>
              <a:gd name="T25" fmla="*/ 304939700 h 882"/>
              <a:gd name="T26" fmla="*/ 282257151 w 255"/>
              <a:gd name="T27" fmla="*/ 410786263 h 882"/>
              <a:gd name="T28" fmla="*/ 196571945 w 255"/>
              <a:gd name="T29" fmla="*/ 0 h 882"/>
              <a:gd name="T30" fmla="*/ 0 w 255"/>
              <a:gd name="T31" fmla="*/ 357862188 h 882"/>
              <a:gd name="T32" fmla="*/ 108365791 w 255"/>
              <a:gd name="T33" fmla="*/ 304939700 h 882"/>
              <a:gd name="T34" fmla="*/ 108365791 w 255"/>
              <a:gd name="T35" fmla="*/ 304939700 h 8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5" h="882">
                <a:moveTo>
                  <a:pt x="43" y="121"/>
                </a:moveTo>
                <a:cubicBezTo>
                  <a:pt x="40" y="139"/>
                  <a:pt x="25" y="184"/>
                  <a:pt x="22" y="228"/>
                </a:cubicBezTo>
                <a:cubicBezTo>
                  <a:pt x="19" y="272"/>
                  <a:pt x="14" y="323"/>
                  <a:pt x="22" y="385"/>
                </a:cubicBezTo>
                <a:cubicBezTo>
                  <a:pt x="30" y="447"/>
                  <a:pt x="42" y="515"/>
                  <a:pt x="70" y="598"/>
                </a:cubicBezTo>
                <a:cubicBezTo>
                  <a:pt x="98" y="681"/>
                  <a:pt x="171" y="835"/>
                  <a:pt x="192" y="882"/>
                </a:cubicBezTo>
                <a:lnTo>
                  <a:pt x="195" y="880"/>
                </a:lnTo>
                <a:lnTo>
                  <a:pt x="255" y="843"/>
                </a:lnTo>
                <a:lnTo>
                  <a:pt x="255" y="841"/>
                </a:lnTo>
                <a:cubicBezTo>
                  <a:pt x="234" y="793"/>
                  <a:pt x="160" y="632"/>
                  <a:pt x="130" y="553"/>
                </a:cubicBezTo>
                <a:cubicBezTo>
                  <a:pt x="100" y="474"/>
                  <a:pt x="86" y="423"/>
                  <a:pt x="75" y="369"/>
                </a:cubicBezTo>
                <a:cubicBezTo>
                  <a:pt x="64" y="315"/>
                  <a:pt x="63" y="270"/>
                  <a:pt x="63" y="229"/>
                </a:cubicBezTo>
                <a:cubicBezTo>
                  <a:pt x="63" y="188"/>
                  <a:pt x="70" y="141"/>
                  <a:pt x="72" y="123"/>
                </a:cubicBezTo>
                <a:lnTo>
                  <a:pt x="72" y="121"/>
                </a:lnTo>
                <a:lnTo>
                  <a:pt x="112" y="163"/>
                </a:lnTo>
                <a:lnTo>
                  <a:pt x="78" y="0"/>
                </a:lnTo>
                <a:lnTo>
                  <a:pt x="0" y="142"/>
                </a:lnTo>
                <a:lnTo>
                  <a:pt x="43" y="121"/>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64" name="Group 59">
            <a:extLst>
              <a:ext uri="{FF2B5EF4-FFF2-40B4-BE49-F238E27FC236}">
                <a16:creationId xmlns:a16="http://schemas.microsoft.com/office/drawing/2014/main" id="{A96D175C-E17B-4234-8260-5260B34C0B48}"/>
              </a:ext>
            </a:extLst>
          </p:cNvPr>
          <p:cNvGrpSpPr>
            <a:grpSpLocks/>
          </p:cNvGrpSpPr>
          <p:nvPr/>
        </p:nvGrpSpPr>
        <p:grpSpPr bwMode="auto">
          <a:xfrm>
            <a:off x="4283075" y="1917699"/>
            <a:ext cx="5195887" cy="2565400"/>
            <a:chOff x="3" y="1210"/>
            <a:chExt cx="3273" cy="1616"/>
          </a:xfrm>
        </p:grpSpPr>
        <p:sp>
          <p:nvSpPr>
            <p:cNvPr id="65" name="Freeform 60">
              <a:extLst>
                <a:ext uri="{FF2B5EF4-FFF2-40B4-BE49-F238E27FC236}">
                  <a16:creationId xmlns:a16="http://schemas.microsoft.com/office/drawing/2014/main" id="{815FDB87-4FFF-4642-9350-C56BDC2DAA06}"/>
                </a:ext>
              </a:extLst>
            </p:cNvPr>
            <p:cNvSpPr>
              <a:spLocks/>
            </p:cNvSpPr>
            <p:nvPr/>
          </p:nvSpPr>
          <p:spPr bwMode="auto">
            <a:xfrm>
              <a:off x="3" y="1210"/>
              <a:ext cx="2492" cy="1616"/>
            </a:xfrm>
            <a:custGeom>
              <a:avLst/>
              <a:gdLst>
                <a:gd name="T0" fmla="*/ 0 w 2492"/>
                <a:gd name="T1" fmla="*/ 1 h 1616"/>
                <a:gd name="T2" fmla="*/ 75 w 2492"/>
                <a:gd name="T3" fmla="*/ 8 h 1616"/>
                <a:gd name="T4" fmla="*/ 177 w 2492"/>
                <a:gd name="T5" fmla="*/ 50 h 1616"/>
                <a:gd name="T6" fmla="*/ 306 w 2492"/>
                <a:gd name="T7" fmla="*/ 62 h 1616"/>
                <a:gd name="T8" fmla="*/ 407 w 2492"/>
                <a:gd name="T9" fmla="*/ 119 h 1616"/>
                <a:gd name="T10" fmla="*/ 543 w 2492"/>
                <a:gd name="T11" fmla="*/ 212 h 1616"/>
                <a:gd name="T12" fmla="*/ 588 w 2492"/>
                <a:gd name="T13" fmla="*/ 439 h 1616"/>
                <a:gd name="T14" fmla="*/ 522 w 2492"/>
                <a:gd name="T15" fmla="*/ 601 h 1616"/>
                <a:gd name="T16" fmla="*/ 584 w 2492"/>
                <a:gd name="T17" fmla="*/ 700 h 1616"/>
                <a:gd name="T18" fmla="*/ 798 w 2492"/>
                <a:gd name="T19" fmla="*/ 662 h 1616"/>
                <a:gd name="T20" fmla="*/ 921 w 2492"/>
                <a:gd name="T21" fmla="*/ 686 h 1616"/>
                <a:gd name="T22" fmla="*/ 1091 w 2492"/>
                <a:gd name="T23" fmla="*/ 658 h 1616"/>
                <a:gd name="T24" fmla="*/ 1272 w 2492"/>
                <a:gd name="T25" fmla="*/ 584 h 1616"/>
                <a:gd name="T26" fmla="*/ 1460 w 2492"/>
                <a:gd name="T27" fmla="*/ 658 h 1616"/>
                <a:gd name="T28" fmla="*/ 1574 w 2492"/>
                <a:gd name="T29" fmla="*/ 821 h 1616"/>
                <a:gd name="T30" fmla="*/ 1557 w 2492"/>
                <a:gd name="T31" fmla="*/ 967 h 1616"/>
                <a:gd name="T32" fmla="*/ 1335 w 2492"/>
                <a:gd name="T33" fmla="*/ 1078 h 1616"/>
                <a:gd name="T34" fmla="*/ 1181 w 2492"/>
                <a:gd name="T35" fmla="*/ 1246 h 1616"/>
                <a:gd name="T36" fmla="*/ 1218 w 2492"/>
                <a:gd name="T37" fmla="*/ 1433 h 1616"/>
                <a:gd name="T38" fmla="*/ 1385 w 2492"/>
                <a:gd name="T39" fmla="*/ 1508 h 1616"/>
                <a:gd name="T40" fmla="*/ 1604 w 2492"/>
                <a:gd name="T41" fmla="*/ 1361 h 1616"/>
                <a:gd name="T42" fmla="*/ 1697 w 2492"/>
                <a:gd name="T43" fmla="*/ 1303 h 1616"/>
                <a:gd name="T44" fmla="*/ 1767 w 2492"/>
                <a:gd name="T45" fmla="*/ 1346 h 1616"/>
                <a:gd name="T46" fmla="*/ 1808 w 2492"/>
                <a:gd name="T47" fmla="*/ 1501 h 1616"/>
                <a:gd name="T48" fmla="*/ 1880 w 2492"/>
                <a:gd name="T49" fmla="*/ 1603 h 1616"/>
                <a:gd name="T50" fmla="*/ 1967 w 2492"/>
                <a:gd name="T51" fmla="*/ 1580 h 1616"/>
                <a:gd name="T52" fmla="*/ 2045 w 2492"/>
                <a:gd name="T53" fmla="*/ 1417 h 1616"/>
                <a:gd name="T54" fmla="*/ 2109 w 2492"/>
                <a:gd name="T55" fmla="*/ 1126 h 1616"/>
                <a:gd name="T56" fmla="*/ 2268 w 2492"/>
                <a:gd name="T57" fmla="*/ 953 h 1616"/>
                <a:gd name="T58" fmla="*/ 2492 w 2492"/>
                <a:gd name="T59" fmla="*/ 983 h 16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92" h="1616">
                  <a:moveTo>
                    <a:pt x="0" y="1"/>
                  </a:moveTo>
                  <a:cubicBezTo>
                    <a:pt x="12" y="2"/>
                    <a:pt x="46" y="0"/>
                    <a:pt x="75" y="8"/>
                  </a:cubicBezTo>
                  <a:cubicBezTo>
                    <a:pt x="104" y="16"/>
                    <a:pt x="139" y="41"/>
                    <a:pt x="177" y="50"/>
                  </a:cubicBezTo>
                  <a:cubicBezTo>
                    <a:pt x="215" y="59"/>
                    <a:pt x="268" y="50"/>
                    <a:pt x="306" y="62"/>
                  </a:cubicBezTo>
                  <a:cubicBezTo>
                    <a:pt x="344" y="74"/>
                    <a:pt x="367" y="94"/>
                    <a:pt x="407" y="119"/>
                  </a:cubicBezTo>
                  <a:cubicBezTo>
                    <a:pt x="447" y="144"/>
                    <a:pt x="513" y="159"/>
                    <a:pt x="543" y="212"/>
                  </a:cubicBezTo>
                  <a:cubicBezTo>
                    <a:pt x="573" y="265"/>
                    <a:pt x="591" y="374"/>
                    <a:pt x="588" y="439"/>
                  </a:cubicBezTo>
                  <a:cubicBezTo>
                    <a:pt x="585" y="504"/>
                    <a:pt x="523" y="558"/>
                    <a:pt x="522" y="601"/>
                  </a:cubicBezTo>
                  <a:cubicBezTo>
                    <a:pt x="521" y="644"/>
                    <a:pt x="538" y="690"/>
                    <a:pt x="584" y="700"/>
                  </a:cubicBezTo>
                  <a:cubicBezTo>
                    <a:pt x="630" y="710"/>
                    <a:pt x="742" y="664"/>
                    <a:pt x="798" y="662"/>
                  </a:cubicBezTo>
                  <a:cubicBezTo>
                    <a:pt x="854" y="660"/>
                    <a:pt x="872" y="687"/>
                    <a:pt x="921" y="686"/>
                  </a:cubicBezTo>
                  <a:cubicBezTo>
                    <a:pt x="970" y="685"/>
                    <a:pt x="1033" y="675"/>
                    <a:pt x="1091" y="658"/>
                  </a:cubicBezTo>
                  <a:cubicBezTo>
                    <a:pt x="1149" y="641"/>
                    <a:pt x="1211" y="584"/>
                    <a:pt x="1272" y="584"/>
                  </a:cubicBezTo>
                  <a:cubicBezTo>
                    <a:pt x="1333" y="584"/>
                    <a:pt x="1410" y="619"/>
                    <a:pt x="1460" y="658"/>
                  </a:cubicBezTo>
                  <a:cubicBezTo>
                    <a:pt x="1510" y="697"/>
                    <a:pt x="1558" y="770"/>
                    <a:pt x="1574" y="821"/>
                  </a:cubicBezTo>
                  <a:cubicBezTo>
                    <a:pt x="1590" y="872"/>
                    <a:pt x="1597" y="924"/>
                    <a:pt x="1557" y="967"/>
                  </a:cubicBezTo>
                  <a:cubicBezTo>
                    <a:pt x="1517" y="1010"/>
                    <a:pt x="1398" y="1032"/>
                    <a:pt x="1335" y="1078"/>
                  </a:cubicBezTo>
                  <a:cubicBezTo>
                    <a:pt x="1272" y="1124"/>
                    <a:pt x="1200" y="1187"/>
                    <a:pt x="1181" y="1246"/>
                  </a:cubicBezTo>
                  <a:cubicBezTo>
                    <a:pt x="1162" y="1305"/>
                    <a:pt x="1184" y="1389"/>
                    <a:pt x="1218" y="1433"/>
                  </a:cubicBezTo>
                  <a:cubicBezTo>
                    <a:pt x="1252" y="1477"/>
                    <a:pt x="1321" y="1520"/>
                    <a:pt x="1385" y="1508"/>
                  </a:cubicBezTo>
                  <a:cubicBezTo>
                    <a:pt x="1449" y="1496"/>
                    <a:pt x="1552" y="1395"/>
                    <a:pt x="1604" y="1361"/>
                  </a:cubicBezTo>
                  <a:cubicBezTo>
                    <a:pt x="1656" y="1327"/>
                    <a:pt x="1670" y="1305"/>
                    <a:pt x="1697" y="1303"/>
                  </a:cubicBezTo>
                  <a:cubicBezTo>
                    <a:pt x="1724" y="1301"/>
                    <a:pt x="1749" y="1313"/>
                    <a:pt x="1767" y="1346"/>
                  </a:cubicBezTo>
                  <a:cubicBezTo>
                    <a:pt x="1785" y="1379"/>
                    <a:pt x="1789" y="1458"/>
                    <a:pt x="1808" y="1501"/>
                  </a:cubicBezTo>
                  <a:cubicBezTo>
                    <a:pt x="1827" y="1544"/>
                    <a:pt x="1854" y="1590"/>
                    <a:pt x="1880" y="1603"/>
                  </a:cubicBezTo>
                  <a:cubicBezTo>
                    <a:pt x="1906" y="1616"/>
                    <a:pt x="1940" y="1611"/>
                    <a:pt x="1967" y="1580"/>
                  </a:cubicBezTo>
                  <a:cubicBezTo>
                    <a:pt x="1994" y="1549"/>
                    <a:pt x="2021" y="1493"/>
                    <a:pt x="2045" y="1417"/>
                  </a:cubicBezTo>
                  <a:cubicBezTo>
                    <a:pt x="2069" y="1341"/>
                    <a:pt x="2072" y="1203"/>
                    <a:pt x="2109" y="1126"/>
                  </a:cubicBezTo>
                  <a:cubicBezTo>
                    <a:pt x="2146" y="1049"/>
                    <a:pt x="2204" y="977"/>
                    <a:pt x="2268" y="953"/>
                  </a:cubicBezTo>
                  <a:cubicBezTo>
                    <a:pt x="2332" y="929"/>
                    <a:pt x="2455" y="978"/>
                    <a:pt x="2492" y="983"/>
                  </a:cubicBezTo>
                </a:path>
              </a:pathLst>
            </a:custGeom>
            <a:noFill/>
            <a:ln w="28575" cap="flat" cmpd="sng">
              <a:solidFill>
                <a:srgbClr val="CC6600"/>
              </a:solidFill>
              <a:prstDash val="lg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6" name="Freeform 61">
              <a:extLst>
                <a:ext uri="{FF2B5EF4-FFF2-40B4-BE49-F238E27FC236}">
                  <a16:creationId xmlns:a16="http://schemas.microsoft.com/office/drawing/2014/main" id="{B47A7892-D20F-440D-B937-92D563802E50}"/>
                </a:ext>
              </a:extLst>
            </p:cNvPr>
            <p:cNvSpPr>
              <a:spLocks/>
            </p:cNvSpPr>
            <p:nvPr/>
          </p:nvSpPr>
          <p:spPr bwMode="auto">
            <a:xfrm>
              <a:off x="3140" y="2094"/>
              <a:ext cx="136" cy="201"/>
            </a:xfrm>
            <a:custGeom>
              <a:avLst/>
              <a:gdLst>
                <a:gd name="T0" fmla="*/ 136 w 136"/>
                <a:gd name="T1" fmla="*/ 0 h 201"/>
                <a:gd name="T2" fmla="*/ 93 w 136"/>
                <a:gd name="T3" fmla="*/ 11 h 201"/>
                <a:gd name="T4" fmla="*/ 60 w 136"/>
                <a:gd name="T5" fmla="*/ 57 h 201"/>
                <a:gd name="T6" fmla="*/ 42 w 136"/>
                <a:gd name="T7" fmla="*/ 116 h 201"/>
                <a:gd name="T8" fmla="*/ 0 w 136"/>
                <a:gd name="T9" fmla="*/ 20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201">
                  <a:moveTo>
                    <a:pt x="136" y="0"/>
                  </a:moveTo>
                  <a:cubicBezTo>
                    <a:pt x="129" y="2"/>
                    <a:pt x="106" y="2"/>
                    <a:pt x="93" y="11"/>
                  </a:cubicBezTo>
                  <a:cubicBezTo>
                    <a:pt x="80" y="20"/>
                    <a:pt x="68" y="40"/>
                    <a:pt x="60" y="57"/>
                  </a:cubicBezTo>
                  <a:cubicBezTo>
                    <a:pt x="52" y="74"/>
                    <a:pt x="52" y="92"/>
                    <a:pt x="42" y="116"/>
                  </a:cubicBezTo>
                  <a:cubicBezTo>
                    <a:pt x="32" y="140"/>
                    <a:pt x="9" y="183"/>
                    <a:pt x="0" y="201"/>
                  </a:cubicBezTo>
                </a:path>
              </a:pathLst>
            </a:custGeom>
            <a:noFill/>
            <a:ln w="28575" cap="flat" cmpd="sng">
              <a:solidFill>
                <a:srgbClr val="CC6600"/>
              </a:solidFill>
              <a:prstDash val="lg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7" name="Freeform 62">
              <a:extLst>
                <a:ext uri="{FF2B5EF4-FFF2-40B4-BE49-F238E27FC236}">
                  <a16:creationId xmlns:a16="http://schemas.microsoft.com/office/drawing/2014/main" id="{455E128D-0FD1-478E-84D8-1AA50963E28F}"/>
                </a:ext>
              </a:extLst>
            </p:cNvPr>
            <p:cNvSpPr>
              <a:spLocks/>
            </p:cNvSpPr>
            <p:nvPr/>
          </p:nvSpPr>
          <p:spPr bwMode="auto">
            <a:xfrm>
              <a:off x="2794" y="2295"/>
              <a:ext cx="29" cy="102"/>
            </a:xfrm>
            <a:custGeom>
              <a:avLst/>
              <a:gdLst>
                <a:gd name="T0" fmla="*/ 29 w 29"/>
                <a:gd name="T1" fmla="*/ 0 h 102"/>
                <a:gd name="T2" fmla="*/ 4 w 29"/>
                <a:gd name="T3" fmla="*/ 45 h 102"/>
                <a:gd name="T4" fmla="*/ 5 w 29"/>
                <a:gd name="T5" fmla="*/ 102 h 102"/>
                <a:gd name="T6" fmla="*/ 0 60000 65536"/>
                <a:gd name="T7" fmla="*/ 0 60000 65536"/>
                <a:gd name="T8" fmla="*/ 0 60000 65536"/>
              </a:gdLst>
              <a:ahLst/>
              <a:cxnLst>
                <a:cxn ang="T6">
                  <a:pos x="T0" y="T1"/>
                </a:cxn>
                <a:cxn ang="T7">
                  <a:pos x="T2" y="T3"/>
                </a:cxn>
                <a:cxn ang="T8">
                  <a:pos x="T4" y="T5"/>
                </a:cxn>
              </a:cxnLst>
              <a:rect l="0" t="0" r="r" b="b"/>
              <a:pathLst>
                <a:path w="29" h="102">
                  <a:moveTo>
                    <a:pt x="29" y="0"/>
                  </a:moveTo>
                  <a:cubicBezTo>
                    <a:pt x="25" y="7"/>
                    <a:pt x="8" y="28"/>
                    <a:pt x="4" y="45"/>
                  </a:cubicBezTo>
                  <a:cubicBezTo>
                    <a:pt x="0" y="62"/>
                    <a:pt x="5" y="90"/>
                    <a:pt x="5" y="102"/>
                  </a:cubicBezTo>
                </a:path>
              </a:pathLst>
            </a:custGeom>
            <a:noFill/>
            <a:ln w="28575" cap="flat" cmpd="sng">
              <a:solidFill>
                <a:srgbClr val="CC6600"/>
              </a:solidFill>
              <a:prstDash val="lg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68" name="Freeform 63">
            <a:extLst>
              <a:ext uri="{FF2B5EF4-FFF2-40B4-BE49-F238E27FC236}">
                <a16:creationId xmlns:a16="http://schemas.microsoft.com/office/drawing/2014/main" id="{7E78B1C7-8AA4-4D95-BF4E-6B7E2525E27B}"/>
              </a:ext>
            </a:extLst>
          </p:cNvPr>
          <p:cNvSpPr>
            <a:spLocks/>
          </p:cNvSpPr>
          <p:nvPr/>
        </p:nvSpPr>
        <p:spPr bwMode="auto">
          <a:xfrm>
            <a:off x="5648325" y="3201987"/>
            <a:ext cx="658812" cy="755650"/>
          </a:xfrm>
          <a:custGeom>
            <a:avLst/>
            <a:gdLst>
              <a:gd name="T0" fmla="*/ 138607695 w 415"/>
              <a:gd name="T1" fmla="*/ 975301263 h 476"/>
              <a:gd name="T2" fmla="*/ 115927100 w 415"/>
              <a:gd name="T3" fmla="*/ 846772500 h 476"/>
              <a:gd name="T4" fmla="*/ 0 w 415"/>
              <a:gd name="T5" fmla="*/ 1199594375 h 476"/>
              <a:gd name="T6" fmla="*/ 340220042 w 415"/>
              <a:gd name="T7" fmla="*/ 1010583450 h 476"/>
              <a:gd name="T8" fmla="*/ 191531730 w 415"/>
              <a:gd name="T9" fmla="*/ 1020664075 h 476"/>
              <a:gd name="T10" fmla="*/ 1045863256 w 415"/>
              <a:gd name="T11" fmla="*/ 110886875 h 476"/>
              <a:gd name="T12" fmla="*/ 1045863256 w 415"/>
              <a:gd name="T13" fmla="*/ 110886875 h 476"/>
              <a:gd name="T14" fmla="*/ 917336179 w 415"/>
              <a:gd name="T15" fmla="*/ 0 h 476"/>
              <a:gd name="T16" fmla="*/ 917336179 w 415"/>
              <a:gd name="T17" fmla="*/ 0 h 476"/>
              <a:gd name="T18" fmla="*/ 138607695 w 415"/>
              <a:gd name="T19" fmla="*/ 975301263 h 4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5" h="476">
                <a:moveTo>
                  <a:pt x="55" y="387"/>
                </a:moveTo>
                <a:lnTo>
                  <a:pt x="46" y="336"/>
                </a:lnTo>
                <a:lnTo>
                  <a:pt x="0" y="476"/>
                </a:lnTo>
                <a:lnTo>
                  <a:pt x="135" y="401"/>
                </a:lnTo>
                <a:lnTo>
                  <a:pt x="76" y="405"/>
                </a:lnTo>
                <a:cubicBezTo>
                  <a:pt x="123" y="346"/>
                  <a:pt x="359" y="104"/>
                  <a:pt x="415" y="44"/>
                </a:cubicBezTo>
                <a:lnTo>
                  <a:pt x="364" y="0"/>
                </a:lnTo>
                <a:cubicBezTo>
                  <a:pt x="313" y="65"/>
                  <a:pt x="119" y="307"/>
                  <a:pt x="55" y="387"/>
                </a:cubicBez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9" name="Freeform 64">
            <a:extLst>
              <a:ext uri="{FF2B5EF4-FFF2-40B4-BE49-F238E27FC236}">
                <a16:creationId xmlns:a16="http://schemas.microsoft.com/office/drawing/2014/main" id="{755CB9F2-0B6A-4076-8E75-BD836F32180B}"/>
              </a:ext>
            </a:extLst>
          </p:cNvPr>
          <p:cNvSpPr>
            <a:spLocks/>
          </p:cNvSpPr>
          <p:nvPr/>
        </p:nvSpPr>
        <p:spPr bwMode="auto">
          <a:xfrm>
            <a:off x="6107112" y="4376737"/>
            <a:ext cx="908050" cy="1228725"/>
          </a:xfrm>
          <a:custGeom>
            <a:avLst/>
            <a:gdLst>
              <a:gd name="T0" fmla="*/ 0 w 572"/>
              <a:gd name="T1" fmla="*/ 0 h 774"/>
              <a:gd name="T2" fmla="*/ 209173763 w 572"/>
              <a:gd name="T3" fmla="*/ 357862188 h 774"/>
              <a:gd name="T4" fmla="*/ 211693125 w 572"/>
              <a:gd name="T5" fmla="*/ 229335013 h 774"/>
              <a:gd name="T6" fmla="*/ 216733438 w 572"/>
              <a:gd name="T7" fmla="*/ 229335013 h 774"/>
              <a:gd name="T8" fmla="*/ 521673138 w 572"/>
              <a:gd name="T9" fmla="*/ 521673138 h 774"/>
              <a:gd name="T10" fmla="*/ 761087188 w 572"/>
              <a:gd name="T11" fmla="*/ 849293450 h 774"/>
              <a:gd name="T12" fmla="*/ 965220638 w 572"/>
              <a:gd name="T13" fmla="*/ 1227316888 h 774"/>
              <a:gd name="T14" fmla="*/ 1270158750 w 572"/>
              <a:gd name="T15" fmla="*/ 1950600938 h 774"/>
              <a:gd name="T16" fmla="*/ 1270158750 w 572"/>
              <a:gd name="T17" fmla="*/ 1945560625 h 774"/>
              <a:gd name="T18" fmla="*/ 1441529375 w 572"/>
              <a:gd name="T19" fmla="*/ 1862396263 h 774"/>
              <a:gd name="T20" fmla="*/ 1093747813 w 572"/>
              <a:gd name="T21" fmla="*/ 1081147825 h 774"/>
              <a:gd name="T22" fmla="*/ 642640638 w 572"/>
              <a:gd name="T23" fmla="*/ 498990938 h 774"/>
              <a:gd name="T24" fmla="*/ 249496263 w 572"/>
              <a:gd name="T25" fmla="*/ 181451250 h 774"/>
              <a:gd name="T26" fmla="*/ 249496263 w 572"/>
              <a:gd name="T27" fmla="*/ 176410938 h 774"/>
              <a:gd name="T28" fmla="*/ 400705638 w 572"/>
              <a:gd name="T29" fmla="*/ 153730325 h 774"/>
              <a:gd name="T30" fmla="*/ 0 w 572"/>
              <a:gd name="T31" fmla="*/ 0 h 7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2" h="774">
                <a:moveTo>
                  <a:pt x="0" y="0"/>
                </a:moveTo>
                <a:lnTo>
                  <a:pt x="83" y="142"/>
                </a:lnTo>
                <a:lnTo>
                  <a:pt x="84" y="91"/>
                </a:lnTo>
                <a:lnTo>
                  <a:pt x="86" y="91"/>
                </a:lnTo>
                <a:cubicBezTo>
                  <a:pt x="106" y="110"/>
                  <a:pt x="171" y="166"/>
                  <a:pt x="207" y="207"/>
                </a:cubicBezTo>
                <a:cubicBezTo>
                  <a:pt x="243" y="248"/>
                  <a:pt x="273" y="290"/>
                  <a:pt x="302" y="337"/>
                </a:cubicBezTo>
                <a:cubicBezTo>
                  <a:pt x="331" y="384"/>
                  <a:pt x="349" y="414"/>
                  <a:pt x="383" y="487"/>
                </a:cubicBezTo>
                <a:cubicBezTo>
                  <a:pt x="417" y="560"/>
                  <a:pt x="484" y="727"/>
                  <a:pt x="504" y="774"/>
                </a:cubicBezTo>
                <a:lnTo>
                  <a:pt x="504" y="772"/>
                </a:lnTo>
                <a:lnTo>
                  <a:pt x="572" y="739"/>
                </a:lnTo>
                <a:cubicBezTo>
                  <a:pt x="560" y="682"/>
                  <a:pt x="487" y="519"/>
                  <a:pt x="434" y="429"/>
                </a:cubicBezTo>
                <a:cubicBezTo>
                  <a:pt x="381" y="339"/>
                  <a:pt x="311" y="257"/>
                  <a:pt x="255" y="198"/>
                </a:cubicBezTo>
                <a:cubicBezTo>
                  <a:pt x="199" y="139"/>
                  <a:pt x="125" y="93"/>
                  <a:pt x="99" y="72"/>
                </a:cubicBezTo>
                <a:lnTo>
                  <a:pt x="99" y="70"/>
                </a:lnTo>
                <a:lnTo>
                  <a:pt x="159" y="61"/>
                </a:lnTo>
                <a:lnTo>
                  <a:pt x="0" y="0"/>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0" name="Freeform 65">
            <a:extLst>
              <a:ext uri="{FF2B5EF4-FFF2-40B4-BE49-F238E27FC236}">
                <a16:creationId xmlns:a16="http://schemas.microsoft.com/office/drawing/2014/main" id="{59BB68EA-E950-4481-8328-83D7D3EC216F}"/>
              </a:ext>
            </a:extLst>
          </p:cNvPr>
          <p:cNvSpPr>
            <a:spLocks/>
          </p:cNvSpPr>
          <p:nvPr/>
        </p:nvSpPr>
        <p:spPr bwMode="auto">
          <a:xfrm>
            <a:off x="5667375" y="4100512"/>
            <a:ext cx="306387" cy="180975"/>
          </a:xfrm>
          <a:custGeom>
            <a:avLst/>
            <a:gdLst>
              <a:gd name="T0" fmla="*/ 0 w 193"/>
              <a:gd name="T1" fmla="*/ 0 h 114"/>
              <a:gd name="T2" fmla="*/ 189010617 w 193"/>
              <a:gd name="T3" fmla="*/ 204133450 h 114"/>
              <a:gd name="T4" fmla="*/ 181450954 w 193"/>
              <a:gd name="T5" fmla="*/ 113407825 h 114"/>
              <a:gd name="T6" fmla="*/ 176410650 w 193"/>
              <a:gd name="T7" fmla="*/ 113407825 h 114"/>
              <a:gd name="T8" fmla="*/ 430945222 w 193"/>
              <a:gd name="T9" fmla="*/ 282257500 h 114"/>
              <a:gd name="T10" fmla="*/ 425904917 w 193"/>
              <a:gd name="T11" fmla="*/ 287297813 h 114"/>
              <a:gd name="T12" fmla="*/ 483869210 w 193"/>
              <a:gd name="T13" fmla="*/ 204133450 h 114"/>
              <a:gd name="T14" fmla="*/ 486388569 w 193"/>
              <a:gd name="T15" fmla="*/ 204133450 h 114"/>
              <a:gd name="T16" fmla="*/ 199091225 w 193"/>
              <a:gd name="T17" fmla="*/ 68045013 h 114"/>
              <a:gd name="T18" fmla="*/ 196571867 w 193"/>
              <a:gd name="T19" fmla="*/ 63004700 h 114"/>
              <a:gd name="T20" fmla="*/ 287297344 w 193"/>
              <a:gd name="T21" fmla="*/ 32762825 h 114"/>
              <a:gd name="T22" fmla="*/ 0 w 193"/>
              <a:gd name="T23" fmla="*/ 0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3" h="114">
                <a:moveTo>
                  <a:pt x="0" y="0"/>
                </a:moveTo>
                <a:lnTo>
                  <a:pt x="75" y="81"/>
                </a:lnTo>
                <a:lnTo>
                  <a:pt x="72" y="45"/>
                </a:lnTo>
                <a:lnTo>
                  <a:pt x="70" y="45"/>
                </a:lnTo>
                <a:cubicBezTo>
                  <a:pt x="87" y="56"/>
                  <a:pt x="155" y="101"/>
                  <a:pt x="171" y="112"/>
                </a:cubicBezTo>
                <a:lnTo>
                  <a:pt x="169" y="114"/>
                </a:lnTo>
                <a:lnTo>
                  <a:pt x="192" y="81"/>
                </a:lnTo>
                <a:lnTo>
                  <a:pt x="193" y="81"/>
                </a:lnTo>
                <a:cubicBezTo>
                  <a:pt x="174" y="72"/>
                  <a:pt x="98" y="36"/>
                  <a:pt x="79" y="27"/>
                </a:cubicBezTo>
                <a:lnTo>
                  <a:pt x="78" y="25"/>
                </a:lnTo>
                <a:lnTo>
                  <a:pt x="114" y="13"/>
                </a:lnTo>
                <a:lnTo>
                  <a:pt x="0" y="0"/>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1" name="Freeform 66">
            <a:extLst>
              <a:ext uri="{FF2B5EF4-FFF2-40B4-BE49-F238E27FC236}">
                <a16:creationId xmlns:a16="http://schemas.microsoft.com/office/drawing/2014/main" id="{62F7C85D-E262-447D-A0D7-A49E68A582A6}"/>
              </a:ext>
            </a:extLst>
          </p:cNvPr>
          <p:cNvSpPr>
            <a:spLocks/>
          </p:cNvSpPr>
          <p:nvPr/>
        </p:nvSpPr>
        <p:spPr bwMode="auto">
          <a:xfrm>
            <a:off x="4643437" y="3633787"/>
            <a:ext cx="914400" cy="385762"/>
          </a:xfrm>
          <a:custGeom>
            <a:avLst/>
            <a:gdLst>
              <a:gd name="T0" fmla="*/ 0 w 576"/>
              <a:gd name="T1" fmla="*/ 52922419 h 243"/>
              <a:gd name="T2" fmla="*/ 350302513 w 576"/>
              <a:gd name="T3" fmla="*/ 287297440 h 243"/>
              <a:gd name="T4" fmla="*/ 304939700 w 576"/>
              <a:gd name="T5" fmla="*/ 166330097 h 243"/>
              <a:gd name="T6" fmla="*/ 309980013 w 576"/>
              <a:gd name="T7" fmla="*/ 168849456 h 243"/>
              <a:gd name="T8" fmla="*/ 766127500 w 576"/>
              <a:gd name="T9" fmla="*/ 332660194 h 243"/>
              <a:gd name="T10" fmla="*/ 1355844063 w 576"/>
              <a:gd name="T11" fmla="*/ 612396381 h 243"/>
              <a:gd name="T12" fmla="*/ 1360884375 w 576"/>
              <a:gd name="T13" fmla="*/ 612396381 h 243"/>
              <a:gd name="T14" fmla="*/ 1451610000 w 576"/>
              <a:gd name="T15" fmla="*/ 453627537 h 243"/>
              <a:gd name="T16" fmla="*/ 1451610000 w 576"/>
              <a:gd name="T17" fmla="*/ 453627537 h 243"/>
              <a:gd name="T18" fmla="*/ 1134070313 w 576"/>
              <a:gd name="T19" fmla="*/ 312498970 h 243"/>
              <a:gd name="T20" fmla="*/ 771167813 w 576"/>
              <a:gd name="T21" fmla="*/ 189010680 h 243"/>
              <a:gd name="T22" fmla="*/ 327620313 w 576"/>
              <a:gd name="T23" fmla="*/ 85685201 h 243"/>
              <a:gd name="T24" fmla="*/ 327620313 w 576"/>
              <a:gd name="T25" fmla="*/ 83164255 h 243"/>
              <a:gd name="T26" fmla="*/ 425907200 w 576"/>
              <a:gd name="T27" fmla="*/ 0 h 243"/>
              <a:gd name="T28" fmla="*/ 0 w 576"/>
              <a:gd name="T29" fmla="*/ 52922419 h 2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6" h="243">
                <a:moveTo>
                  <a:pt x="0" y="21"/>
                </a:moveTo>
                <a:lnTo>
                  <a:pt x="139" y="114"/>
                </a:lnTo>
                <a:lnTo>
                  <a:pt x="121" y="66"/>
                </a:lnTo>
                <a:lnTo>
                  <a:pt x="123" y="67"/>
                </a:lnTo>
                <a:cubicBezTo>
                  <a:pt x="154" y="78"/>
                  <a:pt x="235" y="103"/>
                  <a:pt x="304" y="132"/>
                </a:cubicBezTo>
                <a:cubicBezTo>
                  <a:pt x="373" y="161"/>
                  <a:pt x="499" y="225"/>
                  <a:pt x="538" y="243"/>
                </a:cubicBezTo>
                <a:lnTo>
                  <a:pt x="540" y="243"/>
                </a:lnTo>
                <a:lnTo>
                  <a:pt x="576" y="180"/>
                </a:lnTo>
                <a:cubicBezTo>
                  <a:pt x="555" y="171"/>
                  <a:pt x="495" y="141"/>
                  <a:pt x="450" y="124"/>
                </a:cubicBezTo>
                <a:cubicBezTo>
                  <a:pt x="405" y="107"/>
                  <a:pt x="359" y="90"/>
                  <a:pt x="306" y="75"/>
                </a:cubicBezTo>
                <a:cubicBezTo>
                  <a:pt x="253" y="60"/>
                  <a:pt x="159" y="41"/>
                  <a:pt x="130" y="34"/>
                </a:cubicBezTo>
                <a:lnTo>
                  <a:pt x="130" y="33"/>
                </a:lnTo>
                <a:lnTo>
                  <a:pt x="169" y="0"/>
                </a:lnTo>
                <a:lnTo>
                  <a:pt x="0" y="21"/>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 name="WordArt 68">
            <a:extLst>
              <a:ext uri="{FF2B5EF4-FFF2-40B4-BE49-F238E27FC236}">
                <a16:creationId xmlns:a16="http://schemas.microsoft.com/office/drawing/2014/main" id="{43EA8AB6-DCF3-4B66-8E43-EAD0F32E0FD4}"/>
              </a:ext>
            </a:extLst>
          </p:cNvPr>
          <p:cNvSpPr>
            <a:spLocks noChangeArrowheads="1" noChangeShapeType="1" noTextEdit="1"/>
          </p:cNvSpPr>
          <p:nvPr/>
        </p:nvSpPr>
        <p:spPr bwMode="auto">
          <a:xfrm>
            <a:off x="5461000" y="1784349"/>
            <a:ext cx="266700" cy="266700"/>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匈</a:t>
            </a:r>
          </a:p>
        </p:txBody>
      </p:sp>
      <p:sp>
        <p:nvSpPr>
          <p:cNvPr id="73" name="WordArt 69">
            <a:extLst>
              <a:ext uri="{FF2B5EF4-FFF2-40B4-BE49-F238E27FC236}">
                <a16:creationId xmlns:a16="http://schemas.microsoft.com/office/drawing/2014/main" id="{F0F1C550-8B11-4E52-A602-89816E985ABC}"/>
              </a:ext>
            </a:extLst>
          </p:cNvPr>
          <p:cNvSpPr>
            <a:spLocks noChangeArrowheads="1" noChangeShapeType="1" noTextEdit="1"/>
          </p:cNvSpPr>
          <p:nvPr/>
        </p:nvSpPr>
        <p:spPr bwMode="auto">
          <a:xfrm>
            <a:off x="9266237" y="1749424"/>
            <a:ext cx="266700" cy="266700"/>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奴</a:t>
            </a:r>
          </a:p>
        </p:txBody>
      </p:sp>
      <p:sp>
        <p:nvSpPr>
          <p:cNvPr id="74" name="WordArt 70">
            <a:extLst>
              <a:ext uri="{FF2B5EF4-FFF2-40B4-BE49-F238E27FC236}">
                <a16:creationId xmlns:a16="http://schemas.microsoft.com/office/drawing/2014/main" id="{D42FCE16-381C-443B-863F-8D8EDCC13F60}"/>
              </a:ext>
            </a:extLst>
          </p:cNvPr>
          <p:cNvSpPr>
            <a:spLocks noChangeAspect="1" noChangeArrowheads="1" noChangeShapeType="1" noTextEdit="1"/>
          </p:cNvSpPr>
          <p:nvPr/>
        </p:nvSpPr>
        <p:spPr bwMode="auto">
          <a:xfrm>
            <a:off x="7402512" y="6321424"/>
            <a:ext cx="346075" cy="344488"/>
          </a:xfrm>
          <a:prstGeom prst="rect">
            <a:avLst/>
          </a:prstGeom>
        </p:spPr>
        <p:txBody>
          <a:bodyPr wrap="none" fromWordArt="1">
            <a:prstTxWarp prst="textSlantUp">
              <a:avLst>
                <a:gd name="adj" fmla="val 0"/>
              </a:avLst>
            </a:prstTxWarp>
          </a:bodyPr>
          <a:lstStyle/>
          <a:p>
            <a:pPr algn="ctr"/>
            <a:r>
              <a:rPr lang="zh-CN" altLang="en-US" sz="3600" b="1" kern="10">
                <a:ln w="9525">
                  <a:solidFill>
                    <a:srgbClr val="CC3300"/>
                  </a:solidFill>
                  <a:round/>
                  <a:headEnd/>
                  <a:tailEnd/>
                </a:ln>
                <a:solidFill>
                  <a:srgbClr val="CC3300"/>
                </a:solidFill>
                <a:latin typeface="宋体" panose="02010600030101010101" pitchFamily="2" charset="-122"/>
                <a:ea typeface="宋体" panose="02010600030101010101" pitchFamily="2" charset="-122"/>
              </a:rPr>
              <a:t>西</a:t>
            </a:r>
          </a:p>
        </p:txBody>
      </p:sp>
      <p:sp>
        <p:nvSpPr>
          <p:cNvPr id="75" name="WordArt 71">
            <a:extLst>
              <a:ext uri="{FF2B5EF4-FFF2-40B4-BE49-F238E27FC236}">
                <a16:creationId xmlns:a16="http://schemas.microsoft.com/office/drawing/2014/main" id="{5B642074-954F-45F1-9028-0B5AC57957AA}"/>
              </a:ext>
            </a:extLst>
          </p:cNvPr>
          <p:cNvSpPr>
            <a:spLocks noChangeAspect="1" noChangeArrowheads="1" noChangeShapeType="1" noTextEdit="1"/>
          </p:cNvSpPr>
          <p:nvPr/>
        </p:nvSpPr>
        <p:spPr bwMode="auto">
          <a:xfrm>
            <a:off x="9307512" y="6321424"/>
            <a:ext cx="346075" cy="344488"/>
          </a:xfrm>
          <a:prstGeom prst="rect">
            <a:avLst/>
          </a:prstGeom>
        </p:spPr>
        <p:txBody>
          <a:bodyPr wrap="none" fromWordArt="1">
            <a:prstTxWarp prst="textSlantUp">
              <a:avLst>
                <a:gd name="adj" fmla="val 0"/>
              </a:avLst>
            </a:prstTxWarp>
          </a:bodyPr>
          <a:lstStyle/>
          <a:p>
            <a:pPr algn="ctr"/>
            <a:r>
              <a:rPr lang="zh-CN" altLang="en-US" sz="3600" b="1" kern="10">
                <a:ln w="9525">
                  <a:solidFill>
                    <a:srgbClr val="CC3300"/>
                  </a:solidFill>
                  <a:round/>
                  <a:headEnd/>
                  <a:tailEnd/>
                </a:ln>
                <a:solidFill>
                  <a:srgbClr val="CC3300"/>
                </a:solidFill>
                <a:latin typeface="宋体" panose="02010600030101010101" pitchFamily="2" charset="-122"/>
                <a:ea typeface="宋体" panose="02010600030101010101" pitchFamily="2" charset="-122"/>
              </a:rPr>
              <a:t>汉</a:t>
            </a:r>
          </a:p>
        </p:txBody>
      </p:sp>
      <p:sp>
        <p:nvSpPr>
          <p:cNvPr id="76" name="WordArt 72">
            <a:extLst>
              <a:ext uri="{FF2B5EF4-FFF2-40B4-BE49-F238E27FC236}">
                <a16:creationId xmlns:a16="http://schemas.microsoft.com/office/drawing/2014/main" id="{E8F99C3F-2720-4262-9DA3-03A9A6D2A285}"/>
              </a:ext>
            </a:extLst>
          </p:cNvPr>
          <p:cNvSpPr>
            <a:spLocks noChangeArrowheads="1" noChangeShapeType="1" noTextEdit="1"/>
          </p:cNvSpPr>
          <p:nvPr/>
        </p:nvSpPr>
        <p:spPr bwMode="auto">
          <a:xfrm>
            <a:off x="8469312" y="6053137"/>
            <a:ext cx="395288" cy="252412"/>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长安</a:t>
            </a:r>
          </a:p>
        </p:txBody>
      </p:sp>
      <p:sp>
        <p:nvSpPr>
          <p:cNvPr id="77" name="WordArt 73">
            <a:extLst>
              <a:ext uri="{FF2B5EF4-FFF2-40B4-BE49-F238E27FC236}">
                <a16:creationId xmlns:a16="http://schemas.microsoft.com/office/drawing/2014/main" id="{5AA66300-9403-4332-8076-A05A367C4751}"/>
              </a:ext>
            </a:extLst>
          </p:cNvPr>
          <p:cNvSpPr>
            <a:spLocks noChangeArrowheads="1" noChangeShapeType="1" noTextEdit="1"/>
          </p:cNvSpPr>
          <p:nvPr/>
        </p:nvSpPr>
        <p:spPr bwMode="auto">
          <a:xfrm>
            <a:off x="8275637" y="6321424"/>
            <a:ext cx="609600" cy="152400"/>
          </a:xfrm>
          <a:prstGeom prst="rect">
            <a:avLst/>
          </a:prstGeom>
        </p:spPr>
        <p:txBody>
          <a:bodyPr wrap="none" fromWordArt="1">
            <a:prstTxWarp prst="textSlantUp">
              <a:avLst>
                <a:gd name="adj" fmla="val 0"/>
              </a:avLst>
            </a:prstTxWarp>
          </a:bodyPr>
          <a:lstStyle/>
          <a:p>
            <a:pPr algn="ctr"/>
            <a:r>
              <a:rPr lang="zh-CN" altLang="en-US" sz="3600" b="1" kern="10">
                <a:ln w="9525">
                  <a:solidFill>
                    <a:schemeClr val="bg2"/>
                  </a:solidFill>
                  <a:round/>
                  <a:headEnd/>
                  <a:tailEnd/>
                </a:ln>
                <a:latin typeface="黑体" panose="02010609060101010101" pitchFamily="49" charset="-122"/>
                <a:ea typeface="黑体" panose="02010609060101010101" pitchFamily="49" charset="-122"/>
              </a:rPr>
              <a:t>西安西北</a:t>
            </a:r>
          </a:p>
        </p:txBody>
      </p:sp>
      <p:sp>
        <p:nvSpPr>
          <p:cNvPr id="78" name="WordArt 74">
            <a:extLst>
              <a:ext uri="{FF2B5EF4-FFF2-40B4-BE49-F238E27FC236}">
                <a16:creationId xmlns:a16="http://schemas.microsoft.com/office/drawing/2014/main" id="{148890FD-32F0-423C-9FAE-FE8DEB3925FE}"/>
              </a:ext>
            </a:extLst>
          </p:cNvPr>
          <p:cNvSpPr>
            <a:spLocks noChangeArrowheads="1" noChangeShapeType="1" noTextEdit="1"/>
          </p:cNvSpPr>
          <p:nvPr/>
        </p:nvSpPr>
        <p:spPr bwMode="auto">
          <a:xfrm>
            <a:off x="8164512" y="5530849"/>
            <a:ext cx="609600" cy="152400"/>
          </a:xfrm>
          <a:prstGeom prst="rect">
            <a:avLst/>
          </a:prstGeom>
        </p:spPr>
        <p:txBody>
          <a:bodyPr wrap="none" fromWordArt="1">
            <a:prstTxWarp prst="textSlantUp">
              <a:avLst>
                <a:gd name="adj" fmla="val 0"/>
              </a:avLst>
            </a:prstTxWarp>
          </a:bodyPr>
          <a:lstStyle/>
          <a:p>
            <a:pPr algn="ctr"/>
            <a:r>
              <a:rPr lang="zh-CN" altLang="en-US" sz="3600" b="1" kern="10">
                <a:ln w="9525">
                  <a:solidFill>
                    <a:schemeClr val="bg2"/>
                  </a:solidFill>
                  <a:round/>
                  <a:headEnd/>
                  <a:tailEnd/>
                </a:ln>
                <a:latin typeface="黑体" panose="02010609060101010101" pitchFamily="49" charset="-122"/>
                <a:ea typeface="黑体" panose="02010609060101010101" pitchFamily="49" charset="-122"/>
              </a:rPr>
              <a:t>庆阳西北</a:t>
            </a:r>
          </a:p>
        </p:txBody>
      </p:sp>
      <p:sp>
        <p:nvSpPr>
          <p:cNvPr id="79" name="WordArt 75">
            <a:extLst>
              <a:ext uri="{FF2B5EF4-FFF2-40B4-BE49-F238E27FC236}">
                <a16:creationId xmlns:a16="http://schemas.microsoft.com/office/drawing/2014/main" id="{2C617A38-75F1-49D9-A8A8-CF9DCA800194}"/>
              </a:ext>
            </a:extLst>
          </p:cNvPr>
          <p:cNvSpPr>
            <a:spLocks noChangeArrowheads="1" noChangeShapeType="1" noTextEdit="1"/>
          </p:cNvSpPr>
          <p:nvPr/>
        </p:nvSpPr>
        <p:spPr bwMode="auto">
          <a:xfrm>
            <a:off x="8128000" y="5322887"/>
            <a:ext cx="644525" cy="179387"/>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北地郡</a:t>
            </a:r>
          </a:p>
        </p:txBody>
      </p:sp>
      <p:sp>
        <p:nvSpPr>
          <p:cNvPr id="80" name="WordArt 76">
            <a:extLst>
              <a:ext uri="{FF2B5EF4-FFF2-40B4-BE49-F238E27FC236}">
                <a16:creationId xmlns:a16="http://schemas.microsoft.com/office/drawing/2014/main" id="{F38FC663-074E-48AD-8B2D-1487981D51B8}"/>
              </a:ext>
            </a:extLst>
          </p:cNvPr>
          <p:cNvSpPr>
            <a:spLocks noChangeArrowheads="1" noChangeShapeType="1" noTextEdit="1"/>
          </p:cNvSpPr>
          <p:nvPr/>
        </p:nvSpPr>
        <p:spPr bwMode="auto">
          <a:xfrm>
            <a:off x="6945312" y="5788024"/>
            <a:ext cx="644525" cy="17938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陇西郡</a:t>
            </a:r>
          </a:p>
        </p:txBody>
      </p:sp>
      <p:sp>
        <p:nvSpPr>
          <p:cNvPr id="81" name="WordArt 77">
            <a:extLst>
              <a:ext uri="{FF2B5EF4-FFF2-40B4-BE49-F238E27FC236}">
                <a16:creationId xmlns:a16="http://schemas.microsoft.com/office/drawing/2014/main" id="{B67215F0-9424-42F9-8377-8D92C1070345}"/>
              </a:ext>
            </a:extLst>
          </p:cNvPr>
          <p:cNvSpPr>
            <a:spLocks noChangeArrowheads="1" noChangeShapeType="1" noTextEdit="1"/>
          </p:cNvSpPr>
          <p:nvPr/>
        </p:nvSpPr>
        <p:spPr bwMode="auto">
          <a:xfrm>
            <a:off x="7097712" y="5573712"/>
            <a:ext cx="304800" cy="152400"/>
          </a:xfrm>
          <a:prstGeom prst="rect">
            <a:avLst/>
          </a:prstGeom>
        </p:spPr>
        <p:txBody>
          <a:bodyPr wrap="none" fromWordArt="1">
            <a:prstTxWarp prst="textSlantUp">
              <a:avLst>
                <a:gd name="adj" fmla="val 0"/>
              </a:avLst>
            </a:prstTxWarp>
          </a:bodyPr>
          <a:lstStyle/>
          <a:p>
            <a:pPr algn="ctr"/>
            <a:r>
              <a:rPr lang="zh-CN" altLang="en-US" sz="3600" b="1" kern="10" dirty="0">
                <a:ln w="9525">
                  <a:solidFill>
                    <a:schemeClr val="bg2"/>
                  </a:solidFill>
                  <a:round/>
                  <a:headEnd/>
                  <a:tailEnd/>
                </a:ln>
                <a:latin typeface="宋体" panose="02010600030101010101" pitchFamily="2" charset="-122"/>
                <a:ea typeface="宋体" panose="02010600030101010101" pitchFamily="2" charset="-122"/>
              </a:rPr>
              <a:t>临洮</a:t>
            </a:r>
          </a:p>
        </p:txBody>
      </p:sp>
      <p:sp>
        <p:nvSpPr>
          <p:cNvPr id="82" name="Freeform 78">
            <a:extLst>
              <a:ext uri="{FF2B5EF4-FFF2-40B4-BE49-F238E27FC236}">
                <a16:creationId xmlns:a16="http://schemas.microsoft.com/office/drawing/2014/main" id="{B518D20F-FFD6-4A07-A979-33FEE5A54693}"/>
              </a:ext>
            </a:extLst>
          </p:cNvPr>
          <p:cNvSpPr>
            <a:spLocks/>
          </p:cNvSpPr>
          <p:nvPr/>
        </p:nvSpPr>
        <p:spPr bwMode="auto">
          <a:xfrm>
            <a:off x="7378700" y="3671887"/>
            <a:ext cx="447675" cy="1200150"/>
          </a:xfrm>
          <a:custGeom>
            <a:avLst/>
            <a:gdLst>
              <a:gd name="T0" fmla="*/ 317539688 w 282"/>
              <a:gd name="T1" fmla="*/ 312499375 h 756"/>
              <a:gd name="T2" fmla="*/ 141128750 w 282"/>
              <a:gd name="T3" fmla="*/ 841732188 h 756"/>
              <a:gd name="T4" fmla="*/ 113407825 w 282"/>
              <a:gd name="T5" fmla="*/ 1567537188 h 756"/>
              <a:gd name="T6" fmla="*/ 105846563 w 282"/>
              <a:gd name="T7" fmla="*/ 1567537188 h 756"/>
              <a:gd name="T8" fmla="*/ 0 w 282"/>
              <a:gd name="T9" fmla="*/ 1476811563 h 756"/>
              <a:gd name="T10" fmla="*/ 166330313 w 282"/>
              <a:gd name="T11" fmla="*/ 1905238125 h 756"/>
              <a:gd name="T12" fmla="*/ 309980013 w 282"/>
              <a:gd name="T13" fmla="*/ 1476811563 h 756"/>
              <a:gd name="T14" fmla="*/ 196572188 w 282"/>
              <a:gd name="T15" fmla="*/ 1565017825 h 756"/>
              <a:gd name="T16" fmla="*/ 279738138 w 282"/>
              <a:gd name="T17" fmla="*/ 824091888 h 756"/>
              <a:gd name="T18" fmla="*/ 498990938 w 282"/>
              <a:gd name="T19" fmla="*/ 385584700 h 756"/>
              <a:gd name="T20" fmla="*/ 710684063 w 282"/>
              <a:gd name="T21" fmla="*/ 168851263 h 756"/>
              <a:gd name="T22" fmla="*/ 710684063 w 282"/>
              <a:gd name="T23" fmla="*/ 173891575 h 756"/>
              <a:gd name="T24" fmla="*/ 582156888 w 282"/>
              <a:gd name="T25" fmla="*/ 2520950 h 756"/>
              <a:gd name="T26" fmla="*/ 582156888 w 282"/>
              <a:gd name="T27" fmla="*/ 0 h 756"/>
              <a:gd name="T28" fmla="*/ 317539688 w 282"/>
              <a:gd name="T29" fmla="*/ 312499375 h 7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2" h="756">
                <a:moveTo>
                  <a:pt x="126" y="124"/>
                </a:moveTo>
                <a:cubicBezTo>
                  <a:pt x="97" y="180"/>
                  <a:pt x="69" y="251"/>
                  <a:pt x="56" y="334"/>
                </a:cubicBezTo>
                <a:cubicBezTo>
                  <a:pt x="43" y="417"/>
                  <a:pt x="47" y="574"/>
                  <a:pt x="45" y="622"/>
                </a:cubicBezTo>
                <a:lnTo>
                  <a:pt x="42" y="622"/>
                </a:lnTo>
                <a:lnTo>
                  <a:pt x="0" y="586"/>
                </a:lnTo>
                <a:lnTo>
                  <a:pt x="66" y="756"/>
                </a:lnTo>
                <a:lnTo>
                  <a:pt x="123" y="586"/>
                </a:lnTo>
                <a:lnTo>
                  <a:pt x="78" y="621"/>
                </a:lnTo>
                <a:cubicBezTo>
                  <a:pt x="76" y="578"/>
                  <a:pt x="91" y="405"/>
                  <a:pt x="111" y="327"/>
                </a:cubicBezTo>
                <a:cubicBezTo>
                  <a:pt x="131" y="249"/>
                  <a:pt x="169" y="196"/>
                  <a:pt x="198" y="153"/>
                </a:cubicBezTo>
                <a:cubicBezTo>
                  <a:pt x="227" y="110"/>
                  <a:pt x="268" y="81"/>
                  <a:pt x="282" y="67"/>
                </a:cubicBezTo>
                <a:lnTo>
                  <a:pt x="282" y="69"/>
                </a:lnTo>
                <a:lnTo>
                  <a:pt x="231" y="1"/>
                </a:lnTo>
                <a:lnTo>
                  <a:pt x="231" y="0"/>
                </a:lnTo>
                <a:cubicBezTo>
                  <a:pt x="214" y="20"/>
                  <a:pt x="155" y="68"/>
                  <a:pt x="126" y="124"/>
                </a:cubicBezTo>
                <a:close/>
              </a:path>
            </a:pathLst>
          </a:custGeom>
          <a:solidFill>
            <a:srgbClr val="FF3399"/>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3" name="WordArt 79">
            <a:extLst>
              <a:ext uri="{FF2B5EF4-FFF2-40B4-BE49-F238E27FC236}">
                <a16:creationId xmlns:a16="http://schemas.microsoft.com/office/drawing/2014/main" id="{46947018-825A-4706-ADF0-D15616CBC0E0}"/>
              </a:ext>
            </a:extLst>
          </p:cNvPr>
          <p:cNvSpPr>
            <a:spLocks noChangeArrowheads="1" noChangeShapeType="1" noTextEdit="1"/>
          </p:cNvSpPr>
          <p:nvPr/>
        </p:nvSpPr>
        <p:spPr bwMode="auto">
          <a:xfrm>
            <a:off x="6107112" y="4187824"/>
            <a:ext cx="644525" cy="17938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张掖郡</a:t>
            </a:r>
          </a:p>
        </p:txBody>
      </p:sp>
      <p:sp>
        <p:nvSpPr>
          <p:cNvPr id="84" name="WordArt 80">
            <a:extLst>
              <a:ext uri="{FF2B5EF4-FFF2-40B4-BE49-F238E27FC236}">
                <a16:creationId xmlns:a16="http://schemas.microsoft.com/office/drawing/2014/main" id="{E51B8F72-EA18-4D1C-B535-AF9B13B52C0C}"/>
              </a:ext>
            </a:extLst>
          </p:cNvPr>
          <p:cNvSpPr>
            <a:spLocks noChangeArrowheads="1" noChangeShapeType="1" noTextEdit="1"/>
          </p:cNvSpPr>
          <p:nvPr/>
        </p:nvSpPr>
        <p:spPr bwMode="auto">
          <a:xfrm>
            <a:off x="6757987" y="4492624"/>
            <a:ext cx="644525" cy="17938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武威郡</a:t>
            </a:r>
          </a:p>
        </p:txBody>
      </p:sp>
      <p:sp>
        <p:nvSpPr>
          <p:cNvPr id="85" name="WordArt 81">
            <a:extLst>
              <a:ext uri="{FF2B5EF4-FFF2-40B4-BE49-F238E27FC236}">
                <a16:creationId xmlns:a16="http://schemas.microsoft.com/office/drawing/2014/main" id="{9292F346-70F6-4666-BD80-B512D531A978}"/>
              </a:ext>
            </a:extLst>
          </p:cNvPr>
          <p:cNvSpPr>
            <a:spLocks noChangeArrowheads="1" noChangeShapeType="1" noTextEdit="1"/>
          </p:cNvSpPr>
          <p:nvPr/>
        </p:nvSpPr>
        <p:spPr bwMode="auto">
          <a:xfrm>
            <a:off x="4887912" y="3994149"/>
            <a:ext cx="644525" cy="17938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酒泉郡</a:t>
            </a:r>
          </a:p>
        </p:txBody>
      </p:sp>
      <p:sp>
        <p:nvSpPr>
          <p:cNvPr id="86" name="WordArt 82">
            <a:extLst>
              <a:ext uri="{FF2B5EF4-FFF2-40B4-BE49-F238E27FC236}">
                <a16:creationId xmlns:a16="http://schemas.microsoft.com/office/drawing/2014/main" id="{2D010913-F7AC-4A93-87BA-F68498EC46FC}"/>
              </a:ext>
            </a:extLst>
          </p:cNvPr>
          <p:cNvSpPr>
            <a:spLocks noChangeArrowheads="1" noChangeShapeType="1" noTextEdit="1"/>
          </p:cNvSpPr>
          <p:nvPr/>
        </p:nvSpPr>
        <p:spPr bwMode="auto">
          <a:xfrm>
            <a:off x="4319587" y="3425824"/>
            <a:ext cx="644525" cy="179388"/>
          </a:xfrm>
          <a:prstGeom prst="rect">
            <a:avLst/>
          </a:prstGeom>
        </p:spPr>
        <p:txBody>
          <a:bodyPr wrap="none" fromWordArt="1">
            <a:prstTxWarp prst="textSlantUp">
              <a:avLst>
                <a:gd name="adj" fmla="val 0"/>
              </a:avLst>
            </a:prstTxWarp>
          </a:bodyPr>
          <a:lstStyle/>
          <a:p>
            <a:pPr algn="ctr"/>
            <a:r>
              <a:rPr lang="zh-CN" altLang="en-US" sz="3600" b="1" kern="10" dirty="0">
                <a:ln w="9525">
                  <a:solidFill>
                    <a:srgbClr val="000000"/>
                  </a:solidFill>
                  <a:round/>
                  <a:headEnd/>
                  <a:tailEnd/>
                </a:ln>
                <a:solidFill>
                  <a:srgbClr val="000000"/>
                </a:solidFill>
                <a:latin typeface="宋体" panose="02010600030101010101" pitchFamily="2" charset="-122"/>
                <a:ea typeface="宋体" panose="02010600030101010101" pitchFamily="2" charset="-122"/>
              </a:rPr>
              <a:t>敦煌郡</a:t>
            </a:r>
          </a:p>
        </p:txBody>
      </p:sp>
      <p:sp>
        <p:nvSpPr>
          <p:cNvPr id="87" name="WordArt 83">
            <a:extLst>
              <a:ext uri="{FF2B5EF4-FFF2-40B4-BE49-F238E27FC236}">
                <a16:creationId xmlns:a16="http://schemas.microsoft.com/office/drawing/2014/main" id="{450D1DFE-DFB1-449E-B25D-A60D3F9DBC20}"/>
              </a:ext>
            </a:extLst>
          </p:cNvPr>
          <p:cNvSpPr>
            <a:spLocks noChangeArrowheads="1" noChangeShapeType="1" noTextEdit="1"/>
          </p:cNvSpPr>
          <p:nvPr/>
        </p:nvSpPr>
        <p:spPr bwMode="auto">
          <a:xfrm>
            <a:off x="8316912" y="3771899"/>
            <a:ext cx="644525" cy="17938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朔方郡</a:t>
            </a:r>
          </a:p>
        </p:txBody>
      </p:sp>
      <p:sp>
        <p:nvSpPr>
          <p:cNvPr id="88" name="WordArt 84">
            <a:extLst>
              <a:ext uri="{FF2B5EF4-FFF2-40B4-BE49-F238E27FC236}">
                <a16:creationId xmlns:a16="http://schemas.microsoft.com/office/drawing/2014/main" id="{1503186B-F48F-43E5-8622-AFC513FB8582}"/>
              </a:ext>
            </a:extLst>
          </p:cNvPr>
          <p:cNvSpPr>
            <a:spLocks noChangeArrowheads="1" noChangeShapeType="1" noTextEdit="1"/>
          </p:cNvSpPr>
          <p:nvPr/>
        </p:nvSpPr>
        <p:spPr bwMode="auto">
          <a:xfrm>
            <a:off x="8316912" y="3997324"/>
            <a:ext cx="609600" cy="152400"/>
          </a:xfrm>
          <a:prstGeom prst="rect">
            <a:avLst/>
          </a:prstGeom>
        </p:spPr>
        <p:txBody>
          <a:bodyPr wrap="none" fromWordArt="1">
            <a:prstTxWarp prst="textSlantUp">
              <a:avLst>
                <a:gd name="adj" fmla="val 0"/>
              </a:avLst>
            </a:prstTxWarp>
          </a:bodyPr>
          <a:lstStyle/>
          <a:p>
            <a:pPr algn="ctr"/>
            <a:r>
              <a:rPr lang="zh-CN" altLang="en-US" sz="3600" b="1" kern="10">
                <a:ln w="9525">
                  <a:solidFill>
                    <a:schemeClr val="bg2"/>
                  </a:solidFill>
                  <a:round/>
                  <a:headEnd/>
                  <a:tailEnd/>
                </a:ln>
                <a:latin typeface="黑体" panose="02010609060101010101" pitchFamily="49" charset="-122"/>
                <a:ea typeface="黑体" panose="02010609060101010101" pitchFamily="49" charset="-122"/>
              </a:rPr>
              <a:t>杭锦旗北</a:t>
            </a:r>
          </a:p>
        </p:txBody>
      </p:sp>
      <p:sp>
        <p:nvSpPr>
          <p:cNvPr id="89" name="WordArt 85">
            <a:extLst>
              <a:ext uri="{FF2B5EF4-FFF2-40B4-BE49-F238E27FC236}">
                <a16:creationId xmlns:a16="http://schemas.microsoft.com/office/drawing/2014/main" id="{5AC847B5-9250-495D-ABEE-A5DFF0D6C7A1}"/>
              </a:ext>
            </a:extLst>
          </p:cNvPr>
          <p:cNvSpPr>
            <a:spLocks noChangeArrowheads="1" noChangeShapeType="1" noTextEdit="1"/>
          </p:cNvSpPr>
          <p:nvPr/>
        </p:nvSpPr>
        <p:spPr bwMode="auto">
          <a:xfrm rot="5400000">
            <a:off x="7812881" y="3744118"/>
            <a:ext cx="377825" cy="198437"/>
          </a:xfrm>
          <a:prstGeom prst="rect">
            <a:avLst/>
          </a:prstGeom>
        </p:spPr>
        <p:txBody>
          <a:bodyPr vert="eaVert" wrap="none" fromWordArt="1">
            <a:prstTxWarp prst="textSlantUp">
              <a:avLst>
                <a:gd name="adj" fmla="val 0"/>
              </a:avLst>
            </a:prstTxWarp>
          </a:bodyPr>
          <a:lstStyle/>
          <a:p>
            <a:pPr algn="ctr" fontAlgn="auto"/>
            <a:r>
              <a:rPr lang="zh-CN" altLang="en-US" sz="3600" b="1" kern="10">
                <a:ln w="9525">
                  <a:solidFill>
                    <a:schemeClr val="bg2"/>
                  </a:solidFill>
                  <a:round/>
                  <a:headEnd/>
                  <a:tailEnd/>
                </a:ln>
                <a:latin typeface="宋体" panose="02010600030101010101" pitchFamily="2" charset="-122"/>
                <a:ea typeface="宋体" panose="02010600030101010101" pitchFamily="2" charset="-122"/>
              </a:rPr>
              <a:t>河套</a:t>
            </a:r>
          </a:p>
        </p:txBody>
      </p:sp>
      <p:sp>
        <p:nvSpPr>
          <p:cNvPr id="90" name="WordArt 86">
            <a:extLst>
              <a:ext uri="{FF2B5EF4-FFF2-40B4-BE49-F238E27FC236}">
                <a16:creationId xmlns:a16="http://schemas.microsoft.com/office/drawing/2014/main" id="{2D5A6BDE-1058-4506-A4A0-4B7F330CFBCD}"/>
              </a:ext>
            </a:extLst>
          </p:cNvPr>
          <p:cNvSpPr>
            <a:spLocks noChangeArrowheads="1" noChangeShapeType="1" noTextEdit="1"/>
          </p:cNvSpPr>
          <p:nvPr/>
        </p:nvSpPr>
        <p:spPr bwMode="auto">
          <a:xfrm>
            <a:off x="5691187" y="1570037"/>
            <a:ext cx="644525" cy="179387"/>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赵信城</a:t>
            </a:r>
          </a:p>
        </p:txBody>
      </p:sp>
      <p:sp>
        <p:nvSpPr>
          <p:cNvPr id="91" name="WordArt 87">
            <a:extLst>
              <a:ext uri="{FF2B5EF4-FFF2-40B4-BE49-F238E27FC236}">
                <a16:creationId xmlns:a16="http://schemas.microsoft.com/office/drawing/2014/main" id="{93E96683-DDD2-48C3-BA74-0DBA34847A67}"/>
              </a:ext>
            </a:extLst>
          </p:cNvPr>
          <p:cNvSpPr>
            <a:spLocks noChangeAspect="1" noChangeArrowheads="1" noChangeShapeType="1" noTextEdit="1"/>
          </p:cNvSpPr>
          <p:nvPr/>
        </p:nvSpPr>
        <p:spPr bwMode="auto">
          <a:xfrm>
            <a:off x="5726112" y="1096962"/>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燕</a:t>
            </a:r>
          </a:p>
        </p:txBody>
      </p:sp>
      <p:sp>
        <p:nvSpPr>
          <p:cNvPr id="92" name="WordArt 88">
            <a:extLst>
              <a:ext uri="{FF2B5EF4-FFF2-40B4-BE49-F238E27FC236}">
                <a16:creationId xmlns:a16="http://schemas.microsoft.com/office/drawing/2014/main" id="{943F6EA7-5D1C-4611-932B-FC6726A75DD3}"/>
              </a:ext>
            </a:extLst>
          </p:cNvPr>
          <p:cNvSpPr>
            <a:spLocks noChangeAspect="1" noChangeArrowheads="1" noChangeShapeType="1" noTextEdit="1"/>
          </p:cNvSpPr>
          <p:nvPr/>
        </p:nvSpPr>
        <p:spPr bwMode="auto">
          <a:xfrm>
            <a:off x="6130925" y="1331912"/>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然</a:t>
            </a:r>
          </a:p>
        </p:txBody>
      </p:sp>
      <p:sp>
        <p:nvSpPr>
          <p:cNvPr id="93" name="WordArt 89">
            <a:extLst>
              <a:ext uri="{FF2B5EF4-FFF2-40B4-BE49-F238E27FC236}">
                <a16:creationId xmlns:a16="http://schemas.microsoft.com/office/drawing/2014/main" id="{9214C57E-B8D4-4AD0-9BF5-3238BFF10077}"/>
              </a:ext>
            </a:extLst>
          </p:cNvPr>
          <p:cNvSpPr>
            <a:spLocks noChangeAspect="1" noChangeArrowheads="1" noChangeShapeType="1" noTextEdit="1"/>
          </p:cNvSpPr>
          <p:nvPr/>
        </p:nvSpPr>
        <p:spPr bwMode="auto">
          <a:xfrm>
            <a:off x="6599237" y="1474787"/>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山</a:t>
            </a:r>
          </a:p>
        </p:txBody>
      </p:sp>
      <p:sp>
        <p:nvSpPr>
          <p:cNvPr id="94" name="WordArt 90">
            <a:extLst>
              <a:ext uri="{FF2B5EF4-FFF2-40B4-BE49-F238E27FC236}">
                <a16:creationId xmlns:a16="http://schemas.microsoft.com/office/drawing/2014/main" id="{A6AD1ABA-D788-487D-938F-A9B6A60CE09D}"/>
              </a:ext>
            </a:extLst>
          </p:cNvPr>
          <p:cNvSpPr>
            <a:spLocks noChangeAspect="1" noChangeArrowheads="1" noChangeShapeType="1" noTextEdit="1"/>
          </p:cNvSpPr>
          <p:nvPr/>
        </p:nvSpPr>
        <p:spPr bwMode="auto">
          <a:xfrm>
            <a:off x="6869112" y="1625599"/>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chemeClr val="bg2"/>
                  </a:solidFill>
                  <a:round/>
                  <a:headEnd/>
                  <a:tailEnd/>
                </a:ln>
                <a:latin typeface="黑体" panose="02010609060101010101" pitchFamily="49" charset="-122"/>
                <a:ea typeface="黑体" panose="02010609060101010101" pitchFamily="49" charset="-122"/>
              </a:rPr>
              <a:t>山</a:t>
            </a:r>
          </a:p>
        </p:txBody>
      </p:sp>
      <p:sp>
        <p:nvSpPr>
          <p:cNvPr id="95" name="WordArt 91">
            <a:extLst>
              <a:ext uri="{FF2B5EF4-FFF2-40B4-BE49-F238E27FC236}">
                <a16:creationId xmlns:a16="http://schemas.microsoft.com/office/drawing/2014/main" id="{BD96A011-1C80-47EF-A868-9844751B5D9F}"/>
              </a:ext>
            </a:extLst>
          </p:cNvPr>
          <p:cNvSpPr>
            <a:spLocks noChangeAspect="1" noChangeArrowheads="1" noChangeShapeType="1" noTextEdit="1"/>
          </p:cNvSpPr>
          <p:nvPr/>
        </p:nvSpPr>
        <p:spPr bwMode="auto">
          <a:xfrm>
            <a:off x="6346825" y="1403349"/>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chemeClr val="bg2"/>
                  </a:solidFill>
                  <a:round/>
                  <a:headEnd/>
                  <a:tailEnd/>
                </a:ln>
                <a:latin typeface="黑体" panose="02010609060101010101" pitchFamily="49" charset="-122"/>
                <a:ea typeface="黑体" panose="02010609060101010101" pitchFamily="49" charset="-122"/>
              </a:rPr>
              <a:t>爱</a:t>
            </a:r>
          </a:p>
        </p:txBody>
      </p:sp>
      <p:sp>
        <p:nvSpPr>
          <p:cNvPr id="96" name="WordArt 92">
            <a:extLst>
              <a:ext uri="{FF2B5EF4-FFF2-40B4-BE49-F238E27FC236}">
                <a16:creationId xmlns:a16="http://schemas.microsoft.com/office/drawing/2014/main" id="{91A22556-30EA-4833-9897-66A9AACC3678}"/>
              </a:ext>
            </a:extLst>
          </p:cNvPr>
          <p:cNvSpPr>
            <a:spLocks noChangeAspect="1" noChangeArrowheads="1" noChangeShapeType="1" noTextEdit="1"/>
          </p:cNvSpPr>
          <p:nvPr/>
        </p:nvSpPr>
        <p:spPr bwMode="auto">
          <a:xfrm>
            <a:off x="5954712" y="1147762"/>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chemeClr val="bg2"/>
                  </a:solidFill>
                  <a:round/>
                  <a:headEnd/>
                  <a:tailEnd/>
                </a:ln>
                <a:latin typeface="黑体" panose="02010609060101010101" pitchFamily="49" charset="-122"/>
                <a:ea typeface="黑体" panose="02010609060101010101" pitchFamily="49" charset="-122"/>
              </a:rPr>
              <a:t>杭</a:t>
            </a:r>
          </a:p>
        </p:txBody>
      </p:sp>
      <p:sp>
        <p:nvSpPr>
          <p:cNvPr id="97" name="WordArt 93">
            <a:extLst>
              <a:ext uri="{FF2B5EF4-FFF2-40B4-BE49-F238E27FC236}">
                <a16:creationId xmlns:a16="http://schemas.microsoft.com/office/drawing/2014/main" id="{FB1C0637-0D42-450A-AB53-6DFAA8991619}"/>
              </a:ext>
            </a:extLst>
          </p:cNvPr>
          <p:cNvSpPr>
            <a:spLocks noChangeAspect="1" noChangeArrowheads="1" noChangeShapeType="1" noTextEdit="1"/>
          </p:cNvSpPr>
          <p:nvPr/>
        </p:nvSpPr>
        <p:spPr bwMode="auto">
          <a:xfrm>
            <a:off x="5878512" y="31210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居</a:t>
            </a:r>
          </a:p>
        </p:txBody>
      </p:sp>
      <p:sp>
        <p:nvSpPr>
          <p:cNvPr id="98" name="WordArt 94">
            <a:extLst>
              <a:ext uri="{FF2B5EF4-FFF2-40B4-BE49-F238E27FC236}">
                <a16:creationId xmlns:a16="http://schemas.microsoft.com/office/drawing/2014/main" id="{13938D25-84E3-4B3E-B953-0713CAAEB7F8}"/>
              </a:ext>
            </a:extLst>
          </p:cNvPr>
          <p:cNvSpPr>
            <a:spLocks noChangeAspect="1" noChangeArrowheads="1" noChangeShapeType="1" noTextEdit="1"/>
          </p:cNvSpPr>
          <p:nvPr/>
        </p:nvSpPr>
        <p:spPr bwMode="auto">
          <a:xfrm>
            <a:off x="6062662" y="31210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延</a:t>
            </a:r>
          </a:p>
        </p:txBody>
      </p:sp>
      <p:sp>
        <p:nvSpPr>
          <p:cNvPr id="99" name="WordArt 95">
            <a:extLst>
              <a:ext uri="{FF2B5EF4-FFF2-40B4-BE49-F238E27FC236}">
                <a16:creationId xmlns:a16="http://schemas.microsoft.com/office/drawing/2014/main" id="{BE829BD4-A149-4FB3-A7E4-57E643C0A4B8}"/>
              </a:ext>
            </a:extLst>
          </p:cNvPr>
          <p:cNvSpPr>
            <a:spLocks noChangeAspect="1" noChangeArrowheads="1" noChangeShapeType="1" noTextEdit="1"/>
          </p:cNvSpPr>
          <p:nvPr/>
        </p:nvSpPr>
        <p:spPr bwMode="auto">
          <a:xfrm>
            <a:off x="6259512" y="31210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泽</a:t>
            </a:r>
          </a:p>
        </p:txBody>
      </p:sp>
      <p:sp>
        <p:nvSpPr>
          <p:cNvPr id="100" name="AutoShape 96">
            <a:extLst>
              <a:ext uri="{FF2B5EF4-FFF2-40B4-BE49-F238E27FC236}">
                <a16:creationId xmlns:a16="http://schemas.microsoft.com/office/drawing/2014/main" id="{D2888F7E-50E5-4CF7-9323-C8F2922E7191}"/>
              </a:ext>
            </a:extLst>
          </p:cNvPr>
          <p:cNvSpPr>
            <a:spLocks noChangeArrowheads="1"/>
          </p:cNvSpPr>
          <p:nvPr/>
        </p:nvSpPr>
        <p:spPr bwMode="auto">
          <a:xfrm>
            <a:off x="5576887" y="4111624"/>
            <a:ext cx="76200" cy="125413"/>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101" name="WordArt 97">
            <a:extLst>
              <a:ext uri="{FF2B5EF4-FFF2-40B4-BE49-F238E27FC236}">
                <a16:creationId xmlns:a16="http://schemas.microsoft.com/office/drawing/2014/main" id="{CB61DDF0-8090-46A2-8245-A35BA759574D}"/>
              </a:ext>
            </a:extLst>
          </p:cNvPr>
          <p:cNvSpPr>
            <a:spLocks noChangeArrowheads="1" noChangeShapeType="1" noTextEdit="1"/>
          </p:cNvSpPr>
          <p:nvPr/>
        </p:nvSpPr>
        <p:spPr bwMode="auto">
          <a:xfrm>
            <a:off x="5122862" y="4289424"/>
            <a:ext cx="496888" cy="179388"/>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祁连山</a:t>
            </a:r>
          </a:p>
        </p:txBody>
      </p:sp>
      <p:sp>
        <p:nvSpPr>
          <p:cNvPr id="102" name="WordArt 98">
            <a:extLst>
              <a:ext uri="{FF2B5EF4-FFF2-40B4-BE49-F238E27FC236}">
                <a16:creationId xmlns:a16="http://schemas.microsoft.com/office/drawing/2014/main" id="{895F4F1E-7245-4A5D-B2C8-23CBAFA025C5}"/>
              </a:ext>
            </a:extLst>
          </p:cNvPr>
          <p:cNvSpPr>
            <a:spLocks noChangeArrowheads="1" noChangeShapeType="1" noTextEdit="1"/>
          </p:cNvSpPr>
          <p:nvPr/>
        </p:nvSpPr>
        <p:spPr bwMode="auto">
          <a:xfrm rot="18475364">
            <a:off x="5775325" y="4178299"/>
            <a:ext cx="173038" cy="173037"/>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河</a:t>
            </a:r>
          </a:p>
        </p:txBody>
      </p:sp>
      <p:sp>
        <p:nvSpPr>
          <p:cNvPr id="103" name="WordArt 99">
            <a:extLst>
              <a:ext uri="{FF2B5EF4-FFF2-40B4-BE49-F238E27FC236}">
                <a16:creationId xmlns:a16="http://schemas.microsoft.com/office/drawing/2014/main" id="{A20C725D-81C6-4125-9877-F297DAA29C95}"/>
              </a:ext>
            </a:extLst>
          </p:cNvPr>
          <p:cNvSpPr>
            <a:spLocks noChangeArrowheads="1" noChangeShapeType="1" noTextEdit="1"/>
          </p:cNvSpPr>
          <p:nvPr/>
        </p:nvSpPr>
        <p:spPr bwMode="auto">
          <a:xfrm rot="18475364">
            <a:off x="6238875" y="4548187"/>
            <a:ext cx="173037" cy="173037"/>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西</a:t>
            </a:r>
          </a:p>
        </p:txBody>
      </p:sp>
      <p:sp>
        <p:nvSpPr>
          <p:cNvPr id="104" name="WordArt 100">
            <a:extLst>
              <a:ext uri="{FF2B5EF4-FFF2-40B4-BE49-F238E27FC236}">
                <a16:creationId xmlns:a16="http://schemas.microsoft.com/office/drawing/2014/main" id="{60D17D0D-0668-4E65-B081-4B656D62D1C4}"/>
              </a:ext>
            </a:extLst>
          </p:cNvPr>
          <p:cNvSpPr>
            <a:spLocks noChangeArrowheads="1" noChangeShapeType="1" noTextEdit="1"/>
          </p:cNvSpPr>
          <p:nvPr/>
        </p:nvSpPr>
        <p:spPr bwMode="auto">
          <a:xfrm rot="18957744">
            <a:off x="6619875" y="4852987"/>
            <a:ext cx="173037" cy="173037"/>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走</a:t>
            </a:r>
          </a:p>
        </p:txBody>
      </p:sp>
      <p:sp>
        <p:nvSpPr>
          <p:cNvPr id="105" name="WordArt 101">
            <a:extLst>
              <a:ext uri="{FF2B5EF4-FFF2-40B4-BE49-F238E27FC236}">
                <a16:creationId xmlns:a16="http://schemas.microsoft.com/office/drawing/2014/main" id="{7AB0D681-D5ED-49D0-A2E8-345D2C851BD5}"/>
              </a:ext>
            </a:extLst>
          </p:cNvPr>
          <p:cNvSpPr>
            <a:spLocks noChangeArrowheads="1" noChangeShapeType="1" noTextEdit="1"/>
          </p:cNvSpPr>
          <p:nvPr/>
        </p:nvSpPr>
        <p:spPr bwMode="auto">
          <a:xfrm rot="20194600">
            <a:off x="6792912" y="5254624"/>
            <a:ext cx="173038" cy="17303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廊</a:t>
            </a:r>
          </a:p>
        </p:txBody>
      </p:sp>
      <p:sp>
        <p:nvSpPr>
          <p:cNvPr id="106" name="AutoShape 102">
            <a:extLst>
              <a:ext uri="{FF2B5EF4-FFF2-40B4-BE49-F238E27FC236}">
                <a16:creationId xmlns:a16="http://schemas.microsoft.com/office/drawing/2014/main" id="{59533931-3116-4D7A-8911-8EF9085C65CB}"/>
              </a:ext>
            </a:extLst>
          </p:cNvPr>
          <p:cNvSpPr>
            <a:spLocks noChangeArrowheads="1"/>
          </p:cNvSpPr>
          <p:nvPr/>
        </p:nvSpPr>
        <p:spPr bwMode="auto">
          <a:xfrm>
            <a:off x="9650412" y="3730624"/>
            <a:ext cx="76200" cy="125413"/>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107" name="WordArt 103">
            <a:extLst>
              <a:ext uri="{FF2B5EF4-FFF2-40B4-BE49-F238E27FC236}">
                <a16:creationId xmlns:a16="http://schemas.microsoft.com/office/drawing/2014/main" id="{F6EB2EE0-7059-42C3-A226-D85813EC8055}"/>
              </a:ext>
            </a:extLst>
          </p:cNvPr>
          <p:cNvSpPr>
            <a:spLocks noChangeArrowheads="1" noChangeShapeType="1" noTextEdit="1"/>
          </p:cNvSpPr>
          <p:nvPr/>
        </p:nvSpPr>
        <p:spPr bwMode="auto">
          <a:xfrm>
            <a:off x="9764712" y="3687762"/>
            <a:ext cx="496888" cy="179387"/>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白登山</a:t>
            </a:r>
          </a:p>
        </p:txBody>
      </p:sp>
      <p:sp>
        <p:nvSpPr>
          <p:cNvPr id="108" name="WordArt 104">
            <a:extLst>
              <a:ext uri="{FF2B5EF4-FFF2-40B4-BE49-F238E27FC236}">
                <a16:creationId xmlns:a16="http://schemas.microsoft.com/office/drawing/2014/main" id="{109439AD-9BF2-42F9-B42B-674B41D1FE64}"/>
              </a:ext>
            </a:extLst>
          </p:cNvPr>
          <p:cNvSpPr>
            <a:spLocks noChangeArrowheads="1" noChangeShapeType="1" noTextEdit="1"/>
          </p:cNvSpPr>
          <p:nvPr/>
        </p:nvSpPr>
        <p:spPr bwMode="auto">
          <a:xfrm>
            <a:off x="9648825" y="3900487"/>
            <a:ext cx="344487" cy="179387"/>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平城</a:t>
            </a:r>
          </a:p>
        </p:txBody>
      </p:sp>
      <p:sp>
        <p:nvSpPr>
          <p:cNvPr id="109" name="WordArt 105">
            <a:extLst>
              <a:ext uri="{FF2B5EF4-FFF2-40B4-BE49-F238E27FC236}">
                <a16:creationId xmlns:a16="http://schemas.microsoft.com/office/drawing/2014/main" id="{6D98AA63-51F3-4937-919C-BE7C3CADBEF4}"/>
              </a:ext>
            </a:extLst>
          </p:cNvPr>
          <p:cNvSpPr>
            <a:spLocks noChangeArrowheads="1" noChangeShapeType="1" noTextEdit="1"/>
          </p:cNvSpPr>
          <p:nvPr/>
        </p:nvSpPr>
        <p:spPr bwMode="auto">
          <a:xfrm>
            <a:off x="9612312" y="4116387"/>
            <a:ext cx="609600" cy="152400"/>
          </a:xfrm>
          <a:prstGeom prst="rect">
            <a:avLst/>
          </a:prstGeom>
        </p:spPr>
        <p:txBody>
          <a:bodyPr wrap="none" fromWordArt="1">
            <a:prstTxWarp prst="textSlantUp">
              <a:avLst>
                <a:gd name="adj" fmla="val 0"/>
              </a:avLst>
            </a:prstTxWarp>
          </a:bodyPr>
          <a:lstStyle/>
          <a:p>
            <a:pPr algn="ctr"/>
            <a:r>
              <a:rPr lang="zh-CN" altLang="en-US" sz="3600" b="1" kern="10">
                <a:ln w="9525">
                  <a:solidFill>
                    <a:schemeClr val="bg2"/>
                  </a:solidFill>
                  <a:round/>
                  <a:headEnd/>
                  <a:tailEnd/>
                </a:ln>
                <a:latin typeface="黑体" panose="02010609060101010101" pitchFamily="49" charset="-122"/>
                <a:ea typeface="黑体" panose="02010609060101010101" pitchFamily="49" charset="-122"/>
              </a:rPr>
              <a:t>大同东北</a:t>
            </a:r>
          </a:p>
        </p:txBody>
      </p:sp>
      <p:sp>
        <p:nvSpPr>
          <p:cNvPr id="110" name="WordArt 106">
            <a:extLst>
              <a:ext uri="{FF2B5EF4-FFF2-40B4-BE49-F238E27FC236}">
                <a16:creationId xmlns:a16="http://schemas.microsoft.com/office/drawing/2014/main" id="{B62211FB-FDB0-43D5-B67A-C1758493F62F}"/>
              </a:ext>
            </a:extLst>
          </p:cNvPr>
          <p:cNvSpPr>
            <a:spLocks noChangeArrowheads="1" noChangeShapeType="1" noTextEdit="1"/>
          </p:cNvSpPr>
          <p:nvPr/>
        </p:nvSpPr>
        <p:spPr bwMode="auto">
          <a:xfrm>
            <a:off x="8964612" y="2359024"/>
            <a:ext cx="266700" cy="228600"/>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宋体" panose="02010600030101010101" pitchFamily="2" charset="-122"/>
                <a:ea typeface="宋体" panose="02010600030101010101" pitchFamily="2" charset="-122"/>
              </a:rPr>
              <a:t>漠</a:t>
            </a:r>
          </a:p>
        </p:txBody>
      </p:sp>
      <p:sp>
        <p:nvSpPr>
          <p:cNvPr id="111" name="WordArt 107">
            <a:extLst>
              <a:ext uri="{FF2B5EF4-FFF2-40B4-BE49-F238E27FC236}">
                <a16:creationId xmlns:a16="http://schemas.microsoft.com/office/drawing/2014/main" id="{76EBFA92-3333-4A55-A167-8B5053F18A89}"/>
              </a:ext>
            </a:extLst>
          </p:cNvPr>
          <p:cNvSpPr>
            <a:spLocks noChangeArrowheads="1" noChangeShapeType="1" noTextEdit="1"/>
          </p:cNvSpPr>
          <p:nvPr/>
        </p:nvSpPr>
        <p:spPr bwMode="auto">
          <a:xfrm>
            <a:off x="6945312" y="2359024"/>
            <a:ext cx="266700" cy="228600"/>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大</a:t>
            </a:r>
          </a:p>
        </p:txBody>
      </p:sp>
      <p:sp>
        <p:nvSpPr>
          <p:cNvPr id="112" name="WordArt 108">
            <a:extLst>
              <a:ext uri="{FF2B5EF4-FFF2-40B4-BE49-F238E27FC236}">
                <a16:creationId xmlns:a16="http://schemas.microsoft.com/office/drawing/2014/main" id="{C436F8E7-956D-4F9E-92B2-9543A064EC4F}"/>
              </a:ext>
            </a:extLst>
          </p:cNvPr>
          <p:cNvSpPr>
            <a:spLocks noChangeArrowheads="1" noChangeShapeType="1" noTextEdit="1"/>
          </p:cNvSpPr>
          <p:nvPr/>
        </p:nvSpPr>
        <p:spPr bwMode="auto">
          <a:xfrm>
            <a:off x="7173912" y="1292224"/>
            <a:ext cx="533400" cy="215900"/>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单于庭</a:t>
            </a:r>
          </a:p>
        </p:txBody>
      </p:sp>
      <p:sp>
        <p:nvSpPr>
          <p:cNvPr id="113" name="WordArt 109">
            <a:extLst>
              <a:ext uri="{FF2B5EF4-FFF2-40B4-BE49-F238E27FC236}">
                <a16:creationId xmlns:a16="http://schemas.microsoft.com/office/drawing/2014/main" id="{CEAAF131-5759-4304-8CC2-AA74D6EA1727}"/>
              </a:ext>
            </a:extLst>
          </p:cNvPr>
          <p:cNvSpPr>
            <a:spLocks noChangeAspect="1" noChangeArrowheads="1" noChangeShapeType="1" noTextEdit="1"/>
          </p:cNvSpPr>
          <p:nvPr/>
        </p:nvSpPr>
        <p:spPr bwMode="auto">
          <a:xfrm>
            <a:off x="10402887" y="7588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瀚</a:t>
            </a:r>
          </a:p>
        </p:txBody>
      </p:sp>
      <p:sp>
        <p:nvSpPr>
          <p:cNvPr id="114" name="WordArt 110">
            <a:extLst>
              <a:ext uri="{FF2B5EF4-FFF2-40B4-BE49-F238E27FC236}">
                <a16:creationId xmlns:a16="http://schemas.microsoft.com/office/drawing/2014/main" id="{61DE5E58-CB17-47C0-A1CE-0C858D4D26E0}"/>
              </a:ext>
            </a:extLst>
          </p:cNvPr>
          <p:cNvSpPr>
            <a:spLocks noChangeAspect="1" noChangeArrowheads="1" noChangeShapeType="1" noTextEdit="1"/>
          </p:cNvSpPr>
          <p:nvPr/>
        </p:nvSpPr>
        <p:spPr bwMode="auto">
          <a:xfrm>
            <a:off x="10414000" y="11398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海</a:t>
            </a:r>
          </a:p>
        </p:txBody>
      </p:sp>
      <p:sp>
        <p:nvSpPr>
          <p:cNvPr id="115" name="WordArt 111">
            <a:extLst>
              <a:ext uri="{FF2B5EF4-FFF2-40B4-BE49-F238E27FC236}">
                <a16:creationId xmlns:a16="http://schemas.microsoft.com/office/drawing/2014/main" id="{E5EE8E8E-6ED8-432F-8FF5-5D89A309C9E2}"/>
              </a:ext>
            </a:extLst>
          </p:cNvPr>
          <p:cNvSpPr>
            <a:spLocks noChangeArrowheads="1" noChangeShapeType="1" noTextEdit="1"/>
          </p:cNvSpPr>
          <p:nvPr/>
        </p:nvSpPr>
        <p:spPr bwMode="auto">
          <a:xfrm>
            <a:off x="10372725" y="625474"/>
            <a:ext cx="382587" cy="107950"/>
          </a:xfrm>
          <a:prstGeom prst="rect">
            <a:avLst/>
          </a:prstGeom>
        </p:spPr>
        <p:txBody>
          <a:bodyPr wrap="none" fromWordArt="1">
            <a:prstTxWarp prst="textSlantUp">
              <a:avLst>
                <a:gd name="adj" fmla="val 0"/>
              </a:avLst>
            </a:prstTxWarp>
          </a:bodyPr>
          <a:lstStyle/>
          <a:p>
            <a:pPr algn="ctr"/>
            <a:r>
              <a:rPr lang="zh-CN" altLang="en-US" sz="3600" i="1" kern="10">
                <a:ln w="9525">
                  <a:solidFill>
                    <a:schemeClr val="bg2"/>
                  </a:solidFill>
                  <a:round/>
                  <a:headEnd/>
                  <a:tailEnd/>
                </a:ln>
                <a:latin typeface="宋体" panose="02010600030101010101" pitchFamily="2" charset="-122"/>
                <a:ea typeface="宋体" panose="02010600030101010101" pitchFamily="2" charset="-122"/>
              </a:rPr>
              <a:t>呼伦湖</a:t>
            </a:r>
          </a:p>
        </p:txBody>
      </p:sp>
      <p:sp>
        <p:nvSpPr>
          <p:cNvPr id="116" name="WordArt 112">
            <a:extLst>
              <a:ext uri="{FF2B5EF4-FFF2-40B4-BE49-F238E27FC236}">
                <a16:creationId xmlns:a16="http://schemas.microsoft.com/office/drawing/2014/main" id="{4CE5E248-B917-4C70-81ED-725368A08BAE}"/>
              </a:ext>
            </a:extLst>
          </p:cNvPr>
          <p:cNvSpPr>
            <a:spLocks noChangeArrowheads="1" noChangeShapeType="1" noTextEdit="1"/>
          </p:cNvSpPr>
          <p:nvPr/>
        </p:nvSpPr>
        <p:spPr bwMode="auto">
          <a:xfrm rot="4769014">
            <a:off x="10048081" y="1081881"/>
            <a:ext cx="382587" cy="107950"/>
          </a:xfrm>
          <a:prstGeom prst="rect">
            <a:avLst/>
          </a:prstGeom>
        </p:spPr>
        <p:txBody>
          <a:bodyPr vert="eaVert" wrap="none" fromWordArt="1">
            <a:prstTxWarp prst="textSlantUp">
              <a:avLst>
                <a:gd name="adj" fmla="val 0"/>
              </a:avLst>
            </a:prstTxWarp>
          </a:bodyPr>
          <a:lstStyle/>
          <a:p>
            <a:pPr algn="ctr" fontAlgn="auto"/>
            <a:r>
              <a:rPr lang="zh-CN" altLang="en-US" sz="3600" i="1" kern="10">
                <a:ln w="9525">
                  <a:solidFill>
                    <a:schemeClr val="bg2"/>
                  </a:solidFill>
                  <a:round/>
                  <a:headEnd/>
                  <a:tailEnd/>
                </a:ln>
                <a:latin typeface="宋体" panose="02010600030101010101" pitchFamily="2" charset="-122"/>
                <a:ea typeface="宋体" panose="02010600030101010101" pitchFamily="2" charset="-122"/>
              </a:rPr>
              <a:t>贝尔湖</a:t>
            </a:r>
          </a:p>
        </p:txBody>
      </p:sp>
      <p:sp>
        <p:nvSpPr>
          <p:cNvPr id="117" name="WordArt 113">
            <a:extLst>
              <a:ext uri="{FF2B5EF4-FFF2-40B4-BE49-F238E27FC236}">
                <a16:creationId xmlns:a16="http://schemas.microsoft.com/office/drawing/2014/main" id="{B03E6957-52B9-4B6B-AC50-BFB4AE6AC905}"/>
              </a:ext>
            </a:extLst>
          </p:cNvPr>
          <p:cNvSpPr>
            <a:spLocks noChangeAspect="1" noChangeArrowheads="1" noChangeShapeType="1" noTextEdit="1"/>
          </p:cNvSpPr>
          <p:nvPr/>
        </p:nvSpPr>
        <p:spPr bwMode="auto">
          <a:xfrm>
            <a:off x="11745912" y="24352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辽</a:t>
            </a:r>
          </a:p>
        </p:txBody>
      </p:sp>
      <p:sp>
        <p:nvSpPr>
          <p:cNvPr id="118" name="WordArt 114">
            <a:extLst>
              <a:ext uri="{FF2B5EF4-FFF2-40B4-BE49-F238E27FC236}">
                <a16:creationId xmlns:a16="http://schemas.microsoft.com/office/drawing/2014/main" id="{790D2F0F-73F6-4089-AECF-725B47822038}"/>
              </a:ext>
            </a:extLst>
          </p:cNvPr>
          <p:cNvSpPr>
            <a:spLocks noChangeAspect="1" noChangeArrowheads="1" noChangeShapeType="1" noTextEdit="1"/>
          </p:cNvSpPr>
          <p:nvPr/>
        </p:nvSpPr>
        <p:spPr bwMode="auto">
          <a:xfrm>
            <a:off x="11669712" y="31210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水</a:t>
            </a:r>
          </a:p>
        </p:txBody>
      </p:sp>
      <p:sp>
        <p:nvSpPr>
          <p:cNvPr id="119" name="WordArt 115">
            <a:extLst>
              <a:ext uri="{FF2B5EF4-FFF2-40B4-BE49-F238E27FC236}">
                <a16:creationId xmlns:a16="http://schemas.microsoft.com/office/drawing/2014/main" id="{2C84CA2D-B185-457C-9B49-50FE3EF54175}"/>
              </a:ext>
            </a:extLst>
          </p:cNvPr>
          <p:cNvSpPr>
            <a:spLocks noChangeArrowheads="1" noChangeShapeType="1" noTextEdit="1"/>
          </p:cNvSpPr>
          <p:nvPr/>
        </p:nvSpPr>
        <p:spPr bwMode="auto">
          <a:xfrm>
            <a:off x="11212512" y="3959224"/>
            <a:ext cx="238125" cy="215900"/>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勃</a:t>
            </a:r>
          </a:p>
        </p:txBody>
      </p:sp>
      <p:sp>
        <p:nvSpPr>
          <p:cNvPr id="120" name="WordArt 116">
            <a:extLst>
              <a:ext uri="{FF2B5EF4-FFF2-40B4-BE49-F238E27FC236}">
                <a16:creationId xmlns:a16="http://schemas.microsoft.com/office/drawing/2014/main" id="{A2793916-B934-4430-BE94-9CE7BE54D069}"/>
              </a:ext>
            </a:extLst>
          </p:cNvPr>
          <p:cNvSpPr>
            <a:spLocks noChangeArrowheads="1" noChangeShapeType="1" noTextEdit="1"/>
          </p:cNvSpPr>
          <p:nvPr/>
        </p:nvSpPr>
        <p:spPr bwMode="auto">
          <a:xfrm>
            <a:off x="11060112" y="4300537"/>
            <a:ext cx="238125" cy="215900"/>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海</a:t>
            </a:r>
          </a:p>
        </p:txBody>
      </p:sp>
      <p:sp>
        <p:nvSpPr>
          <p:cNvPr id="121" name="WordArt 117">
            <a:extLst>
              <a:ext uri="{FF2B5EF4-FFF2-40B4-BE49-F238E27FC236}">
                <a16:creationId xmlns:a16="http://schemas.microsoft.com/office/drawing/2014/main" id="{20F002C1-71CF-4BF6-A738-A011DB2E62DB}"/>
              </a:ext>
            </a:extLst>
          </p:cNvPr>
          <p:cNvSpPr>
            <a:spLocks noChangeArrowheads="1" noChangeShapeType="1" noTextEdit="1"/>
          </p:cNvSpPr>
          <p:nvPr/>
        </p:nvSpPr>
        <p:spPr bwMode="auto">
          <a:xfrm>
            <a:off x="11669712" y="5178424"/>
            <a:ext cx="238125" cy="215900"/>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黄</a:t>
            </a:r>
          </a:p>
        </p:txBody>
      </p:sp>
      <p:sp>
        <p:nvSpPr>
          <p:cNvPr id="122" name="WordArt 118">
            <a:extLst>
              <a:ext uri="{FF2B5EF4-FFF2-40B4-BE49-F238E27FC236}">
                <a16:creationId xmlns:a16="http://schemas.microsoft.com/office/drawing/2014/main" id="{363FFC43-07A8-4E25-A76D-E999F14CCE68}"/>
              </a:ext>
            </a:extLst>
          </p:cNvPr>
          <p:cNvSpPr>
            <a:spLocks noChangeArrowheads="1" noChangeShapeType="1" noTextEdit="1"/>
          </p:cNvSpPr>
          <p:nvPr/>
        </p:nvSpPr>
        <p:spPr bwMode="auto">
          <a:xfrm>
            <a:off x="11822112" y="5940424"/>
            <a:ext cx="238125" cy="215900"/>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海</a:t>
            </a:r>
          </a:p>
        </p:txBody>
      </p:sp>
      <p:sp>
        <p:nvSpPr>
          <p:cNvPr id="123" name="WordArt 119">
            <a:extLst>
              <a:ext uri="{FF2B5EF4-FFF2-40B4-BE49-F238E27FC236}">
                <a16:creationId xmlns:a16="http://schemas.microsoft.com/office/drawing/2014/main" id="{A66CFAD5-38D1-4BAB-8B75-C27490E7F865}"/>
              </a:ext>
            </a:extLst>
          </p:cNvPr>
          <p:cNvSpPr>
            <a:spLocks noChangeArrowheads="1" noChangeShapeType="1" noTextEdit="1"/>
          </p:cNvSpPr>
          <p:nvPr/>
        </p:nvSpPr>
        <p:spPr bwMode="auto">
          <a:xfrm>
            <a:off x="10069512" y="4832349"/>
            <a:ext cx="238125" cy="179388"/>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河</a:t>
            </a:r>
          </a:p>
        </p:txBody>
      </p:sp>
      <p:sp>
        <p:nvSpPr>
          <p:cNvPr id="124" name="WordArt 120">
            <a:extLst>
              <a:ext uri="{FF2B5EF4-FFF2-40B4-BE49-F238E27FC236}">
                <a16:creationId xmlns:a16="http://schemas.microsoft.com/office/drawing/2014/main" id="{3593BA1A-3E51-4190-8D28-152B3125EDC6}"/>
              </a:ext>
            </a:extLst>
          </p:cNvPr>
          <p:cNvSpPr>
            <a:spLocks noChangeArrowheads="1" noChangeShapeType="1" noTextEdit="1"/>
          </p:cNvSpPr>
          <p:nvPr/>
        </p:nvSpPr>
        <p:spPr bwMode="auto">
          <a:xfrm>
            <a:off x="9374187" y="5559424"/>
            <a:ext cx="238125" cy="179388"/>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水</a:t>
            </a:r>
          </a:p>
        </p:txBody>
      </p:sp>
      <p:sp>
        <p:nvSpPr>
          <p:cNvPr id="125" name="WordArt 121">
            <a:extLst>
              <a:ext uri="{FF2B5EF4-FFF2-40B4-BE49-F238E27FC236}">
                <a16:creationId xmlns:a16="http://schemas.microsoft.com/office/drawing/2014/main" id="{B9B8454F-A601-4C7F-88A1-77A1660B0800}"/>
              </a:ext>
            </a:extLst>
          </p:cNvPr>
          <p:cNvSpPr>
            <a:spLocks noChangeArrowheads="1" noChangeShapeType="1" noTextEdit="1"/>
          </p:cNvSpPr>
          <p:nvPr/>
        </p:nvSpPr>
        <p:spPr bwMode="auto">
          <a:xfrm>
            <a:off x="9688512" y="5788024"/>
            <a:ext cx="238125" cy="179388"/>
          </a:xfrm>
          <a:prstGeom prst="rect">
            <a:avLst/>
          </a:prstGeom>
        </p:spPr>
        <p:txBody>
          <a:bodyPr wrap="none" fromWordArt="1">
            <a:prstTxWarp prst="textSlantUp">
              <a:avLst>
                <a:gd name="adj" fmla="val 0"/>
              </a:avLst>
            </a:prstTxWarp>
          </a:bodyPr>
          <a:lstStyle/>
          <a:p>
            <a:pPr algn="ctr"/>
            <a:r>
              <a:rPr lang="zh-CN" altLang="en-US" sz="3600" i="1" kern="10">
                <a:ln w="9525">
                  <a:solidFill>
                    <a:schemeClr val="bg2"/>
                  </a:solidFill>
                  <a:round/>
                  <a:headEnd/>
                  <a:tailEnd/>
                </a:ln>
                <a:latin typeface="宋体" panose="02010600030101010101" pitchFamily="2" charset="-122"/>
                <a:ea typeface="宋体" panose="02010600030101010101" pitchFamily="2" charset="-122"/>
              </a:rPr>
              <a:t>河</a:t>
            </a:r>
          </a:p>
        </p:txBody>
      </p:sp>
      <p:sp>
        <p:nvSpPr>
          <p:cNvPr id="126" name="WordArt 122">
            <a:extLst>
              <a:ext uri="{FF2B5EF4-FFF2-40B4-BE49-F238E27FC236}">
                <a16:creationId xmlns:a16="http://schemas.microsoft.com/office/drawing/2014/main" id="{CA721BD9-23F6-4B22-BC1D-C5FE796830B5}"/>
              </a:ext>
            </a:extLst>
          </p:cNvPr>
          <p:cNvSpPr>
            <a:spLocks noChangeArrowheads="1" noChangeShapeType="1" noTextEdit="1"/>
          </p:cNvSpPr>
          <p:nvPr/>
        </p:nvSpPr>
        <p:spPr bwMode="auto">
          <a:xfrm>
            <a:off x="10212387" y="5254624"/>
            <a:ext cx="238125" cy="179388"/>
          </a:xfrm>
          <a:prstGeom prst="rect">
            <a:avLst/>
          </a:prstGeom>
        </p:spPr>
        <p:txBody>
          <a:bodyPr wrap="none" fromWordArt="1">
            <a:prstTxWarp prst="textSlantUp">
              <a:avLst>
                <a:gd name="adj" fmla="val 0"/>
              </a:avLst>
            </a:prstTxWarp>
          </a:bodyPr>
          <a:lstStyle/>
          <a:p>
            <a:pPr algn="ctr"/>
            <a:r>
              <a:rPr lang="zh-CN" altLang="en-US" sz="3600" i="1" kern="10">
                <a:ln w="9525">
                  <a:solidFill>
                    <a:schemeClr val="bg2"/>
                  </a:solidFill>
                  <a:round/>
                  <a:headEnd/>
                  <a:tailEnd/>
                </a:ln>
                <a:latin typeface="宋体" panose="02010600030101010101" pitchFamily="2" charset="-122"/>
                <a:ea typeface="宋体" panose="02010600030101010101" pitchFamily="2" charset="-122"/>
              </a:rPr>
              <a:t>黄</a:t>
            </a:r>
          </a:p>
        </p:txBody>
      </p:sp>
      <p:sp>
        <p:nvSpPr>
          <p:cNvPr id="127" name="Freeform 123">
            <a:extLst>
              <a:ext uri="{FF2B5EF4-FFF2-40B4-BE49-F238E27FC236}">
                <a16:creationId xmlns:a16="http://schemas.microsoft.com/office/drawing/2014/main" id="{5B335DC6-FFE0-4C8C-89FD-86F2646518F6}"/>
              </a:ext>
            </a:extLst>
          </p:cNvPr>
          <p:cNvSpPr>
            <a:spLocks/>
          </p:cNvSpPr>
          <p:nvPr/>
        </p:nvSpPr>
        <p:spPr bwMode="auto">
          <a:xfrm>
            <a:off x="9064625" y="3386137"/>
            <a:ext cx="395287" cy="396875"/>
          </a:xfrm>
          <a:custGeom>
            <a:avLst/>
            <a:gdLst>
              <a:gd name="T0" fmla="*/ 143647931 w 249"/>
              <a:gd name="T1" fmla="*/ 181451250 h 250"/>
              <a:gd name="T2" fmla="*/ 0 w 249"/>
              <a:gd name="T3" fmla="*/ 388104063 h 250"/>
              <a:gd name="T4" fmla="*/ 148688237 w 249"/>
              <a:gd name="T5" fmla="*/ 325100950 h 250"/>
              <a:gd name="T6" fmla="*/ 325098951 w 249"/>
              <a:gd name="T7" fmla="*/ 320060638 h 250"/>
              <a:gd name="T8" fmla="*/ 408264796 w 249"/>
              <a:gd name="T9" fmla="*/ 441028138 h 250"/>
              <a:gd name="T10" fmla="*/ 322579592 w 249"/>
              <a:gd name="T11" fmla="*/ 441028138 h 250"/>
              <a:gd name="T12" fmla="*/ 567033645 w 249"/>
              <a:gd name="T13" fmla="*/ 630039063 h 250"/>
              <a:gd name="T14" fmla="*/ 514111225 w 249"/>
              <a:gd name="T15" fmla="*/ 335181575 h 250"/>
              <a:gd name="T16" fmla="*/ 473788776 w 249"/>
              <a:gd name="T17" fmla="*/ 415826575 h 250"/>
              <a:gd name="T18" fmla="*/ 435985686 w 249"/>
              <a:gd name="T19" fmla="*/ 287297813 h 250"/>
              <a:gd name="T20" fmla="*/ 483869388 w 249"/>
              <a:gd name="T21" fmla="*/ 146169063 h 250"/>
              <a:gd name="T22" fmla="*/ 609877041 w 249"/>
              <a:gd name="T23" fmla="*/ 17641888 h 250"/>
              <a:gd name="T24" fmla="*/ 383063265 w 249"/>
              <a:gd name="T25" fmla="*/ 37803138 h 250"/>
              <a:gd name="T26" fmla="*/ 143647931 w 249"/>
              <a:gd name="T27" fmla="*/ 181451250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9" h="250">
                <a:moveTo>
                  <a:pt x="57" y="72"/>
                </a:moveTo>
                <a:cubicBezTo>
                  <a:pt x="32" y="95"/>
                  <a:pt x="0" y="145"/>
                  <a:pt x="0" y="154"/>
                </a:cubicBezTo>
                <a:cubicBezTo>
                  <a:pt x="0" y="163"/>
                  <a:pt x="37" y="133"/>
                  <a:pt x="59" y="129"/>
                </a:cubicBezTo>
                <a:cubicBezTo>
                  <a:pt x="81" y="125"/>
                  <a:pt x="112" y="119"/>
                  <a:pt x="129" y="127"/>
                </a:cubicBezTo>
                <a:cubicBezTo>
                  <a:pt x="146" y="135"/>
                  <a:pt x="162" y="167"/>
                  <a:pt x="162" y="175"/>
                </a:cubicBezTo>
                <a:lnTo>
                  <a:pt x="128" y="175"/>
                </a:lnTo>
                <a:lnTo>
                  <a:pt x="225" y="250"/>
                </a:lnTo>
                <a:lnTo>
                  <a:pt x="204" y="133"/>
                </a:lnTo>
                <a:lnTo>
                  <a:pt x="188" y="165"/>
                </a:lnTo>
                <a:cubicBezTo>
                  <a:pt x="183" y="162"/>
                  <a:pt x="172" y="132"/>
                  <a:pt x="173" y="114"/>
                </a:cubicBezTo>
                <a:cubicBezTo>
                  <a:pt x="174" y="96"/>
                  <a:pt x="181" y="76"/>
                  <a:pt x="192" y="58"/>
                </a:cubicBezTo>
                <a:cubicBezTo>
                  <a:pt x="203" y="40"/>
                  <a:pt x="249" y="14"/>
                  <a:pt x="242" y="7"/>
                </a:cubicBezTo>
                <a:cubicBezTo>
                  <a:pt x="235" y="0"/>
                  <a:pt x="183" y="4"/>
                  <a:pt x="152" y="15"/>
                </a:cubicBezTo>
                <a:cubicBezTo>
                  <a:pt x="121" y="26"/>
                  <a:pt x="82" y="49"/>
                  <a:pt x="57" y="72"/>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28" name="Group 139">
            <a:extLst>
              <a:ext uri="{FF2B5EF4-FFF2-40B4-BE49-F238E27FC236}">
                <a16:creationId xmlns:a16="http://schemas.microsoft.com/office/drawing/2014/main" id="{6596C176-15CF-450F-B450-1AD60E7185A1}"/>
              </a:ext>
            </a:extLst>
          </p:cNvPr>
          <p:cNvGrpSpPr>
            <a:grpSpLocks/>
          </p:cNvGrpSpPr>
          <p:nvPr/>
        </p:nvGrpSpPr>
        <p:grpSpPr bwMode="auto">
          <a:xfrm>
            <a:off x="9955212" y="1304924"/>
            <a:ext cx="479425" cy="1947863"/>
            <a:chOff x="3576" y="824"/>
            <a:chExt cx="302" cy="1227"/>
          </a:xfrm>
        </p:grpSpPr>
        <p:sp>
          <p:nvSpPr>
            <p:cNvPr id="129" name="Freeform 140">
              <a:extLst>
                <a:ext uri="{FF2B5EF4-FFF2-40B4-BE49-F238E27FC236}">
                  <a16:creationId xmlns:a16="http://schemas.microsoft.com/office/drawing/2014/main" id="{CEA2566A-EB9A-46A2-9FCB-43FFE9EF57C4}"/>
                </a:ext>
              </a:extLst>
            </p:cNvPr>
            <p:cNvSpPr>
              <a:spLocks/>
            </p:cNvSpPr>
            <p:nvPr/>
          </p:nvSpPr>
          <p:spPr bwMode="auto">
            <a:xfrm>
              <a:off x="3581" y="824"/>
              <a:ext cx="297" cy="1227"/>
            </a:xfrm>
            <a:custGeom>
              <a:avLst/>
              <a:gdLst>
                <a:gd name="T0" fmla="*/ 0 w 297"/>
                <a:gd name="T1" fmla="*/ 1206 h 1227"/>
                <a:gd name="T2" fmla="*/ 84 w 297"/>
                <a:gd name="T3" fmla="*/ 1227 h 1227"/>
                <a:gd name="T4" fmla="*/ 82 w 297"/>
                <a:gd name="T5" fmla="*/ 1227 h 1227"/>
                <a:gd name="T6" fmla="*/ 121 w 297"/>
                <a:gd name="T7" fmla="*/ 1087 h 1227"/>
                <a:gd name="T8" fmla="*/ 180 w 297"/>
                <a:gd name="T9" fmla="*/ 676 h 1227"/>
                <a:gd name="T10" fmla="*/ 255 w 297"/>
                <a:gd name="T11" fmla="*/ 195 h 1227"/>
                <a:gd name="T12" fmla="*/ 256 w 297"/>
                <a:gd name="T13" fmla="*/ 196 h 1227"/>
                <a:gd name="T14" fmla="*/ 297 w 297"/>
                <a:gd name="T15" fmla="*/ 244 h 1227"/>
                <a:gd name="T16" fmla="*/ 259 w 297"/>
                <a:gd name="T17" fmla="*/ 0 h 1227"/>
                <a:gd name="T18" fmla="*/ 157 w 297"/>
                <a:gd name="T19" fmla="*/ 223 h 1227"/>
                <a:gd name="T20" fmla="*/ 211 w 297"/>
                <a:gd name="T21" fmla="*/ 193 h 1227"/>
                <a:gd name="T22" fmla="*/ 105 w 297"/>
                <a:gd name="T23" fmla="*/ 775 h 1227"/>
                <a:gd name="T24" fmla="*/ 0 w 297"/>
                <a:gd name="T25" fmla="*/ 1206 h 12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7" h="1227">
                  <a:moveTo>
                    <a:pt x="0" y="1206"/>
                  </a:moveTo>
                  <a:lnTo>
                    <a:pt x="84" y="1227"/>
                  </a:lnTo>
                  <a:lnTo>
                    <a:pt x="82" y="1227"/>
                  </a:lnTo>
                  <a:cubicBezTo>
                    <a:pt x="88" y="1204"/>
                    <a:pt x="105" y="1179"/>
                    <a:pt x="121" y="1087"/>
                  </a:cubicBezTo>
                  <a:cubicBezTo>
                    <a:pt x="137" y="995"/>
                    <a:pt x="158" y="825"/>
                    <a:pt x="180" y="676"/>
                  </a:cubicBezTo>
                  <a:cubicBezTo>
                    <a:pt x="202" y="527"/>
                    <a:pt x="242" y="275"/>
                    <a:pt x="255" y="195"/>
                  </a:cubicBezTo>
                  <a:lnTo>
                    <a:pt x="256" y="196"/>
                  </a:lnTo>
                  <a:lnTo>
                    <a:pt x="297" y="244"/>
                  </a:lnTo>
                  <a:lnTo>
                    <a:pt x="259" y="0"/>
                  </a:lnTo>
                  <a:lnTo>
                    <a:pt x="157" y="223"/>
                  </a:lnTo>
                  <a:lnTo>
                    <a:pt x="211" y="193"/>
                  </a:lnTo>
                  <a:cubicBezTo>
                    <a:pt x="202" y="285"/>
                    <a:pt x="140" y="606"/>
                    <a:pt x="105" y="775"/>
                  </a:cubicBezTo>
                  <a:cubicBezTo>
                    <a:pt x="70" y="944"/>
                    <a:pt x="22" y="1116"/>
                    <a:pt x="0" y="1206"/>
                  </a:cubicBezTo>
                  <a:close/>
                </a:path>
              </a:pathLst>
            </a:custGeom>
            <a:solidFill>
              <a:srgbClr val="FF0000">
                <a:alpha val="64000"/>
              </a:srgbClr>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 name="WordArt 141">
              <a:extLst>
                <a:ext uri="{FF2B5EF4-FFF2-40B4-BE49-F238E27FC236}">
                  <a16:creationId xmlns:a16="http://schemas.microsoft.com/office/drawing/2014/main" id="{D8A99554-3AFF-45AD-B0A3-54E0BE30F605}"/>
                </a:ext>
              </a:extLst>
            </p:cNvPr>
            <p:cNvSpPr>
              <a:spLocks noChangeArrowheads="1" noChangeShapeType="1" noTextEdit="1"/>
            </p:cNvSpPr>
            <p:nvPr/>
          </p:nvSpPr>
          <p:spPr bwMode="auto">
            <a:xfrm rot="6120000">
              <a:off x="3256" y="1424"/>
              <a:ext cx="725" cy="86"/>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1" hangingPunct="1">
                <a:defRPr/>
              </a:pPr>
              <a:r>
                <a:rPr lang="zh-CN" altLang="en-US"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前</a:t>
              </a:r>
              <a:r>
                <a:rPr lang="en-US" altLang="zh-CN"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119</a:t>
              </a:r>
              <a:r>
                <a:rPr lang="zh-CN" altLang="en-US"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年霍去病</a:t>
              </a:r>
            </a:p>
          </p:txBody>
        </p:sp>
      </p:grpSp>
      <p:grpSp>
        <p:nvGrpSpPr>
          <p:cNvPr id="131" name="Group 142">
            <a:extLst>
              <a:ext uri="{FF2B5EF4-FFF2-40B4-BE49-F238E27FC236}">
                <a16:creationId xmlns:a16="http://schemas.microsoft.com/office/drawing/2014/main" id="{1D8CC5C6-6677-4EDB-BEC2-52CCB6773AA6}"/>
              </a:ext>
            </a:extLst>
          </p:cNvPr>
          <p:cNvGrpSpPr>
            <a:grpSpLocks/>
          </p:cNvGrpSpPr>
          <p:nvPr/>
        </p:nvGrpSpPr>
        <p:grpSpPr bwMode="auto">
          <a:xfrm>
            <a:off x="6411912" y="1695449"/>
            <a:ext cx="2574925" cy="1963738"/>
            <a:chOff x="1344" y="1070"/>
            <a:chExt cx="1622" cy="1237"/>
          </a:xfrm>
        </p:grpSpPr>
        <p:sp>
          <p:nvSpPr>
            <p:cNvPr id="132" name="Freeform 143">
              <a:extLst>
                <a:ext uri="{FF2B5EF4-FFF2-40B4-BE49-F238E27FC236}">
                  <a16:creationId xmlns:a16="http://schemas.microsoft.com/office/drawing/2014/main" id="{2D79A2C7-4DD2-4E2C-AB23-55A190A0BD51}"/>
                </a:ext>
              </a:extLst>
            </p:cNvPr>
            <p:cNvSpPr>
              <a:spLocks/>
            </p:cNvSpPr>
            <p:nvPr/>
          </p:nvSpPr>
          <p:spPr bwMode="auto">
            <a:xfrm>
              <a:off x="1344" y="1070"/>
              <a:ext cx="1622" cy="1237"/>
            </a:xfrm>
            <a:custGeom>
              <a:avLst/>
              <a:gdLst>
                <a:gd name="T0" fmla="*/ 0 w 1622"/>
                <a:gd name="T1" fmla="*/ 0 h 1237"/>
                <a:gd name="T2" fmla="*/ 204 w 1622"/>
                <a:gd name="T3" fmla="*/ 210 h 1237"/>
                <a:gd name="T4" fmla="*/ 176 w 1622"/>
                <a:gd name="T5" fmla="*/ 117 h 1237"/>
                <a:gd name="T6" fmla="*/ 582 w 1622"/>
                <a:gd name="T7" fmla="*/ 330 h 1237"/>
                <a:gd name="T8" fmla="*/ 951 w 1622"/>
                <a:gd name="T9" fmla="*/ 601 h 1237"/>
                <a:gd name="T10" fmla="*/ 1283 w 1622"/>
                <a:gd name="T11" fmla="*/ 928 h 1237"/>
                <a:gd name="T12" fmla="*/ 1509 w 1622"/>
                <a:gd name="T13" fmla="*/ 1237 h 1237"/>
                <a:gd name="T14" fmla="*/ 1509 w 1622"/>
                <a:gd name="T15" fmla="*/ 1234 h 1237"/>
                <a:gd name="T16" fmla="*/ 1622 w 1622"/>
                <a:gd name="T17" fmla="*/ 1167 h 1237"/>
                <a:gd name="T18" fmla="*/ 1253 w 1622"/>
                <a:gd name="T19" fmla="*/ 724 h 1237"/>
                <a:gd name="T20" fmla="*/ 849 w 1622"/>
                <a:gd name="T21" fmla="*/ 408 h 1237"/>
                <a:gd name="T22" fmla="*/ 474 w 1622"/>
                <a:gd name="T23" fmla="*/ 190 h 1237"/>
                <a:gd name="T24" fmla="*/ 204 w 1622"/>
                <a:gd name="T25" fmla="*/ 64 h 1237"/>
                <a:gd name="T26" fmla="*/ 203 w 1622"/>
                <a:gd name="T27" fmla="*/ 64 h 1237"/>
                <a:gd name="T28" fmla="*/ 293 w 1622"/>
                <a:gd name="T29" fmla="*/ 39 h 1237"/>
                <a:gd name="T30" fmla="*/ 0 w 1622"/>
                <a:gd name="T31" fmla="*/ 0 h 12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2" h="1237">
                  <a:moveTo>
                    <a:pt x="0" y="0"/>
                  </a:moveTo>
                  <a:lnTo>
                    <a:pt x="204" y="210"/>
                  </a:lnTo>
                  <a:lnTo>
                    <a:pt x="176" y="117"/>
                  </a:lnTo>
                  <a:cubicBezTo>
                    <a:pt x="239" y="137"/>
                    <a:pt x="453" y="249"/>
                    <a:pt x="582" y="330"/>
                  </a:cubicBezTo>
                  <a:cubicBezTo>
                    <a:pt x="711" y="411"/>
                    <a:pt x="834" y="501"/>
                    <a:pt x="951" y="601"/>
                  </a:cubicBezTo>
                  <a:cubicBezTo>
                    <a:pt x="1068" y="701"/>
                    <a:pt x="1190" y="822"/>
                    <a:pt x="1283" y="928"/>
                  </a:cubicBezTo>
                  <a:cubicBezTo>
                    <a:pt x="1376" y="1034"/>
                    <a:pt x="1471" y="1186"/>
                    <a:pt x="1509" y="1237"/>
                  </a:cubicBezTo>
                  <a:lnTo>
                    <a:pt x="1509" y="1234"/>
                  </a:lnTo>
                  <a:lnTo>
                    <a:pt x="1622" y="1167"/>
                  </a:lnTo>
                  <a:cubicBezTo>
                    <a:pt x="1579" y="1082"/>
                    <a:pt x="1382" y="851"/>
                    <a:pt x="1253" y="724"/>
                  </a:cubicBezTo>
                  <a:cubicBezTo>
                    <a:pt x="1124" y="597"/>
                    <a:pt x="979" y="497"/>
                    <a:pt x="849" y="408"/>
                  </a:cubicBezTo>
                  <a:cubicBezTo>
                    <a:pt x="719" y="319"/>
                    <a:pt x="581" y="247"/>
                    <a:pt x="474" y="190"/>
                  </a:cubicBezTo>
                  <a:cubicBezTo>
                    <a:pt x="367" y="133"/>
                    <a:pt x="249" y="85"/>
                    <a:pt x="204" y="64"/>
                  </a:cubicBezTo>
                  <a:lnTo>
                    <a:pt x="203" y="64"/>
                  </a:lnTo>
                  <a:lnTo>
                    <a:pt x="293" y="39"/>
                  </a:lnTo>
                  <a:lnTo>
                    <a:pt x="0" y="0"/>
                  </a:lnTo>
                  <a:close/>
                </a:path>
              </a:pathLst>
            </a:custGeom>
            <a:solidFill>
              <a:srgbClr val="FF3300">
                <a:alpha val="73000"/>
              </a:srgbClr>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3" name="WordArt 144">
              <a:extLst>
                <a:ext uri="{FF2B5EF4-FFF2-40B4-BE49-F238E27FC236}">
                  <a16:creationId xmlns:a16="http://schemas.microsoft.com/office/drawing/2014/main" id="{FAD8FF7A-69CE-4222-87E6-E459E5F984F7}"/>
                </a:ext>
              </a:extLst>
            </p:cNvPr>
            <p:cNvSpPr>
              <a:spLocks noChangeArrowheads="1" noChangeShapeType="1" noTextEdit="1"/>
            </p:cNvSpPr>
            <p:nvPr/>
          </p:nvSpPr>
          <p:spPr bwMode="auto">
            <a:xfrm rot="2261310">
              <a:off x="2007" y="1449"/>
              <a:ext cx="680" cy="86"/>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1" hangingPunct="1">
                <a:defRPr/>
              </a:pPr>
              <a:r>
                <a:rPr lang="zh-CN" altLang="en-US"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前</a:t>
              </a:r>
              <a:r>
                <a:rPr lang="en-US" altLang="zh-CN"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119</a:t>
              </a:r>
              <a:r>
                <a:rPr lang="zh-CN" altLang="en-US"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年卫青</a:t>
              </a:r>
            </a:p>
          </p:txBody>
        </p:sp>
      </p:grpSp>
      <p:sp>
        <p:nvSpPr>
          <p:cNvPr id="134" name="Rectangle 154">
            <a:extLst>
              <a:ext uri="{FF2B5EF4-FFF2-40B4-BE49-F238E27FC236}">
                <a16:creationId xmlns:a16="http://schemas.microsoft.com/office/drawing/2014/main" id="{3710067A-349D-486C-871B-68A78E204839}"/>
              </a:ext>
            </a:extLst>
          </p:cNvPr>
          <p:cNvSpPr>
            <a:spLocks noChangeArrowheads="1"/>
          </p:cNvSpPr>
          <p:nvPr/>
        </p:nvSpPr>
        <p:spPr bwMode="auto">
          <a:xfrm>
            <a:off x="4430712" y="149224"/>
            <a:ext cx="3276600" cy="457200"/>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sy="50000" kx="2115830" algn="bl" rotWithShape="0">
                    <a:srgbClr val="C0C0C0">
                      <a:alpha val="79999"/>
                    </a:srgb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2" name="矩形 1">
            <a:extLst>
              <a:ext uri="{FF2B5EF4-FFF2-40B4-BE49-F238E27FC236}">
                <a16:creationId xmlns:a16="http://schemas.microsoft.com/office/drawing/2014/main" id="{58D3090D-D210-4B73-8736-0A0E596935D9}"/>
              </a:ext>
            </a:extLst>
          </p:cNvPr>
          <p:cNvSpPr/>
          <p:nvPr/>
        </p:nvSpPr>
        <p:spPr>
          <a:xfrm>
            <a:off x="10656887" y="4256087"/>
            <a:ext cx="1528763" cy="26019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Freeform 48">
            <a:extLst>
              <a:ext uri="{FF2B5EF4-FFF2-40B4-BE49-F238E27FC236}">
                <a16:creationId xmlns:a16="http://schemas.microsoft.com/office/drawing/2014/main" id="{33797A28-00B8-4055-8F74-318656FD74BF}"/>
              </a:ext>
            </a:extLst>
          </p:cNvPr>
          <p:cNvSpPr>
            <a:spLocks noChangeAspect="1"/>
          </p:cNvSpPr>
          <p:nvPr/>
        </p:nvSpPr>
        <p:spPr bwMode="auto">
          <a:xfrm rot="18149293">
            <a:off x="10707676" y="4429435"/>
            <a:ext cx="323850" cy="325438"/>
          </a:xfrm>
          <a:custGeom>
            <a:avLst/>
            <a:gdLst>
              <a:gd name="T0" fmla="*/ 96418859 w 249"/>
              <a:gd name="T1" fmla="*/ 122008008 h 250"/>
              <a:gd name="T2" fmla="*/ 0 w 249"/>
              <a:gd name="T3" fmla="*/ 260962223 h 250"/>
              <a:gd name="T4" fmla="*/ 99803027 w 249"/>
              <a:gd name="T5" fmla="*/ 218598006 h 250"/>
              <a:gd name="T6" fmla="*/ 218212471 w 249"/>
              <a:gd name="T7" fmla="*/ 215209546 h 250"/>
              <a:gd name="T8" fmla="*/ 274034327 w 249"/>
              <a:gd name="T9" fmla="*/ 296548218 h 250"/>
              <a:gd name="T10" fmla="*/ 216520387 w 249"/>
              <a:gd name="T11" fmla="*/ 296548218 h 250"/>
              <a:gd name="T12" fmla="*/ 380603087 w 249"/>
              <a:gd name="T13" fmla="*/ 423639567 h 250"/>
              <a:gd name="T14" fmla="*/ 345079733 w 249"/>
              <a:gd name="T15" fmla="*/ 225376229 h 250"/>
              <a:gd name="T16" fmla="*/ 318014197 w 249"/>
              <a:gd name="T17" fmla="*/ 279602010 h 250"/>
              <a:gd name="T18" fmla="*/ 292640745 w 249"/>
              <a:gd name="T19" fmla="*/ 193179997 h 250"/>
              <a:gd name="T20" fmla="*/ 324781231 w 249"/>
              <a:gd name="T21" fmla="*/ 98284880 h 250"/>
              <a:gd name="T22" fmla="*/ 409359406 w 249"/>
              <a:gd name="T23" fmla="*/ 11861564 h 250"/>
              <a:gd name="T24" fmla="*/ 257118692 w 249"/>
              <a:gd name="T25" fmla="*/ 25418010 h 250"/>
              <a:gd name="T26" fmla="*/ 96418859 w 249"/>
              <a:gd name="T27" fmla="*/ 122008008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9" h="250">
                <a:moveTo>
                  <a:pt x="57" y="72"/>
                </a:moveTo>
                <a:cubicBezTo>
                  <a:pt x="32" y="95"/>
                  <a:pt x="0" y="145"/>
                  <a:pt x="0" y="154"/>
                </a:cubicBezTo>
                <a:cubicBezTo>
                  <a:pt x="0" y="163"/>
                  <a:pt x="37" y="133"/>
                  <a:pt x="59" y="129"/>
                </a:cubicBezTo>
                <a:cubicBezTo>
                  <a:pt x="81" y="125"/>
                  <a:pt x="112" y="119"/>
                  <a:pt x="129" y="127"/>
                </a:cubicBezTo>
                <a:cubicBezTo>
                  <a:pt x="146" y="135"/>
                  <a:pt x="162" y="167"/>
                  <a:pt x="162" y="175"/>
                </a:cubicBezTo>
                <a:lnTo>
                  <a:pt x="128" y="175"/>
                </a:lnTo>
                <a:lnTo>
                  <a:pt x="225" y="250"/>
                </a:lnTo>
                <a:lnTo>
                  <a:pt x="204" y="133"/>
                </a:lnTo>
                <a:lnTo>
                  <a:pt x="188" y="165"/>
                </a:lnTo>
                <a:cubicBezTo>
                  <a:pt x="183" y="162"/>
                  <a:pt x="172" y="132"/>
                  <a:pt x="173" y="114"/>
                </a:cubicBezTo>
                <a:cubicBezTo>
                  <a:pt x="174" y="96"/>
                  <a:pt x="181" y="76"/>
                  <a:pt x="192" y="58"/>
                </a:cubicBezTo>
                <a:cubicBezTo>
                  <a:pt x="203" y="40"/>
                  <a:pt x="249" y="14"/>
                  <a:pt x="242" y="7"/>
                </a:cubicBezTo>
                <a:cubicBezTo>
                  <a:pt x="235" y="0"/>
                  <a:pt x="183" y="4"/>
                  <a:pt x="152" y="15"/>
                </a:cubicBezTo>
                <a:cubicBezTo>
                  <a:pt x="121" y="26"/>
                  <a:pt x="82" y="49"/>
                  <a:pt x="57" y="72"/>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8" name="Freeform 125">
            <a:extLst>
              <a:ext uri="{FF2B5EF4-FFF2-40B4-BE49-F238E27FC236}">
                <a16:creationId xmlns:a16="http://schemas.microsoft.com/office/drawing/2014/main" id="{3658CD86-BB4C-4732-97EE-61436C551982}"/>
              </a:ext>
            </a:extLst>
          </p:cNvPr>
          <p:cNvSpPr>
            <a:spLocks/>
          </p:cNvSpPr>
          <p:nvPr/>
        </p:nvSpPr>
        <p:spPr bwMode="auto">
          <a:xfrm rot="16988704">
            <a:off x="10668565" y="4984239"/>
            <a:ext cx="337749" cy="338517"/>
          </a:xfrm>
          <a:custGeom>
            <a:avLst/>
            <a:gdLst>
              <a:gd name="T0" fmla="*/ 436164419 w 329"/>
              <a:gd name="T1" fmla="*/ 0 h 367"/>
              <a:gd name="T2" fmla="*/ 299764098 w 329"/>
              <a:gd name="T3" fmla="*/ 166222775 h 367"/>
              <a:gd name="T4" fmla="*/ 142745108 w 329"/>
              <a:gd name="T5" fmla="*/ 307736860 h 367"/>
              <a:gd name="T6" fmla="*/ 150675462 w 329"/>
              <a:gd name="T7" fmla="*/ 240348847 h 367"/>
              <a:gd name="T8" fmla="*/ 0 w 329"/>
              <a:gd name="T9" fmla="*/ 412187378 h 367"/>
              <a:gd name="T10" fmla="*/ 260112329 w 329"/>
              <a:gd name="T11" fmla="*/ 341430336 h 367"/>
              <a:gd name="T12" fmla="*/ 174465264 w 329"/>
              <a:gd name="T13" fmla="*/ 334691217 h 367"/>
              <a:gd name="T14" fmla="*/ 176052090 w 329"/>
              <a:gd name="T15" fmla="*/ 334691217 h 367"/>
              <a:gd name="T16" fmla="*/ 336243473 w 329"/>
              <a:gd name="T17" fmla="*/ 225748305 h 367"/>
              <a:gd name="T18" fmla="*/ 521811484 w 329"/>
              <a:gd name="T19" fmla="*/ 47171715 h 367"/>
              <a:gd name="T20" fmla="*/ 521811484 w 329"/>
              <a:gd name="T21" fmla="*/ 44924988 h 367"/>
              <a:gd name="T22" fmla="*/ 437751245 w 329"/>
              <a:gd name="T23" fmla="*/ 1123363 h 367"/>
              <a:gd name="T24" fmla="*/ 436164419 w 329"/>
              <a:gd name="T25" fmla="*/ 0 h 3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367">
                <a:moveTo>
                  <a:pt x="275" y="0"/>
                </a:moveTo>
                <a:cubicBezTo>
                  <a:pt x="262" y="24"/>
                  <a:pt x="220" y="102"/>
                  <a:pt x="189" y="148"/>
                </a:cubicBezTo>
                <a:cubicBezTo>
                  <a:pt x="158" y="194"/>
                  <a:pt x="106" y="263"/>
                  <a:pt x="90" y="274"/>
                </a:cubicBezTo>
                <a:lnTo>
                  <a:pt x="95" y="214"/>
                </a:lnTo>
                <a:lnTo>
                  <a:pt x="0" y="367"/>
                </a:lnTo>
                <a:lnTo>
                  <a:pt x="164" y="304"/>
                </a:lnTo>
                <a:lnTo>
                  <a:pt x="110" y="298"/>
                </a:lnTo>
                <a:lnTo>
                  <a:pt x="111" y="298"/>
                </a:lnTo>
                <a:cubicBezTo>
                  <a:pt x="128" y="282"/>
                  <a:pt x="176" y="244"/>
                  <a:pt x="212" y="201"/>
                </a:cubicBezTo>
                <a:cubicBezTo>
                  <a:pt x="248" y="158"/>
                  <a:pt x="309" y="69"/>
                  <a:pt x="329" y="42"/>
                </a:cubicBezTo>
                <a:lnTo>
                  <a:pt x="329" y="40"/>
                </a:lnTo>
                <a:lnTo>
                  <a:pt x="276" y="1"/>
                </a:lnTo>
                <a:lnTo>
                  <a:pt x="275" y="0"/>
                </a:lnTo>
                <a:close/>
              </a:path>
            </a:pathLst>
          </a:custGeom>
          <a:solidFill>
            <a:srgbClr val="FF3399"/>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9" name="Freeform 127">
            <a:extLst>
              <a:ext uri="{FF2B5EF4-FFF2-40B4-BE49-F238E27FC236}">
                <a16:creationId xmlns:a16="http://schemas.microsoft.com/office/drawing/2014/main" id="{06CA0BA0-1983-4BEA-88A2-07BBCB6C0B50}"/>
              </a:ext>
            </a:extLst>
          </p:cNvPr>
          <p:cNvSpPr>
            <a:spLocks/>
          </p:cNvSpPr>
          <p:nvPr/>
        </p:nvSpPr>
        <p:spPr bwMode="auto">
          <a:xfrm rot="6655094">
            <a:off x="10672154" y="5621892"/>
            <a:ext cx="431800" cy="201613"/>
          </a:xfrm>
          <a:custGeom>
            <a:avLst/>
            <a:gdLst>
              <a:gd name="T0" fmla="*/ 0 w 193"/>
              <a:gd name="T1" fmla="*/ 0 h 114"/>
              <a:gd name="T2" fmla="*/ 375415422 w 193"/>
              <a:gd name="T3" fmla="*/ 253344420 h 114"/>
              <a:gd name="T4" fmla="*/ 360398626 w 193"/>
              <a:gd name="T5" fmla="*/ 140747096 h 114"/>
              <a:gd name="T6" fmla="*/ 350386683 w 193"/>
              <a:gd name="T7" fmla="*/ 140747096 h 114"/>
              <a:gd name="T8" fmla="*/ 855946177 w 193"/>
              <a:gd name="T9" fmla="*/ 350304356 h 114"/>
              <a:gd name="T10" fmla="*/ 845936472 w 193"/>
              <a:gd name="T11" fmla="*/ 356559665 h 114"/>
              <a:gd name="T12" fmla="*/ 961063748 w 193"/>
              <a:gd name="T13" fmla="*/ 253344420 h 114"/>
              <a:gd name="T14" fmla="*/ 966068601 w 193"/>
              <a:gd name="T15" fmla="*/ 253344420 h 114"/>
              <a:gd name="T16" fmla="*/ 395437070 w 193"/>
              <a:gd name="T17" fmla="*/ 84447550 h 114"/>
              <a:gd name="T18" fmla="*/ 390432218 w 193"/>
              <a:gd name="T19" fmla="*/ 78192242 h 114"/>
              <a:gd name="T20" fmla="*/ 570631531 w 193"/>
              <a:gd name="T21" fmla="*/ 40660390 h 114"/>
              <a:gd name="T22" fmla="*/ 0 w 193"/>
              <a:gd name="T23" fmla="*/ 0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3" h="114">
                <a:moveTo>
                  <a:pt x="0" y="0"/>
                </a:moveTo>
                <a:lnTo>
                  <a:pt x="75" y="81"/>
                </a:lnTo>
                <a:lnTo>
                  <a:pt x="72" y="45"/>
                </a:lnTo>
                <a:lnTo>
                  <a:pt x="70" y="45"/>
                </a:lnTo>
                <a:cubicBezTo>
                  <a:pt x="87" y="56"/>
                  <a:pt x="155" y="101"/>
                  <a:pt x="171" y="112"/>
                </a:cubicBezTo>
                <a:lnTo>
                  <a:pt x="169" y="114"/>
                </a:lnTo>
                <a:lnTo>
                  <a:pt x="192" y="81"/>
                </a:lnTo>
                <a:lnTo>
                  <a:pt x="193" y="81"/>
                </a:lnTo>
                <a:cubicBezTo>
                  <a:pt x="174" y="72"/>
                  <a:pt x="98" y="36"/>
                  <a:pt x="79" y="27"/>
                </a:cubicBezTo>
                <a:lnTo>
                  <a:pt x="78" y="25"/>
                </a:lnTo>
                <a:lnTo>
                  <a:pt x="114" y="13"/>
                </a:lnTo>
                <a:lnTo>
                  <a:pt x="0" y="0"/>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0" name="Freeform 129">
            <a:extLst>
              <a:ext uri="{FF2B5EF4-FFF2-40B4-BE49-F238E27FC236}">
                <a16:creationId xmlns:a16="http://schemas.microsoft.com/office/drawing/2014/main" id="{1019F39D-EAE5-4761-BFF5-004104D93B86}"/>
              </a:ext>
            </a:extLst>
          </p:cNvPr>
          <p:cNvSpPr>
            <a:spLocks/>
          </p:cNvSpPr>
          <p:nvPr/>
        </p:nvSpPr>
        <p:spPr bwMode="auto">
          <a:xfrm rot="1498032">
            <a:off x="10794536" y="5998111"/>
            <a:ext cx="167444" cy="405365"/>
          </a:xfrm>
          <a:custGeom>
            <a:avLst/>
            <a:gdLst>
              <a:gd name="T0" fmla="*/ 0 w 297"/>
              <a:gd name="T1" fmla="*/ 217186644 h 1227"/>
              <a:gd name="T2" fmla="*/ 51860016 w 297"/>
              <a:gd name="T3" fmla="*/ 220968615 h 1227"/>
              <a:gd name="T4" fmla="*/ 50624842 w 297"/>
              <a:gd name="T5" fmla="*/ 220968615 h 1227"/>
              <a:gd name="T6" fmla="*/ 74702875 w 297"/>
              <a:gd name="T7" fmla="*/ 195756040 h 1227"/>
              <a:gd name="T8" fmla="*/ 111127932 w 297"/>
              <a:gd name="T9" fmla="*/ 121739830 h 1227"/>
              <a:gd name="T10" fmla="*/ 157431237 w 297"/>
              <a:gd name="T11" fmla="*/ 35117332 h 1227"/>
              <a:gd name="T12" fmla="*/ 158048824 w 297"/>
              <a:gd name="T13" fmla="*/ 35297264 h 1227"/>
              <a:gd name="T14" fmla="*/ 183361245 w 297"/>
              <a:gd name="T15" fmla="*/ 43941648 h 1227"/>
              <a:gd name="T16" fmla="*/ 159900799 w 297"/>
              <a:gd name="T17" fmla="*/ 0 h 1227"/>
              <a:gd name="T18" fmla="*/ 96928147 w 297"/>
              <a:gd name="T19" fmla="*/ 40159677 h 1227"/>
              <a:gd name="T20" fmla="*/ 130266841 w 297"/>
              <a:gd name="T21" fmla="*/ 34757043 h 1227"/>
              <a:gd name="T22" fmla="*/ 64824627 w 297"/>
              <a:gd name="T23" fmla="*/ 139568394 h 1227"/>
              <a:gd name="T24" fmla="*/ 0 w 297"/>
              <a:gd name="T25" fmla="*/ 217186644 h 12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7" h="1227">
                <a:moveTo>
                  <a:pt x="0" y="1206"/>
                </a:moveTo>
                <a:lnTo>
                  <a:pt x="84" y="1227"/>
                </a:lnTo>
                <a:lnTo>
                  <a:pt x="82" y="1227"/>
                </a:lnTo>
                <a:cubicBezTo>
                  <a:pt x="88" y="1204"/>
                  <a:pt x="105" y="1179"/>
                  <a:pt x="121" y="1087"/>
                </a:cubicBezTo>
                <a:cubicBezTo>
                  <a:pt x="137" y="995"/>
                  <a:pt x="158" y="825"/>
                  <a:pt x="180" y="676"/>
                </a:cubicBezTo>
                <a:cubicBezTo>
                  <a:pt x="202" y="527"/>
                  <a:pt x="242" y="275"/>
                  <a:pt x="255" y="195"/>
                </a:cubicBezTo>
                <a:lnTo>
                  <a:pt x="256" y="196"/>
                </a:lnTo>
                <a:lnTo>
                  <a:pt x="297" y="244"/>
                </a:lnTo>
                <a:lnTo>
                  <a:pt x="259" y="0"/>
                </a:lnTo>
                <a:lnTo>
                  <a:pt x="157" y="223"/>
                </a:lnTo>
                <a:lnTo>
                  <a:pt x="211" y="193"/>
                </a:lnTo>
                <a:cubicBezTo>
                  <a:pt x="202" y="285"/>
                  <a:pt x="140" y="606"/>
                  <a:pt x="105" y="775"/>
                </a:cubicBezTo>
                <a:cubicBezTo>
                  <a:pt x="70" y="944"/>
                  <a:pt x="22" y="1116"/>
                  <a:pt x="0" y="1206"/>
                </a:cubicBezTo>
                <a:close/>
              </a:path>
            </a:pathLst>
          </a:custGeom>
          <a:solidFill>
            <a:srgbClr val="FF0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1" name="Freeform 131">
            <a:extLst>
              <a:ext uri="{FF2B5EF4-FFF2-40B4-BE49-F238E27FC236}">
                <a16:creationId xmlns:a16="http://schemas.microsoft.com/office/drawing/2014/main" id="{BE5F1FB0-3C81-4D3A-9195-4B7B129B8FA7}"/>
              </a:ext>
            </a:extLst>
          </p:cNvPr>
          <p:cNvSpPr>
            <a:spLocks/>
          </p:cNvSpPr>
          <p:nvPr/>
        </p:nvSpPr>
        <p:spPr bwMode="auto">
          <a:xfrm flipV="1">
            <a:off x="10768447" y="6576276"/>
            <a:ext cx="444065" cy="45719"/>
          </a:xfrm>
          <a:custGeom>
            <a:avLst/>
            <a:gdLst>
              <a:gd name="T0" fmla="*/ 0 w 384"/>
              <a:gd name="T1" fmla="*/ 0 h 1"/>
              <a:gd name="T2" fmla="*/ 967740000 w 384"/>
              <a:gd name="T3" fmla="*/ 0 h 1"/>
              <a:gd name="T4" fmla="*/ 0 60000 65536"/>
              <a:gd name="T5" fmla="*/ 0 60000 65536"/>
            </a:gdLst>
            <a:ahLst/>
            <a:cxnLst>
              <a:cxn ang="T4">
                <a:pos x="T0" y="T1"/>
              </a:cxn>
              <a:cxn ang="T5">
                <a:pos x="T2" y="T3"/>
              </a:cxn>
            </a:cxnLst>
            <a:rect l="0" t="0" r="r" b="b"/>
            <a:pathLst>
              <a:path w="384" h="1">
                <a:moveTo>
                  <a:pt x="0" y="0"/>
                </a:moveTo>
                <a:lnTo>
                  <a:pt x="384" y="0"/>
                </a:lnTo>
              </a:path>
            </a:pathLst>
          </a:custGeom>
          <a:noFill/>
          <a:ln w="28575" cap="flat" cmpd="sng">
            <a:solidFill>
              <a:srgbClr val="CC6600"/>
            </a:solidFill>
            <a:prstDash val="lg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dirty="0"/>
          </a:p>
        </p:txBody>
      </p:sp>
      <p:sp>
        <p:nvSpPr>
          <p:cNvPr id="3" name="矩形 2">
            <a:extLst>
              <a:ext uri="{FF2B5EF4-FFF2-40B4-BE49-F238E27FC236}">
                <a16:creationId xmlns:a16="http://schemas.microsoft.com/office/drawing/2014/main" id="{F662050D-5520-4931-B6F6-F696160346CA}"/>
              </a:ext>
            </a:extLst>
          </p:cNvPr>
          <p:cNvSpPr/>
          <p:nvPr/>
        </p:nvSpPr>
        <p:spPr>
          <a:xfrm>
            <a:off x="4537074" y="149224"/>
            <a:ext cx="3057247" cy="523220"/>
          </a:xfrm>
          <a:prstGeom prst="rect">
            <a:avLst/>
          </a:prstGeom>
        </p:spPr>
        <p:txBody>
          <a:bodyPr wrap="none">
            <a:spAutoFit/>
          </a:bodyPr>
          <a:lstStyle/>
          <a:p>
            <a:r>
              <a:rPr lang="zh-CN" altLang="en-US" sz="2800" b="1" dirty="0">
                <a:solidFill>
                  <a:prstClr val="black"/>
                </a:solidFill>
                <a:latin typeface="楷体" panose="02010609060101010101" pitchFamily="49" charset="-122"/>
                <a:ea typeface="楷体" panose="02010609060101010101" pitchFamily="49" charset="-122"/>
              </a:rPr>
              <a:t>西汉与匈奴的战争</a:t>
            </a:r>
            <a:endParaRPr lang="zh-CN" altLang="en-US" sz="2800" b="1" dirty="0"/>
          </a:p>
        </p:txBody>
      </p:sp>
      <p:sp>
        <p:nvSpPr>
          <p:cNvPr id="1024" name="矩形 1023">
            <a:extLst>
              <a:ext uri="{FF2B5EF4-FFF2-40B4-BE49-F238E27FC236}">
                <a16:creationId xmlns:a16="http://schemas.microsoft.com/office/drawing/2014/main" id="{1F559C56-2D5B-4050-81F5-9E1453C2B4A9}"/>
              </a:ext>
            </a:extLst>
          </p:cNvPr>
          <p:cNvSpPr/>
          <p:nvPr/>
        </p:nvSpPr>
        <p:spPr>
          <a:xfrm>
            <a:off x="11158537" y="4291691"/>
            <a:ext cx="1018715" cy="584775"/>
          </a:xfrm>
          <a:prstGeom prst="rect">
            <a:avLst/>
          </a:prstGeom>
        </p:spPr>
        <p:txBody>
          <a:bodyPr wrap="square">
            <a:spAutoFit/>
          </a:bodyPr>
          <a:lstStyle/>
          <a:p>
            <a:r>
              <a:rPr lang="zh-CN" altLang="en-US" sz="1600" b="1" dirty="0">
                <a:solidFill>
                  <a:prstClr val="black"/>
                </a:solidFill>
                <a:latin typeface="楷体" panose="02010609060101010101" pitchFamily="49" charset="-122"/>
                <a:ea typeface="楷体" panose="02010609060101010101" pitchFamily="49" charset="-122"/>
              </a:rPr>
              <a:t>匈奴南下进攻方向</a:t>
            </a:r>
            <a:endParaRPr lang="zh-CN" altLang="en-US" sz="1100" dirty="0"/>
          </a:p>
        </p:txBody>
      </p:sp>
      <p:sp>
        <p:nvSpPr>
          <p:cNvPr id="145" name="矩形 144">
            <a:extLst>
              <a:ext uri="{FF2B5EF4-FFF2-40B4-BE49-F238E27FC236}">
                <a16:creationId xmlns:a16="http://schemas.microsoft.com/office/drawing/2014/main" id="{DE5B8DA5-2CF3-4695-9BD6-E7BE1B2A3F38}"/>
              </a:ext>
            </a:extLst>
          </p:cNvPr>
          <p:cNvSpPr/>
          <p:nvPr/>
        </p:nvSpPr>
        <p:spPr>
          <a:xfrm>
            <a:off x="10993438" y="4867555"/>
            <a:ext cx="1219994" cy="584775"/>
          </a:xfrm>
          <a:prstGeom prst="rect">
            <a:avLst/>
          </a:prstGeom>
        </p:spPr>
        <p:txBody>
          <a:bodyPr wrap="square">
            <a:spAutoFit/>
          </a:bodyPr>
          <a:lstStyle/>
          <a:p>
            <a:r>
              <a:rPr lang="zh-CN" altLang="en-US" sz="1600" b="1" dirty="0">
                <a:solidFill>
                  <a:prstClr val="black"/>
                </a:solidFill>
                <a:latin typeface="楷体" panose="02010609060101010101" pitchFamily="49" charset="-122"/>
                <a:ea typeface="楷体" panose="02010609060101010101" pitchFamily="49" charset="-122"/>
              </a:rPr>
              <a:t>汉军第一次出击方向</a:t>
            </a:r>
            <a:endParaRPr lang="zh-CN" altLang="en-US" sz="1100" dirty="0"/>
          </a:p>
        </p:txBody>
      </p:sp>
      <p:sp>
        <p:nvSpPr>
          <p:cNvPr id="146" name="矩形 145">
            <a:extLst>
              <a:ext uri="{FF2B5EF4-FFF2-40B4-BE49-F238E27FC236}">
                <a16:creationId xmlns:a16="http://schemas.microsoft.com/office/drawing/2014/main" id="{90BF38D9-CCD1-4CA5-B97E-50946A6FFE14}"/>
              </a:ext>
            </a:extLst>
          </p:cNvPr>
          <p:cNvSpPr/>
          <p:nvPr/>
        </p:nvSpPr>
        <p:spPr>
          <a:xfrm>
            <a:off x="11002542" y="5396921"/>
            <a:ext cx="1219994" cy="584775"/>
          </a:xfrm>
          <a:prstGeom prst="rect">
            <a:avLst/>
          </a:prstGeom>
        </p:spPr>
        <p:txBody>
          <a:bodyPr wrap="square">
            <a:spAutoFit/>
          </a:bodyPr>
          <a:lstStyle/>
          <a:p>
            <a:r>
              <a:rPr lang="zh-CN" altLang="en-US" sz="1600" b="1" dirty="0">
                <a:solidFill>
                  <a:prstClr val="black"/>
                </a:solidFill>
                <a:latin typeface="楷体" panose="02010609060101010101" pitchFamily="49" charset="-122"/>
                <a:ea typeface="楷体" panose="02010609060101010101" pitchFamily="49" charset="-122"/>
              </a:rPr>
              <a:t>汉军第二次出击方向</a:t>
            </a:r>
            <a:endParaRPr lang="zh-CN" altLang="en-US" sz="1100" dirty="0"/>
          </a:p>
        </p:txBody>
      </p:sp>
      <p:sp>
        <p:nvSpPr>
          <p:cNvPr id="147" name="矩形 146">
            <a:extLst>
              <a:ext uri="{FF2B5EF4-FFF2-40B4-BE49-F238E27FC236}">
                <a16:creationId xmlns:a16="http://schemas.microsoft.com/office/drawing/2014/main" id="{785E9EDD-E00A-4266-A67F-345AF0983391}"/>
              </a:ext>
            </a:extLst>
          </p:cNvPr>
          <p:cNvSpPr/>
          <p:nvPr/>
        </p:nvSpPr>
        <p:spPr>
          <a:xfrm>
            <a:off x="11011646" y="5942003"/>
            <a:ext cx="1219994" cy="584775"/>
          </a:xfrm>
          <a:prstGeom prst="rect">
            <a:avLst/>
          </a:prstGeom>
        </p:spPr>
        <p:txBody>
          <a:bodyPr wrap="square">
            <a:spAutoFit/>
          </a:bodyPr>
          <a:lstStyle/>
          <a:p>
            <a:r>
              <a:rPr lang="zh-CN" altLang="en-US" sz="1600" b="1" dirty="0">
                <a:solidFill>
                  <a:prstClr val="black"/>
                </a:solidFill>
                <a:latin typeface="楷体" panose="02010609060101010101" pitchFamily="49" charset="-122"/>
                <a:ea typeface="楷体" panose="02010609060101010101" pitchFamily="49" charset="-122"/>
              </a:rPr>
              <a:t>汉军第三次出击方向</a:t>
            </a:r>
            <a:endParaRPr lang="zh-CN" altLang="en-US" sz="1100" dirty="0"/>
          </a:p>
        </p:txBody>
      </p:sp>
      <p:sp>
        <p:nvSpPr>
          <p:cNvPr id="1027" name="矩形 1026">
            <a:extLst>
              <a:ext uri="{FF2B5EF4-FFF2-40B4-BE49-F238E27FC236}">
                <a16:creationId xmlns:a16="http://schemas.microsoft.com/office/drawing/2014/main" id="{31FC9F08-B0FF-408F-90BD-6E49EE5D2E98}"/>
              </a:ext>
            </a:extLst>
          </p:cNvPr>
          <p:cNvSpPr/>
          <p:nvPr/>
        </p:nvSpPr>
        <p:spPr>
          <a:xfrm>
            <a:off x="11228014" y="6471369"/>
            <a:ext cx="1011815" cy="338554"/>
          </a:xfrm>
          <a:prstGeom prst="rect">
            <a:avLst/>
          </a:prstGeom>
        </p:spPr>
        <p:txBody>
          <a:bodyPr wrap="none">
            <a:spAutoFit/>
          </a:bodyPr>
          <a:lstStyle/>
          <a:p>
            <a:r>
              <a:rPr lang="zh-CN" altLang="en-US" sz="1600" b="1" dirty="0">
                <a:solidFill>
                  <a:prstClr val="black"/>
                </a:solidFill>
                <a:latin typeface="楷体" panose="02010609060101010101" pitchFamily="49" charset="-122"/>
                <a:ea typeface="楷体" panose="02010609060101010101" pitchFamily="49" charset="-122"/>
              </a:rPr>
              <a:t>战后疆界</a:t>
            </a:r>
            <a:endParaRPr lang="zh-CN" altLang="en-US" dirty="0"/>
          </a:p>
        </p:txBody>
      </p:sp>
      <p:sp>
        <p:nvSpPr>
          <p:cNvPr id="148" name="矩形 147">
            <a:extLst>
              <a:ext uri="{FF2B5EF4-FFF2-40B4-BE49-F238E27FC236}">
                <a16:creationId xmlns:a16="http://schemas.microsoft.com/office/drawing/2014/main" id="{9F5AB3FD-16A6-4235-B7B1-F9AF8A8BE461}"/>
              </a:ext>
            </a:extLst>
          </p:cNvPr>
          <p:cNvSpPr/>
          <p:nvPr/>
        </p:nvSpPr>
        <p:spPr>
          <a:xfrm>
            <a:off x="542010" y="1457670"/>
            <a:ext cx="3551318" cy="4885633"/>
          </a:xfrm>
          <a:prstGeom prst="rect">
            <a:avLst/>
          </a:prstGeom>
        </p:spPr>
        <p:txBody>
          <a:bodyPr wrap="square">
            <a:spAutoFit/>
          </a:bodyPr>
          <a:lstStyle/>
          <a:p>
            <a:pPr marL="457200" indent="-457200">
              <a:lnSpc>
                <a:spcPct val="125000"/>
              </a:lnSpc>
              <a:buFont typeface="Wingdings" panose="05000000000000000000" pitchFamily="2" charset="2"/>
              <a:buChar char="n"/>
            </a:pPr>
            <a:r>
              <a:rPr lang="zh-CN" altLang="en-US" sz="3600" dirty="0">
                <a:latin typeface="仓耳今楷05-6763 W05" panose="02020400000000000000" pitchFamily="18" charset="-122"/>
                <a:ea typeface="仓耳今楷05-6763 W05" panose="02020400000000000000" pitchFamily="18" charset="-122"/>
              </a:rPr>
              <a:t>汉武帝任用</a:t>
            </a:r>
            <a:r>
              <a:rPr lang="zh-CN" altLang="en-US" sz="3600" dirty="0">
                <a:solidFill>
                  <a:srgbClr val="C00000"/>
                </a:solidFill>
                <a:latin typeface="仓耳今楷05-6763 W05" panose="02020400000000000000" pitchFamily="18" charset="-122"/>
                <a:ea typeface="仓耳今楷05-6763 W05" panose="02020400000000000000" pitchFamily="18" charset="-122"/>
              </a:rPr>
              <a:t>卫青</a:t>
            </a:r>
            <a:r>
              <a:rPr lang="zh-CN" altLang="en-US" sz="3600" dirty="0">
                <a:latin typeface="仓耳今楷05-6763 W05" panose="02020400000000000000" pitchFamily="18" charset="-122"/>
                <a:ea typeface="仓耳今楷05-6763 W05" panose="02020400000000000000" pitchFamily="18" charset="-122"/>
              </a:rPr>
              <a:t>、</a:t>
            </a:r>
            <a:r>
              <a:rPr lang="zh-CN" altLang="en-US" sz="3600" dirty="0">
                <a:solidFill>
                  <a:srgbClr val="C00000"/>
                </a:solidFill>
                <a:latin typeface="仓耳今楷05-6763 W05" panose="02020400000000000000" pitchFamily="18" charset="-122"/>
                <a:ea typeface="仓耳今楷05-6763 W05" panose="02020400000000000000" pitchFamily="18" charset="-122"/>
              </a:rPr>
              <a:t>霍去病</a:t>
            </a:r>
            <a:r>
              <a:rPr lang="zh-CN" altLang="en-US" sz="3600" dirty="0">
                <a:latin typeface="仓耳今楷05-6763 W05" panose="02020400000000000000" pitchFamily="18" charset="-122"/>
                <a:ea typeface="仓耳今楷05-6763 W05" panose="02020400000000000000" pitchFamily="18" charset="-122"/>
              </a:rPr>
              <a:t>为将，经过三次较大规模战争，夺去了</a:t>
            </a:r>
            <a:r>
              <a:rPr lang="zh-CN" altLang="en-US" sz="3600" u="sng" dirty="0">
                <a:latin typeface="仓耳今楷05-6763 W05" panose="02020400000000000000" pitchFamily="18" charset="-122"/>
                <a:ea typeface="仓耳今楷05-6763 W05" panose="02020400000000000000" pitchFamily="18" charset="-122"/>
              </a:rPr>
              <a:t>阴山以南和河西走廊的大片区域。</a:t>
            </a:r>
            <a:endParaRPr lang="en-US" altLang="zh-CN" sz="3600" u="sng" dirty="0">
              <a:latin typeface="仓耳今楷05-6763 W05" panose="02020400000000000000" pitchFamily="18" charset="-122"/>
              <a:ea typeface="仓耳今楷05-6763 W05" panose="02020400000000000000" pitchFamily="18" charset="-122"/>
            </a:endParaRPr>
          </a:p>
        </p:txBody>
      </p:sp>
    </p:spTree>
    <p:extLst>
      <p:ext uri="{BB962C8B-B14F-4D97-AF65-F5344CB8AC3E}">
        <p14:creationId xmlns:p14="http://schemas.microsoft.com/office/powerpoint/2010/main" val="15508615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E57A629-42AD-4CC7-B8C1-83D07D65DD52}"/>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4. </a:t>
            </a:r>
            <a:r>
              <a:rPr lang="zh-CN" altLang="en-US" sz="2800" dirty="0">
                <a:latin typeface="汉仪劲楷简" panose="00020600040101010101" pitchFamily="18" charset="-122"/>
                <a:ea typeface="汉仪劲楷简" panose="00020600040101010101" pitchFamily="18" charset="-122"/>
              </a:rPr>
              <a:t>军事上</a:t>
            </a:r>
            <a:endParaRPr lang="zh-CN" altLang="en-US" dirty="0"/>
          </a:p>
        </p:txBody>
      </p:sp>
      <p:pic>
        <p:nvPicPr>
          <p:cNvPr id="15" name="图片 14">
            <a:extLst>
              <a:ext uri="{FF2B5EF4-FFF2-40B4-BE49-F238E27FC236}">
                <a16:creationId xmlns:a16="http://schemas.microsoft.com/office/drawing/2014/main" id="{CA9D6046-41B9-4915-B162-97437543D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086" y="6004"/>
            <a:ext cx="9288011" cy="6843798"/>
          </a:xfrm>
          <a:prstGeom prst="rect">
            <a:avLst/>
          </a:prstGeom>
        </p:spPr>
      </p:pic>
      <p:sp>
        <p:nvSpPr>
          <p:cNvPr id="6" name="矩形 5">
            <a:extLst>
              <a:ext uri="{FF2B5EF4-FFF2-40B4-BE49-F238E27FC236}">
                <a16:creationId xmlns:a16="http://schemas.microsoft.com/office/drawing/2014/main" id="{AB1540DF-B713-4596-9E80-53440D6ADD48}"/>
              </a:ext>
            </a:extLst>
          </p:cNvPr>
          <p:cNvSpPr/>
          <p:nvPr/>
        </p:nvSpPr>
        <p:spPr>
          <a:xfrm>
            <a:off x="1105523" y="1439441"/>
            <a:ext cx="10212051" cy="646331"/>
          </a:xfrm>
          <a:prstGeom prst="rect">
            <a:avLst/>
          </a:prstGeom>
        </p:spPr>
        <p:txBody>
          <a:bodyPr wrap="square">
            <a:spAutoFit/>
          </a:bodyPr>
          <a:lstStyle/>
          <a:p>
            <a:pPr marL="457200" indent="-457200">
              <a:buFont typeface="Wingdings" panose="05000000000000000000" pitchFamily="2" charset="2"/>
              <a:buChar char="n"/>
            </a:pPr>
            <a:r>
              <a:rPr lang="zh-CN" altLang="en-US" sz="3600" dirty="0">
                <a:solidFill>
                  <a:prstClr val="black"/>
                </a:solidFill>
                <a:latin typeface="仓耳今楷05-6763 W05" panose="02020400000000000000" pitchFamily="18" charset="-122"/>
                <a:ea typeface="仓耳今楷05-6763 W05" panose="02020400000000000000" pitchFamily="18" charset="-122"/>
              </a:rPr>
              <a:t>张骞两次出使西域</a:t>
            </a:r>
            <a:endParaRPr lang="en-US" altLang="zh-CN" sz="3600" dirty="0">
              <a:solidFill>
                <a:prstClr val="black"/>
              </a:solidFill>
              <a:latin typeface="仓耳今楷05-6763 W05" panose="02020400000000000000" pitchFamily="18" charset="-122"/>
              <a:ea typeface="仓耳今楷05-6763 W05" panose="02020400000000000000" pitchFamily="18" charset="-122"/>
            </a:endParaRPr>
          </a:p>
        </p:txBody>
      </p:sp>
      <p:sp>
        <p:nvSpPr>
          <p:cNvPr id="7" name="文本框 6">
            <a:extLst>
              <a:ext uri="{FF2B5EF4-FFF2-40B4-BE49-F238E27FC236}">
                <a16:creationId xmlns:a16="http://schemas.microsoft.com/office/drawing/2014/main" id="{6F01218A-5832-46BD-9277-6CB1ABA32167}"/>
              </a:ext>
            </a:extLst>
          </p:cNvPr>
          <p:cNvSpPr txBox="1"/>
          <p:nvPr/>
        </p:nvSpPr>
        <p:spPr>
          <a:xfrm>
            <a:off x="2238103" y="2190888"/>
            <a:ext cx="9980954" cy="582467"/>
          </a:xfrm>
          <a:prstGeom prst="rect">
            <a:avLst/>
          </a:prstGeom>
          <a:noFill/>
        </p:spPr>
        <p:txBody>
          <a:bodyPr wrap="square" rtlCol="0">
            <a:spAutoFit/>
          </a:bodyPr>
          <a:lstStyle/>
          <a:p>
            <a:pPr>
              <a:lnSpc>
                <a:spcPct val="125000"/>
              </a:lnSpc>
            </a:pPr>
            <a:r>
              <a:rPr lang="zh-CN" altLang="en-US" sz="2800" b="1" dirty="0">
                <a:latin typeface="方正宋刻本秀楷简体" panose="02000000000000000000" pitchFamily="2" charset="-122"/>
                <a:ea typeface="方正宋刻本秀楷简体" panose="02000000000000000000" pitchFamily="2" charset="-122"/>
              </a:rPr>
              <a:t>汉武帝欲联络大月氏共同夹击匈奴</a:t>
            </a:r>
            <a:endParaRPr lang="en-US" altLang="zh-CN" sz="2800" b="1" dirty="0">
              <a:latin typeface="方正宋刻本秀楷简体" panose="02000000000000000000" pitchFamily="2" charset="-122"/>
              <a:ea typeface="方正宋刻本秀楷简体" panose="02000000000000000000" pitchFamily="2" charset="-122"/>
            </a:endParaRPr>
          </a:p>
        </p:txBody>
      </p:sp>
      <p:sp>
        <p:nvSpPr>
          <p:cNvPr id="11" name="文本框 10">
            <a:extLst>
              <a:ext uri="{FF2B5EF4-FFF2-40B4-BE49-F238E27FC236}">
                <a16:creationId xmlns:a16="http://schemas.microsoft.com/office/drawing/2014/main" id="{B2D88CB9-BC26-4647-8CA2-9EE862522C21}"/>
              </a:ext>
            </a:extLst>
          </p:cNvPr>
          <p:cNvSpPr txBox="1"/>
          <p:nvPr/>
        </p:nvSpPr>
        <p:spPr>
          <a:xfrm>
            <a:off x="2233603" y="2942013"/>
            <a:ext cx="9980954" cy="1659685"/>
          </a:xfrm>
          <a:prstGeom prst="rect">
            <a:avLst/>
          </a:prstGeom>
          <a:noFill/>
        </p:spPr>
        <p:txBody>
          <a:bodyPr wrap="square" rtlCol="0">
            <a:spAutoFit/>
          </a:bodyPr>
          <a:lstStyle/>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张骞第一次出使西域</a:t>
            </a:r>
            <a:r>
              <a:rPr lang="en-US" altLang="zh-CN" sz="2800" b="1" dirty="0">
                <a:latin typeface="方正宋刻本秀楷简体" panose="02000000000000000000" pitchFamily="2" charset="-122"/>
                <a:ea typeface="方正宋刻本秀楷简体" panose="02000000000000000000" pitchFamily="2" charset="-122"/>
              </a:rPr>
              <a:t>——</a:t>
            </a:r>
            <a:r>
              <a:rPr lang="zh-CN" altLang="en-US" sz="2800" b="1" dirty="0">
                <a:latin typeface="方正宋刻本秀楷简体" panose="02000000000000000000" pitchFamily="2" charset="-122"/>
                <a:ea typeface="方正宋刻本秀楷简体" panose="02000000000000000000" pitchFamily="2" charset="-122"/>
              </a:rPr>
              <a:t>被匈奴俘虏，羁留十余年逃脱。</a:t>
            </a:r>
            <a:endParaRPr lang="en-US" altLang="zh-CN" sz="2800" b="1" dirty="0">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b="1" dirty="0">
                <a:latin typeface="方正宋刻本秀楷简体" panose="02000000000000000000" pitchFamily="2" charset="-122"/>
                <a:ea typeface="方正宋刻本秀楷简体" panose="02000000000000000000" pitchFamily="2" charset="-122"/>
              </a:rPr>
              <a:t>夹击计划失败，但传播汉朝声威，被誉为“</a:t>
            </a:r>
            <a:r>
              <a:rPr lang="zh-CN" altLang="en-US" sz="2800" b="1" u="sng" dirty="0">
                <a:solidFill>
                  <a:srgbClr val="C00000"/>
                </a:solidFill>
                <a:latin typeface="方正宋刻本秀楷简体" panose="02000000000000000000" pitchFamily="2" charset="-122"/>
                <a:ea typeface="方正宋刻本秀楷简体" panose="02000000000000000000" pitchFamily="2" charset="-122"/>
              </a:rPr>
              <a:t>凿空之举</a:t>
            </a:r>
            <a:r>
              <a:rPr lang="zh-CN" altLang="en-US" sz="2800" b="1" dirty="0">
                <a:latin typeface="方正宋刻本秀楷简体" panose="02000000000000000000" pitchFamily="2" charset="-122"/>
                <a:ea typeface="方正宋刻本秀楷简体" panose="02000000000000000000" pitchFamily="2" charset="-122"/>
              </a:rPr>
              <a:t>”。</a:t>
            </a:r>
            <a:endParaRPr lang="en-US" altLang="zh-CN" sz="2800" b="1" dirty="0">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张骞第二次出使西域</a:t>
            </a:r>
            <a:r>
              <a:rPr lang="en-US" altLang="zh-CN" sz="2800" b="1" dirty="0">
                <a:latin typeface="方正宋刻本秀楷简体" panose="02000000000000000000" pitchFamily="2" charset="-122"/>
                <a:ea typeface="方正宋刻本秀楷简体" panose="02000000000000000000" pitchFamily="2" charset="-122"/>
              </a:rPr>
              <a:t>——</a:t>
            </a:r>
            <a:r>
              <a:rPr lang="zh-CN" altLang="en-US" sz="2800" b="1" dirty="0">
                <a:latin typeface="方正宋刻本秀楷简体" panose="02000000000000000000" pitchFamily="2" charset="-122"/>
                <a:ea typeface="方正宋刻本秀楷简体" panose="02000000000000000000" pitchFamily="2" charset="-122"/>
              </a:rPr>
              <a:t>匈奴已被击败，较顺利。</a:t>
            </a:r>
            <a:endParaRPr lang="en-US" altLang="zh-CN" sz="2800" b="1" dirty="0">
              <a:latin typeface="方正宋刻本秀楷简体" panose="02000000000000000000" pitchFamily="2" charset="-122"/>
              <a:ea typeface="方正宋刻本秀楷简体" panose="02000000000000000000" pitchFamily="2" charset="-122"/>
            </a:endParaRPr>
          </a:p>
        </p:txBody>
      </p:sp>
      <p:sp>
        <p:nvSpPr>
          <p:cNvPr id="4" name="矩形 3">
            <a:extLst>
              <a:ext uri="{FF2B5EF4-FFF2-40B4-BE49-F238E27FC236}">
                <a16:creationId xmlns:a16="http://schemas.microsoft.com/office/drawing/2014/main" id="{F020E0A4-4311-4537-8C2C-60D0F67EB3EE}"/>
              </a:ext>
            </a:extLst>
          </p:cNvPr>
          <p:cNvSpPr/>
          <p:nvPr/>
        </p:nvSpPr>
        <p:spPr>
          <a:xfrm>
            <a:off x="2233603" y="4621885"/>
            <a:ext cx="9120056" cy="1659685"/>
          </a:xfrm>
          <a:prstGeom prst="rect">
            <a:avLst/>
          </a:prstGeom>
        </p:spPr>
        <p:txBody>
          <a:bodyPr wrap="square">
            <a:spAutoFit/>
          </a:bodyPr>
          <a:lstStyle/>
          <a:p>
            <a:pPr marL="514350" lvl="0" indent="-514350">
              <a:lnSpc>
                <a:spcPct val="125000"/>
              </a:lnSpc>
              <a:buFont typeface="+mj-ea"/>
              <a:buAutoNum type="circleNumDbPlain"/>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开辟了中西交通道路，大大促进了西域与中原的政治、经济、文化联系；</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为“</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丝绸之路</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”的发展奠定基础。</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7" name="矩形 16">
            <a:extLst>
              <a:ext uri="{FF2B5EF4-FFF2-40B4-BE49-F238E27FC236}">
                <a16:creationId xmlns:a16="http://schemas.microsoft.com/office/drawing/2014/main" id="{65952793-3FA9-4C93-89CA-6108F5ECBCA7}"/>
              </a:ext>
            </a:extLst>
          </p:cNvPr>
          <p:cNvSpPr/>
          <p:nvPr/>
        </p:nvSpPr>
        <p:spPr>
          <a:xfrm>
            <a:off x="1105523" y="2254431"/>
            <a:ext cx="1266693" cy="523220"/>
          </a:xfrm>
          <a:prstGeom prst="rect">
            <a:avLst/>
          </a:prstGeom>
          <a:gradFill flip="none" rotWithShape="1">
            <a:gsLst>
              <a:gs pos="0">
                <a:srgbClr val="F3F1ED">
                  <a:alpha val="84000"/>
                </a:srgbClr>
              </a:gs>
              <a:gs pos="100000">
                <a:srgbClr val="C00000">
                  <a:alpha val="25000"/>
                </a:srgbClr>
              </a:gs>
            </a:gsLst>
            <a:lin ang="10800000" scaled="1"/>
            <a:tileRect/>
          </a:gradFill>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背景：</a:t>
            </a:r>
            <a:endParaRPr lang="zh-CN" altLang="en-US" dirty="0"/>
          </a:p>
        </p:txBody>
      </p:sp>
      <p:sp>
        <p:nvSpPr>
          <p:cNvPr id="19" name="矩形 18">
            <a:extLst>
              <a:ext uri="{FF2B5EF4-FFF2-40B4-BE49-F238E27FC236}">
                <a16:creationId xmlns:a16="http://schemas.microsoft.com/office/drawing/2014/main" id="{B51DB65C-E86F-4737-9F59-2A830878CA18}"/>
              </a:ext>
            </a:extLst>
          </p:cNvPr>
          <p:cNvSpPr/>
          <p:nvPr/>
        </p:nvSpPr>
        <p:spPr>
          <a:xfrm>
            <a:off x="1105523" y="2942014"/>
            <a:ext cx="1266693" cy="523220"/>
          </a:xfrm>
          <a:prstGeom prst="rect">
            <a:avLst/>
          </a:prstGeom>
          <a:gradFill flip="none" rotWithShape="1">
            <a:gsLst>
              <a:gs pos="0">
                <a:srgbClr val="F3F1ED">
                  <a:alpha val="84000"/>
                </a:srgbClr>
              </a:gs>
              <a:gs pos="100000">
                <a:srgbClr val="C00000">
                  <a:alpha val="25000"/>
                </a:srgbClr>
              </a:gs>
            </a:gsLst>
            <a:lin ang="10800000" scaled="1"/>
            <a:tileRect/>
          </a:gradFill>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过程：</a:t>
            </a:r>
            <a:endParaRPr lang="zh-CN" altLang="en-US" dirty="0"/>
          </a:p>
        </p:txBody>
      </p:sp>
      <p:sp>
        <p:nvSpPr>
          <p:cNvPr id="20" name="矩形 19">
            <a:extLst>
              <a:ext uri="{FF2B5EF4-FFF2-40B4-BE49-F238E27FC236}">
                <a16:creationId xmlns:a16="http://schemas.microsoft.com/office/drawing/2014/main" id="{E8DFD91F-0E08-4FB3-A169-E4EBD88ED34F}"/>
              </a:ext>
            </a:extLst>
          </p:cNvPr>
          <p:cNvSpPr/>
          <p:nvPr/>
        </p:nvSpPr>
        <p:spPr>
          <a:xfrm>
            <a:off x="1105522" y="4696629"/>
            <a:ext cx="1266693" cy="523220"/>
          </a:xfrm>
          <a:prstGeom prst="rect">
            <a:avLst/>
          </a:prstGeom>
          <a:gradFill flip="none" rotWithShape="1">
            <a:gsLst>
              <a:gs pos="0">
                <a:srgbClr val="F3F1ED">
                  <a:alpha val="84000"/>
                </a:srgbClr>
              </a:gs>
              <a:gs pos="100000">
                <a:srgbClr val="C00000">
                  <a:alpha val="25000"/>
                </a:srgbClr>
              </a:gs>
            </a:gsLst>
            <a:lin ang="10800000" scaled="1"/>
            <a:tileRect/>
          </a:gradFill>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影响：</a:t>
            </a:r>
            <a:endParaRPr lang="zh-CN" altLang="en-US" dirty="0"/>
          </a:p>
        </p:txBody>
      </p:sp>
    </p:spTree>
    <p:extLst>
      <p:ext uri="{BB962C8B-B14F-4D97-AF65-F5344CB8AC3E}">
        <p14:creationId xmlns:p14="http://schemas.microsoft.com/office/powerpoint/2010/main" val="4500163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5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Effect transition="in" filter="fade">
                                      <p:cBhvr>
                                        <p:cTn id="4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build="p"/>
      <p:bldP spid="4" grpId="0" build="p"/>
      <p:bldP spid="17"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E57A629-42AD-4CC7-B8C1-83D07D65DD52}"/>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4. </a:t>
            </a:r>
            <a:r>
              <a:rPr lang="zh-CN" altLang="en-US" sz="2800" dirty="0">
                <a:latin typeface="汉仪劲楷简" panose="00020600040101010101" pitchFamily="18" charset="-122"/>
                <a:ea typeface="汉仪劲楷简" panose="00020600040101010101" pitchFamily="18" charset="-122"/>
              </a:rPr>
              <a:t>军事上</a:t>
            </a:r>
            <a:endParaRPr lang="zh-CN" altLang="en-US" dirty="0"/>
          </a:p>
        </p:txBody>
      </p:sp>
      <p:sp>
        <p:nvSpPr>
          <p:cNvPr id="3" name="矩形 2">
            <a:extLst>
              <a:ext uri="{FF2B5EF4-FFF2-40B4-BE49-F238E27FC236}">
                <a16:creationId xmlns:a16="http://schemas.microsoft.com/office/drawing/2014/main" id="{768D1FC9-6A30-4EFF-B5BE-A124E71BF7D5}"/>
              </a:ext>
            </a:extLst>
          </p:cNvPr>
          <p:cNvSpPr/>
          <p:nvPr/>
        </p:nvSpPr>
        <p:spPr>
          <a:xfrm>
            <a:off x="1105523" y="1439441"/>
            <a:ext cx="1832553" cy="584775"/>
          </a:xfrm>
          <a:prstGeom prst="rect">
            <a:avLst/>
          </a:prstGeom>
          <a:ln w="28575">
            <a:solidFill>
              <a:schemeClr val="tx1"/>
            </a:solidFill>
          </a:ln>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丝绸之路</a:t>
            </a:r>
            <a:endParaRPr lang="zh-CN" altLang="en-US" sz="2000" dirty="0"/>
          </a:p>
        </p:txBody>
      </p:sp>
      <p:sp>
        <p:nvSpPr>
          <p:cNvPr id="8" name="矩形 7">
            <a:extLst>
              <a:ext uri="{FF2B5EF4-FFF2-40B4-BE49-F238E27FC236}">
                <a16:creationId xmlns:a16="http://schemas.microsoft.com/office/drawing/2014/main" id="{435DFA2D-F86E-4B81-93CF-0B95BD43CF6F}"/>
              </a:ext>
            </a:extLst>
          </p:cNvPr>
          <p:cNvSpPr/>
          <p:nvPr/>
        </p:nvSpPr>
        <p:spPr>
          <a:xfrm>
            <a:off x="4002107" y="1474026"/>
            <a:ext cx="2709396" cy="523220"/>
          </a:xfrm>
          <a:prstGeom prst="rect">
            <a:avLst/>
          </a:prstGeom>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军事路、外交路</a:t>
            </a:r>
            <a:endParaRPr lang="zh-CN" altLang="en-US" dirty="0"/>
          </a:p>
        </p:txBody>
      </p:sp>
      <p:sp>
        <p:nvSpPr>
          <p:cNvPr id="121" name="箭头: 右 120">
            <a:extLst>
              <a:ext uri="{FF2B5EF4-FFF2-40B4-BE49-F238E27FC236}">
                <a16:creationId xmlns:a16="http://schemas.microsoft.com/office/drawing/2014/main" id="{F235E491-21FC-490B-8D6E-2DE6E5D5959D}"/>
              </a:ext>
            </a:extLst>
          </p:cNvPr>
          <p:cNvSpPr/>
          <p:nvPr/>
        </p:nvSpPr>
        <p:spPr>
          <a:xfrm>
            <a:off x="6928441" y="1580559"/>
            <a:ext cx="589166" cy="302538"/>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id="{6D1F77C9-D866-4C14-8213-4EF1C51A8F24}"/>
              </a:ext>
            </a:extLst>
          </p:cNvPr>
          <p:cNvSpPr/>
          <p:nvPr/>
        </p:nvSpPr>
        <p:spPr>
          <a:xfrm>
            <a:off x="7815944" y="1479695"/>
            <a:ext cx="2348720" cy="523220"/>
          </a:xfrm>
          <a:prstGeom prst="rect">
            <a:avLst/>
          </a:prstGeom>
        </p:spPr>
        <p:txBody>
          <a:bodyPr wrap="none">
            <a:spAutoFit/>
          </a:bodyPr>
          <a:lstStyle/>
          <a:p>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经济文化之路</a:t>
            </a:r>
            <a:endParaRPr lang="zh-CN" altLang="en-US" dirty="0">
              <a:solidFill>
                <a:srgbClr val="C00000"/>
              </a:solidFill>
            </a:endParaRPr>
          </a:p>
        </p:txBody>
      </p:sp>
      <p:sp>
        <p:nvSpPr>
          <p:cNvPr id="125" name="矩形 124">
            <a:extLst>
              <a:ext uri="{FF2B5EF4-FFF2-40B4-BE49-F238E27FC236}">
                <a16:creationId xmlns:a16="http://schemas.microsoft.com/office/drawing/2014/main" id="{D6F4366A-6A07-432B-BF20-CC78337B6E60}"/>
              </a:ext>
            </a:extLst>
          </p:cNvPr>
          <p:cNvSpPr/>
          <p:nvPr/>
        </p:nvSpPr>
        <p:spPr>
          <a:xfrm>
            <a:off x="1886129" y="2165679"/>
            <a:ext cx="9258303" cy="1512722"/>
          </a:xfrm>
          <a:prstGeom prst="rect">
            <a:avLst/>
          </a:prstGeom>
        </p:spPr>
        <p:txBody>
          <a:bodyPr wrap="square">
            <a:spAutoFit/>
          </a:bodyPr>
          <a:lstStyle/>
          <a:p>
            <a:pPr marL="514350" lvl="0" indent="-514350">
              <a:lnSpc>
                <a:spcPct val="125000"/>
              </a:lnSpc>
              <a:spcBef>
                <a:spcPts val="600"/>
              </a:spcBef>
              <a:buFont typeface="+mj-ea"/>
              <a:buAutoNum type="circleNumDbPlain"/>
            </a:pPr>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促进了中原王朝和周边少数民族的经济文化交流与交融，推动了</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中华民族多元一体格局</a:t>
            </a:r>
            <a:r>
              <a:rPr lang="zh-CN" altLang="en-US" sz="2400" b="1" dirty="0">
                <a:solidFill>
                  <a:prstClr val="black"/>
                </a:solidFill>
                <a:latin typeface="方正宋刻本秀楷简体" panose="02000000000000000000" pitchFamily="2" charset="-122"/>
                <a:ea typeface="方正宋刻本秀楷简体" panose="02000000000000000000" pitchFamily="2" charset="-122"/>
              </a:rPr>
              <a:t>的形成；</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marL="514350" lvl="0" indent="-514350">
              <a:lnSpc>
                <a:spcPct val="125000"/>
              </a:lnSpc>
              <a:spcBef>
                <a:spcPts val="600"/>
              </a:spcBef>
              <a:buFont typeface="+mj-ea"/>
              <a:buAutoNum type="circleNumDbPlain"/>
            </a:pPr>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促进</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中外经济文化交流</a:t>
            </a:r>
            <a:r>
              <a:rPr lang="zh-CN" altLang="en-US" sz="2400" b="1" dirty="0">
                <a:solidFill>
                  <a:prstClr val="black"/>
                </a:solidFill>
                <a:latin typeface="方正宋刻本秀楷简体" panose="02000000000000000000" pitchFamily="2" charset="-122"/>
                <a:ea typeface="方正宋刻本秀楷简体" panose="02000000000000000000" pitchFamily="2" charset="-122"/>
              </a:rPr>
              <a:t>，提升了中华文化的影响力。</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26" name="文本框 125">
            <a:extLst>
              <a:ext uri="{FF2B5EF4-FFF2-40B4-BE49-F238E27FC236}">
                <a16:creationId xmlns:a16="http://schemas.microsoft.com/office/drawing/2014/main" id="{E37C8F2C-0E63-49C5-A26E-229CC68C974F}"/>
              </a:ext>
            </a:extLst>
          </p:cNvPr>
          <p:cNvSpPr txBox="1"/>
          <p:nvPr/>
        </p:nvSpPr>
        <p:spPr>
          <a:xfrm>
            <a:off x="944744" y="2166937"/>
            <a:ext cx="1171575" cy="512448"/>
          </a:xfrm>
          <a:prstGeom prst="rect">
            <a:avLst/>
          </a:prstGeom>
          <a:noFill/>
        </p:spPr>
        <p:txBody>
          <a:bodyPr wrap="square" rtlCol="0">
            <a:spAutoFit/>
          </a:bodyPr>
          <a:lstStyle/>
          <a:p>
            <a:pPr>
              <a:lnSpc>
                <a:spcPct val="125000"/>
              </a:lnSpc>
            </a:pPr>
            <a:r>
              <a:rPr lang="zh-CN" altLang="en-US" sz="2400" b="1" dirty="0">
                <a:latin typeface="方正宋刻本秀楷简体" panose="02000000000000000000" pitchFamily="2" charset="-122"/>
                <a:ea typeface="方正宋刻本秀楷简体" panose="02000000000000000000" pitchFamily="2" charset="-122"/>
              </a:rPr>
              <a:t>影响：</a:t>
            </a:r>
            <a:endParaRPr lang="en-US" altLang="zh-CN" sz="2400" b="1" dirty="0">
              <a:latin typeface="方正宋刻本秀楷简体" panose="02000000000000000000" pitchFamily="2" charset="-122"/>
              <a:ea typeface="方正宋刻本秀楷简体" panose="02000000000000000000" pitchFamily="2" charset="-122"/>
            </a:endParaRPr>
          </a:p>
        </p:txBody>
      </p:sp>
      <p:pic>
        <p:nvPicPr>
          <p:cNvPr id="1024" name="图片 1023">
            <a:extLst>
              <a:ext uri="{FF2B5EF4-FFF2-40B4-BE49-F238E27FC236}">
                <a16:creationId xmlns:a16="http://schemas.microsoft.com/office/drawing/2014/main" id="{5EBBFC65-BAB9-4B84-8CC0-4C60E7FA9DF5}"/>
              </a:ext>
            </a:extLst>
          </p:cNvPr>
          <p:cNvPicPr>
            <a:picLocks noChangeAspect="1"/>
          </p:cNvPicPr>
          <p:nvPr/>
        </p:nvPicPr>
        <p:blipFill rotWithShape="1">
          <a:blip r:embed="rId4">
            <a:extLst>
              <a:ext uri="{28A0092B-C50C-407E-A947-70E740481C1C}">
                <a14:useLocalDpi xmlns:a14="http://schemas.microsoft.com/office/drawing/2010/main" val="0"/>
              </a:ext>
            </a:extLst>
          </a:blip>
          <a:srcRect l="551" t="2652" r="739" b="12345"/>
          <a:stretch/>
        </p:blipFill>
        <p:spPr>
          <a:xfrm>
            <a:off x="1179443" y="3794381"/>
            <a:ext cx="9833113" cy="3070346"/>
          </a:xfrm>
          <a:prstGeom prst="rect">
            <a:avLst/>
          </a:prstGeom>
        </p:spPr>
      </p:pic>
      <p:grpSp>
        <p:nvGrpSpPr>
          <p:cNvPr id="1027" name="组合 1026">
            <a:extLst>
              <a:ext uri="{FF2B5EF4-FFF2-40B4-BE49-F238E27FC236}">
                <a16:creationId xmlns:a16="http://schemas.microsoft.com/office/drawing/2014/main" id="{A3AE5BD9-45B7-43FE-AB4E-AAE398387C6E}"/>
              </a:ext>
            </a:extLst>
          </p:cNvPr>
          <p:cNvGrpSpPr/>
          <p:nvPr/>
        </p:nvGrpSpPr>
        <p:grpSpPr>
          <a:xfrm>
            <a:off x="10262242" y="3031568"/>
            <a:ext cx="1839680" cy="1839680"/>
            <a:chOff x="10262242" y="3031568"/>
            <a:chExt cx="1839680" cy="1839680"/>
          </a:xfrm>
        </p:grpSpPr>
        <p:sp>
          <p:nvSpPr>
            <p:cNvPr id="128" name="椭圆 127">
              <a:extLst>
                <a:ext uri="{FF2B5EF4-FFF2-40B4-BE49-F238E27FC236}">
                  <a16:creationId xmlns:a16="http://schemas.microsoft.com/office/drawing/2014/main" id="{6CF0EB8F-A70E-4A92-A489-076E1004B691}"/>
                </a:ext>
              </a:extLst>
            </p:cNvPr>
            <p:cNvSpPr/>
            <p:nvPr/>
          </p:nvSpPr>
          <p:spPr>
            <a:xfrm>
              <a:off x="10262242" y="3031568"/>
              <a:ext cx="1839680" cy="18396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9" name="矩形 128">
              <a:extLst>
                <a:ext uri="{FF2B5EF4-FFF2-40B4-BE49-F238E27FC236}">
                  <a16:creationId xmlns:a16="http://schemas.microsoft.com/office/drawing/2014/main" id="{878E14D2-ED87-4081-82DE-B486AC0CBE75}"/>
                </a:ext>
              </a:extLst>
            </p:cNvPr>
            <p:cNvSpPr/>
            <p:nvPr/>
          </p:nvSpPr>
          <p:spPr>
            <a:xfrm>
              <a:off x="10448726" y="3196326"/>
              <a:ext cx="1473962" cy="1569660"/>
            </a:xfrm>
            <a:prstGeom prst="rect">
              <a:avLst/>
            </a:prstGeom>
          </p:spPr>
          <p:txBody>
            <a:bodyPr wrap="square">
              <a:spAutoFit/>
            </a:bodyPr>
            <a:lstStyle/>
            <a:p>
              <a:r>
                <a:rPr lang="zh-CN" altLang="en-US" sz="2400" b="1" dirty="0">
                  <a:solidFill>
                    <a:prstClr val="black"/>
                  </a:solidFill>
                  <a:latin typeface="楷体" panose="02010609060101010101" pitchFamily="49" charset="-122"/>
                  <a:ea typeface="楷体" panose="02010609060101010101" pitchFamily="49" charset="-122"/>
                </a:rPr>
                <a:t>瓷器、丝绸；铸铁、开渠、凿井等技术</a:t>
              </a:r>
              <a:endParaRPr lang="zh-CN" altLang="en-US" sz="1600" dirty="0"/>
            </a:p>
          </p:txBody>
        </p:sp>
      </p:grpSp>
      <p:grpSp>
        <p:nvGrpSpPr>
          <p:cNvPr id="1025" name="组合 1024">
            <a:extLst>
              <a:ext uri="{FF2B5EF4-FFF2-40B4-BE49-F238E27FC236}">
                <a16:creationId xmlns:a16="http://schemas.microsoft.com/office/drawing/2014/main" id="{67910B08-D64A-4CBE-9486-BA6ED86FE7AF}"/>
              </a:ext>
            </a:extLst>
          </p:cNvPr>
          <p:cNvGrpSpPr/>
          <p:nvPr/>
        </p:nvGrpSpPr>
        <p:grpSpPr>
          <a:xfrm>
            <a:off x="67089" y="3001203"/>
            <a:ext cx="1839680" cy="1839680"/>
            <a:chOff x="67089" y="3001203"/>
            <a:chExt cx="1839680" cy="1839680"/>
          </a:xfrm>
        </p:grpSpPr>
        <p:sp>
          <p:nvSpPr>
            <p:cNvPr id="124" name="椭圆 123">
              <a:extLst>
                <a:ext uri="{FF2B5EF4-FFF2-40B4-BE49-F238E27FC236}">
                  <a16:creationId xmlns:a16="http://schemas.microsoft.com/office/drawing/2014/main" id="{17FFF1CF-28AC-4919-A62A-1967638172FA}"/>
                </a:ext>
              </a:extLst>
            </p:cNvPr>
            <p:cNvSpPr/>
            <p:nvPr/>
          </p:nvSpPr>
          <p:spPr>
            <a:xfrm>
              <a:off x="67089" y="3001203"/>
              <a:ext cx="1839680" cy="18396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a:extLst>
                <a:ext uri="{FF2B5EF4-FFF2-40B4-BE49-F238E27FC236}">
                  <a16:creationId xmlns:a16="http://schemas.microsoft.com/office/drawing/2014/main" id="{5326F23C-B362-4500-8CD6-E0AD435A0BB1}"/>
                </a:ext>
              </a:extLst>
            </p:cNvPr>
            <p:cNvSpPr/>
            <p:nvPr/>
          </p:nvSpPr>
          <p:spPr>
            <a:xfrm>
              <a:off x="134630" y="3183828"/>
              <a:ext cx="1746737" cy="1569660"/>
            </a:xfrm>
            <a:prstGeom prst="rect">
              <a:avLst/>
            </a:prstGeom>
          </p:spPr>
          <p:txBody>
            <a:bodyPr wrap="square">
              <a:spAutoFit/>
            </a:bodyPr>
            <a:lstStyle/>
            <a:p>
              <a:r>
                <a:rPr lang="zh-CN" altLang="en-US" sz="2400" b="1" dirty="0">
                  <a:solidFill>
                    <a:prstClr val="black"/>
                  </a:solidFill>
                  <a:latin typeface="楷体" panose="02010609060101010101" pitchFamily="49" charset="-122"/>
                  <a:ea typeface="楷体" panose="02010609060101010101" pitchFamily="49" charset="-122"/>
                </a:rPr>
                <a:t>珠宝、香料、乐器、歌舞、葡萄、核桃、石榴、皮货</a:t>
              </a:r>
              <a:endParaRPr lang="zh-CN" altLang="en-US" sz="1600" dirty="0"/>
            </a:p>
          </p:txBody>
        </p:sp>
      </p:grpSp>
    </p:spTree>
    <p:extLst>
      <p:ext uri="{BB962C8B-B14F-4D97-AF65-F5344CB8AC3E}">
        <p14:creationId xmlns:p14="http://schemas.microsoft.com/office/powerpoint/2010/main" val="10774896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500"/>
                                        <p:tgtEl>
                                          <p:spTgt spid="12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fade">
                                      <p:cBhvr>
                                        <p:cTn id="16" dur="500"/>
                                        <p:tgtEl>
                                          <p:spTgt spid="1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fade">
                                      <p:cBhvr>
                                        <p:cTn id="21" dur="500"/>
                                        <p:tgtEl>
                                          <p:spTgt spid="1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5">
                                            <p:txEl>
                                              <p:pRg st="0" end="0"/>
                                            </p:txEl>
                                          </p:spTgt>
                                        </p:tgtEl>
                                        <p:attrNameLst>
                                          <p:attrName>style.visibility</p:attrName>
                                        </p:attrNameLst>
                                      </p:cBhvr>
                                      <p:to>
                                        <p:strVal val="visible"/>
                                      </p:to>
                                    </p:set>
                                    <p:animEffect transition="in" filter="fade">
                                      <p:cBhvr>
                                        <p:cTn id="26" dur="500"/>
                                        <p:tgtEl>
                                          <p:spTgt spid="1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5">
                                            <p:txEl>
                                              <p:pRg st="1" end="1"/>
                                            </p:txEl>
                                          </p:spTgt>
                                        </p:tgtEl>
                                        <p:attrNameLst>
                                          <p:attrName>style.visibility</p:attrName>
                                        </p:attrNameLst>
                                      </p:cBhvr>
                                      <p:to>
                                        <p:strVal val="visible"/>
                                      </p:to>
                                    </p:set>
                                    <p:animEffect transition="in" filter="fade">
                                      <p:cBhvr>
                                        <p:cTn id="31" dur="500"/>
                                        <p:tgtEl>
                                          <p:spTgt spid="12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25"/>
                                        </p:tgtEl>
                                        <p:attrNameLst>
                                          <p:attrName>style.visibility</p:attrName>
                                        </p:attrNameLst>
                                      </p:cBhvr>
                                      <p:to>
                                        <p:strVal val="visible"/>
                                      </p:to>
                                    </p:set>
                                    <p:animEffect transition="in" filter="fade">
                                      <p:cBhvr>
                                        <p:cTn id="36" dur="500"/>
                                        <p:tgtEl>
                                          <p:spTgt spid="10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7"/>
                                        </p:tgtEl>
                                        <p:attrNameLst>
                                          <p:attrName>style.visibility</p:attrName>
                                        </p:attrNameLst>
                                      </p:cBhvr>
                                      <p:to>
                                        <p:strVal val="visible"/>
                                      </p:to>
                                    </p:set>
                                    <p:animEffect transition="in" filter="fade">
                                      <p:cBhvr>
                                        <p:cTn id="4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1" grpId="0" animBg="1"/>
      <p:bldP spid="123" grpId="0"/>
      <p:bldP spid="125" grpId="0" build="p"/>
      <p:bldP spid="1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0"/>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E57A629-42AD-4CC7-B8C1-83D07D65DD52}"/>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4. </a:t>
            </a:r>
            <a:r>
              <a:rPr lang="zh-CN" altLang="en-US" sz="2800" dirty="0">
                <a:latin typeface="汉仪劲楷简" panose="00020600040101010101" pitchFamily="18" charset="-122"/>
                <a:ea typeface="汉仪劲楷简" panose="00020600040101010101" pitchFamily="18" charset="-122"/>
              </a:rPr>
              <a:t>军事上</a:t>
            </a:r>
            <a:endParaRPr lang="zh-CN" altLang="en-US" dirty="0"/>
          </a:p>
        </p:txBody>
      </p:sp>
      <p:sp>
        <p:nvSpPr>
          <p:cNvPr id="6" name="矩形 5">
            <a:extLst>
              <a:ext uri="{FF2B5EF4-FFF2-40B4-BE49-F238E27FC236}">
                <a16:creationId xmlns:a16="http://schemas.microsoft.com/office/drawing/2014/main" id="{AB1540DF-B713-4596-9E80-53440D6ADD48}"/>
              </a:ext>
            </a:extLst>
          </p:cNvPr>
          <p:cNvSpPr/>
          <p:nvPr/>
        </p:nvSpPr>
        <p:spPr>
          <a:xfrm>
            <a:off x="265681" y="1788102"/>
            <a:ext cx="3671245" cy="3281796"/>
          </a:xfrm>
          <a:prstGeom prst="rect">
            <a:avLst/>
          </a:prstGeom>
          <a:solidFill>
            <a:schemeClr val="accent6">
              <a:alpha val="18000"/>
            </a:schemeClr>
          </a:solidFill>
        </p:spPr>
        <p:txBody>
          <a:bodyPr wrap="square">
            <a:spAutoFit/>
          </a:bodyPr>
          <a:lstStyle/>
          <a:p>
            <a:pPr marL="457200" indent="-457200">
              <a:lnSpc>
                <a:spcPct val="125000"/>
              </a:lnSpc>
              <a:buFont typeface="Wingdings" panose="05000000000000000000" pitchFamily="2" charset="2"/>
              <a:buChar char="n"/>
            </a:pPr>
            <a:r>
              <a:rPr lang="zh-CN" altLang="en-US" sz="2800" dirty="0">
                <a:solidFill>
                  <a:prstClr val="black"/>
                </a:solidFill>
                <a:latin typeface="仓耳今楷05-6763 W05" panose="02020400000000000000" pitchFamily="18" charset="-122"/>
                <a:ea typeface="仓耳今楷05-6763 W05" panose="02020400000000000000" pitchFamily="18" charset="-122"/>
              </a:rPr>
              <a:t>公元前</a:t>
            </a:r>
            <a:r>
              <a:rPr lang="en-US" altLang="zh-CN" sz="2800" dirty="0">
                <a:solidFill>
                  <a:prstClr val="black"/>
                </a:solidFill>
                <a:latin typeface="仓耳今楷05-6763 W05" panose="02020400000000000000" pitchFamily="18" charset="-122"/>
                <a:ea typeface="仓耳今楷05-6763 W05" panose="02020400000000000000" pitchFamily="18" charset="-122"/>
              </a:rPr>
              <a:t>60</a:t>
            </a:r>
            <a:r>
              <a:rPr lang="zh-CN" altLang="en-US" sz="2800" dirty="0">
                <a:solidFill>
                  <a:prstClr val="black"/>
                </a:solidFill>
                <a:latin typeface="仓耳今楷05-6763 W05" panose="02020400000000000000" pitchFamily="18" charset="-122"/>
                <a:ea typeface="仓耳今楷05-6763 W05" panose="02020400000000000000" pitchFamily="18" charset="-122"/>
              </a:rPr>
              <a:t>年（汉宣帝），西汉在</a:t>
            </a:r>
            <a:r>
              <a:rPr lang="zh-CN" altLang="en-US" sz="2800" dirty="0">
                <a:solidFill>
                  <a:prstClr val="black"/>
                </a:solidFill>
                <a:highlight>
                  <a:srgbClr val="C0C0C0"/>
                </a:highlight>
                <a:latin typeface="仓耳今楷05-6763 W05" panose="02020400000000000000" pitchFamily="18" charset="-122"/>
                <a:ea typeface="仓耳今楷05-6763 W05" panose="02020400000000000000" pitchFamily="18" charset="-122"/>
              </a:rPr>
              <a:t>乌垒城</a:t>
            </a:r>
            <a:r>
              <a:rPr lang="zh-CN" altLang="en-US" sz="2800" dirty="0">
                <a:solidFill>
                  <a:prstClr val="black"/>
                </a:solidFill>
                <a:latin typeface="仓耳今楷05-6763 W05" panose="02020400000000000000" pitchFamily="18" charset="-122"/>
                <a:ea typeface="仓耳今楷05-6763 W05" panose="02020400000000000000" pitchFamily="18" charset="-122"/>
              </a:rPr>
              <a:t>（今新疆轮台）设置</a:t>
            </a:r>
            <a:r>
              <a:rPr lang="zh-CN" altLang="en-US" sz="2800" dirty="0">
                <a:solidFill>
                  <a:srgbClr val="C00000"/>
                </a:solidFill>
                <a:latin typeface="仓耳今楷05-6763 W05" panose="02020400000000000000" pitchFamily="18" charset="-122"/>
                <a:ea typeface="仓耳今楷05-6763 W05" panose="02020400000000000000" pitchFamily="18" charset="-122"/>
              </a:rPr>
              <a:t>西域都护府</a:t>
            </a:r>
            <a:r>
              <a:rPr lang="zh-CN" altLang="en-US" sz="2800" dirty="0">
                <a:solidFill>
                  <a:prstClr val="black"/>
                </a:solidFill>
                <a:latin typeface="仓耳今楷05-6763 W05" panose="02020400000000000000" pitchFamily="18" charset="-122"/>
                <a:ea typeface="仓耳今楷05-6763 W05" panose="02020400000000000000" pitchFamily="18" charset="-122"/>
              </a:rPr>
              <a:t>，作为管理西域的</a:t>
            </a:r>
            <a:r>
              <a:rPr lang="zh-CN" altLang="en-US" sz="2800" u="sng" dirty="0">
                <a:solidFill>
                  <a:prstClr val="black"/>
                </a:solidFill>
                <a:latin typeface="仓耳今楷05-6763 W05" panose="02020400000000000000" pitchFamily="18" charset="-122"/>
                <a:ea typeface="仓耳今楷05-6763 W05" panose="02020400000000000000" pitchFamily="18" charset="-122"/>
              </a:rPr>
              <a:t>军政机构</a:t>
            </a:r>
            <a:r>
              <a:rPr lang="zh-CN" altLang="en-US" sz="2800" dirty="0">
                <a:solidFill>
                  <a:prstClr val="black"/>
                </a:solidFill>
                <a:latin typeface="仓耳今楷05-6763 W05" panose="02020400000000000000" pitchFamily="18" charset="-122"/>
                <a:ea typeface="仓耳今楷05-6763 W05" panose="02020400000000000000" pitchFamily="18" charset="-122"/>
              </a:rPr>
              <a:t>。</a:t>
            </a:r>
            <a:endParaRPr lang="en-US" altLang="zh-CN" sz="2800" dirty="0">
              <a:solidFill>
                <a:prstClr val="black"/>
              </a:solidFill>
              <a:latin typeface="仓耳今楷05-6763 W05" panose="02020400000000000000" pitchFamily="18" charset="-122"/>
              <a:ea typeface="仓耳今楷05-6763 W05" panose="02020400000000000000" pitchFamily="18" charset="-122"/>
            </a:endParaRPr>
          </a:p>
        </p:txBody>
      </p:sp>
      <p:pic>
        <p:nvPicPr>
          <p:cNvPr id="12" name="图片 11">
            <a:extLst>
              <a:ext uri="{FF2B5EF4-FFF2-40B4-BE49-F238E27FC236}">
                <a16:creationId xmlns:a16="http://schemas.microsoft.com/office/drawing/2014/main" id="{5356C5A2-ED6C-4122-9270-10DA54F7A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388" y="718196"/>
            <a:ext cx="7380648" cy="5418559"/>
          </a:xfrm>
          <a:prstGeom prst="rect">
            <a:avLst/>
          </a:prstGeom>
        </p:spPr>
      </p:pic>
      <p:cxnSp>
        <p:nvCxnSpPr>
          <p:cNvPr id="21" name="直接箭头连接符 20">
            <a:extLst>
              <a:ext uri="{FF2B5EF4-FFF2-40B4-BE49-F238E27FC236}">
                <a16:creationId xmlns:a16="http://schemas.microsoft.com/office/drawing/2014/main" id="{869445EF-2D10-48F2-89B0-127B8556090A}"/>
              </a:ext>
            </a:extLst>
          </p:cNvPr>
          <p:cNvCxnSpPr>
            <a:cxnSpLocks/>
          </p:cNvCxnSpPr>
          <p:nvPr/>
        </p:nvCxnSpPr>
        <p:spPr>
          <a:xfrm>
            <a:off x="3605349" y="2220686"/>
            <a:ext cx="2072640" cy="55734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矩形 23">
            <a:extLst>
              <a:ext uri="{FF2B5EF4-FFF2-40B4-BE49-F238E27FC236}">
                <a16:creationId xmlns:a16="http://schemas.microsoft.com/office/drawing/2014/main" id="{CFE25D5F-D3F9-4833-94C3-87BA191433C3}"/>
              </a:ext>
            </a:extLst>
          </p:cNvPr>
          <p:cNvSpPr/>
          <p:nvPr/>
        </p:nvSpPr>
        <p:spPr>
          <a:xfrm>
            <a:off x="6017622" y="359845"/>
            <a:ext cx="4246646" cy="588751"/>
          </a:xfrm>
          <a:prstGeom prst="rect">
            <a:avLst/>
          </a:prstGeom>
          <a:solidFill>
            <a:schemeClr val="accent6">
              <a:alpha val="18000"/>
            </a:schemeClr>
          </a:solidFill>
        </p:spPr>
        <p:txBody>
          <a:bodyPr wrap="square">
            <a:spAutoFit/>
          </a:bodyPr>
          <a:lstStyle/>
          <a:p>
            <a:pPr marL="457200" indent="-457200">
              <a:lnSpc>
                <a:spcPct val="125000"/>
              </a:lnSpc>
              <a:buFont typeface="Wingdings" panose="05000000000000000000" pitchFamily="2" charset="2"/>
              <a:buChar char="n"/>
            </a:pPr>
            <a:r>
              <a:rPr lang="zh-CN" altLang="en-US" sz="2800" dirty="0">
                <a:solidFill>
                  <a:prstClr val="black"/>
                </a:solidFill>
                <a:latin typeface="仓耳今楷05-6763 W05" panose="02020400000000000000" pitchFamily="18" charset="-122"/>
                <a:ea typeface="仓耳今楷05-6763 W05" panose="02020400000000000000" pitchFamily="18" charset="-122"/>
              </a:rPr>
              <a:t>卫青、霍去病北击匈奴</a:t>
            </a:r>
            <a:endParaRPr lang="en-US" altLang="zh-CN" sz="2800" dirty="0">
              <a:solidFill>
                <a:prstClr val="black"/>
              </a:solidFill>
              <a:latin typeface="仓耳今楷05-6763 W05" panose="02020400000000000000" pitchFamily="18" charset="-122"/>
              <a:ea typeface="仓耳今楷05-6763 W05" panose="02020400000000000000" pitchFamily="18" charset="-122"/>
            </a:endParaRPr>
          </a:p>
        </p:txBody>
      </p:sp>
      <p:cxnSp>
        <p:nvCxnSpPr>
          <p:cNvPr id="25" name="直接箭头连接符 24">
            <a:extLst>
              <a:ext uri="{FF2B5EF4-FFF2-40B4-BE49-F238E27FC236}">
                <a16:creationId xmlns:a16="http://schemas.microsoft.com/office/drawing/2014/main" id="{D0186D45-C2B5-42EB-86A1-02D7A1B14535}"/>
              </a:ext>
            </a:extLst>
          </p:cNvPr>
          <p:cNvCxnSpPr>
            <a:cxnSpLocks/>
          </p:cNvCxnSpPr>
          <p:nvPr/>
        </p:nvCxnSpPr>
        <p:spPr>
          <a:xfrm flipH="1">
            <a:off x="7875769" y="1012571"/>
            <a:ext cx="528002" cy="121156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7" name="矩形 26">
            <a:extLst>
              <a:ext uri="{FF2B5EF4-FFF2-40B4-BE49-F238E27FC236}">
                <a16:creationId xmlns:a16="http://schemas.microsoft.com/office/drawing/2014/main" id="{6850E736-552F-4878-928B-6D7B2F4E1F76}"/>
              </a:ext>
            </a:extLst>
          </p:cNvPr>
          <p:cNvSpPr/>
          <p:nvPr/>
        </p:nvSpPr>
        <p:spPr>
          <a:xfrm>
            <a:off x="6579324" y="5730640"/>
            <a:ext cx="4406469" cy="1127360"/>
          </a:xfrm>
          <a:prstGeom prst="rect">
            <a:avLst/>
          </a:prstGeom>
          <a:solidFill>
            <a:schemeClr val="accent6">
              <a:alpha val="49000"/>
            </a:schemeClr>
          </a:solidFill>
        </p:spPr>
        <p:txBody>
          <a:bodyPr wrap="square">
            <a:spAutoFit/>
          </a:bodyPr>
          <a:lstStyle/>
          <a:p>
            <a:pPr marL="457200" indent="-457200">
              <a:lnSpc>
                <a:spcPct val="125000"/>
              </a:lnSpc>
              <a:buFont typeface="Wingdings" panose="05000000000000000000" pitchFamily="2" charset="2"/>
              <a:buChar char="n"/>
            </a:pPr>
            <a:r>
              <a:rPr lang="zh-CN" altLang="en-US" sz="2800" dirty="0">
                <a:solidFill>
                  <a:prstClr val="black"/>
                </a:solidFill>
                <a:latin typeface="仓耳今楷05-6763 W05" panose="02020400000000000000" pitchFamily="18" charset="-122"/>
                <a:ea typeface="仓耳今楷05-6763 W05" panose="02020400000000000000" pitchFamily="18" charset="-122"/>
              </a:rPr>
              <a:t>加强对东南沿海和西南少数民族地区的治理</a:t>
            </a:r>
            <a:endParaRPr lang="en-US" altLang="zh-CN" sz="2800" dirty="0">
              <a:solidFill>
                <a:prstClr val="black"/>
              </a:solidFill>
              <a:latin typeface="仓耳今楷05-6763 W05" panose="02020400000000000000" pitchFamily="18" charset="-122"/>
              <a:ea typeface="仓耳今楷05-6763 W05" panose="02020400000000000000" pitchFamily="18" charset="-122"/>
            </a:endParaRPr>
          </a:p>
        </p:txBody>
      </p:sp>
      <p:cxnSp>
        <p:nvCxnSpPr>
          <p:cNvPr id="28" name="直接箭头连接符 27">
            <a:extLst>
              <a:ext uri="{FF2B5EF4-FFF2-40B4-BE49-F238E27FC236}">
                <a16:creationId xmlns:a16="http://schemas.microsoft.com/office/drawing/2014/main" id="{3E6E08AC-61D0-42F8-AF61-8232590100FE}"/>
              </a:ext>
            </a:extLst>
          </p:cNvPr>
          <p:cNvCxnSpPr>
            <a:cxnSpLocks/>
          </p:cNvCxnSpPr>
          <p:nvPr/>
        </p:nvCxnSpPr>
        <p:spPr>
          <a:xfrm flipH="1" flipV="1">
            <a:off x="8784236" y="5231567"/>
            <a:ext cx="809469" cy="49907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25489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60D2049-D79C-4431-9038-F8416D77452A}"/>
              </a:ext>
            </a:extLst>
          </p:cNvPr>
          <p:cNvPicPr>
            <a:picLocks noChangeAspect="1"/>
          </p:cNvPicPr>
          <p:nvPr/>
        </p:nvPicPr>
        <p:blipFill rotWithShape="1">
          <a:blip r:embed="rId4"/>
          <a:srcRect t="7912" b="7912"/>
          <a:stretch/>
        </p:blipFill>
        <p:spPr>
          <a:xfrm>
            <a:off x="2048652" y="-1"/>
            <a:ext cx="8086264" cy="6858001"/>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D464EBF6-8F3E-4E9F-A8AA-69566E23DFA7}"/>
              </a:ext>
            </a:extLst>
          </p:cNvPr>
          <p:cNvSpPr txBox="1"/>
          <p:nvPr/>
        </p:nvSpPr>
        <p:spPr>
          <a:xfrm>
            <a:off x="2048652" y="3172534"/>
            <a:ext cx="8094689" cy="2600712"/>
          </a:xfrm>
          <a:prstGeom prst="rect">
            <a:avLst/>
          </a:prstGeom>
          <a:noFill/>
        </p:spPr>
        <p:txBody>
          <a:bodyPr wrap="square" rtlCol="0">
            <a:spAutoFit/>
          </a:bodyPr>
          <a:lstStyle/>
          <a:p>
            <a:pPr algn="ctr"/>
            <a:r>
              <a:rPr lang="zh-CN" altLang="en-US" sz="11500" b="1" dirty="0">
                <a:latin typeface="华光隶变_CNKI" panose="02000500000000000000" pitchFamily="2" charset="-122"/>
                <a:ea typeface="华光隶变_CNKI" panose="02000500000000000000" pitchFamily="2" charset="-122"/>
              </a:rPr>
              <a:t>东汉的兴衰</a:t>
            </a:r>
            <a:endParaRPr lang="en-US" altLang="zh-CN" sz="11500" b="1" dirty="0">
              <a:latin typeface="华光隶变_CNKI" panose="02000500000000000000" pitchFamily="2" charset="-122"/>
              <a:ea typeface="华光隶变_CNKI" panose="02000500000000000000" pitchFamily="2" charset="-122"/>
            </a:endParaRPr>
          </a:p>
          <a:p>
            <a:pPr algn="ctr"/>
            <a:r>
              <a:rPr lang="zh-CN" altLang="en-US" sz="4400" dirty="0">
                <a:latin typeface="华光隶变_CNKI" panose="02000500000000000000" pitchFamily="2" charset="-122"/>
                <a:ea typeface="华光隶变_CNKI" panose="02000500000000000000" pitchFamily="2" charset="-122"/>
              </a:rPr>
              <a:t>（自主）</a:t>
            </a:r>
          </a:p>
        </p:txBody>
      </p:sp>
      <p:sp>
        <p:nvSpPr>
          <p:cNvPr id="11" name="矩形 10">
            <a:extLst>
              <a:ext uri="{FF2B5EF4-FFF2-40B4-BE49-F238E27FC236}">
                <a16:creationId xmlns:a16="http://schemas.microsoft.com/office/drawing/2014/main" id="{058F4E8A-6AF3-4511-95FB-BEE38B9654FC}"/>
              </a:ext>
            </a:extLst>
          </p:cNvPr>
          <p:cNvSpPr/>
          <p:nvPr/>
        </p:nvSpPr>
        <p:spPr>
          <a:xfrm>
            <a:off x="5263075" y="1310485"/>
            <a:ext cx="1665841" cy="1862048"/>
          </a:xfrm>
          <a:prstGeom prst="rect">
            <a:avLst/>
          </a:prstGeom>
        </p:spPr>
        <p:txBody>
          <a:bodyPr wrap="none">
            <a:spAutoFit/>
          </a:bodyPr>
          <a:lstStyle/>
          <a:p>
            <a:r>
              <a:rPr lang="zh-CN" altLang="en-US" sz="11500" dirty="0">
                <a:solidFill>
                  <a:srgbClr val="C00000"/>
                </a:solidFill>
                <a:latin typeface="华文隶书" panose="02010800040101010101" pitchFamily="2" charset="-122"/>
                <a:ea typeface="华文隶书" panose="02010800040101010101" pitchFamily="2" charset="-122"/>
              </a:rPr>
              <a:t>叁</a:t>
            </a:r>
            <a:endParaRPr lang="zh-CN" altLang="en-US" sz="2000" dirty="0">
              <a:solidFill>
                <a:srgbClr val="C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7427834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100255"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王莽新政</a:t>
            </a:r>
            <a:endParaRPr lang="zh-CN" altLang="en-US" dirty="0"/>
          </a:p>
        </p:txBody>
      </p:sp>
      <p:sp>
        <p:nvSpPr>
          <p:cNvPr id="9" name="矩形 8">
            <a:extLst>
              <a:ext uri="{FF2B5EF4-FFF2-40B4-BE49-F238E27FC236}">
                <a16:creationId xmlns:a16="http://schemas.microsoft.com/office/drawing/2014/main" id="{B31FBE01-B38D-4DB5-A3F1-C1A2A04C68F8}"/>
              </a:ext>
            </a:extLst>
          </p:cNvPr>
          <p:cNvSpPr/>
          <p:nvPr/>
        </p:nvSpPr>
        <p:spPr>
          <a:xfrm>
            <a:off x="2851917" y="4363293"/>
            <a:ext cx="1860046" cy="615724"/>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方正宋刻本秀楷简体" panose="02000000000000000000" pitchFamily="2" charset="-122"/>
                <a:ea typeface="方正宋刻本秀楷简体" panose="02000000000000000000" pitchFamily="2" charset="-122"/>
              </a:rPr>
              <a:t>土地兼并</a:t>
            </a:r>
          </a:p>
        </p:txBody>
      </p:sp>
      <p:sp>
        <p:nvSpPr>
          <p:cNvPr id="10" name="矩形 9">
            <a:extLst>
              <a:ext uri="{FF2B5EF4-FFF2-40B4-BE49-F238E27FC236}">
                <a16:creationId xmlns:a16="http://schemas.microsoft.com/office/drawing/2014/main" id="{C1501123-B569-48AA-B6E3-9D93DDE6ED7A}"/>
              </a:ext>
            </a:extLst>
          </p:cNvPr>
          <p:cNvSpPr/>
          <p:nvPr/>
        </p:nvSpPr>
        <p:spPr>
          <a:xfrm>
            <a:off x="372220" y="4110618"/>
            <a:ext cx="1846683" cy="1121076"/>
          </a:xfrm>
          <a:prstGeom prst="rect">
            <a:avLst/>
          </a:prstGeom>
        </p:spPr>
        <p:txBody>
          <a:bodyPr wrap="square">
            <a:spAutoFit/>
          </a:bodyPr>
          <a:lstStyle/>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天灾人祸</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横征暴敛</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1" name="矩形 10">
            <a:extLst>
              <a:ext uri="{FF2B5EF4-FFF2-40B4-BE49-F238E27FC236}">
                <a16:creationId xmlns:a16="http://schemas.microsoft.com/office/drawing/2014/main" id="{7A6F9F26-DD69-4D3A-9308-0140C0CE91A7}"/>
              </a:ext>
            </a:extLst>
          </p:cNvPr>
          <p:cNvSpPr/>
          <p:nvPr/>
        </p:nvSpPr>
        <p:spPr>
          <a:xfrm>
            <a:off x="372220" y="1366308"/>
            <a:ext cx="11447559" cy="2202911"/>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材料四：</a:t>
            </a:r>
            <a:r>
              <a:rPr lang="zh-CN" altLang="en-US" sz="2800" dirty="0">
                <a:latin typeface="方正刻本仿宋简体" panose="02000000000000000000" pitchFamily="2" charset="-122"/>
                <a:ea typeface="方正刻本仿宋简体" panose="02000000000000000000" pitchFamily="2" charset="-122"/>
              </a:rPr>
              <a:t>汉武帝的穷兵黥武加重了农民身上的</a:t>
            </a:r>
            <a:r>
              <a:rPr lang="zh-CN" altLang="en-US" sz="2800" dirty="0">
                <a:solidFill>
                  <a:srgbClr val="C00000"/>
                </a:solidFill>
                <a:latin typeface="方正刻本仿宋简体" panose="02000000000000000000" pitchFamily="2" charset="-122"/>
                <a:ea typeface="方正刻本仿宋简体" panose="02000000000000000000" pitchFamily="2" charset="-122"/>
              </a:rPr>
              <a:t>赋税</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农民最终不得不卖掉他们唯</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剩下的家财</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solidFill>
                  <a:srgbClr val="C00000"/>
                </a:solidFill>
                <a:latin typeface="方正刻本仿宋简体" panose="02000000000000000000" pitchFamily="2" charset="-122"/>
                <a:ea typeface="方正刻本仿宋简体" panose="02000000000000000000" pitchFamily="2" charset="-122"/>
              </a:rPr>
              <a:t>土地</a:t>
            </a:r>
            <a:r>
              <a:rPr lang="zh-CN" altLang="en-US" sz="2800" dirty="0">
                <a:latin typeface="方正刻本仿宋简体" panose="02000000000000000000" pitchFamily="2" charset="-122"/>
                <a:ea typeface="方正刻本仿宋简体" panose="02000000000000000000" pitchFamily="2" charset="-122"/>
              </a:rPr>
              <a:t>。</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在汉帝国投入财力物力进行</a:t>
            </a:r>
            <a:r>
              <a:rPr lang="zh-CN" altLang="en-US" sz="2800" dirty="0">
                <a:solidFill>
                  <a:srgbClr val="C00000"/>
                </a:solidFill>
                <a:latin typeface="方正刻本仿宋简体" panose="02000000000000000000" pitchFamily="2" charset="-122"/>
                <a:ea typeface="方正刻本仿宋简体" panose="02000000000000000000" pitchFamily="2" charset="-122"/>
              </a:rPr>
              <a:t>军事扩张</a:t>
            </a:r>
            <a:r>
              <a:rPr lang="zh-CN" altLang="en-US" sz="2800" dirty="0">
                <a:latin typeface="方正刻本仿宋简体" panose="02000000000000000000" pitchFamily="2" charset="-122"/>
                <a:ea typeface="方正刻本仿宋简体" panose="02000000000000000000" pitchFamily="2" charset="-122"/>
              </a:rPr>
              <a:t>的同时，对帝国统治构成真正威胁的是</a:t>
            </a:r>
            <a:r>
              <a:rPr lang="zh-CN" altLang="en-US" sz="2800" b="1" dirty="0">
                <a:solidFill>
                  <a:srgbClr val="C00000"/>
                </a:solidFill>
                <a:latin typeface="方正刻本仿宋简体" panose="02000000000000000000" pitchFamily="2" charset="-122"/>
                <a:ea typeface="方正刻本仿宋简体" panose="02000000000000000000" pitchFamily="2" charset="-122"/>
              </a:rPr>
              <a:t>地主势力的逐步膨胀</a:t>
            </a:r>
            <a:r>
              <a:rPr lang="zh-CN" altLang="en-US" sz="2800" dirty="0">
                <a:latin typeface="方正刻本仿宋简体" panose="02000000000000000000" pitchFamily="2" charset="-122"/>
                <a:ea typeface="方正刻本仿宋简体" panose="02000000000000000000" pitchFamily="2" charset="-122"/>
              </a:rPr>
              <a:t>。</a:t>
            </a:r>
            <a:endParaRPr lang="en-US" altLang="zh-CN" sz="2800" dirty="0">
              <a:latin typeface="方正刻本仿宋简体" panose="02000000000000000000" pitchFamily="2" charset="-122"/>
              <a:ea typeface="方正刻本仿宋简体" panose="02000000000000000000" pitchFamily="2" charset="-122"/>
            </a:endParaRPr>
          </a:p>
          <a:p>
            <a:pPr algn="r">
              <a:lnSpc>
                <a:spcPct val="125000"/>
              </a:lnSpc>
            </a:pP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早期中华帝国：秦与汉</a:t>
            </a:r>
            <a:r>
              <a:rPr lang="en-US" altLang="zh-CN" sz="2800" dirty="0">
                <a:latin typeface="方正刻本仿宋简体" panose="02000000000000000000" pitchFamily="2" charset="-122"/>
                <a:ea typeface="方正刻本仿宋简体" panose="02000000000000000000" pitchFamily="2" charset="-122"/>
              </a:rPr>
              <a:t>》</a:t>
            </a:r>
            <a:endParaRPr lang="zh-CN" altLang="en-US" sz="2800" dirty="0">
              <a:latin typeface="方正刻本仿宋简体" panose="02000000000000000000" pitchFamily="2" charset="-122"/>
              <a:ea typeface="方正刻本仿宋简体" panose="02000000000000000000" pitchFamily="2" charset="-122"/>
            </a:endParaRPr>
          </a:p>
        </p:txBody>
      </p:sp>
      <p:sp>
        <p:nvSpPr>
          <p:cNvPr id="13" name="箭头: 右 12">
            <a:extLst>
              <a:ext uri="{FF2B5EF4-FFF2-40B4-BE49-F238E27FC236}">
                <a16:creationId xmlns:a16="http://schemas.microsoft.com/office/drawing/2014/main" id="{A09F9A65-3246-4BC9-8F82-3351B798BAA9}"/>
              </a:ext>
            </a:extLst>
          </p:cNvPr>
          <p:cNvSpPr/>
          <p:nvPr/>
        </p:nvSpPr>
        <p:spPr>
          <a:xfrm>
            <a:off x="2056166" y="4452341"/>
            <a:ext cx="574031" cy="437629"/>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右 13">
            <a:extLst>
              <a:ext uri="{FF2B5EF4-FFF2-40B4-BE49-F238E27FC236}">
                <a16:creationId xmlns:a16="http://schemas.microsoft.com/office/drawing/2014/main" id="{C743DA58-5E11-4AE7-8392-547B355804CC}"/>
              </a:ext>
            </a:extLst>
          </p:cNvPr>
          <p:cNvSpPr/>
          <p:nvPr/>
        </p:nvSpPr>
        <p:spPr>
          <a:xfrm>
            <a:off x="4933683" y="4452340"/>
            <a:ext cx="574031" cy="437629"/>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972DC85-C07B-4A0E-AE63-B7FE13413E5F}"/>
              </a:ext>
            </a:extLst>
          </p:cNvPr>
          <p:cNvSpPr/>
          <p:nvPr/>
        </p:nvSpPr>
        <p:spPr>
          <a:xfrm>
            <a:off x="5507714" y="3943070"/>
            <a:ext cx="2339102" cy="582467"/>
          </a:xfrm>
          <a:prstGeom prst="rect">
            <a:avLst/>
          </a:prstGeom>
        </p:spPr>
        <p:txBody>
          <a:bodyPr wrap="none">
            <a:spAutoFit/>
          </a:bodyPr>
          <a:lstStyle/>
          <a:p>
            <a:pPr lvl="0">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农民流离失所</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5" name="矩形 14">
            <a:extLst>
              <a:ext uri="{FF2B5EF4-FFF2-40B4-BE49-F238E27FC236}">
                <a16:creationId xmlns:a16="http://schemas.microsoft.com/office/drawing/2014/main" id="{9525C876-0BC3-4846-B245-B5A1A6DB908C}"/>
              </a:ext>
            </a:extLst>
          </p:cNvPr>
          <p:cNvSpPr/>
          <p:nvPr/>
        </p:nvSpPr>
        <p:spPr>
          <a:xfrm>
            <a:off x="5507714" y="4743573"/>
            <a:ext cx="2339102" cy="582467"/>
          </a:xfrm>
          <a:prstGeom prst="rect">
            <a:avLst/>
          </a:prstGeom>
        </p:spPr>
        <p:txBody>
          <a:bodyPr wrap="none">
            <a:spAutoFit/>
          </a:bodyPr>
          <a:lstStyle/>
          <a:p>
            <a:pPr lvl="0">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地主豪强坐大</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6" name="矩形 15">
            <a:extLst>
              <a:ext uri="{FF2B5EF4-FFF2-40B4-BE49-F238E27FC236}">
                <a16:creationId xmlns:a16="http://schemas.microsoft.com/office/drawing/2014/main" id="{C18127AB-1381-4313-8EA7-459B512E4BDB}"/>
              </a:ext>
            </a:extLst>
          </p:cNvPr>
          <p:cNvSpPr/>
          <p:nvPr/>
        </p:nvSpPr>
        <p:spPr>
          <a:xfrm>
            <a:off x="5507714" y="5544076"/>
            <a:ext cx="2339102" cy="1121076"/>
          </a:xfrm>
          <a:prstGeom prst="rect">
            <a:avLst/>
          </a:prstGeom>
        </p:spPr>
        <p:txBody>
          <a:bodyPr wrap="none">
            <a:spAutoFit/>
          </a:bodyPr>
          <a:lstStyle/>
          <a:p>
            <a:pPr lvl="0"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元成哀平诸帝</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lvl="0"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资质平平</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7" name="箭头: 右 16">
            <a:extLst>
              <a:ext uri="{FF2B5EF4-FFF2-40B4-BE49-F238E27FC236}">
                <a16:creationId xmlns:a16="http://schemas.microsoft.com/office/drawing/2014/main" id="{C9F9CF55-33F7-4D59-834C-FC4E82C9F585}"/>
              </a:ext>
            </a:extLst>
          </p:cNvPr>
          <p:cNvSpPr/>
          <p:nvPr/>
        </p:nvSpPr>
        <p:spPr>
          <a:xfrm>
            <a:off x="7846816" y="4154151"/>
            <a:ext cx="574031" cy="20914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7DCC9D85-9A79-4563-A6A0-728CB6AB202D}"/>
              </a:ext>
            </a:extLst>
          </p:cNvPr>
          <p:cNvSpPr/>
          <p:nvPr/>
        </p:nvSpPr>
        <p:spPr>
          <a:xfrm>
            <a:off x="7846815" y="4961516"/>
            <a:ext cx="574031" cy="20914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24BDE19C-229C-4C3A-8E7F-FF29454EFF63}"/>
              </a:ext>
            </a:extLst>
          </p:cNvPr>
          <p:cNvSpPr/>
          <p:nvPr/>
        </p:nvSpPr>
        <p:spPr>
          <a:xfrm>
            <a:off x="7846815" y="6000043"/>
            <a:ext cx="574031" cy="20914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C76A5807-F15B-4453-9242-839190C630B3}"/>
              </a:ext>
            </a:extLst>
          </p:cNvPr>
          <p:cNvSpPr/>
          <p:nvPr/>
        </p:nvSpPr>
        <p:spPr>
          <a:xfrm>
            <a:off x="8590125" y="3806471"/>
            <a:ext cx="3432597" cy="452251"/>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方正宋刻本秀楷简体" panose="02000000000000000000" pitchFamily="2" charset="-122"/>
                <a:ea typeface="方正宋刻本秀楷简体" panose="02000000000000000000" pitchFamily="2" charset="-122"/>
              </a:rPr>
              <a:t>赋役减少，国力削弱</a:t>
            </a:r>
          </a:p>
        </p:txBody>
      </p:sp>
      <p:sp>
        <p:nvSpPr>
          <p:cNvPr id="21" name="矩形 20">
            <a:extLst>
              <a:ext uri="{FF2B5EF4-FFF2-40B4-BE49-F238E27FC236}">
                <a16:creationId xmlns:a16="http://schemas.microsoft.com/office/drawing/2014/main" id="{5D8400F2-259A-4A72-875E-48C51D550835}"/>
              </a:ext>
            </a:extLst>
          </p:cNvPr>
          <p:cNvSpPr/>
          <p:nvPr/>
        </p:nvSpPr>
        <p:spPr>
          <a:xfrm>
            <a:off x="8590125" y="4249784"/>
            <a:ext cx="3432597" cy="452251"/>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方正宋刻本秀楷简体" panose="02000000000000000000" pitchFamily="2" charset="-122"/>
                <a:ea typeface="方正宋刻本秀楷简体" panose="02000000000000000000" pitchFamily="2" charset="-122"/>
              </a:rPr>
              <a:t>矛盾积累，社会动荡</a:t>
            </a:r>
          </a:p>
        </p:txBody>
      </p:sp>
      <p:sp>
        <p:nvSpPr>
          <p:cNvPr id="22" name="矩形 21">
            <a:extLst>
              <a:ext uri="{FF2B5EF4-FFF2-40B4-BE49-F238E27FC236}">
                <a16:creationId xmlns:a16="http://schemas.microsoft.com/office/drawing/2014/main" id="{BEECB898-1DED-4C04-9EA0-EFCF97387114}"/>
              </a:ext>
            </a:extLst>
          </p:cNvPr>
          <p:cNvSpPr/>
          <p:nvPr/>
        </p:nvSpPr>
        <p:spPr>
          <a:xfrm>
            <a:off x="8584311" y="4839961"/>
            <a:ext cx="2778634" cy="452251"/>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方正宋刻本秀楷简体" panose="02000000000000000000" pitchFamily="2" charset="-122"/>
                <a:ea typeface="方正宋刻本秀楷简体" panose="02000000000000000000" pitchFamily="2" charset="-122"/>
              </a:rPr>
              <a:t>冲击大一统体制</a:t>
            </a:r>
          </a:p>
        </p:txBody>
      </p:sp>
      <p:sp>
        <p:nvSpPr>
          <p:cNvPr id="23" name="矩形 22">
            <a:extLst>
              <a:ext uri="{FF2B5EF4-FFF2-40B4-BE49-F238E27FC236}">
                <a16:creationId xmlns:a16="http://schemas.microsoft.com/office/drawing/2014/main" id="{327A8701-D633-4F48-AC93-7EA7C9DB3075}"/>
              </a:ext>
            </a:extLst>
          </p:cNvPr>
          <p:cNvSpPr/>
          <p:nvPr/>
        </p:nvSpPr>
        <p:spPr>
          <a:xfrm>
            <a:off x="8584311" y="5656832"/>
            <a:ext cx="2583561" cy="895564"/>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方正宋刻本秀楷简体" panose="02000000000000000000" pitchFamily="2" charset="-122"/>
                <a:ea typeface="方正宋刻本秀楷简体" panose="02000000000000000000" pitchFamily="2" charset="-122"/>
              </a:rPr>
              <a:t>无法力挽狂澜</a:t>
            </a:r>
            <a:endParaRPr lang="en-US" altLang="zh-CN" sz="2800" b="1" dirty="0">
              <a:latin typeface="方正宋刻本秀楷简体" panose="02000000000000000000" pitchFamily="2" charset="-122"/>
              <a:ea typeface="方正宋刻本秀楷简体" panose="02000000000000000000" pitchFamily="2" charset="-122"/>
            </a:endParaRPr>
          </a:p>
          <a:p>
            <a:pPr algn="ctr"/>
            <a:r>
              <a:rPr lang="zh-CN" altLang="en-US" sz="2800" b="1" dirty="0">
                <a:latin typeface="方正宋刻本秀楷简体" panose="02000000000000000000" pitchFamily="2" charset="-122"/>
                <a:ea typeface="方正宋刻本秀楷简体" panose="02000000000000000000" pitchFamily="2" charset="-122"/>
              </a:rPr>
              <a:t>问题继续累积</a:t>
            </a:r>
          </a:p>
        </p:txBody>
      </p:sp>
      <p:sp>
        <p:nvSpPr>
          <p:cNvPr id="24" name="矩形 23">
            <a:extLst>
              <a:ext uri="{FF2B5EF4-FFF2-40B4-BE49-F238E27FC236}">
                <a16:creationId xmlns:a16="http://schemas.microsoft.com/office/drawing/2014/main" id="{A83201B3-B2DC-4345-8C42-9CED04A6AF02}"/>
              </a:ext>
            </a:extLst>
          </p:cNvPr>
          <p:cNvSpPr/>
          <p:nvPr/>
        </p:nvSpPr>
        <p:spPr>
          <a:xfrm>
            <a:off x="946858" y="5617947"/>
            <a:ext cx="1683339" cy="1121076"/>
          </a:xfrm>
          <a:prstGeom prst="rect">
            <a:avLst/>
          </a:prstGeom>
        </p:spPr>
        <p:txBody>
          <a:bodyPr wrap="square">
            <a:spAutoFit/>
          </a:bodyPr>
          <a:lstStyle/>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外戚长期</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把持政权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25" name="箭头: 右 24">
            <a:extLst>
              <a:ext uri="{FF2B5EF4-FFF2-40B4-BE49-F238E27FC236}">
                <a16:creationId xmlns:a16="http://schemas.microsoft.com/office/drawing/2014/main" id="{A4C5D267-D067-430B-ADA4-E4B27EAA0428}"/>
              </a:ext>
            </a:extLst>
          </p:cNvPr>
          <p:cNvSpPr/>
          <p:nvPr/>
        </p:nvSpPr>
        <p:spPr>
          <a:xfrm>
            <a:off x="2651952" y="5964056"/>
            <a:ext cx="574031" cy="437629"/>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F3A8766-D97F-4AF7-B9F8-94651B4B5F56}"/>
              </a:ext>
            </a:extLst>
          </p:cNvPr>
          <p:cNvSpPr/>
          <p:nvPr/>
        </p:nvSpPr>
        <p:spPr>
          <a:xfrm>
            <a:off x="3360652" y="5870623"/>
            <a:ext cx="1860046" cy="615724"/>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方正宋刻本秀楷简体" panose="02000000000000000000" pitchFamily="2" charset="-122"/>
                <a:ea typeface="方正宋刻本秀楷简体" panose="02000000000000000000" pitchFamily="2" charset="-122"/>
              </a:rPr>
              <a:t>政治黑暗</a:t>
            </a:r>
          </a:p>
        </p:txBody>
      </p:sp>
      <p:sp>
        <p:nvSpPr>
          <p:cNvPr id="27" name="箭头: 右 26">
            <a:extLst>
              <a:ext uri="{FF2B5EF4-FFF2-40B4-BE49-F238E27FC236}">
                <a16:creationId xmlns:a16="http://schemas.microsoft.com/office/drawing/2014/main" id="{E2DC6155-7282-43CA-AD0D-EB40D13D37C5}"/>
              </a:ext>
            </a:extLst>
          </p:cNvPr>
          <p:cNvSpPr/>
          <p:nvPr/>
        </p:nvSpPr>
        <p:spPr>
          <a:xfrm rot="16200000">
            <a:off x="3781940" y="5308940"/>
            <a:ext cx="574031" cy="20914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935183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4" grpId="0" animBg="1"/>
      <p:bldP spid="4" grpId="0"/>
      <p:bldP spid="15" grpId="0"/>
      <p:bldP spid="16" grpId="0"/>
      <p:bldP spid="17" grpId="0" animBg="1"/>
      <p:bldP spid="18" grpId="0" animBg="1"/>
      <p:bldP spid="19" grpId="0" animBg="1"/>
      <p:bldP spid="20" grpId="0" animBg="1"/>
      <p:bldP spid="21" grpId="0" animBg="1"/>
      <p:bldP spid="22" grpId="0" animBg="1"/>
      <p:bldP spid="23" grpId="0" animBg="1"/>
      <p:bldP spid="24" grpId="0"/>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E37A4C74-2B11-4011-B59A-AA199F0D94D9}"/>
              </a:ext>
            </a:extLst>
          </p:cNvPr>
          <p:cNvPicPr>
            <a:picLocks noChangeAspect="1"/>
          </p:cNvPicPr>
          <p:nvPr/>
        </p:nvPicPr>
        <p:blipFill rotWithShape="1">
          <a:blip r:embed="rId4"/>
          <a:srcRect t="7912" b="7912"/>
          <a:stretch/>
        </p:blipFill>
        <p:spPr>
          <a:xfrm>
            <a:off x="2048652" y="-1"/>
            <a:ext cx="8086264" cy="6858001"/>
          </a:xfrm>
          <a:prstGeom prst="rect">
            <a:avLst/>
          </a:prstGeom>
          <a:effectLst>
            <a:outerShdw blurRad="63500" sx="102000" sy="102000" algn="ctr" rotWithShape="0">
              <a:prstClr val="black">
                <a:alpha val="40000"/>
              </a:prstClr>
            </a:outerShdw>
          </a:effectLst>
        </p:spPr>
      </p:pic>
      <p:sp>
        <p:nvSpPr>
          <p:cNvPr id="16" name="文本框 15">
            <a:extLst>
              <a:ext uri="{FF2B5EF4-FFF2-40B4-BE49-F238E27FC236}">
                <a16:creationId xmlns:a16="http://schemas.microsoft.com/office/drawing/2014/main" id="{3E2A2489-89AB-4435-899F-F9B72EA94FDC}"/>
              </a:ext>
            </a:extLst>
          </p:cNvPr>
          <p:cNvSpPr txBox="1"/>
          <p:nvPr/>
        </p:nvSpPr>
        <p:spPr>
          <a:xfrm>
            <a:off x="2048652" y="3172534"/>
            <a:ext cx="8094689" cy="1862048"/>
          </a:xfrm>
          <a:prstGeom prst="rect">
            <a:avLst/>
          </a:prstGeom>
          <a:noFill/>
        </p:spPr>
        <p:txBody>
          <a:bodyPr wrap="square" rtlCol="0">
            <a:spAutoFit/>
          </a:bodyPr>
          <a:lstStyle/>
          <a:p>
            <a:pPr algn="ctr"/>
            <a:r>
              <a:rPr lang="zh-CN" altLang="en-US" sz="11500" b="1" dirty="0">
                <a:latin typeface="华光隶变_CNKI" panose="02000500000000000000" pitchFamily="2" charset="-122"/>
                <a:ea typeface="华光隶变_CNKI" panose="02000500000000000000" pitchFamily="2" charset="-122"/>
              </a:rPr>
              <a:t>西汉的建立</a:t>
            </a:r>
          </a:p>
        </p:txBody>
      </p:sp>
      <p:sp>
        <p:nvSpPr>
          <p:cNvPr id="17" name="矩形 16">
            <a:extLst>
              <a:ext uri="{FF2B5EF4-FFF2-40B4-BE49-F238E27FC236}">
                <a16:creationId xmlns:a16="http://schemas.microsoft.com/office/drawing/2014/main" id="{6CF68C95-B0A6-4E69-B09C-270ECC3A8E6C}"/>
              </a:ext>
            </a:extLst>
          </p:cNvPr>
          <p:cNvSpPr/>
          <p:nvPr/>
        </p:nvSpPr>
        <p:spPr>
          <a:xfrm>
            <a:off x="5263075" y="1310485"/>
            <a:ext cx="1665841" cy="1862048"/>
          </a:xfrm>
          <a:prstGeom prst="rect">
            <a:avLst/>
          </a:prstGeom>
        </p:spPr>
        <p:txBody>
          <a:bodyPr wrap="none">
            <a:spAutoFit/>
          </a:bodyPr>
          <a:lstStyle/>
          <a:p>
            <a:r>
              <a:rPr lang="zh-CN" altLang="en-US" sz="11500" dirty="0">
                <a:solidFill>
                  <a:srgbClr val="C00000"/>
                </a:solidFill>
                <a:latin typeface="华文隶书" panose="02010800040101010101" pitchFamily="2" charset="-122"/>
                <a:ea typeface="华文隶书" panose="02010800040101010101" pitchFamily="2" charset="-122"/>
              </a:rPr>
              <a:t>壹</a:t>
            </a:r>
            <a:endParaRPr lang="zh-CN" altLang="en-US" sz="2000" dirty="0">
              <a:solidFill>
                <a:srgbClr val="C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5686213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100255"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王莽新政</a:t>
            </a:r>
            <a:endParaRPr lang="zh-CN" altLang="en-US" dirty="0"/>
          </a:p>
        </p:txBody>
      </p:sp>
      <p:sp>
        <p:nvSpPr>
          <p:cNvPr id="28" name="矩形 27">
            <a:extLst>
              <a:ext uri="{FF2B5EF4-FFF2-40B4-BE49-F238E27FC236}">
                <a16:creationId xmlns:a16="http://schemas.microsoft.com/office/drawing/2014/main" id="{520821F1-A42D-4286-99BB-175FFEC0754C}"/>
              </a:ext>
            </a:extLst>
          </p:cNvPr>
          <p:cNvSpPr/>
          <p:nvPr/>
        </p:nvSpPr>
        <p:spPr>
          <a:xfrm>
            <a:off x="552761" y="1439441"/>
            <a:ext cx="11086477" cy="646331"/>
          </a:xfrm>
          <a:prstGeom prst="rect">
            <a:avLst/>
          </a:prstGeom>
        </p:spPr>
        <p:txBody>
          <a:bodyPr wrap="square">
            <a:spAutoFit/>
          </a:bodyPr>
          <a:lstStyle/>
          <a:p>
            <a:pPr marL="457200" indent="-457200">
              <a:buFont typeface="Wingdings" panose="05000000000000000000" pitchFamily="2" charset="2"/>
              <a:buChar char="n"/>
            </a:pPr>
            <a:r>
              <a:rPr lang="zh-CN" altLang="en-US" sz="3600" dirty="0">
                <a:solidFill>
                  <a:prstClr val="black"/>
                </a:solidFill>
                <a:latin typeface="仓耳今楷05-6763 W05" panose="02020400000000000000" pitchFamily="18" charset="-122"/>
                <a:ea typeface="仓耳今楷05-6763 W05" panose="02020400000000000000" pitchFamily="18" charset="-122"/>
              </a:rPr>
              <a:t>公元</a:t>
            </a:r>
            <a:r>
              <a:rPr lang="en-US" altLang="zh-CN" sz="3600" dirty="0">
                <a:solidFill>
                  <a:prstClr val="black"/>
                </a:solidFill>
                <a:latin typeface="仓耳今楷05-6763 W05" panose="02020400000000000000" pitchFamily="18" charset="-122"/>
                <a:ea typeface="仓耳今楷05-6763 W05" panose="02020400000000000000" pitchFamily="18" charset="-122"/>
              </a:rPr>
              <a:t>9</a:t>
            </a:r>
            <a:r>
              <a:rPr lang="zh-CN" altLang="en-US" sz="3600" dirty="0">
                <a:solidFill>
                  <a:prstClr val="black"/>
                </a:solidFill>
                <a:latin typeface="仓耳今楷05-6763 W05" panose="02020400000000000000" pitchFamily="18" charset="-122"/>
                <a:ea typeface="仓耳今楷05-6763 W05" panose="02020400000000000000" pitchFamily="18" charset="-122"/>
              </a:rPr>
              <a:t>年，外戚</a:t>
            </a:r>
            <a:r>
              <a:rPr lang="zh-CN" altLang="en-US" sz="3600" dirty="0">
                <a:solidFill>
                  <a:srgbClr val="C00000"/>
                </a:solidFill>
                <a:latin typeface="仓耳今楷05-6763 W05" panose="02020400000000000000" pitchFamily="18" charset="-122"/>
                <a:ea typeface="仓耳今楷05-6763 W05" panose="02020400000000000000" pitchFamily="18" charset="-122"/>
              </a:rPr>
              <a:t>王莽</a:t>
            </a:r>
            <a:r>
              <a:rPr lang="zh-CN" altLang="en-US" sz="3600" dirty="0">
                <a:solidFill>
                  <a:prstClr val="black"/>
                </a:solidFill>
                <a:latin typeface="仓耳今楷05-6763 W05" panose="02020400000000000000" pitchFamily="18" charset="-122"/>
                <a:ea typeface="仓耳今楷05-6763 W05" panose="02020400000000000000" pitchFamily="18" charset="-122"/>
              </a:rPr>
              <a:t>夺取皇位，改国号为</a:t>
            </a:r>
            <a:r>
              <a:rPr lang="zh-CN" altLang="en-US" sz="3600" dirty="0">
                <a:solidFill>
                  <a:srgbClr val="C00000"/>
                </a:solidFill>
                <a:latin typeface="仓耳今楷05-6763 W05" panose="02020400000000000000" pitchFamily="18" charset="-122"/>
                <a:ea typeface="仓耳今楷05-6763 W05" panose="02020400000000000000" pitchFamily="18" charset="-122"/>
              </a:rPr>
              <a:t>新</a:t>
            </a:r>
            <a:r>
              <a:rPr lang="zh-CN" altLang="en-US" sz="3600" dirty="0">
                <a:solidFill>
                  <a:prstClr val="black"/>
                </a:solidFill>
                <a:latin typeface="仓耳今楷05-6763 W05" panose="02020400000000000000" pitchFamily="18" charset="-122"/>
                <a:ea typeface="仓耳今楷05-6763 W05" panose="02020400000000000000" pitchFamily="18" charset="-122"/>
              </a:rPr>
              <a:t>，西汉灭亡。</a:t>
            </a:r>
            <a:endParaRPr lang="en-US" altLang="zh-CN" sz="3600" dirty="0">
              <a:solidFill>
                <a:prstClr val="black"/>
              </a:solidFill>
              <a:latin typeface="仓耳今楷05-6763 W05" panose="02020400000000000000" pitchFamily="18" charset="-122"/>
              <a:ea typeface="仓耳今楷05-6763 W05" panose="02020400000000000000" pitchFamily="18" charset="-122"/>
            </a:endParaRPr>
          </a:p>
        </p:txBody>
      </p:sp>
      <p:sp>
        <p:nvSpPr>
          <p:cNvPr id="29" name="矩形 28">
            <a:extLst>
              <a:ext uri="{FF2B5EF4-FFF2-40B4-BE49-F238E27FC236}">
                <a16:creationId xmlns:a16="http://schemas.microsoft.com/office/drawing/2014/main" id="{41CDBF23-03AD-439F-B6CF-107C2E588F34}"/>
              </a:ext>
            </a:extLst>
          </p:cNvPr>
          <p:cNvSpPr/>
          <p:nvPr/>
        </p:nvSpPr>
        <p:spPr>
          <a:xfrm>
            <a:off x="372219" y="2216772"/>
            <a:ext cx="11447559" cy="1125693"/>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材料五：</a:t>
            </a:r>
            <a:r>
              <a:rPr lang="zh-CN" altLang="en-US" sz="2800" dirty="0">
                <a:latin typeface="方正刻本仿宋简体" panose="02000000000000000000" pitchFamily="2" charset="-122"/>
                <a:ea typeface="方正刻本仿宋简体" panose="02000000000000000000" pitchFamily="2" charset="-122"/>
              </a:rPr>
              <a:t>企图解决问题的王莽，成为被问题解决的王莽。</a:t>
            </a:r>
            <a:endParaRPr lang="en-US" altLang="zh-CN" sz="2800" dirty="0">
              <a:latin typeface="方正刻本仿宋简体" panose="02000000000000000000" pitchFamily="2" charset="-122"/>
              <a:ea typeface="方正刻本仿宋简体" panose="02000000000000000000" pitchFamily="2" charset="-122"/>
            </a:endParaRPr>
          </a:p>
          <a:p>
            <a:pPr algn="r">
              <a:lnSpc>
                <a:spcPct val="125000"/>
              </a:lnSpc>
            </a:pP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范文澜</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中国通史简编</a:t>
            </a:r>
            <a:r>
              <a:rPr lang="en-US" altLang="zh-CN" sz="2800" dirty="0">
                <a:latin typeface="方正刻本仿宋简体" panose="02000000000000000000" pitchFamily="2" charset="-122"/>
                <a:ea typeface="方正刻本仿宋简体" panose="02000000000000000000" pitchFamily="2" charset="-122"/>
              </a:rPr>
              <a:t>》</a:t>
            </a:r>
            <a:endParaRPr lang="zh-CN" altLang="en-US" sz="2800" dirty="0">
              <a:latin typeface="方正刻本仿宋简体" panose="02000000000000000000" pitchFamily="2" charset="-122"/>
              <a:ea typeface="方正刻本仿宋简体" panose="02000000000000000000" pitchFamily="2" charset="-122"/>
            </a:endParaRPr>
          </a:p>
        </p:txBody>
      </p:sp>
      <p:sp>
        <p:nvSpPr>
          <p:cNvPr id="30" name="矩形 29">
            <a:extLst>
              <a:ext uri="{FF2B5EF4-FFF2-40B4-BE49-F238E27FC236}">
                <a16:creationId xmlns:a16="http://schemas.microsoft.com/office/drawing/2014/main" id="{33A913EF-3D3B-4962-96D2-03E5A8AE4A38}"/>
              </a:ext>
            </a:extLst>
          </p:cNvPr>
          <p:cNvSpPr/>
          <p:nvPr/>
        </p:nvSpPr>
        <p:spPr>
          <a:xfrm>
            <a:off x="1024133" y="3545975"/>
            <a:ext cx="2407556" cy="582467"/>
          </a:xfrm>
          <a:prstGeom prst="rect">
            <a:avLst/>
          </a:prstGeom>
        </p:spPr>
        <p:txBody>
          <a:bodyPr wrap="square">
            <a:spAutoFit/>
          </a:bodyPr>
          <a:lstStyle/>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王莽改制失败</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31" name="矩形 30">
            <a:extLst>
              <a:ext uri="{FF2B5EF4-FFF2-40B4-BE49-F238E27FC236}">
                <a16:creationId xmlns:a16="http://schemas.microsoft.com/office/drawing/2014/main" id="{E778D8C1-1BFB-4A3A-B00E-D0BCDB8AC83E}"/>
              </a:ext>
            </a:extLst>
          </p:cNvPr>
          <p:cNvSpPr/>
          <p:nvPr/>
        </p:nvSpPr>
        <p:spPr>
          <a:xfrm>
            <a:off x="811132" y="4256548"/>
            <a:ext cx="2833558" cy="582467"/>
          </a:xfrm>
          <a:prstGeom prst="rect">
            <a:avLst/>
          </a:prstGeom>
        </p:spPr>
        <p:txBody>
          <a:bodyPr wrap="square">
            <a:spAutoFit/>
          </a:bodyPr>
          <a:lstStyle/>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旱灾、蝗灾严重</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32" name="箭头: 右 31">
            <a:extLst>
              <a:ext uri="{FF2B5EF4-FFF2-40B4-BE49-F238E27FC236}">
                <a16:creationId xmlns:a16="http://schemas.microsoft.com/office/drawing/2014/main" id="{0F9814F8-023A-48D7-A32C-12E7528ADE58}"/>
              </a:ext>
            </a:extLst>
          </p:cNvPr>
          <p:cNvSpPr/>
          <p:nvPr/>
        </p:nvSpPr>
        <p:spPr>
          <a:xfrm>
            <a:off x="3814400" y="4035445"/>
            <a:ext cx="574031" cy="437629"/>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353A22C4-E351-41F0-A8CE-168B56613D52}"/>
              </a:ext>
            </a:extLst>
          </p:cNvPr>
          <p:cNvSpPr/>
          <p:nvPr/>
        </p:nvSpPr>
        <p:spPr>
          <a:xfrm>
            <a:off x="4908852" y="3932058"/>
            <a:ext cx="2712790" cy="615724"/>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方正宋刻本秀楷简体" panose="02000000000000000000" pitchFamily="2" charset="-122"/>
                <a:ea typeface="方正宋刻本秀楷简体" panose="02000000000000000000" pitchFamily="2" charset="-122"/>
              </a:rPr>
              <a:t>社会矛盾激化</a:t>
            </a:r>
          </a:p>
        </p:txBody>
      </p:sp>
      <p:sp>
        <p:nvSpPr>
          <p:cNvPr id="34" name="箭头: 右 33">
            <a:extLst>
              <a:ext uri="{FF2B5EF4-FFF2-40B4-BE49-F238E27FC236}">
                <a16:creationId xmlns:a16="http://schemas.microsoft.com/office/drawing/2014/main" id="{450D48DD-47A1-429D-9EBF-C9109B0BCC17}"/>
              </a:ext>
            </a:extLst>
          </p:cNvPr>
          <p:cNvSpPr/>
          <p:nvPr/>
        </p:nvSpPr>
        <p:spPr>
          <a:xfrm>
            <a:off x="8142063" y="4021105"/>
            <a:ext cx="574031" cy="437629"/>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0543BEBF-ED63-42D3-88BF-0DF4D786C863}"/>
              </a:ext>
            </a:extLst>
          </p:cNvPr>
          <p:cNvSpPr/>
          <p:nvPr/>
        </p:nvSpPr>
        <p:spPr>
          <a:xfrm>
            <a:off x="9095346" y="3565617"/>
            <a:ext cx="2407556" cy="1121076"/>
          </a:xfrm>
          <a:prstGeom prst="rect">
            <a:avLst/>
          </a:prstGeom>
        </p:spPr>
        <p:txBody>
          <a:bodyPr wrap="square">
            <a:spAutoFit/>
          </a:bodyPr>
          <a:lstStyle/>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绿林、赤眉等农民起义爆发</a:t>
            </a:r>
            <a:endParaRPr lang="en-US" altLang="zh-CN" sz="28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36" name="矩形 35">
            <a:extLst>
              <a:ext uri="{FF2B5EF4-FFF2-40B4-BE49-F238E27FC236}">
                <a16:creationId xmlns:a16="http://schemas.microsoft.com/office/drawing/2014/main" id="{3064ED1C-F434-403C-840D-03D91CB17996}"/>
              </a:ext>
            </a:extLst>
          </p:cNvPr>
          <p:cNvSpPr/>
          <p:nvPr/>
        </p:nvSpPr>
        <p:spPr>
          <a:xfrm>
            <a:off x="552761" y="5057727"/>
            <a:ext cx="11086477" cy="523220"/>
          </a:xfrm>
          <a:prstGeom prst="rect">
            <a:avLst/>
          </a:prstGeom>
        </p:spPr>
        <p:txBody>
          <a:bodyPr wrap="square">
            <a:spAutoFit/>
          </a:bodyPr>
          <a:lstStyle/>
          <a:p>
            <a:pPr marL="457200" indent="-457200">
              <a:buFont typeface="Wingdings" panose="05000000000000000000" pitchFamily="2" charset="2"/>
              <a:buChar char="n"/>
            </a:pPr>
            <a:r>
              <a:rPr lang="en-US" altLang="zh-CN" sz="2800" dirty="0">
                <a:solidFill>
                  <a:prstClr val="black"/>
                </a:solidFill>
                <a:latin typeface="仓耳今楷05-6763 W05" panose="02020400000000000000" pitchFamily="18" charset="-122"/>
                <a:ea typeface="仓耳今楷05-6763 W05" panose="02020400000000000000" pitchFamily="18" charset="-122"/>
              </a:rPr>
              <a:t>23</a:t>
            </a:r>
            <a:r>
              <a:rPr lang="zh-CN" altLang="en-US" sz="2800" dirty="0">
                <a:solidFill>
                  <a:prstClr val="black"/>
                </a:solidFill>
                <a:latin typeface="仓耳今楷05-6763 W05" panose="02020400000000000000" pitchFamily="18" charset="-122"/>
                <a:ea typeface="仓耳今楷05-6763 W05" panose="02020400000000000000" pitchFamily="18" charset="-122"/>
              </a:rPr>
              <a:t>年，绿林军在昆阳击败王莽军队主力，后攻入长安，推翻王莽政权。</a:t>
            </a:r>
            <a:endParaRPr lang="en-US" altLang="zh-CN" sz="2800" dirty="0">
              <a:solidFill>
                <a:prstClr val="black"/>
              </a:solidFill>
              <a:latin typeface="仓耳今楷05-6763 W05" panose="02020400000000000000" pitchFamily="18" charset="-122"/>
              <a:ea typeface="仓耳今楷05-6763 W05" panose="02020400000000000000" pitchFamily="18" charset="-122"/>
            </a:endParaRPr>
          </a:p>
        </p:txBody>
      </p:sp>
      <p:sp>
        <p:nvSpPr>
          <p:cNvPr id="37" name="矩形 36">
            <a:extLst>
              <a:ext uri="{FF2B5EF4-FFF2-40B4-BE49-F238E27FC236}">
                <a16:creationId xmlns:a16="http://schemas.microsoft.com/office/drawing/2014/main" id="{E814CBC3-DACB-467D-A608-922D96AA0E68}"/>
              </a:ext>
            </a:extLst>
          </p:cNvPr>
          <p:cNvSpPr/>
          <p:nvPr/>
        </p:nvSpPr>
        <p:spPr>
          <a:xfrm>
            <a:off x="1491614" y="5643643"/>
            <a:ext cx="9208768" cy="1238801"/>
          </a:xfrm>
          <a:prstGeom prst="rect">
            <a:avLst/>
          </a:prstGeom>
        </p:spPr>
        <p:txBody>
          <a:bodyPr wrap="square">
            <a:spAutoFit/>
          </a:bodyPr>
          <a:lstStyle/>
          <a:p>
            <a:pPr>
              <a:lnSpc>
                <a:spcPct val="125000"/>
              </a:lnSpc>
            </a:pPr>
            <a:r>
              <a:rPr lang="zh-CN" altLang="en-US" sz="3200" b="1" dirty="0">
                <a:solidFill>
                  <a:srgbClr val="C00000"/>
                </a:solidFill>
                <a:latin typeface="字体视界-云梦深几许" panose="02000503000000000000" pitchFamily="2" charset="-122"/>
                <a:ea typeface="字体视界-云梦深几许" panose="02000503000000000000" pitchFamily="2" charset="-122"/>
              </a:rPr>
              <a:t>班固：“昔秦燔诗书以立私议，莽诵六艺以文奸言，</a:t>
            </a:r>
            <a:r>
              <a:rPr lang="en-US" altLang="zh-CN" sz="3200" b="1" dirty="0">
                <a:solidFill>
                  <a:srgbClr val="C00000"/>
                </a:solidFill>
                <a:latin typeface="字体视界-云梦深几许" panose="02000503000000000000" pitchFamily="2" charset="-122"/>
                <a:ea typeface="字体视界-云梦深几许" panose="02000503000000000000" pitchFamily="2" charset="-122"/>
              </a:rPr>
              <a:t>    </a:t>
            </a:r>
          </a:p>
          <a:p>
            <a:pPr>
              <a:lnSpc>
                <a:spcPct val="125000"/>
              </a:lnSpc>
            </a:pPr>
            <a:r>
              <a:rPr lang="en-US" altLang="zh-CN" sz="3200" b="1" dirty="0">
                <a:solidFill>
                  <a:srgbClr val="C00000"/>
                </a:solidFill>
                <a:latin typeface="字体视界-云梦深几许" panose="02000503000000000000" pitchFamily="2" charset="-122"/>
                <a:ea typeface="字体视界-云梦深几许" panose="02000503000000000000" pitchFamily="2" charset="-122"/>
              </a:rPr>
              <a:t>            </a:t>
            </a:r>
            <a:r>
              <a:rPr lang="zh-CN" altLang="en-US" sz="3200" b="1" dirty="0">
                <a:solidFill>
                  <a:srgbClr val="C00000"/>
                </a:solidFill>
                <a:latin typeface="字体视界-云梦深几许" panose="02000503000000000000" pitchFamily="2" charset="-122"/>
                <a:ea typeface="字体视界-云梦深几许" panose="02000503000000000000" pitchFamily="2" charset="-122"/>
              </a:rPr>
              <a:t>同归殊涂，俱用灭亡。”</a:t>
            </a:r>
            <a:endParaRPr lang="zh-CN" altLang="en-US" sz="800" dirty="0">
              <a:latin typeface="字体视界-云梦深几许" panose="02000503000000000000" pitchFamily="2" charset="-122"/>
              <a:ea typeface="字体视界-云梦深几许" panose="02000503000000000000" pitchFamily="2" charset="-122"/>
            </a:endParaRPr>
          </a:p>
        </p:txBody>
      </p:sp>
    </p:spTree>
    <p:extLst>
      <p:ext uri="{BB962C8B-B14F-4D97-AF65-F5344CB8AC3E}">
        <p14:creationId xmlns:p14="http://schemas.microsoft.com/office/powerpoint/2010/main" val="31049900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p:bldP spid="31" grpId="0"/>
      <p:bldP spid="32" grpId="0" animBg="1"/>
      <p:bldP spid="33" grpId="0" animBg="1"/>
      <p:bldP spid="34" grpId="0" animBg="1"/>
      <p:bldP spid="35" grpId="0"/>
      <p:bldP spid="36"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100255"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光武中兴</a:t>
            </a:r>
            <a:endParaRPr lang="zh-CN" altLang="en-US" dirty="0"/>
          </a:p>
        </p:txBody>
      </p:sp>
      <p:sp>
        <p:nvSpPr>
          <p:cNvPr id="7" name="矩形 6">
            <a:extLst>
              <a:ext uri="{FF2B5EF4-FFF2-40B4-BE49-F238E27FC236}">
                <a16:creationId xmlns:a16="http://schemas.microsoft.com/office/drawing/2014/main" id="{81053ED8-85AE-442F-891D-08D1A690106F}"/>
              </a:ext>
            </a:extLst>
          </p:cNvPr>
          <p:cNvSpPr/>
          <p:nvPr/>
        </p:nvSpPr>
        <p:spPr>
          <a:xfrm>
            <a:off x="552761" y="1308441"/>
            <a:ext cx="11086477" cy="1967783"/>
          </a:xfrm>
          <a:prstGeom prst="rect">
            <a:avLst/>
          </a:prstGeom>
        </p:spPr>
        <p:txBody>
          <a:bodyPr wrap="square">
            <a:spAutoFit/>
          </a:bodyPr>
          <a:lstStyle/>
          <a:p>
            <a:pPr marL="457200" indent="-457200">
              <a:lnSpc>
                <a:spcPct val="125000"/>
              </a:lnSpc>
              <a:spcAft>
                <a:spcPts val="600"/>
              </a:spcAft>
              <a:buFont typeface="Wingdings" panose="05000000000000000000" pitchFamily="2" charset="2"/>
              <a:buChar char="n"/>
            </a:pPr>
            <a:r>
              <a:rPr lang="en-US" altLang="zh-CN" sz="3200" dirty="0">
                <a:solidFill>
                  <a:prstClr val="black"/>
                </a:solidFill>
                <a:latin typeface="仓耳今楷05-6763 W05" panose="02020400000000000000" pitchFamily="18" charset="-122"/>
                <a:ea typeface="仓耳今楷05-6763 W05" panose="02020400000000000000" pitchFamily="18" charset="-122"/>
              </a:rPr>
              <a:t>25</a:t>
            </a:r>
            <a:r>
              <a:rPr lang="zh-CN" altLang="en-US" sz="3200" dirty="0">
                <a:solidFill>
                  <a:prstClr val="black"/>
                </a:solidFill>
                <a:latin typeface="仓耳今楷05-6763 W05" panose="02020400000000000000" pitchFamily="18" charset="-122"/>
                <a:ea typeface="仓耳今楷05-6763 W05" panose="02020400000000000000" pitchFamily="18" charset="-122"/>
              </a:rPr>
              <a:t>年，西汉宗室</a:t>
            </a:r>
            <a:r>
              <a:rPr lang="zh-CN" altLang="en-US" sz="3200" dirty="0">
                <a:solidFill>
                  <a:srgbClr val="C00000"/>
                </a:solidFill>
                <a:latin typeface="仓耳今楷05-6763 W05" panose="02020400000000000000" pitchFamily="18" charset="-122"/>
                <a:ea typeface="仓耳今楷05-6763 W05" panose="02020400000000000000" pitchFamily="18" charset="-122"/>
              </a:rPr>
              <a:t>刘秀</a:t>
            </a:r>
            <a:r>
              <a:rPr lang="zh-CN" altLang="en-US" sz="3200" dirty="0">
                <a:solidFill>
                  <a:prstClr val="black"/>
                </a:solidFill>
                <a:latin typeface="仓耳今楷05-6763 W05" panose="02020400000000000000" pitchFamily="18" charset="-122"/>
                <a:ea typeface="仓耳今楷05-6763 W05" panose="02020400000000000000" pitchFamily="18" charset="-122"/>
              </a:rPr>
              <a:t>重建汉朝，定都</a:t>
            </a:r>
            <a:r>
              <a:rPr lang="zh-CN" altLang="en-US" sz="3200" dirty="0">
                <a:solidFill>
                  <a:srgbClr val="C00000"/>
                </a:solidFill>
                <a:latin typeface="仓耳今楷05-6763 W05" panose="02020400000000000000" pitchFamily="18" charset="-122"/>
                <a:ea typeface="仓耳今楷05-6763 W05" panose="02020400000000000000" pitchFamily="18" charset="-122"/>
              </a:rPr>
              <a:t>洛阳</a:t>
            </a:r>
            <a:r>
              <a:rPr lang="zh-CN" altLang="en-US" sz="3200" dirty="0">
                <a:solidFill>
                  <a:prstClr val="black"/>
                </a:solidFill>
                <a:latin typeface="仓耳今楷05-6763 W05" panose="02020400000000000000" pitchFamily="18" charset="-122"/>
                <a:ea typeface="仓耳今楷05-6763 W05" panose="02020400000000000000" pitchFamily="18" charset="-122"/>
              </a:rPr>
              <a:t>，史称东汉，刘秀即</a:t>
            </a:r>
            <a:r>
              <a:rPr lang="zh-CN" altLang="en-US" sz="3200" dirty="0">
                <a:solidFill>
                  <a:srgbClr val="C00000"/>
                </a:solidFill>
                <a:latin typeface="仓耳今楷05-6763 W05" panose="02020400000000000000" pitchFamily="18" charset="-122"/>
                <a:ea typeface="仓耳今楷05-6763 W05" panose="02020400000000000000" pitchFamily="18" charset="-122"/>
              </a:rPr>
              <a:t>汉光武帝</a:t>
            </a:r>
            <a:r>
              <a:rPr lang="zh-CN" altLang="en-US" sz="3200" dirty="0">
                <a:solidFill>
                  <a:prstClr val="black"/>
                </a:solidFill>
                <a:latin typeface="仓耳今楷05-6763 W05" panose="02020400000000000000" pitchFamily="18" charset="-122"/>
                <a:ea typeface="仓耳今楷05-6763 W05" panose="02020400000000000000" pitchFamily="18" charset="-122"/>
              </a:rPr>
              <a:t>。</a:t>
            </a:r>
            <a:endParaRPr lang="en-US" altLang="zh-CN" sz="3200" dirty="0">
              <a:solidFill>
                <a:prstClr val="black"/>
              </a:solidFill>
              <a:latin typeface="仓耳今楷05-6763 W05" panose="02020400000000000000" pitchFamily="18" charset="-122"/>
              <a:ea typeface="仓耳今楷05-6763 W05" panose="02020400000000000000" pitchFamily="18" charset="-122"/>
            </a:endParaRPr>
          </a:p>
          <a:p>
            <a:pPr marL="457200" indent="-457200">
              <a:lnSpc>
                <a:spcPct val="125000"/>
              </a:lnSpc>
              <a:spcAft>
                <a:spcPts val="600"/>
              </a:spcAft>
              <a:buFont typeface="Wingdings" panose="05000000000000000000" pitchFamily="2" charset="2"/>
              <a:buChar char="n"/>
            </a:pPr>
            <a:r>
              <a:rPr lang="zh-CN" altLang="en-US" sz="3200" dirty="0">
                <a:solidFill>
                  <a:prstClr val="black"/>
                </a:solidFill>
                <a:latin typeface="仓耳今楷05-6763 W05" panose="02020400000000000000" pitchFamily="18" charset="-122"/>
                <a:ea typeface="仓耳今楷05-6763 W05" panose="02020400000000000000" pitchFamily="18" charset="-122"/>
              </a:rPr>
              <a:t>刘秀平定割据政权，实现全国统一。</a:t>
            </a:r>
            <a:endParaRPr lang="en-US" altLang="zh-CN" sz="3200" dirty="0">
              <a:solidFill>
                <a:prstClr val="black"/>
              </a:solidFill>
              <a:latin typeface="仓耳今楷05-6763 W05" panose="02020400000000000000" pitchFamily="18" charset="-122"/>
              <a:ea typeface="仓耳今楷05-6763 W05" panose="02020400000000000000" pitchFamily="18" charset="-122"/>
            </a:endParaRPr>
          </a:p>
        </p:txBody>
      </p:sp>
      <p:graphicFrame>
        <p:nvGraphicFramePr>
          <p:cNvPr id="2" name="表格 1">
            <a:extLst>
              <a:ext uri="{FF2B5EF4-FFF2-40B4-BE49-F238E27FC236}">
                <a16:creationId xmlns:a16="http://schemas.microsoft.com/office/drawing/2014/main" id="{CCC70FBC-209A-4F06-942B-3D631F97605F}"/>
              </a:ext>
            </a:extLst>
          </p:cNvPr>
          <p:cNvGraphicFramePr>
            <a:graphicFrameLocks noGrp="1"/>
          </p:cNvGraphicFramePr>
          <p:nvPr>
            <p:extLst>
              <p:ext uri="{D42A27DB-BD31-4B8C-83A1-F6EECF244321}">
                <p14:modId xmlns:p14="http://schemas.microsoft.com/office/powerpoint/2010/main" val="4188868997"/>
              </p:ext>
            </p:extLst>
          </p:nvPr>
        </p:nvGraphicFramePr>
        <p:xfrm>
          <a:off x="2160492" y="3276224"/>
          <a:ext cx="7871013" cy="3200400"/>
        </p:xfrm>
        <a:graphic>
          <a:graphicData uri="http://schemas.openxmlformats.org/drawingml/2006/table">
            <a:tbl>
              <a:tblPr firstRow="1" bandRow="1">
                <a:tableStyleId>{8799B23B-EC83-4686-B30A-512413B5E67A}</a:tableStyleId>
              </a:tblPr>
              <a:tblGrid>
                <a:gridCol w="1358968">
                  <a:extLst>
                    <a:ext uri="{9D8B030D-6E8A-4147-A177-3AD203B41FA5}">
                      <a16:colId xmlns:a16="http://schemas.microsoft.com/office/drawing/2014/main" val="4099872520"/>
                    </a:ext>
                  </a:extLst>
                </a:gridCol>
                <a:gridCol w="6512045">
                  <a:extLst>
                    <a:ext uri="{9D8B030D-6E8A-4147-A177-3AD203B41FA5}">
                      <a16:colId xmlns:a16="http://schemas.microsoft.com/office/drawing/2014/main" val="741329137"/>
                    </a:ext>
                  </a:extLst>
                </a:gridCol>
              </a:tblGrid>
              <a:tr h="370840">
                <a:tc rowSpan="4">
                  <a:txBody>
                    <a:bodyPr/>
                    <a:lstStyle/>
                    <a:p>
                      <a:pPr algn="ctr"/>
                      <a:r>
                        <a:rPr lang="zh-CN" altLang="en-US" sz="2400" b="1" dirty="0">
                          <a:latin typeface="楷体" panose="02010609060101010101" pitchFamily="49" charset="-122"/>
                          <a:ea typeface="楷体" panose="02010609060101010101" pitchFamily="49" charset="-122"/>
                        </a:rPr>
                        <a:t>政治</a:t>
                      </a:r>
                    </a:p>
                  </a:txBody>
                  <a:tcPr anchor="ctr"/>
                </a:tc>
                <a:tc>
                  <a:txBody>
                    <a:bodyPr/>
                    <a:lstStyle/>
                    <a:p>
                      <a:pPr algn="ctr"/>
                      <a:r>
                        <a:rPr lang="zh-CN" altLang="en-US" sz="2400" b="0" dirty="0">
                          <a:latin typeface="楷体" panose="02010609060101010101" pitchFamily="49" charset="-122"/>
                          <a:ea typeface="楷体" panose="02010609060101010101" pitchFamily="49" charset="-122"/>
                        </a:rPr>
                        <a:t>加强皇权，增强</a:t>
                      </a:r>
                      <a:r>
                        <a:rPr lang="zh-CN" altLang="en-US" sz="2400" b="0" dirty="0">
                          <a:solidFill>
                            <a:srgbClr val="C00000"/>
                          </a:solidFill>
                          <a:latin typeface="楷体" panose="02010609060101010101" pitchFamily="49" charset="-122"/>
                          <a:ea typeface="楷体" panose="02010609060101010101" pitchFamily="49" charset="-122"/>
                        </a:rPr>
                        <a:t>尚书台</a:t>
                      </a:r>
                      <a:r>
                        <a:rPr lang="zh-CN" altLang="en-US" sz="2400" b="0" dirty="0">
                          <a:latin typeface="楷体" panose="02010609060101010101" pitchFamily="49" charset="-122"/>
                          <a:ea typeface="楷体" panose="02010609060101010101" pitchFamily="49" charset="-122"/>
                        </a:rPr>
                        <a:t>的作用</a:t>
                      </a:r>
                    </a:p>
                  </a:txBody>
                  <a:tcPr anchor="ctr"/>
                </a:tc>
                <a:extLst>
                  <a:ext uri="{0D108BD9-81ED-4DB2-BD59-A6C34878D82A}">
                    <a16:rowId xmlns:a16="http://schemas.microsoft.com/office/drawing/2014/main" val="661749468"/>
                  </a:ext>
                </a:extLst>
              </a:tr>
              <a:tr h="370840">
                <a:tc vMerge="1">
                  <a:txBody>
                    <a:bodyPr/>
                    <a:lstStyle/>
                    <a:p>
                      <a:endParaRPr lang="zh-CN" altLang="en-US" sz="2400" dirty="0">
                        <a:latin typeface="楷体" panose="02010609060101010101" pitchFamily="49" charset="-122"/>
                        <a:ea typeface="楷体" panose="02010609060101010101" pitchFamily="49" charset="-122"/>
                      </a:endParaRPr>
                    </a:p>
                  </a:txBody>
                  <a:tcPr/>
                </a:tc>
                <a:tc>
                  <a:txBody>
                    <a:bodyPr/>
                    <a:lstStyle/>
                    <a:p>
                      <a:pPr algn="ctr"/>
                      <a:r>
                        <a:rPr lang="zh-CN" altLang="en-US" sz="2400" b="0" dirty="0">
                          <a:latin typeface="楷体" panose="02010609060101010101" pitchFamily="49" charset="-122"/>
                          <a:ea typeface="楷体" panose="02010609060101010101" pitchFamily="49" charset="-122"/>
                        </a:rPr>
                        <a:t>严格控制</a:t>
                      </a:r>
                      <a:r>
                        <a:rPr lang="zh-CN" altLang="en-US" sz="2400" b="0" dirty="0">
                          <a:solidFill>
                            <a:srgbClr val="C00000"/>
                          </a:solidFill>
                          <a:latin typeface="楷体" panose="02010609060101010101" pitchFamily="49" charset="-122"/>
                          <a:ea typeface="楷体" panose="02010609060101010101" pitchFamily="49" charset="-122"/>
                        </a:rPr>
                        <a:t>外戚干政</a:t>
                      </a:r>
                    </a:p>
                  </a:txBody>
                  <a:tcPr anchor="ctr"/>
                </a:tc>
                <a:extLst>
                  <a:ext uri="{0D108BD9-81ED-4DB2-BD59-A6C34878D82A}">
                    <a16:rowId xmlns:a16="http://schemas.microsoft.com/office/drawing/2014/main" val="2959500427"/>
                  </a:ext>
                </a:extLst>
              </a:tr>
              <a:tr h="370840">
                <a:tc vMerge="1">
                  <a:txBody>
                    <a:bodyPr/>
                    <a:lstStyle/>
                    <a:p>
                      <a:endParaRPr lang="zh-CN" altLang="en-US" sz="2400" dirty="0">
                        <a:latin typeface="楷体" panose="02010609060101010101" pitchFamily="49" charset="-122"/>
                        <a:ea typeface="楷体" panose="02010609060101010101" pitchFamily="49"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0" dirty="0">
                          <a:latin typeface="楷体" panose="02010609060101010101" pitchFamily="49" charset="-122"/>
                          <a:ea typeface="楷体" panose="02010609060101010101" pitchFamily="49" charset="-122"/>
                        </a:rPr>
                        <a:t>整顿吏治，惩处贪污腐败</a:t>
                      </a:r>
                    </a:p>
                  </a:txBody>
                  <a:tcPr anchor="ctr"/>
                </a:tc>
                <a:extLst>
                  <a:ext uri="{0D108BD9-81ED-4DB2-BD59-A6C34878D82A}">
                    <a16:rowId xmlns:a16="http://schemas.microsoft.com/office/drawing/2014/main" val="96328795"/>
                  </a:ext>
                </a:extLst>
              </a:tr>
              <a:tr h="370840">
                <a:tc vMerge="1">
                  <a:txBody>
                    <a:bodyPr/>
                    <a:lstStyle/>
                    <a:p>
                      <a:endParaRPr lang="zh-CN" altLang="en-US" sz="2400" dirty="0">
                        <a:latin typeface="楷体" panose="02010609060101010101" pitchFamily="49" charset="-122"/>
                        <a:ea typeface="楷体" panose="02010609060101010101" pitchFamily="49"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0" dirty="0">
                          <a:latin typeface="楷体" panose="02010609060101010101" pitchFamily="49" charset="-122"/>
                          <a:ea typeface="楷体" panose="02010609060101010101" pitchFamily="49" charset="-122"/>
                        </a:rPr>
                        <a:t>重视儒学，重建太学，完善察举</a:t>
                      </a:r>
                    </a:p>
                  </a:txBody>
                  <a:tcPr anchor="ctr"/>
                </a:tc>
                <a:extLst>
                  <a:ext uri="{0D108BD9-81ED-4DB2-BD59-A6C34878D82A}">
                    <a16:rowId xmlns:a16="http://schemas.microsoft.com/office/drawing/2014/main" val="1329768260"/>
                  </a:ext>
                </a:extLst>
              </a:tr>
              <a:tr h="370840">
                <a:tc rowSpan="3">
                  <a:txBody>
                    <a:bodyPr/>
                    <a:lstStyle/>
                    <a:p>
                      <a:pPr algn="ctr"/>
                      <a:r>
                        <a:rPr lang="zh-CN" altLang="en-US" sz="2400" b="1" dirty="0">
                          <a:latin typeface="楷体" panose="02010609060101010101" pitchFamily="49" charset="-122"/>
                          <a:ea typeface="楷体" panose="02010609060101010101" pitchFamily="49" charset="-122"/>
                        </a:rPr>
                        <a:t>经济</a:t>
                      </a:r>
                    </a:p>
                  </a:txBody>
                  <a:tcPr anchor="ctr"/>
                </a:tc>
                <a:tc>
                  <a:txBody>
                    <a:bodyPr/>
                    <a:lstStyle/>
                    <a:p>
                      <a:pPr algn="ctr"/>
                      <a:r>
                        <a:rPr lang="zh-CN" altLang="en-US" sz="2400" b="0" dirty="0">
                          <a:latin typeface="楷体" panose="02010609060101010101" pitchFamily="49" charset="-122"/>
                          <a:ea typeface="楷体" panose="02010609060101010101" pitchFamily="49" charset="-122"/>
                        </a:rPr>
                        <a:t>清查全国垦田、户口数量</a:t>
                      </a:r>
                    </a:p>
                  </a:txBody>
                  <a:tcPr anchor="ctr"/>
                </a:tc>
                <a:extLst>
                  <a:ext uri="{0D108BD9-81ED-4DB2-BD59-A6C34878D82A}">
                    <a16:rowId xmlns:a16="http://schemas.microsoft.com/office/drawing/2014/main" val="422468826"/>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b="0" dirty="0">
                          <a:latin typeface="楷体" panose="02010609060101010101" pitchFamily="49" charset="-122"/>
                          <a:ea typeface="楷体" panose="02010609060101010101" pitchFamily="49" charset="-122"/>
                        </a:rPr>
                        <a:t>释放奴婢，促其返乡，推动经济发展</a:t>
                      </a:r>
                    </a:p>
                  </a:txBody>
                  <a:tcPr anchor="ctr"/>
                </a:tc>
                <a:extLst>
                  <a:ext uri="{0D108BD9-81ED-4DB2-BD59-A6C34878D82A}">
                    <a16:rowId xmlns:a16="http://schemas.microsoft.com/office/drawing/2014/main" val="2891313119"/>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0" dirty="0">
                          <a:latin typeface="楷体" panose="02010609060101010101" pitchFamily="49" charset="-122"/>
                          <a:ea typeface="楷体" panose="02010609060101010101" pitchFamily="49" charset="-122"/>
                        </a:rPr>
                        <a:t>裁并郡县，裁减官吏，节省开支</a:t>
                      </a:r>
                    </a:p>
                  </a:txBody>
                  <a:tcPr anchor="ctr"/>
                </a:tc>
                <a:extLst>
                  <a:ext uri="{0D108BD9-81ED-4DB2-BD59-A6C34878D82A}">
                    <a16:rowId xmlns:a16="http://schemas.microsoft.com/office/drawing/2014/main" val="250215457"/>
                  </a:ext>
                </a:extLst>
              </a:tr>
            </a:tbl>
          </a:graphicData>
        </a:graphic>
      </p:graphicFrame>
      <p:sp>
        <p:nvSpPr>
          <p:cNvPr id="4" name="矩形 3">
            <a:extLst>
              <a:ext uri="{FF2B5EF4-FFF2-40B4-BE49-F238E27FC236}">
                <a16:creationId xmlns:a16="http://schemas.microsoft.com/office/drawing/2014/main" id="{DDBE919D-D446-44E6-949B-540E661087B7}"/>
              </a:ext>
            </a:extLst>
          </p:cNvPr>
          <p:cNvSpPr/>
          <p:nvPr/>
        </p:nvSpPr>
        <p:spPr>
          <a:xfrm>
            <a:off x="552759" y="3429000"/>
            <a:ext cx="1467068" cy="584775"/>
          </a:xfrm>
          <a:prstGeom prst="rect">
            <a:avLst/>
          </a:prstGeom>
        </p:spPr>
        <p:txBody>
          <a:bodyPr wrap="none">
            <a:spAutoFit/>
          </a:bodyPr>
          <a:lstStyle/>
          <a:p>
            <a:pPr marL="457200" indent="-457200">
              <a:buFont typeface="Wingdings" panose="05000000000000000000" pitchFamily="2" charset="2"/>
              <a:buChar char="n"/>
            </a:pPr>
            <a:r>
              <a:rPr lang="zh-CN" altLang="en-US" sz="3200" dirty="0">
                <a:solidFill>
                  <a:prstClr val="black"/>
                </a:solidFill>
                <a:latin typeface="仓耳今楷05-6763 W05" panose="02020400000000000000" pitchFamily="18" charset="-122"/>
                <a:ea typeface="仓耳今楷05-6763 W05" panose="02020400000000000000" pitchFamily="18" charset="-122"/>
              </a:rPr>
              <a:t>措施</a:t>
            </a:r>
            <a:endParaRPr lang="zh-CN" altLang="en-US" dirty="0"/>
          </a:p>
        </p:txBody>
      </p:sp>
      <p:cxnSp>
        <p:nvCxnSpPr>
          <p:cNvPr id="10" name="直接箭头连接符 9">
            <a:extLst>
              <a:ext uri="{FF2B5EF4-FFF2-40B4-BE49-F238E27FC236}">
                <a16:creationId xmlns:a16="http://schemas.microsoft.com/office/drawing/2014/main" id="{217FB8BE-AF6D-4466-A5CE-4C0807C78B40}"/>
              </a:ext>
            </a:extLst>
          </p:cNvPr>
          <p:cNvCxnSpPr>
            <a:cxnSpLocks/>
          </p:cNvCxnSpPr>
          <p:nvPr/>
        </p:nvCxnSpPr>
        <p:spPr>
          <a:xfrm flipV="1">
            <a:off x="7524206" y="3039291"/>
            <a:ext cx="548640" cy="32221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矩形 12">
            <a:extLst>
              <a:ext uri="{FF2B5EF4-FFF2-40B4-BE49-F238E27FC236}">
                <a16:creationId xmlns:a16="http://schemas.microsoft.com/office/drawing/2014/main" id="{4CE7B598-FADB-490D-A13C-A32356349930}"/>
              </a:ext>
            </a:extLst>
          </p:cNvPr>
          <p:cNvSpPr/>
          <p:nvPr/>
        </p:nvSpPr>
        <p:spPr>
          <a:xfrm>
            <a:off x="7654834" y="2507552"/>
            <a:ext cx="3579224" cy="512448"/>
          </a:xfrm>
          <a:prstGeom prst="rect">
            <a:avLst/>
          </a:prstGeom>
          <a:solidFill>
            <a:schemeClr val="accent6">
              <a:alpha val="18000"/>
            </a:schemeClr>
          </a:solidFill>
        </p:spPr>
        <p:txBody>
          <a:bodyPr wrap="square">
            <a:spAutoFit/>
          </a:bodyPr>
          <a:lstStyle/>
          <a:p>
            <a:pPr algn="ctr">
              <a:lnSpc>
                <a:spcPct val="125000"/>
              </a:lnSpc>
            </a:pPr>
            <a:r>
              <a:rPr lang="zh-CN" altLang="en-US" sz="2400" dirty="0">
                <a:solidFill>
                  <a:prstClr val="black"/>
                </a:solidFill>
                <a:latin typeface="方正宋刻本秀楷简体" panose="02000000000000000000" pitchFamily="2" charset="-122"/>
                <a:ea typeface="方正宋刻本秀楷简体" panose="02000000000000000000" pitchFamily="2" charset="-122"/>
              </a:rPr>
              <a:t>“虽置三公，事归台阁”</a:t>
            </a:r>
            <a:endParaRPr lang="en-US" altLang="zh-CN"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4" name="文本框 13">
            <a:extLst>
              <a:ext uri="{FF2B5EF4-FFF2-40B4-BE49-F238E27FC236}">
                <a16:creationId xmlns:a16="http://schemas.microsoft.com/office/drawing/2014/main" id="{C43386D1-DDEE-4E1B-8274-D52986EEABAE}"/>
              </a:ext>
            </a:extLst>
          </p:cNvPr>
          <p:cNvSpPr txBox="1"/>
          <p:nvPr/>
        </p:nvSpPr>
        <p:spPr>
          <a:xfrm rot="502061">
            <a:off x="9396480" y="3667514"/>
            <a:ext cx="2276737" cy="2123658"/>
          </a:xfrm>
          <a:prstGeom prst="rect">
            <a:avLst/>
          </a:prstGeom>
          <a:noFill/>
          <a:ln w="120650">
            <a:solidFill>
              <a:srgbClr val="B42D2D"/>
            </a:solidFill>
          </a:ln>
        </p:spPr>
        <p:txBody>
          <a:bodyPr wrap="square" rtlCol="0">
            <a:spAutoFit/>
          </a:bodyPr>
          <a:lstStyle/>
          <a:p>
            <a:pPr algn="ctr"/>
            <a:r>
              <a:rPr lang="zh-CN" altLang="en-US" sz="6600" b="1" dirty="0">
                <a:solidFill>
                  <a:srgbClr val="C00000">
                    <a:alpha val="70000"/>
                  </a:srgbClr>
                </a:solidFill>
                <a:effectLst>
                  <a:outerShdw blurRad="38100" dist="38100" dir="2700000" algn="tl">
                    <a:srgbClr val="000000">
                      <a:alpha val="43137"/>
                    </a:srgbClr>
                  </a:outerShdw>
                </a:effectLst>
                <a:latin typeface="华光淡古印_CNKI" panose="02000500000000000000" pitchFamily="2" charset="-122"/>
                <a:ea typeface="华光淡古印_CNKI" panose="02000500000000000000" pitchFamily="2" charset="-122"/>
              </a:rPr>
              <a:t>光武中兴</a:t>
            </a:r>
          </a:p>
        </p:txBody>
      </p:sp>
    </p:spTree>
    <p:extLst>
      <p:ext uri="{BB962C8B-B14F-4D97-AF65-F5344CB8AC3E}">
        <p14:creationId xmlns:p14="http://schemas.microsoft.com/office/powerpoint/2010/main" val="33620566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东汉中后期</a:t>
            </a:r>
            <a:endParaRPr lang="zh-CN" altLang="en-US" dirty="0"/>
          </a:p>
        </p:txBody>
      </p:sp>
      <p:graphicFrame>
        <p:nvGraphicFramePr>
          <p:cNvPr id="3" name="表格 2">
            <a:extLst>
              <a:ext uri="{FF2B5EF4-FFF2-40B4-BE49-F238E27FC236}">
                <a16:creationId xmlns:a16="http://schemas.microsoft.com/office/drawing/2014/main" id="{02EFC8F8-55FA-403D-B7DC-83E0EC9ACB40}"/>
              </a:ext>
            </a:extLst>
          </p:cNvPr>
          <p:cNvGraphicFramePr>
            <a:graphicFrameLocks noGrp="1"/>
          </p:cNvGraphicFramePr>
          <p:nvPr>
            <p:extLst>
              <p:ext uri="{D42A27DB-BD31-4B8C-83A1-F6EECF244321}">
                <p14:modId xmlns:p14="http://schemas.microsoft.com/office/powerpoint/2010/main" val="1259216322"/>
              </p:ext>
            </p:extLst>
          </p:nvPr>
        </p:nvGraphicFramePr>
        <p:xfrm>
          <a:off x="849088" y="1308441"/>
          <a:ext cx="10493824" cy="1737360"/>
        </p:xfrm>
        <a:graphic>
          <a:graphicData uri="http://schemas.openxmlformats.org/drawingml/2006/table">
            <a:tbl>
              <a:tblPr firstRow="1" bandRow="1">
                <a:tableStyleId>{93296810-A885-4BE3-A3E7-6D5BEEA58F35}</a:tableStyleId>
              </a:tblPr>
              <a:tblGrid>
                <a:gridCol w="953984">
                  <a:extLst>
                    <a:ext uri="{9D8B030D-6E8A-4147-A177-3AD203B41FA5}">
                      <a16:colId xmlns:a16="http://schemas.microsoft.com/office/drawing/2014/main" val="3126458454"/>
                    </a:ext>
                  </a:extLst>
                </a:gridCol>
                <a:gridCol w="953984">
                  <a:extLst>
                    <a:ext uri="{9D8B030D-6E8A-4147-A177-3AD203B41FA5}">
                      <a16:colId xmlns:a16="http://schemas.microsoft.com/office/drawing/2014/main" val="1278772167"/>
                    </a:ext>
                  </a:extLst>
                </a:gridCol>
                <a:gridCol w="953984">
                  <a:extLst>
                    <a:ext uri="{9D8B030D-6E8A-4147-A177-3AD203B41FA5}">
                      <a16:colId xmlns:a16="http://schemas.microsoft.com/office/drawing/2014/main" val="1210946595"/>
                    </a:ext>
                  </a:extLst>
                </a:gridCol>
                <a:gridCol w="953984">
                  <a:extLst>
                    <a:ext uri="{9D8B030D-6E8A-4147-A177-3AD203B41FA5}">
                      <a16:colId xmlns:a16="http://schemas.microsoft.com/office/drawing/2014/main" val="3123185923"/>
                    </a:ext>
                  </a:extLst>
                </a:gridCol>
                <a:gridCol w="953984">
                  <a:extLst>
                    <a:ext uri="{9D8B030D-6E8A-4147-A177-3AD203B41FA5}">
                      <a16:colId xmlns:a16="http://schemas.microsoft.com/office/drawing/2014/main" val="132984956"/>
                    </a:ext>
                  </a:extLst>
                </a:gridCol>
                <a:gridCol w="953984">
                  <a:extLst>
                    <a:ext uri="{9D8B030D-6E8A-4147-A177-3AD203B41FA5}">
                      <a16:colId xmlns:a16="http://schemas.microsoft.com/office/drawing/2014/main" val="1244054314"/>
                    </a:ext>
                  </a:extLst>
                </a:gridCol>
                <a:gridCol w="953984">
                  <a:extLst>
                    <a:ext uri="{9D8B030D-6E8A-4147-A177-3AD203B41FA5}">
                      <a16:colId xmlns:a16="http://schemas.microsoft.com/office/drawing/2014/main" val="1181965372"/>
                    </a:ext>
                  </a:extLst>
                </a:gridCol>
                <a:gridCol w="953984">
                  <a:extLst>
                    <a:ext uri="{9D8B030D-6E8A-4147-A177-3AD203B41FA5}">
                      <a16:colId xmlns:a16="http://schemas.microsoft.com/office/drawing/2014/main" val="2888999172"/>
                    </a:ext>
                  </a:extLst>
                </a:gridCol>
                <a:gridCol w="953984">
                  <a:extLst>
                    <a:ext uri="{9D8B030D-6E8A-4147-A177-3AD203B41FA5}">
                      <a16:colId xmlns:a16="http://schemas.microsoft.com/office/drawing/2014/main" val="2302379797"/>
                    </a:ext>
                  </a:extLst>
                </a:gridCol>
                <a:gridCol w="953984">
                  <a:extLst>
                    <a:ext uri="{9D8B030D-6E8A-4147-A177-3AD203B41FA5}">
                      <a16:colId xmlns:a16="http://schemas.microsoft.com/office/drawing/2014/main" val="346449370"/>
                    </a:ext>
                  </a:extLst>
                </a:gridCol>
                <a:gridCol w="953984">
                  <a:extLst>
                    <a:ext uri="{9D8B030D-6E8A-4147-A177-3AD203B41FA5}">
                      <a16:colId xmlns:a16="http://schemas.microsoft.com/office/drawing/2014/main" val="4251788831"/>
                    </a:ext>
                  </a:extLst>
                </a:gridCol>
              </a:tblGrid>
              <a:tr h="370840">
                <a:tc>
                  <a:txBody>
                    <a:bodyPr/>
                    <a:lstStyle/>
                    <a:p>
                      <a:pPr algn="ctr"/>
                      <a:r>
                        <a:rPr lang="zh-CN" altLang="en-US" sz="2400" dirty="0">
                          <a:latin typeface="楷体" panose="02010609060101010101" pitchFamily="49" charset="-122"/>
                          <a:ea typeface="楷体" panose="02010609060101010101" pitchFamily="49" charset="-122"/>
                        </a:rPr>
                        <a:t>皇帝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和帝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殇帝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安帝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顺帝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冲帝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质帝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桓帝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灵帝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少帝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献帝</a:t>
                      </a:r>
                    </a:p>
                  </a:txBody>
                  <a:tcPr anchor="ctr">
                    <a:solidFill>
                      <a:schemeClr val="accent6">
                        <a:lumMod val="50000"/>
                      </a:schemeClr>
                    </a:solidFill>
                  </a:tcPr>
                </a:tc>
                <a:extLst>
                  <a:ext uri="{0D108BD9-81ED-4DB2-BD59-A6C34878D82A}">
                    <a16:rowId xmlns:a16="http://schemas.microsoft.com/office/drawing/2014/main" val="2442675160"/>
                  </a:ext>
                </a:extLst>
              </a:tr>
              <a:tr h="370840">
                <a:tc>
                  <a:txBody>
                    <a:bodyPr/>
                    <a:lstStyle/>
                    <a:p>
                      <a:pPr algn="ctr"/>
                      <a:r>
                        <a:rPr lang="zh-CN" altLang="en-US" sz="2400" dirty="0">
                          <a:latin typeface="楷体" panose="02010609060101010101" pitchFamily="49" charset="-122"/>
                          <a:ea typeface="楷体" panose="02010609060101010101" pitchFamily="49" charset="-122"/>
                        </a:rPr>
                        <a:t>即位年龄</a:t>
                      </a: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10</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13</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11</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2</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8</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15</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12</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14</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9</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extLst>
                  <a:ext uri="{0D108BD9-81ED-4DB2-BD59-A6C34878D82A}">
                    <a16:rowId xmlns:a16="http://schemas.microsoft.com/office/drawing/2014/main" val="266943242"/>
                  </a:ext>
                </a:extLst>
              </a:tr>
              <a:tr h="370840">
                <a:tc>
                  <a:txBody>
                    <a:bodyPr/>
                    <a:lstStyle/>
                    <a:p>
                      <a:pPr algn="ctr"/>
                      <a:r>
                        <a:rPr lang="zh-CN" altLang="en-US" sz="2400" dirty="0">
                          <a:latin typeface="楷体" panose="02010609060101010101" pitchFamily="49" charset="-122"/>
                          <a:ea typeface="楷体" panose="02010609060101010101" pitchFamily="49" charset="-122"/>
                        </a:rPr>
                        <a:t>寿命</a:t>
                      </a: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27</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2</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31</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30</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3</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9</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36</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34</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14</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54</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extLst>
                  <a:ext uri="{0D108BD9-81ED-4DB2-BD59-A6C34878D82A}">
                    <a16:rowId xmlns:a16="http://schemas.microsoft.com/office/drawing/2014/main" val="3802016971"/>
                  </a:ext>
                </a:extLst>
              </a:tr>
            </a:tbl>
          </a:graphicData>
        </a:graphic>
      </p:graphicFrame>
      <p:sp>
        <p:nvSpPr>
          <p:cNvPr id="9" name="矩形 8">
            <a:extLst>
              <a:ext uri="{FF2B5EF4-FFF2-40B4-BE49-F238E27FC236}">
                <a16:creationId xmlns:a16="http://schemas.microsoft.com/office/drawing/2014/main" id="{F81112BD-844B-4FA4-9C68-5AA622FB295A}"/>
              </a:ext>
            </a:extLst>
          </p:cNvPr>
          <p:cNvSpPr/>
          <p:nvPr/>
        </p:nvSpPr>
        <p:spPr>
          <a:xfrm>
            <a:off x="5215158" y="3137766"/>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皇帝早逝</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0" name="矩形 9">
            <a:extLst>
              <a:ext uri="{FF2B5EF4-FFF2-40B4-BE49-F238E27FC236}">
                <a16:creationId xmlns:a16="http://schemas.microsoft.com/office/drawing/2014/main" id="{D8175C94-C68B-4B37-B662-1FB107756977}"/>
              </a:ext>
            </a:extLst>
          </p:cNvPr>
          <p:cNvSpPr/>
          <p:nvPr/>
        </p:nvSpPr>
        <p:spPr>
          <a:xfrm>
            <a:off x="7459416" y="4063007"/>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幼主继位</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1" name="矩形 10">
            <a:extLst>
              <a:ext uri="{FF2B5EF4-FFF2-40B4-BE49-F238E27FC236}">
                <a16:creationId xmlns:a16="http://schemas.microsoft.com/office/drawing/2014/main" id="{ED2E529B-DD68-45C8-A320-323AEEA15474}"/>
              </a:ext>
            </a:extLst>
          </p:cNvPr>
          <p:cNvSpPr/>
          <p:nvPr/>
        </p:nvSpPr>
        <p:spPr>
          <a:xfrm>
            <a:off x="7459416" y="5258325"/>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外戚专权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3" name="矩形 12">
            <a:extLst>
              <a:ext uri="{FF2B5EF4-FFF2-40B4-BE49-F238E27FC236}">
                <a16:creationId xmlns:a16="http://schemas.microsoft.com/office/drawing/2014/main" id="{CA4FDA67-5239-42B8-8708-08025876D946}"/>
              </a:ext>
            </a:extLst>
          </p:cNvPr>
          <p:cNvSpPr/>
          <p:nvPr/>
        </p:nvSpPr>
        <p:spPr>
          <a:xfrm>
            <a:off x="5215157" y="6144532"/>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皇帝长大</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4" name="矩形 13">
            <a:extLst>
              <a:ext uri="{FF2B5EF4-FFF2-40B4-BE49-F238E27FC236}">
                <a16:creationId xmlns:a16="http://schemas.microsoft.com/office/drawing/2014/main" id="{3C7AB853-03A4-4CD4-8915-AC4E86C140AE}"/>
              </a:ext>
            </a:extLst>
          </p:cNvPr>
          <p:cNvSpPr/>
          <p:nvPr/>
        </p:nvSpPr>
        <p:spPr>
          <a:xfrm>
            <a:off x="2970899" y="5258325"/>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诛杀外戚</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5" name="矩形 14">
            <a:extLst>
              <a:ext uri="{FF2B5EF4-FFF2-40B4-BE49-F238E27FC236}">
                <a16:creationId xmlns:a16="http://schemas.microsoft.com/office/drawing/2014/main" id="{81EFB4A8-88A7-4BD2-96A2-AA42A5B2B53E}"/>
              </a:ext>
            </a:extLst>
          </p:cNvPr>
          <p:cNvSpPr/>
          <p:nvPr/>
        </p:nvSpPr>
        <p:spPr>
          <a:xfrm>
            <a:off x="2970898" y="4063006"/>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宦官得宠</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6" name="箭头: 右 15">
            <a:extLst>
              <a:ext uri="{FF2B5EF4-FFF2-40B4-BE49-F238E27FC236}">
                <a16:creationId xmlns:a16="http://schemas.microsoft.com/office/drawing/2014/main" id="{2F6230DA-D632-4F6D-9A3C-EB27AFF5D1C2}"/>
              </a:ext>
            </a:extLst>
          </p:cNvPr>
          <p:cNvSpPr/>
          <p:nvPr/>
        </p:nvSpPr>
        <p:spPr>
          <a:xfrm rot="1878838">
            <a:off x="7079521" y="3534248"/>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7ACA83EF-4990-4AC9-86C0-2D8908ACA48C}"/>
              </a:ext>
            </a:extLst>
          </p:cNvPr>
          <p:cNvSpPr/>
          <p:nvPr/>
        </p:nvSpPr>
        <p:spPr>
          <a:xfrm rot="8470833">
            <a:off x="7011519" y="6169382"/>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6E79257B-C67C-4DA0-BF33-DF87C4F7685D}"/>
              </a:ext>
            </a:extLst>
          </p:cNvPr>
          <p:cNvSpPr/>
          <p:nvPr/>
        </p:nvSpPr>
        <p:spPr>
          <a:xfrm rot="13331650">
            <a:off x="4367221" y="6169381"/>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7FF79E68-EBE7-410D-B9C4-BB2E17927D04}"/>
              </a:ext>
            </a:extLst>
          </p:cNvPr>
          <p:cNvSpPr/>
          <p:nvPr/>
        </p:nvSpPr>
        <p:spPr>
          <a:xfrm rot="19550735">
            <a:off x="4462609" y="3534248"/>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右 20">
            <a:extLst>
              <a:ext uri="{FF2B5EF4-FFF2-40B4-BE49-F238E27FC236}">
                <a16:creationId xmlns:a16="http://schemas.microsoft.com/office/drawing/2014/main" id="{CAB63CCD-9E02-4597-A217-2FF67D688782}"/>
              </a:ext>
            </a:extLst>
          </p:cNvPr>
          <p:cNvSpPr/>
          <p:nvPr/>
        </p:nvSpPr>
        <p:spPr>
          <a:xfrm rot="5400000">
            <a:off x="7889664" y="4827495"/>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a:extLst>
              <a:ext uri="{FF2B5EF4-FFF2-40B4-BE49-F238E27FC236}">
                <a16:creationId xmlns:a16="http://schemas.microsoft.com/office/drawing/2014/main" id="{0291C166-BD81-43E1-B748-0BC80DF46746}"/>
              </a:ext>
            </a:extLst>
          </p:cNvPr>
          <p:cNvSpPr/>
          <p:nvPr/>
        </p:nvSpPr>
        <p:spPr>
          <a:xfrm rot="16200000" flipV="1">
            <a:off x="3649956" y="4827493"/>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1C93F6B1-D85E-4466-8697-CAD94D093A6E}"/>
              </a:ext>
            </a:extLst>
          </p:cNvPr>
          <p:cNvGrpSpPr/>
          <p:nvPr/>
        </p:nvGrpSpPr>
        <p:grpSpPr>
          <a:xfrm>
            <a:off x="9224555" y="3298923"/>
            <a:ext cx="1728859" cy="623817"/>
            <a:chOff x="9936606" y="5265680"/>
            <a:chExt cx="2215556" cy="231598"/>
          </a:xfrm>
        </p:grpSpPr>
        <p:sp>
          <p:nvSpPr>
            <p:cNvPr id="24" name="对话气泡: 矩形 23">
              <a:extLst>
                <a:ext uri="{FF2B5EF4-FFF2-40B4-BE49-F238E27FC236}">
                  <a16:creationId xmlns:a16="http://schemas.microsoft.com/office/drawing/2014/main" id="{073BEB9F-0670-41BA-A264-C78AA0613D37}"/>
                </a:ext>
              </a:extLst>
            </p:cNvPr>
            <p:cNvSpPr/>
            <p:nvPr/>
          </p:nvSpPr>
          <p:spPr>
            <a:xfrm>
              <a:off x="9936606" y="5265680"/>
              <a:ext cx="2215556" cy="231598"/>
            </a:xfrm>
            <a:prstGeom prst="wedgeRectCallout">
              <a:avLst>
                <a:gd name="adj1" fmla="val -94433"/>
                <a:gd name="adj2" fmla="val 53553"/>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a:extLst>
                <a:ext uri="{FF2B5EF4-FFF2-40B4-BE49-F238E27FC236}">
                  <a16:creationId xmlns:a16="http://schemas.microsoft.com/office/drawing/2014/main" id="{6C3B2E9D-D9E7-4749-9766-D51ADF28EA8C}"/>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母后临朝</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26" name="组合 25">
            <a:extLst>
              <a:ext uri="{FF2B5EF4-FFF2-40B4-BE49-F238E27FC236}">
                <a16:creationId xmlns:a16="http://schemas.microsoft.com/office/drawing/2014/main" id="{C168AA8F-5576-4750-8DAE-4B84882A5470}"/>
              </a:ext>
            </a:extLst>
          </p:cNvPr>
          <p:cNvGrpSpPr/>
          <p:nvPr/>
        </p:nvGrpSpPr>
        <p:grpSpPr>
          <a:xfrm>
            <a:off x="9427612" y="4593760"/>
            <a:ext cx="1728859" cy="623817"/>
            <a:chOff x="9936606" y="5265680"/>
            <a:chExt cx="2215556" cy="231598"/>
          </a:xfrm>
        </p:grpSpPr>
        <p:sp>
          <p:nvSpPr>
            <p:cNvPr id="27" name="对话气泡: 矩形 26">
              <a:extLst>
                <a:ext uri="{FF2B5EF4-FFF2-40B4-BE49-F238E27FC236}">
                  <a16:creationId xmlns:a16="http://schemas.microsoft.com/office/drawing/2014/main" id="{547E4CA4-FA2E-47A4-B83A-78F80B6819CA}"/>
                </a:ext>
              </a:extLst>
            </p:cNvPr>
            <p:cNvSpPr/>
            <p:nvPr/>
          </p:nvSpPr>
          <p:spPr>
            <a:xfrm>
              <a:off x="9936606" y="5265680"/>
              <a:ext cx="2215556" cy="231598"/>
            </a:xfrm>
            <a:prstGeom prst="wedgeRectCallout">
              <a:avLst>
                <a:gd name="adj1" fmla="val -66225"/>
                <a:gd name="adj2" fmla="val 8677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a:extLst>
                <a:ext uri="{FF2B5EF4-FFF2-40B4-BE49-F238E27FC236}">
                  <a16:creationId xmlns:a16="http://schemas.microsoft.com/office/drawing/2014/main" id="{DBA4E277-C686-4FA9-B090-94B050CD6ED6}"/>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君权旁落</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29" name="组合 28">
            <a:extLst>
              <a:ext uri="{FF2B5EF4-FFF2-40B4-BE49-F238E27FC236}">
                <a16:creationId xmlns:a16="http://schemas.microsoft.com/office/drawing/2014/main" id="{0044675E-FF5A-4FEF-BE17-A2227F1A54AA}"/>
              </a:ext>
            </a:extLst>
          </p:cNvPr>
          <p:cNvGrpSpPr/>
          <p:nvPr/>
        </p:nvGrpSpPr>
        <p:grpSpPr>
          <a:xfrm>
            <a:off x="8749076" y="6103182"/>
            <a:ext cx="1728859" cy="623817"/>
            <a:chOff x="9936606" y="5265680"/>
            <a:chExt cx="2215556" cy="231598"/>
          </a:xfrm>
        </p:grpSpPr>
        <p:sp>
          <p:nvSpPr>
            <p:cNvPr id="30" name="对话气泡: 矩形 29">
              <a:extLst>
                <a:ext uri="{FF2B5EF4-FFF2-40B4-BE49-F238E27FC236}">
                  <a16:creationId xmlns:a16="http://schemas.microsoft.com/office/drawing/2014/main" id="{5B4AE57F-A198-47E4-8DF4-9C07AFF8CF67}"/>
                </a:ext>
              </a:extLst>
            </p:cNvPr>
            <p:cNvSpPr/>
            <p:nvPr/>
          </p:nvSpPr>
          <p:spPr>
            <a:xfrm>
              <a:off x="9936606" y="5265680"/>
              <a:ext cx="2215556" cy="231598"/>
            </a:xfrm>
            <a:prstGeom prst="wedgeRectCallout">
              <a:avLst>
                <a:gd name="adj1" fmla="val -129693"/>
                <a:gd name="adj2" fmla="val 18373"/>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30">
              <a:extLst>
                <a:ext uri="{FF2B5EF4-FFF2-40B4-BE49-F238E27FC236}">
                  <a16:creationId xmlns:a16="http://schemas.microsoft.com/office/drawing/2014/main" id="{786F2322-1CEA-4977-9BBD-C4CFB7A58A64}"/>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依靠宦官</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32" name="组合 31">
            <a:extLst>
              <a:ext uri="{FF2B5EF4-FFF2-40B4-BE49-F238E27FC236}">
                <a16:creationId xmlns:a16="http://schemas.microsoft.com/office/drawing/2014/main" id="{314B43B1-B533-4D3E-B6A6-E750B2A448D3}"/>
              </a:ext>
            </a:extLst>
          </p:cNvPr>
          <p:cNvGrpSpPr/>
          <p:nvPr/>
        </p:nvGrpSpPr>
        <p:grpSpPr>
          <a:xfrm>
            <a:off x="745180" y="4884993"/>
            <a:ext cx="1728859" cy="623817"/>
            <a:chOff x="9936606" y="5265680"/>
            <a:chExt cx="2215556" cy="231598"/>
          </a:xfrm>
        </p:grpSpPr>
        <p:sp>
          <p:nvSpPr>
            <p:cNvPr id="33" name="对话气泡: 矩形 32">
              <a:extLst>
                <a:ext uri="{FF2B5EF4-FFF2-40B4-BE49-F238E27FC236}">
                  <a16:creationId xmlns:a16="http://schemas.microsoft.com/office/drawing/2014/main" id="{17EE9D2D-AE8B-4064-8836-69103E230CAF}"/>
                </a:ext>
              </a:extLst>
            </p:cNvPr>
            <p:cNvSpPr/>
            <p:nvPr/>
          </p:nvSpPr>
          <p:spPr>
            <a:xfrm>
              <a:off x="9936606" y="5265680"/>
              <a:ext cx="2215556" cy="231598"/>
            </a:xfrm>
            <a:prstGeom prst="wedgeRectCallout">
              <a:avLst>
                <a:gd name="adj1" fmla="val 74816"/>
                <a:gd name="adj2" fmla="val 6918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33">
              <a:extLst>
                <a:ext uri="{FF2B5EF4-FFF2-40B4-BE49-F238E27FC236}">
                  <a16:creationId xmlns:a16="http://schemas.microsoft.com/office/drawing/2014/main" id="{F93E53AB-4045-409F-A6AE-635B89B1FC11}"/>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夺回君权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35" name="组合 34">
            <a:extLst>
              <a:ext uri="{FF2B5EF4-FFF2-40B4-BE49-F238E27FC236}">
                <a16:creationId xmlns:a16="http://schemas.microsoft.com/office/drawing/2014/main" id="{72A010CB-3448-4BB3-BA6E-815DA4388EF6}"/>
              </a:ext>
            </a:extLst>
          </p:cNvPr>
          <p:cNvGrpSpPr/>
          <p:nvPr/>
        </p:nvGrpSpPr>
        <p:grpSpPr>
          <a:xfrm>
            <a:off x="949488" y="3341579"/>
            <a:ext cx="1728859" cy="623817"/>
            <a:chOff x="9936606" y="5265680"/>
            <a:chExt cx="2215556" cy="231598"/>
          </a:xfrm>
        </p:grpSpPr>
        <p:sp>
          <p:nvSpPr>
            <p:cNvPr id="36" name="对话气泡: 矩形 35">
              <a:extLst>
                <a:ext uri="{FF2B5EF4-FFF2-40B4-BE49-F238E27FC236}">
                  <a16:creationId xmlns:a16="http://schemas.microsoft.com/office/drawing/2014/main" id="{047FD2DC-B216-414E-B0FF-82C4325A27BD}"/>
                </a:ext>
              </a:extLst>
            </p:cNvPr>
            <p:cNvSpPr/>
            <p:nvPr/>
          </p:nvSpPr>
          <p:spPr>
            <a:xfrm>
              <a:off x="9936606" y="5265680"/>
              <a:ext cx="2215556" cy="231598"/>
            </a:xfrm>
            <a:prstGeom prst="wedgeRectCallout">
              <a:avLst>
                <a:gd name="adj1" fmla="val 74816"/>
                <a:gd name="adj2" fmla="val 6918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矩形 36">
              <a:extLst>
                <a:ext uri="{FF2B5EF4-FFF2-40B4-BE49-F238E27FC236}">
                  <a16:creationId xmlns:a16="http://schemas.microsoft.com/office/drawing/2014/main" id="{02F17A42-6E40-48DA-BA3F-CDA14FB4C7DD}"/>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宦官专权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sp>
        <p:nvSpPr>
          <p:cNvPr id="39" name="矩形 38">
            <a:extLst>
              <a:ext uri="{FF2B5EF4-FFF2-40B4-BE49-F238E27FC236}">
                <a16:creationId xmlns:a16="http://schemas.microsoft.com/office/drawing/2014/main" id="{AA4A3D09-2666-42D4-ACBD-8B61E403C72F}"/>
              </a:ext>
            </a:extLst>
          </p:cNvPr>
          <p:cNvSpPr/>
          <p:nvPr/>
        </p:nvSpPr>
        <p:spPr>
          <a:xfrm>
            <a:off x="3812566" y="772616"/>
            <a:ext cx="6736513" cy="584775"/>
          </a:xfrm>
          <a:prstGeom prst="rect">
            <a:avLst/>
          </a:prstGeom>
        </p:spPr>
        <p:txBody>
          <a:bodyPr wrap="square">
            <a:spAutoFit/>
          </a:bodyPr>
          <a:lstStyle/>
          <a:p>
            <a:pPr marL="457200" indent="-457200">
              <a:buFont typeface="Wingdings" panose="05000000000000000000" pitchFamily="2" charset="2"/>
              <a:buChar char="n"/>
            </a:pPr>
            <a:r>
              <a:rPr lang="zh-CN" altLang="en-US" sz="3200" dirty="0">
                <a:solidFill>
                  <a:srgbClr val="C00000"/>
                </a:solidFill>
                <a:latin typeface="仓耳今楷05-6763 W05" panose="02020400000000000000" pitchFamily="18" charset="-122"/>
                <a:ea typeface="仓耳今楷05-6763 W05" panose="02020400000000000000" pitchFamily="18" charset="-122"/>
              </a:rPr>
              <a:t>外戚宦官交替专权</a:t>
            </a:r>
            <a:endParaRPr lang="zh-CN" altLang="en-US" dirty="0">
              <a:solidFill>
                <a:srgbClr val="C00000"/>
              </a:solidFill>
            </a:endParaRPr>
          </a:p>
        </p:txBody>
      </p:sp>
    </p:spTree>
    <p:extLst>
      <p:ext uri="{BB962C8B-B14F-4D97-AF65-F5344CB8AC3E}">
        <p14:creationId xmlns:p14="http://schemas.microsoft.com/office/powerpoint/2010/main" val="31116532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6" grpId="0" animBg="1"/>
      <p:bldP spid="17" grpId="0" animBg="1"/>
      <p:bldP spid="18" grpId="0" animBg="1"/>
      <p:bldP spid="20" grpId="0" animBg="1"/>
      <p:bldP spid="21" grpId="0" animBg="1"/>
      <p:bldP spid="22" grpId="0" animBg="1"/>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东汉中后期</a:t>
            </a:r>
            <a:endParaRPr lang="zh-CN" altLang="en-US" dirty="0"/>
          </a:p>
        </p:txBody>
      </p:sp>
      <p:sp>
        <p:nvSpPr>
          <p:cNvPr id="9" name="矩形 8">
            <a:extLst>
              <a:ext uri="{FF2B5EF4-FFF2-40B4-BE49-F238E27FC236}">
                <a16:creationId xmlns:a16="http://schemas.microsoft.com/office/drawing/2014/main" id="{F81112BD-844B-4FA4-9C68-5AA622FB295A}"/>
              </a:ext>
            </a:extLst>
          </p:cNvPr>
          <p:cNvSpPr/>
          <p:nvPr/>
        </p:nvSpPr>
        <p:spPr>
          <a:xfrm>
            <a:off x="5215158" y="3137766"/>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皇帝早逝</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0" name="矩形 9">
            <a:extLst>
              <a:ext uri="{FF2B5EF4-FFF2-40B4-BE49-F238E27FC236}">
                <a16:creationId xmlns:a16="http://schemas.microsoft.com/office/drawing/2014/main" id="{D8175C94-C68B-4B37-B662-1FB107756977}"/>
              </a:ext>
            </a:extLst>
          </p:cNvPr>
          <p:cNvSpPr/>
          <p:nvPr/>
        </p:nvSpPr>
        <p:spPr>
          <a:xfrm>
            <a:off x="7459416" y="4063007"/>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幼主继位</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1" name="矩形 10">
            <a:extLst>
              <a:ext uri="{FF2B5EF4-FFF2-40B4-BE49-F238E27FC236}">
                <a16:creationId xmlns:a16="http://schemas.microsoft.com/office/drawing/2014/main" id="{ED2E529B-DD68-45C8-A320-323AEEA15474}"/>
              </a:ext>
            </a:extLst>
          </p:cNvPr>
          <p:cNvSpPr/>
          <p:nvPr/>
        </p:nvSpPr>
        <p:spPr>
          <a:xfrm>
            <a:off x="7459416" y="5258325"/>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外戚专权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3" name="矩形 12">
            <a:extLst>
              <a:ext uri="{FF2B5EF4-FFF2-40B4-BE49-F238E27FC236}">
                <a16:creationId xmlns:a16="http://schemas.microsoft.com/office/drawing/2014/main" id="{CA4FDA67-5239-42B8-8708-08025876D946}"/>
              </a:ext>
            </a:extLst>
          </p:cNvPr>
          <p:cNvSpPr/>
          <p:nvPr/>
        </p:nvSpPr>
        <p:spPr>
          <a:xfrm>
            <a:off x="5215157" y="6144532"/>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皇帝长大</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4" name="矩形 13">
            <a:extLst>
              <a:ext uri="{FF2B5EF4-FFF2-40B4-BE49-F238E27FC236}">
                <a16:creationId xmlns:a16="http://schemas.microsoft.com/office/drawing/2014/main" id="{3C7AB853-03A4-4CD4-8915-AC4E86C140AE}"/>
              </a:ext>
            </a:extLst>
          </p:cNvPr>
          <p:cNvSpPr/>
          <p:nvPr/>
        </p:nvSpPr>
        <p:spPr>
          <a:xfrm>
            <a:off x="2970899" y="5258325"/>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诛杀外戚</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5" name="矩形 14">
            <a:extLst>
              <a:ext uri="{FF2B5EF4-FFF2-40B4-BE49-F238E27FC236}">
                <a16:creationId xmlns:a16="http://schemas.microsoft.com/office/drawing/2014/main" id="{81EFB4A8-88A7-4BD2-96A2-AA42A5B2B53E}"/>
              </a:ext>
            </a:extLst>
          </p:cNvPr>
          <p:cNvSpPr/>
          <p:nvPr/>
        </p:nvSpPr>
        <p:spPr>
          <a:xfrm>
            <a:off x="2970898" y="4063006"/>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宦官得宠</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6" name="箭头: 右 15">
            <a:extLst>
              <a:ext uri="{FF2B5EF4-FFF2-40B4-BE49-F238E27FC236}">
                <a16:creationId xmlns:a16="http://schemas.microsoft.com/office/drawing/2014/main" id="{2F6230DA-D632-4F6D-9A3C-EB27AFF5D1C2}"/>
              </a:ext>
            </a:extLst>
          </p:cNvPr>
          <p:cNvSpPr/>
          <p:nvPr/>
        </p:nvSpPr>
        <p:spPr>
          <a:xfrm rot="1878838">
            <a:off x="7079521" y="3534248"/>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7ACA83EF-4990-4AC9-86C0-2D8908ACA48C}"/>
              </a:ext>
            </a:extLst>
          </p:cNvPr>
          <p:cNvSpPr/>
          <p:nvPr/>
        </p:nvSpPr>
        <p:spPr>
          <a:xfrm rot="8470833">
            <a:off x="7011519" y="6169382"/>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6E79257B-C67C-4DA0-BF33-DF87C4F7685D}"/>
              </a:ext>
            </a:extLst>
          </p:cNvPr>
          <p:cNvSpPr/>
          <p:nvPr/>
        </p:nvSpPr>
        <p:spPr>
          <a:xfrm rot="13331650">
            <a:off x="4367221" y="6169381"/>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7FF79E68-EBE7-410D-B9C4-BB2E17927D04}"/>
              </a:ext>
            </a:extLst>
          </p:cNvPr>
          <p:cNvSpPr/>
          <p:nvPr/>
        </p:nvSpPr>
        <p:spPr>
          <a:xfrm rot="19550735">
            <a:off x="4462609" y="3534248"/>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右 20">
            <a:extLst>
              <a:ext uri="{FF2B5EF4-FFF2-40B4-BE49-F238E27FC236}">
                <a16:creationId xmlns:a16="http://schemas.microsoft.com/office/drawing/2014/main" id="{CAB63CCD-9E02-4597-A217-2FF67D688782}"/>
              </a:ext>
            </a:extLst>
          </p:cNvPr>
          <p:cNvSpPr/>
          <p:nvPr/>
        </p:nvSpPr>
        <p:spPr>
          <a:xfrm rot="5400000">
            <a:off x="7889664" y="4827495"/>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a:extLst>
              <a:ext uri="{FF2B5EF4-FFF2-40B4-BE49-F238E27FC236}">
                <a16:creationId xmlns:a16="http://schemas.microsoft.com/office/drawing/2014/main" id="{0291C166-BD81-43E1-B748-0BC80DF46746}"/>
              </a:ext>
            </a:extLst>
          </p:cNvPr>
          <p:cNvSpPr/>
          <p:nvPr/>
        </p:nvSpPr>
        <p:spPr>
          <a:xfrm rot="16200000" flipV="1">
            <a:off x="3649956" y="4827493"/>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1C93F6B1-D85E-4466-8697-CAD94D093A6E}"/>
              </a:ext>
            </a:extLst>
          </p:cNvPr>
          <p:cNvGrpSpPr/>
          <p:nvPr/>
        </p:nvGrpSpPr>
        <p:grpSpPr>
          <a:xfrm>
            <a:off x="9224555" y="3298923"/>
            <a:ext cx="1728859" cy="623817"/>
            <a:chOff x="9936606" y="5265680"/>
            <a:chExt cx="2215556" cy="231598"/>
          </a:xfrm>
        </p:grpSpPr>
        <p:sp>
          <p:nvSpPr>
            <p:cNvPr id="24" name="对话气泡: 矩形 23">
              <a:extLst>
                <a:ext uri="{FF2B5EF4-FFF2-40B4-BE49-F238E27FC236}">
                  <a16:creationId xmlns:a16="http://schemas.microsoft.com/office/drawing/2014/main" id="{073BEB9F-0670-41BA-A264-C78AA0613D37}"/>
                </a:ext>
              </a:extLst>
            </p:cNvPr>
            <p:cNvSpPr/>
            <p:nvPr/>
          </p:nvSpPr>
          <p:spPr>
            <a:xfrm>
              <a:off x="9936606" y="5265680"/>
              <a:ext cx="2215556" cy="231598"/>
            </a:xfrm>
            <a:prstGeom prst="wedgeRectCallout">
              <a:avLst>
                <a:gd name="adj1" fmla="val -94433"/>
                <a:gd name="adj2" fmla="val 53553"/>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a:extLst>
                <a:ext uri="{FF2B5EF4-FFF2-40B4-BE49-F238E27FC236}">
                  <a16:creationId xmlns:a16="http://schemas.microsoft.com/office/drawing/2014/main" id="{6C3B2E9D-D9E7-4749-9766-D51ADF28EA8C}"/>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母后临朝</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26" name="组合 25">
            <a:extLst>
              <a:ext uri="{FF2B5EF4-FFF2-40B4-BE49-F238E27FC236}">
                <a16:creationId xmlns:a16="http://schemas.microsoft.com/office/drawing/2014/main" id="{C168AA8F-5576-4750-8DAE-4B84882A5470}"/>
              </a:ext>
            </a:extLst>
          </p:cNvPr>
          <p:cNvGrpSpPr/>
          <p:nvPr/>
        </p:nvGrpSpPr>
        <p:grpSpPr>
          <a:xfrm>
            <a:off x="9427612" y="4593760"/>
            <a:ext cx="1728859" cy="623817"/>
            <a:chOff x="9936606" y="5265680"/>
            <a:chExt cx="2215556" cy="231598"/>
          </a:xfrm>
        </p:grpSpPr>
        <p:sp>
          <p:nvSpPr>
            <p:cNvPr id="27" name="对话气泡: 矩形 26">
              <a:extLst>
                <a:ext uri="{FF2B5EF4-FFF2-40B4-BE49-F238E27FC236}">
                  <a16:creationId xmlns:a16="http://schemas.microsoft.com/office/drawing/2014/main" id="{547E4CA4-FA2E-47A4-B83A-78F80B6819CA}"/>
                </a:ext>
              </a:extLst>
            </p:cNvPr>
            <p:cNvSpPr/>
            <p:nvPr/>
          </p:nvSpPr>
          <p:spPr>
            <a:xfrm>
              <a:off x="9936606" y="5265680"/>
              <a:ext cx="2215556" cy="231598"/>
            </a:xfrm>
            <a:prstGeom prst="wedgeRectCallout">
              <a:avLst>
                <a:gd name="adj1" fmla="val -66225"/>
                <a:gd name="adj2" fmla="val 8677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a:extLst>
                <a:ext uri="{FF2B5EF4-FFF2-40B4-BE49-F238E27FC236}">
                  <a16:creationId xmlns:a16="http://schemas.microsoft.com/office/drawing/2014/main" id="{DBA4E277-C686-4FA9-B090-94B050CD6ED6}"/>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君权旁落</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29" name="组合 28">
            <a:extLst>
              <a:ext uri="{FF2B5EF4-FFF2-40B4-BE49-F238E27FC236}">
                <a16:creationId xmlns:a16="http://schemas.microsoft.com/office/drawing/2014/main" id="{0044675E-FF5A-4FEF-BE17-A2227F1A54AA}"/>
              </a:ext>
            </a:extLst>
          </p:cNvPr>
          <p:cNvGrpSpPr/>
          <p:nvPr/>
        </p:nvGrpSpPr>
        <p:grpSpPr>
          <a:xfrm>
            <a:off x="8749076" y="6103182"/>
            <a:ext cx="1728859" cy="623817"/>
            <a:chOff x="9936606" y="5265680"/>
            <a:chExt cx="2215556" cy="231598"/>
          </a:xfrm>
        </p:grpSpPr>
        <p:sp>
          <p:nvSpPr>
            <p:cNvPr id="30" name="对话气泡: 矩形 29">
              <a:extLst>
                <a:ext uri="{FF2B5EF4-FFF2-40B4-BE49-F238E27FC236}">
                  <a16:creationId xmlns:a16="http://schemas.microsoft.com/office/drawing/2014/main" id="{5B4AE57F-A198-47E4-8DF4-9C07AFF8CF67}"/>
                </a:ext>
              </a:extLst>
            </p:cNvPr>
            <p:cNvSpPr/>
            <p:nvPr/>
          </p:nvSpPr>
          <p:spPr>
            <a:xfrm>
              <a:off x="9936606" y="5265680"/>
              <a:ext cx="2215556" cy="231598"/>
            </a:xfrm>
            <a:prstGeom prst="wedgeRectCallout">
              <a:avLst>
                <a:gd name="adj1" fmla="val -129693"/>
                <a:gd name="adj2" fmla="val 18373"/>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30">
              <a:extLst>
                <a:ext uri="{FF2B5EF4-FFF2-40B4-BE49-F238E27FC236}">
                  <a16:creationId xmlns:a16="http://schemas.microsoft.com/office/drawing/2014/main" id="{786F2322-1CEA-4977-9BBD-C4CFB7A58A64}"/>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依靠宦官</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32" name="组合 31">
            <a:extLst>
              <a:ext uri="{FF2B5EF4-FFF2-40B4-BE49-F238E27FC236}">
                <a16:creationId xmlns:a16="http://schemas.microsoft.com/office/drawing/2014/main" id="{314B43B1-B533-4D3E-B6A6-E750B2A448D3}"/>
              </a:ext>
            </a:extLst>
          </p:cNvPr>
          <p:cNvGrpSpPr/>
          <p:nvPr/>
        </p:nvGrpSpPr>
        <p:grpSpPr>
          <a:xfrm>
            <a:off x="745180" y="4884993"/>
            <a:ext cx="1728859" cy="623817"/>
            <a:chOff x="9936606" y="5265680"/>
            <a:chExt cx="2215556" cy="231598"/>
          </a:xfrm>
        </p:grpSpPr>
        <p:sp>
          <p:nvSpPr>
            <p:cNvPr id="33" name="对话气泡: 矩形 32">
              <a:extLst>
                <a:ext uri="{FF2B5EF4-FFF2-40B4-BE49-F238E27FC236}">
                  <a16:creationId xmlns:a16="http://schemas.microsoft.com/office/drawing/2014/main" id="{17EE9D2D-AE8B-4064-8836-69103E230CAF}"/>
                </a:ext>
              </a:extLst>
            </p:cNvPr>
            <p:cNvSpPr/>
            <p:nvPr/>
          </p:nvSpPr>
          <p:spPr>
            <a:xfrm>
              <a:off x="9936606" y="5265680"/>
              <a:ext cx="2215556" cy="231598"/>
            </a:xfrm>
            <a:prstGeom prst="wedgeRectCallout">
              <a:avLst>
                <a:gd name="adj1" fmla="val 74816"/>
                <a:gd name="adj2" fmla="val 6918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33">
              <a:extLst>
                <a:ext uri="{FF2B5EF4-FFF2-40B4-BE49-F238E27FC236}">
                  <a16:creationId xmlns:a16="http://schemas.microsoft.com/office/drawing/2014/main" id="{F93E53AB-4045-409F-A6AE-635B89B1FC11}"/>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夺回君权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35" name="组合 34">
            <a:extLst>
              <a:ext uri="{FF2B5EF4-FFF2-40B4-BE49-F238E27FC236}">
                <a16:creationId xmlns:a16="http://schemas.microsoft.com/office/drawing/2014/main" id="{72A010CB-3448-4BB3-BA6E-815DA4388EF6}"/>
              </a:ext>
            </a:extLst>
          </p:cNvPr>
          <p:cNvGrpSpPr/>
          <p:nvPr/>
        </p:nvGrpSpPr>
        <p:grpSpPr>
          <a:xfrm>
            <a:off x="949488" y="3341579"/>
            <a:ext cx="1728859" cy="623817"/>
            <a:chOff x="9936606" y="5265680"/>
            <a:chExt cx="2215556" cy="231598"/>
          </a:xfrm>
        </p:grpSpPr>
        <p:sp>
          <p:nvSpPr>
            <p:cNvPr id="36" name="对话气泡: 矩形 35">
              <a:extLst>
                <a:ext uri="{FF2B5EF4-FFF2-40B4-BE49-F238E27FC236}">
                  <a16:creationId xmlns:a16="http://schemas.microsoft.com/office/drawing/2014/main" id="{047FD2DC-B216-414E-B0FF-82C4325A27BD}"/>
                </a:ext>
              </a:extLst>
            </p:cNvPr>
            <p:cNvSpPr/>
            <p:nvPr/>
          </p:nvSpPr>
          <p:spPr>
            <a:xfrm>
              <a:off x="9936606" y="5265680"/>
              <a:ext cx="2215556" cy="231598"/>
            </a:xfrm>
            <a:prstGeom prst="wedgeRectCallout">
              <a:avLst>
                <a:gd name="adj1" fmla="val 74816"/>
                <a:gd name="adj2" fmla="val 6918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矩形 36">
              <a:extLst>
                <a:ext uri="{FF2B5EF4-FFF2-40B4-BE49-F238E27FC236}">
                  <a16:creationId xmlns:a16="http://schemas.microsoft.com/office/drawing/2014/main" id="{02F17A42-6E40-48DA-BA3F-CDA14FB4C7DD}"/>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宦官专权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sp>
        <p:nvSpPr>
          <p:cNvPr id="38" name="矩形 37">
            <a:extLst>
              <a:ext uri="{FF2B5EF4-FFF2-40B4-BE49-F238E27FC236}">
                <a16:creationId xmlns:a16="http://schemas.microsoft.com/office/drawing/2014/main" id="{8DAA0AB9-736F-4B03-ABA7-E8DDA5BCE7DA}"/>
              </a:ext>
            </a:extLst>
          </p:cNvPr>
          <p:cNvSpPr/>
          <p:nvPr/>
        </p:nvSpPr>
        <p:spPr>
          <a:xfrm>
            <a:off x="3812566" y="772616"/>
            <a:ext cx="6736513" cy="584775"/>
          </a:xfrm>
          <a:prstGeom prst="rect">
            <a:avLst/>
          </a:prstGeom>
        </p:spPr>
        <p:txBody>
          <a:bodyPr wrap="square">
            <a:spAutoFit/>
          </a:bodyPr>
          <a:lstStyle/>
          <a:p>
            <a:pPr marL="457200" indent="-457200">
              <a:buFont typeface="Wingdings" panose="05000000000000000000" pitchFamily="2" charset="2"/>
              <a:buChar char="n"/>
            </a:pPr>
            <a:r>
              <a:rPr lang="zh-CN" altLang="en-US" sz="3200" dirty="0">
                <a:solidFill>
                  <a:srgbClr val="C00000"/>
                </a:solidFill>
                <a:latin typeface="仓耳今楷05-6763 W05" panose="02020400000000000000" pitchFamily="18" charset="-122"/>
                <a:ea typeface="仓耳今楷05-6763 W05" panose="02020400000000000000" pitchFamily="18" charset="-122"/>
              </a:rPr>
              <a:t>外戚宦官交替专权</a:t>
            </a:r>
            <a:endParaRPr lang="zh-CN" altLang="en-US" dirty="0">
              <a:solidFill>
                <a:srgbClr val="C00000"/>
              </a:solidFill>
            </a:endParaRPr>
          </a:p>
        </p:txBody>
      </p:sp>
      <p:sp>
        <p:nvSpPr>
          <p:cNvPr id="4" name="矩形 3">
            <a:extLst>
              <a:ext uri="{FF2B5EF4-FFF2-40B4-BE49-F238E27FC236}">
                <a16:creationId xmlns:a16="http://schemas.microsoft.com/office/drawing/2014/main" id="{3B166C8A-8D81-46CE-8E8C-19C2716460A1}"/>
              </a:ext>
            </a:extLst>
          </p:cNvPr>
          <p:cNvSpPr/>
          <p:nvPr/>
        </p:nvSpPr>
        <p:spPr>
          <a:xfrm>
            <a:off x="1105523" y="1353736"/>
            <a:ext cx="7571303" cy="584775"/>
          </a:xfrm>
          <a:prstGeom prst="rect">
            <a:avLst/>
          </a:prstGeom>
        </p:spPr>
        <p:txBody>
          <a:bodyPr wrap="none">
            <a:spAutoFit/>
          </a:bodyPr>
          <a:lstStyle/>
          <a:p>
            <a:r>
              <a:rPr lang="zh-CN" altLang="en-US" sz="3200" dirty="0">
                <a:latin typeface="汉仪劲楷简" panose="00020600040101010101" pitchFamily="18" charset="-122"/>
                <a:ea typeface="汉仪劲楷简" panose="00020600040101010101" pitchFamily="18" charset="-122"/>
              </a:rPr>
              <a:t>思考：这种局面出现的根本原因是什么？</a:t>
            </a:r>
            <a:endParaRPr lang="zh-CN" altLang="en-US" dirty="0"/>
          </a:p>
        </p:txBody>
      </p:sp>
      <p:sp>
        <p:nvSpPr>
          <p:cNvPr id="19" name="矩形 18">
            <a:extLst>
              <a:ext uri="{FF2B5EF4-FFF2-40B4-BE49-F238E27FC236}">
                <a16:creationId xmlns:a16="http://schemas.microsoft.com/office/drawing/2014/main" id="{DC152548-273A-4E74-8F85-22A2EC32112F}"/>
              </a:ext>
            </a:extLst>
          </p:cNvPr>
          <p:cNvSpPr/>
          <p:nvPr/>
        </p:nvSpPr>
        <p:spPr>
          <a:xfrm>
            <a:off x="1585905" y="2149583"/>
            <a:ext cx="9020190" cy="584775"/>
          </a:xfrm>
          <a:prstGeom prst="rect">
            <a:avLst/>
          </a:prstGeom>
          <a:solidFill>
            <a:srgbClr val="C00000"/>
          </a:solidFill>
        </p:spPr>
        <p:txBody>
          <a:bodyPr wrap="square">
            <a:spAutoFit/>
          </a:bodyPr>
          <a:lstStyle/>
          <a:p>
            <a:r>
              <a:rPr lang="zh-CN" altLang="en-US" sz="3200" b="1" dirty="0">
                <a:solidFill>
                  <a:schemeClr val="bg1"/>
                </a:solidFill>
                <a:latin typeface="方正宋刻本秀楷简体" panose="02000000000000000000" pitchFamily="2" charset="-122"/>
                <a:ea typeface="方正宋刻本秀楷简体" panose="02000000000000000000" pitchFamily="2" charset="-122"/>
              </a:rPr>
              <a:t>外戚、宦官专权是封建君主专制高度发展的产物。</a:t>
            </a:r>
            <a:endParaRPr lang="zh-CN" altLang="en-US" sz="2000" b="1" dirty="0">
              <a:solidFill>
                <a:schemeClr val="bg1"/>
              </a:solidFill>
            </a:endParaRPr>
          </a:p>
        </p:txBody>
      </p:sp>
      <p:sp>
        <p:nvSpPr>
          <p:cNvPr id="39" name="矩形 38">
            <a:extLst>
              <a:ext uri="{FF2B5EF4-FFF2-40B4-BE49-F238E27FC236}">
                <a16:creationId xmlns:a16="http://schemas.microsoft.com/office/drawing/2014/main" id="{6A50EF6C-94C1-4023-826D-F5F0F070D3A5}"/>
              </a:ext>
            </a:extLst>
          </p:cNvPr>
          <p:cNvSpPr/>
          <p:nvPr/>
        </p:nvSpPr>
        <p:spPr>
          <a:xfrm>
            <a:off x="7862955" y="663562"/>
            <a:ext cx="1596444" cy="615724"/>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方正宋刻本秀楷简体" panose="02000000000000000000" pitchFamily="2" charset="-122"/>
                <a:ea typeface="方正宋刻本秀楷简体" panose="02000000000000000000" pitchFamily="2" charset="-122"/>
              </a:rPr>
              <a:t>“清议”</a:t>
            </a:r>
          </a:p>
        </p:txBody>
      </p:sp>
      <p:sp>
        <p:nvSpPr>
          <p:cNvPr id="40" name="矩形 39">
            <a:extLst>
              <a:ext uri="{FF2B5EF4-FFF2-40B4-BE49-F238E27FC236}">
                <a16:creationId xmlns:a16="http://schemas.microsoft.com/office/drawing/2014/main" id="{685F68B1-5459-4FBF-A68F-BDCC4CF367C6}"/>
              </a:ext>
            </a:extLst>
          </p:cNvPr>
          <p:cNvSpPr/>
          <p:nvPr/>
        </p:nvSpPr>
        <p:spPr>
          <a:xfrm>
            <a:off x="9520712" y="648254"/>
            <a:ext cx="1907093" cy="615724"/>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方正宋刻本秀楷简体" panose="02000000000000000000" pitchFamily="2" charset="-122"/>
                <a:ea typeface="方正宋刻本秀楷简体" panose="02000000000000000000" pitchFamily="2" charset="-122"/>
              </a:rPr>
              <a:t>党锢之祸</a:t>
            </a:r>
          </a:p>
        </p:txBody>
      </p:sp>
      <p:sp>
        <p:nvSpPr>
          <p:cNvPr id="41" name="文本框 40">
            <a:extLst>
              <a:ext uri="{FF2B5EF4-FFF2-40B4-BE49-F238E27FC236}">
                <a16:creationId xmlns:a16="http://schemas.microsoft.com/office/drawing/2014/main" id="{267ECF4C-96AA-491A-9622-2B3B8A6DC4DC}"/>
              </a:ext>
            </a:extLst>
          </p:cNvPr>
          <p:cNvSpPr txBox="1"/>
          <p:nvPr/>
        </p:nvSpPr>
        <p:spPr>
          <a:xfrm>
            <a:off x="8799853" y="1305899"/>
            <a:ext cx="2409651" cy="461665"/>
          </a:xfrm>
          <a:prstGeom prst="rect">
            <a:avLst/>
          </a:prstGeom>
          <a:noFill/>
        </p:spPr>
        <p:txBody>
          <a:bodyPr wrap="square" rtlCol="0">
            <a:spAutoFit/>
          </a:bodyPr>
          <a:lstStyle/>
          <a:p>
            <a:r>
              <a:rPr lang="zh-CN" altLang="en-US" sz="2400" dirty="0">
                <a:latin typeface="方正宋刻本秀楷简体" panose="02000000000000000000" pitchFamily="2" charset="-122"/>
                <a:ea typeface="方正宋刻本秀楷简体" panose="02000000000000000000" pitchFamily="2" charset="-122"/>
              </a:rPr>
              <a:t>（桓帝、灵帝）</a:t>
            </a:r>
          </a:p>
        </p:txBody>
      </p:sp>
    </p:spTree>
    <p:extLst>
      <p:ext uri="{BB962C8B-B14F-4D97-AF65-F5344CB8AC3E}">
        <p14:creationId xmlns:p14="http://schemas.microsoft.com/office/powerpoint/2010/main" val="25610117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39" grpId="0" animBg="1"/>
      <p:bldP spid="40" grpId="0" animBg="1"/>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东汉中后期</a:t>
            </a:r>
            <a:endParaRPr lang="zh-CN" altLang="en-US" dirty="0"/>
          </a:p>
        </p:txBody>
      </p:sp>
      <p:sp>
        <p:nvSpPr>
          <p:cNvPr id="38" name="矩形 37">
            <a:extLst>
              <a:ext uri="{FF2B5EF4-FFF2-40B4-BE49-F238E27FC236}">
                <a16:creationId xmlns:a16="http://schemas.microsoft.com/office/drawing/2014/main" id="{8DAA0AB9-736F-4B03-ABA7-E8DDA5BCE7DA}"/>
              </a:ext>
            </a:extLst>
          </p:cNvPr>
          <p:cNvSpPr/>
          <p:nvPr/>
        </p:nvSpPr>
        <p:spPr>
          <a:xfrm>
            <a:off x="3812566" y="772616"/>
            <a:ext cx="6736513" cy="584775"/>
          </a:xfrm>
          <a:prstGeom prst="rect">
            <a:avLst/>
          </a:prstGeom>
        </p:spPr>
        <p:txBody>
          <a:bodyPr wrap="square">
            <a:spAutoFit/>
          </a:bodyPr>
          <a:lstStyle/>
          <a:p>
            <a:pPr marL="457200" indent="-457200">
              <a:buFont typeface="Wingdings" panose="05000000000000000000" pitchFamily="2" charset="2"/>
              <a:buChar char="n"/>
            </a:pPr>
            <a:r>
              <a:rPr lang="zh-CN" altLang="en-US" sz="3200" dirty="0">
                <a:solidFill>
                  <a:srgbClr val="C00000"/>
                </a:solidFill>
                <a:latin typeface="仓耳今楷05-6763 W05" panose="02020400000000000000" pitchFamily="18" charset="-122"/>
                <a:ea typeface="仓耳今楷05-6763 W05" panose="02020400000000000000" pitchFamily="18" charset="-122"/>
              </a:rPr>
              <a:t>土地兼并严重，阶级矛盾日益尖锐</a:t>
            </a:r>
            <a:endParaRPr lang="zh-CN" altLang="en-US" dirty="0">
              <a:solidFill>
                <a:srgbClr val="C00000"/>
              </a:solidFill>
            </a:endParaRPr>
          </a:p>
        </p:txBody>
      </p:sp>
      <p:sp>
        <p:nvSpPr>
          <p:cNvPr id="42" name="矩形 41">
            <a:extLst>
              <a:ext uri="{FF2B5EF4-FFF2-40B4-BE49-F238E27FC236}">
                <a16:creationId xmlns:a16="http://schemas.microsoft.com/office/drawing/2014/main" id="{DE2282B0-5A0A-47A6-A242-7A0DD263482E}"/>
              </a:ext>
            </a:extLst>
          </p:cNvPr>
          <p:cNvSpPr/>
          <p:nvPr/>
        </p:nvSpPr>
        <p:spPr>
          <a:xfrm>
            <a:off x="372220" y="1439441"/>
            <a:ext cx="11447559" cy="1664302"/>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材料六：</a:t>
            </a:r>
            <a:r>
              <a:rPr lang="zh-CN" altLang="en-US" sz="2800" dirty="0">
                <a:latin typeface="方正刻本仿宋简体" panose="02000000000000000000" pitchFamily="2" charset="-122"/>
                <a:ea typeface="方正刻本仿宋简体" panose="02000000000000000000" pitchFamily="2" charset="-122"/>
              </a:rPr>
              <a:t>东汉</a:t>
            </a:r>
            <a:r>
              <a:rPr lang="zh-CN" altLang="en-US" sz="2800" b="1" dirty="0">
                <a:latin typeface="方正刻本仿宋简体" panose="02000000000000000000" pitchFamily="2" charset="-122"/>
                <a:ea typeface="方正刻本仿宋简体" panose="02000000000000000000" pitchFamily="2" charset="-122"/>
              </a:rPr>
              <a:t>（豪强地主）</a:t>
            </a:r>
            <a:r>
              <a:rPr lang="zh-CN" altLang="en-US" sz="2800" dirty="0">
                <a:latin typeface="方正刻本仿宋简体" panose="02000000000000000000" pitchFamily="2" charset="-122"/>
                <a:ea typeface="方正刻本仿宋简体" panose="02000000000000000000" pitchFamily="2" charset="-122"/>
              </a:rPr>
              <a:t>南阳樊氏“能治田，殖至三百顷。广起庐舍，高楼连阁，波陂灌注，竹木成林，六畜放牧，鱼蠃梨果，檀棘桑麻，闭门成市，兵弩器械，资至百万。</a:t>
            </a:r>
          </a:p>
        </p:txBody>
      </p:sp>
      <p:sp>
        <p:nvSpPr>
          <p:cNvPr id="43" name="矩形 42">
            <a:extLst>
              <a:ext uri="{FF2B5EF4-FFF2-40B4-BE49-F238E27FC236}">
                <a16:creationId xmlns:a16="http://schemas.microsoft.com/office/drawing/2014/main" id="{4E0B748F-0048-4DAD-B5DD-A4BECE3177B9}"/>
              </a:ext>
            </a:extLst>
          </p:cNvPr>
          <p:cNvSpPr/>
          <p:nvPr/>
        </p:nvSpPr>
        <p:spPr>
          <a:xfrm>
            <a:off x="372220" y="3372900"/>
            <a:ext cx="3529220" cy="582467"/>
          </a:xfrm>
          <a:prstGeom prst="rect">
            <a:avLst/>
          </a:prstGeom>
          <a:noFill/>
          <a:ln>
            <a:noFill/>
          </a:ln>
        </p:spPr>
        <p:txBody>
          <a:bodyPr wrap="square">
            <a:spAutoFit/>
          </a:bodyPr>
          <a:lstStyle/>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东汉豪强地主的表现：</a:t>
            </a:r>
            <a:endParaRPr lang="en-US" altLang="zh-CN" sz="28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44" name="矩形 43">
            <a:extLst>
              <a:ext uri="{FF2B5EF4-FFF2-40B4-BE49-F238E27FC236}">
                <a16:creationId xmlns:a16="http://schemas.microsoft.com/office/drawing/2014/main" id="{542520AC-11C1-4CF9-AE23-5C933CDE2F01}"/>
              </a:ext>
            </a:extLst>
          </p:cNvPr>
          <p:cNvSpPr/>
          <p:nvPr/>
        </p:nvSpPr>
        <p:spPr>
          <a:xfrm>
            <a:off x="984062" y="3905376"/>
            <a:ext cx="10835717" cy="2736903"/>
          </a:xfrm>
          <a:prstGeom prst="rect">
            <a:avLst/>
          </a:prstGeom>
        </p:spPr>
        <p:txBody>
          <a:bodyPr wrap="square">
            <a:spAutoFit/>
          </a:bodyPr>
          <a:lstStyle/>
          <a:p>
            <a:pPr marL="514350" lvl="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政治：把持中央或地方政权，成为官宦世家。</a:t>
            </a:r>
            <a:endParaRPr lang="en-US" altLang="zh-CN" sz="28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经济：建立起自给自足的大庄园，农民依附其从事农业、手工业生产。</a:t>
            </a:r>
            <a:endParaRPr lang="en-US" altLang="zh-CN" sz="28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军事：拥有“家兵”“部曲”等私人武装力量。</a:t>
            </a:r>
            <a:endParaRPr lang="en-US" altLang="zh-CN" sz="28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文化：精通儒学，把持地方舆论。</a:t>
            </a:r>
            <a:endParaRPr lang="en-US" altLang="zh-CN" sz="2800" b="1" dirty="0">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26704323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fade">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fade">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xEl>
                                              <p:pRg st="2" end="2"/>
                                            </p:txEl>
                                          </p:spTgt>
                                        </p:tgtEl>
                                        <p:attrNameLst>
                                          <p:attrName>style.visibility</p:attrName>
                                        </p:attrNameLst>
                                      </p:cBhvr>
                                      <p:to>
                                        <p:strVal val="visible"/>
                                      </p:to>
                                    </p:set>
                                    <p:animEffect transition="in" filter="fade">
                                      <p:cBhvr>
                                        <p:cTn id="22" dur="500"/>
                                        <p:tgtEl>
                                          <p:spTgt spid="4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xEl>
                                              <p:pRg st="3" end="3"/>
                                            </p:txEl>
                                          </p:spTgt>
                                        </p:tgtEl>
                                        <p:attrNameLst>
                                          <p:attrName>style.visibility</p:attrName>
                                        </p:attrNameLst>
                                      </p:cBhvr>
                                      <p:to>
                                        <p:strVal val="visible"/>
                                      </p:to>
                                    </p:set>
                                    <p:animEffect transition="in" filter="fade">
                                      <p:cBhvr>
                                        <p:cTn id="27" dur="500"/>
                                        <p:tgtEl>
                                          <p:spTgt spid="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东汉中后期</a:t>
            </a:r>
            <a:endParaRPr lang="zh-CN" altLang="en-US" dirty="0"/>
          </a:p>
        </p:txBody>
      </p:sp>
      <p:sp>
        <p:nvSpPr>
          <p:cNvPr id="38" name="矩形 37">
            <a:extLst>
              <a:ext uri="{FF2B5EF4-FFF2-40B4-BE49-F238E27FC236}">
                <a16:creationId xmlns:a16="http://schemas.microsoft.com/office/drawing/2014/main" id="{8DAA0AB9-736F-4B03-ABA7-E8DDA5BCE7DA}"/>
              </a:ext>
            </a:extLst>
          </p:cNvPr>
          <p:cNvSpPr/>
          <p:nvPr/>
        </p:nvSpPr>
        <p:spPr>
          <a:xfrm>
            <a:off x="3812566" y="772616"/>
            <a:ext cx="6736513" cy="584775"/>
          </a:xfrm>
          <a:prstGeom prst="rect">
            <a:avLst/>
          </a:prstGeom>
        </p:spPr>
        <p:txBody>
          <a:bodyPr wrap="square">
            <a:spAutoFit/>
          </a:bodyPr>
          <a:lstStyle/>
          <a:p>
            <a:pPr marL="457200" indent="-457200">
              <a:buFont typeface="Wingdings" panose="05000000000000000000" pitchFamily="2" charset="2"/>
              <a:buChar char="n"/>
            </a:pPr>
            <a:r>
              <a:rPr lang="zh-CN" altLang="en-US" sz="3200" dirty="0">
                <a:solidFill>
                  <a:srgbClr val="C00000"/>
                </a:solidFill>
                <a:latin typeface="仓耳今楷05-6763 W05" panose="02020400000000000000" pitchFamily="18" charset="-122"/>
                <a:ea typeface="仓耳今楷05-6763 W05" panose="02020400000000000000" pitchFamily="18" charset="-122"/>
              </a:rPr>
              <a:t>土地兼并严重，阶级矛盾日益尖锐</a:t>
            </a:r>
            <a:endParaRPr lang="zh-CN" altLang="en-US" dirty="0">
              <a:solidFill>
                <a:srgbClr val="C00000"/>
              </a:solidFill>
            </a:endParaRPr>
          </a:p>
        </p:txBody>
      </p:sp>
      <p:sp>
        <p:nvSpPr>
          <p:cNvPr id="43" name="矩形 42">
            <a:extLst>
              <a:ext uri="{FF2B5EF4-FFF2-40B4-BE49-F238E27FC236}">
                <a16:creationId xmlns:a16="http://schemas.microsoft.com/office/drawing/2014/main" id="{4E0B748F-0048-4DAD-B5DD-A4BECE3177B9}"/>
              </a:ext>
            </a:extLst>
          </p:cNvPr>
          <p:cNvSpPr/>
          <p:nvPr/>
        </p:nvSpPr>
        <p:spPr>
          <a:xfrm>
            <a:off x="372220" y="1361218"/>
            <a:ext cx="3529220" cy="582467"/>
          </a:xfrm>
          <a:prstGeom prst="rect">
            <a:avLst/>
          </a:prstGeom>
          <a:noFill/>
          <a:ln>
            <a:noFill/>
          </a:ln>
        </p:spPr>
        <p:txBody>
          <a:bodyPr wrap="square">
            <a:spAutoFit/>
          </a:bodyPr>
          <a:lstStyle/>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东汉豪强地主的表现：</a:t>
            </a:r>
            <a:endParaRPr lang="en-US" altLang="zh-CN" sz="28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44" name="矩形 43">
            <a:extLst>
              <a:ext uri="{FF2B5EF4-FFF2-40B4-BE49-F238E27FC236}">
                <a16:creationId xmlns:a16="http://schemas.microsoft.com/office/drawing/2014/main" id="{542520AC-11C1-4CF9-AE23-5C933CDE2F01}"/>
              </a:ext>
            </a:extLst>
          </p:cNvPr>
          <p:cNvSpPr/>
          <p:nvPr/>
        </p:nvSpPr>
        <p:spPr>
          <a:xfrm>
            <a:off x="372220" y="1943685"/>
            <a:ext cx="10835717" cy="1897443"/>
          </a:xfrm>
          <a:prstGeom prst="rect">
            <a:avLst/>
          </a:prstGeom>
        </p:spPr>
        <p:txBody>
          <a:bodyPr wrap="square">
            <a:spAutoFit/>
          </a:bodyPr>
          <a:lstStyle/>
          <a:p>
            <a:pPr marL="514350" lvl="0" indent="-514350">
              <a:lnSpc>
                <a:spcPct val="125000"/>
              </a:lnSpc>
              <a:buFont typeface="+mj-ea"/>
              <a:buAutoNum type="circleNumDbPlain"/>
            </a:pPr>
            <a:r>
              <a:rPr lang="zh-CN" altLang="en-US" sz="2400" b="1" dirty="0">
                <a:latin typeface="方正宋刻本秀楷简体" panose="02000000000000000000" pitchFamily="2" charset="-122"/>
                <a:ea typeface="方正宋刻本秀楷简体" panose="02000000000000000000" pitchFamily="2" charset="-122"/>
              </a:rPr>
              <a:t>政治：把持中央或地方政权，成为官宦世家。</a:t>
            </a:r>
            <a:endParaRPr lang="en-US" altLang="zh-CN" sz="24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400" b="1" dirty="0">
                <a:latin typeface="方正宋刻本秀楷简体" panose="02000000000000000000" pitchFamily="2" charset="-122"/>
                <a:ea typeface="方正宋刻本秀楷简体" panose="02000000000000000000" pitchFamily="2" charset="-122"/>
              </a:rPr>
              <a:t>经济：建立起自给自足的大庄园，农民依附其从事农业、手工业生产。</a:t>
            </a:r>
            <a:endParaRPr lang="en-US" altLang="zh-CN" sz="24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400" b="1" dirty="0">
                <a:latin typeface="方正宋刻本秀楷简体" panose="02000000000000000000" pitchFamily="2" charset="-122"/>
                <a:ea typeface="方正宋刻本秀楷简体" panose="02000000000000000000" pitchFamily="2" charset="-122"/>
              </a:rPr>
              <a:t>军事：拥有“家兵”“部曲”等私人武装力量。</a:t>
            </a:r>
            <a:endParaRPr lang="en-US" altLang="zh-CN" sz="24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400" b="1" dirty="0">
                <a:latin typeface="方正宋刻本秀楷简体" panose="02000000000000000000" pitchFamily="2" charset="-122"/>
                <a:ea typeface="方正宋刻本秀楷简体" panose="02000000000000000000" pitchFamily="2" charset="-122"/>
              </a:rPr>
              <a:t>文化：精通儒学，把持地方舆论。</a:t>
            </a:r>
            <a:endParaRPr lang="en-US" altLang="zh-CN" sz="2400" b="1" dirty="0">
              <a:latin typeface="方正宋刻本秀楷简体" panose="02000000000000000000" pitchFamily="2" charset="-122"/>
              <a:ea typeface="方正宋刻本秀楷简体" panose="02000000000000000000" pitchFamily="2" charset="-122"/>
            </a:endParaRPr>
          </a:p>
        </p:txBody>
      </p:sp>
      <p:sp>
        <p:nvSpPr>
          <p:cNvPr id="10" name="矩形 9">
            <a:extLst>
              <a:ext uri="{FF2B5EF4-FFF2-40B4-BE49-F238E27FC236}">
                <a16:creationId xmlns:a16="http://schemas.microsoft.com/office/drawing/2014/main" id="{E11DC6B2-B333-4A80-8ACC-207DADC7DA39}"/>
              </a:ext>
            </a:extLst>
          </p:cNvPr>
          <p:cNvSpPr/>
          <p:nvPr/>
        </p:nvSpPr>
        <p:spPr>
          <a:xfrm>
            <a:off x="372220" y="3887369"/>
            <a:ext cx="3529220" cy="582467"/>
          </a:xfrm>
          <a:prstGeom prst="rect">
            <a:avLst/>
          </a:prstGeom>
          <a:noFill/>
          <a:ln>
            <a:noFill/>
          </a:ln>
        </p:spPr>
        <p:txBody>
          <a:bodyPr wrap="square">
            <a:spAutoFit/>
          </a:bodyPr>
          <a:lstStyle/>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东汉豪强地主的影响：</a:t>
            </a:r>
            <a:endParaRPr lang="en-US" altLang="zh-CN" sz="28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11" name="矩形 10">
            <a:extLst>
              <a:ext uri="{FF2B5EF4-FFF2-40B4-BE49-F238E27FC236}">
                <a16:creationId xmlns:a16="http://schemas.microsoft.com/office/drawing/2014/main" id="{025F1846-2C51-4F3B-AE0E-B7063F92D7DF}"/>
              </a:ext>
            </a:extLst>
          </p:cNvPr>
          <p:cNvSpPr/>
          <p:nvPr/>
        </p:nvSpPr>
        <p:spPr>
          <a:xfrm>
            <a:off x="1121814" y="4469836"/>
            <a:ext cx="10835717" cy="1435778"/>
          </a:xfrm>
          <a:prstGeom prst="rect">
            <a:avLst/>
          </a:prstGeom>
        </p:spPr>
        <p:txBody>
          <a:bodyPr wrap="square">
            <a:spAutoFit/>
          </a:bodyPr>
          <a:lstStyle/>
          <a:p>
            <a:pPr marL="514350" lvl="0" indent="-514350">
              <a:lnSpc>
                <a:spcPct val="125000"/>
              </a:lnSpc>
              <a:buFont typeface="+mj-ea"/>
              <a:buAutoNum type="circleNumDbPlain"/>
            </a:pPr>
            <a:r>
              <a:rPr lang="zh-CN" altLang="en-US" sz="2400" dirty="0">
                <a:latin typeface="方正宋刻本秀楷简体" panose="02000000000000000000" pitchFamily="2" charset="-122"/>
                <a:ea typeface="方正宋刻本秀楷简体" panose="02000000000000000000" pitchFamily="2" charset="-122"/>
              </a:rPr>
              <a:t>东汉后期，豪强地主演变为地方割据势力，对统一王朝构成巨大威胁。</a:t>
            </a:r>
            <a:endParaRPr lang="en-US" altLang="zh-CN" sz="2400"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400" dirty="0">
                <a:latin typeface="方正宋刻本秀楷简体" panose="02000000000000000000" pitchFamily="2" charset="-122"/>
                <a:ea typeface="方正宋刻本秀楷简体" panose="02000000000000000000" pitchFamily="2" charset="-122"/>
              </a:rPr>
              <a:t>经济上兼并土地，占有大量劳动力，影响国家税收。</a:t>
            </a:r>
            <a:endParaRPr lang="en-US" altLang="zh-CN" sz="2400"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400" dirty="0">
                <a:latin typeface="方正宋刻本秀楷简体" panose="02000000000000000000" pitchFamily="2" charset="-122"/>
                <a:ea typeface="方正宋刻本秀楷简体" panose="02000000000000000000" pitchFamily="2" charset="-122"/>
              </a:rPr>
              <a:t>阶级矛盾日益尖锐。</a:t>
            </a:r>
            <a:endParaRPr lang="en-US" altLang="zh-CN" sz="2400" dirty="0">
              <a:latin typeface="方正宋刻本秀楷简体" panose="02000000000000000000" pitchFamily="2" charset="-122"/>
              <a:ea typeface="方正宋刻本秀楷简体" panose="02000000000000000000" pitchFamily="2" charset="-122"/>
            </a:endParaRPr>
          </a:p>
        </p:txBody>
      </p:sp>
      <p:sp>
        <p:nvSpPr>
          <p:cNvPr id="13" name="箭头: 右 12">
            <a:extLst>
              <a:ext uri="{FF2B5EF4-FFF2-40B4-BE49-F238E27FC236}">
                <a16:creationId xmlns:a16="http://schemas.microsoft.com/office/drawing/2014/main" id="{7B7A8E1C-8EF8-4B35-A149-86802BF9728F}"/>
              </a:ext>
            </a:extLst>
          </p:cNvPr>
          <p:cNvSpPr/>
          <p:nvPr/>
        </p:nvSpPr>
        <p:spPr>
          <a:xfrm flipV="1">
            <a:off x="4668859" y="5532400"/>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5B6CDC42-A8DA-4595-9081-DE8FC20276DA}"/>
              </a:ext>
            </a:extLst>
          </p:cNvPr>
          <p:cNvSpPr/>
          <p:nvPr/>
        </p:nvSpPr>
        <p:spPr>
          <a:xfrm>
            <a:off x="5631170" y="5364417"/>
            <a:ext cx="2999024" cy="584775"/>
          </a:xfrm>
          <a:prstGeom prst="rect">
            <a:avLst/>
          </a:prstGeom>
        </p:spPr>
        <p:txBody>
          <a:bodyPr wrap="square">
            <a:spAutoFit/>
          </a:bodyPr>
          <a:lstStyle/>
          <a:p>
            <a:pPr marL="457200" indent="-457200">
              <a:buFont typeface="Wingdings" panose="05000000000000000000" pitchFamily="2" charset="2"/>
              <a:buChar char="n"/>
            </a:pPr>
            <a:r>
              <a:rPr lang="zh-CN" altLang="en-US" sz="3200" dirty="0">
                <a:solidFill>
                  <a:prstClr val="black"/>
                </a:solidFill>
                <a:latin typeface="仓耳今楷05-6763 W05" panose="02020400000000000000" pitchFamily="18" charset="-122"/>
                <a:ea typeface="仓耳今楷05-6763 W05" panose="02020400000000000000" pitchFamily="18" charset="-122"/>
              </a:rPr>
              <a:t>黄巾军起义</a:t>
            </a:r>
            <a:endParaRPr lang="zh-CN" altLang="en-US" dirty="0"/>
          </a:p>
        </p:txBody>
      </p:sp>
      <p:sp>
        <p:nvSpPr>
          <p:cNvPr id="16" name="矩形 15">
            <a:extLst>
              <a:ext uri="{FF2B5EF4-FFF2-40B4-BE49-F238E27FC236}">
                <a16:creationId xmlns:a16="http://schemas.microsoft.com/office/drawing/2014/main" id="{525ACB14-52F3-4DCE-9B21-05BE9B1E3272}"/>
              </a:ext>
            </a:extLst>
          </p:cNvPr>
          <p:cNvSpPr/>
          <p:nvPr/>
        </p:nvSpPr>
        <p:spPr>
          <a:xfrm>
            <a:off x="1410788" y="5897656"/>
            <a:ext cx="9736183" cy="974113"/>
          </a:xfrm>
          <a:prstGeom prst="rect">
            <a:avLst/>
          </a:prstGeom>
          <a:solidFill>
            <a:schemeClr val="accent6">
              <a:alpha val="18000"/>
            </a:schemeClr>
          </a:solidFill>
        </p:spPr>
        <p:txBody>
          <a:bodyPr wrap="square">
            <a:spAutoFit/>
          </a:bodyPr>
          <a:lstStyle/>
          <a:p>
            <a:pPr algn="ctr">
              <a:lnSpc>
                <a:spcPct val="125000"/>
              </a:lnSpc>
            </a:pPr>
            <a:r>
              <a:rPr lang="zh-CN" altLang="en-US" sz="2400" dirty="0">
                <a:solidFill>
                  <a:prstClr val="black"/>
                </a:solidFill>
                <a:latin typeface="方正宋刻本秀楷简体" panose="02000000000000000000" pitchFamily="2" charset="-122"/>
                <a:ea typeface="方正宋刻本秀楷简体" panose="02000000000000000000" pitchFamily="2" charset="-122"/>
              </a:rPr>
              <a:t>失败，但动摇了东汉王朝的统治基础。</a:t>
            </a:r>
            <a:endParaRPr lang="en-US" altLang="zh-CN" sz="2400" dirty="0">
              <a:solidFill>
                <a:prstClr val="black"/>
              </a:solidFill>
              <a:latin typeface="方正宋刻本秀楷简体" panose="02000000000000000000" pitchFamily="2" charset="-122"/>
              <a:ea typeface="方正宋刻本秀楷简体" panose="02000000000000000000" pitchFamily="2" charset="-122"/>
            </a:endParaRPr>
          </a:p>
          <a:p>
            <a:pPr algn="ctr">
              <a:lnSpc>
                <a:spcPct val="125000"/>
              </a:lnSpc>
            </a:pPr>
            <a:r>
              <a:rPr lang="zh-CN" altLang="en-US" sz="2400" dirty="0">
                <a:solidFill>
                  <a:prstClr val="black"/>
                </a:solidFill>
                <a:latin typeface="方正宋刻本秀楷简体" panose="02000000000000000000" pitchFamily="2" charset="-122"/>
                <a:ea typeface="方正宋刻本秀楷简体" panose="02000000000000000000" pitchFamily="2" charset="-122"/>
              </a:rPr>
              <a:t>地方长官趁机拥兵自重，军阀割据局面出现，东汉政权名存实亡。</a:t>
            </a:r>
            <a:endParaRPr lang="en-US" altLang="zh-CN" sz="2400" dirty="0">
              <a:solidFill>
                <a:prstClr val="black"/>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26513109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13" grpId="0" animBg="1"/>
      <p:bldP spid="14" grpId="0"/>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032C265-914E-41DD-B16A-6C9AE8A13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7" name="图片 16">
            <a:extLst>
              <a:ext uri="{FF2B5EF4-FFF2-40B4-BE49-F238E27FC236}">
                <a16:creationId xmlns:a16="http://schemas.microsoft.com/office/drawing/2014/main" id="{87667C82-1A2D-49BF-9B13-1E48B888C28E}"/>
              </a:ext>
            </a:extLst>
          </p:cNvPr>
          <p:cNvPicPr>
            <a:picLocks noChangeAspect="1"/>
          </p:cNvPicPr>
          <p:nvPr/>
        </p:nvPicPr>
        <p:blipFill rotWithShape="1">
          <a:blip r:embed="rId3"/>
          <a:srcRect t="7912" b="7912"/>
          <a:stretch/>
        </p:blipFill>
        <p:spPr>
          <a:xfrm>
            <a:off x="2048652" y="-1"/>
            <a:ext cx="8086264" cy="6858001"/>
          </a:xfrm>
          <a:prstGeom prst="rect">
            <a:avLst/>
          </a:prstGeom>
          <a:effectLst>
            <a:outerShdw blurRad="63500" sx="102000" sy="102000" algn="ctr" rotWithShape="0">
              <a:prstClr val="black">
                <a:alpha val="40000"/>
              </a:prstClr>
            </a:outerShdw>
          </a:effectLst>
        </p:spPr>
      </p:pic>
      <p:sp>
        <p:nvSpPr>
          <p:cNvPr id="18" name="文本框 17">
            <a:extLst>
              <a:ext uri="{FF2B5EF4-FFF2-40B4-BE49-F238E27FC236}">
                <a16:creationId xmlns:a16="http://schemas.microsoft.com/office/drawing/2014/main" id="{F8824977-06CA-4244-A067-890D63F1F16E}"/>
              </a:ext>
            </a:extLst>
          </p:cNvPr>
          <p:cNvSpPr txBox="1"/>
          <p:nvPr/>
        </p:nvSpPr>
        <p:spPr>
          <a:xfrm>
            <a:off x="2048652" y="3172534"/>
            <a:ext cx="8094689" cy="1862048"/>
          </a:xfrm>
          <a:prstGeom prst="rect">
            <a:avLst/>
          </a:prstGeom>
          <a:noFill/>
        </p:spPr>
        <p:txBody>
          <a:bodyPr wrap="square" rtlCol="0">
            <a:spAutoFit/>
          </a:bodyPr>
          <a:lstStyle/>
          <a:p>
            <a:pPr algn="ctr"/>
            <a:r>
              <a:rPr lang="zh-CN" altLang="en-US" sz="11500" b="1" dirty="0">
                <a:latin typeface="华光隶变_CNKI" panose="02000500000000000000" pitchFamily="2" charset="-122"/>
                <a:ea typeface="华光隶变_CNKI" panose="02000500000000000000" pitchFamily="2" charset="-122"/>
              </a:rPr>
              <a:t>两汉的文化</a:t>
            </a:r>
          </a:p>
        </p:txBody>
      </p:sp>
      <p:sp>
        <p:nvSpPr>
          <p:cNvPr id="19" name="矩形 18">
            <a:extLst>
              <a:ext uri="{FF2B5EF4-FFF2-40B4-BE49-F238E27FC236}">
                <a16:creationId xmlns:a16="http://schemas.microsoft.com/office/drawing/2014/main" id="{9CABDDCE-9BC3-4BC5-98B5-BF11AD56E41E}"/>
              </a:ext>
            </a:extLst>
          </p:cNvPr>
          <p:cNvSpPr/>
          <p:nvPr/>
        </p:nvSpPr>
        <p:spPr>
          <a:xfrm>
            <a:off x="5263075" y="1310485"/>
            <a:ext cx="1665841" cy="1862048"/>
          </a:xfrm>
          <a:prstGeom prst="rect">
            <a:avLst/>
          </a:prstGeom>
        </p:spPr>
        <p:txBody>
          <a:bodyPr wrap="none">
            <a:spAutoFit/>
          </a:bodyPr>
          <a:lstStyle/>
          <a:p>
            <a:r>
              <a:rPr lang="zh-CN" altLang="en-US" sz="11500" dirty="0">
                <a:solidFill>
                  <a:srgbClr val="C00000"/>
                </a:solidFill>
                <a:latin typeface="华文隶书" panose="02010800040101010101" pitchFamily="2" charset="-122"/>
                <a:ea typeface="华文隶书" panose="02010800040101010101" pitchFamily="2" charset="-122"/>
              </a:rPr>
              <a:t>肆</a:t>
            </a:r>
            <a:endParaRPr lang="zh-CN" altLang="en-US" sz="2000" dirty="0">
              <a:solidFill>
                <a:srgbClr val="C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1291267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032C265-914E-41DD-B16A-6C9AE8A1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图片 7">
            <a:extLst>
              <a:ext uri="{FF2B5EF4-FFF2-40B4-BE49-F238E27FC236}">
                <a16:creationId xmlns:a16="http://schemas.microsoft.com/office/drawing/2014/main" id="{49B71301-64FA-4FB0-9842-75D1AA78A806}"/>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DB77F656-3AAD-45A4-A403-0772F9C10A96}"/>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四、两汉的文化</a:t>
            </a:r>
          </a:p>
        </p:txBody>
      </p:sp>
      <p:graphicFrame>
        <p:nvGraphicFramePr>
          <p:cNvPr id="2" name="表格 1">
            <a:extLst>
              <a:ext uri="{FF2B5EF4-FFF2-40B4-BE49-F238E27FC236}">
                <a16:creationId xmlns:a16="http://schemas.microsoft.com/office/drawing/2014/main" id="{E4148ACA-545A-48A6-BD18-3DEA03C2170B}"/>
              </a:ext>
            </a:extLst>
          </p:cNvPr>
          <p:cNvGraphicFramePr>
            <a:graphicFrameLocks noGrp="1"/>
          </p:cNvGraphicFramePr>
          <p:nvPr>
            <p:extLst>
              <p:ext uri="{D42A27DB-BD31-4B8C-83A1-F6EECF244321}">
                <p14:modId xmlns:p14="http://schemas.microsoft.com/office/powerpoint/2010/main" val="731998173"/>
              </p:ext>
            </p:extLst>
          </p:nvPr>
        </p:nvGraphicFramePr>
        <p:xfrm>
          <a:off x="734421" y="685800"/>
          <a:ext cx="10723155" cy="5486400"/>
        </p:xfrm>
        <a:graphic>
          <a:graphicData uri="http://schemas.openxmlformats.org/drawingml/2006/table">
            <a:tbl>
              <a:tblPr firstRow="1" bandRow="1">
                <a:tableStyleId>{F5AB1C69-6EDB-4FF4-983F-18BD219EF322}</a:tableStyleId>
              </a:tblPr>
              <a:tblGrid>
                <a:gridCol w="560253">
                  <a:extLst>
                    <a:ext uri="{9D8B030D-6E8A-4147-A177-3AD203B41FA5}">
                      <a16:colId xmlns:a16="http://schemas.microsoft.com/office/drawing/2014/main" val="4194858096"/>
                    </a:ext>
                  </a:extLst>
                </a:gridCol>
                <a:gridCol w="2072640">
                  <a:extLst>
                    <a:ext uri="{9D8B030D-6E8A-4147-A177-3AD203B41FA5}">
                      <a16:colId xmlns:a16="http://schemas.microsoft.com/office/drawing/2014/main" val="2379661439"/>
                    </a:ext>
                  </a:extLst>
                </a:gridCol>
                <a:gridCol w="2046515">
                  <a:extLst>
                    <a:ext uri="{9D8B030D-6E8A-4147-A177-3AD203B41FA5}">
                      <a16:colId xmlns:a16="http://schemas.microsoft.com/office/drawing/2014/main" val="453017406"/>
                    </a:ext>
                  </a:extLst>
                </a:gridCol>
                <a:gridCol w="6043747">
                  <a:extLst>
                    <a:ext uri="{9D8B030D-6E8A-4147-A177-3AD203B41FA5}">
                      <a16:colId xmlns:a16="http://schemas.microsoft.com/office/drawing/2014/main" val="1826175234"/>
                    </a:ext>
                  </a:extLst>
                </a:gridCol>
              </a:tblGrid>
              <a:tr h="370840">
                <a:tc>
                  <a:txBody>
                    <a:bodyPr/>
                    <a:lstStyle/>
                    <a:p>
                      <a:pPr algn="ctr"/>
                      <a:r>
                        <a:rPr lang="zh-CN" altLang="en-US" sz="2400" dirty="0">
                          <a:latin typeface="楷体" panose="02010609060101010101" pitchFamily="49" charset="-122"/>
                          <a:ea typeface="楷体" panose="02010609060101010101" pitchFamily="49" charset="-122"/>
                        </a:rPr>
                        <a:t>类</a:t>
                      </a:r>
                    </a:p>
                  </a:txBody>
                  <a:tcPr anchor="ctr"/>
                </a:tc>
                <a:tc>
                  <a:txBody>
                    <a:bodyPr/>
                    <a:lstStyle/>
                    <a:p>
                      <a:pPr algn="ctr"/>
                      <a:r>
                        <a:rPr lang="zh-CN" altLang="en-US" sz="2400" dirty="0">
                          <a:latin typeface="楷体" panose="02010609060101010101" pitchFamily="49" charset="-122"/>
                          <a:ea typeface="楷体" panose="02010609060101010101" pitchFamily="49" charset="-122"/>
                        </a:rPr>
                        <a:t>名称</a:t>
                      </a:r>
                    </a:p>
                  </a:txBody>
                  <a:tcPr anchor="ctr"/>
                </a:tc>
                <a:tc>
                  <a:txBody>
                    <a:bodyPr/>
                    <a:lstStyle/>
                    <a:p>
                      <a:pPr algn="ctr"/>
                      <a:r>
                        <a:rPr lang="zh-CN" altLang="en-US" sz="2400" dirty="0">
                          <a:latin typeface="楷体" panose="02010609060101010101" pitchFamily="49" charset="-122"/>
                          <a:ea typeface="楷体" panose="02010609060101010101" pitchFamily="49" charset="-122"/>
                        </a:rPr>
                        <a:t>时间</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作者</a:t>
                      </a:r>
                    </a:p>
                  </a:txBody>
                  <a:tcPr anchor="ctr"/>
                </a:tc>
                <a:tc>
                  <a:txBody>
                    <a:bodyPr/>
                    <a:lstStyle/>
                    <a:p>
                      <a:pPr algn="l"/>
                      <a:r>
                        <a:rPr lang="zh-CN" altLang="en-US" sz="2400" dirty="0">
                          <a:latin typeface="楷体" panose="02010609060101010101" pitchFamily="49" charset="-122"/>
                          <a:ea typeface="楷体" panose="02010609060101010101" pitchFamily="49" charset="-122"/>
                        </a:rPr>
                        <a:t>备注</a:t>
                      </a:r>
                    </a:p>
                  </a:txBody>
                  <a:tcPr anchor="ctr"/>
                </a:tc>
                <a:extLst>
                  <a:ext uri="{0D108BD9-81ED-4DB2-BD59-A6C34878D82A}">
                    <a16:rowId xmlns:a16="http://schemas.microsoft.com/office/drawing/2014/main" val="519895338"/>
                  </a:ext>
                </a:extLst>
              </a:tr>
              <a:tr h="370840">
                <a:tc rowSpan="2">
                  <a:txBody>
                    <a:bodyPr/>
                    <a:lstStyle/>
                    <a:p>
                      <a:pPr algn="ctr"/>
                      <a:r>
                        <a:rPr lang="zh-CN" altLang="en-US" sz="2400" dirty="0">
                          <a:latin typeface="楷体" panose="02010609060101010101" pitchFamily="49" charset="-122"/>
                          <a:ea typeface="楷体" panose="02010609060101010101" pitchFamily="49" charset="-122"/>
                        </a:rPr>
                        <a:t>史学</a:t>
                      </a: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史记</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西汉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司马迁</a:t>
                      </a:r>
                    </a:p>
                  </a:txBody>
                  <a:tcPr anchor="ctr"/>
                </a:tc>
                <a:tc>
                  <a:txBody>
                    <a:bodyPr/>
                    <a:lstStyle/>
                    <a:p>
                      <a:pPr algn="l"/>
                      <a:r>
                        <a:rPr lang="zh-CN" altLang="en-US" sz="2400" dirty="0">
                          <a:latin typeface="楷体" panose="02010609060101010101" pitchFamily="49" charset="-122"/>
                          <a:ea typeface="楷体" panose="02010609060101010101" pitchFamily="49" charset="-122"/>
                        </a:rPr>
                        <a:t>首创纪传体通史</a:t>
                      </a:r>
                    </a:p>
                  </a:txBody>
                  <a:tcPr anchor="ctr"/>
                </a:tc>
                <a:extLst>
                  <a:ext uri="{0D108BD9-81ED-4DB2-BD59-A6C34878D82A}">
                    <a16:rowId xmlns:a16="http://schemas.microsoft.com/office/drawing/2014/main" val="1736748369"/>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汉书</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班固</a:t>
                      </a:r>
                    </a:p>
                  </a:txBody>
                  <a:tcPr anchor="ctr"/>
                </a:tc>
                <a:tc>
                  <a:txBody>
                    <a:bodyPr/>
                    <a:lstStyle/>
                    <a:p>
                      <a:pPr algn="l"/>
                      <a:r>
                        <a:rPr lang="zh-CN" altLang="en-US" sz="2400" dirty="0">
                          <a:latin typeface="楷体" panose="02010609060101010101" pitchFamily="49" charset="-122"/>
                          <a:ea typeface="楷体" panose="02010609060101010101" pitchFamily="49" charset="-122"/>
                        </a:rPr>
                        <a:t>我国第一部纪传体断代史</a:t>
                      </a:r>
                    </a:p>
                  </a:txBody>
                  <a:tcPr anchor="ctr"/>
                </a:tc>
                <a:extLst>
                  <a:ext uri="{0D108BD9-81ED-4DB2-BD59-A6C34878D82A}">
                    <a16:rowId xmlns:a16="http://schemas.microsoft.com/office/drawing/2014/main" val="490762508"/>
                  </a:ext>
                </a:extLst>
              </a:tr>
              <a:tr h="370840">
                <a:tc rowSpan="3">
                  <a:txBody>
                    <a:bodyPr/>
                    <a:lstStyle/>
                    <a:p>
                      <a:pPr algn="ctr"/>
                      <a:r>
                        <a:rPr lang="zh-CN" altLang="en-US" sz="2400" dirty="0">
                          <a:latin typeface="楷体" panose="02010609060101010101" pitchFamily="49" charset="-122"/>
                          <a:ea typeface="楷体" panose="02010609060101010101" pitchFamily="49" charset="-122"/>
                        </a:rPr>
                        <a:t>文学</a:t>
                      </a:r>
                    </a:p>
                  </a:txBody>
                  <a:tcPr anchor="ctr"/>
                </a:tc>
                <a:tc>
                  <a:txBody>
                    <a:bodyPr/>
                    <a:lstStyle/>
                    <a:p>
                      <a:pPr algn="ctr"/>
                      <a:r>
                        <a:rPr lang="zh-CN" altLang="en-US" sz="2400" dirty="0">
                          <a:latin typeface="楷体" panose="02010609060101010101" pitchFamily="49" charset="-122"/>
                          <a:ea typeface="楷体" panose="02010609060101010101" pitchFamily="49" charset="-122"/>
                        </a:rPr>
                        <a:t>汉赋</a:t>
                      </a:r>
                    </a:p>
                  </a:txBody>
                  <a:tcPr anchor="ctr"/>
                </a:tc>
                <a:tc>
                  <a:txBody>
                    <a:bodyPr/>
                    <a:lstStyle/>
                    <a:p>
                      <a:pPr algn="ctr"/>
                      <a:r>
                        <a:rPr lang="zh-CN" altLang="en-US" sz="2400" dirty="0">
                          <a:latin typeface="楷体" panose="02010609060101010101" pitchFamily="49" charset="-122"/>
                          <a:ea typeface="楷体" panose="02010609060101010101" pitchFamily="49" charset="-122"/>
                        </a:rPr>
                        <a:t>两汉</a:t>
                      </a:r>
                    </a:p>
                  </a:txBody>
                  <a:tcPr anchor="ctr"/>
                </a:tc>
                <a:tc>
                  <a:txBody>
                    <a:bodyPr/>
                    <a:lstStyle/>
                    <a:p>
                      <a:pPr algn="l"/>
                      <a:r>
                        <a:rPr lang="zh-CN" altLang="en-US" sz="2400" dirty="0">
                          <a:latin typeface="楷体" panose="02010609060101010101" pitchFamily="49" charset="-122"/>
                          <a:ea typeface="楷体" panose="02010609060101010101" pitchFamily="49" charset="-122"/>
                        </a:rPr>
                        <a:t>介于韵文和散文之间的文体，讲究铺陈排比</a:t>
                      </a:r>
                    </a:p>
                  </a:txBody>
                  <a:tcPr anchor="ctr"/>
                </a:tc>
                <a:extLst>
                  <a:ext uri="{0D108BD9-81ED-4DB2-BD59-A6C34878D82A}">
                    <a16:rowId xmlns:a16="http://schemas.microsoft.com/office/drawing/2014/main" val="2688117334"/>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乐府诗</a:t>
                      </a:r>
                    </a:p>
                  </a:txBody>
                  <a:tcPr anchor="ctr"/>
                </a:tc>
                <a:tc>
                  <a:txBody>
                    <a:bodyPr/>
                    <a:lstStyle/>
                    <a:p>
                      <a:pPr algn="ctr"/>
                      <a:r>
                        <a:rPr lang="zh-CN" altLang="en-US" sz="2400" dirty="0">
                          <a:latin typeface="楷体" panose="02010609060101010101" pitchFamily="49" charset="-122"/>
                          <a:ea typeface="楷体" panose="02010609060101010101" pitchFamily="49" charset="-122"/>
                        </a:rPr>
                        <a:t>两汉</a:t>
                      </a:r>
                    </a:p>
                  </a:txBody>
                  <a:tcPr anchor="ctr"/>
                </a:tc>
                <a:tc>
                  <a:txBody>
                    <a:bodyPr/>
                    <a:lstStyle/>
                    <a:p>
                      <a:pPr algn="l"/>
                      <a:r>
                        <a:rPr lang="zh-CN" altLang="en-US" sz="2400" dirty="0">
                          <a:latin typeface="楷体" panose="02010609060101010101" pitchFamily="49" charset="-122"/>
                          <a:ea typeface="楷体" panose="02010609060101010101" pitchFamily="49" charset="-122"/>
                        </a:rPr>
                        <a:t>民歌修改而成，反映社会真实情况</a:t>
                      </a:r>
                    </a:p>
                  </a:txBody>
                  <a:tcPr anchor="ctr"/>
                </a:tc>
                <a:extLst>
                  <a:ext uri="{0D108BD9-81ED-4DB2-BD59-A6C34878D82A}">
                    <a16:rowId xmlns:a16="http://schemas.microsoft.com/office/drawing/2014/main" val="2370565221"/>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五言诗</a:t>
                      </a: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p>
                  </a:txBody>
                  <a:tcPr anchor="ctr"/>
                </a:tc>
                <a:tc>
                  <a:txBody>
                    <a:bodyPr/>
                    <a:lstStyle/>
                    <a:p>
                      <a:pPr algn="l"/>
                      <a:r>
                        <a:rPr lang="zh-CN" altLang="en-US" sz="2400" dirty="0">
                          <a:latin typeface="楷体" panose="02010609060101010101" pitchFamily="49" charset="-122"/>
                          <a:ea typeface="楷体" panose="02010609060101010101" pitchFamily="49" charset="-122"/>
                        </a:rPr>
                        <a:t>民间流行</a:t>
                      </a:r>
                    </a:p>
                  </a:txBody>
                  <a:tcPr anchor="ctr"/>
                </a:tc>
                <a:extLst>
                  <a:ext uri="{0D108BD9-81ED-4DB2-BD59-A6C34878D82A}">
                    <a16:rowId xmlns:a16="http://schemas.microsoft.com/office/drawing/2014/main" val="2530463090"/>
                  </a:ext>
                </a:extLst>
              </a:tr>
              <a:tr h="370840">
                <a:tc rowSpan="4">
                  <a:txBody>
                    <a:bodyPr/>
                    <a:lstStyle/>
                    <a:p>
                      <a:pPr algn="ctr"/>
                      <a:r>
                        <a:rPr lang="zh-CN" altLang="en-US" sz="2400" dirty="0">
                          <a:latin typeface="楷体" panose="02010609060101010101" pitchFamily="49" charset="-122"/>
                          <a:ea typeface="楷体" panose="02010609060101010101" pitchFamily="49" charset="-122"/>
                        </a:rPr>
                        <a:t>医学</a:t>
                      </a: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黄帝内经</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战国至西汉</a:t>
                      </a:r>
                    </a:p>
                  </a:txBody>
                  <a:tcPr anchor="ctr"/>
                </a:tc>
                <a:tc>
                  <a:txBody>
                    <a:bodyPr/>
                    <a:lstStyle/>
                    <a:p>
                      <a:pPr algn="l"/>
                      <a:r>
                        <a:rPr lang="zh-CN" altLang="en-US" sz="2400" dirty="0">
                          <a:latin typeface="楷体" panose="02010609060101010101" pitchFamily="49" charset="-122"/>
                          <a:ea typeface="楷体" panose="02010609060101010101" pitchFamily="49" charset="-122"/>
                        </a:rPr>
                        <a:t>奠定了中医理论的基础</a:t>
                      </a:r>
                    </a:p>
                  </a:txBody>
                  <a:tcPr anchor="ctr"/>
                </a:tc>
                <a:extLst>
                  <a:ext uri="{0D108BD9-81ED-4DB2-BD59-A6C34878D82A}">
                    <a16:rowId xmlns:a16="http://schemas.microsoft.com/office/drawing/2014/main" val="3656492834"/>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神农本草经</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p>
                  </a:txBody>
                  <a:tcPr anchor="ctr"/>
                </a:tc>
                <a:tc>
                  <a:txBody>
                    <a:bodyPr/>
                    <a:lstStyle/>
                    <a:p>
                      <a:pPr algn="l"/>
                      <a:r>
                        <a:rPr lang="zh-CN" altLang="en-US" sz="2400" dirty="0">
                          <a:latin typeface="楷体" panose="02010609060101010101" pitchFamily="49" charset="-122"/>
                          <a:ea typeface="楷体" panose="02010609060101010101" pitchFamily="49" charset="-122"/>
                        </a:rPr>
                        <a:t>中国古代第一部药物学专著</a:t>
                      </a:r>
                    </a:p>
                  </a:txBody>
                  <a:tcPr anchor="ctr"/>
                </a:tc>
                <a:extLst>
                  <a:ext uri="{0D108BD9-81ED-4DB2-BD59-A6C34878D82A}">
                    <a16:rowId xmlns:a16="http://schemas.microsoft.com/office/drawing/2014/main" val="3317786463"/>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伤寒杂病论</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张仲景</a:t>
                      </a:r>
                    </a:p>
                  </a:txBody>
                  <a:tcPr anchor="ctr"/>
                </a:tc>
                <a:tc>
                  <a:txBody>
                    <a:bodyPr/>
                    <a:lstStyle/>
                    <a:p>
                      <a:pPr algn="l"/>
                      <a:r>
                        <a:rPr lang="zh-CN" altLang="en-US" sz="2400" dirty="0">
                          <a:latin typeface="楷体" panose="02010609060101010101" pitchFamily="49" charset="-122"/>
                          <a:ea typeface="楷体" panose="02010609060101010101" pitchFamily="49" charset="-122"/>
                        </a:rPr>
                        <a:t>被誉为“医圣”</a:t>
                      </a:r>
                    </a:p>
                  </a:txBody>
                  <a:tcPr anchor="ctr"/>
                </a:tc>
                <a:extLst>
                  <a:ext uri="{0D108BD9-81ED-4DB2-BD59-A6C34878D82A}">
                    <a16:rowId xmlns:a16="http://schemas.microsoft.com/office/drawing/2014/main" val="212277021"/>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麻沸散</a:t>
                      </a: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华佗</a:t>
                      </a:r>
                    </a:p>
                  </a:txBody>
                  <a:tcPr anchor="ctr"/>
                </a:tc>
                <a:tc>
                  <a:txBody>
                    <a:bodyPr/>
                    <a:lstStyle/>
                    <a:p>
                      <a:pPr algn="l"/>
                      <a:r>
                        <a:rPr lang="zh-CN" altLang="en-US" sz="2400" dirty="0">
                          <a:latin typeface="楷体" panose="02010609060101010101" pitchFamily="49" charset="-122"/>
                          <a:ea typeface="楷体" panose="02010609060101010101" pitchFamily="49" charset="-122"/>
                        </a:rPr>
                        <a:t>适用于外科手术</a:t>
                      </a:r>
                    </a:p>
                  </a:txBody>
                  <a:tcPr anchor="ctr"/>
                </a:tc>
                <a:extLst>
                  <a:ext uri="{0D108BD9-81ED-4DB2-BD59-A6C34878D82A}">
                    <a16:rowId xmlns:a16="http://schemas.microsoft.com/office/drawing/2014/main" val="1171073064"/>
                  </a:ext>
                </a:extLst>
              </a:tr>
              <a:tr h="370840">
                <a:tc rowSpan="2">
                  <a:txBody>
                    <a:bodyPr/>
                    <a:lstStyle/>
                    <a:p>
                      <a:pPr algn="ctr"/>
                      <a:r>
                        <a:rPr lang="zh-CN" altLang="en-US" sz="2400" dirty="0">
                          <a:latin typeface="楷体" panose="02010609060101010101" pitchFamily="49" charset="-122"/>
                          <a:ea typeface="楷体" panose="02010609060101010101" pitchFamily="49" charset="-122"/>
                        </a:rPr>
                        <a:t>数学</a:t>
                      </a: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九章算术</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公元</a:t>
                      </a:r>
                      <a:r>
                        <a:rPr lang="en-US" altLang="zh-CN" sz="2400" dirty="0">
                          <a:latin typeface="楷体" panose="02010609060101010101" pitchFamily="49" charset="-122"/>
                          <a:ea typeface="楷体" panose="02010609060101010101" pitchFamily="49" charset="-122"/>
                        </a:rPr>
                        <a:t>1</a:t>
                      </a:r>
                      <a:r>
                        <a:rPr lang="zh-CN" altLang="en-US" sz="2400" dirty="0">
                          <a:latin typeface="楷体" panose="02010609060101010101" pitchFamily="49" charset="-122"/>
                          <a:ea typeface="楷体" panose="02010609060101010101" pitchFamily="49" charset="-122"/>
                        </a:rPr>
                        <a:t>世纪</a:t>
                      </a:r>
                    </a:p>
                  </a:txBody>
                  <a:tcPr anchor="ctr"/>
                </a:tc>
                <a:tc>
                  <a:txBody>
                    <a:bodyPr/>
                    <a:lstStyle/>
                    <a:p>
                      <a:pPr algn="l"/>
                      <a:r>
                        <a:rPr lang="zh-CN" altLang="en-US" sz="2400" dirty="0">
                          <a:latin typeface="楷体" panose="02010609060101010101" pitchFamily="49" charset="-122"/>
                          <a:ea typeface="楷体" panose="02010609060101010101" pitchFamily="49" charset="-122"/>
                        </a:rPr>
                        <a:t>在中国乃至世界数学史上都占有重要地位</a:t>
                      </a:r>
                    </a:p>
                  </a:txBody>
                  <a:tcPr anchor="ctr"/>
                </a:tc>
                <a:extLst>
                  <a:ext uri="{0D108BD9-81ED-4DB2-BD59-A6C34878D82A}">
                    <a16:rowId xmlns:a16="http://schemas.microsoft.com/office/drawing/2014/main" val="218097276"/>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周髀算经</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西汉初</a:t>
                      </a:r>
                    </a:p>
                  </a:txBody>
                  <a:tcPr anchor="ctr"/>
                </a:tc>
                <a:tc>
                  <a:txBody>
                    <a:bodyPr/>
                    <a:lstStyle/>
                    <a:p>
                      <a:pPr algn="l"/>
                      <a:r>
                        <a:rPr lang="zh-CN" altLang="en-US" sz="2400" dirty="0">
                          <a:latin typeface="楷体" panose="02010609060101010101" pitchFamily="49" charset="-122"/>
                          <a:ea typeface="楷体" panose="02010609060101010101" pitchFamily="49" charset="-122"/>
                        </a:rPr>
                        <a:t>测日影求日高，最早引用勾股特例商高定理</a:t>
                      </a:r>
                    </a:p>
                  </a:txBody>
                  <a:tcPr anchor="ctr"/>
                </a:tc>
                <a:extLst>
                  <a:ext uri="{0D108BD9-81ED-4DB2-BD59-A6C34878D82A}">
                    <a16:rowId xmlns:a16="http://schemas.microsoft.com/office/drawing/2014/main" val="1872047133"/>
                  </a:ext>
                </a:extLst>
              </a:tr>
            </a:tbl>
          </a:graphicData>
        </a:graphic>
      </p:graphicFrame>
    </p:spTree>
    <p:extLst>
      <p:ext uri="{BB962C8B-B14F-4D97-AF65-F5344CB8AC3E}">
        <p14:creationId xmlns:p14="http://schemas.microsoft.com/office/powerpoint/2010/main" val="24893328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032C265-914E-41DD-B16A-6C9AE8A1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图片 7">
            <a:extLst>
              <a:ext uri="{FF2B5EF4-FFF2-40B4-BE49-F238E27FC236}">
                <a16:creationId xmlns:a16="http://schemas.microsoft.com/office/drawing/2014/main" id="{49B71301-64FA-4FB0-9842-75D1AA78A806}"/>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DB77F656-3AAD-45A4-A403-0772F9C10A96}"/>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四、两汉的文化</a:t>
            </a:r>
          </a:p>
        </p:txBody>
      </p:sp>
      <p:graphicFrame>
        <p:nvGraphicFramePr>
          <p:cNvPr id="2" name="表格 1">
            <a:extLst>
              <a:ext uri="{FF2B5EF4-FFF2-40B4-BE49-F238E27FC236}">
                <a16:creationId xmlns:a16="http://schemas.microsoft.com/office/drawing/2014/main" id="{E4148ACA-545A-48A6-BD18-3DEA03C2170B}"/>
              </a:ext>
            </a:extLst>
          </p:cNvPr>
          <p:cNvGraphicFramePr>
            <a:graphicFrameLocks noGrp="1"/>
          </p:cNvGraphicFramePr>
          <p:nvPr>
            <p:extLst>
              <p:ext uri="{D42A27DB-BD31-4B8C-83A1-F6EECF244321}">
                <p14:modId xmlns:p14="http://schemas.microsoft.com/office/powerpoint/2010/main" val="1832913536"/>
              </p:ext>
            </p:extLst>
          </p:nvPr>
        </p:nvGraphicFramePr>
        <p:xfrm>
          <a:off x="734421" y="1129937"/>
          <a:ext cx="10723155" cy="3108960"/>
        </p:xfrm>
        <a:graphic>
          <a:graphicData uri="http://schemas.openxmlformats.org/drawingml/2006/table">
            <a:tbl>
              <a:tblPr firstRow="1" bandRow="1">
                <a:tableStyleId>{F5AB1C69-6EDB-4FF4-983F-18BD219EF322}</a:tableStyleId>
              </a:tblPr>
              <a:tblGrid>
                <a:gridCol w="560253">
                  <a:extLst>
                    <a:ext uri="{9D8B030D-6E8A-4147-A177-3AD203B41FA5}">
                      <a16:colId xmlns:a16="http://schemas.microsoft.com/office/drawing/2014/main" val="4194858096"/>
                    </a:ext>
                  </a:extLst>
                </a:gridCol>
                <a:gridCol w="2072640">
                  <a:extLst>
                    <a:ext uri="{9D8B030D-6E8A-4147-A177-3AD203B41FA5}">
                      <a16:colId xmlns:a16="http://schemas.microsoft.com/office/drawing/2014/main" val="2379661439"/>
                    </a:ext>
                  </a:extLst>
                </a:gridCol>
                <a:gridCol w="2046515">
                  <a:extLst>
                    <a:ext uri="{9D8B030D-6E8A-4147-A177-3AD203B41FA5}">
                      <a16:colId xmlns:a16="http://schemas.microsoft.com/office/drawing/2014/main" val="453017406"/>
                    </a:ext>
                  </a:extLst>
                </a:gridCol>
                <a:gridCol w="6043747">
                  <a:extLst>
                    <a:ext uri="{9D8B030D-6E8A-4147-A177-3AD203B41FA5}">
                      <a16:colId xmlns:a16="http://schemas.microsoft.com/office/drawing/2014/main" val="1826175234"/>
                    </a:ext>
                  </a:extLst>
                </a:gridCol>
              </a:tblGrid>
              <a:tr h="370840">
                <a:tc>
                  <a:txBody>
                    <a:bodyPr/>
                    <a:lstStyle/>
                    <a:p>
                      <a:pPr algn="ctr"/>
                      <a:r>
                        <a:rPr lang="zh-CN" altLang="en-US" sz="2400" dirty="0">
                          <a:latin typeface="楷体" panose="02010609060101010101" pitchFamily="49" charset="-122"/>
                          <a:ea typeface="楷体" panose="02010609060101010101" pitchFamily="49" charset="-122"/>
                        </a:rPr>
                        <a:t>类</a:t>
                      </a:r>
                    </a:p>
                  </a:txBody>
                  <a:tcPr anchor="ctr"/>
                </a:tc>
                <a:tc>
                  <a:txBody>
                    <a:bodyPr/>
                    <a:lstStyle/>
                    <a:p>
                      <a:pPr algn="ctr"/>
                      <a:r>
                        <a:rPr lang="zh-CN" altLang="en-US" sz="2400" dirty="0">
                          <a:latin typeface="楷体" panose="02010609060101010101" pitchFamily="49" charset="-122"/>
                          <a:ea typeface="楷体" panose="02010609060101010101" pitchFamily="49" charset="-122"/>
                        </a:rPr>
                        <a:t>名称</a:t>
                      </a:r>
                    </a:p>
                  </a:txBody>
                  <a:tcPr anchor="ctr"/>
                </a:tc>
                <a:tc>
                  <a:txBody>
                    <a:bodyPr/>
                    <a:lstStyle/>
                    <a:p>
                      <a:pPr algn="ctr"/>
                      <a:r>
                        <a:rPr lang="zh-CN" altLang="en-US" sz="2400" dirty="0">
                          <a:latin typeface="楷体" panose="02010609060101010101" pitchFamily="49" charset="-122"/>
                          <a:ea typeface="楷体" panose="02010609060101010101" pitchFamily="49" charset="-122"/>
                        </a:rPr>
                        <a:t>时间</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作者</a:t>
                      </a:r>
                    </a:p>
                  </a:txBody>
                  <a:tcPr anchor="ctr"/>
                </a:tc>
                <a:tc>
                  <a:txBody>
                    <a:bodyPr/>
                    <a:lstStyle/>
                    <a:p>
                      <a:pPr algn="l"/>
                      <a:r>
                        <a:rPr lang="zh-CN" altLang="en-US" sz="2400" dirty="0">
                          <a:latin typeface="楷体" panose="02010609060101010101" pitchFamily="49" charset="-122"/>
                          <a:ea typeface="楷体" panose="02010609060101010101" pitchFamily="49" charset="-122"/>
                        </a:rPr>
                        <a:t>备注</a:t>
                      </a:r>
                    </a:p>
                  </a:txBody>
                  <a:tcPr anchor="ctr"/>
                </a:tc>
                <a:extLst>
                  <a:ext uri="{0D108BD9-81ED-4DB2-BD59-A6C34878D82A}">
                    <a16:rowId xmlns:a16="http://schemas.microsoft.com/office/drawing/2014/main" val="519895338"/>
                  </a:ext>
                </a:extLst>
              </a:tr>
              <a:tr h="370840">
                <a:tc>
                  <a:txBody>
                    <a:bodyPr/>
                    <a:lstStyle/>
                    <a:p>
                      <a:pPr algn="ctr"/>
                      <a:r>
                        <a:rPr lang="zh-CN" altLang="en-US" sz="2400" dirty="0">
                          <a:latin typeface="楷体" panose="02010609060101010101" pitchFamily="49" charset="-122"/>
                          <a:ea typeface="楷体" panose="02010609060101010101" pitchFamily="49" charset="-122"/>
                        </a:rPr>
                        <a:t>科技</a:t>
                      </a:r>
                    </a:p>
                  </a:txBody>
                  <a:tcPr anchor="ctr"/>
                </a:tc>
                <a:tc>
                  <a:txBody>
                    <a:bodyPr/>
                    <a:lstStyle/>
                    <a:p>
                      <a:pPr algn="ctr"/>
                      <a:r>
                        <a:rPr lang="zh-CN" altLang="en-US" sz="2400" dirty="0">
                          <a:latin typeface="楷体" panose="02010609060101010101" pitchFamily="49" charset="-122"/>
                          <a:ea typeface="楷体" panose="02010609060101010101" pitchFamily="49" charset="-122"/>
                        </a:rPr>
                        <a:t>造纸术</a:t>
                      </a: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蔡伦</a:t>
                      </a:r>
                    </a:p>
                  </a:txBody>
                  <a:tcPr anchor="ctr"/>
                </a:tc>
                <a:tc>
                  <a:txBody>
                    <a:bodyPr/>
                    <a:lstStyle/>
                    <a:p>
                      <a:pPr algn="l"/>
                      <a:r>
                        <a:rPr lang="zh-CN" altLang="en-US" sz="2400" dirty="0">
                          <a:latin typeface="楷体" panose="02010609060101010101" pitchFamily="49" charset="-122"/>
                          <a:ea typeface="楷体" panose="02010609060101010101" pitchFamily="49" charset="-122"/>
                        </a:rPr>
                        <a:t>纸成为主要的书写工具，大大促进了中国和世界文化的传播和发展</a:t>
                      </a:r>
                    </a:p>
                  </a:txBody>
                  <a:tcPr anchor="ctr"/>
                </a:tc>
                <a:extLst>
                  <a:ext uri="{0D108BD9-81ED-4DB2-BD59-A6C34878D82A}">
                    <a16:rowId xmlns:a16="http://schemas.microsoft.com/office/drawing/2014/main" val="1736748369"/>
                  </a:ext>
                </a:extLst>
              </a:tr>
              <a:tr h="370840">
                <a:tc rowSpan="2">
                  <a:txBody>
                    <a:bodyPr/>
                    <a:lstStyle/>
                    <a:p>
                      <a:pPr algn="ctr"/>
                      <a:r>
                        <a:rPr lang="zh-CN" altLang="en-US" sz="2400" dirty="0">
                          <a:latin typeface="楷体" panose="02010609060101010101" pitchFamily="49" charset="-122"/>
                          <a:ea typeface="楷体" panose="02010609060101010101" pitchFamily="49" charset="-122"/>
                        </a:rPr>
                        <a:t>地理</a:t>
                      </a:r>
                    </a:p>
                  </a:txBody>
                  <a:tcPr anchor="ctr"/>
                </a:tc>
                <a:tc>
                  <a:txBody>
                    <a:bodyPr/>
                    <a:lstStyle/>
                    <a:p>
                      <a:pPr algn="ctr"/>
                      <a:r>
                        <a:rPr lang="zh-CN" altLang="en-US" sz="2400" dirty="0">
                          <a:latin typeface="楷体" panose="02010609060101010101" pitchFamily="49" charset="-122"/>
                          <a:ea typeface="楷体" panose="02010609060101010101" pitchFamily="49" charset="-122"/>
                        </a:rPr>
                        <a:t>候风地动仪</a:t>
                      </a:r>
                    </a:p>
                  </a:txBody>
                  <a:tcPr anchor="ctr"/>
                </a:tc>
                <a:tc rowSpan="2">
                  <a:txBody>
                    <a:bodyPr/>
                    <a:lstStyle/>
                    <a:p>
                      <a:pPr algn="ctr"/>
                      <a:r>
                        <a:rPr lang="zh-CN" altLang="en-US" sz="2400" dirty="0">
                          <a:latin typeface="楷体" panose="02010609060101010101" pitchFamily="49" charset="-122"/>
                          <a:ea typeface="楷体" panose="02010609060101010101" pitchFamily="49" charset="-122"/>
                        </a:rPr>
                        <a:t>东汉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张衡</a:t>
                      </a:r>
                    </a:p>
                  </a:txBody>
                  <a:tcPr anchor="ctr"/>
                </a:tc>
                <a:tc>
                  <a:txBody>
                    <a:bodyPr/>
                    <a:lstStyle/>
                    <a:p>
                      <a:pPr algn="l"/>
                      <a:r>
                        <a:rPr lang="zh-CN" altLang="en-US" sz="2400" dirty="0">
                          <a:latin typeface="楷体" panose="02010609060101010101" pitchFamily="49" charset="-122"/>
                          <a:ea typeface="楷体" panose="02010609060101010101" pitchFamily="49" charset="-122"/>
                        </a:rPr>
                        <a:t>测定地震方位</a:t>
                      </a:r>
                    </a:p>
                  </a:txBody>
                  <a:tcPr anchor="ctr"/>
                </a:tc>
                <a:extLst>
                  <a:ext uri="{0D108BD9-81ED-4DB2-BD59-A6C34878D82A}">
                    <a16:rowId xmlns:a16="http://schemas.microsoft.com/office/drawing/2014/main" val="218097276"/>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灵宪</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l"/>
                      <a:r>
                        <a:rPr lang="zh-CN" altLang="en-US" sz="2400" dirty="0">
                          <a:latin typeface="楷体" panose="02010609060101010101" pitchFamily="49" charset="-122"/>
                          <a:ea typeface="楷体" panose="02010609060101010101" pitchFamily="49" charset="-122"/>
                        </a:rPr>
                        <a:t>天文学专著</a:t>
                      </a:r>
                    </a:p>
                  </a:txBody>
                  <a:tcPr anchor="ctr"/>
                </a:tc>
                <a:extLst>
                  <a:ext uri="{0D108BD9-81ED-4DB2-BD59-A6C34878D82A}">
                    <a16:rowId xmlns:a16="http://schemas.microsoft.com/office/drawing/2014/main" val="1872047133"/>
                  </a:ext>
                </a:extLst>
              </a:tr>
              <a:tr h="370840">
                <a:tc rowSpan="2">
                  <a:txBody>
                    <a:bodyPr/>
                    <a:lstStyle/>
                    <a:p>
                      <a:pPr algn="ctr"/>
                      <a:r>
                        <a:rPr lang="zh-CN" altLang="en-US" sz="2400" dirty="0">
                          <a:latin typeface="楷体" panose="02010609060101010101" pitchFamily="49" charset="-122"/>
                          <a:ea typeface="楷体" panose="02010609060101010101" pitchFamily="49" charset="-122"/>
                        </a:rPr>
                        <a:t>农学</a:t>
                      </a: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氾胜之书</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西汉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氾胜之</a:t>
                      </a:r>
                    </a:p>
                  </a:txBody>
                  <a:tcPr anchor="ctr"/>
                </a:tc>
                <a:tc>
                  <a:txBody>
                    <a:bodyPr/>
                    <a:lstStyle/>
                    <a:p>
                      <a:pPr algn="l"/>
                      <a:r>
                        <a:rPr lang="zh-CN" altLang="en-US" sz="2400" dirty="0">
                          <a:latin typeface="楷体" panose="02010609060101010101" pitchFamily="49" charset="-122"/>
                          <a:ea typeface="楷体" panose="02010609060101010101" pitchFamily="49" charset="-122"/>
                        </a:rPr>
                        <a:t>总结古代黄河中游劳动人民的农业生产经验</a:t>
                      </a:r>
                    </a:p>
                  </a:txBody>
                  <a:tcPr anchor="ctr"/>
                </a:tc>
                <a:extLst>
                  <a:ext uri="{0D108BD9-81ED-4DB2-BD59-A6C34878D82A}">
                    <a16:rowId xmlns:a16="http://schemas.microsoft.com/office/drawing/2014/main" val="2008183697"/>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四民月令</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东汉末</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崔寔</a:t>
                      </a:r>
                    </a:p>
                  </a:txBody>
                  <a:tcPr anchor="ctr"/>
                </a:tc>
                <a:tc>
                  <a:txBody>
                    <a:bodyPr/>
                    <a:lstStyle/>
                    <a:p>
                      <a:pPr algn="l"/>
                      <a:r>
                        <a:rPr lang="zh-CN" altLang="en-US" sz="2400" dirty="0">
                          <a:latin typeface="楷体" panose="02010609060101010101" pitchFamily="49" charset="-122"/>
                          <a:ea typeface="楷体" panose="02010609060101010101" pitchFamily="49" charset="-122"/>
                        </a:rPr>
                        <a:t>描述大地主田庄从正月到十二月中农业活动</a:t>
                      </a:r>
                    </a:p>
                  </a:txBody>
                  <a:tcPr anchor="ctr"/>
                </a:tc>
                <a:extLst>
                  <a:ext uri="{0D108BD9-81ED-4DB2-BD59-A6C34878D82A}">
                    <a16:rowId xmlns:a16="http://schemas.microsoft.com/office/drawing/2014/main" val="1891313658"/>
                  </a:ext>
                </a:extLst>
              </a:tr>
            </a:tbl>
          </a:graphicData>
        </a:graphic>
      </p:graphicFrame>
    </p:spTree>
    <p:extLst>
      <p:ext uri="{BB962C8B-B14F-4D97-AF65-F5344CB8AC3E}">
        <p14:creationId xmlns:p14="http://schemas.microsoft.com/office/powerpoint/2010/main" val="41269857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B888AB0-BDEF-458B-8F26-D2123719C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444AE9D4-C369-41F3-8E59-FDDFD589D8BE}"/>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7" name="矩形 6">
            <a:extLst>
              <a:ext uri="{FF2B5EF4-FFF2-40B4-BE49-F238E27FC236}">
                <a16:creationId xmlns:a16="http://schemas.microsoft.com/office/drawing/2014/main" id="{7708BE9E-D35E-43D8-ADD1-5156FA31FE1A}"/>
              </a:ext>
            </a:extLst>
          </p:cNvPr>
          <p:cNvSpPr/>
          <p:nvPr/>
        </p:nvSpPr>
        <p:spPr>
          <a:xfrm>
            <a:off x="1051808" y="240249"/>
            <a:ext cx="2962991" cy="584775"/>
          </a:xfrm>
          <a:prstGeom prst="rect">
            <a:avLst/>
          </a:prstGeom>
        </p:spPr>
        <p:txBody>
          <a:bodyPr wrap="none">
            <a:spAutoFit/>
          </a:bodyPr>
          <a:lstStyle/>
          <a:p>
            <a:pPr marL="719138" lvl="0" indent="-719138">
              <a:buFont typeface="Wingdings" panose="05000000000000000000" pitchFamily="2" charset="2"/>
              <a:buChar char="n"/>
            </a:pPr>
            <a:r>
              <a:rPr lang="zh-CN" altLang="en-US" sz="3200" dirty="0">
                <a:latin typeface="汉仪劲楷简" panose="00020600040101010101" pitchFamily="18" charset="-122"/>
                <a:ea typeface="汉仪劲楷简" panose="00020600040101010101" pitchFamily="18" charset="-122"/>
              </a:rPr>
              <a:t>重难点释疑</a:t>
            </a:r>
          </a:p>
        </p:txBody>
      </p:sp>
      <p:sp>
        <p:nvSpPr>
          <p:cNvPr id="8" name="矩形 7">
            <a:extLst>
              <a:ext uri="{FF2B5EF4-FFF2-40B4-BE49-F238E27FC236}">
                <a16:creationId xmlns:a16="http://schemas.microsoft.com/office/drawing/2014/main" id="{C6B40136-DDD3-4ADE-92D7-91553380DF65}"/>
              </a:ext>
            </a:extLst>
          </p:cNvPr>
          <p:cNvSpPr/>
          <p:nvPr/>
        </p:nvSpPr>
        <p:spPr>
          <a:xfrm>
            <a:off x="1051808" y="805910"/>
            <a:ext cx="7113147" cy="744819"/>
          </a:xfrm>
          <a:prstGeom prst="rect">
            <a:avLst/>
          </a:prstGeom>
        </p:spPr>
        <p:txBody>
          <a:bodyPr wrap="square">
            <a:spAutoFit/>
          </a:bodyPr>
          <a:lstStyle/>
          <a:p>
            <a:pPr marL="457200" lvl="0" indent="-457200">
              <a:lnSpc>
                <a:spcPct val="150000"/>
              </a:lnSpc>
              <a:buFont typeface="Wingdings" panose="05000000000000000000" pitchFamily="2" charset="2"/>
              <a:buChar char="l"/>
            </a:pPr>
            <a:r>
              <a:rPr lang="zh-CN" altLang="en-US" sz="3200" b="1" u="sng" dirty="0">
                <a:latin typeface="方正宋刻本秀楷简体" panose="02000000000000000000" pitchFamily="2" charset="-122"/>
                <a:ea typeface="方正宋刻本秀楷简体" panose="02000000000000000000" pitchFamily="2" charset="-122"/>
              </a:rPr>
              <a:t>黄老无为思想  ≠</a:t>
            </a:r>
            <a:r>
              <a:rPr lang="en-US" altLang="zh-CN" sz="3200" b="1" u="sng" dirty="0">
                <a:latin typeface="方正宋刻本秀楷简体" panose="02000000000000000000" pitchFamily="2" charset="-122"/>
                <a:ea typeface="方正宋刻本秀楷简体" panose="02000000000000000000" pitchFamily="2" charset="-122"/>
              </a:rPr>
              <a:t>  </a:t>
            </a:r>
            <a:r>
              <a:rPr lang="zh-CN" altLang="en-US" sz="3200" b="1" u="sng" dirty="0">
                <a:latin typeface="方正宋刻本秀楷简体" panose="02000000000000000000" pitchFamily="2" charset="-122"/>
                <a:ea typeface="方正宋刻本秀楷简体" panose="02000000000000000000" pitchFamily="2" charset="-122"/>
              </a:rPr>
              <a:t>道家思想</a:t>
            </a:r>
            <a:endParaRPr lang="en-US" altLang="zh-CN" sz="3200" b="1" u="sng" dirty="0">
              <a:latin typeface="方正宋刻本秀楷简体" panose="02000000000000000000" pitchFamily="2" charset="-122"/>
              <a:ea typeface="方正宋刻本秀楷简体" panose="02000000000000000000" pitchFamily="2" charset="-122"/>
            </a:endParaRPr>
          </a:p>
        </p:txBody>
      </p:sp>
      <p:sp>
        <p:nvSpPr>
          <p:cNvPr id="9" name="矩形 8">
            <a:extLst>
              <a:ext uri="{FF2B5EF4-FFF2-40B4-BE49-F238E27FC236}">
                <a16:creationId xmlns:a16="http://schemas.microsoft.com/office/drawing/2014/main" id="{9B86EE15-40EF-4766-B669-15396D805240}"/>
              </a:ext>
            </a:extLst>
          </p:cNvPr>
          <p:cNvSpPr/>
          <p:nvPr/>
        </p:nvSpPr>
        <p:spPr>
          <a:xfrm>
            <a:off x="1558977" y="1569843"/>
            <a:ext cx="10176137" cy="1930337"/>
          </a:xfrm>
          <a:prstGeom prst="rect">
            <a:avLst/>
          </a:prstGeom>
        </p:spPr>
        <p:txBody>
          <a:bodyPr wrap="square">
            <a:spAutoFit/>
          </a:bodyPr>
          <a:lstStyle/>
          <a:p>
            <a:pPr lvl="0">
              <a:lnSpc>
                <a:spcPct val="150000"/>
              </a:lnSpc>
            </a:pPr>
            <a:r>
              <a:rPr lang="zh-CN" altLang="en-US" sz="2800" b="1" dirty="0">
                <a:latin typeface="楷体" panose="02010609060101010101" pitchFamily="49" charset="-122"/>
                <a:ea typeface="楷体" panose="02010609060101010101" pitchFamily="49" charset="-122"/>
              </a:rPr>
              <a:t>“黄老无为”：</a:t>
            </a:r>
            <a:r>
              <a:rPr lang="zh-CN" altLang="en-US" sz="2800" dirty="0">
                <a:latin typeface="楷体" panose="02010609060101010101" pitchFamily="49" charset="-122"/>
                <a:ea typeface="楷体" panose="02010609060101010101" pitchFamily="49" charset="-122"/>
              </a:rPr>
              <a:t>积极无为。</a:t>
            </a:r>
            <a:endParaRPr lang="en-US" altLang="zh-CN" sz="2800" dirty="0">
              <a:latin typeface="楷体" panose="02010609060101010101" pitchFamily="49" charset="-122"/>
              <a:ea typeface="楷体" panose="02010609060101010101" pitchFamily="49" charset="-122"/>
            </a:endParaRPr>
          </a:p>
          <a:p>
            <a:pPr lvl="0">
              <a:lnSpc>
                <a:spcPct val="150000"/>
              </a:lnSpc>
            </a:pPr>
            <a:r>
              <a:rPr lang="zh-CN" altLang="en-US" sz="2800" b="1" dirty="0">
                <a:latin typeface="楷体" panose="02010609060101010101" pitchFamily="49" charset="-122"/>
                <a:ea typeface="楷体" panose="02010609060101010101" pitchFamily="49" charset="-122"/>
              </a:rPr>
              <a:t>“道家思想”：</a:t>
            </a:r>
            <a:r>
              <a:rPr lang="zh-CN" altLang="en-US" sz="2800" dirty="0">
                <a:latin typeface="楷体" panose="02010609060101010101" pitchFamily="49" charset="-122"/>
                <a:ea typeface="楷体" panose="02010609060101010101" pitchFamily="49" charset="-122"/>
              </a:rPr>
              <a:t>消极无为。</a:t>
            </a:r>
            <a:endParaRPr lang="en-US" altLang="zh-CN" sz="2800" dirty="0">
              <a:latin typeface="楷体" panose="02010609060101010101" pitchFamily="49" charset="-122"/>
              <a:ea typeface="楷体" panose="02010609060101010101" pitchFamily="49" charset="-122"/>
            </a:endParaRPr>
          </a:p>
          <a:p>
            <a:pPr lvl="0">
              <a:lnSpc>
                <a:spcPct val="150000"/>
              </a:lnSpc>
            </a:pPr>
            <a:r>
              <a:rPr lang="zh-CN" altLang="en-US" sz="2800" dirty="0">
                <a:solidFill>
                  <a:srgbClr val="C00000"/>
                </a:solidFill>
                <a:latin typeface="楷体" panose="02010609060101010101" pitchFamily="49" charset="-122"/>
                <a:ea typeface="楷体" panose="02010609060101010101" pitchFamily="49" charset="-122"/>
              </a:rPr>
              <a:t>“黄老思想”吸收了儒家、墨家、法家、阴阳家等思想。</a:t>
            </a:r>
            <a:endParaRPr lang="en-US" altLang="zh-CN" sz="2800" dirty="0">
              <a:solidFill>
                <a:srgbClr val="C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2713228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3536546"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“与民休息”政策</a:t>
            </a:r>
            <a:endParaRPr lang="zh-CN" altLang="en-US" dirty="0"/>
          </a:p>
        </p:txBody>
      </p:sp>
      <p:sp>
        <p:nvSpPr>
          <p:cNvPr id="6" name="矩形 5">
            <a:extLst>
              <a:ext uri="{FF2B5EF4-FFF2-40B4-BE49-F238E27FC236}">
                <a16:creationId xmlns:a16="http://schemas.microsoft.com/office/drawing/2014/main" id="{6CA1CA48-D89A-4080-B394-172D2E957C7A}"/>
              </a:ext>
            </a:extLst>
          </p:cNvPr>
          <p:cNvSpPr/>
          <p:nvPr/>
        </p:nvSpPr>
        <p:spPr>
          <a:xfrm>
            <a:off x="898785" y="1439441"/>
            <a:ext cx="10394429" cy="1664302"/>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材料一：</a:t>
            </a:r>
            <a:r>
              <a:rPr lang="zh-CN" altLang="en-US" sz="2800" dirty="0">
                <a:latin typeface="方正刻本仿宋简体" panose="02000000000000000000" pitchFamily="2" charset="-122"/>
                <a:ea typeface="方正刻本仿宋简体" panose="02000000000000000000" pitchFamily="2" charset="-122"/>
              </a:rPr>
              <a:t>汉兴，接秦之敝，</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民失作业而大饥谨。凡米石五千，人相食，死者过半。</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自天子不能具</a:t>
            </a:r>
            <a:r>
              <a:rPr lang="zh-CN" altLang="en-US" sz="2800" u="sng" dirty="0">
                <a:latin typeface="方正刻本仿宋简体" panose="02000000000000000000" pitchFamily="2" charset="-122"/>
                <a:ea typeface="方正刻本仿宋简体" panose="02000000000000000000" pitchFamily="2" charset="-122"/>
              </a:rPr>
              <a:t>醇驷</a:t>
            </a:r>
            <a:r>
              <a:rPr lang="zh-CN" altLang="en-US" sz="2800" dirty="0">
                <a:latin typeface="方正刻本仿宋简体" panose="02000000000000000000" pitchFamily="2" charset="-122"/>
                <a:ea typeface="方正刻本仿宋简体" panose="02000000000000000000" pitchFamily="2" charset="-122"/>
              </a:rPr>
              <a:t>，而将相或乘牛车。</a:t>
            </a:r>
            <a:endParaRPr lang="en-US" altLang="zh-CN" sz="2800" dirty="0">
              <a:latin typeface="方正刻本仿宋简体" panose="02000000000000000000" pitchFamily="2" charset="-122"/>
              <a:ea typeface="方正刻本仿宋简体" panose="02000000000000000000" pitchFamily="2" charset="-122"/>
            </a:endParaRPr>
          </a:p>
          <a:p>
            <a:pPr algn="r">
              <a:lnSpc>
                <a:spcPct val="125000"/>
              </a:lnSpc>
            </a:pP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汉书</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食货志</a:t>
            </a:r>
            <a:r>
              <a:rPr lang="en-US" altLang="zh-CN" sz="2800" dirty="0">
                <a:latin typeface="方正刻本仿宋简体" panose="02000000000000000000" pitchFamily="2" charset="-122"/>
                <a:ea typeface="方正刻本仿宋简体" panose="02000000000000000000" pitchFamily="2" charset="-122"/>
              </a:rPr>
              <a:t>》</a:t>
            </a:r>
            <a:endParaRPr lang="zh-CN" altLang="en-US" sz="2800" dirty="0">
              <a:latin typeface="方正刻本仿宋简体" panose="02000000000000000000" pitchFamily="2" charset="-122"/>
              <a:ea typeface="方正刻本仿宋简体" panose="02000000000000000000" pitchFamily="2" charset="-122"/>
            </a:endParaRPr>
          </a:p>
        </p:txBody>
      </p:sp>
      <p:pic>
        <p:nvPicPr>
          <p:cNvPr id="8" name="图片 7">
            <a:extLst>
              <a:ext uri="{FF2B5EF4-FFF2-40B4-BE49-F238E27FC236}">
                <a16:creationId xmlns:a16="http://schemas.microsoft.com/office/drawing/2014/main" id="{0D3B65AF-A66F-41C0-B1FF-6FFB022E5A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60" b="89906" l="8000" r="96000">
                        <a14:foregroundMark x1="9053" y1="49798" x2="9684" y2="47376"/>
                        <a14:foregroundMark x1="9895" y1="47645" x2="11579" y2="47645"/>
                        <a14:foregroundMark x1="13158" y1="53836" x2="13158" y2="53836"/>
                        <a14:foregroundMark x1="12947" y1="55989" x2="12947" y2="55989"/>
                        <a14:foregroundMark x1="13263" y1="56393" x2="13263" y2="56393"/>
                        <a14:foregroundMark x1="13474" y1="56662" x2="13474" y2="56662"/>
                        <a14:foregroundMark x1="8000" y1="48318" x2="8000" y2="48318"/>
                        <a14:foregroundMark x1="92632" y1="45087" x2="92632" y2="45087"/>
                        <a14:foregroundMark x1="96000" y1="45895" x2="96000" y2="45895"/>
                        <a14:foregroundMark x1="58421" y1="69448" x2="58421" y2="69448"/>
                        <a14:foregroundMark x1="58632" y1="66891" x2="58632" y2="66891"/>
                        <a14:foregroundMark x1="62316" y1="69448" x2="62316" y2="69448"/>
                        <a14:foregroundMark x1="62737" y1="70659" x2="62737" y2="70659"/>
                        <a14:backgroundMark x1="27684" y1="66891" x2="27684" y2="66891"/>
                      </a14:backgroundRemoval>
                    </a14:imgEffect>
                  </a14:imgLayer>
                </a14:imgProps>
              </a:ext>
              <a:ext uri="{28A0092B-C50C-407E-A947-70E740481C1C}">
                <a14:useLocalDpi xmlns:a14="http://schemas.microsoft.com/office/drawing/2010/main" val="0"/>
              </a:ext>
            </a:extLst>
          </a:blip>
          <a:stretch>
            <a:fillRect/>
          </a:stretch>
        </p:blipFill>
        <p:spPr>
          <a:xfrm>
            <a:off x="5427349" y="2293326"/>
            <a:ext cx="7147621" cy="5590192"/>
          </a:xfrm>
          <a:prstGeom prst="rect">
            <a:avLst/>
          </a:prstGeom>
        </p:spPr>
      </p:pic>
      <p:sp>
        <p:nvSpPr>
          <p:cNvPr id="10" name="文本框 9">
            <a:extLst>
              <a:ext uri="{FF2B5EF4-FFF2-40B4-BE49-F238E27FC236}">
                <a16:creationId xmlns:a16="http://schemas.microsoft.com/office/drawing/2014/main" id="{8F15CBA1-8486-4DEF-9CBC-F54E2D834F41}"/>
              </a:ext>
            </a:extLst>
          </p:cNvPr>
          <p:cNvSpPr txBox="1"/>
          <p:nvPr/>
        </p:nvSpPr>
        <p:spPr>
          <a:xfrm>
            <a:off x="898785" y="3449488"/>
            <a:ext cx="10777400" cy="769441"/>
          </a:xfrm>
          <a:prstGeom prst="rect">
            <a:avLst/>
          </a:prstGeom>
          <a:noFill/>
        </p:spPr>
        <p:txBody>
          <a:bodyPr wrap="square" rtlCol="0">
            <a:spAutoFit/>
          </a:bodyPr>
          <a:lstStyle/>
          <a:p>
            <a:pPr>
              <a:lnSpc>
                <a:spcPct val="150000"/>
              </a:lnSpc>
            </a:pPr>
            <a:r>
              <a:rPr lang="zh-CN" altLang="en-US" sz="3200" dirty="0">
                <a:solidFill>
                  <a:srgbClr val="C00000"/>
                </a:solidFill>
                <a:latin typeface="汉仪劲楷简" panose="00020600040101010101" pitchFamily="18" charset="-122"/>
                <a:ea typeface="汉仪劲楷简" panose="00020600040101010101" pitchFamily="18" charset="-122"/>
              </a:rPr>
              <a:t>汉初社会处于怎样的境况？ 思考是什么历史原因导致的？</a:t>
            </a:r>
            <a:endParaRPr lang="en-US" altLang="zh-CN" sz="3200" dirty="0">
              <a:solidFill>
                <a:srgbClr val="C00000"/>
              </a:solidFill>
              <a:latin typeface="汉仪劲楷简" panose="00020600040101010101" pitchFamily="18" charset="-122"/>
              <a:ea typeface="汉仪劲楷简" panose="00020600040101010101" pitchFamily="18" charset="-122"/>
            </a:endParaRPr>
          </a:p>
        </p:txBody>
      </p:sp>
      <p:sp>
        <p:nvSpPr>
          <p:cNvPr id="11" name="文本框 10">
            <a:extLst>
              <a:ext uri="{FF2B5EF4-FFF2-40B4-BE49-F238E27FC236}">
                <a16:creationId xmlns:a16="http://schemas.microsoft.com/office/drawing/2014/main" id="{C87F1B11-195E-443A-B048-D33D71104F70}"/>
              </a:ext>
            </a:extLst>
          </p:cNvPr>
          <p:cNvSpPr txBox="1"/>
          <p:nvPr/>
        </p:nvSpPr>
        <p:spPr>
          <a:xfrm>
            <a:off x="898785" y="4564674"/>
            <a:ext cx="5067300" cy="1508105"/>
          </a:xfrm>
          <a:prstGeom prst="rect">
            <a:avLst/>
          </a:prstGeom>
          <a:noFill/>
        </p:spPr>
        <p:txBody>
          <a:bodyPr wrap="square" rtlCol="0">
            <a:spAutoFit/>
          </a:bodyPr>
          <a:lstStyle/>
          <a:p>
            <a:pPr>
              <a:lnSpc>
                <a:spcPct val="150000"/>
              </a:lnSpc>
            </a:pPr>
            <a:r>
              <a:rPr lang="zh-CN" altLang="en-US" sz="3200" b="1" dirty="0">
                <a:latin typeface="汉仪劲楷简" panose="00020600040101010101" pitchFamily="18" charset="-122"/>
                <a:ea typeface="汉仪劲楷简" panose="00020600040101010101" pitchFamily="18" charset="-122"/>
              </a:rPr>
              <a:t>面对这一境况，汉初统治者将会如何应对？</a:t>
            </a:r>
            <a:endParaRPr lang="en-US" altLang="zh-CN" sz="3200" b="1" dirty="0">
              <a:latin typeface="汉仪劲楷简" panose="00020600040101010101" pitchFamily="18" charset="-122"/>
              <a:ea typeface="汉仪劲楷简" panose="00020600040101010101" pitchFamily="18" charset="-122"/>
            </a:endParaRPr>
          </a:p>
        </p:txBody>
      </p:sp>
    </p:spTree>
    <p:extLst>
      <p:ext uri="{BB962C8B-B14F-4D97-AF65-F5344CB8AC3E}">
        <p14:creationId xmlns:p14="http://schemas.microsoft.com/office/powerpoint/2010/main" val="29559074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3536546"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“与民休息”政策</a:t>
            </a:r>
            <a:endParaRPr lang="zh-CN" altLang="en-US" dirty="0"/>
          </a:p>
        </p:txBody>
      </p:sp>
      <p:pic>
        <p:nvPicPr>
          <p:cNvPr id="6" name="图片 5">
            <a:extLst>
              <a:ext uri="{FF2B5EF4-FFF2-40B4-BE49-F238E27FC236}">
                <a16:creationId xmlns:a16="http://schemas.microsoft.com/office/drawing/2014/main" id="{8BB7C4B7-7875-434F-B34F-B3B057A3E773}"/>
              </a:ext>
            </a:extLst>
          </p:cNvPr>
          <p:cNvPicPr>
            <a:picLocks noChangeAspect="1"/>
          </p:cNvPicPr>
          <p:nvPr/>
        </p:nvPicPr>
        <p:blipFill>
          <a:blip r:embed="rId5"/>
          <a:stretch>
            <a:fillRect/>
          </a:stretch>
        </p:blipFill>
        <p:spPr>
          <a:xfrm>
            <a:off x="0" y="2863121"/>
            <a:ext cx="2945452" cy="4021583"/>
          </a:xfrm>
          <a:prstGeom prst="rect">
            <a:avLst/>
          </a:prstGeom>
        </p:spPr>
      </p:pic>
      <p:grpSp>
        <p:nvGrpSpPr>
          <p:cNvPr id="8" name="组合 7">
            <a:extLst>
              <a:ext uri="{FF2B5EF4-FFF2-40B4-BE49-F238E27FC236}">
                <a16:creationId xmlns:a16="http://schemas.microsoft.com/office/drawing/2014/main" id="{E5273944-A88E-4465-863B-042994D1AFA0}"/>
              </a:ext>
            </a:extLst>
          </p:cNvPr>
          <p:cNvGrpSpPr/>
          <p:nvPr/>
        </p:nvGrpSpPr>
        <p:grpSpPr>
          <a:xfrm>
            <a:off x="1105523" y="1439441"/>
            <a:ext cx="9987198" cy="1717711"/>
            <a:chOff x="3406877" y="-318020"/>
            <a:chExt cx="9987198" cy="1717711"/>
          </a:xfrm>
          <a:solidFill>
            <a:srgbClr val="C5BB9F"/>
          </a:solidFill>
        </p:grpSpPr>
        <p:sp>
          <p:nvSpPr>
            <p:cNvPr id="10" name="对话气泡: 圆角矩形 9">
              <a:extLst>
                <a:ext uri="{FF2B5EF4-FFF2-40B4-BE49-F238E27FC236}">
                  <a16:creationId xmlns:a16="http://schemas.microsoft.com/office/drawing/2014/main" id="{53E8AA1E-F1A6-4B48-B71B-E02133A7520A}"/>
                </a:ext>
              </a:extLst>
            </p:cNvPr>
            <p:cNvSpPr/>
            <p:nvPr/>
          </p:nvSpPr>
          <p:spPr>
            <a:xfrm>
              <a:off x="3406877" y="-318020"/>
              <a:ext cx="9987198" cy="1717711"/>
            </a:xfrm>
            <a:prstGeom prst="wedgeRoundRectCallout">
              <a:avLst>
                <a:gd name="adj1" fmla="val -40663"/>
                <a:gd name="adj2" fmla="val 80064"/>
                <a:gd name="adj3" fmla="val 16667"/>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1680B117-8B13-49E0-8266-E9CB0FCED74F}"/>
                </a:ext>
              </a:extLst>
            </p:cNvPr>
            <p:cNvSpPr/>
            <p:nvPr/>
          </p:nvSpPr>
          <p:spPr>
            <a:xfrm>
              <a:off x="3638127" y="-291316"/>
              <a:ext cx="9518453" cy="1664302"/>
            </a:xfrm>
            <a:prstGeom prst="rect">
              <a:avLst/>
            </a:prstGeom>
            <a:noFill/>
          </p:spPr>
          <p:txBody>
            <a:bodyPr wrap="square">
              <a:spAutoFit/>
            </a:bodyPr>
            <a:lstStyle/>
            <a:p>
              <a:pPr>
                <a:lnSpc>
                  <a:spcPct val="125000"/>
                </a:lnSpc>
              </a:pPr>
              <a:r>
                <a:rPr lang="zh-CN" altLang="en-US" sz="2800" b="1" dirty="0">
                  <a:solidFill>
                    <a:prstClr val="black"/>
                  </a:solidFill>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蒙恬讨乱于外，李斯治法于内。事愈烦，天下愈乱，法愈滋而奸愈炽，兵马益设而敌人愈多。秦非不欲为治，然失之者，乃</a:t>
              </a:r>
              <a:r>
                <a:rPr lang="zh-CN" altLang="en-US" sz="2800" u="sng" dirty="0">
                  <a:solidFill>
                    <a:srgbClr val="C00000"/>
                  </a:solidFill>
                  <a:latin typeface="方正刻本仿宋简体" panose="02000000000000000000" pitchFamily="2" charset="-122"/>
                  <a:ea typeface="方正刻本仿宋简体" panose="02000000000000000000" pitchFamily="2" charset="-122"/>
                </a:rPr>
                <a:t>举措暴众而用刑太极</a:t>
              </a:r>
              <a:r>
                <a:rPr lang="zh-CN" altLang="en-US" sz="2800" dirty="0">
                  <a:latin typeface="方正刻本仿宋简体" panose="02000000000000000000" pitchFamily="2" charset="-122"/>
                  <a:ea typeface="方正刻本仿宋简体" panose="02000000000000000000" pitchFamily="2" charset="-122"/>
                </a:rPr>
                <a:t>故也。</a:t>
              </a:r>
              <a:r>
                <a:rPr lang="zh-CN" altLang="en-US" b="1" dirty="0">
                  <a:solidFill>
                    <a:prstClr val="black"/>
                  </a:solidFill>
                  <a:latin typeface="方正刻本仿宋简体" panose="02000000000000000000" pitchFamily="2" charset="-122"/>
                  <a:ea typeface="方正刻本仿宋简体" panose="02000000000000000000" pitchFamily="2" charset="-122"/>
                </a:rPr>
                <a:t>”</a:t>
              </a:r>
              <a:endParaRPr lang="zh-CN" altLang="en-US" b="1" dirty="0"/>
            </a:p>
          </p:txBody>
        </p:sp>
      </p:grpSp>
      <p:sp>
        <p:nvSpPr>
          <p:cNvPr id="12" name="文本框 11">
            <a:extLst>
              <a:ext uri="{FF2B5EF4-FFF2-40B4-BE49-F238E27FC236}">
                <a16:creationId xmlns:a16="http://schemas.microsoft.com/office/drawing/2014/main" id="{0637A686-983F-4EB6-8B24-DE89D80018D4}"/>
              </a:ext>
            </a:extLst>
          </p:cNvPr>
          <p:cNvSpPr txBox="1"/>
          <p:nvPr/>
        </p:nvSpPr>
        <p:spPr>
          <a:xfrm>
            <a:off x="5110366" y="3429000"/>
            <a:ext cx="4719192"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吸取秦朝速亡的教训</a:t>
            </a:r>
          </a:p>
        </p:txBody>
      </p:sp>
      <p:sp>
        <p:nvSpPr>
          <p:cNvPr id="13" name="箭头: 右 12">
            <a:extLst>
              <a:ext uri="{FF2B5EF4-FFF2-40B4-BE49-F238E27FC236}">
                <a16:creationId xmlns:a16="http://schemas.microsoft.com/office/drawing/2014/main" id="{83F69C4F-6040-47D0-9D73-F750E01E5BDF}"/>
              </a:ext>
            </a:extLst>
          </p:cNvPr>
          <p:cNvSpPr/>
          <p:nvPr/>
        </p:nvSpPr>
        <p:spPr>
          <a:xfrm rot="5400000">
            <a:off x="7199565" y="4139971"/>
            <a:ext cx="540793" cy="414416"/>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624F8C30-971D-4B13-86E4-9542A75D364A}"/>
              </a:ext>
            </a:extLst>
          </p:cNvPr>
          <p:cNvSpPr txBox="1"/>
          <p:nvPr/>
        </p:nvSpPr>
        <p:spPr>
          <a:xfrm>
            <a:off x="5110365" y="4684410"/>
            <a:ext cx="4719192"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遵循</a:t>
            </a:r>
            <a:r>
              <a:rPr lang="zh-CN" altLang="en-US" sz="3600" b="1" dirty="0">
                <a:solidFill>
                  <a:srgbClr val="C00000"/>
                </a:solidFill>
                <a:latin typeface="方正宋刻本秀楷简体" panose="02000000000000000000" pitchFamily="2" charset="-122"/>
                <a:ea typeface="方正宋刻本秀楷简体" panose="02000000000000000000" pitchFamily="2" charset="-122"/>
              </a:rPr>
              <a:t>黄老无为</a:t>
            </a:r>
            <a:r>
              <a:rPr lang="zh-CN" altLang="en-US" sz="3600" b="1" dirty="0">
                <a:latin typeface="方正宋刻本秀楷简体" panose="02000000000000000000" pitchFamily="2" charset="-122"/>
                <a:ea typeface="方正宋刻本秀楷简体" panose="02000000000000000000" pitchFamily="2" charset="-122"/>
              </a:rPr>
              <a:t>思想</a:t>
            </a:r>
          </a:p>
        </p:txBody>
      </p:sp>
      <p:sp>
        <p:nvSpPr>
          <p:cNvPr id="15" name="箭头: 右 14">
            <a:extLst>
              <a:ext uri="{FF2B5EF4-FFF2-40B4-BE49-F238E27FC236}">
                <a16:creationId xmlns:a16="http://schemas.microsoft.com/office/drawing/2014/main" id="{F6A6AFC8-E956-462C-815B-CEAEB58F6682}"/>
              </a:ext>
            </a:extLst>
          </p:cNvPr>
          <p:cNvSpPr/>
          <p:nvPr/>
        </p:nvSpPr>
        <p:spPr>
          <a:xfrm rot="5400000">
            <a:off x="7199564" y="5462215"/>
            <a:ext cx="540793" cy="414416"/>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EB77129C-DCF7-4C1B-8A7C-8F2629A7D71E}"/>
              </a:ext>
            </a:extLst>
          </p:cNvPr>
          <p:cNvSpPr txBox="1"/>
          <p:nvPr/>
        </p:nvSpPr>
        <p:spPr>
          <a:xfrm>
            <a:off x="4943477" y="6008105"/>
            <a:ext cx="5052965"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采取“</a:t>
            </a:r>
            <a:r>
              <a:rPr lang="zh-CN" altLang="en-US" sz="3600" b="1" u="sng" dirty="0">
                <a:solidFill>
                  <a:srgbClr val="C00000"/>
                </a:solidFill>
                <a:latin typeface="方正宋刻本秀楷简体" panose="02000000000000000000" pitchFamily="2" charset="-122"/>
                <a:ea typeface="方正宋刻本秀楷简体" panose="02000000000000000000" pitchFamily="2" charset="-122"/>
              </a:rPr>
              <a:t>与民休息</a:t>
            </a:r>
            <a:r>
              <a:rPr lang="zh-CN" altLang="en-US" sz="3600" b="1" dirty="0">
                <a:latin typeface="方正宋刻本秀楷简体" panose="02000000000000000000" pitchFamily="2" charset="-122"/>
                <a:ea typeface="方正宋刻本秀楷简体" panose="02000000000000000000" pitchFamily="2" charset="-122"/>
              </a:rPr>
              <a:t>”政策</a:t>
            </a:r>
          </a:p>
        </p:txBody>
      </p:sp>
      <p:sp>
        <p:nvSpPr>
          <p:cNvPr id="17" name="矩形 16">
            <a:extLst>
              <a:ext uri="{FF2B5EF4-FFF2-40B4-BE49-F238E27FC236}">
                <a16:creationId xmlns:a16="http://schemas.microsoft.com/office/drawing/2014/main" id="{C518DAE3-765F-4279-B7EE-65A1D2661273}"/>
              </a:ext>
            </a:extLst>
          </p:cNvPr>
          <p:cNvSpPr/>
          <p:nvPr/>
        </p:nvSpPr>
        <p:spPr>
          <a:xfrm>
            <a:off x="2876506" y="6396334"/>
            <a:ext cx="1261884"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 陆贾</a:t>
            </a:r>
            <a:endParaRPr lang="zh-CN" altLang="en-US" sz="16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1806662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3536546"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“与民休息”政策</a:t>
            </a:r>
            <a:endParaRPr lang="zh-CN" altLang="en-US" dirty="0"/>
          </a:p>
        </p:txBody>
      </p:sp>
      <p:sp>
        <p:nvSpPr>
          <p:cNvPr id="13" name="箭头: 右 12">
            <a:extLst>
              <a:ext uri="{FF2B5EF4-FFF2-40B4-BE49-F238E27FC236}">
                <a16:creationId xmlns:a16="http://schemas.microsoft.com/office/drawing/2014/main" id="{83F69C4F-6040-47D0-9D73-F750E01E5BDF}"/>
              </a:ext>
            </a:extLst>
          </p:cNvPr>
          <p:cNvSpPr/>
          <p:nvPr/>
        </p:nvSpPr>
        <p:spPr>
          <a:xfrm rot="5400000">
            <a:off x="2797164" y="2407333"/>
            <a:ext cx="540793" cy="414416"/>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624F8C30-971D-4B13-86E4-9542A75D364A}"/>
              </a:ext>
            </a:extLst>
          </p:cNvPr>
          <p:cNvSpPr txBox="1"/>
          <p:nvPr/>
        </p:nvSpPr>
        <p:spPr>
          <a:xfrm>
            <a:off x="707964" y="2951772"/>
            <a:ext cx="4719192"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遵循</a:t>
            </a:r>
            <a:r>
              <a:rPr lang="zh-CN" altLang="en-US" sz="3600" b="1" dirty="0">
                <a:solidFill>
                  <a:srgbClr val="C00000"/>
                </a:solidFill>
                <a:latin typeface="方正宋刻本秀楷简体" panose="02000000000000000000" pitchFamily="2" charset="-122"/>
                <a:ea typeface="方正宋刻本秀楷简体" panose="02000000000000000000" pitchFamily="2" charset="-122"/>
              </a:rPr>
              <a:t>黄老无为</a:t>
            </a:r>
            <a:r>
              <a:rPr lang="zh-CN" altLang="en-US" sz="3600" b="1" dirty="0">
                <a:latin typeface="方正宋刻本秀楷简体" panose="02000000000000000000" pitchFamily="2" charset="-122"/>
                <a:ea typeface="方正宋刻本秀楷简体" panose="02000000000000000000" pitchFamily="2" charset="-122"/>
              </a:rPr>
              <a:t>思想</a:t>
            </a:r>
          </a:p>
        </p:txBody>
      </p:sp>
      <p:sp>
        <p:nvSpPr>
          <p:cNvPr id="15" name="箭头: 右 14">
            <a:extLst>
              <a:ext uri="{FF2B5EF4-FFF2-40B4-BE49-F238E27FC236}">
                <a16:creationId xmlns:a16="http://schemas.microsoft.com/office/drawing/2014/main" id="{F6A6AFC8-E956-462C-815B-CEAEB58F6682}"/>
              </a:ext>
            </a:extLst>
          </p:cNvPr>
          <p:cNvSpPr/>
          <p:nvPr/>
        </p:nvSpPr>
        <p:spPr>
          <a:xfrm rot="5400000">
            <a:off x="2797163" y="3729577"/>
            <a:ext cx="540793" cy="414416"/>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048A28A6-0F48-4077-AA70-EBC88CA758B8}"/>
              </a:ext>
            </a:extLst>
          </p:cNvPr>
          <p:cNvGrpSpPr/>
          <p:nvPr/>
        </p:nvGrpSpPr>
        <p:grpSpPr>
          <a:xfrm>
            <a:off x="5192020" y="234701"/>
            <a:ext cx="6041036" cy="2246740"/>
            <a:chOff x="5837581" y="4868284"/>
            <a:chExt cx="7741668" cy="834123"/>
          </a:xfrm>
        </p:grpSpPr>
        <p:sp>
          <p:nvSpPr>
            <p:cNvPr id="18" name="对话气泡: 矩形 17">
              <a:extLst>
                <a:ext uri="{FF2B5EF4-FFF2-40B4-BE49-F238E27FC236}">
                  <a16:creationId xmlns:a16="http://schemas.microsoft.com/office/drawing/2014/main" id="{E896FAFB-B8FB-435E-B097-EAA2446CE9EF}"/>
                </a:ext>
              </a:extLst>
            </p:cNvPr>
            <p:cNvSpPr/>
            <p:nvPr/>
          </p:nvSpPr>
          <p:spPr>
            <a:xfrm>
              <a:off x="5837581" y="4868284"/>
              <a:ext cx="7741668" cy="834123"/>
            </a:xfrm>
            <a:prstGeom prst="wedgeRectCallout">
              <a:avLst>
                <a:gd name="adj1" fmla="val -72635"/>
                <a:gd name="adj2" fmla="val 71092"/>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80DDD8E2-E5D1-49A2-89E0-DC063DFC06E7}"/>
                </a:ext>
              </a:extLst>
            </p:cNvPr>
            <p:cNvSpPr/>
            <p:nvPr/>
          </p:nvSpPr>
          <p:spPr>
            <a:xfrm>
              <a:off x="5924486" y="4876308"/>
              <a:ext cx="7567859" cy="816137"/>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黄老无为</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：“无为而无不为”，既尊重自然规律，又主张发挥人的主观能动性作用，倡导“因时制宜”，是一种“</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积极无为</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”的哲学观。</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sp>
        <p:nvSpPr>
          <p:cNvPr id="12" name="文本框 11">
            <a:extLst>
              <a:ext uri="{FF2B5EF4-FFF2-40B4-BE49-F238E27FC236}">
                <a16:creationId xmlns:a16="http://schemas.microsoft.com/office/drawing/2014/main" id="{0637A686-983F-4EB6-8B24-DE89D80018D4}"/>
              </a:ext>
            </a:extLst>
          </p:cNvPr>
          <p:cNvSpPr txBox="1"/>
          <p:nvPr/>
        </p:nvSpPr>
        <p:spPr>
          <a:xfrm>
            <a:off x="707965" y="1696362"/>
            <a:ext cx="4719192"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吸取秦朝速亡的教训</a:t>
            </a:r>
          </a:p>
        </p:txBody>
      </p:sp>
      <p:grpSp>
        <p:nvGrpSpPr>
          <p:cNvPr id="20" name="组合 19">
            <a:extLst>
              <a:ext uri="{FF2B5EF4-FFF2-40B4-BE49-F238E27FC236}">
                <a16:creationId xmlns:a16="http://schemas.microsoft.com/office/drawing/2014/main" id="{1B2A59E8-8F92-4160-9BF0-E014C8656D4B}"/>
              </a:ext>
            </a:extLst>
          </p:cNvPr>
          <p:cNvGrpSpPr/>
          <p:nvPr/>
        </p:nvGrpSpPr>
        <p:grpSpPr>
          <a:xfrm>
            <a:off x="5878522" y="2649848"/>
            <a:ext cx="4358535" cy="1843068"/>
            <a:chOff x="5837581" y="4868284"/>
            <a:chExt cx="5585521" cy="684256"/>
          </a:xfrm>
        </p:grpSpPr>
        <p:sp>
          <p:nvSpPr>
            <p:cNvPr id="21" name="对话气泡: 矩形 20">
              <a:extLst>
                <a:ext uri="{FF2B5EF4-FFF2-40B4-BE49-F238E27FC236}">
                  <a16:creationId xmlns:a16="http://schemas.microsoft.com/office/drawing/2014/main" id="{2309E41B-F7DB-486D-88C9-EBA2267F33B4}"/>
                </a:ext>
              </a:extLst>
            </p:cNvPr>
            <p:cNvSpPr/>
            <p:nvPr/>
          </p:nvSpPr>
          <p:spPr>
            <a:xfrm>
              <a:off x="5837581" y="4868284"/>
              <a:ext cx="5585521" cy="684256"/>
            </a:xfrm>
            <a:prstGeom prst="wedgeRectCallout">
              <a:avLst>
                <a:gd name="adj1" fmla="val -94433"/>
                <a:gd name="adj2" fmla="val 53553"/>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a:extLst>
                <a:ext uri="{FF2B5EF4-FFF2-40B4-BE49-F238E27FC236}">
                  <a16:creationId xmlns:a16="http://schemas.microsoft.com/office/drawing/2014/main" id="{EB808A29-834C-45B5-A696-9D51111F6E66}"/>
                </a:ext>
              </a:extLst>
            </p:cNvPr>
            <p:cNvSpPr/>
            <p:nvPr/>
          </p:nvSpPr>
          <p:spPr>
            <a:xfrm>
              <a:off x="5904244" y="4882759"/>
              <a:ext cx="5498616" cy="616173"/>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与民休息政策</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减轻</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赋税</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徭役</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和</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刑罚</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提倡节俭，减少财政支出</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sp>
        <p:nvSpPr>
          <p:cNvPr id="16" name="文本框 15">
            <a:extLst>
              <a:ext uri="{FF2B5EF4-FFF2-40B4-BE49-F238E27FC236}">
                <a16:creationId xmlns:a16="http://schemas.microsoft.com/office/drawing/2014/main" id="{EB77129C-DCF7-4C1B-8A7C-8F2629A7D71E}"/>
              </a:ext>
            </a:extLst>
          </p:cNvPr>
          <p:cNvSpPr txBox="1"/>
          <p:nvPr/>
        </p:nvSpPr>
        <p:spPr>
          <a:xfrm>
            <a:off x="541076" y="4275467"/>
            <a:ext cx="5052965"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采取“</a:t>
            </a:r>
            <a:r>
              <a:rPr lang="zh-CN" altLang="en-US" sz="3600" b="1" u="sng" dirty="0">
                <a:solidFill>
                  <a:srgbClr val="C00000"/>
                </a:solidFill>
                <a:latin typeface="方正宋刻本秀楷简体" panose="02000000000000000000" pitchFamily="2" charset="-122"/>
                <a:ea typeface="方正宋刻本秀楷简体" panose="02000000000000000000" pitchFamily="2" charset="-122"/>
              </a:rPr>
              <a:t>与民休息</a:t>
            </a:r>
            <a:r>
              <a:rPr lang="zh-CN" altLang="en-US" sz="3600" b="1" dirty="0">
                <a:latin typeface="方正宋刻本秀楷简体" panose="02000000000000000000" pitchFamily="2" charset="-122"/>
                <a:ea typeface="方正宋刻本秀楷简体" panose="02000000000000000000" pitchFamily="2" charset="-122"/>
              </a:rPr>
              <a:t>”政策</a:t>
            </a:r>
          </a:p>
        </p:txBody>
      </p:sp>
      <p:grpSp>
        <p:nvGrpSpPr>
          <p:cNvPr id="4" name="组合 3">
            <a:extLst>
              <a:ext uri="{FF2B5EF4-FFF2-40B4-BE49-F238E27FC236}">
                <a16:creationId xmlns:a16="http://schemas.microsoft.com/office/drawing/2014/main" id="{3D89773C-6470-4CED-9EC8-7926DADCB022}"/>
              </a:ext>
            </a:extLst>
          </p:cNvPr>
          <p:cNvGrpSpPr/>
          <p:nvPr/>
        </p:nvGrpSpPr>
        <p:grpSpPr>
          <a:xfrm>
            <a:off x="1059801" y="4633656"/>
            <a:ext cx="2414077" cy="2211048"/>
            <a:chOff x="1059801" y="4633656"/>
            <a:chExt cx="2414077" cy="2211048"/>
          </a:xfrm>
        </p:grpSpPr>
        <p:pic>
          <p:nvPicPr>
            <p:cNvPr id="23" name="图片 22">
              <a:extLst>
                <a:ext uri="{FF2B5EF4-FFF2-40B4-BE49-F238E27FC236}">
                  <a16:creationId xmlns:a16="http://schemas.microsoft.com/office/drawing/2014/main" id="{67B7D746-E0B5-4FF2-8A93-0918FF4C26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a:off x="1551592" y="4633656"/>
              <a:ext cx="1922286" cy="2211048"/>
            </a:xfrm>
            <a:prstGeom prst="ellipse">
              <a:avLst/>
            </a:prstGeom>
          </p:spPr>
        </p:pic>
        <p:sp>
          <p:nvSpPr>
            <p:cNvPr id="26" name="矩形 25">
              <a:extLst>
                <a:ext uri="{FF2B5EF4-FFF2-40B4-BE49-F238E27FC236}">
                  <a16:creationId xmlns:a16="http://schemas.microsoft.com/office/drawing/2014/main" id="{D36F59E8-51E9-4A7A-9040-42CCF6153BD4}"/>
                </a:ext>
              </a:extLst>
            </p:cNvPr>
            <p:cNvSpPr/>
            <p:nvPr/>
          </p:nvSpPr>
          <p:spPr>
            <a:xfrm>
              <a:off x="1059801" y="5272858"/>
              <a:ext cx="704159" cy="1569660"/>
            </a:xfrm>
            <a:prstGeom prst="rect">
              <a:avLst/>
            </a:prstGeom>
          </p:spPr>
          <p:txBody>
            <a:bodyPr wrap="square">
              <a:spAutoFit/>
            </a:bodyPr>
            <a:lstStyle/>
            <a:p>
              <a:pPr algn="ctr"/>
              <a:r>
                <a:rPr lang="zh-CN" altLang="en-US" sz="3200" b="1" dirty="0">
                  <a:solidFill>
                    <a:prstClr val="black"/>
                  </a:solidFill>
                  <a:latin typeface="华光隶变_CNKI" panose="02000500000000000000" pitchFamily="2" charset="-122"/>
                  <a:ea typeface="华光隶变_CNKI" panose="02000500000000000000" pitchFamily="2" charset="-122"/>
                </a:rPr>
                <a:t>汉高祖</a:t>
              </a:r>
              <a:endParaRPr lang="zh-CN" altLang="en-US" sz="2400" b="1" dirty="0">
                <a:latin typeface="华光隶变_CNKI" panose="02000500000000000000" pitchFamily="2" charset="-122"/>
                <a:ea typeface="华光隶变_CNKI" panose="02000500000000000000" pitchFamily="2" charset="-122"/>
              </a:endParaRPr>
            </a:p>
          </p:txBody>
        </p:sp>
      </p:grpSp>
      <p:grpSp>
        <p:nvGrpSpPr>
          <p:cNvPr id="6" name="组合 5">
            <a:extLst>
              <a:ext uri="{FF2B5EF4-FFF2-40B4-BE49-F238E27FC236}">
                <a16:creationId xmlns:a16="http://schemas.microsoft.com/office/drawing/2014/main" id="{DBC36571-A72E-47CE-B59A-2E98623BA193}"/>
              </a:ext>
            </a:extLst>
          </p:cNvPr>
          <p:cNvGrpSpPr/>
          <p:nvPr/>
        </p:nvGrpSpPr>
        <p:grpSpPr>
          <a:xfrm>
            <a:off x="4462094" y="4661323"/>
            <a:ext cx="2692633" cy="2210094"/>
            <a:chOff x="4462094" y="4661323"/>
            <a:chExt cx="2692633" cy="2210094"/>
          </a:xfrm>
        </p:grpSpPr>
        <p:pic>
          <p:nvPicPr>
            <p:cNvPr id="7" name="图片 6">
              <a:extLst>
                <a:ext uri="{FF2B5EF4-FFF2-40B4-BE49-F238E27FC236}">
                  <a16:creationId xmlns:a16="http://schemas.microsoft.com/office/drawing/2014/main" id="{79F30790-FD78-4494-84F9-A45A8C806F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35" b="99701" l="2344" r="90000">
                          <a14:foregroundMark x1="14688" y1="85329" x2="45313" y2="88772"/>
                          <a14:foregroundMark x1="75625" y1="89671" x2="76875" y2="98054"/>
                          <a14:foregroundMark x1="76875" y1="98054" x2="77344" y2="98653"/>
                          <a14:foregroundMark x1="81406" y1="88623" x2="86875" y2="99701"/>
                          <a14:foregroundMark x1="19219" y1="90120" x2="11094" y2="97754"/>
                          <a14:foregroundMark x1="11094" y1="97754" x2="10313" y2="99701"/>
                          <a14:foregroundMark x1="5781" y1="98503" x2="5781" y2="98503"/>
                          <a14:foregroundMark x1="5469" y1="99251" x2="6563" y2="97605"/>
                          <a14:foregroundMark x1="19531" y1="7784" x2="24375" y2="8084"/>
                          <a14:foregroundMark x1="30625" y1="44311" x2="33750" y2="46856"/>
                          <a14:foregroundMark x1="30625" y1="51497" x2="32344" y2="52994"/>
                          <a14:foregroundMark x1="30625" y1="60030" x2="32344" y2="61078"/>
                          <a14:foregroundMark x1="31094" y1="55988" x2="32813" y2="55988"/>
                          <a14:foregroundMark x1="4375" y1="15269" x2="5000" y2="15719"/>
                          <a14:foregroundMark x1="2344" y1="30689" x2="2344" y2="30689"/>
                          <a14:foregroundMark x1="2344" y1="43114" x2="2344" y2="43114"/>
                          <a14:foregroundMark x1="2656" y1="20808" x2="2656" y2="20808"/>
                          <a14:foregroundMark x1="84219" y1="34431" x2="84219" y2="34431"/>
                          <a14:foregroundMark x1="84531" y1="31587" x2="84531" y2="31587"/>
                          <a14:foregroundMark x1="20469" y1="23952" x2="20469" y2="23952"/>
                          <a14:foregroundMark x1="19219" y1="24401" x2="19219" y2="24401"/>
                          <a14:foregroundMark x1="20469" y1="33982" x2="20469" y2="33982"/>
                          <a14:backgroundMark x1="63125" y1="32485" x2="63125" y2="32485"/>
                          <a14:backgroundMark x1="61875" y1="29940" x2="61875" y2="32934"/>
                          <a14:backgroundMark x1="64063" y1="39521" x2="64219" y2="41916"/>
                          <a14:backgroundMark x1="64688" y1="44760" x2="64531" y2="46108"/>
                          <a14:backgroundMark x1="64688" y1="48054" x2="65000" y2="49102"/>
                          <a14:backgroundMark x1="65313" y1="49850" x2="65000" y2="50749"/>
                          <a14:backgroundMark x1="64219" y1="51048" x2="64219" y2="51048"/>
                          <a14:backgroundMark x1="23438" y1="26048" x2="23438" y2="25898"/>
                        </a14:backgroundRemoval>
                      </a14:imgEffect>
                    </a14:imgLayer>
                  </a14:imgProps>
                </a:ext>
                <a:ext uri="{28A0092B-C50C-407E-A947-70E740481C1C}">
                  <a14:useLocalDpi xmlns:a14="http://schemas.microsoft.com/office/drawing/2010/main" val="0"/>
                </a:ext>
              </a:extLst>
            </a:blip>
            <a:stretch>
              <a:fillRect/>
            </a:stretch>
          </p:blipFill>
          <p:spPr>
            <a:xfrm>
              <a:off x="5037272" y="4661323"/>
              <a:ext cx="2117455" cy="2210094"/>
            </a:xfrm>
            <a:prstGeom prst="ellipse">
              <a:avLst/>
            </a:prstGeom>
          </p:spPr>
        </p:pic>
        <p:sp>
          <p:nvSpPr>
            <p:cNvPr id="27" name="矩形 26">
              <a:extLst>
                <a:ext uri="{FF2B5EF4-FFF2-40B4-BE49-F238E27FC236}">
                  <a16:creationId xmlns:a16="http://schemas.microsoft.com/office/drawing/2014/main" id="{FFA9A9E2-532D-46F5-9C05-2290600C71FC}"/>
                </a:ext>
              </a:extLst>
            </p:cNvPr>
            <p:cNvSpPr/>
            <p:nvPr/>
          </p:nvSpPr>
          <p:spPr>
            <a:xfrm>
              <a:off x="4462094" y="5272858"/>
              <a:ext cx="704159" cy="1569660"/>
            </a:xfrm>
            <a:prstGeom prst="rect">
              <a:avLst/>
            </a:prstGeom>
          </p:spPr>
          <p:txBody>
            <a:bodyPr wrap="square">
              <a:spAutoFit/>
            </a:bodyPr>
            <a:lstStyle/>
            <a:p>
              <a:pPr algn="ctr"/>
              <a:r>
                <a:rPr lang="zh-CN" altLang="en-US" sz="3200" b="1" dirty="0">
                  <a:solidFill>
                    <a:prstClr val="black"/>
                  </a:solidFill>
                  <a:latin typeface="华光隶变_CNKI" panose="02000500000000000000" pitchFamily="2" charset="-122"/>
                  <a:ea typeface="华光隶变_CNKI" panose="02000500000000000000" pitchFamily="2" charset="-122"/>
                </a:rPr>
                <a:t>汉文帝</a:t>
              </a:r>
              <a:endParaRPr lang="zh-CN" altLang="en-US" sz="2400" b="1" dirty="0">
                <a:latin typeface="华光隶变_CNKI" panose="02000500000000000000" pitchFamily="2" charset="-122"/>
                <a:ea typeface="华光隶变_CNKI" panose="02000500000000000000" pitchFamily="2" charset="-122"/>
              </a:endParaRPr>
            </a:p>
          </p:txBody>
        </p:sp>
      </p:grpSp>
      <p:grpSp>
        <p:nvGrpSpPr>
          <p:cNvPr id="8" name="组合 7">
            <a:extLst>
              <a:ext uri="{FF2B5EF4-FFF2-40B4-BE49-F238E27FC236}">
                <a16:creationId xmlns:a16="http://schemas.microsoft.com/office/drawing/2014/main" id="{A5C06F0B-D21C-4041-B766-60FD3202D6D1}"/>
              </a:ext>
            </a:extLst>
          </p:cNvPr>
          <p:cNvGrpSpPr/>
          <p:nvPr/>
        </p:nvGrpSpPr>
        <p:grpSpPr>
          <a:xfrm>
            <a:off x="8575901" y="4617967"/>
            <a:ext cx="2519355" cy="2246741"/>
            <a:chOff x="8575901" y="4617967"/>
            <a:chExt cx="2519355" cy="2246741"/>
          </a:xfrm>
        </p:grpSpPr>
        <p:pic>
          <p:nvPicPr>
            <p:cNvPr id="24" name="图片 23">
              <a:extLst>
                <a:ext uri="{FF2B5EF4-FFF2-40B4-BE49-F238E27FC236}">
                  <a16:creationId xmlns:a16="http://schemas.microsoft.com/office/drawing/2014/main" id="{43D3C166-7DE1-471B-AE92-6D66933F1FD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68" b="96624" l="4500" r="95667">
                          <a14:foregroundMark x1="22833" y1="87460" x2="34667" y2="88264"/>
                          <a14:foregroundMark x1="34667" y1="88264" x2="40667" y2="87942"/>
                          <a14:foregroundMark x1="74500" y1="90354" x2="80333" y2="90354"/>
                          <a14:foregroundMark x1="10000" y1="90514" x2="16833" y2="87299"/>
                          <a14:foregroundMark x1="19667" y1="79421" x2="15333" y2="88264"/>
                          <a14:foregroundMark x1="15333" y1="88264" x2="15167" y2="89711"/>
                          <a14:foregroundMark x1="9667" y1="95820" x2="44833" y2="92605"/>
                          <a14:foregroundMark x1="44833" y1="92605" x2="75333" y2="95498"/>
                          <a14:foregroundMark x1="75333" y1="95498" x2="84167" y2="94051"/>
                          <a14:foregroundMark x1="84167" y1="94051" x2="82167" y2="86013"/>
                          <a14:foregroundMark x1="82167" y1="86013" x2="80833" y2="84244"/>
                          <a14:foregroundMark x1="94667" y1="94534" x2="95667" y2="96624"/>
                          <a14:foregroundMark x1="4500" y1="96141" x2="4500" y2="96141"/>
                          <a14:foregroundMark x1="31167" y1="30064" x2="31167" y2="30064"/>
                          <a14:foregroundMark x1="24667" y1="25723" x2="24667" y2="25723"/>
                          <a14:foregroundMark x1="22000" y1="25723" x2="22000" y2="25723"/>
                          <a14:foregroundMark x1="20000" y1="23794" x2="20000" y2="23794"/>
                          <a14:foregroundMark x1="20000" y1="23312" x2="20000" y2="23312"/>
                          <a14:foregroundMark x1="23333" y1="20900" x2="23333" y2="20900"/>
                          <a14:foregroundMark x1="23000" y1="26206" x2="22000" y2="26045"/>
                          <a14:foregroundMark x1="22333" y1="27331" x2="22333" y2="27331"/>
                          <a14:foregroundMark x1="20000" y1="25563" x2="20000" y2="25563"/>
                          <a14:foregroundMark x1="20167" y1="21543" x2="20167" y2="21543"/>
                          <a14:foregroundMark x1="22333" y1="20418" x2="22333" y2="20418"/>
                        </a14:backgroundRemoval>
                      </a14:imgEffect>
                    </a14:imgLayer>
                  </a14:imgProps>
                </a:ext>
              </a:extLst>
            </a:blip>
            <a:stretch>
              <a:fillRect/>
            </a:stretch>
          </p:blipFill>
          <p:spPr>
            <a:xfrm>
              <a:off x="8927981" y="4617967"/>
              <a:ext cx="2167275" cy="2246741"/>
            </a:xfrm>
            <a:prstGeom prst="ellipse">
              <a:avLst/>
            </a:prstGeom>
          </p:spPr>
        </p:pic>
        <p:sp>
          <p:nvSpPr>
            <p:cNvPr id="28" name="矩形 27">
              <a:extLst>
                <a:ext uri="{FF2B5EF4-FFF2-40B4-BE49-F238E27FC236}">
                  <a16:creationId xmlns:a16="http://schemas.microsoft.com/office/drawing/2014/main" id="{3B1B44A5-59EF-4978-8782-323F2E0BABC0}"/>
                </a:ext>
              </a:extLst>
            </p:cNvPr>
            <p:cNvSpPr/>
            <p:nvPr/>
          </p:nvSpPr>
          <p:spPr>
            <a:xfrm>
              <a:off x="8575901" y="5270316"/>
              <a:ext cx="704159" cy="1569660"/>
            </a:xfrm>
            <a:prstGeom prst="rect">
              <a:avLst/>
            </a:prstGeom>
          </p:spPr>
          <p:txBody>
            <a:bodyPr wrap="square">
              <a:spAutoFit/>
            </a:bodyPr>
            <a:lstStyle/>
            <a:p>
              <a:pPr algn="ctr"/>
              <a:r>
                <a:rPr lang="zh-CN" altLang="en-US" sz="3200" b="1" dirty="0">
                  <a:solidFill>
                    <a:prstClr val="black"/>
                  </a:solidFill>
                  <a:latin typeface="华光隶变_CNKI" panose="02000500000000000000" pitchFamily="2" charset="-122"/>
                  <a:ea typeface="华光隶变_CNKI" panose="02000500000000000000" pitchFamily="2" charset="-122"/>
                </a:rPr>
                <a:t>汉景帝</a:t>
              </a:r>
              <a:endParaRPr lang="zh-CN" altLang="en-US" sz="2400" b="1" dirty="0">
                <a:latin typeface="华光隶变_CNKI" panose="02000500000000000000" pitchFamily="2" charset="-122"/>
                <a:ea typeface="华光隶变_CNKI" panose="02000500000000000000" pitchFamily="2" charset="-122"/>
              </a:endParaRPr>
            </a:p>
          </p:txBody>
        </p:sp>
      </p:grpSp>
      <p:sp>
        <p:nvSpPr>
          <p:cNvPr id="30" name="文本框 29">
            <a:extLst>
              <a:ext uri="{FF2B5EF4-FFF2-40B4-BE49-F238E27FC236}">
                <a16:creationId xmlns:a16="http://schemas.microsoft.com/office/drawing/2014/main" id="{9BD00032-CAAE-4FF3-9FA4-47D5E9A2219A}"/>
              </a:ext>
            </a:extLst>
          </p:cNvPr>
          <p:cNvSpPr txBox="1"/>
          <p:nvPr/>
        </p:nvSpPr>
        <p:spPr>
          <a:xfrm rot="502061">
            <a:off x="6740365" y="4541867"/>
            <a:ext cx="2276737" cy="2123658"/>
          </a:xfrm>
          <a:prstGeom prst="rect">
            <a:avLst/>
          </a:prstGeom>
          <a:noFill/>
          <a:ln w="120650">
            <a:solidFill>
              <a:srgbClr val="B42D2D"/>
            </a:solidFill>
          </a:ln>
        </p:spPr>
        <p:txBody>
          <a:bodyPr wrap="square" rtlCol="0">
            <a:spAutoFit/>
          </a:bodyPr>
          <a:lstStyle/>
          <a:p>
            <a:pPr algn="ctr"/>
            <a:r>
              <a:rPr lang="zh-CN" altLang="en-US" sz="6600" b="1" dirty="0">
                <a:solidFill>
                  <a:srgbClr val="C00000">
                    <a:alpha val="70000"/>
                  </a:srgbClr>
                </a:solidFill>
                <a:effectLst>
                  <a:outerShdw blurRad="38100" dist="38100" dir="2700000" algn="tl">
                    <a:srgbClr val="000000">
                      <a:alpha val="43137"/>
                    </a:srgbClr>
                  </a:outerShdw>
                </a:effectLst>
                <a:latin typeface="华光淡古印_CNKI" panose="02000500000000000000" pitchFamily="2" charset="-122"/>
                <a:ea typeface="华光淡古印_CNKI" panose="02000500000000000000" pitchFamily="2" charset="-122"/>
              </a:rPr>
              <a:t>文景之治</a:t>
            </a:r>
          </a:p>
        </p:txBody>
      </p:sp>
    </p:spTree>
    <p:extLst>
      <p:ext uri="{BB962C8B-B14F-4D97-AF65-F5344CB8AC3E}">
        <p14:creationId xmlns:p14="http://schemas.microsoft.com/office/powerpoint/2010/main" val="12084534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郡国并行制</a:t>
            </a:r>
            <a:endParaRPr lang="zh-CN" altLang="en-US" dirty="0"/>
          </a:p>
        </p:txBody>
      </p:sp>
      <p:sp>
        <p:nvSpPr>
          <p:cNvPr id="6" name="矩形 5">
            <a:extLst>
              <a:ext uri="{FF2B5EF4-FFF2-40B4-BE49-F238E27FC236}">
                <a16:creationId xmlns:a16="http://schemas.microsoft.com/office/drawing/2014/main" id="{D2EDF8F8-254C-4927-A4EE-B9383FA67116}"/>
              </a:ext>
            </a:extLst>
          </p:cNvPr>
          <p:cNvSpPr/>
          <p:nvPr/>
        </p:nvSpPr>
        <p:spPr>
          <a:xfrm>
            <a:off x="1866042" y="1333059"/>
            <a:ext cx="2967479" cy="923330"/>
          </a:xfrm>
          <a:prstGeom prst="rect">
            <a:avLst/>
          </a:prstGeom>
        </p:spPr>
        <p:txBody>
          <a:bodyPr wrap="none">
            <a:spAutoFit/>
          </a:bodyPr>
          <a:lstStyle/>
          <a:p>
            <a:pPr lvl="0" algn="ctr"/>
            <a:r>
              <a:rPr lang="zh-CN" altLang="en-US" sz="5400" b="1" dirty="0">
                <a:solidFill>
                  <a:srgbClr val="C00000"/>
                </a:solidFill>
                <a:latin typeface="方正宋刻本秀楷简体" panose="02000000000000000000" pitchFamily="2" charset="-122"/>
                <a:ea typeface="方正宋刻本秀楷简体" panose="02000000000000000000" pitchFamily="2" charset="-122"/>
              </a:rPr>
              <a:t>汉承秦制</a:t>
            </a:r>
          </a:p>
        </p:txBody>
      </p:sp>
      <p:sp>
        <p:nvSpPr>
          <p:cNvPr id="8" name="矩形 7">
            <a:extLst>
              <a:ext uri="{FF2B5EF4-FFF2-40B4-BE49-F238E27FC236}">
                <a16:creationId xmlns:a16="http://schemas.microsoft.com/office/drawing/2014/main" id="{C57A0265-22AA-4E24-8DFD-ADED409F904B}"/>
              </a:ext>
            </a:extLst>
          </p:cNvPr>
          <p:cNvSpPr/>
          <p:nvPr/>
        </p:nvSpPr>
        <p:spPr>
          <a:xfrm>
            <a:off x="7701558" y="1333059"/>
            <a:ext cx="2967479" cy="923330"/>
          </a:xfrm>
          <a:prstGeom prst="rect">
            <a:avLst/>
          </a:prstGeom>
        </p:spPr>
        <p:txBody>
          <a:bodyPr wrap="none">
            <a:spAutoFit/>
          </a:bodyPr>
          <a:lstStyle/>
          <a:p>
            <a:pPr lvl="0" algn="ctr"/>
            <a:r>
              <a:rPr lang="zh-CN" altLang="en-US" sz="5400" b="1" dirty="0">
                <a:solidFill>
                  <a:srgbClr val="C00000"/>
                </a:solidFill>
                <a:latin typeface="方正宋刻本秀楷简体" panose="02000000000000000000" pitchFamily="2" charset="-122"/>
                <a:ea typeface="方正宋刻本秀楷简体" panose="02000000000000000000" pitchFamily="2" charset="-122"/>
              </a:rPr>
              <a:t>亡秦之弊</a:t>
            </a:r>
          </a:p>
        </p:txBody>
      </p:sp>
      <p:sp>
        <p:nvSpPr>
          <p:cNvPr id="7" name="矩形 6">
            <a:extLst>
              <a:ext uri="{FF2B5EF4-FFF2-40B4-BE49-F238E27FC236}">
                <a16:creationId xmlns:a16="http://schemas.microsoft.com/office/drawing/2014/main" id="{FDE5956F-6F34-4781-82DC-336BE5546B2A}"/>
              </a:ext>
            </a:extLst>
          </p:cNvPr>
          <p:cNvSpPr/>
          <p:nvPr/>
        </p:nvSpPr>
        <p:spPr>
          <a:xfrm>
            <a:off x="4080063" y="2503161"/>
            <a:ext cx="4031873" cy="1015663"/>
          </a:xfrm>
          <a:prstGeom prst="rect">
            <a:avLst/>
          </a:prstGeom>
          <a:ln w="38100">
            <a:solidFill>
              <a:schemeClr val="tx1"/>
            </a:solidFill>
          </a:ln>
        </p:spPr>
        <p:txBody>
          <a:bodyPr wrap="none">
            <a:spAutoFit/>
          </a:bodyPr>
          <a:lstStyle/>
          <a:p>
            <a:r>
              <a:rPr lang="zh-CN" altLang="en-US" sz="6000" dirty="0">
                <a:latin typeface="仓耳今楷05-6763 W05" panose="02020400000000000000" pitchFamily="18" charset="-122"/>
                <a:ea typeface="仓耳今楷05-6763 W05" panose="02020400000000000000" pitchFamily="18" charset="-122"/>
              </a:rPr>
              <a:t>郡国并行制</a:t>
            </a:r>
          </a:p>
        </p:txBody>
      </p:sp>
      <p:sp>
        <p:nvSpPr>
          <p:cNvPr id="10" name="箭头: 右 9">
            <a:extLst>
              <a:ext uri="{FF2B5EF4-FFF2-40B4-BE49-F238E27FC236}">
                <a16:creationId xmlns:a16="http://schemas.microsoft.com/office/drawing/2014/main" id="{FAD300D8-986B-4A79-9DF1-CB2A3A913EE9}"/>
              </a:ext>
            </a:extLst>
          </p:cNvPr>
          <p:cNvSpPr/>
          <p:nvPr/>
        </p:nvSpPr>
        <p:spPr>
          <a:xfrm rot="1732324" flipV="1">
            <a:off x="3338453" y="2329604"/>
            <a:ext cx="990266" cy="207998"/>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60C525D9-B1E3-4DB5-996E-7F0D7B86AD74}"/>
              </a:ext>
            </a:extLst>
          </p:cNvPr>
          <p:cNvSpPr/>
          <p:nvPr/>
        </p:nvSpPr>
        <p:spPr>
          <a:xfrm rot="9318330">
            <a:off x="5613619" y="2133645"/>
            <a:ext cx="2146451" cy="190443"/>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3453CCDC-EB6D-43BF-B195-51513EB67A2C}"/>
              </a:ext>
            </a:extLst>
          </p:cNvPr>
          <p:cNvGrpSpPr/>
          <p:nvPr/>
        </p:nvGrpSpPr>
        <p:grpSpPr>
          <a:xfrm>
            <a:off x="899329" y="3032287"/>
            <a:ext cx="3446087" cy="2153044"/>
            <a:chOff x="589029" y="3686109"/>
            <a:chExt cx="3446087" cy="2153044"/>
          </a:xfrm>
        </p:grpSpPr>
        <p:sp>
          <p:nvSpPr>
            <p:cNvPr id="4" name="矩形 3">
              <a:extLst>
                <a:ext uri="{FF2B5EF4-FFF2-40B4-BE49-F238E27FC236}">
                  <a16:creationId xmlns:a16="http://schemas.microsoft.com/office/drawing/2014/main" id="{ACA52827-F3BC-4806-9D1F-A4F46431F1B2}"/>
                </a:ext>
              </a:extLst>
            </p:cNvPr>
            <p:cNvSpPr/>
            <p:nvPr/>
          </p:nvSpPr>
          <p:spPr>
            <a:xfrm>
              <a:off x="1561472" y="4571113"/>
              <a:ext cx="2473644" cy="1262436"/>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59F4B94-0F5F-4D05-9768-8143EEDC753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a:off x="589029" y="3686109"/>
              <a:ext cx="1868915" cy="2149659"/>
            </a:xfrm>
            <a:prstGeom prst="ellipse">
              <a:avLst/>
            </a:prstGeom>
          </p:spPr>
        </p:pic>
        <p:sp>
          <p:nvSpPr>
            <p:cNvPr id="13" name="文本框 12">
              <a:extLst>
                <a:ext uri="{FF2B5EF4-FFF2-40B4-BE49-F238E27FC236}">
                  <a16:creationId xmlns:a16="http://schemas.microsoft.com/office/drawing/2014/main" id="{2CF59BA5-B967-420A-AB05-FD68B561AAF4}"/>
                </a:ext>
              </a:extLst>
            </p:cNvPr>
            <p:cNvSpPr txBox="1"/>
            <p:nvPr/>
          </p:nvSpPr>
          <p:spPr>
            <a:xfrm>
              <a:off x="1987007" y="4571114"/>
              <a:ext cx="2048109" cy="1268039"/>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分封七个异姓王</a:t>
              </a:r>
            </a:p>
          </p:txBody>
        </p:sp>
      </p:grpSp>
      <p:sp>
        <p:nvSpPr>
          <p:cNvPr id="23" name="箭头: 右 22">
            <a:extLst>
              <a:ext uri="{FF2B5EF4-FFF2-40B4-BE49-F238E27FC236}">
                <a16:creationId xmlns:a16="http://schemas.microsoft.com/office/drawing/2014/main" id="{AA9ADB9A-59E3-43DC-B664-7689116D7C7A}"/>
              </a:ext>
            </a:extLst>
          </p:cNvPr>
          <p:cNvSpPr/>
          <p:nvPr/>
        </p:nvSpPr>
        <p:spPr>
          <a:xfrm>
            <a:off x="4688650" y="4348578"/>
            <a:ext cx="1810781"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a16="http://schemas.microsoft.com/office/drawing/2014/main" id="{97827F39-5642-4979-929C-089787B53F51}"/>
              </a:ext>
            </a:extLst>
          </p:cNvPr>
          <p:cNvGrpSpPr/>
          <p:nvPr/>
        </p:nvGrpSpPr>
        <p:grpSpPr>
          <a:xfrm>
            <a:off x="6848307" y="3035672"/>
            <a:ext cx="4830665" cy="2149659"/>
            <a:chOff x="1561471" y="3683890"/>
            <a:chExt cx="4830665" cy="2149659"/>
          </a:xfrm>
        </p:grpSpPr>
        <p:sp>
          <p:nvSpPr>
            <p:cNvPr id="25" name="矩形 24">
              <a:extLst>
                <a:ext uri="{FF2B5EF4-FFF2-40B4-BE49-F238E27FC236}">
                  <a16:creationId xmlns:a16="http://schemas.microsoft.com/office/drawing/2014/main" id="{8663B669-7489-41D8-A94D-B64C949E3B33}"/>
                </a:ext>
              </a:extLst>
            </p:cNvPr>
            <p:cNvSpPr/>
            <p:nvPr/>
          </p:nvSpPr>
          <p:spPr>
            <a:xfrm>
              <a:off x="1561471" y="4571113"/>
              <a:ext cx="3959361" cy="1262436"/>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F7F168E7-B963-4DF0-B54A-4B53A7B290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flipH="1">
              <a:off x="4523221" y="3683890"/>
              <a:ext cx="1868915" cy="2149659"/>
            </a:xfrm>
            <a:prstGeom prst="ellipse">
              <a:avLst/>
            </a:prstGeom>
          </p:spPr>
        </p:pic>
        <p:sp>
          <p:nvSpPr>
            <p:cNvPr id="27" name="文本框 26">
              <a:extLst>
                <a:ext uri="{FF2B5EF4-FFF2-40B4-BE49-F238E27FC236}">
                  <a16:creationId xmlns:a16="http://schemas.microsoft.com/office/drawing/2014/main" id="{1D42E54D-A98F-4A8D-B144-22E8CEA63462}"/>
                </a:ext>
              </a:extLst>
            </p:cNvPr>
            <p:cNvSpPr txBox="1"/>
            <p:nvPr/>
          </p:nvSpPr>
          <p:spPr>
            <a:xfrm>
              <a:off x="1574756" y="4665395"/>
              <a:ext cx="3294418" cy="1077218"/>
            </a:xfrm>
            <a:prstGeom prst="rect">
              <a:avLst/>
            </a:prstGeom>
            <a:noFill/>
          </p:spPr>
          <p:txBody>
            <a:bodyPr wrap="square" rtlCol="0">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剪除异姓诸侯王</a:t>
              </a:r>
              <a:endParaRPr lang="en-US" altLang="zh-CN" sz="3200" b="1" dirty="0">
                <a:latin typeface="方正宋刻本秀楷简体" panose="02000000000000000000" pitchFamily="2" charset="-122"/>
                <a:ea typeface="方正宋刻本秀楷简体" panose="02000000000000000000" pitchFamily="2" charset="-122"/>
              </a:endParaRPr>
            </a:p>
            <a:p>
              <a:pPr algn="ctr"/>
              <a:r>
                <a:rPr lang="zh-CN" altLang="en-US" sz="3200" b="1" dirty="0">
                  <a:latin typeface="方正宋刻本秀楷简体" panose="02000000000000000000" pitchFamily="2" charset="-122"/>
                  <a:ea typeface="方正宋刻本秀楷简体" panose="02000000000000000000" pitchFamily="2" charset="-122"/>
                </a:rPr>
                <a:t>分封同姓诸侯王</a:t>
              </a:r>
            </a:p>
          </p:txBody>
        </p:sp>
      </p:grpSp>
      <p:sp>
        <p:nvSpPr>
          <p:cNvPr id="31" name="矩形 30">
            <a:extLst>
              <a:ext uri="{FF2B5EF4-FFF2-40B4-BE49-F238E27FC236}">
                <a16:creationId xmlns:a16="http://schemas.microsoft.com/office/drawing/2014/main" id="{E96AB154-DAF5-47DE-BF53-A61CE6D16097}"/>
              </a:ext>
            </a:extLst>
          </p:cNvPr>
          <p:cNvSpPr/>
          <p:nvPr/>
        </p:nvSpPr>
        <p:spPr>
          <a:xfrm>
            <a:off x="1389705" y="5698177"/>
            <a:ext cx="9417963" cy="830997"/>
          </a:xfrm>
          <a:prstGeom prst="rect">
            <a:avLst/>
          </a:prstGeom>
        </p:spPr>
        <p:txBody>
          <a:bodyPr wrap="none">
            <a:spAutoFit/>
          </a:bodyPr>
          <a:lstStyle/>
          <a:p>
            <a:r>
              <a:rPr lang="zh-CN" altLang="en-US" sz="4800" b="1" dirty="0">
                <a:solidFill>
                  <a:srgbClr val="C00000"/>
                </a:solidFill>
                <a:latin typeface="Aa叹书体 (非商业使用)" panose="02010600010101010101" pitchFamily="2" charset="-122"/>
                <a:ea typeface="Aa叹书体 (非商业使用)" panose="02010600010101010101" pitchFamily="2" charset="-122"/>
              </a:rPr>
              <a:t>“非刘氏而王者，天下共击之。”</a:t>
            </a:r>
            <a:endParaRPr lang="zh-CN" altLang="en-US" sz="1100" dirty="0"/>
          </a:p>
        </p:txBody>
      </p:sp>
    </p:spTree>
    <p:extLst>
      <p:ext uri="{BB962C8B-B14F-4D97-AF65-F5344CB8AC3E}">
        <p14:creationId xmlns:p14="http://schemas.microsoft.com/office/powerpoint/2010/main" val="38939226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animBg="1"/>
      <p:bldP spid="10" grpId="0" animBg="1"/>
      <p:bldP spid="11" grpId="0" animBg="1"/>
      <p:bldP spid="23"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郡国并行制</a:t>
            </a:r>
            <a:endParaRPr lang="zh-CN" altLang="en-US" dirty="0"/>
          </a:p>
        </p:txBody>
      </p:sp>
      <p:pic>
        <p:nvPicPr>
          <p:cNvPr id="16" name="图片 15">
            <a:extLst>
              <a:ext uri="{FF2B5EF4-FFF2-40B4-BE49-F238E27FC236}">
                <a16:creationId xmlns:a16="http://schemas.microsoft.com/office/drawing/2014/main" id="{6D073B59-8B35-4EB5-886D-33F25361F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772" y="0"/>
            <a:ext cx="7007228" cy="6858000"/>
          </a:xfrm>
          <a:prstGeom prst="rect">
            <a:avLst/>
          </a:prstGeom>
        </p:spPr>
      </p:pic>
      <p:graphicFrame>
        <p:nvGraphicFramePr>
          <p:cNvPr id="7" name="图表 6">
            <a:extLst>
              <a:ext uri="{FF2B5EF4-FFF2-40B4-BE49-F238E27FC236}">
                <a16:creationId xmlns:a16="http://schemas.microsoft.com/office/drawing/2014/main" id="{10E8F711-166F-4EAF-9D58-AFC546C21816}"/>
              </a:ext>
            </a:extLst>
          </p:cNvPr>
          <p:cNvGraphicFramePr/>
          <p:nvPr>
            <p:extLst>
              <p:ext uri="{D42A27DB-BD31-4B8C-83A1-F6EECF244321}">
                <p14:modId xmlns:p14="http://schemas.microsoft.com/office/powerpoint/2010/main" val="4198260826"/>
              </p:ext>
            </p:extLst>
          </p:nvPr>
        </p:nvGraphicFramePr>
        <p:xfrm>
          <a:off x="90102" y="1302404"/>
          <a:ext cx="3055045" cy="2547943"/>
        </p:xfrm>
        <a:graphic>
          <a:graphicData uri="http://schemas.openxmlformats.org/drawingml/2006/chart">
            <c:chart xmlns:c="http://schemas.openxmlformats.org/drawingml/2006/chart" xmlns:r="http://schemas.openxmlformats.org/officeDocument/2006/relationships" r:id="rId6"/>
          </a:graphicData>
        </a:graphic>
      </p:graphicFrame>
      <p:sp>
        <p:nvSpPr>
          <p:cNvPr id="8" name="标注: 弯曲线形(无边框) 7">
            <a:extLst>
              <a:ext uri="{FF2B5EF4-FFF2-40B4-BE49-F238E27FC236}">
                <a16:creationId xmlns:a16="http://schemas.microsoft.com/office/drawing/2014/main" id="{F3EF0B86-CB00-4A48-813B-65DE0F806FD0}"/>
              </a:ext>
            </a:extLst>
          </p:cNvPr>
          <p:cNvSpPr/>
          <p:nvPr/>
        </p:nvSpPr>
        <p:spPr>
          <a:xfrm>
            <a:off x="2827531" y="1328536"/>
            <a:ext cx="1805250" cy="718952"/>
          </a:xfrm>
          <a:prstGeom prst="callout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宋刻本秀楷简体" panose="02000000000000000000" pitchFamily="2" charset="-122"/>
                <a:ea typeface="方正宋刻本秀楷简体" panose="02000000000000000000" pitchFamily="2" charset="-122"/>
              </a:rPr>
              <a:t>中央统治</a:t>
            </a:r>
            <a:endParaRPr lang="en-US" altLang="zh-CN" sz="2400" b="1" dirty="0">
              <a:latin typeface="方正宋刻本秀楷简体" panose="02000000000000000000" pitchFamily="2" charset="-122"/>
              <a:ea typeface="方正宋刻本秀楷简体" panose="02000000000000000000" pitchFamily="2" charset="-122"/>
            </a:endParaRPr>
          </a:p>
          <a:p>
            <a:pPr algn="ctr"/>
            <a:r>
              <a:rPr lang="en-US" altLang="zh-CN" sz="2400" b="1" dirty="0">
                <a:latin typeface="方正宋刻本秀楷简体" panose="02000000000000000000" pitchFamily="2" charset="-122"/>
                <a:ea typeface="方正宋刻本秀楷简体" panose="02000000000000000000" pitchFamily="2" charset="-122"/>
              </a:rPr>
              <a:t>15</a:t>
            </a:r>
            <a:r>
              <a:rPr lang="zh-CN" altLang="en-US" sz="2400" b="1" dirty="0">
                <a:latin typeface="方正宋刻本秀楷简体" panose="02000000000000000000" pitchFamily="2" charset="-122"/>
                <a:ea typeface="方正宋刻本秀楷简体" panose="02000000000000000000" pitchFamily="2" charset="-122"/>
              </a:rPr>
              <a:t>个郡</a:t>
            </a:r>
          </a:p>
        </p:txBody>
      </p:sp>
      <p:sp>
        <p:nvSpPr>
          <p:cNvPr id="12" name="标注: 弯曲线形(无边框) 11">
            <a:extLst>
              <a:ext uri="{FF2B5EF4-FFF2-40B4-BE49-F238E27FC236}">
                <a16:creationId xmlns:a16="http://schemas.microsoft.com/office/drawing/2014/main" id="{BE92DEF4-6DD1-4BD7-8DB0-7CE5227705C0}"/>
              </a:ext>
            </a:extLst>
          </p:cNvPr>
          <p:cNvSpPr/>
          <p:nvPr/>
        </p:nvSpPr>
        <p:spPr>
          <a:xfrm>
            <a:off x="2827531" y="2362327"/>
            <a:ext cx="1805250" cy="718952"/>
          </a:xfrm>
          <a:prstGeom prst="callout2">
            <a:avLst>
              <a:gd name="adj1" fmla="val 50025"/>
              <a:gd name="adj2" fmla="val -1520"/>
              <a:gd name="adj3" fmla="val 50026"/>
              <a:gd name="adj4" fmla="val -17291"/>
              <a:gd name="adj5" fmla="val 127095"/>
              <a:gd name="adj6" fmla="val -57596"/>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宋刻本秀楷简体" panose="02000000000000000000" pitchFamily="2" charset="-122"/>
                <a:ea typeface="方正宋刻本秀楷简体" panose="02000000000000000000" pitchFamily="2" charset="-122"/>
              </a:rPr>
              <a:t>诸侯统治</a:t>
            </a:r>
            <a:endParaRPr lang="en-US" altLang="zh-CN" sz="2400" b="1" dirty="0">
              <a:latin typeface="方正宋刻本秀楷简体" panose="02000000000000000000" pitchFamily="2" charset="-122"/>
              <a:ea typeface="方正宋刻本秀楷简体" panose="02000000000000000000" pitchFamily="2" charset="-122"/>
            </a:endParaRPr>
          </a:p>
          <a:p>
            <a:pPr algn="ctr"/>
            <a:r>
              <a:rPr lang="en-US" altLang="zh-CN" sz="2400" b="1" dirty="0">
                <a:latin typeface="方正宋刻本秀楷简体" panose="02000000000000000000" pitchFamily="2" charset="-122"/>
                <a:ea typeface="方正宋刻本秀楷简体" panose="02000000000000000000" pitchFamily="2" charset="-122"/>
              </a:rPr>
              <a:t>39</a:t>
            </a:r>
            <a:r>
              <a:rPr lang="zh-CN" altLang="en-US" sz="2400" b="1" dirty="0">
                <a:latin typeface="方正宋刻本秀楷简体" panose="02000000000000000000" pitchFamily="2" charset="-122"/>
                <a:ea typeface="方正宋刻本秀楷简体" panose="02000000000000000000" pitchFamily="2" charset="-122"/>
              </a:rPr>
              <a:t>个郡</a:t>
            </a:r>
          </a:p>
        </p:txBody>
      </p:sp>
      <p:graphicFrame>
        <p:nvGraphicFramePr>
          <p:cNvPr id="13" name="图表 12">
            <a:extLst>
              <a:ext uri="{FF2B5EF4-FFF2-40B4-BE49-F238E27FC236}">
                <a16:creationId xmlns:a16="http://schemas.microsoft.com/office/drawing/2014/main" id="{64CE54E0-C032-4E12-878F-25C6FD39A70C}"/>
              </a:ext>
            </a:extLst>
          </p:cNvPr>
          <p:cNvGraphicFramePr/>
          <p:nvPr>
            <p:extLst>
              <p:ext uri="{D42A27DB-BD31-4B8C-83A1-F6EECF244321}">
                <p14:modId xmlns:p14="http://schemas.microsoft.com/office/powerpoint/2010/main" val="3817336651"/>
              </p:ext>
            </p:extLst>
          </p:nvPr>
        </p:nvGraphicFramePr>
        <p:xfrm>
          <a:off x="2383436" y="4259218"/>
          <a:ext cx="3055045" cy="2709333"/>
        </p:xfrm>
        <a:graphic>
          <a:graphicData uri="http://schemas.openxmlformats.org/drawingml/2006/chart">
            <c:chart xmlns:c="http://schemas.openxmlformats.org/drawingml/2006/chart" xmlns:r="http://schemas.openxmlformats.org/officeDocument/2006/relationships" r:id="rId7"/>
          </a:graphicData>
        </a:graphic>
      </p:graphicFrame>
      <p:sp>
        <p:nvSpPr>
          <p:cNvPr id="17" name="标注: 弯曲线形(无边框) 16">
            <a:extLst>
              <a:ext uri="{FF2B5EF4-FFF2-40B4-BE49-F238E27FC236}">
                <a16:creationId xmlns:a16="http://schemas.microsoft.com/office/drawing/2014/main" id="{EE6607B2-F60F-4915-8AA9-8CC7A5C518ED}"/>
              </a:ext>
            </a:extLst>
          </p:cNvPr>
          <p:cNvSpPr/>
          <p:nvPr/>
        </p:nvSpPr>
        <p:spPr>
          <a:xfrm>
            <a:off x="653100" y="4023055"/>
            <a:ext cx="2481141" cy="718952"/>
          </a:xfrm>
          <a:prstGeom prst="callout2">
            <a:avLst>
              <a:gd name="adj1" fmla="val 33345"/>
              <a:gd name="adj2" fmla="val 104041"/>
              <a:gd name="adj3" fmla="val 31260"/>
              <a:gd name="adj4" fmla="val 121082"/>
              <a:gd name="adj5" fmla="val 106245"/>
              <a:gd name="adj6" fmla="val 148478"/>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宋刻本秀楷简体" panose="02000000000000000000" pitchFamily="2" charset="-122"/>
                <a:ea typeface="方正宋刻本秀楷简体" panose="02000000000000000000" pitchFamily="2" charset="-122"/>
              </a:rPr>
              <a:t>中央统治</a:t>
            </a:r>
            <a:endParaRPr lang="en-US" altLang="zh-CN" sz="2400" b="1" dirty="0">
              <a:latin typeface="方正宋刻本秀楷简体" panose="02000000000000000000" pitchFamily="2" charset="-122"/>
              <a:ea typeface="方正宋刻本秀楷简体" panose="02000000000000000000" pitchFamily="2" charset="-122"/>
            </a:endParaRPr>
          </a:p>
          <a:p>
            <a:pPr algn="ctr"/>
            <a:r>
              <a:rPr lang="en-US" altLang="zh-CN" sz="2400" b="1" dirty="0">
                <a:latin typeface="方正宋刻本秀楷简体" panose="02000000000000000000" pitchFamily="2" charset="-122"/>
                <a:ea typeface="方正宋刻本秀楷简体" panose="02000000000000000000" pitchFamily="2" charset="-122"/>
              </a:rPr>
              <a:t>97</a:t>
            </a:r>
            <a:r>
              <a:rPr lang="zh-CN" altLang="en-US" sz="2400" b="1" dirty="0">
                <a:latin typeface="方正宋刻本秀楷简体" panose="02000000000000000000" pitchFamily="2" charset="-122"/>
                <a:ea typeface="方正宋刻本秀楷简体" panose="02000000000000000000" pitchFamily="2" charset="-122"/>
              </a:rPr>
              <a:t>万户 </a:t>
            </a:r>
            <a:r>
              <a:rPr lang="en-US" altLang="zh-CN" sz="2400" b="1" dirty="0">
                <a:latin typeface="方正宋刻本秀楷简体" panose="02000000000000000000" pitchFamily="2" charset="-122"/>
                <a:ea typeface="方正宋刻本秀楷简体" panose="02000000000000000000" pitchFamily="2" charset="-122"/>
              </a:rPr>
              <a:t>450</a:t>
            </a:r>
            <a:r>
              <a:rPr lang="zh-CN" altLang="en-US" sz="2400" b="1" dirty="0">
                <a:latin typeface="方正宋刻本秀楷简体" panose="02000000000000000000" pitchFamily="2" charset="-122"/>
                <a:ea typeface="方正宋刻本秀楷简体" panose="02000000000000000000" pitchFamily="2" charset="-122"/>
              </a:rPr>
              <a:t>万人</a:t>
            </a:r>
          </a:p>
        </p:txBody>
      </p:sp>
      <p:sp>
        <p:nvSpPr>
          <p:cNvPr id="18" name="标注: 弯曲线形(无边框) 17">
            <a:extLst>
              <a:ext uri="{FF2B5EF4-FFF2-40B4-BE49-F238E27FC236}">
                <a16:creationId xmlns:a16="http://schemas.microsoft.com/office/drawing/2014/main" id="{F63F9B10-212E-447A-A79E-89A9539EBDDC}"/>
              </a:ext>
            </a:extLst>
          </p:cNvPr>
          <p:cNvSpPr/>
          <p:nvPr/>
        </p:nvSpPr>
        <p:spPr>
          <a:xfrm>
            <a:off x="101343" y="5254408"/>
            <a:ext cx="2518347" cy="718952"/>
          </a:xfrm>
          <a:prstGeom prst="callout2">
            <a:avLst>
              <a:gd name="adj1" fmla="val 47940"/>
              <a:gd name="adj2" fmla="val 102386"/>
              <a:gd name="adj3" fmla="val 45856"/>
              <a:gd name="adj4" fmla="val 114942"/>
              <a:gd name="adj5" fmla="val 81225"/>
              <a:gd name="adj6" fmla="val 1322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宋刻本秀楷简体" panose="02000000000000000000" pitchFamily="2" charset="-122"/>
                <a:ea typeface="方正宋刻本秀楷简体" panose="02000000000000000000" pitchFamily="2" charset="-122"/>
              </a:rPr>
              <a:t>诸侯统治</a:t>
            </a:r>
            <a:endParaRPr lang="en-US" altLang="zh-CN" sz="2400" b="1" dirty="0">
              <a:latin typeface="方正宋刻本秀楷简体" panose="02000000000000000000" pitchFamily="2" charset="-122"/>
              <a:ea typeface="方正宋刻本秀楷简体" panose="02000000000000000000" pitchFamily="2" charset="-122"/>
            </a:endParaRPr>
          </a:p>
          <a:p>
            <a:pPr algn="ctr"/>
            <a:r>
              <a:rPr lang="en-US" altLang="zh-CN" sz="2400" b="1" dirty="0">
                <a:latin typeface="方正宋刻本秀楷简体" panose="02000000000000000000" pitchFamily="2" charset="-122"/>
                <a:ea typeface="方正宋刻本秀楷简体" panose="02000000000000000000" pitchFamily="2" charset="-122"/>
              </a:rPr>
              <a:t>180</a:t>
            </a:r>
            <a:r>
              <a:rPr lang="zh-CN" altLang="en-US" sz="2400" b="1" dirty="0">
                <a:latin typeface="方正宋刻本秀楷简体" panose="02000000000000000000" pitchFamily="2" charset="-122"/>
                <a:ea typeface="方正宋刻本秀楷简体" panose="02000000000000000000" pitchFamily="2" charset="-122"/>
              </a:rPr>
              <a:t>万户 </a:t>
            </a:r>
            <a:r>
              <a:rPr lang="en-US" altLang="zh-CN" sz="2400" b="1" dirty="0">
                <a:latin typeface="方正宋刻本秀楷简体" panose="02000000000000000000" pitchFamily="2" charset="-122"/>
                <a:ea typeface="方正宋刻本秀楷简体" panose="02000000000000000000" pitchFamily="2" charset="-122"/>
              </a:rPr>
              <a:t>850</a:t>
            </a:r>
            <a:r>
              <a:rPr lang="zh-CN" altLang="en-US" sz="2400" b="1" dirty="0">
                <a:latin typeface="方正宋刻本秀楷简体" panose="02000000000000000000" pitchFamily="2" charset="-122"/>
                <a:ea typeface="方正宋刻本秀楷简体" panose="02000000000000000000" pitchFamily="2" charset="-122"/>
              </a:rPr>
              <a:t>万人</a:t>
            </a:r>
          </a:p>
        </p:txBody>
      </p:sp>
    </p:spTree>
    <p:extLst>
      <p:ext uri="{BB962C8B-B14F-4D97-AF65-F5344CB8AC3E}">
        <p14:creationId xmlns:p14="http://schemas.microsoft.com/office/powerpoint/2010/main" val="23975678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12" grpId="0" animBg="1"/>
      <p:bldGraphic spid="13" grpId="0">
        <p:bldAsOne/>
      </p:bldGraphic>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郡国并行制</a:t>
            </a:r>
            <a:endParaRPr lang="zh-CN" altLang="en-US" dirty="0"/>
          </a:p>
        </p:txBody>
      </p:sp>
      <p:grpSp>
        <p:nvGrpSpPr>
          <p:cNvPr id="14" name="组合 13">
            <a:extLst>
              <a:ext uri="{FF2B5EF4-FFF2-40B4-BE49-F238E27FC236}">
                <a16:creationId xmlns:a16="http://schemas.microsoft.com/office/drawing/2014/main" id="{3453CCDC-EB6D-43BF-B195-51513EB67A2C}"/>
              </a:ext>
            </a:extLst>
          </p:cNvPr>
          <p:cNvGrpSpPr/>
          <p:nvPr/>
        </p:nvGrpSpPr>
        <p:grpSpPr>
          <a:xfrm>
            <a:off x="118764" y="1227281"/>
            <a:ext cx="3446087" cy="2153044"/>
            <a:chOff x="589029" y="3686109"/>
            <a:chExt cx="3446087" cy="2153044"/>
          </a:xfrm>
        </p:grpSpPr>
        <p:sp>
          <p:nvSpPr>
            <p:cNvPr id="4" name="矩形 3">
              <a:extLst>
                <a:ext uri="{FF2B5EF4-FFF2-40B4-BE49-F238E27FC236}">
                  <a16:creationId xmlns:a16="http://schemas.microsoft.com/office/drawing/2014/main" id="{ACA52827-F3BC-4806-9D1F-A4F46431F1B2}"/>
                </a:ext>
              </a:extLst>
            </p:cNvPr>
            <p:cNvSpPr/>
            <p:nvPr/>
          </p:nvSpPr>
          <p:spPr>
            <a:xfrm>
              <a:off x="1561472" y="4571113"/>
              <a:ext cx="2473644" cy="1262436"/>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59F4B94-0F5F-4D05-9768-8143EEDC753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a:off x="589029" y="3686109"/>
              <a:ext cx="1868915" cy="2149659"/>
            </a:xfrm>
            <a:prstGeom prst="ellipse">
              <a:avLst/>
            </a:prstGeom>
          </p:spPr>
        </p:pic>
        <p:sp>
          <p:nvSpPr>
            <p:cNvPr id="13" name="文本框 12">
              <a:extLst>
                <a:ext uri="{FF2B5EF4-FFF2-40B4-BE49-F238E27FC236}">
                  <a16:creationId xmlns:a16="http://schemas.microsoft.com/office/drawing/2014/main" id="{2CF59BA5-B967-420A-AB05-FD68B561AAF4}"/>
                </a:ext>
              </a:extLst>
            </p:cNvPr>
            <p:cNvSpPr txBox="1"/>
            <p:nvPr/>
          </p:nvSpPr>
          <p:spPr>
            <a:xfrm>
              <a:off x="1987007" y="4571114"/>
              <a:ext cx="2048109" cy="1268039"/>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分封七个异姓王</a:t>
              </a:r>
            </a:p>
          </p:txBody>
        </p:sp>
      </p:grpSp>
      <p:grpSp>
        <p:nvGrpSpPr>
          <p:cNvPr id="24" name="组合 23">
            <a:extLst>
              <a:ext uri="{FF2B5EF4-FFF2-40B4-BE49-F238E27FC236}">
                <a16:creationId xmlns:a16="http://schemas.microsoft.com/office/drawing/2014/main" id="{97827F39-5642-4979-929C-089787B53F51}"/>
              </a:ext>
            </a:extLst>
          </p:cNvPr>
          <p:cNvGrpSpPr/>
          <p:nvPr/>
        </p:nvGrpSpPr>
        <p:grpSpPr>
          <a:xfrm>
            <a:off x="7177550" y="1230666"/>
            <a:ext cx="4872887" cy="2155263"/>
            <a:chOff x="647945" y="3678286"/>
            <a:chExt cx="4872887" cy="2155263"/>
          </a:xfrm>
        </p:grpSpPr>
        <p:sp>
          <p:nvSpPr>
            <p:cNvPr id="25" name="矩形 24">
              <a:extLst>
                <a:ext uri="{FF2B5EF4-FFF2-40B4-BE49-F238E27FC236}">
                  <a16:creationId xmlns:a16="http://schemas.microsoft.com/office/drawing/2014/main" id="{8663B669-7489-41D8-A94D-B64C949E3B33}"/>
                </a:ext>
              </a:extLst>
            </p:cNvPr>
            <p:cNvSpPr/>
            <p:nvPr/>
          </p:nvSpPr>
          <p:spPr>
            <a:xfrm>
              <a:off x="1561471" y="4571113"/>
              <a:ext cx="3959361" cy="1262436"/>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F7F168E7-B963-4DF0-B54A-4B53A7B290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a:off x="647945" y="3678286"/>
              <a:ext cx="1868915" cy="2149659"/>
            </a:xfrm>
            <a:prstGeom prst="ellipse">
              <a:avLst/>
            </a:prstGeom>
          </p:spPr>
        </p:pic>
        <p:sp>
          <p:nvSpPr>
            <p:cNvPr id="27" name="文本框 26">
              <a:extLst>
                <a:ext uri="{FF2B5EF4-FFF2-40B4-BE49-F238E27FC236}">
                  <a16:creationId xmlns:a16="http://schemas.microsoft.com/office/drawing/2014/main" id="{1D42E54D-A98F-4A8D-B144-22E8CEA63462}"/>
                </a:ext>
              </a:extLst>
            </p:cNvPr>
            <p:cNvSpPr txBox="1"/>
            <p:nvPr/>
          </p:nvSpPr>
          <p:spPr>
            <a:xfrm>
              <a:off x="2135154" y="4658118"/>
              <a:ext cx="3294418" cy="1077218"/>
            </a:xfrm>
            <a:prstGeom prst="rect">
              <a:avLst/>
            </a:prstGeom>
            <a:noFill/>
          </p:spPr>
          <p:txBody>
            <a:bodyPr wrap="square" rtlCol="0">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剪除异姓诸侯王</a:t>
              </a:r>
              <a:endParaRPr lang="en-US" altLang="zh-CN" sz="3200" b="1" dirty="0">
                <a:latin typeface="方正宋刻本秀楷简体" panose="02000000000000000000" pitchFamily="2" charset="-122"/>
                <a:ea typeface="方正宋刻本秀楷简体" panose="02000000000000000000" pitchFamily="2" charset="-122"/>
              </a:endParaRPr>
            </a:p>
            <a:p>
              <a:pPr algn="ctr"/>
              <a:r>
                <a:rPr lang="zh-CN" altLang="en-US" sz="3200" b="1" dirty="0">
                  <a:latin typeface="方正宋刻本秀楷简体" panose="02000000000000000000" pitchFamily="2" charset="-122"/>
                  <a:ea typeface="方正宋刻本秀楷简体" panose="02000000000000000000" pitchFamily="2" charset="-122"/>
                </a:rPr>
                <a:t>分封同姓诸侯王</a:t>
              </a:r>
            </a:p>
          </p:txBody>
        </p:sp>
      </p:grpSp>
      <p:sp>
        <p:nvSpPr>
          <p:cNvPr id="21" name="箭头: 右 20">
            <a:extLst>
              <a:ext uri="{FF2B5EF4-FFF2-40B4-BE49-F238E27FC236}">
                <a16:creationId xmlns:a16="http://schemas.microsoft.com/office/drawing/2014/main" id="{8D5AE1CD-49E0-4467-A2BA-CD985DE4DA8F}"/>
              </a:ext>
            </a:extLst>
          </p:cNvPr>
          <p:cNvSpPr/>
          <p:nvPr/>
        </p:nvSpPr>
        <p:spPr>
          <a:xfrm rot="5400000">
            <a:off x="9863837" y="3729371"/>
            <a:ext cx="582485"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5AD5461D-BB4E-4920-B90E-9601A936FCEC}"/>
              </a:ext>
            </a:extLst>
          </p:cNvPr>
          <p:cNvGrpSpPr/>
          <p:nvPr/>
        </p:nvGrpSpPr>
        <p:grpSpPr>
          <a:xfrm>
            <a:off x="7543071" y="3684021"/>
            <a:ext cx="3625005" cy="2146856"/>
            <a:chOff x="7543071" y="3684021"/>
            <a:chExt cx="3625005" cy="2146856"/>
          </a:xfrm>
        </p:grpSpPr>
        <p:grpSp>
          <p:nvGrpSpPr>
            <p:cNvPr id="22" name="组合 21">
              <a:extLst>
                <a:ext uri="{FF2B5EF4-FFF2-40B4-BE49-F238E27FC236}">
                  <a16:creationId xmlns:a16="http://schemas.microsoft.com/office/drawing/2014/main" id="{B701AB8C-1C3A-4A3D-A5AC-E1C8928A997A}"/>
                </a:ext>
              </a:extLst>
            </p:cNvPr>
            <p:cNvGrpSpPr/>
            <p:nvPr/>
          </p:nvGrpSpPr>
          <p:grpSpPr>
            <a:xfrm>
              <a:off x="8578533" y="4559743"/>
              <a:ext cx="2589543" cy="1271134"/>
              <a:chOff x="1561472" y="4571113"/>
              <a:chExt cx="2589543" cy="1271134"/>
            </a:xfrm>
          </p:grpSpPr>
          <p:sp>
            <p:nvSpPr>
              <p:cNvPr id="28" name="矩形 27">
                <a:extLst>
                  <a:ext uri="{FF2B5EF4-FFF2-40B4-BE49-F238E27FC236}">
                    <a16:creationId xmlns:a16="http://schemas.microsoft.com/office/drawing/2014/main" id="{92F85A22-C466-4E99-8EA7-CC8061635710}"/>
                  </a:ext>
                </a:extLst>
              </p:cNvPr>
              <p:cNvSpPr/>
              <p:nvPr/>
            </p:nvSpPr>
            <p:spPr>
              <a:xfrm>
                <a:off x="1561472" y="4571113"/>
                <a:ext cx="2473644" cy="1262436"/>
              </a:xfrm>
              <a:prstGeom prst="rect">
                <a:avLst/>
              </a:prstGeom>
              <a:solidFill>
                <a:schemeClr val="accent1">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3007EB7C-93EE-4493-A8BF-D94BC661DB38}"/>
                  </a:ext>
                </a:extLst>
              </p:cNvPr>
              <p:cNvSpPr txBox="1"/>
              <p:nvPr/>
            </p:nvSpPr>
            <p:spPr>
              <a:xfrm>
                <a:off x="2102906" y="4574208"/>
                <a:ext cx="2048109" cy="1268039"/>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汉景帝</a:t>
                </a:r>
                <a:endParaRPr lang="en-US" altLang="zh-CN" sz="3200" b="1" dirty="0">
                  <a:latin typeface="方正宋刻本秀楷简体" panose="02000000000000000000" pitchFamily="2" charset="-122"/>
                  <a:ea typeface="方正宋刻本秀楷简体" panose="02000000000000000000" pitchFamily="2" charset="-122"/>
                </a:endParaRPr>
              </a:p>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“削藩”</a:t>
                </a:r>
              </a:p>
            </p:txBody>
          </p:sp>
        </p:grpSp>
        <p:pic>
          <p:nvPicPr>
            <p:cNvPr id="32" name="图片 31">
              <a:extLst>
                <a:ext uri="{FF2B5EF4-FFF2-40B4-BE49-F238E27FC236}">
                  <a16:creationId xmlns:a16="http://schemas.microsoft.com/office/drawing/2014/main" id="{133B50AF-BE18-42A9-B3FF-38CB4231F90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8" b="96624" l="4500" r="95667">
                          <a14:foregroundMark x1="22833" y1="87460" x2="34667" y2="88264"/>
                          <a14:foregroundMark x1="34667" y1="88264" x2="40667" y2="87942"/>
                          <a14:foregroundMark x1="74500" y1="90354" x2="80333" y2="90354"/>
                          <a14:foregroundMark x1="10000" y1="90514" x2="16833" y2="87299"/>
                          <a14:foregroundMark x1="19667" y1="79421" x2="15333" y2="88264"/>
                          <a14:foregroundMark x1="15333" y1="88264" x2="15167" y2="89711"/>
                          <a14:foregroundMark x1="9667" y1="95820" x2="44833" y2="92605"/>
                          <a14:foregroundMark x1="44833" y1="92605" x2="75333" y2="95498"/>
                          <a14:foregroundMark x1="75333" y1="95498" x2="84167" y2="94051"/>
                          <a14:foregroundMark x1="84167" y1="94051" x2="82167" y2="86013"/>
                          <a14:foregroundMark x1="82167" y1="86013" x2="80833" y2="84244"/>
                          <a14:foregroundMark x1="94667" y1="94534" x2="95667" y2="96624"/>
                          <a14:foregroundMark x1="4500" y1="96141" x2="4500" y2="96141"/>
                          <a14:foregroundMark x1="31167" y1="30064" x2="31167" y2="30064"/>
                          <a14:foregroundMark x1="24667" y1="25723" x2="24667" y2="25723"/>
                          <a14:foregroundMark x1="22000" y1="25723" x2="22000" y2="25723"/>
                          <a14:foregroundMark x1="20000" y1="23794" x2="20000" y2="23794"/>
                          <a14:foregroundMark x1="20000" y1="23312" x2="20000" y2="23312"/>
                          <a14:foregroundMark x1="23333" y1="20900" x2="23333" y2="20900"/>
                          <a14:foregroundMark x1="23000" y1="26206" x2="22000" y2="26045"/>
                          <a14:foregroundMark x1="22333" y1="27331" x2="22333" y2="27331"/>
                          <a14:foregroundMark x1="20000" y1="25563" x2="20000" y2="25563"/>
                          <a14:foregroundMark x1="20167" y1="21543" x2="20167" y2="21543"/>
                          <a14:foregroundMark x1="22333" y1="20418" x2="22333" y2="20418"/>
                        </a14:backgroundRemoval>
                      </a14:imgEffect>
                    </a14:imgLayer>
                  </a14:imgProps>
                </a:ext>
              </a:extLst>
            </a:blip>
            <a:stretch>
              <a:fillRect/>
            </a:stretch>
          </p:blipFill>
          <p:spPr>
            <a:xfrm>
              <a:off x="7543071" y="3684021"/>
              <a:ext cx="2070923" cy="2146856"/>
            </a:xfrm>
            <a:prstGeom prst="ellipse">
              <a:avLst/>
            </a:prstGeom>
          </p:spPr>
        </p:pic>
      </p:grpSp>
      <p:sp>
        <p:nvSpPr>
          <p:cNvPr id="33" name="箭头: 右 32">
            <a:extLst>
              <a:ext uri="{FF2B5EF4-FFF2-40B4-BE49-F238E27FC236}">
                <a16:creationId xmlns:a16="http://schemas.microsoft.com/office/drawing/2014/main" id="{2BF893D9-9114-4051-9E1D-728EDEE400D0}"/>
              </a:ext>
            </a:extLst>
          </p:cNvPr>
          <p:cNvSpPr/>
          <p:nvPr/>
        </p:nvSpPr>
        <p:spPr>
          <a:xfrm flipH="1">
            <a:off x="7120716" y="4969139"/>
            <a:ext cx="582485"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a:extLst>
              <a:ext uri="{FF2B5EF4-FFF2-40B4-BE49-F238E27FC236}">
                <a16:creationId xmlns:a16="http://schemas.microsoft.com/office/drawing/2014/main" id="{6895D851-E25B-45DE-AEF9-97C15F5B3AE3}"/>
              </a:ext>
            </a:extLst>
          </p:cNvPr>
          <p:cNvGrpSpPr/>
          <p:nvPr/>
        </p:nvGrpSpPr>
        <p:grpSpPr>
          <a:xfrm>
            <a:off x="4956935" y="4816202"/>
            <a:ext cx="2048108" cy="716121"/>
            <a:chOff x="2071975" y="4571113"/>
            <a:chExt cx="2048108" cy="716121"/>
          </a:xfrm>
        </p:grpSpPr>
        <p:sp>
          <p:nvSpPr>
            <p:cNvPr id="37" name="矩形 36">
              <a:extLst>
                <a:ext uri="{FF2B5EF4-FFF2-40B4-BE49-F238E27FC236}">
                  <a16:creationId xmlns:a16="http://schemas.microsoft.com/office/drawing/2014/main" id="{5B3B582B-119E-46E4-8943-13A6DA63E859}"/>
                </a:ext>
              </a:extLst>
            </p:cNvPr>
            <p:cNvSpPr/>
            <p:nvPr/>
          </p:nvSpPr>
          <p:spPr>
            <a:xfrm>
              <a:off x="2166200" y="4571113"/>
              <a:ext cx="1868915" cy="716121"/>
            </a:xfrm>
            <a:prstGeom prst="rect">
              <a:avLst/>
            </a:prstGeom>
            <a:solidFill>
              <a:schemeClr val="accent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B9392F36-1CDD-48C1-9476-8C1353EE89EE}"/>
                </a:ext>
              </a:extLst>
            </p:cNvPr>
            <p:cNvSpPr txBox="1"/>
            <p:nvPr/>
          </p:nvSpPr>
          <p:spPr>
            <a:xfrm>
              <a:off x="2071975" y="4602930"/>
              <a:ext cx="2048108" cy="652486"/>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七国之乱</a:t>
              </a:r>
            </a:p>
          </p:txBody>
        </p:sp>
      </p:grpSp>
      <p:grpSp>
        <p:nvGrpSpPr>
          <p:cNvPr id="39" name="组合 38">
            <a:extLst>
              <a:ext uri="{FF2B5EF4-FFF2-40B4-BE49-F238E27FC236}">
                <a16:creationId xmlns:a16="http://schemas.microsoft.com/office/drawing/2014/main" id="{183B5137-BE6F-442F-A67E-666BC38356BB}"/>
              </a:ext>
            </a:extLst>
          </p:cNvPr>
          <p:cNvGrpSpPr/>
          <p:nvPr/>
        </p:nvGrpSpPr>
        <p:grpSpPr>
          <a:xfrm>
            <a:off x="4465796" y="2101192"/>
            <a:ext cx="2048108" cy="1284737"/>
            <a:chOff x="2076603" y="4548812"/>
            <a:chExt cx="2048108" cy="1284737"/>
          </a:xfrm>
        </p:grpSpPr>
        <p:sp>
          <p:nvSpPr>
            <p:cNvPr id="40" name="矩形 39">
              <a:extLst>
                <a:ext uri="{FF2B5EF4-FFF2-40B4-BE49-F238E27FC236}">
                  <a16:creationId xmlns:a16="http://schemas.microsoft.com/office/drawing/2014/main" id="{8743F5B3-7CDF-4C5D-986B-B3D2B41C32FC}"/>
                </a:ext>
              </a:extLst>
            </p:cNvPr>
            <p:cNvSpPr/>
            <p:nvPr/>
          </p:nvSpPr>
          <p:spPr>
            <a:xfrm>
              <a:off x="2166200" y="4571113"/>
              <a:ext cx="1868915" cy="1262436"/>
            </a:xfrm>
            <a:prstGeom prst="rect">
              <a:avLst/>
            </a:prstGeom>
            <a:solidFill>
              <a:schemeClr val="accent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462031A4-0A3B-4C0E-BA19-D01647AA9797}"/>
                </a:ext>
              </a:extLst>
            </p:cNvPr>
            <p:cNvSpPr txBox="1"/>
            <p:nvPr/>
          </p:nvSpPr>
          <p:spPr>
            <a:xfrm>
              <a:off x="2076603" y="4548812"/>
              <a:ext cx="2048108" cy="1268039"/>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诸侯王</a:t>
              </a:r>
              <a:endParaRPr lang="en-US" altLang="zh-CN" sz="3200" b="1" dirty="0">
                <a:latin typeface="方正宋刻本秀楷简体" panose="02000000000000000000" pitchFamily="2" charset="-122"/>
                <a:ea typeface="方正宋刻本秀楷简体" panose="02000000000000000000" pitchFamily="2" charset="-122"/>
              </a:endParaRPr>
            </a:p>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拥兵自重</a:t>
              </a:r>
            </a:p>
          </p:txBody>
        </p:sp>
      </p:grpSp>
      <p:sp>
        <p:nvSpPr>
          <p:cNvPr id="42" name="箭头: 右 41">
            <a:extLst>
              <a:ext uri="{FF2B5EF4-FFF2-40B4-BE49-F238E27FC236}">
                <a16:creationId xmlns:a16="http://schemas.microsoft.com/office/drawing/2014/main" id="{8CA56948-9D92-4D29-B7F3-AE74A2DC47A8}"/>
              </a:ext>
            </a:extLst>
          </p:cNvPr>
          <p:cNvSpPr/>
          <p:nvPr/>
        </p:nvSpPr>
        <p:spPr>
          <a:xfrm>
            <a:off x="6606374" y="2528003"/>
            <a:ext cx="582485"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ED680B60-6700-4F7E-9737-5AE43D99906A}"/>
              </a:ext>
            </a:extLst>
          </p:cNvPr>
          <p:cNvSpPr/>
          <p:nvPr/>
        </p:nvSpPr>
        <p:spPr>
          <a:xfrm flipH="1">
            <a:off x="4050364" y="4967055"/>
            <a:ext cx="582485"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a:extLst>
              <a:ext uri="{FF2B5EF4-FFF2-40B4-BE49-F238E27FC236}">
                <a16:creationId xmlns:a16="http://schemas.microsoft.com/office/drawing/2014/main" id="{FC1288C7-B32D-4879-9E22-E86AF680331F}"/>
              </a:ext>
            </a:extLst>
          </p:cNvPr>
          <p:cNvGrpSpPr/>
          <p:nvPr/>
        </p:nvGrpSpPr>
        <p:grpSpPr>
          <a:xfrm>
            <a:off x="192107" y="3684021"/>
            <a:ext cx="3625005" cy="2146856"/>
            <a:chOff x="7543071" y="3684021"/>
            <a:chExt cx="3625005" cy="2146856"/>
          </a:xfrm>
        </p:grpSpPr>
        <p:grpSp>
          <p:nvGrpSpPr>
            <p:cNvPr id="45" name="组合 44">
              <a:extLst>
                <a:ext uri="{FF2B5EF4-FFF2-40B4-BE49-F238E27FC236}">
                  <a16:creationId xmlns:a16="http://schemas.microsoft.com/office/drawing/2014/main" id="{3B7747CF-73F7-40B5-A62D-CF18187BA726}"/>
                </a:ext>
              </a:extLst>
            </p:cNvPr>
            <p:cNvGrpSpPr/>
            <p:nvPr/>
          </p:nvGrpSpPr>
          <p:grpSpPr>
            <a:xfrm>
              <a:off x="8578533" y="4559743"/>
              <a:ext cx="2589543" cy="1271134"/>
              <a:chOff x="1561472" y="4571113"/>
              <a:chExt cx="2589543" cy="1271134"/>
            </a:xfrm>
          </p:grpSpPr>
          <p:sp>
            <p:nvSpPr>
              <p:cNvPr id="47" name="矩形 46">
                <a:extLst>
                  <a:ext uri="{FF2B5EF4-FFF2-40B4-BE49-F238E27FC236}">
                    <a16:creationId xmlns:a16="http://schemas.microsoft.com/office/drawing/2014/main" id="{6F35DFAB-8767-431B-841D-176942058FF6}"/>
                  </a:ext>
                </a:extLst>
              </p:cNvPr>
              <p:cNvSpPr/>
              <p:nvPr/>
            </p:nvSpPr>
            <p:spPr>
              <a:xfrm>
                <a:off x="1561472" y="4571113"/>
                <a:ext cx="2473644" cy="1262436"/>
              </a:xfrm>
              <a:prstGeom prst="rect">
                <a:avLst/>
              </a:prstGeom>
              <a:solidFill>
                <a:schemeClr val="accent1">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CA017807-F100-413B-8359-92E136686ECA}"/>
                  </a:ext>
                </a:extLst>
              </p:cNvPr>
              <p:cNvSpPr txBox="1"/>
              <p:nvPr/>
            </p:nvSpPr>
            <p:spPr>
              <a:xfrm>
                <a:off x="2102906" y="4574208"/>
                <a:ext cx="2048109" cy="1268039"/>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平定</a:t>
                </a:r>
                <a:endParaRPr lang="en-US" altLang="zh-CN" sz="3200" b="1" dirty="0">
                  <a:latin typeface="方正宋刻本秀楷简体" panose="02000000000000000000" pitchFamily="2" charset="-122"/>
                  <a:ea typeface="方正宋刻本秀楷简体" panose="02000000000000000000" pitchFamily="2" charset="-122"/>
                </a:endParaRPr>
              </a:p>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七国之乱</a:t>
                </a:r>
              </a:p>
            </p:txBody>
          </p:sp>
        </p:grpSp>
        <p:pic>
          <p:nvPicPr>
            <p:cNvPr id="46" name="图片 45">
              <a:extLst>
                <a:ext uri="{FF2B5EF4-FFF2-40B4-BE49-F238E27FC236}">
                  <a16:creationId xmlns:a16="http://schemas.microsoft.com/office/drawing/2014/main" id="{208D02C9-7476-42D6-AC1C-EACF98155A1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8" b="96624" l="4500" r="95667">
                          <a14:foregroundMark x1="22833" y1="87460" x2="34667" y2="88264"/>
                          <a14:foregroundMark x1="34667" y1="88264" x2="40667" y2="87942"/>
                          <a14:foregroundMark x1="74500" y1="90354" x2="80333" y2="90354"/>
                          <a14:foregroundMark x1="10000" y1="90514" x2="16833" y2="87299"/>
                          <a14:foregroundMark x1="19667" y1="79421" x2="15333" y2="88264"/>
                          <a14:foregroundMark x1="15333" y1="88264" x2="15167" y2="89711"/>
                          <a14:foregroundMark x1="9667" y1="95820" x2="44833" y2="92605"/>
                          <a14:foregroundMark x1="44833" y1="92605" x2="75333" y2="95498"/>
                          <a14:foregroundMark x1="75333" y1="95498" x2="84167" y2="94051"/>
                          <a14:foregroundMark x1="84167" y1="94051" x2="82167" y2="86013"/>
                          <a14:foregroundMark x1="82167" y1="86013" x2="80833" y2="84244"/>
                          <a14:foregroundMark x1="94667" y1="94534" x2="95667" y2="96624"/>
                          <a14:foregroundMark x1="4500" y1="96141" x2="4500" y2="96141"/>
                          <a14:foregroundMark x1="31167" y1="30064" x2="31167" y2="30064"/>
                          <a14:foregroundMark x1="24667" y1="25723" x2="24667" y2="25723"/>
                          <a14:foregroundMark x1="22000" y1="25723" x2="22000" y2="25723"/>
                          <a14:foregroundMark x1="20000" y1="23794" x2="20000" y2="23794"/>
                          <a14:foregroundMark x1="20000" y1="23312" x2="20000" y2="23312"/>
                          <a14:foregroundMark x1="23333" y1="20900" x2="23333" y2="20900"/>
                          <a14:foregroundMark x1="23000" y1="26206" x2="22000" y2="26045"/>
                          <a14:foregroundMark x1="22333" y1="27331" x2="22333" y2="27331"/>
                          <a14:foregroundMark x1="20000" y1="25563" x2="20000" y2="25563"/>
                          <a14:foregroundMark x1="20167" y1="21543" x2="20167" y2="21543"/>
                          <a14:foregroundMark x1="22333" y1="20418" x2="22333" y2="20418"/>
                        </a14:backgroundRemoval>
                      </a14:imgEffect>
                    </a14:imgLayer>
                  </a14:imgProps>
                </a:ext>
              </a:extLst>
            </a:blip>
            <a:stretch>
              <a:fillRect/>
            </a:stretch>
          </p:blipFill>
          <p:spPr>
            <a:xfrm>
              <a:off x="7543071" y="3684021"/>
              <a:ext cx="2070923" cy="2146856"/>
            </a:xfrm>
            <a:prstGeom prst="ellipse">
              <a:avLst/>
            </a:prstGeom>
          </p:spPr>
        </p:pic>
      </p:grpSp>
      <p:sp>
        <p:nvSpPr>
          <p:cNvPr id="19" name="矩形 18">
            <a:extLst>
              <a:ext uri="{FF2B5EF4-FFF2-40B4-BE49-F238E27FC236}">
                <a16:creationId xmlns:a16="http://schemas.microsoft.com/office/drawing/2014/main" id="{2BA5FFC3-BA26-469D-965A-41C8967CD42B}"/>
              </a:ext>
            </a:extLst>
          </p:cNvPr>
          <p:cNvSpPr/>
          <p:nvPr/>
        </p:nvSpPr>
        <p:spPr>
          <a:xfrm>
            <a:off x="4465796" y="538999"/>
            <a:ext cx="3262432" cy="1015663"/>
          </a:xfrm>
          <a:prstGeom prst="rect">
            <a:avLst/>
          </a:prstGeom>
        </p:spPr>
        <p:txBody>
          <a:bodyPr wrap="none">
            <a:spAutoFit/>
          </a:bodyPr>
          <a:lstStyle/>
          <a:p>
            <a:r>
              <a:rPr lang="zh-CN" altLang="en-US" sz="6000" dirty="0">
                <a:solidFill>
                  <a:srgbClr val="C00000"/>
                </a:solidFill>
                <a:latin typeface="仓耳今楷05-6763 W05" panose="02020400000000000000" pitchFamily="18" charset="-122"/>
                <a:ea typeface="仓耳今楷05-6763 W05" panose="02020400000000000000" pitchFamily="18" charset="-122"/>
              </a:rPr>
              <a:t>王国问题</a:t>
            </a:r>
            <a:endParaRPr lang="zh-CN" altLang="en-US" dirty="0">
              <a:solidFill>
                <a:srgbClr val="C00000"/>
              </a:solidFill>
            </a:endParaRPr>
          </a:p>
        </p:txBody>
      </p:sp>
      <p:sp>
        <p:nvSpPr>
          <p:cNvPr id="36" name="箭头: 右 35">
            <a:extLst>
              <a:ext uri="{FF2B5EF4-FFF2-40B4-BE49-F238E27FC236}">
                <a16:creationId xmlns:a16="http://schemas.microsoft.com/office/drawing/2014/main" id="{B59E7BC1-3848-4C47-B7E5-2B161917BCF1}"/>
              </a:ext>
            </a:extLst>
          </p:cNvPr>
          <p:cNvSpPr/>
          <p:nvPr/>
        </p:nvSpPr>
        <p:spPr>
          <a:xfrm>
            <a:off x="3802424" y="2536295"/>
            <a:ext cx="582485"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76816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P spid="43"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H8Dm1wQ34vkd/IvQ00Iakk+kG43LYzxavObhMwBKLKuaEwhxEIAMN02wGFN9n6TqUta5SF7t6WjNfTxXqWktU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3586</TotalTime>
  <Words>5716</Words>
  <PresentationFormat>宽屏</PresentationFormat>
  <Paragraphs>624</Paragraphs>
  <Slides>39</Slides>
  <Notes>30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39</vt:i4>
      </vt:variant>
    </vt:vector>
  </HeadingPairs>
  <TitlesOfParts>
    <vt:vector size="58" baseType="lpstr">
      <vt:lpstr>仓耳今楷05-6763 W05</vt:lpstr>
      <vt:lpstr>Aa叹书体 (非商业使用)</vt:lpstr>
      <vt:lpstr>Arial</vt:lpstr>
      <vt:lpstr>宋体</vt:lpstr>
      <vt:lpstr>华光淡古印_CNKI</vt:lpstr>
      <vt:lpstr>字体视界-云梦深几许</vt:lpstr>
      <vt:lpstr>等线 Light</vt:lpstr>
      <vt:lpstr>方正宋刻本秀楷简体</vt:lpstr>
      <vt:lpstr>Wingdings</vt:lpstr>
      <vt:lpstr>华文细黑</vt:lpstr>
      <vt:lpstr>华光隶变_CNKI</vt:lpstr>
      <vt:lpstr>黑体</vt:lpstr>
      <vt:lpstr>楷体</vt:lpstr>
      <vt:lpstr>等线</vt:lpstr>
      <vt:lpstr>汉仪劲楷简</vt:lpstr>
      <vt:lpstr>方正刻本仿宋简体</vt:lpstr>
      <vt:lpstr>华文隶书</vt:lpstr>
      <vt:lpstr>华文楷体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2021-07-19T10:31:42Z</dcterms:created>
  <dcterms:modified xsi:type="dcterms:W3CDTF">2021-09-26T06:22:40Z</dcterms:modified>
</cp:coreProperties>
</file>