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66.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2" r:id="rId3"/>
    <p:sldId id="305" r:id="rId4"/>
    <p:sldId id="307" r:id="rId5"/>
    <p:sldId id="412" r:id="rId6"/>
    <p:sldId id="353" r:id="rId7"/>
    <p:sldId id="273" r:id="rId8"/>
    <p:sldId id="272" r:id="rId10"/>
    <p:sldId id="330" r:id="rId11"/>
    <p:sldId id="359" r:id="rId12"/>
    <p:sldId id="442" r:id="rId13"/>
    <p:sldId id="360" r:id="rId14"/>
    <p:sldId id="484" r:id="rId15"/>
    <p:sldId id="278" r:id="rId16"/>
    <p:sldId id="394" r:id="rId17"/>
    <p:sldId id="384" r:id="rId18"/>
    <p:sldId id="386" r:id="rId19"/>
    <p:sldId id="385" r:id="rId20"/>
    <p:sldId id="387" r:id="rId21"/>
    <p:sldId id="398" r:id="rId22"/>
    <p:sldId id="388" r:id="rId23"/>
    <p:sldId id="390" r:id="rId24"/>
    <p:sldId id="393" r:id="rId25"/>
    <p:sldId id="391" r:id="rId26"/>
    <p:sldId id="287" r:id="rId27"/>
    <p:sldId id="395" r:id="rId28"/>
    <p:sldId id="396" r:id="rId29"/>
    <p:sldId id="501" r:id="rId30"/>
    <p:sldId id="397" r:id="rId31"/>
    <p:sldId id="297" r:id="rId32"/>
    <p:sldId id="50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作" lastIdx="0" clrIdx="1"/>
  <p:cmAuthor id="3" name="PPTer_Tang" initials="P" lastIdx="0" clrIdx="0"/>
  <p:cmAuthor id="4" name="xkb1.com" initials="x" lastIdx="0" clrIdx="0"/>
  <p:cmAuthor id="5" name="MING" initials="M" lastIdx="0" clrIdx="2"/>
  <p:cmAuthor id="6" name="微软用户" initials="微" lastIdx="0" clrIdx="0"/>
  <p:cmAuthor id="7" name="新课标第一网" initials="新" lastIdx="0" clrIdx="0"/>
  <p:cmAuthor id="8" name="CHINESE-BC06F90" initials="C" lastIdx="0" clrIdx="0"/>
  <p:cmAuthor id="9" name="lenovo" initials="l" lastIdx="0" clrIdx="0"/>
  <p:cmAuthor id="0" name="xiaoxuan Zeng" initials="" lastIdx="0" clrIdx="0"/>
  <p:cmAuthor id="10" name="Lenovo" initials="L" lastIdx="0" clrIdx="9"/>
  <p:cmAuthor id="12" name="12279" initials="1" lastIdx="0" clrIdx="11"/>
  <p:cmAuthor id="13" name="Administrat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48"/>
        <p:guide pos="37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notesMaster" Target="notesMasters/notesMaster1.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commentAuthors" Target="commentAuthors.xml" Id="rId37" /><Relationship Type="http://schemas.openxmlformats.org/officeDocument/2006/relationships/tableStyles" Target="tableStyles.xml" Id="rId36" /><Relationship Type="http://schemas.openxmlformats.org/officeDocument/2006/relationships/viewProps" Target="viewProps.xml" Id="rId35" /><Relationship Type="http://schemas.openxmlformats.org/officeDocument/2006/relationships/presProps" Target="presProps.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66.xml" Id="Rb40fc7036b8e446a" /></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中华民国临时约法》颁布于1912年3月，在此之前南京临时政府是按照《中华民国临时政府组织大纲》组织的，其中规定：临时大总统由各省都督府代表投票选举，临时大总统有统治全国和统帅海陆军之权。可见在《临时约法》颁布之前实行总统制，总统独立掌握行政权。为防止袁世凯成为总统后实行专制独裁，才改总统制为内阁制，在总统外再设置一总理，以总理制约总统的行政权。</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孙中山一手创建了中华民国，其革命果实却被北洋军阀头子袁世凯篡取。以袁世凯为首的北洋军阀上台后，为了维护民主共和制度，以孙中山为首的先进分子开始尝试政党政治，以期通过议会斗争实现资产阶级民主。</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幻灯片图像占位符 1"/>
          <p:cNvSpPr>
            <a:spLocks noGrp="1" noRot="1" noTextEdit="1"/>
          </p:cNvSpPr>
          <p:nvPr>
            <p:ph type="sldImg"/>
          </p:nvPr>
        </p:nvSpPr>
        <p:spPr>
          <a:ln>
            <a:miter lim="800000"/>
          </a:ln>
        </p:spPr>
      </p:sp>
      <p:sp>
        <p:nvSpPr>
          <p:cNvPr id="106499" name="文本占位符 2"/>
          <p:cNvSpPr>
            <a:spLocks noGrp="1"/>
          </p:cNvSpPr>
          <p:nvPr>
            <p:ph type="body"/>
          </p:nvPr>
        </p:nvSpPr>
        <p:spPr/>
        <p:txBody>
          <a:bodyPr wrap="square" lIns="91440" tIns="45720" rIns="91440" bIns="45720" anchor="t" anchorCtr="0"/>
          <a:p>
            <a:pPr lvl="0" eaLnBrk="1" hangingPunct="1"/>
            <a:r>
              <a:rPr lang="zh-CN" altLang="en-US" dirty="0"/>
              <a:t>资产阶级革命派在议会上所占席位虽然在数量上占有一点优势，但并不能说明其牢牢掌握政局，在镇压二次革命后，袁世凯就强迫国会议员选举他为正式大总统。就任正式大总统后，袁世凯先后下令解散了国民党和国会。此后，政党政治名存实亡</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政党政治名存实亡，无法实现民主共和，那么政党政治为什么会失败呢？</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国民大革命后，以孙中山先生忠实粉丝自居的国民党成为中国新的统治者，按照孙中山先生的设想，中国民主政治的建设要经过军政、训政、宪政三个时期。1928年国民党基本统一全国后，开始实行“训政”，后于1948年实行“宪政”。国民党是否引导中国走向了真正的民主共和呢？</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BB5140C1-2D8E-4A9B-93E0-B4EEE70D0A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中华人民共和国成立以后，中国共产党领导中国人民构建了中国特色的国家治理体系。首先建立了一系列民主制度，这些制度在中华人民共和过的制度体系中分别处于怎样的地位？保障的对象分别是谁？请同学们阅读教材，用列表的方式梳理这些知识。</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一百多年前，共和理想在中国萌生。资产阶级革命党人照搬西方制度，将共和政体移植到中国半殖民地半封建的土壤中，结果成了专制统治的幌子。中国共产党人在根据地和解放区的试验田中，将马克思主义与中国国情相结合，不断探索新型共和制度，为新中国的民主制度建设提供了雏形。中华人民共和国成立后，逐步建立起中国特色的社会主义民主制度，不断践行民主共和理念，积极推动国家治理能力和治理体系的现代化。中国社会主义民主是近代以来中国人民长期奋斗的结果，是将马克思主义原理与中国国情相结合找到的正确政治发展道路，是历史和人民的选择!</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B7185D51-3D05-4571-A283-B4A35CD20CD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B7185D51-3D05-4571-A283-B4A35CD20CD1}"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B7185D51-3D05-4571-A283-B4A35CD20CD1}"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B7185D51-3D05-4571-A283-B4A35CD20CD1}"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7185D51-3D05-4571-A283-B4A35CD20CD1}"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0FB187E-2E7E-4C60-849C-ECEFA0A1AE2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85D51-3D05-4571-A283-B4A35CD20CD1}"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B187E-2E7E-4C60-849C-ECEFA0A1AE2E}"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115.xml"/><Relationship Id="rId1" Type="http://schemas.openxmlformats.org/officeDocument/2006/relationships/tags" Target="../tags/tag10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0.xml"/><Relationship Id="rId2" Type="http://schemas.openxmlformats.org/officeDocument/2006/relationships/image" Target="../media/image15.png"/><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4" Type="http://schemas.openxmlformats.org/officeDocument/2006/relationships/notesSlide" Target="../notesSlides/notesSlide8.xml"/><Relationship Id="rId13" Type="http://schemas.openxmlformats.org/officeDocument/2006/relationships/slideLayout" Target="../slideLayouts/slideLayout1.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image" Target="../media/image25.jpeg"/><Relationship Id="rId3" Type="http://schemas.openxmlformats.org/officeDocument/2006/relationships/tags" Target="../tags/tag138.xml"/><Relationship Id="rId26" Type="http://schemas.openxmlformats.org/officeDocument/2006/relationships/notesSlide" Target="../notesSlides/notesSlide9.xml"/><Relationship Id="rId25" Type="http://schemas.openxmlformats.org/officeDocument/2006/relationships/slideLayout" Target="../slideLayouts/slideLayout2.xml"/><Relationship Id="rId24" Type="http://schemas.openxmlformats.org/officeDocument/2006/relationships/image" Target="../media/image26.png"/><Relationship Id="rId23" Type="http://schemas.openxmlformats.org/officeDocument/2006/relationships/tags" Target="../tags/tag157.xml"/><Relationship Id="rId22" Type="http://schemas.openxmlformats.org/officeDocument/2006/relationships/tags" Target="../tags/tag156.xml"/><Relationship Id="rId21" Type="http://schemas.openxmlformats.org/officeDocument/2006/relationships/tags" Target="../tags/tag155.xml"/><Relationship Id="rId20" Type="http://schemas.openxmlformats.org/officeDocument/2006/relationships/tags" Target="../tags/tag154.xml"/><Relationship Id="rId2" Type="http://schemas.openxmlformats.org/officeDocument/2006/relationships/tags" Target="../tags/tag137.xml"/><Relationship Id="rId19" Type="http://schemas.openxmlformats.org/officeDocument/2006/relationships/tags" Target="../tags/tag153.xml"/><Relationship Id="rId18" Type="http://schemas.openxmlformats.org/officeDocument/2006/relationships/tags" Target="../tags/tag15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3.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72.xml"/><Relationship Id="rId2" Type="http://schemas.openxmlformats.org/officeDocument/2006/relationships/tags" Target="../tags/tag71.xml"/><Relationship Id="rId10" Type="http://schemas.openxmlformats.org/officeDocument/2006/relationships/notesSlide" Target="../notesSlides/notesSlide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8.png"/><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notesSlide" Target="../notesSlides/notesSlide3.xml"/><Relationship Id="rId16" Type="http://schemas.openxmlformats.org/officeDocument/2006/relationships/slideLayout" Target="../slideLayouts/slideLayout7.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0160" y="1889760"/>
            <a:ext cx="12212955" cy="2122805"/>
          </a:xfrm>
          <a:prstGeom prst="rect">
            <a:avLst/>
          </a:prstGeom>
          <a:solidFill>
            <a:srgbClr val="FCFAF7">
              <a:alpha val="59000"/>
            </a:srgbClr>
          </a:solidFill>
        </p:spPr>
        <p:txBody>
          <a:bodyPr wrap="square" rtlCol="0">
            <a:spAutoFit/>
          </a:bodyPr>
          <a:lstStyle/>
          <a:p>
            <a:pPr indent="457200" algn="l" fontAlgn="auto">
              <a:lnSpc>
                <a:spcPct val="150000"/>
              </a:lnSpc>
            </a:pP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第</a:t>
            </a:r>
            <a:r>
              <a:rPr lang="en-US" altLang="zh-CN"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3</a:t>
            </a: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课</a:t>
            </a:r>
            <a:r>
              <a:rPr lang="en-US" altLang="zh-CN"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rPr>
              <a:t>中国近代至当代政治制度的演变</a:t>
            </a:r>
            <a:endParaRPr lang="zh-CN" altLang="en-US" sz="4400" b="1">
              <a:solidFill>
                <a:srgbClr val="FF0000"/>
              </a:solidFill>
              <a:latin typeface="华文中宋" panose="02010600040101010101" charset="-122"/>
              <a:ea typeface="华文中宋" panose="02010600040101010101" charset="-122"/>
              <a:cs typeface="华文中宋" panose="02010600040101010101" charset="-122"/>
              <a:sym typeface="文鼎中宋" panose="02020800000000000000" charset="-122"/>
            </a:endParaRPr>
          </a:p>
          <a:p>
            <a:pPr indent="457200" algn="l" fontAlgn="auto">
              <a:lnSpc>
                <a:spcPct val="150000"/>
              </a:lnSpc>
            </a:pPr>
            <a:r>
              <a:rPr lang="zh-CN" altLang="en-US"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en-US" altLang="zh-CN"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rPr>
              <a:t>             </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艰难的</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共和</a:t>
            </a:r>
            <a:r>
              <a:rPr lang="en-US" altLang="zh-CN"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a:t>
            </a:r>
            <a:r>
              <a:rPr lang="zh-CN" altLang="en-US" sz="4400" b="1">
                <a:solidFill>
                  <a:schemeClr val="tx1"/>
                </a:solidFill>
                <a:latin typeface="华文中宋" panose="02010600040101010101" charset="-122"/>
                <a:ea typeface="华文中宋" panose="02010600040101010101" charset="-122"/>
                <a:cs typeface="华文中宋" panose="02010600040101010101" charset="-122"/>
                <a:sym typeface="文鼎中宋" panose="02020800000000000000" charset="-122"/>
              </a:rPr>
              <a:t>之路</a:t>
            </a:r>
            <a:endParaRPr lang="zh-CN" altLang="en-US" sz="4400" b="1">
              <a:solidFill>
                <a:srgbClr val="C00000"/>
              </a:solidFill>
              <a:latin typeface="华文中宋" panose="02010600040101010101" charset="-122"/>
              <a:ea typeface="华文中宋" panose="02010600040101010101" charset="-122"/>
              <a:cs typeface="华文中宋" panose="02010600040101010101" charset="-122"/>
              <a:sym typeface="文鼎中宋" panose="02020800000000000000"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Picture 2" descr="C:\Users\Administrator\Desktop\极速截图202109101646.png"/>
          <p:cNvPicPr>
            <a:picLocks noChangeAspect="1"/>
          </p:cNvPicPr>
          <p:nvPr/>
        </p:nvPicPr>
        <p:blipFill>
          <a:blip r:embed="rId1"/>
          <a:stretch>
            <a:fillRect/>
          </a:stretch>
        </p:blipFill>
        <p:spPr>
          <a:xfrm>
            <a:off x="435610" y="431800"/>
            <a:ext cx="11481435" cy="2000250"/>
          </a:xfrm>
          <a:prstGeom prst="rect">
            <a:avLst/>
          </a:prstGeom>
          <a:noFill/>
          <a:ln w="9525" cap="flat" cmpd="sng">
            <a:solidFill>
              <a:schemeClr val="tx1"/>
            </a:solidFill>
            <a:prstDash val="solid"/>
            <a:miter/>
            <a:headEnd type="none" w="med" len="med"/>
            <a:tailEnd type="none" w="med" len="med"/>
          </a:ln>
        </p:spPr>
      </p:pic>
      <p:sp>
        <p:nvSpPr>
          <p:cNvPr id="2" name="矩形 1"/>
          <p:cNvSpPr/>
          <p:nvPr/>
        </p:nvSpPr>
        <p:spPr>
          <a:xfrm>
            <a:off x="594995" y="5495290"/>
            <a:ext cx="11189335" cy="95313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800" b="1" dirty="0">
                <a:solidFill>
                  <a:srgbClr val="1D41D5"/>
                </a:solidFill>
                <a:latin typeface="华文楷体" panose="02010600040101010101" charset="-122"/>
                <a:ea typeface="华文楷体" panose="02010600040101010101" charset="-122"/>
              </a:rPr>
              <a:t>竞争型的政党政治 ，党派多 ，参与政治活动积极 ，崇尚议会制 ，</a:t>
            </a:r>
            <a:r>
              <a:rPr lang="en-US" altLang="zh-CN" sz="2800" b="1" dirty="0">
                <a:solidFill>
                  <a:srgbClr val="1D41D5"/>
                </a:solidFill>
                <a:latin typeface="华文楷体" panose="02010600040101010101" charset="-122"/>
                <a:ea typeface="华文楷体" panose="02010600040101010101" charset="-122"/>
              </a:rPr>
              <a:t> </a:t>
            </a:r>
            <a:r>
              <a:rPr lang="zh-CN" altLang="en-US" sz="2800" b="1" dirty="0">
                <a:solidFill>
                  <a:srgbClr val="1D41D5"/>
                </a:solidFill>
                <a:latin typeface="华文楷体" panose="02010600040101010101" charset="-122"/>
                <a:ea typeface="华文楷体" panose="02010600040101010101" charset="-122"/>
              </a:rPr>
              <a:t>政党政治不成熟 。</a:t>
            </a:r>
            <a:endParaRPr lang="zh-CN" altLang="en-US" sz="2800" b="1" dirty="0">
              <a:solidFill>
                <a:srgbClr val="1D41D5"/>
              </a:solidFill>
              <a:latin typeface="华文楷体" panose="02010600040101010101" charset="-122"/>
              <a:ea typeface="华文楷体" panose="02010600040101010101" charset="-122"/>
            </a:endParaRPr>
          </a:p>
        </p:txBody>
      </p:sp>
      <p:grpSp>
        <p:nvGrpSpPr>
          <p:cNvPr id="5" name="组合 4"/>
          <p:cNvGrpSpPr/>
          <p:nvPr/>
        </p:nvGrpSpPr>
        <p:grpSpPr>
          <a:xfrm>
            <a:off x="435610" y="2691130"/>
            <a:ext cx="11481435" cy="1840865"/>
            <a:chOff x="686" y="4238"/>
            <a:chExt cx="18081" cy="2766"/>
          </a:xfrm>
        </p:grpSpPr>
        <p:pic>
          <p:nvPicPr>
            <p:cNvPr id="87044" name="Picture 4" descr="C:\Users\Administrator\Desktop\极速截图20210910647.png"/>
            <p:cNvPicPr>
              <a:picLocks noChangeAspect="1"/>
            </p:cNvPicPr>
            <p:nvPr/>
          </p:nvPicPr>
          <p:blipFill>
            <a:blip r:embed="rId2"/>
            <a:stretch>
              <a:fillRect/>
            </a:stretch>
          </p:blipFill>
          <p:spPr>
            <a:xfrm>
              <a:off x="686" y="4238"/>
              <a:ext cx="18081" cy="2766"/>
            </a:xfrm>
            <a:prstGeom prst="rect">
              <a:avLst/>
            </a:prstGeom>
            <a:noFill/>
            <a:ln w="9525" cap="flat" cmpd="sng">
              <a:solidFill>
                <a:schemeClr val="tx1"/>
              </a:solidFill>
              <a:prstDash val="solid"/>
              <a:miter/>
              <a:headEnd type="none" w="med" len="med"/>
              <a:tailEnd type="none" w="med" len="med"/>
            </a:ln>
          </p:spPr>
        </p:pic>
        <p:sp>
          <p:nvSpPr>
            <p:cNvPr id="4" name="文本框 3"/>
            <p:cNvSpPr txBox="1"/>
            <p:nvPr/>
          </p:nvSpPr>
          <p:spPr>
            <a:xfrm>
              <a:off x="1300" y="4238"/>
              <a:ext cx="2123" cy="784"/>
            </a:xfrm>
            <a:prstGeom prst="rect">
              <a:avLst/>
            </a:prstGeom>
            <a:solidFill>
              <a:schemeClr val="bg1"/>
            </a:solidFill>
          </p:spPr>
          <p:txBody>
            <a:bodyPr wrap="square" rtlCol="0">
              <a:spAutoFit/>
            </a:bodyPr>
            <a:p>
              <a:r>
                <a:rPr lang="zh-CN" altLang="en-US" sz="2800" b="1"/>
                <a:t>材料二</a:t>
              </a:r>
              <a:endParaRPr lang="zh-CN" altLang="en-US" sz="2800" b="1"/>
            </a:p>
          </p:txBody>
        </p:sp>
      </p:grpSp>
      <p:sp>
        <p:nvSpPr>
          <p:cNvPr id="6" name="文本框 5"/>
          <p:cNvSpPr txBox="1"/>
          <p:nvPr/>
        </p:nvSpPr>
        <p:spPr>
          <a:xfrm>
            <a:off x="1187450" y="4791075"/>
            <a:ext cx="6583680" cy="521970"/>
          </a:xfrm>
          <a:prstGeom prst="rect">
            <a:avLst/>
          </a:prstGeom>
          <a:noFill/>
        </p:spPr>
        <p:txBody>
          <a:bodyPr wrap="none" rtlCol="0" anchor="t">
            <a:spAutoFit/>
          </a:bodyPr>
          <a:p>
            <a:pPr marL="0" lvl="0" indent="0" algn="just" eaLnBrk="1" hangingPunct="1">
              <a:spcBef>
                <a:spcPct val="0"/>
              </a:spcBef>
              <a:buNone/>
            </a:pPr>
            <a:r>
              <a:rPr lang="zh-CN" altLang="en-US" sz="2800" dirty="0">
                <a:solidFill>
                  <a:srgbClr val="FF0000"/>
                </a:solidFill>
                <a:latin typeface="FZCuHeiSongS-B-GB" panose="02000000000000000000" pitchFamily="2" charset="-122"/>
                <a:ea typeface="FZCuHeiSongS-B-GB" panose="02000000000000000000" pitchFamily="2" charset="-122"/>
                <a:sym typeface="+mn-ea"/>
              </a:rPr>
              <a:t>思考：民国初期的政党政治有什么特点？</a:t>
            </a:r>
            <a:endParaRPr lang="zh-CN" altLang="en-US" sz="2800" dirty="0">
              <a:solidFill>
                <a:srgbClr val="FF0000"/>
              </a:solidFill>
              <a:latin typeface="FZCuHeiSongS-B-GB" panose="02000000000000000000" pitchFamily="2" charset="-122"/>
              <a:ea typeface="FZCuHeiSongS-B-GB" panose="02000000000000000000"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515" y="1831975"/>
            <a:ext cx="11316335" cy="4009390"/>
          </a:xfrm>
          <a:prstGeom prst="rect">
            <a:avLst/>
          </a:prstGeom>
          <a:noFill/>
        </p:spPr>
        <p:txBody>
          <a:bodyPr wrap="square" rtlCol="0" anchor="t">
            <a:spAutoFit/>
          </a:bodyPr>
          <a:p>
            <a:pPr marL="0" lvl="0" indent="0" algn="just" eaLnBrk="1" hangingPunct="1">
              <a:lnSpc>
                <a:spcPct val="130000"/>
              </a:lnSpc>
              <a:spcBef>
                <a:spcPts val="0"/>
              </a:spcBef>
              <a:spcAft>
                <a:spcPts val="0"/>
              </a:spcAft>
              <a:buNone/>
            </a:pPr>
            <a:r>
              <a:rPr lang="en-US" altLang="zh-CN" sz="2800" b="1" dirty="0">
                <a:latin typeface="华文楷体" panose="02010600040101010101" charset="-122"/>
                <a:ea typeface="华文楷体" panose="02010600040101010101" charset="-122"/>
                <a:sym typeface="+mn-ea"/>
              </a:rPr>
              <a:t>       </a:t>
            </a:r>
            <a:r>
              <a:rPr lang="zh-CN" altLang="en-US" sz="2800" b="1" dirty="0">
                <a:latin typeface="华文楷体" panose="02010600040101010101" charset="-122"/>
                <a:ea typeface="华文楷体" panose="02010600040101010101" charset="-122"/>
                <a:sym typeface="+mn-ea"/>
              </a:rPr>
              <a:t>民初的政党政治实践之所以会失败</a:t>
            </a:r>
            <a:r>
              <a:rPr lang="en-US" altLang="zh-CN" sz="2800" b="1" dirty="0">
                <a:latin typeface="华文楷体" panose="02010600040101010101" charset="-122"/>
                <a:ea typeface="华文楷体" panose="02010600040101010101" charset="-122"/>
                <a:sym typeface="+mn-ea"/>
              </a:rPr>
              <a:t>……</a:t>
            </a:r>
            <a:r>
              <a:rPr lang="zh-CN" altLang="en-US" sz="2800" b="1" dirty="0">
                <a:latin typeface="华文楷体" panose="02010600040101010101" charset="-122"/>
                <a:ea typeface="华文楷体" panose="02010600040101010101" charset="-122"/>
                <a:sym typeface="+mn-ea"/>
              </a:rPr>
              <a:t>政党自身的严重畸形化，各党派间无休止的激烈竞争，资本主义商品经济基础的薄弱，中国传统政治文化的根深蒂固以及由于国民民主意识的淡薄与参政能力的低下而造成的民众支持力的不足等。除此之外，资产阶级政治精英对政党理念的主观认识与实践，以及中国社会历史的发展为代议制民主建立所准备的条件的不足，也是不可忽视的两个因素。</a:t>
            </a:r>
            <a:endParaRPr lang="zh-CN" altLang="en-US" sz="2800" b="1" dirty="0">
              <a:latin typeface="华文楷体" panose="02010600040101010101" charset="-122"/>
              <a:ea typeface="华文楷体" panose="02010600040101010101" charset="-122"/>
            </a:endParaRPr>
          </a:p>
          <a:p>
            <a:pPr marL="0" lvl="0" indent="0" algn="just" eaLnBrk="1" hangingPunct="1">
              <a:lnSpc>
                <a:spcPct val="130000"/>
              </a:lnSpc>
              <a:spcBef>
                <a:spcPts val="0"/>
              </a:spcBef>
              <a:spcAft>
                <a:spcPts val="0"/>
              </a:spcAft>
              <a:buNone/>
            </a:pPr>
            <a:r>
              <a:rPr lang="en-US" altLang="zh-CN" sz="2800" b="1" dirty="0">
                <a:latin typeface="华文楷体" panose="02010600040101010101" charset="-122"/>
                <a:ea typeface="华文楷体" panose="02010600040101010101" charset="-122"/>
                <a:sym typeface="+mn-ea"/>
              </a:rPr>
              <a:t>                                       ——</a:t>
            </a:r>
            <a:r>
              <a:rPr lang="zh-CN" altLang="en-US" sz="2800" b="1" dirty="0">
                <a:latin typeface="华文楷体" panose="02010600040101010101" charset="-122"/>
                <a:ea typeface="华文楷体" panose="02010600040101010101" charset="-122"/>
                <a:sym typeface="+mn-ea"/>
              </a:rPr>
              <a:t>摘编自</a:t>
            </a:r>
            <a:r>
              <a:rPr lang="en-US" altLang="zh-CN" sz="2800" b="1" dirty="0">
                <a:latin typeface="华文楷体" panose="02010600040101010101" charset="-122"/>
                <a:ea typeface="华文楷体" panose="02010600040101010101" charset="-122"/>
                <a:sym typeface="+mn-ea"/>
              </a:rPr>
              <a:t>《</a:t>
            </a:r>
            <a:r>
              <a:rPr lang="zh-CN" altLang="en-US" sz="2800" b="1" dirty="0">
                <a:latin typeface="华文楷体" panose="02010600040101010101" charset="-122"/>
                <a:ea typeface="华文楷体" panose="02010600040101010101" charset="-122"/>
                <a:sym typeface="+mn-ea"/>
              </a:rPr>
              <a:t>论民国初年的政党政治</a:t>
            </a:r>
            <a:r>
              <a:rPr lang="en-US" altLang="zh-CN" sz="2800" b="1" dirty="0">
                <a:latin typeface="华文楷体" panose="02010600040101010101" charset="-122"/>
                <a:ea typeface="华文楷体" panose="02010600040101010101" charset="-122"/>
                <a:sym typeface="+mn-ea"/>
              </a:rPr>
              <a:t>》</a:t>
            </a:r>
            <a:endParaRPr lang="zh-CN" altLang="en-US" sz="2800"/>
          </a:p>
        </p:txBody>
      </p:sp>
      <p:sp>
        <p:nvSpPr>
          <p:cNvPr id="3" name="文本框 2"/>
          <p:cNvSpPr txBox="1"/>
          <p:nvPr/>
        </p:nvSpPr>
        <p:spPr>
          <a:xfrm>
            <a:off x="260985" y="814705"/>
            <a:ext cx="11936095" cy="730885"/>
          </a:xfrm>
          <a:prstGeom prst="rect">
            <a:avLst/>
          </a:prstGeom>
          <a:noFill/>
        </p:spPr>
        <p:txBody>
          <a:bodyPr wrap="square" rtlCol="0" anchor="t">
            <a:spAutoFit/>
          </a:bodyPr>
          <a:p>
            <a:pPr marL="0" lvl="0" indent="0" algn="just" eaLnBrk="1" hangingPunct="1">
              <a:lnSpc>
                <a:spcPct val="130000"/>
              </a:lnSpc>
              <a:spcBef>
                <a:spcPts val="0"/>
              </a:spcBef>
              <a:spcAft>
                <a:spcPts val="0"/>
              </a:spcAft>
              <a:buNone/>
            </a:pPr>
            <a:r>
              <a:rPr lang="zh-CN" altLang="en-US" sz="3200" b="1" dirty="0">
                <a:solidFill>
                  <a:srgbClr val="FF0000"/>
                </a:solidFill>
                <a:latin typeface="FZCuHeiSongS-B-GB" panose="02000000000000000000" pitchFamily="2" charset="-122"/>
                <a:ea typeface="FZCuHeiSongS-B-GB" panose="02000000000000000000" pitchFamily="2" charset="-122"/>
                <a:sym typeface="+mn-ea"/>
              </a:rPr>
              <a:t>根据材料，概括北洋政府时期资产阶级政党政治不能成功的原因。</a:t>
            </a:r>
            <a:endParaRPr lang="zh-CN" altLang="en-US" sz="3200" b="1" dirty="0">
              <a:solidFill>
                <a:srgbClr val="FF0000"/>
              </a:solidFill>
              <a:latin typeface="FZCuHeiSongS-B-GB" panose="02000000000000000000" pitchFamily="2" charset="-122"/>
              <a:ea typeface="FZCuHeiSongS-B-GB" panose="02000000000000000000"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24815" y="1518285"/>
            <a:ext cx="10942955" cy="332295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❶</a:t>
            </a:r>
            <a:r>
              <a:rPr lang="zh-CN" altLang="en-US" sz="2800" b="1" dirty="0">
                <a:solidFill>
                  <a:srgbClr val="1D41D5"/>
                </a:solidFill>
                <a:latin typeface="华文楷体" panose="02010600040101010101" charset="-122"/>
                <a:ea typeface="华文楷体" panose="02010600040101010101" charset="-122"/>
              </a:rPr>
              <a:t>政党成立的条件不够成熟以及党派间竞争激烈；</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❷</a:t>
            </a:r>
            <a:r>
              <a:rPr lang="zh-CN" altLang="en-US" sz="2800" b="1" dirty="0">
                <a:solidFill>
                  <a:srgbClr val="1D41D5"/>
                </a:solidFill>
                <a:latin typeface="华文楷体" panose="02010600040101010101" charset="-122"/>
                <a:ea typeface="华文楷体" panose="02010600040101010101" charset="-122"/>
              </a:rPr>
              <a:t>资本主义发展不充分，资产阶级力量弱小；</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❸</a:t>
            </a:r>
            <a:r>
              <a:rPr lang="zh-CN" altLang="en-US" sz="2800" b="1" dirty="0">
                <a:solidFill>
                  <a:srgbClr val="1D41D5"/>
                </a:solidFill>
                <a:latin typeface="华文楷体" panose="02010600040101010101" charset="-122"/>
                <a:ea typeface="华文楷体" panose="02010600040101010101" charset="-122"/>
              </a:rPr>
              <a:t>国民民主意识淡薄；</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❹</a:t>
            </a:r>
            <a:r>
              <a:rPr lang="zh-CN" altLang="en-US" sz="2800" b="1" dirty="0">
                <a:solidFill>
                  <a:srgbClr val="1D41D5"/>
                </a:solidFill>
                <a:latin typeface="华文楷体" panose="02010600040101010101" charset="-122"/>
                <a:ea typeface="华文楷体" panose="02010600040101010101" charset="-122"/>
              </a:rPr>
              <a:t>资产阶级政党政治准备不充分；</a:t>
            </a:r>
            <a:endParaRPr lang="en-US" altLang="zh-CN" sz="2800" b="1" dirty="0">
              <a:solidFill>
                <a:srgbClr val="1D41D5"/>
              </a:solidFill>
              <a:latin typeface="华文楷体" panose="02010600040101010101" charset="-122"/>
              <a:ea typeface="华文楷体" panose="02010600040101010101" charset="-122"/>
            </a:endParaRPr>
          </a:p>
          <a:p>
            <a:pPr marL="0" lvl="0" indent="0" algn="just" eaLnBrk="1" hangingPunct="1">
              <a:lnSpc>
                <a:spcPct val="150000"/>
              </a:lnSpc>
              <a:spcBef>
                <a:spcPct val="0"/>
              </a:spcBef>
              <a:buNone/>
            </a:pPr>
            <a:r>
              <a:rPr lang="en-US" altLang="zh-CN" sz="2800" b="1" dirty="0">
                <a:solidFill>
                  <a:srgbClr val="1D41D5"/>
                </a:solidFill>
                <a:latin typeface="华文楷体" panose="02010600040101010101" charset="-122"/>
                <a:ea typeface="华文楷体" panose="02010600040101010101" charset="-122"/>
              </a:rPr>
              <a:t>❺</a:t>
            </a:r>
            <a:r>
              <a:rPr lang="zh-CN" altLang="en-US" sz="2800" b="1" dirty="0">
                <a:solidFill>
                  <a:srgbClr val="1D41D5"/>
                </a:solidFill>
                <a:latin typeface="华文楷体" panose="02010600040101010101" charset="-122"/>
                <a:ea typeface="华文楷体" panose="02010600040101010101" charset="-122"/>
              </a:rPr>
              <a:t> 中国没有形成适合代议制民主的政治环境，缺乏群众基础。</a:t>
            </a:r>
            <a:endParaRPr lang="zh-CN" altLang="en-US" sz="2800" b="1" dirty="0">
              <a:solidFill>
                <a:srgbClr val="1D41D5"/>
              </a:solidFill>
              <a:latin typeface="华文楷体" panose="02010600040101010101" charset="-122"/>
              <a:ea typeface="华文楷体"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95605" y="199390"/>
            <a:ext cx="8963025" cy="521970"/>
          </a:xfrm>
          <a:prstGeom prst="rect">
            <a:avLst/>
          </a:prstGeom>
          <a:noFill/>
        </p:spPr>
        <p:txBody>
          <a:bodyPr wrap="square" rtlCol="0">
            <a:spAutoFit/>
          </a:bodyPr>
          <a:lstStyle/>
          <a:p>
            <a:pPr lvl="0" algn="l">
              <a:spcBef>
                <a:spcPct val="0"/>
              </a:spcBef>
              <a:spcAft>
                <a:spcPct val="0"/>
              </a:spcAft>
              <a:buClrTx/>
              <a:buSzTx/>
              <a:buFontTx/>
              <a:defRPr/>
            </a:pPr>
            <a:r>
              <a:rPr lang="zh-CN" altLang="en-US" sz="2800" b="1" kern="0">
                <a:solidFill>
                  <a:srgbClr val="FF0000"/>
                </a:solidFill>
                <a:latin typeface="华文中宋" panose="02010600040101010101" charset="-122"/>
                <a:ea typeface="华文中宋" panose="02010600040101010101" charset="-122"/>
                <a:sym typeface="+mn-ea"/>
              </a:rPr>
              <a:t>南京国民政府时期（</a:t>
            </a:r>
            <a:r>
              <a:rPr lang="en-US" altLang="zh-CN" sz="2800" b="1" kern="0">
                <a:solidFill>
                  <a:srgbClr val="FF0000"/>
                </a:solidFill>
                <a:latin typeface="华文中宋" panose="02010600040101010101" charset="-122"/>
                <a:ea typeface="华文中宋" panose="02010600040101010101" charset="-122"/>
                <a:sym typeface="+mn-ea"/>
              </a:rPr>
              <a:t>1928-1949</a:t>
            </a:r>
            <a:r>
              <a:rPr lang="zh-CN" altLang="en-US" sz="2800" b="1" kern="0">
                <a:solidFill>
                  <a:srgbClr val="FF0000"/>
                </a:solidFill>
                <a:latin typeface="华文中宋" panose="02010600040101010101" charset="-122"/>
                <a:ea typeface="华文中宋" panose="02010600040101010101" charset="-122"/>
                <a:sym typeface="+mn-ea"/>
              </a:rPr>
              <a:t>）</a:t>
            </a:r>
            <a:r>
              <a:rPr lang="zh-CN" altLang="en-US" sz="2800" b="1" kern="0">
                <a:solidFill>
                  <a:srgbClr val="FF0000"/>
                </a:solidFill>
                <a:latin typeface="宋体" panose="02010600030101010101" pitchFamily="2" charset="-122"/>
                <a:ea typeface="宋体" panose="02010600030101010101" pitchFamily="2" charset="-122"/>
                <a:sym typeface="+mn-ea"/>
              </a:rPr>
              <a:t>（</a:t>
            </a:r>
            <a:r>
              <a:rPr lang="zh-CN" altLang="en-US" sz="2800" b="1" dirty="0">
                <a:solidFill>
                  <a:srgbClr val="FF0000"/>
                </a:solidFill>
                <a:latin typeface="宋体" panose="02010600030101010101" pitchFamily="2" charset="-122"/>
                <a:ea typeface="宋体" panose="02010600030101010101" pitchFamily="2" charset="-122"/>
                <a:sym typeface="+mn-ea"/>
              </a:rPr>
              <a:t>假共和、真专制</a:t>
            </a:r>
            <a:r>
              <a:rPr lang="zh-CN" altLang="en-US" sz="2800" b="1" kern="0">
                <a:solidFill>
                  <a:srgbClr val="FF0000"/>
                </a:solidFill>
                <a:latin typeface="宋体" panose="02010600030101010101" pitchFamily="2" charset="-122"/>
                <a:ea typeface="宋体" panose="02010600030101010101" pitchFamily="2" charset="-122"/>
                <a:sym typeface="+mn-ea"/>
              </a:rPr>
              <a:t>）</a:t>
            </a:r>
            <a:endParaRPr lang="zh-CN" altLang="en-US" sz="2800" b="1" kern="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custDataLst>
              <p:tags r:id="rId2"/>
            </p:custDataLst>
          </p:nvPr>
        </p:nvSpPr>
        <p:spPr>
          <a:xfrm>
            <a:off x="395605" y="721360"/>
            <a:ext cx="8630285" cy="586105"/>
          </a:xfrm>
          <a:prstGeom prst="rect">
            <a:avLst/>
          </a:prstGeom>
          <a:noFill/>
        </p:spPr>
        <p:txBody>
          <a:bodyPr wrap="square" rtlCol="0" anchor="t">
            <a:spAutoFit/>
          </a:bodyPr>
          <a:lstStyle/>
          <a:p>
            <a:pPr algn="l" fontAlgn="auto">
              <a:lnSpc>
                <a:spcPct val="115000"/>
              </a:lnSpc>
            </a:pPr>
            <a:r>
              <a:rPr lang="zh-CN" altLang="en-US"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（1）训政时期</a:t>
            </a:r>
            <a:r>
              <a:rPr lang="en-US" altLang="zh-CN"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a:t>
            </a:r>
            <a:r>
              <a:rPr lang="zh-CN" altLang="en-US" sz="28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颁布《训政纲领》</a:t>
            </a:r>
            <a:r>
              <a:rPr lang="en-US" altLang="zh-CN" sz="2800" b="1">
                <a:solidFill>
                  <a:srgbClr val="1D41D5"/>
                </a:solidFill>
                <a:latin typeface="黑体" panose="02010609060101010101" charset="-122"/>
                <a:ea typeface="黑体" panose="02010609060101010101" charset="-122"/>
                <a:cs typeface="黑体" panose="02010609060101010101" charset="-122"/>
                <a:sym typeface="+mn-ea"/>
              </a:rPr>
              <a:t>(1928-1948)</a:t>
            </a:r>
            <a:endParaRPr lang="en-US" altLang="zh-CN" sz="2800" b="1" smtClean="0">
              <a:solidFill>
                <a:srgbClr val="1D41D5"/>
              </a:solidFill>
              <a:uFillTx/>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3"/>
            </p:custDataLst>
          </p:nvPr>
        </p:nvSpPr>
        <p:spPr>
          <a:xfrm>
            <a:off x="191770" y="1307465"/>
            <a:ext cx="11808460" cy="5469255"/>
          </a:xfrm>
          <a:prstGeom prst="rect">
            <a:avLst/>
          </a:prstGeom>
          <a:noFill/>
          <a:ln>
            <a:solidFill>
              <a:schemeClr val="tx1"/>
            </a:solidFill>
          </a:ln>
        </p:spPr>
        <p:txBody>
          <a:bodyPr wrap="square" lIns="91434" tIns="45717" rIns="91434" bIns="45717" rtlCol="0">
            <a:spAutoFit/>
          </a:bodyPr>
          <a:p>
            <a:pPr>
              <a:lnSpc>
                <a:spcPct val="130000"/>
              </a:lnSpc>
              <a:spcBef>
                <a:spcPts val="0"/>
              </a:spcBef>
              <a:spcAft>
                <a:spcPts val="0"/>
              </a:spcAft>
            </a:pPr>
            <a:r>
              <a:rPr lang="zh-CN" altLang="en-US" sz="2700" b="1">
                <a:latin typeface="华文楷体" panose="02010600040101010101" charset="-122"/>
                <a:ea typeface="华文楷体" panose="02010600040101010101" charset="-122"/>
                <a:sym typeface="+mn-ea"/>
              </a:rPr>
              <a:t>材料： 先看</a:t>
            </a:r>
            <a:r>
              <a:rPr lang="zh-CN" altLang="en-US" sz="2700" b="1">
                <a:solidFill>
                  <a:srgbClr val="FF0000"/>
                </a:solidFill>
                <a:latin typeface="华文楷体" panose="02010600040101010101" charset="-122"/>
                <a:ea typeface="华文楷体" panose="02010600040101010101" charset="-122"/>
                <a:sym typeface="+mn-ea"/>
              </a:rPr>
              <a:t>“军政”</a:t>
            </a:r>
            <a:r>
              <a:rPr lang="zh-CN" altLang="en-US" sz="2700" b="1">
                <a:latin typeface="华文楷体" panose="02010600040101010101" charset="-122"/>
                <a:ea typeface="华文楷体" panose="02010600040101010101" charset="-122"/>
                <a:sym typeface="+mn-ea"/>
              </a:rPr>
              <a:t>，这</a:t>
            </a:r>
            <a:r>
              <a:rPr lang="zh-CN" altLang="en-US" sz="2700" b="1">
                <a:solidFill>
                  <a:srgbClr val="FF0000"/>
                </a:solidFill>
                <a:latin typeface="华文楷体" panose="02010600040101010101" charset="-122"/>
                <a:ea typeface="华文楷体" panose="02010600040101010101" charset="-122"/>
                <a:sym typeface="+mn-ea"/>
              </a:rPr>
              <a:t>是“以党建国”</a:t>
            </a:r>
            <a:r>
              <a:rPr lang="zh-CN" altLang="en-US" sz="2700" b="1">
                <a:latin typeface="华文楷体" panose="02010600040101010101" charset="-122"/>
                <a:ea typeface="华文楷体" panose="02010600040101010101" charset="-122"/>
                <a:sym typeface="+mn-ea"/>
              </a:rPr>
              <a:t>的暴力革命时期，早期是指在国民党的领导下，</a:t>
            </a:r>
            <a:r>
              <a:rPr lang="zh-CN" altLang="en-US" sz="2700" b="1">
                <a:solidFill>
                  <a:srgbClr val="FF0000"/>
                </a:solidFill>
                <a:latin typeface="华文楷体" panose="02010600040101010101" charset="-122"/>
                <a:ea typeface="华文楷体" panose="02010600040101010101" charset="-122"/>
                <a:sym typeface="+mn-ea"/>
              </a:rPr>
              <a:t>以革命的手段推翻清王朝的统治，建立资产阶级共和国</a:t>
            </a:r>
            <a:r>
              <a:rPr lang="zh-CN" altLang="en-US" sz="2700" b="1">
                <a:latin typeface="华文楷体" panose="02010600040101010101" charset="-122"/>
                <a:ea typeface="华文楷体" panose="02010600040101010101" charset="-122"/>
                <a:sym typeface="+mn-ea"/>
              </a:rPr>
              <a:t>，后来指通过武装革命彻底打到军阀，实现国家的统一和独立。再看</a:t>
            </a:r>
            <a:r>
              <a:rPr lang="zh-CN" altLang="en-US" sz="2700" b="1">
                <a:solidFill>
                  <a:srgbClr val="FF0000"/>
                </a:solidFill>
                <a:latin typeface="华文楷体" panose="02010600040101010101" charset="-122"/>
                <a:ea typeface="华文楷体" panose="02010600040101010101" charset="-122"/>
                <a:sym typeface="+mn-ea"/>
              </a:rPr>
              <a:t>“训政”</a:t>
            </a:r>
            <a:r>
              <a:rPr lang="zh-CN" altLang="en-US" sz="2700" b="1">
                <a:latin typeface="华文楷体" panose="02010600040101010101" charset="-122"/>
                <a:ea typeface="华文楷体" panose="02010600040101010101" charset="-122"/>
                <a:sym typeface="+mn-ea"/>
              </a:rPr>
              <a:t>，这</a:t>
            </a:r>
            <a:r>
              <a:rPr lang="zh-CN" altLang="en-US" sz="2700" b="1">
                <a:solidFill>
                  <a:srgbClr val="FF0000"/>
                </a:solidFill>
                <a:latin typeface="华文楷体" panose="02010600040101010101" charset="-122"/>
                <a:ea typeface="华文楷体" panose="02010600040101010101" charset="-122"/>
                <a:sym typeface="+mn-ea"/>
              </a:rPr>
              <a:t>是“以党治国”</a:t>
            </a:r>
            <a:r>
              <a:rPr lang="zh-CN" altLang="en-US" sz="2700" b="1">
                <a:latin typeface="华文楷体" panose="02010600040101010101" charset="-122"/>
                <a:ea typeface="华文楷体" panose="02010600040101010101" charset="-122"/>
                <a:sym typeface="+mn-ea"/>
              </a:rPr>
              <a:t>的威权统治时期。因而以“军政”统一全国后，需要</a:t>
            </a:r>
            <a:r>
              <a:rPr lang="zh-CN" altLang="en-US" sz="2700" b="1" u="sng">
                <a:solidFill>
                  <a:srgbClr val="FF0000"/>
                </a:solidFill>
                <a:latin typeface="华文楷体" panose="02010600040101010101" charset="-122"/>
                <a:ea typeface="华文楷体" panose="02010600040101010101" charset="-122"/>
                <a:sym typeface="+mn-ea"/>
              </a:rPr>
              <a:t>在国民党的领导下</a:t>
            </a:r>
            <a:r>
              <a:rPr lang="zh-CN" altLang="en-US" sz="2700" b="1">
                <a:latin typeface="华文楷体" panose="02010600040101010101" charset="-122"/>
                <a:ea typeface="华文楷体" panose="02010600040101010101" charset="-122"/>
                <a:sym typeface="+mn-ea"/>
              </a:rPr>
              <a:t>，以“训政”来</a:t>
            </a:r>
            <a:r>
              <a:rPr lang="zh-CN" altLang="en-US" sz="2700" b="1" u="sng">
                <a:solidFill>
                  <a:srgbClr val="FF0000"/>
                </a:solidFill>
                <a:latin typeface="华文楷体" panose="02010600040101010101" charset="-122"/>
                <a:ea typeface="华文楷体" panose="02010600040101010101" charset="-122"/>
                <a:sym typeface="+mn-ea"/>
              </a:rPr>
              <a:t>开启民智，培养民众的民主意识。届时要实行约法，由政府派出经过训练、考试合格的人员，到各县筹备地方自治，并对人民进行使用民权和承担义务的训练</a:t>
            </a:r>
            <a:r>
              <a:rPr lang="zh-CN" altLang="en-US" sz="2700" b="1">
                <a:latin typeface="华文楷体" panose="02010600040101010101" charset="-122"/>
                <a:ea typeface="华文楷体" panose="02010600040101010101" charset="-122"/>
                <a:sym typeface="+mn-ea"/>
              </a:rPr>
              <a:t>。最后看</a:t>
            </a:r>
            <a:r>
              <a:rPr lang="zh-CN" altLang="en-US" sz="2700" b="1">
                <a:solidFill>
                  <a:srgbClr val="FF0000"/>
                </a:solidFill>
                <a:latin typeface="华文楷体" panose="02010600040101010101" charset="-122"/>
                <a:ea typeface="华文楷体" panose="02010600040101010101" charset="-122"/>
                <a:sym typeface="+mn-ea"/>
              </a:rPr>
              <a:t>“宪政”</a:t>
            </a:r>
            <a:r>
              <a:rPr lang="zh-CN" altLang="en-US" sz="2700" b="1">
                <a:latin typeface="华文楷体" panose="02010600040101010101" charset="-122"/>
                <a:ea typeface="华文楷体" panose="02010600040101010101" charset="-122"/>
                <a:sym typeface="+mn-ea"/>
              </a:rPr>
              <a:t>，孙中山认为，凡一省之内全部的县已实行自治，就可结束训政，开始宪政阶段。“宪政”是</a:t>
            </a:r>
            <a:r>
              <a:rPr lang="zh-CN" altLang="en-US" sz="2700" b="1">
                <a:solidFill>
                  <a:srgbClr val="FF0000"/>
                </a:solidFill>
                <a:latin typeface="华文楷体" panose="02010600040101010101" charset="-122"/>
                <a:ea typeface="华文楷体" panose="02010600040101010101" charset="-122"/>
                <a:sym typeface="+mn-ea"/>
              </a:rPr>
              <a:t>“还政于民”</a:t>
            </a:r>
            <a:r>
              <a:rPr lang="zh-CN" altLang="en-US" sz="2700" b="1">
                <a:latin typeface="华文楷体" panose="02010600040101010101" charset="-122"/>
                <a:ea typeface="华文楷体" panose="02010600040101010101" charset="-122"/>
                <a:sym typeface="+mn-ea"/>
              </a:rPr>
              <a:t>的宪政民主时期。</a:t>
            </a:r>
            <a:endParaRPr lang="zh-CN" altLang="en-US" sz="2700" b="1">
              <a:latin typeface="华文楷体" panose="02010600040101010101" charset="-122"/>
              <a:ea typeface="华文楷体" panose="02010600040101010101" charset="-122"/>
              <a:sym typeface="+mn-ea"/>
            </a:endParaRPr>
          </a:p>
          <a:p>
            <a:pPr>
              <a:lnSpc>
                <a:spcPct val="130000"/>
              </a:lnSpc>
              <a:spcBef>
                <a:spcPts val="0"/>
              </a:spcBef>
              <a:spcAft>
                <a:spcPts val="0"/>
              </a:spcAft>
            </a:pPr>
            <a:r>
              <a:rPr lang="zh-CN" altLang="en-US" sz="2600" b="1">
                <a:latin typeface="华文楷体" panose="02010600040101010101" charset="-122"/>
                <a:ea typeface="华文楷体" panose="02010600040101010101" charset="-122"/>
                <a:sym typeface="+mn-ea"/>
              </a:rPr>
              <a:t>  </a:t>
            </a:r>
            <a:r>
              <a:rPr lang="zh-CN" altLang="en-US" sz="2400" b="1">
                <a:latin typeface="华文楷体" panose="02010600040101010101" charset="-122"/>
                <a:ea typeface="华文楷体" panose="02010600040101010101" charset="-122"/>
                <a:sym typeface="+mn-ea"/>
              </a:rPr>
              <a:t>——《让历史告诉未来：孙中山的“军政、训政、宪政”三阶段方略及启示》彭先兵</a:t>
            </a:r>
            <a:endParaRPr lang="zh-CN" altLang="en-US" sz="2400" b="1"/>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94055" y="1066165"/>
            <a:ext cx="11004550" cy="1437640"/>
          </a:xfrm>
          <a:prstGeom prst="rect">
            <a:avLst/>
          </a:prstGeom>
        </p:spPr>
      </p:pic>
      <p:pic>
        <p:nvPicPr>
          <p:cNvPr id="5" name="图片 4"/>
          <p:cNvPicPr>
            <a:picLocks noChangeAspect="1"/>
          </p:cNvPicPr>
          <p:nvPr/>
        </p:nvPicPr>
        <p:blipFill>
          <a:blip r:embed="rId2"/>
          <a:stretch>
            <a:fillRect/>
          </a:stretch>
        </p:blipFill>
        <p:spPr>
          <a:xfrm>
            <a:off x="1050290" y="2503805"/>
            <a:ext cx="8580120" cy="595630"/>
          </a:xfrm>
          <a:prstGeom prst="rect">
            <a:avLst/>
          </a:prstGeom>
        </p:spPr>
      </p:pic>
      <p:pic>
        <p:nvPicPr>
          <p:cNvPr id="6" name="图片 5"/>
          <p:cNvPicPr>
            <a:picLocks noChangeAspect="1"/>
          </p:cNvPicPr>
          <p:nvPr/>
        </p:nvPicPr>
        <p:blipFill>
          <a:blip r:embed="rId3"/>
          <a:stretch>
            <a:fillRect/>
          </a:stretch>
        </p:blipFill>
        <p:spPr>
          <a:xfrm>
            <a:off x="843280" y="3689350"/>
            <a:ext cx="10291445" cy="10172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49"/>
          <p:cNvSpPr/>
          <p:nvPr>
            <p:custDataLst>
              <p:tags r:id="rId1"/>
            </p:custDataLst>
          </p:nvPr>
        </p:nvSpPr>
        <p:spPr>
          <a:xfrm rot="10800000">
            <a:off x="20963" y="1403353"/>
            <a:ext cx="6164580" cy="3683635"/>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rgbClr val="5B9BD5">
              <a:lumMod val="75000"/>
            </a:srgbClr>
          </a:solidFill>
          <a:ln w="12700" cap="flat" cmpd="sng" algn="ctr">
            <a:noFill/>
            <a:prstDash val="solid"/>
            <a:miter lim="800000"/>
          </a:ln>
          <a:effectLst/>
        </p:spPr>
        <p:txBody>
          <a:bodyPr wrap="square" lIns="91434" tIns="45718" rIns="91434" bIns="45718" rtlCol="0" anchor="ctr">
            <a:noAutofit/>
          </a:bodyPr>
          <a:lstStyle/>
          <a:p>
            <a:pPr algn="ctr" eaLnBrk="1" fontAlgn="auto" hangingPunct="1">
              <a:spcBef>
                <a:spcPct val="0"/>
              </a:spcBef>
              <a:spcAft>
                <a:spcPct val="0"/>
              </a:spcAft>
            </a:pPr>
            <a:endParaRPr kumimoji="1" lang="zh-CN" altLang="en-US" sz="1600" b="1" kern="0">
              <a:solidFill>
                <a:sysClr val="window" lastClr="FFFFFF"/>
              </a:solidFill>
              <a:latin typeface="等线" panose="02010600030101010101" charset="-122"/>
            </a:endParaRPr>
          </a:p>
        </p:txBody>
      </p:sp>
      <p:sp>
        <p:nvSpPr>
          <p:cNvPr id="8" name="任意多边形: 形状 49"/>
          <p:cNvSpPr/>
          <p:nvPr>
            <p:custDataLst>
              <p:tags r:id="rId2"/>
            </p:custDataLst>
          </p:nvPr>
        </p:nvSpPr>
        <p:spPr>
          <a:xfrm>
            <a:off x="5925832" y="1403354"/>
            <a:ext cx="6295391" cy="3626485"/>
          </a:xfrm>
          <a:custGeom>
            <a:avLst/>
            <a:gdLst>
              <a:gd name="connsiteX0" fmla="*/ 0 w 7449642"/>
              <a:gd name="connsiteY0" fmla="*/ 0 h 4225704"/>
              <a:gd name="connsiteX1" fmla="*/ 198821 w 7449642"/>
              <a:gd name="connsiteY1" fmla="*/ 0 h 4225704"/>
              <a:gd name="connsiteX2" fmla="*/ 3676719 w 7449642"/>
              <a:gd name="connsiteY2" fmla="*/ 0 h 4225704"/>
              <a:gd name="connsiteX3" fmla="*/ 3875540 w 7449642"/>
              <a:gd name="connsiteY3" fmla="*/ 0 h 4225704"/>
              <a:gd name="connsiteX4" fmla="*/ 6348626 w 7449642"/>
              <a:gd name="connsiteY4" fmla="*/ 0 h 4225704"/>
              <a:gd name="connsiteX5" fmla="*/ 6547447 w 7449642"/>
              <a:gd name="connsiteY5" fmla="*/ 0 h 4225704"/>
              <a:gd name="connsiteX6" fmla="*/ 7449642 w 7449642"/>
              <a:gd name="connsiteY6" fmla="*/ 0 h 4225704"/>
              <a:gd name="connsiteX7" fmla="*/ 7449642 w 7449642"/>
              <a:gd name="connsiteY7" fmla="*/ 4225704 h 4225704"/>
              <a:gd name="connsiteX8" fmla="*/ 7197412 w 7449642"/>
              <a:gd name="connsiteY8" fmla="*/ 4225704 h 4225704"/>
              <a:gd name="connsiteX9" fmla="*/ 6998591 w 7449642"/>
              <a:gd name="connsiteY9" fmla="*/ 4225704 h 4225704"/>
              <a:gd name="connsiteX10" fmla="*/ 3875540 w 7449642"/>
              <a:gd name="connsiteY10" fmla="*/ 4225704 h 4225704"/>
              <a:gd name="connsiteX11" fmla="*/ 3676719 w 7449642"/>
              <a:gd name="connsiteY11" fmla="*/ 4225704 h 4225704"/>
              <a:gd name="connsiteX12" fmla="*/ 848785 w 7449642"/>
              <a:gd name="connsiteY12" fmla="*/ 4225704 h 4225704"/>
              <a:gd name="connsiteX13" fmla="*/ 649965 w 7449642"/>
              <a:gd name="connsiteY13" fmla="*/ 4225704 h 422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9642" h="4225704">
                <a:moveTo>
                  <a:pt x="0" y="0"/>
                </a:moveTo>
                <a:lnTo>
                  <a:pt x="198821" y="0"/>
                </a:lnTo>
                <a:lnTo>
                  <a:pt x="3676719" y="0"/>
                </a:lnTo>
                <a:lnTo>
                  <a:pt x="3875540" y="0"/>
                </a:lnTo>
                <a:lnTo>
                  <a:pt x="6348626" y="0"/>
                </a:lnTo>
                <a:lnTo>
                  <a:pt x="6547447" y="0"/>
                </a:lnTo>
                <a:lnTo>
                  <a:pt x="7449642" y="0"/>
                </a:lnTo>
                <a:lnTo>
                  <a:pt x="7449642" y="4225704"/>
                </a:lnTo>
                <a:lnTo>
                  <a:pt x="7197412" y="4225704"/>
                </a:lnTo>
                <a:lnTo>
                  <a:pt x="6998591" y="4225704"/>
                </a:lnTo>
                <a:lnTo>
                  <a:pt x="3875540" y="4225704"/>
                </a:lnTo>
                <a:lnTo>
                  <a:pt x="3676719" y="4225704"/>
                </a:lnTo>
                <a:lnTo>
                  <a:pt x="848785" y="4225704"/>
                </a:lnTo>
                <a:lnTo>
                  <a:pt x="649965" y="4225704"/>
                </a:lnTo>
                <a:close/>
              </a:path>
            </a:pathLst>
          </a:custGeom>
          <a:solidFill>
            <a:srgbClr val="5B9BD5">
              <a:lumMod val="75000"/>
            </a:srgbClr>
          </a:solidFill>
          <a:ln w="12700" cap="flat" cmpd="sng" algn="ctr">
            <a:noFill/>
            <a:prstDash val="solid"/>
            <a:miter lim="800000"/>
          </a:ln>
          <a:effectLst/>
        </p:spPr>
        <p:txBody>
          <a:bodyPr wrap="square" lIns="91434" tIns="45718" rIns="91434" bIns="45718" rtlCol="0" anchor="ctr">
            <a:noAutofit/>
          </a:bodyPr>
          <a:lstStyle/>
          <a:p>
            <a:pPr algn="ctr" eaLnBrk="1" fontAlgn="auto" hangingPunct="1">
              <a:spcBef>
                <a:spcPct val="0"/>
              </a:spcBef>
              <a:spcAft>
                <a:spcPct val="0"/>
              </a:spcAft>
            </a:pPr>
            <a:endParaRPr kumimoji="1" lang="zh-CN" altLang="en-US" sz="1600" b="1" kern="0">
              <a:solidFill>
                <a:sysClr val="window" lastClr="FFFFFF"/>
              </a:solidFill>
              <a:latin typeface="等线" panose="02010600030101010101" charset="-122"/>
            </a:endParaRPr>
          </a:p>
        </p:txBody>
      </p:sp>
      <p:sp>
        <p:nvSpPr>
          <p:cNvPr id="9" name="Text Box 6"/>
          <p:cNvSpPr txBox="1">
            <a:spLocks noChangeArrowheads="1"/>
          </p:cNvSpPr>
          <p:nvPr>
            <p:custDataLst>
              <p:tags r:id="rId3"/>
            </p:custDataLst>
          </p:nvPr>
        </p:nvSpPr>
        <p:spPr bwMode="auto">
          <a:xfrm>
            <a:off x="6415408" y="1521460"/>
            <a:ext cx="5653405" cy="34474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4" tIns="45718" rIns="91434" bIns="45718">
            <a:spAutoFit/>
          </a:bodyPr>
          <a:lstStyle>
            <a:lvl1pPr eaLnBrk="0" hangingPunct="0">
              <a:defRPr kumimoji="1" sz="3200">
                <a:solidFill>
                  <a:schemeClr val="bg1"/>
                </a:solidFill>
                <a:latin typeface="Times New Roman" panose="02020603050405020304" pitchFamily="18" charset="0"/>
                <a:ea typeface="华文新魏" panose="02010800040101010101"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9pPr>
          </a:lstStyle>
          <a:p>
            <a:pPr eaLnBrk="1" hangingPunct="1">
              <a:lnSpc>
                <a:spcPct val="120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在训政时期，由中国国民党全国代表大会代表国民大会领导行使政权；大会闭会期间，把政权付托国民党中央执行委员会；治权之行政、立法、司法、考试和监察五权，由国民党政府独揽执行。</a:t>
            </a:r>
            <a:endParaRPr lang="en-US" altLang="zh-CN" sz="26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en-US" altLang="zh-CN" sz="2600" b="1">
                <a:latin typeface="楷体" panose="02010609060101010101" charset="-122"/>
                <a:ea typeface="楷体" panose="02010609060101010101" charset="-122"/>
                <a:cs typeface="楷体" panose="02010609060101010101" charset="-122"/>
              </a:rPr>
              <a:t>              --《</a:t>
            </a:r>
            <a:r>
              <a:rPr lang="zh-CN" altLang="en-US" sz="2600" b="1">
                <a:latin typeface="楷体" panose="02010609060101010101" charset="-122"/>
                <a:ea typeface="楷体" panose="02010609060101010101" charset="-122"/>
                <a:cs typeface="楷体" panose="02010609060101010101" charset="-122"/>
              </a:rPr>
              <a:t>训政纲领</a:t>
            </a:r>
            <a:r>
              <a:rPr lang="en-US" altLang="zh-CN" sz="2600" b="1">
                <a:latin typeface="楷体" panose="02010609060101010101" charset="-122"/>
                <a:ea typeface="楷体" panose="02010609060101010101" charset="-122"/>
                <a:cs typeface="楷体" panose="02010609060101010101" charset="-122"/>
              </a:rPr>
              <a:t>》</a:t>
            </a:r>
            <a:r>
              <a:rPr lang="zh-CN" altLang="en-US" sz="2600" b="1">
                <a:latin typeface="楷体" panose="02010609060101010101" charset="-122"/>
                <a:ea typeface="楷体" panose="02010609060101010101" charset="-122"/>
                <a:cs typeface="楷体" panose="02010609060101010101" charset="-122"/>
              </a:rPr>
              <a:t>（</a:t>
            </a:r>
            <a:r>
              <a:rPr lang="en-US" altLang="zh-CN" sz="2600" b="1">
                <a:latin typeface="楷体" panose="02010609060101010101" charset="-122"/>
                <a:ea typeface="楷体" panose="02010609060101010101" charset="-122"/>
                <a:cs typeface="楷体" panose="02010609060101010101" charset="-122"/>
              </a:rPr>
              <a:t>1928</a:t>
            </a:r>
            <a:r>
              <a:rPr lang="zh-CN" altLang="en-US" sz="2600" b="1">
                <a:latin typeface="楷体" panose="02010609060101010101" charset="-122"/>
                <a:ea typeface="楷体" panose="02010609060101010101" charset="-122"/>
                <a:cs typeface="楷体" panose="02010609060101010101" charset="-122"/>
              </a:rPr>
              <a:t>）</a:t>
            </a:r>
            <a:endParaRPr lang="zh-CN" altLang="en-US" sz="2600" b="1">
              <a:latin typeface="楷体" panose="02010609060101010101" charset="-122"/>
              <a:ea typeface="楷体" panose="02010609060101010101" charset="-122"/>
              <a:cs typeface="楷体" panose="02010609060101010101" charset="-122"/>
            </a:endParaRPr>
          </a:p>
        </p:txBody>
      </p:sp>
      <p:sp>
        <p:nvSpPr>
          <p:cNvPr id="11" name="Text Box 7"/>
          <p:cNvSpPr txBox="1">
            <a:spLocks noChangeArrowheads="1"/>
          </p:cNvSpPr>
          <p:nvPr>
            <p:custDataLst>
              <p:tags r:id="rId4"/>
            </p:custDataLst>
          </p:nvPr>
        </p:nvSpPr>
        <p:spPr bwMode="auto">
          <a:xfrm>
            <a:off x="151765" y="1511300"/>
            <a:ext cx="5317490" cy="341058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4" tIns="45718" rIns="91434" bIns="45718">
            <a:spAutoFit/>
          </a:bodyPr>
          <a:lstStyle>
            <a:lvl1pPr eaLnBrk="0" hangingPunct="0">
              <a:defRPr kumimoji="1" sz="3200">
                <a:solidFill>
                  <a:schemeClr val="bg1"/>
                </a:solidFill>
                <a:latin typeface="Times New Roman" panose="02020603050405020304" pitchFamily="18" charset="0"/>
                <a:ea typeface="华文新魏" panose="02010800040101010101" charset="-122"/>
              </a:defRPr>
            </a:lvl1pPr>
            <a:lvl2pPr marL="742950" indent="-285750" eaLnBrk="0" hangingPunct="0">
              <a:defRPr kumimoji="1" sz="3200">
                <a:solidFill>
                  <a:schemeClr val="bg1"/>
                </a:solidFill>
                <a:latin typeface="Times New Roman" panose="02020603050405020304" pitchFamily="18" charset="0"/>
                <a:ea typeface="华文新魏" panose="02010800040101010101" charset="-122"/>
              </a:defRPr>
            </a:lvl2pPr>
            <a:lvl3pPr marL="1143000" indent="-228600" eaLnBrk="0" hangingPunct="0">
              <a:defRPr kumimoji="1" sz="3200">
                <a:solidFill>
                  <a:schemeClr val="bg1"/>
                </a:solidFill>
                <a:latin typeface="Times New Roman" panose="02020603050405020304" pitchFamily="18" charset="0"/>
                <a:ea typeface="华文新魏" panose="02010800040101010101" charset="-122"/>
              </a:defRPr>
            </a:lvl3pPr>
            <a:lvl4pPr marL="1600200" indent="-228600" eaLnBrk="0" hangingPunct="0">
              <a:defRPr kumimoji="1" sz="3200">
                <a:solidFill>
                  <a:schemeClr val="bg1"/>
                </a:solidFill>
                <a:latin typeface="Times New Roman" panose="02020603050405020304" pitchFamily="18" charset="0"/>
                <a:ea typeface="华文新魏" panose="02010800040101010101" charset="-122"/>
              </a:defRPr>
            </a:lvl4pPr>
            <a:lvl5pPr marL="2057400" indent="-228600" eaLnBrk="0" hangingPunct="0">
              <a:defRPr kumimoji="1" sz="3200">
                <a:solidFill>
                  <a:schemeClr val="bg1"/>
                </a:solidFill>
                <a:latin typeface="Times New Roman" panose="02020603050405020304" pitchFamily="18" charset="0"/>
                <a:ea typeface="华文新魏" panose="02010800040101010101" charset="-122"/>
              </a:defRPr>
            </a:lvl5pPr>
            <a:lvl6pPr marL="25146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6pPr>
            <a:lvl7pPr marL="29718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7pPr>
            <a:lvl8pPr marL="34290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8pPr>
            <a:lvl9pPr marL="3886200" indent="-228600" eaLnBrk="0" fontAlgn="base" hangingPunct="0">
              <a:spcBef>
                <a:spcPct val="0"/>
              </a:spcBef>
              <a:spcAft>
                <a:spcPct val="0"/>
              </a:spcAft>
              <a:defRPr kumimoji="1" sz="3200">
                <a:solidFill>
                  <a:schemeClr val="bg1"/>
                </a:solidFill>
                <a:latin typeface="Times New Roman" panose="02020603050405020304" pitchFamily="18" charset="0"/>
                <a:ea typeface="华文新魏" panose="02010800040101010101" charset="-122"/>
              </a:defRPr>
            </a:lvl9pPr>
          </a:lstStyle>
          <a:p>
            <a:pPr eaLnBrk="1" hangingPunct="1">
              <a:lnSpc>
                <a:spcPct val="120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九、一完全自治之县，其国民有直接选举官员之权，有直接罢免官员之权。</a:t>
            </a:r>
            <a:r>
              <a:rPr lang="en-US" altLang="zh-CN" sz="2600" b="1">
                <a:latin typeface="楷体" panose="02010609060101010101" charset="-122"/>
                <a:ea typeface="楷体" panose="02010609060101010101" charset="-122"/>
                <a:cs typeface="楷体" panose="02010609060101010101" charset="-122"/>
              </a:rPr>
              <a:t>……</a:t>
            </a:r>
            <a:endParaRPr lang="en-US" altLang="zh-CN" sz="26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zh-CN" altLang="en-US" sz="2600" b="1">
                <a:latin typeface="楷体" panose="02010609060101010101" charset="-122"/>
                <a:ea typeface="楷体" panose="02010609060101010101" charset="-122"/>
                <a:cs typeface="楷体" panose="02010609060101010101" charset="-122"/>
              </a:rPr>
              <a:t>十四、每县地方自治政府成立之后，得选国民代表一员，以组织代表会，参预中央政事。</a:t>
            </a:r>
            <a:endParaRPr lang="en-US" altLang="zh-CN" sz="2400" b="1">
              <a:latin typeface="楷体" panose="02010609060101010101" charset="-122"/>
              <a:ea typeface="楷体" panose="02010609060101010101" charset="-122"/>
              <a:cs typeface="楷体" panose="02010609060101010101" charset="-122"/>
            </a:endParaRPr>
          </a:p>
          <a:p>
            <a:pPr eaLnBrk="1" hangingPunct="1">
              <a:lnSpc>
                <a:spcPct val="120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国民政府建国大纲</a:t>
            </a:r>
            <a:r>
              <a:rPr lang="en-US" altLang="zh-CN" sz="2400" b="1">
                <a:latin typeface="楷体" panose="02010609060101010101" charset="-122"/>
                <a:ea typeface="楷体" panose="02010609060101010101" charset="-122"/>
                <a:cs typeface="楷体" panose="02010609060101010101" charset="-122"/>
              </a:rPr>
              <a:t>(1924)</a:t>
            </a:r>
            <a:endParaRPr lang="en-US" altLang="zh-CN" sz="2400" b="1">
              <a:latin typeface="楷体" panose="02010609060101010101" charset="-122"/>
              <a:ea typeface="楷体" panose="02010609060101010101" charset="-122"/>
              <a:cs typeface="楷体" panose="02010609060101010101" charset="-122"/>
            </a:endParaRPr>
          </a:p>
        </p:txBody>
      </p:sp>
      <p:sp>
        <p:nvSpPr>
          <p:cNvPr id="13" name="矩形 12"/>
          <p:cNvSpPr/>
          <p:nvPr>
            <p:custDataLst>
              <p:tags r:id="rId5"/>
            </p:custDataLst>
          </p:nvPr>
        </p:nvSpPr>
        <p:spPr>
          <a:xfrm>
            <a:off x="1203959" y="760735"/>
            <a:ext cx="2396491" cy="606425"/>
          </a:xfrm>
          <a:prstGeom prst="rect">
            <a:avLst/>
          </a:prstGeom>
        </p:spPr>
        <p:txBody>
          <a:bodyPr wrap="square" lIns="91434" tIns="45718" rIns="91434" bIns="45718">
            <a:spAutoFit/>
          </a:bodyPr>
          <a:lstStyle/>
          <a:p>
            <a:pPr eaLnBrk="1" fontAlgn="auto" hangingPunct="1">
              <a:lnSpc>
                <a:spcPct val="120000"/>
              </a:lnSpc>
              <a:spcBef>
                <a:spcPts val="0"/>
              </a:spcBef>
              <a:spcAft>
                <a:spcPts val="0"/>
              </a:spcAft>
            </a:pPr>
            <a:r>
              <a:rPr lang="zh-CN" altLang="en-US" sz="2800" b="1" kern="0">
                <a:solidFill>
                  <a:srgbClr val="FF0000"/>
                </a:solidFill>
                <a:latin typeface="Microsoft YaHei" panose="020B0503020204020204" charset="-122"/>
                <a:ea typeface="Microsoft YaHei" panose="020B0503020204020204" charset="-122"/>
              </a:rPr>
              <a:t>孙中山的理想</a:t>
            </a:r>
            <a:endParaRPr lang="zh-CN" altLang="en-US" sz="2800" b="1" kern="0">
              <a:solidFill>
                <a:srgbClr val="FF0000"/>
              </a:solidFill>
              <a:latin typeface="Microsoft YaHei" panose="020B0503020204020204" charset="-122"/>
              <a:ea typeface="Microsoft YaHei" panose="020B0503020204020204" charset="-122"/>
            </a:endParaRPr>
          </a:p>
        </p:txBody>
      </p:sp>
      <p:sp>
        <p:nvSpPr>
          <p:cNvPr id="14" name="矩形 13"/>
          <p:cNvSpPr/>
          <p:nvPr>
            <p:custDataLst>
              <p:tags r:id="rId6"/>
            </p:custDataLst>
          </p:nvPr>
        </p:nvSpPr>
        <p:spPr>
          <a:xfrm>
            <a:off x="7464433" y="846460"/>
            <a:ext cx="2578100" cy="520700"/>
          </a:xfrm>
          <a:prstGeom prst="rect">
            <a:avLst/>
          </a:prstGeom>
        </p:spPr>
        <p:txBody>
          <a:bodyPr wrap="square" lIns="91434" tIns="45718" rIns="91434" bIns="45718">
            <a:spAutoFit/>
          </a:bodyPr>
          <a:lstStyle/>
          <a:p>
            <a:pPr eaLnBrk="1" fontAlgn="auto" hangingPunct="1">
              <a:spcBef>
                <a:spcPct val="0"/>
              </a:spcBef>
              <a:spcAft>
                <a:spcPct val="0"/>
              </a:spcAft>
            </a:pPr>
            <a:r>
              <a:rPr lang="zh-CN" altLang="en-US" sz="2800" b="1" kern="0">
                <a:solidFill>
                  <a:srgbClr val="FF0000"/>
                </a:solidFill>
                <a:latin typeface="Microsoft YaHei" panose="020B0503020204020204" charset="-122"/>
                <a:ea typeface="Microsoft YaHei" panose="020B0503020204020204" charset="-122"/>
                <a:cs typeface="Microsoft YaHei" panose="020B0503020204020204" charset="-122"/>
              </a:rPr>
              <a:t>国民党的现实 </a:t>
            </a:r>
            <a:endParaRPr lang="zh-CN" altLang="en-US" sz="2800" b="1" kern="0">
              <a:solidFill>
                <a:srgbClr val="FF0000"/>
              </a:solidFill>
              <a:latin typeface="Microsoft YaHei" panose="020B0503020204020204" charset="-122"/>
              <a:ea typeface="Microsoft YaHei" panose="020B0503020204020204" charset="-122"/>
              <a:cs typeface="Microsoft YaHei" panose="020B0503020204020204" charset="-122"/>
            </a:endParaRPr>
          </a:p>
        </p:txBody>
      </p:sp>
      <p:sp>
        <p:nvSpPr>
          <p:cNvPr id="15" name="矩形 14"/>
          <p:cNvSpPr/>
          <p:nvPr>
            <p:custDataLst>
              <p:tags r:id="rId7"/>
            </p:custDataLst>
          </p:nvPr>
        </p:nvSpPr>
        <p:spPr>
          <a:xfrm>
            <a:off x="5002531" y="2687329"/>
            <a:ext cx="1924051" cy="1115695"/>
          </a:xfrm>
          <a:prstGeom prst="rect">
            <a:avLst/>
          </a:prstGeom>
          <a:noFill/>
          <a:ln>
            <a:noFill/>
          </a:ln>
        </p:spPr>
        <p:txBody>
          <a:bodyPr wrap="square" lIns="91434" tIns="45718" rIns="91434" bIns="45718" rtlCol="0" anchor="t">
            <a:spAutoFit/>
            <a:scene3d>
              <a:camera prst="orthographicFront"/>
              <a:lightRig rig="threePt" dir="t"/>
            </a:scene3d>
          </a:bodyPr>
          <a:lstStyle/>
          <a:p>
            <a:pPr algn="ctr" eaLnBrk="1" fontAlgn="auto" hangingPunct="1">
              <a:spcBef>
                <a:spcPct val="0"/>
              </a:spcBef>
              <a:spcAft>
                <a:spcPct val="0"/>
              </a:spcAft>
            </a:pPr>
            <a:r>
              <a:rPr lang="en-US" altLang="zh-CN" sz="6665" b="1" kern="0">
                <a:ln w="9525" cmpd="sng">
                  <a:solidFill>
                    <a:srgbClr val="5B9BD5"/>
                  </a:solidFill>
                  <a:prstDash val="solid"/>
                </a:ln>
                <a:solidFill>
                  <a:srgbClr val="FF0000"/>
                </a:solidFill>
                <a:effectLst>
                  <a:glow rad="38100">
                    <a:srgbClr val="5B9BD5">
                      <a:alpha val="40000"/>
                    </a:srgbClr>
                  </a:glow>
                </a:effectLst>
              </a:rPr>
              <a:t>VS</a:t>
            </a:r>
            <a:endParaRPr lang="en-US" altLang="zh-CN" sz="6665" b="1" kern="0">
              <a:ln w="9525" cmpd="sng">
                <a:solidFill>
                  <a:srgbClr val="5B9BD5"/>
                </a:solidFill>
                <a:prstDash val="solid"/>
              </a:ln>
              <a:solidFill>
                <a:srgbClr val="FF0000"/>
              </a:solidFill>
              <a:effectLst>
                <a:glow rad="38100">
                  <a:srgbClr val="5B9BD5">
                    <a:alpha val="40000"/>
                  </a:srgbClr>
                </a:glow>
              </a:effectLst>
            </a:endParaRPr>
          </a:p>
        </p:txBody>
      </p:sp>
      <p:sp>
        <p:nvSpPr>
          <p:cNvPr id="16" name="文本框 16"/>
          <p:cNvSpPr txBox="1"/>
          <p:nvPr>
            <p:custDataLst>
              <p:tags r:id="rId8"/>
            </p:custDataLst>
          </p:nvPr>
        </p:nvSpPr>
        <p:spPr>
          <a:xfrm>
            <a:off x="20958" y="5228595"/>
            <a:ext cx="11917045" cy="890270"/>
          </a:xfrm>
          <a:prstGeom prst="rect">
            <a:avLst/>
          </a:prstGeom>
          <a:noFill/>
        </p:spPr>
        <p:txBody>
          <a:bodyPr wrap="square" lIns="91434" tIns="45718" rIns="91434" bIns="45718" rtlCol="0" anchor="t">
            <a:spAutoFit/>
          </a:bodyPr>
          <a:lstStyle/>
          <a:p>
            <a:r>
              <a:rPr lang="zh-CN" altLang="en-US" sz="2600" b="1">
                <a:latin typeface="黑体" panose="02010609060101010101" charset="-122"/>
                <a:ea typeface="黑体" panose="02010609060101010101" charset="-122"/>
                <a:cs typeface="FZLanTingHeiS-UL-GB" panose="02000000000000000000" charset="-122"/>
                <a:sym typeface="+mn-ea"/>
              </a:rPr>
              <a:t>【课堂探究】</a:t>
            </a:r>
            <a:r>
              <a:rPr lang="zh-CN" altLang="en-US" sz="2600" b="1">
                <a:latin typeface="黑体" panose="02010609060101010101" charset="-122"/>
                <a:ea typeface="黑体" panose="02010609060101010101" charset="-122"/>
                <a:cs typeface="黑体" panose="02010609060101010101" charset="-122"/>
                <a:sym typeface="+mn-ea"/>
              </a:rPr>
              <a:t>孙中山的“训政”理论，主要体现了怎样的民主政治原则？《训政纲领》反映出国民党的“训政”实质是什么？</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17" name="文本框 17"/>
          <p:cNvSpPr txBox="1"/>
          <p:nvPr>
            <p:custDataLst>
              <p:tags r:id="rId9"/>
            </p:custDataLst>
          </p:nvPr>
        </p:nvSpPr>
        <p:spPr>
          <a:xfrm>
            <a:off x="1439548" y="6271267"/>
            <a:ext cx="3675381" cy="520700"/>
          </a:xfrm>
          <a:prstGeom prst="rect">
            <a:avLst/>
          </a:prstGeom>
          <a:solidFill>
            <a:srgbClr val="E7E6E6">
              <a:lumMod val="90000"/>
            </a:srgbClr>
          </a:solidFill>
        </p:spPr>
        <p:txBody>
          <a:bodyPr wrap="square" lIns="91434" tIns="45718" rIns="91434" bIns="45718" rtlCol="0">
            <a:spAutoFit/>
          </a:bodyPr>
          <a:lstStyle/>
          <a:p>
            <a:pPr eaLnBrk="1" fontAlgn="auto" hangingPunct="1">
              <a:spcBef>
                <a:spcPct val="0"/>
              </a:spcBef>
              <a:spcAft>
                <a:spcPct val="0"/>
              </a:spcAft>
            </a:pPr>
            <a:r>
              <a:rPr lang="en-US" altLang="zh-CN" sz="2800" b="1" kern="0">
                <a:solidFill>
                  <a:sysClr val="windowText" lastClr="000000"/>
                </a:solidFill>
              </a:rPr>
              <a:t>  </a:t>
            </a:r>
            <a:r>
              <a:rPr lang="zh-CN" altLang="en-US" sz="2800" b="1" kern="0">
                <a:solidFill>
                  <a:srgbClr val="FF0000"/>
                </a:solidFill>
                <a:latin typeface="FZLanTingHeiS-UL-GB" panose="02000000000000000000" charset="-122"/>
                <a:ea typeface="FZLanTingHeiS-UL-GB" panose="02000000000000000000" charset="-122"/>
              </a:rPr>
              <a:t>主权在民原则</a:t>
            </a:r>
            <a:endParaRPr lang="zh-CN" altLang="en-US" sz="2800" b="1" kern="0">
              <a:solidFill>
                <a:srgbClr val="FF0000"/>
              </a:solidFill>
              <a:latin typeface="FZLanTingHeiS-UL-GB" panose="02000000000000000000" charset="-122"/>
              <a:ea typeface="FZLanTingHeiS-UL-GB" panose="02000000000000000000" charset="-122"/>
            </a:endParaRPr>
          </a:p>
        </p:txBody>
      </p:sp>
      <p:sp>
        <p:nvSpPr>
          <p:cNvPr id="18" name="文本框 18"/>
          <p:cNvSpPr txBox="1"/>
          <p:nvPr>
            <p:custDataLst>
              <p:tags r:id="rId10"/>
            </p:custDataLst>
          </p:nvPr>
        </p:nvSpPr>
        <p:spPr>
          <a:xfrm>
            <a:off x="7150112" y="6198875"/>
            <a:ext cx="2510791" cy="520700"/>
          </a:xfrm>
          <a:prstGeom prst="rect">
            <a:avLst/>
          </a:prstGeom>
          <a:solidFill>
            <a:srgbClr val="E7E6E6">
              <a:lumMod val="90000"/>
            </a:srgbClr>
          </a:solidFill>
        </p:spPr>
        <p:txBody>
          <a:bodyPr wrap="square" lIns="91434" tIns="45718" rIns="91434" bIns="45718" rtlCol="0">
            <a:spAutoFit/>
          </a:bodyPr>
          <a:lstStyle/>
          <a:p>
            <a:pPr eaLnBrk="1" fontAlgn="auto" hangingPunct="1">
              <a:spcBef>
                <a:spcPct val="0"/>
              </a:spcBef>
              <a:spcAft>
                <a:spcPct val="0"/>
              </a:spcAft>
            </a:pPr>
            <a:r>
              <a:rPr lang="en-US" altLang="zh-CN" sz="2800" b="1" kern="0">
                <a:solidFill>
                  <a:srgbClr val="FF0000"/>
                </a:solidFill>
                <a:latin typeface="FZLanTingHeiS-UL-GB" panose="02000000000000000000" charset="-122"/>
                <a:ea typeface="FZLanTingHeiS-UL-GB" panose="02000000000000000000" charset="-122"/>
              </a:rPr>
              <a:t>   </a:t>
            </a:r>
            <a:r>
              <a:rPr lang="zh-CN" altLang="en-US" sz="2800" b="1" kern="0">
                <a:solidFill>
                  <a:srgbClr val="FF0000"/>
                </a:solidFill>
                <a:latin typeface="FZLanTingHeiS-UL-GB" panose="02000000000000000000" charset="-122"/>
                <a:ea typeface="FZLanTingHeiS-UL-GB" panose="02000000000000000000" charset="-122"/>
              </a:rPr>
              <a:t>一党专政</a:t>
            </a:r>
            <a:endParaRPr lang="zh-CN" altLang="en-US" sz="2800" b="1" kern="0">
              <a:solidFill>
                <a:srgbClr val="FF0000"/>
              </a:solidFill>
              <a:latin typeface="FZLanTingHeiS-UL-GB" panose="02000000000000000000" charset="-122"/>
              <a:ea typeface="FZLanTingHeiS-UL-GB" panose="02000000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rcRect t="19475" r="74915" b="12747"/>
          <a:stretch>
            <a:fillRect/>
          </a:stretch>
        </p:blipFill>
        <p:spPr>
          <a:xfrm>
            <a:off x="2463165" y="3234055"/>
            <a:ext cx="5464810" cy="2066290"/>
          </a:xfrm>
          <a:prstGeom prst="rect">
            <a:avLst/>
          </a:prstGeom>
        </p:spPr>
      </p:pic>
      <p:sp>
        <p:nvSpPr>
          <p:cNvPr id="10" name="文本框 9"/>
          <p:cNvSpPr txBox="1"/>
          <p:nvPr>
            <p:custDataLst>
              <p:tags r:id="rId3"/>
            </p:custDataLst>
          </p:nvPr>
        </p:nvSpPr>
        <p:spPr>
          <a:xfrm>
            <a:off x="428625" y="691515"/>
            <a:ext cx="5667375" cy="657225"/>
          </a:xfrm>
          <a:prstGeom prst="rect">
            <a:avLst/>
          </a:prstGeom>
          <a:noFill/>
        </p:spPr>
        <p:txBody>
          <a:bodyPr wrap="square" rtlCol="0" anchor="t">
            <a:spAutoFit/>
          </a:bodyPr>
          <a:p>
            <a:pPr algn="l" fontAlgn="auto">
              <a:lnSpc>
                <a:spcPct val="115000"/>
              </a:lnSpc>
            </a:pP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a:t>
            </a:r>
            <a:r>
              <a:rPr lang="en-US" altLang="zh-CN"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2</a:t>
            </a: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）宪政时期</a:t>
            </a:r>
            <a:r>
              <a:rPr lang="en-US" altLang="zh-CN"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——1948</a:t>
            </a:r>
            <a:r>
              <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rPr>
              <a:t>年</a:t>
            </a:r>
            <a:endParaRPr lang="zh-CN" altLang="en-US" sz="3200" b="1" smtClean="0">
              <a:solidFill>
                <a:srgbClr val="1D41D5"/>
              </a:solidFill>
              <a:uFillTx/>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nvSpPr>
        <p:spPr>
          <a:xfrm>
            <a:off x="631825" y="1742440"/>
            <a:ext cx="10389235" cy="1383665"/>
          </a:xfrm>
          <a:prstGeom prst="rect">
            <a:avLst/>
          </a:prstGeom>
          <a:noFill/>
        </p:spPr>
        <p:txBody>
          <a:bodyPr wrap="square" rtlCol="0" anchor="t">
            <a:spAutoFit/>
          </a:bodyPr>
          <a:p>
            <a:pPr>
              <a:lnSpc>
                <a:spcPct val="150000"/>
              </a:lnSpc>
            </a:pP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1948</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年，国民党召开</a:t>
            </a: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国民大会</a:t>
            </a: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，选举蒋介石、李宗仁为总统、副总统，建立总统府，取代国民政府。</a:t>
            </a:r>
            <a:endPar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1805" y="5031105"/>
            <a:ext cx="11649710" cy="607695"/>
          </a:xfrm>
          <a:prstGeom prst="rect">
            <a:avLst/>
          </a:prstGeom>
          <a:noFill/>
        </p:spPr>
        <p:txBody>
          <a:bodyPr wrap="square">
            <a:spAutoFit/>
          </a:bodyPr>
          <a:lstStyle/>
          <a:p>
            <a:pPr>
              <a:lnSpc>
                <a:spcPct val="120000"/>
              </a:lnSpc>
              <a:spcBef>
                <a:spcPts val="0"/>
              </a:spcBef>
              <a:spcAft>
                <a:spcPts val="0"/>
              </a:spcAft>
            </a:pPr>
            <a:r>
              <a:rPr lang="zh-CN" altLang="en-US" sz="2800" b="1" dirty="0">
                <a:latin typeface="楷体" panose="02010609060101010101" charset="-122"/>
                <a:ea typeface="楷体" panose="02010609060101010101" charset="-122"/>
              </a:rPr>
              <a:t>    </a:t>
            </a:r>
            <a:endParaRPr lang="zh-CN" altLang="en-US" sz="2000" b="1" dirty="0">
              <a:latin typeface="楷体" panose="02010609060101010101" charset="-122"/>
              <a:ea typeface="楷体" panose="02010609060101010101" charset="-122"/>
            </a:endParaRPr>
          </a:p>
        </p:txBody>
      </p:sp>
      <p:sp>
        <p:nvSpPr>
          <p:cNvPr id="5" name="矩形 4"/>
          <p:cNvSpPr/>
          <p:nvPr/>
        </p:nvSpPr>
        <p:spPr>
          <a:xfrm>
            <a:off x="203200" y="1106805"/>
            <a:ext cx="11785600" cy="5628640"/>
          </a:xfrm>
          <a:prstGeom prst="rect">
            <a:avLst/>
          </a:prstGeom>
          <a:solidFill>
            <a:schemeClr val="bg1"/>
          </a:solidFill>
        </p:spPr>
        <p:txBody>
          <a:bodyPr wrap="square">
            <a:spAutoFit/>
          </a:bodyPr>
          <a:lstStyle/>
          <a:p>
            <a:pPr>
              <a:lnSpc>
                <a:spcPct val="120000"/>
              </a:lnSpc>
              <a:spcBef>
                <a:spcPts val="0"/>
              </a:spcBef>
              <a:spcAft>
                <a:spcPts val="0"/>
              </a:spcAft>
            </a:pPr>
            <a:r>
              <a:rPr lang="zh-CN" altLang="en-US" sz="2800" b="1" dirty="0">
                <a:latin typeface="楷体" panose="02010609060101010101" charset="-122"/>
                <a:ea typeface="楷体" panose="02010609060101010101" charset="-122"/>
              </a:rPr>
              <a:t>   在选举伪国大代表过程中，出现了</a:t>
            </a:r>
            <a:r>
              <a:rPr lang="zh-CN" altLang="en-US" sz="2800" b="1" dirty="0">
                <a:solidFill>
                  <a:srgbClr val="1D41D5"/>
                </a:solidFill>
                <a:latin typeface="楷体" panose="02010609060101010101" charset="-122"/>
                <a:ea typeface="楷体" panose="02010609060101010101" charset="-122"/>
              </a:rPr>
              <a:t>金钱行贿、封官许愿等丑行</a:t>
            </a:r>
            <a:r>
              <a:rPr lang="zh-CN" altLang="en-US" sz="2800" b="1" dirty="0">
                <a:latin typeface="楷体" panose="02010609060101010101" charset="-122"/>
                <a:ea typeface="楷体" panose="02010609060101010101" charset="-122"/>
              </a:rPr>
              <a:t>。选举结果与原来设想的相距太远，</a:t>
            </a:r>
            <a:r>
              <a:rPr lang="zh-CN" altLang="en-US" sz="2800" b="1" dirty="0">
                <a:solidFill>
                  <a:srgbClr val="1D41D5"/>
                </a:solidFill>
                <a:latin typeface="楷体" panose="02010609060101010101" charset="-122"/>
                <a:ea typeface="楷体" panose="02010609060101010101" charset="-122"/>
              </a:rPr>
              <a:t>国民党中央下令，</a:t>
            </a:r>
            <a:r>
              <a:rPr lang="zh-CN" altLang="en-US" sz="2800" b="1" dirty="0">
                <a:latin typeface="楷体" panose="02010609060101010101" charset="-122"/>
                <a:ea typeface="楷体" panose="02010609060101010101" charset="-122"/>
              </a:rPr>
              <a:t>凡未经提名而当选的国民党员把名额让给提名圈定的党员和民、青两党的党员。未经提名而当选的代表拒不退让，经提名而未当选的代表要求出席国大。有的到国大会堂绝食，有的竟把棺材抬到国大会堂，以死相挟</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会议进行中代表们有“呼呼入睡”“闭目养神”的</a:t>
            </a:r>
            <a:r>
              <a:rPr lang="en-US" altLang="zh-CN"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摘编自郑德荣、郭彬蔚主编：</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中共党史教程</a:t>
            </a:r>
            <a:r>
              <a:rPr lang="en-US" altLang="zh-CN"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zh-CN" altLang="en-US" sz="2800" b="1" dirty="0">
                <a:latin typeface="楷体" panose="02010609060101010101" charset="-122"/>
                <a:ea typeface="楷体" panose="02010609060101010101" charset="-122"/>
                <a:sym typeface="+mn-ea"/>
              </a:rPr>
              <a:t>   在当时多数国民党人的心目中，</a:t>
            </a:r>
            <a:r>
              <a:rPr lang="zh-CN" altLang="en-US" sz="2800" b="1" dirty="0">
                <a:solidFill>
                  <a:srgbClr val="1D41D5"/>
                </a:solidFill>
                <a:latin typeface="楷体" panose="02010609060101010101" charset="-122"/>
                <a:ea typeface="楷体" panose="02010609060101010101" charset="-122"/>
                <a:sym typeface="+mn-ea"/>
              </a:rPr>
              <a:t>并无放弃政治独裁垄断之念</a:t>
            </a:r>
            <a:r>
              <a:rPr lang="zh-CN" altLang="en-US" sz="2800" b="1" dirty="0">
                <a:latin typeface="楷体" panose="02010609060101010101" charset="-122"/>
                <a:ea typeface="楷体" panose="02010609060101010101" charset="-122"/>
                <a:sym typeface="+mn-ea"/>
              </a:rPr>
              <a:t>，实行“宪政”，不过是换一种方式，</a:t>
            </a:r>
            <a:r>
              <a:rPr lang="zh-CN" altLang="en-US" sz="2800" b="1" dirty="0">
                <a:solidFill>
                  <a:srgbClr val="1D41D5"/>
                </a:solidFill>
                <a:latin typeface="楷体" panose="02010609060101010101" charset="-122"/>
                <a:ea typeface="楷体" panose="02010609060101010101" charset="-122"/>
                <a:sym typeface="+mn-ea"/>
              </a:rPr>
              <a:t>以“选举之胜利”掌握政权</a:t>
            </a:r>
            <a:r>
              <a:rPr lang="zh-CN" altLang="en-US" sz="2800" b="1" dirty="0">
                <a:latin typeface="楷体" panose="02010609060101010101" charset="-122"/>
                <a:ea typeface="楷体" panose="02010609060101010101" charset="-122"/>
                <a:sym typeface="+mn-ea"/>
              </a:rPr>
              <a:t>，与西式民主的政党轮替执政并非一事。</a:t>
            </a:r>
            <a:endParaRPr lang="en-US" altLang="zh-CN" sz="2800" b="1" dirty="0">
              <a:latin typeface="楷体" panose="02010609060101010101" charset="-122"/>
              <a:ea typeface="楷体" panose="02010609060101010101" charset="-122"/>
            </a:endParaRPr>
          </a:p>
          <a:p>
            <a:pPr>
              <a:lnSpc>
                <a:spcPct val="120000"/>
              </a:lnSpc>
              <a:spcBef>
                <a:spcPts val="0"/>
              </a:spcBef>
              <a:spcAft>
                <a:spcPts val="0"/>
              </a:spcAft>
            </a:pPr>
            <a:r>
              <a:rPr lang="en-US" altLang="zh-CN" sz="2000" b="1" dirty="0">
                <a:latin typeface="楷体" panose="02010609060101010101" charset="-122"/>
                <a:ea typeface="楷体" panose="02010609060101010101" charset="-122"/>
                <a:sym typeface="+mn-ea"/>
              </a:rPr>
              <a:t>       ——</a:t>
            </a:r>
            <a:r>
              <a:rPr lang="zh-CN" altLang="en-US" sz="2000" b="1" dirty="0">
                <a:latin typeface="楷体" panose="02010609060101010101" charset="-122"/>
                <a:ea typeface="楷体" panose="02010609060101010101" charset="-122"/>
                <a:sym typeface="+mn-ea"/>
              </a:rPr>
              <a:t>汪朝光 ：</a:t>
            </a:r>
            <a:r>
              <a:rPr lang="en-US" altLang="zh-CN" sz="2000" b="1" dirty="0">
                <a:latin typeface="楷体" panose="02010609060101010101" charset="-122"/>
                <a:ea typeface="楷体" panose="02010609060101010101" charset="-122"/>
                <a:sym typeface="+mn-ea"/>
              </a:rPr>
              <a:t>《 “</a:t>
            </a:r>
            <a:r>
              <a:rPr lang="zh-CN" altLang="en-US" sz="2000" b="1" dirty="0">
                <a:latin typeface="楷体" panose="02010609060101010101" charset="-122"/>
                <a:ea typeface="楷体" panose="02010609060101010101" charset="-122"/>
                <a:sym typeface="+mn-ea"/>
              </a:rPr>
              <a:t>行宪”乱局与国民党统治的衰颓</a:t>
            </a:r>
            <a:r>
              <a:rPr lang="en-US" altLang="zh-CN" sz="2000" b="1" dirty="0">
                <a:latin typeface="楷体" panose="02010609060101010101" charset="-122"/>
                <a:ea typeface="楷体" panose="02010609060101010101" charset="-122"/>
                <a:sym typeface="+mn-ea"/>
              </a:rPr>
              <a:t>——</a:t>
            </a:r>
            <a:r>
              <a:rPr lang="zh-CN" altLang="en-US" sz="2000" b="1" dirty="0">
                <a:latin typeface="楷体" panose="02010609060101010101" charset="-122"/>
                <a:ea typeface="楷体" panose="02010609060101010101" charset="-122"/>
                <a:sym typeface="+mn-ea"/>
              </a:rPr>
              <a:t>以</a:t>
            </a:r>
            <a:r>
              <a:rPr lang="en-US" altLang="zh-CN" sz="2000" b="1" dirty="0">
                <a:latin typeface="楷体" panose="02010609060101010101" charset="-122"/>
                <a:ea typeface="楷体" panose="02010609060101010101" charset="-122"/>
                <a:sym typeface="+mn-ea"/>
              </a:rPr>
              <a:t>1948</a:t>
            </a:r>
            <a:r>
              <a:rPr lang="zh-CN" altLang="en-US" sz="2000" b="1" dirty="0">
                <a:latin typeface="楷体" panose="02010609060101010101" charset="-122"/>
                <a:ea typeface="楷体" panose="02010609060101010101" charset="-122"/>
                <a:sym typeface="+mn-ea"/>
              </a:rPr>
              <a:t>年“行宪国大”为中心的研究 </a:t>
            </a:r>
            <a:r>
              <a:rPr lang="en-US" altLang="zh-CN" sz="2000" b="1" dirty="0">
                <a:latin typeface="楷体" panose="02010609060101010101" charset="-122"/>
                <a:ea typeface="楷体" panose="02010609060101010101" charset="-122"/>
                <a:sym typeface="+mn-ea"/>
              </a:rPr>
              <a:t>》</a:t>
            </a:r>
            <a:endParaRPr lang="zh-CN" altLang="en-US" sz="2000" b="1" dirty="0">
              <a:latin typeface="楷体" panose="02010609060101010101" charset="-122"/>
              <a:ea typeface="楷体" panose="02010609060101010101" charset="-122"/>
            </a:endParaRPr>
          </a:p>
        </p:txBody>
      </p:sp>
      <p:sp>
        <p:nvSpPr>
          <p:cNvPr id="3" name="文本框 2"/>
          <p:cNvSpPr txBox="1"/>
          <p:nvPr/>
        </p:nvSpPr>
        <p:spPr>
          <a:xfrm>
            <a:off x="203200" y="153670"/>
            <a:ext cx="11381105" cy="953135"/>
          </a:xfrm>
          <a:prstGeom prst="rect">
            <a:avLst/>
          </a:prstGeom>
          <a:noFill/>
        </p:spPr>
        <p:txBody>
          <a:bodyPr wrap="square" rtlCol="0">
            <a:spAutoFit/>
          </a:bodyPr>
          <a:lstStyle>
            <a:defPPr>
              <a:defRPr lang="zh-CN"/>
            </a:defPPr>
            <a:lvl1pPr>
              <a:defRPr sz="2400">
                <a:latin typeface="黑体" panose="02010609060101010101" charset="-122"/>
                <a:ea typeface="黑体" panose="02010609060101010101" charset="-122"/>
              </a:defRPr>
            </a:lvl1pPr>
          </a:lstStyle>
          <a:p>
            <a:r>
              <a:rPr lang="zh-CN" altLang="en-US" sz="2800" b="1" dirty="0">
                <a:solidFill>
                  <a:srgbClr val="FF0000"/>
                </a:solidFill>
              </a:rPr>
              <a:t>依据材料归纳“行宪”过程中出现了哪些问题？根据材料和所学知识分析行宪的真实意图是什么？</a:t>
            </a:r>
            <a:endParaRPr lang="zh-CN" alt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120140" y="1748790"/>
            <a:ext cx="9811385" cy="2030095"/>
          </a:xfrm>
          <a:prstGeom prst="rect">
            <a:avLst/>
          </a:prstGeom>
          <a:noFill/>
        </p:spPr>
        <p:txBody>
          <a:bodyPr wrap="square" rtlCol="0">
            <a:spAutoFit/>
          </a:bodyPr>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国民大会代表选举过程中不公开透明，充满交易；</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国民党用行政手段改变选举结果，违背民主宪法精神；</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代表将会议视为儿戏。</a:t>
            </a:r>
            <a:endParaRPr lang="zh-CN" altLang="en-US" sz="2800" b="1" dirty="0">
              <a:solidFill>
                <a:srgbClr val="FF0000"/>
              </a:solidFill>
              <a:latin typeface="华文新魏" panose="02010800040101010101" charset="-122"/>
              <a:ea typeface="华文新魏" panose="02010800040101010101" charset="-122"/>
            </a:endParaRPr>
          </a:p>
        </p:txBody>
      </p:sp>
      <p:sp>
        <p:nvSpPr>
          <p:cNvPr id="8" name="矩形 7"/>
          <p:cNvSpPr/>
          <p:nvPr/>
        </p:nvSpPr>
        <p:spPr>
          <a:xfrm>
            <a:off x="1120140" y="3989705"/>
            <a:ext cx="9030335" cy="1383665"/>
          </a:xfrm>
          <a:prstGeom prst="rect">
            <a:avLst/>
          </a:prstGeom>
          <a:noFill/>
        </p:spPr>
        <p:txBody>
          <a:bodyPr wrap="square" rtlCol="0">
            <a:spAutoFit/>
          </a:bodyPr>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给独裁统治披上“宪政”的外衣；</a:t>
            </a:r>
            <a:endParaRPr lang="en-US" altLang="zh-CN" sz="2800" b="1" dirty="0">
              <a:solidFill>
                <a:srgbClr val="FF0000"/>
              </a:solidFill>
              <a:latin typeface="华文新魏" panose="02010800040101010101" charset="-122"/>
              <a:ea typeface="华文新魏" panose="02010800040101010101" charset="-122"/>
            </a:endParaRPr>
          </a:p>
          <a:p>
            <a:pPr>
              <a:lnSpc>
                <a:spcPct val="150000"/>
              </a:lnSpc>
              <a:buFont typeface="+mj-ea"/>
              <a:buAutoNum type="circleNumDbPlain"/>
            </a:pPr>
            <a:r>
              <a:rPr lang="zh-CN" altLang="en-US" sz="2800" b="1" dirty="0">
                <a:solidFill>
                  <a:srgbClr val="FF0000"/>
                </a:solidFill>
                <a:latin typeface="华文新魏" panose="02010800040101010101" charset="-122"/>
                <a:ea typeface="华文新魏" panose="02010800040101010101" charset="-122"/>
              </a:rPr>
              <a:t>企图以“宪政”来争取民心，缓解军事、政治的压力。</a:t>
            </a:r>
            <a:endParaRPr lang="zh-CN" altLang="en-US" sz="28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198" r="2644"/>
          <a:stretch>
            <a:fillRect/>
          </a:stretch>
        </p:blipFill>
        <p:spPr>
          <a:xfrm>
            <a:off x="1611630" y="982345"/>
            <a:ext cx="7270750" cy="984885"/>
          </a:xfrm>
          <a:prstGeom prst="rect">
            <a:avLst/>
          </a:prstGeom>
        </p:spPr>
      </p:pic>
      <p:pic>
        <p:nvPicPr>
          <p:cNvPr id="3" name="图片 2"/>
          <p:cNvPicPr>
            <a:picLocks noChangeAspect="1"/>
          </p:cNvPicPr>
          <p:nvPr/>
        </p:nvPicPr>
        <p:blipFill>
          <a:blip r:embed="rId2"/>
          <a:stretch>
            <a:fillRect/>
          </a:stretch>
        </p:blipFill>
        <p:spPr>
          <a:xfrm>
            <a:off x="1283970" y="2698115"/>
            <a:ext cx="9770745" cy="30657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 name="文本框 15"/>
          <p:cNvSpPr txBox="1"/>
          <p:nvPr/>
        </p:nvSpPr>
        <p:spPr>
          <a:xfrm>
            <a:off x="1305560" y="2583180"/>
            <a:ext cx="9935210" cy="1568450"/>
          </a:xfrm>
          <a:prstGeom prst="rect">
            <a:avLst/>
          </a:prstGeom>
          <a:noFill/>
        </p:spPr>
        <p:txBody>
          <a:bodyPr wrap="square" rtlCol="0">
            <a:spAutoFit/>
          </a:bodyPr>
          <a:p>
            <a:pPr algn="just">
              <a:lnSpc>
                <a:spcPct val="150000"/>
              </a:lnSpc>
            </a:pPr>
            <a:r>
              <a:rPr lang="zh-CN" altLang="en-US" sz="3200" b="1" dirty="0">
                <a:solidFill>
                  <a:srgbClr val="FF0000"/>
                </a:solidFill>
                <a:latin typeface="华文新魏" panose="02010800040101010101" charset="-122"/>
                <a:ea typeface="华文新魏" panose="02010800040101010101" charset="-122"/>
              </a:rPr>
              <a:t>课标要求：了解共和国在中国建立的曲折过程，理解中国政治道路发展的独特性。</a:t>
            </a:r>
            <a:endParaRPr lang="zh-CN" altLang="en-US" sz="32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3690" y="256540"/>
            <a:ext cx="11425555" cy="1210945"/>
          </a:xfrm>
          <a:prstGeom prst="rect">
            <a:avLst/>
          </a:prstGeom>
          <a:noFill/>
        </p:spPr>
        <p:txBody>
          <a:bodyPr wrap="square" rtlCol="0">
            <a:spAutoFit/>
          </a:bodyPr>
          <a:lstStyle/>
          <a:p>
            <a:pPr algn="just">
              <a:lnSpc>
                <a:spcPct val="130000"/>
              </a:lnSpc>
              <a:spcBef>
                <a:spcPts val="0"/>
              </a:spcBef>
              <a:spcAft>
                <a:spcPts val="0"/>
              </a:spcAft>
            </a:pPr>
            <a:r>
              <a:rPr lang="zh-CN" altLang="en-US" sz="2800" b="1" dirty="0">
                <a:latin typeface="黑体" panose="02010609060101010101" charset="-122"/>
                <a:ea typeface="黑体" panose="02010609060101010101" charset="-122"/>
              </a:rPr>
              <a:t>旧知回顾：依据纲要上册所学和课本第</a:t>
            </a:r>
            <a:r>
              <a:rPr lang="en-US" altLang="zh-CN" sz="2800" b="1" dirty="0">
                <a:latin typeface="黑体" panose="02010609060101010101" charset="-122"/>
                <a:ea typeface="黑体" panose="02010609060101010101" charset="-122"/>
              </a:rPr>
              <a:t>16</a:t>
            </a: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17</a:t>
            </a:r>
            <a:r>
              <a:rPr lang="zh-CN" altLang="en-US" sz="2800" b="1" dirty="0">
                <a:latin typeface="黑体" panose="02010609060101010101" charset="-122"/>
                <a:ea typeface="黑体" panose="02010609060101010101" charset="-122"/>
              </a:rPr>
              <a:t>页内容，回顾中共在建国前创建过哪些形式的政权？</a:t>
            </a:r>
            <a:endParaRPr lang="zh-CN" altLang="en-US" sz="2800" b="1" dirty="0">
              <a:latin typeface="黑体" panose="02010609060101010101" charset="-122"/>
              <a:ea typeface="黑体" panose="02010609060101010101" charset="-122"/>
            </a:endParaRPr>
          </a:p>
        </p:txBody>
      </p:sp>
      <p:graphicFrame>
        <p:nvGraphicFramePr>
          <p:cNvPr id="4" name="表格 4"/>
          <p:cNvGraphicFramePr>
            <a:graphicFrameLocks noGrp="1"/>
          </p:cNvGraphicFramePr>
          <p:nvPr>
            <p:custDataLst>
              <p:tags r:id="rId1"/>
            </p:custDataLst>
          </p:nvPr>
        </p:nvGraphicFramePr>
        <p:xfrm>
          <a:off x="433070" y="1672590"/>
          <a:ext cx="11092815" cy="4212590"/>
        </p:xfrm>
        <a:graphic>
          <a:graphicData uri="http://schemas.openxmlformats.org/drawingml/2006/table">
            <a:tbl>
              <a:tblPr firstRow="1" bandRow="1">
                <a:tableStyleId>{5A111915-BE36-4E01-A7E5-04B1672EAD32}</a:tableStyleId>
              </a:tblPr>
              <a:tblGrid>
                <a:gridCol w="3697605"/>
                <a:gridCol w="3697605"/>
                <a:gridCol w="3697605"/>
              </a:tblGrid>
              <a:tr h="883920">
                <a:tc>
                  <a:txBody>
                    <a:bodyPr/>
                    <a:lstStyle/>
                    <a:p>
                      <a:pPr algn="ctr"/>
                      <a:r>
                        <a:rPr lang="zh-CN" altLang="en-US" sz="2800" b="1" dirty="0">
                          <a:solidFill>
                            <a:srgbClr val="FF0000"/>
                          </a:solidFill>
                          <a:effectLst/>
                          <a:latin typeface="黑体" panose="02010609060101010101" charset="-122"/>
                          <a:ea typeface="黑体" panose="02010609060101010101" charset="-122"/>
                        </a:rPr>
                        <a:t>时期</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solidFill>
                            <a:srgbClr val="FF0000"/>
                          </a:solidFill>
                          <a:effectLst/>
                          <a:latin typeface="黑体" panose="02010609060101010101" charset="-122"/>
                          <a:ea typeface="黑体" panose="02010609060101010101" charset="-122"/>
                        </a:rPr>
                        <a:t>政权名称</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a:solidFill>
                            <a:srgbClr val="FF0000"/>
                          </a:solidFill>
                          <a:effectLst/>
                          <a:latin typeface="黑体" panose="02010609060101010101" charset="-122"/>
                          <a:ea typeface="黑体" panose="02010609060101010101" charset="-122"/>
                        </a:rPr>
                        <a:t>政权性质</a:t>
                      </a:r>
                      <a:endParaRPr lang="zh-CN" altLang="en-US" sz="2800" b="1" dirty="0">
                        <a:solidFill>
                          <a:srgbClr val="FF0000"/>
                        </a:solidFill>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625">
                <a:tc>
                  <a:txBody>
                    <a:bodyPr/>
                    <a:lstStyle/>
                    <a:p>
                      <a:pPr algn="ctr"/>
                      <a:r>
                        <a:rPr lang="zh-CN" altLang="en-US" sz="2800" b="1" dirty="0">
                          <a:effectLst/>
                          <a:latin typeface="黑体" panose="02010609060101010101" charset="-122"/>
                          <a:ea typeface="黑体" panose="02010609060101010101" charset="-122"/>
                        </a:rPr>
                        <a:t>土地革命时期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8545">
                <a:tc>
                  <a:txBody>
                    <a:bodyPr/>
                    <a:lstStyle/>
                    <a:p>
                      <a:pPr algn="ctr"/>
                      <a:r>
                        <a:rPr lang="zh-CN" altLang="en-US" sz="2800" b="1" dirty="0">
                          <a:effectLst/>
                          <a:latin typeface="黑体" panose="02010609060101010101" charset="-122"/>
                          <a:ea typeface="黑体" panose="02010609060101010101" charset="-122"/>
                        </a:rPr>
                        <a:t>抗日战争时期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6500">
                <a:tc>
                  <a:txBody>
                    <a:bodyPr/>
                    <a:lstStyle/>
                    <a:p>
                      <a:pPr algn="ctr"/>
                      <a:r>
                        <a:rPr lang="zh-CN" altLang="en-US" sz="2800" b="1" dirty="0">
                          <a:effectLst/>
                          <a:latin typeface="黑体" panose="02010609060101010101" charset="-122"/>
                          <a:ea typeface="黑体" panose="02010609060101010101" charset="-122"/>
                        </a:rPr>
                        <a:t>解放战争时期</a:t>
                      </a: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800" b="1" dirty="0">
                        <a:effectLst/>
                        <a:latin typeface="黑体" panose="02010609060101010101" charset="-122"/>
                        <a:ea typeface="黑体" panose="02010609060101010101"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本框 5"/>
          <p:cNvSpPr txBox="1"/>
          <p:nvPr/>
        </p:nvSpPr>
        <p:spPr>
          <a:xfrm>
            <a:off x="4458531" y="2844369"/>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中华苏维埃共和国</a:t>
            </a:r>
            <a:endParaRPr lang="zh-CN" altLang="en-US" sz="2400" b="1" dirty="0">
              <a:solidFill>
                <a:srgbClr val="FF0000"/>
              </a:solidFill>
              <a:latin typeface="华文新魏" panose="02010800040101010101" charset="-122"/>
              <a:ea typeface="华文新魏" panose="02010800040101010101" charset="-122"/>
            </a:endParaRPr>
          </a:p>
        </p:txBody>
      </p:sp>
      <p:sp>
        <p:nvSpPr>
          <p:cNvPr id="8" name="文本框 7"/>
          <p:cNvSpPr txBox="1"/>
          <p:nvPr/>
        </p:nvSpPr>
        <p:spPr>
          <a:xfrm>
            <a:off x="4458531" y="4009137"/>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中华民国边区政府</a:t>
            </a:r>
            <a:endParaRPr lang="zh-CN" altLang="en-US" sz="2400" b="1" dirty="0">
              <a:solidFill>
                <a:srgbClr val="FF0000"/>
              </a:solidFill>
              <a:latin typeface="华文新魏" panose="02010800040101010101" charset="-122"/>
              <a:ea typeface="华文新魏" panose="02010800040101010101" charset="-122"/>
            </a:endParaRPr>
          </a:p>
        </p:txBody>
      </p:sp>
      <p:sp>
        <p:nvSpPr>
          <p:cNvPr id="9" name="文本框 8"/>
          <p:cNvSpPr txBox="1"/>
          <p:nvPr/>
        </p:nvSpPr>
        <p:spPr>
          <a:xfrm>
            <a:off x="4196525" y="4944814"/>
            <a:ext cx="3566375"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军政委员会或人民政府</a:t>
            </a:r>
            <a:endParaRPr lang="zh-CN" altLang="en-US" sz="2400" b="1" dirty="0">
              <a:solidFill>
                <a:srgbClr val="FF0000"/>
              </a:solidFill>
              <a:latin typeface="华文新魏" panose="02010800040101010101" charset="-122"/>
              <a:ea typeface="华文新魏" panose="02010800040101010101" charset="-122"/>
            </a:endParaRPr>
          </a:p>
        </p:txBody>
      </p:sp>
      <p:sp>
        <p:nvSpPr>
          <p:cNvPr id="10" name="文本框 9"/>
          <p:cNvSpPr txBox="1"/>
          <p:nvPr/>
        </p:nvSpPr>
        <p:spPr>
          <a:xfrm>
            <a:off x="8283442" y="2843896"/>
            <a:ext cx="3042138"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工农民主专政</a:t>
            </a:r>
            <a:endParaRPr lang="zh-CN" altLang="en-US" sz="2400" b="1" dirty="0">
              <a:solidFill>
                <a:srgbClr val="FF0000"/>
              </a:solidFill>
              <a:latin typeface="华文新魏" panose="02010800040101010101" charset="-122"/>
              <a:ea typeface="华文新魏" panose="02010800040101010101" charset="-122"/>
            </a:endParaRPr>
          </a:p>
        </p:txBody>
      </p:sp>
      <p:sp>
        <p:nvSpPr>
          <p:cNvPr id="11" name="文本框 10"/>
          <p:cNvSpPr txBox="1"/>
          <p:nvPr/>
        </p:nvSpPr>
        <p:spPr>
          <a:xfrm>
            <a:off x="8371999" y="4009126"/>
            <a:ext cx="2485294" cy="460375"/>
          </a:xfrm>
          <a:prstGeom prst="rect">
            <a:avLst/>
          </a:prstGeom>
          <a:noFill/>
        </p:spPr>
        <p:txBody>
          <a:bodyPr wrap="square" rtlCol="0">
            <a:spAutoFit/>
          </a:bodyPr>
          <a:lstStyle/>
          <a:p>
            <a:pPr algn="ctr"/>
            <a:r>
              <a:rPr lang="zh-CN" altLang="en-US" sz="2400" b="1" dirty="0">
                <a:solidFill>
                  <a:srgbClr val="FF0000"/>
                </a:solidFill>
                <a:latin typeface="华文新魏" panose="02010800040101010101" charset="-122"/>
                <a:ea typeface="华文新魏" panose="02010800040101010101" charset="-122"/>
              </a:rPr>
              <a:t>抗日民主政权</a:t>
            </a:r>
            <a:endParaRPr lang="zh-CN" altLang="en-US" sz="2400" b="1" dirty="0">
              <a:solidFill>
                <a:srgbClr val="FF0000"/>
              </a:solidFill>
              <a:latin typeface="华文新魏" panose="02010800040101010101" charset="-122"/>
              <a:ea typeface="华文新魏" panose="02010800040101010101" charset="-122"/>
            </a:endParaRPr>
          </a:p>
        </p:txBody>
      </p:sp>
      <p:sp>
        <p:nvSpPr>
          <p:cNvPr id="12" name="文本框 11"/>
          <p:cNvSpPr txBox="1"/>
          <p:nvPr/>
        </p:nvSpPr>
        <p:spPr>
          <a:xfrm>
            <a:off x="8047365" y="4944486"/>
            <a:ext cx="3691860" cy="460375"/>
          </a:xfrm>
          <a:prstGeom prst="rect">
            <a:avLst/>
          </a:prstGeom>
          <a:noFill/>
        </p:spPr>
        <p:txBody>
          <a:bodyPr wrap="square" rtlCol="0">
            <a:spAutoFit/>
          </a:bodyPr>
          <a:lstStyle/>
          <a:p>
            <a:r>
              <a:rPr lang="zh-CN" altLang="en-US" sz="2400" b="1" dirty="0">
                <a:solidFill>
                  <a:srgbClr val="FF0000"/>
                </a:solidFill>
                <a:latin typeface="华文新魏" panose="02010800040101010101" charset="-122"/>
                <a:ea typeface="华文新魏" panose="02010800040101010101" charset="-122"/>
              </a:rPr>
              <a:t>带有军事性质的过渡政权</a:t>
            </a:r>
            <a:endParaRPr lang="zh-CN" altLang="en-US" sz="24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5130" y="979170"/>
            <a:ext cx="11512550" cy="4569460"/>
          </a:xfrm>
          <a:prstGeom prst="rect">
            <a:avLst/>
          </a:prstGeom>
          <a:solidFill>
            <a:schemeClr val="bg1"/>
          </a:solidFill>
        </p:spPr>
        <p:txBody>
          <a:bodyPr wrap="square">
            <a:spAutoFit/>
          </a:bodyPr>
          <a:lstStyle/>
          <a:p>
            <a:pPr>
              <a:lnSpc>
                <a:spcPct val="150000"/>
              </a:lnSpc>
              <a:spcBef>
                <a:spcPts val="0"/>
              </a:spcBef>
              <a:spcAft>
                <a:spcPts val="0"/>
              </a:spcAft>
            </a:pPr>
            <a:r>
              <a:rPr lang="zh-CN" altLang="en-US" sz="26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材料：在华中地区，实行“三三制”以后，原地方精英与新四军和抗日政权出现少见的融洽气氛，特别是一些被选进或者聘任为参议员和区代表的乡绅，</a:t>
            </a:r>
            <a:r>
              <a:rPr lang="zh-CN" altLang="en-US" sz="2800" b="1" dirty="0">
                <a:solidFill>
                  <a:srgbClr val="C00000"/>
                </a:solidFill>
                <a:latin typeface="楷体" panose="02010609060101010101" charset="-122"/>
                <a:ea typeface="楷体" panose="02010609060101010101" charset="-122"/>
              </a:rPr>
              <a:t>表现出了空前的抗日热情</a:t>
            </a:r>
            <a:r>
              <a:rPr lang="zh-CN" altLang="en-US" sz="2800" b="1" dirty="0">
                <a:latin typeface="楷体" panose="02010609060101010101" charset="-122"/>
                <a:ea typeface="楷体" panose="02010609060101010101" charset="-122"/>
              </a:rPr>
              <a:t>，滨海县的参议长乡绅徐岫青，将自己的三个儿女都送到了新四军</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有的乡绅甚至捐出自己的田产</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一些本来就有武装的地方精英，也纷纷把武装交出来，归到新四军里。</a:t>
            </a:r>
            <a:r>
              <a:rPr lang="zh-CN" altLang="en-US" sz="2800" b="1" dirty="0">
                <a:solidFill>
                  <a:srgbClr val="C00000"/>
                </a:solidFill>
                <a:latin typeface="楷体" panose="02010609060101010101" charset="-122"/>
                <a:ea typeface="楷体" panose="02010609060101010101" charset="-122"/>
              </a:rPr>
              <a:t>乡绅的积极性调动起来以后，减租减息的阻力也相应减小了</a:t>
            </a:r>
            <a:r>
              <a:rPr lang="zh-CN" altLang="en-US" sz="2800" b="1" dirty="0">
                <a:latin typeface="楷体" panose="02010609060101010101" charset="-122"/>
                <a:ea typeface="楷体" panose="02010609060101010101" charset="-122"/>
              </a:rPr>
              <a:t>。</a:t>
            </a:r>
            <a:endParaRPr lang="en-US" altLang="zh-CN" sz="2800" b="1" dirty="0">
              <a:latin typeface="楷体" panose="02010609060101010101" charset="-122"/>
              <a:ea typeface="楷体" panose="02010609060101010101" charset="-122"/>
            </a:endParaRPr>
          </a:p>
          <a:p>
            <a:pPr algn="r">
              <a:lnSpc>
                <a:spcPct val="150000"/>
              </a:lnSpc>
              <a:spcBef>
                <a:spcPts val="0"/>
              </a:spcBef>
              <a:spcAft>
                <a:spcPts val="0"/>
              </a:spcAft>
            </a:pP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张鸣著：</a:t>
            </a:r>
            <a:r>
              <a:rPr lang="en-US" altLang="zh-CN" sz="2600" b="1" dirty="0">
                <a:latin typeface="楷体" panose="02010609060101010101" charset="-122"/>
                <a:ea typeface="楷体" panose="02010609060101010101" charset="-122"/>
              </a:rPr>
              <a:t>《</a:t>
            </a:r>
            <a:r>
              <a:rPr lang="zh-CN" altLang="en-US" sz="2600" b="1" dirty="0">
                <a:latin typeface="楷体" panose="02010609060101010101" charset="-122"/>
                <a:ea typeface="楷体" panose="02010609060101010101" charset="-122"/>
              </a:rPr>
              <a:t>乡村社会权力和文化结构的变迁：</a:t>
            </a:r>
            <a:r>
              <a:rPr lang="en-US" altLang="zh-CN" sz="2600" b="1" dirty="0">
                <a:latin typeface="楷体" panose="02010609060101010101" charset="-122"/>
                <a:ea typeface="楷体" panose="02010609060101010101" charset="-122"/>
              </a:rPr>
              <a:t>1903—1953》</a:t>
            </a:r>
            <a:r>
              <a:rPr lang="zh-CN" altLang="en-US" sz="2600" b="1" dirty="0">
                <a:latin typeface="楷体" panose="02010609060101010101" charset="-122"/>
                <a:ea typeface="楷体" panose="02010609060101010101" charset="-122"/>
              </a:rPr>
              <a:t>）</a:t>
            </a:r>
            <a:endParaRPr lang="zh-CN" altLang="en-US" sz="2600" b="1" dirty="0">
              <a:latin typeface="楷体" panose="02010609060101010101" charset="-122"/>
              <a:ea typeface="楷体" panose="02010609060101010101" charset="-122"/>
            </a:endParaRPr>
          </a:p>
        </p:txBody>
      </p:sp>
      <p:sp>
        <p:nvSpPr>
          <p:cNvPr id="5" name="矩形 4"/>
          <p:cNvSpPr/>
          <p:nvPr/>
        </p:nvSpPr>
        <p:spPr>
          <a:xfrm>
            <a:off x="65405" y="280670"/>
            <a:ext cx="12192000" cy="521970"/>
          </a:xfrm>
          <a:prstGeom prst="rect">
            <a:avLst/>
          </a:prstGeom>
          <a:noFill/>
        </p:spPr>
        <p:txBody>
          <a:bodyPr wrap="square" rtlCol="0">
            <a:spAutoFit/>
          </a:bodyPr>
          <a:lstStyle/>
          <a:p>
            <a:pPr algn="just"/>
            <a:r>
              <a:rPr lang="zh-CN" altLang="en-US" sz="2800" b="1" dirty="0">
                <a:solidFill>
                  <a:srgbClr val="FF0000"/>
                </a:solidFill>
                <a:latin typeface="黑体" panose="02010609060101010101" charset="-122"/>
                <a:ea typeface="黑体" panose="02010609060101010101" charset="-122"/>
              </a:rPr>
              <a:t>根据材料，结合教材第</a:t>
            </a:r>
            <a:r>
              <a:rPr lang="en-US" altLang="zh-CN" sz="2800" b="1" dirty="0">
                <a:solidFill>
                  <a:srgbClr val="FF0000"/>
                </a:solidFill>
                <a:latin typeface="黑体" panose="02010609060101010101" charset="-122"/>
                <a:ea typeface="黑体" panose="02010609060101010101" charset="-122"/>
              </a:rPr>
              <a:t>17</a:t>
            </a:r>
            <a:r>
              <a:rPr lang="zh-CN" altLang="en-US" sz="2800" b="1" dirty="0">
                <a:solidFill>
                  <a:srgbClr val="FF0000"/>
                </a:solidFill>
                <a:latin typeface="黑体" panose="02010609060101010101" charset="-122"/>
                <a:ea typeface="黑体" panose="02010609060101010101" charset="-122"/>
              </a:rPr>
              <a:t>页“学思之窗”，对“三三制”原则进行简要评析。</a:t>
            </a:r>
            <a:endParaRPr lang="zh-CN" altLang="en-US" sz="2800" b="1" dirty="0">
              <a:solidFill>
                <a:srgbClr val="FF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407034" y="2161540"/>
            <a:ext cx="11377247" cy="3138170"/>
          </a:xfrm>
          <a:prstGeom prst="rect">
            <a:avLst/>
          </a:prstGeom>
          <a:noFill/>
        </p:spPr>
        <p:txBody>
          <a:bodyPr wrap="square" rtlCol="0">
            <a:spAutoFit/>
          </a:bodyPr>
          <a:p>
            <a:pPr>
              <a:spcBef>
                <a:spcPts val="1800"/>
              </a:spcBef>
            </a:pPr>
            <a:r>
              <a:rPr lang="zh-CN" altLang="en-US" sz="2800" b="1" dirty="0">
                <a:solidFill>
                  <a:srgbClr val="FF0000"/>
                </a:solidFill>
                <a:latin typeface="华文新魏" panose="02010800040101010101" charset="-122"/>
                <a:ea typeface="华文新魏" panose="02010800040101010101" charset="-122"/>
              </a:rPr>
              <a:t>原因：壮大抗日民族统一战线，巩固抗日根据地政权的需要。</a:t>
            </a:r>
            <a:endParaRPr lang="en-US" altLang="zh-CN" sz="2800" b="1" dirty="0">
              <a:solidFill>
                <a:srgbClr val="FF0000"/>
              </a:solidFill>
              <a:latin typeface="华文新魏" panose="02010800040101010101" charset="-122"/>
              <a:ea typeface="华文新魏" panose="02010800040101010101" charset="-122"/>
            </a:endParaRPr>
          </a:p>
          <a:p>
            <a:pPr>
              <a:spcBef>
                <a:spcPts val="1800"/>
              </a:spcBef>
            </a:pPr>
            <a:r>
              <a:rPr lang="zh-CN" altLang="en-US" sz="2800" b="1" dirty="0">
                <a:solidFill>
                  <a:srgbClr val="FF0000"/>
                </a:solidFill>
                <a:latin typeface="华文新魏" panose="02010800040101010101" charset="-122"/>
                <a:ea typeface="华文新魏" panose="02010800040101010101" charset="-122"/>
              </a:rPr>
              <a:t>特点：中国共产党领导、多党合作、协商民主，各阶层联合、全民参政。</a:t>
            </a:r>
            <a:endParaRPr lang="en-US" altLang="zh-CN" sz="2800" b="1" dirty="0">
              <a:solidFill>
                <a:srgbClr val="FF0000"/>
              </a:solidFill>
              <a:latin typeface="华文新魏" panose="02010800040101010101" charset="-122"/>
              <a:ea typeface="华文新魏" panose="02010800040101010101" charset="-122"/>
            </a:endParaRPr>
          </a:p>
          <a:p>
            <a:pPr>
              <a:spcBef>
                <a:spcPts val="1800"/>
              </a:spcBef>
            </a:pPr>
            <a:r>
              <a:rPr lang="zh-CN" altLang="en-US" sz="2800" b="1" dirty="0">
                <a:solidFill>
                  <a:srgbClr val="FF0000"/>
                </a:solidFill>
                <a:latin typeface="华文新魏" panose="02010800040101010101" charset="-122"/>
                <a:ea typeface="华文新魏" panose="02010800040101010101" charset="-122"/>
              </a:rPr>
              <a:t>意义：各阶层的关系更为融洽减少了抗日根据地政策执行的阻力；团结了抗日力量，抗日民主政权获得了更多的人力、物资支持，有利于夺取抗战胜利；从制度上保障了各阶层的民主权利，扩大了民主政治的基础；为新中国建立人民民主政权提供了宝贵的历史经验。</a:t>
            </a:r>
            <a:endParaRPr lang="zh-CN" altLang="en-US" sz="2800" b="1" dirty="0">
              <a:solidFill>
                <a:srgbClr val="FF0000"/>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论人民民主专政》的诞生"/>
          <p:cNvPicPr>
            <a:picLocks noChangeAspect="1" noChangeArrowheads="1"/>
          </p:cNvPicPr>
          <p:nvPr/>
        </p:nvPicPr>
        <p:blipFill>
          <a:blip r:embed="rId1"/>
          <a:srcRect/>
          <a:stretch>
            <a:fillRect/>
          </a:stretch>
        </p:blipFill>
        <p:spPr bwMode="auto">
          <a:xfrm>
            <a:off x="306070" y="1494790"/>
            <a:ext cx="3863340" cy="494093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37075" y="1680845"/>
            <a:ext cx="6884670" cy="4569460"/>
          </a:xfrm>
          <a:prstGeom prst="rect">
            <a:avLst/>
          </a:prstGeom>
        </p:spPr>
        <p:txBody>
          <a:bodyPr wrap="square">
            <a:spAutoFit/>
          </a:bodyPr>
          <a:lstStyle/>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1</a:t>
            </a:r>
            <a:r>
              <a:rPr lang="zh-CN" altLang="en-US" sz="2800" b="1" dirty="0">
                <a:latin typeface="黑体" panose="02010609060101010101" charset="-122"/>
                <a:ea typeface="黑体" panose="02010609060101010101" charset="-122"/>
              </a:rPr>
              <a:t>）建立人民民主专政的国家政权是中国社会发展的必由之路；</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2</a:t>
            </a:r>
            <a:r>
              <a:rPr lang="zh-CN" altLang="en-US" sz="2800" b="1" dirty="0">
                <a:latin typeface="黑体" panose="02010609060101010101" charset="-122"/>
                <a:ea typeface="黑体" panose="02010609060101010101" charset="-122"/>
              </a:rPr>
              <a:t>）总结了人民民主专政得以实现的国内和国外基本经验；</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3</a:t>
            </a:r>
            <a:r>
              <a:rPr lang="zh-CN" altLang="en-US" sz="2800" b="1" dirty="0">
                <a:latin typeface="黑体" panose="02010609060101010101" charset="-122"/>
                <a:ea typeface="黑体" panose="02010609060101010101" charset="-122"/>
              </a:rPr>
              <a:t>）分析了各阶级在人民民主专政的新政权中的地位和作用；</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4</a:t>
            </a:r>
            <a:r>
              <a:rPr lang="zh-CN" altLang="en-US" sz="2800" b="1" dirty="0">
                <a:latin typeface="黑体" panose="02010609060101010101" charset="-122"/>
                <a:ea typeface="黑体" panose="02010609060101010101" charset="-122"/>
              </a:rPr>
              <a:t>）论述了人民民主专政的内容和职能；</a:t>
            </a:r>
            <a:endParaRPr lang="zh-CN" altLang="en-US" sz="2800" b="1" dirty="0">
              <a:latin typeface="黑体" panose="02010609060101010101" charset="-122"/>
              <a:ea typeface="黑体" panose="02010609060101010101" charset="-122"/>
            </a:endParaRPr>
          </a:p>
          <a:p>
            <a:pPr>
              <a:lnSpc>
                <a:spcPct val="130000"/>
              </a:lnSpc>
              <a:spcBef>
                <a:spcPts val="0"/>
              </a:spcBef>
              <a:spcAft>
                <a:spcPts val="0"/>
              </a:spcAft>
            </a:pPr>
            <a:r>
              <a:rPr lang="zh-CN" altLang="en-US" sz="2800" b="1" dirty="0">
                <a:latin typeface="黑体" panose="02010609060101010101" charset="-122"/>
                <a:ea typeface="黑体" panose="02010609060101010101" charset="-122"/>
              </a:rPr>
              <a:t>（</a:t>
            </a:r>
            <a:r>
              <a:rPr lang="en-US" altLang="zh-CN" sz="2800" b="1" dirty="0">
                <a:latin typeface="黑体" panose="02010609060101010101" charset="-122"/>
                <a:ea typeface="黑体" panose="02010609060101010101" charset="-122"/>
              </a:rPr>
              <a:t>5</a:t>
            </a:r>
            <a:r>
              <a:rPr lang="zh-CN" altLang="en-US" sz="2800" b="1" dirty="0">
                <a:latin typeface="黑体" panose="02010609060101010101" charset="-122"/>
                <a:ea typeface="黑体" panose="02010609060101010101" charset="-122"/>
              </a:rPr>
              <a:t>）阐述了人民民主专政的历史任务。</a:t>
            </a:r>
            <a:endParaRPr lang="zh-CN" altLang="en-US" sz="2800" b="1" dirty="0">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855980" y="235585"/>
            <a:ext cx="8963025" cy="521970"/>
          </a:xfrm>
          <a:prstGeom prst="rect">
            <a:avLst/>
          </a:prstGeom>
          <a:noFill/>
        </p:spPr>
        <p:txBody>
          <a:bodyPr wrap="square" rtlCol="0">
            <a:spAutoFit/>
          </a:bodyPr>
          <a:lstStyle/>
          <a:p>
            <a:pPr lvl="0" algn="l">
              <a:spcBef>
                <a:spcPct val="0"/>
              </a:spcBef>
              <a:spcAft>
                <a:spcPct val="0"/>
              </a:spcAft>
              <a:buClrTx/>
              <a:buSzTx/>
              <a:buFontTx/>
              <a:defRPr/>
            </a:pPr>
            <a:r>
              <a:rPr lang="zh-CN" altLang="en-US" sz="2800" b="1" kern="0">
                <a:solidFill>
                  <a:srgbClr val="FF0000"/>
                </a:solidFill>
                <a:latin typeface="华文中宋" panose="02010600040101010101" charset="-122"/>
                <a:ea typeface="华文中宋" panose="02010600040101010101" charset="-122"/>
                <a:sym typeface="+mn-ea"/>
              </a:rPr>
              <a:t>新中国</a:t>
            </a:r>
            <a:r>
              <a:rPr lang="zh-CN" sz="2800" b="1" kern="0">
                <a:solidFill>
                  <a:srgbClr val="FF0000"/>
                </a:solidFill>
                <a:latin typeface="华文中宋" panose="02010600040101010101" charset="-122"/>
                <a:ea typeface="华文中宋" panose="02010600040101010101" charset="-122"/>
                <a:sym typeface="+mn-ea"/>
              </a:rPr>
              <a:t>民主制度建设</a:t>
            </a:r>
            <a:endParaRPr lang="zh-CN" sz="2800" b="1" kern="0">
              <a:solidFill>
                <a:srgbClr val="FF0000"/>
              </a:solidFill>
              <a:latin typeface="华文中宋" panose="02010600040101010101" charset="-122"/>
              <a:ea typeface="华文中宋" panose="02010600040101010101" charset="-122"/>
              <a:sym typeface="+mn-ea"/>
            </a:endParaRPr>
          </a:p>
        </p:txBody>
      </p:sp>
      <p:graphicFrame>
        <p:nvGraphicFramePr>
          <p:cNvPr id="6" name="表格 5"/>
          <p:cNvGraphicFramePr>
            <a:graphicFrameLocks noGrp="1"/>
          </p:cNvGraphicFramePr>
          <p:nvPr>
            <p:custDataLst>
              <p:tags r:id="rId2"/>
            </p:custDataLst>
          </p:nvPr>
        </p:nvGraphicFramePr>
        <p:xfrm>
          <a:off x="383540" y="2054225"/>
          <a:ext cx="11495405" cy="4210050"/>
        </p:xfrm>
        <a:graphic>
          <a:graphicData uri="http://schemas.openxmlformats.org/drawingml/2006/table">
            <a:tbl>
              <a:tblPr firstRow="1" bandRow="1"/>
              <a:tblGrid>
                <a:gridCol w="4156710"/>
                <a:gridCol w="3507105"/>
                <a:gridCol w="3831590"/>
              </a:tblGrid>
              <a:tr h="585470">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制度名称</a:t>
                      </a:r>
                      <a:endParaRPr lang="zh-CN" altLang="en-US" sz="2800" b="1">
                        <a:solidFill>
                          <a:srgbClr val="FFFFFF"/>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FFFFFF"/>
                      </a:solidFill>
                      <a:prstDash val="dot"/>
                    </a:lnR>
                    <a:lnT w="19050" cap="rnd">
                      <a:solidFill>
                        <a:srgbClr val="E74C3C"/>
                      </a:solidFill>
                      <a:prstDash val="solid"/>
                    </a:lnT>
                    <a:lnB w="19050">
                      <a:solidFill>
                        <a:srgbClr val="E74C3C"/>
                      </a:solidFill>
                      <a:prstDash val="solid"/>
                    </a:lnB>
                    <a:solidFill>
                      <a:srgbClr val="C00000"/>
                    </a:solidFill>
                  </a:tcPr>
                </a:tc>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地位</a:t>
                      </a:r>
                      <a:endParaRPr lang="zh-CN" altLang="en-US" sz="2800" b="1">
                        <a:solidFill>
                          <a:srgbClr val="FFFFFF"/>
                        </a:solidFill>
                        <a:latin typeface="华文中宋" panose="02010600040101010101" charset="-122"/>
                        <a:ea typeface="华文中宋" panose="02010600040101010101" charset="-122"/>
                      </a:endParaRPr>
                    </a:p>
                  </a:txBody>
                  <a:tcPr vert="horz">
                    <a:lnL w="3175">
                      <a:solidFill>
                        <a:srgbClr val="FFFFFF"/>
                      </a:solidFill>
                      <a:prstDash val="dot"/>
                    </a:lnL>
                    <a:lnR w="3175">
                      <a:solidFill>
                        <a:srgbClr val="FFFFFF"/>
                      </a:solidFill>
                      <a:prstDash val="dot"/>
                    </a:lnR>
                    <a:lnT w="19050" cap="rnd">
                      <a:solidFill>
                        <a:srgbClr val="E74C3C"/>
                      </a:solidFill>
                      <a:prstDash val="solid"/>
                    </a:lnT>
                    <a:lnB w="19050">
                      <a:solidFill>
                        <a:srgbClr val="E74C3C"/>
                      </a:solidFill>
                      <a:prstDash val="solid"/>
                    </a:lnB>
                    <a:solidFill>
                      <a:srgbClr val="C00000"/>
                    </a:solidFill>
                  </a:tcPr>
                </a:tc>
                <a:tc>
                  <a:txBody>
                    <a:bodyPr wrap="square"/>
                    <a:lstStyle/>
                    <a:p>
                      <a:pPr algn="ctr">
                        <a:buNone/>
                      </a:pPr>
                      <a:r>
                        <a:rPr lang="zh-CN" altLang="en-US" sz="2800" b="1">
                          <a:solidFill>
                            <a:srgbClr val="FFFFFF"/>
                          </a:solidFill>
                          <a:latin typeface="华文中宋" panose="02010600040101010101" charset="-122"/>
                          <a:ea typeface="华文中宋" panose="02010600040101010101" charset="-122"/>
                        </a:rPr>
                        <a:t>民主保障对象</a:t>
                      </a:r>
                      <a:endParaRPr lang="zh-CN" altLang="en-US" sz="2800" b="1">
                        <a:solidFill>
                          <a:srgbClr val="FFFFFF"/>
                        </a:solidFill>
                        <a:latin typeface="华文中宋" panose="02010600040101010101" charset="-122"/>
                        <a:ea typeface="华文中宋" panose="02010600040101010101" charset="-122"/>
                      </a:endParaRPr>
                    </a:p>
                  </a:txBody>
                  <a:tcPr vert="horz">
                    <a:lnL w="3175">
                      <a:solidFill>
                        <a:srgbClr val="FFFFFF"/>
                      </a:solidFill>
                      <a:prstDash val="dot"/>
                    </a:lnL>
                    <a:lnR w="19050" cap="rnd">
                      <a:solidFill>
                        <a:srgbClr val="E74C3C"/>
                      </a:solidFill>
                      <a:prstDash val="solid"/>
                    </a:lnR>
                    <a:lnT w="19050" cap="rnd">
                      <a:solidFill>
                        <a:srgbClr val="E74C3C"/>
                      </a:solidFill>
                      <a:prstDash val="solid"/>
                    </a:lnT>
                    <a:lnB w="19050">
                      <a:solidFill>
                        <a:srgbClr val="E74C3C"/>
                      </a:solidFill>
                      <a:prstDash val="solid"/>
                    </a:lnB>
                    <a:solidFill>
                      <a:srgbClr val="C00000"/>
                    </a:solidFill>
                  </a:tcPr>
                </a:tc>
              </a:tr>
              <a:tr h="799465">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人民代表大会制度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19050">
                      <a:solidFill>
                        <a:srgbClr val="E74C3C"/>
                      </a:solidFill>
                      <a:prstDash val="solid"/>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19050">
                      <a:solidFill>
                        <a:srgbClr val="E74C3C"/>
                      </a:solidFill>
                      <a:prstDash val="solid"/>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19050">
                      <a:solidFill>
                        <a:srgbClr val="E74C3C"/>
                      </a:solidFill>
                      <a:prstDash val="solid"/>
                    </a:lnT>
                    <a:lnB w="3175">
                      <a:solidFill>
                        <a:srgbClr val="E74C3C"/>
                      </a:solidFill>
                      <a:prstDash val="dot"/>
                    </a:lnB>
                    <a:solidFill>
                      <a:srgbClr val="F2F2F2"/>
                    </a:solidFill>
                  </a:tcPr>
                </a:tc>
              </a:tr>
              <a:tr h="1299210">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中国共产党领导的</a:t>
                      </a:r>
                      <a:endParaRPr lang="zh-CN" altLang="en-US" sz="2800" b="1">
                        <a:solidFill>
                          <a:schemeClr val="tx1"/>
                        </a:solidFill>
                        <a:latin typeface="华文中宋" panose="02010600040101010101" charset="-122"/>
                        <a:ea typeface="华文中宋" panose="02010600040101010101" charset="-122"/>
                      </a:endParaRPr>
                    </a:p>
                    <a:p>
                      <a:pPr algn="ctr">
                        <a:buNone/>
                      </a:pPr>
                      <a:r>
                        <a:rPr lang="zh-CN" altLang="en-US" sz="2800" b="1">
                          <a:solidFill>
                            <a:schemeClr val="tx1"/>
                          </a:solidFill>
                          <a:latin typeface="华文中宋" panose="02010600040101010101" charset="-122"/>
                          <a:ea typeface="华文中宋" panose="02010600040101010101" charset="-122"/>
                        </a:rPr>
                        <a:t>多党合作和政治协商制度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3175">
                      <a:solidFill>
                        <a:srgbClr val="E74C3C"/>
                      </a:solidFill>
                      <a:prstDash val="dot"/>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3175">
                      <a:solidFill>
                        <a:srgbClr val="E74C3C"/>
                      </a:solidFill>
                      <a:prstDash val="dot"/>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3175">
                      <a:solidFill>
                        <a:srgbClr val="E74C3C"/>
                      </a:solidFill>
                      <a:prstDash val="dot"/>
                    </a:lnB>
                    <a:solidFill>
                      <a:srgbClr val="FFFFFF"/>
                    </a:solidFill>
                  </a:tcPr>
                </a:tc>
              </a:tr>
              <a:tr h="763270">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民族区域自治制度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3175">
                      <a:solidFill>
                        <a:srgbClr val="E74C3C"/>
                      </a:solidFill>
                      <a:prstDash val="dot"/>
                    </a:lnB>
                    <a:solidFill>
                      <a:srgbClr val="F2F2F2"/>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3175">
                      <a:solidFill>
                        <a:srgbClr val="E74C3C"/>
                      </a:solidFill>
                      <a:prstDash val="dot"/>
                    </a:lnB>
                    <a:solidFill>
                      <a:srgbClr val="F2F2F2"/>
                    </a:solidFill>
                  </a:tcPr>
                </a:tc>
              </a:tr>
              <a:tr h="762635">
                <a:tc>
                  <a:txBody>
                    <a:bodyPr wrap="square"/>
                    <a:lstStyle/>
                    <a:p>
                      <a:pPr algn="ctr">
                        <a:buNone/>
                      </a:pPr>
                      <a:r>
                        <a:rPr lang="zh-CN" altLang="en-US" sz="2800" b="1">
                          <a:solidFill>
                            <a:schemeClr val="tx1"/>
                          </a:solidFill>
                          <a:latin typeface="华文中宋" panose="02010600040101010101" charset="-122"/>
                          <a:ea typeface="华文中宋" panose="02010600040101010101" charset="-122"/>
                        </a:rPr>
                        <a:t>基层群众自治制度</a:t>
                      </a:r>
                      <a:endParaRPr lang="zh-CN" altLang="en-US" sz="2800" b="1">
                        <a:solidFill>
                          <a:schemeClr val="tx1"/>
                        </a:solidFill>
                        <a:latin typeface="华文中宋" panose="02010600040101010101" charset="-122"/>
                        <a:ea typeface="华文中宋" panose="02010600040101010101" charset="-122"/>
                      </a:endParaRPr>
                    </a:p>
                  </a:txBody>
                  <a:tcPr vert="horz">
                    <a:lnL w="19050" cap="rnd">
                      <a:solidFill>
                        <a:srgbClr val="E74C3C"/>
                      </a:solidFill>
                      <a:prstDash val="solid"/>
                    </a:lnL>
                    <a:lnR w="3175">
                      <a:solidFill>
                        <a:srgbClr val="E74C3C"/>
                      </a:solidFill>
                      <a:prstDash val="dot"/>
                    </a:lnR>
                    <a:lnT w="3175">
                      <a:solidFill>
                        <a:srgbClr val="E74C3C"/>
                      </a:solidFill>
                      <a:prstDash val="dot"/>
                    </a:lnT>
                    <a:lnB w="19050" cap="rnd">
                      <a:solidFill>
                        <a:srgbClr val="E74C3C"/>
                      </a:solidFill>
                      <a:prstDash val="solid"/>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3175">
                      <a:solidFill>
                        <a:srgbClr val="E74C3C"/>
                      </a:solidFill>
                      <a:prstDash val="dot"/>
                    </a:lnR>
                    <a:lnT w="3175">
                      <a:solidFill>
                        <a:srgbClr val="E74C3C"/>
                      </a:solidFill>
                      <a:prstDash val="dot"/>
                    </a:lnT>
                    <a:lnB w="19050" cap="rnd">
                      <a:solidFill>
                        <a:srgbClr val="E74C3C"/>
                      </a:solidFill>
                      <a:prstDash val="solid"/>
                    </a:lnB>
                    <a:solidFill>
                      <a:srgbClr val="FFFFFF"/>
                    </a:solidFill>
                  </a:tcPr>
                </a:tc>
                <a:tc>
                  <a:txBody>
                    <a:bodyPr wrap="square"/>
                    <a:lstStyle/>
                    <a:p>
                      <a:pPr>
                        <a:buNone/>
                      </a:pPr>
                      <a:endParaRPr lang="zh-CN" altLang="en-US" sz="2800" b="1">
                        <a:solidFill>
                          <a:schemeClr val="tx1"/>
                        </a:solidFill>
                        <a:latin typeface="华文中宋" panose="02010600040101010101" charset="-122"/>
                        <a:ea typeface="华文中宋" panose="02010600040101010101" charset="-122"/>
                      </a:endParaRPr>
                    </a:p>
                  </a:txBody>
                  <a:tcPr vert="horz">
                    <a:lnL w="3175">
                      <a:solidFill>
                        <a:srgbClr val="E74C3C"/>
                      </a:solidFill>
                      <a:prstDash val="dot"/>
                    </a:lnL>
                    <a:lnR w="19050" cap="rnd">
                      <a:solidFill>
                        <a:srgbClr val="E74C3C"/>
                      </a:solidFill>
                      <a:prstDash val="solid"/>
                    </a:lnR>
                    <a:lnT w="3175">
                      <a:solidFill>
                        <a:srgbClr val="E74C3C"/>
                      </a:solidFill>
                      <a:prstDash val="dot"/>
                    </a:lnT>
                    <a:lnB w="19050" cap="rnd">
                      <a:solidFill>
                        <a:srgbClr val="E74C3C"/>
                      </a:solidFill>
                      <a:prstDash val="solid"/>
                    </a:lnB>
                    <a:solidFill>
                      <a:srgbClr val="FFFFFF"/>
                    </a:solidFill>
                  </a:tcPr>
                </a:tc>
              </a:tr>
            </a:tbl>
          </a:graphicData>
        </a:graphic>
      </p:graphicFrame>
      <p:sp>
        <p:nvSpPr>
          <p:cNvPr id="11" name="文本框 10"/>
          <p:cNvSpPr txBox="1"/>
          <p:nvPr>
            <p:custDataLst>
              <p:tags r:id="rId3"/>
            </p:custDataLst>
          </p:nvPr>
        </p:nvSpPr>
        <p:spPr>
          <a:xfrm>
            <a:off x="5107940" y="2650490"/>
            <a:ext cx="2465070" cy="521970"/>
          </a:xfrm>
          <a:prstGeom prst="rect">
            <a:avLst/>
          </a:prstGeom>
          <a:noFill/>
        </p:spPr>
        <p:txBody>
          <a:bodyPr wrap="square" rtlCol="0">
            <a:spAutoFit/>
          </a:bodyPr>
          <a:lstStyle/>
          <a:p>
            <a:pPr algn="ctr"/>
            <a:r>
              <a:rPr lang="zh-CN" altLang="en-US" sz="2800" b="1">
                <a:solidFill>
                  <a:schemeClr val="tx1"/>
                </a:solidFill>
                <a:latin typeface="华文中宋" panose="02010600040101010101" charset="-122"/>
                <a:ea typeface="华文中宋" panose="02010600040101010101" charset="-122"/>
              </a:rPr>
              <a:t>根本政治制度</a:t>
            </a:r>
            <a:endParaRPr lang="zh-CN" altLang="en-US" sz="2800" b="1">
              <a:solidFill>
                <a:schemeClr val="tx1"/>
              </a:solidFill>
              <a:latin typeface="华文中宋" panose="02010600040101010101" charset="-122"/>
              <a:ea typeface="华文中宋" panose="02010600040101010101" charset="-122"/>
            </a:endParaRPr>
          </a:p>
        </p:txBody>
      </p:sp>
      <p:sp>
        <p:nvSpPr>
          <p:cNvPr id="14" name="文本框 13"/>
          <p:cNvSpPr txBox="1"/>
          <p:nvPr>
            <p:custDataLst>
              <p:tags r:id="rId4"/>
            </p:custDataLst>
          </p:nvPr>
        </p:nvSpPr>
        <p:spPr>
          <a:xfrm>
            <a:off x="4951095" y="3805555"/>
            <a:ext cx="257111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6" name="文本框 15"/>
          <p:cNvSpPr txBox="1"/>
          <p:nvPr>
            <p:custDataLst>
              <p:tags r:id="rId5"/>
            </p:custDataLst>
          </p:nvPr>
        </p:nvSpPr>
        <p:spPr>
          <a:xfrm>
            <a:off x="4993640" y="5570855"/>
            <a:ext cx="248602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7" name="文本框 16"/>
          <p:cNvSpPr txBox="1"/>
          <p:nvPr>
            <p:custDataLst>
              <p:tags r:id="rId6"/>
            </p:custDataLst>
          </p:nvPr>
        </p:nvSpPr>
        <p:spPr>
          <a:xfrm>
            <a:off x="4903470" y="4961255"/>
            <a:ext cx="2456180"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基本政治制度</a:t>
            </a:r>
            <a:endParaRPr lang="zh-CN" altLang="en-US" sz="2800" b="1">
              <a:latin typeface="华文中宋" panose="02010600040101010101" charset="-122"/>
              <a:ea typeface="华文中宋" panose="02010600040101010101" charset="-122"/>
              <a:sym typeface="+mn-ea"/>
            </a:endParaRPr>
          </a:p>
        </p:txBody>
      </p:sp>
      <p:sp>
        <p:nvSpPr>
          <p:cNvPr id="18" name="文本框 17"/>
          <p:cNvSpPr txBox="1"/>
          <p:nvPr>
            <p:custDataLst>
              <p:tags r:id="rId7"/>
            </p:custDataLst>
          </p:nvPr>
        </p:nvSpPr>
        <p:spPr>
          <a:xfrm>
            <a:off x="8570595" y="2886710"/>
            <a:ext cx="243141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中国全体人民</a:t>
            </a:r>
            <a:endParaRPr lang="zh-CN" altLang="en-US" sz="2800" b="1">
              <a:latin typeface="华文中宋" panose="02010600040101010101" charset="-122"/>
              <a:ea typeface="华文中宋" panose="02010600040101010101" charset="-122"/>
              <a:sym typeface="+mn-ea"/>
            </a:endParaRPr>
          </a:p>
        </p:txBody>
      </p:sp>
      <p:sp>
        <p:nvSpPr>
          <p:cNvPr id="36" name="文本框 35"/>
          <p:cNvSpPr txBox="1"/>
          <p:nvPr>
            <p:custDataLst>
              <p:tags r:id="rId8"/>
            </p:custDataLst>
          </p:nvPr>
        </p:nvSpPr>
        <p:spPr>
          <a:xfrm>
            <a:off x="8570595" y="5742305"/>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基层群众</a:t>
            </a:r>
            <a:endParaRPr lang="zh-CN" altLang="en-US" sz="2800" b="1">
              <a:latin typeface="华文中宋" panose="02010600040101010101" charset="-122"/>
              <a:ea typeface="华文中宋" panose="02010600040101010101" charset="-122"/>
              <a:sym typeface="+mn-ea"/>
            </a:endParaRPr>
          </a:p>
        </p:txBody>
      </p:sp>
      <p:sp>
        <p:nvSpPr>
          <p:cNvPr id="38" name="文本框 37"/>
          <p:cNvSpPr txBox="1"/>
          <p:nvPr>
            <p:custDataLst>
              <p:tags r:id="rId9"/>
            </p:custDataLst>
          </p:nvPr>
        </p:nvSpPr>
        <p:spPr>
          <a:xfrm>
            <a:off x="8570595" y="4961255"/>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少数民族</a:t>
            </a:r>
            <a:endParaRPr lang="zh-CN" altLang="en-US" sz="2800" b="1">
              <a:latin typeface="华文中宋" panose="02010600040101010101" charset="-122"/>
              <a:ea typeface="华文中宋" panose="02010600040101010101" charset="-122"/>
              <a:sym typeface="+mn-ea"/>
            </a:endParaRPr>
          </a:p>
        </p:txBody>
      </p:sp>
      <p:sp>
        <p:nvSpPr>
          <p:cNvPr id="39" name="文本框 38"/>
          <p:cNvSpPr txBox="1"/>
          <p:nvPr>
            <p:custDataLst>
              <p:tags r:id="rId10"/>
            </p:custDataLst>
          </p:nvPr>
        </p:nvSpPr>
        <p:spPr>
          <a:xfrm>
            <a:off x="8570595" y="3926840"/>
            <a:ext cx="2049145" cy="521970"/>
          </a:xfrm>
          <a:prstGeom prst="rect">
            <a:avLst/>
          </a:prstGeom>
          <a:noFill/>
        </p:spPr>
        <p:txBody>
          <a:bodyPr wrap="square" rtlCol="0">
            <a:spAutoFit/>
          </a:bodyPr>
          <a:lstStyle/>
          <a:p>
            <a:pPr lvl="0" algn="ctr">
              <a:buClrTx/>
              <a:buSzTx/>
              <a:buFontTx/>
            </a:pPr>
            <a:r>
              <a:rPr lang="zh-CN" altLang="en-US" sz="2800" b="1">
                <a:latin typeface="华文中宋" panose="02010600040101010101" charset="-122"/>
                <a:ea typeface="华文中宋" panose="02010600040101010101" charset="-122"/>
                <a:sym typeface="+mn-ea"/>
              </a:rPr>
              <a:t>民主党派</a:t>
            </a:r>
            <a:endParaRPr lang="zh-CN" altLang="en-US" sz="2800" b="1">
              <a:latin typeface="华文中宋" panose="02010600040101010101" charset="-122"/>
              <a:ea typeface="华文中宋" panose="02010600040101010101" charset="-122"/>
              <a:sym typeface="+mn-ea"/>
            </a:endParaRPr>
          </a:p>
        </p:txBody>
      </p:sp>
      <p:sp>
        <p:nvSpPr>
          <p:cNvPr id="40" name="矩形 39"/>
          <p:cNvSpPr/>
          <p:nvPr>
            <p:custDataLst>
              <p:tags r:id="rId11"/>
            </p:custDataLst>
          </p:nvPr>
        </p:nvSpPr>
        <p:spPr>
          <a:xfrm>
            <a:off x="255270" y="521970"/>
            <a:ext cx="11653520" cy="1455420"/>
          </a:xfrm>
          <a:prstGeom prst="rect">
            <a:avLst/>
          </a:prstGeom>
        </p:spPr>
        <p:txBody>
          <a:bodyPr vert="horz" wrap="square"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charset="-122"/>
                <a:cs typeface="+mj-cs"/>
              </a:defRPr>
            </a:lvl1pPr>
          </a:lstStyle>
          <a:p>
            <a:pPr lvl="0" indent="457200" algn="l">
              <a:lnSpc>
                <a:spcPct val="110000"/>
              </a:lnSpc>
              <a:buClrTx/>
              <a:buSzTx/>
              <a:buFontTx/>
            </a:pPr>
            <a:r>
              <a:rPr lang="zh-CN" sz="2600" spc="0" smtClean="0">
                <a:solidFill>
                  <a:schemeClr val="tx1"/>
                </a:solidFill>
                <a:latin typeface="等线" panose="02010600030101010101" charset="-122"/>
                <a:ea typeface="等线" panose="02010600030101010101" charset="-122"/>
                <a:cs typeface="+mn-cs"/>
                <a:sym typeface="+mn-ea"/>
              </a:rPr>
              <a:t>知识梳理：阅读教材</a:t>
            </a:r>
            <a:r>
              <a:rPr lang="en-US" altLang="zh-CN" sz="2600" spc="0" smtClean="0">
                <a:solidFill>
                  <a:schemeClr val="tx1"/>
                </a:solidFill>
                <a:latin typeface="等线" panose="02010600030101010101" charset="-122"/>
                <a:ea typeface="等线" panose="02010600030101010101" charset="-122"/>
                <a:cs typeface="+mn-cs"/>
                <a:sym typeface="+mn-ea"/>
              </a:rPr>
              <a:t>P18-19</a:t>
            </a:r>
            <a:r>
              <a:rPr lang="zh-CN" altLang="en-US" sz="2600" spc="0" smtClean="0">
                <a:solidFill>
                  <a:schemeClr val="tx1"/>
                </a:solidFill>
                <a:latin typeface="等线" panose="02010600030101010101" charset="-122"/>
                <a:ea typeface="等线" panose="02010600030101010101" charset="-122"/>
                <a:cs typeface="+mn-cs"/>
                <a:sym typeface="+mn-ea"/>
              </a:rPr>
              <a:t>，了解中华人民共和国的民主制度建设，这些</a:t>
            </a:r>
            <a:r>
              <a:rPr lang="zh-CN" sz="2600" spc="0" smtClean="0">
                <a:solidFill>
                  <a:schemeClr val="tx1"/>
                </a:solidFill>
                <a:latin typeface="等线" panose="02010600030101010101" charset="-122"/>
                <a:ea typeface="等线" panose="02010600030101010101" charset="-122"/>
                <a:cs typeface="+mn-cs"/>
                <a:sym typeface="+mn-ea"/>
              </a:rPr>
              <a:t>制度在中华人民共和国的制度体系中分别处于怎样的地位？保障的对象分别是谁？</a:t>
            </a:r>
            <a:endParaRPr lang="zh-CN" sz="2600" spc="0" smtClean="0">
              <a:solidFill>
                <a:schemeClr val="tx1"/>
              </a:solidFill>
              <a:latin typeface="等线" panose="02010600030101010101" charset="-122"/>
              <a:ea typeface="等线" panose="02010600030101010101" charset="-122"/>
              <a:cs typeface="+mn-cs"/>
              <a:sym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6" grpId="0"/>
      <p:bldP spid="18" grpId="0"/>
      <p:bldP spid="39" grpId="0"/>
      <p:bldP spid="38"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5310" y="1106805"/>
            <a:ext cx="9387205" cy="583565"/>
          </a:xfrm>
          <a:prstGeom prst="rect">
            <a:avLst/>
          </a:prstGeom>
          <a:noFill/>
        </p:spPr>
        <p:txBody>
          <a:bodyPr wrap="square" rtlCol="0">
            <a:spAutoFit/>
          </a:bodyPr>
          <a:lstStyle/>
          <a:p>
            <a:pPr algn="just"/>
            <a:r>
              <a:rPr lang="zh-CN" altLang="en-US" sz="3200" b="1" dirty="0">
                <a:solidFill>
                  <a:srgbClr val="FF0000"/>
                </a:solidFill>
                <a:latin typeface="黑体" panose="02010609060101010101" charset="-122"/>
                <a:ea typeface="黑体" panose="02010609060101010101" charset="-122"/>
              </a:rPr>
              <a:t>依据课本梳理人民代表大会制度建立和完善的过程。</a:t>
            </a:r>
            <a:endParaRPr lang="zh-CN" altLang="en-US" sz="3200" b="1" dirty="0">
              <a:solidFill>
                <a:srgbClr val="FF0000"/>
              </a:solidFill>
              <a:latin typeface="黑体" panose="02010609060101010101" charset="-122"/>
              <a:ea typeface="黑体" panose="02010609060101010101" charset="-122"/>
            </a:endParaRPr>
          </a:p>
        </p:txBody>
      </p:sp>
      <p:sp>
        <p:nvSpPr>
          <p:cNvPr id="6" name="文本框 5"/>
          <p:cNvSpPr txBox="1"/>
          <p:nvPr/>
        </p:nvSpPr>
        <p:spPr>
          <a:xfrm>
            <a:off x="885190" y="2110105"/>
            <a:ext cx="10213975" cy="2637790"/>
          </a:xfrm>
          <a:prstGeom prst="rect">
            <a:avLst/>
          </a:prstGeom>
          <a:noFill/>
        </p:spPr>
        <p:txBody>
          <a:bodyPr wrap="square" rtlCol="0">
            <a:spAutoFit/>
          </a:bodyPr>
          <a:lstStyle/>
          <a:p>
            <a:pPr>
              <a:lnSpc>
                <a:spcPct val="130000"/>
              </a:lnSpc>
              <a:spcBef>
                <a:spcPts val="1200"/>
              </a:spcBef>
              <a:spcAft>
                <a:spcPts val="0"/>
              </a:spcAft>
              <a:buFont typeface="+mj-ea"/>
              <a:buAutoNum type="circleNumDbPlain"/>
            </a:pPr>
            <a:r>
              <a:rPr lang="en-US" altLang="zh-CN" sz="2800" b="1" dirty="0">
                <a:solidFill>
                  <a:srgbClr val="1D41D5"/>
                </a:solidFill>
                <a:latin typeface="华文新魏" panose="02010800040101010101" charset="-122"/>
                <a:ea typeface="华文新魏" panose="02010800040101010101" charset="-122"/>
              </a:rPr>
              <a:t>1954</a:t>
            </a:r>
            <a:r>
              <a:rPr lang="zh-CN" altLang="en-US" sz="2800" b="1" dirty="0">
                <a:solidFill>
                  <a:srgbClr val="1D41D5"/>
                </a:solidFill>
                <a:latin typeface="华文新魏" panose="02010800040101010101" charset="-122"/>
                <a:ea typeface="华文新魏" panose="02010800040101010101" charset="-122"/>
              </a:rPr>
              <a:t>年，第一届全国人大一次会议召开，通过宪法，规定我国实行人民代表大会制度，标志人民代表大会制度的确立。</a:t>
            </a:r>
            <a:endParaRPr lang="en-US" altLang="zh-CN" sz="2800" b="1" dirty="0">
              <a:solidFill>
                <a:srgbClr val="1D41D5"/>
              </a:solidFill>
              <a:latin typeface="华文新魏" panose="02010800040101010101" charset="-122"/>
              <a:ea typeface="华文新魏" panose="02010800040101010101" charset="-122"/>
            </a:endParaRPr>
          </a:p>
          <a:p>
            <a:pPr>
              <a:lnSpc>
                <a:spcPct val="130000"/>
              </a:lnSpc>
              <a:spcBef>
                <a:spcPts val="1200"/>
              </a:spcBef>
              <a:spcAft>
                <a:spcPts val="0"/>
              </a:spcAft>
              <a:buFont typeface="+mj-ea"/>
              <a:buAutoNum type="circleNumDbPlain"/>
            </a:pPr>
            <a:r>
              <a:rPr lang="zh-CN" altLang="en-US" sz="2800" b="1" dirty="0">
                <a:solidFill>
                  <a:srgbClr val="1D41D5"/>
                </a:solidFill>
                <a:latin typeface="华文新魏" panose="02010800040101010101" charset="-122"/>
                <a:ea typeface="华文新魏" panose="02010800040101010101" charset="-122"/>
              </a:rPr>
              <a:t>“文革” 时期，人民代表大会制度遭到严重破坏和挫折；</a:t>
            </a:r>
            <a:endParaRPr lang="en-US" altLang="zh-CN" sz="2800" b="1" dirty="0">
              <a:solidFill>
                <a:srgbClr val="1D41D5"/>
              </a:solidFill>
              <a:latin typeface="华文新魏" panose="02010800040101010101" charset="-122"/>
              <a:ea typeface="华文新魏" panose="02010800040101010101" charset="-122"/>
            </a:endParaRPr>
          </a:p>
          <a:p>
            <a:pPr>
              <a:lnSpc>
                <a:spcPct val="130000"/>
              </a:lnSpc>
              <a:spcBef>
                <a:spcPts val="1200"/>
              </a:spcBef>
              <a:spcAft>
                <a:spcPts val="0"/>
              </a:spcAft>
              <a:buFont typeface="+mj-ea"/>
              <a:buAutoNum type="circleNumDbPlain"/>
            </a:pPr>
            <a:r>
              <a:rPr lang="en-US" altLang="zh-CN" sz="2800" b="1" dirty="0">
                <a:solidFill>
                  <a:srgbClr val="1D41D5"/>
                </a:solidFill>
                <a:latin typeface="华文新魏" panose="02010800040101010101" charset="-122"/>
                <a:ea typeface="华文新魏" panose="02010800040101010101" charset="-122"/>
              </a:rPr>
              <a:t>1982</a:t>
            </a:r>
            <a:r>
              <a:rPr lang="zh-CN" altLang="en-US" sz="2800" b="1" dirty="0">
                <a:solidFill>
                  <a:srgbClr val="1D41D5"/>
                </a:solidFill>
                <a:latin typeface="华文新魏" panose="02010800040101010101" charset="-122"/>
                <a:ea typeface="华文新魏" panose="02010800040101010101" charset="-122"/>
              </a:rPr>
              <a:t>年，通过新宪法，进一步完善了人民代表大会制度。</a:t>
            </a:r>
            <a:endParaRPr lang="zh-CN" altLang="en-US" sz="2800" b="1" dirty="0">
              <a:solidFill>
                <a:srgbClr val="1D41D5"/>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3105" y="470535"/>
            <a:ext cx="9196070" cy="521970"/>
          </a:xfrm>
          <a:prstGeom prst="rect">
            <a:avLst/>
          </a:prstGeom>
          <a:noFill/>
        </p:spPr>
        <p:txBody>
          <a:bodyPr wrap="square" rtlCol="0">
            <a:spAutoFit/>
          </a:bodyPr>
          <a:lstStyle/>
          <a:p>
            <a:pPr algn="just"/>
            <a:r>
              <a:rPr lang="zh-CN" altLang="en-US" sz="2800" b="1" dirty="0">
                <a:solidFill>
                  <a:srgbClr val="FF0000"/>
                </a:solidFill>
                <a:latin typeface="黑体" panose="02010609060101010101" charset="-122"/>
                <a:ea typeface="黑体" panose="02010609060101010101" charset="-122"/>
              </a:rPr>
              <a:t>依据课本梳理人民政治协商会议制度建立和完善的过程。</a:t>
            </a:r>
            <a:endParaRPr lang="zh-CN" altLang="en-US" sz="2800" b="1" dirty="0">
              <a:solidFill>
                <a:srgbClr val="FF0000"/>
              </a:solidFill>
              <a:latin typeface="黑体" panose="02010609060101010101" charset="-122"/>
              <a:ea typeface="黑体" panose="02010609060101010101" charset="-122"/>
            </a:endParaRPr>
          </a:p>
        </p:txBody>
      </p:sp>
      <p:sp>
        <p:nvSpPr>
          <p:cNvPr id="4" name="矩形 3"/>
          <p:cNvSpPr/>
          <p:nvPr/>
        </p:nvSpPr>
        <p:spPr>
          <a:xfrm>
            <a:off x="396875" y="1275715"/>
            <a:ext cx="11531600" cy="4877435"/>
          </a:xfrm>
          <a:prstGeom prst="rect">
            <a:avLst/>
          </a:prstGeom>
          <a:noFill/>
        </p:spPr>
        <p:txBody>
          <a:bodyPr wrap="square" rtlCol="0">
            <a:spAutoFit/>
          </a:bodyPr>
          <a:lstStyle/>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建立：</a:t>
            </a:r>
            <a:r>
              <a:rPr lang="en-US" altLang="zh-CN" sz="2600" b="1" dirty="0">
                <a:solidFill>
                  <a:srgbClr val="1D41D5"/>
                </a:solidFill>
                <a:latin typeface="华文新魏" panose="02010800040101010101" charset="-122"/>
                <a:ea typeface="华文新魏" panose="02010800040101010101" charset="-122"/>
              </a:rPr>
              <a:t>1949</a:t>
            </a:r>
            <a:r>
              <a:rPr lang="zh-CN" altLang="en-US" sz="2600" b="1" dirty="0">
                <a:solidFill>
                  <a:srgbClr val="1D41D5"/>
                </a:solidFill>
                <a:latin typeface="华文新魏" panose="02010800040101010101" charset="-122"/>
                <a:ea typeface="华文新魏" panose="02010800040101010101" charset="-122"/>
              </a:rPr>
              <a:t>年举行中国人民政治协商会议，正式确立共产党领导的多党合作和政治协商制度；</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转变：</a:t>
            </a:r>
            <a:r>
              <a:rPr lang="en-US" altLang="zh-CN" sz="2600" b="1" dirty="0">
                <a:solidFill>
                  <a:srgbClr val="1D41D5"/>
                </a:solidFill>
                <a:latin typeface="华文新魏" panose="02010800040101010101" charset="-122"/>
                <a:ea typeface="华文新魏" panose="02010800040101010101" charset="-122"/>
              </a:rPr>
              <a:t>1954</a:t>
            </a:r>
            <a:r>
              <a:rPr lang="zh-CN" altLang="en-US" sz="2600" b="1" dirty="0">
                <a:solidFill>
                  <a:srgbClr val="1D41D5"/>
                </a:solidFill>
                <a:latin typeface="华文新魏" panose="02010800040101010101" charset="-122"/>
                <a:ea typeface="华文新魏" panose="02010800040101010101" charset="-122"/>
              </a:rPr>
              <a:t>年全国人民代表大会召开，人民政协代行人大职能结束，作为人民民主统一战线的组织继续存在，行使政治协商、民主监督和参政议政的职能；</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发展：</a:t>
            </a:r>
            <a:r>
              <a:rPr lang="en-US" altLang="zh-CN" sz="2600" b="1" dirty="0">
                <a:solidFill>
                  <a:srgbClr val="1D41D5"/>
                </a:solidFill>
                <a:latin typeface="华文新魏" panose="02010800040101010101" charset="-122"/>
                <a:ea typeface="华文新魏" panose="02010800040101010101" charset="-122"/>
              </a:rPr>
              <a:t>1956</a:t>
            </a:r>
            <a:r>
              <a:rPr lang="zh-CN" altLang="en-US" sz="2600" b="1" dirty="0">
                <a:solidFill>
                  <a:srgbClr val="1D41D5"/>
                </a:solidFill>
                <a:latin typeface="华文新魏" panose="02010800040101010101" charset="-122"/>
                <a:ea typeface="华文新魏" panose="02010800040101010101" charset="-122"/>
              </a:rPr>
              <a:t>年中共提出“长期共存，互相监督”八字方针，标志着共产党领导的多党合作和政治协商制度发展到一个新阶段；</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曲折：</a:t>
            </a:r>
            <a:r>
              <a:rPr lang="en-US" altLang="zh-CN" sz="2600" b="1" dirty="0">
                <a:solidFill>
                  <a:srgbClr val="1D41D5"/>
                </a:solidFill>
                <a:latin typeface="华文新魏" panose="02010800040101010101" charset="-122"/>
                <a:ea typeface="华文新魏" panose="02010800040101010101" charset="-122"/>
              </a:rPr>
              <a:t>1966</a:t>
            </a:r>
            <a:r>
              <a:rPr lang="zh-CN" altLang="en-US" sz="2600" b="1" dirty="0">
                <a:solidFill>
                  <a:srgbClr val="1D41D5"/>
                </a:solidFill>
                <a:latin typeface="华文新魏" panose="02010800040101010101" charset="-122"/>
                <a:ea typeface="华文新魏" panose="02010800040101010101" charset="-122"/>
              </a:rPr>
              <a:t>一</a:t>
            </a:r>
            <a:r>
              <a:rPr lang="en-US" altLang="zh-CN" sz="2600" b="1" dirty="0">
                <a:solidFill>
                  <a:srgbClr val="1D41D5"/>
                </a:solidFill>
                <a:latin typeface="华文新魏" panose="02010800040101010101" charset="-122"/>
                <a:ea typeface="华文新魏" panose="02010800040101010101" charset="-122"/>
              </a:rPr>
              <a:t>1976</a:t>
            </a:r>
            <a:r>
              <a:rPr lang="zh-CN" altLang="en-US" sz="2600" b="1" dirty="0">
                <a:solidFill>
                  <a:srgbClr val="1D41D5"/>
                </a:solidFill>
                <a:latin typeface="华文新魏" panose="02010800040101010101" charset="-122"/>
                <a:ea typeface="华文新魏" panose="02010800040101010101" charset="-122"/>
              </a:rPr>
              <a:t>年，政治协商制度遭破坏；</a:t>
            </a:r>
            <a:endParaRPr lang="en-US" altLang="zh-CN"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完善：</a:t>
            </a:r>
            <a:r>
              <a:rPr lang="en-US" altLang="zh-CN" sz="2600" b="1" dirty="0">
                <a:solidFill>
                  <a:srgbClr val="1D41D5"/>
                </a:solidFill>
                <a:latin typeface="华文新魏" panose="02010800040101010101" charset="-122"/>
                <a:ea typeface="华文新魏" panose="02010800040101010101" charset="-122"/>
              </a:rPr>
              <a:t>1982</a:t>
            </a:r>
            <a:r>
              <a:rPr lang="zh-CN" altLang="en-US" sz="2600" b="1" dirty="0">
                <a:solidFill>
                  <a:srgbClr val="1D41D5"/>
                </a:solidFill>
                <a:latin typeface="华文新魏" panose="02010800040101010101" charset="-122"/>
                <a:ea typeface="华文新魏" panose="02010800040101010101" charset="-122"/>
              </a:rPr>
              <a:t>年，中共提出“长期共存，互相监督，肝胆相照，荣辱与共”方针，进一步完善了中国共产党领导的多党合作和政治协商制度；</a:t>
            </a:r>
            <a:endParaRPr lang="zh-CN" altLang="en-US" sz="2600" b="1" dirty="0">
              <a:solidFill>
                <a:srgbClr val="1D41D5"/>
              </a:solidFill>
              <a:latin typeface="华文新魏" panose="02010800040101010101" charset="-122"/>
              <a:ea typeface="华文新魏" panose="02010800040101010101" charset="-122"/>
            </a:endParaRPr>
          </a:p>
          <a:p>
            <a:pPr>
              <a:spcBef>
                <a:spcPts val="600"/>
              </a:spcBef>
              <a:buFont typeface="+mj-ea"/>
              <a:buAutoNum type="circleNumDbPlain"/>
            </a:pPr>
            <a:r>
              <a:rPr lang="zh-CN" altLang="en-US" sz="2600" b="1" dirty="0">
                <a:solidFill>
                  <a:srgbClr val="1D41D5"/>
                </a:solidFill>
                <a:latin typeface="华文新魏" panose="02010800040101010101" charset="-122"/>
                <a:ea typeface="华文新魏" panose="02010800040101010101" charset="-122"/>
              </a:rPr>
              <a:t>入宪：</a:t>
            </a:r>
            <a:r>
              <a:rPr lang="en-US" altLang="zh-CN" sz="2600" b="1" dirty="0">
                <a:solidFill>
                  <a:srgbClr val="1D41D5"/>
                </a:solidFill>
                <a:latin typeface="华文新魏" panose="02010800040101010101" charset="-122"/>
                <a:ea typeface="华文新魏" panose="02010800040101010101" charset="-122"/>
              </a:rPr>
              <a:t>1993</a:t>
            </a:r>
            <a:r>
              <a:rPr lang="zh-CN" altLang="en-US" sz="2600" b="1" dirty="0">
                <a:solidFill>
                  <a:srgbClr val="1D41D5"/>
                </a:solidFill>
                <a:latin typeface="华文新魏" panose="02010800040101010101" charset="-122"/>
                <a:ea typeface="华文新魏" panose="02010800040101010101" charset="-122"/>
              </a:rPr>
              <a:t>年，第八届全国人大一次会议通过的宪法修正案，将“中国共产党领导的多党合作和政治协商制度将长期存在和发展”写入宪法。</a:t>
            </a:r>
            <a:endParaRPr lang="zh-CN" altLang="en-US" sz="2600" b="1" dirty="0">
              <a:solidFill>
                <a:srgbClr val="1D41D5"/>
              </a:solidFill>
              <a:latin typeface="华文新魏" panose="02010800040101010101" charset="-122"/>
              <a:ea typeface="华文新魏"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Picture 2" descr="C:\Users\Administrator\Desktop\极速截图202109131920.png"/>
          <p:cNvPicPr>
            <a:picLocks noChangeAspect="1"/>
          </p:cNvPicPr>
          <p:nvPr/>
        </p:nvPicPr>
        <p:blipFill>
          <a:blip r:embed="rId1"/>
          <a:stretch>
            <a:fillRect/>
          </a:stretch>
        </p:blipFill>
        <p:spPr>
          <a:xfrm>
            <a:off x="147638" y="93663"/>
            <a:ext cx="7019925" cy="6616700"/>
          </a:xfrm>
          <a:prstGeom prst="rect">
            <a:avLst/>
          </a:prstGeom>
          <a:noFill/>
          <a:ln w="9525" cap="flat" cmpd="sng">
            <a:solidFill>
              <a:schemeClr val="tx1"/>
            </a:solidFill>
            <a:prstDash val="solid"/>
            <a:miter/>
            <a:headEnd type="none" w="med" len="med"/>
            <a:tailEnd type="none" w="med" len="med"/>
          </a:ln>
        </p:spPr>
      </p:pic>
      <p:sp>
        <p:nvSpPr>
          <p:cNvPr id="2" name="TextBox 1"/>
          <p:cNvSpPr txBox="1"/>
          <p:nvPr/>
        </p:nvSpPr>
        <p:spPr>
          <a:xfrm>
            <a:off x="7319963" y="188913"/>
            <a:ext cx="4752975" cy="2033587"/>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1.</a:t>
            </a:r>
            <a:r>
              <a:rPr lang="zh-CN" altLang="en-US" b="1" dirty="0">
                <a:latin typeface="华文楷体" panose="02010600040101010101" charset="-122"/>
                <a:ea typeface="华文楷体" panose="02010600040101010101" charset="-122"/>
              </a:rPr>
              <a:t>是中国的一项基本政治制度，是中国政治体系的重要组成部分，是最广泛的爱国统一战线组织。</a:t>
            </a:r>
            <a:endParaRPr lang="zh-CN" altLang="en-US" b="1" dirty="0">
              <a:latin typeface="华文楷体" panose="02010600040101010101" charset="-122"/>
              <a:ea typeface="华文楷体" panose="02010600040101010101" charset="-122"/>
            </a:endParaRPr>
          </a:p>
        </p:txBody>
      </p:sp>
      <p:sp>
        <p:nvSpPr>
          <p:cNvPr id="3" name="TextBox 2"/>
          <p:cNvSpPr txBox="1"/>
          <p:nvPr/>
        </p:nvSpPr>
        <p:spPr>
          <a:xfrm>
            <a:off x="7319963" y="2414588"/>
            <a:ext cx="4752975" cy="2033587"/>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2.</a:t>
            </a:r>
            <a:r>
              <a:rPr lang="zh-CN" altLang="en-US" b="1" dirty="0">
                <a:latin typeface="华文楷体" panose="02010600040101010101" charset="-122"/>
                <a:ea typeface="华文楷体" panose="02010600040101010101" charset="-122"/>
              </a:rPr>
              <a:t>中国共产党是执政党，各民主党派是参政党，其基本职能是政治协商、民主监督和参政议政。</a:t>
            </a:r>
            <a:endParaRPr lang="zh-CN" altLang="en-US" b="1" dirty="0">
              <a:latin typeface="华文楷体" panose="02010600040101010101" charset="-122"/>
              <a:ea typeface="华文楷体" panose="02010600040101010101" charset="-122"/>
            </a:endParaRPr>
          </a:p>
        </p:txBody>
      </p:sp>
      <p:sp>
        <p:nvSpPr>
          <p:cNvPr id="4" name="TextBox 3"/>
          <p:cNvSpPr txBox="1"/>
          <p:nvPr/>
        </p:nvSpPr>
        <p:spPr>
          <a:xfrm>
            <a:off x="7319963" y="4868863"/>
            <a:ext cx="4752975" cy="1543050"/>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4000"/>
              </a:lnSpc>
              <a:spcBef>
                <a:spcPct val="0"/>
              </a:spcBef>
              <a:buFontTx/>
              <a:buNone/>
            </a:pPr>
            <a:r>
              <a:rPr lang="en-US" altLang="zh-CN" b="1" dirty="0">
                <a:latin typeface="华文楷体" panose="02010600040101010101" charset="-122"/>
                <a:ea typeface="华文楷体" panose="02010600040101010101" charset="-122"/>
              </a:rPr>
              <a:t>3.</a:t>
            </a:r>
            <a:r>
              <a:rPr lang="zh-CN" altLang="en-US" b="1" dirty="0">
                <a:latin typeface="华文楷体" panose="02010600040101010101" charset="-122"/>
                <a:ea typeface="华文楷体" panose="02010600040101010101" charset="-122"/>
              </a:rPr>
              <a:t>调动了广大民主人士的参政议政热情，开创了群策群力、共同建设国家的新局面。</a:t>
            </a:r>
            <a:endParaRPr lang="zh-CN" altLang="en-US" b="1" dirty="0">
              <a:latin typeface="华文楷体" panose="02010600040101010101" charset="-122"/>
              <a:ea typeface="华文楷体" panose="02010600040101010101" charset="-122"/>
            </a:endParaRPr>
          </a:p>
        </p:txBody>
      </p:sp>
      <p:sp>
        <p:nvSpPr>
          <p:cNvPr id="9" name="TextBox 8"/>
          <p:cNvSpPr txBox="1"/>
          <p:nvPr/>
        </p:nvSpPr>
        <p:spPr>
          <a:xfrm>
            <a:off x="1241425" y="2371725"/>
            <a:ext cx="1439863" cy="369888"/>
          </a:xfrm>
          <a:prstGeom prst="rect">
            <a:avLst/>
          </a:prstGeom>
          <a:noFill/>
          <a:ln w="57150" cap="flat" cmpd="sng">
            <a:solidFill>
              <a:srgbClr val="FF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duotone>
              <a:prstClr val="black"/>
              <a:srgbClr val="D9C3A5">
                <a:tint val="50000"/>
                <a:satMod val="180000"/>
              </a:srgbClr>
            </a:duotone>
          </a:blip>
          <a:stretch>
            <a:fillRect/>
          </a:stretch>
        </p:blipFill>
        <p:spPr>
          <a:xfrm>
            <a:off x="276225" y="256540"/>
            <a:ext cx="7455535" cy="3536950"/>
          </a:xfrm>
          <a:prstGeom prst="rect">
            <a:avLst/>
          </a:prstGeom>
        </p:spPr>
      </p:pic>
      <p:pic>
        <p:nvPicPr>
          <p:cNvPr id="5122" name="Picture 2" descr="查看源图像"/>
          <p:cNvPicPr>
            <a:picLocks noChangeAspect="1" noChangeArrowheads="1"/>
          </p:cNvPicPr>
          <p:nvPr/>
        </p:nvPicPr>
        <p:blipFill>
          <a:blip r:embed="rId2"/>
          <a:srcRect/>
          <a:stretch>
            <a:fillRect/>
          </a:stretch>
        </p:blipFill>
        <p:spPr bwMode="auto">
          <a:xfrm>
            <a:off x="7731760" y="346710"/>
            <a:ext cx="4577080" cy="33566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查看源图像"/>
          <p:cNvPicPr>
            <a:picLocks noChangeAspect="1" noChangeArrowheads="1"/>
          </p:cNvPicPr>
          <p:nvPr/>
        </p:nvPicPr>
        <p:blipFill>
          <a:blip r:embed="rId3" cstate="print"/>
          <a:srcRect/>
          <a:stretch>
            <a:fillRect/>
          </a:stretch>
        </p:blipFill>
        <p:spPr bwMode="auto">
          <a:xfrm>
            <a:off x="276724" y="4046668"/>
            <a:ext cx="3368919" cy="23395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cstate="print"/>
          <a:srcRect/>
          <a:stretch>
            <a:fillRect/>
          </a:stretch>
        </p:blipFill>
        <p:spPr bwMode="auto">
          <a:xfrm>
            <a:off x="4122125" y="4042918"/>
            <a:ext cx="3133295" cy="23395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30" name="Picture 10" descr="查看源图像"/>
          <p:cNvPicPr>
            <a:picLocks noChangeAspect="1" noChangeArrowheads="1"/>
          </p:cNvPicPr>
          <p:nvPr/>
        </p:nvPicPr>
        <p:blipFill>
          <a:blip r:embed="rId5"/>
          <a:srcRect/>
          <a:stretch>
            <a:fillRect/>
          </a:stretch>
        </p:blipFill>
        <p:spPr bwMode="auto">
          <a:xfrm>
            <a:off x="7731902" y="4057523"/>
            <a:ext cx="3995371" cy="23432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30200" y="1111885"/>
            <a:ext cx="9693275" cy="521970"/>
          </a:xfrm>
          <a:prstGeom prst="rect">
            <a:avLst/>
          </a:prstGeom>
          <a:noFill/>
        </p:spPr>
        <p:txBody>
          <a:bodyPr wrap="square" rtlCol="0">
            <a:spAutoFit/>
          </a:bodyPr>
          <a:lstStyle/>
          <a:p>
            <a:endParaRPr lang="zh-CN" altLang="en-US" sz="2800" b="1">
              <a:solidFill>
                <a:srgbClr val="ED7D31"/>
              </a:solidFill>
              <a:latin typeface="Microsoft YaHei" panose="020B0503020204020204" charset="-122"/>
              <a:ea typeface="Microsoft YaHei" panose="020B0503020204020204" charset="-122"/>
              <a:cs typeface="Microsoft YaHei" panose="020B0503020204020204" charset="-122"/>
            </a:endParaRPr>
          </a:p>
        </p:txBody>
      </p:sp>
      <p:sp>
        <p:nvSpPr>
          <p:cNvPr id="9" name="文本框 8"/>
          <p:cNvSpPr txBox="1"/>
          <p:nvPr>
            <p:custDataLst>
              <p:tags r:id="rId2"/>
            </p:custDataLst>
          </p:nvPr>
        </p:nvSpPr>
        <p:spPr>
          <a:xfrm>
            <a:off x="395605" y="1017905"/>
            <a:ext cx="11520805" cy="1938020"/>
          </a:xfrm>
          <a:prstGeom prst="rect">
            <a:avLst/>
          </a:prstGeom>
          <a:noFill/>
          <a:ln w="9525">
            <a:noFill/>
          </a:ln>
        </p:spPr>
        <p:txBody>
          <a:bodyPr wrap="square">
            <a:spAutoFit/>
          </a:bodyPr>
          <a:lstStyle/>
          <a:p>
            <a:pPr indent="0" algn="just" fontAlgn="auto">
              <a:lnSpc>
                <a:spcPct val="125000"/>
              </a:lnSpc>
              <a:spcBef>
                <a:spcPct val="0"/>
              </a:spcBef>
              <a:spcAft>
                <a:spcPct val="0"/>
              </a:spcAft>
            </a:pP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）中共十八届三中全会：</a:t>
            </a:r>
            <a:r>
              <a:rPr lang="zh-CN" altLang="en-US" sz="2400" b="1">
                <a:latin typeface="华文中宋" panose="02010600040101010101" charset="-122"/>
                <a:ea typeface="华文中宋" panose="02010600040101010101" charset="-122"/>
                <a:cs typeface="华文中宋" panose="02010600040101010101" charset="-122"/>
              </a:rPr>
              <a:t>把完善和发展中国特色社会主义制度、推进国家治理体系和治理能力现代化作为全面深化改革总目标。</a:t>
            </a:r>
            <a:endParaRPr lang="zh-CN" altLang="en-US" sz="2400" b="1">
              <a:latin typeface="华文中宋" panose="02010600040101010101" charset="-122"/>
              <a:ea typeface="华文中宋" panose="02010600040101010101" charset="-122"/>
              <a:cs typeface="华文中宋" panose="02010600040101010101" charset="-122"/>
            </a:endParaRPr>
          </a:p>
          <a:p>
            <a:pPr indent="0" algn="just" fontAlgn="auto">
              <a:lnSpc>
                <a:spcPct val="125000"/>
              </a:lnSpc>
              <a:spcBef>
                <a:spcPct val="0"/>
              </a:spcBef>
              <a:spcAft>
                <a:spcPct val="0"/>
              </a:spcAft>
            </a:pP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）中共十九届四中全会：</a:t>
            </a:r>
            <a:r>
              <a:rPr lang="zh-CN" altLang="en-US" sz="2400" b="1">
                <a:latin typeface="华文中宋" panose="02010600040101010101" charset="-122"/>
                <a:ea typeface="华文中宋" panose="02010600040101010101" charset="-122"/>
                <a:cs typeface="华文中宋" panose="02010600040101010101" charset="-122"/>
              </a:rPr>
              <a:t>突出强调了</a:t>
            </a:r>
            <a:r>
              <a:rPr lang="zh-CN" altLang="en-US" sz="2400" b="1" u="heavy">
                <a:solidFill>
                  <a:schemeClr val="tx1"/>
                </a:solidFill>
                <a:uFill>
                  <a:solidFill>
                    <a:srgbClr val="C00000"/>
                  </a:solidFill>
                </a:uFill>
                <a:latin typeface="华文中宋" panose="02010600040101010101" charset="-122"/>
                <a:ea typeface="华文中宋" panose="02010600040101010101" charset="-122"/>
                <a:cs typeface="华文中宋" panose="02010600040101010101" charset="-122"/>
              </a:rPr>
              <a:t>中国共产党领导</a:t>
            </a:r>
            <a:r>
              <a:rPr lang="zh-CN" altLang="en-US" sz="2400" b="1">
                <a:latin typeface="华文中宋" panose="02010600040101010101" charset="-122"/>
                <a:ea typeface="华文中宋" panose="02010600040101010101" charset="-122"/>
                <a:cs typeface="华文中宋" panose="02010600040101010101" charset="-122"/>
              </a:rPr>
              <a:t>是中国特色社会主义最本质的特征，</a:t>
            </a:r>
            <a:r>
              <a:rPr lang="zh-CN" altLang="en-US" sz="2400" b="1" u="heavy">
                <a:uFill>
                  <a:solidFill>
                    <a:srgbClr val="C00000"/>
                  </a:solidFill>
                </a:uFill>
                <a:latin typeface="华文中宋" panose="02010600040101010101" charset="-122"/>
                <a:ea typeface="华文中宋" panose="02010600040101010101" charset="-122"/>
                <a:cs typeface="华文中宋" panose="02010600040101010101" charset="-122"/>
              </a:rPr>
              <a:t>是中国特色社会主义制度的最大优势</a:t>
            </a:r>
            <a:r>
              <a:rPr lang="zh-CN" altLang="en-US" sz="2400" b="1">
                <a:latin typeface="华文中宋" panose="02010600040101010101" charset="-122"/>
                <a:ea typeface="华文中宋" panose="02010600040101010101" charset="-122"/>
                <a:cs typeface="华文中宋" panose="02010600040101010101" charset="-122"/>
              </a:rPr>
              <a:t>。</a:t>
            </a:r>
            <a:endParaRPr lang="zh-CN" altLang="en-US" sz="2400" b="1">
              <a:latin typeface="华文中宋" panose="02010600040101010101" charset="-122"/>
              <a:ea typeface="华文中宋" panose="02010600040101010101" charset="-122"/>
              <a:cs typeface="华文中宋" panose="02010600040101010101" charset="-122"/>
            </a:endParaRPr>
          </a:p>
        </p:txBody>
      </p:sp>
      <p:pic>
        <p:nvPicPr>
          <p:cNvPr id="4" name="图片 3"/>
          <p:cNvPicPr>
            <a:picLocks noChangeAspect="1"/>
          </p:cNvPicPr>
          <p:nvPr>
            <p:custDataLst>
              <p:tags r:id="rId3"/>
            </p:custDataLst>
          </p:nvPr>
        </p:nvPicPr>
        <p:blipFill>
          <a:blip r:embed="rId4"/>
          <a:srcRect l="9379"/>
          <a:stretch>
            <a:fillRect/>
          </a:stretch>
        </p:blipFill>
        <p:spPr>
          <a:xfrm>
            <a:off x="7216140" y="3446780"/>
            <a:ext cx="4775835" cy="2689225"/>
          </a:xfrm>
          <a:prstGeom prst="rect">
            <a:avLst/>
          </a:prstGeom>
        </p:spPr>
      </p:pic>
      <p:grpSp>
        <p:nvGrpSpPr>
          <p:cNvPr id="18" name="组合 17"/>
          <p:cNvGrpSpPr/>
          <p:nvPr>
            <p:custDataLst>
              <p:tags r:id="rId5"/>
            </p:custDataLst>
          </p:nvPr>
        </p:nvGrpSpPr>
        <p:grpSpPr>
          <a:xfrm>
            <a:off x="1315314" y="3296462"/>
            <a:ext cx="5767412" cy="1102204"/>
            <a:chOff x="2071" y="5779"/>
            <a:chExt cx="8291" cy="1584"/>
          </a:xfrm>
        </p:grpSpPr>
        <p:sp>
          <p:nvSpPr>
            <p:cNvPr id="5" name="圆角矩形 4"/>
            <p:cNvSpPr/>
            <p:nvPr>
              <p:custDataLst>
                <p:tags r:id="rId6"/>
              </p:custDataLst>
            </p:nvPr>
          </p:nvSpPr>
          <p:spPr>
            <a:xfrm>
              <a:off x="2952" y="5779"/>
              <a:ext cx="7319" cy="1495"/>
            </a:xfrm>
            <a:prstGeom prst="roundRect">
              <a:avLst>
                <a:gd name="adj" fmla="val 50000"/>
              </a:avLst>
            </a:prstGeom>
            <a:solidFill>
              <a:srgbClr val="1F74AD">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da-DK" altLang="zh-CN" sz="1400" spc="150">
                <a:solidFill>
                  <a:srgbClr val="000000"/>
                </a:solidFill>
                <a:latin typeface="Microsoft YaHei" panose="020B0503020204020204" charset="-122"/>
                <a:ea typeface="Microsoft YaHei" panose="020B0503020204020204" charset="-122"/>
              </a:endParaRPr>
            </a:p>
          </p:txBody>
        </p:sp>
        <p:sp>
          <p:nvSpPr>
            <p:cNvPr id="6" name="椭圆 5"/>
            <p:cNvSpPr/>
            <p:nvPr>
              <p:custDataLst>
                <p:tags r:id="rId7"/>
              </p:custDataLst>
            </p:nvPr>
          </p:nvSpPr>
          <p:spPr>
            <a:xfrm>
              <a:off x="2071" y="5849"/>
              <a:ext cx="1514" cy="1514"/>
            </a:xfrm>
            <a:prstGeom prst="ellipse">
              <a:avLst/>
            </a:prstGeom>
            <a:solidFill>
              <a:srgbClr val="1F74AD"/>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10" name="椭圆 9"/>
            <p:cNvSpPr/>
            <p:nvPr>
              <p:custDataLst>
                <p:tags r:id="rId8"/>
              </p:custDataLst>
            </p:nvPr>
          </p:nvSpPr>
          <p:spPr>
            <a:xfrm>
              <a:off x="2201" y="5954"/>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01</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8" name="文本框 7"/>
            <p:cNvSpPr txBox="1"/>
            <p:nvPr>
              <p:custDataLst>
                <p:tags r:id="rId9"/>
              </p:custDataLst>
            </p:nvPr>
          </p:nvSpPr>
          <p:spPr>
            <a:xfrm>
              <a:off x="3455" y="5814"/>
              <a:ext cx="6907" cy="1448"/>
            </a:xfrm>
            <a:prstGeom prst="rect">
              <a:avLst/>
            </a:prstGeom>
            <a:noFill/>
          </p:spPr>
          <p:txBody>
            <a:bodyPr wrap="square" rtlCol="0" anchor="ctr">
              <a:noAutofit/>
            </a:bodyPr>
            <a:lstStyle/>
            <a:p>
              <a:pPr lvl="0" algn="l">
                <a:buClrTx/>
                <a:buSzTx/>
                <a:buFontTx/>
              </a:pPr>
              <a:r>
                <a:rPr lang="zh-CN" altLang="en-US" sz="2100" b="1" spc="150">
                  <a:latin typeface="华文楷体" panose="02010600040101010101" charset="-122"/>
                  <a:ea typeface="华文楷体" panose="02010600040101010101" charset="-122"/>
                  <a:sym typeface="+mn-ea"/>
                </a:rPr>
                <a:t>坚持把根本政治制度、基本政治制度同法律体系、基本经济制度以及各方面体制机制等具体制度有机结合起来</a:t>
              </a:r>
              <a:endParaRPr lang="zh-CN" altLang="en-US" sz="2100" b="1" spc="150">
                <a:latin typeface="华文楷体" panose="02010600040101010101" charset="-122"/>
                <a:ea typeface="华文楷体" panose="02010600040101010101" charset="-122"/>
                <a:sym typeface="+mn-ea"/>
              </a:endParaRPr>
            </a:p>
          </p:txBody>
        </p:sp>
      </p:grpSp>
      <p:grpSp>
        <p:nvGrpSpPr>
          <p:cNvPr id="19" name="组合 18"/>
          <p:cNvGrpSpPr/>
          <p:nvPr>
            <p:custDataLst>
              <p:tags r:id="rId10"/>
            </p:custDataLst>
          </p:nvPr>
        </p:nvGrpSpPr>
        <p:grpSpPr>
          <a:xfrm>
            <a:off x="1315085" y="4398670"/>
            <a:ext cx="5856682" cy="1053215"/>
            <a:chOff x="2071" y="7363"/>
            <a:chExt cx="8419" cy="1514"/>
          </a:xfrm>
        </p:grpSpPr>
        <p:sp>
          <p:nvSpPr>
            <p:cNvPr id="33" name="圆角矩形 32"/>
            <p:cNvSpPr/>
            <p:nvPr>
              <p:custDataLst>
                <p:tags r:id="rId11"/>
              </p:custDataLst>
            </p:nvPr>
          </p:nvSpPr>
          <p:spPr>
            <a:xfrm>
              <a:off x="2071" y="7594"/>
              <a:ext cx="7469" cy="1067"/>
            </a:xfrm>
            <a:prstGeom prst="roundRect">
              <a:avLst>
                <a:gd name="adj" fmla="val 50000"/>
              </a:avLst>
            </a:prstGeom>
            <a:solidFill>
              <a:srgbClr val="3498DB">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da-DK" altLang="zh-CN" sz="1400" spc="150">
                <a:solidFill>
                  <a:srgbClr val="000000"/>
                </a:solidFill>
                <a:latin typeface="Microsoft YaHei" panose="020B0503020204020204" charset="-122"/>
                <a:ea typeface="Microsoft YaHei" panose="020B0503020204020204" charset="-122"/>
              </a:endParaRPr>
            </a:p>
          </p:txBody>
        </p:sp>
        <p:sp>
          <p:nvSpPr>
            <p:cNvPr id="35" name="椭圆 34"/>
            <p:cNvSpPr/>
            <p:nvPr>
              <p:custDataLst>
                <p:tags r:id="rId12"/>
              </p:custDataLst>
            </p:nvPr>
          </p:nvSpPr>
          <p:spPr>
            <a:xfrm>
              <a:off x="8976" y="7363"/>
              <a:ext cx="1514" cy="1514"/>
            </a:xfrm>
            <a:prstGeom prst="ellipse">
              <a:avLst/>
            </a:prstGeom>
            <a:solidFill>
              <a:srgbClr val="3498DB"/>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7" name="椭圆 6"/>
            <p:cNvSpPr/>
            <p:nvPr>
              <p:custDataLst>
                <p:tags r:id="rId13"/>
              </p:custDataLst>
            </p:nvPr>
          </p:nvSpPr>
          <p:spPr>
            <a:xfrm>
              <a:off x="9107" y="7493"/>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02</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23" name="文本框 22"/>
            <p:cNvSpPr txBox="1"/>
            <p:nvPr>
              <p:custDataLst>
                <p:tags r:id="rId14"/>
              </p:custDataLst>
            </p:nvPr>
          </p:nvSpPr>
          <p:spPr>
            <a:xfrm>
              <a:off x="2440" y="7772"/>
              <a:ext cx="6473" cy="710"/>
            </a:xfrm>
            <a:prstGeom prst="rect">
              <a:avLst/>
            </a:prstGeom>
            <a:noFill/>
          </p:spPr>
          <p:txBody>
            <a:bodyPr wrap="square" rtlCol="0" anchor="ctr">
              <a:noAutofit/>
            </a:bodyPr>
            <a:lstStyle/>
            <a:p>
              <a:pPr lvl="0" algn="l">
                <a:buClrTx/>
                <a:buSzTx/>
                <a:buFontTx/>
              </a:pPr>
              <a:r>
                <a:rPr lang="zh-CN" altLang="en-US" sz="2200" b="1" spc="150">
                  <a:latin typeface="华文楷体" panose="02010600040101010101" charset="-122"/>
                  <a:ea typeface="华文楷体" panose="02010600040101010101" charset="-122"/>
                  <a:sym typeface="+mn-ea"/>
                </a:rPr>
                <a:t>坚持把国家层面民主制度同基层民主制度有机结合起来</a:t>
              </a:r>
              <a:endParaRPr lang="zh-CN" altLang="en-US" sz="2200" b="1" spc="150">
                <a:latin typeface="华文楷体" panose="02010600040101010101" charset="-122"/>
                <a:ea typeface="华文楷体" panose="02010600040101010101" charset="-122"/>
                <a:sym typeface="+mn-ea"/>
              </a:endParaRPr>
            </a:p>
          </p:txBody>
        </p:sp>
      </p:grpSp>
      <p:grpSp>
        <p:nvGrpSpPr>
          <p:cNvPr id="11" name="组合 10"/>
          <p:cNvGrpSpPr/>
          <p:nvPr>
            <p:custDataLst>
              <p:tags r:id="rId15"/>
            </p:custDataLst>
          </p:nvPr>
        </p:nvGrpSpPr>
        <p:grpSpPr>
          <a:xfrm>
            <a:off x="1363980" y="5462520"/>
            <a:ext cx="5759987" cy="1053215"/>
            <a:chOff x="647" y="8456"/>
            <a:chExt cx="8280" cy="1514"/>
          </a:xfrm>
        </p:grpSpPr>
        <p:sp>
          <p:nvSpPr>
            <p:cNvPr id="38" name="圆角矩形 37"/>
            <p:cNvSpPr/>
            <p:nvPr>
              <p:custDataLst>
                <p:tags r:id="rId16"/>
              </p:custDataLst>
            </p:nvPr>
          </p:nvSpPr>
          <p:spPr>
            <a:xfrm>
              <a:off x="1528" y="8680"/>
              <a:ext cx="7399" cy="1067"/>
            </a:xfrm>
            <a:prstGeom prst="roundRect">
              <a:avLst>
                <a:gd name="adj" fmla="val 50000"/>
              </a:avLst>
            </a:prstGeom>
            <a:solidFill>
              <a:srgbClr val="1AA3AA">
                <a:lumMod val="20000"/>
                <a:lumOff val="80000"/>
              </a:srgbClr>
            </a:solidFill>
            <a:ln>
              <a:noFill/>
            </a:ln>
            <a:effectLst>
              <a:outerShdw blurRad="50800" dist="38100" dir="2700000" algn="tl" rotWithShape="0">
                <a:srgbClr val="1F74AD">
                  <a:lumMod val="75000"/>
                  <a:alpha val="40000"/>
                </a:srgb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nSpc>
                  <a:spcPct val="120000"/>
                </a:lnSpc>
              </a:pPr>
              <a:endParaRPr lang="zh-CN" altLang="en-US" sz="1400" spc="150">
                <a:solidFill>
                  <a:srgbClr val="000000"/>
                </a:solidFill>
                <a:latin typeface="Microsoft YaHei" panose="020B0503020204020204" charset="-122"/>
                <a:ea typeface="Microsoft YaHei" panose="020B0503020204020204" charset="-122"/>
              </a:endParaRPr>
            </a:p>
          </p:txBody>
        </p:sp>
        <p:sp>
          <p:nvSpPr>
            <p:cNvPr id="40" name="椭圆 39"/>
            <p:cNvSpPr/>
            <p:nvPr>
              <p:custDataLst>
                <p:tags r:id="rId17"/>
              </p:custDataLst>
            </p:nvPr>
          </p:nvSpPr>
          <p:spPr>
            <a:xfrm>
              <a:off x="647" y="8456"/>
              <a:ext cx="1514" cy="1514"/>
            </a:xfrm>
            <a:prstGeom prst="ellipse">
              <a:avLst/>
            </a:prstGeom>
            <a:solidFill>
              <a:srgbClr val="1AA3AA"/>
            </a:solidFill>
            <a:ln>
              <a:noFill/>
            </a:ln>
            <a:effectLst>
              <a:outerShdw blurRad="50800" dist="38100" dir="5400000" algn="t" rotWithShape="0">
                <a:sysClr val="window" lastClr="FFFFFF">
                  <a:lumMod val="75000"/>
                  <a:alpha val="40000"/>
                </a:sys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Microsoft YaHei" panose="020B0503020204020204" charset="-122"/>
                <a:ea typeface="Microsoft YaHei" panose="020B0503020204020204" charset="-122"/>
              </a:endParaRPr>
            </a:p>
          </p:txBody>
        </p:sp>
        <p:sp>
          <p:nvSpPr>
            <p:cNvPr id="41" name="椭圆 40"/>
            <p:cNvSpPr/>
            <p:nvPr>
              <p:custDataLst>
                <p:tags r:id="rId18"/>
              </p:custDataLst>
            </p:nvPr>
          </p:nvSpPr>
          <p:spPr>
            <a:xfrm>
              <a:off x="778" y="8586"/>
              <a:ext cx="1254" cy="1254"/>
            </a:xfrm>
            <a:prstGeom prst="ellipse">
              <a:avLst/>
            </a:prstGeom>
            <a:noFill/>
            <a:ln>
              <a:solidFill>
                <a:sysClr val="window" lastClr="FFFFFF"/>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lstStyle/>
            <a:p>
              <a:pPr algn="ctr">
                <a:buClrTx/>
                <a:buSzTx/>
                <a:buFontTx/>
              </a:pPr>
              <a:r>
                <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rPr>
                <a:t>03</a:t>
              </a:r>
              <a:endParaRPr lang="en-US" altLang="zh-CN" sz="2800" b="1">
                <a:solidFill>
                  <a:sysClr val="window" lastClr="FFFFFF"/>
                </a:solidFill>
                <a:latin typeface="华文中宋" panose="02010600040101010101" charset="-122"/>
                <a:ea typeface="华文中宋" panose="02010600040101010101" charset="-122"/>
                <a:cs typeface="Arial" panose="020B0604020202020204" pitchFamily="34" charset="0"/>
              </a:endParaRPr>
            </a:p>
          </p:txBody>
        </p:sp>
        <p:sp>
          <p:nvSpPr>
            <p:cNvPr id="24" name="文本框 23"/>
            <p:cNvSpPr txBox="1"/>
            <p:nvPr>
              <p:custDataLst>
                <p:tags r:id="rId19"/>
              </p:custDataLst>
            </p:nvPr>
          </p:nvSpPr>
          <p:spPr>
            <a:xfrm>
              <a:off x="2248" y="8752"/>
              <a:ext cx="6175" cy="956"/>
            </a:xfrm>
            <a:prstGeom prst="rect">
              <a:avLst/>
            </a:prstGeom>
            <a:noFill/>
          </p:spPr>
          <p:txBody>
            <a:bodyPr wrap="square" rtlCol="0" anchor="ctr"/>
            <a:lstStyle/>
            <a:p>
              <a:pPr fontAlgn="auto">
                <a:lnSpc>
                  <a:spcPct val="100000"/>
                </a:lnSpc>
              </a:pPr>
              <a:r>
                <a:rPr lang="zh-CN" altLang="en-US" sz="2200" b="1" spc="150">
                  <a:latin typeface="华文楷体" panose="02010600040101010101" charset="-122"/>
                  <a:ea typeface="华文楷体" panose="02010600040101010101" charset="-122"/>
                </a:rPr>
                <a:t>坚持把党的领导、人民当家作主、依法治国有机结合起来</a:t>
              </a:r>
              <a:endParaRPr lang="zh-CN" altLang="en-US" sz="2200" b="1" spc="150">
                <a:latin typeface="华文楷体" panose="02010600040101010101" charset="-122"/>
                <a:ea typeface="华文楷体" panose="02010600040101010101" charset="-122"/>
              </a:endParaRPr>
            </a:p>
          </p:txBody>
        </p:sp>
      </p:grpSp>
      <p:sp>
        <p:nvSpPr>
          <p:cNvPr id="13" name="文本框 12"/>
          <p:cNvSpPr txBox="1"/>
          <p:nvPr>
            <p:custDataLst>
              <p:tags r:id="rId20"/>
            </p:custDataLst>
          </p:nvPr>
        </p:nvSpPr>
        <p:spPr>
          <a:xfrm>
            <a:off x="207010" y="3553460"/>
            <a:ext cx="1044575" cy="2872740"/>
          </a:xfrm>
          <a:prstGeom prst="rect">
            <a:avLst/>
          </a:prstGeom>
          <a:noFill/>
        </p:spPr>
        <p:txBody>
          <a:bodyPr vert="eaVert" wrap="square" rtlCol="0">
            <a:spAutoFit/>
          </a:bodyPr>
          <a:lstStyle/>
          <a:p>
            <a:pPr algn="ctr"/>
            <a:r>
              <a:rPr lang="zh-CN" altLang="en-US" sz="2800" b="1">
                <a:solidFill>
                  <a:srgbClr val="C00000"/>
                </a:solidFill>
                <a:latin typeface="华文中宋" panose="02010600040101010101" charset="-122"/>
                <a:ea typeface="华文中宋" panose="02010600040101010101" charset="-122"/>
                <a:cs typeface="Microsoft YaHei" panose="020B0503020204020204" charset="-122"/>
              </a:rPr>
              <a:t>中国特色社会主义的﹃三结合</a:t>
            </a:r>
            <a:r>
              <a:rPr lang="en-US" altLang="zh-CN" sz="2800" b="1">
                <a:solidFill>
                  <a:srgbClr val="C00000"/>
                </a:solidFill>
                <a:latin typeface="华文中宋" panose="02010600040101010101" charset="-122"/>
                <a:ea typeface="华文中宋" panose="02010600040101010101" charset="-122"/>
                <a:cs typeface="Microsoft YaHei" panose="020B0503020204020204" charset="-122"/>
              </a:rPr>
              <a:t>﹄</a:t>
            </a:r>
            <a:endParaRPr lang="en-US" altLang="zh-CN" sz="2800" b="1">
              <a:solidFill>
                <a:srgbClr val="C00000"/>
              </a:solidFill>
              <a:latin typeface="华文中宋" panose="02010600040101010101" charset="-122"/>
              <a:ea typeface="华文中宋" panose="02010600040101010101" charset="-122"/>
              <a:cs typeface="Microsoft YaHei" panose="020B0503020204020204" charset="-122"/>
            </a:endParaRPr>
          </a:p>
        </p:txBody>
      </p:sp>
      <p:sp>
        <p:nvSpPr>
          <p:cNvPr id="14" name="文本框 13"/>
          <p:cNvSpPr txBox="1"/>
          <p:nvPr>
            <p:custDataLst>
              <p:tags r:id="rId21"/>
            </p:custDataLst>
          </p:nvPr>
        </p:nvSpPr>
        <p:spPr>
          <a:xfrm>
            <a:off x="7216775" y="6195060"/>
            <a:ext cx="5146040" cy="429895"/>
          </a:xfrm>
          <a:prstGeom prst="rect">
            <a:avLst/>
          </a:prstGeom>
          <a:noFill/>
        </p:spPr>
        <p:txBody>
          <a:bodyPr wrap="square" rtlCol="0">
            <a:spAutoFit/>
          </a:bodyPr>
          <a:lstStyle/>
          <a:p>
            <a:r>
              <a:rPr lang="zh-CN" altLang="en-US" sz="2200" b="1">
                <a:solidFill>
                  <a:schemeClr val="tx1"/>
                </a:solidFill>
                <a:latin typeface="华文楷体" panose="02010600040101010101" charset="-122"/>
                <a:ea typeface="华文楷体" panose="02010600040101010101" charset="-122"/>
              </a:rPr>
              <a:t>◎中国共产党第十九届四中全会</a:t>
            </a:r>
            <a:endParaRPr lang="zh-CN" altLang="en-US" sz="2200" b="1">
              <a:solidFill>
                <a:schemeClr val="tx1"/>
              </a:solidFill>
              <a:latin typeface="华文楷体" panose="02010600040101010101" charset="-122"/>
              <a:ea typeface="华文楷体" panose="02010600040101010101" charset="-122"/>
            </a:endParaRPr>
          </a:p>
        </p:txBody>
      </p:sp>
      <p:sp>
        <p:nvSpPr>
          <p:cNvPr id="15" name="文本框 14"/>
          <p:cNvSpPr txBox="1"/>
          <p:nvPr>
            <p:custDataLst>
              <p:tags r:id="rId22"/>
            </p:custDataLst>
          </p:nvPr>
        </p:nvSpPr>
        <p:spPr>
          <a:xfrm>
            <a:off x="867410" y="330835"/>
            <a:ext cx="9952990" cy="521970"/>
          </a:xfrm>
          <a:prstGeom prst="rect">
            <a:avLst/>
          </a:prstGeom>
          <a:noFill/>
        </p:spPr>
        <p:txBody>
          <a:bodyPr wrap="square" rtlCol="0">
            <a:spAutoFit/>
          </a:bodyPr>
          <a:lstStyle/>
          <a:p>
            <a:pPr lvl="0" algn="l">
              <a:spcBef>
                <a:spcPct val="0"/>
              </a:spcBef>
              <a:spcAft>
                <a:spcPct val="0"/>
              </a:spcAft>
              <a:buClrTx/>
              <a:buSzTx/>
              <a:buFontTx/>
              <a:defRPr/>
            </a:pPr>
            <a:r>
              <a:rPr sz="2800" b="1" kern="0">
                <a:solidFill>
                  <a:srgbClr val="FF0000"/>
                </a:solidFill>
                <a:latin typeface="华文中宋" panose="02010600040101010101" charset="-122"/>
                <a:ea typeface="华文中宋" panose="02010600040101010101" charset="-122"/>
                <a:sym typeface="+mn-ea"/>
              </a:rPr>
              <a:t>中国特色社会主义制度和国家治理体系的完善与发展</a:t>
            </a:r>
            <a:endParaRPr sz="2800" b="1" kern="0">
              <a:solidFill>
                <a:srgbClr val="FF0000"/>
              </a:solidFill>
              <a:latin typeface="华文中宋" panose="02010600040101010101" charset="-122"/>
              <a:ea typeface="华文中宋" panose="02010600040101010101" charset="-122"/>
              <a:sym typeface="+mn-ea"/>
            </a:endParaRPr>
          </a:p>
        </p:txBody>
      </p:sp>
      <p:pic>
        <p:nvPicPr>
          <p:cNvPr id="42" name="New picture"/>
          <p:cNvPicPr/>
          <p:nvPr>
            <p:custDataLst>
              <p:tags r:id="rId23"/>
            </p:custDataLst>
          </p:nvPr>
        </p:nvPicPr>
        <p:blipFill>
          <a:blip r:embed="rId24"/>
          <a:stretch>
            <a:fillRect/>
          </a:stretch>
        </p:blipFill>
        <p:spPr>
          <a:xfrm>
            <a:off x="10312400" y="126746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l="2109" t="7007" b="1822"/>
          <a:stretch>
            <a:fillRect/>
          </a:stretch>
        </p:blipFill>
        <p:spPr>
          <a:xfrm>
            <a:off x="0" y="639445"/>
            <a:ext cx="12054840" cy="5908040"/>
          </a:xfrm>
          <a:prstGeom prst="rect">
            <a:avLst/>
          </a:prstGeom>
        </p:spPr>
      </p:pic>
      <p:sp>
        <p:nvSpPr>
          <p:cNvPr id="15" name="文本框 14"/>
          <p:cNvSpPr txBox="1"/>
          <p:nvPr/>
        </p:nvSpPr>
        <p:spPr>
          <a:xfrm>
            <a:off x="465134" y="-5509"/>
            <a:ext cx="2737079" cy="645160"/>
          </a:xfrm>
          <a:prstGeom prst="rect">
            <a:avLst/>
          </a:prstGeom>
          <a:noFill/>
        </p:spPr>
        <p:txBody>
          <a:bodyPr wrap="square" rtlCol="0">
            <a:spAutoFit/>
          </a:bodyPr>
          <a:p>
            <a:r>
              <a:rPr lang="zh-CN" altLang="en-US" sz="3600" b="1" dirty="0" smtClean="0">
                <a:solidFill>
                  <a:srgbClr val="FF0000"/>
                </a:solidFill>
                <a:latin typeface="华文琥珀" panose="02010800040101010101" pitchFamily="2" charset="-122"/>
                <a:ea typeface="华文琥珀" panose="02010800040101010101" pitchFamily="2" charset="-122"/>
              </a:rPr>
              <a:t>时空坐标</a:t>
            </a:r>
            <a:endParaRPr lang="zh-CN" altLang="en-US" sz="3600" b="1" dirty="0" smtClean="0">
              <a:solidFill>
                <a:srgbClr val="FF0000"/>
              </a:solidFill>
              <a:latin typeface="华文琥珀" panose="02010800040101010101" pitchFamily="2" charset="-122"/>
              <a:ea typeface="华文琥珀"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1195" y="645160"/>
            <a:ext cx="10945495" cy="5128895"/>
          </a:xfrm>
          <a:prstGeom prst="rect">
            <a:avLst/>
          </a:prstGeom>
          <a:noFill/>
        </p:spPr>
        <p:txBody>
          <a:bodyPr wrap="square" rtlCol="0" anchor="t">
            <a:spAutoFit/>
          </a:bodyPr>
          <a:p>
            <a:pPr>
              <a:lnSpc>
                <a:spcPct val="130000"/>
              </a:lnSpc>
              <a:spcBef>
                <a:spcPts val="0"/>
              </a:spcBef>
              <a:spcAft>
                <a:spcPts val="0"/>
              </a:spcAft>
            </a:pPr>
            <a:r>
              <a:rPr lang="zh-CN" altLang="en-US" sz="2800" b="1">
                <a:solidFill>
                  <a:srgbClr val="1D41D5"/>
                </a:solidFill>
                <a:latin typeface="宋体" panose="02010600030101010101" pitchFamily="2" charset="-122"/>
                <a:ea typeface="宋体" panose="02010600030101010101" pitchFamily="2" charset="-122"/>
                <a:cs typeface="宋体" panose="02010600030101010101" pitchFamily="2" charset="-122"/>
                <a:sym typeface="+mn-ea"/>
              </a:rPr>
              <a:t>一百多年前，共和理想在中国萌生。资产阶级革命党人照搬西方制度，将共和政体移植到中国半殖民地半封建的土壤中，结果成了专制统治的幌子。中国共产党人在根据地和解放区的试验田中，将马克思主义与中国国情相结合，不断探索新型共和制度，为新中国的民主制度建设提供了雏形。中华人民共和国成立后，逐步建立起中国特色的社会主义民主制度，不断践行民主共和理念，积极推动国家治理能力和治理体系的现代化。中国社会主义民主是近代以来中国人民长期奋斗的结果，是将马克思主义原理与中国国情相结合找到的正确政治发展道路，是历史和人民的选择!</a:t>
            </a:r>
            <a:endParaRPr lang="zh-CN" altLang="en-US" sz="2800" b="1">
              <a:solidFill>
                <a:srgbClr val="1D41D5"/>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TextBox 53"/>
          <p:cNvSpPr txBox="1"/>
          <p:nvPr>
            <p:custDataLst>
              <p:tags r:id="rId1"/>
            </p:custDataLst>
          </p:nvPr>
        </p:nvSpPr>
        <p:spPr>
          <a:xfrm>
            <a:off x="1976755" y="1362710"/>
            <a:ext cx="7753985"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一、民国时期的政治制度</a:t>
            </a:r>
            <a:endParaRPr lang="zh-CN" altLang="en-US" sz="3200" b="1">
              <a:latin typeface="黑体" panose="02010609060101010101" charset="-122"/>
              <a:ea typeface="黑体" panose="02010609060101010101" charset="-122"/>
            </a:endParaRPr>
          </a:p>
        </p:txBody>
      </p:sp>
      <p:sp>
        <p:nvSpPr>
          <p:cNvPr id="55" name="TextBox 54"/>
          <p:cNvSpPr txBox="1"/>
          <p:nvPr>
            <p:custDataLst>
              <p:tags r:id="rId2"/>
            </p:custDataLst>
          </p:nvPr>
        </p:nvSpPr>
        <p:spPr>
          <a:xfrm>
            <a:off x="1976755" y="2731135"/>
            <a:ext cx="9435465"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二、中国共产党在根据地和解放区的制度探索</a:t>
            </a:r>
            <a:endParaRPr lang="zh-CN" altLang="en-US" sz="3200" b="1">
              <a:latin typeface="黑体" panose="02010609060101010101" charset="-122"/>
              <a:ea typeface="黑体" panose="02010609060101010101" charset="-122"/>
            </a:endParaRPr>
          </a:p>
        </p:txBody>
      </p:sp>
      <p:sp>
        <p:nvSpPr>
          <p:cNvPr id="56" name="TextBox 55"/>
          <p:cNvSpPr txBox="1"/>
          <p:nvPr>
            <p:custDataLst>
              <p:tags r:id="rId3"/>
            </p:custDataLst>
          </p:nvPr>
        </p:nvSpPr>
        <p:spPr>
          <a:xfrm>
            <a:off x="1979930" y="4450715"/>
            <a:ext cx="7226300" cy="583565"/>
          </a:xfrm>
          <a:prstGeom prst="rect">
            <a:avLst/>
          </a:prstGeom>
          <a:noFill/>
        </p:spPr>
        <p:txBody>
          <a:bodyPr wrap="square" rtlCol="0">
            <a:spAutoFit/>
          </a:bodyPr>
          <a:p>
            <a:r>
              <a:rPr lang="zh-CN" altLang="en-US" sz="3200" b="1" smtClean="0">
                <a:latin typeface="黑体" panose="02010609060101010101" charset="-122"/>
                <a:ea typeface="黑体" panose="02010609060101010101" charset="-122"/>
              </a:rPr>
              <a:t>三、中华人民共和国的政治制度</a:t>
            </a:r>
            <a:endParaRPr lang="zh-CN" altLang="en-US" sz="3200" b="1">
              <a:latin typeface="黑体" panose="02010609060101010101" charset="-122"/>
              <a:ea typeface="黑体" panose="02010609060101010101" charset="-122"/>
            </a:endParaRPr>
          </a:p>
        </p:txBody>
      </p:sp>
      <p:sp>
        <p:nvSpPr>
          <p:cNvPr id="2" name="文本框 1"/>
          <p:cNvSpPr txBox="1"/>
          <p:nvPr/>
        </p:nvSpPr>
        <p:spPr>
          <a:xfrm>
            <a:off x="1383665" y="417195"/>
            <a:ext cx="1348740" cy="583565"/>
          </a:xfrm>
          <a:prstGeom prst="rect">
            <a:avLst/>
          </a:prstGeom>
          <a:noFill/>
        </p:spPr>
        <p:txBody>
          <a:bodyPr wrap="square" rtlCol="0">
            <a:spAutoFit/>
          </a:bodyPr>
          <a:p>
            <a:r>
              <a:rPr lang="zh-CN" altLang="en-US" sz="3200" b="1">
                <a:solidFill>
                  <a:srgbClr val="FF0000"/>
                </a:solidFill>
              </a:rPr>
              <a:t>内容</a:t>
            </a:r>
            <a:endParaRPr lang="zh-CN" altLang="en-US" sz="3200" b="1">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7990" y="398145"/>
            <a:ext cx="501269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0000"/>
                </a:solidFill>
                <a:latin typeface="华文新魏" panose="02010800040101010101" charset="-122"/>
                <a:ea typeface="华文新魏" panose="02010800040101010101" charset="-122"/>
              </a:rPr>
              <a:t>一、民国时期的政治制度</a:t>
            </a:r>
            <a:endParaRPr lang="zh-CN" altLang="en-US" sz="3200" b="1" dirty="0">
              <a:solidFill>
                <a:srgbClr val="FF0000"/>
              </a:solidFill>
              <a:latin typeface="华文新魏" panose="02010800040101010101" charset="-122"/>
              <a:ea typeface="华文新魏" panose="02010800040101010101" charset="-122"/>
            </a:endParaRPr>
          </a:p>
        </p:txBody>
      </p:sp>
      <p:sp>
        <p:nvSpPr>
          <p:cNvPr id="5" name="文本框 4"/>
          <p:cNvSpPr txBox="1"/>
          <p:nvPr/>
        </p:nvSpPr>
        <p:spPr>
          <a:xfrm>
            <a:off x="191770" y="1253490"/>
            <a:ext cx="12192000" cy="52197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旧知回顾：中华民国时期包括哪些政府？各自存在的时间是什么时候？</a:t>
            </a:r>
            <a:endParaRPr lang="zh-CN" altLang="en-US" sz="2800" b="1" dirty="0">
              <a:latin typeface="黑体" panose="02010609060101010101" charset="-122"/>
              <a:ea typeface="黑体" panose="02010609060101010101" charset="-122"/>
            </a:endParaRPr>
          </a:p>
        </p:txBody>
      </p:sp>
      <p:pic>
        <p:nvPicPr>
          <p:cNvPr id="7" name="图片 6"/>
          <p:cNvPicPr>
            <a:picLocks noChangeAspect="1"/>
          </p:cNvPicPr>
          <p:nvPr/>
        </p:nvPicPr>
        <p:blipFill rotWithShape="1">
          <a:blip r:embed="rId1" cstate="print"/>
          <a:srcRect/>
          <a:stretch>
            <a:fillRect/>
          </a:stretch>
        </p:blipFill>
        <p:spPr>
          <a:xfrm>
            <a:off x="755014" y="2143466"/>
            <a:ext cx="10858501" cy="37191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21640" y="861060"/>
            <a:ext cx="11349355" cy="4569460"/>
          </a:xfrm>
          <a:prstGeom prst="rect">
            <a:avLst/>
          </a:prstGeom>
          <a:noFill/>
          <a:ln>
            <a:solidFill>
              <a:srgbClr val="B8B8C4"/>
            </a:solidFill>
            <a:prstDash val="dashDot"/>
          </a:ln>
        </p:spPr>
        <p:txBody>
          <a:bodyPr wrap="square" rtlCol="0" anchor="t">
            <a:spAutoFit/>
          </a:bodyPr>
          <a:lstStyle/>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材料</a:t>
            </a:r>
            <a:r>
              <a:rPr lang="en-US" altLang="zh-CN" sz="2800" b="1">
                <a:latin typeface="华文楷体" panose="02010600040101010101" charset="-122"/>
                <a:ea typeface="华文楷体" panose="02010600040101010101" charset="-122"/>
                <a:cs typeface="华文楷体" panose="02010600040101010101" charset="-122"/>
                <a:sym typeface="+mn-ea"/>
              </a:rPr>
              <a:t>1  </a:t>
            </a:r>
            <a:r>
              <a:rPr lang="zh-CN" altLang="en-US" sz="2800" b="1">
                <a:latin typeface="华文楷体" panose="02010600040101010101" charset="-122"/>
                <a:ea typeface="华文楷体" panose="02010600040101010101" charset="-122"/>
                <a:cs typeface="华文楷体" panose="02010600040101010101" charset="-122"/>
                <a:sym typeface="+mn-ea"/>
              </a:rPr>
              <a:t>中华民国之主权，属于国民全体。</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中华民国人民一律平等，无种族、阶级、宗教之区别。人民得享有下列各项之自由权</a:t>
            </a:r>
            <a:r>
              <a:rPr lang="en-US" altLang="zh-CN" sz="2800" b="1">
                <a:latin typeface="华文楷体" panose="02010600040101010101" charset="-122"/>
                <a:ea typeface="华文楷体" panose="02010600040101010101" charset="-122"/>
                <a:cs typeface="华文楷体" panose="02010600040101010101" charset="-122"/>
                <a:sym typeface="+mn-ea"/>
              </a:rPr>
              <a:t>……</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中华民国之立法权，以参议院行之。临时大总统由参议院选举之，总揽行政事务。法院以临时大总统任命之法官组织之，行使司法权。</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内阁总理由议会的多数党产生，辅佐临时大总统。</a:t>
            </a:r>
            <a:r>
              <a:rPr lang="zh-CN" altLang="en-US" sz="2800" b="1" u="heavy">
                <a:solidFill>
                  <a:schemeClr val="tx1"/>
                </a:solidFill>
                <a:uFill>
                  <a:solidFill>
                    <a:srgbClr val="C00000"/>
                  </a:solidFill>
                </a:uFill>
                <a:latin typeface="华文楷体" panose="02010600040101010101" charset="-122"/>
                <a:ea typeface="华文楷体" panose="02010600040101010101" charset="-122"/>
                <a:cs typeface="华文楷体" panose="02010600040101010101" charset="-122"/>
                <a:sym typeface="+mn-ea"/>
              </a:rPr>
              <a:t>总理可以驳回总统的意见；总统颁布命令须由总理副署才能生效</a:t>
            </a:r>
            <a:r>
              <a:rPr lang="zh-CN" altLang="en-US" sz="2800" b="1">
                <a:latin typeface="华文楷体" panose="02010600040101010101" charset="-122"/>
                <a:ea typeface="华文楷体" panose="02010600040101010101" charset="-122"/>
                <a:cs typeface="华文楷体" panose="02010600040101010101" charset="-122"/>
                <a:sym typeface="+mn-ea"/>
              </a:rPr>
              <a:t>。</a:t>
            </a:r>
            <a:r>
              <a:rPr lang="en-US" altLang="zh-CN" sz="2800" b="1">
                <a:latin typeface="华文楷体" panose="02010600040101010101" charset="-122"/>
                <a:ea typeface="华文楷体" panose="02010600040101010101" charset="-122"/>
                <a:cs typeface="华文楷体" panose="02010600040101010101" charset="-122"/>
                <a:sym typeface="+mn-ea"/>
              </a:rPr>
              <a:t>                                  </a:t>
            </a:r>
            <a:endParaRPr lang="en-US" altLang="zh-CN" sz="2800" b="1">
              <a:latin typeface="华文楷体" panose="02010600040101010101" charset="-122"/>
              <a:ea typeface="华文楷体" panose="02010600040101010101" charset="-122"/>
              <a:cs typeface="华文楷体" panose="02010600040101010101" charset="-122"/>
              <a:sym typeface="+mn-ea"/>
            </a:endParaRPr>
          </a:p>
          <a:p>
            <a:pPr lvl="0" indent="457200" algn="l" fontAlgn="auto">
              <a:lnSpc>
                <a:spcPct val="130000"/>
              </a:lnSpc>
              <a:spcBef>
                <a:spcPts val="0"/>
              </a:spcBef>
              <a:spcAft>
                <a:spcPts val="0"/>
              </a:spcAft>
              <a:buClrTx/>
              <a:buSzTx/>
              <a:buFontTx/>
            </a:pPr>
            <a:r>
              <a:rPr lang="en-US" altLang="zh-CN" sz="2800" b="1">
                <a:latin typeface="华文楷体" panose="02010600040101010101" charset="-122"/>
                <a:ea typeface="华文楷体" panose="02010600040101010101" charset="-122"/>
                <a:cs typeface="华文楷体" panose="02010600040101010101" charset="-122"/>
                <a:sym typeface="+mn-ea"/>
              </a:rPr>
              <a:t>                                                             ——</a:t>
            </a:r>
            <a:r>
              <a:rPr lang="zh-CN" altLang="en-US" sz="2800" b="1">
                <a:latin typeface="华文楷体" panose="02010600040101010101" charset="-122"/>
                <a:ea typeface="华文楷体" panose="02010600040101010101" charset="-122"/>
                <a:cs typeface="华文楷体" panose="02010600040101010101" charset="-122"/>
                <a:sym typeface="+mn-ea"/>
              </a:rPr>
              <a:t>《中华民国临时约法》</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sp>
        <p:nvSpPr>
          <p:cNvPr id="17" name="矩形 16"/>
          <p:cNvSpPr/>
          <p:nvPr>
            <p:custDataLst>
              <p:tags r:id="rId2"/>
            </p:custDataLst>
          </p:nvPr>
        </p:nvSpPr>
        <p:spPr>
          <a:xfrm>
            <a:off x="420370" y="5749290"/>
            <a:ext cx="11400790" cy="523875"/>
          </a:xfrm>
          <a:prstGeom prst="rect">
            <a:avLst/>
          </a:prstGeom>
        </p:spPr>
        <p:txBody>
          <a:bodyPr vert="horz" wrap="square"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charset="-122"/>
                <a:cs typeface="+mj-cs"/>
              </a:defRPr>
            </a:lvl1pPr>
          </a:lstStyle>
          <a:p>
            <a:pPr lvl="0" indent="457200" algn="l">
              <a:lnSpc>
                <a:spcPct val="110000"/>
              </a:lnSpc>
              <a:buClrTx/>
              <a:buSzTx/>
              <a:buFontTx/>
            </a:pPr>
            <a:r>
              <a:rPr lang="zh-CN" sz="2800" spc="0" smtClean="0">
                <a:solidFill>
                  <a:schemeClr val="tx1"/>
                </a:solidFill>
                <a:latin typeface="等线" panose="02010600030101010101" charset="-122"/>
                <a:ea typeface="等线" panose="02010600030101010101" charset="-122"/>
                <a:cs typeface="+mn-cs"/>
                <a:sym typeface="+mn-ea"/>
              </a:rPr>
              <a:t>阅读《临时约法》条文</a:t>
            </a:r>
            <a:r>
              <a:rPr lang="zh-CN" altLang="en-US" sz="2800" spc="0" smtClean="0">
                <a:solidFill>
                  <a:schemeClr val="tx1"/>
                </a:solidFill>
                <a:latin typeface="等线" panose="02010600030101010101" charset="-122"/>
                <a:ea typeface="等线" panose="02010600030101010101" charset="-122"/>
                <a:cs typeface="+mn-cs"/>
                <a:sym typeface="+mn-ea"/>
              </a:rPr>
              <a:t>，指出其中民主共和精神体现在哪里？</a:t>
            </a:r>
            <a:endParaRPr lang="zh-CN" altLang="en-US" sz="2800" spc="0" smtClean="0">
              <a:solidFill>
                <a:schemeClr val="tx1"/>
              </a:solidFill>
              <a:latin typeface="等线" panose="02010600030101010101" charset="-122"/>
              <a:ea typeface="等线" panose="02010600030101010101" charset="-122"/>
              <a:cs typeface="+mn-cs"/>
              <a:sym typeface="+mn-ea"/>
            </a:endParaRPr>
          </a:p>
        </p:txBody>
      </p:sp>
      <p:sp>
        <p:nvSpPr>
          <p:cNvPr id="12" name="文本框 11"/>
          <p:cNvSpPr txBox="1"/>
          <p:nvPr>
            <p:custDataLst>
              <p:tags r:id="rId3"/>
            </p:custDataLst>
          </p:nvPr>
        </p:nvSpPr>
        <p:spPr>
          <a:xfrm>
            <a:off x="515620" y="60325"/>
            <a:ext cx="8533765" cy="583565"/>
          </a:xfrm>
          <a:prstGeom prst="rect">
            <a:avLst/>
          </a:prstGeom>
          <a:noFill/>
        </p:spPr>
        <p:txBody>
          <a:bodyPr wrap="square" rtlCol="0">
            <a:spAutoFit/>
          </a:bodyPr>
          <a:p>
            <a:pPr lvl="0" algn="l">
              <a:spcBef>
                <a:spcPct val="0"/>
              </a:spcBef>
              <a:spcAft>
                <a:spcPct val="0"/>
              </a:spcAft>
              <a:buClrTx/>
              <a:buSzTx/>
              <a:buFontTx/>
              <a:defRPr/>
            </a:pPr>
            <a:r>
              <a:rPr lang="zh-CN" altLang="en-US" sz="3200" b="1" kern="0">
                <a:solidFill>
                  <a:srgbClr val="FF0000"/>
                </a:solidFill>
                <a:latin typeface="华文中宋" panose="02010600040101010101" charset="-122"/>
                <a:ea typeface="华文中宋" panose="02010600040101010101" charset="-122"/>
                <a:sym typeface="+mn-ea"/>
              </a:rPr>
              <a:t>南京临时政府时期（</a:t>
            </a:r>
            <a:r>
              <a:rPr lang="en-US" altLang="zh-CN" sz="3200" b="1" kern="0">
                <a:solidFill>
                  <a:srgbClr val="FF0000"/>
                </a:solidFill>
                <a:latin typeface="华文中宋" panose="02010600040101010101" charset="-122"/>
                <a:ea typeface="华文中宋" panose="02010600040101010101" charset="-122"/>
                <a:sym typeface="+mn-ea"/>
              </a:rPr>
              <a:t>1912.1-3</a:t>
            </a:r>
            <a:r>
              <a:rPr lang="zh-CN" altLang="en-US" sz="3200" b="1" kern="0">
                <a:solidFill>
                  <a:srgbClr val="FF0000"/>
                </a:solidFill>
                <a:latin typeface="华文中宋" panose="02010600040101010101" charset="-122"/>
                <a:ea typeface="华文中宋" panose="02010600040101010101" charset="-122"/>
                <a:sym typeface="+mn-ea"/>
              </a:rPr>
              <a:t>）（缔造共和）</a:t>
            </a:r>
            <a:endParaRPr lang="zh-CN" altLang="en-US" sz="3200" b="1" kern="0">
              <a:solidFill>
                <a:srgbClr val="FF0000"/>
              </a:solidFill>
              <a:latin typeface="华文中宋" panose="02010600040101010101" charset="-122"/>
              <a:ea typeface="华文中宋" panose="02010600040101010101" charset="-122"/>
              <a:sym typeface="+mn-ea"/>
            </a:endParaRPr>
          </a:p>
        </p:txBody>
      </p:sp>
      <p:pic>
        <p:nvPicPr>
          <p:cNvPr id="3" name="图片 2"/>
          <p:cNvPicPr>
            <a:picLocks noChangeAspect="1"/>
          </p:cNvPicPr>
          <p:nvPr/>
        </p:nvPicPr>
        <p:blipFill>
          <a:blip r:embed="rId4"/>
          <a:stretch>
            <a:fillRect/>
          </a:stretch>
        </p:blipFill>
        <p:spPr>
          <a:xfrm>
            <a:off x="7369175" y="939165"/>
            <a:ext cx="3032760" cy="474980"/>
          </a:xfrm>
          <a:prstGeom prst="rect">
            <a:avLst/>
          </a:prstGeom>
        </p:spPr>
      </p:pic>
      <p:pic>
        <p:nvPicPr>
          <p:cNvPr id="4" name="图片 3"/>
          <p:cNvPicPr>
            <a:picLocks noChangeAspect="1"/>
          </p:cNvPicPr>
          <p:nvPr/>
        </p:nvPicPr>
        <p:blipFill>
          <a:blip r:embed="rId5"/>
          <a:stretch>
            <a:fillRect/>
          </a:stretch>
        </p:blipFill>
        <p:spPr>
          <a:xfrm>
            <a:off x="5511165" y="2130425"/>
            <a:ext cx="4072255" cy="511175"/>
          </a:xfrm>
          <a:prstGeom prst="rect">
            <a:avLst/>
          </a:prstGeom>
        </p:spPr>
      </p:pic>
      <p:pic>
        <p:nvPicPr>
          <p:cNvPr id="5" name="图片 4"/>
          <p:cNvPicPr>
            <a:picLocks noChangeAspect="1"/>
          </p:cNvPicPr>
          <p:nvPr/>
        </p:nvPicPr>
        <p:blipFill>
          <a:blip r:embed="rId6"/>
          <a:stretch>
            <a:fillRect/>
          </a:stretch>
        </p:blipFill>
        <p:spPr>
          <a:xfrm>
            <a:off x="8131175" y="4317365"/>
            <a:ext cx="2388870" cy="541655"/>
          </a:xfrm>
          <a:prstGeom prst="rect">
            <a:avLst/>
          </a:prstGeom>
        </p:spPr>
      </p:pic>
      <p:pic>
        <p:nvPicPr>
          <p:cNvPr id="7" name="图片 6"/>
          <p:cNvPicPr>
            <a:picLocks noChangeAspect="1"/>
          </p:cNvPicPr>
          <p:nvPr/>
        </p:nvPicPr>
        <p:blipFill>
          <a:blip r:embed="rId7"/>
          <a:stretch>
            <a:fillRect/>
          </a:stretch>
        </p:blipFill>
        <p:spPr>
          <a:xfrm>
            <a:off x="7369175" y="3154680"/>
            <a:ext cx="4240530" cy="46609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748665" y="625475"/>
            <a:ext cx="11050270" cy="4569460"/>
          </a:xfrm>
          <a:prstGeom prst="rect">
            <a:avLst/>
          </a:prstGeom>
          <a:noFill/>
          <a:ln>
            <a:solidFill>
              <a:srgbClr val="B8B8C4"/>
            </a:solidFill>
            <a:prstDash val="dashDot"/>
          </a:ln>
        </p:spPr>
        <p:txBody>
          <a:bodyPr wrap="square" rtlCol="0" anchor="t">
            <a:spAutoFit/>
          </a:bodyPr>
          <a:lstStyle/>
          <a:p>
            <a:pPr lvl="0" indent="457200" algn="l">
              <a:lnSpc>
                <a:spcPct val="130000"/>
              </a:lnSpc>
              <a:spcBef>
                <a:spcPts val="0"/>
              </a:spcBef>
              <a:spcAft>
                <a:spcPts val="0"/>
              </a:spcAft>
              <a:buClrTx/>
              <a:buSzTx/>
              <a:buFontTx/>
            </a:pPr>
            <a:r>
              <a:rPr lang="zh-CN" altLang="en-US" sz="2800" b="1">
                <a:latin typeface="华文楷体" panose="02010600040101010101" charset="-122"/>
                <a:ea typeface="华文楷体" panose="02010600040101010101" charset="-122"/>
                <a:cs typeface="华文楷体" panose="02010600040101010101" charset="-122"/>
                <a:sym typeface="+mn-ea"/>
              </a:rPr>
              <a:t>材料</a:t>
            </a:r>
            <a:r>
              <a:rPr lang="en-US" altLang="zh-CN" sz="2800" b="1">
                <a:latin typeface="华文楷体" panose="02010600040101010101" charset="-122"/>
                <a:ea typeface="华文楷体" panose="02010600040101010101" charset="-122"/>
                <a:cs typeface="华文楷体" panose="02010600040101010101" charset="-122"/>
                <a:sym typeface="+mn-ea"/>
              </a:rPr>
              <a:t>2  在总统之外复设总理，是为总统制改为责任内阁制的标志。但规定的责任内阁制并不完备，其要害在于改制之后，</a:t>
            </a:r>
            <a:r>
              <a:rPr lang="zh-CN" altLang="en-US" sz="2800" b="1">
                <a:uFill>
                  <a:solidFill>
                    <a:srgbClr val="C00000"/>
                  </a:solidFill>
                </a:uFill>
                <a:latin typeface="华文楷体" panose="02010600040101010101" charset="-122"/>
                <a:ea typeface="华文楷体" panose="02010600040101010101" charset="-122"/>
                <a:cs typeface="华文楷体" panose="02010600040101010101" charset="-122"/>
                <a:sym typeface="+mn-ea"/>
              </a:rPr>
              <a:t>未能确定总统府与国务院孰为最高行政中枢。从民初政治的实践上看，斯时真可谓政争不断</a:t>
            </a:r>
            <a:r>
              <a:rPr lang="en-US" altLang="zh-CN" sz="2800" b="1">
                <a:latin typeface="华文楷体" panose="02010600040101010101" charset="-122"/>
                <a:ea typeface="华文楷体" panose="02010600040101010101" charset="-122"/>
                <a:cs typeface="华文楷体" panose="02010600040101010101" charset="-122"/>
                <a:sym typeface="+mn-ea"/>
              </a:rPr>
              <a:t>。</a:t>
            </a:r>
            <a:r>
              <a:rPr lang="zh-CN" altLang="en-US" sz="2800" b="1">
                <a:latin typeface="华文楷体" panose="02010600040101010101" charset="-122"/>
                <a:ea typeface="华文楷体" panose="02010600040101010101" charset="-122"/>
                <a:cs typeface="华文楷体" panose="02010600040101010101" charset="-122"/>
                <a:sym typeface="+mn-ea"/>
              </a:rPr>
              <a:t>盖约法系国家根本大法， 事关国家基本制度，应根据国情、民意及社会发展趋势而慎重采定，而不应以一时最高行政长官的人选更迭为转移。若谓奸雄当道，则不妨姑行此道以制之，当时过境迁，贤能的统治者执政时，是否又要</a:t>
            </a:r>
            <a:r>
              <a:rPr lang="zh-CN" altLang="en-US" sz="2800" b="1">
                <a:solidFill>
                  <a:schemeClr val="tx1"/>
                </a:solidFill>
                <a:uFill>
                  <a:solidFill>
                    <a:srgbClr val="C00000"/>
                  </a:solidFill>
                </a:uFill>
                <a:latin typeface="华文楷体" panose="02010600040101010101" charset="-122"/>
                <a:ea typeface="华文楷体" panose="02010600040101010101" charset="-122"/>
                <a:cs typeface="华文楷体" panose="02010600040101010101" charset="-122"/>
                <a:sym typeface="+mn-ea"/>
              </a:rPr>
              <a:t>再次“因人立法”，改变体制</a:t>
            </a:r>
            <a:r>
              <a:rPr lang="zh-CN" altLang="en-US" sz="2800" b="1">
                <a:latin typeface="华文楷体" panose="02010600040101010101" charset="-122"/>
                <a:ea typeface="华文楷体" panose="02010600040101010101" charset="-122"/>
                <a:cs typeface="华文楷体" panose="02010600040101010101" charset="-122"/>
                <a:sym typeface="+mn-ea"/>
              </a:rPr>
              <a:t>呢?</a:t>
            </a:r>
            <a:endParaRPr lang="zh-CN" altLang="en-US" sz="2800" b="1">
              <a:latin typeface="华文楷体" panose="02010600040101010101" charset="-122"/>
              <a:ea typeface="华文楷体" panose="02010600040101010101" charset="-122"/>
              <a:cs typeface="华文楷体" panose="02010600040101010101" charset="-122"/>
              <a:sym typeface="+mn-ea"/>
            </a:endParaRPr>
          </a:p>
          <a:p>
            <a:pPr lvl="0" indent="457200" algn="r">
              <a:lnSpc>
                <a:spcPct val="130000"/>
              </a:lnSpc>
              <a:spcBef>
                <a:spcPts val="0"/>
              </a:spcBef>
              <a:spcAft>
                <a:spcPts val="0"/>
              </a:spcAft>
              <a:buClrTx/>
              <a:buSzTx/>
              <a:buFontTx/>
            </a:pPr>
            <a:r>
              <a:rPr lang="en-US" altLang="zh-CN" sz="2800" b="1">
                <a:latin typeface="华文楷体" panose="02010600040101010101" charset="-122"/>
                <a:ea typeface="华文楷体" panose="02010600040101010101" charset="-122"/>
                <a:cs typeface="华文楷体" panose="02010600040101010101" charset="-122"/>
                <a:sym typeface="+mn-ea"/>
              </a:rPr>
              <a:t>——</a:t>
            </a:r>
            <a:r>
              <a:rPr lang="zh-CN" altLang="en-US" sz="2800" b="1">
                <a:latin typeface="华文楷体" panose="02010600040101010101" charset="-122"/>
                <a:ea typeface="华文楷体" panose="02010600040101010101" charset="-122"/>
                <a:cs typeface="华文楷体" panose="02010600040101010101" charset="-122"/>
                <a:sym typeface="+mn-ea"/>
              </a:rPr>
              <a:t>摘编自杨天宏《论〈临时约法〉对民国政体的设计规划》</a:t>
            </a:r>
            <a:endParaRPr lang="zh-CN" altLang="en-US" sz="2800" b="1">
              <a:latin typeface="华文楷体" panose="02010600040101010101" charset="-122"/>
              <a:ea typeface="华文楷体" panose="02010600040101010101" charset="-122"/>
              <a:cs typeface="华文楷体" panose="02010600040101010101" charset="-122"/>
              <a:sym typeface="+mn-ea"/>
            </a:endParaRPr>
          </a:p>
        </p:txBody>
      </p:sp>
      <p:pic>
        <p:nvPicPr>
          <p:cNvPr id="2" name="图片 1"/>
          <p:cNvPicPr>
            <a:picLocks noChangeAspect="1"/>
          </p:cNvPicPr>
          <p:nvPr/>
        </p:nvPicPr>
        <p:blipFill>
          <a:blip r:embed="rId2"/>
          <a:stretch>
            <a:fillRect/>
          </a:stretch>
        </p:blipFill>
        <p:spPr>
          <a:xfrm>
            <a:off x="1097915" y="5537200"/>
            <a:ext cx="10351770" cy="6762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68275" y="1410335"/>
            <a:ext cx="11856085" cy="356679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523240" y="273685"/>
            <a:ext cx="8967470" cy="583565"/>
          </a:xfrm>
          <a:prstGeom prst="rect">
            <a:avLst/>
          </a:prstGeom>
          <a:noFill/>
        </p:spPr>
        <p:txBody>
          <a:bodyPr wrap="square" rtlCol="0">
            <a:spAutoFit/>
          </a:bodyPr>
          <a:p>
            <a:pPr lvl="0" algn="l">
              <a:spcBef>
                <a:spcPct val="0"/>
              </a:spcBef>
              <a:spcAft>
                <a:spcPct val="0"/>
              </a:spcAft>
              <a:buClrTx/>
              <a:buSzTx/>
              <a:buFontTx/>
              <a:defRPr/>
            </a:pPr>
            <a:r>
              <a:rPr lang="zh-CN" altLang="en-US" sz="3200" b="1" kern="0">
                <a:solidFill>
                  <a:srgbClr val="FF0000"/>
                </a:solidFill>
                <a:latin typeface="华文中宋" panose="02010600040101010101" charset="-122"/>
                <a:ea typeface="华文中宋" panose="02010600040101010101" charset="-122"/>
                <a:sym typeface="+mn-ea"/>
              </a:rPr>
              <a:t>北洋军阀政府时期（</a:t>
            </a:r>
            <a:r>
              <a:rPr lang="en-US" altLang="zh-CN" sz="3200" b="1" kern="0">
                <a:solidFill>
                  <a:srgbClr val="FF0000"/>
                </a:solidFill>
                <a:latin typeface="华文中宋" panose="02010600040101010101" charset="-122"/>
                <a:ea typeface="华文中宋" panose="02010600040101010101" charset="-122"/>
                <a:sym typeface="+mn-ea"/>
              </a:rPr>
              <a:t>1912.3-1927</a:t>
            </a:r>
            <a:r>
              <a:rPr lang="zh-CN" altLang="en-US" sz="3200" b="1" kern="0">
                <a:solidFill>
                  <a:srgbClr val="FF0000"/>
                </a:solidFill>
                <a:latin typeface="华文中宋" panose="02010600040101010101" charset="-122"/>
                <a:ea typeface="华文中宋" panose="02010600040101010101" charset="-122"/>
                <a:sym typeface="+mn-ea"/>
              </a:rPr>
              <a:t>）</a:t>
            </a:r>
            <a:r>
              <a:rPr lang="en-US" altLang="zh-CN" sz="3200" b="1" kern="0">
                <a:solidFill>
                  <a:srgbClr val="FF0000"/>
                </a:solidFill>
                <a:latin typeface="华文中宋" panose="02010600040101010101" charset="-122"/>
                <a:ea typeface="华文中宋" panose="02010600040101010101" charset="-122"/>
                <a:sym typeface="+mn-ea"/>
              </a:rPr>
              <a:t>(</a:t>
            </a:r>
            <a:r>
              <a:rPr lang="zh-CN" altLang="en-US" sz="3200" b="1" kern="0">
                <a:solidFill>
                  <a:srgbClr val="FF0000"/>
                </a:solidFill>
                <a:latin typeface="华文中宋" panose="02010600040101010101" charset="-122"/>
                <a:ea typeface="华文中宋" panose="02010600040101010101" charset="-122"/>
                <a:sym typeface="+mn-ea"/>
              </a:rPr>
              <a:t>破坏共和</a:t>
            </a:r>
            <a:r>
              <a:rPr lang="en-US" altLang="zh-CN" sz="3200" b="1" kern="0">
                <a:solidFill>
                  <a:srgbClr val="FF0000"/>
                </a:solidFill>
                <a:latin typeface="华文中宋" panose="02010600040101010101" charset="-122"/>
                <a:ea typeface="华文中宋" panose="02010600040101010101" charset="-122"/>
                <a:sym typeface="+mn-ea"/>
              </a:rPr>
              <a:t>)</a:t>
            </a:r>
            <a:endParaRPr lang="en-US" altLang="zh-CN" sz="3200" b="1" kern="0">
              <a:solidFill>
                <a:srgbClr val="FF0000"/>
              </a:solidFill>
              <a:latin typeface="华文中宋" panose="02010600040101010101" charset="-122"/>
              <a:ea typeface="华文中宋" panose="02010600040101010101" charset="-122"/>
              <a:sym typeface="+mn-ea"/>
            </a:endParaRPr>
          </a:p>
        </p:txBody>
      </p:sp>
      <p:sp>
        <p:nvSpPr>
          <p:cNvPr id="15" name="文本框 14"/>
          <p:cNvSpPr txBox="1"/>
          <p:nvPr/>
        </p:nvSpPr>
        <p:spPr>
          <a:xfrm>
            <a:off x="323850" y="1096645"/>
            <a:ext cx="11544935" cy="1210945"/>
          </a:xfrm>
          <a:prstGeom prst="rect">
            <a:avLst/>
          </a:prstGeom>
          <a:noFill/>
        </p:spPr>
        <p:txBody>
          <a:bodyPr wrap="square" rtlCol="0">
            <a:spAutoFit/>
          </a:bodyPr>
          <a:p>
            <a:pPr fontAlgn="auto">
              <a:lnSpc>
                <a:spcPct val="130000"/>
              </a:lnSpc>
              <a:spcBef>
                <a:spcPts val="0"/>
              </a:spcBef>
              <a:spcAft>
                <a:spcPts val="0"/>
              </a:spcAft>
            </a:pPr>
            <a:r>
              <a:rPr lang="zh-CN" altLang="en-US" sz="2800" b="1">
                <a:solidFill>
                  <a:srgbClr val="1D41D5"/>
                </a:solidFill>
              </a:rPr>
              <a:t>梳理以孙中山为首的革命党和以袁世凯为代表的旧势力争斗的主要史实和事件。</a:t>
            </a:r>
            <a:endParaRPr lang="zh-CN" altLang="en-US" sz="2800" b="1">
              <a:solidFill>
                <a:srgbClr val="1D41D5"/>
              </a:solidFill>
            </a:endParaRPr>
          </a:p>
        </p:txBody>
      </p:sp>
      <p:sp>
        <p:nvSpPr>
          <p:cNvPr id="6" name="文本框 5"/>
          <p:cNvSpPr txBox="1"/>
          <p:nvPr/>
        </p:nvSpPr>
        <p:spPr>
          <a:xfrm>
            <a:off x="8681085" y="3496310"/>
            <a:ext cx="2804795" cy="521970"/>
          </a:xfrm>
          <a:prstGeom prst="rect">
            <a:avLst/>
          </a:prstGeom>
          <a:noFill/>
        </p:spPr>
        <p:txBody>
          <a:bodyPr wrap="square" rtlCol="0">
            <a:spAutoFit/>
          </a:bodyPr>
          <a:p>
            <a:r>
              <a:rPr lang="zh-CN" altLang="en-US" sz="2800" b="1">
                <a:solidFill>
                  <a:srgbClr val="FF0000"/>
                </a:solidFill>
              </a:rPr>
              <a:t>（政党政治失败）</a:t>
            </a:r>
            <a:endParaRPr lang="zh-CN" altLang="en-US" sz="2800" b="1">
              <a:solidFill>
                <a:srgbClr val="FF0000"/>
              </a:solidFill>
            </a:endParaRPr>
          </a:p>
        </p:txBody>
      </p:sp>
      <p:grpSp>
        <p:nvGrpSpPr>
          <p:cNvPr id="18" name="组合 17"/>
          <p:cNvGrpSpPr/>
          <p:nvPr/>
        </p:nvGrpSpPr>
        <p:grpSpPr>
          <a:xfrm>
            <a:off x="3201035" y="2160270"/>
            <a:ext cx="4599940" cy="4617720"/>
            <a:chOff x="5041" y="3402"/>
            <a:chExt cx="7244" cy="7272"/>
          </a:xfrm>
        </p:grpSpPr>
        <p:grpSp>
          <p:nvGrpSpPr>
            <p:cNvPr id="3" name="组合 2"/>
            <p:cNvGrpSpPr/>
            <p:nvPr/>
          </p:nvGrpSpPr>
          <p:grpSpPr>
            <a:xfrm>
              <a:off x="5041" y="3402"/>
              <a:ext cx="7245" cy="7272"/>
              <a:chOff x="4579" y="1509"/>
              <a:chExt cx="7245" cy="7272"/>
            </a:xfrm>
          </p:grpSpPr>
          <p:cxnSp>
            <p:nvCxnSpPr>
              <p:cNvPr id="5" name="直接连接符 4"/>
              <p:cNvCxnSpPr/>
              <p:nvPr>
                <p:custDataLst>
                  <p:tags r:id="rId2"/>
                </p:custDataLst>
              </p:nvPr>
            </p:nvCxnSpPr>
            <p:spPr>
              <a:xfrm>
                <a:off x="4854" y="2118"/>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37" name="直接连接符 36"/>
              <p:cNvCxnSpPr/>
              <p:nvPr>
                <p:custDataLst>
                  <p:tags r:id="rId3"/>
                </p:custDataLst>
              </p:nvPr>
            </p:nvCxnSpPr>
            <p:spPr>
              <a:xfrm>
                <a:off x="4870" y="4398"/>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10" name="直接连接符 9"/>
              <p:cNvCxnSpPr/>
              <p:nvPr>
                <p:custDataLst>
                  <p:tags r:id="rId4"/>
                </p:custDataLst>
              </p:nvPr>
            </p:nvCxnSpPr>
            <p:spPr>
              <a:xfrm>
                <a:off x="4854" y="5811"/>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cxnSp>
            <p:nvCxnSpPr>
              <p:cNvPr id="13" name="直接连接符 12"/>
              <p:cNvCxnSpPr/>
              <p:nvPr>
                <p:custDataLst>
                  <p:tags r:id="rId5"/>
                </p:custDataLst>
              </p:nvPr>
            </p:nvCxnSpPr>
            <p:spPr>
              <a:xfrm>
                <a:off x="4854" y="7014"/>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grpSp>
            <p:nvGrpSpPr>
              <p:cNvPr id="2" name="组合 1"/>
              <p:cNvGrpSpPr/>
              <p:nvPr/>
            </p:nvGrpSpPr>
            <p:grpSpPr>
              <a:xfrm>
                <a:off x="4579" y="1509"/>
                <a:ext cx="7245" cy="7272"/>
                <a:chOff x="12768" y="2824"/>
                <a:chExt cx="6270" cy="7120"/>
              </a:xfrm>
            </p:grpSpPr>
            <p:sp>
              <p:nvSpPr>
                <p:cNvPr id="7" name="文本框 6"/>
                <p:cNvSpPr txBox="1"/>
                <p:nvPr>
                  <p:custDataLst>
                    <p:tags r:id="rId6"/>
                  </p:custDataLst>
                </p:nvPr>
              </p:nvSpPr>
              <p:spPr>
                <a:xfrm>
                  <a:off x="13475" y="2909"/>
                  <a:ext cx="5423" cy="758"/>
                </a:xfrm>
                <a:prstGeom prst="rect">
                  <a:avLst/>
                </a:prstGeom>
                <a:noFill/>
              </p:spPr>
              <p:txBody>
                <a:bodyPr wrap="square" rtlCol="0">
                  <a:spAutoFit/>
                </a:bodyPr>
                <a:p>
                  <a:pPr lvl="0" algn="l">
                    <a:buClrTx/>
                    <a:buSzTx/>
                    <a:buFontTx/>
                  </a:pP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sz="2600" b="1">
                      <a:solidFill>
                        <a:schemeClr val="tx1"/>
                      </a:solidFill>
                      <a:latin typeface="华文中宋" panose="02010600040101010101" charset="-122"/>
                      <a:ea typeface="华文中宋" panose="02010600040101010101" charset="-122"/>
                      <a:cs typeface="华文中宋" panose="02010600040101010101" charset="-122"/>
                      <a:sym typeface="+mn-ea"/>
                    </a:rPr>
                    <a:t>.3</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600" b="1">
                      <a:solidFill>
                        <a:schemeClr val="tx1"/>
                      </a:solidFill>
                      <a:latin typeface="华文中宋" panose="02010600040101010101" charset="-122"/>
                      <a:ea typeface="华文中宋" panose="02010600040101010101" charset="-122"/>
                      <a:cs typeface="华文中宋" panose="02010600040101010101" charset="-122"/>
                      <a:sym typeface="+mn-ea"/>
                    </a:rPr>
                    <a:t>宋教仁遇刺</a:t>
                  </a:r>
                  <a:endParaRPr lang="zh-CN" altLang="en-US"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cxnSp>
              <p:nvCxnSpPr>
                <p:cNvPr id="4" name="直接箭头连接符 3"/>
                <p:cNvCxnSpPr/>
                <p:nvPr>
                  <p:custDataLst>
                    <p:tags r:id="rId7"/>
                  </p:custDataLst>
                </p:nvPr>
              </p:nvCxnSpPr>
              <p:spPr>
                <a:xfrm flipH="1">
                  <a:off x="12768" y="2824"/>
                  <a:ext cx="0" cy="7120"/>
                </a:xfrm>
                <a:prstGeom prst="straightConnector1">
                  <a:avLst/>
                </a:prstGeom>
                <a:ln w="38100" cmpd="sng">
                  <a:solidFill>
                    <a:srgbClr val="C00000"/>
                  </a:solidFill>
                  <a:prstDash val="solid"/>
                  <a:tailEnd type="arrow"/>
                </a:ln>
              </p:spPr>
              <p:style>
                <a:lnRef idx="1">
                  <a:srgbClr val="5B9BD5"/>
                </a:lnRef>
                <a:fillRef idx="0">
                  <a:srgbClr val="5B9BD5"/>
                </a:fillRef>
                <a:effectRef idx="0">
                  <a:srgbClr val="5B9BD5"/>
                </a:effectRef>
                <a:fontRef idx="minor">
                  <a:sysClr val="windowText" lastClr="000000"/>
                </a:fontRef>
              </p:style>
            </p:cxnSp>
            <p:cxnSp>
              <p:nvCxnSpPr>
                <p:cNvPr id="8" name="直接连接符 7"/>
                <p:cNvCxnSpPr/>
                <p:nvPr>
                  <p:custDataLst>
                    <p:tags r:id="rId8"/>
                  </p:custDataLst>
                </p:nvPr>
              </p:nvCxnSpPr>
              <p:spPr>
                <a:xfrm>
                  <a:off x="13020" y="4392"/>
                  <a:ext cx="455"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sp>
              <p:nvSpPr>
                <p:cNvPr id="9" name="文本框 8"/>
                <p:cNvSpPr txBox="1"/>
                <p:nvPr>
                  <p:custDataLst>
                    <p:tags r:id="rId9"/>
                  </p:custDataLst>
                </p:nvPr>
              </p:nvSpPr>
              <p:spPr>
                <a:xfrm>
                  <a:off x="13491" y="3983"/>
                  <a:ext cx="5547" cy="758"/>
                </a:xfrm>
                <a:prstGeom prst="rect">
                  <a:avLst/>
                </a:prstGeom>
                <a:noFill/>
              </p:spPr>
              <p:txBody>
                <a:bodyPr wrap="square" rtlCol="0">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sz="2600" b="1">
                      <a:solidFill>
                        <a:schemeClr val="tx1"/>
                      </a:solidFill>
                      <a:latin typeface="华文中宋" panose="02010600040101010101" charset="-122"/>
                      <a:ea typeface="华文中宋" panose="02010600040101010101" charset="-122"/>
                      <a:cs typeface="华文中宋" panose="02010600040101010101" charset="-122"/>
                      <a:sym typeface="+mn-ea"/>
                    </a:rPr>
                    <a:t>.7</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二次革命</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custDataLst>
                    <p:tags r:id="rId10"/>
                  </p:custDataLst>
                </p:nvPr>
              </p:nvSpPr>
              <p:spPr>
                <a:xfrm>
                  <a:off x="13526" y="4884"/>
                  <a:ext cx="5512" cy="1375"/>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1913</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.11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袁世凯解散国民党和国会</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3" name="文本框 22"/>
                <p:cNvSpPr txBox="1"/>
                <p:nvPr>
                  <p:custDataLst>
                    <p:tags r:id="rId11"/>
                  </p:custDataLst>
                </p:nvPr>
              </p:nvSpPr>
              <p:spPr>
                <a:xfrm>
                  <a:off x="13475" y="9125"/>
                  <a:ext cx="5370" cy="819"/>
                </a:xfrm>
                <a:prstGeom prst="rect">
                  <a:avLst/>
                </a:prstGeom>
                <a:noFill/>
              </p:spPr>
              <p:txBody>
                <a:bodyPr wrap="square" rtlCol="0" anchor="t">
                  <a:spAutoFit/>
                </a:bodyPr>
                <a:p>
                  <a:pPr indent="0">
                    <a:lnSpc>
                      <a:spcPct val="110000"/>
                    </a:lnSpc>
                  </a:pPr>
                  <a:r>
                    <a:rPr lang="zh-CN" altLang="en-US" sz="2600" b="1" smtClean="0">
                      <a:solidFill>
                        <a:schemeClr val="tx1"/>
                      </a:solidFill>
                      <a:uFillTx/>
                      <a:latin typeface="华文中宋" panose="02010600040101010101" charset="-122"/>
                      <a:ea typeface="华文中宋" panose="02010600040101010101" charset="-122"/>
                      <a:sym typeface="+mn-ea"/>
                    </a:rPr>
                    <a:t>随后进入军阀割据混战。</a:t>
                  </a:r>
                  <a:endParaRPr lang="zh-CN" altLang="en-US" sz="2600" b="1" smtClean="0">
                    <a:solidFill>
                      <a:schemeClr val="tx1"/>
                    </a:solidFill>
                    <a:uFillTx/>
                    <a:latin typeface="华文中宋" panose="02010600040101010101" charset="-122"/>
                    <a:ea typeface="华文中宋" panose="02010600040101010101" charset="-122"/>
                    <a:sym typeface="+mn-ea"/>
                  </a:endParaRPr>
                </a:p>
              </p:txBody>
            </p:sp>
            <p:sp>
              <p:nvSpPr>
                <p:cNvPr id="14" name="文本框 13"/>
                <p:cNvSpPr txBox="1"/>
                <p:nvPr>
                  <p:custDataLst>
                    <p:tags r:id="rId12"/>
                  </p:custDataLst>
                </p:nvPr>
              </p:nvSpPr>
              <p:spPr>
                <a:xfrm>
                  <a:off x="13526" y="6566"/>
                  <a:ext cx="5045" cy="758"/>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5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袁世凯称帝</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custDataLst>
                    <p:tags r:id="rId13"/>
                  </p:custDataLst>
                </p:nvPr>
              </p:nvSpPr>
              <p:spPr>
                <a:xfrm>
                  <a:off x="13525" y="7835"/>
                  <a:ext cx="5046" cy="758"/>
                </a:xfrm>
                <a:prstGeom prst="rect">
                  <a:avLst/>
                </a:prstGeom>
                <a:noFill/>
              </p:spPr>
              <p:txBody>
                <a:bodyPr wrap="square" rtlCol="0" anchor="t">
                  <a:spAutoFit/>
                </a:bodyPr>
                <a:p>
                  <a:pPr lvl="0" algn="l">
                    <a:buClrTx/>
                    <a:buSzTx/>
                    <a:buFontTx/>
                  </a:pP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191</a:t>
                  </a:r>
                  <a:r>
                    <a:rPr lang="en-US" altLang="zh-CN" sz="2600" b="1">
                      <a:solidFill>
                        <a:schemeClr val="tx1"/>
                      </a:solidFill>
                      <a:latin typeface="华文中宋" panose="02010600040101010101" charset="-122"/>
                      <a:ea typeface="华文中宋" panose="02010600040101010101" charset="-122"/>
                      <a:cs typeface="华文中宋" panose="02010600040101010101" charset="-122"/>
                      <a:sym typeface="+mn-ea"/>
                    </a:rPr>
                    <a:t>6 </a:t>
                  </a:r>
                  <a:r>
                    <a:rPr lang="zh-CN" sz="2600" b="1">
                      <a:solidFill>
                        <a:schemeClr val="tx1"/>
                      </a:solidFill>
                      <a:latin typeface="华文中宋" panose="02010600040101010101" charset="-122"/>
                      <a:ea typeface="华文中宋" panose="02010600040101010101" charset="-122"/>
                      <a:cs typeface="华文中宋" panose="02010600040101010101" charset="-122"/>
                      <a:sym typeface="+mn-ea"/>
                    </a:rPr>
                    <a:t>取消帝制</a:t>
                  </a:r>
                  <a:endParaRPr lang="zh-CN" sz="26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grpSp>
        </p:grpSp>
        <p:cxnSp>
          <p:nvCxnSpPr>
            <p:cNvPr id="17" name="直接连接符 16"/>
            <p:cNvCxnSpPr/>
            <p:nvPr>
              <p:custDataLst>
                <p:tags r:id="rId14"/>
              </p:custDataLst>
            </p:nvPr>
          </p:nvCxnSpPr>
          <p:spPr>
            <a:xfrm>
              <a:off x="5316" y="10256"/>
              <a:ext cx="524" cy="0"/>
            </a:xfrm>
            <a:prstGeom prst="line">
              <a:avLst/>
            </a:prstGeom>
            <a:ln w="38100">
              <a:solidFill>
                <a:srgbClr val="C00000"/>
              </a:solidFill>
            </a:ln>
          </p:spPr>
          <p:style>
            <a:lnRef idx="1">
              <a:srgbClr val="5B9BD5"/>
            </a:lnRef>
            <a:fillRef idx="0">
              <a:srgbClr val="5B9BD5"/>
            </a:fillRef>
            <a:effectRef idx="0">
              <a:srgbClr val="5B9BD5"/>
            </a:effectRef>
            <a:fontRef idx="minor">
              <a:sysClr val="windowText" lastClr="000000"/>
            </a:fontRef>
          </p:style>
        </p:cxnSp>
      </p:gr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ags/tag1.xml><?xml version="1.0" encoding="utf-8"?>
<p:tagLst xmlns:p="http://schemas.openxmlformats.org/presentationml/2006/main">
  <p:tag name="AS_UNIQUEID" val="1560"/>
</p:tagLst>
</file>

<file path=ppt/tags/tag10.xml><?xml version="1.0" encoding="utf-8"?>
<p:tagLst xmlns:p="http://schemas.openxmlformats.org/presentationml/2006/main">
  <p:tag name="AS_UNIQUEID" val="1570"/>
</p:tagLst>
</file>

<file path=ppt/tags/tag100.xml><?xml version="1.0" encoding="utf-8"?>
<p:tagLst xmlns:p="http://schemas.openxmlformats.org/presentationml/2006/main">
  <p:tag name="AS_UNIQUEID" val="1877"/>
  <p:tag name="KSO_WM_SCREEN_THEME_FLAG" val="Dlrq25wU2PGuGg5bbmjbDG6j7vgY28i+1hagZvkVS7oYAs2Ls1lo67v/8gfCqgG2bQe71QSkWplByLhgnSuB1F/9g3pggAb/w4OL8JkXELY="/>
</p:tagLst>
</file>

<file path=ppt/tags/tag101.xml><?xml version="1.0" encoding="utf-8"?>
<p:tagLst xmlns:p="http://schemas.openxmlformats.org/presentationml/2006/main">
  <p:tag name="AS_UNIQUEID" val="1878"/>
  <p:tag name="KSO_WM_SCREEN_THEME_FLAG" val="Dlrq25wU2PGuGg5bbmjbDG6j7vgY28i+1hagZvkVS7oYAs2Ls1lo67v/8gfCqgG2bQe71QSkWplByLhgnSuB1F/9g3pggAb/w4OL8JkXELY="/>
</p:tagLst>
</file>

<file path=ppt/tags/tag102.xml><?xml version="1.0" encoding="utf-8"?>
<p:tagLst xmlns:p="http://schemas.openxmlformats.org/presentationml/2006/main">
  <p:tag name="AS_UNIQUEID" val="596"/>
  <p:tag name="KSO_WM_SCREEN_THEME_FLAG" val="Dlrq25wU2PGuGg5bbmjbDG6j7vgY28i+1hagZvkVS7oYAs2Ls1lo67v/8gfCqgG2bQe71QSkWplByLhgnSuB1F/9g3pggAb/w4OL8JkXELY="/>
</p:tagLst>
</file>

<file path=ppt/tags/tag103.xml><?xml version="1.0" encoding="utf-8"?>
<p:tagLst xmlns:p="http://schemas.openxmlformats.org/presentationml/2006/main">
  <p:tag name="ISLIDE.ICON" val="#36637;#79233;#79233;#79191;#166540;#36601;#36406;"/>
  <p:tag name="KSO_WM_SCREEN_THEME_FLAG" val="Dlrq25wU2PGuGg5bbmjbDG6j7vgY28i+1hagZvkVS7oYAs2Ls1lo67v/8gfCqgG2bQe71QSkWplByLhgnSuB1F/9g3pggAb/w4OL8JkXELY="/>
</p:tagLst>
</file>

<file path=ppt/tags/tag104.xml><?xml version="1.0" encoding="utf-8"?>
<p:tagLst xmlns:p="http://schemas.openxmlformats.org/presentationml/2006/main">
  <p:tag name="AS_UNIQUEID" val="1874"/>
</p:tagLst>
</file>

<file path=ppt/tags/tag105.xml><?xml version="1.0" encoding="utf-8"?>
<p:tagLst xmlns:p="http://schemas.openxmlformats.org/presentationml/2006/main">
  <p:tag name="AS_UNIQUEID" val="1875"/>
</p:tagLst>
</file>

<file path=ppt/tags/tag106.xml><?xml version="1.0" encoding="utf-8"?>
<p:tagLst xmlns:p="http://schemas.openxmlformats.org/presentationml/2006/main">
  <p:tag name="AS_UNIQUEID" val="1392"/>
  <p:tag name="KSO_WM_BEAUTIFY_FLAG" val="#wm#"/>
  <p:tag name="KSO_WM_TAG_VERSION" val="1.0"/>
  <p:tag name="KSO_WM_TEMPLATE_CATEGORY" val="diagram"/>
  <p:tag name="KSO_WM_TEMPLATE_INDEX" val="20193798"/>
  <p:tag name="KSO_WM_UNIT_ADJUSTLAYOUT_ID" val="50"/>
  <p:tag name="KSO_WM_UNIT_COLOR_SCHEME_PARENT_PAGE" val="0_1"/>
  <p:tag name="KSO_WM_UNIT_COLOR_SCHEME_SHAPE_ID" val="50"/>
  <p:tag name="KSO_WM_UNIT_COMPATIBLE" val="0"/>
  <p:tag name="KSO_WM_UNIT_DIAGRAM_ISNUMVISUAL" val="0"/>
  <p:tag name="KSO_WM_UNIT_DIAGRAM_ISREFERUNIT" val="0"/>
  <p:tag name="KSO_WM_UNIT_HIGHLIGHT" val="0"/>
  <p:tag name="KSO_WM_UNIT_ID" val="diagram20193798_1*i*2"/>
  <p:tag name="KSO_WM_UNIT_INDEX" val="2"/>
  <p:tag name="KSO_WM_UNIT_LAYERLEVEL" val="1"/>
  <p:tag name="KSO_WM_UNIT_TYPE" val="i"/>
  <p:tag name="KSO_WM_SCREEN_THEME_FLAG" val="Dlrq25wU2PGuGg5bbmjbDG6j7vgY28i+1hagZvkVS7oYAs2Ls1lo67v/8gfCqgG2bQe71QSkWplByLhgnSuB1F/9g3pggAb/w4OL8JkXELY="/>
</p:tagLst>
</file>

<file path=ppt/tags/tag107.xml><?xml version="1.0" encoding="utf-8"?>
<p:tagLst xmlns:p="http://schemas.openxmlformats.org/presentationml/2006/main">
  <p:tag name="AS_UNIQUEID" val="1393"/>
  <p:tag name="KSO_WM_BEAUTIFY_FLAG" val="#wm#"/>
  <p:tag name="KSO_WM_TAG_VERSION" val="1.0"/>
  <p:tag name="KSO_WM_TEMPLATE_CATEGORY" val="diagram"/>
  <p:tag name="KSO_WM_TEMPLATE_INDEX" val="20193798"/>
  <p:tag name="KSO_WM_UNIT_ADJUSTLAYOUT_ID" val="50"/>
  <p:tag name="KSO_WM_UNIT_COLOR_SCHEME_PARENT_PAGE" val="0_1"/>
  <p:tag name="KSO_WM_UNIT_COLOR_SCHEME_SHAPE_ID" val="50"/>
  <p:tag name="KSO_WM_UNIT_COMPATIBLE" val="0"/>
  <p:tag name="KSO_WM_UNIT_DIAGRAM_ISNUMVISUAL" val="0"/>
  <p:tag name="KSO_WM_UNIT_DIAGRAM_ISREFERUNIT" val="0"/>
  <p:tag name="KSO_WM_UNIT_HIGHLIGHT" val="0"/>
  <p:tag name="KSO_WM_UNIT_ID" val="diagram20193798_1*i*2"/>
  <p:tag name="KSO_WM_UNIT_INDEX" val="2"/>
  <p:tag name="KSO_WM_UNIT_LAYERLEVEL" val="1"/>
  <p:tag name="KSO_WM_UNIT_TYPE" val="i"/>
  <p:tag name="KSO_WM_SCREEN_THEME_FLAG" val="Dlrq25wU2PGuGg5bbmjbDG6j7vgY28i+1hagZvkVS7oYAs2Ls1lo67v/8gfCqgG2bQe71QSkWplByLhgnSuB1F/9g3pggAb/w4OL8JkXELY="/>
</p:tagLst>
</file>

<file path=ppt/tags/tag108.xml><?xml version="1.0" encoding="utf-8"?>
<p:tagLst xmlns:p="http://schemas.openxmlformats.org/presentationml/2006/main">
  <p:tag name="AS_UNIQUEID" val="1394"/>
  <p:tag name="KSO_WM_SCREEN_THEME_FLAG" val="Dlrq25wU2PGuGg5bbmjbDG6j7vgY28i+1hagZvkVS7oYAs2Ls1lo67v/8gfCqgG2bQe71QSkWplByLhgnSuB1F/9g3pggAb/w4OL8JkXELY="/>
</p:tagLst>
</file>

<file path=ppt/tags/tag109.xml><?xml version="1.0" encoding="utf-8"?>
<p:tagLst xmlns:p="http://schemas.openxmlformats.org/presentationml/2006/main">
  <p:tag name="AS_UNIQUEID" val="1395"/>
  <p:tag name="KSO_WM_SCREEN_THEME_FLAG" val="Dlrq25wU2PGuGg5bbmjbDG6j7vgY28i+1hagZvkVS7oYAs2Ls1lo67v/8gfCqgG2bQe71QSkWplByLhgnSuB1F/9g3pggAb/w4OL8JkXELY="/>
</p:tagLst>
</file>

<file path=ppt/tags/tag11.xml><?xml version="1.0" encoding="utf-8"?>
<p:tagLst xmlns:p="http://schemas.openxmlformats.org/presentationml/2006/main">
  <p:tag name="AS_UNIQUEID" val="1572"/>
</p:tagLst>
</file>

<file path=ppt/tags/tag110.xml><?xml version="1.0" encoding="utf-8"?>
<p:tagLst xmlns:p="http://schemas.openxmlformats.org/presentationml/2006/main">
  <p:tag name="AS_UNIQUEID" val="1396"/>
  <p:tag name="KSO_WM_SCREEN_THEME_FLAG" val="Dlrq25wU2PGuGg5bbmjbDG6j7vgY28i+1hagZvkVS7oYAs2Ls1lo67v/8gfCqgG2bQe71QSkWplByLhgnSuB1F/9g3pggAb/w4OL8JkXELY="/>
</p:tagLst>
</file>

<file path=ppt/tags/tag111.xml><?xml version="1.0" encoding="utf-8"?>
<p:tagLst xmlns:p="http://schemas.openxmlformats.org/presentationml/2006/main">
  <p:tag name="AS_UNIQUEID" val="1397"/>
  <p:tag name="KSO_WM_SCREEN_THEME_FLAG" val="Dlrq25wU2PGuGg5bbmjbDG6j7vgY28i+1hagZvkVS7oYAs2Ls1lo67v/8gfCqgG2bQe71QSkWplByLhgnSuB1F/9g3pggAb/w4OL8JkXELY="/>
</p:tagLst>
</file>

<file path=ppt/tags/tag112.xml><?xml version="1.0" encoding="utf-8"?>
<p:tagLst xmlns:p="http://schemas.openxmlformats.org/presentationml/2006/main">
  <p:tag name="AS_UNIQUEID" val="1398"/>
  <p:tag name="KSO_WM_SCREEN_THEME_FLAG" val="Dlrq25wU2PGuGg5bbmjbDG6j7vgY28i+1hagZvkVS7oYAs2Ls1lo67v/8gfCqgG2bQe71QSkWplByLhgnSuB1F/9g3pggAb/w4OL8JkXELY="/>
</p:tagLst>
</file>

<file path=ppt/tags/tag113.xml><?xml version="1.0" encoding="utf-8"?>
<p:tagLst xmlns:p="http://schemas.openxmlformats.org/presentationml/2006/main">
  <p:tag name="AS_UNIQUEID" val="1399"/>
  <p:tag name="KSO_WM_SCREEN_THEME_FLAG" val="Dlrq25wU2PGuGg5bbmjbDG6j7vgY28i+1hagZvkVS7oYAs2Ls1lo67v/8gfCqgG2bQe71QSkWplByLhgnSuB1F/9g3pggAb/w4OL8JkXELY="/>
</p:tagLst>
</file>

<file path=ppt/tags/tag114.xml><?xml version="1.0" encoding="utf-8"?>
<p:tagLst xmlns:p="http://schemas.openxmlformats.org/presentationml/2006/main">
  <p:tag name="AS_UNIQUEID" val="1400"/>
  <p:tag name="KSO_WM_SCREEN_THEME_FLAG" val="Dlrq25wU2PGuGg5bbmjbDG6j7vgY28i+1hagZvkVS7oYAs2Ls1lo67v/8gfCqgG2bQe71QSkWplByLhgnSuB1F/9g3pggAb/w4OL8JkXELY="/>
</p:tagLst>
</file>

<file path=ppt/tags/tag115.xml><?xml version="1.0" encoding="utf-8"?>
<p:tagLst xmlns:p="http://schemas.openxmlformats.org/presentationml/2006/main">
  <p:tag name="AS_UNIQUEID" val="1401"/>
  <p:tag name="KSO_WM_SCREEN_THEME_FLAG" val="Dlrq25wU2PGuGg5bbmjbDG6j7vgY28i+1hagZvkVS7oYAs2Ls1lo67v/8gfCqgG2bQe71QSkWplByLhgnSuB1F/9g3pggAb/w4OL8JkXELY="/>
</p:tagLst>
</file>

<file path=ppt/tags/tag116.xml><?xml version="1.0" encoding="utf-8"?>
<p:tagLst xmlns:p="http://schemas.openxmlformats.org/presentationml/2006/main">
  <p:tag name="AS_UNIQUEID" val="467"/>
</p:tagLst>
</file>

<file path=ppt/tags/tag117.xml><?xml version="1.0" encoding="utf-8"?>
<p:tagLst xmlns:p="http://schemas.openxmlformats.org/presentationml/2006/main">
  <p:tag name="AS_UNIQUEID" val="468"/>
</p:tagLst>
</file>

<file path=ppt/tags/tag118.xml><?xml version="1.0" encoding="utf-8"?>
<p:tagLst xmlns:p="http://schemas.openxmlformats.org/presentationml/2006/main">
  <p:tag name="AS_UNIQUEID" val="469"/>
</p:tagLst>
</file>

<file path=ppt/tags/tag119.xml><?xml version="1.0" encoding="utf-8"?>
<p:tagLst xmlns:p="http://schemas.openxmlformats.org/presentationml/2006/main">
  <p:tag name="AS_UNIQUEID" val="618"/>
  <p:tag name="KSO_WM_UNIT_PLACING_PICTURE_USER_VIEWPORT" val="{&quot;height&quot;:4801,&quot;width&quot;:9078}"/>
  <p:tag name="KSO_WM_SCREEN_THEME_FLAG" val="Dlrq25wU2PGuGg5bbmjbDG6j7vgY28i+1hagZvkVS7oYAs2Ls1lo67v/8gfCqgG2bQe71QSkWplByLhgnSuB1F/9g3pggAb/w4OL8JkXELY="/>
</p:tagLst>
</file>

<file path=ppt/tags/tag12.xml><?xml version="1.0" encoding="utf-8"?>
<p:tagLst xmlns:p="http://schemas.openxmlformats.org/presentationml/2006/main">
  <p:tag name="AS_UNIQUEID" val="1573"/>
</p:tagLst>
</file>

<file path=ppt/tags/tag120.xml><?xml version="1.0" encoding="utf-8"?>
<p:tagLst xmlns:p="http://schemas.openxmlformats.org/presentationml/2006/main">
  <p:tag name="AS_UNIQUEID" val="1889"/>
  <p:tag name="KSO_WM_SCREEN_THEME_FLAG" val="Dlrq25wU2PGuGg5bbmjbDG6j7vgY28i+1hagZvkVS7oYAs2Ls1lo67v/8gfCqgG2bQe71QSkWplByLhgnSuB1F/9g3pggAb/w4OL8JkXELY="/>
</p:tagLst>
</file>

<file path=ppt/tags/tag121.xml><?xml version="1.0" encoding="utf-8"?>
<p:tagLst xmlns:p="http://schemas.openxmlformats.org/presentationml/2006/main">
  <p:tag name="KSO_WM_UNIT_TABLE_BEAUTIFY" val="smartTable{b673f975-3ab1-4131-8b89-e60cf2041404}"/>
  <p:tag name="KSO_WM_SCREEN_THEME_FLAG" val="Dlrq25wU2PGuGg5bbmjbDG6j7vgY28i+1hagZvkVS7oYAs2Ls1lo67v/8gfCqgG2bQe71QSkWplByLhgnSuB1F/9g3pggAb/w4OL8JkXELY="/>
</p:tagLst>
</file>

<file path=ppt/tags/tag122.xml><?xml version="1.0" encoding="utf-8"?>
<p:tagLst xmlns:p="http://schemas.openxmlformats.org/presentationml/2006/main">
  <p:tag name="AS_UNIQUEID" val="1951"/>
  <p:tag name="KSO_WM_SCREEN_THEME_FLAG" val="Dlrq25wU2PGuGg5bbmjbDG6j7vgY28i+1hagZvkVS7oYAs2Ls1lo67v/8gfCqgG2bQe71QSkWplByLhgnSuB1F/9g3pggAb/w4OL8JkXELY="/>
</p:tagLst>
</file>

<file path=ppt/tags/tag123.xml><?xml version="1.0" encoding="utf-8"?>
<p:tagLst xmlns:p="http://schemas.openxmlformats.org/presentationml/2006/main">
  <p:tag name="AS_UNIQUEID" val="1952"/>
  <p:tag name="KSO_WM_UNIT_TABLE_BEAUTIFY" val="smartTable{aeed056b-0088-420d-88f4-cd5ad5f50425}"/>
  <p:tag name="TABLE_COLOR_RGB" val="0x000000*0xFFFFFF*0x212121*0xFFFFFF*0xe74c3c*0xf89406*0xf7b619*0xc0ca33*0x7cb342*0x009688"/>
  <p:tag name="TABLE_COLORIDX" val="10"/>
  <p:tag name="TABLE_EMPHASIZE_COLOR" val="15158332"/>
  <p:tag name="TABLE_ENDDRAG_ORIGIN_RECT" val="905*348"/>
  <p:tag name="TABLE_ENDDRAG_RECT" val="32*164*905*348"/>
  <p:tag name="TABLE_SKINIDX" val="0"/>
  <p:tag name="KSO_WM_SCREEN_THEME_FLAG" val="Dlrq25wU2PGuGg5bbmjbDG6j7vgY28i+1hagZvkVS7oYAs2Ls1lo67v/8gfCqgG2bQe71QSkWplByLhgnSuB1F/9g3pggAb/w4OL8JkXELY="/>
</p:tagLst>
</file>

<file path=ppt/tags/tag124.xml><?xml version="1.0" encoding="utf-8"?>
<p:tagLst xmlns:p="http://schemas.openxmlformats.org/presentationml/2006/main">
  <p:tag name="AS_UNIQUEID" val="1953"/>
  <p:tag name="KSO_WM_SCREEN_THEME_FLAG" val="Dlrq25wU2PGuGg5bbmjbDG6j7vgY28i+1hagZvkVS7oYAs2Ls1lo67v/8gfCqgG2bQe71QSkWplByLhgnSuB1F/9g3pggAb/w4OL8JkXELY="/>
</p:tagLst>
</file>

<file path=ppt/tags/tag125.xml><?xml version="1.0" encoding="utf-8"?>
<p:tagLst xmlns:p="http://schemas.openxmlformats.org/presentationml/2006/main">
  <p:tag name="AS_UNIQUEID" val="1954"/>
  <p:tag name="KSO_WM_SCREEN_THEME_FLAG" val="Dlrq25wU2PGuGg5bbmjbDG6j7vgY28i+1hagZvkVS7oYAs2Ls1lo67v/8gfCqgG2bQe71QSkWplByLhgnSuB1F/9g3pggAb/w4OL8JkXELY="/>
</p:tagLst>
</file>

<file path=ppt/tags/tag126.xml><?xml version="1.0" encoding="utf-8"?>
<p:tagLst xmlns:p="http://schemas.openxmlformats.org/presentationml/2006/main">
  <p:tag name="AS_UNIQUEID" val="1955"/>
  <p:tag name="KSO_WM_SCREEN_THEME_FLAG" val="Dlrq25wU2PGuGg5bbmjbDG6j7vgY28i+1hagZvkVS7oYAs2Ls1lo67v/8gfCqgG2bQe71QSkWplByLhgnSuB1F/9g3pggAb/w4OL8JkXELY="/>
</p:tagLst>
</file>

<file path=ppt/tags/tag127.xml><?xml version="1.0" encoding="utf-8"?>
<p:tagLst xmlns:p="http://schemas.openxmlformats.org/presentationml/2006/main">
  <p:tag name="AS_UNIQUEID" val="1956"/>
  <p:tag name="KSO_WM_SCREEN_THEME_FLAG" val="Dlrq25wU2PGuGg5bbmjbDG6j7vgY28i+1hagZvkVS7oYAs2Ls1lo67v/8gfCqgG2bQe71QSkWplByLhgnSuB1F/9g3pggAb/w4OL8JkXELY="/>
</p:tagLst>
</file>

<file path=ppt/tags/tag128.xml><?xml version="1.0" encoding="utf-8"?>
<p:tagLst xmlns:p="http://schemas.openxmlformats.org/presentationml/2006/main">
  <p:tag name="AS_UNIQUEID" val="1957"/>
  <p:tag name="KSO_WM_SCREEN_THEME_FLAG" val="Dlrq25wU2PGuGg5bbmjbDG6j7vgY28i+1hagZvkVS7oYAs2Ls1lo67v/8gfCqgG2bQe71QSkWplByLhgnSuB1F/9g3pggAb/w4OL8JkXELY="/>
</p:tagLst>
</file>

<file path=ppt/tags/tag129.xml><?xml version="1.0" encoding="utf-8"?>
<p:tagLst xmlns:p="http://schemas.openxmlformats.org/presentationml/2006/main">
  <p:tag name="AS_UNIQUEID" val="1958"/>
  <p:tag name="KSO_WM_SCREEN_THEME_FLAG" val="Dlrq25wU2PGuGg5bbmjbDG6j7vgY28i+1hagZvkVS7oYAs2Ls1lo67v/8gfCqgG2bQe71QSkWplByLhgnSuB1F/9g3pggAb/w4OL8JkXELY="/>
</p:tagLst>
</file>

<file path=ppt/tags/tag13.xml><?xml version="1.0" encoding="utf-8"?>
<p:tagLst xmlns:p="http://schemas.openxmlformats.org/presentationml/2006/main">
  <p:tag name="AS_UNIQUEID" val="1574"/>
</p:tagLst>
</file>

<file path=ppt/tags/tag130.xml><?xml version="1.0" encoding="utf-8"?>
<p:tagLst xmlns:p="http://schemas.openxmlformats.org/presentationml/2006/main">
  <p:tag name="AS_UNIQUEID" val="1959"/>
  <p:tag name="KSO_WM_SCREEN_THEME_FLAG" val="Dlrq25wU2PGuGg5bbmjbDG6j7vgY28i+1hagZvkVS7oYAs2Ls1lo67v/8gfCqgG2bQe71QSkWplByLhgnSuB1F/9g3pggAb/w4OL8JkXELY="/>
</p:tagLst>
</file>

<file path=ppt/tags/tag131.xml><?xml version="1.0" encoding="utf-8"?>
<p:tagLst xmlns:p="http://schemas.openxmlformats.org/presentationml/2006/main">
  <p:tag name="AS_UNIQUEID" val="1960"/>
  <p:tag name="KSO_WM_SCREEN_THEME_FLAG" val="Dlrq25wU2PGuGg5bbmjbDG6j7vgY28i+1hagZvkVS7oYAs2Ls1lo67v/8gfCqgG2bQe71QSkWplByLhgnSuB1F/9g3pggAb/w4OL8JkXELY="/>
</p:tagLst>
</file>

<file path=ppt/tags/tag132.xml><?xml version="1.0" encoding="utf-8"?>
<p:tagLst xmlns:p="http://schemas.openxmlformats.org/presentationml/2006/main">
  <p:tag name="AS_UNIQUEID" val="1961"/>
  <p:tag name="KSO_WM_SCREEN_THEME_FLAG" val="Dlrq25wU2PGuGg5bbmjbDG6j7vgY28i+1hagZvkVS7oYAs2Ls1lo67v/8gfCqgG2bQe71QSkWplByLhgnSuB1F/9g3pggAb/w4OL8JkXELY="/>
</p:tagLst>
</file>

<file path=ppt/tags/tag133.xml><?xml version="1.0" encoding="utf-8"?>
<p:tagLst xmlns:p="http://schemas.openxmlformats.org/presentationml/2006/main">
  <p:tag name="ISLIDE.ICON" val="#36637;#79233;#79233;#79191;#166540;#36601;#36406;"/>
  <p:tag name="KSO_WM_SCREEN_THEME_FLAG" val="Dlrq25wU2PGuGg5bbmjbDG6j7vgY28i+1hagZvkVS7oYAs2Ls1lo67v/8gfCqgG2bQe71QSkWplByLhgnSuB1F/9g3pggAb/w4OL8JkXELY="/>
</p:tagLst>
</file>

<file path=ppt/tags/tag134.xml><?xml version="1.0" encoding="utf-8"?>
<p:tagLst xmlns:p="http://schemas.openxmlformats.org/presentationml/2006/main">
  <p:tag name="AS_UNIQUEID" val="1948"/>
</p:tagLst>
</file>

<file path=ppt/tags/tag135.xml><?xml version="1.0" encoding="utf-8"?>
<p:tagLst xmlns:p="http://schemas.openxmlformats.org/presentationml/2006/main">
  <p:tag name="AS_UNIQUEID" val="1949"/>
</p:tagLst>
</file>

<file path=ppt/tags/tag136.xml><?xml version="1.0" encoding="utf-8"?>
<p:tagLst xmlns:p="http://schemas.openxmlformats.org/presentationml/2006/main">
  <p:tag name="AS_UNIQUEID" val="2061"/>
  <p:tag name="KSO_WM_SCREEN_THEME_FLAG" val="Dlrq25wU2PGuGg5bbmjbDG6j7vgY28i+1hagZvkVS7oYAs2Ls1lo67v/8gfCqgG2bQe71QSkWplByLhgnSuB1F/9g3pggAb/w4OL8JkXELY="/>
</p:tagLst>
</file>

<file path=ppt/tags/tag137.xml><?xml version="1.0" encoding="utf-8"?>
<p:tagLst xmlns:p="http://schemas.openxmlformats.org/presentationml/2006/main">
  <p:tag name="AS_UNIQUEID" val="2062"/>
  <p:tag name="KSO_WM_SCREEN_THEME_FLAG" val="Dlrq25wU2PGuGg5bbmjbDG6j7vgY28i+1hagZvkVS7oYAs2Ls1lo67v/8gfCqgG2bQe71QSkWplByLhgnSuB1F/9g3pggAb/w4OL8JkXELY="/>
</p:tagLst>
</file>

<file path=ppt/tags/tag138.xml><?xml version="1.0" encoding="utf-8"?>
<p:tagLst xmlns:p="http://schemas.openxmlformats.org/presentationml/2006/main">
  <p:tag name="AS_UNIQUEID" val="2063"/>
  <p:tag name="KSO_WM_SCREEN_THEME_FLAG" val="Dlrq25wU2PGuGg5bbmjbDG6j7vgY28i+1hagZvkVS7oYAs2Ls1lo67v/8gfCqgG2bQe71QSkWplByLhgnSuB1F/9g3pggAb/w4OL8JkXELY="/>
</p:tagLst>
</file>

<file path=ppt/tags/tag139.xml><?xml version="1.0" encoding="utf-8"?>
<p:tagLst xmlns:p="http://schemas.openxmlformats.org/presentationml/2006/main">
  <p:tag name="AS_UNIQUEID" val="2064"/>
  <p:tag name="KSO_WM_SCREEN_THEME_FLAG" val="Dlrq25wU2PGuGg5bbmjbDG6j7vgY28i+1hagZvkVS7oYAs2Ls1lo67v/8gfCqgG2bQe71QSkWplByLhgnSuB1F/9g3pggAb/w4OL8JkXELY="/>
</p:tagLst>
</file>

<file path=ppt/tags/tag14.xml><?xml version="1.0" encoding="utf-8"?>
<p:tagLst xmlns:p="http://schemas.openxmlformats.org/presentationml/2006/main">
  <p:tag name="AS_UNIQUEID" val="1575"/>
</p:tagLst>
</file>

<file path=ppt/tags/tag140.xml><?xml version="1.0" encoding="utf-8"?>
<p:tagLst xmlns:p="http://schemas.openxmlformats.org/presentationml/2006/main">
  <p:tag name="AS_UNIQUEID" val="2065"/>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7_3*l_h_i*1_1_1"/>
  <p:tag name="KSO_WM_UNIT_INDEX" val="1_1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G6j7vgY28i+1hagZvkVS7oYAs2Ls1lo67v/8gfCqgG2bQe71QSkWplByLhgnSuB1F/9g3pggAb/w4OL8JkXELY="/>
</p:tagLst>
</file>

<file path=ppt/tags/tag141.xml><?xml version="1.0" encoding="utf-8"?>
<p:tagLst xmlns:p="http://schemas.openxmlformats.org/presentationml/2006/main">
  <p:tag name="AS_UNIQUEID" val="2066"/>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160007_3*l_h_i*1_1_2"/>
  <p:tag name="KSO_WM_UNIT_INDEX" val="1_1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G6j7vgY28i+1hagZvkVS7oYAs2Ls1lo67v/8gfCqgG2bQe71QSkWplByLhgnSuB1F/9g3pggAb/w4OL8JkXELY="/>
</p:tagLst>
</file>

<file path=ppt/tags/tag142.xml><?xml version="1.0" encoding="utf-8"?>
<p:tagLst xmlns:p="http://schemas.openxmlformats.org/presentationml/2006/main">
  <p:tag name="AS_UNIQUEID" val="2067"/>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1_3"/>
  <p:tag name="KSO_WM_UNIT_INDEX" val="1_1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G6j7vgY28i+1hagZvkVS7oYAs2Ls1lo67v/8gfCqgG2bQe71QSkWplByLhgnSuB1F/9g3pggAb/w4OL8JkXELY="/>
</p:tagLst>
</file>

<file path=ppt/tags/tag143.xml><?xml version="1.0" encoding="utf-8"?>
<p:tagLst xmlns:p="http://schemas.openxmlformats.org/presentationml/2006/main">
  <p:tag name="AS_UNIQUEID" val="2068"/>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1_1"/>
  <p:tag name="KSO_WM_UNIT_INDEX" val="1_1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G6j7vgY28i+1hagZvkVS7oYAs2Ls1lo67v/8gfCqgG2bQe71QSkWplByLhgnSuB1F/9g3pggAb/w4OL8JkXELY="/>
</p:tagLst>
</file>

<file path=ppt/tags/tag144.xml><?xml version="1.0" encoding="utf-8"?>
<p:tagLst xmlns:p="http://schemas.openxmlformats.org/presentationml/2006/main">
  <p:tag name="AS_UNIQUEID" val="2069"/>
  <p:tag name="KSO_WM_SCREEN_THEME_FLAG" val="Dlrq25wU2PGuGg5bbmjbDG6j7vgY28i+1hagZvkVS7oYAs2Ls1lo67v/8gfCqgG2bQe71QSkWplByLhgnSuB1F/9g3pggAb/w4OL8JkXELY="/>
</p:tagLst>
</file>

<file path=ppt/tags/tag145.xml><?xml version="1.0" encoding="utf-8"?>
<p:tagLst xmlns:p="http://schemas.openxmlformats.org/presentationml/2006/main">
  <p:tag name="AS_UNIQUEID" val="2070"/>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7_3*l_h_i*1_2_1"/>
  <p:tag name="KSO_WM_UNIT_INDEX" val="1_2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G6j7vgY28i+1hagZvkVS7oYAs2Ls1lo67v/8gfCqgG2bQe71QSkWplByLhgnSuB1F/9g3pggAb/w4OL8JkXELY="/>
</p:tagLst>
</file>

<file path=ppt/tags/tag146.xml><?xml version="1.0" encoding="utf-8"?>
<p:tagLst xmlns:p="http://schemas.openxmlformats.org/presentationml/2006/main">
  <p:tag name="AS_UNIQUEID" val="2071"/>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160007_3*l_h_i*1_2_2"/>
  <p:tag name="KSO_WM_UNIT_INDEX" val="1_2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G6j7vgY28i+1hagZvkVS7oYAs2Ls1lo67v/8gfCqgG2bQe71QSkWplByLhgnSuB1F/9g3pggAb/w4OL8JkXELY="/>
</p:tagLst>
</file>

<file path=ppt/tags/tag147.xml><?xml version="1.0" encoding="utf-8"?>
<p:tagLst xmlns:p="http://schemas.openxmlformats.org/presentationml/2006/main">
  <p:tag name="AS_UNIQUEID" val="2072"/>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2_3"/>
  <p:tag name="KSO_WM_UNIT_INDEX" val="1_2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G6j7vgY28i+1hagZvkVS7oYAs2Ls1lo67v/8gfCqgG2bQe71QSkWplByLhgnSuB1F/9g3pggAb/w4OL8JkXELY="/>
</p:tagLst>
</file>

<file path=ppt/tags/tag148.xml><?xml version="1.0" encoding="utf-8"?>
<p:tagLst xmlns:p="http://schemas.openxmlformats.org/presentationml/2006/main">
  <p:tag name="AS_UNIQUEID" val="2073"/>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2_1"/>
  <p:tag name="KSO_WM_UNIT_INDEX" val="1_2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G6j7vgY28i+1hagZvkVS7oYAs2Ls1lo67v/8gfCqgG2bQe71QSkWplByLhgnSuB1F/9g3pggAb/w4OL8JkXELY="/>
</p:tagLst>
</file>

<file path=ppt/tags/tag149.xml><?xml version="1.0" encoding="utf-8"?>
<p:tagLst xmlns:p="http://schemas.openxmlformats.org/presentationml/2006/main">
  <p:tag name="AS_UNIQUEID" val="2074"/>
  <p:tag name="KSO_WM_SCREEN_THEME_FLAG" val="Dlrq25wU2PGuGg5bbmjbDG6j7vgY28i+1hagZvkVS7oYAs2Ls1lo67v/8gfCqgG2bQe71QSkWplByLhgnSuB1F/9g3pggAb/w4OL8JkXELY="/>
</p:tagLst>
</file>

<file path=ppt/tags/tag15.xml><?xml version="1.0" encoding="utf-8"?>
<p:tagLst xmlns:p="http://schemas.openxmlformats.org/presentationml/2006/main">
  <p:tag name="AS_UNIQUEID" val="1576"/>
</p:tagLst>
</file>

<file path=ppt/tags/tag150.xml><?xml version="1.0" encoding="utf-8"?>
<p:tagLst xmlns:p="http://schemas.openxmlformats.org/presentationml/2006/main">
  <p:tag name="AS_UNIQUEID" val="2075"/>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007_3*l_h_i*1_3_1"/>
  <p:tag name="KSO_WM_UNIT_INDEX" val="1_3_1"/>
  <p:tag name="KSO_WM_UNIT_LAYERLEVEL" val="1_1_1"/>
  <p:tag name="KSO_WM_UNIT_NOCLEAR" val="0"/>
  <p:tag name="KSO_WM_UNIT_SHADOW_SCHEMECOLOR_INDEX" val="5"/>
  <p:tag name="KSO_WM_UNIT_TEXT_FILL_FORE_SCHEMECOLOR_INDEX" val="13"/>
  <p:tag name="KSO_WM_UNIT_TEXT_FILL_TYPE" val="1"/>
  <p:tag name="KSO_WM_UNIT_TYPE" val="l_h_i"/>
  <p:tag name="KSO_WM_SCREEN_THEME_FLAG" val="Dlrq25wU2PGuGg5bbmjbDG6j7vgY28i+1hagZvkVS7oYAs2Ls1lo67v/8gfCqgG2bQe71QSkWplByLhgnSuB1F/9g3pggAb/w4OL8JkXELY="/>
</p:tagLst>
</file>

<file path=ppt/tags/tag151.xml><?xml version="1.0" encoding="utf-8"?>
<p:tagLst xmlns:p="http://schemas.openxmlformats.org/presentationml/2006/main">
  <p:tag name="AS_UNIQUEID" val="2076"/>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160007_3*l_h_i*1_3_2"/>
  <p:tag name="KSO_WM_UNIT_INDEX" val="1_3_2"/>
  <p:tag name="KSO_WM_UNIT_LAYERLEVEL" val="1_1_1"/>
  <p:tag name="KSO_WM_UNIT_SHADOW_SCHEMECOLOR_INDEX" val="14"/>
  <p:tag name="KSO_WM_UNIT_TEXT_FILL_FORE_SCHEMECOLOR_INDEX" val="2"/>
  <p:tag name="KSO_WM_UNIT_TEXT_FILL_TYPE" val="1"/>
  <p:tag name="KSO_WM_UNIT_TYPE" val="l_h_i"/>
  <p:tag name="KSO_WM_SCREEN_THEME_FLAG" val="Dlrq25wU2PGuGg5bbmjbDG6j7vgY28i+1hagZvkVS7oYAs2Ls1lo67v/8gfCqgG2bQe71QSkWplByLhgnSuB1F/9g3pggAb/w4OL8JkXELY="/>
</p:tagLst>
</file>

<file path=ppt/tags/tag152.xml><?xml version="1.0" encoding="utf-8"?>
<p:tagLst xmlns:p="http://schemas.openxmlformats.org/presentationml/2006/main">
  <p:tag name="AS_UNIQUEID" val="2077"/>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i*1_3_3"/>
  <p:tag name="KSO_WM_UNIT_INDEX" val="1_3_3"/>
  <p:tag name="KSO_WM_UNIT_ISCONTENTSTITLE" val="0"/>
  <p:tag name="KSO_WM_UNIT_LAYERLEVEL" val="1_1_1"/>
  <p:tag name="KSO_WM_UNIT_LINE_FILL_TYPE" val="2"/>
  <p:tag name="KSO_WM_UNIT_LINE_FORE_SCHEMECOLOR_INDEX" val="14"/>
  <p:tag name="KSO_WM_UNIT_NOCLEAR" val="0"/>
  <p:tag name="KSO_WM_UNIT_TEXT_FILL_FORE_SCHEMECOLOR_INDEX" val="14"/>
  <p:tag name="KSO_WM_UNIT_TEXT_FILL_TYPE" val="1"/>
  <p:tag name="KSO_WM_UNIT_TYPE" val="l_h_i"/>
  <p:tag name="KSO_WM_SCREEN_THEME_FLAG" val="Dlrq25wU2PGuGg5bbmjbDG6j7vgY28i+1hagZvkVS7oYAs2Ls1lo67v/8gfCqgG2bQe71QSkWplByLhgnSuB1F/9g3pggAb/w4OL8JkXELY="/>
</p:tagLst>
</file>

<file path=ppt/tags/tag153.xml><?xml version="1.0" encoding="utf-8"?>
<p:tagLst xmlns:p="http://schemas.openxmlformats.org/presentationml/2006/main">
  <p:tag name="AS_UNIQUEID" val="2078"/>
  <p:tag name="KSO_WM_BEAUTIFY_FLAG" val="#wm#"/>
  <p:tag name="KSO_WM_DIAGRAM_GROUP_CODE" val="l1-1"/>
  <p:tag name="KSO_WM_TAG_VERSION" val="1.0"/>
  <p:tag name="KSO_WM_TEMPLATE_CATEGORY" val="diagram"/>
  <p:tag name="KSO_WM_TEMPLATE_INDEX" val="160007"/>
  <p:tag name="KSO_WM_UNIT_COMPATIBLE" val="0"/>
  <p:tag name="KSO_WM_UNIT_DIAGRAM_ISNUMVISUAL" val="0"/>
  <p:tag name="KSO_WM_UNIT_DIAGRAM_ISREFERUNIT" val="0"/>
  <p:tag name="KSO_WM_UNIT_HIGHLIGHT" val="0"/>
  <p:tag name="KSO_WM_UNIT_ID" val="diagram160007_3*l_h_f*1_3_1"/>
  <p:tag name="KSO_WM_UNIT_INDEX" val="1_3_1"/>
  <p:tag name="KSO_WM_UNIT_LAYERLEVEL" val="1_1_1"/>
  <p:tag name="KSO_WM_UNIT_NOCLEAR" val="0"/>
  <p:tag name="KSO_WM_UNIT_PRESET_TEXT" val="单击此处添加文本具体内容"/>
  <p:tag name="KSO_WM_UNIT_TEXT_FILL_FORE_SCHEMECOLOR_INDEX" val="13"/>
  <p:tag name="KSO_WM_UNIT_TEXT_FILL_TYPE" val="1"/>
  <p:tag name="KSO_WM_UNIT_TYPE" val="l_h_f"/>
  <p:tag name="KSO_WM_SCREEN_THEME_FLAG" val="Dlrq25wU2PGuGg5bbmjbDG6j7vgY28i+1hagZvkVS7oYAs2Ls1lo67v/8gfCqgG2bQe71QSkWplByLhgnSuB1F/9g3pggAb/w4OL8JkXELY="/>
</p:tagLst>
</file>

<file path=ppt/tags/tag154.xml><?xml version="1.0" encoding="utf-8"?>
<p:tagLst xmlns:p="http://schemas.openxmlformats.org/presentationml/2006/main">
  <p:tag name="AS_UNIQUEID" val="2079"/>
  <p:tag name="KSO_WM_SCREEN_THEME_FLAG" val="Dlrq25wU2PGuGg5bbmjbDG6j7vgY28i+1hagZvkVS7oYAs2Ls1lo67v/8gfCqgG2bQe71QSkWplByLhgnSuB1F/9g3pggAb/w4OL8JkXELY="/>
</p:tagLst>
</file>

<file path=ppt/tags/tag155.xml><?xml version="1.0" encoding="utf-8"?>
<p:tagLst xmlns:p="http://schemas.openxmlformats.org/presentationml/2006/main">
  <p:tag name="AS_UNIQUEID" val="2080"/>
  <p:tag name="KSO_WM_SCREEN_THEME_FLAG" val="Dlrq25wU2PGuGg5bbmjbDG6j7vgY28i+1hagZvkVS7oYAs2Ls1lo67v/8gfCqgG2bQe71QSkWplByLhgnSuB1F/9g3pggAb/w4OL8JkXELY="/>
</p:tagLst>
</file>

<file path=ppt/tags/tag156.xml><?xml version="1.0" encoding="utf-8"?>
<p:tagLst xmlns:p="http://schemas.openxmlformats.org/presentationml/2006/main">
  <p:tag name="AS_UNIQUEID" val="2081"/>
  <p:tag name="KSO_WM_SCREEN_THEME_FLAG" val="Dlrq25wU2PGuGg5bbmjbDG6j7vgY28i+1hagZvkVS7oYAs2Ls1lo67v/8gfCqgG2bQe71QSkWplByLhgnSuB1F/9g3pggAb/w4OL8JkXELY="/>
</p:tagLst>
</file>

<file path=ppt/tags/tag157.xml><?xml version="1.0" encoding="utf-8"?>
<p:tagLst xmlns:p="http://schemas.openxmlformats.org/presentationml/2006/main">
  <p:tag name="AS_UNIQUEID" val="2082"/>
  <p:tag name="KSO_WM_SCREEN_THEME_FLAG" val="Dlrq25wU2PGuGg5bbmjbDG6j7vgY28i+1hagZvkVS7oYAs2Ls1lo67v/8gfCqgG2bQe71QSkWplByLhgnSuB1F/9g3pggAb/w4OL8JkXELY="/>
</p:tagLst>
</file>

<file path=ppt/tags/tag158.xml><?xml version="1.0" encoding="utf-8"?>
<p:tagLst xmlns:p="http://schemas.openxmlformats.org/presentationml/2006/main">
  <p:tag name="AS_UNIQUEID" val="2058"/>
</p:tagLst>
</file>

<file path=ppt/tags/tag159.xml><?xml version="1.0" encoding="utf-8"?>
<p:tagLst xmlns:p="http://schemas.openxmlformats.org/presentationml/2006/main">
  <p:tag name="AS_UNIQUEID" val="2059"/>
</p:tagLst>
</file>

<file path=ppt/tags/tag16.xml><?xml version="1.0" encoding="utf-8"?>
<p:tagLst xmlns:p="http://schemas.openxmlformats.org/presentationml/2006/main">
  <p:tag name="AS_UNIQUEID" val="1578"/>
</p:tagLst>
</file>

<file path=ppt/tags/tag160.xml><?xml version="1.0" encoding="utf-8"?>
<p:tagLst xmlns:p="http://schemas.openxmlformats.org/presentationml/2006/main">
  <p:tag name="AS_UNIQUEID" val="1757"/>
</p:tagLst>
</file>

<file path=ppt/tags/tag161.xml><?xml version="1.0" encoding="utf-8"?>
<p:tagLst xmlns:p="http://schemas.openxmlformats.org/presentationml/2006/main">
  <p:tag name="AS_UNIQUEID" val="1758"/>
</p:tagLst>
</file>

<file path=ppt/tags/tag162.xml><?xml version="1.0" encoding="utf-8"?>
<p:tagLst xmlns:p="http://schemas.openxmlformats.org/presentationml/2006/main">
  <p:tag name="AS_UNIQUEID" val="1759"/>
</p:tagLst>
</file>

<file path=ppt/tags/tag163.xml><?xml version="1.0" encoding="utf-8"?>
<p:tagLst xmlns:p="http://schemas.openxmlformats.org/presentationml/2006/main">
  <p:tag name="AS_UNIQUEID" val="1760"/>
</p:tagLst>
</file>

<file path=ppt/tags/tag164.xml><?xml version="1.0" encoding="utf-8"?>
<p:tagLst xmlns:p="http://schemas.openxmlformats.org/presentationml/2006/main">
  <p:tag name="AS_UNIQUEID" val="1761"/>
</p:tagLst>
</file>

<file path=ppt/tags/tag165.xml><?xml version="1.0" encoding="utf-8"?>
<p:tagLst xmlns:p="http://schemas.openxmlformats.org/presentationml/2006/main">
  <p:tag name="AS_UNIQUEID" val="1762"/>
</p:tagLst>
</file>

<file path=ppt/tags/tag166.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G6j7vgY28i+1hagZvkVS7oYAs2Ls1lo67v/8gfCqgG2bQe71QSkWplByLhgnSuB1F/9g3pggAb/w4OL8JkXELY="/>
</p:tagLst>
</file>

<file path=ppt/tags/tag17.xml><?xml version="1.0" encoding="utf-8"?>
<p:tagLst xmlns:p="http://schemas.openxmlformats.org/presentationml/2006/main">
  <p:tag name="AS_UNIQUEID" val="1579"/>
</p:tagLst>
</file>

<file path=ppt/tags/tag18.xml><?xml version="1.0" encoding="utf-8"?>
<p:tagLst xmlns:p="http://schemas.openxmlformats.org/presentationml/2006/main">
  <p:tag name="AS_UNIQUEID" val="1580"/>
</p:tagLst>
</file>

<file path=ppt/tags/tag19.xml><?xml version="1.0" encoding="utf-8"?>
<p:tagLst xmlns:p="http://schemas.openxmlformats.org/presentationml/2006/main">
  <p:tag name="AS_UNIQUEID" val="1581"/>
</p:tagLst>
</file>

<file path=ppt/tags/tag2.xml><?xml version="1.0" encoding="utf-8"?>
<p:tagLst xmlns:p="http://schemas.openxmlformats.org/presentationml/2006/main">
  <p:tag name="AS_UNIQUEID" val="1561"/>
</p:tagLst>
</file>

<file path=ppt/tags/tag20.xml><?xml version="1.0" encoding="utf-8"?>
<p:tagLst xmlns:p="http://schemas.openxmlformats.org/presentationml/2006/main">
  <p:tag name="AS_UNIQUEID" val="1582"/>
</p:tagLst>
</file>

<file path=ppt/tags/tag21.xml><?xml version="1.0" encoding="utf-8"?>
<p:tagLst xmlns:p="http://schemas.openxmlformats.org/presentationml/2006/main">
  <p:tag name="AS_UNIQUEID" val="1583"/>
</p:tagLst>
</file>

<file path=ppt/tags/tag22.xml><?xml version="1.0" encoding="utf-8"?>
<p:tagLst xmlns:p="http://schemas.openxmlformats.org/presentationml/2006/main">
  <p:tag name="AS_UNIQUEID" val="1585"/>
</p:tagLst>
</file>

<file path=ppt/tags/tag23.xml><?xml version="1.0" encoding="utf-8"?>
<p:tagLst xmlns:p="http://schemas.openxmlformats.org/presentationml/2006/main">
  <p:tag name="AS_UNIQUEID" val="1586"/>
</p:tagLst>
</file>

<file path=ppt/tags/tag24.xml><?xml version="1.0" encoding="utf-8"?>
<p:tagLst xmlns:p="http://schemas.openxmlformats.org/presentationml/2006/main">
  <p:tag name="AS_UNIQUEID" val="1587"/>
</p:tagLst>
</file>

<file path=ppt/tags/tag25.xml><?xml version="1.0" encoding="utf-8"?>
<p:tagLst xmlns:p="http://schemas.openxmlformats.org/presentationml/2006/main">
  <p:tag name="AS_UNIQUEID" val="1588"/>
</p:tagLst>
</file>

<file path=ppt/tags/tag26.xml><?xml version="1.0" encoding="utf-8"?>
<p:tagLst xmlns:p="http://schemas.openxmlformats.org/presentationml/2006/main">
  <p:tag name="AS_UNIQUEID" val="1589"/>
</p:tagLst>
</file>

<file path=ppt/tags/tag27.xml><?xml version="1.0" encoding="utf-8"?>
<p:tagLst xmlns:p="http://schemas.openxmlformats.org/presentationml/2006/main">
  <p:tag name="AS_UNIQUEID" val="1590"/>
</p:tagLst>
</file>

<file path=ppt/tags/tag28.xml><?xml version="1.0" encoding="utf-8"?>
<p:tagLst xmlns:p="http://schemas.openxmlformats.org/presentationml/2006/main">
  <p:tag name="AS_UNIQUEID" val="1591"/>
</p:tagLst>
</file>

<file path=ppt/tags/tag29.xml><?xml version="1.0" encoding="utf-8"?>
<p:tagLst xmlns:p="http://schemas.openxmlformats.org/presentationml/2006/main">
  <p:tag name="AS_UNIQUEID" val="1592"/>
</p:tagLst>
</file>

<file path=ppt/tags/tag3.xml><?xml version="1.0" encoding="utf-8"?>
<p:tagLst xmlns:p="http://schemas.openxmlformats.org/presentationml/2006/main">
  <p:tag name="AS_UNIQUEID" val="1562"/>
</p:tagLst>
</file>

<file path=ppt/tags/tag30.xml><?xml version="1.0" encoding="utf-8"?>
<p:tagLst xmlns:p="http://schemas.openxmlformats.org/presentationml/2006/main">
  <p:tag name="AS_UNIQUEID" val="1594"/>
</p:tagLst>
</file>

<file path=ppt/tags/tag31.xml><?xml version="1.0" encoding="utf-8"?>
<p:tagLst xmlns:p="http://schemas.openxmlformats.org/presentationml/2006/main">
  <p:tag name="AS_UNIQUEID" val="1595"/>
</p:tagLst>
</file>

<file path=ppt/tags/tag32.xml><?xml version="1.0" encoding="utf-8"?>
<p:tagLst xmlns:p="http://schemas.openxmlformats.org/presentationml/2006/main">
  <p:tag name="AS_UNIQUEID" val="1596"/>
</p:tagLst>
</file>

<file path=ppt/tags/tag33.xml><?xml version="1.0" encoding="utf-8"?>
<p:tagLst xmlns:p="http://schemas.openxmlformats.org/presentationml/2006/main">
  <p:tag name="AS_UNIQUEID" val="1597"/>
</p:tagLst>
</file>

<file path=ppt/tags/tag34.xml><?xml version="1.0" encoding="utf-8"?>
<p:tagLst xmlns:p="http://schemas.openxmlformats.org/presentationml/2006/main">
  <p:tag name="AS_UNIQUEID" val="1599"/>
</p:tagLst>
</file>

<file path=ppt/tags/tag35.xml><?xml version="1.0" encoding="utf-8"?>
<p:tagLst xmlns:p="http://schemas.openxmlformats.org/presentationml/2006/main">
  <p:tag name="AS_UNIQUEID" val="1600"/>
</p:tagLst>
</file>

<file path=ppt/tags/tag36.xml><?xml version="1.0" encoding="utf-8"?>
<p:tagLst xmlns:p="http://schemas.openxmlformats.org/presentationml/2006/main">
  <p:tag name="AS_UNIQUEID" val="1601"/>
</p:tagLst>
</file>

<file path=ppt/tags/tag37.xml><?xml version="1.0" encoding="utf-8"?>
<p:tagLst xmlns:p="http://schemas.openxmlformats.org/presentationml/2006/main">
  <p:tag name="AS_UNIQUEID" val="1603"/>
</p:tagLst>
</file>

<file path=ppt/tags/tag38.xml><?xml version="1.0" encoding="utf-8"?>
<p:tagLst xmlns:p="http://schemas.openxmlformats.org/presentationml/2006/main">
  <p:tag name="AS_UNIQUEID" val="1604"/>
</p:tagLst>
</file>

<file path=ppt/tags/tag39.xml><?xml version="1.0" encoding="utf-8"?>
<p:tagLst xmlns:p="http://schemas.openxmlformats.org/presentationml/2006/main">
  <p:tag name="AS_UNIQUEID" val="1605"/>
</p:tagLst>
</file>

<file path=ppt/tags/tag4.xml><?xml version="1.0" encoding="utf-8"?>
<p:tagLst xmlns:p="http://schemas.openxmlformats.org/presentationml/2006/main">
  <p:tag name="AS_UNIQUEID" val="1563"/>
</p:tagLst>
</file>

<file path=ppt/tags/tag40.xml><?xml version="1.0" encoding="utf-8"?>
<p:tagLst xmlns:p="http://schemas.openxmlformats.org/presentationml/2006/main">
  <p:tag name="AS_UNIQUEID" val="1606"/>
</p:tagLst>
</file>

<file path=ppt/tags/tag41.xml><?xml version="1.0" encoding="utf-8"?>
<p:tagLst xmlns:p="http://schemas.openxmlformats.org/presentationml/2006/main">
  <p:tag name="AS_UNIQUEID" val="1607"/>
</p:tagLst>
</file>

<file path=ppt/tags/tag42.xml><?xml version="1.0" encoding="utf-8"?>
<p:tagLst xmlns:p="http://schemas.openxmlformats.org/presentationml/2006/main">
  <p:tag name="AS_UNIQUEID" val="1608"/>
</p:tagLst>
</file>

<file path=ppt/tags/tag43.xml><?xml version="1.0" encoding="utf-8"?>
<p:tagLst xmlns:p="http://schemas.openxmlformats.org/presentationml/2006/main">
  <p:tag name="AS_UNIQUEID" val="1610"/>
</p:tagLst>
</file>

<file path=ppt/tags/tag44.xml><?xml version="1.0" encoding="utf-8"?>
<p:tagLst xmlns:p="http://schemas.openxmlformats.org/presentationml/2006/main">
  <p:tag name="AS_UNIQUEID" val="1611"/>
</p:tagLst>
</file>

<file path=ppt/tags/tag45.xml><?xml version="1.0" encoding="utf-8"?>
<p:tagLst xmlns:p="http://schemas.openxmlformats.org/presentationml/2006/main">
  <p:tag name="AS_UNIQUEID" val="1612"/>
</p:tagLst>
</file>

<file path=ppt/tags/tag46.xml><?xml version="1.0" encoding="utf-8"?>
<p:tagLst xmlns:p="http://schemas.openxmlformats.org/presentationml/2006/main">
  <p:tag name="AS_UNIQUEID" val="1613"/>
</p:tagLst>
</file>

<file path=ppt/tags/tag47.xml><?xml version="1.0" encoding="utf-8"?>
<p:tagLst xmlns:p="http://schemas.openxmlformats.org/presentationml/2006/main">
  <p:tag name="AS_UNIQUEID" val="1614"/>
</p:tagLst>
</file>

<file path=ppt/tags/tag48.xml><?xml version="1.0" encoding="utf-8"?>
<p:tagLst xmlns:p="http://schemas.openxmlformats.org/presentationml/2006/main">
  <p:tag name="AS_UNIQUEID" val="1615"/>
</p:tagLst>
</file>

<file path=ppt/tags/tag49.xml><?xml version="1.0" encoding="utf-8"?>
<p:tagLst xmlns:p="http://schemas.openxmlformats.org/presentationml/2006/main">
  <p:tag name="AS_UNIQUEID" val="1617"/>
</p:tagLst>
</file>

<file path=ppt/tags/tag5.xml><?xml version="1.0" encoding="utf-8"?>
<p:tagLst xmlns:p="http://schemas.openxmlformats.org/presentationml/2006/main">
  <p:tag name="AS_UNIQUEID" val="1564"/>
</p:tagLst>
</file>

<file path=ppt/tags/tag50.xml><?xml version="1.0" encoding="utf-8"?>
<p:tagLst xmlns:p="http://schemas.openxmlformats.org/presentationml/2006/main">
  <p:tag name="AS_UNIQUEID" val="1618"/>
</p:tagLst>
</file>

<file path=ppt/tags/tag51.xml><?xml version="1.0" encoding="utf-8"?>
<p:tagLst xmlns:p="http://schemas.openxmlformats.org/presentationml/2006/main">
  <p:tag name="AS_UNIQUEID" val="1619"/>
</p:tagLst>
</file>

<file path=ppt/tags/tag52.xml><?xml version="1.0" encoding="utf-8"?>
<p:tagLst xmlns:p="http://schemas.openxmlformats.org/presentationml/2006/main">
  <p:tag name="AS_UNIQUEID" val="1620"/>
</p:tagLst>
</file>

<file path=ppt/tags/tag53.xml><?xml version="1.0" encoding="utf-8"?>
<p:tagLst xmlns:p="http://schemas.openxmlformats.org/presentationml/2006/main">
  <p:tag name="AS_UNIQUEID" val="1621"/>
</p:tagLst>
</file>

<file path=ppt/tags/tag54.xml><?xml version="1.0" encoding="utf-8"?>
<p:tagLst xmlns:p="http://schemas.openxmlformats.org/presentationml/2006/main">
  <p:tag name="AS_UNIQUEID" val="1623"/>
</p:tagLst>
</file>

<file path=ppt/tags/tag55.xml><?xml version="1.0" encoding="utf-8"?>
<p:tagLst xmlns:p="http://schemas.openxmlformats.org/presentationml/2006/main">
  <p:tag name="AS_UNIQUEID" val="1624"/>
</p:tagLst>
</file>

<file path=ppt/tags/tag56.xml><?xml version="1.0" encoding="utf-8"?>
<p:tagLst xmlns:p="http://schemas.openxmlformats.org/presentationml/2006/main">
  <p:tag name="AS_UNIQUEID" val="1625"/>
</p:tagLst>
</file>

<file path=ppt/tags/tag57.xml><?xml version="1.0" encoding="utf-8"?>
<p:tagLst xmlns:p="http://schemas.openxmlformats.org/presentationml/2006/main">
  <p:tag name="AS_UNIQUEID" val="1626"/>
</p:tagLst>
</file>

<file path=ppt/tags/tag58.xml><?xml version="1.0" encoding="utf-8"?>
<p:tagLst xmlns:p="http://schemas.openxmlformats.org/presentationml/2006/main">
  <p:tag name="AS_UNIQUEID" val="1627"/>
</p:tagLst>
</file>

<file path=ppt/tags/tag59.xml><?xml version="1.0" encoding="utf-8"?>
<p:tagLst xmlns:p="http://schemas.openxmlformats.org/presentationml/2006/main">
  <p:tag name="AS_UNIQUEID" val="1629"/>
  <p:tag name="KSO_WM_SCREEN_THEME_FLAG" val="Dlrq25wU2PGuGg5bbmjbDG6j7vgY28i+1hagZvkVS7oYAs2Ls1lo67v/8gfCqgG2bQe71QSkWplByLhgnSuB1F/9g3pggAb/w4OL8JkXELY="/>
</p:tagLst>
</file>

<file path=ppt/tags/tag6.xml><?xml version="1.0" encoding="utf-8"?>
<p:tagLst xmlns:p="http://schemas.openxmlformats.org/presentationml/2006/main">
  <p:tag name="AS_UNIQUEID" val="1566"/>
</p:tagLst>
</file>

<file path=ppt/tags/tag60.xml><?xml version="1.0" encoding="utf-8"?>
<p:tagLst xmlns:p="http://schemas.openxmlformats.org/presentationml/2006/main">
  <p:tag name="AS_UNIQUEID" val="1630"/>
  <p:tag name="KSO_WM_SCREEN_THEME_FLAG" val="Dlrq25wU2PGuGg5bbmjbDG6j7vgY28i+1hagZvkVS7oYAs2Ls1lo67v/8gfCqgG2bQe71QSkWplByLhgnSuB1F/9g3pggAb/w4OL8JkXELY="/>
</p:tagLst>
</file>

<file path=ppt/tags/tag61.xml><?xml version="1.0" encoding="utf-8"?>
<p:tagLst xmlns:p="http://schemas.openxmlformats.org/presentationml/2006/main">
  <p:tag name="AS_UNIQUEID" val="1631"/>
  <p:tag name="KSO_WM_SCREEN_THEME_FLAG" val="Dlrq25wU2PGuGg5bbmjbDG6j7vgY28i+1hagZvkVS7oYAs2Ls1lo67v/8gfCqgG2bQe71QSkWplByLhgnSuB1F/9g3pggAb/w4OL8JkXELY="/>
</p:tagLst>
</file>

<file path=ppt/tags/tag62.xml><?xml version="1.0" encoding="utf-8"?>
<p:tagLst xmlns:p="http://schemas.openxmlformats.org/presentationml/2006/main">
  <p:tag name="AS_UNIQUEID" val="1632"/>
  <p:tag name="KSO_WM_SCREEN_THEME_FLAG" val="Dlrq25wU2PGuGg5bbmjbDG6j7vgY28i+1hagZvkVS7oYAs2Ls1lo67v/8gfCqgG2bQe71QSkWplByLhgnSuB1F/9g3pggAb/w4OL8JkXELY="/>
</p:tagLst>
</file>

<file path=ppt/tags/tag63.xml><?xml version="1.0" encoding="utf-8"?>
<p:tagLst xmlns:p="http://schemas.openxmlformats.org/presentationml/2006/main">
  <p:tag name="AS_UNIQUEID" val="1633"/>
  <p:tag name="KSO_WM_SCREEN_THEME_FLAG" val="Dlrq25wU2PGuGg5bbmjbDG6j7vgY28i+1hagZvkVS7oYAs2Ls1lo67v/8gfCqgG2bQe71QSkWplByLhgnSuB1F/9g3pggAb/w4OL8JkXELY="/>
</p:tagLst>
</file>

<file path=ppt/tags/tag64.xml><?xml version="1.0" encoding="utf-8"?>
<p:tagLst xmlns:p="http://schemas.openxmlformats.org/presentationml/2006/main">
  <p:tag name="AS_UNIQUEID" val="1634"/>
  <p:tag name="KSO_WM_SCREEN_THEME_FLAG" val="Dlrq25wU2PGuGg5bbmjbDG6j7vgY28i+1hagZvkVS7oYAs2Ls1lo67v/8gfCqgG2bQe71QSkWplByLhgnSuB1F/9g3pggAb/w4OL8JkXELY="/>
</p:tagLst>
</file>

<file path=ppt/tags/tag65.xml><?xml version="1.0" encoding="utf-8"?>
<p:tagLst xmlns:p="http://schemas.openxmlformats.org/presentationml/2006/main">
  <p:tag name="AS_UNIQUEID" val="1769"/>
  <p:tag name="KSO_WM_SCREEN_THEME_FLAG" val="Dlrq25wU2PGuGg5bbmjbDG6j7vgY28i+1hagZvkVS7oYAs2Ls1lo67v/8gfCqgG2bQe71QSkWplByLhgnSuB1F/9g3pggAb/w4OL8JkXELY="/>
</p:tagLst>
</file>

<file path=ppt/tags/tag66.xml><?xml version="1.0" encoding="utf-8"?>
<p:tagLst xmlns:p="http://schemas.openxmlformats.org/presentationml/2006/main">
  <p:tag name="KSO_WM_UNIT_PLACING_PICTURE_USER_VIEWPORT" val="{&quot;height&quot;:9304,&quot;width&quot;:18984}"/>
  <p:tag name="KSO_WM_SCREEN_THEME_FLAG" val="Dlrq25wU2PGuGg5bbmjbDG6j7vgY28i+1hagZvkVS7oYAs2Ls1lo67v/8gfCqgG2bQe71QSkWplByLhgnSuB1F/9g3pggAb/w4OL8JkXELY="/>
</p:tagLst>
</file>

<file path=ppt/tags/tag67.xml><?xml version="1.0" encoding="utf-8"?>
<p:tagLst xmlns:p="http://schemas.openxmlformats.org/presentationml/2006/main">
  <p:tag name="AS_UNIQUEID" val="1777"/>
  <p:tag name="KSO_WM_SCREEN_THEME_FLAG" val="Dlrq25wU2PGuGg5bbmjbDG6j7vgY28i+1hagZvkVS7oYAs2Ls1lo67v/8gfCqgG2bQe71QSkWplByLhgnSuB1F/9g3pggAb/w4OL8JkXELY="/>
</p:tagLst>
</file>

<file path=ppt/tags/tag68.xml><?xml version="1.0" encoding="utf-8"?>
<p:tagLst xmlns:p="http://schemas.openxmlformats.org/presentationml/2006/main">
  <p:tag name="AS_UNIQUEID" val="1778"/>
  <p:tag name="KSO_WM_SCREEN_THEME_FLAG" val="Dlrq25wU2PGuGg5bbmjbDG6j7vgY28i+1hagZvkVS7oYAs2Ls1lo67v/8gfCqgG2bQe71QSkWplByLhgnSuB1F/9g3pggAb/w4OL8JkXELY="/>
</p:tagLst>
</file>

<file path=ppt/tags/tag69.xml><?xml version="1.0" encoding="utf-8"?>
<p:tagLst xmlns:p="http://schemas.openxmlformats.org/presentationml/2006/main">
  <p:tag name="AS_UNIQUEID" val="1779"/>
  <p:tag name="KSO_WM_SCREEN_THEME_FLAG" val="Dlrq25wU2PGuGg5bbmjbDG6j7vgY28i+1hagZvkVS7oYAs2Ls1lo67v/8gfCqgG2bQe71QSkWplByLhgnSuB1F/9g3pggAb/w4OL8JkXELY="/>
</p:tagLst>
</file>

<file path=ppt/tags/tag7.xml><?xml version="1.0" encoding="utf-8"?>
<p:tagLst xmlns:p="http://schemas.openxmlformats.org/presentationml/2006/main">
  <p:tag name="AS_UNIQUEID" val="1567"/>
</p:tagLst>
</file>

<file path=ppt/tags/tag70.xml><?xml version="1.0" encoding="utf-8"?>
<p:tagLst xmlns:p="http://schemas.openxmlformats.org/presentationml/2006/main">
  <p:tag name="AS_UNIQUEID" val="1807"/>
  <p:tag name="KSO_WM_SCREEN_THEME_FLAG" val="Dlrq25wU2PGuGg5bbmjbDG6j7vgY28i+1hagZvkVS7oYAs2Ls1lo67v/8gfCqgG2bQe71QSkWplByLhgnSuB1F/9g3pggAb/w4OL8JkXELY="/>
</p:tagLst>
</file>

<file path=ppt/tags/tag71.xml><?xml version="1.0" encoding="utf-8"?>
<p:tagLst xmlns:p="http://schemas.openxmlformats.org/presentationml/2006/main">
  <p:tag name="AS_UNIQUEID" val="1808"/>
  <p:tag name="KSO_WM_SCREEN_THEME_FLAG" val="Dlrq25wU2PGuGg5bbmjbDG6j7vgY28i+1hagZvkVS7oYAs2Ls1lo67v/8gfCqgG2bQe71QSkWplByLhgnSuB1F/9g3pggAb/w4OL8JkXELY="/>
</p:tagLst>
</file>

<file path=ppt/tags/tag72.xml><?xml version="1.0" encoding="utf-8"?>
<p:tagLst xmlns:p="http://schemas.openxmlformats.org/presentationml/2006/main">
  <p:tag name="AS_UNIQUEID" val="1789"/>
  <p:tag name="KSO_WM_SCREEN_THEME_FLAG" val="Dlrq25wU2PGuGg5bbmjbDG6j7vgY28i+1hagZvkVS7oYAs2Ls1lo67v/8gfCqgG2bQe71QSkWplByLhgnSuB1F/9g3pggAb/w4OL8JkXELY="/>
</p:tagLst>
</file>

<file path=ppt/tags/tag73.xml><?xml version="1.0" encoding="utf-8"?>
<p:tagLst xmlns:p="http://schemas.openxmlformats.org/presentationml/2006/main">
  <p:tag name="ISLIDE.ICON" val="#36637;#79233;#79233;#79191;#166540;#36601;#36406;"/>
  <p:tag name="KSO_WM_SCREEN_THEME_FLAG" val="Dlrq25wU2PGuGg5bbmjbDG6j7vgY28i+1hagZvkVS7oYAs2Ls1lo67v/8gfCqgG2bQe71QSkWplByLhgnSuB1F/9g3pggAb/w4OL8JkXELY="/>
</p:tagLst>
</file>

<file path=ppt/tags/tag74.xml><?xml version="1.0" encoding="utf-8"?>
<p:tagLst xmlns:p="http://schemas.openxmlformats.org/presentationml/2006/main">
  <p:tag name="AS_UNIQUEID" val="1802"/>
</p:tagLst>
</file>

<file path=ppt/tags/tag75.xml><?xml version="1.0" encoding="utf-8"?>
<p:tagLst xmlns:p="http://schemas.openxmlformats.org/presentationml/2006/main">
  <p:tag name="AS_UNIQUEID" val="1803"/>
</p:tagLst>
</file>

<file path=ppt/tags/tag76.xml><?xml version="1.0" encoding="utf-8"?>
<p:tagLst xmlns:p="http://schemas.openxmlformats.org/presentationml/2006/main">
  <p:tag name="AS_UNIQUEID" val="1839"/>
  <p:tag name="KSO_WM_SCREEN_THEME_FLAG" val="Dlrq25wU2PGuGg5bbmjbDG6j7vgY28i+1hagZvkVS7oYAs2Ls1lo67v/8gfCqgG2bQe71QSkWplByLhgnSuB1F/9g3pggAb/w4OL8JkXELY="/>
</p:tagLst>
</file>

<file path=ppt/tags/tag77.xml><?xml version="1.0" encoding="utf-8"?>
<p:tagLst xmlns:p="http://schemas.openxmlformats.org/presentationml/2006/main">
  <p:tag name="ISLIDE.ICON" val="#36637;#79233;#79233;#79191;#166540;#36601;#36406;"/>
  <p:tag name="KSO_WM_SCREEN_THEME_FLAG" val="Dlrq25wU2PGuGg5bbmjbDG6j7vgY28i+1hagZvkVS7oYAs2Ls1lo67v/8gfCqgG2bQe71QSkWplByLhgnSuB1F/9g3pggAb/w4OL8JkXELY="/>
</p:tagLst>
</file>

<file path=ppt/tags/tag78.xml><?xml version="1.0" encoding="utf-8"?>
<p:tagLst xmlns:p="http://schemas.openxmlformats.org/presentationml/2006/main">
  <p:tag name="AS_UNIQUEID" val="1815"/>
</p:tagLst>
</file>

<file path=ppt/tags/tag79.xml><?xml version="1.0" encoding="utf-8"?>
<p:tagLst xmlns:p="http://schemas.openxmlformats.org/presentationml/2006/main">
  <p:tag name="AS_UNIQUEID" val="1816"/>
</p:tagLst>
</file>

<file path=ppt/tags/tag8.xml><?xml version="1.0" encoding="utf-8"?>
<p:tagLst xmlns:p="http://schemas.openxmlformats.org/presentationml/2006/main">
  <p:tag name="AS_UNIQUEID" val="1568"/>
</p:tagLst>
</file>

<file path=ppt/tags/tag80.xml><?xml version="1.0" encoding="utf-8"?>
<p:tagLst xmlns:p="http://schemas.openxmlformats.org/presentationml/2006/main">
  <p:tag name="AS_UNIQUEID" val="1845"/>
  <p:tag name="KSO_WM_SCREEN_THEME_FLAG" val="Dlrq25wU2PGuGg5bbmjbDG6j7vgY28i+1hagZvkVS7oYAs2Ls1lo67v/8gfCqgG2bQe71QSkWplByLhgnSuB1F/9g3pggAb/w4OL8JkXELY="/>
</p:tagLst>
</file>

<file path=ppt/tags/tag81.xml><?xml version="1.0" encoding="utf-8"?>
<p:tagLst xmlns:p="http://schemas.openxmlformats.org/presentationml/2006/main">
  <p:tag name="AS_UNIQUEID" val="1852"/>
  <p:tag name="KSO_WM_SCREEN_THEME_FLAG" val="Dlrq25wU2PGuGg5bbmjbDG6j7vgY28i+1hagZvkVS7oYAs2Ls1lo67v/8gfCqgG2bQe71QSkWplByLhgnSuB1F/9g3pggAb/w4OL8JkXELY="/>
</p:tagLst>
</file>

<file path=ppt/tags/tag82.xml><?xml version="1.0" encoding="utf-8"?>
<p:tagLst xmlns:p="http://schemas.openxmlformats.org/presentationml/2006/main">
  <p:tag name="AS_UNIQUEID" val="1855"/>
  <p:tag name="KSO_WM_SCREEN_THEME_FLAG" val="Dlrq25wU2PGuGg5bbmjbDG6j7vgY28i+1hagZvkVS7oYAs2Ls1lo67v/8gfCqgG2bQe71QSkWplByLhgnSuB1F/9g3pggAb/w4OL8JkXELY="/>
</p:tagLst>
</file>

<file path=ppt/tags/tag83.xml><?xml version="1.0" encoding="utf-8"?>
<p:tagLst xmlns:p="http://schemas.openxmlformats.org/presentationml/2006/main">
  <p:tag name="AS_UNIQUEID" val="1857"/>
  <p:tag name="KSO_WM_SCREEN_THEME_FLAG" val="Dlrq25wU2PGuGg5bbmjbDG6j7vgY28i+1hagZvkVS7oYAs2Ls1lo67v/8gfCqgG2bQe71QSkWplByLhgnSuB1F/9g3pggAb/w4OL8JkXELY="/>
</p:tagLst>
</file>

<file path=ppt/tags/tag84.xml><?xml version="1.0" encoding="utf-8"?>
<p:tagLst xmlns:p="http://schemas.openxmlformats.org/presentationml/2006/main">
  <p:tag name="AS_UNIQUEID" val="1859"/>
  <p:tag name="KSO_WM_SCREEN_THEME_FLAG" val="Dlrq25wU2PGuGg5bbmjbDG6j7vgY28i+1hagZvkVS7oYAs2Ls1lo67v/8gfCqgG2bQe71QSkWplByLhgnSuB1F/9g3pggAb/w4OL8JkXELY="/>
</p:tagLst>
</file>

<file path=ppt/tags/tag85.xml><?xml version="1.0" encoding="utf-8"?>
<p:tagLst xmlns:p="http://schemas.openxmlformats.org/presentationml/2006/main">
  <p:tag name="AS_UNIQUEID" val="1850"/>
  <p:tag name="KSO_WM_SCREEN_THEME_FLAG" val="Dlrq25wU2PGuGg5bbmjbDG6j7vgY28i+1hagZvkVS7oYAs2Ls1lo67v/8gfCqgG2bQe71QSkWplByLhgnSuB1F/9g3pggAb/w4OL8JkXELY="/>
</p:tagLst>
</file>

<file path=ppt/tags/tag86.xml><?xml version="1.0" encoding="utf-8"?>
<p:tagLst xmlns:p="http://schemas.openxmlformats.org/presentationml/2006/main">
  <p:tag name="AS_UNIQUEID" val="1851"/>
  <p:tag name="KSO_WM_SCREEN_THEME_FLAG" val="Dlrq25wU2PGuGg5bbmjbDG6j7vgY28i+1hagZvkVS7oYAs2Ls1lo67v/8gfCqgG2bQe71QSkWplByLhgnSuB1F/9g3pggAb/w4OL8JkXELY="/>
</p:tagLst>
</file>

<file path=ppt/tags/tag87.xml><?xml version="1.0" encoding="utf-8"?>
<p:tagLst xmlns:p="http://schemas.openxmlformats.org/presentationml/2006/main">
  <p:tag name="AS_UNIQUEID" val="1853"/>
  <p:tag name="KSO_WM_SCREEN_THEME_FLAG" val="Dlrq25wU2PGuGg5bbmjbDG6j7vgY28i+1hagZvkVS7oYAs2Ls1lo67v/8gfCqgG2bQe71QSkWplByLhgnSuB1F/9g3pggAb/w4OL8JkXELY="/>
</p:tagLst>
</file>

<file path=ppt/tags/tag88.xml><?xml version="1.0" encoding="utf-8"?>
<p:tagLst xmlns:p="http://schemas.openxmlformats.org/presentationml/2006/main">
  <p:tag name="AS_UNIQUEID" val="1854"/>
  <p:tag name="KSO_WM_SCREEN_THEME_FLAG" val="Dlrq25wU2PGuGg5bbmjbDG6j7vgY28i+1hagZvkVS7oYAs2Ls1lo67v/8gfCqgG2bQe71QSkWplByLhgnSuB1F/9g3pggAb/w4OL8JkXELY="/>
</p:tagLst>
</file>

<file path=ppt/tags/tag89.xml><?xml version="1.0" encoding="utf-8"?>
<p:tagLst xmlns:p="http://schemas.openxmlformats.org/presentationml/2006/main">
  <p:tag name="AS_UNIQUEID" val="1856"/>
  <p:tag name="KSO_WM_SCREEN_THEME_FLAG" val="Dlrq25wU2PGuGg5bbmjbDG6j7vgY28i+1hagZvkVS7oYAs2Ls1lo67v/8gfCqgG2bQe71QSkWplByLhgnSuB1F/9g3pggAb/w4OL8JkXELY="/>
</p:tagLst>
</file>

<file path=ppt/tags/tag9.xml><?xml version="1.0" encoding="utf-8"?>
<p:tagLst xmlns:p="http://schemas.openxmlformats.org/presentationml/2006/main">
  <p:tag name="AS_UNIQUEID" val="1569"/>
</p:tagLst>
</file>

<file path=ppt/tags/tag90.xml><?xml version="1.0" encoding="utf-8"?>
<p:tagLst xmlns:p="http://schemas.openxmlformats.org/presentationml/2006/main">
  <p:tag name="AS_UNIQUEID" val="1858"/>
  <p:tag name="KSO_WM_SCREEN_THEME_FLAG" val="Dlrq25wU2PGuGg5bbmjbDG6j7vgY28i+1hagZvkVS7oYAs2Ls1lo67v/8gfCqgG2bQe71QSkWplByLhgnSuB1F/9g3pggAb/w4OL8JkXELY="/>
</p:tagLst>
</file>

<file path=ppt/tags/tag91.xml><?xml version="1.0" encoding="utf-8"?>
<p:tagLst xmlns:p="http://schemas.openxmlformats.org/presentationml/2006/main">
  <p:tag name="AS_UNIQUEID" val="1860"/>
  <p:tag name="KSO_WM_SCREEN_THEME_FLAG" val="Dlrq25wU2PGuGg5bbmjbDG6j7vgY28i+1hagZvkVS7oYAs2Ls1lo67v/8gfCqgG2bQe71QSkWplByLhgnSuB1F/9g3pggAb/w4OL8JkXELY="/>
</p:tagLst>
</file>

<file path=ppt/tags/tag92.xml><?xml version="1.0" encoding="utf-8"?>
<p:tagLst xmlns:p="http://schemas.openxmlformats.org/presentationml/2006/main">
  <p:tag name="AS_UNIQUEID" val="1861"/>
  <p:tag name="KSO_WM_SCREEN_THEME_FLAG" val="Dlrq25wU2PGuGg5bbmjbDG6j7vgY28i+1hagZvkVS7oYAs2Ls1lo67v/8gfCqgG2bQe71QSkWplByLhgnSuB1F/9g3pggAb/w4OL8JkXELY="/>
</p:tagLst>
</file>

<file path=ppt/tags/tag93.xml><?xml version="1.0" encoding="utf-8"?>
<p:tagLst xmlns:p="http://schemas.openxmlformats.org/presentationml/2006/main">
  <p:tag name="AS_UNIQUEID" val="1859"/>
  <p:tag name="KSO_WM_SCREEN_THEME_FLAG" val="Dlrq25wU2PGuGg5bbmjbDG6j7vgY28i+1hagZvkVS7oYAs2Ls1lo67v/8gfCqgG2bQe71QSkWplByLhgnSuB1F/9g3pggAb/w4OL8JkXELY="/>
</p:tagLst>
</file>

<file path=ppt/tags/tag94.xml><?xml version="1.0" encoding="utf-8"?>
<p:tagLst xmlns:p="http://schemas.openxmlformats.org/presentationml/2006/main">
  <p:tag name="ISLIDE.ICON" val="#36637;#79233;#79233;#79191;#166540;#36601;#36406;"/>
  <p:tag name="KSO_WM_SCREEN_THEME_FLAG" val="Dlrq25wU2PGuGg5bbmjbDG6j7vgY28i+1hagZvkVS7oYAs2Ls1lo67v/8gfCqgG2bQe71QSkWplByLhgnSuB1F/9g3pggAb/w4OL8JkXELY="/>
</p:tagLst>
</file>

<file path=ppt/tags/tag95.xml><?xml version="1.0" encoding="utf-8"?>
<p:tagLst xmlns:p="http://schemas.openxmlformats.org/presentationml/2006/main">
  <p:tag name="AS_UNIQUEID" val="1842"/>
</p:tagLst>
</file>

<file path=ppt/tags/tag96.xml><?xml version="1.0" encoding="utf-8"?>
<p:tagLst xmlns:p="http://schemas.openxmlformats.org/presentationml/2006/main">
  <p:tag name="AS_UNIQUEID" val="1843"/>
</p:tagLst>
</file>

<file path=ppt/tags/tag97.xml><?xml version="1.0" encoding="utf-8"?>
<p:tagLst xmlns:p="http://schemas.openxmlformats.org/presentationml/2006/main">
  <p:tag name="ISLIDE.ICON" val="#36637;#79233;#79233;#79191;#166540;#36601;#36406;"/>
  <p:tag name="KSO_WM_SCREEN_THEME_FLAG" val="Dlrq25wU2PGuGg5bbmjbDG6j7vgY28i+1hagZvkVS7oYAs2Ls1lo67v/8gfCqgG2bQe71QSkWplByLhgnSuB1F/9g3pggAb/w4OL8JkXELY="/>
</p:tagLst>
</file>

<file path=ppt/tags/tag98.xml><?xml version="1.0" encoding="utf-8"?>
<p:tagLst xmlns:p="http://schemas.openxmlformats.org/presentationml/2006/main">
  <p:tag name="AS_UNIQUEID" val="1866"/>
</p:tagLst>
</file>

<file path=ppt/tags/tag99.xml><?xml version="1.0" encoding="utf-8"?>
<p:tagLst xmlns:p="http://schemas.openxmlformats.org/presentationml/2006/main">
  <p:tag name="AS_UNIQUEID" val="1867"/>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4489</Words>
  <PresentationFormat/>
  <Paragraphs>233</Paragraphs>
  <Slides>30</Slides>
  <Notes>18</Notes>
  <HiddenSlides>2</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Arial</vt:lpstr>
      <vt:lpstr>宋体</vt:lpstr>
      <vt:lpstr>Wingdings</vt:lpstr>
      <vt:lpstr>华文中宋</vt:lpstr>
      <vt:lpstr>文鼎中宋</vt:lpstr>
      <vt:lpstr>华文新魏</vt:lpstr>
      <vt:lpstr>华文琥珀</vt:lpstr>
      <vt:lpstr>黑体</vt:lpstr>
      <vt:lpstr>华文楷体</vt:lpstr>
      <vt:lpstr>Microsoft YaHei</vt:lpstr>
      <vt:lpstr>等线</vt:lpstr>
      <vt:lpstr>FZCuHeiSongS-B-GB</vt:lpstr>
      <vt:lpstr>Arial Unicode MS</vt:lpstr>
      <vt:lpstr>Calibri</vt:lpstr>
      <vt:lpstr>Times New Roman</vt:lpstr>
      <vt:lpstr>楷体</vt:lpstr>
      <vt:lpstr>FZLanTingHeiS-UL-GB</vt:lpstr>
      <vt:lpstr>等线 Light</vt:lpstr>
      <vt:lpstr>等线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2022-08-09T18:49:00Z</cp:lastPrinted>
  <dcterms:created xsi:type="dcterms:W3CDTF">2022-08-09T18:49:00Z</dcterms:created>
  <dcterms:modified xsi:type="dcterms:W3CDTF">2022-08-31T15:19:50Z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2052-11.8.2.9022</vt:lpwstr>
  </property>
  <property fmtid="{D5CDD505-2E9C-101B-9397-08002B2CF9AE}" pid="7" name="ICV">
    <vt:lpwstr>80C1DF7E139045E1B1763C49B32C17B7</vt:lpwstr>
  </property>
</Properties>
</file>