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87" r:id="rId3"/>
    <p:sldMasterId id="2147483699" r:id="rId4"/>
  </p:sldMasterIdLst>
  <p:notesMasterIdLst>
    <p:notesMasterId r:id="rId30"/>
  </p:notesMasterIdLst>
  <p:sldIdLst>
    <p:sldId id="883" r:id="rId5"/>
    <p:sldId id="776" r:id="rId6"/>
    <p:sldId id="866" r:id="rId7"/>
    <p:sldId id="902" r:id="rId8"/>
    <p:sldId id="905" r:id="rId9"/>
    <p:sldId id="904" r:id="rId10"/>
    <p:sldId id="919" r:id="rId11"/>
    <p:sldId id="906" r:id="rId12"/>
    <p:sldId id="908" r:id="rId13"/>
    <p:sldId id="909" r:id="rId14"/>
    <p:sldId id="886" r:id="rId15"/>
    <p:sldId id="910" r:id="rId16"/>
    <p:sldId id="884" r:id="rId17"/>
    <p:sldId id="915" r:id="rId18"/>
    <p:sldId id="916" r:id="rId19"/>
    <p:sldId id="912" r:id="rId20"/>
    <p:sldId id="920" r:id="rId21"/>
    <p:sldId id="921" r:id="rId22"/>
    <p:sldId id="913" r:id="rId23"/>
    <p:sldId id="901" r:id="rId24"/>
    <p:sldId id="917" r:id="rId25"/>
    <p:sldId id="918" r:id="rId26"/>
    <p:sldId id="897" r:id="rId27"/>
    <p:sldId id="899" r:id="rId28"/>
    <p:sldId id="914" r:id="rId29"/>
  </p:sldIdLst>
  <p:sldSz cx="9144000" cy="5143500" type="screen16x9"/>
  <p:notesSz cx="6858000" cy="9144000"/>
  <p:custDataLst>
    <p:tags r:id="rId31"/>
  </p:custData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171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00CC"/>
    <a:srgbClr val="971515"/>
    <a:srgbClr val="FFFFFF"/>
    <a:srgbClr val="FBEFDF"/>
    <a:srgbClr val="FDF2F1"/>
    <a:srgbClr val="B70F0C"/>
    <a:srgbClr val="B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6314" autoAdjust="0"/>
  </p:normalViewPr>
  <p:slideViewPr>
    <p:cSldViewPr>
      <p:cViewPr varScale="1">
        <p:scale>
          <a:sx n="79" d="100"/>
          <a:sy n="79" d="100"/>
        </p:scale>
        <p:origin x="956" y="60"/>
      </p:cViewPr>
      <p:guideLst>
        <p:guide orient="horz" pos="1711"/>
        <p:guide pos="2880"/>
      </p:guideLst>
    </p:cSldViewPr>
  </p:slideViewPr>
  <p:notesTextViewPr>
    <p:cViewPr>
      <p:scale>
        <a:sx n="1" d="1"/>
        <a:sy n="1" d="1"/>
      </p:scale>
      <p:origin x="0" y="0"/>
    </p:cViewPr>
  </p:notesTextViewPr>
  <p:sorterViewPr>
    <p:cViewPr>
      <p:scale>
        <a:sx n="125" d="100"/>
        <a:sy n="125" d="100"/>
      </p:scale>
      <p:origin x="0" y="0"/>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929B924-8D06-4729-97B3-51BD644DB8A6}" type="datetimeFigureOut">
              <a:rPr lang="zh-CN" altLang="en-US"/>
              <a:pPr>
                <a:defRPr/>
              </a:pPr>
              <a:t>2021/12/21</a:t>
            </a:fld>
            <a:endParaRPr lang="zh-CN" altLang="en-US"/>
          </a:p>
        </p:txBody>
      </p:sp>
      <p:sp>
        <p:nvSpPr>
          <p:cNvPr id="15364" name="幻灯片图像占位符 3"/>
          <p:cNvSpPr>
            <a:spLocks noGrp="1" noRot="1" noChangeAspect="1"/>
          </p:cNvSpPr>
          <p:nvPr>
            <p:ph type="sldImg" idx="2"/>
          </p:nvPr>
        </p:nvSpPr>
        <p:spPr bwMode="auto">
          <a:xfrm>
            <a:off x="381000" y="685800"/>
            <a:ext cx="6096000" cy="3429000"/>
          </a:xfrm>
          <a:prstGeom prst="rect">
            <a:avLst/>
          </a:prstGeom>
          <a:noFill/>
          <a:ln w="12700">
            <a:solidFill>
              <a:srgbClr val="000000"/>
            </a:solidFill>
            <a:miter lim="800000"/>
            <a:headEnd/>
            <a:tailEnd/>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01714D3F-8BC8-4D62-BF32-90F17EA1FDD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25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5546FD-618E-470C-9715-EBD4BE46DFC8}" type="slidenum">
              <a:rPr lang="zh-CN" altLang="en-US"/>
              <a:pPr fontAlgn="base">
                <a:spcBef>
                  <a:spcPct val="0"/>
                </a:spcBef>
                <a:spcAft>
                  <a:spcPct val="0"/>
                </a:spcAft>
              </a:pPr>
              <a:t>2</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29F517-0A36-491A-962B-A17B529C65E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zh-CN" altLang="en-US" b="1" dirty="0">
              <a:solidFill>
                <a:srgbClr val="FF0000"/>
              </a:solidFill>
            </a:endParaRPr>
          </a:p>
        </p:txBody>
      </p:sp>
    </p:spTree>
    <p:extLst>
      <p:ext uri="{BB962C8B-B14F-4D97-AF65-F5344CB8AC3E}">
        <p14:creationId xmlns:p14="http://schemas.microsoft.com/office/powerpoint/2010/main" val="366729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660568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774840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53574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smtClean="0"/>
              <a:t>1935</a:t>
            </a:r>
            <a:r>
              <a:rPr lang="zh-CN" altLang="en-US" dirty="0" smtClean="0"/>
              <a:t>年，</a:t>
            </a:r>
            <a:r>
              <a:rPr lang="en-US" altLang="zh-CN" dirty="0" smtClean="0"/>
              <a:t>18</a:t>
            </a:r>
            <a:r>
              <a:rPr lang="zh-CN" altLang="en-US" dirty="0" smtClean="0"/>
              <a:t>岁的贝聿铭赴美国留学，由于战乱、时局等原因，当他再一次返回祖国时，已是</a:t>
            </a:r>
            <a:r>
              <a:rPr lang="en-US" altLang="zh-CN" dirty="0" smtClean="0"/>
              <a:t>1974</a:t>
            </a:r>
            <a:r>
              <a:rPr lang="zh-CN" altLang="en-US" dirty="0" smtClean="0"/>
              <a:t>年。</a:t>
            </a:r>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59411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36411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43234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8377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1714D3F-8BC8-4D62-BF32-90F17EA1FDD0}" type="slidenum">
              <a:rPr lang="zh-CN" altLang="en-US" smtClean="0"/>
              <a:pPr>
                <a:defRPr/>
              </a:pPr>
              <a:t>9</a:t>
            </a:fld>
            <a:endParaRPr lang="zh-CN" altLang="en-US"/>
          </a:p>
        </p:txBody>
      </p:sp>
    </p:spTree>
    <p:extLst>
      <p:ext uri="{BB962C8B-B14F-4D97-AF65-F5344CB8AC3E}">
        <p14:creationId xmlns:p14="http://schemas.microsoft.com/office/powerpoint/2010/main" val="201920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08677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96358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8C1B83-310D-4283-B637-F9CA2F7C66F3}" type="slidenum">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29622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29F517-0A36-491A-962B-A17B529C65E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zh-CN" altLang="en-US" b="1" dirty="0" smtClean="0">
                <a:solidFill>
                  <a:srgbClr val="FF0000"/>
                </a:solidFill>
              </a:rPr>
              <a:t>缅怀周恩来，拥护邓小平，攻击四人帮</a:t>
            </a:r>
            <a:endParaRPr lang="zh-CN" altLang="en-US" b="1" dirty="0">
              <a:solidFill>
                <a:srgbClr val="FF0000"/>
              </a:solidFill>
            </a:endParaRPr>
          </a:p>
        </p:txBody>
      </p:sp>
    </p:spTree>
    <p:extLst>
      <p:ext uri="{BB962C8B-B14F-4D97-AF65-F5344CB8AC3E}">
        <p14:creationId xmlns:p14="http://schemas.microsoft.com/office/powerpoint/2010/main" val="409448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B273B1C-E887-479C-ABC7-A0B0FF0D266F}"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40A08D5-1280-4F45-A625-EE1B45A489DD}" type="slidenum">
              <a:rPr lang="zh-CN" altLang="en-US"/>
              <a:pPr>
                <a:defRPr/>
              </a:pPr>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6F99706-A63D-4CFA-A3D9-CBD1D80EEE45}"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7970ADE-FC42-4CF5-AB60-1C39203BB141}" type="slidenum">
              <a:rPr lang="zh-CN" altLang="en-US"/>
              <a:pPr>
                <a:defRPr/>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0EE0AC0-AB74-409B-88A3-06D4575C37EB}"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7616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16BC345E-F5EE-44AE-BAE2-22B1DFC7C511}"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2918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341DA18-8F9D-4A06-BE1F-06C04A1A3238}"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2387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C3CCD7E-70CE-4D23-9A78-3B8F7807CD44}"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8634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941533E-6A8A-43C7-A89A-CA0583B8B752}"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74017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0384177-1DFD-483A-AEAF-5D9224D9D36E}"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08138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BB9DB70-897D-4D8D-9707-FE2FDDB85479}"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1126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6D78BCA-4F68-4241-940B-752CC99DFE3F}"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2179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9A81D37A-C35C-4863-8FE8-5E354DF58570}"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54533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E3E13AD-8705-4A95-AB74-ED75AE1FE6F7}"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A9EDB57-653D-4935-94F6-9923ABACCD64}" type="slidenum">
              <a:rPr lang="zh-CN" altLang="en-US"/>
              <a:pPr>
                <a:defRPr/>
              </a:pPr>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CE100BB-C1AF-481D-9A80-79526AF3506D}"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32215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96C8D7B-1856-4974-9EE1-934E3C8BB975}"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75131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0451B00A-3261-4123-AC6C-F93FE5CA6BB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9984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E22B4A5B-B8E2-444B-A835-40286856137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47293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80E4A0A-7040-4E0D-A292-4B147BCFCF7C}"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594274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46C6091F-6111-4A9E-A9DA-F3D071045D4B}"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6050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lvl1pPr>
              <a:defRPr/>
            </a:lvl1pPr>
          </a:lstStyle>
          <a:p>
            <a:pPr defTabSz="685800"/>
            <a:fld id="{440C12E9-2E3B-4FD9-8F8F-B349B383EA31}"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8234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p:txBody>
          <a:bodyPr/>
          <a:lstStyle>
            <a:lvl1pPr>
              <a:defRPr/>
            </a:lvl1pPr>
          </a:lstStyle>
          <a:p>
            <a:pPr defTabSz="685800"/>
            <a:fld id="{68B77D7E-A7CF-46FE-9681-F6E8211FD41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49181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p:txBody>
          <a:bodyPr/>
          <a:lstStyle>
            <a:lvl1pPr>
              <a:defRPr/>
            </a:lvl1pPr>
          </a:lstStyle>
          <a:p>
            <a:pPr defTabSz="685800"/>
            <a:fld id="{43F60DD0-F259-4876-BAC4-6E50106AF962}"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378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74AB82D3-35D5-45A1-8295-D25018D8375E}"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9843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61EEE8F-BA84-4D34-9792-7820E2873573}"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0851DD-9910-4B3C-8741-A4B68D9CF502}" type="slidenum">
              <a:rPr lang="zh-CN" altLang="en-US"/>
              <a:pPr>
                <a:defRPr/>
              </a:pPr>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972FC060-3BE7-4922-B93B-1E46331E038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841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13C36565-1DC9-433C-BF6F-F9C44BCFCDB0}"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87910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FAFF206-892A-4FBF-B1B9-0D5AB3E280B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76980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0451B00A-3261-4123-AC6C-F93FE5CA6BB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2473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E22B4A5B-B8E2-444B-A835-40286856137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80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80E4A0A-7040-4E0D-A292-4B147BCFCF7C}"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38727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46C6091F-6111-4A9E-A9DA-F3D071045D4B}"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79657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内容占位符 3"/>
          <p:cNvSpPr>
            <a:spLocks noGrp="1"/>
          </p:cNvSpPr>
          <p:nvPr>
            <p:ph sz="half" idx="2"/>
          </p:nvPr>
        </p:nvSpPr>
        <p:spPr>
          <a:xfrm>
            <a:off x="630239" y="1878806"/>
            <a:ext cx="3868737"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内容占位符 5"/>
          <p:cNvSpPr>
            <a:spLocks noGrp="1"/>
          </p:cNvSpPr>
          <p:nvPr>
            <p:ph sz="quarter" idx="4"/>
          </p:nvPr>
        </p:nvSpPr>
        <p:spPr>
          <a:xfrm>
            <a:off x="4629150" y="1878806"/>
            <a:ext cx="3887788" cy="2763441"/>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8" name="页脚占位符 7"/>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lvl1pPr>
              <a:defRPr/>
            </a:lvl1pPr>
          </a:lstStyle>
          <a:p>
            <a:pPr defTabSz="685800"/>
            <a:fld id="{440C12E9-2E3B-4FD9-8F8F-B349B383EA31}"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52631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灯片编号占位符 4"/>
          <p:cNvSpPr>
            <a:spLocks noGrp="1"/>
          </p:cNvSpPr>
          <p:nvPr>
            <p:ph type="sldNum" sz="quarter" idx="12"/>
          </p:nvPr>
        </p:nvSpPr>
        <p:spPr/>
        <p:txBody>
          <a:bodyPr/>
          <a:lstStyle>
            <a:lvl1pPr>
              <a:defRPr/>
            </a:lvl1pPr>
          </a:lstStyle>
          <a:p>
            <a:pPr defTabSz="685800"/>
            <a:fld id="{68B77D7E-A7CF-46FE-9681-F6E8211FD41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80424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3" name="页脚占位符 2"/>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2"/>
          </p:nvPr>
        </p:nvSpPr>
        <p:spPr/>
        <p:txBody>
          <a:bodyPr/>
          <a:lstStyle>
            <a:lvl1pPr>
              <a:defRPr/>
            </a:lvl1pPr>
          </a:lstStyle>
          <a:p>
            <a:pPr defTabSz="685800"/>
            <a:fld id="{43F60DD0-F259-4876-BAC4-6E50106AF962}"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8415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BC2D05C7-C620-40B7-93C8-62945BCA70AA}"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4E9DEFB-5917-43DF-8B8C-702226D4F87F}" type="slidenum">
              <a:rPr lang="zh-CN" altLang="en-US"/>
              <a:pPr>
                <a:defRPr/>
              </a:pPr>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74AB82D3-35D5-45A1-8295-D25018D8375E}"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7316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342900"/>
            <a:ext cx="2949575"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日期占位符 4"/>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页脚占位符 5"/>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7" name="灯片编号占位符 6"/>
          <p:cNvSpPr>
            <a:spLocks noGrp="1"/>
          </p:cNvSpPr>
          <p:nvPr>
            <p:ph type="sldNum" sz="quarter" idx="12"/>
          </p:nvPr>
        </p:nvSpPr>
        <p:spPr/>
        <p:txBody>
          <a:bodyPr/>
          <a:lstStyle>
            <a:lvl1pPr>
              <a:defRPr/>
            </a:lvl1pPr>
          </a:lstStyle>
          <a:p>
            <a:pPr defTabSz="685800"/>
            <a:fld id="{972FC060-3BE7-4922-B93B-1E46331E0388}"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03528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13C36565-1DC9-433C-BF6F-F9C44BCFCDB0}"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85223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nvPr>
        </p:nvSpPr>
        <p:spPr/>
        <p:txBody>
          <a:bodyPr/>
          <a:lstStyle>
            <a:lvl1pPr>
              <a:defRPr/>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p:txBody>
          <a:bodyPr/>
          <a:lstStyle>
            <a:lvl1pPr>
              <a:defRPr/>
            </a:lvl1pPr>
          </a:lstStyle>
          <a:p>
            <a:pPr defTabSz="685800"/>
            <a:fld id="{6FAFF206-892A-4FBF-B1B9-0D5AB3E280B9}"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1368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B775A78-5888-440B-A12D-865FDE6EA12F}" type="datetimeFigureOut">
              <a:rPr lang="zh-CN" altLang="en-US"/>
              <a:pPr>
                <a:defRPr/>
              </a:pPr>
              <a:t>2021/12/21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AD546E5-F7E5-4C13-A006-6A5C8A126214}" type="slidenum">
              <a:rPr lang="zh-CN" altLang="en-US"/>
              <a:pPr>
                <a:defRPr/>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86AD4D1-7068-4938-A4A8-70113B95C620}" type="datetimeFigureOut">
              <a:rPr lang="zh-CN" altLang="en-US"/>
              <a:pPr>
                <a:defRPr/>
              </a:pPr>
              <a:t>2021/12/21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D6BE159-4BC7-46A4-958A-5BF2F08D0123}" type="slidenum">
              <a:rPr lang="zh-CN" altLang="en-US"/>
              <a:pPr>
                <a:defRPr/>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1CD0BAE-A5DD-46A2-9F4C-FA020020AF10}"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3B8330A-D7C7-4BB5-BEB8-65FC9A7BD108}" type="slidenum">
              <a:rPr lang="zh-CN" altLang="en-US"/>
              <a:pPr>
                <a:defRPr/>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835F410-C7B1-4B3A-8C5B-77644D73715F}" type="datetimeFigureOut">
              <a:rPr lang="zh-CN" altLang="en-US"/>
              <a:pPr>
                <a:defRPr/>
              </a:pPr>
              <a:t>2021/12/21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3E22254-97C4-46B4-A4DD-B36500D16877}" type="slidenum">
              <a:rPr lang="zh-CN" altLang="en-US"/>
              <a:pPr>
                <a:defRPr/>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4ED5BEC-4746-4C76-80E3-1C1A22E6D138}" type="datetimeFigureOut">
              <a:rPr lang="zh-CN" altLang="en-US"/>
              <a:pPr>
                <a:defRPr/>
              </a:pPr>
              <a:t>2021/12/21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876FE54-6301-4D85-A954-9E5FBD7016E1}" type="slidenum">
              <a:rPr lang="zh-CN" altLang="en-US"/>
              <a:pPr>
                <a:defRPr/>
              </a:pPr>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528594AE-99CC-4E2C-92FA-B2BC933BEE83}" type="datetimeFigureOut">
              <a:rPr lang="zh-CN" altLang="en-US"/>
              <a:pPr>
                <a:defRPr/>
              </a:pPr>
              <a:t>2021/12/21</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A6FFD0B9-5379-47E4-A2BD-72F0928553C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Lst>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微软雅黑" pitchFamily="34" charset="-122"/>
          <a:cs typeface="Arial" charset="0"/>
        </a:defRPr>
      </a:lvl2pPr>
      <a:lvl3pPr algn="ctr" rtl="0" fontAlgn="base">
        <a:spcBef>
          <a:spcPct val="0"/>
        </a:spcBef>
        <a:spcAft>
          <a:spcPct val="0"/>
        </a:spcAft>
        <a:defRPr sz="4400">
          <a:solidFill>
            <a:schemeClr val="tx1"/>
          </a:solidFill>
          <a:latin typeface="Calibri" pitchFamily="34" charset="0"/>
          <a:ea typeface="微软雅黑" pitchFamily="34" charset="-122"/>
          <a:cs typeface="Arial" charset="0"/>
        </a:defRPr>
      </a:lvl3pPr>
      <a:lvl4pPr algn="ctr" rtl="0" fontAlgn="base">
        <a:spcBef>
          <a:spcPct val="0"/>
        </a:spcBef>
        <a:spcAft>
          <a:spcPct val="0"/>
        </a:spcAft>
        <a:defRPr sz="4400">
          <a:solidFill>
            <a:schemeClr val="tx1"/>
          </a:solidFill>
          <a:latin typeface="Calibri" pitchFamily="34" charset="0"/>
          <a:ea typeface="微软雅黑" pitchFamily="34" charset="-122"/>
          <a:cs typeface="Arial" charset="0"/>
        </a:defRPr>
      </a:lvl4pPr>
      <a:lvl5pPr algn="ctr" rtl="0" fontAlgn="base">
        <a:spcBef>
          <a:spcPct val="0"/>
        </a:spcBef>
        <a:spcAft>
          <a:spcPct val="0"/>
        </a:spcAft>
        <a:defRPr sz="4400">
          <a:solidFill>
            <a:schemeClr val="tx1"/>
          </a:solidFill>
          <a:latin typeface="Calibri" pitchFamily="34" charset="0"/>
          <a:ea typeface="微软雅黑" pitchFamily="34" charset="-122"/>
          <a:cs typeface="Arial" charset="0"/>
        </a:defRPr>
      </a:lvl5pPr>
      <a:lvl6pPr marL="457200" algn="ctr" rtl="0" fontAlgn="base">
        <a:spcBef>
          <a:spcPct val="0"/>
        </a:spcBef>
        <a:spcAft>
          <a:spcPct val="0"/>
        </a:spcAft>
        <a:defRPr sz="4400">
          <a:solidFill>
            <a:schemeClr val="tx1"/>
          </a:solidFill>
          <a:latin typeface="Calibri" pitchFamily="34" charset="0"/>
          <a:ea typeface="微软雅黑" pitchFamily="34" charset="-122"/>
          <a:cs typeface="Arial" charset="0"/>
        </a:defRPr>
      </a:lvl6pPr>
      <a:lvl7pPr marL="914400" algn="ctr" rtl="0" fontAlgn="base">
        <a:spcBef>
          <a:spcPct val="0"/>
        </a:spcBef>
        <a:spcAft>
          <a:spcPct val="0"/>
        </a:spcAft>
        <a:defRPr sz="4400">
          <a:solidFill>
            <a:schemeClr val="tx1"/>
          </a:solidFill>
          <a:latin typeface="Calibri" pitchFamily="34" charset="0"/>
          <a:ea typeface="微软雅黑" pitchFamily="34" charset="-122"/>
          <a:cs typeface="Arial" charset="0"/>
        </a:defRPr>
      </a:lvl7pPr>
      <a:lvl8pPr marL="1371600" algn="ctr" rtl="0" fontAlgn="base">
        <a:spcBef>
          <a:spcPct val="0"/>
        </a:spcBef>
        <a:spcAft>
          <a:spcPct val="0"/>
        </a:spcAft>
        <a:defRPr sz="4400">
          <a:solidFill>
            <a:schemeClr val="tx1"/>
          </a:solidFill>
          <a:latin typeface="Calibri" pitchFamily="34" charset="0"/>
          <a:ea typeface="微软雅黑" pitchFamily="34" charset="-122"/>
          <a:cs typeface="Arial" charset="0"/>
        </a:defRPr>
      </a:lvl8pPr>
      <a:lvl9pPr marL="1828800" algn="ctr" rtl="0" fontAlgn="base">
        <a:spcBef>
          <a:spcPct val="0"/>
        </a:spcBef>
        <a:spcAft>
          <a:spcPct val="0"/>
        </a:spcAft>
        <a:defRPr sz="4400">
          <a:solidFill>
            <a:schemeClr val="tx1"/>
          </a:solidFill>
          <a:latin typeface="Calibri" pitchFamily="34" charset="0"/>
          <a:ea typeface="微软雅黑" pitchFamily="34" charset="-122"/>
          <a:cs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C19EF163-CBD8-40DF-8B4C-D4927DE05824}" type="slidenum">
              <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US" altLang="zh-CN" sz="105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453406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60465CA1-1CAD-4CBE-9D03-5B9B2532D28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6046268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a:endParaRPr lang="en-US" altLang="zh-CN" smtClean="0">
              <a:solidFill>
                <a:srgbClr val="000000"/>
              </a:solidFill>
              <a:latin typeface="Arial" panose="020B0604020202020204" pitchFamily="34" charset="0"/>
              <a:ea typeface="宋体" panose="02010600030101010101" pitchFamily="2" charset="-122"/>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a:fld id="{60465CA1-1CAD-4CBE-9D03-5B9B2532D28A}" type="slidenum">
              <a:rPr lang="en-US" altLang="zh-CN" smtClean="0">
                <a:solidFill>
                  <a:srgbClr val="000000"/>
                </a:solidFill>
                <a:latin typeface="Arial" panose="020B0604020202020204" pitchFamily="34" charset="0"/>
                <a:ea typeface="宋体" panose="02010600030101010101" pitchFamily="2" charset="-122"/>
              </a:rPr>
              <a:pPr defTabSz="685800"/>
              <a:t>‹#›</a:t>
            </a:fld>
            <a:endParaRPr lang="en-US" altLang="zh-CN"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471838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3.png"/><Relationship Id="rId3" Type="http://schemas.openxmlformats.org/officeDocument/2006/relationships/tags" Target="../tags/tag4.xml"/><Relationship Id="rId21" Type="http://schemas.openxmlformats.org/officeDocument/2006/relationships/image" Target="../media/image36.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5.png"/><Relationship Id="rId25" Type="http://schemas.openxmlformats.org/officeDocument/2006/relationships/image" Target="../media/image40.jfif"/><Relationship Id="rId2" Type="http://schemas.openxmlformats.org/officeDocument/2006/relationships/tags" Target="../tags/tag3.xml"/><Relationship Id="rId16" Type="http://schemas.openxmlformats.org/officeDocument/2006/relationships/notesSlide" Target="../notesSlides/notesSlide12.xml"/><Relationship Id="rId20" Type="http://schemas.openxmlformats.org/officeDocument/2006/relationships/image" Target="../media/image3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39.png"/><Relationship Id="rId5" Type="http://schemas.openxmlformats.org/officeDocument/2006/relationships/tags" Target="../tags/tag6.xml"/><Relationship Id="rId15" Type="http://schemas.openxmlformats.org/officeDocument/2006/relationships/slideLayout" Target="../slideLayouts/slideLayout1.xml"/><Relationship Id="rId23" Type="http://schemas.openxmlformats.org/officeDocument/2006/relationships/image" Target="../media/image38.png"/><Relationship Id="rId10" Type="http://schemas.openxmlformats.org/officeDocument/2006/relationships/tags" Target="../tags/tag11.xml"/><Relationship Id="rId19" Type="http://schemas.openxmlformats.org/officeDocument/2006/relationships/image" Target="../media/image3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9.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9</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18440" name="Text Box 8"/>
          <p:cNvSpPr txBox="1">
            <a:spLocks noChangeArrowheads="1"/>
          </p:cNvSpPr>
          <p:nvPr/>
        </p:nvSpPr>
        <p:spPr bwMode="auto">
          <a:xfrm>
            <a:off x="467544" y="3939902"/>
            <a:ext cx="83529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smtClean="0">
                <a:ln>
                  <a:noFill/>
                </a:ln>
                <a:solidFill>
                  <a:srgbClr val="000000"/>
                </a:solidFill>
                <a:effectLst/>
                <a:uLnTx/>
                <a:uFillTx/>
                <a:latin typeface="楷体_GB2312" panose="02010609030101010101" pitchFamily="49" charset="-122"/>
                <a:ea typeface="楷体_GB2312" panose="02010609030101010101" pitchFamily="49" charset="-122"/>
                <a:cs typeface="+mn-cs"/>
              </a:rPr>
              <a:t>    天安门广场的记忆中唯一一次在大雨中进行的国庆阅兵，国产解放牌汽车首次亮相。对年轻的共和国来说，这场雨宛如新生儿的洗礼，也昭示着社会主义的中国在前行道路上的艰辛</a:t>
            </a:r>
            <a:r>
              <a:rPr kumimoji="0" lang="en-US" altLang="zh-CN" sz="1800" b="1" i="0" u="none" strike="noStrike" kern="1200" cap="none" spc="0" normalizeH="0" baseline="0" noProof="0" dirty="0" smtClean="0">
                <a:ln>
                  <a:noFill/>
                </a:ln>
                <a:solidFill>
                  <a:srgbClr val="000000"/>
                </a:solidFill>
                <a:effectLst/>
                <a:uLnTx/>
                <a:uFillTx/>
                <a:latin typeface="楷体_GB2312" panose="02010609030101010101" pitchFamily="49" charset="-122"/>
                <a:ea typeface="楷体_GB2312" panose="02010609030101010101" pitchFamily="49" charset="-122"/>
                <a:cs typeface="+mn-cs"/>
              </a:rPr>
              <a:t>……</a:t>
            </a:r>
            <a:r>
              <a:rPr kumimoji="0" lang="zh-CN" altLang="en-US" sz="1350" b="0" i="0" u="none" strike="noStrike" kern="120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135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 y="666379"/>
            <a:ext cx="5050904" cy="315681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485" y="628476"/>
            <a:ext cx="4116903" cy="3194717"/>
          </a:xfrm>
          <a:prstGeom prst="rect">
            <a:avLst/>
          </a:prstGeom>
        </p:spPr>
      </p:pic>
    </p:spTree>
    <p:extLst>
      <p:ext uri="{BB962C8B-B14F-4D97-AF65-F5344CB8AC3E}">
        <p14:creationId xmlns:p14="http://schemas.microsoft.com/office/powerpoint/2010/main" val="41526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fade">
                                      <p:cBhvr>
                                        <p:cTn id="7" dur="1000"/>
                                        <p:tgtEl>
                                          <p:spTgt spid="18440"/>
                                        </p:tgtEl>
                                      </p:cBhvr>
                                    </p:animEffect>
                                    <p:anim calcmode="lin" valueType="num">
                                      <p:cBhvr>
                                        <p:cTn id="8" dur="1000" fill="hold"/>
                                        <p:tgtEl>
                                          <p:spTgt spid="18440"/>
                                        </p:tgtEl>
                                        <p:attrNameLst>
                                          <p:attrName>ppt_x</p:attrName>
                                        </p:attrNameLst>
                                      </p:cBhvr>
                                      <p:tavLst>
                                        <p:tav tm="0">
                                          <p:val>
                                            <p:strVal val="#ppt_x"/>
                                          </p:val>
                                        </p:tav>
                                        <p:tav tm="100000">
                                          <p:val>
                                            <p:strVal val="#ppt_x"/>
                                          </p:val>
                                        </p:tav>
                                      </p:tavLst>
                                    </p:anim>
                                    <p:anim calcmode="lin" valueType="num">
                                      <p:cBhvr>
                                        <p:cTn id="9" dur="1000" fill="hold"/>
                                        <p:tgtEl>
                                          <p:spTgt spid="18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b="1" dirty="0">
                <a:solidFill>
                  <a:srgbClr val="0000CC"/>
                </a:solidFill>
                <a:latin typeface="Calibri" pitchFamily="34" charset="0"/>
                <a:ea typeface="微软雅黑" pitchFamily="34" charset="-122"/>
                <a:cs typeface="Arial"/>
              </a:rPr>
              <a:t>3</a:t>
            </a:r>
            <a:r>
              <a:rPr kumimoji="0" lang="en-US" altLang="zh-CN"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lang="zh-CN" altLang="en-US" b="1" dirty="0">
                <a:solidFill>
                  <a:srgbClr val="0000CC"/>
                </a:solidFill>
                <a:latin typeface="Calibri" pitchFamily="34" charset="0"/>
                <a:ea typeface="微软雅黑" pitchFamily="34" charset="-122"/>
                <a:cs typeface="Arial"/>
              </a:rPr>
              <a:t>政策</a:t>
            </a:r>
            <a:r>
              <a:rPr kumimoji="0" lang="zh-CN" altLang="en-US"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的调整</a:t>
            </a:r>
            <a:endPar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1956-1966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7" name="文本框 6"/>
          <p:cNvSpPr txBox="1"/>
          <p:nvPr/>
        </p:nvSpPr>
        <p:spPr>
          <a:xfrm>
            <a:off x="179512" y="1358986"/>
            <a:ext cx="6192688" cy="707886"/>
          </a:xfrm>
          <a:prstGeom prst="rect">
            <a:avLst/>
          </a:prstGeom>
          <a:noFill/>
        </p:spPr>
        <p:txBody>
          <a:bodyPr wrap="square" rtlCol="0">
            <a:spAutoFit/>
          </a:bodyPr>
          <a:lstStyle/>
          <a:p>
            <a:pPr lvl="0">
              <a:defRPr/>
            </a:pPr>
            <a:r>
              <a:rPr lang="zh-CN" altLang="en-US" sz="2000" dirty="0">
                <a:solidFill>
                  <a:prstClr val="black"/>
                </a:solidFill>
                <a:latin typeface="微软雅黑"/>
                <a:ea typeface="微软雅黑"/>
              </a:rPr>
              <a:t>（</a:t>
            </a:r>
            <a:r>
              <a:rPr lang="en-US" altLang="zh-CN" sz="2000" dirty="0">
                <a:solidFill>
                  <a:prstClr val="black"/>
                </a:solidFill>
                <a:latin typeface="微软雅黑"/>
                <a:ea typeface="微软雅黑"/>
              </a:rPr>
              <a:t>1</a:t>
            </a:r>
            <a:r>
              <a:rPr lang="zh-CN" altLang="en-US" sz="2000" dirty="0">
                <a:solidFill>
                  <a:prstClr val="black"/>
                </a:solidFill>
                <a:latin typeface="微软雅黑"/>
                <a:ea typeface="微软雅黑"/>
              </a:rPr>
              <a:t>）从</a:t>
            </a:r>
            <a:r>
              <a:rPr lang="en-US" altLang="zh-CN" sz="2000" dirty="0">
                <a:solidFill>
                  <a:prstClr val="black"/>
                </a:solidFill>
                <a:latin typeface="微软雅黑"/>
                <a:ea typeface="微软雅黑"/>
              </a:rPr>
              <a:t>1960</a:t>
            </a:r>
            <a:r>
              <a:rPr lang="zh-CN" altLang="en-US" sz="2000" dirty="0">
                <a:solidFill>
                  <a:prstClr val="black"/>
                </a:solidFill>
                <a:latin typeface="微软雅黑"/>
                <a:ea typeface="微软雅黑"/>
              </a:rPr>
              <a:t>年冬开始，中共中央对国民经济</a:t>
            </a:r>
            <a:r>
              <a:rPr lang="zh-CN" altLang="en-US" sz="2000" dirty="0" smtClean="0">
                <a:solidFill>
                  <a:prstClr val="black"/>
                </a:solidFill>
                <a:latin typeface="微软雅黑"/>
                <a:ea typeface="微软雅黑"/>
              </a:rPr>
              <a:t>实行“</a:t>
            </a:r>
            <a:r>
              <a:rPr lang="zh-CN" altLang="en-US" sz="2000" dirty="0" smtClean="0">
                <a:solidFill>
                  <a:srgbClr val="FF0000"/>
                </a:solidFill>
                <a:latin typeface="微软雅黑"/>
                <a:ea typeface="微软雅黑"/>
              </a:rPr>
              <a:t>调整、巩固、充实、提高</a:t>
            </a:r>
            <a:r>
              <a:rPr lang="zh-CN" altLang="en-US" sz="2000" dirty="0" smtClean="0">
                <a:solidFill>
                  <a:prstClr val="black"/>
                </a:solidFill>
                <a:latin typeface="微软雅黑"/>
                <a:ea typeface="微软雅黑"/>
              </a:rPr>
              <a:t>”的</a:t>
            </a:r>
            <a:r>
              <a:rPr lang="zh-CN" altLang="en-US" sz="2000" dirty="0">
                <a:solidFill>
                  <a:prstClr val="black"/>
                </a:solidFill>
                <a:latin typeface="微软雅黑"/>
                <a:ea typeface="微软雅黑"/>
              </a:rPr>
              <a:t>方针。</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15" name="文本框 14"/>
          <p:cNvSpPr txBox="1"/>
          <p:nvPr/>
        </p:nvSpPr>
        <p:spPr>
          <a:xfrm>
            <a:off x="179512" y="2211710"/>
            <a:ext cx="6192688" cy="707886"/>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smtClean="0">
                <a:solidFill>
                  <a:prstClr val="black"/>
                </a:solidFill>
                <a:latin typeface="微软雅黑"/>
                <a:ea typeface="微软雅黑"/>
              </a:rPr>
              <a:t>2</a:t>
            </a:r>
            <a:r>
              <a:rPr lang="zh-CN" altLang="en-US" sz="2000" dirty="0" smtClean="0">
                <a:solidFill>
                  <a:prstClr val="black"/>
                </a:solidFill>
                <a:latin typeface="微软雅黑"/>
                <a:ea typeface="微软雅黑"/>
              </a:rPr>
              <a:t>）</a:t>
            </a:r>
            <a:r>
              <a:rPr lang="zh-CN" altLang="en-US" sz="2000" dirty="0">
                <a:solidFill>
                  <a:prstClr val="black"/>
                </a:solidFill>
                <a:latin typeface="微软雅黑"/>
                <a:ea typeface="微软雅黑"/>
              </a:rPr>
              <a:t>同时对政治、文化、教育、科研、民族、知识分子等方面的政策进行重要</a:t>
            </a:r>
            <a:r>
              <a:rPr lang="zh-CN" altLang="en-US" sz="2000" dirty="0" smtClean="0">
                <a:solidFill>
                  <a:prstClr val="black"/>
                </a:solidFill>
                <a:latin typeface="微软雅黑"/>
                <a:ea typeface="微软雅黑"/>
              </a:rPr>
              <a:t>调整。</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19" name="文本框 18"/>
          <p:cNvSpPr txBox="1"/>
          <p:nvPr/>
        </p:nvSpPr>
        <p:spPr>
          <a:xfrm>
            <a:off x="251520" y="2949517"/>
            <a:ext cx="6192688" cy="707886"/>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3</a:t>
            </a: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1962</a:t>
            </a:r>
            <a:r>
              <a:rPr lang="zh-CN" altLang="en-US" sz="2000" dirty="0">
                <a:solidFill>
                  <a:prstClr val="black"/>
                </a:solidFill>
                <a:latin typeface="微软雅黑"/>
                <a:ea typeface="微软雅黑"/>
              </a:rPr>
              <a:t>年初召开的</a:t>
            </a:r>
            <a:r>
              <a:rPr lang="zh-CN" altLang="en-US" sz="2000" dirty="0">
                <a:solidFill>
                  <a:srgbClr val="FF0000"/>
                </a:solidFill>
                <a:latin typeface="微软雅黑"/>
                <a:ea typeface="微软雅黑"/>
              </a:rPr>
              <a:t>七千人大会</a:t>
            </a:r>
            <a:r>
              <a:rPr lang="zh-CN" altLang="en-US" sz="2000" dirty="0">
                <a:solidFill>
                  <a:prstClr val="black"/>
                </a:solidFill>
                <a:latin typeface="微软雅黑"/>
                <a:ea typeface="微软雅黑"/>
              </a:rPr>
              <a:t>比较深入的总结了经验，取得了重要的</a:t>
            </a:r>
            <a:r>
              <a:rPr lang="zh-CN" altLang="en-US" sz="2000" dirty="0" smtClean="0">
                <a:solidFill>
                  <a:prstClr val="black"/>
                </a:solidFill>
                <a:latin typeface="微软雅黑"/>
                <a:ea typeface="微软雅黑"/>
              </a:rPr>
              <a:t>成果。</a:t>
            </a:r>
            <a:endParaRPr lang="zh-CN" altLang="en-US" sz="2000" dirty="0">
              <a:solidFill>
                <a:prstClr val="black"/>
              </a:solidFill>
              <a:latin typeface="微软雅黑"/>
              <a:ea typeface="微软雅黑"/>
            </a:endParaRPr>
          </a:p>
        </p:txBody>
      </p:sp>
      <p:sp>
        <p:nvSpPr>
          <p:cNvPr id="20" name="文本框 19"/>
          <p:cNvSpPr txBox="1"/>
          <p:nvPr/>
        </p:nvSpPr>
        <p:spPr>
          <a:xfrm>
            <a:off x="251520" y="3737031"/>
            <a:ext cx="6192688" cy="1015663"/>
          </a:xfrm>
          <a:prstGeom prst="rect">
            <a:avLst/>
          </a:prstGeom>
          <a:noFill/>
        </p:spPr>
        <p:txBody>
          <a:bodyPr wrap="square" rtlCol="0">
            <a:spAutoFit/>
          </a:bodyPr>
          <a:lstStyle/>
          <a:p>
            <a:pPr lvl="0">
              <a:defRPr/>
            </a:pPr>
            <a:r>
              <a:rPr lang="zh-CN" altLang="en-US" sz="2000" dirty="0" smtClean="0">
                <a:solidFill>
                  <a:prstClr val="black"/>
                </a:solidFill>
                <a:latin typeface="微软雅黑"/>
                <a:ea typeface="微软雅黑"/>
              </a:rPr>
              <a:t>（</a:t>
            </a:r>
            <a:r>
              <a:rPr lang="en-US" altLang="zh-CN" sz="2000" dirty="0" smtClean="0">
                <a:solidFill>
                  <a:prstClr val="black"/>
                </a:solidFill>
                <a:latin typeface="微软雅黑"/>
                <a:ea typeface="微软雅黑"/>
              </a:rPr>
              <a:t>4</a:t>
            </a:r>
            <a:r>
              <a:rPr lang="zh-CN" altLang="en-US" sz="2000" dirty="0" smtClean="0">
                <a:solidFill>
                  <a:prstClr val="black"/>
                </a:solidFill>
                <a:latin typeface="微软雅黑"/>
                <a:ea typeface="微软雅黑"/>
              </a:rPr>
              <a:t>）</a:t>
            </a:r>
            <a:r>
              <a:rPr lang="en-US" altLang="zh-CN" sz="2000" dirty="0">
                <a:solidFill>
                  <a:prstClr val="black"/>
                </a:solidFill>
                <a:latin typeface="微软雅黑"/>
                <a:ea typeface="微软雅黑"/>
              </a:rPr>
              <a:t>1964</a:t>
            </a:r>
            <a:r>
              <a:rPr lang="zh-CN" altLang="en-US" sz="2000" dirty="0">
                <a:solidFill>
                  <a:prstClr val="black"/>
                </a:solidFill>
                <a:latin typeface="微软雅黑"/>
                <a:ea typeface="微软雅黑"/>
              </a:rPr>
              <a:t>年，三届全国人大一次会议提出建设“</a:t>
            </a:r>
            <a:r>
              <a:rPr lang="zh-CN" altLang="en-US" sz="2000" dirty="0">
                <a:solidFill>
                  <a:srgbClr val="FF0000"/>
                </a:solidFill>
                <a:latin typeface="微软雅黑"/>
                <a:ea typeface="微软雅黑"/>
              </a:rPr>
              <a:t>四个现代化</a:t>
            </a:r>
            <a:r>
              <a:rPr lang="zh-CN" altLang="en-US" sz="2000" dirty="0">
                <a:solidFill>
                  <a:prstClr val="black"/>
                </a:solidFill>
                <a:latin typeface="微软雅黑"/>
                <a:ea typeface="微软雅黑"/>
              </a:rPr>
              <a:t>”的伟大目标，极大地激发了亿万人民建设社会主义国家的积极性。</a:t>
            </a:r>
          </a:p>
        </p:txBody>
      </p:sp>
      <p:sp>
        <p:nvSpPr>
          <p:cNvPr id="21" name="文本框 20"/>
          <p:cNvSpPr txBox="1"/>
          <p:nvPr/>
        </p:nvSpPr>
        <p:spPr>
          <a:xfrm>
            <a:off x="6588224" y="1454748"/>
            <a:ext cx="2102330" cy="3108543"/>
          </a:xfrm>
          <a:prstGeom prst="rect">
            <a:avLst/>
          </a:prstGeom>
          <a:solidFill>
            <a:srgbClr val="950000"/>
          </a:solidFill>
        </p:spPr>
        <p:txBody>
          <a:bodyPr wrap="square" rtlCol="0">
            <a:spAutoFit/>
          </a:bodyPr>
          <a:lstStyle/>
          <a:p>
            <a:r>
              <a:rPr lang="zh-CN" altLang="en-US" sz="2800" dirty="0">
                <a:solidFill>
                  <a:schemeClr val="bg1"/>
                </a:solidFill>
              </a:rPr>
              <a:t>1962年下半年到1965年，国民经济稳步增长，接近并超过新中国成立以来最高水平。</a:t>
            </a:r>
          </a:p>
        </p:txBody>
      </p:sp>
    </p:spTree>
    <p:extLst>
      <p:ext uri="{BB962C8B-B14F-4D97-AF65-F5344CB8AC3E}">
        <p14:creationId xmlns:p14="http://schemas.microsoft.com/office/powerpoint/2010/main" val="228091031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11</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1966</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年</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8</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月</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18</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日</a:t>
            </a:r>
            <a:r>
              <a:rPr lang="zh-CN" altLang="en-US" sz="2400" b="1" dirty="0">
                <a:solidFill>
                  <a:srgbClr val="C00000"/>
                </a:solidFill>
                <a:latin typeface="微软雅黑" panose="020B0503020204020204" pitchFamily="34" charset="-122"/>
                <a:ea typeface="微软雅黑" panose="020B0503020204020204" pitchFamily="34" charset="-122"/>
                <a:cs typeface="Arial"/>
              </a:rPr>
              <a:t>的</a:t>
            </a:r>
            <a:r>
              <a:rPr lang="zh-CN" altLang="en-US" sz="2400" b="1" dirty="0" smtClean="0">
                <a:solidFill>
                  <a:srgbClr val="C00000"/>
                </a:solidFill>
                <a:latin typeface="微软雅黑" panose="020B0503020204020204" pitchFamily="34" charset="-122"/>
                <a:ea typeface="微软雅黑" panose="020B0503020204020204" pitchFamily="34" charset="-122"/>
                <a:cs typeface="Arial"/>
              </a:rPr>
              <a:t>北京天安门广场</a:t>
            </a:r>
            <a:endParaRPr lang="zh-CN" altLang="en-US" sz="2400" b="1" dirty="0">
              <a:solidFill>
                <a:srgbClr val="C00000"/>
              </a:solidFill>
              <a:latin typeface="微软雅黑" panose="020B0503020204020204" pitchFamily="34" charset="-122"/>
              <a:ea typeface="微软雅黑" panose="020B0503020204020204" pitchFamily="34" charset="-122"/>
              <a:cs typeface="Aria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444" y="771550"/>
            <a:ext cx="5168556" cy="326700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5" y="771550"/>
            <a:ext cx="3964552" cy="3267003"/>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766886"/>
            <a:ext cx="2376264" cy="3271667"/>
          </a:xfrm>
          <a:prstGeom prst="rect">
            <a:avLst/>
          </a:prstGeom>
        </p:spPr>
      </p:pic>
      <p:sp>
        <p:nvSpPr>
          <p:cNvPr id="2" name="文本框 1"/>
          <p:cNvSpPr txBox="1"/>
          <p:nvPr/>
        </p:nvSpPr>
        <p:spPr>
          <a:xfrm>
            <a:off x="2123728" y="4210761"/>
            <a:ext cx="5184576" cy="584775"/>
          </a:xfrm>
          <a:prstGeom prst="rect">
            <a:avLst/>
          </a:prstGeom>
          <a:noFill/>
        </p:spPr>
        <p:txBody>
          <a:bodyPr wrap="square" rtlCol="0">
            <a:spAutoFit/>
          </a:bodyPr>
          <a:lstStyle/>
          <a:p>
            <a:r>
              <a:rPr lang="zh-CN" altLang="en-US" sz="3200" b="1" dirty="0" smtClean="0"/>
              <a:t>毛泽东在天安门接见红卫兵</a:t>
            </a:r>
            <a:endParaRPr lang="zh-CN" altLang="en-US" sz="3200" b="1" dirty="0"/>
          </a:p>
        </p:txBody>
      </p:sp>
    </p:spTree>
    <p:extLst>
      <p:ext uri="{BB962C8B-B14F-4D97-AF65-F5344CB8AC3E}">
        <p14:creationId xmlns:p14="http://schemas.microsoft.com/office/powerpoint/2010/main" val="4981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9512" y="203686"/>
            <a:ext cx="5400599" cy="493981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266700" algn="just">
              <a:lnSpc>
                <a:spcPts val="2700"/>
              </a:lnSpc>
              <a:spcAft>
                <a:spcPts val="0"/>
              </a:spcAft>
            </a:pPr>
            <a:r>
              <a:rPr lang="en-US" altLang="zh-CN" sz="2000" kern="100" dirty="0" smtClean="0">
                <a:latin typeface="Times New Roman" panose="02020603050405020304" pitchFamily="18" charset="0"/>
                <a:ea typeface="宋体" panose="02010600030101010101" pitchFamily="2" charset="-122"/>
              </a:rPr>
              <a:t>    </a:t>
            </a:r>
            <a:r>
              <a:rPr lang="en-US" altLang="zh-CN" dirty="0" smtClean="0">
                <a:latin typeface="华文中宋" panose="02010600040101010101" pitchFamily="2" charset="-122"/>
                <a:ea typeface="华文中宋" panose="02010600040101010101" pitchFamily="2" charset="-122"/>
              </a:rPr>
              <a:t>8</a:t>
            </a:r>
            <a:r>
              <a:rPr lang="zh-CN" altLang="en-US" dirty="0" smtClean="0">
                <a:latin typeface="华文中宋" panose="02010600040101010101" pitchFamily="2" charset="-122"/>
                <a:ea typeface="华文中宋" panose="02010600040101010101" pitchFamily="2" charset="-122"/>
              </a:rPr>
              <a:t>月</a:t>
            </a:r>
            <a:r>
              <a:rPr lang="en-US" altLang="zh-CN" dirty="0" smtClean="0">
                <a:latin typeface="华文中宋" panose="02010600040101010101" pitchFamily="2" charset="-122"/>
                <a:ea typeface="华文中宋" panose="02010600040101010101" pitchFamily="2" charset="-122"/>
              </a:rPr>
              <a:t>18</a:t>
            </a:r>
            <a:r>
              <a:rPr lang="zh-CN" altLang="en-US" dirty="0" smtClean="0">
                <a:latin typeface="华文中宋" panose="02010600040101010101" pitchFamily="2" charset="-122"/>
                <a:ea typeface="华文中宋" panose="02010600040101010101" pitchFamily="2" charset="-122"/>
              </a:rPr>
              <a:t>日上午</a:t>
            </a:r>
            <a:r>
              <a:rPr lang="en-US" altLang="zh-CN" dirty="0">
                <a:latin typeface="华文中宋" panose="02010600040101010101" pitchFamily="2" charset="-122"/>
                <a:ea typeface="华文中宋" panose="02010600040101010101" pitchFamily="2" charset="-122"/>
              </a:rPr>
              <a:t>9</a:t>
            </a:r>
            <a:r>
              <a:rPr lang="zh-CN" altLang="en-US" dirty="0">
                <a:latin typeface="华文中宋" panose="02010600040101010101" pitchFamily="2" charset="-122"/>
                <a:ea typeface="华文中宋" panose="02010600040101010101" pitchFamily="2" charset="-122"/>
              </a:rPr>
              <a:t>点，天气晴朗。当女播音员报出“毛主席来到我们中间</a:t>
            </a:r>
            <a:r>
              <a:rPr lang="zh-CN" altLang="en-US" dirty="0" smtClean="0">
                <a:latin typeface="华文中宋" panose="02010600040101010101" pitchFamily="2" charset="-122"/>
                <a:ea typeface="华文中宋" panose="02010600040101010101" pitchFamily="2" charset="-122"/>
              </a:rPr>
              <a:t>了”时</a:t>
            </a:r>
            <a:r>
              <a:rPr lang="zh-CN" altLang="en-US" dirty="0">
                <a:latin typeface="华文中宋" panose="02010600040101010101" pitchFamily="2" charset="-122"/>
                <a:ea typeface="华文中宋" panose="02010600040101010101" pitchFamily="2" charset="-122"/>
              </a:rPr>
              <a:t>，我的心一下子提到嗓子眼，拼命蹦跳着睁</a:t>
            </a:r>
            <a:r>
              <a:rPr lang="zh-CN" altLang="en-US" dirty="0" smtClean="0">
                <a:latin typeface="华文中宋" panose="02010600040101010101" pitchFamily="2" charset="-122"/>
                <a:ea typeface="华文中宋" panose="02010600040101010101" pitchFamily="2" charset="-122"/>
              </a:rPr>
              <a:t>大眼睛。</a:t>
            </a:r>
            <a:r>
              <a:rPr lang="zh-CN" altLang="en-US" dirty="0">
                <a:latin typeface="华文中宋" panose="02010600040101010101" pitchFamily="2" charset="-122"/>
                <a:ea typeface="华文中宋" panose="02010600040101010101" pitchFamily="2" charset="-122"/>
              </a:rPr>
              <a:t>看不清毛主席的脸，天安门城楼的正中有一个小小的身影，穿着绿军装，当他开始挥动手里的军帽，我才确定了那就是毛主席。人群排山倒海似地向前涌，使尽全力压前面的人，脚离了地，鞋子掉了都不知道，疼痛啊什么都顾不了，心里面只有毛主席。每个人都热泪盈眶，被毛主席接见，在当时被我们视为人生最大的光荣，最大的幸福。每人上都洋溢着圣洁的光辉，有一种高的使命感。</a:t>
            </a:r>
            <a:r>
              <a:rPr lang="en-US" altLang="zh-CN" dirty="0">
                <a:latin typeface="华文中宋" panose="02010600040101010101" pitchFamily="2" charset="-122"/>
                <a:ea typeface="华文中宋" panose="02010600040101010101" pitchFamily="2" charset="-122"/>
              </a:rPr>
              <a:t>50</a:t>
            </a:r>
            <a:r>
              <a:rPr lang="zh-CN" altLang="en-US" dirty="0">
                <a:latin typeface="华文中宋" panose="02010600040101010101" pitchFamily="2" charset="-122"/>
                <a:ea typeface="华文中宋" panose="02010600040101010101" pitchFamily="2" charset="-122"/>
              </a:rPr>
              <a:t>万人的广场上只有一种声音震耳欲聋</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毛主席万岁</a:t>
            </a:r>
            <a:r>
              <a:rPr lang="en-US" altLang="zh-CN" dirty="0">
                <a:latin typeface="华文中宋" panose="02010600040101010101" pitchFamily="2" charset="-122"/>
                <a:ea typeface="华文中宋" panose="02010600040101010101" pitchFamily="2" charset="-122"/>
              </a:rPr>
              <a:t>!”                    </a:t>
            </a:r>
            <a:endParaRPr lang="en-US" altLang="zh-CN" dirty="0" smtClean="0">
              <a:latin typeface="华文中宋" panose="02010600040101010101" pitchFamily="2" charset="-122"/>
              <a:ea typeface="华文中宋" panose="02010600040101010101" pitchFamily="2" charset="-122"/>
            </a:endParaRPr>
          </a:p>
          <a:p>
            <a:pPr indent="266700" algn="just">
              <a:lnSpc>
                <a:spcPts val="2700"/>
              </a:lnSpc>
              <a:spcAft>
                <a:spcPts val="0"/>
              </a:spcAft>
            </a:pPr>
            <a:r>
              <a:rPr lang="zh-CN" altLang="zh-CN" dirty="0" smtClean="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北京市</a:t>
            </a:r>
            <a:r>
              <a:rPr lang="en-US" altLang="zh-CN" dirty="0">
                <a:latin typeface="华文中宋" panose="02010600040101010101" pitchFamily="2" charset="-122"/>
                <a:ea typeface="华文中宋" panose="02010600040101010101" pitchFamily="2" charset="-122"/>
              </a:rPr>
              <a:t>25</a:t>
            </a:r>
            <a:r>
              <a:rPr lang="zh-CN" altLang="en-US" dirty="0">
                <a:latin typeface="华文中宋" panose="02010600040101010101" pitchFamily="2" charset="-122"/>
                <a:ea typeface="华文中宋" panose="02010600040101010101" pitchFamily="2" charset="-122"/>
              </a:rPr>
              <a:t>中学的初三</a:t>
            </a:r>
            <a:r>
              <a:rPr lang="zh-CN" altLang="en-US" dirty="0" smtClean="0">
                <a:latin typeface="华文中宋" panose="02010600040101010101" pitchFamily="2" charset="-122"/>
                <a:ea typeface="华文中宋" panose="02010600040101010101" pitchFamily="2" charset="-122"/>
              </a:rPr>
              <a:t>学生张振国，当年</a:t>
            </a:r>
            <a:r>
              <a:rPr lang="en-US" altLang="zh-CN" dirty="0" smtClean="0">
                <a:latin typeface="华文中宋" panose="02010600040101010101" pitchFamily="2" charset="-122"/>
                <a:ea typeface="华文中宋" panose="02010600040101010101" pitchFamily="2" charset="-122"/>
              </a:rPr>
              <a:t>6</a:t>
            </a:r>
            <a:r>
              <a:rPr lang="zh-CN" altLang="en-US" dirty="0" smtClean="0">
                <a:latin typeface="华文中宋" panose="02010600040101010101" pitchFamily="2" charset="-122"/>
                <a:ea typeface="华文中宋" panose="02010600040101010101" pitchFamily="2" charset="-122"/>
              </a:rPr>
              <a:t>月取消中考，度过了一个长达</a:t>
            </a:r>
            <a:r>
              <a:rPr lang="en-US" altLang="zh-CN" dirty="0" smtClean="0">
                <a:latin typeface="华文中宋" panose="02010600040101010101" pitchFamily="2" charset="-122"/>
                <a:ea typeface="华文中宋" panose="02010600040101010101" pitchFamily="2" charset="-122"/>
              </a:rPr>
              <a:t>10</a:t>
            </a:r>
            <a:r>
              <a:rPr lang="zh-CN" altLang="en-US" dirty="0" smtClean="0">
                <a:latin typeface="华文中宋" panose="02010600040101010101" pitchFamily="2" charset="-122"/>
                <a:ea typeface="华文中宋" panose="02010600040101010101" pitchFamily="2" charset="-122"/>
              </a:rPr>
              <a:t>年的“暑假”</a:t>
            </a:r>
            <a:endParaRPr lang="zh-CN" altLang="zh-CN" dirty="0">
              <a:latin typeface="华文中宋" panose="02010600040101010101" pitchFamily="2" charset="-122"/>
              <a:ea typeface="华文中宋" panose="02010600040101010101" pitchFamily="2" charset="-122"/>
            </a:endParaRPr>
          </a:p>
        </p:txBody>
      </p:sp>
      <p:grpSp>
        <p:nvGrpSpPr>
          <p:cNvPr id="7" name="组合 6"/>
          <p:cNvGrpSpPr/>
          <p:nvPr/>
        </p:nvGrpSpPr>
        <p:grpSpPr>
          <a:xfrm>
            <a:off x="5724128" y="207689"/>
            <a:ext cx="2952328" cy="4594568"/>
            <a:chOff x="5724128" y="207689"/>
            <a:chExt cx="2952328" cy="4594568"/>
          </a:xfrm>
        </p:grpSpPr>
        <p:pic>
          <p:nvPicPr>
            <p:cNvPr id="5" name="Picture 4" descr="虔诚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07689"/>
              <a:ext cx="2952328" cy="3851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6084168" y="4155926"/>
              <a:ext cx="2501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a:r>
                <a:rPr lang="en-US" altLang="zh-CN" sz="3600" b="1" dirty="0">
                  <a:solidFill>
                    <a:srgbClr val="000000"/>
                  </a:solidFill>
                  <a:latin typeface="Arial" panose="020B0604020202020204" pitchFamily="34" charset="0"/>
                  <a:ea typeface="宋体" panose="02010600030101010101" pitchFamily="2" charset="-122"/>
                </a:rPr>
                <a:t>《</a:t>
              </a:r>
              <a:r>
                <a:rPr lang="zh-CN" altLang="en-US" sz="3600" b="1" dirty="0">
                  <a:solidFill>
                    <a:srgbClr val="000000"/>
                  </a:solidFill>
                  <a:latin typeface="Arial" panose="020B0604020202020204" pitchFamily="34" charset="0"/>
                  <a:ea typeface="宋体" panose="02010600030101010101" pitchFamily="2" charset="-122"/>
                </a:rPr>
                <a:t>虔诚者</a:t>
              </a:r>
              <a:r>
                <a:rPr lang="en-US" altLang="zh-CN" sz="3600" b="1" dirty="0">
                  <a:solidFill>
                    <a:srgbClr val="000000"/>
                  </a:solidFill>
                  <a:latin typeface="Arial" panose="020B0604020202020204" pitchFamily="34" charset="0"/>
                  <a:ea typeface="宋体" panose="02010600030101010101" pitchFamily="2" charset="-122"/>
                </a:rPr>
                <a:t>》</a:t>
              </a:r>
            </a:p>
          </p:txBody>
        </p:sp>
      </p:grpSp>
    </p:spTree>
    <p:extLst>
      <p:ext uri="{BB962C8B-B14F-4D97-AF65-F5344CB8AC3E}">
        <p14:creationId xmlns:p14="http://schemas.microsoft.com/office/powerpoint/2010/main" val="24870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12</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1966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8" name="Picture 4" descr="文革时的天安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812550"/>
            <a:ext cx="4650007" cy="2586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723" y="748442"/>
            <a:ext cx="4593783" cy="265021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79512" y="3518620"/>
            <a:ext cx="8723989" cy="1200329"/>
          </a:xfrm>
          <a:prstGeom prst="rect">
            <a:avLst/>
          </a:prstGeom>
          <a:noFill/>
        </p:spPr>
        <p:txBody>
          <a:bodyPr wrap="square" rtlCol="0">
            <a:spAutoFit/>
          </a:bodyPr>
          <a:lstStyle/>
          <a:p>
            <a:r>
              <a:rPr lang="zh-CN" altLang="en-US" sz="2000" b="1" dirty="0" smtClean="0"/>
              <a:t>     </a:t>
            </a:r>
            <a:r>
              <a:rPr lang="zh-CN" altLang="en-US" sz="2000" b="1" dirty="0" smtClean="0"/>
              <a:t>   </a:t>
            </a:r>
            <a:r>
              <a:rPr lang="zh-CN" altLang="en-US" sz="2400" b="1" dirty="0" smtClean="0"/>
              <a:t>这一天</a:t>
            </a:r>
            <a:r>
              <a:rPr lang="zh-CN" altLang="en-US" sz="2400" b="1" dirty="0"/>
              <a:t>，天安门广场聚集了</a:t>
            </a:r>
            <a:r>
              <a:rPr lang="en-US" altLang="zh-CN" sz="2400" b="1" dirty="0"/>
              <a:t>150</a:t>
            </a:r>
            <a:r>
              <a:rPr lang="zh-CN" altLang="en-US" sz="2400" b="1" dirty="0"/>
              <a:t>万人，是建国以来历次国庆节人数最多的一次</a:t>
            </a:r>
            <a:r>
              <a:rPr lang="zh-CN" altLang="en-US" sz="2400" b="1" dirty="0" smtClean="0"/>
              <a:t>，而且</a:t>
            </a:r>
            <a:r>
              <a:rPr lang="zh-CN" altLang="en-US" sz="2400" b="1" dirty="0"/>
              <a:t>，这个数字在接下来的两个月内不断刷新，</a:t>
            </a:r>
            <a:r>
              <a:rPr lang="en-US" altLang="zh-CN" sz="2400" b="1" dirty="0"/>
              <a:t>200</a:t>
            </a:r>
            <a:r>
              <a:rPr lang="zh-CN" altLang="en-US" sz="2400" b="1" dirty="0"/>
              <a:t>万，</a:t>
            </a:r>
            <a:r>
              <a:rPr lang="en-US" altLang="zh-CN" sz="2400" b="1" dirty="0"/>
              <a:t>250</a:t>
            </a:r>
            <a:r>
              <a:rPr lang="zh-CN" altLang="en-US" sz="2400" b="1" dirty="0"/>
              <a:t>万</a:t>
            </a:r>
            <a:r>
              <a:rPr lang="en-US" altLang="zh-CN" sz="2400" b="1" dirty="0"/>
              <a:t>……</a:t>
            </a:r>
            <a:endParaRPr lang="zh-CN" altLang="en-US" sz="2400" b="1" dirty="0"/>
          </a:p>
        </p:txBody>
      </p:sp>
      <p:grpSp>
        <p:nvGrpSpPr>
          <p:cNvPr id="3" name="组合 2"/>
          <p:cNvGrpSpPr/>
          <p:nvPr/>
        </p:nvGrpSpPr>
        <p:grpSpPr>
          <a:xfrm>
            <a:off x="4828828" y="1264578"/>
            <a:ext cx="3164151" cy="443076"/>
            <a:chOff x="4828828" y="1264578"/>
            <a:chExt cx="3164151" cy="443076"/>
          </a:xfrm>
        </p:grpSpPr>
        <p:sp>
          <p:nvSpPr>
            <p:cNvPr id="10" name="Oval 9"/>
            <p:cNvSpPr>
              <a:spLocks noChangeArrowheads="1"/>
            </p:cNvSpPr>
            <p:nvPr/>
          </p:nvSpPr>
          <p:spPr bwMode="auto">
            <a:xfrm>
              <a:off x="4828828" y="1275606"/>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1" name="Oval 9"/>
            <p:cNvSpPr>
              <a:spLocks noChangeArrowheads="1"/>
            </p:cNvSpPr>
            <p:nvPr/>
          </p:nvSpPr>
          <p:spPr bwMode="auto">
            <a:xfrm>
              <a:off x="5508104" y="1275606"/>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2" name="Oval 9"/>
            <p:cNvSpPr>
              <a:spLocks noChangeArrowheads="1"/>
            </p:cNvSpPr>
            <p:nvPr/>
          </p:nvSpPr>
          <p:spPr bwMode="auto">
            <a:xfrm>
              <a:off x="6156120"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3" name="Oval 9"/>
            <p:cNvSpPr>
              <a:spLocks noChangeArrowheads="1"/>
            </p:cNvSpPr>
            <p:nvPr/>
          </p:nvSpPr>
          <p:spPr bwMode="auto">
            <a:xfrm>
              <a:off x="6849453"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sp>
          <p:nvSpPr>
            <p:cNvPr id="14" name="Oval 9"/>
            <p:cNvSpPr>
              <a:spLocks noChangeArrowheads="1"/>
            </p:cNvSpPr>
            <p:nvPr/>
          </p:nvSpPr>
          <p:spPr bwMode="auto">
            <a:xfrm>
              <a:off x="7520127" y="1264578"/>
              <a:ext cx="472852" cy="43204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mtClean="0">
                <a:solidFill>
                  <a:srgbClr val="000000"/>
                </a:solidFill>
                <a:latin typeface="Arial" panose="020B0604020202020204" pitchFamily="34" charset="0"/>
                <a:ea typeface="宋体" panose="02010600030101010101" pitchFamily="2" charset="-122"/>
              </a:endParaRPr>
            </a:p>
          </p:txBody>
        </p:sp>
      </p:grpSp>
    </p:spTree>
    <p:extLst>
      <p:ext uri="{BB962C8B-B14F-4D97-AF65-F5344CB8AC3E}">
        <p14:creationId xmlns:p14="http://schemas.microsoft.com/office/powerpoint/2010/main" val="33398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二、十年浩劫：“文化大革命”（</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1966-1976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2" name="矩形 1"/>
          <p:cNvSpPr/>
          <p:nvPr/>
        </p:nvSpPr>
        <p:spPr>
          <a:xfrm>
            <a:off x="323528" y="1845133"/>
            <a:ext cx="8308506" cy="3020058"/>
          </a:xfrm>
          <a:prstGeom prst="rect">
            <a:avLst/>
          </a:prstGeom>
        </p:spPr>
        <p:txBody>
          <a:bodyPr wrap="square">
            <a:spAutoFit/>
          </a:bodyPr>
          <a:lstStyle/>
          <a:p>
            <a:pPr marL="179705" lvl="0" indent="0">
              <a:lnSpc>
                <a:spcPts val="2300"/>
              </a:lnSpc>
              <a:buNone/>
              <a:defRPr/>
            </a:pP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这</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一次选举是在“文化大革命”初期风暴过后举行的。很多以前有选举权的“人民”，现在成了走资派，相应被挤出“人民”的范围，丢掉了选票。我幸而还留在人民内部，从而保住了选举权。当我在红榜上看到自己的名字时，那三个字简直是熠烟生光，仿佛凸了</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出来一样</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。当年在帝王时代“金榜题名时”的快乐，恐怕也不会超过我现在的快乐，我现在才体会到，原来认为唾手可得的东西，也是来之不易</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啊！投票</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的那一天，我换上了新衣服，站在“人民”中，手里的红红的选票像千斤一般重。我真是欢喜欲狂了。我知道，自己还没有变成像印度的不可接触者那样，还没有人害怕我踩了他的影子。幸福的滋味溢满我的心中，供我仔细品尝，有好多天之久。          </a:t>
            </a:r>
            <a:endParaRPr lang="en-US" altLang="zh-CN"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endParaRPr>
          </a:p>
          <a:p>
            <a:pPr marL="179705" lvl="0" indent="0">
              <a:lnSpc>
                <a:spcPts val="2300"/>
              </a:lnSpc>
              <a:buNone/>
              <a:defRPr/>
            </a:pP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en-US" altLang="zh-CN"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zh-CN" altLang="en-US" dirty="0" smtClean="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 </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季羡林</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r>
              <a:rPr lang="zh-CN" altLang="en-US"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牛棚杂忆</a:t>
            </a:r>
            <a:r>
              <a:rPr lang="en-US" altLang="zh-CN" dirty="0">
                <a:solidFill>
                  <a:srgbClr val="000000"/>
                </a:solidFill>
                <a:effectLst>
                  <a:outerShdw blurRad="38100" dist="19050" dir="2700000" algn="tl" rotWithShape="0">
                    <a:srgbClr val="000000">
                      <a:alpha val="40000"/>
                    </a:srgbClr>
                  </a:outerShdw>
                </a:effectLst>
                <a:latin typeface="微软雅黑" panose="020B0503020204020204" charset="-122"/>
                <a:ea typeface="微软雅黑" panose="020B0503020204020204" charset="-122"/>
              </a:rPr>
              <a:t>》</a:t>
            </a:r>
            <a:endParaRPr lang="zh-CN" altLang="en-US" noProof="1">
              <a:solidFill>
                <a:prstClr val="black"/>
              </a:solidFill>
              <a:latin typeface="楷体" panose="02010609060101010101" pitchFamily="49" charset="-122"/>
              <a:ea typeface="楷体" panose="02010609060101010101" pitchFamily="49" charset="-122"/>
              <a:sym typeface="+mn-ea"/>
            </a:endParaRPr>
          </a:p>
        </p:txBody>
      </p:sp>
      <p:sp>
        <p:nvSpPr>
          <p:cNvPr id="3" name="文本框 2"/>
          <p:cNvSpPr txBox="1"/>
          <p:nvPr/>
        </p:nvSpPr>
        <p:spPr>
          <a:xfrm>
            <a:off x="2915816" y="954386"/>
            <a:ext cx="3816424" cy="707886"/>
          </a:xfrm>
          <a:prstGeom prst="rect">
            <a:avLst/>
          </a:prstGeom>
          <a:noFill/>
        </p:spPr>
        <p:txBody>
          <a:bodyPr wrap="square" rtlCol="0">
            <a:spAutoFit/>
          </a:bodyPr>
          <a:lstStyle/>
          <a:p>
            <a:r>
              <a:rPr lang="zh-CN" altLang="en-US" sz="4000" dirty="0" smtClean="0">
                <a:solidFill>
                  <a:schemeClr val="accent4"/>
                </a:solidFill>
                <a:latin typeface="書體坊顏體㊣" panose="02010600030101010101" pitchFamily="2" charset="-122"/>
                <a:ea typeface="書體坊顏體㊣" panose="02010600030101010101" pitchFamily="2" charset="-122"/>
              </a:rPr>
              <a:t>知识分子受迫害</a:t>
            </a:r>
            <a:endParaRPr lang="zh-CN" altLang="en-US" sz="4000" dirty="0">
              <a:solidFill>
                <a:schemeClr val="accent4"/>
              </a:solidFill>
              <a:latin typeface="書體坊顏體㊣" panose="02010600030101010101" pitchFamily="2" charset="-122"/>
              <a:ea typeface="書體坊顏體㊣" panose="02010600030101010101" pitchFamily="2" charset="-122"/>
            </a:endParaRPr>
          </a:p>
        </p:txBody>
      </p:sp>
      <p:sp>
        <p:nvSpPr>
          <p:cNvPr id="9" name="文本框 8"/>
          <p:cNvSpPr txBox="1"/>
          <p:nvPr/>
        </p:nvSpPr>
        <p:spPr>
          <a:xfrm>
            <a:off x="611560" y="854861"/>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“左”的巅峰</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Tree>
    <p:extLst>
      <p:ext uri="{BB962C8B-B14F-4D97-AF65-F5344CB8AC3E}">
        <p14:creationId xmlns:p14="http://schemas.microsoft.com/office/powerpoint/2010/main" val="166528392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二、十年浩劫：“文化大革命”（</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1966-1976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3" name="文本框 2"/>
          <p:cNvSpPr txBox="1"/>
          <p:nvPr/>
        </p:nvSpPr>
        <p:spPr>
          <a:xfrm>
            <a:off x="1867355" y="796096"/>
            <a:ext cx="3816424"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smtClean="0">
                <a:ln>
                  <a:noFill/>
                </a:ln>
                <a:solidFill>
                  <a:srgbClr val="C00000"/>
                </a:solidFill>
                <a:effectLst/>
                <a:uLnTx/>
                <a:uFillTx/>
                <a:latin typeface="書體坊顏體㊣" panose="02010600030101010101" pitchFamily="2" charset="-122"/>
                <a:ea typeface="書體坊顏體㊣" panose="02010600030101010101" pitchFamily="2" charset="-122"/>
                <a:cs typeface="Arial"/>
              </a:rPr>
              <a:t>周与邓的整顿</a:t>
            </a:r>
            <a:endParaRPr kumimoji="0" lang="zh-CN" altLang="en-US" sz="4000" b="0" i="0" u="none" strike="noStrike" kern="1200" cap="none" spc="0" normalizeH="0" baseline="0" noProof="0" dirty="0">
              <a:ln>
                <a:noFill/>
              </a:ln>
              <a:solidFill>
                <a:srgbClr val="C00000"/>
              </a:solidFill>
              <a:effectLst/>
              <a:uLnTx/>
              <a:uFillTx/>
              <a:latin typeface="書體坊顏體㊣" panose="02010600030101010101" pitchFamily="2" charset="-122"/>
              <a:ea typeface="書體坊顏體㊣" panose="02010600030101010101" pitchFamily="2" charset="-122"/>
              <a:cs typeface="Arial"/>
            </a:endParaRPr>
          </a:p>
        </p:txBody>
      </p:sp>
      <p:sp>
        <p:nvSpPr>
          <p:cNvPr id="9" name="文本框 8"/>
          <p:cNvSpPr txBox="1"/>
          <p:nvPr/>
        </p:nvSpPr>
        <p:spPr>
          <a:xfrm>
            <a:off x="228767" y="1096715"/>
            <a:ext cx="1207772"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“左”的纠正</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10" name="文本框 226326"/>
          <p:cNvSpPr txBox="1">
            <a:spLocks noChangeArrowheads="1"/>
          </p:cNvSpPr>
          <p:nvPr/>
        </p:nvSpPr>
        <p:spPr bwMode="auto">
          <a:xfrm>
            <a:off x="1573332" y="1605392"/>
            <a:ext cx="3816424" cy="415113"/>
          </a:xfrm>
          <a:prstGeom prst="rect">
            <a:avLst/>
          </a:prstGeom>
          <a:noFill/>
          <a:ln w="28575">
            <a:solidFill>
              <a:schemeClr val="accent1"/>
            </a:solidFill>
            <a:prstDash val="sysDash"/>
            <a:round/>
          </a:ln>
        </p:spPr>
        <p:txBody>
          <a:bodyPr wrap="square" lIns="91058" tIns="45529" rIns="91058" bIns="45529">
            <a:spAutoFit/>
          </a:bodyPr>
          <a:lstStyle/>
          <a:p>
            <a:pPr defTabSz="682466"/>
            <a:r>
              <a:rPr lang="zh-CN" altLang="en-US" sz="2100" dirty="0">
                <a:solidFill>
                  <a:prstClr val="black"/>
                </a:solidFill>
                <a:latin typeface="黑体" panose="02010609060101010101" charset="-122"/>
                <a:ea typeface="黑体" panose="02010609060101010101" charset="-122"/>
              </a:rPr>
              <a:t>正确执行党的干部政策</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sp>
        <p:nvSpPr>
          <p:cNvPr id="11" name="文本框 226327"/>
          <p:cNvSpPr txBox="1">
            <a:spLocks noChangeArrowheads="1"/>
          </p:cNvSpPr>
          <p:nvPr/>
        </p:nvSpPr>
        <p:spPr bwMode="auto">
          <a:xfrm>
            <a:off x="1573332" y="2138362"/>
            <a:ext cx="3816424" cy="415113"/>
          </a:xfrm>
          <a:prstGeom prst="rect">
            <a:avLst/>
          </a:prstGeom>
          <a:noFill/>
          <a:ln w="28575">
            <a:solidFill>
              <a:schemeClr val="accent1"/>
            </a:solidFill>
            <a:prstDash val="sysDash"/>
            <a:round/>
          </a:ln>
        </p:spPr>
        <p:txBody>
          <a:bodyPr wrap="square" lIns="91058" tIns="45529" rIns="91058" bIns="45529">
            <a:spAutoFit/>
          </a:bodyPr>
          <a:lstStyle/>
          <a:p>
            <a:pPr defTabSz="682466"/>
            <a:r>
              <a:rPr lang="zh-CN" altLang="en-US" sz="2100" dirty="0">
                <a:solidFill>
                  <a:prstClr val="black"/>
                </a:solidFill>
                <a:latin typeface="黑体" panose="02010609060101010101" charset="-122"/>
                <a:ea typeface="黑体" panose="02010609060101010101" charset="-122"/>
              </a:rPr>
              <a:t>扭转国民经济遭到破坏的局面</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sp>
        <p:nvSpPr>
          <p:cNvPr id="12" name="文本框 226327"/>
          <p:cNvSpPr txBox="1">
            <a:spLocks noChangeArrowheads="1"/>
          </p:cNvSpPr>
          <p:nvPr/>
        </p:nvSpPr>
        <p:spPr bwMode="auto">
          <a:xfrm>
            <a:off x="1573332" y="2646814"/>
            <a:ext cx="3816424" cy="415113"/>
          </a:xfrm>
          <a:prstGeom prst="rect">
            <a:avLst/>
          </a:prstGeom>
          <a:noFill/>
          <a:ln w="28575">
            <a:solidFill>
              <a:schemeClr val="accent1"/>
            </a:solidFill>
            <a:prstDash val="sysDash"/>
            <a:round/>
          </a:ln>
        </p:spPr>
        <p:txBody>
          <a:bodyPr wrap="square" lIns="91058" tIns="45529" rIns="91058" bIns="45529">
            <a:spAutoFit/>
          </a:bodyPr>
          <a:lstStyle/>
          <a:p>
            <a:pPr algn="just" defTabSz="682466"/>
            <a:r>
              <a:rPr lang="zh-CN" altLang="en-US" sz="2100" dirty="0">
                <a:solidFill>
                  <a:prstClr val="black"/>
                </a:solidFill>
                <a:latin typeface="黑体" panose="02010609060101010101" charset="-122"/>
                <a:ea typeface="黑体" panose="02010609060101010101" charset="-122"/>
              </a:rPr>
              <a:t>恢复文教科技部门的正常工作</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597" y="993892"/>
            <a:ext cx="3324902" cy="2053226"/>
          </a:xfrm>
          <a:prstGeom prst="rect">
            <a:avLst/>
          </a:prstGeom>
        </p:spPr>
      </p:pic>
      <p:sp>
        <p:nvSpPr>
          <p:cNvPr id="5" name="文本框 4"/>
          <p:cNvSpPr txBox="1"/>
          <p:nvPr/>
        </p:nvSpPr>
        <p:spPr>
          <a:xfrm>
            <a:off x="2768981" y="4226741"/>
            <a:ext cx="614124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     </a:t>
            </a:r>
            <a:r>
              <a:rPr lang="en-US" altLang="zh-CN" dirty="0" smtClean="0">
                <a:latin typeface="楷体" panose="02010609060101010101" pitchFamily="49" charset="-122"/>
                <a:ea typeface="楷体" panose="02010609060101010101" pitchFamily="49" charset="-122"/>
              </a:rPr>
              <a:t>1975</a:t>
            </a:r>
            <a:r>
              <a:rPr lang="zh-CN" altLang="en-US" dirty="0" smtClean="0">
                <a:latin typeface="楷体" panose="02010609060101010101" pitchFamily="49" charset="-122"/>
                <a:ea typeface="楷体" panose="02010609060101010101" pitchFamily="49" charset="-122"/>
              </a:rPr>
              <a:t>年底，周恩来在大手术前，曾吃力地抽出手来，紧紧握住邓小平的手说道：“你这一年干得好，比我强得多！”</a:t>
            </a:r>
            <a:endParaRPr lang="zh-CN" altLang="en-US" dirty="0">
              <a:latin typeface="楷体" panose="02010609060101010101" pitchFamily="49" charset="-122"/>
              <a:ea typeface="楷体" panose="02010609060101010101" pitchFamily="49" charset="-122"/>
            </a:endParaRPr>
          </a:p>
        </p:txBody>
      </p:sp>
      <p:sp>
        <p:nvSpPr>
          <p:cNvPr id="14" name="文本框 226327"/>
          <p:cNvSpPr txBox="1">
            <a:spLocks noChangeArrowheads="1"/>
          </p:cNvSpPr>
          <p:nvPr/>
        </p:nvSpPr>
        <p:spPr bwMode="auto">
          <a:xfrm>
            <a:off x="2920808" y="3341079"/>
            <a:ext cx="5989197" cy="738278"/>
          </a:xfrm>
          <a:prstGeom prst="rect">
            <a:avLst/>
          </a:prstGeom>
          <a:noFill/>
          <a:ln w="28575">
            <a:solidFill>
              <a:schemeClr val="accent1"/>
            </a:solidFill>
            <a:prstDash val="sysDash"/>
            <a:round/>
          </a:ln>
        </p:spPr>
        <p:txBody>
          <a:bodyPr wrap="square" lIns="91058" tIns="45529" rIns="91058" bIns="45529">
            <a:spAutoFit/>
          </a:bodyPr>
          <a:lstStyle/>
          <a:p>
            <a:pPr algn="just" defTabSz="682466"/>
            <a:r>
              <a:rPr lang="zh-CN" altLang="en-US" sz="2100" dirty="0" smtClean="0">
                <a:solidFill>
                  <a:prstClr val="black"/>
                </a:solidFill>
                <a:latin typeface="黑体" panose="02010609060101010101" charset="-122"/>
                <a:ea typeface="黑体" panose="02010609060101010101" charset="-122"/>
              </a:rPr>
              <a:t>以铁路整顿为突破口，对交通运输、钢铁工业和国防科技工作进行大刀阔斧的整顿。</a:t>
            </a:r>
            <a:endParaRPr lang="zh-CN" altLang="en-US" sz="2100" b="1" dirty="0">
              <a:solidFill>
                <a:prstClr val="black"/>
              </a:solidFill>
              <a:latin typeface="黑体" panose="02010609060101010101" charset="-122"/>
              <a:ea typeface="黑体" panose="02010609060101010101" charset="-122"/>
              <a:sym typeface="微软雅黑" panose="020B0503020204020204" pitchFamily="34" charset="-122"/>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38" y="3341079"/>
            <a:ext cx="2637002" cy="1681089"/>
          </a:xfrm>
          <a:prstGeom prst="rect">
            <a:avLst/>
          </a:prstGeom>
        </p:spPr>
      </p:pic>
    </p:spTree>
    <p:extLst>
      <p:ext uri="{BB962C8B-B14F-4D97-AF65-F5344CB8AC3E}">
        <p14:creationId xmlns:p14="http://schemas.microsoft.com/office/powerpoint/2010/main" val="423627751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5"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天安门事件 团结起来到明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5" y="671811"/>
            <a:ext cx="5730219" cy="3923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13</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4</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5</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5636" y="736622"/>
            <a:ext cx="3053472" cy="3824110"/>
          </a:xfrm>
          <a:prstGeom prst="rect">
            <a:avLst/>
          </a:prstGeom>
        </p:spPr>
      </p:pic>
      <p:sp>
        <p:nvSpPr>
          <p:cNvPr id="3" name="文本框 2"/>
          <p:cNvSpPr txBox="1"/>
          <p:nvPr/>
        </p:nvSpPr>
        <p:spPr>
          <a:xfrm>
            <a:off x="1475656" y="4565333"/>
            <a:ext cx="6417141" cy="369332"/>
          </a:xfrm>
          <a:prstGeom prst="rect">
            <a:avLst/>
          </a:prstGeom>
          <a:noFill/>
        </p:spPr>
        <p:txBody>
          <a:bodyPr wrap="none" rtlCol="0">
            <a:spAutoFit/>
          </a:bodyPr>
          <a:lstStyle/>
          <a:p>
            <a:r>
              <a:rPr lang="zh-CN" altLang="en-US" b="1" dirty="0" smtClean="0"/>
              <a:t>“欲</a:t>
            </a:r>
            <a:r>
              <a:rPr lang="zh-CN" altLang="en-US" b="1" dirty="0"/>
              <a:t>悲闻鬼叫，我哭豺狼笑。洒泪祭雄杰，扬眉剑出鞘</a:t>
            </a:r>
            <a:r>
              <a:rPr lang="zh-CN" altLang="en-US" b="1" dirty="0" smtClean="0"/>
              <a:t>。”</a:t>
            </a:r>
            <a:endParaRPr lang="zh-CN" altLang="en-US" b="1" dirty="0"/>
          </a:p>
        </p:txBody>
      </p:sp>
    </p:spTree>
    <p:extLst>
      <p:ext uri="{BB962C8B-B14F-4D97-AF65-F5344CB8AC3E}">
        <p14:creationId xmlns:p14="http://schemas.microsoft.com/office/powerpoint/2010/main" val="4187048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14</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9</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lang="en-US" altLang="zh-CN" sz="2400" b="1" dirty="0" smtClean="0">
                <a:solidFill>
                  <a:srgbClr val="C00000"/>
                </a:solidFill>
                <a:latin typeface="微软雅黑" panose="020B0503020204020204" pitchFamily="34" charset="-122"/>
                <a:ea typeface="微软雅黑" panose="020B0503020204020204" pitchFamily="34" charset="-122"/>
                <a:cs typeface="Arial"/>
              </a:rPr>
              <a:t>18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497" y="771550"/>
            <a:ext cx="5172504" cy="293371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1549"/>
            <a:ext cx="4029834" cy="2933719"/>
          </a:xfrm>
          <a:prstGeom prst="rect">
            <a:avLst/>
          </a:prstGeom>
        </p:spPr>
      </p:pic>
      <p:sp>
        <p:nvSpPr>
          <p:cNvPr id="7" name="文本框 6"/>
          <p:cNvSpPr txBox="1"/>
          <p:nvPr/>
        </p:nvSpPr>
        <p:spPr>
          <a:xfrm>
            <a:off x="198977" y="3832057"/>
            <a:ext cx="8723989" cy="1015663"/>
          </a:xfrm>
          <a:prstGeom prst="rect">
            <a:avLst/>
          </a:prstGeom>
          <a:noFill/>
        </p:spPr>
        <p:txBody>
          <a:bodyPr wrap="square" rtlCol="0">
            <a:spAutoFit/>
          </a:bodyPr>
          <a:lstStyle/>
          <a:p>
            <a:r>
              <a:rPr lang="zh-CN" altLang="en-US" sz="2000" b="1" dirty="0" smtClean="0"/>
              <a:t>     毛泽东主席体现了全人类的某些渴望。在使中国走向伟大的无与伦比的征途中，他不仅铸造了他自己国家的命运，而且改变了世界历史的进程。</a:t>
            </a:r>
            <a:endParaRPr lang="en-US" altLang="zh-CN" sz="2000" b="1" dirty="0" smtClean="0"/>
          </a:p>
          <a:p>
            <a:r>
              <a:rPr lang="en-US" altLang="zh-CN" sz="2000" b="1" dirty="0"/>
              <a:t> </a:t>
            </a:r>
            <a:r>
              <a:rPr lang="en-US" altLang="zh-CN" sz="2000" b="1" dirty="0" smtClean="0"/>
              <a:t>                                ——</a:t>
            </a:r>
            <a:r>
              <a:rPr lang="zh-CN" altLang="en-US" sz="2000" b="1" dirty="0" smtClean="0"/>
              <a:t>联合国安理会当值主席基希亚的悼词</a:t>
            </a:r>
            <a:endParaRPr lang="zh-CN" altLang="en-US" sz="2000" b="1" dirty="0"/>
          </a:p>
        </p:txBody>
      </p:sp>
    </p:spTree>
    <p:extLst>
      <p:ext uri="{BB962C8B-B14F-4D97-AF65-F5344CB8AC3E}">
        <p14:creationId xmlns:p14="http://schemas.microsoft.com/office/powerpoint/2010/main" val="371638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29" y="267494"/>
            <a:ext cx="3768697" cy="3299791"/>
          </a:xfrm>
          <a:prstGeom prst="rect">
            <a:avLst/>
          </a:prstGeom>
        </p:spPr>
      </p:pic>
      <p:sp>
        <p:nvSpPr>
          <p:cNvPr id="4" name="文本框 3"/>
          <p:cNvSpPr txBox="1"/>
          <p:nvPr/>
        </p:nvSpPr>
        <p:spPr>
          <a:xfrm>
            <a:off x="153929" y="3670367"/>
            <a:ext cx="4032448" cy="1231106"/>
          </a:xfrm>
          <a:prstGeom prst="rect">
            <a:avLst/>
          </a:prstGeom>
          <a:noFill/>
        </p:spPr>
        <p:txBody>
          <a:bodyPr wrap="square" rtlCol="0">
            <a:spAutoFit/>
          </a:bodyPr>
          <a:lstStyle/>
          <a:p>
            <a:pPr algn="ctr"/>
            <a:r>
              <a:rPr lang="zh-CN" altLang="en-US" sz="2000" dirty="0">
                <a:solidFill>
                  <a:prstClr val="black"/>
                </a:solidFill>
                <a:latin typeface="黑体" panose="02010609060101010101" charset="-122"/>
                <a:ea typeface="黑体" panose="02010609060101010101" charset="-122"/>
              </a:rPr>
              <a:t>毛银梅（</a:t>
            </a:r>
            <a:r>
              <a:rPr lang="en-US" altLang="zh-CN" sz="2000" dirty="0">
                <a:solidFill>
                  <a:prstClr val="black"/>
                </a:solidFill>
                <a:latin typeface="黑体" panose="02010609060101010101" charset="-122"/>
                <a:ea typeface="黑体" panose="02010609060101010101" charset="-122"/>
              </a:rPr>
              <a:t>1923-2017</a:t>
            </a:r>
            <a:r>
              <a:rPr lang="zh-CN" altLang="en-US" sz="2000" dirty="0">
                <a:solidFill>
                  <a:prstClr val="black"/>
                </a:solidFill>
                <a:latin typeface="黑体" panose="02010609060101010101" charset="-122"/>
                <a:ea typeface="黑体" panose="02010609060101010101" charset="-122"/>
              </a:rPr>
              <a:t>）</a:t>
            </a:r>
            <a:endParaRPr lang="en-US" altLang="zh-CN" sz="2000" dirty="0">
              <a:solidFill>
                <a:prstClr val="black"/>
              </a:solidFill>
              <a:latin typeface="黑体" panose="02010609060101010101" charset="-122"/>
              <a:ea typeface="黑体" panose="02010609060101010101" charset="-122"/>
            </a:endParaRPr>
          </a:p>
          <a:p>
            <a:r>
              <a:rPr lang="zh-CN" altLang="en-US" dirty="0">
                <a:solidFill>
                  <a:prstClr val="black"/>
                </a:solidFill>
                <a:latin typeface="黑体" panose="02010609060101010101" charset="-122"/>
                <a:ea typeface="黑体" panose="02010609060101010101" charset="-122"/>
              </a:rPr>
              <a:t>韩国人，</a:t>
            </a:r>
            <a:r>
              <a:rPr lang="en-US" altLang="zh-CN" dirty="0">
                <a:solidFill>
                  <a:prstClr val="black"/>
                </a:solidFill>
                <a:latin typeface="黑体" panose="02010609060101010101" charset="-122"/>
                <a:ea typeface="黑体" panose="02010609060101010101" charset="-122"/>
              </a:rPr>
              <a:t>18</a:t>
            </a:r>
            <a:r>
              <a:rPr lang="zh-CN" altLang="en-US" dirty="0">
                <a:solidFill>
                  <a:prstClr val="black"/>
                </a:solidFill>
                <a:latin typeface="黑体" panose="02010609060101010101" charset="-122"/>
                <a:ea typeface="黑体" panose="02010609060101010101" charset="-122"/>
              </a:rPr>
              <a:t>岁被骗至中国成为日军慰安妇。日本投降后被遗弃、流浪至湖北孝感，后被中国农民收留并结婚</a:t>
            </a:r>
          </a:p>
        </p:txBody>
      </p:sp>
      <p:sp>
        <p:nvSpPr>
          <p:cNvPr id="5" name="文本框 4"/>
          <p:cNvSpPr txBox="1"/>
          <p:nvPr/>
        </p:nvSpPr>
        <p:spPr>
          <a:xfrm>
            <a:off x="4067944" y="267494"/>
            <a:ext cx="4824536" cy="4598182"/>
          </a:xfrm>
          <a:prstGeom prst="rect">
            <a:avLst/>
          </a:prstGeom>
          <a:solidFill>
            <a:schemeClr val="bg1">
              <a:lumMod val="95000"/>
            </a:schemeClr>
          </a:solidFill>
          <a:ln w="9525" cmpd="sng">
            <a:noFill/>
            <a:prstDash val="solid"/>
          </a:ln>
          <a:effectLst>
            <a:glow rad="177800">
              <a:schemeClr val="tx1">
                <a:alpha val="40000"/>
              </a:schemeClr>
            </a:glow>
          </a:effectLst>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800" b="1" noProof="1">
                <a:solidFill>
                  <a:prstClr val="black"/>
                </a:solidFill>
                <a:latin typeface="楷体" panose="02010609060101010101" charset="-122"/>
                <a:ea typeface="楷体" panose="02010609060101010101" charset="-122"/>
                <a:cs typeface="楷体" panose="02010609060101010101" charset="-122"/>
              </a:rPr>
              <a:t> </a:t>
            </a:r>
            <a:r>
              <a:rPr lang="zh-CN" altLang="en-US" sz="2400" b="1" noProof="1" smtClean="0">
                <a:solidFill>
                  <a:prstClr val="black"/>
                </a:solidFill>
                <a:latin typeface="楷体" panose="02010609060101010101" charset="-122"/>
                <a:ea typeface="楷体" panose="02010609060101010101" charset="-122"/>
                <a:cs typeface="楷体" panose="02010609060101010101" charset="-122"/>
              </a:rPr>
              <a:t>“黄仁应是个好人，脾气好，我脾气不好，他让着我。几十年来，在村里跟着他一起劳动，家里算还有饭吃。</a:t>
            </a:r>
            <a:r>
              <a:rPr lang="zh-CN" altLang="en-US" sz="2400" b="1" noProof="1" smtClean="0">
                <a:solidFill>
                  <a:srgbClr val="FF0000"/>
                </a:solidFill>
                <a:latin typeface="楷体" panose="02010609060101010101" charset="-122"/>
                <a:ea typeface="楷体" panose="02010609060101010101" charset="-122"/>
                <a:cs typeface="楷体" panose="02010609060101010101" charset="-122"/>
              </a:rPr>
              <a:t>再穷的时候我都相信毛主席，他为穷人好，我爱毛主席</a:t>
            </a:r>
            <a:r>
              <a:rPr lang="zh-CN" altLang="en-US" sz="2400" b="1" noProof="1" smtClean="0">
                <a:solidFill>
                  <a:prstClr val="black"/>
                </a:solidFill>
                <a:latin typeface="楷体" panose="02010609060101010101" charset="-122"/>
                <a:ea typeface="楷体" panose="02010609060101010101" charset="-122"/>
                <a:cs typeface="楷体" panose="02010609060101010101" charset="-122"/>
              </a:rPr>
              <a:t>。所以后来我的中国名字就姓毛，跟毛主席姓。丈夫喜欢白色的梅花，名字叫银梅。”</a:t>
            </a:r>
            <a:endParaRPr lang="en-US" altLang="zh-CN" sz="2400" b="1" noProof="1" smtClean="0">
              <a:solidFill>
                <a:prstClr val="black"/>
              </a:solidFill>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   ——</a:t>
            </a:r>
            <a:r>
              <a:rPr kumimoji="0" lang="zh-CN" altLang="en-US"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郭一江</a:t>
            </a: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r>
              <a:rPr kumimoji="0" lang="zh-CN" altLang="en-US"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中国最后的“慰安妇”</a:t>
            </a:r>
            <a:r>
              <a:rPr kumimoji="0" lang="en-US" altLang="zh-CN" sz="2400" b="1" i="0" u="none" strike="noStrike" kern="1200" cap="none" spc="0" normalizeH="0" baseline="0" noProof="1" smtClean="0">
                <a:ln>
                  <a:noFill/>
                </a:ln>
                <a:solidFill>
                  <a:prstClr val="black"/>
                </a:solidFill>
                <a:effectLst/>
                <a:uLnTx/>
                <a:uFillTx/>
                <a:latin typeface="楷体" panose="02010609060101010101" charset="-122"/>
                <a:ea typeface="楷体" panose="02010609060101010101" charset="-122"/>
                <a:cs typeface="楷体" panose="02010609060101010101" charset="-122"/>
              </a:rPr>
              <a:t>》</a:t>
            </a:r>
            <a:endParaRPr kumimoji="0" lang="zh-CN" altLang="en-US" sz="2400" b="1" i="0" u="none" strike="noStrike" kern="1200" cap="none" spc="0" normalizeH="0" baseline="0" noProof="1">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261518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15</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6"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1976</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24</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165" y="843558"/>
            <a:ext cx="6264696" cy="3827293"/>
          </a:xfrm>
          <a:prstGeom prst="rect">
            <a:avLst/>
          </a:prstGeom>
        </p:spPr>
      </p:pic>
      <p:sp>
        <p:nvSpPr>
          <p:cNvPr id="8" name="文本框 226327"/>
          <p:cNvSpPr txBox="1">
            <a:spLocks noChangeArrowheads="1"/>
          </p:cNvSpPr>
          <p:nvPr/>
        </p:nvSpPr>
        <p:spPr bwMode="auto">
          <a:xfrm>
            <a:off x="611560" y="2839376"/>
            <a:ext cx="7560840" cy="1384609"/>
          </a:xfrm>
          <a:prstGeom prst="rect">
            <a:avLst/>
          </a:prstGeom>
          <a:ln/>
        </p:spPr>
        <p:style>
          <a:lnRef idx="2">
            <a:schemeClr val="dk1"/>
          </a:lnRef>
          <a:fillRef idx="1">
            <a:schemeClr val="lt1"/>
          </a:fillRef>
          <a:effectRef idx="0">
            <a:schemeClr val="dk1"/>
          </a:effectRef>
          <a:fontRef idx="minor">
            <a:schemeClr val="dk1"/>
          </a:fontRef>
        </p:style>
        <p:txBody>
          <a:bodyPr wrap="square" lIns="91058" tIns="45529" rIns="91058" bIns="45529">
            <a:spAutoFit/>
          </a:bodyPr>
          <a:lstStyle/>
          <a:p>
            <a:pPr algn="just" defTabSz="682466"/>
            <a:r>
              <a:rPr lang="zh-CN" altLang="en-US" sz="2100" dirty="0" smtClean="0">
                <a:solidFill>
                  <a:prstClr val="black"/>
                </a:solidFill>
                <a:latin typeface="黑体" panose="02010609060101010101" charset="-122"/>
                <a:ea typeface="黑体" panose="02010609060101010101" charset="-122"/>
              </a:rPr>
              <a:t>   “文化大革命”</a:t>
            </a:r>
            <a:r>
              <a:rPr lang="zh-CN" altLang="en-US" sz="2100" dirty="0">
                <a:solidFill>
                  <a:prstClr val="black"/>
                </a:solidFill>
                <a:latin typeface="黑体" panose="02010609060101010101" charset="-122"/>
                <a:ea typeface="黑体" panose="02010609060101010101" charset="-122"/>
              </a:rPr>
              <a:t>不是任何意义上的革命或社会进步，而是一场由领导者错误发动，被反革命集团利用，给党、国家和各族人民带来严重灾难的内乱。</a:t>
            </a:r>
          </a:p>
          <a:p>
            <a:pPr algn="just" defTabSz="682466"/>
            <a:r>
              <a:rPr lang="zh-CN" altLang="en-US" sz="2100" dirty="0">
                <a:solidFill>
                  <a:prstClr val="black"/>
                </a:solidFill>
                <a:latin typeface="黑体" panose="02010609060101010101" charset="-122"/>
                <a:ea typeface="黑体" panose="02010609060101010101" charset="-122"/>
              </a:rPr>
              <a:t>       </a:t>
            </a:r>
            <a:r>
              <a:rPr lang="en-US" altLang="zh-CN" sz="2100" dirty="0">
                <a:solidFill>
                  <a:prstClr val="black"/>
                </a:solidFill>
                <a:latin typeface="黑体" panose="02010609060101010101" charset="-122"/>
                <a:ea typeface="黑体" panose="02010609060101010101" charset="-122"/>
              </a:rPr>
              <a:t>——《</a:t>
            </a:r>
            <a:r>
              <a:rPr lang="zh-CN" altLang="en-US" sz="2100" dirty="0">
                <a:solidFill>
                  <a:prstClr val="black"/>
                </a:solidFill>
                <a:latin typeface="黑体" panose="02010609060101010101" charset="-122"/>
                <a:ea typeface="黑体" panose="02010609060101010101" charset="-122"/>
              </a:rPr>
              <a:t>关于建国以来党的若干历史问题的决议</a:t>
            </a:r>
            <a:r>
              <a:rPr lang="en-US" altLang="zh-CN" sz="2100" dirty="0">
                <a:solidFill>
                  <a:prstClr val="black"/>
                </a:solidFill>
                <a:latin typeface="黑体" panose="02010609060101010101" charset="-122"/>
                <a:ea typeface="黑体" panose="02010609060101010101" charset="-122"/>
              </a:rPr>
              <a:t>》</a:t>
            </a:r>
          </a:p>
        </p:txBody>
      </p:sp>
    </p:spTree>
    <p:extLst>
      <p:ext uri="{BB962C8B-B14F-4D97-AF65-F5344CB8AC3E}">
        <p14:creationId xmlns:p14="http://schemas.microsoft.com/office/powerpoint/2010/main" val="958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3"/>
          <p:cNvSpPr>
            <a:spLocks noChangeArrowheads="1"/>
          </p:cNvSpPr>
          <p:nvPr/>
        </p:nvSpPr>
        <p:spPr bwMode="auto">
          <a:xfrm>
            <a:off x="3710226" y="915988"/>
            <a:ext cx="1723549" cy="707886"/>
          </a:xfrm>
          <a:prstGeom prst="rect">
            <a:avLst/>
          </a:prstGeom>
          <a:solidFill>
            <a:schemeClr val="accent2"/>
          </a:solidFill>
          <a:ln w="9525">
            <a:noFill/>
            <a:miter lim="800000"/>
            <a:headEnd/>
            <a:tailEnd/>
          </a:ln>
        </p:spPr>
        <p:txBody>
          <a:bodyPr wrap="none">
            <a:spAutoFit/>
          </a:bodyPr>
          <a:lstStyle/>
          <a:p>
            <a:pPr algn="ctr"/>
            <a:r>
              <a:rPr lang="zh-CN" altLang="en-US" sz="4000" b="1" dirty="0" smtClean="0">
                <a:solidFill>
                  <a:schemeClr val="bg1"/>
                </a:solidFill>
                <a:latin typeface="微软雅黑" pitchFamily="34" charset="-122"/>
                <a:ea typeface="微软雅黑" pitchFamily="34" charset="-122"/>
              </a:rPr>
              <a:t>第二集</a:t>
            </a:r>
            <a:endParaRPr lang="zh-CN" altLang="en-US" sz="4000" b="1" dirty="0">
              <a:solidFill>
                <a:schemeClr val="bg1"/>
              </a:solidFill>
              <a:latin typeface="微软雅黑" pitchFamily="34" charset="-122"/>
              <a:ea typeface="微软雅黑" pitchFamily="34" charset="-122"/>
            </a:endParaRPr>
          </a:p>
        </p:txBody>
      </p:sp>
      <p:sp>
        <p:nvSpPr>
          <p:cNvPr id="21507" name="TextBox 1"/>
          <p:cNvSpPr txBox="1">
            <a:spLocks noChangeArrowheads="1"/>
          </p:cNvSpPr>
          <p:nvPr/>
        </p:nvSpPr>
        <p:spPr bwMode="auto">
          <a:xfrm>
            <a:off x="568914" y="3128285"/>
            <a:ext cx="8361120" cy="523206"/>
          </a:xfrm>
          <a:prstGeom prst="rect">
            <a:avLst/>
          </a:prstGeom>
          <a:noFill/>
          <a:ln w="9525">
            <a:noFill/>
            <a:miter lim="800000"/>
            <a:headEnd/>
            <a:tailEnd/>
          </a:ln>
        </p:spPr>
        <p:txBody>
          <a:bodyPr wrap="square" lIns="91424" tIns="45713" rIns="91424" bIns="45713">
            <a:spAutoFit/>
          </a:bodyPr>
          <a:lstStyle/>
          <a:p>
            <a:pPr marL="0" lvl="1" algn="ctr"/>
            <a:r>
              <a:rPr lang="zh-CN" altLang="en-US" sz="2800" b="1" dirty="0" smtClean="0">
                <a:solidFill>
                  <a:srgbClr val="C00000"/>
                </a:solidFill>
                <a:ea typeface="微软雅黑" pitchFamily="34" charset="-122"/>
                <a:sym typeface="Arial" charset="0"/>
              </a:rPr>
              <a:t>（第</a:t>
            </a:r>
            <a:r>
              <a:rPr lang="en-US" altLang="zh-CN" sz="2800" b="1" dirty="0" smtClean="0">
                <a:solidFill>
                  <a:srgbClr val="C00000"/>
                </a:solidFill>
                <a:ea typeface="微软雅黑" pitchFamily="34" charset="-122"/>
                <a:sym typeface="Arial" charset="0"/>
              </a:rPr>
              <a:t>27</a:t>
            </a:r>
            <a:r>
              <a:rPr lang="zh-CN" altLang="en-US" sz="2800" b="1" dirty="0" smtClean="0">
                <a:solidFill>
                  <a:srgbClr val="C00000"/>
                </a:solidFill>
                <a:ea typeface="微软雅黑" pitchFamily="34" charset="-122"/>
                <a:sym typeface="Arial" charset="0"/>
              </a:rPr>
              <a:t>课 社会主义建设在探索中曲折发展）</a:t>
            </a:r>
            <a:endParaRPr lang="zh-CN" altLang="en-US" sz="2800" b="1" dirty="0">
              <a:solidFill>
                <a:srgbClr val="C00000"/>
              </a:solidFill>
              <a:ea typeface="微软雅黑" pitchFamily="34" charset="-122"/>
              <a:sym typeface="Arial" charset="0"/>
            </a:endParaRPr>
          </a:p>
        </p:txBody>
      </p:sp>
      <p:sp>
        <p:nvSpPr>
          <p:cNvPr id="11" name="TextBox 1"/>
          <p:cNvSpPr txBox="1">
            <a:spLocks noChangeArrowheads="1"/>
          </p:cNvSpPr>
          <p:nvPr/>
        </p:nvSpPr>
        <p:spPr bwMode="auto">
          <a:xfrm>
            <a:off x="107504" y="103907"/>
            <a:ext cx="3382168" cy="523206"/>
          </a:xfrm>
          <a:prstGeom prst="rect">
            <a:avLst/>
          </a:prstGeom>
          <a:noFill/>
          <a:ln w="9525">
            <a:noFill/>
            <a:miter lim="800000"/>
            <a:headEnd/>
            <a:tailEnd/>
          </a:ln>
        </p:spPr>
        <p:txBody>
          <a:bodyPr wrap="square" lIns="91424" tIns="45713" rIns="91424" bIns="45713">
            <a:spAutoFit/>
          </a:bodyPr>
          <a:lstStyle/>
          <a:p>
            <a:pPr marL="0" lvl="1" algn="ctr"/>
            <a:r>
              <a:rPr lang="zh-CN" altLang="en-US" sz="2800" b="1" dirty="0" smtClean="0">
                <a:solidFill>
                  <a:srgbClr val="C00000"/>
                </a:solidFill>
                <a:latin typeface="微软雅黑" panose="020B0503020204020204" pitchFamily="34" charset="-122"/>
                <a:ea typeface="微软雅黑" panose="020B0503020204020204" pitchFamily="34" charset="-122"/>
                <a:sym typeface="Arial" charset="0"/>
              </a:rPr>
              <a:t>天安门广场的记忆</a:t>
            </a:r>
            <a:endParaRPr lang="zh-CN" altLang="en-US" sz="2800" b="1" dirty="0">
              <a:solidFill>
                <a:srgbClr val="C00000"/>
              </a:solidFill>
              <a:latin typeface="微软雅黑" panose="020B0503020204020204" pitchFamily="34" charset="-122"/>
              <a:ea typeface="微软雅黑" panose="020B0503020204020204" pitchFamily="34" charset="-122"/>
              <a:sym typeface="Arial" charset="0"/>
            </a:endParaRPr>
          </a:p>
        </p:txBody>
      </p:sp>
      <p:pic>
        <p:nvPicPr>
          <p:cNvPr id="15" name="Picture" descr="Picture"/>
          <p:cNvPicPr>
            <a:picLocks noChangeAspect="1"/>
          </p:cNvPicPr>
          <p:nvPr/>
        </p:nvPicPr>
        <p:blipFill>
          <a:blip r:embed="rId3" cstate="print">
            <a:alphaModFix/>
          </a:blip>
          <a:stretch>
            <a:fillRect/>
          </a:stretch>
        </p:blipFill>
        <p:spPr>
          <a:xfrm>
            <a:off x="2267744" y="3883794"/>
            <a:ext cx="4963461" cy="1252603"/>
          </a:xfrm>
          <a:prstGeom prst="rect">
            <a:avLst/>
          </a:prstGeom>
        </p:spPr>
      </p:pic>
      <p:cxnSp>
        <p:nvCxnSpPr>
          <p:cNvPr id="16" name="直接连接符 15"/>
          <p:cNvCxnSpPr/>
          <p:nvPr/>
        </p:nvCxnSpPr>
        <p:spPr>
          <a:xfrm>
            <a:off x="0" y="77155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947" y="1683408"/>
            <a:ext cx="4608975" cy="1444877"/>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000" b="1" dirty="0">
                <a:solidFill>
                  <a:srgbClr val="0000CC"/>
                </a:solidFill>
                <a:latin typeface="Calibri" pitchFamily="34" charset="0"/>
                <a:ea typeface="微软雅黑" pitchFamily="34" charset="-122"/>
                <a:cs typeface="Arial"/>
              </a:rPr>
              <a:t>1</a:t>
            </a: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lang="zh-CN" altLang="en-US" sz="2000" b="1" dirty="0" smtClean="0">
                <a:solidFill>
                  <a:srgbClr val="0000CC"/>
                </a:solidFill>
                <a:latin typeface="Calibri" pitchFamily="34" charset="0"/>
                <a:ea typeface="微软雅黑" pitchFamily="34" charset="-122"/>
                <a:cs typeface="Arial"/>
              </a:rPr>
              <a:t>时代工程</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zh-CN" altLang="en-US" sz="2400" b="1" noProof="0" dirty="0" smtClean="0">
                <a:solidFill>
                  <a:srgbClr val="C00000"/>
                </a:solidFill>
                <a:ea typeface="微软雅黑" pitchFamily="34" charset="-122"/>
                <a:cs typeface="Arial"/>
                <a:sym typeface="Arial" charset="0"/>
              </a:rPr>
              <a:t>三</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grpSp>
        <p:nvGrpSpPr>
          <p:cNvPr id="8" name="组合 7"/>
          <p:cNvGrpSpPr/>
          <p:nvPr/>
        </p:nvGrpSpPr>
        <p:grpSpPr>
          <a:xfrm>
            <a:off x="2468306" y="949661"/>
            <a:ext cx="6528498" cy="3961285"/>
            <a:chOff x="2468306" y="949661"/>
            <a:chExt cx="6528498" cy="3961285"/>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835" y="949661"/>
              <a:ext cx="3088969" cy="208505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835" y="3228115"/>
              <a:ext cx="2984644" cy="1682831"/>
            </a:xfrm>
            <a:prstGeom prst="rect">
              <a:avLst/>
            </a:prstGeom>
          </p:spPr>
        </p:pic>
        <p:sp>
          <p:nvSpPr>
            <p:cNvPr id="2" name="文本框 1"/>
            <p:cNvSpPr txBox="1"/>
            <p:nvPr/>
          </p:nvSpPr>
          <p:spPr>
            <a:xfrm>
              <a:off x="2468306" y="1149716"/>
              <a:ext cx="3141504" cy="3477875"/>
            </a:xfrm>
            <a:prstGeom prst="rect">
              <a:avLst/>
            </a:prstGeom>
            <a:noFill/>
          </p:spPr>
          <p:txBody>
            <a:bodyPr wrap="square" rtlCol="0">
              <a:spAutoFit/>
            </a:bodyPr>
            <a:lstStyle/>
            <a:p>
              <a:r>
                <a:rPr lang="zh-CN" altLang="en-US" sz="2000" b="1" dirty="0" smtClean="0"/>
                <a:t>     </a:t>
              </a:r>
              <a:r>
                <a:rPr lang="zh-CN" altLang="en-US" sz="2000" b="1" dirty="0" smtClean="0">
                  <a:latin typeface="华文仿宋" panose="02010600040101010101" pitchFamily="2" charset="-122"/>
                  <a:ea typeface="华文仿宋" panose="02010600040101010101" pitchFamily="2" charset="-122"/>
                </a:rPr>
                <a:t>人民大会堂总建筑面积</a:t>
              </a:r>
              <a:r>
                <a:rPr lang="en-US" altLang="zh-CN" sz="2000" b="1" dirty="0" smtClean="0">
                  <a:latin typeface="华文仿宋" panose="02010600040101010101" pitchFamily="2" charset="-122"/>
                  <a:ea typeface="华文仿宋" panose="02010600040101010101" pitchFamily="2" charset="-122"/>
                </a:rPr>
                <a:t>171.8</a:t>
              </a:r>
              <a:r>
                <a:rPr lang="zh-CN" altLang="en-US" sz="2000" b="1" dirty="0" smtClean="0">
                  <a:latin typeface="华文仿宋" panose="02010600040101010101" pitchFamily="2" charset="-122"/>
                  <a:ea typeface="华文仿宋" panose="02010600040101010101" pitchFamily="2" charset="-122"/>
                </a:rPr>
                <a:t>万平方米，超过故宫全部有效使用面积的总和，最高处</a:t>
              </a:r>
              <a:r>
                <a:rPr lang="en-US" altLang="zh-CN" sz="2000" b="1" dirty="0" smtClean="0">
                  <a:latin typeface="华文仿宋" panose="02010600040101010101" pitchFamily="2" charset="-122"/>
                  <a:ea typeface="华文仿宋" panose="02010600040101010101" pitchFamily="2" charset="-122"/>
                </a:rPr>
                <a:t>46.5</a:t>
              </a:r>
              <a:r>
                <a:rPr lang="zh-CN" altLang="en-US" sz="2000" b="1" dirty="0" smtClean="0">
                  <a:latin typeface="华文仿宋" panose="02010600040101010101" pitchFamily="2" charset="-122"/>
                  <a:ea typeface="华文仿宋" panose="02010600040101010101" pitchFamily="2" charset="-122"/>
                </a:rPr>
                <a:t>米，包括一万人的会场和五千人的宴会厅，</a:t>
              </a:r>
              <a:r>
                <a:rPr lang="en-US" altLang="zh-CN" sz="2000" b="1" dirty="0" smtClean="0">
                  <a:latin typeface="华文仿宋" panose="02010600040101010101" pitchFamily="2" charset="-122"/>
                  <a:ea typeface="华文仿宋" panose="02010600040101010101" pitchFamily="2" charset="-122"/>
                </a:rPr>
                <a:t>1958</a:t>
              </a:r>
              <a:r>
                <a:rPr lang="zh-CN" altLang="en-US" sz="2000" b="1" dirty="0" smtClean="0">
                  <a:latin typeface="华文仿宋" panose="02010600040101010101" pitchFamily="2" charset="-122"/>
                  <a:ea typeface="华文仿宋" panose="02010600040101010101" pitchFamily="2" charset="-122"/>
                </a:rPr>
                <a:t>年</a:t>
              </a:r>
              <a:r>
                <a:rPr lang="en-US" altLang="zh-CN" sz="2000" b="1" dirty="0" smtClean="0">
                  <a:latin typeface="华文仿宋" panose="02010600040101010101" pitchFamily="2" charset="-122"/>
                  <a:ea typeface="华文仿宋" panose="02010600040101010101" pitchFamily="2" charset="-122"/>
                </a:rPr>
                <a:t>10</a:t>
              </a:r>
              <a:r>
                <a:rPr lang="zh-CN" altLang="en-US" sz="2000" b="1" dirty="0" smtClean="0">
                  <a:latin typeface="华文仿宋" panose="02010600040101010101" pitchFamily="2" charset="-122"/>
                  <a:ea typeface="华文仿宋" panose="02010600040101010101" pitchFamily="2" charset="-122"/>
                </a:rPr>
                <a:t>月</a:t>
              </a:r>
              <a:r>
                <a:rPr lang="en-US" altLang="zh-CN" sz="2000" b="1" dirty="0" smtClean="0">
                  <a:latin typeface="华文仿宋" panose="02010600040101010101" pitchFamily="2" charset="-122"/>
                  <a:ea typeface="华文仿宋" panose="02010600040101010101" pitchFamily="2" charset="-122"/>
                </a:rPr>
                <a:t>28</a:t>
              </a:r>
              <a:r>
                <a:rPr lang="zh-CN" altLang="en-US" sz="2000" b="1" dirty="0" smtClean="0">
                  <a:latin typeface="华文仿宋" panose="02010600040101010101" pitchFamily="2" charset="-122"/>
                  <a:ea typeface="华文仿宋" panose="02010600040101010101" pitchFamily="2" charset="-122"/>
                </a:rPr>
                <a:t>日破土动工，</a:t>
              </a:r>
              <a:r>
                <a:rPr lang="en-US" altLang="zh-CN" sz="2000" b="1" dirty="0" smtClean="0">
                  <a:latin typeface="华文仿宋" panose="02010600040101010101" pitchFamily="2" charset="-122"/>
                  <a:ea typeface="华文仿宋" panose="02010600040101010101" pitchFamily="2" charset="-122"/>
                </a:rPr>
                <a:t>1959</a:t>
              </a:r>
              <a:r>
                <a:rPr lang="zh-CN" altLang="en-US" sz="2000" b="1" dirty="0" smtClean="0">
                  <a:latin typeface="华文仿宋" panose="02010600040101010101" pitchFamily="2" charset="-122"/>
                  <a:ea typeface="华文仿宋" panose="02010600040101010101" pitchFamily="2" charset="-122"/>
                </a:rPr>
                <a:t>年</a:t>
              </a:r>
              <a:r>
                <a:rPr lang="en-US" altLang="zh-CN" sz="2000" b="1" dirty="0" smtClean="0">
                  <a:latin typeface="华文仿宋" panose="02010600040101010101" pitchFamily="2" charset="-122"/>
                  <a:ea typeface="华文仿宋" panose="02010600040101010101" pitchFamily="2" charset="-122"/>
                </a:rPr>
                <a:t>9</a:t>
              </a:r>
              <a:r>
                <a:rPr lang="zh-CN" altLang="en-US" sz="2000" b="1" dirty="0" smtClean="0">
                  <a:latin typeface="华文仿宋" panose="02010600040101010101" pitchFamily="2" charset="-122"/>
                  <a:ea typeface="华文仿宋" panose="02010600040101010101" pitchFamily="2" charset="-122"/>
                </a:rPr>
                <a:t>月</a:t>
              </a:r>
              <a:r>
                <a:rPr lang="en-US" altLang="zh-CN" sz="2000" b="1" dirty="0" smtClean="0">
                  <a:latin typeface="华文仿宋" panose="02010600040101010101" pitchFamily="2" charset="-122"/>
                  <a:ea typeface="华文仿宋" panose="02010600040101010101" pitchFamily="2" charset="-122"/>
                </a:rPr>
                <a:t>10</a:t>
              </a:r>
              <a:r>
                <a:rPr lang="zh-CN" altLang="en-US" sz="2000" b="1" dirty="0" smtClean="0">
                  <a:latin typeface="华文仿宋" panose="02010600040101010101" pitchFamily="2" charset="-122"/>
                  <a:ea typeface="华文仿宋" panose="02010600040101010101" pitchFamily="2" charset="-122"/>
                </a:rPr>
                <a:t>日全面竣工，</a:t>
              </a:r>
              <a:r>
                <a:rPr lang="en-US" altLang="zh-CN" sz="2000" b="1" dirty="0" smtClean="0">
                  <a:latin typeface="华文仿宋" panose="02010600040101010101" pitchFamily="2" charset="-122"/>
                  <a:ea typeface="华文仿宋" panose="02010600040101010101" pitchFamily="2" charset="-122"/>
                </a:rPr>
                <a:t>3.2</a:t>
              </a:r>
              <a:r>
                <a:rPr lang="zh-CN" altLang="en-US" sz="2000" b="1" dirty="0" smtClean="0">
                  <a:latin typeface="华文仿宋" panose="02010600040101010101" pitchFamily="2" charset="-122"/>
                  <a:ea typeface="华文仿宋" panose="02010600040101010101" pitchFamily="2" charset="-122"/>
                </a:rPr>
                <a:t>万人</a:t>
              </a:r>
              <a:r>
                <a:rPr lang="zh-CN" altLang="en-US" sz="2000" b="1" dirty="0" smtClean="0">
                  <a:solidFill>
                    <a:srgbClr val="FF0000"/>
                  </a:solidFill>
                  <a:latin typeface="华文仿宋" panose="02010600040101010101" pitchFamily="2" charset="-122"/>
                  <a:ea typeface="华文仿宋" panose="02010600040101010101" pitchFamily="2" charset="-122"/>
                </a:rPr>
                <a:t>用</a:t>
              </a:r>
              <a:r>
                <a:rPr lang="en-US" altLang="zh-CN" sz="2000" b="1" dirty="0" smtClean="0">
                  <a:solidFill>
                    <a:srgbClr val="FF0000"/>
                  </a:solidFill>
                  <a:latin typeface="华文仿宋" panose="02010600040101010101" pitchFamily="2" charset="-122"/>
                  <a:ea typeface="华文仿宋" panose="02010600040101010101" pitchFamily="2" charset="-122"/>
                </a:rPr>
                <a:t>10</a:t>
              </a:r>
              <a:r>
                <a:rPr lang="zh-CN" altLang="en-US" sz="2000" b="1" dirty="0" smtClean="0">
                  <a:solidFill>
                    <a:srgbClr val="FF0000"/>
                  </a:solidFill>
                  <a:latin typeface="华文仿宋" panose="02010600040101010101" pitchFamily="2" charset="-122"/>
                  <a:ea typeface="华文仿宋" panose="02010600040101010101" pitchFamily="2" charset="-122"/>
                </a:rPr>
                <a:t>个月时间创造了中国建筑史上的奇迹！</a:t>
              </a:r>
              <a:endParaRPr lang="en-US" altLang="zh-CN" sz="2000" b="1" dirty="0" smtClean="0">
                <a:solidFill>
                  <a:srgbClr val="FF0000"/>
                </a:solidFill>
                <a:latin typeface="华文仿宋" panose="02010600040101010101" pitchFamily="2" charset="-122"/>
                <a:ea typeface="华文仿宋" panose="02010600040101010101" pitchFamily="2" charset="-122"/>
              </a:endParaRPr>
            </a:p>
            <a:p>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据吴伟</a:t>
              </a:r>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天安门广场断代史</a:t>
              </a:r>
              <a:r>
                <a:rPr lang="en-US" altLang="zh-CN" sz="2000" b="1" dirty="0" smtClean="0">
                  <a:latin typeface="华文仿宋" panose="02010600040101010101" pitchFamily="2" charset="-122"/>
                  <a:ea typeface="华文仿宋" panose="02010600040101010101" pitchFamily="2" charset="-122"/>
                </a:rPr>
                <a:t>》</a:t>
              </a:r>
              <a:r>
                <a:rPr lang="zh-CN" altLang="en-US" sz="2000" b="1" dirty="0" smtClean="0">
                  <a:latin typeface="华文仿宋" panose="02010600040101010101" pitchFamily="2" charset="-122"/>
                  <a:ea typeface="华文仿宋" panose="02010600040101010101" pitchFamily="2" charset="-122"/>
                </a:rPr>
                <a:t>整理</a:t>
              </a:r>
              <a:endParaRPr lang="zh-CN" altLang="en-US" sz="2000" b="1" dirty="0">
                <a:latin typeface="华文仿宋" panose="02010600040101010101" pitchFamily="2" charset="-122"/>
                <a:ea typeface="华文仿宋" panose="02010600040101010101" pitchFamily="2" charset="-122"/>
              </a:endParaRPr>
            </a:p>
          </p:txBody>
        </p:sp>
      </p:grpSp>
      <p:grpSp>
        <p:nvGrpSpPr>
          <p:cNvPr id="9" name="组合 8"/>
          <p:cNvGrpSpPr/>
          <p:nvPr/>
        </p:nvGrpSpPr>
        <p:grpSpPr>
          <a:xfrm>
            <a:off x="194853" y="949661"/>
            <a:ext cx="5563970" cy="3970318"/>
            <a:chOff x="-6313797" y="1649347"/>
            <a:chExt cx="5563970" cy="3970318"/>
          </a:xfrm>
        </p:grpSpPr>
        <p:grpSp>
          <p:nvGrpSpPr>
            <p:cNvPr id="3" name="组合 2"/>
            <p:cNvGrpSpPr/>
            <p:nvPr/>
          </p:nvGrpSpPr>
          <p:grpSpPr>
            <a:xfrm>
              <a:off x="-6313797" y="2150196"/>
              <a:ext cx="2423944" cy="3408672"/>
              <a:chOff x="-6313797" y="2150196"/>
              <a:chExt cx="2423944" cy="3408672"/>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3797" y="2150196"/>
                <a:ext cx="2423944" cy="3408672"/>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3228" y="4476152"/>
                <a:ext cx="1426102" cy="1069576"/>
              </a:xfrm>
              <a:prstGeom prst="rect">
                <a:avLst/>
              </a:prstGeom>
            </p:spPr>
          </p:pic>
        </p:grpSp>
        <p:sp>
          <p:nvSpPr>
            <p:cNvPr id="14" name="文本框 13"/>
            <p:cNvSpPr txBox="1"/>
            <p:nvPr/>
          </p:nvSpPr>
          <p:spPr>
            <a:xfrm>
              <a:off x="-3889853" y="1649347"/>
              <a:ext cx="3140026"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      1960</a:t>
              </a:r>
              <a:r>
                <a:rPr lang="zh-CN" altLang="en-US" dirty="0"/>
                <a:t>年</a:t>
              </a:r>
              <a:r>
                <a:rPr lang="en-US" altLang="zh-CN" dirty="0"/>
                <a:t>2</a:t>
              </a:r>
              <a:r>
                <a:rPr lang="zh-CN" altLang="en-US" dirty="0"/>
                <a:t>月</a:t>
              </a:r>
              <a:r>
                <a:rPr lang="en-US" altLang="zh-CN" dirty="0"/>
                <a:t>11</a:t>
              </a:r>
              <a:r>
                <a:rPr lang="zh-CN" altLang="en-US" dirty="0"/>
                <a:t>日，</a:t>
              </a:r>
              <a:r>
                <a:rPr lang="en-US" altLang="zh-CN" dirty="0"/>
                <a:t>3.7</a:t>
              </a:r>
              <a:r>
                <a:rPr lang="zh-CN" altLang="en-US" dirty="0"/>
                <a:t>万林县民工向着太行山开战了。经过不到八个月的奋战，林县人民斩断了</a:t>
              </a:r>
              <a:r>
                <a:rPr lang="en-US" altLang="zh-CN" dirty="0"/>
                <a:t>45</a:t>
              </a:r>
              <a:r>
                <a:rPr lang="zh-CN" altLang="en-US" dirty="0"/>
                <a:t>道山崖，搬掉了</a:t>
              </a:r>
              <a:r>
                <a:rPr lang="en-US" altLang="zh-CN" dirty="0"/>
                <a:t>13</a:t>
              </a:r>
              <a:r>
                <a:rPr lang="zh-CN" altLang="en-US" dirty="0"/>
                <a:t>座山，填平了</a:t>
              </a:r>
              <a:r>
                <a:rPr lang="en-US" altLang="zh-CN" dirty="0"/>
                <a:t>58</a:t>
              </a:r>
              <a:r>
                <a:rPr lang="zh-CN" altLang="en-US" dirty="0"/>
                <a:t>道沟壑，穿凿了总长度</a:t>
              </a:r>
              <a:r>
                <a:rPr lang="en-US" altLang="zh-CN" dirty="0"/>
                <a:t>600</a:t>
              </a:r>
              <a:r>
                <a:rPr lang="zh-CN" altLang="en-US" dirty="0"/>
                <a:t>余米的</a:t>
              </a:r>
              <a:r>
                <a:rPr lang="en-US" altLang="zh-CN" dirty="0"/>
                <a:t>7</a:t>
              </a:r>
              <a:r>
                <a:rPr lang="zh-CN" altLang="en-US" dirty="0"/>
                <a:t>个隧洞，完成土石方</a:t>
              </a:r>
              <a:r>
                <a:rPr lang="en-US" altLang="zh-CN" dirty="0"/>
                <a:t>445.65</a:t>
              </a:r>
              <a:r>
                <a:rPr lang="zh-CN" altLang="en-US" dirty="0"/>
                <a:t>万立方米。此后，又经过四年苦战，实现了总干渠的通水。</a:t>
              </a:r>
              <a:r>
                <a:rPr lang="zh-CN" altLang="en-US" dirty="0">
                  <a:solidFill>
                    <a:srgbClr val="FF0000"/>
                  </a:solidFill>
                </a:rPr>
                <a:t>千百年来，林县人民渴望水的梦想，终于得以实现</a:t>
              </a:r>
              <a:r>
                <a:rPr lang="zh-CN" altLang="en-US" dirty="0"/>
                <a:t>。</a:t>
              </a:r>
            </a:p>
            <a:p>
              <a:r>
                <a:rPr lang="en-US" altLang="zh-CN" dirty="0"/>
                <a:t>——</a:t>
              </a:r>
              <a:r>
                <a:rPr lang="zh-CN" altLang="en-US" dirty="0"/>
                <a:t>据中共中央党史研究室</a:t>
              </a:r>
              <a:r>
                <a:rPr lang="en-US" altLang="zh-CN" dirty="0"/>
                <a:t>《</a:t>
              </a:r>
              <a:r>
                <a:rPr lang="zh-CN" altLang="en-US" dirty="0"/>
                <a:t>中国共产党历史</a:t>
              </a:r>
              <a:r>
                <a:rPr lang="en-US" altLang="zh-CN" dirty="0"/>
                <a:t>》</a:t>
              </a:r>
              <a:r>
                <a:rPr lang="zh-CN" altLang="en-US" dirty="0"/>
                <a:t>第二卷整理</a:t>
              </a:r>
            </a:p>
          </p:txBody>
        </p:sp>
      </p:grpSp>
    </p:spTree>
    <p:extLst>
      <p:ext uri="{BB962C8B-B14F-4D97-AF65-F5344CB8AC3E}">
        <p14:creationId xmlns:p14="http://schemas.microsoft.com/office/powerpoint/2010/main" val="413264580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8" fill="hold" grpId="0" nodeType="click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2.</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时代精神</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三、廿年激荡：伟大的建设成就（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17"/>
          <a:stretch>
            <a:fillRect/>
          </a:stretch>
        </p:blipFill>
        <p:spPr>
          <a:xfrm>
            <a:off x="7452320" y="0"/>
            <a:ext cx="1382250" cy="912501"/>
          </a:xfrm>
          <a:prstGeom prst="rect">
            <a:avLst/>
          </a:prstGeom>
        </p:spPr>
      </p:pic>
      <p:grpSp>
        <p:nvGrpSpPr>
          <p:cNvPr id="15" name="组合 24"/>
          <p:cNvGrpSpPr>
            <a:grpSpLocks/>
          </p:cNvGrpSpPr>
          <p:nvPr>
            <p:custDataLst>
              <p:tags r:id="rId1"/>
            </p:custDataLst>
          </p:nvPr>
        </p:nvGrpSpPr>
        <p:grpSpPr bwMode="auto">
          <a:xfrm>
            <a:off x="6568843" y="3146180"/>
            <a:ext cx="2753973" cy="1928330"/>
            <a:chOff x="7489" y="3988"/>
            <a:chExt cx="4272" cy="3254"/>
          </a:xfrm>
        </p:grpSpPr>
        <p:pic>
          <p:nvPicPr>
            <p:cNvPr id="19" name="图片 18"/>
            <p:cNvPicPr>
              <a:picLocks noChangeAspect="1"/>
            </p:cNvPicPr>
            <p:nvPr>
              <p:custDataLst>
                <p:tags r:id="rId13"/>
              </p:custDataLst>
            </p:nvPr>
          </p:nvPicPr>
          <p:blipFill>
            <a:blip r:embed="rId18"/>
            <a:srcRect l="14765" t="15499" r="22250" b="19584"/>
            <a:stretch>
              <a:fillRect/>
            </a:stretch>
          </p:blipFill>
          <p:spPr>
            <a:xfrm>
              <a:off x="8529" y="3988"/>
              <a:ext cx="2000" cy="2665"/>
            </a:xfrm>
            <a:prstGeom prst="rect">
              <a:avLst/>
            </a:prstGeom>
            <a:effectLst>
              <a:outerShdw blurRad="50800" dist="38100" dir="2700000" algn="tl" rotWithShape="0">
                <a:prstClr val="black">
                  <a:alpha val="40000"/>
                </a:prstClr>
              </a:outerShdw>
            </a:effectLst>
          </p:spPr>
        </p:pic>
        <p:sp>
          <p:nvSpPr>
            <p:cNvPr id="20" name="文本框 9"/>
            <p:cNvSpPr txBox="1">
              <a:spLocks noChangeArrowheads="1"/>
            </p:cNvSpPr>
            <p:nvPr>
              <p:custDataLst>
                <p:tags r:id="rId14"/>
              </p:custDataLst>
            </p:nvPr>
          </p:nvSpPr>
          <p:spPr bwMode="auto">
            <a:xfrm rot="16200000">
              <a:off x="9285" y="4767"/>
              <a:ext cx="679" cy="4272"/>
            </a:xfrm>
            <a:prstGeom prst="rect">
              <a:avLst/>
            </a:prstGeom>
            <a:noFill/>
            <a:ln w="9525">
              <a:noFill/>
              <a:miter lim="800000"/>
              <a:headEnd/>
              <a:tailEnd/>
            </a:ln>
          </p:spPr>
          <p:txBody>
            <a:bodyPr vert="eaVert">
              <a:spAutoFit/>
            </a:bodyPr>
            <a:lstStyle/>
            <a:p>
              <a:pPr algn="ctr"/>
              <a:r>
                <a:rPr lang="en-US" altLang="zh-CN" sz="1600" b="1" dirty="0" err="1" smtClean="0">
                  <a:latin typeface="宋体" charset="-122"/>
                </a:rPr>
                <a:t>雷锋</a:t>
              </a:r>
              <a:endParaRPr lang="en-US" altLang="zh-CN" sz="1600" b="1" dirty="0">
                <a:latin typeface="宋体" charset="-122"/>
              </a:endParaRPr>
            </a:p>
          </p:txBody>
        </p:sp>
      </p:grpSp>
      <p:grpSp>
        <p:nvGrpSpPr>
          <p:cNvPr id="5" name="组合 4"/>
          <p:cNvGrpSpPr/>
          <p:nvPr/>
        </p:nvGrpSpPr>
        <p:grpSpPr>
          <a:xfrm>
            <a:off x="3230909" y="3193301"/>
            <a:ext cx="1962553" cy="1857239"/>
            <a:chOff x="112285" y="3256993"/>
            <a:chExt cx="1865930" cy="1742763"/>
          </a:xfrm>
        </p:grpSpPr>
        <p:pic>
          <p:nvPicPr>
            <p:cNvPr id="11" name="图片 3"/>
            <p:cNvPicPr>
              <a:picLocks noChangeAspect="1"/>
            </p:cNvPicPr>
            <p:nvPr>
              <p:custDataLst>
                <p:tags r:id="rId12"/>
              </p:custDataLst>
            </p:nvPr>
          </p:nvPicPr>
          <p:blipFill>
            <a:blip r:embed="rId19"/>
            <a:srcRect/>
            <a:stretch>
              <a:fillRect/>
            </a:stretch>
          </p:blipFill>
          <p:spPr bwMode="auto">
            <a:xfrm>
              <a:off x="112285" y="3256993"/>
              <a:ext cx="1865930" cy="1331122"/>
            </a:xfrm>
            <a:prstGeom prst="rect">
              <a:avLst/>
            </a:prstGeom>
            <a:noFill/>
            <a:ln w="9525">
              <a:noFill/>
              <a:miter lim="800000"/>
              <a:headEnd/>
              <a:tailEnd/>
            </a:ln>
          </p:spPr>
        </p:pic>
        <p:sp>
          <p:nvSpPr>
            <p:cNvPr id="4" name="文本框 3"/>
            <p:cNvSpPr txBox="1"/>
            <p:nvPr/>
          </p:nvSpPr>
          <p:spPr>
            <a:xfrm>
              <a:off x="227482" y="4653189"/>
              <a:ext cx="1326257" cy="346567"/>
            </a:xfrm>
            <a:prstGeom prst="rect">
              <a:avLst/>
            </a:prstGeom>
            <a:noFill/>
          </p:spPr>
          <p:txBody>
            <a:bodyPr wrap="none" rtlCol="0">
              <a:spAutoFit/>
            </a:bodyPr>
            <a:lstStyle/>
            <a:p>
              <a:r>
                <a:rPr lang="zh-CN" altLang="en-US" b="1" dirty="0"/>
                <a:t> </a:t>
              </a:r>
              <a:r>
                <a:rPr lang="zh-CN" altLang="en-US" b="1" dirty="0" smtClean="0"/>
                <a:t>       王进喜</a:t>
              </a:r>
              <a:endParaRPr lang="zh-CN" altLang="en-US" b="1" dirty="0"/>
            </a:p>
          </p:txBody>
        </p:sp>
      </p:grpSp>
      <p:grpSp>
        <p:nvGrpSpPr>
          <p:cNvPr id="38" name="组合 37"/>
          <p:cNvGrpSpPr/>
          <p:nvPr/>
        </p:nvGrpSpPr>
        <p:grpSpPr>
          <a:xfrm>
            <a:off x="358638" y="1451557"/>
            <a:ext cx="1121865" cy="1719956"/>
            <a:chOff x="222642" y="1530490"/>
            <a:chExt cx="1271419" cy="2123300"/>
          </a:xfrm>
        </p:grpSpPr>
        <p:pic>
          <p:nvPicPr>
            <p:cNvPr id="22" name="图片 21"/>
            <p:cNvPicPr>
              <a:picLocks noChangeAspect="1"/>
            </p:cNvPicPr>
            <p:nvPr>
              <p:custDataLst>
                <p:tags r:id="rId10"/>
              </p:custDataLst>
            </p:nvPr>
          </p:nvPicPr>
          <p:blipFill>
            <a:blip r:embed="rId20"/>
            <a:stretch>
              <a:fillRect/>
            </a:stretch>
          </p:blipFill>
          <p:spPr bwMode="auto">
            <a:xfrm>
              <a:off x="222642" y="1530490"/>
              <a:ext cx="1271419" cy="1692413"/>
            </a:xfrm>
            <a:prstGeom prst="rect">
              <a:avLst/>
            </a:prstGeom>
            <a:effectLst>
              <a:outerShdw blurRad="50800" dist="38100" dir="2700000" algn="tl" rotWithShape="0">
                <a:prstClr val="black">
                  <a:alpha val="40000"/>
                </a:prstClr>
              </a:outerShdw>
            </a:effectLst>
          </p:spPr>
        </p:pic>
        <p:sp>
          <p:nvSpPr>
            <p:cNvPr id="23" name="文本框 18"/>
            <p:cNvSpPr txBox="1">
              <a:spLocks noChangeArrowheads="1"/>
            </p:cNvSpPr>
            <p:nvPr>
              <p:custDataLst>
                <p:tags r:id="rId11"/>
              </p:custDataLst>
            </p:nvPr>
          </p:nvSpPr>
          <p:spPr bwMode="auto">
            <a:xfrm rot="16200000">
              <a:off x="616498" y="2839740"/>
              <a:ext cx="430887" cy="1197213"/>
            </a:xfrm>
            <a:prstGeom prst="rect">
              <a:avLst/>
            </a:prstGeom>
            <a:noFill/>
            <a:ln w="9525">
              <a:noFill/>
              <a:miter lim="800000"/>
              <a:headEnd/>
              <a:tailEnd/>
            </a:ln>
          </p:spPr>
          <p:txBody>
            <a:bodyPr vert="eaVert" wrap="square">
              <a:spAutoFit/>
            </a:bodyPr>
            <a:lstStyle/>
            <a:p>
              <a:pPr algn="ctr"/>
              <a:r>
                <a:rPr lang="en-US" altLang="zh-CN" sz="1600" b="1" dirty="0" err="1" smtClean="0">
                  <a:latin typeface="宋体" charset="-122"/>
                </a:rPr>
                <a:t>钱学森</a:t>
              </a:r>
              <a:endParaRPr lang="en-US" altLang="zh-CN" sz="1600" b="1" dirty="0">
                <a:latin typeface="宋体" charset="-122"/>
              </a:endParaRPr>
            </a:p>
          </p:txBody>
        </p:sp>
      </p:grpSp>
      <p:grpSp>
        <p:nvGrpSpPr>
          <p:cNvPr id="24" name="组合 25"/>
          <p:cNvGrpSpPr>
            <a:grpSpLocks/>
          </p:cNvGrpSpPr>
          <p:nvPr>
            <p:custDataLst>
              <p:tags r:id="rId2"/>
            </p:custDataLst>
          </p:nvPr>
        </p:nvGrpSpPr>
        <p:grpSpPr bwMode="auto">
          <a:xfrm>
            <a:off x="4861502" y="3029776"/>
            <a:ext cx="2711450" cy="2065972"/>
            <a:chOff x="11419" y="3988"/>
            <a:chExt cx="4272" cy="3254"/>
          </a:xfrm>
        </p:grpSpPr>
        <p:pic>
          <p:nvPicPr>
            <p:cNvPr id="25" name="图片 24"/>
            <p:cNvPicPr>
              <a:picLocks noChangeAspect="1"/>
            </p:cNvPicPr>
            <p:nvPr>
              <p:custDataLst>
                <p:tags r:id="rId8"/>
              </p:custDataLst>
            </p:nvPr>
          </p:nvPicPr>
          <p:blipFill>
            <a:blip r:embed="rId21"/>
            <a:stretch>
              <a:fillRect/>
            </a:stretch>
          </p:blipFill>
          <p:spPr>
            <a:xfrm>
              <a:off x="12530" y="3988"/>
              <a:ext cx="2001" cy="2665"/>
            </a:xfrm>
            <a:prstGeom prst="rect">
              <a:avLst/>
            </a:prstGeom>
            <a:effectLst>
              <a:outerShdw blurRad="50800" dist="38100" dir="2700000" algn="tl" rotWithShape="0">
                <a:prstClr val="black">
                  <a:alpha val="40000"/>
                </a:prstClr>
              </a:outerShdw>
            </a:effectLst>
          </p:spPr>
        </p:pic>
        <p:sp>
          <p:nvSpPr>
            <p:cNvPr id="26" name="文本框 11"/>
            <p:cNvSpPr txBox="1">
              <a:spLocks noChangeArrowheads="1"/>
            </p:cNvSpPr>
            <p:nvPr>
              <p:custDataLst>
                <p:tags r:id="rId9"/>
              </p:custDataLst>
            </p:nvPr>
          </p:nvSpPr>
          <p:spPr bwMode="auto">
            <a:xfrm rot="16200000">
              <a:off x="13215" y="4767"/>
              <a:ext cx="679" cy="4272"/>
            </a:xfrm>
            <a:prstGeom prst="rect">
              <a:avLst/>
            </a:prstGeom>
            <a:noFill/>
            <a:ln w="9525">
              <a:noFill/>
              <a:miter lim="800000"/>
              <a:headEnd/>
              <a:tailEnd/>
            </a:ln>
          </p:spPr>
          <p:txBody>
            <a:bodyPr vert="eaVert">
              <a:spAutoFit/>
            </a:bodyPr>
            <a:lstStyle/>
            <a:p>
              <a:pPr algn="ctr"/>
              <a:r>
                <a:rPr lang="zh-CN" altLang="en-US" sz="1600" b="1" dirty="0" smtClean="0">
                  <a:solidFill>
                    <a:srgbClr val="000000"/>
                  </a:solidFill>
                  <a:latin typeface="宋体" charset="-122"/>
                </a:rPr>
                <a:t>焦</a:t>
              </a:r>
              <a:r>
                <a:rPr lang="en-US" altLang="zh-CN" sz="1600" b="1" dirty="0" err="1" smtClean="0">
                  <a:solidFill>
                    <a:srgbClr val="000000"/>
                  </a:solidFill>
                  <a:latin typeface="宋体" charset="-122"/>
                </a:rPr>
                <a:t>裕禄</a:t>
              </a:r>
              <a:endParaRPr lang="en-US" altLang="zh-CN" sz="1600" b="1" dirty="0">
                <a:solidFill>
                  <a:srgbClr val="000000"/>
                </a:solidFill>
                <a:latin typeface="宋体" charset="-122"/>
              </a:endParaRPr>
            </a:p>
          </p:txBody>
        </p:sp>
      </p:grpSp>
      <p:grpSp>
        <p:nvGrpSpPr>
          <p:cNvPr id="27" name="组合 30"/>
          <p:cNvGrpSpPr>
            <a:grpSpLocks/>
          </p:cNvGrpSpPr>
          <p:nvPr>
            <p:custDataLst>
              <p:tags r:id="rId3"/>
            </p:custDataLst>
          </p:nvPr>
        </p:nvGrpSpPr>
        <p:grpSpPr bwMode="auto">
          <a:xfrm>
            <a:off x="6419075" y="877947"/>
            <a:ext cx="2724925" cy="2268233"/>
            <a:chOff x="9392" y="7161"/>
            <a:chExt cx="4272" cy="3282"/>
          </a:xfrm>
        </p:grpSpPr>
        <p:pic>
          <p:nvPicPr>
            <p:cNvPr id="28" name="图片 27"/>
            <p:cNvPicPr>
              <a:picLocks noChangeAspect="1"/>
            </p:cNvPicPr>
            <p:nvPr>
              <p:custDataLst>
                <p:tags r:id="rId6"/>
              </p:custDataLst>
            </p:nvPr>
          </p:nvPicPr>
          <p:blipFill>
            <a:blip r:embed="rId22"/>
            <a:stretch>
              <a:fillRect/>
            </a:stretch>
          </p:blipFill>
          <p:spPr>
            <a:xfrm>
              <a:off x="10528" y="7161"/>
              <a:ext cx="2290" cy="2664"/>
            </a:xfrm>
            <a:prstGeom prst="rect">
              <a:avLst/>
            </a:prstGeom>
            <a:effectLst>
              <a:outerShdw blurRad="50800" dist="38100" dir="2700000" algn="tl" rotWithShape="0">
                <a:prstClr val="black">
                  <a:alpha val="40000"/>
                </a:prstClr>
              </a:outerShdw>
            </a:effectLst>
          </p:spPr>
        </p:pic>
        <p:sp>
          <p:nvSpPr>
            <p:cNvPr id="29" name="文本框 16"/>
            <p:cNvSpPr txBox="1">
              <a:spLocks noChangeArrowheads="1"/>
            </p:cNvSpPr>
            <p:nvPr>
              <p:custDataLst>
                <p:tags r:id="rId7"/>
              </p:custDataLst>
            </p:nvPr>
          </p:nvSpPr>
          <p:spPr bwMode="auto">
            <a:xfrm rot="16200000">
              <a:off x="11189" y="7968"/>
              <a:ext cx="678" cy="4272"/>
            </a:xfrm>
            <a:prstGeom prst="rect">
              <a:avLst/>
            </a:prstGeom>
            <a:noFill/>
            <a:ln w="9525">
              <a:noFill/>
              <a:miter lim="800000"/>
              <a:headEnd/>
              <a:tailEnd/>
            </a:ln>
          </p:spPr>
          <p:txBody>
            <a:bodyPr vert="eaVert">
              <a:spAutoFit/>
            </a:bodyPr>
            <a:lstStyle/>
            <a:p>
              <a:pPr algn="ctr"/>
              <a:r>
                <a:rPr lang="en-US" altLang="zh-CN" sz="1600" b="1" dirty="0">
                  <a:latin typeface="宋体" charset="-122"/>
                </a:rPr>
                <a:t> </a:t>
              </a:r>
              <a:r>
                <a:rPr lang="en-US" altLang="zh-CN" sz="1600" b="1" dirty="0" smtClean="0">
                  <a:latin typeface="宋体" charset="-122"/>
                </a:rPr>
                <a:t>  </a:t>
              </a:r>
              <a:r>
                <a:rPr lang="en-US" altLang="zh-CN" sz="1600" b="1" dirty="0" err="1" smtClean="0">
                  <a:latin typeface="宋体" charset="-122"/>
                </a:rPr>
                <a:t>邓稼先</a:t>
              </a:r>
              <a:endParaRPr lang="en-US" altLang="zh-CN" sz="1600" b="1" dirty="0">
                <a:latin typeface="宋体" charset="-122"/>
              </a:endParaRPr>
            </a:p>
          </p:txBody>
        </p:sp>
      </p:grpSp>
      <p:grpSp>
        <p:nvGrpSpPr>
          <p:cNvPr id="39" name="组合 38"/>
          <p:cNvGrpSpPr/>
          <p:nvPr/>
        </p:nvGrpSpPr>
        <p:grpSpPr>
          <a:xfrm>
            <a:off x="381137" y="3223029"/>
            <a:ext cx="1067243" cy="1710982"/>
            <a:chOff x="64905" y="1216364"/>
            <a:chExt cx="1313259" cy="2123280"/>
          </a:xfrm>
        </p:grpSpPr>
        <p:pic>
          <p:nvPicPr>
            <p:cNvPr id="31" name="图片 30"/>
            <p:cNvPicPr>
              <a:picLocks noChangeAspect="1"/>
            </p:cNvPicPr>
            <p:nvPr>
              <p:custDataLst>
                <p:tags r:id="rId4"/>
              </p:custDataLst>
            </p:nvPr>
          </p:nvPicPr>
          <p:blipFill>
            <a:blip r:embed="rId23"/>
            <a:stretch>
              <a:fillRect/>
            </a:stretch>
          </p:blipFill>
          <p:spPr bwMode="auto">
            <a:xfrm>
              <a:off x="106745" y="1216364"/>
              <a:ext cx="1271419" cy="1692394"/>
            </a:xfrm>
            <a:prstGeom prst="rect">
              <a:avLst/>
            </a:prstGeom>
            <a:effectLst>
              <a:outerShdw blurRad="50800" dist="38100" dir="2700000" algn="tl" rotWithShape="0">
                <a:prstClr val="black">
                  <a:alpha val="40000"/>
                </a:prstClr>
              </a:outerShdw>
            </a:effectLst>
          </p:spPr>
        </p:pic>
        <p:sp>
          <p:nvSpPr>
            <p:cNvPr id="32" name="文本框 10"/>
            <p:cNvSpPr txBox="1">
              <a:spLocks noChangeArrowheads="1"/>
            </p:cNvSpPr>
            <p:nvPr>
              <p:custDataLst>
                <p:tags r:id="rId5"/>
              </p:custDataLst>
            </p:nvPr>
          </p:nvSpPr>
          <p:spPr bwMode="auto">
            <a:xfrm rot="16200000">
              <a:off x="498436" y="2475226"/>
              <a:ext cx="430887" cy="1297950"/>
            </a:xfrm>
            <a:prstGeom prst="rect">
              <a:avLst/>
            </a:prstGeom>
            <a:noFill/>
            <a:ln w="9525">
              <a:noFill/>
              <a:miter lim="800000"/>
              <a:headEnd/>
              <a:tailEnd/>
            </a:ln>
          </p:spPr>
          <p:txBody>
            <a:bodyPr vert="eaVert" wrap="square">
              <a:spAutoFit/>
            </a:bodyPr>
            <a:lstStyle/>
            <a:p>
              <a:pPr algn="ctr"/>
              <a:r>
                <a:rPr lang="en-US" altLang="zh-CN" sz="1600" b="1" dirty="0" err="1" smtClean="0">
                  <a:solidFill>
                    <a:srgbClr val="000000"/>
                  </a:solidFill>
                  <a:latin typeface="宋体" charset="-122"/>
                </a:rPr>
                <a:t>李四光</a:t>
              </a:r>
              <a:endParaRPr lang="en-US" altLang="zh-CN" sz="1600" b="1" dirty="0">
                <a:solidFill>
                  <a:srgbClr val="000000"/>
                </a:solidFill>
                <a:latin typeface="宋体" charset="-122"/>
              </a:endParaRPr>
            </a:p>
          </p:txBody>
        </p:sp>
      </p:grpSp>
      <p:grpSp>
        <p:nvGrpSpPr>
          <p:cNvPr id="36" name="组合 35"/>
          <p:cNvGrpSpPr/>
          <p:nvPr/>
        </p:nvGrpSpPr>
        <p:grpSpPr>
          <a:xfrm>
            <a:off x="1762204" y="3036949"/>
            <a:ext cx="1228861" cy="1976537"/>
            <a:chOff x="7251570" y="3304592"/>
            <a:chExt cx="1228861" cy="2013870"/>
          </a:xfrm>
        </p:grpSpPr>
        <p:pic>
          <p:nvPicPr>
            <p:cNvPr id="33" name="图片 32">
              <a:extLst>
                <a:ext uri="{FF2B5EF4-FFF2-40B4-BE49-F238E27FC236}">
                  <a16:creationId xmlns:a16="http://schemas.microsoft.com/office/drawing/2014/main" id="{5D8815FB-BBA4-4524-B284-3BB780B9FC82}"/>
                </a:ext>
              </a:extLst>
            </p:cNvPr>
            <p:cNvPicPr>
              <a:picLocks noChangeAspect="1"/>
            </p:cNvPicPr>
            <p:nvPr/>
          </p:nvPicPr>
          <p:blipFill>
            <a:blip r:embed="rId24"/>
            <a:stretch>
              <a:fillRect/>
            </a:stretch>
          </p:blipFill>
          <p:spPr bwMode="auto">
            <a:xfrm>
              <a:off x="7251570" y="3304592"/>
              <a:ext cx="1216698" cy="1621338"/>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7459295" y="4979908"/>
              <a:ext cx="1021136" cy="338554"/>
            </a:xfrm>
            <a:prstGeom prst="rect">
              <a:avLst/>
            </a:prstGeom>
            <a:noFill/>
          </p:spPr>
          <p:txBody>
            <a:bodyPr wrap="square" rtlCol="0">
              <a:spAutoFit/>
            </a:bodyPr>
            <a:lstStyle/>
            <a:p>
              <a:r>
                <a:rPr lang="zh-CN" altLang="en-US" sz="1600" b="1" dirty="0" smtClean="0"/>
                <a:t>华罗庚</a:t>
              </a:r>
              <a:endParaRPr lang="zh-CN" altLang="en-US" sz="1600" b="1" dirty="0"/>
            </a:p>
          </p:txBody>
        </p:sp>
      </p:grpSp>
      <p:pic>
        <p:nvPicPr>
          <p:cNvPr id="37" name="图片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79023" y="889602"/>
            <a:ext cx="4868036" cy="1999789"/>
          </a:xfrm>
          <a:prstGeom prst="rect">
            <a:avLst/>
          </a:prstGeom>
        </p:spPr>
      </p:pic>
      <p:sp>
        <p:nvSpPr>
          <p:cNvPr id="40"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209086" y="2753130"/>
            <a:ext cx="8496944" cy="40011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zh-CN" altLang="en-US" sz="2000" b="1" dirty="0" smtClean="0">
                <a:solidFill>
                  <a:schemeClr val="bg1"/>
                </a:solidFill>
                <a:latin typeface="黑体" panose="02010609060101010101" pitchFamily="49" charset="-122"/>
                <a:ea typeface="黑体" panose="02010609060101010101" pitchFamily="49" charset="-122"/>
              </a:rPr>
              <a:t>艰苦奋斗、奋发图强、崇尚劳动、敬业守信、精益求精、敢于创新</a:t>
            </a:r>
            <a:r>
              <a:rPr lang="en-US" altLang="zh-CN" sz="2000" b="1" dirty="0" smtClean="0">
                <a:solidFill>
                  <a:schemeClr val="bg1"/>
                </a:solidFill>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306849168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nodeType="click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randombar(horizontal)">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randombar(horizont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linds(horizontal)">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14859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3.</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时代成就</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三、廿年激荡：伟大的建设成就（</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1956-1976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graphicFrame>
        <p:nvGraphicFramePr>
          <p:cNvPr id="6" name="表格 5">
            <a:extLst>
              <a:ext uri="{FF2B5EF4-FFF2-40B4-BE49-F238E27FC236}">
                <a16:creationId xmlns:a16="http://schemas.microsoft.com/office/drawing/2014/main" id="{1FFBD634-E367-4E9A-9492-E460EEBEBBBA}"/>
              </a:ext>
            </a:extLst>
          </p:cNvPr>
          <p:cNvGraphicFramePr>
            <a:graphicFrameLocks noGrp="1"/>
          </p:cNvGraphicFramePr>
          <p:nvPr>
            <p:extLst>
              <p:ext uri="{D42A27DB-BD31-4B8C-83A1-F6EECF244321}">
                <p14:modId xmlns:p14="http://schemas.microsoft.com/office/powerpoint/2010/main" val="2412667137"/>
              </p:ext>
            </p:extLst>
          </p:nvPr>
        </p:nvGraphicFramePr>
        <p:xfrm>
          <a:off x="467544" y="1430947"/>
          <a:ext cx="7992889" cy="3353312"/>
        </p:xfrm>
        <a:graphic>
          <a:graphicData uri="http://schemas.openxmlformats.org/drawingml/2006/table">
            <a:tbl>
              <a:tblPr firstRow="1" bandRow="1">
                <a:tableStyleId>{5C22544A-7EE6-4342-B048-85BDC9FD1C3A}</a:tableStyleId>
              </a:tblPr>
              <a:tblGrid>
                <a:gridCol w="712512">
                  <a:extLst>
                    <a:ext uri="{9D8B030D-6E8A-4147-A177-3AD203B41FA5}">
                      <a16:colId xmlns:a16="http://schemas.microsoft.com/office/drawing/2014/main" val="20000"/>
                    </a:ext>
                  </a:extLst>
                </a:gridCol>
                <a:gridCol w="7280377">
                  <a:extLst>
                    <a:ext uri="{9D8B030D-6E8A-4147-A177-3AD203B41FA5}">
                      <a16:colId xmlns:a16="http://schemas.microsoft.com/office/drawing/2014/main" val="20001"/>
                    </a:ext>
                  </a:extLst>
                </a:gridCol>
              </a:tblGrid>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领域</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成就</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工业</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32055">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国防</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r>
                        <a:rPr lang="zh-CN" altLang="en-US" sz="2000" b="1" dirty="0">
                          <a:solidFill>
                            <a:schemeClr val="tx1"/>
                          </a:solidFill>
                          <a:latin typeface="微软雅黑" panose="020B0503020204020204" pitchFamily="34" charset="-122"/>
                          <a:ea typeface="微软雅黑" panose="020B0503020204020204" pitchFamily="34" charset="-122"/>
                        </a:rPr>
                        <a:t>科技</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农业</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32055">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教育医疗</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7799">
                <a:tc>
                  <a:txBody>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外交</a:t>
                      </a: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a:txBody>
                  <a:tcPr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文本框 6">
            <a:extLst>
              <a:ext uri="{FF2B5EF4-FFF2-40B4-BE49-F238E27FC236}">
                <a16:creationId xmlns:a16="http://schemas.microsoft.com/office/drawing/2014/main" id="{8296AC37-77A6-420B-8F52-C623B3854748}"/>
              </a:ext>
            </a:extLst>
          </p:cNvPr>
          <p:cNvSpPr txBox="1">
            <a:spLocks noChangeArrowheads="1"/>
          </p:cNvSpPr>
          <p:nvPr/>
        </p:nvSpPr>
        <p:spPr bwMode="auto">
          <a:xfrm>
            <a:off x="1305946" y="1964899"/>
            <a:ext cx="6832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latin typeface="微软雅黑" panose="020B0503020204020204" pitchFamily="34" charset="-122"/>
                <a:ea typeface="微软雅黑" panose="020B0503020204020204" pitchFamily="34" charset="-122"/>
              </a:rPr>
              <a:t>逐步建成了一批门类比较齐全的基础工业项目；</a:t>
            </a:r>
            <a:r>
              <a:rPr lang="zh-CN" altLang="en-US" sz="2000" b="1" dirty="0">
                <a:solidFill>
                  <a:srgbClr val="FF0000"/>
                </a:solidFill>
                <a:latin typeface="微软雅黑" panose="020B0503020204020204" pitchFamily="34" charset="-122"/>
                <a:ea typeface="微软雅黑" panose="020B0503020204020204" pitchFamily="34" charset="-122"/>
              </a:rPr>
              <a:t>三线建设</a:t>
            </a:r>
          </a:p>
        </p:txBody>
      </p:sp>
      <p:sp>
        <p:nvSpPr>
          <p:cNvPr id="8" name="文本框 7">
            <a:extLst>
              <a:ext uri="{FF2B5EF4-FFF2-40B4-BE49-F238E27FC236}">
                <a16:creationId xmlns:a16="http://schemas.microsoft.com/office/drawing/2014/main" id="{4C99D251-4FE6-48B8-B97E-E36B68E3B5CA}"/>
              </a:ext>
            </a:extLst>
          </p:cNvPr>
          <p:cNvSpPr txBox="1">
            <a:spLocks noChangeArrowheads="1"/>
          </p:cNvSpPr>
          <p:nvPr/>
        </p:nvSpPr>
        <p:spPr bwMode="auto">
          <a:xfrm>
            <a:off x="1293043" y="2558708"/>
            <a:ext cx="875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pPr>
            <a:r>
              <a:rPr lang="zh-CN" altLang="en-US" sz="2000" b="1" dirty="0">
                <a:solidFill>
                  <a:srgbClr val="000000"/>
                </a:solidFill>
                <a:latin typeface="微软雅黑" panose="020B0503020204020204" pitchFamily="34" charset="-122"/>
                <a:ea typeface="微软雅黑" panose="020B0503020204020204" pitchFamily="34" charset="-122"/>
              </a:rPr>
              <a:t>成功爆炸</a:t>
            </a:r>
            <a:r>
              <a:rPr lang="zh-CN" altLang="en-US" sz="2000" b="1" dirty="0">
                <a:solidFill>
                  <a:srgbClr val="FF0000"/>
                </a:solidFill>
                <a:latin typeface="微软雅黑" panose="020B0503020204020204" pitchFamily="34" charset="-122"/>
                <a:ea typeface="微软雅黑" panose="020B0503020204020204" pitchFamily="34" charset="-122"/>
              </a:rPr>
              <a:t>原子弹</a:t>
            </a:r>
            <a:r>
              <a:rPr lang="zh-CN" altLang="en-US"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氢弹</a:t>
            </a:r>
            <a:r>
              <a:rPr lang="zh-CN" altLang="en-US" sz="2000" b="1" dirty="0">
                <a:solidFill>
                  <a:srgbClr val="000000"/>
                </a:solidFill>
                <a:latin typeface="微软雅黑" panose="020B0503020204020204" pitchFamily="34" charset="-122"/>
                <a:ea typeface="微软雅黑" panose="020B0503020204020204" pitchFamily="34" charset="-122"/>
              </a:rPr>
              <a:t>；成功发射</a:t>
            </a:r>
            <a:r>
              <a:rPr lang="zh-CN" altLang="en-US" sz="2000" b="1" dirty="0">
                <a:solidFill>
                  <a:srgbClr val="FF0000"/>
                </a:solidFill>
                <a:latin typeface="微软雅黑" panose="020B0503020204020204" pitchFamily="34" charset="-122"/>
                <a:ea typeface="微软雅黑" panose="020B0503020204020204" pitchFamily="34" charset="-122"/>
              </a:rPr>
              <a:t>中远程导弹</a:t>
            </a:r>
            <a:r>
              <a:rPr lang="zh-CN" altLang="en-US"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人造卫星</a:t>
            </a:r>
          </a:p>
        </p:txBody>
      </p:sp>
      <p:sp>
        <p:nvSpPr>
          <p:cNvPr id="9" name="文本框 8">
            <a:extLst>
              <a:ext uri="{FF2B5EF4-FFF2-40B4-BE49-F238E27FC236}">
                <a16:creationId xmlns:a16="http://schemas.microsoft.com/office/drawing/2014/main" id="{8BD73FCE-1E11-4ABC-9001-C28CC54E7FE1}"/>
              </a:ext>
            </a:extLst>
          </p:cNvPr>
          <p:cNvSpPr txBox="1">
            <a:spLocks noChangeArrowheads="1"/>
          </p:cNvSpPr>
          <p:nvPr/>
        </p:nvSpPr>
        <p:spPr bwMode="auto">
          <a:xfrm>
            <a:off x="1259632" y="3155549"/>
            <a:ext cx="71287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smtClean="0">
                <a:latin typeface="微软雅黑" panose="020B0503020204020204" pitchFamily="34" charset="-122"/>
                <a:ea typeface="微软雅黑" panose="020B0503020204020204" pitchFamily="34" charset="-122"/>
              </a:rPr>
              <a:t>兴修水利，开展农田基本建设，培育推广良种（杂交水稻）</a:t>
            </a:r>
            <a:endParaRPr lang="zh-CN" altLang="en-US" sz="20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48E8EC9-96CA-4C45-AB8D-B6EE6091E28B}"/>
              </a:ext>
            </a:extLst>
          </p:cNvPr>
          <p:cNvSpPr txBox="1">
            <a:spLocks noChangeArrowheads="1"/>
          </p:cNvSpPr>
          <p:nvPr/>
        </p:nvSpPr>
        <p:spPr bwMode="auto">
          <a:xfrm>
            <a:off x="1230656" y="3576876"/>
            <a:ext cx="68374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ct val="30000"/>
              </a:spcBef>
              <a:spcAft>
                <a:spcPts val="0"/>
              </a:spcAft>
            </a:pPr>
            <a:r>
              <a:rPr lang="zh-CN" altLang="en-US" sz="2000" b="1" dirty="0" smtClean="0">
                <a:latin typeface="微软雅黑" panose="020B0503020204020204" pitchFamily="34" charset="-122"/>
                <a:ea typeface="微软雅黑" panose="020B0503020204020204" pitchFamily="34" charset="-122"/>
              </a:rPr>
              <a:t>教育事业长足进步，医疗卫生事业</a:t>
            </a:r>
            <a:r>
              <a:rPr lang="zh-CN" altLang="en-US" sz="2000" b="1" smtClean="0">
                <a:latin typeface="微软雅黑" panose="020B0503020204020204" pitchFamily="34" charset="-122"/>
                <a:ea typeface="微软雅黑" panose="020B0503020204020204" pitchFamily="34" charset="-122"/>
              </a:rPr>
              <a:t>得到蓬勃发展（人工合成结晶牛胰岛素、青蒿素）</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9C49845C-C3DC-46D1-BB4A-945EA93E67E5}"/>
              </a:ext>
            </a:extLst>
          </p:cNvPr>
          <p:cNvSpPr txBox="1">
            <a:spLocks noChangeArrowheads="1"/>
          </p:cNvSpPr>
          <p:nvPr/>
        </p:nvSpPr>
        <p:spPr bwMode="auto">
          <a:xfrm>
            <a:off x="1310646" y="4305980"/>
            <a:ext cx="6717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pPr>
            <a:r>
              <a:rPr lang="zh-CN" altLang="en-US" sz="2000" b="1" dirty="0">
                <a:latin typeface="微软雅黑" panose="020B0503020204020204" pitchFamily="34" charset="-122"/>
                <a:ea typeface="微软雅黑" panose="020B0503020204020204" pitchFamily="34" charset="-122"/>
              </a:rPr>
              <a:t>中国恢复在</a:t>
            </a:r>
            <a:r>
              <a:rPr lang="zh-CN" altLang="en-US" sz="2000" b="1" dirty="0">
                <a:solidFill>
                  <a:srgbClr val="FF0000"/>
                </a:solidFill>
                <a:latin typeface="微软雅黑" panose="020B0503020204020204" pitchFamily="34" charset="-122"/>
                <a:ea typeface="微软雅黑" panose="020B0503020204020204" pitchFamily="34" charset="-122"/>
              </a:rPr>
              <a:t>联合国合法席位</a:t>
            </a:r>
            <a:r>
              <a:rPr lang="zh-CN" altLang="en-US" sz="2000" b="1" dirty="0">
                <a:latin typeface="微软雅黑" panose="020B0503020204020204" pitchFamily="34" charset="-122"/>
                <a:ea typeface="微软雅黑" panose="020B0503020204020204" pitchFamily="34" charset="-122"/>
              </a:rPr>
              <a:t>；</a:t>
            </a:r>
            <a:r>
              <a:rPr lang="zh-CN" altLang="en-US" sz="2000" b="1" dirty="0" smtClean="0">
                <a:solidFill>
                  <a:srgbClr val="FF0000"/>
                </a:solidFill>
                <a:latin typeface="微软雅黑" panose="020B0503020204020204" pitchFamily="34" charset="-122"/>
                <a:ea typeface="微软雅黑" panose="020B0503020204020204" pitchFamily="34" charset="-122"/>
              </a:rPr>
              <a:t>中美</a:t>
            </a:r>
            <a:r>
              <a:rPr lang="zh-CN" altLang="en-US" sz="2000" b="1" dirty="0" smtClean="0">
                <a:latin typeface="微软雅黑" panose="020B0503020204020204" pitchFamily="34" charset="-122"/>
                <a:ea typeface="微软雅黑" panose="020B0503020204020204" pitchFamily="34" charset="-122"/>
              </a:rPr>
              <a:t>关系正常化；</a:t>
            </a:r>
            <a:r>
              <a:rPr lang="zh-CN" altLang="en-US" sz="2000" b="1" dirty="0" smtClean="0">
                <a:solidFill>
                  <a:srgbClr val="FF0000"/>
                </a:solidFill>
                <a:latin typeface="微软雅黑" panose="020B0503020204020204" pitchFamily="34" charset="-122"/>
                <a:ea typeface="微软雅黑" panose="020B0503020204020204" pitchFamily="34" charset="-122"/>
              </a:rPr>
              <a:t>中日</a:t>
            </a:r>
            <a:r>
              <a:rPr lang="zh-CN" altLang="en-US" sz="2000" b="1" dirty="0" smtClean="0">
                <a:latin typeface="微软雅黑" panose="020B0503020204020204" pitchFamily="34" charset="-122"/>
                <a:ea typeface="微软雅黑" panose="020B0503020204020204" pitchFamily="34" charset="-122"/>
              </a:rPr>
              <a:t>建交</a:t>
            </a:r>
            <a:endParaRPr lang="zh-CN" altLang="en-US" sz="2000" b="1" dirty="0">
              <a:latin typeface="微软雅黑" panose="020B0503020204020204" pitchFamily="34" charset="-122"/>
              <a:ea typeface="微软雅黑" panose="020B0503020204020204" pitchFamily="34" charset="-122"/>
            </a:endParaRPr>
          </a:p>
        </p:txBody>
      </p:sp>
      <p:sp>
        <p:nvSpPr>
          <p:cNvPr id="13"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395536" y="3372840"/>
            <a:ext cx="8136904" cy="892552"/>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800" b="1" dirty="0" smtClean="0">
                <a:solidFill>
                  <a:schemeClr val="bg1"/>
                </a:solidFill>
                <a:latin typeface="黑体" panose="02010609060101010101" pitchFamily="49" charset="-122"/>
                <a:ea typeface="黑体" panose="02010609060101010101" pitchFamily="49" charset="-122"/>
              </a:rPr>
              <a:t>   </a:t>
            </a:r>
            <a:r>
              <a:rPr lang="zh-CN" altLang="en-US" sz="2400" b="1" dirty="0" smtClean="0">
                <a:solidFill>
                  <a:schemeClr val="bg1"/>
                </a:solidFill>
                <a:latin typeface="黑体" panose="02010609060101010101" pitchFamily="49" charset="-122"/>
                <a:ea typeface="黑体" panose="02010609060101010101" pitchFamily="49" charset="-122"/>
              </a:rPr>
              <a:t>“</a:t>
            </a:r>
            <a:r>
              <a:rPr lang="zh-CN" altLang="en-US" sz="2400" b="1" dirty="0">
                <a:solidFill>
                  <a:schemeClr val="bg1"/>
                </a:solidFill>
                <a:latin typeface="黑体" panose="02010609060101010101" pitchFamily="49" charset="-122"/>
                <a:ea typeface="黑体" panose="02010609060101010101" pitchFamily="49" charset="-122"/>
              </a:rPr>
              <a:t>不能用改革开放后的历史时期否定改革开放前的历史时期。</a:t>
            </a:r>
            <a:r>
              <a:rPr lang="zh-CN" altLang="en-US" sz="2400" b="1" smtClean="0">
                <a:solidFill>
                  <a:schemeClr val="bg1"/>
                </a:solidFill>
                <a:latin typeface="黑体" panose="02010609060101010101" pitchFamily="49" charset="-122"/>
                <a:ea typeface="黑体" panose="02010609060101010101" pitchFamily="49" charset="-122"/>
              </a:rPr>
              <a:t>”                      </a:t>
            </a:r>
            <a:r>
              <a:rPr lang="en-US" altLang="zh-CN" sz="2400" b="1"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习近平</a:t>
            </a:r>
            <a:endParaRPr lang="en-US" altLang="zh-CN" sz="2400" b="1" dirty="0" smtClean="0">
              <a:solidFill>
                <a:schemeClr val="bg1"/>
              </a:solidFill>
              <a:latin typeface="黑体" panose="02010609060101010101" pitchFamily="49" charset="-122"/>
              <a:ea typeface="黑体" panose="02010609060101010101" pitchFamily="49" charset="-122"/>
            </a:endParaRPr>
          </a:p>
        </p:txBody>
      </p:sp>
      <p:sp>
        <p:nvSpPr>
          <p:cNvPr id="3" name="文本框 2"/>
          <p:cNvSpPr txBox="1"/>
          <p:nvPr/>
        </p:nvSpPr>
        <p:spPr>
          <a:xfrm>
            <a:off x="3275856" y="928694"/>
            <a:ext cx="2520280" cy="461665"/>
          </a:xfrm>
          <a:prstGeom prst="rect">
            <a:avLst/>
          </a:prstGeom>
          <a:noFill/>
        </p:spPr>
        <p:txBody>
          <a:bodyPr wrap="square" rtlCol="0">
            <a:spAutoFit/>
          </a:bodyPr>
          <a:lstStyle/>
          <a:p>
            <a:r>
              <a:rPr lang="zh-CN" altLang="en-US" sz="2400" b="1" dirty="0" smtClean="0">
                <a:solidFill>
                  <a:schemeClr val="accent4"/>
                </a:solidFill>
                <a:latin typeface="华文行楷" panose="02010800040101010101" pitchFamily="2" charset="-122"/>
                <a:ea typeface="华文行楷" panose="02010800040101010101" pitchFamily="2" charset="-122"/>
              </a:rPr>
              <a:t>开创性、奠基性</a:t>
            </a:r>
            <a:endParaRPr lang="zh-CN" altLang="en-US" sz="2400" b="1" dirty="0">
              <a:solidFill>
                <a:schemeClr val="accent4"/>
              </a:solidFill>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11546833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6" presetClass="entr" presetSubtype="21" fill="hold" nodeType="click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512" y="12347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16</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3"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1970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175" y="893170"/>
            <a:ext cx="4450825" cy="288032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033"/>
            <a:ext cx="4745513" cy="2880320"/>
          </a:xfrm>
          <a:prstGeom prst="rect">
            <a:avLst/>
          </a:prstGeom>
        </p:spPr>
      </p:pic>
      <p:sp>
        <p:nvSpPr>
          <p:cNvPr id="6" name="文本框 5"/>
          <p:cNvSpPr txBox="1"/>
          <p:nvPr/>
        </p:nvSpPr>
        <p:spPr>
          <a:xfrm>
            <a:off x="2051720" y="3892018"/>
            <a:ext cx="5554216" cy="400110"/>
          </a:xfrm>
          <a:prstGeom prst="rect">
            <a:avLst/>
          </a:prstGeom>
          <a:noFill/>
        </p:spPr>
        <p:txBody>
          <a:bodyPr wrap="square" rtlCol="0">
            <a:spAutoFit/>
          </a:bodyPr>
          <a:lstStyle/>
          <a:p>
            <a:r>
              <a:rPr lang="zh-CN" altLang="en-US" sz="2000" b="1" dirty="0" smtClean="0"/>
              <a:t>斯诺</a:t>
            </a:r>
            <a:r>
              <a:rPr lang="en-US" altLang="zh-CN" sz="2000" b="1" dirty="0" smtClean="0"/>
              <a:t>——</a:t>
            </a:r>
            <a:r>
              <a:rPr lang="zh-CN" altLang="en-US" sz="2000" b="1" dirty="0" smtClean="0"/>
              <a:t>第一位受邀登上天安门城楼的美国人</a:t>
            </a:r>
            <a:endParaRPr lang="zh-CN" altLang="en-US" sz="2000" b="1" dirty="0"/>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693" y="1203598"/>
            <a:ext cx="3096344" cy="2377992"/>
          </a:xfrm>
          <a:prstGeom prst="rect">
            <a:avLst/>
          </a:prstGeom>
        </p:spPr>
      </p:pic>
      <p:sp>
        <p:nvSpPr>
          <p:cNvPr id="8" name="文本框 7"/>
          <p:cNvSpPr txBox="1"/>
          <p:nvPr/>
        </p:nvSpPr>
        <p:spPr>
          <a:xfrm>
            <a:off x="3226477" y="4425224"/>
            <a:ext cx="3262432"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cs typeface="Arial"/>
              </a:rPr>
              <a:t>向世界传达一个信号！</a:t>
            </a:r>
          </a:p>
        </p:txBody>
      </p:sp>
    </p:spTree>
    <p:extLst>
      <p:ext uri="{BB962C8B-B14F-4D97-AF65-F5344CB8AC3E}">
        <p14:creationId xmlns:p14="http://schemas.microsoft.com/office/powerpoint/2010/main" val="282127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4453"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30" y="265654"/>
            <a:ext cx="287976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611560" y="4601486"/>
            <a:ext cx="2653036" cy="369332"/>
          </a:xfrm>
          <a:prstGeom prst="rect">
            <a:avLst/>
          </a:prstGeom>
          <a:noFill/>
        </p:spPr>
        <p:txBody>
          <a:bodyPr wrap="square" rtlCol="0">
            <a:spAutoFit/>
          </a:bodyPr>
          <a:lstStyle/>
          <a:p>
            <a:r>
              <a:rPr lang="zh-CN" altLang="en-US" b="1" dirty="0" smtClean="0"/>
              <a:t>尼克松总统在故宫参观</a:t>
            </a:r>
            <a:endParaRPr lang="zh-CN" altLang="en-US" b="1" dirty="0"/>
          </a:p>
        </p:txBody>
      </p:sp>
      <p:grpSp>
        <p:nvGrpSpPr>
          <p:cNvPr id="2" name="组合 1"/>
          <p:cNvGrpSpPr/>
          <p:nvPr/>
        </p:nvGrpSpPr>
        <p:grpSpPr>
          <a:xfrm>
            <a:off x="3419872" y="483518"/>
            <a:ext cx="5438592" cy="4212591"/>
            <a:chOff x="3419872" y="411510"/>
            <a:chExt cx="5438592" cy="4212591"/>
          </a:xfrm>
        </p:grpSpPr>
        <p:pic>
          <p:nvPicPr>
            <p:cNvPr id="6" name="图片 108547"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11510"/>
              <a:ext cx="5438592" cy="362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716016" y="4254769"/>
              <a:ext cx="3312368" cy="369332"/>
            </a:xfrm>
            <a:prstGeom prst="rect">
              <a:avLst/>
            </a:prstGeom>
            <a:noFill/>
          </p:spPr>
          <p:txBody>
            <a:bodyPr wrap="square" rtlCol="0">
              <a:spAutoFit/>
            </a:bodyPr>
            <a:lstStyle/>
            <a:p>
              <a:r>
                <a:rPr lang="zh-CN" altLang="en-US" b="1" dirty="0" smtClean="0"/>
                <a:t>尼克松夫人在参观北京城郊</a:t>
              </a:r>
              <a:endParaRPr lang="zh-CN" altLang="en-US" b="1" dirty="0"/>
            </a:p>
          </p:txBody>
        </p:sp>
      </p:grpSp>
    </p:spTree>
    <p:extLst>
      <p:ext uri="{BB962C8B-B14F-4D97-AF65-F5344CB8AC3E}">
        <p14:creationId xmlns:p14="http://schemas.microsoft.com/office/powerpoint/2010/main" val="662636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a:spLocks/>
          </p:cNvSpPr>
          <p:nvPr/>
        </p:nvSpPr>
        <p:spPr>
          <a:xfrm>
            <a:off x="3262962" y="339502"/>
            <a:ext cx="5292588" cy="2376264"/>
          </a:xfrm>
          <a:prstGeom prst="rect">
            <a:avLst/>
          </a:prstGeom>
        </p:spPr>
        <p:txBody>
          <a:bodyPr vert="horz" wrap="square" lIns="90170" tIns="46990" rIns="90170" bIns="4699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lvl="0" indent="0">
              <a:lnSpc>
                <a:spcPct val="100000"/>
              </a:lnSpc>
              <a:buNone/>
              <a:defRPr/>
            </a:pPr>
            <a:r>
              <a:rPr lang="en-US" altLang="zh-CN" sz="2400" dirty="0" smtClean="0">
                <a:solidFill>
                  <a:prstClr val="black"/>
                </a:solidFill>
                <a:latin typeface="楷体" panose="02010609060101010101" pitchFamily="49" charset="-122"/>
                <a:ea typeface="楷体" panose="02010609060101010101" pitchFamily="49" charset="-122"/>
                <a:cs typeface="Arial"/>
              </a:rPr>
              <a:t>   </a:t>
            </a:r>
            <a:r>
              <a:rPr lang="zh-CN" altLang="en-US" sz="2400" dirty="0" smtClean="0">
                <a:solidFill>
                  <a:prstClr val="black"/>
                </a:solidFill>
                <a:latin typeface="楷体" panose="02010609060101010101" pitchFamily="49" charset="-122"/>
                <a:ea typeface="楷体" panose="02010609060101010101" pitchFamily="49" charset="-122"/>
                <a:cs typeface="Arial"/>
              </a:rPr>
              <a:t>中美关系的解冻让阔别故土近</a:t>
            </a:r>
            <a:r>
              <a:rPr lang="en-US" altLang="zh-CN" sz="2400" dirty="0" smtClean="0">
                <a:solidFill>
                  <a:prstClr val="black"/>
                </a:solidFill>
                <a:latin typeface="楷体" panose="02010609060101010101" pitchFamily="49" charset="-122"/>
                <a:ea typeface="楷体" panose="02010609060101010101" pitchFamily="49" charset="-122"/>
                <a:cs typeface="Arial"/>
              </a:rPr>
              <a:t>40</a:t>
            </a:r>
            <a:r>
              <a:rPr lang="zh-CN" altLang="en-US" sz="2400" dirty="0" smtClean="0">
                <a:solidFill>
                  <a:prstClr val="black"/>
                </a:solidFill>
                <a:latin typeface="楷体" panose="02010609060101010101" pitchFamily="49" charset="-122"/>
                <a:ea typeface="楷体" panose="02010609060101010101" pitchFamily="49" charset="-122"/>
                <a:cs typeface="Arial"/>
              </a:rPr>
              <a:t>年的旅美建筑</a:t>
            </a:r>
            <a:r>
              <a:rPr lang="zh-CN" altLang="en-US" sz="2400" dirty="0" smtClean="0">
                <a:solidFill>
                  <a:prstClr val="black"/>
                </a:solidFill>
                <a:latin typeface="楷体" panose="02010609060101010101" pitchFamily="49" charset="-122"/>
                <a:ea typeface="楷体" panose="02010609060101010101" pitchFamily="49" charset="-122"/>
              </a:rPr>
              <a:t>大师贝聿铭有了</a:t>
            </a:r>
            <a:r>
              <a:rPr lang="zh-CN" altLang="en-US" sz="2400" dirty="0" smtClean="0">
                <a:solidFill>
                  <a:prstClr val="black"/>
                </a:solidFill>
                <a:latin typeface="楷体" panose="02010609060101010101" pitchFamily="49" charset="-122"/>
                <a:ea typeface="楷体" panose="02010609060101010101" pitchFamily="49" charset="-122"/>
                <a:cs typeface="Arial"/>
              </a:rPr>
              <a:t>回家的机会。</a:t>
            </a:r>
            <a:r>
              <a:rPr lang="en-US" altLang="zh-CN" sz="2400" dirty="0" smtClean="0">
                <a:solidFill>
                  <a:prstClr val="black"/>
                </a:solidFill>
                <a:latin typeface="楷体" panose="02010609060101010101" pitchFamily="49" charset="-122"/>
                <a:ea typeface="楷体" panose="02010609060101010101" pitchFamily="49" charset="-122"/>
                <a:cs typeface="Arial"/>
              </a:rPr>
              <a:t>1974</a:t>
            </a:r>
            <a:r>
              <a:rPr kumimoji="0" lang="zh-CN" altLang="en-US" sz="2400" b="0" i="0" u="none" strike="noStrike" kern="1200" cap="none" spc="15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Arial"/>
                <a:sym typeface="+mn-ea"/>
              </a:rPr>
              <a:t>年贝聿铭</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第一次回到苏州老家。他面对的是“</a:t>
            </a:r>
            <a:r>
              <a:rPr kumimoji="0" lang="en-US" altLang="zh-CN"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100</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多位穿着</a:t>
            </a:r>
            <a:r>
              <a:rPr kumimoji="0" lang="zh-CN" altLang="en-US" sz="2400" b="1" i="0" u="none" strike="noStrike" kern="1200" cap="none" spc="150" normalizeH="0" baseline="0" noProof="1">
                <a:ln>
                  <a:noFill/>
                </a:ln>
                <a:solidFill>
                  <a:srgbClr val="002060"/>
                </a:solidFill>
                <a:effectLst/>
                <a:uLnTx/>
                <a:uFillTx/>
                <a:latin typeface="楷体" panose="02010609060101010101" pitchFamily="49" charset="-122"/>
                <a:ea typeface="楷体" panose="02010609060101010101" pitchFamily="49" charset="-122"/>
                <a:cs typeface="Arial"/>
                <a:sym typeface="+mn-ea"/>
              </a:rPr>
              <a:t>破旧蓝黑衣服</a:t>
            </a:r>
            <a:r>
              <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rPr>
              <a:t>的亲戚”，一时间说不出话来。后来贝聿铭对同事说</a:t>
            </a:r>
            <a:r>
              <a:rPr kumimoji="0" lang="zh-CN" altLang="en-US" sz="2400" b="0" i="0" u="none" strike="noStrike" kern="1200" cap="none" spc="15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Arial"/>
                <a:sym typeface="+mn-ea"/>
              </a:rPr>
              <a:t>：</a:t>
            </a:r>
            <a:endParaRPr kumimoji="0" lang="zh-CN" altLang="en-US" sz="2400" b="0" i="0" u="none" strike="noStrike" kern="1200" cap="none" spc="150" normalizeH="0" baseline="0" noProof="1">
              <a:ln>
                <a:noFill/>
              </a:ln>
              <a:solidFill>
                <a:prstClr val="black"/>
              </a:solidFill>
              <a:effectLst/>
              <a:uLnTx/>
              <a:uFillTx/>
              <a:latin typeface="楷体" panose="02010609060101010101" pitchFamily="49" charset="-122"/>
              <a:ea typeface="楷体" panose="02010609060101010101" pitchFamily="49" charset="-122"/>
              <a:cs typeface="Arial"/>
              <a:sym typeface="+mn-ea"/>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74" y="555526"/>
            <a:ext cx="2860488" cy="3847356"/>
          </a:xfrm>
          <a:prstGeom prst="rect">
            <a:avLst/>
          </a:prstGeom>
        </p:spPr>
      </p:pic>
      <p:sp>
        <p:nvSpPr>
          <p:cNvPr id="8" name="矩形 7"/>
          <p:cNvSpPr/>
          <p:nvPr/>
        </p:nvSpPr>
        <p:spPr>
          <a:xfrm>
            <a:off x="3707904" y="3147814"/>
            <a:ext cx="4932548" cy="1507604"/>
          </a:xfrm>
          <a:prstGeom prst="rect">
            <a:avLst/>
          </a:prstGeom>
          <a:no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zh-CN" altLang="en-US" sz="2400" b="1" dirty="0">
                <a:solidFill>
                  <a:srgbClr val="C00000"/>
                </a:solidFill>
                <a:latin typeface="微软雅黑" pitchFamily="34" charset="-122"/>
              </a:rPr>
              <a:t>“我在他们面前没有一丝一毫的优越感。他们当中任何一个人可以是我，我可以是他们当中的任何一人，一切都是历史的偶然。”</a:t>
            </a:r>
          </a:p>
        </p:txBody>
      </p:sp>
    </p:spTree>
    <p:extLst>
      <p:ext uri="{BB962C8B-B14F-4D97-AF65-F5344CB8AC3E}">
        <p14:creationId xmlns:p14="http://schemas.microsoft.com/office/powerpoint/2010/main" val="123387766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 presetClass="entr" presetSubtype="4" fill="hold" grpId="0" nodeType="click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400110"/>
          </a:xfrm>
          <a:prstGeom prst="rect">
            <a:avLst/>
          </a:prstGeom>
          <a:noFill/>
          <a:ln w="9525">
            <a:noFill/>
            <a:miter lim="800000"/>
            <a:headEnd/>
            <a:tailEnd/>
          </a:ln>
        </p:spPr>
        <p:txBody>
          <a:bodyPr wrap="square">
            <a:spAutoFit/>
          </a:bodyPr>
          <a:lstStyle/>
          <a:p>
            <a:r>
              <a:rPr lang="en-US" altLang="zh-CN" sz="2000" b="1" dirty="0" smtClean="0">
                <a:solidFill>
                  <a:srgbClr val="0000CC"/>
                </a:solidFill>
                <a:latin typeface="Calibri" pitchFamily="34" charset="0"/>
                <a:ea typeface="微软雅黑" pitchFamily="34" charset="-122"/>
              </a:rPr>
              <a:t>1.</a:t>
            </a:r>
            <a:r>
              <a:rPr lang="zh-CN" altLang="en-US" sz="2000" b="1" dirty="0" smtClean="0">
                <a:solidFill>
                  <a:srgbClr val="0000CC"/>
                </a:solidFill>
                <a:latin typeface="Calibri" pitchFamily="34" charset="0"/>
                <a:ea typeface="微软雅黑" pitchFamily="34" charset="-122"/>
              </a:rPr>
              <a:t>良好的开端</a:t>
            </a:r>
            <a:endParaRPr lang="zh-CN" altLang="en-US" sz="2000" b="1" dirty="0">
              <a:solidFill>
                <a:srgbClr val="0000CC"/>
              </a:solidFill>
              <a:latin typeface="Calibri" pitchFamily="34" charset="0"/>
              <a:ea typeface="微软雅黑" pitchFamily="34" charset="-122"/>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lvl="1"/>
            <a:r>
              <a:rPr lang="zh-CN" altLang="en-US" sz="2400" b="1" dirty="0" smtClean="0">
                <a:solidFill>
                  <a:srgbClr val="C00000"/>
                </a:solidFill>
                <a:ea typeface="微软雅黑" pitchFamily="34" charset="-122"/>
                <a:sym typeface="Arial" charset="0"/>
              </a:rPr>
              <a:t>一、十年探索：全面建设社会主义（</a:t>
            </a:r>
            <a:r>
              <a:rPr lang="en-US" altLang="zh-CN" sz="2400" b="1" dirty="0" smtClean="0">
                <a:solidFill>
                  <a:srgbClr val="C00000"/>
                </a:solidFill>
                <a:ea typeface="微软雅黑" pitchFamily="34" charset="-122"/>
                <a:sym typeface="Arial" charset="0"/>
              </a:rPr>
              <a:t>1956-1966</a:t>
            </a:r>
            <a:r>
              <a:rPr lang="zh-CN" altLang="en-US" sz="2400" b="1" dirty="0" smtClean="0">
                <a:solidFill>
                  <a:srgbClr val="C00000"/>
                </a:solidFill>
                <a:ea typeface="微软雅黑" pitchFamily="34" charset="-122"/>
                <a:sym typeface="Arial" charset="0"/>
              </a:rPr>
              <a:t>）</a:t>
            </a:r>
            <a:endParaRPr lang="zh-CN" altLang="en-US" sz="2400" b="1" dirty="0">
              <a:solidFill>
                <a:srgbClr val="C00000"/>
              </a:solidFill>
              <a:ea typeface="微软雅黑" pitchFamily="34" charset="-122"/>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2" name="文本框 1"/>
          <p:cNvSpPr txBox="1"/>
          <p:nvPr/>
        </p:nvSpPr>
        <p:spPr>
          <a:xfrm>
            <a:off x="4607692" y="1024604"/>
            <a:ext cx="4248471" cy="38779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zh-CN" altLang="en-US" sz="2400" dirty="0" smtClean="0">
                <a:latin typeface="+mj-ea"/>
                <a:ea typeface="+mj-ea"/>
              </a:rPr>
              <a:t>     </a:t>
            </a:r>
            <a:r>
              <a:rPr lang="zh-CN" altLang="en-US" sz="2000" dirty="0">
                <a:latin typeface="华文中宋" panose="02010600040101010101" pitchFamily="2" charset="-122"/>
                <a:ea typeface="华文中宋" panose="02010600040101010101" pitchFamily="2" charset="-122"/>
              </a:rPr>
              <a:t>“你有那么多人，你有那么一块大地方，资源那么丰富，又听说搞了社会主义，据说是有优越性，结果你搞了五六十年还不能超过美国，你像个什么样子呢？那就要从地球上开除你的球籍！”</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en-US" altLang="zh-CN" sz="2000" dirty="0">
                <a:latin typeface="华文中宋" panose="02010600040101010101" pitchFamily="2" charset="-122"/>
                <a:ea typeface="华文中宋" panose="02010600040101010101" pitchFamily="2" charset="-122"/>
              </a:rPr>
              <a:t>——1956</a:t>
            </a:r>
            <a:r>
              <a:rPr lang="zh-CN" altLang="en-US" sz="2000" dirty="0">
                <a:latin typeface="华文中宋" panose="02010600040101010101" pitchFamily="2" charset="-122"/>
                <a:ea typeface="华文中宋" panose="02010600040101010101" pitchFamily="2" charset="-122"/>
              </a:rPr>
              <a:t>年</a:t>
            </a:r>
            <a:r>
              <a:rPr lang="en-US" altLang="zh-CN" sz="2000" dirty="0">
                <a:latin typeface="华文中宋" panose="02010600040101010101" pitchFamily="2" charset="-122"/>
                <a:ea typeface="华文中宋" panose="02010600040101010101" pitchFamily="2" charset="-122"/>
              </a:rPr>
              <a:t>8</a:t>
            </a:r>
            <a:r>
              <a:rPr lang="zh-CN" altLang="en-US" sz="2000" dirty="0">
                <a:latin typeface="华文中宋" panose="02010600040101010101" pitchFamily="2" charset="-122"/>
                <a:ea typeface="华文中宋" panose="02010600040101010101" pitchFamily="2" charset="-122"/>
              </a:rPr>
              <a:t>月</a:t>
            </a:r>
            <a:r>
              <a:rPr lang="en-US" altLang="zh-CN" sz="2000" dirty="0">
                <a:latin typeface="华文中宋" panose="02010600040101010101" pitchFamily="2" charset="-122"/>
                <a:ea typeface="华文中宋" panose="02010600040101010101" pitchFamily="2" charset="-122"/>
              </a:rPr>
              <a:t>30</a:t>
            </a:r>
            <a:r>
              <a:rPr lang="zh-CN" altLang="en-US" sz="2000" dirty="0">
                <a:latin typeface="华文中宋" panose="02010600040101010101" pitchFamily="2" charset="-122"/>
                <a:ea typeface="华文中宋" panose="02010600040101010101" pitchFamily="2" charset="-122"/>
              </a:rPr>
              <a:t>日毛泽东在中共八大预备会议上的讲话</a:t>
            </a:r>
          </a:p>
        </p:txBody>
      </p:sp>
      <p:sp>
        <p:nvSpPr>
          <p:cNvPr id="3" name="文本框 2"/>
          <p:cNvSpPr txBox="1"/>
          <p:nvPr/>
        </p:nvSpPr>
        <p:spPr>
          <a:xfrm>
            <a:off x="179512" y="1388471"/>
            <a:ext cx="2473754" cy="369332"/>
          </a:xfrm>
          <a:prstGeom prst="rect">
            <a:avLst/>
          </a:prstGeom>
          <a:noFill/>
        </p:spPr>
        <p:txBody>
          <a:bodyPr wrap="none" rtlCol="0">
            <a:spAutoFit/>
          </a:bodyPr>
          <a:lstStyle/>
          <a:p>
            <a:r>
              <a:rPr lang="zh-CN" altLang="en-US" dirty="0" smtClean="0">
                <a:latin typeface="+mj-ea"/>
                <a:ea typeface="+mj-ea"/>
              </a:rPr>
              <a:t>（</a:t>
            </a:r>
            <a:r>
              <a:rPr lang="en-US" altLang="zh-CN" dirty="0" smtClean="0">
                <a:latin typeface="+mj-ea"/>
                <a:ea typeface="+mj-ea"/>
              </a:rPr>
              <a:t>1</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年中共八大</a:t>
            </a:r>
            <a:endParaRPr lang="zh-CN" altLang="en-US" dirty="0">
              <a:latin typeface="+mj-ea"/>
              <a:ea typeface="+mj-ea"/>
            </a:endParaRPr>
          </a:p>
        </p:txBody>
      </p:sp>
      <p:sp>
        <p:nvSpPr>
          <p:cNvPr id="4" name="文本框 3"/>
          <p:cNvSpPr txBox="1"/>
          <p:nvPr/>
        </p:nvSpPr>
        <p:spPr>
          <a:xfrm>
            <a:off x="332440" y="1796503"/>
            <a:ext cx="3744416" cy="1938992"/>
          </a:xfrm>
          <a:prstGeom prst="rect">
            <a:avLst/>
          </a:prstGeom>
          <a:noFill/>
        </p:spPr>
        <p:txBody>
          <a:bodyPr wrap="square" rtlCol="0">
            <a:spAutoFit/>
          </a:bodyPr>
          <a:lstStyle/>
          <a:p>
            <a:r>
              <a:rPr lang="zh-CN" altLang="en-US" sz="2000" dirty="0">
                <a:latin typeface="+mn-ea"/>
                <a:ea typeface="+mn-ea"/>
              </a:rPr>
              <a:t>①主要矛盾：人民对于经济文化迅速发展的需要同当前经济文化不能满足人民需要的状况之间的矛盾</a:t>
            </a:r>
            <a:r>
              <a:rPr lang="zh-CN" altLang="en-US" sz="2000" dirty="0" smtClean="0">
                <a:latin typeface="+mn-ea"/>
                <a:ea typeface="+mn-ea"/>
              </a:rPr>
              <a:t>。</a:t>
            </a:r>
            <a:endParaRPr lang="en-US" altLang="zh-CN" sz="2000" dirty="0" smtClean="0">
              <a:latin typeface="+mn-ea"/>
              <a:ea typeface="+mn-ea"/>
            </a:endParaRPr>
          </a:p>
          <a:p>
            <a:r>
              <a:rPr lang="zh-CN" altLang="en-US" sz="2000" dirty="0" smtClean="0">
                <a:latin typeface="+mn-ea"/>
                <a:ea typeface="+mn-ea"/>
              </a:rPr>
              <a:t>②</a:t>
            </a:r>
            <a:r>
              <a:rPr lang="zh-CN" altLang="en-US" sz="2000" dirty="0">
                <a:latin typeface="+mn-ea"/>
                <a:ea typeface="+mn-ea"/>
              </a:rPr>
              <a:t>主要任务：把我国尽快地从落后的农业国变为先进的工业国。</a:t>
            </a:r>
          </a:p>
        </p:txBody>
      </p:sp>
      <p:sp>
        <p:nvSpPr>
          <p:cNvPr id="6" name="文本框 5"/>
          <p:cNvSpPr txBox="1"/>
          <p:nvPr/>
        </p:nvSpPr>
        <p:spPr>
          <a:xfrm>
            <a:off x="297124" y="3735495"/>
            <a:ext cx="4032448" cy="707886"/>
          </a:xfrm>
          <a:prstGeom prst="rect">
            <a:avLst/>
          </a:prstGeom>
          <a:noFill/>
        </p:spPr>
        <p:txBody>
          <a:bodyPr wrap="square" rtlCol="0">
            <a:spAutoFit/>
          </a:bodyPr>
          <a:lstStyle/>
          <a:p>
            <a:r>
              <a:rPr lang="zh-CN" altLang="en-US" sz="2000" dirty="0">
                <a:latin typeface="+mn-ea"/>
                <a:ea typeface="+mn-ea"/>
              </a:rPr>
              <a:t>意义：是对我国建设社会主义的一次成功</a:t>
            </a:r>
            <a:r>
              <a:rPr lang="zh-CN" altLang="en-US" sz="2000" dirty="0" smtClean="0">
                <a:latin typeface="+mn-ea"/>
                <a:ea typeface="+mn-ea"/>
              </a:rPr>
              <a:t>探索。</a:t>
            </a:r>
            <a:endParaRPr lang="zh-CN" altLang="en-US" sz="2000" dirty="0">
              <a:latin typeface="+mn-ea"/>
              <a:ea typeface="+mn-ea"/>
            </a:endParaRPr>
          </a:p>
        </p:txBody>
      </p:sp>
      <p:sp>
        <p:nvSpPr>
          <p:cNvPr id="21" name="文本框 20"/>
          <p:cNvSpPr txBox="1"/>
          <p:nvPr/>
        </p:nvSpPr>
        <p:spPr>
          <a:xfrm>
            <a:off x="318029" y="4448105"/>
            <a:ext cx="402424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2000" dirty="0" smtClean="0">
                <a:latin typeface="+mn-ea"/>
                <a:ea typeface="+mn-ea"/>
              </a:rPr>
              <a:t>开始走自己的社会主义建设道路！</a:t>
            </a:r>
            <a:endParaRPr lang="zh-CN" altLang="en-US" sz="2000" dirty="0">
              <a:latin typeface="+mn-ea"/>
              <a:ea typeface="+mn-ea"/>
            </a:endParaRPr>
          </a:p>
        </p:txBody>
      </p:sp>
    </p:spTree>
    <p:extLst>
      <p:ext uri="{BB962C8B-B14F-4D97-AF65-F5344CB8AC3E}">
        <p14:creationId xmlns:p14="http://schemas.microsoft.com/office/powerpoint/2010/main" val="383091029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40011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1.</a:t>
            </a:r>
            <a:r>
              <a:rPr kumimoji="0" lang="zh-CN" altLang="en-US" sz="20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良好的开端</a:t>
            </a:r>
            <a:endParaRPr kumimoji="0" lang="zh-CN" altLang="en-US" sz="20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r>
              <a:rPr kumimoji="0" lang="en-US" altLang="zh-CN"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1956-1966</a:t>
            </a: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pic>
        <p:nvPicPr>
          <p:cNvPr id="19" name="图片 18"/>
          <p:cNvPicPr>
            <a:picLocks noChangeAspect="1"/>
          </p:cNvPicPr>
          <p:nvPr/>
        </p:nvPicPr>
        <p:blipFill>
          <a:blip r:embed="rId4"/>
          <a:stretch>
            <a:fillRect/>
          </a:stretch>
        </p:blipFill>
        <p:spPr>
          <a:xfrm>
            <a:off x="5353656" y="1081605"/>
            <a:ext cx="3460295" cy="2636043"/>
          </a:xfrm>
          <a:prstGeom prst="rect">
            <a:avLst/>
          </a:prstGeom>
        </p:spPr>
      </p:pic>
      <p:sp>
        <p:nvSpPr>
          <p:cNvPr id="7" name="文本框 6"/>
          <p:cNvSpPr txBox="1"/>
          <p:nvPr/>
        </p:nvSpPr>
        <p:spPr>
          <a:xfrm>
            <a:off x="179512" y="1358986"/>
            <a:ext cx="5202350" cy="646331"/>
          </a:xfrm>
          <a:prstGeom prst="rect">
            <a:avLst/>
          </a:prstGeom>
          <a:noFill/>
        </p:spPr>
        <p:txBody>
          <a:bodyPr wrap="square" rtlCol="0">
            <a:spAutoFit/>
          </a:bodyPr>
          <a:lstStyle/>
          <a:p>
            <a:r>
              <a:rPr lang="zh-CN" altLang="en-US" dirty="0" smtClean="0">
                <a:latin typeface="+mj-ea"/>
                <a:ea typeface="+mj-ea"/>
              </a:rPr>
              <a:t>（</a:t>
            </a:r>
            <a:r>
              <a:rPr lang="en-US" altLang="zh-CN" dirty="0">
                <a:latin typeface="+mj-ea"/>
                <a:ea typeface="+mj-ea"/>
              </a:rPr>
              <a:t>2</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年双百方针</a:t>
            </a:r>
            <a:r>
              <a:rPr lang="en-US" altLang="zh-CN" dirty="0" smtClean="0">
                <a:latin typeface="+mj-ea"/>
                <a:ea typeface="+mj-ea"/>
              </a:rPr>
              <a:t>——</a:t>
            </a:r>
            <a:r>
              <a:rPr lang="zh-CN" altLang="en-US" dirty="0">
                <a:latin typeface="+mj-ea"/>
                <a:ea typeface="+mj-ea"/>
              </a:rPr>
              <a:t>我国促进艺术发展和科学进步，促进社会主义文化繁荣的指导方针。</a:t>
            </a:r>
          </a:p>
        </p:txBody>
      </p:sp>
      <p:sp>
        <p:nvSpPr>
          <p:cNvPr id="8" name="文本框 7"/>
          <p:cNvSpPr txBox="1"/>
          <p:nvPr/>
        </p:nvSpPr>
        <p:spPr>
          <a:xfrm>
            <a:off x="232201" y="2105946"/>
            <a:ext cx="5040560" cy="923330"/>
          </a:xfrm>
          <a:prstGeom prst="rect">
            <a:avLst/>
          </a:prstGeom>
          <a:noFill/>
        </p:spPr>
        <p:txBody>
          <a:bodyPr wrap="square" rtlCol="0">
            <a:spAutoFit/>
          </a:bodyPr>
          <a:lstStyle/>
          <a:p>
            <a:r>
              <a:rPr lang="zh-CN" altLang="en-US" dirty="0" smtClean="0">
                <a:latin typeface="+mj-ea"/>
                <a:ea typeface="+mj-ea"/>
              </a:rPr>
              <a:t>（</a:t>
            </a:r>
            <a:r>
              <a:rPr lang="en-US" altLang="zh-CN" dirty="0" smtClean="0">
                <a:latin typeface="+mj-ea"/>
                <a:ea typeface="+mj-ea"/>
              </a:rPr>
              <a:t>3</a:t>
            </a:r>
            <a:r>
              <a:rPr lang="zh-CN" altLang="en-US" dirty="0" smtClean="0">
                <a:latin typeface="+mj-ea"/>
                <a:ea typeface="+mj-ea"/>
              </a:rPr>
              <a:t>）</a:t>
            </a:r>
            <a:r>
              <a:rPr lang="en-US" altLang="zh-CN" dirty="0" smtClean="0">
                <a:latin typeface="+mj-ea"/>
                <a:ea typeface="+mj-ea"/>
              </a:rPr>
              <a:t>1956</a:t>
            </a:r>
            <a:r>
              <a:rPr lang="zh-CN" altLang="en-US" dirty="0" smtClean="0">
                <a:latin typeface="+mj-ea"/>
                <a:ea typeface="+mj-ea"/>
              </a:rPr>
              <a:t>年</a:t>
            </a:r>
            <a:r>
              <a:rPr lang="en-US" altLang="zh-CN" dirty="0" smtClean="0">
                <a:latin typeface="+mj-ea"/>
                <a:ea typeface="+mj-ea"/>
              </a:rPr>
              <a:t>《</a:t>
            </a:r>
            <a:r>
              <a:rPr lang="zh-CN" altLang="en-US" dirty="0" smtClean="0">
                <a:latin typeface="+mj-ea"/>
                <a:ea typeface="+mj-ea"/>
              </a:rPr>
              <a:t>论十大关系</a:t>
            </a:r>
            <a:r>
              <a:rPr lang="en-US" altLang="zh-CN" dirty="0" smtClean="0">
                <a:latin typeface="+mj-ea"/>
                <a:ea typeface="+mj-ea"/>
              </a:rPr>
              <a:t>》</a:t>
            </a:r>
            <a:r>
              <a:rPr lang="zh-CN" altLang="en-US" dirty="0" smtClean="0">
                <a:latin typeface="+mj-ea"/>
                <a:ea typeface="+mj-ea"/>
              </a:rPr>
              <a:t>初步</a:t>
            </a:r>
            <a:r>
              <a:rPr lang="zh-CN" altLang="en-US" dirty="0">
                <a:latin typeface="+mj-ea"/>
                <a:ea typeface="+mj-ea"/>
              </a:rPr>
              <a:t>总结了中国社会主义建设的经验，提出了探索适合中国国情的社会主义建设道路的任务。</a:t>
            </a:r>
          </a:p>
        </p:txBody>
      </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28666" b="27235"/>
          <a:stretch/>
        </p:blipFill>
        <p:spPr>
          <a:xfrm>
            <a:off x="517445" y="3936645"/>
            <a:ext cx="8280920" cy="1008112"/>
          </a:xfrm>
          <a:prstGeom prst="rect">
            <a:avLst/>
          </a:prstGeom>
        </p:spPr>
      </p:pic>
      <p:sp>
        <p:nvSpPr>
          <p:cNvPr id="11" name="文本框 10"/>
          <p:cNvSpPr txBox="1"/>
          <p:nvPr/>
        </p:nvSpPr>
        <p:spPr>
          <a:xfrm>
            <a:off x="232201" y="3159795"/>
            <a:ext cx="4968552" cy="646331"/>
          </a:xfrm>
          <a:prstGeom prst="rect">
            <a:avLst/>
          </a:prstGeom>
          <a:noFill/>
        </p:spPr>
        <p:txBody>
          <a:bodyPr wrap="square" rtlCol="0">
            <a:spAutoFit/>
          </a:bodyPr>
          <a:lstStyle/>
          <a:p>
            <a:r>
              <a:rPr lang="zh-CN" altLang="en-US" dirty="0" smtClean="0">
                <a:latin typeface="+mj-ea"/>
                <a:ea typeface="+mj-ea"/>
              </a:rPr>
              <a:t>（</a:t>
            </a:r>
            <a:r>
              <a:rPr lang="en-US" altLang="zh-CN" dirty="0">
                <a:latin typeface="+mj-ea"/>
                <a:ea typeface="+mj-ea"/>
              </a:rPr>
              <a:t>4</a:t>
            </a:r>
            <a:r>
              <a:rPr lang="zh-CN" altLang="en-US" dirty="0" smtClean="0">
                <a:latin typeface="+mj-ea"/>
                <a:ea typeface="+mj-ea"/>
              </a:rPr>
              <a:t>）</a:t>
            </a:r>
            <a:r>
              <a:rPr lang="en-US" altLang="zh-CN" dirty="0" smtClean="0">
                <a:latin typeface="+mj-ea"/>
                <a:ea typeface="+mj-ea"/>
              </a:rPr>
              <a:t>1957</a:t>
            </a:r>
            <a:r>
              <a:rPr lang="zh-CN" altLang="en-US" dirty="0" smtClean="0">
                <a:latin typeface="+mj-ea"/>
                <a:ea typeface="+mj-ea"/>
              </a:rPr>
              <a:t>年</a:t>
            </a:r>
            <a:r>
              <a:rPr lang="en-US" altLang="zh-CN" dirty="0">
                <a:latin typeface="+mj-ea"/>
                <a:ea typeface="+mj-ea"/>
              </a:rPr>
              <a:t>《</a:t>
            </a:r>
            <a:r>
              <a:rPr lang="zh-CN" altLang="en-US" dirty="0">
                <a:latin typeface="+mj-ea"/>
                <a:ea typeface="+mj-ea"/>
              </a:rPr>
              <a:t>关于正确处理人民内部矛盾的问题</a:t>
            </a:r>
            <a:r>
              <a:rPr lang="en-US" altLang="zh-CN" dirty="0" smtClean="0">
                <a:latin typeface="+mj-ea"/>
                <a:ea typeface="+mj-ea"/>
              </a:rPr>
              <a:t>》——</a:t>
            </a:r>
            <a:r>
              <a:rPr lang="zh-CN" altLang="en-US" dirty="0" smtClean="0">
                <a:latin typeface="+mj-ea"/>
                <a:ea typeface="+mj-ea"/>
              </a:rPr>
              <a:t>为认识中国基本国情奠定了基础</a:t>
            </a:r>
            <a:endParaRPr lang="zh-CN" altLang="en-US" dirty="0">
              <a:latin typeface="+mj-ea"/>
              <a:ea typeface="+mj-ea"/>
            </a:endParaRPr>
          </a:p>
        </p:txBody>
      </p:sp>
    </p:spTree>
    <p:extLst>
      <p:ext uri="{BB962C8B-B14F-4D97-AF65-F5344CB8AC3E}">
        <p14:creationId xmlns:p14="http://schemas.microsoft.com/office/powerpoint/2010/main" val="208872287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0" y="77152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3"/>
          <p:cNvSpPr txBox="1">
            <a:spLocks noChangeArrowheads="1"/>
          </p:cNvSpPr>
          <p:nvPr/>
        </p:nvSpPr>
        <p:spPr bwMode="auto">
          <a:xfrm>
            <a:off x="179512" y="949661"/>
            <a:ext cx="201622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rPr>
              <a:t>2</a:t>
            </a:r>
            <a:r>
              <a:rPr kumimoji="0" lang="en-US" altLang="zh-CN"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a:t>
            </a:r>
            <a:r>
              <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rPr>
              <a:t>严重</a:t>
            </a:r>
            <a:r>
              <a:rPr kumimoji="0" lang="zh-CN" altLang="en-US" sz="1800" b="1" i="0" u="none" strike="noStrike" kern="1200" cap="none" spc="0" normalizeH="0" baseline="0" noProof="0" dirty="0" smtClean="0">
                <a:ln>
                  <a:noFill/>
                </a:ln>
                <a:solidFill>
                  <a:srgbClr val="0000CC"/>
                </a:solidFill>
                <a:effectLst/>
                <a:uLnTx/>
                <a:uFillTx/>
                <a:latin typeface="Calibri" pitchFamily="34" charset="0"/>
                <a:ea typeface="微软雅黑" pitchFamily="34" charset="-122"/>
                <a:cs typeface="Arial"/>
              </a:rPr>
              <a:t>的失误</a:t>
            </a:r>
            <a:endParaRPr kumimoji="0" lang="zh-CN" altLang="en-US" sz="1800" b="1" i="0" u="none" strike="noStrike" kern="1200" cap="none" spc="0" normalizeH="0" baseline="0" noProof="0" dirty="0">
              <a:ln>
                <a:noFill/>
              </a:ln>
              <a:solidFill>
                <a:srgbClr val="0000CC"/>
              </a:solidFill>
              <a:effectLst/>
              <a:uLnTx/>
              <a:uFillTx/>
              <a:latin typeface="Calibri" pitchFamily="34" charset="0"/>
              <a:ea typeface="微软雅黑" pitchFamily="34" charset="-122"/>
              <a:cs typeface="Arial"/>
            </a:endParaRPr>
          </a:p>
        </p:txBody>
      </p:sp>
      <p:sp>
        <p:nvSpPr>
          <p:cNvPr id="17" name="文本框 7"/>
          <p:cNvSpPr txBox="1">
            <a:spLocks noChangeArrowheads="1"/>
          </p:cNvSpPr>
          <p:nvPr/>
        </p:nvSpPr>
        <p:spPr bwMode="auto">
          <a:xfrm>
            <a:off x="107504" y="197757"/>
            <a:ext cx="7158693" cy="461665"/>
          </a:xfrm>
          <a:prstGeom prst="rect">
            <a:avLst/>
          </a:prstGeom>
          <a:noFill/>
          <a:ln w="9525">
            <a:noFill/>
            <a:miter lim="800000"/>
            <a:headEnd/>
            <a:tailEnd/>
          </a:ln>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rgbClr val="C00000"/>
                </a:solidFill>
                <a:effectLst/>
                <a:uLnTx/>
                <a:uFillTx/>
                <a:latin typeface="Arial" charset="0"/>
                <a:ea typeface="微软雅黑" pitchFamily="34" charset="-122"/>
                <a:cs typeface="Arial"/>
                <a:sym typeface="Arial" charset="0"/>
              </a:rPr>
              <a:t>一、十年探索：全面建设社会主义</a:t>
            </a:r>
            <a:endParaRPr kumimoji="0" lang="zh-CN" altLang="en-US" sz="2400" b="1" i="0" u="none" strike="noStrike" kern="1200" cap="none" spc="0" normalizeH="0" baseline="0" noProof="0" dirty="0">
              <a:ln>
                <a:noFill/>
              </a:ln>
              <a:solidFill>
                <a:srgbClr val="C00000"/>
              </a:solidFill>
              <a:effectLst/>
              <a:uLnTx/>
              <a:uFillTx/>
              <a:latin typeface="Arial" charset="0"/>
              <a:ea typeface="微软雅黑" pitchFamily="34" charset="-122"/>
              <a:cs typeface="Arial"/>
            </a:endParaRPr>
          </a:p>
        </p:txBody>
      </p:sp>
      <p:pic>
        <p:nvPicPr>
          <p:cNvPr id="18" name="图片 17"/>
          <p:cNvPicPr>
            <a:picLocks noChangeAspect="1"/>
          </p:cNvPicPr>
          <p:nvPr/>
        </p:nvPicPr>
        <p:blipFill>
          <a:blip r:embed="rId3"/>
          <a:stretch>
            <a:fillRect/>
          </a:stretch>
        </p:blipFill>
        <p:spPr>
          <a:xfrm>
            <a:off x="7452320" y="0"/>
            <a:ext cx="1382250" cy="912501"/>
          </a:xfrm>
          <a:prstGeom prst="rect">
            <a:avLst/>
          </a:prstGeom>
        </p:spPr>
      </p:pic>
      <p:sp>
        <p:nvSpPr>
          <p:cNvPr id="7" name="文本框 6"/>
          <p:cNvSpPr txBox="1"/>
          <p:nvPr/>
        </p:nvSpPr>
        <p:spPr>
          <a:xfrm>
            <a:off x="182883" y="1380247"/>
            <a:ext cx="74168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Arial"/>
              </a:rPr>
              <a:t>1</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kumimoji="0" lang="en-US" altLang="zh-CN" sz="1800" b="0" i="0" u="none" strike="noStrike" kern="1200" cap="none" spc="0" normalizeH="0" baseline="0" noProof="0" dirty="0" smtClean="0">
                <a:ln>
                  <a:noFill/>
                </a:ln>
                <a:solidFill>
                  <a:prstClr val="black"/>
                </a:solidFill>
                <a:effectLst/>
                <a:uLnTx/>
                <a:uFillTx/>
                <a:latin typeface="微软雅黑"/>
                <a:ea typeface="微软雅黑"/>
                <a:cs typeface="Arial"/>
              </a:rPr>
              <a:t>1957</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年随着整风运动的开展，反右派斗争严重扩大化</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Arial"/>
            </a:endParaRPr>
          </a:p>
        </p:txBody>
      </p:sp>
      <p:sp>
        <p:nvSpPr>
          <p:cNvPr id="8" name="文本框 7"/>
          <p:cNvSpPr txBox="1"/>
          <p:nvPr/>
        </p:nvSpPr>
        <p:spPr>
          <a:xfrm>
            <a:off x="7452320" y="949661"/>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“左”的偏转</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12" name="文本框 11"/>
          <p:cNvSpPr txBox="1"/>
          <p:nvPr/>
        </p:nvSpPr>
        <p:spPr>
          <a:xfrm>
            <a:off x="179512" y="2224484"/>
            <a:ext cx="390412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a:t>
            </a:r>
            <a:r>
              <a:rPr lang="en-US" altLang="zh-CN" dirty="0">
                <a:solidFill>
                  <a:prstClr val="black"/>
                </a:solidFill>
                <a:latin typeface="微软雅黑"/>
                <a:ea typeface="微软雅黑"/>
                <a:cs typeface="Arial"/>
              </a:rPr>
              <a:t>2</a:t>
            </a:r>
            <a:r>
              <a:rPr kumimoji="0" lang="zh-CN" altLang="en-US" sz="1800" b="0" i="0" u="none" strike="noStrike" kern="1200" cap="none" spc="0" normalizeH="0" baseline="0" noProof="0" dirty="0" smtClean="0">
                <a:ln>
                  <a:noFill/>
                </a:ln>
                <a:solidFill>
                  <a:prstClr val="black"/>
                </a:solidFill>
                <a:effectLst/>
                <a:uLnTx/>
                <a:uFillTx/>
                <a:latin typeface="微软雅黑"/>
                <a:ea typeface="微软雅黑"/>
                <a:cs typeface="Arial"/>
              </a:rPr>
              <a:t>）总路线及其实践</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Arial"/>
            </a:endParaRPr>
          </a:p>
        </p:txBody>
      </p:sp>
      <p:graphicFrame>
        <p:nvGraphicFramePr>
          <p:cNvPr id="3" name="表格 2"/>
          <p:cNvGraphicFramePr>
            <a:graphicFrameLocks noGrp="1"/>
          </p:cNvGraphicFramePr>
          <p:nvPr>
            <p:extLst>
              <p:ext uri="{D42A27DB-BD31-4B8C-83A1-F6EECF244321}">
                <p14:modId xmlns:p14="http://schemas.microsoft.com/office/powerpoint/2010/main" val="4000224470"/>
              </p:ext>
            </p:extLst>
          </p:nvPr>
        </p:nvGraphicFramePr>
        <p:xfrm>
          <a:off x="433002" y="3147814"/>
          <a:ext cx="8424935" cy="164592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43245656"/>
                    </a:ext>
                  </a:extLst>
                </a:gridCol>
                <a:gridCol w="2185657">
                  <a:extLst>
                    <a:ext uri="{9D8B030D-6E8A-4147-A177-3AD203B41FA5}">
                      <a16:colId xmlns:a16="http://schemas.microsoft.com/office/drawing/2014/main" val="3662869543"/>
                    </a:ext>
                  </a:extLst>
                </a:gridCol>
                <a:gridCol w="2926911">
                  <a:extLst>
                    <a:ext uri="{9D8B030D-6E8A-4147-A177-3AD203B41FA5}">
                      <a16:colId xmlns:a16="http://schemas.microsoft.com/office/drawing/2014/main" val="4223888151"/>
                    </a:ext>
                  </a:extLst>
                </a:gridCol>
                <a:gridCol w="1800199">
                  <a:extLst>
                    <a:ext uri="{9D8B030D-6E8A-4147-A177-3AD203B41FA5}">
                      <a16:colId xmlns:a16="http://schemas.microsoft.com/office/drawing/2014/main" val="177103492"/>
                    </a:ext>
                  </a:extLst>
                </a:gridCol>
              </a:tblGrid>
              <a:tr h="181224">
                <a:tc>
                  <a:txBody>
                    <a:bodyPr/>
                    <a:lstStyle/>
                    <a:p>
                      <a:pPr algn="ctr"/>
                      <a:r>
                        <a:rPr lang="zh-CN" altLang="en-US" dirty="0" smtClean="0"/>
                        <a:t>实践</a:t>
                      </a:r>
                      <a:endParaRPr lang="zh-CN" altLang="en-US" dirty="0"/>
                    </a:p>
                  </a:txBody>
                  <a:tcPr/>
                </a:tc>
                <a:tc>
                  <a:txBody>
                    <a:bodyPr/>
                    <a:lstStyle/>
                    <a:p>
                      <a:pPr algn="ctr"/>
                      <a:r>
                        <a:rPr lang="zh-CN" altLang="en-US" dirty="0" smtClean="0"/>
                        <a:t>表现</a:t>
                      </a:r>
                      <a:r>
                        <a:rPr lang="en-US" altLang="zh-CN" dirty="0" smtClean="0"/>
                        <a:t>/</a:t>
                      </a:r>
                      <a:r>
                        <a:rPr lang="zh-CN" altLang="en-US" dirty="0" smtClean="0"/>
                        <a:t>特点</a:t>
                      </a:r>
                      <a:endParaRPr lang="zh-CN" altLang="en-US" dirty="0"/>
                    </a:p>
                  </a:txBody>
                  <a:tcPr/>
                </a:tc>
                <a:tc>
                  <a:txBody>
                    <a:bodyPr/>
                    <a:lstStyle/>
                    <a:p>
                      <a:pPr algn="ctr"/>
                      <a:r>
                        <a:rPr lang="zh-CN" altLang="en-US" dirty="0" smtClean="0"/>
                        <a:t>失误归</a:t>
                      </a:r>
                      <a:r>
                        <a:rPr lang="zh-CN" altLang="en-US" dirty="0" smtClean="0"/>
                        <a:t>因</a:t>
                      </a:r>
                      <a:endParaRPr lang="zh-CN" altLang="en-US" dirty="0"/>
                    </a:p>
                  </a:txBody>
                  <a:tcPr/>
                </a:tc>
                <a:tc>
                  <a:txBody>
                    <a:bodyPr/>
                    <a:lstStyle/>
                    <a:p>
                      <a:pPr algn="ctr"/>
                      <a:r>
                        <a:rPr lang="zh-CN" altLang="en-US" dirty="0" smtClean="0"/>
                        <a:t>危害</a:t>
                      </a:r>
                      <a:endParaRPr lang="zh-CN" altLang="en-US" dirty="0"/>
                    </a:p>
                  </a:txBody>
                  <a:tcPr/>
                </a:tc>
                <a:extLst>
                  <a:ext uri="{0D108BD9-81ED-4DB2-BD59-A6C34878D82A}">
                    <a16:rowId xmlns:a16="http://schemas.microsoft.com/office/drawing/2014/main" val="665454018"/>
                  </a:ext>
                </a:extLst>
              </a:tr>
              <a:tr h="370840">
                <a:tc>
                  <a:txBody>
                    <a:bodyPr/>
                    <a:lstStyle/>
                    <a:p>
                      <a:r>
                        <a:rPr lang="zh-CN" altLang="en-US" dirty="0" smtClean="0"/>
                        <a:t>“大跃进“</a:t>
                      </a:r>
                      <a:endParaRPr lang="zh-CN" altLang="en-US" dirty="0"/>
                    </a:p>
                  </a:txBody>
                  <a:tcPr/>
                </a:tc>
                <a:tc>
                  <a:txBody>
                    <a:bodyPr/>
                    <a:lstStyle/>
                    <a:p>
                      <a:r>
                        <a:rPr lang="zh-CN" altLang="en-US" dirty="0" smtClean="0"/>
                        <a:t>工业：大炼钢铁</a:t>
                      </a:r>
                      <a:endParaRPr lang="en-US" altLang="zh-CN" dirty="0" smtClean="0"/>
                    </a:p>
                    <a:p>
                      <a:r>
                        <a:rPr lang="zh-CN" altLang="en-US" dirty="0" smtClean="0"/>
                        <a:t>农业：虚报产量</a:t>
                      </a:r>
                      <a:endParaRPr lang="zh-CN" altLang="en-US" dirty="0"/>
                    </a:p>
                  </a:txBody>
                  <a:tcPr/>
                </a:tc>
                <a:tc>
                  <a:txBody>
                    <a:bodyPr/>
                    <a:lstStyle/>
                    <a:p>
                      <a:r>
                        <a:rPr lang="zh-CN" altLang="en-US" dirty="0" smtClean="0"/>
                        <a:t>忽视客观经济规律，片面追求经济建设高速度</a:t>
                      </a:r>
                      <a:endParaRPr lang="zh-CN" altLang="en-US" dirty="0"/>
                    </a:p>
                  </a:txBody>
                  <a:tcPr/>
                </a:tc>
                <a:tc>
                  <a:txBody>
                    <a:bodyPr/>
                    <a:lstStyle/>
                    <a:p>
                      <a:r>
                        <a:rPr lang="zh-CN" altLang="en-US" dirty="0" smtClean="0"/>
                        <a:t>国民经济比例严重失调等</a:t>
                      </a:r>
                      <a:endParaRPr lang="zh-CN" altLang="en-US" dirty="0"/>
                    </a:p>
                  </a:txBody>
                  <a:tcPr/>
                </a:tc>
                <a:extLst>
                  <a:ext uri="{0D108BD9-81ED-4DB2-BD59-A6C34878D82A}">
                    <a16:rowId xmlns:a16="http://schemas.microsoft.com/office/drawing/2014/main" val="3144377948"/>
                  </a:ext>
                </a:extLst>
              </a:tr>
              <a:tr h="370840">
                <a:tc>
                  <a:txBody>
                    <a:bodyPr/>
                    <a:lstStyle/>
                    <a:p>
                      <a:r>
                        <a:rPr lang="zh-CN" altLang="en-US" dirty="0" smtClean="0"/>
                        <a:t>人民公社化运动</a:t>
                      </a:r>
                      <a:endParaRPr lang="zh-CN" altLang="en-US" dirty="0"/>
                    </a:p>
                  </a:txBody>
                  <a:tcPr/>
                </a:tc>
                <a:tc>
                  <a:txBody>
                    <a:bodyPr/>
                    <a:lstStyle/>
                    <a:p>
                      <a:r>
                        <a:rPr lang="zh-CN" altLang="en-US" dirty="0" smtClean="0"/>
                        <a:t>规模大、公有化程度高</a:t>
                      </a:r>
                      <a:endParaRPr lang="zh-CN" altLang="en-US" dirty="0"/>
                    </a:p>
                  </a:txBody>
                  <a:tcPr/>
                </a:tc>
                <a:tc>
                  <a:txBody>
                    <a:bodyPr/>
                    <a:lstStyle/>
                    <a:p>
                      <a:r>
                        <a:rPr lang="zh-CN" altLang="en-US" dirty="0" smtClean="0"/>
                        <a:t>生产关系超越了生产力水平</a:t>
                      </a:r>
                      <a:endParaRPr lang="zh-CN" altLang="en-US" dirty="0"/>
                    </a:p>
                  </a:txBody>
                  <a:tcPr/>
                </a:tc>
                <a:tc>
                  <a:txBody>
                    <a:bodyPr/>
                    <a:lstStyle/>
                    <a:p>
                      <a:r>
                        <a:rPr lang="zh-CN" altLang="en-US" dirty="0" smtClean="0"/>
                        <a:t>挫伤了农民的生产积极性</a:t>
                      </a:r>
                      <a:endParaRPr lang="zh-CN" altLang="en-US" dirty="0"/>
                    </a:p>
                  </a:txBody>
                  <a:tcPr/>
                </a:tc>
                <a:extLst>
                  <a:ext uri="{0D108BD9-81ED-4DB2-BD59-A6C34878D82A}">
                    <a16:rowId xmlns:a16="http://schemas.microsoft.com/office/drawing/2014/main" val="1194048756"/>
                  </a:ext>
                </a:extLst>
              </a:tr>
            </a:tbl>
          </a:graphicData>
        </a:graphic>
      </p:graphicFrame>
      <p:sp>
        <p:nvSpPr>
          <p:cNvPr id="4" name="文本框 3"/>
          <p:cNvSpPr txBox="1"/>
          <p:nvPr/>
        </p:nvSpPr>
        <p:spPr>
          <a:xfrm>
            <a:off x="428525" y="2679404"/>
            <a:ext cx="6510621" cy="369332"/>
          </a:xfrm>
          <a:prstGeom prst="rect">
            <a:avLst/>
          </a:prstGeom>
          <a:noFill/>
        </p:spPr>
        <p:txBody>
          <a:bodyPr wrap="square" rtlCol="0">
            <a:spAutoFit/>
          </a:bodyPr>
          <a:lstStyle/>
          <a:p>
            <a:r>
              <a:rPr lang="zh-CN" altLang="en-US" dirty="0">
                <a:solidFill>
                  <a:prstClr val="black"/>
                </a:solidFill>
                <a:latin typeface="微软雅黑"/>
                <a:ea typeface="微软雅黑"/>
                <a:cs typeface="Arial"/>
              </a:rPr>
              <a:t>总路线：鼓足干劲、力争上游、多快好省地建设社会主义</a:t>
            </a:r>
          </a:p>
        </p:txBody>
      </p:sp>
      <p:sp>
        <p:nvSpPr>
          <p:cNvPr id="19" name="文本框 18"/>
          <p:cNvSpPr txBox="1"/>
          <p:nvPr/>
        </p:nvSpPr>
        <p:spPr>
          <a:xfrm>
            <a:off x="7452319" y="2180165"/>
            <a:ext cx="12662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Arial"/>
              </a:rPr>
              <a:t>“左”的发展</a:t>
            </a:r>
            <a:endParaRPr kumimoji="0" lang="zh-CN" altLang="en-US" sz="2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Arial"/>
            </a:endParaRPr>
          </a:p>
        </p:txBody>
      </p:sp>
      <p:sp>
        <p:nvSpPr>
          <p:cNvPr id="20" name="矩形标注 19"/>
          <p:cNvSpPr/>
          <p:nvPr/>
        </p:nvSpPr>
        <p:spPr>
          <a:xfrm>
            <a:off x="2843808" y="1906145"/>
            <a:ext cx="3679328" cy="612648"/>
          </a:xfrm>
          <a:prstGeom prst="wedgeRectCallout">
            <a:avLst>
              <a:gd name="adj1" fmla="val -12099"/>
              <a:gd name="adj2" fmla="val -8147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smtClean="0"/>
              <a:t>有</a:t>
            </a:r>
            <a:r>
              <a:rPr lang="zh-CN" altLang="en-US" dirty="0"/>
              <a:t>少数右派妄图推翻共产党领导，推翻社会主义制度</a:t>
            </a:r>
          </a:p>
        </p:txBody>
      </p:sp>
    </p:spTree>
    <p:extLst>
      <p:ext uri="{BB962C8B-B14F-4D97-AF65-F5344CB8AC3E}">
        <p14:creationId xmlns:p14="http://schemas.microsoft.com/office/powerpoint/2010/main" val="224109480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14" presetClass="entr" presetSubtype="10" fill="hold" grpId="0" nodeType="click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4" grpId="0"/>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33466" y="196491"/>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10</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251087"/>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37"/>
            <a:ext cx="4405544" cy="313206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40" y="1058636"/>
            <a:ext cx="4838960" cy="3132067"/>
          </a:xfrm>
          <a:prstGeom prst="rect">
            <a:avLst/>
          </a:prstGeom>
        </p:spPr>
      </p:pic>
      <p:sp>
        <p:nvSpPr>
          <p:cNvPr id="6" name="文本框 5"/>
          <p:cNvSpPr txBox="1"/>
          <p:nvPr/>
        </p:nvSpPr>
        <p:spPr>
          <a:xfrm>
            <a:off x="1575266" y="4420807"/>
            <a:ext cx="6507124" cy="400110"/>
          </a:xfrm>
          <a:prstGeom prst="rect">
            <a:avLst/>
          </a:prstGeom>
          <a:noFill/>
        </p:spPr>
        <p:txBody>
          <a:bodyPr wrap="square" rtlCol="0">
            <a:spAutoFit/>
          </a:bodyPr>
          <a:lstStyle/>
          <a:p>
            <a:r>
              <a:rPr lang="zh-CN" altLang="en-US" sz="2000" dirty="0" smtClean="0">
                <a:solidFill>
                  <a:prstClr val="black"/>
                </a:solidFill>
                <a:latin typeface="微软雅黑"/>
                <a:ea typeface="微软雅黑"/>
                <a:cs typeface="Arial"/>
              </a:rPr>
              <a:t>“三面红旗”：总路线、“大跃进”、人民公社化运动</a:t>
            </a:r>
            <a:endParaRPr lang="zh-CN" altLang="en-US" sz="2000" dirty="0">
              <a:solidFill>
                <a:prstClr val="black"/>
              </a:solidFill>
              <a:latin typeface="微软雅黑"/>
              <a:ea typeface="微软雅黑"/>
              <a:cs typeface="Arial"/>
            </a:endParaRPr>
          </a:p>
        </p:txBody>
      </p:sp>
    </p:spTree>
    <p:extLst>
      <p:ext uri="{BB962C8B-B14F-4D97-AF65-F5344CB8AC3E}">
        <p14:creationId xmlns:p14="http://schemas.microsoft.com/office/powerpoint/2010/main" val="42124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79512" y="103228"/>
            <a:ext cx="2069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rPr>
              <a:t>历史</a:t>
            </a:r>
            <a:r>
              <a:rPr kumimoji="0" lang="zh-CN" altLang="en-US"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现场</a:t>
            </a:r>
            <a:r>
              <a:rPr kumimoji="0" lang="en-US" altLang="zh-CN" sz="2400" b="1" i="0" u="none" strike="noStrike" kern="1200" cap="none" spc="0" normalizeH="0" baseline="0" noProof="0" dirty="0" smtClean="0">
                <a:ln>
                  <a:noFill/>
                </a:ln>
                <a:solidFill>
                  <a:srgbClr val="0000FF"/>
                </a:solidFill>
                <a:effectLst/>
                <a:uLnTx/>
                <a:uFillTx/>
                <a:latin typeface="黑体" panose="02010609060101010101" pitchFamily="49" charset="-122"/>
                <a:ea typeface="黑体" panose="02010609060101010101" pitchFamily="49" charset="-122"/>
                <a:cs typeface="Arial"/>
              </a:rPr>
              <a:t>10</a:t>
            </a:r>
            <a:endParaRPr kumimoji="0" lang="en-US" altLang="zh-CN" sz="24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Arial"/>
            </a:endParaRPr>
          </a:p>
        </p:txBody>
      </p:sp>
      <p:sp>
        <p:nvSpPr>
          <p:cNvPr id="7" name="Text Box 4"/>
          <p:cNvSpPr txBox="1">
            <a:spLocks noChangeArrowheads="1"/>
          </p:cNvSpPr>
          <p:nvPr/>
        </p:nvSpPr>
        <p:spPr bwMode="auto">
          <a:xfrm>
            <a:off x="2123728" y="166812"/>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1958</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年</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10</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月</a:t>
            </a:r>
            <a:r>
              <a:rPr kumimoji="0" lang="en-US" altLang="zh-CN"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1</a:t>
            </a:r>
            <a:r>
              <a:rPr kumimoji="0" lang="zh-CN" altLang="en-US" sz="24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Arial"/>
              </a:rPr>
              <a:t>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a:rPr>
              <a:t>的北京天安门广场</a:t>
            </a: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15528"/>
          <a:stretch/>
        </p:blipFill>
        <p:spPr>
          <a:xfrm>
            <a:off x="20884" y="1031022"/>
            <a:ext cx="6271367" cy="3312368"/>
          </a:xfrm>
          <a:prstGeom prst="rect">
            <a:avLst/>
          </a:prstGeom>
        </p:spPr>
      </p:pic>
      <p:sp>
        <p:nvSpPr>
          <p:cNvPr id="6" name="Oval 9"/>
          <p:cNvSpPr>
            <a:spLocks noChangeArrowheads="1"/>
          </p:cNvSpPr>
          <p:nvPr/>
        </p:nvSpPr>
        <p:spPr bwMode="auto">
          <a:xfrm>
            <a:off x="1152527" y="2427734"/>
            <a:ext cx="2192582" cy="1152128"/>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 name="文本框 1"/>
          <p:cNvSpPr txBox="1"/>
          <p:nvPr/>
        </p:nvSpPr>
        <p:spPr>
          <a:xfrm>
            <a:off x="6372200" y="1031022"/>
            <a:ext cx="2520280" cy="34041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“超过英国，不是十五年，也不是七年，只需要两到三年，两年是可能的。这里主要是钢，只要</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1959</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年达到</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2500</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万吨，我们就在钢的产量上超过英国了。”</a:t>
            </a:r>
            <a:endPar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——1958</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年</a:t>
            </a:r>
            <a:r>
              <a:rPr kumimoji="0" lang="en-US" altLang="zh-CN"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6</a:t>
            </a:r>
            <a:r>
              <a:rPr kumimoji="0" lang="zh-CN" altLang="en-US" sz="2000" b="0" i="0" u="none" strike="noStrike" kern="120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mn-cs"/>
              </a:rPr>
              <a:t>月毛泽东批示</a:t>
            </a:r>
          </a:p>
        </p:txBody>
      </p:sp>
    </p:spTree>
    <p:extLst>
      <p:ext uri="{BB962C8B-B14F-4D97-AF65-F5344CB8AC3E}">
        <p14:creationId xmlns:p14="http://schemas.microsoft.com/office/powerpoint/2010/main" val="9809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053"/>
          <p:cNvPicPr>
            <a:picLocks noChangeAspect="1" noChangeArrowheads="1"/>
          </p:cNvPicPr>
          <p:nvPr/>
        </p:nvPicPr>
        <p:blipFill>
          <a:blip r:embed="rId2">
            <a:extLst>
              <a:ext uri="{28A0092B-C50C-407E-A947-70E740481C1C}">
                <a14:useLocalDpi xmlns:a14="http://schemas.microsoft.com/office/drawing/2010/main" val="0"/>
              </a:ext>
            </a:extLst>
          </a:blip>
          <a:srcRect l="5627" r="5745" b="33984"/>
          <a:stretch>
            <a:fillRect/>
          </a:stretch>
        </p:blipFill>
        <p:spPr bwMode="auto">
          <a:xfrm>
            <a:off x="11596" y="219873"/>
            <a:ext cx="91440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a:grpSpLocks/>
          </p:cNvGrpSpPr>
          <p:nvPr/>
        </p:nvGrpSpPr>
        <p:grpSpPr bwMode="auto">
          <a:xfrm>
            <a:off x="4139952" y="255783"/>
            <a:ext cx="4869278" cy="4334987"/>
            <a:chOff x="2112" y="802"/>
            <a:chExt cx="3648" cy="3119"/>
          </a:xfrm>
        </p:grpSpPr>
        <p:pic>
          <p:nvPicPr>
            <p:cNvPr id="4" name="Picture 11" descr="4622084_101914828000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 y="802"/>
              <a:ext cx="3648" cy="2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2"/>
            <p:cNvSpPr txBox="1">
              <a:spLocks noChangeArrowheads="1"/>
            </p:cNvSpPr>
            <p:nvPr/>
          </p:nvSpPr>
          <p:spPr bwMode="auto">
            <a:xfrm>
              <a:off x="3137" y="3589"/>
              <a:ext cx="1905" cy="3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sz="2400" b="1" dirty="0"/>
                <a:t>明代</a:t>
              </a:r>
              <a:r>
                <a:rPr lang="en-US" altLang="zh-CN" sz="2400" b="1" dirty="0"/>
                <a:t>《</a:t>
              </a:r>
              <a:r>
                <a:rPr lang="zh-CN" altLang="en-US" sz="2400" b="1" dirty="0"/>
                <a:t>天工开物</a:t>
              </a:r>
              <a:r>
                <a:rPr lang="en-US" altLang="zh-CN" sz="2400" b="1" dirty="0"/>
                <a:t>》</a:t>
              </a:r>
            </a:p>
          </p:txBody>
        </p:sp>
      </p:grpSp>
      <p:sp>
        <p:nvSpPr>
          <p:cNvPr id="6" name="Text Box 4"/>
          <p:cNvSpPr txBox="1">
            <a:spLocks noChangeArrowheads="1"/>
          </p:cNvSpPr>
          <p:nvPr/>
        </p:nvSpPr>
        <p:spPr bwMode="auto">
          <a:xfrm>
            <a:off x="148786" y="261721"/>
            <a:ext cx="3888431" cy="390106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266700" algn="just">
              <a:lnSpc>
                <a:spcPts val="2700"/>
              </a:lnSpc>
              <a:spcAft>
                <a:spcPts val="0"/>
              </a:spcAft>
            </a:pPr>
            <a:r>
              <a:rPr lang="en-US" altLang="zh-CN" sz="2000" dirty="0" smtClean="0">
                <a:latin typeface="华文中宋" panose="02010600040101010101" pitchFamily="2" charset="-122"/>
                <a:ea typeface="华文中宋" panose="02010600040101010101" pitchFamily="2" charset="-122"/>
              </a:rPr>
              <a:t>  </a:t>
            </a:r>
            <a:r>
              <a:rPr lang="zh-CN" altLang="zh-CN" sz="2000" dirty="0" smtClean="0">
                <a:latin typeface="华文中宋" panose="02010600040101010101" pitchFamily="2" charset="-122"/>
                <a:ea typeface="华文中宋" panose="02010600040101010101" pitchFamily="2" charset="-122"/>
              </a:rPr>
              <a:t>一</a:t>
            </a:r>
            <a:r>
              <a:rPr lang="zh-CN" altLang="zh-CN" sz="2000" dirty="0">
                <a:latin typeface="华文中宋" panose="02010600040101010101" pitchFamily="2" charset="-122"/>
                <a:ea typeface="华文中宋" panose="02010600040101010101" pitchFamily="2" charset="-122"/>
              </a:rPr>
              <a:t>位在“大跃进”期间服刑的犯人</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后来离开中国</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回忆说，他妻子给他写信说，为了支持大炼钢铁，她已把他们结婚时的铁床献给了国家。在同一所监狱，犯人们积极参加消灭苍蝇的运动。监狱给每个犯人的定额是一天要打死</a:t>
            </a:r>
            <a:r>
              <a:rPr lang="en-US" altLang="zh-CN" sz="2000" dirty="0">
                <a:latin typeface="华文中宋" panose="02010600040101010101" pitchFamily="2" charset="-122"/>
                <a:ea typeface="华文中宋" panose="02010600040101010101" pitchFamily="2" charset="-122"/>
              </a:rPr>
              <a:t>50</a:t>
            </a:r>
            <a:r>
              <a:rPr lang="zh-CN" altLang="zh-CN" sz="2000" dirty="0">
                <a:latin typeface="华文中宋" panose="02010600040101010101" pitchFamily="2" charset="-122"/>
                <a:ea typeface="华文中宋" panose="02010600040101010101" pitchFamily="2" charset="-122"/>
              </a:rPr>
              <a:t>只苍蝇，超额完成数可以累积起来或用来换香烟。</a:t>
            </a:r>
          </a:p>
          <a:p>
            <a:pPr algn="just">
              <a:lnSpc>
                <a:spcPts val="2700"/>
              </a:lnSpc>
              <a:spcAft>
                <a:spcPts val="0"/>
              </a:spcAft>
            </a:pPr>
            <a:r>
              <a:rPr lang="en-US" altLang="zh-CN" sz="2000" dirty="0">
                <a:latin typeface="华文中宋" panose="02010600040101010101" pitchFamily="2" charset="-122"/>
                <a:ea typeface="华文中宋" panose="02010600040101010101" pitchFamily="2" charset="-122"/>
              </a:rPr>
              <a:t> </a:t>
            </a:r>
            <a:r>
              <a:rPr lang="en-US" altLang="zh-CN" sz="2000" dirty="0" smtClean="0">
                <a:latin typeface="华文中宋" panose="02010600040101010101" pitchFamily="2" charset="-122"/>
                <a:ea typeface="华文中宋" panose="02010600040101010101" pitchFamily="2" charset="-122"/>
              </a:rPr>
              <a:t> </a:t>
            </a:r>
            <a:r>
              <a:rPr lang="zh-CN" altLang="zh-CN" sz="2000" dirty="0" smtClean="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【美】罗斯</a:t>
            </a:r>
            <a:r>
              <a:rPr lang="en-US" altLang="zh-CN" sz="2000" dirty="0">
                <a:latin typeface="华文中宋" panose="02010600040101010101" pitchFamily="2" charset="-122"/>
                <a:ea typeface="华文中宋" panose="02010600040101010101" pitchFamily="2" charset="-122"/>
              </a:rPr>
              <a:t>•</a:t>
            </a:r>
            <a:r>
              <a:rPr lang="zh-CN" altLang="zh-CN" sz="2000" dirty="0">
                <a:latin typeface="华文中宋" panose="02010600040101010101" pitchFamily="2" charset="-122"/>
                <a:ea typeface="华文中宋" panose="02010600040101010101" pitchFamily="2" charset="-122"/>
              </a:rPr>
              <a:t>特里尔《毛泽东传》</a:t>
            </a:r>
          </a:p>
        </p:txBody>
      </p:sp>
      <p:sp>
        <p:nvSpPr>
          <p:cNvPr id="7"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407132" y="4077258"/>
            <a:ext cx="8352928" cy="52322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800" b="1" dirty="0">
                <a:solidFill>
                  <a:schemeClr val="bg1"/>
                </a:solidFill>
                <a:latin typeface="黑体" panose="02010609060101010101" pitchFamily="49" charset="-122"/>
                <a:ea typeface="黑体" panose="02010609060101010101" pitchFamily="49" charset="-122"/>
              </a:rPr>
              <a:t>1958</a:t>
            </a:r>
            <a:r>
              <a:rPr lang="zh-CN" altLang="en-US" sz="2800" b="1" dirty="0">
                <a:solidFill>
                  <a:schemeClr val="bg1"/>
                </a:solidFill>
                <a:latin typeface="黑体" panose="02010609060101010101" pitchFamily="49" charset="-122"/>
                <a:ea typeface="黑体" panose="02010609060101010101" pitchFamily="49" charset="-122"/>
              </a:rPr>
              <a:t>年，全国生产钢</a:t>
            </a:r>
            <a:r>
              <a:rPr lang="en-US" altLang="zh-CN" sz="2800" b="1" dirty="0">
                <a:solidFill>
                  <a:schemeClr val="bg1"/>
                </a:solidFill>
                <a:latin typeface="黑体" panose="02010609060101010101" pitchFamily="49" charset="-122"/>
                <a:ea typeface="黑体" panose="02010609060101010101" pitchFamily="49" charset="-122"/>
              </a:rPr>
              <a:t>1108</a:t>
            </a:r>
            <a:r>
              <a:rPr lang="zh-CN" altLang="en-US" sz="2800" b="1" dirty="0">
                <a:solidFill>
                  <a:schemeClr val="bg1"/>
                </a:solidFill>
                <a:latin typeface="黑体" panose="02010609060101010101" pitchFamily="49" charset="-122"/>
                <a:ea typeface="黑体" panose="02010609060101010101" pitchFamily="49" charset="-122"/>
              </a:rPr>
              <a:t>万吨，只有</a:t>
            </a:r>
            <a:r>
              <a:rPr lang="en-US" altLang="zh-CN" sz="2800" b="1" dirty="0">
                <a:solidFill>
                  <a:schemeClr val="bg1"/>
                </a:solidFill>
                <a:latin typeface="黑体" panose="02010609060101010101" pitchFamily="49" charset="-122"/>
                <a:ea typeface="黑体" panose="02010609060101010101" pitchFamily="49" charset="-122"/>
              </a:rPr>
              <a:t>800</a:t>
            </a:r>
            <a:r>
              <a:rPr lang="zh-CN" altLang="en-US" sz="2800" b="1" dirty="0">
                <a:solidFill>
                  <a:schemeClr val="bg1"/>
                </a:solidFill>
                <a:latin typeface="黑体" panose="02010609060101010101" pitchFamily="49" charset="-122"/>
                <a:ea typeface="黑体" panose="02010609060101010101" pitchFamily="49" charset="-122"/>
              </a:rPr>
              <a:t>万吨合格</a:t>
            </a:r>
            <a:r>
              <a:rPr lang="zh-CN" altLang="en-US" sz="2800" b="1" dirty="0" smtClean="0">
                <a:solidFill>
                  <a:schemeClr val="bg1"/>
                </a:solidFill>
                <a:latin typeface="黑体" panose="02010609060101010101" pitchFamily="49" charset="-122"/>
                <a:ea typeface="黑体" panose="02010609060101010101" pitchFamily="49" charset="-122"/>
              </a:rPr>
              <a:t>。</a:t>
            </a:r>
            <a:endParaRPr lang="zh-CN" altLang="en-US" sz="2800"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440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3528" y="136536"/>
            <a:ext cx="8437193" cy="240065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altLang="zh-CN" dirty="0"/>
              <a:t>      </a:t>
            </a:r>
            <a:r>
              <a:rPr lang="zh-CN" altLang="en-US" sz="2000" dirty="0" smtClean="0">
                <a:latin typeface="华文中宋" panose="02010600040101010101" pitchFamily="2" charset="-122"/>
                <a:ea typeface="华文中宋" panose="02010600040101010101" pitchFamily="2" charset="-122"/>
              </a:rPr>
              <a:t>从</a:t>
            </a:r>
            <a:r>
              <a:rPr lang="zh-CN" altLang="en-US" sz="2000" dirty="0">
                <a:latin typeface="华文中宋" panose="02010600040101010101" pitchFamily="2" charset="-122"/>
                <a:ea typeface="华文中宋" panose="02010600040101010101" pitchFamily="2" charset="-122"/>
              </a:rPr>
              <a:t>我记事时开始，外面总是装着高音喇叭，没黑没夜地乱嚷嚷。从这些话里我知道了土平炉可以炼钢，</a:t>
            </a:r>
            <a:r>
              <a:rPr lang="en-US" altLang="zh-CN" sz="2000" dirty="0">
                <a:latin typeface="华文中宋" panose="02010600040101010101" pitchFamily="2" charset="-122"/>
                <a:ea typeface="华文中宋" panose="02010600040101010101" pitchFamily="2" charset="-122"/>
              </a:rPr>
              <a:t>……</a:t>
            </a:r>
            <a:r>
              <a:rPr lang="zh-CN" altLang="en-US" sz="2000" dirty="0">
                <a:solidFill>
                  <a:srgbClr val="FF0000"/>
                </a:solidFill>
                <a:latin typeface="华文中宋" panose="02010600040101010101" pitchFamily="2" charset="-122"/>
                <a:ea typeface="华文中宋" panose="02010600040101010101" pitchFamily="2" charset="-122"/>
              </a:rPr>
              <a:t>从那些话里我还知道了一亩地可以产三十万斤粮，然后我们就饿得要死</a:t>
            </a:r>
            <a:r>
              <a:rPr lang="zh-CN" altLang="en-US" sz="2000" dirty="0">
                <a:latin typeface="华文中宋" panose="02010600040101010101" pitchFamily="2" charset="-122"/>
                <a:ea typeface="华文中宋" panose="02010600040101010101" pitchFamily="2" charset="-122"/>
              </a:rPr>
              <a:t>。总而言之，从小我对讲出来的话就不大相信，越是声色俱厉，嗓门高亢，我越是不信</a:t>
            </a:r>
            <a:r>
              <a:rPr lang="zh-CN" altLang="en-US" sz="2000" dirty="0" smtClean="0">
                <a:latin typeface="华文中宋" panose="02010600040101010101" pitchFamily="2" charset="-122"/>
                <a:ea typeface="华文中宋" panose="02010600040101010101" pitchFamily="2" charset="-122"/>
              </a:rPr>
              <a:t>。   </a:t>
            </a:r>
            <a:endParaRPr lang="en-US" altLang="zh-CN" sz="2000" dirty="0">
              <a:latin typeface="华文中宋" panose="02010600040101010101" pitchFamily="2" charset="-122"/>
              <a:ea typeface="华文中宋" panose="02010600040101010101" pitchFamily="2" charset="-122"/>
            </a:endParaRPr>
          </a:p>
          <a:p>
            <a:pPr>
              <a:lnSpc>
                <a:spcPct val="150000"/>
              </a:lnSpc>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 </a:t>
            </a:r>
            <a:r>
              <a:rPr lang="zh-CN" altLang="en-US" sz="2000" dirty="0" smtClean="0">
                <a:latin typeface="华文中宋" panose="02010600040101010101" pitchFamily="2" charset="-122"/>
                <a:ea typeface="华文中宋" panose="02010600040101010101" pitchFamily="2" charset="-122"/>
              </a:rPr>
              <a:t>                  </a:t>
            </a:r>
            <a:r>
              <a:rPr lang="en-US" altLang="zh-CN" sz="2000" dirty="0" smtClean="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王小波</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沉默的大多数</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pic>
        <p:nvPicPr>
          <p:cNvPr id="9" name="Picture 3" descr="C:\Users\Administrator\Desktop\新建文件夹\d6dfd7d53b738165-b9fa1b522d9e0d84-057066029efd05bc353159e8bca060f1.jpg">
            <a:extLst>
              <a:ext uri="{FF2B5EF4-FFF2-40B4-BE49-F238E27FC236}">
                <a16:creationId xmlns:a16="http://schemas.microsoft.com/office/drawing/2014/main" id="{2A2BE8DB-8CF0-4AA8-AD5C-E68C108BC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67998"/>
            <a:ext cx="3672061" cy="222260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573"/>
          <p:cNvPicPr>
            <a:picLocks noChangeAspect="1" noChangeArrowheads="1"/>
          </p:cNvPicPr>
          <p:nvPr/>
        </p:nvPicPr>
        <p:blipFill rotWithShape="1">
          <a:blip r:embed="rId4">
            <a:extLst>
              <a:ext uri="{28A0092B-C50C-407E-A947-70E740481C1C}">
                <a14:useLocalDpi xmlns:a14="http://schemas.microsoft.com/office/drawing/2010/main" val="0"/>
              </a:ext>
            </a:extLst>
          </a:blip>
          <a:srcRect t="5638" b="2693"/>
          <a:stretch/>
        </p:blipFill>
        <p:spPr bwMode="auto">
          <a:xfrm>
            <a:off x="3948122" y="2608348"/>
            <a:ext cx="5095535" cy="234190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a:extLst>
              <a:ext uri="{FF2B5EF4-FFF2-40B4-BE49-F238E27FC236}">
                <a16:creationId xmlns:a16="http://schemas.microsoft.com/office/drawing/2014/main" id="{66DE23BB-16B4-41E5-B25D-69FDE3B87E4C}"/>
              </a:ext>
            </a:extLst>
          </p:cNvPr>
          <p:cNvSpPr txBox="1">
            <a:spLocks noChangeArrowheads="1"/>
          </p:cNvSpPr>
          <p:nvPr/>
        </p:nvSpPr>
        <p:spPr bwMode="auto">
          <a:xfrm>
            <a:off x="1907704" y="2406388"/>
            <a:ext cx="5468840" cy="523220"/>
          </a:xfrm>
          <a:prstGeom prst="rect">
            <a:avLst/>
          </a:prstGeom>
          <a:solidFill>
            <a:srgbClr val="C000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800" b="1" dirty="0" smtClean="0">
                <a:solidFill>
                  <a:schemeClr val="bg1"/>
                </a:solidFill>
                <a:latin typeface="黑体" panose="02010609060101010101" pitchFamily="49" charset="-122"/>
                <a:ea typeface="黑体" panose="02010609060101010101" pitchFamily="49" charset="-122"/>
              </a:rPr>
              <a:t>1959</a:t>
            </a:r>
            <a:r>
              <a:rPr lang="zh-CN" altLang="en-US" sz="2800" b="1" dirty="0">
                <a:solidFill>
                  <a:schemeClr val="bg1"/>
                </a:solidFill>
                <a:latin typeface="黑体" panose="02010609060101010101" pitchFamily="49" charset="-122"/>
                <a:ea typeface="黑体" panose="02010609060101010101" pitchFamily="49" charset="-122"/>
              </a:rPr>
              <a:t>至</a:t>
            </a:r>
            <a:r>
              <a:rPr lang="en-US" altLang="zh-CN" sz="2800" b="1" dirty="0" smtClean="0">
                <a:solidFill>
                  <a:schemeClr val="bg1"/>
                </a:solidFill>
                <a:latin typeface="黑体" panose="02010609060101010101" pitchFamily="49" charset="-122"/>
                <a:ea typeface="黑体" panose="02010609060101010101" pitchFamily="49" charset="-122"/>
              </a:rPr>
              <a:t>1961</a:t>
            </a:r>
            <a:r>
              <a:rPr lang="zh-CN" altLang="en-US" sz="2800" b="1" dirty="0" smtClean="0">
                <a:solidFill>
                  <a:schemeClr val="bg1"/>
                </a:solidFill>
                <a:latin typeface="黑体" panose="02010609060101010101" pitchFamily="49" charset="-122"/>
                <a:ea typeface="黑体" panose="02010609060101010101" pitchFamily="49" charset="-122"/>
              </a:rPr>
              <a:t>年，严重的经济困难</a:t>
            </a:r>
            <a:endParaRPr lang="zh-CN" altLang="en-US" sz="2800" b="1"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471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17.06.20"/>
  <p:tag name="AS_TITLE" val="Aspose.Slides for Java"/>
  <p:tag name="AS_VERSION" val="17.6"/>
  <p:tag name="ISPRING_PRESENTATION_TITLE" val="PowerPoint 演示文稿"/>
  <p:tag name="KSO_WM_SCREEN_THEME_FLAG" val="Dlrq25wU2PGuGg5bbmjbDJ2tguppH/s0ORiaTEaIsjQSdQ0DLJ8L9Ukjep2OAclf7vnBryUlZihAuujxmwjjPUlqtW9TH/TbQ/Zs2m7c6Do="/>
</p:tagLst>
</file>

<file path=ppt/tags/tag10.xml><?xml version="1.0" encoding="utf-8"?>
<p:tagLst xmlns:a="http://schemas.openxmlformats.org/drawingml/2006/main" xmlns:r="http://schemas.openxmlformats.org/officeDocument/2006/relationships" xmlns:p="http://schemas.openxmlformats.org/presentationml/2006/main">
  <p:tag name="AS_UNIQUEID" val="2135"/>
</p:tagLst>
</file>

<file path=ppt/tags/tag11.xml><?xml version="1.0" encoding="utf-8"?>
<p:tagLst xmlns:a="http://schemas.openxmlformats.org/drawingml/2006/main" xmlns:r="http://schemas.openxmlformats.org/officeDocument/2006/relationships" xmlns:p="http://schemas.openxmlformats.org/presentationml/2006/main">
  <p:tag name="AS_UNIQUEID" val="2140"/>
</p:tagLst>
</file>

<file path=ppt/tags/tag12.xml><?xml version="1.0" encoding="utf-8"?>
<p:tagLst xmlns:a="http://schemas.openxmlformats.org/drawingml/2006/main" xmlns:r="http://schemas.openxmlformats.org/officeDocument/2006/relationships" xmlns:p="http://schemas.openxmlformats.org/presentationml/2006/main">
  <p:tag name="AS_UNIQUEID" val="2141"/>
</p:tagLst>
</file>

<file path=ppt/tags/tag13.xml><?xml version="1.0" encoding="utf-8"?>
<p:tagLst xmlns:a="http://schemas.openxmlformats.org/drawingml/2006/main" xmlns:r="http://schemas.openxmlformats.org/officeDocument/2006/relationships" xmlns:p="http://schemas.openxmlformats.org/presentationml/2006/main">
  <p:tag name="AS_UNIQUEID" val="2095"/>
</p:tagLst>
</file>

<file path=ppt/tags/tag14.xml><?xml version="1.0" encoding="utf-8"?>
<p:tagLst xmlns:a="http://schemas.openxmlformats.org/drawingml/2006/main" xmlns:r="http://schemas.openxmlformats.org/officeDocument/2006/relationships" xmlns:p="http://schemas.openxmlformats.org/presentationml/2006/main">
  <p:tag name="AS_UNIQUEID" val="2131"/>
</p:tagLst>
</file>

<file path=ppt/tags/tag15.xml><?xml version="1.0" encoding="utf-8"?>
<p:tagLst xmlns:a="http://schemas.openxmlformats.org/drawingml/2006/main" xmlns:r="http://schemas.openxmlformats.org/officeDocument/2006/relationships" xmlns:p="http://schemas.openxmlformats.org/presentationml/2006/main">
  <p:tag name="AS_UNIQUEID" val="2132"/>
</p:tagLst>
</file>

<file path=ppt/tags/tag2.xml><?xml version="1.0" encoding="utf-8"?>
<p:tagLst xmlns:a="http://schemas.openxmlformats.org/drawingml/2006/main" xmlns:r="http://schemas.openxmlformats.org/officeDocument/2006/relationships" xmlns:p="http://schemas.openxmlformats.org/presentationml/2006/main">
  <p:tag name="AS_UNIQUEID" val="2130"/>
</p:tagLst>
</file>

<file path=ppt/tags/tag3.xml><?xml version="1.0" encoding="utf-8"?>
<p:tagLst xmlns:a="http://schemas.openxmlformats.org/drawingml/2006/main" xmlns:r="http://schemas.openxmlformats.org/officeDocument/2006/relationships" xmlns:p="http://schemas.openxmlformats.org/presentationml/2006/main">
  <p:tag name="AS_UNIQUEID" val="2133"/>
</p:tagLst>
</file>

<file path=ppt/tags/tag4.xml><?xml version="1.0" encoding="utf-8"?>
<p:tagLst xmlns:a="http://schemas.openxmlformats.org/drawingml/2006/main" xmlns:r="http://schemas.openxmlformats.org/officeDocument/2006/relationships" xmlns:p="http://schemas.openxmlformats.org/presentationml/2006/main">
  <p:tag name="AS_UNIQUEID" val="2142"/>
</p:tagLst>
</file>

<file path=ppt/tags/tag5.xml><?xml version="1.0" encoding="utf-8"?>
<p:tagLst xmlns:a="http://schemas.openxmlformats.org/drawingml/2006/main" xmlns:r="http://schemas.openxmlformats.org/officeDocument/2006/relationships" xmlns:p="http://schemas.openxmlformats.org/presentationml/2006/main">
  <p:tag name="AS_UNIQUEID" val="2137"/>
</p:tagLst>
</file>

<file path=ppt/tags/tag6.xml><?xml version="1.0" encoding="utf-8"?>
<p:tagLst xmlns:a="http://schemas.openxmlformats.org/drawingml/2006/main" xmlns:r="http://schemas.openxmlformats.org/officeDocument/2006/relationships" xmlns:p="http://schemas.openxmlformats.org/presentationml/2006/main">
  <p:tag name="AS_UNIQUEID" val="2138"/>
</p:tagLst>
</file>

<file path=ppt/tags/tag7.xml><?xml version="1.0" encoding="utf-8"?>
<p:tagLst xmlns:a="http://schemas.openxmlformats.org/drawingml/2006/main" xmlns:r="http://schemas.openxmlformats.org/officeDocument/2006/relationships" xmlns:p="http://schemas.openxmlformats.org/presentationml/2006/main">
  <p:tag name="AS_UNIQUEID" val="2143"/>
</p:tagLst>
</file>

<file path=ppt/tags/tag8.xml><?xml version="1.0" encoding="utf-8"?>
<p:tagLst xmlns:a="http://schemas.openxmlformats.org/drawingml/2006/main" xmlns:r="http://schemas.openxmlformats.org/officeDocument/2006/relationships" xmlns:p="http://schemas.openxmlformats.org/presentationml/2006/main">
  <p:tag name="AS_UNIQUEID" val="2144"/>
</p:tagLst>
</file>

<file path=ppt/tags/tag9.xml><?xml version="1.0" encoding="utf-8"?>
<p:tagLst xmlns:a="http://schemas.openxmlformats.org/drawingml/2006/main" xmlns:r="http://schemas.openxmlformats.org/officeDocument/2006/relationships" xmlns:p="http://schemas.openxmlformats.org/presentationml/2006/main">
  <p:tag name="AS_UNIQUEID" val="2134"/>
</p:tagLst>
</file>

<file path=ppt/theme/theme1.xml><?xml version="1.0" encoding="utf-8"?>
<a:theme xmlns:a="http://schemas.openxmlformats.org/drawingml/2006/main" name="Office 主题​​">
  <a:themeElements>
    <a:clrScheme name="红色系">
      <a:dk1>
        <a:sysClr val="windowText" lastClr="000000"/>
      </a:dk1>
      <a:lt1>
        <a:sysClr val="window" lastClr="FFFFFF"/>
      </a:lt1>
      <a:dk2>
        <a:srgbClr val="1F497D"/>
      </a:dk2>
      <a:lt2>
        <a:srgbClr val="EEECE1"/>
      </a:lt2>
      <a:accent1>
        <a:srgbClr val="C00000"/>
      </a:accent1>
      <a:accent2>
        <a:srgbClr val="C00000"/>
      </a:accent2>
      <a:accent3>
        <a:srgbClr val="C00000"/>
      </a:accent3>
      <a:accent4>
        <a:srgbClr val="C00000"/>
      </a:accent4>
      <a:accent5>
        <a:srgbClr val="4BACC6"/>
      </a:accent5>
      <a:accent6>
        <a:srgbClr val="F79646"/>
      </a:accent6>
      <a:hlink>
        <a:srgbClr val="0000FF"/>
      </a:hlink>
      <a:folHlink>
        <a:srgbClr val="800080"/>
      </a:folHlink>
    </a:clrScheme>
    <a:fontScheme name="自定义 2">
      <a:majorFont>
        <a:latin typeface="Calibri"/>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2257</Words>
  <PresentationFormat>全屏显示(16:9)</PresentationFormat>
  <Paragraphs>156</Paragraphs>
  <Slides>25</Slides>
  <Notes>14</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25</vt:i4>
      </vt:variant>
    </vt:vector>
  </HeadingPairs>
  <TitlesOfParts>
    <vt:vector size="41" baseType="lpstr">
      <vt:lpstr>黑体</vt:lpstr>
      <vt:lpstr>华文仿宋</vt:lpstr>
      <vt:lpstr>华文行楷</vt:lpstr>
      <vt:lpstr>华文中宋</vt:lpstr>
      <vt:lpstr>楷体</vt:lpstr>
      <vt:lpstr>楷体_GB2312</vt:lpstr>
      <vt:lpstr>書體坊顏體㊣</vt:lpstr>
      <vt:lpstr>宋体</vt:lpstr>
      <vt:lpstr>微软雅黑</vt:lpstr>
      <vt:lpstr>Arial</vt:lpstr>
      <vt:lpstr>Calibri</vt:lpstr>
      <vt:lpstr>Times New Roman</vt:lpstr>
      <vt:lpstr>Office 主题​​</vt:lpstr>
      <vt:lpstr>1_默认设计模板</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2020-12-16T09:02:13Z</cp:lastPrinted>
  <dcterms:created xsi:type="dcterms:W3CDTF">2020-12-16T09:02:13Z</dcterms:created>
  <dcterms:modified xsi:type="dcterms:W3CDTF">2021-12-20T21:24:18Z</dcterms:modified>
</cp:coreProperties>
</file>