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78" r:id="rId4"/>
    <p:sldId id="279" r:id="rId5"/>
    <p:sldId id="264" r:id="rId6"/>
    <p:sldId id="283" r:id="rId7"/>
    <p:sldId id="265" r:id="rId8"/>
    <p:sldId id="266" r:id="rId9"/>
    <p:sldId id="267" r:id="rId10"/>
    <p:sldId id="269" r:id="rId11"/>
    <p:sldId id="280" r:id="rId12"/>
    <p:sldId id="484" r:id="rId13"/>
    <p:sldId id="485" r:id="rId14"/>
    <p:sldId id="486" r:id="rId15"/>
    <p:sldId id="494" r:id="rId16"/>
    <p:sldId id="272" r:id="rId17"/>
    <p:sldId id="480" r:id="rId18"/>
    <p:sldId id="470" r:id="rId19"/>
    <p:sldId id="489" r:id="rId20"/>
    <p:sldId id="490" r:id="rId21"/>
    <p:sldId id="479" r:id="rId22"/>
    <p:sldId id="473" r:id="rId23"/>
    <p:sldId id="491" r:id="rId24"/>
    <p:sldId id="493" r:id="rId25"/>
    <p:sldId id="471" r:id="rId26"/>
    <p:sldId id="481" r:id="rId27"/>
    <p:sldId id="475" r:id="rId28"/>
    <p:sldId id="464" r:id="rId29"/>
    <p:sldId id="275" r:id="rId30"/>
    <p:sldId id="482" r:id="rId31"/>
    <p:sldId id="477" r:id="rId32"/>
    <p:sldId id="27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5.xml" Id="rId26" /><Relationship Type="http://schemas.openxmlformats.org/officeDocument/2006/relationships/slide" Target="slides/slide20.xml" Id="rId21" /><Relationship Type="http://schemas.openxmlformats.org/officeDocument/2006/relationships/presProps" Target="presProps.xml" Id="rId34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32.xml" Id="rId33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" Target="slides/slide28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31.xml" Id="rId32" /><Relationship Type="http://schemas.openxmlformats.org/officeDocument/2006/relationships/tableStyles" Target="tableStyles.xml" Id="rId37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openxmlformats.org/officeDocument/2006/relationships/theme" Target="theme/theme1.xml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0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slide" Target="slides/slide29.xml" Id="rId30" /><Relationship Type="http://schemas.openxmlformats.org/officeDocument/2006/relationships/viewProps" Target="viewProps.xml" Id="rId35" /><Relationship Type="http://schemas.openxmlformats.org/officeDocument/2006/relationships/slide" Target="slides/slide7.xml" Id="rId8" /><Relationship Type="http://schemas.openxmlformats.org/officeDocument/2006/relationships/slide" Target="slides/slide2.xml" Id="rId3" /><Relationship Type="http://schemas.openxmlformats.org/officeDocument/2006/relationships/tags" Target="/ppt/tags/tag17.xml" Id="R112a334c0c4643c5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892815-B3A9-3276-58D2-B849E932C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AF46674-ABB6-C51B-4615-337E10D3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4A2F93-7AA9-B4F2-4F1D-F4C47B07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D145EF-4CAE-E906-E7D9-ACAE04C9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D58CD8-F178-E034-127D-052A1929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29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BA655-D93D-05BE-F001-14401078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8625E5-A8A8-BB84-0052-E1FDB8FE1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9727F-34CD-8CA2-7207-ADB96587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E7AECD-815B-193C-3411-ACA37F7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E14677-1EF8-4515-0181-1BB3BFE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32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55B46AF-B5FB-1168-3556-97956AA54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1A46BC-809E-AECA-4799-1AE4F9123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43C0DC-9843-0C5A-E2A8-040FBA9B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BE9182-BC72-4CF6-DE4E-D2BC32F4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899EF5-B5DE-5AE8-6C05-58C9E6C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21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21D19-BC0E-4249-33F3-90870A48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E9253E-2973-2F09-A36F-9F56B552F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41F6CB-05BF-EC1E-C4C1-8649291B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7F8C07-FC7B-195D-BD92-63323365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DEDE08-DC97-5090-9992-589DAC81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51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4DE0FC-50D8-EE49-CEEF-EDC6C163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166512-B86D-0DE1-320C-AF817A5D4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D1DFB-9F5C-38DA-4C1B-FD01F1C5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8F3733-38DB-6416-CA9D-5ADC7890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AB0C5F-EC00-BD9E-0C62-A22A2B18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8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DEB78-E830-FEF9-0F7B-23415F24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1CC408-D9B4-B46B-0E24-216606B83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9D5DE0-4787-FF47-6C55-10D6B449C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13F547-ADF3-53CC-D074-F2E76B565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0B021A-F1BF-CBCB-2AC4-92983628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7D51AD-6BCE-4AC2-153B-D3ED29E3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4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43AF2-77D2-FE66-2DF5-2F59D8E8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4DF16B-FDF2-06EE-4D4C-E5208652F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037DF2-F044-3D07-D671-93F2F6D8A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B7A2C4-FF1C-BE92-1BAC-765852DCE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72EE7F-29FC-9BCF-BF35-60EA1708B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B6CFBF4-CB0A-A1D5-9049-3D610618A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2CF746-988A-081A-F2A2-F22FFB25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8EB9CC-877B-0601-1242-7927E312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05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4FFDE-8E7E-B21C-E424-324431AFE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E19E3F3-0DFE-A876-E40C-4FF3D54A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3BA14F-C0E1-7E25-A76D-B0CF5D33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D0E30C-1D5E-4863-3DE8-7032710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96F8EC-1392-340A-E0EC-226B386C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AC6239-91C0-3753-A169-491896C08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28C3CB-B3C1-2268-F227-AFF60C86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32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CA204E-1180-BF45-AC10-9B5C841C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241652-F423-E007-EDF9-2F4E5F17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EE356E-FCDC-6AB6-BDF7-E86AA0D9E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9E1902-2F76-A0C2-DA19-8149426E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C24DB6-DCEE-0485-C5A7-29E5B866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005995-CE94-FD38-128F-CA8AC7BC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89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8B7DE-4B7C-53B7-F2CE-E6A2294F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48F4F6-B98E-D0BD-5DD2-F8C898D08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545CB4-189A-D440-9A85-52E3D7102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3032DC-59D7-9DD3-6FD3-C7FB7327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52C869-BC29-4A1F-E334-213024D4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7FFDCE-CEC9-3B16-1A09-B236B67A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51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BC8CECF-05B5-50E9-608A-6FA17435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E3C1FC-9741-941A-B5F1-CA6032961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E17539-1FA5-1E9E-1939-C4DBA94B3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02C1AF-8D5A-0801-73BD-BFE4D3394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0D9826-B659-AF14-15C4-296138010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8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eb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9.web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eb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F386DF3-BB5B-D84B-A7D1-7F8F5751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112"/>
            <a:ext cx="12262340" cy="78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7D3E487-3E4C-6BA3-E140-AA58B0891C2F}"/>
              </a:ext>
            </a:extLst>
          </p:cNvPr>
          <p:cNvSpPr/>
          <p:nvPr/>
        </p:nvSpPr>
        <p:spPr>
          <a:xfrm>
            <a:off x="-1" y="1886332"/>
            <a:ext cx="12262339" cy="31439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AB2B92-7990-62EE-25BB-1C0D0F388D15}"/>
              </a:ext>
            </a:extLst>
          </p:cNvPr>
          <p:cNvSpPr txBox="1"/>
          <p:nvPr/>
        </p:nvSpPr>
        <p:spPr>
          <a:xfrm>
            <a:off x="3717902" y="2875454"/>
            <a:ext cx="733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第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课  </a:t>
            </a:r>
            <a:r>
              <a:rPr kumimoji="0" lang="zh-CN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中华文明的起源与早期国家</a:t>
            </a:r>
            <a:endParaRPr kumimoji="0" lang="zh-CN" altLang="zh-CN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9CFDD81-34BA-522A-AC16-B3AD92F93D06}"/>
              </a:ext>
            </a:extLst>
          </p:cNvPr>
          <p:cNvSpPr txBox="1"/>
          <p:nvPr/>
        </p:nvSpPr>
        <p:spPr>
          <a:xfrm>
            <a:off x="5835700" y="3814346"/>
            <a:ext cx="28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南海一中  李桐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F3B34F-1D6F-3ACA-AEF1-96AF4FDA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2" y="2366749"/>
            <a:ext cx="1855660" cy="21245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DC3203B-7ECD-FFCD-07C7-8A8F9BFD603C}"/>
              </a:ext>
            </a:extLst>
          </p:cNvPr>
          <p:cNvSpPr txBox="1"/>
          <p:nvPr/>
        </p:nvSpPr>
        <p:spPr>
          <a:xfrm>
            <a:off x="2807022" y="2335369"/>
            <a:ext cx="317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中外历史纲要（上）</a:t>
            </a:r>
          </a:p>
        </p:txBody>
      </p:sp>
    </p:spTree>
    <p:extLst>
      <p:ext uri="{BB962C8B-B14F-4D97-AF65-F5344CB8AC3E}">
        <p14:creationId xmlns:p14="http://schemas.microsoft.com/office/powerpoint/2010/main" val="82035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1AFFF58-3CC1-8CA7-E26F-914A5F11EFDC}"/>
              </a:ext>
            </a:extLst>
          </p:cNvPr>
          <p:cNvSpPr txBox="1"/>
          <p:nvPr/>
        </p:nvSpPr>
        <p:spPr>
          <a:xfrm>
            <a:off x="90651" y="186366"/>
            <a:ext cx="12010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1-5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：结合以上所学知识，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请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根据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恩格斯的观点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及中国关于“文明、国家定义”的方案，撰写小论文论证“中华文明上下五千年”。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374FD40-C147-BA73-C44F-FC2D3745C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3704" r="6819" b="8636"/>
          <a:stretch/>
        </p:blipFill>
        <p:spPr bwMode="auto">
          <a:xfrm>
            <a:off x="9789866" y="1370629"/>
            <a:ext cx="1815913" cy="23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E6CB9FC-EC9E-3613-5D3F-E23445F9984F}"/>
              </a:ext>
            </a:extLst>
          </p:cNvPr>
          <p:cNvSpPr txBox="1"/>
          <p:nvPr/>
        </p:nvSpPr>
        <p:spPr>
          <a:xfrm>
            <a:off x="484621" y="2254096"/>
            <a:ext cx="8686826" cy="83099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“国家是文明社会的概括”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——恩格斯《家庭、私有制和国家的起源》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30523D-6245-C8D1-DB6A-8E407C7CE8B7}"/>
              </a:ext>
            </a:extLst>
          </p:cNvPr>
          <p:cNvSpPr txBox="1"/>
          <p:nvPr/>
        </p:nvSpPr>
        <p:spPr>
          <a:xfrm>
            <a:off x="942902" y="4174221"/>
            <a:ext cx="10485077" cy="1754326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“中华文明探源研究提出进入文明社会标准：一是生产发展，人口增加，出现城市；二是社会分工，阶层分化，出现阶级；三是出现王权和国家。”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</a:t>
            </a:r>
          </a:p>
          <a:p>
            <a:pPr marL="0" marR="0" lvl="0" indent="2667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——王巍《中华文明探源研究主要成果及启示》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E1D5DE-E67A-4851-F16B-0E6F2648AA39}"/>
              </a:ext>
            </a:extLst>
          </p:cNvPr>
          <p:cNvSpPr txBox="1"/>
          <p:nvPr/>
        </p:nvSpPr>
        <p:spPr>
          <a:xfrm>
            <a:off x="-200575" y="1318758"/>
            <a:ext cx="6134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材料三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9139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D1824E-1CD0-5131-B275-0B5B97232D60}"/>
              </a:ext>
            </a:extLst>
          </p:cNvPr>
          <p:cNvSpPr txBox="1"/>
          <p:nvPr/>
        </p:nvSpPr>
        <p:spPr>
          <a:xfrm>
            <a:off x="90651" y="346924"/>
            <a:ext cx="12010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1-5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：结合以上所学知识，根据马克思主义及关于“文明、国家定义”的中国方案，撰写小论文论证“中华文明上下五千年”。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51B090-23EC-F21D-3581-10C3E098DC11}"/>
              </a:ext>
            </a:extLst>
          </p:cNvPr>
          <p:cNvSpPr txBox="1"/>
          <p:nvPr/>
        </p:nvSpPr>
        <p:spPr>
          <a:xfrm>
            <a:off x="560439" y="1805348"/>
            <a:ext cx="107564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参考答案：通过考古发现，早在良渚文化时期，已产生了私有制，且阶级分化明显。而距今约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5000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年的新石器时代 ，龙山文化时期，中国大地上邦国林立。有些邦国都城规模较大，如陶寺遗址中有宫殿建筑、天文建筑以及各种礼器，阶级阶层分化也比较明显，此时期已具备有国家初始形态。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因此，在我国土地上在距今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5000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年前就具备阶级分化、国家初始形态。按照恩格斯及中华文明探源研究关于进入文明社会标准，中华文明在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5000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年前既已开启。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9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8">
            <a:extLst>
              <a:ext uri="{FF2B5EF4-FFF2-40B4-BE49-F238E27FC236}">
                <a16:creationId xmlns:a16="http://schemas.microsoft.com/office/drawing/2014/main" id="{6653565F-4D7E-C921-681D-234AF201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23" y="1103356"/>
            <a:ext cx="3892559" cy="32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图片 7">
            <a:extLst>
              <a:ext uri="{FF2B5EF4-FFF2-40B4-BE49-F238E27FC236}">
                <a16:creationId xmlns:a16="http://schemas.microsoft.com/office/drawing/2014/main" id="{7EF8ADF2-42E3-90CB-9973-6F7A97A6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8" y="1780994"/>
            <a:ext cx="3207613" cy="244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569C684-7A48-8161-C2F3-ACF939C97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64" y="133454"/>
            <a:ext cx="1154372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任务二：分析中华文明起源的特点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2-1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：根据材料和地图，分析中华文明起源的特点。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9599D0-93B9-65C9-9843-7E8FE0AF8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355" y="1430790"/>
            <a:ext cx="479024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材料五：</a:t>
            </a:r>
            <a:r>
              <a:rPr kumimoji="0" lang="zh-CN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黄河中游仰韶文化庙底沟期的彩陶风格影响所及，东至辽西和山东、南到江汉平原，达大半个中国。而具有江浙地区崧泽文化特点的陶器群也广泛出现在在北至山东、西抵洞庭湖东岸的广大地带。长江中游大溪文化风格的彩陶和刻纹白陶，出现在岭南直至珠江三角洲地带。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——张传玺等《中华文明史》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5136B3-6E68-9084-3BB7-D5A18839C984}"/>
              </a:ext>
            </a:extLst>
          </p:cNvPr>
          <p:cNvSpPr txBox="1"/>
          <p:nvPr/>
        </p:nvSpPr>
        <p:spPr>
          <a:xfrm>
            <a:off x="569622" y="5357185"/>
            <a:ext cx="11386404" cy="53860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参考答案：分布越来越广泛，并朝着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多元一体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的方向发展。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E36A3D-54A3-1C7E-9DEB-9373F74E8588}"/>
              </a:ext>
            </a:extLst>
          </p:cNvPr>
          <p:cNvSpPr txBox="1"/>
          <p:nvPr/>
        </p:nvSpPr>
        <p:spPr>
          <a:xfrm>
            <a:off x="355900" y="4454328"/>
            <a:ext cx="360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中外历史纲要（上）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》P2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FF1BE8-2375-7BE7-F783-97F290AEED32}"/>
              </a:ext>
            </a:extLst>
          </p:cNvPr>
          <p:cNvSpPr txBox="1"/>
          <p:nvPr/>
        </p:nvSpPr>
        <p:spPr>
          <a:xfrm>
            <a:off x="3933357" y="4397830"/>
            <a:ext cx="360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中外历史纲要（上）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》P3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485B7E-4DB2-39A0-1B40-CBC3A420DC91}"/>
              </a:ext>
            </a:extLst>
          </p:cNvPr>
          <p:cNvSpPr txBox="1"/>
          <p:nvPr/>
        </p:nvSpPr>
        <p:spPr>
          <a:xfrm>
            <a:off x="157316" y="1319329"/>
            <a:ext cx="6255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材料四：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3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91D5BAB-24AE-6331-DA9A-37CD6394E45A}"/>
              </a:ext>
            </a:extLst>
          </p:cNvPr>
          <p:cNvSpPr txBox="1"/>
          <p:nvPr/>
        </p:nvSpPr>
        <p:spPr>
          <a:xfrm>
            <a:off x="505767" y="4092046"/>
            <a:ext cx="1118046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2-2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分析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中华文明起源的特点对后世统一多民族国家的构建有何作用？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E7951D-32F6-0E58-38CA-E48C12A9A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67" y="116470"/>
            <a:ext cx="1154372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任务二：分析中华文明起源的特点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2-1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：根据材料和地图，分析中华文明起源的特点。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7C5E1427-17B6-549B-7138-F16CA84F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02" y="1524537"/>
            <a:ext cx="2879217" cy="23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B11D83E4-5A34-8561-5907-0F47BA12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95" y="1632852"/>
            <a:ext cx="2973763" cy="22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97A42E-0C95-C37B-5092-41FAEB8C990A}"/>
              </a:ext>
            </a:extLst>
          </p:cNvPr>
          <p:cNvSpPr txBox="1"/>
          <p:nvPr/>
        </p:nvSpPr>
        <p:spPr>
          <a:xfrm>
            <a:off x="7533463" y="1839612"/>
            <a:ext cx="2454599" cy="18774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分布越来越广泛，并朝着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多元一体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的方向发展。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1F2239-1BD9-E21B-36A6-B46805D17151}"/>
              </a:ext>
            </a:extLst>
          </p:cNvPr>
          <p:cNvSpPr txBox="1"/>
          <p:nvPr/>
        </p:nvSpPr>
        <p:spPr>
          <a:xfrm>
            <a:off x="814466" y="4769390"/>
            <a:ext cx="11052637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参考答案：各具自身特点的不同文化区在长期的交流中相互影响、相互借鉴、相互吸收，能逐渐形</a:t>
            </a:r>
            <a:r>
              <a:rPr kumimoji="0" lang="zh-CN" altLang="en-US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成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文化认同，这对为后世统一多民族国家的构建打下重要基础。</a:t>
            </a:r>
            <a:endParaRPr kumimoji="0" lang="zh-CN" altLang="en-US" sz="2900" b="1" i="0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9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7445FF4-9B73-303E-B074-D2E943A4E39B}"/>
              </a:ext>
            </a:extLst>
          </p:cNvPr>
          <p:cNvGraphicFramePr>
            <a:graphicFrameLocks noGrp="1"/>
          </p:cNvGraphicFramePr>
          <p:nvPr/>
        </p:nvGraphicFramePr>
        <p:xfrm>
          <a:off x="549308" y="3021462"/>
          <a:ext cx="11157020" cy="3657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4946">
                  <a:extLst>
                    <a:ext uri="{9D8B030D-6E8A-4147-A177-3AD203B41FA5}">
                      <a16:colId xmlns:a16="http://schemas.microsoft.com/office/drawing/2014/main" val="2686341623"/>
                    </a:ext>
                  </a:extLst>
                </a:gridCol>
                <a:gridCol w="5314772">
                  <a:extLst>
                    <a:ext uri="{9D8B030D-6E8A-4147-A177-3AD203B41FA5}">
                      <a16:colId xmlns:a16="http://schemas.microsoft.com/office/drawing/2014/main" val="1469806750"/>
                    </a:ext>
                  </a:extLst>
                </a:gridCol>
                <a:gridCol w="4607302">
                  <a:extLst>
                    <a:ext uri="{9D8B030D-6E8A-4147-A177-3AD203B41FA5}">
                      <a16:colId xmlns:a16="http://schemas.microsoft.com/office/drawing/2014/main" val="3265439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朝代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考古发现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判断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53244"/>
                  </a:ext>
                </a:extLst>
              </a:tr>
              <a:tr h="180895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</a:t>
                      </a:r>
                      <a:endParaRPr lang="zh-CN" sz="2000" b="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河南偃师发现二里头遗址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后世史书存在关于夏都的记载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二里头遗址与文献（后世史书）中“夏”的年代和位置基本吻合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二里头遗址中缺少文字性文物</a:t>
                      </a:r>
                      <a:endParaRPr lang="en-US" alt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lvl="0" indent="0" algn="just">
                        <a:buFont typeface="+mj-lt"/>
                        <a:buNone/>
                      </a:pP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二里头遗址能否断定为夏的遗址：（  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？</a:t>
                      </a:r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史学界存在争论</a:t>
                      </a:r>
                    </a:p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“考古学家在河南洛阳偃师发现的二里头遗址，</a:t>
                      </a:r>
                      <a:r>
                        <a:rPr lang="zh-CN" sz="2000" b="0" u="none" kern="100" dirty="0">
                          <a:effectLst/>
                          <a:highlight>
                            <a:srgbClr val="FFFF0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很有可能是</a:t>
                      </a:r>
                      <a:r>
                        <a:rPr lang="zh-CN" sz="2000" b="0" u="none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夏文化的遗存”。——《中外历史纲要上》</a:t>
                      </a:r>
                      <a:endParaRPr lang="zh-CN" sz="2000" b="0" u="none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562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</a:t>
                      </a:r>
                      <a:endParaRPr lang="zh-CN" sz="2000" b="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河南安阳一带发现殷墟遗址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殷墟遗址出土大批刻有文字的龟甲、兽骨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后世史书存在关于商都的记载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甲骨文、殷墟遗址能与关于商</a:t>
                      </a:r>
                      <a:r>
                        <a:rPr lang="zh-CN" alt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都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的文献（后世史书）互证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殷墟遗址能否断定为商的遗址：（  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</a:t>
                      </a:r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</a:p>
                    <a:p>
                      <a:pPr algn="just"/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90673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58443DE-D0CE-233D-0D20-D213EABF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04" y="32697"/>
            <a:ext cx="1143502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任务三：寻早期国家发展之历史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3-1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：根据王国维二重证据法，结合考古发现，判断二里头遗址和殷墟遗址是否分别为夏、商的遗址。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CB9CC1-DC66-D5B9-275C-A0CA7F4D810B}"/>
              </a:ext>
            </a:extLst>
          </p:cNvPr>
          <p:cNvSpPr txBox="1"/>
          <p:nvPr/>
        </p:nvSpPr>
        <p:spPr>
          <a:xfrm>
            <a:off x="298101" y="1459629"/>
            <a:ext cx="1170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“吾辈生于今日，幸于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纸上之材料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外，更得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地下之新材料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。由此种材料，我辈固得据以补正纸上之材料，亦得证明古书之某部分全为实录，即百家不雅训之言亦不无表示一面之事实。此二重证据法惟在今日始得为之。”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王国维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1E5BBEF-8218-2C73-D39A-8E0866798C33}"/>
              </a:ext>
            </a:extLst>
          </p:cNvPr>
          <p:cNvSpPr/>
          <p:nvPr/>
        </p:nvSpPr>
        <p:spPr>
          <a:xfrm>
            <a:off x="7599199" y="3665131"/>
            <a:ext cx="572756" cy="291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1019A8C-A2BF-CFFC-5EC1-BB0646B576A0}"/>
              </a:ext>
            </a:extLst>
          </p:cNvPr>
          <p:cNvSpPr/>
          <p:nvPr/>
        </p:nvSpPr>
        <p:spPr>
          <a:xfrm flipV="1">
            <a:off x="7651818" y="5779385"/>
            <a:ext cx="316524" cy="52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364E684-52AB-8468-1DEB-F2AA06518204}"/>
              </a:ext>
            </a:extLst>
          </p:cNvPr>
          <p:cNvSpPr/>
          <p:nvPr/>
        </p:nvSpPr>
        <p:spPr>
          <a:xfrm>
            <a:off x="8432241" y="3685227"/>
            <a:ext cx="2007996" cy="291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6FD10A4-9E37-1973-2AEE-A3E5AE5E386A}"/>
              </a:ext>
            </a:extLst>
          </p:cNvPr>
          <p:cNvSpPr/>
          <p:nvPr/>
        </p:nvSpPr>
        <p:spPr>
          <a:xfrm>
            <a:off x="7179965" y="3984248"/>
            <a:ext cx="4512547" cy="87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2F8415D-B85B-0FF9-57B9-30116B42AD87}"/>
              </a:ext>
            </a:extLst>
          </p:cNvPr>
          <p:cNvSpPr/>
          <p:nvPr/>
        </p:nvSpPr>
        <p:spPr>
          <a:xfrm>
            <a:off x="7635124" y="5483055"/>
            <a:ext cx="401934" cy="383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45F8CB-EF0F-5287-4DB7-223641577ECC}"/>
              </a:ext>
            </a:extLst>
          </p:cNvPr>
          <p:cNvSpPr/>
          <p:nvPr/>
        </p:nvSpPr>
        <p:spPr>
          <a:xfrm>
            <a:off x="1838568" y="4502060"/>
            <a:ext cx="4026737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542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7445FF4-9B73-303E-B074-D2E943A4E39B}"/>
              </a:ext>
            </a:extLst>
          </p:cNvPr>
          <p:cNvGraphicFramePr>
            <a:graphicFrameLocks noGrp="1"/>
          </p:cNvGraphicFramePr>
          <p:nvPr/>
        </p:nvGraphicFramePr>
        <p:xfrm>
          <a:off x="549308" y="3021462"/>
          <a:ext cx="11157020" cy="3657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4946">
                  <a:extLst>
                    <a:ext uri="{9D8B030D-6E8A-4147-A177-3AD203B41FA5}">
                      <a16:colId xmlns:a16="http://schemas.microsoft.com/office/drawing/2014/main" val="2686341623"/>
                    </a:ext>
                  </a:extLst>
                </a:gridCol>
                <a:gridCol w="5314772">
                  <a:extLst>
                    <a:ext uri="{9D8B030D-6E8A-4147-A177-3AD203B41FA5}">
                      <a16:colId xmlns:a16="http://schemas.microsoft.com/office/drawing/2014/main" val="1469806750"/>
                    </a:ext>
                  </a:extLst>
                </a:gridCol>
                <a:gridCol w="4607302">
                  <a:extLst>
                    <a:ext uri="{9D8B030D-6E8A-4147-A177-3AD203B41FA5}">
                      <a16:colId xmlns:a16="http://schemas.microsoft.com/office/drawing/2014/main" val="3265439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朝代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考古发现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判断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53244"/>
                  </a:ext>
                </a:extLst>
              </a:tr>
              <a:tr h="180895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</a:t>
                      </a:r>
                      <a:endParaRPr lang="zh-CN" sz="2000" b="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河南偃师发现二里头遗址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后世史书存在关于夏都的记载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二里头遗址与文献（后世史书）中“夏”的年代和位置基本吻合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二里头遗址中缺少文字性文物</a:t>
                      </a:r>
                      <a:endParaRPr lang="en-US" alt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lvl="0" indent="0" algn="just">
                        <a:buFont typeface="+mj-lt"/>
                        <a:buNone/>
                      </a:pP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二里头遗址能否断定为夏的遗址：（  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？</a:t>
                      </a:r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史学界存在争论</a:t>
                      </a:r>
                    </a:p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“考古学家在河南洛阳偃师发现的二里头遗址，</a:t>
                      </a:r>
                      <a:r>
                        <a:rPr lang="zh-CN" sz="2000" b="0" u="none" kern="100" dirty="0">
                          <a:effectLst/>
                          <a:highlight>
                            <a:srgbClr val="FFFF0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很有可能是</a:t>
                      </a:r>
                      <a:r>
                        <a:rPr lang="zh-CN" sz="2000" b="0" u="none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夏文化的遗存”。——《中外历史纲要上》</a:t>
                      </a:r>
                      <a:endParaRPr lang="zh-CN" sz="2000" b="0" u="none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562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</a:t>
                      </a:r>
                      <a:endParaRPr lang="zh-CN" sz="2000" b="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河南安阳一带发现殷墟遗址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殷墟遗址出土大批刻有文字的龟甲、兽骨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后世史书存在关于商都的记载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甲骨文、殷墟遗址能与关于商</a:t>
                      </a:r>
                      <a:r>
                        <a:rPr lang="zh-CN" alt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都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的文献（后世史书）互证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殷墟遗址能否断定为商的遗址：（  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</a:t>
                      </a:r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</a:p>
                    <a:p>
                      <a:pPr algn="just"/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90673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58443DE-D0CE-233D-0D20-D213EABF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04" y="32697"/>
            <a:ext cx="1143502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任务三：寻早期国家发展之历史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3-1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：根据王国维二重证据法，结合考古发现，判断二里头遗址和殷墟遗址是否分别为夏、商的遗址。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CB9CC1-DC66-D5B9-275C-A0CA7F4D810B}"/>
              </a:ext>
            </a:extLst>
          </p:cNvPr>
          <p:cNvSpPr txBox="1"/>
          <p:nvPr/>
        </p:nvSpPr>
        <p:spPr>
          <a:xfrm>
            <a:off x="298101" y="1459629"/>
            <a:ext cx="1170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“吾辈生于今日，幸于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纸上之材料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外，更得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地下之新材料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。由此种材料，我辈固得据以补正纸上之材料，亦得证明古书之某部分全为实录，即百家不雅训之言亦不无表示一面之事实。此二重证据法惟在今日始得为之。”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王国维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1E5BBEF-8218-2C73-D39A-8E0866798C33}"/>
              </a:ext>
            </a:extLst>
          </p:cNvPr>
          <p:cNvSpPr/>
          <p:nvPr/>
        </p:nvSpPr>
        <p:spPr>
          <a:xfrm>
            <a:off x="7599199" y="3665131"/>
            <a:ext cx="572756" cy="291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1019A8C-A2BF-CFFC-5EC1-BB0646B576A0}"/>
              </a:ext>
            </a:extLst>
          </p:cNvPr>
          <p:cNvSpPr/>
          <p:nvPr/>
        </p:nvSpPr>
        <p:spPr>
          <a:xfrm flipV="1">
            <a:off x="7651818" y="5779385"/>
            <a:ext cx="316524" cy="52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364E684-52AB-8468-1DEB-F2AA06518204}"/>
              </a:ext>
            </a:extLst>
          </p:cNvPr>
          <p:cNvSpPr/>
          <p:nvPr/>
        </p:nvSpPr>
        <p:spPr>
          <a:xfrm>
            <a:off x="8432241" y="3685227"/>
            <a:ext cx="2007996" cy="291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6FD10A4-9E37-1973-2AEE-A3E5AE5E386A}"/>
              </a:ext>
            </a:extLst>
          </p:cNvPr>
          <p:cNvSpPr/>
          <p:nvPr/>
        </p:nvSpPr>
        <p:spPr>
          <a:xfrm>
            <a:off x="7179965" y="3984248"/>
            <a:ext cx="4512547" cy="87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2F8415D-B85B-0FF9-57B9-30116B42AD87}"/>
              </a:ext>
            </a:extLst>
          </p:cNvPr>
          <p:cNvSpPr/>
          <p:nvPr/>
        </p:nvSpPr>
        <p:spPr>
          <a:xfrm>
            <a:off x="7635124" y="5483055"/>
            <a:ext cx="401934" cy="383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45F8CB-EF0F-5287-4DB7-223641577ECC}"/>
              </a:ext>
            </a:extLst>
          </p:cNvPr>
          <p:cNvSpPr/>
          <p:nvPr/>
        </p:nvSpPr>
        <p:spPr>
          <a:xfrm>
            <a:off x="1838568" y="4502060"/>
            <a:ext cx="4026737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88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1">
            <a:extLst>
              <a:ext uri="{FF2B5EF4-FFF2-40B4-BE49-F238E27FC236}">
                <a16:creationId xmlns:a16="http://schemas.microsoft.com/office/drawing/2014/main" id="{6ABD0141-9EAB-73B9-D121-8078B4F1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4" y="2436768"/>
            <a:ext cx="3901046" cy="32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图片 2">
            <a:extLst>
              <a:ext uri="{FF2B5EF4-FFF2-40B4-BE49-F238E27FC236}">
                <a16:creationId xmlns:a16="http://schemas.microsoft.com/office/drawing/2014/main" id="{3AA90121-B372-54B0-F36F-25C17F2C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56" y="2436768"/>
            <a:ext cx="3320487" cy="3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图片 3">
            <a:extLst>
              <a:ext uri="{FF2B5EF4-FFF2-40B4-BE49-F238E27FC236}">
                <a16:creationId xmlns:a16="http://schemas.microsoft.com/office/drawing/2014/main" id="{747674C8-8FA6-0A6A-7396-F7D30C0F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930" y="2313980"/>
            <a:ext cx="3651075" cy="32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30064E0-B4FA-ED09-55B0-AF041A485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35" y="305099"/>
            <a:ext cx="1130304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3-2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教材内容与材料，撰写夏、商、西周时期关于国家治理的研究报告（可从统治区域、经济状况、经济制度、政治制度、统治理念等角度进行分析）。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6E01C4-B221-4F68-44DD-12740BF54073}"/>
              </a:ext>
            </a:extLst>
          </p:cNvPr>
          <p:cNvSpPr txBox="1"/>
          <p:nvPr/>
        </p:nvSpPr>
        <p:spPr>
          <a:xfrm>
            <a:off x="6611815" y="5757704"/>
            <a:ext cx="516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中外历史纲要（上）历史地图册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611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9AE0F05-5D2F-3FE0-76D1-1224F2F0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8" y="13637"/>
            <a:ext cx="119068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3-2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教材内容与地图材料，撰写夏、商、西周时期关于国家治理的研究报告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（可从统治区域、经济状况、经济制度、政治制度、统治理念等角度进行分析）。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41645" y="1074266"/>
          <a:ext cx="11640798" cy="429872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3755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6294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  <a:highlight>
                            <a:srgbClr val="FFFF00"/>
                          </a:highlight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highlight>
                            <a:srgbClr val="FFFF00"/>
                          </a:highlight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99587" y="16911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96095" y="16911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9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35302" y="380385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经济走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effectLst/>
                        </a:rPr>
                        <a:t>奴隶主</a:t>
                      </a: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effectLst/>
                        </a:rPr>
                        <a:t>土地国有制；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内外服制度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36087" y="12466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32595" y="12466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7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B295078-0539-798D-7708-25B833B4DC64}"/>
              </a:ext>
            </a:extLst>
          </p:cNvPr>
          <p:cNvSpPr txBox="1"/>
          <p:nvPr/>
        </p:nvSpPr>
        <p:spPr>
          <a:xfrm>
            <a:off x="355600" y="209444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3-3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关于商朝国家治理的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4BB3E0-F049-8313-91C1-0BC11E8C90EE}"/>
              </a:ext>
            </a:extLst>
          </p:cNvPr>
          <p:cNvSpPr txBox="1"/>
          <p:nvPr/>
        </p:nvSpPr>
        <p:spPr>
          <a:xfrm>
            <a:off x="207623" y="2025119"/>
            <a:ext cx="5971868" cy="1277273"/>
          </a:xfrm>
          <a:prstGeom prst="rect">
            <a:avLst/>
          </a:prstGeom>
          <a:noFill/>
          <a:ln>
            <a:solidFill>
              <a:srgbClr val="0F5463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材料五：殷道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衰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，诸侯或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不至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。殷复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兴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，诸侯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归之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——《史记》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C160454-DB50-4278-0AF5-2BCEE161EA34}"/>
              </a:ext>
            </a:extLst>
          </p:cNvPr>
          <p:cNvSpPr txBox="1"/>
          <p:nvPr/>
        </p:nvSpPr>
        <p:spPr>
          <a:xfrm>
            <a:off x="112073" y="3697529"/>
            <a:ext cx="6190942" cy="5408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探究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：殷商依靠什么对外服进行控制？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347AF3A-EAD2-B0F3-0AE5-0E2C5E6C6219}"/>
              </a:ext>
            </a:extLst>
          </p:cNvPr>
          <p:cNvSpPr txBox="1"/>
          <p:nvPr/>
        </p:nvSpPr>
        <p:spPr>
          <a:xfrm>
            <a:off x="112073" y="4587393"/>
            <a:ext cx="6190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殷商的实力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（军事实力、经济实力等）</a:t>
            </a:r>
          </a:p>
        </p:txBody>
      </p:sp>
      <p:pic>
        <p:nvPicPr>
          <p:cNvPr id="37" name="Picture 2" descr="商朝地图">
            <a:extLst>
              <a:ext uri="{FF2B5EF4-FFF2-40B4-BE49-F238E27FC236}">
                <a16:creationId xmlns:a16="http://schemas.microsoft.com/office/drawing/2014/main" id="{3A4152FE-D67E-D16A-05F6-6D33D989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7500" y="1269000"/>
            <a:ext cx="3362427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线形标注 2(带边框和强调线) 10">
            <a:extLst>
              <a:ext uri="{FF2B5EF4-FFF2-40B4-BE49-F238E27FC236}">
                <a16:creationId xmlns:a16="http://schemas.microsoft.com/office/drawing/2014/main" id="{A859522E-766A-BC52-BD21-BF7F0558FC9F}"/>
              </a:ext>
            </a:extLst>
          </p:cNvPr>
          <p:cNvSpPr/>
          <p:nvPr/>
        </p:nvSpPr>
        <p:spPr bwMode="auto">
          <a:xfrm flipH="1">
            <a:off x="6680199" y="1468199"/>
            <a:ext cx="1581613" cy="432000"/>
          </a:xfrm>
          <a:prstGeom prst="accentBorderCallout2">
            <a:avLst>
              <a:gd name="adj1" fmla="val 44846"/>
              <a:gd name="adj2" fmla="val -4000"/>
              <a:gd name="adj3" fmla="val 43922"/>
              <a:gd name="adj4" fmla="val -59250"/>
              <a:gd name="adj5" fmla="val 262278"/>
              <a:gd name="adj6" fmla="val -140289"/>
            </a:avLst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  <a:miter lim="800000"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启体_GBK" panose="02000000000000000000" charset="-122"/>
              </a:rPr>
              <a:t>内  服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F546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启体_GBK" panose="02000000000000000000" charset="-122"/>
            </a:endParaRPr>
          </a:p>
        </p:txBody>
      </p:sp>
      <p:sp>
        <p:nvSpPr>
          <p:cNvPr id="39" name="线形标注 2(带边框和强调线) 24">
            <a:extLst>
              <a:ext uri="{FF2B5EF4-FFF2-40B4-BE49-F238E27FC236}">
                <a16:creationId xmlns:a16="http://schemas.microsoft.com/office/drawing/2014/main" id="{C3C45D01-6259-E58F-0CC0-D7B33B4AAA98}"/>
              </a:ext>
            </a:extLst>
          </p:cNvPr>
          <p:cNvSpPr/>
          <p:nvPr/>
        </p:nvSpPr>
        <p:spPr bwMode="auto">
          <a:xfrm flipH="1">
            <a:off x="6680198" y="3392085"/>
            <a:ext cx="1569283" cy="432000"/>
          </a:xfrm>
          <a:prstGeom prst="accentBorderCallout2">
            <a:avLst>
              <a:gd name="adj1" fmla="val 53544"/>
              <a:gd name="adj2" fmla="val -3847"/>
              <a:gd name="adj3" fmla="val 53544"/>
              <a:gd name="adj4" fmla="val -55048"/>
              <a:gd name="adj5" fmla="val -67590"/>
              <a:gd name="adj6" fmla="val -80293"/>
            </a:avLst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chemeClr val="tx1"/>
            </a:solidFill>
            <a:miter lim="800000"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启体_GBK" panose="02000000000000000000" charset="-122"/>
              </a:rPr>
              <a:t>外  服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10B3CE81-2E4B-50B9-8989-A47568F4C156}"/>
              </a:ext>
            </a:extLst>
          </p:cNvPr>
          <p:cNvSpPr/>
          <p:nvPr/>
        </p:nvSpPr>
        <p:spPr>
          <a:xfrm>
            <a:off x="6610829" y="4227393"/>
            <a:ext cx="1872662" cy="720000"/>
          </a:xfrm>
          <a:prstGeom prst="roundRect">
            <a:avLst/>
          </a:prstGeom>
          <a:noFill/>
          <a:ln w="28575">
            <a:solidFill>
              <a:srgbClr val="E1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商王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间接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控制的方国和部落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35D35521-DE35-1A64-53A6-33B57B9B57FC}"/>
              </a:ext>
            </a:extLst>
          </p:cNvPr>
          <p:cNvSpPr/>
          <p:nvPr/>
        </p:nvSpPr>
        <p:spPr>
          <a:xfrm>
            <a:off x="6692791" y="2275734"/>
            <a:ext cx="1872662" cy="720000"/>
          </a:xfrm>
          <a:prstGeom prst="roundRect">
            <a:avLst/>
          </a:prstGeom>
          <a:noFill/>
          <a:ln w="28575">
            <a:solidFill>
              <a:srgbClr val="E1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商王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直接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统治的王畿地区</a:t>
            </a:r>
          </a:p>
        </p:txBody>
      </p:sp>
      <p:sp>
        <p:nvSpPr>
          <p:cNvPr id="42" name="箭头: 下 41">
            <a:extLst>
              <a:ext uri="{FF2B5EF4-FFF2-40B4-BE49-F238E27FC236}">
                <a16:creationId xmlns:a16="http://schemas.microsoft.com/office/drawing/2014/main" id="{A5E9BDF6-9411-1FBD-BC74-BE5E1F616F99}"/>
              </a:ext>
            </a:extLst>
          </p:cNvPr>
          <p:cNvSpPr/>
          <p:nvPr/>
        </p:nvSpPr>
        <p:spPr>
          <a:xfrm>
            <a:off x="7493463" y="2025119"/>
            <a:ext cx="288000" cy="215999"/>
          </a:xfrm>
          <a:prstGeom prst="downArrow">
            <a:avLst/>
          </a:prstGeom>
          <a:solidFill>
            <a:srgbClr val="0F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箭头: 下 42">
            <a:extLst>
              <a:ext uri="{FF2B5EF4-FFF2-40B4-BE49-F238E27FC236}">
                <a16:creationId xmlns:a16="http://schemas.microsoft.com/office/drawing/2014/main" id="{BB1661DB-18CE-E88E-2953-27E089538957}"/>
              </a:ext>
            </a:extLst>
          </p:cNvPr>
          <p:cNvSpPr/>
          <p:nvPr/>
        </p:nvSpPr>
        <p:spPr>
          <a:xfrm>
            <a:off x="7477294" y="3945118"/>
            <a:ext cx="288000" cy="216000"/>
          </a:xfrm>
          <a:prstGeom prst="downArrow">
            <a:avLst/>
          </a:prstGeom>
          <a:solidFill>
            <a:srgbClr val="0F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639666E-1268-A803-9751-EDADD7529929}"/>
              </a:ext>
            </a:extLst>
          </p:cNvPr>
          <p:cNvSpPr txBox="1"/>
          <p:nvPr/>
        </p:nvSpPr>
        <p:spPr>
          <a:xfrm>
            <a:off x="2698144" y="1190789"/>
            <a:ext cx="2342691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内外服制度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9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33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E3A6A77-9403-4DFE-5209-5872C4FFC94C}"/>
              </a:ext>
            </a:extLst>
          </p:cNvPr>
          <p:cNvSpPr/>
          <p:nvPr/>
        </p:nvSpPr>
        <p:spPr>
          <a:xfrm>
            <a:off x="0" y="1733538"/>
            <a:ext cx="12192000" cy="257597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D24DA8-DCD8-6083-1A1B-D10957A4F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1"/>
            <a:ext cx="12192000" cy="68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08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B295078-0539-798D-7708-25B833B4DC64}"/>
              </a:ext>
            </a:extLst>
          </p:cNvPr>
          <p:cNvSpPr txBox="1"/>
          <p:nvPr/>
        </p:nvSpPr>
        <p:spPr>
          <a:xfrm>
            <a:off x="355600" y="209444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3-3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关于商朝国家治理的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C160454-DB50-4278-0AF5-2BCEE161EA34}"/>
              </a:ext>
            </a:extLst>
          </p:cNvPr>
          <p:cNvSpPr txBox="1"/>
          <p:nvPr/>
        </p:nvSpPr>
        <p:spPr>
          <a:xfrm>
            <a:off x="6123043" y="1828636"/>
            <a:ext cx="5853057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探究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：分析商朝政治的特点。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B993850-0B74-15B1-3F89-1E6628DDEBFF}"/>
              </a:ext>
            </a:extLst>
          </p:cNvPr>
          <p:cNvSpPr txBox="1"/>
          <p:nvPr/>
        </p:nvSpPr>
        <p:spPr>
          <a:xfrm>
            <a:off x="29076" y="2182693"/>
            <a:ext cx="5853057" cy="197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华光楷体二_CNKI" panose="02000500000000000000" pitchFamily="2" charset="-122"/>
                <a:cs typeface="+mn-cs"/>
              </a:rPr>
              <a:t>“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殷人尊神，率民以事神，先鬼而后礼。”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光楷体二_CNKI" panose="02000500000000000000" pitchFamily="2" charset="-122"/>
                <a:cs typeface="+mn-cs"/>
              </a:rPr>
              <a:t>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光楷体二_CNKI" panose="02000500000000000000" pitchFamily="2" charset="-122"/>
                <a:cs typeface="+mn-cs"/>
              </a:rPr>
              <a:t>                                     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——《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礼记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甲骨文主要是商人刻写的占卜记录。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    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——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摘编自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《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中外历史纲要上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FF364F-812C-36BF-BFFC-59C619FDD6A8}"/>
              </a:ext>
            </a:extLst>
          </p:cNvPr>
          <p:cNvSpPr txBox="1"/>
          <p:nvPr/>
        </p:nvSpPr>
        <p:spPr>
          <a:xfrm>
            <a:off x="6254451" y="2511815"/>
            <a:ext cx="585305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商王对外服控制力有限，尚未实现权力的高度集中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2.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神权色彩浓厚，神权与王权相结合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</p:txBody>
      </p:sp>
      <p:pic>
        <p:nvPicPr>
          <p:cNvPr id="12" name="Picture 3" descr="殷墟出土的刻有卜辞的牛骨">
            <a:extLst>
              <a:ext uri="{FF2B5EF4-FFF2-40B4-BE49-F238E27FC236}">
                <a16:creationId xmlns:a16="http://schemas.microsoft.com/office/drawing/2014/main" id="{C516B533-3CCF-5779-EA5F-1D69F51F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19" y="4631025"/>
            <a:ext cx="1400542" cy="174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甲骨文">
            <a:extLst>
              <a:ext uri="{FF2B5EF4-FFF2-40B4-BE49-F238E27FC236}">
                <a16:creationId xmlns:a16="http://schemas.microsoft.com/office/drawing/2014/main" id="{1DC89DAA-CED6-E756-C32B-4C69DD2ED8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824" r="29604"/>
          <a:stretch>
            <a:fillRect/>
          </a:stretch>
        </p:blipFill>
        <p:spPr>
          <a:xfrm>
            <a:off x="1165727" y="4631025"/>
            <a:ext cx="1254382" cy="1820197"/>
          </a:xfrm>
          <a:prstGeom prst="rect">
            <a:avLst/>
          </a:prstGeom>
          <a:ln>
            <a:noFill/>
          </a:ln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98FEEC6-DF85-FCD1-2A5C-DE90F46EE1A4}"/>
              </a:ext>
            </a:extLst>
          </p:cNvPr>
          <p:cNvSpPr/>
          <p:nvPr/>
        </p:nvSpPr>
        <p:spPr>
          <a:xfrm>
            <a:off x="164577" y="1753516"/>
            <a:ext cx="5688480" cy="24354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D03C29-989D-3224-EAE0-A433DBD5A671}"/>
              </a:ext>
            </a:extLst>
          </p:cNvPr>
          <p:cNvSpPr txBox="1"/>
          <p:nvPr/>
        </p:nvSpPr>
        <p:spPr>
          <a:xfrm>
            <a:off x="269986" y="1713044"/>
            <a:ext cx="5853057" cy="535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华光楷体二_CNKI" panose="02000500000000000000" pitchFamily="2" charset="-122"/>
                <a:cs typeface="+mn-cs"/>
              </a:rPr>
              <a:t>材料六：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9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41645" y="535094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经济走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青铜器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effectLst/>
                        </a:rPr>
                        <a:t>奴隶主</a:t>
                      </a: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effectLst/>
                        </a:rPr>
                        <a:t>土地国有制；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内外服制度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神权与王权相结合</a:t>
                      </a:r>
                      <a:endParaRPr lang="en-US" altLang="zh-CN" sz="2400" b="1" kern="100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99587" y="13736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96095" y="13736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7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03545" y="680566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奴隶主</a:t>
                      </a:r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土地国有制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内外服制度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神权与王权相结合</a:t>
                      </a:r>
                      <a:endParaRPr lang="en-US" altLang="zh-CN" sz="2400" b="1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继续扩大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分封制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宗法制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礼乐制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61487" y="12974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57995" y="12974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719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F4EAB0-6195-44A0-84C1-D77AEB12C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13" t="1630" r="910" b="1405"/>
          <a:stretch>
            <a:fillRect/>
          </a:stretch>
        </p:blipFill>
        <p:spPr>
          <a:xfrm>
            <a:off x="7327024" y="1430777"/>
            <a:ext cx="4590646" cy="4284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EC8E0D2-D990-4688-9499-98920B0043F7}"/>
              </a:ext>
            </a:extLst>
          </p:cNvPr>
          <p:cNvSpPr txBox="1"/>
          <p:nvPr/>
        </p:nvSpPr>
        <p:spPr>
          <a:xfrm>
            <a:off x="229811" y="3789930"/>
            <a:ext cx="691652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：分封制的对象、内容、目的分别是什么？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E04CCCD-C4E3-484C-B46B-09AEDE39EFD5}"/>
              </a:ext>
            </a:extLst>
          </p:cNvPr>
          <p:cNvSpPr txBox="1"/>
          <p:nvPr/>
        </p:nvSpPr>
        <p:spPr>
          <a:xfrm>
            <a:off x="274329" y="5240412"/>
            <a:ext cx="7197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周王把王畿以外的</a:t>
            </a: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土地和人民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层层授予给各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      级贵族        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E1DA517-E158-4734-AE1E-21E33631FF2D}"/>
              </a:ext>
            </a:extLst>
          </p:cNvPr>
          <p:cNvSpPr txBox="1"/>
          <p:nvPr/>
        </p:nvSpPr>
        <p:spPr>
          <a:xfrm>
            <a:off x="229811" y="4488043"/>
            <a:ext cx="6337300" cy="51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对象：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王族（主要对象）、功臣、先代贵族</a:t>
            </a:r>
          </a:p>
        </p:txBody>
      </p:sp>
      <p:sp>
        <p:nvSpPr>
          <p:cNvPr id="27" name="圆角矩形 5">
            <a:extLst>
              <a:ext uri="{FF2B5EF4-FFF2-40B4-BE49-F238E27FC236}">
                <a16:creationId xmlns:a16="http://schemas.microsoft.com/office/drawing/2014/main" id="{23B67A07-992C-4177-A883-391C1C6478A9}"/>
              </a:ext>
            </a:extLst>
          </p:cNvPr>
          <p:cNvSpPr/>
          <p:nvPr/>
        </p:nvSpPr>
        <p:spPr>
          <a:xfrm>
            <a:off x="7471473" y="1606017"/>
            <a:ext cx="2282127" cy="10659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同姓诸侯：鲁晋燕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异姓功臣：齐秦楚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先王之后：宋杞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0CCBEF8-25B6-442B-9369-8DD2B73E90D8}"/>
              </a:ext>
            </a:extLst>
          </p:cNvPr>
          <p:cNvSpPr txBox="1"/>
          <p:nvPr/>
        </p:nvSpPr>
        <p:spPr>
          <a:xfrm>
            <a:off x="331480" y="1606017"/>
            <a:ext cx="5976182" cy="168905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材料七：封邦建国，授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民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授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疆土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。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_GB2312" panose="0201060903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              封建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亲戚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，以藩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屏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周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_GB2312" panose="02010609030101010101" charset="-122"/>
              <a:sym typeface="+mn-ea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左传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AF52A-627E-CD56-5CF0-55ACE8B9531C}"/>
              </a:ext>
            </a:extLst>
          </p:cNvPr>
          <p:cNvSpPr txBox="1"/>
          <p:nvPr/>
        </p:nvSpPr>
        <p:spPr>
          <a:xfrm>
            <a:off x="355600" y="209444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4F78FB-110C-5445-C108-5FCC70DE4827}"/>
              </a:ext>
            </a:extLst>
          </p:cNvPr>
          <p:cNvSpPr txBox="1"/>
          <p:nvPr/>
        </p:nvSpPr>
        <p:spPr>
          <a:xfrm>
            <a:off x="6692900" y="991947"/>
            <a:ext cx="612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材料八：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EC85B5-ED5C-C13B-3459-468CE4006BC5}"/>
              </a:ext>
            </a:extLst>
          </p:cNvPr>
          <p:cNvSpPr txBox="1"/>
          <p:nvPr/>
        </p:nvSpPr>
        <p:spPr>
          <a:xfrm>
            <a:off x="274330" y="6071409"/>
            <a:ext cx="573854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目的：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扩大西周的疆域，巩固西周的统治。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76F672-969A-5477-AEB0-72A795188D8E}"/>
              </a:ext>
            </a:extLst>
          </p:cNvPr>
          <p:cNvSpPr txBox="1"/>
          <p:nvPr/>
        </p:nvSpPr>
        <p:spPr>
          <a:xfrm>
            <a:off x="2871411" y="826429"/>
            <a:ext cx="2342691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分封制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9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D536C3A-BB05-0318-1C06-A1AA874595F1}"/>
              </a:ext>
            </a:extLst>
          </p:cNvPr>
          <p:cNvSpPr txBox="1"/>
          <p:nvPr/>
        </p:nvSpPr>
        <p:spPr>
          <a:xfrm>
            <a:off x="317649" y="743648"/>
            <a:ext cx="7904053" cy="279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各级贵族的义务：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必须服从周天子的命令，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镇守疆土、随从作战、交纳贡赋和朝觐述职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各级的权利：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在自己的领地内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可进行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再分封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。形成“天子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诸侯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卿大夫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士”的严密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等级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制度。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0DEEAF1-3E3A-E579-7CC3-E502B34915C5}"/>
              </a:ext>
            </a:extLst>
          </p:cNvPr>
          <p:cNvGrpSpPr/>
          <p:nvPr/>
        </p:nvGrpSpPr>
        <p:grpSpPr>
          <a:xfrm>
            <a:off x="8179712" y="1286558"/>
            <a:ext cx="4012288" cy="5006744"/>
            <a:chOff x="8240052" y="1341001"/>
            <a:chExt cx="3615949" cy="369123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BD0C827F-369F-EBE3-5B8A-EF98C75F46D2}"/>
                </a:ext>
              </a:extLst>
            </p:cNvPr>
            <p:cNvGrpSpPr/>
            <p:nvPr/>
          </p:nvGrpSpPr>
          <p:grpSpPr>
            <a:xfrm>
              <a:off x="8240052" y="1341001"/>
              <a:ext cx="3615949" cy="3023783"/>
              <a:chOff x="11917" y="5249"/>
              <a:chExt cx="6276" cy="4800"/>
            </a:xfrm>
          </p:grpSpPr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3EF31C2-D6AE-F033-EBC5-FCC5F21BF4F0}"/>
                  </a:ext>
                </a:extLst>
              </p:cNvPr>
              <p:cNvGrpSpPr/>
              <p:nvPr/>
            </p:nvGrpSpPr>
            <p:grpSpPr>
              <a:xfrm>
                <a:off x="11917" y="5249"/>
                <a:ext cx="5768" cy="4757"/>
                <a:chOff x="7269" y="6211"/>
                <a:chExt cx="5768" cy="4757"/>
              </a:xfrm>
            </p:grpSpPr>
            <p:pic>
              <p:nvPicPr>
                <p:cNvPr id="9" name="图片 8" descr="C:/Users/ADMINI~1/AppData/Local/Temp/kaimatting/20200728102123/output_aiMatting_20200728102130.pngoutput_aiMatting_20200728102130">
                  <a:extLst>
                    <a:ext uri="{FF2B5EF4-FFF2-40B4-BE49-F238E27FC236}">
                      <a16:creationId xmlns:a16="http://schemas.microsoft.com/office/drawing/2014/main" id="{A35D4CDA-EE5A-5B32-89D3-6D38A0C98B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rcRect t="1114" r="64683" b="2174"/>
                <a:stretch>
                  <a:fillRect/>
                </a:stretch>
              </p:blipFill>
              <p:spPr>
                <a:xfrm>
                  <a:off x="7269" y="6211"/>
                  <a:ext cx="5021" cy="4757"/>
                </a:xfrm>
                <a:prstGeom prst="rect">
                  <a:avLst/>
                </a:prstGeom>
              </p:spPr>
            </p:pic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1B491B4-BA7A-AA94-99A3-0ABF070EBC1A}"/>
                    </a:ext>
                  </a:extLst>
                </p:cNvPr>
                <p:cNvSpPr txBox="1"/>
                <p:nvPr/>
              </p:nvSpPr>
              <p:spPr>
                <a:xfrm>
                  <a:off x="10434" y="6538"/>
                  <a:ext cx="1146" cy="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天子</a:t>
                  </a:r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FF47419-1631-4A52-3FD9-49D0C61F497E}"/>
                    </a:ext>
                  </a:extLst>
                </p:cNvPr>
                <p:cNvSpPr txBox="1"/>
                <p:nvPr/>
              </p:nvSpPr>
              <p:spPr>
                <a:xfrm>
                  <a:off x="11007" y="7537"/>
                  <a:ext cx="1146" cy="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诸侯</a:t>
                  </a:r>
                </a:p>
              </p:txBody>
            </p:sp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01A1FC7-3113-949F-0D03-97E0F3006CDE}"/>
                    </a:ext>
                  </a:extLst>
                </p:cNvPr>
                <p:cNvSpPr txBox="1"/>
                <p:nvPr/>
              </p:nvSpPr>
              <p:spPr>
                <a:xfrm>
                  <a:off x="11448" y="8501"/>
                  <a:ext cx="1589" cy="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卿大夫</a:t>
                  </a:r>
                </a:p>
              </p:txBody>
            </p:sp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D00E889E-312F-5C75-DA1F-A187F528A339}"/>
                    </a:ext>
                  </a:extLst>
                </p:cNvPr>
                <p:cNvSpPr txBox="1"/>
                <p:nvPr/>
              </p:nvSpPr>
              <p:spPr>
                <a:xfrm>
                  <a:off x="12153" y="9257"/>
                  <a:ext cx="710" cy="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士</a:t>
                  </a:r>
                </a:p>
              </p:txBody>
            </p:sp>
          </p:grp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EC273E4-F634-CF58-F8C4-2F3AF47AC34E}"/>
                  </a:ext>
                </a:extLst>
              </p:cNvPr>
              <p:cNvSpPr txBox="1"/>
              <p:nvPr/>
            </p:nvSpPr>
            <p:spPr>
              <a:xfrm>
                <a:off x="16938" y="8900"/>
                <a:ext cx="1146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平民</a:t>
                </a: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B7AB01D-A90C-DFA2-D1DF-5D7FBA2A24A7}"/>
                  </a:ext>
                </a:extLst>
              </p:cNvPr>
              <p:cNvSpPr txBox="1"/>
              <p:nvPr/>
            </p:nvSpPr>
            <p:spPr>
              <a:xfrm>
                <a:off x="17047" y="9489"/>
                <a:ext cx="1146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奴隶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6C8A9AA-45AE-062A-6E00-ED83DC9A6F8C}"/>
                </a:ext>
              </a:extLst>
            </p:cNvPr>
            <p:cNvSpPr txBox="1"/>
            <p:nvPr/>
          </p:nvSpPr>
          <p:spPr>
            <a:xfrm>
              <a:off x="8240052" y="4546528"/>
              <a:ext cx="3615949" cy="48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分封等级结构示意图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051EABA-068C-B56D-1FCB-657513BFEE67}"/>
              </a:ext>
            </a:extLst>
          </p:cNvPr>
          <p:cNvSpPr txBox="1"/>
          <p:nvPr/>
        </p:nvSpPr>
        <p:spPr>
          <a:xfrm>
            <a:off x="229811" y="3789930"/>
            <a:ext cx="691652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：分封制的影响。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83CAB8B-0E64-1056-6D55-9CC001A2E7A0}"/>
              </a:ext>
            </a:extLst>
          </p:cNvPr>
          <p:cNvSpPr txBox="1"/>
          <p:nvPr/>
        </p:nvSpPr>
        <p:spPr>
          <a:xfrm>
            <a:off x="661233" y="4394238"/>
            <a:ext cx="60536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①扩大了西周的统治区域，形成对周王室众星捧月般的政治格局。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②诸侯国具有相当大的独立性，西周后期王室衰微，形成了强大的地方割据力量。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A643BF1-961F-ED87-2EC1-77D302EC29B0}"/>
              </a:ext>
            </a:extLst>
          </p:cNvPr>
          <p:cNvSpPr txBox="1"/>
          <p:nvPr/>
        </p:nvSpPr>
        <p:spPr>
          <a:xfrm>
            <a:off x="229811" y="126517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36B71BE-692E-4735-1E52-6F39AD16F386}"/>
              </a:ext>
            </a:extLst>
          </p:cNvPr>
          <p:cNvSpPr txBox="1"/>
          <p:nvPr/>
        </p:nvSpPr>
        <p:spPr>
          <a:xfrm>
            <a:off x="229811" y="6120147"/>
            <a:ext cx="9843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</a:rPr>
              <a:t>权力的分配——政治生活等级化——天下归周（姬）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3AE25E2-7EF6-2E3F-1266-41796FBEE189}"/>
              </a:ext>
            </a:extLst>
          </p:cNvPr>
          <p:cNvSpPr txBox="1"/>
          <p:nvPr/>
        </p:nvSpPr>
        <p:spPr>
          <a:xfrm>
            <a:off x="3688071" y="805986"/>
            <a:ext cx="2342691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分封制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4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E0D1A16-25F8-7F84-C8D0-1188F03601F1}"/>
              </a:ext>
            </a:extLst>
          </p:cNvPr>
          <p:cNvSpPr txBox="1"/>
          <p:nvPr/>
        </p:nvSpPr>
        <p:spPr>
          <a:xfrm>
            <a:off x="229811" y="126517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15D46D-20AF-92FF-6E9D-528438ED868B}"/>
              </a:ext>
            </a:extLst>
          </p:cNvPr>
          <p:cNvSpPr txBox="1"/>
          <p:nvPr/>
        </p:nvSpPr>
        <p:spPr>
          <a:xfrm>
            <a:off x="6594727" y="1251192"/>
            <a:ext cx="547072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材料八：“立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嫡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以长不以贤，立子以贵不以长。”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 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——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《</a:t>
            </a:r>
            <a:r>
              <a:rPr kumimoji="0" lang="zh-CN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公羊传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》（隐公元年）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CE9733B-536A-3E0C-F46D-05BD98A63BCE}"/>
              </a:ext>
            </a:extLst>
          </p:cNvPr>
          <p:cNvGrpSpPr/>
          <p:nvPr/>
        </p:nvGrpSpPr>
        <p:grpSpPr>
          <a:xfrm>
            <a:off x="6553200" y="2324100"/>
            <a:ext cx="4918754" cy="4191000"/>
            <a:chOff x="10786" y="2335"/>
            <a:chExt cx="6633" cy="5319"/>
          </a:xfrm>
        </p:grpSpPr>
        <p:sp>
          <p:nvSpPr>
            <p:cNvPr id="5" name="圆角矩形 3">
              <a:extLst>
                <a:ext uri="{FF2B5EF4-FFF2-40B4-BE49-F238E27FC236}">
                  <a16:creationId xmlns:a16="http://schemas.microsoft.com/office/drawing/2014/main" id="{FCCB62C5-3789-8376-BFD6-04D652EF9125}"/>
                </a:ext>
              </a:extLst>
            </p:cNvPr>
            <p:cNvSpPr/>
            <p:nvPr/>
          </p:nvSpPr>
          <p:spPr>
            <a:xfrm>
              <a:off x="10842" y="281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天子</a:t>
              </a: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67F95DD4-AA79-AC97-AED7-4D208DB1FD4A}"/>
                </a:ext>
              </a:extLst>
            </p:cNvPr>
            <p:cNvSpPr/>
            <p:nvPr/>
          </p:nvSpPr>
          <p:spPr>
            <a:xfrm>
              <a:off x="12653" y="281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天子</a:t>
              </a:r>
            </a:p>
          </p:txBody>
        </p:sp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4E379BE8-7A9E-810D-0FD9-DEDCA4429A8C}"/>
                </a:ext>
              </a:extLst>
            </p:cNvPr>
            <p:cNvSpPr/>
            <p:nvPr/>
          </p:nvSpPr>
          <p:spPr>
            <a:xfrm>
              <a:off x="14464" y="281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天子</a:t>
              </a:r>
            </a:p>
          </p:txBody>
        </p:sp>
        <p:sp>
          <p:nvSpPr>
            <p:cNvPr id="8" name="圆角矩形 12">
              <a:extLst>
                <a:ext uri="{FF2B5EF4-FFF2-40B4-BE49-F238E27FC236}">
                  <a16:creationId xmlns:a16="http://schemas.microsoft.com/office/drawing/2014/main" id="{E4850137-317A-719B-2345-DE75FAE32A10}"/>
                </a:ext>
              </a:extLst>
            </p:cNvPr>
            <p:cNvSpPr/>
            <p:nvPr/>
          </p:nvSpPr>
          <p:spPr>
            <a:xfrm>
              <a:off x="16275" y="281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天子</a:t>
              </a: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43825D80-E6B0-5E59-6FD1-B3F36257C0F9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1986" y="3121"/>
              <a:ext cx="667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90EDDA2-0C31-D4F1-6E2F-DC0D1D97692B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>
              <a:off x="13797" y="3121"/>
              <a:ext cx="667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64512062-60CF-7FAC-DC63-72257B88F0EF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>
              <a:off x="15608" y="3121"/>
              <a:ext cx="667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圆角矩形 20">
              <a:extLst>
                <a:ext uri="{FF2B5EF4-FFF2-40B4-BE49-F238E27FC236}">
                  <a16:creationId xmlns:a16="http://schemas.microsoft.com/office/drawing/2014/main" id="{4914474F-1697-D738-50CC-0DD248566612}"/>
                </a:ext>
              </a:extLst>
            </p:cNvPr>
            <p:cNvSpPr/>
            <p:nvPr/>
          </p:nvSpPr>
          <p:spPr>
            <a:xfrm>
              <a:off x="16274" y="4091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诸侯</a:t>
              </a:r>
            </a:p>
          </p:txBody>
        </p:sp>
        <p:sp>
          <p:nvSpPr>
            <p:cNvPr id="13" name="圆角矩形 21">
              <a:extLst>
                <a:ext uri="{FF2B5EF4-FFF2-40B4-BE49-F238E27FC236}">
                  <a16:creationId xmlns:a16="http://schemas.microsoft.com/office/drawing/2014/main" id="{737BA8D9-42E7-8AB6-E2F2-5E06D33B9980}"/>
                </a:ext>
              </a:extLst>
            </p:cNvPr>
            <p:cNvSpPr/>
            <p:nvPr/>
          </p:nvSpPr>
          <p:spPr>
            <a:xfrm>
              <a:off x="14464" y="4091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诸侯</a:t>
              </a:r>
            </a:p>
          </p:txBody>
        </p:sp>
        <p:sp>
          <p:nvSpPr>
            <p:cNvPr id="14" name="圆角矩形 22">
              <a:extLst>
                <a:ext uri="{FF2B5EF4-FFF2-40B4-BE49-F238E27FC236}">
                  <a16:creationId xmlns:a16="http://schemas.microsoft.com/office/drawing/2014/main" id="{F93C2F2D-AA0B-BAB1-BC6A-7A101FDD2755}"/>
                </a:ext>
              </a:extLst>
            </p:cNvPr>
            <p:cNvSpPr/>
            <p:nvPr/>
          </p:nvSpPr>
          <p:spPr>
            <a:xfrm>
              <a:off x="12670" y="4091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诸侯</a:t>
              </a:r>
            </a:p>
          </p:txBody>
        </p:sp>
        <p:sp>
          <p:nvSpPr>
            <p:cNvPr id="15" name="圆角矩形 23">
              <a:extLst>
                <a:ext uri="{FF2B5EF4-FFF2-40B4-BE49-F238E27FC236}">
                  <a16:creationId xmlns:a16="http://schemas.microsoft.com/office/drawing/2014/main" id="{DFFACA51-20B8-E3AD-A4FA-05CDA5631337}"/>
                </a:ext>
              </a:extLst>
            </p:cNvPr>
            <p:cNvSpPr/>
            <p:nvPr/>
          </p:nvSpPr>
          <p:spPr>
            <a:xfrm>
              <a:off x="14464" y="536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大夫</a:t>
              </a:r>
            </a:p>
          </p:txBody>
        </p:sp>
        <p:sp>
          <p:nvSpPr>
            <p:cNvPr id="16" name="圆角矩形 25">
              <a:extLst>
                <a:ext uri="{FF2B5EF4-FFF2-40B4-BE49-F238E27FC236}">
                  <a16:creationId xmlns:a16="http://schemas.microsoft.com/office/drawing/2014/main" id="{0E3E5ACD-811B-E0E4-76C2-B875C159358E}"/>
                </a:ext>
              </a:extLst>
            </p:cNvPr>
            <p:cNvSpPr/>
            <p:nvPr/>
          </p:nvSpPr>
          <p:spPr>
            <a:xfrm>
              <a:off x="16275" y="536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大夫</a:t>
              </a:r>
            </a:p>
          </p:txBody>
        </p:sp>
        <p:sp>
          <p:nvSpPr>
            <p:cNvPr id="17" name="圆角矩形 26">
              <a:extLst>
                <a:ext uri="{FF2B5EF4-FFF2-40B4-BE49-F238E27FC236}">
                  <a16:creationId xmlns:a16="http://schemas.microsoft.com/office/drawing/2014/main" id="{8F1A446D-1E78-C7CA-45AF-0A6C2CC84DC3}"/>
                </a:ext>
              </a:extLst>
            </p:cNvPr>
            <p:cNvSpPr/>
            <p:nvPr/>
          </p:nvSpPr>
          <p:spPr>
            <a:xfrm>
              <a:off x="16275" y="6609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士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CB6BD4B8-F746-85A0-4D99-81A410219DEF}"/>
                </a:ext>
              </a:extLst>
            </p:cNvPr>
            <p:cNvCxnSpPr>
              <a:cxnSpLocks/>
              <a:stCxn id="14" idx="3"/>
              <a:endCxn id="13" idx="1"/>
            </p:cNvCxnSpPr>
            <p:nvPr/>
          </p:nvCxnSpPr>
          <p:spPr>
            <a:xfrm>
              <a:off x="13814" y="4394"/>
              <a:ext cx="650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06B87CA-C41E-1C40-5382-BA0383794B0C}"/>
                </a:ext>
              </a:extLst>
            </p:cNvPr>
            <p:cNvCxnSpPr>
              <a:cxnSpLocks/>
              <a:stCxn id="13" idx="3"/>
              <a:endCxn id="12" idx="1"/>
            </p:cNvCxnSpPr>
            <p:nvPr/>
          </p:nvCxnSpPr>
          <p:spPr>
            <a:xfrm>
              <a:off x="15608" y="4394"/>
              <a:ext cx="666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9B8F05A-B359-804D-DF3F-F223227ACDEF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15608" y="5671"/>
              <a:ext cx="667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肘形连接符 31">
              <a:extLst>
                <a:ext uri="{FF2B5EF4-FFF2-40B4-BE49-F238E27FC236}">
                  <a16:creationId xmlns:a16="http://schemas.microsoft.com/office/drawing/2014/main" id="{E1CCE4FA-B02C-6CE9-4C2E-26C464EF5BDB}"/>
                </a:ext>
              </a:extLst>
            </p:cNvPr>
            <p:cNvCxnSpPr>
              <a:endCxn id="14" idx="1"/>
            </p:cNvCxnSpPr>
            <p:nvPr/>
          </p:nvCxnSpPr>
          <p:spPr>
            <a:xfrm rot="5400000" flipV="1">
              <a:off x="11820" y="3544"/>
              <a:ext cx="1284" cy="415"/>
            </a:xfrm>
            <a:prstGeom prst="bentConnector2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肘形连接符 32">
              <a:extLst>
                <a:ext uri="{FF2B5EF4-FFF2-40B4-BE49-F238E27FC236}">
                  <a16:creationId xmlns:a16="http://schemas.microsoft.com/office/drawing/2014/main" id="{C8E493D0-3283-499B-750C-299D17AE8323}"/>
                </a:ext>
              </a:extLst>
            </p:cNvPr>
            <p:cNvCxnSpPr/>
            <p:nvPr/>
          </p:nvCxnSpPr>
          <p:spPr>
            <a:xfrm rot="5400000" flipV="1">
              <a:off x="13606" y="4833"/>
              <a:ext cx="1284" cy="415"/>
            </a:xfrm>
            <a:prstGeom prst="bentConnector2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肘形连接符 33">
              <a:extLst>
                <a:ext uri="{FF2B5EF4-FFF2-40B4-BE49-F238E27FC236}">
                  <a16:creationId xmlns:a16="http://schemas.microsoft.com/office/drawing/2014/main" id="{613A2033-8201-7ABE-13AA-3E63DDE2B747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rot="16200000" flipH="1">
              <a:off x="15461" y="6098"/>
              <a:ext cx="1231" cy="398"/>
            </a:xfrm>
            <a:prstGeom prst="bentConnector2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74949F7-0F45-49B9-415C-CB206709FD74}"/>
                </a:ext>
              </a:extLst>
            </p:cNvPr>
            <p:cNvSpPr txBox="1"/>
            <p:nvPr/>
          </p:nvSpPr>
          <p:spPr>
            <a:xfrm>
              <a:off x="11834" y="2335"/>
              <a:ext cx="1257" cy="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嫡长子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66396B9-8557-5B82-929D-B6E32D7F1154}"/>
                </a:ext>
              </a:extLst>
            </p:cNvPr>
            <p:cNvSpPr txBox="1"/>
            <p:nvPr/>
          </p:nvSpPr>
          <p:spPr>
            <a:xfrm>
              <a:off x="10786" y="4152"/>
              <a:ext cx="146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其余诸子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17F8E70-6E2F-BF94-8F0C-F7D5120CAD64}"/>
                </a:ext>
              </a:extLst>
            </p:cNvPr>
            <p:cNvSpPr txBox="1"/>
            <p:nvPr/>
          </p:nvSpPr>
          <p:spPr>
            <a:xfrm>
              <a:off x="12741" y="4635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小宗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AEAF8A9-76A4-688D-8A7D-B3D757E07BD0}"/>
                </a:ext>
              </a:extLst>
            </p:cNvPr>
            <p:cNvSpPr txBox="1"/>
            <p:nvPr/>
          </p:nvSpPr>
          <p:spPr>
            <a:xfrm>
              <a:off x="12719" y="2355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大宗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C8E1940-D709-C474-F294-E314453C66BE}"/>
                </a:ext>
              </a:extLst>
            </p:cNvPr>
            <p:cNvSpPr txBox="1"/>
            <p:nvPr/>
          </p:nvSpPr>
          <p:spPr>
            <a:xfrm>
              <a:off x="14535" y="3669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大宗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D167E2F-2E7B-0CA4-232F-0CEF6F8426F7}"/>
                </a:ext>
              </a:extLst>
            </p:cNvPr>
            <p:cNvSpPr txBox="1"/>
            <p:nvPr/>
          </p:nvSpPr>
          <p:spPr>
            <a:xfrm>
              <a:off x="14535" y="5908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小宗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2D84AA9-87F7-DFA5-F2B8-38D5A66B9A30}"/>
                </a:ext>
              </a:extLst>
            </p:cNvPr>
            <p:cNvSpPr txBox="1"/>
            <p:nvPr/>
          </p:nvSpPr>
          <p:spPr>
            <a:xfrm>
              <a:off x="16345" y="4929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大宗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921C94C-B3D3-E6BB-3806-8AE8C9DB3A75}"/>
                </a:ext>
              </a:extLst>
            </p:cNvPr>
            <p:cNvSpPr txBox="1"/>
            <p:nvPr/>
          </p:nvSpPr>
          <p:spPr>
            <a:xfrm>
              <a:off x="16347" y="7171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小宗</a:t>
              </a: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36986BEE-451F-CD0E-FF84-D0041D71E72A}"/>
              </a:ext>
            </a:extLst>
          </p:cNvPr>
          <p:cNvSpPr txBox="1"/>
          <p:nvPr/>
        </p:nvSpPr>
        <p:spPr>
          <a:xfrm>
            <a:off x="-58917" y="2738385"/>
            <a:ext cx="655409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：宗法制下统治阶级内部的继承的标准为？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4C5A550-87C0-B336-408E-328E6F8869AE}"/>
              </a:ext>
            </a:extLst>
          </p:cNvPr>
          <p:cNvSpPr txBox="1"/>
          <p:nvPr/>
        </p:nvSpPr>
        <p:spPr>
          <a:xfrm>
            <a:off x="11636" y="1311578"/>
            <a:ext cx="6318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为巩固分封制形成的统治秩序，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解决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贵族之间在权力、 财产和土地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继承上的矛盾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 西周又实行了与分封制相结合的宗法制度。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0AB551D-8418-D87E-E741-1B0F2488BAF3}"/>
              </a:ext>
            </a:extLst>
          </p:cNvPr>
          <p:cNvSpPr txBox="1"/>
          <p:nvPr/>
        </p:nvSpPr>
        <p:spPr>
          <a:xfrm>
            <a:off x="711693" y="3375199"/>
            <a:ext cx="551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嫡长子继承制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DF12C3F-6A2E-1309-E22A-64C8CD8DE3E5}"/>
              </a:ext>
            </a:extLst>
          </p:cNvPr>
          <p:cNvSpPr txBox="1"/>
          <p:nvPr/>
        </p:nvSpPr>
        <p:spPr>
          <a:xfrm>
            <a:off x="-111567" y="3994180"/>
            <a:ext cx="655409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：宗法制与分封制的关系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DB24DC0-A4DA-83D6-6C0D-DC1F335C3A6E}"/>
              </a:ext>
            </a:extLst>
          </p:cNvPr>
          <p:cNvSpPr txBox="1"/>
          <p:nvPr/>
        </p:nvSpPr>
        <p:spPr>
          <a:xfrm>
            <a:off x="6973873" y="6411961"/>
            <a:ext cx="5194601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家国同构：大宗与小宗既是臣属，也是兄弟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02F9554-BBAC-F532-BCC7-D0F1BFF14F5D}"/>
              </a:ext>
            </a:extLst>
          </p:cNvPr>
          <p:cNvSpPr txBox="1"/>
          <p:nvPr/>
        </p:nvSpPr>
        <p:spPr>
          <a:xfrm>
            <a:off x="-93050" y="4485554"/>
            <a:ext cx="6347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宗法制是分封制内在的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血缘纽带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，分封制是宗法制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政治方面的体现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。两者相互作用，互为里表。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FD015D0-1767-7167-879F-13EEA6452DAF}"/>
              </a:ext>
            </a:extLst>
          </p:cNvPr>
          <p:cNvSpPr txBox="1"/>
          <p:nvPr/>
        </p:nvSpPr>
        <p:spPr>
          <a:xfrm>
            <a:off x="11636" y="5951731"/>
            <a:ext cx="790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</a:rPr>
              <a:t>权力的继承—家庭生活政治化—天下归宗（嫡）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CAFF46D-0696-C8DF-5F7C-91EC7B0A8588}"/>
              </a:ext>
            </a:extLst>
          </p:cNvPr>
          <p:cNvSpPr txBox="1"/>
          <p:nvPr/>
        </p:nvSpPr>
        <p:spPr>
          <a:xfrm>
            <a:off x="2382823" y="794084"/>
            <a:ext cx="2342691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宗法制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4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43" grpId="0" animBg="1"/>
      <p:bldP spid="45" grpId="0" animBg="1"/>
      <p:bldP spid="45" grpId="1" animBg="1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9F5BE3-8FDE-C2A7-5D52-28C1263C6DDB}"/>
              </a:ext>
            </a:extLst>
          </p:cNvPr>
          <p:cNvSpPr txBox="1"/>
          <p:nvPr/>
        </p:nvSpPr>
        <p:spPr>
          <a:xfrm>
            <a:off x="229811" y="126517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9E7FA7-31D4-8401-DE7E-9A1057D68E82}"/>
              </a:ext>
            </a:extLst>
          </p:cNvPr>
          <p:cNvSpPr txBox="1"/>
          <p:nvPr/>
        </p:nvSpPr>
        <p:spPr>
          <a:xfrm>
            <a:off x="0" y="2775118"/>
            <a:ext cx="572648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：“礼”和“乐”分别是指什么？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91CFFDE-0288-82B3-8CE5-C1C234DFC0C4}"/>
              </a:ext>
            </a:extLst>
          </p:cNvPr>
          <p:cNvSpPr txBox="1"/>
          <p:nvPr/>
        </p:nvSpPr>
        <p:spPr>
          <a:xfrm>
            <a:off x="-1" y="3207127"/>
            <a:ext cx="817100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“礼”是指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差异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大家通过遵守各自的行为规范，以之显示贵贱、尊卑、长幼、亲疏之间的各种身份和角色的差异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“乐”是指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相同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不同身份的人可共同欣赏同样的乐（歌舞等），旨在显示在森严的等级秩序的中的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和谐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5486907-B01F-2CA4-9B91-244B57AAC481}"/>
              </a:ext>
            </a:extLst>
          </p:cNvPr>
          <p:cNvSpPr txBox="1"/>
          <p:nvPr/>
        </p:nvSpPr>
        <p:spPr>
          <a:xfrm>
            <a:off x="0" y="5072064"/>
            <a:ext cx="572648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：礼乐制与分封、宗法制的关系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7B6B3D-5936-349A-4EC7-6164C7AE7092}"/>
              </a:ext>
            </a:extLst>
          </p:cNvPr>
          <p:cNvSpPr txBox="1"/>
          <p:nvPr/>
        </p:nvSpPr>
        <p:spPr>
          <a:xfrm>
            <a:off x="2271602" y="819916"/>
            <a:ext cx="9577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西周时期出现的表示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等级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制度的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典章制度和礼仪规定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5D14BFF-C6EF-C4FB-CE4D-1F30F25E9637}"/>
              </a:ext>
            </a:extLst>
          </p:cNvPr>
          <p:cNvSpPr txBox="1"/>
          <p:nvPr/>
        </p:nvSpPr>
        <p:spPr>
          <a:xfrm>
            <a:off x="88899" y="5574210"/>
            <a:ext cx="8496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礼乐制维护宗法制和分封制所构建的等级秩序</a:t>
            </a:r>
            <a:endParaRPr kumimoji="0" lang="zh-CN" altLang="en-US" sz="2800" b="1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6337730-39E9-5EE4-A50D-670215B5A6EF}"/>
              </a:ext>
            </a:extLst>
          </p:cNvPr>
          <p:cNvGrpSpPr/>
          <p:nvPr/>
        </p:nvGrpSpPr>
        <p:grpSpPr>
          <a:xfrm>
            <a:off x="8356599" y="2094572"/>
            <a:ext cx="4020992" cy="4807905"/>
            <a:chOff x="7269603" y="2206154"/>
            <a:chExt cx="4598473" cy="389201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972A00F-CB2C-C51F-2DE5-D702B76DB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5000"/>
                      </a14:imgEffect>
                    </a14:imgLayer>
                  </a14:imgProps>
                </a:ext>
              </a:extLst>
            </a:blip>
            <a:srcRect l="53117" t="37883" r="2764" b="4636"/>
            <a:stretch>
              <a:fillRect/>
            </a:stretch>
          </p:blipFill>
          <p:spPr>
            <a:xfrm>
              <a:off x="7269603" y="2206154"/>
              <a:ext cx="4572073" cy="3350738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50C14C1-650F-D404-4FBF-992D3EEB74F2}"/>
                </a:ext>
              </a:extLst>
            </p:cNvPr>
            <p:cNvSpPr txBox="1"/>
            <p:nvPr/>
          </p:nvSpPr>
          <p:spPr>
            <a:xfrm>
              <a:off x="7281140" y="5759611"/>
              <a:ext cx="4586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礼乐制度示意图（举例）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C35D6AC-608C-304F-4E0C-1335C24B337F}"/>
              </a:ext>
            </a:extLst>
          </p:cNvPr>
          <p:cNvSpPr txBox="1"/>
          <p:nvPr/>
        </p:nvSpPr>
        <p:spPr>
          <a:xfrm>
            <a:off x="88899" y="1453423"/>
            <a:ext cx="8082108" cy="120032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材料九：</a:t>
            </a:r>
            <a:r>
              <a:rPr kumimoji="1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“乐者为同，礼者为异。同则相亲，异则相敬。” “乐统同，礼辨异。礼乐之说，管乎人情矣。”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                                    ——</a:t>
            </a:r>
            <a:r>
              <a:rPr kumimoji="1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《礼记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</a:t>
            </a:r>
            <a:r>
              <a:rPr kumimoji="1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乐记》 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89A28E-1652-4766-8DB7-84DC55C284DB}"/>
              </a:ext>
            </a:extLst>
          </p:cNvPr>
          <p:cNvSpPr txBox="1"/>
          <p:nvPr/>
        </p:nvSpPr>
        <p:spPr>
          <a:xfrm>
            <a:off x="88899" y="6208041"/>
            <a:ext cx="7939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</a:rPr>
              <a:t>权力的认同——等级观念生活化——天下归序（心）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E90643C-7722-B514-5A53-E2692A735149}"/>
              </a:ext>
            </a:extLst>
          </p:cNvPr>
          <p:cNvSpPr txBox="1"/>
          <p:nvPr/>
        </p:nvSpPr>
        <p:spPr>
          <a:xfrm>
            <a:off x="88899" y="776039"/>
            <a:ext cx="1384300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礼乐制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0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275601" y="644141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奴隶主</a:t>
                      </a:r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土地国有制；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内外服制度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神权与王权相结合</a:t>
                      </a:r>
                      <a:endParaRPr lang="en-US" altLang="zh-CN" sz="2400" b="1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继续扩大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  <a:highlight>
                            <a:srgbClr val="FFFF00"/>
                          </a:highlight>
                        </a:rPr>
                        <a:t>奴隶主土地国有制；</a:t>
                      </a:r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井田制</a:t>
                      </a:r>
                      <a:r>
                        <a:rPr lang="zh-CN" sz="2400" kern="100" dirty="0">
                          <a:effectLst/>
                          <a:highlight>
                            <a:srgbClr val="FFFF00"/>
                          </a:highlight>
                        </a:rPr>
                        <a:t>盛行</a:t>
                      </a:r>
                      <a:endParaRPr lang="zh-CN" sz="2400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分封制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宗法制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礼乐制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172587" y="13482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30051" y="11704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70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097F915-DA92-43EF-8E94-535F07FDA045}"/>
              </a:ext>
            </a:extLst>
          </p:cNvPr>
          <p:cNvSpPr txBox="1"/>
          <p:nvPr/>
        </p:nvSpPr>
        <p:spPr>
          <a:xfrm>
            <a:off x="3389940" y="732421"/>
            <a:ext cx="364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井田制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CE8F38-CC8B-4D8F-8BE8-D8DC2627A131}"/>
              </a:ext>
            </a:extLst>
          </p:cNvPr>
          <p:cNvSpPr/>
          <p:nvPr/>
        </p:nvSpPr>
        <p:spPr>
          <a:xfrm>
            <a:off x="170138" y="1514833"/>
            <a:ext cx="6439606" cy="759182"/>
          </a:xfrm>
          <a:prstGeom prst="rect">
            <a:avLst/>
          </a:prstGeom>
          <a:ln>
            <a:solidFill>
              <a:srgbClr val="195F89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材料十：溥天之下，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莫非王土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；率土之滨，莫非王臣。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诗经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小雅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北山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Picture 2" descr="C:\Users\Administrator\Desktop\20200218.jpg">
            <a:extLst>
              <a:ext uri="{FF2B5EF4-FFF2-40B4-BE49-F238E27FC236}">
                <a16:creationId xmlns:a16="http://schemas.microsoft.com/office/drawing/2014/main" id="{E2ACF27A-704F-4AC7-A419-D641B591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731834" y="4702923"/>
            <a:ext cx="3466519" cy="16783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7" descr="再生纸">
            <a:extLst>
              <a:ext uri="{FF2B5EF4-FFF2-40B4-BE49-F238E27FC236}">
                <a16:creationId xmlns:a16="http://schemas.microsoft.com/office/drawing/2014/main" id="{008AD293-4245-4D5A-9619-0D6F5565B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37" y="2462337"/>
            <a:ext cx="6439607" cy="1169551"/>
          </a:xfrm>
          <a:prstGeom prst="rect">
            <a:avLst/>
          </a:prstGeom>
          <a:noFill/>
          <a:ln w="9525">
            <a:solidFill>
              <a:srgbClr val="195F8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材料十一：方里而井，井九百亩，其中为公田。八家皆私百亩，同养公田，公事毕，然后敢治私事。            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孟子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滕文公上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D6F0D9BC-FCA9-48E9-BAED-C6145483E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7765"/>
            <a:ext cx="6182293" cy="277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所有制：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一切土地属于国家所有（实为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天子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所有），受封者世代享用，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不得转让与买卖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经营方式：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耕种私田，同养公田。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庶民和奴隶在“井田”里</a:t>
            </a:r>
            <a:r>
              <a:rPr kumimoji="0" lang="zh-CN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集体劳作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产品分配：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公田收成全归贵族所有，私田收成主要归耕户者所有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FD436F-A3CF-4704-AD78-81A654DE4214}"/>
              </a:ext>
            </a:extLst>
          </p:cNvPr>
          <p:cNvSpPr txBox="1"/>
          <p:nvPr/>
        </p:nvSpPr>
        <p:spPr>
          <a:xfrm>
            <a:off x="8794019" y="4038679"/>
            <a:ext cx="1650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</a:rPr>
              <a:t>天下归王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AFBC4B9-1103-175F-A57A-C21A743AEBC5}"/>
              </a:ext>
            </a:extLst>
          </p:cNvPr>
          <p:cNvSpPr txBox="1"/>
          <p:nvPr/>
        </p:nvSpPr>
        <p:spPr>
          <a:xfrm>
            <a:off x="7359935" y="1469006"/>
            <a:ext cx="3574765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封邦建国，授民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授疆土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。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_GB2312" panose="0201060903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                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左传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E7F8D8-898E-AB34-6C03-CDC97840E273}"/>
              </a:ext>
            </a:extLst>
          </p:cNvPr>
          <p:cNvSpPr txBox="1"/>
          <p:nvPr/>
        </p:nvSpPr>
        <p:spPr>
          <a:xfrm>
            <a:off x="7163381" y="2648636"/>
            <a:ext cx="460342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：井田制与分封制的关系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2C3A94C-0508-1C18-40DA-E0CE73D8003E}"/>
              </a:ext>
            </a:extLst>
          </p:cNvPr>
          <p:cNvSpPr txBox="1"/>
          <p:nvPr/>
        </p:nvSpPr>
        <p:spPr>
          <a:xfrm>
            <a:off x="7274629" y="331288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井田制是分封制的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经济基础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2225DDC-9246-EFEB-CB31-49DA113265F2}"/>
              </a:ext>
            </a:extLst>
          </p:cNvPr>
          <p:cNvSpPr txBox="1"/>
          <p:nvPr/>
        </p:nvSpPr>
        <p:spPr>
          <a:xfrm>
            <a:off x="170138" y="137873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60DBC3-FAA3-30CA-B673-FEF9774DF7F8}"/>
              </a:ext>
            </a:extLst>
          </p:cNvPr>
          <p:cNvSpPr txBox="1"/>
          <p:nvPr/>
        </p:nvSpPr>
        <p:spPr>
          <a:xfrm>
            <a:off x="0" y="3836100"/>
            <a:ext cx="572648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：井田制的所有制形式和经营方式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91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42DD3B3-1557-B65F-3CB7-AC4CBE51B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396"/>
            <a:ext cx="122301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：绘制思维导图，理清分封制、宗法制、礼乐制、井田制的相互关系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6C5468-E857-C273-DA98-E57917B1A6BB}"/>
              </a:ext>
            </a:extLst>
          </p:cNvPr>
          <p:cNvSpPr/>
          <p:nvPr/>
        </p:nvSpPr>
        <p:spPr>
          <a:xfrm>
            <a:off x="1504151" y="3476408"/>
            <a:ext cx="1342417" cy="4182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分封制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2E84A9-F681-64D6-BA33-0925581FD9B0}"/>
              </a:ext>
            </a:extLst>
          </p:cNvPr>
          <p:cNvSpPr/>
          <p:nvPr/>
        </p:nvSpPr>
        <p:spPr>
          <a:xfrm>
            <a:off x="5115796" y="3476408"/>
            <a:ext cx="1342417" cy="4182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宗法制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025A1AF-66F0-1A36-9BC0-38814BEAB483}"/>
              </a:ext>
            </a:extLst>
          </p:cNvPr>
          <p:cNvSpPr/>
          <p:nvPr/>
        </p:nvSpPr>
        <p:spPr>
          <a:xfrm>
            <a:off x="3242719" y="5712027"/>
            <a:ext cx="1342417" cy="4182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礼乐制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79DB94B-0500-F880-2F60-9542AA46B14B}"/>
              </a:ext>
            </a:extLst>
          </p:cNvPr>
          <p:cNvCxnSpPr>
            <a:cxnSpLocks/>
          </p:cNvCxnSpPr>
          <p:nvPr/>
        </p:nvCxnSpPr>
        <p:spPr>
          <a:xfrm flipH="1" flipV="1">
            <a:off x="1942059" y="4087324"/>
            <a:ext cx="1252188" cy="1565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7F37D56-BB62-9413-7903-3F4681E3864C}"/>
              </a:ext>
            </a:extLst>
          </p:cNvPr>
          <p:cNvCxnSpPr>
            <a:cxnSpLocks/>
          </p:cNvCxnSpPr>
          <p:nvPr/>
        </p:nvCxnSpPr>
        <p:spPr>
          <a:xfrm flipV="1">
            <a:off x="4604698" y="4038271"/>
            <a:ext cx="1415102" cy="1614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FF222B0F-8723-831C-9DF3-9F87C321661F}"/>
              </a:ext>
            </a:extLst>
          </p:cNvPr>
          <p:cNvSpPr/>
          <p:nvPr/>
        </p:nvSpPr>
        <p:spPr>
          <a:xfrm>
            <a:off x="3242719" y="1187777"/>
            <a:ext cx="1342417" cy="4182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井田制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CB11E1-0890-74FC-467F-D9E4CD67D1E3}"/>
              </a:ext>
            </a:extLst>
          </p:cNvPr>
          <p:cNvSpPr txBox="1"/>
          <p:nvPr/>
        </p:nvSpPr>
        <p:spPr>
          <a:xfrm rot="2456472">
            <a:off x="5518391" y="3774695"/>
            <a:ext cx="190517" cy="235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维护等级差别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A4109E-0E9F-F403-2DE5-E316075F552D}"/>
              </a:ext>
            </a:extLst>
          </p:cNvPr>
          <p:cNvSpPr txBox="1"/>
          <p:nvPr/>
        </p:nvSpPr>
        <p:spPr>
          <a:xfrm rot="19236609">
            <a:off x="2082112" y="3994447"/>
            <a:ext cx="192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维护等级差别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FCE9380-AEEE-92C8-70DF-C4204B3E51BF}"/>
              </a:ext>
            </a:extLst>
          </p:cNvPr>
          <p:cNvSpPr txBox="1"/>
          <p:nvPr/>
        </p:nvSpPr>
        <p:spPr>
          <a:xfrm>
            <a:off x="2627289" y="3234600"/>
            <a:ext cx="316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血缘纽带（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97D9DB-0CE4-920D-588C-0BB680D09223}"/>
              </a:ext>
            </a:extLst>
          </p:cNvPr>
          <p:cNvSpPr txBox="1"/>
          <p:nvPr/>
        </p:nvSpPr>
        <p:spPr>
          <a:xfrm>
            <a:off x="3229309" y="4472599"/>
            <a:ext cx="144780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家国一体</a:t>
            </a:r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6BF83F68-4624-D8A8-305C-9B54C614C2D3}"/>
              </a:ext>
            </a:extLst>
          </p:cNvPr>
          <p:cNvSpPr/>
          <p:nvPr/>
        </p:nvSpPr>
        <p:spPr>
          <a:xfrm rot="2207283">
            <a:off x="3065353" y="1645688"/>
            <a:ext cx="572284" cy="165330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93EFD19-D8C2-1ADD-A7C4-A5FDB5035962}"/>
              </a:ext>
            </a:extLst>
          </p:cNvPr>
          <p:cNvSpPr txBox="1"/>
          <p:nvPr/>
        </p:nvSpPr>
        <p:spPr>
          <a:xfrm rot="2420973">
            <a:off x="2323358" y="1612549"/>
            <a:ext cx="389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经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济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础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574FB36-E313-E429-6796-CD8157AF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16" y="4195402"/>
            <a:ext cx="4185877" cy="22147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2121AED-45A1-4421-BC05-C6D9E3307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20" y="1371520"/>
            <a:ext cx="3287855" cy="2933779"/>
          </a:xfrm>
          <a:prstGeom prst="rect">
            <a:avLst/>
          </a:prstGeom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B2B6C1DA-D369-1DE6-9FE5-DBE9B79254F7}"/>
              </a:ext>
            </a:extLst>
          </p:cNvPr>
          <p:cNvCxnSpPr/>
          <p:nvPr/>
        </p:nvCxnSpPr>
        <p:spPr>
          <a:xfrm>
            <a:off x="2947892" y="3894697"/>
            <a:ext cx="2130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C24C00C-B386-D478-09EA-7E03E8D95EB4}"/>
              </a:ext>
            </a:extLst>
          </p:cNvPr>
          <p:cNvCxnSpPr>
            <a:cxnSpLocks/>
          </p:cNvCxnSpPr>
          <p:nvPr/>
        </p:nvCxnSpPr>
        <p:spPr>
          <a:xfrm flipH="1">
            <a:off x="2878131" y="3696265"/>
            <a:ext cx="2071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 Box 10">
            <a:extLst>
              <a:ext uri="{FF2B5EF4-FFF2-40B4-BE49-F238E27FC236}">
                <a16:creationId xmlns:a16="http://schemas.microsoft.com/office/drawing/2014/main" id="{9C6368E3-A493-B0BD-4995-005AAB464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636" y="3985540"/>
            <a:ext cx="303193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政治制度方面的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3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67DF840-64CF-95C0-4CC4-D36E4B9AF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11493" b="15817"/>
          <a:stretch/>
        </p:blipFill>
        <p:spPr bwMode="auto">
          <a:xfrm>
            <a:off x="389265" y="320863"/>
            <a:ext cx="2449014" cy="334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75CDA7-D6C7-1EFA-BA95-FB2BAC8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90" y="320863"/>
            <a:ext cx="3577820" cy="495170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32ADB41-7809-ED70-148C-1A14985D26BA}"/>
              </a:ext>
            </a:extLst>
          </p:cNvPr>
          <p:cNvGrpSpPr/>
          <p:nvPr/>
        </p:nvGrpSpPr>
        <p:grpSpPr>
          <a:xfrm>
            <a:off x="8176238" y="420580"/>
            <a:ext cx="3298979" cy="4687495"/>
            <a:chOff x="7325032" y="523328"/>
            <a:chExt cx="4091992" cy="527443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F7DCF0-E738-04EB-9D27-BC08D81B2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06" b="837"/>
            <a:stretch/>
          </p:blipFill>
          <p:spPr>
            <a:xfrm>
              <a:off x="9146918" y="523328"/>
              <a:ext cx="1833873" cy="26643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E52C401-77A2-8329-F12C-8EE2A3F04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6" r="34840" b="837"/>
            <a:stretch/>
          </p:blipFill>
          <p:spPr>
            <a:xfrm>
              <a:off x="7325032" y="2524891"/>
              <a:ext cx="2039275" cy="296273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EE59C0A-CB0B-B8FB-4B86-EF581878B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6" t="41" r="-114" b="8227"/>
            <a:stretch/>
          </p:blipFill>
          <p:spPr>
            <a:xfrm>
              <a:off x="9136960" y="2973016"/>
              <a:ext cx="2280064" cy="2824746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17510F3-2518-A2EC-DD0A-BF75BCB934ED}"/>
              </a:ext>
            </a:extLst>
          </p:cNvPr>
          <p:cNvSpPr txBox="1"/>
          <p:nvPr/>
        </p:nvSpPr>
        <p:spPr>
          <a:xfrm>
            <a:off x="638246" y="5605048"/>
            <a:ext cx="2944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民间神话叙事开端：盘古开天、女娲造人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4DF657-CBF7-090E-E9B7-F331D95F9395}"/>
              </a:ext>
            </a:extLst>
          </p:cNvPr>
          <p:cNvSpPr txBox="1"/>
          <p:nvPr/>
        </p:nvSpPr>
        <p:spPr>
          <a:xfrm>
            <a:off x="4529253" y="5544740"/>
            <a:ext cx="29441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传统史书叙事开端：司马迁所著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史记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，将黄帝位列本纪之首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6BFFA582-7DD4-F0BB-C9F9-88678445D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3"/>
          <a:stretch/>
        </p:blipFill>
        <p:spPr bwMode="auto">
          <a:xfrm>
            <a:off x="947106" y="2796714"/>
            <a:ext cx="3043486" cy="20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DE1DE72-979F-7A9A-2E4B-9AE4878A4BAC}"/>
              </a:ext>
            </a:extLst>
          </p:cNvPr>
          <p:cNvSpPr txBox="1"/>
          <p:nvPr/>
        </p:nvSpPr>
        <p:spPr>
          <a:xfrm>
            <a:off x="11211116" y="540775"/>
            <a:ext cx="738664" cy="44441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疑古派代表人物：胡适、顾颉刚、钱玄同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8EFF889-53AD-B082-6CBE-004F12DBBF3E}"/>
              </a:ext>
            </a:extLst>
          </p:cNvPr>
          <p:cNvSpPr txBox="1"/>
          <p:nvPr/>
        </p:nvSpPr>
        <p:spPr>
          <a:xfrm>
            <a:off x="8912202" y="5605047"/>
            <a:ext cx="2944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疑古派认为中国信史起点推到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春秋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004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4EB021F-A8A9-3F1C-53A7-776FDCEC3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396"/>
            <a:ext cx="122301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3-5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：阅读材料，探究西周的统治理念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1C8DFAEA-1510-5951-20BB-5893D0119FDF}"/>
              </a:ext>
            </a:extLst>
          </p:cNvPr>
          <p:cNvSpPr txBox="1"/>
          <p:nvPr/>
        </p:nvSpPr>
        <p:spPr>
          <a:xfrm>
            <a:off x="341259" y="3852551"/>
            <a:ext cx="884555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思考：上述材料反映了西周时期产生了怎样的思想观念？</a:t>
            </a: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E6409ECD-34E1-CB2E-5394-C6C3B5D36C23}"/>
              </a:ext>
            </a:extLst>
          </p:cNvPr>
          <p:cNvSpPr txBox="1"/>
          <p:nvPr/>
        </p:nvSpPr>
        <p:spPr>
          <a:xfrm>
            <a:off x="460269" y="4920379"/>
            <a:ext cx="1079450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观念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CFFED63-312C-9068-6F1F-195C268A017F}"/>
              </a:ext>
            </a:extLst>
          </p:cNvPr>
          <p:cNvSpPr txBox="1"/>
          <p:nvPr/>
        </p:nvSpPr>
        <p:spPr>
          <a:xfrm>
            <a:off x="1421518" y="4920379"/>
            <a:ext cx="10583862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西周统治者从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重神</a:t>
            </a:r>
            <a:r>
              <a: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观念向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重人</a:t>
            </a:r>
            <a:r>
              <a: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观念的转变，</a:t>
            </a:r>
            <a:r>
              <a:rPr kumimoji="0" lang="zh-CN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体现一种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民本思想。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9B212D-0635-8BA7-705C-FB26406942CD}"/>
              </a:ext>
            </a:extLst>
          </p:cNvPr>
          <p:cNvSpPr txBox="1"/>
          <p:nvPr/>
        </p:nvSpPr>
        <p:spPr>
          <a:xfrm>
            <a:off x="460269" y="1984115"/>
            <a:ext cx="8607531" cy="13170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人无于水监，当于民监。——《尚书·酒诰》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惟王子子孙孙永保民。——《尚书·梓材》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3B63F91-911A-237F-7234-41C56FB10BFA}"/>
              </a:ext>
            </a:extLst>
          </p:cNvPr>
          <p:cNvSpPr/>
          <p:nvPr/>
        </p:nvSpPr>
        <p:spPr>
          <a:xfrm>
            <a:off x="341259" y="1176208"/>
            <a:ext cx="2141827" cy="5048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探究与拓展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0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41645" y="782166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经济走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奴隶主土地国有制；</a:t>
                      </a:r>
                      <a:r>
                        <a:rPr lang="zh-CN" sz="2400" b="1" kern="100" dirty="0">
                          <a:effectLst/>
                        </a:rPr>
                        <a:t>井田制</a:t>
                      </a:r>
                      <a:r>
                        <a:rPr lang="zh-CN" sz="2400" kern="100" dirty="0">
                          <a:effectLst/>
                        </a:rPr>
                        <a:t>出现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内外服制度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神权与王权相结合</a:t>
                      </a:r>
                      <a:endParaRPr lang="en-US" altLang="zh-CN" sz="2400" b="1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继续扩大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奴隶主土地国有制；</a:t>
                      </a:r>
                      <a:r>
                        <a:rPr lang="zh-CN" sz="2400" b="1" kern="100" dirty="0">
                          <a:effectLst/>
                        </a:rPr>
                        <a:t>井田制</a:t>
                      </a:r>
                      <a:r>
                        <a:rPr lang="zh-CN" sz="2400" kern="100" dirty="0">
                          <a:effectLst/>
                        </a:rPr>
                        <a:t>盛行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分封制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宗法制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礼乐制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民本思想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99587" y="13990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96095" y="13990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868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5B2101B-6179-D54D-57BD-632C53C7AC2D}"/>
              </a:ext>
            </a:extLst>
          </p:cNvPr>
          <p:cNvSpPr txBox="1"/>
          <p:nvPr/>
        </p:nvSpPr>
        <p:spPr>
          <a:xfrm>
            <a:off x="2019300" y="168853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3-6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：总结早期国家</a:t>
            </a: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（夏商周）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的特点。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A868E04-3328-BEB2-1B7C-FF920A676E9D}"/>
              </a:ext>
            </a:extLst>
          </p:cNvPr>
          <p:cNvGrpSpPr/>
          <p:nvPr/>
        </p:nvGrpSpPr>
        <p:grpSpPr>
          <a:xfrm>
            <a:off x="1176458" y="868535"/>
            <a:ext cx="2871252" cy="3182765"/>
            <a:chOff x="989089" y="2756860"/>
            <a:chExt cx="6489882" cy="3877105"/>
          </a:xfrm>
        </p:grpSpPr>
        <p:sp>
          <p:nvSpPr>
            <p:cNvPr id="9" name="矩形: 圆角 2">
              <a:extLst>
                <a:ext uri="{FF2B5EF4-FFF2-40B4-BE49-F238E27FC236}">
                  <a16:creationId xmlns:a16="http://schemas.microsoft.com/office/drawing/2014/main" id="{4C189BF3-A2D6-61EF-DF30-7481FC3DAE56}"/>
                </a:ext>
              </a:extLst>
            </p:cNvPr>
            <p:cNvSpPr/>
            <p:nvPr/>
          </p:nvSpPr>
          <p:spPr>
            <a:xfrm>
              <a:off x="989089" y="2756860"/>
              <a:ext cx="6489882" cy="3877105"/>
            </a:xfrm>
            <a:prstGeom prst="roundRect">
              <a:avLst>
                <a:gd name="adj" fmla="val 424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DCF90BB-2E65-5298-AF68-8F5C3ACAFF65}"/>
                </a:ext>
              </a:extLst>
            </p:cNvPr>
            <p:cNvSpPr/>
            <p:nvPr/>
          </p:nvSpPr>
          <p:spPr>
            <a:xfrm>
              <a:off x="1387324" y="3391680"/>
              <a:ext cx="6039177" cy="275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58A5B945-FB5F-776D-FA4D-C30D54F785AA}"/>
              </a:ext>
            </a:extLst>
          </p:cNvPr>
          <p:cNvSpPr/>
          <p:nvPr/>
        </p:nvSpPr>
        <p:spPr>
          <a:xfrm>
            <a:off x="1491676" y="1176209"/>
            <a:ext cx="2053825" cy="6047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经济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11C6163-AD19-0354-F508-96EAA381CB57}"/>
              </a:ext>
            </a:extLst>
          </p:cNvPr>
          <p:cNvSpPr txBox="1"/>
          <p:nvPr/>
        </p:nvSpPr>
        <p:spPr>
          <a:xfrm>
            <a:off x="1406307" y="1813385"/>
            <a:ext cx="2692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青铜丝质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木石生产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土地国有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集体劳作</a:t>
            </a:r>
            <a:endParaRPr kumimoji="0" lang="zh-CN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2BC13E2-B693-7D33-5627-9E918BA27EFB}"/>
              </a:ext>
            </a:extLst>
          </p:cNvPr>
          <p:cNvGrpSpPr/>
          <p:nvPr/>
        </p:nvGrpSpPr>
        <p:grpSpPr>
          <a:xfrm>
            <a:off x="4715729" y="868535"/>
            <a:ext cx="2871252" cy="3182765"/>
            <a:chOff x="989089" y="2756860"/>
            <a:chExt cx="6489882" cy="3877105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318D26B7-90BA-567A-6A69-0758CEE78380}"/>
                </a:ext>
              </a:extLst>
            </p:cNvPr>
            <p:cNvSpPr/>
            <p:nvPr/>
          </p:nvSpPr>
          <p:spPr>
            <a:xfrm>
              <a:off x="989089" y="2756860"/>
              <a:ext cx="6489882" cy="3877105"/>
            </a:xfrm>
            <a:prstGeom prst="roundRect">
              <a:avLst>
                <a:gd name="adj" fmla="val 424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5EE8948-4E65-0439-5782-AAF45A9BD5A8}"/>
                </a:ext>
              </a:extLst>
            </p:cNvPr>
            <p:cNvSpPr/>
            <p:nvPr/>
          </p:nvSpPr>
          <p:spPr>
            <a:xfrm>
              <a:off x="1387324" y="3391680"/>
              <a:ext cx="6039177" cy="275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F08BDA6-B077-66B8-68D7-0DDC874163DF}"/>
              </a:ext>
            </a:extLst>
          </p:cNvPr>
          <p:cNvGrpSpPr/>
          <p:nvPr/>
        </p:nvGrpSpPr>
        <p:grpSpPr>
          <a:xfrm>
            <a:off x="8255002" y="868535"/>
            <a:ext cx="2871252" cy="3182765"/>
            <a:chOff x="989089" y="2756860"/>
            <a:chExt cx="6489882" cy="3877105"/>
          </a:xfrm>
        </p:grpSpPr>
        <p:sp>
          <p:nvSpPr>
            <p:cNvPr id="20" name="矩形: 圆角 2">
              <a:extLst>
                <a:ext uri="{FF2B5EF4-FFF2-40B4-BE49-F238E27FC236}">
                  <a16:creationId xmlns:a16="http://schemas.microsoft.com/office/drawing/2014/main" id="{CCF1F1C4-0C2C-EABC-9A74-3FD0723389BF}"/>
                </a:ext>
              </a:extLst>
            </p:cNvPr>
            <p:cNvSpPr/>
            <p:nvPr/>
          </p:nvSpPr>
          <p:spPr>
            <a:xfrm>
              <a:off x="989089" y="2756860"/>
              <a:ext cx="6489882" cy="3877105"/>
            </a:xfrm>
            <a:prstGeom prst="roundRect">
              <a:avLst>
                <a:gd name="adj" fmla="val 424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8FA1343-F983-0E92-1669-A4B535AA6D82}"/>
                </a:ext>
              </a:extLst>
            </p:cNvPr>
            <p:cNvSpPr/>
            <p:nvPr/>
          </p:nvSpPr>
          <p:spPr>
            <a:xfrm>
              <a:off x="1387324" y="3391680"/>
              <a:ext cx="6039177" cy="275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07372848-78D4-8776-E4E5-FDA04414608B}"/>
              </a:ext>
            </a:extLst>
          </p:cNvPr>
          <p:cNvSpPr txBox="1"/>
          <p:nvPr/>
        </p:nvSpPr>
        <p:spPr>
          <a:xfrm>
            <a:off x="8344428" y="1102422"/>
            <a:ext cx="2692399" cy="265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文化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象形文字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礼乐文化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民本思想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祖先崇拜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A700587-D96A-E00F-C5E9-E02A02AA6C74}"/>
              </a:ext>
            </a:extLst>
          </p:cNvPr>
          <p:cNvSpPr txBox="1"/>
          <p:nvPr/>
        </p:nvSpPr>
        <p:spPr>
          <a:xfrm>
            <a:off x="4966127" y="1102422"/>
            <a:ext cx="2370455" cy="265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政治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神化王权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家国同构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血缘纽带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尚未集权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A5E9237-E023-071A-D321-B95786035DB7}"/>
              </a:ext>
            </a:extLst>
          </p:cNvPr>
          <p:cNvSpPr txBox="1"/>
          <p:nvPr/>
        </p:nvSpPr>
        <p:spPr>
          <a:xfrm>
            <a:off x="303004" y="4397074"/>
            <a:ext cx="1169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    “所谓早期国家，是指最早自然发生的国家。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……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早期国家建立在社会仍普遍存在的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血缘组织的基础之上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，以它们为基本政治单位，对它们进行集中统一领导的政治组织。早期国家是国家产生的第一个阶段，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有别于建立在地域组织之上的成熟国家。”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沈长云、张渭莲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中国古代国家起源与形成研究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81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21C319E-07F2-76E8-A0DF-15EE545EB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905" r="668" b="11302"/>
          <a:stretch/>
        </p:blipFill>
        <p:spPr>
          <a:xfrm>
            <a:off x="7465925" y="3346815"/>
            <a:ext cx="4431324" cy="30994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4D1EEE-7E29-11FF-71C2-27B6F0003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b="11941"/>
          <a:stretch/>
        </p:blipFill>
        <p:spPr>
          <a:xfrm>
            <a:off x="4791343" y="2464904"/>
            <a:ext cx="4021501" cy="24530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4F9797B-8C14-AB92-602D-2F292522D596}"/>
              </a:ext>
            </a:extLst>
          </p:cNvPr>
          <p:cNvSpPr txBox="1"/>
          <p:nvPr/>
        </p:nvSpPr>
        <p:spPr>
          <a:xfrm>
            <a:off x="5596932" y="5375868"/>
            <a:ext cx="373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西坡遗址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E0A8F61-5E7C-D48F-D304-F2FF72B3B17F}"/>
              </a:ext>
            </a:extLst>
          </p:cNvPr>
          <p:cNvSpPr txBox="1"/>
          <p:nvPr/>
        </p:nvSpPr>
        <p:spPr>
          <a:xfrm>
            <a:off x="9681587" y="6446237"/>
            <a:ext cx="23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王城岗遗址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B920D09-B8BB-E893-A77C-2927686C7D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7205" r="17149" b="1935"/>
          <a:stretch/>
        </p:blipFill>
        <p:spPr>
          <a:xfrm>
            <a:off x="7324168" y="210402"/>
            <a:ext cx="4021501" cy="273268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5C79B6A-6AF1-817F-6407-B30503D222CF}"/>
              </a:ext>
            </a:extLst>
          </p:cNvPr>
          <p:cNvSpPr txBox="1"/>
          <p:nvPr/>
        </p:nvSpPr>
        <p:spPr>
          <a:xfrm>
            <a:off x="294751" y="660038"/>
            <a:ext cx="426760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2001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年，国家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正式提出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中华文明探源工程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它是以考古调查发掘为获取相关资料的主要手段，以现代科学技术为支撑，采取多学科交叉研究的方式，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揭示中华民族文明起源与早期发展的重大科研项目。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该项工程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至今取得了重大成果，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这些新成果也编入了我们的教材当中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0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902C309-9CA3-F5A9-4056-1D42F5DB210A}"/>
              </a:ext>
            </a:extLst>
          </p:cNvPr>
          <p:cNvSpPr txBox="1"/>
          <p:nvPr/>
        </p:nvSpPr>
        <p:spPr>
          <a:xfrm>
            <a:off x="585318" y="224470"/>
            <a:ext cx="10307096" cy="127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任务一：探中华文明之起源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1-1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：整理关于中华文明起源的考古成果</a:t>
            </a:r>
            <a:endParaRPr kumimoji="0" lang="zh-CN" altLang="zh-CN" sz="2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10892E7-0298-770A-5FF6-CC2B2668F467}"/>
              </a:ext>
            </a:extLst>
          </p:cNvPr>
          <p:cNvGraphicFramePr>
            <a:graphicFrameLocks noGrp="1"/>
          </p:cNvGraphicFramePr>
          <p:nvPr/>
        </p:nvGraphicFramePr>
        <p:xfrm>
          <a:off x="683286" y="1865140"/>
          <a:ext cx="11103430" cy="38113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46481">
                  <a:extLst>
                    <a:ext uri="{9D8B030D-6E8A-4147-A177-3AD203B41FA5}">
                      <a16:colId xmlns:a16="http://schemas.microsoft.com/office/drawing/2014/main" val="4205856234"/>
                    </a:ext>
                  </a:extLst>
                </a:gridCol>
                <a:gridCol w="1557495">
                  <a:extLst>
                    <a:ext uri="{9D8B030D-6E8A-4147-A177-3AD203B41FA5}">
                      <a16:colId xmlns:a16="http://schemas.microsoft.com/office/drawing/2014/main" val="1994661886"/>
                    </a:ext>
                  </a:extLst>
                </a:gridCol>
                <a:gridCol w="2622619">
                  <a:extLst>
                    <a:ext uri="{9D8B030D-6E8A-4147-A177-3AD203B41FA5}">
                      <a16:colId xmlns:a16="http://schemas.microsoft.com/office/drawing/2014/main" val="2381492172"/>
                    </a:ext>
                  </a:extLst>
                </a:gridCol>
                <a:gridCol w="1476460">
                  <a:extLst>
                    <a:ext uri="{9D8B030D-6E8A-4147-A177-3AD203B41FA5}">
                      <a16:colId xmlns:a16="http://schemas.microsoft.com/office/drawing/2014/main" val="1359486899"/>
                    </a:ext>
                  </a:extLst>
                </a:gridCol>
                <a:gridCol w="1626313">
                  <a:extLst>
                    <a:ext uri="{9D8B030D-6E8A-4147-A177-3AD203B41FA5}">
                      <a16:colId xmlns:a16="http://schemas.microsoft.com/office/drawing/2014/main" val="2177028207"/>
                    </a:ext>
                  </a:extLst>
                </a:gridCol>
                <a:gridCol w="1057245">
                  <a:extLst>
                    <a:ext uri="{9D8B030D-6E8A-4147-A177-3AD203B41FA5}">
                      <a16:colId xmlns:a16="http://schemas.microsoft.com/office/drawing/2014/main" val="4215964193"/>
                    </a:ext>
                  </a:extLst>
                </a:gridCol>
                <a:gridCol w="1416817">
                  <a:extLst>
                    <a:ext uri="{9D8B030D-6E8A-4147-A177-3AD203B41FA5}">
                      <a16:colId xmlns:a16="http://schemas.microsoft.com/office/drawing/2014/main" val="1856991190"/>
                    </a:ext>
                  </a:extLst>
                </a:gridCol>
              </a:tblGrid>
              <a:tr h="797673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时代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距今时间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代表性遗存、遗址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石器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制作技术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生活方式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特征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分布范围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303522"/>
                  </a:ext>
                </a:extLst>
              </a:tr>
              <a:tr h="376707"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旧石器时代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元谋人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4597908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北京人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108816"/>
                  </a:ext>
                </a:extLst>
              </a:tr>
              <a:tr h="376707">
                <a:tc rowSpan="6"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</a:endParaRPr>
                    </a:p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</a:endParaRPr>
                    </a:p>
                    <a:p>
                      <a:pPr algn="ctr"/>
                      <a:r>
                        <a:rPr lang="zh-CN" sz="2400" kern="100">
                          <a:effectLst/>
                        </a:rPr>
                        <a:t>新石器时代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仰韶文化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0148142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大汶口文化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6164371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河姆渡文化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208596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龙山文化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092150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红山文化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9037437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良渚文化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687855"/>
                  </a:ext>
                </a:extLst>
              </a:tr>
            </a:tbl>
          </a:graphicData>
        </a:graphic>
      </p:graphicFrame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4F2FF59-19EC-246A-B92F-30B72E9BE4D2}"/>
              </a:ext>
            </a:extLst>
          </p:cNvPr>
          <p:cNvCxnSpPr/>
          <p:nvPr/>
        </p:nvCxnSpPr>
        <p:spPr>
          <a:xfrm flipH="1">
            <a:off x="9334500" y="2692400"/>
            <a:ext cx="1016000" cy="292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41665FE-457D-AD86-7A74-0F7BB490DD3C}"/>
              </a:ext>
            </a:extLst>
          </p:cNvPr>
          <p:cNvCxnSpPr>
            <a:cxnSpLocks/>
          </p:cNvCxnSpPr>
          <p:nvPr/>
        </p:nvCxnSpPr>
        <p:spPr>
          <a:xfrm flipH="1">
            <a:off x="9334500" y="3086100"/>
            <a:ext cx="1016000" cy="342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33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0D9AF9DE-86F9-5379-4C23-2DF3A2F72A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5249" y="1023813"/>
          <a:ext cx="12001502" cy="5486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8804">
                  <a:extLst>
                    <a:ext uri="{9D8B030D-6E8A-4147-A177-3AD203B41FA5}">
                      <a16:colId xmlns:a16="http://schemas.microsoft.com/office/drawing/2014/main" val="1006252664"/>
                    </a:ext>
                  </a:extLst>
                </a:gridCol>
                <a:gridCol w="1821577">
                  <a:extLst>
                    <a:ext uri="{9D8B030D-6E8A-4147-A177-3AD203B41FA5}">
                      <a16:colId xmlns:a16="http://schemas.microsoft.com/office/drawing/2014/main" val="2779063245"/>
                    </a:ext>
                  </a:extLst>
                </a:gridCol>
                <a:gridCol w="2233476">
                  <a:extLst>
                    <a:ext uri="{9D8B030D-6E8A-4147-A177-3AD203B41FA5}">
                      <a16:colId xmlns:a16="http://schemas.microsoft.com/office/drawing/2014/main" val="414422561"/>
                    </a:ext>
                  </a:extLst>
                </a:gridCol>
                <a:gridCol w="1363973">
                  <a:extLst>
                    <a:ext uri="{9D8B030D-6E8A-4147-A177-3AD203B41FA5}">
                      <a16:colId xmlns:a16="http://schemas.microsoft.com/office/drawing/2014/main" val="3802599123"/>
                    </a:ext>
                  </a:extLst>
                </a:gridCol>
                <a:gridCol w="2174982">
                  <a:extLst>
                    <a:ext uri="{9D8B030D-6E8A-4147-A177-3AD203B41FA5}">
                      <a16:colId xmlns:a16="http://schemas.microsoft.com/office/drawing/2014/main" val="2605560393"/>
                    </a:ext>
                  </a:extLst>
                </a:gridCol>
                <a:gridCol w="1523717">
                  <a:extLst>
                    <a:ext uri="{9D8B030D-6E8A-4147-A177-3AD203B41FA5}">
                      <a16:colId xmlns:a16="http://schemas.microsoft.com/office/drawing/2014/main" val="1890086101"/>
                    </a:ext>
                  </a:extLst>
                </a:gridCol>
                <a:gridCol w="1654973">
                  <a:extLst>
                    <a:ext uri="{9D8B030D-6E8A-4147-A177-3AD203B41FA5}">
                      <a16:colId xmlns:a16="http://schemas.microsoft.com/office/drawing/2014/main" val="40005158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时代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距今时间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代表性遗存、遗址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石器</a:t>
                      </a:r>
                    </a:p>
                    <a:p>
                      <a:pPr algn="ctr"/>
                      <a:r>
                        <a:rPr lang="zh-CN" sz="2400" kern="100">
                          <a:effectLst/>
                        </a:rPr>
                        <a:t>制作技术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生活方式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特征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分布范围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61874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旧石器时代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约</a:t>
                      </a:r>
                      <a:r>
                        <a:rPr lang="en-US" sz="2400" kern="100" dirty="0">
                          <a:effectLst/>
                        </a:rPr>
                        <a:t>170</a:t>
                      </a:r>
                      <a:r>
                        <a:rPr lang="zh-CN" sz="2400" kern="100" dirty="0">
                          <a:effectLst/>
                        </a:rPr>
                        <a:t>万年年前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元谋人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打制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渔猎、采集；群居生活；用火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云南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2604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约</a:t>
                      </a:r>
                      <a:r>
                        <a:rPr lang="en-US" sz="2400" kern="100">
                          <a:effectLst/>
                        </a:rPr>
                        <a:t>70</a:t>
                      </a:r>
                      <a:r>
                        <a:rPr lang="zh-CN" sz="2400" kern="100">
                          <a:effectLst/>
                        </a:rPr>
                        <a:t>万</a:t>
                      </a:r>
                      <a:r>
                        <a:rPr lang="en-US" sz="2400" kern="100">
                          <a:effectLst/>
                        </a:rPr>
                        <a:t>-20</a:t>
                      </a:r>
                      <a:r>
                        <a:rPr lang="zh-CN" sz="2400" kern="100">
                          <a:effectLst/>
                        </a:rPr>
                        <a:t>万年前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北京人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北京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384585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新石器时代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约</a:t>
                      </a:r>
                      <a:r>
                        <a:rPr lang="en-US" sz="2400" kern="100">
                          <a:effectLst/>
                        </a:rPr>
                        <a:t>7000-5000</a:t>
                      </a:r>
                      <a:r>
                        <a:rPr lang="zh-CN" sz="2400" kern="100">
                          <a:effectLst/>
                        </a:rPr>
                        <a:t>年前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仰韶文化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磨制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大量使用陶器、开始从事原始农业；饲养家畜；生活逐渐稳定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彩绘陶器、粟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黄河中游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7580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大汶口文化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黄河下游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0691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河姆渡文化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水稻、养蚕缫丝技术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长江下游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8959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约</a:t>
                      </a:r>
                      <a:r>
                        <a:rPr lang="en-US" sz="2400" kern="100">
                          <a:effectLst/>
                        </a:rPr>
                        <a:t>5000</a:t>
                      </a:r>
                      <a:r>
                        <a:rPr lang="zh-CN" sz="2400" kern="100">
                          <a:effectLst/>
                        </a:rPr>
                        <a:t>年前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龙山文化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黑陶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黄河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9864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红山文化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精美玉器、祭坛神庙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辽河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083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良渚文化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长江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1073644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FEF80D98-E365-A268-70A8-F7BE2EAC27DC}"/>
              </a:ext>
            </a:extLst>
          </p:cNvPr>
          <p:cNvSpPr txBox="1"/>
          <p:nvPr/>
        </p:nvSpPr>
        <p:spPr>
          <a:xfrm>
            <a:off x="737718" y="100483"/>
            <a:ext cx="10307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任务一：探中华文明之起源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1-1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：整理关于中华文明起源的考古成果</a:t>
            </a:r>
            <a:endParaRPr kumimoji="0" lang="zh-CN" altLang="zh-CN" sz="2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D2F3F36-35B7-F4B7-95C1-82B9598589B7}"/>
              </a:ext>
            </a:extLst>
          </p:cNvPr>
          <p:cNvCxnSpPr>
            <a:cxnSpLocks/>
          </p:cNvCxnSpPr>
          <p:nvPr/>
        </p:nvCxnSpPr>
        <p:spPr>
          <a:xfrm flipH="1">
            <a:off x="8890000" y="1778000"/>
            <a:ext cx="15621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4FCE794-02DC-B4D5-9246-535779F8DFAE}"/>
              </a:ext>
            </a:extLst>
          </p:cNvPr>
          <p:cNvCxnSpPr>
            <a:cxnSpLocks/>
          </p:cNvCxnSpPr>
          <p:nvPr/>
        </p:nvCxnSpPr>
        <p:spPr>
          <a:xfrm flipH="1">
            <a:off x="8890000" y="2532187"/>
            <a:ext cx="15621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85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298A98F-FA3A-2D8A-E7BA-103F2DD0780D}"/>
              </a:ext>
            </a:extLst>
          </p:cNvPr>
          <p:cNvSpPr txBox="1"/>
          <p:nvPr/>
        </p:nvSpPr>
        <p:spPr>
          <a:xfrm>
            <a:off x="284704" y="99066"/>
            <a:ext cx="11795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1-2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请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根据陕西临潼姜寨聚落遗址（仰韶文化聚落形态典型代表）与良渚遗址相关考古资料，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指出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两者的社会组织形式不同之处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并分析其不同的原因。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507592-5D4D-799B-2649-C032223D4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861" y="1253228"/>
            <a:ext cx="1379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材料一：</a:t>
            </a:r>
          </a:p>
          <a:p>
            <a:pPr marL="0" marR="0" lvl="0" indent="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145" name="图片 6">
            <a:extLst>
              <a:ext uri="{FF2B5EF4-FFF2-40B4-BE49-F238E27FC236}">
                <a16:creationId xmlns:a16="http://schemas.microsoft.com/office/drawing/2014/main" id="{5AC8F9DD-5F0E-A6D0-B04E-5D818B7A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4" y="1463772"/>
            <a:ext cx="4321361" cy="205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10F9F20-CC0D-0079-5260-1F8033D11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688" y="1542072"/>
            <a:ext cx="630560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姜寨聚落遗址反映了由五个大家族组成的一个氏族公社。它有氏族公共墓地，但各个墓葬的随葬品不多，差别也不大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。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FZKai-Z03S"/>
              <a:ea typeface="等线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                   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——《中外历史纲要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上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)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》</a:t>
            </a:r>
            <a:endParaRPr kumimoji="0" lang="zh-CN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E38418-8BA6-E634-B283-98C08B337ADF}"/>
              </a:ext>
            </a:extLst>
          </p:cNvPr>
          <p:cNvSpPr txBox="1"/>
          <p:nvPr/>
        </p:nvSpPr>
        <p:spPr>
          <a:xfrm>
            <a:off x="284704" y="3400031"/>
            <a:ext cx="407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材料二：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9DE0C7-F835-9993-7D12-CAB21AC98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3" y="3518980"/>
            <a:ext cx="3179291" cy="30101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B399947-D3E7-870A-8E25-FAA89FA8C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83" y="3584697"/>
            <a:ext cx="7564269" cy="30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4BA6608-4CDB-50A2-3438-C973C6D305BB}"/>
              </a:ext>
            </a:extLst>
          </p:cNvPr>
          <p:cNvSpPr txBox="1"/>
          <p:nvPr/>
        </p:nvSpPr>
        <p:spPr>
          <a:xfrm>
            <a:off x="5071068" y="2090172"/>
            <a:ext cx="67088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3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</a:t>
            </a:r>
            <a:endParaRPr kumimoji="0" lang="en-US" altLang="zh-CN" sz="2400" b="1" i="0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1333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不同：陕西临潼姜寨聚落遗址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反映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当时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尚未产生贫富分化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的现象。良渚文化时期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已产生私有制、阶级分化明显，出现了权贵阶级。</a:t>
            </a:r>
          </a:p>
          <a:p>
            <a:pPr marL="1333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1333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原因：对比仰韶文化时期，良渚文化时期的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生产力发展，产生剩余产品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，社会贫富分化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不平等出现，逐渐形成私有制及阶级。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37A6FC-FBE2-1FA1-8F6F-1CB5901937E1}"/>
              </a:ext>
            </a:extLst>
          </p:cNvPr>
          <p:cNvSpPr txBox="1"/>
          <p:nvPr/>
        </p:nvSpPr>
        <p:spPr>
          <a:xfrm>
            <a:off x="284704" y="99066"/>
            <a:ext cx="10930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1-2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请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根据陕西临潼姜寨聚落遗址（仰韶文化聚落形态典型代表）与良渚遗址相关考古资料，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指出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两者的社会组织形式不同之处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并分析其不同的原因。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3A6ACDF8-7A34-F462-ACD6-1180E502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4" y="1469655"/>
            <a:ext cx="4321361" cy="205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C21BD98-2410-C393-8081-A58261227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6" y="3323335"/>
            <a:ext cx="3438201" cy="3255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7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384CB59-4A57-8F4D-D044-001426C10B92}"/>
              </a:ext>
            </a:extLst>
          </p:cNvPr>
          <p:cNvSpPr txBox="1"/>
          <p:nvPr/>
        </p:nvSpPr>
        <p:spPr>
          <a:xfrm>
            <a:off x="147239" y="146707"/>
            <a:ext cx="11690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1-3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：结合教材内容与所学知识，绘制“国家”产生过程的思维导图。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72C3C8-A613-3FFE-FFDC-6138E272E069}"/>
              </a:ext>
            </a:extLst>
          </p:cNvPr>
          <p:cNvSpPr txBox="1"/>
          <p:nvPr/>
        </p:nvSpPr>
        <p:spPr>
          <a:xfrm>
            <a:off x="544991" y="984660"/>
            <a:ext cx="11096403" cy="138499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生产力发展——产品剩余——贫富分化、不平等出现——私有制产生，阶级分化明显——产生权贵阶级——争夺财富和权力——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公共权力（祭祀、军队、国家机器等）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国家形成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01882D-F57D-FA97-741E-52C5E37A6864}"/>
              </a:ext>
            </a:extLst>
          </p:cNvPr>
          <p:cNvSpPr txBox="1"/>
          <p:nvPr/>
        </p:nvSpPr>
        <p:spPr>
          <a:xfrm>
            <a:off x="147239" y="2435478"/>
            <a:ext cx="11897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：结合教材“史料阅读”资料，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分析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推动国家形成的因素还有哪些？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7072D96-BA47-36E7-D3FB-0727F7DA0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8" y="3176505"/>
            <a:ext cx="5710137" cy="29186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D745E14-0120-199F-6FC7-C897B8F9F2AE}"/>
              </a:ext>
            </a:extLst>
          </p:cNvPr>
          <p:cNvSpPr txBox="1"/>
          <p:nvPr/>
        </p:nvSpPr>
        <p:spPr>
          <a:xfrm>
            <a:off x="6176087" y="2958698"/>
            <a:ext cx="5764490" cy="1569660"/>
          </a:xfrm>
          <a:prstGeom prst="rect">
            <a:avLst/>
          </a:prstGeom>
          <a:noFill/>
          <a:ln w="9525"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参考答案：生产力水平总体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低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，为对抗恶劣的生存条件，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氏族间联系趋于紧密，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结成部落联盟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推举能人“王天下”，逐渐形成公共权力，推动国家产生。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8231FA-431A-852A-AC19-D395147CDD08}"/>
              </a:ext>
            </a:extLst>
          </p:cNvPr>
          <p:cNvSpPr txBox="1"/>
          <p:nvPr/>
        </p:nvSpPr>
        <p:spPr>
          <a:xfrm>
            <a:off x="6096000" y="4724249"/>
            <a:ext cx="5844577" cy="1477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概念分析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部落：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一般指原始社会民众由</a:t>
            </a:r>
            <a:r>
              <a:rPr kumimoji="0" lang="zh-CN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若干血缘相近的宗族、氏族结合而成的集体。</a:t>
            </a:r>
            <a:endParaRPr kumimoji="0" lang="en-US" altLang="zh-CN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部落联盟：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原始社会末期</a:t>
            </a:r>
            <a:r>
              <a:rPr kumimoji="0" lang="zh-CN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几个亲近部落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由于某种需要结成的暂时性或永久性的</a:t>
            </a:r>
            <a:r>
              <a:rPr kumimoji="0" lang="zh-CN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联盟的社会组织。</a:t>
            </a:r>
            <a:endParaRPr kumimoji="0" lang="en-US" altLang="zh-CN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56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  <p:tag name="KSO_WM_SCREEN_THEME_FLAG" val="Dlrq25wU2PGuGg5bbmjbDIY2Nea2nJF6fmRxY+LIbWHNRNxuboma8lUnbH5oT2KJcxBmpPoxjsXgo0eZp6S7FDeUteGCeMAV8SCfDaWAvPg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14.8|25.9"/>
  <p:tag name="KSO_WM_SCREEN_THEME_FLAG" val="Dlrq25wU2PGuGg5bbmjbDIY2Nea2nJF6fmRxY+LIbWHNRNxuboma8lUnbH5oT2KJcxBmpPoxjsXgo0eZp6S7FDeUteGCeMAV8SCfDaWAvPg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0.3|33.7|1.4|1.1|44.7|12.6"/>
  <p:tag name="KSO_WM_SCREEN_THEME_FLAG" val="Dlrq25wU2PGuGg5bbmjbDIY2Nea2nJF6fmRxY+LIbWHNRNxuboma8lUnbH5oT2KJcxBmpPoxjsXgo0eZp6S7FDeUteGCeMAV8SCfDaWAvPg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42.4|7.8|6.4"/>
  <p:tag name="KSO_WM_SCREEN_THEME_FLAG" val="Dlrq25wU2PGuGg5bbmjbDIY2Nea2nJF6fmRxY+LIbWHNRNxuboma8lUnbH5oT2KJcxBmpPoxjsXgo0eZp6S7FDeUteGCeMAV8SCfDaWAvPg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19|6.1|15.4|3.7|26|4.8"/>
  <p:tag name="KSO_WM_SCREEN_THEME_FLAG" val="Dlrq25wU2PGuGg5bbmjbDIY2Nea2nJF6fmRxY+LIbWHNRNxuboma8lUnbH5oT2KJcxBmpPoxjsXgo0eZp6S7FDeUteGCeMAV8SCfDaWAvPg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5.3|8.2|3.6|10.9"/>
  <p:tag name="KSO_WM_SCREEN_THEME_FLAG" val="Dlrq25wU2PGuGg5bbmjbDIY2Nea2nJF6fmRxY+LIbWHNRNxuboma8lUnbH5oT2KJcxBmpPoxjsXgo0eZp6S7FDeUteGCeMAV8SCfDaWAvPg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  <p:tag name="KSO_WM_SCREEN_THEME_FLAG" val="Dlrq25wU2PGuGg5bbmjbDIY2Nea2nJF6fmRxY+LIbWHNRNxuboma8lUnbH5oT2KJcxBmpPoxjsXgo0eZp6S7FDeUteGCeMAV8SCfDaWAvPg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7|5.4|5.7"/>
  <p:tag name="KSO_WM_SCREEN_THEME_FLAG" val="Dlrq25wU2PGuGg5bbmjbDIY2Nea2nJF6fmRxY+LIbWHNRNxuboma8lUnbH5oT2KJcxBmpPoxjsXgo0eZp6S7FDeUteGCeMAV8SCfDaWAvPg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IY2Nea2nJF6fmRxY+LIbWHNRNxuboma8lUnbH5oT2KJcxBmpPoxjsXgo0eZp6S7FDeUteGCeMAV8SCfDaWAvPg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6.9|15.1|3.2|95.7"/>
  <p:tag name="KSO_WM_SCREEN_THEME_FLAG" val="Dlrq25wU2PGuGg5bbmjbDIY2Nea2nJF6fmRxY+LIbWHNRNxuboma8lUnbH5oT2KJcxBmpPoxjsXgo0eZp6S7FDeUteGCeMAV8SCfDaWAvPg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  <p:tag name="KSO_WM_SCREEN_THEME_FLAG" val="Dlrq25wU2PGuGg5bbmjbDIY2Nea2nJF6fmRxY+LIbWHNRNxuboma8lUnbH5oT2KJcxBmpPoxjsXgo0eZp6S7FDeUteGCeMAV8SCfDaWAvPg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  <p:tag name="KSO_WM_SCREEN_THEME_FLAG" val="Dlrq25wU2PGuGg5bbmjbDIY2Nea2nJF6fmRxY+LIbWHNRNxuboma8lUnbH5oT2KJcxBmpPoxjsXgo0eZp6S7FDeUteGCeMAV8SCfDaWAvPg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  <p:tag name="KSO_WM_SCREEN_THEME_FLAG" val="Dlrq25wU2PGuGg5bbmjbDIY2Nea2nJF6fmRxY+LIbWHNRNxuboma8lUnbH5oT2KJcxBmpPoxjsXgo0eZp6S7FDeUteGCeMAV8SCfDaWAvPg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4|1.3|5.9|46.1"/>
  <p:tag name="KSO_WM_SCREEN_THEME_FLAG" val="Dlrq25wU2PGuGg5bbmjbDIY2Nea2nJF6fmRxY+LIbWHNRNxuboma8lUnbH5oT2KJcxBmpPoxjsXgo0eZp6S7FDeUteGCeMAV8SCfDaWAvPg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5|7.9|0.9|24.9"/>
  <p:tag name="KSO_WM_SCREEN_THEME_FLAG" val="Dlrq25wU2PGuGg5bbmjbDIY2Nea2nJF6fmRxY+LIbWHNRNxuboma8lUnbH5oT2KJcxBmpPoxjsXgo0eZp6S7FDeUteGCeMAV8SCfDaWAvPg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9.5"/>
  <p:tag name="KSO_WM_SCREEN_THEME_FLAG" val="Dlrq25wU2PGuGg5bbmjbDIY2Nea2nJF6fmRxY+LIbWHNRNxuboma8lUnbH5oT2KJcxBmpPoxjsXgo0eZp6S7FDeUteGCeMAV8SCfDaWAvPg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9.3|14"/>
  <p:tag name="KSO_WM_SCREEN_THEME_FLAG" val="Dlrq25wU2PGuGg5bbmjbDIY2Nea2nJF6fmRxY+LIbWHNRNxuboma8lUnbH5oT2KJcxBmpPoxjsXgo0eZp6S7FDeUteGCeMAV8SCfDaWAvPg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3843</Words>
  <PresentationFormat>宽屏</PresentationFormat>
  <Paragraphs>502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FZKai-Z03S</vt:lpstr>
      <vt:lpstr>等线</vt:lpstr>
      <vt:lpstr>等线 Light</vt:lpstr>
      <vt:lpstr>仿宋</vt:lpstr>
      <vt:lpstr>黑体</vt:lpstr>
      <vt:lpstr>华文仿宋</vt:lpstr>
      <vt:lpstr>华文楷体</vt:lpstr>
      <vt:lpstr>楷体</vt:lpstr>
      <vt:lpstr>宋体</vt:lpstr>
      <vt:lpstr>微软雅黑</vt:lpstr>
      <vt:lpstr>Arial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2022-08-31T14:07:41Z</dcterms:created>
  <dcterms:modified xsi:type="dcterms:W3CDTF">2022-09-13T08:48:48Z</dcterms:modified>
</cp:coreProperties>
</file>