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05" r:id="rId2"/>
    <p:sldId id="579" r:id="rId3"/>
    <p:sldId id="257" r:id="rId4"/>
    <p:sldId id="260" r:id="rId5"/>
    <p:sldId id="258" r:id="rId6"/>
    <p:sldId id="261" r:id="rId7"/>
    <p:sldId id="303" r:id="rId8"/>
    <p:sldId id="274" r:id="rId9"/>
    <p:sldId id="262" r:id="rId10"/>
    <p:sldId id="450" r:id="rId11"/>
    <p:sldId id="266" r:id="rId12"/>
    <p:sldId id="302" r:id="rId13"/>
    <p:sldId id="596" r:id="rId14"/>
    <p:sldId id="50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78"/>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viewProps" Target="viewProps.xml" Id="rId18" /><Relationship Type="http://schemas.openxmlformats.org/officeDocument/2006/relationships/slide" Target="slides/slide2.xml" Id="rId3"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presProps" Target="presProps.xml" Id="rId17" /><Relationship Type="http://schemas.openxmlformats.org/officeDocument/2006/relationships/slide" Target="slides/slide1.xml" Id="rId2" /><Relationship Type="http://schemas.openxmlformats.org/officeDocument/2006/relationships/notesMaster" Target="notesMasters/notesMaster1.xml" Id="rId16" /><Relationship Type="http://schemas.openxmlformats.org/officeDocument/2006/relationships/tableStyles" Target="tableStyles.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9.xml" Id="rId10" /><Relationship Type="http://schemas.openxmlformats.org/officeDocument/2006/relationships/theme" Target="theme/theme1.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tags" Target="/ppt/tags/tag13.xml" Id="R2c52d0ae04b14661" /></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187BC48-2A72-4544-9E62-6DAC4141500F}" type="doc">
      <dgm:prSet loTypeId="urn:microsoft.com/office/officeart/2009/3/layout/StepUpProcess#1" loCatId="process" qsTypeId="urn:microsoft.com/office/officeart/2005/8/quickstyle/3d2#1" qsCatId="3D" csTypeId="urn:microsoft.com/office/officeart/2005/8/colors/colorful1#1" csCatId="colorful" phldr="1"/>
      <dgm:spPr/>
      <dgm:t>
        <a:bodyPr/>
        <a:lstStyle/>
        <a:p>
          <a:endParaRPr lang="zh-CN" altLang="en-US"/>
        </a:p>
      </dgm:t>
    </dgm:pt>
    <dgm:pt modelId="{289FCCC8-0F2B-4B9C-B882-A2D54119D247}">
      <dgm:prSet phldrT="[文本]" custT="1"/>
      <dgm:spPr/>
      <dgm:t>
        <a:bodyPr/>
        <a:lstStyle/>
        <a:p>
          <a:r>
            <a:rPr lang="zh-CN" altLang="en-US" sz="2400" b="1" dirty="0">
              <a:effectLst>
                <a:outerShdw blurRad="38100" dist="38100" dir="2700000" algn="tl">
                  <a:srgbClr val="000000">
                    <a:alpha val="43137"/>
                  </a:srgbClr>
                </a:outerShdw>
              </a:effectLst>
              <a:latin typeface="黑体" pitchFamily="49" charset="-122"/>
              <a:ea typeface="黑体" pitchFamily="49" charset="-122"/>
            </a:rPr>
            <a:t>原始人群</a:t>
          </a:r>
        </a:p>
      </dgm:t>
    </dgm:pt>
    <dgm:pt modelId="{533F25FA-CBB1-4C4F-8976-8DFE832059C5}" type="parTrans" cxnId="{FEEFCF4A-9B0C-48A5-AB0F-35DCDA4D29E0}">
      <dgm:prSet/>
      <dgm:spPr/>
      <dgm:t>
        <a:bodyPr/>
        <a:lstStyle/>
        <a:p>
          <a:endParaRPr lang="zh-CN" altLang="en-US" b="1">
            <a:effectLst>
              <a:outerShdw blurRad="38100" dist="38100" dir="2700000" algn="tl">
                <a:srgbClr val="000000">
                  <a:alpha val="43137"/>
                </a:srgbClr>
              </a:outerShdw>
            </a:effectLst>
            <a:latin typeface="黑体" pitchFamily="49" charset="-122"/>
            <a:ea typeface="黑体" pitchFamily="49" charset="-122"/>
          </a:endParaRPr>
        </a:p>
      </dgm:t>
    </dgm:pt>
    <dgm:pt modelId="{5E4D7E34-FB83-42F8-BED1-0795C3BCE49E}" type="sibTrans" cxnId="{FEEFCF4A-9B0C-48A5-AB0F-35DCDA4D29E0}">
      <dgm:prSet/>
      <dgm:spPr/>
      <dgm:t>
        <a:bodyPr/>
        <a:lstStyle/>
        <a:p>
          <a:endParaRPr lang="zh-CN" altLang="en-US" b="1">
            <a:effectLst>
              <a:outerShdw blurRad="38100" dist="38100" dir="2700000" algn="tl">
                <a:srgbClr val="000000">
                  <a:alpha val="43137"/>
                </a:srgbClr>
              </a:outerShdw>
            </a:effectLst>
            <a:latin typeface="黑体" pitchFamily="49" charset="-122"/>
            <a:ea typeface="黑体" pitchFamily="49" charset="-122"/>
          </a:endParaRPr>
        </a:p>
      </dgm:t>
    </dgm:pt>
    <dgm:pt modelId="{E56C7621-8B48-4CB4-87C4-196B7AD814CD}">
      <dgm:prSet phldrT="[文本]" custT="1"/>
      <dgm:spPr/>
      <dgm:t>
        <a:bodyPr/>
        <a:lstStyle/>
        <a:p>
          <a:r>
            <a:rPr lang="zh-CN" altLang="en-US" sz="2400" b="1">
              <a:effectLst>
                <a:outerShdw blurRad="38100" dist="38100" dir="2700000" algn="tl">
                  <a:srgbClr val="000000">
                    <a:alpha val="43137"/>
                  </a:srgbClr>
                </a:outerShdw>
              </a:effectLst>
              <a:latin typeface="黑体" pitchFamily="49" charset="-122"/>
              <a:ea typeface="黑体" pitchFamily="49" charset="-122"/>
            </a:rPr>
            <a:t>母系氏族</a:t>
          </a:r>
        </a:p>
      </dgm:t>
    </dgm:pt>
    <dgm:pt modelId="{3DA7E291-9A19-495D-AB51-6C22F602F7BA}" type="parTrans" cxnId="{0E597F34-85BB-4285-B827-E1BD5075816C}">
      <dgm:prSet/>
      <dgm:spPr/>
      <dgm:t>
        <a:bodyPr/>
        <a:lstStyle/>
        <a:p>
          <a:endParaRPr lang="zh-CN" altLang="en-US" b="1">
            <a:effectLst>
              <a:outerShdw blurRad="38100" dist="38100" dir="2700000" algn="tl">
                <a:srgbClr val="000000">
                  <a:alpha val="43137"/>
                </a:srgbClr>
              </a:outerShdw>
            </a:effectLst>
            <a:latin typeface="黑体" pitchFamily="49" charset="-122"/>
            <a:ea typeface="黑体" pitchFamily="49" charset="-122"/>
          </a:endParaRPr>
        </a:p>
      </dgm:t>
    </dgm:pt>
    <dgm:pt modelId="{35193F9F-63A2-4CB8-8AC5-1A403A0E396E}" type="sibTrans" cxnId="{0E597F34-85BB-4285-B827-E1BD5075816C}">
      <dgm:prSet/>
      <dgm:spPr/>
      <dgm:t>
        <a:bodyPr/>
        <a:lstStyle/>
        <a:p>
          <a:endParaRPr lang="zh-CN" altLang="en-US" b="1">
            <a:effectLst>
              <a:outerShdw blurRad="38100" dist="38100" dir="2700000" algn="tl">
                <a:srgbClr val="000000">
                  <a:alpha val="43137"/>
                </a:srgbClr>
              </a:outerShdw>
            </a:effectLst>
            <a:latin typeface="黑体" pitchFamily="49" charset="-122"/>
            <a:ea typeface="黑体" pitchFamily="49" charset="-122"/>
          </a:endParaRPr>
        </a:p>
      </dgm:t>
    </dgm:pt>
    <dgm:pt modelId="{4F306442-51A9-4E3B-9280-31AB39F54DD4}">
      <dgm:prSet phldrT="[文本]" custT="1"/>
      <dgm:spPr/>
      <dgm:t>
        <a:bodyPr/>
        <a:lstStyle/>
        <a:p>
          <a:r>
            <a:rPr lang="zh-CN" altLang="en-US" sz="2400" b="1">
              <a:effectLst>
                <a:outerShdw blurRad="38100" dist="38100" dir="2700000" algn="tl">
                  <a:srgbClr val="000000">
                    <a:alpha val="43137"/>
                  </a:srgbClr>
                </a:outerShdw>
              </a:effectLst>
              <a:latin typeface="黑体" pitchFamily="49" charset="-122"/>
              <a:ea typeface="黑体" pitchFamily="49" charset="-122"/>
            </a:rPr>
            <a:t>父系氏族</a:t>
          </a:r>
        </a:p>
      </dgm:t>
    </dgm:pt>
    <dgm:pt modelId="{B7F28F70-10AC-4B7C-9966-5674FCEAFA45}" type="parTrans" cxnId="{FF545B79-77DC-4B47-B7BF-01C5E6A05267}">
      <dgm:prSet/>
      <dgm:spPr/>
      <dgm:t>
        <a:bodyPr/>
        <a:lstStyle/>
        <a:p>
          <a:endParaRPr lang="zh-CN" altLang="en-US" b="1">
            <a:effectLst>
              <a:outerShdw blurRad="38100" dist="38100" dir="2700000" algn="tl">
                <a:srgbClr val="000000">
                  <a:alpha val="43137"/>
                </a:srgbClr>
              </a:outerShdw>
            </a:effectLst>
            <a:latin typeface="黑体" pitchFamily="49" charset="-122"/>
            <a:ea typeface="黑体" pitchFamily="49" charset="-122"/>
          </a:endParaRPr>
        </a:p>
      </dgm:t>
    </dgm:pt>
    <dgm:pt modelId="{DECF1D55-5AFD-4C92-9A41-2AAD3FD5AAE3}" type="sibTrans" cxnId="{FF545B79-77DC-4B47-B7BF-01C5E6A05267}">
      <dgm:prSet/>
      <dgm:spPr/>
      <dgm:t>
        <a:bodyPr/>
        <a:lstStyle/>
        <a:p>
          <a:endParaRPr lang="zh-CN" altLang="en-US" b="1">
            <a:effectLst>
              <a:outerShdw blurRad="38100" dist="38100" dir="2700000" algn="tl">
                <a:srgbClr val="000000">
                  <a:alpha val="43137"/>
                </a:srgbClr>
              </a:outerShdw>
            </a:effectLst>
            <a:latin typeface="黑体" pitchFamily="49" charset="-122"/>
            <a:ea typeface="黑体" pitchFamily="49" charset="-122"/>
          </a:endParaRPr>
        </a:p>
      </dgm:t>
    </dgm:pt>
    <dgm:pt modelId="{4849BFCA-7BA7-4B14-9CDF-440FABC8C4A1}" type="pres">
      <dgm:prSet presAssocID="{B187BC48-2A72-4544-9E62-6DAC4141500F}" presName="rootnode" presStyleCnt="0">
        <dgm:presLayoutVars>
          <dgm:chMax/>
          <dgm:chPref/>
          <dgm:dir/>
          <dgm:animLvl val="lvl"/>
        </dgm:presLayoutVars>
      </dgm:prSet>
      <dgm:spPr/>
    </dgm:pt>
    <dgm:pt modelId="{18CE4954-F62B-4475-B59F-D68C503B5EA7}" type="pres">
      <dgm:prSet presAssocID="{289FCCC8-0F2B-4B9C-B882-A2D54119D247}" presName="composite" presStyleCnt="0"/>
      <dgm:spPr/>
    </dgm:pt>
    <dgm:pt modelId="{CD39CEC3-28DC-494E-AC28-18950C718134}" type="pres">
      <dgm:prSet presAssocID="{289FCCC8-0F2B-4B9C-B882-A2D54119D247}" presName="LShape" presStyleLbl="alignNode1" presStyleIdx="0" presStyleCnt="5" custLinFactY="33918" custLinFactNeighborX="3199" custLinFactNeighborY="100000"/>
      <dgm:spPr/>
    </dgm:pt>
    <dgm:pt modelId="{52134258-AF1D-40A7-84BC-AD430D7BFC8D}" type="pres">
      <dgm:prSet presAssocID="{289FCCC8-0F2B-4B9C-B882-A2D54119D247}" presName="ParentText" presStyleLbl="revTx" presStyleIdx="0" presStyleCnt="3" custScaleY="40050" custLinFactNeighborX="-7611" custLinFactNeighborY="20232">
        <dgm:presLayoutVars>
          <dgm:chMax val="0"/>
          <dgm:chPref val="0"/>
          <dgm:bulletEnabled val="1"/>
        </dgm:presLayoutVars>
      </dgm:prSet>
      <dgm:spPr/>
    </dgm:pt>
    <dgm:pt modelId="{651333C1-0AD6-4454-8723-EC5C3F79E9AA}" type="pres">
      <dgm:prSet presAssocID="{289FCCC8-0F2B-4B9C-B882-A2D54119D247}" presName="Triangle" presStyleLbl="alignNode1" presStyleIdx="1" presStyleCnt="5" custLinFactY="235739" custLinFactNeighborX="12530" custLinFactNeighborY="300000"/>
      <dgm:spPr/>
    </dgm:pt>
    <dgm:pt modelId="{90ED4357-490E-4AA2-855C-0F050CF4B160}" type="pres">
      <dgm:prSet presAssocID="{5E4D7E34-FB83-42F8-BED1-0795C3BCE49E}" presName="sibTrans" presStyleCnt="0"/>
      <dgm:spPr/>
    </dgm:pt>
    <dgm:pt modelId="{FAAA776F-456A-4DB4-A62B-84A67C41BFD4}" type="pres">
      <dgm:prSet presAssocID="{5E4D7E34-FB83-42F8-BED1-0795C3BCE49E}" presName="space" presStyleCnt="0"/>
      <dgm:spPr/>
    </dgm:pt>
    <dgm:pt modelId="{E2277090-AA46-4541-BFBA-1B315CD856F3}" type="pres">
      <dgm:prSet presAssocID="{E56C7621-8B48-4CB4-87C4-196B7AD814CD}" presName="composite" presStyleCnt="0"/>
      <dgm:spPr/>
    </dgm:pt>
    <dgm:pt modelId="{74F6DC2A-AA01-44FE-99D4-893BD0AB9F8F}" type="pres">
      <dgm:prSet presAssocID="{E56C7621-8B48-4CB4-87C4-196B7AD814CD}" presName="LShape" presStyleLbl="alignNode1" presStyleIdx="2" presStyleCnt="5" custLinFactNeighborX="-7973" custLinFactNeighborY="55470"/>
      <dgm:spPr/>
    </dgm:pt>
    <dgm:pt modelId="{9F0D2AF6-3F6F-4519-ADBF-8866459493B5}" type="pres">
      <dgm:prSet presAssocID="{E56C7621-8B48-4CB4-87C4-196B7AD814CD}" presName="ParentText" presStyleLbl="revTx" presStyleIdx="1" presStyleCnt="3" custScaleY="38554" custLinFactNeighborX="-20031" custLinFactNeighborY="-35699">
        <dgm:presLayoutVars>
          <dgm:chMax val="0"/>
          <dgm:chPref val="0"/>
          <dgm:bulletEnabled val="1"/>
        </dgm:presLayoutVars>
      </dgm:prSet>
      <dgm:spPr/>
    </dgm:pt>
    <dgm:pt modelId="{C9DC25BB-58CB-4482-9F28-807BF6080702}" type="pres">
      <dgm:prSet presAssocID="{E56C7621-8B48-4CB4-87C4-196B7AD814CD}" presName="Triangle" presStyleLbl="alignNode1" presStyleIdx="3" presStyleCnt="5" custLinFactY="100000" custLinFactNeighborX="-49949" custLinFactNeighborY="168663"/>
      <dgm:spPr/>
    </dgm:pt>
    <dgm:pt modelId="{A05E9DB7-33E6-4783-B108-05CF4F9E7045}" type="pres">
      <dgm:prSet presAssocID="{35193F9F-63A2-4CB8-8AC5-1A403A0E396E}" presName="sibTrans" presStyleCnt="0"/>
      <dgm:spPr/>
    </dgm:pt>
    <dgm:pt modelId="{DA659311-8A37-4B4F-BBD9-B6BA0648E425}" type="pres">
      <dgm:prSet presAssocID="{35193F9F-63A2-4CB8-8AC5-1A403A0E396E}" presName="space" presStyleCnt="0"/>
      <dgm:spPr/>
    </dgm:pt>
    <dgm:pt modelId="{8E2CAB1D-D245-4CF7-97F2-50F19E90ACBE}" type="pres">
      <dgm:prSet presAssocID="{4F306442-51A9-4E3B-9280-31AB39F54DD4}" presName="composite" presStyleCnt="0"/>
      <dgm:spPr/>
    </dgm:pt>
    <dgm:pt modelId="{5225DB7F-4CC6-4E15-8541-54801C0DFA4F}" type="pres">
      <dgm:prSet presAssocID="{4F306442-51A9-4E3B-9280-31AB39F54DD4}" presName="LShape" presStyleLbl="alignNode1" presStyleIdx="4" presStyleCnt="5" custLinFactNeighborX="-19135" custLinFactNeighborY="-29259"/>
      <dgm:spPr/>
    </dgm:pt>
    <dgm:pt modelId="{AEE0DE4E-8DA0-453A-BE09-87AF7FECED3D}" type="pres">
      <dgm:prSet presAssocID="{4F306442-51A9-4E3B-9280-31AB39F54DD4}" presName="ParentText" presStyleLbl="revTx" presStyleIdx="2" presStyleCnt="3" custScaleY="37091" custLinFactNeighborX="-19761" custLinFactNeighborY="-95752">
        <dgm:presLayoutVars>
          <dgm:chMax val="0"/>
          <dgm:chPref val="0"/>
          <dgm:bulletEnabled val="1"/>
        </dgm:presLayoutVars>
      </dgm:prSet>
      <dgm:spPr/>
    </dgm:pt>
  </dgm:ptLst>
  <dgm:cxnLst>
    <dgm:cxn modelId="{25D8EC1A-0356-4F34-9C9C-C64C1AC8F1D0}" type="presOf" srcId="{289FCCC8-0F2B-4B9C-B882-A2D54119D247}" destId="{52134258-AF1D-40A7-84BC-AD430D7BFC8D}" srcOrd="0" destOrd="0" presId="urn:microsoft.com/office/officeart/2009/3/layout/StepUpProcess#1"/>
    <dgm:cxn modelId="{0E597F34-85BB-4285-B827-E1BD5075816C}" srcId="{B187BC48-2A72-4544-9E62-6DAC4141500F}" destId="{E56C7621-8B48-4CB4-87C4-196B7AD814CD}" srcOrd="1" destOrd="0" parTransId="{3DA7E291-9A19-495D-AB51-6C22F602F7BA}" sibTransId="{35193F9F-63A2-4CB8-8AC5-1A403A0E396E}"/>
    <dgm:cxn modelId="{FEEFCF4A-9B0C-48A5-AB0F-35DCDA4D29E0}" srcId="{B187BC48-2A72-4544-9E62-6DAC4141500F}" destId="{289FCCC8-0F2B-4B9C-B882-A2D54119D247}" srcOrd="0" destOrd="0" parTransId="{533F25FA-CBB1-4C4F-8976-8DFE832059C5}" sibTransId="{5E4D7E34-FB83-42F8-BED1-0795C3BCE49E}"/>
    <dgm:cxn modelId="{A3493571-4C3D-4F3A-86C0-A1A2D461AE24}" type="presOf" srcId="{E56C7621-8B48-4CB4-87C4-196B7AD814CD}" destId="{9F0D2AF6-3F6F-4519-ADBF-8866459493B5}" srcOrd="0" destOrd="0" presId="urn:microsoft.com/office/officeart/2009/3/layout/StepUpProcess#1"/>
    <dgm:cxn modelId="{CEA0C558-0A8A-489D-B4C4-756D0B3AFCBA}" type="presOf" srcId="{B187BC48-2A72-4544-9E62-6DAC4141500F}" destId="{4849BFCA-7BA7-4B14-9CDF-440FABC8C4A1}" srcOrd="0" destOrd="0" presId="urn:microsoft.com/office/officeart/2009/3/layout/StepUpProcess#1"/>
    <dgm:cxn modelId="{FF545B79-77DC-4B47-B7BF-01C5E6A05267}" srcId="{B187BC48-2A72-4544-9E62-6DAC4141500F}" destId="{4F306442-51A9-4E3B-9280-31AB39F54DD4}" srcOrd="2" destOrd="0" parTransId="{B7F28F70-10AC-4B7C-9966-5674FCEAFA45}" sibTransId="{DECF1D55-5AFD-4C92-9A41-2AAD3FD5AAE3}"/>
    <dgm:cxn modelId="{D91A69ED-8AA5-4747-8B74-83050A84C0D3}" type="presOf" srcId="{4F306442-51A9-4E3B-9280-31AB39F54DD4}" destId="{AEE0DE4E-8DA0-453A-BE09-87AF7FECED3D}" srcOrd="0" destOrd="0" presId="urn:microsoft.com/office/officeart/2009/3/layout/StepUpProcess#1"/>
    <dgm:cxn modelId="{177F6B43-4A74-47D6-8C5A-C82C2F320BC9}" type="presParOf" srcId="{4849BFCA-7BA7-4B14-9CDF-440FABC8C4A1}" destId="{18CE4954-F62B-4475-B59F-D68C503B5EA7}" srcOrd="0" destOrd="0" presId="urn:microsoft.com/office/officeart/2009/3/layout/StepUpProcess#1"/>
    <dgm:cxn modelId="{C04CA4D8-94A7-4938-9190-88F8BB7AB97A}" type="presParOf" srcId="{18CE4954-F62B-4475-B59F-D68C503B5EA7}" destId="{CD39CEC3-28DC-494E-AC28-18950C718134}" srcOrd="0" destOrd="0" presId="urn:microsoft.com/office/officeart/2009/3/layout/StepUpProcess#1"/>
    <dgm:cxn modelId="{53DC26A7-99C2-48C8-BC60-93F2ED4FED57}" type="presParOf" srcId="{18CE4954-F62B-4475-B59F-D68C503B5EA7}" destId="{52134258-AF1D-40A7-84BC-AD430D7BFC8D}" srcOrd="1" destOrd="0" presId="urn:microsoft.com/office/officeart/2009/3/layout/StepUpProcess#1"/>
    <dgm:cxn modelId="{7000DD38-460C-4560-9D3D-89D4CDE64CB5}" type="presParOf" srcId="{18CE4954-F62B-4475-B59F-D68C503B5EA7}" destId="{651333C1-0AD6-4454-8723-EC5C3F79E9AA}" srcOrd="2" destOrd="0" presId="urn:microsoft.com/office/officeart/2009/3/layout/StepUpProcess#1"/>
    <dgm:cxn modelId="{33EBEB49-C6E7-492D-A07B-F494A54568BF}" type="presParOf" srcId="{4849BFCA-7BA7-4B14-9CDF-440FABC8C4A1}" destId="{90ED4357-490E-4AA2-855C-0F050CF4B160}" srcOrd="1" destOrd="0" presId="urn:microsoft.com/office/officeart/2009/3/layout/StepUpProcess#1"/>
    <dgm:cxn modelId="{F0C2B614-AB8E-45A6-B89F-CBCCA7D96BFA}" type="presParOf" srcId="{90ED4357-490E-4AA2-855C-0F050CF4B160}" destId="{FAAA776F-456A-4DB4-A62B-84A67C41BFD4}" srcOrd="0" destOrd="0" presId="urn:microsoft.com/office/officeart/2009/3/layout/StepUpProcess#1"/>
    <dgm:cxn modelId="{3A690265-BFFC-48A5-B11C-E23E0A63F092}" type="presParOf" srcId="{4849BFCA-7BA7-4B14-9CDF-440FABC8C4A1}" destId="{E2277090-AA46-4541-BFBA-1B315CD856F3}" srcOrd="2" destOrd="0" presId="urn:microsoft.com/office/officeart/2009/3/layout/StepUpProcess#1"/>
    <dgm:cxn modelId="{30353E20-BB6B-4238-8E88-D75C241CD16E}" type="presParOf" srcId="{E2277090-AA46-4541-BFBA-1B315CD856F3}" destId="{74F6DC2A-AA01-44FE-99D4-893BD0AB9F8F}" srcOrd="0" destOrd="0" presId="urn:microsoft.com/office/officeart/2009/3/layout/StepUpProcess#1"/>
    <dgm:cxn modelId="{E5040C45-FFAA-481B-9246-98903F2247F9}" type="presParOf" srcId="{E2277090-AA46-4541-BFBA-1B315CD856F3}" destId="{9F0D2AF6-3F6F-4519-ADBF-8866459493B5}" srcOrd="1" destOrd="0" presId="urn:microsoft.com/office/officeart/2009/3/layout/StepUpProcess#1"/>
    <dgm:cxn modelId="{809ECCB7-C67C-4B72-8DB1-D230591E4519}" type="presParOf" srcId="{E2277090-AA46-4541-BFBA-1B315CD856F3}" destId="{C9DC25BB-58CB-4482-9F28-807BF6080702}" srcOrd="2" destOrd="0" presId="urn:microsoft.com/office/officeart/2009/3/layout/StepUpProcess#1"/>
    <dgm:cxn modelId="{C9007345-1C20-4A81-B84D-33A24CA912F9}" type="presParOf" srcId="{4849BFCA-7BA7-4B14-9CDF-440FABC8C4A1}" destId="{A05E9DB7-33E6-4783-B108-05CF4F9E7045}" srcOrd="3" destOrd="0" presId="urn:microsoft.com/office/officeart/2009/3/layout/StepUpProcess#1"/>
    <dgm:cxn modelId="{A1E07FDA-57D9-4E04-9061-17069FBDCA88}" type="presParOf" srcId="{A05E9DB7-33E6-4783-B108-05CF4F9E7045}" destId="{DA659311-8A37-4B4F-BBD9-B6BA0648E425}" srcOrd="0" destOrd="0" presId="urn:microsoft.com/office/officeart/2009/3/layout/StepUpProcess#1"/>
    <dgm:cxn modelId="{4497034C-29C4-4AFC-8C0D-2465E20E526F}" type="presParOf" srcId="{4849BFCA-7BA7-4B14-9CDF-440FABC8C4A1}" destId="{8E2CAB1D-D245-4CF7-97F2-50F19E90ACBE}" srcOrd="4" destOrd="0" presId="urn:microsoft.com/office/officeart/2009/3/layout/StepUpProcess#1"/>
    <dgm:cxn modelId="{C77761D9-0C62-4490-BB1F-6B221640EDD4}" type="presParOf" srcId="{8E2CAB1D-D245-4CF7-97F2-50F19E90ACBE}" destId="{5225DB7F-4CC6-4E15-8541-54801C0DFA4F}" srcOrd="0" destOrd="0" presId="urn:microsoft.com/office/officeart/2009/3/layout/StepUpProcess#1"/>
    <dgm:cxn modelId="{7ADBAB15-0069-4464-A84A-05BF93C9E78B}" type="presParOf" srcId="{8E2CAB1D-D245-4CF7-97F2-50F19E90ACBE}" destId="{AEE0DE4E-8DA0-453A-BE09-87AF7FECED3D}" srcOrd="1" destOrd="0" presId="urn:microsoft.com/office/officeart/2009/3/layout/StepUp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9CEC3-28DC-494E-AC28-18950C718134}">
      <dsp:nvSpPr>
        <dsp:cNvPr id="0" name=""/>
        <dsp:cNvSpPr/>
      </dsp:nvSpPr>
      <dsp:spPr>
        <a:xfrm rot="5400000">
          <a:off x="417237" y="3071123"/>
          <a:ext cx="1076505" cy="1791281"/>
        </a:xfrm>
        <a:prstGeom prst="corner">
          <a:avLst>
            <a:gd name="adj1" fmla="val 16120"/>
            <a:gd name="adj2" fmla="val 1611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2134258-AF1D-40A7-84BC-AD430D7BFC8D}">
      <dsp:nvSpPr>
        <dsp:cNvPr id="0" name=""/>
        <dsp:cNvSpPr/>
      </dsp:nvSpPr>
      <dsp:spPr>
        <a:xfrm>
          <a:off x="57155" y="2876406"/>
          <a:ext cx="1617178" cy="567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b="1" kern="1200" dirty="0">
              <a:effectLst>
                <a:outerShdw blurRad="38100" dist="38100" dir="2700000" algn="tl">
                  <a:srgbClr val="000000">
                    <a:alpha val="43137"/>
                  </a:srgbClr>
                </a:outerShdw>
              </a:effectLst>
              <a:latin typeface="黑体" pitchFamily="49" charset="-122"/>
              <a:ea typeface="黑体" pitchFamily="49" charset="-122"/>
            </a:rPr>
            <a:t>原始人群</a:t>
          </a:r>
        </a:p>
      </dsp:txBody>
      <dsp:txXfrm>
        <a:off x="57155" y="2876406"/>
        <a:ext cx="1617178" cy="567729"/>
      </dsp:txXfrm>
    </dsp:sp>
    <dsp:sp modelId="{651333C1-0AD6-4454-8723-EC5C3F79E9AA}">
      <dsp:nvSpPr>
        <dsp:cNvPr id="0" name=""/>
        <dsp:cNvSpPr/>
      </dsp:nvSpPr>
      <dsp:spPr>
        <a:xfrm>
          <a:off x="1530522" y="3132303"/>
          <a:ext cx="305128" cy="305128"/>
        </a:xfrm>
        <a:prstGeom prst="triangle">
          <a:avLst>
            <a:gd name="adj" fmla="val 10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4F6DC2A-AA01-44FE-99D4-893BD0AB9F8F}">
      <dsp:nvSpPr>
        <dsp:cNvPr id="0" name=""/>
        <dsp:cNvSpPr/>
      </dsp:nvSpPr>
      <dsp:spPr>
        <a:xfrm rot="5400000">
          <a:off x="2196858" y="2172251"/>
          <a:ext cx="1076505" cy="1791281"/>
        </a:xfrm>
        <a:prstGeom prst="corner">
          <a:avLst>
            <a:gd name="adj1" fmla="val 16120"/>
            <a:gd name="adj2" fmla="val 1611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F0D2AF6-3F6F-4519-ADBF-8866459493B5}">
      <dsp:nvSpPr>
        <dsp:cNvPr id="0" name=""/>
        <dsp:cNvSpPr/>
      </dsp:nvSpPr>
      <dsp:spPr>
        <a:xfrm>
          <a:off x="1836044" y="2039783"/>
          <a:ext cx="1617178" cy="546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b="1" kern="1200">
              <a:effectLst>
                <a:outerShdw blurRad="38100" dist="38100" dir="2700000" algn="tl">
                  <a:srgbClr val="000000">
                    <a:alpha val="43137"/>
                  </a:srgbClr>
                </a:outerShdw>
              </a:effectLst>
              <a:latin typeface="黑体" pitchFamily="49" charset="-122"/>
              <a:ea typeface="黑体" pitchFamily="49" charset="-122"/>
            </a:rPr>
            <a:t>母系氏族</a:t>
          </a:r>
        </a:p>
      </dsp:txBody>
      <dsp:txXfrm>
        <a:off x="1836044" y="2039783"/>
        <a:ext cx="1617178" cy="546523"/>
      </dsp:txXfrm>
    </dsp:sp>
    <dsp:sp modelId="{C9DC25BB-58CB-4482-9F28-807BF6080702}">
      <dsp:nvSpPr>
        <dsp:cNvPr id="0" name=""/>
        <dsp:cNvSpPr/>
      </dsp:nvSpPr>
      <dsp:spPr>
        <a:xfrm>
          <a:off x="3319624" y="2263004"/>
          <a:ext cx="305128" cy="305128"/>
        </a:xfrm>
        <a:prstGeom prst="triangle">
          <a:avLst>
            <a:gd name="adj" fmla="val 10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225DB7F-4CC6-4E15-8541-54801C0DFA4F}">
      <dsp:nvSpPr>
        <dsp:cNvPr id="0" name=""/>
        <dsp:cNvSpPr/>
      </dsp:nvSpPr>
      <dsp:spPr>
        <a:xfrm rot="5400000">
          <a:off x="3976658" y="1216133"/>
          <a:ext cx="1076505" cy="1791281"/>
        </a:xfrm>
        <a:prstGeom prst="corner">
          <a:avLst>
            <a:gd name="adj1" fmla="val 16120"/>
            <a:gd name="adj2" fmla="val 1611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E0DE4E-8DA0-453A-BE09-87AF7FECED3D}">
      <dsp:nvSpPr>
        <dsp:cNvPr id="0" name=""/>
        <dsp:cNvSpPr/>
      </dsp:nvSpPr>
      <dsp:spPr>
        <a:xfrm>
          <a:off x="3820153" y="1154865"/>
          <a:ext cx="1617178" cy="525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b="1" kern="1200">
              <a:effectLst>
                <a:outerShdw blurRad="38100" dist="38100" dir="2700000" algn="tl">
                  <a:srgbClr val="000000">
                    <a:alpha val="43137"/>
                  </a:srgbClr>
                </a:outerShdw>
              </a:effectLst>
              <a:latin typeface="黑体" pitchFamily="49" charset="-122"/>
              <a:ea typeface="黑体" pitchFamily="49" charset="-122"/>
            </a:rPr>
            <a:t>父系氏族</a:t>
          </a:r>
        </a:p>
      </dsp:txBody>
      <dsp:txXfrm>
        <a:off x="3820153" y="1154865"/>
        <a:ext cx="1617178" cy="52578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1">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rSet qsTypeId="urn:microsoft.com/office/officeart/2005/8/quickstyle/simple5"/>
        </dgm:pt>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bL"/>
          <dgm:param type="flowDir" val="row"/>
        </dgm:alg>
      </dgm:if>
      <dgm:else name="Name2">
        <dgm:alg type="snake">
          <dgm:param type="bkpt" val="fixed"/>
          <dgm:param type="bkPtFixedVal" val="1"/>
          <dgm:param type="off" val="off"/>
          <dgm:param type="grDir" val="bR"/>
          <dgm:param type="flowDir" val="row"/>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07914D-C0D5-4447-B9EC-AE717DAD518B}" type="datetimeFigureOut">
              <a:rPr lang="zh-CN" altLang="en-US" smtClean="0"/>
              <a:t>2022/8/23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2C8B71-D3DF-475D-9C12-F1653FF11ED6}" type="slidenum">
              <a:rPr lang="zh-CN" altLang="en-US" smtClean="0"/>
              <a:t>‹#›</a:t>
            </a:fld>
            <a:endParaRPr lang="zh-CN" altLang="en-US"/>
          </a:p>
        </p:txBody>
      </p:sp>
    </p:spTree>
    <p:extLst>
      <p:ext uri="{BB962C8B-B14F-4D97-AF65-F5344CB8AC3E}">
        <p14:creationId xmlns:p14="http://schemas.microsoft.com/office/powerpoint/2010/main" val="702529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DCE25F-1ABD-478E-A6CA-C13234E94B6B}"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230F4-4597-4095-8C22-06D8FB8140C9}" type="slidenum">
              <a:rPr lang="zh-CN" altLang="en-US" smtClean="0"/>
              <a:t>12</a:t>
            </a:fld>
            <a:endParaRPr lang="zh-CN" altLang="en-US"/>
          </a:p>
        </p:txBody>
      </p:sp>
    </p:spTree>
    <p:extLst>
      <p:ext uri="{BB962C8B-B14F-4D97-AF65-F5344CB8AC3E}">
        <p14:creationId xmlns:p14="http://schemas.microsoft.com/office/powerpoint/2010/main" val="951633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2958343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1693815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C4D93CB-6D68-4A83-A501-FDF9D2D1E178}" type="slidenum">
              <a:rPr lang="zh-CN" altLang="en-US" smtClean="0"/>
              <a:t>‹#›</a:t>
            </a:fld>
            <a:endParaRPr lang="zh-CN"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38645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1184538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C4D93CB-6D68-4A83-A501-FDF9D2D1E178}" type="slidenum">
              <a:rPr lang="zh-CN" altLang="en-US" smtClean="0"/>
              <a:t>‹#›</a:t>
            </a:fld>
            <a:endParaRPr lang="zh-CN"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35606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2919612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2085635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1849756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7" cstate="print"/>
          <a:srcRect/>
          <a:stretch>
            <a:fillRect/>
          </a:stretch>
        </p:blipFill>
        <p:spPr>
          <a:xfrm>
            <a:off x="10634693" y="5537771"/>
            <a:ext cx="1557307" cy="1310074"/>
          </a:xfrm>
          <a:prstGeom prst="rect">
            <a:avLst/>
          </a:prstGeom>
        </p:spPr>
      </p:pic>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2022/8/23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930170017"/>
      </p:ext>
    </p:extLst>
  </p:cSld>
  <p:clrMapOvr>
    <a:masterClrMapping/>
  </p:clrMapOvr>
  <mc:AlternateContent xmlns:mc="http://schemas.openxmlformats.org/markup-compatibility/2006" xmlns:p14="http://schemas.microsoft.com/office/powerpoint/2010/main">
    <mc:Choice Requires="p14">
      <p:transition advClick="0">
        <p:split orient="vert"/>
      </p:transition>
    </mc:Choice>
    <mc:Fallback xmlns="">
      <p:transition advClick="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2421969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4023893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117395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367306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301220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4130829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a:t>单击此处编辑母版标题样式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3497956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2545030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1642E8-E6FE-4FBF-BB89-DADE058812AB}" type="datetimeFigureOut">
              <a:rPr lang="zh-CN" altLang="en-US" smtClean="0"/>
              <a:t>2022/8/23</a:t>
            </a:fld>
            <a:endParaRPr lang="zh-CN"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4239954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1835033" y="290456"/>
            <a:ext cx="10116820" cy="1920614"/>
          </a:xfrm>
          <a:prstGeom prst="rect">
            <a:avLst/>
          </a:prstGeom>
        </p:spPr>
        <p:txBody>
          <a:bodyPr vert="horz" rtlCol="0" anchor="b">
            <a:no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sz="6000" b="1" dirty="0">
                <a:solidFill>
                  <a:schemeClr val="tx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黑体" panose="02010600030101010101" pitchFamily="49" charset="-122"/>
              </a:rPr>
              <a:t>第</a:t>
            </a:r>
            <a:r>
              <a:rPr lang="en-US" altLang="zh-CN" sz="6000" b="1" dirty="0">
                <a:solidFill>
                  <a:schemeClr val="tx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黑体" panose="02010600030101010101" pitchFamily="49" charset="-122"/>
              </a:rPr>
              <a:t>1</a:t>
            </a:r>
            <a:r>
              <a:rPr sz="6000" b="1" dirty="0">
                <a:solidFill>
                  <a:schemeClr val="tx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黑体" panose="02010600030101010101" pitchFamily="49" charset="-122"/>
              </a:rPr>
              <a:t>课 </a:t>
            </a:r>
            <a:br>
              <a:rPr sz="6000" b="1" dirty="0">
                <a:solidFill>
                  <a:schemeClr val="tx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黑体" panose="02010600030101010101" pitchFamily="49" charset="-122"/>
              </a:rPr>
            </a:br>
            <a:r>
              <a:rPr sz="6000" b="1" dirty="0">
                <a:solidFill>
                  <a:schemeClr val="tx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黑体" panose="02010600030101010101" pitchFamily="49" charset="-122"/>
              </a:rPr>
              <a:t>中华文明的起源与早期国家</a:t>
            </a:r>
          </a:p>
        </p:txBody>
      </p:sp>
      <p:pic>
        <p:nvPicPr>
          <p:cNvPr id="3" name="图片 2" descr="265838340892524716[1]"/>
          <p:cNvPicPr>
            <a:picLocks noChangeAspect="1"/>
          </p:cNvPicPr>
          <p:nvPr/>
        </p:nvPicPr>
        <p:blipFill>
          <a:blip r:embed="rId4" cstate="print">
            <a:clrChange>
              <a:clrFrom>
                <a:srgbClr val="FCFCFC">
                  <a:alpha val="100000"/>
                </a:srgbClr>
              </a:clrFrom>
              <a:clrTo>
                <a:srgbClr val="FCFCFC">
                  <a:alpha val="100000"/>
                  <a:alpha val="0"/>
                </a:srgbClr>
              </a:clrTo>
            </a:clrChange>
            <a:biLevel thresh="50000"/>
            <a:lum bright="-100000" contrast="-100000"/>
          </a:blip>
          <a:srcRect l="5046" t="5349" r="45617" b="26428"/>
          <a:stretch>
            <a:fillRect/>
          </a:stretch>
        </p:blipFill>
        <p:spPr>
          <a:xfrm>
            <a:off x="43180" y="2393315"/>
            <a:ext cx="8710527" cy="4025265"/>
          </a:xfrm>
          <a:prstGeom prst="rect">
            <a:avLst/>
          </a:prstGeom>
        </p:spPr>
      </p:pic>
      <p:sp>
        <p:nvSpPr>
          <p:cNvPr id="5" name="文本框 4"/>
          <p:cNvSpPr txBox="1"/>
          <p:nvPr/>
        </p:nvSpPr>
        <p:spPr>
          <a:xfrm>
            <a:off x="771496" y="2794635"/>
            <a:ext cx="7289800" cy="3061335"/>
          </a:xfrm>
          <a:prstGeom prst="rect">
            <a:avLst/>
          </a:prstGeom>
          <a:noFill/>
        </p:spPr>
        <p:txBody>
          <a:bodyPr wrap="square" rtlCol="0">
            <a:spAutoFit/>
          </a:bodyPr>
          <a:lstStyle/>
          <a:p>
            <a:pPr algn="just">
              <a:lnSpc>
                <a:spcPct val="115000"/>
              </a:lnSpc>
              <a:spcBef>
                <a:spcPts val="0"/>
              </a:spcBef>
              <a:spcAft>
                <a:spcPts val="0"/>
              </a:spcAft>
            </a:pPr>
            <a:r>
              <a:rPr kumimoji="1" lang="zh-CN" altLang="en-US" sz="2800" b="1" dirty="0">
                <a:solidFill>
                  <a:schemeClr val="tx1">
                    <a:lumMod val="95000"/>
                    <a:lumOff val="5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黑体" panose="02010600030101010101" pitchFamily="49" charset="-122"/>
              </a:rPr>
              <a:t>【课程标准】</a:t>
            </a:r>
          </a:p>
          <a:p>
            <a:pPr algn="just">
              <a:lnSpc>
                <a:spcPct val="115000"/>
              </a:lnSpc>
              <a:spcBef>
                <a:spcPts val="0"/>
              </a:spcBef>
              <a:spcAft>
                <a:spcPts val="0"/>
              </a:spcAft>
            </a:pPr>
            <a:r>
              <a:rPr kumimoji="1" lang="zh-CN" altLang="en-US" sz="2800" b="1" dirty="0">
                <a:solidFill>
                  <a:schemeClr val="tx1">
                    <a:lumMod val="95000"/>
                    <a:lumOff val="5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黑体" panose="02010600030101010101" pitchFamily="49" charset="-122"/>
              </a:rPr>
              <a:t>1.通过了解石器时代中国境内代表性的文化遗存，认识它们与中国文明起源及私有制、阶级和国家的产生的关系；</a:t>
            </a:r>
          </a:p>
          <a:p>
            <a:pPr algn="just">
              <a:lnSpc>
                <a:spcPct val="115000"/>
              </a:lnSpc>
              <a:spcBef>
                <a:spcPts val="0"/>
              </a:spcBef>
              <a:spcAft>
                <a:spcPts val="0"/>
              </a:spcAft>
            </a:pPr>
            <a:r>
              <a:rPr kumimoji="1" lang="en-US" altLang="zh-CN" sz="2800" b="1" dirty="0">
                <a:solidFill>
                  <a:schemeClr val="tx1">
                    <a:lumMod val="95000"/>
                    <a:lumOff val="5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黑体" panose="02010600030101010101" pitchFamily="49" charset="-122"/>
              </a:rPr>
              <a:t>2.</a:t>
            </a:r>
            <a:r>
              <a:rPr kumimoji="1" lang="zh-CN" altLang="en-US" sz="2800" b="1" dirty="0">
                <a:solidFill>
                  <a:schemeClr val="tx1">
                    <a:lumMod val="95000"/>
                    <a:lumOff val="5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黑体" panose="02010600030101010101" pitchFamily="49" charset="-122"/>
              </a:rPr>
              <a:t>通过甲骨文、青铜铭文和其他文献记载，了解私有制、阶级和早期国家的特征。</a:t>
            </a:r>
          </a:p>
        </p:txBody>
      </p:sp>
      <p:sp>
        <p:nvSpPr>
          <p:cNvPr id="7" name="文本框 6">
            <a:extLst>
              <a:ext uri="{FF2B5EF4-FFF2-40B4-BE49-F238E27FC236}">
                <a16:creationId xmlns:a16="http://schemas.microsoft.com/office/drawing/2014/main" id="{8FF38A4A-0A4A-4B75-9CC6-6F95708BAFCD}"/>
              </a:ext>
            </a:extLst>
          </p:cNvPr>
          <p:cNvSpPr txBox="1"/>
          <p:nvPr/>
        </p:nvSpPr>
        <p:spPr>
          <a:xfrm>
            <a:off x="8649592" y="2808982"/>
            <a:ext cx="3499228" cy="3046988"/>
          </a:xfrm>
          <a:prstGeom prst="rect">
            <a:avLst/>
          </a:prstGeom>
          <a:noFill/>
        </p:spPr>
        <p:txBody>
          <a:bodyPr wrap="square" rtlCol="0">
            <a:spAutoFit/>
          </a:bodyPr>
          <a:lstStyle/>
          <a:p>
            <a:r>
              <a:rPr lang="zh-CN" altLang="en-US" sz="3200" b="1" dirty="0">
                <a:solidFill>
                  <a:srgbClr val="FF0000"/>
                </a:solidFill>
              </a:rPr>
              <a:t>重点：中华文明起源的多元性、早期国家的特征。</a:t>
            </a:r>
            <a:endParaRPr lang="en-US" altLang="zh-CN" sz="3200" b="1" dirty="0">
              <a:solidFill>
                <a:srgbClr val="FF0000"/>
              </a:solidFill>
            </a:endParaRPr>
          </a:p>
          <a:p>
            <a:r>
              <a:rPr lang="zh-CN" altLang="en-US" sz="3200" b="1" dirty="0">
                <a:solidFill>
                  <a:srgbClr val="FF0000"/>
                </a:solidFill>
              </a:rPr>
              <a:t>难点：私有制、阶级与国家产生的关系。</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p:split orient="vert"/>
      </p:transition>
    </mc:Choice>
    <mc:Fallback xmlns="">
      <p:transition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内容占位符 3"/>
          <p:cNvPicPr>
            <a:picLocks noChangeAspect="1"/>
          </p:cNvPicPr>
          <p:nvPr/>
        </p:nvPicPr>
        <p:blipFill>
          <a:blip r:embed="rId3" cstate="print"/>
          <a:srcRect l="38219" t="29617" r="25965" b="23863"/>
          <a:stretch>
            <a:fillRect/>
          </a:stretch>
        </p:blipFill>
        <p:spPr>
          <a:xfrm>
            <a:off x="755650" y="980440"/>
            <a:ext cx="4861560" cy="4266565"/>
          </a:xfrm>
          <a:prstGeom prst="rect">
            <a:avLst/>
          </a:prstGeom>
          <a:ln w="12700" cmpd="sng">
            <a:solidFill>
              <a:schemeClr val="tx1"/>
            </a:solidFill>
            <a:prstDash val="solid"/>
          </a:ln>
        </p:spPr>
      </p:pic>
      <p:pic>
        <p:nvPicPr>
          <p:cNvPr id="7" name="Picture 2" descr="C:\Users\lxf\Desktop\页面提取自－历史必修上.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302500" y="944880"/>
            <a:ext cx="4715510" cy="422656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TextBox 2"/>
          <p:cNvSpPr txBox="1"/>
          <p:nvPr/>
        </p:nvSpPr>
        <p:spPr>
          <a:xfrm>
            <a:off x="5937250" y="3721100"/>
            <a:ext cx="1506855" cy="1568450"/>
          </a:xfrm>
          <a:prstGeom prst="rect">
            <a:avLst/>
          </a:prstGeom>
          <a:noFill/>
        </p:spPr>
        <p:txBody>
          <a:bodyPr wrap="square" rtlCol="0">
            <a:spAutoFit/>
          </a:bodyPr>
          <a:lstStyle/>
          <a:p>
            <a:pPr algn="l">
              <a:buClrTx/>
              <a:buSzTx/>
              <a:buFontTx/>
            </a:pPr>
            <a:r>
              <a:rPr lang="zh-CN" altLang="en-US" sz="2400" b="1" dirty="0">
                <a:latin typeface="黑体" panose="02010600030101010101" pitchFamily="49" charset="-122"/>
                <a:ea typeface="黑体" panose="02010600030101010101" pitchFamily="49" charset="-122"/>
                <a:cs typeface="黑体" panose="02010600030101010101" pitchFamily="49" charset="-122"/>
              </a:rPr>
              <a:t>中国新石器时代文化遗存分布图</a:t>
            </a:r>
          </a:p>
        </p:txBody>
      </p:sp>
      <p:sp>
        <p:nvSpPr>
          <p:cNvPr id="2" name="TextBox 2"/>
          <p:cNvSpPr txBox="1"/>
          <p:nvPr/>
        </p:nvSpPr>
        <p:spPr>
          <a:xfrm>
            <a:off x="5563870" y="921385"/>
            <a:ext cx="1506855" cy="1568450"/>
          </a:xfrm>
          <a:prstGeom prst="rect">
            <a:avLst/>
          </a:prstGeom>
          <a:noFill/>
        </p:spPr>
        <p:txBody>
          <a:bodyPr wrap="square" rtlCol="0">
            <a:spAutoFit/>
          </a:bodyPr>
          <a:lstStyle/>
          <a:p>
            <a:pPr algn="l">
              <a:buClrTx/>
              <a:buSzTx/>
              <a:buFontTx/>
            </a:pPr>
            <a:r>
              <a:rPr lang="zh-CN" altLang="en-US" sz="2400" b="1" dirty="0">
                <a:latin typeface="黑体" panose="02010600030101010101" pitchFamily="49" charset="-122"/>
                <a:ea typeface="黑体" panose="02010600030101010101" pitchFamily="49" charset="-122"/>
                <a:cs typeface="黑体" panose="02010600030101010101" pitchFamily="49" charset="-122"/>
              </a:rPr>
              <a:t>中国旧石器时代重要人类遗址分布图</a:t>
            </a:r>
          </a:p>
        </p:txBody>
      </p:sp>
      <p:sp>
        <p:nvSpPr>
          <p:cNvPr id="5" name="Rectangle 1"/>
          <p:cNvSpPr>
            <a:spLocks noChangeArrowheads="1"/>
          </p:cNvSpPr>
          <p:nvPr/>
        </p:nvSpPr>
        <p:spPr bwMode="auto">
          <a:xfrm>
            <a:off x="2674744" y="263555"/>
            <a:ext cx="8761606" cy="584775"/>
          </a:xfrm>
          <a:prstGeom prst="rect">
            <a:avLst/>
          </a:prstGeom>
          <a:noFill/>
          <a:ln w="9525">
            <a:noFill/>
            <a:miter lim="800000"/>
          </a:ln>
          <a:effectLst/>
        </p:spPr>
        <p:txBody>
          <a:bodyPr vert="horz" wrap="square" lIns="91440" tIns="45720" rIns="91440" bIns="45720" numCol="1" anchor="ctr" anchorCtr="0" compatLnSpc="1">
            <a:spAutoFit/>
          </a:bodyPr>
          <a:lstStyle/>
          <a:p>
            <a:pPr marR="0" lvl="0" defTabSz="914400" rtl="0" eaLnBrk="1" fontAlgn="base" latinLnBrk="0" hangingPunct="1">
              <a:lnSpc>
                <a:spcPct val="100000"/>
              </a:lnSpc>
              <a:spcBef>
                <a:spcPct val="0"/>
              </a:spcBef>
              <a:spcAft>
                <a:spcPct val="0"/>
              </a:spcAft>
              <a:buClrTx/>
              <a:buSzTx/>
            </a:pPr>
            <a:r>
              <a:rPr kumimoji="0" lang="en-US" altLang="zh-CN" sz="3200" b="1" i="0" u="none" strike="noStrike" cap="none" normalizeH="0" baseline="0" dirty="0">
                <a:ln>
                  <a:noFill/>
                </a:ln>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宋体" panose="02010600030101010101" pitchFamily="2" charset="-122"/>
              </a:rPr>
              <a:t>1.</a:t>
            </a:r>
            <a:r>
              <a:rPr kumimoji="0" lang="zh-CN" altLang="en-US" sz="3200" b="1" i="0" u="none" strike="noStrike" cap="none" normalizeH="0" baseline="0" dirty="0">
                <a:ln>
                  <a:noFill/>
                </a:ln>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宋体" panose="02010600030101010101" pitchFamily="2" charset="-122"/>
              </a:rPr>
              <a:t>旧石器和新石器时代中国文化遗存分布的特点</a:t>
            </a:r>
          </a:p>
        </p:txBody>
      </p:sp>
      <p:sp>
        <p:nvSpPr>
          <p:cNvPr id="8" name="Rectangle 1"/>
          <p:cNvSpPr>
            <a:spLocks noChangeArrowheads="1"/>
          </p:cNvSpPr>
          <p:nvPr/>
        </p:nvSpPr>
        <p:spPr bwMode="auto">
          <a:xfrm>
            <a:off x="755650" y="5508486"/>
            <a:ext cx="6209030" cy="1384995"/>
          </a:xfrm>
          <a:prstGeom prst="rect">
            <a:avLst/>
          </a:prstGeom>
          <a:noFill/>
          <a:ln w="9525">
            <a:noFill/>
            <a:miter lim="800000"/>
          </a:ln>
          <a:effectLst/>
        </p:spPr>
        <p:txBody>
          <a:bodyPr vert="horz" wrap="square" lIns="91440" tIns="45720" rIns="91440" bIns="45720" numCol="1" anchor="ctr" anchorCtr="0" compatLnSpc="1">
            <a:spAutoFit/>
          </a:bodyPr>
          <a:lstStyle/>
          <a:p>
            <a:pPr marL="457200" marR="0" lvl="0" indent="-457200" defTabSz="914400" rtl="0" eaLnBrk="1" fontAlgn="base" latinLnBrk="0" hangingPunct="1">
              <a:lnSpc>
                <a:spcPct val="100000"/>
              </a:lnSpc>
              <a:spcBef>
                <a:spcPct val="0"/>
              </a:spcBef>
              <a:spcAft>
                <a:spcPct val="0"/>
              </a:spcAft>
              <a:buClrTx/>
              <a:buSzTx/>
              <a:buFont typeface="Arial" panose="020B0604020202020204" pitchFamily="34" charset="0"/>
              <a:buChar char="•"/>
            </a:pPr>
            <a:r>
              <a:rPr lang="zh-CN" altLang="en-US" sz="2800" b="1" dirty="0">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宋体" panose="02010600030101010101" pitchFamily="2" charset="-122"/>
              </a:rPr>
              <a:t>分布广泛</a:t>
            </a:r>
            <a:endParaRPr kumimoji="0" lang="zh-CN" alt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宋体" panose="02010600030101010101" pitchFamily="2" charset="-122"/>
            </a:endParaRPr>
          </a:p>
          <a:p>
            <a:pPr marL="457200" marR="0" lvl="0" indent="-457200"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zh-CN" alt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宋体" panose="02010600030101010101" pitchFamily="2" charset="-122"/>
              </a:rPr>
              <a:t>集中在黄河、长江流域及平原地区</a:t>
            </a:r>
            <a:endParaRPr kumimoji="0" lang="en-US" altLang="zh-CN" sz="2800" b="1" i="0" u="none" strike="noStrike" cap="none" normalizeH="0" baseline="0" dirty="0">
              <a:ln>
                <a:noFill/>
              </a:ln>
              <a:solidFill>
                <a:schemeClr val="tx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宋体" panose="02010600030101010101" pitchFamily="2" charset="-122"/>
            </a:endParaRPr>
          </a:p>
          <a:p>
            <a:pPr marL="457200" marR="0" lvl="0" indent="-457200" defTabSz="914400" rtl="0" eaLnBrk="1" fontAlgn="base" latinLnBrk="0" hangingPunct="1">
              <a:lnSpc>
                <a:spcPct val="100000"/>
              </a:lnSpc>
              <a:spcBef>
                <a:spcPct val="0"/>
              </a:spcBef>
              <a:spcAft>
                <a:spcPct val="0"/>
              </a:spcAft>
              <a:buClrTx/>
              <a:buSzTx/>
              <a:buFont typeface="Arial" panose="020B0604020202020204" pitchFamily="34" charset="0"/>
              <a:buChar char="•"/>
            </a:pPr>
            <a:r>
              <a:rPr lang="zh-CN" altLang="en-US" sz="2800" b="1" dirty="0">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宋体" panose="02010600030101010101" pitchFamily="2" charset="-122"/>
              </a:rPr>
              <a:t>东多西少</a:t>
            </a:r>
            <a:endParaRPr kumimoji="0" lang="en-US" altLang="zh-CN" sz="2800" b="1" i="0" u="none" strike="noStrike" cap="none" normalizeH="0" baseline="0" dirty="0">
              <a:ln>
                <a:noFill/>
              </a:ln>
              <a:solidFill>
                <a:schemeClr val="tx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宋体" panose="02010600030101010101" pitchFamily="2" charset="-122"/>
            </a:endParaRPr>
          </a:p>
        </p:txBody>
      </p:sp>
      <p:sp>
        <p:nvSpPr>
          <p:cNvPr id="9" name="Rectangle 1"/>
          <p:cNvSpPr>
            <a:spLocks noChangeArrowheads="1"/>
          </p:cNvSpPr>
          <p:nvPr/>
        </p:nvSpPr>
        <p:spPr bwMode="auto">
          <a:xfrm>
            <a:off x="7592060" y="5728662"/>
            <a:ext cx="4136390" cy="523220"/>
          </a:xfrm>
          <a:prstGeom prst="rect">
            <a:avLst/>
          </a:prstGeom>
          <a:noFill/>
          <a:ln w="9525">
            <a:noFill/>
            <a:miter lim="800000"/>
          </a:ln>
          <a:effectLst/>
        </p:spPr>
        <p:txBody>
          <a:bodyPr vert="horz" wrap="square" lIns="91440" tIns="45720" rIns="91440" bIns="45720" numCol="1" anchor="ctr" anchorCtr="0" compatLnSpc="1">
            <a:spAutoFit/>
          </a:bodyPr>
          <a:lstStyle/>
          <a:p>
            <a:pPr marL="457200" marR="0" lvl="0" indent="-457200"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zh-CN" alt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宋体" panose="02010600030101010101" pitchFamily="2" charset="-122"/>
              </a:rPr>
              <a:t>中原核心  多元一体</a:t>
            </a:r>
          </a:p>
        </p:txBody>
      </p:sp>
      <p:sp>
        <p:nvSpPr>
          <p:cNvPr id="13" name="文本框 12">
            <a:extLst>
              <a:ext uri="{FF2B5EF4-FFF2-40B4-BE49-F238E27FC236}">
                <a16:creationId xmlns:a16="http://schemas.microsoft.com/office/drawing/2014/main" id="{E31FEFB5-58EA-4081-8AB6-9B9C92A5A39A}"/>
              </a:ext>
            </a:extLst>
          </p:cNvPr>
          <p:cNvSpPr txBox="1"/>
          <p:nvPr/>
        </p:nvSpPr>
        <p:spPr>
          <a:xfrm>
            <a:off x="90062" y="-34960"/>
            <a:ext cx="1951463" cy="1077218"/>
          </a:xfrm>
          <a:prstGeom prst="rect">
            <a:avLst/>
          </a:prstGeom>
          <a:noFill/>
        </p:spPr>
        <p:txBody>
          <a:bodyPr wrap="square" rtlCol="0">
            <a:spAutoFit/>
          </a:bodyPr>
          <a:lstStyle/>
          <a:p>
            <a:r>
              <a:rPr lang="zh-CN" altLang="en-US" sz="3200" b="1" dirty="0">
                <a:solidFill>
                  <a:srgbClr val="FF0000"/>
                </a:solidFill>
              </a:rPr>
              <a:t>环节四：史料研读</a:t>
            </a:r>
          </a:p>
        </p:txBody>
      </p:sp>
    </p:spTree>
    <p:custDataLst>
      <p:tags r:id="rId1"/>
    </p:custDataLst>
    <p:extLst>
      <p:ext uri="{BB962C8B-B14F-4D97-AF65-F5344CB8AC3E}">
        <p14:creationId xmlns:p14="http://schemas.microsoft.com/office/powerpoint/2010/main" val="1813181787"/>
      </p:ext>
    </p:extLst>
  </p:cSld>
  <p:clrMapOvr>
    <a:masterClrMapping/>
  </p:clrMapOvr>
  <mc:AlternateContent xmlns:mc="http://schemas.openxmlformats.org/markup-compatibility/2006" xmlns:p14="http://schemas.microsoft.com/office/powerpoint/2010/main">
    <mc:Choice Requires="p14">
      <p:transition advClick="0">
        <p:split orient="vert"/>
      </p:transition>
    </mc:Choice>
    <mc:Fallback xmlns="">
      <p:transition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9" grpId="0" bldLvl="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内容占位符 2"/>
          <p:cNvSpPr>
            <a:spLocks noGrp="1"/>
          </p:cNvSpPr>
          <p:nvPr>
            <p:ph idx="1"/>
          </p:nvPr>
        </p:nvSpPr>
        <p:spPr>
          <a:xfrm>
            <a:off x="306705" y="916305"/>
            <a:ext cx="11578590" cy="5228590"/>
          </a:xfrm>
          <a:noFill/>
          <a:ln>
            <a:noFill/>
          </a:ln>
        </p:spPr>
        <p:txBody>
          <a:bodyPr lIns="91440" tIns="45720" rIns="91440" bIns="45720" anchor="t">
            <a:normAutofit/>
          </a:bodyPr>
          <a:lstStyle/>
          <a:p>
            <a:pPr defTabSz="685800"/>
            <a:r>
              <a:rPr lang="en-US" altLang="zh-CN" sz="2600" kern="1200" dirty="0">
                <a:latin typeface="微软雅黑" panose="020B0503020204020204" charset="-122"/>
                <a:ea typeface="微软雅黑" panose="020B0503020204020204" charset="-122"/>
                <a:cs typeface="+mn-cs"/>
              </a:rPr>
              <a:t>2. </a:t>
            </a:r>
            <a:r>
              <a:rPr lang="zh-CN" altLang="en-US" sz="2600" kern="1200" dirty="0">
                <a:latin typeface="微软雅黑" panose="020B0503020204020204" charset="-122"/>
                <a:ea typeface="微软雅黑" panose="020B0503020204020204" charset="-122"/>
                <a:cs typeface="+mn-cs"/>
              </a:rPr>
              <a:t>课本第</a:t>
            </a:r>
            <a:r>
              <a:rPr lang="en-US" sz="2600" kern="1200" dirty="0">
                <a:latin typeface="微软雅黑" panose="020B0503020204020204" charset="-122"/>
                <a:ea typeface="微软雅黑" panose="020B0503020204020204" charset="-122"/>
                <a:cs typeface="+mn-cs"/>
              </a:rPr>
              <a:t>6</a:t>
            </a:r>
            <a:r>
              <a:rPr lang="zh-CN" altLang="en-US" sz="2600" kern="1200" dirty="0">
                <a:latin typeface="微软雅黑" panose="020B0503020204020204" charset="-122"/>
                <a:ea typeface="微软雅黑" panose="020B0503020204020204" charset="-122"/>
                <a:cs typeface="+mn-cs"/>
              </a:rPr>
              <a:t>页，西周分封示意图：根据课本和地图信息，向大家介绍分封制。</a:t>
            </a:r>
          </a:p>
          <a:p>
            <a:pPr defTabSz="685800"/>
            <a:endParaRPr lang="zh-CN" altLang="en-US" sz="2600" kern="1200" dirty="0">
              <a:latin typeface="微软雅黑" panose="020B0503020204020204" charset="-122"/>
              <a:ea typeface="微软雅黑" panose="020B0503020204020204" charset="-122"/>
              <a:cs typeface="+mn-cs"/>
              <a:sym typeface="+mn-ea"/>
            </a:endParaRPr>
          </a:p>
        </p:txBody>
      </p:sp>
      <p:pic>
        <p:nvPicPr>
          <p:cNvPr id="2" name="图片 1"/>
          <p:cNvPicPr>
            <a:picLocks noChangeAspect="1"/>
          </p:cNvPicPr>
          <p:nvPr/>
        </p:nvPicPr>
        <p:blipFill>
          <a:blip r:embed="rId3" cstate="print"/>
          <a:stretch>
            <a:fillRect/>
          </a:stretch>
        </p:blipFill>
        <p:spPr>
          <a:xfrm>
            <a:off x="603885" y="1579880"/>
            <a:ext cx="7731125" cy="5035550"/>
          </a:xfrm>
          <a:prstGeom prst="rect">
            <a:avLst/>
          </a:prstGeom>
        </p:spPr>
      </p:pic>
      <p:sp>
        <p:nvSpPr>
          <p:cNvPr id="3" name="文本框 2"/>
          <p:cNvSpPr txBox="1"/>
          <p:nvPr/>
        </p:nvSpPr>
        <p:spPr>
          <a:xfrm>
            <a:off x="8334375" y="1579880"/>
            <a:ext cx="3688080" cy="4769485"/>
          </a:xfrm>
          <a:prstGeom prst="rect">
            <a:avLst/>
          </a:prstGeom>
          <a:solidFill>
            <a:schemeClr val="bg1"/>
          </a:solidFill>
        </p:spPr>
        <p:txBody>
          <a:bodyPr wrap="square" rtlCol="0" anchor="t">
            <a:spAutoFit/>
          </a:bodyPr>
          <a:lstStyle/>
          <a:p>
            <a:pPr>
              <a:buClrTx/>
            </a:pPr>
            <a:r>
              <a:rPr lang="zh-CN" altLang="en-US" sz="2800" b="1" dirty="0">
                <a:latin typeface="Times New Roman" panose="02020603050405020304" pitchFamily="18" charset="0"/>
                <a:ea typeface="黑体" panose="02010609060101010101" pitchFamily="49" charset="-122"/>
                <a:sym typeface="宋体" panose="02010600030101010101" pitchFamily="2" charset="-122"/>
              </a:rPr>
              <a:t>盖诸侯之于天子，犹后世诸侯之于盟主，未有君臣之分也。</a:t>
            </a:r>
          </a:p>
          <a:p>
            <a:pPr>
              <a:buClrTx/>
            </a:pPr>
            <a:r>
              <a:rPr lang="zh-CN" altLang="en-US" sz="2000" b="1" dirty="0">
                <a:solidFill>
                  <a:srgbClr val="FF0000"/>
                </a:solidFill>
                <a:latin typeface="Times New Roman" panose="02020603050405020304" pitchFamily="18" charset="0"/>
                <a:ea typeface="黑体" panose="02010609060101010101" pitchFamily="49" charset="-122"/>
                <a:sym typeface="宋体" panose="02010600030101010101" pitchFamily="2" charset="-122"/>
              </a:rPr>
              <a:t>（王国维《殷周制度论》）</a:t>
            </a:r>
          </a:p>
          <a:p>
            <a:pPr>
              <a:buClrTx/>
            </a:pPr>
            <a:endParaRPr lang="zh-CN" altLang="en-US" sz="2400" b="1" dirty="0">
              <a:solidFill>
                <a:schemeClr val="tx1"/>
              </a:solidFill>
              <a:latin typeface="Times New Roman" panose="02020603050405020304" pitchFamily="18" charset="0"/>
              <a:ea typeface="黑体" panose="02010609060101010101" pitchFamily="49" charset="-122"/>
              <a:sym typeface="宋体" panose="02010600030101010101" pitchFamily="2" charset="-122"/>
            </a:endParaRPr>
          </a:p>
          <a:p>
            <a:pPr>
              <a:buClrTx/>
            </a:pPr>
            <a:r>
              <a:rPr lang="zh-CN" altLang="en-US" sz="2600" b="1" dirty="0">
                <a:solidFill>
                  <a:schemeClr val="tx1"/>
                </a:solidFill>
                <a:latin typeface="Times New Roman" panose="02020603050405020304" pitchFamily="18" charset="0"/>
                <a:ea typeface="黑体" panose="02010609060101010101" pitchFamily="49" charset="-122"/>
                <a:sym typeface="宋体" panose="02010600030101010101" pitchFamily="2" charset="-122"/>
              </a:rPr>
              <a:t>故天子建国，诸侯立家，卿置侧室，大夫有贰宗，士有隶子弟，庶人工商各有分亲，皆有等衰。是以民服事其上，而下无觊觎。</a:t>
            </a:r>
          </a:p>
          <a:p>
            <a:pPr>
              <a:buClrTx/>
            </a:pPr>
            <a:r>
              <a:rPr lang="zh-CN" altLang="en-US" sz="2000" b="1" dirty="0">
                <a:solidFill>
                  <a:schemeClr val="accent1">
                    <a:lumMod val="60000"/>
                    <a:lumOff val="40000"/>
                  </a:schemeClr>
                </a:solidFill>
                <a:latin typeface="Times New Roman" panose="02020603050405020304" pitchFamily="18" charset="0"/>
                <a:ea typeface="黑体" panose="02010609060101010101" pitchFamily="49" charset="-122"/>
                <a:sym typeface="宋体" panose="02010600030101010101" pitchFamily="2" charset="-122"/>
              </a:rPr>
              <a:t>（《左传·桓公二年》）</a:t>
            </a:r>
          </a:p>
        </p:txBody>
      </p:sp>
      <p:sp>
        <p:nvSpPr>
          <p:cNvPr id="4" name="文本框 3"/>
          <p:cNvSpPr txBox="1"/>
          <p:nvPr/>
        </p:nvSpPr>
        <p:spPr>
          <a:xfrm>
            <a:off x="690880" y="1804670"/>
            <a:ext cx="3836035" cy="4154170"/>
          </a:xfrm>
          <a:prstGeom prst="rect">
            <a:avLst/>
          </a:prstGeom>
          <a:solidFill>
            <a:schemeClr val="bg1"/>
          </a:solidFill>
        </p:spPr>
        <p:txBody>
          <a:bodyPr wrap="square" rtlCol="0" anchor="t">
            <a:spAutoFit/>
          </a:bodyPr>
          <a:lstStyle/>
          <a:p>
            <a:pPr>
              <a:buClrTx/>
            </a:pPr>
            <a:r>
              <a:rPr lang="zh-CN" altLang="en-US" sz="2400" b="1" dirty="0">
                <a:solidFill>
                  <a:schemeClr val="tx1"/>
                </a:solidFill>
              </a:rPr>
              <a:t>朝代：商开始，西周发展</a:t>
            </a:r>
          </a:p>
          <a:p>
            <a:pPr>
              <a:buClrTx/>
            </a:pPr>
            <a:r>
              <a:rPr lang="zh-CN" altLang="en-US" sz="2400" b="1" dirty="0">
                <a:solidFill>
                  <a:schemeClr val="tx1"/>
                </a:solidFill>
              </a:rPr>
              <a:t>目的：巩固统治</a:t>
            </a:r>
          </a:p>
          <a:p>
            <a:pPr>
              <a:buClrTx/>
            </a:pPr>
            <a:r>
              <a:rPr lang="zh-CN" altLang="en-US" sz="2400" b="1" dirty="0">
                <a:solidFill>
                  <a:schemeClr val="tx1"/>
                </a:solidFill>
              </a:rPr>
              <a:t>对象：王室子弟、功臣、</a:t>
            </a:r>
            <a:r>
              <a:rPr lang="en-US" altLang="zh-CN" sz="2400" b="1" dirty="0">
                <a:solidFill>
                  <a:schemeClr val="tx1"/>
                </a:solidFill>
              </a:rPr>
              <a:t> </a:t>
            </a:r>
          </a:p>
          <a:p>
            <a:pPr>
              <a:buClrTx/>
            </a:pPr>
            <a:r>
              <a:rPr lang="en-US" altLang="zh-CN" sz="2400" b="1" dirty="0">
                <a:solidFill>
                  <a:schemeClr val="tx1"/>
                </a:solidFill>
              </a:rPr>
              <a:t>             </a:t>
            </a:r>
            <a:r>
              <a:rPr lang="zh-CN" altLang="en-US" sz="2400" b="1" dirty="0">
                <a:solidFill>
                  <a:schemeClr val="tx1"/>
                </a:solidFill>
              </a:rPr>
              <a:t>先代贵族</a:t>
            </a:r>
          </a:p>
          <a:p>
            <a:pPr>
              <a:buClrTx/>
            </a:pPr>
            <a:r>
              <a:rPr lang="zh-CN" altLang="en-US" sz="2400" b="1" dirty="0">
                <a:solidFill>
                  <a:schemeClr val="tx1"/>
                </a:solidFill>
              </a:rPr>
              <a:t>作用：稳定统治；</a:t>
            </a:r>
          </a:p>
          <a:p>
            <a:pPr>
              <a:buClrTx/>
            </a:pPr>
            <a:r>
              <a:rPr lang="zh-CN" altLang="en-US" sz="2400" b="1" dirty="0">
                <a:solidFill>
                  <a:schemeClr val="tx1"/>
                </a:solidFill>
              </a:rPr>
              <a:t> </a:t>
            </a:r>
            <a:r>
              <a:rPr lang="en-US" altLang="zh-CN" sz="2400" b="1" dirty="0">
                <a:solidFill>
                  <a:schemeClr val="tx1"/>
                </a:solidFill>
              </a:rPr>
              <a:t>            </a:t>
            </a:r>
            <a:r>
              <a:rPr lang="zh-CN" altLang="en-US" sz="2400" b="1" dirty="0">
                <a:solidFill>
                  <a:schemeClr val="tx1"/>
                </a:solidFill>
              </a:rPr>
              <a:t>传播文化</a:t>
            </a:r>
          </a:p>
          <a:p>
            <a:pPr>
              <a:buClrTx/>
            </a:pPr>
            <a:r>
              <a:rPr lang="zh-CN" altLang="en-US" sz="2400" b="1" dirty="0">
                <a:solidFill>
                  <a:schemeClr val="tx1"/>
                </a:solidFill>
              </a:rPr>
              <a:t>制度特点：最高执政集团</a:t>
            </a:r>
          </a:p>
          <a:p>
            <a:pPr>
              <a:buClrTx/>
            </a:pPr>
            <a:r>
              <a:rPr lang="zh-CN" altLang="en-US" sz="2400" b="1" dirty="0">
                <a:solidFill>
                  <a:schemeClr val="tx1"/>
                </a:solidFill>
              </a:rPr>
              <a:t> </a:t>
            </a:r>
            <a:r>
              <a:rPr lang="en-US" altLang="zh-CN" sz="2400" b="1" dirty="0">
                <a:solidFill>
                  <a:schemeClr val="tx1"/>
                </a:solidFill>
              </a:rPr>
              <a:t>    </a:t>
            </a:r>
            <a:r>
              <a:rPr lang="zh-CN" altLang="en-US" sz="2400" b="1" dirty="0">
                <a:solidFill>
                  <a:schemeClr val="tx1"/>
                </a:solidFill>
              </a:rPr>
              <a:t>未实现权力的高度集中</a:t>
            </a:r>
          </a:p>
          <a:p>
            <a:pPr>
              <a:buClrTx/>
            </a:pPr>
            <a:r>
              <a:rPr lang="zh-CN" altLang="en-US" sz="2400" b="1" dirty="0">
                <a:solidFill>
                  <a:schemeClr val="tx1"/>
                </a:solidFill>
              </a:rPr>
              <a:t>与宗法制关系：相互补充，使西周形成族权和政权结合的统治特点。</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E0C8E07-4F42-45A9-9564-E3094419C3D0}"/>
              </a:ext>
            </a:extLst>
          </p:cNvPr>
          <p:cNvSpPr/>
          <p:nvPr/>
        </p:nvSpPr>
        <p:spPr>
          <a:xfrm>
            <a:off x="0" y="986044"/>
            <a:ext cx="11277599" cy="2677656"/>
          </a:xfrm>
          <a:prstGeom prst="rect">
            <a:avLst/>
          </a:prstGeom>
        </p:spPr>
        <p:txBody>
          <a:bodyPr wrap="square">
            <a:spAutoFit/>
          </a:bodyPr>
          <a:lstStyle/>
          <a:p>
            <a:r>
              <a:rPr lang="zh-CN" altLang="en-US" sz="2400" b="1" dirty="0">
                <a:latin typeface="楷体" panose="02010609060101010101" pitchFamily="49" charset="-122"/>
                <a:ea typeface="楷体" panose="02010609060101010101" pitchFamily="49" charset="-122"/>
              </a:rPr>
              <a:t>材料一</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夏朝的国家组织还处于很不发达的阶段。传统的父系血缘集团一氏仍然比较，普遍地存在</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如夏后氏、有男氏、斟寻氏、彤城氏、褒氏、费氏等。</a:t>
            </a:r>
            <a:br>
              <a:rPr lang="zh-CN" altLang="en-US" sz="2400" b="1" dirty="0">
                <a:latin typeface="楷体" panose="02010609060101010101" pitchFamily="49" charset="-122"/>
                <a:ea typeface="楷体" panose="02010609060101010101" pitchFamily="49" charset="-122"/>
              </a:rPr>
            </a:br>
            <a:r>
              <a:rPr lang="zh-CN" altLang="en-US" sz="2400" b="1" dirty="0">
                <a:latin typeface="楷体" panose="02010609060101010101" pitchFamily="49" charset="-122"/>
                <a:ea typeface="楷体" panose="02010609060101010101" pitchFamily="49" charset="-122"/>
              </a:rPr>
              <a:t>                                                 </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张帆</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中国古代简史</a:t>
            </a:r>
            <a:r>
              <a:rPr lang="en-US" altLang="zh-CN" sz="2400" b="1" dirty="0">
                <a:latin typeface="楷体" panose="02010609060101010101" pitchFamily="49" charset="-122"/>
                <a:ea typeface="楷体" panose="02010609060101010101" pitchFamily="49" charset="-122"/>
              </a:rPr>
              <a:t>》</a:t>
            </a:r>
            <a:br>
              <a:rPr lang="en-US" altLang="zh-CN" sz="2400" b="1" dirty="0">
                <a:latin typeface="楷体" panose="02010609060101010101" pitchFamily="49" charset="-122"/>
                <a:ea typeface="楷体" panose="02010609060101010101" pitchFamily="49" charset="-122"/>
              </a:rPr>
            </a:br>
            <a:r>
              <a:rPr lang="zh-CN" altLang="en-US" sz="2400" b="1" dirty="0">
                <a:latin typeface="楷体" panose="02010609060101010101" pitchFamily="49" charset="-122"/>
                <a:ea typeface="楷体" panose="02010609060101010101" pitchFamily="49" charset="-122"/>
              </a:rPr>
              <a:t>材料二：</a:t>
            </a:r>
            <a:r>
              <a:rPr lang="en-US" altLang="zh-CN" sz="2400" b="1"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商</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越在外服</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侯、甸、男、卫、邦伯</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越在内服</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百僚、庶尹、惟亚惟服、宗工。                                                </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尚书</a:t>
            </a:r>
            <a:r>
              <a:rPr lang="en-US" altLang="zh-CN" sz="2400" b="1" dirty="0">
                <a:latin typeface="华文细黑" panose="02010600040101010101" pitchFamily="2" charset="-122"/>
                <a:ea typeface="华文细黑" panose="02010600040101010101" pitchFamily="2" charset="-122"/>
              </a:rPr>
              <a:t>•</a:t>
            </a:r>
            <a:r>
              <a:rPr lang="zh-CN" altLang="en-US" sz="2400" b="1" dirty="0">
                <a:latin typeface="楷体" panose="02010609060101010101" pitchFamily="49" charset="-122"/>
                <a:ea typeface="楷体" panose="02010609060101010101" pitchFamily="49" charset="-122"/>
              </a:rPr>
              <a:t>酒诰</a:t>
            </a:r>
            <a:r>
              <a:rPr lang="en-US" altLang="zh-CN" sz="2400" b="1" dirty="0">
                <a:latin typeface="楷体" panose="02010609060101010101" pitchFamily="49" charset="-122"/>
                <a:ea typeface="楷体" panose="02010609060101010101" pitchFamily="49" charset="-122"/>
              </a:rPr>
              <a:t>》</a:t>
            </a:r>
            <a:br>
              <a:rPr lang="en-US" altLang="zh-CN" sz="2400" b="1" dirty="0">
                <a:latin typeface="楷体" panose="02010609060101010101" pitchFamily="49" charset="-122"/>
                <a:ea typeface="楷体" panose="02010609060101010101" pitchFamily="49" charset="-122"/>
              </a:rPr>
            </a:br>
            <a:r>
              <a:rPr lang="zh-CN" altLang="en-US" sz="2400" b="1" dirty="0">
                <a:latin typeface="楷体" panose="02010609060101010101" pitchFamily="49" charset="-122"/>
                <a:ea typeface="楷体" panose="02010609060101010101" pitchFamily="49" charset="-122"/>
              </a:rPr>
              <a:t>材料三：</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周公</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兼制天下，立七十一国，姬姓独居五十三人。</a:t>
            </a:r>
            <a:br>
              <a:rPr lang="zh-CN" altLang="en-US" sz="2400" b="1" dirty="0">
                <a:latin typeface="楷体" panose="02010609060101010101" pitchFamily="49" charset="-122"/>
                <a:ea typeface="楷体" panose="02010609060101010101" pitchFamily="49" charset="-122"/>
              </a:rPr>
            </a:br>
            <a:r>
              <a:rPr lang="zh-CN" altLang="en-US" sz="2400" b="1" dirty="0">
                <a:latin typeface="楷体" panose="02010609060101010101" pitchFamily="49" charset="-122"/>
                <a:ea typeface="楷体" panose="02010609060101010101" pitchFamily="49" charset="-122"/>
              </a:rPr>
              <a:t>                                                    </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荀子</a:t>
            </a:r>
            <a:r>
              <a:rPr lang="en-US" altLang="zh-CN" sz="2400" b="1" dirty="0">
                <a:latin typeface="华文细黑" panose="02010600040101010101" pitchFamily="2" charset="-122"/>
                <a:ea typeface="华文细黑" panose="02010600040101010101" pitchFamily="2" charset="-122"/>
              </a:rPr>
              <a:t>•</a:t>
            </a:r>
            <a:r>
              <a:rPr lang="zh-CN" altLang="en-US" sz="2400" b="1" dirty="0">
                <a:latin typeface="楷体" panose="02010609060101010101" pitchFamily="49" charset="-122"/>
                <a:ea typeface="楷体" panose="02010609060101010101" pitchFamily="49" charset="-122"/>
              </a:rPr>
              <a:t>儒效</a:t>
            </a:r>
            <a:r>
              <a:rPr lang="en-US" altLang="zh-CN"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p:txBody>
      </p:sp>
      <p:sp>
        <p:nvSpPr>
          <p:cNvPr id="3" name="矩形 2">
            <a:extLst>
              <a:ext uri="{FF2B5EF4-FFF2-40B4-BE49-F238E27FC236}">
                <a16:creationId xmlns:a16="http://schemas.microsoft.com/office/drawing/2014/main" id="{221A518C-3A3D-4417-A299-C04826B1CCA7}"/>
              </a:ext>
            </a:extLst>
          </p:cNvPr>
          <p:cNvSpPr/>
          <p:nvPr/>
        </p:nvSpPr>
        <p:spPr>
          <a:xfrm>
            <a:off x="223027" y="3663700"/>
            <a:ext cx="10473266" cy="46166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zh-CN" altLang="en-US" sz="2400" dirty="0">
                <a:latin typeface="楷体" panose="02010609060101010101" pitchFamily="49" charset="-122"/>
                <a:ea typeface="楷体" panose="02010609060101010101" pitchFamily="49" charset="-122"/>
              </a:rPr>
              <a:t>设问</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夏、商、周在地方管理上采取了什么制度</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早期国家在政治特征是什么</a:t>
            </a:r>
            <a:r>
              <a:rPr lang="en-US" altLang="zh-CN"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
        <p:nvSpPr>
          <p:cNvPr id="4" name="矩形 3">
            <a:extLst>
              <a:ext uri="{FF2B5EF4-FFF2-40B4-BE49-F238E27FC236}">
                <a16:creationId xmlns:a16="http://schemas.microsoft.com/office/drawing/2014/main" id="{AF488006-5E06-4144-A7E7-35070FF4D9E9}"/>
              </a:ext>
            </a:extLst>
          </p:cNvPr>
          <p:cNvSpPr/>
          <p:nvPr/>
        </p:nvSpPr>
        <p:spPr>
          <a:xfrm>
            <a:off x="223027" y="4302296"/>
            <a:ext cx="10473266" cy="261610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zh-CN" altLang="en-US" sz="2800" dirty="0">
                <a:latin typeface="楷体" panose="02010609060101010101" pitchFamily="49" charset="-122"/>
                <a:ea typeface="楷体" panose="02010609060101010101" pitchFamily="49" charset="-122"/>
              </a:rPr>
              <a:t>夏朝王畿内外分布着许多封国，商朝在地方实行内外服制</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周朝在地方推行分封制。同姓封国在夏、商、周时期的封国中都占有很大的比例。</a:t>
            </a:r>
            <a:r>
              <a:rPr lang="zh-CN" altLang="en-US" sz="3600" b="1" dirty="0">
                <a:solidFill>
                  <a:srgbClr val="FF0000"/>
                </a:solidFill>
                <a:latin typeface="楷体" panose="02010609060101010101" pitchFamily="49" charset="-122"/>
                <a:ea typeface="楷体" panose="02010609060101010101" pitchFamily="49" charset="-122"/>
              </a:rPr>
              <a:t>这表明夏、商、周三代的集权程度并不高</a:t>
            </a:r>
            <a:r>
              <a:rPr lang="en-US" altLang="zh-CN" sz="3600" b="1" dirty="0">
                <a:solidFill>
                  <a:srgbClr val="FF0000"/>
                </a:solidFill>
                <a:latin typeface="楷体" panose="02010609060101010101" pitchFamily="49" charset="-122"/>
                <a:ea typeface="楷体" panose="02010609060101010101" pitchFamily="49" charset="-122"/>
              </a:rPr>
              <a:t>,</a:t>
            </a:r>
            <a:r>
              <a:rPr lang="zh-CN" altLang="en-US" sz="3600" b="1" dirty="0">
                <a:solidFill>
                  <a:srgbClr val="FF0000"/>
                </a:solidFill>
                <a:latin typeface="楷体" panose="02010609060101010101" pitchFamily="49" charset="-122"/>
                <a:ea typeface="楷体" panose="02010609060101010101" pitchFamily="49" charset="-122"/>
              </a:rPr>
              <a:t>对地方的管理还比较松散</a:t>
            </a:r>
            <a:r>
              <a:rPr lang="en-US" altLang="zh-CN" sz="3600" b="1" dirty="0">
                <a:solidFill>
                  <a:srgbClr val="FF0000"/>
                </a:solidFill>
                <a:latin typeface="楷体" panose="02010609060101010101" pitchFamily="49" charset="-122"/>
                <a:ea typeface="楷体" panose="02010609060101010101" pitchFamily="49" charset="-122"/>
              </a:rPr>
              <a:t>,</a:t>
            </a:r>
            <a:r>
              <a:rPr lang="zh-CN" altLang="en-US" sz="3600" b="1" dirty="0">
                <a:solidFill>
                  <a:srgbClr val="FF0000"/>
                </a:solidFill>
                <a:latin typeface="楷体" panose="02010609060101010101" pitchFamily="49" charset="-122"/>
                <a:ea typeface="楷体" panose="02010609060101010101" pitchFamily="49" charset="-122"/>
              </a:rPr>
              <a:t>仍保留着浓厚的血缘关系，国家治理使用礼治而非法治。</a:t>
            </a:r>
          </a:p>
        </p:txBody>
      </p:sp>
      <p:sp>
        <p:nvSpPr>
          <p:cNvPr id="6" name="矩形 5">
            <a:extLst>
              <a:ext uri="{FF2B5EF4-FFF2-40B4-BE49-F238E27FC236}">
                <a16:creationId xmlns:a16="http://schemas.microsoft.com/office/drawing/2014/main" id="{F56FEEFC-4415-40E8-9120-52254736F8B9}"/>
              </a:ext>
            </a:extLst>
          </p:cNvPr>
          <p:cNvSpPr/>
          <p:nvPr/>
        </p:nvSpPr>
        <p:spPr>
          <a:xfrm>
            <a:off x="3991982" y="101227"/>
            <a:ext cx="2537874" cy="707886"/>
          </a:xfrm>
          <a:prstGeom prst="rect">
            <a:avLst/>
          </a:prstGeom>
        </p:spPr>
        <p:txBody>
          <a:bodyPr wrap="none">
            <a:spAutoFit/>
          </a:bodyPr>
          <a:lstStyle/>
          <a:p>
            <a:r>
              <a:rPr lang="zh-CN" altLang="en-US" sz="4000" b="1" dirty="0">
                <a:solidFill>
                  <a:srgbClr val="FF0000"/>
                </a:solidFill>
              </a:rPr>
              <a:t>史料研读</a:t>
            </a:r>
            <a:r>
              <a:rPr lang="en-US" altLang="zh-CN" sz="4000" b="1" dirty="0">
                <a:solidFill>
                  <a:srgbClr val="FF0000"/>
                </a:solidFill>
              </a:rPr>
              <a:t>3</a:t>
            </a:r>
            <a:endParaRPr lang="zh-CN" altLang="en-US" sz="4000" dirty="0"/>
          </a:p>
        </p:txBody>
      </p:sp>
    </p:spTree>
    <p:extLst>
      <p:ext uri="{BB962C8B-B14F-4D97-AF65-F5344CB8AC3E}">
        <p14:creationId xmlns:p14="http://schemas.microsoft.com/office/powerpoint/2010/main" val="37809059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1"/>
          <p:cNvSpPr txBox="1"/>
          <p:nvPr/>
        </p:nvSpPr>
        <p:spPr>
          <a:xfrm>
            <a:off x="443342" y="3735363"/>
            <a:ext cx="2142490" cy="523220"/>
          </a:xfrm>
          <a:prstGeom prst="rect">
            <a:avLst/>
          </a:prstGeom>
          <a:solidFill>
            <a:schemeClr val="accent4">
              <a:lumMod val="40000"/>
              <a:lumOff val="60000"/>
            </a:schemeClr>
          </a:solidFill>
        </p:spPr>
        <p:txBody>
          <a:bodyPr wrap="square" rtlCol="0">
            <a:spAutoFit/>
          </a:bodyPr>
          <a:lstStyle/>
          <a:p>
            <a:pPr algn="ctr"/>
            <a:r>
              <a:rPr lang="zh-CN" altLang="en-US" sz="2800" b="1" dirty="0">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旧石器时代</a:t>
            </a:r>
          </a:p>
        </p:txBody>
      </p:sp>
      <p:graphicFrame>
        <p:nvGraphicFramePr>
          <p:cNvPr id="9" name="图示 8"/>
          <p:cNvGraphicFramePr/>
          <p:nvPr/>
        </p:nvGraphicFramePr>
        <p:xfrm>
          <a:off x="189230" y="86840"/>
          <a:ext cx="5759450" cy="4600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文本框 10"/>
          <p:cNvSpPr txBox="1"/>
          <p:nvPr/>
        </p:nvSpPr>
        <p:spPr>
          <a:xfrm>
            <a:off x="86255" y="-13113"/>
            <a:ext cx="2179320" cy="1568450"/>
          </a:xfrm>
          <a:prstGeom prst="rect">
            <a:avLst/>
          </a:prstGeom>
          <a:noFill/>
        </p:spPr>
        <p:txBody>
          <a:bodyPr wrap="square" rtlCol="0">
            <a:spAutoFit/>
          </a:bodyPr>
          <a:lstStyle/>
          <a:p>
            <a:pPr algn="ctr"/>
            <a:r>
              <a:rPr lang="zh-CN" altLang="en-US" sz="3200" b="1" dirty="0">
                <a:solidFill>
                  <a:srgbClr val="C00000"/>
                </a:solidFill>
                <a:effectLst>
                  <a:outerShdw blurRad="38100" dist="38100" dir="2700000" algn="tl">
                    <a:srgbClr val="000000">
                      <a:alpha val="43137"/>
                    </a:srgbClr>
                  </a:outerShdw>
                </a:effectLst>
                <a:latin typeface="华文隶书" pitchFamily="2" charset="-122"/>
                <a:ea typeface="华文隶书" pitchFamily="2" charset="-122"/>
              </a:rPr>
              <a:t>中国原始社会发展三阶段</a:t>
            </a:r>
          </a:p>
        </p:txBody>
      </p:sp>
      <p:sp>
        <p:nvSpPr>
          <p:cNvPr id="12" name="文本框 11"/>
          <p:cNvSpPr txBox="1"/>
          <p:nvPr/>
        </p:nvSpPr>
        <p:spPr>
          <a:xfrm>
            <a:off x="2152014" y="2872962"/>
            <a:ext cx="2473773" cy="523220"/>
          </a:xfrm>
          <a:prstGeom prst="rect">
            <a:avLst/>
          </a:prstGeom>
          <a:solidFill>
            <a:schemeClr val="accent4">
              <a:lumMod val="40000"/>
              <a:lumOff val="60000"/>
            </a:schemeClr>
          </a:solidFill>
        </p:spPr>
        <p:txBody>
          <a:bodyPr wrap="square" rtlCol="0">
            <a:spAutoFit/>
          </a:bodyPr>
          <a:lstStyle/>
          <a:p>
            <a:pPr algn="ctr"/>
            <a:r>
              <a:rPr lang="zh-CN" altLang="en-US" sz="2800" b="1" dirty="0">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新石器早中期</a:t>
            </a:r>
          </a:p>
        </p:txBody>
      </p:sp>
      <p:sp>
        <p:nvSpPr>
          <p:cNvPr id="13" name="文本框 12"/>
          <p:cNvSpPr txBox="1"/>
          <p:nvPr/>
        </p:nvSpPr>
        <p:spPr>
          <a:xfrm>
            <a:off x="3949700" y="1833467"/>
            <a:ext cx="1999615" cy="521970"/>
          </a:xfrm>
          <a:prstGeom prst="rect">
            <a:avLst/>
          </a:prstGeom>
          <a:solidFill>
            <a:schemeClr val="accent6">
              <a:lumMod val="40000"/>
              <a:lumOff val="60000"/>
            </a:schemeClr>
          </a:solidFill>
        </p:spPr>
        <p:txBody>
          <a:bodyPr wrap="square" rtlCol="0">
            <a:spAutoFit/>
          </a:bodyPr>
          <a:lstStyle/>
          <a:p>
            <a:r>
              <a:rPr lang="zh-CN" altLang="en-US" sz="2800" b="1">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新石器晚期</a:t>
            </a:r>
          </a:p>
        </p:txBody>
      </p:sp>
      <p:sp>
        <p:nvSpPr>
          <p:cNvPr id="14" name="右箭头 13"/>
          <p:cNvSpPr/>
          <p:nvPr/>
        </p:nvSpPr>
        <p:spPr>
          <a:xfrm rot="19718995">
            <a:off x="452657" y="2221880"/>
            <a:ext cx="800100" cy="529280"/>
          </a:xfrm>
          <a:prstGeom prst="rightArrow">
            <a:avLst/>
          </a:prstGeom>
          <a:solidFill>
            <a:srgbClr val="FFFFF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右箭头 14"/>
          <p:cNvSpPr/>
          <p:nvPr/>
        </p:nvSpPr>
        <p:spPr>
          <a:xfrm rot="19718995">
            <a:off x="2129887" y="1267780"/>
            <a:ext cx="800100" cy="52928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6" name="右箭头 15"/>
          <p:cNvSpPr/>
          <p:nvPr/>
        </p:nvSpPr>
        <p:spPr>
          <a:xfrm rot="19718995">
            <a:off x="3702512" y="399508"/>
            <a:ext cx="800100" cy="52928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7" name="矩形 16"/>
          <p:cNvSpPr/>
          <p:nvPr/>
        </p:nvSpPr>
        <p:spPr>
          <a:xfrm>
            <a:off x="5393872" y="277345"/>
            <a:ext cx="2401570" cy="521970"/>
          </a:xfrm>
          <a:prstGeom prst="rect">
            <a:avLst/>
          </a:prstGeom>
          <a:solidFill>
            <a:schemeClr val="accent4">
              <a:lumMod val="20000"/>
              <a:lumOff val="80000"/>
            </a:schemeClr>
          </a:solidFill>
        </p:spPr>
        <p:txBody>
          <a:bodyPr wrap="square">
            <a:spAutoFit/>
          </a:bodyPr>
          <a:lstStyle/>
          <a:p>
            <a:pPr algn="ctr"/>
            <a:r>
              <a:rPr lang="zh-CN" altLang="en-US" sz="2800" b="1" noProof="1">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楷体" panose="02010609060101010101" pitchFamily="49" charset="-122"/>
              </a:rPr>
              <a:t>国家早期形态</a:t>
            </a:r>
          </a:p>
        </p:txBody>
      </p:sp>
      <p:sp>
        <p:nvSpPr>
          <p:cNvPr id="18" name="文本框 2"/>
          <p:cNvSpPr txBox="1">
            <a:spLocks noChangeArrowheads="1"/>
          </p:cNvSpPr>
          <p:nvPr/>
        </p:nvSpPr>
        <p:spPr bwMode="auto">
          <a:xfrm>
            <a:off x="6411557" y="1652457"/>
            <a:ext cx="5045337" cy="1384995"/>
          </a:xfrm>
          <a:prstGeom prst="rect">
            <a:avLst/>
          </a:prstGeom>
          <a:solidFill>
            <a:schemeClr val="accent3">
              <a:lumMod val="40000"/>
              <a:lumOff val="60000"/>
            </a:schemeClr>
          </a:solidFill>
          <a:ln>
            <a:noFill/>
          </a:ln>
        </p:spPr>
        <p:txBody>
          <a:bodyPr wrap="square">
            <a:spAutoFit/>
          </a:bodyPr>
          <a:lstStyle/>
          <a:p>
            <a:r>
              <a:rPr lang="zh-CN" altLang="en-US" sz="2800" b="1" dirty="0">
                <a:latin typeface="黑体" panose="02010600030101010101" pitchFamily="49" charset="-122"/>
                <a:ea typeface="黑体" panose="02010600030101010101" pitchFamily="49" charset="-122"/>
                <a:sym typeface="宋体" panose="02010600030101010101" pitchFamily="2" charset="-122"/>
              </a:rPr>
              <a:t>合作探究：结合所学知识和材料，谈一谈早期的国家是如何产生的？</a:t>
            </a:r>
          </a:p>
        </p:txBody>
      </p:sp>
      <p:pic>
        <p:nvPicPr>
          <p:cNvPr id="50" name="图片 49" descr="中华文明起源23"/>
          <p:cNvPicPr>
            <a:picLocks noChangeAspect="1"/>
          </p:cNvPicPr>
          <p:nvPr/>
        </p:nvPicPr>
        <p:blipFill>
          <a:blip r:embed="rId7" cstate="print"/>
          <a:srcRect t="27022" b="24410"/>
          <a:stretch>
            <a:fillRect/>
          </a:stretch>
        </p:blipFill>
        <p:spPr>
          <a:xfrm>
            <a:off x="4445" y="4103370"/>
            <a:ext cx="12201525" cy="2814955"/>
          </a:xfrm>
          <a:prstGeom prst="rect">
            <a:avLst/>
          </a:prstGeom>
        </p:spPr>
      </p:pic>
      <p:sp>
        <p:nvSpPr>
          <p:cNvPr id="20" name="文本框 19">
            <a:extLst>
              <a:ext uri="{FF2B5EF4-FFF2-40B4-BE49-F238E27FC236}">
                <a16:creationId xmlns:a16="http://schemas.microsoft.com/office/drawing/2014/main" id="{5AC97871-E9FD-4F38-873C-5CB126D1820C}"/>
              </a:ext>
            </a:extLst>
          </p:cNvPr>
          <p:cNvSpPr txBox="1"/>
          <p:nvPr/>
        </p:nvSpPr>
        <p:spPr>
          <a:xfrm>
            <a:off x="8382876" y="183938"/>
            <a:ext cx="4438184" cy="584775"/>
          </a:xfrm>
          <a:prstGeom prst="rect">
            <a:avLst/>
          </a:prstGeom>
          <a:noFill/>
        </p:spPr>
        <p:txBody>
          <a:bodyPr wrap="square" rtlCol="0">
            <a:spAutoFit/>
          </a:bodyPr>
          <a:lstStyle/>
          <a:p>
            <a:r>
              <a:rPr lang="zh-CN" altLang="en-US" sz="3200" b="1" dirty="0">
                <a:solidFill>
                  <a:srgbClr val="FF0000"/>
                </a:solidFill>
              </a:rPr>
              <a:t>环节五：总结提升</a:t>
            </a:r>
          </a:p>
        </p:txBody>
      </p:sp>
      <p:sp>
        <p:nvSpPr>
          <p:cNvPr id="21" name="文本框 20">
            <a:extLst>
              <a:ext uri="{FF2B5EF4-FFF2-40B4-BE49-F238E27FC236}">
                <a16:creationId xmlns:a16="http://schemas.microsoft.com/office/drawing/2014/main" id="{45359165-295C-4F02-8718-64E0F0E4B9F4}"/>
              </a:ext>
            </a:extLst>
          </p:cNvPr>
          <p:cNvSpPr txBox="1"/>
          <p:nvPr/>
        </p:nvSpPr>
        <p:spPr>
          <a:xfrm>
            <a:off x="2635762" y="3176908"/>
            <a:ext cx="1494258" cy="1077218"/>
          </a:xfrm>
          <a:prstGeom prst="rect">
            <a:avLst/>
          </a:prstGeom>
          <a:solidFill>
            <a:srgbClr val="92D050"/>
          </a:solidFill>
        </p:spPr>
        <p:txBody>
          <a:bodyPr wrap="square" rtlCol="0">
            <a:spAutoFit/>
          </a:bodyPr>
          <a:lstStyle/>
          <a:p>
            <a:r>
              <a:rPr lang="zh-CN" altLang="en-US" sz="3200" dirty="0"/>
              <a:t>生产力发展</a:t>
            </a:r>
          </a:p>
        </p:txBody>
      </p:sp>
      <p:sp>
        <p:nvSpPr>
          <p:cNvPr id="22" name="箭头: 右 21">
            <a:extLst>
              <a:ext uri="{FF2B5EF4-FFF2-40B4-BE49-F238E27FC236}">
                <a16:creationId xmlns:a16="http://schemas.microsoft.com/office/drawing/2014/main" id="{B717A2E9-656F-473A-869B-CFA5612178FE}"/>
              </a:ext>
            </a:extLst>
          </p:cNvPr>
          <p:cNvSpPr/>
          <p:nvPr/>
        </p:nvSpPr>
        <p:spPr>
          <a:xfrm>
            <a:off x="4232995" y="3729277"/>
            <a:ext cx="591016" cy="15255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箭头: 右 22">
            <a:extLst>
              <a:ext uri="{FF2B5EF4-FFF2-40B4-BE49-F238E27FC236}">
                <a16:creationId xmlns:a16="http://schemas.microsoft.com/office/drawing/2014/main" id="{872C6B83-4EBE-4966-9FF1-1CAB207ECC4E}"/>
              </a:ext>
            </a:extLst>
          </p:cNvPr>
          <p:cNvSpPr/>
          <p:nvPr/>
        </p:nvSpPr>
        <p:spPr>
          <a:xfrm>
            <a:off x="6271724" y="3705487"/>
            <a:ext cx="591016" cy="15255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箭头: 右 23">
            <a:extLst>
              <a:ext uri="{FF2B5EF4-FFF2-40B4-BE49-F238E27FC236}">
                <a16:creationId xmlns:a16="http://schemas.microsoft.com/office/drawing/2014/main" id="{5367565B-7B27-45F6-869C-03A9A5CE08FA}"/>
              </a:ext>
            </a:extLst>
          </p:cNvPr>
          <p:cNvSpPr/>
          <p:nvPr/>
        </p:nvSpPr>
        <p:spPr>
          <a:xfrm>
            <a:off x="8239012" y="3715517"/>
            <a:ext cx="591016" cy="15255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9DD9A101-791C-4A2C-9C3F-57A34691B132}"/>
              </a:ext>
            </a:extLst>
          </p:cNvPr>
          <p:cNvSpPr txBox="1"/>
          <p:nvPr/>
        </p:nvSpPr>
        <p:spPr>
          <a:xfrm>
            <a:off x="4895452" y="3006964"/>
            <a:ext cx="1115121" cy="1569660"/>
          </a:xfrm>
          <a:prstGeom prst="rect">
            <a:avLst/>
          </a:prstGeom>
          <a:solidFill>
            <a:srgbClr val="92D050"/>
          </a:solidFill>
        </p:spPr>
        <p:txBody>
          <a:bodyPr wrap="square" rtlCol="0">
            <a:spAutoFit/>
          </a:bodyPr>
          <a:lstStyle/>
          <a:p>
            <a:r>
              <a:rPr lang="zh-CN" altLang="en-US" sz="3200" dirty="0"/>
              <a:t>物质文明进步</a:t>
            </a:r>
          </a:p>
        </p:txBody>
      </p:sp>
      <p:sp>
        <p:nvSpPr>
          <p:cNvPr id="26" name="文本框 25">
            <a:extLst>
              <a:ext uri="{FF2B5EF4-FFF2-40B4-BE49-F238E27FC236}">
                <a16:creationId xmlns:a16="http://schemas.microsoft.com/office/drawing/2014/main" id="{B48BBDC0-0749-4DCE-A2C0-E938119E8C58}"/>
              </a:ext>
            </a:extLst>
          </p:cNvPr>
          <p:cNvSpPr txBox="1"/>
          <p:nvPr/>
        </p:nvSpPr>
        <p:spPr>
          <a:xfrm>
            <a:off x="7061622" y="2920657"/>
            <a:ext cx="1009186" cy="1569660"/>
          </a:xfrm>
          <a:prstGeom prst="rect">
            <a:avLst/>
          </a:prstGeom>
          <a:solidFill>
            <a:srgbClr val="92D050"/>
          </a:solidFill>
        </p:spPr>
        <p:txBody>
          <a:bodyPr wrap="square" rtlCol="0">
            <a:spAutoFit/>
          </a:bodyPr>
          <a:lstStyle/>
          <a:p>
            <a:r>
              <a:rPr lang="zh-CN" altLang="en-US" sz="3200" dirty="0"/>
              <a:t>生产关系变化</a:t>
            </a:r>
          </a:p>
        </p:txBody>
      </p:sp>
      <p:sp>
        <p:nvSpPr>
          <p:cNvPr id="27" name="文本框 26">
            <a:extLst>
              <a:ext uri="{FF2B5EF4-FFF2-40B4-BE49-F238E27FC236}">
                <a16:creationId xmlns:a16="http://schemas.microsoft.com/office/drawing/2014/main" id="{64E1229F-C653-4620-893E-155B474FEC07}"/>
              </a:ext>
            </a:extLst>
          </p:cNvPr>
          <p:cNvSpPr txBox="1"/>
          <p:nvPr/>
        </p:nvSpPr>
        <p:spPr>
          <a:xfrm>
            <a:off x="9121857" y="3006964"/>
            <a:ext cx="1009186" cy="1569660"/>
          </a:xfrm>
          <a:prstGeom prst="rect">
            <a:avLst/>
          </a:prstGeom>
          <a:solidFill>
            <a:srgbClr val="92D050"/>
          </a:solidFill>
        </p:spPr>
        <p:txBody>
          <a:bodyPr wrap="square" rtlCol="0">
            <a:spAutoFit/>
          </a:bodyPr>
          <a:lstStyle/>
          <a:p>
            <a:r>
              <a:rPr lang="zh-CN" altLang="en-US" sz="3200" dirty="0"/>
              <a:t>政治文明建设</a:t>
            </a:r>
          </a:p>
        </p:txBody>
      </p:sp>
    </p:spTree>
  </p:cSld>
  <p:clrMapOvr>
    <a:masterClrMapping/>
  </p:clrMapOvr>
  <mc:AlternateContent xmlns:mc="http://schemas.openxmlformats.org/markup-compatibility/2006" xmlns:p14="http://schemas.microsoft.com/office/powerpoint/2010/main">
    <mc:Choice Requires="p14">
      <p:transition advClick="0">
        <p:split orient="vert"/>
      </p:transition>
    </mc:Choice>
    <mc:Fallback xmlns="">
      <p:transition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2"/>
          <p:cNvSpPr txBox="1">
            <a:spLocks noChangeArrowheads="1"/>
          </p:cNvSpPr>
          <p:nvPr/>
        </p:nvSpPr>
        <p:spPr bwMode="auto">
          <a:xfrm>
            <a:off x="2051050" y="1189990"/>
            <a:ext cx="10064115" cy="1773555"/>
          </a:xfrm>
          <a:prstGeom prst="rect">
            <a:avLst/>
          </a:prstGeom>
          <a:noFill/>
          <a:ln w="28575">
            <a:solidFill>
              <a:srgbClr val="C00000"/>
            </a:solidFill>
            <a:prstDash val="lgDash"/>
          </a:ln>
        </p:spPr>
        <p:style>
          <a:lnRef idx="2">
            <a:schemeClr val="dk1"/>
          </a:lnRef>
          <a:fillRef idx="1">
            <a:schemeClr val="lt1"/>
          </a:fillRef>
          <a:effectRef idx="0">
            <a:schemeClr val="dk1"/>
          </a:effectRef>
          <a:fontRef idx="minor">
            <a:schemeClr val="dk1"/>
          </a:fontRef>
        </p:style>
        <p:txBody>
          <a:bodyPr wrap="square">
            <a:spAutoFit/>
          </a:bodyPr>
          <a:lstStyle/>
          <a:p>
            <a:pPr>
              <a:spcBef>
                <a:spcPts val="800"/>
              </a:spcBef>
              <a:defRPr/>
            </a:pPr>
            <a:r>
              <a:rPr lang="zh-CN" altLang="en-US" sz="3200" b="1" dirty="0">
                <a:solidFill>
                  <a:schemeClr val="tx1"/>
                </a:solidFill>
                <a:latin typeface="黑体" panose="02010600030101010101" pitchFamily="49" charset="-122"/>
                <a:ea typeface="黑体" panose="02010600030101010101" pitchFamily="49" charset="-122"/>
              </a:rPr>
              <a:t>①神权与王权结合，神权色彩浓厚</a:t>
            </a:r>
            <a:r>
              <a:rPr lang="zh-CN" altLang="en-US" sz="3200" b="1" dirty="0">
                <a:solidFill>
                  <a:srgbClr val="FF0000"/>
                </a:solidFill>
                <a:latin typeface="黑体" panose="02010600030101010101" pitchFamily="49" charset="-122"/>
                <a:ea typeface="黑体" panose="02010600030101010101" pitchFamily="49" charset="-122"/>
              </a:rPr>
              <a:t>（甲骨文、祭祀）</a:t>
            </a:r>
            <a:endParaRPr lang="en-US" altLang="zh-CN" sz="3200" b="1" dirty="0">
              <a:solidFill>
                <a:srgbClr val="FF0000"/>
              </a:solidFill>
              <a:latin typeface="黑体" panose="02010600030101010101" pitchFamily="49" charset="-122"/>
              <a:ea typeface="黑体" panose="02010600030101010101" pitchFamily="49" charset="-122"/>
            </a:endParaRPr>
          </a:p>
          <a:p>
            <a:pPr>
              <a:spcBef>
                <a:spcPts val="800"/>
              </a:spcBef>
              <a:defRPr/>
            </a:pPr>
            <a:r>
              <a:rPr lang="zh-CN" altLang="en-US" sz="3200" b="1" dirty="0">
                <a:solidFill>
                  <a:schemeClr val="tx1"/>
                </a:solidFill>
                <a:latin typeface="黑体" panose="02010600030101010101" pitchFamily="49" charset="-122"/>
                <a:ea typeface="黑体" panose="02010600030101010101" pitchFamily="49" charset="-122"/>
              </a:rPr>
              <a:t>②血缘与政治紧密结合，家国同构</a:t>
            </a:r>
            <a:r>
              <a:rPr lang="zh-CN" altLang="en-US" sz="3200" b="1" dirty="0">
                <a:solidFill>
                  <a:srgbClr val="FF0000"/>
                </a:solidFill>
                <a:latin typeface="黑体" panose="02010600030101010101" pitchFamily="49" charset="-122"/>
                <a:ea typeface="黑体" panose="02010600030101010101" pitchFamily="49" charset="-122"/>
              </a:rPr>
              <a:t>（分封制、宗法制）</a:t>
            </a:r>
            <a:endParaRPr lang="en-US" altLang="zh-CN" sz="3200" b="1" dirty="0">
              <a:solidFill>
                <a:srgbClr val="002060"/>
              </a:solidFill>
              <a:latin typeface="黑体" panose="02010600030101010101" pitchFamily="49" charset="-122"/>
              <a:ea typeface="黑体" panose="02010600030101010101" pitchFamily="49" charset="-122"/>
            </a:endParaRPr>
          </a:p>
          <a:p>
            <a:pPr>
              <a:spcBef>
                <a:spcPts val="800"/>
              </a:spcBef>
              <a:defRPr/>
            </a:pPr>
            <a:r>
              <a:rPr lang="zh-CN" altLang="en-US" sz="3200" b="1" dirty="0">
                <a:solidFill>
                  <a:schemeClr val="tx1"/>
                </a:solidFill>
                <a:latin typeface="黑体" panose="02010600030101010101" pitchFamily="49" charset="-122"/>
                <a:ea typeface="黑体" panose="02010600030101010101" pitchFamily="49" charset="-122"/>
              </a:rPr>
              <a:t>③最高权力尚未实现集权</a:t>
            </a:r>
            <a:r>
              <a:rPr lang="zh-CN" altLang="en-US" sz="3200" b="1" dirty="0">
                <a:solidFill>
                  <a:srgbClr val="FF0000"/>
                </a:solidFill>
                <a:latin typeface="黑体" panose="02010600030101010101" pitchFamily="49" charset="-122"/>
                <a:ea typeface="黑体" panose="02010600030101010101" pitchFamily="49" charset="-122"/>
              </a:rPr>
              <a:t>（从内外服到分封制）</a:t>
            </a:r>
          </a:p>
        </p:txBody>
      </p:sp>
      <p:sp>
        <p:nvSpPr>
          <p:cNvPr id="12" name="弦形 11"/>
          <p:cNvSpPr/>
          <p:nvPr/>
        </p:nvSpPr>
        <p:spPr>
          <a:xfrm>
            <a:off x="765771" y="1797376"/>
            <a:ext cx="1524011" cy="824411"/>
          </a:xfrm>
          <a:prstGeom prst="chord">
            <a:avLst>
              <a:gd name="adj1" fmla="val 1763306"/>
              <a:gd name="adj2" fmla="val 19164744"/>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CN" altLang="en-US" sz="32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政治</a:t>
            </a:r>
          </a:p>
        </p:txBody>
      </p:sp>
      <p:sp>
        <p:nvSpPr>
          <p:cNvPr id="15" name="Text Box 22"/>
          <p:cNvSpPr txBox="1">
            <a:spLocks noChangeArrowheads="1"/>
          </p:cNvSpPr>
          <p:nvPr/>
        </p:nvSpPr>
        <p:spPr bwMode="auto">
          <a:xfrm>
            <a:off x="2051685" y="3324225"/>
            <a:ext cx="10124440" cy="1178560"/>
          </a:xfrm>
          <a:prstGeom prst="rect">
            <a:avLst/>
          </a:prstGeom>
          <a:noFill/>
          <a:ln w="28575">
            <a:solidFill>
              <a:srgbClr val="C00000"/>
            </a:solidFill>
            <a:prstDash val="lgDash"/>
          </a:ln>
        </p:spPr>
        <p:style>
          <a:lnRef idx="2">
            <a:schemeClr val="dk1"/>
          </a:lnRef>
          <a:fillRef idx="1">
            <a:schemeClr val="lt1"/>
          </a:fillRef>
          <a:effectRef idx="0">
            <a:schemeClr val="dk1"/>
          </a:effectRef>
          <a:fontRef idx="minor">
            <a:schemeClr val="dk1"/>
          </a:fontRef>
        </p:style>
        <p:txBody>
          <a:bodyPr wrap="square">
            <a:spAutoFit/>
          </a:bodyPr>
          <a:lstStyle/>
          <a:p>
            <a:pPr>
              <a:spcBef>
                <a:spcPts val="800"/>
              </a:spcBef>
              <a:defRPr/>
            </a:pPr>
            <a:r>
              <a:rPr lang="zh-CN" altLang="en-US" sz="3200" b="1">
                <a:solidFill>
                  <a:schemeClr val="tx1"/>
                </a:solidFill>
                <a:latin typeface="黑体" panose="02010600030101010101" pitchFamily="49" charset="-122"/>
                <a:ea typeface="黑体" panose="02010600030101010101" pitchFamily="49" charset="-122"/>
              </a:rPr>
              <a:t>①使用石、木、骨器等；土地国有，集体劳作</a:t>
            </a:r>
            <a:r>
              <a:rPr lang="zh-CN" altLang="en-US" sz="3200" b="1">
                <a:solidFill>
                  <a:srgbClr val="FF0000"/>
                </a:solidFill>
                <a:latin typeface="黑体" panose="02010600030101010101" pitchFamily="49" charset="-122"/>
                <a:ea typeface="黑体" panose="02010600030101010101" pitchFamily="49" charset="-122"/>
              </a:rPr>
              <a:t>（井田制）</a:t>
            </a:r>
            <a:endParaRPr lang="en-US" altLang="zh-CN" sz="3200" b="1">
              <a:solidFill>
                <a:srgbClr val="002060"/>
              </a:solidFill>
              <a:latin typeface="黑体" panose="02010600030101010101" pitchFamily="49" charset="-122"/>
              <a:ea typeface="黑体" panose="02010600030101010101" pitchFamily="49" charset="-122"/>
            </a:endParaRPr>
          </a:p>
          <a:p>
            <a:pPr>
              <a:spcBef>
                <a:spcPts val="800"/>
              </a:spcBef>
              <a:defRPr/>
            </a:pPr>
            <a:r>
              <a:rPr lang="zh-CN" altLang="en-US" sz="3200" b="1">
                <a:solidFill>
                  <a:schemeClr val="tx1"/>
                </a:solidFill>
                <a:latin typeface="黑体" panose="02010600030101010101" pitchFamily="49" charset="-122"/>
                <a:ea typeface="黑体" panose="02010600030101010101" pitchFamily="49" charset="-122"/>
              </a:rPr>
              <a:t>②青铜铸造发达</a:t>
            </a:r>
            <a:r>
              <a:rPr lang="zh-CN" altLang="en-US" sz="3200" b="1">
                <a:solidFill>
                  <a:srgbClr val="FF0000"/>
                </a:solidFill>
                <a:latin typeface="黑体" panose="02010600030101010101" pitchFamily="49" charset="-122"/>
                <a:ea typeface="黑体" panose="02010600030101010101" pitchFamily="49" charset="-122"/>
              </a:rPr>
              <a:t>（大量青铜器）</a:t>
            </a:r>
          </a:p>
        </p:txBody>
      </p:sp>
      <p:sp>
        <p:nvSpPr>
          <p:cNvPr id="13" name="弦形 12"/>
          <p:cNvSpPr/>
          <p:nvPr/>
        </p:nvSpPr>
        <p:spPr>
          <a:xfrm>
            <a:off x="765771" y="3449253"/>
            <a:ext cx="1524011" cy="824411"/>
          </a:xfrm>
          <a:prstGeom prst="chord">
            <a:avLst>
              <a:gd name="adj1" fmla="val 1763306"/>
              <a:gd name="adj2" fmla="val 19164744"/>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CN" altLang="en-US" sz="32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经济</a:t>
            </a:r>
          </a:p>
        </p:txBody>
      </p:sp>
      <p:sp>
        <p:nvSpPr>
          <p:cNvPr id="16" name="Text Box 22"/>
          <p:cNvSpPr txBox="1">
            <a:spLocks noChangeArrowheads="1"/>
          </p:cNvSpPr>
          <p:nvPr/>
        </p:nvSpPr>
        <p:spPr bwMode="auto">
          <a:xfrm>
            <a:off x="2112703" y="4699548"/>
            <a:ext cx="10001320" cy="1773555"/>
          </a:xfrm>
          <a:prstGeom prst="rect">
            <a:avLst/>
          </a:prstGeom>
          <a:noFill/>
          <a:ln w="28575">
            <a:solidFill>
              <a:srgbClr val="C00000"/>
            </a:solidFill>
            <a:prstDash val="lgDash"/>
          </a:ln>
        </p:spPr>
        <p:style>
          <a:lnRef idx="2">
            <a:schemeClr val="dk1"/>
          </a:lnRef>
          <a:fillRef idx="1">
            <a:schemeClr val="lt1"/>
          </a:fillRef>
          <a:effectRef idx="0">
            <a:schemeClr val="dk1"/>
          </a:effectRef>
          <a:fontRef idx="minor">
            <a:schemeClr val="dk1"/>
          </a:fontRef>
        </p:style>
        <p:txBody>
          <a:bodyPr wrap="square">
            <a:spAutoFit/>
          </a:bodyPr>
          <a:lstStyle/>
          <a:p>
            <a:pPr>
              <a:spcBef>
                <a:spcPts val="800"/>
              </a:spcBef>
              <a:defRPr/>
            </a:pPr>
            <a:r>
              <a:rPr lang="zh-CN" altLang="en-US" sz="3200" b="1">
                <a:solidFill>
                  <a:schemeClr val="tx1"/>
                </a:solidFill>
                <a:latin typeface="黑体" panose="02010600030101010101" pitchFamily="49" charset="-122"/>
                <a:ea typeface="黑体" panose="02010600030101010101" pitchFamily="49" charset="-122"/>
              </a:rPr>
              <a:t>①成熟文字</a:t>
            </a:r>
            <a:r>
              <a:rPr lang="zh-CN" altLang="en-US" sz="3200" b="1">
                <a:solidFill>
                  <a:srgbClr val="FF0000"/>
                </a:solidFill>
                <a:latin typeface="黑体" panose="02010600030101010101" pitchFamily="49" charset="-122"/>
                <a:ea typeface="黑体" panose="02010600030101010101" pitchFamily="49" charset="-122"/>
              </a:rPr>
              <a:t>（甲骨文，金文）</a:t>
            </a:r>
            <a:endParaRPr lang="en-US" altLang="zh-CN" sz="3200" b="1">
              <a:solidFill>
                <a:srgbClr val="FF0000"/>
              </a:solidFill>
              <a:latin typeface="黑体" panose="02010600030101010101" pitchFamily="49" charset="-122"/>
              <a:ea typeface="黑体" panose="02010600030101010101" pitchFamily="49" charset="-122"/>
            </a:endParaRPr>
          </a:p>
          <a:p>
            <a:pPr>
              <a:spcBef>
                <a:spcPts val="800"/>
              </a:spcBef>
              <a:defRPr/>
            </a:pPr>
            <a:r>
              <a:rPr lang="zh-CN" altLang="en-US" sz="3200" b="1">
                <a:solidFill>
                  <a:schemeClr val="tx1"/>
                </a:solidFill>
                <a:latin typeface="黑体" panose="02010600030101010101" pitchFamily="49" charset="-122"/>
                <a:ea typeface="黑体" panose="02010600030101010101" pitchFamily="49" charset="-122"/>
              </a:rPr>
              <a:t>②礼乐文化</a:t>
            </a:r>
            <a:r>
              <a:rPr lang="zh-CN" altLang="en-US" sz="3200" b="1">
                <a:solidFill>
                  <a:srgbClr val="FF0000"/>
                </a:solidFill>
                <a:latin typeface="黑体" panose="02010600030101010101" pitchFamily="49" charset="-122"/>
                <a:ea typeface="黑体" panose="02010600030101010101" pitchFamily="49" charset="-122"/>
              </a:rPr>
              <a:t>（礼乐制）</a:t>
            </a:r>
            <a:endParaRPr lang="en-US" altLang="zh-CN" sz="3200" b="1">
              <a:solidFill>
                <a:srgbClr val="002060"/>
              </a:solidFill>
              <a:latin typeface="黑体" panose="02010600030101010101" pitchFamily="49" charset="-122"/>
              <a:ea typeface="黑体" panose="02010600030101010101" pitchFamily="49" charset="-122"/>
            </a:endParaRPr>
          </a:p>
          <a:p>
            <a:pPr>
              <a:spcBef>
                <a:spcPts val="800"/>
              </a:spcBef>
              <a:defRPr/>
            </a:pPr>
            <a:r>
              <a:rPr lang="zh-CN" altLang="en-US" sz="3200" b="1">
                <a:solidFill>
                  <a:schemeClr val="tx1"/>
                </a:solidFill>
                <a:latin typeface="黑体" panose="02010600030101010101" pitchFamily="49" charset="-122"/>
                <a:ea typeface="黑体" panose="02010600030101010101" pitchFamily="49" charset="-122"/>
              </a:rPr>
              <a:t>③开始形成多元一体的心理认同</a:t>
            </a:r>
            <a:r>
              <a:rPr lang="zh-CN" altLang="en-US" sz="3200" b="1">
                <a:solidFill>
                  <a:srgbClr val="FF0000"/>
                </a:solidFill>
                <a:latin typeface="黑体" panose="02010600030101010101" pitchFamily="49" charset="-122"/>
                <a:ea typeface="黑体" panose="02010600030101010101" pitchFamily="49" charset="-122"/>
              </a:rPr>
              <a:t>（华夏子孙）</a:t>
            </a:r>
          </a:p>
        </p:txBody>
      </p:sp>
      <p:sp>
        <p:nvSpPr>
          <p:cNvPr id="17" name="弦形 16"/>
          <p:cNvSpPr/>
          <p:nvPr/>
        </p:nvSpPr>
        <p:spPr>
          <a:xfrm>
            <a:off x="765771" y="4839546"/>
            <a:ext cx="1524011" cy="824411"/>
          </a:xfrm>
          <a:prstGeom prst="chord">
            <a:avLst>
              <a:gd name="adj1" fmla="val 1763306"/>
              <a:gd name="adj2" fmla="val 19164744"/>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CN" altLang="en-US" sz="32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文化</a:t>
            </a:r>
          </a:p>
        </p:txBody>
      </p:sp>
      <p:sp>
        <p:nvSpPr>
          <p:cNvPr id="31" name="TextBox 2"/>
          <p:cNvSpPr txBox="1"/>
          <p:nvPr/>
        </p:nvSpPr>
        <p:spPr>
          <a:xfrm>
            <a:off x="937821" y="246043"/>
            <a:ext cx="1440160" cy="583565"/>
          </a:xfrm>
          <a:prstGeom prst="rect">
            <a:avLst/>
          </a:prstGeom>
          <a:noFill/>
          <a:ln w="38100">
            <a:solidFill>
              <a:schemeClr val="tx1"/>
            </a:solidFill>
          </a:ln>
        </p:spPr>
        <p:txBody>
          <a:bodyPr wrap="square" rtlCol="0">
            <a:spAutoFit/>
          </a:bodyPr>
          <a:lstStyle/>
          <a:p>
            <a:pPr algn="ctr"/>
            <a:r>
              <a:rPr lang="zh-CN" altLang="en-US" sz="3200" b="1" dirty="0">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总结</a:t>
            </a:r>
          </a:p>
        </p:txBody>
      </p:sp>
      <p:sp>
        <p:nvSpPr>
          <p:cNvPr id="32" name="Rectangle 1"/>
          <p:cNvSpPr>
            <a:spLocks noChangeArrowheads="1"/>
          </p:cNvSpPr>
          <p:nvPr/>
        </p:nvSpPr>
        <p:spPr bwMode="auto">
          <a:xfrm>
            <a:off x="2378075" y="245745"/>
            <a:ext cx="5502910" cy="583565"/>
          </a:xfrm>
          <a:prstGeom prst="rect">
            <a:avLst/>
          </a:prstGeom>
          <a:noFill/>
          <a:ln w="9525">
            <a:noFill/>
            <a:miter lim="800000"/>
          </a:ln>
          <a:effectLst/>
        </p:spPr>
        <p:txBody>
          <a:bodyPr vert="horz" wrap="square" lIns="91440" tIns="45720" rIns="91440" bIns="45720" numCol="1" anchor="ctr" anchorCtr="0" compatLnSpc="1">
            <a:spAutoFit/>
          </a:bodyPr>
          <a:lstStyle/>
          <a:p>
            <a:pPr marL="457200" marR="0" lvl="0" indent="-457200"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1" lang="zh-CN" altLang="zh-CN" sz="3200" b="1" i="0" u="none" strike="noStrike" cap="none" normalizeH="0" baseline="0" dirty="0">
                <a:ln>
                  <a:noFill/>
                </a:ln>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黑体" panose="02010600030101010101" pitchFamily="49" charset="-122"/>
                <a:sym typeface="+mn-ea"/>
              </a:rPr>
              <a:t>中国早期国家的特点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p:split orient="vert"/>
      </p:transition>
    </mc:Choice>
    <mc:Fallback xmlns="">
      <p:transition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5" grpId="0" bldLvl="0" animBg="1"/>
      <p:bldP spid="1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4130" y="83820"/>
            <a:ext cx="675005" cy="6722745"/>
          </a:xfrm>
          <a:prstGeom prst="rect">
            <a:avLst/>
          </a:prstGeom>
          <a:solidFill>
            <a:srgbClr val="FFFF00"/>
          </a:solidFill>
          <a:ln w="9525">
            <a:noFill/>
            <a:miter lim="800000"/>
          </a:ln>
          <a:effectLst/>
        </p:spPr>
        <p:txBody>
          <a:bodyPr vert="eaVert" wrap="square">
            <a:spAutoFit/>
          </a:bodyPr>
          <a:lstStyle/>
          <a:p>
            <a:pPr algn="ctr">
              <a:spcBef>
                <a:spcPct val="50000"/>
              </a:spcBef>
              <a:defRPr/>
            </a:pPr>
            <a:r>
              <a:rPr lang="zh-CN" altLang="en-US" sz="3200" b="1" dirty="0">
                <a:solidFill>
                  <a:srgbClr val="003399"/>
                </a:solidFill>
                <a:effectLst>
                  <a:outerShdw blurRad="38100" dist="38100" dir="2700000" algn="tl">
                    <a:srgbClr val="000000"/>
                  </a:outerShdw>
                </a:effectLst>
                <a:latin typeface="黑体" panose="02010600030101010101" pitchFamily="49" charset="-122"/>
                <a:ea typeface="黑体" panose="02010600030101010101" pitchFamily="49" charset="-122"/>
              </a:rPr>
              <a:t>四    点    突    破</a:t>
            </a:r>
          </a:p>
        </p:txBody>
      </p:sp>
      <p:sp>
        <p:nvSpPr>
          <p:cNvPr id="4" name="TextBox 2"/>
          <p:cNvSpPr txBox="1"/>
          <p:nvPr/>
        </p:nvSpPr>
        <p:spPr>
          <a:xfrm>
            <a:off x="755576" y="320338"/>
            <a:ext cx="1440160" cy="583565"/>
          </a:xfrm>
          <a:prstGeom prst="rect">
            <a:avLst/>
          </a:prstGeom>
          <a:noFill/>
          <a:ln w="38100">
            <a:solidFill>
              <a:schemeClr val="tx1"/>
            </a:solidFill>
          </a:ln>
        </p:spPr>
        <p:txBody>
          <a:bodyPr wrap="square" rtlCol="0">
            <a:spAutoFit/>
          </a:bodyPr>
          <a:lstStyle/>
          <a:p>
            <a:pPr algn="ctr"/>
            <a:r>
              <a:rPr lang="zh-CN" altLang="en-US" sz="3200" b="1" dirty="0">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要点</a:t>
            </a:r>
          </a:p>
        </p:txBody>
      </p:sp>
      <p:sp>
        <p:nvSpPr>
          <p:cNvPr id="5" name="Rectangle 1"/>
          <p:cNvSpPr>
            <a:spLocks noChangeArrowheads="1"/>
          </p:cNvSpPr>
          <p:nvPr/>
        </p:nvSpPr>
        <p:spPr bwMode="auto">
          <a:xfrm>
            <a:off x="2433320" y="335280"/>
            <a:ext cx="3606165" cy="583565"/>
          </a:xfrm>
          <a:prstGeom prst="rect">
            <a:avLst/>
          </a:prstGeom>
          <a:noFill/>
          <a:ln w="9525">
            <a:noFill/>
            <a:miter lim="800000"/>
          </a:ln>
          <a:effectLst/>
        </p:spPr>
        <p:txBody>
          <a:bodyPr vert="horz" wrap="square" lIns="91440" tIns="45720" rIns="91440" bIns="45720" numCol="1" anchor="ctr" anchorCtr="0" compatLnSpc="1">
            <a:spAutoFit/>
          </a:bodyPr>
          <a:lstStyle/>
          <a:p>
            <a:pPr marL="457200" marR="0" lvl="0" indent="-457200"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zh-CN" altLang="en-US" sz="3200" b="1" i="0" u="none" strike="noStrike" cap="none" normalizeH="0" baseline="0" dirty="0">
                <a:ln>
                  <a:noFill/>
                </a:ln>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宋体" panose="02010600030101010101" pitchFamily="2" charset="-122"/>
              </a:rPr>
              <a:t>文明与文明起源</a:t>
            </a:r>
          </a:p>
        </p:txBody>
      </p:sp>
      <p:sp>
        <p:nvSpPr>
          <p:cNvPr id="7" name="文本框 6"/>
          <p:cNvSpPr txBox="1"/>
          <p:nvPr/>
        </p:nvSpPr>
        <p:spPr>
          <a:xfrm>
            <a:off x="1168400" y="3276600"/>
            <a:ext cx="3480440" cy="584775"/>
          </a:xfrm>
          <a:prstGeom prst="rect">
            <a:avLst/>
          </a:prstGeom>
          <a:noFill/>
        </p:spPr>
        <p:txBody>
          <a:bodyPr wrap="none" rtlCol="0" anchor="t">
            <a:spAutoFit/>
          </a:bodyPr>
          <a:lstStyle/>
          <a:p>
            <a:pPr marL="0" indent="0">
              <a:buNone/>
            </a:pPr>
            <a:r>
              <a:rPr lang="zh-CN" altLang="en-US" sz="3200" b="1" dirty="0">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楷体_GB2312" panose="02010609030101010101" charset="-122"/>
                <a:sym typeface="+mn-ea"/>
              </a:rPr>
              <a:t>文明判断标准有：</a:t>
            </a:r>
          </a:p>
        </p:txBody>
      </p:sp>
      <p:sp>
        <p:nvSpPr>
          <p:cNvPr id="9" name="文本框 8"/>
          <p:cNvSpPr txBox="1"/>
          <p:nvPr/>
        </p:nvSpPr>
        <p:spPr>
          <a:xfrm>
            <a:off x="755650" y="1028700"/>
            <a:ext cx="11249660" cy="2091690"/>
          </a:xfrm>
          <a:prstGeom prst="rect">
            <a:avLst/>
          </a:prstGeom>
          <a:noFill/>
        </p:spPr>
        <p:txBody>
          <a:bodyPr wrap="square" rtlCol="0" anchor="t">
            <a:spAutoFit/>
          </a:bodyPr>
          <a:lstStyle/>
          <a:p>
            <a:pPr marL="0" indent="0">
              <a:buNone/>
            </a:pPr>
            <a:r>
              <a:rPr lang="en-US" altLang="zh-CN" sz="2600" b="1" dirty="0">
                <a:effectLst>
                  <a:outerShdw blurRad="38100" dist="38100" dir="2700000" algn="tl">
                    <a:srgbClr val="000000">
                      <a:alpha val="43137"/>
                    </a:srgbClr>
                  </a:outerShdw>
                </a:effectLst>
                <a:latin typeface="楷体" pitchFamily="49" charset="-122"/>
                <a:ea typeface="楷体" pitchFamily="49" charset="-122"/>
                <a:cs typeface="楷体_GB2312" panose="02010609030101010101" charset="-122"/>
                <a:sym typeface="+mn-ea"/>
              </a:rPr>
              <a:t>    </a:t>
            </a:r>
            <a:r>
              <a:rPr lang="zh-CN" altLang="en-US" sz="2600" b="1" dirty="0">
                <a:latin typeface="楷体" pitchFamily="49" charset="-122"/>
                <a:ea typeface="楷体" pitchFamily="49" charset="-122"/>
                <a:cs typeface="楷体_GB2312" panose="02010609030101010101" charset="-122"/>
                <a:sym typeface="+mn-ea"/>
              </a:rPr>
              <a:t>现今史学界一般把‘文明’一词用来指一个社会已由氏族制度解体而进入有了国家组织的阶级社会的阶段，这种社会中，除了政治组织上的国家以外，已有城市作为政治、经济、文化各方面活动的中心，它们一般都已经发明文字和能够利用文字作记载，并都已知道冶炼金属，文明的这些标志中，以文字最为主要。”  —— 夏鼐：《中国文明的起源》，载《文物》1985</a:t>
            </a:r>
            <a:endParaRPr lang="zh-CN" altLang="en-US" sz="2600" dirty="0">
              <a:latin typeface="楷体" pitchFamily="49" charset="-122"/>
              <a:ea typeface="楷体" pitchFamily="49" charset="-122"/>
            </a:endParaRPr>
          </a:p>
        </p:txBody>
      </p:sp>
      <p:sp>
        <p:nvSpPr>
          <p:cNvPr id="10" name="文本框 9"/>
          <p:cNvSpPr txBox="1"/>
          <p:nvPr/>
        </p:nvSpPr>
        <p:spPr>
          <a:xfrm>
            <a:off x="756285" y="4164965"/>
            <a:ext cx="11249660" cy="1691640"/>
          </a:xfrm>
          <a:prstGeom prst="rect">
            <a:avLst/>
          </a:prstGeom>
          <a:noFill/>
        </p:spPr>
        <p:txBody>
          <a:bodyPr wrap="square" rtlCol="0" anchor="t">
            <a:spAutoFit/>
          </a:bodyPr>
          <a:lstStyle/>
          <a:p>
            <a:pPr marL="0" indent="0">
              <a:buNone/>
            </a:pPr>
            <a:r>
              <a:rPr lang="en-US" altLang="zh-CN" sz="2600" b="1" dirty="0">
                <a:effectLst>
                  <a:outerShdw blurRad="38100" dist="38100" dir="2700000" algn="tl">
                    <a:srgbClr val="000000">
                      <a:alpha val="43137"/>
                    </a:srgbClr>
                  </a:outerShdw>
                </a:effectLst>
                <a:latin typeface="楷体" pitchFamily="49" charset="-122"/>
                <a:ea typeface="楷体" pitchFamily="49" charset="-122"/>
                <a:cs typeface="楷体_GB2312" panose="02010609030101010101" charset="-122"/>
                <a:sym typeface="+mn-ea"/>
              </a:rPr>
              <a:t>    </a:t>
            </a:r>
            <a:r>
              <a:rPr lang="zh-CN" altLang="en-US" sz="2600" b="1" dirty="0">
                <a:latin typeface="楷体" pitchFamily="49" charset="-122"/>
                <a:ea typeface="楷体" pitchFamily="49" charset="-122"/>
                <a:cs typeface="楷体_GB2312" panose="02010609030101010101" charset="-122"/>
                <a:sym typeface="+mn-ea"/>
              </a:rPr>
              <a:t>劳动分工是私有制产生的社会前提，剩余产品的增加是私有制产生的物质前提。私有制的发展使得社会分裂为阶级。国家是在私有制和阶级发生与发展的基础上产生的，是阶级矛盾不可调和的产物。</a:t>
            </a:r>
            <a:r>
              <a:rPr lang="en-US" altLang="zh-CN" sz="2600" b="1" dirty="0">
                <a:latin typeface="楷体" pitchFamily="49" charset="-122"/>
                <a:ea typeface="楷体" pitchFamily="49" charset="-122"/>
                <a:cs typeface="楷体_GB2312" panose="02010609030101010101" charset="-122"/>
                <a:sym typeface="+mn-ea"/>
              </a:rPr>
              <a:t>           </a:t>
            </a:r>
            <a:endParaRPr lang="en-US" altLang="zh-CN" sz="2600" b="1" dirty="0">
              <a:latin typeface="楷体" pitchFamily="49" charset="-122"/>
              <a:ea typeface="楷体" pitchFamily="49" charset="-122"/>
              <a:cs typeface="楷体_GB2312" panose="02010609030101010101" charset="-122"/>
            </a:endParaRPr>
          </a:p>
          <a:p>
            <a:pPr marL="0" indent="0">
              <a:buNone/>
            </a:pPr>
            <a:r>
              <a:rPr lang="en-US" altLang="zh-CN" sz="2600" b="1" dirty="0">
                <a:latin typeface="楷体" pitchFamily="49" charset="-122"/>
                <a:ea typeface="楷体" pitchFamily="49" charset="-122"/>
                <a:cs typeface="楷体_GB2312" panose="02010609030101010101" charset="-122"/>
                <a:sym typeface="+mn-ea"/>
              </a:rPr>
              <a:t>                        </a:t>
            </a:r>
            <a:r>
              <a:rPr lang="zh-CN" altLang="en-US" sz="2600" b="1" dirty="0">
                <a:latin typeface="楷体" pitchFamily="49" charset="-122"/>
                <a:ea typeface="楷体" pitchFamily="49" charset="-122"/>
                <a:cs typeface="楷体_GB2312" panose="02010609030101010101" charset="-122"/>
                <a:sym typeface="+mn-ea"/>
              </a:rPr>
              <a:t>—— 恩格斯</a:t>
            </a:r>
            <a:r>
              <a:rPr lang="en-US" altLang="zh-CN" sz="2600" b="1" dirty="0">
                <a:latin typeface="楷体" pitchFamily="49" charset="-122"/>
                <a:ea typeface="楷体" pitchFamily="49" charset="-122"/>
                <a:cs typeface="楷体_GB2312" panose="02010609030101010101" charset="-122"/>
                <a:sym typeface="+mn-ea"/>
              </a:rPr>
              <a:t> </a:t>
            </a:r>
            <a:r>
              <a:rPr lang="zh-CN" altLang="en-US" sz="2600" b="1" dirty="0">
                <a:latin typeface="楷体" pitchFamily="49" charset="-122"/>
                <a:ea typeface="楷体" pitchFamily="49" charset="-122"/>
                <a:cs typeface="楷体_GB2312" panose="02010609030101010101" charset="-122"/>
                <a:sym typeface="+mn-ea"/>
              </a:rPr>
              <a:t>《家庭、私有制和国家的起源》</a:t>
            </a:r>
            <a:endParaRPr lang="zh-CN" altLang="en-US" sz="2600" b="1" dirty="0">
              <a:latin typeface="楷体" pitchFamily="49" charset="-122"/>
              <a:ea typeface="楷体" pitchFamily="49" charset="-122"/>
              <a:cs typeface="楷体_GB2312" panose="02010609030101010101" charset="-122"/>
            </a:endParaRPr>
          </a:p>
        </p:txBody>
      </p:sp>
      <p:sp>
        <p:nvSpPr>
          <p:cNvPr id="11" name="文本框 10"/>
          <p:cNvSpPr txBox="1"/>
          <p:nvPr/>
        </p:nvSpPr>
        <p:spPr>
          <a:xfrm>
            <a:off x="755576" y="5869017"/>
            <a:ext cx="4511171" cy="584775"/>
          </a:xfrm>
          <a:prstGeom prst="rect">
            <a:avLst/>
          </a:prstGeom>
          <a:noFill/>
        </p:spPr>
        <p:txBody>
          <a:bodyPr wrap="none" rtlCol="0" anchor="t">
            <a:spAutoFit/>
          </a:bodyPr>
          <a:lstStyle/>
          <a:p>
            <a:pPr marL="0" indent="0">
              <a:buNone/>
            </a:pPr>
            <a:r>
              <a:rPr lang="zh-CN" altLang="en-US" sz="3200" b="1" dirty="0">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文明起源的重要标志是</a:t>
            </a:r>
            <a:r>
              <a:rPr lang="en-US" altLang="zh-CN" sz="3200" b="1" dirty="0">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a:t>
            </a:r>
            <a:endParaRPr lang="zh-CN" altLang="en-US" sz="3200" b="1" dirty="0">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sp>
        <p:nvSpPr>
          <p:cNvPr id="2" name="矩形 1">
            <a:extLst>
              <a:ext uri="{FF2B5EF4-FFF2-40B4-BE49-F238E27FC236}">
                <a16:creationId xmlns:a16="http://schemas.microsoft.com/office/drawing/2014/main" id="{4D01B696-E643-4CCE-8A70-482AF10C73BA}"/>
              </a:ext>
            </a:extLst>
          </p:cNvPr>
          <p:cNvSpPr/>
          <p:nvPr/>
        </p:nvSpPr>
        <p:spPr>
          <a:xfrm>
            <a:off x="5266747" y="5937945"/>
            <a:ext cx="3480440" cy="584775"/>
          </a:xfrm>
          <a:prstGeom prst="rect">
            <a:avLst/>
          </a:prstGeom>
        </p:spPr>
        <p:txBody>
          <a:bodyPr wrap="none">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社会的分工和分化</a:t>
            </a:r>
            <a:endParaRPr lang="zh-CN" altLang="en-US" sz="3200" dirty="0"/>
          </a:p>
        </p:txBody>
      </p:sp>
      <p:sp>
        <p:nvSpPr>
          <p:cNvPr id="6" name="矩形 5">
            <a:extLst>
              <a:ext uri="{FF2B5EF4-FFF2-40B4-BE49-F238E27FC236}">
                <a16:creationId xmlns:a16="http://schemas.microsoft.com/office/drawing/2014/main" id="{FFBBC1AE-5AE6-4D8D-B05F-679B8DAE8275}"/>
              </a:ext>
            </a:extLst>
          </p:cNvPr>
          <p:cNvSpPr/>
          <p:nvPr/>
        </p:nvSpPr>
        <p:spPr>
          <a:xfrm>
            <a:off x="5012659" y="3289012"/>
            <a:ext cx="5540299" cy="584775"/>
          </a:xfrm>
          <a:prstGeom prst="rect">
            <a:avLst/>
          </a:prstGeom>
        </p:spPr>
        <p:txBody>
          <a:bodyPr wrap="none">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楷体_GB2312" panose="02010609030101010101" charset="-122"/>
                <a:sym typeface="+mn-ea"/>
              </a:rPr>
              <a:t>文字；冶炼金属；城市；国家</a:t>
            </a:r>
            <a:endParaRPr lang="zh-CN" altLang="en-US" sz="32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p:split orient="vert"/>
      </p:transition>
    </mc:Choice>
    <mc:Fallback xmlns="">
      <p:transition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0F222C5-3EC3-4CF4-8B10-01A0A05E7291}"/>
              </a:ext>
            </a:extLst>
          </p:cNvPr>
          <p:cNvSpPr txBox="1"/>
          <p:nvPr/>
        </p:nvSpPr>
        <p:spPr>
          <a:xfrm>
            <a:off x="223026" y="869797"/>
            <a:ext cx="10348332" cy="584775"/>
          </a:xfrm>
          <a:prstGeom prst="rect">
            <a:avLst/>
          </a:prstGeom>
          <a:noFill/>
        </p:spPr>
        <p:txBody>
          <a:bodyPr wrap="square" rtlCol="0">
            <a:spAutoFit/>
          </a:bodyPr>
          <a:lstStyle/>
          <a:p>
            <a:r>
              <a:rPr lang="zh-CN" altLang="en-US" sz="3200" b="1" dirty="0">
                <a:solidFill>
                  <a:srgbClr val="FF0000"/>
                </a:solidFill>
              </a:rPr>
              <a:t>问题</a:t>
            </a:r>
            <a:r>
              <a:rPr lang="en-US" altLang="zh-CN" sz="3200" b="1" dirty="0">
                <a:solidFill>
                  <a:srgbClr val="FF0000"/>
                </a:solidFill>
              </a:rPr>
              <a:t>1</a:t>
            </a:r>
            <a:r>
              <a:rPr lang="zh-CN" altLang="en-US" sz="3200" b="1" dirty="0">
                <a:solidFill>
                  <a:srgbClr val="FF0000"/>
                </a:solidFill>
              </a:rPr>
              <a:t>：本课教材有哪三个子目？他们之间有何联系？</a:t>
            </a:r>
          </a:p>
        </p:txBody>
      </p:sp>
      <p:sp>
        <p:nvSpPr>
          <p:cNvPr id="15" name="文本框 14">
            <a:extLst>
              <a:ext uri="{FF2B5EF4-FFF2-40B4-BE49-F238E27FC236}">
                <a16:creationId xmlns:a16="http://schemas.microsoft.com/office/drawing/2014/main" id="{5E1753A0-13FE-439D-9A87-A289B60E14AA}"/>
              </a:ext>
            </a:extLst>
          </p:cNvPr>
          <p:cNvSpPr txBox="1"/>
          <p:nvPr/>
        </p:nvSpPr>
        <p:spPr>
          <a:xfrm>
            <a:off x="223026" y="186416"/>
            <a:ext cx="11381677" cy="584775"/>
          </a:xfrm>
          <a:prstGeom prst="rect">
            <a:avLst/>
          </a:prstGeom>
          <a:noFill/>
        </p:spPr>
        <p:txBody>
          <a:bodyPr wrap="square" rtlCol="0">
            <a:spAutoFit/>
          </a:bodyPr>
          <a:lstStyle/>
          <a:p>
            <a:r>
              <a:rPr lang="zh-CN" altLang="en-US" sz="3200" b="1" dirty="0">
                <a:solidFill>
                  <a:srgbClr val="FF0000"/>
                </a:solidFill>
              </a:rPr>
              <a:t>环节一：自主学习</a:t>
            </a:r>
          </a:p>
        </p:txBody>
      </p:sp>
      <p:sp>
        <p:nvSpPr>
          <p:cNvPr id="16" name="文本框 15">
            <a:extLst>
              <a:ext uri="{FF2B5EF4-FFF2-40B4-BE49-F238E27FC236}">
                <a16:creationId xmlns:a16="http://schemas.microsoft.com/office/drawing/2014/main" id="{2737224B-EAD8-47D2-9C19-E0D5568139E9}"/>
              </a:ext>
            </a:extLst>
          </p:cNvPr>
          <p:cNvSpPr txBox="1"/>
          <p:nvPr/>
        </p:nvSpPr>
        <p:spPr>
          <a:xfrm>
            <a:off x="223026" y="1454572"/>
            <a:ext cx="11396546" cy="1077218"/>
          </a:xfrm>
          <a:prstGeom prst="rect">
            <a:avLst/>
          </a:prstGeom>
          <a:noFill/>
        </p:spPr>
        <p:txBody>
          <a:bodyPr wrap="square" rtlCol="0">
            <a:spAutoFit/>
          </a:bodyPr>
          <a:lstStyle/>
          <a:p>
            <a:r>
              <a:rPr lang="zh-CN" altLang="en-US" sz="3200" b="1" dirty="0">
                <a:solidFill>
                  <a:srgbClr val="FF0000"/>
                </a:solidFill>
              </a:rPr>
              <a:t>问题</a:t>
            </a:r>
            <a:r>
              <a:rPr lang="en-US" altLang="zh-CN" sz="3200" b="1" dirty="0">
                <a:solidFill>
                  <a:srgbClr val="FF0000"/>
                </a:solidFill>
              </a:rPr>
              <a:t>2</a:t>
            </a:r>
            <a:r>
              <a:rPr lang="zh-CN" altLang="en-US" sz="3200" b="1" dirty="0">
                <a:solidFill>
                  <a:srgbClr val="FF0000"/>
                </a:solidFill>
              </a:rPr>
              <a:t>：阅读教材第一个子目，列表归纳石器时代的特点、生产生活方式及典型代表。</a:t>
            </a:r>
          </a:p>
        </p:txBody>
      </p:sp>
      <p:sp>
        <p:nvSpPr>
          <p:cNvPr id="17" name="文本框 16">
            <a:extLst>
              <a:ext uri="{FF2B5EF4-FFF2-40B4-BE49-F238E27FC236}">
                <a16:creationId xmlns:a16="http://schemas.microsoft.com/office/drawing/2014/main" id="{6A2FD172-5B20-446A-9CCF-879ACEAA8228}"/>
              </a:ext>
            </a:extLst>
          </p:cNvPr>
          <p:cNvSpPr txBox="1"/>
          <p:nvPr/>
        </p:nvSpPr>
        <p:spPr>
          <a:xfrm>
            <a:off x="223026" y="2531790"/>
            <a:ext cx="11731079" cy="1077218"/>
          </a:xfrm>
          <a:prstGeom prst="rect">
            <a:avLst/>
          </a:prstGeom>
          <a:noFill/>
        </p:spPr>
        <p:txBody>
          <a:bodyPr wrap="square" rtlCol="0">
            <a:spAutoFit/>
          </a:bodyPr>
          <a:lstStyle/>
          <a:p>
            <a:r>
              <a:rPr lang="zh-CN" altLang="en-US" sz="3200" b="1" dirty="0">
                <a:solidFill>
                  <a:srgbClr val="FF0000"/>
                </a:solidFill>
              </a:rPr>
              <a:t>问题</a:t>
            </a:r>
            <a:r>
              <a:rPr lang="en-US" altLang="zh-CN" sz="3200" b="1" dirty="0">
                <a:solidFill>
                  <a:srgbClr val="FF0000"/>
                </a:solidFill>
              </a:rPr>
              <a:t>3</a:t>
            </a:r>
            <a:r>
              <a:rPr lang="zh-CN" altLang="en-US" sz="3200" b="1" dirty="0">
                <a:solidFill>
                  <a:srgbClr val="FF0000"/>
                </a:solidFill>
              </a:rPr>
              <a:t>：依据教材</a:t>
            </a:r>
            <a:r>
              <a:rPr lang="en-US" altLang="zh-CN" sz="3200" b="1" dirty="0">
                <a:solidFill>
                  <a:srgbClr val="FF0000"/>
                </a:solidFill>
              </a:rPr>
              <a:t>2</a:t>
            </a:r>
            <a:r>
              <a:rPr lang="zh-CN" altLang="en-US" sz="3200" b="1" dirty="0">
                <a:solidFill>
                  <a:srgbClr val="FF0000"/>
                </a:solidFill>
              </a:rPr>
              <a:t>、</a:t>
            </a:r>
            <a:r>
              <a:rPr lang="en-US" altLang="zh-CN" sz="3200" b="1" dirty="0">
                <a:solidFill>
                  <a:srgbClr val="FF0000"/>
                </a:solidFill>
              </a:rPr>
              <a:t>3</a:t>
            </a:r>
            <a:r>
              <a:rPr lang="zh-CN" altLang="en-US" sz="3200" b="1" dirty="0">
                <a:solidFill>
                  <a:srgbClr val="FF0000"/>
                </a:solidFill>
              </a:rPr>
              <a:t>页上的地图概括中国早期人类文明分布的特点</a:t>
            </a:r>
          </a:p>
        </p:txBody>
      </p:sp>
      <p:sp>
        <p:nvSpPr>
          <p:cNvPr id="18" name="文本框 17">
            <a:extLst>
              <a:ext uri="{FF2B5EF4-FFF2-40B4-BE49-F238E27FC236}">
                <a16:creationId xmlns:a16="http://schemas.microsoft.com/office/drawing/2014/main" id="{D7246B7F-1A7A-4A7E-98AF-8D24B214719F}"/>
              </a:ext>
            </a:extLst>
          </p:cNvPr>
          <p:cNvSpPr txBox="1"/>
          <p:nvPr/>
        </p:nvSpPr>
        <p:spPr>
          <a:xfrm>
            <a:off x="237895" y="3609008"/>
            <a:ext cx="11716210" cy="1077218"/>
          </a:xfrm>
          <a:prstGeom prst="rect">
            <a:avLst/>
          </a:prstGeom>
          <a:noFill/>
        </p:spPr>
        <p:txBody>
          <a:bodyPr wrap="square" rtlCol="0">
            <a:spAutoFit/>
          </a:bodyPr>
          <a:lstStyle/>
          <a:p>
            <a:r>
              <a:rPr lang="zh-CN" altLang="en-US" sz="3200" b="1" dirty="0">
                <a:solidFill>
                  <a:srgbClr val="FF0000"/>
                </a:solidFill>
              </a:rPr>
              <a:t>问题</a:t>
            </a:r>
            <a:r>
              <a:rPr lang="en-US" altLang="zh-CN" sz="3200" b="1" dirty="0">
                <a:solidFill>
                  <a:srgbClr val="FF0000"/>
                </a:solidFill>
              </a:rPr>
              <a:t>4</a:t>
            </a:r>
            <a:r>
              <a:rPr lang="zh-CN" altLang="en-US" sz="3200" b="1" dirty="0">
                <a:solidFill>
                  <a:srgbClr val="FF0000"/>
                </a:solidFill>
              </a:rPr>
              <a:t>：依据教材第</a:t>
            </a:r>
            <a:r>
              <a:rPr lang="en-US" altLang="zh-CN" sz="3200" b="1" dirty="0">
                <a:solidFill>
                  <a:srgbClr val="FF0000"/>
                </a:solidFill>
              </a:rPr>
              <a:t>4</a:t>
            </a:r>
            <a:r>
              <a:rPr lang="zh-CN" altLang="en-US" sz="3200" b="1" dirty="0">
                <a:solidFill>
                  <a:srgbClr val="FF0000"/>
                </a:solidFill>
              </a:rPr>
              <a:t>页上的内容，归纳中国原始社会经历了哪三个阶段？生产力水平如何？由此得出什么认识？</a:t>
            </a:r>
          </a:p>
        </p:txBody>
      </p:sp>
      <p:sp>
        <p:nvSpPr>
          <p:cNvPr id="19" name="文本框 18">
            <a:extLst>
              <a:ext uri="{FF2B5EF4-FFF2-40B4-BE49-F238E27FC236}">
                <a16:creationId xmlns:a16="http://schemas.microsoft.com/office/drawing/2014/main" id="{D2A2BE6B-8685-453F-8514-251EC64F3C11}"/>
              </a:ext>
            </a:extLst>
          </p:cNvPr>
          <p:cNvSpPr txBox="1"/>
          <p:nvPr/>
        </p:nvSpPr>
        <p:spPr>
          <a:xfrm>
            <a:off x="237895" y="4697377"/>
            <a:ext cx="11604700" cy="1077218"/>
          </a:xfrm>
          <a:prstGeom prst="rect">
            <a:avLst/>
          </a:prstGeom>
          <a:noFill/>
        </p:spPr>
        <p:txBody>
          <a:bodyPr wrap="square" rtlCol="0">
            <a:spAutoFit/>
          </a:bodyPr>
          <a:lstStyle/>
          <a:p>
            <a:r>
              <a:rPr lang="zh-CN" altLang="en-US" sz="3200" b="1" dirty="0">
                <a:solidFill>
                  <a:srgbClr val="FF0000"/>
                </a:solidFill>
              </a:rPr>
              <a:t>问题</a:t>
            </a:r>
            <a:r>
              <a:rPr lang="en-US" altLang="zh-CN" sz="3200" b="1" dirty="0">
                <a:solidFill>
                  <a:srgbClr val="FF0000"/>
                </a:solidFill>
              </a:rPr>
              <a:t>5</a:t>
            </a:r>
            <a:r>
              <a:rPr lang="zh-CN" altLang="en-US" sz="3200" b="1" dirty="0">
                <a:solidFill>
                  <a:srgbClr val="FF0000"/>
                </a:solidFill>
              </a:rPr>
              <a:t>：依据教材第</a:t>
            </a:r>
            <a:r>
              <a:rPr lang="en-US" altLang="zh-CN" sz="3200" b="1" dirty="0">
                <a:solidFill>
                  <a:srgbClr val="FF0000"/>
                </a:solidFill>
              </a:rPr>
              <a:t>4</a:t>
            </a:r>
            <a:r>
              <a:rPr lang="zh-CN" altLang="en-US" sz="3200" b="1" dirty="0">
                <a:solidFill>
                  <a:srgbClr val="FF0000"/>
                </a:solidFill>
              </a:rPr>
              <a:t>页上的内容，回答“万邦”时代是什么时期？有何特点？</a:t>
            </a:r>
          </a:p>
        </p:txBody>
      </p:sp>
      <p:sp>
        <p:nvSpPr>
          <p:cNvPr id="20" name="文本框 19">
            <a:extLst>
              <a:ext uri="{FF2B5EF4-FFF2-40B4-BE49-F238E27FC236}">
                <a16:creationId xmlns:a16="http://schemas.microsoft.com/office/drawing/2014/main" id="{697D7E9E-85D4-485A-A4BD-A9CDFD628CB5}"/>
              </a:ext>
            </a:extLst>
          </p:cNvPr>
          <p:cNvSpPr txBox="1"/>
          <p:nvPr/>
        </p:nvSpPr>
        <p:spPr>
          <a:xfrm>
            <a:off x="230460" y="5763444"/>
            <a:ext cx="11381677" cy="1077218"/>
          </a:xfrm>
          <a:prstGeom prst="rect">
            <a:avLst/>
          </a:prstGeom>
          <a:noFill/>
        </p:spPr>
        <p:txBody>
          <a:bodyPr wrap="square" rtlCol="0">
            <a:spAutoFit/>
          </a:bodyPr>
          <a:lstStyle/>
          <a:p>
            <a:r>
              <a:rPr lang="zh-CN" altLang="en-US" sz="3200" b="1" dirty="0">
                <a:solidFill>
                  <a:srgbClr val="FF0000"/>
                </a:solidFill>
              </a:rPr>
              <a:t>问题</a:t>
            </a:r>
            <a:r>
              <a:rPr lang="en-US" altLang="zh-CN" sz="3200" b="1" dirty="0">
                <a:solidFill>
                  <a:srgbClr val="FF0000"/>
                </a:solidFill>
              </a:rPr>
              <a:t>6</a:t>
            </a:r>
            <a:r>
              <a:rPr lang="zh-CN" altLang="en-US" sz="3200" b="1" dirty="0">
                <a:solidFill>
                  <a:srgbClr val="FF0000"/>
                </a:solidFill>
              </a:rPr>
              <a:t>：综合本课知识回答：私有制、阶级、早期国家出现的根本原因是什么？</a:t>
            </a:r>
          </a:p>
        </p:txBody>
      </p:sp>
    </p:spTree>
    <p:extLst>
      <p:ext uri="{BB962C8B-B14F-4D97-AF65-F5344CB8AC3E}">
        <p14:creationId xmlns:p14="http://schemas.microsoft.com/office/powerpoint/2010/main" val="1497513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E1262322-2184-48CB-BE92-7ECD49A1B55F}"/>
              </a:ext>
            </a:extLst>
          </p:cNvPr>
          <p:cNvSpPr txBox="1"/>
          <p:nvPr/>
        </p:nvSpPr>
        <p:spPr>
          <a:xfrm>
            <a:off x="538977" y="1732950"/>
            <a:ext cx="11396546" cy="1077218"/>
          </a:xfrm>
          <a:prstGeom prst="rect">
            <a:avLst/>
          </a:prstGeom>
          <a:noFill/>
        </p:spPr>
        <p:txBody>
          <a:bodyPr wrap="square" rtlCol="0">
            <a:spAutoFit/>
          </a:bodyPr>
          <a:lstStyle/>
          <a:p>
            <a:r>
              <a:rPr lang="zh-CN" altLang="en-US" sz="3200" b="1" dirty="0">
                <a:solidFill>
                  <a:srgbClr val="FF0000"/>
                </a:solidFill>
              </a:rPr>
              <a:t>问题</a:t>
            </a:r>
            <a:r>
              <a:rPr lang="en-US" altLang="zh-CN" sz="3200" b="1" dirty="0">
                <a:solidFill>
                  <a:srgbClr val="FF0000"/>
                </a:solidFill>
              </a:rPr>
              <a:t>2</a:t>
            </a:r>
            <a:r>
              <a:rPr lang="zh-CN" altLang="en-US" sz="3200" b="1" dirty="0">
                <a:solidFill>
                  <a:srgbClr val="FF0000"/>
                </a:solidFill>
              </a:rPr>
              <a:t>：阅读教材第一个子目，列表归纳石器时代的特点、生产生活方式及典型代表。</a:t>
            </a:r>
          </a:p>
        </p:txBody>
      </p:sp>
      <p:graphicFrame>
        <p:nvGraphicFramePr>
          <p:cNvPr id="6" name="表格 5">
            <a:extLst>
              <a:ext uri="{FF2B5EF4-FFF2-40B4-BE49-F238E27FC236}">
                <a16:creationId xmlns:a16="http://schemas.microsoft.com/office/drawing/2014/main" id="{17E3BBDF-F265-49EF-B9C1-23E5E15EA38B}"/>
              </a:ext>
            </a:extLst>
          </p:cNvPr>
          <p:cNvGraphicFramePr>
            <a:graphicFrameLocks noGrp="1"/>
          </p:cNvGraphicFramePr>
          <p:nvPr>
            <p:extLst>
              <p:ext uri="{D42A27DB-BD31-4B8C-83A1-F6EECF244321}">
                <p14:modId xmlns:p14="http://schemas.microsoft.com/office/powerpoint/2010/main" val="3522599941"/>
              </p:ext>
            </p:extLst>
          </p:nvPr>
        </p:nvGraphicFramePr>
        <p:xfrm>
          <a:off x="538977" y="2904511"/>
          <a:ext cx="10950499" cy="3813717"/>
        </p:xfrm>
        <a:graphic>
          <a:graphicData uri="http://schemas.openxmlformats.org/drawingml/2006/table">
            <a:tbl>
              <a:tblPr firstRow="1" firstCol="1" bandRow="1">
                <a:tableStyleId>{5C22544A-7EE6-4342-B048-85BDC9FD1C3A}</a:tableStyleId>
              </a:tblPr>
              <a:tblGrid>
                <a:gridCol w="2163337">
                  <a:extLst>
                    <a:ext uri="{9D8B030D-6E8A-4147-A177-3AD203B41FA5}">
                      <a16:colId xmlns:a16="http://schemas.microsoft.com/office/drawing/2014/main" val="866587604"/>
                    </a:ext>
                  </a:extLst>
                </a:gridCol>
                <a:gridCol w="1553737">
                  <a:extLst>
                    <a:ext uri="{9D8B030D-6E8A-4147-A177-3AD203B41FA5}">
                      <a16:colId xmlns:a16="http://schemas.microsoft.com/office/drawing/2014/main" val="3791818925"/>
                    </a:ext>
                  </a:extLst>
                </a:gridCol>
                <a:gridCol w="3523786">
                  <a:extLst>
                    <a:ext uri="{9D8B030D-6E8A-4147-A177-3AD203B41FA5}">
                      <a16:colId xmlns:a16="http://schemas.microsoft.com/office/drawing/2014/main" val="2040193238"/>
                    </a:ext>
                  </a:extLst>
                </a:gridCol>
                <a:gridCol w="3709639">
                  <a:extLst>
                    <a:ext uri="{9D8B030D-6E8A-4147-A177-3AD203B41FA5}">
                      <a16:colId xmlns:a16="http://schemas.microsoft.com/office/drawing/2014/main" val="550949797"/>
                    </a:ext>
                  </a:extLst>
                </a:gridCol>
              </a:tblGrid>
              <a:tr h="797507">
                <a:tc>
                  <a:txBody>
                    <a:bodyPr/>
                    <a:lstStyle/>
                    <a:p>
                      <a:pPr algn="ctr">
                        <a:spcAft>
                          <a:spcPts val="0"/>
                        </a:spcAft>
                      </a:pPr>
                      <a:r>
                        <a:rPr lang="en-US" sz="3600" kern="100" dirty="0">
                          <a:effectLst/>
                        </a:rPr>
                        <a:t> </a:t>
                      </a:r>
                      <a:endParaRPr lang="zh-CN" sz="3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3600" kern="100" dirty="0">
                          <a:effectLst/>
                        </a:rPr>
                        <a:t>特点</a:t>
                      </a:r>
                      <a:endParaRPr lang="zh-CN" sz="3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3600" kern="100" dirty="0">
                          <a:effectLst/>
                        </a:rPr>
                        <a:t>生产生活方式</a:t>
                      </a:r>
                      <a:endParaRPr lang="zh-CN" sz="3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3600" kern="100" dirty="0">
                          <a:effectLst/>
                        </a:rPr>
                        <a:t>典型代表</a:t>
                      </a:r>
                      <a:endParaRPr lang="zh-CN" sz="3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260548151"/>
                  </a:ext>
                </a:extLst>
              </a:tr>
              <a:tr h="1508105">
                <a:tc>
                  <a:txBody>
                    <a:bodyPr/>
                    <a:lstStyle/>
                    <a:p>
                      <a:pPr algn="ctr">
                        <a:spcAft>
                          <a:spcPts val="0"/>
                        </a:spcAft>
                      </a:pPr>
                      <a:r>
                        <a:rPr lang="zh-CN" sz="3600" kern="100" dirty="0">
                          <a:effectLst/>
                        </a:rPr>
                        <a:t>旧石器</a:t>
                      </a:r>
                      <a:endParaRPr lang="en-US" altLang="zh-CN" sz="3600" kern="100" dirty="0">
                        <a:effectLst/>
                      </a:endParaRPr>
                    </a:p>
                    <a:p>
                      <a:pPr algn="ctr">
                        <a:spcAft>
                          <a:spcPts val="0"/>
                        </a:spcAft>
                      </a:pPr>
                      <a:r>
                        <a:rPr lang="zh-CN" sz="3600" kern="100" dirty="0">
                          <a:effectLst/>
                        </a:rPr>
                        <a:t>时代</a:t>
                      </a:r>
                      <a:endParaRPr lang="zh-CN" sz="3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600" kern="100">
                          <a:effectLst/>
                        </a:rPr>
                        <a:t> </a:t>
                      </a:r>
                      <a:endParaRPr lang="zh-CN" sz="3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600" kern="100" dirty="0">
                          <a:effectLst/>
                        </a:rPr>
                        <a:t> </a:t>
                      </a:r>
                      <a:endParaRPr lang="zh-CN" sz="3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600" kern="100" dirty="0">
                          <a:effectLst/>
                        </a:rPr>
                        <a:t> </a:t>
                      </a:r>
                      <a:endParaRPr lang="zh-CN" sz="3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316168050"/>
                  </a:ext>
                </a:extLst>
              </a:tr>
              <a:tr h="1508105">
                <a:tc>
                  <a:txBody>
                    <a:bodyPr/>
                    <a:lstStyle/>
                    <a:p>
                      <a:pPr algn="ctr">
                        <a:spcAft>
                          <a:spcPts val="0"/>
                        </a:spcAft>
                      </a:pPr>
                      <a:r>
                        <a:rPr lang="zh-CN" sz="3600" kern="100" dirty="0">
                          <a:effectLst/>
                        </a:rPr>
                        <a:t>新时期</a:t>
                      </a:r>
                      <a:endParaRPr lang="en-US" altLang="zh-CN" sz="3600" kern="100" dirty="0">
                        <a:effectLst/>
                      </a:endParaRPr>
                    </a:p>
                    <a:p>
                      <a:pPr algn="ctr">
                        <a:spcAft>
                          <a:spcPts val="0"/>
                        </a:spcAft>
                      </a:pPr>
                      <a:r>
                        <a:rPr lang="zh-CN" sz="3600" kern="100" dirty="0">
                          <a:effectLst/>
                        </a:rPr>
                        <a:t>时代</a:t>
                      </a:r>
                      <a:endParaRPr lang="zh-CN" sz="3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600" kern="100" dirty="0">
                          <a:effectLst/>
                        </a:rPr>
                        <a:t> </a:t>
                      </a:r>
                      <a:endParaRPr lang="zh-CN" sz="3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600" kern="100" dirty="0">
                          <a:effectLst/>
                        </a:rPr>
                        <a:t> </a:t>
                      </a:r>
                      <a:endParaRPr lang="zh-CN" sz="3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600" kern="100" dirty="0">
                          <a:effectLst/>
                        </a:rPr>
                        <a:t> </a:t>
                      </a:r>
                      <a:endParaRPr lang="zh-CN" sz="3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56709289"/>
                  </a:ext>
                </a:extLst>
              </a:tr>
            </a:tbl>
          </a:graphicData>
        </a:graphic>
      </p:graphicFrame>
      <p:sp>
        <p:nvSpPr>
          <p:cNvPr id="7" name="文本框 6">
            <a:extLst>
              <a:ext uri="{FF2B5EF4-FFF2-40B4-BE49-F238E27FC236}">
                <a16:creationId xmlns:a16="http://schemas.microsoft.com/office/drawing/2014/main" id="{CAF5A574-3072-4BA6-BE6F-2441201DC4FA}"/>
              </a:ext>
            </a:extLst>
          </p:cNvPr>
          <p:cNvSpPr txBox="1"/>
          <p:nvPr/>
        </p:nvSpPr>
        <p:spPr>
          <a:xfrm>
            <a:off x="4432611" y="4076600"/>
            <a:ext cx="3326778" cy="954107"/>
          </a:xfrm>
          <a:prstGeom prst="rect">
            <a:avLst/>
          </a:prstGeom>
          <a:noFill/>
        </p:spPr>
        <p:txBody>
          <a:bodyPr wrap="square" rtlCol="0">
            <a:spAutoFit/>
          </a:bodyPr>
          <a:lstStyle/>
          <a:p>
            <a:r>
              <a:rPr lang="zh-CN" altLang="en-US" sz="2800" b="1" dirty="0">
                <a:solidFill>
                  <a:srgbClr val="FF0000"/>
                </a:solidFill>
              </a:rPr>
              <a:t>渔猎、采集、用火；群居</a:t>
            </a:r>
          </a:p>
        </p:txBody>
      </p:sp>
      <p:sp>
        <p:nvSpPr>
          <p:cNvPr id="8" name="文本框 7">
            <a:extLst>
              <a:ext uri="{FF2B5EF4-FFF2-40B4-BE49-F238E27FC236}">
                <a16:creationId xmlns:a16="http://schemas.microsoft.com/office/drawing/2014/main" id="{37978766-9BF6-414D-9DC0-00026F94BDFA}"/>
              </a:ext>
            </a:extLst>
          </p:cNvPr>
          <p:cNvSpPr txBox="1"/>
          <p:nvPr/>
        </p:nvSpPr>
        <p:spPr>
          <a:xfrm>
            <a:off x="2895604" y="5712716"/>
            <a:ext cx="1282390" cy="523220"/>
          </a:xfrm>
          <a:prstGeom prst="rect">
            <a:avLst/>
          </a:prstGeom>
          <a:noFill/>
        </p:spPr>
        <p:txBody>
          <a:bodyPr wrap="square" rtlCol="0">
            <a:spAutoFit/>
          </a:bodyPr>
          <a:lstStyle/>
          <a:p>
            <a:r>
              <a:rPr lang="zh-CN" altLang="en-US" sz="2800" b="1" dirty="0">
                <a:solidFill>
                  <a:srgbClr val="FF0000"/>
                </a:solidFill>
              </a:rPr>
              <a:t>磨制</a:t>
            </a:r>
          </a:p>
        </p:txBody>
      </p:sp>
      <p:sp>
        <p:nvSpPr>
          <p:cNvPr id="9" name="文本框 8">
            <a:extLst>
              <a:ext uri="{FF2B5EF4-FFF2-40B4-BE49-F238E27FC236}">
                <a16:creationId xmlns:a16="http://schemas.microsoft.com/office/drawing/2014/main" id="{8D28DA7B-3D97-4503-B47F-32918837C9C7}"/>
              </a:ext>
            </a:extLst>
          </p:cNvPr>
          <p:cNvSpPr txBox="1"/>
          <p:nvPr/>
        </p:nvSpPr>
        <p:spPr>
          <a:xfrm>
            <a:off x="2904898" y="4203956"/>
            <a:ext cx="1282390" cy="523220"/>
          </a:xfrm>
          <a:prstGeom prst="rect">
            <a:avLst/>
          </a:prstGeom>
          <a:noFill/>
        </p:spPr>
        <p:txBody>
          <a:bodyPr wrap="square" rtlCol="0">
            <a:spAutoFit/>
          </a:bodyPr>
          <a:lstStyle/>
          <a:p>
            <a:r>
              <a:rPr lang="zh-CN" altLang="en-US" sz="2800" b="1" dirty="0">
                <a:solidFill>
                  <a:srgbClr val="FF0000"/>
                </a:solidFill>
              </a:rPr>
              <a:t>打制</a:t>
            </a:r>
          </a:p>
        </p:txBody>
      </p:sp>
      <p:sp>
        <p:nvSpPr>
          <p:cNvPr id="10" name="文本框 9">
            <a:extLst>
              <a:ext uri="{FF2B5EF4-FFF2-40B4-BE49-F238E27FC236}">
                <a16:creationId xmlns:a16="http://schemas.microsoft.com/office/drawing/2014/main" id="{C404AA73-0720-47BF-95C5-E205950B0748}"/>
              </a:ext>
            </a:extLst>
          </p:cNvPr>
          <p:cNvSpPr txBox="1"/>
          <p:nvPr/>
        </p:nvSpPr>
        <p:spPr>
          <a:xfrm>
            <a:off x="8387575" y="4241193"/>
            <a:ext cx="2687444" cy="523220"/>
          </a:xfrm>
          <a:prstGeom prst="rect">
            <a:avLst/>
          </a:prstGeom>
          <a:noFill/>
        </p:spPr>
        <p:txBody>
          <a:bodyPr wrap="square" rtlCol="0">
            <a:spAutoFit/>
          </a:bodyPr>
          <a:lstStyle/>
          <a:p>
            <a:r>
              <a:rPr lang="zh-CN" altLang="en-US" sz="2800" b="1" dirty="0">
                <a:solidFill>
                  <a:srgbClr val="FF0000"/>
                </a:solidFill>
              </a:rPr>
              <a:t>元谋人、北京人</a:t>
            </a:r>
          </a:p>
        </p:txBody>
      </p:sp>
      <p:sp>
        <p:nvSpPr>
          <p:cNvPr id="11" name="文本框 10">
            <a:extLst>
              <a:ext uri="{FF2B5EF4-FFF2-40B4-BE49-F238E27FC236}">
                <a16:creationId xmlns:a16="http://schemas.microsoft.com/office/drawing/2014/main" id="{64276607-6E23-45F3-864F-611FC4BB0877}"/>
              </a:ext>
            </a:extLst>
          </p:cNvPr>
          <p:cNvSpPr txBox="1"/>
          <p:nvPr/>
        </p:nvSpPr>
        <p:spPr>
          <a:xfrm>
            <a:off x="4350837" y="5452225"/>
            <a:ext cx="3326778" cy="954107"/>
          </a:xfrm>
          <a:prstGeom prst="rect">
            <a:avLst/>
          </a:prstGeom>
          <a:noFill/>
        </p:spPr>
        <p:txBody>
          <a:bodyPr wrap="square" rtlCol="0">
            <a:spAutoFit/>
          </a:bodyPr>
          <a:lstStyle/>
          <a:p>
            <a:r>
              <a:rPr lang="zh-CN" altLang="en-US" sz="2800" b="1" dirty="0">
                <a:solidFill>
                  <a:srgbClr val="FF0000"/>
                </a:solidFill>
              </a:rPr>
              <a:t>原始农业、畜牧业、手工业；定居</a:t>
            </a:r>
          </a:p>
        </p:txBody>
      </p:sp>
      <p:sp>
        <p:nvSpPr>
          <p:cNvPr id="12" name="文本框 11">
            <a:extLst>
              <a:ext uri="{FF2B5EF4-FFF2-40B4-BE49-F238E27FC236}">
                <a16:creationId xmlns:a16="http://schemas.microsoft.com/office/drawing/2014/main" id="{8E7B7397-4776-4B7B-B847-5A34A2F73EBA}"/>
              </a:ext>
            </a:extLst>
          </p:cNvPr>
          <p:cNvSpPr txBox="1"/>
          <p:nvPr/>
        </p:nvSpPr>
        <p:spPr>
          <a:xfrm>
            <a:off x="7850457" y="5242911"/>
            <a:ext cx="3639017" cy="1569660"/>
          </a:xfrm>
          <a:prstGeom prst="rect">
            <a:avLst/>
          </a:prstGeom>
          <a:noFill/>
        </p:spPr>
        <p:txBody>
          <a:bodyPr wrap="square" rtlCol="0">
            <a:spAutoFit/>
          </a:bodyPr>
          <a:lstStyle/>
          <a:p>
            <a:r>
              <a:rPr lang="zh-CN" altLang="en-US" sz="2400" b="1" dirty="0">
                <a:solidFill>
                  <a:srgbClr val="FF0000"/>
                </a:solidFill>
              </a:rPr>
              <a:t>仰韶文化、大汶口文化、河姆渡文化（中期）；龙山文化、良渚文化、红山文化（晚期）</a:t>
            </a:r>
          </a:p>
        </p:txBody>
      </p:sp>
      <p:sp>
        <p:nvSpPr>
          <p:cNvPr id="13" name="文本框 12">
            <a:extLst>
              <a:ext uri="{FF2B5EF4-FFF2-40B4-BE49-F238E27FC236}">
                <a16:creationId xmlns:a16="http://schemas.microsoft.com/office/drawing/2014/main" id="{D7EDC907-FE4D-4E1D-BAEB-2BFAFAA2ADC7}"/>
              </a:ext>
            </a:extLst>
          </p:cNvPr>
          <p:cNvSpPr txBox="1"/>
          <p:nvPr/>
        </p:nvSpPr>
        <p:spPr>
          <a:xfrm>
            <a:off x="546413" y="269743"/>
            <a:ext cx="10348332" cy="584775"/>
          </a:xfrm>
          <a:prstGeom prst="rect">
            <a:avLst/>
          </a:prstGeom>
          <a:noFill/>
        </p:spPr>
        <p:txBody>
          <a:bodyPr wrap="square" rtlCol="0">
            <a:spAutoFit/>
          </a:bodyPr>
          <a:lstStyle/>
          <a:p>
            <a:r>
              <a:rPr lang="zh-CN" altLang="en-US" sz="3200" b="1" dirty="0">
                <a:solidFill>
                  <a:srgbClr val="FF0000"/>
                </a:solidFill>
              </a:rPr>
              <a:t>问题</a:t>
            </a:r>
            <a:r>
              <a:rPr lang="en-US" altLang="zh-CN" sz="3200" b="1" dirty="0">
                <a:solidFill>
                  <a:srgbClr val="FF0000"/>
                </a:solidFill>
              </a:rPr>
              <a:t>1</a:t>
            </a:r>
            <a:r>
              <a:rPr lang="zh-CN" altLang="en-US" sz="3200" b="1" dirty="0">
                <a:solidFill>
                  <a:srgbClr val="FF0000"/>
                </a:solidFill>
              </a:rPr>
              <a:t>：本课教材有哪三个子目？他们之间有何联系？</a:t>
            </a:r>
          </a:p>
        </p:txBody>
      </p:sp>
      <p:sp>
        <p:nvSpPr>
          <p:cNvPr id="14" name="文本框 13">
            <a:extLst>
              <a:ext uri="{FF2B5EF4-FFF2-40B4-BE49-F238E27FC236}">
                <a16:creationId xmlns:a16="http://schemas.microsoft.com/office/drawing/2014/main" id="{11CB8A81-45CB-41B4-A8F7-8914932A88BE}"/>
              </a:ext>
            </a:extLst>
          </p:cNvPr>
          <p:cNvSpPr txBox="1"/>
          <p:nvPr/>
        </p:nvSpPr>
        <p:spPr>
          <a:xfrm>
            <a:off x="538977" y="1019044"/>
            <a:ext cx="10348332" cy="584775"/>
          </a:xfrm>
          <a:prstGeom prst="rect">
            <a:avLst/>
          </a:prstGeom>
          <a:solidFill>
            <a:schemeClr val="accent2"/>
          </a:solidFill>
        </p:spPr>
        <p:txBody>
          <a:bodyPr wrap="square" rtlCol="0">
            <a:spAutoFit/>
          </a:bodyPr>
          <a:lstStyle/>
          <a:p>
            <a:r>
              <a:rPr lang="zh-CN" altLang="en-US" sz="3200" b="1" dirty="0">
                <a:solidFill>
                  <a:srgbClr val="FFFF00"/>
                </a:solidFill>
              </a:rPr>
              <a:t>文明的起源、从部落到国家、商和西周；因果关系。</a:t>
            </a:r>
          </a:p>
        </p:txBody>
      </p:sp>
    </p:spTree>
    <p:extLst>
      <p:ext uri="{BB962C8B-B14F-4D97-AF65-F5344CB8AC3E}">
        <p14:creationId xmlns:p14="http://schemas.microsoft.com/office/powerpoint/2010/main" val="63550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F5C7354-14F3-4E71-AE20-7AC06CD0C888}"/>
              </a:ext>
            </a:extLst>
          </p:cNvPr>
          <p:cNvSpPr txBox="1"/>
          <p:nvPr/>
        </p:nvSpPr>
        <p:spPr>
          <a:xfrm>
            <a:off x="282497" y="345664"/>
            <a:ext cx="11381677" cy="1077218"/>
          </a:xfrm>
          <a:prstGeom prst="rect">
            <a:avLst/>
          </a:prstGeom>
          <a:noFill/>
        </p:spPr>
        <p:txBody>
          <a:bodyPr wrap="square" rtlCol="0">
            <a:spAutoFit/>
          </a:bodyPr>
          <a:lstStyle/>
          <a:p>
            <a:r>
              <a:rPr lang="zh-CN" altLang="en-US" sz="3200" b="1" dirty="0">
                <a:solidFill>
                  <a:srgbClr val="FF0000"/>
                </a:solidFill>
              </a:rPr>
              <a:t>问题</a:t>
            </a:r>
            <a:r>
              <a:rPr lang="en-US" altLang="zh-CN" sz="3200" b="1" dirty="0">
                <a:solidFill>
                  <a:srgbClr val="FF0000"/>
                </a:solidFill>
              </a:rPr>
              <a:t>3</a:t>
            </a:r>
            <a:r>
              <a:rPr lang="zh-CN" altLang="en-US" sz="3200" b="1" dirty="0">
                <a:solidFill>
                  <a:srgbClr val="FF0000"/>
                </a:solidFill>
              </a:rPr>
              <a:t>：依据教材</a:t>
            </a:r>
            <a:r>
              <a:rPr lang="en-US" altLang="zh-CN" sz="3200" b="1" dirty="0">
                <a:solidFill>
                  <a:srgbClr val="FF0000"/>
                </a:solidFill>
              </a:rPr>
              <a:t>2</a:t>
            </a:r>
            <a:r>
              <a:rPr lang="zh-CN" altLang="en-US" sz="3200" b="1" dirty="0">
                <a:solidFill>
                  <a:srgbClr val="FF0000"/>
                </a:solidFill>
              </a:rPr>
              <a:t>、</a:t>
            </a:r>
            <a:r>
              <a:rPr lang="en-US" altLang="zh-CN" sz="3200" b="1" dirty="0">
                <a:solidFill>
                  <a:srgbClr val="FF0000"/>
                </a:solidFill>
              </a:rPr>
              <a:t>3</a:t>
            </a:r>
            <a:r>
              <a:rPr lang="zh-CN" altLang="en-US" sz="3200" b="1" dirty="0">
                <a:solidFill>
                  <a:srgbClr val="FF0000"/>
                </a:solidFill>
              </a:rPr>
              <a:t>页上的地图概括中国早期人类文明分布的特点</a:t>
            </a:r>
          </a:p>
        </p:txBody>
      </p:sp>
      <p:sp>
        <p:nvSpPr>
          <p:cNvPr id="5" name="文本框 4">
            <a:extLst>
              <a:ext uri="{FF2B5EF4-FFF2-40B4-BE49-F238E27FC236}">
                <a16:creationId xmlns:a16="http://schemas.microsoft.com/office/drawing/2014/main" id="{58B3C12B-DDD5-4D9B-BED9-8961FA609A88}"/>
              </a:ext>
            </a:extLst>
          </p:cNvPr>
          <p:cNvSpPr txBox="1"/>
          <p:nvPr/>
        </p:nvSpPr>
        <p:spPr>
          <a:xfrm>
            <a:off x="364273" y="1526593"/>
            <a:ext cx="10995102" cy="1077218"/>
          </a:xfrm>
          <a:prstGeom prst="rect">
            <a:avLst/>
          </a:prstGeom>
          <a:solidFill>
            <a:schemeClr val="accent2"/>
          </a:solidFill>
        </p:spPr>
        <p:txBody>
          <a:bodyPr wrap="square" rtlCol="0">
            <a:spAutoFit/>
          </a:bodyPr>
          <a:lstStyle/>
          <a:p>
            <a:r>
              <a:rPr lang="zh-CN" altLang="en-US" sz="3200" dirty="0">
                <a:solidFill>
                  <a:srgbClr val="FFFF00"/>
                </a:solidFill>
              </a:rPr>
              <a:t>中国是早期人类文明的起源地，分布广泛、大多分布在江河流域或平原地区、东部多于西部、多元一体中原核心。</a:t>
            </a:r>
          </a:p>
        </p:txBody>
      </p:sp>
      <p:sp>
        <p:nvSpPr>
          <p:cNvPr id="6" name="文本框 5">
            <a:extLst>
              <a:ext uri="{FF2B5EF4-FFF2-40B4-BE49-F238E27FC236}">
                <a16:creationId xmlns:a16="http://schemas.microsoft.com/office/drawing/2014/main" id="{18F0BBA5-49F6-40A0-849D-6B3E3C4BE8DB}"/>
              </a:ext>
            </a:extLst>
          </p:cNvPr>
          <p:cNvSpPr txBox="1"/>
          <p:nvPr/>
        </p:nvSpPr>
        <p:spPr>
          <a:xfrm>
            <a:off x="282496" y="2812332"/>
            <a:ext cx="11381677" cy="1077218"/>
          </a:xfrm>
          <a:prstGeom prst="rect">
            <a:avLst/>
          </a:prstGeom>
          <a:noFill/>
        </p:spPr>
        <p:txBody>
          <a:bodyPr wrap="square" rtlCol="0">
            <a:spAutoFit/>
          </a:bodyPr>
          <a:lstStyle/>
          <a:p>
            <a:r>
              <a:rPr lang="zh-CN" altLang="en-US" sz="3200" b="1" dirty="0">
                <a:solidFill>
                  <a:srgbClr val="FF0000"/>
                </a:solidFill>
              </a:rPr>
              <a:t>问题</a:t>
            </a:r>
            <a:r>
              <a:rPr lang="en-US" altLang="zh-CN" sz="3200" b="1" dirty="0">
                <a:solidFill>
                  <a:srgbClr val="FF0000"/>
                </a:solidFill>
              </a:rPr>
              <a:t>4</a:t>
            </a:r>
            <a:r>
              <a:rPr lang="zh-CN" altLang="en-US" sz="3200" b="1" dirty="0">
                <a:solidFill>
                  <a:srgbClr val="FF0000"/>
                </a:solidFill>
              </a:rPr>
              <a:t>：依据教材第</a:t>
            </a:r>
            <a:r>
              <a:rPr lang="en-US" altLang="zh-CN" sz="3200" b="1" dirty="0">
                <a:solidFill>
                  <a:srgbClr val="FF0000"/>
                </a:solidFill>
              </a:rPr>
              <a:t>4</a:t>
            </a:r>
            <a:r>
              <a:rPr lang="zh-CN" altLang="en-US" sz="3200" b="1" dirty="0">
                <a:solidFill>
                  <a:srgbClr val="FF0000"/>
                </a:solidFill>
              </a:rPr>
              <a:t>页上的内容，归纳中国原始社会经历了哪三个阶段？生产力水平如何？由此得出什么认识？</a:t>
            </a:r>
          </a:p>
        </p:txBody>
      </p:sp>
      <p:sp>
        <p:nvSpPr>
          <p:cNvPr id="7" name="文本框 6">
            <a:extLst>
              <a:ext uri="{FF2B5EF4-FFF2-40B4-BE49-F238E27FC236}">
                <a16:creationId xmlns:a16="http://schemas.microsoft.com/office/drawing/2014/main" id="{8336AC05-466C-4EAA-BA09-EEBFC09C80B4}"/>
              </a:ext>
            </a:extLst>
          </p:cNvPr>
          <p:cNvSpPr txBox="1"/>
          <p:nvPr/>
        </p:nvSpPr>
        <p:spPr>
          <a:xfrm>
            <a:off x="282496" y="4054134"/>
            <a:ext cx="10995102" cy="2554545"/>
          </a:xfrm>
          <a:prstGeom prst="rect">
            <a:avLst/>
          </a:prstGeom>
          <a:solidFill>
            <a:schemeClr val="accent2"/>
          </a:solidFill>
        </p:spPr>
        <p:txBody>
          <a:bodyPr wrap="square" rtlCol="0">
            <a:spAutoFit/>
          </a:bodyPr>
          <a:lstStyle/>
          <a:p>
            <a:r>
              <a:rPr lang="zh-CN" altLang="en-US" sz="3200" dirty="0">
                <a:solidFill>
                  <a:srgbClr val="FFFF00"/>
                </a:solidFill>
              </a:rPr>
              <a:t>原始人群、母系氏族公社、父系氏族公社三个阶段。</a:t>
            </a:r>
            <a:endParaRPr lang="en-US" altLang="zh-CN" sz="3200" dirty="0">
              <a:solidFill>
                <a:srgbClr val="FFFF00"/>
              </a:solidFill>
            </a:endParaRPr>
          </a:p>
          <a:p>
            <a:r>
              <a:rPr lang="zh-CN" altLang="en-US" sz="3200" dirty="0">
                <a:solidFill>
                  <a:srgbClr val="FFFF00"/>
                </a:solidFill>
              </a:rPr>
              <a:t>生产力水平低下，氏族成员共同劳动、共享成果，父系氏族公社时期，社会贫富分化与不平等开始出现，产生私有制，阶级分化日益明显。</a:t>
            </a:r>
            <a:endParaRPr lang="en-US" altLang="zh-CN" sz="3200" dirty="0">
              <a:solidFill>
                <a:srgbClr val="FFFF00"/>
              </a:solidFill>
            </a:endParaRPr>
          </a:p>
          <a:p>
            <a:r>
              <a:rPr lang="zh-CN" altLang="en-US" sz="3200" dirty="0">
                <a:solidFill>
                  <a:srgbClr val="FFFF00"/>
                </a:solidFill>
              </a:rPr>
              <a:t>生产力的发展推动私有制和阶级的产生。</a:t>
            </a:r>
          </a:p>
        </p:txBody>
      </p:sp>
    </p:spTree>
    <p:extLst>
      <p:ext uri="{BB962C8B-B14F-4D97-AF65-F5344CB8AC3E}">
        <p14:creationId xmlns:p14="http://schemas.microsoft.com/office/powerpoint/2010/main" val="317373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BA2A1FF-4BB6-4C23-9DFC-4302D5B6622B}"/>
              </a:ext>
            </a:extLst>
          </p:cNvPr>
          <p:cNvSpPr txBox="1"/>
          <p:nvPr/>
        </p:nvSpPr>
        <p:spPr>
          <a:xfrm>
            <a:off x="267630" y="375986"/>
            <a:ext cx="11381677" cy="1077218"/>
          </a:xfrm>
          <a:prstGeom prst="rect">
            <a:avLst/>
          </a:prstGeom>
          <a:noFill/>
        </p:spPr>
        <p:txBody>
          <a:bodyPr wrap="square" rtlCol="0">
            <a:spAutoFit/>
          </a:bodyPr>
          <a:lstStyle/>
          <a:p>
            <a:r>
              <a:rPr lang="zh-CN" altLang="en-US" sz="3200" b="1" dirty="0">
                <a:solidFill>
                  <a:srgbClr val="FF0000"/>
                </a:solidFill>
              </a:rPr>
              <a:t>问题</a:t>
            </a:r>
            <a:r>
              <a:rPr lang="en-US" altLang="zh-CN" sz="3200" b="1" dirty="0">
                <a:solidFill>
                  <a:srgbClr val="FF0000"/>
                </a:solidFill>
              </a:rPr>
              <a:t>5</a:t>
            </a:r>
            <a:r>
              <a:rPr lang="zh-CN" altLang="en-US" sz="3200" b="1" dirty="0">
                <a:solidFill>
                  <a:srgbClr val="FF0000"/>
                </a:solidFill>
              </a:rPr>
              <a:t>：依据教材第</a:t>
            </a:r>
            <a:r>
              <a:rPr lang="en-US" altLang="zh-CN" sz="3200" b="1" dirty="0">
                <a:solidFill>
                  <a:srgbClr val="FF0000"/>
                </a:solidFill>
              </a:rPr>
              <a:t>4</a:t>
            </a:r>
            <a:r>
              <a:rPr lang="zh-CN" altLang="en-US" sz="3200" b="1" dirty="0">
                <a:solidFill>
                  <a:srgbClr val="FF0000"/>
                </a:solidFill>
              </a:rPr>
              <a:t>页上的内容，回答“万邦”时代是什么时期？有何特点？</a:t>
            </a:r>
          </a:p>
        </p:txBody>
      </p:sp>
      <p:sp>
        <p:nvSpPr>
          <p:cNvPr id="5" name="文本框 4">
            <a:extLst>
              <a:ext uri="{FF2B5EF4-FFF2-40B4-BE49-F238E27FC236}">
                <a16:creationId xmlns:a16="http://schemas.microsoft.com/office/drawing/2014/main" id="{DB9C1CA5-DDAD-4F5C-AF05-F92E958AED77}"/>
              </a:ext>
            </a:extLst>
          </p:cNvPr>
          <p:cNvSpPr txBox="1"/>
          <p:nvPr/>
        </p:nvSpPr>
        <p:spPr>
          <a:xfrm>
            <a:off x="267629" y="1535714"/>
            <a:ext cx="11381677" cy="1077218"/>
          </a:xfrm>
          <a:prstGeom prst="rect">
            <a:avLst/>
          </a:prstGeom>
          <a:solidFill>
            <a:schemeClr val="accent2"/>
          </a:solidFill>
        </p:spPr>
        <p:txBody>
          <a:bodyPr wrap="square" rtlCol="0">
            <a:spAutoFit/>
          </a:bodyPr>
          <a:lstStyle/>
          <a:p>
            <a:r>
              <a:rPr lang="zh-CN" altLang="en-US" sz="3200" b="1" dirty="0">
                <a:solidFill>
                  <a:srgbClr val="FFFF00"/>
                </a:solidFill>
              </a:rPr>
              <a:t>大约后期的龙山文化时代。特点：邦国林立，都城规模较大，阶级阶层分化，实行“禅让制”， 具备国家的初始形态。</a:t>
            </a:r>
          </a:p>
        </p:txBody>
      </p:sp>
      <p:sp>
        <p:nvSpPr>
          <p:cNvPr id="6" name="文本框 5">
            <a:extLst>
              <a:ext uri="{FF2B5EF4-FFF2-40B4-BE49-F238E27FC236}">
                <a16:creationId xmlns:a16="http://schemas.microsoft.com/office/drawing/2014/main" id="{50550867-CD39-4185-A75E-1CE8769926FF}"/>
              </a:ext>
            </a:extLst>
          </p:cNvPr>
          <p:cNvSpPr txBox="1"/>
          <p:nvPr/>
        </p:nvSpPr>
        <p:spPr>
          <a:xfrm>
            <a:off x="267628" y="3048561"/>
            <a:ext cx="11381677" cy="1077218"/>
          </a:xfrm>
          <a:prstGeom prst="rect">
            <a:avLst/>
          </a:prstGeom>
          <a:noFill/>
        </p:spPr>
        <p:txBody>
          <a:bodyPr wrap="square" rtlCol="0">
            <a:spAutoFit/>
          </a:bodyPr>
          <a:lstStyle/>
          <a:p>
            <a:r>
              <a:rPr lang="zh-CN" altLang="en-US" sz="3200" b="1" dirty="0">
                <a:solidFill>
                  <a:srgbClr val="FF0000"/>
                </a:solidFill>
              </a:rPr>
              <a:t>问题</a:t>
            </a:r>
            <a:r>
              <a:rPr lang="en-US" altLang="zh-CN" sz="3200" b="1" dirty="0">
                <a:solidFill>
                  <a:srgbClr val="FF0000"/>
                </a:solidFill>
              </a:rPr>
              <a:t>6</a:t>
            </a:r>
            <a:r>
              <a:rPr lang="zh-CN" altLang="en-US" sz="3200" b="1" dirty="0">
                <a:solidFill>
                  <a:srgbClr val="FF0000"/>
                </a:solidFill>
              </a:rPr>
              <a:t>：综合本课知识回答：私有制、阶级、早期国家出现的根本原因是什么？</a:t>
            </a:r>
          </a:p>
        </p:txBody>
      </p:sp>
      <p:sp>
        <p:nvSpPr>
          <p:cNvPr id="7" name="文本框 6">
            <a:extLst>
              <a:ext uri="{FF2B5EF4-FFF2-40B4-BE49-F238E27FC236}">
                <a16:creationId xmlns:a16="http://schemas.microsoft.com/office/drawing/2014/main" id="{7AB6C6C5-BDF4-4F79-B962-4B96CDDDB2E4}"/>
              </a:ext>
            </a:extLst>
          </p:cNvPr>
          <p:cNvSpPr txBox="1"/>
          <p:nvPr/>
        </p:nvSpPr>
        <p:spPr>
          <a:xfrm>
            <a:off x="4259764" y="3833391"/>
            <a:ext cx="3200401" cy="584775"/>
          </a:xfrm>
          <a:prstGeom prst="rect">
            <a:avLst/>
          </a:prstGeom>
          <a:solidFill>
            <a:schemeClr val="accent2"/>
          </a:solidFill>
        </p:spPr>
        <p:txBody>
          <a:bodyPr wrap="square" rtlCol="0">
            <a:spAutoFit/>
          </a:bodyPr>
          <a:lstStyle/>
          <a:p>
            <a:r>
              <a:rPr lang="zh-CN" altLang="en-US" sz="3200" b="1" dirty="0">
                <a:solidFill>
                  <a:srgbClr val="FFFF00"/>
                </a:solidFill>
              </a:rPr>
              <a:t>生产力的发展</a:t>
            </a:r>
          </a:p>
        </p:txBody>
      </p:sp>
    </p:spTree>
    <p:extLst>
      <p:ext uri="{BB962C8B-B14F-4D97-AF65-F5344CB8AC3E}">
        <p14:creationId xmlns:p14="http://schemas.microsoft.com/office/powerpoint/2010/main" val="15395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3DF8330-6EBC-4EE5-A65B-2C785EDE6EED}"/>
              </a:ext>
            </a:extLst>
          </p:cNvPr>
          <p:cNvSpPr txBox="1"/>
          <p:nvPr/>
        </p:nvSpPr>
        <p:spPr>
          <a:xfrm>
            <a:off x="223027" y="186416"/>
            <a:ext cx="4438184" cy="584775"/>
          </a:xfrm>
          <a:prstGeom prst="rect">
            <a:avLst/>
          </a:prstGeom>
          <a:noFill/>
        </p:spPr>
        <p:txBody>
          <a:bodyPr wrap="square" rtlCol="0">
            <a:spAutoFit/>
          </a:bodyPr>
          <a:lstStyle/>
          <a:p>
            <a:r>
              <a:rPr lang="zh-CN" altLang="en-US" sz="3200" b="1" dirty="0">
                <a:solidFill>
                  <a:srgbClr val="FF0000"/>
                </a:solidFill>
              </a:rPr>
              <a:t>环节二：构建体系</a:t>
            </a:r>
          </a:p>
        </p:txBody>
      </p:sp>
      <p:sp>
        <p:nvSpPr>
          <p:cNvPr id="2" name="文本框 1">
            <a:extLst>
              <a:ext uri="{FF2B5EF4-FFF2-40B4-BE49-F238E27FC236}">
                <a16:creationId xmlns:a16="http://schemas.microsoft.com/office/drawing/2014/main" id="{2719D19D-2E95-4CBD-B4A8-FA90ECFAD0FA}"/>
              </a:ext>
            </a:extLst>
          </p:cNvPr>
          <p:cNvSpPr txBox="1"/>
          <p:nvPr/>
        </p:nvSpPr>
        <p:spPr>
          <a:xfrm>
            <a:off x="764963" y="1304693"/>
            <a:ext cx="615553" cy="4761570"/>
          </a:xfrm>
          <a:prstGeom prst="rect">
            <a:avLst/>
          </a:prstGeom>
          <a:noFill/>
        </p:spPr>
        <p:txBody>
          <a:bodyPr vert="eaVert" wrap="square" rtlCol="0">
            <a:spAutoFit/>
          </a:bodyPr>
          <a:lstStyle/>
          <a:p>
            <a:r>
              <a:rPr lang="zh-CN" altLang="en-US" sz="2800" b="1" dirty="0">
                <a:solidFill>
                  <a:srgbClr val="FF0000"/>
                </a:solidFill>
              </a:rPr>
              <a:t>中华文明的起源与早期国家</a:t>
            </a:r>
          </a:p>
        </p:txBody>
      </p:sp>
      <p:sp>
        <p:nvSpPr>
          <p:cNvPr id="3" name="左大括号 2">
            <a:extLst>
              <a:ext uri="{FF2B5EF4-FFF2-40B4-BE49-F238E27FC236}">
                <a16:creationId xmlns:a16="http://schemas.microsoft.com/office/drawing/2014/main" id="{21A51D26-D77E-46F6-8791-A166931E8FF1}"/>
              </a:ext>
            </a:extLst>
          </p:cNvPr>
          <p:cNvSpPr/>
          <p:nvPr/>
        </p:nvSpPr>
        <p:spPr>
          <a:xfrm>
            <a:off x="1497603" y="1552475"/>
            <a:ext cx="501805" cy="375305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0B10ED52-DC1E-4635-AFD7-2EEC296847A0}"/>
              </a:ext>
            </a:extLst>
          </p:cNvPr>
          <p:cNvSpPr txBox="1"/>
          <p:nvPr/>
        </p:nvSpPr>
        <p:spPr>
          <a:xfrm>
            <a:off x="4441902" y="5555535"/>
            <a:ext cx="1616927" cy="461665"/>
          </a:xfrm>
          <a:prstGeom prst="rect">
            <a:avLst/>
          </a:prstGeom>
          <a:noFill/>
        </p:spPr>
        <p:txBody>
          <a:bodyPr wrap="square" rtlCol="0">
            <a:spAutoFit/>
          </a:bodyPr>
          <a:lstStyle/>
          <a:p>
            <a:r>
              <a:rPr lang="zh-CN" altLang="en-US" sz="2400" b="1" dirty="0"/>
              <a:t>早期国家</a:t>
            </a:r>
          </a:p>
        </p:txBody>
      </p:sp>
      <p:sp>
        <p:nvSpPr>
          <p:cNvPr id="7" name="左大括号 6">
            <a:extLst>
              <a:ext uri="{FF2B5EF4-FFF2-40B4-BE49-F238E27FC236}">
                <a16:creationId xmlns:a16="http://schemas.microsoft.com/office/drawing/2014/main" id="{CB6E6484-9869-432E-A9BB-C208EAD63138}"/>
              </a:ext>
            </a:extLst>
          </p:cNvPr>
          <p:cNvSpPr/>
          <p:nvPr/>
        </p:nvSpPr>
        <p:spPr>
          <a:xfrm>
            <a:off x="3431238" y="1006707"/>
            <a:ext cx="215212" cy="13702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9DC9664D-028F-4723-9678-45C66FADF033}"/>
              </a:ext>
            </a:extLst>
          </p:cNvPr>
          <p:cNvSpPr txBox="1"/>
          <p:nvPr/>
        </p:nvSpPr>
        <p:spPr>
          <a:xfrm>
            <a:off x="3756119" y="819463"/>
            <a:ext cx="1691268" cy="461665"/>
          </a:xfrm>
          <a:prstGeom prst="rect">
            <a:avLst/>
          </a:prstGeom>
          <a:noFill/>
        </p:spPr>
        <p:txBody>
          <a:bodyPr wrap="square" rtlCol="0">
            <a:spAutoFit/>
          </a:bodyPr>
          <a:lstStyle/>
          <a:p>
            <a:r>
              <a:rPr lang="zh-CN" altLang="en-US" sz="2400" b="1" dirty="0"/>
              <a:t>石器时代</a:t>
            </a:r>
          </a:p>
        </p:txBody>
      </p:sp>
      <p:sp>
        <p:nvSpPr>
          <p:cNvPr id="9" name="左大括号 8">
            <a:extLst>
              <a:ext uri="{FF2B5EF4-FFF2-40B4-BE49-F238E27FC236}">
                <a16:creationId xmlns:a16="http://schemas.microsoft.com/office/drawing/2014/main" id="{93504435-B6A5-409E-9917-FE526DA00DCE}"/>
              </a:ext>
            </a:extLst>
          </p:cNvPr>
          <p:cNvSpPr/>
          <p:nvPr/>
        </p:nvSpPr>
        <p:spPr>
          <a:xfrm>
            <a:off x="5257250" y="505676"/>
            <a:ext cx="183993"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46495522-D446-462D-9058-C9E0AB9B3E75}"/>
              </a:ext>
            </a:extLst>
          </p:cNvPr>
          <p:cNvSpPr txBox="1"/>
          <p:nvPr/>
        </p:nvSpPr>
        <p:spPr>
          <a:xfrm>
            <a:off x="5441243" y="338116"/>
            <a:ext cx="1761893" cy="461665"/>
          </a:xfrm>
          <a:prstGeom prst="rect">
            <a:avLst/>
          </a:prstGeom>
          <a:noFill/>
        </p:spPr>
        <p:txBody>
          <a:bodyPr wrap="square" rtlCol="0">
            <a:spAutoFit/>
          </a:bodyPr>
          <a:lstStyle/>
          <a:p>
            <a:r>
              <a:rPr lang="zh-CN" altLang="en-US" sz="2400" b="1" dirty="0"/>
              <a:t>旧石器时代</a:t>
            </a:r>
          </a:p>
        </p:txBody>
      </p:sp>
      <p:sp>
        <p:nvSpPr>
          <p:cNvPr id="11" name="文本框 10">
            <a:extLst>
              <a:ext uri="{FF2B5EF4-FFF2-40B4-BE49-F238E27FC236}">
                <a16:creationId xmlns:a16="http://schemas.microsoft.com/office/drawing/2014/main" id="{7F9B0A16-0F85-4BF1-8DAB-DD4E775758B1}"/>
              </a:ext>
            </a:extLst>
          </p:cNvPr>
          <p:cNvSpPr txBox="1"/>
          <p:nvPr/>
        </p:nvSpPr>
        <p:spPr>
          <a:xfrm>
            <a:off x="5468004" y="1174018"/>
            <a:ext cx="1761893" cy="461665"/>
          </a:xfrm>
          <a:prstGeom prst="rect">
            <a:avLst/>
          </a:prstGeom>
          <a:noFill/>
        </p:spPr>
        <p:txBody>
          <a:bodyPr wrap="square" rtlCol="0">
            <a:spAutoFit/>
          </a:bodyPr>
          <a:lstStyle/>
          <a:p>
            <a:r>
              <a:rPr lang="zh-CN" altLang="en-US" sz="2400" b="1" dirty="0"/>
              <a:t>新石器时代</a:t>
            </a:r>
          </a:p>
        </p:txBody>
      </p:sp>
      <p:sp>
        <p:nvSpPr>
          <p:cNvPr id="12" name="文本框 11">
            <a:extLst>
              <a:ext uri="{FF2B5EF4-FFF2-40B4-BE49-F238E27FC236}">
                <a16:creationId xmlns:a16="http://schemas.microsoft.com/office/drawing/2014/main" id="{B9CB3CB8-1A2B-497A-A4F0-FA44F1CEAE81}"/>
              </a:ext>
            </a:extLst>
          </p:cNvPr>
          <p:cNvSpPr txBox="1"/>
          <p:nvPr/>
        </p:nvSpPr>
        <p:spPr>
          <a:xfrm>
            <a:off x="3720434" y="2310987"/>
            <a:ext cx="2329126" cy="461665"/>
          </a:xfrm>
          <a:prstGeom prst="rect">
            <a:avLst/>
          </a:prstGeom>
          <a:noFill/>
        </p:spPr>
        <p:txBody>
          <a:bodyPr wrap="square" rtlCol="0">
            <a:spAutoFit/>
          </a:bodyPr>
          <a:lstStyle/>
          <a:p>
            <a:r>
              <a:rPr lang="zh-CN" altLang="en-US" sz="2400" b="1" dirty="0"/>
              <a:t>社会组织的变化</a:t>
            </a:r>
          </a:p>
        </p:txBody>
      </p:sp>
      <p:sp>
        <p:nvSpPr>
          <p:cNvPr id="13" name="左大括号 12">
            <a:extLst>
              <a:ext uri="{FF2B5EF4-FFF2-40B4-BE49-F238E27FC236}">
                <a16:creationId xmlns:a16="http://schemas.microsoft.com/office/drawing/2014/main" id="{E7C41A6F-2F18-4E00-A368-31F88EA334FA}"/>
              </a:ext>
            </a:extLst>
          </p:cNvPr>
          <p:cNvSpPr/>
          <p:nvPr/>
        </p:nvSpPr>
        <p:spPr>
          <a:xfrm>
            <a:off x="6058829" y="2009920"/>
            <a:ext cx="45719" cy="10073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0F09D4DE-D080-4353-9D57-E04DBD595264}"/>
              </a:ext>
            </a:extLst>
          </p:cNvPr>
          <p:cNvSpPr txBox="1"/>
          <p:nvPr/>
        </p:nvSpPr>
        <p:spPr>
          <a:xfrm>
            <a:off x="6172206" y="1909499"/>
            <a:ext cx="1761893" cy="461665"/>
          </a:xfrm>
          <a:prstGeom prst="rect">
            <a:avLst/>
          </a:prstGeom>
          <a:noFill/>
        </p:spPr>
        <p:txBody>
          <a:bodyPr wrap="square" rtlCol="0">
            <a:spAutoFit/>
          </a:bodyPr>
          <a:lstStyle/>
          <a:p>
            <a:r>
              <a:rPr lang="zh-CN" altLang="en-US" sz="2400" b="1" dirty="0"/>
              <a:t>原始人群</a:t>
            </a:r>
          </a:p>
        </p:txBody>
      </p:sp>
      <p:sp>
        <p:nvSpPr>
          <p:cNvPr id="15" name="文本框 14">
            <a:extLst>
              <a:ext uri="{FF2B5EF4-FFF2-40B4-BE49-F238E27FC236}">
                <a16:creationId xmlns:a16="http://schemas.microsoft.com/office/drawing/2014/main" id="{216D0BDA-6282-4CF4-ACCB-E46561902648}"/>
              </a:ext>
            </a:extLst>
          </p:cNvPr>
          <p:cNvSpPr txBox="1"/>
          <p:nvPr/>
        </p:nvSpPr>
        <p:spPr>
          <a:xfrm>
            <a:off x="6182248" y="2667845"/>
            <a:ext cx="1522693" cy="461665"/>
          </a:xfrm>
          <a:prstGeom prst="rect">
            <a:avLst/>
          </a:prstGeom>
          <a:noFill/>
        </p:spPr>
        <p:txBody>
          <a:bodyPr wrap="square" rtlCol="0">
            <a:spAutoFit/>
          </a:bodyPr>
          <a:lstStyle/>
          <a:p>
            <a:r>
              <a:rPr lang="zh-CN" altLang="en-US" sz="2400" b="1" dirty="0"/>
              <a:t>氏族公社</a:t>
            </a:r>
          </a:p>
        </p:txBody>
      </p:sp>
      <p:sp>
        <p:nvSpPr>
          <p:cNvPr id="16" name="文本框 15">
            <a:extLst>
              <a:ext uri="{FF2B5EF4-FFF2-40B4-BE49-F238E27FC236}">
                <a16:creationId xmlns:a16="http://schemas.microsoft.com/office/drawing/2014/main" id="{070D2F90-DDA7-4648-B713-44521B4A08F9}"/>
              </a:ext>
            </a:extLst>
          </p:cNvPr>
          <p:cNvSpPr txBox="1"/>
          <p:nvPr/>
        </p:nvSpPr>
        <p:spPr>
          <a:xfrm>
            <a:off x="2148282" y="5050161"/>
            <a:ext cx="1498167" cy="461665"/>
          </a:xfrm>
          <a:prstGeom prst="rect">
            <a:avLst/>
          </a:prstGeom>
          <a:noFill/>
        </p:spPr>
        <p:txBody>
          <a:bodyPr wrap="square" rtlCol="0">
            <a:spAutoFit/>
          </a:bodyPr>
          <a:lstStyle/>
          <a:p>
            <a:r>
              <a:rPr lang="zh-CN" altLang="en-US" sz="2400" b="1" dirty="0"/>
              <a:t>早期国家</a:t>
            </a:r>
          </a:p>
        </p:txBody>
      </p:sp>
      <p:sp>
        <p:nvSpPr>
          <p:cNvPr id="17" name="左大括号 16">
            <a:extLst>
              <a:ext uri="{FF2B5EF4-FFF2-40B4-BE49-F238E27FC236}">
                <a16:creationId xmlns:a16="http://schemas.microsoft.com/office/drawing/2014/main" id="{E7A79EE7-A0DD-4D02-9A5B-08648AF53A6A}"/>
              </a:ext>
            </a:extLst>
          </p:cNvPr>
          <p:cNvSpPr/>
          <p:nvPr/>
        </p:nvSpPr>
        <p:spPr>
          <a:xfrm>
            <a:off x="3795324" y="4501745"/>
            <a:ext cx="368728" cy="12384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4DEE4D16-CC1F-4451-BC94-CB2D96883EFF}"/>
              </a:ext>
            </a:extLst>
          </p:cNvPr>
          <p:cNvSpPr txBox="1"/>
          <p:nvPr/>
        </p:nvSpPr>
        <p:spPr>
          <a:xfrm>
            <a:off x="4164052" y="4361323"/>
            <a:ext cx="2057215" cy="461665"/>
          </a:xfrm>
          <a:prstGeom prst="rect">
            <a:avLst/>
          </a:prstGeom>
          <a:noFill/>
        </p:spPr>
        <p:txBody>
          <a:bodyPr wrap="square" rtlCol="0">
            <a:spAutoFit/>
          </a:bodyPr>
          <a:lstStyle/>
          <a:p>
            <a:r>
              <a:rPr lang="zh-CN" altLang="en-US" sz="2400" b="1" dirty="0"/>
              <a:t>“万邦”时代</a:t>
            </a:r>
          </a:p>
        </p:txBody>
      </p:sp>
      <p:sp>
        <p:nvSpPr>
          <p:cNvPr id="19" name="文本框 18">
            <a:extLst>
              <a:ext uri="{FF2B5EF4-FFF2-40B4-BE49-F238E27FC236}">
                <a16:creationId xmlns:a16="http://schemas.microsoft.com/office/drawing/2014/main" id="{A36F9A7A-C227-423E-8E00-6A0BDA10391D}"/>
              </a:ext>
            </a:extLst>
          </p:cNvPr>
          <p:cNvSpPr txBox="1"/>
          <p:nvPr/>
        </p:nvSpPr>
        <p:spPr>
          <a:xfrm>
            <a:off x="2116495" y="1188795"/>
            <a:ext cx="1181290" cy="830997"/>
          </a:xfrm>
          <a:prstGeom prst="rect">
            <a:avLst/>
          </a:prstGeom>
          <a:noFill/>
        </p:spPr>
        <p:txBody>
          <a:bodyPr wrap="square" rtlCol="0">
            <a:spAutoFit/>
          </a:bodyPr>
          <a:lstStyle/>
          <a:p>
            <a:r>
              <a:rPr lang="zh-CN" altLang="en-US" sz="2400" b="1" dirty="0"/>
              <a:t>文明的起源</a:t>
            </a:r>
          </a:p>
        </p:txBody>
      </p:sp>
      <p:sp>
        <p:nvSpPr>
          <p:cNvPr id="20" name="左大括号 19">
            <a:extLst>
              <a:ext uri="{FF2B5EF4-FFF2-40B4-BE49-F238E27FC236}">
                <a16:creationId xmlns:a16="http://schemas.microsoft.com/office/drawing/2014/main" id="{18AB3B1D-8215-4AC4-9A21-1CE13502FFE9}"/>
              </a:ext>
            </a:extLst>
          </p:cNvPr>
          <p:cNvSpPr/>
          <p:nvPr/>
        </p:nvSpPr>
        <p:spPr>
          <a:xfrm>
            <a:off x="6133173" y="5120973"/>
            <a:ext cx="431557" cy="134673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B8849719-1DC9-4A19-8FB5-F48AD2C2B4CE}"/>
              </a:ext>
            </a:extLst>
          </p:cNvPr>
          <p:cNvSpPr txBox="1"/>
          <p:nvPr/>
        </p:nvSpPr>
        <p:spPr>
          <a:xfrm>
            <a:off x="6846849" y="4928839"/>
            <a:ext cx="836341" cy="523220"/>
          </a:xfrm>
          <a:prstGeom prst="rect">
            <a:avLst/>
          </a:prstGeom>
          <a:noFill/>
        </p:spPr>
        <p:txBody>
          <a:bodyPr wrap="square" rtlCol="0">
            <a:spAutoFit/>
          </a:bodyPr>
          <a:lstStyle/>
          <a:p>
            <a:r>
              <a:rPr lang="zh-CN" altLang="en-US" sz="2800" dirty="0"/>
              <a:t>夏</a:t>
            </a:r>
          </a:p>
        </p:txBody>
      </p:sp>
      <p:sp>
        <p:nvSpPr>
          <p:cNvPr id="22" name="文本框 21">
            <a:extLst>
              <a:ext uri="{FF2B5EF4-FFF2-40B4-BE49-F238E27FC236}">
                <a16:creationId xmlns:a16="http://schemas.microsoft.com/office/drawing/2014/main" id="{AD00AC50-BCEB-4F51-A949-C185A01692B4}"/>
              </a:ext>
            </a:extLst>
          </p:cNvPr>
          <p:cNvSpPr txBox="1"/>
          <p:nvPr/>
        </p:nvSpPr>
        <p:spPr>
          <a:xfrm>
            <a:off x="6846849" y="5605997"/>
            <a:ext cx="836341" cy="461665"/>
          </a:xfrm>
          <a:prstGeom prst="rect">
            <a:avLst/>
          </a:prstGeom>
          <a:noFill/>
        </p:spPr>
        <p:txBody>
          <a:bodyPr wrap="square" rtlCol="0">
            <a:spAutoFit/>
          </a:bodyPr>
          <a:lstStyle/>
          <a:p>
            <a:r>
              <a:rPr lang="zh-CN" altLang="en-US" sz="2400" b="1" dirty="0"/>
              <a:t>商</a:t>
            </a:r>
          </a:p>
        </p:txBody>
      </p:sp>
      <p:sp>
        <p:nvSpPr>
          <p:cNvPr id="23" name="文本框 22">
            <a:extLst>
              <a:ext uri="{FF2B5EF4-FFF2-40B4-BE49-F238E27FC236}">
                <a16:creationId xmlns:a16="http://schemas.microsoft.com/office/drawing/2014/main" id="{80E65FAC-7218-41EC-B58F-C09D1B3FE703}"/>
              </a:ext>
            </a:extLst>
          </p:cNvPr>
          <p:cNvSpPr txBox="1"/>
          <p:nvPr/>
        </p:nvSpPr>
        <p:spPr>
          <a:xfrm>
            <a:off x="6868600" y="6279364"/>
            <a:ext cx="836341" cy="461665"/>
          </a:xfrm>
          <a:prstGeom prst="rect">
            <a:avLst/>
          </a:prstGeom>
          <a:noFill/>
        </p:spPr>
        <p:txBody>
          <a:bodyPr wrap="square" rtlCol="0">
            <a:spAutoFit/>
          </a:bodyPr>
          <a:lstStyle/>
          <a:p>
            <a:r>
              <a:rPr lang="zh-CN" altLang="en-US" sz="2400" b="1" dirty="0"/>
              <a:t>周</a:t>
            </a:r>
          </a:p>
        </p:txBody>
      </p:sp>
      <p:sp>
        <p:nvSpPr>
          <p:cNvPr id="24" name="左大括号 23">
            <a:extLst>
              <a:ext uri="{FF2B5EF4-FFF2-40B4-BE49-F238E27FC236}">
                <a16:creationId xmlns:a16="http://schemas.microsoft.com/office/drawing/2014/main" id="{D8D9A829-2513-44B2-92DD-40790EB32666}"/>
              </a:ext>
            </a:extLst>
          </p:cNvPr>
          <p:cNvSpPr/>
          <p:nvPr/>
        </p:nvSpPr>
        <p:spPr>
          <a:xfrm>
            <a:off x="7770586" y="2541819"/>
            <a:ext cx="163513" cy="75894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01C7E7E8-1607-45C5-ABB2-A86CDB88929A}"/>
              </a:ext>
            </a:extLst>
          </p:cNvPr>
          <p:cNvSpPr txBox="1"/>
          <p:nvPr/>
        </p:nvSpPr>
        <p:spPr>
          <a:xfrm>
            <a:off x="8022021" y="2314426"/>
            <a:ext cx="2141947" cy="461665"/>
          </a:xfrm>
          <a:prstGeom prst="rect">
            <a:avLst/>
          </a:prstGeom>
          <a:noFill/>
        </p:spPr>
        <p:txBody>
          <a:bodyPr wrap="square" rtlCol="0">
            <a:spAutoFit/>
          </a:bodyPr>
          <a:lstStyle/>
          <a:p>
            <a:r>
              <a:rPr lang="zh-CN" altLang="en-US" sz="2400" b="1" dirty="0"/>
              <a:t>母系氏族公社</a:t>
            </a:r>
          </a:p>
        </p:txBody>
      </p:sp>
      <p:sp>
        <p:nvSpPr>
          <p:cNvPr id="26" name="文本框 25">
            <a:extLst>
              <a:ext uri="{FF2B5EF4-FFF2-40B4-BE49-F238E27FC236}">
                <a16:creationId xmlns:a16="http://schemas.microsoft.com/office/drawing/2014/main" id="{1C069F33-3F7B-4E4C-863F-620F0553E600}"/>
              </a:ext>
            </a:extLst>
          </p:cNvPr>
          <p:cNvSpPr txBox="1"/>
          <p:nvPr/>
        </p:nvSpPr>
        <p:spPr>
          <a:xfrm>
            <a:off x="8022021" y="3069928"/>
            <a:ext cx="2141947" cy="461665"/>
          </a:xfrm>
          <a:prstGeom prst="rect">
            <a:avLst/>
          </a:prstGeom>
          <a:noFill/>
        </p:spPr>
        <p:txBody>
          <a:bodyPr wrap="square" rtlCol="0">
            <a:spAutoFit/>
          </a:bodyPr>
          <a:lstStyle/>
          <a:p>
            <a:r>
              <a:rPr lang="zh-CN" altLang="en-US" sz="2400" b="1" dirty="0"/>
              <a:t>父系氏族公社</a:t>
            </a:r>
          </a:p>
        </p:txBody>
      </p:sp>
      <p:sp>
        <p:nvSpPr>
          <p:cNvPr id="27" name="箭头: 下 26">
            <a:extLst>
              <a:ext uri="{FF2B5EF4-FFF2-40B4-BE49-F238E27FC236}">
                <a16:creationId xmlns:a16="http://schemas.microsoft.com/office/drawing/2014/main" id="{089FFBD6-B2F4-482E-AE7A-F206760F9A72}"/>
              </a:ext>
            </a:extLst>
          </p:cNvPr>
          <p:cNvSpPr/>
          <p:nvPr/>
        </p:nvSpPr>
        <p:spPr>
          <a:xfrm>
            <a:off x="2707140" y="2019792"/>
            <a:ext cx="215212" cy="30303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98463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无标题.png"/>
          <p:cNvPicPr>
            <a:picLocks noChangeAspect="1"/>
          </p:cNvPicPr>
          <p:nvPr>
            <p:custDataLst>
              <p:tags r:id="rId2"/>
            </p:custDataLst>
          </p:nvPr>
        </p:nvPicPr>
        <p:blipFill>
          <a:blip r:embed="rId4"/>
          <a:srcRect l="13281" t="3862" r="7813" b="8987"/>
          <a:stretch>
            <a:fillRect/>
          </a:stretch>
        </p:blipFill>
        <p:spPr bwMode="auto">
          <a:xfrm>
            <a:off x="271780" y="338455"/>
            <a:ext cx="11570970" cy="5855970"/>
          </a:xfrm>
          <a:prstGeom prst="rect">
            <a:avLst/>
          </a:prstGeom>
          <a:noFill/>
          <a:ln w="9525">
            <a:solidFill>
              <a:schemeClr val="bg1"/>
            </a:solidFill>
            <a:miter lim="800000"/>
            <a:headEnd/>
            <a:tailEnd/>
          </a:ln>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C34EB00-CD5F-40C1-B8B3-1E48C5DB517E}"/>
              </a:ext>
            </a:extLst>
          </p:cNvPr>
          <p:cNvSpPr txBox="1"/>
          <p:nvPr/>
        </p:nvSpPr>
        <p:spPr>
          <a:xfrm>
            <a:off x="223026" y="186416"/>
            <a:ext cx="11381677" cy="584775"/>
          </a:xfrm>
          <a:prstGeom prst="rect">
            <a:avLst/>
          </a:prstGeom>
          <a:noFill/>
        </p:spPr>
        <p:txBody>
          <a:bodyPr wrap="square" rtlCol="0">
            <a:spAutoFit/>
          </a:bodyPr>
          <a:lstStyle/>
          <a:p>
            <a:r>
              <a:rPr lang="zh-CN" altLang="en-US" sz="3200" b="1" dirty="0">
                <a:solidFill>
                  <a:srgbClr val="FF0000"/>
                </a:solidFill>
              </a:rPr>
              <a:t>环节三：合作探究</a:t>
            </a:r>
          </a:p>
        </p:txBody>
      </p:sp>
      <p:sp>
        <p:nvSpPr>
          <p:cNvPr id="5" name="文本框 4">
            <a:extLst>
              <a:ext uri="{FF2B5EF4-FFF2-40B4-BE49-F238E27FC236}">
                <a16:creationId xmlns:a16="http://schemas.microsoft.com/office/drawing/2014/main" id="{5F2164D7-1872-40E2-A280-D7D5022A0CFC}"/>
              </a:ext>
            </a:extLst>
          </p:cNvPr>
          <p:cNvSpPr txBox="1"/>
          <p:nvPr/>
        </p:nvSpPr>
        <p:spPr>
          <a:xfrm>
            <a:off x="223026" y="869797"/>
            <a:ext cx="10348332" cy="1077218"/>
          </a:xfrm>
          <a:prstGeom prst="rect">
            <a:avLst/>
          </a:prstGeom>
          <a:noFill/>
        </p:spPr>
        <p:txBody>
          <a:bodyPr wrap="square" rtlCol="0">
            <a:spAutoFit/>
          </a:bodyPr>
          <a:lstStyle/>
          <a:p>
            <a:r>
              <a:rPr lang="zh-CN" altLang="en-US" sz="3200" b="1" dirty="0">
                <a:solidFill>
                  <a:srgbClr val="FF0000"/>
                </a:solidFill>
              </a:rPr>
              <a:t>阅读教材</a:t>
            </a:r>
            <a:r>
              <a:rPr lang="en-US" altLang="zh-CN" sz="3200" b="1" dirty="0">
                <a:solidFill>
                  <a:srgbClr val="FF0000"/>
                </a:solidFill>
              </a:rPr>
              <a:t>5—7</a:t>
            </a:r>
            <a:r>
              <a:rPr lang="zh-CN" altLang="en-US" sz="3200" b="1" dirty="0">
                <a:solidFill>
                  <a:srgbClr val="FF0000"/>
                </a:solidFill>
              </a:rPr>
              <a:t>页，列表归纳夏商周的起止时间、开亡国君、政治制度、经济状况、文化成就</a:t>
            </a:r>
          </a:p>
        </p:txBody>
      </p:sp>
      <p:graphicFrame>
        <p:nvGraphicFramePr>
          <p:cNvPr id="6" name="表格 5">
            <a:extLst>
              <a:ext uri="{FF2B5EF4-FFF2-40B4-BE49-F238E27FC236}">
                <a16:creationId xmlns:a16="http://schemas.microsoft.com/office/drawing/2014/main" id="{41CF498F-59B5-42A7-B886-29B50E89D7F7}"/>
              </a:ext>
            </a:extLst>
          </p:cNvPr>
          <p:cNvGraphicFramePr>
            <a:graphicFrameLocks noGrp="1"/>
          </p:cNvGraphicFramePr>
          <p:nvPr>
            <p:extLst>
              <p:ext uri="{D42A27DB-BD31-4B8C-83A1-F6EECF244321}">
                <p14:modId xmlns:p14="http://schemas.microsoft.com/office/powerpoint/2010/main" val="573363226"/>
              </p:ext>
            </p:extLst>
          </p:nvPr>
        </p:nvGraphicFramePr>
        <p:xfrm>
          <a:off x="390293" y="2185639"/>
          <a:ext cx="11381676" cy="4293220"/>
        </p:xfrm>
        <a:graphic>
          <a:graphicData uri="http://schemas.openxmlformats.org/drawingml/2006/table">
            <a:tbl>
              <a:tblPr firstRow="1" firstCol="1" bandRow="1">
                <a:tableStyleId>{5C22544A-7EE6-4342-B048-85BDC9FD1C3A}</a:tableStyleId>
              </a:tblPr>
              <a:tblGrid>
                <a:gridCol w="1896032">
                  <a:extLst>
                    <a:ext uri="{9D8B030D-6E8A-4147-A177-3AD203B41FA5}">
                      <a16:colId xmlns:a16="http://schemas.microsoft.com/office/drawing/2014/main" val="2653027510"/>
                    </a:ext>
                  </a:extLst>
                </a:gridCol>
                <a:gridCol w="1896032">
                  <a:extLst>
                    <a:ext uri="{9D8B030D-6E8A-4147-A177-3AD203B41FA5}">
                      <a16:colId xmlns:a16="http://schemas.microsoft.com/office/drawing/2014/main" val="1423344071"/>
                    </a:ext>
                  </a:extLst>
                </a:gridCol>
                <a:gridCol w="991809">
                  <a:extLst>
                    <a:ext uri="{9D8B030D-6E8A-4147-A177-3AD203B41FA5}">
                      <a16:colId xmlns:a16="http://schemas.microsoft.com/office/drawing/2014/main" val="1731093470"/>
                    </a:ext>
                  </a:extLst>
                </a:gridCol>
                <a:gridCol w="1460810">
                  <a:extLst>
                    <a:ext uri="{9D8B030D-6E8A-4147-A177-3AD203B41FA5}">
                      <a16:colId xmlns:a16="http://schemas.microsoft.com/office/drawing/2014/main" val="1644366366"/>
                    </a:ext>
                  </a:extLst>
                </a:gridCol>
                <a:gridCol w="3239590">
                  <a:extLst>
                    <a:ext uri="{9D8B030D-6E8A-4147-A177-3AD203B41FA5}">
                      <a16:colId xmlns:a16="http://schemas.microsoft.com/office/drawing/2014/main" val="41154467"/>
                    </a:ext>
                  </a:extLst>
                </a:gridCol>
                <a:gridCol w="1897403">
                  <a:extLst>
                    <a:ext uri="{9D8B030D-6E8A-4147-A177-3AD203B41FA5}">
                      <a16:colId xmlns:a16="http://schemas.microsoft.com/office/drawing/2014/main" val="448499943"/>
                    </a:ext>
                  </a:extLst>
                </a:gridCol>
              </a:tblGrid>
              <a:tr h="1073305">
                <a:tc>
                  <a:txBody>
                    <a:bodyPr/>
                    <a:lstStyle/>
                    <a:p>
                      <a:pPr algn="ctr">
                        <a:spcAft>
                          <a:spcPts val="0"/>
                        </a:spcAft>
                      </a:pPr>
                      <a:r>
                        <a:rPr lang="en-US" sz="3200" kern="100" dirty="0">
                          <a:effectLst/>
                        </a:rPr>
                        <a:t> </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3200" kern="100" dirty="0">
                          <a:effectLst/>
                        </a:rPr>
                        <a:t>起止时间</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3200" kern="100" dirty="0">
                          <a:effectLst/>
                        </a:rPr>
                        <a:t>开亡国君</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3200" kern="100" dirty="0">
                          <a:effectLst/>
                        </a:rPr>
                        <a:t>政治</a:t>
                      </a:r>
                      <a:endParaRPr lang="en-US" altLang="zh-CN" sz="3200" kern="100" dirty="0">
                        <a:effectLst/>
                      </a:endParaRPr>
                    </a:p>
                    <a:p>
                      <a:pPr algn="ctr">
                        <a:spcAft>
                          <a:spcPts val="0"/>
                        </a:spcAft>
                      </a:pPr>
                      <a:r>
                        <a:rPr lang="zh-CN" sz="3200" kern="100" dirty="0">
                          <a:effectLst/>
                        </a:rPr>
                        <a:t>制度</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3200" kern="100">
                          <a:effectLst/>
                        </a:rPr>
                        <a:t>经济状况</a:t>
                      </a:r>
                      <a:endParaRPr lang="zh-CN" sz="3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3200" kern="100" dirty="0">
                          <a:effectLst/>
                        </a:rPr>
                        <a:t>文化</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711420622"/>
                  </a:ext>
                </a:extLst>
              </a:tr>
              <a:tr h="1073305">
                <a:tc>
                  <a:txBody>
                    <a:bodyPr/>
                    <a:lstStyle/>
                    <a:p>
                      <a:pPr algn="ctr">
                        <a:spcAft>
                          <a:spcPts val="0"/>
                        </a:spcAft>
                      </a:pPr>
                      <a:r>
                        <a:rPr lang="zh-CN" sz="3200" kern="100" dirty="0">
                          <a:effectLst/>
                        </a:rPr>
                        <a:t>夏</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200" kern="100">
                          <a:effectLst/>
                        </a:rPr>
                        <a:t> </a:t>
                      </a:r>
                      <a:endParaRPr lang="zh-CN" sz="3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200" kern="100" dirty="0">
                          <a:effectLst/>
                        </a:rPr>
                        <a:t> </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200" kern="100" dirty="0">
                          <a:effectLst/>
                        </a:rPr>
                        <a:t> </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rowSpan="3">
                  <a:txBody>
                    <a:bodyPr/>
                    <a:lstStyle/>
                    <a:p>
                      <a:pPr algn="ctr">
                        <a:spcAft>
                          <a:spcPts val="0"/>
                        </a:spcAft>
                      </a:pPr>
                      <a:r>
                        <a:rPr lang="en-US" sz="3200" kern="100" dirty="0">
                          <a:effectLst/>
                        </a:rPr>
                        <a:t> </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spcAft>
                          <a:spcPts val="0"/>
                        </a:spcAft>
                      </a:pPr>
                      <a:r>
                        <a:rPr lang="en-US" sz="3200" kern="100" dirty="0">
                          <a:effectLst/>
                        </a:rPr>
                        <a:t> </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spcAft>
                          <a:spcPts val="0"/>
                        </a:spcAft>
                      </a:pPr>
                      <a:r>
                        <a:rPr lang="en-US" sz="3200" kern="100" dirty="0">
                          <a:effectLst/>
                        </a:rPr>
                        <a:t> </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200" kern="100">
                          <a:effectLst/>
                        </a:rPr>
                        <a:t> </a:t>
                      </a:r>
                      <a:endParaRPr lang="zh-CN" sz="3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163987001"/>
                  </a:ext>
                </a:extLst>
              </a:tr>
              <a:tr h="1073305">
                <a:tc>
                  <a:txBody>
                    <a:bodyPr/>
                    <a:lstStyle/>
                    <a:p>
                      <a:pPr algn="ctr">
                        <a:spcAft>
                          <a:spcPts val="0"/>
                        </a:spcAft>
                      </a:pPr>
                      <a:r>
                        <a:rPr lang="zh-CN" sz="3200" kern="100" dirty="0">
                          <a:effectLst/>
                        </a:rPr>
                        <a:t>商</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200" kern="100">
                          <a:effectLst/>
                        </a:rPr>
                        <a:t> </a:t>
                      </a:r>
                      <a:endParaRPr lang="zh-CN" sz="3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200" kern="100" dirty="0">
                          <a:effectLst/>
                        </a:rPr>
                        <a:t> </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200" kern="100" dirty="0">
                          <a:effectLst/>
                        </a:rPr>
                        <a:t> </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vMerge="1">
                  <a:txBody>
                    <a:bodyPr/>
                    <a:lstStyle/>
                    <a:p>
                      <a:pPr algn="ctr">
                        <a:spcAft>
                          <a:spcPts val="0"/>
                        </a:spcAft>
                      </a:pP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200" kern="100" dirty="0">
                          <a:effectLst/>
                        </a:rPr>
                        <a:t> </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5392059"/>
                  </a:ext>
                </a:extLst>
              </a:tr>
              <a:tr h="1073305">
                <a:tc>
                  <a:txBody>
                    <a:bodyPr/>
                    <a:lstStyle/>
                    <a:p>
                      <a:pPr algn="ctr">
                        <a:spcAft>
                          <a:spcPts val="0"/>
                        </a:spcAft>
                      </a:pPr>
                      <a:r>
                        <a:rPr lang="zh-CN" sz="3200" kern="100" dirty="0">
                          <a:effectLst/>
                        </a:rPr>
                        <a:t>周</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200" kern="100" dirty="0">
                          <a:effectLst/>
                        </a:rPr>
                        <a:t> </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200" kern="100" dirty="0">
                          <a:effectLst/>
                        </a:rPr>
                        <a:t> </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200" kern="100" dirty="0">
                          <a:effectLst/>
                        </a:rPr>
                        <a:t> </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vMerge="1">
                  <a:txBody>
                    <a:bodyPr/>
                    <a:lstStyle/>
                    <a:p>
                      <a:pPr algn="ctr">
                        <a:spcAft>
                          <a:spcPts val="0"/>
                        </a:spcAft>
                      </a:pP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200" kern="100" dirty="0">
                          <a:effectLst/>
                        </a:rPr>
                        <a:t> </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990675363"/>
                  </a:ext>
                </a:extLst>
              </a:tr>
            </a:tbl>
          </a:graphicData>
        </a:graphic>
      </p:graphicFrame>
      <p:sp>
        <p:nvSpPr>
          <p:cNvPr id="7" name="文本框 6">
            <a:extLst>
              <a:ext uri="{FF2B5EF4-FFF2-40B4-BE49-F238E27FC236}">
                <a16:creationId xmlns:a16="http://schemas.microsoft.com/office/drawing/2014/main" id="{49C03E76-F4C0-4F92-AD12-9834ABA99A37}"/>
              </a:ext>
            </a:extLst>
          </p:cNvPr>
          <p:cNvSpPr txBox="1"/>
          <p:nvPr/>
        </p:nvSpPr>
        <p:spPr>
          <a:xfrm>
            <a:off x="2330605" y="3389971"/>
            <a:ext cx="1839951" cy="830997"/>
          </a:xfrm>
          <a:prstGeom prst="rect">
            <a:avLst/>
          </a:prstGeom>
          <a:noFill/>
        </p:spPr>
        <p:txBody>
          <a:bodyPr wrap="square" rtlCol="0">
            <a:spAutoFit/>
          </a:bodyPr>
          <a:lstStyle/>
          <a:p>
            <a:r>
              <a:rPr lang="zh-CN" altLang="en-US" sz="2400" b="1" dirty="0">
                <a:solidFill>
                  <a:srgbClr val="FF0000"/>
                </a:solidFill>
              </a:rPr>
              <a:t>前</a:t>
            </a:r>
            <a:r>
              <a:rPr lang="en-US" altLang="zh-CN" sz="2400" b="1" dirty="0">
                <a:solidFill>
                  <a:srgbClr val="FF0000"/>
                </a:solidFill>
              </a:rPr>
              <a:t>2070</a:t>
            </a:r>
            <a:r>
              <a:rPr lang="zh-CN" altLang="en-US" sz="2400" b="1" dirty="0">
                <a:solidFill>
                  <a:srgbClr val="FF0000"/>
                </a:solidFill>
              </a:rPr>
              <a:t>年</a:t>
            </a:r>
            <a:r>
              <a:rPr lang="en-US" altLang="zh-CN" sz="2400" b="1" dirty="0">
                <a:solidFill>
                  <a:srgbClr val="FF0000"/>
                </a:solidFill>
              </a:rPr>
              <a:t>—</a:t>
            </a:r>
          </a:p>
          <a:p>
            <a:r>
              <a:rPr lang="zh-CN" altLang="en-US" sz="2400" b="1" dirty="0">
                <a:solidFill>
                  <a:srgbClr val="FF0000"/>
                </a:solidFill>
              </a:rPr>
              <a:t>前</a:t>
            </a:r>
            <a:r>
              <a:rPr lang="en-US" altLang="zh-CN" sz="2400" b="1" dirty="0">
                <a:solidFill>
                  <a:srgbClr val="FF0000"/>
                </a:solidFill>
              </a:rPr>
              <a:t>1600</a:t>
            </a:r>
            <a:r>
              <a:rPr lang="zh-CN" altLang="en-US" sz="2400" b="1" dirty="0">
                <a:solidFill>
                  <a:srgbClr val="FF0000"/>
                </a:solidFill>
              </a:rPr>
              <a:t>年</a:t>
            </a:r>
          </a:p>
        </p:txBody>
      </p:sp>
      <p:sp>
        <p:nvSpPr>
          <p:cNvPr id="8" name="文本框 7">
            <a:extLst>
              <a:ext uri="{FF2B5EF4-FFF2-40B4-BE49-F238E27FC236}">
                <a16:creationId xmlns:a16="http://schemas.microsoft.com/office/drawing/2014/main" id="{37958DF0-9A07-43CD-9A6B-2D7AFE22182B}"/>
              </a:ext>
            </a:extLst>
          </p:cNvPr>
          <p:cNvSpPr txBox="1"/>
          <p:nvPr/>
        </p:nvSpPr>
        <p:spPr>
          <a:xfrm>
            <a:off x="2330605" y="4518916"/>
            <a:ext cx="1839951" cy="830997"/>
          </a:xfrm>
          <a:prstGeom prst="rect">
            <a:avLst/>
          </a:prstGeom>
          <a:noFill/>
        </p:spPr>
        <p:txBody>
          <a:bodyPr wrap="square" rtlCol="0">
            <a:spAutoFit/>
          </a:bodyPr>
          <a:lstStyle/>
          <a:p>
            <a:r>
              <a:rPr lang="zh-CN" altLang="en-US" sz="2400" b="1" dirty="0">
                <a:solidFill>
                  <a:srgbClr val="FF0000"/>
                </a:solidFill>
              </a:rPr>
              <a:t>前</a:t>
            </a:r>
            <a:r>
              <a:rPr lang="en-US" altLang="zh-CN" sz="2400" b="1" dirty="0">
                <a:solidFill>
                  <a:srgbClr val="FF0000"/>
                </a:solidFill>
              </a:rPr>
              <a:t>1600</a:t>
            </a:r>
            <a:r>
              <a:rPr lang="zh-CN" altLang="en-US" sz="2400" b="1" dirty="0">
                <a:solidFill>
                  <a:srgbClr val="FF0000"/>
                </a:solidFill>
              </a:rPr>
              <a:t>年</a:t>
            </a:r>
            <a:r>
              <a:rPr lang="en-US" altLang="zh-CN" sz="2400" b="1" dirty="0">
                <a:solidFill>
                  <a:srgbClr val="FF0000"/>
                </a:solidFill>
              </a:rPr>
              <a:t>—</a:t>
            </a:r>
          </a:p>
          <a:p>
            <a:r>
              <a:rPr lang="zh-CN" altLang="en-US" sz="2400" b="1" dirty="0">
                <a:solidFill>
                  <a:srgbClr val="FF0000"/>
                </a:solidFill>
              </a:rPr>
              <a:t>前</a:t>
            </a:r>
            <a:r>
              <a:rPr lang="en-US" altLang="zh-CN" sz="2400" b="1" dirty="0">
                <a:solidFill>
                  <a:srgbClr val="FF0000"/>
                </a:solidFill>
              </a:rPr>
              <a:t>1046</a:t>
            </a:r>
            <a:r>
              <a:rPr lang="zh-CN" altLang="en-US" sz="2400" b="1" dirty="0">
                <a:solidFill>
                  <a:srgbClr val="FF0000"/>
                </a:solidFill>
              </a:rPr>
              <a:t>年</a:t>
            </a:r>
          </a:p>
        </p:txBody>
      </p:sp>
      <p:sp>
        <p:nvSpPr>
          <p:cNvPr id="9" name="文本框 8">
            <a:extLst>
              <a:ext uri="{FF2B5EF4-FFF2-40B4-BE49-F238E27FC236}">
                <a16:creationId xmlns:a16="http://schemas.microsoft.com/office/drawing/2014/main" id="{26C009C8-2093-4021-97E4-592A4B19E685}"/>
              </a:ext>
            </a:extLst>
          </p:cNvPr>
          <p:cNvSpPr txBox="1"/>
          <p:nvPr/>
        </p:nvSpPr>
        <p:spPr>
          <a:xfrm>
            <a:off x="2330604" y="5498887"/>
            <a:ext cx="1839951" cy="830997"/>
          </a:xfrm>
          <a:prstGeom prst="rect">
            <a:avLst/>
          </a:prstGeom>
          <a:noFill/>
        </p:spPr>
        <p:txBody>
          <a:bodyPr wrap="square" rtlCol="0">
            <a:spAutoFit/>
          </a:bodyPr>
          <a:lstStyle/>
          <a:p>
            <a:r>
              <a:rPr lang="zh-CN" altLang="en-US" sz="2400" b="1" dirty="0">
                <a:solidFill>
                  <a:srgbClr val="FF0000"/>
                </a:solidFill>
              </a:rPr>
              <a:t>前</a:t>
            </a:r>
            <a:r>
              <a:rPr lang="en-US" altLang="zh-CN" sz="2400" b="1" dirty="0">
                <a:solidFill>
                  <a:srgbClr val="FF0000"/>
                </a:solidFill>
              </a:rPr>
              <a:t>1046</a:t>
            </a:r>
            <a:r>
              <a:rPr lang="zh-CN" altLang="en-US" sz="2400" b="1" dirty="0">
                <a:solidFill>
                  <a:srgbClr val="FF0000"/>
                </a:solidFill>
              </a:rPr>
              <a:t>年</a:t>
            </a:r>
            <a:r>
              <a:rPr lang="en-US" altLang="zh-CN" sz="2400" b="1" dirty="0">
                <a:solidFill>
                  <a:srgbClr val="FF0000"/>
                </a:solidFill>
              </a:rPr>
              <a:t>—</a:t>
            </a:r>
          </a:p>
          <a:p>
            <a:r>
              <a:rPr lang="zh-CN" altLang="en-US" sz="2400" b="1" dirty="0">
                <a:solidFill>
                  <a:srgbClr val="FF0000"/>
                </a:solidFill>
              </a:rPr>
              <a:t>前</a:t>
            </a:r>
            <a:r>
              <a:rPr lang="en-US" altLang="zh-CN" sz="2400" b="1" dirty="0">
                <a:solidFill>
                  <a:srgbClr val="FF0000"/>
                </a:solidFill>
              </a:rPr>
              <a:t>771</a:t>
            </a:r>
            <a:r>
              <a:rPr lang="zh-CN" altLang="en-US" sz="2400" b="1" dirty="0">
                <a:solidFill>
                  <a:srgbClr val="FF0000"/>
                </a:solidFill>
              </a:rPr>
              <a:t>年</a:t>
            </a:r>
          </a:p>
        </p:txBody>
      </p:sp>
      <p:sp>
        <p:nvSpPr>
          <p:cNvPr id="10" name="文本框 9">
            <a:extLst>
              <a:ext uri="{FF2B5EF4-FFF2-40B4-BE49-F238E27FC236}">
                <a16:creationId xmlns:a16="http://schemas.microsoft.com/office/drawing/2014/main" id="{4A7EF2F0-9E3F-4943-8F20-31967C92A8FE}"/>
              </a:ext>
            </a:extLst>
          </p:cNvPr>
          <p:cNvSpPr txBox="1"/>
          <p:nvPr/>
        </p:nvSpPr>
        <p:spPr>
          <a:xfrm>
            <a:off x="4248614" y="3373914"/>
            <a:ext cx="892098" cy="830997"/>
          </a:xfrm>
          <a:prstGeom prst="rect">
            <a:avLst/>
          </a:prstGeom>
          <a:noFill/>
        </p:spPr>
        <p:txBody>
          <a:bodyPr wrap="square" rtlCol="0">
            <a:spAutoFit/>
          </a:bodyPr>
          <a:lstStyle/>
          <a:p>
            <a:r>
              <a:rPr lang="zh-CN" altLang="en-US" sz="2400" b="1" dirty="0">
                <a:solidFill>
                  <a:srgbClr val="FF0000"/>
                </a:solidFill>
              </a:rPr>
              <a:t>禹</a:t>
            </a:r>
            <a:endParaRPr lang="en-US" altLang="zh-CN" sz="2400" b="1" dirty="0">
              <a:solidFill>
                <a:srgbClr val="FF0000"/>
              </a:solidFill>
            </a:endParaRPr>
          </a:p>
          <a:p>
            <a:r>
              <a:rPr lang="zh-CN" altLang="en-US" sz="2400" b="1" dirty="0">
                <a:solidFill>
                  <a:srgbClr val="FF0000"/>
                </a:solidFill>
              </a:rPr>
              <a:t>桀</a:t>
            </a:r>
          </a:p>
        </p:txBody>
      </p:sp>
      <p:sp>
        <p:nvSpPr>
          <p:cNvPr id="11" name="文本框 10">
            <a:extLst>
              <a:ext uri="{FF2B5EF4-FFF2-40B4-BE49-F238E27FC236}">
                <a16:creationId xmlns:a16="http://schemas.microsoft.com/office/drawing/2014/main" id="{510BA68B-2A7D-4A42-8973-5E03E22DCF16}"/>
              </a:ext>
            </a:extLst>
          </p:cNvPr>
          <p:cNvSpPr txBox="1"/>
          <p:nvPr/>
        </p:nvSpPr>
        <p:spPr>
          <a:xfrm>
            <a:off x="4248614" y="4495287"/>
            <a:ext cx="892099" cy="830997"/>
          </a:xfrm>
          <a:prstGeom prst="rect">
            <a:avLst/>
          </a:prstGeom>
          <a:noFill/>
        </p:spPr>
        <p:txBody>
          <a:bodyPr wrap="square" rtlCol="0">
            <a:spAutoFit/>
          </a:bodyPr>
          <a:lstStyle/>
          <a:p>
            <a:r>
              <a:rPr lang="zh-CN" altLang="en-US" sz="2400" b="1" dirty="0">
                <a:solidFill>
                  <a:srgbClr val="FF0000"/>
                </a:solidFill>
              </a:rPr>
              <a:t>汤</a:t>
            </a:r>
            <a:endParaRPr lang="en-US" altLang="zh-CN" sz="2400" b="1" dirty="0">
              <a:solidFill>
                <a:srgbClr val="FF0000"/>
              </a:solidFill>
            </a:endParaRPr>
          </a:p>
          <a:p>
            <a:r>
              <a:rPr lang="zh-CN" altLang="en-US" sz="2400" b="1" dirty="0">
                <a:solidFill>
                  <a:srgbClr val="FF0000"/>
                </a:solidFill>
              </a:rPr>
              <a:t>纣</a:t>
            </a:r>
          </a:p>
        </p:txBody>
      </p:sp>
      <p:sp>
        <p:nvSpPr>
          <p:cNvPr id="12" name="文本框 11">
            <a:extLst>
              <a:ext uri="{FF2B5EF4-FFF2-40B4-BE49-F238E27FC236}">
                <a16:creationId xmlns:a16="http://schemas.microsoft.com/office/drawing/2014/main" id="{D262A4BD-A3E7-4FD5-A371-1226188D81A2}"/>
              </a:ext>
            </a:extLst>
          </p:cNvPr>
          <p:cNvSpPr txBox="1"/>
          <p:nvPr/>
        </p:nvSpPr>
        <p:spPr>
          <a:xfrm>
            <a:off x="4170556" y="5621128"/>
            <a:ext cx="892098" cy="830997"/>
          </a:xfrm>
          <a:prstGeom prst="rect">
            <a:avLst/>
          </a:prstGeom>
          <a:noFill/>
        </p:spPr>
        <p:txBody>
          <a:bodyPr wrap="square" rtlCol="0">
            <a:spAutoFit/>
          </a:bodyPr>
          <a:lstStyle/>
          <a:p>
            <a:r>
              <a:rPr lang="zh-CN" altLang="en-US" sz="2400" b="1" dirty="0">
                <a:solidFill>
                  <a:srgbClr val="FF0000"/>
                </a:solidFill>
              </a:rPr>
              <a:t>武王</a:t>
            </a:r>
            <a:endParaRPr lang="en-US" altLang="zh-CN" sz="2400" b="1" dirty="0">
              <a:solidFill>
                <a:srgbClr val="FF0000"/>
              </a:solidFill>
            </a:endParaRPr>
          </a:p>
          <a:p>
            <a:r>
              <a:rPr lang="zh-CN" altLang="en-US" sz="2400" b="1">
                <a:solidFill>
                  <a:srgbClr val="FF0000"/>
                </a:solidFill>
              </a:rPr>
              <a:t>幽王</a:t>
            </a:r>
            <a:endParaRPr lang="zh-CN" altLang="en-US" sz="2400" b="1" dirty="0">
              <a:solidFill>
                <a:srgbClr val="FF0000"/>
              </a:solidFill>
            </a:endParaRPr>
          </a:p>
        </p:txBody>
      </p:sp>
      <p:sp>
        <p:nvSpPr>
          <p:cNvPr id="13" name="文本框 12">
            <a:extLst>
              <a:ext uri="{FF2B5EF4-FFF2-40B4-BE49-F238E27FC236}">
                <a16:creationId xmlns:a16="http://schemas.microsoft.com/office/drawing/2014/main" id="{6FB45F44-9EF9-4FDF-B9E9-0C31D32CB930}"/>
              </a:ext>
            </a:extLst>
          </p:cNvPr>
          <p:cNvSpPr txBox="1"/>
          <p:nvPr/>
        </p:nvSpPr>
        <p:spPr>
          <a:xfrm>
            <a:off x="5218770" y="3422014"/>
            <a:ext cx="1230350" cy="830997"/>
          </a:xfrm>
          <a:prstGeom prst="rect">
            <a:avLst/>
          </a:prstGeom>
          <a:noFill/>
        </p:spPr>
        <p:txBody>
          <a:bodyPr wrap="square" rtlCol="0">
            <a:spAutoFit/>
          </a:bodyPr>
          <a:lstStyle/>
          <a:p>
            <a:r>
              <a:rPr lang="zh-CN" altLang="en-US" sz="2400" b="1" dirty="0">
                <a:solidFill>
                  <a:srgbClr val="FF0000"/>
                </a:solidFill>
              </a:rPr>
              <a:t>王位</a:t>
            </a:r>
            <a:endParaRPr lang="en-US" altLang="zh-CN" sz="2400" b="1" dirty="0">
              <a:solidFill>
                <a:srgbClr val="FF0000"/>
              </a:solidFill>
            </a:endParaRPr>
          </a:p>
          <a:p>
            <a:r>
              <a:rPr lang="zh-CN" altLang="en-US" sz="2400" b="1" dirty="0">
                <a:solidFill>
                  <a:srgbClr val="FF0000"/>
                </a:solidFill>
              </a:rPr>
              <a:t>世袭制</a:t>
            </a:r>
          </a:p>
        </p:txBody>
      </p:sp>
      <p:sp>
        <p:nvSpPr>
          <p:cNvPr id="14" name="文本框 13">
            <a:extLst>
              <a:ext uri="{FF2B5EF4-FFF2-40B4-BE49-F238E27FC236}">
                <a16:creationId xmlns:a16="http://schemas.microsoft.com/office/drawing/2014/main" id="{83857C3F-E437-4334-93CC-5980E39CFF89}"/>
              </a:ext>
            </a:extLst>
          </p:cNvPr>
          <p:cNvSpPr txBox="1"/>
          <p:nvPr/>
        </p:nvSpPr>
        <p:spPr>
          <a:xfrm>
            <a:off x="5205762" y="4653100"/>
            <a:ext cx="1546303" cy="461665"/>
          </a:xfrm>
          <a:prstGeom prst="rect">
            <a:avLst/>
          </a:prstGeom>
          <a:noFill/>
        </p:spPr>
        <p:txBody>
          <a:bodyPr wrap="square" rtlCol="0">
            <a:spAutoFit/>
          </a:bodyPr>
          <a:lstStyle/>
          <a:p>
            <a:r>
              <a:rPr lang="zh-CN" altLang="en-US" sz="2400" b="1" dirty="0">
                <a:solidFill>
                  <a:srgbClr val="FF0000"/>
                </a:solidFill>
              </a:rPr>
              <a:t>内外服制</a:t>
            </a:r>
          </a:p>
        </p:txBody>
      </p:sp>
      <p:sp>
        <p:nvSpPr>
          <p:cNvPr id="15" name="文本框 14">
            <a:extLst>
              <a:ext uri="{FF2B5EF4-FFF2-40B4-BE49-F238E27FC236}">
                <a16:creationId xmlns:a16="http://schemas.microsoft.com/office/drawing/2014/main" id="{EC837C1D-71B1-44FF-BC66-B1432F5BBFF2}"/>
              </a:ext>
            </a:extLst>
          </p:cNvPr>
          <p:cNvSpPr txBox="1"/>
          <p:nvPr/>
        </p:nvSpPr>
        <p:spPr>
          <a:xfrm>
            <a:off x="5299617" y="5616128"/>
            <a:ext cx="1228494" cy="830997"/>
          </a:xfrm>
          <a:prstGeom prst="rect">
            <a:avLst/>
          </a:prstGeom>
          <a:noFill/>
        </p:spPr>
        <p:txBody>
          <a:bodyPr wrap="square" rtlCol="0">
            <a:spAutoFit/>
          </a:bodyPr>
          <a:lstStyle/>
          <a:p>
            <a:r>
              <a:rPr lang="zh-CN" altLang="en-US" sz="2400" b="1" dirty="0">
                <a:solidFill>
                  <a:srgbClr val="FF0000"/>
                </a:solidFill>
              </a:rPr>
              <a:t>分封制</a:t>
            </a:r>
            <a:endParaRPr lang="en-US" altLang="zh-CN" sz="2400" b="1" dirty="0">
              <a:solidFill>
                <a:srgbClr val="FF0000"/>
              </a:solidFill>
            </a:endParaRPr>
          </a:p>
          <a:p>
            <a:r>
              <a:rPr lang="zh-CN" altLang="en-US" sz="2400" b="1" dirty="0">
                <a:solidFill>
                  <a:srgbClr val="FF0000"/>
                </a:solidFill>
              </a:rPr>
              <a:t>宗法制</a:t>
            </a:r>
          </a:p>
        </p:txBody>
      </p:sp>
      <p:sp>
        <p:nvSpPr>
          <p:cNvPr id="17" name="文本框 16">
            <a:extLst>
              <a:ext uri="{FF2B5EF4-FFF2-40B4-BE49-F238E27FC236}">
                <a16:creationId xmlns:a16="http://schemas.microsoft.com/office/drawing/2014/main" id="{732A6C7C-2C29-4813-A606-E98FEB970BE4}"/>
              </a:ext>
            </a:extLst>
          </p:cNvPr>
          <p:cNvSpPr txBox="1"/>
          <p:nvPr/>
        </p:nvSpPr>
        <p:spPr>
          <a:xfrm>
            <a:off x="7056401" y="3360438"/>
            <a:ext cx="2357088" cy="3046988"/>
          </a:xfrm>
          <a:prstGeom prst="rect">
            <a:avLst/>
          </a:prstGeom>
          <a:noFill/>
        </p:spPr>
        <p:txBody>
          <a:bodyPr wrap="square" rtlCol="0">
            <a:spAutoFit/>
          </a:bodyPr>
          <a:lstStyle/>
          <a:p>
            <a:r>
              <a:rPr lang="zh-CN" altLang="en-US" sz="2400" b="1" dirty="0">
                <a:solidFill>
                  <a:srgbClr val="FF0000"/>
                </a:solidFill>
              </a:rPr>
              <a:t>农业为主，使用骨木石蚌工具；实行奴隶主土地国有制；井田制是土地经营基本方式。青铜铸造业发达，青铜器种类繁多。</a:t>
            </a:r>
          </a:p>
        </p:txBody>
      </p:sp>
      <p:sp>
        <p:nvSpPr>
          <p:cNvPr id="18" name="文本框 17">
            <a:extLst>
              <a:ext uri="{FF2B5EF4-FFF2-40B4-BE49-F238E27FC236}">
                <a16:creationId xmlns:a16="http://schemas.microsoft.com/office/drawing/2014/main" id="{6BE0C3D6-68F9-4B1A-AADD-A9A35942FCE7}"/>
              </a:ext>
            </a:extLst>
          </p:cNvPr>
          <p:cNvSpPr txBox="1"/>
          <p:nvPr/>
        </p:nvSpPr>
        <p:spPr>
          <a:xfrm>
            <a:off x="10322775" y="4488504"/>
            <a:ext cx="1281928" cy="830997"/>
          </a:xfrm>
          <a:prstGeom prst="rect">
            <a:avLst/>
          </a:prstGeom>
          <a:noFill/>
        </p:spPr>
        <p:txBody>
          <a:bodyPr wrap="square" rtlCol="0">
            <a:spAutoFit/>
          </a:bodyPr>
          <a:lstStyle/>
          <a:p>
            <a:r>
              <a:rPr lang="zh-CN" altLang="en-US" sz="2400" b="1" dirty="0">
                <a:solidFill>
                  <a:srgbClr val="FF0000"/>
                </a:solidFill>
              </a:rPr>
              <a:t>甲骨文</a:t>
            </a:r>
            <a:endParaRPr lang="en-US" altLang="zh-CN" sz="2400" b="1" dirty="0">
              <a:solidFill>
                <a:srgbClr val="FF0000"/>
              </a:solidFill>
            </a:endParaRPr>
          </a:p>
          <a:p>
            <a:r>
              <a:rPr lang="zh-CN" altLang="en-US" sz="2400" b="1" dirty="0">
                <a:solidFill>
                  <a:srgbClr val="FF0000"/>
                </a:solidFill>
              </a:rPr>
              <a:t>青铜器</a:t>
            </a:r>
          </a:p>
        </p:txBody>
      </p:sp>
      <p:sp>
        <p:nvSpPr>
          <p:cNvPr id="19" name="文本框 18">
            <a:extLst>
              <a:ext uri="{FF2B5EF4-FFF2-40B4-BE49-F238E27FC236}">
                <a16:creationId xmlns:a16="http://schemas.microsoft.com/office/drawing/2014/main" id="{B4F0CDC1-A9D5-4558-88C2-ED3DCA94BC3D}"/>
              </a:ext>
            </a:extLst>
          </p:cNvPr>
          <p:cNvSpPr txBox="1"/>
          <p:nvPr/>
        </p:nvSpPr>
        <p:spPr>
          <a:xfrm>
            <a:off x="10413608" y="5800793"/>
            <a:ext cx="1281928" cy="461665"/>
          </a:xfrm>
          <a:prstGeom prst="rect">
            <a:avLst/>
          </a:prstGeom>
          <a:noFill/>
        </p:spPr>
        <p:txBody>
          <a:bodyPr wrap="square" rtlCol="0">
            <a:spAutoFit/>
          </a:bodyPr>
          <a:lstStyle/>
          <a:p>
            <a:r>
              <a:rPr lang="zh-CN" altLang="en-US" sz="2400" b="1" dirty="0">
                <a:solidFill>
                  <a:srgbClr val="FF0000"/>
                </a:solidFill>
              </a:rPr>
              <a:t>周礼</a:t>
            </a:r>
          </a:p>
        </p:txBody>
      </p:sp>
    </p:spTree>
    <p:extLst>
      <p:ext uri="{BB962C8B-B14F-4D97-AF65-F5344CB8AC3E}">
        <p14:creationId xmlns:p14="http://schemas.microsoft.com/office/powerpoint/2010/main" val="258646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7185"/>
  <p:tag name="KSO_WM_SCREEN_THEME_FLAG" val="Dlrq25wU2PGuGg5bbmjbDO1AV2bV6mkotqsgf8e0E1ay1p4qDWrxEMUp2kEoZEArwF7tMUdoy2MEXYHmNda48b+3UY5maw0mF6mocNKFgDI="/>
</p:tagLst>
</file>

<file path=ppt/tags/tag11.xml><?xml version="1.0" encoding="utf-8"?>
<p:tagLst xmlns:a="http://schemas.openxmlformats.org/drawingml/2006/main" xmlns:r="http://schemas.openxmlformats.org/officeDocument/2006/relationships" xmlns:p="http://schemas.openxmlformats.org/presentationml/2006/main">
  <p:tag name="KSO_WM_SPECIAL_SOURCE" val="bdnull"/>
  <p:tag name="KSO_WM_SCREEN_THEME_FLAG" val="Dlrq25wU2PGuGg5bbmjbDO1AV2bV6mkotqsgf8e0E1ay1p4qDWrxEMUp2kEoZEArwF7tMUdoy2MEXYHmNda48b+3UY5maw0mF6mocNKFgDI="/>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7185"/>
  <p:tag name="KSO_WM_SCREEN_THEME_FLAG" val="Dlrq25wU2PGuGg5bbmjbDO1AV2bV6mkotqsgf8e0E1ay1p4qDWrxEMUp2kEoZEArwF7tMUdoy2MEXYHmNda48b+3UY5maw0mF6mocNKFgDI="/>
</p:tagLst>
</file>

<file path=ppt/tags/tag13.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O1AV2bV6mkotqsgf8e0E1ay1p4qDWrxEMUp2kEoZEArwF7tMUdoy2MEXYHmNda48b+3UY5maw0mF6mocNKFgDI="/>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7185"/>
  <p:tag name="KSO_WM_SCREEN_THEME_FLAG" val="Dlrq25wU2PGuGg5bbmjbDO1AV2bV6mkotqsgf8e0E1ay1p4qDWrxEMUp2kEoZEArwF7tMUdoy2MEXYHmNda48b+3UY5maw0mF6mocNKFgDI="/>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77185"/>
  <p:tag name="KSO_WM_SCREEN_THEME_FLAG" val="Dlrq25wU2PGuGg5bbmjbDO1AV2bV6mkotqsgf8e0E1ay1p4qDWrxEMUp2kEoZEArwF7tMUdoy2MEXYHmNda48b+3UY5maw0mF6mocNKFgDI="/>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 name="KSO_WM_SPECIAL_SOURCE" val="bdnull"/>
  <p:tag name="KSO_WM_SCREEN_THEME_FLAG" val="Dlrq25wU2PGuGg5bbmjbDO1AV2bV6mkotqsgf8e0E1ay1p4qDWrxEMUp2kEoZEArwF7tMUdoy2MEXYHmNda48b+3UY5maw0mF6mocNKFgDI="/>
</p:tagLst>
</file>

<file path=ppt/tags/tag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840.324409448818,&quot;width&quot;:18222.015748031496}"/>
  <p:tag name="KSO_WM_SCREEN_THEME_FLAG" val="Dlrq25wU2PGuGg5bbmjbDO1AV2bV6mkotqsgf8e0E1ay1p4qDWrxEMUp2kEoZEArwF7tMUdoy2MEXYHmNda48b+3UY5maw0mF6mocNKFgDI="/>
</p:tagLst>
</file>

<file path=ppt/theme/theme1.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512</TotalTime>
  <Words>1515</Words>
  <PresentationFormat>宽屏</PresentationFormat>
  <Paragraphs>177</Paragraphs>
  <Slides>14</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等线</vt:lpstr>
      <vt:lpstr>黑体</vt:lpstr>
      <vt:lpstr>华文隶书</vt:lpstr>
      <vt:lpstr>华文细黑</vt:lpstr>
      <vt:lpstr>楷体</vt:lpstr>
      <vt:lpstr>微软雅黑</vt:lpstr>
      <vt:lpstr>Arial</vt:lpstr>
      <vt:lpstr>Times New Roman</vt:lpstr>
      <vt:lpstr>Trebuchet MS</vt:lpstr>
      <vt:lpstr>Wingdings 3</vt:lpstr>
      <vt:lpstr>平面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2022-08-23T02:24:36Z</dcterms:created>
  <dcterms:modified xsi:type="dcterms:W3CDTF">2022-08-23T12:06:43Z</dcterms:modified>
</cp:coreProperties>
</file>